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sldIdLst>
    <p:sldId id="274" r:id="rId5"/>
    <p:sldId id="271" r:id="rId6"/>
    <p:sldId id="270" r:id="rId7"/>
    <p:sldId id="275" r:id="rId8"/>
    <p:sldId id="285" r:id="rId9"/>
    <p:sldId id="261" r:id="rId10"/>
    <p:sldId id="267" r:id="rId11"/>
    <p:sldId id="262" r:id="rId12"/>
    <p:sldId id="264" r:id="rId13"/>
    <p:sldId id="263" r:id="rId14"/>
    <p:sldId id="265" r:id="rId15"/>
    <p:sldId id="266" r:id="rId16"/>
    <p:sldId id="258" r:id="rId17"/>
    <p:sldId id="260" r:id="rId18"/>
    <p:sldId id="259" r:id="rId19"/>
    <p:sldId id="282" r:id="rId20"/>
    <p:sldId id="268" r:id="rId21"/>
    <p:sldId id="280" r:id="rId22"/>
    <p:sldId id="284" r:id="rId23"/>
    <p:sldId id="281" r:id="rId24"/>
    <p:sldId id="277" r:id="rId25"/>
    <p:sldId id="272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68DBF29-173B-1EE4-E980-EBF86C79181A}" name="Editor" initials="Ed" userId="Editor" providerId="None"/>
  <p188:author id="{8C8AC173-E54B-0DD3-4D18-0FFD385F7EF4}" name="Lucy Springall" initials="LS" userId="S::Lucy.Springall@ad.aoc.co.uk::e4236610-272f-44af-aba9-45f426dfe81c" providerId="AD"/>
  <p188:author id="{473F2D82-C3C3-DDA7-9377-E23167EA6B6B}" name="Elise James" initials="EJ" userId="42537d0e53cac1b1" providerId="Windows Live"/>
  <p188:author id="{0FD343BC-C828-15FF-9E42-75C12502368F}" name="pstych@icloud.com" initials="ps" userId="S::pstych_icloud.com#ext#@aoctenant.onmicrosoft.com::5c42f6f0-10f4-4fad-882b-be4748cb6acd" providerId="AD"/>
  <p188:author id="{8CB327D7-E7E4-B85C-F4D0-1205916741BF}" name="joanne thirlaway" initials="jt" userId="88ebfc7785ff76c4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anne thirlaway" initials="jt" lastIdx="4" clrIdx="0">
    <p:extLst>
      <p:ext uri="{19B8F6BF-5375-455C-9EA6-DF929625EA0E}">
        <p15:presenceInfo xmlns:p15="http://schemas.microsoft.com/office/powerpoint/2012/main" userId="88ebfc7785ff76c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F70CDC-924D-4D0D-B6EC-046CBFBE2E1D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B7650D-E6FB-48F1-B6B3-389B68226D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2779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887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545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1272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6126" y="274639"/>
            <a:ext cx="11231457" cy="1143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6126" y="1600201"/>
            <a:ext cx="11231457" cy="45259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000" y="6356351"/>
            <a:ext cx="10248501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33" b="1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08501" y="6356351"/>
            <a:ext cx="1212619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933" b="1">
                <a:solidFill>
                  <a:schemeClr val="tx1"/>
                </a:solidFill>
              </a:defRPr>
            </a:lvl1pPr>
          </a:lstStyle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4089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98" r:id="rId2"/>
    <p:sldLayoutId id="2147483700" r:id="rId3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1189103"/>
            <a:ext cx="6618859" cy="2856611"/>
          </a:xfrm>
        </p:spPr>
        <p:txBody>
          <a:bodyPr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800" dirty="0"/>
              <a:t>4.1 Applied mathematical theory in engineering applications 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Presenter name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4CC04C-4404-2344-B3AF-3A1327FC72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Time and date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4643D2-5B40-084D-AF5C-E1AE7B10AF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Location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7262DDF-C136-4D8B-8AA8-F0FB645B74FD}"/>
              </a:ext>
            </a:extLst>
          </p:cNvPr>
          <p:cNvSpPr txBox="1">
            <a:spLocks/>
          </p:cNvSpPr>
          <p:nvPr/>
        </p:nvSpPr>
        <p:spPr>
          <a:xfrm>
            <a:off x="5189657" y="4045716"/>
            <a:ext cx="6618859" cy="672075"/>
          </a:xfrm>
          <a:prstGeom prst="rect">
            <a:avLst/>
          </a:prstGeom>
          <a:solidFill>
            <a:schemeClr val="bg1"/>
          </a:solidFill>
        </p:spPr>
        <p:txBody>
          <a:bodyPr vert="horz" lIns="144000" tIns="182400" rIns="0" bIns="0" rtlCol="0" anchor="ctr">
            <a:no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3733" dirty="0"/>
              <a:t>Trigonometry </a:t>
            </a:r>
            <a:r>
              <a:rPr lang="en-GB" sz="3733" dirty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GB" sz="3733" dirty="0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37864811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635399-0CB9-0E07-F70B-BE30001E116E}"/>
              </a:ext>
            </a:extLst>
          </p:cNvPr>
          <p:cNvSpPr txBox="1"/>
          <p:nvPr/>
        </p:nvSpPr>
        <p:spPr>
          <a:xfrm>
            <a:off x="988830" y="954156"/>
            <a:ext cx="491765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Trigonometry facts</a:t>
            </a:r>
          </a:p>
          <a:p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Working with our acute angle 1.</a:t>
            </a:r>
          </a:p>
          <a:p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There are two short sides, one which is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opposite our angle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and one which is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adjacent (next to) our angle.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F838007-411E-7E06-9406-D6C3D644A826}"/>
              </a:ext>
            </a:extLst>
          </p:cNvPr>
          <p:cNvGrpSpPr/>
          <p:nvPr/>
        </p:nvGrpSpPr>
        <p:grpSpPr>
          <a:xfrm>
            <a:off x="6125357" y="1585965"/>
            <a:ext cx="3536302" cy="3256384"/>
            <a:chOff x="6288834" y="1175657"/>
            <a:chExt cx="3536302" cy="3256384"/>
          </a:xfrm>
        </p:grpSpPr>
        <p:sp>
          <p:nvSpPr>
            <p:cNvPr id="3" name="Right Triangle 2">
              <a:extLst>
                <a:ext uri="{FF2B5EF4-FFF2-40B4-BE49-F238E27FC236}">
                  <a16:creationId xmlns:a16="http://schemas.microsoft.com/office/drawing/2014/main" id="{BAA35150-E99C-D3F7-9A3A-D68AF037088E}"/>
                </a:ext>
              </a:extLst>
            </p:cNvPr>
            <p:cNvSpPr/>
            <p:nvPr/>
          </p:nvSpPr>
          <p:spPr>
            <a:xfrm flipH="1">
              <a:off x="6288834" y="1175657"/>
              <a:ext cx="3536302" cy="3256384"/>
            </a:xfrm>
            <a:prstGeom prst="rtTriangle">
              <a:avLst/>
            </a:prstGeom>
            <a:noFill/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4585210-EF0C-6110-39E9-E90F30743F11}"/>
                </a:ext>
              </a:extLst>
            </p:cNvPr>
            <p:cNvSpPr/>
            <p:nvPr/>
          </p:nvSpPr>
          <p:spPr>
            <a:xfrm>
              <a:off x="9124950" y="3857625"/>
              <a:ext cx="700186" cy="574416"/>
            </a:xfrm>
            <a:prstGeom prst="rect">
              <a:avLst/>
            </a:pr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3F45D98-409B-D73A-E38A-E228A52C0995}"/>
              </a:ext>
            </a:extLst>
          </p:cNvPr>
          <p:cNvGrpSpPr/>
          <p:nvPr/>
        </p:nvGrpSpPr>
        <p:grpSpPr>
          <a:xfrm>
            <a:off x="4336477" y="4517041"/>
            <a:ext cx="2166903" cy="369332"/>
            <a:chOff x="6782410" y="2777067"/>
            <a:chExt cx="2166903" cy="36933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972111C-1272-25EE-C03C-374A8E312E61}"/>
                </a:ext>
              </a:extLst>
            </p:cNvPr>
            <p:cNvSpPr txBox="1"/>
            <p:nvPr/>
          </p:nvSpPr>
          <p:spPr>
            <a:xfrm>
              <a:off x="6782410" y="2777067"/>
              <a:ext cx="16525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Arial" panose="020B0604020202020204" pitchFamily="34" charset="0"/>
                  <a:cs typeface="Arial" panose="020B0604020202020204" pitchFamily="34" charset="0"/>
                </a:rPr>
                <a:t>Acute angle 1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611A0DB5-E9AE-C599-7E06-DFCC359E564E}"/>
                </a:ext>
              </a:extLst>
            </p:cNvPr>
            <p:cNvCxnSpPr/>
            <p:nvPr/>
          </p:nvCxnSpPr>
          <p:spPr>
            <a:xfrm>
              <a:off x="8373579" y="2961733"/>
              <a:ext cx="575734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B6894D4-E8C1-FA64-0E38-C13D718DB45C}"/>
              </a:ext>
            </a:extLst>
          </p:cNvPr>
          <p:cNvGrpSpPr/>
          <p:nvPr/>
        </p:nvGrpSpPr>
        <p:grpSpPr>
          <a:xfrm>
            <a:off x="5794164" y="2929467"/>
            <a:ext cx="2063205" cy="369332"/>
            <a:chOff x="6782411" y="2777067"/>
            <a:chExt cx="2063205" cy="36933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0074198-4D6C-5B02-5F63-62B78FBA681F}"/>
                </a:ext>
              </a:extLst>
            </p:cNvPr>
            <p:cNvSpPr txBox="1"/>
            <p:nvPr/>
          </p:nvSpPr>
          <p:spPr>
            <a:xfrm>
              <a:off x="6782411" y="2777067"/>
              <a:ext cx="1409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Arial" panose="020B0604020202020204" pitchFamily="34" charset="0"/>
                  <a:cs typeface="Arial" panose="020B0604020202020204" pitchFamily="34" charset="0"/>
                </a:rPr>
                <a:t>Hypotenuse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D351F0FD-3CEC-7147-4C53-078F48387361}"/>
                </a:ext>
              </a:extLst>
            </p:cNvPr>
            <p:cNvCxnSpPr/>
            <p:nvPr/>
          </p:nvCxnSpPr>
          <p:spPr>
            <a:xfrm>
              <a:off x="8269882" y="2961733"/>
              <a:ext cx="575734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A1D5C0E-7DE4-B491-94CA-C57AB79FB67F}"/>
              </a:ext>
            </a:extLst>
          </p:cNvPr>
          <p:cNvSpPr txBox="1"/>
          <p:nvPr/>
        </p:nvSpPr>
        <p:spPr>
          <a:xfrm>
            <a:off x="6936834" y="4938535"/>
            <a:ext cx="2197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Adjacent (next to)</a:t>
            </a:r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ECC52687-5354-F0CF-C623-D2E788F62499}"/>
              </a:ext>
            </a:extLst>
          </p:cNvPr>
          <p:cNvSpPr/>
          <p:nvPr/>
        </p:nvSpPr>
        <p:spPr>
          <a:xfrm>
            <a:off x="6582253" y="4267933"/>
            <a:ext cx="435237" cy="869675"/>
          </a:xfrm>
          <a:prstGeom prst="arc">
            <a:avLst>
              <a:gd name="adj1" fmla="val 15640839"/>
              <a:gd name="adj2" fmla="val 187409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0EFB772-9385-AA63-217A-40C604563BA5}"/>
              </a:ext>
            </a:extLst>
          </p:cNvPr>
          <p:cNvSpPr txBox="1"/>
          <p:nvPr/>
        </p:nvSpPr>
        <p:spPr>
          <a:xfrm>
            <a:off x="9661204" y="2833826"/>
            <a:ext cx="2197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Opposite 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(acute angle 1)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83B1DCE-4BAF-5813-3C95-7D57C6859D31}"/>
              </a:ext>
            </a:extLst>
          </p:cNvPr>
          <p:cNvSpPr txBox="1"/>
          <p:nvPr/>
        </p:nvSpPr>
        <p:spPr>
          <a:xfrm>
            <a:off x="6498923" y="4441752"/>
            <a:ext cx="643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ɸ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214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635399-0CB9-0E07-F70B-BE30001E116E}"/>
              </a:ext>
            </a:extLst>
          </p:cNvPr>
          <p:cNvSpPr txBox="1"/>
          <p:nvPr/>
        </p:nvSpPr>
        <p:spPr>
          <a:xfrm>
            <a:off x="700963" y="1459831"/>
            <a:ext cx="491765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Trigonometry facts</a:t>
            </a:r>
          </a:p>
          <a:p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Working with our acute angle 2.</a:t>
            </a:r>
          </a:p>
          <a:p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There are two short sides, one which is opposite our angle and one which is adjacent (next to) our angle.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amazing point is that the hypotenuse is still the longest side.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F838007-411E-7E06-9406-D6C3D644A826}"/>
              </a:ext>
            </a:extLst>
          </p:cNvPr>
          <p:cNvGrpSpPr/>
          <p:nvPr/>
        </p:nvGrpSpPr>
        <p:grpSpPr>
          <a:xfrm>
            <a:off x="6125357" y="1585965"/>
            <a:ext cx="3536302" cy="3256384"/>
            <a:chOff x="6288834" y="1175657"/>
            <a:chExt cx="3536302" cy="3256384"/>
          </a:xfrm>
        </p:grpSpPr>
        <p:sp>
          <p:nvSpPr>
            <p:cNvPr id="3" name="Right Triangle 2">
              <a:extLst>
                <a:ext uri="{FF2B5EF4-FFF2-40B4-BE49-F238E27FC236}">
                  <a16:creationId xmlns:a16="http://schemas.microsoft.com/office/drawing/2014/main" id="{BAA35150-E99C-D3F7-9A3A-D68AF037088E}"/>
                </a:ext>
              </a:extLst>
            </p:cNvPr>
            <p:cNvSpPr/>
            <p:nvPr/>
          </p:nvSpPr>
          <p:spPr>
            <a:xfrm flipH="1">
              <a:off x="6288834" y="1175657"/>
              <a:ext cx="3536302" cy="3256384"/>
            </a:xfrm>
            <a:prstGeom prst="rtTriangle">
              <a:avLst/>
            </a:prstGeom>
            <a:noFill/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4585210-EF0C-6110-39E9-E90F30743F11}"/>
                </a:ext>
              </a:extLst>
            </p:cNvPr>
            <p:cNvSpPr/>
            <p:nvPr/>
          </p:nvSpPr>
          <p:spPr>
            <a:xfrm>
              <a:off x="9124950" y="3857625"/>
              <a:ext cx="700186" cy="574416"/>
            </a:xfrm>
            <a:prstGeom prst="rect">
              <a:avLst/>
            </a:pr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B6894D4-E8C1-FA64-0E38-C13D718DB45C}"/>
              </a:ext>
            </a:extLst>
          </p:cNvPr>
          <p:cNvGrpSpPr/>
          <p:nvPr/>
        </p:nvGrpSpPr>
        <p:grpSpPr>
          <a:xfrm>
            <a:off x="5794164" y="2929467"/>
            <a:ext cx="2063205" cy="369332"/>
            <a:chOff x="6782411" y="2777067"/>
            <a:chExt cx="2063205" cy="36933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0074198-4D6C-5B02-5F63-62B78FBA681F}"/>
                </a:ext>
              </a:extLst>
            </p:cNvPr>
            <p:cNvSpPr txBox="1"/>
            <p:nvPr/>
          </p:nvSpPr>
          <p:spPr>
            <a:xfrm>
              <a:off x="6782411" y="2777067"/>
              <a:ext cx="1409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Arial" panose="020B0604020202020204" pitchFamily="34" charset="0"/>
                  <a:cs typeface="Arial" panose="020B0604020202020204" pitchFamily="34" charset="0"/>
                </a:rPr>
                <a:t>Hypotenuse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D351F0FD-3CEC-7147-4C53-078F48387361}"/>
                </a:ext>
              </a:extLst>
            </p:cNvPr>
            <p:cNvCxnSpPr/>
            <p:nvPr/>
          </p:nvCxnSpPr>
          <p:spPr>
            <a:xfrm>
              <a:off x="8269882" y="2961733"/>
              <a:ext cx="575734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A1D5C0E-7DE4-B491-94CA-C57AB79FB67F}"/>
              </a:ext>
            </a:extLst>
          </p:cNvPr>
          <p:cNvSpPr txBox="1"/>
          <p:nvPr/>
        </p:nvSpPr>
        <p:spPr>
          <a:xfrm>
            <a:off x="9725009" y="2926675"/>
            <a:ext cx="1401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Adjacent 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(next to)</a:t>
            </a:r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ECC52687-5354-F0CF-C623-D2E788F62499}"/>
              </a:ext>
            </a:extLst>
          </p:cNvPr>
          <p:cNvSpPr/>
          <p:nvPr/>
        </p:nvSpPr>
        <p:spPr>
          <a:xfrm rot="8959113">
            <a:off x="9199070" y="1636139"/>
            <a:ext cx="435237" cy="869675"/>
          </a:xfrm>
          <a:prstGeom prst="arc">
            <a:avLst>
              <a:gd name="adj1" fmla="val 15640839"/>
              <a:gd name="adj2" fmla="val 187409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0EFB772-9385-AA63-217A-40C604563BA5}"/>
              </a:ext>
            </a:extLst>
          </p:cNvPr>
          <p:cNvSpPr txBox="1"/>
          <p:nvPr/>
        </p:nvSpPr>
        <p:spPr>
          <a:xfrm>
            <a:off x="7095823" y="4899883"/>
            <a:ext cx="2197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Opposite 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(acute angle 2)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F661B46-C7D3-CD4A-BF05-10BDE776D61A}"/>
              </a:ext>
            </a:extLst>
          </p:cNvPr>
          <p:cNvGrpSpPr/>
          <p:nvPr/>
        </p:nvGrpSpPr>
        <p:grpSpPr>
          <a:xfrm>
            <a:off x="9728113" y="1909815"/>
            <a:ext cx="2233716" cy="369332"/>
            <a:chOff x="9986127" y="1650466"/>
            <a:chExt cx="2233716" cy="36933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F438A13-4D59-4CFC-9CED-AA081069C5A0}"/>
                </a:ext>
              </a:extLst>
            </p:cNvPr>
            <p:cNvSpPr txBox="1"/>
            <p:nvPr/>
          </p:nvSpPr>
          <p:spPr>
            <a:xfrm>
              <a:off x="10561861" y="1650466"/>
              <a:ext cx="16579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Arial" panose="020B0604020202020204" pitchFamily="34" charset="0"/>
                  <a:cs typeface="Arial" panose="020B0604020202020204" pitchFamily="34" charset="0"/>
                </a:rPr>
                <a:t>Acute angle 2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3B07F936-794B-0CCB-08CB-6D903270F170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9986127" y="1835132"/>
              <a:ext cx="575734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C563D82-F71D-1594-4A38-DBA5A7D56986}"/>
              </a:ext>
            </a:extLst>
          </p:cNvPr>
          <p:cNvSpPr txBox="1"/>
          <p:nvPr/>
        </p:nvSpPr>
        <p:spPr>
          <a:xfrm>
            <a:off x="9339753" y="1911790"/>
            <a:ext cx="643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ɸ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792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99A2D06-B53C-347D-2094-78E9965D848E}"/>
              </a:ext>
            </a:extLst>
          </p:cNvPr>
          <p:cNvSpPr txBox="1"/>
          <p:nvPr/>
        </p:nvSpPr>
        <p:spPr>
          <a:xfrm>
            <a:off x="1478556" y="857755"/>
            <a:ext cx="89923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Activity 3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For the triangles shown, identify the sides in relation to the acute angle given.  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1D3784D-72B9-22E6-4B13-82722C30245C}"/>
              </a:ext>
            </a:extLst>
          </p:cNvPr>
          <p:cNvGrpSpPr/>
          <p:nvPr/>
        </p:nvGrpSpPr>
        <p:grpSpPr>
          <a:xfrm>
            <a:off x="1291472" y="2318993"/>
            <a:ext cx="1865692" cy="2185192"/>
            <a:chOff x="1291472" y="2318993"/>
            <a:chExt cx="1865692" cy="2185192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FD7D73A-9B4D-9521-3530-05909F7DA7C9}"/>
                </a:ext>
              </a:extLst>
            </p:cNvPr>
            <p:cNvGrpSpPr/>
            <p:nvPr/>
          </p:nvGrpSpPr>
          <p:grpSpPr>
            <a:xfrm>
              <a:off x="1291472" y="2318993"/>
              <a:ext cx="1865692" cy="1750357"/>
              <a:chOff x="6288834" y="1175657"/>
              <a:chExt cx="3536302" cy="3256384"/>
            </a:xfrm>
          </p:grpSpPr>
          <p:sp>
            <p:nvSpPr>
              <p:cNvPr id="14" name="Right Triangle 13">
                <a:extLst>
                  <a:ext uri="{FF2B5EF4-FFF2-40B4-BE49-F238E27FC236}">
                    <a16:creationId xmlns:a16="http://schemas.microsoft.com/office/drawing/2014/main" id="{5A78DAE1-DBC0-CDB8-5FFA-7B849C1E9BB4}"/>
                  </a:ext>
                </a:extLst>
              </p:cNvPr>
              <p:cNvSpPr/>
              <p:nvPr/>
            </p:nvSpPr>
            <p:spPr>
              <a:xfrm flipH="1">
                <a:off x="6288834" y="1175657"/>
                <a:ext cx="3536302" cy="3256384"/>
              </a:xfrm>
              <a:prstGeom prst="rtTriangle">
                <a:avLst/>
              </a:prstGeom>
              <a:noFill/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488C0B50-5280-1716-7B85-0FED1E72019B}"/>
                  </a:ext>
                </a:extLst>
              </p:cNvPr>
              <p:cNvSpPr/>
              <p:nvPr/>
            </p:nvSpPr>
            <p:spPr>
              <a:xfrm>
                <a:off x="9124950" y="3857625"/>
                <a:ext cx="700186" cy="574416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5" name="Arc 24">
              <a:extLst>
                <a:ext uri="{FF2B5EF4-FFF2-40B4-BE49-F238E27FC236}">
                  <a16:creationId xmlns:a16="http://schemas.microsoft.com/office/drawing/2014/main" id="{A7D3521B-0738-F391-4308-490ECCDDF597}"/>
                </a:ext>
              </a:extLst>
            </p:cNvPr>
            <p:cNvSpPr/>
            <p:nvPr/>
          </p:nvSpPr>
          <p:spPr>
            <a:xfrm>
              <a:off x="1580528" y="3634510"/>
              <a:ext cx="435237" cy="869675"/>
            </a:xfrm>
            <a:prstGeom prst="arc">
              <a:avLst>
                <a:gd name="adj1" fmla="val 15640839"/>
                <a:gd name="adj2" fmla="val 21524977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C01986F-7C35-F15B-B61B-183548891F34}"/>
              </a:ext>
            </a:extLst>
          </p:cNvPr>
          <p:cNvGrpSpPr/>
          <p:nvPr/>
        </p:nvGrpSpPr>
        <p:grpSpPr>
          <a:xfrm>
            <a:off x="8650574" y="2318991"/>
            <a:ext cx="1820378" cy="1750357"/>
            <a:chOff x="8650574" y="2318991"/>
            <a:chExt cx="1820378" cy="1750357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73385A54-E8E0-D849-036C-6440C91658F9}"/>
                </a:ext>
              </a:extLst>
            </p:cNvPr>
            <p:cNvGrpSpPr/>
            <p:nvPr/>
          </p:nvGrpSpPr>
          <p:grpSpPr>
            <a:xfrm flipH="1">
              <a:off x="8650574" y="2318991"/>
              <a:ext cx="1820378" cy="1750357"/>
              <a:chOff x="6288834" y="1175657"/>
              <a:chExt cx="3536302" cy="3256384"/>
            </a:xfrm>
          </p:grpSpPr>
          <p:sp>
            <p:nvSpPr>
              <p:cNvPr id="23" name="Right Triangle 22">
                <a:extLst>
                  <a:ext uri="{FF2B5EF4-FFF2-40B4-BE49-F238E27FC236}">
                    <a16:creationId xmlns:a16="http://schemas.microsoft.com/office/drawing/2014/main" id="{44A47767-3FA4-5279-BAA7-190731ED8CBE}"/>
                  </a:ext>
                </a:extLst>
              </p:cNvPr>
              <p:cNvSpPr/>
              <p:nvPr/>
            </p:nvSpPr>
            <p:spPr>
              <a:xfrm flipH="1">
                <a:off x="6288834" y="1175657"/>
                <a:ext cx="3536302" cy="3256384"/>
              </a:xfrm>
              <a:prstGeom prst="rtTriangle">
                <a:avLst/>
              </a:prstGeom>
              <a:noFill/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D5CB9F4-143F-73A4-DADB-88438E7927A0}"/>
                  </a:ext>
                </a:extLst>
              </p:cNvPr>
              <p:cNvSpPr/>
              <p:nvPr/>
            </p:nvSpPr>
            <p:spPr>
              <a:xfrm>
                <a:off x="9124950" y="3857625"/>
                <a:ext cx="700186" cy="574416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6" name="Arc 25">
              <a:extLst>
                <a:ext uri="{FF2B5EF4-FFF2-40B4-BE49-F238E27FC236}">
                  <a16:creationId xmlns:a16="http://schemas.microsoft.com/office/drawing/2014/main" id="{F747AA99-E71A-7718-A48C-BBA6E863852C}"/>
                </a:ext>
              </a:extLst>
            </p:cNvPr>
            <p:cNvSpPr/>
            <p:nvPr/>
          </p:nvSpPr>
          <p:spPr>
            <a:xfrm rot="12002485">
              <a:off x="9763993" y="3199673"/>
              <a:ext cx="435237" cy="869675"/>
            </a:xfrm>
            <a:prstGeom prst="arc">
              <a:avLst>
                <a:gd name="adj1" fmla="val 15640839"/>
                <a:gd name="adj2" fmla="val 1874092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8519956-12F6-6B4A-800F-F9C55A892AAA}"/>
              </a:ext>
            </a:extLst>
          </p:cNvPr>
          <p:cNvGrpSpPr/>
          <p:nvPr/>
        </p:nvGrpSpPr>
        <p:grpSpPr>
          <a:xfrm>
            <a:off x="6098450" y="2318992"/>
            <a:ext cx="2080217" cy="1750357"/>
            <a:chOff x="6098450" y="2318992"/>
            <a:chExt cx="2080217" cy="1750357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A3F1E90B-7094-5189-AE15-2E67C92193C2}"/>
                </a:ext>
              </a:extLst>
            </p:cNvPr>
            <p:cNvGrpSpPr/>
            <p:nvPr/>
          </p:nvGrpSpPr>
          <p:grpSpPr>
            <a:xfrm flipH="1">
              <a:off x="6358289" y="2318992"/>
              <a:ext cx="1820378" cy="1750357"/>
              <a:chOff x="6288834" y="1175657"/>
              <a:chExt cx="3536302" cy="3256384"/>
            </a:xfrm>
          </p:grpSpPr>
          <p:sp>
            <p:nvSpPr>
              <p:cNvPr id="20" name="Right Triangle 19">
                <a:extLst>
                  <a:ext uri="{FF2B5EF4-FFF2-40B4-BE49-F238E27FC236}">
                    <a16:creationId xmlns:a16="http://schemas.microsoft.com/office/drawing/2014/main" id="{01B92091-DE16-24B9-C023-870C292E9730}"/>
                  </a:ext>
                </a:extLst>
              </p:cNvPr>
              <p:cNvSpPr/>
              <p:nvPr/>
            </p:nvSpPr>
            <p:spPr>
              <a:xfrm flipH="1">
                <a:off x="6288834" y="1175657"/>
                <a:ext cx="3536302" cy="3256384"/>
              </a:xfrm>
              <a:prstGeom prst="rtTriangle">
                <a:avLst/>
              </a:prstGeom>
              <a:noFill/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95998D5F-D353-507F-FB5E-62660F323A10}"/>
                  </a:ext>
                </a:extLst>
              </p:cNvPr>
              <p:cNvSpPr/>
              <p:nvPr/>
            </p:nvSpPr>
            <p:spPr>
              <a:xfrm>
                <a:off x="9124950" y="3857625"/>
                <a:ext cx="700186" cy="574416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7" name="Arc 26">
              <a:extLst>
                <a:ext uri="{FF2B5EF4-FFF2-40B4-BE49-F238E27FC236}">
                  <a16:creationId xmlns:a16="http://schemas.microsoft.com/office/drawing/2014/main" id="{FA1A5636-2A62-7A36-DEBB-EBE20D1268D6}"/>
                </a:ext>
              </a:extLst>
            </p:cNvPr>
            <p:cNvSpPr/>
            <p:nvPr/>
          </p:nvSpPr>
          <p:spPr>
            <a:xfrm rot="6256936">
              <a:off x="6315669" y="2398423"/>
              <a:ext cx="435237" cy="869675"/>
            </a:xfrm>
            <a:prstGeom prst="arc">
              <a:avLst>
                <a:gd name="adj1" fmla="val 15640839"/>
                <a:gd name="adj2" fmla="val 1874092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C4A01FF-41AA-B212-F821-37895C98932A}"/>
              </a:ext>
            </a:extLst>
          </p:cNvPr>
          <p:cNvGrpSpPr/>
          <p:nvPr/>
        </p:nvGrpSpPr>
        <p:grpSpPr>
          <a:xfrm>
            <a:off x="3720604" y="2318993"/>
            <a:ext cx="1884469" cy="1750357"/>
            <a:chOff x="3720604" y="2318993"/>
            <a:chExt cx="1884469" cy="1750357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0D0C7D9C-08F1-C8F0-8ECC-9BE65630C437}"/>
                </a:ext>
              </a:extLst>
            </p:cNvPr>
            <p:cNvGrpSpPr/>
            <p:nvPr/>
          </p:nvGrpSpPr>
          <p:grpSpPr>
            <a:xfrm>
              <a:off x="3720604" y="2318993"/>
              <a:ext cx="1865692" cy="1750357"/>
              <a:chOff x="6288834" y="1175657"/>
              <a:chExt cx="3536302" cy="3256384"/>
            </a:xfrm>
          </p:grpSpPr>
          <p:sp>
            <p:nvSpPr>
              <p:cNvPr id="17" name="Right Triangle 16">
                <a:extLst>
                  <a:ext uri="{FF2B5EF4-FFF2-40B4-BE49-F238E27FC236}">
                    <a16:creationId xmlns:a16="http://schemas.microsoft.com/office/drawing/2014/main" id="{99EF72C4-F624-DFBA-DAA4-1053D68D8946}"/>
                  </a:ext>
                </a:extLst>
              </p:cNvPr>
              <p:cNvSpPr/>
              <p:nvPr/>
            </p:nvSpPr>
            <p:spPr>
              <a:xfrm flipH="1">
                <a:off x="6288834" y="1175657"/>
                <a:ext cx="3536302" cy="3256384"/>
              </a:xfrm>
              <a:prstGeom prst="rtTriangle">
                <a:avLst/>
              </a:prstGeom>
              <a:noFill/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7B13F5A5-B93D-601F-E826-67E2176063F2}"/>
                  </a:ext>
                </a:extLst>
              </p:cNvPr>
              <p:cNvSpPr/>
              <p:nvPr/>
            </p:nvSpPr>
            <p:spPr>
              <a:xfrm>
                <a:off x="9124950" y="3857625"/>
                <a:ext cx="700186" cy="574416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8" name="Arc 27">
              <a:extLst>
                <a:ext uri="{FF2B5EF4-FFF2-40B4-BE49-F238E27FC236}">
                  <a16:creationId xmlns:a16="http://schemas.microsoft.com/office/drawing/2014/main" id="{2737A180-0088-C09C-D561-48436EE31622}"/>
                </a:ext>
              </a:extLst>
            </p:cNvPr>
            <p:cNvSpPr/>
            <p:nvPr/>
          </p:nvSpPr>
          <p:spPr>
            <a:xfrm rot="6972410">
              <a:off x="4952617" y="2314453"/>
              <a:ext cx="435237" cy="869675"/>
            </a:xfrm>
            <a:prstGeom prst="arc">
              <a:avLst>
                <a:gd name="adj1" fmla="val 15640839"/>
                <a:gd name="adj2" fmla="val 1874092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6888B57-BC35-6926-CA61-FCA4180DDE45}"/>
              </a:ext>
            </a:extLst>
          </p:cNvPr>
          <p:cNvGrpSpPr/>
          <p:nvPr/>
        </p:nvGrpSpPr>
        <p:grpSpPr>
          <a:xfrm rot="10800000">
            <a:off x="1326563" y="4033392"/>
            <a:ext cx="1865692" cy="2185192"/>
            <a:chOff x="1291472" y="2318993"/>
            <a:chExt cx="1865692" cy="2185192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6EF86095-99BF-3819-064F-64DDF53C82B3}"/>
                </a:ext>
              </a:extLst>
            </p:cNvPr>
            <p:cNvGrpSpPr/>
            <p:nvPr/>
          </p:nvGrpSpPr>
          <p:grpSpPr>
            <a:xfrm>
              <a:off x="1291472" y="2318993"/>
              <a:ext cx="1865692" cy="1750357"/>
              <a:chOff x="6288834" y="1175657"/>
              <a:chExt cx="3536302" cy="3256384"/>
            </a:xfrm>
          </p:grpSpPr>
          <p:sp>
            <p:nvSpPr>
              <p:cNvPr id="33" name="Right Triangle 32">
                <a:extLst>
                  <a:ext uri="{FF2B5EF4-FFF2-40B4-BE49-F238E27FC236}">
                    <a16:creationId xmlns:a16="http://schemas.microsoft.com/office/drawing/2014/main" id="{80604348-014B-0A76-8C84-43CB55CC8BF4}"/>
                  </a:ext>
                </a:extLst>
              </p:cNvPr>
              <p:cNvSpPr/>
              <p:nvPr/>
            </p:nvSpPr>
            <p:spPr>
              <a:xfrm flipH="1">
                <a:off x="6288834" y="1175657"/>
                <a:ext cx="3536302" cy="3256384"/>
              </a:xfrm>
              <a:prstGeom prst="rtTriangle">
                <a:avLst/>
              </a:prstGeom>
              <a:noFill/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D2780535-768B-8B43-D839-055C98FBD32C}"/>
                  </a:ext>
                </a:extLst>
              </p:cNvPr>
              <p:cNvSpPr/>
              <p:nvPr/>
            </p:nvSpPr>
            <p:spPr>
              <a:xfrm>
                <a:off x="9124950" y="3857625"/>
                <a:ext cx="700186" cy="574416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32" name="Arc 31">
              <a:extLst>
                <a:ext uri="{FF2B5EF4-FFF2-40B4-BE49-F238E27FC236}">
                  <a16:creationId xmlns:a16="http://schemas.microsoft.com/office/drawing/2014/main" id="{B7A18FB2-646C-F941-7350-F3D961C8C058}"/>
                </a:ext>
              </a:extLst>
            </p:cNvPr>
            <p:cNvSpPr/>
            <p:nvPr/>
          </p:nvSpPr>
          <p:spPr>
            <a:xfrm>
              <a:off x="1580528" y="3634510"/>
              <a:ext cx="435237" cy="869675"/>
            </a:xfrm>
            <a:prstGeom prst="arc">
              <a:avLst>
                <a:gd name="adj1" fmla="val 15640839"/>
                <a:gd name="adj2" fmla="val 21524977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DBA6751-A85A-B41B-0065-8D202B12AFBB}"/>
              </a:ext>
            </a:extLst>
          </p:cNvPr>
          <p:cNvGrpSpPr/>
          <p:nvPr/>
        </p:nvGrpSpPr>
        <p:grpSpPr>
          <a:xfrm rot="10800000">
            <a:off x="3779607" y="4468226"/>
            <a:ext cx="1884469" cy="1750357"/>
            <a:chOff x="3720604" y="2318993"/>
            <a:chExt cx="1884469" cy="1750357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F05671A1-ADA8-9D87-CA4C-78C80DBC924C}"/>
                </a:ext>
              </a:extLst>
            </p:cNvPr>
            <p:cNvGrpSpPr/>
            <p:nvPr/>
          </p:nvGrpSpPr>
          <p:grpSpPr>
            <a:xfrm>
              <a:off x="3720604" y="2318993"/>
              <a:ext cx="1865692" cy="1750357"/>
              <a:chOff x="6288834" y="1175657"/>
              <a:chExt cx="3536302" cy="3256384"/>
            </a:xfrm>
          </p:grpSpPr>
          <p:sp>
            <p:nvSpPr>
              <p:cNvPr id="39" name="Right Triangle 38">
                <a:extLst>
                  <a:ext uri="{FF2B5EF4-FFF2-40B4-BE49-F238E27FC236}">
                    <a16:creationId xmlns:a16="http://schemas.microsoft.com/office/drawing/2014/main" id="{42E47C15-A8A7-2045-6DAF-221C14B16337}"/>
                  </a:ext>
                </a:extLst>
              </p:cNvPr>
              <p:cNvSpPr/>
              <p:nvPr/>
            </p:nvSpPr>
            <p:spPr>
              <a:xfrm flipH="1">
                <a:off x="6288834" y="1175657"/>
                <a:ext cx="3536302" cy="3256384"/>
              </a:xfrm>
              <a:prstGeom prst="rtTriangle">
                <a:avLst/>
              </a:prstGeom>
              <a:noFill/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6E361C83-AAAF-BCCA-CD42-8DA3AE12E054}"/>
                  </a:ext>
                </a:extLst>
              </p:cNvPr>
              <p:cNvSpPr/>
              <p:nvPr/>
            </p:nvSpPr>
            <p:spPr>
              <a:xfrm>
                <a:off x="9124950" y="3857625"/>
                <a:ext cx="700186" cy="574416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38" name="Arc 37">
              <a:extLst>
                <a:ext uri="{FF2B5EF4-FFF2-40B4-BE49-F238E27FC236}">
                  <a16:creationId xmlns:a16="http://schemas.microsoft.com/office/drawing/2014/main" id="{8769CF11-53B7-7119-D3DE-72CD10D84A73}"/>
                </a:ext>
              </a:extLst>
            </p:cNvPr>
            <p:cNvSpPr/>
            <p:nvPr/>
          </p:nvSpPr>
          <p:spPr>
            <a:xfrm rot="6972410">
              <a:off x="4952617" y="2314453"/>
              <a:ext cx="435237" cy="869675"/>
            </a:xfrm>
            <a:prstGeom prst="arc">
              <a:avLst>
                <a:gd name="adj1" fmla="val 15640839"/>
                <a:gd name="adj2" fmla="val 1874092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157B01D-E031-A669-3915-37C9FD2C64FB}"/>
              </a:ext>
            </a:extLst>
          </p:cNvPr>
          <p:cNvGrpSpPr/>
          <p:nvPr/>
        </p:nvGrpSpPr>
        <p:grpSpPr>
          <a:xfrm rot="10800000">
            <a:off x="6349458" y="4441602"/>
            <a:ext cx="2080217" cy="1750357"/>
            <a:chOff x="6098450" y="2318992"/>
            <a:chExt cx="2080217" cy="1750357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BE904BF8-F6C3-4B19-C826-FEC00FBF9D51}"/>
                </a:ext>
              </a:extLst>
            </p:cNvPr>
            <p:cNvGrpSpPr/>
            <p:nvPr/>
          </p:nvGrpSpPr>
          <p:grpSpPr>
            <a:xfrm flipH="1">
              <a:off x="6358289" y="2318992"/>
              <a:ext cx="1820378" cy="1750357"/>
              <a:chOff x="6288834" y="1175657"/>
              <a:chExt cx="3536302" cy="3256384"/>
            </a:xfrm>
          </p:grpSpPr>
          <p:sp>
            <p:nvSpPr>
              <p:cNvPr id="45" name="Right Triangle 44">
                <a:extLst>
                  <a:ext uri="{FF2B5EF4-FFF2-40B4-BE49-F238E27FC236}">
                    <a16:creationId xmlns:a16="http://schemas.microsoft.com/office/drawing/2014/main" id="{C3318564-7F07-9E29-BD5E-554B84BD749B}"/>
                  </a:ext>
                </a:extLst>
              </p:cNvPr>
              <p:cNvSpPr/>
              <p:nvPr/>
            </p:nvSpPr>
            <p:spPr>
              <a:xfrm flipH="1">
                <a:off x="6288834" y="1175657"/>
                <a:ext cx="3536302" cy="3256384"/>
              </a:xfrm>
              <a:prstGeom prst="rtTriangle">
                <a:avLst/>
              </a:prstGeom>
              <a:noFill/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638A2F11-0A7D-A7FB-DACD-D2D772E26DE0}"/>
                  </a:ext>
                </a:extLst>
              </p:cNvPr>
              <p:cNvSpPr/>
              <p:nvPr/>
            </p:nvSpPr>
            <p:spPr>
              <a:xfrm>
                <a:off x="9124950" y="3857625"/>
                <a:ext cx="700186" cy="574416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44" name="Arc 43">
              <a:extLst>
                <a:ext uri="{FF2B5EF4-FFF2-40B4-BE49-F238E27FC236}">
                  <a16:creationId xmlns:a16="http://schemas.microsoft.com/office/drawing/2014/main" id="{EEE22D88-819C-E235-4A22-4A18BF695D04}"/>
                </a:ext>
              </a:extLst>
            </p:cNvPr>
            <p:cNvSpPr/>
            <p:nvPr/>
          </p:nvSpPr>
          <p:spPr>
            <a:xfrm rot="6256936">
              <a:off x="6315669" y="2398423"/>
              <a:ext cx="435237" cy="869675"/>
            </a:xfrm>
            <a:prstGeom prst="arc">
              <a:avLst>
                <a:gd name="adj1" fmla="val 15640839"/>
                <a:gd name="adj2" fmla="val 1874092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3091FB7-B298-0A8E-C2F4-A8E204F918D1}"/>
              </a:ext>
            </a:extLst>
          </p:cNvPr>
          <p:cNvGrpSpPr/>
          <p:nvPr/>
        </p:nvGrpSpPr>
        <p:grpSpPr>
          <a:xfrm rot="10800000">
            <a:off x="8650574" y="4484345"/>
            <a:ext cx="1820378" cy="1750357"/>
            <a:chOff x="8650574" y="2318991"/>
            <a:chExt cx="1820378" cy="1750357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8D9C1053-FE24-7022-0E83-7881F5E9382E}"/>
                </a:ext>
              </a:extLst>
            </p:cNvPr>
            <p:cNvGrpSpPr/>
            <p:nvPr/>
          </p:nvGrpSpPr>
          <p:grpSpPr>
            <a:xfrm flipH="1">
              <a:off x="8650574" y="2318991"/>
              <a:ext cx="1820378" cy="1750357"/>
              <a:chOff x="6288834" y="1175657"/>
              <a:chExt cx="3536302" cy="3256384"/>
            </a:xfrm>
          </p:grpSpPr>
          <p:sp>
            <p:nvSpPr>
              <p:cNvPr id="51" name="Right Triangle 50">
                <a:extLst>
                  <a:ext uri="{FF2B5EF4-FFF2-40B4-BE49-F238E27FC236}">
                    <a16:creationId xmlns:a16="http://schemas.microsoft.com/office/drawing/2014/main" id="{F0FE0B20-07FB-DDE9-3CC5-EAFBBABEDF3B}"/>
                  </a:ext>
                </a:extLst>
              </p:cNvPr>
              <p:cNvSpPr/>
              <p:nvPr/>
            </p:nvSpPr>
            <p:spPr>
              <a:xfrm flipH="1">
                <a:off x="6288834" y="1175657"/>
                <a:ext cx="3536302" cy="3256384"/>
              </a:xfrm>
              <a:prstGeom prst="rtTriangle">
                <a:avLst/>
              </a:prstGeom>
              <a:noFill/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D7B95376-D065-2EEF-1425-6AA16741E1A5}"/>
                  </a:ext>
                </a:extLst>
              </p:cNvPr>
              <p:cNvSpPr/>
              <p:nvPr/>
            </p:nvSpPr>
            <p:spPr>
              <a:xfrm>
                <a:off x="9124950" y="3857625"/>
                <a:ext cx="700186" cy="574416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50" name="Arc 49">
              <a:extLst>
                <a:ext uri="{FF2B5EF4-FFF2-40B4-BE49-F238E27FC236}">
                  <a16:creationId xmlns:a16="http://schemas.microsoft.com/office/drawing/2014/main" id="{01E5682F-AC90-4761-50E6-47EF634D2AA1}"/>
                </a:ext>
              </a:extLst>
            </p:cNvPr>
            <p:cNvSpPr/>
            <p:nvPr/>
          </p:nvSpPr>
          <p:spPr>
            <a:xfrm rot="12002485">
              <a:off x="9763993" y="3199673"/>
              <a:ext cx="435237" cy="869675"/>
            </a:xfrm>
            <a:prstGeom prst="arc">
              <a:avLst>
                <a:gd name="adj1" fmla="val 15640839"/>
                <a:gd name="adj2" fmla="val 1874092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83673FDA-0EC5-E0B4-05A1-4F665E79DAEE}"/>
              </a:ext>
            </a:extLst>
          </p:cNvPr>
          <p:cNvSpPr txBox="1"/>
          <p:nvPr/>
        </p:nvSpPr>
        <p:spPr>
          <a:xfrm>
            <a:off x="1622078" y="3714790"/>
            <a:ext cx="643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ɸ</a:t>
            </a:r>
            <a:endParaRPr lang="en-GB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97B916E-32A9-892C-1037-69E6AF55980B}"/>
              </a:ext>
            </a:extLst>
          </p:cNvPr>
          <p:cNvSpPr txBox="1"/>
          <p:nvPr/>
        </p:nvSpPr>
        <p:spPr>
          <a:xfrm>
            <a:off x="5248620" y="2564624"/>
            <a:ext cx="643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ɸ</a:t>
            </a:r>
            <a:endParaRPr lang="en-GB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B5FBED6-0B65-7455-963D-D717246849C5}"/>
              </a:ext>
            </a:extLst>
          </p:cNvPr>
          <p:cNvSpPr txBox="1"/>
          <p:nvPr/>
        </p:nvSpPr>
        <p:spPr>
          <a:xfrm>
            <a:off x="6396817" y="2648594"/>
            <a:ext cx="643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ɸ</a:t>
            </a:r>
            <a:endParaRPr lang="en-GB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4E4D271-87DD-E070-71BC-6B44085F17E7}"/>
              </a:ext>
            </a:extLst>
          </p:cNvPr>
          <p:cNvSpPr txBox="1"/>
          <p:nvPr/>
        </p:nvSpPr>
        <p:spPr>
          <a:xfrm>
            <a:off x="9813806" y="3634510"/>
            <a:ext cx="643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ɸ</a:t>
            </a:r>
            <a:endParaRPr lang="en-GB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9AFB7B0-5EAE-905C-1EAD-8AED3E0B2FD0}"/>
              </a:ext>
            </a:extLst>
          </p:cNvPr>
          <p:cNvSpPr txBox="1"/>
          <p:nvPr/>
        </p:nvSpPr>
        <p:spPr>
          <a:xfrm>
            <a:off x="9016445" y="4501556"/>
            <a:ext cx="643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ɸ</a:t>
            </a:r>
            <a:endParaRPr lang="en-GB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49C7C6E-31F7-5A1F-CEB0-402DA2453DFD}"/>
              </a:ext>
            </a:extLst>
          </p:cNvPr>
          <p:cNvSpPr txBox="1"/>
          <p:nvPr/>
        </p:nvSpPr>
        <p:spPr>
          <a:xfrm>
            <a:off x="7706676" y="5483617"/>
            <a:ext cx="643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ɸ</a:t>
            </a:r>
            <a:endParaRPr lang="en-GB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2A02F63-F1C7-71F3-3350-6B9CAAEC91EF}"/>
              </a:ext>
            </a:extLst>
          </p:cNvPr>
          <p:cNvSpPr txBox="1"/>
          <p:nvPr/>
        </p:nvSpPr>
        <p:spPr>
          <a:xfrm>
            <a:off x="3892538" y="5518311"/>
            <a:ext cx="643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ɸ</a:t>
            </a:r>
            <a:endParaRPr lang="en-GB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9809473-8F5D-0F5C-9FA7-5B324B79FE03}"/>
              </a:ext>
            </a:extLst>
          </p:cNvPr>
          <p:cNvSpPr txBox="1"/>
          <p:nvPr/>
        </p:nvSpPr>
        <p:spPr>
          <a:xfrm>
            <a:off x="2607535" y="4453455"/>
            <a:ext cx="643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ɸ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04713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5AB244-C763-F4E2-B026-C012F01DDC81}"/>
              </a:ext>
            </a:extLst>
          </p:cNvPr>
          <p:cNvSpPr txBox="1"/>
          <p:nvPr/>
        </p:nvSpPr>
        <p:spPr>
          <a:xfrm>
            <a:off x="1147665" y="1563045"/>
            <a:ext cx="97466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Why do we need trigonometry?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Trigonometry is great for working out the lengths of the sides or even the angles on a right-angled triangle, as long as we have a minimum amount of information to work with.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Trigonometry is about relationships and ratios. If you can remember this, you already have a base understanding.</a:t>
            </a:r>
          </a:p>
        </p:txBody>
      </p:sp>
    </p:spTree>
    <p:extLst>
      <p:ext uri="{BB962C8B-B14F-4D97-AF65-F5344CB8AC3E}">
        <p14:creationId xmlns:p14="http://schemas.microsoft.com/office/powerpoint/2010/main" val="23851749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85DED1-C990-8A19-F74C-1A258B004090}"/>
              </a:ext>
            </a:extLst>
          </p:cNvPr>
          <p:cNvSpPr txBox="1"/>
          <p:nvPr/>
        </p:nvSpPr>
        <p:spPr>
          <a:xfrm>
            <a:off x="1343634" y="674362"/>
            <a:ext cx="810367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It is important to name or label the ratios of the sides of triangles. These are simply functions.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Three sides, three angles, therefore three names for these functions.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Sine (sin)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Cosine (cos)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Tangent (tan)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These are displayed in manufacturers’ diagrams or specifications.</a:t>
            </a:r>
            <a:endParaRPr lang="en-GB" sz="20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C5604F3-D405-40DB-B5EE-E5CBDD8DE327}"/>
              </a:ext>
            </a:extLst>
          </p:cNvPr>
          <p:cNvGrpSpPr/>
          <p:nvPr/>
        </p:nvGrpSpPr>
        <p:grpSpPr>
          <a:xfrm>
            <a:off x="6900566" y="4329145"/>
            <a:ext cx="4613946" cy="1854493"/>
            <a:chOff x="3514986" y="2650920"/>
            <a:chExt cx="3045206" cy="965261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C146BAB-8633-4A13-A872-FD1A04512FD2}"/>
                </a:ext>
              </a:extLst>
            </p:cNvPr>
            <p:cNvSpPr/>
            <p:nvPr/>
          </p:nvSpPr>
          <p:spPr>
            <a:xfrm>
              <a:off x="3514986" y="2843867"/>
              <a:ext cx="822121" cy="576744"/>
            </a:xfrm>
            <a:prstGeom prst="rect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Flowchart: Manual Operation 6">
              <a:extLst>
                <a:ext uri="{FF2B5EF4-FFF2-40B4-BE49-F238E27FC236}">
                  <a16:creationId xmlns:a16="http://schemas.microsoft.com/office/drawing/2014/main" id="{603B93FC-B4FA-43A3-9DBC-0BC3C40CF929}"/>
                </a:ext>
              </a:extLst>
            </p:cNvPr>
            <p:cNvSpPr/>
            <p:nvPr/>
          </p:nvSpPr>
          <p:spPr>
            <a:xfrm rot="5400000">
              <a:off x="4362012" y="2626017"/>
              <a:ext cx="965260" cy="1015068"/>
            </a:xfrm>
            <a:prstGeom prst="flowChartManualOperation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02EF016-30A0-46A4-A548-E1ED7FC2D94D}"/>
                </a:ext>
              </a:extLst>
            </p:cNvPr>
            <p:cNvSpPr/>
            <p:nvPr/>
          </p:nvSpPr>
          <p:spPr>
            <a:xfrm>
              <a:off x="5352176" y="2650920"/>
              <a:ext cx="1208016" cy="965261"/>
            </a:xfrm>
            <a:prstGeom prst="rect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AAB656-79F0-4064-8058-075AB24DE31D}"/>
              </a:ext>
            </a:extLst>
          </p:cNvPr>
          <p:cNvCxnSpPr>
            <a:cxnSpLocks/>
          </p:cNvCxnSpPr>
          <p:nvPr/>
        </p:nvCxnSpPr>
        <p:spPr>
          <a:xfrm>
            <a:off x="5973413" y="5253871"/>
            <a:ext cx="5883564" cy="0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2435101-D499-47F9-AFAB-38B530913260}"/>
              </a:ext>
            </a:extLst>
          </p:cNvPr>
          <p:cNvCxnSpPr>
            <a:cxnSpLocks/>
          </p:cNvCxnSpPr>
          <p:nvPr/>
        </p:nvCxnSpPr>
        <p:spPr>
          <a:xfrm>
            <a:off x="8450688" y="6222603"/>
            <a:ext cx="1148799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>
            <a:extLst>
              <a:ext uri="{FF2B5EF4-FFF2-40B4-BE49-F238E27FC236}">
                <a16:creationId xmlns:a16="http://schemas.microsoft.com/office/drawing/2014/main" id="{ED70E689-50B2-4525-8F56-53C3D7590CDD}"/>
              </a:ext>
            </a:extLst>
          </p:cNvPr>
          <p:cNvSpPr/>
          <p:nvPr/>
        </p:nvSpPr>
        <p:spPr>
          <a:xfrm flipH="1">
            <a:off x="8502423" y="5945512"/>
            <a:ext cx="478172" cy="503851"/>
          </a:xfrm>
          <a:prstGeom prst="arc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34E608B-4CFE-4062-87B1-DBB2C4462F54}"/>
              </a:ext>
            </a:extLst>
          </p:cNvPr>
          <p:cNvGrpSpPr/>
          <p:nvPr/>
        </p:nvGrpSpPr>
        <p:grpSpPr>
          <a:xfrm>
            <a:off x="8183844" y="5786119"/>
            <a:ext cx="398477" cy="523220"/>
            <a:chOff x="7992903" y="3407022"/>
            <a:chExt cx="398477" cy="52322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89A9175-4684-4C40-B8BA-66EDCA52B9C8}"/>
                </a:ext>
              </a:extLst>
            </p:cNvPr>
            <p:cNvSpPr txBox="1"/>
            <p:nvPr/>
          </p:nvSpPr>
          <p:spPr>
            <a:xfrm>
              <a:off x="7992903" y="3407022"/>
              <a:ext cx="3984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0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1D119B1-BCAF-4CFA-8DC8-CD9D08C0F226}"/>
                </a:ext>
              </a:extLst>
            </p:cNvPr>
            <p:cNvCxnSpPr/>
            <p:nvPr/>
          </p:nvCxnSpPr>
          <p:spPr>
            <a:xfrm>
              <a:off x="8105863" y="3669134"/>
              <a:ext cx="15729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7DE1EE2-FA4A-449E-B1B8-0E6A082329C7}"/>
              </a:ext>
            </a:extLst>
          </p:cNvPr>
          <p:cNvGrpSpPr/>
          <p:nvPr/>
        </p:nvGrpSpPr>
        <p:grpSpPr>
          <a:xfrm>
            <a:off x="6887361" y="4776272"/>
            <a:ext cx="4627151" cy="1140903"/>
            <a:chOff x="5981350" y="1031846"/>
            <a:chExt cx="4627151" cy="1140903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F9191BE-9B23-45FA-B45B-3944A0E02D85}"/>
                </a:ext>
              </a:extLst>
            </p:cNvPr>
            <p:cNvCxnSpPr/>
            <p:nvPr/>
          </p:nvCxnSpPr>
          <p:spPr>
            <a:xfrm>
              <a:off x="5981350" y="1031846"/>
              <a:ext cx="0" cy="981512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CDFA655-9396-417A-895F-6E9BCBC12F45}"/>
                </a:ext>
              </a:extLst>
            </p:cNvPr>
            <p:cNvCxnSpPr/>
            <p:nvPr/>
          </p:nvCxnSpPr>
          <p:spPr>
            <a:xfrm>
              <a:off x="10608501" y="1040235"/>
              <a:ext cx="0" cy="880844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2722940-657F-45A4-BD8C-25F8F10622FD}"/>
                </a:ext>
              </a:extLst>
            </p:cNvPr>
            <p:cNvCxnSpPr/>
            <p:nvPr/>
          </p:nvCxnSpPr>
          <p:spPr>
            <a:xfrm>
              <a:off x="7240192" y="1317072"/>
              <a:ext cx="0" cy="855677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468D855-2923-43AD-B4CD-F2D099DD9704}"/>
                </a:ext>
              </a:extLst>
            </p:cNvPr>
            <p:cNvCxnSpPr/>
            <p:nvPr/>
          </p:nvCxnSpPr>
          <p:spPr>
            <a:xfrm>
              <a:off x="8778175" y="1317072"/>
              <a:ext cx="0" cy="796954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F2137906-A187-4B95-83C7-222A3D94A1A5}"/>
                </a:ext>
              </a:extLst>
            </p:cNvPr>
            <p:cNvCxnSpPr/>
            <p:nvPr/>
          </p:nvCxnSpPr>
          <p:spPr>
            <a:xfrm>
              <a:off x="6096000" y="1090569"/>
              <a:ext cx="4440572" cy="0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31F2B83E-B402-4CE1-A5BA-E142CD4034A1}"/>
                </a:ext>
              </a:extLst>
            </p:cNvPr>
            <p:cNvCxnSpPr/>
            <p:nvPr/>
          </p:nvCxnSpPr>
          <p:spPr>
            <a:xfrm>
              <a:off x="6096000" y="1610686"/>
              <a:ext cx="1076587" cy="0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8EF2B1E7-A58F-43FE-A34C-56B2F4943F89}"/>
                </a:ext>
              </a:extLst>
            </p:cNvPr>
            <p:cNvCxnSpPr/>
            <p:nvPr/>
          </p:nvCxnSpPr>
          <p:spPr>
            <a:xfrm>
              <a:off x="8841996" y="1593908"/>
              <a:ext cx="1694576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F3AE862-941B-44CD-9CA6-4A84A0A44294}"/>
                </a:ext>
              </a:extLst>
            </p:cNvPr>
            <p:cNvSpPr txBox="1"/>
            <p:nvPr/>
          </p:nvSpPr>
          <p:spPr>
            <a:xfrm>
              <a:off x="8081394" y="1072839"/>
              <a:ext cx="234892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 dirty="0"/>
                <a:t>L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4320E65-1B49-4300-897B-3A01D49F5FAA}"/>
                </a:ext>
              </a:extLst>
            </p:cNvPr>
            <p:cNvSpPr txBox="1"/>
            <p:nvPr/>
          </p:nvSpPr>
          <p:spPr>
            <a:xfrm>
              <a:off x="9490845" y="1601039"/>
              <a:ext cx="338861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 dirty="0"/>
                <a:t>L2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DB98DE3-CBD9-4984-9CD4-3968CFFC9AD9}"/>
                </a:ext>
              </a:extLst>
            </p:cNvPr>
            <p:cNvSpPr txBox="1"/>
            <p:nvPr/>
          </p:nvSpPr>
          <p:spPr>
            <a:xfrm>
              <a:off x="6483825" y="1568169"/>
              <a:ext cx="366969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 dirty="0"/>
                <a:t>L1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25170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B588E35-55AF-5E16-DB23-55E91B6C7DC0}"/>
              </a:ext>
            </a:extLst>
          </p:cNvPr>
          <p:cNvGrpSpPr/>
          <p:nvPr/>
        </p:nvGrpSpPr>
        <p:grpSpPr>
          <a:xfrm>
            <a:off x="2044164" y="458956"/>
            <a:ext cx="8103672" cy="5940088"/>
            <a:chOff x="2044164" y="458956"/>
            <a:chExt cx="8103672" cy="5940088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4C045F23-88C4-9FFD-461F-B1BACE022EB2}"/>
                </a:ext>
              </a:extLst>
            </p:cNvPr>
            <p:cNvSpPr txBox="1"/>
            <p:nvPr/>
          </p:nvSpPr>
          <p:spPr>
            <a:xfrm>
              <a:off x="2044164" y="458956"/>
              <a:ext cx="8103672" cy="5940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Relationship of sides to angles</a:t>
              </a:r>
            </a:p>
            <a:p>
              <a:r>
                <a:rPr lang="en-GB" sz="2000" dirty="0">
                  <a:latin typeface="Arial" panose="020B0604020202020204" pitchFamily="34" charset="0"/>
                  <a:cs typeface="Arial" panose="020B0604020202020204" pitchFamily="34" charset="0"/>
                </a:rPr>
                <a:t>Mathematical relationships as formulas.</a:t>
              </a:r>
            </a:p>
            <a:p>
              <a:endParaRPr lang="en-GB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GB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GB" sz="2000" dirty="0">
                  <a:latin typeface="Arial" panose="020B0604020202020204" pitchFamily="34" charset="0"/>
                  <a:cs typeface="Arial" panose="020B0604020202020204" pitchFamily="34" charset="0"/>
                </a:rPr>
                <a:t>Sine (sin)     	=  	</a:t>
              </a:r>
              <a:r>
                <a:rPr lang="en-GB" sz="2000" u="sng" dirty="0">
                  <a:latin typeface="Arial" panose="020B0604020202020204" pitchFamily="34" charset="0"/>
                  <a:cs typeface="Arial" panose="020B0604020202020204" pitchFamily="34" charset="0"/>
                </a:rPr>
                <a:t>Opposite</a:t>
              </a:r>
            </a:p>
            <a:p>
              <a:r>
                <a:rPr lang="en-GB" sz="2000" dirty="0">
                  <a:latin typeface="Arial" panose="020B0604020202020204" pitchFamily="34" charset="0"/>
                  <a:cs typeface="Arial" panose="020B0604020202020204" pitchFamily="34" charset="0"/>
                </a:rPr>
                <a:t>			        	Hypotenuse </a:t>
              </a:r>
            </a:p>
            <a:p>
              <a:endParaRPr lang="en-GB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GB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GB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GB" sz="2000" dirty="0">
                  <a:latin typeface="Arial" panose="020B0604020202020204" pitchFamily="34" charset="0"/>
                  <a:cs typeface="Arial" panose="020B0604020202020204" pitchFamily="34" charset="0"/>
                </a:rPr>
                <a:t>Cosine (cos) 	  =	</a:t>
              </a:r>
              <a:r>
                <a:rPr lang="en-GB" sz="2000" u="sng" dirty="0">
                  <a:latin typeface="Arial" panose="020B0604020202020204" pitchFamily="34" charset="0"/>
                  <a:cs typeface="Arial" panose="020B0604020202020204" pitchFamily="34" charset="0"/>
                </a:rPr>
                <a:t>Adjacent</a:t>
              </a:r>
            </a:p>
            <a:p>
              <a:r>
                <a:rPr lang="en-GB" sz="2000" dirty="0">
                  <a:latin typeface="Arial" panose="020B0604020202020204" pitchFamily="34" charset="0"/>
                  <a:cs typeface="Arial" panose="020B0604020202020204" pitchFamily="34" charset="0"/>
                </a:rPr>
                <a:t>				      Hypotenuse </a:t>
              </a:r>
            </a:p>
            <a:p>
              <a:endParaRPr lang="en-GB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GB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GB" sz="2000" dirty="0">
                  <a:latin typeface="Arial" panose="020B0604020202020204" pitchFamily="34" charset="0"/>
                  <a:cs typeface="Arial" panose="020B0604020202020204" pitchFamily="34" charset="0"/>
                </a:rPr>
                <a:t>Tangent (tan)	  = 	</a:t>
              </a:r>
              <a:r>
                <a:rPr lang="en-GB" sz="2000" u="sng" dirty="0">
                  <a:latin typeface="Arial" panose="020B0604020202020204" pitchFamily="34" charset="0"/>
                  <a:cs typeface="Arial" panose="020B0604020202020204" pitchFamily="34" charset="0"/>
                </a:rPr>
                <a:t>Opposite</a:t>
              </a:r>
            </a:p>
            <a:p>
              <a:r>
                <a:rPr lang="en-GB" sz="2000" dirty="0">
                  <a:latin typeface="Arial" panose="020B0604020202020204" pitchFamily="34" charset="0"/>
                  <a:cs typeface="Arial" panose="020B0604020202020204" pitchFamily="34" charset="0"/>
                </a:rPr>
                <a:t>                                 Adjacent</a:t>
              </a:r>
            </a:p>
            <a:p>
              <a:endParaRPr lang="en-GB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GB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SOH, CAH, TOA</a:t>
              </a:r>
            </a:p>
            <a:p>
              <a:endParaRPr lang="en-GB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GB" sz="2000" dirty="0">
                  <a:latin typeface="Arial" panose="020B0604020202020204" pitchFamily="34" charset="0"/>
                  <a:cs typeface="Arial" panose="020B0604020202020204" pitchFamily="34" charset="0"/>
                </a:rPr>
                <a:t>(sow, car, toe-aah)</a:t>
              </a: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1211ED4E-6726-07D0-A286-22FBF5343D26}"/>
                </a:ext>
              </a:extLst>
            </p:cNvPr>
            <p:cNvGrpSpPr/>
            <p:nvPr/>
          </p:nvGrpSpPr>
          <p:grpSpPr>
            <a:xfrm>
              <a:off x="7494309" y="1555423"/>
              <a:ext cx="1960776" cy="1036948"/>
              <a:chOff x="7494309" y="1555423"/>
              <a:chExt cx="1960776" cy="1036948"/>
            </a:xfrm>
          </p:grpSpPr>
          <p:sp>
            <p:nvSpPr>
              <p:cNvPr id="3" name="Isosceles Triangle 2">
                <a:extLst>
                  <a:ext uri="{FF2B5EF4-FFF2-40B4-BE49-F238E27FC236}">
                    <a16:creationId xmlns:a16="http://schemas.microsoft.com/office/drawing/2014/main" id="{3C844A9B-4DBA-ABE2-87AC-70EB0D6902FF}"/>
                  </a:ext>
                </a:extLst>
              </p:cNvPr>
              <p:cNvSpPr/>
              <p:nvPr/>
            </p:nvSpPr>
            <p:spPr>
              <a:xfrm>
                <a:off x="7494309" y="1555423"/>
                <a:ext cx="1960776" cy="1036948"/>
              </a:xfrm>
              <a:prstGeom prst="triangl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solidFill>
                    <a:sysClr val="windowText" lastClr="000000"/>
                  </a:solidFill>
                </a:endParaRPr>
              </a:p>
            </p:txBody>
          </p:sp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09FBD9E4-E376-37CD-82BC-613AE49B7CFD}"/>
                  </a:ext>
                </a:extLst>
              </p:cNvPr>
              <p:cNvCxnSpPr>
                <a:stCxn id="3" idx="1"/>
                <a:endCxn id="3" idx="5"/>
              </p:cNvCxnSpPr>
              <p:nvPr/>
            </p:nvCxnSpPr>
            <p:spPr>
              <a:xfrm>
                <a:off x="7984503" y="2073897"/>
                <a:ext cx="980388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9E4DA9F7-A8BC-FB09-5CBA-38DC07A92A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07828" y="2062352"/>
                <a:ext cx="0" cy="530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3B807E8-7BEA-788F-157F-38756A50001D}"/>
                  </a:ext>
                </a:extLst>
              </p:cNvPr>
              <p:cNvSpPr txBox="1"/>
              <p:nvPr/>
            </p:nvSpPr>
            <p:spPr>
              <a:xfrm>
                <a:off x="7984503" y="2156791"/>
                <a:ext cx="3444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S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3CBA08C-D3D1-3763-3F1F-F6C9C27996A9}"/>
                  </a:ext>
                </a:extLst>
              </p:cNvPr>
              <p:cNvSpPr txBox="1"/>
              <p:nvPr/>
            </p:nvSpPr>
            <p:spPr>
              <a:xfrm>
                <a:off x="8302456" y="1716111"/>
                <a:ext cx="3444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O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057313D-F060-F07F-EAF3-394515AE62F5}"/>
                  </a:ext>
                </a:extLst>
              </p:cNvPr>
              <p:cNvSpPr txBox="1"/>
              <p:nvPr/>
            </p:nvSpPr>
            <p:spPr>
              <a:xfrm>
                <a:off x="8620409" y="2156791"/>
                <a:ext cx="3444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H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AEC26CD-9C47-6AD2-6EE7-8EF76FCDEDB1}"/>
                </a:ext>
              </a:extLst>
            </p:cNvPr>
            <p:cNvGrpSpPr/>
            <p:nvPr/>
          </p:nvGrpSpPr>
          <p:grpSpPr>
            <a:xfrm>
              <a:off x="7527440" y="2753059"/>
              <a:ext cx="1960776" cy="1036948"/>
              <a:chOff x="7494309" y="1555423"/>
              <a:chExt cx="1960776" cy="1036948"/>
            </a:xfrm>
          </p:grpSpPr>
          <p:sp>
            <p:nvSpPr>
              <p:cNvPr id="14" name="Isosceles Triangle 13">
                <a:extLst>
                  <a:ext uri="{FF2B5EF4-FFF2-40B4-BE49-F238E27FC236}">
                    <a16:creationId xmlns:a16="http://schemas.microsoft.com/office/drawing/2014/main" id="{0A2E1D29-C26E-E3A1-65DD-6B0AF2753E57}"/>
                  </a:ext>
                </a:extLst>
              </p:cNvPr>
              <p:cNvSpPr/>
              <p:nvPr/>
            </p:nvSpPr>
            <p:spPr>
              <a:xfrm>
                <a:off x="7494309" y="1555423"/>
                <a:ext cx="1960776" cy="1036948"/>
              </a:xfrm>
              <a:prstGeom prst="triangl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solidFill>
                    <a:sysClr val="windowText" lastClr="000000"/>
                  </a:solidFill>
                </a:endParaRPr>
              </a:p>
            </p:txBody>
          </p: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BDBE83B6-798B-64A9-4ADE-542209F65D4B}"/>
                  </a:ext>
                </a:extLst>
              </p:cNvPr>
              <p:cNvCxnSpPr>
                <a:stCxn id="14" idx="1"/>
                <a:endCxn id="14" idx="5"/>
              </p:cNvCxnSpPr>
              <p:nvPr/>
            </p:nvCxnSpPr>
            <p:spPr>
              <a:xfrm>
                <a:off x="7984503" y="2073897"/>
                <a:ext cx="980388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3D38C075-FAF3-1DB6-2D72-CCF54ED791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07828" y="2062352"/>
                <a:ext cx="0" cy="530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2BA1FF9-F608-6C3D-9AA0-E289076B6B0E}"/>
                  </a:ext>
                </a:extLst>
              </p:cNvPr>
              <p:cNvSpPr txBox="1"/>
              <p:nvPr/>
            </p:nvSpPr>
            <p:spPr>
              <a:xfrm>
                <a:off x="7984503" y="2156791"/>
                <a:ext cx="3444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C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D2CEC0D-1495-0544-D0E7-CD6B820D319F}"/>
                  </a:ext>
                </a:extLst>
              </p:cNvPr>
              <p:cNvSpPr txBox="1"/>
              <p:nvPr/>
            </p:nvSpPr>
            <p:spPr>
              <a:xfrm>
                <a:off x="8302456" y="1716111"/>
                <a:ext cx="3444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A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E942648-BC79-562E-258D-B4EBC49EF59C}"/>
                  </a:ext>
                </a:extLst>
              </p:cNvPr>
              <p:cNvSpPr txBox="1"/>
              <p:nvPr/>
            </p:nvSpPr>
            <p:spPr>
              <a:xfrm>
                <a:off x="8620409" y="2156791"/>
                <a:ext cx="3444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H</a:t>
                </a: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C3529268-064A-F741-64E6-3DAC204C1648}"/>
                </a:ext>
              </a:extLst>
            </p:cNvPr>
            <p:cNvGrpSpPr/>
            <p:nvPr/>
          </p:nvGrpSpPr>
          <p:grpSpPr>
            <a:xfrm>
              <a:off x="7497624" y="3934183"/>
              <a:ext cx="1960776" cy="1036948"/>
              <a:chOff x="7494309" y="1555423"/>
              <a:chExt cx="1960776" cy="1036948"/>
            </a:xfrm>
          </p:grpSpPr>
          <p:sp>
            <p:nvSpPr>
              <p:cNvPr id="21" name="Isosceles Triangle 20">
                <a:extLst>
                  <a:ext uri="{FF2B5EF4-FFF2-40B4-BE49-F238E27FC236}">
                    <a16:creationId xmlns:a16="http://schemas.microsoft.com/office/drawing/2014/main" id="{68B77B41-DACD-D07B-293B-63DEF889B85D}"/>
                  </a:ext>
                </a:extLst>
              </p:cNvPr>
              <p:cNvSpPr/>
              <p:nvPr/>
            </p:nvSpPr>
            <p:spPr>
              <a:xfrm>
                <a:off x="7494309" y="1555423"/>
                <a:ext cx="1960776" cy="1036948"/>
              </a:xfrm>
              <a:prstGeom prst="triangl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solidFill>
                    <a:sysClr val="windowText" lastClr="000000"/>
                  </a:solidFill>
                </a:endParaRPr>
              </a:p>
            </p:txBody>
          </p: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C082CF1C-8249-E0A1-CE8D-1C7C443F10FB}"/>
                  </a:ext>
                </a:extLst>
              </p:cNvPr>
              <p:cNvCxnSpPr>
                <a:stCxn id="21" idx="1"/>
                <a:endCxn id="21" idx="5"/>
              </p:cNvCxnSpPr>
              <p:nvPr/>
            </p:nvCxnSpPr>
            <p:spPr>
              <a:xfrm>
                <a:off x="7984503" y="2073897"/>
                <a:ext cx="980388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D11BD966-73E4-F10C-8D44-C0A66901DA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07828" y="2062352"/>
                <a:ext cx="0" cy="530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E0D200B7-CAEE-D66F-1BA9-F04B692CB61A}"/>
                  </a:ext>
                </a:extLst>
              </p:cNvPr>
              <p:cNvSpPr txBox="1"/>
              <p:nvPr/>
            </p:nvSpPr>
            <p:spPr>
              <a:xfrm>
                <a:off x="7984503" y="2156791"/>
                <a:ext cx="3444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T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692A8A1-F7CD-DD1E-1F04-287C77762214}"/>
                  </a:ext>
                </a:extLst>
              </p:cNvPr>
              <p:cNvSpPr txBox="1"/>
              <p:nvPr/>
            </p:nvSpPr>
            <p:spPr>
              <a:xfrm>
                <a:off x="8302456" y="1716111"/>
                <a:ext cx="3444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O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AD7248D3-B8AB-5B57-869E-E5DDDF5E240F}"/>
                  </a:ext>
                </a:extLst>
              </p:cNvPr>
              <p:cNvSpPr txBox="1"/>
              <p:nvPr/>
            </p:nvSpPr>
            <p:spPr>
              <a:xfrm>
                <a:off x="8620409" y="2156791"/>
                <a:ext cx="3444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A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321495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73C4AF-9BAF-7886-0E09-150D22A3CD39}"/>
              </a:ext>
            </a:extLst>
          </p:cNvPr>
          <p:cNvSpPr txBox="1"/>
          <p:nvPr/>
        </p:nvSpPr>
        <p:spPr>
          <a:xfrm>
            <a:off x="1478556" y="941357"/>
            <a:ext cx="5929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724774F-61B9-9E61-079E-0CAA024A905B}"/>
              </a:ext>
            </a:extLst>
          </p:cNvPr>
          <p:cNvGrpSpPr/>
          <p:nvPr/>
        </p:nvGrpSpPr>
        <p:grpSpPr>
          <a:xfrm>
            <a:off x="1291472" y="2318993"/>
            <a:ext cx="1865692" cy="2185192"/>
            <a:chOff x="1291472" y="2318993"/>
            <a:chExt cx="1865692" cy="218519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4683561-080E-53CE-CA79-42D238022FAF}"/>
                </a:ext>
              </a:extLst>
            </p:cNvPr>
            <p:cNvGrpSpPr/>
            <p:nvPr/>
          </p:nvGrpSpPr>
          <p:grpSpPr>
            <a:xfrm>
              <a:off x="1291472" y="2318993"/>
              <a:ext cx="1865692" cy="1750357"/>
              <a:chOff x="6288834" y="1175657"/>
              <a:chExt cx="3536302" cy="3256384"/>
            </a:xfrm>
          </p:grpSpPr>
          <p:sp>
            <p:nvSpPr>
              <p:cNvPr id="6" name="Right Triangle 5">
                <a:extLst>
                  <a:ext uri="{FF2B5EF4-FFF2-40B4-BE49-F238E27FC236}">
                    <a16:creationId xmlns:a16="http://schemas.microsoft.com/office/drawing/2014/main" id="{E2119E6C-8748-0CA6-4BAD-B80C6D30BE74}"/>
                  </a:ext>
                </a:extLst>
              </p:cNvPr>
              <p:cNvSpPr/>
              <p:nvPr/>
            </p:nvSpPr>
            <p:spPr>
              <a:xfrm flipH="1">
                <a:off x="6288834" y="1175657"/>
                <a:ext cx="3536302" cy="3256384"/>
              </a:xfrm>
              <a:prstGeom prst="rtTriangle">
                <a:avLst/>
              </a:prstGeom>
              <a:noFill/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16713728-242A-D390-4AE0-E66B3F44B733}"/>
                  </a:ext>
                </a:extLst>
              </p:cNvPr>
              <p:cNvSpPr/>
              <p:nvPr/>
            </p:nvSpPr>
            <p:spPr>
              <a:xfrm>
                <a:off x="9124950" y="3857625"/>
                <a:ext cx="700186" cy="574416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5" name="Arc 4">
              <a:extLst>
                <a:ext uri="{FF2B5EF4-FFF2-40B4-BE49-F238E27FC236}">
                  <a16:creationId xmlns:a16="http://schemas.microsoft.com/office/drawing/2014/main" id="{25C39F68-3E4A-AC41-4952-FD725ABA5EA4}"/>
                </a:ext>
              </a:extLst>
            </p:cNvPr>
            <p:cNvSpPr/>
            <p:nvPr/>
          </p:nvSpPr>
          <p:spPr>
            <a:xfrm>
              <a:off x="1580528" y="3634510"/>
              <a:ext cx="435237" cy="869675"/>
            </a:xfrm>
            <a:prstGeom prst="arc">
              <a:avLst>
                <a:gd name="adj1" fmla="val 15640839"/>
                <a:gd name="adj2" fmla="val 21524977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0BBFBC8-C6DF-D6E4-0BC3-7EB78B89F129}"/>
              </a:ext>
            </a:extLst>
          </p:cNvPr>
          <p:cNvSpPr txBox="1"/>
          <p:nvPr/>
        </p:nvSpPr>
        <p:spPr>
          <a:xfrm>
            <a:off x="3324194" y="2967341"/>
            <a:ext cx="1073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Opp</a:t>
            </a:r>
            <a:endParaRPr lang="en-GB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B0C0ED-0B62-CC54-9192-4667C17F0959}"/>
              </a:ext>
            </a:extLst>
          </p:cNvPr>
          <p:cNvSpPr txBox="1"/>
          <p:nvPr/>
        </p:nvSpPr>
        <p:spPr>
          <a:xfrm>
            <a:off x="1620746" y="3645820"/>
            <a:ext cx="643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ɸ</a:t>
            </a:r>
            <a:endParaRPr lang="en-GB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E049AF2-EDF0-A5FE-8F8A-44CA0A1C4025}"/>
              </a:ext>
            </a:extLst>
          </p:cNvPr>
          <p:cNvGrpSpPr/>
          <p:nvPr/>
        </p:nvGrpSpPr>
        <p:grpSpPr>
          <a:xfrm>
            <a:off x="8393449" y="2337002"/>
            <a:ext cx="2080217" cy="1750357"/>
            <a:chOff x="6098450" y="2318992"/>
            <a:chExt cx="2080217" cy="1750357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B305439-2C7C-5A43-6F70-959EA0B013B9}"/>
                </a:ext>
              </a:extLst>
            </p:cNvPr>
            <p:cNvGrpSpPr/>
            <p:nvPr/>
          </p:nvGrpSpPr>
          <p:grpSpPr>
            <a:xfrm>
              <a:off x="6098450" y="2318992"/>
              <a:ext cx="2080217" cy="1750357"/>
              <a:chOff x="6098450" y="2318992"/>
              <a:chExt cx="2080217" cy="1750357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5B7FA7FC-50D9-5736-A65F-F788110B3824}"/>
                  </a:ext>
                </a:extLst>
              </p:cNvPr>
              <p:cNvGrpSpPr/>
              <p:nvPr/>
            </p:nvGrpSpPr>
            <p:grpSpPr>
              <a:xfrm flipH="1">
                <a:off x="6358289" y="2318992"/>
                <a:ext cx="1820378" cy="1750357"/>
                <a:chOff x="6288834" y="1175657"/>
                <a:chExt cx="3536302" cy="3256384"/>
              </a:xfrm>
            </p:grpSpPr>
            <p:sp>
              <p:nvSpPr>
                <p:cNvPr id="11" name="Right Triangle 10">
                  <a:extLst>
                    <a:ext uri="{FF2B5EF4-FFF2-40B4-BE49-F238E27FC236}">
                      <a16:creationId xmlns:a16="http://schemas.microsoft.com/office/drawing/2014/main" id="{4DE06DA7-556A-78C0-AA19-3B3428B4EB4C}"/>
                    </a:ext>
                  </a:extLst>
                </p:cNvPr>
                <p:cNvSpPr/>
                <p:nvPr/>
              </p:nvSpPr>
              <p:spPr>
                <a:xfrm flipH="1">
                  <a:off x="6288834" y="1175657"/>
                  <a:ext cx="3536302" cy="3256384"/>
                </a:xfrm>
                <a:prstGeom prst="rtTriangle">
                  <a:avLst/>
                </a:prstGeom>
                <a:noFill/>
                <a:ln w="349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D0331F60-6897-FAB9-F4AC-B2261EF07761}"/>
                    </a:ext>
                  </a:extLst>
                </p:cNvPr>
                <p:cNvSpPr/>
                <p:nvPr/>
              </p:nvSpPr>
              <p:spPr>
                <a:xfrm>
                  <a:off x="9124950" y="3857625"/>
                  <a:ext cx="700186" cy="574416"/>
                </a:xfrm>
                <a:prstGeom prst="rect">
                  <a:avLst/>
                </a:prstGeom>
                <a:noFill/>
                <a:ln w="317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0" name="Arc 9">
                <a:extLst>
                  <a:ext uri="{FF2B5EF4-FFF2-40B4-BE49-F238E27FC236}">
                    <a16:creationId xmlns:a16="http://schemas.microsoft.com/office/drawing/2014/main" id="{81EEB567-7E76-0BC9-6888-41EA7836A50C}"/>
                  </a:ext>
                </a:extLst>
              </p:cNvPr>
              <p:cNvSpPr/>
              <p:nvPr/>
            </p:nvSpPr>
            <p:spPr>
              <a:xfrm rot="6256936">
                <a:off x="6315669" y="2398423"/>
                <a:ext cx="435237" cy="869675"/>
              </a:xfrm>
              <a:prstGeom prst="arc">
                <a:avLst>
                  <a:gd name="adj1" fmla="val 15640839"/>
                  <a:gd name="adj2" fmla="val 1874092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D223CB7-4B9E-2207-D1D2-337CA1B890F5}"/>
                </a:ext>
              </a:extLst>
            </p:cNvPr>
            <p:cNvSpPr txBox="1"/>
            <p:nvPr/>
          </p:nvSpPr>
          <p:spPr>
            <a:xfrm>
              <a:off x="6396817" y="2648594"/>
              <a:ext cx="6438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>
                  <a:latin typeface="Arial" panose="020B0604020202020204" pitchFamily="34" charset="0"/>
                  <a:cs typeface="Arial" panose="020B0604020202020204" pitchFamily="34" charset="0"/>
                </a:rPr>
                <a:t>ɸ</a:t>
              </a:r>
              <a:endParaRPr lang="en-GB" dirty="0"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67A9F3B9-A131-AEAC-988B-AE12ACAF47A1}"/>
              </a:ext>
            </a:extLst>
          </p:cNvPr>
          <p:cNvSpPr txBox="1"/>
          <p:nvPr/>
        </p:nvSpPr>
        <p:spPr>
          <a:xfrm>
            <a:off x="1630956" y="2995249"/>
            <a:ext cx="1073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Hyp</a:t>
            </a:r>
            <a:endParaRPr lang="en-GB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89B538E-A365-79B2-CEE6-D955AB902CDC}"/>
              </a:ext>
            </a:extLst>
          </p:cNvPr>
          <p:cNvSpPr txBox="1"/>
          <p:nvPr/>
        </p:nvSpPr>
        <p:spPr>
          <a:xfrm>
            <a:off x="9862566" y="2851270"/>
            <a:ext cx="1073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Hyp</a:t>
            </a:r>
            <a:endParaRPr lang="en-GB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9E6B2DF-DB11-86EA-8787-B80C5E89320A}"/>
              </a:ext>
            </a:extLst>
          </p:cNvPr>
          <p:cNvSpPr txBox="1"/>
          <p:nvPr/>
        </p:nvSpPr>
        <p:spPr>
          <a:xfrm>
            <a:off x="7826264" y="2842848"/>
            <a:ext cx="1073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Adj</a:t>
            </a:r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E43F267-A1B0-AFA9-4534-7A84F08A67FE}"/>
              </a:ext>
            </a:extLst>
          </p:cNvPr>
          <p:cNvSpPr txBox="1"/>
          <p:nvPr/>
        </p:nvSpPr>
        <p:spPr>
          <a:xfrm>
            <a:off x="1687807" y="4800655"/>
            <a:ext cx="2162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Sin = </a:t>
            </a:r>
            <a:r>
              <a:rPr lang="en-GB" u="sng" dirty="0" err="1"/>
              <a:t>Opp</a:t>
            </a:r>
            <a:endParaRPr lang="en-GB" u="sng" dirty="0"/>
          </a:p>
          <a:p>
            <a:r>
              <a:rPr lang="en-GB" dirty="0"/>
              <a:t>         </a:t>
            </a:r>
            <a:r>
              <a:rPr lang="en-GB" dirty="0" err="1"/>
              <a:t>Hyp</a:t>
            </a:r>
            <a:endParaRPr lang="en-GB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C42A26A-D9BE-6657-54CE-8E4F0A41C0CF}"/>
              </a:ext>
            </a:extLst>
          </p:cNvPr>
          <p:cNvSpPr txBox="1"/>
          <p:nvPr/>
        </p:nvSpPr>
        <p:spPr>
          <a:xfrm>
            <a:off x="8341897" y="4800655"/>
            <a:ext cx="2162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Cos  = </a:t>
            </a:r>
            <a:r>
              <a:rPr lang="en-GB" u="sng" dirty="0" err="1"/>
              <a:t>Adj</a:t>
            </a:r>
            <a:endParaRPr lang="en-GB" u="sng" dirty="0"/>
          </a:p>
          <a:p>
            <a:r>
              <a:rPr lang="en-GB" dirty="0"/>
              <a:t>          </a:t>
            </a:r>
            <a:r>
              <a:rPr lang="en-GB" dirty="0" err="1"/>
              <a:t>Hyp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1887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73C4AF-9BAF-7886-0E09-150D22A3CD39}"/>
              </a:ext>
            </a:extLst>
          </p:cNvPr>
          <p:cNvSpPr txBox="1"/>
          <p:nvPr/>
        </p:nvSpPr>
        <p:spPr>
          <a:xfrm>
            <a:off x="1478556" y="941357"/>
            <a:ext cx="59299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Activity 4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Show the correct formula (ratio) for the following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724774F-61B9-9E61-079E-0CAA024A905B}"/>
              </a:ext>
            </a:extLst>
          </p:cNvPr>
          <p:cNvGrpSpPr/>
          <p:nvPr/>
        </p:nvGrpSpPr>
        <p:grpSpPr>
          <a:xfrm>
            <a:off x="1291472" y="2318993"/>
            <a:ext cx="1865692" cy="2185192"/>
            <a:chOff x="1291472" y="2318993"/>
            <a:chExt cx="1865692" cy="218519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4683561-080E-53CE-CA79-42D238022FAF}"/>
                </a:ext>
              </a:extLst>
            </p:cNvPr>
            <p:cNvGrpSpPr/>
            <p:nvPr/>
          </p:nvGrpSpPr>
          <p:grpSpPr>
            <a:xfrm>
              <a:off x="1291472" y="2318993"/>
              <a:ext cx="1865692" cy="1750357"/>
              <a:chOff x="6288834" y="1175657"/>
              <a:chExt cx="3536302" cy="3256384"/>
            </a:xfrm>
          </p:grpSpPr>
          <p:sp>
            <p:nvSpPr>
              <p:cNvPr id="6" name="Right Triangle 5">
                <a:extLst>
                  <a:ext uri="{FF2B5EF4-FFF2-40B4-BE49-F238E27FC236}">
                    <a16:creationId xmlns:a16="http://schemas.microsoft.com/office/drawing/2014/main" id="{E2119E6C-8748-0CA6-4BAD-B80C6D30BE74}"/>
                  </a:ext>
                </a:extLst>
              </p:cNvPr>
              <p:cNvSpPr/>
              <p:nvPr/>
            </p:nvSpPr>
            <p:spPr>
              <a:xfrm flipH="1">
                <a:off x="6288834" y="1175657"/>
                <a:ext cx="3536302" cy="3256384"/>
              </a:xfrm>
              <a:prstGeom prst="rtTriangle">
                <a:avLst/>
              </a:prstGeom>
              <a:noFill/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16713728-242A-D390-4AE0-E66B3F44B733}"/>
                  </a:ext>
                </a:extLst>
              </p:cNvPr>
              <p:cNvSpPr/>
              <p:nvPr/>
            </p:nvSpPr>
            <p:spPr>
              <a:xfrm>
                <a:off x="9124950" y="3857625"/>
                <a:ext cx="700186" cy="574416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5" name="Arc 4">
              <a:extLst>
                <a:ext uri="{FF2B5EF4-FFF2-40B4-BE49-F238E27FC236}">
                  <a16:creationId xmlns:a16="http://schemas.microsoft.com/office/drawing/2014/main" id="{25C39F68-3E4A-AC41-4952-FD725ABA5EA4}"/>
                </a:ext>
              </a:extLst>
            </p:cNvPr>
            <p:cNvSpPr/>
            <p:nvPr/>
          </p:nvSpPr>
          <p:spPr>
            <a:xfrm>
              <a:off x="1580528" y="3634510"/>
              <a:ext cx="435237" cy="869675"/>
            </a:xfrm>
            <a:prstGeom prst="arc">
              <a:avLst>
                <a:gd name="adj1" fmla="val 15640839"/>
                <a:gd name="adj2" fmla="val 21524977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41F5683-7CFA-3BFC-FFC1-AF5507CA1096}"/>
              </a:ext>
            </a:extLst>
          </p:cNvPr>
          <p:cNvGrpSpPr/>
          <p:nvPr/>
        </p:nvGrpSpPr>
        <p:grpSpPr>
          <a:xfrm rot="10800000">
            <a:off x="3779607" y="4468226"/>
            <a:ext cx="1884469" cy="1750357"/>
            <a:chOff x="3720604" y="2318993"/>
            <a:chExt cx="1884469" cy="1750357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4AF6E8E2-17C4-CEE3-4843-10C1BD1D5D55}"/>
                </a:ext>
              </a:extLst>
            </p:cNvPr>
            <p:cNvGrpSpPr/>
            <p:nvPr/>
          </p:nvGrpSpPr>
          <p:grpSpPr>
            <a:xfrm>
              <a:off x="3720604" y="2318993"/>
              <a:ext cx="1865692" cy="1750357"/>
              <a:chOff x="6288834" y="1175657"/>
              <a:chExt cx="3536302" cy="3256384"/>
            </a:xfrm>
          </p:grpSpPr>
          <p:sp>
            <p:nvSpPr>
              <p:cNvPr id="16" name="Right Triangle 15">
                <a:extLst>
                  <a:ext uri="{FF2B5EF4-FFF2-40B4-BE49-F238E27FC236}">
                    <a16:creationId xmlns:a16="http://schemas.microsoft.com/office/drawing/2014/main" id="{F89BC628-F831-C301-0166-1D1DAAFC8BF9}"/>
                  </a:ext>
                </a:extLst>
              </p:cNvPr>
              <p:cNvSpPr/>
              <p:nvPr/>
            </p:nvSpPr>
            <p:spPr>
              <a:xfrm flipH="1">
                <a:off x="6288834" y="1175657"/>
                <a:ext cx="3536302" cy="3256384"/>
              </a:xfrm>
              <a:prstGeom prst="rtTriangle">
                <a:avLst/>
              </a:prstGeom>
              <a:noFill/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8BF7CC30-4C71-B222-46AC-A1FEA6082061}"/>
                  </a:ext>
                </a:extLst>
              </p:cNvPr>
              <p:cNvSpPr/>
              <p:nvPr/>
            </p:nvSpPr>
            <p:spPr>
              <a:xfrm>
                <a:off x="9124950" y="3857625"/>
                <a:ext cx="700186" cy="574416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903772FA-DF66-A249-15BC-C95B57505925}"/>
                </a:ext>
              </a:extLst>
            </p:cNvPr>
            <p:cNvSpPr/>
            <p:nvPr/>
          </p:nvSpPr>
          <p:spPr>
            <a:xfrm rot="6972410">
              <a:off x="4952617" y="2314453"/>
              <a:ext cx="435237" cy="869675"/>
            </a:xfrm>
            <a:prstGeom prst="arc">
              <a:avLst>
                <a:gd name="adj1" fmla="val 15640839"/>
                <a:gd name="adj2" fmla="val 1874092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7C70717-CCA9-A643-50C7-053CAE6057BE}"/>
              </a:ext>
            </a:extLst>
          </p:cNvPr>
          <p:cNvGrpSpPr/>
          <p:nvPr/>
        </p:nvGrpSpPr>
        <p:grpSpPr>
          <a:xfrm rot="10800000">
            <a:off x="6349458" y="4441602"/>
            <a:ext cx="2080217" cy="1750357"/>
            <a:chOff x="6098450" y="2318992"/>
            <a:chExt cx="2080217" cy="1750357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38D5A91E-2235-B7A0-F5E7-DD1CE3478C65}"/>
                </a:ext>
              </a:extLst>
            </p:cNvPr>
            <p:cNvGrpSpPr/>
            <p:nvPr/>
          </p:nvGrpSpPr>
          <p:grpSpPr>
            <a:xfrm flipH="1">
              <a:off x="6358289" y="2318992"/>
              <a:ext cx="1820378" cy="1750357"/>
              <a:chOff x="6288834" y="1175657"/>
              <a:chExt cx="3536302" cy="3256384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55D04C9F-6CBD-6DF7-54B8-615F79A6F466}"/>
                  </a:ext>
                </a:extLst>
              </p:cNvPr>
              <p:cNvSpPr/>
              <p:nvPr/>
            </p:nvSpPr>
            <p:spPr>
              <a:xfrm flipH="1">
                <a:off x="6288834" y="1175657"/>
                <a:ext cx="3536302" cy="3256384"/>
              </a:xfrm>
              <a:prstGeom prst="rtTriangle">
                <a:avLst/>
              </a:prstGeom>
              <a:noFill/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F959B2B-6B3D-71E8-41CC-011493A3B873}"/>
                  </a:ext>
                </a:extLst>
              </p:cNvPr>
              <p:cNvSpPr/>
              <p:nvPr/>
            </p:nvSpPr>
            <p:spPr>
              <a:xfrm>
                <a:off x="9124950" y="3857625"/>
                <a:ext cx="700186" cy="574416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0" name="Arc 19">
              <a:extLst>
                <a:ext uri="{FF2B5EF4-FFF2-40B4-BE49-F238E27FC236}">
                  <a16:creationId xmlns:a16="http://schemas.microsoft.com/office/drawing/2014/main" id="{C26CAC8D-EB02-6E89-64D5-0B39B3976988}"/>
                </a:ext>
              </a:extLst>
            </p:cNvPr>
            <p:cNvSpPr/>
            <p:nvPr/>
          </p:nvSpPr>
          <p:spPr>
            <a:xfrm rot="6256936">
              <a:off x="6315669" y="2398423"/>
              <a:ext cx="435237" cy="869675"/>
            </a:xfrm>
            <a:prstGeom prst="arc">
              <a:avLst>
                <a:gd name="adj1" fmla="val 15640839"/>
                <a:gd name="adj2" fmla="val 1874092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0BBFBC8-C6DF-D6E4-0BC3-7EB78B89F129}"/>
              </a:ext>
            </a:extLst>
          </p:cNvPr>
          <p:cNvSpPr txBox="1"/>
          <p:nvPr/>
        </p:nvSpPr>
        <p:spPr>
          <a:xfrm>
            <a:off x="3324194" y="2967341"/>
            <a:ext cx="1073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Opp</a:t>
            </a:r>
            <a:endParaRPr lang="en-GB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B0C0ED-0B62-CC54-9192-4667C17F0959}"/>
              </a:ext>
            </a:extLst>
          </p:cNvPr>
          <p:cNvSpPr txBox="1"/>
          <p:nvPr/>
        </p:nvSpPr>
        <p:spPr>
          <a:xfrm>
            <a:off x="1620746" y="3645820"/>
            <a:ext cx="643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ɸ</a:t>
            </a:r>
            <a:endParaRPr lang="en-GB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E049AF2-EDF0-A5FE-8F8A-44CA0A1C4025}"/>
              </a:ext>
            </a:extLst>
          </p:cNvPr>
          <p:cNvGrpSpPr/>
          <p:nvPr/>
        </p:nvGrpSpPr>
        <p:grpSpPr>
          <a:xfrm>
            <a:off x="8393449" y="2337002"/>
            <a:ext cx="2080217" cy="1750357"/>
            <a:chOff x="6098450" y="2318992"/>
            <a:chExt cx="2080217" cy="1750357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B305439-2C7C-5A43-6F70-959EA0B013B9}"/>
                </a:ext>
              </a:extLst>
            </p:cNvPr>
            <p:cNvGrpSpPr/>
            <p:nvPr/>
          </p:nvGrpSpPr>
          <p:grpSpPr>
            <a:xfrm>
              <a:off x="6098450" y="2318992"/>
              <a:ext cx="2080217" cy="1750357"/>
              <a:chOff x="6098450" y="2318992"/>
              <a:chExt cx="2080217" cy="1750357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5B7FA7FC-50D9-5736-A65F-F788110B3824}"/>
                  </a:ext>
                </a:extLst>
              </p:cNvPr>
              <p:cNvGrpSpPr/>
              <p:nvPr/>
            </p:nvGrpSpPr>
            <p:grpSpPr>
              <a:xfrm flipH="1">
                <a:off x="6358289" y="2318992"/>
                <a:ext cx="1820378" cy="1750357"/>
                <a:chOff x="6288834" y="1175657"/>
                <a:chExt cx="3536302" cy="3256384"/>
              </a:xfrm>
            </p:grpSpPr>
            <p:sp>
              <p:nvSpPr>
                <p:cNvPr id="11" name="Right Triangle 10">
                  <a:extLst>
                    <a:ext uri="{FF2B5EF4-FFF2-40B4-BE49-F238E27FC236}">
                      <a16:creationId xmlns:a16="http://schemas.microsoft.com/office/drawing/2014/main" id="{4DE06DA7-556A-78C0-AA19-3B3428B4EB4C}"/>
                    </a:ext>
                  </a:extLst>
                </p:cNvPr>
                <p:cNvSpPr/>
                <p:nvPr/>
              </p:nvSpPr>
              <p:spPr>
                <a:xfrm flipH="1">
                  <a:off x="6288834" y="1175657"/>
                  <a:ext cx="3536302" cy="3256384"/>
                </a:xfrm>
                <a:prstGeom prst="rtTriangle">
                  <a:avLst/>
                </a:prstGeom>
                <a:noFill/>
                <a:ln w="349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D0331F60-6897-FAB9-F4AC-B2261EF07761}"/>
                    </a:ext>
                  </a:extLst>
                </p:cNvPr>
                <p:cNvSpPr/>
                <p:nvPr/>
              </p:nvSpPr>
              <p:spPr>
                <a:xfrm>
                  <a:off x="9124950" y="3857625"/>
                  <a:ext cx="700186" cy="574416"/>
                </a:xfrm>
                <a:prstGeom prst="rect">
                  <a:avLst/>
                </a:prstGeom>
                <a:noFill/>
                <a:ln w="317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0" name="Arc 9">
                <a:extLst>
                  <a:ext uri="{FF2B5EF4-FFF2-40B4-BE49-F238E27FC236}">
                    <a16:creationId xmlns:a16="http://schemas.microsoft.com/office/drawing/2014/main" id="{81EEB567-7E76-0BC9-6888-41EA7836A50C}"/>
                  </a:ext>
                </a:extLst>
              </p:cNvPr>
              <p:cNvSpPr/>
              <p:nvPr/>
            </p:nvSpPr>
            <p:spPr>
              <a:xfrm rot="6256936">
                <a:off x="6315669" y="2398423"/>
                <a:ext cx="435237" cy="869675"/>
              </a:xfrm>
              <a:prstGeom prst="arc">
                <a:avLst>
                  <a:gd name="adj1" fmla="val 15640839"/>
                  <a:gd name="adj2" fmla="val 1874092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D223CB7-4B9E-2207-D1D2-337CA1B890F5}"/>
                </a:ext>
              </a:extLst>
            </p:cNvPr>
            <p:cNvSpPr txBox="1"/>
            <p:nvPr/>
          </p:nvSpPr>
          <p:spPr>
            <a:xfrm>
              <a:off x="6396817" y="2648594"/>
              <a:ext cx="6438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>
                  <a:latin typeface="Arial" panose="020B0604020202020204" pitchFamily="34" charset="0"/>
                  <a:cs typeface="Arial" panose="020B0604020202020204" pitchFamily="34" charset="0"/>
                </a:rPr>
                <a:t>ɸ</a:t>
              </a:r>
              <a:endParaRPr lang="en-GB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53B3BCF5-F2CD-8AE2-84C7-1FCDAEAD5583}"/>
              </a:ext>
            </a:extLst>
          </p:cNvPr>
          <p:cNvSpPr txBox="1"/>
          <p:nvPr/>
        </p:nvSpPr>
        <p:spPr>
          <a:xfrm>
            <a:off x="3860705" y="5493024"/>
            <a:ext cx="643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ɸ</a:t>
            </a:r>
            <a:endParaRPr lang="en-GB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E76D665-F991-C04A-55D2-48DAE56FF315}"/>
              </a:ext>
            </a:extLst>
          </p:cNvPr>
          <p:cNvSpPr txBox="1"/>
          <p:nvPr/>
        </p:nvSpPr>
        <p:spPr>
          <a:xfrm>
            <a:off x="7809401" y="5429610"/>
            <a:ext cx="643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ɸ</a:t>
            </a:r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7A9F3B9-A131-AEAC-988B-AE12ACAF47A1}"/>
              </a:ext>
            </a:extLst>
          </p:cNvPr>
          <p:cNvSpPr txBox="1"/>
          <p:nvPr/>
        </p:nvSpPr>
        <p:spPr>
          <a:xfrm>
            <a:off x="1630956" y="2995249"/>
            <a:ext cx="1073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Hyp</a:t>
            </a:r>
            <a:endParaRPr lang="en-GB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89B538E-A365-79B2-CEE6-D955AB902CDC}"/>
              </a:ext>
            </a:extLst>
          </p:cNvPr>
          <p:cNvSpPr txBox="1"/>
          <p:nvPr/>
        </p:nvSpPr>
        <p:spPr>
          <a:xfrm>
            <a:off x="9862566" y="2851270"/>
            <a:ext cx="1073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Hyp</a:t>
            </a:r>
            <a:endParaRPr lang="en-GB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9E6B2DF-DB11-86EA-8787-B80C5E89320A}"/>
              </a:ext>
            </a:extLst>
          </p:cNvPr>
          <p:cNvSpPr txBox="1"/>
          <p:nvPr/>
        </p:nvSpPr>
        <p:spPr>
          <a:xfrm>
            <a:off x="7826264" y="2842848"/>
            <a:ext cx="1073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Adj</a:t>
            </a:r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E43F267-A1B0-AFA9-4534-7A84F08A67FE}"/>
              </a:ext>
            </a:extLst>
          </p:cNvPr>
          <p:cNvSpPr txBox="1"/>
          <p:nvPr/>
        </p:nvSpPr>
        <p:spPr>
          <a:xfrm>
            <a:off x="3094769" y="4756293"/>
            <a:ext cx="1073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Adj</a:t>
            </a:r>
            <a:endParaRPr lang="en-GB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FC0BE70-75D2-929B-A7C2-D96F40432B7E}"/>
              </a:ext>
            </a:extLst>
          </p:cNvPr>
          <p:cNvSpPr txBox="1"/>
          <p:nvPr/>
        </p:nvSpPr>
        <p:spPr>
          <a:xfrm>
            <a:off x="4349462" y="3961203"/>
            <a:ext cx="1073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Opp</a:t>
            </a:r>
            <a:endParaRPr lang="en-GB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22B494C-7FA8-026D-74FD-061EDA1FD4A4}"/>
              </a:ext>
            </a:extLst>
          </p:cNvPr>
          <p:cNvSpPr txBox="1"/>
          <p:nvPr/>
        </p:nvSpPr>
        <p:spPr>
          <a:xfrm>
            <a:off x="6188929" y="4756293"/>
            <a:ext cx="1073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Hyp</a:t>
            </a:r>
            <a:endParaRPr lang="en-GB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C9CD6F4-93A9-DED2-0DF5-D887D5417F29}"/>
              </a:ext>
            </a:extLst>
          </p:cNvPr>
          <p:cNvSpPr txBox="1"/>
          <p:nvPr/>
        </p:nvSpPr>
        <p:spPr>
          <a:xfrm>
            <a:off x="6983242" y="3966947"/>
            <a:ext cx="1073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Opp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46978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AEC558-7352-0005-161F-0DF47BF57515}"/>
              </a:ext>
            </a:extLst>
          </p:cNvPr>
          <p:cNvSpPr txBox="1"/>
          <p:nvPr/>
        </p:nvSpPr>
        <p:spPr>
          <a:xfrm>
            <a:off x="865121" y="1008838"/>
            <a:ext cx="729342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To calculate angles or the decimal equivalent of an angle (this is the number used), the following steps must be taken.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F3FDA2-2B4A-436A-F3B1-C96D556B1D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7469" y="642258"/>
            <a:ext cx="2725143" cy="526318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C001D00-DBB1-06AE-C42E-E2247A87193E}"/>
              </a:ext>
            </a:extLst>
          </p:cNvPr>
          <p:cNvSpPr txBox="1"/>
          <p:nvPr/>
        </p:nvSpPr>
        <p:spPr>
          <a:xfrm>
            <a:off x="865121" y="2089396"/>
            <a:ext cx="7924212" cy="547842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To calculate the angle ɸ below:   cos ɸ = </a:t>
            </a:r>
            <a:r>
              <a:rPr lang="en-GB" sz="2000" u="sng" dirty="0" err="1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     =</a:t>
            </a:r>
            <a:r>
              <a:rPr lang="en-GB" sz="2000" u="sng" dirty="0"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    = 0.8</a:t>
            </a:r>
            <a:endParaRPr lang="en-GB" sz="20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							             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Hyp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      5 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/>
                <a:cs typeface="Arial"/>
              </a:rPr>
              <a:t>This answer is “the decimal” number, not the angle itself.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To turn it into the angle we would, on our calculator;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cos</a:t>
            </a:r>
            <a:r>
              <a:rPr lang="en-GB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-1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(0.8) = 36.87˚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To access the cos</a:t>
            </a:r>
            <a:r>
              <a:rPr lang="en-GB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-1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function use Shift + Cos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To turn it back into a decimal, the process is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cos 36.87˚ = 0.8.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33B31DC-D535-614F-EA64-3FC265786370}"/>
              </a:ext>
            </a:extLst>
          </p:cNvPr>
          <p:cNvGrpSpPr/>
          <p:nvPr/>
        </p:nvGrpSpPr>
        <p:grpSpPr>
          <a:xfrm>
            <a:off x="6265281" y="4734741"/>
            <a:ext cx="2080217" cy="1750357"/>
            <a:chOff x="6098450" y="2318992"/>
            <a:chExt cx="2080217" cy="1750357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BC984D3-2C7E-7708-D7E6-7B672ECB40B0}"/>
                </a:ext>
              </a:extLst>
            </p:cNvPr>
            <p:cNvGrpSpPr/>
            <p:nvPr/>
          </p:nvGrpSpPr>
          <p:grpSpPr>
            <a:xfrm>
              <a:off x="6098450" y="2318992"/>
              <a:ext cx="2080217" cy="1750357"/>
              <a:chOff x="6098450" y="2318992"/>
              <a:chExt cx="2080217" cy="1750357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0BA92A55-1A89-7D03-3659-184018B29F57}"/>
                  </a:ext>
                </a:extLst>
              </p:cNvPr>
              <p:cNvGrpSpPr/>
              <p:nvPr/>
            </p:nvGrpSpPr>
            <p:grpSpPr>
              <a:xfrm flipH="1">
                <a:off x="6358289" y="2318992"/>
                <a:ext cx="1820378" cy="1750357"/>
                <a:chOff x="6288834" y="1175657"/>
                <a:chExt cx="3536302" cy="3256384"/>
              </a:xfrm>
            </p:grpSpPr>
            <p:sp>
              <p:nvSpPr>
                <p:cNvPr id="11" name="Right Triangle 10">
                  <a:extLst>
                    <a:ext uri="{FF2B5EF4-FFF2-40B4-BE49-F238E27FC236}">
                      <a16:creationId xmlns:a16="http://schemas.microsoft.com/office/drawing/2014/main" id="{0F51D862-3D26-30D1-7DEB-8894DCA9FEB1}"/>
                    </a:ext>
                  </a:extLst>
                </p:cNvPr>
                <p:cNvSpPr/>
                <p:nvPr/>
              </p:nvSpPr>
              <p:spPr>
                <a:xfrm flipH="1">
                  <a:off x="6288834" y="1175657"/>
                  <a:ext cx="3536302" cy="3256384"/>
                </a:xfrm>
                <a:prstGeom prst="rtTriangle">
                  <a:avLst/>
                </a:prstGeom>
                <a:noFill/>
                <a:ln w="349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53A9D019-1161-4FAA-19B1-9785400405E1}"/>
                    </a:ext>
                  </a:extLst>
                </p:cNvPr>
                <p:cNvSpPr/>
                <p:nvPr/>
              </p:nvSpPr>
              <p:spPr>
                <a:xfrm>
                  <a:off x="9124950" y="3857625"/>
                  <a:ext cx="700186" cy="574416"/>
                </a:xfrm>
                <a:prstGeom prst="rect">
                  <a:avLst/>
                </a:prstGeom>
                <a:noFill/>
                <a:ln w="317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0" name="Arc 9">
                <a:extLst>
                  <a:ext uri="{FF2B5EF4-FFF2-40B4-BE49-F238E27FC236}">
                    <a16:creationId xmlns:a16="http://schemas.microsoft.com/office/drawing/2014/main" id="{75898756-4FB0-E8AE-DC5B-722D677F43AC}"/>
                  </a:ext>
                </a:extLst>
              </p:cNvPr>
              <p:cNvSpPr/>
              <p:nvPr/>
            </p:nvSpPr>
            <p:spPr>
              <a:xfrm rot="6256936">
                <a:off x="6315669" y="2398423"/>
                <a:ext cx="435237" cy="869675"/>
              </a:xfrm>
              <a:prstGeom prst="arc">
                <a:avLst>
                  <a:gd name="adj1" fmla="val 15640839"/>
                  <a:gd name="adj2" fmla="val 1874092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9AC9EFB-3442-904D-9F00-B86245A4657B}"/>
                </a:ext>
              </a:extLst>
            </p:cNvPr>
            <p:cNvSpPr txBox="1"/>
            <p:nvPr/>
          </p:nvSpPr>
          <p:spPr>
            <a:xfrm>
              <a:off x="6396817" y="2648594"/>
              <a:ext cx="6438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Arial" panose="020B0604020202020204" pitchFamily="34" charset="0"/>
                  <a:cs typeface="Arial" panose="020B0604020202020204" pitchFamily="34" charset="0"/>
                </a:rPr>
                <a:t>ɸ</a:t>
              </a:r>
              <a:endParaRPr lang="en-GB" dirty="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B0B036B-7845-7707-3E38-07B86ABC2355}"/>
              </a:ext>
            </a:extLst>
          </p:cNvPr>
          <p:cNvSpPr txBox="1"/>
          <p:nvPr/>
        </p:nvSpPr>
        <p:spPr>
          <a:xfrm>
            <a:off x="5666881" y="5755551"/>
            <a:ext cx="1073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Adj</a:t>
            </a:r>
            <a:r>
              <a:rPr lang="en-GB" dirty="0"/>
              <a:t> = 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868A1C8-5D37-49D6-7971-C2AA5758E6A7}"/>
              </a:ext>
            </a:extLst>
          </p:cNvPr>
          <p:cNvSpPr txBox="1"/>
          <p:nvPr/>
        </p:nvSpPr>
        <p:spPr>
          <a:xfrm>
            <a:off x="7559056" y="5439673"/>
            <a:ext cx="1073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Hyp</a:t>
            </a:r>
            <a:r>
              <a:rPr lang="en-GB" dirty="0"/>
              <a:t> = 5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442085F-5064-5B86-8212-EFBD55EA6C6B}"/>
              </a:ext>
            </a:extLst>
          </p:cNvPr>
          <p:cNvSpPr/>
          <p:nvPr/>
        </p:nvSpPr>
        <p:spPr>
          <a:xfrm>
            <a:off x="9263742" y="2357335"/>
            <a:ext cx="468086" cy="435429"/>
          </a:xfrm>
          <a:prstGeom prst="ellipse">
            <a:avLst/>
          </a:prstGeom>
          <a:noFill/>
          <a:ln w="349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E842578-3230-D772-D31D-576A8961C873}"/>
              </a:ext>
            </a:extLst>
          </p:cNvPr>
          <p:cNvSpPr/>
          <p:nvPr/>
        </p:nvSpPr>
        <p:spPr>
          <a:xfrm>
            <a:off x="10483697" y="3352800"/>
            <a:ext cx="468086" cy="435429"/>
          </a:xfrm>
          <a:prstGeom prst="ellipse">
            <a:avLst/>
          </a:prstGeom>
          <a:noFill/>
          <a:ln w="349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7EEB26-79FE-42EA-A300-A6F6AFE325AA}"/>
              </a:ext>
            </a:extLst>
          </p:cNvPr>
          <p:cNvSpPr txBox="1"/>
          <p:nvPr/>
        </p:nvSpPr>
        <p:spPr>
          <a:xfrm>
            <a:off x="10112259" y="5905036"/>
            <a:ext cx="15603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Authors Casio calculator</a:t>
            </a:r>
          </a:p>
        </p:txBody>
      </p:sp>
    </p:spTree>
    <p:extLst>
      <p:ext uri="{BB962C8B-B14F-4D97-AF65-F5344CB8AC3E}">
        <p14:creationId xmlns:p14="http://schemas.microsoft.com/office/powerpoint/2010/main" val="28809135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515C1E8-02C2-FD36-92B0-148AA6F73588}"/>
              </a:ext>
            </a:extLst>
          </p:cNvPr>
          <p:cNvSpPr txBox="1"/>
          <p:nvPr/>
        </p:nvSpPr>
        <p:spPr>
          <a:xfrm>
            <a:off x="1212980" y="803989"/>
            <a:ext cx="9470572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Activity 5</a:t>
            </a:r>
          </a:p>
          <a:p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Convert the following given decimals into angles and angles into decimal numbers using the cos function: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0.75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0.45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0.25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0.19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0.90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45˚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90˚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0˚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75˚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19˚</a:t>
            </a:r>
          </a:p>
        </p:txBody>
      </p:sp>
    </p:spTree>
    <p:extLst>
      <p:ext uri="{BB962C8B-B14F-4D97-AF65-F5344CB8AC3E}">
        <p14:creationId xmlns:p14="http://schemas.microsoft.com/office/powerpoint/2010/main" val="3689881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283EEA-A205-68B7-A705-17D698656816}"/>
              </a:ext>
            </a:extLst>
          </p:cNvPr>
          <p:cNvSpPr txBox="1"/>
          <p:nvPr/>
        </p:nvSpPr>
        <p:spPr>
          <a:xfrm>
            <a:off x="957276" y="1229191"/>
            <a:ext cx="9729019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u="sng" dirty="0">
                <a:latin typeface="Arial" panose="020B0604020202020204" pitchFamily="34" charset="0"/>
                <a:cs typeface="Arial" panose="020B0604020202020204" pitchFamily="34" charset="0"/>
              </a:rPr>
              <a:t>Learning outcomes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By the end of this session the learner should be able to: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identify the angles in a right-angled triangle</a:t>
            </a:r>
            <a:endParaRPr lang="en-GB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2000" dirty="0">
                <a:latin typeface="Arial" panose="020B0604020202020204" pitchFamily="34" charset="0"/>
                <a:ea typeface="Times New Roman" panose="02020603050405020304" pitchFamily="18" charset="0"/>
              </a:rPr>
              <a:t>i</a:t>
            </a:r>
            <a:r>
              <a:rPr lang="en-GB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dentify the sides of a right-angled triangle</a:t>
            </a:r>
            <a:endParaRPr lang="en-GB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determine the values of the angles in a right-angled triangle</a:t>
            </a:r>
            <a:endParaRPr lang="en-GB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explain</a:t>
            </a:r>
            <a:r>
              <a:rPr lang="en-GB" sz="2000" dirty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GB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use of angles in relation to engineering and manufacturing.</a:t>
            </a:r>
            <a:endParaRPr lang="en-GB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/>
              <a:t>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GB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4226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9E4A49F8-7CE2-76D6-E1E8-2C00FAD86868}"/>
              </a:ext>
            </a:extLst>
          </p:cNvPr>
          <p:cNvSpPr/>
          <p:nvPr/>
        </p:nvSpPr>
        <p:spPr>
          <a:xfrm rot="1140000">
            <a:off x="435637" y="279603"/>
            <a:ext cx="4284000" cy="4284000"/>
          </a:xfrm>
          <a:prstGeom prst="ellipse">
            <a:avLst/>
          </a:prstGeom>
          <a:noFill/>
          <a:ln w="3175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B18FD5-D552-54EA-39BC-C017A0C30727}"/>
              </a:ext>
            </a:extLst>
          </p:cNvPr>
          <p:cNvSpPr txBox="1"/>
          <p:nvPr/>
        </p:nvSpPr>
        <p:spPr>
          <a:xfrm>
            <a:off x="4387568" y="5695249"/>
            <a:ext cx="11569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100m</a:t>
            </a:r>
          </a:p>
        </p:txBody>
      </p:sp>
      <p:sp>
        <p:nvSpPr>
          <p:cNvPr id="39" name="Arc 38">
            <a:extLst>
              <a:ext uri="{FF2B5EF4-FFF2-40B4-BE49-F238E27FC236}">
                <a16:creationId xmlns:a16="http://schemas.microsoft.com/office/drawing/2014/main" id="{A179269B-274B-80E4-6B4A-B041510D7E83}"/>
              </a:ext>
            </a:extLst>
          </p:cNvPr>
          <p:cNvSpPr/>
          <p:nvPr/>
        </p:nvSpPr>
        <p:spPr>
          <a:xfrm rot="16200000">
            <a:off x="5928712" y="5114546"/>
            <a:ext cx="1214487" cy="1046377"/>
          </a:xfrm>
          <a:prstGeom prst="arc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Arc 39">
            <a:extLst>
              <a:ext uri="{FF2B5EF4-FFF2-40B4-BE49-F238E27FC236}">
                <a16:creationId xmlns:a16="http://schemas.microsoft.com/office/drawing/2014/main" id="{E1F2F5FD-2CC1-E33A-B4C9-DA8CBC3FB7A5}"/>
              </a:ext>
            </a:extLst>
          </p:cNvPr>
          <p:cNvSpPr/>
          <p:nvPr/>
        </p:nvSpPr>
        <p:spPr>
          <a:xfrm rot="16200000">
            <a:off x="5612352" y="4346675"/>
            <a:ext cx="1970306" cy="2529368"/>
          </a:xfrm>
          <a:prstGeom prst="arc">
            <a:avLst>
              <a:gd name="adj1" fmla="val 16200000"/>
              <a:gd name="adj2" fmla="val 21397049"/>
            </a:avLst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2696243-A297-EC44-36C1-8919310790C7}"/>
              </a:ext>
            </a:extLst>
          </p:cNvPr>
          <p:cNvGrpSpPr/>
          <p:nvPr/>
        </p:nvGrpSpPr>
        <p:grpSpPr>
          <a:xfrm>
            <a:off x="238125" y="245494"/>
            <a:ext cx="9123589" cy="5387189"/>
            <a:chOff x="238125" y="270661"/>
            <a:chExt cx="9123589" cy="5387189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F0D30E20-6ECD-33A9-8979-05EDEF868FCE}"/>
                </a:ext>
              </a:extLst>
            </p:cNvPr>
            <p:cNvSpPr/>
            <p:nvPr/>
          </p:nvSpPr>
          <p:spPr>
            <a:xfrm>
              <a:off x="2639980" y="2492051"/>
              <a:ext cx="83976" cy="31257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94A9569-4E15-6FE8-8835-E1A395CE3A60}"/>
                </a:ext>
              </a:extLst>
            </p:cNvPr>
            <p:cNvCxnSpPr/>
            <p:nvPr/>
          </p:nvCxnSpPr>
          <p:spPr>
            <a:xfrm>
              <a:off x="238125" y="5657850"/>
              <a:ext cx="8963025" cy="0"/>
            </a:xfrm>
            <a:prstGeom prst="line">
              <a:avLst/>
            </a:prstGeom>
            <a:ln w="444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1C997397-AE34-EA13-9573-86D752D09C10}"/>
                </a:ext>
              </a:extLst>
            </p:cNvPr>
            <p:cNvCxnSpPr>
              <a:cxnSpLocks/>
            </p:cNvCxnSpPr>
            <p:nvPr/>
          </p:nvCxnSpPr>
          <p:spPr>
            <a:xfrm>
              <a:off x="2599004" y="5617806"/>
              <a:ext cx="4820971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Diamond 2">
              <a:extLst>
                <a:ext uri="{FF2B5EF4-FFF2-40B4-BE49-F238E27FC236}">
                  <a16:creationId xmlns:a16="http://schemas.microsoft.com/office/drawing/2014/main" id="{9DC8D8C7-1D0B-5547-127D-3F41BA12756F}"/>
                </a:ext>
              </a:extLst>
            </p:cNvPr>
            <p:cNvSpPr/>
            <p:nvPr/>
          </p:nvSpPr>
          <p:spPr>
            <a:xfrm rot="1406987">
              <a:off x="2434504" y="2774688"/>
              <a:ext cx="2160000" cy="111967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Diamond 3">
              <a:extLst>
                <a:ext uri="{FF2B5EF4-FFF2-40B4-BE49-F238E27FC236}">
                  <a16:creationId xmlns:a16="http://schemas.microsoft.com/office/drawing/2014/main" id="{183DAB35-D4A4-B80D-CE90-C419764F38A4}"/>
                </a:ext>
              </a:extLst>
            </p:cNvPr>
            <p:cNvSpPr/>
            <p:nvPr/>
          </p:nvSpPr>
          <p:spPr>
            <a:xfrm rot="5243040">
              <a:off x="1481452" y="1294677"/>
              <a:ext cx="2160000" cy="111967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tx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Diamond 4">
              <a:extLst>
                <a:ext uri="{FF2B5EF4-FFF2-40B4-BE49-F238E27FC236}">
                  <a16:creationId xmlns:a16="http://schemas.microsoft.com/office/drawing/2014/main" id="{DC7CB7C0-92B3-3D90-9150-D421350F751E}"/>
                </a:ext>
              </a:extLst>
            </p:cNvPr>
            <p:cNvSpPr/>
            <p:nvPr/>
          </p:nvSpPr>
          <p:spPr>
            <a:xfrm rot="19774027">
              <a:off x="594785" y="2919398"/>
              <a:ext cx="2160000" cy="111967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98B07C4-5F8B-A543-F867-6D0D3E774A32}"/>
                </a:ext>
              </a:extLst>
            </p:cNvPr>
            <p:cNvSpPr/>
            <p:nvPr/>
          </p:nvSpPr>
          <p:spPr>
            <a:xfrm rot="1200000">
              <a:off x="2518470" y="2315290"/>
              <a:ext cx="252000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D282B1E-92E9-F218-B62B-9E007262D4D3}"/>
                </a:ext>
              </a:extLst>
            </p:cNvPr>
            <p:cNvSpPr/>
            <p:nvPr/>
          </p:nvSpPr>
          <p:spPr>
            <a:xfrm rot="1117442">
              <a:off x="2608616" y="2401256"/>
              <a:ext cx="72000" cy="7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1777F90A-41E1-8C63-124D-C442B208918A}"/>
                </a:ext>
              </a:extLst>
            </p:cNvPr>
            <p:cNvCxnSpPr>
              <a:cxnSpLocks/>
              <a:endCxn id="17" idx="6"/>
            </p:cNvCxnSpPr>
            <p:nvPr/>
          </p:nvCxnSpPr>
          <p:spPr>
            <a:xfrm>
              <a:off x="2805966" y="2367095"/>
              <a:ext cx="1796972" cy="777042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A34C96B6-4DDF-2EFE-237A-4DDE91DF263A}"/>
                </a:ext>
              </a:extLst>
            </p:cNvPr>
            <p:cNvCxnSpPr>
              <a:cxnSpLocks/>
              <a:stCxn id="4" idx="1"/>
            </p:cNvCxnSpPr>
            <p:nvPr/>
          </p:nvCxnSpPr>
          <p:spPr>
            <a:xfrm>
              <a:off x="2512158" y="271786"/>
              <a:ext cx="4907817" cy="534602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A251422A-AD60-F853-3BAB-D255B8BA3FD3}"/>
                </a:ext>
              </a:extLst>
            </p:cNvPr>
            <p:cNvCxnSpPr>
              <a:stCxn id="8" idx="5"/>
            </p:cNvCxnSpPr>
            <p:nvPr/>
          </p:nvCxnSpPr>
          <p:spPr>
            <a:xfrm>
              <a:off x="2660609" y="2469509"/>
              <a:ext cx="4759366" cy="3148297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3D208AE9-BA85-6EAE-C694-48E137360C38}"/>
                </a:ext>
              </a:extLst>
            </p:cNvPr>
            <p:cNvCxnSpPr>
              <a:cxnSpLocks/>
            </p:cNvCxnSpPr>
            <p:nvPr/>
          </p:nvCxnSpPr>
          <p:spPr>
            <a:xfrm>
              <a:off x="2561452" y="2482868"/>
              <a:ext cx="0" cy="3092719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7AA9224-0105-C28E-ACC9-AEAD1637072D}"/>
                </a:ext>
              </a:extLst>
            </p:cNvPr>
            <p:cNvSpPr txBox="1"/>
            <p:nvPr/>
          </p:nvSpPr>
          <p:spPr>
            <a:xfrm>
              <a:off x="1930245" y="3486303"/>
              <a:ext cx="11569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latin typeface="Arial" panose="020B0604020202020204" pitchFamily="34" charset="0"/>
                  <a:cs typeface="Arial" panose="020B0604020202020204" pitchFamily="34" charset="0"/>
                </a:rPr>
                <a:t>80m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847D809-BC6E-CE93-F4C4-62D706AC4BB0}"/>
                </a:ext>
              </a:extLst>
            </p:cNvPr>
            <p:cNvSpPr txBox="1"/>
            <p:nvPr/>
          </p:nvSpPr>
          <p:spPr>
            <a:xfrm>
              <a:off x="3576110" y="2418960"/>
              <a:ext cx="11569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latin typeface="Arial" panose="020B0604020202020204" pitchFamily="34" charset="0"/>
                  <a:cs typeface="Arial" panose="020B0604020202020204" pitchFamily="34" charset="0"/>
                </a:rPr>
                <a:t>50m</a:t>
              </a: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674B80AF-4FBE-086A-BF2B-E7B02BDF49AC}"/>
                </a:ext>
              </a:extLst>
            </p:cNvPr>
            <p:cNvGrpSpPr/>
            <p:nvPr/>
          </p:nvGrpSpPr>
          <p:grpSpPr>
            <a:xfrm>
              <a:off x="3807343" y="517072"/>
              <a:ext cx="1182765" cy="152400"/>
              <a:chOff x="5300305" y="1415143"/>
              <a:chExt cx="1182765" cy="152400"/>
            </a:xfrm>
          </p:grpSpPr>
          <p:sp>
            <p:nvSpPr>
              <p:cNvPr id="34" name="Arc 33">
                <a:extLst>
                  <a:ext uri="{FF2B5EF4-FFF2-40B4-BE49-F238E27FC236}">
                    <a16:creationId xmlns:a16="http://schemas.microsoft.com/office/drawing/2014/main" id="{37CD88C8-EE0D-D0F5-BF46-6F666334D2DD}"/>
                  </a:ext>
                </a:extLst>
              </p:cNvPr>
              <p:cNvSpPr/>
              <p:nvPr/>
            </p:nvSpPr>
            <p:spPr>
              <a:xfrm>
                <a:off x="5300305" y="1474237"/>
                <a:ext cx="671287" cy="65314"/>
              </a:xfrm>
              <a:prstGeom prst="arc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Arc 34">
                <a:extLst>
                  <a:ext uri="{FF2B5EF4-FFF2-40B4-BE49-F238E27FC236}">
                    <a16:creationId xmlns:a16="http://schemas.microsoft.com/office/drawing/2014/main" id="{0B92E720-5B7C-095B-4B4A-101106D882A6}"/>
                  </a:ext>
                </a:extLst>
              </p:cNvPr>
              <p:cNvSpPr/>
              <p:nvPr/>
            </p:nvSpPr>
            <p:spPr>
              <a:xfrm flipH="1">
                <a:off x="5982327" y="1415143"/>
                <a:ext cx="500743" cy="152400"/>
              </a:xfrm>
              <a:prstGeom prst="arc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A399D35-3DC4-F3CA-191C-A9FA4066ED2C}"/>
                </a:ext>
              </a:extLst>
            </p:cNvPr>
            <p:cNvSpPr txBox="1"/>
            <p:nvPr/>
          </p:nvSpPr>
          <p:spPr>
            <a:xfrm>
              <a:off x="8229600" y="2198560"/>
              <a:ext cx="11321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GB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065EB9C-5D1E-7994-7373-87AFA9A47C23}"/>
                </a:ext>
              </a:extLst>
            </p:cNvPr>
            <p:cNvSpPr txBox="1"/>
            <p:nvPr/>
          </p:nvSpPr>
          <p:spPr>
            <a:xfrm>
              <a:off x="5300305" y="2942481"/>
              <a:ext cx="6438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9AC4104-6D09-D714-F81E-8EE0D9B7E058}"/>
                </a:ext>
              </a:extLst>
            </p:cNvPr>
            <p:cNvSpPr txBox="1"/>
            <p:nvPr/>
          </p:nvSpPr>
          <p:spPr>
            <a:xfrm>
              <a:off x="5647408" y="5127493"/>
              <a:ext cx="6438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>
                  <a:latin typeface="Arial" panose="020B0604020202020204" pitchFamily="34" charset="0"/>
                  <a:cs typeface="Arial" panose="020B0604020202020204" pitchFamily="34" charset="0"/>
                </a:rPr>
                <a:t>ɸ</a:t>
              </a:r>
              <a:endParaRPr lang="en-GB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0D28DB6-5B74-784C-A1B7-CF3E90F492AC}"/>
                </a:ext>
              </a:extLst>
            </p:cNvPr>
            <p:cNvSpPr txBox="1"/>
            <p:nvPr/>
          </p:nvSpPr>
          <p:spPr>
            <a:xfrm>
              <a:off x="6452337" y="5227022"/>
              <a:ext cx="6438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>
                  <a:latin typeface="Arial" panose="020B0604020202020204" pitchFamily="34" charset="0"/>
                  <a:cs typeface="Arial" panose="020B0604020202020204" pitchFamily="34" charset="0"/>
                </a:rPr>
                <a:t>ɸ</a:t>
              </a:r>
              <a:endParaRPr lang="en-GB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769642DD-9CC4-0F81-E67D-C5A8A90363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46306" y="3463036"/>
              <a:ext cx="695004" cy="499915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0A259DAF-F803-641C-A61D-C2235209C3FF}"/>
              </a:ext>
            </a:extLst>
          </p:cNvPr>
          <p:cNvSpPr txBox="1"/>
          <p:nvPr/>
        </p:nvSpPr>
        <p:spPr>
          <a:xfrm>
            <a:off x="5820014" y="694744"/>
            <a:ext cx="6097554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Activity: plenary 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 wind turbine stands 80m tall. The length of the blades is 50m.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From a position 100m from the base of the turbine, determine the angles given as both a decimal and in degrees, and calculate the length of the hypotenuse to the top of the turbine and to the top of the blades when vertical. </a:t>
            </a:r>
          </a:p>
        </p:txBody>
      </p:sp>
    </p:spTree>
    <p:extLst>
      <p:ext uri="{BB962C8B-B14F-4D97-AF65-F5344CB8AC3E}">
        <p14:creationId xmlns:p14="http://schemas.microsoft.com/office/powerpoint/2010/main" val="38881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283EEA-A205-68B7-A705-17D698656816}"/>
              </a:ext>
            </a:extLst>
          </p:cNvPr>
          <p:cNvSpPr txBox="1"/>
          <p:nvPr/>
        </p:nvSpPr>
        <p:spPr>
          <a:xfrm>
            <a:off x="747551" y="1304692"/>
            <a:ext cx="97290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Are you able to: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i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dentify the angles in a right-angled triangle?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identify 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sides of a right-angled triangle?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d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etermine the values of the angles in a right-angled triangle?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explain</a:t>
            </a:r>
            <a:r>
              <a:rPr lang="en-GB" sz="1800" dirty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use of angles in relation to engineering and manufacturing?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6401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1" y="6476301"/>
            <a:ext cx="5627406" cy="245175"/>
          </a:xfrm>
        </p:spPr>
        <p:txBody>
          <a:bodyPr/>
          <a:lstStyle>
            <a:defPPr>
              <a:defRPr lang="en-US"/>
            </a:defPPr>
            <a:lvl1pPr marL="0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2760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25519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278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51037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63797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876557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89315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502075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700" dirty="0"/>
              <a:t>Education &amp;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defPPr>
              <a:defRPr lang="en-US"/>
            </a:defPPr>
            <a:lvl1pPr marL="0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2760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25519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278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51037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63797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876557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89315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502075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A2C159E-F13C-4A85-9A41-E7669D3E0D70}" type="slidenum">
              <a:rPr lang="en-GB" sz="700" smtClean="0"/>
              <a:pPr/>
              <a:t>22</a:t>
            </a:fld>
            <a:endParaRPr lang="en-GB" sz="7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2351584" y="1700808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dirty="0"/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32357"/>
            <a:ext cx="2400267" cy="112606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6234069" y="1700808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dirty="0"/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6216563" y="3824754"/>
            <a:ext cx="240026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/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2111738" y="3717033"/>
            <a:ext cx="2784309" cy="8617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/>
              <a:t>Hertford Regional College has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583499" y="4869160"/>
            <a:ext cx="873697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b="1" dirty="0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38" y="452670"/>
            <a:ext cx="1620137" cy="8607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7696D78-B7C2-487D-9E9E-BD3484F8F5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3180" y="1949279"/>
            <a:ext cx="1712979" cy="1712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314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81F6C4B-0B70-BCE2-6605-C6BB0818C2C1}"/>
              </a:ext>
            </a:extLst>
          </p:cNvPr>
          <p:cNvSpPr txBox="1"/>
          <p:nvPr/>
        </p:nvSpPr>
        <p:spPr>
          <a:xfrm>
            <a:off x="1273130" y="1034726"/>
            <a:ext cx="942946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In the area of engineering, at times we will be required to apply different mathematical principles to real-life applications. One subject area that crops up frequently in real life is trigonometry. 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In engineering and manufacturing, trigonometry has a variety of uses. 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 classic example would be calculating the amount of light falling on a surface. Here, trigonometry is needed to find missing sides and angles.  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1BD0328-ADE6-9F0A-025C-D5369E122470}"/>
              </a:ext>
            </a:extLst>
          </p:cNvPr>
          <p:cNvGrpSpPr/>
          <p:nvPr/>
        </p:nvGrpSpPr>
        <p:grpSpPr>
          <a:xfrm>
            <a:off x="6463587" y="4263526"/>
            <a:ext cx="5728413" cy="1906944"/>
            <a:chOff x="4619236" y="3396751"/>
            <a:chExt cx="5728413" cy="190694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8C9E805-27A1-9FFC-D88F-F38F995494B3}"/>
                </a:ext>
              </a:extLst>
            </p:cNvPr>
            <p:cNvGrpSpPr/>
            <p:nvPr/>
          </p:nvGrpSpPr>
          <p:grpSpPr>
            <a:xfrm>
              <a:off x="4619236" y="3396751"/>
              <a:ext cx="5728413" cy="1906944"/>
              <a:chOff x="390525" y="341539"/>
              <a:chExt cx="10839450" cy="4433661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3EEDAA33-38AB-D47D-BC86-8642409C1930}"/>
                  </a:ext>
                </a:extLst>
              </p:cNvPr>
              <p:cNvGrpSpPr/>
              <p:nvPr/>
            </p:nvGrpSpPr>
            <p:grpSpPr>
              <a:xfrm>
                <a:off x="3011649" y="341539"/>
                <a:ext cx="1141251" cy="4408715"/>
                <a:chOff x="3421224" y="1665514"/>
                <a:chExt cx="1141251" cy="4408715"/>
              </a:xfrm>
            </p:grpSpPr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D883D2C6-B3F4-5528-6853-536CAE5F01DD}"/>
                    </a:ext>
                  </a:extLst>
                </p:cNvPr>
                <p:cNvGrpSpPr/>
                <p:nvPr/>
              </p:nvGrpSpPr>
              <p:grpSpPr>
                <a:xfrm>
                  <a:off x="3421224" y="1665514"/>
                  <a:ext cx="992156" cy="4408715"/>
                  <a:chOff x="3421224" y="1665514"/>
                  <a:chExt cx="992156" cy="4408715"/>
                </a:xfrm>
                <a:solidFill>
                  <a:schemeClr val="bg1">
                    <a:lumMod val="7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grpSpPr>
              <p:grpSp>
                <p:nvGrpSpPr>
                  <p:cNvPr id="14" name="Group 13">
                    <a:extLst>
                      <a:ext uri="{FF2B5EF4-FFF2-40B4-BE49-F238E27FC236}">
                        <a16:creationId xmlns:a16="http://schemas.microsoft.com/office/drawing/2014/main" id="{41C70B8C-5CD0-964D-F5CB-790199B97676}"/>
                      </a:ext>
                    </a:extLst>
                  </p:cNvPr>
                  <p:cNvGrpSpPr/>
                  <p:nvPr/>
                </p:nvGrpSpPr>
                <p:grpSpPr>
                  <a:xfrm>
                    <a:off x="3470988" y="1665514"/>
                    <a:ext cx="942392" cy="4408715"/>
                    <a:chOff x="3470988" y="1665514"/>
                    <a:chExt cx="942392" cy="4408715"/>
                  </a:xfrm>
                  <a:grpFill/>
                </p:grpSpPr>
                <p:sp>
                  <p:nvSpPr>
                    <p:cNvPr id="16" name="Rectangle 15">
                      <a:extLst>
                        <a:ext uri="{FF2B5EF4-FFF2-40B4-BE49-F238E27FC236}">
                          <a16:creationId xmlns:a16="http://schemas.microsoft.com/office/drawing/2014/main" id="{45007538-5540-16C2-F99D-9C333B83DD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70988" y="1875453"/>
                      <a:ext cx="139959" cy="4198776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dirty="0"/>
                    </a:p>
                  </p:txBody>
                </p:sp>
                <p:sp>
                  <p:nvSpPr>
                    <p:cNvPr id="17" name="Block Arc 16">
                      <a:extLst>
                        <a:ext uri="{FF2B5EF4-FFF2-40B4-BE49-F238E27FC236}">
                          <a16:creationId xmlns:a16="http://schemas.microsoft.com/office/drawing/2014/main" id="{A4309FD7-C01A-9F2E-9227-5A6D4BFCB3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89650" y="1665514"/>
                      <a:ext cx="923730" cy="419878"/>
                    </a:xfrm>
                    <a:prstGeom prst="blockArc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15" name="Rectangle 14">
                    <a:extLst>
                      <a:ext uri="{FF2B5EF4-FFF2-40B4-BE49-F238E27FC236}">
                        <a16:creationId xmlns:a16="http://schemas.microsoft.com/office/drawing/2014/main" id="{88EAB405-E175-721B-6D94-A774E1F72F5F}"/>
                      </a:ext>
                    </a:extLst>
                  </p:cNvPr>
                  <p:cNvSpPr/>
                  <p:nvPr/>
                </p:nvSpPr>
                <p:spPr>
                  <a:xfrm>
                    <a:off x="3421224" y="4620209"/>
                    <a:ext cx="239485" cy="145402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/>
                  </a:p>
                </p:txBody>
              </p:sp>
            </p:grp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50E4910C-D4BE-C52A-6C9A-B44BE7035AA6}"/>
                    </a:ext>
                  </a:extLst>
                </p:cNvPr>
                <p:cNvGrpSpPr/>
                <p:nvPr/>
              </p:nvGrpSpPr>
              <p:grpSpPr>
                <a:xfrm rot="10800000">
                  <a:off x="4057650" y="1875453"/>
                  <a:ext cx="504825" cy="169545"/>
                  <a:chOff x="5591175" y="2571750"/>
                  <a:chExt cx="504825" cy="169545"/>
                </a:xfrm>
              </p:grpSpPr>
              <p:sp>
                <p:nvSpPr>
                  <p:cNvPr id="12" name="Rectangle: Top Corners Snipped 11">
                    <a:extLst>
                      <a:ext uri="{FF2B5EF4-FFF2-40B4-BE49-F238E27FC236}">
                        <a16:creationId xmlns:a16="http://schemas.microsoft.com/office/drawing/2014/main" id="{35A93210-E25F-4BEF-C512-02B3C06A821F}"/>
                      </a:ext>
                    </a:extLst>
                  </p:cNvPr>
                  <p:cNvSpPr/>
                  <p:nvPr/>
                </p:nvSpPr>
                <p:spPr>
                  <a:xfrm>
                    <a:off x="5591175" y="2571750"/>
                    <a:ext cx="504825" cy="123826"/>
                  </a:xfrm>
                  <a:prstGeom prst="snip2SameRect">
                    <a:avLst/>
                  </a:prstGeom>
                  <a:solidFill>
                    <a:srgbClr val="FFFFCC"/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id="{99C30F32-A512-069D-C140-CA8539555B28}"/>
                      </a:ext>
                    </a:extLst>
                  </p:cNvPr>
                  <p:cNvSpPr/>
                  <p:nvPr/>
                </p:nvSpPr>
                <p:spPr>
                  <a:xfrm>
                    <a:off x="5591175" y="2695576"/>
                    <a:ext cx="504825" cy="45719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</p:grpSp>
          <p:cxnSp>
            <p:nvCxnSpPr>
              <p:cNvPr id="6" name="Connector: Curved 5">
                <a:extLst>
                  <a:ext uri="{FF2B5EF4-FFF2-40B4-BE49-F238E27FC236}">
                    <a16:creationId xmlns:a16="http://schemas.microsoft.com/office/drawing/2014/main" id="{7EE7A055-F110-B515-D55C-AAEFC0ABBAA9}"/>
                  </a:ext>
                </a:extLst>
              </p:cNvPr>
              <p:cNvCxnSpPr/>
              <p:nvPr/>
            </p:nvCxnSpPr>
            <p:spPr>
              <a:xfrm>
                <a:off x="390525" y="4762500"/>
                <a:ext cx="10839450" cy="12700"/>
              </a:xfrm>
              <a:prstGeom prst="curvedConnector3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Arrow Connector 6">
                <a:extLst>
                  <a:ext uri="{FF2B5EF4-FFF2-40B4-BE49-F238E27FC236}">
                    <a16:creationId xmlns:a16="http://schemas.microsoft.com/office/drawing/2014/main" id="{E0ACAB3E-BAFB-E62E-6A06-31B9254F60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2146" y="761417"/>
                <a:ext cx="51659" cy="3921254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>
                <a:extLst>
                  <a:ext uri="{FF2B5EF4-FFF2-40B4-BE49-F238E27FC236}">
                    <a16:creationId xmlns:a16="http://schemas.microsoft.com/office/drawing/2014/main" id="{2C6ADA00-57E4-5B58-A529-1B5A4DEC6E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03806" y="4750255"/>
                <a:ext cx="2648531" cy="2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6C53108-569B-4B8B-D939-AEC9E8A963F9}"/>
                  </a:ext>
                </a:extLst>
              </p:cNvPr>
              <p:cNvSpPr txBox="1"/>
              <p:nvPr/>
            </p:nvSpPr>
            <p:spPr>
              <a:xfrm>
                <a:off x="3251133" y="1702278"/>
                <a:ext cx="1409519" cy="8587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>
                    <a:latin typeface="Arial" panose="020B0604020202020204" pitchFamily="34" charset="0"/>
                    <a:cs typeface="Arial" panose="020B0604020202020204" pitchFamily="34" charset="0"/>
                  </a:rPr>
                  <a:t>             </a:t>
                </a:r>
              </a:p>
            </p:txBody>
          </p:sp>
        </p:grp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E8254EBA-C6B6-BA83-7292-A55823F3D269}"/>
                </a:ext>
              </a:extLst>
            </p:cNvPr>
            <p:cNvCxnSpPr>
              <a:cxnSpLocks/>
            </p:cNvCxnSpPr>
            <p:nvPr/>
          </p:nvCxnSpPr>
          <p:spPr>
            <a:xfrm>
              <a:off x="6555074" y="3667125"/>
              <a:ext cx="1373393" cy="159677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61011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3A78C5-C3D3-CFFA-410F-1FF8B4DF1068}"/>
              </a:ext>
            </a:extLst>
          </p:cNvPr>
          <p:cNvSpPr txBox="1"/>
          <p:nvPr/>
        </p:nvSpPr>
        <p:spPr>
          <a:xfrm>
            <a:off x="1235423" y="1044153"/>
            <a:ext cx="9429467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Starter activity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Come up with two examples of where trigonometry is used in engineering or manufacturing.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Time allocated: 5 mins.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12479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635399-0CB9-0E07-F70B-BE30001E116E}"/>
              </a:ext>
            </a:extLst>
          </p:cNvPr>
          <p:cNvSpPr txBox="1"/>
          <p:nvPr/>
        </p:nvSpPr>
        <p:spPr>
          <a:xfrm>
            <a:off x="548124" y="218385"/>
            <a:ext cx="5232175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Activity 1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Trigonometry involves calculating angles and sides in triangles.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</a:t>
            </a:r>
            <a:r>
              <a:rPr lang="en-GB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rigonometric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calculations practiced in this lesson applies to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right-angled triangles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only, like the one shown.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right-angled triangle is one that has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two short sides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one long side.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right-angled triangle has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two acute angles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GB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90˚) and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one right angle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(= 90˚).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F838007-411E-7E06-9406-D6C3D644A826}"/>
              </a:ext>
            </a:extLst>
          </p:cNvPr>
          <p:cNvGrpSpPr/>
          <p:nvPr/>
        </p:nvGrpSpPr>
        <p:grpSpPr>
          <a:xfrm>
            <a:off x="6333181" y="1725113"/>
            <a:ext cx="3536302" cy="3256384"/>
            <a:chOff x="6288834" y="1175657"/>
            <a:chExt cx="3536302" cy="3256384"/>
          </a:xfrm>
        </p:grpSpPr>
        <p:sp>
          <p:nvSpPr>
            <p:cNvPr id="3" name="Right Triangle 2">
              <a:extLst>
                <a:ext uri="{FF2B5EF4-FFF2-40B4-BE49-F238E27FC236}">
                  <a16:creationId xmlns:a16="http://schemas.microsoft.com/office/drawing/2014/main" id="{BAA35150-E99C-D3F7-9A3A-D68AF037088E}"/>
                </a:ext>
              </a:extLst>
            </p:cNvPr>
            <p:cNvSpPr/>
            <p:nvPr/>
          </p:nvSpPr>
          <p:spPr>
            <a:xfrm flipH="1">
              <a:off x="6288834" y="1175657"/>
              <a:ext cx="3536302" cy="3256384"/>
            </a:xfrm>
            <a:prstGeom prst="rtTriangle">
              <a:avLst/>
            </a:prstGeom>
            <a:noFill/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4585210-EF0C-6110-39E9-E90F30743F11}"/>
                </a:ext>
              </a:extLst>
            </p:cNvPr>
            <p:cNvSpPr/>
            <p:nvPr/>
          </p:nvSpPr>
          <p:spPr>
            <a:xfrm>
              <a:off x="9124950" y="3857625"/>
              <a:ext cx="700186" cy="574416"/>
            </a:xfrm>
            <a:prstGeom prst="rect">
              <a:avLst/>
            </a:pr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83899B4-A91D-8384-154D-18D0F9057D4D}"/>
              </a:ext>
            </a:extLst>
          </p:cNvPr>
          <p:cNvGrpSpPr/>
          <p:nvPr/>
        </p:nvGrpSpPr>
        <p:grpSpPr>
          <a:xfrm>
            <a:off x="6283545" y="2983973"/>
            <a:ext cx="1768088" cy="369332"/>
            <a:chOff x="7077528" y="2777067"/>
            <a:chExt cx="1768088" cy="369332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EA23B4F-1EDF-3D61-CC0F-F55178290952}"/>
                </a:ext>
              </a:extLst>
            </p:cNvPr>
            <p:cNvSpPr txBox="1"/>
            <p:nvPr/>
          </p:nvSpPr>
          <p:spPr>
            <a:xfrm>
              <a:off x="7077528" y="2777067"/>
              <a:ext cx="1409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Long side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6FBA85D8-8C5C-F988-268A-7A5C459A9989}"/>
                </a:ext>
              </a:extLst>
            </p:cNvPr>
            <p:cNvCxnSpPr/>
            <p:nvPr/>
          </p:nvCxnSpPr>
          <p:spPr>
            <a:xfrm>
              <a:off x="8269882" y="2961733"/>
              <a:ext cx="575734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1FC42D1-7BBC-071D-1F9F-D21B933F623D}"/>
              </a:ext>
            </a:extLst>
          </p:cNvPr>
          <p:cNvGrpSpPr/>
          <p:nvPr/>
        </p:nvGrpSpPr>
        <p:grpSpPr>
          <a:xfrm>
            <a:off x="9986127" y="1650466"/>
            <a:ext cx="1985252" cy="369332"/>
            <a:chOff x="9986127" y="1650466"/>
            <a:chExt cx="1985252" cy="36933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C3EF1D4-7B8D-6BBD-4666-5C2D8074913A}"/>
                </a:ext>
              </a:extLst>
            </p:cNvPr>
            <p:cNvSpPr txBox="1"/>
            <p:nvPr/>
          </p:nvSpPr>
          <p:spPr>
            <a:xfrm>
              <a:off x="10561861" y="1650466"/>
              <a:ext cx="1409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Acute angle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B27CF2F0-755E-5546-5B7A-D7B5A691864C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9986127" y="1835132"/>
              <a:ext cx="575734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BEB0261-ED70-1D95-61C4-B821834E75EE}"/>
              </a:ext>
            </a:extLst>
          </p:cNvPr>
          <p:cNvGrpSpPr/>
          <p:nvPr/>
        </p:nvGrpSpPr>
        <p:grpSpPr>
          <a:xfrm>
            <a:off x="9926369" y="4509623"/>
            <a:ext cx="2042138" cy="369332"/>
            <a:chOff x="9926369" y="4509623"/>
            <a:chExt cx="2042138" cy="369332"/>
          </a:xfrm>
        </p:grpSpPr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7F831EB3-377D-1854-B497-D0C7EBDCB1E3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9926369" y="4694289"/>
              <a:ext cx="575734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7E1E190-C2C2-531E-3AEA-C5F92664A8F7}"/>
                </a:ext>
              </a:extLst>
            </p:cNvPr>
            <p:cNvSpPr txBox="1"/>
            <p:nvPr/>
          </p:nvSpPr>
          <p:spPr>
            <a:xfrm>
              <a:off x="10558989" y="4509623"/>
              <a:ext cx="1409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Right angle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84323AA-46E0-3E8B-1F5D-05C0CFEC4EF5}"/>
              </a:ext>
            </a:extLst>
          </p:cNvPr>
          <p:cNvGrpSpPr/>
          <p:nvPr/>
        </p:nvGrpSpPr>
        <p:grpSpPr>
          <a:xfrm>
            <a:off x="4210364" y="4694289"/>
            <a:ext cx="1912813" cy="369332"/>
            <a:chOff x="4210364" y="4694289"/>
            <a:chExt cx="1912813" cy="369332"/>
          </a:xfrm>
        </p:grpSpPr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C67D0392-00E3-7482-6DED-90522F76F802}"/>
                </a:ext>
              </a:extLst>
            </p:cNvPr>
            <p:cNvCxnSpPr/>
            <p:nvPr/>
          </p:nvCxnSpPr>
          <p:spPr>
            <a:xfrm>
              <a:off x="5547443" y="4880324"/>
              <a:ext cx="575734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E1D77E8-09B1-A272-A4C4-2CAB645FE98F}"/>
                </a:ext>
              </a:extLst>
            </p:cNvPr>
            <p:cNvSpPr txBox="1"/>
            <p:nvPr/>
          </p:nvSpPr>
          <p:spPr>
            <a:xfrm>
              <a:off x="4210364" y="4694289"/>
              <a:ext cx="1409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Acute angle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7701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635399-0CB9-0E07-F70B-BE30001E116E}"/>
              </a:ext>
            </a:extLst>
          </p:cNvPr>
          <p:cNvSpPr txBox="1"/>
          <p:nvPr/>
        </p:nvSpPr>
        <p:spPr>
          <a:xfrm>
            <a:off x="1084657" y="463987"/>
            <a:ext cx="4324933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Trigonometry facts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sides of a right-angled triangle are called the following: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Opposite –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this is the side that is opposite the acute angle in question.</a:t>
            </a:r>
          </a:p>
          <a:p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Adjacent -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this is the side that is next to the acute angle in question.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* Note the sides can swap over depending on which angle is in question.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Hypotenuse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– this comes from two Greek words meaning to stretch, hence the hypotenuse is the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longest side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F838007-411E-7E06-9406-D6C3D644A826}"/>
              </a:ext>
            </a:extLst>
          </p:cNvPr>
          <p:cNvGrpSpPr/>
          <p:nvPr/>
        </p:nvGrpSpPr>
        <p:grpSpPr>
          <a:xfrm>
            <a:off x="7077465" y="1585965"/>
            <a:ext cx="3536302" cy="3256384"/>
            <a:chOff x="6288834" y="1175657"/>
            <a:chExt cx="3536302" cy="3256384"/>
          </a:xfrm>
        </p:grpSpPr>
        <p:sp>
          <p:nvSpPr>
            <p:cNvPr id="3" name="Right Triangle 2">
              <a:extLst>
                <a:ext uri="{FF2B5EF4-FFF2-40B4-BE49-F238E27FC236}">
                  <a16:creationId xmlns:a16="http://schemas.microsoft.com/office/drawing/2014/main" id="{BAA35150-E99C-D3F7-9A3A-D68AF037088E}"/>
                </a:ext>
              </a:extLst>
            </p:cNvPr>
            <p:cNvSpPr/>
            <p:nvPr/>
          </p:nvSpPr>
          <p:spPr>
            <a:xfrm flipH="1">
              <a:off x="6288834" y="1175657"/>
              <a:ext cx="3536302" cy="3256384"/>
            </a:xfrm>
            <a:prstGeom prst="rtTriangle">
              <a:avLst/>
            </a:prstGeom>
            <a:noFill/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4585210-EF0C-6110-39E9-E90F30743F11}"/>
                </a:ext>
              </a:extLst>
            </p:cNvPr>
            <p:cNvSpPr/>
            <p:nvPr/>
          </p:nvSpPr>
          <p:spPr>
            <a:xfrm>
              <a:off x="9124950" y="3857625"/>
              <a:ext cx="700186" cy="574416"/>
            </a:xfrm>
            <a:prstGeom prst="rect">
              <a:avLst/>
            </a:pr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3F45D98-409B-D73A-E38A-E228A52C0995}"/>
              </a:ext>
            </a:extLst>
          </p:cNvPr>
          <p:cNvGrpSpPr/>
          <p:nvPr/>
        </p:nvGrpSpPr>
        <p:grpSpPr>
          <a:xfrm>
            <a:off x="6782411" y="2777067"/>
            <a:ext cx="2063205" cy="369332"/>
            <a:chOff x="6782411" y="2777067"/>
            <a:chExt cx="2063205" cy="36933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972111C-1272-25EE-C03C-374A8E312E61}"/>
                </a:ext>
              </a:extLst>
            </p:cNvPr>
            <p:cNvSpPr txBox="1"/>
            <p:nvPr/>
          </p:nvSpPr>
          <p:spPr>
            <a:xfrm>
              <a:off x="6782411" y="2777067"/>
              <a:ext cx="1409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Arial" panose="020B0604020202020204" pitchFamily="34" charset="0"/>
                  <a:cs typeface="Arial" panose="020B0604020202020204" pitchFamily="34" charset="0"/>
                </a:rPr>
                <a:t>Hypotenuse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611A0DB5-E9AE-C599-7E06-DFCC359E564E}"/>
                </a:ext>
              </a:extLst>
            </p:cNvPr>
            <p:cNvCxnSpPr/>
            <p:nvPr/>
          </p:nvCxnSpPr>
          <p:spPr>
            <a:xfrm>
              <a:off x="8269882" y="2961733"/>
              <a:ext cx="575734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4195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8215A9-5837-93DC-82F7-50A48A52FB0D}"/>
              </a:ext>
            </a:extLst>
          </p:cNvPr>
          <p:cNvSpPr txBox="1"/>
          <p:nvPr/>
        </p:nvSpPr>
        <p:spPr>
          <a:xfrm>
            <a:off x="1478556" y="941357"/>
            <a:ext cx="592995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Activity 2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Name the sides of a right-angled triangle.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are the angles called?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Which angles are less than 90˚?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Which angles are 90˚?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788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635399-0CB9-0E07-F70B-BE30001E116E}"/>
              </a:ext>
            </a:extLst>
          </p:cNvPr>
          <p:cNvSpPr txBox="1"/>
          <p:nvPr/>
        </p:nvSpPr>
        <p:spPr>
          <a:xfrm>
            <a:off x="761101" y="934152"/>
            <a:ext cx="641413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Trigonometry facts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hypotenuse is very easy to identify. It is simply whichever side is the longest. 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To calculate the strength and rigidity of open web girders, we need to calculate the optimum angles.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question is, how do we identify which side is the opposite and which side is the adjacent?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F838007-411E-7E06-9406-D6C3D644A826}"/>
              </a:ext>
            </a:extLst>
          </p:cNvPr>
          <p:cNvGrpSpPr/>
          <p:nvPr/>
        </p:nvGrpSpPr>
        <p:grpSpPr>
          <a:xfrm>
            <a:off x="7077465" y="1585965"/>
            <a:ext cx="3536302" cy="3256384"/>
            <a:chOff x="6288834" y="1175657"/>
            <a:chExt cx="3536302" cy="3256384"/>
          </a:xfrm>
        </p:grpSpPr>
        <p:sp>
          <p:nvSpPr>
            <p:cNvPr id="3" name="Right Triangle 2">
              <a:extLst>
                <a:ext uri="{FF2B5EF4-FFF2-40B4-BE49-F238E27FC236}">
                  <a16:creationId xmlns:a16="http://schemas.microsoft.com/office/drawing/2014/main" id="{BAA35150-E99C-D3F7-9A3A-D68AF037088E}"/>
                </a:ext>
              </a:extLst>
            </p:cNvPr>
            <p:cNvSpPr/>
            <p:nvPr/>
          </p:nvSpPr>
          <p:spPr>
            <a:xfrm flipH="1">
              <a:off x="6288834" y="1175657"/>
              <a:ext cx="3536302" cy="3256384"/>
            </a:xfrm>
            <a:prstGeom prst="rtTriangle">
              <a:avLst/>
            </a:prstGeom>
            <a:noFill/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4585210-EF0C-6110-39E9-E90F30743F11}"/>
                </a:ext>
              </a:extLst>
            </p:cNvPr>
            <p:cNvSpPr/>
            <p:nvPr/>
          </p:nvSpPr>
          <p:spPr>
            <a:xfrm>
              <a:off x="9124950" y="3857625"/>
              <a:ext cx="700186" cy="574416"/>
            </a:xfrm>
            <a:prstGeom prst="rect">
              <a:avLst/>
            </a:pr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3F45D98-409B-D73A-E38A-E228A52C0995}"/>
              </a:ext>
            </a:extLst>
          </p:cNvPr>
          <p:cNvGrpSpPr/>
          <p:nvPr/>
        </p:nvGrpSpPr>
        <p:grpSpPr>
          <a:xfrm>
            <a:off x="6782411" y="2777067"/>
            <a:ext cx="2063205" cy="369332"/>
            <a:chOff x="6782411" y="2777067"/>
            <a:chExt cx="2063205" cy="36933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972111C-1272-25EE-C03C-374A8E312E61}"/>
                </a:ext>
              </a:extLst>
            </p:cNvPr>
            <p:cNvSpPr txBox="1"/>
            <p:nvPr/>
          </p:nvSpPr>
          <p:spPr>
            <a:xfrm>
              <a:off x="6782411" y="2777067"/>
              <a:ext cx="1409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Arial" panose="020B0604020202020204" pitchFamily="34" charset="0"/>
                  <a:cs typeface="Arial" panose="020B0604020202020204" pitchFamily="34" charset="0"/>
                </a:rPr>
                <a:t>Hypotenuse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611A0DB5-E9AE-C599-7E06-DFCC359E564E}"/>
                </a:ext>
              </a:extLst>
            </p:cNvPr>
            <p:cNvCxnSpPr/>
            <p:nvPr/>
          </p:nvCxnSpPr>
          <p:spPr>
            <a:xfrm>
              <a:off x="8269882" y="2961733"/>
              <a:ext cx="575734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382D2692-CA60-455E-A09F-5C9B275DC9BD}"/>
              </a:ext>
            </a:extLst>
          </p:cNvPr>
          <p:cNvSpPr/>
          <p:nvPr/>
        </p:nvSpPr>
        <p:spPr>
          <a:xfrm>
            <a:off x="838986" y="4756064"/>
            <a:ext cx="5552387" cy="128651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4E668D7-AD91-480D-90A3-4AF555C5A12E}"/>
              </a:ext>
            </a:extLst>
          </p:cNvPr>
          <p:cNvCxnSpPr/>
          <p:nvPr/>
        </p:nvCxnSpPr>
        <p:spPr>
          <a:xfrm flipV="1">
            <a:off x="838986" y="4756064"/>
            <a:ext cx="895546" cy="128651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0BB2CDD-1E66-480E-8FC4-12021D85D7DE}"/>
              </a:ext>
            </a:extLst>
          </p:cNvPr>
          <p:cNvCxnSpPr/>
          <p:nvPr/>
        </p:nvCxnSpPr>
        <p:spPr>
          <a:xfrm flipV="1">
            <a:off x="2420624" y="4756064"/>
            <a:ext cx="895546" cy="128651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DFE748E-8215-4AE8-A9E5-BB4B5CB0C2D2}"/>
              </a:ext>
            </a:extLst>
          </p:cNvPr>
          <p:cNvCxnSpPr/>
          <p:nvPr/>
        </p:nvCxnSpPr>
        <p:spPr>
          <a:xfrm flipV="1">
            <a:off x="3958225" y="4756064"/>
            <a:ext cx="895546" cy="128651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5FD36AA-02C2-4849-BD03-56507DC62D2B}"/>
              </a:ext>
            </a:extLst>
          </p:cNvPr>
          <p:cNvCxnSpPr/>
          <p:nvPr/>
        </p:nvCxnSpPr>
        <p:spPr>
          <a:xfrm flipV="1">
            <a:off x="5501125" y="4756064"/>
            <a:ext cx="895546" cy="128651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8C8EE70-E069-4755-A002-6BEEAEBCB267}"/>
              </a:ext>
            </a:extLst>
          </p:cNvPr>
          <p:cNvCxnSpPr>
            <a:cxnSpLocks/>
          </p:cNvCxnSpPr>
          <p:nvPr/>
        </p:nvCxnSpPr>
        <p:spPr>
          <a:xfrm flipH="1" flipV="1">
            <a:off x="1773271" y="4756065"/>
            <a:ext cx="642055" cy="12865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90C0550-F9CB-41F5-9190-A892D220BFEB}"/>
              </a:ext>
            </a:extLst>
          </p:cNvPr>
          <p:cNvCxnSpPr>
            <a:cxnSpLocks/>
          </p:cNvCxnSpPr>
          <p:nvPr/>
        </p:nvCxnSpPr>
        <p:spPr>
          <a:xfrm flipH="1" flipV="1">
            <a:off x="3354909" y="4756065"/>
            <a:ext cx="642055" cy="12865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2877F8B-3E17-4F54-95FA-600CAF377FFF}"/>
              </a:ext>
            </a:extLst>
          </p:cNvPr>
          <p:cNvCxnSpPr>
            <a:cxnSpLocks/>
          </p:cNvCxnSpPr>
          <p:nvPr/>
        </p:nvCxnSpPr>
        <p:spPr>
          <a:xfrm flipH="1" flipV="1">
            <a:off x="4891412" y="4756065"/>
            <a:ext cx="642055" cy="12865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7630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635399-0CB9-0E07-F70B-BE30001E116E}"/>
              </a:ext>
            </a:extLst>
          </p:cNvPr>
          <p:cNvSpPr txBox="1"/>
          <p:nvPr/>
        </p:nvSpPr>
        <p:spPr>
          <a:xfrm>
            <a:off x="710993" y="1227777"/>
            <a:ext cx="487405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Trigonometry facts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Identifying which side is the opposite and which side is the adjacent will depend on which acute angle is being referred to or used.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Let us refer to two acute angles as: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Acute angle 1 and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Acute angle 2.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Use the symbol ɸ (phi) to represent the angle.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F838007-411E-7E06-9406-D6C3D644A826}"/>
              </a:ext>
            </a:extLst>
          </p:cNvPr>
          <p:cNvGrpSpPr/>
          <p:nvPr/>
        </p:nvGrpSpPr>
        <p:grpSpPr>
          <a:xfrm>
            <a:off x="6125357" y="1585965"/>
            <a:ext cx="3536302" cy="3256384"/>
            <a:chOff x="6288834" y="1175657"/>
            <a:chExt cx="3536302" cy="3256384"/>
          </a:xfrm>
        </p:grpSpPr>
        <p:sp>
          <p:nvSpPr>
            <p:cNvPr id="3" name="Right Triangle 2">
              <a:extLst>
                <a:ext uri="{FF2B5EF4-FFF2-40B4-BE49-F238E27FC236}">
                  <a16:creationId xmlns:a16="http://schemas.microsoft.com/office/drawing/2014/main" id="{BAA35150-E99C-D3F7-9A3A-D68AF037088E}"/>
                </a:ext>
              </a:extLst>
            </p:cNvPr>
            <p:cNvSpPr/>
            <p:nvPr/>
          </p:nvSpPr>
          <p:spPr>
            <a:xfrm flipH="1">
              <a:off x="6288834" y="1175657"/>
              <a:ext cx="3536302" cy="3256384"/>
            </a:xfrm>
            <a:prstGeom prst="rtTriangle">
              <a:avLst/>
            </a:prstGeom>
            <a:noFill/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4585210-EF0C-6110-39E9-E90F30743F11}"/>
                </a:ext>
              </a:extLst>
            </p:cNvPr>
            <p:cNvSpPr/>
            <p:nvPr/>
          </p:nvSpPr>
          <p:spPr>
            <a:xfrm>
              <a:off x="9124950" y="3857625"/>
              <a:ext cx="700186" cy="574416"/>
            </a:xfrm>
            <a:prstGeom prst="rect">
              <a:avLst/>
            </a:pr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3F45D98-409B-D73A-E38A-E228A52C0995}"/>
              </a:ext>
            </a:extLst>
          </p:cNvPr>
          <p:cNvGrpSpPr/>
          <p:nvPr/>
        </p:nvGrpSpPr>
        <p:grpSpPr>
          <a:xfrm>
            <a:off x="4364854" y="4533835"/>
            <a:ext cx="2103403" cy="369332"/>
            <a:chOff x="6845910" y="2777067"/>
            <a:chExt cx="2103403" cy="36933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972111C-1272-25EE-C03C-374A8E312E61}"/>
                </a:ext>
              </a:extLst>
            </p:cNvPr>
            <p:cNvSpPr txBox="1"/>
            <p:nvPr/>
          </p:nvSpPr>
          <p:spPr>
            <a:xfrm>
              <a:off x="6845910" y="2777067"/>
              <a:ext cx="16525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Arial" panose="020B0604020202020204" pitchFamily="34" charset="0"/>
                  <a:cs typeface="Arial" panose="020B0604020202020204" pitchFamily="34" charset="0"/>
                </a:rPr>
                <a:t>Acute angle 1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611A0DB5-E9AE-C599-7E06-DFCC359E564E}"/>
                </a:ext>
              </a:extLst>
            </p:cNvPr>
            <p:cNvCxnSpPr/>
            <p:nvPr/>
          </p:nvCxnSpPr>
          <p:spPr>
            <a:xfrm>
              <a:off x="8373579" y="2961733"/>
              <a:ext cx="575734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B6894D4-E8C1-FA64-0E38-C13D718DB45C}"/>
              </a:ext>
            </a:extLst>
          </p:cNvPr>
          <p:cNvGrpSpPr/>
          <p:nvPr/>
        </p:nvGrpSpPr>
        <p:grpSpPr>
          <a:xfrm>
            <a:off x="5702783" y="2929467"/>
            <a:ext cx="2063205" cy="369332"/>
            <a:chOff x="6782411" y="2777067"/>
            <a:chExt cx="2063205" cy="36933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0074198-4D6C-5B02-5F63-62B78FBA681F}"/>
                </a:ext>
              </a:extLst>
            </p:cNvPr>
            <p:cNvSpPr txBox="1"/>
            <p:nvPr/>
          </p:nvSpPr>
          <p:spPr>
            <a:xfrm>
              <a:off x="6782411" y="2777067"/>
              <a:ext cx="1409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Arial" panose="020B0604020202020204" pitchFamily="34" charset="0"/>
                  <a:cs typeface="Arial" panose="020B0604020202020204" pitchFamily="34" charset="0"/>
                </a:rPr>
                <a:t>Hypotenuse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D351F0FD-3CEC-7147-4C53-078F48387361}"/>
                </a:ext>
              </a:extLst>
            </p:cNvPr>
            <p:cNvCxnSpPr/>
            <p:nvPr/>
          </p:nvCxnSpPr>
          <p:spPr>
            <a:xfrm>
              <a:off x="8269882" y="2961733"/>
              <a:ext cx="575734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0F8B0B-B780-2233-EAEC-E9BE5D9FD81A}"/>
              </a:ext>
            </a:extLst>
          </p:cNvPr>
          <p:cNvGrpSpPr/>
          <p:nvPr/>
        </p:nvGrpSpPr>
        <p:grpSpPr>
          <a:xfrm>
            <a:off x="9524913" y="1674865"/>
            <a:ext cx="2233716" cy="369332"/>
            <a:chOff x="9986127" y="1650466"/>
            <a:chExt cx="2233716" cy="36933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9F8635E-DB52-C3B3-80FA-049FFF06CF0B}"/>
                </a:ext>
              </a:extLst>
            </p:cNvPr>
            <p:cNvSpPr txBox="1"/>
            <p:nvPr/>
          </p:nvSpPr>
          <p:spPr>
            <a:xfrm>
              <a:off x="10561861" y="1650466"/>
              <a:ext cx="16579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Arial" panose="020B0604020202020204" pitchFamily="34" charset="0"/>
                  <a:cs typeface="Arial" panose="020B0604020202020204" pitchFamily="34" charset="0"/>
                </a:rPr>
                <a:t>Acute angle 2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65DFA240-28E7-6329-0E18-E9C6AC5A77E9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9986127" y="1835132"/>
              <a:ext cx="575734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Arc 14">
            <a:extLst>
              <a:ext uri="{FF2B5EF4-FFF2-40B4-BE49-F238E27FC236}">
                <a16:creationId xmlns:a16="http://schemas.microsoft.com/office/drawing/2014/main" id="{6B8396F3-4054-AFB6-A173-D4052CA28E91}"/>
              </a:ext>
            </a:extLst>
          </p:cNvPr>
          <p:cNvSpPr/>
          <p:nvPr/>
        </p:nvSpPr>
        <p:spPr>
          <a:xfrm>
            <a:off x="6226838" y="4481886"/>
            <a:ext cx="633973" cy="720926"/>
          </a:xfrm>
          <a:prstGeom prst="arc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3289B60B-6BB5-09E5-91C3-2774D66F58C8}"/>
              </a:ext>
            </a:extLst>
          </p:cNvPr>
          <p:cNvSpPr/>
          <p:nvPr/>
        </p:nvSpPr>
        <p:spPr>
          <a:xfrm rot="9546421">
            <a:off x="9174820" y="1514477"/>
            <a:ext cx="700186" cy="690109"/>
          </a:xfrm>
          <a:prstGeom prst="arc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9251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TF Master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EECE1"/>
      </a:lt2>
      <a:accent1>
        <a:srgbClr val="00A068"/>
      </a:accent1>
      <a:accent2>
        <a:srgbClr val="E51C41"/>
      </a:accent2>
      <a:accent3>
        <a:srgbClr val="FDB913"/>
      </a:accent3>
      <a:accent4>
        <a:srgbClr val="0071F8"/>
      </a:accent4>
      <a:accent5>
        <a:srgbClr val="BE0064"/>
      </a:accent5>
      <a:accent6>
        <a:srgbClr val="000000"/>
      </a:accent6>
      <a:hlink>
        <a:srgbClr val="0000FF"/>
      </a:hlink>
      <a:folHlink>
        <a:srgbClr val="800080"/>
      </a:folHlink>
    </a:clrScheme>
    <a:fontScheme name="ETF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135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ETF PPT TEMPLATE 2017 REVISION 2" id="{D9072210-44E4-4708-8F0F-C17D53D19737}" vid="{93905E69-2C3A-474D-AE1D-AE1AB7FC7A7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99cf144-4eb2-4910-9a88-c8d0ce72bbfd">
      <Terms xmlns="http://schemas.microsoft.com/office/infopath/2007/PartnerControls"/>
    </lcf76f155ced4ddcb4097134ff3c332f>
    <TaxCatchAll xmlns="a75230e0-234e-44fc-a46b-fcfdfca8ad4b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F45E391-F464-40B9-8EF2-5BEE367ECC84}">
  <ds:schemaRefs>
    <ds:schemaRef ds:uri="2847a094-2edf-4950-a853-13ec668231ed"/>
    <ds:schemaRef ds:uri="http://schemas.microsoft.com/office/2006/metadata/properties"/>
    <ds:schemaRef ds:uri="414d2ded-29cc-4abd-a1df-c646721ce55b"/>
    <ds:schemaRef ds:uri="http://schemas.microsoft.com/office/2006/documentManagement/types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E09D57B-E39C-40FD-96DD-E2F25DCBF909}"/>
</file>

<file path=customXml/itemProps3.xml><?xml version="1.0" encoding="utf-8"?>
<ds:datastoreItem xmlns:ds="http://schemas.openxmlformats.org/officeDocument/2006/customXml" ds:itemID="{20C4EA52-DEE5-4336-8FED-EC84CDD238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4035</TotalTime>
  <Words>1153</Words>
  <Application>Microsoft Office PowerPoint</Application>
  <PresentationFormat>Widescreen</PresentationFormat>
  <Paragraphs>258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Symbol</vt:lpstr>
      <vt:lpstr>Times New Roman</vt:lpstr>
      <vt:lpstr>Tw Cen MT</vt:lpstr>
      <vt:lpstr>ETF Master</vt:lpstr>
      <vt:lpstr>4.1 Applied mathematical theory in engineering applications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trigonometry</dc:title>
  <dc:creator>David Percival</dc:creator>
  <cp:lastModifiedBy>Gemma Brezinski</cp:lastModifiedBy>
  <cp:revision>32</cp:revision>
  <dcterms:created xsi:type="dcterms:W3CDTF">2022-11-13T18:49:22Z</dcterms:created>
  <dcterms:modified xsi:type="dcterms:W3CDTF">2023-08-22T09:36:46Z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  <property fmtid="{D5CDD505-2E9C-101B-9397-08002B2CF9AE}" pid="3" name="MediaServiceImageTags">
    <vt:lpwstr/>
  </property>
</Properties>
</file>