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handoutMasterIdLst>
    <p:handoutMasterId r:id="rId27"/>
  </p:handoutMasterIdLst>
  <p:sldIdLst>
    <p:sldId id="319" r:id="rId5"/>
    <p:sldId id="298" r:id="rId6"/>
    <p:sldId id="299" r:id="rId7"/>
    <p:sldId id="301" r:id="rId8"/>
    <p:sldId id="302" r:id="rId9"/>
    <p:sldId id="303" r:id="rId10"/>
    <p:sldId id="305" r:id="rId11"/>
    <p:sldId id="304" r:id="rId12"/>
    <p:sldId id="306" r:id="rId13"/>
    <p:sldId id="307" r:id="rId14"/>
    <p:sldId id="308" r:id="rId15"/>
    <p:sldId id="309" r:id="rId16"/>
    <p:sldId id="310" r:id="rId17"/>
    <p:sldId id="311" r:id="rId18"/>
    <p:sldId id="312" r:id="rId19"/>
    <p:sldId id="313" r:id="rId20"/>
    <p:sldId id="314" r:id="rId21"/>
    <p:sldId id="315" r:id="rId22"/>
    <p:sldId id="316" r:id="rId23"/>
    <p:sldId id="317" r:id="rId24"/>
    <p:sldId id="318" r:id="rId2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tor" initials="Ed" lastIdx="4" clrIdx="0"/>
  <p:cmAuthor id="2" name="Rathi Raman" initials="RR" lastIdx="1" clrIdx="1">
    <p:extLst>
      <p:ext uri="{19B8F6BF-5375-455C-9EA6-DF929625EA0E}">
        <p15:presenceInfo xmlns:p15="http://schemas.microsoft.com/office/powerpoint/2012/main" userId="S::Rathi.Raman@southessex.ac.uk::6fa3c45b-ab5f-445a-a791-11075973347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A1C2E0-4CE6-C1C9-578F-380849C61E19}" v="26" dt="2023-07-07T13:22:02.3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25" autoAdjust="0"/>
    <p:restoredTop sz="86395"/>
  </p:normalViewPr>
  <p:slideViewPr>
    <p:cSldViewPr showGuides="1">
      <p:cViewPr varScale="1">
        <p:scale>
          <a:sx n="83" d="100"/>
          <a:sy n="83" d="100"/>
        </p:scale>
        <p:origin x="760" y="52"/>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0"/>
    </p:cViewPr>
  </p:sorterViewPr>
  <p:notesViewPr>
    <p:cSldViewPr showGuides="1">
      <p:cViewPr varScale="1">
        <p:scale>
          <a:sx n="155" d="100"/>
          <a:sy n="155" d="100"/>
        </p:scale>
        <p:origin x="536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y Springall" userId="e4236610-272f-44af-aba9-45f426dfe81c" providerId="ADAL" clId="{10876C25-F30F-4943-A656-1A46750C9C37}"/>
    <pc:docChg chg="custSel">
      <pc:chgData name="Lucy Springall" userId="e4236610-272f-44af-aba9-45f426dfe81c" providerId="ADAL" clId="{10876C25-F30F-4943-A656-1A46750C9C37}" dt="2023-05-02T09:33:02.565" v="0" actId="1592"/>
      <pc:docMkLst>
        <pc:docMk/>
      </pc:docMkLst>
      <pc:sldChg chg="delCm">
        <pc:chgData name="Lucy Springall" userId="e4236610-272f-44af-aba9-45f426dfe81c" providerId="ADAL" clId="{10876C25-F30F-4943-A656-1A46750C9C37}" dt="2023-05-02T09:33:02.565" v="0" actId="1592"/>
        <pc:sldMkLst>
          <pc:docMk/>
          <pc:sldMk cId="4212702696" sldId="302"/>
        </pc:sldMkLst>
      </pc:sldChg>
    </pc:docChg>
  </pc:docChgLst>
  <pc:docChgLst>
    <pc:chgData name="Gemma Brezinski" userId="S::gemma.brezinski@etfoundation.co.uk::fd066b93-240a-4648-a0fe-c80aa4ee1278" providerId="AD" clId="Web-{13A1C2E0-4CE6-C1C9-578F-380849C61E19}"/>
    <pc:docChg chg="modSld">
      <pc:chgData name="Gemma Brezinski" userId="S::gemma.brezinski@etfoundation.co.uk::fd066b93-240a-4648-a0fe-c80aa4ee1278" providerId="AD" clId="Web-{13A1C2E0-4CE6-C1C9-578F-380849C61E19}" dt="2023-07-07T13:22:02.385" v="25" actId="20577"/>
      <pc:docMkLst>
        <pc:docMk/>
      </pc:docMkLst>
      <pc:sldChg chg="modSp">
        <pc:chgData name="Gemma Brezinski" userId="S::gemma.brezinski@etfoundation.co.uk::fd066b93-240a-4648-a0fe-c80aa4ee1278" providerId="AD" clId="Web-{13A1C2E0-4CE6-C1C9-578F-380849C61E19}" dt="2023-07-07T13:19:45.786" v="5" actId="20577"/>
        <pc:sldMkLst>
          <pc:docMk/>
          <pc:sldMk cId="4212702696" sldId="302"/>
        </pc:sldMkLst>
        <pc:spChg chg="mod">
          <ac:chgData name="Gemma Brezinski" userId="S::gemma.brezinski@etfoundation.co.uk::fd066b93-240a-4648-a0fe-c80aa4ee1278" providerId="AD" clId="Web-{13A1C2E0-4CE6-C1C9-578F-380849C61E19}" dt="2023-07-07T13:19:45.786" v="5" actId="20577"/>
          <ac:spMkLst>
            <pc:docMk/>
            <pc:sldMk cId="4212702696" sldId="302"/>
            <ac:spMk id="12" creationId="{00000000-0000-0000-0000-000000000000}"/>
          </ac:spMkLst>
        </pc:spChg>
      </pc:sldChg>
      <pc:sldChg chg="modSp">
        <pc:chgData name="Gemma Brezinski" userId="S::gemma.brezinski@etfoundation.co.uk::fd066b93-240a-4648-a0fe-c80aa4ee1278" providerId="AD" clId="Web-{13A1C2E0-4CE6-C1C9-578F-380849C61E19}" dt="2023-07-07T13:20:13.459" v="10" actId="20577"/>
        <pc:sldMkLst>
          <pc:docMk/>
          <pc:sldMk cId="4271894077" sldId="303"/>
        </pc:sldMkLst>
        <pc:spChg chg="mod">
          <ac:chgData name="Gemma Brezinski" userId="S::gemma.brezinski@etfoundation.co.uk::fd066b93-240a-4648-a0fe-c80aa4ee1278" providerId="AD" clId="Web-{13A1C2E0-4CE6-C1C9-578F-380849C61E19}" dt="2023-07-07T13:20:13.459" v="10" actId="20577"/>
          <ac:spMkLst>
            <pc:docMk/>
            <pc:sldMk cId="4271894077" sldId="303"/>
            <ac:spMk id="12" creationId="{00000000-0000-0000-0000-000000000000}"/>
          </ac:spMkLst>
        </pc:spChg>
      </pc:sldChg>
      <pc:sldChg chg="modSp">
        <pc:chgData name="Gemma Brezinski" userId="S::gemma.brezinski@etfoundation.co.uk::fd066b93-240a-4648-a0fe-c80aa4ee1278" providerId="AD" clId="Web-{13A1C2E0-4CE6-C1C9-578F-380849C61E19}" dt="2023-07-07T13:22:02.385" v="25" actId="20577"/>
        <pc:sldMkLst>
          <pc:docMk/>
          <pc:sldMk cId="2988904894" sldId="304"/>
        </pc:sldMkLst>
        <pc:spChg chg="mod">
          <ac:chgData name="Gemma Brezinski" userId="S::gemma.brezinski@etfoundation.co.uk::fd066b93-240a-4648-a0fe-c80aa4ee1278" providerId="AD" clId="Web-{13A1C2E0-4CE6-C1C9-578F-380849C61E19}" dt="2023-07-07T13:22:02.385" v="25" actId="20577"/>
          <ac:spMkLst>
            <pc:docMk/>
            <pc:sldMk cId="2988904894" sldId="304"/>
            <ac:spMk id="12" creationId="{00000000-0000-0000-0000-000000000000}"/>
          </ac:spMkLst>
        </pc:spChg>
      </pc:sldChg>
      <pc:sldChg chg="modSp">
        <pc:chgData name="Gemma Brezinski" userId="S::gemma.brezinski@etfoundation.co.uk::fd066b93-240a-4648-a0fe-c80aa4ee1278" providerId="AD" clId="Web-{13A1C2E0-4CE6-C1C9-578F-380849C61E19}" dt="2023-07-07T13:21:06.242" v="16" actId="20577"/>
        <pc:sldMkLst>
          <pc:docMk/>
          <pc:sldMk cId="2255976621" sldId="305"/>
        </pc:sldMkLst>
        <pc:spChg chg="mod">
          <ac:chgData name="Gemma Brezinski" userId="S::gemma.brezinski@etfoundation.co.uk::fd066b93-240a-4648-a0fe-c80aa4ee1278" providerId="AD" clId="Web-{13A1C2E0-4CE6-C1C9-578F-380849C61E19}" dt="2023-07-07T13:21:06.242" v="16" actId="20577"/>
          <ac:spMkLst>
            <pc:docMk/>
            <pc:sldMk cId="2255976621" sldId="305"/>
            <ac:spMk id="1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18/07/2023</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dirty="0"/>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18/07/2023</a:t>
            </a:fld>
            <a:endParaRPr lang="en-GB"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dirty="0"/>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dirty="0"/>
          </a:p>
        </p:txBody>
      </p:sp>
    </p:spTree>
    <p:extLst>
      <p:ext uri="{BB962C8B-B14F-4D97-AF65-F5344CB8AC3E}">
        <p14:creationId xmlns:p14="http://schemas.microsoft.com/office/powerpoint/2010/main" val="294619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dirty="0"/>
          </a:p>
        </p:txBody>
      </p:sp>
    </p:spTree>
    <p:extLst>
      <p:ext uri="{BB962C8B-B14F-4D97-AF65-F5344CB8AC3E}">
        <p14:creationId xmlns:p14="http://schemas.microsoft.com/office/powerpoint/2010/main" val="31409132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dirty="0"/>
          </a:p>
        </p:txBody>
      </p:sp>
    </p:spTree>
    <p:extLst>
      <p:ext uri="{BB962C8B-B14F-4D97-AF65-F5344CB8AC3E}">
        <p14:creationId xmlns:p14="http://schemas.microsoft.com/office/powerpoint/2010/main" val="11062464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dirty="0"/>
          </a:p>
        </p:txBody>
      </p:sp>
    </p:spTree>
    <p:extLst>
      <p:ext uri="{BB962C8B-B14F-4D97-AF65-F5344CB8AC3E}">
        <p14:creationId xmlns:p14="http://schemas.microsoft.com/office/powerpoint/2010/main" val="846096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dirty="0"/>
          </a:p>
        </p:txBody>
      </p:sp>
    </p:spTree>
    <p:extLst>
      <p:ext uri="{BB962C8B-B14F-4D97-AF65-F5344CB8AC3E}">
        <p14:creationId xmlns:p14="http://schemas.microsoft.com/office/powerpoint/2010/main" val="2875717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dirty="0"/>
          </a:p>
        </p:txBody>
      </p:sp>
    </p:spTree>
    <p:extLst>
      <p:ext uri="{BB962C8B-B14F-4D97-AF65-F5344CB8AC3E}">
        <p14:creationId xmlns:p14="http://schemas.microsoft.com/office/powerpoint/2010/main" val="3494985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dirty="0"/>
          </a:p>
        </p:txBody>
      </p:sp>
    </p:spTree>
    <p:extLst>
      <p:ext uri="{BB962C8B-B14F-4D97-AF65-F5344CB8AC3E}">
        <p14:creationId xmlns:p14="http://schemas.microsoft.com/office/powerpoint/2010/main" val="8379524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dirty="0"/>
          </a:p>
        </p:txBody>
      </p:sp>
    </p:spTree>
    <p:extLst>
      <p:ext uri="{BB962C8B-B14F-4D97-AF65-F5344CB8AC3E}">
        <p14:creationId xmlns:p14="http://schemas.microsoft.com/office/powerpoint/2010/main" val="12936450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dirty="0"/>
          </a:p>
        </p:txBody>
      </p:sp>
    </p:spTree>
    <p:extLst>
      <p:ext uri="{BB962C8B-B14F-4D97-AF65-F5344CB8AC3E}">
        <p14:creationId xmlns:p14="http://schemas.microsoft.com/office/powerpoint/2010/main" val="2944380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dirty="0"/>
          </a:p>
        </p:txBody>
      </p:sp>
    </p:spTree>
    <p:extLst>
      <p:ext uri="{BB962C8B-B14F-4D97-AF65-F5344CB8AC3E}">
        <p14:creationId xmlns:p14="http://schemas.microsoft.com/office/powerpoint/2010/main" val="1780592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935955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dirty="0"/>
          </a:p>
        </p:txBody>
      </p:sp>
    </p:spTree>
    <p:extLst>
      <p:ext uri="{BB962C8B-B14F-4D97-AF65-F5344CB8AC3E}">
        <p14:creationId xmlns:p14="http://schemas.microsoft.com/office/powerpoint/2010/main" val="14274792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dirty="0"/>
          </a:p>
        </p:txBody>
      </p:sp>
    </p:spTree>
    <p:extLst>
      <p:ext uri="{BB962C8B-B14F-4D97-AF65-F5344CB8AC3E}">
        <p14:creationId xmlns:p14="http://schemas.microsoft.com/office/powerpoint/2010/main" val="941577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dirty="0"/>
          </a:p>
        </p:txBody>
      </p:sp>
    </p:spTree>
    <p:extLst>
      <p:ext uri="{BB962C8B-B14F-4D97-AF65-F5344CB8AC3E}">
        <p14:creationId xmlns:p14="http://schemas.microsoft.com/office/powerpoint/2010/main" val="37601049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dirty="0"/>
          </a:p>
        </p:txBody>
      </p:sp>
    </p:spTree>
    <p:extLst>
      <p:ext uri="{BB962C8B-B14F-4D97-AF65-F5344CB8AC3E}">
        <p14:creationId xmlns:p14="http://schemas.microsoft.com/office/powerpoint/2010/main" val="2255026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dirty="0"/>
          </a:p>
        </p:txBody>
      </p:sp>
    </p:spTree>
    <p:extLst>
      <p:ext uri="{BB962C8B-B14F-4D97-AF65-F5344CB8AC3E}">
        <p14:creationId xmlns:p14="http://schemas.microsoft.com/office/powerpoint/2010/main" val="6888867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dirty="0"/>
          </a:p>
        </p:txBody>
      </p:sp>
    </p:spTree>
    <p:extLst>
      <p:ext uri="{BB962C8B-B14F-4D97-AF65-F5344CB8AC3E}">
        <p14:creationId xmlns:p14="http://schemas.microsoft.com/office/powerpoint/2010/main" val="402448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dirty="0"/>
          </a:p>
        </p:txBody>
      </p:sp>
    </p:spTree>
    <p:extLst>
      <p:ext uri="{BB962C8B-B14F-4D97-AF65-F5344CB8AC3E}">
        <p14:creationId xmlns:p14="http://schemas.microsoft.com/office/powerpoint/2010/main" val="10246971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dirty="0"/>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1.xml"/><Relationship Id="rId1" Type="http://schemas.openxmlformats.org/officeDocument/2006/relationships/slideLayout" Target="../slideLayouts/slideLayout40.xml"/><Relationship Id="rId5" Type="http://schemas.openxmlformats.org/officeDocument/2006/relationships/image" Target="../media/image28.jpe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R3: Data</a:t>
            </a:r>
            <a:br>
              <a:rPr lang="en-US" dirty="0"/>
            </a:br>
            <a:r>
              <a:rPr lang="en-US" dirty="0"/>
              <a:t>Session 4</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sz="2000" dirty="0"/>
              <a:t>South Essex College</a:t>
            </a:r>
          </a:p>
        </p:txBody>
      </p:sp>
    </p:spTree>
    <p:extLst>
      <p:ext uri="{BB962C8B-B14F-4D97-AF65-F5344CB8AC3E}">
        <p14:creationId xmlns:p14="http://schemas.microsoft.com/office/powerpoint/2010/main" val="194046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pPr algn="l"/>
            <a:r>
              <a:rPr lang="en-GB" sz="1200" b="0" i="0" dirty="0">
                <a:effectLst/>
              </a:rPr>
              <a:t>Patch management is the process of distributing and applying updates to software. These patches are often necessary to correct errors in the software. </a:t>
            </a:r>
          </a:p>
          <a:p>
            <a:pPr algn="l"/>
            <a:endParaRPr lang="en-GB" sz="1200" b="0" i="0" dirty="0">
              <a:effectLst/>
            </a:endParaRPr>
          </a:p>
          <a:p>
            <a:pPr algn="l"/>
            <a:r>
              <a:rPr lang="en-GB" sz="1200" b="0" i="0" dirty="0">
                <a:effectLst/>
              </a:rPr>
              <a:t>Common areas that will need patches include operating systems, applications and embedded systems (such as network equipment). When a vulnerability is found after the release of a piece of software, a patch can be used to fix it. Doing so helps ensure that assets in your environment are not susceptible to exploitation. </a:t>
            </a:r>
          </a:p>
          <a:p>
            <a:pPr marL="342900" lvl="0" indent="-342900">
              <a:buFont typeface="Symbol" panose="05050102010706020507" pitchFamily="18" charset="2"/>
              <a:buChar char=""/>
              <a:tabLst>
                <a:tab pos="2190750" algn="l"/>
              </a:tabLst>
            </a:pP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dirty="0"/>
          </a:p>
        </p:txBody>
      </p:sp>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Missing patches, firmware and security updates</a:t>
            </a:r>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350121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pPr algn="l"/>
            <a:r>
              <a:rPr lang="en-GB" sz="1200" b="0" i="0" dirty="0">
                <a:solidFill>
                  <a:srgbClr val="000C14"/>
                </a:solidFill>
                <a:effectLst/>
              </a:rPr>
              <a:t>When users register for an account on a site or application that uses password-based logins, they are prompted to create a username and password.</a:t>
            </a:r>
          </a:p>
          <a:p>
            <a:pPr algn="l"/>
            <a:endParaRPr lang="en-GB" sz="1200" b="0" i="0" dirty="0">
              <a:solidFill>
                <a:srgbClr val="000C14"/>
              </a:solidFill>
              <a:effectLst/>
            </a:endParaRPr>
          </a:p>
          <a:p>
            <a:pPr algn="l"/>
            <a:r>
              <a:rPr lang="en-GB" sz="1200" b="0" i="0" dirty="0">
                <a:solidFill>
                  <a:srgbClr val="000C14"/>
                </a:solidFill>
                <a:effectLst/>
              </a:rPr>
              <a:t>However, if the password is predictable, this can lead to vulnerabilities in the authentication process. Predictable usernames can make it easier for attackers to target specific users.</a:t>
            </a:r>
          </a:p>
          <a:p>
            <a:pPr algn="l"/>
            <a:endParaRPr lang="en-GB" sz="1200" b="0" i="0" dirty="0">
              <a:solidFill>
                <a:srgbClr val="000C14"/>
              </a:solidFill>
              <a:effectLst/>
            </a:endParaRPr>
          </a:p>
          <a:p>
            <a:pPr algn="l"/>
            <a:r>
              <a:rPr lang="en-GB" sz="1200" b="0" i="0" dirty="0">
                <a:solidFill>
                  <a:srgbClr val="000C14"/>
                </a:solidFill>
                <a:effectLst/>
              </a:rPr>
              <a:t>Rather than using a full brute-force attack, the attackers will look for accounts with easy-to-guess passwords, which are used far too often. They will try common credentials, such as “admin”, </a:t>
            </a:r>
            <a:r>
              <a:rPr lang="en-GB" sz="1200" dirty="0">
                <a:solidFill>
                  <a:srgbClr val="000C14"/>
                </a:solidFill>
              </a:rPr>
              <a:t>“</a:t>
            </a:r>
            <a:r>
              <a:rPr lang="en-GB" sz="1200" b="0" i="0" dirty="0">
                <a:solidFill>
                  <a:srgbClr val="000C14"/>
                </a:solidFill>
                <a:effectLst/>
              </a:rPr>
              <a:t>admin1” and “password1”.</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dirty="0"/>
          </a:p>
        </p:txBody>
      </p:sp>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Password vulnerabilities</a:t>
            </a:r>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600252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pPr algn="l"/>
            <a:r>
              <a:rPr lang="en-GB" sz="1200" b="0" i="0" dirty="0">
                <a:effectLst/>
              </a:rPr>
              <a:t>If you have a PC, chances are it allows you to lock the BIOS using a password. In the BIOS, you can set administrator and user passwords. These passwords help protect you from outside threats by limiting who can access your PC and change its settings.</a:t>
            </a:r>
          </a:p>
          <a:p>
            <a:pPr algn="l"/>
            <a:endParaRPr lang="en-GB" sz="1200" b="0" i="0" dirty="0">
              <a:effectLst/>
            </a:endParaRPr>
          </a:p>
          <a:p>
            <a:pPr algn="l"/>
            <a:r>
              <a:rPr lang="en-GB" sz="1200" b="0" i="0" dirty="0">
                <a:effectLst/>
              </a:rPr>
              <a:t>BIOS passwords, when entered, prevent unauthorised users from starting the computer, booting from removable devices and changing BIOS or UEFI settings.</a:t>
            </a:r>
          </a:p>
          <a:p>
            <a:pPr marL="342900" lvl="0" indent="-342900">
              <a:buFont typeface="Symbol" panose="05050102010706020507" pitchFamily="18" charset="2"/>
              <a:buChar char=""/>
              <a:tabLst>
                <a:tab pos="2190750" algn="l"/>
              </a:tabLst>
            </a:pP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dirty="0"/>
          </a:p>
        </p:txBody>
      </p:sp>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Insecure BIOS/UEFI</a:t>
            </a:r>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37837795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pPr lvl="0">
              <a:tabLst>
                <a:tab pos="2190750" algn="l"/>
              </a:tabLst>
            </a:pPr>
            <a:r>
              <a:rPr lang="en-GB" sz="1200" i="0" dirty="0">
                <a:solidFill>
                  <a:srgbClr val="202124"/>
                </a:solidFill>
                <a:effectLst/>
              </a:rPr>
              <a:t>A security misconfiguration arises when essential security settings are either not implemented or implemented with errors. Such errors create dangerous security gaps that leave the application and its data (and thus the organisation itself) open to a cyberattack or breach.</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dirty="0"/>
          </a:p>
        </p:txBody>
      </p:sp>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Misconfigurations</a:t>
            </a:r>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35464071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pPr lvl="0">
              <a:tabLst>
                <a:tab pos="2190750" algn="l"/>
              </a:tabLst>
            </a:pPr>
            <a:r>
              <a:rPr lang="en-GB" sz="1200" i="0" dirty="0">
                <a:solidFill>
                  <a:srgbClr val="202124"/>
                </a:solidFill>
                <a:effectLst/>
              </a:rPr>
              <a:t>Software vulnerabilities are often caused by a glitch, flaw or weakness present in the software. The most effective way to prevent software vulnerabilities is to use secure coding standards to enforce security standards.</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dirty="0"/>
          </a:p>
        </p:txBody>
      </p:sp>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Lack of protection software</a:t>
            </a:r>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0383919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pPr algn="l"/>
            <a:r>
              <a:rPr lang="en-GB" sz="1200" i="0" dirty="0">
                <a:solidFill>
                  <a:srgbClr val="151515"/>
                </a:solidFill>
                <a:effectLst/>
              </a:rPr>
              <a:t>Secure data disposal includes securely disposing of data from the device, but not </a:t>
            </a:r>
            <a:r>
              <a:rPr lang="en-GB" sz="1200" dirty="0">
                <a:solidFill>
                  <a:srgbClr val="151515"/>
                </a:solidFill>
                <a:effectLst/>
              </a:rPr>
              <a:t>getting rid of it entirely</a:t>
            </a:r>
            <a:r>
              <a:rPr lang="en-GB" sz="1200" i="0" dirty="0">
                <a:solidFill>
                  <a:srgbClr val="151515"/>
                </a:solidFill>
                <a:effectLst/>
              </a:rPr>
              <a:t>. When you dispose of data (ie, putting it in the trash or simply deleting files from your computer), the data can still be accessed by malicious individuals.</a:t>
            </a:r>
          </a:p>
          <a:p>
            <a:pPr algn="l"/>
            <a:endParaRPr lang="en-GB" sz="1200" i="0" dirty="0">
              <a:solidFill>
                <a:srgbClr val="151515"/>
              </a:solidFill>
              <a:effectLst/>
            </a:endParaRPr>
          </a:p>
          <a:p>
            <a:pPr algn="l"/>
            <a:r>
              <a:rPr lang="en-GB" sz="1200" i="0" dirty="0">
                <a:solidFill>
                  <a:srgbClr val="151515"/>
                </a:solidFill>
                <a:effectLst/>
              </a:rPr>
              <a:t>On the other hand, secure data destruction includes wiping your devices clean of data so malicious individuals will no longer have the ability to access that data. In short, the difference is that simply deleting data is not enough to ensure that it is unrecoverable.</a:t>
            </a:r>
          </a:p>
          <a:p>
            <a:pPr marL="342900" lvl="0" indent="-342900">
              <a:buFont typeface="Symbol" panose="05050102010706020507" pitchFamily="18" charset="2"/>
              <a:buChar char=""/>
              <a:tabLst>
                <a:tab pos="2190750" algn="l"/>
              </a:tabLst>
            </a:pP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dirty="0"/>
          </a:p>
        </p:txBody>
      </p:sp>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Disposal of data/devices</a:t>
            </a:r>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153355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pPr lvl="0">
              <a:tabLst>
                <a:tab pos="2190750" algn="l"/>
              </a:tabLst>
            </a:pPr>
            <a:r>
              <a:rPr lang="en-GB" sz="1200" i="0" dirty="0">
                <a:effectLst/>
              </a:rPr>
              <a:t>Backups refer to the process of saving copies of your data in a secondary location, in case your original files are corrupted, lost or destroyed. The secondary location may be a remote data centre or leased co-location facility.</a:t>
            </a:r>
            <a:br>
              <a:rPr lang="en-GB" sz="1200" dirty="0"/>
            </a:br>
            <a:br>
              <a:rPr lang="en-GB" sz="1200" dirty="0"/>
            </a:br>
            <a:r>
              <a:rPr lang="en-GB" sz="1200" i="0" dirty="0">
                <a:effectLst/>
              </a:rPr>
              <a:t>The data copies, also called</a:t>
            </a:r>
            <a:r>
              <a:rPr lang="en-GB" sz="1200" dirty="0"/>
              <a:t> backups, are </a:t>
            </a:r>
            <a:r>
              <a:rPr lang="en-GB" sz="1200" i="0" dirty="0">
                <a:effectLst/>
              </a:rPr>
              <a:t>created to ensure recovery and for audit and compliance purposes. Backups are also made to meet the requirements of a company’s data retention policies.</a:t>
            </a:r>
            <a:br>
              <a:rPr lang="en-GB" sz="1200" dirty="0"/>
            </a:br>
            <a:br>
              <a:rPr lang="en-GB" sz="1200" dirty="0"/>
            </a:br>
            <a:r>
              <a:rPr lang="en-GB" sz="1200" i="0" dirty="0">
                <a:effectLst/>
              </a:rPr>
              <a:t>The frequency of when backups are made is dictated by the service-level agreement (SLA) and a company’s backup policies.</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dirty="0"/>
          </a:p>
        </p:txBody>
      </p:sp>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Inadequate back-up process</a:t>
            </a:r>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3863897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pPr lvl="0">
              <a:tabLst>
                <a:tab pos="2190750" algn="l"/>
              </a:tabLst>
            </a:pPr>
            <a:r>
              <a:rPr lang="en-GB" sz="1200" i="0" dirty="0">
                <a:solidFill>
                  <a:srgbClr val="202124"/>
                </a:solidFill>
                <a:effectLst/>
              </a:rPr>
              <a:t>Dynamic Host </a:t>
            </a:r>
            <a:r>
              <a:rPr lang="en-GB" sz="1200" dirty="0">
                <a:solidFill>
                  <a:srgbClr val="202124"/>
                </a:solidFill>
              </a:rPr>
              <a:t>C</a:t>
            </a:r>
            <a:r>
              <a:rPr lang="en-GB" sz="1200" i="0" dirty="0">
                <a:solidFill>
                  <a:srgbClr val="202124"/>
                </a:solidFill>
                <a:effectLst/>
              </a:rPr>
              <a:t>onfiguration </a:t>
            </a:r>
            <a:r>
              <a:rPr lang="en-GB" sz="1200" dirty="0">
                <a:solidFill>
                  <a:srgbClr val="202124"/>
                </a:solidFill>
              </a:rPr>
              <a:t>P</a:t>
            </a:r>
            <a:r>
              <a:rPr lang="en-GB" sz="1200" i="0" dirty="0">
                <a:solidFill>
                  <a:srgbClr val="202124"/>
                </a:solidFill>
                <a:effectLst/>
              </a:rPr>
              <a:t>rotocol (DHCP) is inherently vulnerable to spoofing as it is not an authenticated protocol. An attacker can provide incorrect network settings to a telephone, which can result in a denial of service, redirection of calls to malicious servers or man-in-the-middle attacks.</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dirty="0"/>
          </a:p>
        </p:txBody>
      </p:sp>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DHCP spoofing</a:t>
            </a:r>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336280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pPr lvl="0">
              <a:tabLst>
                <a:tab pos="2190750" algn="l"/>
              </a:tabLst>
            </a:pPr>
            <a:r>
              <a:rPr lang="en-GB" sz="1200" i="0" dirty="0">
                <a:solidFill>
                  <a:srgbClr val="202124"/>
                </a:solidFill>
                <a:effectLst/>
              </a:rPr>
              <a:t>VLAN hopping is a vulnerability that can be leveraged by an attacker to gain access to networked resources on another virtual local area network (VLAN) that would normally not be accessible. Two methods of exploiting this vulnerability are switch spoofing and double tagging.</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dirty="0"/>
          </a:p>
        </p:txBody>
      </p:sp>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VLAN attacks</a:t>
            </a:r>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5452917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pPr lvl="0">
              <a:tabLst>
                <a:tab pos="2190750" algn="l"/>
              </a:tabLst>
            </a:pPr>
            <a:r>
              <a:rPr lang="en-GB" sz="1200" i="0" dirty="0">
                <a:effectLst/>
              </a:rPr>
              <a:t>A misconfigured firewall or access control list (ACL) that allows unauthorised access can lead to data breaches, data loss and stolen or ransomed IP. With unplanned outages, a misconfiguration may prevent a customer from engaging with a firm, resulting in lost income.</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dirty="0"/>
          </a:p>
        </p:txBody>
      </p:sp>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Misconfigured firewalls or ACLs</a:t>
            </a:r>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1316055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40000" lnSpcReduction="20000"/>
          </a:bodyPr>
          <a:lstStyle/>
          <a:p>
            <a:r>
              <a:rPr lang="en-US" dirty="0"/>
              <a:t>Session 4</a:t>
            </a:r>
          </a:p>
          <a:p>
            <a:r>
              <a:rPr lang="en-GB" sz="4600" dirty="0"/>
              <a:t>Types and application of access control methods</a:t>
            </a:r>
            <a:endParaRPr lang="en-US" dirty="0"/>
          </a:p>
        </p:txBody>
      </p:sp>
    </p:spTree>
    <p:extLst>
      <p:ext uri="{BB962C8B-B14F-4D97-AF65-F5344CB8AC3E}">
        <p14:creationId xmlns:p14="http://schemas.microsoft.com/office/powerpoint/2010/main" val="3256786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pPr lvl="0">
              <a:tabLst>
                <a:tab pos="2190750" algn="l"/>
              </a:tabLst>
            </a:pPr>
            <a:r>
              <a:rPr lang="en-GB" sz="1200" i="0" dirty="0">
                <a:solidFill>
                  <a:srgbClr val="202124"/>
                </a:solidFill>
                <a:effectLst/>
              </a:rPr>
              <a:t>Open ports become dangerous when legitimate services are exploited through security vulnerabilities or malicious services are introduced to a system via malware or social engineering. Cybercriminals can use these services in conjunction with open ports to gain unauthorised access to sensitive data.</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dirty="0"/>
          </a:p>
        </p:txBody>
      </p:sp>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sz="1800" dirty="0">
                <a:effectLst/>
                <a:latin typeface="Arial" panose="020B0604020202020204" pitchFamily="34" charset="0"/>
                <a:ea typeface="Calibri" panose="020F0502020204030204" pitchFamily="34" charset="0"/>
              </a:rPr>
              <a:t>Exposed services or ports</a:t>
            </a:r>
            <a:endParaRPr lang="en-GB" dirty="0"/>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4894854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dirty="0"/>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dirty="0"/>
              <a:t>South Essex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6" name="Picture 5" descr="A picture containing company name&#10;&#10;Description automatically generated">
            <a:extLst>
              <a:ext uri="{FF2B5EF4-FFF2-40B4-BE49-F238E27FC236}">
                <a16:creationId xmlns:a16="http://schemas.microsoft.com/office/drawing/2014/main" id="{12B4A626-BE51-F3BD-BCA5-4147A5A1E6D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575187" y="1674268"/>
            <a:ext cx="1987550" cy="968139"/>
          </a:xfrm>
          <a:prstGeom prst="rect">
            <a:avLst/>
          </a:prstGeom>
        </p:spPr>
      </p:pic>
      <p:sp>
        <p:nvSpPr>
          <p:cNvPr id="12"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4174687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57403" y="446748"/>
            <a:ext cx="8437563" cy="699425"/>
          </a:xfrm>
        </p:spPr>
        <p:txBody>
          <a:bodyPr>
            <a:normAutofit/>
          </a:bodyPr>
          <a:lstStyle/>
          <a:p>
            <a:r>
              <a:rPr lang="en-GB" sz="2800" dirty="0"/>
              <a:t>Session objective</a:t>
            </a:r>
          </a:p>
        </p:txBody>
      </p:sp>
      <p:sp>
        <p:nvSpPr>
          <p:cNvPr id="5" name="Text Placeholder 4"/>
          <p:cNvSpPr>
            <a:spLocks noGrp="1"/>
          </p:cNvSpPr>
          <p:nvPr>
            <p:ph type="body" sz="quarter" idx="12"/>
          </p:nvPr>
        </p:nvSpPr>
        <p:spPr>
          <a:xfrm>
            <a:off x="467544" y="981075"/>
            <a:ext cx="7632848" cy="3601574"/>
          </a:xfrm>
        </p:spPr>
        <p:txBody>
          <a:bodyPr/>
          <a:lstStyle/>
          <a:p>
            <a:r>
              <a:rPr lang="en-GB" sz="1200" b="1" u="sng" dirty="0">
                <a:effectLst/>
                <a:ea typeface="Calibri" panose="020F0502020204030204" pitchFamily="34" charset="0"/>
                <a:cs typeface="Arial" panose="020B0604020202020204" pitchFamily="34" charset="0"/>
              </a:rPr>
              <a:t>Core knowledge and skills</a:t>
            </a:r>
            <a:endParaRPr lang="en-GB" sz="1200" dirty="0">
              <a:effectLst/>
              <a:ea typeface="Calibri" panose="020F0502020204030204" pitchFamily="34" charset="0"/>
              <a:cs typeface="Times New Roman" panose="02020603050405020304" pitchFamily="18" charset="0"/>
            </a:endParaRPr>
          </a:p>
          <a:p>
            <a:r>
              <a:rPr lang="en-GB" sz="1200" b="1" dirty="0">
                <a:effectLst/>
                <a:ea typeface="Calibri" panose="020F0502020204030204" pitchFamily="34" charset="0"/>
                <a:cs typeface="Arial" panose="020B0604020202020204" pitchFamily="34" charset="0"/>
              </a:rPr>
              <a:t>R3.9</a:t>
            </a:r>
            <a:r>
              <a:rPr lang="en-GB" sz="1200" dirty="0">
                <a:effectLst/>
                <a:ea typeface="Calibri" panose="020F0502020204030204" pitchFamily="34" charset="0"/>
                <a:cs typeface="Arial" panose="020B0604020202020204" pitchFamily="34" charset="0"/>
              </a:rPr>
              <a:t> </a:t>
            </a:r>
            <a:r>
              <a:rPr lang="en-GB" sz="1200" dirty="0">
                <a:cs typeface="Arial" panose="020B0604020202020204" pitchFamily="34" charset="0"/>
              </a:rPr>
              <a:t>Types and application of access control methods</a:t>
            </a:r>
            <a:endParaRPr lang="en-GB" sz="1200" dirty="0">
              <a:cs typeface="Times New Roman" panose="02020603050405020304" pitchFamily="18" charset="0"/>
            </a:endParaRPr>
          </a:p>
          <a:p>
            <a:r>
              <a:rPr lang="en-GB" sz="1200" dirty="0">
                <a:effectLst/>
                <a:ea typeface="Calibri" panose="020F0502020204030204" pitchFamily="34" charset="0"/>
                <a:cs typeface="Arial" panose="020B0604020202020204" pitchFamily="34" charset="0"/>
              </a:rPr>
              <a:t> </a:t>
            </a:r>
            <a:endParaRPr lang="en-GB" sz="1200" dirty="0">
              <a:effectLst/>
              <a:ea typeface="Calibri" panose="020F0502020204030204" pitchFamily="34" charset="0"/>
              <a:cs typeface="Times New Roman" panose="02020603050405020304" pitchFamily="18" charset="0"/>
            </a:endParaRPr>
          </a:p>
          <a:p>
            <a:r>
              <a:rPr lang="en-GB" sz="1200" b="1" u="sng" dirty="0">
                <a:cs typeface="Arial" panose="020B0604020202020204" pitchFamily="34" charset="0"/>
              </a:rPr>
              <a:t>Occupational specialism: Digital infrastructure pathway</a:t>
            </a:r>
          </a:p>
          <a:p>
            <a:r>
              <a:rPr lang="en-GB" sz="1200" b="1" dirty="0">
                <a:cs typeface="Arial" panose="020B0604020202020204" pitchFamily="34" charset="0"/>
              </a:rPr>
              <a:t>PO1: Apply procedures and controls to maintain the digital security of an organisation and its data</a:t>
            </a:r>
          </a:p>
          <a:p>
            <a:pPr marL="612900" lvl="1" indent="-342900">
              <a:buFont typeface="Symbol" panose="05050102010706020507" pitchFamily="18" charset="2"/>
              <a:buChar char=""/>
            </a:pPr>
            <a:r>
              <a:rPr lang="en-GB" sz="1200" b="1" dirty="0">
                <a:solidFill>
                  <a:srgbClr val="000000"/>
                </a:solidFill>
                <a:effectLst/>
                <a:ea typeface="Times" panose="02020603050405020304" pitchFamily="18" charset="0"/>
                <a:cs typeface="Symbol" panose="05050102010706020507" pitchFamily="18" charset="2"/>
              </a:rPr>
              <a:t>K1.25</a:t>
            </a:r>
            <a:r>
              <a:rPr lang="en-GB" sz="1200" dirty="0">
                <a:solidFill>
                  <a:srgbClr val="000000"/>
                </a:solidFill>
                <a:effectLst/>
                <a:ea typeface="Times" panose="02020603050405020304" pitchFamily="18" charset="0"/>
                <a:cs typeface="Symbol" panose="05050102010706020507" pitchFamily="18" charset="2"/>
              </a:rPr>
              <a:t> </a:t>
            </a:r>
            <a:r>
              <a:rPr lang="en-GB" sz="1200" dirty="0">
                <a:solidFill>
                  <a:srgbClr val="000000"/>
                </a:solidFill>
              </a:rPr>
              <a:t>Methods of managing and controlling access to digital systems and their application in the design of network security architecture</a:t>
            </a:r>
            <a:br>
              <a:rPr lang="en-GB" sz="1200" dirty="0">
                <a:solidFill>
                  <a:schemeClr val="accent1"/>
                </a:solidFill>
              </a:rPr>
            </a:b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623175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Types of access control</a:t>
            </a:r>
          </a:p>
        </p:txBody>
      </p:sp>
      <p:sp>
        <p:nvSpPr>
          <p:cNvPr id="5" name="Text Placeholder 4"/>
          <p:cNvSpPr>
            <a:spLocks noGrp="1"/>
          </p:cNvSpPr>
          <p:nvPr>
            <p:ph type="body" sz="quarter" idx="12"/>
          </p:nvPr>
        </p:nvSpPr>
        <p:spPr/>
        <p:txBody>
          <a:bodyPr/>
          <a:lstStyle/>
          <a:p>
            <a:pPr marL="342900" lvl="0" indent="-342900">
              <a:buFont typeface="Symbol" panose="05050102010706020507" pitchFamily="18" charset="2"/>
              <a:buChar char=""/>
              <a:tabLst>
                <a:tab pos="2190750" algn="l"/>
              </a:tabLst>
            </a:pPr>
            <a:r>
              <a:rPr lang="en-GB" sz="1200" dirty="0">
                <a:effectLst/>
                <a:ea typeface="Calibri" panose="020F0502020204030204" pitchFamily="34" charset="0"/>
                <a:cs typeface="Arial" panose="020B0604020202020204" pitchFamily="34" charset="0"/>
              </a:rPr>
              <a:t>RBAC (</a:t>
            </a:r>
            <a:r>
              <a:rPr lang="en-GB" sz="1200" dirty="0">
                <a:solidFill>
                  <a:srgbClr val="000000"/>
                </a:solidFill>
                <a:ea typeface="Calibri" panose="020F0502020204030204" pitchFamily="34" charset="0"/>
                <a:cs typeface="Arial" panose="020B0604020202020204" pitchFamily="34" charset="0"/>
              </a:rPr>
              <a:t>r</a:t>
            </a:r>
            <a:r>
              <a:rPr lang="en-GB" sz="1200" dirty="0">
                <a:solidFill>
                  <a:srgbClr val="000000"/>
                </a:solidFill>
                <a:effectLst/>
                <a:ea typeface="Calibri" panose="020F0502020204030204" pitchFamily="34" charset="0"/>
                <a:cs typeface="Arial" panose="020B0604020202020204" pitchFamily="34" charset="0"/>
              </a:rPr>
              <a:t>ole-based access control)</a:t>
            </a:r>
            <a:endParaRPr lang="en-GB" sz="1200" dirty="0">
              <a:effectLst/>
              <a:ea typeface="Calibri" panose="020F0502020204030204" pitchFamily="34" charset="0"/>
              <a:cs typeface="Arial" panose="020B0604020202020204" pitchFamily="34" charset="0"/>
            </a:endParaRPr>
          </a:p>
          <a:p>
            <a:pPr marL="342900" lvl="0" indent="-342900">
              <a:buFont typeface="Symbol" panose="05050102010706020507" pitchFamily="18" charset="2"/>
              <a:buChar char=""/>
              <a:tabLst>
                <a:tab pos="2190750" algn="l"/>
              </a:tabLst>
            </a:pPr>
            <a:r>
              <a:rPr lang="en-GB" sz="1200" dirty="0">
                <a:effectLst/>
                <a:ea typeface="Calibri" panose="020F0502020204030204" pitchFamily="34" charset="0"/>
                <a:cs typeface="Arial" panose="020B0604020202020204" pitchFamily="34" charset="0"/>
              </a:rPr>
              <a:t>ABAC (</a:t>
            </a:r>
            <a:r>
              <a:rPr lang="en-GB" sz="1200" dirty="0">
                <a:solidFill>
                  <a:srgbClr val="000000"/>
                </a:solidFill>
                <a:ea typeface="Calibri" panose="020F0502020204030204" pitchFamily="34" charset="0"/>
                <a:cs typeface="Arial" panose="020B0604020202020204" pitchFamily="34" charset="0"/>
              </a:rPr>
              <a:t>a</a:t>
            </a:r>
            <a:r>
              <a:rPr lang="en-GB" sz="1200" dirty="0">
                <a:solidFill>
                  <a:srgbClr val="000000"/>
                </a:solidFill>
                <a:effectLst/>
                <a:ea typeface="Calibri" panose="020F0502020204030204" pitchFamily="34" charset="0"/>
                <a:cs typeface="Arial" panose="020B0604020202020204" pitchFamily="34" charset="0"/>
              </a:rPr>
              <a:t>ttribute-based access control)</a:t>
            </a:r>
            <a:endParaRPr lang="en-GB" sz="1200" dirty="0">
              <a:effectLst/>
              <a:ea typeface="Calibri" panose="020F0502020204030204" pitchFamily="34" charset="0"/>
              <a:cs typeface="Arial" panose="020B0604020202020204" pitchFamily="34" charset="0"/>
            </a:endParaRPr>
          </a:p>
          <a:p>
            <a:pPr marL="342900" lvl="0" indent="-342900">
              <a:buFont typeface="Symbol" panose="05050102010706020507" pitchFamily="18" charset="2"/>
              <a:buChar char=""/>
              <a:tabLst>
                <a:tab pos="2190750" algn="l"/>
              </a:tabLst>
            </a:pPr>
            <a:r>
              <a:rPr lang="en-GB" sz="1200" dirty="0">
                <a:effectLst/>
                <a:ea typeface="Calibri" panose="020F0502020204030204" pitchFamily="34" charset="0"/>
                <a:cs typeface="Arial" panose="020B0604020202020204" pitchFamily="34" charset="0"/>
              </a:rPr>
              <a:t>MAC (</a:t>
            </a:r>
            <a:r>
              <a:rPr lang="en-GB" sz="1200" dirty="0">
                <a:solidFill>
                  <a:srgbClr val="000000"/>
                </a:solidFill>
                <a:ea typeface="Calibri" panose="020F0502020204030204" pitchFamily="34" charset="0"/>
                <a:cs typeface="Arial" panose="020B0604020202020204" pitchFamily="34" charset="0"/>
              </a:rPr>
              <a:t>m</a:t>
            </a:r>
            <a:r>
              <a:rPr lang="en-GB" sz="1200" dirty="0">
                <a:solidFill>
                  <a:srgbClr val="000000"/>
                </a:solidFill>
                <a:effectLst/>
                <a:ea typeface="Calibri" panose="020F0502020204030204" pitchFamily="34" charset="0"/>
                <a:cs typeface="Arial" panose="020B0604020202020204" pitchFamily="34" charset="0"/>
              </a:rPr>
              <a:t>andatory access control)</a:t>
            </a:r>
            <a:endParaRPr lang="en-GB" sz="1200" dirty="0">
              <a:effectLst/>
              <a:ea typeface="Calibri" panose="020F0502020204030204" pitchFamily="34" charset="0"/>
              <a:cs typeface="Arial" panose="020B0604020202020204" pitchFamily="34" charset="0"/>
            </a:endParaRPr>
          </a:p>
          <a:p>
            <a:pPr marL="342900" lvl="0" indent="-342900">
              <a:buFont typeface="Symbol" panose="05050102010706020507" pitchFamily="18" charset="2"/>
              <a:buChar char=""/>
              <a:tabLst>
                <a:tab pos="2190750" algn="l"/>
              </a:tabLst>
            </a:pPr>
            <a:r>
              <a:rPr lang="en-GB" sz="1200" dirty="0">
                <a:effectLst/>
                <a:ea typeface="Calibri" panose="020F0502020204030204" pitchFamily="34" charset="0"/>
                <a:cs typeface="Arial" panose="020B0604020202020204" pitchFamily="34" charset="0"/>
              </a:rPr>
              <a:t>DAC (</a:t>
            </a:r>
            <a:r>
              <a:rPr lang="en-GB" sz="1200" dirty="0">
                <a:solidFill>
                  <a:srgbClr val="000000"/>
                </a:solidFill>
                <a:ea typeface="Calibri" panose="020F0502020204030204" pitchFamily="34" charset="0"/>
                <a:cs typeface="Arial" panose="020B0604020202020204" pitchFamily="34" charset="0"/>
              </a:rPr>
              <a:t>d</a:t>
            </a:r>
            <a:r>
              <a:rPr lang="en-GB" sz="1200" dirty="0">
                <a:solidFill>
                  <a:srgbClr val="000000"/>
                </a:solidFill>
                <a:effectLst/>
                <a:ea typeface="Calibri" panose="020F0502020204030204" pitchFamily="34" charset="0"/>
                <a:cs typeface="Arial" panose="020B0604020202020204" pitchFamily="34" charset="0"/>
              </a:rPr>
              <a:t>iscretionary access control)</a:t>
            </a:r>
            <a:endParaRPr lang="en-GB" sz="1200" dirty="0">
              <a:effectLst/>
              <a:ea typeface="Calibri" panose="020F0502020204030204" pitchFamily="34" charset="0"/>
              <a:cs typeface="Arial" panose="020B0604020202020204" pitchFamily="34" charset="0"/>
            </a:endParaRPr>
          </a:p>
          <a:p>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903473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solidFill>
                  <a:srgbClr val="202124"/>
                </a:solidFill>
                <a:ea typeface="+mj-lt"/>
                <a:cs typeface="+mj-lt"/>
              </a:rPr>
              <a:t>Role-based access control (</a:t>
            </a:r>
            <a:r>
              <a:rPr lang="en-GB">
                <a:latin typeface="Arial"/>
                <a:ea typeface="Calibri"/>
                <a:cs typeface="Arial"/>
              </a:rPr>
              <a:t>RBAC) </a:t>
            </a:r>
            <a:br>
              <a:rPr lang="en-GB" sz="2000" dirty="0">
                <a:effectLst/>
                <a:latin typeface="Arial" panose="020B0604020202020204" pitchFamily="34" charset="0"/>
                <a:ea typeface="Calibri" panose="020F0502020204030204" pitchFamily="34" charset="0"/>
                <a:cs typeface="Arial" panose="020B0604020202020204" pitchFamily="34" charset="0"/>
              </a:rPr>
            </a:br>
            <a:endParaRPr lang="en-GB">
              <a:cs typeface="Arial"/>
            </a:endParaRPr>
          </a:p>
        </p:txBody>
      </p:sp>
      <p:sp>
        <p:nvSpPr>
          <p:cNvPr id="5" name="Text Placeholder 4"/>
          <p:cNvSpPr>
            <a:spLocks noGrp="1"/>
          </p:cNvSpPr>
          <p:nvPr>
            <p:ph type="body" sz="quarter" idx="12"/>
          </p:nvPr>
        </p:nvSpPr>
        <p:spPr/>
        <p:txBody>
          <a:bodyPr/>
          <a:lstStyle/>
          <a:p>
            <a:r>
              <a:rPr lang="en-GB" sz="1200" b="0" i="0" dirty="0">
                <a:effectLst/>
              </a:rPr>
              <a:t>A framework that simplifies management of permissions by associating permissions with roles and users with appropriate roles. Roles can be granted new permissions as new applications and systems are incorporated and permissions can be revoked from roles as needed. Roles are more stable than permissions because an organisation’s activities or functions usually change less frequently than users’ membership of them.</a:t>
            </a:r>
            <a:endParaRPr lang="en-GB" sz="12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dirty="0"/>
          </a:p>
        </p:txBody>
      </p:sp>
    </p:spTree>
    <p:extLst>
      <p:ext uri="{BB962C8B-B14F-4D97-AF65-F5344CB8AC3E}">
        <p14:creationId xmlns:p14="http://schemas.microsoft.com/office/powerpoint/2010/main" val="4212702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a:tabLst>
                <a:tab pos="2190750" algn="l"/>
              </a:tabLst>
            </a:pPr>
            <a:r>
              <a:rPr lang="en-GB" dirty="0">
                <a:solidFill>
                  <a:srgbClr val="202124"/>
                </a:solidFill>
                <a:ea typeface="+mj-lt"/>
                <a:cs typeface="+mj-lt"/>
              </a:rPr>
              <a:t>attribute-based access control (</a:t>
            </a:r>
            <a:r>
              <a:rPr lang="en-GB" dirty="0">
                <a:latin typeface="Arial"/>
                <a:ea typeface="Calibri"/>
                <a:cs typeface="Arial"/>
              </a:rPr>
              <a:t>ABAC) </a:t>
            </a:r>
            <a:endParaRPr lang="en-US" dirty="0"/>
          </a:p>
        </p:txBody>
      </p:sp>
      <p:sp>
        <p:nvSpPr>
          <p:cNvPr id="5" name="Text Placeholder 4"/>
          <p:cNvSpPr>
            <a:spLocks noGrp="1"/>
          </p:cNvSpPr>
          <p:nvPr>
            <p:ph type="body" sz="quarter" idx="12"/>
          </p:nvPr>
        </p:nvSpPr>
        <p:spPr/>
        <p:txBody>
          <a:bodyPr/>
          <a:lstStyle/>
          <a:p>
            <a:r>
              <a:rPr lang="en-GB" sz="1200" i="0" dirty="0">
                <a:effectLst/>
              </a:rPr>
              <a:t>ABAC uses Boolean logic to create access rules containing conditional, or if-then, statements, which define the user, the request, the resource and the action.</a:t>
            </a:r>
          </a:p>
          <a:p>
            <a:endParaRPr lang="en-GB" sz="1200" dirty="0"/>
          </a:p>
          <a:p>
            <a:r>
              <a:rPr lang="en-GB" sz="1200" i="0" dirty="0">
                <a:effectLst/>
              </a:rPr>
              <a:t>For example, if the requester is an accountant, then read/write access to financial data will be allowed.</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42718940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a:tabLst>
                <a:tab pos="2190750" algn="l"/>
              </a:tabLst>
            </a:pPr>
            <a:r>
              <a:rPr lang="en-GB">
                <a:solidFill>
                  <a:srgbClr val="040C28"/>
                </a:solidFill>
                <a:ea typeface="+mj-lt"/>
                <a:cs typeface="+mj-lt"/>
              </a:rPr>
              <a:t>Mandatory access control (</a:t>
            </a:r>
            <a:r>
              <a:rPr lang="en-GB">
                <a:latin typeface="Arial"/>
                <a:ea typeface="Calibri"/>
                <a:cs typeface="Arial"/>
              </a:rPr>
              <a:t>MAC) </a:t>
            </a:r>
            <a:endParaRPr lang="en-US"/>
          </a:p>
        </p:txBody>
      </p:sp>
      <p:sp>
        <p:nvSpPr>
          <p:cNvPr id="5" name="Text Placeholder 4"/>
          <p:cNvSpPr>
            <a:spLocks noGrp="1"/>
          </p:cNvSpPr>
          <p:nvPr>
            <p:ph type="body" sz="quarter" idx="12"/>
          </p:nvPr>
        </p:nvSpPr>
        <p:spPr/>
        <p:txBody>
          <a:bodyPr/>
          <a:lstStyle/>
          <a:p>
            <a:r>
              <a:rPr lang="en-GB" sz="1200" b="0" i="0" dirty="0">
                <a:effectLst/>
              </a:rPr>
              <a:t>MAC is a security strategy that restricts the ability individual resource owners have to grant or deny access to resource objects in a file system. MAC criteria are defined by the system administrator, strictly enforced by the operating system and cannot be altered by end users.</a:t>
            </a:r>
            <a:endParaRPr lang="en-GB" sz="120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255976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a:tabLst>
                <a:tab pos="2190750" algn="l"/>
              </a:tabLst>
            </a:pPr>
            <a:r>
              <a:rPr lang="en-GB">
                <a:latin typeface="Arial"/>
                <a:ea typeface="Calibri"/>
                <a:cs typeface="Arial"/>
              </a:rPr>
              <a:t>Discretionary access control (</a:t>
            </a:r>
            <a:r>
              <a:rPr lang="en-GB" sz="2000">
                <a:effectLst/>
                <a:latin typeface="Arial"/>
                <a:ea typeface="Calibri"/>
                <a:cs typeface="Arial"/>
              </a:rPr>
              <a:t>DAC</a:t>
            </a:r>
            <a:r>
              <a:rPr lang="en-GB">
                <a:latin typeface="Arial"/>
                <a:ea typeface="Calibri"/>
                <a:cs typeface="Arial"/>
              </a:rPr>
              <a:t>) </a:t>
            </a:r>
            <a:endParaRPr lang="en-GB"/>
          </a:p>
        </p:txBody>
      </p:sp>
      <p:sp>
        <p:nvSpPr>
          <p:cNvPr id="5" name="Text Placeholder 4"/>
          <p:cNvSpPr>
            <a:spLocks noGrp="1"/>
          </p:cNvSpPr>
          <p:nvPr>
            <p:ph type="body" sz="quarter" idx="12"/>
          </p:nvPr>
        </p:nvSpPr>
        <p:spPr/>
        <p:txBody>
          <a:bodyPr/>
          <a:lstStyle/>
          <a:p>
            <a:r>
              <a:rPr lang="en-GB" sz="1200" b="0" i="0" dirty="0">
                <a:effectLst/>
              </a:rPr>
              <a:t>DAC is a type of security access control that grants or restricts object access via an access policy determined by an object’s owner group and/or subjects. DAC mechanism controls are defined by user identification with </a:t>
            </a:r>
            <a:r>
              <a:rPr lang="en-GB" sz="1200" dirty="0"/>
              <a:t>credentials, such as username and password, supplied </a:t>
            </a:r>
            <a:r>
              <a:rPr lang="en-GB" sz="1200" b="0" i="0" dirty="0">
                <a:effectLst/>
              </a:rPr>
              <a:t>during authentication</a:t>
            </a:r>
            <a:r>
              <a:rPr lang="en-GB" sz="1200" dirty="0"/>
              <a:t>.</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sp>
        <p:nvSpPr>
          <p:cNvPr id="6"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2988904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0B93D0C-1AD6-8143-D071-96A64855960B}"/>
              </a:ext>
            </a:extLst>
          </p:cNvPr>
          <p:cNvSpPr>
            <a:spLocks noGrp="1"/>
          </p:cNvSpPr>
          <p:nvPr>
            <p:ph type="title"/>
          </p:nvPr>
        </p:nvSpPr>
        <p:spPr/>
        <p:txBody>
          <a:bodyPr/>
          <a:lstStyle/>
          <a:p>
            <a:r>
              <a:rPr lang="en-GB" dirty="0">
                <a:latin typeface="Arial" panose="020B0604020202020204" pitchFamily="34" charset="0"/>
                <a:ea typeface="Calibri" panose="020F0502020204030204" pitchFamily="34" charset="0"/>
              </a:rPr>
              <a:t>Common vulnerabilities</a:t>
            </a:r>
            <a:br>
              <a:rPr lang="en-GB" dirty="0"/>
            </a:br>
            <a:endParaRPr lang="en-GB" dirty="0"/>
          </a:p>
        </p:txBody>
      </p:sp>
      <p:sp>
        <p:nvSpPr>
          <p:cNvPr id="2" name="Text Placeholder 1">
            <a:extLst>
              <a:ext uri="{FF2B5EF4-FFF2-40B4-BE49-F238E27FC236}">
                <a16:creationId xmlns:a16="http://schemas.microsoft.com/office/drawing/2014/main" id="{C3F0CEBA-D977-336A-FCEA-88CF799AF951}"/>
              </a:ext>
            </a:extLst>
          </p:cNvPr>
          <p:cNvSpPr>
            <a:spLocks noGrp="1"/>
          </p:cNvSpPr>
          <p:nvPr>
            <p:ph type="body" sz="quarter" idx="12"/>
          </p:nvPr>
        </p:nvSpPr>
        <p:spPr/>
        <p:txBody>
          <a:bodyPr/>
          <a:lstStyle/>
          <a:p>
            <a:pPr marL="457200" indent="-457200">
              <a:buFont typeface="Arial" panose="020B0604020202020204" pitchFamily="34" charset="0"/>
              <a:buChar char="•"/>
            </a:pPr>
            <a:r>
              <a:rPr lang="en-GB" sz="1200" b="0" dirty="0">
                <a:effectLst/>
                <a:ea typeface="Calibri" panose="020F0502020204030204" pitchFamily="34" charset="0"/>
              </a:rPr>
              <a:t>Missing patches, firmware and security updates</a:t>
            </a:r>
          </a:p>
          <a:p>
            <a:pPr marL="457200" indent="-457200">
              <a:buFont typeface="Arial" panose="020B0604020202020204" pitchFamily="34" charset="0"/>
              <a:buChar char="•"/>
            </a:pPr>
            <a:r>
              <a:rPr lang="en-GB" sz="1200" b="0" dirty="0">
                <a:effectLst/>
                <a:ea typeface="Calibri" panose="020F0502020204030204" pitchFamily="34" charset="0"/>
              </a:rPr>
              <a:t>Password vulnerabilities</a:t>
            </a:r>
          </a:p>
          <a:p>
            <a:pPr marL="457200" indent="-457200">
              <a:buFont typeface="Arial" panose="020B0604020202020204" pitchFamily="34" charset="0"/>
              <a:buChar char="•"/>
            </a:pPr>
            <a:r>
              <a:rPr lang="en-GB" sz="1200" b="0" dirty="0">
                <a:effectLst/>
                <a:ea typeface="Calibri" panose="020F0502020204030204" pitchFamily="34" charset="0"/>
              </a:rPr>
              <a:t>Insecure BIOS/UEFI</a:t>
            </a:r>
          </a:p>
          <a:p>
            <a:pPr marL="457200" indent="-457200">
              <a:buFont typeface="Arial" panose="020B0604020202020204" pitchFamily="34" charset="0"/>
              <a:buChar char="•"/>
            </a:pPr>
            <a:r>
              <a:rPr lang="en-GB" sz="1200" b="0" dirty="0">
                <a:effectLst/>
                <a:ea typeface="Calibri" panose="020F0502020204030204" pitchFamily="34" charset="0"/>
              </a:rPr>
              <a:t>Misconfigurations</a:t>
            </a:r>
          </a:p>
          <a:p>
            <a:pPr marL="457200" indent="-457200">
              <a:buFont typeface="Arial" panose="020B0604020202020204" pitchFamily="34" charset="0"/>
              <a:buChar char="•"/>
            </a:pPr>
            <a:r>
              <a:rPr lang="en-GB" sz="1200" b="0" dirty="0">
                <a:effectLst/>
                <a:ea typeface="Calibri" panose="020F0502020204030204" pitchFamily="34" charset="0"/>
              </a:rPr>
              <a:t>Lack of protection software</a:t>
            </a:r>
          </a:p>
          <a:p>
            <a:pPr marL="457200" indent="-457200">
              <a:buFont typeface="Arial" panose="020B0604020202020204" pitchFamily="34" charset="0"/>
              <a:buChar char="•"/>
            </a:pPr>
            <a:r>
              <a:rPr lang="en-GB" sz="1200" b="0" dirty="0">
                <a:effectLst/>
                <a:ea typeface="Calibri" panose="020F0502020204030204" pitchFamily="34" charset="0"/>
              </a:rPr>
              <a:t>Disposal of data/devices</a:t>
            </a:r>
            <a:endParaRPr lang="en-GB" sz="1200" b="0"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dirty="0"/>
          </a:p>
        </p:txBody>
      </p:sp>
      <p:sp>
        <p:nvSpPr>
          <p:cNvPr id="8" name="Text Placeholder 1">
            <a:extLst>
              <a:ext uri="{FF2B5EF4-FFF2-40B4-BE49-F238E27FC236}">
                <a16:creationId xmlns:a16="http://schemas.microsoft.com/office/drawing/2014/main" id="{C19E5FFA-27F9-86B7-851A-48AAA6F14AEA}"/>
              </a:ext>
            </a:extLst>
          </p:cNvPr>
          <p:cNvSpPr txBox="1">
            <a:spLocks/>
          </p:cNvSpPr>
          <p:nvPr/>
        </p:nvSpPr>
        <p:spPr>
          <a:xfrm>
            <a:off x="4451108" y="986400"/>
            <a:ext cx="3960000" cy="3601574"/>
          </a:xfrm>
          <a:prstGeom prst="rect">
            <a:avLst/>
          </a:prstGeom>
        </p:spPr>
        <p:txBody>
          <a:bodyPr vert="horz" lIns="0" tIns="0" rIns="0" bIns="0" rtlCol="0">
            <a:noAutofit/>
          </a:bodyPr>
          <a:lstStyle>
            <a:lvl1pPr marL="0" indent="0" algn="l" defTabSz="914400" rtl="0" eaLnBrk="1" latinLnBrk="0" hangingPunct="1">
              <a:lnSpc>
                <a:spcPts val="2800"/>
              </a:lnSpc>
              <a:spcBef>
                <a:spcPct val="20000"/>
              </a:spcBef>
              <a:buFont typeface="Arial" panose="020B0604020202020204" pitchFamily="34" charset="0"/>
              <a:buNone/>
              <a:defRPr sz="2700" b="1"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Calibri" panose="020F0502020204030204" pitchFamily="34" charset="0"/>
              <a:buChar char="–"/>
              <a:defRPr sz="2700" b="1" kern="1200">
                <a:solidFill>
                  <a:schemeClr val="tx1"/>
                </a:solidFill>
                <a:latin typeface="+mn-lt"/>
                <a:ea typeface="+mn-ea"/>
                <a:cs typeface="+mn-cs"/>
              </a:defRPr>
            </a:lvl2pPr>
            <a:lvl3pPr marL="612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3pPr>
            <a:lvl4pPr marL="99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4pPr>
            <a:lvl5pPr marL="126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Arial" panose="020B0604020202020204" pitchFamily="34" charset="0"/>
              <a:buChar char="•"/>
            </a:pPr>
            <a:r>
              <a:rPr lang="en-GB" sz="1200" b="0" dirty="0">
                <a:effectLst/>
                <a:ea typeface="Calibri" panose="020F0502020204030204" pitchFamily="34" charset="0"/>
              </a:rPr>
              <a:t>Inadequate back-up process</a:t>
            </a:r>
          </a:p>
          <a:p>
            <a:pPr marL="457200" indent="-457200">
              <a:buFont typeface="Arial" panose="020B0604020202020204" pitchFamily="34" charset="0"/>
              <a:buChar char="•"/>
            </a:pPr>
            <a:r>
              <a:rPr lang="en-GB" sz="1200" b="0" dirty="0">
                <a:effectLst/>
                <a:ea typeface="Calibri" panose="020F0502020204030204" pitchFamily="34" charset="0"/>
              </a:rPr>
              <a:t>DHCP spoofing</a:t>
            </a:r>
          </a:p>
          <a:p>
            <a:pPr marL="457200" indent="-457200">
              <a:buFont typeface="Arial" panose="020B0604020202020204" pitchFamily="34" charset="0"/>
              <a:buChar char="•"/>
            </a:pPr>
            <a:r>
              <a:rPr lang="en-GB" sz="1200" b="0" dirty="0">
                <a:effectLst/>
                <a:ea typeface="Calibri" panose="020F0502020204030204" pitchFamily="34" charset="0"/>
              </a:rPr>
              <a:t>VLAN attacks</a:t>
            </a:r>
          </a:p>
          <a:p>
            <a:pPr marL="457200" indent="-457200">
              <a:buFont typeface="Arial" panose="020B0604020202020204" pitchFamily="34" charset="0"/>
              <a:buChar char="•"/>
            </a:pPr>
            <a:r>
              <a:rPr lang="en-GB" sz="1200" b="0" dirty="0">
                <a:effectLst/>
                <a:ea typeface="Calibri" panose="020F0502020204030204" pitchFamily="34" charset="0"/>
              </a:rPr>
              <a:t>Misconfigured firewalls or ACLs</a:t>
            </a:r>
          </a:p>
          <a:p>
            <a:pPr marL="457200" indent="-457200">
              <a:buFont typeface="Arial" panose="020B0604020202020204" pitchFamily="34" charset="0"/>
              <a:buChar char="•"/>
            </a:pPr>
            <a:r>
              <a:rPr lang="en-GB" sz="1200" b="0" dirty="0">
                <a:effectLst/>
                <a:ea typeface="Calibri" panose="020F0502020204030204" pitchFamily="34" charset="0"/>
              </a:rPr>
              <a:t>Exposed services or ports</a:t>
            </a:r>
          </a:p>
        </p:txBody>
      </p:sp>
      <p:sp>
        <p:nvSpPr>
          <p:cNvPr id="7"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Tree>
    <p:extLst>
      <p:ext uri="{BB962C8B-B14F-4D97-AF65-F5344CB8AC3E}">
        <p14:creationId xmlns:p14="http://schemas.microsoft.com/office/powerpoint/2010/main" val="4243920254"/>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76E745-D9E8-4D93-8B7F-BCE1E4A491AA}">
  <ds:schemaRefs>
    <ds:schemaRef ds:uri="414d2ded-29cc-4abd-a1df-c646721ce55b"/>
    <ds:schemaRef ds:uri="http://schemas.microsoft.com/office/2006/documentManagement/types"/>
    <ds:schemaRef ds:uri="http://schemas.microsoft.com/office/infopath/2007/PartnerControls"/>
    <ds:schemaRef ds:uri="http://purl.org/dc/terms/"/>
    <ds:schemaRef ds:uri="http://schemas.microsoft.com/sharepoint/v4"/>
    <ds:schemaRef ds:uri="http://schemas.openxmlformats.org/package/2006/metadata/core-properties"/>
    <ds:schemaRef ds:uri="http://www.w3.org/XML/1998/namespace"/>
    <ds:schemaRef ds:uri="http://purl.org/dc/elements/1.1/"/>
    <ds:schemaRef ds:uri="2847a094-2edf-4950-a853-13ec668231ed"/>
    <ds:schemaRef ds:uri="http://schemas.microsoft.com/office/2006/metadata/properties"/>
    <ds:schemaRef ds:uri="http://purl.org/dc/dcmitype/"/>
    <ds:schemaRef ds:uri="1e93ca30-efe2-4bb4-90cd-d2db97fb21cd"/>
    <ds:schemaRef ds:uri="5b445847-c24f-4193-86d7-f1d3b43b6266"/>
    <ds:schemaRef ds:uri="2ff69431-d625-42b0-a6d5-57182fa431d3"/>
    <ds:schemaRef ds:uri="07530afe-d844-488b-9a54-9e56863626c8"/>
  </ds:schemaRefs>
</ds:datastoreItem>
</file>

<file path=customXml/itemProps2.xml><?xml version="1.0" encoding="utf-8"?>
<ds:datastoreItem xmlns:ds="http://schemas.openxmlformats.org/officeDocument/2006/customXml" ds:itemID="{7E23B601-6C9B-465C-B127-F21F8B3693B9}"/>
</file>

<file path=customXml/itemProps3.xml><?xml version="1.0" encoding="utf-8"?>
<ds:datastoreItem xmlns:ds="http://schemas.openxmlformats.org/officeDocument/2006/customXml" ds:itemID="{F9729C5E-FC3E-4187-92B8-5FE37E61E9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2778</TotalTime>
  <Words>1306</Words>
  <Application>Microsoft Office PowerPoint</Application>
  <PresentationFormat>On-screen Show (16:9)</PresentationFormat>
  <Paragraphs>135</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Symbol</vt:lpstr>
      <vt:lpstr>ETF Master</vt:lpstr>
      <vt:lpstr>R3: Data Session 4</vt:lpstr>
      <vt:lpstr>04</vt:lpstr>
      <vt:lpstr>Session objective</vt:lpstr>
      <vt:lpstr>Types of access control</vt:lpstr>
      <vt:lpstr>Role-based access control (RBAC)  </vt:lpstr>
      <vt:lpstr>attribute-based access control (ABAC) </vt:lpstr>
      <vt:lpstr>Mandatory access control (MAC) </vt:lpstr>
      <vt:lpstr>Discretionary access control (DAC) </vt:lpstr>
      <vt:lpstr>Common vulnerabilities </vt:lpstr>
      <vt:lpstr>Missing patches, firmware and security updates</vt:lpstr>
      <vt:lpstr>Password vulnerabilities</vt:lpstr>
      <vt:lpstr>Insecure BIOS/UEFI</vt:lpstr>
      <vt:lpstr>Misconfigurations</vt:lpstr>
      <vt:lpstr>Lack of protection software</vt:lpstr>
      <vt:lpstr>Disposal of data/devices</vt:lpstr>
      <vt:lpstr>Inadequate back-up process</vt:lpstr>
      <vt:lpstr>DHCP spoofing</vt:lpstr>
      <vt:lpstr>VLAN attacks</vt:lpstr>
      <vt:lpstr>Misconfigured firewalls or ACLs</vt:lpstr>
      <vt:lpstr>Exposed services or ports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Gemma Brezinski</cp:lastModifiedBy>
  <cp:revision>116</cp:revision>
  <dcterms:created xsi:type="dcterms:W3CDTF">2020-10-20T08:50:32Z</dcterms:created>
  <dcterms:modified xsi:type="dcterms:W3CDTF">2023-07-18T14:52:30Z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