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2"/>
  </p:notesMasterIdLst>
  <p:handoutMasterIdLst>
    <p:handoutMasterId r:id="rId33"/>
  </p:handoutMasterIdLst>
  <p:sldIdLst>
    <p:sldId id="325" r:id="rId5"/>
    <p:sldId id="298" r:id="rId6"/>
    <p:sldId id="299" r:id="rId7"/>
    <p:sldId id="301" r:id="rId8"/>
    <p:sldId id="318" r:id="rId9"/>
    <p:sldId id="314" r:id="rId10"/>
    <p:sldId id="303" r:id="rId11"/>
    <p:sldId id="319" r:id="rId12"/>
    <p:sldId id="320" r:id="rId13"/>
    <p:sldId id="321" r:id="rId14"/>
    <p:sldId id="302" r:id="rId15"/>
    <p:sldId id="310" r:id="rId16"/>
    <p:sldId id="304" r:id="rId17"/>
    <p:sldId id="311" r:id="rId18"/>
    <p:sldId id="305" r:id="rId19"/>
    <p:sldId id="312" r:id="rId20"/>
    <p:sldId id="307" r:id="rId21"/>
    <p:sldId id="313" r:id="rId22"/>
    <p:sldId id="308" r:id="rId23"/>
    <p:sldId id="309" r:id="rId24"/>
    <p:sldId id="306" r:id="rId25"/>
    <p:sldId id="315" r:id="rId26"/>
    <p:sldId id="316" r:id="rId27"/>
    <p:sldId id="317" r:id="rId28"/>
    <p:sldId id="322" r:id="rId29"/>
    <p:sldId id="323" r:id="rId30"/>
    <p:sldId id="262" r:id="rId3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 id="{E8A13292-41DC-EAD8-5898-31F107C2A747}" name="Catherine Walls" initials="CW" userId="S::catherine.walls_derby-college.ac.uk#ext#@aoctenant.onmicrosoft.com::0100f4fc-4716-4fde-aa8c-20637390ece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1C41"/>
    <a:srgbClr val="0071F8"/>
    <a:srgbClr val="00A068"/>
    <a:srgbClr val="BE0064"/>
    <a:srgbClr val="FEB912"/>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46AB58-DED9-43CC-862D-E72F74D7B1CF}" v="1" dt="2023-04-28T11:50:48.38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2" d="100"/>
          <a:sy n="142" d="100"/>
        </p:scale>
        <p:origin x="714" y="126"/>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4B82452-3B3D-4B10-B5B2-216C3ED6E0C1}" type="datetimeFigureOut">
              <a:rPr lang="en-GB" smtClean="0"/>
              <a:pPr/>
              <a:t>04/08/2023</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11B1AA-12AD-4BCD-8A84-BE258AB1E1EB}" type="slidenum">
              <a:rPr lang="en-GB" smtClean="0"/>
              <a:pPr/>
              <a:t>‹#›</a:t>
            </a:fld>
            <a:endParaRPr lang="en-GB"/>
          </a:p>
        </p:txBody>
      </p:sp>
    </p:spTree>
    <p:extLst>
      <p:ext uri="{BB962C8B-B14F-4D97-AF65-F5344CB8AC3E}">
        <p14:creationId xmlns:p14="http://schemas.microsoft.com/office/powerpoint/2010/main" val="175970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3A1484-528B-4725-8337-7ACDB6138B8F}" type="datetimeFigureOut">
              <a:rPr lang="en-GB" smtClean="0"/>
              <a:pPr/>
              <a:t>04/08/2023</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20340D-206C-4C41-A35B-4D72CE2F2B89}" type="slidenum">
              <a:rPr lang="en-GB" smtClean="0"/>
              <a:pPr/>
              <a:t>‹#›</a:t>
            </a:fld>
            <a:endParaRPr lang="en-GB"/>
          </a:p>
        </p:txBody>
      </p:sp>
    </p:spTree>
    <p:extLst>
      <p:ext uri="{BB962C8B-B14F-4D97-AF65-F5344CB8AC3E}">
        <p14:creationId xmlns:p14="http://schemas.microsoft.com/office/powerpoint/2010/main" val="253561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a:p>
        </p:txBody>
      </p:sp>
    </p:spTree>
    <p:extLst>
      <p:ext uri="{BB962C8B-B14F-4D97-AF65-F5344CB8AC3E}">
        <p14:creationId xmlns:p14="http://schemas.microsoft.com/office/powerpoint/2010/main" val="941577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22128297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a:p>
        </p:txBody>
      </p:sp>
    </p:spTree>
    <p:extLst>
      <p:ext uri="{BB962C8B-B14F-4D97-AF65-F5344CB8AC3E}">
        <p14:creationId xmlns:p14="http://schemas.microsoft.com/office/powerpoint/2010/main" val="7020296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17</a:t>
            </a:fld>
            <a:endParaRPr lang="en-GB"/>
          </a:p>
        </p:txBody>
      </p:sp>
    </p:spTree>
    <p:extLst>
      <p:ext uri="{BB962C8B-B14F-4D97-AF65-F5344CB8AC3E}">
        <p14:creationId xmlns:p14="http://schemas.microsoft.com/office/powerpoint/2010/main" val="2901458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27</a:t>
            </a:fld>
            <a:endParaRPr lang="en-GB"/>
          </a:p>
        </p:txBody>
      </p:sp>
    </p:spTree>
    <p:extLst>
      <p:ext uri="{BB962C8B-B14F-4D97-AF65-F5344CB8AC3E}">
        <p14:creationId xmlns:p14="http://schemas.microsoft.com/office/powerpoint/2010/main" val="29419719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24601"/>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50437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638868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09807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456175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726442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93816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79896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408978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808059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41112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78453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800663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326686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503278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0035574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014152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44491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266098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a:t>Click icon to add picture</a:t>
            </a:r>
            <a:endParaRPr lang="en-GB"/>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380503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78545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6382853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226316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056669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7136442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388076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0" name="Text Placeholder 8"/>
          <p:cNvSpPr>
            <a:spLocks noGrp="1"/>
          </p:cNvSpPr>
          <p:nvPr>
            <p:ph type="body" sz="quarter" idx="14"/>
          </p:nvPr>
        </p:nvSpPr>
        <p:spPr>
          <a:xfrm>
            <a:off x="251520" y="986400"/>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6160683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Footer Placeholder 1"/>
          <p:cNvSpPr>
            <a:spLocks noGrp="1"/>
          </p:cNvSpPr>
          <p:nvPr>
            <p:ph type="ftr" sz="quarter" idx="14"/>
          </p:nvPr>
        </p:nvSpPr>
        <p:spPr/>
        <p:txBody>
          <a:bodyPr/>
          <a:lstStyle/>
          <a:p>
            <a:r>
              <a:rPr lang="en-GB" dirty="0"/>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879444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314789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1" y="288000"/>
            <a:ext cx="892437" cy="474132"/>
          </a:xfrm>
          <a:prstGeom prst="rect">
            <a:avLst/>
          </a:prstGeom>
        </p:spPr>
      </p:pic>
    </p:spTree>
    <p:extLst>
      <p:ext uri="{BB962C8B-B14F-4D97-AF65-F5344CB8AC3E}">
        <p14:creationId xmlns:p14="http://schemas.microsoft.com/office/powerpoint/2010/main" val="1304608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0" y="288000"/>
            <a:ext cx="892439" cy="474132"/>
          </a:xfrm>
          <a:prstGeom prst="rect">
            <a:avLst/>
          </a:prstGeom>
        </p:spPr>
      </p:pic>
    </p:spTree>
    <p:extLst>
      <p:ext uri="{BB962C8B-B14F-4D97-AF65-F5344CB8AC3E}">
        <p14:creationId xmlns:p14="http://schemas.microsoft.com/office/powerpoint/2010/main" val="267539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495165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3"/>
            <a:ext cx="892437" cy="472466"/>
          </a:xfrm>
          <a:prstGeom prst="rect">
            <a:avLst/>
          </a:prstGeom>
        </p:spPr>
      </p:pic>
    </p:spTree>
    <p:extLst>
      <p:ext uri="{BB962C8B-B14F-4D97-AF65-F5344CB8AC3E}">
        <p14:creationId xmlns:p14="http://schemas.microsoft.com/office/powerpoint/2010/main" val="2829714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9" name="Text Placeholder 8"/>
          <p:cNvSpPr>
            <a:spLocks noGrp="1"/>
          </p:cNvSpPr>
          <p:nvPr>
            <p:ph type="body" sz="quarter" idx="12"/>
          </p:nvPr>
        </p:nvSpPr>
        <p:spPr>
          <a:xfrm>
            <a:off x="234000" y="986400"/>
            <a:ext cx="3960000" cy="3601574"/>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126772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8386"/>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4082175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Tree>
    <p:extLst>
      <p:ext uri="{BB962C8B-B14F-4D97-AF65-F5344CB8AC3E}">
        <p14:creationId xmlns:p14="http://schemas.microsoft.com/office/powerpoint/2010/main" val="4068877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115907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7098"/>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3958051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2797063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4851387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2208"/>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610342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6685"/>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1922174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0"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Picture Placeholder 5"/>
          <p:cNvSpPr>
            <a:spLocks noGrp="1"/>
          </p:cNvSpPr>
          <p:nvPr>
            <p:ph type="pic" sz="quarter" idx="12"/>
          </p:nvPr>
        </p:nvSpPr>
        <p:spPr>
          <a:xfrm>
            <a:off x="4500564" y="1059582"/>
            <a:ext cx="4362450" cy="3508405"/>
          </a:xfrm>
        </p:spPr>
        <p:txBody>
          <a:bodyPr/>
          <a:lstStyle/>
          <a:p>
            <a:r>
              <a:rPr lang="en-US"/>
              <a:t>Click icon to add picture</a:t>
            </a:r>
            <a:endParaRPr lang="en-GB"/>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34277239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234000" y="2825999"/>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4499992" y="2825999"/>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2296372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5"/>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4500563" y="987425"/>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3808567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4482"/>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5642902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8" name="Content Placeholder 13"/>
          <p:cNvSpPr>
            <a:spLocks noGrp="1"/>
          </p:cNvSpPr>
          <p:nvPr>
            <p:ph sz="quarter" idx="14"/>
          </p:nvPr>
        </p:nvSpPr>
        <p:spPr>
          <a:xfrm>
            <a:off x="251520" y="2825999"/>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Content Placeholder 13"/>
          <p:cNvSpPr>
            <a:spLocks noGrp="1"/>
          </p:cNvSpPr>
          <p:nvPr>
            <p:ph sz="quarter" idx="15"/>
          </p:nvPr>
        </p:nvSpPr>
        <p:spPr>
          <a:xfrm>
            <a:off x="3304304" y="2825999"/>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13"/>
          <p:cNvSpPr>
            <a:spLocks noGrp="1"/>
          </p:cNvSpPr>
          <p:nvPr>
            <p:ph sz="quarter" idx="16"/>
          </p:nvPr>
        </p:nvSpPr>
        <p:spPr>
          <a:xfrm>
            <a:off x="6349607" y="2825999"/>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1270927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34142600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41198038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22780957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40198455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37059322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2">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pic>
        <p:nvPicPr>
          <p:cNvPr id="9" name="Logo" descr="Education and Training Foundation Logo"/>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Tree>
    <p:extLst>
      <p:ext uri="{BB962C8B-B14F-4D97-AF65-F5344CB8AC3E}">
        <p14:creationId xmlns:p14="http://schemas.microsoft.com/office/powerpoint/2010/main" val="3754843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29491612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32669753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263767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96163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132705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43843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66345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944962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4" y="205979"/>
            <a:ext cx="8423593" cy="857250"/>
          </a:xfrm>
          <a:prstGeom prst="rect">
            <a:avLst/>
          </a:prstGeom>
        </p:spPr>
        <p:txBody>
          <a:bodyPr vert="horz" lIns="0" tIns="0" rIns="0" bIns="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252094"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3"/>
          </p:nvPr>
        </p:nvSpPr>
        <p:spPr>
          <a:xfrm>
            <a:off x="234000" y="4767263"/>
            <a:ext cx="7686376" cy="273844"/>
          </a:xfrm>
          <a:prstGeom prst="rect">
            <a:avLst/>
          </a:prstGeom>
        </p:spPr>
        <p:txBody>
          <a:bodyPr vert="horz" lIns="0" tIns="0" rIns="0" bIns="0" rtlCol="0" anchor="t" anchorCtr="0"/>
          <a:lstStyle>
            <a:lvl1pPr algn="l">
              <a:defRPr sz="700" b="1" cap="all" baseline="0">
                <a:solidFill>
                  <a:schemeClr val="tx1"/>
                </a:solidFill>
              </a:defRPr>
            </a:lvl1pPr>
          </a:lstStyle>
          <a:p>
            <a:r>
              <a:rPr lang="en-GB" dirty="0"/>
              <a:t>Education AND Training Foundation</a:t>
            </a:r>
          </a:p>
        </p:txBody>
      </p:sp>
      <p:sp>
        <p:nvSpPr>
          <p:cNvPr id="6" name="Slide Number Placeholder 5"/>
          <p:cNvSpPr>
            <a:spLocks noGrp="1"/>
          </p:cNvSpPr>
          <p:nvPr>
            <p:ph type="sldNum" sz="quarter" idx="4"/>
          </p:nvPr>
        </p:nvSpPr>
        <p:spPr>
          <a:xfrm>
            <a:off x="7956376" y="4767263"/>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186408902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649" r:id="rId11"/>
    <p:sldLayoutId id="2147483701" r:id="rId12"/>
    <p:sldLayoutId id="2147483690" r:id="rId13"/>
    <p:sldLayoutId id="2147483693" r:id="rId14"/>
    <p:sldLayoutId id="2147483697" r:id="rId15"/>
    <p:sldLayoutId id="2147483727" r:id="rId16"/>
    <p:sldLayoutId id="2147483728" r:id="rId17"/>
    <p:sldLayoutId id="2147483729" r:id="rId18"/>
    <p:sldLayoutId id="2147483730" r:id="rId19"/>
    <p:sldLayoutId id="2147483731" r:id="rId20"/>
    <p:sldLayoutId id="2147483747" r:id="rId21"/>
    <p:sldLayoutId id="2147483748" r:id="rId22"/>
    <p:sldLayoutId id="2147483749" r:id="rId23"/>
    <p:sldLayoutId id="2147483750" r:id="rId24"/>
    <p:sldLayoutId id="2147483751" r:id="rId25"/>
    <p:sldLayoutId id="2147483672" r:id="rId26"/>
    <p:sldLayoutId id="2147483698" r:id="rId27"/>
    <p:sldLayoutId id="2147483699" r:id="rId28"/>
    <p:sldLayoutId id="2147483680" r:id="rId29"/>
    <p:sldLayoutId id="2147483681" r:id="rId30"/>
    <p:sldLayoutId id="2147483660" r:id="rId31"/>
    <p:sldLayoutId id="2147483650" r:id="rId32"/>
    <p:sldLayoutId id="2147483661" r:id="rId33"/>
    <p:sldLayoutId id="2147483708" r:id="rId34"/>
    <p:sldLayoutId id="2147483753" r:id="rId35"/>
    <p:sldLayoutId id="2147483754" r:id="rId36"/>
    <p:sldLayoutId id="2147483755" r:id="rId37"/>
    <p:sldLayoutId id="2147483756" r:id="rId38"/>
    <p:sldLayoutId id="2147483665" r:id="rId39"/>
    <p:sldLayoutId id="2147483664" r:id="rId40"/>
    <p:sldLayoutId id="2147483757" r:id="rId41"/>
    <p:sldLayoutId id="2147483758" r:id="rId42"/>
    <p:sldLayoutId id="2147483759" r:id="rId43"/>
    <p:sldLayoutId id="2147483760" r:id="rId44"/>
    <p:sldLayoutId id="2147483761" r:id="rId45"/>
    <p:sldLayoutId id="2147483762" r:id="rId46"/>
    <p:sldLayoutId id="2147483668" r:id="rId47"/>
    <p:sldLayoutId id="2147483666" r:id="rId48"/>
    <p:sldLayoutId id="2147483671" r:id="rId49"/>
    <p:sldLayoutId id="2147483669" r:id="rId50"/>
    <p:sldLayoutId id="2147483670" r:id="rId51"/>
    <p:sldLayoutId id="2147483764" r:id="rId52"/>
    <p:sldLayoutId id="2147483765" r:id="rId53"/>
    <p:sldLayoutId id="2147483766" r:id="rId54"/>
    <p:sldLayoutId id="2147483767" r:id="rId55"/>
    <p:sldLayoutId id="2147483768" r:id="rId56"/>
    <p:sldLayoutId id="2147483769" r:id="rId57"/>
    <p:sldLayoutId id="2147483770" r:id="rId58"/>
    <p:sldLayoutId id="2147483771" r:id="rId59"/>
    <p:sldLayoutId id="2147483772" r:id="rId60"/>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8" Type="http://schemas.openxmlformats.org/officeDocument/2006/relationships/hyperlink" Target="https://gutscharity.org.uk/advice-and-information/conditions/coeliac-disease/" TargetMode="External"/><Relationship Id="rId3" Type="http://schemas.openxmlformats.org/officeDocument/2006/relationships/hyperlink" Target="https://www.nhs.uk/conditions/coeliac-disease/treatment/#gluten-free-diet" TargetMode="External"/><Relationship Id="rId7" Type="http://schemas.openxmlformats.org/officeDocument/2006/relationships/hyperlink" Target="https://www.nice.org.uk/guidance/ng20/" TargetMode="External"/><Relationship Id="rId2" Type="http://schemas.openxmlformats.org/officeDocument/2006/relationships/hyperlink" Target="https://en.wikipedia.org/wiki/Coeliac_disease" TargetMode="External"/><Relationship Id="rId1" Type="http://schemas.openxmlformats.org/officeDocument/2006/relationships/slideLayout" Target="../slideLayouts/slideLayout48.xml"/><Relationship Id="rId6" Type="http://schemas.openxmlformats.org/officeDocument/2006/relationships/hyperlink" Target="https://www.biospace.com/article/at-home-celiac-testing-kits-demand-increasing-at-8-percent-cagr-followingadvent-of-rapid-test-solutions-for-gluten-intolerance-fact-mr-concludes-in-a-latest-market-study/" TargetMode="External"/><Relationship Id="rId5" Type="http://schemas.openxmlformats.org/officeDocument/2006/relationships/hyperlink" Target="https://www.nhs.uk/conditions/coeliac-disease/diagnosis/" TargetMode="External"/><Relationship Id="rId4" Type="http://schemas.openxmlformats.org/officeDocument/2006/relationships/hyperlink" Target="https://www.medicalnewstoday.com/articles/gluten-intolerance-test"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8" Type="http://schemas.openxmlformats.org/officeDocument/2006/relationships/hyperlink" Target="https://www.cooppharmacy.coop/products/pharmacy/home-screening-test-kits/selfcheck-Gluten-test" TargetMode="External"/><Relationship Id="rId3" Type="http://schemas.openxmlformats.org/officeDocument/2006/relationships/hyperlink" Target="https://www.healthcheckshop.co.uk/store/coeliac-disease-test" TargetMode="External"/><Relationship Id="rId7" Type="http://schemas.openxmlformats.org/officeDocument/2006/relationships/hyperlink" Target="https://loretogallo.com/uk/mytest-celiac-kit" TargetMode="External"/><Relationship Id="rId2" Type="http://schemas.openxmlformats.org/officeDocument/2006/relationships/hyperlink" Target="https://homehealth-uk.com/all-products/prima-home-coeliac-celiac-disease-wheat-gluten-intolerance-test" TargetMode="External"/><Relationship Id="rId1" Type="http://schemas.openxmlformats.org/officeDocument/2006/relationships/slideLayout" Target="../slideLayouts/slideLayout48.xml"/><Relationship Id="rId6" Type="http://schemas.openxmlformats.org/officeDocument/2006/relationships/hyperlink" Target="https://www.londondoctorsclinic.co.uk/services/blood-tests/coeliac-disease" TargetMode="External"/><Relationship Id="rId5" Type="http://schemas.openxmlformats.org/officeDocument/2006/relationships/hyperlink" Target="https://www.personaldiagnostics.co.uk/Products/CoeliacScreen.html" TargetMode="External"/><Relationship Id="rId4" Type="http://schemas.openxmlformats.org/officeDocument/2006/relationships/hyperlink" Target="https://www.letsgetchecked.co.uk/home-coeliac-test/" TargetMode="External"/><Relationship Id="rId9" Type="http://schemas.openxmlformats.org/officeDocument/2006/relationships/hyperlink" Target="https://www.verywellhealth.com/gluten-detectors-and-test-kits-comparing-the-options4126736.coeliac.org.uk/information-and-support/coeliac-disease/getting-diagnosed/home-tests/"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6.xml.rels><?xml version="1.0" encoding="UTF-8" standalone="yes"?>
<Relationships xmlns="http://schemas.openxmlformats.org/package/2006/relationships"><Relationship Id="rId3" Type="http://schemas.openxmlformats.org/officeDocument/2006/relationships/hyperlink" Target="https://www.healthline.com/health-news/test-your-food-for-gluten" TargetMode="External"/><Relationship Id="rId2" Type="http://schemas.openxmlformats.org/officeDocument/2006/relationships/hyperlink" Target="https://www.ed.ac.uk/files/atoms/files/reducing_single-use_laboratory_plastics_0.pdf" TargetMode="External"/><Relationship Id="rId1" Type="http://schemas.openxmlformats.org/officeDocument/2006/relationships/slideLayout" Target="../slideLayouts/slideLayout48.xml"/><Relationship Id="rId5" Type="http://schemas.openxmlformats.org/officeDocument/2006/relationships/hyperlink" Target="https://www.davids-bio.com/data/orderforms/monoclonal-antibody-production.pdf" TargetMode="External"/><Relationship Id="rId4" Type="http://schemas.openxmlformats.org/officeDocument/2006/relationships/hyperlink" Target="https://www.gardnerdenver.com/en-gb/tricontinent/solutions/lab-solutions"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3" Type="http://schemas.openxmlformats.org/officeDocument/2006/relationships/hyperlink" Target="https://theriverstrust.org/" TargetMode="External"/><Relationship Id="rId7" Type="http://schemas.openxmlformats.org/officeDocument/2006/relationships/hyperlink" Target="https://www.cdc.gov/healthywater/drinking/public/water_quality.html" TargetMode="External"/><Relationship Id="rId2" Type="http://schemas.openxmlformats.org/officeDocument/2006/relationships/hyperlink" Target="https://www.nationalgeographic.com/environment/article/freshwater-pollution" TargetMode="External"/><Relationship Id="rId1" Type="http://schemas.openxmlformats.org/officeDocument/2006/relationships/slideLayout" Target="../slideLayouts/slideLayout48.xml"/><Relationship Id="rId6" Type="http://schemas.openxmlformats.org/officeDocument/2006/relationships/hyperlink" Target="https://www.waterquality.gov.au/guidelines/drinking-water" TargetMode="External"/><Relationship Id="rId5" Type="http://schemas.openxmlformats.org/officeDocument/2006/relationships/hyperlink" Target="https://www.usgs.gov/mission-areas/water-resources/science/water-quality-nations-streams-and-rivers-current-conditions" TargetMode="External"/><Relationship Id="rId4" Type="http://schemas.openxmlformats.org/officeDocument/2006/relationships/hyperlink" Target="https://www.gov.uk/government/news/environment-agency-boosts-water-quality-monitoring-to-help-tackle-pollution-on-the-river-wye"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ivario-hometest.co.uk/?msclkid=124c5c4ceab61daf80f03f2b325d6f10&amp;utm_source=bing&amp;utm_medium=cpc&amp;utm_campaign=(EN)%20Leitungswasser&amp;utm_term=best%20home%20water%20test%20kit&amp;utm_content=Home%20Water%20EXACT%20(EN)" TargetMode="External"/><Relationship Id="rId2" Type="http://schemas.openxmlformats.org/officeDocument/2006/relationships/hyperlink" Target="https://watersafetestkits.co.uk/which-water-test-kit/" TargetMode="External"/><Relationship Id="rId1" Type="http://schemas.openxmlformats.org/officeDocument/2006/relationships/slideLayout" Target="../slideLayouts/slideLayout48.xml"/><Relationship Id="rId4" Type="http://schemas.openxmlformats.org/officeDocument/2006/relationships/hyperlink" Target="https://www.fishersci.co.uk/gb/en/browse/90177022/water-quality-testing-kits?page=1"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3" Type="http://schemas.openxmlformats.org/officeDocument/2006/relationships/hyperlink" Target="https://excelwater.co.uk/" TargetMode="External"/><Relationship Id="rId2" Type="http://schemas.openxmlformats.org/officeDocument/2006/relationships/hyperlink" Target="https://www.socotec.co.uk/our-services/water-services" TargetMode="External"/><Relationship Id="rId1" Type="http://schemas.openxmlformats.org/officeDocument/2006/relationships/slideLayout" Target="../slideLayouts/slideLayout48.xml"/><Relationship Id="rId4" Type="http://schemas.openxmlformats.org/officeDocument/2006/relationships/hyperlink" Target="https://www.wcs-group.co.uk/services/water-testing"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8.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2" Type="http://schemas.openxmlformats.org/officeDocument/2006/relationships/hyperlink" Target="https://www.bbc.co.uk/news/science-environment-63677466" TargetMode="External"/><Relationship Id="rId1" Type="http://schemas.openxmlformats.org/officeDocument/2006/relationships/slideLayout" Target="../slideLayouts/slideLayout48.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8.xml"/></Relationships>
</file>

<file path=ppt/slides/_rels/slide27.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8.xml"/><Relationship Id="rId1" Type="http://schemas.openxmlformats.org/officeDocument/2006/relationships/slideLayout" Target="../slideLayouts/slideLayout40.xml"/><Relationship Id="rId5" Type="http://schemas.openxmlformats.org/officeDocument/2006/relationships/image" Target="../media/image34.pn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8.xml"/></Relationships>
</file>

<file path=ppt/slides/_rels/slide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a:xfrm>
            <a:off x="3888720" y="2274067"/>
            <a:ext cx="4967280" cy="1242000"/>
          </a:xfrm>
        </p:spPr>
        <p:txBody>
          <a:bodyPr anchor="t"/>
          <a:lstStyle/>
          <a:p>
            <a:r>
              <a:rPr lang="en-US" sz="3200" dirty="0"/>
              <a:t>Employer Set Project</a:t>
            </a:r>
            <a:br>
              <a:rPr lang="en-US" sz="2800" dirty="0"/>
            </a:br>
            <a:r>
              <a:rPr lang="en-US" sz="2600" dirty="0"/>
              <a:t>Task 1 – Research a strategy</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dirty="0"/>
              <a:t>Presenter name and Date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a:xfrm>
            <a:off x="3888720" y="4515966"/>
            <a:ext cx="4805486" cy="348620"/>
          </a:xfrm>
        </p:spPr>
        <p:txBody>
          <a:bodyPr/>
          <a:lstStyle/>
          <a:p>
            <a:r>
              <a:rPr lang="en-US" dirty="0"/>
              <a:t>Derby College Group</a:t>
            </a:r>
          </a:p>
        </p:txBody>
      </p:sp>
    </p:spTree>
    <p:extLst>
      <p:ext uri="{BB962C8B-B14F-4D97-AF65-F5344CB8AC3E}">
        <p14:creationId xmlns:p14="http://schemas.microsoft.com/office/powerpoint/2010/main" val="18456134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FB4CF64-0DE6-00A0-890E-9D607175561F}"/>
              </a:ext>
            </a:extLst>
          </p:cNvPr>
          <p:cNvSpPr>
            <a:spLocks noGrp="1"/>
          </p:cNvSpPr>
          <p:nvPr>
            <p:ph sz="quarter" idx="18"/>
          </p:nvPr>
        </p:nvSpPr>
        <p:spPr>
          <a:xfrm>
            <a:off x="234000" y="986400"/>
            <a:ext cx="8440100" cy="1965075"/>
          </a:xfrm>
        </p:spPr>
        <p:txBody>
          <a:bodyPr vert="horz" lIns="0" tIns="0" rIns="0" bIns="0" rtlCol="0" anchor="t">
            <a:noAutofit/>
          </a:bodyPr>
          <a:lstStyle/>
          <a:p>
            <a:endParaRPr lang="en-GB" b="0" dirty="0">
              <a:ea typeface="+mn-lt"/>
              <a:cs typeface="+mn-lt"/>
            </a:endParaRPr>
          </a:p>
          <a:p>
            <a:endParaRPr lang="en-GB" sz="1400" b="0" dirty="0">
              <a:ea typeface="+mn-lt"/>
              <a:cs typeface="+mn-lt"/>
            </a:endParaRPr>
          </a:p>
          <a:p>
            <a:r>
              <a:rPr lang="en-GB" sz="1400" b="0" dirty="0">
                <a:ea typeface="+mn-lt"/>
                <a:cs typeface="+mn-lt"/>
              </a:rPr>
              <a:t>Graphene could protect artwork from colour fading</a:t>
            </a:r>
            <a:endParaRPr lang="en-US" sz="1400" dirty="0"/>
          </a:p>
          <a:p>
            <a:pPr>
              <a:lnSpc>
                <a:spcPct val="150000"/>
              </a:lnSpc>
            </a:pPr>
            <a:r>
              <a:rPr lang="en-GB" sz="1400" b="0" dirty="0">
                <a:ea typeface="+mn-lt"/>
                <a:cs typeface="+mn-lt"/>
              </a:rPr>
              <a:t>A graphene veil can prevent up to 70% of colour fading, the researchers behind the work suggest. While the exact amount of protection depends on the colours and the pigment substrate, “this corresponds to approximately 200 years of exposure under the conditions encountered in museums or other exhibition environments”, says study leader Costas </a:t>
            </a:r>
            <a:r>
              <a:rPr lang="en-GB" sz="1400" b="0" dirty="0" err="1">
                <a:ea typeface="+mn-lt"/>
                <a:cs typeface="+mn-lt"/>
              </a:rPr>
              <a:t>Galiotis</a:t>
            </a:r>
            <a:r>
              <a:rPr lang="en-GB" sz="1400" b="0" dirty="0">
                <a:ea typeface="+mn-lt"/>
                <a:cs typeface="+mn-lt"/>
              </a:rPr>
              <a:t> of the Foundation for Research and Technology Hellas in Greece (Metcalfe, 2021).</a:t>
            </a:r>
            <a:endParaRPr lang="en-GB" sz="1400" dirty="0"/>
          </a:p>
          <a:p>
            <a:endParaRPr lang="en-GB" b="0" dirty="0">
              <a:cs typeface="Arial"/>
            </a:endParaRPr>
          </a:p>
          <a:p>
            <a:br>
              <a:rPr lang="en-US" dirty="0"/>
            </a:br>
            <a:endParaRPr lang="en-US" b="0" dirty="0">
              <a:cs typeface="Arial"/>
            </a:endParaRPr>
          </a:p>
        </p:txBody>
      </p:sp>
      <p:sp>
        <p:nvSpPr>
          <p:cNvPr id="6" name="Footer Placeholder 5">
            <a:extLst>
              <a:ext uri="{FF2B5EF4-FFF2-40B4-BE49-F238E27FC236}">
                <a16:creationId xmlns:a16="http://schemas.microsoft.com/office/drawing/2014/main" id="{4468D5E1-7069-B435-C26E-D1F416DF57FC}"/>
              </a:ext>
            </a:extLst>
          </p:cNvPr>
          <p:cNvSpPr>
            <a:spLocks noGrp="1"/>
          </p:cNvSpPr>
          <p:nvPr>
            <p:ph type="ftr" sz="quarter" idx="10"/>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F4F10366-9AC7-B040-3DF5-18DFF780911E}"/>
              </a:ext>
            </a:extLst>
          </p:cNvPr>
          <p:cNvSpPr>
            <a:spLocks noGrp="1"/>
          </p:cNvSpPr>
          <p:nvPr>
            <p:ph type="sldNum" sz="quarter" idx="11"/>
          </p:nvPr>
        </p:nvSpPr>
        <p:spPr/>
        <p:txBody>
          <a:bodyPr/>
          <a:lstStyle/>
          <a:p>
            <a:fld id="{DA2C159E-F13C-4A85-9A41-E7669D3E0D70}" type="slidenum">
              <a:rPr lang="en-GB" smtClean="0"/>
              <a:pPr/>
              <a:t>10</a:t>
            </a:fld>
            <a:endParaRPr lang="en-GB"/>
          </a:p>
        </p:txBody>
      </p:sp>
      <p:sp>
        <p:nvSpPr>
          <p:cNvPr id="10" name="TextBox 9">
            <a:extLst>
              <a:ext uri="{FF2B5EF4-FFF2-40B4-BE49-F238E27FC236}">
                <a16:creationId xmlns:a16="http://schemas.microsoft.com/office/drawing/2014/main" id="{2E81A2C9-6B3F-5451-83A7-A1C589E7171E}"/>
              </a:ext>
            </a:extLst>
          </p:cNvPr>
          <p:cNvSpPr txBox="1"/>
          <p:nvPr/>
        </p:nvSpPr>
        <p:spPr>
          <a:xfrm>
            <a:off x="234043" y="84364"/>
            <a:ext cx="8766628" cy="110799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b="1" dirty="0"/>
              <a:t>Task 1</a:t>
            </a:r>
            <a:r>
              <a:rPr lang="en-GB" b="1" dirty="0">
                <a:cs typeface="Arial"/>
              </a:rPr>
              <a:t>​</a:t>
            </a:r>
            <a:br>
              <a:rPr lang="en-GB" dirty="0">
                <a:cs typeface="Arial"/>
              </a:rPr>
            </a:br>
            <a:endParaRPr lang="en-GB" dirty="0">
              <a:cs typeface="Arial"/>
            </a:endParaRPr>
          </a:p>
          <a:p>
            <a:r>
              <a:rPr lang="en-GB" dirty="0">
                <a:cs typeface="Arial"/>
              </a:rPr>
              <a:t>P</a:t>
            </a:r>
            <a:r>
              <a:rPr lang="en-US" dirty="0"/>
              <a:t>art of PEEL is missing </a:t>
            </a:r>
            <a:r>
              <a:rPr lang="en-US" dirty="0" err="1"/>
              <a:t>i</a:t>
            </a:r>
            <a:r>
              <a:rPr lang="en-GB" dirty="0"/>
              <a:t>n the following paragraphs. Identify what is missing and add it to the article to improve it.</a:t>
            </a:r>
            <a:r>
              <a:rPr lang="en-GB" dirty="0">
                <a:cs typeface="Arial"/>
              </a:rPr>
              <a:t>​</a:t>
            </a:r>
            <a:endParaRPr lang="en-GB" dirty="0"/>
          </a:p>
        </p:txBody>
      </p:sp>
      <p:pic>
        <p:nvPicPr>
          <p:cNvPr id="11" name="Picture 11" descr="A picture containing text, ceiling&#10;&#10;Description automatically generated">
            <a:extLst>
              <a:ext uri="{FF2B5EF4-FFF2-40B4-BE49-F238E27FC236}">
                <a16:creationId xmlns:a16="http://schemas.microsoft.com/office/drawing/2014/main" id="{E79A0024-F540-1A77-A407-4197DD8EEF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4213" y="3096558"/>
            <a:ext cx="3060699" cy="2046942"/>
          </a:xfrm>
          <a:prstGeom prst="rect">
            <a:avLst/>
          </a:prstGeom>
        </p:spPr>
      </p:pic>
    </p:spTree>
    <p:extLst>
      <p:ext uri="{BB962C8B-B14F-4D97-AF65-F5344CB8AC3E}">
        <p14:creationId xmlns:p14="http://schemas.microsoft.com/office/powerpoint/2010/main" val="1616031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Task 2</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a:p>
        </p:txBody>
      </p:sp>
      <p:sp>
        <p:nvSpPr>
          <p:cNvPr id="8" name="Content Placeholder 7">
            <a:extLst>
              <a:ext uri="{FF2B5EF4-FFF2-40B4-BE49-F238E27FC236}">
                <a16:creationId xmlns:a16="http://schemas.microsoft.com/office/drawing/2014/main" id="{DE9B5B3E-5D52-466C-970D-C3C5CBBB080C}"/>
              </a:ext>
            </a:extLst>
          </p:cNvPr>
          <p:cNvSpPr>
            <a:spLocks noGrp="1"/>
          </p:cNvSpPr>
          <p:nvPr>
            <p:ph sz="quarter" idx="18"/>
          </p:nvPr>
        </p:nvSpPr>
        <p:spPr>
          <a:xfrm>
            <a:off x="234000" y="564592"/>
            <a:ext cx="8631840" cy="1650784"/>
          </a:xfrm>
        </p:spPr>
        <p:txBody>
          <a:bodyPr vert="horz" lIns="0" tIns="0" rIns="0" bIns="0" rtlCol="0" anchor="t">
            <a:noAutofit/>
          </a:bodyPr>
          <a:lstStyle/>
          <a:p>
            <a:pPr fontAlgn="base"/>
            <a:r>
              <a:rPr lang="en-GB" sz="2000" b="0" dirty="0"/>
              <a:t>Brief </a:t>
            </a:r>
          </a:p>
          <a:p>
            <a:pPr fontAlgn="base"/>
            <a:r>
              <a:rPr lang="en-GB" sz="2000" b="0" dirty="0"/>
              <a:t>Investigate the most suitable method that could be used to test for coeliac disease at home. You need to consider the reliability of the test and what materials you would need in the kits. </a:t>
            </a:r>
          </a:p>
          <a:p>
            <a:endParaRPr lang="en-GB" sz="1200" dirty="0"/>
          </a:p>
          <a:p>
            <a:pPr fontAlgn="base"/>
            <a:r>
              <a:rPr lang="en-GB" sz="2000" b="0" u="sng" dirty="0">
                <a:latin typeface="Arial" panose="020B0604020202020204" pitchFamily="34" charset="0"/>
                <a:cs typeface="Arial" panose="020B0604020202020204" pitchFamily="34" charset="0"/>
              </a:rPr>
              <a:t>Information on coeliac disease and testing</a:t>
            </a:r>
          </a:p>
          <a:p>
            <a:pPr fontAlgn="base"/>
            <a:r>
              <a:rPr lang="en-GB" sz="2000" b="0" dirty="0">
                <a:latin typeface="Arial"/>
                <a:cs typeface="Arial"/>
              </a:rPr>
              <a:t>Select two sources. Complete the grid. </a:t>
            </a:r>
          </a:p>
          <a:p>
            <a:r>
              <a:rPr lang="en-GB" sz="2000" b="0" dirty="0">
                <a:latin typeface="Arial"/>
                <a:cs typeface="Arial"/>
              </a:rPr>
              <a:t>What is your main </a:t>
            </a:r>
            <a:r>
              <a:rPr lang="en-GB" sz="2000" dirty="0">
                <a:solidFill>
                  <a:srgbClr val="FF0000"/>
                </a:solidFill>
                <a:latin typeface="Arial"/>
                <a:cs typeface="Arial"/>
              </a:rPr>
              <a:t>point</a:t>
            </a:r>
            <a:r>
              <a:rPr lang="en-GB" sz="2000" b="0" dirty="0">
                <a:latin typeface="Arial"/>
                <a:cs typeface="Arial"/>
              </a:rPr>
              <a:t>? Select information from </a:t>
            </a:r>
            <a:r>
              <a:rPr lang="en-GB" sz="2000" dirty="0">
                <a:solidFill>
                  <a:srgbClr val="FF0000"/>
                </a:solidFill>
                <a:latin typeface="Arial"/>
                <a:cs typeface="Arial"/>
              </a:rPr>
              <a:t>evidence</a:t>
            </a:r>
            <a:r>
              <a:rPr lang="en-GB" sz="2000" b="0" dirty="0">
                <a:latin typeface="Arial"/>
                <a:cs typeface="Arial"/>
              </a:rPr>
              <a:t>, form an </a:t>
            </a:r>
            <a:r>
              <a:rPr lang="en-GB" sz="2000" dirty="0">
                <a:solidFill>
                  <a:srgbClr val="FF0000"/>
                </a:solidFill>
                <a:latin typeface="Arial"/>
                <a:cs typeface="Arial"/>
              </a:rPr>
              <a:t>explanation</a:t>
            </a:r>
            <a:r>
              <a:rPr lang="en-GB" sz="2000" b="0" dirty="0">
                <a:latin typeface="Arial"/>
                <a:cs typeface="Arial"/>
              </a:rPr>
              <a:t> and </a:t>
            </a:r>
            <a:r>
              <a:rPr lang="en-GB" sz="2000" dirty="0">
                <a:solidFill>
                  <a:srgbClr val="FF0000"/>
                </a:solidFill>
                <a:latin typeface="Arial"/>
                <a:cs typeface="Arial"/>
              </a:rPr>
              <a:t>link</a:t>
            </a:r>
            <a:r>
              <a:rPr lang="en-GB" sz="2000" b="0" dirty="0">
                <a:latin typeface="Arial"/>
                <a:cs typeface="Arial"/>
              </a:rPr>
              <a:t> back to the brief. </a:t>
            </a:r>
            <a:endParaRPr lang="en-GB" dirty="0"/>
          </a:p>
          <a:p>
            <a:endParaRPr lang="en-GB" sz="2000" dirty="0"/>
          </a:p>
        </p:txBody>
      </p:sp>
      <p:graphicFrame>
        <p:nvGraphicFramePr>
          <p:cNvPr id="15" name="Table 15">
            <a:extLst>
              <a:ext uri="{FF2B5EF4-FFF2-40B4-BE49-F238E27FC236}">
                <a16:creationId xmlns:a16="http://schemas.microsoft.com/office/drawing/2014/main" id="{1013D385-6E5F-41E7-B3D1-52D9E54CC698}"/>
              </a:ext>
            </a:extLst>
          </p:cNvPr>
          <p:cNvGraphicFramePr>
            <a:graphicFrameLocks noGrp="1"/>
          </p:cNvGraphicFramePr>
          <p:nvPr>
            <p:extLst>
              <p:ext uri="{D42A27DB-BD31-4B8C-83A1-F6EECF244321}">
                <p14:modId xmlns:p14="http://schemas.microsoft.com/office/powerpoint/2010/main" val="373047103"/>
              </p:ext>
            </p:extLst>
          </p:nvPr>
        </p:nvGraphicFramePr>
        <p:xfrm>
          <a:off x="232950" y="2790550"/>
          <a:ext cx="8631840" cy="1869432"/>
        </p:xfrm>
        <a:graphic>
          <a:graphicData uri="http://schemas.openxmlformats.org/drawingml/2006/table">
            <a:tbl>
              <a:tblPr firstRow="1" bandRow="1">
                <a:tableStyleId>{5C22544A-7EE6-4342-B048-85BDC9FD1C3A}</a:tableStyleId>
              </a:tblPr>
              <a:tblGrid>
                <a:gridCol w="2157960">
                  <a:extLst>
                    <a:ext uri="{9D8B030D-6E8A-4147-A177-3AD203B41FA5}">
                      <a16:colId xmlns:a16="http://schemas.microsoft.com/office/drawing/2014/main" val="3964323009"/>
                    </a:ext>
                  </a:extLst>
                </a:gridCol>
                <a:gridCol w="2157960">
                  <a:extLst>
                    <a:ext uri="{9D8B030D-6E8A-4147-A177-3AD203B41FA5}">
                      <a16:colId xmlns:a16="http://schemas.microsoft.com/office/drawing/2014/main" val="2189168657"/>
                    </a:ext>
                  </a:extLst>
                </a:gridCol>
                <a:gridCol w="2157960">
                  <a:extLst>
                    <a:ext uri="{9D8B030D-6E8A-4147-A177-3AD203B41FA5}">
                      <a16:colId xmlns:a16="http://schemas.microsoft.com/office/drawing/2014/main" val="1092469194"/>
                    </a:ext>
                  </a:extLst>
                </a:gridCol>
                <a:gridCol w="2157960">
                  <a:extLst>
                    <a:ext uri="{9D8B030D-6E8A-4147-A177-3AD203B41FA5}">
                      <a16:colId xmlns:a16="http://schemas.microsoft.com/office/drawing/2014/main" val="1668809628"/>
                    </a:ext>
                  </a:extLst>
                </a:gridCol>
              </a:tblGrid>
              <a:tr h="623144">
                <a:tc>
                  <a:txBody>
                    <a:bodyPr/>
                    <a:lstStyle/>
                    <a:p>
                      <a:pPr algn="ctr"/>
                      <a:r>
                        <a:rPr lang="en-GB" dirty="0"/>
                        <a:t>Point</a:t>
                      </a:r>
                    </a:p>
                  </a:txBody>
                  <a:tcPr/>
                </a:tc>
                <a:tc>
                  <a:txBody>
                    <a:bodyPr/>
                    <a:lstStyle/>
                    <a:p>
                      <a:pPr algn="ctr"/>
                      <a:r>
                        <a:rPr lang="en-GB"/>
                        <a:t>Evidence</a:t>
                      </a:r>
                    </a:p>
                  </a:txBody>
                  <a:tcPr/>
                </a:tc>
                <a:tc>
                  <a:txBody>
                    <a:bodyPr/>
                    <a:lstStyle/>
                    <a:p>
                      <a:pPr algn="ctr"/>
                      <a:r>
                        <a:rPr lang="en-GB"/>
                        <a:t>Explanation</a:t>
                      </a:r>
                    </a:p>
                  </a:txBody>
                  <a:tcPr/>
                </a:tc>
                <a:tc>
                  <a:txBody>
                    <a:bodyPr/>
                    <a:lstStyle/>
                    <a:p>
                      <a:pPr algn="ctr"/>
                      <a:r>
                        <a:rPr lang="en-GB"/>
                        <a:t>Link</a:t>
                      </a:r>
                    </a:p>
                  </a:txBody>
                  <a:tcPr/>
                </a:tc>
                <a:extLst>
                  <a:ext uri="{0D108BD9-81ED-4DB2-BD59-A6C34878D82A}">
                    <a16:rowId xmlns:a16="http://schemas.microsoft.com/office/drawing/2014/main" val="1401520203"/>
                  </a:ext>
                </a:extLst>
              </a:tr>
              <a:tr h="623144">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extLst>
                  <a:ext uri="{0D108BD9-81ED-4DB2-BD59-A6C34878D82A}">
                    <a16:rowId xmlns:a16="http://schemas.microsoft.com/office/drawing/2014/main" val="3216799157"/>
                  </a:ext>
                </a:extLst>
              </a:tr>
              <a:tr h="623144">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extLst>
                  <a:ext uri="{0D108BD9-81ED-4DB2-BD59-A6C34878D82A}">
                    <a16:rowId xmlns:a16="http://schemas.microsoft.com/office/drawing/2014/main" val="639477468"/>
                  </a:ext>
                </a:extLst>
              </a:tr>
            </a:tbl>
          </a:graphicData>
        </a:graphic>
      </p:graphicFrame>
    </p:spTree>
    <p:extLst>
      <p:ext uri="{BB962C8B-B14F-4D97-AF65-F5344CB8AC3E}">
        <p14:creationId xmlns:p14="http://schemas.microsoft.com/office/powerpoint/2010/main" val="40902254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9454A93-9B04-4473-40C1-71F2DF823733}"/>
              </a:ext>
            </a:extLst>
          </p:cNvPr>
          <p:cNvSpPr>
            <a:spLocks noGrp="1"/>
          </p:cNvSpPr>
          <p:nvPr>
            <p:ph sz="quarter" idx="18"/>
          </p:nvPr>
        </p:nvSpPr>
        <p:spPr>
          <a:xfrm>
            <a:off x="234000" y="986400"/>
            <a:ext cx="7921516" cy="2769409"/>
          </a:xfrm>
        </p:spPr>
        <p:txBody>
          <a:bodyPr vert="horz" lIns="0" tIns="0" rIns="0" bIns="0" rtlCol="0" anchor="t">
            <a:noAutofit/>
          </a:bodyPr>
          <a:lstStyle/>
          <a:p>
            <a:r>
              <a:rPr lang="en-GB" sz="2000" b="0" u="sng" dirty="0">
                <a:ea typeface="+mn-lt"/>
                <a:cs typeface="+mn-lt"/>
              </a:rPr>
              <a:t>Information on coeliac disease and testing</a:t>
            </a:r>
            <a:endParaRPr lang="en-US" sz="2000" u="sng" dirty="0">
              <a:ea typeface="+mn-lt"/>
              <a:cs typeface="+mn-lt"/>
            </a:endParaRPr>
          </a:p>
          <a:p>
            <a:r>
              <a:rPr lang="en-GB" b="0" dirty="0">
                <a:ea typeface="+mn-lt"/>
                <a:cs typeface="+mn-lt"/>
                <a:hlinkClick r:id="rId2"/>
              </a:rPr>
              <a:t>https://en.wikipedia.org/wiki/Coeliac_disease</a:t>
            </a:r>
            <a:endParaRPr lang="en-US" dirty="0">
              <a:ea typeface="+mn-lt"/>
              <a:cs typeface="+mn-lt"/>
            </a:endParaRPr>
          </a:p>
          <a:p>
            <a:r>
              <a:rPr lang="en-GB" b="0" dirty="0">
                <a:ea typeface="+mn-lt"/>
                <a:cs typeface="+mn-lt"/>
                <a:hlinkClick r:id="rId3"/>
              </a:rPr>
              <a:t>https://www.nhs.uk/conditions/coeliac-disease/treatment/#gluten-free-diet</a:t>
            </a:r>
            <a:endParaRPr lang="en-US" dirty="0">
              <a:ea typeface="+mn-lt"/>
              <a:cs typeface="+mn-lt"/>
            </a:endParaRPr>
          </a:p>
          <a:p>
            <a:r>
              <a:rPr lang="en-GB" b="0" dirty="0">
                <a:ea typeface="+mn-lt"/>
                <a:cs typeface="+mn-lt"/>
                <a:hlinkClick r:id="rId4"/>
              </a:rPr>
              <a:t>https://www.medicalnewstoday.com/articles/gluten-intolerance-test</a:t>
            </a:r>
            <a:endParaRPr lang="en-US" dirty="0">
              <a:ea typeface="+mn-lt"/>
              <a:cs typeface="+mn-lt"/>
            </a:endParaRPr>
          </a:p>
          <a:p>
            <a:r>
              <a:rPr lang="en-GB" b="0" dirty="0">
                <a:ea typeface="+mn-lt"/>
                <a:cs typeface="+mn-lt"/>
                <a:hlinkClick r:id="rId5"/>
              </a:rPr>
              <a:t>https://www.nhs.uk/conditions/coeliac-disease/diagnosis/</a:t>
            </a:r>
            <a:endParaRPr lang="en-US" dirty="0">
              <a:ea typeface="+mn-lt"/>
              <a:cs typeface="+mn-lt"/>
            </a:endParaRPr>
          </a:p>
          <a:p>
            <a:r>
              <a:rPr lang="en-GB" b="0" dirty="0">
                <a:ea typeface="+mn-lt"/>
                <a:cs typeface="+mn-lt"/>
                <a:hlinkClick r:id="rId6"/>
              </a:rPr>
              <a:t>https://www.biospace.com/article/at-home-celiac-testing-kits-demand-increasing-at-8-percent-cagr-followingadvent-of-rapid-test-solutions-for-gluten-intolerance-fact-mr-concludes-in-a-latest-market-study/</a:t>
            </a:r>
            <a:endParaRPr lang="en-US" dirty="0">
              <a:ea typeface="+mn-lt"/>
              <a:cs typeface="+mn-lt"/>
            </a:endParaRPr>
          </a:p>
          <a:p>
            <a:r>
              <a:rPr lang="en-GB" b="0" dirty="0">
                <a:ea typeface="+mn-lt"/>
                <a:cs typeface="+mn-lt"/>
                <a:hlinkClick r:id="rId7"/>
              </a:rPr>
              <a:t>https://www.nice.org.uk/guidance/ng20/</a:t>
            </a:r>
            <a:endParaRPr lang="en-US" dirty="0">
              <a:ea typeface="+mn-lt"/>
              <a:cs typeface="+mn-lt"/>
            </a:endParaRPr>
          </a:p>
          <a:p>
            <a:r>
              <a:rPr lang="en-GB" b="0" dirty="0">
                <a:ea typeface="+mn-lt"/>
                <a:cs typeface="+mn-lt"/>
                <a:hlinkClick r:id="rId8"/>
              </a:rPr>
              <a:t>https://gutscharity.org.uk/advice-and-information/conditions/coeliac-disease/</a:t>
            </a:r>
            <a:endParaRPr lang="en-US" dirty="0">
              <a:ea typeface="+mn-lt"/>
              <a:cs typeface="+mn-lt"/>
            </a:endParaRPr>
          </a:p>
          <a:p>
            <a:endParaRPr lang="en-GB" b="0" dirty="0">
              <a:cs typeface="Arial"/>
            </a:endParaRPr>
          </a:p>
        </p:txBody>
      </p:sp>
      <p:sp>
        <p:nvSpPr>
          <p:cNvPr id="6" name="Footer Placeholder 5">
            <a:extLst>
              <a:ext uri="{FF2B5EF4-FFF2-40B4-BE49-F238E27FC236}">
                <a16:creationId xmlns:a16="http://schemas.microsoft.com/office/drawing/2014/main" id="{BAE046A5-8AE7-C226-3224-7419BB0E8AE7}"/>
              </a:ext>
            </a:extLst>
          </p:cNvPr>
          <p:cNvSpPr>
            <a:spLocks noGrp="1"/>
          </p:cNvSpPr>
          <p:nvPr>
            <p:ph type="ftr" sz="quarter" idx="10"/>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D9D1B3C5-7CA2-08CE-0178-81BFFDF51914}"/>
              </a:ext>
            </a:extLst>
          </p:cNvPr>
          <p:cNvSpPr>
            <a:spLocks noGrp="1"/>
          </p:cNvSpPr>
          <p:nvPr>
            <p:ph type="sldNum" sz="quarter" idx="11"/>
          </p:nvPr>
        </p:nvSpPr>
        <p:spPr/>
        <p:txBody>
          <a:bodyPr/>
          <a:lstStyle/>
          <a:p>
            <a:fld id="{DA2C159E-F13C-4A85-9A41-E7669D3E0D70}" type="slidenum">
              <a:rPr lang="en-GB" smtClean="0"/>
              <a:pPr/>
              <a:t>12</a:t>
            </a:fld>
            <a:endParaRPr lang="en-GB"/>
          </a:p>
        </p:txBody>
      </p:sp>
      <p:sp>
        <p:nvSpPr>
          <p:cNvPr id="8" name="Title 7">
            <a:extLst>
              <a:ext uri="{FF2B5EF4-FFF2-40B4-BE49-F238E27FC236}">
                <a16:creationId xmlns:a16="http://schemas.microsoft.com/office/drawing/2014/main" id="{A9E29BD1-A86F-EDD7-DA21-AC65A8282647}"/>
              </a:ext>
            </a:extLst>
          </p:cNvPr>
          <p:cNvSpPr>
            <a:spLocks noGrp="1"/>
          </p:cNvSpPr>
          <p:nvPr>
            <p:ph type="title"/>
          </p:nvPr>
        </p:nvSpPr>
        <p:spPr/>
        <p:txBody>
          <a:bodyPr/>
          <a:lstStyle/>
          <a:p>
            <a:r>
              <a:rPr lang="en-GB" dirty="0">
                <a:cs typeface="Arial"/>
              </a:rPr>
              <a:t>Task 2 websites</a:t>
            </a:r>
            <a:endParaRPr lang="en-GB" dirty="0"/>
          </a:p>
        </p:txBody>
      </p:sp>
    </p:spTree>
    <p:extLst>
      <p:ext uri="{BB962C8B-B14F-4D97-AF65-F5344CB8AC3E}">
        <p14:creationId xmlns:p14="http://schemas.microsoft.com/office/powerpoint/2010/main" val="15264975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C6C06B6-15E2-440D-8900-FB89D2C5F8C9}"/>
              </a:ext>
            </a:extLst>
          </p:cNvPr>
          <p:cNvSpPr>
            <a:spLocks noGrp="1"/>
          </p:cNvSpPr>
          <p:nvPr>
            <p:ph sz="quarter" idx="18"/>
          </p:nvPr>
        </p:nvSpPr>
        <p:spPr>
          <a:xfrm>
            <a:off x="233999" y="808601"/>
            <a:ext cx="8436513" cy="1761875"/>
          </a:xfrm>
        </p:spPr>
        <p:txBody>
          <a:bodyPr vert="horz" lIns="0" tIns="0" rIns="0" bIns="0" rtlCol="0" anchor="t">
            <a:noAutofit/>
          </a:bodyPr>
          <a:lstStyle/>
          <a:p>
            <a:pPr fontAlgn="base"/>
            <a:r>
              <a:rPr lang="en-GB" sz="2000" b="0" dirty="0"/>
              <a:t>Brief </a:t>
            </a:r>
          </a:p>
          <a:p>
            <a:pPr fontAlgn="base"/>
            <a:r>
              <a:rPr lang="en-GB" sz="2000" b="0" dirty="0"/>
              <a:t>Investigate the most suitable method that could be used to test for coeliac disease at home. You need to consider the reliability of the test and what materials you would need in the kits.</a:t>
            </a:r>
          </a:p>
          <a:p>
            <a:pPr fontAlgn="base"/>
            <a:endParaRPr lang="en-GB" sz="2000" b="0" u="sng" dirty="0">
              <a:cs typeface="Arial"/>
            </a:endParaRPr>
          </a:p>
          <a:p>
            <a:pPr fontAlgn="base"/>
            <a:r>
              <a:rPr lang="en-GB" sz="2000" b="0" u="sng" dirty="0"/>
              <a:t>Information on different kits</a:t>
            </a:r>
            <a:endParaRPr lang="en-GB" sz="2000" b="0" u="sng" dirty="0">
              <a:cs typeface="Arial"/>
            </a:endParaRPr>
          </a:p>
          <a:p>
            <a:pPr fontAlgn="base"/>
            <a:r>
              <a:rPr lang="en-GB" sz="2000" b="0" dirty="0"/>
              <a:t>Select two sources. Write in continuous prose.</a:t>
            </a:r>
            <a:endParaRPr lang="en-US" sz="2000" b="0" dirty="0">
              <a:ea typeface="+mn-lt"/>
              <a:cs typeface="+mn-lt"/>
            </a:endParaRPr>
          </a:p>
          <a:p>
            <a:r>
              <a:rPr lang="en-GB" sz="2000" b="0" dirty="0"/>
              <a:t>What is your main </a:t>
            </a:r>
            <a:r>
              <a:rPr lang="en-GB" sz="2000" dirty="0">
                <a:solidFill>
                  <a:srgbClr val="FF0000"/>
                </a:solidFill>
              </a:rPr>
              <a:t>point</a:t>
            </a:r>
            <a:r>
              <a:rPr lang="en-GB" sz="2000" b="0" dirty="0"/>
              <a:t>? Select information from </a:t>
            </a:r>
            <a:r>
              <a:rPr lang="en-GB" sz="2000" dirty="0">
                <a:solidFill>
                  <a:srgbClr val="FF0000"/>
                </a:solidFill>
              </a:rPr>
              <a:t>evidence</a:t>
            </a:r>
            <a:r>
              <a:rPr lang="en-GB" sz="2000" b="0" dirty="0"/>
              <a:t>, form an </a:t>
            </a:r>
            <a:r>
              <a:rPr lang="en-GB" sz="2000" dirty="0">
                <a:solidFill>
                  <a:srgbClr val="FF0000"/>
                </a:solidFill>
              </a:rPr>
              <a:t>explanation</a:t>
            </a:r>
            <a:r>
              <a:rPr lang="en-GB" sz="2000" b="0" dirty="0"/>
              <a:t> and </a:t>
            </a:r>
            <a:r>
              <a:rPr lang="en-GB" sz="2000" dirty="0">
                <a:solidFill>
                  <a:srgbClr val="FF0000"/>
                </a:solidFill>
              </a:rPr>
              <a:t>link</a:t>
            </a:r>
            <a:r>
              <a:rPr lang="en-GB" sz="2000" b="0" dirty="0"/>
              <a:t> back to the brief. </a:t>
            </a:r>
            <a:endParaRPr lang="en-GB" sz="2000" b="0" dirty="0">
              <a:ea typeface="+mn-lt"/>
              <a:cs typeface="+mn-lt"/>
            </a:endParaRPr>
          </a:p>
          <a:p>
            <a:endParaRPr lang="en-GB" sz="2000" b="0" dirty="0">
              <a:ea typeface="+mn-lt"/>
              <a:cs typeface="+mn-lt"/>
            </a:endParaRPr>
          </a:p>
          <a:p>
            <a:endParaRPr lang="en-GB" sz="2000" b="0" dirty="0">
              <a:cs typeface="Arial"/>
            </a:endParaRPr>
          </a:p>
          <a:p>
            <a:pPr fontAlgn="base"/>
            <a:endParaRPr lang="en-GB" sz="2000" b="0" dirty="0"/>
          </a:p>
          <a:p>
            <a:endParaRPr lang="en-GB" sz="2000" dirty="0"/>
          </a:p>
        </p:txBody>
      </p:sp>
      <p:sp>
        <p:nvSpPr>
          <p:cNvPr id="6" name="Footer Placeholder 5">
            <a:extLst>
              <a:ext uri="{FF2B5EF4-FFF2-40B4-BE49-F238E27FC236}">
                <a16:creationId xmlns:a16="http://schemas.microsoft.com/office/drawing/2014/main" id="{01AB5804-3316-4876-9EEB-236BFAA4CE0B}"/>
              </a:ext>
            </a:extLst>
          </p:cNvPr>
          <p:cNvSpPr>
            <a:spLocks noGrp="1"/>
          </p:cNvSpPr>
          <p:nvPr>
            <p:ph type="ftr" sz="quarter" idx="10"/>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C5B35567-6453-43B6-9273-E2B1EC08D1C9}"/>
              </a:ext>
            </a:extLst>
          </p:cNvPr>
          <p:cNvSpPr>
            <a:spLocks noGrp="1"/>
          </p:cNvSpPr>
          <p:nvPr>
            <p:ph type="sldNum" sz="quarter" idx="11"/>
          </p:nvPr>
        </p:nvSpPr>
        <p:spPr/>
        <p:txBody>
          <a:bodyPr/>
          <a:lstStyle/>
          <a:p>
            <a:fld id="{DA2C159E-F13C-4A85-9A41-E7669D3E0D70}" type="slidenum">
              <a:rPr lang="en-GB" smtClean="0"/>
              <a:pPr/>
              <a:t>13</a:t>
            </a:fld>
            <a:endParaRPr lang="en-GB"/>
          </a:p>
        </p:txBody>
      </p:sp>
      <p:sp>
        <p:nvSpPr>
          <p:cNvPr id="8" name="Title 7">
            <a:extLst>
              <a:ext uri="{FF2B5EF4-FFF2-40B4-BE49-F238E27FC236}">
                <a16:creationId xmlns:a16="http://schemas.microsoft.com/office/drawing/2014/main" id="{F57049AB-8C7A-4194-8380-CFCD4E52B785}"/>
              </a:ext>
            </a:extLst>
          </p:cNvPr>
          <p:cNvSpPr>
            <a:spLocks noGrp="1"/>
          </p:cNvSpPr>
          <p:nvPr>
            <p:ph type="title"/>
          </p:nvPr>
        </p:nvSpPr>
        <p:spPr/>
        <p:txBody>
          <a:bodyPr/>
          <a:lstStyle/>
          <a:p>
            <a:r>
              <a:rPr lang="en-GB" dirty="0"/>
              <a:t>Task 3</a:t>
            </a:r>
          </a:p>
        </p:txBody>
      </p:sp>
    </p:spTree>
    <p:extLst>
      <p:ext uri="{BB962C8B-B14F-4D97-AF65-F5344CB8AC3E}">
        <p14:creationId xmlns:p14="http://schemas.microsoft.com/office/powerpoint/2010/main" val="13426096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8A8597-E2EF-997C-8DB4-85DF9BCA53DD}"/>
              </a:ext>
            </a:extLst>
          </p:cNvPr>
          <p:cNvSpPr>
            <a:spLocks noGrp="1"/>
          </p:cNvSpPr>
          <p:nvPr>
            <p:ph sz="quarter" idx="18"/>
          </p:nvPr>
        </p:nvSpPr>
        <p:spPr>
          <a:xfrm>
            <a:off x="234000" y="986400"/>
            <a:ext cx="8672933" cy="1584076"/>
          </a:xfrm>
        </p:spPr>
        <p:txBody>
          <a:bodyPr vert="horz" lIns="0" tIns="0" rIns="0" bIns="0" rtlCol="0" anchor="t">
            <a:noAutofit/>
          </a:bodyPr>
          <a:lstStyle/>
          <a:p>
            <a:r>
              <a:rPr lang="en-GB" sz="2000" b="0" u="sng" dirty="0">
                <a:ea typeface="+mn-lt"/>
                <a:cs typeface="+mn-lt"/>
              </a:rPr>
              <a:t>Different kits</a:t>
            </a:r>
            <a:endParaRPr lang="en-US" sz="2000" dirty="0">
              <a:ea typeface="+mn-lt"/>
              <a:cs typeface="+mn-lt"/>
            </a:endParaRPr>
          </a:p>
          <a:p>
            <a:r>
              <a:rPr lang="en-GB" b="0" dirty="0">
                <a:ea typeface="+mn-lt"/>
                <a:cs typeface="+mn-lt"/>
                <a:hlinkClick r:id="rId2"/>
              </a:rPr>
              <a:t>https://homehealth-uk.com/all-products/prima-home-coeliac-celiac-disease-wheat-gluten-intolerance-test</a:t>
            </a:r>
            <a:endParaRPr lang="en-US" dirty="0">
              <a:ea typeface="+mn-lt"/>
              <a:cs typeface="+mn-lt"/>
            </a:endParaRPr>
          </a:p>
          <a:p>
            <a:r>
              <a:rPr lang="en-GB" b="0" dirty="0">
                <a:ea typeface="+mn-lt"/>
                <a:cs typeface="+mn-lt"/>
                <a:hlinkClick r:id="rId3"/>
              </a:rPr>
              <a:t>https://www.healthcheckshop.co.uk/store/coeliac-disease-test</a:t>
            </a:r>
            <a:endParaRPr lang="en-US" dirty="0">
              <a:ea typeface="+mn-lt"/>
              <a:cs typeface="+mn-lt"/>
            </a:endParaRPr>
          </a:p>
          <a:p>
            <a:r>
              <a:rPr lang="en-GB" b="0" dirty="0">
                <a:ea typeface="+mn-lt"/>
                <a:cs typeface="+mn-lt"/>
                <a:hlinkClick r:id="rId4"/>
              </a:rPr>
              <a:t>https://www.letsgetchecked.co.uk/home-coeliac-test/</a:t>
            </a:r>
            <a:endParaRPr lang="en-US" dirty="0">
              <a:ea typeface="+mn-lt"/>
              <a:cs typeface="+mn-lt"/>
            </a:endParaRPr>
          </a:p>
          <a:p>
            <a:r>
              <a:rPr lang="en-GB" b="0" dirty="0">
                <a:ea typeface="+mn-lt"/>
                <a:cs typeface="+mn-lt"/>
                <a:hlinkClick r:id="rId5"/>
              </a:rPr>
              <a:t>https://www.personaldiagnostics.co.uk/Products/CoeliacScreen.html</a:t>
            </a:r>
            <a:endParaRPr lang="en-US" dirty="0">
              <a:ea typeface="+mn-lt"/>
              <a:cs typeface="+mn-lt"/>
            </a:endParaRPr>
          </a:p>
          <a:p>
            <a:r>
              <a:rPr lang="en-GB" b="0" dirty="0">
                <a:ea typeface="+mn-lt"/>
                <a:cs typeface="+mn-lt"/>
                <a:hlinkClick r:id="rId6"/>
              </a:rPr>
              <a:t>https://www.londondoctorsclinic.co.uk/services/blood-tests/coeliac-disease</a:t>
            </a:r>
            <a:endParaRPr lang="en-US" dirty="0">
              <a:ea typeface="+mn-lt"/>
              <a:cs typeface="+mn-lt"/>
            </a:endParaRPr>
          </a:p>
          <a:p>
            <a:r>
              <a:rPr lang="en-GB" b="0" dirty="0">
                <a:ea typeface="+mn-lt"/>
                <a:cs typeface="+mn-lt"/>
                <a:hlinkClick r:id="rId7"/>
              </a:rPr>
              <a:t>https://loretogallo.com/uk/mytest-celiac-kit</a:t>
            </a:r>
            <a:endParaRPr lang="en-US" dirty="0">
              <a:ea typeface="+mn-lt"/>
              <a:cs typeface="+mn-lt"/>
            </a:endParaRPr>
          </a:p>
          <a:p>
            <a:r>
              <a:rPr lang="en-GB" b="0" dirty="0">
                <a:ea typeface="+mn-lt"/>
                <a:cs typeface="+mn-lt"/>
                <a:hlinkClick r:id="rId8"/>
              </a:rPr>
              <a:t>https://www.cooppharmacy.coop/products/pharmacy/home-screening-test-kits/selfcheck-Gluten-test</a:t>
            </a:r>
            <a:endParaRPr lang="en-US" dirty="0">
              <a:ea typeface="+mn-lt"/>
              <a:cs typeface="+mn-lt"/>
            </a:endParaRPr>
          </a:p>
          <a:p>
            <a:r>
              <a:rPr lang="en-GB" b="0" dirty="0">
                <a:ea typeface="+mn-lt"/>
                <a:cs typeface="+mn-lt"/>
                <a:hlinkClick r:id="rId9"/>
              </a:rPr>
              <a:t>https://www.verywellhealth.com/gluten-detectors-and-test-kits-comparing-the-options4126736.coeliac.org.uk/information-and-support/coeliac-disease/getting-diagnosed/home-tests/</a:t>
            </a:r>
            <a:endParaRPr lang="en-US" dirty="0">
              <a:ea typeface="+mn-lt"/>
              <a:cs typeface="+mn-lt"/>
            </a:endParaRPr>
          </a:p>
          <a:p>
            <a:endParaRPr lang="en-GB" b="0" dirty="0">
              <a:cs typeface="Arial"/>
            </a:endParaRPr>
          </a:p>
        </p:txBody>
      </p:sp>
      <p:sp>
        <p:nvSpPr>
          <p:cNvPr id="6" name="Footer Placeholder 5">
            <a:extLst>
              <a:ext uri="{FF2B5EF4-FFF2-40B4-BE49-F238E27FC236}">
                <a16:creationId xmlns:a16="http://schemas.microsoft.com/office/drawing/2014/main" id="{7FFCA610-437F-2440-076E-204CC10160E7}"/>
              </a:ext>
            </a:extLst>
          </p:cNvPr>
          <p:cNvSpPr>
            <a:spLocks noGrp="1"/>
          </p:cNvSpPr>
          <p:nvPr>
            <p:ph type="ftr" sz="quarter" idx="10"/>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2D37AC51-B6C1-6A16-82D9-CCC70DF188EC}"/>
              </a:ext>
            </a:extLst>
          </p:cNvPr>
          <p:cNvSpPr>
            <a:spLocks noGrp="1"/>
          </p:cNvSpPr>
          <p:nvPr>
            <p:ph type="sldNum" sz="quarter" idx="11"/>
          </p:nvPr>
        </p:nvSpPr>
        <p:spPr/>
        <p:txBody>
          <a:bodyPr/>
          <a:lstStyle/>
          <a:p>
            <a:fld id="{DA2C159E-F13C-4A85-9A41-E7669D3E0D70}" type="slidenum">
              <a:rPr lang="en-GB" smtClean="0"/>
              <a:pPr/>
              <a:t>14</a:t>
            </a:fld>
            <a:endParaRPr lang="en-GB"/>
          </a:p>
        </p:txBody>
      </p:sp>
      <p:sp>
        <p:nvSpPr>
          <p:cNvPr id="8" name="Title 7">
            <a:extLst>
              <a:ext uri="{FF2B5EF4-FFF2-40B4-BE49-F238E27FC236}">
                <a16:creationId xmlns:a16="http://schemas.microsoft.com/office/drawing/2014/main" id="{B461523B-9CAA-E9E4-D45D-32D64BBEB49C}"/>
              </a:ext>
            </a:extLst>
          </p:cNvPr>
          <p:cNvSpPr>
            <a:spLocks noGrp="1"/>
          </p:cNvSpPr>
          <p:nvPr>
            <p:ph type="title"/>
          </p:nvPr>
        </p:nvSpPr>
        <p:spPr/>
        <p:txBody>
          <a:bodyPr/>
          <a:lstStyle/>
          <a:p>
            <a:r>
              <a:rPr lang="en-GB" dirty="0">
                <a:cs typeface="Arial"/>
              </a:rPr>
              <a:t>Task 3 websites</a:t>
            </a:r>
            <a:endParaRPr lang="en-GB" dirty="0"/>
          </a:p>
        </p:txBody>
      </p:sp>
    </p:spTree>
    <p:extLst>
      <p:ext uri="{BB962C8B-B14F-4D97-AF65-F5344CB8AC3E}">
        <p14:creationId xmlns:p14="http://schemas.microsoft.com/office/powerpoint/2010/main" val="33771098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3F8660-8477-4746-8962-E6BAFEEE1BB7}"/>
              </a:ext>
            </a:extLst>
          </p:cNvPr>
          <p:cNvSpPr>
            <a:spLocks noGrp="1"/>
          </p:cNvSpPr>
          <p:nvPr>
            <p:ph sz="quarter" idx="18"/>
          </p:nvPr>
        </p:nvSpPr>
        <p:spPr>
          <a:xfrm>
            <a:off x="234000" y="986400"/>
            <a:ext cx="8631840" cy="1584076"/>
          </a:xfrm>
        </p:spPr>
        <p:txBody>
          <a:bodyPr vert="horz" lIns="0" tIns="0" rIns="0" bIns="0" rtlCol="0" anchor="t">
            <a:noAutofit/>
          </a:bodyPr>
          <a:lstStyle/>
          <a:p>
            <a:pPr fontAlgn="base"/>
            <a:r>
              <a:rPr lang="en-GB" sz="2000" b="0" dirty="0"/>
              <a:t>Brief </a:t>
            </a:r>
          </a:p>
          <a:p>
            <a:pPr fontAlgn="base"/>
            <a:r>
              <a:rPr lang="en-GB" sz="2000" b="0" dirty="0"/>
              <a:t>Investigate the most suitable method that could be used to test for coeliac disease at home. You need to consider the reliability of the test and what materials you would need in the kits.</a:t>
            </a:r>
          </a:p>
          <a:p>
            <a:pPr fontAlgn="base"/>
            <a:endParaRPr lang="en-GB" sz="2000" b="0" dirty="0"/>
          </a:p>
          <a:p>
            <a:pPr fontAlgn="base"/>
            <a:r>
              <a:rPr lang="en-GB" sz="2000" b="0" u="sng" dirty="0"/>
              <a:t>Examples of different commercial kits</a:t>
            </a:r>
            <a:r>
              <a:rPr lang="en-GB" sz="2000" b="0" dirty="0"/>
              <a:t> </a:t>
            </a:r>
          </a:p>
          <a:p>
            <a:r>
              <a:rPr lang="en-GB" sz="2000" b="0" dirty="0">
                <a:ea typeface="+mn-lt"/>
                <a:cs typeface="+mn-lt"/>
              </a:rPr>
              <a:t>Select three sources. Write in continuous prose.</a:t>
            </a:r>
            <a:endParaRPr lang="en-US" sz="2000" b="0" dirty="0">
              <a:ea typeface="+mn-lt"/>
              <a:cs typeface="+mn-lt"/>
            </a:endParaRPr>
          </a:p>
          <a:p>
            <a:pPr marL="0" marR="0" lvl="0" indent="0" algn="l" defTabSz="914400" rtl="0" eaLnBrk="1" fontAlgn="auto" latinLnBrk="0" hangingPunct="1">
              <a:lnSpc>
                <a:spcPts val="1600"/>
              </a:lnSpc>
              <a:spcBef>
                <a:spcPct val="2000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mn-ea"/>
                <a:cs typeface="+mn-cs"/>
              </a:rPr>
              <a:t>What is your main </a:t>
            </a:r>
            <a:r>
              <a:rPr kumimoji="0" lang="en-GB" sz="2000" b="1" i="0" u="none" strike="noStrike" kern="1200" cap="none" spc="0" normalizeH="0" baseline="0" noProof="0" dirty="0">
                <a:ln>
                  <a:noFill/>
                </a:ln>
                <a:solidFill>
                  <a:srgbClr val="FF0000"/>
                </a:solidFill>
                <a:effectLst/>
                <a:uLnTx/>
                <a:uFillTx/>
                <a:latin typeface="Arial"/>
                <a:ea typeface="+mn-ea"/>
                <a:cs typeface="+mn-cs"/>
              </a:rPr>
              <a:t>point</a:t>
            </a:r>
            <a:r>
              <a:rPr kumimoji="0" lang="en-GB" sz="2000" b="0" i="0" u="none" strike="noStrike" kern="1200" cap="none" spc="0" normalizeH="0" baseline="0" noProof="0" dirty="0">
                <a:ln>
                  <a:noFill/>
                </a:ln>
                <a:solidFill>
                  <a:srgbClr val="000000"/>
                </a:solidFill>
                <a:effectLst/>
                <a:uLnTx/>
                <a:uFillTx/>
                <a:latin typeface="Arial"/>
                <a:ea typeface="+mn-ea"/>
                <a:cs typeface="+mn-cs"/>
              </a:rPr>
              <a:t>? Select information from </a:t>
            </a:r>
            <a:r>
              <a:rPr kumimoji="0" lang="en-GB" sz="2000" b="1" i="0" u="none" strike="noStrike" kern="1200" cap="none" spc="0" normalizeH="0" baseline="0" noProof="0" dirty="0">
                <a:ln>
                  <a:noFill/>
                </a:ln>
                <a:solidFill>
                  <a:srgbClr val="FF0000"/>
                </a:solidFill>
                <a:effectLst/>
                <a:uLnTx/>
                <a:uFillTx/>
                <a:latin typeface="Arial"/>
                <a:ea typeface="+mn-ea"/>
                <a:cs typeface="+mn-cs"/>
              </a:rPr>
              <a:t>evidence</a:t>
            </a:r>
            <a:r>
              <a:rPr kumimoji="0" lang="en-GB" sz="2000" b="0" i="0" u="none" strike="noStrike" kern="1200" cap="none" spc="0" normalizeH="0" baseline="0" noProof="0" dirty="0">
                <a:ln>
                  <a:noFill/>
                </a:ln>
                <a:solidFill>
                  <a:srgbClr val="000000"/>
                </a:solidFill>
                <a:effectLst/>
                <a:uLnTx/>
                <a:uFillTx/>
                <a:latin typeface="Arial"/>
                <a:ea typeface="+mn-ea"/>
                <a:cs typeface="+mn-cs"/>
              </a:rPr>
              <a:t>, form an </a:t>
            </a:r>
            <a:r>
              <a:rPr kumimoji="0" lang="en-GB" sz="2000" b="1" i="0" u="none" strike="noStrike" kern="1200" cap="none" spc="0" normalizeH="0" baseline="0" noProof="0" dirty="0">
                <a:ln>
                  <a:noFill/>
                </a:ln>
                <a:solidFill>
                  <a:srgbClr val="FF0000"/>
                </a:solidFill>
                <a:effectLst/>
                <a:uLnTx/>
                <a:uFillTx/>
                <a:latin typeface="Arial"/>
                <a:ea typeface="+mn-ea"/>
                <a:cs typeface="+mn-cs"/>
              </a:rPr>
              <a:t>explanation</a:t>
            </a:r>
            <a:r>
              <a:rPr kumimoji="0" lang="en-GB" sz="2000" b="0" i="0" u="none" strike="noStrike" kern="1200" cap="none" spc="0" normalizeH="0" baseline="0" noProof="0" dirty="0">
                <a:ln>
                  <a:noFill/>
                </a:ln>
                <a:solidFill>
                  <a:srgbClr val="000000"/>
                </a:solidFill>
                <a:effectLst/>
                <a:uLnTx/>
                <a:uFillTx/>
                <a:latin typeface="Arial"/>
                <a:ea typeface="+mn-ea"/>
                <a:cs typeface="+mn-cs"/>
              </a:rPr>
              <a:t> and </a:t>
            </a:r>
            <a:r>
              <a:rPr kumimoji="0" lang="en-GB" sz="2000" b="1" i="0" u="none" strike="noStrike" kern="1200" cap="none" spc="0" normalizeH="0" baseline="0" noProof="0" dirty="0">
                <a:ln>
                  <a:noFill/>
                </a:ln>
                <a:solidFill>
                  <a:srgbClr val="FF0000"/>
                </a:solidFill>
                <a:effectLst/>
                <a:uLnTx/>
                <a:uFillTx/>
                <a:latin typeface="Arial"/>
                <a:ea typeface="+mn-ea"/>
                <a:cs typeface="+mn-cs"/>
              </a:rPr>
              <a:t>link</a:t>
            </a:r>
            <a:r>
              <a:rPr kumimoji="0" lang="en-GB" sz="2000" b="0" i="0" u="none" strike="noStrike" kern="1200" cap="none" spc="0" normalizeH="0" baseline="0" noProof="0" dirty="0">
                <a:ln>
                  <a:noFill/>
                </a:ln>
                <a:solidFill>
                  <a:srgbClr val="000000"/>
                </a:solidFill>
                <a:effectLst/>
                <a:uLnTx/>
                <a:uFillTx/>
                <a:latin typeface="Arial"/>
                <a:ea typeface="+mn-ea"/>
                <a:cs typeface="+mn-cs"/>
              </a:rPr>
              <a:t> back to the brief. </a:t>
            </a:r>
            <a:endParaRPr kumimoji="0" lang="en-GB" sz="2000" b="0" i="0" u="none" strike="noStrike" kern="1200" cap="none" spc="0" normalizeH="0" baseline="0" noProof="0" dirty="0">
              <a:ln>
                <a:noFill/>
              </a:ln>
              <a:solidFill>
                <a:srgbClr val="000000"/>
              </a:solidFill>
              <a:effectLst/>
              <a:uLnTx/>
              <a:uFillTx/>
              <a:latin typeface="Arial"/>
              <a:ea typeface="+mn-lt"/>
              <a:cs typeface="Arial"/>
            </a:endParaRPr>
          </a:p>
          <a:p>
            <a:r>
              <a:rPr lang="en-GB" sz="2000" b="0" dirty="0"/>
              <a:t>Include references to cost of kits and technical specifications. </a:t>
            </a:r>
            <a:endParaRPr lang="en-GB" dirty="0"/>
          </a:p>
          <a:p>
            <a:endParaRPr lang="en-GB" sz="2000" dirty="0"/>
          </a:p>
        </p:txBody>
      </p:sp>
      <p:sp>
        <p:nvSpPr>
          <p:cNvPr id="6" name="Footer Placeholder 5">
            <a:extLst>
              <a:ext uri="{FF2B5EF4-FFF2-40B4-BE49-F238E27FC236}">
                <a16:creationId xmlns:a16="http://schemas.microsoft.com/office/drawing/2014/main" id="{A327F8F5-67A3-4888-A0F0-9A023FA14428}"/>
              </a:ext>
            </a:extLst>
          </p:cNvPr>
          <p:cNvSpPr>
            <a:spLocks noGrp="1"/>
          </p:cNvSpPr>
          <p:nvPr>
            <p:ph type="ftr" sz="quarter" idx="10"/>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92E5A30F-098E-4A43-982E-2F0967965A8D}"/>
              </a:ext>
            </a:extLst>
          </p:cNvPr>
          <p:cNvSpPr>
            <a:spLocks noGrp="1"/>
          </p:cNvSpPr>
          <p:nvPr>
            <p:ph type="sldNum" sz="quarter" idx="11"/>
          </p:nvPr>
        </p:nvSpPr>
        <p:spPr/>
        <p:txBody>
          <a:bodyPr/>
          <a:lstStyle/>
          <a:p>
            <a:fld id="{DA2C159E-F13C-4A85-9A41-E7669D3E0D70}" type="slidenum">
              <a:rPr lang="en-GB" smtClean="0"/>
              <a:pPr/>
              <a:t>15</a:t>
            </a:fld>
            <a:endParaRPr lang="en-GB"/>
          </a:p>
        </p:txBody>
      </p:sp>
      <p:sp>
        <p:nvSpPr>
          <p:cNvPr id="8" name="Title 7">
            <a:extLst>
              <a:ext uri="{FF2B5EF4-FFF2-40B4-BE49-F238E27FC236}">
                <a16:creationId xmlns:a16="http://schemas.microsoft.com/office/drawing/2014/main" id="{AB026240-078E-4BD3-9A98-8ADC308ABD37}"/>
              </a:ext>
            </a:extLst>
          </p:cNvPr>
          <p:cNvSpPr>
            <a:spLocks noGrp="1"/>
          </p:cNvSpPr>
          <p:nvPr>
            <p:ph type="title"/>
          </p:nvPr>
        </p:nvSpPr>
        <p:spPr/>
        <p:txBody>
          <a:bodyPr/>
          <a:lstStyle/>
          <a:p>
            <a:r>
              <a:rPr lang="en-GB" dirty="0"/>
              <a:t>Task 4</a:t>
            </a:r>
          </a:p>
        </p:txBody>
      </p:sp>
    </p:spTree>
    <p:extLst>
      <p:ext uri="{BB962C8B-B14F-4D97-AF65-F5344CB8AC3E}">
        <p14:creationId xmlns:p14="http://schemas.microsoft.com/office/powerpoint/2010/main" val="638813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98C7C19-E41E-97D1-B4AD-3E8A51848770}"/>
              </a:ext>
            </a:extLst>
          </p:cNvPr>
          <p:cNvSpPr>
            <a:spLocks noGrp="1"/>
          </p:cNvSpPr>
          <p:nvPr>
            <p:ph sz="quarter" idx="18"/>
          </p:nvPr>
        </p:nvSpPr>
        <p:spPr>
          <a:xfrm>
            <a:off x="234000" y="986400"/>
            <a:ext cx="8630600" cy="1584076"/>
          </a:xfrm>
        </p:spPr>
        <p:txBody>
          <a:bodyPr vert="horz" lIns="0" tIns="0" rIns="0" bIns="0" rtlCol="0" anchor="t">
            <a:noAutofit/>
          </a:bodyPr>
          <a:lstStyle/>
          <a:p>
            <a:r>
              <a:rPr lang="en-GB" sz="2000" b="0" u="sng" dirty="0">
                <a:ea typeface="+mn-lt"/>
                <a:cs typeface="+mn-lt"/>
              </a:rPr>
              <a:t>Information on the kits</a:t>
            </a:r>
            <a:r>
              <a:rPr lang="en-GB" sz="2000" b="0" dirty="0">
                <a:ea typeface="+mn-lt"/>
                <a:cs typeface="+mn-lt"/>
              </a:rPr>
              <a:t> </a:t>
            </a:r>
            <a:endParaRPr lang="en-US" sz="2000" dirty="0">
              <a:ea typeface="+mn-lt"/>
              <a:cs typeface="+mn-lt"/>
            </a:endParaRPr>
          </a:p>
          <a:p>
            <a:r>
              <a:rPr lang="en-GB" b="0" dirty="0">
                <a:ea typeface="+mn-lt"/>
                <a:cs typeface="+mn-lt"/>
                <a:hlinkClick r:id="rId2"/>
              </a:rPr>
              <a:t>https://www.ed.ac.uk/files/atoms/files/reducing_single-use_laboratory_plastics_0.pdf</a:t>
            </a:r>
            <a:endParaRPr lang="en-US" dirty="0">
              <a:ea typeface="+mn-lt"/>
              <a:cs typeface="+mn-lt"/>
            </a:endParaRPr>
          </a:p>
          <a:p>
            <a:r>
              <a:rPr lang="en-GB" b="0" dirty="0">
                <a:ea typeface="+mn-lt"/>
                <a:cs typeface="+mn-lt"/>
                <a:hlinkClick r:id="rId3"/>
              </a:rPr>
              <a:t>https://www.healthline.com/health-news/test-your-food-for-gluten</a:t>
            </a:r>
            <a:endParaRPr lang="en-US" dirty="0">
              <a:ea typeface="+mn-lt"/>
              <a:cs typeface="+mn-lt"/>
            </a:endParaRPr>
          </a:p>
          <a:p>
            <a:r>
              <a:rPr lang="en-GB" b="0" dirty="0">
                <a:ea typeface="+mn-lt"/>
                <a:cs typeface="+mn-lt"/>
                <a:hlinkClick r:id="rId4"/>
              </a:rPr>
              <a:t>https://www.gardnerdenver.com/en-gb/tricontinent/solutions/lab-solutions</a:t>
            </a:r>
            <a:endParaRPr lang="en-US" dirty="0">
              <a:ea typeface="+mn-lt"/>
              <a:cs typeface="+mn-lt"/>
            </a:endParaRPr>
          </a:p>
          <a:p>
            <a:r>
              <a:rPr lang="en-GB" b="0" dirty="0">
                <a:ea typeface="+mn-lt"/>
                <a:cs typeface="+mn-lt"/>
                <a:hlinkClick r:id="rId5"/>
              </a:rPr>
              <a:t>https://www.davids-bio.com/data/orderforms/monoclonal-antibody-production.pdf</a:t>
            </a:r>
            <a:endParaRPr lang="en-US" dirty="0">
              <a:ea typeface="+mn-lt"/>
              <a:cs typeface="+mn-lt"/>
            </a:endParaRPr>
          </a:p>
          <a:p>
            <a:endParaRPr lang="en-GB" b="0" dirty="0">
              <a:cs typeface="Arial"/>
            </a:endParaRPr>
          </a:p>
        </p:txBody>
      </p:sp>
      <p:sp>
        <p:nvSpPr>
          <p:cNvPr id="6" name="Footer Placeholder 5">
            <a:extLst>
              <a:ext uri="{FF2B5EF4-FFF2-40B4-BE49-F238E27FC236}">
                <a16:creationId xmlns:a16="http://schemas.microsoft.com/office/drawing/2014/main" id="{C3AB30C7-CE61-3EAE-B029-47F745241F71}"/>
              </a:ext>
            </a:extLst>
          </p:cNvPr>
          <p:cNvSpPr>
            <a:spLocks noGrp="1"/>
          </p:cNvSpPr>
          <p:nvPr>
            <p:ph type="ftr" sz="quarter" idx="10"/>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3EFE3299-FE69-7D91-97A5-4A63855328F2}"/>
              </a:ext>
            </a:extLst>
          </p:cNvPr>
          <p:cNvSpPr>
            <a:spLocks noGrp="1"/>
          </p:cNvSpPr>
          <p:nvPr>
            <p:ph type="sldNum" sz="quarter" idx="11"/>
          </p:nvPr>
        </p:nvSpPr>
        <p:spPr/>
        <p:txBody>
          <a:bodyPr/>
          <a:lstStyle/>
          <a:p>
            <a:fld id="{DA2C159E-F13C-4A85-9A41-E7669D3E0D70}" type="slidenum">
              <a:rPr lang="en-GB" smtClean="0"/>
              <a:pPr/>
              <a:t>16</a:t>
            </a:fld>
            <a:endParaRPr lang="en-GB"/>
          </a:p>
        </p:txBody>
      </p:sp>
      <p:sp>
        <p:nvSpPr>
          <p:cNvPr id="8" name="Title 7">
            <a:extLst>
              <a:ext uri="{FF2B5EF4-FFF2-40B4-BE49-F238E27FC236}">
                <a16:creationId xmlns:a16="http://schemas.microsoft.com/office/drawing/2014/main" id="{FF58CC95-9078-950F-B113-C358D36BDC50}"/>
              </a:ext>
            </a:extLst>
          </p:cNvPr>
          <p:cNvSpPr>
            <a:spLocks noGrp="1"/>
          </p:cNvSpPr>
          <p:nvPr>
            <p:ph type="title"/>
          </p:nvPr>
        </p:nvSpPr>
        <p:spPr/>
        <p:txBody>
          <a:bodyPr/>
          <a:lstStyle/>
          <a:p>
            <a:r>
              <a:rPr lang="en-GB" dirty="0">
                <a:cs typeface="Arial"/>
              </a:rPr>
              <a:t>Task 4 websites</a:t>
            </a:r>
            <a:endParaRPr lang="en-GB" dirty="0"/>
          </a:p>
        </p:txBody>
      </p:sp>
    </p:spTree>
    <p:extLst>
      <p:ext uri="{BB962C8B-B14F-4D97-AF65-F5344CB8AC3E}">
        <p14:creationId xmlns:p14="http://schemas.microsoft.com/office/powerpoint/2010/main" val="26733430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Alternative task 2</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17</a:t>
            </a:fld>
            <a:endParaRPr lang="en-GB"/>
          </a:p>
        </p:txBody>
      </p:sp>
      <p:sp>
        <p:nvSpPr>
          <p:cNvPr id="8" name="Content Placeholder 7">
            <a:extLst>
              <a:ext uri="{FF2B5EF4-FFF2-40B4-BE49-F238E27FC236}">
                <a16:creationId xmlns:a16="http://schemas.microsoft.com/office/drawing/2014/main" id="{DE9B5B3E-5D52-466C-970D-C3C5CBBB080C}"/>
              </a:ext>
            </a:extLst>
          </p:cNvPr>
          <p:cNvSpPr>
            <a:spLocks noGrp="1"/>
          </p:cNvSpPr>
          <p:nvPr>
            <p:ph sz="quarter" idx="18"/>
          </p:nvPr>
        </p:nvSpPr>
        <p:spPr>
          <a:xfrm>
            <a:off x="234000" y="709735"/>
            <a:ext cx="8631840" cy="1584076"/>
          </a:xfrm>
        </p:spPr>
        <p:txBody>
          <a:bodyPr vert="horz" lIns="0" tIns="0" rIns="0" bIns="0" rtlCol="0" anchor="t">
            <a:noAutofit/>
          </a:bodyPr>
          <a:lstStyle/>
          <a:p>
            <a:pPr fontAlgn="base"/>
            <a:r>
              <a:rPr lang="en-GB" sz="2000" b="0" dirty="0"/>
              <a:t>Brief </a:t>
            </a:r>
          </a:p>
          <a:p>
            <a:r>
              <a:rPr lang="en-GB" sz="2000" b="0" dirty="0">
                <a:ea typeface="+mn-lt"/>
                <a:cs typeface="+mn-lt"/>
              </a:rPr>
              <a:t>Investigate the most suitable method that could be used to test for water quality at home. You need to consider the reliability of the test and what you would test for.</a:t>
            </a:r>
          </a:p>
          <a:p>
            <a:endParaRPr lang="en-GB" sz="2000" b="0" dirty="0">
              <a:latin typeface="Arial"/>
              <a:cs typeface="Arial"/>
            </a:endParaRPr>
          </a:p>
          <a:p>
            <a:pPr fontAlgn="base"/>
            <a:r>
              <a:rPr lang="en-GB" sz="2000" b="0" u="sng" dirty="0">
                <a:latin typeface="Arial" panose="020B0604020202020204" pitchFamily="34" charset="0"/>
                <a:cs typeface="Arial" panose="020B0604020202020204" pitchFamily="34" charset="0"/>
              </a:rPr>
              <a:t>Information on water quality and testing</a:t>
            </a:r>
          </a:p>
          <a:p>
            <a:r>
              <a:rPr lang="en-GB" sz="2000" b="0" dirty="0">
                <a:latin typeface="Arial"/>
                <a:cs typeface="Arial"/>
              </a:rPr>
              <a:t>Select two sources. Complete the grid. </a:t>
            </a:r>
            <a:endParaRPr lang="en-US" sz="2000" b="0" dirty="0">
              <a:latin typeface="Arial"/>
              <a:ea typeface="+mn-lt"/>
              <a:cs typeface="Arial"/>
            </a:endParaRPr>
          </a:p>
          <a:p>
            <a:r>
              <a:rPr lang="en-GB" sz="2000" b="0" dirty="0">
                <a:latin typeface="Arial"/>
                <a:cs typeface="Arial"/>
              </a:rPr>
              <a:t>What is your main </a:t>
            </a:r>
            <a:r>
              <a:rPr lang="en-GB" sz="2000" dirty="0">
                <a:solidFill>
                  <a:srgbClr val="FF0000"/>
                </a:solidFill>
                <a:latin typeface="Arial"/>
                <a:cs typeface="Arial"/>
              </a:rPr>
              <a:t>point</a:t>
            </a:r>
            <a:r>
              <a:rPr lang="en-GB" sz="2000" b="0" dirty="0">
                <a:latin typeface="Arial"/>
                <a:cs typeface="Arial"/>
              </a:rPr>
              <a:t>? Select information from </a:t>
            </a:r>
            <a:r>
              <a:rPr lang="en-GB" sz="2000" dirty="0">
                <a:solidFill>
                  <a:srgbClr val="FF0000"/>
                </a:solidFill>
                <a:latin typeface="Arial"/>
                <a:cs typeface="Arial"/>
              </a:rPr>
              <a:t>evidence</a:t>
            </a:r>
            <a:r>
              <a:rPr lang="en-GB" sz="2000" b="0" dirty="0">
                <a:latin typeface="Arial"/>
                <a:cs typeface="Arial"/>
              </a:rPr>
              <a:t>, form an </a:t>
            </a:r>
            <a:r>
              <a:rPr lang="en-GB" sz="2000" dirty="0">
                <a:solidFill>
                  <a:srgbClr val="FF0000"/>
                </a:solidFill>
                <a:latin typeface="Arial"/>
                <a:cs typeface="Arial"/>
              </a:rPr>
              <a:t>explanation</a:t>
            </a:r>
            <a:r>
              <a:rPr lang="en-GB" sz="2000" b="0" dirty="0">
                <a:latin typeface="Arial"/>
                <a:cs typeface="Arial"/>
              </a:rPr>
              <a:t> and </a:t>
            </a:r>
            <a:r>
              <a:rPr lang="en-GB" sz="2000" dirty="0">
                <a:solidFill>
                  <a:srgbClr val="FF0000"/>
                </a:solidFill>
                <a:latin typeface="Arial"/>
                <a:cs typeface="Arial"/>
              </a:rPr>
              <a:t>link</a:t>
            </a:r>
            <a:r>
              <a:rPr lang="en-GB" sz="2000" b="0" dirty="0">
                <a:latin typeface="Arial"/>
                <a:cs typeface="Arial"/>
              </a:rPr>
              <a:t> back to the brief. </a:t>
            </a:r>
            <a:endParaRPr lang="en-GB" sz="2000" b="0" dirty="0">
              <a:latin typeface="Arial"/>
              <a:ea typeface="+mn-lt"/>
              <a:cs typeface="Arial"/>
            </a:endParaRPr>
          </a:p>
          <a:p>
            <a:endParaRPr lang="en-GB" sz="2000" b="0" dirty="0">
              <a:ea typeface="+mn-lt"/>
              <a:cs typeface="+mn-lt"/>
            </a:endParaRPr>
          </a:p>
          <a:p>
            <a:endParaRPr lang="en-GB" sz="2000" b="0" dirty="0">
              <a:latin typeface="Arial" panose="020B0604020202020204" pitchFamily="34" charset="0"/>
              <a:cs typeface="Arial" panose="020B0604020202020204" pitchFamily="34" charset="0"/>
            </a:endParaRPr>
          </a:p>
        </p:txBody>
      </p:sp>
      <p:graphicFrame>
        <p:nvGraphicFramePr>
          <p:cNvPr id="15" name="Table 15">
            <a:extLst>
              <a:ext uri="{FF2B5EF4-FFF2-40B4-BE49-F238E27FC236}">
                <a16:creationId xmlns:a16="http://schemas.microsoft.com/office/drawing/2014/main" id="{1013D385-6E5F-41E7-B3D1-52D9E54CC698}"/>
              </a:ext>
            </a:extLst>
          </p:cNvPr>
          <p:cNvGraphicFramePr>
            <a:graphicFrameLocks noGrp="1"/>
          </p:cNvGraphicFramePr>
          <p:nvPr>
            <p:extLst>
              <p:ext uri="{D42A27DB-BD31-4B8C-83A1-F6EECF244321}">
                <p14:modId xmlns:p14="http://schemas.microsoft.com/office/powerpoint/2010/main" val="1180705692"/>
              </p:ext>
            </p:extLst>
          </p:nvPr>
        </p:nvGraphicFramePr>
        <p:xfrm>
          <a:off x="232950" y="2872193"/>
          <a:ext cx="8631840" cy="1869432"/>
        </p:xfrm>
        <a:graphic>
          <a:graphicData uri="http://schemas.openxmlformats.org/drawingml/2006/table">
            <a:tbl>
              <a:tblPr firstRow="1" bandRow="1">
                <a:tableStyleId>{5C22544A-7EE6-4342-B048-85BDC9FD1C3A}</a:tableStyleId>
              </a:tblPr>
              <a:tblGrid>
                <a:gridCol w="2157960">
                  <a:extLst>
                    <a:ext uri="{9D8B030D-6E8A-4147-A177-3AD203B41FA5}">
                      <a16:colId xmlns:a16="http://schemas.microsoft.com/office/drawing/2014/main" val="3964323009"/>
                    </a:ext>
                  </a:extLst>
                </a:gridCol>
                <a:gridCol w="2157960">
                  <a:extLst>
                    <a:ext uri="{9D8B030D-6E8A-4147-A177-3AD203B41FA5}">
                      <a16:colId xmlns:a16="http://schemas.microsoft.com/office/drawing/2014/main" val="2189168657"/>
                    </a:ext>
                  </a:extLst>
                </a:gridCol>
                <a:gridCol w="2157960">
                  <a:extLst>
                    <a:ext uri="{9D8B030D-6E8A-4147-A177-3AD203B41FA5}">
                      <a16:colId xmlns:a16="http://schemas.microsoft.com/office/drawing/2014/main" val="1092469194"/>
                    </a:ext>
                  </a:extLst>
                </a:gridCol>
                <a:gridCol w="2157960">
                  <a:extLst>
                    <a:ext uri="{9D8B030D-6E8A-4147-A177-3AD203B41FA5}">
                      <a16:colId xmlns:a16="http://schemas.microsoft.com/office/drawing/2014/main" val="1668809628"/>
                    </a:ext>
                  </a:extLst>
                </a:gridCol>
              </a:tblGrid>
              <a:tr h="623144">
                <a:tc>
                  <a:txBody>
                    <a:bodyPr/>
                    <a:lstStyle/>
                    <a:p>
                      <a:pPr algn="ctr"/>
                      <a:r>
                        <a:rPr lang="en-GB" dirty="0"/>
                        <a:t>Point</a:t>
                      </a:r>
                    </a:p>
                  </a:txBody>
                  <a:tcPr/>
                </a:tc>
                <a:tc>
                  <a:txBody>
                    <a:bodyPr/>
                    <a:lstStyle/>
                    <a:p>
                      <a:pPr algn="ctr"/>
                      <a:r>
                        <a:rPr lang="en-GB"/>
                        <a:t>Evidence</a:t>
                      </a:r>
                    </a:p>
                  </a:txBody>
                  <a:tcPr/>
                </a:tc>
                <a:tc>
                  <a:txBody>
                    <a:bodyPr/>
                    <a:lstStyle/>
                    <a:p>
                      <a:pPr algn="ctr"/>
                      <a:r>
                        <a:rPr lang="en-GB" dirty="0"/>
                        <a:t>Explanation</a:t>
                      </a:r>
                    </a:p>
                  </a:txBody>
                  <a:tcPr/>
                </a:tc>
                <a:tc>
                  <a:txBody>
                    <a:bodyPr/>
                    <a:lstStyle/>
                    <a:p>
                      <a:pPr algn="ctr"/>
                      <a:r>
                        <a:rPr lang="en-GB"/>
                        <a:t>Link</a:t>
                      </a:r>
                    </a:p>
                  </a:txBody>
                  <a:tcPr/>
                </a:tc>
                <a:extLst>
                  <a:ext uri="{0D108BD9-81ED-4DB2-BD59-A6C34878D82A}">
                    <a16:rowId xmlns:a16="http://schemas.microsoft.com/office/drawing/2014/main" val="1401520203"/>
                  </a:ext>
                </a:extLst>
              </a:tr>
              <a:tr h="623144">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a:p>
                  </a:txBody>
                  <a:tcPr/>
                </a:tc>
                <a:extLst>
                  <a:ext uri="{0D108BD9-81ED-4DB2-BD59-A6C34878D82A}">
                    <a16:rowId xmlns:a16="http://schemas.microsoft.com/office/drawing/2014/main" val="3216799157"/>
                  </a:ext>
                </a:extLst>
              </a:tr>
              <a:tr h="623144">
                <a:tc>
                  <a:txBody>
                    <a:bodyPr/>
                    <a:lstStyle/>
                    <a:p>
                      <a:pPr algn="ctr"/>
                      <a:endParaRPr lang="en-GB"/>
                    </a:p>
                  </a:txBody>
                  <a:tcPr/>
                </a:tc>
                <a:tc>
                  <a:txBody>
                    <a:bodyPr/>
                    <a:lstStyle/>
                    <a:p>
                      <a:pPr algn="ctr"/>
                      <a:endParaRPr lang="en-GB"/>
                    </a:p>
                  </a:txBody>
                  <a:tcPr/>
                </a:tc>
                <a:tc>
                  <a:txBody>
                    <a:bodyPr/>
                    <a:lstStyle/>
                    <a:p>
                      <a:pPr algn="ctr"/>
                      <a:endParaRPr lang="en-GB"/>
                    </a:p>
                  </a:txBody>
                  <a:tcPr/>
                </a:tc>
                <a:tc>
                  <a:txBody>
                    <a:bodyPr/>
                    <a:lstStyle/>
                    <a:p>
                      <a:pPr algn="ctr"/>
                      <a:endParaRPr lang="en-GB" dirty="0"/>
                    </a:p>
                  </a:txBody>
                  <a:tcPr/>
                </a:tc>
                <a:extLst>
                  <a:ext uri="{0D108BD9-81ED-4DB2-BD59-A6C34878D82A}">
                    <a16:rowId xmlns:a16="http://schemas.microsoft.com/office/drawing/2014/main" val="639477468"/>
                  </a:ext>
                </a:extLst>
              </a:tr>
            </a:tbl>
          </a:graphicData>
        </a:graphic>
      </p:graphicFrame>
    </p:spTree>
    <p:extLst>
      <p:ext uri="{BB962C8B-B14F-4D97-AF65-F5344CB8AC3E}">
        <p14:creationId xmlns:p14="http://schemas.microsoft.com/office/powerpoint/2010/main" val="2515672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9982FA-EF4A-1011-26E1-DFA821B72394}"/>
              </a:ext>
            </a:extLst>
          </p:cNvPr>
          <p:cNvSpPr>
            <a:spLocks noGrp="1"/>
          </p:cNvSpPr>
          <p:nvPr>
            <p:ph sz="quarter" idx="18"/>
          </p:nvPr>
        </p:nvSpPr>
        <p:spPr>
          <a:xfrm>
            <a:off x="234000" y="986400"/>
            <a:ext cx="8429516" cy="3478492"/>
          </a:xfrm>
        </p:spPr>
        <p:txBody>
          <a:bodyPr vert="horz" lIns="0" tIns="0" rIns="0" bIns="0" rtlCol="0" anchor="t">
            <a:noAutofit/>
          </a:bodyPr>
          <a:lstStyle/>
          <a:p>
            <a:r>
              <a:rPr lang="en-GB" b="0" dirty="0">
                <a:ea typeface="+mn-lt"/>
                <a:cs typeface="+mn-lt"/>
                <a:hlinkClick r:id="rId2"/>
              </a:rPr>
              <a:t>Water pollution facts and information (nationalgeographic.com)</a:t>
            </a:r>
          </a:p>
          <a:p>
            <a:r>
              <a:rPr lang="en-GB" b="0" dirty="0">
                <a:ea typeface="+mn-lt"/>
                <a:cs typeface="+mn-lt"/>
                <a:hlinkClick r:id="rId3"/>
              </a:rPr>
              <a:t>Together, for Rivers | The Rivers Trust</a:t>
            </a:r>
            <a:endParaRPr lang="en-GB" dirty="0"/>
          </a:p>
          <a:p>
            <a:r>
              <a:rPr lang="en-GB" b="0" dirty="0">
                <a:ea typeface="+mn-lt"/>
                <a:cs typeface="+mn-lt"/>
                <a:hlinkClick r:id="rId4"/>
              </a:rPr>
              <a:t>Environment Agency boosts water quality monitoring to help tackle pollution on the River Wye - GOV.UK (www.gov.uk)</a:t>
            </a:r>
            <a:endParaRPr lang="en-GB" dirty="0"/>
          </a:p>
          <a:p>
            <a:r>
              <a:rPr lang="en-GB" b="0" dirty="0">
                <a:ea typeface="+mn-lt"/>
                <a:cs typeface="+mn-lt"/>
                <a:hlinkClick r:id="rId5"/>
              </a:rPr>
              <a:t>Water Quality in the Nation’s Streams and Rivers – Current Conditions and Long-Term Trends | U.S. Geological Survey (usgs.gov)</a:t>
            </a:r>
            <a:endParaRPr lang="en-GB" dirty="0"/>
          </a:p>
          <a:p>
            <a:r>
              <a:rPr lang="en-GB" b="0" dirty="0">
                <a:ea typeface="+mn-lt"/>
                <a:cs typeface="+mn-lt"/>
                <a:hlinkClick r:id="rId6"/>
              </a:rPr>
              <a:t>Water Quality Drinking water guidelines</a:t>
            </a:r>
            <a:endParaRPr lang="en-GB" dirty="0"/>
          </a:p>
          <a:p>
            <a:r>
              <a:rPr lang="en-GB" b="0" dirty="0">
                <a:ea typeface="+mn-lt"/>
                <a:cs typeface="+mn-lt"/>
                <a:hlinkClick r:id="rId7"/>
              </a:rPr>
              <a:t>Importance of Water Quality and Testing | Public Water Systems | Drinking Water | Healthy Water | CDC</a:t>
            </a:r>
            <a:endParaRPr lang="en-GB" dirty="0"/>
          </a:p>
          <a:p>
            <a:endParaRPr lang="en-GB" b="0" dirty="0">
              <a:cs typeface="Arial"/>
            </a:endParaRPr>
          </a:p>
          <a:p>
            <a:endParaRPr lang="en-GB" b="0" dirty="0">
              <a:cs typeface="Arial"/>
            </a:endParaRPr>
          </a:p>
          <a:p>
            <a:endParaRPr lang="en-GB" b="0" dirty="0">
              <a:cs typeface="Arial"/>
            </a:endParaRPr>
          </a:p>
          <a:p>
            <a:endParaRPr lang="en-GB" b="0" dirty="0">
              <a:cs typeface="Arial"/>
            </a:endParaRPr>
          </a:p>
          <a:p>
            <a:endParaRPr lang="en-GB" b="0" dirty="0">
              <a:cs typeface="Arial"/>
            </a:endParaRPr>
          </a:p>
          <a:p>
            <a:endParaRPr lang="en-GB" b="0" dirty="0">
              <a:cs typeface="Arial"/>
            </a:endParaRPr>
          </a:p>
          <a:p>
            <a:endParaRPr lang="en-GB" b="0" dirty="0">
              <a:cs typeface="Arial"/>
            </a:endParaRPr>
          </a:p>
        </p:txBody>
      </p:sp>
      <p:sp>
        <p:nvSpPr>
          <p:cNvPr id="6" name="Footer Placeholder 5">
            <a:extLst>
              <a:ext uri="{FF2B5EF4-FFF2-40B4-BE49-F238E27FC236}">
                <a16:creationId xmlns:a16="http://schemas.microsoft.com/office/drawing/2014/main" id="{F29B8FF7-B5CC-48CA-88EF-684E884400E0}"/>
              </a:ext>
            </a:extLst>
          </p:cNvPr>
          <p:cNvSpPr>
            <a:spLocks noGrp="1"/>
          </p:cNvSpPr>
          <p:nvPr>
            <p:ph type="ftr" sz="quarter" idx="10"/>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79634BF2-0FB5-0667-5D8B-5F51C77CB9D2}"/>
              </a:ext>
            </a:extLst>
          </p:cNvPr>
          <p:cNvSpPr>
            <a:spLocks noGrp="1"/>
          </p:cNvSpPr>
          <p:nvPr>
            <p:ph type="sldNum" sz="quarter" idx="11"/>
          </p:nvPr>
        </p:nvSpPr>
        <p:spPr/>
        <p:txBody>
          <a:bodyPr/>
          <a:lstStyle/>
          <a:p>
            <a:fld id="{DA2C159E-F13C-4A85-9A41-E7669D3E0D70}" type="slidenum">
              <a:rPr lang="en-GB" smtClean="0"/>
              <a:pPr/>
              <a:t>18</a:t>
            </a:fld>
            <a:endParaRPr lang="en-GB"/>
          </a:p>
        </p:txBody>
      </p:sp>
      <p:sp>
        <p:nvSpPr>
          <p:cNvPr id="8" name="Title 7">
            <a:extLst>
              <a:ext uri="{FF2B5EF4-FFF2-40B4-BE49-F238E27FC236}">
                <a16:creationId xmlns:a16="http://schemas.microsoft.com/office/drawing/2014/main" id="{AFCD4F31-CFF3-D360-2A7F-1C72FED8EFCE}"/>
              </a:ext>
            </a:extLst>
          </p:cNvPr>
          <p:cNvSpPr>
            <a:spLocks noGrp="1"/>
          </p:cNvSpPr>
          <p:nvPr>
            <p:ph type="title"/>
          </p:nvPr>
        </p:nvSpPr>
        <p:spPr/>
        <p:txBody>
          <a:bodyPr/>
          <a:lstStyle/>
          <a:p>
            <a:r>
              <a:rPr lang="en-GB" dirty="0">
                <a:cs typeface="Arial"/>
              </a:rPr>
              <a:t>Websites for alternative task 2</a:t>
            </a:r>
            <a:endParaRPr lang="en-GB" dirty="0"/>
          </a:p>
        </p:txBody>
      </p:sp>
    </p:spTree>
    <p:extLst>
      <p:ext uri="{BB962C8B-B14F-4D97-AF65-F5344CB8AC3E}">
        <p14:creationId xmlns:p14="http://schemas.microsoft.com/office/powerpoint/2010/main" val="9911802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C6C06B6-15E2-440D-8900-FB89D2C5F8C9}"/>
              </a:ext>
            </a:extLst>
          </p:cNvPr>
          <p:cNvSpPr>
            <a:spLocks noGrp="1"/>
          </p:cNvSpPr>
          <p:nvPr>
            <p:ph sz="quarter" idx="18"/>
          </p:nvPr>
        </p:nvSpPr>
        <p:spPr>
          <a:xfrm>
            <a:off x="233999" y="808601"/>
            <a:ext cx="8436513" cy="1761875"/>
          </a:xfrm>
        </p:spPr>
        <p:txBody>
          <a:bodyPr vert="horz" lIns="0" tIns="0" rIns="0" bIns="0" rtlCol="0" anchor="t">
            <a:noAutofit/>
          </a:bodyPr>
          <a:lstStyle/>
          <a:p>
            <a:pPr fontAlgn="base"/>
            <a:r>
              <a:rPr lang="en-GB" sz="2000" b="0" dirty="0"/>
              <a:t>Brief </a:t>
            </a:r>
          </a:p>
          <a:p>
            <a:r>
              <a:rPr lang="en-GB" sz="2000" b="0" dirty="0">
                <a:ea typeface="+mn-lt"/>
                <a:cs typeface="+mn-lt"/>
              </a:rPr>
              <a:t>Investigate the most suitable method that could be used to test for water quality at home. You need to consider the reliability of the test and what you would test for.</a:t>
            </a:r>
          </a:p>
          <a:p>
            <a:endParaRPr lang="en-GB" sz="2000" b="0" dirty="0">
              <a:ea typeface="+mn-lt"/>
              <a:cs typeface="+mn-lt"/>
            </a:endParaRPr>
          </a:p>
          <a:p>
            <a:r>
              <a:rPr lang="en-GB" sz="2000" b="0" u="sng" dirty="0"/>
              <a:t>Information on different kits</a:t>
            </a:r>
            <a:endParaRPr lang="en-US" sz="2000" b="0" dirty="0">
              <a:ea typeface="+mn-lt"/>
              <a:cs typeface="+mn-lt"/>
            </a:endParaRPr>
          </a:p>
          <a:p>
            <a:r>
              <a:rPr lang="en-GB" sz="2000" b="0" dirty="0">
                <a:ea typeface="+mn-lt"/>
                <a:cs typeface="+mn-lt"/>
              </a:rPr>
              <a:t>Select two sources. Write in continuous prose.</a:t>
            </a:r>
            <a:endParaRPr lang="en-US" sz="2000" b="0" dirty="0">
              <a:ea typeface="+mn-lt"/>
              <a:cs typeface="+mn-lt"/>
            </a:endParaRPr>
          </a:p>
          <a:p>
            <a:pPr marL="0" marR="0" lvl="0" indent="0" algn="l" defTabSz="914400" rtl="0" eaLnBrk="1" fontAlgn="auto" latinLnBrk="0" hangingPunct="1">
              <a:lnSpc>
                <a:spcPts val="1600"/>
              </a:lnSpc>
              <a:spcBef>
                <a:spcPct val="2000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mn-ea"/>
                <a:cs typeface="+mn-cs"/>
              </a:rPr>
              <a:t>What is your main </a:t>
            </a:r>
            <a:r>
              <a:rPr kumimoji="0" lang="en-GB" sz="2000" b="1" i="0" u="none" strike="noStrike" kern="1200" cap="none" spc="0" normalizeH="0" baseline="0" noProof="0" dirty="0">
                <a:ln>
                  <a:noFill/>
                </a:ln>
                <a:solidFill>
                  <a:srgbClr val="FF0000"/>
                </a:solidFill>
                <a:effectLst/>
                <a:uLnTx/>
                <a:uFillTx/>
                <a:latin typeface="Arial"/>
                <a:ea typeface="+mn-ea"/>
                <a:cs typeface="+mn-cs"/>
              </a:rPr>
              <a:t>point</a:t>
            </a:r>
            <a:r>
              <a:rPr kumimoji="0" lang="en-GB" sz="2000" b="0" i="0" u="none" strike="noStrike" kern="1200" cap="none" spc="0" normalizeH="0" baseline="0" noProof="0" dirty="0">
                <a:ln>
                  <a:noFill/>
                </a:ln>
                <a:solidFill>
                  <a:srgbClr val="000000"/>
                </a:solidFill>
                <a:effectLst/>
                <a:uLnTx/>
                <a:uFillTx/>
                <a:latin typeface="Arial"/>
                <a:ea typeface="+mn-ea"/>
                <a:cs typeface="+mn-cs"/>
              </a:rPr>
              <a:t>? Select information from </a:t>
            </a:r>
            <a:r>
              <a:rPr kumimoji="0" lang="en-GB" sz="2000" b="1" i="0" u="none" strike="noStrike" kern="1200" cap="none" spc="0" normalizeH="0" baseline="0" noProof="0" dirty="0">
                <a:ln>
                  <a:noFill/>
                </a:ln>
                <a:solidFill>
                  <a:srgbClr val="FF0000"/>
                </a:solidFill>
                <a:effectLst/>
                <a:uLnTx/>
                <a:uFillTx/>
                <a:latin typeface="Arial"/>
                <a:ea typeface="+mn-ea"/>
                <a:cs typeface="+mn-cs"/>
              </a:rPr>
              <a:t>evidence</a:t>
            </a:r>
            <a:r>
              <a:rPr kumimoji="0" lang="en-GB" sz="2000" b="0" i="0" u="none" strike="noStrike" kern="1200" cap="none" spc="0" normalizeH="0" baseline="0" noProof="0" dirty="0">
                <a:ln>
                  <a:noFill/>
                </a:ln>
                <a:solidFill>
                  <a:srgbClr val="000000"/>
                </a:solidFill>
                <a:effectLst/>
                <a:uLnTx/>
                <a:uFillTx/>
                <a:latin typeface="Arial"/>
                <a:ea typeface="+mn-ea"/>
                <a:cs typeface="+mn-cs"/>
              </a:rPr>
              <a:t>, form an </a:t>
            </a:r>
            <a:r>
              <a:rPr kumimoji="0" lang="en-GB" sz="2000" b="1" i="0" u="none" strike="noStrike" kern="1200" cap="none" spc="0" normalizeH="0" baseline="0" noProof="0" dirty="0">
                <a:ln>
                  <a:noFill/>
                </a:ln>
                <a:solidFill>
                  <a:srgbClr val="FF0000"/>
                </a:solidFill>
                <a:effectLst/>
                <a:uLnTx/>
                <a:uFillTx/>
                <a:latin typeface="Arial"/>
                <a:ea typeface="+mn-ea"/>
                <a:cs typeface="+mn-cs"/>
              </a:rPr>
              <a:t>explanation</a:t>
            </a:r>
            <a:r>
              <a:rPr kumimoji="0" lang="en-GB" sz="2000" b="0" i="0" u="none" strike="noStrike" kern="1200" cap="none" spc="0" normalizeH="0" baseline="0" noProof="0" dirty="0">
                <a:ln>
                  <a:noFill/>
                </a:ln>
                <a:solidFill>
                  <a:srgbClr val="000000"/>
                </a:solidFill>
                <a:effectLst/>
                <a:uLnTx/>
                <a:uFillTx/>
                <a:latin typeface="Arial"/>
                <a:ea typeface="+mn-ea"/>
                <a:cs typeface="+mn-cs"/>
              </a:rPr>
              <a:t> and </a:t>
            </a:r>
            <a:r>
              <a:rPr kumimoji="0" lang="en-GB" sz="2000" b="1" i="0" u="none" strike="noStrike" kern="1200" cap="none" spc="0" normalizeH="0" baseline="0" noProof="0" dirty="0">
                <a:ln>
                  <a:noFill/>
                </a:ln>
                <a:solidFill>
                  <a:srgbClr val="FF0000"/>
                </a:solidFill>
                <a:effectLst/>
                <a:uLnTx/>
                <a:uFillTx/>
                <a:latin typeface="Arial"/>
                <a:ea typeface="+mn-ea"/>
                <a:cs typeface="+mn-cs"/>
              </a:rPr>
              <a:t>link</a:t>
            </a:r>
            <a:r>
              <a:rPr kumimoji="0" lang="en-GB" sz="2000" b="0" i="0" u="none" strike="noStrike" kern="1200" cap="none" spc="0" normalizeH="0" baseline="0" noProof="0" dirty="0">
                <a:ln>
                  <a:noFill/>
                </a:ln>
                <a:solidFill>
                  <a:srgbClr val="000000"/>
                </a:solidFill>
                <a:effectLst/>
                <a:uLnTx/>
                <a:uFillTx/>
                <a:latin typeface="Arial"/>
                <a:ea typeface="+mn-ea"/>
                <a:cs typeface="+mn-cs"/>
              </a:rPr>
              <a:t> back to the brief. </a:t>
            </a:r>
            <a:endParaRPr kumimoji="0" lang="en-GB" sz="2000" b="0" i="0" u="none" strike="noStrike" kern="1200" cap="none" spc="0" normalizeH="0" baseline="0" noProof="0" dirty="0">
              <a:ln>
                <a:noFill/>
              </a:ln>
              <a:solidFill>
                <a:srgbClr val="000000"/>
              </a:solidFill>
              <a:effectLst/>
              <a:uLnTx/>
              <a:uFillTx/>
              <a:latin typeface="Arial"/>
              <a:ea typeface="+mn-lt"/>
              <a:cs typeface="Arial"/>
            </a:endParaRPr>
          </a:p>
          <a:p>
            <a:r>
              <a:rPr lang="en-GB" dirty="0">
                <a:cs typeface="Arial"/>
              </a:rPr>
              <a:t>Use sites from those listed below or consider other information sources.</a:t>
            </a:r>
            <a:endParaRPr lang="en-GB" sz="2000" b="0" u="sng" dirty="0">
              <a:cs typeface="Arial"/>
            </a:endParaRPr>
          </a:p>
          <a:p>
            <a:r>
              <a:rPr lang="en-GB" sz="1600" b="0" dirty="0" err="1">
                <a:ea typeface="+mn-lt"/>
                <a:cs typeface="+mn-lt"/>
                <a:hlinkClick r:id="rId2"/>
              </a:rPr>
              <a:t>Watersafe</a:t>
            </a:r>
            <a:r>
              <a:rPr lang="en-GB" sz="1600" b="0" dirty="0">
                <a:ea typeface="+mn-lt"/>
                <a:cs typeface="+mn-lt"/>
                <a:hlinkClick r:id="rId2"/>
              </a:rPr>
              <a:t> UK: Drinking Water Test Kits for Lead, Bacteria, Metals, Nitrates (watersafetestkits.co.uk)</a:t>
            </a:r>
            <a:endParaRPr lang="en-GB" sz="1600" b="0" dirty="0">
              <a:cs typeface="Arial"/>
            </a:endParaRPr>
          </a:p>
          <a:p>
            <a:r>
              <a:rPr lang="en-GB" sz="1600" b="0" dirty="0">
                <a:ea typeface="+mn-lt"/>
                <a:cs typeface="+mn-lt"/>
                <a:hlinkClick r:id="rId3"/>
              </a:rPr>
              <a:t>▷ Professional laboratory water testing | Water analysis kits, featured on TV and radio (ivario-hometest.co.uk)</a:t>
            </a:r>
            <a:endParaRPr lang="en-GB" sz="1600" dirty="0">
              <a:cs typeface="Arial"/>
            </a:endParaRPr>
          </a:p>
          <a:p>
            <a:r>
              <a:rPr lang="en-GB" sz="1600" b="0" dirty="0">
                <a:ea typeface="+mn-lt"/>
                <a:cs typeface="+mn-lt"/>
                <a:hlinkClick r:id="rId4"/>
              </a:rPr>
              <a:t>Water Quality Testing Kits | Fisher Scientific</a:t>
            </a:r>
            <a:endParaRPr lang="en-GB" dirty="0"/>
          </a:p>
          <a:p>
            <a:pPr fontAlgn="base"/>
            <a:endParaRPr lang="en-GB" sz="1600" b="0" dirty="0">
              <a:cs typeface="Arial"/>
            </a:endParaRPr>
          </a:p>
          <a:p>
            <a:endParaRPr lang="en-GB" sz="2000" dirty="0">
              <a:cs typeface="Arial"/>
            </a:endParaRPr>
          </a:p>
        </p:txBody>
      </p:sp>
      <p:sp>
        <p:nvSpPr>
          <p:cNvPr id="6" name="Footer Placeholder 5">
            <a:extLst>
              <a:ext uri="{FF2B5EF4-FFF2-40B4-BE49-F238E27FC236}">
                <a16:creationId xmlns:a16="http://schemas.microsoft.com/office/drawing/2014/main" id="{01AB5804-3316-4876-9EEB-236BFAA4CE0B}"/>
              </a:ext>
            </a:extLst>
          </p:cNvPr>
          <p:cNvSpPr>
            <a:spLocks noGrp="1"/>
          </p:cNvSpPr>
          <p:nvPr>
            <p:ph type="ftr" sz="quarter" idx="10"/>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C5B35567-6453-43B6-9273-E2B1EC08D1C9}"/>
              </a:ext>
            </a:extLst>
          </p:cNvPr>
          <p:cNvSpPr>
            <a:spLocks noGrp="1"/>
          </p:cNvSpPr>
          <p:nvPr>
            <p:ph type="sldNum" sz="quarter" idx="11"/>
          </p:nvPr>
        </p:nvSpPr>
        <p:spPr/>
        <p:txBody>
          <a:bodyPr/>
          <a:lstStyle/>
          <a:p>
            <a:fld id="{DA2C159E-F13C-4A85-9A41-E7669D3E0D70}" type="slidenum">
              <a:rPr lang="en-GB" smtClean="0"/>
              <a:pPr/>
              <a:t>19</a:t>
            </a:fld>
            <a:endParaRPr lang="en-GB"/>
          </a:p>
        </p:txBody>
      </p:sp>
      <p:sp>
        <p:nvSpPr>
          <p:cNvPr id="8" name="Title 7">
            <a:extLst>
              <a:ext uri="{FF2B5EF4-FFF2-40B4-BE49-F238E27FC236}">
                <a16:creationId xmlns:a16="http://schemas.microsoft.com/office/drawing/2014/main" id="{F57049AB-8C7A-4194-8380-CFCD4E52B785}"/>
              </a:ext>
            </a:extLst>
          </p:cNvPr>
          <p:cNvSpPr>
            <a:spLocks noGrp="1"/>
          </p:cNvSpPr>
          <p:nvPr>
            <p:ph type="title"/>
          </p:nvPr>
        </p:nvSpPr>
        <p:spPr/>
        <p:txBody>
          <a:bodyPr/>
          <a:lstStyle/>
          <a:p>
            <a:r>
              <a:rPr lang="en-GB" dirty="0"/>
              <a:t>Alternative task 3</a:t>
            </a:r>
          </a:p>
        </p:txBody>
      </p:sp>
    </p:spTree>
    <p:extLst>
      <p:ext uri="{BB962C8B-B14F-4D97-AF65-F5344CB8AC3E}">
        <p14:creationId xmlns:p14="http://schemas.microsoft.com/office/powerpoint/2010/main" val="23073043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sz="3100" dirty="0"/>
              <a:t>Task 1.4 </a:t>
            </a:r>
          </a:p>
          <a:p>
            <a:r>
              <a:rPr lang="en-US" sz="3100" dirty="0"/>
              <a:t>Structuring a review</a:t>
            </a:r>
          </a:p>
        </p:txBody>
      </p:sp>
    </p:spTree>
    <p:extLst>
      <p:ext uri="{BB962C8B-B14F-4D97-AF65-F5344CB8AC3E}">
        <p14:creationId xmlns:p14="http://schemas.microsoft.com/office/powerpoint/2010/main" val="3256786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3F8660-8477-4746-8962-E6BAFEEE1BB7}"/>
              </a:ext>
            </a:extLst>
          </p:cNvPr>
          <p:cNvSpPr>
            <a:spLocks noGrp="1"/>
          </p:cNvSpPr>
          <p:nvPr>
            <p:ph sz="quarter" idx="18"/>
          </p:nvPr>
        </p:nvSpPr>
        <p:spPr>
          <a:xfrm>
            <a:off x="234000" y="753567"/>
            <a:ext cx="8631840" cy="1816909"/>
          </a:xfrm>
        </p:spPr>
        <p:txBody>
          <a:bodyPr vert="horz" lIns="0" tIns="0" rIns="0" bIns="0" rtlCol="0" anchor="t">
            <a:noAutofit/>
          </a:bodyPr>
          <a:lstStyle/>
          <a:p>
            <a:pPr fontAlgn="base"/>
            <a:r>
              <a:rPr lang="en-GB" sz="2000" b="0" dirty="0"/>
              <a:t>Brief </a:t>
            </a:r>
          </a:p>
          <a:p>
            <a:pPr fontAlgn="base"/>
            <a:r>
              <a:rPr lang="en-GB" sz="2000" b="0" dirty="0"/>
              <a:t>Investigate the most suitable method that could be used to test water quality at home. You need to consider the reliability of the test and what you would test for.</a:t>
            </a:r>
            <a:endParaRPr lang="en-GB" sz="2000" b="0" dirty="0">
              <a:cs typeface="Arial"/>
            </a:endParaRPr>
          </a:p>
          <a:p>
            <a:pPr fontAlgn="base"/>
            <a:endParaRPr lang="en-GB" sz="2000" b="0" dirty="0"/>
          </a:p>
          <a:p>
            <a:pPr fontAlgn="base"/>
            <a:r>
              <a:rPr lang="en-GB" sz="2000" b="0" u="sng" dirty="0"/>
              <a:t>Examples of different commercial kits</a:t>
            </a:r>
            <a:endParaRPr lang="en-GB" sz="2000" b="0" u="sng" dirty="0">
              <a:cs typeface="Arial"/>
            </a:endParaRPr>
          </a:p>
          <a:p>
            <a:r>
              <a:rPr lang="en-GB" sz="2000" b="0" dirty="0">
                <a:ea typeface="+mn-lt"/>
                <a:cs typeface="+mn-lt"/>
              </a:rPr>
              <a:t>Select three sources. Write in continuous prose.</a:t>
            </a:r>
            <a:endParaRPr lang="en-US" sz="2000" b="0" dirty="0">
              <a:ea typeface="+mn-lt"/>
              <a:cs typeface="+mn-lt"/>
            </a:endParaRPr>
          </a:p>
          <a:p>
            <a:pPr marL="0" marR="0" lvl="0" indent="0" algn="l" defTabSz="914400" rtl="0" eaLnBrk="1" fontAlgn="auto" latinLnBrk="0" hangingPunct="1">
              <a:lnSpc>
                <a:spcPts val="1600"/>
              </a:lnSpc>
              <a:spcBef>
                <a:spcPct val="2000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mn-ea"/>
                <a:cs typeface="+mn-cs"/>
              </a:rPr>
              <a:t>What is your main </a:t>
            </a:r>
            <a:r>
              <a:rPr kumimoji="0" lang="en-GB" sz="2000" b="1" i="0" u="none" strike="noStrike" kern="1200" cap="none" spc="0" normalizeH="0" baseline="0" noProof="0" dirty="0">
                <a:ln>
                  <a:noFill/>
                </a:ln>
                <a:solidFill>
                  <a:srgbClr val="FF0000"/>
                </a:solidFill>
                <a:effectLst/>
                <a:uLnTx/>
                <a:uFillTx/>
                <a:latin typeface="Arial"/>
                <a:ea typeface="+mn-ea"/>
                <a:cs typeface="+mn-cs"/>
              </a:rPr>
              <a:t>point</a:t>
            </a:r>
            <a:r>
              <a:rPr kumimoji="0" lang="en-GB" sz="2000" b="0" i="0" u="none" strike="noStrike" kern="1200" cap="none" spc="0" normalizeH="0" baseline="0" noProof="0" dirty="0">
                <a:ln>
                  <a:noFill/>
                </a:ln>
                <a:solidFill>
                  <a:srgbClr val="000000"/>
                </a:solidFill>
                <a:effectLst/>
                <a:uLnTx/>
                <a:uFillTx/>
                <a:latin typeface="Arial"/>
                <a:ea typeface="+mn-ea"/>
                <a:cs typeface="+mn-cs"/>
              </a:rPr>
              <a:t>? Select information from </a:t>
            </a:r>
            <a:r>
              <a:rPr kumimoji="0" lang="en-GB" sz="2000" b="1" i="0" u="none" strike="noStrike" kern="1200" cap="none" spc="0" normalizeH="0" baseline="0" noProof="0" dirty="0">
                <a:ln>
                  <a:noFill/>
                </a:ln>
                <a:solidFill>
                  <a:srgbClr val="FF0000"/>
                </a:solidFill>
                <a:effectLst/>
                <a:uLnTx/>
                <a:uFillTx/>
                <a:latin typeface="Arial"/>
                <a:ea typeface="+mn-ea"/>
                <a:cs typeface="+mn-cs"/>
              </a:rPr>
              <a:t>evidence</a:t>
            </a:r>
            <a:r>
              <a:rPr kumimoji="0" lang="en-GB" sz="2000" b="0" i="0" u="none" strike="noStrike" kern="1200" cap="none" spc="0" normalizeH="0" baseline="0" noProof="0" dirty="0">
                <a:ln>
                  <a:noFill/>
                </a:ln>
                <a:solidFill>
                  <a:srgbClr val="000000"/>
                </a:solidFill>
                <a:effectLst/>
                <a:uLnTx/>
                <a:uFillTx/>
                <a:latin typeface="Arial"/>
                <a:ea typeface="+mn-ea"/>
                <a:cs typeface="+mn-cs"/>
              </a:rPr>
              <a:t>, form an </a:t>
            </a:r>
            <a:r>
              <a:rPr kumimoji="0" lang="en-GB" sz="2000" b="1" i="0" u="none" strike="noStrike" kern="1200" cap="none" spc="0" normalizeH="0" baseline="0" noProof="0" dirty="0">
                <a:ln>
                  <a:noFill/>
                </a:ln>
                <a:solidFill>
                  <a:srgbClr val="FF0000"/>
                </a:solidFill>
                <a:effectLst/>
                <a:uLnTx/>
                <a:uFillTx/>
                <a:latin typeface="Arial"/>
                <a:ea typeface="+mn-ea"/>
                <a:cs typeface="+mn-cs"/>
              </a:rPr>
              <a:t>explanation</a:t>
            </a:r>
            <a:r>
              <a:rPr kumimoji="0" lang="en-GB" sz="2000" b="0" i="0" u="none" strike="noStrike" kern="1200" cap="none" spc="0" normalizeH="0" baseline="0" noProof="0" dirty="0">
                <a:ln>
                  <a:noFill/>
                </a:ln>
                <a:solidFill>
                  <a:srgbClr val="000000"/>
                </a:solidFill>
                <a:effectLst/>
                <a:uLnTx/>
                <a:uFillTx/>
                <a:latin typeface="Arial"/>
                <a:ea typeface="+mn-ea"/>
                <a:cs typeface="+mn-cs"/>
              </a:rPr>
              <a:t> and </a:t>
            </a:r>
            <a:r>
              <a:rPr kumimoji="0" lang="en-GB" sz="2000" b="1" i="0" u="none" strike="noStrike" kern="1200" cap="none" spc="0" normalizeH="0" baseline="0" noProof="0" dirty="0">
                <a:ln>
                  <a:noFill/>
                </a:ln>
                <a:solidFill>
                  <a:srgbClr val="FF0000"/>
                </a:solidFill>
                <a:effectLst/>
                <a:uLnTx/>
                <a:uFillTx/>
                <a:latin typeface="Arial"/>
                <a:ea typeface="+mn-ea"/>
                <a:cs typeface="+mn-cs"/>
              </a:rPr>
              <a:t>link</a:t>
            </a:r>
            <a:r>
              <a:rPr kumimoji="0" lang="en-GB" sz="2000" b="0" i="0" u="none" strike="noStrike" kern="1200" cap="none" spc="0" normalizeH="0" baseline="0" noProof="0" dirty="0">
                <a:ln>
                  <a:noFill/>
                </a:ln>
                <a:solidFill>
                  <a:srgbClr val="000000"/>
                </a:solidFill>
                <a:effectLst/>
                <a:uLnTx/>
                <a:uFillTx/>
                <a:latin typeface="Arial"/>
                <a:ea typeface="+mn-ea"/>
                <a:cs typeface="+mn-cs"/>
              </a:rPr>
              <a:t> back to the brief. </a:t>
            </a:r>
            <a:endParaRPr kumimoji="0" lang="en-GB" sz="2000" b="0" i="0" u="none" strike="noStrike" kern="1200" cap="none" spc="0" normalizeH="0" baseline="0" noProof="0" dirty="0">
              <a:ln>
                <a:noFill/>
              </a:ln>
              <a:solidFill>
                <a:srgbClr val="000000"/>
              </a:solidFill>
              <a:effectLst/>
              <a:uLnTx/>
              <a:uFillTx/>
              <a:latin typeface="Arial"/>
              <a:ea typeface="+mn-lt"/>
              <a:cs typeface="Arial"/>
            </a:endParaRPr>
          </a:p>
          <a:p>
            <a:endParaRPr lang="en-GB" sz="2000" b="0" dirty="0">
              <a:ea typeface="+mn-lt"/>
              <a:cs typeface="+mn-lt"/>
            </a:endParaRPr>
          </a:p>
          <a:p>
            <a:r>
              <a:rPr lang="en-GB" sz="2000" b="0" dirty="0">
                <a:ea typeface="+mn-lt"/>
                <a:cs typeface="+mn-lt"/>
              </a:rPr>
              <a:t>Include references to cost of kits and technical specifications. </a:t>
            </a:r>
            <a:endParaRPr lang="en-GB" sz="2000" dirty="0">
              <a:cs typeface="Arial"/>
            </a:endParaRPr>
          </a:p>
          <a:p>
            <a:r>
              <a:rPr lang="en-GB" sz="1400" b="0" dirty="0">
                <a:ea typeface="+mn-lt"/>
                <a:cs typeface="+mn-lt"/>
                <a:hlinkClick r:id="rId2"/>
              </a:rPr>
              <a:t>Water Services | SOCOTEC UK</a:t>
            </a:r>
            <a:endParaRPr lang="en-GB" sz="1400" b="0" dirty="0">
              <a:cs typeface="Arial"/>
            </a:endParaRPr>
          </a:p>
          <a:p>
            <a:r>
              <a:rPr lang="en-GB" sz="1400" b="0" dirty="0">
                <a:ea typeface="+mn-lt"/>
                <a:cs typeface="+mn-lt"/>
                <a:hlinkClick r:id="rId3"/>
              </a:rPr>
              <a:t>Water Treatment AND Purifying Specialists | Excel Water</a:t>
            </a:r>
            <a:endParaRPr lang="en-GB" sz="1400" b="0" dirty="0">
              <a:cs typeface="Arial"/>
            </a:endParaRPr>
          </a:p>
          <a:p>
            <a:r>
              <a:rPr lang="en-GB" sz="1400" b="0" dirty="0">
                <a:ea typeface="+mn-lt"/>
                <a:cs typeface="+mn-lt"/>
                <a:hlinkClick r:id="rId4"/>
              </a:rPr>
              <a:t>Water Testing and Laboratory Analysis | WCS Group (wcs-group.co.uk)</a:t>
            </a:r>
            <a:endParaRPr lang="en-GB" sz="1400" dirty="0">
              <a:cs typeface="Arial"/>
            </a:endParaRPr>
          </a:p>
          <a:p>
            <a:endParaRPr lang="en-GB" sz="2000" b="0" dirty="0">
              <a:cs typeface="Arial"/>
            </a:endParaRPr>
          </a:p>
          <a:p>
            <a:endParaRPr lang="en-GB" sz="2000" dirty="0">
              <a:cs typeface="Arial"/>
            </a:endParaRPr>
          </a:p>
        </p:txBody>
      </p:sp>
      <p:sp>
        <p:nvSpPr>
          <p:cNvPr id="6" name="Footer Placeholder 5">
            <a:extLst>
              <a:ext uri="{FF2B5EF4-FFF2-40B4-BE49-F238E27FC236}">
                <a16:creationId xmlns:a16="http://schemas.microsoft.com/office/drawing/2014/main" id="{A327F8F5-67A3-4888-A0F0-9A023FA14428}"/>
              </a:ext>
            </a:extLst>
          </p:cNvPr>
          <p:cNvSpPr>
            <a:spLocks noGrp="1"/>
          </p:cNvSpPr>
          <p:nvPr>
            <p:ph type="ftr" sz="quarter" idx="10"/>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92E5A30F-098E-4A43-982E-2F0967965A8D}"/>
              </a:ext>
            </a:extLst>
          </p:cNvPr>
          <p:cNvSpPr>
            <a:spLocks noGrp="1"/>
          </p:cNvSpPr>
          <p:nvPr>
            <p:ph type="sldNum" sz="quarter" idx="11"/>
          </p:nvPr>
        </p:nvSpPr>
        <p:spPr/>
        <p:txBody>
          <a:bodyPr/>
          <a:lstStyle/>
          <a:p>
            <a:fld id="{DA2C159E-F13C-4A85-9A41-E7669D3E0D70}" type="slidenum">
              <a:rPr lang="en-GB" smtClean="0"/>
              <a:pPr/>
              <a:t>20</a:t>
            </a:fld>
            <a:endParaRPr lang="en-GB"/>
          </a:p>
        </p:txBody>
      </p:sp>
      <p:sp>
        <p:nvSpPr>
          <p:cNvPr id="8" name="Title 7">
            <a:extLst>
              <a:ext uri="{FF2B5EF4-FFF2-40B4-BE49-F238E27FC236}">
                <a16:creationId xmlns:a16="http://schemas.microsoft.com/office/drawing/2014/main" id="{AB026240-078E-4BD3-9A98-8ADC308ABD37}"/>
              </a:ext>
            </a:extLst>
          </p:cNvPr>
          <p:cNvSpPr>
            <a:spLocks noGrp="1"/>
          </p:cNvSpPr>
          <p:nvPr>
            <p:ph type="title"/>
          </p:nvPr>
        </p:nvSpPr>
        <p:spPr/>
        <p:txBody>
          <a:bodyPr/>
          <a:lstStyle/>
          <a:p>
            <a:r>
              <a:rPr lang="en-GB" dirty="0"/>
              <a:t>Alternative Task 4</a:t>
            </a:r>
          </a:p>
        </p:txBody>
      </p:sp>
    </p:spTree>
    <p:extLst>
      <p:ext uri="{BB962C8B-B14F-4D97-AF65-F5344CB8AC3E}">
        <p14:creationId xmlns:p14="http://schemas.microsoft.com/office/powerpoint/2010/main" val="27596464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862D547-7909-47C6-920E-D3A1BDC9EC65}"/>
              </a:ext>
            </a:extLst>
          </p:cNvPr>
          <p:cNvSpPr>
            <a:spLocks noGrp="1"/>
          </p:cNvSpPr>
          <p:nvPr>
            <p:ph type="ftr" sz="quarter" idx="10"/>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52DE96F6-1AC2-46D8-8FE5-67A41D29C3B6}"/>
              </a:ext>
            </a:extLst>
          </p:cNvPr>
          <p:cNvSpPr>
            <a:spLocks noGrp="1"/>
          </p:cNvSpPr>
          <p:nvPr>
            <p:ph type="sldNum" sz="quarter" idx="11"/>
          </p:nvPr>
        </p:nvSpPr>
        <p:spPr/>
        <p:txBody>
          <a:bodyPr/>
          <a:lstStyle/>
          <a:p>
            <a:fld id="{DA2C159E-F13C-4A85-9A41-E7669D3E0D70}" type="slidenum">
              <a:rPr lang="en-GB" smtClean="0"/>
              <a:pPr/>
              <a:t>21</a:t>
            </a:fld>
            <a:endParaRPr lang="en-GB"/>
          </a:p>
        </p:txBody>
      </p:sp>
      <p:sp>
        <p:nvSpPr>
          <p:cNvPr id="8" name="Title 7">
            <a:extLst>
              <a:ext uri="{FF2B5EF4-FFF2-40B4-BE49-F238E27FC236}">
                <a16:creationId xmlns:a16="http://schemas.microsoft.com/office/drawing/2014/main" id="{02166FF0-A8FA-49D7-A1A2-9595B2F5BC50}"/>
              </a:ext>
            </a:extLst>
          </p:cNvPr>
          <p:cNvSpPr>
            <a:spLocks noGrp="1"/>
          </p:cNvSpPr>
          <p:nvPr>
            <p:ph type="title"/>
          </p:nvPr>
        </p:nvSpPr>
        <p:spPr/>
        <p:txBody>
          <a:bodyPr>
            <a:normAutofit fontScale="90000"/>
          </a:bodyPr>
          <a:lstStyle/>
          <a:p>
            <a:r>
              <a:rPr lang="en-GB" sz="2200" dirty="0"/>
              <a:t>Plenary</a:t>
            </a:r>
            <a:br>
              <a:rPr lang="en-GB" dirty="0"/>
            </a:br>
            <a:br>
              <a:rPr lang="en-GB" dirty="0"/>
            </a:br>
            <a:br>
              <a:rPr lang="en-GB" dirty="0"/>
            </a:br>
            <a:r>
              <a:rPr lang="en-GB" sz="2200" dirty="0">
                <a:cs typeface="Arial"/>
              </a:rPr>
              <a:t>Quiz on Harvard referencing as a retrieval task from lesson 3.</a:t>
            </a:r>
            <a:br>
              <a:rPr lang="en-GB" sz="2200" dirty="0">
                <a:cs typeface="Arial"/>
              </a:rPr>
            </a:br>
            <a:br>
              <a:rPr lang="en-GB" sz="2200" dirty="0">
                <a:cs typeface="Arial"/>
              </a:rPr>
            </a:br>
            <a:r>
              <a:rPr lang="en-GB" sz="2200" dirty="0">
                <a:cs typeface="Arial"/>
              </a:rPr>
              <a:t>Select A, B, C or D for each question.</a:t>
            </a:r>
            <a:br>
              <a:rPr lang="en-GB" dirty="0">
                <a:cs typeface="Arial"/>
              </a:rPr>
            </a:br>
            <a:endParaRPr lang="en-GB" dirty="0">
              <a:cs typeface="Arial"/>
            </a:endParaRPr>
          </a:p>
        </p:txBody>
      </p:sp>
    </p:spTree>
    <p:extLst>
      <p:ext uri="{BB962C8B-B14F-4D97-AF65-F5344CB8AC3E}">
        <p14:creationId xmlns:p14="http://schemas.microsoft.com/office/powerpoint/2010/main" val="23465674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14B0A9-C4BD-3523-E450-71B11482FDC8}"/>
              </a:ext>
            </a:extLst>
          </p:cNvPr>
          <p:cNvSpPr>
            <a:spLocks noGrp="1"/>
          </p:cNvSpPr>
          <p:nvPr>
            <p:ph sz="quarter" idx="18"/>
          </p:nvPr>
        </p:nvSpPr>
        <p:spPr>
          <a:xfrm>
            <a:off x="234000" y="986400"/>
            <a:ext cx="8680492" cy="1593147"/>
          </a:xfrm>
        </p:spPr>
        <p:txBody>
          <a:bodyPr vert="horz" lIns="0" tIns="0" rIns="0" bIns="0" rtlCol="0" anchor="t">
            <a:noAutofit/>
          </a:bodyPr>
          <a:lstStyle/>
          <a:p>
            <a:endParaRPr lang="en-GB" sz="1800" i="1" dirty="0">
              <a:cs typeface="Arial"/>
            </a:endParaRPr>
          </a:p>
          <a:p>
            <a:r>
              <a:rPr lang="en-GB" sz="1800" dirty="0">
                <a:cs typeface="Arial"/>
              </a:rPr>
              <a:t>A:  Bryson, B. (2019) </a:t>
            </a:r>
            <a:r>
              <a:rPr lang="en-GB" sz="1800" i="1" dirty="0">
                <a:cs typeface="Arial"/>
              </a:rPr>
              <a:t>The Body, A guide for occupants</a:t>
            </a:r>
            <a:r>
              <a:rPr lang="en-GB" sz="1800" dirty="0">
                <a:cs typeface="Arial"/>
              </a:rPr>
              <a:t>. London: Penguin.</a:t>
            </a:r>
          </a:p>
          <a:p>
            <a:endParaRPr lang="en-GB" sz="1800" dirty="0">
              <a:cs typeface="Arial"/>
            </a:endParaRPr>
          </a:p>
          <a:p>
            <a:r>
              <a:rPr lang="en-GB" sz="1800" dirty="0">
                <a:cs typeface="Arial"/>
              </a:rPr>
              <a:t>B:  </a:t>
            </a:r>
            <a:r>
              <a:rPr lang="en-GB" sz="1800" dirty="0">
                <a:ea typeface="+mn-lt"/>
                <a:cs typeface="+mn-lt"/>
              </a:rPr>
              <a:t>Bryson, B. (2019) </a:t>
            </a:r>
            <a:r>
              <a:rPr lang="en-GB" sz="1800" i="1" dirty="0">
                <a:ea typeface="+mn-lt"/>
                <a:cs typeface="+mn-lt"/>
              </a:rPr>
              <a:t>The Body, A guide for occupants</a:t>
            </a:r>
            <a:r>
              <a:rPr lang="en-GB" sz="1800" dirty="0">
                <a:ea typeface="+mn-lt"/>
                <a:cs typeface="+mn-lt"/>
              </a:rPr>
              <a:t>. Penguin: London.</a:t>
            </a:r>
            <a:endParaRPr lang="en-GB" sz="1800" b="0" dirty="0">
              <a:ea typeface="+mn-lt"/>
              <a:cs typeface="+mn-lt"/>
            </a:endParaRPr>
          </a:p>
          <a:p>
            <a:endParaRPr lang="en-GB" sz="1800" dirty="0">
              <a:cs typeface="Arial"/>
            </a:endParaRPr>
          </a:p>
          <a:p>
            <a:r>
              <a:rPr lang="en-GB" sz="1800" dirty="0">
                <a:cs typeface="Arial"/>
              </a:rPr>
              <a:t>C:  Penguin: London. Bryson, B. (2019) </a:t>
            </a:r>
            <a:r>
              <a:rPr lang="en-GB" sz="1800" i="1" dirty="0">
                <a:cs typeface="Arial"/>
              </a:rPr>
              <a:t>The Body, A guide for occupants</a:t>
            </a:r>
            <a:r>
              <a:rPr lang="en-GB" sz="1800" dirty="0">
                <a:cs typeface="Arial"/>
              </a:rPr>
              <a:t>.</a:t>
            </a:r>
            <a:endParaRPr lang="en-GB" sz="1800" b="0" dirty="0">
              <a:ea typeface="+mn-lt"/>
              <a:cs typeface="+mn-lt"/>
            </a:endParaRPr>
          </a:p>
          <a:p>
            <a:endParaRPr lang="en-GB" sz="1800" dirty="0">
              <a:cs typeface="Arial"/>
            </a:endParaRPr>
          </a:p>
          <a:p>
            <a:endParaRPr lang="en-GB" sz="1800" dirty="0">
              <a:cs typeface="Arial"/>
            </a:endParaRPr>
          </a:p>
        </p:txBody>
      </p:sp>
      <p:sp>
        <p:nvSpPr>
          <p:cNvPr id="6" name="Footer Placeholder 5">
            <a:extLst>
              <a:ext uri="{FF2B5EF4-FFF2-40B4-BE49-F238E27FC236}">
                <a16:creationId xmlns:a16="http://schemas.microsoft.com/office/drawing/2014/main" id="{971365E1-27E8-95BD-FAA6-05DA33C422A7}"/>
              </a:ext>
            </a:extLst>
          </p:cNvPr>
          <p:cNvSpPr>
            <a:spLocks noGrp="1"/>
          </p:cNvSpPr>
          <p:nvPr>
            <p:ph type="ftr" sz="quarter" idx="10"/>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466C50A2-6156-267D-8281-4D7A31BC784B}"/>
              </a:ext>
            </a:extLst>
          </p:cNvPr>
          <p:cNvSpPr>
            <a:spLocks noGrp="1"/>
          </p:cNvSpPr>
          <p:nvPr>
            <p:ph type="sldNum" sz="quarter" idx="11"/>
          </p:nvPr>
        </p:nvSpPr>
        <p:spPr/>
        <p:txBody>
          <a:bodyPr/>
          <a:lstStyle/>
          <a:p>
            <a:fld id="{DA2C159E-F13C-4A85-9A41-E7669D3E0D70}" type="slidenum">
              <a:rPr lang="en-GB" smtClean="0"/>
              <a:pPr/>
              <a:t>22</a:t>
            </a:fld>
            <a:endParaRPr lang="en-GB"/>
          </a:p>
        </p:txBody>
      </p:sp>
      <p:sp>
        <p:nvSpPr>
          <p:cNvPr id="8" name="Title 7">
            <a:extLst>
              <a:ext uri="{FF2B5EF4-FFF2-40B4-BE49-F238E27FC236}">
                <a16:creationId xmlns:a16="http://schemas.microsoft.com/office/drawing/2014/main" id="{16E4D7B6-F698-D7F0-5128-9A1397650CC9}"/>
              </a:ext>
            </a:extLst>
          </p:cNvPr>
          <p:cNvSpPr>
            <a:spLocks noGrp="1"/>
          </p:cNvSpPr>
          <p:nvPr>
            <p:ph type="title"/>
          </p:nvPr>
        </p:nvSpPr>
        <p:spPr/>
        <p:txBody>
          <a:bodyPr/>
          <a:lstStyle/>
          <a:p>
            <a:r>
              <a:rPr lang="en-GB" dirty="0">
                <a:cs typeface="Arial"/>
              </a:rPr>
              <a:t>1.  Select the reference which has been constructed in the correct order.</a:t>
            </a:r>
          </a:p>
        </p:txBody>
      </p:sp>
      <p:pic>
        <p:nvPicPr>
          <p:cNvPr id="5" name="Picture 8" descr="A picture containing company name&#10;&#10;Description automatically generated">
            <a:extLst>
              <a:ext uri="{FF2B5EF4-FFF2-40B4-BE49-F238E27FC236}">
                <a16:creationId xmlns:a16="http://schemas.microsoft.com/office/drawing/2014/main" id="{E8A64B56-5D50-6460-720C-C8687BF2C731}"/>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884638" y="2573564"/>
            <a:ext cx="1570512" cy="2472872"/>
          </a:xfrm>
          <a:prstGeom prst="rect">
            <a:avLst/>
          </a:prstGeom>
        </p:spPr>
      </p:pic>
    </p:spTree>
    <p:extLst>
      <p:ext uri="{BB962C8B-B14F-4D97-AF65-F5344CB8AC3E}">
        <p14:creationId xmlns:p14="http://schemas.microsoft.com/office/powerpoint/2010/main" val="14705929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D18FB01-5450-461A-82F0-277F3E659DB1}"/>
              </a:ext>
            </a:extLst>
          </p:cNvPr>
          <p:cNvSpPr>
            <a:spLocks noGrp="1"/>
          </p:cNvSpPr>
          <p:nvPr>
            <p:ph sz="quarter" idx="18"/>
          </p:nvPr>
        </p:nvSpPr>
        <p:spPr>
          <a:xfrm>
            <a:off x="234000" y="1880839"/>
            <a:ext cx="7334324" cy="2775595"/>
          </a:xfrm>
        </p:spPr>
        <p:txBody>
          <a:bodyPr vert="horz" lIns="0" tIns="0" rIns="0" bIns="0" rtlCol="0" anchor="t">
            <a:noAutofit/>
          </a:bodyPr>
          <a:lstStyle/>
          <a:p>
            <a:endParaRPr lang="en-GB" sz="1800" dirty="0">
              <a:cs typeface="Arial"/>
            </a:endParaRPr>
          </a:p>
          <a:p>
            <a:pPr marL="342900" indent="-342900">
              <a:lnSpc>
                <a:spcPct val="150000"/>
              </a:lnSpc>
              <a:buAutoNum type="alphaUcPeriod"/>
            </a:pPr>
            <a:r>
              <a:rPr lang="en-GB" sz="2000" dirty="0">
                <a:cs typeface="Arial"/>
              </a:rPr>
              <a:t>Bryson</a:t>
            </a:r>
          </a:p>
          <a:p>
            <a:pPr marL="342900" indent="-342900">
              <a:lnSpc>
                <a:spcPct val="150000"/>
              </a:lnSpc>
              <a:buAutoNum type="alphaUcPeriod"/>
            </a:pPr>
            <a:r>
              <a:rPr lang="en-GB" sz="2000" dirty="0">
                <a:ea typeface="+mn-lt"/>
                <a:cs typeface="+mn-lt"/>
              </a:rPr>
              <a:t>Bryson (2019)</a:t>
            </a:r>
            <a:endParaRPr lang="en-GB" sz="2000" dirty="0">
              <a:cs typeface="Arial"/>
            </a:endParaRPr>
          </a:p>
          <a:p>
            <a:pPr marL="342900" indent="-342900">
              <a:lnSpc>
                <a:spcPct val="150000"/>
              </a:lnSpc>
              <a:buAutoNum type="alphaUcPeriod"/>
            </a:pPr>
            <a:r>
              <a:rPr lang="en-GB" sz="2000" dirty="0">
                <a:ea typeface="+mn-lt"/>
                <a:cs typeface="+mn-lt"/>
              </a:rPr>
              <a:t>Bryson, 2019</a:t>
            </a:r>
            <a:endParaRPr lang="en-GB" sz="2000" dirty="0">
              <a:cs typeface="Arial"/>
            </a:endParaRPr>
          </a:p>
          <a:p>
            <a:pPr marL="342900" indent="-342900">
              <a:lnSpc>
                <a:spcPct val="150000"/>
              </a:lnSpc>
              <a:buAutoNum type="alphaUcPeriod"/>
            </a:pPr>
            <a:r>
              <a:rPr lang="en-GB" sz="2000" dirty="0">
                <a:ea typeface="+mn-lt"/>
                <a:cs typeface="+mn-lt"/>
              </a:rPr>
              <a:t>(Bryson, 2019)</a:t>
            </a:r>
            <a:endParaRPr lang="en-GB" sz="2000" dirty="0">
              <a:cs typeface="Arial"/>
            </a:endParaRPr>
          </a:p>
          <a:p>
            <a:br>
              <a:rPr lang="en-US" sz="1800" dirty="0"/>
            </a:br>
            <a:endParaRPr lang="en-US" sz="1800" dirty="0">
              <a:cs typeface="Arial"/>
            </a:endParaRPr>
          </a:p>
        </p:txBody>
      </p:sp>
      <p:sp>
        <p:nvSpPr>
          <p:cNvPr id="6" name="Footer Placeholder 5">
            <a:extLst>
              <a:ext uri="{FF2B5EF4-FFF2-40B4-BE49-F238E27FC236}">
                <a16:creationId xmlns:a16="http://schemas.microsoft.com/office/drawing/2014/main" id="{25BD9E65-8F8B-14BC-FFB5-0FFD69AB77D5}"/>
              </a:ext>
            </a:extLst>
          </p:cNvPr>
          <p:cNvSpPr>
            <a:spLocks noGrp="1"/>
          </p:cNvSpPr>
          <p:nvPr>
            <p:ph type="ftr" sz="quarter" idx="10"/>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3FF22185-2843-08DD-7FEC-092538A3F7CC}"/>
              </a:ext>
            </a:extLst>
          </p:cNvPr>
          <p:cNvSpPr>
            <a:spLocks noGrp="1"/>
          </p:cNvSpPr>
          <p:nvPr>
            <p:ph type="sldNum" sz="quarter" idx="11"/>
          </p:nvPr>
        </p:nvSpPr>
        <p:spPr/>
        <p:txBody>
          <a:bodyPr/>
          <a:lstStyle/>
          <a:p>
            <a:fld id="{DA2C159E-F13C-4A85-9A41-E7669D3E0D70}" type="slidenum">
              <a:rPr lang="en-GB" smtClean="0"/>
              <a:pPr/>
              <a:t>23</a:t>
            </a:fld>
            <a:endParaRPr lang="en-GB"/>
          </a:p>
        </p:txBody>
      </p:sp>
      <p:sp>
        <p:nvSpPr>
          <p:cNvPr id="8" name="Title 7">
            <a:extLst>
              <a:ext uri="{FF2B5EF4-FFF2-40B4-BE49-F238E27FC236}">
                <a16:creationId xmlns:a16="http://schemas.microsoft.com/office/drawing/2014/main" id="{CD41C497-9273-7C81-EF65-1DC86A701C6B}"/>
              </a:ext>
            </a:extLst>
          </p:cNvPr>
          <p:cNvSpPr>
            <a:spLocks noGrp="1"/>
          </p:cNvSpPr>
          <p:nvPr>
            <p:ph type="title"/>
          </p:nvPr>
        </p:nvSpPr>
        <p:spPr/>
        <p:txBody>
          <a:bodyPr>
            <a:normAutofit fontScale="90000"/>
          </a:bodyPr>
          <a:lstStyle/>
          <a:p>
            <a:r>
              <a:rPr lang="en-GB" sz="2200" dirty="0">
                <a:cs typeface="Arial"/>
              </a:rPr>
              <a:t>2. Select the reference style which fits to replace the [a] in the sentence.</a:t>
            </a:r>
            <a:br>
              <a:rPr lang="en-GB" dirty="0">
                <a:cs typeface="Arial"/>
              </a:rPr>
            </a:br>
            <a:br>
              <a:rPr lang="en-GB" dirty="0">
                <a:cs typeface="Arial"/>
              </a:rPr>
            </a:br>
            <a:r>
              <a:rPr lang="en-GB" sz="2200" b="0" dirty="0">
                <a:ea typeface="+mj-lt"/>
                <a:cs typeface="+mj-lt"/>
              </a:rPr>
              <a:t>Although </a:t>
            </a:r>
            <a:r>
              <a:rPr lang="en-GB" sz="2200" dirty="0">
                <a:ea typeface="+mj-lt"/>
                <a:cs typeface="+mj-lt"/>
              </a:rPr>
              <a:t>[a]</a:t>
            </a:r>
            <a:r>
              <a:rPr lang="en-GB" sz="2200" b="0" dirty="0">
                <a:ea typeface="+mj-lt"/>
                <a:cs typeface="+mj-lt"/>
              </a:rPr>
              <a:t> notes that he was taught by a biology teacher that all the chemicals that make up a human body could be bought in a hardware store for $5 or something like that.</a:t>
            </a:r>
            <a:endParaRPr lang="en-GB" sz="2200" dirty="0"/>
          </a:p>
        </p:txBody>
      </p:sp>
      <p:pic>
        <p:nvPicPr>
          <p:cNvPr id="10" name="Picture 8" descr="A picture containing company name&#10;&#10;Description automatically generated">
            <a:extLst>
              <a:ext uri="{FF2B5EF4-FFF2-40B4-BE49-F238E27FC236}">
                <a16:creationId xmlns:a16="http://schemas.microsoft.com/office/drawing/2014/main" id="{FA90A5D9-9D79-B998-5156-1B6DFDBD8EFC}"/>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4689352" y="1621064"/>
            <a:ext cx="2169226" cy="3407229"/>
          </a:xfrm>
          <a:prstGeom prst="rect">
            <a:avLst/>
          </a:prstGeom>
        </p:spPr>
      </p:pic>
    </p:spTree>
    <p:extLst>
      <p:ext uri="{BB962C8B-B14F-4D97-AF65-F5344CB8AC3E}">
        <p14:creationId xmlns:p14="http://schemas.microsoft.com/office/powerpoint/2010/main" val="27452400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006BABD-BC03-DB97-08C2-5D5A3873833B}"/>
              </a:ext>
            </a:extLst>
          </p:cNvPr>
          <p:cNvSpPr>
            <a:spLocks noGrp="1"/>
          </p:cNvSpPr>
          <p:nvPr>
            <p:ph sz="quarter" idx="18"/>
          </p:nvPr>
        </p:nvSpPr>
        <p:spPr>
          <a:xfrm>
            <a:off x="234000" y="986400"/>
            <a:ext cx="8644832" cy="1948653"/>
          </a:xfrm>
        </p:spPr>
        <p:txBody>
          <a:bodyPr vert="horz" lIns="0" tIns="0" rIns="0" bIns="0" rtlCol="0" anchor="t">
            <a:noAutofit/>
          </a:bodyPr>
          <a:lstStyle/>
          <a:p>
            <a:pPr marL="342900" indent="-342900">
              <a:buAutoNum type="alphaUcPeriod"/>
            </a:pPr>
            <a:endParaRPr lang="en-GB" b="0" dirty="0">
              <a:ea typeface="+mn-lt"/>
              <a:cs typeface="+mn-lt"/>
            </a:endParaRPr>
          </a:p>
          <a:p>
            <a:pPr marL="342900" indent="-342900">
              <a:buAutoNum type="alphaUcPeriod"/>
            </a:pPr>
            <a:r>
              <a:rPr lang="en-GB" b="0" dirty="0" err="1">
                <a:cs typeface="Arial"/>
              </a:rPr>
              <a:t>Geffray</a:t>
            </a:r>
            <a:r>
              <a:rPr lang="en-GB" b="0" dirty="0">
                <a:cs typeface="Arial"/>
              </a:rPr>
              <a:t>, L. (1999) Infections associated with pets. </a:t>
            </a:r>
            <a:r>
              <a:rPr lang="en-GB" b="0" i="1" dirty="0">
                <a:cs typeface="Arial"/>
              </a:rPr>
              <a:t>La revue de </a:t>
            </a:r>
            <a:r>
              <a:rPr lang="en-GB" b="0" i="1" dirty="0" err="1">
                <a:cs typeface="Arial"/>
              </a:rPr>
              <a:t>medecine</a:t>
            </a:r>
            <a:r>
              <a:rPr lang="en-GB" b="0" i="1" dirty="0">
                <a:cs typeface="Arial"/>
              </a:rPr>
              <a:t> interne</a:t>
            </a:r>
            <a:r>
              <a:rPr lang="en-GB" b="0" dirty="0">
                <a:cs typeface="Arial"/>
              </a:rPr>
              <a:t>.</a:t>
            </a:r>
            <a:r>
              <a:rPr lang="en-GB" b="0" i="1" dirty="0">
                <a:cs typeface="Arial"/>
              </a:rPr>
              <a:t> </a:t>
            </a:r>
            <a:r>
              <a:rPr lang="en-GB" b="0" dirty="0">
                <a:cs typeface="Arial"/>
              </a:rPr>
              <a:t>888</a:t>
            </a:r>
            <a:r>
              <a:rPr lang="en-GB" b="0" dirty="0">
                <a:latin typeface="Arial" panose="020B0604020202020204" pitchFamily="34" charset="0"/>
                <a:cs typeface="Arial" panose="020B0604020202020204" pitchFamily="34" charset="0"/>
              </a:rPr>
              <a:t>–</a:t>
            </a:r>
            <a:r>
              <a:rPr lang="en-GB" b="0" dirty="0">
                <a:cs typeface="Arial"/>
              </a:rPr>
              <a:t>901 </a:t>
            </a:r>
            <a:r>
              <a:rPr lang="en-GB" dirty="0">
                <a:ea typeface="+mn-lt"/>
                <a:cs typeface="+mn-lt"/>
              </a:rPr>
              <a:t>20</a:t>
            </a:r>
            <a:r>
              <a:rPr lang="en-GB" b="0" dirty="0">
                <a:ea typeface="+mn-lt"/>
                <a:cs typeface="+mn-lt"/>
              </a:rPr>
              <a:t> (10)</a:t>
            </a:r>
          </a:p>
          <a:p>
            <a:pPr marL="342900" indent="-342900">
              <a:buAutoNum type="alphaUcPeriod"/>
            </a:pPr>
            <a:endParaRPr lang="en-GB" b="0" dirty="0">
              <a:cs typeface="Arial"/>
            </a:endParaRPr>
          </a:p>
          <a:p>
            <a:pPr marL="342900" indent="-342900">
              <a:buAutoNum type="alphaUcPeriod"/>
            </a:pPr>
            <a:r>
              <a:rPr lang="en-GB" b="0" i="1" dirty="0">
                <a:ea typeface="+mn-lt"/>
                <a:cs typeface="+mn-lt"/>
              </a:rPr>
              <a:t>La revue de </a:t>
            </a:r>
            <a:r>
              <a:rPr lang="en-GB" b="0" i="1" dirty="0" err="1">
                <a:ea typeface="+mn-lt"/>
                <a:cs typeface="+mn-lt"/>
              </a:rPr>
              <a:t>medecine</a:t>
            </a:r>
            <a:r>
              <a:rPr lang="en-GB" b="0" i="1" dirty="0">
                <a:ea typeface="+mn-lt"/>
                <a:cs typeface="+mn-lt"/>
              </a:rPr>
              <a:t> interne</a:t>
            </a:r>
            <a:r>
              <a:rPr lang="en-GB" b="0" dirty="0">
                <a:ea typeface="+mn-lt"/>
                <a:cs typeface="+mn-lt"/>
              </a:rPr>
              <a:t>.</a:t>
            </a:r>
            <a:r>
              <a:rPr lang="en-GB" b="0" i="1" dirty="0">
                <a:cs typeface="Arial"/>
              </a:rPr>
              <a:t> </a:t>
            </a:r>
            <a:r>
              <a:rPr lang="en-GB" b="0" dirty="0" err="1">
                <a:cs typeface="Arial"/>
              </a:rPr>
              <a:t>Geffray</a:t>
            </a:r>
            <a:r>
              <a:rPr lang="en-GB" b="0" dirty="0">
                <a:cs typeface="Arial"/>
              </a:rPr>
              <a:t>, L. (1999) Infections associated with pets. </a:t>
            </a:r>
            <a:r>
              <a:rPr lang="en-GB" dirty="0">
                <a:cs typeface="Arial"/>
              </a:rPr>
              <a:t>20</a:t>
            </a:r>
            <a:r>
              <a:rPr lang="en-GB" b="0" dirty="0">
                <a:cs typeface="Arial"/>
              </a:rPr>
              <a:t> (10), 888</a:t>
            </a:r>
            <a:r>
              <a:rPr lang="en-GB" b="0" dirty="0">
                <a:latin typeface="Arial" panose="020B0604020202020204" pitchFamily="34" charset="0"/>
                <a:cs typeface="Arial" panose="020B0604020202020204" pitchFamily="34" charset="0"/>
              </a:rPr>
              <a:t>–</a:t>
            </a:r>
            <a:r>
              <a:rPr lang="en-GB" b="0" dirty="0">
                <a:cs typeface="Arial"/>
              </a:rPr>
              <a:t>901</a:t>
            </a:r>
            <a:endParaRPr lang="en-GB" b="0" dirty="0">
              <a:ea typeface="+mn-lt"/>
              <a:cs typeface="+mn-lt"/>
            </a:endParaRPr>
          </a:p>
          <a:p>
            <a:pPr marL="342900" indent="-342900">
              <a:buAutoNum type="alphaUcPeriod"/>
            </a:pPr>
            <a:endParaRPr lang="en-GB" b="0" dirty="0">
              <a:cs typeface="Arial"/>
            </a:endParaRPr>
          </a:p>
          <a:p>
            <a:pPr marL="342900" indent="-342900">
              <a:buAutoNum type="alphaUcPeriod"/>
            </a:pPr>
            <a:r>
              <a:rPr lang="en-GB" b="0" dirty="0" err="1">
                <a:cs typeface="Arial"/>
              </a:rPr>
              <a:t>Geffray</a:t>
            </a:r>
            <a:r>
              <a:rPr lang="en-GB" b="0" dirty="0">
                <a:cs typeface="Arial"/>
              </a:rPr>
              <a:t>, L. (1999) Infections associated with pets. </a:t>
            </a:r>
            <a:r>
              <a:rPr lang="en-GB" b="0" i="1" dirty="0">
                <a:cs typeface="Arial"/>
              </a:rPr>
              <a:t>La revue de </a:t>
            </a:r>
            <a:r>
              <a:rPr lang="en-GB" b="0" i="1" dirty="0" err="1">
                <a:cs typeface="Arial"/>
              </a:rPr>
              <a:t>medecine</a:t>
            </a:r>
            <a:r>
              <a:rPr lang="en-GB" b="0" i="1" dirty="0">
                <a:cs typeface="Arial"/>
              </a:rPr>
              <a:t> interne</a:t>
            </a:r>
            <a:r>
              <a:rPr lang="en-GB" b="0" dirty="0">
                <a:cs typeface="Arial"/>
              </a:rPr>
              <a:t>. </a:t>
            </a:r>
            <a:r>
              <a:rPr lang="en-GB" dirty="0">
                <a:cs typeface="Arial"/>
              </a:rPr>
              <a:t>20</a:t>
            </a:r>
            <a:r>
              <a:rPr lang="en-GB" b="0" dirty="0">
                <a:cs typeface="Arial"/>
              </a:rPr>
              <a:t> (10), 888</a:t>
            </a:r>
            <a:r>
              <a:rPr lang="en-GB" b="0" dirty="0">
                <a:latin typeface="Arial" panose="020B0604020202020204" pitchFamily="34" charset="0"/>
                <a:cs typeface="Arial" panose="020B0604020202020204" pitchFamily="34" charset="0"/>
              </a:rPr>
              <a:t>–</a:t>
            </a:r>
            <a:r>
              <a:rPr lang="en-GB" b="0" dirty="0">
                <a:cs typeface="Arial"/>
              </a:rPr>
              <a:t>901</a:t>
            </a:r>
          </a:p>
          <a:p>
            <a:pPr marL="342900" indent="-342900">
              <a:buAutoNum type="alphaUcPeriod"/>
            </a:pPr>
            <a:endParaRPr lang="en-GB" b="0" dirty="0">
              <a:cs typeface="Arial"/>
            </a:endParaRPr>
          </a:p>
          <a:p>
            <a:pPr marL="342900" indent="-342900">
              <a:buAutoNum type="alphaUcPeriod"/>
            </a:pPr>
            <a:endParaRPr lang="en-GB" b="0" dirty="0">
              <a:cs typeface="Arial"/>
            </a:endParaRPr>
          </a:p>
        </p:txBody>
      </p:sp>
      <p:sp>
        <p:nvSpPr>
          <p:cNvPr id="6" name="Footer Placeholder 5">
            <a:extLst>
              <a:ext uri="{FF2B5EF4-FFF2-40B4-BE49-F238E27FC236}">
                <a16:creationId xmlns:a16="http://schemas.microsoft.com/office/drawing/2014/main" id="{0F9FE24B-BB1D-1AA4-CDA8-042A7415AE6E}"/>
              </a:ext>
            </a:extLst>
          </p:cNvPr>
          <p:cNvSpPr>
            <a:spLocks noGrp="1"/>
          </p:cNvSpPr>
          <p:nvPr>
            <p:ph type="ftr" sz="quarter" idx="10"/>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8F5735AE-CBB3-9903-AFA4-12E3C0C445FB}"/>
              </a:ext>
            </a:extLst>
          </p:cNvPr>
          <p:cNvSpPr>
            <a:spLocks noGrp="1"/>
          </p:cNvSpPr>
          <p:nvPr>
            <p:ph type="sldNum" sz="quarter" idx="11"/>
          </p:nvPr>
        </p:nvSpPr>
        <p:spPr/>
        <p:txBody>
          <a:bodyPr/>
          <a:lstStyle/>
          <a:p>
            <a:fld id="{DA2C159E-F13C-4A85-9A41-E7669D3E0D70}" type="slidenum">
              <a:rPr lang="en-GB" smtClean="0"/>
              <a:pPr/>
              <a:t>24</a:t>
            </a:fld>
            <a:endParaRPr lang="en-GB"/>
          </a:p>
        </p:txBody>
      </p:sp>
      <p:sp>
        <p:nvSpPr>
          <p:cNvPr id="8" name="Title 7">
            <a:extLst>
              <a:ext uri="{FF2B5EF4-FFF2-40B4-BE49-F238E27FC236}">
                <a16:creationId xmlns:a16="http://schemas.microsoft.com/office/drawing/2014/main" id="{54D8F9F7-1E4C-A691-653A-1E0FB94FACBF}"/>
              </a:ext>
            </a:extLst>
          </p:cNvPr>
          <p:cNvSpPr>
            <a:spLocks noGrp="1"/>
          </p:cNvSpPr>
          <p:nvPr>
            <p:ph type="title"/>
          </p:nvPr>
        </p:nvSpPr>
        <p:spPr/>
        <p:txBody>
          <a:bodyPr/>
          <a:lstStyle/>
          <a:p>
            <a:r>
              <a:rPr lang="en-GB" dirty="0">
                <a:cs typeface="Arial"/>
              </a:rPr>
              <a:t>3. Select the reference which has been constructed in the correct order.</a:t>
            </a:r>
            <a:endParaRPr lang="en-GB" dirty="0"/>
          </a:p>
        </p:txBody>
      </p:sp>
    </p:spTree>
    <p:extLst>
      <p:ext uri="{BB962C8B-B14F-4D97-AF65-F5344CB8AC3E}">
        <p14:creationId xmlns:p14="http://schemas.microsoft.com/office/powerpoint/2010/main" val="30913821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25E914-729A-A41D-A1F5-B78D0DB8CC3A}"/>
              </a:ext>
            </a:extLst>
          </p:cNvPr>
          <p:cNvSpPr>
            <a:spLocks noGrp="1"/>
          </p:cNvSpPr>
          <p:nvPr>
            <p:ph sz="quarter" idx="18"/>
          </p:nvPr>
        </p:nvSpPr>
        <p:spPr>
          <a:xfrm>
            <a:off x="234000" y="986400"/>
            <a:ext cx="8884599" cy="1593147"/>
          </a:xfrm>
        </p:spPr>
        <p:txBody>
          <a:bodyPr vert="horz" lIns="0" tIns="0" rIns="0" bIns="0" rtlCol="0" anchor="t">
            <a:noAutofit/>
          </a:bodyPr>
          <a:lstStyle/>
          <a:p>
            <a:r>
              <a:rPr lang="en-GB" dirty="0">
                <a:cs typeface="Arial"/>
              </a:rPr>
              <a:t>A.  </a:t>
            </a:r>
            <a:r>
              <a:rPr lang="en-GB" b="0" dirty="0">
                <a:ea typeface="+mn-lt"/>
                <a:cs typeface="+mn-lt"/>
              </a:rPr>
              <a:t>Available from:</a:t>
            </a:r>
            <a:r>
              <a:rPr lang="en-GB" b="0" dirty="0">
                <a:cs typeface="Arial"/>
              </a:rPr>
              <a:t> </a:t>
            </a:r>
            <a:r>
              <a:rPr lang="en-GB" b="0" dirty="0">
                <a:cs typeface="Arial"/>
                <a:hlinkClick r:id="rId2"/>
              </a:rPr>
              <a:t>COP27: Climate costs deal struck but no fossil fuel progress - BBC News</a:t>
            </a:r>
            <a:endParaRPr lang="en-GB" b="0" dirty="0">
              <a:ea typeface="+mn-lt"/>
              <a:cs typeface="+mn-lt"/>
            </a:endParaRPr>
          </a:p>
          <a:p>
            <a:r>
              <a:rPr lang="en-GB" dirty="0" err="1">
                <a:cs typeface="Arial"/>
              </a:rPr>
              <a:t>Rannard</a:t>
            </a:r>
            <a:r>
              <a:rPr lang="en-GB" dirty="0">
                <a:cs typeface="Arial"/>
              </a:rPr>
              <a:t>, G. (2022). </a:t>
            </a:r>
            <a:r>
              <a:rPr lang="en-GB" b="0" dirty="0"/>
              <a:t>COP27: Climate costs deal struck but no fossil fuel progress. [online]. </a:t>
            </a:r>
            <a:endParaRPr lang="en-GB" dirty="0">
              <a:cs typeface="Arial"/>
            </a:endParaRPr>
          </a:p>
          <a:p>
            <a:endParaRPr lang="en-GB" b="0" dirty="0">
              <a:cs typeface="Arial"/>
            </a:endParaRPr>
          </a:p>
          <a:p>
            <a:r>
              <a:rPr lang="en-GB" dirty="0">
                <a:cs typeface="Arial"/>
              </a:rPr>
              <a:t>B</a:t>
            </a:r>
            <a:r>
              <a:rPr lang="en-GB" b="0" dirty="0">
                <a:cs typeface="Arial"/>
              </a:rPr>
              <a:t>.  </a:t>
            </a:r>
            <a:r>
              <a:rPr lang="en-GB" dirty="0" err="1">
                <a:ea typeface="+mn-lt"/>
                <a:cs typeface="+mn-lt"/>
              </a:rPr>
              <a:t>Rannard</a:t>
            </a:r>
            <a:r>
              <a:rPr lang="en-GB" dirty="0">
                <a:ea typeface="+mn-lt"/>
                <a:cs typeface="+mn-lt"/>
              </a:rPr>
              <a:t>, G. 2022. </a:t>
            </a:r>
            <a:r>
              <a:rPr lang="en-GB" b="0" dirty="0">
                <a:ea typeface="+mn-lt"/>
                <a:cs typeface="+mn-lt"/>
              </a:rPr>
              <a:t>COP27: Climate costs deal struck but no fossil fuel progress. [online]. Available from:</a:t>
            </a:r>
            <a:r>
              <a:rPr lang="en-GB" b="0" dirty="0">
                <a:cs typeface="Arial"/>
              </a:rPr>
              <a:t> </a:t>
            </a:r>
            <a:r>
              <a:rPr lang="en-GB" b="0" dirty="0">
                <a:cs typeface="Arial"/>
                <a:hlinkClick r:id="rId2"/>
              </a:rPr>
              <a:t>COP27: Climate costs deal struck but no fossil fuel progress - BBC News</a:t>
            </a:r>
            <a:endParaRPr lang="en-GB" dirty="0">
              <a:ea typeface="+mn-lt"/>
              <a:cs typeface="+mn-lt"/>
            </a:endParaRPr>
          </a:p>
          <a:p>
            <a:endParaRPr lang="en-GB" b="0" dirty="0">
              <a:ea typeface="+mn-lt"/>
              <a:cs typeface="+mn-lt"/>
            </a:endParaRPr>
          </a:p>
          <a:p>
            <a:r>
              <a:rPr lang="en-GB" dirty="0">
                <a:ea typeface="+mn-lt"/>
                <a:cs typeface="+mn-lt"/>
              </a:rPr>
              <a:t>C.  G, </a:t>
            </a:r>
            <a:r>
              <a:rPr lang="en-GB" dirty="0" err="1">
                <a:ea typeface="+mn-lt"/>
                <a:cs typeface="+mn-lt"/>
              </a:rPr>
              <a:t>Rannard</a:t>
            </a:r>
            <a:r>
              <a:rPr lang="en-GB" dirty="0">
                <a:ea typeface="+mn-lt"/>
                <a:cs typeface="+mn-lt"/>
              </a:rPr>
              <a:t>. (2022). </a:t>
            </a:r>
            <a:r>
              <a:rPr lang="en-GB" b="0" dirty="0">
                <a:ea typeface="+mn-lt"/>
                <a:cs typeface="+mn-lt"/>
              </a:rPr>
              <a:t>COP27: Climate costs deal struck but no fossil fuel progress. [online]. Available from:</a:t>
            </a:r>
            <a:r>
              <a:rPr lang="en-GB" b="0" dirty="0">
                <a:cs typeface="Arial"/>
              </a:rPr>
              <a:t> </a:t>
            </a:r>
            <a:r>
              <a:rPr lang="en-GB" b="0" dirty="0">
                <a:cs typeface="Arial"/>
                <a:hlinkClick r:id="rId2"/>
              </a:rPr>
              <a:t>COP27: Climate costs deal struck but no fossil fuel progress - BBC News</a:t>
            </a:r>
            <a:endParaRPr lang="en-GB" b="0" dirty="0">
              <a:ea typeface="+mn-lt"/>
              <a:cs typeface="+mn-lt"/>
            </a:endParaRPr>
          </a:p>
          <a:p>
            <a:endParaRPr lang="en-GB" b="0" dirty="0">
              <a:cs typeface="Arial"/>
            </a:endParaRPr>
          </a:p>
          <a:p>
            <a:endParaRPr lang="en-GB" b="0" dirty="0">
              <a:cs typeface="Arial"/>
            </a:endParaRPr>
          </a:p>
          <a:p>
            <a:endParaRPr lang="en-GB" dirty="0">
              <a:solidFill>
                <a:srgbClr val="000000"/>
              </a:solidFill>
              <a:ea typeface="+mn-lt"/>
              <a:cs typeface="+mn-lt"/>
            </a:endParaRPr>
          </a:p>
          <a:p>
            <a:endParaRPr lang="en-GB" dirty="0">
              <a:solidFill>
                <a:srgbClr val="000000"/>
              </a:solidFill>
              <a:ea typeface="+mn-lt"/>
              <a:cs typeface="+mn-lt"/>
            </a:endParaRPr>
          </a:p>
          <a:p>
            <a:endParaRPr lang="en-GB" dirty="0">
              <a:solidFill>
                <a:srgbClr val="FF0000"/>
              </a:solidFill>
              <a:cs typeface="Arial"/>
            </a:endParaRPr>
          </a:p>
        </p:txBody>
      </p:sp>
      <p:sp>
        <p:nvSpPr>
          <p:cNvPr id="6" name="Footer Placeholder 5">
            <a:extLst>
              <a:ext uri="{FF2B5EF4-FFF2-40B4-BE49-F238E27FC236}">
                <a16:creationId xmlns:a16="http://schemas.microsoft.com/office/drawing/2014/main" id="{CC70B83B-82A6-DD43-DB2B-8832B7BC8A52}"/>
              </a:ext>
            </a:extLst>
          </p:cNvPr>
          <p:cNvSpPr>
            <a:spLocks noGrp="1"/>
          </p:cNvSpPr>
          <p:nvPr>
            <p:ph type="ftr" sz="quarter" idx="10"/>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9D3CFA5E-64FD-8F99-F1F4-43899998D6B2}"/>
              </a:ext>
            </a:extLst>
          </p:cNvPr>
          <p:cNvSpPr>
            <a:spLocks noGrp="1"/>
          </p:cNvSpPr>
          <p:nvPr>
            <p:ph type="sldNum" sz="quarter" idx="11"/>
          </p:nvPr>
        </p:nvSpPr>
        <p:spPr/>
        <p:txBody>
          <a:bodyPr/>
          <a:lstStyle/>
          <a:p>
            <a:fld id="{DA2C159E-F13C-4A85-9A41-E7669D3E0D70}" type="slidenum">
              <a:rPr lang="en-GB" smtClean="0"/>
              <a:pPr/>
              <a:t>25</a:t>
            </a:fld>
            <a:endParaRPr lang="en-GB"/>
          </a:p>
        </p:txBody>
      </p:sp>
      <p:sp>
        <p:nvSpPr>
          <p:cNvPr id="8" name="Title 7">
            <a:extLst>
              <a:ext uri="{FF2B5EF4-FFF2-40B4-BE49-F238E27FC236}">
                <a16:creationId xmlns:a16="http://schemas.microsoft.com/office/drawing/2014/main" id="{977A2967-AAA4-EEE4-12A1-582F389D1349}"/>
              </a:ext>
            </a:extLst>
          </p:cNvPr>
          <p:cNvSpPr>
            <a:spLocks noGrp="1"/>
          </p:cNvSpPr>
          <p:nvPr>
            <p:ph type="title"/>
          </p:nvPr>
        </p:nvSpPr>
        <p:spPr/>
        <p:txBody>
          <a:bodyPr/>
          <a:lstStyle/>
          <a:p>
            <a:r>
              <a:rPr lang="en-GB" dirty="0">
                <a:ea typeface="+mj-lt"/>
                <a:cs typeface="+mj-lt"/>
              </a:rPr>
              <a:t>4. Select the reference which has been constructed in the correct order.</a:t>
            </a:r>
            <a:endParaRPr lang="en-US" dirty="0"/>
          </a:p>
        </p:txBody>
      </p:sp>
    </p:spTree>
    <p:extLst>
      <p:ext uri="{BB962C8B-B14F-4D97-AF65-F5344CB8AC3E}">
        <p14:creationId xmlns:p14="http://schemas.microsoft.com/office/powerpoint/2010/main" val="31978777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314F51EF-1188-3E8A-9113-913508FDDF89}"/>
              </a:ext>
            </a:extLst>
          </p:cNvPr>
          <p:cNvSpPr>
            <a:spLocks noGrp="1"/>
          </p:cNvSpPr>
          <p:nvPr>
            <p:ph type="ftr" sz="quarter" idx="10"/>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531AEBC4-78C8-F2D3-339A-C8251EE11545}"/>
              </a:ext>
            </a:extLst>
          </p:cNvPr>
          <p:cNvSpPr>
            <a:spLocks noGrp="1"/>
          </p:cNvSpPr>
          <p:nvPr>
            <p:ph type="sldNum" sz="quarter" idx="11"/>
          </p:nvPr>
        </p:nvSpPr>
        <p:spPr/>
        <p:txBody>
          <a:bodyPr/>
          <a:lstStyle/>
          <a:p>
            <a:fld id="{DA2C159E-F13C-4A85-9A41-E7669D3E0D70}" type="slidenum">
              <a:rPr lang="en-GB" smtClean="0"/>
              <a:pPr/>
              <a:t>26</a:t>
            </a:fld>
            <a:endParaRPr lang="en-GB"/>
          </a:p>
        </p:txBody>
      </p:sp>
      <p:sp>
        <p:nvSpPr>
          <p:cNvPr id="8" name="Title 7">
            <a:extLst>
              <a:ext uri="{FF2B5EF4-FFF2-40B4-BE49-F238E27FC236}">
                <a16:creationId xmlns:a16="http://schemas.microsoft.com/office/drawing/2014/main" id="{3892729F-9142-A218-0C2F-75C4B33868C8}"/>
              </a:ext>
            </a:extLst>
          </p:cNvPr>
          <p:cNvSpPr>
            <a:spLocks noGrp="1"/>
          </p:cNvSpPr>
          <p:nvPr>
            <p:ph type="title"/>
          </p:nvPr>
        </p:nvSpPr>
        <p:spPr>
          <a:xfrm>
            <a:off x="234000" y="294870"/>
            <a:ext cx="8437563" cy="699425"/>
          </a:xfrm>
        </p:spPr>
        <p:txBody>
          <a:bodyPr>
            <a:normAutofit fontScale="90000"/>
          </a:bodyPr>
          <a:lstStyle/>
          <a:p>
            <a:pPr>
              <a:lnSpc>
                <a:spcPts val="1600"/>
              </a:lnSpc>
              <a:spcBef>
                <a:spcPct val="20000"/>
              </a:spcBef>
            </a:pPr>
            <a:r>
              <a:rPr lang="en-GB" sz="2200" dirty="0">
                <a:ea typeface="+mj-lt"/>
                <a:cs typeface="+mj-lt"/>
              </a:rPr>
              <a:t>5. Select the reference style which fits in to replace the [a] in the sentence.</a:t>
            </a:r>
            <a:br>
              <a:rPr lang="en-GB" dirty="0">
                <a:ea typeface="+mj-lt"/>
                <a:cs typeface="+mj-lt"/>
              </a:rPr>
            </a:br>
            <a:br>
              <a:rPr lang="en-GB" dirty="0">
                <a:ea typeface="+mj-lt"/>
                <a:cs typeface="+mj-lt"/>
              </a:rPr>
            </a:br>
            <a:r>
              <a:rPr lang="en-GB" sz="2200" b="0" dirty="0">
                <a:ea typeface="+mj-lt"/>
                <a:cs typeface="+mj-lt"/>
              </a:rPr>
              <a:t>“log</a:t>
            </a:r>
            <a:r>
              <a:rPr lang="en-GB" sz="2200" b="0" dirty="0">
                <a:cs typeface="Arial"/>
              </a:rPr>
              <a:t> onto the internet and nearly every website you go to will make a record of what you looked at and how long you lingered there” [a].</a:t>
            </a:r>
            <a:br>
              <a:rPr lang="en-GB" b="0" dirty="0">
                <a:cs typeface="Arial"/>
              </a:rPr>
            </a:br>
            <a:br>
              <a:rPr lang="en-GB" b="0" dirty="0">
                <a:cs typeface="+mj-lt"/>
              </a:rPr>
            </a:br>
            <a:endParaRPr lang="en-GB" dirty="0">
              <a:ea typeface="+mj-lt"/>
              <a:cs typeface="+mj-lt"/>
            </a:endParaRPr>
          </a:p>
          <a:p>
            <a:pPr>
              <a:lnSpc>
                <a:spcPct val="150000"/>
              </a:lnSpc>
              <a:spcBef>
                <a:spcPct val="20000"/>
              </a:spcBef>
            </a:pPr>
            <a:r>
              <a:rPr lang="en-GB" dirty="0">
                <a:cs typeface="Arial"/>
              </a:rPr>
              <a:t>A.</a:t>
            </a:r>
            <a:r>
              <a:rPr lang="en-GB" sz="2700" dirty="0">
                <a:cs typeface="Arial"/>
              </a:rPr>
              <a:t> </a:t>
            </a:r>
            <a:r>
              <a:rPr lang="en-GB" sz="2200" dirty="0">
                <a:cs typeface="Arial"/>
              </a:rPr>
              <a:t>Bryson, 1998, p. 192</a:t>
            </a:r>
            <a:br>
              <a:rPr lang="en-GB" sz="2200" dirty="0">
                <a:cs typeface="Arial"/>
              </a:rPr>
            </a:br>
            <a:r>
              <a:rPr lang="en-GB" sz="2200" dirty="0">
                <a:cs typeface="+mj-lt"/>
              </a:rPr>
              <a:t>B. (Bryson, 1998, p. 192)</a:t>
            </a:r>
            <a:br>
              <a:rPr lang="en-GB" sz="2200" dirty="0">
                <a:cs typeface="+mj-lt"/>
              </a:rPr>
            </a:br>
            <a:r>
              <a:rPr lang="en-GB" sz="2200" dirty="0">
                <a:cs typeface="+mj-lt"/>
              </a:rPr>
              <a:t>C. (</a:t>
            </a:r>
            <a:r>
              <a:rPr lang="en-GB" sz="2200" dirty="0">
                <a:ea typeface="+mj-lt"/>
                <a:cs typeface="+mj-lt"/>
              </a:rPr>
              <a:t>Bryson, 1998)</a:t>
            </a:r>
            <a:br>
              <a:rPr lang="en-GB" sz="2200" dirty="0">
                <a:cs typeface="+mj-lt"/>
              </a:rPr>
            </a:br>
            <a:r>
              <a:rPr lang="en-GB" sz="2200" dirty="0">
                <a:cs typeface="+mj-lt"/>
              </a:rPr>
              <a:t>D. 1998 Bryson</a:t>
            </a:r>
            <a:br>
              <a:rPr lang="en-GB" sz="2200" b="0" dirty="0">
                <a:cs typeface="+mj-lt"/>
              </a:rPr>
            </a:br>
            <a:br>
              <a:rPr lang="en-GB" dirty="0">
                <a:cs typeface="+mj-lt"/>
              </a:rPr>
            </a:br>
            <a:br>
              <a:rPr lang="en-GB" dirty="0">
                <a:cs typeface="+mj-lt"/>
              </a:rPr>
            </a:br>
            <a:endParaRPr lang="en-GB" dirty="0">
              <a:cs typeface="+mj-lt"/>
            </a:endParaRPr>
          </a:p>
          <a:p>
            <a:br>
              <a:rPr lang="en-GB" b="0" dirty="0">
                <a:cs typeface="Arial"/>
              </a:rPr>
            </a:br>
            <a:endParaRPr lang="en-US" dirty="0">
              <a:cs typeface="Arial"/>
            </a:endParaRPr>
          </a:p>
        </p:txBody>
      </p:sp>
      <p:pic>
        <p:nvPicPr>
          <p:cNvPr id="9" name="Picture 9" descr="Text&#10;&#10;Description automatically generated">
            <a:extLst>
              <a:ext uri="{FF2B5EF4-FFF2-40B4-BE49-F238E27FC236}">
                <a16:creationId xmlns:a16="http://schemas.microsoft.com/office/drawing/2014/main" id="{C4504EB5-E458-20BC-1C96-55BDED238D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7272" y="1572177"/>
            <a:ext cx="2190750" cy="3105150"/>
          </a:xfrm>
          <a:prstGeom prst="rect">
            <a:avLst/>
          </a:prstGeom>
        </p:spPr>
      </p:pic>
    </p:spTree>
    <p:extLst>
      <p:ext uri="{BB962C8B-B14F-4D97-AF65-F5344CB8AC3E}">
        <p14:creationId xmlns:p14="http://schemas.microsoft.com/office/powerpoint/2010/main" val="10203617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27</a:t>
            </a:fld>
            <a:endParaRPr lang="en-GB"/>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484748"/>
          </a:xfrm>
          <a:prstGeom prst="rect">
            <a:avLst/>
          </a:prstGeom>
          <a:noFill/>
        </p:spPr>
        <p:txBody>
          <a:bodyPr wrap="square" lIns="0" tIns="0" rIns="0" bIns="0" rtlCol="0" anchor="t">
            <a:spAutoFit/>
          </a:bodyPr>
          <a:lstStyle/>
          <a:p>
            <a:r>
              <a:rPr lang="en-GB" sz="1050"/>
              <a:t>Derby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2" name="Picture 5" descr="Logo, company name&#10;&#10;Description automatically generated">
            <a:extLst>
              <a:ext uri="{FF2B5EF4-FFF2-40B4-BE49-F238E27FC236}">
                <a16:creationId xmlns:a16="http://schemas.microsoft.com/office/drawing/2014/main" id="{6A028045-A18B-0117-B868-7D0EF96B0166}"/>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2194983" y="1643944"/>
            <a:ext cx="753534" cy="892528"/>
          </a:xfrm>
          <a:prstGeom prst="rect">
            <a:avLst/>
          </a:prstGeom>
        </p:spPr>
      </p:pic>
    </p:spTree>
    <p:extLst>
      <p:ext uri="{BB962C8B-B14F-4D97-AF65-F5344CB8AC3E}">
        <p14:creationId xmlns:p14="http://schemas.microsoft.com/office/powerpoint/2010/main" val="3269314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Writing a literature review</a:t>
            </a:r>
          </a:p>
        </p:txBody>
      </p:sp>
      <p:sp>
        <p:nvSpPr>
          <p:cNvPr id="5" name="Text Placeholder 4"/>
          <p:cNvSpPr>
            <a:spLocks noGrp="1"/>
          </p:cNvSpPr>
          <p:nvPr>
            <p:ph type="body" sz="quarter" idx="12"/>
          </p:nvPr>
        </p:nvSpPr>
        <p:spPr>
          <a:xfrm>
            <a:off x="232950" y="770963"/>
            <a:ext cx="4049968" cy="3601574"/>
          </a:xfrm>
        </p:spPr>
        <p:txBody>
          <a:bodyPr/>
          <a:lstStyle/>
          <a:p>
            <a:pPr marL="457200" indent="-457200">
              <a:spcAft>
                <a:spcPts val="800"/>
              </a:spcAft>
              <a:buFont typeface="Arial" panose="020B0604020202020204" pitchFamily="34" charset="0"/>
              <a:buChar char="•"/>
            </a:pPr>
            <a:r>
              <a:rPr lang="en-GB" sz="2400" dirty="0"/>
              <a:t>To be able to structure a literature review on a given subject.</a:t>
            </a:r>
          </a:p>
          <a:p>
            <a:pPr marL="457200" indent="-457200">
              <a:spcAft>
                <a:spcPts val="800"/>
              </a:spcAft>
              <a:buFont typeface="Arial" panose="020B0604020202020204" pitchFamily="34" charset="0"/>
              <a:buChar char="•"/>
            </a:pPr>
            <a:r>
              <a:rPr lang="en-GB" sz="2400" dirty="0"/>
              <a:t>To apply the point, evidence, explain and link (PEEL) structure.</a:t>
            </a:r>
          </a:p>
          <a:p>
            <a:pPr marL="457200" indent="-457200">
              <a:spcAft>
                <a:spcPts val="800"/>
              </a:spcAft>
              <a:buFont typeface="Arial" panose="020B0604020202020204" pitchFamily="34" charset="0"/>
              <a:buChar char="•"/>
            </a:pPr>
            <a:r>
              <a:rPr lang="en-GB" sz="2400" dirty="0"/>
              <a:t>To use in-text citation and Harvard referencing to credit all sources used. </a:t>
            </a:r>
            <a:br>
              <a:rPr lang="en-GB" dirty="0"/>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a:p>
        </p:txBody>
      </p:sp>
      <p:sp>
        <p:nvSpPr>
          <p:cNvPr id="2" name="TextBox 1">
            <a:extLst>
              <a:ext uri="{FF2B5EF4-FFF2-40B4-BE49-F238E27FC236}">
                <a16:creationId xmlns:a16="http://schemas.microsoft.com/office/drawing/2014/main" id="{E522384C-AC8A-4579-AA32-79012AD28A0D}"/>
              </a:ext>
            </a:extLst>
          </p:cNvPr>
          <p:cNvSpPr txBox="1"/>
          <p:nvPr/>
        </p:nvSpPr>
        <p:spPr>
          <a:xfrm>
            <a:off x="5220072" y="599612"/>
            <a:ext cx="2880320" cy="2215991"/>
          </a:xfrm>
          <a:prstGeom prst="rect">
            <a:avLst/>
          </a:prstGeom>
          <a:noFill/>
        </p:spPr>
        <p:txBody>
          <a:bodyPr wrap="square" lIns="0" tIns="0" rIns="0" bIns="0" rtlCol="0">
            <a:spAutoFit/>
          </a:bodyPr>
          <a:lstStyle/>
          <a:p>
            <a:r>
              <a:rPr lang="en-GB" sz="2400" dirty="0">
                <a:solidFill>
                  <a:srgbClr val="FF0000"/>
                </a:solidFill>
              </a:rPr>
              <a:t>Outcomes</a:t>
            </a:r>
          </a:p>
          <a:p>
            <a:r>
              <a:rPr lang="en-GB" sz="2400" dirty="0"/>
              <a:t>Write a literature review with a series of paragraphs, with each on a defined topic.</a:t>
            </a:r>
          </a:p>
        </p:txBody>
      </p:sp>
    </p:spTree>
    <p:extLst>
      <p:ext uri="{BB962C8B-B14F-4D97-AF65-F5344CB8AC3E}">
        <p14:creationId xmlns:p14="http://schemas.microsoft.com/office/powerpoint/2010/main" val="2623175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38856" y="2119"/>
            <a:ext cx="9105144" cy="5146571"/>
          </a:xfrm>
        </p:spPr>
        <p:txBody>
          <a:bodyPr vert="horz" lIns="0" tIns="0" rIns="0" bIns="0" rtlCol="0" anchor="t">
            <a:noAutofit/>
          </a:bodyPr>
          <a:lstStyle/>
          <a:p>
            <a:r>
              <a:rPr lang="en-GB" sz="2000" b="1" dirty="0"/>
              <a:t>Starter </a:t>
            </a:r>
            <a:r>
              <a:rPr lang="en-GB" sz="2000" b="1" dirty="0">
                <a:latin typeface="Arial" panose="020B0604020202020204" pitchFamily="34" charset="0"/>
                <a:cs typeface="Arial" panose="020B0604020202020204" pitchFamily="34" charset="0"/>
              </a:rPr>
              <a:t>–</a:t>
            </a:r>
            <a:r>
              <a:rPr lang="en-GB" sz="2000" b="1" dirty="0"/>
              <a:t> Literature review </a:t>
            </a:r>
            <a:endParaRPr lang="en-GB" sz="2000" b="1" dirty="0">
              <a:cs typeface="Arial"/>
            </a:endParaRPr>
          </a:p>
          <a:p>
            <a:pPr marL="342900" indent="-342900">
              <a:buFont typeface="Arial" panose="020B0604020202020204" pitchFamily="34" charset="0"/>
              <a:buChar char="•"/>
            </a:pPr>
            <a:r>
              <a:rPr lang="en-GB" sz="1400" dirty="0">
                <a:latin typeface="Arial"/>
                <a:cs typeface="Arial"/>
              </a:rPr>
              <a:t>Use colour highlighters to identify the main </a:t>
            </a:r>
            <a:r>
              <a:rPr lang="en-GB" sz="1400" dirty="0">
                <a:solidFill>
                  <a:srgbClr val="FF0000"/>
                </a:solidFill>
                <a:latin typeface="Arial"/>
                <a:cs typeface="Arial"/>
              </a:rPr>
              <a:t>point</a:t>
            </a:r>
            <a:r>
              <a:rPr lang="en-GB" sz="1400" dirty="0">
                <a:latin typeface="Arial"/>
                <a:cs typeface="Arial"/>
              </a:rPr>
              <a:t>, the supporting </a:t>
            </a:r>
            <a:r>
              <a:rPr lang="en-GB" sz="1400" dirty="0">
                <a:solidFill>
                  <a:srgbClr val="FF0000"/>
                </a:solidFill>
                <a:latin typeface="Arial"/>
                <a:cs typeface="Arial"/>
              </a:rPr>
              <a:t>evidence</a:t>
            </a:r>
            <a:r>
              <a:rPr lang="en-GB" sz="1400" dirty="0">
                <a:latin typeface="Arial"/>
                <a:cs typeface="Arial"/>
              </a:rPr>
              <a:t>, the </a:t>
            </a:r>
            <a:r>
              <a:rPr lang="en-GB" sz="1400" dirty="0">
                <a:solidFill>
                  <a:srgbClr val="FF0000"/>
                </a:solidFill>
                <a:latin typeface="Arial"/>
                <a:cs typeface="Arial"/>
              </a:rPr>
              <a:t>explanation</a:t>
            </a:r>
            <a:r>
              <a:rPr lang="en-GB" sz="1400" dirty="0">
                <a:latin typeface="Arial"/>
                <a:cs typeface="Arial"/>
              </a:rPr>
              <a:t> and the </a:t>
            </a:r>
            <a:r>
              <a:rPr lang="en-GB" sz="1400" dirty="0">
                <a:solidFill>
                  <a:srgbClr val="FF0000"/>
                </a:solidFill>
                <a:latin typeface="Arial"/>
                <a:cs typeface="Arial"/>
              </a:rPr>
              <a:t>link</a:t>
            </a:r>
            <a:r>
              <a:rPr lang="en-GB" sz="1400" dirty="0">
                <a:latin typeface="Arial"/>
                <a:cs typeface="Arial"/>
              </a:rPr>
              <a:t> to the overall context.</a:t>
            </a:r>
          </a:p>
          <a:p>
            <a:pPr marL="342900" indent="-342900">
              <a:buFont typeface="Arial" panose="020B0604020202020204" pitchFamily="34" charset="0"/>
              <a:buChar char="•"/>
            </a:pPr>
            <a:r>
              <a:rPr lang="en-GB" sz="1400" dirty="0">
                <a:ea typeface="+mn-lt"/>
                <a:cs typeface="+mn-lt"/>
              </a:rPr>
              <a:t>Although biology today is benefitting from a host of technological developments, few may eventually have the paradigm-changing impact on basic research, drug development and clinical medicine as nanotechnology. By operating in the nanoscale realm, at the very scale of biomolecules, nanotechnology offers a wide range of tools and applications. </a:t>
            </a:r>
            <a:r>
              <a:rPr lang="en-GB" sz="1400" dirty="0">
                <a:effectLst/>
              </a:rPr>
              <a:t>Near-term applications include drug-delivery platforms (Quintana et al., 2002), enhanced image contrast agents (</a:t>
            </a:r>
            <a:r>
              <a:rPr lang="en-GB" sz="1400" dirty="0" err="1">
                <a:effectLst/>
              </a:rPr>
              <a:t>Morawski</a:t>
            </a:r>
            <a:r>
              <a:rPr lang="en-GB" sz="1400" dirty="0">
                <a:effectLst/>
              </a:rPr>
              <a:t> et al., 2004), chip-based </a:t>
            </a:r>
            <a:r>
              <a:rPr lang="en-GB" sz="1400" dirty="0" err="1">
                <a:effectLst/>
              </a:rPr>
              <a:t>nanolabs</a:t>
            </a:r>
            <a:r>
              <a:rPr lang="en-GB" sz="1400" dirty="0">
                <a:effectLst/>
              </a:rPr>
              <a:t> capable of monitoring (</a:t>
            </a:r>
            <a:r>
              <a:rPr lang="en-GB" sz="1400" dirty="0" err="1">
                <a:effectLst/>
              </a:rPr>
              <a:t>Tegenfeldt</a:t>
            </a:r>
            <a:r>
              <a:rPr lang="en-GB" sz="1400" dirty="0">
                <a:effectLst/>
              </a:rPr>
              <a:t> et al., 2004) and manipulating individual cells (Kirby et al., 2003), and nanoscale probes that can track the movements of cells (</a:t>
            </a:r>
            <a:r>
              <a:rPr lang="en-GB" sz="1400" dirty="0" err="1">
                <a:effectLst/>
              </a:rPr>
              <a:t>Voura</a:t>
            </a:r>
            <a:r>
              <a:rPr lang="en-GB" sz="1400" dirty="0">
                <a:effectLst/>
              </a:rPr>
              <a:t> et al., 2004) and individual molecules (Lian et al., 2004) as they move about in their environment. </a:t>
            </a:r>
            <a:r>
              <a:rPr lang="en-GB" sz="1400" dirty="0">
                <a:ea typeface="+mn-lt"/>
                <a:cs typeface="+mn-lt"/>
              </a:rPr>
              <a:t>Such an unprecedented ability to observe and influence complex systems in vivo and in real time provides detailed information about the fundamental mechanisms and signalling pathways involved in the progression of disease and greatly extends the existing toolset for drug delivery and non-invasive drug monitoring.</a:t>
            </a:r>
            <a:r>
              <a:rPr lang="en-GB" sz="1400" dirty="0">
                <a:cs typeface="Arial"/>
              </a:rPr>
              <a:t> (</a:t>
            </a:r>
            <a:r>
              <a:rPr lang="en-GB" sz="1400" dirty="0">
                <a:ea typeface="+mn-lt"/>
                <a:cs typeface="+mn-lt"/>
              </a:rPr>
              <a:t>Reference list on following slide).</a:t>
            </a:r>
          </a:p>
          <a:p>
            <a:endParaRPr lang="en-GB" sz="1400" dirty="0">
              <a:cs typeface="Arial"/>
            </a:endParaRPr>
          </a:p>
          <a:p>
            <a:endParaRPr lang="en-GB" sz="1400" dirty="0">
              <a:cs typeface="Arial"/>
            </a:endParaRPr>
          </a:p>
          <a:p>
            <a:endParaRPr lang="en-GB" sz="1400" dirty="0">
              <a:cs typeface="Arial"/>
            </a:endParaRPr>
          </a:p>
        </p:txBody>
      </p:sp>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a:p>
        </p:txBody>
      </p:sp>
    </p:spTree>
    <p:extLst>
      <p:ext uri="{BB962C8B-B14F-4D97-AF65-F5344CB8AC3E}">
        <p14:creationId xmlns:p14="http://schemas.microsoft.com/office/powerpoint/2010/main" val="2903473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38856" y="2119"/>
            <a:ext cx="9105144" cy="5146571"/>
          </a:xfrm>
        </p:spPr>
        <p:txBody>
          <a:bodyPr vert="horz" lIns="0" tIns="0" rIns="0" bIns="0" rtlCol="0" anchor="t">
            <a:noAutofit/>
          </a:bodyPr>
          <a:lstStyle/>
          <a:p>
            <a:r>
              <a:rPr lang="en-GB" sz="2000" dirty="0">
                <a:latin typeface="+mj-lt"/>
              </a:rPr>
              <a:t>Start </a:t>
            </a:r>
            <a:r>
              <a:rPr lang="en-GB" sz="2000" dirty="0">
                <a:latin typeface="+mj-lt"/>
                <a:cs typeface="Arial" panose="020B0604020202020204" pitchFamily="34" charset="0"/>
              </a:rPr>
              <a:t>–</a:t>
            </a:r>
            <a:r>
              <a:rPr lang="en-GB" sz="2000" dirty="0">
                <a:latin typeface="+mj-lt"/>
              </a:rPr>
              <a:t> Literature review </a:t>
            </a:r>
            <a:endParaRPr lang="en-GB" sz="2000" dirty="0">
              <a:latin typeface="+mj-lt"/>
              <a:cs typeface="Arial"/>
            </a:endParaRPr>
          </a:p>
          <a:p>
            <a:pPr marL="342900" indent="-342900">
              <a:buFont typeface="Arial" panose="020B0604020202020204" pitchFamily="34" charset="0"/>
              <a:buChar char="•"/>
            </a:pPr>
            <a:r>
              <a:rPr lang="en-GB" sz="1400" dirty="0">
                <a:cs typeface="Arial"/>
              </a:rPr>
              <a:t>Use coloured highlighters to identify the </a:t>
            </a:r>
            <a:r>
              <a:rPr lang="en-GB" sz="1400" dirty="0">
                <a:highlight>
                  <a:srgbClr val="00FFFF"/>
                </a:highlight>
                <a:cs typeface="Arial"/>
              </a:rPr>
              <a:t>main point</a:t>
            </a:r>
            <a:r>
              <a:rPr lang="en-GB" sz="1400" dirty="0">
                <a:cs typeface="Arial"/>
              </a:rPr>
              <a:t>, the supporting </a:t>
            </a:r>
            <a:r>
              <a:rPr lang="en-GB" sz="1400" dirty="0">
                <a:highlight>
                  <a:srgbClr val="00FF00"/>
                </a:highlight>
                <a:cs typeface="Arial"/>
              </a:rPr>
              <a:t>evidence</a:t>
            </a:r>
            <a:r>
              <a:rPr lang="en-GB" sz="1400" dirty="0">
                <a:cs typeface="Arial"/>
              </a:rPr>
              <a:t>, the </a:t>
            </a:r>
            <a:r>
              <a:rPr lang="en-GB" sz="1400" dirty="0">
                <a:highlight>
                  <a:srgbClr val="FF00FF"/>
                </a:highlight>
                <a:cs typeface="Arial"/>
              </a:rPr>
              <a:t>explanation</a:t>
            </a:r>
            <a:r>
              <a:rPr lang="en-GB" sz="1400" dirty="0">
                <a:cs typeface="Arial"/>
              </a:rPr>
              <a:t> and the </a:t>
            </a:r>
            <a:r>
              <a:rPr lang="en-GB" sz="1400" dirty="0">
                <a:highlight>
                  <a:srgbClr val="FFFF00"/>
                </a:highlight>
                <a:cs typeface="Arial"/>
              </a:rPr>
              <a:t>link to the overall context</a:t>
            </a:r>
            <a:r>
              <a:rPr lang="en-GB" sz="1400" dirty="0">
                <a:cs typeface="Arial"/>
              </a:rPr>
              <a:t>. </a:t>
            </a:r>
          </a:p>
          <a:p>
            <a:pPr marL="342900" indent="-342900">
              <a:buFont typeface="Arial" panose="020B0604020202020204" pitchFamily="34" charset="0"/>
              <a:buChar char="•"/>
            </a:pPr>
            <a:r>
              <a:rPr lang="en-GB" sz="1400" dirty="0">
                <a:ea typeface="+mn-lt"/>
                <a:cs typeface="+mn-lt"/>
              </a:rPr>
              <a:t>Although biology today is benefiting from a host of technological developments, few may eventually have the paradigm-changing </a:t>
            </a:r>
            <a:r>
              <a:rPr lang="en-GB" sz="1400" dirty="0">
                <a:highlight>
                  <a:srgbClr val="00FFFF"/>
                </a:highlight>
                <a:ea typeface="+mn-lt"/>
                <a:cs typeface="+mn-lt"/>
              </a:rPr>
              <a:t>impact on basic research, drug development, and clinical medicine as nanotechnology.</a:t>
            </a:r>
            <a:r>
              <a:rPr lang="en-GB" sz="1400" dirty="0">
                <a:ea typeface="+mn-lt"/>
                <a:cs typeface="+mn-lt"/>
              </a:rPr>
              <a:t> By operating in the nanoscale realm, at the very scale of biomolecules, </a:t>
            </a:r>
            <a:r>
              <a:rPr lang="en-GB" sz="1400" dirty="0">
                <a:highlight>
                  <a:srgbClr val="FF00FF"/>
                </a:highlight>
                <a:ea typeface="+mn-lt"/>
                <a:cs typeface="+mn-lt"/>
              </a:rPr>
              <a:t>nanotechnology offers a wide range of tools and applications</a:t>
            </a:r>
            <a:r>
              <a:rPr lang="en-GB" sz="1400" dirty="0">
                <a:ea typeface="+mn-lt"/>
                <a:cs typeface="+mn-lt"/>
              </a:rPr>
              <a:t>. Near-term applications include </a:t>
            </a:r>
            <a:r>
              <a:rPr lang="en-GB" sz="1400" dirty="0">
                <a:highlight>
                  <a:srgbClr val="00FF00"/>
                </a:highlight>
                <a:ea typeface="+mn-lt"/>
                <a:cs typeface="+mn-lt"/>
              </a:rPr>
              <a:t>drug-delivery platforms</a:t>
            </a:r>
            <a:r>
              <a:rPr lang="en-GB" sz="1400" dirty="0">
                <a:ea typeface="+mn-lt"/>
                <a:cs typeface="+mn-lt"/>
              </a:rPr>
              <a:t> (Quintana et al., 2002), </a:t>
            </a:r>
            <a:r>
              <a:rPr lang="en-GB" sz="1400" dirty="0">
                <a:highlight>
                  <a:srgbClr val="00FF00"/>
                </a:highlight>
                <a:ea typeface="+mn-lt"/>
                <a:cs typeface="+mn-lt"/>
              </a:rPr>
              <a:t>enhanced image contrast agents</a:t>
            </a:r>
            <a:r>
              <a:rPr lang="en-GB" sz="1400" dirty="0">
                <a:ea typeface="+mn-lt"/>
                <a:cs typeface="+mn-lt"/>
              </a:rPr>
              <a:t> (</a:t>
            </a:r>
            <a:r>
              <a:rPr lang="en-GB" sz="1400" dirty="0" err="1">
                <a:ea typeface="+mn-lt"/>
                <a:cs typeface="+mn-lt"/>
              </a:rPr>
              <a:t>Morawski</a:t>
            </a:r>
            <a:r>
              <a:rPr lang="en-GB" sz="1400" dirty="0">
                <a:ea typeface="+mn-lt"/>
                <a:cs typeface="+mn-lt"/>
              </a:rPr>
              <a:t> et al., 2004), </a:t>
            </a:r>
            <a:r>
              <a:rPr lang="en-GB" sz="1400" dirty="0">
                <a:highlight>
                  <a:srgbClr val="00FF00"/>
                </a:highlight>
                <a:ea typeface="+mn-lt"/>
                <a:cs typeface="+mn-lt"/>
              </a:rPr>
              <a:t>chip-based </a:t>
            </a:r>
            <a:r>
              <a:rPr lang="en-GB" sz="1400" dirty="0" err="1">
                <a:highlight>
                  <a:srgbClr val="00FF00"/>
                </a:highlight>
                <a:ea typeface="+mn-lt"/>
                <a:cs typeface="+mn-lt"/>
              </a:rPr>
              <a:t>nanolabs</a:t>
            </a:r>
            <a:r>
              <a:rPr lang="en-GB" sz="1400" dirty="0">
                <a:highlight>
                  <a:srgbClr val="00FF00"/>
                </a:highlight>
                <a:ea typeface="+mn-lt"/>
                <a:cs typeface="+mn-lt"/>
              </a:rPr>
              <a:t> capable of monitoring</a:t>
            </a:r>
            <a:r>
              <a:rPr lang="en-GB" sz="1400" dirty="0">
                <a:ea typeface="+mn-lt"/>
                <a:cs typeface="+mn-lt"/>
              </a:rPr>
              <a:t> (</a:t>
            </a:r>
            <a:r>
              <a:rPr lang="en-GB" sz="1400" dirty="0" err="1">
                <a:ea typeface="+mn-lt"/>
                <a:cs typeface="+mn-lt"/>
              </a:rPr>
              <a:t>Tegenfeldt</a:t>
            </a:r>
            <a:r>
              <a:rPr lang="en-GB" sz="1400" dirty="0">
                <a:ea typeface="+mn-lt"/>
                <a:cs typeface="+mn-lt"/>
              </a:rPr>
              <a:t> et al., 2004) and </a:t>
            </a:r>
            <a:r>
              <a:rPr lang="en-GB" sz="1400" dirty="0">
                <a:highlight>
                  <a:srgbClr val="00FF00"/>
                </a:highlight>
                <a:ea typeface="+mn-lt"/>
                <a:cs typeface="+mn-lt"/>
              </a:rPr>
              <a:t>manipulating individual cells</a:t>
            </a:r>
            <a:r>
              <a:rPr lang="en-GB" sz="1400" dirty="0">
                <a:ea typeface="+mn-lt"/>
                <a:cs typeface="+mn-lt"/>
              </a:rPr>
              <a:t> (Kirby et al., 2003), and </a:t>
            </a:r>
            <a:r>
              <a:rPr lang="en-GB" sz="1400" dirty="0">
                <a:highlight>
                  <a:srgbClr val="00FF00"/>
                </a:highlight>
                <a:ea typeface="+mn-lt"/>
                <a:cs typeface="+mn-lt"/>
              </a:rPr>
              <a:t>nanoscale probes that can track the movements of cells</a:t>
            </a:r>
            <a:r>
              <a:rPr lang="en-GB" sz="1400" dirty="0">
                <a:ea typeface="+mn-lt"/>
                <a:cs typeface="+mn-lt"/>
              </a:rPr>
              <a:t> (</a:t>
            </a:r>
            <a:r>
              <a:rPr lang="en-GB" sz="1400" dirty="0" err="1">
                <a:ea typeface="+mn-lt"/>
                <a:cs typeface="+mn-lt"/>
              </a:rPr>
              <a:t>Voura</a:t>
            </a:r>
            <a:r>
              <a:rPr lang="en-GB" sz="1400" dirty="0">
                <a:ea typeface="+mn-lt"/>
                <a:cs typeface="+mn-lt"/>
              </a:rPr>
              <a:t>, E. B. et al., (2004) and individual molecules (Lian, W. et al., (2004) </a:t>
            </a:r>
            <a:r>
              <a:rPr lang="en-GB" sz="1400" dirty="0">
                <a:highlight>
                  <a:srgbClr val="00FF00"/>
                </a:highlight>
                <a:ea typeface="+mn-lt"/>
                <a:cs typeface="+mn-lt"/>
              </a:rPr>
              <a:t>as they move about in their environment</a:t>
            </a:r>
            <a:r>
              <a:rPr lang="en-GB" sz="1400" dirty="0">
                <a:ea typeface="+mn-lt"/>
                <a:cs typeface="+mn-lt"/>
              </a:rPr>
              <a:t>. </a:t>
            </a:r>
            <a:r>
              <a:rPr lang="en-GB" sz="1400" dirty="0">
                <a:highlight>
                  <a:srgbClr val="FFFF00"/>
                </a:highlight>
                <a:ea typeface="+mn-lt"/>
                <a:cs typeface="+mn-lt"/>
              </a:rPr>
              <a:t>Such an unprecedented ability to observe and influence complex systems in vivo and in real time provides detailed information about the fundamental mechanisms and signalling pathways involved in the progression of disease and greatly extends the existing toolset for drug delivery and non-invasive drug monitoring.</a:t>
            </a:r>
            <a:r>
              <a:rPr lang="en-GB" sz="1400" dirty="0">
                <a:highlight>
                  <a:srgbClr val="FFFF00"/>
                </a:highlight>
                <a:cs typeface="Arial"/>
              </a:rPr>
              <a:t> (</a:t>
            </a:r>
            <a:r>
              <a:rPr lang="en-GB" sz="1400" dirty="0">
                <a:ea typeface="+mn-lt"/>
                <a:cs typeface="+mn-lt"/>
              </a:rPr>
              <a:t>Reference list on following slide).</a:t>
            </a:r>
          </a:p>
          <a:p>
            <a:endParaRPr lang="en-GB" sz="800" dirty="0">
              <a:cs typeface="Arial"/>
            </a:endParaRPr>
          </a:p>
          <a:p>
            <a:endParaRPr lang="en-GB" sz="1600" dirty="0">
              <a:cs typeface="Arial"/>
            </a:endParaRPr>
          </a:p>
          <a:p>
            <a:endParaRPr lang="en-GB" sz="1600" dirty="0">
              <a:cs typeface="Arial"/>
            </a:endParaRP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a:p>
        </p:txBody>
      </p:sp>
    </p:spTree>
    <p:extLst>
      <p:ext uri="{BB962C8B-B14F-4D97-AF65-F5344CB8AC3E}">
        <p14:creationId xmlns:p14="http://schemas.microsoft.com/office/powerpoint/2010/main" val="3101257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585DA5D-6DB9-827E-6526-B8A7784CC4B1}"/>
              </a:ext>
            </a:extLst>
          </p:cNvPr>
          <p:cNvSpPr>
            <a:spLocks noGrp="1"/>
          </p:cNvSpPr>
          <p:nvPr>
            <p:ph type="sldNum" sz="quarter" idx="11"/>
          </p:nvPr>
        </p:nvSpPr>
        <p:spPr/>
        <p:txBody>
          <a:bodyPr/>
          <a:lstStyle/>
          <a:p>
            <a:fld id="{DA2C159E-F13C-4A85-9A41-E7669D3E0D70}" type="slidenum">
              <a:rPr lang="en-GB" smtClean="0"/>
              <a:pPr/>
              <a:t>6</a:t>
            </a:fld>
            <a:endParaRPr lang="en-GB"/>
          </a:p>
        </p:txBody>
      </p:sp>
      <p:sp>
        <p:nvSpPr>
          <p:cNvPr id="6" name="Footer Placeholder 5">
            <a:extLst>
              <a:ext uri="{FF2B5EF4-FFF2-40B4-BE49-F238E27FC236}">
                <a16:creationId xmlns:a16="http://schemas.microsoft.com/office/drawing/2014/main" id="{80ED131C-315D-05BB-B697-4E83E13D0638}"/>
              </a:ext>
            </a:extLst>
          </p:cNvPr>
          <p:cNvSpPr>
            <a:spLocks noGrp="1"/>
          </p:cNvSpPr>
          <p:nvPr>
            <p:ph type="ftr" sz="quarter" idx="10"/>
          </p:nvPr>
        </p:nvSpPr>
        <p:spPr/>
        <p:txBody>
          <a:bodyPr/>
          <a:lstStyle/>
          <a:p>
            <a:r>
              <a:rPr lang="en-GB" dirty="0"/>
              <a:t>Education AND Training Foundation</a:t>
            </a:r>
          </a:p>
        </p:txBody>
      </p:sp>
      <p:sp>
        <p:nvSpPr>
          <p:cNvPr id="9" name="TextBox 8">
            <a:extLst>
              <a:ext uri="{FF2B5EF4-FFF2-40B4-BE49-F238E27FC236}">
                <a16:creationId xmlns:a16="http://schemas.microsoft.com/office/drawing/2014/main" id="{D3012D22-020D-A0A4-2FF5-F9C7AAC73770}"/>
              </a:ext>
            </a:extLst>
          </p:cNvPr>
          <p:cNvSpPr txBox="1"/>
          <p:nvPr/>
        </p:nvSpPr>
        <p:spPr>
          <a:xfrm>
            <a:off x="116271" y="175392"/>
            <a:ext cx="8872044" cy="418576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285750" indent="-285750">
              <a:buFont typeface="Arial"/>
              <a:buChar char="•"/>
            </a:pPr>
            <a:r>
              <a:rPr lang="en-US" sz="1600" dirty="0">
                <a:solidFill>
                  <a:srgbClr val="1C1D1E"/>
                </a:solidFill>
                <a:latin typeface="Open Sans"/>
                <a:ea typeface="Open Sans"/>
                <a:cs typeface="Open Sans"/>
              </a:rPr>
              <a:t>Quintana, A., </a:t>
            </a:r>
            <a:r>
              <a:rPr lang="en-US" sz="1600" dirty="0" err="1">
                <a:solidFill>
                  <a:srgbClr val="1C1D1E"/>
                </a:solidFill>
                <a:latin typeface="Open Sans"/>
                <a:ea typeface="Open Sans"/>
                <a:cs typeface="Open Sans"/>
              </a:rPr>
              <a:t>Raczka</a:t>
            </a:r>
            <a:r>
              <a:rPr lang="en-US" sz="1600" dirty="0">
                <a:solidFill>
                  <a:srgbClr val="1C1D1E"/>
                </a:solidFill>
                <a:latin typeface="Open Sans"/>
                <a:ea typeface="Open Sans"/>
                <a:cs typeface="Open Sans"/>
              </a:rPr>
              <a:t>, E., </a:t>
            </a:r>
            <a:r>
              <a:rPr lang="en-US" sz="1600" dirty="0" err="1">
                <a:solidFill>
                  <a:srgbClr val="1C1D1E"/>
                </a:solidFill>
                <a:latin typeface="Open Sans"/>
                <a:ea typeface="Open Sans"/>
                <a:cs typeface="Open Sans"/>
              </a:rPr>
              <a:t>Piehler</a:t>
            </a:r>
            <a:r>
              <a:rPr lang="en-US" sz="1600" dirty="0">
                <a:solidFill>
                  <a:srgbClr val="1C1D1E"/>
                </a:solidFill>
                <a:latin typeface="Open Sans"/>
                <a:ea typeface="Open Sans"/>
                <a:cs typeface="Open Sans"/>
              </a:rPr>
              <a:t>, L., Lee, I., </a:t>
            </a:r>
            <a:r>
              <a:rPr lang="en-US" sz="1600" dirty="0" err="1">
                <a:solidFill>
                  <a:srgbClr val="1C1D1E"/>
                </a:solidFill>
                <a:latin typeface="Open Sans"/>
                <a:ea typeface="Open Sans"/>
                <a:cs typeface="Open Sans"/>
              </a:rPr>
              <a:t>Myc</a:t>
            </a:r>
            <a:r>
              <a:rPr lang="en-US" sz="1600" dirty="0">
                <a:solidFill>
                  <a:srgbClr val="1C1D1E"/>
                </a:solidFill>
                <a:latin typeface="Open Sans"/>
                <a:ea typeface="Open Sans"/>
                <a:cs typeface="Open Sans"/>
              </a:rPr>
              <a:t>, A., </a:t>
            </a:r>
            <a:r>
              <a:rPr lang="en-US" sz="1600" dirty="0" err="1">
                <a:solidFill>
                  <a:srgbClr val="1C1D1E"/>
                </a:solidFill>
                <a:latin typeface="Open Sans"/>
                <a:ea typeface="Open Sans"/>
                <a:cs typeface="Open Sans"/>
              </a:rPr>
              <a:t>Majoros</a:t>
            </a:r>
            <a:r>
              <a:rPr lang="en-US" sz="1600" dirty="0">
                <a:solidFill>
                  <a:srgbClr val="1C1D1E"/>
                </a:solidFill>
                <a:latin typeface="Open Sans"/>
                <a:ea typeface="Open Sans"/>
                <a:cs typeface="Open Sans"/>
              </a:rPr>
              <a:t>, I., Patri, A. K., Thomas, T., Mule, J., Baker, Jr., J. R. (2002) Design and function of a dendrimer-based therapeutic nanodevice targeted to tumor cells through the folate receptor. </a:t>
            </a:r>
            <a:r>
              <a:rPr lang="en-US" sz="1600" i="1" dirty="0">
                <a:solidFill>
                  <a:srgbClr val="1C1D1E"/>
                </a:solidFill>
                <a:latin typeface="Open Sans"/>
                <a:ea typeface="Open Sans"/>
                <a:cs typeface="Open Sans"/>
              </a:rPr>
              <a:t>Pharm. Res.</a:t>
            </a:r>
            <a:r>
              <a:rPr lang="en-US" sz="1600" dirty="0">
                <a:solidFill>
                  <a:srgbClr val="1C1D1E"/>
                </a:solidFill>
                <a:latin typeface="Open Sans"/>
                <a:ea typeface="Open Sans"/>
                <a:cs typeface="Open Sans"/>
              </a:rPr>
              <a:t> </a:t>
            </a:r>
            <a:r>
              <a:rPr lang="en-US" sz="1600" b="1" dirty="0">
                <a:solidFill>
                  <a:srgbClr val="1C1D1E"/>
                </a:solidFill>
                <a:latin typeface="Open Sans"/>
                <a:ea typeface="Open Sans"/>
                <a:cs typeface="Open Sans"/>
              </a:rPr>
              <a:t>19</a:t>
            </a:r>
            <a:r>
              <a:rPr lang="en-US" sz="1600" dirty="0">
                <a:solidFill>
                  <a:srgbClr val="1C1D1E"/>
                </a:solidFill>
                <a:latin typeface="Open Sans"/>
                <a:ea typeface="Open Sans"/>
                <a:cs typeface="Open Sans"/>
              </a:rPr>
              <a:t>, 1310–1316.</a:t>
            </a:r>
            <a:endParaRPr lang="en-US" sz="1600" dirty="0">
              <a:solidFill>
                <a:srgbClr val="000000"/>
              </a:solidFill>
              <a:latin typeface="Arial"/>
              <a:ea typeface="Open Sans"/>
              <a:cs typeface="Arial"/>
            </a:endParaRPr>
          </a:p>
          <a:p>
            <a:pPr marL="285750" indent="-285750">
              <a:buFont typeface="Arial"/>
              <a:buChar char="•"/>
            </a:pPr>
            <a:r>
              <a:rPr lang="en-US" sz="1600" dirty="0" err="1">
                <a:solidFill>
                  <a:srgbClr val="1C1D1E"/>
                </a:solidFill>
                <a:latin typeface="Open Sans"/>
                <a:ea typeface="Open Sans"/>
                <a:cs typeface="Open Sans"/>
              </a:rPr>
              <a:t>Morawski</a:t>
            </a:r>
            <a:r>
              <a:rPr lang="en-US" sz="1600" dirty="0">
                <a:solidFill>
                  <a:srgbClr val="1C1D1E"/>
                </a:solidFill>
                <a:latin typeface="Open Sans"/>
                <a:ea typeface="Open Sans"/>
                <a:cs typeface="Open Sans"/>
              </a:rPr>
              <a:t>, A. M., Winter, P. M., Crowder, K. C., Caruthers, S. D., </a:t>
            </a:r>
            <a:r>
              <a:rPr lang="en-US" sz="1600" dirty="0" err="1">
                <a:solidFill>
                  <a:srgbClr val="1C1D1E"/>
                </a:solidFill>
                <a:latin typeface="Open Sans"/>
                <a:ea typeface="Open Sans"/>
                <a:cs typeface="Open Sans"/>
              </a:rPr>
              <a:t>Fuhrhop</a:t>
            </a:r>
            <a:r>
              <a:rPr lang="en-US" sz="1600" dirty="0">
                <a:solidFill>
                  <a:srgbClr val="1C1D1E"/>
                </a:solidFill>
                <a:latin typeface="Open Sans"/>
                <a:ea typeface="Open Sans"/>
                <a:cs typeface="Open Sans"/>
              </a:rPr>
              <a:t>, R. W., Scott, M. J., Robertson, J. D., </a:t>
            </a:r>
            <a:r>
              <a:rPr lang="en-US" sz="1600" dirty="0" err="1">
                <a:solidFill>
                  <a:srgbClr val="1C1D1E"/>
                </a:solidFill>
                <a:latin typeface="Open Sans"/>
                <a:ea typeface="Open Sans"/>
                <a:cs typeface="Open Sans"/>
              </a:rPr>
              <a:t>Abendschein</a:t>
            </a:r>
            <a:r>
              <a:rPr lang="en-US" sz="1600" dirty="0">
                <a:solidFill>
                  <a:srgbClr val="1C1D1E"/>
                </a:solidFill>
                <a:latin typeface="Open Sans"/>
                <a:ea typeface="Open Sans"/>
                <a:cs typeface="Open Sans"/>
              </a:rPr>
              <a:t>, D. R., Lanza, G. M., Wickline, S. A. (2004) Targeted nanoparticles for quantitative imaging of sparse molecular epitopes with MRI. </a:t>
            </a:r>
            <a:r>
              <a:rPr lang="en-US" sz="1600" i="1" dirty="0" err="1">
                <a:solidFill>
                  <a:srgbClr val="1C1D1E"/>
                </a:solidFill>
                <a:latin typeface="Open Sans"/>
                <a:ea typeface="Open Sans"/>
                <a:cs typeface="Open Sans"/>
              </a:rPr>
              <a:t>Magn</a:t>
            </a:r>
            <a:r>
              <a:rPr lang="en-US" sz="1600" i="1" dirty="0">
                <a:solidFill>
                  <a:srgbClr val="1C1D1E"/>
                </a:solidFill>
                <a:latin typeface="Open Sans"/>
                <a:ea typeface="Open Sans"/>
                <a:cs typeface="Open Sans"/>
              </a:rPr>
              <a:t>. </a:t>
            </a:r>
            <a:r>
              <a:rPr lang="en-US" sz="1600" i="1" dirty="0" err="1">
                <a:solidFill>
                  <a:srgbClr val="1C1D1E"/>
                </a:solidFill>
                <a:latin typeface="Open Sans"/>
                <a:ea typeface="Open Sans"/>
                <a:cs typeface="Open Sans"/>
              </a:rPr>
              <a:t>Reson</a:t>
            </a:r>
            <a:r>
              <a:rPr lang="en-US" sz="1600" i="1" dirty="0">
                <a:solidFill>
                  <a:srgbClr val="1C1D1E"/>
                </a:solidFill>
                <a:latin typeface="Open Sans"/>
                <a:ea typeface="Open Sans"/>
                <a:cs typeface="Open Sans"/>
              </a:rPr>
              <a:t>. Med.</a:t>
            </a:r>
            <a:r>
              <a:rPr lang="en-US" sz="1600" dirty="0">
                <a:solidFill>
                  <a:srgbClr val="1C1D1E"/>
                </a:solidFill>
                <a:latin typeface="Open Sans"/>
                <a:ea typeface="Open Sans"/>
                <a:cs typeface="Open Sans"/>
              </a:rPr>
              <a:t> </a:t>
            </a:r>
            <a:r>
              <a:rPr lang="en-US" sz="1600" b="1" dirty="0">
                <a:solidFill>
                  <a:srgbClr val="1C1D1E"/>
                </a:solidFill>
                <a:latin typeface="Open Sans"/>
                <a:ea typeface="Open Sans"/>
                <a:cs typeface="Open Sans"/>
              </a:rPr>
              <a:t>51</a:t>
            </a:r>
            <a:r>
              <a:rPr lang="en-US" sz="1600" dirty="0">
                <a:solidFill>
                  <a:srgbClr val="1C1D1E"/>
                </a:solidFill>
                <a:latin typeface="Open Sans"/>
                <a:ea typeface="Open Sans"/>
                <a:cs typeface="Open Sans"/>
              </a:rPr>
              <a:t>, 480–486.</a:t>
            </a:r>
            <a:endParaRPr lang="en-US" sz="1600" dirty="0">
              <a:solidFill>
                <a:srgbClr val="000000"/>
              </a:solidFill>
              <a:latin typeface="Arial"/>
              <a:ea typeface="Open Sans"/>
              <a:cs typeface="Arial"/>
            </a:endParaRPr>
          </a:p>
          <a:p>
            <a:pPr marL="285750" indent="-285750">
              <a:buFont typeface="Arial"/>
              <a:buChar char="•"/>
            </a:pPr>
            <a:r>
              <a:rPr lang="en-US" sz="1600" dirty="0" err="1">
                <a:solidFill>
                  <a:srgbClr val="1C1D1E"/>
                </a:solidFill>
                <a:latin typeface="Open Sans"/>
                <a:ea typeface="Open Sans"/>
                <a:cs typeface="Open Sans"/>
              </a:rPr>
              <a:t>Tegenfeldt</a:t>
            </a:r>
            <a:r>
              <a:rPr lang="en-US" sz="1600" dirty="0">
                <a:solidFill>
                  <a:srgbClr val="1C1D1E"/>
                </a:solidFill>
                <a:latin typeface="Open Sans"/>
                <a:ea typeface="Open Sans"/>
                <a:cs typeface="Open Sans"/>
              </a:rPr>
              <a:t>, J. O., Prinz, C., Cao, H., Huang, R. L., Austin, R. H., Chou, S. Y., Cox, E. C., Sturm, J. C. (2004) Micro- and </a:t>
            </a:r>
            <a:r>
              <a:rPr lang="en-US" sz="1600" dirty="0" err="1">
                <a:solidFill>
                  <a:srgbClr val="1C1D1E"/>
                </a:solidFill>
                <a:latin typeface="Open Sans"/>
                <a:ea typeface="Open Sans"/>
                <a:cs typeface="Open Sans"/>
              </a:rPr>
              <a:t>nanofluidics</a:t>
            </a:r>
            <a:r>
              <a:rPr lang="en-US" sz="1600" dirty="0">
                <a:solidFill>
                  <a:srgbClr val="1C1D1E"/>
                </a:solidFill>
                <a:latin typeface="Open Sans"/>
                <a:ea typeface="Open Sans"/>
                <a:cs typeface="Open Sans"/>
              </a:rPr>
              <a:t> for DNA analysis. </a:t>
            </a:r>
            <a:r>
              <a:rPr lang="en-US" sz="1600" i="1" dirty="0">
                <a:solidFill>
                  <a:srgbClr val="1C1D1E"/>
                </a:solidFill>
                <a:latin typeface="Open Sans"/>
                <a:ea typeface="Open Sans"/>
                <a:cs typeface="Open Sans"/>
              </a:rPr>
              <a:t>Anal. </a:t>
            </a:r>
            <a:r>
              <a:rPr lang="en-US" sz="1600" i="1" dirty="0" err="1">
                <a:solidFill>
                  <a:srgbClr val="1C1D1E"/>
                </a:solidFill>
                <a:latin typeface="Open Sans"/>
                <a:ea typeface="Open Sans"/>
                <a:cs typeface="Open Sans"/>
              </a:rPr>
              <a:t>Bioanal</a:t>
            </a:r>
            <a:r>
              <a:rPr lang="en-US" sz="1600" i="1" dirty="0">
                <a:solidFill>
                  <a:srgbClr val="1C1D1E"/>
                </a:solidFill>
                <a:latin typeface="Open Sans"/>
                <a:ea typeface="Open Sans"/>
                <a:cs typeface="Open Sans"/>
              </a:rPr>
              <a:t>. Chem.</a:t>
            </a:r>
            <a:r>
              <a:rPr lang="en-US" sz="1600" dirty="0">
                <a:solidFill>
                  <a:srgbClr val="1C1D1E"/>
                </a:solidFill>
                <a:latin typeface="Open Sans"/>
                <a:ea typeface="Open Sans"/>
                <a:cs typeface="Open Sans"/>
              </a:rPr>
              <a:t> </a:t>
            </a:r>
            <a:r>
              <a:rPr lang="en-US" sz="1600" b="1" dirty="0">
                <a:solidFill>
                  <a:srgbClr val="1C1D1E"/>
                </a:solidFill>
                <a:latin typeface="Open Sans"/>
                <a:ea typeface="Open Sans"/>
                <a:cs typeface="Open Sans"/>
              </a:rPr>
              <a:t>378</a:t>
            </a:r>
            <a:r>
              <a:rPr lang="en-US" sz="1600" dirty="0">
                <a:solidFill>
                  <a:srgbClr val="1C1D1E"/>
                </a:solidFill>
                <a:latin typeface="Open Sans"/>
                <a:ea typeface="Open Sans"/>
                <a:cs typeface="Open Sans"/>
              </a:rPr>
              <a:t>, 1678–1692.</a:t>
            </a:r>
            <a:endParaRPr lang="en-US" sz="1600" dirty="0">
              <a:solidFill>
                <a:srgbClr val="000000"/>
              </a:solidFill>
              <a:latin typeface="Arial"/>
              <a:ea typeface="Open Sans"/>
              <a:cs typeface="Arial"/>
            </a:endParaRPr>
          </a:p>
          <a:p>
            <a:pPr marL="285750" indent="-285750">
              <a:buFont typeface="Arial"/>
              <a:buChar char="•"/>
            </a:pPr>
            <a:r>
              <a:rPr lang="en-US" sz="1600" dirty="0">
                <a:solidFill>
                  <a:srgbClr val="1C1D1E"/>
                </a:solidFill>
                <a:latin typeface="Open Sans"/>
                <a:ea typeface="Open Sans"/>
                <a:cs typeface="Open Sans"/>
              </a:rPr>
              <a:t>Kirby, B. J., Wheeler, A. R., </a:t>
            </a:r>
            <a:r>
              <a:rPr lang="en-US" sz="1600" dirty="0" err="1">
                <a:solidFill>
                  <a:srgbClr val="1C1D1E"/>
                </a:solidFill>
                <a:latin typeface="Open Sans"/>
                <a:ea typeface="Open Sans"/>
                <a:cs typeface="Open Sans"/>
              </a:rPr>
              <a:t>Zare</a:t>
            </a:r>
            <a:r>
              <a:rPr lang="en-US" sz="1600" dirty="0">
                <a:solidFill>
                  <a:srgbClr val="1C1D1E"/>
                </a:solidFill>
                <a:latin typeface="Open Sans"/>
                <a:ea typeface="Open Sans"/>
                <a:cs typeface="Open Sans"/>
              </a:rPr>
              <a:t>, R. N., </a:t>
            </a:r>
            <a:r>
              <a:rPr lang="en-US" sz="1600" dirty="0" err="1">
                <a:solidFill>
                  <a:srgbClr val="1C1D1E"/>
                </a:solidFill>
                <a:latin typeface="Open Sans"/>
                <a:ea typeface="Open Sans"/>
                <a:cs typeface="Open Sans"/>
              </a:rPr>
              <a:t>Fruetel</a:t>
            </a:r>
            <a:r>
              <a:rPr lang="en-US" sz="1600" dirty="0">
                <a:solidFill>
                  <a:srgbClr val="1C1D1E"/>
                </a:solidFill>
                <a:latin typeface="Open Sans"/>
                <a:ea typeface="Open Sans"/>
                <a:cs typeface="Open Sans"/>
              </a:rPr>
              <a:t>, J. A., </a:t>
            </a:r>
            <a:r>
              <a:rPr lang="en-US" sz="1600" dirty="0" err="1">
                <a:solidFill>
                  <a:srgbClr val="1C1D1E"/>
                </a:solidFill>
                <a:latin typeface="Open Sans"/>
                <a:ea typeface="Open Sans"/>
                <a:cs typeface="Open Sans"/>
              </a:rPr>
              <a:t>Shepodd</a:t>
            </a:r>
            <a:r>
              <a:rPr lang="en-US" sz="1600" dirty="0">
                <a:solidFill>
                  <a:srgbClr val="1C1D1E"/>
                </a:solidFill>
                <a:latin typeface="Open Sans"/>
                <a:ea typeface="Open Sans"/>
                <a:cs typeface="Open Sans"/>
              </a:rPr>
              <a:t>, T. J. (2003) Programmable modification of cell adhesion and zeta potential in silica microchips. </a:t>
            </a:r>
            <a:r>
              <a:rPr lang="en-US" sz="1600" i="1" dirty="0">
                <a:solidFill>
                  <a:srgbClr val="1C1D1E"/>
                </a:solidFill>
                <a:latin typeface="Open Sans"/>
                <a:ea typeface="Open Sans"/>
                <a:cs typeface="Open Sans"/>
              </a:rPr>
              <a:t>Lab Chip</a:t>
            </a:r>
            <a:r>
              <a:rPr lang="en-US" sz="1600" dirty="0">
                <a:solidFill>
                  <a:srgbClr val="1C1D1E"/>
                </a:solidFill>
                <a:latin typeface="Open Sans"/>
                <a:ea typeface="Open Sans"/>
                <a:cs typeface="Open Sans"/>
              </a:rPr>
              <a:t> </a:t>
            </a:r>
            <a:r>
              <a:rPr lang="en-US" sz="1600" b="1" dirty="0">
                <a:solidFill>
                  <a:srgbClr val="1C1D1E"/>
                </a:solidFill>
                <a:latin typeface="Open Sans"/>
                <a:ea typeface="Open Sans"/>
                <a:cs typeface="Open Sans"/>
              </a:rPr>
              <a:t>3</a:t>
            </a:r>
            <a:r>
              <a:rPr lang="en-US" sz="1600" dirty="0">
                <a:solidFill>
                  <a:srgbClr val="1C1D1E"/>
                </a:solidFill>
                <a:latin typeface="Open Sans"/>
                <a:ea typeface="Open Sans"/>
                <a:cs typeface="Open Sans"/>
              </a:rPr>
              <a:t>, 5–10.</a:t>
            </a:r>
            <a:endParaRPr lang="en-US" sz="1600" dirty="0">
              <a:solidFill>
                <a:srgbClr val="000000"/>
              </a:solidFill>
              <a:latin typeface="Arial"/>
              <a:ea typeface="Open Sans"/>
              <a:cs typeface="Arial"/>
            </a:endParaRPr>
          </a:p>
          <a:p>
            <a:pPr marL="285750" indent="-285750">
              <a:buFont typeface="Arial"/>
              <a:buChar char="•"/>
            </a:pPr>
            <a:r>
              <a:rPr lang="en-US" sz="1600" dirty="0" err="1">
                <a:solidFill>
                  <a:srgbClr val="1C1D1E"/>
                </a:solidFill>
                <a:latin typeface="Open Sans"/>
                <a:ea typeface="Open Sans"/>
                <a:cs typeface="Open Sans"/>
              </a:rPr>
              <a:t>Voura</a:t>
            </a:r>
            <a:r>
              <a:rPr lang="en-US" sz="1600" dirty="0">
                <a:solidFill>
                  <a:srgbClr val="1C1D1E"/>
                </a:solidFill>
                <a:latin typeface="Open Sans"/>
                <a:ea typeface="Open Sans"/>
                <a:cs typeface="Open Sans"/>
              </a:rPr>
              <a:t>, E. B., Jaiswal, J. K., </a:t>
            </a:r>
            <a:r>
              <a:rPr lang="en-US" sz="1600" dirty="0" err="1">
                <a:solidFill>
                  <a:srgbClr val="1C1D1E"/>
                </a:solidFill>
                <a:latin typeface="Open Sans"/>
                <a:ea typeface="Open Sans"/>
                <a:cs typeface="Open Sans"/>
              </a:rPr>
              <a:t>Mattoussi</a:t>
            </a:r>
            <a:r>
              <a:rPr lang="en-US" sz="1600" dirty="0">
                <a:solidFill>
                  <a:srgbClr val="1C1D1E"/>
                </a:solidFill>
                <a:latin typeface="Open Sans"/>
                <a:ea typeface="Open Sans"/>
                <a:cs typeface="Open Sans"/>
              </a:rPr>
              <a:t>, H., Simon, S. M. (2004) Tracking metastatic tumor cell extravasation with quantum dot nanocrystals and fluorescence emission-scanning microscopy. </a:t>
            </a:r>
            <a:r>
              <a:rPr lang="en-US" sz="1600" i="1" dirty="0">
                <a:solidFill>
                  <a:srgbClr val="1C1D1E"/>
                </a:solidFill>
                <a:latin typeface="Open Sans"/>
                <a:ea typeface="Open Sans"/>
                <a:cs typeface="Open Sans"/>
              </a:rPr>
              <a:t>Nat. Med.</a:t>
            </a:r>
            <a:r>
              <a:rPr lang="en-US" sz="1600" dirty="0">
                <a:solidFill>
                  <a:srgbClr val="1C1D1E"/>
                </a:solidFill>
                <a:latin typeface="Open Sans"/>
                <a:ea typeface="Open Sans"/>
                <a:cs typeface="Open Sans"/>
              </a:rPr>
              <a:t> </a:t>
            </a:r>
            <a:r>
              <a:rPr lang="en-US" sz="1600" b="1" dirty="0">
                <a:solidFill>
                  <a:srgbClr val="1C1D1E"/>
                </a:solidFill>
                <a:latin typeface="Open Sans"/>
                <a:ea typeface="Open Sans"/>
                <a:cs typeface="Open Sans"/>
              </a:rPr>
              <a:t>10</a:t>
            </a:r>
            <a:r>
              <a:rPr lang="en-US" sz="1600" dirty="0">
                <a:solidFill>
                  <a:srgbClr val="1C1D1E"/>
                </a:solidFill>
                <a:latin typeface="Open Sans"/>
                <a:ea typeface="Open Sans"/>
                <a:cs typeface="Open Sans"/>
              </a:rPr>
              <a:t>, 993–998.</a:t>
            </a:r>
            <a:endParaRPr lang="en-US" sz="1600" dirty="0">
              <a:solidFill>
                <a:srgbClr val="000000"/>
              </a:solidFill>
              <a:latin typeface="Arial"/>
              <a:ea typeface="Open Sans"/>
              <a:cs typeface="Arial"/>
            </a:endParaRPr>
          </a:p>
          <a:p>
            <a:pPr marL="285750" indent="-285750">
              <a:buFont typeface="Arial"/>
              <a:buChar char="•"/>
            </a:pPr>
            <a:r>
              <a:rPr lang="en-US" sz="1600" dirty="0">
                <a:solidFill>
                  <a:srgbClr val="1C1D1E"/>
                </a:solidFill>
                <a:latin typeface="Open Sans"/>
                <a:ea typeface="Open Sans"/>
                <a:cs typeface="Open Sans"/>
              </a:rPr>
              <a:t>Lian, W., </a:t>
            </a:r>
            <a:r>
              <a:rPr lang="en-US" sz="1600" dirty="0" err="1">
                <a:solidFill>
                  <a:srgbClr val="1C1D1E"/>
                </a:solidFill>
                <a:latin typeface="Open Sans"/>
                <a:ea typeface="Open Sans"/>
                <a:cs typeface="Open Sans"/>
              </a:rPr>
              <a:t>Litherland</a:t>
            </a:r>
            <a:r>
              <a:rPr lang="en-US" sz="1600" dirty="0">
                <a:solidFill>
                  <a:srgbClr val="1C1D1E"/>
                </a:solidFill>
                <a:latin typeface="Open Sans"/>
                <a:ea typeface="Open Sans"/>
                <a:cs typeface="Open Sans"/>
              </a:rPr>
              <a:t>, S. A., </a:t>
            </a:r>
            <a:r>
              <a:rPr lang="en-US" sz="1600" dirty="0" err="1">
                <a:solidFill>
                  <a:srgbClr val="1C1D1E"/>
                </a:solidFill>
                <a:latin typeface="Open Sans"/>
                <a:ea typeface="Open Sans"/>
                <a:cs typeface="Open Sans"/>
              </a:rPr>
              <a:t>Badrane</a:t>
            </a:r>
            <a:r>
              <a:rPr lang="en-US" sz="1600" dirty="0">
                <a:solidFill>
                  <a:srgbClr val="1C1D1E"/>
                </a:solidFill>
                <a:latin typeface="Open Sans"/>
                <a:ea typeface="Open Sans"/>
                <a:cs typeface="Open Sans"/>
              </a:rPr>
              <a:t>, H., Tan, W., Wu, D., Baker, H. V., </a:t>
            </a:r>
            <a:r>
              <a:rPr lang="en-US" sz="1600" dirty="0" err="1">
                <a:solidFill>
                  <a:srgbClr val="1C1D1E"/>
                </a:solidFill>
                <a:latin typeface="Open Sans"/>
                <a:ea typeface="Open Sans"/>
                <a:cs typeface="Open Sans"/>
              </a:rPr>
              <a:t>Gulig</a:t>
            </a:r>
            <a:r>
              <a:rPr lang="en-US" sz="1600" dirty="0">
                <a:solidFill>
                  <a:srgbClr val="1C1D1E"/>
                </a:solidFill>
                <a:latin typeface="Open Sans"/>
                <a:ea typeface="Open Sans"/>
                <a:cs typeface="Open Sans"/>
              </a:rPr>
              <a:t>, P. A., Lim, D. V., </a:t>
            </a:r>
            <a:r>
              <a:rPr lang="en-US" sz="1600" dirty="0" err="1">
                <a:solidFill>
                  <a:srgbClr val="1C1D1E"/>
                </a:solidFill>
                <a:latin typeface="Open Sans"/>
                <a:ea typeface="Open Sans"/>
                <a:cs typeface="Open Sans"/>
              </a:rPr>
              <a:t>Jin</a:t>
            </a:r>
            <a:r>
              <a:rPr lang="en-US" sz="1600" dirty="0">
                <a:solidFill>
                  <a:srgbClr val="1C1D1E"/>
                </a:solidFill>
                <a:latin typeface="Open Sans"/>
                <a:ea typeface="Open Sans"/>
                <a:cs typeface="Open Sans"/>
              </a:rPr>
              <a:t>, S. (2004) Ultrasensitive detection of biomolecules with fluorescent dye-doped nanoparticles. </a:t>
            </a:r>
            <a:r>
              <a:rPr lang="en-US" sz="1600" i="1" dirty="0">
                <a:solidFill>
                  <a:srgbClr val="1C1D1E"/>
                </a:solidFill>
                <a:latin typeface="Open Sans"/>
                <a:ea typeface="Open Sans"/>
                <a:cs typeface="Open Sans"/>
              </a:rPr>
              <a:t>Anal. </a:t>
            </a:r>
            <a:r>
              <a:rPr lang="en-US" sz="1600" i="1" dirty="0" err="1">
                <a:solidFill>
                  <a:srgbClr val="1C1D1E"/>
                </a:solidFill>
                <a:latin typeface="Open Sans"/>
                <a:ea typeface="Open Sans"/>
                <a:cs typeface="Open Sans"/>
              </a:rPr>
              <a:t>Biochem</a:t>
            </a:r>
            <a:r>
              <a:rPr lang="en-US" sz="1600" i="1" dirty="0">
                <a:solidFill>
                  <a:srgbClr val="1C1D1E"/>
                </a:solidFill>
                <a:latin typeface="Open Sans"/>
                <a:ea typeface="Open Sans"/>
                <a:cs typeface="Open Sans"/>
              </a:rPr>
              <a:t>.</a:t>
            </a:r>
            <a:r>
              <a:rPr lang="en-US" sz="1600" dirty="0">
                <a:solidFill>
                  <a:srgbClr val="1C1D1E"/>
                </a:solidFill>
                <a:latin typeface="Open Sans"/>
                <a:ea typeface="Open Sans"/>
                <a:cs typeface="Open Sans"/>
              </a:rPr>
              <a:t> </a:t>
            </a:r>
            <a:r>
              <a:rPr lang="en-US" sz="1600" b="1" dirty="0">
                <a:solidFill>
                  <a:srgbClr val="1C1D1E"/>
                </a:solidFill>
                <a:latin typeface="Open Sans"/>
                <a:ea typeface="Open Sans"/>
                <a:cs typeface="Open Sans"/>
              </a:rPr>
              <a:t>334</a:t>
            </a:r>
            <a:r>
              <a:rPr lang="en-US" sz="1600" dirty="0">
                <a:solidFill>
                  <a:srgbClr val="1C1D1E"/>
                </a:solidFill>
                <a:latin typeface="Open Sans"/>
                <a:ea typeface="Open Sans"/>
                <a:cs typeface="Open Sans"/>
              </a:rPr>
              <a:t>, 135–144.</a:t>
            </a:r>
            <a:endParaRPr lang="en-US" sz="1600" dirty="0">
              <a:solidFill>
                <a:srgbClr val="000000"/>
              </a:solidFill>
              <a:latin typeface="Arial"/>
              <a:ea typeface="Open Sans"/>
              <a:cs typeface="Arial"/>
            </a:endParaRPr>
          </a:p>
        </p:txBody>
      </p:sp>
    </p:spTree>
    <p:extLst>
      <p:ext uri="{BB962C8B-B14F-4D97-AF65-F5344CB8AC3E}">
        <p14:creationId xmlns:p14="http://schemas.microsoft.com/office/powerpoint/2010/main" val="3947648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EEA21-BD75-4CED-919B-A5BE4B14153B}"/>
              </a:ext>
            </a:extLst>
          </p:cNvPr>
          <p:cNvSpPr>
            <a:spLocks noGrp="1"/>
          </p:cNvSpPr>
          <p:nvPr>
            <p:ph type="title"/>
          </p:nvPr>
        </p:nvSpPr>
        <p:spPr/>
        <p:txBody>
          <a:bodyPr>
            <a:normAutofit/>
          </a:bodyPr>
          <a:lstStyle/>
          <a:p>
            <a:r>
              <a:rPr lang="en-GB" dirty="0"/>
              <a:t>Task 1a</a:t>
            </a:r>
            <a:endParaRPr lang="en-GB" dirty="0">
              <a:cs typeface="Arial"/>
            </a:endParaRPr>
          </a:p>
        </p:txBody>
      </p:sp>
      <p:sp>
        <p:nvSpPr>
          <p:cNvPr id="3" name="Text Placeholder 2">
            <a:extLst>
              <a:ext uri="{FF2B5EF4-FFF2-40B4-BE49-F238E27FC236}">
                <a16:creationId xmlns:a16="http://schemas.microsoft.com/office/drawing/2014/main" id="{4DB1F541-E6B7-402D-BA0E-BCEDB110BADA}"/>
              </a:ext>
            </a:extLst>
          </p:cNvPr>
          <p:cNvSpPr>
            <a:spLocks noGrp="1"/>
          </p:cNvSpPr>
          <p:nvPr>
            <p:ph type="body" sz="quarter" idx="12"/>
          </p:nvPr>
        </p:nvSpPr>
        <p:spPr>
          <a:xfrm>
            <a:off x="232950" y="599612"/>
            <a:ext cx="8631840" cy="3601574"/>
          </a:xfrm>
        </p:spPr>
        <p:txBody>
          <a:bodyPr vert="horz" lIns="0" tIns="0" rIns="0" bIns="0" rtlCol="0" anchor="t">
            <a:noAutofit/>
          </a:bodyPr>
          <a:lstStyle/>
          <a:p>
            <a:r>
              <a:rPr lang="en-GB" sz="1800" b="0" dirty="0">
                <a:cs typeface="Arial"/>
              </a:rPr>
              <a:t>Part of PEEL is missing in </a:t>
            </a:r>
            <a:r>
              <a:rPr lang="en-GB" sz="1800" b="0" dirty="0">
                <a:latin typeface="Arial"/>
                <a:cs typeface="Arial"/>
              </a:rPr>
              <a:t>the following paragraphs. Identify what is missing and add it to the article to improve it.</a:t>
            </a:r>
          </a:p>
          <a:p>
            <a:endParaRPr lang="en-GB" sz="1400" b="0" dirty="0">
              <a:latin typeface="Arial"/>
              <a:cs typeface="Arial"/>
            </a:endParaRPr>
          </a:p>
          <a:p>
            <a:r>
              <a:rPr lang="en-GB" sz="1400" b="0" dirty="0">
                <a:latin typeface="Arial"/>
                <a:cs typeface="Arial"/>
              </a:rPr>
              <a:t>Public opinion on nanotechnology is mixed, some are convinced by the benefits to health care when titanium oxide nanoparticles are added to sunscreen. Others are worried about the risks associated with nanotechnology, as it is suggested that, </a:t>
            </a:r>
            <a:r>
              <a:rPr lang="en-GB" sz="1400" b="0" dirty="0">
                <a:cs typeface="Arial"/>
              </a:rPr>
              <a:t>when inhaled, </a:t>
            </a:r>
            <a:r>
              <a:rPr lang="en-GB" sz="1400" b="0" dirty="0">
                <a:latin typeface="Arial"/>
                <a:cs typeface="Arial"/>
              </a:rPr>
              <a:t>nanoparticles could cause lung inflammation and accumulate in body tissue.</a:t>
            </a:r>
            <a:endParaRPr lang="en-GB" sz="2800" b="0" dirty="0">
              <a:latin typeface="Arial"/>
              <a:cs typeface="Arial"/>
            </a:endParaRPr>
          </a:p>
          <a:p>
            <a:r>
              <a:rPr lang="en-GB" sz="1400" b="0" dirty="0">
                <a:latin typeface="Arial"/>
                <a:cs typeface="Arial"/>
              </a:rPr>
              <a:t>Overall, there needs to be further research into the benefits and drawbacks of nanotechnology if it is to be used in additional applications.</a:t>
            </a:r>
          </a:p>
          <a:p>
            <a:endParaRPr lang="en-GB" b="0" dirty="0">
              <a:latin typeface="Arial"/>
              <a:cs typeface="Arial"/>
            </a:endParaRPr>
          </a:p>
          <a:p>
            <a:endParaRPr lang="en-GB" b="0" dirty="0">
              <a:latin typeface="Arial"/>
              <a:cs typeface="Arial"/>
            </a:endParaRPr>
          </a:p>
        </p:txBody>
      </p:sp>
      <p:sp>
        <p:nvSpPr>
          <p:cNvPr id="5" name="Slide Number Placeholder 4">
            <a:extLst>
              <a:ext uri="{FF2B5EF4-FFF2-40B4-BE49-F238E27FC236}">
                <a16:creationId xmlns:a16="http://schemas.microsoft.com/office/drawing/2014/main" id="{D4778738-DD2D-4022-BB54-FF1FABAC08BB}"/>
              </a:ext>
            </a:extLst>
          </p:cNvPr>
          <p:cNvSpPr>
            <a:spLocks noGrp="1"/>
          </p:cNvSpPr>
          <p:nvPr>
            <p:ph type="sldNum" sz="quarter" idx="11"/>
          </p:nvPr>
        </p:nvSpPr>
        <p:spPr/>
        <p:txBody>
          <a:bodyPr/>
          <a:lstStyle/>
          <a:p>
            <a:fld id="{DA2C159E-F13C-4A85-9A41-E7669D3E0D70}" type="slidenum">
              <a:rPr lang="en-GB" smtClean="0"/>
              <a:pPr/>
              <a:t>7</a:t>
            </a:fld>
            <a:endParaRPr lang="en-GB"/>
          </a:p>
        </p:txBody>
      </p:sp>
      <p:sp>
        <p:nvSpPr>
          <p:cNvPr id="6" name="Footer Placeholder 5">
            <a:extLst>
              <a:ext uri="{FF2B5EF4-FFF2-40B4-BE49-F238E27FC236}">
                <a16:creationId xmlns:a16="http://schemas.microsoft.com/office/drawing/2014/main" id="{261C0938-4B74-4E90-BDE5-86C245968871}"/>
              </a:ext>
            </a:extLst>
          </p:cNvPr>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18870462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4ED736AD-03EF-4FD5-64F1-28A2C9DEF0FE}"/>
              </a:ext>
            </a:extLst>
          </p:cNvPr>
          <p:cNvSpPr>
            <a:spLocks noGrp="1"/>
          </p:cNvSpPr>
          <p:nvPr>
            <p:ph type="ftr" sz="quarter" idx="10"/>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6565EA3A-F1E5-AA5E-AF4A-84239DDCF121}"/>
              </a:ext>
            </a:extLst>
          </p:cNvPr>
          <p:cNvSpPr>
            <a:spLocks noGrp="1"/>
          </p:cNvSpPr>
          <p:nvPr>
            <p:ph type="sldNum" sz="quarter" idx="11"/>
          </p:nvPr>
        </p:nvSpPr>
        <p:spPr/>
        <p:txBody>
          <a:bodyPr/>
          <a:lstStyle/>
          <a:p>
            <a:fld id="{DA2C159E-F13C-4A85-9A41-E7669D3E0D70}" type="slidenum">
              <a:rPr lang="en-GB" smtClean="0"/>
              <a:pPr/>
              <a:t>8</a:t>
            </a:fld>
            <a:endParaRPr lang="en-GB"/>
          </a:p>
        </p:txBody>
      </p:sp>
      <p:sp>
        <p:nvSpPr>
          <p:cNvPr id="8" name="Title 7">
            <a:extLst>
              <a:ext uri="{FF2B5EF4-FFF2-40B4-BE49-F238E27FC236}">
                <a16:creationId xmlns:a16="http://schemas.microsoft.com/office/drawing/2014/main" id="{50CE731A-7954-F961-9A29-0A886A927BCA}"/>
              </a:ext>
            </a:extLst>
          </p:cNvPr>
          <p:cNvSpPr>
            <a:spLocks noGrp="1"/>
          </p:cNvSpPr>
          <p:nvPr>
            <p:ph type="title"/>
          </p:nvPr>
        </p:nvSpPr>
        <p:spPr/>
        <p:txBody>
          <a:bodyPr>
            <a:normAutofit fontScale="90000"/>
          </a:bodyPr>
          <a:lstStyle/>
          <a:p>
            <a:r>
              <a:rPr lang="en-GB" sz="2200" dirty="0">
                <a:cs typeface="Arial"/>
              </a:rPr>
              <a:t>Task 1b</a:t>
            </a:r>
            <a:br>
              <a:rPr lang="en-GB" b="0" dirty="0">
                <a:cs typeface="Arial"/>
              </a:rPr>
            </a:br>
            <a:br>
              <a:rPr lang="en-GB" b="0" dirty="0">
                <a:cs typeface="Arial"/>
              </a:rPr>
            </a:br>
            <a:r>
              <a:rPr lang="en-GB" b="0" dirty="0">
                <a:cs typeface="Arial"/>
              </a:rPr>
              <a:t>Part of PEEL is missing in the following paragraph. Identify what is missing and add it to the article to improve it.</a:t>
            </a:r>
            <a:endParaRPr lang="en-GB" b="0" dirty="0">
              <a:ea typeface="+mj-lt"/>
              <a:cs typeface="+mj-lt"/>
            </a:endParaRPr>
          </a:p>
          <a:p>
            <a:pPr>
              <a:lnSpc>
                <a:spcPct val="150000"/>
              </a:lnSpc>
            </a:pPr>
            <a:br>
              <a:rPr lang="en-GB" dirty="0">
                <a:cs typeface="Arial"/>
              </a:rPr>
            </a:br>
            <a:r>
              <a:rPr lang="en-GB" sz="1600" b="0" dirty="0">
                <a:ea typeface="+mj-lt"/>
                <a:cs typeface="+mj-lt"/>
              </a:rPr>
              <a:t>Sunlight can chemically break down plastics into tens of thousands of new compounds, and in just weeks many of these dissolve in water, a study led by researchers from the Woods Hole Oceanographic Institution has found (Walsh, 2021). The discovery dispels the prevalent theory that sunlight exposure simply physically fragments </a:t>
            </a:r>
            <a:r>
              <a:rPr lang="en-GB" sz="1600" b="0" dirty="0" err="1">
                <a:ea typeface="+mj-lt"/>
                <a:cs typeface="+mj-lt"/>
              </a:rPr>
              <a:t>macroplastics</a:t>
            </a:r>
            <a:r>
              <a:rPr lang="en-GB" sz="1600" b="0" dirty="0">
                <a:ea typeface="+mj-lt"/>
                <a:cs typeface="+mj-lt"/>
              </a:rPr>
              <a:t> into microplastics in the marine environment, turning them into smaller particles that are chemically similar to the original material and persist in the environment.</a:t>
            </a:r>
            <a:br>
              <a:rPr lang="en-GB" sz="1600" b="0" dirty="0">
                <a:ea typeface="+mj-lt"/>
                <a:cs typeface="+mj-lt"/>
              </a:rPr>
            </a:br>
            <a:endParaRPr lang="en-GB" b="0" dirty="0">
              <a:cs typeface="Arial"/>
            </a:endParaRPr>
          </a:p>
        </p:txBody>
      </p:sp>
      <p:pic>
        <p:nvPicPr>
          <p:cNvPr id="9" name="Picture 9">
            <a:extLst>
              <a:ext uri="{FF2B5EF4-FFF2-40B4-BE49-F238E27FC236}">
                <a16:creationId xmlns:a16="http://schemas.microsoft.com/office/drawing/2014/main" id="{A95ECD92-3125-8FC5-EE00-48549CF6E8EE}"/>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714713" y="3477181"/>
            <a:ext cx="1799772" cy="1209755"/>
          </a:xfrm>
          <a:prstGeom prst="rect">
            <a:avLst/>
          </a:prstGeom>
        </p:spPr>
      </p:pic>
    </p:spTree>
    <p:extLst>
      <p:ext uri="{BB962C8B-B14F-4D97-AF65-F5344CB8AC3E}">
        <p14:creationId xmlns:p14="http://schemas.microsoft.com/office/powerpoint/2010/main" val="31147636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AC12EF0-F7BC-CEC0-B007-9CF6BE6A234F}"/>
              </a:ext>
            </a:extLst>
          </p:cNvPr>
          <p:cNvSpPr>
            <a:spLocks noGrp="1"/>
          </p:cNvSpPr>
          <p:nvPr>
            <p:ph sz="quarter" idx="18"/>
          </p:nvPr>
        </p:nvSpPr>
        <p:spPr>
          <a:xfrm>
            <a:off x="170500" y="1140615"/>
            <a:ext cx="8467314" cy="2826859"/>
          </a:xfrm>
        </p:spPr>
        <p:txBody>
          <a:bodyPr vert="horz" lIns="0" tIns="0" rIns="0" bIns="0" rtlCol="0" anchor="t">
            <a:noAutofit/>
          </a:bodyPr>
          <a:lstStyle/>
          <a:p>
            <a:pPr marL="635" lvl="2" indent="0">
              <a:buNone/>
            </a:pPr>
            <a:endParaRPr lang="en-GB" sz="1400" b="0" dirty="0">
              <a:ea typeface="+mn-lt"/>
              <a:cs typeface="+mn-lt"/>
            </a:endParaRPr>
          </a:p>
          <a:p>
            <a:pPr marL="635" lvl="2" indent="0">
              <a:buNone/>
            </a:pPr>
            <a:endParaRPr lang="en-GB" sz="1400" b="0" dirty="0">
              <a:ea typeface="+mn-lt"/>
              <a:cs typeface="+mn-lt"/>
            </a:endParaRPr>
          </a:p>
          <a:p>
            <a:pPr marL="635" lvl="2" indent="0">
              <a:buNone/>
            </a:pPr>
            <a:r>
              <a:rPr lang="en-GB" sz="1400" b="0" dirty="0">
                <a:ea typeface="+mn-lt"/>
                <a:cs typeface="+mn-lt"/>
              </a:rPr>
              <a:t>Scientists have produced the first dissolvable smartwatch </a:t>
            </a:r>
            <a:endParaRPr lang="en-US" sz="1400" dirty="0">
              <a:ea typeface="+mn-lt"/>
              <a:cs typeface="+mn-lt"/>
            </a:endParaRPr>
          </a:p>
          <a:p>
            <a:pPr lvl="1">
              <a:lnSpc>
                <a:spcPct val="150000"/>
              </a:lnSpc>
            </a:pPr>
            <a:r>
              <a:rPr lang="en-GB" sz="1400" b="0" dirty="0">
                <a:ea typeface="+mn-lt"/>
                <a:cs typeface="+mn-lt"/>
              </a:rPr>
              <a:t>Electronic waste is difficult and hazardous to recycle so is often not worth doing for small electronics. To reduce this waste, scientists in China made a transient nanocomposite circuit board. Transient materials are not designed to last. Printable and transient electronic devices like this watch could provide a solution to increasing electronic waste – once they become more visually appealing.</a:t>
            </a:r>
            <a:endParaRPr lang="en-US" sz="1400" dirty="0">
              <a:cs typeface="Arial"/>
            </a:endParaRPr>
          </a:p>
          <a:p>
            <a:endParaRPr lang="en-GB" sz="2000" b="0" dirty="0">
              <a:ea typeface="+mn-lt"/>
              <a:cs typeface="+mn-lt"/>
            </a:endParaRPr>
          </a:p>
          <a:p>
            <a:endParaRPr lang="en-US" sz="2000" dirty="0">
              <a:cs typeface="Arial"/>
            </a:endParaRPr>
          </a:p>
        </p:txBody>
      </p:sp>
      <p:sp>
        <p:nvSpPr>
          <p:cNvPr id="6" name="Footer Placeholder 5">
            <a:extLst>
              <a:ext uri="{FF2B5EF4-FFF2-40B4-BE49-F238E27FC236}">
                <a16:creationId xmlns:a16="http://schemas.microsoft.com/office/drawing/2014/main" id="{5AD0400E-411B-3200-7350-4903DA9E21FA}"/>
              </a:ext>
            </a:extLst>
          </p:cNvPr>
          <p:cNvSpPr>
            <a:spLocks noGrp="1"/>
          </p:cNvSpPr>
          <p:nvPr>
            <p:ph type="ftr" sz="quarter" idx="10"/>
          </p:nvPr>
        </p:nvSpPr>
        <p:spPr/>
        <p:txBody>
          <a:bodyPr/>
          <a:lstStyle/>
          <a:p>
            <a:r>
              <a:rPr lang="en-GB" dirty="0"/>
              <a:t>Education AND Training Foundation</a:t>
            </a:r>
          </a:p>
        </p:txBody>
      </p:sp>
      <p:sp>
        <p:nvSpPr>
          <p:cNvPr id="7" name="Slide Number Placeholder 6">
            <a:extLst>
              <a:ext uri="{FF2B5EF4-FFF2-40B4-BE49-F238E27FC236}">
                <a16:creationId xmlns:a16="http://schemas.microsoft.com/office/drawing/2014/main" id="{3820EFFB-E4E3-0005-0128-A827288B9A20}"/>
              </a:ext>
            </a:extLst>
          </p:cNvPr>
          <p:cNvSpPr>
            <a:spLocks noGrp="1"/>
          </p:cNvSpPr>
          <p:nvPr>
            <p:ph type="sldNum" sz="quarter" idx="11"/>
          </p:nvPr>
        </p:nvSpPr>
        <p:spPr/>
        <p:txBody>
          <a:bodyPr/>
          <a:lstStyle/>
          <a:p>
            <a:fld id="{DA2C159E-F13C-4A85-9A41-E7669D3E0D70}" type="slidenum">
              <a:rPr lang="en-GB" smtClean="0"/>
              <a:pPr/>
              <a:t>9</a:t>
            </a:fld>
            <a:endParaRPr lang="en-GB"/>
          </a:p>
        </p:txBody>
      </p:sp>
      <p:sp>
        <p:nvSpPr>
          <p:cNvPr id="9" name="TextBox 8">
            <a:extLst>
              <a:ext uri="{FF2B5EF4-FFF2-40B4-BE49-F238E27FC236}">
                <a16:creationId xmlns:a16="http://schemas.microsoft.com/office/drawing/2014/main" id="{FBD8401A-989B-8B44-0F6B-757242AF75F8}"/>
              </a:ext>
            </a:extLst>
          </p:cNvPr>
          <p:cNvSpPr txBox="1"/>
          <p:nvPr/>
        </p:nvSpPr>
        <p:spPr>
          <a:xfrm>
            <a:off x="170543" y="111579"/>
            <a:ext cx="8766628" cy="113877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2000" b="1" dirty="0"/>
              <a:t>Task 1</a:t>
            </a:r>
            <a:r>
              <a:rPr lang="en-GB" sz="2000" b="1" dirty="0">
                <a:cs typeface="Arial"/>
              </a:rPr>
              <a:t>​c</a:t>
            </a:r>
            <a:br>
              <a:rPr lang="en-GB" dirty="0">
                <a:cs typeface="Arial"/>
              </a:rPr>
            </a:br>
            <a:endParaRPr lang="en-GB" dirty="0">
              <a:cs typeface="Arial"/>
            </a:endParaRPr>
          </a:p>
          <a:p>
            <a:r>
              <a:rPr lang="en-GB" dirty="0">
                <a:cs typeface="Arial"/>
              </a:rPr>
              <a:t>P</a:t>
            </a:r>
            <a:r>
              <a:rPr lang="en-GB" dirty="0"/>
              <a:t>art of PEEL is missing in the following paragraph. Identify what is missing and add it to the article to improve it.</a:t>
            </a:r>
            <a:r>
              <a:rPr lang="en-GB" dirty="0">
                <a:cs typeface="Arial"/>
              </a:rPr>
              <a:t>​</a:t>
            </a:r>
            <a:endParaRPr lang="en-GB" dirty="0"/>
          </a:p>
        </p:txBody>
      </p:sp>
      <p:pic>
        <p:nvPicPr>
          <p:cNvPr id="10" name="Picture 10">
            <a:extLst>
              <a:ext uri="{FF2B5EF4-FFF2-40B4-BE49-F238E27FC236}">
                <a16:creationId xmlns:a16="http://schemas.microsoft.com/office/drawing/2014/main" id="{F099FC61-272B-29BA-53F7-63D6A8318ED7}"/>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667829" y="3353377"/>
            <a:ext cx="2743200" cy="1793174"/>
          </a:xfrm>
          <a:prstGeom prst="rect">
            <a:avLst/>
          </a:prstGeom>
        </p:spPr>
      </p:pic>
    </p:spTree>
    <p:extLst>
      <p:ext uri="{BB962C8B-B14F-4D97-AF65-F5344CB8AC3E}">
        <p14:creationId xmlns:p14="http://schemas.microsoft.com/office/powerpoint/2010/main" val="2364799390"/>
      </p:ext>
    </p:extLst>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729C5E-FC3E-4187-92B8-5FE37E61E9DA}">
  <ds:schemaRefs>
    <ds:schemaRef ds:uri="http://schemas.microsoft.com/sharepoint/v3/contenttype/forms"/>
  </ds:schemaRefs>
</ds:datastoreItem>
</file>

<file path=customXml/itemProps2.xml><?xml version="1.0" encoding="utf-8"?>
<ds:datastoreItem xmlns:ds="http://schemas.openxmlformats.org/officeDocument/2006/customXml" ds:itemID="{4A76E745-D9E8-4D93-8B7F-BCE1E4A491AA}">
  <ds:schemaRefs>
    <ds:schemaRef ds:uri="http://purl.org/dc/dcmitype/"/>
    <ds:schemaRef ds:uri="http://schemas.microsoft.com/office/2006/metadata/properties"/>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http://www.w3.org/XML/1998/namespace"/>
    <ds:schemaRef ds:uri="414d2ded-29cc-4abd-a1df-c646721ce55b"/>
    <ds:schemaRef ds:uri="2847a094-2edf-4950-a853-13ec668231ed"/>
    <ds:schemaRef ds:uri="http://purl.org/dc/terms/"/>
    <ds:schemaRef ds:uri="b99cf144-4eb2-4910-9a88-c8d0ce72bbfd"/>
    <ds:schemaRef ds:uri="a75230e0-234e-44fc-a46b-fcfdfca8ad4b"/>
  </ds:schemaRefs>
</ds:datastoreItem>
</file>

<file path=customXml/itemProps3.xml><?xml version="1.0" encoding="utf-8"?>
<ds:datastoreItem xmlns:ds="http://schemas.openxmlformats.org/officeDocument/2006/customXml" ds:itemID="{35F8B93A-2C6D-4340-B6FA-58D4C58142E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99cf144-4eb2-4910-9a88-c8d0ce72bbfd"/>
    <ds:schemaRef ds:uri="a75230e0-234e-44fc-a46b-fcfdfca8ad4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2942</Words>
  <Application>Microsoft Office PowerPoint</Application>
  <PresentationFormat>On-screen Show (16:9)</PresentationFormat>
  <Paragraphs>242</Paragraphs>
  <Slides>27</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Open Sans</vt:lpstr>
      <vt:lpstr>ETF Master</vt:lpstr>
      <vt:lpstr>Employer Set Project Task 1 – Research a strategy</vt:lpstr>
      <vt:lpstr>05</vt:lpstr>
      <vt:lpstr>Writing a literature review</vt:lpstr>
      <vt:lpstr>PowerPoint Presentation</vt:lpstr>
      <vt:lpstr>PowerPoint Presentation</vt:lpstr>
      <vt:lpstr>PowerPoint Presentation</vt:lpstr>
      <vt:lpstr>Task 1a</vt:lpstr>
      <vt:lpstr>Task 1b  Part of PEEL is missing in the following paragraph. Identify what is missing and add it to the article to improve it.  Sunlight can chemically break down plastics into tens of thousands of new compounds, and in just weeks many of these dissolve in water, a study led by researchers from the Woods Hole Oceanographic Institution has found (Walsh, 2021). The discovery dispels the prevalent theory that sunlight exposure simply physically fragments macroplastics into microplastics in the marine environment, turning them into smaller particles that are chemically similar to the original material and persist in the environment. </vt:lpstr>
      <vt:lpstr>PowerPoint Presentation</vt:lpstr>
      <vt:lpstr>PowerPoint Presentation</vt:lpstr>
      <vt:lpstr>Task 2</vt:lpstr>
      <vt:lpstr>Task 2 websites</vt:lpstr>
      <vt:lpstr>Task 3</vt:lpstr>
      <vt:lpstr>Task 3 websites</vt:lpstr>
      <vt:lpstr>Task 4</vt:lpstr>
      <vt:lpstr>Task 4 websites</vt:lpstr>
      <vt:lpstr>Alternative task 2</vt:lpstr>
      <vt:lpstr>Websites for alternative task 2</vt:lpstr>
      <vt:lpstr>Alternative task 3</vt:lpstr>
      <vt:lpstr>Alternative Task 4</vt:lpstr>
      <vt:lpstr>Plenary   Quiz on Harvard referencing as a retrieval task from lesson 3.  Select A, B, C or D for each question. </vt:lpstr>
      <vt:lpstr>1.  Select the reference which has been constructed in the correct order.</vt:lpstr>
      <vt:lpstr>2. Select the reference style which fits to replace the [a] in the sentence.  Although [a] notes that he was taught by a biology teacher that all the chemicals that make up a human body could be bought in a hardware store for $5 or something like that.</vt:lpstr>
      <vt:lpstr>3. Select the reference which has been constructed in the correct order.</vt:lpstr>
      <vt:lpstr>4. Select the reference which has been constructed in the correct order.</vt:lpstr>
      <vt:lpstr>5. Select the reference style which fits in to replace the [a] in the sentence.  “log onto the internet and nearly every website you go to will make a record of what you looked at and how long you lingered there” [a].   A. Bryson, 1998, p. 192 B. (Bryson, 1998, p. 192) C. (Bryson, 1998) D. 1998 Bryson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underpinning excellence</dc:title>
  <dc:creator>Richard Overton</dc:creator>
  <cp:lastModifiedBy>Holly Jones</cp:lastModifiedBy>
  <cp:revision>40</cp:revision>
  <dcterms:created xsi:type="dcterms:W3CDTF">2020-10-20T08:50:32Z</dcterms:created>
  <dcterms:modified xsi:type="dcterms:W3CDTF">2023-08-04T12:59:37Z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