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74" r:id="rId5"/>
    <p:sldMasterId id="2147483735" r:id="rId6"/>
  </p:sldMasterIdLst>
  <p:notesMasterIdLst>
    <p:notesMasterId r:id="rId27"/>
  </p:notesMasterIdLst>
  <p:sldIdLst>
    <p:sldId id="296" r:id="rId7"/>
    <p:sldId id="299" r:id="rId8"/>
    <p:sldId id="300" r:id="rId9"/>
    <p:sldId id="301" r:id="rId10"/>
    <p:sldId id="302" r:id="rId11"/>
    <p:sldId id="303" r:id="rId12"/>
    <p:sldId id="304" r:id="rId13"/>
    <p:sldId id="305" r:id="rId14"/>
    <p:sldId id="263" r:id="rId15"/>
    <p:sldId id="306" r:id="rId16"/>
    <p:sldId id="307" r:id="rId17"/>
    <p:sldId id="308" r:id="rId18"/>
    <p:sldId id="309" r:id="rId19"/>
    <p:sldId id="310" r:id="rId20"/>
    <p:sldId id="311" r:id="rId21"/>
    <p:sldId id="312" r:id="rId22"/>
    <p:sldId id="313" r:id="rId23"/>
    <p:sldId id="314" r:id="rId24"/>
    <p:sldId id="273" r:id="rId25"/>
    <p:sldId id="298" r:id="rId26"/>
  </p:sldIdLst>
  <p:sldSz cx="9144000" cy="6858000" type="screen4x3"/>
  <p:notesSz cx="6858000" cy="9144000"/>
  <p:embeddedFontLst>
    <p:embeddedFont>
      <p:font typeface="Calibri" panose="020F0502020204030204" pitchFamily="34" charset="0"/>
      <p:regular r:id="rId28"/>
      <p:bold r:id="rId29"/>
      <p:italic r:id="rId30"/>
      <p:boldItalic r:id="rId31"/>
    </p:embeddedFont>
    <p:embeddedFont>
      <p:font typeface="Economica" panose="020B0604020202020204" charset="0"/>
      <p:regular r:id="rId32"/>
      <p:bold r:id="rId33"/>
      <p:italic r:id="rId34"/>
      <p:boldItalic r:id="rId35"/>
    </p:embeddedFont>
    <p:embeddedFont>
      <p:font typeface="Open Sans"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haL4gdVrUBTGD5p8rZhstUzgPgL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EE30C3E-54F9-4DED-A9FF-7AE098DF5D7A}">
  <a:tblStyle styleId="{6EE30C3E-54F9-4DED-A9FF-7AE098DF5D7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325" autoAdjust="0"/>
  </p:normalViewPr>
  <p:slideViewPr>
    <p:cSldViewPr snapToGrid="0">
      <p:cViewPr varScale="1">
        <p:scale>
          <a:sx n="80" d="100"/>
          <a:sy n="80" d="100"/>
        </p:scale>
        <p:origin x="1522"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2.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5.fntdata"/><Relationship Id="rId37" Type="http://schemas.openxmlformats.org/officeDocument/2006/relationships/font" Target="fonts/font10.fntdata"/><Relationship Id="rId40"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e26f19abc9_0_5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 name="Google Shape;72;ge26f19abc9_0_5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4197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920340D-206C-4C41-A35B-4D72CE2F2B89}"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27745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076f1bac31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076f1bac3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1076f1bac31_0_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1076f1bac31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 name="Google Shape;20;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9144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255788"/>
            <a:ext cx="859828"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961600"/>
            <a:ext cx="4967280" cy="1656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57831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9144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256858"/>
            <a:ext cx="859828"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961600"/>
            <a:ext cx="4967280" cy="1656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09933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9144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8"/>
            <a:ext cx="859827"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961600"/>
            <a:ext cx="4967280" cy="1656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58199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9144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961600"/>
            <a:ext cx="4967280" cy="1656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2789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9144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961600"/>
            <a:ext cx="4967280" cy="1656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45875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9144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255788"/>
            <a:ext cx="859828"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961600"/>
            <a:ext cx="4967280" cy="1656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36808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9144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256858"/>
            <a:ext cx="859828"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961600"/>
            <a:ext cx="4967280" cy="1656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3976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9144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8"/>
            <a:ext cx="859827"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961600"/>
            <a:ext cx="4967280" cy="1656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56816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9144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961600"/>
            <a:ext cx="4967280" cy="1656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93179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9144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961600"/>
            <a:ext cx="4967280" cy="1656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93737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9"/>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26" name="Google Shape;26;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255788"/>
            <a:ext cx="859828"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961600"/>
            <a:ext cx="4967280" cy="1656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0537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256858"/>
            <a:ext cx="859828"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961600"/>
            <a:ext cx="4967280" cy="1656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4745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8"/>
            <a:ext cx="859827"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961600"/>
            <a:ext cx="4967280" cy="1656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665261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961600"/>
            <a:ext cx="4967280" cy="1656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911096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9144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961600"/>
            <a:ext cx="4967280" cy="1656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2574452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255788"/>
            <a:ext cx="859828"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961600"/>
            <a:ext cx="4967280" cy="1656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691510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256858"/>
            <a:ext cx="859828"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961600"/>
            <a:ext cx="4967280" cy="1656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211553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8"/>
            <a:ext cx="859827"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961600"/>
            <a:ext cx="4967280" cy="1656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890572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961600"/>
            <a:ext cx="4967280" cy="1656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572832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961600"/>
            <a:ext cx="4967280" cy="1656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22152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0"/>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10"/>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3" name="Google Shape;33;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255788"/>
            <a:ext cx="859828"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961600"/>
            <a:ext cx="4967280" cy="1656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583973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256858"/>
            <a:ext cx="859828"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961600"/>
            <a:ext cx="4967280" cy="1656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1366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8"/>
            <a:ext cx="859827"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961600"/>
            <a:ext cx="4967280" cy="1656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88653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961600"/>
            <a:ext cx="4967280" cy="1656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79527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961600"/>
            <a:ext cx="4967280" cy="1656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93873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961600"/>
            <a:ext cx="4967280" cy="1656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807735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255788"/>
            <a:ext cx="859828"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ctrTitle"/>
          </p:nvPr>
        </p:nvSpPr>
        <p:spPr>
          <a:xfrm>
            <a:off x="3888720" y="2961600"/>
            <a:ext cx="4967280" cy="1656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95495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961600"/>
            <a:ext cx="4967280" cy="1656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256858"/>
            <a:ext cx="859828"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Tree>
    <p:extLst>
      <p:ext uri="{BB962C8B-B14F-4D97-AF65-F5344CB8AC3E}">
        <p14:creationId xmlns:p14="http://schemas.microsoft.com/office/powerpoint/2010/main" val="23959939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961600"/>
            <a:ext cx="4967280" cy="1656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1" y="256858"/>
            <a:ext cx="859827"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Tree>
    <p:extLst>
      <p:ext uri="{BB962C8B-B14F-4D97-AF65-F5344CB8AC3E}">
        <p14:creationId xmlns:p14="http://schemas.microsoft.com/office/powerpoint/2010/main" val="2053712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961600"/>
            <a:ext cx="4967280" cy="1656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Tree>
    <p:extLst>
      <p:ext uri="{BB962C8B-B14F-4D97-AF65-F5344CB8AC3E}">
        <p14:creationId xmlns:p14="http://schemas.microsoft.com/office/powerpoint/2010/main" val="2286165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39" name="Google Shape;39;p1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0" name="Google Shape;40;p1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1" name="Google Shape;41;p1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2" name="Google Shape;4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4824000"/>
            <a:ext cx="496728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961600"/>
            <a:ext cx="4967280" cy="1656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4839227"/>
            <a:ext cx="4805486" cy="429203"/>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5268429"/>
            <a:ext cx="4805486" cy="464827"/>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5829267"/>
            <a:ext cx="4805486" cy="672075"/>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9144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1" y="256857"/>
            <a:ext cx="859827"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214486"/>
            <a:ext cx="1656184" cy="718237"/>
          </a:xfrm>
          <a:prstGeom prst="rect">
            <a:avLst/>
          </a:prstGeom>
        </p:spPr>
      </p:pic>
    </p:spTree>
    <p:extLst>
      <p:ext uri="{BB962C8B-B14F-4D97-AF65-F5344CB8AC3E}">
        <p14:creationId xmlns:p14="http://schemas.microsoft.com/office/powerpoint/2010/main" val="34035993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1315201"/>
            <a:ext cx="7200900" cy="4613108"/>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9974434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1315199"/>
            <a:ext cx="8441688" cy="4801967"/>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7182498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940640"/>
            <a:ext cx="6408720" cy="213648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4344000"/>
            <a:ext cx="6409980" cy="213648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385110"/>
            <a:ext cx="892439" cy="629956"/>
          </a:xfrm>
          <a:prstGeom prst="rect">
            <a:avLst/>
          </a:prstGeom>
        </p:spPr>
      </p:pic>
    </p:spTree>
    <p:extLst>
      <p:ext uri="{BB962C8B-B14F-4D97-AF65-F5344CB8AC3E}">
        <p14:creationId xmlns:p14="http://schemas.microsoft.com/office/powerpoint/2010/main" val="14687724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940640"/>
            <a:ext cx="6408720" cy="213648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4344000"/>
            <a:ext cx="6409980" cy="213648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2" y="384000"/>
            <a:ext cx="892437" cy="632176"/>
          </a:xfrm>
          <a:prstGeom prst="rect">
            <a:avLst/>
          </a:prstGeom>
        </p:spPr>
      </p:pic>
    </p:spTree>
    <p:extLst>
      <p:ext uri="{BB962C8B-B14F-4D97-AF65-F5344CB8AC3E}">
        <p14:creationId xmlns:p14="http://schemas.microsoft.com/office/powerpoint/2010/main" val="9033610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940640"/>
            <a:ext cx="6408720" cy="213648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4344000"/>
            <a:ext cx="6409980" cy="213648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384000"/>
            <a:ext cx="892439" cy="632176"/>
          </a:xfrm>
          <a:prstGeom prst="rect">
            <a:avLst/>
          </a:prstGeom>
        </p:spPr>
      </p:pic>
    </p:spTree>
    <p:extLst>
      <p:ext uri="{BB962C8B-B14F-4D97-AF65-F5344CB8AC3E}">
        <p14:creationId xmlns:p14="http://schemas.microsoft.com/office/powerpoint/2010/main" val="1395421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940640"/>
            <a:ext cx="6408720" cy="213648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4344000"/>
            <a:ext cx="6409980" cy="213648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385110"/>
            <a:ext cx="892439" cy="629956"/>
          </a:xfrm>
          <a:prstGeom prst="rect">
            <a:avLst/>
          </a:prstGeom>
        </p:spPr>
      </p:pic>
    </p:spTree>
    <p:extLst>
      <p:ext uri="{BB962C8B-B14F-4D97-AF65-F5344CB8AC3E}">
        <p14:creationId xmlns:p14="http://schemas.microsoft.com/office/powerpoint/2010/main" val="12925192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940640"/>
            <a:ext cx="6408720" cy="213648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4344000"/>
            <a:ext cx="6409980" cy="213648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385111"/>
            <a:ext cx="892437" cy="629955"/>
          </a:xfrm>
          <a:prstGeom prst="rect">
            <a:avLst/>
          </a:prstGeom>
        </p:spPr>
      </p:pic>
    </p:spTree>
    <p:extLst>
      <p:ext uri="{BB962C8B-B14F-4D97-AF65-F5344CB8AC3E}">
        <p14:creationId xmlns:p14="http://schemas.microsoft.com/office/powerpoint/2010/main" val="23826900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1315200"/>
            <a:ext cx="3960000" cy="4802099"/>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1316567"/>
            <a:ext cx="3384550" cy="480060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209324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1" y="1315200"/>
            <a:ext cx="7667625" cy="4802099"/>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1736899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918289"/>
            <a:ext cx="4122737" cy="4391032"/>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412777"/>
            <a:ext cx="436245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412776"/>
            <a:ext cx="4142608"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8359749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918289"/>
            <a:ext cx="4122737" cy="4391032"/>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412777"/>
            <a:ext cx="436245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409465"/>
            <a:ext cx="4122737"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6452615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918289"/>
            <a:ext cx="4122737" cy="4391032"/>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412777"/>
            <a:ext cx="436245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412776"/>
            <a:ext cx="4122737"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7702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918289"/>
            <a:ext cx="4122737" cy="4391032"/>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412777"/>
            <a:ext cx="436245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412776"/>
            <a:ext cx="4122736"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0730034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918289"/>
            <a:ext cx="4122737" cy="4391032"/>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412777"/>
            <a:ext cx="436245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429611"/>
            <a:ext cx="4122738"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0340912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4" y="1918289"/>
            <a:ext cx="4122737" cy="4391032"/>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412777"/>
            <a:ext cx="436245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435581"/>
            <a:ext cx="4122738"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0241350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1" y="1412776"/>
            <a:ext cx="4105275" cy="470438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412777"/>
            <a:ext cx="436245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172627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1315200"/>
            <a:ext cx="4122100" cy="2112101"/>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1315200"/>
            <a:ext cx="4175696" cy="2112101"/>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3767999"/>
            <a:ext cx="4122100" cy="2349167"/>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3767999"/>
            <a:ext cx="4175696" cy="2349167"/>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063968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1316567"/>
            <a:ext cx="4122100" cy="480059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4" y="1316567"/>
            <a:ext cx="4210497" cy="480059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9398438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1" y="333201"/>
            <a:ext cx="8437563" cy="932567"/>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3767999"/>
            <a:ext cx="2520280" cy="2349167"/>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3767999"/>
            <a:ext cx="2512800" cy="2349167"/>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3767999"/>
            <a:ext cx="2513406" cy="2349167"/>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6356351"/>
            <a:ext cx="7686376"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85703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4"/>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14"/>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09"/>
            <a:ext cx="892435"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940641"/>
            <a:ext cx="6157168"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2499837"/>
            <a:ext cx="6157168"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7312907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09"/>
            <a:ext cx="892435"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940641"/>
            <a:ext cx="6157168"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2499837"/>
            <a:ext cx="6157168"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8359376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385109"/>
            <a:ext cx="892437"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940641"/>
            <a:ext cx="6157168"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2499837"/>
            <a:ext cx="6157168"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940182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09"/>
            <a:ext cx="892435"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940641"/>
            <a:ext cx="6157168"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2499837"/>
            <a:ext cx="6157168"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7031968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09"/>
            <a:ext cx="892435"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940641"/>
            <a:ext cx="6157168"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2499837"/>
            <a:ext cx="6157168"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607602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940641"/>
            <a:ext cx="5005040"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2499837"/>
            <a:ext cx="5005040"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2">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9" y="2484003"/>
            <a:ext cx="1289265"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3" y="385110"/>
            <a:ext cx="892435" cy="629953"/>
          </a:xfrm>
          <a:prstGeom prst="rect">
            <a:avLst/>
          </a:prstGeom>
        </p:spPr>
      </p:pic>
    </p:spTree>
    <p:extLst>
      <p:ext uri="{BB962C8B-B14F-4D97-AF65-F5344CB8AC3E}">
        <p14:creationId xmlns:p14="http://schemas.microsoft.com/office/powerpoint/2010/main" val="14887432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10"/>
            <a:ext cx="892435"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940641"/>
            <a:ext cx="5005040"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2499837"/>
            <a:ext cx="5005040"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2484003"/>
            <a:ext cx="1289265"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3022161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10"/>
            <a:ext cx="892435"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940641"/>
            <a:ext cx="5005040"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2499837"/>
            <a:ext cx="5005040"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2484003"/>
            <a:ext cx="1289265"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540210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09"/>
            <a:ext cx="892435"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940641"/>
            <a:ext cx="5005040"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2499837"/>
            <a:ext cx="5005040"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2484003"/>
            <a:ext cx="1289265"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6863011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3" y="385110"/>
            <a:ext cx="892435"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4" y="4344000"/>
            <a:ext cx="6400805"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940640"/>
            <a:ext cx="640998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940641"/>
            <a:ext cx="5005040" cy="464753"/>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2499837"/>
            <a:ext cx="5005040" cy="358643"/>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3429000"/>
            <a:ext cx="5003780" cy="621275"/>
          </a:xfrm>
          <a:prstGeom prst="rect">
            <a:avLst/>
          </a:prstGeom>
          <a:solidFill>
            <a:schemeClr val="bg1"/>
          </a:solidFill>
        </p:spPr>
        <p:txBody>
          <a:bodyPr wrap="square" lIns="144000" bIns="108000" rtlCol="0" anchor="b" anchorCtr="0">
            <a:noAutofit/>
          </a:bodyPr>
          <a:lstStyle/>
          <a:p>
            <a:r>
              <a:rPr lang="en-GB" sz="1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1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9" y="2484003"/>
            <a:ext cx="1289265"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9" y="4344000"/>
            <a:ext cx="4661413"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71378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5"/>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5"/>
          <p:cNvSpPr>
            <a:spLocks noGrp="1"/>
          </p:cNvSpPr>
          <p:nvPr>
            <p:ph type="pic" idx="2"/>
          </p:nvPr>
        </p:nvSpPr>
        <p:spPr>
          <a:xfrm>
            <a:off x="1792288" y="612775"/>
            <a:ext cx="5486400" cy="4114800"/>
          </a:xfrm>
          <a:prstGeom prst="rect">
            <a:avLst/>
          </a:prstGeom>
          <a:noFill/>
          <a:ln>
            <a:noFill/>
          </a:ln>
        </p:spPr>
      </p:sp>
      <p:sp>
        <p:nvSpPr>
          <p:cNvPr id="64" name="Google Shape;64;p15"/>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5"/>
        <p:cNvGrpSpPr/>
        <p:nvPr/>
      </p:nvGrpSpPr>
      <p:grpSpPr>
        <a:xfrm>
          <a:off x="0" y="0"/>
          <a:ext cx="0" cy="0"/>
          <a:chOff x="0" y="0"/>
          <a:chExt cx="0" cy="0"/>
        </a:xfrm>
      </p:grpSpPr>
      <p:sp>
        <p:nvSpPr>
          <p:cNvPr id="16" name="Google Shape;16;p3"/>
          <p:cNvSpPr/>
          <p:nvPr/>
        </p:nvSpPr>
        <p:spPr>
          <a:xfrm flipH="1">
            <a:off x="7595939" y="613634"/>
            <a:ext cx="1081625" cy="1499933"/>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7" name="Google Shape;17;p3"/>
          <p:cNvSpPr/>
          <p:nvPr/>
        </p:nvSpPr>
        <p:spPr>
          <a:xfrm rot="10800000" flipH="1">
            <a:off x="466426" y="4744434"/>
            <a:ext cx="1081625" cy="1499933"/>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8" name="Google Shape;18;p3"/>
          <p:cNvSpPr txBox="1">
            <a:spLocks noGrp="1"/>
          </p:cNvSpPr>
          <p:nvPr>
            <p:ph type="title"/>
          </p:nvPr>
        </p:nvSpPr>
        <p:spPr>
          <a:xfrm>
            <a:off x="773700" y="2408600"/>
            <a:ext cx="7596600" cy="2040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9" name="Google Shape;19;p3"/>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6447707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311700" y="740800"/>
            <a:ext cx="2808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35" name="Google Shape;35;p7"/>
          <p:cNvSpPr txBox="1">
            <a:spLocks noGrp="1"/>
          </p:cNvSpPr>
          <p:nvPr>
            <p:ph type="body" idx="1"/>
          </p:nvPr>
        </p:nvSpPr>
        <p:spPr>
          <a:xfrm>
            <a:off x="311700" y="1865867"/>
            <a:ext cx="2808000" cy="37132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7"/>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6353609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7"/>
        <p:cNvGrpSpPr/>
        <p:nvPr/>
      </p:nvGrpSpPr>
      <p:grpSpPr>
        <a:xfrm>
          <a:off x="0" y="0"/>
          <a:ext cx="0" cy="0"/>
          <a:chOff x="0" y="0"/>
          <a:chExt cx="0" cy="0"/>
        </a:xfrm>
      </p:grpSpPr>
      <p:sp>
        <p:nvSpPr>
          <p:cNvPr id="38" name="Google Shape;38;p8"/>
          <p:cNvSpPr/>
          <p:nvPr/>
        </p:nvSpPr>
        <p:spPr>
          <a:xfrm>
            <a:off x="0" y="6727600"/>
            <a:ext cx="9144000" cy="130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9" name="Google Shape;39;p8"/>
          <p:cNvSpPr txBox="1">
            <a:spLocks noGrp="1"/>
          </p:cNvSpPr>
          <p:nvPr>
            <p:ph type="title"/>
          </p:nvPr>
        </p:nvSpPr>
        <p:spPr>
          <a:xfrm>
            <a:off x="490250" y="600200"/>
            <a:ext cx="58788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8"/>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8434372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1"/>
        <p:cNvGrpSpPr/>
        <p:nvPr/>
      </p:nvGrpSpPr>
      <p:grpSpPr>
        <a:xfrm>
          <a:off x="0" y="0"/>
          <a:ext cx="0" cy="0"/>
          <a:chOff x="0" y="0"/>
          <a:chExt cx="0" cy="0"/>
        </a:xfrm>
      </p:grpSpPr>
      <p:sp>
        <p:nvSpPr>
          <p:cNvPr id="42" name="Google Shape;42;p9"/>
          <p:cNvSpPr/>
          <p:nvPr/>
        </p:nvSpPr>
        <p:spPr>
          <a:xfrm>
            <a:off x="4572000" y="-33"/>
            <a:ext cx="4572000" cy="6858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cxnSp>
        <p:nvCxnSpPr>
          <p:cNvPr id="43" name="Google Shape;43;p9"/>
          <p:cNvCxnSpPr/>
          <p:nvPr/>
        </p:nvCxnSpPr>
        <p:spPr>
          <a:xfrm>
            <a:off x="5029675" y="5994000"/>
            <a:ext cx="468300" cy="0"/>
          </a:xfrm>
          <a:prstGeom prst="straightConnector1">
            <a:avLst/>
          </a:prstGeom>
          <a:noFill/>
          <a:ln w="19050" cap="flat" cmpd="sng">
            <a:solidFill>
              <a:schemeClr val="lt1"/>
            </a:solidFill>
            <a:prstDash val="solid"/>
            <a:round/>
            <a:headEnd type="none" w="sm" len="sm"/>
            <a:tailEnd type="none" w="sm" len="sm"/>
          </a:ln>
        </p:spPr>
      </p:cxnSp>
      <p:sp>
        <p:nvSpPr>
          <p:cNvPr id="44" name="Google Shape;44;p9"/>
          <p:cNvSpPr txBox="1">
            <a:spLocks noGrp="1"/>
          </p:cNvSpPr>
          <p:nvPr>
            <p:ph type="title"/>
          </p:nvPr>
        </p:nvSpPr>
        <p:spPr>
          <a:xfrm>
            <a:off x="265500" y="1239033"/>
            <a:ext cx="4045200" cy="23816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a:endParaRPr/>
          </a:p>
        </p:txBody>
      </p:sp>
      <p:sp>
        <p:nvSpPr>
          <p:cNvPr id="45" name="Google Shape;45;p9"/>
          <p:cNvSpPr txBox="1">
            <a:spLocks noGrp="1"/>
          </p:cNvSpPr>
          <p:nvPr>
            <p:ph type="subTitle" idx="1"/>
          </p:nvPr>
        </p:nvSpPr>
        <p:spPr>
          <a:xfrm>
            <a:off x="265500" y="3692001"/>
            <a:ext cx="4045200" cy="2098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a:endParaRPr/>
          </a:p>
        </p:txBody>
      </p:sp>
      <p:sp>
        <p:nvSpPr>
          <p:cNvPr id="46" name="Google Shape;46;p9"/>
          <p:cNvSpPr txBox="1">
            <a:spLocks noGrp="1"/>
          </p:cNvSpPr>
          <p:nvPr>
            <p:ph type="body" idx="2"/>
          </p:nvPr>
        </p:nvSpPr>
        <p:spPr>
          <a:xfrm>
            <a:off x="4939500" y="965600"/>
            <a:ext cx="3837000" cy="49268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47" name="Google Shape;47;p9"/>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6599575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8"/>
        <p:cNvGrpSpPr/>
        <p:nvPr/>
      </p:nvGrpSpPr>
      <p:grpSpPr>
        <a:xfrm>
          <a:off x="0" y="0"/>
          <a:ext cx="0" cy="0"/>
          <a:chOff x="0" y="0"/>
          <a:chExt cx="0" cy="0"/>
        </a:xfrm>
      </p:grpSpPr>
      <p:sp>
        <p:nvSpPr>
          <p:cNvPr id="49" name="Google Shape;49;p10"/>
          <p:cNvSpPr txBox="1">
            <a:spLocks noGrp="1"/>
          </p:cNvSpPr>
          <p:nvPr>
            <p:ph type="body" idx="1"/>
          </p:nvPr>
        </p:nvSpPr>
        <p:spPr>
          <a:xfrm>
            <a:off x="319500" y="5625233"/>
            <a:ext cx="5998800" cy="7984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a:endParaRPr/>
          </a:p>
        </p:txBody>
      </p:sp>
      <p:sp>
        <p:nvSpPr>
          <p:cNvPr id="50" name="Google Shape;50;p10"/>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8674398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1"/>
        <p:cNvGrpSpPr/>
        <p:nvPr/>
      </p:nvGrpSpPr>
      <p:grpSpPr>
        <a:xfrm>
          <a:off x="0" y="0"/>
          <a:ext cx="0" cy="0"/>
          <a:chOff x="0" y="0"/>
          <a:chExt cx="0" cy="0"/>
        </a:xfrm>
      </p:grpSpPr>
      <p:sp>
        <p:nvSpPr>
          <p:cNvPr id="52" name="Google Shape;52;p11"/>
          <p:cNvSpPr/>
          <p:nvPr/>
        </p:nvSpPr>
        <p:spPr>
          <a:xfrm>
            <a:off x="0" y="6727600"/>
            <a:ext cx="9144000" cy="130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53" name="Google Shape;53;p11"/>
          <p:cNvSpPr txBox="1">
            <a:spLocks noGrp="1"/>
          </p:cNvSpPr>
          <p:nvPr>
            <p:ph type="title" hasCustomPrompt="1"/>
          </p:nvPr>
        </p:nvSpPr>
        <p:spPr>
          <a:xfrm>
            <a:off x="311700" y="1276167"/>
            <a:ext cx="8520600" cy="28384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a:spLocks noGrp="1"/>
          </p:cNvSpPr>
          <p:nvPr>
            <p:ph type="body" idx="1"/>
          </p:nvPr>
        </p:nvSpPr>
        <p:spPr>
          <a:xfrm>
            <a:off x="311700" y="4216000"/>
            <a:ext cx="8520600" cy="1428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5" name="Google Shape;55;p11"/>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4210741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2"/>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466167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628650" y="365125"/>
            <a:ext cx="7886700" cy="13256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66" name="Google Shape;66;p14"/>
          <p:cNvSpPr txBox="1">
            <a:spLocks noGrp="1"/>
          </p:cNvSpPr>
          <p:nvPr>
            <p:ph type="body" idx="1"/>
          </p:nvPr>
        </p:nvSpPr>
        <p:spPr>
          <a:xfrm>
            <a:off x="628650" y="1825625"/>
            <a:ext cx="7886700" cy="43512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7" name="Google Shape;67;p14"/>
          <p:cNvSpPr txBox="1">
            <a:spLocks noGrp="1"/>
          </p:cNvSpPr>
          <p:nvPr>
            <p:ph type="dt" idx="10"/>
          </p:nvPr>
        </p:nvSpPr>
        <p:spPr>
          <a:xfrm>
            <a:off x="628650" y="6356351"/>
            <a:ext cx="2057400" cy="3652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8" name="Google Shape;68;p14"/>
          <p:cNvSpPr txBox="1">
            <a:spLocks noGrp="1"/>
          </p:cNvSpPr>
          <p:nvPr>
            <p:ph type="ftr" idx="11"/>
          </p:nvPr>
        </p:nvSpPr>
        <p:spPr>
          <a:xfrm>
            <a:off x="3028950" y="6356351"/>
            <a:ext cx="3086100" cy="3652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9" name="Google Shape;69;p14"/>
          <p:cNvSpPr txBox="1">
            <a:spLocks noGrp="1"/>
          </p:cNvSpPr>
          <p:nvPr>
            <p:ph type="sldNum" idx="12"/>
          </p:nvPr>
        </p:nvSpPr>
        <p:spPr>
          <a:xfrm>
            <a:off x="6457950" y="6356351"/>
            <a:ext cx="2057400" cy="3652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003035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6"/>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7"/>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slideLayout" Target="../slideLayouts/slideLayout56.xml"/><Relationship Id="rId50" Type="http://schemas.openxmlformats.org/officeDocument/2006/relationships/slideLayout" Target="../slideLayouts/slideLayout59.xml"/><Relationship Id="rId55" Type="http://schemas.openxmlformats.org/officeDocument/2006/relationships/slideLayout" Target="../slideLayouts/slideLayout64.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29" Type="http://schemas.openxmlformats.org/officeDocument/2006/relationships/slideLayout" Target="../slideLayouts/slideLayout38.xml"/><Relationship Id="rId41" Type="http://schemas.openxmlformats.org/officeDocument/2006/relationships/slideLayout" Target="../slideLayouts/slideLayout50.xml"/><Relationship Id="rId54" Type="http://schemas.openxmlformats.org/officeDocument/2006/relationships/slideLayout" Target="../slideLayouts/slideLayout63.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slideLayout" Target="../slideLayouts/slideLayout54.xml"/><Relationship Id="rId53" Type="http://schemas.openxmlformats.org/officeDocument/2006/relationships/slideLayout" Target="../slideLayouts/slideLayout62.xml"/><Relationship Id="rId58" Type="http://schemas.openxmlformats.org/officeDocument/2006/relationships/slideLayout" Target="../slideLayouts/slideLayout67.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49" Type="http://schemas.openxmlformats.org/officeDocument/2006/relationships/slideLayout" Target="../slideLayouts/slideLayout58.xml"/><Relationship Id="rId57" Type="http://schemas.openxmlformats.org/officeDocument/2006/relationships/slideLayout" Target="../slideLayouts/slideLayout66.xml"/><Relationship Id="rId61" Type="http://schemas.openxmlformats.org/officeDocument/2006/relationships/theme" Target="../theme/theme2.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52" Type="http://schemas.openxmlformats.org/officeDocument/2006/relationships/slideLayout" Target="../slideLayouts/slideLayout61.xml"/><Relationship Id="rId60" Type="http://schemas.openxmlformats.org/officeDocument/2006/relationships/slideLayout" Target="../slideLayouts/slideLayout6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 Id="rId48" Type="http://schemas.openxmlformats.org/officeDocument/2006/relationships/slideLayout" Target="../slideLayouts/slideLayout57.xml"/><Relationship Id="rId56" Type="http://schemas.openxmlformats.org/officeDocument/2006/relationships/slideLayout" Target="../slideLayouts/slideLayout65.xml"/><Relationship Id="rId8" Type="http://schemas.openxmlformats.org/officeDocument/2006/relationships/slideLayout" Target="../slideLayouts/slideLayout17.xml"/><Relationship Id="rId51" Type="http://schemas.openxmlformats.org/officeDocument/2006/relationships/slideLayout" Target="../slideLayouts/slideLayout60.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slideLayout" Target="../slideLayouts/slideLayout55.xml"/><Relationship Id="rId59"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5" y="274639"/>
            <a:ext cx="8423593"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5" y="1600201"/>
            <a:ext cx="8423593"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6356351"/>
            <a:ext cx="7686376" cy="365125"/>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6356351"/>
            <a:ext cx="909464" cy="365125"/>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29257246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6" r:id="rId42"/>
    <p:sldLayoutId id="2147483717" r:id="rId43"/>
    <p:sldLayoutId id="2147483718" r:id="rId44"/>
    <p:sldLayoutId id="2147483719" r:id="rId45"/>
    <p:sldLayoutId id="2147483720" r:id="rId46"/>
    <p:sldLayoutId id="2147483721" r:id="rId47"/>
    <p:sldLayoutId id="2147483722" r:id="rId48"/>
    <p:sldLayoutId id="2147483723" r:id="rId49"/>
    <p:sldLayoutId id="2147483724" r:id="rId50"/>
    <p:sldLayoutId id="2147483725" r:id="rId51"/>
    <p:sldLayoutId id="2147483726" r:id="rId52"/>
    <p:sldLayoutId id="2147483727" r:id="rId53"/>
    <p:sldLayoutId id="2147483728" r:id="rId54"/>
    <p:sldLayoutId id="2147483729" r:id="rId55"/>
    <p:sldLayoutId id="2147483730" r:id="rId56"/>
    <p:sldLayoutId id="2147483731" r:id="rId57"/>
    <p:sldLayoutId id="2147483732" r:id="rId58"/>
    <p:sldLayoutId id="2147483733" r:id="rId59"/>
    <p:sldLayoutId id="2147483734"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21233"/>
            <a:ext cx="8520600" cy="11084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a:endParaRPr/>
          </a:p>
        </p:txBody>
      </p:sp>
      <p:sp>
        <p:nvSpPr>
          <p:cNvPr id="7" name="Google Shape;7;p1"/>
          <p:cNvSpPr txBox="1">
            <a:spLocks noGrp="1"/>
          </p:cNvSpPr>
          <p:nvPr>
            <p:ph type="body" idx="1"/>
          </p:nvPr>
        </p:nvSpPr>
        <p:spPr>
          <a:xfrm>
            <a:off x="311700" y="1633633"/>
            <a:ext cx="8520600" cy="4472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060232326"/>
      </p:ext>
    </p:extLst>
  </p:cSld>
  <p:clrMap bg1="lt1" tx1="dk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77.xml"/></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xml"/><Relationship Id="rId1" Type="http://schemas.openxmlformats.org/officeDocument/2006/relationships/slideLayout" Target="../slideLayouts/slideLayout49.xml"/><Relationship Id="rId5" Type="http://schemas.openxmlformats.org/officeDocument/2006/relationships/image" Target="../media/image34.emf"/><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nFE8IaoInQU"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200" dirty="0"/>
              <a:t>Team-development stages</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1600" dirty="0"/>
              <a:t>Outcome 1.16</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sz="1600" b="1" dirty="0"/>
              <a:t>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The stages of Tuckman’s model</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232951" y="867266"/>
            <a:ext cx="8437563" cy="4892093"/>
          </a:xfrm>
        </p:spPr>
        <p:txBody>
          <a:bodyPr/>
          <a:lstStyle/>
          <a:p>
            <a:r>
              <a:rPr lang="en-GB" sz="2000" b="1" dirty="0"/>
              <a:t>Note down words you would associate with these four stages.</a:t>
            </a:r>
            <a:r>
              <a:rPr lang="en-GB" sz="2000" dirty="0"/>
              <a:t> </a:t>
            </a:r>
            <a:endParaRPr lang="en-GB" dirty="0"/>
          </a:p>
          <a:p>
            <a:pPr lvl="0">
              <a:spcBef>
                <a:spcPts val="360"/>
              </a:spcBef>
            </a:pPr>
            <a:r>
              <a:rPr lang="en-GB" sz="1800" dirty="0"/>
              <a:t>For managers and leaders to be effective, they need to be aware of how teams work and how to motivate and develop teams to perform to their best ability.</a:t>
            </a:r>
          </a:p>
          <a:p>
            <a:pPr lvl="0">
              <a:spcBef>
                <a:spcPts val="360"/>
              </a:spcBef>
              <a:buClr>
                <a:schemeClr val="dk1"/>
              </a:buClr>
              <a:buSzPts val="523"/>
            </a:pPr>
            <a:endParaRPr lang="en-GB" sz="1800" dirty="0"/>
          </a:p>
          <a:p>
            <a:pPr lvl="0">
              <a:spcBef>
                <a:spcPts val="360"/>
              </a:spcBef>
            </a:pPr>
            <a:r>
              <a:rPr lang="en-GB" sz="1800" dirty="0"/>
              <a:t>The </a:t>
            </a:r>
            <a:r>
              <a:rPr lang="en-GB" sz="1800" b="1" dirty="0">
                <a:solidFill>
                  <a:srgbClr val="FF3300"/>
                </a:solidFill>
              </a:rPr>
              <a:t>forming stage</a:t>
            </a:r>
            <a:r>
              <a:rPr lang="en-GB" sz="1800" dirty="0"/>
              <a:t> is when the team is put together to start working. This is when the role of the manager or leader is critical. The type of leadership style a manager adopts with the team – autocratic, democratic, etc – will influence the way that the team works. At this stage, the team will require more guidance than later.</a:t>
            </a:r>
          </a:p>
          <a:p>
            <a:pPr lvl="0">
              <a:spcBef>
                <a:spcPts val="360"/>
              </a:spcBef>
              <a:buClr>
                <a:schemeClr val="dk1"/>
              </a:buClr>
              <a:buSzPts val="523"/>
            </a:pPr>
            <a:endParaRPr lang="en-GB" sz="1800" dirty="0"/>
          </a:p>
          <a:p>
            <a:pPr lvl="0">
              <a:spcBef>
                <a:spcPts val="360"/>
              </a:spcBef>
            </a:pPr>
            <a:r>
              <a:rPr lang="en-GB" sz="1800" dirty="0"/>
              <a:t>The </a:t>
            </a:r>
            <a:r>
              <a:rPr lang="en-GB" sz="1800" b="1" dirty="0">
                <a:solidFill>
                  <a:srgbClr val="FF0000"/>
                </a:solidFill>
              </a:rPr>
              <a:t>storming phase</a:t>
            </a:r>
            <a:r>
              <a:rPr lang="en-GB" sz="1800" dirty="0"/>
              <a:t> is when the team is still new, and the relationships and ways of working are still being developed. It is called storming, as this is when there may be disagreements and challenges as the team settles into working together and with its leadership.</a:t>
            </a:r>
          </a:p>
          <a:p>
            <a:endParaRPr lang="en-GB" sz="1800" dirty="0"/>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96386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The stages of Tuckman’s model</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232951" y="867266"/>
            <a:ext cx="8437563" cy="4892093"/>
          </a:xfrm>
        </p:spPr>
        <p:txBody>
          <a:bodyPr/>
          <a:lstStyle/>
          <a:p>
            <a:r>
              <a:rPr lang="en-GB" sz="2000" b="1" dirty="0"/>
              <a:t>Note down words you would associate with these four stages.</a:t>
            </a:r>
            <a:r>
              <a:rPr lang="en-GB" sz="2000" dirty="0"/>
              <a:t> </a:t>
            </a:r>
          </a:p>
          <a:p>
            <a:endParaRPr lang="en-GB" dirty="0"/>
          </a:p>
          <a:p>
            <a:pPr lvl="0">
              <a:spcBef>
                <a:spcPts val="360"/>
              </a:spcBef>
            </a:pPr>
            <a:r>
              <a:rPr lang="en-GB" sz="1800" b="1" dirty="0">
                <a:solidFill>
                  <a:srgbClr val="FF3300"/>
                </a:solidFill>
              </a:rPr>
              <a:t>Norming</a:t>
            </a:r>
            <a:r>
              <a:rPr lang="en-GB" sz="1800" dirty="0"/>
              <a:t> is when the team starts to work effectively together. Relationships are now more defined, and the team’s purpose is clear.</a:t>
            </a:r>
          </a:p>
          <a:p>
            <a:pPr lvl="0">
              <a:spcBef>
                <a:spcPts val="360"/>
              </a:spcBef>
            </a:pPr>
            <a:endParaRPr lang="en-GB" sz="1800" dirty="0"/>
          </a:p>
          <a:p>
            <a:pPr lvl="0">
              <a:spcBef>
                <a:spcPts val="360"/>
              </a:spcBef>
            </a:pPr>
            <a:r>
              <a:rPr lang="en-GB" sz="1800" b="1" dirty="0">
                <a:solidFill>
                  <a:srgbClr val="FF3300"/>
                </a:solidFill>
              </a:rPr>
              <a:t>Performing</a:t>
            </a:r>
            <a:r>
              <a:rPr lang="en-GB" sz="1800" dirty="0"/>
              <a:t> is when the team has ironed out its differences, it is clear about what it needs to do and the best work is achieved. The cycle goes back to forming again if new members of the team join or if more leadership guidance and direction is required.</a:t>
            </a:r>
          </a:p>
          <a:p>
            <a:endParaRPr lang="en-GB" sz="1800" dirty="0"/>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2798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Adjourning</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725306" y="799484"/>
            <a:ext cx="7452852" cy="4892093"/>
          </a:xfrm>
        </p:spPr>
        <p:txBody>
          <a:bodyPr/>
          <a:lstStyle/>
          <a:p>
            <a:pPr lvl="0">
              <a:lnSpc>
                <a:spcPct val="100000"/>
              </a:lnSpc>
              <a:spcBef>
                <a:spcPts val="360"/>
              </a:spcBef>
            </a:pPr>
            <a:r>
              <a:rPr lang="en-GB" dirty="0"/>
              <a:t>A few years later, Tuckman updated his own model, to include </a:t>
            </a:r>
            <a:r>
              <a:rPr lang="en-GB" b="1" dirty="0">
                <a:solidFill>
                  <a:srgbClr val="FF3300"/>
                </a:solidFill>
              </a:rPr>
              <a:t>adjourning</a:t>
            </a:r>
            <a:r>
              <a:rPr lang="en-GB" dirty="0"/>
              <a:t>.  </a:t>
            </a:r>
          </a:p>
          <a:p>
            <a:pPr lvl="0">
              <a:lnSpc>
                <a:spcPct val="100000"/>
              </a:lnSpc>
              <a:spcBef>
                <a:spcPts val="360"/>
              </a:spcBef>
            </a:pPr>
            <a:endParaRPr lang="en-GB" dirty="0"/>
          </a:p>
          <a:p>
            <a:pPr lvl="0">
              <a:lnSpc>
                <a:spcPct val="100000"/>
              </a:lnSpc>
              <a:spcBef>
                <a:spcPts val="360"/>
              </a:spcBef>
            </a:pPr>
            <a:r>
              <a:rPr lang="en-GB" dirty="0"/>
              <a:t>Sometimes also called the termination, mourning, or ending stage, the adjourning stage is when most – if not all – of the goals of the team have been accomplished.</a:t>
            </a:r>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pic>
        <p:nvPicPr>
          <p:cNvPr id="6" name="Google Shape;216;g1073a7b6ab5_0_292">
            <a:extLst>
              <a:ext uri="{FF2B5EF4-FFF2-40B4-BE49-F238E27FC236}">
                <a16:creationId xmlns:a16="http://schemas.microsoft.com/office/drawing/2014/main" id="{F1409823-5342-402C-9D00-B35B7BAC7CF4}"/>
              </a:ext>
            </a:extLst>
          </p:cNvPr>
          <p:cNvPicPr preferRelativeResize="0"/>
          <p:nvPr/>
        </p:nvPicPr>
        <p:blipFill rotWithShape="1">
          <a:blip r:embed="rId2">
            <a:alphaModFix/>
          </a:blip>
          <a:srcRect l="23487" t="25314" r="31319" b="32204"/>
          <a:stretch/>
        </p:blipFill>
        <p:spPr>
          <a:xfrm>
            <a:off x="2018719" y="3783375"/>
            <a:ext cx="4866026" cy="2572976"/>
          </a:xfrm>
          <a:prstGeom prst="rect">
            <a:avLst/>
          </a:prstGeom>
          <a:noFill/>
          <a:ln>
            <a:noFill/>
          </a:ln>
        </p:spPr>
      </p:pic>
    </p:spTree>
    <p:extLst>
      <p:ext uri="{BB962C8B-B14F-4D97-AF65-F5344CB8AC3E}">
        <p14:creationId xmlns:p14="http://schemas.microsoft.com/office/powerpoint/2010/main" val="2529661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Team activity</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916604" y="1265768"/>
            <a:ext cx="7070255" cy="4892093"/>
          </a:xfrm>
        </p:spPr>
        <p:txBody>
          <a:bodyPr/>
          <a:lstStyle/>
          <a:p>
            <a:pPr lvl="0">
              <a:spcBef>
                <a:spcPts val="360"/>
              </a:spcBef>
            </a:pPr>
            <a:r>
              <a:rPr lang="en-GB" b="1" dirty="0">
                <a:solidFill>
                  <a:srgbClr val="FF3300"/>
                </a:solidFill>
              </a:rPr>
              <a:t>Time: 30 minutes</a:t>
            </a:r>
          </a:p>
          <a:p>
            <a:pPr lvl="0">
              <a:spcBef>
                <a:spcPts val="360"/>
              </a:spcBef>
            </a:pPr>
            <a:endParaRPr lang="en-GB" dirty="0"/>
          </a:p>
          <a:p>
            <a:pPr lvl="0">
              <a:spcBef>
                <a:spcPts val="360"/>
              </a:spcBef>
            </a:pPr>
            <a:r>
              <a:rPr lang="en-GB" dirty="0"/>
              <a:t>Two minutes for task introduction</a:t>
            </a:r>
          </a:p>
          <a:p>
            <a:pPr lvl="0">
              <a:spcBef>
                <a:spcPts val="360"/>
              </a:spcBef>
            </a:pPr>
            <a:r>
              <a:rPr lang="en-GB" dirty="0"/>
              <a:t>Twenty minutes to build the structure</a:t>
            </a:r>
          </a:p>
          <a:p>
            <a:pPr lvl="0">
              <a:spcBef>
                <a:spcPts val="360"/>
              </a:spcBef>
            </a:pPr>
            <a:r>
              <a:rPr lang="en-GB" dirty="0"/>
              <a:t>Three minutes to test (based on three groups)</a:t>
            </a:r>
          </a:p>
          <a:p>
            <a:pPr lvl="0">
              <a:spcBef>
                <a:spcPts val="360"/>
              </a:spcBef>
            </a:pPr>
            <a:r>
              <a:rPr lang="en-GB" dirty="0"/>
              <a:t>Five minutes to review and debrief</a:t>
            </a:r>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42844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Team activity: groups of four to six</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916604" y="1265768"/>
            <a:ext cx="7070255" cy="4892093"/>
          </a:xfrm>
        </p:spPr>
        <p:txBody>
          <a:bodyPr/>
          <a:lstStyle/>
          <a:p>
            <a:pPr lvl="0">
              <a:lnSpc>
                <a:spcPct val="100000"/>
              </a:lnSpc>
              <a:spcBef>
                <a:spcPts val="360"/>
              </a:spcBef>
            </a:pPr>
            <a:r>
              <a:rPr lang="en-GB" dirty="0"/>
              <a:t>Using the materials given to your group, you must build the tallest structure you can.  </a:t>
            </a:r>
          </a:p>
          <a:p>
            <a:pPr lvl="0">
              <a:lnSpc>
                <a:spcPct val="100000"/>
              </a:lnSpc>
              <a:spcBef>
                <a:spcPts val="360"/>
              </a:spcBef>
            </a:pPr>
            <a:endParaRPr lang="en-GB" dirty="0"/>
          </a:p>
          <a:p>
            <a:pPr lvl="0">
              <a:lnSpc>
                <a:spcPct val="100000"/>
              </a:lnSpc>
              <a:spcBef>
                <a:spcPts val="360"/>
              </a:spcBef>
            </a:pPr>
            <a:r>
              <a:rPr lang="en-GB" dirty="0"/>
              <a:t>The structure must be able to support the weight of a double-bar KitKat at the top.</a:t>
            </a:r>
          </a:p>
          <a:p>
            <a:pPr lvl="0">
              <a:lnSpc>
                <a:spcPct val="100000"/>
              </a:lnSpc>
              <a:spcBef>
                <a:spcPts val="360"/>
              </a:spcBef>
            </a:pPr>
            <a:endParaRPr lang="en-GB" dirty="0"/>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pic>
        <p:nvPicPr>
          <p:cNvPr id="6" name="Google Shape;229;g1073a7b6ab5_0_273">
            <a:extLst>
              <a:ext uri="{FF2B5EF4-FFF2-40B4-BE49-F238E27FC236}">
                <a16:creationId xmlns:a16="http://schemas.microsoft.com/office/drawing/2014/main" id="{6D918EB0-D046-4438-9502-A19F5E84588C}"/>
              </a:ext>
            </a:extLst>
          </p:cNvPr>
          <p:cNvPicPr preferRelativeResize="0"/>
          <p:nvPr/>
        </p:nvPicPr>
        <p:blipFill>
          <a:blip r:embed="rId2">
            <a:alphaModFix/>
          </a:blip>
          <a:stretch>
            <a:fillRect/>
          </a:stretch>
        </p:blipFill>
        <p:spPr>
          <a:xfrm>
            <a:off x="916604" y="3744382"/>
            <a:ext cx="2466975" cy="1847850"/>
          </a:xfrm>
          <a:prstGeom prst="rect">
            <a:avLst/>
          </a:prstGeom>
          <a:noFill/>
          <a:ln>
            <a:noFill/>
          </a:ln>
        </p:spPr>
      </p:pic>
      <p:pic>
        <p:nvPicPr>
          <p:cNvPr id="7" name="Google Shape;230;g1073a7b6ab5_0_273">
            <a:extLst>
              <a:ext uri="{FF2B5EF4-FFF2-40B4-BE49-F238E27FC236}">
                <a16:creationId xmlns:a16="http://schemas.microsoft.com/office/drawing/2014/main" id="{2499D867-6DC2-4EC1-A484-DB155E4EADD4}"/>
              </a:ext>
            </a:extLst>
          </p:cNvPr>
          <p:cNvPicPr preferRelativeResize="0"/>
          <p:nvPr/>
        </p:nvPicPr>
        <p:blipFill>
          <a:blip r:embed="rId3">
            <a:alphaModFix/>
          </a:blip>
          <a:stretch>
            <a:fillRect/>
          </a:stretch>
        </p:blipFill>
        <p:spPr>
          <a:xfrm>
            <a:off x="5760423" y="3596744"/>
            <a:ext cx="2143125" cy="2143125"/>
          </a:xfrm>
          <a:prstGeom prst="rect">
            <a:avLst/>
          </a:prstGeom>
          <a:noFill/>
          <a:ln>
            <a:noFill/>
          </a:ln>
        </p:spPr>
      </p:pic>
    </p:spTree>
    <p:extLst>
      <p:ext uri="{BB962C8B-B14F-4D97-AF65-F5344CB8AC3E}">
        <p14:creationId xmlns:p14="http://schemas.microsoft.com/office/powerpoint/2010/main" val="3475083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Materials provided</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916604" y="1190353"/>
            <a:ext cx="7070255" cy="4892093"/>
          </a:xfrm>
        </p:spPr>
        <p:txBody>
          <a:bodyPr/>
          <a:lstStyle/>
          <a:p>
            <a:pPr lvl="0">
              <a:spcBef>
                <a:spcPts val="360"/>
              </a:spcBef>
            </a:pPr>
            <a:endParaRPr lang="en-GB" dirty="0"/>
          </a:p>
          <a:p>
            <a:pPr lvl="0">
              <a:spcBef>
                <a:spcPts val="360"/>
              </a:spcBef>
            </a:pPr>
            <a:r>
              <a:rPr lang="en-GB" dirty="0"/>
              <a:t>50 paper straws</a:t>
            </a:r>
          </a:p>
          <a:p>
            <a:pPr lvl="0">
              <a:spcBef>
                <a:spcPts val="360"/>
              </a:spcBef>
            </a:pPr>
            <a:r>
              <a:rPr lang="en-GB" dirty="0"/>
              <a:t>A roll of Sellotape</a:t>
            </a:r>
          </a:p>
          <a:p>
            <a:pPr lvl="0">
              <a:spcBef>
                <a:spcPts val="360"/>
              </a:spcBef>
            </a:pPr>
            <a:r>
              <a:rPr lang="en-GB" dirty="0"/>
              <a:t>A KitKat</a:t>
            </a:r>
          </a:p>
          <a:p>
            <a:pPr lvl="0">
              <a:spcBef>
                <a:spcPts val="360"/>
              </a:spcBef>
            </a:pPr>
            <a:r>
              <a:rPr lang="en-GB" dirty="0"/>
              <a:t>A pair of scissors</a:t>
            </a:r>
          </a:p>
          <a:p>
            <a:pPr lvl="0">
              <a:spcBef>
                <a:spcPts val="360"/>
              </a:spcBef>
            </a:pPr>
            <a:endParaRPr lang="en-GB" dirty="0"/>
          </a:p>
          <a:p>
            <a:pPr lvl="0">
              <a:spcBef>
                <a:spcPts val="360"/>
              </a:spcBef>
            </a:pPr>
            <a:r>
              <a:rPr lang="en-GB" dirty="0"/>
              <a:t>You may not use anything else.</a:t>
            </a:r>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157883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Written reflection</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916604" y="1190353"/>
            <a:ext cx="7070255" cy="4892093"/>
          </a:xfrm>
        </p:spPr>
        <p:txBody>
          <a:bodyPr/>
          <a:lstStyle/>
          <a:p>
            <a:pPr lvl="0">
              <a:buClr>
                <a:schemeClr val="dk1"/>
              </a:buClr>
              <a:buSzPts val="3200"/>
            </a:pPr>
            <a:r>
              <a:rPr lang="en-GB" b="1" dirty="0"/>
              <a:t>Following the activity, complete a written reflection.</a:t>
            </a:r>
          </a:p>
          <a:p>
            <a:pPr marL="342900" lvl="0" indent="-342900">
              <a:buClr>
                <a:schemeClr val="dk1"/>
              </a:buClr>
              <a:buSzPts val="3200"/>
              <a:buChar char="•"/>
            </a:pPr>
            <a:endParaRPr lang="en-GB" dirty="0"/>
          </a:p>
          <a:p>
            <a:pPr lvl="0">
              <a:buClr>
                <a:schemeClr val="dk1"/>
              </a:buClr>
              <a:buSzPts val="3200"/>
            </a:pPr>
            <a:r>
              <a:rPr lang="en-GB" dirty="0"/>
              <a:t>In the team challenge, can you identify the different stages of:</a:t>
            </a:r>
          </a:p>
          <a:p>
            <a:pPr lvl="0">
              <a:buClr>
                <a:schemeClr val="dk1"/>
              </a:buClr>
              <a:buSzPts val="3200"/>
            </a:pPr>
            <a:r>
              <a:rPr lang="en-GB" dirty="0"/>
              <a:t> </a:t>
            </a:r>
          </a:p>
          <a:p>
            <a:pPr marL="457200" lvl="0" indent="-457200">
              <a:spcBef>
                <a:spcPts val="640"/>
              </a:spcBef>
              <a:buClr>
                <a:schemeClr val="dk1"/>
              </a:buClr>
              <a:buSzPts val="3200"/>
              <a:buFontTx/>
              <a:buChar char="-"/>
            </a:pPr>
            <a:r>
              <a:rPr lang="en-GB" dirty="0"/>
              <a:t>Forming </a:t>
            </a:r>
          </a:p>
          <a:p>
            <a:pPr marL="457200" lvl="0" indent="-457200">
              <a:spcBef>
                <a:spcPts val="640"/>
              </a:spcBef>
              <a:buClr>
                <a:schemeClr val="dk1"/>
              </a:buClr>
              <a:buSzPts val="3200"/>
              <a:buFontTx/>
              <a:buChar char="-"/>
            </a:pPr>
            <a:r>
              <a:rPr lang="en-GB" dirty="0"/>
              <a:t>Storming </a:t>
            </a:r>
          </a:p>
          <a:p>
            <a:pPr marL="457200" lvl="0" indent="-457200">
              <a:spcBef>
                <a:spcPts val="640"/>
              </a:spcBef>
              <a:buClr>
                <a:schemeClr val="dk1"/>
              </a:buClr>
              <a:buSzPts val="3200"/>
              <a:buFontTx/>
              <a:buChar char="-"/>
            </a:pPr>
            <a:r>
              <a:rPr lang="en-GB" dirty="0"/>
              <a:t>Norming</a:t>
            </a:r>
          </a:p>
          <a:p>
            <a:pPr marL="457200" lvl="0" indent="-457200">
              <a:spcBef>
                <a:spcPts val="640"/>
              </a:spcBef>
              <a:buClr>
                <a:schemeClr val="dk1"/>
              </a:buClr>
              <a:buSzPts val="3200"/>
              <a:buFontTx/>
              <a:buChar char="-"/>
            </a:pPr>
            <a:r>
              <a:rPr lang="en-GB" dirty="0"/>
              <a:t>Performing </a:t>
            </a:r>
          </a:p>
          <a:p>
            <a:pPr marL="457200" lvl="0" indent="-457200">
              <a:spcBef>
                <a:spcPts val="640"/>
              </a:spcBef>
              <a:buClr>
                <a:schemeClr val="dk1"/>
              </a:buClr>
              <a:buSzPts val="3200"/>
              <a:buFontTx/>
              <a:buChar char="-"/>
            </a:pPr>
            <a:r>
              <a:rPr lang="en-GB" dirty="0"/>
              <a:t>Adjourning</a:t>
            </a:r>
          </a:p>
          <a:p>
            <a:pPr marL="342900" lvl="0" indent="-139700">
              <a:spcBef>
                <a:spcPts val="640"/>
              </a:spcBef>
              <a:buClr>
                <a:schemeClr val="dk1"/>
              </a:buClr>
              <a:buSzPts val="3200"/>
            </a:pPr>
            <a:endParaRPr lang="en-GB" dirty="0"/>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56464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Real-life example</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916604" y="1265768"/>
            <a:ext cx="7070255" cy="4892093"/>
          </a:xfrm>
        </p:spPr>
        <p:txBody>
          <a:bodyPr/>
          <a:lstStyle/>
          <a:p>
            <a:pPr lvl="0">
              <a:lnSpc>
                <a:spcPct val="115000"/>
              </a:lnSpc>
              <a:buClr>
                <a:schemeClr val="dk1"/>
              </a:buClr>
              <a:buSzPts val="1100"/>
            </a:pPr>
            <a:r>
              <a:rPr lang="en-GB" dirty="0">
                <a:solidFill>
                  <a:srgbClr val="231F20"/>
                </a:solidFill>
              </a:rPr>
              <a:t>The Chartered Association of Business Schools published a report that named team working as one of the skills employers valued most.</a:t>
            </a:r>
          </a:p>
          <a:p>
            <a:pPr lvl="0">
              <a:spcBef>
                <a:spcPts val="1200"/>
              </a:spcBef>
            </a:pPr>
            <a:endParaRPr lang="en-GB" dirty="0"/>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193731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Context questions</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916604" y="1143219"/>
            <a:ext cx="7070255" cy="4892093"/>
          </a:xfrm>
        </p:spPr>
        <p:txBody>
          <a:bodyPr/>
          <a:lstStyle/>
          <a:p>
            <a:pPr lvl="0">
              <a:spcBef>
                <a:spcPts val="360"/>
              </a:spcBef>
            </a:pPr>
            <a:r>
              <a:rPr lang="en-GB" sz="2400" dirty="0"/>
              <a:t>1. Analyse why the five stages of group development are important for a business to understand.</a:t>
            </a:r>
          </a:p>
          <a:p>
            <a:pPr lvl="0">
              <a:spcBef>
                <a:spcPts val="360"/>
              </a:spcBef>
            </a:pPr>
            <a:endParaRPr lang="en-GB" sz="2400" dirty="0"/>
          </a:p>
          <a:p>
            <a:pPr lvl="0">
              <a:spcBef>
                <a:spcPts val="360"/>
              </a:spcBef>
            </a:pPr>
            <a:r>
              <a:rPr lang="en-GB" sz="2400" dirty="0"/>
              <a:t>2. Discuss the </a:t>
            </a:r>
            <a:r>
              <a:rPr lang="en-GB" sz="2400" b="1" dirty="0"/>
              <a:t>strategies</a:t>
            </a:r>
            <a:r>
              <a:rPr lang="en-GB" sz="2400" dirty="0"/>
              <a:t> a business can adopt to help a team advance in its development.</a:t>
            </a:r>
          </a:p>
          <a:p>
            <a:pPr lvl="0">
              <a:spcBef>
                <a:spcPts val="360"/>
              </a:spcBef>
            </a:pPr>
            <a:endParaRPr lang="en-GB" sz="2400" dirty="0"/>
          </a:p>
          <a:p>
            <a:pPr marL="88900" lvl="0">
              <a:lnSpc>
                <a:spcPct val="115000"/>
              </a:lnSpc>
              <a:buClr>
                <a:srgbClr val="FF3300"/>
              </a:buClr>
              <a:buSzPts val="2200"/>
            </a:pPr>
            <a:r>
              <a:rPr lang="en-GB" sz="2000" b="1" dirty="0">
                <a:highlight>
                  <a:srgbClr val="FFFFFF"/>
                </a:highlight>
                <a:ea typeface="Calibri"/>
                <a:cs typeface="Calibri"/>
                <a:sym typeface="Calibri"/>
              </a:rPr>
              <a:t>Focus on three elements:</a:t>
            </a:r>
          </a:p>
          <a:p>
            <a:pPr marL="431800" lvl="0" indent="-342900">
              <a:lnSpc>
                <a:spcPct val="115000"/>
              </a:lnSpc>
              <a:buClr>
                <a:srgbClr val="FF3300"/>
              </a:buClr>
              <a:buSzPts val="2200"/>
              <a:buFontTx/>
              <a:buChar char="-"/>
            </a:pPr>
            <a:r>
              <a:rPr lang="en-GB" sz="2000" dirty="0">
                <a:solidFill>
                  <a:srgbClr val="FF0000"/>
                </a:solidFill>
                <a:highlight>
                  <a:srgbClr val="FFFFFF"/>
                </a:highlight>
                <a:ea typeface="Calibri"/>
                <a:cs typeface="Calibri"/>
                <a:sym typeface="Calibri"/>
              </a:rPr>
              <a:t>Processes</a:t>
            </a:r>
            <a:r>
              <a:rPr lang="en-GB" sz="2000" dirty="0">
                <a:highlight>
                  <a:srgbClr val="FFFFFF"/>
                </a:highlight>
                <a:ea typeface="Calibri"/>
                <a:cs typeface="Calibri"/>
                <a:sym typeface="Calibri"/>
              </a:rPr>
              <a:t>: how the activities are carried out</a:t>
            </a:r>
          </a:p>
          <a:p>
            <a:pPr marL="431800" lvl="0" indent="-342900">
              <a:lnSpc>
                <a:spcPct val="115000"/>
              </a:lnSpc>
              <a:buClr>
                <a:srgbClr val="FF3300"/>
              </a:buClr>
              <a:buSzPts val="2200"/>
              <a:buFontTx/>
              <a:buChar char="-"/>
            </a:pPr>
            <a:r>
              <a:rPr lang="en-GB" sz="2000" dirty="0">
                <a:solidFill>
                  <a:srgbClr val="FF0000"/>
                </a:solidFill>
                <a:highlight>
                  <a:srgbClr val="FFFFFF"/>
                </a:highlight>
                <a:ea typeface="Calibri"/>
                <a:cs typeface="Calibri"/>
                <a:sym typeface="Calibri"/>
              </a:rPr>
              <a:t>Interactions</a:t>
            </a:r>
            <a:r>
              <a:rPr lang="en-GB" sz="2000" dirty="0">
                <a:highlight>
                  <a:srgbClr val="FFFFFF"/>
                </a:highlight>
                <a:ea typeface="Calibri"/>
                <a:cs typeface="Calibri"/>
                <a:sym typeface="Calibri"/>
              </a:rPr>
              <a:t>: ways in which team members relate to each other</a:t>
            </a:r>
          </a:p>
          <a:p>
            <a:pPr marL="431800" lvl="0" indent="-342900">
              <a:lnSpc>
                <a:spcPct val="115000"/>
              </a:lnSpc>
              <a:buClr>
                <a:srgbClr val="FF3300"/>
              </a:buClr>
              <a:buSzPts val="2200"/>
              <a:buFontTx/>
              <a:buChar char="-"/>
            </a:pPr>
            <a:r>
              <a:rPr lang="en-GB" sz="2000" dirty="0">
                <a:solidFill>
                  <a:srgbClr val="FF0000"/>
                </a:solidFill>
                <a:highlight>
                  <a:srgbClr val="FFFFFF"/>
                </a:highlight>
                <a:ea typeface="Calibri"/>
                <a:cs typeface="Calibri"/>
                <a:sym typeface="Calibri"/>
              </a:rPr>
              <a:t>Contributions</a:t>
            </a:r>
            <a:r>
              <a:rPr lang="en-GB" sz="2000" dirty="0">
                <a:highlight>
                  <a:srgbClr val="FFFFFF"/>
                </a:highlight>
                <a:ea typeface="Calibri"/>
                <a:cs typeface="Calibri"/>
                <a:sym typeface="Calibri"/>
              </a:rPr>
              <a:t>: expected activities and deliverables for the team</a:t>
            </a:r>
          </a:p>
          <a:p>
            <a:pPr lvl="0">
              <a:spcBef>
                <a:spcPts val="800"/>
              </a:spcBef>
            </a:pPr>
            <a:endParaRPr lang="en-GB" sz="1200" dirty="0">
              <a:ea typeface="Calibri"/>
              <a:cs typeface="Calibri"/>
              <a:sym typeface="Calibri"/>
            </a:endParaRPr>
          </a:p>
          <a:p>
            <a:pPr lvl="0">
              <a:spcBef>
                <a:spcPts val="360"/>
              </a:spcBef>
            </a:pPr>
            <a:endParaRPr lang="en-GB" sz="2400" dirty="0"/>
          </a:p>
          <a:p>
            <a:pPr lvl="0">
              <a:spcBef>
                <a:spcPts val="360"/>
              </a:spcBef>
            </a:pPr>
            <a:endParaRPr lang="en-GB" sz="2400" dirty="0"/>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700"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24216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1076f1bac31_0_16"/>
          <p:cNvSpPr txBox="1">
            <a:spLocks noGrp="1"/>
          </p:cNvSpPr>
          <p:nvPr>
            <p:ph type="title"/>
          </p:nvPr>
        </p:nvSpPr>
        <p:spPr>
          <a:xfrm>
            <a:off x="147725" y="78633"/>
            <a:ext cx="8729100" cy="480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SzPts val="990"/>
              <a:buNone/>
            </a:pPr>
            <a:r>
              <a:rPr lang="en-GB" sz="2400" b="1" dirty="0">
                <a:latin typeface="+mj-lt"/>
                <a:ea typeface="Calibri"/>
                <a:cs typeface="Calibri"/>
                <a:sym typeface="Calibri"/>
              </a:rPr>
              <a:t>Plenary</a:t>
            </a:r>
            <a:endParaRPr sz="2400" b="1" dirty="0">
              <a:latin typeface="+mj-lt"/>
              <a:ea typeface="Calibri"/>
              <a:cs typeface="Calibri"/>
              <a:sym typeface="Calibri"/>
            </a:endParaRPr>
          </a:p>
        </p:txBody>
      </p:sp>
      <p:sp>
        <p:nvSpPr>
          <p:cNvPr id="262" name="Google Shape;262;g1076f1bac31_0_16"/>
          <p:cNvSpPr/>
          <p:nvPr/>
        </p:nvSpPr>
        <p:spPr>
          <a:xfrm>
            <a:off x="207450" y="1632461"/>
            <a:ext cx="8729100" cy="4928700"/>
          </a:xfrm>
          <a:prstGeom prst="wedgeRectCallout">
            <a:avLst>
              <a:gd name="adj1" fmla="val -19851"/>
              <a:gd name="adj2" fmla="val 49939"/>
            </a:avLst>
          </a:prstGeom>
          <a:solidFill>
            <a:srgbClr val="FDE9D8"/>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900" b="1" dirty="0"/>
          </a:p>
          <a:p>
            <a:pPr marL="0" lvl="0" indent="0" algn="l" rtl="0">
              <a:spcBef>
                <a:spcPts val="0"/>
              </a:spcBef>
              <a:spcAft>
                <a:spcPts val="0"/>
              </a:spcAft>
              <a:buNone/>
            </a:pPr>
            <a:endParaRPr sz="1900" b="1" dirty="0"/>
          </a:p>
          <a:p>
            <a:pPr marL="0" lvl="0" indent="0" algn="l" rtl="0">
              <a:spcBef>
                <a:spcPts val="0"/>
              </a:spcBef>
              <a:spcAft>
                <a:spcPts val="0"/>
              </a:spcAft>
              <a:buNone/>
            </a:pPr>
            <a:r>
              <a:rPr lang="en-GB" sz="2000" b="1" dirty="0"/>
              <a:t>Exit ticket</a:t>
            </a:r>
            <a:endParaRPr sz="2000" b="1" dirty="0"/>
          </a:p>
          <a:p>
            <a:pPr marL="0" lvl="0" indent="0" algn="l" rtl="0">
              <a:spcBef>
                <a:spcPts val="0"/>
              </a:spcBef>
              <a:spcAft>
                <a:spcPts val="0"/>
              </a:spcAft>
              <a:buNone/>
            </a:pPr>
            <a:endParaRPr dirty="0">
              <a:latin typeface="+mn-lt"/>
            </a:endParaRPr>
          </a:p>
          <a:p>
            <a:pPr marL="0" lvl="0" indent="0" algn="l" rtl="0">
              <a:spcBef>
                <a:spcPts val="0"/>
              </a:spcBef>
              <a:spcAft>
                <a:spcPts val="0"/>
              </a:spcAft>
              <a:buNone/>
            </a:pPr>
            <a:r>
              <a:rPr lang="en-GB" b="1" dirty="0">
                <a:latin typeface="+mn-lt"/>
              </a:rPr>
              <a:t>Name: </a:t>
            </a:r>
            <a:endParaRPr b="1" dirty="0">
              <a:latin typeface="+mn-lt"/>
            </a:endParaRPr>
          </a:p>
          <a:p>
            <a:pPr marL="0" lvl="0" indent="0" algn="l" rtl="0">
              <a:spcBef>
                <a:spcPts val="0"/>
              </a:spcBef>
              <a:spcAft>
                <a:spcPts val="0"/>
              </a:spcAft>
              <a:buNone/>
            </a:pPr>
            <a:endParaRPr dirty="0">
              <a:latin typeface="+mn-lt"/>
            </a:endParaRPr>
          </a:p>
          <a:p>
            <a:pPr marL="0" lvl="0" indent="0" algn="l" rtl="0">
              <a:spcBef>
                <a:spcPts val="0"/>
              </a:spcBef>
              <a:spcAft>
                <a:spcPts val="0"/>
              </a:spcAft>
              <a:buNone/>
            </a:pPr>
            <a:r>
              <a:rPr lang="en-GB" b="1" dirty="0">
                <a:latin typeface="+mn-lt"/>
              </a:rPr>
              <a:t>Three things I have learnt</a:t>
            </a:r>
            <a:endParaRPr b="1" dirty="0">
              <a:latin typeface="+mn-lt"/>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b="1" dirty="0"/>
          </a:p>
          <a:p>
            <a:pPr marL="0" lvl="0" indent="0" algn="l" rtl="0">
              <a:spcBef>
                <a:spcPts val="0"/>
              </a:spcBef>
              <a:spcAft>
                <a:spcPts val="0"/>
              </a:spcAft>
              <a:buNone/>
            </a:pPr>
            <a:endParaRPr b="1" dirty="0"/>
          </a:p>
          <a:p>
            <a:pPr marL="0" lvl="0" indent="0" algn="l" rtl="0">
              <a:spcBef>
                <a:spcPts val="0"/>
              </a:spcBef>
              <a:spcAft>
                <a:spcPts val="0"/>
              </a:spcAft>
              <a:buNone/>
            </a:pPr>
            <a:endParaRPr b="1"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Two questions I have</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b="1"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One opinion I now have</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graphicFrame>
        <p:nvGraphicFramePr>
          <p:cNvPr id="263" name="Google Shape;263;g1076f1bac31_0_16"/>
          <p:cNvGraphicFramePr/>
          <p:nvPr/>
        </p:nvGraphicFramePr>
        <p:xfrm>
          <a:off x="379100" y="3269267"/>
          <a:ext cx="8266350" cy="533360"/>
        </p:xfrm>
        <a:graphic>
          <a:graphicData uri="http://schemas.openxmlformats.org/drawingml/2006/table">
            <a:tbl>
              <a:tblPr>
                <a:noFill/>
                <a:tableStyleId>{6EE30C3E-54F9-4DED-A9FF-7AE098DF5D7A}</a:tableStyleId>
              </a:tblPr>
              <a:tblGrid>
                <a:gridCol w="2755450">
                  <a:extLst>
                    <a:ext uri="{9D8B030D-6E8A-4147-A177-3AD203B41FA5}">
                      <a16:colId xmlns:a16="http://schemas.microsoft.com/office/drawing/2014/main" val="20000"/>
                    </a:ext>
                  </a:extLst>
                </a:gridCol>
                <a:gridCol w="2755450">
                  <a:extLst>
                    <a:ext uri="{9D8B030D-6E8A-4147-A177-3AD203B41FA5}">
                      <a16:colId xmlns:a16="http://schemas.microsoft.com/office/drawing/2014/main" val="20001"/>
                    </a:ext>
                  </a:extLst>
                </a:gridCol>
                <a:gridCol w="2755450">
                  <a:extLst>
                    <a:ext uri="{9D8B030D-6E8A-4147-A177-3AD203B41FA5}">
                      <a16:colId xmlns:a16="http://schemas.microsoft.com/office/drawing/2014/main" val="20002"/>
                    </a:ext>
                  </a:extLst>
                </a:gridCol>
              </a:tblGrid>
              <a:tr h="481125">
                <a:tc>
                  <a:txBody>
                    <a:bodyPr/>
                    <a:lstStyle/>
                    <a:p>
                      <a:pPr marL="0" lvl="0" indent="0" algn="l" rtl="0">
                        <a:spcBef>
                          <a:spcPts val="0"/>
                        </a:spcBef>
                        <a:spcAft>
                          <a:spcPts val="0"/>
                        </a:spcAft>
                        <a:buNone/>
                      </a:pPr>
                      <a:r>
                        <a:rPr lang="en-GB" sz="1900"/>
                        <a:t>1.</a:t>
                      </a:r>
                      <a:endParaRPr sz="1900"/>
                    </a:p>
                  </a:txBody>
                  <a:tcPr marL="91425" marR="91425" marT="121900" marB="121900">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tc>
                  <a:txBody>
                    <a:bodyPr/>
                    <a:lstStyle/>
                    <a:p>
                      <a:pPr marL="0" lvl="0" indent="0" algn="l" rtl="0">
                        <a:spcBef>
                          <a:spcPts val="0"/>
                        </a:spcBef>
                        <a:spcAft>
                          <a:spcPts val="0"/>
                        </a:spcAft>
                        <a:buNone/>
                      </a:pPr>
                      <a:r>
                        <a:rPr lang="en-GB" sz="1900"/>
                        <a:t>2.</a:t>
                      </a:r>
                      <a:endParaRPr sz="1900"/>
                    </a:p>
                  </a:txBody>
                  <a:tcPr marL="91425" marR="91425" marT="121900" marB="121900">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tc>
                  <a:txBody>
                    <a:bodyPr/>
                    <a:lstStyle/>
                    <a:p>
                      <a:pPr marL="0" lvl="0" indent="0" algn="l" rtl="0">
                        <a:spcBef>
                          <a:spcPts val="0"/>
                        </a:spcBef>
                        <a:spcAft>
                          <a:spcPts val="0"/>
                        </a:spcAft>
                        <a:buNone/>
                      </a:pPr>
                      <a:r>
                        <a:rPr lang="en-GB" sz="1900"/>
                        <a:t>3.</a:t>
                      </a:r>
                      <a:endParaRPr sz="1900"/>
                    </a:p>
                  </a:txBody>
                  <a:tcPr marL="91425" marR="91425" marT="121900" marB="121900">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64" name="Google Shape;264;g1076f1bac31_0_16"/>
          <p:cNvGraphicFramePr/>
          <p:nvPr>
            <p:extLst>
              <p:ext uri="{D42A27DB-BD31-4B8C-83A1-F6EECF244321}">
                <p14:modId xmlns:p14="http://schemas.microsoft.com/office/powerpoint/2010/main" val="780889154"/>
              </p:ext>
            </p:extLst>
          </p:nvPr>
        </p:nvGraphicFramePr>
        <p:xfrm>
          <a:off x="379100" y="4571700"/>
          <a:ext cx="8181000" cy="533360"/>
        </p:xfrm>
        <a:graphic>
          <a:graphicData uri="http://schemas.openxmlformats.org/drawingml/2006/table">
            <a:tbl>
              <a:tblPr>
                <a:noFill/>
                <a:tableStyleId>{6EE30C3E-54F9-4DED-A9FF-7AE098DF5D7A}</a:tableStyleId>
              </a:tblPr>
              <a:tblGrid>
                <a:gridCol w="4090500">
                  <a:extLst>
                    <a:ext uri="{9D8B030D-6E8A-4147-A177-3AD203B41FA5}">
                      <a16:colId xmlns:a16="http://schemas.microsoft.com/office/drawing/2014/main" val="20000"/>
                    </a:ext>
                  </a:extLst>
                </a:gridCol>
                <a:gridCol w="4090500">
                  <a:extLst>
                    <a:ext uri="{9D8B030D-6E8A-4147-A177-3AD203B41FA5}">
                      <a16:colId xmlns:a16="http://schemas.microsoft.com/office/drawing/2014/main" val="20001"/>
                    </a:ext>
                  </a:extLst>
                </a:gridCol>
              </a:tblGrid>
              <a:tr h="528275">
                <a:tc>
                  <a:txBody>
                    <a:bodyPr/>
                    <a:lstStyle/>
                    <a:p>
                      <a:pPr marL="0" lvl="0" indent="0" algn="l" rtl="0">
                        <a:spcBef>
                          <a:spcPts val="0"/>
                        </a:spcBef>
                        <a:spcAft>
                          <a:spcPts val="0"/>
                        </a:spcAft>
                        <a:buNone/>
                      </a:pPr>
                      <a:r>
                        <a:rPr lang="en-GB" sz="1900" dirty="0"/>
                        <a:t>1.</a:t>
                      </a:r>
                      <a:endParaRPr sz="1900" dirty="0"/>
                    </a:p>
                  </a:txBody>
                  <a:tcPr marL="91425" marR="91425" marT="121900" marB="121900">
                    <a:lnL w="28575" cap="flat" cmpd="sng">
                      <a:solidFill>
                        <a:srgbClr val="FF0000"/>
                      </a:solidFill>
                      <a:prstDash val="solid"/>
                      <a:round/>
                      <a:headEnd type="none" w="sm" len="sm"/>
                      <a:tailEnd type="none" w="sm" len="sm"/>
                    </a:lnL>
                    <a:lnR w="28575"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28575" cap="flat" cmpd="sng">
                      <a:solidFill>
                        <a:srgbClr val="FF0000"/>
                      </a:solidFill>
                      <a:prstDash val="solid"/>
                      <a:round/>
                      <a:headEnd type="none" w="sm" len="sm"/>
                      <a:tailEnd type="none" w="sm" len="sm"/>
                    </a:lnB>
                  </a:tcPr>
                </a:tc>
                <a:tc>
                  <a:txBody>
                    <a:bodyPr/>
                    <a:lstStyle/>
                    <a:p>
                      <a:pPr marL="0" lvl="0" indent="0" algn="l" rtl="0">
                        <a:spcBef>
                          <a:spcPts val="0"/>
                        </a:spcBef>
                        <a:spcAft>
                          <a:spcPts val="0"/>
                        </a:spcAft>
                        <a:buNone/>
                      </a:pPr>
                      <a:r>
                        <a:rPr lang="en-GB" sz="1900" dirty="0"/>
                        <a:t>2.</a:t>
                      </a:r>
                      <a:endParaRPr sz="1900" dirty="0"/>
                    </a:p>
                  </a:txBody>
                  <a:tcPr marL="91425" marR="91425" marT="121900" marB="121900">
                    <a:lnL w="28575" cap="flat" cmpd="sng">
                      <a:solidFill>
                        <a:srgbClr val="FF0000"/>
                      </a:solidFill>
                      <a:prstDash val="solid"/>
                      <a:round/>
                      <a:headEnd type="none" w="sm" len="sm"/>
                      <a:tailEnd type="none" w="sm" len="sm"/>
                    </a:lnL>
                    <a:lnR w="28575"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28575"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65" name="Google Shape;265;g1076f1bac31_0_16"/>
          <p:cNvGraphicFramePr/>
          <p:nvPr>
            <p:extLst>
              <p:ext uri="{D42A27DB-BD31-4B8C-83A1-F6EECF244321}">
                <p14:modId xmlns:p14="http://schemas.microsoft.com/office/powerpoint/2010/main" val="898188009"/>
              </p:ext>
            </p:extLst>
          </p:nvPr>
        </p:nvGraphicFramePr>
        <p:xfrm>
          <a:off x="379100" y="5670267"/>
          <a:ext cx="7584100" cy="533360"/>
        </p:xfrm>
        <a:graphic>
          <a:graphicData uri="http://schemas.openxmlformats.org/drawingml/2006/table">
            <a:tbl>
              <a:tblPr>
                <a:noFill/>
                <a:tableStyleId>{6EE30C3E-54F9-4DED-A9FF-7AE098DF5D7A}</a:tableStyleId>
              </a:tblPr>
              <a:tblGrid>
                <a:gridCol w="7584100">
                  <a:extLst>
                    <a:ext uri="{9D8B030D-6E8A-4147-A177-3AD203B41FA5}">
                      <a16:colId xmlns:a16="http://schemas.microsoft.com/office/drawing/2014/main" val="20000"/>
                    </a:ext>
                  </a:extLst>
                </a:gridCol>
              </a:tblGrid>
              <a:tr h="528275">
                <a:tc>
                  <a:txBody>
                    <a:bodyPr/>
                    <a:lstStyle/>
                    <a:p>
                      <a:pPr marL="0" lvl="0" indent="0" algn="l" rtl="0">
                        <a:spcBef>
                          <a:spcPts val="0"/>
                        </a:spcBef>
                        <a:spcAft>
                          <a:spcPts val="0"/>
                        </a:spcAft>
                        <a:buNone/>
                      </a:pPr>
                      <a:endParaRPr sz="1900" dirty="0"/>
                    </a:p>
                  </a:txBody>
                  <a:tcPr marL="91425" marR="91425" marT="121900" marB="121900">
                    <a:lnL w="9525" cap="flat" cmpd="sng">
                      <a:solidFill>
                        <a:srgbClr val="9900FF"/>
                      </a:solidFill>
                      <a:prstDash val="solid"/>
                      <a:round/>
                      <a:headEnd type="none" w="sm" len="sm"/>
                      <a:tailEnd type="none" w="sm" len="sm"/>
                    </a:lnL>
                    <a:lnR w="9525" cap="flat" cmpd="sng">
                      <a:solidFill>
                        <a:srgbClr val="9900FF"/>
                      </a:solidFill>
                      <a:prstDash val="solid"/>
                      <a:round/>
                      <a:headEnd type="none" w="sm" len="sm"/>
                      <a:tailEnd type="none" w="sm" len="sm"/>
                    </a:lnR>
                    <a:lnT w="9525" cap="flat" cmpd="sng">
                      <a:solidFill>
                        <a:srgbClr val="9900FF"/>
                      </a:solidFill>
                      <a:prstDash val="solid"/>
                      <a:round/>
                      <a:headEnd type="none" w="sm" len="sm"/>
                      <a:tailEnd type="none" w="sm" len="sm"/>
                    </a:lnT>
                    <a:lnB w="9525" cap="flat" cmpd="sng">
                      <a:solidFill>
                        <a:srgbClr val="9900FF"/>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F577A6AC-C3F4-4291-A39A-AC77A2F75492}"/>
              </a:ext>
            </a:extLst>
          </p:cNvPr>
          <p:cNvSpPr txBox="1"/>
          <p:nvPr/>
        </p:nvSpPr>
        <p:spPr>
          <a:xfrm>
            <a:off x="147725" y="851306"/>
            <a:ext cx="5164370" cy="338554"/>
          </a:xfrm>
          <a:prstGeom prst="rect">
            <a:avLst/>
          </a:prstGeom>
          <a:noFill/>
        </p:spPr>
        <p:txBody>
          <a:bodyPr wrap="square" rtlCol="0">
            <a:spAutoFit/>
          </a:bodyPr>
          <a:lstStyle/>
          <a:p>
            <a:r>
              <a:rPr lang="en-GB" sz="1600" dirty="0">
                <a:latin typeface="+mn-lt"/>
              </a:rPr>
              <a:t>Complete the exit ticket below.</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74" name="Google Shape;74;p15" descr="A picture containing sitting, monitor, man&#10;&#10;Description automatically generated"/>
          <p:cNvPicPr preferRelativeResize="0"/>
          <p:nvPr/>
        </p:nvPicPr>
        <p:blipFill rotWithShape="1">
          <a:blip r:embed="rId3">
            <a:alphaModFix/>
          </a:blip>
          <a:srcRect/>
          <a:stretch/>
        </p:blipFill>
        <p:spPr>
          <a:xfrm>
            <a:off x="-552" y="857250"/>
            <a:ext cx="9145104" cy="5143500"/>
          </a:xfrm>
          <a:prstGeom prst="rect">
            <a:avLst/>
          </a:prstGeom>
          <a:noFill/>
          <a:ln>
            <a:noFill/>
          </a:ln>
        </p:spPr>
      </p:pic>
      <p:sp>
        <p:nvSpPr>
          <p:cNvPr id="76" name="Google Shape;76;p15"/>
          <p:cNvSpPr txBox="1">
            <a:spLocks noGrp="1"/>
          </p:cNvSpPr>
          <p:nvPr>
            <p:ph type="title"/>
          </p:nvPr>
        </p:nvSpPr>
        <p:spPr>
          <a:xfrm>
            <a:off x="176275" y="1079876"/>
            <a:ext cx="4913400" cy="1375500"/>
          </a:xfrm>
          <a:prstGeom prst="rect">
            <a:avLst/>
          </a:prstGeom>
          <a:noFill/>
          <a:ln>
            <a:noFill/>
          </a:ln>
        </p:spPr>
        <p:txBody>
          <a:bodyPr spcFirstLastPara="1" wrap="square" lIns="68575" tIns="34275" rIns="68575" bIns="34275" anchor="ctr" anchorCtr="0">
            <a:normAutofit/>
          </a:bodyPr>
          <a:lstStyle/>
          <a:p>
            <a:pPr>
              <a:buSzPts val="2970"/>
            </a:pPr>
            <a:r>
              <a:rPr lang="en-GB" sz="2700" dirty="0">
                <a:latin typeface="+mj-lt"/>
              </a:rPr>
              <a:t>T Level technical qualification in management and administration </a:t>
            </a:r>
            <a:endParaRPr sz="2700"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3ED7E31-0A20-431C-92C7-87EA77ED0CA9}"/>
              </a:ext>
            </a:extLst>
          </p:cNvPr>
          <p:cNvSpPr txBox="1"/>
          <p:nvPr/>
        </p:nvSpPr>
        <p:spPr>
          <a:xfrm>
            <a:off x="1763688" y="2132856"/>
            <a:ext cx="1152128" cy="184666"/>
          </a:xfrm>
          <a:prstGeom prst="rect">
            <a:avLst/>
          </a:prstGeom>
          <a:noFill/>
        </p:spPr>
        <p:txBody>
          <a:bodyPr wrap="square" lIns="0" tIns="0" rIns="0" bIns="0" rtlCol="0">
            <a:spAutoFit/>
          </a:bodyPr>
          <a:lstStyle/>
          <a:p>
            <a:pPr>
              <a:buClrTx/>
            </a:pPr>
            <a:r>
              <a:rPr lang="en-GB" sz="1200" kern="1200" dirty="0">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53151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2132856"/>
            <a:ext cx="1152128" cy="184666"/>
          </a:xfrm>
          <a:prstGeom prst="rect">
            <a:avLst/>
          </a:prstGeom>
          <a:noFill/>
        </p:spPr>
        <p:txBody>
          <a:bodyPr wrap="square" lIns="0" tIns="0" rIns="0" bIns="0" rtlCol="0">
            <a:spAutoFit/>
          </a:bodyPr>
          <a:lstStyle/>
          <a:p>
            <a:pPr>
              <a:buClrTx/>
            </a:pPr>
            <a:r>
              <a:rPr lang="en-GB" sz="1200" kern="1200" dirty="0">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3725816"/>
            <a:ext cx="1800200" cy="323165"/>
          </a:xfrm>
          <a:prstGeom prst="rect">
            <a:avLst/>
          </a:prstGeom>
          <a:noFill/>
        </p:spPr>
        <p:txBody>
          <a:bodyPr wrap="square" lIns="0" tIns="0" rIns="0" bIns="0" rtlCol="0">
            <a:spAutoFit/>
          </a:bodyPr>
          <a:lstStyle/>
          <a:p>
            <a:pPr>
              <a:buClrTx/>
            </a:pPr>
            <a:r>
              <a:rPr lang="en-GB" sz="1050" kern="1200" dirty="0">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3645024"/>
            <a:ext cx="2088232" cy="646331"/>
          </a:xfrm>
          <a:prstGeom prst="rect">
            <a:avLst/>
          </a:prstGeom>
          <a:noFill/>
        </p:spPr>
        <p:txBody>
          <a:bodyPr wrap="square" lIns="0" tIns="0" rIns="0" bIns="0" rtlCol="0">
            <a:spAutoFit/>
          </a:bodyPr>
          <a:lstStyle/>
          <a:p>
            <a:pPr>
              <a:buClrTx/>
            </a:pPr>
            <a:r>
              <a:rPr lang="en-GB" sz="1050" kern="1200" dirty="0">
                <a:ea typeface="+mn-ea"/>
                <a:cs typeface="+mn-cs"/>
              </a:rPr>
              <a:t>Ursuline High School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4509120"/>
            <a:ext cx="6552728" cy="369332"/>
          </a:xfrm>
          <a:prstGeom prst="rect">
            <a:avLst/>
          </a:prstGeom>
          <a:noFill/>
        </p:spPr>
        <p:txBody>
          <a:bodyPr wrap="square" lIns="0" tIns="0" rIns="0" bIns="0" rtlCol="0">
            <a:spAutoFit/>
          </a:bodyPr>
          <a:lstStyle/>
          <a:p>
            <a:pPr algn="ctr">
              <a:buClrTx/>
            </a:pPr>
            <a:r>
              <a:rPr lang="en-GB" sz="2400" b="1" kern="1200" dirty="0">
                <a:solidFill>
                  <a:srgbClr val="E51C41"/>
                </a:solidFil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9" y="1196753"/>
            <a:ext cx="1215103" cy="645557"/>
          </a:xfrm>
          <a:prstGeom prst="rect">
            <a:avLst/>
          </a:prstGeom>
        </p:spPr>
      </p:pic>
      <p:pic>
        <p:nvPicPr>
          <p:cNvPr id="6" name="Picture 5">
            <a:extLst>
              <a:ext uri="{FF2B5EF4-FFF2-40B4-BE49-F238E27FC236}">
                <a16:creationId xmlns:a16="http://schemas.microsoft.com/office/drawing/2014/main" id="{56DA55A7-D128-4096-BC09-4D13344BF8E7}"/>
              </a:ext>
            </a:extLst>
          </p:cNvPr>
          <p:cNvPicPr>
            <a:picLocks noChangeAspect="1"/>
          </p:cNvPicPr>
          <p:nvPr/>
        </p:nvPicPr>
        <p:blipFill>
          <a:blip r:embed="rId5"/>
          <a:stretch>
            <a:fillRect/>
          </a:stretch>
        </p:blipFill>
        <p:spPr>
          <a:xfrm>
            <a:off x="1583803" y="2439316"/>
            <a:ext cx="2008850" cy="1011258"/>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1.16 Team-development stages</a:t>
            </a:r>
          </a:p>
        </p:txBody>
      </p:sp>
      <p:sp>
        <p:nvSpPr>
          <p:cNvPr id="5" name="Text Placeholder 4"/>
          <p:cNvSpPr>
            <a:spLocks noGrp="1"/>
          </p:cNvSpPr>
          <p:nvPr>
            <p:ph type="body" sz="quarter" idx="12"/>
          </p:nvPr>
        </p:nvSpPr>
        <p:spPr>
          <a:xfrm>
            <a:off x="1087436" y="1750761"/>
            <a:ext cx="6969128" cy="2151935"/>
          </a:xfrm>
        </p:spPr>
        <p:txBody>
          <a:bodyPr/>
          <a:lstStyle/>
          <a:p>
            <a:pPr lvl="0"/>
            <a:r>
              <a:rPr lang="en-GB" b="1" dirty="0">
                <a:solidFill>
                  <a:schemeClr val="dk1"/>
                </a:solidFill>
                <a:highlight>
                  <a:schemeClr val="lt1"/>
                </a:highlight>
                <a:ea typeface="Calibri"/>
                <a:cs typeface="Calibri"/>
                <a:sym typeface="Calibri"/>
              </a:rPr>
              <a:t>Tuckman’s theory of team development</a:t>
            </a:r>
          </a:p>
          <a:p>
            <a:pPr lvl="0"/>
            <a:endParaRPr lang="en-GB" b="1" dirty="0">
              <a:solidFill>
                <a:schemeClr val="dk1"/>
              </a:solidFill>
              <a:highlight>
                <a:schemeClr val="lt1"/>
              </a:highlight>
              <a:ea typeface="Calibri"/>
              <a:cs typeface="Calibri"/>
              <a:sym typeface="Calibri"/>
            </a:endParaRPr>
          </a:p>
          <a:p>
            <a:pPr lvl="0"/>
            <a:r>
              <a:rPr lang="en-GB" b="1" dirty="0">
                <a:solidFill>
                  <a:schemeClr val="dk1"/>
                </a:solidFill>
                <a:highlight>
                  <a:schemeClr val="lt1"/>
                </a:highlight>
                <a:ea typeface="Calibri"/>
                <a:cs typeface="Calibri"/>
                <a:sym typeface="Calibri"/>
              </a:rPr>
              <a:t>Stages of small group development</a:t>
            </a:r>
            <a:endParaRPr lang="en-GB" dirty="0">
              <a:solidFill>
                <a:srgbClr val="FF0000"/>
              </a:solidFill>
              <a:highlight>
                <a:schemeClr val="lt1"/>
              </a:highlight>
              <a:ea typeface="Calibri"/>
              <a:cs typeface="Calibri"/>
              <a:sym typeface="Calibri"/>
            </a:endParaRPr>
          </a:p>
          <a:p>
            <a:pPr marL="342900" indent="-342900">
              <a:lnSpc>
                <a:spcPct val="110000"/>
              </a:lnSpc>
              <a:buClr>
                <a:srgbClr val="00B050"/>
              </a:buClr>
              <a:buSzPts val="2400"/>
              <a:buFontTx/>
              <a:buChar char="-"/>
            </a:pPr>
            <a:endParaRPr lang="en-GB" sz="2400" dirty="0">
              <a:highlight>
                <a:schemeClr val="lt1"/>
              </a:highlight>
            </a:endParaRPr>
          </a:p>
        </p:txBody>
      </p:sp>
      <p:sp>
        <p:nvSpPr>
          <p:cNvPr id="4" name="Slide Number Placeholder 3"/>
          <p:cNvSpPr>
            <a:spLocks noGrp="1"/>
          </p:cNvSpPr>
          <p:nvPr>
            <p:ph type="sldNum" sz="quarter" idx="11"/>
          </p:nvPr>
        </p:nvSpPr>
        <p:spPr/>
        <p:txBody>
          <a:bodyPr/>
          <a:lstStyle/>
          <a:p>
            <a:fld id="{DA2C159E-F13C-4A85-9A41-E7669D3E0D70}" type="slidenum">
              <a:rPr lang="en-GB">
                <a:solidFill>
                  <a:srgbClr val="000000"/>
                </a:solidFill>
              </a:rPr>
              <a:pPr/>
              <a:t>3</a:t>
            </a:fld>
            <a:endParaRPr lang="en-GB">
              <a:solidFill>
                <a:srgbClr val="000000"/>
              </a:solidFill>
            </a:endParaRPr>
          </a:p>
        </p:txBody>
      </p:sp>
      <p:sp>
        <p:nvSpPr>
          <p:cNvPr id="6" name="Footer Placeholder 2">
            <a:extLst>
              <a:ext uri="{FF2B5EF4-FFF2-40B4-BE49-F238E27FC236}">
                <a16:creationId xmlns:a16="http://schemas.microsoft.com/office/drawing/2014/main" id="{B9CFD408-6A1E-40AA-9D63-60F311E912FA}"/>
              </a:ext>
              <a:ext uri="{C183D7F6-B498-43B3-948B-1728B52AA6E4}">
                <adec:decorative xmlns:adec="http://schemas.microsoft.com/office/drawing/2017/decorative" val="1"/>
              </a:ext>
            </a:extLst>
          </p:cNvPr>
          <p:cNvSpPr>
            <a:spLocks noGrp="1"/>
          </p:cNvSpPr>
          <p:nvPr>
            <p:ph type="ftr" sz="quarter" idx="10"/>
          </p:nvPr>
        </p:nvSpPr>
        <p:spPr>
          <a:xfrm>
            <a:off x="232950" y="6356351"/>
            <a:ext cx="7686376" cy="273844"/>
          </a:xfrm>
        </p:spPr>
        <p:txBody>
          <a:bodyPr/>
          <a:lstStyle/>
          <a:p>
            <a:r>
              <a:rPr lang="en-GB" dirty="0">
                <a:solidFill>
                  <a:srgbClr val="000000"/>
                </a:solidFill>
              </a:rPr>
              <a:t>Education &amp; Training Foundation</a:t>
            </a: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Learning objectives</a:t>
            </a:r>
          </a:p>
        </p:txBody>
      </p:sp>
      <p:sp>
        <p:nvSpPr>
          <p:cNvPr id="5" name="Text Placeholder 4"/>
          <p:cNvSpPr>
            <a:spLocks noGrp="1"/>
          </p:cNvSpPr>
          <p:nvPr>
            <p:ph type="body" sz="quarter" idx="12"/>
          </p:nvPr>
        </p:nvSpPr>
        <p:spPr>
          <a:xfrm>
            <a:off x="232950" y="987191"/>
            <a:ext cx="8103806" cy="5027110"/>
          </a:xfrm>
        </p:spPr>
        <p:txBody>
          <a:bodyPr/>
          <a:lstStyle/>
          <a:p>
            <a:pPr lvl="0">
              <a:lnSpc>
                <a:spcPct val="100000"/>
              </a:lnSpc>
            </a:pPr>
            <a:r>
              <a:rPr lang="en-GB" b="1" dirty="0">
                <a:solidFill>
                  <a:srgbClr val="FF0000"/>
                </a:solidFill>
                <a:highlight>
                  <a:schemeClr val="lt1"/>
                </a:highlight>
                <a:ea typeface="Calibri"/>
                <a:cs typeface="Calibri"/>
                <a:sym typeface="Calibri"/>
              </a:rPr>
              <a:t> </a:t>
            </a:r>
            <a:r>
              <a:rPr lang="en-GB" b="1" dirty="0">
                <a:solidFill>
                  <a:schemeClr val="dk1"/>
                </a:solidFill>
                <a:highlight>
                  <a:schemeClr val="lt1"/>
                </a:highlight>
                <a:ea typeface="Calibri"/>
                <a:cs typeface="Calibri"/>
                <a:sym typeface="Calibri"/>
              </a:rPr>
              <a:t>What do learners need to learn?</a:t>
            </a:r>
          </a:p>
          <a:p>
            <a:pPr marL="457200" lvl="0">
              <a:lnSpc>
                <a:spcPct val="100000"/>
              </a:lnSpc>
            </a:pPr>
            <a:endParaRPr lang="en-GB" b="1" dirty="0">
              <a:solidFill>
                <a:schemeClr val="dk1"/>
              </a:solidFill>
              <a:highlight>
                <a:schemeClr val="lt1"/>
              </a:highlight>
              <a:ea typeface="Calibri"/>
              <a:cs typeface="Calibri"/>
              <a:sym typeface="Calibri"/>
            </a:endParaRPr>
          </a:p>
          <a:p>
            <a:pPr marL="527050" lvl="0" indent="-457200">
              <a:lnSpc>
                <a:spcPct val="100000"/>
              </a:lnSpc>
              <a:buClr>
                <a:schemeClr val="dk1"/>
              </a:buClr>
              <a:buSzPts val="2500"/>
              <a:buFontTx/>
              <a:buChar char="-"/>
            </a:pPr>
            <a:r>
              <a:rPr lang="en-GB" dirty="0">
                <a:solidFill>
                  <a:schemeClr val="dk1"/>
                </a:solidFill>
                <a:highlight>
                  <a:schemeClr val="lt1"/>
                </a:highlight>
                <a:ea typeface="Calibri"/>
                <a:cs typeface="Calibri"/>
                <a:sym typeface="Calibri"/>
              </a:rPr>
              <a:t>The importance for organisations of using </a:t>
            </a:r>
            <a:r>
              <a:rPr lang="en-GB" b="1" dirty="0">
                <a:solidFill>
                  <a:srgbClr val="FF3300"/>
                </a:solidFill>
                <a:highlight>
                  <a:schemeClr val="lt1"/>
                </a:highlight>
                <a:ea typeface="Calibri"/>
                <a:cs typeface="Calibri"/>
                <a:sym typeface="Calibri"/>
              </a:rPr>
              <a:t>team-development approaches</a:t>
            </a:r>
            <a:r>
              <a:rPr lang="en-GB" dirty="0">
                <a:solidFill>
                  <a:schemeClr val="dk1"/>
                </a:solidFill>
                <a:highlight>
                  <a:schemeClr val="lt1"/>
                </a:highlight>
                <a:ea typeface="Calibri"/>
                <a:cs typeface="Calibri"/>
                <a:sym typeface="Calibri"/>
              </a:rPr>
              <a:t> to achieve and maintain a high-performance team.</a:t>
            </a:r>
          </a:p>
          <a:p>
            <a:pPr marL="527050" lvl="0" indent="-457200">
              <a:lnSpc>
                <a:spcPct val="100000"/>
              </a:lnSpc>
              <a:buClr>
                <a:schemeClr val="dk1"/>
              </a:buClr>
              <a:buSzPts val="2500"/>
              <a:buFontTx/>
              <a:buChar char="-"/>
            </a:pPr>
            <a:endParaRPr lang="en-GB" dirty="0">
              <a:solidFill>
                <a:schemeClr val="dk1"/>
              </a:solidFill>
              <a:highlight>
                <a:schemeClr val="lt1"/>
              </a:highlight>
              <a:ea typeface="Calibri"/>
              <a:cs typeface="Calibri"/>
              <a:sym typeface="Calibri"/>
            </a:endParaRPr>
          </a:p>
          <a:p>
            <a:pPr marL="527050" lvl="0" indent="-457200">
              <a:lnSpc>
                <a:spcPct val="100000"/>
              </a:lnSpc>
              <a:buClr>
                <a:schemeClr val="dk1"/>
              </a:buClr>
              <a:buSzPts val="2500"/>
              <a:buFontTx/>
              <a:buChar char="-"/>
            </a:pPr>
            <a:r>
              <a:rPr lang="en-GB" dirty="0">
                <a:solidFill>
                  <a:schemeClr val="dk1"/>
                </a:solidFill>
                <a:highlight>
                  <a:schemeClr val="lt1"/>
                </a:highlight>
                <a:ea typeface="Calibri"/>
                <a:cs typeface="Calibri"/>
                <a:sym typeface="Calibri"/>
              </a:rPr>
              <a:t>Tuckman’s theory of team development. </a:t>
            </a:r>
            <a:r>
              <a:rPr lang="en-GB" b="1" dirty="0">
                <a:solidFill>
                  <a:srgbClr val="FF3300"/>
                </a:solidFill>
                <a:highlight>
                  <a:schemeClr val="lt1"/>
                </a:highlight>
                <a:ea typeface="Calibri"/>
                <a:cs typeface="Calibri"/>
                <a:sym typeface="Calibri"/>
              </a:rPr>
              <a:t>The stages of Tuckman’s model </a:t>
            </a:r>
            <a:r>
              <a:rPr lang="en-GB" dirty="0">
                <a:solidFill>
                  <a:schemeClr val="dk1"/>
                </a:solidFill>
                <a:highlight>
                  <a:schemeClr val="lt1"/>
                </a:highlight>
                <a:ea typeface="Calibri"/>
                <a:cs typeface="Calibri"/>
                <a:sym typeface="Calibri"/>
              </a:rPr>
              <a:t>– what each stage represents and how each stage is applied in different organisational circumstances, as well as approaches to take when progression is challenged.</a:t>
            </a:r>
          </a:p>
          <a:p>
            <a:pPr marL="342900" indent="-342900">
              <a:lnSpc>
                <a:spcPct val="100000"/>
              </a:lnSpc>
              <a:buClr>
                <a:srgbClr val="00B050"/>
              </a:buClr>
              <a:buSzPts val="2400"/>
              <a:buFontTx/>
              <a:buChar char="-"/>
            </a:pPr>
            <a:endParaRPr lang="en-GB" dirty="0">
              <a:highlight>
                <a:schemeClr val="lt1"/>
              </a:highlight>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2950" y="6356351"/>
            <a:ext cx="7686376" cy="273844"/>
          </a:xfrm>
        </p:spPr>
        <p:txBody>
          <a:bodyPr/>
          <a:lstStyle/>
          <a:p>
            <a:r>
              <a:rPr lang="en-GB" dirty="0">
                <a:solidFill>
                  <a:srgbClr val="000000"/>
                </a:solidFill>
              </a:rPr>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a:solidFill>
                  <a:srgbClr val="000000"/>
                </a:solidFill>
              </a:rPr>
              <a:pPr/>
              <a:t>4</a:t>
            </a:fld>
            <a:endParaRPr lang="en-GB">
              <a:solidFill>
                <a:srgbClr val="000000"/>
              </a:solidFill>
            </a:endParaRPr>
          </a:p>
        </p:txBody>
      </p:sp>
    </p:spTree>
    <p:extLst>
      <p:ext uri="{BB962C8B-B14F-4D97-AF65-F5344CB8AC3E}">
        <p14:creationId xmlns:p14="http://schemas.microsoft.com/office/powerpoint/2010/main" val="841342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pPr lvl="0"/>
            <a:r>
              <a:rPr lang="en-GB" sz="2400" dirty="0">
                <a:solidFill>
                  <a:schemeClr val="dk1"/>
                </a:solidFill>
                <a:highlight>
                  <a:schemeClr val="lt1"/>
                </a:highlight>
                <a:ea typeface="Calibri"/>
                <a:cs typeface="Calibri"/>
                <a:sym typeface="Calibri"/>
              </a:rPr>
              <a:t>Tuckman’s theory of team development</a:t>
            </a:r>
          </a:p>
        </p:txBody>
      </p:sp>
      <p:sp>
        <p:nvSpPr>
          <p:cNvPr id="5" name="Text Placeholder 4"/>
          <p:cNvSpPr>
            <a:spLocks noGrp="1"/>
          </p:cNvSpPr>
          <p:nvPr>
            <p:ph type="body" sz="quarter" idx="12"/>
          </p:nvPr>
        </p:nvSpPr>
        <p:spPr>
          <a:xfrm>
            <a:off x="967168" y="1659124"/>
            <a:ext cx="6969128" cy="2151935"/>
          </a:xfrm>
        </p:spPr>
        <p:txBody>
          <a:bodyPr/>
          <a:lstStyle/>
          <a:p>
            <a:pPr lvl="0">
              <a:lnSpc>
                <a:spcPct val="100000"/>
              </a:lnSpc>
              <a:buClr>
                <a:srgbClr val="888888"/>
              </a:buClr>
              <a:buSzPct val="100000"/>
            </a:pPr>
            <a:r>
              <a:rPr lang="en-GB" dirty="0">
                <a:solidFill>
                  <a:schemeClr val="dk1"/>
                </a:solidFill>
                <a:highlight>
                  <a:schemeClr val="lt1"/>
                </a:highlight>
              </a:rPr>
              <a:t>Bruce Tuckman was a psychologist who, in 1965, developed the theory of five stages of development: forming, storming, norming, performing and adjourning.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700" b="1" i="0" u="none" strike="noStrike" kern="0" cap="none" spc="0" normalizeH="0" baseline="0" noProof="0">
              <a:ln>
                <a:noFill/>
              </a:ln>
              <a:solidFill>
                <a:srgbClr val="000000"/>
              </a:solidFill>
              <a:effectLst/>
              <a:uLnTx/>
              <a:uFillTx/>
              <a:latin typeface="Arial"/>
              <a:cs typeface="Arial"/>
              <a:sym typeface="Arial"/>
            </a:endParaRPr>
          </a:p>
        </p:txBody>
      </p:sp>
      <p:sp>
        <p:nvSpPr>
          <p:cNvPr id="6" name="Footer Placeholder 2">
            <a:extLst>
              <a:ext uri="{FF2B5EF4-FFF2-40B4-BE49-F238E27FC236}">
                <a16:creationId xmlns:a16="http://schemas.microsoft.com/office/drawing/2014/main" id="{B9CFD408-6A1E-40AA-9D63-60F311E912FA}"/>
              </a:ext>
              <a:ext uri="{C183D7F6-B498-43B3-948B-1728B52AA6E4}">
                <adec:decorative xmlns:adec="http://schemas.microsoft.com/office/drawing/2017/decorative" val="1"/>
              </a:ext>
            </a:extLst>
          </p:cNvPr>
          <p:cNvSpPr>
            <a:spLocks noGrp="1"/>
          </p:cNvSpPr>
          <p:nvPr>
            <p:ph type="ftr" sz="quarter" idx="10"/>
          </p:nvPr>
        </p:nvSpPr>
        <p:spPr>
          <a:xfrm>
            <a:off x="232950" y="6356351"/>
            <a:ext cx="7686376" cy="273844"/>
          </a:xfrm>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700"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Tree>
    <p:extLst>
      <p:ext uri="{BB962C8B-B14F-4D97-AF65-F5344CB8AC3E}">
        <p14:creationId xmlns:p14="http://schemas.microsoft.com/office/powerpoint/2010/main" val="1210464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B90A4-1F9C-4DBB-82C8-C3F281ACCA6A}"/>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A44F41C9-417D-4966-9963-6748414E9AD7}"/>
              </a:ext>
            </a:extLst>
          </p:cNvPr>
          <p:cNvSpPr>
            <a:spLocks noGrp="1"/>
          </p:cNvSpPr>
          <p:nvPr>
            <p:ph type="title"/>
          </p:nvPr>
        </p:nvSpPr>
        <p:spPr>
          <a:xfrm>
            <a:off x="232951" y="333201"/>
            <a:ext cx="8437563" cy="932567"/>
          </a:xfrm>
        </p:spPr>
        <p:txBody>
          <a:bodyPr>
            <a:normAutofit/>
          </a:bodyPr>
          <a:lstStyle/>
          <a:p>
            <a:r>
              <a:rPr lang="en-GB" sz="2400" dirty="0"/>
              <a:t>Activity</a:t>
            </a:r>
          </a:p>
        </p:txBody>
      </p:sp>
      <p:sp>
        <p:nvSpPr>
          <p:cNvPr id="4" name="Text Placeholder 3">
            <a:extLst>
              <a:ext uri="{FF2B5EF4-FFF2-40B4-BE49-F238E27FC236}">
                <a16:creationId xmlns:a16="http://schemas.microsoft.com/office/drawing/2014/main" id="{FCAA429B-7C94-446C-991A-44B48FEC90CA}"/>
              </a:ext>
            </a:extLst>
          </p:cNvPr>
          <p:cNvSpPr>
            <a:spLocks noGrp="1"/>
          </p:cNvSpPr>
          <p:nvPr>
            <p:ph type="body" sz="quarter" idx="12"/>
          </p:nvPr>
        </p:nvSpPr>
        <p:spPr>
          <a:xfrm>
            <a:off x="743483" y="1202357"/>
            <a:ext cx="7667625" cy="4802099"/>
          </a:xfrm>
        </p:spPr>
        <p:txBody>
          <a:bodyPr/>
          <a:lstStyle/>
          <a:p>
            <a:r>
              <a:rPr lang="en-GB" dirty="0"/>
              <a:t>Do now: </a:t>
            </a:r>
          </a:p>
          <a:p>
            <a:endParaRPr lang="en-GB" dirty="0"/>
          </a:p>
          <a:p>
            <a:r>
              <a:rPr lang="en-GB" dirty="0"/>
              <a:t>Think/pair/share activity</a:t>
            </a:r>
          </a:p>
          <a:p>
            <a:endParaRPr lang="en-GB" dirty="0"/>
          </a:p>
          <a:p>
            <a:r>
              <a:rPr lang="en-GB" dirty="0"/>
              <a:t>What do teams need to function effectively? </a:t>
            </a:r>
          </a:p>
        </p:txBody>
      </p:sp>
      <p:sp>
        <p:nvSpPr>
          <p:cNvPr id="5" name="Footer Placeholder 4">
            <a:extLst>
              <a:ext uri="{FF2B5EF4-FFF2-40B4-BE49-F238E27FC236}">
                <a16:creationId xmlns:a16="http://schemas.microsoft.com/office/drawing/2014/main" id="{01532D6E-F9AB-472B-BEFE-FE3B8DF177B8}"/>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750194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73D84F-8169-4337-AF4E-321178755317}"/>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A8A2F138-89F8-447D-BE8F-FDC0A21035FF}"/>
              </a:ext>
            </a:extLst>
          </p:cNvPr>
          <p:cNvSpPr>
            <a:spLocks noGrp="1"/>
          </p:cNvSpPr>
          <p:nvPr>
            <p:ph type="title"/>
          </p:nvPr>
        </p:nvSpPr>
        <p:spPr/>
        <p:txBody>
          <a:bodyPr>
            <a:normAutofit/>
          </a:bodyPr>
          <a:lstStyle/>
          <a:p>
            <a:r>
              <a:rPr lang="en-GB" sz="2400" dirty="0"/>
              <a:t>How groups work together</a:t>
            </a:r>
          </a:p>
        </p:txBody>
      </p:sp>
      <p:sp>
        <p:nvSpPr>
          <p:cNvPr id="4" name="Text Placeholder 3">
            <a:extLst>
              <a:ext uri="{FF2B5EF4-FFF2-40B4-BE49-F238E27FC236}">
                <a16:creationId xmlns:a16="http://schemas.microsoft.com/office/drawing/2014/main" id="{A30C6182-6E6B-48A2-9AC2-70D25B7D3479}"/>
              </a:ext>
            </a:extLst>
          </p:cNvPr>
          <p:cNvSpPr>
            <a:spLocks noGrp="1"/>
          </p:cNvSpPr>
          <p:nvPr>
            <p:ph type="body" sz="quarter" idx="12"/>
          </p:nvPr>
        </p:nvSpPr>
        <p:spPr>
          <a:xfrm>
            <a:off x="743483" y="1362334"/>
            <a:ext cx="7667625" cy="2983423"/>
          </a:xfrm>
        </p:spPr>
        <p:txBody>
          <a:bodyPr/>
          <a:lstStyle/>
          <a:p>
            <a:pPr>
              <a:lnSpc>
                <a:spcPct val="100000"/>
              </a:lnSpc>
            </a:pPr>
            <a:r>
              <a:rPr lang="en-GB" dirty="0"/>
              <a:t>Tuckman studied how groups work together. He identified four stages that teams go through, before they reach a point where they are working together effectively. </a:t>
            </a:r>
          </a:p>
        </p:txBody>
      </p:sp>
      <p:sp>
        <p:nvSpPr>
          <p:cNvPr id="5" name="Footer Placeholder 4">
            <a:extLst>
              <a:ext uri="{FF2B5EF4-FFF2-40B4-BE49-F238E27FC236}">
                <a16:creationId xmlns:a16="http://schemas.microsoft.com/office/drawing/2014/main" id="{C61F6C69-57A8-4674-87A6-1D97FDF1D383}"/>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457443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2F9C6A-A503-4A77-8C36-49888D9D5208}"/>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CCC9B028-7B1E-4D5E-AC5F-36A15A3584F3}"/>
              </a:ext>
            </a:extLst>
          </p:cNvPr>
          <p:cNvSpPr>
            <a:spLocks noGrp="1"/>
          </p:cNvSpPr>
          <p:nvPr>
            <p:ph type="title"/>
          </p:nvPr>
        </p:nvSpPr>
        <p:spPr/>
        <p:txBody>
          <a:bodyPr>
            <a:normAutofit/>
          </a:bodyPr>
          <a:lstStyle/>
          <a:p>
            <a:r>
              <a:rPr lang="en-GB" sz="2400" dirty="0"/>
              <a:t>Activity</a:t>
            </a:r>
          </a:p>
        </p:txBody>
      </p:sp>
      <p:sp>
        <p:nvSpPr>
          <p:cNvPr id="5" name="Footer Placeholder 4">
            <a:extLst>
              <a:ext uri="{FF2B5EF4-FFF2-40B4-BE49-F238E27FC236}">
                <a16:creationId xmlns:a16="http://schemas.microsoft.com/office/drawing/2014/main" id="{95CD8F17-D08E-48FE-B68D-EC4BE8124192}"/>
              </a:ext>
            </a:extLst>
          </p:cNvPr>
          <p:cNvSpPr>
            <a:spLocks noGrp="1"/>
          </p:cNvSpPr>
          <p:nvPr>
            <p:ph type="ftr" sz="quarter" idx="10"/>
          </p:nvPr>
        </p:nvSpPr>
        <p:spPr/>
        <p:txBody>
          <a:bodyPr/>
          <a:lstStyle/>
          <a:p>
            <a:r>
              <a:rPr lang="en-GB"/>
              <a:t>Education &amp; Training Foundation</a:t>
            </a:r>
            <a:endParaRPr lang="en-GB" dirty="0"/>
          </a:p>
        </p:txBody>
      </p:sp>
      <p:pic>
        <p:nvPicPr>
          <p:cNvPr id="6" name="Google Shape;189;p4">
            <a:extLst>
              <a:ext uri="{FF2B5EF4-FFF2-40B4-BE49-F238E27FC236}">
                <a16:creationId xmlns:a16="http://schemas.microsoft.com/office/drawing/2014/main" id="{D9B113AC-CCF3-498F-8684-32D55B8E7719}"/>
              </a:ext>
            </a:extLst>
          </p:cNvPr>
          <p:cNvPicPr preferRelativeResize="0"/>
          <p:nvPr/>
        </p:nvPicPr>
        <p:blipFill rotWithShape="1">
          <a:blip r:embed="rId2">
            <a:alphaModFix/>
          </a:blip>
          <a:srcRect/>
          <a:stretch/>
        </p:blipFill>
        <p:spPr>
          <a:xfrm>
            <a:off x="2094750" y="1473392"/>
            <a:ext cx="4954500" cy="4907009"/>
          </a:xfrm>
          <a:prstGeom prst="rect">
            <a:avLst/>
          </a:prstGeom>
          <a:noFill/>
          <a:ln>
            <a:noFill/>
          </a:ln>
        </p:spPr>
      </p:pic>
      <p:sp>
        <p:nvSpPr>
          <p:cNvPr id="7" name="TextBox 6">
            <a:extLst>
              <a:ext uri="{FF2B5EF4-FFF2-40B4-BE49-F238E27FC236}">
                <a16:creationId xmlns:a16="http://schemas.microsoft.com/office/drawing/2014/main" id="{C7629715-B074-44C7-BA93-2E6E349DEEDB}"/>
              </a:ext>
            </a:extLst>
          </p:cNvPr>
          <p:cNvSpPr txBox="1"/>
          <p:nvPr/>
        </p:nvSpPr>
        <p:spPr>
          <a:xfrm>
            <a:off x="1069942" y="957991"/>
            <a:ext cx="7004116" cy="307777"/>
          </a:xfrm>
          <a:prstGeom prst="rect">
            <a:avLst/>
          </a:prstGeom>
          <a:noFill/>
        </p:spPr>
        <p:txBody>
          <a:bodyPr wrap="square" lIns="0" tIns="0" rIns="0" bIns="0" rtlCol="0">
            <a:spAutoFit/>
          </a:bodyPr>
          <a:lstStyle/>
          <a:p>
            <a:r>
              <a:rPr lang="en-GB" sz="2000" dirty="0"/>
              <a:t>Note down words you would associate with these four stages: </a:t>
            </a:r>
          </a:p>
        </p:txBody>
      </p:sp>
    </p:spTree>
    <p:extLst>
      <p:ext uri="{BB962C8B-B14F-4D97-AF65-F5344CB8AC3E}">
        <p14:creationId xmlns:p14="http://schemas.microsoft.com/office/powerpoint/2010/main" val="2044799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1076f1bac31_0_0"/>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endParaRPr/>
          </a:p>
        </p:txBody>
      </p:sp>
      <p:sp>
        <p:nvSpPr>
          <p:cNvPr id="195" name="Google Shape;195;g1076f1bac31_0_0"/>
          <p:cNvSpPr txBox="1">
            <a:spLocks noGrp="1"/>
          </p:cNvSpPr>
          <p:nvPr>
            <p:ph type="body" idx="1"/>
          </p:nvPr>
        </p:nvSpPr>
        <p:spPr>
          <a:xfrm>
            <a:off x="457200" y="1600200"/>
            <a:ext cx="8229600" cy="4526100"/>
          </a:xfrm>
          <a:prstGeom prst="rect">
            <a:avLst/>
          </a:prstGeom>
        </p:spPr>
        <p:txBody>
          <a:bodyPr spcFirstLastPara="1" wrap="square" lIns="91425" tIns="45700" rIns="91425" bIns="45700" anchor="t" anchorCtr="0">
            <a:normAutofit/>
          </a:bodyPr>
          <a:lstStyle/>
          <a:p>
            <a:pPr marL="0" lvl="0" indent="0" algn="l" rtl="0">
              <a:spcBef>
                <a:spcPts val="360"/>
              </a:spcBef>
              <a:spcAft>
                <a:spcPts val="0"/>
              </a:spcAft>
              <a:buNone/>
            </a:pPr>
            <a:endParaRPr/>
          </a:p>
        </p:txBody>
      </p:sp>
      <p:pic>
        <p:nvPicPr>
          <p:cNvPr id="196" name="Google Shape;196;g1076f1bac31_0_0" descr="Join the Mind Tools Club and access new skills today at https://www.mindtools.com/signup/monthly/?trackingtag=jointr&amp;utm_content=jointr&#10;&#10;To learn more about how to use Forming, Storming, Norming and Performing to build highly-effective teams, read the article at:&#10;https://www.mindtools.com/pages/article/newLDR_86.htm?utm_source=youtube&amp;utm_medium=video&amp;utm_campaign=formingstorming&amp;utm_content=description&#10;&#10;Getting teams to effectively work together takes time. &#10;&#10;Psychologist Bruce Tuckman's &quot;Forming, Storming, Norming, and Performing&quot; model gives you a great way to build a highly-productive team. Watch this video to learn more.&#10;&#10;Subscribe to our newsletter and learn new skills every week: https://www.mindtools.com/subscribe?utm_source=youtube&amp;utm_medium=video&amp;utm_campaign=formingstorming&amp;utm_content=description&#10;&#10;Join our Career Community on Facebook to talk about more communication skills with likeminded people: https://www.facebook.com/groups/careercommunitymt?utm_source=youtube&amp;utm_medium=video&amp;utm_campaign=formingstorming&amp;utm_content=description&#10;&#10;Follow us:&#10;https://twitter.com/Mind_Tools&#10;https://www.facebook.com/mindtools/&#10;https://www.instagram.com/mindtoolsltd/&#10;https://www.linkedin.com/company/mind-tools/" title="Forming, Storming, Norming, and Performing: Bruce Tuckman's Team Stages Model Explained">
            <a:hlinkClick r:id="rId3"/>
          </p:cNvPr>
          <p:cNvPicPr preferRelativeResize="0"/>
          <p:nvPr/>
        </p:nvPicPr>
        <p:blipFill>
          <a:blip r:embed="rId4">
            <a:alphaModFix/>
          </a:blip>
          <a:stretch>
            <a:fillRect/>
          </a:stretch>
        </p:blipFill>
        <p:spPr>
          <a:xfrm>
            <a:off x="228600" y="0"/>
            <a:ext cx="8686800" cy="6515100"/>
          </a:xfrm>
          <a:prstGeom prst="rect">
            <a:avLst/>
          </a:prstGeom>
          <a:noFill/>
          <a:ln>
            <a:noFill/>
          </a:ln>
        </p:spPr>
      </p:pic>
      <p:sp>
        <p:nvSpPr>
          <p:cNvPr id="197" name="Google Shape;197;g1076f1bac31_0_0"/>
          <p:cNvSpPr txBox="1"/>
          <p:nvPr/>
        </p:nvSpPr>
        <p:spPr>
          <a:xfrm>
            <a:off x="0" y="6457800"/>
            <a:ext cx="9144000" cy="4002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dirty="0"/>
              <a:t>https://www.mindtools.com/signup/monthly/?trackingtag=jointr&amp;utm_content=jointr</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10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1_Luxe">
  <a:themeElements>
    <a:clrScheme name="Luxe">
      <a:dk1>
        <a:srgbClr val="000000"/>
      </a:dk1>
      <a:lt1>
        <a:srgbClr val="FFFFFF"/>
      </a:lt1>
      <a:dk2>
        <a:srgbClr val="B7B7B7"/>
      </a:dk2>
      <a:lt2>
        <a:srgbClr val="CCA677"/>
      </a:lt2>
      <a:accent1>
        <a:srgbClr val="5D4037"/>
      </a:accent1>
      <a:accent2>
        <a:srgbClr val="455A64"/>
      </a:accent2>
      <a:accent3>
        <a:srgbClr val="57BB8A"/>
      </a:accent3>
      <a:accent4>
        <a:srgbClr val="78909C"/>
      </a:accent4>
      <a:accent5>
        <a:srgbClr val="607D8B"/>
      </a:accent5>
      <a:accent6>
        <a:srgbClr val="DCE755"/>
      </a:accent6>
      <a:hlink>
        <a:srgbClr val="607D8B"/>
      </a:hlink>
      <a:folHlink>
        <a:srgbClr val="607D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298453-F8D3-4EC8-A234-371C400D4340}">
  <ds:schemaRefs>
    <ds:schemaRef ds:uri="http://purl.org/dc/elements/1.1/"/>
    <ds:schemaRef ds:uri="http://schemas.microsoft.com/office/2006/metadata/properties"/>
    <ds:schemaRef ds:uri="5b445847-c24f-4193-86d7-f1d3b43b626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e93ca30-efe2-4bb4-90cd-d2db97fb21cd"/>
    <ds:schemaRef ds:uri="http://www.w3.org/XML/1998/namespace"/>
    <ds:schemaRef ds:uri="http://purl.org/dc/dcmitype/"/>
  </ds:schemaRefs>
</ds:datastoreItem>
</file>

<file path=customXml/itemProps2.xml><?xml version="1.0" encoding="utf-8"?>
<ds:datastoreItem xmlns:ds="http://schemas.openxmlformats.org/officeDocument/2006/customXml" ds:itemID="{B677E7FA-2653-43D8-BA9A-D8D4A4863E50}"/>
</file>

<file path=customXml/itemProps3.xml><?xml version="1.0" encoding="utf-8"?>
<ds:datastoreItem xmlns:ds="http://schemas.openxmlformats.org/officeDocument/2006/customXml" ds:itemID="{012064C4-8DFB-4639-9EF3-2FDC638A66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930</TotalTime>
  <Words>883</Words>
  <Application>Microsoft Office PowerPoint</Application>
  <PresentationFormat>On-screen Show (4:3)</PresentationFormat>
  <Paragraphs>155</Paragraphs>
  <Slides>20</Slides>
  <Notes>8</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20</vt:i4>
      </vt:variant>
    </vt:vector>
  </HeadingPairs>
  <TitlesOfParts>
    <vt:vector size="27" baseType="lpstr">
      <vt:lpstr>Arial</vt:lpstr>
      <vt:lpstr>Calibri</vt:lpstr>
      <vt:lpstr>Open Sans</vt:lpstr>
      <vt:lpstr>Economica</vt:lpstr>
      <vt:lpstr>Office Theme</vt:lpstr>
      <vt:lpstr>ETF Master</vt:lpstr>
      <vt:lpstr>1_Luxe</vt:lpstr>
      <vt:lpstr>Team-development stages</vt:lpstr>
      <vt:lpstr>T Level technical qualification in management and administration </vt:lpstr>
      <vt:lpstr>1.16 Team-development stages</vt:lpstr>
      <vt:lpstr>Learning objectives</vt:lpstr>
      <vt:lpstr>Tuckman’s theory of team development</vt:lpstr>
      <vt:lpstr>Activity</vt:lpstr>
      <vt:lpstr>How groups work together</vt:lpstr>
      <vt:lpstr>Activity</vt:lpstr>
      <vt:lpstr>PowerPoint Presentation</vt:lpstr>
      <vt:lpstr>The stages of Tuckman’s model</vt:lpstr>
      <vt:lpstr>The stages of Tuckman’s model</vt:lpstr>
      <vt:lpstr>Adjourning</vt:lpstr>
      <vt:lpstr>Team activity</vt:lpstr>
      <vt:lpstr>Team activity: groups of four to six</vt:lpstr>
      <vt:lpstr>Materials provided</vt:lpstr>
      <vt:lpstr>Written reflection</vt:lpstr>
      <vt:lpstr>Real-life example</vt:lpstr>
      <vt:lpstr>Context questions</vt:lpstr>
      <vt:lpstr>Plenary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Technical Qualification in Management and Administration</dc:title>
  <dc:creator>Staff User</dc:creator>
  <cp:lastModifiedBy>Adi</cp:lastModifiedBy>
  <cp:revision>12</cp:revision>
  <dcterms:created xsi:type="dcterms:W3CDTF">2011-09-21T10:58:32Z</dcterms:created>
  <dcterms:modified xsi:type="dcterms:W3CDTF">2022-06-03T19:59:46Z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