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presentation.xml" ContentType="application/vnd.openxmlformats-officedocument.presentationml.presentation.main+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10.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notesSlides/notesSlide38.xml" ContentType="application/vnd.openxmlformats-officedocument.presentationml.notesSlid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Masters/notesMaster1.xml" ContentType="application/vnd.openxmlformats-officedocument.presentationml.notesMaster+xml"/>
  <Override PartName="/ppt/theme/theme2.xml" ContentType="application/vnd.openxmlformats-officedocument.theme+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6"/>
  </p:notesMasterIdLst>
  <p:sldIdLst>
    <p:sldId id="782" r:id="rId2"/>
    <p:sldId id="296" r:id="rId3"/>
    <p:sldId id="796" r:id="rId4"/>
    <p:sldId id="384" r:id="rId5"/>
    <p:sldId id="392" r:id="rId6"/>
    <p:sldId id="390" r:id="rId7"/>
    <p:sldId id="391" r:id="rId8"/>
    <p:sldId id="387" r:id="rId9"/>
    <p:sldId id="423" r:id="rId10"/>
    <p:sldId id="295" r:id="rId11"/>
    <p:sldId id="420" r:id="rId12"/>
    <p:sldId id="421" r:id="rId13"/>
    <p:sldId id="427" r:id="rId14"/>
    <p:sldId id="394" r:id="rId15"/>
    <p:sldId id="396" r:id="rId16"/>
    <p:sldId id="395" r:id="rId17"/>
    <p:sldId id="393" r:id="rId18"/>
    <p:sldId id="397" r:id="rId19"/>
    <p:sldId id="761" r:id="rId20"/>
    <p:sldId id="400" r:id="rId21"/>
    <p:sldId id="398" r:id="rId22"/>
    <p:sldId id="762" r:id="rId23"/>
    <p:sldId id="401" r:id="rId24"/>
    <p:sldId id="402" r:id="rId25"/>
    <p:sldId id="403" r:id="rId26"/>
    <p:sldId id="404" r:id="rId27"/>
    <p:sldId id="406" r:id="rId28"/>
    <p:sldId id="428" r:id="rId29"/>
    <p:sldId id="299" r:id="rId30"/>
    <p:sldId id="422" r:id="rId31"/>
    <p:sldId id="409" r:id="rId32"/>
    <p:sldId id="408" r:id="rId33"/>
    <p:sldId id="410" r:id="rId34"/>
    <p:sldId id="429" r:id="rId35"/>
    <p:sldId id="419" r:id="rId36"/>
    <p:sldId id="418" r:id="rId37"/>
    <p:sldId id="417" r:id="rId38"/>
    <p:sldId id="435" r:id="rId39"/>
    <p:sldId id="784" r:id="rId40"/>
    <p:sldId id="434" r:id="rId41"/>
    <p:sldId id="433" r:id="rId42"/>
    <p:sldId id="432" r:id="rId43"/>
    <p:sldId id="431" r:id="rId44"/>
    <p:sldId id="430" r:id="rId4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3" d="100"/>
          <a:sy n="63" d="100"/>
        </p:scale>
        <p:origin x="804"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customXml" Target="../customXml/item3.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customXml" Target="../customXml/item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C350970-1488-48A6-81F9-D310E6AB01FE}" type="datetimeFigureOut">
              <a:rPr lang="en-GB" smtClean="0"/>
              <a:t>10/11/2023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FCA31CD-FAF6-4EB4-9E1E-EA5510605DDD}" type="slidenum">
              <a:rPr lang="en-GB" smtClean="0"/>
              <a:t>‹#›</a:t>
            </a:fld>
            <a:endParaRPr lang="en-GB"/>
          </a:p>
        </p:txBody>
      </p:sp>
    </p:spTree>
    <p:extLst>
      <p:ext uri="{BB962C8B-B14F-4D97-AF65-F5344CB8AC3E}">
        <p14:creationId xmlns:p14="http://schemas.microsoft.com/office/powerpoint/2010/main" val="32211383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youtu.be/kiIDlaujtZc"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youtu.be/ZAyukMs_LIU" TargetMode="External"/><Relationship Id="rId2" Type="http://schemas.openxmlformats.org/officeDocument/2006/relationships/slide" Target="../slides/slide22.xml"/><Relationship Id="rId1" Type="http://schemas.openxmlformats.org/officeDocument/2006/relationships/notesMaster" Target="../notesMasters/notesMaster1.xml"/><Relationship Id="rId4" Type="http://schemas.openxmlformats.org/officeDocument/2006/relationships/hyperlink" Target="https://youtu.be/YuDNBrdSsA4?t=3"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thejournal.ie/student-jailed-for-six-months-for-looting-a-case-of-water-in-london-199256-Aug2011/"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youtu.be/GAB89fOdA-I"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vimeo.com/835258853"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youtu.be/XNN1Hbg9oNU"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youtu.be/y_WoOYybCro"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a:t>
            </a:fld>
            <a:endParaRPr lang="en-GB"/>
          </a:p>
        </p:txBody>
      </p:sp>
    </p:spTree>
    <p:extLst>
      <p:ext uri="{BB962C8B-B14F-4D97-AF65-F5344CB8AC3E}">
        <p14:creationId xmlns:p14="http://schemas.microsoft.com/office/powerpoint/2010/main" val="4038769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13</a:t>
            </a:fld>
            <a:endParaRPr lang="en-GB"/>
          </a:p>
        </p:txBody>
      </p:sp>
    </p:spTree>
    <p:extLst>
      <p:ext uri="{BB962C8B-B14F-4D97-AF65-F5344CB8AC3E}">
        <p14:creationId xmlns:p14="http://schemas.microsoft.com/office/powerpoint/2010/main" val="41878156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14</a:t>
            </a:fld>
            <a:endParaRPr lang="en-GB"/>
          </a:p>
        </p:txBody>
      </p:sp>
    </p:spTree>
    <p:extLst>
      <p:ext uri="{BB962C8B-B14F-4D97-AF65-F5344CB8AC3E}">
        <p14:creationId xmlns:p14="http://schemas.microsoft.com/office/powerpoint/2010/main" val="35959874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15</a:t>
            </a:fld>
            <a:endParaRPr lang="en-GB"/>
          </a:p>
        </p:txBody>
      </p:sp>
    </p:spTree>
    <p:extLst>
      <p:ext uri="{BB962C8B-B14F-4D97-AF65-F5344CB8AC3E}">
        <p14:creationId xmlns:p14="http://schemas.microsoft.com/office/powerpoint/2010/main" val="28306623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16</a:t>
            </a:fld>
            <a:endParaRPr lang="en-GB"/>
          </a:p>
        </p:txBody>
      </p:sp>
    </p:spTree>
    <p:extLst>
      <p:ext uri="{BB962C8B-B14F-4D97-AF65-F5344CB8AC3E}">
        <p14:creationId xmlns:p14="http://schemas.microsoft.com/office/powerpoint/2010/main" val="12570758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17</a:t>
            </a:fld>
            <a:endParaRPr lang="en-GB"/>
          </a:p>
        </p:txBody>
      </p:sp>
    </p:spTree>
    <p:extLst>
      <p:ext uri="{BB962C8B-B14F-4D97-AF65-F5344CB8AC3E}">
        <p14:creationId xmlns:p14="http://schemas.microsoft.com/office/powerpoint/2010/main" val="38640303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18</a:t>
            </a:fld>
            <a:endParaRPr lang="en-GB"/>
          </a:p>
        </p:txBody>
      </p:sp>
    </p:spTree>
    <p:extLst>
      <p:ext uri="{BB962C8B-B14F-4D97-AF65-F5344CB8AC3E}">
        <p14:creationId xmlns:p14="http://schemas.microsoft.com/office/powerpoint/2010/main" val="20797459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Watch this video and consider who made the most of the opportunity.</a:t>
            </a:r>
            <a:endParaRPr lang="en-US"/>
          </a:p>
          <a:p>
            <a:r>
              <a:rPr lang="en-GB"/>
              <a:t>Reflect on your own reaction to the opportunity.</a:t>
            </a:r>
            <a:endParaRPr lang="en-US"/>
          </a:p>
          <a:p>
            <a:endParaRPr lang="en-GB"/>
          </a:p>
          <a:p>
            <a:r>
              <a:rPr lang="en-GB"/>
              <a:t>Watch the video – </a:t>
            </a:r>
            <a:r>
              <a:rPr lang="en-GB">
                <a:hlinkClick r:id="rId3"/>
              </a:rPr>
              <a:t>https://youtu.be/kiIDlaujtZc</a:t>
            </a:r>
            <a:endParaRPr lang="en-GB" u="sng">
              <a:cs typeface="Calibri"/>
            </a:endParaRPr>
          </a:p>
          <a:p>
            <a:endParaRPr lang="en-GB">
              <a:cs typeface="Calibri"/>
            </a:endParaRPr>
          </a:p>
          <a:p>
            <a:r>
              <a:rPr lang="en-GB">
                <a:cs typeface="Calibri"/>
              </a:rPr>
              <a:t>It is worthwhile noting that it was such a surprise that Johan Blake won, it takes the announcer nearly the same length of time as the race to announce Blakes name as the winner, having spent most of the race talking about Kim Collins who came 3rd. Johan Blake is the only other person to win a major 100m title between 2008 and 2016.</a:t>
            </a:r>
            <a:endParaRPr lang="en-GB">
              <a:ea typeface="Calibri"/>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19</a:t>
            </a:fld>
            <a:endParaRPr lang="en-GB"/>
          </a:p>
        </p:txBody>
      </p:sp>
    </p:spTree>
    <p:extLst>
      <p:ext uri="{BB962C8B-B14F-4D97-AF65-F5344CB8AC3E}">
        <p14:creationId xmlns:p14="http://schemas.microsoft.com/office/powerpoint/2010/main" val="13642672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20</a:t>
            </a:fld>
            <a:endParaRPr lang="en-GB"/>
          </a:p>
        </p:txBody>
      </p:sp>
    </p:spTree>
    <p:extLst>
      <p:ext uri="{BB962C8B-B14F-4D97-AF65-F5344CB8AC3E}">
        <p14:creationId xmlns:p14="http://schemas.microsoft.com/office/powerpoint/2010/main" val="17805749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21</a:t>
            </a:fld>
            <a:endParaRPr lang="en-GB"/>
          </a:p>
        </p:txBody>
      </p:sp>
    </p:spTree>
    <p:extLst>
      <p:ext uri="{BB962C8B-B14F-4D97-AF65-F5344CB8AC3E}">
        <p14:creationId xmlns:p14="http://schemas.microsoft.com/office/powerpoint/2010/main" val="35860619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Watch this video of looters seizing what turned out to be a bad opportunity in broad daylight during the 2011 Tottenham riots – </a:t>
            </a:r>
            <a:r>
              <a:rPr lang="en-GB" u="sng">
                <a:hlinkClick r:id="rId3"/>
              </a:rPr>
              <a:t>https://youtu.be/ZAyukMs_LIU</a:t>
            </a:r>
            <a:r>
              <a:rPr lang="en-US"/>
              <a:t> </a:t>
            </a:r>
            <a:r>
              <a:rPr lang="en-US">
                <a:hlinkClick r:id="rId4"/>
              </a:rPr>
              <a:t>https://youtu.be/YuDNBrdSsA4?t=3</a:t>
            </a:r>
            <a:endParaRPr lang="en-US"/>
          </a:p>
          <a:p>
            <a:r>
              <a:rPr lang="en-US"/>
              <a:t>Yes it was an opportunity, but it was a bad opportunity because of what happened next.</a:t>
            </a:r>
            <a:endParaRPr lang="en-GB"/>
          </a:p>
          <a:p>
            <a:endParaRPr lang="en-GB" u="sng">
              <a:cs typeface="Calibri"/>
            </a:endParaRPr>
          </a:p>
          <a:p>
            <a:r>
              <a:rPr lang="en-US"/>
              <a:t>Watch what happened after the police reviewed the CCTV footage </a:t>
            </a:r>
            <a:r>
              <a:rPr lang="en-GB" u="sng">
                <a:hlinkClick r:id="rId3"/>
              </a:rPr>
              <a:t>https://youtu.be/ZAyukMs_LIU</a:t>
            </a:r>
            <a:endParaRPr lang="en-US"/>
          </a:p>
          <a:p>
            <a:r>
              <a:rPr lang="en-GB"/>
              <a:t>The UK has the second highest number of CCTV cameras per capita anywhere in the world (Monaco has the most).</a:t>
            </a:r>
          </a:p>
        </p:txBody>
      </p:sp>
      <p:sp>
        <p:nvSpPr>
          <p:cNvPr id="4" name="Slide Number Placeholder 3"/>
          <p:cNvSpPr>
            <a:spLocks noGrp="1"/>
          </p:cNvSpPr>
          <p:nvPr>
            <p:ph type="sldNum" sz="quarter" idx="5"/>
          </p:nvPr>
        </p:nvSpPr>
        <p:spPr/>
        <p:txBody>
          <a:bodyPr/>
          <a:lstStyle/>
          <a:p>
            <a:fld id="{9920340D-206C-4C41-A35B-4D72CE2F2B89}" type="slidenum">
              <a:rPr lang="en-GB" smtClean="0"/>
              <a:t>22</a:t>
            </a:fld>
            <a:endParaRPr lang="en-GB"/>
          </a:p>
        </p:txBody>
      </p:sp>
    </p:spTree>
    <p:extLst>
      <p:ext uri="{BB962C8B-B14F-4D97-AF65-F5344CB8AC3E}">
        <p14:creationId xmlns:p14="http://schemas.microsoft.com/office/powerpoint/2010/main" val="33699200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a:t>
            </a:fld>
            <a:endParaRPr lang="en-GB"/>
          </a:p>
        </p:txBody>
      </p:sp>
    </p:spTree>
    <p:extLst>
      <p:ext uri="{BB962C8B-B14F-4D97-AF65-F5344CB8AC3E}">
        <p14:creationId xmlns:p14="http://schemas.microsoft.com/office/powerpoint/2010/main" val="4038769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Of course, not everyone gets caught. But if you do get caught, you do not want to end up like Nicolas Robinson in this article.</a:t>
            </a:r>
          </a:p>
          <a:p>
            <a:r>
              <a:rPr lang="en-US">
                <a:cs typeface="Calibri"/>
              </a:rPr>
              <a:t>Yes, we may take risks from time to time, but we must consider the possible consequences if things go wrong.</a:t>
            </a:r>
          </a:p>
          <a:p>
            <a:r>
              <a:rPr lang="en-US">
                <a:cs typeface="Calibri"/>
              </a:rPr>
              <a:t>C</a:t>
            </a:r>
            <a:r>
              <a:rPr lang="en-US"/>
              <a:t>onsider the consequences for the people in this article – </a:t>
            </a:r>
            <a:r>
              <a:rPr lang="en-US">
                <a:hlinkClick r:id="rId3"/>
              </a:rPr>
              <a:t>https://www.thejournal.ie/student-jailed-for-six-months-for-looting-a-case-of-water-in-london-199256-Aug2011/</a:t>
            </a:r>
            <a:endParaRPr lang="en-US">
              <a:cs typeface="Calibri"/>
              <a:hlinkClick r:id="rId3"/>
            </a:endParaRPr>
          </a:p>
          <a:p>
            <a:r>
              <a:rPr lang="en-US">
                <a:cs typeface="Calibri"/>
              </a:rPr>
              <a:t>Other examples of bad opportunities include:</a:t>
            </a:r>
            <a:endParaRPr lang="en-US"/>
          </a:p>
          <a:p>
            <a:r>
              <a:rPr lang="en-US">
                <a:cs typeface="Calibri"/>
              </a:rPr>
              <a:t>theft</a:t>
            </a:r>
          </a:p>
          <a:p>
            <a:r>
              <a:rPr lang="en-US" b="0">
                <a:latin typeface="+mn-lt"/>
                <a:cs typeface="Calibri"/>
              </a:rPr>
              <a:t>joint enterprise/RICO charges (</a:t>
            </a:r>
            <a:r>
              <a:rPr lang="en-GB" b="0" i="0">
                <a:solidFill>
                  <a:srgbClr val="5F6368"/>
                </a:solidFill>
                <a:effectLst/>
                <a:latin typeface="+mn-lt"/>
              </a:rPr>
              <a:t>acts of mail and wire fraud, tax evasion, money laundering, honest services fraud)</a:t>
            </a:r>
            <a:endParaRPr lang="en-US" b="0">
              <a:latin typeface="+mn-lt"/>
              <a:cs typeface="Calibri"/>
            </a:endParaRPr>
          </a:p>
          <a:p>
            <a:r>
              <a:rPr lang="en-US">
                <a:cs typeface="Calibri"/>
              </a:rPr>
              <a:t>fraud, credit card scams (</a:t>
            </a:r>
            <a:r>
              <a:rPr lang="en-US" err="1">
                <a:cs typeface="Calibri"/>
              </a:rPr>
              <a:t>deetsing</a:t>
            </a:r>
            <a:r>
              <a:rPr lang="en-US">
                <a:cs typeface="Calibri"/>
              </a:rPr>
              <a:t>), money </a:t>
            </a:r>
            <a:r>
              <a:rPr lang="en-US" err="1">
                <a:cs typeface="Calibri"/>
              </a:rPr>
              <a:t>muling</a:t>
            </a:r>
            <a:endParaRPr lang="en-US">
              <a:cs typeface="Calibri"/>
            </a:endParaRPr>
          </a:p>
          <a:p>
            <a:r>
              <a:rPr lang="en-US">
                <a:cs typeface="Calibri"/>
              </a:rPr>
              <a:t>unprotected/irresponsible sexual activity, etc.</a:t>
            </a:r>
          </a:p>
          <a:p>
            <a:endParaRPr lang="en-US">
              <a:cs typeface="Calibri"/>
            </a:endParaRPr>
          </a:p>
          <a:p>
            <a:endParaRPr lang="en-US">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pPr/>
              <a:t>23</a:t>
            </a:fld>
            <a:endParaRPr lang="en-GB"/>
          </a:p>
        </p:txBody>
      </p:sp>
    </p:spTree>
    <p:extLst>
      <p:ext uri="{BB962C8B-B14F-4D97-AF65-F5344CB8AC3E}">
        <p14:creationId xmlns:p14="http://schemas.microsoft.com/office/powerpoint/2010/main" val="20521856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24</a:t>
            </a:fld>
            <a:endParaRPr lang="en-GB"/>
          </a:p>
        </p:txBody>
      </p:sp>
    </p:spTree>
    <p:extLst>
      <p:ext uri="{BB962C8B-B14F-4D97-AF65-F5344CB8AC3E}">
        <p14:creationId xmlns:p14="http://schemas.microsoft.com/office/powerpoint/2010/main" val="31393490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25</a:t>
            </a:fld>
            <a:endParaRPr lang="en-GB"/>
          </a:p>
        </p:txBody>
      </p:sp>
    </p:spTree>
    <p:extLst>
      <p:ext uri="{BB962C8B-B14F-4D97-AF65-F5344CB8AC3E}">
        <p14:creationId xmlns:p14="http://schemas.microsoft.com/office/powerpoint/2010/main" val="22720489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Michael Caine – ‘Use the difficulty’ </a:t>
            </a:r>
            <a:r>
              <a:rPr lang="en-US">
                <a:hlinkClick r:id="rId3"/>
              </a:rPr>
              <a:t>https://youtu.be/GAB89fOdA-I</a:t>
            </a:r>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26</a:t>
            </a:fld>
            <a:endParaRPr lang="en-GB"/>
          </a:p>
        </p:txBody>
      </p:sp>
    </p:spTree>
    <p:extLst>
      <p:ext uri="{BB962C8B-B14F-4D97-AF65-F5344CB8AC3E}">
        <p14:creationId xmlns:p14="http://schemas.microsoft.com/office/powerpoint/2010/main" val="17545994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27</a:t>
            </a:fld>
            <a:endParaRPr lang="en-GB"/>
          </a:p>
        </p:txBody>
      </p:sp>
    </p:spTree>
    <p:extLst>
      <p:ext uri="{BB962C8B-B14F-4D97-AF65-F5344CB8AC3E}">
        <p14:creationId xmlns:p14="http://schemas.microsoft.com/office/powerpoint/2010/main" val="25923520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28</a:t>
            </a:fld>
            <a:endParaRPr lang="en-GB"/>
          </a:p>
        </p:txBody>
      </p:sp>
    </p:spTree>
    <p:extLst>
      <p:ext uri="{BB962C8B-B14F-4D97-AF65-F5344CB8AC3E}">
        <p14:creationId xmlns:p14="http://schemas.microsoft.com/office/powerpoint/2010/main" val="33276207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is how Jimmy Iovine ended up being a recording engineer with John Lennon.</a:t>
            </a:r>
          </a:p>
          <a:p>
            <a:r>
              <a:rPr lang="en-US"/>
              <a:t>Good opportunity for your career.</a:t>
            </a:r>
          </a:p>
        </p:txBody>
      </p:sp>
      <p:sp>
        <p:nvSpPr>
          <p:cNvPr id="4" name="Slide Number Placeholder 3"/>
          <p:cNvSpPr>
            <a:spLocks noGrp="1"/>
          </p:cNvSpPr>
          <p:nvPr>
            <p:ph type="sldNum" sz="quarter" idx="5"/>
          </p:nvPr>
        </p:nvSpPr>
        <p:spPr/>
        <p:txBody>
          <a:bodyPr/>
          <a:lstStyle/>
          <a:p>
            <a:fld id="{9920340D-206C-4C41-A35B-4D72CE2F2B89}" type="slidenum">
              <a:rPr lang="en-GB" smtClean="0"/>
              <a:t>29</a:t>
            </a:fld>
            <a:endParaRPr lang="en-GB"/>
          </a:p>
        </p:txBody>
      </p:sp>
    </p:spTree>
    <p:extLst>
      <p:ext uri="{BB962C8B-B14F-4D97-AF65-F5344CB8AC3E}">
        <p14:creationId xmlns:p14="http://schemas.microsoft.com/office/powerpoint/2010/main" val="29419719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is how Jimmy Iovine ended up being a recording engineer with John Lennon.</a:t>
            </a:r>
          </a:p>
          <a:p>
            <a:r>
              <a:rPr lang="en-US">
                <a:cs typeface="Calibri"/>
              </a:rPr>
              <a:t>Click here to watch the video – </a:t>
            </a:r>
            <a:r>
              <a:rPr lang="en-US">
                <a:cs typeface="Calibri"/>
                <a:hlinkClick r:id="rId3"/>
              </a:rPr>
              <a:t>https</a:t>
            </a:r>
            <a:r>
              <a:rPr lang="en-US">
                <a:hlinkClick r:id="rId3"/>
              </a:rPr>
              <a:t>://vimeo.com/835258853</a:t>
            </a:r>
            <a:endParaRPr lang="en-US"/>
          </a:p>
          <a:p>
            <a:r>
              <a:rPr lang="en-US" dirty="0">
                <a:cs typeface="Calibri"/>
              </a:rPr>
              <a:t>You may need to sign up for Vimeo, but you can sign up for a free account</a:t>
            </a:r>
          </a:p>
        </p:txBody>
      </p:sp>
      <p:sp>
        <p:nvSpPr>
          <p:cNvPr id="4" name="Slide Number Placeholder 3"/>
          <p:cNvSpPr>
            <a:spLocks noGrp="1"/>
          </p:cNvSpPr>
          <p:nvPr>
            <p:ph type="sldNum" sz="quarter" idx="5"/>
          </p:nvPr>
        </p:nvSpPr>
        <p:spPr/>
        <p:txBody>
          <a:bodyPr/>
          <a:lstStyle/>
          <a:p>
            <a:fld id="{9920340D-206C-4C41-A35B-4D72CE2F2B89}" type="slidenum">
              <a:rPr lang="en-GB" smtClean="0"/>
              <a:t>30</a:t>
            </a:fld>
            <a:endParaRPr lang="en-GB"/>
          </a:p>
        </p:txBody>
      </p:sp>
    </p:spTree>
    <p:extLst>
      <p:ext uri="{BB962C8B-B14F-4D97-AF65-F5344CB8AC3E}">
        <p14:creationId xmlns:p14="http://schemas.microsoft.com/office/powerpoint/2010/main" val="16868531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Harrison Ford was working as a carpenter in Francis Ford Coppola’s office the day they started the interviews for Star Wars.</a:t>
            </a:r>
          </a:p>
          <a:p>
            <a:r>
              <a:rPr lang="en-US"/>
              <a:t>Good opportunity for your career.</a:t>
            </a:r>
          </a:p>
        </p:txBody>
      </p:sp>
      <p:sp>
        <p:nvSpPr>
          <p:cNvPr id="4" name="Slide Number Placeholder 3"/>
          <p:cNvSpPr>
            <a:spLocks noGrp="1"/>
          </p:cNvSpPr>
          <p:nvPr>
            <p:ph type="sldNum" sz="quarter" idx="5"/>
          </p:nvPr>
        </p:nvSpPr>
        <p:spPr/>
        <p:txBody>
          <a:bodyPr/>
          <a:lstStyle/>
          <a:p>
            <a:fld id="{9920340D-206C-4C41-A35B-4D72CE2F2B89}" type="slidenum">
              <a:rPr lang="en-GB" smtClean="0"/>
              <a:t>31</a:t>
            </a:fld>
            <a:endParaRPr lang="en-GB"/>
          </a:p>
        </p:txBody>
      </p:sp>
    </p:spTree>
    <p:extLst>
      <p:ext uri="{BB962C8B-B14F-4D97-AF65-F5344CB8AC3E}">
        <p14:creationId xmlns:p14="http://schemas.microsoft.com/office/powerpoint/2010/main" val="197352738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Watch the video about how Harrison Ford got his role as Han Solo –</a:t>
            </a:r>
            <a:r>
              <a:rPr lang="en-US"/>
              <a:t> </a:t>
            </a:r>
            <a:r>
              <a:rPr lang="en-US">
                <a:hlinkClick r:id="rId3"/>
              </a:rPr>
              <a:t>https://youtu.be/XNN1Hbg9oNU</a:t>
            </a:r>
            <a:endParaRPr lang="en-US">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32</a:t>
            </a:fld>
            <a:endParaRPr lang="en-GB"/>
          </a:p>
        </p:txBody>
      </p:sp>
    </p:spTree>
    <p:extLst>
      <p:ext uri="{BB962C8B-B14F-4D97-AF65-F5344CB8AC3E}">
        <p14:creationId xmlns:p14="http://schemas.microsoft.com/office/powerpoint/2010/main" val="18937228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4</a:t>
            </a:fld>
            <a:endParaRPr lang="en-GB"/>
          </a:p>
        </p:txBody>
      </p:sp>
    </p:spTree>
    <p:extLst>
      <p:ext uri="{BB962C8B-B14F-4D97-AF65-F5344CB8AC3E}">
        <p14:creationId xmlns:p14="http://schemas.microsoft.com/office/powerpoint/2010/main" val="398069177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Good opportunity for your career</a:t>
            </a:r>
          </a:p>
          <a:p>
            <a:r>
              <a:rPr lang="en-GB"/>
              <a:t>Give two or three scenarios to each group (see teacher lesson guidance and slides 40–46).</a:t>
            </a:r>
            <a:endParaRPr lang="en-US"/>
          </a:p>
          <a:p>
            <a:r>
              <a:rPr lang="en-GB"/>
              <a:t>You may give more challenging scenarios to particular groups, depending on their level and what you know about the learners already.</a:t>
            </a:r>
            <a:endParaRPr lang="en-US">
              <a:ea typeface="Calibri"/>
              <a:cs typeface="Calibri"/>
            </a:endParaRPr>
          </a:p>
          <a:p>
            <a:r>
              <a:rPr lang="en-GB">
                <a:ea typeface="Calibri"/>
                <a:cs typeface="Calibri"/>
              </a:rPr>
              <a:t>You can also create other scenarios from your experience as a creative practitioner.</a:t>
            </a:r>
            <a:endParaRPr lang="en-GB"/>
          </a:p>
          <a:p>
            <a:r>
              <a:rPr lang="en-GB"/>
              <a:t>Groups to decide if scenarios are good, bad or god opportunities.</a:t>
            </a:r>
            <a:endParaRPr lang="en-US"/>
          </a:p>
          <a:p>
            <a:r>
              <a:rPr lang="en-GB"/>
              <a:t>Ask learners to justify their choices:</a:t>
            </a:r>
            <a:endParaRPr lang="en-US"/>
          </a:p>
          <a:p>
            <a:r>
              <a:rPr lang="en-GB"/>
              <a:t>How would you respond and why?</a:t>
            </a:r>
            <a:endParaRPr lang="en-US"/>
          </a:p>
          <a:p>
            <a:r>
              <a:rPr lang="en-GB"/>
              <a:t>As a group, identify if there are different ways of responding.</a:t>
            </a:r>
            <a:endParaRPr lang="en-US"/>
          </a:p>
          <a:p>
            <a:endParaRPr lang="en-US"/>
          </a:p>
          <a:p>
            <a:r>
              <a:rPr lang="en-GB"/>
              <a:t>Groups to choose one of their scenarios to present back to the whole class (or you could run this as a carousel activity where groups view other groups’ scenarios and leave feedback on sticky notes). Groups should describe the scenario, explain what they would do, explain what type of opportunity they think it is and justify their choice. </a:t>
            </a:r>
          </a:p>
          <a:p>
            <a:r>
              <a:rPr lang="en-GB"/>
              <a:t>Also, groups should explain how they hope things turned out in the end</a:t>
            </a:r>
            <a:r>
              <a:rPr lang="en-GB">
                <a:latin typeface="+mn-lt"/>
              </a:rPr>
              <a:t>. </a:t>
            </a:r>
            <a:r>
              <a:rPr lang="en-GB" sz="1200">
                <a:solidFill>
                  <a:srgbClr val="000000"/>
                </a:solidFill>
                <a:effectLst/>
                <a:latin typeface="+mn-lt"/>
                <a:ea typeface="Calibri" panose="020F0502020204030204" pitchFamily="34" charset="0"/>
                <a:cs typeface="Arial" panose="020B0604020202020204" pitchFamily="34" charset="0"/>
              </a:rPr>
              <a:t>Teacher to ask groups to give feedback to one other (group A gives feedback to group B, B to C, etc.)</a:t>
            </a:r>
            <a:r>
              <a:rPr lang="en-GB">
                <a:latin typeface="+mn-lt"/>
                <a:cs typeface="Arial" panose="020B0604020202020204" pitchFamily="34" charset="0"/>
              </a:rPr>
              <a:t>.</a:t>
            </a:r>
            <a:endParaRPr lang="en-US">
              <a:latin typeface="Arial" panose="020B0604020202020204" pitchFamily="34" charset="0"/>
              <a:cs typeface="Arial" panose="020B0604020202020204" pitchFamily="34" charset="0"/>
            </a:endParaRPr>
          </a:p>
          <a:p>
            <a:endParaRPr lang="en-US">
              <a:ea typeface="Calibri"/>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33</a:t>
            </a:fld>
            <a:endParaRPr lang="en-GB"/>
          </a:p>
        </p:txBody>
      </p:sp>
    </p:spTree>
    <p:extLst>
      <p:ext uri="{BB962C8B-B14F-4D97-AF65-F5344CB8AC3E}">
        <p14:creationId xmlns:p14="http://schemas.microsoft.com/office/powerpoint/2010/main" val="380934990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34</a:t>
            </a:fld>
            <a:endParaRPr lang="en-GB"/>
          </a:p>
        </p:txBody>
      </p:sp>
    </p:spTree>
    <p:extLst>
      <p:ext uri="{BB962C8B-B14F-4D97-AF65-F5344CB8AC3E}">
        <p14:creationId xmlns:p14="http://schemas.microsoft.com/office/powerpoint/2010/main" val="291251213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Watch this video in which Will Smith talks about the circumstances around becoming the Fresh Prince of Bel-Air. As you watch, make notes of how and where good, bad and god opportunities arose –</a:t>
            </a:r>
            <a:r>
              <a:rPr lang="en-GB">
                <a:cs typeface="Calibri"/>
              </a:rPr>
              <a:t> </a:t>
            </a:r>
            <a:r>
              <a:rPr lang="en-GB">
                <a:hlinkClick r:id="rId3"/>
              </a:rPr>
              <a:t>https://youtu.be/y_WoOYybCro</a:t>
            </a:r>
          </a:p>
        </p:txBody>
      </p:sp>
      <p:sp>
        <p:nvSpPr>
          <p:cNvPr id="4" name="Slide Number Placeholder 3"/>
          <p:cNvSpPr>
            <a:spLocks noGrp="1"/>
          </p:cNvSpPr>
          <p:nvPr>
            <p:ph type="sldNum" sz="quarter" idx="5"/>
          </p:nvPr>
        </p:nvSpPr>
        <p:spPr/>
        <p:txBody>
          <a:bodyPr/>
          <a:lstStyle/>
          <a:p>
            <a:fld id="{9920340D-206C-4C41-A35B-4D72CE2F2B89}" type="slidenum">
              <a:rPr lang="en-GB" smtClean="0"/>
              <a:t>35</a:t>
            </a:fld>
            <a:endParaRPr lang="en-GB"/>
          </a:p>
        </p:txBody>
      </p:sp>
    </p:spTree>
    <p:extLst>
      <p:ext uri="{BB962C8B-B14F-4D97-AF65-F5344CB8AC3E}">
        <p14:creationId xmlns:p14="http://schemas.microsoft.com/office/powerpoint/2010/main" val="324530259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Regionally, the term may also be ‘I can’t be </a:t>
            </a:r>
            <a:r>
              <a:rPr lang="en-US" err="1"/>
              <a:t>arsed</a:t>
            </a:r>
            <a:r>
              <a:rPr lang="en-US"/>
              <a:t>’ or ‘I can’t be bothered’.</a:t>
            </a:r>
          </a:p>
          <a:p>
            <a:r>
              <a:rPr lang="en-US">
                <a:cs typeface="Calibri"/>
              </a:rPr>
              <a:t>If another term in regionally used this can be replaced but it is specifically referring to the hard work that is required to achieve anything of note and that the "</a:t>
            </a:r>
            <a:r>
              <a:rPr lang="en-US" err="1">
                <a:cs typeface="Calibri"/>
              </a:rPr>
              <a:t>longness</a:t>
            </a:r>
            <a:r>
              <a:rPr lang="en-US">
                <a:cs typeface="Calibri"/>
              </a:rPr>
              <a:t>" comes with wanted to achieve anything.</a:t>
            </a:r>
          </a:p>
          <a:p>
            <a:endParaRPr lang="en-US">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36</a:t>
            </a:fld>
            <a:endParaRPr lang="en-GB"/>
          </a:p>
        </p:txBody>
      </p:sp>
    </p:spTree>
    <p:extLst>
      <p:ext uri="{BB962C8B-B14F-4D97-AF65-F5344CB8AC3E}">
        <p14:creationId xmlns:p14="http://schemas.microsoft.com/office/powerpoint/2010/main" val="377782537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cs typeface="Calibri"/>
              </a:rPr>
              <a:t>Whichever term you use, it is important to note that most is to give a sense that as discussed most Good and God opportunities come with a period of uncomfortable hard work, often where you don't know if things will work out or not, and you have to be resilient to get through those times.</a:t>
            </a:r>
          </a:p>
          <a:p>
            <a:r>
              <a:rPr lang="en-GB" dirty="0">
                <a:cs typeface="Calibri"/>
              </a:rPr>
              <a:t>Don't let the </a:t>
            </a:r>
            <a:r>
              <a:rPr lang="en-GB" dirty="0" err="1">
                <a:cs typeface="Calibri"/>
              </a:rPr>
              <a:t>longness</a:t>
            </a:r>
            <a:r>
              <a:rPr lang="en-GB" dirty="0">
                <a:cs typeface="Calibri"/>
              </a:rPr>
              <a:t> win!</a:t>
            </a:r>
          </a:p>
          <a:p>
            <a:endParaRPr lang="en-GB"/>
          </a:p>
          <a:p>
            <a:endParaRPr lang="en-GB"/>
          </a:p>
          <a:p>
            <a:r>
              <a:rPr lang="en-GB" dirty="0"/>
              <a:t>Question: When would you decide to turn an opportunity down?</a:t>
            </a:r>
            <a:br>
              <a:rPr lang="en-GB" dirty="0">
                <a:cs typeface="+mn-lt"/>
              </a:rPr>
            </a:br>
            <a:r>
              <a:rPr lang="en-GB" dirty="0">
                <a:cs typeface="+mn-lt"/>
              </a:rPr>
              <a:t>Answer: </a:t>
            </a:r>
            <a:r>
              <a:rPr lang="en-GB" dirty="0"/>
              <a:t>When your personal responsibility restricts your ability to give your best to the opportunity!</a:t>
            </a:r>
            <a:endParaRPr lang="en-US" dirty="0">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37</a:t>
            </a:fld>
            <a:endParaRPr lang="en-GB"/>
          </a:p>
        </p:txBody>
      </p:sp>
    </p:spTree>
    <p:extLst>
      <p:ext uri="{BB962C8B-B14F-4D97-AF65-F5344CB8AC3E}">
        <p14:creationId xmlns:p14="http://schemas.microsoft.com/office/powerpoint/2010/main" val="344776121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38</a:t>
            </a:fld>
            <a:endParaRPr lang="en-GB"/>
          </a:p>
        </p:txBody>
      </p:sp>
    </p:spTree>
    <p:extLst>
      <p:ext uri="{BB962C8B-B14F-4D97-AF65-F5344CB8AC3E}">
        <p14:creationId xmlns:p14="http://schemas.microsoft.com/office/powerpoint/2010/main" val="165129877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Good opportunity for your career.</a:t>
            </a:r>
          </a:p>
        </p:txBody>
      </p:sp>
      <p:sp>
        <p:nvSpPr>
          <p:cNvPr id="4" name="Slide Number Placeholder 3"/>
          <p:cNvSpPr>
            <a:spLocks noGrp="1"/>
          </p:cNvSpPr>
          <p:nvPr>
            <p:ph type="sldNum" sz="quarter" idx="5"/>
          </p:nvPr>
        </p:nvSpPr>
        <p:spPr/>
        <p:txBody>
          <a:bodyPr/>
          <a:lstStyle/>
          <a:p>
            <a:fld id="{9920340D-206C-4C41-A35B-4D72CE2F2B89}" type="slidenum">
              <a:rPr lang="en-GB" smtClean="0"/>
              <a:t>39</a:t>
            </a:fld>
            <a:endParaRPr lang="en-GB"/>
          </a:p>
        </p:txBody>
      </p:sp>
    </p:spTree>
    <p:extLst>
      <p:ext uri="{BB962C8B-B14F-4D97-AF65-F5344CB8AC3E}">
        <p14:creationId xmlns:p14="http://schemas.microsoft.com/office/powerpoint/2010/main" val="278236884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Think about this from the point of view of both the artist and the producer.</a:t>
            </a:r>
          </a:p>
        </p:txBody>
      </p:sp>
      <p:sp>
        <p:nvSpPr>
          <p:cNvPr id="4" name="Slide Number Placeholder 3"/>
          <p:cNvSpPr>
            <a:spLocks noGrp="1"/>
          </p:cNvSpPr>
          <p:nvPr>
            <p:ph type="sldNum" sz="quarter" idx="5"/>
          </p:nvPr>
        </p:nvSpPr>
        <p:spPr/>
        <p:txBody>
          <a:bodyPr/>
          <a:lstStyle/>
          <a:p>
            <a:fld id="{9920340D-206C-4C41-A35B-4D72CE2F2B89}" type="slidenum">
              <a:rPr lang="en-GB" smtClean="0"/>
              <a:t>40</a:t>
            </a:fld>
            <a:endParaRPr lang="en-GB"/>
          </a:p>
        </p:txBody>
      </p:sp>
    </p:spTree>
    <p:extLst>
      <p:ext uri="{BB962C8B-B14F-4D97-AF65-F5344CB8AC3E}">
        <p14:creationId xmlns:p14="http://schemas.microsoft.com/office/powerpoint/2010/main" val="41784181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41</a:t>
            </a:fld>
            <a:endParaRPr lang="en-GB"/>
          </a:p>
        </p:txBody>
      </p:sp>
    </p:spTree>
    <p:extLst>
      <p:ext uri="{BB962C8B-B14F-4D97-AF65-F5344CB8AC3E}">
        <p14:creationId xmlns:p14="http://schemas.microsoft.com/office/powerpoint/2010/main" val="224891202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42</a:t>
            </a:fld>
            <a:endParaRPr lang="en-GB"/>
          </a:p>
        </p:txBody>
      </p:sp>
    </p:spTree>
    <p:extLst>
      <p:ext uri="{BB962C8B-B14F-4D97-AF65-F5344CB8AC3E}">
        <p14:creationId xmlns:p14="http://schemas.microsoft.com/office/powerpoint/2010/main" val="21359021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5</a:t>
            </a:fld>
            <a:endParaRPr lang="en-GB"/>
          </a:p>
        </p:txBody>
      </p:sp>
    </p:spTree>
    <p:extLst>
      <p:ext uri="{BB962C8B-B14F-4D97-AF65-F5344CB8AC3E}">
        <p14:creationId xmlns:p14="http://schemas.microsoft.com/office/powerpoint/2010/main" val="339639596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43</a:t>
            </a:fld>
            <a:endParaRPr lang="en-GB"/>
          </a:p>
        </p:txBody>
      </p:sp>
    </p:spTree>
    <p:extLst>
      <p:ext uri="{BB962C8B-B14F-4D97-AF65-F5344CB8AC3E}">
        <p14:creationId xmlns:p14="http://schemas.microsoft.com/office/powerpoint/2010/main" val="143255445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What do you think the repercussions are for a producer if the talent they promote does badly at opportunities they are put forward for?</a:t>
            </a:r>
          </a:p>
        </p:txBody>
      </p:sp>
      <p:sp>
        <p:nvSpPr>
          <p:cNvPr id="4" name="Slide Number Placeholder 3"/>
          <p:cNvSpPr>
            <a:spLocks noGrp="1"/>
          </p:cNvSpPr>
          <p:nvPr>
            <p:ph type="sldNum" sz="quarter" idx="5"/>
          </p:nvPr>
        </p:nvSpPr>
        <p:spPr/>
        <p:txBody>
          <a:bodyPr/>
          <a:lstStyle/>
          <a:p>
            <a:fld id="{9920340D-206C-4C41-A35B-4D72CE2F2B89}" type="slidenum">
              <a:rPr lang="en-GB" smtClean="0"/>
              <a:t>44</a:t>
            </a:fld>
            <a:endParaRPr lang="en-GB"/>
          </a:p>
        </p:txBody>
      </p:sp>
    </p:spTree>
    <p:extLst>
      <p:ext uri="{BB962C8B-B14F-4D97-AF65-F5344CB8AC3E}">
        <p14:creationId xmlns:p14="http://schemas.microsoft.com/office/powerpoint/2010/main" val="38854535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6</a:t>
            </a:fld>
            <a:endParaRPr lang="en-GB"/>
          </a:p>
        </p:txBody>
      </p:sp>
    </p:spTree>
    <p:extLst>
      <p:ext uri="{BB962C8B-B14F-4D97-AF65-F5344CB8AC3E}">
        <p14:creationId xmlns:p14="http://schemas.microsoft.com/office/powerpoint/2010/main" val="20622712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7</a:t>
            </a:fld>
            <a:endParaRPr lang="en-GB"/>
          </a:p>
        </p:txBody>
      </p:sp>
    </p:spTree>
    <p:extLst>
      <p:ext uri="{BB962C8B-B14F-4D97-AF65-F5344CB8AC3E}">
        <p14:creationId xmlns:p14="http://schemas.microsoft.com/office/powerpoint/2010/main" val="24521721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8</a:t>
            </a:fld>
            <a:endParaRPr lang="en-GB"/>
          </a:p>
        </p:txBody>
      </p:sp>
    </p:spTree>
    <p:extLst>
      <p:ext uri="{BB962C8B-B14F-4D97-AF65-F5344CB8AC3E}">
        <p14:creationId xmlns:p14="http://schemas.microsoft.com/office/powerpoint/2010/main" val="32660583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9</a:t>
            </a:fld>
            <a:endParaRPr lang="en-GB"/>
          </a:p>
        </p:txBody>
      </p:sp>
    </p:spTree>
    <p:extLst>
      <p:ext uri="{BB962C8B-B14F-4D97-AF65-F5344CB8AC3E}">
        <p14:creationId xmlns:p14="http://schemas.microsoft.com/office/powerpoint/2010/main" val="20007118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a:effectLst/>
                <a:latin typeface="+mn-lt"/>
                <a:ea typeface="Times New Roman" panose="02020603050405020304" pitchFamily="18" charset="0"/>
              </a:rPr>
              <a:t>Explain that opportunity is like a revolving door: you do not know if or when it will open again to something you want on the other side.</a:t>
            </a:r>
          </a:p>
          <a:p>
            <a:r>
              <a:rPr lang="en-GB" sz="1200">
                <a:effectLst/>
                <a:latin typeface="+mn-lt"/>
                <a:ea typeface="Times New Roman" panose="02020603050405020304" pitchFamily="18" charset="0"/>
              </a:rPr>
              <a:t>V</a:t>
            </a:r>
            <a:r>
              <a:rPr lang="en-GB">
                <a:ea typeface="Calibri"/>
                <a:cs typeface="Calibri"/>
              </a:rPr>
              <a:t>ideo owned by Wizdom Layne.</a:t>
            </a:r>
          </a:p>
        </p:txBody>
      </p:sp>
      <p:sp>
        <p:nvSpPr>
          <p:cNvPr id="4" name="Slide Number Placeholder 3"/>
          <p:cNvSpPr>
            <a:spLocks noGrp="1"/>
          </p:cNvSpPr>
          <p:nvPr>
            <p:ph type="sldNum" sz="quarter" idx="5"/>
          </p:nvPr>
        </p:nvSpPr>
        <p:spPr/>
        <p:txBody>
          <a:bodyPr/>
          <a:lstStyle/>
          <a:p>
            <a:fld id="{9920340D-206C-4C41-A35B-4D72CE2F2B89}" type="slidenum">
              <a:rPr lang="en-GB" smtClean="0"/>
              <a:pPr/>
              <a:t>12</a:t>
            </a:fld>
            <a:endParaRPr lang="en-GB"/>
          </a:p>
        </p:txBody>
      </p:sp>
    </p:spTree>
    <p:extLst>
      <p:ext uri="{BB962C8B-B14F-4D97-AF65-F5344CB8AC3E}">
        <p14:creationId xmlns:p14="http://schemas.microsoft.com/office/powerpoint/2010/main" val="8912614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1F1B3-F6B9-4BA8-931C-9D29010190F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45C88A-159F-4D6F-80B5-09D17D2199C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28CBB58-F617-47DD-9BC4-C9A2DB3D05B4}"/>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5" name="Footer Placeholder 4">
            <a:extLst>
              <a:ext uri="{FF2B5EF4-FFF2-40B4-BE49-F238E27FC236}">
                <a16:creationId xmlns:a16="http://schemas.microsoft.com/office/drawing/2014/main" id="{74758573-A418-4A0C-A005-30333CFF0E1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184A9A-A6F7-49A2-827E-415A66399E22}"/>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618244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838A24-83E1-48BB-95DF-5EBD382F81D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BBBB664-A350-4B0E-82BA-C7230B798BA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357415-38F6-4621-9DEF-05E09252547D}"/>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5" name="Footer Placeholder 4">
            <a:extLst>
              <a:ext uri="{FF2B5EF4-FFF2-40B4-BE49-F238E27FC236}">
                <a16:creationId xmlns:a16="http://schemas.microsoft.com/office/drawing/2014/main" id="{5E7FADEC-7E72-431C-AE9E-89F2D68086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A92F3C4-3586-48AA-A68A-5CA5D21C04DF}"/>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83901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9DC279-19B0-4536-AA08-9E2E8BA51DE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7A6563E-369C-4DFE-915A-E1980AACFBA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70D5D2-0E4D-41B8-BAAC-464DB42B8A25}"/>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5" name="Footer Placeholder 4">
            <a:extLst>
              <a:ext uri="{FF2B5EF4-FFF2-40B4-BE49-F238E27FC236}">
                <a16:creationId xmlns:a16="http://schemas.microsoft.com/office/drawing/2014/main" id="{701AA40E-6041-4E4F-9257-D7CE2D8A7E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32672E-A2AE-4154-AC33-C900DDDF98B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9713577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chemeClr val="tx1"/>
                </a:solidFill>
              </a:defRPr>
            </a:lvl1pPr>
          </a:lstStyle>
          <a:p>
            <a:r>
              <a:rPr lang="en-US"/>
              <a:t>Click to edit Master title style</a:t>
            </a:r>
            <a:endParaRPr lang="en-GB"/>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6708034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1" y="1315200"/>
            <a:ext cx="10223500" cy="4802099"/>
          </a:xfrm>
        </p:spPr>
        <p:txBody>
          <a:bodyPr>
            <a:noAutofit/>
          </a:bodyPr>
          <a:lstStyle>
            <a:lvl1pPr marL="0" indent="0">
              <a:lnSpc>
                <a:spcPts val="3733"/>
              </a:lnSpc>
              <a:spcBef>
                <a:spcPts val="0"/>
              </a:spcBef>
              <a:buNone/>
              <a:defRPr sz="3600"/>
            </a:lvl1pPr>
            <a:lvl2pPr marL="359991" indent="-359991">
              <a:lnSpc>
                <a:spcPts val="3733"/>
              </a:lnSpc>
              <a:spcBef>
                <a:spcPts val="0"/>
              </a:spcBef>
              <a:defRPr sz="3600"/>
            </a:lvl2pPr>
            <a:lvl3pPr marL="719982" indent="-359991">
              <a:lnSpc>
                <a:spcPts val="3733"/>
              </a:lnSpc>
              <a:defRPr sz="3600"/>
            </a:lvl3pPr>
            <a:lvl4pPr marL="1079973" indent="-359991">
              <a:lnSpc>
                <a:spcPts val="3733"/>
              </a:lnSpc>
              <a:defRPr sz="3600"/>
            </a:lvl4pPr>
            <a:lvl5pPr marL="1439964" indent="-359991">
              <a:lnSpc>
                <a:spcPts val="3733"/>
              </a:lnSpc>
              <a:defRPr sz="3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Tree>
    <p:extLst>
      <p:ext uri="{BB962C8B-B14F-4D97-AF65-F5344CB8AC3E}">
        <p14:creationId xmlns:p14="http://schemas.microsoft.com/office/powerpoint/2010/main" val="5553505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a:t>Click to edit Master title style</a:t>
            </a:r>
            <a:endParaRPr lang="en-GB"/>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1" y="385110"/>
            <a:ext cx="1189919" cy="629956"/>
          </a:xfrm>
          <a:prstGeom prst="rect">
            <a:avLst/>
          </a:prstGeom>
        </p:spPr>
      </p:pic>
    </p:spTree>
    <p:extLst>
      <p:ext uri="{BB962C8B-B14F-4D97-AF65-F5344CB8AC3E}">
        <p14:creationId xmlns:p14="http://schemas.microsoft.com/office/powerpoint/2010/main" val="335360882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6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13" name="Text Placeholder 12"/>
          <p:cNvSpPr>
            <a:spLocks noGrp="1"/>
          </p:cNvSpPr>
          <p:nvPr>
            <p:ph type="body" sz="quarter" idx="13"/>
          </p:nvPr>
        </p:nvSpPr>
        <p:spPr>
          <a:xfrm>
            <a:off x="311151" y="1918289"/>
            <a:ext cx="5496983" cy="4391032"/>
          </a:xfrm>
        </p:spPr>
        <p:txBody>
          <a:bodyPr/>
          <a:lstStyle>
            <a:lvl1pPr marL="0" indent="0">
              <a:lnSpc>
                <a:spcPts val="3600"/>
              </a:lnSpc>
              <a:spcBef>
                <a:spcPts val="0"/>
              </a:spcBef>
              <a:buNone/>
              <a:defRPr sz="3600" b="1"/>
            </a:lvl1pPr>
            <a:lvl2pPr marL="609585" indent="0">
              <a:buNone/>
              <a:defRPr/>
            </a:lvl2pPr>
            <a:lvl3pPr marL="1219170" indent="0">
              <a:buNone/>
              <a:defRPr/>
            </a:lvl3pPr>
            <a:lvl4pPr marL="1828754" indent="0">
              <a:buNone/>
              <a:defRPr/>
            </a:lvl4pPr>
            <a:lvl5pPr marL="2438339" indent="0">
              <a:buNone/>
              <a:defRPr/>
            </a:lvl5pPr>
          </a:lstStyle>
          <a:p>
            <a:pPr lvl="0"/>
            <a:r>
              <a:rPr lang="en-US"/>
              <a:t>Click to edit Master text styles</a:t>
            </a:r>
          </a:p>
        </p:txBody>
      </p:sp>
      <p:sp>
        <p:nvSpPr>
          <p:cNvPr id="6" name="Picture Placeholder 5"/>
          <p:cNvSpPr>
            <a:spLocks noGrp="1"/>
          </p:cNvSpPr>
          <p:nvPr>
            <p:ph type="pic" sz="quarter" idx="12"/>
          </p:nvPr>
        </p:nvSpPr>
        <p:spPr>
          <a:xfrm>
            <a:off x="6000752" y="1412777"/>
            <a:ext cx="5816600" cy="4896545"/>
          </a:xfrm>
        </p:spPr>
        <p:txBody>
          <a:bodyPr/>
          <a:lstStyle/>
          <a:p>
            <a:r>
              <a:rPr lang="en-US"/>
              <a:t>Click icon to add picture</a:t>
            </a:r>
            <a:endParaRPr lang="en-GB"/>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84656" y="1413995"/>
            <a:ext cx="5523477" cy="365125"/>
          </a:xfrm>
          <a:prstGeom prst="rect">
            <a:avLst/>
          </a:prstGeom>
          <a:noFill/>
          <a:ln>
            <a:noFill/>
          </a:ln>
        </p:spPr>
      </p:pic>
      <p:sp>
        <p:nvSpPr>
          <p:cNvPr id="10" name="Footer Placeholder 2">
            <a:extLst>
              <a:ext uri="{FF2B5EF4-FFF2-40B4-BE49-F238E27FC236}">
                <a16:creationId xmlns:a16="http://schemas.microsoft.com/office/drawing/2014/main" id="{14A703AD-9E38-C941-B631-ABE77D2BB87D}"/>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28724820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Welcome">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7" name="Text Placeholder 6"/>
          <p:cNvSpPr>
            <a:spLocks noGrp="1"/>
          </p:cNvSpPr>
          <p:nvPr>
            <p:ph type="body" sz="quarter" idx="13"/>
          </p:nvPr>
        </p:nvSpPr>
        <p:spPr>
          <a:xfrm>
            <a:off x="312000" y="1315199"/>
            <a:ext cx="11255584" cy="4801967"/>
          </a:xfrm>
        </p:spPr>
        <p:txBody>
          <a:bodyPr>
            <a:normAutofit/>
          </a:bodyPr>
          <a:lstStyle>
            <a:lvl1pPr marL="0" indent="0">
              <a:lnSpc>
                <a:spcPts val="4800"/>
              </a:lnSpc>
              <a:spcBef>
                <a:spcPts val="0"/>
              </a:spcBef>
              <a:buNone/>
              <a:defRPr sz="4800" b="1">
                <a:solidFill>
                  <a:srgbClr val="BE0064"/>
                </a:solidFill>
              </a:defRPr>
            </a:lvl1pPr>
            <a:lvl2pPr marL="0" indent="0">
              <a:lnSpc>
                <a:spcPts val="4800"/>
              </a:lnSpc>
              <a:spcBef>
                <a:spcPts val="0"/>
              </a:spcBef>
              <a:buNone/>
              <a:defRPr sz="4800"/>
            </a:lvl2pPr>
            <a:lvl3pPr marL="0" indent="0">
              <a:lnSpc>
                <a:spcPts val="4800"/>
              </a:lnSpc>
              <a:spcBef>
                <a:spcPts val="0"/>
              </a:spcBef>
              <a:buNone/>
              <a:defRPr sz="4800"/>
            </a:lvl3pPr>
            <a:lvl4pPr marL="0" indent="0">
              <a:lnSpc>
                <a:spcPts val="4800"/>
              </a:lnSpc>
              <a:spcBef>
                <a:spcPts val="0"/>
              </a:spcBef>
              <a:buNone/>
              <a:defRPr sz="4800"/>
            </a:lvl4pPr>
            <a:lvl5pPr marL="0" indent="0">
              <a:lnSpc>
                <a:spcPts val="4800"/>
              </a:lnSpc>
              <a:spcBef>
                <a:spcPts val="0"/>
              </a:spcBef>
              <a:buNone/>
              <a:defRPr sz="4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Footer Placeholder 1"/>
          <p:cNvSpPr>
            <a:spLocks noGrp="1"/>
          </p:cNvSpPr>
          <p:nvPr>
            <p:ph type="ftr" sz="quarter" idx="14"/>
          </p:nvPr>
        </p:nvSpPr>
        <p:spPr/>
        <p:txBody>
          <a:bodyPr/>
          <a:lstStyle/>
          <a:p>
            <a:r>
              <a:rPr lang="en-GB"/>
              <a:t>Education and Training Foundation</a:t>
            </a:r>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21516988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1E6FC6-04BD-4B8C-9E81-41B54453CBE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9AC6D8A-113F-444F-8F62-83100084C0C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8D2800-C6D2-402D-B9C2-3DF4679DB577}"/>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5" name="Footer Placeholder 4">
            <a:extLst>
              <a:ext uri="{FF2B5EF4-FFF2-40B4-BE49-F238E27FC236}">
                <a16:creationId xmlns:a16="http://schemas.microsoft.com/office/drawing/2014/main" id="{7BFC92EC-7160-493B-B4B5-6536194AE3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00C406-B697-46AF-A56A-45FD7C86EDE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236491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A42C94-D81C-405D-9B7E-F29919FCB92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A6C0FF7-E57A-490F-A010-16AD14A80DC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3AA7AE9-5213-4D0F-9C16-B2C3A1B90602}"/>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5" name="Footer Placeholder 4">
            <a:extLst>
              <a:ext uri="{FF2B5EF4-FFF2-40B4-BE49-F238E27FC236}">
                <a16:creationId xmlns:a16="http://schemas.microsoft.com/office/drawing/2014/main" id="{5E029ED7-5E7C-4C99-B773-1D99ADEE71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627C0D-B3F0-4EBC-AC80-C83242E1241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391986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E034A-E650-48B5-A70F-5739013615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246EB71-0944-43E1-A2D9-EB0EAE186FA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6307A5A-2ADB-4263-9376-F194C9213FA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3574391-DF16-464D-A5D8-9F228752813C}"/>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6" name="Footer Placeholder 5">
            <a:extLst>
              <a:ext uri="{FF2B5EF4-FFF2-40B4-BE49-F238E27FC236}">
                <a16:creationId xmlns:a16="http://schemas.microsoft.com/office/drawing/2014/main" id="{77322363-5095-44FE-9935-8B2C56F27A5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B6FFE9-6940-4BF4-B86A-3F7D7398C2D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368788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B51E4E-698D-4CE1-A63B-4565E4F221A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74D5674-D18F-4E59-B987-643BA00E4F7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48C7B83-4153-4405-A2D9-0852AFE26D1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DFDDDBD-31A9-4730-900E-34925CF8BB6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33A24FE-6732-4D1F-A396-48F2DCD185E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3F4C004-E3A6-4E03-BC0C-563932E3E865}"/>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8" name="Footer Placeholder 7">
            <a:extLst>
              <a:ext uri="{FF2B5EF4-FFF2-40B4-BE49-F238E27FC236}">
                <a16:creationId xmlns:a16="http://schemas.microsoft.com/office/drawing/2014/main" id="{A5D00115-3DD7-4FE5-B70F-530024EEF0F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1BE1B20-4748-4E67-BAC7-095C2AF44BC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9671469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6B9750-31E5-42EA-B4E4-D1F33596925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823F3FA-6D63-445B-84F8-9C18E046ADF1}"/>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4" name="Footer Placeholder 3">
            <a:extLst>
              <a:ext uri="{FF2B5EF4-FFF2-40B4-BE49-F238E27FC236}">
                <a16:creationId xmlns:a16="http://schemas.microsoft.com/office/drawing/2014/main" id="{5E59EA9F-7113-4648-96DE-B1BEE0CD888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DFFB727-61CA-4211-8C6C-355BFD01014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1927682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FACDF95-0CE8-4710-AE86-E8FEB74B288A}"/>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3" name="Footer Placeholder 2">
            <a:extLst>
              <a:ext uri="{FF2B5EF4-FFF2-40B4-BE49-F238E27FC236}">
                <a16:creationId xmlns:a16="http://schemas.microsoft.com/office/drawing/2014/main" id="{00D19C93-A1B1-4B5A-B33D-70214C525A1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DA88C68-52BC-48E2-A6E5-3CF490528F5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5331625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92666A-9BFD-42C1-B11C-8AF8234ABF5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CAA3D87-AD27-464F-8E50-A50070B12E9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7732F88-FE10-4093-911E-40F3E6E7AB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567632-61FA-44F5-9E07-2C8DA2837604}"/>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6" name="Footer Placeholder 5">
            <a:extLst>
              <a:ext uri="{FF2B5EF4-FFF2-40B4-BE49-F238E27FC236}">
                <a16:creationId xmlns:a16="http://schemas.microsoft.com/office/drawing/2014/main" id="{DB41C73E-B1E1-41DA-AD52-616863DB6E2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C79ABB0-4CFE-48ED-B740-DA28F02335E1}"/>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6268264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37CDA5-B2E0-44AF-9DE8-608CA6204ED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81C36E2-468F-40FE-B038-F56BA5C3BCC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D25A288E-2936-41A0-BF96-E15CDAA33C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72DA149-D2C1-4150-B2A3-3E195C1E822F}"/>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6" name="Footer Placeholder 5">
            <a:extLst>
              <a:ext uri="{FF2B5EF4-FFF2-40B4-BE49-F238E27FC236}">
                <a16:creationId xmlns:a16="http://schemas.microsoft.com/office/drawing/2014/main" id="{7B348074-ECA8-47E7-9461-179B312CD1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87FEC5-3D8D-4981-99E1-009E3E0096D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547382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3EB423C-2894-43C0-8D16-2528AF959DF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F577D6D-7834-4380-A355-9DF0A0C9283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30E452-C5E8-46AE-8386-142EA662B47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11BE61-DDF5-453F-8590-8C9FA2C7BC93}" type="datetimeFigureOut">
              <a:rPr lang="en-US" smtClean="0"/>
              <a:t>11/10/2023</a:t>
            </a:fld>
            <a:endParaRPr lang="en-US"/>
          </a:p>
        </p:txBody>
      </p:sp>
      <p:sp>
        <p:nvSpPr>
          <p:cNvPr id="5" name="Footer Placeholder 4">
            <a:extLst>
              <a:ext uri="{FF2B5EF4-FFF2-40B4-BE49-F238E27FC236}">
                <a16:creationId xmlns:a16="http://schemas.microsoft.com/office/drawing/2014/main" id="{FED02B97-DFE2-4AD4-BB6B-2A55C9E5C7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D12B03D-85E8-4B47-88DC-4E323D658B1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8441B7-B3CB-4C49-A2D1-B6914F7C3DAF}" type="slidenum">
              <a:rPr lang="en-US" smtClean="0"/>
              <a:t>‹#›</a:t>
            </a:fld>
            <a:endParaRPr lang="en-US"/>
          </a:p>
        </p:txBody>
      </p:sp>
    </p:spTree>
    <p:extLst>
      <p:ext uri="{BB962C8B-B14F-4D97-AF65-F5344CB8AC3E}">
        <p14:creationId xmlns:p14="http://schemas.microsoft.com/office/powerpoint/2010/main" val="35326320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5.png"/><Relationship Id="rId4" Type="http://schemas.openxmlformats.org/officeDocument/2006/relationships/notesSlide" Target="../notesSlides/notesSlide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hyperlink" Target="https://youtu.be/kiIDlaujtZc" TargetMode="External"/><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hyperlink" Target="https://youtu.be/ZAyukMs_LIU%20https:/youtu.be/YuDNBrdSsA4?t=3&#8203;" TargetMode="External"/><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hyperlink" Target="https://youtu.be/YuDNBrdSsA4?t=3" TargetMode="Externa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hyperlink" Target="https://youtu.be/GAB89fOdA-I" TargetMode="External"/><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hyperlink" Target="https://vimeo.com/835258853" TargetMode="External"/><Relationship Id="rId2" Type="http://schemas.openxmlformats.org/officeDocument/2006/relationships/notesSlide" Target="../notesSlides/notesSlide27.xml"/><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hyperlink" Target="https://youtu.be/y_WoOYybCro" TargetMode="External"/><Relationship Id="rId2" Type="http://schemas.openxmlformats.org/officeDocument/2006/relationships/notesSlide" Target="../notesSlides/notesSlide29.xml"/><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3" Type="http://schemas.openxmlformats.org/officeDocument/2006/relationships/hyperlink" Target="https://youtu.be/y_WoOYybCro" TargetMode="External"/><Relationship Id="rId2" Type="http://schemas.openxmlformats.org/officeDocument/2006/relationships/notesSlide" Target="../notesSlides/notesSlide32.xml"/><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a:xfrm>
            <a:off x="2536699" y="2486912"/>
            <a:ext cx="9246317" cy="2018261"/>
          </a:xfrm>
        </p:spPr>
        <p:txBody>
          <a:bodyPr/>
          <a:lstStyle/>
          <a:p>
            <a:r>
              <a:rPr lang="en-US" sz="4267" dirty="0">
                <a:cs typeface="Arial"/>
              </a:rPr>
              <a:t>Media, broadcast and production Employer set project: Core skills</a:t>
            </a:r>
          </a:p>
        </p:txBody>
      </p:sp>
      <p:sp>
        <p:nvSpPr>
          <p:cNvPr id="3" name="Subtitle 2">
            <a:extLst>
              <a:ext uri="{FF2B5EF4-FFF2-40B4-BE49-F238E27FC236}">
                <a16:creationId xmlns:a16="http://schemas.microsoft.com/office/drawing/2014/main" id="{FCD1F95F-D16E-774B-BA41-5586864A7E03}"/>
              </a:ext>
            </a:extLst>
          </p:cNvPr>
          <p:cNvSpPr>
            <a:spLocks noGrp="1"/>
          </p:cNvSpPr>
          <p:nvPr>
            <p:ph type="subTitle" idx="1"/>
          </p:nvPr>
        </p:nvSpPr>
        <p:spPr/>
        <p:txBody>
          <a:bodyPr>
            <a:normAutofit fontScale="25000" lnSpcReduction="20000"/>
          </a:bodyPr>
          <a:lstStyle/>
          <a:p>
            <a:r>
              <a:rPr lang="en-US"/>
              <a:t>Presenter name</a:t>
            </a:r>
          </a:p>
        </p:txBody>
      </p:sp>
      <p:sp>
        <p:nvSpPr>
          <p:cNvPr id="4" name="Text Placeholder 3">
            <a:extLst>
              <a:ext uri="{FF2B5EF4-FFF2-40B4-BE49-F238E27FC236}">
                <a16:creationId xmlns:a16="http://schemas.microsoft.com/office/drawing/2014/main" id="{EB4CC04C-4404-2344-B3AF-3A1327FC7224}"/>
              </a:ext>
            </a:extLst>
          </p:cNvPr>
          <p:cNvSpPr>
            <a:spLocks noGrp="1"/>
          </p:cNvSpPr>
          <p:nvPr>
            <p:ph type="body" sz="quarter" idx="14"/>
          </p:nvPr>
        </p:nvSpPr>
        <p:spPr/>
        <p:txBody>
          <a:bodyPr/>
          <a:lstStyle/>
          <a:p>
            <a:r>
              <a:rPr lang="en-US"/>
              <a:t>Time and date</a:t>
            </a:r>
          </a:p>
        </p:txBody>
      </p:sp>
      <p:sp>
        <p:nvSpPr>
          <p:cNvPr id="5" name="Text Placeholder 4">
            <a:extLst>
              <a:ext uri="{FF2B5EF4-FFF2-40B4-BE49-F238E27FC236}">
                <a16:creationId xmlns:a16="http://schemas.microsoft.com/office/drawing/2014/main" id="{6B4643D2-5B40-084D-AF5C-E1AE7B10AF17}"/>
              </a:ext>
            </a:extLst>
          </p:cNvPr>
          <p:cNvSpPr>
            <a:spLocks noGrp="1"/>
          </p:cNvSpPr>
          <p:nvPr>
            <p:ph type="body" sz="quarter" idx="15"/>
          </p:nvPr>
        </p:nvSpPr>
        <p:spPr/>
        <p:txBody>
          <a:bodyPr/>
          <a:lstStyle/>
          <a:p>
            <a:r>
              <a:rPr lang="en-US"/>
              <a:t>Location</a:t>
            </a:r>
          </a:p>
        </p:txBody>
      </p:sp>
    </p:spTree>
    <p:extLst>
      <p:ext uri="{BB962C8B-B14F-4D97-AF65-F5344CB8AC3E}">
        <p14:creationId xmlns:p14="http://schemas.microsoft.com/office/powerpoint/2010/main" val="34697132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The meaning of opportunity</a:t>
            </a:r>
          </a:p>
        </p:txBody>
      </p:sp>
      <p:sp>
        <p:nvSpPr>
          <p:cNvPr id="9" name="Text Placeholder 8">
            <a:extLst>
              <a:ext uri="{FF2B5EF4-FFF2-40B4-BE49-F238E27FC236}">
                <a16:creationId xmlns:a16="http://schemas.microsoft.com/office/drawing/2014/main" id="{64FF7758-AAAC-432D-9831-75808246B78C}"/>
              </a:ext>
            </a:extLst>
          </p:cNvPr>
          <p:cNvSpPr>
            <a:spLocks noGrp="1"/>
          </p:cNvSpPr>
          <p:nvPr>
            <p:ph type="body" sz="quarter" idx="13"/>
          </p:nvPr>
        </p:nvSpPr>
        <p:spPr/>
        <p:txBody>
          <a:bodyPr vert="horz" lIns="0" tIns="0" rIns="0" bIns="0" rtlCol="0" anchor="t">
            <a:noAutofit/>
          </a:bodyPr>
          <a:lstStyle/>
          <a:p>
            <a:r>
              <a:rPr lang="en-US" dirty="0"/>
              <a:t>Opportunity</a:t>
            </a:r>
          </a:p>
          <a:p>
            <a:endParaRPr lang="en-US" sz="3733"/>
          </a:p>
          <a:p>
            <a:endParaRPr lang="en-US" sz="3733"/>
          </a:p>
          <a:p>
            <a:endParaRPr lang="en-US"/>
          </a:p>
        </p:txBody>
      </p:sp>
      <p:sp>
        <p:nvSpPr>
          <p:cNvPr id="5" name="Footer Placeholder 3"/>
          <p:cNvSpPr>
            <a:spLocks noGrp="1"/>
          </p:cNvSpPr>
          <p:nvPr>
            <p:ph type="ftr" sz="quarter" idx="10"/>
          </p:nvPr>
        </p:nvSpPr>
        <p:spPr>
          <a:prstGeom prst="rect">
            <a:avLst/>
          </a:prstGeom>
        </p:spPr>
        <p:txBody>
          <a:bodyPr vert="horz" lIns="91440" tIns="45720" rIns="91440" bIns="45720" rtlCol="0" anchor="ctr"/>
          <a:lstStyle>
            <a:defPPr>
              <a:defRPr lang="en-US"/>
            </a:defPPr>
            <a:lvl1pPr marL="0" algn="ctr" defTabSz="914377" rtl="0" eaLnBrk="1" latinLnBrk="0" hangingPunct="1">
              <a:defRPr sz="1200" kern="1200">
                <a:solidFill>
                  <a:schemeClr val="tx1">
                    <a:tint val="75000"/>
                  </a:schemeClr>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l" defTabSz="1219170">
              <a:defRPr/>
            </a:pPr>
            <a:r>
              <a:rPr lang="en-GB" sz="933" b="1" cap="all">
                <a:solidFill>
                  <a:srgbClr val="000000"/>
                </a:solidFill>
                <a:latin typeface="Arial"/>
              </a:rPr>
              <a:t>Education and Training Foundation</a:t>
            </a:r>
            <a:endParaRPr lang="en-US" sz="16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The meaning of opportunity</a:t>
            </a:r>
          </a:p>
        </p:txBody>
      </p:sp>
      <p:sp>
        <p:nvSpPr>
          <p:cNvPr id="9" name="Text Placeholder 8">
            <a:extLst>
              <a:ext uri="{FF2B5EF4-FFF2-40B4-BE49-F238E27FC236}">
                <a16:creationId xmlns:a16="http://schemas.microsoft.com/office/drawing/2014/main" id="{64FF7758-AAAC-432D-9831-75808246B78C}"/>
              </a:ext>
            </a:extLst>
          </p:cNvPr>
          <p:cNvSpPr>
            <a:spLocks noGrp="1"/>
          </p:cNvSpPr>
          <p:nvPr>
            <p:ph type="body" sz="quarter" idx="13"/>
          </p:nvPr>
        </p:nvSpPr>
        <p:spPr/>
        <p:txBody>
          <a:bodyPr vert="horz" lIns="0" tIns="0" rIns="0" bIns="0" rtlCol="0" anchor="t">
            <a:noAutofit/>
          </a:bodyPr>
          <a:lstStyle/>
          <a:p>
            <a:r>
              <a:rPr lang="en-US" sz="3733" dirty="0"/>
              <a:t>Opportunity</a:t>
            </a:r>
            <a:endParaRPr lang="en-US" sz="3733" dirty="0">
              <a:cs typeface="Arial"/>
            </a:endParaRPr>
          </a:p>
          <a:p>
            <a:endParaRPr lang="en-US" sz="3733" dirty="0">
              <a:cs typeface="Arial"/>
            </a:endParaRPr>
          </a:p>
          <a:p>
            <a:pPr marL="609585" indent="-609585">
              <a:buFont typeface="Wingdings" panose="020B0604020202020204" pitchFamily="34" charset="0"/>
              <a:buChar char="§"/>
            </a:pPr>
            <a:r>
              <a:rPr lang="en-US" sz="3733" b="0" dirty="0"/>
              <a:t>a </a:t>
            </a:r>
            <a:r>
              <a:rPr lang="en-US" sz="3733" b="0" err="1"/>
              <a:t>favourable</a:t>
            </a:r>
            <a:r>
              <a:rPr lang="en-US" sz="3733" b="0" dirty="0"/>
              <a:t> chance</a:t>
            </a:r>
            <a:endParaRPr lang="en-US" sz="3733" b="0" dirty="0">
              <a:cs typeface="Arial"/>
            </a:endParaRPr>
          </a:p>
          <a:p>
            <a:pPr marL="609585" indent="-609585">
              <a:buFont typeface="Arial" panose="020B0604020202020204" pitchFamily="34" charset="0"/>
              <a:buChar char="•"/>
            </a:pPr>
            <a:endParaRPr lang="en-US" sz="3733" b="0"/>
          </a:p>
          <a:p>
            <a:pPr marL="609585" indent="-609585">
              <a:buFont typeface="Arial" panose="020B0604020202020204" pitchFamily="34" charset="0"/>
              <a:buChar char="•"/>
            </a:pPr>
            <a:endParaRPr lang="en-US" sz="3733" b="0"/>
          </a:p>
          <a:p>
            <a:endParaRPr lang="en-US" sz="3733"/>
          </a:p>
          <a:p>
            <a:endParaRPr lang="en-US"/>
          </a:p>
        </p:txBody>
      </p:sp>
      <p:sp>
        <p:nvSpPr>
          <p:cNvPr id="5" name="Footer Placeholder 3"/>
          <p:cNvSpPr>
            <a:spLocks noGrp="1"/>
          </p:cNvSpPr>
          <p:nvPr>
            <p:ph type="ftr" sz="quarter" idx="10"/>
          </p:nvPr>
        </p:nvSpPr>
        <p:spPr>
          <a:prstGeom prst="rect">
            <a:avLst/>
          </a:prstGeom>
        </p:spPr>
        <p:txBody>
          <a:bodyPr vert="horz" lIns="91440" tIns="45720" rIns="91440" bIns="45720" rtlCol="0" anchor="ctr"/>
          <a:lstStyle>
            <a:defPPr>
              <a:defRPr lang="en-US"/>
            </a:defPPr>
            <a:lvl1pPr marL="0" algn="ctr" defTabSz="914377" rtl="0" eaLnBrk="1" latinLnBrk="0" hangingPunct="1">
              <a:defRPr sz="1200" kern="1200">
                <a:solidFill>
                  <a:schemeClr val="tx1">
                    <a:tint val="75000"/>
                  </a:schemeClr>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l" defTabSz="1219170">
              <a:defRPr/>
            </a:pPr>
            <a:r>
              <a:rPr lang="en-GB" sz="933" b="1" cap="all">
                <a:solidFill>
                  <a:srgbClr val="000000"/>
                </a:solidFill>
                <a:latin typeface="Arial"/>
              </a:rPr>
              <a:t>Education and Training Foundation</a:t>
            </a:r>
            <a:endParaRPr lang="en-US" sz="1600"/>
          </a:p>
        </p:txBody>
      </p:sp>
    </p:spTree>
    <p:extLst>
      <p:ext uri="{BB962C8B-B14F-4D97-AF65-F5344CB8AC3E}">
        <p14:creationId xmlns:p14="http://schemas.microsoft.com/office/powerpoint/2010/main" val="15284795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The meaning of opportunity</a:t>
            </a:r>
          </a:p>
        </p:txBody>
      </p:sp>
      <p:sp>
        <p:nvSpPr>
          <p:cNvPr id="9" name="Text Placeholder 8">
            <a:extLst>
              <a:ext uri="{FF2B5EF4-FFF2-40B4-BE49-F238E27FC236}">
                <a16:creationId xmlns:a16="http://schemas.microsoft.com/office/drawing/2014/main" id="{64FF7758-AAAC-432D-9831-75808246B78C}"/>
              </a:ext>
            </a:extLst>
          </p:cNvPr>
          <p:cNvSpPr>
            <a:spLocks noGrp="1"/>
          </p:cNvSpPr>
          <p:nvPr>
            <p:ph type="body" sz="quarter" idx="13"/>
          </p:nvPr>
        </p:nvSpPr>
        <p:spPr/>
        <p:txBody>
          <a:bodyPr vert="horz" lIns="0" tIns="0" rIns="0" bIns="0" rtlCol="0" anchor="t">
            <a:noAutofit/>
          </a:bodyPr>
          <a:lstStyle/>
          <a:p>
            <a:r>
              <a:rPr lang="en-US" sz="3733" dirty="0"/>
              <a:t>Opportunity</a:t>
            </a:r>
          </a:p>
          <a:p>
            <a:endParaRPr lang="en-US" sz="3733"/>
          </a:p>
          <a:p>
            <a:pPr marL="609585" indent="-609585">
              <a:buFont typeface="Wingdings" panose="020B0604020202020204" pitchFamily="34" charset="0"/>
              <a:buChar char="§"/>
            </a:pPr>
            <a:r>
              <a:rPr lang="en-US" sz="3733" b="0" dirty="0"/>
              <a:t>a </a:t>
            </a:r>
            <a:r>
              <a:rPr lang="en-US" sz="3733" b="0" err="1"/>
              <a:t>favourable</a:t>
            </a:r>
            <a:r>
              <a:rPr lang="en-US" sz="3733" b="0" dirty="0"/>
              <a:t> chance</a:t>
            </a:r>
            <a:endParaRPr lang="en-US" sz="3733" b="0" dirty="0">
              <a:cs typeface="Arial"/>
            </a:endParaRPr>
          </a:p>
          <a:p>
            <a:pPr marL="609585" indent="-609585">
              <a:buFont typeface="Wingdings" panose="020B0604020202020204" pitchFamily="34" charset="0"/>
              <a:buChar char="§"/>
            </a:pPr>
            <a:endParaRPr lang="en-US" sz="3733" b="0">
              <a:cs typeface="Arial"/>
            </a:endParaRPr>
          </a:p>
          <a:p>
            <a:pPr marL="609585" indent="-609585">
              <a:buFont typeface="Wingdings" panose="020B0604020202020204" pitchFamily="34" charset="0"/>
              <a:buChar char="§"/>
            </a:pPr>
            <a:r>
              <a:rPr lang="en-US" sz="3733" b="0" dirty="0"/>
              <a:t>an irregular opening.</a:t>
            </a:r>
            <a:endParaRPr lang="en-US" sz="3733" b="0" dirty="0">
              <a:cs typeface="Arial"/>
            </a:endParaRPr>
          </a:p>
          <a:p>
            <a:endParaRPr lang="en-US" sz="3733"/>
          </a:p>
          <a:p>
            <a:endParaRPr lang="en-US"/>
          </a:p>
        </p:txBody>
      </p:sp>
      <p:sp>
        <p:nvSpPr>
          <p:cNvPr id="5" name="Footer Placeholder 3"/>
          <p:cNvSpPr>
            <a:spLocks noGrp="1"/>
          </p:cNvSpPr>
          <p:nvPr>
            <p:ph type="ftr" sz="quarter" idx="10"/>
          </p:nvPr>
        </p:nvSpPr>
        <p:spPr>
          <a:prstGeom prst="rect">
            <a:avLst/>
          </a:prstGeom>
        </p:spPr>
        <p:txBody>
          <a:bodyPr vert="horz" lIns="91440" tIns="45720" rIns="91440" bIns="45720" rtlCol="0" anchor="ctr"/>
          <a:lstStyle>
            <a:defPPr>
              <a:defRPr lang="en-US"/>
            </a:defPPr>
            <a:lvl1pPr marL="0" algn="ctr" defTabSz="914377" rtl="0" eaLnBrk="1" latinLnBrk="0" hangingPunct="1">
              <a:defRPr sz="1200" kern="1200">
                <a:solidFill>
                  <a:schemeClr val="tx1">
                    <a:tint val="75000"/>
                  </a:schemeClr>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l" defTabSz="1219170">
              <a:defRPr/>
            </a:pPr>
            <a:r>
              <a:rPr lang="en-GB" sz="933" b="1" cap="all">
                <a:solidFill>
                  <a:srgbClr val="000000"/>
                </a:solidFill>
                <a:latin typeface="Arial"/>
              </a:rPr>
              <a:t>Education and Training Foundation</a:t>
            </a:r>
            <a:endParaRPr lang="en-US" sz="1600"/>
          </a:p>
        </p:txBody>
      </p:sp>
      <p:pic>
        <p:nvPicPr>
          <p:cNvPr id="16" name="Opportunity Revolving Door.mp4">
            <a:hlinkClick r:id="" action="ppaction://media"/>
            <a:extLst>
              <a:ext uri="{FF2B5EF4-FFF2-40B4-BE49-F238E27FC236}">
                <a16:creationId xmlns:a16="http://schemas.microsoft.com/office/drawing/2014/main" id="{0B455608-1C50-1BEF-64C7-9DDAA64DEC22}"/>
              </a:ext>
            </a:extLst>
          </p:cNvPr>
          <p:cNvPicPr>
            <a:picLocks noChangeAspect="1"/>
          </p:cNvPicPr>
          <p:nvPr>
            <a:videoFile r:link="rId2"/>
            <p:extLst>
              <p:ext uri="{DAA4B4D4-6D71-4841-9C94-3DE7FCFB9230}">
                <p14:media xmlns:p14="http://schemas.microsoft.com/office/powerpoint/2010/main" r:embed="rId1"/>
              </p:ext>
            </p:extLst>
          </p:nvPr>
        </p:nvPicPr>
        <p:blipFill>
          <a:blip r:embed="rId5"/>
          <a:srcRect l="16375" r="16375"/>
          <a:stretch>
            <a:fillRect/>
          </a:stretch>
        </p:blipFill>
        <p:spPr>
          <a:xfrm>
            <a:off x="5935641" y="1413471"/>
            <a:ext cx="5816600" cy="4895851"/>
          </a:xfrm>
          <a:prstGeom prst="rect">
            <a:avLst/>
          </a:prstGeom>
        </p:spPr>
      </p:pic>
    </p:spTree>
    <p:extLst>
      <p:ext uri="{BB962C8B-B14F-4D97-AF65-F5344CB8AC3E}">
        <p14:creationId xmlns:p14="http://schemas.microsoft.com/office/powerpoint/2010/main" val="1154317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316"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6"/>
                                        </p:tgtEl>
                                      </p:cBhvr>
                                    </p:cmd>
                                  </p:childTnLst>
                                </p:cTn>
                              </p:par>
                            </p:childTnLst>
                          </p:cTn>
                        </p:par>
                      </p:childTnLst>
                    </p:cTn>
                  </p:par>
                </p:childTnLst>
              </p:cTn>
              <p:nextCondLst>
                <p:cond evt="onClick" delay="0">
                  <p:tgtEl>
                    <p:spTgt spid="16"/>
                  </p:tgtEl>
                </p:cond>
              </p:nextCondLst>
            </p:seq>
            <p:video>
              <p:cMediaNode vol="0">
                <p:cTn id="12" fill="hold" display="0">
                  <p:stCondLst>
                    <p:cond delay="indefinite"/>
                  </p:stCondLst>
                </p:cTn>
                <p:tgtEl>
                  <p:spTgt spid="16"/>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t>03</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t>Good, bad and god opportunities</a:t>
            </a:r>
          </a:p>
        </p:txBody>
      </p:sp>
    </p:spTree>
    <p:extLst>
      <p:ext uri="{BB962C8B-B14F-4D97-AF65-F5344CB8AC3E}">
        <p14:creationId xmlns:p14="http://schemas.microsoft.com/office/powerpoint/2010/main" val="33272995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a:t>Identify opportunity</a:t>
            </a: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14</a:t>
            </a:fld>
            <a:endParaRPr lang="en-GB"/>
          </a:p>
        </p:txBody>
      </p:sp>
      <p:sp>
        <p:nvSpPr>
          <p:cNvPr id="11" name="Content Placeholder 2">
            <a:extLst>
              <a:ext uri="{FF2B5EF4-FFF2-40B4-BE49-F238E27FC236}">
                <a16:creationId xmlns:a16="http://schemas.microsoft.com/office/drawing/2014/main" id="{92F6B27A-48FD-16C2-3191-BE21C5F934A2}"/>
              </a:ext>
            </a:extLst>
          </p:cNvPr>
          <p:cNvSpPr txBox="1">
            <a:spLocks/>
          </p:cNvSpPr>
          <p:nvPr/>
        </p:nvSpPr>
        <p:spPr>
          <a:xfrm>
            <a:off x="336126" y="1600201"/>
            <a:ext cx="11231457" cy="4525963"/>
          </a:xfrm>
          <a:prstGeom prst="rect">
            <a:avLst/>
          </a:prstGeom>
        </p:spPr>
        <p:txBody>
          <a:bodyPr lIns="121920" tIns="60960" rIns="121920" bIns="60960" anchor="t">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3733" dirty="0">
                <a:latin typeface="Arial"/>
                <a:cs typeface="Arial"/>
              </a:rPr>
              <a:t>Three </a:t>
            </a:r>
            <a:r>
              <a:rPr lang="en-US" sz="3733" dirty="0" err="1">
                <a:latin typeface="Arial"/>
                <a:cs typeface="Arial"/>
              </a:rPr>
              <a:t>flavours</a:t>
            </a:r>
            <a:r>
              <a:rPr lang="en-US" sz="3733" dirty="0">
                <a:latin typeface="Arial"/>
                <a:cs typeface="Arial"/>
              </a:rPr>
              <a:t>:</a:t>
            </a:r>
          </a:p>
          <a:p>
            <a:endParaRPr lang="en-US" sz="3733"/>
          </a:p>
        </p:txBody>
      </p:sp>
    </p:spTree>
    <p:extLst>
      <p:ext uri="{BB962C8B-B14F-4D97-AF65-F5344CB8AC3E}">
        <p14:creationId xmlns:p14="http://schemas.microsoft.com/office/powerpoint/2010/main" val="21337456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a:t>Identify opportunity</a:t>
            </a: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15</a:t>
            </a:fld>
            <a:endParaRPr lang="en-GB"/>
          </a:p>
        </p:txBody>
      </p:sp>
      <p:sp>
        <p:nvSpPr>
          <p:cNvPr id="11" name="Content Placeholder 2">
            <a:extLst>
              <a:ext uri="{FF2B5EF4-FFF2-40B4-BE49-F238E27FC236}">
                <a16:creationId xmlns:a16="http://schemas.microsoft.com/office/drawing/2014/main" id="{92F6B27A-48FD-16C2-3191-BE21C5F934A2}"/>
              </a:ext>
            </a:extLst>
          </p:cNvPr>
          <p:cNvSpPr txBox="1">
            <a:spLocks/>
          </p:cNvSpPr>
          <p:nvPr/>
        </p:nvSpPr>
        <p:spPr>
          <a:xfrm>
            <a:off x="336126" y="1600201"/>
            <a:ext cx="11231457" cy="4525963"/>
          </a:xfrm>
          <a:prstGeom prst="rect">
            <a:avLst/>
          </a:prstGeom>
        </p:spPr>
        <p:txBody>
          <a:bodyPr lIns="121920" tIns="60960" rIns="121920" bIns="60960" anchor="t">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3733" dirty="0">
                <a:latin typeface="Arial"/>
                <a:cs typeface="Arial"/>
              </a:rPr>
              <a:t>Three </a:t>
            </a:r>
            <a:r>
              <a:rPr lang="en-US" sz="3733" err="1">
                <a:latin typeface="Arial"/>
                <a:cs typeface="Arial"/>
              </a:rPr>
              <a:t>flavours</a:t>
            </a:r>
            <a:r>
              <a:rPr lang="en-US" sz="3733" dirty="0">
                <a:latin typeface="Arial"/>
                <a:cs typeface="Arial"/>
              </a:rPr>
              <a:t>:</a:t>
            </a:r>
          </a:p>
          <a:p>
            <a:pPr marL="0" indent="0">
              <a:buNone/>
            </a:pPr>
            <a:endParaRPr lang="en-US" sz="3733" dirty="0"/>
          </a:p>
          <a:p>
            <a:pPr>
              <a:buFont typeface="Wingdings" panose="020B0604020202020204" pitchFamily="34" charset="0"/>
              <a:buChar char="§"/>
            </a:pPr>
            <a:r>
              <a:rPr lang="en-US" sz="3733" dirty="0"/>
              <a:t>Good</a:t>
            </a:r>
            <a:endParaRPr lang="en-US" sz="3733" dirty="0">
              <a:cs typeface="Arial"/>
            </a:endParaRPr>
          </a:p>
          <a:p>
            <a:pPr>
              <a:buFont typeface="Wingdings" panose="020B0604020202020204" pitchFamily="34" charset="0"/>
              <a:buChar char="§"/>
            </a:pPr>
            <a:r>
              <a:rPr lang="en-US" sz="3733" dirty="0"/>
              <a:t>Bad</a:t>
            </a:r>
            <a:endParaRPr lang="en-US" sz="3733" dirty="0">
              <a:cs typeface="Arial"/>
            </a:endParaRPr>
          </a:p>
          <a:p>
            <a:endParaRPr lang="en-US" sz="3733"/>
          </a:p>
        </p:txBody>
      </p:sp>
    </p:spTree>
    <p:extLst>
      <p:ext uri="{BB962C8B-B14F-4D97-AF65-F5344CB8AC3E}">
        <p14:creationId xmlns:p14="http://schemas.microsoft.com/office/powerpoint/2010/main" val="15448924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a:t>Identify opportunity</a:t>
            </a: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16</a:t>
            </a:fld>
            <a:endParaRPr lang="en-GB"/>
          </a:p>
        </p:txBody>
      </p:sp>
      <p:sp>
        <p:nvSpPr>
          <p:cNvPr id="11" name="Content Placeholder 2">
            <a:extLst>
              <a:ext uri="{FF2B5EF4-FFF2-40B4-BE49-F238E27FC236}">
                <a16:creationId xmlns:a16="http://schemas.microsoft.com/office/drawing/2014/main" id="{92F6B27A-48FD-16C2-3191-BE21C5F934A2}"/>
              </a:ext>
            </a:extLst>
          </p:cNvPr>
          <p:cNvSpPr txBox="1">
            <a:spLocks/>
          </p:cNvSpPr>
          <p:nvPr/>
        </p:nvSpPr>
        <p:spPr>
          <a:xfrm>
            <a:off x="336126" y="1600201"/>
            <a:ext cx="11231457" cy="4525963"/>
          </a:xfrm>
          <a:prstGeom prst="rect">
            <a:avLst/>
          </a:prstGeom>
        </p:spPr>
        <p:txBody>
          <a:bodyPr lIns="121920" tIns="60960" rIns="121920" bIns="60960" anchor="t">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3733" dirty="0">
                <a:latin typeface="Arial"/>
                <a:cs typeface="Arial"/>
              </a:rPr>
              <a:t>Three </a:t>
            </a:r>
            <a:r>
              <a:rPr lang="en-US" sz="3733" dirty="0" err="1">
                <a:latin typeface="Arial"/>
                <a:cs typeface="Arial"/>
              </a:rPr>
              <a:t>flavours</a:t>
            </a:r>
            <a:r>
              <a:rPr lang="en-US" sz="3733" dirty="0">
                <a:latin typeface="Arial"/>
                <a:cs typeface="Arial"/>
              </a:rPr>
              <a:t>:</a:t>
            </a:r>
          </a:p>
          <a:p>
            <a:pPr marL="0" indent="0">
              <a:buNone/>
            </a:pPr>
            <a:endParaRPr lang="en-US" sz="3733" dirty="0"/>
          </a:p>
          <a:p>
            <a:pPr>
              <a:buFont typeface="Wingdings" panose="020B0604020202020204" pitchFamily="34" charset="0"/>
              <a:buChar char="§"/>
            </a:pPr>
            <a:r>
              <a:rPr lang="en-US" sz="3733" dirty="0"/>
              <a:t>Good</a:t>
            </a:r>
            <a:endParaRPr lang="en-US" sz="3733">
              <a:cs typeface="Arial"/>
            </a:endParaRPr>
          </a:p>
          <a:p>
            <a:endParaRPr lang="en-US" sz="3733"/>
          </a:p>
        </p:txBody>
      </p:sp>
    </p:spTree>
    <p:extLst>
      <p:ext uri="{BB962C8B-B14F-4D97-AF65-F5344CB8AC3E}">
        <p14:creationId xmlns:p14="http://schemas.microsoft.com/office/powerpoint/2010/main" val="37235571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a:t>Identify opportunity</a:t>
            </a: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17</a:t>
            </a:fld>
            <a:endParaRPr lang="en-GB"/>
          </a:p>
        </p:txBody>
      </p:sp>
      <p:sp>
        <p:nvSpPr>
          <p:cNvPr id="11" name="Content Placeholder 2">
            <a:extLst>
              <a:ext uri="{FF2B5EF4-FFF2-40B4-BE49-F238E27FC236}">
                <a16:creationId xmlns:a16="http://schemas.microsoft.com/office/drawing/2014/main" id="{92F6B27A-48FD-16C2-3191-BE21C5F934A2}"/>
              </a:ext>
            </a:extLst>
          </p:cNvPr>
          <p:cNvSpPr txBox="1">
            <a:spLocks/>
          </p:cNvSpPr>
          <p:nvPr/>
        </p:nvSpPr>
        <p:spPr>
          <a:xfrm>
            <a:off x="336126" y="1600201"/>
            <a:ext cx="11231457" cy="4525963"/>
          </a:xfrm>
          <a:prstGeom prst="rect">
            <a:avLst/>
          </a:prstGeom>
        </p:spPr>
        <p:txBody>
          <a:bodyPr lIns="121920" tIns="60960" rIns="121920" bIns="60960" anchor="t">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3733" dirty="0">
                <a:latin typeface="Arial"/>
                <a:cs typeface="Arial"/>
              </a:rPr>
              <a:t>Three </a:t>
            </a:r>
            <a:r>
              <a:rPr lang="en-US" sz="3733" err="1">
                <a:latin typeface="Arial"/>
                <a:cs typeface="Arial"/>
              </a:rPr>
              <a:t>flavours</a:t>
            </a:r>
            <a:r>
              <a:rPr lang="en-US" sz="3733" dirty="0">
                <a:latin typeface="Arial"/>
                <a:cs typeface="Arial"/>
              </a:rPr>
              <a:t>:</a:t>
            </a:r>
          </a:p>
          <a:p>
            <a:pPr marL="0" indent="0">
              <a:buNone/>
            </a:pPr>
            <a:endParaRPr lang="en-US" sz="3733" dirty="0"/>
          </a:p>
          <a:p>
            <a:pPr>
              <a:buFont typeface="Wingdings" panose="020B0604020202020204" pitchFamily="34" charset="0"/>
              <a:buChar char="§"/>
            </a:pPr>
            <a:r>
              <a:rPr lang="en-US" sz="3733" dirty="0"/>
              <a:t>Good</a:t>
            </a:r>
            <a:endParaRPr lang="en-US" sz="3733" dirty="0">
              <a:cs typeface="Arial"/>
            </a:endParaRPr>
          </a:p>
          <a:p>
            <a:pPr>
              <a:buFont typeface="Wingdings" panose="020B0604020202020204" pitchFamily="34" charset="0"/>
              <a:buChar char="§"/>
            </a:pPr>
            <a:r>
              <a:rPr lang="en-US" sz="3733" dirty="0"/>
              <a:t>Bad</a:t>
            </a:r>
            <a:endParaRPr lang="en-US" sz="3733" dirty="0">
              <a:cs typeface="Arial"/>
            </a:endParaRPr>
          </a:p>
          <a:p>
            <a:pPr>
              <a:buFont typeface="Wingdings" panose="020B0604020202020204" pitchFamily="34" charset="0"/>
              <a:buChar char="§"/>
            </a:pPr>
            <a:r>
              <a:rPr lang="en-US" sz="3733" dirty="0"/>
              <a:t>God</a:t>
            </a:r>
            <a:endParaRPr lang="en-US" sz="3733" dirty="0">
              <a:cs typeface="Arial"/>
            </a:endParaRPr>
          </a:p>
          <a:p>
            <a:endParaRPr lang="en-US" sz="3733"/>
          </a:p>
        </p:txBody>
      </p:sp>
    </p:spTree>
    <p:extLst>
      <p:ext uri="{BB962C8B-B14F-4D97-AF65-F5344CB8AC3E}">
        <p14:creationId xmlns:p14="http://schemas.microsoft.com/office/powerpoint/2010/main" val="3033300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a:t>Identify opportunity</a:t>
            </a: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18</a:t>
            </a:fld>
            <a:endParaRPr lang="en-GB"/>
          </a:p>
        </p:txBody>
      </p:sp>
      <p:sp>
        <p:nvSpPr>
          <p:cNvPr id="11" name="Content Placeholder 2">
            <a:extLst>
              <a:ext uri="{FF2B5EF4-FFF2-40B4-BE49-F238E27FC236}">
                <a16:creationId xmlns:a16="http://schemas.microsoft.com/office/drawing/2014/main" id="{92F6B27A-48FD-16C2-3191-BE21C5F934A2}"/>
              </a:ext>
            </a:extLst>
          </p:cNvPr>
          <p:cNvSpPr txBox="1">
            <a:spLocks/>
          </p:cNvSpPr>
          <p:nvPr/>
        </p:nvSpPr>
        <p:spPr>
          <a:xfrm>
            <a:off x="336126" y="1600201"/>
            <a:ext cx="11231457" cy="4525963"/>
          </a:xfrm>
          <a:prstGeom prst="rect">
            <a:avLst/>
          </a:prstGeom>
        </p:spPr>
        <p:txBody>
          <a:bodyPr lIns="121920" tIns="60960" rIns="121920" bIns="60960" anchor="t">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3733" dirty="0"/>
              <a:t>Good opportunity</a:t>
            </a:r>
            <a:r>
              <a:rPr lang="en-US" sz="3733" dirty="0">
                <a:latin typeface="Arial"/>
                <a:cs typeface="Arial"/>
              </a:rPr>
              <a:t>:</a:t>
            </a:r>
          </a:p>
          <a:p>
            <a:pPr marL="0" indent="0" algn="ctr">
              <a:buNone/>
            </a:pPr>
            <a:endParaRPr lang="en-GB" sz="3733" dirty="0"/>
          </a:p>
          <a:p>
            <a:pPr marL="0" indent="0">
              <a:buNone/>
            </a:pPr>
            <a:r>
              <a:rPr lang="en-GB" sz="3733" dirty="0"/>
              <a:t>Usually challenging to start with, requiring hard work, sacrifice and discomfort but with a positive outcome.</a:t>
            </a:r>
            <a:endParaRPr lang="en-GB" sz="3733">
              <a:cs typeface="Arial"/>
            </a:endParaRPr>
          </a:p>
          <a:p>
            <a:endParaRPr lang="en-US" sz="3733"/>
          </a:p>
        </p:txBody>
      </p:sp>
    </p:spTree>
    <p:extLst>
      <p:ext uri="{BB962C8B-B14F-4D97-AF65-F5344CB8AC3E}">
        <p14:creationId xmlns:p14="http://schemas.microsoft.com/office/powerpoint/2010/main" val="13704934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19</a:t>
            </a:fld>
            <a:endParaRPr lang="en-GB"/>
          </a:p>
        </p:txBody>
      </p:sp>
      <p:sp>
        <p:nvSpPr>
          <p:cNvPr id="5" name="Title 1">
            <a:extLst>
              <a:ext uri="{FF2B5EF4-FFF2-40B4-BE49-F238E27FC236}">
                <a16:creationId xmlns:a16="http://schemas.microsoft.com/office/drawing/2014/main" id="{CEFB7489-611C-62BC-22AA-C9FE7246EBB5}"/>
              </a:ext>
            </a:extLst>
          </p:cNvPr>
          <p:cNvSpPr txBox="1">
            <a:spLocks/>
          </p:cNvSpPr>
          <p:nvPr/>
        </p:nvSpPr>
        <p:spPr>
          <a:xfrm>
            <a:off x="336126" y="274639"/>
            <a:ext cx="11231457" cy="1143000"/>
          </a:xfrm>
          <a:prstGeom prst="rect">
            <a:avLst/>
          </a:prstGeom>
        </p:spPr>
        <p:txBody>
          <a:bodyPr vert="horz" lIns="0" tIns="0" rIns="0" bIns="0" rtlCol="0" anchor="t" anchorCtr="0">
            <a:normAutofit/>
          </a:bodyPr>
          <a:lstStyle>
            <a:lvl1pPr algn="l" defTabSz="914400" rtl="0" eaLnBrk="1" latinLnBrk="0" hangingPunct="1">
              <a:lnSpc>
                <a:spcPts val="2000"/>
              </a:lnSpc>
              <a:spcBef>
                <a:spcPts val="0"/>
              </a:spcBef>
              <a:buNone/>
              <a:defRPr sz="2000" b="1" kern="1200" cap="none" baseline="0">
                <a:solidFill>
                  <a:schemeClr val="tx1"/>
                </a:solidFill>
                <a:latin typeface="+mj-lt"/>
                <a:ea typeface="+mj-ea"/>
                <a:cs typeface="+mj-cs"/>
              </a:defRPr>
            </a:lvl1pPr>
          </a:lstStyle>
          <a:p>
            <a:r>
              <a:rPr lang="en-US" sz="2667"/>
              <a:t>Good opportunity</a:t>
            </a:r>
          </a:p>
        </p:txBody>
      </p:sp>
      <p:sp>
        <p:nvSpPr>
          <p:cNvPr id="7" name="Content Placeholder 4">
            <a:extLst>
              <a:ext uri="{FF2B5EF4-FFF2-40B4-BE49-F238E27FC236}">
                <a16:creationId xmlns:a16="http://schemas.microsoft.com/office/drawing/2014/main" id="{42C44984-93FB-7887-BCD5-D6EE62391EC0}"/>
              </a:ext>
            </a:extLst>
          </p:cNvPr>
          <p:cNvSpPr txBox="1">
            <a:spLocks/>
          </p:cNvSpPr>
          <p:nvPr/>
        </p:nvSpPr>
        <p:spPr>
          <a:xfrm>
            <a:off x="320251" y="1600201"/>
            <a:ext cx="11247332" cy="2986088"/>
          </a:xfrm>
          <a:prstGeom prst="rect">
            <a:avLst/>
          </a:prstGeom>
        </p:spPr>
        <p:txBody>
          <a:bodyPr vert="horz" lIns="0" tIns="0" rIns="0" bIns="0" rtlCol="0" anchor="t">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ts val="27"/>
              </a:spcBef>
              <a:buNone/>
            </a:pPr>
            <a:r>
              <a:rPr lang="en-GB" sz="3733" dirty="0"/>
              <a:t>Watch this video and consider who made the most of the opportunity.</a:t>
            </a:r>
            <a:endParaRPr lang="en-GB" sz="3733" dirty="0">
              <a:cs typeface="Arial"/>
            </a:endParaRPr>
          </a:p>
          <a:p>
            <a:pPr marL="0" indent="0">
              <a:buNone/>
            </a:pPr>
            <a:r>
              <a:rPr lang="en-GB" sz="3733" dirty="0">
                <a:latin typeface="GT America"/>
              </a:rPr>
              <a:t>Reflect on your own reaction to the opportunity.</a:t>
            </a:r>
          </a:p>
          <a:p>
            <a:endParaRPr lang="en-GB" sz="4267">
              <a:latin typeface="GT America"/>
            </a:endParaRPr>
          </a:p>
        </p:txBody>
      </p:sp>
      <p:sp>
        <p:nvSpPr>
          <p:cNvPr id="10" name="TextBox 9">
            <a:extLst>
              <a:ext uri="{FF2B5EF4-FFF2-40B4-BE49-F238E27FC236}">
                <a16:creationId xmlns:a16="http://schemas.microsoft.com/office/drawing/2014/main" id="{ED114EB6-E9F7-26BD-62D2-34261A304A56}"/>
              </a:ext>
            </a:extLst>
          </p:cNvPr>
          <p:cNvSpPr txBox="1"/>
          <p:nvPr/>
        </p:nvSpPr>
        <p:spPr>
          <a:xfrm>
            <a:off x="4000499" y="4457700"/>
            <a:ext cx="4686300" cy="27699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a:cs typeface="Arial"/>
                <a:hlinkClick r:id="rId3"/>
              </a:rPr>
              <a:t>THE OTHER 2011 100M SPRINT FINAL</a:t>
            </a:r>
          </a:p>
        </p:txBody>
      </p:sp>
    </p:spTree>
    <p:extLst>
      <p:ext uri="{BB962C8B-B14F-4D97-AF65-F5344CB8AC3E}">
        <p14:creationId xmlns:p14="http://schemas.microsoft.com/office/powerpoint/2010/main" val="42035099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a:xfrm>
            <a:off x="5184960" y="2961600"/>
            <a:ext cx="6623040" cy="1636525"/>
          </a:xfrm>
        </p:spPr>
        <p:txBody>
          <a:bodyPr/>
          <a:lstStyle/>
          <a:p>
            <a:r>
              <a:rPr lang="en-GB" sz="4800"/>
              <a:t>Lesson 1: The power of opportunity</a:t>
            </a:r>
            <a:endParaRPr lang="en-US" sz="4800"/>
          </a:p>
        </p:txBody>
      </p:sp>
      <p:sp>
        <p:nvSpPr>
          <p:cNvPr id="3" name="Subtitle 2">
            <a:extLst>
              <a:ext uri="{FF2B5EF4-FFF2-40B4-BE49-F238E27FC236}">
                <a16:creationId xmlns:a16="http://schemas.microsoft.com/office/drawing/2014/main" id="{FCD1F95F-D16E-774B-BA41-5586864A7E03}"/>
              </a:ext>
            </a:extLst>
          </p:cNvPr>
          <p:cNvSpPr>
            <a:spLocks noGrp="1"/>
          </p:cNvSpPr>
          <p:nvPr>
            <p:ph type="subTitle" idx="1"/>
          </p:nvPr>
        </p:nvSpPr>
        <p:spPr/>
        <p:txBody>
          <a:bodyPr>
            <a:normAutofit fontScale="25000" lnSpcReduction="20000"/>
          </a:bodyPr>
          <a:lstStyle/>
          <a:p>
            <a:r>
              <a:rPr lang="en-US"/>
              <a:t>Presenter name</a:t>
            </a:r>
          </a:p>
        </p:txBody>
      </p:sp>
      <p:sp>
        <p:nvSpPr>
          <p:cNvPr id="4" name="Text Placeholder 3">
            <a:extLst>
              <a:ext uri="{FF2B5EF4-FFF2-40B4-BE49-F238E27FC236}">
                <a16:creationId xmlns:a16="http://schemas.microsoft.com/office/drawing/2014/main" id="{EB4CC04C-4404-2344-B3AF-3A1327FC7224}"/>
              </a:ext>
            </a:extLst>
          </p:cNvPr>
          <p:cNvSpPr>
            <a:spLocks noGrp="1"/>
          </p:cNvSpPr>
          <p:nvPr>
            <p:ph type="body" sz="quarter" idx="14"/>
          </p:nvPr>
        </p:nvSpPr>
        <p:spPr/>
        <p:txBody>
          <a:bodyPr/>
          <a:lstStyle/>
          <a:p>
            <a:r>
              <a:rPr lang="en-US"/>
              <a:t>Time and date</a:t>
            </a:r>
          </a:p>
        </p:txBody>
      </p:sp>
      <p:sp>
        <p:nvSpPr>
          <p:cNvPr id="5" name="Text Placeholder 4">
            <a:extLst>
              <a:ext uri="{FF2B5EF4-FFF2-40B4-BE49-F238E27FC236}">
                <a16:creationId xmlns:a16="http://schemas.microsoft.com/office/drawing/2014/main" id="{6B4643D2-5B40-084D-AF5C-E1AE7B10AF17}"/>
              </a:ext>
            </a:extLst>
          </p:cNvPr>
          <p:cNvSpPr>
            <a:spLocks noGrp="1"/>
          </p:cNvSpPr>
          <p:nvPr>
            <p:ph type="body" sz="quarter" idx="15"/>
          </p:nvPr>
        </p:nvSpPr>
        <p:spPr/>
        <p:txBody>
          <a:bodyPr/>
          <a:lstStyle/>
          <a:p>
            <a:r>
              <a:rPr lang="en-US"/>
              <a:t>Location</a:t>
            </a:r>
          </a:p>
        </p:txBody>
      </p:sp>
    </p:spTree>
    <p:extLst>
      <p:ext uri="{BB962C8B-B14F-4D97-AF65-F5344CB8AC3E}">
        <p14:creationId xmlns:p14="http://schemas.microsoft.com/office/powerpoint/2010/main" val="19459319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a:t>Good opportunity</a:t>
            </a: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20</a:t>
            </a:fld>
            <a:endParaRPr lang="en-GB"/>
          </a:p>
        </p:txBody>
      </p:sp>
      <p:sp>
        <p:nvSpPr>
          <p:cNvPr id="11" name="Content Placeholder 2">
            <a:extLst>
              <a:ext uri="{FF2B5EF4-FFF2-40B4-BE49-F238E27FC236}">
                <a16:creationId xmlns:a16="http://schemas.microsoft.com/office/drawing/2014/main" id="{92F6B27A-48FD-16C2-3191-BE21C5F934A2}"/>
              </a:ext>
            </a:extLst>
          </p:cNvPr>
          <p:cNvSpPr txBox="1">
            <a:spLocks/>
          </p:cNvSpPr>
          <p:nvPr/>
        </p:nvSpPr>
        <p:spPr>
          <a:xfrm>
            <a:off x="336126" y="1600201"/>
            <a:ext cx="11231457" cy="4525963"/>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GB" sz="3733"/>
              <a:t>What other examples of </a:t>
            </a:r>
          </a:p>
          <a:p>
            <a:pPr marL="0" indent="0" algn="ctr">
              <a:buNone/>
            </a:pPr>
            <a:r>
              <a:rPr lang="en-GB" sz="3733"/>
              <a:t>good opportunities can you think of?</a:t>
            </a:r>
            <a:endParaRPr lang="en-US" sz="3733"/>
          </a:p>
        </p:txBody>
      </p:sp>
    </p:spTree>
    <p:extLst>
      <p:ext uri="{BB962C8B-B14F-4D97-AF65-F5344CB8AC3E}">
        <p14:creationId xmlns:p14="http://schemas.microsoft.com/office/powerpoint/2010/main" val="38869417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a:t>Identify opportunity</a:t>
            </a: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21</a:t>
            </a:fld>
            <a:endParaRPr lang="en-GB"/>
          </a:p>
        </p:txBody>
      </p:sp>
      <p:sp>
        <p:nvSpPr>
          <p:cNvPr id="11" name="Content Placeholder 2">
            <a:extLst>
              <a:ext uri="{FF2B5EF4-FFF2-40B4-BE49-F238E27FC236}">
                <a16:creationId xmlns:a16="http://schemas.microsoft.com/office/drawing/2014/main" id="{92F6B27A-48FD-16C2-3191-BE21C5F934A2}"/>
              </a:ext>
            </a:extLst>
          </p:cNvPr>
          <p:cNvSpPr txBox="1">
            <a:spLocks/>
          </p:cNvSpPr>
          <p:nvPr/>
        </p:nvSpPr>
        <p:spPr>
          <a:xfrm>
            <a:off x="336126" y="1600201"/>
            <a:ext cx="11231457" cy="4525963"/>
          </a:xfrm>
          <a:prstGeom prst="rect">
            <a:avLst/>
          </a:prstGeom>
        </p:spPr>
        <p:txBody>
          <a:bodyPr lIns="121920" tIns="60960" rIns="121920" bIns="60960" anchor="t">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3733" dirty="0"/>
              <a:t>Bad opportunity</a:t>
            </a:r>
            <a:r>
              <a:rPr lang="en-US" sz="3733" dirty="0">
                <a:latin typeface="GT America"/>
              </a:rPr>
              <a:t>:</a:t>
            </a:r>
          </a:p>
          <a:p>
            <a:pPr marL="0" indent="0">
              <a:buNone/>
            </a:pPr>
            <a:endParaRPr lang="en-GB" sz="3733" dirty="0"/>
          </a:p>
          <a:p>
            <a:pPr marL="0" indent="0">
              <a:buNone/>
            </a:pPr>
            <a:r>
              <a:rPr lang="en-GB" sz="3733" dirty="0"/>
              <a:t>Appears enjoyable at first, although can sometimes be challenging, but has a high probability of a negative outcome. </a:t>
            </a:r>
            <a:endParaRPr lang="en-US" sz="3733">
              <a:cs typeface="Arial"/>
            </a:endParaRPr>
          </a:p>
          <a:p>
            <a:endParaRPr lang="en-US" sz="3733"/>
          </a:p>
        </p:txBody>
      </p:sp>
    </p:spTree>
    <p:extLst>
      <p:ext uri="{BB962C8B-B14F-4D97-AF65-F5344CB8AC3E}">
        <p14:creationId xmlns:p14="http://schemas.microsoft.com/office/powerpoint/2010/main" val="35417540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22</a:t>
            </a:fld>
            <a:endParaRPr lang="en-GB"/>
          </a:p>
        </p:txBody>
      </p:sp>
      <p:sp>
        <p:nvSpPr>
          <p:cNvPr id="5" name="Title 1">
            <a:extLst>
              <a:ext uri="{FF2B5EF4-FFF2-40B4-BE49-F238E27FC236}">
                <a16:creationId xmlns:a16="http://schemas.microsoft.com/office/drawing/2014/main" id="{CEFB7489-611C-62BC-22AA-C9FE7246EBB5}"/>
              </a:ext>
            </a:extLst>
          </p:cNvPr>
          <p:cNvSpPr txBox="1">
            <a:spLocks/>
          </p:cNvSpPr>
          <p:nvPr/>
        </p:nvSpPr>
        <p:spPr>
          <a:xfrm>
            <a:off x="336126" y="274639"/>
            <a:ext cx="11231457" cy="1143000"/>
          </a:xfrm>
          <a:prstGeom prst="rect">
            <a:avLst/>
          </a:prstGeom>
        </p:spPr>
        <p:txBody>
          <a:bodyPr vert="horz" lIns="0" tIns="0" rIns="0" bIns="0" rtlCol="0" anchor="t" anchorCtr="0">
            <a:normAutofit/>
          </a:bodyPr>
          <a:lstStyle>
            <a:lvl1pPr algn="l" defTabSz="914400" rtl="0" eaLnBrk="1" latinLnBrk="0" hangingPunct="1">
              <a:lnSpc>
                <a:spcPts val="2000"/>
              </a:lnSpc>
              <a:spcBef>
                <a:spcPts val="0"/>
              </a:spcBef>
              <a:buNone/>
              <a:defRPr sz="2000" b="1" kern="1200" cap="none" baseline="0">
                <a:solidFill>
                  <a:schemeClr val="tx1"/>
                </a:solidFill>
                <a:latin typeface="+mj-lt"/>
                <a:ea typeface="+mj-ea"/>
                <a:cs typeface="+mj-cs"/>
              </a:defRPr>
            </a:lvl1pPr>
          </a:lstStyle>
          <a:p>
            <a:r>
              <a:rPr lang="en-US" sz="2667"/>
              <a:t>Bad opportunity</a:t>
            </a:r>
          </a:p>
        </p:txBody>
      </p:sp>
      <p:sp>
        <p:nvSpPr>
          <p:cNvPr id="7" name="Content Placeholder 4">
            <a:extLst>
              <a:ext uri="{FF2B5EF4-FFF2-40B4-BE49-F238E27FC236}">
                <a16:creationId xmlns:a16="http://schemas.microsoft.com/office/drawing/2014/main" id="{42C44984-93FB-7887-BCD5-D6EE62391EC0}"/>
              </a:ext>
            </a:extLst>
          </p:cNvPr>
          <p:cNvSpPr txBox="1">
            <a:spLocks/>
          </p:cNvSpPr>
          <p:nvPr/>
        </p:nvSpPr>
        <p:spPr>
          <a:xfrm>
            <a:off x="145626" y="1195389"/>
            <a:ext cx="11247332" cy="2986088"/>
          </a:xfrm>
          <a:prstGeom prst="rect">
            <a:avLst/>
          </a:prstGeom>
        </p:spPr>
        <p:txBody>
          <a:bodyPr vert="horz" lIns="0" tIns="0" rIns="0" bIns="0" rtlCol="0" anchor="t">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ts val="27"/>
              </a:spcBef>
              <a:buNone/>
            </a:pPr>
            <a:r>
              <a:rPr lang="en-GB" sz="4267"/>
              <a:t>Watch this video and consider what the consequences may be for this opportunistic behaviour:</a:t>
            </a:r>
          </a:p>
          <a:p>
            <a:pPr>
              <a:spcBef>
                <a:spcPts val="27"/>
              </a:spcBef>
            </a:pPr>
            <a:endParaRPr lang="en-GB" sz="4267">
              <a:latin typeface="Arial"/>
              <a:cs typeface="Arial"/>
            </a:endParaRPr>
          </a:p>
          <a:p>
            <a:pPr marL="0" indent="0">
              <a:buNone/>
            </a:pPr>
            <a:r>
              <a:rPr lang="en-GB" sz="4267">
                <a:latin typeface="GT America"/>
              </a:rPr>
              <a:t>What other bad opportunities can you think of?</a:t>
            </a:r>
          </a:p>
          <a:p>
            <a:endParaRPr lang="en-GB" sz="4267">
              <a:latin typeface="GT America"/>
            </a:endParaRPr>
          </a:p>
        </p:txBody>
      </p:sp>
      <p:sp>
        <p:nvSpPr>
          <p:cNvPr id="10" name="TextBox 9">
            <a:extLst>
              <a:ext uri="{FF2B5EF4-FFF2-40B4-BE49-F238E27FC236}">
                <a16:creationId xmlns:a16="http://schemas.microsoft.com/office/drawing/2014/main" id="{ED114EB6-E9F7-26BD-62D2-34261A304A56}"/>
              </a:ext>
            </a:extLst>
          </p:cNvPr>
          <p:cNvSpPr txBox="1"/>
          <p:nvPr/>
        </p:nvSpPr>
        <p:spPr>
          <a:xfrm>
            <a:off x="3611561" y="2636570"/>
            <a:ext cx="4686300" cy="246221"/>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sz="1600">
                <a:cs typeface="Arial"/>
                <a:hlinkClick r:id="rId3"/>
              </a:rPr>
              <a:t>FIRST VIDEO</a:t>
            </a:r>
          </a:p>
        </p:txBody>
      </p:sp>
      <p:sp>
        <p:nvSpPr>
          <p:cNvPr id="2" name="TextBox 1">
            <a:extLst>
              <a:ext uri="{FF2B5EF4-FFF2-40B4-BE49-F238E27FC236}">
                <a16:creationId xmlns:a16="http://schemas.microsoft.com/office/drawing/2014/main" id="{40647417-17F9-C5A6-B932-2AE0294C0DF9}"/>
              </a:ext>
            </a:extLst>
          </p:cNvPr>
          <p:cNvSpPr txBox="1"/>
          <p:nvPr/>
        </p:nvSpPr>
        <p:spPr>
          <a:xfrm>
            <a:off x="3611561" y="4981575"/>
            <a:ext cx="5003799" cy="246221"/>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sz="1600">
                <a:cs typeface="Arial"/>
                <a:hlinkClick r:id="rId4"/>
              </a:rPr>
              <a:t>CLICK HERE TO WATCH THE SECOND VIDEO</a:t>
            </a:r>
          </a:p>
        </p:txBody>
      </p:sp>
    </p:spTree>
    <p:extLst>
      <p:ext uri="{BB962C8B-B14F-4D97-AF65-F5344CB8AC3E}">
        <p14:creationId xmlns:p14="http://schemas.microsoft.com/office/powerpoint/2010/main" val="19937903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Bad opportunity</a:t>
            </a:r>
          </a:p>
        </p:txBody>
      </p:sp>
      <p:sp>
        <p:nvSpPr>
          <p:cNvPr id="9" name="Text Placeholder 8">
            <a:extLst>
              <a:ext uri="{FF2B5EF4-FFF2-40B4-BE49-F238E27FC236}">
                <a16:creationId xmlns:a16="http://schemas.microsoft.com/office/drawing/2014/main" id="{64FF7758-AAAC-432D-9831-75808246B78C}"/>
              </a:ext>
            </a:extLst>
          </p:cNvPr>
          <p:cNvSpPr>
            <a:spLocks noGrp="1"/>
          </p:cNvSpPr>
          <p:nvPr>
            <p:ph type="body" sz="quarter" idx="13"/>
          </p:nvPr>
        </p:nvSpPr>
        <p:spPr>
          <a:xfrm>
            <a:off x="311151" y="1918289"/>
            <a:ext cx="10963547" cy="4391032"/>
          </a:xfrm>
        </p:spPr>
        <p:txBody>
          <a:bodyPr vert="horz" lIns="0" tIns="0" rIns="0" bIns="0" rtlCol="0" anchor="t">
            <a:noAutofit/>
          </a:bodyPr>
          <a:lstStyle/>
          <a:p>
            <a:r>
              <a:rPr lang="en-US" sz="3733" dirty="0"/>
              <a:t>If you suspect that an opportunity is bad, you should:</a:t>
            </a:r>
          </a:p>
          <a:p>
            <a:endParaRPr lang="en-US" sz="3733" dirty="0">
              <a:cs typeface="Arial"/>
            </a:endParaRPr>
          </a:p>
          <a:p>
            <a:pPr marL="609585" indent="-609585">
              <a:buFont typeface="Wingdings" panose="020B0604020202020204" pitchFamily="34" charset="0"/>
              <a:buChar char="§"/>
            </a:pPr>
            <a:r>
              <a:rPr lang="en-US" sz="3733" b="0" dirty="0"/>
              <a:t>assess the risk of seizing it</a:t>
            </a:r>
            <a:endParaRPr lang="en-US" sz="3733" b="0">
              <a:cs typeface="Arial"/>
            </a:endParaRPr>
          </a:p>
          <a:p>
            <a:pPr marL="609585" indent="-609585">
              <a:buFont typeface="Wingdings" panose="020B0604020202020204" pitchFamily="34" charset="0"/>
              <a:buChar char="§"/>
            </a:pPr>
            <a:endParaRPr lang="en-US" sz="3733" b="0" dirty="0">
              <a:cs typeface="Arial"/>
            </a:endParaRPr>
          </a:p>
          <a:p>
            <a:pPr marL="609585" indent="-609585">
              <a:buFont typeface="Wingdings" panose="020B0604020202020204" pitchFamily="34" charset="0"/>
              <a:buChar char="§"/>
            </a:pPr>
            <a:r>
              <a:rPr lang="en-US" sz="3733" b="0" dirty="0"/>
              <a:t>ask yourself if you can mitigate the risk</a:t>
            </a:r>
            <a:endParaRPr lang="en-US" sz="3733" b="0">
              <a:cs typeface="Arial"/>
            </a:endParaRPr>
          </a:p>
          <a:p>
            <a:pPr marL="609585" indent="-609585">
              <a:buFont typeface="Wingdings" panose="020B0604020202020204" pitchFamily="34" charset="0"/>
              <a:buChar char="§"/>
            </a:pPr>
            <a:endParaRPr lang="en-US" sz="3733" b="0" dirty="0">
              <a:cs typeface="Arial"/>
            </a:endParaRPr>
          </a:p>
          <a:p>
            <a:pPr marL="609585" indent="-609585">
              <a:buFont typeface="Wingdings" panose="020B0604020202020204" pitchFamily="34" charset="0"/>
              <a:buChar char="§"/>
            </a:pPr>
            <a:r>
              <a:rPr lang="en-US" sz="3733" b="0" dirty="0"/>
              <a:t>consider the consequences.</a:t>
            </a:r>
            <a:endParaRPr lang="en-US" sz="3733" b="0" dirty="0">
              <a:cs typeface="Arial"/>
            </a:endParaRPr>
          </a:p>
          <a:p>
            <a:endParaRPr lang="en-US" sz="3733"/>
          </a:p>
          <a:p>
            <a:endParaRPr lang="en-US"/>
          </a:p>
        </p:txBody>
      </p:sp>
      <p:sp>
        <p:nvSpPr>
          <p:cNvPr id="5" name="Footer Placeholder 3"/>
          <p:cNvSpPr>
            <a:spLocks noGrp="1"/>
          </p:cNvSpPr>
          <p:nvPr>
            <p:ph type="ftr" sz="quarter" idx="10"/>
          </p:nvPr>
        </p:nvSpPr>
        <p:spPr>
          <a:prstGeom prst="rect">
            <a:avLst/>
          </a:prstGeom>
        </p:spPr>
        <p:txBody>
          <a:bodyPr vert="horz" lIns="91440" tIns="45720" rIns="91440" bIns="45720" rtlCol="0" anchor="ctr"/>
          <a:lstStyle>
            <a:defPPr>
              <a:defRPr lang="en-US"/>
            </a:defPPr>
            <a:lvl1pPr marL="0" algn="ctr" defTabSz="914377" rtl="0" eaLnBrk="1" latinLnBrk="0" hangingPunct="1">
              <a:defRPr sz="1200" kern="1200">
                <a:solidFill>
                  <a:schemeClr val="tx1">
                    <a:tint val="75000"/>
                  </a:schemeClr>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l" defTabSz="1219170">
              <a:defRPr/>
            </a:pPr>
            <a:r>
              <a:rPr lang="en-GB" sz="933" b="1" cap="all">
                <a:solidFill>
                  <a:srgbClr val="000000"/>
                </a:solidFill>
                <a:latin typeface="Arial"/>
              </a:rPr>
              <a:t>Education and Training Foundation</a:t>
            </a:r>
            <a:endParaRPr lang="en-US" sz="1600"/>
          </a:p>
        </p:txBody>
      </p:sp>
    </p:spTree>
    <p:extLst>
      <p:ext uri="{BB962C8B-B14F-4D97-AF65-F5344CB8AC3E}">
        <p14:creationId xmlns:p14="http://schemas.microsoft.com/office/powerpoint/2010/main" val="13051974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a:t>Identify opportunity</a:t>
            </a: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24</a:t>
            </a:fld>
            <a:endParaRPr lang="en-GB"/>
          </a:p>
        </p:txBody>
      </p:sp>
      <p:sp>
        <p:nvSpPr>
          <p:cNvPr id="11" name="Content Placeholder 2">
            <a:extLst>
              <a:ext uri="{FF2B5EF4-FFF2-40B4-BE49-F238E27FC236}">
                <a16:creationId xmlns:a16="http://schemas.microsoft.com/office/drawing/2014/main" id="{92F6B27A-48FD-16C2-3191-BE21C5F934A2}"/>
              </a:ext>
            </a:extLst>
          </p:cNvPr>
          <p:cNvSpPr txBox="1">
            <a:spLocks/>
          </p:cNvSpPr>
          <p:nvPr/>
        </p:nvSpPr>
        <p:spPr>
          <a:xfrm>
            <a:off x="317389" y="1600201"/>
            <a:ext cx="11587473" cy="4525963"/>
          </a:xfrm>
          <a:prstGeom prst="rect">
            <a:avLst/>
          </a:prstGeom>
        </p:spPr>
        <p:txBody>
          <a:bodyPr lIns="121920" tIns="60960" rIns="121920" bIns="60960" anchor="t">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3733" dirty="0"/>
              <a:t>God opportunity</a:t>
            </a:r>
            <a:r>
              <a:rPr lang="en-US" sz="3733" dirty="0">
                <a:latin typeface="GT America"/>
              </a:rPr>
              <a:t>:</a:t>
            </a:r>
          </a:p>
          <a:p>
            <a:pPr marL="0" indent="0">
              <a:buNone/>
            </a:pPr>
            <a:endParaRPr lang="en-US" sz="3733">
              <a:latin typeface="GT America"/>
            </a:endParaRPr>
          </a:p>
          <a:p>
            <a:pPr marL="0" indent="0">
              <a:buNone/>
            </a:pPr>
            <a:r>
              <a:rPr lang="en-GB" sz="3733"/>
              <a:t>Usually initiated by a tragic, challenging or distressing event or situation but can have a positive outcome for the wider community.</a:t>
            </a:r>
            <a:endParaRPr lang="en-US" sz="3733">
              <a:cs typeface="Arial"/>
            </a:endParaRPr>
          </a:p>
        </p:txBody>
      </p:sp>
    </p:spTree>
    <p:extLst>
      <p:ext uri="{BB962C8B-B14F-4D97-AF65-F5344CB8AC3E}">
        <p14:creationId xmlns:p14="http://schemas.microsoft.com/office/powerpoint/2010/main" val="3941090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a:t>God opportunity</a:t>
            </a: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dirty="0" smtClean="0"/>
              <a:pPr/>
              <a:t>25</a:t>
            </a:fld>
            <a:endParaRPr lang="en-GB"/>
          </a:p>
        </p:txBody>
      </p:sp>
      <p:sp>
        <p:nvSpPr>
          <p:cNvPr id="11" name="Content Placeholder 2">
            <a:extLst>
              <a:ext uri="{FF2B5EF4-FFF2-40B4-BE49-F238E27FC236}">
                <a16:creationId xmlns:a16="http://schemas.microsoft.com/office/drawing/2014/main" id="{92F6B27A-48FD-16C2-3191-BE21C5F934A2}"/>
              </a:ext>
            </a:extLst>
          </p:cNvPr>
          <p:cNvSpPr txBox="1">
            <a:spLocks/>
          </p:cNvSpPr>
          <p:nvPr/>
        </p:nvSpPr>
        <p:spPr>
          <a:xfrm>
            <a:off x="336126" y="1600201"/>
            <a:ext cx="11231457" cy="4525963"/>
          </a:xfrm>
          <a:prstGeom prst="rect">
            <a:avLst/>
          </a:prstGeom>
        </p:spPr>
        <p:txBody>
          <a:bodyPr lIns="121920" tIns="60960" rIns="121920" bIns="60960" anchor="t">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3733" dirty="0"/>
              <a:t>God opportunity</a:t>
            </a:r>
            <a:r>
              <a:rPr lang="en-US" sz="3733" dirty="0">
                <a:latin typeface="GT America"/>
              </a:rPr>
              <a:t>:</a:t>
            </a:r>
          </a:p>
          <a:p>
            <a:pPr marL="0" indent="0" algn="ctr">
              <a:buNone/>
            </a:pPr>
            <a:endParaRPr lang="en-GB" sz="3733" dirty="0"/>
          </a:p>
          <a:p>
            <a:pPr marL="0" indent="0">
              <a:buNone/>
            </a:pPr>
            <a:r>
              <a:rPr lang="en-GB" sz="3733" dirty="0"/>
              <a:t>Here, ‘god’ has nothing to do with religion; it is simply an opportunity bigger than you!</a:t>
            </a:r>
            <a:endParaRPr lang="en-US" sz="3733" dirty="0">
              <a:cs typeface="Arial"/>
            </a:endParaRPr>
          </a:p>
        </p:txBody>
      </p:sp>
    </p:spTree>
    <p:extLst>
      <p:ext uri="{BB962C8B-B14F-4D97-AF65-F5344CB8AC3E}">
        <p14:creationId xmlns:p14="http://schemas.microsoft.com/office/powerpoint/2010/main" val="427889287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Using opportunity</a:t>
            </a:r>
          </a:p>
        </p:txBody>
      </p:sp>
      <p:sp>
        <p:nvSpPr>
          <p:cNvPr id="3" name="Content Placeholder 2"/>
          <p:cNvSpPr>
            <a:spLocks noGrp="1"/>
          </p:cNvSpPr>
          <p:nvPr>
            <p:ph type="body" sz="quarter" idx="13"/>
          </p:nvPr>
        </p:nvSpPr>
        <p:spPr/>
        <p:txBody>
          <a:bodyPr>
            <a:normAutofit/>
          </a:bodyPr>
          <a:lstStyle/>
          <a:p>
            <a:pPr algn="ctr"/>
            <a:r>
              <a:rPr lang="en-GB" sz="5865"/>
              <a:t> </a:t>
            </a:r>
            <a:endParaRPr lang="en-US" sz="5865"/>
          </a:p>
        </p:txBody>
      </p:sp>
      <p:sp>
        <p:nvSpPr>
          <p:cNvPr id="4" name="Footer Placeholder 3"/>
          <p:cNvSpPr>
            <a:spLocks noGrp="1"/>
          </p:cNvSpPr>
          <p:nvPr>
            <p:ph type="ftr" sz="quarter" idx="14"/>
          </p:nvPr>
        </p:nvSpPr>
        <p:spPr/>
        <p:txBody>
          <a:bodyPr/>
          <a:lstStyle/>
          <a:p>
            <a:r>
              <a:rPr lang="en-GB"/>
              <a:t>Education and Training Foundation</a:t>
            </a:r>
            <a:endParaRPr lang="en-US">
              <a:cs typeface="Arial"/>
            </a:endParaRPr>
          </a:p>
        </p:txBody>
      </p:sp>
      <p:sp>
        <p:nvSpPr>
          <p:cNvPr id="7" name="TextBox 6">
            <a:extLst>
              <a:ext uri="{FF2B5EF4-FFF2-40B4-BE49-F238E27FC236}">
                <a16:creationId xmlns:a16="http://schemas.microsoft.com/office/drawing/2014/main" id="{89287153-7211-B795-DCFD-EDA454F12BE7}"/>
              </a:ext>
            </a:extLst>
          </p:cNvPr>
          <p:cNvSpPr txBox="1"/>
          <p:nvPr/>
        </p:nvSpPr>
        <p:spPr>
          <a:xfrm>
            <a:off x="3597233" y="2459180"/>
            <a:ext cx="4680856" cy="553998"/>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endParaRPr lang="en-GB">
              <a:cs typeface="Arial"/>
              <a:hlinkClick r:id="rId3"/>
            </a:endParaRPr>
          </a:p>
          <a:p>
            <a:pPr algn="ctr"/>
            <a:r>
              <a:rPr lang="en-GB">
                <a:cs typeface="Arial"/>
                <a:hlinkClick r:id="rId3"/>
              </a:rPr>
              <a:t>Michael Caine: Use the difficulty</a:t>
            </a:r>
            <a:endParaRPr lang="en-GB">
              <a:cs typeface="Arial"/>
            </a:endParaRPr>
          </a:p>
        </p:txBody>
      </p:sp>
    </p:spTree>
    <p:extLst>
      <p:ext uri="{BB962C8B-B14F-4D97-AF65-F5344CB8AC3E}">
        <p14:creationId xmlns:p14="http://schemas.microsoft.com/office/powerpoint/2010/main" val="2610977255"/>
      </p:ext>
    </p:extLst>
  </p:cSld>
  <p:clrMapOvr>
    <a:masterClrMapping/>
  </p:clrMapOvr>
  <p:extLst>
    <p:ext uri="{E180D4A7-C9FB-4DFB-919C-405C955672EB}">
      <p14:showEvtLst xmlns:p14="http://schemas.microsoft.com/office/powerpoint/2010/main">
        <p14:playEvt time="21" objId="5"/>
        <p14:stopEvt time="81" objId="5"/>
      </p14:showEvtLst>
    </p:ext>
  </p:extLs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217710" y="382634"/>
            <a:ext cx="11250084" cy="932567"/>
          </a:xfrm>
        </p:spPr>
        <p:txBody>
          <a:bodyPr>
            <a:normAutofit/>
          </a:bodyPr>
          <a:lstStyle/>
          <a:p>
            <a:r>
              <a:rPr lang="en-GB" i="0">
                <a:effectLst/>
              </a:rPr>
              <a:t>Using opportunity</a:t>
            </a:r>
            <a:endParaRPr lang="en-GB"/>
          </a:p>
        </p:txBody>
      </p:sp>
      <p:sp>
        <p:nvSpPr>
          <p:cNvPr id="5" name="Text Placeholder 4"/>
          <p:cNvSpPr>
            <a:spLocks noGrp="1"/>
          </p:cNvSpPr>
          <p:nvPr>
            <p:ph type="body" sz="quarter" idx="12"/>
          </p:nvPr>
        </p:nvSpPr>
        <p:spPr/>
        <p:txBody>
          <a:bodyPr vert="horz" lIns="0" tIns="0" rIns="0" bIns="0" rtlCol="0" anchor="t">
            <a:noAutofit/>
          </a:bodyPr>
          <a:lstStyle/>
          <a:p>
            <a:pPr algn="ctr"/>
            <a:endParaRPr lang="en-GB" sz="3733">
              <a:solidFill>
                <a:srgbClr val="454545"/>
              </a:solidFill>
            </a:endParaRPr>
          </a:p>
          <a:p>
            <a:pPr algn="ctr"/>
            <a:endParaRPr lang="en-GB" sz="3733">
              <a:solidFill>
                <a:srgbClr val="454545"/>
              </a:solidFill>
            </a:endParaRPr>
          </a:p>
          <a:p>
            <a:pPr algn="ctr"/>
            <a:endParaRPr lang="en-GB" sz="3733">
              <a:solidFill>
                <a:srgbClr val="454545"/>
              </a:solidFill>
            </a:endParaRPr>
          </a:p>
          <a:p>
            <a:pPr algn="ctr"/>
            <a:r>
              <a:rPr lang="en-GB" sz="3733" dirty="0">
                <a:solidFill>
                  <a:srgbClr val="454545"/>
                </a:solidFill>
              </a:rPr>
              <a:t>Discuss the scenarios in the next section.</a:t>
            </a:r>
            <a:endParaRPr lang="en-GB" sz="3733" dirty="0">
              <a:solidFill>
                <a:srgbClr val="000000"/>
              </a:solidFill>
            </a:endParaRPr>
          </a:p>
          <a:p>
            <a:pPr algn="ctr"/>
            <a:br>
              <a:rPr lang="en-GB" sz="3733" dirty="0"/>
            </a:br>
            <a:r>
              <a:rPr lang="en-GB" sz="3733">
                <a:solidFill>
                  <a:srgbClr val="454545"/>
                </a:solidFill>
              </a:rPr>
              <a:t>Are they good, bad or god opportunities?</a:t>
            </a:r>
            <a:br>
              <a:rPr lang="en-GB" sz="3733" dirty="0"/>
            </a:br>
            <a:r>
              <a:rPr lang="en-GB" sz="3733" dirty="0">
                <a:solidFill>
                  <a:srgbClr val="454545"/>
                </a:solidFill>
              </a:rPr>
              <a:t>How would you respond?</a:t>
            </a:r>
            <a:endParaRPr lang="en-GB" sz="3733" dirty="0">
              <a:cs typeface="Aria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27</a:t>
            </a:fld>
            <a:endParaRPr lang="en-GB"/>
          </a:p>
        </p:txBody>
      </p:sp>
    </p:spTree>
    <p:extLst>
      <p:ext uri="{BB962C8B-B14F-4D97-AF65-F5344CB8AC3E}">
        <p14:creationId xmlns:p14="http://schemas.microsoft.com/office/powerpoint/2010/main" val="6439102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04</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a:t>Using opportunity</a:t>
            </a:r>
          </a:p>
        </p:txBody>
      </p:sp>
    </p:spTree>
    <p:extLst>
      <p:ext uri="{BB962C8B-B14F-4D97-AF65-F5344CB8AC3E}">
        <p14:creationId xmlns:p14="http://schemas.microsoft.com/office/powerpoint/2010/main" val="263476291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a:t>Using opportunity</a:t>
            </a:r>
          </a:p>
        </p:txBody>
      </p:sp>
      <p:sp>
        <p:nvSpPr>
          <p:cNvPr id="5" name="Text Placeholder 4"/>
          <p:cNvSpPr>
            <a:spLocks noGrp="1"/>
          </p:cNvSpPr>
          <p:nvPr>
            <p:ph type="body" sz="quarter" idx="12"/>
          </p:nvPr>
        </p:nvSpPr>
        <p:spPr/>
        <p:txBody>
          <a:bodyPr vert="horz" lIns="0" tIns="0" rIns="0" bIns="0" rtlCol="0" anchor="t">
            <a:noAutofit/>
          </a:bodyPr>
          <a:lstStyle/>
          <a:p>
            <a:r>
              <a:rPr lang="en-GB" b="0" i="0">
                <a:solidFill>
                  <a:srgbClr val="454545"/>
                </a:solidFill>
                <a:effectLst/>
                <a:latin typeface="Calibri" panose="020F0502020204030204" pitchFamily="34" charset="0"/>
              </a:rPr>
              <a:t>You have been working at a studio for a few months. You get a call asking if you want to come in at short notice on a Sunday morning – an unscheduled day. </a:t>
            </a:r>
          </a:p>
          <a:p>
            <a:endParaRPr lang="en-GB">
              <a:solidFill>
                <a:srgbClr val="454545"/>
              </a:solidFill>
              <a:latin typeface="Calibri" panose="020F0502020204030204" pitchFamily="34" charset="0"/>
            </a:endParaRPr>
          </a:p>
          <a:p>
            <a:r>
              <a:rPr lang="en-GB" b="0" i="0">
                <a:solidFill>
                  <a:srgbClr val="454545"/>
                </a:solidFill>
                <a:effectLst/>
                <a:latin typeface="Calibri"/>
                <a:cs typeface="Calibri"/>
              </a:rPr>
              <a:t>It is Easter Sunday and a big dinner has been planned with friends and family. The studio owners have never called you like this before. What do you do?</a:t>
            </a:r>
            <a:br>
              <a:rPr lang="en-GB">
                <a:solidFill>
                  <a:schemeClr val="accent1"/>
                </a:solidFill>
              </a:rPr>
            </a:b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29</a:t>
            </a:fld>
            <a:endParaRPr lang="en-GB"/>
          </a:p>
        </p:txBody>
      </p:sp>
    </p:spTree>
    <p:extLst>
      <p:ext uri="{BB962C8B-B14F-4D97-AF65-F5344CB8AC3E}">
        <p14:creationId xmlns:p14="http://schemas.microsoft.com/office/powerpoint/2010/main" val="26231754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A8DA6D4-B611-A78C-1ADB-89661878B3A4}"/>
              </a:ext>
            </a:extLst>
          </p:cNvPr>
          <p:cNvSpPr>
            <a:spLocks noGrp="1"/>
          </p:cNvSpPr>
          <p:nvPr>
            <p:ph type="sldNum" sz="quarter" idx="11"/>
          </p:nvPr>
        </p:nvSpPr>
        <p:spPr/>
        <p:txBody>
          <a:bodyPr/>
          <a:lstStyle/>
          <a:p>
            <a:fld id="{DA2C159E-F13C-4A85-9A41-E7669D3E0D70}" type="slidenum">
              <a:rPr lang="en-GB" smtClean="0"/>
              <a:pPr/>
              <a:t>3</a:t>
            </a:fld>
            <a:endParaRPr lang="en-GB"/>
          </a:p>
        </p:txBody>
      </p:sp>
      <p:sp>
        <p:nvSpPr>
          <p:cNvPr id="3" name="Title 2">
            <a:extLst>
              <a:ext uri="{FF2B5EF4-FFF2-40B4-BE49-F238E27FC236}">
                <a16:creationId xmlns:a16="http://schemas.microsoft.com/office/drawing/2014/main" id="{3EEAA36D-00FE-1F6C-20D2-137A1A715A62}"/>
              </a:ext>
            </a:extLst>
          </p:cNvPr>
          <p:cNvSpPr>
            <a:spLocks noGrp="1"/>
          </p:cNvSpPr>
          <p:nvPr>
            <p:ph type="title"/>
          </p:nvPr>
        </p:nvSpPr>
        <p:spPr/>
        <p:txBody>
          <a:bodyPr/>
          <a:lstStyle/>
          <a:p>
            <a:endParaRPr lang="en-GB"/>
          </a:p>
        </p:txBody>
      </p:sp>
      <p:sp>
        <p:nvSpPr>
          <p:cNvPr id="5" name="Footer Placeholder 4">
            <a:extLst>
              <a:ext uri="{FF2B5EF4-FFF2-40B4-BE49-F238E27FC236}">
                <a16:creationId xmlns:a16="http://schemas.microsoft.com/office/drawing/2014/main" id="{497E236A-556E-71C2-B48F-9D995BA96477}"/>
              </a:ext>
            </a:extLst>
          </p:cNvPr>
          <p:cNvSpPr>
            <a:spLocks noGrp="1"/>
          </p:cNvSpPr>
          <p:nvPr>
            <p:ph type="ftr" sz="quarter" idx="10"/>
          </p:nvPr>
        </p:nvSpPr>
        <p:spPr/>
        <p:txBody>
          <a:bodyPr/>
          <a:lstStyle/>
          <a:p>
            <a:r>
              <a:rPr lang="en-GB"/>
              <a:t>Education and Training Foundation</a:t>
            </a:r>
          </a:p>
        </p:txBody>
      </p:sp>
      <p:graphicFrame>
        <p:nvGraphicFramePr>
          <p:cNvPr id="7" name="Table 6">
            <a:extLst>
              <a:ext uri="{FF2B5EF4-FFF2-40B4-BE49-F238E27FC236}">
                <a16:creationId xmlns:a16="http://schemas.microsoft.com/office/drawing/2014/main" id="{FC209855-D62F-6DA4-8756-152A388FC764}"/>
              </a:ext>
            </a:extLst>
          </p:cNvPr>
          <p:cNvGraphicFramePr>
            <a:graphicFrameLocks noGrp="1"/>
          </p:cNvGraphicFramePr>
          <p:nvPr/>
        </p:nvGraphicFramePr>
        <p:xfrm>
          <a:off x="869876" y="1383903"/>
          <a:ext cx="9501067" cy="3923051"/>
        </p:xfrm>
        <a:graphic>
          <a:graphicData uri="http://schemas.openxmlformats.org/drawingml/2006/table">
            <a:tbl>
              <a:tblPr firstRow="1" bandRow="1">
                <a:tableStyleId>{21E4AEA4-8DFA-4A89-87EB-49C32662AFE0}</a:tableStyleId>
              </a:tblPr>
              <a:tblGrid>
                <a:gridCol w="1954600">
                  <a:extLst>
                    <a:ext uri="{9D8B030D-6E8A-4147-A177-3AD203B41FA5}">
                      <a16:colId xmlns:a16="http://schemas.microsoft.com/office/drawing/2014/main" val="200809046"/>
                    </a:ext>
                  </a:extLst>
                </a:gridCol>
                <a:gridCol w="7546467">
                  <a:extLst>
                    <a:ext uri="{9D8B030D-6E8A-4147-A177-3AD203B41FA5}">
                      <a16:colId xmlns:a16="http://schemas.microsoft.com/office/drawing/2014/main" val="2158842323"/>
                    </a:ext>
                  </a:extLst>
                </a:gridCol>
              </a:tblGrid>
              <a:tr h="1789451">
                <a:tc>
                  <a:txBody>
                    <a:bodyPr/>
                    <a:lstStyle/>
                    <a:p>
                      <a:pPr algn="l" fontAlgn="t"/>
                      <a:endParaRPr lang="en-GB" sz="1500" dirty="0">
                        <a:effectLst/>
                      </a:endParaRPr>
                    </a:p>
                    <a:p>
                      <a:pPr algn="l" rtl="0" fontAlgn="base"/>
                      <a:r>
                        <a:rPr lang="en-GB" sz="1500" dirty="0">
                          <a:effectLst/>
                        </a:rPr>
                        <a:t>Learning outcomes </a:t>
                      </a:r>
                    </a:p>
                    <a:p>
                      <a:pPr algn="l" rtl="0" fontAlgn="base"/>
                      <a:endParaRPr lang="en-GB" sz="1500" dirty="0">
                        <a:effectLst/>
                      </a:endParaRPr>
                    </a:p>
                  </a:txBody>
                  <a:tcPr marL="121920" marR="121920" marT="60960" marB="60960"/>
                </a:tc>
                <a:tc>
                  <a:txBody>
                    <a:bodyPr/>
                    <a:lstStyle/>
                    <a:p>
                      <a:pPr marL="0" lvl="0" indent="0" algn="l">
                        <a:lnSpc>
                          <a:spcPct val="100000"/>
                        </a:lnSpc>
                        <a:buNone/>
                      </a:pPr>
                      <a:r>
                        <a:rPr lang="en-GB" sz="1500" b="1" i="0" u="none" strike="noStrike" baseline="0" noProof="0" dirty="0">
                          <a:solidFill>
                            <a:srgbClr val="FFFFFF"/>
                          </a:solidFill>
                          <a:effectLst/>
                          <a:latin typeface="Arial"/>
                        </a:rPr>
                        <a:t>Learners can:</a:t>
                      </a:r>
                    </a:p>
                    <a:p>
                      <a:pPr marL="171450" lvl="0" indent="-171450" algn="l">
                        <a:lnSpc>
                          <a:spcPct val="100000"/>
                        </a:lnSpc>
                        <a:buFont typeface="Arial"/>
                        <a:buChar char="•"/>
                      </a:pPr>
                      <a:r>
                        <a:rPr lang="en-GB" sz="1500" b="1" i="0" u="none" strike="noStrike" baseline="0" noProof="0">
                          <a:solidFill>
                            <a:srgbClr val="FFFFFF"/>
                          </a:solidFill>
                          <a:effectLst/>
                          <a:latin typeface="Arial"/>
                        </a:rPr>
                        <a:t>identify the different types of opportunity that might arise when working in the </a:t>
                      </a:r>
                      <a:r>
                        <a:rPr lang="en-GB" sz="1500" b="1" i="0" u="none" strike="noStrike" baseline="0" noProof="0" dirty="0">
                          <a:solidFill>
                            <a:srgbClr val="FFFFFF"/>
                          </a:solidFill>
                          <a:effectLst/>
                          <a:latin typeface="Arial"/>
                        </a:rPr>
                        <a:t>industry</a:t>
                      </a:r>
                    </a:p>
                    <a:p>
                      <a:pPr marL="171450" lvl="0" indent="-171450" algn="l">
                        <a:lnSpc>
                          <a:spcPct val="100000"/>
                        </a:lnSpc>
                        <a:buFont typeface="Arial"/>
                        <a:buChar char="•"/>
                      </a:pPr>
                      <a:r>
                        <a:rPr lang="en-GB" sz="1500" b="1" i="0" u="none" strike="noStrike" baseline="0" noProof="0">
                          <a:solidFill>
                            <a:srgbClr val="FFFFFF"/>
                          </a:solidFill>
                          <a:effectLst/>
                          <a:latin typeface="Arial"/>
                        </a:rPr>
                        <a:t>analyse the different opportunity scenarios for personal cost and benefit</a:t>
                      </a:r>
                    </a:p>
                    <a:p>
                      <a:pPr marL="171450" lvl="0" indent="-171450" algn="l">
                        <a:buFont typeface="Arial"/>
                        <a:buChar char="•"/>
                      </a:pPr>
                      <a:r>
                        <a:rPr lang="en-GB" sz="1500" b="1" i="0" u="none" strike="noStrike" baseline="0" noProof="0">
                          <a:solidFill>
                            <a:srgbClr val="FFFFFF"/>
                          </a:solidFill>
                          <a:effectLst/>
                          <a:latin typeface="Arial"/>
                        </a:rPr>
                        <a:t>identify one or two of their current skills that it would be beneficial to develop to </a:t>
                      </a:r>
                      <a:r>
                        <a:rPr lang="en-GB" sz="1500" b="1" i="0" u="none" strike="noStrike" baseline="0" noProof="0" dirty="0">
                          <a:solidFill>
                            <a:srgbClr val="FFFFFF"/>
                          </a:solidFill>
                          <a:effectLst/>
                          <a:latin typeface="Arial"/>
                        </a:rPr>
                        <a:t>maximise opportunities when they arise.</a:t>
                      </a:r>
                      <a:endParaRPr lang="en-GB" sz="1500" dirty="0"/>
                    </a:p>
                  </a:txBody>
                  <a:tcPr marL="121920" marR="121920" marT="60960" marB="60960"/>
                </a:tc>
                <a:extLst>
                  <a:ext uri="{0D108BD9-81ED-4DB2-BD59-A6C34878D82A}">
                    <a16:rowId xmlns:a16="http://schemas.microsoft.com/office/drawing/2014/main" val="3866430954"/>
                  </a:ext>
                </a:extLst>
              </a:tr>
              <a:tr h="2133600">
                <a:tc>
                  <a:txBody>
                    <a:bodyPr/>
                    <a:lstStyle/>
                    <a:p>
                      <a:pPr algn="l" fontAlgn="t"/>
                      <a:endParaRPr lang="en-GB" sz="1500" dirty="0">
                        <a:effectLst/>
                      </a:endParaRPr>
                    </a:p>
                    <a:p>
                      <a:pPr algn="l" rtl="0" fontAlgn="base"/>
                      <a:r>
                        <a:rPr lang="en-GB" sz="1500" dirty="0">
                          <a:effectLst/>
                        </a:rPr>
                        <a:t>Skill development </a:t>
                      </a:r>
                    </a:p>
                    <a:p>
                      <a:pPr algn="l" rtl="0" fontAlgn="base"/>
                      <a:endParaRPr lang="en-GB" sz="1500" dirty="0">
                        <a:effectLst/>
                      </a:endParaRPr>
                    </a:p>
                  </a:txBody>
                  <a:tcPr marL="121920" marR="121920" marT="60960" marB="60960"/>
                </a:tc>
                <a:tc>
                  <a:txBody>
                    <a:bodyPr/>
                    <a:lstStyle/>
                    <a:p>
                      <a:pPr marL="171450" lvl="0" indent="-171450" algn="l">
                        <a:lnSpc>
                          <a:spcPct val="100000"/>
                        </a:lnSpc>
                        <a:buFont typeface="Arial"/>
                        <a:buChar char="•"/>
                      </a:pPr>
                      <a:r>
                        <a:rPr lang="en-GB" sz="1500" b="1" i="0" u="none" strike="noStrike" baseline="0" noProof="0">
                          <a:solidFill>
                            <a:srgbClr val="000000"/>
                          </a:solidFill>
                          <a:effectLst/>
                          <a:latin typeface="Arial"/>
                        </a:rPr>
                        <a:t>Working collaboratively</a:t>
                      </a:r>
                      <a:r>
                        <a:rPr lang="en-GB" sz="1500" b="0" i="0" u="none" strike="noStrike" baseline="0" noProof="0">
                          <a:solidFill>
                            <a:srgbClr val="000000"/>
                          </a:solidFill>
                          <a:effectLst/>
                          <a:latin typeface="Arial"/>
                        </a:rPr>
                        <a:t>: discussion of different scenarios of opportunity to explore the variety of viewpoints and opinions, explore the various opportunities presented and determine the different types of opportunity in the different scenarios. Learners to justify their choices. Learners to establish how they would respond and why. Groups to identify if there are different ways of responding.</a:t>
                      </a:r>
                      <a:endParaRPr lang="en-GB" sz="1500" b="0" i="0" u="none" strike="noStrike" baseline="0" noProof="0" dirty="0">
                        <a:solidFill>
                          <a:srgbClr val="000000"/>
                        </a:solidFill>
                        <a:effectLst/>
                        <a:latin typeface="Arial"/>
                      </a:endParaRPr>
                    </a:p>
                    <a:p>
                      <a:pPr marL="171450" lvl="0" indent="-171450" algn="l">
                        <a:lnSpc>
                          <a:spcPct val="100000"/>
                        </a:lnSpc>
                        <a:buFont typeface="Arial"/>
                        <a:buChar char="•"/>
                      </a:pPr>
                      <a:endParaRPr lang="en-GB" sz="1500" b="0" i="0" u="none" strike="noStrike" baseline="0" noProof="0" dirty="0">
                        <a:solidFill>
                          <a:srgbClr val="000000"/>
                        </a:solidFill>
                        <a:effectLst/>
                        <a:latin typeface="Arial"/>
                      </a:endParaRPr>
                    </a:p>
                    <a:p>
                      <a:pPr marL="171450" lvl="0" indent="-171450" algn="l">
                        <a:buFont typeface="Arial"/>
                        <a:buChar char="•"/>
                      </a:pPr>
                      <a:r>
                        <a:rPr lang="en-GB" sz="1500" b="1" i="0" u="none" strike="noStrike" baseline="0" noProof="0" dirty="0">
                          <a:solidFill>
                            <a:srgbClr val="000000"/>
                          </a:solidFill>
                          <a:effectLst/>
                          <a:latin typeface="Arial"/>
                        </a:rPr>
                        <a:t>Reflective practice:</a:t>
                      </a:r>
                      <a:r>
                        <a:rPr lang="en-GB" sz="1500" b="0" i="0" u="none" strike="noStrike" baseline="0" noProof="0" dirty="0">
                          <a:solidFill>
                            <a:srgbClr val="000000"/>
                          </a:solidFill>
                          <a:effectLst/>
                          <a:latin typeface="Arial"/>
                        </a:rPr>
                        <a:t> identification and reflection on opportunities that they missed in the past and what they would do differently in the future.</a:t>
                      </a:r>
                      <a:endParaRPr lang="en-GB" sz="2400" dirty="0"/>
                    </a:p>
                    <a:p>
                      <a:pPr algn="l"/>
                      <a:endParaRPr lang="en-GB" sz="1500" kern="1200" dirty="0">
                        <a:solidFill>
                          <a:schemeClr val="dk1"/>
                        </a:solidFill>
                        <a:effectLst/>
                        <a:latin typeface="+mn-lt"/>
                        <a:ea typeface="+mn-ea"/>
                        <a:cs typeface="+mn-cs"/>
                      </a:endParaRPr>
                    </a:p>
                  </a:txBody>
                  <a:tcPr marL="121920" marR="121920" marT="60960" marB="60960"/>
                </a:tc>
                <a:extLst>
                  <a:ext uri="{0D108BD9-81ED-4DB2-BD59-A6C34878D82A}">
                    <a16:rowId xmlns:a16="http://schemas.microsoft.com/office/drawing/2014/main" val="1638749627"/>
                  </a:ext>
                </a:extLst>
              </a:tr>
            </a:tbl>
          </a:graphicData>
        </a:graphic>
      </p:graphicFrame>
    </p:spTree>
    <p:extLst>
      <p:ext uri="{BB962C8B-B14F-4D97-AF65-F5344CB8AC3E}">
        <p14:creationId xmlns:p14="http://schemas.microsoft.com/office/powerpoint/2010/main" val="360210501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chor="t">
            <a:normAutofit/>
          </a:bodyPr>
          <a:lstStyle/>
          <a:p>
            <a:r>
              <a:rPr lang="en-GB"/>
              <a:t>Using opportunity</a:t>
            </a:r>
          </a:p>
        </p:txBody>
      </p:sp>
      <p:sp>
        <p:nvSpPr>
          <p:cNvPr id="4" name="Slide Number Placeholder 3"/>
          <p:cNvSpPr>
            <a:spLocks noGrp="1"/>
          </p:cNvSpPr>
          <p:nvPr>
            <p:ph type="sldNum" sz="quarter" idx="12"/>
          </p:nvPr>
        </p:nvSpPr>
        <p:spPr/>
        <p:txBody>
          <a:bodyPr anchor="t">
            <a:normAutofit/>
          </a:bodyPr>
          <a:lstStyle/>
          <a:p>
            <a:pPr>
              <a:spcAft>
                <a:spcPts val="800"/>
              </a:spcAft>
            </a:pPr>
            <a:fld id="{DA2C159E-F13C-4A85-9A41-E7669D3E0D70}" type="slidenum">
              <a:rPr lang="en-GB" smtClean="0"/>
              <a:pPr>
                <a:spcAft>
                  <a:spcPts val="800"/>
                </a:spcAft>
              </a:pPr>
              <a:t>30</a:t>
            </a:fld>
            <a:endParaRPr lang="en-GB"/>
          </a:p>
        </p:txBody>
      </p:sp>
      <p:sp>
        <p:nvSpPr>
          <p:cNvPr id="3" name="TextBox 2">
            <a:extLst>
              <a:ext uri="{FF2B5EF4-FFF2-40B4-BE49-F238E27FC236}">
                <a16:creationId xmlns:a16="http://schemas.microsoft.com/office/drawing/2014/main" id="{3DC59C3D-E46F-3112-9E86-E564A0DB3186}"/>
              </a:ext>
            </a:extLst>
          </p:cNvPr>
          <p:cNvSpPr txBox="1"/>
          <p:nvPr/>
        </p:nvSpPr>
        <p:spPr>
          <a:xfrm>
            <a:off x="3597233" y="3428999"/>
            <a:ext cx="4680856" cy="27699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a:cs typeface="Arial"/>
                <a:hlinkClick r:id="rId3"/>
              </a:rPr>
              <a:t>Jimmy </a:t>
            </a:r>
            <a:r>
              <a:rPr lang="en-GB" dirty="0">
                <a:cs typeface="Arial"/>
                <a:hlinkClick r:id="rId3"/>
              </a:rPr>
              <a:t>Lovine</a:t>
            </a:r>
            <a:r>
              <a:rPr lang="en-GB">
                <a:cs typeface="Arial"/>
                <a:hlinkClick r:id="rId3"/>
              </a:rPr>
              <a:t> - Opportunities</a:t>
            </a:r>
            <a:endParaRPr lang="en-GB" sz="2400"/>
          </a:p>
        </p:txBody>
      </p:sp>
      <p:sp>
        <p:nvSpPr>
          <p:cNvPr id="5" name="Footer Placeholder 2">
            <a:extLst>
              <a:ext uri="{FF2B5EF4-FFF2-40B4-BE49-F238E27FC236}">
                <a16:creationId xmlns:a16="http://schemas.microsoft.com/office/drawing/2014/main" id="{6E3DBAC7-28EE-5CC1-B5C2-C107632A3F24}"/>
              </a:ext>
              <a:ext uri="{C183D7F6-B498-43B3-948B-1728B52AA6E4}">
                <adec:decorative xmlns:adec="http://schemas.microsoft.com/office/drawing/2017/decorative" val="1"/>
              </a:ext>
            </a:extLst>
          </p:cNvPr>
          <p:cNvSpPr txBox="1">
            <a:spLocks/>
          </p:cNvSpPr>
          <p:nvPr/>
        </p:nvSpPr>
        <p:spPr>
          <a:xfrm>
            <a:off x="159600" y="6260099"/>
            <a:ext cx="10248501" cy="365125"/>
          </a:xfrm>
          <a:prstGeom prst="rect">
            <a:avLst/>
          </a:prstGeom>
        </p:spPr>
        <p:txBody>
          <a:bodyPr lIns="121920" tIns="60960" rIns="121920" bIns="60960" anchor="t"/>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933" b="1"/>
              <a:t>Education and Training Foundation</a:t>
            </a:r>
          </a:p>
        </p:txBody>
      </p:sp>
    </p:spTree>
    <p:extLst>
      <p:ext uri="{BB962C8B-B14F-4D97-AF65-F5344CB8AC3E}">
        <p14:creationId xmlns:p14="http://schemas.microsoft.com/office/powerpoint/2010/main" val="376428092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a:t>Using opportunity</a:t>
            </a:r>
          </a:p>
        </p:txBody>
      </p:sp>
      <p:sp>
        <p:nvSpPr>
          <p:cNvPr id="5" name="Text Placeholder 4"/>
          <p:cNvSpPr>
            <a:spLocks noGrp="1"/>
          </p:cNvSpPr>
          <p:nvPr>
            <p:ph type="body" sz="quarter" idx="12"/>
          </p:nvPr>
        </p:nvSpPr>
        <p:spPr/>
        <p:txBody>
          <a:bodyPr/>
          <a:lstStyle/>
          <a:p>
            <a:r>
              <a:rPr lang="en-GB" sz="3733">
                <a:solidFill>
                  <a:srgbClr val="454545"/>
                </a:solidFill>
                <a:latin typeface="Calibri" panose="020F0502020204030204" pitchFamily="34" charset="0"/>
              </a:rPr>
              <a:t>You really want to work for a record label but cannot find any jobs.</a:t>
            </a:r>
          </a:p>
          <a:p>
            <a:endParaRPr lang="en-GB" sz="3733">
              <a:solidFill>
                <a:srgbClr val="454545"/>
              </a:solidFill>
              <a:latin typeface="Calibri" panose="020F0502020204030204" pitchFamily="34" charset="0"/>
            </a:endParaRPr>
          </a:p>
          <a:p>
            <a:r>
              <a:rPr lang="en-GB" sz="3733">
                <a:solidFill>
                  <a:srgbClr val="454545"/>
                </a:solidFill>
                <a:latin typeface="Calibri" panose="020F0502020204030204" pitchFamily="34" charset="0"/>
              </a:rPr>
              <a:t>You have been working in hospitality and see a job for the RA Group, the catering company for the head office record company you want to work for. </a:t>
            </a:r>
          </a:p>
          <a:p>
            <a:endParaRPr lang="en-GB" sz="3733">
              <a:solidFill>
                <a:srgbClr val="454545"/>
              </a:solidFill>
              <a:latin typeface="Calibri" panose="020F0502020204030204" pitchFamily="34" charset="0"/>
            </a:endParaRPr>
          </a:p>
          <a:p>
            <a:r>
              <a:rPr lang="en-GB" sz="3733">
                <a:solidFill>
                  <a:srgbClr val="454545"/>
                </a:solidFill>
                <a:latin typeface="Calibri" panose="020F0502020204030204" pitchFamily="34" charset="0"/>
              </a:rPr>
              <a:t>Do you apply for the job in the building or wait for a ‘proper’ job?</a:t>
            </a:r>
            <a:br>
              <a:rPr lang="en-GB">
                <a:solidFill>
                  <a:schemeClr val="accent1"/>
                </a:solidFill>
              </a:rPr>
            </a:b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31</a:t>
            </a:fld>
            <a:endParaRPr lang="en-GB"/>
          </a:p>
        </p:txBody>
      </p:sp>
    </p:spTree>
    <p:extLst>
      <p:ext uri="{BB962C8B-B14F-4D97-AF65-F5344CB8AC3E}">
        <p14:creationId xmlns:p14="http://schemas.microsoft.com/office/powerpoint/2010/main" val="36482749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chor="t">
            <a:normAutofit/>
          </a:bodyPr>
          <a:lstStyle/>
          <a:p>
            <a:r>
              <a:rPr lang="en-GB"/>
              <a:t>Using opportunity</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4"/>
          </p:nvPr>
        </p:nvSpPr>
        <p:spPr/>
        <p:txBody>
          <a:bodyPr anchor="t">
            <a:normAutofit/>
          </a:bodyPr>
          <a:lstStyle/>
          <a:p>
            <a:pPr>
              <a:spcAft>
                <a:spcPts val="800"/>
              </a:spcAft>
            </a:pPr>
            <a:r>
              <a:rPr lang="en-GB"/>
              <a:t>Education and Training Foundation</a:t>
            </a:r>
          </a:p>
        </p:txBody>
      </p:sp>
      <p:sp>
        <p:nvSpPr>
          <p:cNvPr id="4" name="Slide Number Placeholder 3"/>
          <p:cNvSpPr>
            <a:spLocks noGrp="1"/>
          </p:cNvSpPr>
          <p:nvPr>
            <p:ph type="sldNum" sz="quarter" idx="12"/>
          </p:nvPr>
        </p:nvSpPr>
        <p:spPr/>
        <p:txBody>
          <a:bodyPr anchor="t">
            <a:normAutofit/>
          </a:bodyPr>
          <a:lstStyle/>
          <a:p>
            <a:pPr>
              <a:spcAft>
                <a:spcPts val="800"/>
              </a:spcAft>
            </a:pPr>
            <a:fld id="{DA2C159E-F13C-4A85-9A41-E7669D3E0D70}" type="slidenum">
              <a:rPr lang="en-GB" smtClean="0"/>
              <a:pPr>
                <a:spcAft>
                  <a:spcPts val="800"/>
                </a:spcAft>
              </a:pPr>
              <a:t>32</a:t>
            </a:fld>
            <a:endParaRPr lang="en-GB"/>
          </a:p>
        </p:txBody>
      </p:sp>
      <p:sp>
        <p:nvSpPr>
          <p:cNvPr id="11" name="TextBox 10">
            <a:extLst>
              <a:ext uri="{FF2B5EF4-FFF2-40B4-BE49-F238E27FC236}">
                <a16:creationId xmlns:a16="http://schemas.microsoft.com/office/drawing/2014/main" id="{1BAF2931-E884-08F3-5B24-C75EF49976FB}"/>
              </a:ext>
            </a:extLst>
          </p:cNvPr>
          <p:cNvSpPr txBox="1"/>
          <p:nvPr/>
        </p:nvSpPr>
        <p:spPr>
          <a:xfrm>
            <a:off x="3047595" y="3428999"/>
            <a:ext cx="5230495" cy="553998"/>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a:cs typeface="Arial"/>
                <a:hlinkClick r:id="rId3"/>
              </a:rPr>
              <a:t>Harrison Ford talks about his career and Hans Solo</a:t>
            </a:r>
            <a:r>
              <a:rPr lang="en-GB">
                <a:cs typeface="Arial"/>
              </a:rPr>
              <a:t> </a:t>
            </a:r>
            <a:endParaRPr lang="en-GB" sz="2400"/>
          </a:p>
        </p:txBody>
      </p:sp>
    </p:spTree>
    <p:extLst>
      <p:ext uri="{BB962C8B-B14F-4D97-AF65-F5344CB8AC3E}">
        <p14:creationId xmlns:p14="http://schemas.microsoft.com/office/powerpoint/2010/main" val="296377576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a:t>Using opportunity</a:t>
            </a:r>
          </a:p>
        </p:txBody>
      </p:sp>
      <p:sp>
        <p:nvSpPr>
          <p:cNvPr id="5" name="Text Placeholder 4"/>
          <p:cNvSpPr>
            <a:spLocks noGrp="1"/>
          </p:cNvSpPr>
          <p:nvPr>
            <p:ph type="body" sz="quarter" idx="12"/>
          </p:nvPr>
        </p:nvSpPr>
        <p:spPr/>
        <p:txBody>
          <a:bodyPr vert="horz" lIns="0" tIns="0" rIns="0" bIns="0" rtlCol="0" anchor="t">
            <a:noAutofit/>
          </a:bodyPr>
          <a:lstStyle/>
          <a:p>
            <a:endParaRPr lang="en-GB" sz="3733">
              <a:solidFill>
                <a:srgbClr val="454545"/>
              </a:solidFill>
              <a:cs typeface="Arial"/>
            </a:endParaRPr>
          </a:p>
          <a:p>
            <a:r>
              <a:rPr lang="en-GB" sz="3733">
                <a:solidFill>
                  <a:srgbClr val="454545"/>
                </a:solidFill>
                <a:cs typeface="Arial"/>
              </a:rPr>
              <a:t>You will be given three scenarios.</a:t>
            </a:r>
            <a:br>
              <a:rPr lang="en-GB" sz="3733" dirty="0">
                <a:cs typeface="Arial"/>
              </a:rPr>
            </a:br>
            <a:endParaRPr lang="en-GB" sz="3733" dirty="0">
              <a:solidFill>
                <a:srgbClr val="454545"/>
              </a:solidFill>
              <a:cs typeface="Arial"/>
            </a:endParaRPr>
          </a:p>
          <a:p>
            <a:r>
              <a:rPr lang="en-GB" sz="3733" dirty="0">
                <a:solidFill>
                  <a:srgbClr val="454545"/>
                </a:solidFill>
                <a:cs typeface="Arial"/>
              </a:rPr>
              <a:t>Decide if they are good, bad or god opportunities.</a:t>
            </a:r>
            <a:endParaRPr lang="en-GB">
              <a:cs typeface="Arial"/>
            </a:endParaRPr>
          </a:p>
          <a:p>
            <a:endParaRPr lang="en-GB" sz="3733">
              <a:solidFill>
                <a:srgbClr val="454545"/>
              </a:solidFill>
              <a:cs typeface="Arial"/>
            </a:endParaRPr>
          </a:p>
          <a:p>
            <a:r>
              <a:rPr lang="en-GB" sz="3733" dirty="0">
                <a:solidFill>
                  <a:srgbClr val="454545"/>
                </a:solidFill>
                <a:cs typeface="Arial"/>
              </a:rPr>
              <a:t>You will be asked to justify your reasoning and present one scenario to the whole class.</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33</a:t>
            </a:fld>
            <a:endParaRPr lang="en-GB"/>
          </a:p>
        </p:txBody>
      </p:sp>
    </p:spTree>
    <p:extLst>
      <p:ext uri="{BB962C8B-B14F-4D97-AF65-F5344CB8AC3E}">
        <p14:creationId xmlns:p14="http://schemas.microsoft.com/office/powerpoint/2010/main" val="19806440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05</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a:t>Identify opportunities</a:t>
            </a:r>
          </a:p>
        </p:txBody>
      </p:sp>
    </p:spTree>
    <p:extLst>
      <p:ext uri="{BB962C8B-B14F-4D97-AF65-F5344CB8AC3E}">
        <p14:creationId xmlns:p14="http://schemas.microsoft.com/office/powerpoint/2010/main" val="272643811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chor="t">
            <a:normAutofit/>
          </a:bodyPr>
          <a:lstStyle/>
          <a:p>
            <a:r>
              <a:rPr lang="en-GB"/>
              <a:t>Identify opportunities</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4"/>
          </p:nvPr>
        </p:nvSpPr>
        <p:spPr/>
        <p:txBody>
          <a:bodyPr anchor="t">
            <a:normAutofit/>
          </a:bodyPr>
          <a:lstStyle/>
          <a:p>
            <a:pPr>
              <a:spcAft>
                <a:spcPts val="800"/>
              </a:spcAft>
            </a:pPr>
            <a:r>
              <a:rPr lang="en-GB"/>
              <a:t>Education and Training Foundation</a:t>
            </a:r>
          </a:p>
        </p:txBody>
      </p:sp>
      <p:sp>
        <p:nvSpPr>
          <p:cNvPr id="4" name="Slide Number Placeholder 3"/>
          <p:cNvSpPr>
            <a:spLocks noGrp="1"/>
          </p:cNvSpPr>
          <p:nvPr>
            <p:ph type="sldNum" sz="quarter" idx="12"/>
          </p:nvPr>
        </p:nvSpPr>
        <p:spPr/>
        <p:txBody>
          <a:bodyPr anchor="t">
            <a:normAutofit/>
          </a:bodyPr>
          <a:lstStyle/>
          <a:p>
            <a:pPr>
              <a:spcAft>
                <a:spcPts val="800"/>
              </a:spcAft>
            </a:pPr>
            <a:fld id="{DA2C159E-F13C-4A85-9A41-E7669D3E0D70}" type="slidenum">
              <a:rPr lang="en-GB" smtClean="0"/>
              <a:pPr>
                <a:spcAft>
                  <a:spcPts val="800"/>
                </a:spcAft>
              </a:pPr>
              <a:t>35</a:t>
            </a:fld>
            <a:endParaRPr lang="en-GB"/>
          </a:p>
        </p:txBody>
      </p:sp>
      <p:sp>
        <p:nvSpPr>
          <p:cNvPr id="2" name="TextBox 1">
            <a:extLst>
              <a:ext uri="{FF2B5EF4-FFF2-40B4-BE49-F238E27FC236}">
                <a16:creationId xmlns:a16="http://schemas.microsoft.com/office/drawing/2014/main" id="{27AE5BB7-8877-850B-0B44-711D8E48B4B4}"/>
              </a:ext>
            </a:extLst>
          </p:cNvPr>
          <p:cNvSpPr txBox="1"/>
          <p:nvPr/>
        </p:nvSpPr>
        <p:spPr>
          <a:xfrm>
            <a:off x="3643415" y="3621423"/>
            <a:ext cx="4680856" cy="27699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a:cs typeface="Arial"/>
                <a:hlinkClick r:id="rId3"/>
              </a:rPr>
              <a:t>Will Smith talks about opportunity</a:t>
            </a:r>
            <a:r>
              <a:rPr lang="en-GB">
                <a:cs typeface="Arial"/>
              </a:rPr>
              <a:t> </a:t>
            </a:r>
            <a:endParaRPr lang="en-GB" sz="2400"/>
          </a:p>
        </p:txBody>
      </p:sp>
    </p:spTree>
    <p:extLst>
      <p:ext uri="{BB962C8B-B14F-4D97-AF65-F5344CB8AC3E}">
        <p14:creationId xmlns:p14="http://schemas.microsoft.com/office/powerpoint/2010/main" val="116538063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sz="2400"/>
              <a:t>Identify opportunities</a:t>
            </a:r>
            <a:r>
              <a:rPr lang="en-GB" sz="2400">
                <a:latin typeface="Calibri" panose="020F0502020204030204" pitchFamily="34" charset="0"/>
              </a:rPr>
              <a:t> </a:t>
            </a:r>
            <a:endParaRPr lang="en-GB"/>
          </a:p>
        </p:txBody>
      </p:sp>
      <p:sp>
        <p:nvSpPr>
          <p:cNvPr id="5" name="Text Placeholder 4"/>
          <p:cNvSpPr>
            <a:spLocks noGrp="1"/>
          </p:cNvSpPr>
          <p:nvPr>
            <p:ph type="body" sz="quarter" idx="12"/>
          </p:nvPr>
        </p:nvSpPr>
        <p:spPr/>
        <p:txBody>
          <a:bodyPr vert="horz" lIns="0" tIns="0" rIns="0" bIns="0" rtlCol="0" anchor="t">
            <a:noAutofit/>
          </a:bodyPr>
          <a:lstStyle/>
          <a:p>
            <a:pPr algn="ctr"/>
            <a:endParaRPr lang="en-GB" sz="3733">
              <a:solidFill>
                <a:srgbClr val="454545"/>
              </a:solidFill>
            </a:endParaRPr>
          </a:p>
          <a:p>
            <a:pPr algn="ctr"/>
            <a:endParaRPr lang="en-GB" sz="3733">
              <a:solidFill>
                <a:srgbClr val="454545"/>
              </a:solidFill>
            </a:endParaRPr>
          </a:p>
          <a:p>
            <a:pPr algn="ctr"/>
            <a:endParaRPr lang="en-GB" sz="3733">
              <a:solidFill>
                <a:srgbClr val="454545"/>
              </a:solidFill>
            </a:endParaRPr>
          </a:p>
          <a:p>
            <a:pPr algn="ctr"/>
            <a:r>
              <a:rPr lang="en-GB" sz="3733">
                <a:solidFill>
                  <a:srgbClr val="000000"/>
                </a:solidFill>
              </a:rPr>
              <a:t>Who has used the phrase </a:t>
            </a:r>
          </a:p>
          <a:p>
            <a:pPr algn="ctr"/>
            <a:r>
              <a:rPr lang="en-GB" sz="3733">
                <a:solidFill>
                  <a:srgbClr val="000000"/>
                </a:solidFill>
              </a:rPr>
              <a:t>‘It’s long!’ recently?</a:t>
            </a:r>
            <a:endParaRPr lang="en-GB" sz="3733"/>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36</a:t>
            </a:fld>
            <a:endParaRPr lang="en-GB"/>
          </a:p>
        </p:txBody>
      </p:sp>
    </p:spTree>
    <p:extLst>
      <p:ext uri="{BB962C8B-B14F-4D97-AF65-F5344CB8AC3E}">
        <p14:creationId xmlns:p14="http://schemas.microsoft.com/office/powerpoint/2010/main" val="280537244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sz="2400"/>
              <a:t>Identify opportunities</a:t>
            </a:r>
            <a:r>
              <a:rPr lang="en-GB" sz="2400">
                <a:solidFill>
                  <a:srgbClr val="454545"/>
                </a:solidFill>
                <a:latin typeface="Calibri" panose="020F0502020204030204" pitchFamily="34" charset="0"/>
              </a:rPr>
              <a:t> </a:t>
            </a:r>
            <a:endParaRPr lang="en-GB"/>
          </a:p>
        </p:txBody>
      </p:sp>
      <p:sp>
        <p:nvSpPr>
          <p:cNvPr id="5" name="Text Placeholder 4"/>
          <p:cNvSpPr>
            <a:spLocks noGrp="1"/>
          </p:cNvSpPr>
          <p:nvPr>
            <p:ph type="body" sz="quarter" idx="12"/>
          </p:nvPr>
        </p:nvSpPr>
        <p:spPr/>
        <p:txBody>
          <a:bodyPr/>
          <a:lstStyle/>
          <a:p>
            <a:pPr algn="ctr"/>
            <a:endParaRPr lang="en-GB" sz="3733">
              <a:solidFill>
                <a:srgbClr val="454545"/>
              </a:solidFill>
            </a:endParaRPr>
          </a:p>
          <a:p>
            <a:pPr algn="ctr"/>
            <a:endParaRPr lang="en-GB" sz="3733">
              <a:solidFill>
                <a:srgbClr val="454545"/>
              </a:solidFill>
            </a:endParaRPr>
          </a:p>
          <a:p>
            <a:pPr algn="ctr"/>
            <a:endParaRPr lang="en-GB" sz="3733">
              <a:solidFill>
                <a:srgbClr val="454545"/>
              </a:solidFill>
            </a:endParaRPr>
          </a:p>
          <a:p>
            <a:pPr algn="ctr"/>
            <a:r>
              <a:rPr lang="en-GB" sz="3733">
                <a:solidFill>
                  <a:srgbClr val="000000"/>
                </a:solidFill>
              </a:rPr>
              <a:t>The phrase ‘It’s long!’ is an enemy </a:t>
            </a:r>
          </a:p>
          <a:p>
            <a:pPr algn="ctr"/>
            <a:r>
              <a:rPr lang="en-GB" sz="3733">
                <a:solidFill>
                  <a:srgbClr val="000000"/>
                </a:solidFill>
              </a:rPr>
              <a:t>of your opportunity; do not let it win.</a:t>
            </a:r>
            <a:endParaRPr lang="en-GB" sz="3733"/>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37</a:t>
            </a:fld>
            <a:endParaRPr lang="en-GB"/>
          </a:p>
        </p:txBody>
      </p:sp>
    </p:spTree>
    <p:extLst>
      <p:ext uri="{BB962C8B-B14F-4D97-AF65-F5344CB8AC3E}">
        <p14:creationId xmlns:p14="http://schemas.microsoft.com/office/powerpoint/2010/main" val="179047583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a:t>Identify opportunities</a:t>
            </a:r>
          </a:p>
        </p:txBody>
      </p:sp>
      <p:sp>
        <p:nvSpPr>
          <p:cNvPr id="5" name="Text Placeholder 4"/>
          <p:cNvSpPr>
            <a:spLocks noGrp="1"/>
          </p:cNvSpPr>
          <p:nvPr>
            <p:ph type="body" sz="quarter" idx="12"/>
          </p:nvPr>
        </p:nvSpPr>
        <p:spPr>
          <a:xfrm>
            <a:off x="309563" y="932723"/>
            <a:ext cx="10223500" cy="4802099"/>
          </a:xfrm>
        </p:spPr>
        <p:txBody>
          <a:bodyPr vert="horz" lIns="0" tIns="0" rIns="0" bIns="0" rtlCol="0" anchor="t">
            <a:noAutofit/>
          </a:bodyPr>
          <a:lstStyle/>
          <a:p>
            <a:r>
              <a:rPr lang="en-GB">
                <a:solidFill>
                  <a:schemeClr val="tx1">
                    <a:lumMod val="75000"/>
                    <a:lumOff val="25000"/>
                  </a:schemeClr>
                </a:solidFill>
              </a:rPr>
              <a:t>You are studying at uni. Your parents want you to get an academic degree, but you really want to study events management. </a:t>
            </a:r>
          </a:p>
          <a:p>
            <a:endParaRPr lang="en-GB">
              <a:solidFill>
                <a:schemeClr val="tx1">
                  <a:lumMod val="75000"/>
                  <a:lumOff val="25000"/>
                </a:schemeClr>
              </a:solidFill>
            </a:endParaRPr>
          </a:p>
          <a:p>
            <a:r>
              <a:rPr lang="en-GB">
                <a:solidFill>
                  <a:schemeClr val="tx1">
                    <a:lumMod val="75000"/>
                    <a:lumOff val="25000"/>
                  </a:schemeClr>
                </a:solidFill>
              </a:rPr>
              <a:t>You get on well with the head of the student union, where you have started working behind the bar. You have suggested a few acts for the union. </a:t>
            </a:r>
            <a:endParaRPr lang="en-GB">
              <a:solidFill>
                <a:schemeClr val="tx1">
                  <a:lumMod val="75000"/>
                  <a:lumOff val="25000"/>
                </a:schemeClr>
              </a:solidFill>
              <a:cs typeface="Arial"/>
            </a:endParaRPr>
          </a:p>
          <a:p>
            <a:endParaRPr lang="en-GB">
              <a:solidFill>
                <a:schemeClr val="tx1">
                  <a:lumMod val="75000"/>
                  <a:lumOff val="25000"/>
                </a:schemeClr>
              </a:solidFill>
            </a:endParaRPr>
          </a:p>
          <a:p>
            <a:r>
              <a:rPr lang="en-GB">
                <a:solidFill>
                  <a:schemeClr val="tx1">
                    <a:lumMod val="75000"/>
                    <a:lumOff val="25000"/>
                  </a:schemeClr>
                </a:solidFill>
              </a:rPr>
              <a:t>Your Uni has an events management course. Do you switch courses, or do you continue with your current course while working behind the bar? </a:t>
            </a:r>
            <a:endParaRPr lang="en-GB">
              <a:solidFill>
                <a:schemeClr val="tx1">
                  <a:lumMod val="75000"/>
                  <a:lumOff val="25000"/>
                </a:schemeClr>
              </a:solidFill>
              <a:cs typeface="Aria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38</a:t>
            </a:fld>
            <a:endParaRPr lang="en-GB"/>
          </a:p>
        </p:txBody>
      </p:sp>
    </p:spTree>
    <p:extLst>
      <p:ext uri="{BB962C8B-B14F-4D97-AF65-F5344CB8AC3E}">
        <p14:creationId xmlns:p14="http://schemas.microsoft.com/office/powerpoint/2010/main" val="10653340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a:t>Identify opportunities</a:t>
            </a:r>
          </a:p>
        </p:txBody>
      </p:sp>
      <p:sp>
        <p:nvSpPr>
          <p:cNvPr id="5" name="Text Placeholder 4"/>
          <p:cNvSpPr>
            <a:spLocks noGrp="1"/>
          </p:cNvSpPr>
          <p:nvPr>
            <p:ph type="body" sz="quarter" idx="12"/>
          </p:nvPr>
        </p:nvSpPr>
        <p:spPr/>
        <p:txBody>
          <a:bodyPr vert="horz" lIns="0" tIns="0" rIns="0" bIns="0" rtlCol="0" anchor="t">
            <a:noAutofit/>
          </a:bodyPr>
          <a:lstStyle/>
          <a:p>
            <a:r>
              <a:rPr lang="en-GB" sz="3733">
                <a:solidFill>
                  <a:srgbClr val="454545"/>
                </a:solidFill>
              </a:rPr>
              <a:t>You are really into content creation and editing. You go to an event where you see this really great performer who comes off stage into the crowd.</a:t>
            </a:r>
          </a:p>
          <a:p>
            <a:endParaRPr lang="en-GB" sz="3733">
              <a:solidFill>
                <a:srgbClr val="454545"/>
              </a:solidFill>
            </a:endParaRPr>
          </a:p>
          <a:p>
            <a:r>
              <a:rPr lang="en-GB" sz="3733">
                <a:solidFill>
                  <a:srgbClr val="454545"/>
                </a:solidFill>
              </a:rPr>
              <a:t>You get talking. They mention that they have loads of performance footage but never get around to editing it. They are just starting out and have no money to pay you. Do you offer to help them manage their social media? </a:t>
            </a: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39</a:t>
            </a:fld>
            <a:endParaRPr lang="en-GB"/>
          </a:p>
        </p:txBody>
      </p:sp>
    </p:spTree>
    <p:extLst>
      <p:ext uri="{BB962C8B-B14F-4D97-AF65-F5344CB8AC3E}">
        <p14:creationId xmlns:p14="http://schemas.microsoft.com/office/powerpoint/2010/main" val="27263801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01</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a:cs typeface="Arial"/>
              </a:rPr>
              <a:t>Make things happen</a:t>
            </a:r>
            <a:endParaRPr lang="en-US"/>
          </a:p>
        </p:txBody>
      </p:sp>
    </p:spTree>
    <p:extLst>
      <p:ext uri="{BB962C8B-B14F-4D97-AF65-F5344CB8AC3E}">
        <p14:creationId xmlns:p14="http://schemas.microsoft.com/office/powerpoint/2010/main" val="80164965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a:t>Identify opportunities</a:t>
            </a:r>
          </a:p>
        </p:txBody>
      </p:sp>
      <p:sp>
        <p:nvSpPr>
          <p:cNvPr id="5" name="Text Placeholder 4"/>
          <p:cNvSpPr>
            <a:spLocks noGrp="1"/>
          </p:cNvSpPr>
          <p:nvPr>
            <p:ph type="body" sz="quarter" idx="12"/>
          </p:nvPr>
        </p:nvSpPr>
        <p:spPr>
          <a:xfrm>
            <a:off x="309563" y="932723"/>
            <a:ext cx="10223500" cy="4802099"/>
          </a:xfrm>
        </p:spPr>
        <p:txBody>
          <a:bodyPr vert="horz" lIns="0" tIns="0" rIns="0" bIns="0" rtlCol="0" anchor="t">
            <a:noAutofit/>
          </a:bodyPr>
          <a:lstStyle/>
          <a:p>
            <a:r>
              <a:rPr lang="en-GB" sz="3733">
                <a:solidFill>
                  <a:srgbClr val="454545"/>
                </a:solidFill>
              </a:rPr>
              <a:t>A female artist meets a well-known producer online. The producer invites her to a session on Friday night around 9pm in a recording studio in his flat. </a:t>
            </a:r>
          </a:p>
          <a:p>
            <a:endParaRPr lang="en-GB" sz="3733">
              <a:solidFill>
                <a:srgbClr val="454545"/>
              </a:solidFill>
            </a:endParaRPr>
          </a:p>
          <a:p>
            <a:r>
              <a:rPr lang="en-GB" sz="3733">
                <a:solidFill>
                  <a:srgbClr val="454545"/>
                </a:solidFill>
              </a:rPr>
              <a:t>She asks whether she could come earlier or if she can bring a friend, to which he replies ‘no’ because he is flying out Monday to work in New York with some big-name artists. Should she go?</a:t>
            </a:r>
            <a:endParaRPr lang="en-GB" sz="3733">
              <a:solidFill>
                <a:schemeClr val="tx1">
                  <a:lumMod val="75000"/>
                  <a:lumOff val="25000"/>
                </a:schemeClr>
              </a:solidFil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40</a:t>
            </a:fld>
            <a:endParaRPr lang="en-GB"/>
          </a:p>
        </p:txBody>
      </p:sp>
    </p:spTree>
    <p:extLst>
      <p:ext uri="{BB962C8B-B14F-4D97-AF65-F5344CB8AC3E}">
        <p14:creationId xmlns:p14="http://schemas.microsoft.com/office/powerpoint/2010/main" val="140746379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a:t>Identify opportunities</a:t>
            </a:r>
          </a:p>
        </p:txBody>
      </p:sp>
      <p:sp>
        <p:nvSpPr>
          <p:cNvPr id="5" name="Text Placeholder 4"/>
          <p:cNvSpPr>
            <a:spLocks noGrp="1"/>
          </p:cNvSpPr>
          <p:nvPr>
            <p:ph type="body" sz="quarter" idx="12"/>
          </p:nvPr>
        </p:nvSpPr>
        <p:spPr>
          <a:xfrm>
            <a:off x="309563" y="932723"/>
            <a:ext cx="10841120" cy="4802099"/>
          </a:xfrm>
        </p:spPr>
        <p:txBody>
          <a:bodyPr vert="horz" lIns="0" tIns="0" rIns="0" bIns="0" rtlCol="0" anchor="t">
            <a:noAutofit/>
          </a:bodyPr>
          <a:lstStyle/>
          <a:p>
            <a:endParaRPr lang="en-GB" sz="3733">
              <a:solidFill>
                <a:srgbClr val="454545"/>
              </a:solidFill>
            </a:endParaRPr>
          </a:p>
          <a:p>
            <a:r>
              <a:rPr lang="en-GB" sz="3733" dirty="0">
                <a:solidFill>
                  <a:srgbClr val="454545"/>
                </a:solidFill>
              </a:rPr>
              <a:t>You have been offered an opportunity to write about a fashion show from your experience as a music journalist. The fashion show organisers have seen your previous work. However, you have not worked in fashion before. </a:t>
            </a:r>
            <a:endParaRPr lang="en-GB" sz="3733" dirty="0">
              <a:solidFill>
                <a:srgbClr val="454545"/>
              </a:solidFill>
              <a:cs typeface="Arial"/>
            </a:endParaRPr>
          </a:p>
          <a:p>
            <a:endParaRPr lang="en-GB" sz="3733">
              <a:solidFill>
                <a:srgbClr val="454545"/>
              </a:solidFill>
            </a:endParaRPr>
          </a:p>
          <a:p>
            <a:r>
              <a:rPr lang="en-GB" sz="3733" dirty="0">
                <a:solidFill>
                  <a:srgbClr val="454545"/>
                </a:solidFill>
              </a:rPr>
              <a:t>It pays well. If you do well, they will give you another job. How would you handle this situation? </a:t>
            </a:r>
            <a:endParaRPr lang="en-GB" sz="3733" dirty="0">
              <a:solidFill>
                <a:schemeClr val="tx1">
                  <a:lumMod val="75000"/>
                  <a:lumOff val="25000"/>
                </a:schemeClr>
              </a:solidFil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41</a:t>
            </a:fld>
            <a:endParaRPr lang="en-GB"/>
          </a:p>
        </p:txBody>
      </p:sp>
    </p:spTree>
    <p:extLst>
      <p:ext uri="{BB962C8B-B14F-4D97-AF65-F5344CB8AC3E}">
        <p14:creationId xmlns:p14="http://schemas.microsoft.com/office/powerpoint/2010/main" val="253448075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a:t>Identify opportunities</a:t>
            </a:r>
          </a:p>
        </p:txBody>
      </p:sp>
      <p:sp>
        <p:nvSpPr>
          <p:cNvPr id="5" name="Text Placeholder 4"/>
          <p:cNvSpPr>
            <a:spLocks noGrp="1"/>
          </p:cNvSpPr>
          <p:nvPr>
            <p:ph type="body" sz="quarter" idx="12"/>
          </p:nvPr>
        </p:nvSpPr>
        <p:spPr>
          <a:xfrm>
            <a:off x="309563" y="932723"/>
            <a:ext cx="10223500" cy="4802099"/>
          </a:xfrm>
        </p:spPr>
        <p:txBody>
          <a:bodyPr vert="horz" lIns="0" tIns="0" rIns="0" bIns="0" rtlCol="0" anchor="t">
            <a:noAutofit/>
          </a:bodyPr>
          <a:lstStyle/>
          <a:p>
            <a:endParaRPr lang="en-GB" sz="3733" dirty="0">
              <a:solidFill>
                <a:srgbClr val="454545"/>
              </a:solidFill>
            </a:endParaRPr>
          </a:p>
          <a:p>
            <a:r>
              <a:rPr lang="en-GB" sz="3733" dirty="0">
                <a:solidFill>
                  <a:srgbClr val="454545"/>
                </a:solidFill>
              </a:rPr>
              <a:t>An IG (Instagram) model with 40,000+ followers DMs (Direct Messages) you. They say that they like your work and would like you to do some paid editing work. </a:t>
            </a:r>
            <a:endParaRPr lang="en-GB"/>
          </a:p>
          <a:p>
            <a:endParaRPr lang="en-GB" sz="3733">
              <a:solidFill>
                <a:srgbClr val="454545"/>
              </a:solidFill>
            </a:endParaRPr>
          </a:p>
          <a:p>
            <a:r>
              <a:rPr lang="en-GB" sz="3733" dirty="0">
                <a:solidFill>
                  <a:srgbClr val="454545"/>
                </a:solidFill>
              </a:rPr>
              <a:t>Your current partner is a little bit insecure because working with this model will mean you have pictures of them on your phone. You know this is likely to cause conflict. Do you do accept the offer?</a:t>
            </a:r>
            <a:endParaRPr lang="en-GB" sz="3733" dirty="0">
              <a:solidFill>
                <a:schemeClr val="tx1">
                  <a:lumMod val="75000"/>
                  <a:lumOff val="25000"/>
                </a:schemeClr>
              </a:solidFil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42</a:t>
            </a:fld>
            <a:endParaRPr lang="en-GB"/>
          </a:p>
        </p:txBody>
      </p:sp>
    </p:spTree>
    <p:extLst>
      <p:ext uri="{BB962C8B-B14F-4D97-AF65-F5344CB8AC3E}">
        <p14:creationId xmlns:p14="http://schemas.microsoft.com/office/powerpoint/2010/main" val="123116485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a:t>Identify opportunities</a:t>
            </a:r>
          </a:p>
        </p:txBody>
      </p:sp>
      <p:sp>
        <p:nvSpPr>
          <p:cNvPr id="5" name="Text Placeholder 4"/>
          <p:cNvSpPr>
            <a:spLocks noGrp="1"/>
          </p:cNvSpPr>
          <p:nvPr>
            <p:ph type="body" sz="quarter" idx="12"/>
          </p:nvPr>
        </p:nvSpPr>
        <p:spPr>
          <a:xfrm>
            <a:off x="309563" y="932723"/>
            <a:ext cx="10223500" cy="4802099"/>
          </a:xfrm>
        </p:spPr>
        <p:txBody>
          <a:bodyPr/>
          <a:lstStyle/>
          <a:p>
            <a:r>
              <a:rPr lang="en-GB" sz="3733">
                <a:solidFill>
                  <a:srgbClr val="454545"/>
                </a:solidFill>
              </a:rPr>
              <a:t>You have a real passion for singing and have a really good voice, but you have never performed in public. </a:t>
            </a:r>
          </a:p>
          <a:p>
            <a:endParaRPr lang="en-GB" sz="3733">
              <a:solidFill>
                <a:srgbClr val="454545"/>
              </a:solidFill>
            </a:endParaRPr>
          </a:p>
          <a:p>
            <a:r>
              <a:rPr lang="en-GB" sz="3733">
                <a:solidFill>
                  <a:srgbClr val="454545"/>
                </a:solidFill>
              </a:rPr>
              <a:t>Your local music hub hosts a live session showcasing new talent, and your friend signs you up.</a:t>
            </a:r>
          </a:p>
          <a:p>
            <a:endParaRPr lang="en-GB" sz="3733">
              <a:solidFill>
                <a:srgbClr val="454545"/>
              </a:solidFill>
            </a:endParaRPr>
          </a:p>
          <a:p>
            <a:r>
              <a:rPr lang="en-GB" sz="3733">
                <a:solidFill>
                  <a:srgbClr val="454545"/>
                </a:solidFill>
              </a:rPr>
              <a:t>You are really nervous about it but know this is something you want to do. Do you go or make an excuse and say ‘Maybe next time’? </a:t>
            </a:r>
            <a:endParaRPr lang="en-GB" sz="3733">
              <a:solidFill>
                <a:schemeClr val="tx1">
                  <a:lumMod val="75000"/>
                  <a:lumOff val="25000"/>
                </a:schemeClr>
              </a:solidFil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43</a:t>
            </a:fld>
            <a:endParaRPr lang="en-GB"/>
          </a:p>
        </p:txBody>
      </p:sp>
    </p:spTree>
    <p:extLst>
      <p:ext uri="{BB962C8B-B14F-4D97-AF65-F5344CB8AC3E}">
        <p14:creationId xmlns:p14="http://schemas.microsoft.com/office/powerpoint/2010/main" val="339049263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a:t>Identify opportunities</a:t>
            </a:r>
          </a:p>
        </p:txBody>
      </p:sp>
      <p:sp>
        <p:nvSpPr>
          <p:cNvPr id="5" name="Text Placeholder 4"/>
          <p:cNvSpPr>
            <a:spLocks noGrp="1"/>
          </p:cNvSpPr>
          <p:nvPr>
            <p:ph type="body" sz="quarter" idx="12"/>
          </p:nvPr>
        </p:nvSpPr>
        <p:spPr>
          <a:xfrm>
            <a:off x="309563" y="932723"/>
            <a:ext cx="10223500" cy="4802099"/>
          </a:xfrm>
        </p:spPr>
        <p:txBody>
          <a:bodyPr vert="horz" lIns="0" tIns="0" rIns="0" bIns="0" rtlCol="0" anchor="t">
            <a:noAutofit/>
          </a:bodyPr>
          <a:lstStyle/>
          <a:p>
            <a:endParaRPr lang="en-GB" sz="3733" dirty="0">
              <a:solidFill>
                <a:schemeClr val="tx1">
                  <a:lumMod val="75000"/>
                  <a:lumOff val="25000"/>
                </a:schemeClr>
              </a:solidFill>
            </a:endParaRPr>
          </a:p>
          <a:p>
            <a:r>
              <a:rPr lang="en-GB" sz="3733" dirty="0">
                <a:solidFill>
                  <a:schemeClr val="tx1">
                    <a:lumMod val="75000"/>
                    <a:lumOff val="25000"/>
                  </a:schemeClr>
                </a:solidFill>
              </a:rPr>
              <a:t>You are now a successful producer. You come across an amazing young talent with a great look and great personality, but they have awful time keeping and a bit of a chaotic background. </a:t>
            </a:r>
            <a:endParaRPr lang="en-GB">
              <a:solidFill>
                <a:schemeClr val="tx1">
                  <a:lumMod val="75000"/>
                  <a:lumOff val="25000"/>
                </a:schemeClr>
              </a:solidFill>
            </a:endParaRPr>
          </a:p>
          <a:p>
            <a:endParaRPr lang="en-GB" sz="3733">
              <a:solidFill>
                <a:schemeClr val="tx1">
                  <a:lumMod val="75000"/>
                  <a:lumOff val="25000"/>
                </a:schemeClr>
              </a:solidFill>
            </a:endParaRPr>
          </a:p>
          <a:p>
            <a:r>
              <a:rPr lang="en-GB" sz="3733" dirty="0">
                <a:solidFill>
                  <a:schemeClr val="tx1">
                    <a:lumMod val="75000"/>
                    <a:lumOff val="25000"/>
                  </a:schemeClr>
                </a:solidFill>
              </a:rPr>
              <a:t>Do you invest your time in them, knowing that they might blow the opportunity, or do you settle for someone who is less talented but more reliable?</a:t>
            </a:r>
            <a:endParaRPr lang="en-GB" sz="3733" dirty="0">
              <a:solidFill>
                <a:schemeClr val="tx1">
                  <a:lumMod val="75000"/>
                  <a:lumOff val="25000"/>
                </a:schemeClr>
              </a:solidFill>
              <a:cs typeface="Arial"/>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44</a:t>
            </a:fld>
            <a:endParaRPr lang="en-GB"/>
          </a:p>
        </p:txBody>
      </p:sp>
    </p:spTree>
    <p:extLst>
      <p:ext uri="{BB962C8B-B14F-4D97-AF65-F5344CB8AC3E}">
        <p14:creationId xmlns:p14="http://schemas.microsoft.com/office/powerpoint/2010/main" val="1989725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a:t>Opportunity training</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5</a:t>
            </a:fld>
            <a:endParaRPr lang="en-GB"/>
          </a:p>
        </p:txBody>
      </p:sp>
      <p:sp>
        <p:nvSpPr>
          <p:cNvPr id="5" name="Content Placeholder 2">
            <a:extLst>
              <a:ext uri="{FF2B5EF4-FFF2-40B4-BE49-F238E27FC236}">
                <a16:creationId xmlns:a16="http://schemas.microsoft.com/office/drawing/2014/main" id="{FCAEE376-C2A7-CCB0-009B-99B5E1C65309}"/>
              </a:ext>
            </a:extLst>
          </p:cNvPr>
          <p:cNvSpPr txBox="1">
            <a:spLocks/>
          </p:cNvSpPr>
          <p:nvPr/>
        </p:nvSpPr>
        <p:spPr>
          <a:xfrm>
            <a:off x="336126" y="1600201"/>
            <a:ext cx="11231457" cy="4525963"/>
          </a:xfrm>
          <a:prstGeom prst="rect">
            <a:avLst/>
          </a:prstGeom>
        </p:spPr>
        <p:txBody>
          <a:bodyPr lIns="121920" tIns="60960" rIns="121920" bIns="60960" anchor="t">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GB" sz="3733"/>
              <a:t>To achieve anything, you need</a:t>
            </a:r>
            <a:r>
              <a:rPr lang="en-US" sz="3733"/>
              <a:t>:</a:t>
            </a:r>
          </a:p>
        </p:txBody>
      </p:sp>
    </p:spTree>
    <p:extLst>
      <p:ext uri="{BB962C8B-B14F-4D97-AF65-F5344CB8AC3E}">
        <p14:creationId xmlns:p14="http://schemas.microsoft.com/office/powerpoint/2010/main" val="8740538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a:t>Opportunity training</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6</a:t>
            </a:fld>
            <a:endParaRPr lang="en-GB"/>
          </a:p>
        </p:txBody>
      </p:sp>
      <p:sp>
        <p:nvSpPr>
          <p:cNvPr id="2" name="Content Placeholder 2">
            <a:extLst>
              <a:ext uri="{FF2B5EF4-FFF2-40B4-BE49-F238E27FC236}">
                <a16:creationId xmlns:a16="http://schemas.microsoft.com/office/drawing/2014/main" id="{CB5B9FD8-D43B-20FD-5567-D210AB77AF0E}"/>
              </a:ext>
            </a:extLst>
          </p:cNvPr>
          <p:cNvSpPr txBox="1">
            <a:spLocks/>
          </p:cNvSpPr>
          <p:nvPr/>
        </p:nvSpPr>
        <p:spPr>
          <a:xfrm>
            <a:off x="336126" y="1600201"/>
            <a:ext cx="11231457" cy="4525963"/>
          </a:xfrm>
          <a:prstGeom prst="rect">
            <a:avLst/>
          </a:prstGeom>
        </p:spPr>
        <p:txBody>
          <a:bodyPr lIns="121920" tIns="60960" rIns="121920" bIns="60960" anchor="t">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GB" sz="3733" dirty="0"/>
              <a:t>To achieve anything, you need</a:t>
            </a:r>
            <a:r>
              <a:rPr lang="en-US" sz="3733" dirty="0"/>
              <a:t>:</a:t>
            </a:r>
          </a:p>
          <a:p>
            <a:pPr>
              <a:buFont typeface="Wingdings" panose="020B0604020202020204" pitchFamily="34" charset="0"/>
              <a:buChar char="§"/>
            </a:pPr>
            <a:endParaRPr lang="en-US" sz="3733" dirty="0"/>
          </a:p>
          <a:p>
            <a:pPr>
              <a:buFont typeface="Wingdings" panose="020B0604020202020204" pitchFamily="34" charset="0"/>
              <a:buChar char="§"/>
            </a:pPr>
            <a:r>
              <a:rPr lang="en-US" sz="3733" dirty="0"/>
              <a:t>resources</a:t>
            </a:r>
            <a:endParaRPr lang="en-US" sz="3733" dirty="0">
              <a:cs typeface="Arial"/>
            </a:endParaRPr>
          </a:p>
        </p:txBody>
      </p:sp>
    </p:spTree>
    <p:extLst>
      <p:ext uri="{BB962C8B-B14F-4D97-AF65-F5344CB8AC3E}">
        <p14:creationId xmlns:p14="http://schemas.microsoft.com/office/powerpoint/2010/main" val="39984372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a:t>Opportunity training</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7</a:t>
            </a:fld>
            <a:endParaRPr lang="en-GB"/>
          </a:p>
        </p:txBody>
      </p:sp>
      <p:sp>
        <p:nvSpPr>
          <p:cNvPr id="2" name="Content Placeholder 2">
            <a:extLst>
              <a:ext uri="{FF2B5EF4-FFF2-40B4-BE49-F238E27FC236}">
                <a16:creationId xmlns:a16="http://schemas.microsoft.com/office/drawing/2014/main" id="{5DF33C14-AFE9-3F74-B6E2-E8D1C44F1127}"/>
              </a:ext>
            </a:extLst>
          </p:cNvPr>
          <p:cNvSpPr txBox="1">
            <a:spLocks/>
          </p:cNvSpPr>
          <p:nvPr/>
        </p:nvSpPr>
        <p:spPr>
          <a:xfrm>
            <a:off x="336126" y="1600201"/>
            <a:ext cx="11231457" cy="4525963"/>
          </a:xfrm>
          <a:prstGeom prst="rect">
            <a:avLst/>
          </a:prstGeom>
        </p:spPr>
        <p:txBody>
          <a:bodyPr lIns="121920" tIns="60960" rIns="121920" bIns="60960" anchor="t">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GB" sz="3733" dirty="0"/>
              <a:t>To achieve anything, you need</a:t>
            </a:r>
            <a:r>
              <a:rPr lang="en-US" sz="3733" dirty="0"/>
              <a:t>:</a:t>
            </a:r>
          </a:p>
          <a:p>
            <a:pPr>
              <a:buFont typeface="Wingdings" panose="020B0604020202020204" pitchFamily="34" charset="0"/>
              <a:buChar char="§"/>
            </a:pPr>
            <a:r>
              <a:rPr lang="en-US" sz="3733"/>
              <a:t>resources</a:t>
            </a:r>
            <a:endParaRPr lang="en-US" sz="3733">
              <a:cs typeface="Arial"/>
            </a:endParaRPr>
          </a:p>
          <a:p>
            <a:pPr>
              <a:buFont typeface="Wingdings" panose="020B0604020202020204" pitchFamily="34" charset="0"/>
              <a:buChar char="§"/>
            </a:pPr>
            <a:r>
              <a:rPr lang="en-US" sz="3733"/>
              <a:t>time</a:t>
            </a:r>
            <a:endParaRPr lang="en-US" sz="3733">
              <a:cs typeface="Arial"/>
            </a:endParaRPr>
          </a:p>
        </p:txBody>
      </p:sp>
    </p:spTree>
    <p:extLst>
      <p:ext uri="{BB962C8B-B14F-4D97-AF65-F5344CB8AC3E}">
        <p14:creationId xmlns:p14="http://schemas.microsoft.com/office/powerpoint/2010/main" val="31418680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a:t>Opportunity training</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8</a:t>
            </a:fld>
            <a:endParaRPr lang="en-GB"/>
          </a:p>
        </p:txBody>
      </p:sp>
      <p:sp>
        <p:nvSpPr>
          <p:cNvPr id="11" name="Content Placeholder 2">
            <a:extLst>
              <a:ext uri="{FF2B5EF4-FFF2-40B4-BE49-F238E27FC236}">
                <a16:creationId xmlns:a16="http://schemas.microsoft.com/office/drawing/2014/main" id="{92F6B27A-48FD-16C2-3191-BE21C5F934A2}"/>
              </a:ext>
            </a:extLst>
          </p:cNvPr>
          <p:cNvSpPr txBox="1">
            <a:spLocks/>
          </p:cNvSpPr>
          <p:nvPr/>
        </p:nvSpPr>
        <p:spPr>
          <a:xfrm>
            <a:off x="336126" y="1600201"/>
            <a:ext cx="11231457" cy="4525963"/>
          </a:xfrm>
          <a:prstGeom prst="rect">
            <a:avLst/>
          </a:prstGeom>
        </p:spPr>
        <p:txBody>
          <a:bodyPr lIns="121920" tIns="60960" rIns="121920" bIns="60960" anchor="t">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GB" sz="3733" dirty="0"/>
              <a:t>To achieve anything, you need</a:t>
            </a:r>
            <a:r>
              <a:rPr lang="en-US" sz="3733" dirty="0"/>
              <a:t>:</a:t>
            </a:r>
          </a:p>
          <a:p>
            <a:pPr>
              <a:buFont typeface="Wingdings" panose="020B0604020202020204" pitchFamily="34" charset="0"/>
              <a:buChar char="§"/>
            </a:pPr>
            <a:endParaRPr lang="en-US" sz="3733" dirty="0"/>
          </a:p>
          <a:p>
            <a:pPr>
              <a:buFont typeface="Wingdings" panose="020B0604020202020204" pitchFamily="34" charset="0"/>
              <a:buChar char="§"/>
            </a:pPr>
            <a:r>
              <a:rPr lang="en-US" sz="3733" dirty="0"/>
              <a:t>resources</a:t>
            </a:r>
            <a:endParaRPr lang="en-US" sz="3733" dirty="0">
              <a:cs typeface="Arial"/>
            </a:endParaRPr>
          </a:p>
          <a:p>
            <a:pPr>
              <a:buFont typeface="Wingdings" panose="020B0604020202020204" pitchFamily="34" charset="0"/>
              <a:buChar char="§"/>
            </a:pPr>
            <a:r>
              <a:rPr lang="en-US" sz="3733" dirty="0"/>
              <a:t>time</a:t>
            </a:r>
            <a:endParaRPr lang="en-US" sz="3733" dirty="0">
              <a:cs typeface="Arial"/>
            </a:endParaRPr>
          </a:p>
          <a:p>
            <a:pPr>
              <a:buFont typeface="Wingdings" panose="020B0604020202020204" pitchFamily="34" charset="0"/>
              <a:buChar char="§"/>
            </a:pPr>
            <a:r>
              <a:rPr lang="en-US" sz="3733" dirty="0"/>
              <a:t>opportunity.</a:t>
            </a:r>
            <a:endParaRPr lang="en-US" sz="3733" dirty="0">
              <a:cs typeface="Arial"/>
            </a:endParaRPr>
          </a:p>
        </p:txBody>
      </p:sp>
    </p:spTree>
    <p:extLst>
      <p:ext uri="{BB962C8B-B14F-4D97-AF65-F5344CB8AC3E}">
        <p14:creationId xmlns:p14="http://schemas.microsoft.com/office/powerpoint/2010/main" val="29594734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02</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a:t>What is opportunity? </a:t>
            </a:r>
          </a:p>
        </p:txBody>
      </p:sp>
    </p:spTree>
    <p:extLst>
      <p:ext uri="{BB962C8B-B14F-4D97-AF65-F5344CB8AC3E}">
        <p14:creationId xmlns:p14="http://schemas.microsoft.com/office/powerpoint/2010/main" val="379725275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D0EB937B-22B1-438E-B94C-53F0C82EE8F1}" vid="{C8935411-04CE-46E8-8E77-6CC9E3078D2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7" ma:contentTypeDescription="Create a new document." ma:contentTypeScope="" ma:versionID="48ffc06f6ec283ce7618f4b4875bad84">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dfd571ea4855126d306e926ca3f8808"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a75230e0-234e-44fc-a46b-fcfdfca8ad4b" xsi:nil="true"/>
    <lcf76f155ced4ddcb4097134ff3c332f xmlns="b99cf144-4eb2-4910-9a88-c8d0ce72bbf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3F54C0DE-581E-499A-A2EC-422B51D6D8AC}"/>
</file>

<file path=customXml/itemProps2.xml><?xml version="1.0" encoding="utf-8"?>
<ds:datastoreItem xmlns:ds="http://schemas.openxmlformats.org/officeDocument/2006/customXml" ds:itemID="{16A6A44C-A470-4107-B6EF-2F87FE6B9855}"/>
</file>

<file path=customXml/itemProps3.xml><?xml version="1.0" encoding="utf-8"?>
<ds:datastoreItem xmlns:ds="http://schemas.openxmlformats.org/officeDocument/2006/customXml" ds:itemID="{8CAD4559-4596-4541-836E-CB8DD5568621}"/>
</file>

<file path=docProps/app.xml><?xml version="1.0" encoding="utf-8"?>
<Properties xmlns="http://schemas.openxmlformats.org/officeDocument/2006/extended-properties" xmlns:vt="http://schemas.openxmlformats.org/officeDocument/2006/docPropsVTypes">
  <Template>blank</Template>
  <TotalTime>0</TotalTime>
  <Words>2446</Words>
  <Application>Microsoft Office PowerPoint</Application>
  <PresentationFormat>Widescreen</PresentationFormat>
  <Paragraphs>356</Paragraphs>
  <Slides>44</Slides>
  <Notes>41</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44</vt:i4>
      </vt:variant>
    </vt:vector>
  </HeadingPairs>
  <TitlesOfParts>
    <vt:vector size="49" baseType="lpstr">
      <vt:lpstr>Arial</vt:lpstr>
      <vt:lpstr>Calibri</vt:lpstr>
      <vt:lpstr>GT America</vt:lpstr>
      <vt:lpstr>Wingdings</vt:lpstr>
      <vt:lpstr>Office Theme</vt:lpstr>
      <vt:lpstr>Media, broadcast and production Employer set project: Core skills</vt:lpstr>
      <vt:lpstr>Lesson 1: The power of opportunity</vt:lpstr>
      <vt:lpstr>PowerPoint Presentation</vt:lpstr>
      <vt:lpstr>01</vt:lpstr>
      <vt:lpstr>Opportunity training</vt:lpstr>
      <vt:lpstr>Opportunity training</vt:lpstr>
      <vt:lpstr>Opportunity training</vt:lpstr>
      <vt:lpstr>Opportunity training</vt:lpstr>
      <vt:lpstr>02</vt:lpstr>
      <vt:lpstr>The meaning of opportunity</vt:lpstr>
      <vt:lpstr>The meaning of opportunity</vt:lpstr>
      <vt:lpstr>The meaning of opportunity</vt:lpstr>
      <vt:lpstr>03</vt:lpstr>
      <vt:lpstr>Identify opportunity</vt:lpstr>
      <vt:lpstr>Identify opportunity</vt:lpstr>
      <vt:lpstr>Identify opportunity</vt:lpstr>
      <vt:lpstr>Identify opportunity</vt:lpstr>
      <vt:lpstr>Identify opportunity</vt:lpstr>
      <vt:lpstr>PowerPoint Presentation</vt:lpstr>
      <vt:lpstr>Good opportunity</vt:lpstr>
      <vt:lpstr>Identify opportunity</vt:lpstr>
      <vt:lpstr>PowerPoint Presentation</vt:lpstr>
      <vt:lpstr>Bad opportunity</vt:lpstr>
      <vt:lpstr>Identify opportunity</vt:lpstr>
      <vt:lpstr>God opportunity</vt:lpstr>
      <vt:lpstr>Using opportunity</vt:lpstr>
      <vt:lpstr>Using opportunity</vt:lpstr>
      <vt:lpstr>04</vt:lpstr>
      <vt:lpstr>Using opportunity</vt:lpstr>
      <vt:lpstr>Using opportunity</vt:lpstr>
      <vt:lpstr>Using opportunity</vt:lpstr>
      <vt:lpstr>Using opportunity</vt:lpstr>
      <vt:lpstr>Using opportunity</vt:lpstr>
      <vt:lpstr>05</vt:lpstr>
      <vt:lpstr>Identify opportunities</vt:lpstr>
      <vt:lpstr>Identify opportunities </vt:lpstr>
      <vt:lpstr>Identify opportunities </vt:lpstr>
      <vt:lpstr>Identify opportunities</vt:lpstr>
      <vt:lpstr>Identify opportunities</vt:lpstr>
      <vt:lpstr>Identify opportunities</vt:lpstr>
      <vt:lpstr>Identify opportunities</vt:lpstr>
      <vt:lpstr>Identify opportunities</vt:lpstr>
      <vt:lpstr>Identify opportunities</vt:lpstr>
      <vt:lpstr>Identify opportunities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Media, broadcast and production Employer set project: Core skills</dc:title>
  <dc:creator>Gemma Brezinski</dc:creator>
  <cp:lastModifiedBy>Gemma Brezinski</cp:lastModifiedBy>
  <cp:revision>1</cp:revision>
  <dcterms:created xsi:type="dcterms:W3CDTF">2023-11-10T09:59:49Z</dcterms:created>
  <dcterms:modified xsi:type="dcterms:W3CDTF">2023-11-10T10:00:24Z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ies>
</file>