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62"/>
  </p:notesMasterIdLst>
  <p:handoutMasterIdLst>
    <p:handoutMasterId r:id="rId63"/>
  </p:handoutMasterIdLst>
  <p:sldIdLst>
    <p:sldId id="654" r:id="rId5"/>
    <p:sldId id="653" r:id="rId6"/>
    <p:sldId id="652" r:id="rId7"/>
    <p:sldId id="651" r:id="rId8"/>
    <p:sldId id="650" r:id="rId9"/>
    <p:sldId id="649" r:id="rId10"/>
    <p:sldId id="648" r:id="rId11"/>
    <p:sldId id="647" r:id="rId12"/>
    <p:sldId id="646" r:id="rId13"/>
    <p:sldId id="645" r:id="rId14"/>
    <p:sldId id="644" r:id="rId15"/>
    <p:sldId id="643" r:id="rId16"/>
    <p:sldId id="642" r:id="rId17"/>
    <p:sldId id="641" r:id="rId18"/>
    <p:sldId id="640" r:id="rId19"/>
    <p:sldId id="639" r:id="rId20"/>
    <p:sldId id="638" r:id="rId21"/>
    <p:sldId id="637" r:id="rId22"/>
    <p:sldId id="636" r:id="rId23"/>
    <p:sldId id="635" r:id="rId24"/>
    <p:sldId id="634" r:id="rId25"/>
    <p:sldId id="633" r:id="rId26"/>
    <p:sldId id="632" r:id="rId27"/>
    <p:sldId id="631" r:id="rId28"/>
    <p:sldId id="630" r:id="rId29"/>
    <p:sldId id="669" r:id="rId30"/>
    <p:sldId id="667" r:id="rId31"/>
    <p:sldId id="666" r:id="rId32"/>
    <p:sldId id="665" r:id="rId33"/>
    <p:sldId id="664" r:id="rId34"/>
    <p:sldId id="663" r:id="rId35"/>
    <p:sldId id="662" r:id="rId36"/>
    <p:sldId id="661" r:id="rId37"/>
    <p:sldId id="660" r:id="rId38"/>
    <p:sldId id="659" r:id="rId39"/>
    <p:sldId id="658" r:id="rId40"/>
    <p:sldId id="657" r:id="rId41"/>
    <p:sldId id="656" r:id="rId42"/>
    <p:sldId id="655" r:id="rId43"/>
    <p:sldId id="695" r:id="rId44"/>
    <p:sldId id="694" r:id="rId45"/>
    <p:sldId id="693" r:id="rId46"/>
    <p:sldId id="692" r:id="rId47"/>
    <p:sldId id="691" r:id="rId48"/>
    <p:sldId id="690" r:id="rId49"/>
    <p:sldId id="689" r:id="rId50"/>
    <p:sldId id="688" r:id="rId51"/>
    <p:sldId id="776" r:id="rId52"/>
    <p:sldId id="777" r:id="rId53"/>
    <p:sldId id="778" r:id="rId54"/>
    <p:sldId id="684" r:id="rId55"/>
    <p:sldId id="779" r:id="rId56"/>
    <p:sldId id="683" r:id="rId57"/>
    <p:sldId id="682" r:id="rId58"/>
    <p:sldId id="681" r:id="rId59"/>
    <p:sldId id="671" r:id="rId60"/>
    <p:sldId id="670" r:id="rId61"/>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orient="horz" pos="3060">
          <p15:clr>
            <a:srgbClr val="A4A3A4"/>
          </p15:clr>
        </p15:guide>
        <p15:guide id="3" orient="horz" pos="169">
          <p15:clr>
            <a:srgbClr val="A4A3A4"/>
          </p15:clr>
        </p15:guide>
        <p15:guide id="4" orient="horz" pos="2890">
          <p15:clr>
            <a:srgbClr val="A4A3A4"/>
          </p15:clr>
        </p15:guide>
        <p15:guide id="5" orient="horz">
          <p15:clr>
            <a:srgbClr val="A4A3A4"/>
          </p15:clr>
        </p15:guide>
        <p15:guide id="6" orient="horz" pos="622">
          <p15:clr>
            <a:srgbClr val="A4A3A4"/>
          </p15:clr>
        </p15:guide>
        <p15:guide id="7" orient="horz" pos="1575">
          <p15:clr>
            <a:srgbClr val="A4A3A4"/>
          </p15:clr>
        </p15:guide>
        <p15:guide id="8" orient="horz" pos="868">
          <p15:clr>
            <a:srgbClr val="A4A3A4"/>
          </p15:clr>
        </p15:guide>
        <p15:guide id="9" pos="2835">
          <p15:clr>
            <a:srgbClr val="A4A3A4"/>
          </p15:clr>
        </p15:guide>
        <p15:guide id="10" pos="5583">
          <p15:clr>
            <a:srgbClr val="A4A3A4"/>
          </p15:clr>
        </p15:guide>
        <p15:guide id="11" pos="158">
          <p15:clr>
            <a:srgbClr val="A4A3A4"/>
          </p15:clr>
        </p15:guide>
        <p15:guide id="12" pos="5012">
          <p15:clr>
            <a:srgbClr val="A4A3A4"/>
          </p15:clr>
        </p15:guide>
        <p15:guide id="13" pos="1651">
          <p15:clr>
            <a:srgbClr val="A4A3A4"/>
          </p15:clr>
        </p15:guide>
        <p15:guide id="14" pos="2744">
          <p15:clr>
            <a:srgbClr val="A4A3A4"/>
          </p15:clr>
        </p15:guide>
        <p15:guide id="15" pos="5465">
          <p15:clr>
            <a:srgbClr val="A4A3A4"/>
          </p15:clr>
        </p15:guide>
        <p15:guide id="16" pos="956">
          <p15:clr>
            <a:srgbClr val="A4A3A4"/>
          </p15:clr>
        </p15:guide>
        <p15:guide id="17" pos="2562">
          <p15:clr>
            <a:srgbClr val="A4A3A4"/>
          </p15:clr>
        </p15:guide>
        <p15:guide id="18" pos="325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2D6E54A-92EE-8A44-D0A6-5007129040DB}" name="Stefanie Wilkinson" initials="SW" userId="S::stefaniewilkinson83_gmail.com#ext#@aoctenant.onmicrosoft.com::b67e3ed6-1a3e-4f83-be3b-b54fff620b0b"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Editor" initials="FP" lastIdx="64" clrIdx="0">
    <p:extLst>
      <p:ext uri="{19B8F6BF-5375-455C-9EA6-DF929625EA0E}">
        <p15:presenceInfo xmlns:p15="http://schemas.microsoft.com/office/powerpoint/2012/main" userId="Editor" providerId="None"/>
      </p:ext>
    </p:extLst>
  </p:cmAuthor>
  <p:cmAuthor id="2" name="Lucy Springall" initials="LS" lastIdx="2" clrIdx="1">
    <p:extLst>
      <p:ext uri="{19B8F6BF-5375-455C-9EA6-DF929625EA0E}">
        <p15:presenceInfo xmlns:p15="http://schemas.microsoft.com/office/powerpoint/2012/main" userId="S::Lucy.Springall@ad.aoc.co.uk::e4236610-272f-44af-aba9-45f426dfe81c" providerId="AD"/>
      </p:ext>
    </p:extLst>
  </p:cmAuthor>
  <p:cmAuthor id="3" name="wizdom" initials="wi" lastIdx="33" clrIdx="2">
    <p:extLst>
      <p:ext uri="{19B8F6BF-5375-455C-9EA6-DF929625EA0E}">
        <p15:presenceInfo xmlns:p15="http://schemas.microsoft.com/office/powerpoint/2012/main" userId="S::wizdom_weareimpact.art#ext#@aoctenant.onmicrosoft.com::655de8e4-c6b1-44d2-b239-abb9ed7817c9" providerId="AD"/>
      </p:ext>
    </p:extLst>
  </p:cmAuthor>
  <p:cmAuthor id="4" name="Stefanie Wilkinson" initials="SW" lastIdx="2" clrIdx="3">
    <p:extLst>
      <p:ext uri="{19B8F6BF-5375-455C-9EA6-DF929625EA0E}">
        <p15:presenceInfo xmlns:p15="http://schemas.microsoft.com/office/powerpoint/2012/main" userId="S::stefaniewilkinson83_gmail.com#ext#@aoctenant.onmicrosoft.com::b67e3ed6-1a3e-4f83-be3b-b54fff620b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1C41"/>
    <a:srgbClr val="0071F8"/>
    <a:srgbClr val="00A068"/>
    <a:srgbClr val="BE0064"/>
    <a:srgbClr val="FEB9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747EDC4-8223-409F-952A-F5561681C53F}" v="16" dt="2023-10-20T12:50:33.912"/>
    <p1510:client id="{BEF032F4-638D-4CAE-9662-96600A0F2E29}" v="1" dt="2023-10-20T07:30:53.67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4355" autoAdjust="0"/>
  </p:normalViewPr>
  <p:slideViewPr>
    <p:cSldViewPr snapToGrid="0">
      <p:cViewPr varScale="1">
        <p:scale>
          <a:sx n="70" d="100"/>
          <a:sy n="70" d="100"/>
        </p:scale>
        <p:origin x="1180" y="60"/>
      </p:cViewPr>
      <p:guideLst>
        <p:guide orient="horz" pos="1620"/>
        <p:guide orient="horz" pos="3060"/>
        <p:guide orient="horz" pos="169"/>
        <p:guide orient="horz" pos="2890"/>
        <p:guide orient="horz"/>
        <p:guide orient="horz" pos="622"/>
        <p:guide orient="horz" pos="1575"/>
        <p:guide orient="horz" pos="868"/>
        <p:guide pos="2835"/>
        <p:guide pos="5583"/>
        <p:guide pos="158"/>
        <p:guide pos="5012"/>
        <p:guide pos="1651"/>
        <p:guide pos="2744"/>
        <p:guide pos="5465"/>
        <p:guide pos="956"/>
        <p:guide pos="2562"/>
        <p:guide pos="3257"/>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handoutMaster" Target="handoutMasters/handoutMaster1.xml"/><Relationship Id="rId68"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viewProps" Target="view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commentAuthors" Target="commentAuthors.xml"/><Relationship Id="rId69"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notesMaster" Target="notesMasters/notesMaster1.xml"/><Relationship Id="rId7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4B82452-3B3D-4B10-B5B2-216C3ED6E0C1}" type="datetimeFigureOut">
              <a:rPr lang="en-GB" smtClean="0"/>
              <a:pPr/>
              <a:t>10/11/2023</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B11B1AA-12AD-4BCD-8A84-BE258AB1E1EB}" type="slidenum">
              <a:rPr lang="en-GB" smtClean="0"/>
              <a:pPr/>
              <a:t>‹#›</a:t>
            </a:fld>
            <a:endParaRPr lang="en-GB"/>
          </a:p>
        </p:txBody>
      </p:sp>
    </p:spTree>
    <p:extLst>
      <p:ext uri="{BB962C8B-B14F-4D97-AF65-F5344CB8AC3E}">
        <p14:creationId xmlns:p14="http://schemas.microsoft.com/office/powerpoint/2010/main" val="17597049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E3A1484-528B-4725-8337-7ACDB6138B8F}" type="datetimeFigureOut">
              <a:rPr lang="en-GB" smtClean="0"/>
              <a:pPr/>
              <a:t>10/11/2023</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920340D-206C-4C41-A35B-4D72CE2F2B89}" type="slidenum">
              <a:rPr lang="en-GB" smtClean="0"/>
              <a:pPr/>
              <a:t>‹#›</a:t>
            </a:fld>
            <a:endParaRPr lang="en-GB"/>
          </a:p>
        </p:txBody>
      </p:sp>
    </p:spTree>
    <p:extLst>
      <p:ext uri="{BB962C8B-B14F-4D97-AF65-F5344CB8AC3E}">
        <p14:creationId xmlns:p14="http://schemas.microsoft.com/office/powerpoint/2010/main" val="25356198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youtu.be/t9ZZymyrXKQ"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youtu.be/ggHACGb0mtU"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youtu.be/Gwm1yVC7qcE"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Freelancer.com"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s://www.economyofhours.com/" TargetMode="External"/><Relationship Id="rId2" Type="http://schemas.openxmlformats.org/officeDocument/2006/relationships/slide" Target="../slides/slide50.xml"/><Relationship Id="rId1" Type="http://schemas.openxmlformats.org/officeDocument/2006/relationships/notesMaster" Target="../notesMasters/notesMaster1.xml"/><Relationship Id="rId4" Type="http://schemas.openxmlformats.org/officeDocument/2006/relationships/hyperlink" Target="https://www.economyofhours.com/how-echo-works" TargetMode="Externa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s://www.economyofhours.com/how-echo-works" TargetMode="External"/><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s://www.economyofhours.com/how-echo-works" TargetMode="External"/><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app.economyofhours.com/login" TargetMode="External"/><Relationship Id="rId2" Type="http://schemas.openxmlformats.org/officeDocument/2006/relationships/slide" Target="../slides/slide55.xml"/><Relationship Id="rId1" Type="http://schemas.openxmlformats.org/officeDocument/2006/relationships/notesMaster" Target="../notesMasters/notesMaster1.xml"/><Relationship Id="rId4" Type="http://schemas.openxmlformats.org/officeDocument/2006/relationships/hyperlink" Target="https://www.slideshare.net/secret/CO1pqaUKCrSusm" TargetMode="Externa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a:p>
        </p:txBody>
      </p:sp>
    </p:spTree>
    <p:extLst>
      <p:ext uri="{BB962C8B-B14F-4D97-AF65-F5344CB8AC3E}">
        <p14:creationId xmlns:p14="http://schemas.microsoft.com/office/powerpoint/2010/main" val="4038769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A performance is something to watch and where content creators demonstrate their skills and talents.</a:t>
            </a:r>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12</a:t>
            </a:fld>
            <a:endParaRPr lang="en-GB"/>
          </a:p>
        </p:txBody>
      </p:sp>
    </p:spTree>
    <p:extLst>
      <p:ext uri="{BB962C8B-B14F-4D97-AF65-F5344CB8AC3E}">
        <p14:creationId xmlns:p14="http://schemas.microsoft.com/office/powerpoint/2010/main" val="3529596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People are the audience who are going to watch the performance. People have been engaged by the event technicians, who advertised the performance with the assets that the content technicians made from the content creators</a:t>
            </a:r>
            <a:r>
              <a:rPr lang="en-US"/>
              <a:t>.</a:t>
            </a:r>
          </a:p>
        </p:txBody>
      </p:sp>
      <p:sp>
        <p:nvSpPr>
          <p:cNvPr id="4" name="Slide Number Placeholder 3"/>
          <p:cNvSpPr>
            <a:spLocks noGrp="1"/>
          </p:cNvSpPr>
          <p:nvPr>
            <p:ph type="sldNum" sz="quarter" idx="5"/>
          </p:nvPr>
        </p:nvSpPr>
        <p:spPr/>
        <p:txBody>
          <a:bodyPr/>
          <a:lstStyle/>
          <a:p>
            <a:fld id="{9920340D-206C-4C41-A35B-4D72CE2F2B89}" type="slidenum">
              <a:rPr lang="en-GB" smtClean="0"/>
              <a:t>13</a:t>
            </a:fld>
            <a:endParaRPr lang="en-GB"/>
          </a:p>
        </p:txBody>
      </p:sp>
    </p:spTree>
    <p:extLst>
      <p:ext uri="{BB962C8B-B14F-4D97-AF65-F5344CB8AC3E}">
        <p14:creationId xmlns:p14="http://schemas.microsoft.com/office/powerpoint/2010/main" val="13175675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Watch the video – </a:t>
            </a:r>
            <a:r>
              <a:rPr lang="en-US">
                <a:hlinkClick r:id="rId3"/>
              </a:rPr>
              <a:t>https://youtu.be/t9ZZymyrXKQ</a:t>
            </a:r>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pPr/>
              <a:t>14</a:t>
            </a:fld>
            <a:endParaRPr lang="en-GB"/>
          </a:p>
        </p:txBody>
      </p:sp>
    </p:spTree>
    <p:extLst>
      <p:ext uri="{BB962C8B-B14F-4D97-AF65-F5344CB8AC3E}">
        <p14:creationId xmlns:p14="http://schemas.microsoft.com/office/powerpoint/2010/main" val="29374069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15</a:t>
            </a:fld>
            <a:endParaRPr lang="en-GB"/>
          </a:p>
        </p:txBody>
      </p:sp>
    </p:spTree>
    <p:extLst>
      <p:ext uri="{BB962C8B-B14F-4D97-AF65-F5344CB8AC3E}">
        <p14:creationId xmlns:p14="http://schemas.microsoft.com/office/powerpoint/2010/main" val="13801874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19</a:t>
            </a:fld>
            <a:endParaRPr lang="en-GB"/>
          </a:p>
        </p:txBody>
      </p:sp>
    </p:spTree>
    <p:extLst>
      <p:ext uri="{BB962C8B-B14F-4D97-AF65-F5344CB8AC3E}">
        <p14:creationId xmlns:p14="http://schemas.microsoft.com/office/powerpoint/2010/main" val="27697454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20</a:t>
            </a:fld>
            <a:endParaRPr lang="en-GB"/>
          </a:p>
        </p:txBody>
      </p:sp>
    </p:spTree>
    <p:extLst>
      <p:ext uri="{BB962C8B-B14F-4D97-AF65-F5344CB8AC3E}">
        <p14:creationId xmlns:p14="http://schemas.microsoft.com/office/powerpoint/2010/main" val="37052126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21</a:t>
            </a:fld>
            <a:endParaRPr lang="en-GB"/>
          </a:p>
        </p:txBody>
      </p:sp>
    </p:spTree>
    <p:extLst>
      <p:ext uri="{BB962C8B-B14F-4D97-AF65-F5344CB8AC3E}">
        <p14:creationId xmlns:p14="http://schemas.microsoft.com/office/powerpoint/2010/main" val="9359559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23</a:t>
            </a:fld>
            <a:endParaRPr lang="en-GB"/>
          </a:p>
        </p:txBody>
      </p:sp>
    </p:spTree>
    <p:extLst>
      <p:ext uri="{BB962C8B-B14F-4D97-AF65-F5344CB8AC3E}">
        <p14:creationId xmlns:p14="http://schemas.microsoft.com/office/powerpoint/2010/main" val="9856362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24</a:t>
            </a:fld>
            <a:endParaRPr lang="en-GB"/>
          </a:p>
        </p:txBody>
      </p:sp>
    </p:spTree>
    <p:extLst>
      <p:ext uri="{BB962C8B-B14F-4D97-AF65-F5344CB8AC3E}">
        <p14:creationId xmlns:p14="http://schemas.microsoft.com/office/powerpoint/2010/main" val="17684798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25</a:t>
            </a:fld>
            <a:endParaRPr lang="en-GB"/>
          </a:p>
        </p:txBody>
      </p:sp>
    </p:spTree>
    <p:extLst>
      <p:ext uri="{BB962C8B-B14F-4D97-AF65-F5344CB8AC3E}">
        <p14:creationId xmlns:p14="http://schemas.microsoft.com/office/powerpoint/2010/main" val="29419719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a:t>
            </a:fld>
            <a:endParaRPr lang="en-GB"/>
          </a:p>
        </p:txBody>
      </p:sp>
    </p:spTree>
    <p:extLst>
      <p:ext uri="{BB962C8B-B14F-4D97-AF65-F5344CB8AC3E}">
        <p14:creationId xmlns:p14="http://schemas.microsoft.com/office/powerpoint/2010/main" val="39806917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26</a:t>
            </a:fld>
            <a:endParaRPr lang="en-GB"/>
          </a:p>
        </p:txBody>
      </p:sp>
    </p:spTree>
    <p:extLst>
      <p:ext uri="{BB962C8B-B14F-4D97-AF65-F5344CB8AC3E}">
        <p14:creationId xmlns:p14="http://schemas.microsoft.com/office/powerpoint/2010/main" val="4038769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28</a:t>
            </a:fld>
            <a:endParaRPr lang="en-GB"/>
          </a:p>
        </p:txBody>
      </p:sp>
    </p:spTree>
    <p:extLst>
      <p:ext uri="{BB962C8B-B14F-4D97-AF65-F5344CB8AC3E}">
        <p14:creationId xmlns:p14="http://schemas.microsoft.com/office/powerpoint/2010/main" val="39806917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29</a:t>
            </a:fld>
            <a:endParaRPr lang="en-GB"/>
          </a:p>
        </p:txBody>
      </p:sp>
    </p:spTree>
    <p:extLst>
      <p:ext uri="{BB962C8B-B14F-4D97-AF65-F5344CB8AC3E}">
        <p14:creationId xmlns:p14="http://schemas.microsoft.com/office/powerpoint/2010/main" val="29419719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30</a:t>
            </a:fld>
            <a:endParaRPr lang="en-GB"/>
          </a:p>
        </p:txBody>
      </p:sp>
    </p:spTree>
    <p:extLst>
      <p:ext uri="{BB962C8B-B14F-4D97-AF65-F5344CB8AC3E}">
        <p14:creationId xmlns:p14="http://schemas.microsoft.com/office/powerpoint/2010/main" val="24117218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Watch video on freelancing – </a:t>
            </a:r>
            <a:r>
              <a:rPr lang="en-US">
                <a:hlinkClick r:id="rId3"/>
              </a:rPr>
              <a:t>https://youtu.be/ggHACGb0mtU</a:t>
            </a:r>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31</a:t>
            </a:fld>
            <a:endParaRPr lang="en-GB"/>
          </a:p>
        </p:txBody>
      </p:sp>
    </p:spTree>
    <p:extLst>
      <p:ext uri="{BB962C8B-B14F-4D97-AF65-F5344CB8AC3E}">
        <p14:creationId xmlns:p14="http://schemas.microsoft.com/office/powerpoint/2010/main" val="7702230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a:effectLst/>
                <a:latin typeface="+mn-lt"/>
                <a:ea typeface="DengXian" panose="02010600030101010101" pitchFamily="2" charset="-122"/>
                <a:cs typeface="Arial" panose="020B0604020202020204" pitchFamily="34" charset="0"/>
              </a:rPr>
              <a:t>A creative freelancer can be anyone who receives income, goods or services in exchange for their creative work/service, and is not ‘employed’ but rather works on different projects under ‘contract’.</a:t>
            </a:r>
          </a:p>
          <a:p>
            <a:r>
              <a:rPr lang="en-GB" sz="1200">
                <a:effectLst/>
                <a:latin typeface="+mn-lt"/>
                <a:ea typeface="DengXian" panose="02010600030101010101" pitchFamily="2" charset="-122"/>
                <a:cs typeface="Arial" panose="020B0604020202020204" pitchFamily="34" charset="0"/>
              </a:rPr>
              <a:t>While there are large multinational organisations throughout the creative industry, freelance workers make up a large proportion of the people involved in it, working independently or as part of larger organisations:</a:t>
            </a:r>
          </a:p>
          <a:p>
            <a:pPr marL="342900" lvl="0" indent="-342900">
              <a:buFont typeface="Symbol" panose="05050102010706020507" pitchFamily="18" charset="2"/>
              <a:buChar char=""/>
            </a:pPr>
            <a:r>
              <a:rPr lang="en-GB" sz="1200">
                <a:effectLst/>
                <a:latin typeface="+mn-lt"/>
                <a:ea typeface="DengXian" panose="02010600030101010101" pitchFamily="2" charset="-122"/>
                <a:cs typeface="Arial" panose="020B0604020202020204" pitchFamily="34" charset="0"/>
              </a:rPr>
              <a:t>35 per cent of people working in the creative industries are self-employed freelancers, compared with 15 per cent of the general workforce</a:t>
            </a:r>
          </a:p>
          <a:p>
            <a:pPr marL="342900" lvl="0" indent="-342900">
              <a:buFont typeface="Symbol" panose="05050102010706020507" pitchFamily="18" charset="2"/>
              <a:buChar char=""/>
            </a:pPr>
            <a:r>
              <a:rPr lang="en-GB" sz="1200">
                <a:effectLst/>
                <a:latin typeface="+mn-lt"/>
                <a:ea typeface="DengXian" panose="02010600030101010101" pitchFamily="2" charset="-122"/>
                <a:cs typeface="Arial" panose="020B0604020202020204" pitchFamily="34" charset="0"/>
              </a:rPr>
              <a:t>in television in particular, up to 90 per cent of the workforce can be freelance.</a:t>
            </a:r>
            <a:endParaRPr lang="en-US" sz="1200">
              <a:latin typeface="+mn-lt"/>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32</a:t>
            </a:fld>
            <a:endParaRPr lang="en-GB"/>
          </a:p>
        </p:txBody>
      </p:sp>
    </p:spTree>
    <p:extLst>
      <p:ext uri="{BB962C8B-B14F-4D97-AF65-F5344CB8AC3E}">
        <p14:creationId xmlns:p14="http://schemas.microsoft.com/office/powerpoint/2010/main" val="37343454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a:effectLst/>
                <a:latin typeface="+mn-lt"/>
                <a:ea typeface="DengXian" panose="02010600030101010101" pitchFamily="2" charset="-122"/>
                <a:cs typeface="Arial" panose="020B0604020202020204" pitchFamily="34" charset="0"/>
              </a:rPr>
              <a:t>A creative freelancer can be anyone who receives income, goods or services in exchange for their creative work/service, and is not ‘employed’ but rather works on different projects under ‘contract’.</a:t>
            </a:r>
          </a:p>
          <a:p>
            <a:r>
              <a:rPr lang="en-GB" sz="1200">
                <a:effectLst/>
                <a:latin typeface="+mn-lt"/>
                <a:ea typeface="DengXian" panose="02010600030101010101" pitchFamily="2" charset="-122"/>
                <a:cs typeface="Arial" panose="020B0604020202020204" pitchFamily="34" charset="0"/>
              </a:rPr>
              <a:t>While there are large multinational organisations throughout the creative industry, freelance workers make up a large proportion of the people involved in it, working independently or as part of larger organisations:</a:t>
            </a:r>
          </a:p>
          <a:p>
            <a:pPr marL="342900" lvl="0" indent="-342900">
              <a:buFont typeface="Symbol" panose="05050102010706020507" pitchFamily="18" charset="2"/>
              <a:buChar char=""/>
            </a:pPr>
            <a:r>
              <a:rPr lang="en-GB" sz="1200">
                <a:effectLst/>
                <a:latin typeface="+mn-lt"/>
                <a:ea typeface="DengXian" panose="02010600030101010101" pitchFamily="2" charset="-122"/>
                <a:cs typeface="Arial" panose="020B0604020202020204" pitchFamily="34" charset="0"/>
              </a:rPr>
              <a:t>35 per cent of people working in the creative industries are self-employed freelancers, compared with 15 per cent of the general workforce</a:t>
            </a:r>
          </a:p>
          <a:p>
            <a:pPr marL="342900" lvl="0" indent="-342900">
              <a:buFont typeface="Symbol" panose="05050102010706020507" pitchFamily="18" charset="2"/>
              <a:buChar char=""/>
            </a:pPr>
            <a:r>
              <a:rPr lang="en-GB" sz="1200">
                <a:effectLst/>
                <a:latin typeface="+mn-lt"/>
                <a:ea typeface="DengXian" panose="02010600030101010101" pitchFamily="2" charset="-122"/>
                <a:cs typeface="Arial" panose="020B0604020202020204" pitchFamily="34" charset="0"/>
              </a:rPr>
              <a:t>in television in particular, up to 90 per cent of the workforce can be freelance.</a:t>
            </a:r>
            <a:endParaRPr lang="en-US" sz="1200">
              <a:latin typeface="+mn-lt"/>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33</a:t>
            </a:fld>
            <a:endParaRPr lang="en-GB"/>
          </a:p>
        </p:txBody>
      </p:sp>
    </p:spTree>
    <p:extLst>
      <p:ext uri="{BB962C8B-B14F-4D97-AF65-F5344CB8AC3E}">
        <p14:creationId xmlns:p14="http://schemas.microsoft.com/office/powerpoint/2010/main" val="39133413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34</a:t>
            </a:fld>
            <a:endParaRPr lang="en-GB"/>
          </a:p>
        </p:txBody>
      </p:sp>
    </p:spTree>
    <p:extLst>
      <p:ext uri="{BB962C8B-B14F-4D97-AF65-F5344CB8AC3E}">
        <p14:creationId xmlns:p14="http://schemas.microsoft.com/office/powerpoint/2010/main" val="34955521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35</a:t>
            </a:fld>
            <a:endParaRPr lang="en-GB"/>
          </a:p>
        </p:txBody>
      </p:sp>
    </p:spTree>
    <p:extLst>
      <p:ext uri="{BB962C8B-B14F-4D97-AF65-F5344CB8AC3E}">
        <p14:creationId xmlns:p14="http://schemas.microsoft.com/office/powerpoint/2010/main" val="38556535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36</a:t>
            </a:fld>
            <a:endParaRPr lang="en-GB"/>
          </a:p>
        </p:txBody>
      </p:sp>
    </p:spTree>
    <p:extLst>
      <p:ext uri="{BB962C8B-B14F-4D97-AF65-F5344CB8AC3E}">
        <p14:creationId xmlns:p14="http://schemas.microsoft.com/office/powerpoint/2010/main" val="17298194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920340D-206C-4C41-A35B-4D72CE2F2B89}" type="slidenum">
              <a:rPr lang="en-GB" smtClean="0"/>
              <a:pPr/>
              <a:t>4</a:t>
            </a:fld>
            <a:endParaRPr lang="en-GB"/>
          </a:p>
        </p:txBody>
      </p:sp>
    </p:spTree>
    <p:extLst>
      <p:ext uri="{BB962C8B-B14F-4D97-AF65-F5344CB8AC3E}">
        <p14:creationId xmlns:p14="http://schemas.microsoft.com/office/powerpoint/2010/main" val="293849928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37</a:t>
            </a:fld>
            <a:endParaRPr lang="en-GB"/>
          </a:p>
        </p:txBody>
      </p:sp>
    </p:spTree>
    <p:extLst>
      <p:ext uri="{BB962C8B-B14F-4D97-AF65-F5344CB8AC3E}">
        <p14:creationId xmlns:p14="http://schemas.microsoft.com/office/powerpoint/2010/main" val="37270336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38</a:t>
            </a:fld>
            <a:endParaRPr lang="en-GB"/>
          </a:p>
        </p:txBody>
      </p:sp>
    </p:spTree>
    <p:extLst>
      <p:ext uri="{BB962C8B-B14F-4D97-AF65-F5344CB8AC3E}">
        <p14:creationId xmlns:p14="http://schemas.microsoft.com/office/powerpoint/2010/main" val="17898141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Watch the video on freelancing – </a:t>
            </a:r>
            <a:r>
              <a:rPr lang="en-US">
                <a:hlinkClick r:id="rId3"/>
              </a:rPr>
              <a:t>https://youtu.be/Gwm1yVC7qcE</a:t>
            </a:r>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39</a:t>
            </a:fld>
            <a:endParaRPr lang="en-GB"/>
          </a:p>
        </p:txBody>
      </p:sp>
    </p:spTree>
    <p:extLst>
      <p:ext uri="{BB962C8B-B14F-4D97-AF65-F5344CB8AC3E}">
        <p14:creationId xmlns:p14="http://schemas.microsoft.com/office/powerpoint/2010/main" val="10941052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40</a:t>
            </a:fld>
            <a:endParaRPr lang="en-GB"/>
          </a:p>
        </p:txBody>
      </p:sp>
    </p:spTree>
    <p:extLst>
      <p:ext uri="{BB962C8B-B14F-4D97-AF65-F5344CB8AC3E}">
        <p14:creationId xmlns:p14="http://schemas.microsoft.com/office/powerpoint/2010/main" val="357103848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41</a:t>
            </a:fld>
            <a:endParaRPr lang="en-GB"/>
          </a:p>
        </p:txBody>
      </p:sp>
    </p:spTree>
    <p:extLst>
      <p:ext uri="{BB962C8B-B14F-4D97-AF65-F5344CB8AC3E}">
        <p14:creationId xmlns:p14="http://schemas.microsoft.com/office/powerpoint/2010/main" val="4832749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42</a:t>
            </a:fld>
            <a:endParaRPr lang="en-GB"/>
          </a:p>
        </p:txBody>
      </p:sp>
    </p:spTree>
    <p:extLst>
      <p:ext uri="{BB962C8B-B14F-4D97-AF65-F5344CB8AC3E}">
        <p14:creationId xmlns:p14="http://schemas.microsoft.com/office/powerpoint/2010/main" val="76573457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Now that we have identified some skills, where can we put them to work?</a:t>
            </a:r>
          </a:p>
        </p:txBody>
      </p:sp>
      <p:sp>
        <p:nvSpPr>
          <p:cNvPr id="4" name="Slide Number Placeholder 3"/>
          <p:cNvSpPr>
            <a:spLocks noGrp="1"/>
          </p:cNvSpPr>
          <p:nvPr>
            <p:ph type="sldNum" sz="quarter" idx="5"/>
          </p:nvPr>
        </p:nvSpPr>
        <p:spPr/>
        <p:txBody>
          <a:bodyPr/>
          <a:lstStyle/>
          <a:p>
            <a:fld id="{9920340D-206C-4C41-A35B-4D72CE2F2B89}" type="slidenum">
              <a:rPr lang="en-GB" smtClean="0"/>
              <a:pPr/>
              <a:t>43</a:t>
            </a:fld>
            <a:endParaRPr lang="en-GB"/>
          </a:p>
        </p:txBody>
      </p:sp>
    </p:spTree>
    <p:extLst>
      <p:ext uri="{BB962C8B-B14F-4D97-AF65-F5344CB8AC3E}">
        <p14:creationId xmlns:p14="http://schemas.microsoft.com/office/powerpoint/2010/main" val="276974545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hlinkClick r:id="rId3"/>
              </a:rPr>
              <a:t>Freelancer.com </a:t>
            </a:r>
          </a:p>
          <a:p>
            <a:r>
              <a:rPr lang="en-US">
                <a:cs typeface="Calibri"/>
              </a:rPr>
              <a:t>General creative freelance network</a:t>
            </a:r>
          </a:p>
        </p:txBody>
      </p:sp>
      <p:sp>
        <p:nvSpPr>
          <p:cNvPr id="4" name="Slide Number Placeholder 3"/>
          <p:cNvSpPr>
            <a:spLocks noGrp="1"/>
          </p:cNvSpPr>
          <p:nvPr>
            <p:ph type="sldNum" sz="quarter" idx="5"/>
          </p:nvPr>
        </p:nvSpPr>
        <p:spPr/>
        <p:txBody>
          <a:bodyPr/>
          <a:lstStyle/>
          <a:p>
            <a:fld id="{9920340D-206C-4C41-A35B-4D72CE2F2B89}" type="slidenum">
              <a:rPr lang="en-GB" smtClean="0"/>
              <a:t>44</a:t>
            </a:fld>
            <a:endParaRPr lang="en-GB"/>
          </a:p>
        </p:txBody>
      </p:sp>
    </p:spTree>
    <p:extLst>
      <p:ext uri="{BB962C8B-B14F-4D97-AF65-F5344CB8AC3E}">
        <p14:creationId xmlns:p14="http://schemas.microsoft.com/office/powerpoint/2010/main" val="327191687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Fiverr.com</a:t>
            </a:r>
          </a:p>
          <a:p>
            <a:r>
              <a:rPr lang="en-US"/>
              <a:t>General digital assistance, design, copywriting.</a:t>
            </a:r>
          </a:p>
        </p:txBody>
      </p:sp>
      <p:sp>
        <p:nvSpPr>
          <p:cNvPr id="4" name="Slide Number Placeholder 3"/>
          <p:cNvSpPr>
            <a:spLocks noGrp="1"/>
          </p:cNvSpPr>
          <p:nvPr>
            <p:ph type="sldNum" sz="quarter" idx="5"/>
          </p:nvPr>
        </p:nvSpPr>
        <p:spPr/>
        <p:txBody>
          <a:bodyPr/>
          <a:lstStyle/>
          <a:p>
            <a:fld id="{9920340D-206C-4C41-A35B-4D72CE2F2B89}" type="slidenum">
              <a:rPr lang="en-GB" smtClean="0"/>
              <a:pPr/>
              <a:t>45</a:t>
            </a:fld>
            <a:endParaRPr lang="en-GB"/>
          </a:p>
        </p:txBody>
      </p:sp>
    </p:spTree>
    <p:extLst>
      <p:ext uri="{BB962C8B-B14F-4D97-AF65-F5344CB8AC3E}">
        <p14:creationId xmlns:p14="http://schemas.microsoft.com/office/powerpoint/2010/main" val="169505141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Upwork.com</a:t>
            </a:r>
          </a:p>
          <a:p>
            <a:r>
              <a:rPr lang="en-US">
                <a:cs typeface="Calibri"/>
              </a:rPr>
              <a:t>Development &amp; IT,  AI Services, Creative &amp; Design, Admin &amp; Customer Support, Finance &amp; Accounting</a:t>
            </a:r>
          </a:p>
        </p:txBody>
      </p:sp>
      <p:sp>
        <p:nvSpPr>
          <p:cNvPr id="4" name="Slide Number Placeholder 3"/>
          <p:cNvSpPr>
            <a:spLocks noGrp="1"/>
          </p:cNvSpPr>
          <p:nvPr>
            <p:ph type="sldNum" sz="quarter" idx="5"/>
          </p:nvPr>
        </p:nvSpPr>
        <p:spPr/>
        <p:txBody>
          <a:bodyPr/>
          <a:lstStyle/>
          <a:p>
            <a:fld id="{9920340D-206C-4C41-A35B-4D72CE2F2B89}" type="slidenum">
              <a:rPr lang="en-GB" smtClean="0"/>
              <a:t>46</a:t>
            </a:fld>
            <a:endParaRPr lang="en-GB"/>
          </a:p>
        </p:txBody>
      </p:sp>
    </p:spTree>
    <p:extLst>
      <p:ext uri="{BB962C8B-B14F-4D97-AF65-F5344CB8AC3E}">
        <p14:creationId xmlns:p14="http://schemas.microsoft.com/office/powerpoint/2010/main" val="18582614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6</a:t>
            </a:fld>
            <a:endParaRPr lang="en-GB"/>
          </a:p>
        </p:txBody>
      </p:sp>
    </p:spTree>
    <p:extLst>
      <p:ext uri="{BB962C8B-B14F-4D97-AF65-F5344CB8AC3E}">
        <p14:creationId xmlns:p14="http://schemas.microsoft.com/office/powerpoint/2010/main" val="357103848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Peopleperhour.com</a:t>
            </a:r>
            <a:endParaRPr lang="en-US" err="1"/>
          </a:p>
          <a:p>
            <a:r>
              <a:rPr lang="en-US">
                <a:cs typeface="Calibri"/>
              </a:rPr>
              <a:t>Copy writing, graphic design, website design</a:t>
            </a:r>
          </a:p>
        </p:txBody>
      </p:sp>
      <p:sp>
        <p:nvSpPr>
          <p:cNvPr id="4" name="Slide Number Placeholder 3"/>
          <p:cNvSpPr>
            <a:spLocks noGrp="1"/>
          </p:cNvSpPr>
          <p:nvPr>
            <p:ph type="sldNum" sz="quarter" idx="5"/>
          </p:nvPr>
        </p:nvSpPr>
        <p:spPr/>
        <p:txBody>
          <a:bodyPr/>
          <a:lstStyle/>
          <a:p>
            <a:fld id="{9920340D-206C-4C41-A35B-4D72CE2F2B89}" type="slidenum">
              <a:rPr lang="en-GB" smtClean="0"/>
              <a:pPr/>
              <a:t>47</a:t>
            </a:fld>
            <a:endParaRPr lang="en-GB"/>
          </a:p>
        </p:txBody>
      </p:sp>
    </p:spTree>
    <p:extLst>
      <p:ext uri="{BB962C8B-B14F-4D97-AF65-F5344CB8AC3E}">
        <p14:creationId xmlns:p14="http://schemas.microsoft.com/office/powerpoint/2010/main" val="354904102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Mandy.com</a:t>
            </a:r>
          </a:p>
          <a:p>
            <a:r>
              <a:rPr lang="en-US"/>
              <a:t>Creatives, cast, crew and professionals.</a:t>
            </a:r>
            <a:endParaRPr lang="en-US">
              <a:ea typeface="Calibri"/>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pPr/>
              <a:t>48</a:t>
            </a:fld>
            <a:endParaRPr lang="en-GB"/>
          </a:p>
        </p:txBody>
      </p:sp>
    </p:spTree>
    <p:extLst>
      <p:ext uri="{BB962C8B-B14F-4D97-AF65-F5344CB8AC3E}">
        <p14:creationId xmlns:p14="http://schemas.microsoft.com/office/powerpoint/2010/main" val="29071417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Starnow.com</a:t>
            </a:r>
          </a:p>
          <a:p>
            <a:r>
              <a:rPr lang="en-US"/>
              <a:t>Film and TV casting.</a:t>
            </a:r>
          </a:p>
        </p:txBody>
      </p:sp>
      <p:sp>
        <p:nvSpPr>
          <p:cNvPr id="4" name="Slide Number Placeholder 3"/>
          <p:cNvSpPr>
            <a:spLocks noGrp="1"/>
          </p:cNvSpPr>
          <p:nvPr>
            <p:ph type="sldNum" sz="quarter" idx="5"/>
          </p:nvPr>
        </p:nvSpPr>
        <p:spPr/>
        <p:txBody>
          <a:bodyPr/>
          <a:lstStyle/>
          <a:p>
            <a:fld id="{9920340D-206C-4C41-A35B-4D72CE2F2B89}" type="slidenum">
              <a:rPr lang="en-GB" smtClean="0"/>
              <a:pPr/>
              <a:t>49</a:t>
            </a:fld>
            <a:endParaRPr lang="en-GB"/>
          </a:p>
        </p:txBody>
      </p:sp>
    </p:spTree>
    <p:extLst>
      <p:ext uri="{BB962C8B-B14F-4D97-AF65-F5344CB8AC3E}">
        <p14:creationId xmlns:p14="http://schemas.microsoft.com/office/powerpoint/2010/main" val="333306293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Economyofhours.com</a:t>
            </a:r>
          </a:p>
          <a:p>
            <a:r>
              <a:rPr lang="en-GB" sz="1200" u="sng">
                <a:solidFill>
                  <a:srgbClr val="0563C1"/>
                </a:solidFill>
                <a:effectLst/>
                <a:latin typeface="+mn-lt"/>
                <a:ea typeface="DengXian" panose="02010600030101010101" pitchFamily="2" charset="-122"/>
                <a:cs typeface="Arial" panose="020B0604020202020204" pitchFamily="34" charset="0"/>
                <a:hlinkClick r:id="rId3"/>
              </a:rPr>
              <a:t>Echo</a:t>
            </a:r>
            <a:r>
              <a:rPr lang="en-GB" sz="1200">
                <a:effectLst/>
                <a:latin typeface="+mn-lt"/>
                <a:ea typeface="DengXian" panose="02010600030101010101" pitchFamily="2" charset="-122"/>
              </a:rPr>
              <a:t> is an economy based on hours or time – a kind of social currency that helps you learn new skills and talents and earn points to trade with other creatives – rather than money</a:t>
            </a:r>
            <a:r>
              <a:rPr lang="en-US"/>
              <a:t>. Let’s sign up, and your homework will be to see if you can ‘earn’ some points by next week.</a:t>
            </a:r>
          </a:p>
          <a:p>
            <a:endParaRPr lang="en-US">
              <a:ea typeface="Calibri"/>
              <a:cs typeface="Calibri"/>
            </a:endParaRPr>
          </a:p>
          <a:p>
            <a:r>
              <a:rPr lang="en-GB">
                <a:hlinkClick r:id="rId4"/>
              </a:rPr>
              <a:t>https://www.economyofhours.com/how-echo-works</a:t>
            </a:r>
            <a:endParaRPr lang="en-US"/>
          </a:p>
          <a:p>
            <a:r>
              <a:rPr lang="en-GB"/>
              <a:t>Echo uses time rather than money as a currency. </a:t>
            </a:r>
            <a:r>
              <a:rPr lang="en-GB" sz="1200">
                <a:effectLst/>
                <a:latin typeface="+mn-lt"/>
                <a:ea typeface="DengXian" panose="02010600030101010101" pitchFamily="2" charset="-122"/>
              </a:rPr>
              <a:t>For every hour you give, you will earn one Echo, no matter your rank, skill or level of experience</a:t>
            </a:r>
            <a:r>
              <a:rPr lang="en-GB" sz="1200">
                <a:latin typeface="+mn-lt"/>
              </a:rPr>
              <a:t>.</a:t>
            </a:r>
          </a:p>
          <a:p>
            <a:endParaRPr lang="en-GB"/>
          </a:p>
          <a:p>
            <a:r>
              <a:rPr lang="en-GB" sz="1200">
                <a:effectLst/>
                <a:latin typeface="+mn-lt"/>
                <a:ea typeface="DengXian" panose="02010600030101010101" pitchFamily="2" charset="-122"/>
              </a:rPr>
              <a:t>One hour = one Echo, and you are given three Echoes to start with. Then, for every hour you give, you will earn one Echo. Start to build your balance and spend your savings.</a:t>
            </a:r>
            <a:endParaRPr lang="en-US" sz="1200">
              <a:latin typeface="+mn-lt"/>
            </a:endParaRPr>
          </a:p>
        </p:txBody>
      </p:sp>
      <p:sp>
        <p:nvSpPr>
          <p:cNvPr id="4" name="Slide Number Placeholder 3"/>
          <p:cNvSpPr>
            <a:spLocks noGrp="1"/>
          </p:cNvSpPr>
          <p:nvPr>
            <p:ph type="sldNum" sz="quarter" idx="5"/>
          </p:nvPr>
        </p:nvSpPr>
        <p:spPr/>
        <p:txBody>
          <a:bodyPr/>
          <a:lstStyle/>
          <a:p>
            <a:fld id="{9920340D-206C-4C41-A35B-4D72CE2F2B89}" type="slidenum">
              <a:rPr lang="en-GB" smtClean="0"/>
              <a:pPr/>
              <a:t>50</a:t>
            </a:fld>
            <a:endParaRPr lang="en-GB"/>
          </a:p>
        </p:txBody>
      </p:sp>
    </p:spTree>
    <p:extLst>
      <p:ext uri="{BB962C8B-B14F-4D97-AF65-F5344CB8AC3E}">
        <p14:creationId xmlns:p14="http://schemas.microsoft.com/office/powerpoint/2010/main" val="187237858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r>
              <a:rPr lang="en-GB">
                <a:hlinkClick r:id="rId3"/>
              </a:rPr>
              <a:t>https://www.economyofhours.com/how-echo-works</a:t>
            </a:r>
            <a:endParaRPr lang="en-US"/>
          </a:p>
          <a:p>
            <a:r>
              <a:rPr lang="en-GB" sz="1200">
                <a:ea typeface="+mn-lt"/>
                <a:cs typeface="+mn-lt"/>
              </a:rPr>
              <a:t>Echo uses time rather than money as a currency. For every hour you give, you will earn one Echo, no matter your rank, skill or level of experience.</a:t>
            </a:r>
            <a:endParaRPr lang="en-GB">
              <a:ea typeface="Calibri"/>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pPr/>
              <a:t>51</a:t>
            </a:fld>
            <a:endParaRPr lang="en-GB"/>
          </a:p>
        </p:txBody>
      </p:sp>
    </p:spTree>
    <p:extLst>
      <p:ext uri="{BB962C8B-B14F-4D97-AF65-F5344CB8AC3E}">
        <p14:creationId xmlns:p14="http://schemas.microsoft.com/office/powerpoint/2010/main" val="73013866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r>
              <a:rPr lang="en-GB">
                <a:hlinkClick r:id="rId3"/>
              </a:rPr>
              <a:t>https://www.economyofhours.com/how-echo-works</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GB"/>
              <a:t>Echo uses time rather than money as a currency. </a:t>
            </a:r>
            <a:r>
              <a:rPr lang="en-GB" sz="1200">
                <a:effectLst/>
                <a:latin typeface="+mn-lt"/>
                <a:ea typeface="DengXian" panose="02010600030101010101" pitchFamily="2" charset="-122"/>
              </a:rPr>
              <a:t>For every hour you give, you will earn one Echo, no matter your rank, skill or level of experience</a:t>
            </a:r>
            <a:r>
              <a:rPr lang="en-GB"/>
              <a:t>.</a:t>
            </a:r>
          </a:p>
          <a:p>
            <a:r>
              <a:rPr lang="en-GB" sz="1200">
                <a:ea typeface="+mn-lt"/>
                <a:cs typeface="+mn-lt"/>
              </a:rPr>
              <a:t>One hour = one Echo and you are given three Echoes to start with. For every hour you give, you will earn one Echo.</a:t>
            </a:r>
            <a:endParaRPr lang="en-GB">
              <a:ea typeface="Calibri"/>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pPr/>
              <a:t>52</a:t>
            </a:fld>
            <a:endParaRPr lang="en-GB"/>
          </a:p>
        </p:txBody>
      </p:sp>
    </p:spTree>
    <p:extLst>
      <p:ext uri="{BB962C8B-B14F-4D97-AF65-F5344CB8AC3E}">
        <p14:creationId xmlns:p14="http://schemas.microsoft.com/office/powerpoint/2010/main" val="209001501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53</a:t>
            </a:fld>
            <a:endParaRPr lang="en-GB"/>
          </a:p>
        </p:txBody>
      </p:sp>
    </p:spTree>
    <p:extLst>
      <p:ext uri="{BB962C8B-B14F-4D97-AF65-F5344CB8AC3E}">
        <p14:creationId xmlns:p14="http://schemas.microsoft.com/office/powerpoint/2010/main" val="299289168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pPr/>
              <a:t>54</a:t>
            </a:fld>
            <a:endParaRPr lang="en-GB"/>
          </a:p>
        </p:txBody>
      </p:sp>
    </p:spTree>
    <p:extLst>
      <p:ext uri="{BB962C8B-B14F-4D97-AF65-F5344CB8AC3E}">
        <p14:creationId xmlns:p14="http://schemas.microsoft.com/office/powerpoint/2010/main" val="93595594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cs typeface="Calibri"/>
              </a:rPr>
              <a:t>Ask learners to sign up to the Echo community – </a:t>
            </a:r>
            <a:r>
              <a:rPr lang="en-US">
                <a:cs typeface="Calibri"/>
                <a:hlinkClick r:id="rId3"/>
              </a:rPr>
              <a:t>app.economyofhours.com/login</a:t>
            </a:r>
            <a:r>
              <a:rPr lang="en-US">
                <a:cs typeface="Calibri"/>
              </a:rPr>
              <a:t> – c</a:t>
            </a:r>
            <a:r>
              <a:rPr lang="en-US"/>
              <a:t>lick on Login or Sign up.</a:t>
            </a:r>
          </a:p>
          <a:p>
            <a:endParaRPr lang="en-US">
              <a:cs typeface="Calibri"/>
            </a:endParaRPr>
          </a:p>
          <a:p>
            <a:r>
              <a:rPr lang="en-US">
                <a:cs typeface="Calibri"/>
              </a:rPr>
              <a:t>You can find a </a:t>
            </a:r>
            <a:r>
              <a:rPr lang="en-US">
                <a:cs typeface="Calibri"/>
                <a:hlinkClick r:id="rId4"/>
              </a:rPr>
              <a:t>step by step guide here</a:t>
            </a:r>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pPr/>
              <a:t>55</a:t>
            </a:fld>
            <a:endParaRPr lang="en-GB"/>
          </a:p>
        </p:txBody>
      </p:sp>
    </p:spTree>
    <p:extLst>
      <p:ext uri="{BB962C8B-B14F-4D97-AF65-F5344CB8AC3E}">
        <p14:creationId xmlns:p14="http://schemas.microsoft.com/office/powerpoint/2010/main" val="105025253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56</a:t>
            </a:fld>
            <a:endParaRPr lang="en-GB"/>
          </a:p>
        </p:txBody>
      </p:sp>
    </p:spTree>
    <p:extLst>
      <p:ext uri="{BB962C8B-B14F-4D97-AF65-F5344CB8AC3E}">
        <p14:creationId xmlns:p14="http://schemas.microsoft.com/office/powerpoint/2010/main" val="9856362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7</a:t>
            </a:fld>
            <a:endParaRPr lang="en-GB"/>
          </a:p>
        </p:txBody>
      </p:sp>
    </p:spTree>
    <p:extLst>
      <p:ext uri="{BB962C8B-B14F-4D97-AF65-F5344CB8AC3E}">
        <p14:creationId xmlns:p14="http://schemas.microsoft.com/office/powerpoint/2010/main" val="401206169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57</a:t>
            </a:fld>
            <a:endParaRPr lang="en-GB"/>
          </a:p>
        </p:txBody>
      </p:sp>
    </p:spTree>
    <p:extLst>
      <p:ext uri="{BB962C8B-B14F-4D97-AF65-F5344CB8AC3E}">
        <p14:creationId xmlns:p14="http://schemas.microsoft.com/office/powerpoint/2010/main" val="29419719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8</a:t>
            </a:fld>
            <a:endParaRPr lang="en-GB"/>
          </a:p>
        </p:txBody>
      </p:sp>
    </p:spTree>
    <p:extLst>
      <p:ext uri="{BB962C8B-B14F-4D97-AF65-F5344CB8AC3E}">
        <p14:creationId xmlns:p14="http://schemas.microsoft.com/office/powerpoint/2010/main" val="926950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9920340D-206C-4C41-A35B-4D72CE2F2B89}" type="slidenum">
              <a:rPr lang="en-GB" smtClean="0"/>
              <a:t>9</a:t>
            </a:fld>
            <a:endParaRPr lang="en-GB"/>
          </a:p>
        </p:txBody>
      </p:sp>
    </p:spTree>
    <p:extLst>
      <p:ext uri="{BB962C8B-B14F-4D97-AF65-F5344CB8AC3E}">
        <p14:creationId xmlns:p14="http://schemas.microsoft.com/office/powerpoint/2010/main" val="11333586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10</a:t>
            </a:fld>
            <a:endParaRPr lang="en-GB"/>
          </a:p>
        </p:txBody>
      </p:sp>
    </p:spTree>
    <p:extLst>
      <p:ext uri="{BB962C8B-B14F-4D97-AF65-F5344CB8AC3E}">
        <p14:creationId xmlns:p14="http://schemas.microsoft.com/office/powerpoint/2010/main" val="17174984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cs typeface="Calibri"/>
              </a:rPr>
              <a:t>A place is where people can see a performance </a:t>
            </a:r>
            <a:r>
              <a:rPr lang="en-GB"/>
              <a:t>and where event technicians get involved.</a:t>
            </a:r>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11</a:t>
            </a:fld>
            <a:endParaRPr lang="en-GB"/>
          </a:p>
        </p:txBody>
      </p:sp>
    </p:spTree>
    <p:extLst>
      <p:ext uri="{BB962C8B-B14F-4D97-AF65-F5344CB8AC3E}">
        <p14:creationId xmlns:p14="http://schemas.microsoft.com/office/powerpoint/2010/main" val="213830894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hyperlink" Target="http://www.etfoundation.co.uk/" TargetMode="External"/><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58.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59.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0.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61.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A0FFD4B0-9159-8D48-9C59-956E86C08EE9}"/>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24601"/>
            <a:ext cx="9144000" cy="5137931"/>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5043755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Title Slide Option 5 Green">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769720E0-D698-5F42-AF67-74E1C999A3E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416940"/>
            <a:ext cx="9144000" cy="4747098"/>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6388689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4DC4DA7F-C0BF-A345-96A5-A61D13AE0B77}"/>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0"/>
            <a:ext cx="9144000" cy="5298293"/>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098076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Option 2 Yellow ">
    <p:spTree>
      <p:nvGrpSpPr>
        <p:cNvPr id="1" name=""/>
        <p:cNvGrpSpPr/>
        <p:nvPr/>
      </p:nvGrpSpPr>
      <p:grpSpPr>
        <a:xfrm>
          <a:off x="0" y="0"/>
          <a:ext cx="0" cy="0"/>
          <a:chOff x="0" y="0"/>
          <a:chExt cx="0" cy="0"/>
        </a:xfrm>
      </p:grpSpPr>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25" name="BACKGROUND IMAGE">
            <a:extLst>
              <a:ext uri="{FF2B5EF4-FFF2-40B4-BE49-F238E27FC236}">
                <a16:creationId xmlns:a16="http://schemas.microsoft.com/office/drawing/2014/main" id="{D626228C-9E12-7340-977D-F48BB67DEA2B}"/>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0"/>
            <a:ext cx="9144000" cy="5298293"/>
          </a:xfrm>
          <a:prstGeom prst="rect">
            <a:avLst/>
          </a:prstGeom>
        </p:spPr>
      </p:pic>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4561753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Option 3 Purple">
    <p:spTree>
      <p:nvGrpSpPr>
        <p:cNvPr id="1" name=""/>
        <p:cNvGrpSpPr/>
        <p:nvPr/>
      </p:nvGrpSpPr>
      <p:grpSpPr>
        <a:xfrm>
          <a:off x="0" y="0"/>
          <a:ext cx="0" cy="0"/>
          <a:chOff x="0" y="0"/>
          <a:chExt cx="0" cy="0"/>
        </a:xfrm>
      </p:grpSpPr>
      <p:pic>
        <p:nvPicPr>
          <p:cNvPr id="25" name="BACKGROUND IMAGE">
            <a:extLst>
              <a:ext uri="{FF2B5EF4-FFF2-40B4-BE49-F238E27FC236}">
                <a16:creationId xmlns:a16="http://schemas.microsoft.com/office/drawing/2014/main" id="{6672E05B-8780-C045-94C1-1BCBFAD7027A}"/>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0"/>
            <a:ext cx="9144000" cy="5298293"/>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7264421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Option 4 Blue">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F75485EA-9D62-5F49-9769-8E118236F12D}"/>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0"/>
            <a:ext cx="9144000" cy="5298293"/>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938160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Option 5 Green">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36D352E3-B478-244F-884D-70CCDAA9210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0"/>
            <a:ext cx="9144000" cy="5298293"/>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7798963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4089782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984DDA82-2029-3943-8C3A-C195DFC0A381}"/>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8080599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06435158-31E2-7543-A29F-F72506E2D7E3}"/>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4111229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4AF41BBD-0D71-8C40-A89F-259189C9A5CE}"/>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27845355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Title Slide Option 2 Yellow ">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E99084B-0580-C247-BEE0-9D1F3337576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0"/>
            <a:ext cx="9144000" cy="5137931"/>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800663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Title Slide Option 5 Green">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4B1A681-2E70-0344-8855-394ECF38A0E2}"/>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3266860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5032785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1A2E7624-5EF3-EA44-AD43-B1DC7FEE39E2}"/>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0035574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6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10C48A06-0A1F-954D-829D-4C1E4A98950C}"/>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20141521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6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69B09CBA-4AC4-D64C-A1C2-1FC6C910E709}"/>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444911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DC60B778-8D96-4D47-BD16-B16AB0F5DB24}"/>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9144000" cy="51435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22660983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Unlocked">
    <p:spTree>
      <p:nvGrpSpPr>
        <p:cNvPr id="1" name=""/>
        <p:cNvGrpSpPr/>
        <p:nvPr/>
      </p:nvGrpSpPr>
      <p:grpSpPr>
        <a:xfrm>
          <a:off x="0" y="0"/>
          <a:ext cx="0" cy="0"/>
          <a:chOff x="0" y="0"/>
          <a:chExt cx="0" cy="0"/>
        </a:xfrm>
      </p:grpSpPr>
      <p:sp>
        <p:nvSpPr>
          <p:cNvPr id="5" name="Picture Placeholder 4"/>
          <p:cNvSpPr>
            <a:spLocks noGrp="1"/>
          </p:cNvSpPr>
          <p:nvPr>
            <p:ph type="pic" sz="quarter" idx="16"/>
          </p:nvPr>
        </p:nvSpPr>
        <p:spPr>
          <a:xfrm>
            <a:off x="0" y="0"/>
            <a:ext cx="9144000" cy="5143500"/>
          </a:xfrm>
          <a:solidFill>
            <a:schemeClr val="bg2"/>
          </a:solidFill>
        </p:spPr>
        <p:txBody>
          <a:bodyPr/>
          <a:lstStyle/>
          <a:p>
            <a:r>
              <a:rPr lang="en-US"/>
              <a:t>Click icon to add picture</a:t>
            </a:r>
            <a:endParaRPr lang="en-GB"/>
          </a:p>
        </p:txBody>
      </p:sp>
      <p:sp>
        <p:nvSpPr>
          <p:cNvPr id="8" name="Black Box">
            <a:extLst>
              <a:ext uri="{FF2B5EF4-FFF2-40B4-BE49-F238E27FC236}">
                <a16:creationId xmlns:a16="http://schemas.microsoft.com/office/drawing/2014/main" id="{DF89CEBF-8DDB-584B-AB45-17DC44A5FED1}"/>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8F41C458-4902-0341-BDFB-9FBCE3A7784E}"/>
              </a:ext>
            </a:extLst>
          </p:cNvPr>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9" name="Subtitle 1">
            <a:extLst>
              <a:ext uri="{FF2B5EF4-FFF2-40B4-BE49-F238E27FC236}">
                <a16:creationId xmlns:a16="http://schemas.microsoft.com/office/drawing/2014/main" id="{C093796F-CDB1-D348-B1F0-9617A8EAEF35}"/>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0" name="Subtitle 2">
            <a:extLst>
              <a:ext uri="{FF2B5EF4-FFF2-40B4-BE49-F238E27FC236}">
                <a16:creationId xmlns:a16="http://schemas.microsoft.com/office/drawing/2014/main" id="{B1A20097-0159-9E41-A93C-5431A58F804B}"/>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1" name="Subtitle 3">
            <a:extLst>
              <a:ext uri="{FF2B5EF4-FFF2-40B4-BE49-F238E27FC236}">
                <a16:creationId xmlns:a16="http://schemas.microsoft.com/office/drawing/2014/main" id="{826CE89A-73E9-B24B-9078-4104E0E8B925}"/>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3805037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785451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_Title Slide Option 2">
    <p:bg>
      <p:bgPr>
        <a:solidFill>
          <a:srgbClr val="FEB912"/>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EBED1B9B-0A6E-A54B-B172-4DEE060EA9F3}"/>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5313DC36-E457-6143-9033-DA9500DC73E9}"/>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13" name="Subtitle 1">
            <a:extLst>
              <a:ext uri="{FF2B5EF4-FFF2-40B4-BE49-F238E27FC236}">
                <a16:creationId xmlns:a16="http://schemas.microsoft.com/office/drawing/2014/main" id="{1248083E-C5D2-5345-8A8E-22F3D625504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5" name="Subtitle 2">
            <a:extLst>
              <a:ext uri="{FF2B5EF4-FFF2-40B4-BE49-F238E27FC236}">
                <a16:creationId xmlns:a16="http://schemas.microsoft.com/office/drawing/2014/main" id="{AB001CCC-F82B-4E4C-8FD3-D1EBA11F8D56}"/>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6" name="Subtitle 3">
            <a:extLst>
              <a:ext uri="{FF2B5EF4-FFF2-40B4-BE49-F238E27FC236}">
                <a16:creationId xmlns:a16="http://schemas.microsoft.com/office/drawing/2014/main" id="{B6AE49EF-13C0-7B41-B858-5E194465B4A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8" name="WHITE BAR">
            <a:extLst>
              <a:ext uri="{FF2B5EF4-FFF2-40B4-BE49-F238E27FC236}">
                <a16:creationId xmlns:a16="http://schemas.microsoft.com/office/drawing/2014/main" id="{67594FC0-3308-1249-AB5A-1FC574EFD355}"/>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0" name="ETF LOGO">
            <a:extLst>
              <a:ext uri="{FF2B5EF4-FFF2-40B4-BE49-F238E27FC236}">
                <a16:creationId xmlns:a16="http://schemas.microsoft.com/office/drawing/2014/main" id="{1C3437ED-F536-084E-BB10-4928099CF3AC}"/>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1" name="T LEVELS LOGO" descr="T Levels Professional Development">
            <a:extLst>
              <a:ext uri="{FF2B5EF4-FFF2-40B4-BE49-F238E27FC236}">
                <a16:creationId xmlns:a16="http://schemas.microsoft.com/office/drawing/2014/main" id="{6CC2D7EA-EDA1-D043-A54E-72AC5AAF0F0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63828533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itle Slide Option 2">
    <p:bg>
      <p:bgPr>
        <a:solidFill>
          <a:srgbClr val="BE0064"/>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61F1B003-6273-F546-86AC-FEB4DB7CA121}"/>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06D77190-E00E-FF44-B20D-54BC35DB7A6E}"/>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13" name="Subtitle 1">
            <a:extLst>
              <a:ext uri="{FF2B5EF4-FFF2-40B4-BE49-F238E27FC236}">
                <a16:creationId xmlns:a16="http://schemas.microsoft.com/office/drawing/2014/main" id="{5FBE1DCA-D8B6-FE48-9937-B6A2AA9F81FD}"/>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5" name="Subtitle 2">
            <a:extLst>
              <a:ext uri="{FF2B5EF4-FFF2-40B4-BE49-F238E27FC236}">
                <a16:creationId xmlns:a16="http://schemas.microsoft.com/office/drawing/2014/main" id="{C756CB08-70E7-A44D-BD0E-86C2D1900D64}"/>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6" name="Subtitle 3">
            <a:extLst>
              <a:ext uri="{FF2B5EF4-FFF2-40B4-BE49-F238E27FC236}">
                <a16:creationId xmlns:a16="http://schemas.microsoft.com/office/drawing/2014/main" id="{67097E92-A4F7-5D4F-A639-9669B932939B}"/>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8" name="WHITE BAR">
            <a:extLst>
              <a:ext uri="{FF2B5EF4-FFF2-40B4-BE49-F238E27FC236}">
                <a16:creationId xmlns:a16="http://schemas.microsoft.com/office/drawing/2014/main" id="{6D843F5A-DA33-8B4E-9FD2-492A2FD31B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0" name="ETF LOGO">
            <a:extLst>
              <a:ext uri="{FF2B5EF4-FFF2-40B4-BE49-F238E27FC236}">
                <a16:creationId xmlns:a16="http://schemas.microsoft.com/office/drawing/2014/main" id="{76A51659-C98D-9149-B758-B7D8DF54E4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1" name="T LEVELS LOGO" descr="T Levels Professional Development">
            <a:extLst>
              <a:ext uri="{FF2B5EF4-FFF2-40B4-BE49-F238E27FC236}">
                <a16:creationId xmlns:a16="http://schemas.microsoft.com/office/drawing/2014/main" id="{AD0D8A39-9D93-964B-A10E-3DF70661A77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22631642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485D52BE-2C66-9A40-A0FF-6793C274E262}"/>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16875"/>
            <a:ext cx="9144000" cy="5137931"/>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0566698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Title Slide Option 2">
    <p:bg>
      <p:bgPr>
        <a:solidFill>
          <a:srgbClr val="0071F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FFD88681-7A12-D144-ACBC-42D6F63A3FF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48119204-FBC9-B94A-86B9-7775C3F96BBA}"/>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rgbClr val="0071F8"/>
                </a:solidFill>
              </a:defRPr>
            </a:lvl1pPr>
          </a:lstStyle>
          <a:p>
            <a:r>
              <a:rPr lang="en-US"/>
              <a:t>Click to edit Master title style</a:t>
            </a:r>
            <a:endParaRPr lang="en-GB"/>
          </a:p>
        </p:txBody>
      </p:sp>
      <p:sp>
        <p:nvSpPr>
          <p:cNvPr id="13" name="Subtitle 1">
            <a:extLst>
              <a:ext uri="{FF2B5EF4-FFF2-40B4-BE49-F238E27FC236}">
                <a16:creationId xmlns:a16="http://schemas.microsoft.com/office/drawing/2014/main" id="{EF925A02-0271-4142-B01E-0B08F117F886}"/>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5" name="Subtitle 2">
            <a:extLst>
              <a:ext uri="{FF2B5EF4-FFF2-40B4-BE49-F238E27FC236}">
                <a16:creationId xmlns:a16="http://schemas.microsoft.com/office/drawing/2014/main" id="{4C739F3A-1D09-D94D-8E35-21E9F4DD5EE8}"/>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6" name="Subtitle 3">
            <a:extLst>
              <a:ext uri="{FF2B5EF4-FFF2-40B4-BE49-F238E27FC236}">
                <a16:creationId xmlns:a16="http://schemas.microsoft.com/office/drawing/2014/main" id="{03857983-908D-2B43-BBE8-9B01F801C9A0}"/>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8" name="WHITE BAR">
            <a:extLst>
              <a:ext uri="{FF2B5EF4-FFF2-40B4-BE49-F238E27FC236}">
                <a16:creationId xmlns:a16="http://schemas.microsoft.com/office/drawing/2014/main" id="{27A29B06-9920-6D45-A6DA-7A94FC1970C3}"/>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0" name="ETF LOGO">
            <a:extLst>
              <a:ext uri="{FF2B5EF4-FFF2-40B4-BE49-F238E27FC236}">
                <a16:creationId xmlns:a16="http://schemas.microsoft.com/office/drawing/2014/main" id="{5B2018CF-28E6-7E40-8B36-5816332E0F3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1" name="T LEVELS LOGO" descr="T Levels Professional Development">
            <a:extLst>
              <a:ext uri="{FF2B5EF4-FFF2-40B4-BE49-F238E27FC236}">
                <a16:creationId xmlns:a16="http://schemas.microsoft.com/office/drawing/2014/main" id="{8B65EB05-402D-1748-8051-8034DA82D62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171364424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Option 2">
    <p:bg>
      <p:bgPr>
        <a:solidFill>
          <a:srgbClr val="00A06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113ABC99-B7D1-FB42-B418-1D85203F47C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84A128B5-1853-0442-B035-3088E4C9B61B}"/>
              </a:ext>
            </a:extLst>
          </p:cNvPr>
          <p:cNvSpPr>
            <a:spLocks noGrp="1"/>
          </p:cNvSpPr>
          <p:nvPr>
            <p:ph type="ctrTitle"/>
          </p:nvPr>
        </p:nvSpPr>
        <p:spPr>
          <a:xfrm>
            <a:off x="3888720" y="2221200"/>
            <a:ext cx="4967280" cy="1242000"/>
          </a:xfrm>
          <a:solidFill>
            <a:schemeClr val="bg1"/>
          </a:solidFill>
        </p:spPr>
        <p:txBody>
          <a:bodyPr lIns="108000" tIns="136800" rIns="0" bIns="0">
            <a:noAutofit/>
          </a:bodyPr>
          <a:lstStyle>
            <a:lvl1pPr algn="l">
              <a:lnSpc>
                <a:spcPts val="4100"/>
              </a:lnSpc>
              <a:defRPr sz="4500" b="1" cap="none" baseline="0">
                <a:solidFill>
                  <a:srgbClr val="00A068"/>
                </a:solidFill>
              </a:defRPr>
            </a:lvl1pPr>
          </a:lstStyle>
          <a:p>
            <a:r>
              <a:rPr lang="en-US"/>
              <a:t>Click to edit Master title style</a:t>
            </a:r>
            <a:endParaRPr lang="en-GB"/>
          </a:p>
        </p:txBody>
      </p:sp>
      <p:sp>
        <p:nvSpPr>
          <p:cNvPr id="13" name="Subtitle 1">
            <a:extLst>
              <a:ext uri="{FF2B5EF4-FFF2-40B4-BE49-F238E27FC236}">
                <a16:creationId xmlns:a16="http://schemas.microsoft.com/office/drawing/2014/main" id="{65CE4755-00FA-3641-B52A-4E4589B540C3}"/>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5" name="Subtitle 2">
            <a:extLst>
              <a:ext uri="{FF2B5EF4-FFF2-40B4-BE49-F238E27FC236}">
                <a16:creationId xmlns:a16="http://schemas.microsoft.com/office/drawing/2014/main" id="{C0CD1475-8388-5042-8ECB-B897D6426CAF}"/>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6" name="Subtitle 3">
            <a:extLst>
              <a:ext uri="{FF2B5EF4-FFF2-40B4-BE49-F238E27FC236}">
                <a16:creationId xmlns:a16="http://schemas.microsoft.com/office/drawing/2014/main" id="{9D5F53B3-540D-2A4A-9215-E6AE82091B50}"/>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8" name="WHITE BAR">
            <a:extLst>
              <a:ext uri="{FF2B5EF4-FFF2-40B4-BE49-F238E27FC236}">
                <a16:creationId xmlns:a16="http://schemas.microsoft.com/office/drawing/2014/main" id="{8169A883-35CE-EB48-9D54-71F0DA23FA60}"/>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0" name="ETF LOGO">
            <a:extLst>
              <a:ext uri="{FF2B5EF4-FFF2-40B4-BE49-F238E27FC236}">
                <a16:creationId xmlns:a16="http://schemas.microsoft.com/office/drawing/2014/main" id="{7979A1F8-F02D-4D49-8042-B87C70E1BF45}"/>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1" name="T LEVELS LOGO" descr="T Levels Professional Development">
            <a:extLst>
              <a:ext uri="{FF2B5EF4-FFF2-40B4-BE49-F238E27FC236}">
                <a16:creationId xmlns:a16="http://schemas.microsoft.com/office/drawing/2014/main" id="{CAE09B20-510C-9E46-8659-338E9FB136A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Tree>
    <p:extLst>
      <p:ext uri="{BB962C8B-B14F-4D97-AF65-F5344CB8AC3E}">
        <p14:creationId xmlns:p14="http://schemas.microsoft.com/office/powerpoint/2010/main" val="13880762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F7BC3F4-A560-6244-B6D7-E1099F3BF5E6}"/>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0" name="Text Placeholder 8"/>
          <p:cNvSpPr>
            <a:spLocks noGrp="1"/>
          </p:cNvSpPr>
          <p:nvPr>
            <p:ph type="body" sz="quarter" idx="14"/>
          </p:nvPr>
        </p:nvSpPr>
        <p:spPr>
          <a:xfrm>
            <a:off x="251520" y="986400"/>
            <a:ext cx="7200900" cy="3459831"/>
          </a:xfrm>
        </p:spPr>
        <p:txBody>
          <a:bodyPr lIns="0" tIns="0" rIns="0" bIns="0">
            <a:normAutofit/>
          </a:bodyPr>
          <a:lstStyle>
            <a:lvl1pPr marL="0" indent="0">
              <a:lnSpc>
                <a:spcPts val="4500"/>
              </a:lnSpc>
              <a:spcBef>
                <a:spcPts val="0"/>
              </a:spcBef>
              <a:buNone/>
              <a:defRPr lang="en-US" sz="4500" b="1" kern="1200" cap="none" baseline="0" dirty="0" smtClean="0">
                <a:solidFill>
                  <a:srgbClr val="0071F8"/>
                </a:solidFill>
                <a:latin typeface="+mn-lt"/>
                <a:ea typeface="+mn-ea"/>
                <a:cs typeface="+mn-cs"/>
              </a:defRPr>
            </a:lvl1pPr>
          </a:lstStyle>
          <a:p>
            <a:pPr marL="0" lvl="0" indent="0" algn="l" defTabSz="914400" rtl="0" eaLnBrk="1" latinLnBrk="0" hangingPunct="1">
              <a:spcBef>
                <a:spcPct val="20000"/>
              </a:spcBef>
              <a:buFont typeface="+mj-lt"/>
              <a:buNone/>
            </a:pPr>
            <a:r>
              <a:rPr lang="en-US"/>
              <a:t>Click to edit Master text styles</a:t>
            </a:r>
          </a:p>
        </p:txBody>
      </p:sp>
      <p:sp>
        <p:nvSpPr>
          <p:cNvPr id="5" name="Footer Placeholder 4">
            <a:extLst>
              <a:ext uri="{C183D7F6-B498-43B3-948B-1728B52AA6E4}">
                <adec:decorative xmlns:adec="http://schemas.microsoft.com/office/drawing/2017/decorative" val="1"/>
              </a:ext>
            </a:extLst>
          </p:cNvPr>
          <p:cNvSpPr>
            <a:spLocks noGrp="1"/>
          </p:cNvSpPr>
          <p:nvPr>
            <p:ph type="ftr" sz="quarter" idx="11"/>
          </p:nvPr>
        </p:nvSpPr>
        <p:spPr/>
        <p:txBody>
          <a:bodyPr/>
          <a:lstStyle/>
          <a:p>
            <a:r>
              <a:rPr lang="en-GB"/>
              <a:t>Education and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61606835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Welcom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7" name="Text Placeholder 6"/>
          <p:cNvSpPr>
            <a:spLocks noGrp="1"/>
          </p:cNvSpPr>
          <p:nvPr>
            <p:ph type="body" sz="quarter" idx="13"/>
          </p:nvPr>
        </p:nvSpPr>
        <p:spPr>
          <a:xfrm>
            <a:off x="234000" y="986399"/>
            <a:ext cx="8441688" cy="3601475"/>
          </a:xfrm>
        </p:spPr>
        <p:txBody>
          <a:bodyPr>
            <a:normAutofit/>
          </a:bodyPr>
          <a:lstStyle>
            <a:lvl1pPr marL="0" indent="0">
              <a:lnSpc>
                <a:spcPts val="3600"/>
              </a:lnSpc>
              <a:spcBef>
                <a:spcPts val="0"/>
              </a:spcBef>
              <a:buNone/>
              <a:defRPr sz="3600" b="1">
                <a:solidFill>
                  <a:srgbClr val="BE0064"/>
                </a:solidFill>
              </a:defRPr>
            </a:lvl1pPr>
            <a:lvl2pPr marL="0" indent="0">
              <a:lnSpc>
                <a:spcPts val="3600"/>
              </a:lnSpc>
              <a:spcBef>
                <a:spcPts val="0"/>
              </a:spcBef>
              <a:buNone/>
              <a:defRPr sz="3600"/>
            </a:lvl2pPr>
            <a:lvl3pPr marL="0" indent="0">
              <a:lnSpc>
                <a:spcPts val="3600"/>
              </a:lnSpc>
              <a:spcBef>
                <a:spcPts val="0"/>
              </a:spcBef>
              <a:buNone/>
              <a:defRPr sz="3600"/>
            </a:lvl3pPr>
            <a:lvl4pPr marL="0" indent="0">
              <a:lnSpc>
                <a:spcPts val="3600"/>
              </a:lnSpc>
              <a:spcBef>
                <a:spcPts val="0"/>
              </a:spcBef>
              <a:buNone/>
              <a:defRPr sz="3600"/>
            </a:lvl4pPr>
            <a:lvl5pPr marL="0" indent="0">
              <a:lnSpc>
                <a:spcPts val="3600"/>
              </a:lnSpc>
              <a:spcBef>
                <a:spcPts val="0"/>
              </a:spcBef>
              <a:buNone/>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Footer Placeholder 1"/>
          <p:cNvSpPr>
            <a:spLocks noGrp="1"/>
          </p:cNvSpPr>
          <p:nvPr>
            <p:ph type="ftr" sz="quarter" idx="14"/>
          </p:nvPr>
        </p:nvSpPr>
        <p:spPr/>
        <p:txBody>
          <a:bodyPr/>
          <a:lstStyle/>
          <a:p>
            <a:r>
              <a:rPr lang="en-GB"/>
              <a:t>Education and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87944415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a:t>Click to edit Master title style</a:t>
            </a:r>
            <a:endParaRPr lang="en-GB"/>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0" y="288832"/>
            <a:ext cx="892439" cy="472467"/>
          </a:xfrm>
          <a:prstGeom prst="rect">
            <a:avLst/>
          </a:prstGeom>
        </p:spPr>
      </p:pic>
    </p:spTree>
    <p:extLst>
      <p:ext uri="{BB962C8B-B14F-4D97-AF65-F5344CB8AC3E}">
        <p14:creationId xmlns:p14="http://schemas.microsoft.com/office/powerpoint/2010/main" val="3147899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Divider 2">
    <p:bg>
      <p:bgPr>
        <a:solidFill>
          <a:schemeClr val="accent3"/>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1282837-AA43-2B49-9719-CBE16BA3622F}"/>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a:t>Click to edit Master title style</a:t>
            </a:r>
            <a:endParaRPr lang="en-GB"/>
          </a:p>
        </p:txBody>
      </p:sp>
      <p:sp>
        <p:nvSpPr>
          <p:cNvPr id="7" name="Subtitle 1">
            <a:extLst>
              <a:ext uri="{FF2B5EF4-FFF2-40B4-BE49-F238E27FC236}">
                <a16:creationId xmlns:a16="http://schemas.microsoft.com/office/drawing/2014/main" id="{6A42809A-0C44-5647-B234-70CCA1B7A78F}"/>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63561" y="288000"/>
            <a:ext cx="892437" cy="474132"/>
          </a:xfrm>
          <a:prstGeom prst="rect">
            <a:avLst/>
          </a:prstGeom>
        </p:spPr>
      </p:pic>
    </p:spTree>
    <p:extLst>
      <p:ext uri="{BB962C8B-B14F-4D97-AF65-F5344CB8AC3E}">
        <p14:creationId xmlns:p14="http://schemas.microsoft.com/office/powerpoint/2010/main" val="13046085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_Divider 1">
    <p:bg>
      <p:bgPr>
        <a:solidFill>
          <a:schemeClr val="accent5"/>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224CD90-F3BD-A44D-9DC2-F84956FBFBFC}"/>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a:t>Click to edit Master title style</a:t>
            </a:r>
            <a:endParaRPr lang="en-GB"/>
          </a:p>
        </p:txBody>
      </p:sp>
      <p:sp>
        <p:nvSpPr>
          <p:cNvPr id="8" name="Subtitle 1">
            <a:extLst>
              <a:ext uri="{FF2B5EF4-FFF2-40B4-BE49-F238E27FC236}">
                <a16:creationId xmlns:a16="http://schemas.microsoft.com/office/drawing/2014/main" id="{85DCD33C-489F-C44D-A742-83F6B7169F72}"/>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63560" y="288000"/>
            <a:ext cx="892439" cy="474132"/>
          </a:xfrm>
          <a:prstGeom prst="rect">
            <a:avLst/>
          </a:prstGeom>
        </p:spPr>
      </p:pic>
    </p:spTree>
    <p:extLst>
      <p:ext uri="{BB962C8B-B14F-4D97-AF65-F5344CB8AC3E}">
        <p14:creationId xmlns:p14="http://schemas.microsoft.com/office/powerpoint/2010/main" val="26753967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5_Divider 1">
    <p:bg>
      <p:bgPr>
        <a:solidFill>
          <a:srgbClr val="0071F8"/>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182004C-DBA4-0E4C-9AA6-3DDE7AECD338}"/>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a:t>Click to edit Master title style</a:t>
            </a:r>
            <a:endParaRPr lang="en-GB"/>
          </a:p>
        </p:txBody>
      </p:sp>
      <p:sp>
        <p:nvSpPr>
          <p:cNvPr id="8" name="Subtitle 1">
            <a:extLst>
              <a:ext uri="{FF2B5EF4-FFF2-40B4-BE49-F238E27FC236}">
                <a16:creationId xmlns:a16="http://schemas.microsoft.com/office/drawing/2014/main" id="{EFD4626C-D111-7348-A258-D06D96A03D4F}"/>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0" y="288832"/>
            <a:ext cx="892439" cy="472467"/>
          </a:xfrm>
          <a:prstGeom prst="rect">
            <a:avLst/>
          </a:prstGeom>
        </p:spPr>
      </p:pic>
    </p:spTree>
    <p:extLst>
      <p:ext uri="{BB962C8B-B14F-4D97-AF65-F5344CB8AC3E}">
        <p14:creationId xmlns:p14="http://schemas.microsoft.com/office/powerpoint/2010/main" val="49516508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_Divider 2">
    <p:bg>
      <p:bgPr>
        <a:solidFill>
          <a:srgbClr val="00A068"/>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8AC6BDB-3112-B24C-8DA2-713E005348CA}"/>
              </a:ext>
            </a:extLst>
          </p:cNvPr>
          <p:cNvSpPr>
            <a:spLocks noGrp="1"/>
          </p:cNvSpPr>
          <p:nvPr>
            <p:ph type="ctrTitle"/>
          </p:nvPr>
        </p:nvSpPr>
        <p:spPr>
          <a:xfrm>
            <a:off x="2447280" y="1455480"/>
            <a:ext cx="6408720" cy="1602360"/>
          </a:xfrm>
          <a:solidFill>
            <a:schemeClr val="bg1"/>
          </a:solidFill>
        </p:spPr>
        <p:txBody>
          <a:bodyPr lIns="108000" tIns="144000" rIns="0" bIns="0">
            <a:noAutofit/>
          </a:bodyPr>
          <a:lstStyle>
            <a:lvl1pPr algn="l">
              <a:lnSpc>
                <a:spcPts val="9000"/>
              </a:lnSpc>
              <a:defRPr sz="9000" b="1" cap="none" baseline="0">
                <a:solidFill>
                  <a:schemeClr val="tx1"/>
                </a:solidFill>
              </a:defRPr>
            </a:lvl1pPr>
          </a:lstStyle>
          <a:p>
            <a:r>
              <a:rPr lang="en-US"/>
              <a:t>Click to edit Master title style</a:t>
            </a:r>
            <a:endParaRPr lang="en-GB"/>
          </a:p>
        </p:txBody>
      </p:sp>
      <p:sp>
        <p:nvSpPr>
          <p:cNvPr id="6" name="Subtitle 1">
            <a:extLst>
              <a:ext uri="{FF2B5EF4-FFF2-40B4-BE49-F238E27FC236}">
                <a16:creationId xmlns:a16="http://schemas.microsoft.com/office/drawing/2014/main" id="{2C7784E4-A553-854B-A891-D1209DBDD159}"/>
              </a:ext>
            </a:extLst>
          </p:cNvPr>
          <p:cNvSpPr>
            <a:spLocks noGrp="1"/>
          </p:cNvSpPr>
          <p:nvPr>
            <p:ph type="subTitle" idx="1"/>
          </p:nvPr>
        </p:nvSpPr>
        <p:spPr>
          <a:xfrm>
            <a:off x="2446020" y="3258000"/>
            <a:ext cx="6409980" cy="1602360"/>
          </a:xfrm>
          <a:solidFill>
            <a:schemeClr val="tx1"/>
          </a:solidFill>
        </p:spPr>
        <p:txBody>
          <a:bodyPr lIns="144000" tIns="108000" bIns="0" anchor="ctr" anchorCtr="0">
            <a:normAutofit/>
          </a:bodyPr>
          <a:lstStyle>
            <a:lvl1pPr marL="0" indent="0" algn="l">
              <a:lnSpc>
                <a:spcPts val="4500"/>
              </a:lnSpc>
              <a:spcBef>
                <a:spcPts val="0"/>
              </a:spcBef>
              <a:buNone/>
              <a:defRPr sz="450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1" y="288833"/>
            <a:ext cx="892437" cy="472466"/>
          </a:xfrm>
          <a:prstGeom prst="rect">
            <a:avLst/>
          </a:prstGeom>
        </p:spPr>
      </p:pic>
    </p:spTree>
    <p:extLst>
      <p:ext uri="{BB962C8B-B14F-4D97-AF65-F5344CB8AC3E}">
        <p14:creationId xmlns:p14="http://schemas.microsoft.com/office/powerpoint/2010/main" val="282971410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Large Text and Supporting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17FABA6-57B8-9148-99A9-C72DFAAECE0A}"/>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9" name="Text Placeholder 8"/>
          <p:cNvSpPr>
            <a:spLocks noGrp="1"/>
          </p:cNvSpPr>
          <p:nvPr>
            <p:ph type="body" sz="quarter" idx="12"/>
          </p:nvPr>
        </p:nvSpPr>
        <p:spPr>
          <a:xfrm>
            <a:off x="234000" y="986400"/>
            <a:ext cx="3960000" cy="3601574"/>
          </a:xfrm>
        </p:spPr>
        <p:txBody>
          <a:bodyPr>
            <a:noAutofit/>
          </a:bodyPr>
          <a:lstStyle>
            <a:lvl1pPr marL="0" indent="0">
              <a:lnSpc>
                <a:spcPts val="2800"/>
              </a:lnSpc>
              <a:buNone/>
              <a:defRPr sz="2700" b="1"/>
            </a:lvl1pPr>
            <a:lvl2pPr marL="270000" indent="-270000">
              <a:lnSpc>
                <a:spcPts val="2800"/>
              </a:lnSpc>
              <a:spcBef>
                <a:spcPts val="0"/>
              </a:spcBef>
              <a:buFont typeface="Calibri" panose="020F0502020204030204" pitchFamily="34" charset="0"/>
              <a:buChar char="–"/>
              <a:defRPr sz="2700" b="1"/>
            </a:lvl2pPr>
            <a:lvl3pPr marL="612000" indent="-270000">
              <a:lnSpc>
                <a:spcPts val="2800"/>
              </a:lnSpc>
              <a:buFont typeface="Calibri" panose="020F0502020204030204" pitchFamily="34" charset="0"/>
              <a:buChar char="–"/>
              <a:defRPr sz="2700" b="1"/>
            </a:lvl3pPr>
            <a:lvl4pPr marL="990000" indent="-270000">
              <a:lnSpc>
                <a:spcPts val="2800"/>
              </a:lnSpc>
              <a:buFont typeface="Calibri" panose="020F0502020204030204" pitchFamily="34" charset="0"/>
              <a:buChar char="–"/>
              <a:defRPr sz="2700" b="1"/>
            </a:lvl4pPr>
            <a:lvl5pPr marL="1260000" indent="-270000">
              <a:lnSpc>
                <a:spcPts val="2800"/>
              </a:lnSpc>
              <a:buFont typeface="Calibri" panose="020F0502020204030204" pitchFamily="34" charset="0"/>
              <a:buChar char="–"/>
              <a:defRPr sz="2700"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Content Placeholder 13"/>
          <p:cNvSpPr>
            <a:spLocks noGrp="1"/>
          </p:cNvSpPr>
          <p:nvPr>
            <p:ph sz="quarter" idx="13"/>
          </p:nvPr>
        </p:nvSpPr>
        <p:spPr>
          <a:xfrm>
            <a:off x="4572000" y="987425"/>
            <a:ext cx="3384550" cy="3600450"/>
          </a:xfrm>
        </p:spPr>
        <p:txBody>
          <a:bodyPr/>
          <a:lstStyle>
            <a:lvl1pPr marL="0" indent="0">
              <a:lnSpc>
                <a:spcPts val="1600"/>
              </a:lnSpc>
              <a:buNone/>
              <a:defRPr sz="1350"/>
            </a:lvl1pPr>
            <a:lvl2pPr marL="180000" indent="-180000">
              <a:lnSpc>
                <a:spcPts val="1600"/>
              </a:lnSpc>
              <a:buFont typeface="Calibri" panose="020F0502020204030204" pitchFamily="34" charset="0"/>
              <a:buChar char="–"/>
              <a:defRPr sz="1350"/>
            </a:lvl2pPr>
            <a:lvl3pPr marL="432000" indent="-180000">
              <a:lnSpc>
                <a:spcPts val="1600"/>
              </a:lnSpc>
              <a:buFont typeface="Calibri" panose="020F0502020204030204" pitchFamily="34" charset="0"/>
              <a:buChar char="–"/>
              <a:defRPr sz="1350"/>
            </a:lvl3pPr>
            <a:lvl4pPr marL="648000" indent="-180000">
              <a:lnSpc>
                <a:spcPts val="1600"/>
              </a:lnSpc>
              <a:buFont typeface="Calibri" panose="020F0502020204030204" pitchFamily="34" charset="0"/>
              <a:buChar char="–"/>
              <a:defRPr sz="1350"/>
            </a:lvl4pPr>
            <a:lvl5pPr marL="828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a:t>Education and Training Foundation</a:t>
            </a:r>
          </a:p>
        </p:txBody>
      </p:sp>
    </p:spTree>
    <p:extLst>
      <p:ext uri="{BB962C8B-B14F-4D97-AF65-F5344CB8AC3E}">
        <p14:creationId xmlns:p14="http://schemas.microsoft.com/office/powerpoint/2010/main" val="12677261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FED04D8A-2191-444A-8B92-2289689D887F}"/>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18386"/>
            <a:ext cx="9144000" cy="5137931"/>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408217532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9" name="Text Placeholder 8"/>
          <p:cNvSpPr>
            <a:spLocks noGrp="1"/>
          </p:cNvSpPr>
          <p:nvPr>
            <p:ph type="body" sz="quarter" idx="12"/>
          </p:nvPr>
        </p:nvSpPr>
        <p:spPr>
          <a:xfrm>
            <a:off x="234000" y="986400"/>
            <a:ext cx="7667625" cy="3601574"/>
          </a:xfrm>
        </p:spPr>
        <p:txBody>
          <a:bodyPr>
            <a:noAutofit/>
          </a:bodyPr>
          <a:lstStyle>
            <a:lvl1pPr marL="0" indent="0">
              <a:lnSpc>
                <a:spcPts val="2800"/>
              </a:lnSpc>
              <a:spcBef>
                <a:spcPts val="0"/>
              </a:spcBef>
              <a:buNone/>
              <a:defRPr sz="2700"/>
            </a:lvl1pPr>
            <a:lvl2pPr marL="270000" indent="-270000">
              <a:lnSpc>
                <a:spcPts val="2800"/>
              </a:lnSpc>
              <a:spcBef>
                <a:spcPts val="0"/>
              </a:spcBef>
              <a:defRPr sz="2700"/>
            </a:lvl2pPr>
            <a:lvl3pPr marL="540000" indent="-270000">
              <a:lnSpc>
                <a:spcPts val="2800"/>
              </a:lnSpc>
              <a:defRPr sz="2700"/>
            </a:lvl3pPr>
            <a:lvl4pPr marL="810000" indent="-270000">
              <a:lnSpc>
                <a:spcPts val="2800"/>
              </a:lnSpc>
              <a:defRPr sz="2700"/>
            </a:lvl4pPr>
            <a:lvl5pPr marL="1080000" indent="-270000">
              <a:lnSpc>
                <a:spcPts val="2800"/>
              </a:lnSpc>
              <a:defRPr sz="27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and Training Foundation</a:t>
            </a:r>
          </a:p>
        </p:txBody>
      </p:sp>
    </p:spTree>
    <p:extLst>
      <p:ext uri="{BB962C8B-B14F-4D97-AF65-F5344CB8AC3E}">
        <p14:creationId xmlns:p14="http://schemas.microsoft.com/office/powerpoint/2010/main" val="406887728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6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a:t>Click icon to add picture</a:t>
            </a:r>
            <a:endParaRPr lang="en-GB"/>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13492" y="1060496"/>
            <a:ext cx="4142608" cy="273844"/>
          </a:xfrm>
          <a:prstGeom prst="rect">
            <a:avLst/>
          </a:prstGeom>
          <a:noFill/>
          <a:ln>
            <a:noFill/>
          </a:ln>
        </p:spPr>
      </p:pic>
      <p:sp>
        <p:nvSpPr>
          <p:cNvPr id="10" name="Footer Placeholder 2">
            <a:extLst>
              <a:ext uri="{FF2B5EF4-FFF2-40B4-BE49-F238E27FC236}">
                <a16:creationId xmlns:a16="http://schemas.microsoft.com/office/drawing/2014/main" id="{14A703AD-9E38-C941-B631-ABE77D2BB87D}"/>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1159076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6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a:t>Click icon to add picture</a:t>
            </a:r>
            <a:endParaRPr lang="en-GB"/>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13492" y="1059582"/>
            <a:ext cx="4142608" cy="273844"/>
          </a:xfrm>
          <a:prstGeom prst="rect">
            <a:avLst/>
          </a:prstGeom>
        </p:spPr>
      </p:pic>
      <p:sp>
        <p:nvSpPr>
          <p:cNvPr id="10" name="Footer Placeholder 2">
            <a:extLst>
              <a:ext uri="{FF2B5EF4-FFF2-40B4-BE49-F238E27FC236}">
                <a16:creationId xmlns:a16="http://schemas.microsoft.com/office/drawing/2014/main" id="{14A703AD-9E38-C941-B631-ABE77D2BB87D}"/>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1159076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7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a:t>Click icon to add picture</a:t>
            </a:r>
            <a:endParaRPr lang="en-GB"/>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49" y="1057098"/>
            <a:ext cx="4122737" cy="274223"/>
          </a:xfrm>
          <a:prstGeom prst="rect">
            <a:avLst/>
          </a:prstGeom>
        </p:spPr>
      </p:pic>
      <p:sp>
        <p:nvSpPr>
          <p:cNvPr id="10" name="Footer Placeholder 2">
            <a:extLst>
              <a:ext uri="{FF2B5EF4-FFF2-40B4-BE49-F238E27FC236}">
                <a16:creationId xmlns:a16="http://schemas.microsoft.com/office/drawing/2014/main" id="{425EDCA8-C39F-0A47-918D-C38807C3023A}"/>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39580511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8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a:t>Click icon to add picture</a:t>
            </a:r>
            <a:endParaRPr lang="en-GB"/>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49" y="1059582"/>
            <a:ext cx="4122737" cy="279078"/>
          </a:xfrm>
          <a:prstGeom prst="rect">
            <a:avLst/>
          </a:prstGeom>
        </p:spPr>
      </p:pic>
      <p:sp>
        <p:nvSpPr>
          <p:cNvPr id="10" name="Footer Placeholder 2">
            <a:extLst>
              <a:ext uri="{FF2B5EF4-FFF2-40B4-BE49-F238E27FC236}">
                <a16:creationId xmlns:a16="http://schemas.microsoft.com/office/drawing/2014/main" id="{976E5675-51D7-3D40-A986-781F0BAAB175}"/>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27970632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9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a:t>Click icon to add picture</a:t>
            </a:r>
            <a:endParaRPr lang="en-GB"/>
          </a:p>
        </p:txBody>
      </p:sp>
      <p:pic>
        <p:nvPicPr>
          <p:cNvPr id="8" name="Picture 7" descr="Quote mark Graphic">
            <a:extLst>
              <a:ext uri="{C183D7F6-B498-43B3-948B-1728B52AA6E4}">
                <adec:decorative xmlns:adec="http://schemas.microsoft.com/office/drawing/2017/decorative" val="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50" y="1059582"/>
            <a:ext cx="4122736" cy="279078"/>
          </a:xfrm>
          <a:prstGeom prst="rect">
            <a:avLst/>
          </a:prstGeom>
        </p:spPr>
      </p:pic>
      <p:sp>
        <p:nvSpPr>
          <p:cNvPr id="10" name="Footer Placeholder 2">
            <a:extLst>
              <a:ext uri="{FF2B5EF4-FFF2-40B4-BE49-F238E27FC236}">
                <a16:creationId xmlns:a16="http://schemas.microsoft.com/office/drawing/2014/main" id="{FBF5C345-1F80-854D-8834-8C51A1F8B39B}"/>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48513875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0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a:t>Click icon to add picture</a:t>
            </a:r>
            <a:endParaRPr lang="en-GB"/>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50" y="1072208"/>
            <a:ext cx="4122738" cy="288032"/>
          </a:xfrm>
          <a:prstGeom prst="rect">
            <a:avLst/>
          </a:prstGeom>
        </p:spPr>
      </p:pic>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61034216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1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13" name="Text Placeholder 12"/>
          <p:cNvSpPr>
            <a:spLocks noGrp="1"/>
          </p:cNvSpPr>
          <p:nvPr>
            <p:ph type="body" sz="quarter" idx="13"/>
          </p:nvPr>
        </p:nvSpPr>
        <p:spPr>
          <a:xfrm>
            <a:off x="233363" y="1438717"/>
            <a:ext cx="4122737" cy="3293274"/>
          </a:xfrm>
        </p:spPr>
        <p:txBody>
          <a:bodyPr/>
          <a:lstStyle>
            <a:lvl1pPr marL="0" indent="0">
              <a:lnSpc>
                <a:spcPts val="2700"/>
              </a:lnSpc>
              <a:spcBef>
                <a:spcPts val="0"/>
              </a:spcBef>
              <a:buNone/>
              <a:defRPr sz="2700" b="1"/>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6" name="Picture Placeholder 5"/>
          <p:cNvSpPr>
            <a:spLocks noGrp="1"/>
          </p:cNvSpPr>
          <p:nvPr>
            <p:ph type="pic" sz="quarter" idx="12"/>
          </p:nvPr>
        </p:nvSpPr>
        <p:spPr>
          <a:xfrm>
            <a:off x="4500564" y="1059582"/>
            <a:ext cx="4362450" cy="3672409"/>
          </a:xfrm>
        </p:spPr>
        <p:txBody>
          <a:bodyPr/>
          <a:lstStyle/>
          <a:p>
            <a:r>
              <a:rPr lang="en-US"/>
              <a:t>Click icon to add picture</a:t>
            </a:r>
            <a:endParaRPr lang="en-GB"/>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32950" y="1076685"/>
            <a:ext cx="4122738" cy="279077"/>
          </a:xfrm>
          <a:prstGeom prst="rect">
            <a:avLst/>
          </a:prstGeom>
        </p:spPr>
      </p:pic>
      <p:sp>
        <p:nvSpPr>
          <p:cNvPr id="10" name="Footer Placeholder 2">
            <a:extLst>
              <a:ext uri="{FF2B5EF4-FFF2-40B4-BE49-F238E27FC236}">
                <a16:creationId xmlns:a16="http://schemas.microsoft.com/office/drawing/2014/main" id="{94FAF4B1-A891-9345-87E4-874AEEFCC34F}"/>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219221741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Body Text, Content with Image">
    <p:spTree>
      <p:nvGrpSpPr>
        <p:cNvPr id="1" name=""/>
        <p:cNvGrpSpPr/>
        <p:nvPr/>
      </p:nvGrpSpPr>
      <p:grpSpPr>
        <a:xfrm>
          <a:off x="0" y="0"/>
          <a:ext cx="0" cy="0"/>
          <a:chOff x="0" y="0"/>
          <a:chExt cx="0" cy="0"/>
        </a:xfrm>
      </p:grpSpPr>
      <p:sp>
        <p:nvSpPr>
          <p:cNvPr id="10" name="Content Placeholder 13"/>
          <p:cNvSpPr>
            <a:spLocks noGrp="1"/>
          </p:cNvSpPr>
          <p:nvPr>
            <p:ph sz="quarter" idx="18"/>
          </p:nvPr>
        </p:nvSpPr>
        <p:spPr>
          <a:xfrm>
            <a:off x="234000" y="1059582"/>
            <a:ext cx="4105275" cy="3528292"/>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Picture Placeholder 5"/>
          <p:cNvSpPr>
            <a:spLocks noGrp="1"/>
          </p:cNvSpPr>
          <p:nvPr>
            <p:ph type="pic" sz="quarter" idx="12"/>
          </p:nvPr>
        </p:nvSpPr>
        <p:spPr>
          <a:xfrm>
            <a:off x="4500564" y="1059582"/>
            <a:ext cx="4362450" cy="3508405"/>
          </a:xfrm>
        </p:spPr>
        <p:txBody>
          <a:bodyPr/>
          <a:lstStyle/>
          <a:p>
            <a:r>
              <a:rPr lang="en-US"/>
              <a:t>Click icon to add picture</a:t>
            </a:r>
            <a:endParaRPr lang="en-GB"/>
          </a:p>
        </p:txBody>
      </p:sp>
      <p:sp>
        <p:nvSpPr>
          <p:cNvPr id="9" name="Footer Placeholder 2">
            <a:extLst>
              <a:ext uri="{FF2B5EF4-FFF2-40B4-BE49-F238E27FC236}">
                <a16:creationId xmlns:a16="http://schemas.microsoft.com/office/drawing/2014/main" id="{37AC88C8-6C7D-3E4E-91BC-2525DB6F766C}"/>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D1AF2D4C-9CD0-B44D-B5CD-04B37D98F8CA}"/>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Tree>
    <p:extLst>
      <p:ext uri="{BB962C8B-B14F-4D97-AF65-F5344CB8AC3E}">
        <p14:creationId xmlns:p14="http://schemas.microsoft.com/office/powerpoint/2010/main" val="342772391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s and Text ">
    <p:spTree>
      <p:nvGrpSpPr>
        <p:cNvPr id="1" name=""/>
        <p:cNvGrpSpPr/>
        <p:nvPr/>
      </p:nvGrpSpPr>
      <p:grpSpPr>
        <a:xfrm>
          <a:off x="0" y="0"/>
          <a:ext cx="0" cy="0"/>
          <a:chOff x="0" y="0"/>
          <a:chExt cx="0" cy="0"/>
        </a:xfrm>
      </p:grpSpPr>
      <p:sp>
        <p:nvSpPr>
          <p:cNvPr id="13" name="Content Placeholder 13"/>
          <p:cNvSpPr>
            <a:spLocks noGrp="1"/>
          </p:cNvSpPr>
          <p:nvPr>
            <p:ph sz="quarter" idx="18"/>
          </p:nvPr>
        </p:nvSpPr>
        <p:spPr>
          <a:xfrm>
            <a:off x="234000" y="986400"/>
            <a:ext cx="4122100" cy="1584076"/>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Content Placeholder 13"/>
          <p:cNvSpPr>
            <a:spLocks noGrp="1"/>
          </p:cNvSpPr>
          <p:nvPr>
            <p:ph sz="quarter" idx="19"/>
          </p:nvPr>
        </p:nvSpPr>
        <p:spPr>
          <a:xfrm>
            <a:off x="4499992" y="986400"/>
            <a:ext cx="4175696" cy="1584076"/>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Content Placeholder 13"/>
          <p:cNvSpPr>
            <a:spLocks noGrp="1"/>
          </p:cNvSpPr>
          <p:nvPr>
            <p:ph sz="quarter" idx="14"/>
          </p:nvPr>
        </p:nvSpPr>
        <p:spPr>
          <a:xfrm>
            <a:off x="234000" y="2825999"/>
            <a:ext cx="412210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Content Placeholder 13"/>
          <p:cNvSpPr>
            <a:spLocks noGrp="1"/>
          </p:cNvSpPr>
          <p:nvPr>
            <p:ph sz="quarter" idx="17"/>
          </p:nvPr>
        </p:nvSpPr>
        <p:spPr>
          <a:xfrm>
            <a:off x="4499992" y="2825999"/>
            <a:ext cx="4175696"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Footer Placeholder 2">
            <a:extLst>
              <a:ext uri="{FF2B5EF4-FFF2-40B4-BE49-F238E27FC236}">
                <a16:creationId xmlns:a16="http://schemas.microsoft.com/office/drawing/2014/main" id="{86865402-09AB-6E42-B92F-B38A3A35D872}"/>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BFC11F3F-B757-9441-BCF0-F07A1DF6C9E3}"/>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Tree>
    <p:extLst>
      <p:ext uri="{BB962C8B-B14F-4D97-AF65-F5344CB8AC3E}">
        <p14:creationId xmlns:p14="http://schemas.microsoft.com/office/powerpoint/2010/main" val="22963729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B5D7302D-1995-3244-AE9A-AF35EA94B3D3}"/>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14482"/>
            <a:ext cx="9144000" cy="5137931"/>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3888720" y="2221200"/>
            <a:ext cx="4967280" cy="1242000"/>
          </a:xfrm>
          <a:solidFill>
            <a:srgbClr val="00A06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56429021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8" name="Content Placeholder 13"/>
          <p:cNvSpPr>
            <a:spLocks noGrp="1"/>
          </p:cNvSpPr>
          <p:nvPr>
            <p:ph sz="quarter" idx="14"/>
          </p:nvPr>
        </p:nvSpPr>
        <p:spPr>
          <a:xfrm>
            <a:off x="234000" y="987425"/>
            <a:ext cx="4122100" cy="3600449"/>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Content Placeholder 13"/>
          <p:cNvSpPr>
            <a:spLocks noGrp="1"/>
          </p:cNvSpPr>
          <p:nvPr>
            <p:ph sz="quarter" idx="17"/>
          </p:nvPr>
        </p:nvSpPr>
        <p:spPr>
          <a:xfrm>
            <a:off x="4500563" y="987425"/>
            <a:ext cx="4210497" cy="3600449"/>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Footer Placeholder 2">
            <a:extLst>
              <a:ext uri="{FF2B5EF4-FFF2-40B4-BE49-F238E27FC236}">
                <a16:creationId xmlns:a16="http://schemas.microsoft.com/office/drawing/2014/main" id="{8D4D3896-89DF-784C-8D38-9C4D97F23C39}"/>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7877960D-6F48-B34C-A702-9C399DDDF017}"/>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Tree>
    <p:extLst>
      <p:ext uri="{BB962C8B-B14F-4D97-AF65-F5344CB8AC3E}">
        <p14:creationId xmlns:p14="http://schemas.microsoft.com/office/powerpoint/2010/main" val="380856711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hevron etc ">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F46ED22D-AC95-FE4D-901B-E1150775F49C}"/>
              </a:ext>
            </a:extLst>
          </p:cNvPr>
          <p:cNvSpPr>
            <a:spLocks noGrp="1"/>
          </p:cNvSpPr>
          <p:nvPr>
            <p:ph type="title" hasCustomPrompt="1"/>
          </p:nvPr>
        </p:nvSpPr>
        <p:spPr>
          <a:xfrm>
            <a:off x="232950" y="249900"/>
            <a:ext cx="8437563" cy="699425"/>
          </a:xfrm>
        </p:spPr>
        <p:txBody>
          <a:bodyPr lIns="0" tIns="0" rIns="0" bIns="0" anchor="t" anchorCtr="0">
            <a:normAutofit/>
          </a:bodyPr>
          <a:lstStyle>
            <a:lvl1pPr algn="l">
              <a:lnSpc>
                <a:spcPts val="2000"/>
              </a:lnSpc>
              <a:spcBef>
                <a:spcPts val="0"/>
              </a:spcBef>
              <a:defRPr sz="2000" b="1" cap="none" baseline="0"/>
            </a:lvl1pPr>
          </a:lstStyle>
          <a:p>
            <a:r>
              <a:rPr lang="en-US"/>
              <a:t>Slide Title</a:t>
            </a:r>
            <a:endParaRPr lang="en-GB"/>
          </a:p>
        </p:txBody>
      </p:sp>
      <p:sp>
        <p:nvSpPr>
          <p:cNvPr id="8" name="Content Placeholder 13"/>
          <p:cNvSpPr>
            <a:spLocks noGrp="1"/>
          </p:cNvSpPr>
          <p:nvPr>
            <p:ph sz="quarter" idx="14"/>
          </p:nvPr>
        </p:nvSpPr>
        <p:spPr>
          <a:xfrm>
            <a:off x="251520" y="2825999"/>
            <a:ext cx="252028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Content Placeholder 13"/>
          <p:cNvSpPr>
            <a:spLocks noGrp="1"/>
          </p:cNvSpPr>
          <p:nvPr>
            <p:ph sz="quarter" idx="15"/>
          </p:nvPr>
        </p:nvSpPr>
        <p:spPr>
          <a:xfrm>
            <a:off x="3304304" y="2825999"/>
            <a:ext cx="2512800"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Content Placeholder 13"/>
          <p:cNvSpPr>
            <a:spLocks noGrp="1"/>
          </p:cNvSpPr>
          <p:nvPr>
            <p:ph sz="quarter" idx="16"/>
          </p:nvPr>
        </p:nvSpPr>
        <p:spPr>
          <a:xfrm>
            <a:off x="6349607" y="2825999"/>
            <a:ext cx="2513406" cy="1761875"/>
          </a:xfrm>
        </p:spPr>
        <p:txBody>
          <a:bodyPr/>
          <a:lstStyle>
            <a:lvl1pPr marL="0" indent="0">
              <a:lnSpc>
                <a:spcPts val="1600"/>
              </a:lnSpc>
              <a:buNone/>
              <a:defRPr sz="1350" b="1"/>
            </a:lvl1pPr>
            <a:lvl2pPr marL="0" indent="0">
              <a:lnSpc>
                <a:spcPts val="1600"/>
              </a:lnSpc>
              <a:buFont typeface="Calibri" panose="020F0502020204030204" pitchFamily="34" charset="0"/>
              <a:buNone/>
              <a:defRPr sz="1350"/>
            </a:lvl2pPr>
            <a:lvl3pPr marL="180000" indent="-179388">
              <a:lnSpc>
                <a:spcPts val="1600"/>
              </a:lnSpc>
              <a:buFont typeface="Calibri" panose="020F0502020204030204" pitchFamily="34" charset="0"/>
              <a:buChar char="–"/>
              <a:defRPr sz="1350"/>
            </a:lvl3pPr>
            <a:lvl4pPr marL="358775" indent="-180000">
              <a:lnSpc>
                <a:spcPts val="1600"/>
              </a:lnSpc>
              <a:buFont typeface="Calibri" panose="020F0502020204030204" pitchFamily="34" charset="0"/>
              <a:buChar char="–"/>
              <a:defRPr sz="1350"/>
            </a:lvl4pPr>
            <a:lvl5pPr marL="540000" indent="-180000">
              <a:lnSpc>
                <a:spcPts val="1600"/>
              </a:lnSpc>
              <a:buFont typeface="Calibri" panose="020F0502020204030204" pitchFamily="34" charset="0"/>
              <a:buChar cha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Footer Placeholder 2">
            <a:extLst>
              <a:ext uri="{FF2B5EF4-FFF2-40B4-BE49-F238E27FC236}">
                <a16:creationId xmlns:a16="http://schemas.microsoft.com/office/drawing/2014/main" id="{6129AFD6-AF4F-FA4C-BEB4-49138E48F45D}"/>
              </a:ex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12709276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rgbClr val="E51C41"/>
        </a:solidFill>
        <a:effectLst/>
      </p:bgPr>
    </p:bg>
    <p:spTree>
      <p:nvGrpSpPr>
        <p:cNvPr id="1" name=""/>
        <p:cNvGrpSpPr/>
        <p:nvPr/>
      </p:nvGrpSpPr>
      <p:grpSpPr>
        <a:xfrm>
          <a:off x="0" y="0"/>
          <a:ext cx="0" cy="0"/>
          <a:chOff x="0" y="0"/>
          <a:chExt cx="0" cy="0"/>
        </a:xfrm>
      </p:grpSpPr>
      <p:pic>
        <p:nvPicPr>
          <p:cNvPr id="11" name="Logo" descr="Education and Training Foundation Logo">
            <a:extLst>
              <a:ext uri="{FF2B5EF4-FFF2-40B4-BE49-F238E27FC236}">
                <a16:creationId xmlns:a16="http://schemas.microsoft.com/office/drawing/2014/main" id="{7D7663F1-DFD6-1A44-A50B-2ABF86AF4947}"/>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7" name="Rectangle 16">
            <a:extLst>
              <a:ext uri="{FF2B5EF4-FFF2-40B4-BE49-F238E27FC236}">
                <a16:creationId xmlns:a16="http://schemas.microsoft.com/office/drawing/2014/main" id="{69A22DD6-14BC-CF43-9722-8BD9FD568B61}"/>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18" name="Rectangle 17">
            <a:extLst>
              <a:ext uri="{FF2B5EF4-FFF2-40B4-BE49-F238E27FC236}">
                <a16:creationId xmlns:a16="http://schemas.microsoft.com/office/drawing/2014/main" id="{933E0F30-4DD6-0F46-9159-49E2CB38564A}"/>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Subtitle 1">
            <a:extLst>
              <a:ext uri="{FF2B5EF4-FFF2-40B4-BE49-F238E27FC236}">
                <a16:creationId xmlns:a16="http://schemas.microsoft.com/office/drawing/2014/main" id="{C54FB554-6C0F-7F41-B3B1-73F3D30F82BD}"/>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0" name="Subtitle 2">
            <a:extLst>
              <a:ext uri="{FF2B5EF4-FFF2-40B4-BE49-F238E27FC236}">
                <a16:creationId xmlns:a16="http://schemas.microsoft.com/office/drawing/2014/main" id="{19081514-9C2F-EE48-B61F-88BD493A9F3E}"/>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1" name="Web address" descr="www.ETFOUNDATION.CO.UK&#10;">
            <a:extLst>
              <a:ext uri="{FF2B5EF4-FFF2-40B4-BE49-F238E27FC236}">
                <a16:creationId xmlns:a16="http://schemas.microsoft.com/office/drawing/2014/main" id="{222C9268-0E9F-7F4E-AC14-BE45FFB3CD00}"/>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sp>
        <p:nvSpPr>
          <p:cNvPr id="22" name="Thankyou">
            <a:extLst>
              <a:ext uri="{FF2B5EF4-FFF2-40B4-BE49-F238E27FC236}">
                <a16:creationId xmlns:a16="http://schemas.microsoft.com/office/drawing/2014/main" id="{9689DB92-3A2D-2346-92F6-716C7E5B3F6F}"/>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341426004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_Thank You">
    <p:bg>
      <p:bgPr>
        <a:solidFill>
          <a:srgbClr val="FEB912"/>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24" name="Rectangle 23">
            <a:extLst>
              <a:ext uri="{FF2B5EF4-FFF2-40B4-BE49-F238E27FC236}">
                <a16:creationId xmlns:a16="http://schemas.microsoft.com/office/drawing/2014/main" id="{D684C190-08A9-7B48-86BA-207A5256A9CE}"/>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25" name="Rectangle 24">
            <a:extLst>
              <a:ext uri="{FF2B5EF4-FFF2-40B4-BE49-F238E27FC236}">
                <a16:creationId xmlns:a16="http://schemas.microsoft.com/office/drawing/2014/main" id="{57C51523-08F2-D042-A3E7-DCB147D003E9}"/>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Subtitle 1">
            <a:extLst>
              <a:ext uri="{FF2B5EF4-FFF2-40B4-BE49-F238E27FC236}">
                <a16:creationId xmlns:a16="http://schemas.microsoft.com/office/drawing/2014/main" id="{4A885A05-D480-E542-8856-2FDD2356CA07}"/>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7" name="Subtitle 2">
            <a:extLst>
              <a:ext uri="{FF2B5EF4-FFF2-40B4-BE49-F238E27FC236}">
                <a16:creationId xmlns:a16="http://schemas.microsoft.com/office/drawing/2014/main" id="{356FEB21-668E-AA4E-8157-C294F91A2ED1}"/>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8" name="Web address" descr="www.ETFOUNDATION.CO.UK&#10;">
            <a:extLst>
              <a:ext uri="{FF2B5EF4-FFF2-40B4-BE49-F238E27FC236}">
                <a16:creationId xmlns:a16="http://schemas.microsoft.com/office/drawing/2014/main" id="{EF4484DA-A18B-B644-B29C-6C94F927DB0C}"/>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sp>
        <p:nvSpPr>
          <p:cNvPr id="29" name="Thankyou">
            <a:extLst>
              <a:ext uri="{FF2B5EF4-FFF2-40B4-BE49-F238E27FC236}">
                <a16:creationId xmlns:a16="http://schemas.microsoft.com/office/drawing/2014/main" id="{7D858E6C-DC75-9E40-AC7F-60076FD9DEDF}"/>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411980384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3_Thank You">
    <p:bg>
      <p:bgPr>
        <a:solidFill>
          <a:srgbClr val="BE0064"/>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1" y="288832"/>
            <a:ext cx="892437" cy="472466"/>
          </a:xfrm>
          <a:prstGeom prst="rect">
            <a:avLst/>
          </a:prstGeom>
        </p:spPr>
      </p:pic>
      <p:sp>
        <p:nvSpPr>
          <p:cNvPr id="19" name="Rectangle 18">
            <a:extLst>
              <a:ext uri="{FF2B5EF4-FFF2-40B4-BE49-F238E27FC236}">
                <a16:creationId xmlns:a16="http://schemas.microsoft.com/office/drawing/2014/main" id="{D97529D4-70E4-0041-8B6F-056EE3D6C190}"/>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20" name="Rectangle 19">
            <a:extLst>
              <a:ext uri="{FF2B5EF4-FFF2-40B4-BE49-F238E27FC236}">
                <a16:creationId xmlns:a16="http://schemas.microsoft.com/office/drawing/2014/main" id="{A721C14A-31B7-6148-A122-3983818EADDC}"/>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Subtitle 1">
            <a:extLst>
              <a:ext uri="{FF2B5EF4-FFF2-40B4-BE49-F238E27FC236}">
                <a16:creationId xmlns:a16="http://schemas.microsoft.com/office/drawing/2014/main" id="{B1C0714B-324D-524D-92B1-F2450FA1DA40}"/>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2" name="Subtitle 2">
            <a:extLst>
              <a:ext uri="{FF2B5EF4-FFF2-40B4-BE49-F238E27FC236}">
                <a16:creationId xmlns:a16="http://schemas.microsoft.com/office/drawing/2014/main" id="{137D56AD-C3B2-AB46-A2B1-4327E5D2A5B8}"/>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3" name="Web address" descr="www.ETFOUNDATION.CO.UK&#10;">
            <a:extLst>
              <a:ext uri="{FF2B5EF4-FFF2-40B4-BE49-F238E27FC236}">
                <a16:creationId xmlns:a16="http://schemas.microsoft.com/office/drawing/2014/main" id="{A8FE1C9C-9AFF-0C47-9611-FA210835632D}"/>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sp>
        <p:nvSpPr>
          <p:cNvPr id="24" name="Thankyou">
            <a:extLst>
              <a:ext uri="{FF2B5EF4-FFF2-40B4-BE49-F238E27FC236}">
                <a16:creationId xmlns:a16="http://schemas.microsoft.com/office/drawing/2014/main" id="{E57FCD4B-3DCC-1E4C-BB74-B6EAA647C8E0}"/>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227809578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4_Thank You">
    <p:bg>
      <p:bgPr>
        <a:solidFill>
          <a:srgbClr val="0071F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9" name="Rectangle 18">
            <a:extLst>
              <a:ext uri="{FF2B5EF4-FFF2-40B4-BE49-F238E27FC236}">
                <a16:creationId xmlns:a16="http://schemas.microsoft.com/office/drawing/2014/main" id="{DE63377A-3CC2-8344-B0EF-E554B839767D}"/>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20" name="Rectangle 19">
            <a:extLst>
              <a:ext uri="{FF2B5EF4-FFF2-40B4-BE49-F238E27FC236}">
                <a16:creationId xmlns:a16="http://schemas.microsoft.com/office/drawing/2014/main" id="{ADBB5F31-C46B-6B46-8765-A0B99E1DE523}"/>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Subtitle 1">
            <a:extLst>
              <a:ext uri="{FF2B5EF4-FFF2-40B4-BE49-F238E27FC236}">
                <a16:creationId xmlns:a16="http://schemas.microsoft.com/office/drawing/2014/main" id="{BC5B034C-CB3E-0E48-9511-E30F21CA1BB3}"/>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2" name="Subtitle 2">
            <a:extLst>
              <a:ext uri="{FF2B5EF4-FFF2-40B4-BE49-F238E27FC236}">
                <a16:creationId xmlns:a16="http://schemas.microsoft.com/office/drawing/2014/main" id="{18AEAAA9-A037-AD4B-A0A5-D9738C1CEF97}"/>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3" name="Web address" descr="www.ETFOUNDATION.CO.UK&#10;">
            <a:extLst>
              <a:ext uri="{FF2B5EF4-FFF2-40B4-BE49-F238E27FC236}">
                <a16:creationId xmlns:a16="http://schemas.microsoft.com/office/drawing/2014/main" id="{1469E703-A0AF-004A-A767-B77B319C0AFB}"/>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sp>
        <p:nvSpPr>
          <p:cNvPr id="24" name="Thankyou">
            <a:extLst>
              <a:ext uri="{FF2B5EF4-FFF2-40B4-BE49-F238E27FC236}">
                <a16:creationId xmlns:a16="http://schemas.microsoft.com/office/drawing/2014/main" id="{A1C71F6F-2074-6D4E-BBE6-997B3E223F83}"/>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401984550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5_Thank You">
    <p:bg>
      <p:bgPr>
        <a:solidFill>
          <a:srgbClr val="00A06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19" name="Rectangle 18">
            <a:extLst>
              <a:ext uri="{FF2B5EF4-FFF2-40B4-BE49-F238E27FC236}">
                <a16:creationId xmlns:a16="http://schemas.microsoft.com/office/drawing/2014/main" id="{CCA0DB97-2BCA-4141-841F-7BAD711051E3}"/>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20" name="Rectangle 19">
            <a:extLst>
              <a:ext uri="{FF2B5EF4-FFF2-40B4-BE49-F238E27FC236}">
                <a16:creationId xmlns:a16="http://schemas.microsoft.com/office/drawing/2014/main" id="{7D681DB3-48B8-0647-BC05-5D438496D9D2}"/>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Subtitle 1">
            <a:extLst>
              <a:ext uri="{FF2B5EF4-FFF2-40B4-BE49-F238E27FC236}">
                <a16:creationId xmlns:a16="http://schemas.microsoft.com/office/drawing/2014/main" id="{205C497B-39C3-2A49-93F8-852FCE3E27DA}"/>
              </a:ext>
            </a:extLst>
          </p:cNvPr>
          <p:cNvSpPr>
            <a:spLocks noGrp="1"/>
          </p:cNvSpPr>
          <p:nvPr>
            <p:ph type="ctrTitle" hasCustomPrompt="1"/>
          </p:nvPr>
        </p:nvSpPr>
        <p:spPr>
          <a:xfrm>
            <a:off x="2447280" y="1455480"/>
            <a:ext cx="6157168"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2" name="Subtitle 2">
            <a:extLst>
              <a:ext uri="{FF2B5EF4-FFF2-40B4-BE49-F238E27FC236}">
                <a16:creationId xmlns:a16="http://schemas.microsoft.com/office/drawing/2014/main" id="{6C80702F-2DBB-E149-B3D8-399EF4336FFB}"/>
              </a:ext>
            </a:extLst>
          </p:cNvPr>
          <p:cNvSpPr>
            <a:spLocks noGrp="1"/>
          </p:cNvSpPr>
          <p:nvPr>
            <p:ph type="subTitle" idx="1" hasCustomPrompt="1"/>
          </p:nvPr>
        </p:nvSpPr>
        <p:spPr>
          <a:xfrm>
            <a:off x="2446020" y="1874878"/>
            <a:ext cx="6157168"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3" name="Web address" descr="www.ETFOUNDATION.CO.UK&#10;">
            <a:extLst>
              <a:ext uri="{FF2B5EF4-FFF2-40B4-BE49-F238E27FC236}">
                <a16:creationId xmlns:a16="http://schemas.microsoft.com/office/drawing/2014/main" id="{D0E2F9B9-B8B5-3548-AA39-96414C09D88E}"/>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sp>
        <p:nvSpPr>
          <p:cNvPr id="25" name="Thankyou">
            <a:extLst>
              <a:ext uri="{FF2B5EF4-FFF2-40B4-BE49-F238E27FC236}">
                <a16:creationId xmlns:a16="http://schemas.microsoft.com/office/drawing/2014/main" id="{7A974F44-1579-EB49-A14C-4C34465E2832}"/>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370593225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6_Thank You">
    <p:bg>
      <p:bgPr>
        <a:solidFill>
          <a:srgbClr val="E51C4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468ECBED-4C0B-B243-B45C-1A12C7394FA8}"/>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16" name="Rectangle 15">
            <a:extLst>
              <a:ext uri="{FF2B5EF4-FFF2-40B4-BE49-F238E27FC236}">
                <a16:creationId xmlns:a16="http://schemas.microsoft.com/office/drawing/2014/main" id="{11228C37-7A6A-E246-8BB2-1FEED8564C5B}"/>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ubtitle 1">
            <a:extLst>
              <a:ext uri="{FF2B5EF4-FFF2-40B4-BE49-F238E27FC236}">
                <a16:creationId xmlns:a16="http://schemas.microsoft.com/office/drawing/2014/main" id="{087BDA06-0DD9-7144-9EF0-DD228DFD074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18" name="Subtitle 2">
            <a:extLst>
              <a:ext uri="{FF2B5EF4-FFF2-40B4-BE49-F238E27FC236}">
                <a16:creationId xmlns:a16="http://schemas.microsoft.com/office/drawing/2014/main" id="{27D0E203-B1F0-FA41-8A62-C5E42D77D7D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19" name="Web address" descr="www.ETFOUNDATION.CO.UK&#10;">
            <a:extLst>
              <a:ext uri="{FF2B5EF4-FFF2-40B4-BE49-F238E27FC236}">
                <a16:creationId xmlns:a16="http://schemas.microsoft.com/office/drawing/2014/main" id="{80408406-98FE-8146-A312-F81B325F91B6}"/>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2">
                  <a:extLst>
                    <a:ext uri="{A12FA001-AC4F-418D-AE19-62706E023703}">
                      <ahyp:hlinkClr xmlns:ahyp="http://schemas.microsoft.com/office/drawing/2018/hyperlinkcolor" val="tx"/>
                    </a:ext>
                  </a:extLst>
                </a:hlinkClick>
              </a:rPr>
              <a:t>ETFOUNDATION.CO.UK</a:t>
            </a:r>
            <a:endParaRPr lang="en-GB">
              <a:solidFill>
                <a:schemeClr val="tx1"/>
              </a:solidFill>
            </a:endParaRPr>
          </a:p>
        </p:txBody>
      </p:sp>
      <p:pic>
        <p:nvPicPr>
          <p:cNvPr id="10" name="DfE Logo" descr="Supported by Department for Education logo">
            <a:extLst>
              <a:ext uri="{FF2B5EF4-FFF2-40B4-BE49-F238E27FC236}">
                <a16:creationId xmlns:a16="http://schemas.microsoft.com/office/drawing/2014/main" id="{A521F76D-C57A-2E48-8EAE-C6465DC662D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1" name="Thankyou">
            <a:extLst>
              <a:ext uri="{FF2B5EF4-FFF2-40B4-BE49-F238E27FC236}">
                <a16:creationId xmlns:a16="http://schemas.microsoft.com/office/drawing/2014/main" id="{337F81CD-D2EF-8146-A517-8023952D1CF4}"/>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pic>
        <p:nvPicPr>
          <p:cNvPr id="9" name="Logo" descr="Education and Training Foundation Logo"/>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Tree>
    <p:extLst>
      <p:ext uri="{BB962C8B-B14F-4D97-AF65-F5344CB8AC3E}">
        <p14:creationId xmlns:p14="http://schemas.microsoft.com/office/powerpoint/2010/main" val="37548438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7_Thank You">
    <p:bg>
      <p:bgPr>
        <a:solidFill>
          <a:srgbClr val="FEB912"/>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CE537002-A87B-444E-935A-CEE05C450DE1}"/>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23" name="Rectangle 22">
            <a:extLst>
              <a:ext uri="{FF2B5EF4-FFF2-40B4-BE49-F238E27FC236}">
                <a16:creationId xmlns:a16="http://schemas.microsoft.com/office/drawing/2014/main" id="{5B2F1AB0-07F0-594D-99DD-0F60B192936B}"/>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Subtitle 1">
            <a:extLst>
              <a:ext uri="{FF2B5EF4-FFF2-40B4-BE49-F238E27FC236}">
                <a16:creationId xmlns:a16="http://schemas.microsoft.com/office/drawing/2014/main" id="{EBF3114F-9F3B-6645-BCD0-F4269A1A497B}"/>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5" name="Subtitle 2">
            <a:extLst>
              <a:ext uri="{FF2B5EF4-FFF2-40B4-BE49-F238E27FC236}">
                <a16:creationId xmlns:a16="http://schemas.microsoft.com/office/drawing/2014/main" id="{D706B3D9-74BC-6C4F-AA7E-3CBDA8D915D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6" name="Web address" descr="www.ETFOUNDATION.CO.UK&#10;">
            <a:extLst>
              <a:ext uri="{FF2B5EF4-FFF2-40B4-BE49-F238E27FC236}">
                <a16:creationId xmlns:a16="http://schemas.microsoft.com/office/drawing/2014/main" id="{408017AF-FACE-8445-BB0A-C54625B5494C}"/>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pic>
        <p:nvPicPr>
          <p:cNvPr id="27" name="DfE Logo" descr="Supported by Department for Education logo">
            <a:extLst>
              <a:ext uri="{FF2B5EF4-FFF2-40B4-BE49-F238E27FC236}">
                <a16:creationId xmlns:a16="http://schemas.microsoft.com/office/drawing/2014/main" id="{54F0724C-3C9A-2346-982B-E113412791D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24EC5AE2-90A9-3A44-BF06-DCD6334142FE}"/>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294916127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9_Thank You">
    <p:bg>
      <p:bgPr>
        <a:solidFill>
          <a:srgbClr val="BE0064"/>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224DB21A-CA66-1B4F-8E7A-E8C4908C99E3}"/>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23" name="Rectangle 22">
            <a:extLst>
              <a:ext uri="{FF2B5EF4-FFF2-40B4-BE49-F238E27FC236}">
                <a16:creationId xmlns:a16="http://schemas.microsoft.com/office/drawing/2014/main" id="{C1BF9886-FE14-B04D-BE46-E52E599F2452}"/>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Subtitle 1">
            <a:extLst>
              <a:ext uri="{FF2B5EF4-FFF2-40B4-BE49-F238E27FC236}">
                <a16:creationId xmlns:a16="http://schemas.microsoft.com/office/drawing/2014/main" id="{2E2B7716-7BB1-5643-A7E2-D30C87536485}"/>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5" name="Subtitle 2">
            <a:extLst>
              <a:ext uri="{FF2B5EF4-FFF2-40B4-BE49-F238E27FC236}">
                <a16:creationId xmlns:a16="http://schemas.microsoft.com/office/drawing/2014/main" id="{74B330AD-DC33-D040-ADA2-2F2E8B0C9EB7}"/>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6" name="Web address" descr="www.ETFOUNDATION.CO.UK&#10;">
            <a:extLst>
              <a:ext uri="{FF2B5EF4-FFF2-40B4-BE49-F238E27FC236}">
                <a16:creationId xmlns:a16="http://schemas.microsoft.com/office/drawing/2014/main" id="{FC9728B7-31CC-6B49-8913-35DB4E2EAA94}"/>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pic>
        <p:nvPicPr>
          <p:cNvPr id="27" name="DfE Logo" descr="Supported by Department for Education logo">
            <a:extLst>
              <a:ext uri="{FF2B5EF4-FFF2-40B4-BE49-F238E27FC236}">
                <a16:creationId xmlns:a16="http://schemas.microsoft.com/office/drawing/2014/main" id="{BA390474-1B52-BB48-8EC8-346D427F2FB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417A9CA5-C9C6-D446-BDEE-F4F308BBB9B4}"/>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32669753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le Slide Option 1 Red (Locked)">
    <p:spTree>
      <p:nvGrpSpPr>
        <p:cNvPr id="1" name=""/>
        <p:cNvGrpSpPr/>
        <p:nvPr/>
      </p:nvGrpSpPr>
      <p:grpSpPr>
        <a:xfrm>
          <a:off x="0" y="0"/>
          <a:ext cx="0" cy="0"/>
          <a:chOff x="0" y="0"/>
          <a:chExt cx="0" cy="0"/>
        </a:xfrm>
      </p:grpSpPr>
      <p:pic>
        <p:nvPicPr>
          <p:cNvPr id="16" name="BACKGROUND IMAGE">
            <a:extLst>
              <a:ext uri="{FF2B5EF4-FFF2-40B4-BE49-F238E27FC236}">
                <a16:creationId xmlns:a16="http://schemas.microsoft.com/office/drawing/2014/main" id="{A46F8847-44AC-F741-B1D7-375D33D5C392}"/>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416940"/>
            <a:ext cx="9144000" cy="4747098"/>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1520" y="191841"/>
            <a:ext cx="859828" cy="456808"/>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888720" y="2221200"/>
            <a:ext cx="4967280" cy="1242000"/>
          </a:xfrm>
          <a:solidFill>
            <a:srgbClr val="E51C41"/>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3" name="Subtitle 2"/>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11" name="Text Placeholder 10"/>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12" name="Text Placeholder 10"/>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96163548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8_Thank You">
    <p:bg>
      <p:bgPr>
        <a:solidFill>
          <a:srgbClr val="0071F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6"/>
          </a:xfrm>
          <a:prstGeom prst="rect">
            <a:avLst/>
          </a:prstGeom>
        </p:spPr>
      </p:pic>
      <p:sp>
        <p:nvSpPr>
          <p:cNvPr id="29" name="Rectangle 28">
            <a:extLst>
              <a:ext uri="{FF2B5EF4-FFF2-40B4-BE49-F238E27FC236}">
                <a16:creationId xmlns:a16="http://schemas.microsoft.com/office/drawing/2014/main" id="{6E9E8740-2721-7340-BDD2-14001A44C7A9}"/>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30" name="Rectangle 29">
            <a:extLst>
              <a:ext uri="{FF2B5EF4-FFF2-40B4-BE49-F238E27FC236}">
                <a16:creationId xmlns:a16="http://schemas.microsoft.com/office/drawing/2014/main" id="{A7F9409B-8D8E-C14A-94D6-2A847B4308FD}"/>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Subtitle 1">
            <a:extLst>
              <a:ext uri="{FF2B5EF4-FFF2-40B4-BE49-F238E27FC236}">
                <a16:creationId xmlns:a16="http://schemas.microsoft.com/office/drawing/2014/main" id="{7A09E294-EA43-B544-91E1-64E4A07B24C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32" name="Subtitle 2">
            <a:extLst>
              <a:ext uri="{FF2B5EF4-FFF2-40B4-BE49-F238E27FC236}">
                <a16:creationId xmlns:a16="http://schemas.microsoft.com/office/drawing/2014/main" id="{CB281233-5067-6849-9447-D3149CE7F216}"/>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33" name="Web address" descr="www.ETFOUNDATION.CO.UK&#10;">
            <a:extLst>
              <a:ext uri="{FF2B5EF4-FFF2-40B4-BE49-F238E27FC236}">
                <a16:creationId xmlns:a16="http://schemas.microsoft.com/office/drawing/2014/main" id="{B89411EB-D69E-DF4C-9844-9339F5A5A19B}"/>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pic>
        <p:nvPicPr>
          <p:cNvPr id="34" name="DfE Logo" descr="Supported by Department for Education logo">
            <a:extLst>
              <a:ext uri="{FF2B5EF4-FFF2-40B4-BE49-F238E27FC236}">
                <a16:creationId xmlns:a16="http://schemas.microsoft.com/office/drawing/2014/main" id="{0E66212B-F5A0-494D-BFD6-6A63AD9CC19A}"/>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35" name="Thankyou">
            <a:extLst>
              <a:ext uri="{FF2B5EF4-FFF2-40B4-BE49-F238E27FC236}">
                <a16:creationId xmlns:a16="http://schemas.microsoft.com/office/drawing/2014/main" id="{485ACB11-D5EE-1545-B4C7-F308842FEEFB}"/>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263767432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0_Thank You">
    <p:bg>
      <p:bgPr>
        <a:solidFill>
          <a:srgbClr val="00A06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7963562" y="288832"/>
            <a:ext cx="892435" cy="472465"/>
          </a:xfrm>
          <a:prstGeom prst="rect">
            <a:avLst/>
          </a:prstGeom>
        </p:spPr>
      </p:pic>
      <p:sp>
        <p:nvSpPr>
          <p:cNvPr id="22" name="Rectangle 21">
            <a:extLst>
              <a:ext uri="{FF2B5EF4-FFF2-40B4-BE49-F238E27FC236}">
                <a16:creationId xmlns:a16="http://schemas.microsoft.com/office/drawing/2014/main" id="{D34844BF-2207-ED49-9F25-85D40A0C69A2}"/>
              </a:ext>
              <a:ext uri="{C183D7F6-B498-43B3-948B-1728B52AA6E4}">
                <adec:decorative xmlns:adec="http://schemas.microsoft.com/office/drawing/2017/decorative" val="1"/>
              </a:ext>
            </a:extLst>
          </p:cNvPr>
          <p:cNvSpPr/>
          <p:nvPr userDrawn="1"/>
        </p:nvSpPr>
        <p:spPr>
          <a:xfrm>
            <a:off x="2455193" y="3258000"/>
            <a:ext cx="6400805"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endParaRPr lang="en-GB" sz="4500" b="0"/>
          </a:p>
        </p:txBody>
      </p:sp>
      <p:sp>
        <p:nvSpPr>
          <p:cNvPr id="23" name="Rectangle 22">
            <a:extLst>
              <a:ext uri="{FF2B5EF4-FFF2-40B4-BE49-F238E27FC236}">
                <a16:creationId xmlns:a16="http://schemas.microsoft.com/office/drawing/2014/main" id="{87259AD1-A3E5-7A4D-A666-183E96823EA9}"/>
              </a:ext>
              <a:ext uri="{C183D7F6-B498-43B3-948B-1728B52AA6E4}">
                <adec:decorative xmlns:adec="http://schemas.microsoft.com/office/drawing/2017/decorative" val="1"/>
              </a:ext>
            </a:extLst>
          </p:cNvPr>
          <p:cNvSpPr/>
          <p:nvPr userDrawn="1"/>
        </p:nvSpPr>
        <p:spPr>
          <a:xfrm>
            <a:off x="2445121" y="1455480"/>
            <a:ext cx="6409980" cy="158222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Subtitle 1">
            <a:extLst>
              <a:ext uri="{FF2B5EF4-FFF2-40B4-BE49-F238E27FC236}">
                <a16:creationId xmlns:a16="http://schemas.microsoft.com/office/drawing/2014/main" id="{C45F4C38-F8FC-E947-AE4C-6E40A21167BC}"/>
              </a:ext>
            </a:extLst>
          </p:cNvPr>
          <p:cNvSpPr>
            <a:spLocks noGrp="1"/>
          </p:cNvSpPr>
          <p:nvPr>
            <p:ph type="ctrTitle" hasCustomPrompt="1"/>
          </p:nvPr>
        </p:nvSpPr>
        <p:spPr>
          <a:xfrm>
            <a:off x="2447280" y="1455480"/>
            <a:ext cx="5005040" cy="348565"/>
          </a:xfrm>
          <a:solidFill>
            <a:schemeClr val="bg1"/>
          </a:solidFill>
        </p:spPr>
        <p:txBody>
          <a:bodyPr lIns="144000" tIns="126000" rIns="0" bIns="36000" anchor="t">
            <a:noAutofit/>
          </a:bodyPr>
          <a:lstStyle>
            <a:lvl1pPr algn="l">
              <a:lnSpc>
                <a:spcPts val="1900"/>
              </a:lnSpc>
              <a:defRPr sz="1600" b="1" cap="none" baseline="0">
                <a:solidFill>
                  <a:schemeClr val="tx1"/>
                </a:solidFill>
              </a:defRPr>
            </a:lvl1pPr>
          </a:lstStyle>
          <a:p>
            <a:r>
              <a:rPr lang="en-US"/>
              <a:t>Name Surname</a:t>
            </a:r>
            <a:endParaRPr lang="en-GB"/>
          </a:p>
        </p:txBody>
      </p:sp>
      <p:sp>
        <p:nvSpPr>
          <p:cNvPr id="25" name="Subtitle 2">
            <a:extLst>
              <a:ext uri="{FF2B5EF4-FFF2-40B4-BE49-F238E27FC236}">
                <a16:creationId xmlns:a16="http://schemas.microsoft.com/office/drawing/2014/main" id="{33B29604-A962-1042-A09C-58841C9E16B4}"/>
              </a:ext>
            </a:extLst>
          </p:cNvPr>
          <p:cNvSpPr>
            <a:spLocks noGrp="1"/>
          </p:cNvSpPr>
          <p:nvPr>
            <p:ph type="subTitle" idx="1" hasCustomPrompt="1"/>
          </p:nvPr>
        </p:nvSpPr>
        <p:spPr>
          <a:xfrm>
            <a:off x="2446020" y="1874878"/>
            <a:ext cx="5005040" cy="268982"/>
          </a:xfrm>
          <a:noFill/>
        </p:spPr>
        <p:txBody>
          <a:bodyPr lIns="144000" tIns="0" bIns="0" anchor="t" anchorCtr="0">
            <a:normAutofit/>
          </a:bodyPr>
          <a:lstStyle>
            <a:lvl1pPr marL="0" indent="0" algn="l" defTabSz="914400" rtl="0" eaLnBrk="1" latinLnBrk="0" hangingPunct="1">
              <a:lnSpc>
                <a:spcPts val="1900"/>
              </a:lnSpc>
              <a:spcBef>
                <a:spcPct val="0"/>
              </a:spcBef>
              <a:buNone/>
              <a:defRPr lang="en-GB" sz="1600" b="0" kern="1200" cap="none" baseline="0" dirty="0">
                <a:solidFill>
                  <a:schemeClr val="tx1"/>
                </a:solidFill>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Name@email.com</a:t>
            </a:r>
            <a:endParaRPr lang="en-GB"/>
          </a:p>
        </p:txBody>
      </p:sp>
      <p:sp>
        <p:nvSpPr>
          <p:cNvPr id="26" name="Web address" descr="www.ETFOUNDATION.CO.UK&#10;">
            <a:extLst>
              <a:ext uri="{FF2B5EF4-FFF2-40B4-BE49-F238E27FC236}">
                <a16:creationId xmlns:a16="http://schemas.microsoft.com/office/drawing/2014/main" id="{7C1BC566-1805-0A4E-95A3-525C2FE5A48D}"/>
              </a:ext>
            </a:extLst>
          </p:cNvPr>
          <p:cNvSpPr txBox="1"/>
          <p:nvPr userDrawn="1"/>
        </p:nvSpPr>
        <p:spPr>
          <a:xfrm>
            <a:off x="2447280" y="2571750"/>
            <a:ext cx="5003780" cy="465956"/>
          </a:xfrm>
          <a:prstGeom prst="rect">
            <a:avLst/>
          </a:prstGeom>
          <a:solidFill>
            <a:schemeClr val="bg1"/>
          </a:solidFill>
        </p:spPr>
        <p:txBody>
          <a:bodyPr wrap="square" lIns="144000" bIns="108000" rtlCol="0" anchor="b" anchorCtr="0">
            <a:noAutofit/>
          </a:bodyPr>
          <a:lstStyle/>
          <a:p>
            <a:r>
              <a:rPr lang="en-GB">
                <a:solidFill>
                  <a:schemeClr val="tx1"/>
                </a:solidFill>
                <a:hlinkClick r:id="rId3">
                  <a:extLst>
                    <a:ext uri="{A12FA001-AC4F-418D-AE19-62706E023703}">
                      <ahyp:hlinkClr xmlns:ahyp="http://schemas.microsoft.com/office/drawing/2018/hyperlinkcolor" val="tx"/>
                    </a:ext>
                  </a:extLst>
                </a:hlinkClick>
              </a:rPr>
              <a:t>ETFOUNDATION.CO.UK</a:t>
            </a:r>
            <a:endParaRPr lang="en-GB">
              <a:solidFill>
                <a:schemeClr val="tx1"/>
              </a:solidFill>
            </a:endParaRPr>
          </a:p>
        </p:txBody>
      </p:sp>
      <p:pic>
        <p:nvPicPr>
          <p:cNvPr id="27" name="DfE Logo" descr="Supported by Department for Education logo">
            <a:extLst>
              <a:ext uri="{FF2B5EF4-FFF2-40B4-BE49-F238E27FC236}">
                <a16:creationId xmlns:a16="http://schemas.microsoft.com/office/drawing/2014/main" id="{E4F7F9A6-6DDA-7847-AF6C-27013E4E94D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524328" y="1863002"/>
            <a:ext cx="1289265" cy="1004925"/>
          </a:xfrm>
          <a:prstGeom prst="rect">
            <a:avLst/>
          </a:prstGeom>
          <a:solidFill>
            <a:schemeClr val="bg1">
              <a:alpha val="0"/>
            </a:schemeClr>
          </a:solidFill>
        </p:spPr>
      </p:pic>
      <p:sp>
        <p:nvSpPr>
          <p:cNvPr id="28" name="Thankyou">
            <a:extLst>
              <a:ext uri="{FF2B5EF4-FFF2-40B4-BE49-F238E27FC236}">
                <a16:creationId xmlns:a16="http://schemas.microsoft.com/office/drawing/2014/main" id="{CCAFB428-DEA5-C440-9E4B-D7CCD0792F85}"/>
              </a:ext>
              <a:ext uri="{C183D7F6-B498-43B3-948B-1728B52AA6E4}">
                <adec:decorative xmlns:adec="http://schemas.microsoft.com/office/drawing/2017/decorative" val="0"/>
              </a:ext>
            </a:extLst>
          </p:cNvPr>
          <p:cNvSpPr/>
          <p:nvPr userDrawn="1"/>
        </p:nvSpPr>
        <p:spPr>
          <a:xfrm>
            <a:off x="2483768" y="3258000"/>
            <a:ext cx="4661413" cy="16023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144000" bIns="72000" rtlCol="0" anchor="ctr"/>
          <a:lstStyle/>
          <a:p>
            <a:pPr algn="l">
              <a:lnSpc>
                <a:spcPts val="4500"/>
              </a:lnSpc>
            </a:pPr>
            <a:r>
              <a:rPr lang="en-GB" sz="5400" b="1"/>
              <a:t>Thank you</a:t>
            </a:r>
            <a:endParaRPr lang="en-GB" sz="5400" b="1" baseline="0"/>
          </a:p>
          <a:p>
            <a:pPr algn="l">
              <a:lnSpc>
                <a:spcPts val="4500"/>
              </a:lnSpc>
            </a:pPr>
            <a:r>
              <a:rPr lang="en-GB" sz="4500" b="0" baseline="0"/>
              <a:t>Any Questions?</a:t>
            </a:r>
            <a:endParaRPr lang="en-GB" sz="4500" b="0"/>
          </a:p>
        </p:txBody>
      </p:sp>
    </p:spTree>
    <p:extLst>
      <p:ext uri="{BB962C8B-B14F-4D97-AF65-F5344CB8AC3E}">
        <p14:creationId xmlns:p14="http://schemas.microsoft.com/office/powerpoint/2010/main" val="132705164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9" name="Group 18"/>
          <p:cNvGrpSpPr/>
          <p:nvPr/>
        </p:nvGrpSpPr>
        <p:grpSpPr>
          <a:xfrm>
            <a:off x="409575" y="-3572"/>
            <a:ext cx="3761184" cy="5147072"/>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196301" y="1035052"/>
            <a:ext cx="6430967" cy="1962149"/>
          </a:xfrm>
        </p:spPr>
        <p:txBody>
          <a:bodyPr anchor="b">
            <a:normAutofit/>
          </a:bodyPr>
          <a:lstStyle>
            <a:lvl1pPr algn="r">
              <a:defRPr sz="4500">
                <a:effectLst/>
              </a:defRPr>
            </a:lvl1pPr>
          </a:lstStyle>
          <a:p>
            <a:r>
              <a:rPr lang="en-GB"/>
              <a:t>Click to edit Master title style</a:t>
            </a:r>
            <a:endParaRPr lang="en-US"/>
          </a:p>
        </p:txBody>
      </p:sp>
      <p:sp>
        <p:nvSpPr>
          <p:cNvPr id="3" name="Subtitle 2"/>
          <p:cNvSpPr>
            <a:spLocks noGrp="1"/>
          </p:cNvSpPr>
          <p:nvPr>
            <p:ph type="subTitle" idx="1"/>
          </p:nvPr>
        </p:nvSpPr>
        <p:spPr>
          <a:xfrm>
            <a:off x="3386533" y="2997200"/>
            <a:ext cx="5240734" cy="1041401"/>
          </a:xfrm>
        </p:spPr>
        <p:txBody>
          <a:bodyPr anchor="t">
            <a:normAutofit/>
          </a:bodyPr>
          <a:lstStyle>
            <a:lvl1pPr marL="0" indent="0" algn="r">
              <a:buNone/>
              <a:defRPr sz="1575">
                <a:solidFill>
                  <a:schemeClr val="tx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p>
            <a:fld id="{AF8A78E4-1A1D-1F44-81D4-74B9CE07E46D}" type="datetime1">
              <a:rPr lang="en-GB" smtClean="0"/>
              <a:t>10/11/2023</a:t>
            </a:fld>
            <a:endParaRPr lang="en-US"/>
          </a:p>
        </p:txBody>
      </p:sp>
      <p:sp>
        <p:nvSpPr>
          <p:cNvPr id="5" name="Footer Placeholder 4"/>
          <p:cNvSpPr>
            <a:spLocks noGrp="1"/>
          </p:cNvSpPr>
          <p:nvPr>
            <p:ph type="ftr" sz="quarter" idx="11"/>
          </p:nvPr>
        </p:nvSpPr>
        <p:spPr>
          <a:xfrm>
            <a:off x="3999309" y="4412457"/>
            <a:ext cx="3243033" cy="273844"/>
          </a:xfrm>
        </p:spPr>
        <p:txBody>
          <a:bodyPr/>
          <a:lstStyle/>
          <a:p>
            <a:r>
              <a:rPr lang="en-US"/>
              <a:t>@ArtsXLP</a:t>
            </a:r>
          </a:p>
        </p:txBody>
      </p:sp>
      <p:sp>
        <p:nvSpPr>
          <p:cNvPr id="6" name="Slide Number Placeholder 5"/>
          <p:cNvSpPr>
            <a:spLocks noGrp="1"/>
          </p:cNvSpPr>
          <p:nvPr>
            <p:ph type="sldNum" sz="quarter" idx="12"/>
          </p:nvPr>
        </p:nvSpPr>
        <p:spPr/>
        <p:txBody>
          <a:bodyPr/>
          <a:lstStyle/>
          <a:p>
            <a:fld id="{D82438F0-129E-3641-900F-D22E487B9F6F}" type="slidenum">
              <a:rPr lang="en-US" smtClean="0"/>
              <a:t>‹#›</a:t>
            </a:fld>
            <a:endParaRPr lang="en-US"/>
          </a:p>
        </p:txBody>
      </p:sp>
    </p:spTree>
    <p:extLst>
      <p:ext uri="{BB962C8B-B14F-4D97-AF65-F5344CB8AC3E}">
        <p14:creationId xmlns:p14="http://schemas.microsoft.com/office/powerpoint/2010/main" val="4690214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BF4AED7B-D82D-F04A-B4CB-6C63ECF0E2D5}"/>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416940"/>
            <a:ext cx="9144000" cy="4747098"/>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8" cy="455203"/>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3888720" y="2221200"/>
            <a:ext cx="4967280" cy="1242000"/>
          </a:xfrm>
          <a:solidFill>
            <a:srgbClr val="FEB912"/>
          </a:solidFill>
        </p:spPr>
        <p:txBody>
          <a:bodyPr lIns="108000" tIns="136800" rIns="0" bIns="0">
            <a:noAutofit/>
          </a:bodyPr>
          <a:lstStyle>
            <a:lvl1pPr algn="l">
              <a:lnSpc>
                <a:spcPts val="4100"/>
              </a:lnSpc>
              <a:defRPr sz="4500" b="1" cap="none" baseline="0">
                <a:solidFill>
                  <a:schemeClr val="tx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7438430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B2B60F6C-EE8F-1745-8125-87FF48A8D87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416940"/>
            <a:ext cx="9144000" cy="4747098"/>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3"/>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3888720" y="2221200"/>
            <a:ext cx="4967280" cy="1242000"/>
          </a:xfrm>
          <a:solidFill>
            <a:srgbClr val="BE0064"/>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26634531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1E030DCF-B2F8-9B49-8C72-F6144F1EF0EA}"/>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416940"/>
            <a:ext cx="9144000" cy="4747098"/>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0538"/>
            <a:ext cx="9144000" cy="843558"/>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251520" y="192643"/>
            <a:ext cx="859827" cy="455202"/>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36296" y="160864"/>
            <a:ext cx="1656184" cy="538678"/>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3888720" y="3618000"/>
            <a:ext cx="4967280" cy="1258006"/>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3888720" y="2221200"/>
            <a:ext cx="4967280" cy="1242000"/>
          </a:xfrm>
          <a:solidFill>
            <a:srgbClr val="0071F8"/>
          </a:solidFill>
        </p:spPr>
        <p:txBody>
          <a:bodyPr lIns="108000" tIns="136800" rIns="0" bIns="0">
            <a:noAutofit/>
          </a:bodyPr>
          <a:lstStyle>
            <a:lvl1pPr algn="l">
              <a:lnSpc>
                <a:spcPts val="4100"/>
              </a:lnSpc>
              <a:defRPr sz="45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3888720" y="3629420"/>
            <a:ext cx="4805486" cy="321902"/>
          </a:xfrm>
          <a:solidFill>
            <a:schemeClr val="tx1"/>
          </a:solidFill>
        </p:spPr>
        <p:txBody>
          <a:bodyPr lIns="108000" tIns="108000" bIns="108000"/>
          <a:lstStyle>
            <a:lvl1pPr marL="0" indent="0" algn="l">
              <a:lnSpc>
                <a:spcPts val="1600"/>
              </a:lnSpc>
              <a:spcBef>
                <a:spcPts val="0"/>
              </a:spcBef>
              <a:buNone/>
              <a:defRPr sz="1350" b="1" cap="none"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3888720" y="3951322"/>
            <a:ext cx="4805486" cy="348620"/>
          </a:xfrm>
        </p:spPr>
        <p:txBody>
          <a:bodyPr lIns="10800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3888720" y="4371950"/>
            <a:ext cx="4805486" cy="504056"/>
          </a:xfrm>
        </p:spPr>
        <p:txBody>
          <a:bodyPr lIns="108000" tIns="108000" bIns="108000" anchor="b" anchorCtr="0">
            <a:noAutofit/>
          </a:bodyPr>
          <a:lstStyle>
            <a:lvl1pPr marL="0" indent="0" algn="l" defTabSz="914400" rtl="0" eaLnBrk="1" latinLnBrk="0" hangingPunct="1">
              <a:lnSpc>
                <a:spcPts val="1600"/>
              </a:lnSpc>
              <a:spcBef>
                <a:spcPts val="0"/>
              </a:spcBef>
              <a:buFont typeface="Arial" panose="020B0604020202020204" pitchFamily="34" charset="0"/>
              <a:buNone/>
              <a:defRPr lang="en-US" sz="1350" b="0" kern="1200" cap="none" baseline="0" dirty="0" smtClean="0">
                <a:solidFill>
                  <a:schemeClr val="bg1"/>
                </a:solidFill>
                <a:latin typeface="+mn-lt"/>
                <a:ea typeface="+mn-ea"/>
                <a:cs typeface="+mn-cs"/>
              </a:defRPr>
            </a:lvl1pPr>
            <a:lvl2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2pPr>
            <a:lvl3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3pPr>
            <a:lvl4pPr marL="0" indent="0" algn="l" defTabSz="914400" rtl="0" eaLnBrk="1" latinLnBrk="0" hangingPunct="1">
              <a:lnSpc>
                <a:spcPts val="1600"/>
              </a:lnSpc>
              <a:spcBef>
                <a:spcPts val="0"/>
              </a:spcBef>
              <a:buFont typeface="Arial" panose="020B0604020202020204" pitchFamily="34" charset="0"/>
              <a:buNone/>
              <a:defRPr lang="en-US" sz="1350" b="1" kern="1200" cap="all" baseline="0" dirty="0" smtClean="0">
                <a:solidFill>
                  <a:schemeClr val="bg1"/>
                </a:solidFill>
                <a:latin typeface="+mn-lt"/>
                <a:ea typeface="+mn-ea"/>
                <a:cs typeface="+mn-cs"/>
              </a:defRPr>
            </a:lvl4pPr>
            <a:lvl5pPr marL="0" indent="0" algn="l" defTabSz="914400" rtl="0" eaLnBrk="1" latinLnBrk="0" hangingPunct="1">
              <a:lnSpc>
                <a:spcPts val="1600"/>
              </a:lnSpc>
              <a:spcBef>
                <a:spcPts val="0"/>
              </a:spcBef>
              <a:buFont typeface="Arial" panose="020B0604020202020204" pitchFamily="34" charset="0"/>
              <a:buNone/>
              <a:defRPr lang="en-GB" sz="135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79449626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2094" y="205979"/>
            <a:ext cx="8423593" cy="857250"/>
          </a:xfrm>
          <a:prstGeom prst="rect">
            <a:avLst/>
          </a:prstGeom>
        </p:spPr>
        <p:txBody>
          <a:bodyPr vert="horz" lIns="0" tIns="0" rIns="0" bIns="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252094" y="1200151"/>
            <a:ext cx="8423593" cy="3394472"/>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p:cNvSpPr>
            <a:spLocks noGrp="1"/>
          </p:cNvSpPr>
          <p:nvPr>
            <p:ph type="ftr" sz="quarter" idx="3"/>
          </p:nvPr>
        </p:nvSpPr>
        <p:spPr>
          <a:xfrm>
            <a:off x="234000" y="4767263"/>
            <a:ext cx="7686376" cy="273844"/>
          </a:xfrm>
          <a:prstGeom prst="rect">
            <a:avLst/>
          </a:prstGeom>
        </p:spPr>
        <p:txBody>
          <a:bodyPr vert="horz" lIns="0" tIns="0" rIns="0" bIns="0" rtlCol="0" anchor="t" anchorCtr="0"/>
          <a:lstStyle>
            <a:lvl1pPr algn="l">
              <a:defRPr sz="700" b="1" cap="all" baseline="0">
                <a:solidFill>
                  <a:schemeClr val="tx1"/>
                </a:solidFill>
              </a:defRPr>
            </a:lvl1pPr>
          </a:lstStyle>
          <a:p>
            <a:r>
              <a:rPr lang="en-GB"/>
              <a:t>Education and Training Foundation</a:t>
            </a:r>
          </a:p>
        </p:txBody>
      </p:sp>
      <p:sp>
        <p:nvSpPr>
          <p:cNvPr id="6" name="Slide Number Placeholder 5"/>
          <p:cNvSpPr>
            <a:spLocks noGrp="1"/>
          </p:cNvSpPr>
          <p:nvPr>
            <p:ph type="sldNum" sz="quarter" idx="4"/>
          </p:nvPr>
        </p:nvSpPr>
        <p:spPr>
          <a:xfrm>
            <a:off x="7956376" y="4767263"/>
            <a:ext cx="909464" cy="273844"/>
          </a:xfrm>
          <a:prstGeom prst="rect">
            <a:avLst/>
          </a:prstGeom>
        </p:spPr>
        <p:txBody>
          <a:bodyPr vert="horz" lIns="0" tIns="0" rIns="0" bIns="0" rtlCol="0" anchor="t" anchorCtr="0"/>
          <a:lstStyle>
            <a:lvl1pPr algn="r">
              <a:defRPr sz="700" b="1">
                <a:solidFill>
                  <a:schemeClr val="tx1"/>
                </a:solidFill>
              </a:defRPr>
            </a:lvl1pPr>
          </a:lstStyle>
          <a:p>
            <a:fld id="{DA2C159E-F13C-4A85-9A41-E7669D3E0D70}" type="slidenum">
              <a:rPr lang="en-GB" smtClean="0"/>
              <a:pPr/>
              <a:t>‹#›</a:t>
            </a:fld>
            <a:endParaRPr lang="en-GB"/>
          </a:p>
        </p:txBody>
      </p:sp>
    </p:spTree>
    <p:extLst>
      <p:ext uri="{BB962C8B-B14F-4D97-AF65-F5344CB8AC3E}">
        <p14:creationId xmlns:p14="http://schemas.microsoft.com/office/powerpoint/2010/main" val="1864089026"/>
      </p:ext>
    </p:extLst>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744" r:id="rId8"/>
    <p:sldLayoutId id="2147483745" r:id="rId9"/>
    <p:sldLayoutId id="2147483746" r:id="rId10"/>
    <p:sldLayoutId id="2147483649" r:id="rId11"/>
    <p:sldLayoutId id="2147483701" r:id="rId12"/>
    <p:sldLayoutId id="2147483690" r:id="rId13"/>
    <p:sldLayoutId id="2147483693" r:id="rId14"/>
    <p:sldLayoutId id="2147483697" r:id="rId15"/>
    <p:sldLayoutId id="2147483789" r:id="rId16"/>
    <p:sldLayoutId id="2147483790" r:id="rId17"/>
    <p:sldLayoutId id="2147483791" r:id="rId18"/>
    <p:sldLayoutId id="2147483792" r:id="rId19"/>
    <p:sldLayoutId id="2147483793" r:id="rId20"/>
    <p:sldLayoutId id="2147483747" r:id="rId21"/>
    <p:sldLayoutId id="2147483748" r:id="rId22"/>
    <p:sldLayoutId id="2147483749" r:id="rId23"/>
    <p:sldLayoutId id="2147483750" r:id="rId24"/>
    <p:sldLayoutId id="2147483751" r:id="rId25"/>
    <p:sldLayoutId id="2147483672" r:id="rId26"/>
    <p:sldLayoutId id="2147483698" r:id="rId27"/>
    <p:sldLayoutId id="2147483699" r:id="rId28"/>
    <p:sldLayoutId id="2147483680" r:id="rId29"/>
    <p:sldLayoutId id="2147483681" r:id="rId30"/>
    <p:sldLayoutId id="2147483660" r:id="rId31"/>
    <p:sldLayoutId id="2147483650" r:id="rId32"/>
    <p:sldLayoutId id="2147483661" r:id="rId33"/>
    <p:sldLayoutId id="2147483708" r:id="rId34"/>
    <p:sldLayoutId id="2147483753" r:id="rId35"/>
    <p:sldLayoutId id="2147483754" r:id="rId36"/>
    <p:sldLayoutId id="2147483755" r:id="rId37"/>
    <p:sldLayoutId id="2147483756" r:id="rId38"/>
    <p:sldLayoutId id="2147483665" r:id="rId39"/>
    <p:sldLayoutId id="2147483664" r:id="rId40"/>
    <p:sldLayoutId id="2147483757" r:id="rId41"/>
    <p:sldLayoutId id="2147483788" r:id="rId42"/>
    <p:sldLayoutId id="2147483758" r:id="rId43"/>
    <p:sldLayoutId id="2147483759" r:id="rId44"/>
    <p:sldLayoutId id="2147483760" r:id="rId45"/>
    <p:sldLayoutId id="2147483761" r:id="rId46"/>
    <p:sldLayoutId id="2147483762" r:id="rId47"/>
    <p:sldLayoutId id="2147483668" r:id="rId48"/>
    <p:sldLayoutId id="2147483666" r:id="rId49"/>
    <p:sldLayoutId id="2147483671" r:id="rId50"/>
    <p:sldLayoutId id="2147483669" r:id="rId51"/>
    <p:sldLayoutId id="2147483670" r:id="rId52"/>
    <p:sldLayoutId id="2147483764" r:id="rId53"/>
    <p:sldLayoutId id="2147483765" r:id="rId54"/>
    <p:sldLayoutId id="2147483766" r:id="rId55"/>
    <p:sldLayoutId id="2147483767" r:id="rId56"/>
    <p:sldLayoutId id="2147483768" r:id="rId57"/>
    <p:sldLayoutId id="2147483769" r:id="rId58"/>
    <p:sldLayoutId id="2147483770" r:id="rId59"/>
    <p:sldLayoutId id="2147483771" r:id="rId60"/>
    <p:sldLayoutId id="2147483772" r:id="rId61"/>
    <p:sldLayoutId id="2147483787" r:id="rId62"/>
  </p:sldLayoutIdLst>
  <p:hf hdr="0" dt="0"/>
  <p:txStyles>
    <p:titleStyle>
      <a:lvl1pPr algn="l" defTabSz="914400" rtl="0" eaLnBrk="1" latinLnBrk="0" hangingPunct="1">
        <a:spcBef>
          <a:spcPct val="0"/>
        </a:spcBef>
        <a:buNone/>
        <a:defRPr sz="4400" kern="1200" cap="none" baseline="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0.xml"/></Relationships>
</file>

<file path=ppt/slides/_rels/slide14.xml.rels><?xml version="1.0" encoding="UTF-8" standalone="yes"?>
<Relationships xmlns="http://schemas.openxmlformats.org/package/2006/relationships"><Relationship Id="rId3" Type="http://schemas.openxmlformats.org/officeDocument/2006/relationships/hyperlink" Target="https://youtu.be/t9ZZymyrXKQ" TargetMode="External"/><Relationship Id="rId2" Type="http://schemas.openxmlformats.org/officeDocument/2006/relationships/notesSlide" Target="../notesSlides/notesSlide12.xml"/><Relationship Id="rId1" Type="http://schemas.openxmlformats.org/officeDocument/2006/relationships/slideLayout" Target="../slideLayouts/slideLayout3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9.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9.xml"/><Relationship Id="rId1" Type="http://schemas.openxmlformats.org/officeDocument/2006/relationships/slideLayout" Target="../slideLayouts/slideLayout40.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emf"/></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0.xml"/></Relationships>
</file>

<file path=ppt/slides/_rels/slide31.xml.rels><?xml version="1.0" encoding="UTF-8" standalone="yes"?>
<Relationships xmlns="http://schemas.openxmlformats.org/package/2006/relationships"><Relationship Id="rId3" Type="http://schemas.openxmlformats.org/officeDocument/2006/relationships/hyperlink" Target="https://youtu.be/ggHACGb0mtU" TargetMode="External"/><Relationship Id="rId2" Type="http://schemas.openxmlformats.org/officeDocument/2006/relationships/notesSlide" Target="../notesSlides/notesSlide24.xml"/><Relationship Id="rId1" Type="http://schemas.openxmlformats.org/officeDocument/2006/relationships/slideLayout" Target="../slideLayouts/slideLayout4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0.xml"/></Relationships>
</file>

<file path=ppt/slides/_rels/slide33.xml.rels><?xml version="1.0" encoding="UTF-8" standalone="yes"?>
<Relationships xmlns="http://schemas.openxmlformats.org/package/2006/relationships"><Relationship Id="rId8" Type="http://schemas.openxmlformats.org/officeDocument/2006/relationships/image" Target="../media/image35.svg"/><Relationship Id="rId13" Type="http://schemas.openxmlformats.org/officeDocument/2006/relationships/image" Target="../media/image40.png"/><Relationship Id="rId18" Type="http://schemas.openxmlformats.org/officeDocument/2006/relationships/image" Target="../media/image45.svg"/><Relationship Id="rId26" Type="http://schemas.openxmlformats.org/officeDocument/2006/relationships/image" Target="../media/image53.svg"/><Relationship Id="rId3" Type="http://schemas.openxmlformats.org/officeDocument/2006/relationships/image" Target="../media/image30.png"/><Relationship Id="rId21" Type="http://schemas.openxmlformats.org/officeDocument/2006/relationships/image" Target="../media/image48.png"/><Relationship Id="rId7" Type="http://schemas.openxmlformats.org/officeDocument/2006/relationships/image" Target="../media/image34.png"/><Relationship Id="rId12" Type="http://schemas.openxmlformats.org/officeDocument/2006/relationships/image" Target="../media/image39.svg"/><Relationship Id="rId17" Type="http://schemas.openxmlformats.org/officeDocument/2006/relationships/image" Target="../media/image44.png"/><Relationship Id="rId25" Type="http://schemas.openxmlformats.org/officeDocument/2006/relationships/image" Target="../media/image52.png"/><Relationship Id="rId2" Type="http://schemas.openxmlformats.org/officeDocument/2006/relationships/notesSlide" Target="../notesSlides/notesSlide26.xml"/><Relationship Id="rId16" Type="http://schemas.openxmlformats.org/officeDocument/2006/relationships/image" Target="../media/image43.svg"/><Relationship Id="rId20" Type="http://schemas.openxmlformats.org/officeDocument/2006/relationships/image" Target="../media/image47.svg"/><Relationship Id="rId1" Type="http://schemas.openxmlformats.org/officeDocument/2006/relationships/slideLayout" Target="../slideLayouts/slideLayout40.xml"/><Relationship Id="rId6" Type="http://schemas.openxmlformats.org/officeDocument/2006/relationships/image" Target="../media/image33.svg"/><Relationship Id="rId11" Type="http://schemas.openxmlformats.org/officeDocument/2006/relationships/image" Target="../media/image38.png"/><Relationship Id="rId24" Type="http://schemas.openxmlformats.org/officeDocument/2006/relationships/image" Target="../media/image51.svg"/><Relationship Id="rId5" Type="http://schemas.openxmlformats.org/officeDocument/2006/relationships/image" Target="../media/image32.png"/><Relationship Id="rId15" Type="http://schemas.openxmlformats.org/officeDocument/2006/relationships/image" Target="../media/image42.png"/><Relationship Id="rId23" Type="http://schemas.openxmlformats.org/officeDocument/2006/relationships/image" Target="../media/image50.png"/><Relationship Id="rId10" Type="http://schemas.openxmlformats.org/officeDocument/2006/relationships/image" Target="../media/image37.svg"/><Relationship Id="rId19" Type="http://schemas.openxmlformats.org/officeDocument/2006/relationships/image" Target="../media/image46.png"/><Relationship Id="rId4" Type="http://schemas.openxmlformats.org/officeDocument/2006/relationships/image" Target="../media/image31.svg"/><Relationship Id="rId9" Type="http://schemas.openxmlformats.org/officeDocument/2006/relationships/image" Target="../media/image36.png"/><Relationship Id="rId14" Type="http://schemas.openxmlformats.org/officeDocument/2006/relationships/image" Target="../media/image41.svg"/><Relationship Id="rId22" Type="http://schemas.openxmlformats.org/officeDocument/2006/relationships/image" Target="../media/image49.sv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0.xml"/></Relationships>
</file>

<file path=ppt/slides/_rels/slide39.xml.rels><?xml version="1.0" encoding="UTF-8" standalone="yes"?>
<Relationships xmlns="http://schemas.openxmlformats.org/package/2006/relationships"><Relationship Id="rId3" Type="http://schemas.openxmlformats.org/officeDocument/2006/relationships/hyperlink" Target="https://youtu.be/Gwm1yVC7qcE" TargetMode="External"/><Relationship Id="rId2" Type="http://schemas.openxmlformats.org/officeDocument/2006/relationships/notesSlide" Target="../notesSlides/notesSlide32.xml"/><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9.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0.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0.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4.xml"/></Relationships>
</file>

<file path=ppt/slides/_rels/slide44.xml.rels><?xml version="1.0" encoding="UTF-8" standalone="yes"?>
<Relationships xmlns="http://schemas.openxmlformats.org/package/2006/relationships"><Relationship Id="rId3" Type="http://schemas.openxmlformats.org/officeDocument/2006/relationships/hyperlink" Target="http://Freelancer.com" TargetMode="External"/><Relationship Id="rId2" Type="http://schemas.openxmlformats.org/officeDocument/2006/relationships/notesSlide" Target="../notesSlides/notesSlide37.xml"/><Relationship Id="rId1" Type="http://schemas.openxmlformats.org/officeDocument/2006/relationships/slideLayout" Target="../slideLayouts/slideLayout40.xml"/><Relationship Id="rId4" Type="http://schemas.openxmlformats.org/officeDocument/2006/relationships/image" Target="../media/image54.png"/></Relationships>
</file>

<file path=ppt/slides/_rels/slide45.xml.rels><?xml version="1.0" encoding="UTF-8" standalone="yes"?>
<Relationships xmlns="http://schemas.openxmlformats.org/package/2006/relationships"><Relationship Id="rId3" Type="http://schemas.openxmlformats.org/officeDocument/2006/relationships/hyperlink" Target="http://www.Fiverr.com" TargetMode="External"/><Relationship Id="rId2" Type="http://schemas.openxmlformats.org/officeDocument/2006/relationships/notesSlide" Target="../notesSlides/notesSlide38.xml"/><Relationship Id="rId1" Type="http://schemas.openxmlformats.org/officeDocument/2006/relationships/slideLayout" Target="../slideLayouts/slideLayout40.xml"/><Relationship Id="rId4" Type="http://schemas.openxmlformats.org/officeDocument/2006/relationships/image" Target="../media/image55.png"/></Relationships>
</file>

<file path=ppt/slides/_rels/slide46.xml.rels><?xml version="1.0" encoding="UTF-8" standalone="yes"?>
<Relationships xmlns="http://schemas.openxmlformats.org/package/2006/relationships"><Relationship Id="rId3" Type="http://schemas.openxmlformats.org/officeDocument/2006/relationships/hyperlink" Target="http://Upwork.com" TargetMode="External"/><Relationship Id="rId2" Type="http://schemas.openxmlformats.org/officeDocument/2006/relationships/notesSlide" Target="../notesSlides/notesSlide39.xml"/><Relationship Id="rId1" Type="http://schemas.openxmlformats.org/officeDocument/2006/relationships/slideLayout" Target="../slideLayouts/slideLayout40.xml"/><Relationship Id="rId4" Type="http://schemas.openxmlformats.org/officeDocument/2006/relationships/image" Target="../media/image56.png"/></Relationships>
</file>

<file path=ppt/slides/_rels/slide47.xml.rels><?xml version="1.0" encoding="UTF-8" standalone="yes"?>
<Relationships xmlns="http://schemas.openxmlformats.org/package/2006/relationships"><Relationship Id="rId3" Type="http://schemas.openxmlformats.org/officeDocument/2006/relationships/hyperlink" Target="http://Peopleperhour.com" TargetMode="External"/><Relationship Id="rId2" Type="http://schemas.openxmlformats.org/officeDocument/2006/relationships/notesSlide" Target="../notesSlides/notesSlide40.xml"/><Relationship Id="rId1" Type="http://schemas.openxmlformats.org/officeDocument/2006/relationships/slideLayout" Target="../slideLayouts/slideLayout40.xml"/><Relationship Id="rId4" Type="http://schemas.openxmlformats.org/officeDocument/2006/relationships/image" Target="../media/image57.png"/></Relationships>
</file>

<file path=ppt/slides/_rels/slide48.xml.rels><?xml version="1.0" encoding="UTF-8" standalone="yes"?>
<Relationships xmlns="http://schemas.openxmlformats.org/package/2006/relationships"><Relationship Id="rId3" Type="http://schemas.openxmlformats.org/officeDocument/2006/relationships/hyperlink" Target="http://Mandy.com" TargetMode="External"/><Relationship Id="rId2" Type="http://schemas.openxmlformats.org/officeDocument/2006/relationships/notesSlide" Target="../notesSlides/notesSlide41.xml"/><Relationship Id="rId1" Type="http://schemas.openxmlformats.org/officeDocument/2006/relationships/slideLayout" Target="../slideLayouts/slideLayout40.xml"/><Relationship Id="rId4" Type="http://schemas.openxmlformats.org/officeDocument/2006/relationships/image" Target="../media/image58.png"/></Relationships>
</file>

<file path=ppt/slides/_rels/slide49.xml.rels><?xml version="1.0" encoding="UTF-8" standalone="yes"?>
<Relationships xmlns="http://schemas.openxmlformats.org/package/2006/relationships"><Relationship Id="rId3" Type="http://schemas.openxmlformats.org/officeDocument/2006/relationships/hyperlink" Target="http://starnow.com" TargetMode="External"/><Relationship Id="rId2" Type="http://schemas.openxmlformats.org/officeDocument/2006/relationships/notesSlide" Target="../notesSlides/notesSlide42.xml"/><Relationship Id="rId1" Type="http://schemas.openxmlformats.org/officeDocument/2006/relationships/slideLayout" Target="../slideLayouts/slideLayout40.xml"/><Relationship Id="rId4" Type="http://schemas.openxmlformats.org/officeDocument/2006/relationships/image" Target="../media/image5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50.xml.rels><?xml version="1.0" encoding="UTF-8" standalone="yes"?>
<Relationships xmlns="http://schemas.openxmlformats.org/package/2006/relationships"><Relationship Id="rId3" Type="http://schemas.openxmlformats.org/officeDocument/2006/relationships/hyperlink" Target="http://Economyofhours.com&#8203;" TargetMode="External"/><Relationship Id="rId2" Type="http://schemas.openxmlformats.org/officeDocument/2006/relationships/notesSlide" Target="../notesSlides/notesSlide43.xml"/><Relationship Id="rId1" Type="http://schemas.openxmlformats.org/officeDocument/2006/relationships/slideLayout" Target="../slideLayouts/slideLayout40.xml"/><Relationship Id="rId4" Type="http://schemas.openxmlformats.org/officeDocument/2006/relationships/image" Target="../media/image60.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0.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0.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0.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4.xml"/></Relationships>
</file>

<file path=ppt/slides/_rels/slide5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8.xml"/><Relationship Id="rId1" Type="http://schemas.openxmlformats.org/officeDocument/2006/relationships/slideLayout" Target="../slideLayouts/slideLayout40.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4.xml"/></Relationships>
</file>

<file path=ppt/slides/_rels/slide5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50.xml"/><Relationship Id="rId1" Type="http://schemas.openxmlformats.org/officeDocument/2006/relationships/slideLayout" Target="../slideLayouts/slideLayout40.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em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dirty="0">
                <a:cs typeface="Arial"/>
              </a:rPr>
              <a:t>Lesson 7: Making events happen</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lstStyle/>
          <a:p>
            <a:r>
              <a:rPr lang="en-US"/>
              <a:t>Presenter name</a:t>
            </a:r>
          </a:p>
        </p:txBody>
      </p:sp>
      <p:sp>
        <p:nvSpPr>
          <p:cNvPr id="4" name="Text Placeholder 3">
            <a:extLst>
              <a:ext uri="{FF2B5EF4-FFF2-40B4-BE49-F238E27FC236}">
                <a16:creationId xmlns:a16="http://schemas.microsoft.com/office/drawing/2014/main" id="{EB4CC04C-4404-2344-B3AF-3A1327FC7224}"/>
              </a:ext>
            </a:extLst>
          </p:cNvPr>
          <p:cNvSpPr>
            <a:spLocks noGrp="1"/>
          </p:cNvSpPr>
          <p:nvPr>
            <p:ph type="body" sz="quarter" idx="14"/>
          </p:nvPr>
        </p:nvSpPr>
        <p:spPr/>
        <p:txBody>
          <a:bodyPr/>
          <a:lstStyle/>
          <a:p>
            <a:r>
              <a:rPr lang="en-US"/>
              <a:t>Time and date</a:t>
            </a:r>
          </a:p>
        </p:txBody>
      </p:sp>
      <p:sp>
        <p:nvSpPr>
          <p:cNvPr id="5" name="Text Placeholder 4">
            <a:extLst>
              <a:ext uri="{FF2B5EF4-FFF2-40B4-BE49-F238E27FC236}">
                <a16:creationId xmlns:a16="http://schemas.microsoft.com/office/drawing/2014/main" id="{6B4643D2-5B40-084D-AF5C-E1AE7B10AF17}"/>
              </a:ext>
            </a:extLst>
          </p:cNvPr>
          <p:cNvSpPr>
            <a:spLocks noGrp="1"/>
          </p:cNvSpPr>
          <p:nvPr>
            <p:ph type="body" sz="quarter" idx="15"/>
          </p:nvPr>
        </p:nvSpPr>
        <p:spPr/>
        <p:txBody>
          <a:bodyPr/>
          <a:lstStyle/>
          <a:p>
            <a:r>
              <a:rPr lang="en-US"/>
              <a:t>Location</a:t>
            </a:r>
          </a:p>
        </p:txBody>
      </p:sp>
    </p:spTree>
    <p:extLst>
      <p:ext uri="{BB962C8B-B14F-4D97-AF65-F5344CB8AC3E}">
        <p14:creationId xmlns:p14="http://schemas.microsoft.com/office/powerpoint/2010/main" val="466875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Event planning</a:t>
            </a:r>
          </a:p>
        </p:txBody>
      </p:sp>
      <p:sp>
        <p:nvSpPr>
          <p:cNvPr id="5" name="Text Placeholder 4"/>
          <p:cNvSpPr>
            <a:spLocks noGrp="1"/>
          </p:cNvSpPr>
          <p:nvPr>
            <p:ph type="body" sz="quarter" idx="12"/>
          </p:nvPr>
        </p:nvSpPr>
        <p:spPr/>
        <p:txBody>
          <a:bodyPr vert="horz" lIns="0" tIns="0" rIns="0" bIns="0" rtlCol="0" anchor="t">
            <a:noAutofit/>
          </a:bodyPr>
          <a:lstStyle/>
          <a:p>
            <a:pPr>
              <a:lnSpc>
                <a:spcPct val="100000"/>
              </a:lnSpc>
            </a:pPr>
            <a:r>
              <a:rPr lang="en-GB" sz="2800" dirty="0">
                <a:solidFill>
                  <a:srgbClr val="000000"/>
                </a:solidFill>
                <a:latin typeface="Arial"/>
                <a:cs typeface="Calibri"/>
              </a:rPr>
              <a:t>An event needs three things</a:t>
            </a:r>
            <a:r>
              <a:rPr lang="en-GB" sz="2000" b="0" i="0" dirty="0">
                <a:solidFill>
                  <a:srgbClr val="000000"/>
                </a:solidFill>
                <a:effectLst/>
                <a:latin typeface="Arial"/>
                <a:cs typeface="Calibri"/>
              </a:rPr>
              <a:t>: </a:t>
            </a:r>
            <a:endParaRPr lang="en-GB" sz="2000" dirty="0">
              <a:solidFill>
                <a:srgbClr val="000000"/>
              </a:solidFill>
              <a:latin typeface="Arial"/>
              <a:cs typeface="Calibri"/>
            </a:endParaRPr>
          </a:p>
          <a:p>
            <a:pPr>
              <a:lnSpc>
                <a:spcPct val="100000"/>
              </a:lnSpc>
            </a:pPr>
            <a:endParaRPr lang="en-GB" sz="2000" dirty="0">
              <a:solidFill>
                <a:srgbClr val="E51C41"/>
              </a:solidFill>
              <a:latin typeface="Arial"/>
              <a:ea typeface="+mn-lt"/>
              <a:cs typeface="+mn-lt"/>
            </a:endParaRPr>
          </a:p>
          <a:p>
            <a:pPr>
              <a:lnSpc>
                <a:spcPct val="100000"/>
              </a:lnSpc>
            </a:pPr>
            <a:r>
              <a:rPr lang="en-GB" dirty="0">
                <a:latin typeface="Arial"/>
                <a:ea typeface="+mn-lt"/>
                <a:cs typeface="+mn-lt"/>
              </a:rPr>
              <a:t>a place </a:t>
            </a:r>
            <a:endParaRPr lang="en-GB" sz="2000">
              <a:latin typeface="Arial"/>
              <a:ea typeface="+mn-lt"/>
              <a:cs typeface="+mn-lt"/>
            </a:endParaRPr>
          </a:p>
          <a:p>
            <a:pPr>
              <a:lnSpc>
                <a:spcPct val="100000"/>
              </a:lnSpc>
            </a:pPr>
            <a:endParaRPr lang="en-GB" sz="2000" dirty="0">
              <a:latin typeface="Arial"/>
              <a:ea typeface="+mn-lt"/>
              <a:cs typeface="+mn-lt"/>
            </a:endParaRPr>
          </a:p>
          <a:p>
            <a:pPr>
              <a:lnSpc>
                <a:spcPct val="100000"/>
              </a:lnSpc>
            </a:pPr>
            <a:r>
              <a:rPr lang="en-GB" dirty="0">
                <a:latin typeface="Arial"/>
                <a:ea typeface="+mn-lt"/>
                <a:cs typeface="+mn-lt"/>
              </a:rPr>
              <a:t>a performance </a:t>
            </a:r>
            <a:endParaRPr lang="en-GB" sz="2000">
              <a:latin typeface="Arial"/>
              <a:cs typeface="Arial"/>
            </a:endParaRPr>
          </a:p>
          <a:p>
            <a:pPr>
              <a:lnSpc>
                <a:spcPct val="100000"/>
              </a:lnSpc>
            </a:pPr>
            <a:endParaRPr lang="en-GB" dirty="0">
              <a:latin typeface="Arial"/>
              <a:ea typeface="+mn-lt"/>
              <a:cs typeface="+mn-lt"/>
            </a:endParaRPr>
          </a:p>
          <a:p>
            <a:pPr>
              <a:lnSpc>
                <a:spcPct val="100000"/>
              </a:lnSpc>
            </a:pPr>
            <a:r>
              <a:rPr lang="en-GB" dirty="0">
                <a:latin typeface="Arial"/>
                <a:ea typeface="+mn-lt"/>
                <a:cs typeface="+mn-lt"/>
              </a:rPr>
              <a:t>people </a:t>
            </a:r>
          </a:p>
          <a:p>
            <a:pPr>
              <a:lnSpc>
                <a:spcPct val="100000"/>
              </a:lnSpc>
            </a:pPr>
            <a:endParaRPr lang="en-GB" sz="2000">
              <a:latin typeface="Calibri"/>
              <a:cs typeface="Arial"/>
            </a:endParaRPr>
          </a:p>
          <a:p>
            <a:pPr algn="l"/>
            <a:endParaRPr lang="en-GB" b="0" i="0">
              <a:solidFill>
                <a:srgbClr val="E51C41"/>
              </a:solidFill>
              <a:effectLst/>
              <a:latin typeface="Arial"/>
              <a:cs typeface="Arial"/>
            </a:endParaRPr>
          </a:p>
          <a:p>
            <a:pPr algn="l" rtl="0" fontAlgn="base"/>
            <a:endParaRPr lang="en-GB" sz="2400" b="0" i="0">
              <a:solidFill>
                <a:srgbClr val="000000"/>
              </a:solidFill>
              <a:effectLst/>
              <a:latin typeface="Calibri" panose="020F0502020204030204" pitchFamily="34" charset="0"/>
              <a:cs typeface="Calibri" panose="020F0502020204030204" pitchFamily="34" charset="0"/>
            </a:endParaRPr>
          </a:p>
          <a:p>
            <a:endParaRPr lang="en-GB">
              <a:solidFill>
                <a:srgbClr val="E51C41"/>
              </a:solidFill>
            </a:endParaRPr>
          </a:p>
          <a:p>
            <a:br>
              <a:rPr lang="en-GB" dirty="0"/>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10</a:t>
            </a:fld>
            <a:endParaRPr lang="en-GB"/>
          </a:p>
        </p:txBody>
      </p:sp>
    </p:spTree>
    <p:extLst>
      <p:ext uri="{BB962C8B-B14F-4D97-AF65-F5344CB8AC3E}">
        <p14:creationId xmlns:p14="http://schemas.microsoft.com/office/powerpoint/2010/main" val="1619054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Event Planning</a:t>
            </a:r>
          </a:p>
        </p:txBody>
      </p:sp>
      <p:sp>
        <p:nvSpPr>
          <p:cNvPr id="5" name="Text Placeholder 4"/>
          <p:cNvSpPr>
            <a:spLocks noGrp="1"/>
          </p:cNvSpPr>
          <p:nvPr>
            <p:ph type="body" sz="quarter" idx="12"/>
          </p:nvPr>
        </p:nvSpPr>
        <p:spPr/>
        <p:txBody>
          <a:bodyPr vert="horz" lIns="0" tIns="0" rIns="0" bIns="0" rtlCol="0" anchor="t">
            <a:noAutofit/>
          </a:bodyPr>
          <a:lstStyle/>
          <a:p>
            <a:pPr>
              <a:lnSpc>
                <a:spcPct val="100000"/>
              </a:lnSpc>
            </a:pPr>
            <a:r>
              <a:rPr lang="en-GB" sz="2800" dirty="0">
                <a:solidFill>
                  <a:srgbClr val="000000"/>
                </a:solidFill>
                <a:latin typeface="Arial"/>
                <a:cs typeface="Calibri"/>
              </a:rPr>
              <a:t>An event needs three things</a:t>
            </a:r>
            <a:r>
              <a:rPr lang="en-GB" sz="2800" b="0" i="0" dirty="0">
                <a:solidFill>
                  <a:srgbClr val="000000"/>
                </a:solidFill>
                <a:effectLst/>
                <a:latin typeface="Arial"/>
                <a:cs typeface="Calibri"/>
              </a:rPr>
              <a:t>: </a:t>
            </a:r>
            <a:endParaRPr lang="en-GB" sz="2800" dirty="0">
              <a:solidFill>
                <a:srgbClr val="000000"/>
              </a:solidFill>
              <a:latin typeface="Arial"/>
              <a:cs typeface="Calibri"/>
            </a:endParaRPr>
          </a:p>
          <a:p>
            <a:pPr>
              <a:lnSpc>
                <a:spcPct val="100000"/>
              </a:lnSpc>
            </a:pPr>
            <a:endParaRPr lang="en-GB" sz="2800" dirty="0">
              <a:solidFill>
                <a:srgbClr val="E51C41"/>
              </a:solidFill>
              <a:latin typeface="Arial"/>
              <a:ea typeface="+mn-lt"/>
              <a:cs typeface="+mn-lt"/>
            </a:endParaRPr>
          </a:p>
          <a:p>
            <a:pPr>
              <a:lnSpc>
                <a:spcPct val="100000"/>
              </a:lnSpc>
            </a:pPr>
            <a:r>
              <a:rPr lang="en-GB" sz="2800" dirty="0">
                <a:latin typeface="Arial"/>
                <a:ea typeface="+mn-lt"/>
                <a:cs typeface="+mn-lt"/>
              </a:rPr>
              <a:t>a place – somewhere to see it</a:t>
            </a:r>
          </a:p>
          <a:p>
            <a:pPr>
              <a:lnSpc>
                <a:spcPct val="100000"/>
              </a:lnSpc>
            </a:pPr>
            <a:r>
              <a:rPr lang="en-GB" sz="2000" dirty="0">
                <a:latin typeface="Arial"/>
                <a:ea typeface="+mn-lt"/>
                <a:cs typeface="+mn-lt"/>
              </a:rPr>
              <a:t>event/content technicians</a:t>
            </a:r>
            <a:endParaRPr lang="en-GB" sz="2000">
              <a:latin typeface="Arial"/>
              <a:cs typeface="Calibri"/>
            </a:endParaRPr>
          </a:p>
          <a:p>
            <a:pPr>
              <a:lnSpc>
                <a:spcPct val="100000"/>
              </a:lnSpc>
            </a:pPr>
            <a:endParaRPr lang="en-GB" sz="2800" dirty="0">
              <a:latin typeface="Arial"/>
              <a:ea typeface="+mn-lt"/>
              <a:cs typeface="+mn-lt"/>
            </a:endParaRPr>
          </a:p>
          <a:p>
            <a:pPr>
              <a:lnSpc>
                <a:spcPct val="100000"/>
              </a:lnSpc>
            </a:pPr>
            <a:r>
              <a:rPr lang="en-GB" sz="2800" dirty="0">
                <a:latin typeface="Arial"/>
                <a:ea typeface="+mn-lt"/>
                <a:cs typeface="+mn-lt"/>
              </a:rPr>
              <a:t>a performance</a:t>
            </a:r>
            <a:endParaRPr lang="en-GB" sz="2800">
              <a:latin typeface="Arial"/>
              <a:ea typeface="+mn-lt"/>
              <a:cs typeface="Calibri"/>
            </a:endParaRPr>
          </a:p>
          <a:p>
            <a:pPr>
              <a:lnSpc>
                <a:spcPct val="100000"/>
              </a:lnSpc>
            </a:pPr>
            <a:endParaRPr lang="en-GB" sz="2800" dirty="0">
              <a:latin typeface="Arial"/>
              <a:cs typeface="Calibri"/>
            </a:endParaRPr>
          </a:p>
          <a:p>
            <a:pPr>
              <a:lnSpc>
                <a:spcPct val="100000"/>
              </a:lnSpc>
            </a:pPr>
            <a:r>
              <a:rPr lang="en-GB" sz="2800" dirty="0">
                <a:latin typeface="Arial"/>
                <a:ea typeface="+mn-lt"/>
                <a:cs typeface="+mn-lt"/>
              </a:rPr>
              <a:t>people</a:t>
            </a:r>
          </a:p>
          <a:p>
            <a:pPr>
              <a:lnSpc>
                <a:spcPct val="100000"/>
              </a:lnSpc>
            </a:pPr>
            <a:endParaRPr lang="en-GB" sz="2000">
              <a:latin typeface="Calibri"/>
              <a:cs typeface="Calibri"/>
            </a:endParaRPr>
          </a:p>
          <a:p>
            <a:pPr algn="l"/>
            <a:endParaRPr lang="en-GB" b="0" i="0">
              <a:solidFill>
                <a:srgbClr val="E51C41"/>
              </a:solidFill>
              <a:effectLst/>
              <a:latin typeface="Arial"/>
              <a:cs typeface="Arial"/>
            </a:endParaRPr>
          </a:p>
          <a:p>
            <a:pPr algn="l" rtl="0" fontAlgn="base"/>
            <a:endParaRPr lang="en-GB" sz="2400" b="0" i="0">
              <a:solidFill>
                <a:srgbClr val="000000"/>
              </a:solidFill>
              <a:effectLst/>
              <a:latin typeface="Calibri" panose="020F0502020204030204" pitchFamily="34" charset="0"/>
              <a:cs typeface="Calibri" panose="020F0502020204030204" pitchFamily="34" charset="0"/>
            </a:endParaRPr>
          </a:p>
          <a:p>
            <a:endParaRPr lang="en-GB">
              <a:solidFill>
                <a:srgbClr val="E51C41"/>
              </a:solidFill>
            </a:endParaRPr>
          </a:p>
          <a:p>
            <a:br>
              <a:rPr lang="en-GB" dirty="0"/>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11</a:t>
            </a:fld>
            <a:endParaRPr lang="en-GB"/>
          </a:p>
        </p:txBody>
      </p:sp>
    </p:spTree>
    <p:extLst>
      <p:ext uri="{BB962C8B-B14F-4D97-AF65-F5344CB8AC3E}">
        <p14:creationId xmlns:p14="http://schemas.microsoft.com/office/powerpoint/2010/main" val="37190515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Event Planning</a:t>
            </a:r>
          </a:p>
        </p:txBody>
      </p:sp>
      <p:sp>
        <p:nvSpPr>
          <p:cNvPr id="5" name="Text Placeholder 4"/>
          <p:cNvSpPr>
            <a:spLocks noGrp="1"/>
          </p:cNvSpPr>
          <p:nvPr>
            <p:ph type="body" sz="quarter" idx="12"/>
          </p:nvPr>
        </p:nvSpPr>
        <p:spPr/>
        <p:txBody>
          <a:bodyPr vert="horz" lIns="0" tIns="0" rIns="0" bIns="0" rtlCol="0" anchor="t">
            <a:noAutofit/>
          </a:bodyPr>
          <a:lstStyle/>
          <a:p>
            <a:pPr>
              <a:lnSpc>
                <a:spcPct val="100000"/>
              </a:lnSpc>
            </a:pPr>
            <a:r>
              <a:rPr lang="en-GB" sz="2800" dirty="0">
                <a:solidFill>
                  <a:srgbClr val="000000"/>
                </a:solidFill>
                <a:latin typeface="Arial"/>
                <a:cs typeface="Calibri"/>
              </a:rPr>
              <a:t>An event needs three things</a:t>
            </a:r>
            <a:r>
              <a:rPr lang="en-GB" sz="2800" b="0" i="0" dirty="0">
                <a:solidFill>
                  <a:srgbClr val="000000"/>
                </a:solidFill>
                <a:effectLst/>
                <a:latin typeface="Arial"/>
                <a:cs typeface="Calibri"/>
              </a:rPr>
              <a:t>: </a:t>
            </a:r>
            <a:endParaRPr lang="en-GB" sz="2800" dirty="0">
              <a:solidFill>
                <a:srgbClr val="000000"/>
              </a:solidFill>
              <a:latin typeface="Arial"/>
              <a:cs typeface="Calibri"/>
            </a:endParaRPr>
          </a:p>
          <a:p>
            <a:pPr>
              <a:lnSpc>
                <a:spcPct val="100000"/>
              </a:lnSpc>
            </a:pPr>
            <a:endParaRPr lang="en-GB" sz="2800" dirty="0">
              <a:solidFill>
                <a:srgbClr val="E51C41"/>
              </a:solidFill>
              <a:latin typeface="Arial"/>
              <a:ea typeface="+mn-lt"/>
              <a:cs typeface="+mn-lt"/>
            </a:endParaRPr>
          </a:p>
          <a:p>
            <a:pPr>
              <a:lnSpc>
                <a:spcPct val="100000"/>
              </a:lnSpc>
            </a:pPr>
            <a:r>
              <a:rPr lang="en-GB" sz="2800" dirty="0">
                <a:latin typeface="Arial"/>
                <a:ea typeface="+mn-lt"/>
                <a:cs typeface="+mn-lt"/>
              </a:rPr>
              <a:t>a place – somewhere to see it</a:t>
            </a:r>
          </a:p>
          <a:p>
            <a:pPr>
              <a:lnSpc>
                <a:spcPct val="100000"/>
              </a:lnSpc>
            </a:pPr>
            <a:r>
              <a:rPr lang="en-GB" sz="2000" dirty="0">
                <a:latin typeface="Arial"/>
                <a:ea typeface="+mn-lt"/>
                <a:cs typeface="+mn-lt"/>
              </a:rPr>
              <a:t>event/content technicians</a:t>
            </a:r>
            <a:endParaRPr lang="en-GB" sz="2000">
              <a:latin typeface="Arial"/>
              <a:cs typeface="Calibri"/>
            </a:endParaRPr>
          </a:p>
          <a:p>
            <a:pPr>
              <a:lnSpc>
                <a:spcPct val="100000"/>
              </a:lnSpc>
            </a:pPr>
            <a:endParaRPr lang="en-GB" sz="2800" dirty="0">
              <a:latin typeface="Arial"/>
              <a:ea typeface="+mn-lt"/>
              <a:cs typeface="+mn-lt"/>
            </a:endParaRPr>
          </a:p>
          <a:p>
            <a:pPr>
              <a:lnSpc>
                <a:spcPct val="100000"/>
              </a:lnSpc>
            </a:pPr>
            <a:r>
              <a:rPr lang="en-GB" sz="2800" dirty="0">
                <a:latin typeface="Arial"/>
                <a:ea typeface="+mn-lt"/>
                <a:cs typeface="+mn-lt"/>
              </a:rPr>
              <a:t>a performance – something to watch</a:t>
            </a:r>
            <a:endParaRPr lang="en-GB" sz="2800">
              <a:latin typeface="Arial"/>
              <a:ea typeface="+mn-lt"/>
              <a:cs typeface="Calibri"/>
            </a:endParaRPr>
          </a:p>
          <a:p>
            <a:pPr>
              <a:lnSpc>
                <a:spcPct val="100000"/>
              </a:lnSpc>
            </a:pPr>
            <a:r>
              <a:rPr lang="en-GB" sz="2000" dirty="0">
                <a:latin typeface="Arial"/>
                <a:ea typeface="+mn-lt"/>
                <a:cs typeface="+mn-lt"/>
              </a:rPr>
              <a:t>content creators</a:t>
            </a:r>
            <a:endParaRPr lang="en-GB" sz="2000">
              <a:latin typeface="Arial"/>
              <a:cs typeface="Calibri"/>
            </a:endParaRPr>
          </a:p>
          <a:p>
            <a:pPr>
              <a:lnSpc>
                <a:spcPct val="100000"/>
              </a:lnSpc>
            </a:pPr>
            <a:endParaRPr lang="en-GB" sz="2800" dirty="0">
              <a:latin typeface="Arial"/>
              <a:ea typeface="+mn-lt"/>
              <a:cs typeface="+mn-lt"/>
            </a:endParaRPr>
          </a:p>
          <a:p>
            <a:pPr>
              <a:lnSpc>
                <a:spcPct val="100000"/>
              </a:lnSpc>
            </a:pPr>
            <a:r>
              <a:rPr lang="en-GB" sz="2800" dirty="0">
                <a:latin typeface="Arial"/>
                <a:ea typeface="+mn-lt"/>
                <a:cs typeface="+mn-lt"/>
              </a:rPr>
              <a:t>people</a:t>
            </a:r>
            <a:endParaRPr lang="en-GB" sz="2800" dirty="0">
              <a:latin typeface="Arial"/>
              <a:ea typeface="+mn-lt"/>
              <a:cs typeface="Calibri"/>
            </a:endParaRPr>
          </a:p>
          <a:p>
            <a:pPr>
              <a:lnSpc>
                <a:spcPct val="100000"/>
              </a:lnSpc>
            </a:pPr>
            <a:endParaRPr lang="en-GB" sz="2000">
              <a:latin typeface="Calibri"/>
              <a:cs typeface="Calibri"/>
            </a:endParaRPr>
          </a:p>
          <a:p>
            <a:pPr algn="l"/>
            <a:endParaRPr lang="en-GB" b="0" i="0">
              <a:solidFill>
                <a:srgbClr val="E51C41"/>
              </a:solidFill>
              <a:effectLst/>
              <a:latin typeface="Arial"/>
              <a:cs typeface="Arial"/>
            </a:endParaRPr>
          </a:p>
          <a:p>
            <a:pPr algn="l" rtl="0" fontAlgn="base"/>
            <a:endParaRPr lang="en-GB" sz="2400" b="0" i="0">
              <a:solidFill>
                <a:srgbClr val="000000"/>
              </a:solidFill>
              <a:effectLst/>
              <a:latin typeface="Calibri" panose="020F0502020204030204" pitchFamily="34" charset="0"/>
              <a:cs typeface="Calibri" panose="020F0502020204030204" pitchFamily="34" charset="0"/>
            </a:endParaRPr>
          </a:p>
          <a:p>
            <a:endParaRPr lang="en-GB">
              <a:solidFill>
                <a:srgbClr val="E51C41"/>
              </a:solidFill>
            </a:endParaRPr>
          </a:p>
          <a:p>
            <a:br>
              <a:rPr lang="en-GB" dirty="0"/>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12</a:t>
            </a:fld>
            <a:endParaRPr lang="en-GB"/>
          </a:p>
        </p:txBody>
      </p:sp>
    </p:spTree>
    <p:extLst>
      <p:ext uri="{BB962C8B-B14F-4D97-AF65-F5344CB8AC3E}">
        <p14:creationId xmlns:p14="http://schemas.microsoft.com/office/powerpoint/2010/main" val="9727904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Event Planning</a:t>
            </a:r>
          </a:p>
        </p:txBody>
      </p:sp>
      <p:sp>
        <p:nvSpPr>
          <p:cNvPr id="5" name="Text Placeholder 4"/>
          <p:cNvSpPr>
            <a:spLocks noGrp="1"/>
          </p:cNvSpPr>
          <p:nvPr>
            <p:ph type="body" sz="quarter" idx="12"/>
          </p:nvPr>
        </p:nvSpPr>
        <p:spPr/>
        <p:txBody>
          <a:bodyPr vert="horz" lIns="0" tIns="0" rIns="0" bIns="0" rtlCol="0" anchor="t">
            <a:noAutofit/>
          </a:bodyPr>
          <a:lstStyle/>
          <a:p>
            <a:pPr>
              <a:lnSpc>
                <a:spcPct val="100000"/>
              </a:lnSpc>
            </a:pPr>
            <a:r>
              <a:rPr lang="en-GB" sz="2800" dirty="0">
                <a:solidFill>
                  <a:srgbClr val="000000"/>
                </a:solidFill>
                <a:latin typeface="Arial"/>
                <a:cs typeface="Calibri"/>
              </a:rPr>
              <a:t>An event needs three things</a:t>
            </a:r>
            <a:r>
              <a:rPr lang="en-GB" sz="2000" b="0" i="0" dirty="0">
                <a:solidFill>
                  <a:srgbClr val="000000"/>
                </a:solidFill>
                <a:effectLst/>
                <a:latin typeface="Arial"/>
                <a:cs typeface="Calibri"/>
              </a:rPr>
              <a:t>: </a:t>
            </a:r>
            <a:endParaRPr lang="en-GB" sz="2000" dirty="0">
              <a:solidFill>
                <a:srgbClr val="000000"/>
              </a:solidFill>
              <a:latin typeface="Arial"/>
              <a:cs typeface="Calibri"/>
            </a:endParaRPr>
          </a:p>
          <a:p>
            <a:pPr>
              <a:lnSpc>
                <a:spcPct val="100000"/>
              </a:lnSpc>
            </a:pPr>
            <a:endParaRPr lang="en-GB" sz="2000" dirty="0">
              <a:solidFill>
                <a:srgbClr val="E51C41"/>
              </a:solidFill>
              <a:latin typeface="Arial"/>
              <a:ea typeface="+mn-lt"/>
              <a:cs typeface="+mn-lt"/>
            </a:endParaRPr>
          </a:p>
          <a:p>
            <a:pPr>
              <a:lnSpc>
                <a:spcPct val="100000"/>
              </a:lnSpc>
            </a:pPr>
            <a:r>
              <a:rPr lang="en-GB" dirty="0">
                <a:latin typeface="Arial"/>
                <a:ea typeface="+mn-lt"/>
                <a:cs typeface="+mn-lt"/>
              </a:rPr>
              <a:t>a place – somewhere to see it</a:t>
            </a:r>
            <a:endParaRPr lang="en-GB" sz="2000">
              <a:latin typeface="Arial"/>
              <a:ea typeface="+mn-lt"/>
              <a:cs typeface="+mn-lt"/>
            </a:endParaRPr>
          </a:p>
          <a:p>
            <a:pPr>
              <a:lnSpc>
                <a:spcPct val="100000"/>
              </a:lnSpc>
            </a:pPr>
            <a:r>
              <a:rPr lang="en-GB" sz="2000" dirty="0">
                <a:latin typeface="Arial"/>
                <a:ea typeface="+mn-lt"/>
                <a:cs typeface="+mn-lt"/>
              </a:rPr>
              <a:t>event/content technicians</a:t>
            </a:r>
            <a:endParaRPr lang="en-GB" sz="2000">
              <a:latin typeface="Arial"/>
              <a:cs typeface="Calibri"/>
            </a:endParaRPr>
          </a:p>
          <a:p>
            <a:pPr>
              <a:lnSpc>
                <a:spcPct val="100000"/>
              </a:lnSpc>
            </a:pPr>
            <a:endParaRPr lang="en-GB" dirty="0">
              <a:latin typeface="Arial"/>
              <a:ea typeface="+mn-lt"/>
              <a:cs typeface="+mn-lt"/>
            </a:endParaRPr>
          </a:p>
          <a:p>
            <a:pPr>
              <a:lnSpc>
                <a:spcPct val="100000"/>
              </a:lnSpc>
            </a:pPr>
            <a:r>
              <a:rPr lang="en-GB" dirty="0">
                <a:latin typeface="Arial"/>
                <a:ea typeface="+mn-lt"/>
                <a:cs typeface="+mn-lt"/>
              </a:rPr>
              <a:t>a performance – something to watch</a:t>
            </a:r>
            <a:endParaRPr lang="en-GB" sz="2000">
              <a:latin typeface="Arial"/>
              <a:ea typeface="+mn-lt"/>
              <a:cs typeface="Calibri"/>
            </a:endParaRPr>
          </a:p>
          <a:p>
            <a:pPr>
              <a:lnSpc>
                <a:spcPct val="100000"/>
              </a:lnSpc>
            </a:pPr>
            <a:r>
              <a:rPr lang="en-GB" sz="2000" dirty="0">
                <a:latin typeface="Arial"/>
                <a:ea typeface="+mn-lt"/>
                <a:cs typeface="+mn-lt"/>
              </a:rPr>
              <a:t>content creators</a:t>
            </a:r>
            <a:endParaRPr lang="en-GB" sz="2000">
              <a:latin typeface="Arial"/>
              <a:cs typeface="Calibri"/>
            </a:endParaRPr>
          </a:p>
          <a:p>
            <a:pPr>
              <a:lnSpc>
                <a:spcPct val="100000"/>
              </a:lnSpc>
            </a:pPr>
            <a:endParaRPr lang="en-GB" dirty="0">
              <a:latin typeface="Arial"/>
              <a:ea typeface="+mn-lt"/>
              <a:cs typeface="+mn-lt"/>
            </a:endParaRPr>
          </a:p>
          <a:p>
            <a:pPr>
              <a:lnSpc>
                <a:spcPct val="100000"/>
              </a:lnSpc>
            </a:pPr>
            <a:r>
              <a:rPr lang="en-GB" dirty="0">
                <a:latin typeface="Arial"/>
                <a:ea typeface="+mn-lt"/>
                <a:cs typeface="+mn-lt"/>
              </a:rPr>
              <a:t>people – someone </a:t>
            </a:r>
            <a:r>
              <a:rPr lang="en-GB" b="0" i="0" dirty="0">
                <a:effectLst/>
                <a:latin typeface="Arial"/>
                <a:ea typeface="+mn-lt"/>
                <a:cs typeface="+mn-lt"/>
              </a:rPr>
              <a:t>to </a:t>
            </a:r>
            <a:r>
              <a:rPr lang="en-GB" dirty="0">
                <a:latin typeface="Arial"/>
                <a:ea typeface="+mn-lt"/>
                <a:cs typeface="+mn-lt"/>
              </a:rPr>
              <a:t>watch </a:t>
            </a:r>
            <a:r>
              <a:rPr lang="en-GB" b="0" i="0" dirty="0">
                <a:effectLst/>
                <a:latin typeface="Arial"/>
                <a:ea typeface="+mn-lt"/>
                <a:cs typeface="+mn-lt"/>
              </a:rPr>
              <a:t>it</a:t>
            </a:r>
            <a:endParaRPr lang="en-GB" dirty="0">
              <a:latin typeface="Arial"/>
              <a:ea typeface="+mn-lt"/>
              <a:cs typeface="+mn-lt"/>
            </a:endParaRPr>
          </a:p>
          <a:p>
            <a:pPr>
              <a:lnSpc>
                <a:spcPct val="100000"/>
              </a:lnSpc>
            </a:pPr>
            <a:r>
              <a:rPr lang="en-GB" sz="2000" dirty="0">
                <a:latin typeface="Arial"/>
                <a:ea typeface="+mn-lt"/>
                <a:cs typeface="+mn-lt"/>
              </a:rPr>
              <a:t>an audience</a:t>
            </a:r>
            <a:endParaRPr lang="en-GB" sz="2000" dirty="0">
              <a:latin typeface="Arial"/>
              <a:cs typeface="Calibri"/>
            </a:endParaRPr>
          </a:p>
          <a:p>
            <a:pPr algn="l"/>
            <a:endParaRPr lang="en-GB" b="0" i="0">
              <a:solidFill>
                <a:srgbClr val="E51C41"/>
              </a:solidFill>
              <a:effectLst/>
              <a:latin typeface="Arial"/>
              <a:cs typeface="Arial"/>
            </a:endParaRPr>
          </a:p>
          <a:p>
            <a:pPr algn="l" rtl="0" fontAlgn="base"/>
            <a:endParaRPr lang="en-GB" sz="2400" b="0" i="0">
              <a:solidFill>
                <a:srgbClr val="000000"/>
              </a:solidFill>
              <a:effectLst/>
              <a:latin typeface="Calibri" panose="020F0502020204030204" pitchFamily="34" charset="0"/>
              <a:cs typeface="Calibri" panose="020F0502020204030204" pitchFamily="34" charset="0"/>
            </a:endParaRPr>
          </a:p>
          <a:p>
            <a:endParaRPr lang="en-GB">
              <a:solidFill>
                <a:srgbClr val="E51C41"/>
              </a:solidFill>
            </a:endParaRPr>
          </a:p>
          <a:p>
            <a:br>
              <a:rPr lang="en-GB" dirty="0"/>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13</a:t>
            </a:fld>
            <a:endParaRPr lang="en-GB"/>
          </a:p>
        </p:txBody>
      </p:sp>
    </p:spTree>
    <p:extLst>
      <p:ext uri="{BB962C8B-B14F-4D97-AF65-F5344CB8AC3E}">
        <p14:creationId xmlns:p14="http://schemas.microsoft.com/office/powerpoint/2010/main" val="33717931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555F6-24D3-1A86-A4F6-B7EC4A222035}"/>
              </a:ext>
            </a:extLst>
          </p:cNvPr>
          <p:cNvSpPr>
            <a:spLocks noGrp="1"/>
          </p:cNvSpPr>
          <p:nvPr>
            <p:ph type="title"/>
          </p:nvPr>
        </p:nvSpPr>
        <p:spPr/>
        <p:txBody>
          <a:bodyPr/>
          <a:lstStyle/>
          <a:p>
            <a:r>
              <a:rPr lang="en-GB">
                <a:cs typeface="Arial"/>
              </a:rPr>
              <a:t>Event Planning 101</a:t>
            </a:r>
            <a:endParaRPr lang="en-GB"/>
          </a:p>
        </p:txBody>
      </p:sp>
      <p:sp>
        <p:nvSpPr>
          <p:cNvPr id="5" name="Slide Number Placeholder 4">
            <a:extLst>
              <a:ext uri="{FF2B5EF4-FFF2-40B4-BE49-F238E27FC236}">
                <a16:creationId xmlns:a16="http://schemas.microsoft.com/office/drawing/2014/main" id="{C41DE1D4-3390-DBB9-84EF-8A2C021C1942}"/>
              </a:ext>
            </a:extLst>
          </p:cNvPr>
          <p:cNvSpPr>
            <a:spLocks noGrp="1"/>
          </p:cNvSpPr>
          <p:nvPr>
            <p:ph type="sldNum" sz="quarter" idx="11"/>
          </p:nvPr>
        </p:nvSpPr>
        <p:spPr/>
        <p:txBody>
          <a:bodyPr/>
          <a:lstStyle/>
          <a:p>
            <a:fld id="{DA2C159E-F13C-4A85-9A41-E7669D3E0D70}" type="slidenum">
              <a:rPr lang="en-GB" smtClean="0"/>
              <a:pPr/>
              <a:t>14</a:t>
            </a:fld>
            <a:endParaRPr lang="en-GB"/>
          </a:p>
        </p:txBody>
      </p:sp>
      <p:sp>
        <p:nvSpPr>
          <p:cNvPr id="6" name="Footer Placeholder 5">
            <a:extLst>
              <a:ext uri="{FF2B5EF4-FFF2-40B4-BE49-F238E27FC236}">
                <a16:creationId xmlns:a16="http://schemas.microsoft.com/office/drawing/2014/main" id="{5395B74E-2F3B-EB3E-2CF8-DC5F8D19C3AB}"/>
              </a:ext>
            </a:extLst>
          </p:cNvPr>
          <p:cNvSpPr>
            <a:spLocks noGrp="1"/>
          </p:cNvSpPr>
          <p:nvPr>
            <p:ph type="ftr" sz="quarter" idx="10"/>
          </p:nvPr>
        </p:nvSpPr>
        <p:spPr/>
        <p:txBody>
          <a:bodyPr/>
          <a:lstStyle/>
          <a:p>
            <a:r>
              <a:rPr lang="en-GB"/>
              <a:t>Education and Training Foundation</a:t>
            </a:r>
          </a:p>
        </p:txBody>
      </p:sp>
      <p:sp>
        <p:nvSpPr>
          <p:cNvPr id="9" name="TextBox 8">
            <a:extLst>
              <a:ext uri="{FF2B5EF4-FFF2-40B4-BE49-F238E27FC236}">
                <a16:creationId xmlns:a16="http://schemas.microsoft.com/office/drawing/2014/main" id="{71C4708D-A1F2-75EB-C468-A7107BB88EBA}"/>
              </a:ext>
            </a:extLst>
          </p:cNvPr>
          <p:cNvSpPr txBox="1"/>
          <p:nvPr/>
        </p:nvSpPr>
        <p:spPr>
          <a:xfrm>
            <a:off x="2457450" y="2363560"/>
            <a:ext cx="3510642" cy="20774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sz="1350">
                <a:cs typeface="Arial"/>
                <a:hlinkClick r:id="rId3"/>
              </a:rPr>
              <a:t>Event Planning 101</a:t>
            </a:r>
            <a:endParaRPr lang="en-GB" sz="1350">
              <a:cs typeface="Arial"/>
            </a:endParaRPr>
          </a:p>
        </p:txBody>
      </p:sp>
    </p:spTree>
    <p:extLst>
      <p:ext uri="{BB962C8B-B14F-4D97-AF65-F5344CB8AC3E}">
        <p14:creationId xmlns:p14="http://schemas.microsoft.com/office/powerpoint/2010/main" val="24835009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162713-6DC7-DCEB-1D02-3114BBF8144D}"/>
              </a:ext>
            </a:extLst>
          </p:cNvPr>
          <p:cNvSpPr>
            <a:spLocks noGrp="1"/>
          </p:cNvSpPr>
          <p:nvPr>
            <p:ph type="title"/>
          </p:nvPr>
        </p:nvSpPr>
        <p:spPr/>
        <p:txBody>
          <a:bodyPr/>
          <a:lstStyle/>
          <a:p>
            <a:r>
              <a:rPr lang="en-GB" sz="2700">
                <a:cs typeface="Arial"/>
              </a:rPr>
              <a:t>Different types of events</a:t>
            </a:r>
            <a:endParaRPr lang="en-US"/>
          </a:p>
        </p:txBody>
      </p:sp>
      <p:sp>
        <p:nvSpPr>
          <p:cNvPr id="3" name="Text Placeholder 2">
            <a:extLst>
              <a:ext uri="{FF2B5EF4-FFF2-40B4-BE49-F238E27FC236}">
                <a16:creationId xmlns:a16="http://schemas.microsoft.com/office/drawing/2014/main" id="{95326D73-1C24-C29F-6E77-597894855A14}"/>
              </a:ext>
            </a:extLst>
          </p:cNvPr>
          <p:cNvSpPr>
            <a:spLocks noGrp="1"/>
          </p:cNvSpPr>
          <p:nvPr>
            <p:ph type="body" sz="quarter" idx="12"/>
          </p:nvPr>
        </p:nvSpPr>
        <p:spPr/>
        <p:txBody>
          <a:bodyPr vert="horz" lIns="0" tIns="0" rIns="0" bIns="0" rtlCol="0" anchor="t">
            <a:noAutofit/>
          </a:bodyPr>
          <a:lstStyle/>
          <a:p>
            <a:r>
              <a:rPr lang="en-GB" b="0" dirty="0">
                <a:cs typeface="Arial"/>
              </a:rPr>
              <a:t>Knowing the type of event you want to put on will help you with your planning, direction and purpose. </a:t>
            </a:r>
            <a:endParaRPr lang="en-GB" b="0">
              <a:cs typeface="Arial"/>
            </a:endParaRPr>
          </a:p>
          <a:p>
            <a:endParaRPr lang="en-GB" b="0" dirty="0">
              <a:cs typeface="Arial"/>
            </a:endParaRPr>
          </a:p>
          <a:p>
            <a:r>
              <a:rPr lang="en-GB" b="0" dirty="0">
                <a:cs typeface="Arial"/>
              </a:rPr>
              <a:t>What type of event will you choose?</a:t>
            </a:r>
          </a:p>
        </p:txBody>
      </p:sp>
      <p:sp>
        <p:nvSpPr>
          <p:cNvPr id="5" name="Slide Number Placeholder 4">
            <a:extLst>
              <a:ext uri="{FF2B5EF4-FFF2-40B4-BE49-F238E27FC236}">
                <a16:creationId xmlns:a16="http://schemas.microsoft.com/office/drawing/2014/main" id="{CA4F3B71-3808-B5CA-DA7A-2D1F839C770D}"/>
              </a:ext>
            </a:extLst>
          </p:cNvPr>
          <p:cNvSpPr>
            <a:spLocks noGrp="1"/>
          </p:cNvSpPr>
          <p:nvPr>
            <p:ph type="sldNum" sz="quarter" idx="11"/>
          </p:nvPr>
        </p:nvSpPr>
        <p:spPr/>
        <p:txBody>
          <a:bodyPr/>
          <a:lstStyle/>
          <a:p>
            <a:fld id="{DA2C159E-F13C-4A85-9A41-E7669D3E0D70}" type="slidenum">
              <a:rPr lang="en-GB" smtClean="0"/>
              <a:pPr/>
              <a:t>15</a:t>
            </a:fld>
            <a:endParaRPr lang="en-GB"/>
          </a:p>
        </p:txBody>
      </p:sp>
      <p:sp>
        <p:nvSpPr>
          <p:cNvPr id="6" name="Footer Placeholder 5">
            <a:extLst>
              <a:ext uri="{FF2B5EF4-FFF2-40B4-BE49-F238E27FC236}">
                <a16:creationId xmlns:a16="http://schemas.microsoft.com/office/drawing/2014/main" id="{E144DC1B-62EC-DB31-BBC4-14F5A5C1888F}"/>
              </a:ext>
            </a:extLst>
          </p:cNvPr>
          <p:cNvSpPr>
            <a:spLocks noGrp="1"/>
          </p:cNvSpPr>
          <p:nvPr>
            <p:ph type="ftr" sz="quarter" idx="10"/>
          </p:nvPr>
        </p:nvSpPr>
        <p:spPr/>
        <p:txBody>
          <a:bodyPr/>
          <a:lstStyle/>
          <a:p>
            <a:r>
              <a:rPr lang="en-GB"/>
              <a:t>Education and Training Foundation</a:t>
            </a:r>
          </a:p>
        </p:txBody>
      </p:sp>
      <p:sp>
        <p:nvSpPr>
          <p:cNvPr id="9" name="Content Placeholder 3">
            <a:extLst>
              <a:ext uri="{FF2B5EF4-FFF2-40B4-BE49-F238E27FC236}">
                <a16:creationId xmlns:a16="http://schemas.microsoft.com/office/drawing/2014/main" id="{405A7AEA-58BE-F28F-926A-4E5EE122DF4F}"/>
              </a:ext>
            </a:extLst>
          </p:cNvPr>
          <p:cNvSpPr txBox="1">
            <a:spLocks/>
          </p:cNvSpPr>
          <p:nvPr/>
        </p:nvSpPr>
        <p:spPr>
          <a:xfrm>
            <a:off x="5285963" y="459191"/>
            <a:ext cx="3384550" cy="3600450"/>
          </a:xfrm>
          <a:prstGeom prst="rect">
            <a:avLst/>
          </a:prstGeom>
        </p:spPr>
        <p:txBody>
          <a:bodyPr vert="horz" lIns="0" tIns="0" rIns="0" bIns="0" rtlCol="0" anchor="t">
            <a:noAutofit/>
          </a:bodyPr>
          <a:lstStyle>
            <a:lvl1pPr marL="0" indent="0" algn="l" defTabSz="914400" rtl="0" eaLnBrk="1" latinLnBrk="0" hangingPunct="1">
              <a:lnSpc>
                <a:spcPts val="1600"/>
              </a:lnSpc>
              <a:spcBef>
                <a:spcPct val="20000"/>
              </a:spcBef>
              <a:buFont typeface="Arial" panose="020B0604020202020204" pitchFamily="34" charset="0"/>
              <a:buNone/>
              <a:defRPr sz="1350" kern="1200">
                <a:solidFill>
                  <a:schemeClr val="tx1"/>
                </a:solidFill>
                <a:latin typeface="+mn-lt"/>
                <a:ea typeface="+mn-ea"/>
                <a:cs typeface="+mn-cs"/>
              </a:defRPr>
            </a:lvl1pPr>
            <a:lvl2pPr marL="180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2pPr>
            <a:lvl3pPr marL="432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3pPr>
            <a:lvl4pPr marL="648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4pPr>
            <a:lvl5pPr marL="828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1600" b="1">
                <a:cs typeface="Arial"/>
              </a:rPr>
              <a:t>Here are some different types of event you can put on:</a:t>
            </a:r>
            <a:endParaRPr lang="en-US" sz="1600" b="1">
              <a:cs typeface="Arial"/>
            </a:endParaRPr>
          </a:p>
          <a:p>
            <a:endParaRPr lang="en-GB" sz="1600">
              <a:cs typeface="Arial"/>
            </a:endParaRPr>
          </a:p>
          <a:p>
            <a:pPr marL="285750" indent="-285750">
              <a:buFont typeface="Arial" panose="020B0604020202020204" pitchFamily="34" charset="0"/>
              <a:buChar char="•"/>
            </a:pPr>
            <a:r>
              <a:rPr lang="en-GB" sz="1800">
                <a:cs typeface="Arial"/>
              </a:rPr>
              <a:t>charity</a:t>
            </a:r>
          </a:p>
          <a:p>
            <a:pPr marL="285750" indent="-285750">
              <a:buFont typeface="Arial" panose="020B0604020202020204" pitchFamily="34" charset="0"/>
              <a:buChar char="•"/>
            </a:pPr>
            <a:r>
              <a:rPr lang="en-GB" sz="1800">
                <a:cs typeface="Arial"/>
              </a:rPr>
              <a:t>concert</a:t>
            </a:r>
          </a:p>
          <a:p>
            <a:pPr marL="285750" indent="-285750">
              <a:buFont typeface="Arial" panose="020B0604020202020204" pitchFamily="34" charset="0"/>
              <a:buChar char="•"/>
            </a:pPr>
            <a:r>
              <a:rPr lang="en-GB" sz="1800">
                <a:cs typeface="Arial"/>
              </a:rPr>
              <a:t>conference</a:t>
            </a:r>
          </a:p>
          <a:p>
            <a:pPr marL="285750" indent="-285750">
              <a:buFont typeface="Arial" panose="020B0604020202020204" pitchFamily="34" charset="0"/>
              <a:buChar char="•"/>
            </a:pPr>
            <a:r>
              <a:rPr lang="en-GB" sz="1800">
                <a:cs typeface="Arial"/>
              </a:rPr>
              <a:t>exhibition</a:t>
            </a:r>
          </a:p>
          <a:p>
            <a:pPr marL="285750" indent="-285750">
              <a:buFont typeface="Arial" panose="020B0604020202020204" pitchFamily="34" charset="0"/>
              <a:buChar char="•"/>
            </a:pPr>
            <a:r>
              <a:rPr lang="en-GB" sz="1800">
                <a:cs typeface="Arial"/>
              </a:rPr>
              <a:t>fashion</a:t>
            </a:r>
          </a:p>
          <a:p>
            <a:pPr marL="285750" indent="-285750">
              <a:buFont typeface="Arial" panose="020B0604020202020204" pitchFamily="34" charset="0"/>
              <a:buChar char="•"/>
            </a:pPr>
            <a:r>
              <a:rPr lang="en-GB" sz="1800">
                <a:cs typeface="Arial"/>
              </a:rPr>
              <a:t>festival</a:t>
            </a:r>
          </a:p>
          <a:p>
            <a:pPr marL="285750" indent="-285750">
              <a:buFont typeface="Arial" panose="020B0604020202020204" pitchFamily="34" charset="0"/>
              <a:buChar char="•"/>
            </a:pPr>
            <a:r>
              <a:rPr lang="en-GB" sz="1800">
                <a:cs typeface="Arial"/>
              </a:rPr>
              <a:t>listening party</a:t>
            </a:r>
          </a:p>
          <a:p>
            <a:pPr marL="285750" indent="-285750">
              <a:buFont typeface="Arial" panose="020B0604020202020204" pitchFamily="34" charset="0"/>
              <a:buChar char="•"/>
            </a:pPr>
            <a:r>
              <a:rPr lang="en-GB" sz="1800">
                <a:cs typeface="Arial"/>
              </a:rPr>
              <a:t>performing arts</a:t>
            </a:r>
          </a:p>
          <a:p>
            <a:pPr marL="285750" indent="-285750">
              <a:buFont typeface="Arial" panose="020B0604020202020204" pitchFamily="34" charset="0"/>
              <a:buChar char="•"/>
            </a:pPr>
            <a:r>
              <a:rPr lang="en-GB" sz="1800">
                <a:cs typeface="Arial"/>
              </a:rPr>
              <a:t>sports</a:t>
            </a:r>
          </a:p>
          <a:p>
            <a:pPr marL="285750" indent="-285750">
              <a:buFont typeface="Arial" panose="020B0604020202020204" pitchFamily="34" charset="0"/>
              <a:buChar char="•"/>
            </a:pPr>
            <a:r>
              <a:rPr lang="en-GB" sz="1800">
                <a:cs typeface="Arial"/>
              </a:rPr>
              <a:t>talent show</a:t>
            </a:r>
          </a:p>
          <a:p>
            <a:pPr marL="285750" indent="-285750">
              <a:buFont typeface="Arial" panose="020B0604020202020204" pitchFamily="34" charset="0"/>
              <a:buChar char="•"/>
            </a:pPr>
            <a:r>
              <a:rPr lang="en-GB" sz="1800">
                <a:cs typeface="Arial"/>
              </a:rPr>
              <a:t>workshop...</a:t>
            </a:r>
            <a:endParaRPr lang="en-US" sz="1800">
              <a:cs typeface="Arial"/>
            </a:endParaRPr>
          </a:p>
          <a:p>
            <a:pPr marL="285750" indent="-285750">
              <a:buFont typeface="Calibri,Sans-Serif"/>
              <a:buChar char="-"/>
            </a:pPr>
            <a:endParaRPr lang="en-GB" sz="1800">
              <a:solidFill>
                <a:srgbClr val="000000"/>
              </a:solidFill>
              <a:cs typeface="Arial"/>
            </a:endParaRPr>
          </a:p>
          <a:p>
            <a:r>
              <a:rPr lang="en-GB" sz="1800">
                <a:cs typeface="Arial"/>
              </a:rPr>
              <a:t>the possibilities are endless!</a:t>
            </a:r>
          </a:p>
          <a:p>
            <a:endParaRPr lang="en-GB" sz="1400">
              <a:cs typeface="Arial"/>
            </a:endParaRPr>
          </a:p>
          <a:p>
            <a:pPr marL="285750" indent="-285750">
              <a:buFont typeface="Arial,Sans-Serif"/>
              <a:buChar char="•"/>
            </a:pPr>
            <a:endParaRPr lang="en-US" sz="1400">
              <a:cs typeface="Arial"/>
            </a:endParaRPr>
          </a:p>
          <a:p>
            <a:endParaRPr lang="en-GB">
              <a:cs typeface="Arial"/>
            </a:endParaRPr>
          </a:p>
          <a:p>
            <a:endParaRPr lang="en-GB">
              <a:cs typeface="Arial"/>
            </a:endParaRPr>
          </a:p>
          <a:p>
            <a:pPr marL="285750" indent="-285750">
              <a:buFont typeface="Calibri" panose="020B0604020202020204" pitchFamily="34" charset="0"/>
              <a:buChar char="-"/>
            </a:pPr>
            <a:endParaRPr lang="en-GB">
              <a:cs typeface="Arial"/>
            </a:endParaRPr>
          </a:p>
        </p:txBody>
      </p:sp>
    </p:spTree>
    <p:extLst>
      <p:ext uri="{BB962C8B-B14F-4D97-AF65-F5344CB8AC3E}">
        <p14:creationId xmlns:p14="http://schemas.microsoft.com/office/powerpoint/2010/main" val="403871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11266-AF52-B91F-25FC-E7E2EFEFE77E}"/>
              </a:ext>
            </a:extLst>
          </p:cNvPr>
          <p:cNvSpPr>
            <a:spLocks noGrp="1"/>
          </p:cNvSpPr>
          <p:nvPr>
            <p:ph type="title"/>
          </p:nvPr>
        </p:nvSpPr>
        <p:spPr/>
        <p:txBody>
          <a:bodyPr/>
          <a:lstStyle/>
          <a:p>
            <a:r>
              <a:rPr lang="en-GB">
                <a:cs typeface="Arial"/>
              </a:rPr>
              <a:t>Target audience</a:t>
            </a:r>
            <a:endParaRPr lang="en-GB"/>
          </a:p>
        </p:txBody>
      </p:sp>
      <p:sp>
        <p:nvSpPr>
          <p:cNvPr id="3" name="Text Placeholder 2">
            <a:extLst>
              <a:ext uri="{FF2B5EF4-FFF2-40B4-BE49-F238E27FC236}">
                <a16:creationId xmlns:a16="http://schemas.microsoft.com/office/drawing/2014/main" id="{CF8F7806-F024-81F4-044E-71259B790400}"/>
              </a:ext>
            </a:extLst>
          </p:cNvPr>
          <p:cNvSpPr>
            <a:spLocks noGrp="1"/>
          </p:cNvSpPr>
          <p:nvPr>
            <p:ph type="body" sz="quarter" idx="12"/>
          </p:nvPr>
        </p:nvSpPr>
        <p:spPr/>
        <p:txBody>
          <a:bodyPr vert="horz" lIns="0" tIns="0" rIns="0" bIns="0" rtlCol="0" anchor="t">
            <a:noAutofit/>
          </a:bodyPr>
          <a:lstStyle/>
          <a:p>
            <a:r>
              <a:rPr lang="en-GB" b="0">
                <a:cs typeface="Arial"/>
              </a:rPr>
              <a:t>Understanding your target audience is essential to planning a successful event.</a:t>
            </a:r>
          </a:p>
        </p:txBody>
      </p:sp>
      <p:sp>
        <p:nvSpPr>
          <p:cNvPr id="4" name="Content Placeholder 3">
            <a:extLst>
              <a:ext uri="{FF2B5EF4-FFF2-40B4-BE49-F238E27FC236}">
                <a16:creationId xmlns:a16="http://schemas.microsoft.com/office/drawing/2014/main" id="{3392A9B7-ADAC-8516-FA3F-BDFCDD5960B6}"/>
              </a:ext>
            </a:extLst>
          </p:cNvPr>
          <p:cNvSpPr>
            <a:spLocks noGrp="1"/>
          </p:cNvSpPr>
          <p:nvPr>
            <p:ph sz="quarter" idx="13"/>
          </p:nvPr>
        </p:nvSpPr>
        <p:spPr/>
        <p:txBody>
          <a:bodyPr vert="horz" lIns="0" tIns="0" rIns="0" bIns="0" rtlCol="0" anchor="t">
            <a:noAutofit/>
          </a:bodyPr>
          <a:lstStyle/>
          <a:p>
            <a:endParaRPr lang="en-GB">
              <a:cs typeface="Arial"/>
            </a:endParaRPr>
          </a:p>
          <a:p>
            <a:endParaRPr lang="en-GB">
              <a:cs typeface="Arial"/>
            </a:endParaRPr>
          </a:p>
        </p:txBody>
      </p:sp>
      <p:sp>
        <p:nvSpPr>
          <p:cNvPr id="5" name="Slide Number Placeholder 4">
            <a:extLst>
              <a:ext uri="{FF2B5EF4-FFF2-40B4-BE49-F238E27FC236}">
                <a16:creationId xmlns:a16="http://schemas.microsoft.com/office/drawing/2014/main" id="{1321F620-1DDC-890F-77C7-C77D51D3C6A4}"/>
              </a:ext>
            </a:extLst>
          </p:cNvPr>
          <p:cNvSpPr>
            <a:spLocks noGrp="1"/>
          </p:cNvSpPr>
          <p:nvPr>
            <p:ph type="sldNum" sz="quarter" idx="11"/>
          </p:nvPr>
        </p:nvSpPr>
        <p:spPr/>
        <p:txBody>
          <a:bodyPr/>
          <a:lstStyle/>
          <a:p>
            <a:fld id="{DA2C159E-F13C-4A85-9A41-E7669D3E0D70}" type="slidenum">
              <a:rPr lang="en-GB" smtClean="0"/>
              <a:pPr/>
              <a:t>16</a:t>
            </a:fld>
            <a:endParaRPr lang="en-GB"/>
          </a:p>
        </p:txBody>
      </p:sp>
      <p:sp>
        <p:nvSpPr>
          <p:cNvPr id="6" name="Footer Placeholder 5">
            <a:extLst>
              <a:ext uri="{FF2B5EF4-FFF2-40B4-BE49-F238E27FC236}">
                <a16:creationId xmlns:a16="http://schemas.microsoft.com/office/drawing/2014/main" id="{6EEB11FE-A475-51A3-7BF7-A3F9EAB81D9A}"/>
              </a:ext>
            </a:extLst>
          </p:cNvPr>
          <p:cNvSpPr>
            <a:spLocks noGrp="1"/>
          </p:cNvSpPr>
          <p:nvPr>
            <p:ph type="ftr" sz="quarter" idx="10"/>
          </p:nvPr>
        </p:nvSpPr>
        <p:spPr/>
        <p:txBody>
          <a:bodyPr/>
          <a:lstStyle/>
          <a:p>
            <a:r>
              <a:rPr lang="en-GB"/>
              <a:t>Education and Training Foundation</a:t>
            </a:r>
          </a:p>
        </p:txBody>
      </p:sp>
      <p:sp>
        <p:nvSpPr>
          <p:cNvPr id="9" name="Content Placeholder 3">
            <a:extLst>
              <a:ext uri="{FF2B5EF4-FFF2-40B4-BE49-F238E27FC236}">
                <a16:creationId xmlns:a16="http://schemas.microsoft.com/office/drawing/2014/main" id="{293B2686-8574-713E-1642-800FA303D107}"/>
              </a:ext>
            </a:extLst>
          </p:cNvPr>
          <p:cNvSpPr txBox="1">
            <a:spLocks/>
          </p:cNvSpPr>
          <p:nvPr/>
        </p:nvSpPr>
        <p:spPr>
          <a:xfrm>
            <a:off x="4724400" y="995229"/>
            <a:ext cx="3384550" cy="3600450"/>
          </a:xfrm>
          <a:prstGeom prst="rect">
            <a:avLst/>
          </a:prstGeom>
        </p:spPr>
        <p:txBody>
          <a:bodyPr vert="horz" lIns="0" tIns="0" rIns="0" bIns="0" rtlCol="0" anchor="t">
            <a:noAutofit/>
          </a:bodyPr>
          <a:lstStyle>
            <a:lvl1pPr marL="0" indent="0" algn="l" defTabSz="914400" rtl="0" eaLnBrk="1" latinLnBrk="0" hangingPunct="1">
              <a:lnSpc>
                <a:spcPts val="1600"/>
              </a:lnSpc>
              <a:spcBef>
                <a:spcPct val="20000"/>
              </a:spcBef>
              <a:buFont typeface="Arial" panose="020B0604020202020204" pitchFamily="34" charset="0"/>
              <a:buNone/>
              <a:defRPr sz="1350" kern="1200">
                <a:solidFill>
                  <a:schemeClr val="tx1"/>
                </a:solidFill>
                <a:latin typeface="+mn-lt"/>
                <a:ea typeface="+mn-ea"/>
                <a:cs typeface="+mn-cs"/>
              </a:defRPr>
            </a:lvl1pPr>
            <a:lvl2pPr marL="180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2pPr>
            <a:lvl3pPr marL="432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3pPr>
            <a:lvl4pPr marL="648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4pPr>
            <a:lvl5pPr marL="828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000" b="1">
                <a:cs typeface="Arial"/>
              </a:rPr>
              <a:t>When planning your event, you should consider your target audience’s: </a:t>
            </a:r>
            <a:endParaRPr lang="en-US" sz="2000" b="1">
              <a:cs typeface="Arial"/>
            </a:endParaRPr>
          </a:p>
          <a:p>
            <a:endParaRPr lang="en-GB" sz="2000">
              <a:cs typeface="Arial"/>
            </a:endParaRPr>
          </a:p>
          <a:p>
            <a:pPr marL="285750" indent="-285750">
              <a:buChar char="•"/>
            </a:pPr>
            <a:r>
              <a:rPr lang="en-GB" sz="2000">
                <a:cs typeface="Arial"/>
              </a:rPr>
              <a:t>age</a:t>
            </a:r>
          </a:p>
          <a:p>
            <a:pPr marL="285750" indent="-285750">
              <a:buChar char="•"/>
            </a:pPr>
            <a:r>
              <a:rPr lang="en-GB" sz="2000">
                <a:cs typeface="Arial"/>
              </a:rPr>
              <a:t>habits</a:t>
            </a:r>
          </a:p>
          <a:p>
            <a:pPr marL="285750" indent="-285750">
              <a:buChar char="•"/>
            </a:pPr>
            <a:r>
              <a:rPr lang="en-GB" sz="2000">
                <a:cs typeface="Arial"/>
              </a:rPr>
              <a:t>hobbies and interests</a:t>
            </a:r>
          </a:p>
          <a:p>
            <a:pPr marL="285750" indent="-285750">
              <a:buChar char="•"/>
            </a:pPr>
            <a:r>
              <a:rPr lang="en-GB" sz="2000">
                <a:cs typeface="Arial"/>
              </a:rPr>
              <a:t>location and area</a:t>
            </a:r>
          </a:p>
          <a:p>
            <a:pPr marL="285750" indent="-285750">
              <a:buChar char="•"/>
            </a:pPr>
            <a:r>
              <a:rPr lang="en-GB" sz="2000">
                <a:cs typeface="Arial"/>
              </a:rPr>
              <a:t>social media practices</a:t>
            </a:r>
          </a:p>
          <a:p>
            <a:pPr marL="285750" indent="-285750">
              <a:buChar char="•"/>
            </a:pPr>
            <a:r>
              <a:rPr lang="en-GB" sz="2000">
                <a:cs typeface="Arial"/>
              </a:rPr>
              <a:t>technology usage</a:t>
            </a:r>
          </a:p>
          <a:p>
            <a:pPr marL="285750" indent="-285750">
              <a:buChar char="•"/>
            </a:pPr>
            <a:r>
              <a:rPr lang="en-GB" sz="2000">
                <a:cs typeface="Arial"/>
              </a:rPr>
              <a:t>values and beliefs</a:t>
            </a:r>
          </a:p>
          <a:p>
            <a:pPr marL="285750" indent="-285750">
              <a:buChar char="•"/>
            </a:pPr>
            <a:r>
              <a:rPr lang="en-GB" sz="2000">
                <a:cs typeface="Arial"/>
              </a:rPr>
              <a:t>wants and needs.</a:t>
            </a:r>
          </a:p>
          <a:p>
            <a:endParaRPr lang="en-GB">
              <a:cs typeface="Arial"/>
            </a:endParaRPr>
          </a:p>
          <a:p>
            <a:pPr marL="285750" indent="-285750">
              <a:buFont typeface="Calibri" panose="020B0604020202020204" pitchFamily="34" charset="0"/>
              <a:buChar char="-"/>
            </a:pPr>
            <a:endParaRPr lang="en-GB">
              <a:cs typeface="Arial"/>
            </a:endParaRPr>
          </a:p>
        </p:txBody>
      </p:sp>
    </p:spTree>
    <p:extLst>
      <p:ext uri="{BB962C8B-B14F-4D97-AF65-F5344CB8AC3E}">
        <p14:creationId xmlns:p14="http://schemas.microsoft.com/office/powerpoint/2010/main" val="10702035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E0196E-5BCE-BDD2-E261-F9D910529CBB}"/>
              </a:ext>
            </a:extLst>
          </p:cNvPr>
          <p:cNvSpPr>
            <a:spLocks noGrp="1"/>
          </p:cNvSpPr>
          <p:nvPr>
            <p:ph type="title"/>
          </p:nvPr>
        </p:nvSpPr>
        <p:spPr/>
        <p:txBody>
          <a:bodyPr/>
          <a:lstStyle/>
          <a:p>
            <a:r>
              <a:rPr lang="en-GB">
                <a:cs typeface="Arial"/>
              </a:rPr>
              <a:t>Skills</a:t>
            </a:r>
            <a:endParaRPr lang="en-GB"/>
          </a:p>
        </p:txBody>
      </p:sp>
      <p:sp>
        <p:nvSpPr>
          <p:cNvPr id="3" name="Text Placeholder 2">
            <a:extLst>
              <a:ext uri="{FF2B5EF4-FFF2-40B4-BE49-F238E27FC236}">
                <a16:creationId xmlns:a16="http://schemas.microsoft.com/office/drawing/2014/main" id="{F26A73E4-6CDC-6B08-ED5C-FFC1F9FB2CDF}"/>
              </a:ext>
            </a:extLst>
          </p:cNvPr>
          <p:cNvSpPr>
            <a:spLocks noGrp="1"/>
          </p:cNvSpPr>
          <p:nvPr>
            <p:ph type="body" sz="quarter" idx="12"/>
          </p:nvPr>
        </p:nvSpPr>
        <p:spPr/>
        <p:txBody>
          <a:bodyPr vert="horz" lIns="0" tIns="0" rIns="0" bIns="0" rtlCol="0" anchor="t">
            <a:noAutofit/>
          </a:bodyPr>
          <a:lstStyle/>
          <a:p>
            <a:r>
              <a:rPr lang="en-GB" b="0" dirty="0">
                <a:cs typeface="Arial"/>
              </a:rPr>
              <a:t>Here are some key skills and traits needed when planning an event:</a:t>
            </a:r>
            <a:endParaRPr lang="en-GB" b="0" dirty="0"/>
          </a:p>
        </p:txBody>
      </p:sp>
      <p:sp>
        <p:nvSpPr>
          <p:cNvPr id="4" name="Content Placeholder 3">
            <a:extLst>
              <a:ext uri="{FF2B5EF4-FFF2-40B4-BE49-F238E27FC236}">
                <a16:creationId xmlns:a16="http://schemas.microsoft.com/office/drawing/2014/main" id="{023029F3-FBF6-C332-2F15-C51DE93D8559}"/>
              </a:ext>
            </a:extLst>
          </p:cNvPr>
          <p:cNvSpPr>
            <a:spLocks noGrp="1"/>
          </p:cNvSpPr>
          <p:nvPr>
            <p:ph sz="quarter" idx="13"/>
          </p:nvPr>
        </p:nvSpPr>
        <p:spPr>
          <a:xfrm>
            <a:off x="4736856" y="393944"/>
            <a:ext cx="4060458" cy="4408243"/>
          </a:xfrm>
        </p:spPr>
        <p:txBody>
          <a:bodyPr vert="horz" lIns="0" tIns="0" rIns="0" bIns="0" rtlCol="0" anchor="t">
            <a:noAutofit/>
          </a:bodyPr>
          <a:lstStyle/>
          <a:p>
            <a:pPr marL="171450" indent="-171450">
              <a:buChar char="•"/>
            </a:pPr>
            <a:r>
              <a:rPr lang="en-GB" sz="2000">
                <a:cs typeface="Arial"/>
              </a:rPr>
              <a:t>ability to multi-task</a:t>
            </a:r>
          </a:p>
          <a:p>
            <a:pPr marL="171450" indent="-171450">
              <a:buChar char="•"/>
            </a:pPr>
            <a:r>
              <a:rPr lang="en-GB" sz="2000">
                <a:cs typeface="Arial"/>
              </a:rPr>
              <a:t>attention to detail</a:t>
            </a:r>
          </a:p>
          <a:p>
            <a:pPr marL="171450" indent="-171450">
              <a:buChar char="•"/>
            </a:pPr>
            <a:r>
              <a:rPr lang="en-GB" sz="2000">
                <a:cs typeface="Arial"/>
              </a:rPr>
              <a:t>budgeting</a:t>
            </a:r>
          </a:p>
          <a:p>
            <a:pPr marL="171450" indent="-171450">
              <a:buChar char="•"/>
            </a:pPr>
            <a:r>
              <a:rPr lang="en-GB" sz="2000">
                <a:cs typeface="Arial"/>
              </a:rPr>
              <a:t>creativity </a:t>
            </a:r>
          </a:p>
          <a:p>
            <a:pPr marL="171450" indent="-171450">
              <a:buChar char="•"/>
            </a:pPr>
            <a:r>
              <a:rPr lang="en-GB" sz="2000">
                <a:cs typeface="Arial"/>
              </a:rPr>
              <a:t>good communication</a:t>
            </a:r>
          </a:p>
          <a:p>
            <a:pPr marL="171450" indent="-171450">
              <a:buChar char="•"/>
            </a:pPr>
            <a:r>
              <a:rPr lang="en-GB" sz="2000">
                <a:cs typeface="Arial"/>
              </a:rPr>
              <a:t>leadership</a:t>
            </a:r>
          </a:p>
          <a:p>
            <a:pPr marL="171450" indent="-171450">
              <a:buChar char="•"/>
            </a:pPr>
            <a:r>
              <a:rPr lang="en-GB" sz="2000">
                <a:cs typeface="Arial"/>
              </a:rPr>
              <a:t>negotiation</a:t>
            </a:r>
          </a:p>
          <a:p>
            <a:pPr marL="171450" indent="-171450">
              <a:buChar char="•"/>
            </a:pPr>
            <a:r>
              <a:rPr lang="en-GB" sz="2000">
                <a:cs typeface="Arial"/>
              </a:rPr>
              <a:t>networking </a:t>
            </a:r>
          </a:p>
          <a:p>
            <a:pPr marL="171450" indent="-171450">
              <a:buChar char="•"/>
            </a:pPr>
            <a:r>
              <a:rPr lang="en-GB" sz="2000">
                <a:cs typeface="Arial"/>
              </a:rPr>
              <a:t>organisation</a:t>
            </a:r>
          </a:p>
          <a:p>
            <a:pPr marL="171450" indent="-171450">
              <a:buChar char="•"/>
            </a:pPr>
            <a:r>
              <a:rPr lang="en-GB" sz="2000">
                <a:cs typeface="Arial"/>
              </a:rPr>
              <a:t>passion</a:t>
            </a:r>
          </a:p>
          <a:p>
            <a:pPr marL="171450" indent="-171450">
              <a:buChar char="•"/>
            </a:pPr>
            <a:r>
              <a:rPr lang="en-GB" sz="2000">
                <a:cs typeface="Arial"/>
              </a:rPr>
              <a:t>people skills</a:t>
            </a:r>
          </a:p>
          <a:p>
            <a:pPr marL="171450" indent="-171450">
              <a:buChar char="•"/>
            </a:pPr>
            <a:r>
              <a:rPr lang="en-GB" sz="2000">
                <a:cs typeface="Arial"/>
              </a:rPr>
              <a:t>problem solving</a:t>
            </a:r>
          </a:p>
          <a:p>
            <a:pPr marL="171450" indent="-171450">
              <a:buChar char="•"/>
            </a:pPr>
            <a:r>
              <a:rPr lang="en-GB" sz="2000">
                <a:cs typeface="Arial"/>
              </a:rPr>
              <a:t>teamwork</a:t>
            </a:r>
          </a:p>
          <a:p>
            <a:pPr marL="171450" indent="-171450">
              <a:buChar char="•"/>
            </a:pPr>
            <a:r>
              <a:rPr lang="en-GB" sz="2000">
                <a:cs typeface="Arial"/>
              </a:rPr>
              <a:t>tech savviness</a:t>
            </a:r>
          </a:p>
          <a:p>
            <a:pPr marL="171450" indent="-171450">
              <a:buChar char="•"/>
            </a:pPr>
            <a:r>
              <a:rPr lang="en-GB" sz="2000">
                <a:cs typeface="Arial"/>
              </a:rPr>
              <a:t>time management.</a:t>
            </a:r>
          </a:p>
        </p:txBody>
      </p:sp>
      <p:sp>
        <p:nvSpPr>
          <p:cNvPr id="5" name="Slide Number Placeholder 4">
            <a:extLst>
              <a:ext uri="{FF2B5EF4-FFF2-40B4-BE49-F238E27FC236}">
                <a16:creationId xmlns:a16="http://schemas.microsoft.com/office/drawing/2014/main" id="{7EEE320F-D0E5-D72D-99A5-BCBD43640DA5}"/>
              </a:ext>
            </a:extLst>
          </p:cNvPr>
          <p:cNvSpPr>
            <a:spLocks noGrp="1"/>
          </p:cNvSpPr>
          <p:nvPr>
            <p:ph type="sldNum" sz="quarter" idx="11"/>
          </p:nvPr>
        </p:nvSpPr>
        <p:spPr/>
        <p:txBody>
          <a:bodyPr/>
          <a:lstStyle/>
          <a:p>
            <a:fld id="{DA2C159E-F13C-4A85-9A41-E7669D3E0D70}" type="slidenum">
              <a:rPr lang="en-GB" smtClean="0"/>
              <a:pPr/>
              <a:t>17</a:t>
            </a:fld>
            <a:endParaRPr lang="en-GB"/>
          </a:p>
        </p:txBody>
      </p:sp>
      <p:sp>
        <p:nvSpPr>
          <p:cNvPr id="6" name="Footer Placeholder 5">
            <a:extLst>
              <a:ext uri="{FF2B5EF4-FFF2-40B4-BE49-F238E27FC236}">
                <a16:creationId xmlns:a16="http://schemas.microsoft.com/office/drawing/2014/main" id="{C03C0A9D-4286-54E9-E942-A535100707BF}"/>
              </a:ext>
            </a:extLst>
          </p:cNvPr>
          <p:cNvSpPr>
            <a:spLocks noGrp="1"/>
          </p:cNvSpPr>
          <p:nvPr>
            <p:ph type="ftr" sz="quarter" idx="10"/>
          </p:nvPr>
        </p:nvSpPr>
        <p:spPr/>
        <p:txBody>
          <a:bodyPr/>
          <a:lstStyle/>
          <a:p>
            <a:r>
              <a:rPr lang="en-GB"/>
              <a:t>Education and Training Foundation</a:t>
            </a:r>
          </a:p>
        </p:txBody>
      </p:sp>
    </p:spTree>
    <p:extLst>
      <p:ext uri="{BB962C8B-B14F-4D97-AF65-F5344CB8AC3E}">
        <p14:creationId xmlns:p14="http://schemas.microsoft.com/office/powerpoint/2010/main" val="9476887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7391DA-2360-8F70-7661-8EA0A4507835}"/>
              </a:ext>
            </a:extLst>
          </p:cNvPr>
          <p:cNvSpPr>
            <a:spLocks noGrp="1"/>
          </p:cNvSpPr>
          <p:nvPr>
            <p:ph type="title"/>
          </p:nvPr>
        </p:nvSpPr>
        <p:spPr/>
        <p:txBody>
          <a:bodyPr/>
          <a:lstStyle/>
          <a:p>
            <a:r>
              <a:rPr lang="en-GB">
                <a:cs typeface="Arial"/>
              </a:rPr>
              <a:t>Team roles</a:t>
            </a:r>
            <a:endParaRPr lang="en-GB"/>
          </a:p>
        </p:txBody>
      </p:sp>
      <p:sp>
        <p:nvSpPr>
          <p:cNvPr id="3" name="Text Placeholder 2">
            <a:extLst>
              <a:ext uri="{FF2B5EF4-FFF2-40B4-BE49-F238E27FC236}">
                <a16:creationId xmlns:a16="http://schemas.microsoft.com/office/drawing/2014/main" id="{5CD0D183-0F50-7EED-47FD-5A266D5B8027}"/>
              </a:ext>
            </a:extLst>
          </p:cNvPr>
          <p:cNvSpPr>
            <a:spLocks noGrp="1"/>
          </p:cNvSpPr>
          <p:nvPr>
            <p:ph type="body" sz="quarter" idx="12"/>
          </p:nvPr>
        </p:nvSpPr>
        <p:spPr/>
        <p:txBody>
          <a:bodyPr vert="horz" lIns="0" tIns="0" rIns="0" bIns="0" rtlCol="0" anchor="t">
            <a:noAutofit/>
          </a:bodyPr>
          <a:lstStyle/>
          <a:p>
            <a:r>
              <a:rPr lang="en-GB" b="0" dirty="0">
                <a:cs typeface="Arial"/>
              </a:rPr>
              <a:t>There are many different roles involved in organising any event.</a:t>
            </a:r>
          </a:p>
          <a:p>
            <a:endParaRPr lang="en-GB" b="0" dirty="0">
              <a:cs typeface="Arial"/>
            </a:endParaRPr>
          </a:p>
          <a:p>
            <a:r>
              <a:rPr lang="en-GB" b="0" dirty="0">
                <a:cs typeface="Arial"/>
              </a:rPr>
              <a:t>To run a successful event, you will need to research which roles your event will need.</a:t>
            </a:r>
          </a:p>
        </p:txBody>
      </p:sp>
      <p:sp>
        <p:nvSpPr>
          <p:cNvPr id="4" name="Content Placeholder 3">
            <a:extLst>
              <a:ext uri="{FF2B5EF4-FFF2-40B4-BE49-F238E27FC236}">
                <a16:creationId xmlns:a16="http://schemas.microsoft.com/office/drawing/2014/main" id="{9C22F70E-340E-C317-F8B5-F9705FD7E612}"/>
              </a:ext>
            </a:extLst>
          </p:cNvPr>
          <p:cNvSpPr>
            <a:spLocks noGrp="1"/>
          </p:cNvSpPr>
          <p:nvPr>
            <p:ph sz="quarter" idx="13"/>
          </p:nvPr>
        </p:nvSpPr>
        <p:spPr>
          <a:xfrm>
            <a:off x="4962159" y="675060"/>
            <a:ext cx="3384550" cy="4013582"/>
          </a:xfrm>
        </p:spPr>
        <p:txBody>
          <a:bodyPr vert="horz" lIns="0" tIns="0" rIns="0" bIns="0" rtlCol="0" anchor="t">
            <a:noAutofit/>
          </a:bodyPr>
          <a:lstStyle/>
          <a:p>
            <a:r>
              <a:rPr lang="en-GB" sz="1600">
                <a:cs typeface="Arial"/>
              </a:rPr>
              <a:t>Here are some primary team roles that you will find in most events: </a:t>
            </a:r>
          </a:p>
          <a:p>
            <a:endParaRPr lang="en-GB" sz="1600">
              <a:cs typeface="Arial"/>
            </a:endParaRPr>
          </a:p>
          <a:p>
            <a:pPr marL="285750" indent="-285750">
              <a:buChar char="•"/>
            </a:pPr>
            <a:r>
              <a:rPr lang="en-GB" sz="1600">
                <a:cs typeface="Arial"/>
              </a:rPr>
              <a:t>The </a:t>
            </a:r>
            <a:r>
              <a:rPr lang="en-GB" sz="1600" b="1">
                <a:cs typeface="Arial"/>
              </a:rPr>
              <a:t>project manager</a:t>
            </a:r>
            <a:r>
              <a:rPr lang="en-GB" sz="1600">
                <a:cs typeface="Arial"/>
              </a:rPr>
              <a:t> helps to oversee and support all elements of the event.</a:t>
            </a:r>
          </a:p>
          <a:p>
            <a:endParaRPr lang="en-GB" sz="1600">
              <a:cs typeface="Arial"/>
            </a:endParaRPr>
          </a:p>
          <a:p>
            <a:pPr marL="285750" indent="-285750">
              <a:buChar char="•"/>
            </a:pPr>
            <a:r>
              <a:rPr lang="en-GB" sz="1600">
                <a:cs typeface="Arial"/>
              </a:rPr>
              <a:t>The </a:t>
            </a:r>
            <a:r>
              <a:rPr lang="en-GB" sz="1600" b="1">
                <a:cs typeface="Arial"/>
              </a:rPr>
              <a:t>designer</a:t>
            </a:r>
            <a:r>
              <a:rPr lang="en-GB" sz="1600">
                <a:cs typeface="Arial"/>
              </a:rPr>
              <a:t> is responsible for the visual aspects, including creating the overall look of the event.</a:t>
            </a:r>
          </a:p>
          <a:p>
            <a:endParaRPr lang="en-GB" sz="1600">
              <a:cs typeface="Arial"/>
            </a:endParaRPr>
          </a:p>
          <a:p>
            <a:pPr marL="285750" indent="-285750">
              <a:buChar char="•"/>
            </a:pPr>
            <a:r>
              <a:rPr lang="en-GB" sz="1600">
                <a:cs typeface="Arial"/>
              </a:rPr>
              <a:t>The </a:t>
            </a:r>
            <a:r>
              <a:rPr lang="en-GB" sz="1600" b="1">
                <a:cs typeface="Arial"/>
              </a:rPr>
              <a:t>marketing and promotion</a:t>
            </a:r>
            <a:r>
              <a:rPr lang="en-GB" sz="1600">
                <a:cs typeface="Arial"/>
              </a:rPr>
              <a:t> role is responsible for how to communicate the event to the target audience and the public</a:t>
            </a:r>
            <a:r>
              <a:rPr lang="en-GB">
                <a:cs typeface="Arial"/>
              </a:rPr>
              <a:t>.</a:t>
            </a: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p:txBody>
      </p:sp>
      <p:sp>
        <p:nvSpPr>
          <p:cNvPr id="5" name="Slide Number Placeholder 4">
            <a:extLst>
              <a:ext uri="{FF2B5EF4-FFF2-40B4-BE49-F238E27FC236}">
                <a16:creationId xmlns:a16="http://schemas.microsoft.com/office/drawing/2014/main" id="{759CC07B-F5E2-AD04-4FCC-2A1233C87986}"/>
              </a:ext>
            </a:extLst>
          </p:cNvPr>
          <p:cNvSpPr>
            <a:spLocks noGrp="1"/>
          </p:cNvSpPr>
          <p:nvPr>
            <p:ph type="sldNum" sz="quarter" idx="11"/>
          </p:nvPr>
        </p:nvSpPr>
        <p:spPr/>
        <p:txBody>
          <a:bodyPr/>
          <a:lstStyle/>
          <a:p>
            <a:fld id="{DA2C159E-F13C-4A85-9A41-E7669D3E0D70}" type="slidenum">
              <a:rPr lang="en-GB" smtClean="0"/>
              <a:pPr/>
              <a:t>18</a:t>
            </a:fld>
            <a:endParaRPr lang="en-GB"/>
          </a:p>
        </p:txBody>
      </p:sp>
      <p:sp>
        <p:nvSpPr>
          <p:cNvPr id="6" name="Footer Placeholder 5">
            <a:extLst>
              <a:ext uri="{FF2B5EF4-FFF2-40B4-BE49-F238E27FC236}">
                <a16:creationId xmlns:a16="http://schemas.microsoft.com/office/drawing/2014/main" id="{E6B4CF87-8507-A54B-958C-B78C989EAE97}"/>
              </a:ext>
            </a:extLst>
          </p:cNvPr>
          <p:cNvSpPr>
            <a:spLocks noGrp="1"/>
          </p:cNvSpPr>
          <p:nvPr>
            <p:ph type="ftr" sz="quarter" idx="10"/>
          </p:nvPr>
        </p:nvSpPr>
        <p:spPr/>
        <p:txBody>
          <a:bodyPr/>
          <a:lstStyle/>
          <a:p>
            <a:r>
              <a:rPr lang="en-GB"/>
              <a:t>Education and Training Foundation</a:t>
            </a:r>
          </a:p>
        </p:txBody>
      </p:sp>
    </p:spTree>
    <p:extLst>
      <p:ext uri="{BB962C8B-B14F-4D97-AF65-F5344CB8AC3E}">
        <p14:creationId xmlns:p14="http://schemas.microsoft.com/office/powerpoint/2010/main" val="20006500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03</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a:t>The task</a:t>
            </a:r>
          </a:p>
        </p:txBody>
      </p:sp>
    </p:spTree>
    <p:extLst>
      <p:ext uri="{BB962C8B-B14F-4D97-AF65-F5344CB8AC3E}">
        <p14:creationId xmlns:p14="http://schemas.microsoft.com/office/powerpoint/2010/main" val="28710940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01</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a:cs typeface="Arial"/>
              </a:rPr>
              <a:t>Introduction</a:t>
            </a:r>
            <a:endParaRPr lang="en-US"/>
          </a:p>
        </p:txBody>
      </p:sp>
    </p:spTree>
    <p:extLst>
      <p:ext uri="{BB962C8B-B14F-4D97-AF65-F5344CB8AC3E}">
        <p14:creationId xmlns:p14="http://schemas.microsoft.com/office/powerpoint/2010/main" val="40784072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EA46C9-9609-986C-B51B-195615122E6F}"/>
              </a:ext>
            </a:extLst>
          </p:cNvPr>
          <p:cNvSpPr>
            <a:spLocks noGrp="1"/>
          </p:cNvSpPr>
          <p:nvPr>
            <p:ph type="title"/>
          </p:nvPr>
        </p:nvSpPr>
        <p:spPr/>
        <p:txBody>
          <a:bodyPr/>
          <a:lstStyle/>
          <a:p>
            <a:r>
              <a:rPr lang="en-GB">
                <a:cs typeface="Arial"/>
              </a:rPr>
              <a:t>Task</a:t>
            </a:r>
          </a:p>
        </p:txBody>
      </p:sp>
      <p:sp>
        <p:nvSpPr>
          <p:cNvPr id="3" name="Text Placeholder 2">
            <a:extLst>
              <a:ext uri="{FF2B5EF4-FFF2-40B4-BE49-F238E27FC236}">
                <a16:creationId xmlns:a16="http://schemas.microsoft.com/office/drawing/2014/main" id="{40E42D4D-A412-2ED3-052E-392B08F5A06A}"/>
              </a:ext>
            </a:extLst>
          </p:cNvPr>
          <p:cNvSpPr>
            <a:spLocks noGrp="1"/>
          </p:cNvSpPr>
          <p:nvPr>
            <p:ph type="body" sz="quarter" idx="12"/>
          </p:nvPr>
        </p:nvSpPr>
        <p:spPr>
          <a:xfrm>
            <a:off x="234000" y="600810"/>
            <a:ext cx="3960000" cy="3601574"/>
          </a:xfrm>
        </p:spPr>
        <p:txBody>
          <a:bodyPr vert="horz" lIns="0" tIns="0" rIns="0" bIns="0" rtlCol="0" anchor="t">
            <a:noAutofit/>
          </a:bodyPr>
          <a:lstStyle/>
          <a:p>
            <a:r>
              <a:rPr lang="en-GB" b="0" dirty="0">
                <a:cs typeface="Arial"/>
              </a:rPr>
              <a:t>The scenario</a:t>
            </a:r>
          </a:p>
          <a:p>
            <a:endParaRPr lang="en-GB" b="0" dirty="0">
              <a:cs typeface="Arial"/>
            </a:endParaRPr>
          </a:p>
          <a:p>
            <a:r>
              <a:rPr lang="en-GB" b="0" dirty="0">
                <a:cs typeface="Arial"/>
              </a:rPr>
              <a:t>Congratulations! Your events company has won the bid to deliver our next event.</a:t>
            </a:r>
          </a:p>
        </p:txBody>
      </p:sp>
      <p:sp>
        <p:nvSpPr>
          <p:cNvPr id="4" name="Content Placeholder 3">
            <a:extLst>
              <a:ext uri="{FF2B5EF4-FFF2-40B4-BE49-F238E27FC236}">
                <a16:creationId xmlns:a16="http://schemas.microsoft.com/office/drawing/2014/main" id="{BA89E172-5AE2-85B1-BB99-4048218EFAF1}"/>
              </a:ext>
            </a:extLst>
          </p:cNvPr>
          <p:cNvSpPr>
            <a:spLocks noGrp="1"/>
          </p:cNvSpPr>
          <p:nvPr>
            <p:ph sz="quarter" idx="13"/>
          </p:nvPr>
        </p:nvSpPr>
        <p:spPr>
          <a:xfrm>
            <a:off x="4534525" y="306716"/>
            <a:ext cx="4420618" cy="4324673"/>
          </a:xfrm>
        </p:spPr>
        <p:txBody>
          <a:bodyPr vert="horz" lIns="0" tIns="0" rIns="0" bIns="0" rtlCol="0" anchor="t">
            <a:noAutofit/>
          </a:bodyPr>
          <a:lstStyle/>
          <a:p>
            <a:r>
              <a:rPr lang="en-GB" sz="1500">
                <a:cs typeface="Arial"/>
              </a:rPr>
              <a:t>This is an amazing opportunity for your company. Although you are a new business you intend to deliver exciting and unforgettable events. You will receive an unlimited budget to create a one-day event, over which you will have total creative control.</a:t>
            </a:r>
          </a:p>
          <a:p>
            <a:r>
              <a:rPr lang="en-GB" sz="1500">
                <a:cs typeface="Arial"/>
              </a:rPr>
              <a:t>Your event must meet the following client requirements:</a:t>
            </a:r>
          </a:p>
          <a:p>
            <a:pPr marL="285750" indent="-285750">
              <a:buFont typeface="Arial" panose="020B0604020202020204" pitchFamily="34" charset="0"/>
              <a:buChar char="•"/>
            </a:pPr>
            <a:r>
              <a:rPr lang="en-GB" sz="1500">
                <a:cs typeface="Arial"/>
              </a:rPr>
              <a:t>its target audience is 16–18 year olds</a:t>
            </a:r>
          </a:p>
          <a:p>
            <a:pPr marL="285750" indent="-285750">
              <a:buFont typeface="Arial" panose="020B0604020202020204" pitchFamily="34" charset="0"/>
              <a:buChar char="•"/>
            </a:pPr>
            <a:r>
              <a:rPr lang="en-GB" sz="1500">
                <a:cs typeface="Arial"/>
              </a:rPr>
              <a:t>it should be based in the UK</a:t>
            </a:r>
          </a:p>
          <a:p>
            <a:pPr marL="285750" indent="-285750">
              <a:buFont typeface="Arial" panose="020B0604020202020204" pitchFamily="34" charset="0"/>
              <a:buChar char="•"/>
            </a:pPr>
            <a:r>
              <a:rPr lang="en-GB" sz="1500">
                <a:cs typeface="Arial"/>
              </a:rPr>
              <a:t>it should promote unity and wellbeing.</a:t>
            </a:r>
          </a:p>
          <a:p>
            <a:r>
              <a:rPr lang="en-GB" sz="1500">
                <a:cs typeface="Arial"/>
              </a:rPr>
              <a:t>You will work in a team to create an event profile and present it to us, representing the client. The profile will identify specific roles in your design, planning and management of this event, as well as how you will successfully target your audience.</a:t>
            </a:r>
          </a:p>
          <a:p>
            <a:r>
              <a:rPr lang="en-GB" sz="1500">
                <a:cs typeface="Arial"/>
              </a:rPr>
              <a:t>This is a fantastic opportunity to showcase your creative vision and event-planning skillset, which, if successful, could help to attract future clients and lead to further opportunities for your company.</a:t>
            </a:r>
          </a:p>
          <a:p>
            <a:r>
              <a:rPr lang="en-GB" sz="1500">
                <a:cs typeface="Arial"/>
              </a:rPr>
              <a:t>Good luck!</a:t>
            </a:r>
          </a:p>
        </p:txBody>
      </p:sp>
      <p:sp>
        <p:nvSpPr>
          <p:cNvPr id="5" name="Slide Number Placeholder 4">
            <a:extLst>
              <a:ext uri="{FF2B5EF4-FFF2-40B4-BE49-F238E27FC236}">
                <a16:creationId xmlns:a16="http://schemas.microsoft.com/office/drawing/2014/main" id="{E0F3857F-8687-C69C-53B0-4350387ADD93}"/>
              </a:ext>
            </a:extLst>
          </p:cNvPr>
          <p:cNvSpPr>
            <a:spLocks noGrp="1"/>
          </p:cNvSpPr>
          <p:nvPr>
            <p:ph type="sldNum" sz="quarter" idx="11"/>
          </p:nvPr>
        </p:nvSpPr>
        <p:spPr/>
        <p:txBody>
          <a:bodyPr/>
          <a:lstStyle/>
          <a:p>
            <a:fld id="{DA2C159E-F13C-4A85-9A41-E7669D3E0D70}" type="slidenum">
              <a:rPr lang="en-GB" smtClean="0"/>
              <a:pPr/>
              <a:t>20</a:t>
            </a:fld>
            <a:endParaRPr lang="en-GB"/>
          </a:p>
        </p:txBody>
      </p:sp>
      <p:sp>
        <p:nvSpPr>
          <p:cNvPr id="6" name="Footer Placeholder 5">
            <a:extLst>
              <a:ext uri="{FF2B5EF4-FFF2-40B4-BE49-F238E27FC236}">
                <a16:creationId xmlns:a16="http://schemas.microsoft.com/office/drawing/2014/main" id="{7EA5ED57-9721-F9A1-E00B-E420728E03FE}"/>
              </a:ext>
            </a:extLst>
          </p:cNvPr>
          <p:cNvSpPr>
            <a:spLocks noGrp="1"/>
          </p:cNvSpPr>
          <p:nvPr>
            <p:ph type="ftr" sz="quarter" idx="10"/>
          </p:nvPr>
        </p:nvSpPr>
        <p:spPr/>
        <p:txBody>
          <a:bodyPr/>
          <a:lstStyle/>
          <a:p>
            <a:r>
              <a:rPr lang="en-GB"/>
              <a:t>Education and Training Foundation</a:t>
            </a:r>
          </a:p>
        </p:txBody>
      </p:sp>
    </p:spTree>
    <p:extLst>
      <p:ext uri="{BB962C8B-B14F-4D97-AF65-F5344CB8AC3E}">
        <p14:creationId xmlns:p14="http://schemas.microsoft.com/office/powerpoint/2010/main" val="8851917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E51C4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04</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GB" sz="4400">
                <a:cs typeface="Arial"/>
              </a:rPr>
              <a:t>Event profile</a:t>
            </a:r>
          </a:p>
        </p:txBody>
      </p:sp>
    </p:spTree>
    <p:extLst>
      <p:ext uri="{BB962C8B-B14F-4D97-AF65-F5344CB8AC3E}">
        <p14:creationId xmlns:p14="http://schemas.microsoft.com/office/powerpoint/2010/main" val="21293221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737873-ED5B-5B5D-5989-BFB68329D38D}"/>
              </a:ext>
            </a:extLst>
          </p:cNvPr>
          <p:cNvSpPr>
            <a:spLocks noGrp="1"/>
          </p:cNvSpPr>
          <p:nvPr>
            <p:ph type="title"/>
          </p:nvPr>
        </p:nvSpPr>
        <p:spPr/>
        <p:txBody>
          <a:bodyPr/>
          <a:lstStyle/>
          <a:p>
            <a:r>
              <a:rPr lang="en-GB">
                <a:cs typeface="Arial"/>
              </a:rPr>
              <a:t>Event profile</a:t>
            </a:r>
            <a:endParaRPr lang="en-US"/>
          </a:p>
        </p:txBody>
      </p:sp>
      <p:sp>
        <p:nvSpPr>
          <p:cNvPr id="3" name="Text Placeholder 2">
            <a:extLst>
              <a:ext uri="{FF2B5EF4-FFF2-40B4-BE49-F238E27FC236}">
                <a16:creationId xmlns:a16="http://schemas.microsoft.com/office/drawing/2014/main" id="{02B54B2E-55E5-8B39-44F8-2C922116B59E}"/>
              </a:ext>
            </a:extLst>
          </p:cNvPr>
          <p:cNvSpPr>
            <a:spLocks noGrp="1"/>
          </p:cNvSpPr>
          <p:nvPr>
            <p:ph type="body" sz="quarter" idx="12"/>
          </p:nvPr>
        </p:nvSpPr>
        <p:spPr/>
        <p:txBody>
          <a:bodyPr vert="horz" lIns="0" tIns="0" rIns="0" bIns="0" rtlCol="0" anchor="t">
            <a:noAutofit/>
          </a:bodyPr>
          <a:lstStyle/>
          <a:p>
            <a:r>
              <a:rPr lang="en-GB" b="0" dirty="0">
                <a:cs typeface="Arial"/>
              </a:rPr>
              <a:t>Now that you have gone through the different elements of an event, you need to plan your own event.</a:t>
            </a:r>
          </a:p>
        </p:txBody>
      </p:sp>
      <p:sp>
        <p:nvSpPr>
          <p:cNvPr id="4" name="Content Placeholder 3">
            <a:extLst>
              <a:ext uri="{FF2B5EF4-FFF2-40B4-BE49-F238E27FC236}">
                <a16:creationId xmlns:a16="http://schemas.microsoft.com/office/drawing/2014/main" id="{5D61E22A-267D-6498-4474-5E9375831D70}"/>
              </a:ext>
            </a:extLst>
          </p:cNvPr>
          <p:cNvSpPr>
            <a:spLocks noGrp="1"/>
          </p:cNvSpPr>
          <p:nvPr>
            <p:ph sz="quarter" idx="13"/>
          </p:nvPr>
        </p:nvSpPr>
        <p:spPr>
          <a:xfrm>
            <a:off x="4572000" y="1031387"/>
            <a:ext cx="4291256" cy="3600450"/>
          </a:xfrm>
        </p:spPr>
        <p:txBody>
          <a:bodyPr vert="horz" lIns="0" tIns="0" rIns="0" bIns="0" rtlCol="0" anchor="t">
            <a:noAutofit/>
          </a:bodyPr>
          <a:lstStyle/>
          <a:p>
            <a:r>
              <a:rPr lang="en-GB" sz="1800" b="1">
                <a:cs typeface="Arial"/>
              </a:rPr>
              <a:t>Work in groups to complete your event profile, which must include:</a:t>
            </a:r>
          </a:p>
          <a:p>
            <a:endParaRPr lang="en-GB" sz="1800" b="1">
              <a:cs typeface="Arial"/>
            </a:endParaRPr>
          </a:p>
          <a:p>
            <a:pPr marL="285750" indent="-285750">
              <a:buChar char="•"/>
            </a:pPr>
            <a:r>
              <a:rPr lang="en-GB" sz="1800">
                <a:cs typeface="Arial"/>
              </a:rPr>
              <a:t>what your event is called</a:t>
            </a:r>
          </a:p>
          <a:p>
            <a:pPr marL="285750" indent="-285750">
              <a:buChar char="•"/>
            </a:pPr>
            <a:r>
              <a:rPr lang="en-GB" sz="1800">
                <a:cs typeface="Arial"/>
              </a:rPr>
              <a:t>what kind of event you will be producing</a:t>
            </a:r>
          </a:p>
          <a:p>
            <a:pPr marL="285750" indent="-285750">
              <a:buChar char="•"/>
            </a:pPr>
            <a:r>
              <a:rPr lang="en-GB" sz="1800">
                <a:cs typeface="Arial"/>
              </a:rPr>
              <a:t>the purpose of the event</a:t>
            </a:r>
          </a:p>
          <a:p>
            <a:pPr marL="285750" indent="-285750">
              <a:buChar char="•"/>
            </a:pPr>
            <a:r>
              <a:rPr lang="en-GB" sz="1800">
                <a:cs typeface="Arial"/>
              </a:rPr>
              <a:t>the overall aims and team goals for the event</a:t>
            </a:r>
          </a:p>
          <a:p>
            <a:pPr marL="285750" indent="-285750">
              <a:buChar char="•"/>
            </a:pPr>
            <a:r>
              <a:rPr lang="en-GB" sz="1800">
                <a:cs typeface="Arial"/>
              </a:rPr>
              <a:t>how broad or niche your target audience will be</a:t>
            </a:r>
          </a:p>
          <a:p>
            <a:pPr marL="285750" indent="-285750">
              <a:buChar char="•"/>
            </a:pPr>
            <a:r>
              <a:rPr lang="en-GB" sz="1800">
                <a:cs typeface="Arial"/>
              </a:rPr>
              <a:t>how you will effectively target your audience</a:t>
            </a:r>
          </a:p>
          <a:p>
            <a:pPr marL="285750" indent="-285750">
              <a:buChar char="•"/>
            </a:pPr>
            <a:r>
              <a:rPr lang="en-GB" sz="1800">
                <a:cs typeface="Arial"/>
              </a:rPr>
              <a:t>team roles and the individual skills required to make the event successful.</a:t>
            </a:r>
          </a:p>
          <a:p>
            <a:endParaRPr lang="en-GB">
              <a:cs typeface="Arial"/>
            </a:endParaRPr>
          </a:p>
        </p:txBody>
      </p:sp>
      <p:sp>
        <p:nvSpPr>
          <p:cNvPr id="5" name="Slide Number Placeholder 4">
            <a:extLst>
              <a:ext uri="{FF2B5EF4-FFF2-40B4-BE49-F238E27FC236}">
                <a16:creationId xmlns:a16="http://schemas.microsoft.com/office/drawing/2014/main" id="{8A536FFE-89FD-DEE2-937F-C47D620D222E}"/>
              </a:ext>
            </a:extLst>
          </p:cNvPr>
          <p:cNvSpPr>
            <a:spLocks noGrp="1"/>
          </p:cNvSpPr>
          <p:nvPr>
            <p:ph type="sldNum" sz="quarter" idx="11"/>
          </p:nvPr>
        </p:nvSpPr>
        <p:spPr/>
        <p:txBody>
          <a:bodyPr/>
          <a:lstStyle/>
          <a:p>
            <a:fld id="{DA2C159E-F13C-4A85-9A41-E7669D3E0D70}" type="slidenum">
              <a:rPr lang="en-GB" smtClean="0"/>
              <a:pPr/>
              <a:t>22</a:t>
            </a:fld>
            <a:endParaRPr lang="en-GB"/>
          </a:p>
        </p:txBody>
      </p:sp>
      <p:sp>
        <p:nvSpPr>
          <p:cNvPr id="6" name="Footer Placeholder 5">
            <a:extLst>
              <a:ext uri="{FF2B5EF4-FFF2-40B4-BE49-F238E27FC236}">
                <a16:creationId xmlns:a16="http://schemas.microsoft.com/office/drawing/2014/main" id="{13244204-B567-E898-8D78-8733B9B145F7}"/>
              </a:ext>
            </a:extLst>
          </p:cNvPr>
          <p:cNvSpPr>
            <a:spLocks noGrp="1"/>
          </p:cNvSpPr>
          <p:nvPr>
            <p:ph type="ftr" sz="quarter" idx="10"/>
          </p:nvPr>
        </p:nvSpPr>
        <p:spPr/>
        <p:txBody>
          <a:bodyPr/>
          <a:lstStyle/>
          <a:p>
            <a:r>
              <a:rPr lang="en-GB"/>
              <a:t>Education and Training Foundation</a:t>
            </a:r>
          </a:p>
        </p:txBody>
      </p:sp>
    </p:spTree>
    <p:extLst>
      <p:ext uri="{BB962C8B-B14F-4D97-AF65-F5344CB8AC3E}">
        <p14:creationId xmlns:p14="http://schemas.microsoft.com/office/powerpoint/2010/main" val="14068606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05</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a:t>Presentation</a:t>
            </a:r>
            <a:endParaRPr lang="en-US">
              <a:cs typeface="Arial"/>
            </a:endParaRPr>
          </a:p>
        </p:txBody>
      </p:sp>
    </p:spTree>
    <p:extLst>
      <p:ext uri="{BB962C8B-B14F-4D97-AF65-F5344CB8AC3E}">
        <p14:creationId xmlns:p14="http://schemas.microsoft.com/office/powerpoint/2010/main" val="37470091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A6907D-98F5-0891-82C7-EF224BB655AA}"/>
              </a:ext>
            </a:extLst>
          </p:cNvPr>
          <p:cNvSpPr>
            <a:spLocks noGrp="1"/>
          </p:cNvSpPr>
          <p:nvPr>
            <p:ph type="title"/>
          </p:nvPr>
        </p:nvSpPr>
        <p:spPr/>
        <p:txBody>
          <a:bodyPr/>
          <a:lstStyle/>
          <a:p>
            <a:r>
              <a:rPr lang="en-GB">
                <a:cs typeface="Arial"/>
              </a:rPr>
              <a:t>The presentation</a:t>
            </a:r>
            <a:endParaRPr lang="en-US"/>
          </a:p>
        </p:txBody>
      </p:sp>
      <p:sp>
        <p:nvSpPr>
          <p:cNvPr id="3" name="Text Placeholder 2">
            <a:extLst>
              <a:ext uri="{FF2B5EF4-FFF2-40B4-BE49-F238E27FC236}">
                <a16:creationId xmlns:a16="http://schemas.microsoft.com/office/drawing/2014/main" id="{8A35C9DE-9E0D-AC74-35A8-5144FBA5F963}"/>
              </a:ext>
            </a:extLst>
          </p:cNvPr>
          <p:cNvSpPr>
            <a:spLocks noGrp="1"/>
          </p:cNvSpPr>
          <p:nvPr>
            <p:ph type="body" sz="quarter" idx="12"/>
          </p:nvPr>
        </p:nvSpPr>
        <p:spPr/>
        <p:txBody>
          <a:bodyPr vert="horz" lIns="0" tIns="0" rIns="0" bIns="0" rtlCol="0" anchor="t">
            <a:noAutofit/>
          </a:bodyPr>
          <a:lstStyle/>
          <a:p>
            <a:r>
              <a:rPr lang="en-GB" sz="2800" b="0" dirty="0">
                <a:cs typeface="Arial"/>
              </a:rPr>
              <a:t>In your groups, present your planned ideas to the whole class.</a:t>
            </a:r>
            <a:endParaRPr lang="en-GB" sz="2800" b="0" dirty="0"/>
          </a:p>
        </p:txBody>
      </p:sp>
      <p:sp>
        <p:nvSpPr>
          <p:cNvPr id="4" name="Content Placeholder 3">
            <a:extLst>
              <a:ext uri="{FF2B5EF4-FFF2-40B4-BE49-F238E27FC236}">
                <a16:creationId xmlns:a16="http://schemas.microsoft.com/office/drawing/2014/main" id="{094A54B9-DB2E-4A00-34D1-8077A10C315C}"/>
              </a:ext>
            </a:extLst>
          </p:cNvPr>
          <p:cNvSpPr>
            <a:spLocks noGrp="1"/>
          </p:cNvSpPr>
          <p:nvPr>
            <p:ph sz="quarter" idx="13"/>
          </p:nvPr>
        </p:nvSpPr>
        <p:spPr>
          <a:xfrm>
            <a:off x="4572000" y="987425"/>
            <a:ext cx="4104420" cy="3600450"/>
          </a:xfrm>
        </p:spPr>
        <p:txBody>
          <a:bodyPr vert="horz" lIns="0" tIns="0" rIns="0" bIns="0" rtlCol="0" anchor="t">
            <a:noAutofit/>
          </a:bodyPr>
          <a:lstStyle/>
          <a:p>
            <a:r>
              <a:rPr lang="en-GB" sz="1600" b="1">
                <a:cs typeface="Arial"/>
              </a:rPr>
              <a:t>You will need:</a:t>
            </a:r>
          </a:p>
          <a:p>
            <a:endParaRPr lang="en-GB" sz="1600">
              <a:cs typeface="Arial"/>
            </a:endParaRPr>
          </a:p>
          <a:p>
            <a:pPr marL="285750" indent="-285750">
              <a:buChar char="•"/>
            </a:pPr>
            <a:r>
              <a:rPr lang="en-GB" sz="1600">
                <a:cs typeface="Arial"/>
              </a:rPr>
              <a:t>your completed event profile</a:t>
            </a:r>
          </a:p>
          <a:p>
            <a:pPr marL="285750" indent="-285750">
              <a:buChar char="•"/>
            </a:pPr>
            <a:r>
              <a:rPr lang="en-GB" sz="1600">
                <a:cs typeface="Arial"/>
              </a:rPr>
              <a:t>to clearly identify and communicate your planned event</a:t>
            </a:r>
          </a:p>
          <a:p>
            <a:pPr marL="285750" indent="-285750">
              <a:buChar char="•"/>
            </a:pPr>
            <a:r>
              <a:rPr lang="en-GB" sz="1600">
                <a:cs typeface="Arial"/>
              </a:rPr>
              <a:t>everyone in your group to have a clear team role</a:t>
            </a:r>
          </a:p>
          <a:p>
            <a:pPr marL="285750" indent="-285750">
              <a:buChar char="•"/>
            </a:pPr>
            <a:r>
              <a:rPr lang="en-GB" sz="1600">
                <a:cs typeface="Arial"/>
              </a:rPr>
              <a:t>everyone in your group to present a part of the event profile</a:t>
            </a:r>
          </a:p>
          <a:p>
            <a:pPr marL="285750" indent="-285750">
              <a:buChar char="•"/>
            </a:pPr>
            <a:r>
              <a:rPr lang="en-GB" sz="1600">
                <a:cs typeface="Arial"/>
              </a:rPr>
              <a:t>to make sure your planned idea fits the criteria and brief</a:t>
            </a:r>
          </a:p>
          <a:p>
            <a:pPr marL="285750" indent="-285750">
              <a:buChar char="•"/>
            </a:pPr>
            <a:r>
              <a:rPr lang="en-GB" sz="1600">
                <a:cs typeface="Arial"/>
              </a:rPr>
              <a:t>make sure your planned idea relates to the target audience.</a:t>
            </a:r>
          </a:p>
          <a:p>
            <a:endParaRPr lang="en-GB" sz="1600">
              <a:cs typeface="Arial"/>
            </a:endParaRPr>
          </a:p>
        </p:txBody>
      </p:sp>
      <p:sp>
        <p:nvSpPr>
          <p:cNvPr id="5" name="Slide Number Placeholder 4">
            <a:extLst>
              <a:ext uri="{FF2B5EF4-FFF2-40B4-BE49-F238E27FC236}">
                <a16:creationId xmlns:a16="http://schemas.microsoft.com/office/drawing/2014/main" id="{B544DAE6-C343-44FA-493F-AEB65389B8D4}"/>
              </a:ext>
            </a:extLst>
          </p:cNvPr>
          <p:cNvSpPr>
            <a:spLocks noGrp="1"/>
          </p:cNvSpPr>
          <p:nvPr>
            <p:ph type="sldNum" sz="quarter" idx="11"/>
          </p:nvPr>
        </p:nvSpPr>
        <p:spPr/>
        <p:txBody>
          <a:bodyPr/>
          <a:lstStyle/>
          <a:p>
            <a:fld id="{DA2C159E-F13C-4A85-9A41-E7669D3E0D70}" type="slidenum">
              <a:rPr lang="en-GB" smtClean="0"/>
              <a:pPr/>
              <a:t>24</a:t>
            </a:fld>
            <a:endParaRPr lang="en-GB"/>
          </a:p>
        </p:txBody>
      </p:sp>
      <p:sp>
        <p:nvSpPr>
          <p:cNvPr id="6" name="Footer Placeholder 5">
            <a:extLst>
              <a:ext uri="{FF2B5EF4-FFF2-40B4-BE49-F238E27FC236}">
                <a16:creationId xmlns:a16="http://schemas.microsoft.com/office/drawing/2014/main" id="{FAEAFA5F-451F-71E3-ADDC-1FB9B99A634E}"/>
              </a:ext>
            </a:extLst>
          </p:cNvPr>
          <p:cNvSpPr>
            <a:spLocks noGrp="1"/>
          </p:cNvSpPr>
          <p:nvPr>
            <p:ph type="ftr" sz="quarter" idx="10"/>
          </p:nvPr>
        </p:nvSpPr>
        <p:spPr/>
        <p:txBody>
          <a:bodyPr/>
          <a:lstStyle/>
          <a:p>
            <a:r>
              <a:rPr lang="en-GB"/>
              <a:t>Education and Training Foundation</a:t>
            </a:r>
          </a:p>
        </p:txBody>
      </p:sp>
    </p:spTree>
    <p:extLst>
      <p:ext uri="{BB962C8B-B14F-4D97-AF65-F5344CB8AC3E}">
        <p14:creationId xmlns:p14="http://schemas.microsoft.com/office/powerpoint/2010/main" val="14742456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Logo, company name&#10;&#10;Description automatically generated">
            <a:extLst>
              <a:ext uri="{FF2B5EF4-FFF2-40B4-BE49-F238E27FC236}">
                <a16:creationId xmlns:a16="http://schemas.microsoft.com/office/drawing/2014/main" id="{E86A3CAF-8A7D-2FF2-C94E-617DAE059766}"/>
              </a:ext>
            </a:extLst>
          </p:cNvPr>
          <p:cNvPicPr>
            <a:picLocks noChangeAspect="1"/>
          </p:cNvPicPr>
          <p:nvPr/>
        </p:nvPicPr>
        <p:blipFill rotWithShape="1">
          <a:blip r:embed="rId3"/>
          <a:srcRect l="14902" t="30708" r="15777" b="40241"/>
          <a:stretch/>
        </p:blipFill>
        <p:spPr>
          <a:xfrm>
            <a:off x="1496683" y="1458943"/>
            <a:ext cx="1901613" cy="796942"/>
          </a:xfrm>
          <a:prstGeom prst="rect">
            <a:avLst/>
          </a:prstGeom>
        </p:spPr>
      </p:pic>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dirty="0" smtClean="0"/>
              <a:pPr/>
              <a:t>25</a:t>
            </a:fld>
            <a:endParaRPr lang="en-GB"/>
          </a:p>
        </p:txBody>
      </p:sp>
      <p:sp>
        <p:nvSpPr>
          <p:cNvPr id="9" name="TextBox 8">
            <a:extLst>
              <a:ext uri="{FF2B5EF4-FFF2-40B4-BE49-F238E27FC236}">
                <a16:creationId xmlns:a16="http://schemas.microsoft.com/office/drawing/2014/main" id="{93ED7E31-0A20-431C-92C7-87EA77ED0CA9}"/>
              </a:ext>
            </a:extLst>
          </p:cNvPr>
          <p:cNvSpPr txBox="1"/>
          <p:nvPr/>
        </p:nvSpPr>
        <p:spPr>
          <a:xfrm>
            <a:off x="1763688" y="1275606"/>
            <a:ext cx="1152128" cy="184666"/>
          </a:xfrm>
          <a:prstGeom prst="rect">
            <a:avLst/>
          </a:prstGeom>
          <a:noFill/>
        </p:spPr>
        <p:txBody>
          <a:bodyPr wrap="square" lIns="0" tIns="0" rIns="0" bIns="0" rtlCol="0">
            <a:spAutoFit/>
          </a:bodyPr>
          <a:lstStyle/>
          <a:p>
            <a:r>
              <a:rPr lang="en-GB" sz="1200"/>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1674268"/>
            <a:ext cx="1800200" cy="844550"/>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4675552" y="1275606"/>
            <a:ext cx="1152128" cy="184666"/>
          </a:xfrm>
          <a:prstGeom prst="rect">
            <a:avLst/>
          </a:prstGeom>
          <a:noFill/>
        </p:spPr>
        <p:txBody>
          <a:bodyPr wrap="square" lIns="0" tIns="0" rIns="0" bIns="0" rtlCol="0">
            <a:spAutoFit/>
          </a:bodyPr>
          <a:lstStyle/>
          <a:p>
            <a:r>
              <a:rPr lang="en-GB" sz="1200"/>
              <a:t>Funded by</a:t>
            </a:r>
          </a:p>
        </p:txBody>
      </p:sp>
      <p:sp>
        <p:nvSpPr>
          <p:cNvPr id="17" name="TextBox 16">
            <a:extLst>
              <a:ext uri="{FF2B5EF4-FFF2-40B4-BE49-F238E27FC236}">
                <a16:creationId xmlns:a16="http://schemas.microsoft.com/office/drawing/2014/main" id="{36B2AE06-62E2-47AC-A4B8-78F23C87D5EA}"/>
              </a:ext>
            </a:extLst>
          </p:cNvPr>
          <p:cNvSpPr txBox="1"/>
          <p:nvPr/>
        </p:nvSpPr>
        <p:spPr>
          <a:xfrm>
            <a:off x="1583803" y="2787774"/>
            <a:ext cx="2088232" cy="323165"/>
          </a:xfrm>
          <a:prstGeom prst="rect">
            <a:avLst/>
          </a:prstGeom>
          <a:noFill/>
        </p:spPr>
        <p:txBody>
          <a:bodyPr wrap="square" lIns="0" tIns="0" rIns="0" bIns="0" rtlCol="0">
            <a:spAutoFit/>
          </a:bodyPr>
          <a:lstStyle/>
          <a:p>
            <a:r>
              <a:rPr lang="en-GB" sz="1050"/>
              <a:t>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187624" y="3651870"/>
            <a:ext cx="6552728" cy="369332"/>
          </a:xfrm>
          <a:prstGeom prst="rect">
            <a:avLst/>
          </a:prstGeom>
          <a:noFill/>
        </p:spPr>
        <p:txBody>
          <a:bodyPr wrap="square" lIns="0" tIns="0" rIns="0" bIns="0" rtlCol="0">
            <a:spAutoFit/>
          </a:bodyPr>
          <a:lstStyle/>
          <a:p>
            <a:pPr algn="ctr"/>
            <a:r>
              <a:rPr lang="en-GB" sz="2400" b="1">
                <a:solidFill>
                  <a:srgbClr val="E51C41"/>
                </a:solidFill>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24328" y="339502"/>
            <a:ext cx="1215103" cy="645557"/>
          </a:xfrm>
          <a:prstGeom prst="rect">
            <a:avLst/>
          </a:prstGeom>
        </p:spPr>
      </p:pic>
      <p:pic>
        <p:nvPicPr>
          <p:cNvPr id="6" name="Picture 5" descr="A picture containing text, sign, tableware, dishware&#10;&#10;Description automatically generated">
            <a:extLst>
              <a:ext uri="{FF2B5EF4-FFF2-40B4-BE49-F238E27FC236}">
                <a16:creationId xmlns:a16="http://schemas.microsoft.com/office/drawing/2014/main" id="{0696C9FF-50F2-8899-D86B-AFD20A267C4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015123" y="2098264"/>
            <a:ext cx="1383701" cy="592194"/>
          </a:xfrm>
          <a:prstGeom prst="rect">
            <a:avLst/>
          </a:prstGeom>
        </p:spPr>
      </p:pic>
    </p:spTree>
    <p:extLst>
      <p:ext uri="{BB962C8B-B14F-4D97-AF65-F5344CB8AC3E}">
        <p14:creationId xmlns:p14="http://schemas.microsoft.com/office/powerpoint/2010/main" val="9356796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sz="3600" dirty="0">
                <a:cs typeface="Arial"/>
              </a:rPr>
              <a:t>Lesson 8: Freelancing – introduction</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lstStyle/>
          <a:p>
            <a:r>
              <a:rPr lang="en-US"/>
              <a:t>Presenter name</a:t>
            </a:r>
          </a:p>
        </p:txBody>
      </p:sp>
      <p:sp>
        <p:nvSpPr>
          <p:cNvPr id="4" name="Text Placeholder 3">
            <a:extLst>
              <a:ext uri="{FF2B5EF4-FFF2-40B4-BE49-F238E27FC236}">
                <a16:creationId xmlns:a16="http://schemas.microsoft.com/office/drawing/2014/main" id="{EB4CC04C-4404-2344-B3AF-3A1327FC7224}"/>
              </a:ext>
            </a:extLst>
          </p:cNvPr>
          <p:cNvSpPr>
            <a:spLocks noGrp="1"/>
          </p:cNvSpPr>
          <p:nvPr>
            <p:ph type="body" sz="quarter" idx="14"/>
          </p:nvPr>
        </p:nvSpPr>
        <p:spPr/>
        <p:txBody>
          <a:bodyPr/>
          <a:lstStyle/>
          <a:p>
            <a:r>
              <a:rPr lang="en-US"/>
              <a:t>Time and date</a:t>
            </a:r>
          </a:p>
        </p:txBody>
      </p:sp>
      <p:sp>
        <p:nvSpPr>
          <p:cNvPr id="5" name="Text Placeholder 4">
            <a:extLst>
              <a:ext uri="{FF2B5EF4-FFF2-40B4-BE49-F238E27FC236}">
                <a16:creationId xmlns:a16="http://schemas.microsoft.com/office/drawing/2014/main" id="{6B4643D2-5B40-084D-AF5C-E1AE7B10AF17}"/>
              </a:ext>
            </a:extLst>
          </p:cNvPr>
          <p:cNvSpPr>
            <a:spLocks noGrp="1"/>
          </p:cNvSpPr>
          <p:nvPr>
            <p:ph type="body" sz="quarter" idx="15"/>
          </p:nvPr>
        </p:nvSpPr>
        <p:spPr/>
        <p:txBody>
          <a:bodyPr/>
          <a:lstStyle/>
          <a:p>
            <a:r>
              <a:rPr lang="en-US"/>
              <a:t>Location</a:t>
            </a:r>
          </a:p>
        </p:txBody>
      </p:sp>
    </p:spTree>
    <p:extLst>
      <p:ext uri="{BB962C8B-B14F-4D97-AF65-F5344CB8AC3E}">
        <p14:creationId xmlns:p14="http://schemas.microsoft.com/office/powerpoint/2010/main" val="18801276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41B7E70-D18D-604C-A727-744E219D8C70}"/>
              </a:ext>
            </a:extLst>
          </p:cNvPr>
          <p:cNvSpPr>
            <a:spLocks noGrp="1"/>
          </p:cNvSpPr>
          <p:nvPr>
            <p:ph type="sldNum" sz="quarter" idx="11"/>
          </p:nvPr>
        </p:nvSpPr>
        <p:spPr/>
        <p:txBody>
          <a:bodyPr/>
          <a:lstStyle/>
          <a:p>
            <a:fld id="{DA2C159E-F13C-4A85-9A41-E7669D3E0D70}" type="slidenum">
              <a:rPr lang="en-GB" smtClean="0"/>
              <a:pPr/>
              <a:t>27</a:t>
            </a:fld>
            <a:endParaRPr lang="en-GB"/>
          </a:p>
        </p:txBody>
      </p:sp>
      <p:sp>
        <p:nvSpPr>
          <p:cNvPr id="3" name="Title 2">
            <a:extLst>
              <a:ext uri="{FF2B5EF4-FFF2-40B4-BE49-F238E27FC236}">
                <a16:creationId xmlns:a16="http://schemas.microsoft.com/office/drawing/2014/main" id="{C81958AC-184D-4E5D-49BD-EFC78A8C1E19}"/>
              </a:ext>
            </a:extLst>
          </p:cNvPr>
          <p:cNvSpPr>
            <a:spLocks noGrp="1"/>
          </p:cNvSpPr>
          <p:nvPr>
            <p:ph type="title"/>
          </p:nvPr>
        </p:nvSpPr>
        <p:spPr>
          <a:xfrm>
            <a:off x="232950" y="249900"/>
            <a:ext cx="8774841" cy="699425"/>
          </a:xfrm>
        </p:spPr>
        <p:txBody>
          <a:bodyPr/>
          <a:lstStyle/>
          <a:p>
            <a:r>
              <a:rPr lang="en-GB" dirty="0">
                <a:cs typeface="Arial"/>
              </a:rPr>
              <a:t>Learning Outcomes and </a:t>
            </a:r>
            <a:r>
              <a:rPr lang="en-GB">
                <a:cs typeface="Arial"/>
              </a:rPr>
              <a:t>Skill development – working towards the ESP</a:t>
            </a:r>
            <a:endParaRPr lang="en-GB"/>
          </a:p>
        </p:txBody>
      </p:sp>
      <p:sp>
        <p:nvSpPr>
          <p:cNvPr id="5" name="Footer Placeholder 4">
            <a:extLst>
              <a:ext uri="{FF2B5EF4-FFF2-40B4-BE49-F238E27FC236}">
                <a16:creationId xmlns:a16="http://schemas.microsoft.com/office/drawing/2014/main" id="{443B9789-A6CE-DED1-0B48-DB13B6C0F272}"/>
              </a:ext>
            </a:extLst>
          </p:cNvPr>
          <p:cNvSpPr>
            <a:spLocks noGrp="1"/>
          </p:cNvSpPr>
          <p:nvPr>
            <p:ph type="ftr" sz="quarter" idx="10"/>
          </p:nvPr>
        </p:nvSpPr>
        <p:spPr/>
        <p:txBody>
          <a:bodyPr/>
          <a:lstStyle/>
          <a:p>
            <a:r>
              <a:rPr lang="en-GB"/>
              <a:t>Education and Training Foundation</a:t>
            </a:r>
          </a:p>
        </p:txBody>
      </p:sp>
      <p:graphicFrame>
        <p:nvGraphicFramePr>
          <p:cNvPr id="7" name="Table 6">
            <a:extLst>
              <a:ext uri="{FF2B5EF4-FFF2-40B4-BE49-F238E27FC236}">
                <a16:creationId xmlns:a16="http://schemas.microsoft.com/office/drawing/2014/main" id="{72E93F98-AB06-701F-2802-742E23FC5F3C}"/>
              </a:ext>
            </a:extLst>
          </p:cNvPr>
          <p:cNvGraphicFramePr>
            <a:graphicFrameLocks noGrp="1"/>
          </p:cNvGraphicFramePr>
          <p:nvPr>
            <p:extLst>
              <p:ext uri="{D42A27DB-BD31-4B8C-83A1-F6EECF244321}">
                <p14:modId xmlns:p14="http://schemas.microsoft.com/office/powerpoint/2010/main" val="401099284"/>
              </p:ext>
            </p:extLst>
          </p:nvPr>
        </p:nvGraphicFramePr>
        <p:xfrm>
          <a:off x="1648840" y="784048"/>
          <a:ext cx="5724525" cy="3754120"/>
        </p:xfrm>
        <a:graphic>
          <a:graphicData uri="http://schemas.openxmlformats.org/drawingml/2006/table">
            <a:tbl>
              <a:tblPr firstRow="1" bandRow="1">
                <a:tableStyleId>{21E4AEA4-8DFA-4A89-87EB-49C32662AFE0}</a:tableStyleId>
              </a:tblPr>
              <a:tblGrid>
                <a:gridCol w="1543050">
                  <a:extLst>
                    <a:ext uri="{9D8B030D-6E8A-4147-A177-3AD203B41FA5}">
                      <a16:colId xmlns:a16="http://schemas.microsoft.com/office/drawing/2014/main" val="789538516"/>
                    </a:ext>
                  </a:extLst>
                </a:gridCol>
                <a:gridCol w="4181475">
                  <a:extLst>
                    <a:ext uri="{9D8B030D-6E8A-4147-A177-3AD203B41FA5}">
                      <a16:colId xmlns:a16="http://schemas.microsoft.com/office/drawing/2014/main" val="591682681"/>
                    </a:ext>
                  </a:extLst>
                </a:gridCol>
              </a:tblGrid>
              <a:tr h="190500">
                <a:tc>
                  <a:txBody>
                    <a:bodyPr/>
                    <a:lstStyle/>
                    <a:p>
                      <a:pPr fontAlgn="t"/>
                      <a:endParaRPr lang="en-GB" sz="1100" dirty="0">
                        <a:effectLst/>
                      </a:endParaRPr>
                    </a:p>
                    <a:p>
                      <a:pPr rtl="0" fontAlgn="base"/>
                      <a:r>
                        <a:rPr lang="en-GB" sz="1100" dirty="0">
                          <a:effectLst/>
                        </a:rPr>
                        <a:t>Learning outcomes </a:t>
                      </a:r>
                    </a:p>
                    <a:p>
                      <a:pPr rtl="0" fontAlgn="base"/>
                      <a:endParaRPr lang="en-GB" sz="1100" dirty="0">
                        <a:effectLst/>
                      </a:endParaRPr>
                    </a:p>
                  </a:txBody>
                  <a:tcPr/>
                </a:tc>
                <a:tc>
                  <a:txBody>
                    <a:bodyPr/>
                    <a:lstStyle/>
                    <a:p>
                      <a:pPr algn="ctr" fontAlgn="t"/>
                      <a:endParaRPr lang="en-GB" sz="1100" dirty="0">
                        <a:effectLst/>
                      </a:endParaRPr>
                    </a:p>
                    <a:p>
                      <a:pPr marL="0" lvl="0" indent="0" algn="l">
                        <a:lnSpc>
                          <a:spcPct val="100000"/>
                        </a:lnSpc>
                        <a:buNone/>
                      </a:pPr>
                      <a:r>
                        <a:rPr lang="en-GB" sz="1100" b="1" i="0" u="none" strike="noStrike" baseline="0" noProof="0" dirty="0">
                          <a:solidFill>
                            <a:srgbClr val="FFFFFF"/>
                          </a:solidFill>
                          <a:effectLst/>
                          <a:latin typeface="Arial"/>
                        </a:rPr>
                        <a:t>Learners can:</a:t>
                      </a:r>
                    </a:p>
                    <a:p>
                      <a:pPr marL="0" lvl="0" indent="0" algn="l">
                        <a:lnSpc>
                          <a:spcPct val="100000"/>
                        </a:lnSpc>
                        <a:buNone/>
                      </a:pPr>
                      <a:r>
                        <a:rPr lang="en-GB" sz="1100" b="1" i="0" u="none" strike="noStrike" baseline="0" noProof="0" dirty="0">
                          <a:solidFill>
                            <a:srgbClr val="FFFFFF"/>
                          </a:solidFill>
                          <a:effectLst/>
                          <a:latin typeface="Arial"/>
                        </a:rPr>
                        <a:t>• recognise the different roles available in the industry</a:t>
                      </a:r>
                    </a:p>
                    <a:p>
                      <a:pPr marL="0" lvl="0" indent="0" algn="l">
                        <a:lnSpc>
                          <a:spcPct val="100000"/>
                        </a:lnSpc>
                        <a:buNone/>
                      </a:pPr>
                      <a:r>
                        <a:rPr lang="en-GB" sz="1100" b="1" i="0" u="none" strike="noStrike" baseline="0" noProof="0" dirty="0">
                          <a:solidFill>
                            <a:srgbClr val="FFFFFF"/>
                          </a:solidFill>
                          <a:effectLst/>
                          <a:latin typeface="Arial"/>
                        </a:rPr>
                        <a:t>• reflect on their own skills and tacit knowledge that may guide their career progression</a:t>
                      </a:r>
                    </a:p>
                    <a:p>
                      <a:pPr marL="0" lvl="0" indent="0" algn="l">
                        <a:lnSpc>
                          <a:spcPct val="100000"/>
                        </a:lnSpc>
                        <a:buNone/>
                      </a:pPr>
                      <a:r>
                        <a:rPr lang="en-GB" sz="1100" b="1" i="0" u="none" strike="noStrike" baseline="0" noProof="0" dirty="0">
                          <a:solidFill>
                            <a:srgbClr val="FFFFFF"/>
                          </a:solidFill>
                          <a:effectLst/>
                          <a:latin typeface="Arial"/>
                        </a:rPr>
                        <a:t>• identify how to monetise their skills.</a:t>
                      </a:r>
                      <a:endParaRPr lang="en-GB" dirty="0"/>
                    </a:p>
                  </a:txBody>
                  <a:tcPr/>
                </a:tc>
                <a:extLst>
                  <a:ext uri="{0D108BD9-81ED-4DB2-BD59-A6C34878D82A}">
                    <a16:rowId xmlns:a16="http://schemas.microsoft.com/office/drawing/2014/main" val="1176278834"/>
                  </a:ext>
                </a:extLst>
              </a:tr>
              <a:tr h="190500">
                <a:tc>
                  <a:txBody>
                    <a:bodyPr/>
                    <a:lstStyle/>
                    <a:p>
                      <a:pPr lvl="0">
                        <a:buNone/>
                      </a:pPr>
                      <a:endParaRPr lang="en-GB" sz="1100" dirty="0">
                        <a:effectLst/>
                      </a:endParaRPr>
                    </a:p>
                    <a:p>
                      <a:pPr rtl="0" fontAlgn="base"/>
                      <a:r>
                        <a:rPr lang="en-GB" sz="1100" dirty="0">
                          <a:effectLst/>
                        </a:rPr>
                        <a:t>Skill development </a:t>
                      </a:r>
                    </a:p>
                    <a:p>
                      <a:pPr rtl="0" fontAlgn="base"/>
                      <a:endParaRPr lang="en-GB" sz="1100" dirty="0">
                        <a:effectLst/>
                      </a:endParaRPr>
                    </a:p>
                  </a:txBody>
                  <a:tcPr/>
                </a:tc>
                <a:tc>
                  <a:txBody>
                    <a:bodyPr/>
                    <a:lstStyle/>
                    <a:p>
                      <a:pPr marL="171450" marR="0" lvl="0" indent="-171450" algn="l">
                        <a:lnSpc>
                          <a:spcPts val="2800"/>
                        </a:lnSpc>
                        <a:spcBef>
                          <a:spcPts val="0"/>
                        </a:spcBef>
                        <a:spcAft>
                          <a:spcPts val="0"/>
                        </a:spcAft>
                        <a:buFont typeface="Arial"/>
                        <a:buChar char="•"/>
                      </a:pPr>
                      <a:r>
                        <a:rPr lang="en-GB" sz="1100" b="1" i="0" u="none" strike="noStrike" noProof="0" dirty="0">
                          <a:solidFill>
                            <a:srgbClr val="000000"/>
                          </a:solidFill>
                          <a:effectLst/>
                          <a:latin typeface="Arial"/>
                        </a:rPr>
                        <a:t>Working collaboratively</a:t>
                      </a:r>
                      <a:r>
                        <a:rPr lang="en-GB" sz="1100" b="0" i="0" u="none" strike="noStrike" noProof="0" dirty="0">
                          <a:solidFill>
                            <a:srgbClr val="000000"/>
                          </a:solidFill>
                          <a:effectLst/>
                          <a:latin typeface="Arial"/>
                        </a:rPr>
                        <a:t>: evaluation through peer feedback, to give and receive feedback for development </a:t>
                      </a:r>
                    </a:p>
                    <a:p>
                      <a:pPr marL="171450" marR="0" lvl="0" indent="-171450" algn="l">
                        <a:lnSpc>
                          <a:spcPts val="2800"/>
                        </a:lnSpc>
                        <a:spcBef>
                          <a:spcPts val="0"/>
                        </a:spcBef>
                        <a:spcAft>
                          <a:spcPts val="0"/>
                        </a:spcAft>
                        <a:buFont typeface="Arial"/>
                        <a:buChar char="•"/>
                      </a:pPr>
                      <a:r>
                        <a:rPr lang="en-GB" sz="1100" b="1" i="0" u="none" strike="noStrike" noProof="0" dirty="0">
                          <a:solidFill>
                            <a:srgbClr val="000000"/>
                          </a:solidFill>
                          <a:effectLst/>
                          <a:latin typeface="Arial"/>
                        </a:rPr>
                        <a:t>Reflective practice</a:t>
                      </a:r>
                      <a:r>
                        <a:rPr lang="en-GB" sz="1100" b="0" i="0" u="none" strike="noStrike" noProof="0" dirty="0">
                          <a:solidFill>
                            <a:srgbClr val="000000"/>
                          </a:solidFill>
                          <a:effectLst/>
                          <a:latin typeface="Arial"/>
                        </a:rPr>
                        <a:t>: self-assessment of skills, identification of strengths and areas for development; exploration of industry opportunities aligned to interests and skills</a:t>
                      </a:r>
                    </a:p>
                    <a:p>
                      <a:pPr marL="171450" marR="0" lvl="0" indent="-171450" algn="l">
                        <a:lnSpc>
                          <a:spcPts val="2800"/>
                        </a:lnSpc>
                        <a:spcBef>
                          <a:spcPts val="0"/>
                        </a:spcBef>
                        <a:spcAft>
                          <a:spcPts val="0"/>
                        </a:spcAft>
                        <a:buFont typeface="Arial"/>
                        <a:buChar char="•"/>
                      </a:pPr>
                      <a:r>
                        <a:rPr lang="en-GB" sz="1100" b="1" i="0" u="none" strike="noStrike" noProof="0" dirty="0">
                          <a:solidFill>
                            <a:srgbClr val="000000"/>
                          </a:solidFill>
                          <a:effectLst/>
                          <a:latin typeface="Arial"/>
                        </a:rPr>
                        <a:t>Apply knowledge and skills as appropriate</a:t>
                      </a:r>
                      <a:r>
                        <a:rPr lang="en-GB" sz="1100" b="0" i="0" u="none" strike="noStrike" noProof="0" dirty="0">
                          <a:solidFill>
                            <a:srgbClr val="000000"/>
                          </a:solidFill>
                          <a:effectLst/>
                          <a:latin typeface="Arial"/>
                        </a:rPr>
                        <a:t>: actively contribute to industry-relevant work-related tasks. </a:t>
                      </a:r>
                      <a:endParaRPr lang="en-US" sz="1100" b="0" i="0" u="none" strike="noStrike" noProof="0" dirty="0">
                        <a:solidFill>
                          <a:srgbClr val="000000"/>
                        </a:solidFill>
                        <a:effectLst/>
                        <a:latin typeface="Arial"/>
                      </a:endParaRPr>
                    </a:p>
                    <a:p>
                      <a:pPr lvl="0">
                        <a:buNone/>
                      </a:pPr>
                      <a:endParaRPr lang="en-GB" sz="1100" dirty="0">
                        <a:effectLst/>
                        <a:latin typeface="Arial"/>
                        <a:ea typeface="DengXian"/>
                        <a:cs typeface="Arial"/>
                      </a:endParaRPr>
                    </a:p>
                  </a:txBody>
                  <a:tcPr marL="68580" marR="68580" marT="0" marB="0"/>
                </a:tc>
                <a:extLst>
                  <a:ext uri="{0D108BD9-81ED-4DB2-BD59-A6C34878D82A}">
                    <a16:rowId xmlns:a16="http://schemas.microsoft.com/office/drawing/2014/main" val="4125647599"/>
                  </a:ext>
                </a:extLst>
              </a:tr>
            </a:tbl>
          </a:graphicData>
        </a:graphic>
      </p:graphicFrame>
    </p:spTree>
    <p:extLst>
      <p:ext uri="{BB962C8B-B14F-4D97-AF65-F5344CB8AC3E}">
        <p14:creationId xmlns:p14="http://schemas.microsoft.com/office/powerpoint/2010/main" val="7681448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01</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a:cs typeface="Arial"/>
              </a:rPr>
              <a:t>The world of work</a:t>
            </a:r>
            <a:endParaRPr lang="en-US"/>
          </a:p>
        </p:txBody>
      </p:sp>
    </p:spTree>
    <p:extLst>
      <p:ext uri="{BB962C8B-B14F-4D97-AF65-F5344CB8AC3E}">
        <p14:creationId xmlns:p14="http://schemas.microsoft.com/office/powerpoint/2010/main" val="24573474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Types of employment</a:t>
            </a:r>
          </a:p>
        </p:txBody>
      </p:sp>
      <p:sp>
        <p:nvSpPr>
          <p:cNvPr id="5" name="Text Placeholder 4"/>
          <p:cNvSpPr>
            <a:spLocks noGrp="1"/>
          </p:cNvSpPr>
          <p:nvPr>
            <p:ph type="body" sz="quarter" idx="12"/>
          </p:nvPr>
        </p:nvSpPr>
        <p:spPr/>
        <p:txBody>
          <a:bodyPr vert="horz" lIns="0" tIns="0" rIns="0" bIns="0" rtlCol="0" anchor="t">
            <a:noAutofit/>
          </a:bodyPr>
          <a:lstStyle/>
          <a:p>
            <a:r>
              <a:rPr lang="en-GB" dirty="0"/>
              <a:t>If you are employed:</a:t>
            </a:r>
          </a:p>
          <a:p>
            <a:pPr marL="457200" indent="-457200">
              <a:buFont typeface="Arial" panose="020B0604020202020204" pitchFamily="34" charset="0"/>
              <a:buChar char="•"/>
            </a:pPr>
            <a:r>
              <a:rPr lang="en-GB" dirty="0"/>
              <a:t>you work for someone who pays you a salary for your time</a:t>
            </a:r>
            <a:endParaRPr lang="en-GB" dirty="0">
              <a:cs typeface="Arial"/>
            </a:endParaRPr>
          </a:p>
          <a:p>
            <a:pPr marL="457200" indent="-457200">
              <a:buFont typeface="Arial" panose="020B0604020202020204" pitchFamily="34" charset="0"/>
              <a:buChar char="•"/>
            </a:pPr>
            <a:r>
              <a:rPr lang="en-GB" dirty="0"/>
              <a:t>your tax comes out of your salary before you get the money.</a:t>
            </a:r>
            <a:endParaRPr lang="en-GB" dirty="0">
              <a:cs typeface="Arial"/>
            </a:endParaRPr>
          </a:p>
          <a:p>
            <a:endParaRPr lang="en-GB"/>
          </a:p>
          <a:p>
            <a:r>
              <a:rPr lang="en-GB" dirty="0"/>
              <a:t>If you are self-employed:</a:t>
            </a:r>
            <a:endParaRPr lang="en-GB">
              <a:cs typeface="Arial"/>
            </a:endParaRPr>
          </a:p>
          <a:p>
            <a:pPr marL="457200" indent="-457200">
              <a:buFont typeface="Arial" panose="020B0604020202020204" pitchFamily="34" charset="0"/>
              <a:buChar char="•"/>
            </a:pPr>
            <a:r>
              <a:rPr lang="en-GB" dirty="0"/>
              <a:t>you sell your skills to clients for a period of time for an agreed amount of money or rate</a:t>
            </a:r>
            <a:endParaRPr lang="en-GB">
              <a:cs typeface="Arial"/>
            </a:endParaRPr>
          </a:p>
          <a:p>
            <a:pPr marL="457200" indent="-457200">
              <a:buFont typeface="Arial" panose="020B0604020202020204" pitchFamily="34" charset="0"/>
              <a:buChar char="•"/>
            </a:pPr>
            <a:r>
              <a:rPr lang="en-GB" dirty="0"/>
              <a:t>you are responsible for paying tax.</a:t>
            </a:r>
            <a:br>
              <a:rPr lang="en-GB" dirty="0"/>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29</a:t>
            </a:fld>
            <a:endParaRPr lang="en-GB"/>
          </a:p>
        </p:txBody>
      </p:sp>
    </p:spTree>
    <p:extLst>
      <p:ext uri="{BB962C8B-B14F-4D97-AF65-F5344CB8AC3E}">
        <p14:creationId xmlns:p14="http://schemas.microsoft.com/office/powerpoint/2010/main" val="38715704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7629DE6F-55F4-C8F9-1BFA-E5305E16BFA0}"/>
              </a:ext>
            </a:extLst>
          </p:cNvPr>
          <p:cNvSpPr>
            <a:spLocks noGrp="1"/>
          </p:cNvSpPr>
          <p:nvPr>
            <p:ph type="sldNum" sz="quarter" idx="11"/>
          </p:nvPr>
        </p:nvSpPr>
        <p:spPr/>
        <p:txBody>
          <a:bodyPr/>
          <a:lstStyle/>
          <a:p>
            <a:fld id="{DA2C159E-F13C-4A85-9A41-E7669D3E0D70}" type="slidenum">
              <a:rPr lang="en-GB" smtClean="0"/>
              <a:pPr/>
              <a:t>3</a:t>
            </a:fld>
            <a:endParaRPr lang="en-GB"/>
          </a:p>
        </p:txBody>
      </p:sp>
      <p:sp>
        <p:nvSpPr>
          <p:cNvPr id="6" name="Footer Placeholder 5">
            <a:extLst>
              <a:ext uri="{FF2B5EF4-FFF2-40B4-BE49-F238E27FC236}">
                <a16:creationId xmlns:a16="http://schemas.microsoft.com/office/drawing/2014/main" id="{C0530AC1-326F-A872-C4C8-207B7A971B37}"/>
              </a:ext>
            </a:extLst>
          </p:cNvPr>
          <p:cNvSpPr>
            <a:spLocks noGrp="1"/>
          </p:cNvSpPr>
          <p:nvPr>
            <p:ph type="ftr" sz="quarter" idx="10"/>
          </p:nvPr>
        </p:nvSpPr>
        <p:spPr/>
        <p:txBody>
          <a:bodyPr/>
          <a:lstStyle/>
          <a:p>
            <a:r>
              <a:rPr lang="en-GB"/>
              <a:t>Education and Training Foundation</a:t>
            </a:r>
          </a:p>
        </p:txBody>
      </p:sp>
      <p:graphicFrame>
        <p:nvGraphicFramePr>
          <p:cNvPr id="7" name="Table 6">
            <a:extLst>
              <a:ext uri="{FF2B5EF4-FFF2-40B4-BE49-F238E27FC236}">
                <a16:creationId xmlns:a16="http://schemas.microsoft.com/office/drawing/2014/main" id="{3E01CAD7-1294-E0D3-F92C-F182DA5B3EC0}"/>
              </a:ext>
            </a:extLst>
          </p:cNvPr>
          <p:cNvGraphicFramePr>
            <a:graphicFrameLocks noGrp="1"/>
          </p:cNvGraphicFramePr>
          <p:nvPr>
            <p:extLst>
              <p:ext uri="{D42A27DB-BD31-4B8C-83A1-F6EECF244321}">
                <p14:modId xmlns:p14="http://schemas.microsoft.com/office/powerpoint/2010/main" val="2584750173"/>
              </p:ext>
            </p:extLst>
          </p:nvPr>
        </p:nvGraphicFramePr>
        <p:xfrm>
          <a:off x="1662893" y="1224384"/>
          <a:ext cx="5724525" cy="2545080"/>
        </p:xfrm>
        <a:graphic>
          <a:graphicData uri="http://schemas.openxmlformats.org/drawingml/2006/table">
            <a:tbl>
              <a:tblPr firstRow="1" bandRow="1">
                <a:tableStyleId>{21E4AEA4-8DFA-4A89-87EB-49C32662AFE0}</a:tableStyleId>
              </a:tblPr>
              <a:tblGrid>
                <a:gridCol w="1543050">
                  <a:extLst>
                    <a:ext uri="{9D8B030D-6E8A-4147-A177-3AD203B41FA5}">
                      <a16:colId xmlns:a16="http://schemas.microsoft.com/office/drawing/2014/main" val="789538516"/>
                    </a:ext>
                  </a:extLst>
                </a:gridCol>
                <a:gridCol w="4181475">
                  <a:extLst>
                    <a:ext uri="{9D8B030D-6E8A-4147-A177-3AD203B41FA5}">
                      <a16:colId xmlns:a16="http://schemas.microsoft.com/office/drawing/2014/main" val="591682681"/>
                    </a:ext>
                  </a:extLst>
                </a:gridCol>
              </a:tblGrid>
              <a:tr h="190500">
                <a:tc>
                  <a:txBody>
                    <a:bodyPr/>
                    <a:lstStyle/>
                    <a:p>
                      <a:pPr fontAlgn="t"/>
                      <a:endParaRPr lang="en-GB">
                        <a:effectLst/>
                      </a:endParaRPr>
                    </a:p>
                    <a:p>
                      <a:pPr rtl="0" fontAlgn="base"/>
                      <a:r>
                        <a:rPr lang="en-GB" sz="1100">
                          <a:effectLst/>
                        </a:rPr>
                        <a:t>Learning outcomes </a:t>
                      </a:r>
                      <a:endParaRPr lang="en-GB">
                        <a:effectLst/>
                      </a:endParaRPr>
                    </a:p>
                    <a:p>
                      <a:pPr rtl="0" fontAlgn="base"/>
                      <a:endParaRPr lang="en-GB">
                        <a:effectLst/>
                      </a:endParaRPr>
                    </a:p>
                  </a:txBody>
                  <a:tcPr/>
                </a:tc>
                <a:tc>
                  <a:txBody>
                    <a:bodyPr/>
                    <a:lstStyle/>
                    <a:p>
                      <a:pPr algn="ctr" fontAlgn="t"/>
                      <a:endParaRPr lang="en-GB">
                        <a:effectLst/>
                      </a:endParaRPr>
                    </a:p>
                    <a:p>
                      <a:pPr marL="0" lvl="0" indent="0" algn="l">
                        <a:lnSpc>
                          <a:spcPct val="100000"/>
                        </a:lnSpc>
                        <a:buNone/>
                      </a:pPr>
                      <a:r>
                        <a:rPr lang="en-GB" sz="1100" u="none" strike="noStrike" baseline="0" noProof="0">
                          <a:effectLst/>
                        </a:rPr>
                        <a:t>Learners can:</a:t>
                      </a:r>
                    </a:p>
                    <a:p>
                      <a:pPr marL="0" lvl="0" indent="0" algn="l">
                        <a:lnSpc>
                          <a:spcPct val="100000"/>
                        </a:lnSpc>
                        <a:buNone/>
                      </a:pPr>
                      <a:r>
                        <a:rPr lang="en-GB" sz="1100" u="none" strike="noStrike" baseline="0" noProof="0">
                          <a:effectLst/>
                        </a:rPr>
                        <a:t>• explain how to plan and execute a live event</a:t>
                      </a:r>
                    </a:p>
                    <a:p>
                      <a:pPr marL="0" lvl="0" indent="0" algn="l">
                        <a:lnSpc>
                          <a:spcPct val="100000"/>
                        </a:lnSpc>
                        <a:buNone/>
                      </a:pPr>
                      <a:r>
                        <a:rPr lang="en-GB" sz="1100" u="none" strike="noStrike" baseline="0" noProof="0">
                          <a:effectLst/>
                        </a:rPr>
                        <a:t>• identify and analyse factors and processes involved in the planning and execution of a live event</a:t>
                      </a:r>
                    </a:p>
                    <a:p>
                      <a:pPr marL="0" lvl="0" indent="0" algn="l">
                        <a:lnSpc>
                          <a:spcPct val="100000"/>
                        </a:lnSpc>
                        <a:buNone/>
                      </a:pPr>
                      <a:r>
                        <a:rPr lang="en-GB" sz="1100" u="none" strike="noStrike" baseline="0" noProof="0">
                          <a:effectLst/>
                        </a:rPr>
                        <a:t>• select a performer who would achieve the festival/event’s goals.</a:t>
                      </a:r>
                    </a:p>
                  </a:txBody>
                  <a:tcPr/>
                </a:tc>
                <a:extLst>
                  <a:ext uri="{0D108BD9-81ED-4DB2-BD59-A6C34878D82A}">
                    <a16:rowId xmlns:a16="http://schemas.microsoft.com/office/drawing/2014/main" val="1176278834"/>
                  </a:ext>
                </a:extLst>
              </a:tr>
              <a:tr h="190500">
                <a:tc>
                  <a:txBody>
                    <a:bodyPr/>
                    <a:lstStyle/>
                    <a:p>
                      <a:pPr fontAlgn="t"/>
                      <a:endParaRPr lang="en-GB">
                        <a:effectLst/>
                      </a:endParaRPr>
                    </a:p>
                    <a:p>
                      <a:pPr rtl="0" fontAlgn="base"/>
                      <a:r>
                        <a:rPr lang="en-GB" sz="1100">
                          <a:effectLst/>
                        </a:rPr>
                        <a:t>Skill development </a:t>
                      </a:r>
                      <a:endParaRPr lang="en-GB">
                        <a:effectLst/>
                      </a:endParaRPr>
                    </a:p>
                    <a:p>
                      <a:pPr rtl="0" fontAlgn="base"/>
                      <a:endParaRPr lang="en-GB">
                        <a:effectLst/>
                      </a:endParaRPr>
                    </a:p>
                  </a:txBody>
                  <a:tcPr/>
                </a:tc>
                <a:tc>
                  <a:txBody>
                    <a:bodyPr/>
                    <a:lstStyle/>
                    <a:p>
                      <a:r>
                        <a:rPr lang="en-GB" sz="1100" b="1">
                          <a:effectLst/>
                          <a:latin typeface="Arial" panose="020B0604020202020204" pitchFamily="34" charset="0"/>
                          <a:ea typeface="Arial" panose="020B0604020202020204" pitchFamily="34" charset="0"/>
                          <a:cs typeface="Arial" panose="020B0604020202020204" pitchFamily="34" charset="0"/>
                        </a:rPr>
                        <a:t>Developing ideas</a:t>
                      </a:r>
                      <a:r>
                        <a:rPr lang="en-GB" sz="1100">
                          <a:effectLst/>
                          <a:latin typeface="Arial" panose="020B0604020202020204" pitchFamily="34" charset="0"/>
                          <a:ea typeface="Arial" panose="020B0604020202020204" pitchFamily="34" charset="0"/>
                          <a:cs typeface="Arial" panose="020B0604020202020204" pitchFamily="34" charset="0"/>
                        </a:rPr>
                        <a:t>: turning a concept into a large-scale event, considering the audience, the venue and the entertainment.</a:t>
                      </a:r>
                      <a:endParaRPr lang="en-GB" sz="1200">
                        <a:effectLst/>
                        <a:latin typeface="Calibri" panose="020F0502020204030204" pitchFamily="34" charset="0"/>
                        <a:ea typeface="DengXian" panose="02010600030101010101" pitchFamily="2" charset="-122"/>
                        <a:cs typeface="Arial" panose="020B0604020202020204" pitchFamily="34" charset="0"/>
                      </a:endParaRPr>
                    </a:p>
                    <a:p>
                      <a:r>
                        <a:rPr lang="en-GB" sz="1100" b="1">
                          <a:solidFill>
                            <a:srgbClr val="000000"/>
                          </a:solidFill>
                          <a:effectLst/>
                          <a:latin typeface="Arial" panose="020B0604020202020204" pitchFamily="34" charset="0"/>
                          <a:ea typeface="Arial" panose="020B0604020202020204" pitchFamily="34" charset="0"/>
                          <a:cs typeface="Arial" panose="020B0604020202020204" pitchFamily="34" charset="0"/>
                        </a:rPr>
                        <a:t>Working collaboratively</a:t>
                      </a:r>
                      <a:r>
                        <a:rPr lang="en-GB" sz="1100">
                          <a:solidFill>
                            <a:srgbClr val="000000"/>
                          </a:solidFill>
                          <a:effectLst/>
                          <a:latin typeface="Arial" panose="020B0604020202020204" pitchFamily="34" charset="0"/>
                          <a:ea typeface="Arial" panose="020B0604020202020204" pitchFamily="34" charset="0"/>
                          <a:cs typeface="Arial" panose="020B0604020202020204" pitchFamily="34" charset="0"/>
                        </a:rPr>
                        <a:t>: discussing different types of events and the roles that need to be filled to make them happen; developing the skill of collaboration within a group, accommodating innovation, differences of opinion, decision making and the various approaches that could be taken.</a:t>
                      </a:r>
                      <a:endParaRPr lang="en-GB" sz="1200">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4125647599"/>
                  </a:ext>
                </a:extLst>
              </a:tr>
            </a:tbl>
          </a:graphicData>
        </a:graphic>
      </p:graphicFrame>
      <p:sp>
        <p:nvSpPr>
          <p:cNvPr id="9" name="Title 8">
            <a:extLst>
              <a:ext uri="{FF2B5EF4-FFF2-40B4-BE49-F238E27FC236}">
                <a16:creationId xmlns:a16="http://schemas.microsoft.com/office/drawing/2014/main" id="{8C5EF8A7-C748-810B-C0AB-4CB1B7B39CD0}"/>
              </a:ext>
            </a:extLst>
          </p:cNvPr>
          <p:cNvSpPr>
            <a:spLocks noGrp="1"/>
          </p:cNvSpPr>
          <p:nvPr>
            <p:ph type="title"/>
          </p:nvPr>
        </p:nvSpPr>
        <p:spPr/>
        <p:txBody>
          <a:bodyPr/>
          <a:lstStyle/>
          <a:p>
            <a:endParaRPr lang="en-GB"/>
          </a:p>
        </p:txBody>
      </p:sp>
    </p:spTree>
    <p:extLst>
      <p:ext uri="{BB962C8B-B14F-4D97-AF65-F5344CB8AC3E}">
        <p14:creationId xmlns:p14="http://schemas.microsoft.com/office/powerpoint/2010/main" val="281257341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Types of employment</a:t>
            </a:r>
          </a:p>
        </p:txBody>
      </p:sp>
      <p:sp>
        <p:nvSpPr>
          <p:cNvPr id="5" name="Text Placeholder 4"/>
          <p:cNvSpPr>
            <a:spLocks noGrp="1"/>
          </p:cNvSpPr>
          <p:nvPr>
            <p:ph type="body" sz="quarter" idx="12"/>
          </p:nvPr>
        </p:nvSpPr>
        <p:spPr/>
        <p:txBody>
          <a:bodyPr vert="horz" lIns="0" tIns="0" rIns="0" bIns="0" rtlCol="0" anchor="t">
            <a:noAutofit/>
          </a:bodyPr>
          <a:lstStyle/>
          <a:p>
            <a:r>
              <a:rPr lang="en-GB" dirty="0"/>
              <a:t>Other terms associated with self-employment include:</a:t>
            </a:r>
            <a:endParaRPr lang="en-GB" dirty="0">
              <a:cs typeface="Arial"/>
            </a:endParaRPr>
          </a:p>
          <a:p>
            <a:endParaRPr lang="en-GB" dirty="0">
              <a:cs typeface="Arial"/>
            </a:endParaRPr>
          </a:p>
          <a:p>
            <a:pPr marL="457200" indent="-457200">
              <a:buFont typeface="Arial" panose="020B0604020202020204" pitchFamily="34" charset="0"/>
              <a:buChar char="•"/>
            </a:pPr>
            <a:r>
              <a:rPr lang="en-GB" dirty="0"/>
              <a:t>freelancer</a:t>
            </a:r>
            <a:endParaRPr lang="en-GB" dirty="0">
              <a:cs typeface="Arial"/>
            </a:endParaRPr>
          </a:p>
          <a:p>
            <a:pPr marL="457200" indent="-457200">
              <a:buFont typeface="Arial" panose="020B0604020202020204" pitchFamily="34" charset="0"/>
              <a:buChar char="•"/>
            </a:pPr>
            <a:r>
              <a:rPr lang="en-GB" dirty="0"/>
              <a:t>associate</a:t>
            </a:r>
            <a:endParaRPr lang="en-GB" dirty="0">
              <a:cs typeface="Arial"/>
            </a:endParaRPr>
          </a:p>
          <a:p>
            <a:pPr marL="457200" indent="-457200">
              <a:buFont typeface="Arial" panose="020B0604020202020204" pitchFamily="34" charset="0"/>
              <a:buChar char="•"/>
            </a:pPr>
            <a:r>
              <a:rPr lang="en-GB" dirty="0"/>
              <a:t>consultant</a:t>
            </a:r>
            <a:endParaRPr lang="en-GB" dirty="0">
              <a:cs typeface="Arial"/>
            </a:endParaRPr>
          </a:p>
          <a:p>
            <a:pPr marL="457200" indent="-457200">
              <a:buFont typeface="Arial" panose="020B0604020202020204" pitchFamily="34" charset="0"/>
              <a:buChar char="•"/>
            </a:pPr>
            <a:r>
              <a:rPr lang="en-GB" dirty="0"/>
              <a:t>contractor</a:t>
            </a:r>
            <a:endParaRPr lang="en-GB" dirty="0">
              <a:cs typeface="Arial"/>
            </a:endParaRPr>
          </a:p>
          <a:p>
            <a:pPr marL="457200" indent="-457200">
              <a:buFont typeface="Arial" panose="020B0604020202020204" pitchFamily="34" charset="0"/>
              <a:buChar char="•"/>
            </a:pPr>
            <a:r>
              <a:rPr lang="en-GB" dirty="0"/>
              <a:t>independent</a:t>
            </a:r>
            <a:endParaRPr lang="en-GB" dirty="0">
              <a:cs typeface="Arial"/>
            </a:endParaRPr>
          </a:p>
          <a:p>
            <a:pPr marL="457200" indent="-457200">
              <a:buFont typeface="Arial" panose="020B0604020202020204" pitchFamily="34" charset="0"/>
              <a:buChar char="•"/>
            </a:pPr>
            <a:r>
              <a:rPr lang="en-GB"/>
              <a:t>the gig economy</a:t>
            </a:r>
            <a:endParaRPr lang="en-GB">
              <a:cs typeface="Arial"/>
            </a:endParaRPr>
          </a:p>
          <a:p>
            <a:br>
              <a:rPr lang="en-GB" dirty="0"/>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30</a:t>
            </a:fld>
            <a:endParaRPr lang="en-GB"/>
          </a:p>
        </p:txBody>
      </p:sp>
    </p:spTree>
    <p:extLst>
      <p:ext uri="{BB962C8B-B14F-4D97-AF65-F5344CB8AC3E}">
        <p14:creationId xmlns:p14="http://schemas.microsoft.com/office/powerpoint/2010/main" val="7805953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Types of employment</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31</a:t>
            </a:fld>
            <a:endParaRPr lang="en-GB"/>
          </a:p>
        </p:txBody>
      </p:sp>
      <p:sp>
        <p:nvSpPr>
          <p:cNvPr id="5" name="TextBox 4">
            <a:extLst>
              <a:ext uri="{FF2B5EF4-FFF2-40B4-BE49-F238E27FC236}">
                <a16:creationId xmlns:a16="http://schemas.microsoft.com/office/drawing/2014/main" id="{50F6891D-DD72-0CFA-29D4-2793871FE503}"/>
              </a:ext>
            </a:extLst>
          </p:cNvPr>
          <p:cNvSpPr txBox="1"/>
          <p:nvPr/>
        </p:nvSpPr>
        <p:spPr>
          <a:xfrm>
            <a:off x="2457450" y="2363560"/>
            <a:ext cx="3510642" cy="20774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sz="1350">
                <a:cs typeface="Arial"/>
                <a:hlinkClick r:id="rId3"/>
              </a:rPr>
              <a:t>What Is Freelancing?</a:t>
            </a:r>
          </a:p>
        </p:txBody>
      </p:sp>
    </p:spTree>
    <p:extLst>
      <p:ext uri="{BB962C8B-B14F-4D97-AF65-F5344CB8AC3E}">
        <p14:creationId xmlns:p14="http://schemas.microsoft.com/office/powerpoint/2010/main" val="40348086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Types of employment</a:t>
            </a:r>
          </a:p>
        </p:txBody>
      </p:sp>
      <p:sp>
        <p:nvSpPr>
          <p:cNvPr id="5" name="Text Placeholder 4"/>
          <p:cNvSpPr>
            <a:spLocks noGrp="1"/>
          </p:cNvSpPr>
          <p:nvPr>
            <p:ph type="body" sz="quarter" idx="12"/>
          </p:nvPr>
        </p:nvSpPr>
        <p:spPr/>
        <p:txBody>
          <a:bodyPr vert="horz" lIns="0" tIns="0" rIns="0" bIns="0" rtlCol="0" anchor="t">
            <a:noAutofit/>
          </a:bodyPr>
          <a:lstStyle/>
          <a:p>
            <a:r>
              <a:rPr lang="en-GB" dirty="0"/>
              <a:t>Other ways to describe being self-employed include:</a:t>
            </a:r>
          </a:p>
          <a:p>
            <a:endParaRPr lang="en-GB">
              <a:solidFill>
                <a:srgbClr val="E51C41"/>
              </a:solidFill>
            </a:endParaRPr>
          </a:p>
          <a:p>
            <a:pPr marL="342900" indent="-342900">
              <a:buFont typeface="Arial" panose="020B0604020202020204" pitchFamily="34" charset="0"/>
              <a:buChar char="•"/>
            </a:pPr>
            <a:r>
              <a:rPr lang="en-GB" sz="2000" dirty="0"/>
              <a:t>You are not employed by one company.</a:t>
            </a:r>
            <a:endParaRPr lang="en-GB" sz="2000" dirty="0">
              <a:cs typeface="Arial"/>
            </a:endParaRPr>
          </a:p>
          <a:p>
            <a:pPr marL="342900" indent="-342900">
              <a:buFont typeface="Arial" panose="020B0604020202020204" pitchFamily="34" charset="0"/>
              <a:buChar char="•"/>
            </a:pPr>
            <a:r>
              <a:rPr lang="en-GB" sz="2000" dirty="0"/>
              <a:t>You are free to take short-term contracts from anywhere.</a:t>
            </a:r>
            <a:endParaRPr lang="en-GB" sz="2000" dirty="0">
              <a:cs typeface="Arial"/>
            </a:endParaRPr>
          </a:p>
          <a:p>
            <a:pPr marL="342900" indent="-342900">
              <a:buFont typeface="Arial" panose="020B0604020202020204" pitchFamily="34" charset="0"/>
              <a:buChar char="•"/>
            </a:pPr>
            <a:r>
              <a:rPr lang="en-GB" sz="2000" dirty="0"/>
              <a:t>You charge an hourly, daily or weekly rate for your work.</a:t>
            </a:r>
            <a:endParaRPr lang="en-GB" sz="2000" dirty="0">
              <a:cs typeface="Arial"/>
            </a:endParaRPr>
          </a:p>
          <a:p>
            <a:pPr marL="342900" indent="-342900">
              <a:buFont typeface="Arial" panose="020B0604020202020204" pitchFamily="34" charset="0"/>
              <a:buChar char="•"/>
            </a:pPr>
            <a:r>
              <a:rPr lang="en-GB" sz="2000" dirty="0"/>
              <a:t>You are paid an agreed rate upon completion of an agreed piece of work.</a:t>
            </a:r>
            <a:endParaRPr lang="en-GB" sz="2000" dirty="0">
              <a:cs typeface="Arial"/>
            </a:endParaRPr>
          </a:p>
          <a:p>
            <a:endParaRPr lang="en-GB">
              <a:solidFill>
                <a:srgbClr val="E51C41"/>
              </a:solidFill>
            </a:endParaRPr>
          </a:p>
          <a:p>
            <a:br>
              <a:rPr lang="en-GB" dirty="0"/>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32</a:t>
            </a:fld>
            <a:endParaRPr lang="en-GB"/>
          </a:p>
        </p:txBody>
      </p:sp>
    </p:spTree>
    <p:extLst>
      <p:ext uri="{BB962C8B-B14F-4D97-AF65-F5344CB8AC3E}">
        <p14:creationId xmlns:p14="http://schemas.microsoft.com/office/powerpoint/2010/main" val="24216279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170980" y="222358"/>
            <a:ext cx="8437563" cy="699425"/>
          </a:xfrm>
        </p:spPr>
        <p:txBody>
          <a:bodyPr/>
          <a:lstStyle/>
          <a:p>
            <a:r>
              <a:rPr lang="en-GB"/>
              <a:t>Types of employment</a:t>
            </a:r>
          </a:p>
        </p:txBody>
      </p:sp>
      <p:sp>
        <p:nvSpPr>
          <p:cNvPr id="5" name="Text Placeholder 4"/>
          <p:cNvSpPr>
            <a:spLocks noGrp="1"/>
          </p:cNvSpPr>
          <p:nvPr>
            <p:ph type="body" sz="quarter" idx="12"/>
          </p:nvPr>
        </p:nvSpPr>
        <p:spPr>
          <a:xfrm>
            <a:off x="700373" y="636166"/>
            <a:ext cx="7485038" cy="1981343"/>
          </a:xfrm>
        </p:spPr>
        <p:txBody>
          <a:bodyPr vert="horz" lIns="0" tIns="0" rIns="0" bIns="0" rtlCol="0" anchor="t">
            <a:noAutofit/>
          </a:bodyPr>
          <a:lstStyle/>
          <a:p>
            <a:r>
              <a:rPr lang="en-GB"/>
              <a:t>Where do you find freelancers?</a:t>
            </a:r>
          </a:p>
          <a:p>
            <a:endParaRPr lang="en-GB">
              <a:solidFill>
                <a:srgbClr val="E51C41"/>
              </a:solidFill>
            </a:endParaRPr>
          </a:p>
          <a:p>
            <a:pPr marL="342900" indent="-342900">
              <a:buFont typeface="Arial" panose="020B0604020202020204" pitchFamily="34" charset="0"/>
              <a:buChar char="•"/>
            </a:pPr>
            <a:endParaRPr lang="en-GB" sz="2000"/>
          </a:p>
          <a:p>
            <a:endParaRPr lang="en-GB" sz="2000">
              <a:solidFill>
                <a:srgbClr val="E51C41"/>
              </a:solidFill>
            </a:endParaRPr>
          </a:p>
          <a:p>
            <a:endParaRPr lang="en-GB" sz="2000">
              <a:solidFill>
                <a:srgbClr val="E51C41"/>
              </a:solidFill>
            </a:endParaRPr>
          </a:p>
          <a:p>
            <a:endParaRPr lang="en-GB" sz="2000">
              <a:solidFill>
                <a:srgbClr val="E51C41"/>
              </a:solidFill>
            </a:endParaRPr>
          </a:p>
          <a:p>
            <a:endParaRPr lang="en-GB" sz="2000">
              <a:solidFill>
                <a:srgbClr val="E51C41"/>
              </a:solidFill>
            </a:endParaRPr>
          </a:p>
          <a:p>
            <a:endParaRPr lang="en-GB">
              <a:solidFill>
                <a:srgbClr val="E51C41"/>
              </a:solidFill>
            </a:endParaRPr>
          </a:p>
          <a:p>
            <a:r>
              <a:rPr lang="en-GB" sz="2000">
                <a:effectLst/>
                <a:latin typeface="+mn-lt"/>
                <a:ea typeface="DengXian" panose="02010600030101010101" pitchFamily="2" charset="-122"/>
                <a:cs typeface="Arial" panose="020B0604020202020204" pitchFamily="34" charset="0"/>
              </a:rPr>
              <a:t>Thirty-five per cent of people working in the creative industries are self-employed freelancers, compared with 15 per cent of the general workforce</a:t>
            </a:r>
            <a:r>
              <a:rPr lang="en-GB" sz="2000">
                <a:solidFill>
                  <a:srgbClr val="000000"/>
                </a:solidFill>
                <a:latin typeface="Arial"/>
                <a:ea typeface="Calibri"/>
                <a:cs typeface="Calibri"/>
              </a:rPr>
              <a:t>. </a:t>
            </a:r>
            <a:r>
              <a:rPr lang="en-GB" sz="2000">
                <a:effectLst/>
                <a:latin typeface="+mn-lt"/>
                <a:ea typeface="DengXian" panose="02010600030101010101" pitchFamily="2" charset="-122"/>
                <a:cs typeface="Arial" panose="020B0604020202020204" pitchFamily="34" charset="0"/>
              </a:rPr>
              <a:t>In television in particular, up to 90 per cent of the workforce can be freelance.</a:t>
            </a:r>
            <a:endParaRPr lang="en-GB" sz="2000" b="0" i="0">
              <a:solidFill>
                <a:srgbClr val="000000"/>
              </a:solidFill>
              <a:effectLst/>
              <a:latin typeface="Arial"/>
              <a:ea typeface="Calibri"/>
              <a:cs typeface="Calibri"/>
            </a:endParaRPr>
          </a:p>
          <a:p>
            <a:br>
              <a:rPr lang="en-GB"/>
            </a:br>
            <a:endParaRPr lang="en-GB"/>
          </a:p>
        </p:txBody>
      </p:sp>
      <p:sp>
        <p:nvSpPr>
          <p:cNvPr id="4" name="Slide Number Placeholder 3"/>
          <p:cNvSpPr>
            <a:spLocks noGrp="1"/>
          </p:cNvSpPr>
          <p:nvPr>
            <p:ph type="sldNum" sz="quarter" idx="11"/>
          </p:nvPr>
        </p:nvSpPr>
        <p:spPr>
          <a:xfrm>
            <a:off x="8100973" y="4719065"/>
            <a:ext cx="909464" cy="273844"/>
          </a:xfrm>
        </p:spPr>
        <p:txBody>
          <a:bodyPr/>
          <a:lstStyle/>
          <a:p>
            <a:fld id="{DA2C159E-F13C-4A85-9A41-E7669D3E0D70}" type="slidenum">
              <a:rPr lang="en-GB" smtClean="0"/>
              <a:pPr/>
              <a:t>33</a:t>
            </a:fld>
            <a:endParaRPr lang="en-GB"/>
          </a:p>
        </p:txBody>
      </p:sp>
      <p:sp>
        <p:nvSpPr>
          <p:cNvPr id="6" name="TextBox 5">
            <a:extLst>
              <a:ext uri="{FF2B5EF4-FFF2-40B4-BE49-F238E27FC236}">
                <a16:creationId xmlns:a16="http://schemas.microsoft.com/office/drawing/2014/main" id="{C49F4AA9-D918-BE94-4F8B-DA98E081D4CC}"/>
              </a:ext>
            </a:extLst>
          </p:cNvPr>
          <p:cNvSpPr txBox="1"/>
          <p:nvPr/>
        </p:nvSpPr>
        <p:spPr>
          <a:xfrm>
            <a:off x="2297627" y="1921378"/>
            <a:ext cx="762393" cy="246221"/>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sz="800">
                <a:cs typeface="Arial"/>
              </a:rPr>
              <a:t>Advertising and</a:t>
            </a:r>
            <a:endParaRPr lang="en-US"/>
          </a:p>
          <a:p>
            <a:pPr algn="ctr"/>
            <a:r>
              <a:rPr lang="en-GB" sz="800">
                <a:cs typeface="Arial"/>
              </a:rPr>
              <a:t>marketing</a:t>
            </a:r>
          </a:p>
        </p:txBody>
      </p:sp>
      <p:sp>
        <p:nvSpPr>
          <p:cNvPr id="7" name="TextBox 6">
            <a:extLst>
              <a:ext uri="{FF2B5EF4-FFF2-40B4-BE49-F238E27FC236}">
                <a16:creationId xmlns:a16="http://schemas.microsoft.com/office/drawing/2014/main" id="{CB7BE875-CA96-3B3E-934D-2BCF4902E820}"/>
              </a:ext>
            </a:extLst>
          </p:cNvPr>
          <p:cNvSpPr txBox="1"/>
          <p:nvPr/>
        </p:nvSpPr>
        <p:spPr>
          <a:xfrm>
            <a:off x="3953210" y="2003862"/>
            <a:ext cx="762393" cy="123111"/>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sz="800">
                <a:cs typeface="Arial"/>
              </a:rPr>
              <a:t>Architecture</a:t>
            </a:r>
            <a:endParaRPr lang="en-US"/>
          </a:p>
        </p:txBody>
      </p:sp>
      <p:sp>
        <p:nvSpPr>
          <p:cNvPr id="8" name="TextBox 7">
            <a:extLst>
              <a:ext uri="{FF2B5EF4-FFF2-40B4-BE49-F238E27FC236}">
                <a16:creationId xmlns:a16="http://schemas.microsoft.com/office/drawing/2014/main" id="{8713363B-EA12-CEA2-44D9-E9039AA51AE2}"/>
              </a:ext>
            </a:extLst>
          </p:cNvPr>
          <p:cNvSpPr txBox="1"/>
          <p:nvPr/>
        </p:nvSpPr>
        <p:spPr>
          <a:xfrm>
            <a:off x="4495252" y="2003862"/>
            <a:ext cx="762393" cy="123111"/>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sz="800">
                <a:cs typeface="Arial"/>
              </a:rPr>
              <a:t>Craft</a:t>
            </a:r>
            <a:endParaRPr lang="en-US"/>
          </a:p>
        </p:txBody>
      </p:sp>
      <p:sp>
        <p:nvSpPr>
          <p:cNvPr id="9" name="TextBox 8">
            <a:extLst>
              <a:ext uri="{FF2B5EF4-FFF2-40B4-BE49-F238E27FC236}">
                <a16:creationId xmlns:a16="http://schemas.microsoft.com/office/drawing/2014/main" id="{6197E4A5-D3A7-A16E-848F-6160FE6F0E41}"/>
              </a:ext>
            </a:extLst>
          </p:cNvPr>
          <p:cNvSpPr txBox="1"/>
          <p:nvPr/>
        </p:nvSpPr>
        <p:spPr>
          <a:xfrm>
            <a:off x="5962298" y="1927270"/>
            <a:ext cx="838985" cy="246221"/>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sz="800">
                <a:cs typeface="Arial"/>
              </a:rPr>
              <a:t>Design (product,</a:t>
            </a:r>
          </a:p>
          <a:p>
            <a:pPr algn="ctr"/>
            <a:r>
              <a:rPr lang="en-GB" sz="800">
                <a:cs typeface="Arial"/>
              </a:rPr>
              <a:t>graphic, fashion)</a:t>
            </a:r>
          </a:p>
        </p:txBody>
      </p:sp>
      <p:sp>
        <p:nvSpPr>
          <p:cNvPr id="10" name="TextBox 9">
            <a:extLst>
              <a:ext uri="{FF2B5EF4-FFF2-40B4-BE49-F238E27FC236}">
                <a16:creationId xmlns:a16="http://schemas.microsoft.com/office/drawing/2014/main" id="{DE9F27E7-A47D-26E5-A57E-AC03277BCBC9}"/>
              </a:ext>
            </a:extLst>
          </p:cNvPr>
          <p:cNvSpPr txBox="1"/>
          <p:nvPr/>
        </p:nvSpPr>
        <p:spPr>
          <a:xfrm>
            <a:off x="2226926" y="2958327"/>
            <a:ext cx="838985" cy="369332"/>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sz="800">
                <a:cs typeface="Arial"/>
              </a:rPr>
              <a:t>Film, TV, video, radio and photography</a:t>
            </a:r>
            <a:endParaRPr lang="en-US"/>
          </a:p>
        </p:txBody>
      </p:sp>
      <p:sp>
        <p:nvSpPr>
          <p:cNvPr id="11" name="TextBox 10">
            <a:extLst>
              <a:ext uri="{FF2B5EF4-FFF2-40B4-BE49-F238E27FC236}">
                <a16:creationId xmlns:a16="http://schemas.microsoft.com/office/drawing/2014/main" id="{E78CDFF5-21C3-81B5-4E64-CC57B5708337}"/>
              </a:ext>
            </a:extLst>
          </p:cNvPr>
          <p:cNvSpPr txBox="1"/>
          <p:nvPr/>
        </p:nvSpPr>
        <p:spPr>
          <a:xfrm>
            <a:off x="5237611" y="3099729"/>
            <a:ext cx="838985" cy="123111"/>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sz="800">
                <a:cs typeface="Arial"/>
              </a:rPr>
              <a:t>Social media</a:t>
            </a:r>
          </a:p>
        </p:txBody>
      </p:sp>
      <p:sp>
        <p:nvSpPr>
          <p:cNvPr id="13" name="TextBox 12">
            <a:extLst>
              <a:ext uri="{FF2B5EF4-FFF2-40B4-BE49-F238E27FC236}">
                <a16:creationId xmlns:a16="http://schemas.microsoft.com/office/drawing/2014/main" id="{93B4EE70-50E5-7E0C-B15E-28E283E02898}"/>
              </a:ext>
            </a:extLst>
          </p:cNvPr>
          <p:cNvSpPr txBox="1"/>
          <p:nvPr/>
        </p:nvSpPr>
        <p:spPr>
          <a:xfrm>
            <a:off x="3093014" y="3029027"/>
            <a:ext cx="838985" cy="246221"/>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sz="800">
                <a:cs typeface="Arial"/>
              </a:rPr>
              <a:t>IT, software and computer services</a:t>
            </a:r>
          </a:p>
        </p:txBody>
      </p:sp>
      <p:sp>
        <p:nvSpPr>
          <p:cNvPr id="14" name="TextBox 13">
            <a:extLst>
              <a:ext uri="{FF2B5EF4-FFF2-40B4-BE49-F238E27FC236}">
                <a16:creationId xmlns:a16="http://schemas.microsoft.com/office/drawing/2014/main" id="{DF6B30A1-55E3-359E-AD04-618E822FED83}"/>
              </a:ext>
            </a:extLst>
          </p:cNvPr>
          <p:cNvSpPr txBox="1"/>
          <p:nvPr/>
        </p:nvSpPr>
        <p:spPr>
          <a:xfrm>
            <a:off x="4530602" y="3099728"/>
            <a:ext cx="838985" cy="123111"/>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sz="800">
                <a:cs typeface="Arial"/>
              </a:rPr>
              <a:t>Publishing</a:t>
            </a:r>
          </a:p>
        </p:txBody>
      </p:sp>
      <p:sp>
        <p:nvSpPr>
          <p:cNvPr id="15" name="TextBox 14">
            <a:extLst>
              <a:ext uri="{FF2B5EF4-FFF2-40B4-BE49-F238E27FC236}">
                <a16:creationId xmlns:a16="http://schemas.microsoft.com/office/drawing/2014/main" id="{6F10669B-919D-EEF3-6C50-8E94DE275525}"/>
              </a:ext>
            </a:extLst>
          </p:cNvPr>
          <p:cNvSpPr txBox="1"/>
          <p:nvPr/>
        </p:nvSpPr>
        <p:spPr>
          <a:xfrm>
            <a:off x="3199066" y="1944944"/>
            <a:ext cx="762393" cy="246221"/>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sz="800">
                <a:cs typeface="Arial"/>
              </a:rPr>
              <a:t>Animation and VFX</a:t>
            </a:r>
            <a:endParaRPr lang="en-US"/>
          </a:p>
        </p:txBody>
      </p:sp>
      <p:sp>
        <p:nvSpPr>
          <p:cNvPr id="16" name="TextBox 15">
            <a:extLst>
              <a:ext uri="{FF2B5EF4-FFF2-40B4-BE49-F238E27FC236}">
                <a16:creationId xmlns:a16="http://schemas.microsoft.com/office/drawing/2014/main" id="{963C0F37-405F-2325-3311-3E3F99D44878}"/>
              </a:ext>
            </a:extLst>
          </p:cNvPr>
          <p:cNvSpPr txBox="1"/>
          <p:nvPr/>
        </p:nvSpPr>
        <p:spPr>
          <a:xfrm>
            <a:off x="5119776" y="1897810"/>
            <a:ext cx="838985" cy="369332"/>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sz="800">
                <a:cs typeface="Arial"/>
              </a:rPr>
              <a:t>Contemporary music and live performance</a:t>
            </a:r>
            <a:endParaRPr lang="en-US"/>
          </a:p>
        </p:txBody>
      </p:sp>
      <p:sp>
        <p:nvSpPr>
          <p:cNvPr id="17" name="TextBox 16">
            <a:extLst>
              <a:ext uri="{FF2B5EF4-FFF2-40B4-BE49-F238E27FC236}">
                <a16:creationId xmlns:a16="http://schemas.microsoft.com/office/drawing/2014/main" id="{4E70A6F4-22DA-8DFA-B896-816A591B3BE8}"/>
              </a:ext>
            </a:extLst>
          </p:cNvPr>
          <p:cNvSpPr txBox="1"/>
          <p:nvPr/>
        </p:nvSpPr>
        <p:spPr>
          <a:xfrm>
            <a:off x="3835375" y="3093837"/>
            <a:ext cx="838985" cy="123111"/>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sz="800">
                <a:cs typeface="Arial"/>
              </a:rPr>
              <a:t>Orchestra</a:t>
            </a:r>
          </a:p>
        </p:txBody>
      </p:sp>
      <p:sp>
        <p:nvSpPr>
          <p:cNvPr id="18" name="TextBox 17">
            <a:extLst>
              <a:ext uri="{FF2B5EF4-FFF2-40B4-BE49-F238E27FC236}">
                <a16:creationId xmlns:a16="http://schemas.microsoft.com/office/drawing/2014/main" id="{63CFCCF0-F10E-B3F2-1ECB-D1738D47E90F}"/>
              </a:ext>
            </a:extLst>
          </p:cNvPr>
          <p:cNvSpPr txBox="1"/>
          <p:nvPr/>
        </p:nvSpPr>
        <p:spPr>
          <a:xfrm>
            <a:off x="6056565" y="3082052"/>
            <a:ext cx="762393" cy="123111"/>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sz="800">
                <a:cs typeface="Arial"/>
              </a:rPr>
              <a:t>Video games</a:t>
            </a:r>
            <a:endParaRPr lang="en-US"/>
          </a:p>
        </p:txBody>
      </p:sp>
      <p:pic>
        <p:nvPicPr>
          <p:cNvPr id="19" name="Graphic 19" descr="Smart Phone with solid fill">
            <a:extLst>
              <a:ext uri="{FF2B5EF4-FFF2-40B4-BE49-F238E27FC236}">
                <a16:creationId xmlns:a16="http://schemas.microsoft.com/office/drawing/2014/main" id="{50618217-46A2-6048-F3EC-46DF2C7062D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89618" y="2540602"/>
            <a:ext cx="525545" cy="537328"/>
          </a:xfrm>
          <a:prstGeom prst="rect">
            <a:avLst/>
          </a:prstGeom>
        </p:spPr>
      </p:pic>
      <p:pic>
        <p:nvPicPr>
          <p:cNvPr id="20" name="Graphic 20" descr="Laptop with solid fill">
            <a:extLst>
              <a:ext uri="{FF2B5EF4-FFF2-40B4-BE49-F238E27FC236}">
                <a16:creationId xmlns:a16="http://schemas.microsoft.com/office/drawing/2014/main" id="{00FEF211-83D1-DCC9-C3BE-319F7EDD565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128660" y="2353538"/>
            <a:ext cx="784782" cy="802457"/>
          </a:xfrm>
          <a:prstGeom prst="rect">
            <a:avLst/>
          </a:prstGeom>
        </p:spPr>
      </p:pic>
      <p:pic>
        <p:nvPicPr>
          <p:cNvPr id="21" name="Graphic 21" descr="Game controller with solid fill">
            <a:extLst>
              <a:ext uri="{FF2B5EF4-FFF2-40B4-BE49-F238E27FC236}">
                <a16:creationId xmlns:a16="http://schemas.microsoft.com/office/drawing/2014/main" id="{08E01EA8-1A6E-31C5-66C2-E214993A8BA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167330" y="2552385"/>
            <a:ext cx="519653" cy="531437"/>
          </a:xfrm>
          <a:prstGeom prst="rect">
            <a:avLst/>
          </a:prstGeom>
        </p:spPr>
      </p:pic>
      <p:pic>
        <p:nvPicPr>
          <p:cNvPr id="22" name="Graphic 22" descr="Books with solid fill">
            <a:extLst>
              <a:ext uri="{FF2B5EF4-FFF2-40B4-BE49-F238E27FC236}">
                <a16:creationId xmlns:a16="http://schemas.microsoft.com/office/drawing/2014/main" id="{94F8DF4C-1403-0DFB-2638-FCCC5FDA2DA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700285" y="2581844"/>
            <a:ext cx="490195" cy="472520"/>
          </a:xfrm>
          <a:prstGeom prst="rect">
            <a:avLst/>
          </a:prstGeom>
        </p:spPr>
      </p:pic>
      <p:pic>
        <p:nvPicPr>
          <p:cNvPr id="23" name="Graphic 23" descr="Music notes with solid fill">
            <a:extLst>
              <a:ext uri="{FF2B5EF4-FFF2-40B4-BE49-F238E27FC236}">
                <a16:creationId xmlns:a16="http://schemas.microsoft.com/office/drawing/2014/main" id="{68149ECD-7AF8-3A79-C605-2D3E44A7BD3D}"/>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3928464" y="2440442"/>
            <a:ext cx="619813" cy="613921"/>
          </a:xfrm>
          <a:prstGeom prst="rect">
            <a:avLst/>
          </a:prstGeom>
        </p:spPr>
      </p:pic>
      <p:pic>
        <p:nvPicPr>
          <p:cNvPr id="24" name="Graphic 24" descr="Video camera with solid fill">
            <a:extLst>
              <a:ext uri="{FF2B5EF4-FFF2-40B4-BE49-F238E27FC236}">
                <a16:creationId xmlns:a16="http://schemas.microsoft.com/office/drawing/2014/main" id="{8A85014A-A4BC-308C-D509-0CE5F572D171}"/>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2402501" y="2440443"/>
            <a:ext cx="537328" cy="537328"/>
          </a:xfrm>
          <a:prstGeom prst="rect">
            <a:avLst/>
          </a:prstGeom>
        </p:spPr>
      </p:pic>
      <p:pic>
        <p:nvPicPr>
          <p:cNvPr id="25" name="Graphic 25" descr="Target Audience with solid fill">
            <a:extLst>
              <a:ext uri="{FF2B5EF4-FFF2-40B4-BE49-F238E27FC236}">
                <a16:creationId xmlns:a16="http://schemas.microsoft.com/office/drawing/2014/main" id="{42E953CB-873B-767A-D613-D8CBBA368B77}"/>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2337691" y="1350468"/>
            <a:ext cx="678730" cy="678730"/>
          </a:xfrm>
          <a:prstGeom prst="rect">
            <a:avLst/>
          </a:prstGeom>
        </p:spPr>
      </p:pic>
      <p:pic>
        <p:nvPicPr>
          <p:cNvPr id="26" name="Graphic 26" descr="Computer with solid fill">
            <a:extLst>
              <a:ext uri="{FF2B5EF4-FFF2-40B4-BE49-F238E27FC236}">
                <a16:creationId xmlns:a16="http://schemas.microsoft.com/office/drawing/2014/main" id="{484E18C2-BB0A-8A80-7C66-A189596D04E4}"/>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3233238" y="1338685"/>
            <a:ext cx="672839" cy="696405"/>
          </a:xfrm>
          <a:prstGeom prst="rect">
            <a:avLst/>
          </a:prstGeom>
        </p:spPr>
      </p:pic>
      <p:pic>
        <p:nvPicPr>
          <p:cNvPr id="27" name="Graphic 27" descr="Building with solid fill">
            <a:extLst>
              <a:ext uri="{FF2B5EF4-FFF2-40B4-BE49-F238E27FC236}">
                <a16:creationId xmlns:a16="http://schemas.microsoft.com/office/drawing/2014/main" id="{57BF12DF-2F76-B3C9-245F-BF48D004CA2D}"/>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4063975" y="1421169"/>
            <a:ext cx="525545" cy="537328"/>
          </a:xfrm>
          <a:prstGeom prst="rect">
            <a:avLst/>
          </a:prstGeom>
        </p:spPr>
      </p:pic>
      <p:pic>
        <p:nvPicPr>
          <p:cNvPr id="28" name="Graphic 28" descr="Palette with solid fill">
            <a:extLst>
              <a:ext uri="{FF2B5EF4-FFF2-40B4-BE49-F238E27FC236}">
                <a16:creationId xmlns:a16="http://schemas.microsoft.com/office/drawing/2014/main" id="{7F5FBABF-ACAA-C452-2AA7-0788130C49D7}"/>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4576557" y="1403494"/>
            <a:ext cx="590354" cy="590352"/>
          </a:xfrm>
          <a:prstGeom prst="rect">
            <a:avLst/>
          </a:prstGeom>
        </p:spPr>
      </p:pic>
      <p:pic>
        <p:nvPicPr>
          <p:cNvPr id="29" name="Graphic 29" descr="Dance with solid fill">
            <a:extLst>
              <a:ext uri="{FF2B5EF4-FFF2-40B4-BE49-F238E27FC236}">
                <a16:creationId xmlns:a16="http://schemas.microsoft.com/office/drawing/2014/main" id="{8913B511-E678-48CB-965A-1BFBDDDEEE6B}"/>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5265893" y="1397602"/>
            <a:ext cx="543220" cy="572678"/>
          </a:xfrm>
          <a:prstGeom prst="rect">
            <a:avLst/>
          </a:prstGeom>
        </p:spPr>
      </p:pic>
      <p:pic>
        <p:nvPicPr>
          <p:cNvPr id="30" name="Graphic 30" descr="Pencil with solid fill">
            <a:extLst>
              <a:ext uri="{FF2B5EF4-FFF2-40B4-BE49-F238E27FC236}">
                <a16:creationId xmlns:a16="http://schemas.microsoft.com/office/drawing/2014/main" id="{8FF2F230-0D60-245E-B02F-7BBE97A47AC6}"/>
              </a:ext>
            </a:extLst>
          </p:cNvPr>
          <p:cNvPicPr>
            <a:picLocks noChangeAspect="1"/>
          </p:cNvPicPr>
          <p:nvPr/>
        </p:nvPicPr>
        <p:blipFill>
          <a:blip r:embed="rId25">
            <a:extLst>
              <a:ext uri="{96DAC541-7B7A-43D3-8B79-37D633B846F1}">
                <asvg:svgBlip xmlns:asvg="http://schemas.microsoft.com/office/drawing/2016/SVG/main" r:embed="rId26"/>
              </a:ext>
            </a:extLst>
          </a:blip>
          <a:stretch>
            <a:fillRect/>
          </a:stretch>
        </p:blipFill>
        <p:spPr>
          <a:xfrm>
            <a:off x="6161440" y="1474194"/>
            <a:ext cx="431276" cy="443059"/>
          </a:xfrm>
          <a:prstGeom prst="rect">
            <a:avLst/>
          </a:prstGeom>
        </p:spPr>
      </p:pic>
    </p:spTree>
    <p:extLst>
      <p:ext uri="{BB962C8B-B14F-4D97-AF65-F5344CB8AC3E}">
        <p14:creationId xmlns:p14="http://schemas.microsoft.com/office/powerpoint/2010/main" val="34771229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Types of employment</a:t>
            </a:r>
          </a:p>
        </p:txBody>
      </p:sp>
      <p:sp>
        <p:nvSpPr>
          <p:cNvPr id="5" name="Text Placeholder 4"/>
          <p:cNvSpPr>
            <a:spLocks noGrp="1"/>
          </p:cNvSpPr>
          <p:nvPr>
            <p:ph type="body" sz="quarter" idx="12"/>
          </p:nvPr>
        </p:nvSpPr>
        <p:spPr/>
        <p:txBody>
          <a:bodyPr vert="horz" lIns="0" tIns="0" rIns="0" bIns="0" rtlCol="0" anchor="t">
            <a:noAutofit/>
          </a:bodyPr>
          <a:lstStyle/>
          <a:p>
            <a:r>
              <a:rPr lang="en-GB" sz="2800" b="0" i="0">
                <a:solidFill>
                  <a:srgbClr val="000000"/>
                </a:solidFill>
                <a:effectLst/>
                <a:latin typeface="Arial"/>
                <a:cs typeface="Arial"/>
              </a:rPr>
              <a:t>Freelancers need four things: </a:t>
            </a:r>
            <a:endParaRPr lang="en-GB">
              <a:solidFill>
                <a:srgbClr val="E51C41"/>
              </a:solidFill>
              <a:latin typeface="Arial"/>
              <a:cs typeface="Arial"/>
            </a:endParaRPr>
          </a:p>
          <a:p>
            <a:endParaRPr lang="en-GB">
              <a:solidFill>
                <a:srgbClr val="E51C41"/>
              </a:solidFill>
            </a:endParaRPr>
          </a:p>
          <a:p>
            <a:endParaRPr lang="en-GB">
              <a:solidFill>
                <a:srgbClr val="E51C41"/>
              </a:solidFill>
            </a:endParaRPr>
          </a:p>
          <a:p>
            <a:br>
              <a:rPr lang="en-GB"/>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34</a:t>
            </a:fld>
            <a:endParaRPr lang="en-GB"/>
          </a:p>
        </p:txBody>
      </p:sp>
    </p:spTree>
    <p:extLst>
      <p:ext uri="{BB962C8B-B14F-4D97-AF65-F5344CB8AC3E}">
        <p14:creationId xmlns:p14="http://schemas.microsoft.com/office/powerpoint/2010/main" val="424620115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Types of employment</a:t>
            </a:r>
          </a:p>
        </p:txBody>
      </p:sp>
      <p:sp>
        <p:nvSpPr>
          <p:cNvPr id="5" name="Text Placeholder 4"/>
          <p:cNvSpPr>
            <a:spLocks noGrp="1"/>
          </p:cNvSpPr>
          <p:nvPr>
            <p:ph type="body" sz="quarter" idx="12"/>
          </p:nvPr>
        </p:nvSpPr>
        <p:spPr/>
        <p:txBody>
          <a:bodyPr vert="horz" lIns="0" tIns="0" rIns="0" bIns="0" rtlCol="0" anchor="t">
            <a:noAutofit/>
          </a:bodyPr>
          <a:lstStyle/>
          <a:p>
            <a:r>
              <a:rPr lang="en-GB" sz="2800" b="0" i="0">
                <a:solidFill>
                  <a:srgbClr val="000000"/>
                </a:solidFill>
                <a:effectLst/>
                <a:latin typeface="Arial"/>
                <a:cs typeface="Arial"/>
              </a:rPr>
              <a:t>Freelancers need four things: </a:t>
            </a:r>
            <a:endParaRPr lang="en-GB">
              <a:solidFill>
                <a:srgbClr val="E51C41"/>
              </a:solidFill>
              <a:latin typeface="Arial"/>
              <a:cs typeface="Arial"/>
            </a:endParaRPr>
          </a:p>
          <a:p>
            <a:endParaRPr lang="en-GB">
              <a:solidFill>
                <a:srgbClr val="E51C41"/>
              </a:solidFill>
              <a:cs typeface="Arial"/>
            </a:endParaRPr>
          </a:p>
          <a:p>
            <a:pPr marL="342900" indent="-342900" algn="l" rtl="0" fontAlgn="base">
              <a:buFont typeface="Arial" panose="020B0604020202020204" pitchFamily="34" charset="0"/>
              <a:buChar char="•"/>
            </a:pPr>
            <a:r>
              <a:rPr lang="en-GB" sz="2400" b="0" i="0">
                <a:solidFill>
                  <a:srgbClr val="000000"/>
                </a:solidFill>
                <a:effectLst/>
                <a:latin typeface="Arial"/>
                <a:cs typeface="Calibri"/>
              </a:rPr>
              <a:t>a commercially desired skill</a:t>
            </a:r>
          </a:p>
          <a:p>
            <a:pPr algn="l" rtl="0" fontAlgn="base"/>
            <a:endParaRPr lang="en-GB">
              <a:solidFill>
                <a:srgbClr val="E51C41"/>
              </a:solidFill>
              <a:cs typeface="Arial"/>
            </a:endParaRPr>
          </a:p>
          <a:p>
            <a:br>
              <a:rPr lang="en-GB"/>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35</a:t>
            </a:fld>
            <a:endParaRPr lang="en-GB"/>
          </a:p>
        </p:txBody>
      </p:sp>
    </p:spTree>
    <p:extLst>
      <p:ext uri="{BB962C8B-B14F-4D97-AF65-F5344CB8AC3E}">
        <p14:creationId xmlns:p14="http://schemas.microsoft.com/office/powerpoint/2010/main" val="375601361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Types of employment</a:t>
            </a:r>
          </a:p>
        </p:txBody>
      </p:sp>
      <p:sp>
        <p:nvSpPr>
          <p:cNvPr id="5" name="Text Placeholder 4"/>
          <p:cNvSpPr>
            <a:spLocks noGrp="1"/>
          </p:cNvSpPr>
          <p:nvPr>
            <p:ph type="body" sz="quarter" idx="12"/>
          </p:nvPr>
        </p:nvSpPr>
        <p:spPr/>
        <p:txBody>
          <a:bodyPr vert="horz" lIns="0" tIns="0" rIns="0" bIns="0" rtlCol="0" anchor="t">
            <a:noAutofit/>
          </a:bodyPr>
          <a:lstStyle/>
          <a:p>
            <a:r>
              <a:rPr lang="en-GB" sz="2800" b="0" i="0">
                <a:solidFill>
                  <a:srgbClr val="000000"/>
                </a:solidFill>
                <a:effectLst/>
                <a:latin typeface="Arial"/>
                <a:cs typeface="Arial"/>
              </a:rPr>
              <a:t>Freelancers need four things:</a:t>
            </a:r>
            <a:endParaRPr lang="en-GB">
              <a:solidFill>
                <a:srgbClr val="E51C41"/>
              </a:solidFill>
              <a:latin typeface="Arial"/>
              <a:cs typeface="Arial"/>
            </a:endParaRPr>
          </a:p>
          <a:p>
            <a:endParaRPr lang="en-GB">
              <a:solidFill>
                <a:srgbClr val="E51C41"/>
              </a:solidFill>
              <a:cs typeface="Arial"/>
            </a:endParaRPr>
          </a:p>
          <a:p>
            <a:pPr marL="342900" indent="-342900" algn="l" rtl="0" fontAlgn="base">
              <a:buFont typeface="Arial" panose="020B0604020202020204" pitchFamily="34" charset="0"/>
              <a:buChar char="•"/>
            </a:pPr>
            <a:r>
              <a:rPr lang="en-GB" sz="2400" b="0" i="0">
                <a:solidFill>
                  <a:srgbClr val="000000"/>
                </a:solidFill>
                <a:effectLst/>
                <a:latin typeface="Arial"/>
                <a:cs typeface="Calibri"/>
              </a:rPr>
              <a:t>a commercially desired skill </a:t>
            </a:r>
          </a:p>
          <a:p>
            <a:pPr marL="342900" indent="-342900" algn="l" rtl="0" fontAlgn="base">
              <a:buFont typeface="Arial" panose="020B0604020202020204" pitchFamily="34" charset="0"/>
              <a:buChar char="•"/>
            </a:pPr>
            <a:r>
              <a:rPr lang="en-GB" sz="2400" b="0" i="0">
                <a:solidFill>
                  <a:srgbClr val="000000"/>
                </a:solidFill>
                <a:effectLst/>
                <a:latin typeface="Arial"/>
                <a:cs typeface="Calibri"/>
              </a:rPr>
              <a:t>the means to collect income and account for it </a:t>
            </a:r>
          </a:p>
          <a:p>
            <a:endParaRPr lang="en-GB">
              <a:solidFill>
                <a:srgbClr val="E51C41"/>
              </a:solidFill>
              <a:cs typeface="Arial"/>
            </a:endParaRPr>
          </a:p>
          <a:p>
            <a:br>
              <a:rPr lang="en-GB"/>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36</a:t>
            </a:fld>
            <a:endParaRPr lang="en-GB"/>
          </a:p>
        </p:txBody>
      </p:sp>
    </p:spTree>
    <p:extLst>
      <p:ext uri="{BB962C8B-B14F-4D97-AF65-F5344CB8AC3E}">
        <p14:creationId xmlns:p14="http://schemas.microsoft.com/office/powerpoint/2010/main" val="118993999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Types of EMPLOYMENT</a:t>
            </a:r>
          </a:p>
        </p:txBody>
      </p:sp>
      <p:sp>
        <p:nvSpPr>
          <p:cNvPr id="5" name="Text Placeholder 4"/>
          <p:cNvSpPr>
            <a:spLocks noGrp="1"/>
          </p:cNvSpPr>
          <p:nvPr>
            <p:ph type="body" sz="quarter" idx="12"/>
          </p:nvPr>
        </p:nvSpPr>
        <p:spPr/>
        <p:txBody>
          <a:bodyPr vert="horz" lIns="0" tIns="0" rIns="0" bIns="0" rtlCol="0" anchor="t">
            <a:noAutofit/>
          </a:bodyPr>
          <a:lstStyle/>
          <a:p>
            <a:r>
              <a:rPr lang="en-GB" sz="2800" b="0" i="0">
                <a:solidFill>
                  <a:srgbClr val="000000"/>
                </a:solidFill>
                <a:effectLst/>
                <a:latin typeface="Arial"/>
                <a:cs typeface="Arial"/>
              </a:rPr>
              <a:t>Freelancers need four things</a:t>
            </a:r>
            <a:r>
              <a:rPr lang="en-GB" sz="2800" b="0" i="0">
                <a:solidFill>
                  <a:srgbClr val="000000"/>
                </a:solidFill>
                <a:effectLst/>
                <a:latin typeface="Arial"/>
                <a:cs typeface="Calibri"/>
              </a:rPr>
              <a:t>: </a:t>
            </a:r>
            <a:endParaRPr lang="en-GB">
              <a:solidFill>
                <a:srgbClr val="E51C41"/>
              </a:solidFill>
              <a:latin typeface="Arial"/>
              <a:cs typeface="Calibri"/>
            </a:endParaRPr>
          </a:p>
          <a:p>
            <a:endParaRPr lang="en-GB">
              <a:solidFill>
                <a:srgbClr val="E51C41"/>
              </a:solidFill>
              <a:cs typeface="Arial"/>
            </a:endParaRPr>
          </a:p>
          <a:p>
            <a:pPr marL="342900" indent="-342900" algn="l" rtl="0" fontAlgn="base">
              <a:buFont typeface="Arial" panose="020B0604020202020204" pitchFamily="34" charset="0"/>
              <a:buChar char="•"/>
            </a:pPr>
            <a:r>
              <a:rPr lang="en-GB" sz="2400" b="0" i="0">
                <a:solidFill>
                  <a:srgbClr val="000000"/>
                </a:solidFill>
                <a:effectLst/>
                <a:latin typeface="Arial"/>
                <a:cs typeface="Calibri"/>
              </a:rPr>
              <a:t>a commercially desired skill </a:t>
            </a:r>
          </a:p>
          <a:p>
            <a:pPr marL="342900" indent="-342900" algn="l" rtl="0" fontAlgn="base">
              <a:buFont typeface="Arial" panose="020B0604020202020204" pitchFamily="34" charset="0"/>
              <a:buChar char="•"/>
            </a:pPr>
            <a:r>
              <a:rPr lang="en-GB" sz="2400" b="0" i="0">
                <a:solidFill>
                  <a:srgbClr val="000000"/>
                </a:solidFill>
                <a:effectLst/>
                <a:latin typeface="Arial"/>
                <a:cs typeface="Calibri"/>
              </a:rPr>
              <a:t>the means to collect income and account for it </a:t>
            </a:r>
          </a:p>
          <a:p>
            <a:pPr marL="342900" indent="-342900" algn="l" rtl="0" fontAlgn="base">
              <a:buFont typeface="Arial" panose="020B0604020202020204" pitchFamily="34" charset="0"/>
              <a:buChar char="•"/>
            </a:pPr>
            <a:r>
              <a:rPr lang="en-GB" sz="2400" b="0" i="0">
                <a:solidFill>
                  <a:srgbClr val="000000"/>
                </a:solidFill>
                <a:effectLst/>
                <a:latin typeface="Arial"/>
                <a:cs typeface="Calibri"/>
              </a:rPr>
              <a:t>a network of contacts for work opportunities </a:t>
            </a:r>
          </a:p>
          <a:p>
            <a:endParaRPr lang="en-GB">
              <a:solidFill>
                <a:srgbClr val="E51C41"/>
              </a:solidFill>
              <a:cs typeface="Arial"/>
            </a:endParaRPr>
          </a:p>
          <a:p>
            <a:br>
              <a:rPr lang="en-GB"/>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37</a:t>
            </a:fld>
            <a:endParaRPr lang="en-GB"/>
          </a:p>
        </p:txBody>
      </p:sp>
    </p:spTree>
    <p:extLst>
      <p:ext uri="{BB962C8B-B14F-4D97-AF65-F5344CB8AC3E}">
        <p14:creationId xmlns:p14="http://schemas.microsoft.com/office/powerpoint/2010/main" val="376762058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Types of employment</a:t>
            </a:r>
          </a:p>
        </p:txBody>
      </p:sp>
      <p:sp>
        <p:nvSpPr>
          <p:cNvPr id="5" name="Text Placeholder 4"/>
          <p:cNvSpPr>
            <a:spLocks noGrp="1"/>
          </p:cNvSpPr>
          <p:nvPr>
            <p:ph type="body" sz="quarter" idx="12"/>
          </p:nvPr>
        </p:nvSpPr>
        <p:spPr>
          <a:xfrm>
            <a:off x="234000" y="986400"/>
            <a:ext cx="8310562" cy="3601574"/>
          </a:xfrm>
        </p:spPr>
        <p:txBody>
          <a:bodyPr vert="horz" lIns="0" tIns="0" rIns="0" bIns="0" rtlCol="0" anchor="t">
            <a:noAutofit/>
          </a:bodyPr>
          <a:lstStyle/>
          <a:p>
            <a:r>
              <a:rPr lang="en-GB" sz="2800" b="0" i="0">
                <a:solidFill>
                  <a:srgbClr val="000000"/>
                </a:solidFill>
                <a:effectLst/>
                <a:latin typeface="Arial"/>
                <a:cs typeface="Arial"/>
              </a:rPr>
              <a:t>Freelancers need four things:</a:t>
            </a:r>
            <a:endParaRPr lang="en-GB">
              <a:solidFill>
                <a:srgbClr val="E51C41"/>
              </a:solidFill>
              <a:latin typeface="Arial"/>
              <a:cs typeface="Arial"/>
            </a:endParaRPr>
          </a:p>
          <a:p>
            <a:endParaRPr lang="en-GB">
              <a:solidFill>
                <a:srgbClr val="E51C41"/>
              </a:solidFill>
              <a:cs typeface="Arial"/>
            </a:endParaRPr>
          </a:p>
          <a:p>
            <a:pPr marL="342900" indent="-342900" algn="l" rtl="0" fontAlgn="base">
              <a:buFont typeface="Arial" panose="020B0604020202020204" pitchFamily="34" charset="0"/>
              <a:buChar char="•"/>
            </a:pPr>
            <a:r>
              <a:rPr lang="en-GB" sz="2400" b="0" i="0">
                <a:solidFill>
                  <a:srgbClr val="000000"/>
                </a:solidFill>
                <a:effectLst/>
                <a:latin typeface="Arial"/>
                <a:cs typeface="Calibri"/>
              </a:rPr>
              <a:t>a commercially desired skill </a:t>
            </a:r>
          </a:p>
          <a:p>
            <a:pPr marL="342900" indent="-342900" algn="l" rtl="0" fontAlgn="base">
              <a:buFont typeface="Arial" panose="020B0604020202020204" pitchFamily="34" charset="0"/>
              <a:buChar char="•"/>
            </a:pPr>
            <a:r>
              <a:rPr lang="en-GB" sz="2400" b="0" i="0">
                <a:solidFill>
                  <a:srgbClr val="000000"/>
                </a:solidFill>
                <a:effectLst/>
                <a:latin typeface="Arial"/>
                <a:cs typeface="Calibri"/>
              </a:rPr>
              <a:t>the means to collect income and account for it </a:t>
            </a:r>
          </a:p>
          <a:p>
            <a:pPr marL="342900" indent="-342900" algn="l" rtl="0" fontAlgn="base">
              <a:buFont typeface="Arial" panose="020B0604020202020204" pitchFamily="34" charset="0"/>
              <a:buChar char="•"/>
            </a:pPr>
            <a:r>
              <a:rPr lang="en-GB" sz="2400" b="0" i="0">
                <a:solidFill>
                  <a:srgbClr val="000000"/>
                </a:solidFill>
                <a:effectLst/>
                <a:latin typeface="Arial"/>
                <a:cs typeface="Calibri"/>
              </a:rPr>
              <a:t>a network of contacts for work opportunities </a:t>
            </a:r>
          </a:p>
          <a:p>
            <a:pPr marL="342900" indent="-342900" algn="l" rtl="0" fontAlgn="base">
              <a:buFont typeface="Arial" panose="020B0604020202020204" pitchFamily="34" charset="0"/>
              <a:buChar char="•"/>
            </a:pPr>
            <a:r>
              <a:rPr lang="en-GB" sz="2400" b="0" i="0">
                <a:solidFill>
                  <a:srgbClr val="000000"/>
                </a:solidFill>
                <a:effectLst/>
                <a:latin typeface="Arial"/>
                <a:cs typeface="Calibri"/>
              </a:rPr>
              <a:t>an easily accessible portfolio of work they have completed.</a:t>
            </a:r>
          </a:p>
          <a:p>
            <a:endParaRPr lang="en-GB">
              <a:solidFill>
                <a:srgbClr val="E51C41"/>
              </a:solidFill>
              <a:cs typeface="Arial"/>
            </a:endParaRPr>
          </a:p>
          <a:p>
            <a:br>
              <a:rPr lang="en-GB"/>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38</a:t>
            </a:fld>
            <a:endParaRPr lang="en-GB"/>
          </a:p>
        </p:txBody>
      </p:sp>
    </p:spTree>
    <p:extLst>
      <p:ext uri="{BB962C8B-B14F-4D97-AF65-F5344CB8AC3E}">
        <p14:creationId xmlns:p14="http://schemas.microsoft.com/office/powerpoint/2010/main" val="19766010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Types of employment</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39</a:t>
            </a:fld>
            <a:endParaRPr lang="en-GB"/>
          </a:p>
        </p:txBody>
      </p:sp>
      <p:sp>
        <p:nvSpPr>
          <p:cNvPr id="5" name="TextBox 4">
            <a:extLst>
              <a:ext uri="{FF2B5EF4-FFF2-40B4-BE49-F238E27FC236}">
                <a16:creationId xmlns:a16="http://schemas.microsoft.com/office/drawing/2014/main" id="{A1157D1B-936F-84EF-0B31-0CC86705F2C8}"/>
              </a:ext>
            </a:extLst>
          </p:cNvPr>
          <p:cNvSpPr txBox="1"/>
          <p:nvPr/>
        </p:nvSpPr>
        <p:spPr>
          <a:xfrm>
            <a:off x="2457450" y="2363560"/>
            <a:ext cx="3510642" cy="207749"/>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GB" sz="1350">
                <a:cs typeface="Arial"/>
                <a:hlinkClick r:id="rId3"/>
              </a:rPr>
              <a:t>The best part of freelancing</a:t>
            </a:r>
          </a:p>
        </p:txBody>
      </p:sp>
    </p:spTree>
    <p:extLst>
      <p:ext uri="{BB962C8B-B14F-4D97-AF65-F5344CB8AC3E}">
        <p14:creationId xmlns:p14="http://schemas.microsoft.com/office/powerpoint/2010/main" val="645198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80E7C5-D587-1EBD-6B63-E34880486320}"/>
              </a:ext>
            </a:extLst>
          </p:cNvPr>
          <p:cNvSpPr>
            <a:spLocks noGrp="1"/>
          </p:cNvSpPr>
          <p:nvPr>
            <p:ph type="title"/>
          </p:nvPr>
        </p:nvSpPr>
        <p:spPr/>
        <p:txBody>
          <a:bodyPr/>
          <a:lstStyle/>
          <a:p>
            <a:r>
              <a:rPr lang="en-GB">
                <a:cs typeface="Arial"/>
              </a:rPr>
              <a:t>Planning and developing ideas</a:t>
            </a:r>
          </a:p>
        </p:txBody>
      </p:sp>
      <p:sp>
        <p:nvSpPr>
          <p:cNvPr id="3" name="Text Placeholder 2">
            <a:extLst>
              <a:ext uri="{FF2B5EF4-FFF2-40B4-BE49-F238E27FC236}">
                <a16:creationId xmlns:a16="http://schemas.microsoft.com/office/drawing/2014/main" id="{690A1B99-9D71-6C1B-FDF4-09D6C072F0FB}"/>
              </a:ext>
            </a:extLst>
          </p:cNvPr>
          <p:cNvSpPr>
            <a:spLocks noGrp="1"/>
          </p:cNvSpPr>
          <p:nvPr>
            <p:ph type="body" sz="quarter" idx="12"/>
          </p:nvPr>
        </p:nvSpPr>
        <p:spPr/>
        <p:txBody>
          <a:bodyPr vert="horz" lIns="0" tIns="0" rIns="0" bIns="0" rtlCol="0" anchor="t">
            <a:noAutofit/>
          </a:bodyPr>
          <a:lstStyle/>
          <a:p>
            <a:r>
              <a:rPr lang="en-GB">
                <a:solidFill>
                  <a:srgbClr val="FF0000"/>
                </a:solidFill>
              </a:rPr>
              <a:t>Project overview</a:t>
            </a:r>
          </a:p>
          <a:p>
            <a:endParaRPr lang="en-GB">
              <a:solidFill>
                <a:srgbClr val="FF0000"/>
              </a:solidFill>
              <a:cs typeface="Arial"/>
            </a:endParaRPr>
          </a:p>
          <a:p>
            <a:r>
              <a:rPr lang="en-GB">
                <a:solidFill>
                  <a:srgbClr val="FF0000"/>
                </a:solidFill>
                <a:cs typeface="Arial"/>
              </a:rPr>
              <a:t>What you will learn in this project:</a:t>
            </a:r>
          </a:p>
        </p:txBody>
      </p:sp>
      <p:sp>
        <p:nvSpPr>
          <p:cNvPr id="5" name="Slide Number Placeholder 4">
            <a:extLst>
              <a:ext uri="{FF2B5EF4-FFF2-40B4-BE49-F238E27FC236}">
                <a16:creationId xmlns:a16="http://schemas.microsoft.com/office/drawing/2014/main" id="{CB5C25F5-9EA4-2CC3-E470-1BFA7AD6B0FF}"/>
              </a:ext>
            </a:extLst>
          </p:cNvPr>
          <p:cNvSpPr>
            <a:spLocks noGrp="1"/>
          </p:cNvSpPr>
          <p:nvPr>
            <p:ph type="sldNum" sz="quarter" idx="11"/>
          </p:nvPr>
        </p:nvSpPr>
        <p:spPr/>
        <p:txBody>
          <a:bodyPr/>
          <a:lstStyle/>
          <a:p>
            <a:fld id="{DA2C159E-F13C-4A85-9A41-E7669D3E0D70}" type="slidenum">
              <a:rPr lang="en-GB" smtClean="0"/>
              <a:pPr/>
              <a:t>4</a:t>
            </a:fld>
            <a:endParaRPr lang="en-GB"/>
          </a:p>
        </p:txBody>
      </p:sp>
      <p:sp>
        <p:nvSpPr>
          <p:cNvPr id="6" name="Footer Placeholder 5">
            <a:extLst>
              <a:ext uri="{FF2B5EF4-FFF2-40B4-BE49-F238E27FC236}">
                <a16:creationId xmlns:a16="http://schemas.microsoft.com/office/drawing/2014/main" id="{775593CB-5D08-56D0-8187-B120518CD3F7}"/>
              </a:ext>
            </a:extLst>
          </p:cNvPr>
          <p:cNvSpPr>
            <a:spLocks noGrp="1"/>
          </p:cNvSpPr>
          <p:nvPr>
            <p:ph type="ftr" sz="quarter" idx="10"/>
          </p:nvPr>
        </p:nvSpPr>
        <p:spPr/>
        <p:txBody>
          <a:bodyPr/>
          <a:lstStyle/>
          <a:p>
            <a:r>
              <a:rPr lang="en-GB"/>
              <a:t>Education and Training Foundation</a:t>
            </a:r>
          </a:p>
        </p:txBody>
      </p:sp>
      <p:sp>
        <p:nvSpPr>
          <p:cNvPr id="8" name="Content Placeholder 3">
            <a:extLst>
              <a:ext uri="{FF2B5EF4-FFF2-40B4-BE49-F238E27FC236}">
                <a16:creationId xmlns:a16="http://schemas.microsoft.com/office/drawing/2014/main" id="{98CDFD94-634C-7BDC-4AFD-D06DC733BC73}"/>
              </a:ext>
            </a:extLst>
          </p:cNvPr>
          <p:cNvSpPr txBox="1">
            <a:spLocks/>
          </p:cNvSpPr>
          <p:nvPr/>
        </p:nvSpPr>
        <p:spPr>
          <a:xfrm>
            <a:off x="4360031" y="403072"/>
            <a:ext cx="4387016" cy="3779474"/>
          </a:xfrm>
          <a:prstGeom prst="rect">
            <a:avLst/>
          </a:prstGeom>
        </p:spPr>
        <p:txBody>
          <a:bodyPr vert="horz" lIns="0" tIns="0" rIns="0" bIns="0" rtlCol="0" anchor="t">
            <a:noAutofit/>
          </a:bodyPr>
          <a:lstStyle>
            <a:lvl1pPr marL="0" indent="0" algn="l" defTabSz="914400" rtl="0" eaLnBrk="1" latinLnBrk="0" hangingPunct="1">
              <a:lnSpc>
                <a:spcPts val="1600"/>
              </a:lnSpc>
              <a:spcBef>
                <a:spcPct val="20000"/>
              </a:spcBef>
              <a:buFont typeface="Arial" panose="020B0604020202020204" pitchFamily="34" charset="0"/>
              <a:buNone/>
              <a:defRPr sz="1350" kern="1200">
                <a:solidFill>
                  <a:schemeClr val="tx1"/>
                </a:solidFill>
                <a:latin typeface="+mn-lt"/>
                <a:ea typeface="+mn-ea"/>
                <a:cs typeface="+mn-cs"/>
              </a:defRPr>
            </a:lvl1pPr>
            <a:lvl2pPr marL="180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2pPr>
            <a:lvl3pPr marL="432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3pPr>
            <a:lvl4pPr marL="648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4pPr>
            <a:lvl5pPr marL="828000" indent="-180000" algn="l" defTabSz="914400" rtl="0" eaLnBrk="1" latinLnBrk="0" hangingPunct="1">
              <a:lnSpc>
                <a:spcPts val="1600"/>
              </a:lnSpc>
              <a:spcBef>
                <a:spcPct val="20000"/>
              </a:spcBef>
              <a:buFont typeface="Calibri" panose="020F0502020204030204" pitchFamily="34" charset="0"/>
              <a:buChar char="–"/>
              <a:defRPr sz="135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a:ea typeface="+mn-lt"/>
                <a:cs typeface="+mn-lt"/>
              </a:rPr>
              <a:t>Understanding the key activities/stages and selecting the right methods and resources are essential for planning and developing ideas. A great way to exercise these skills is through event management and planning your own event. Thi</a:t>
            </a:r>
            <a:r>
              <a:rPr lang="en-GB" sz="1400">
                <a:ea typeface="+mn-lt"/>
                <a:cs typeface="+mn-lt"/>
              </a:rPr>
              <a:t>s is an environment in which various individuals collaborate to achieve a common goal.</a:t>
            </a:r>
            <a:endParaRPr lang="en-US">
              <a:ea typeface="+mn-lt"/>
              <a:cs typeface="+mn-lt"/>
            </a:endParaRPr>
          </a:p>
          <a:p>
            <a:endParaRPr lang="en-GB" sz="1400">
              <a:ea typeface="+mn-lt"/>
              <a:cs typeface="+mn-lt"/>
            </a:endParaRPr>
          </a:p>
          <a:p>
            <a:r>
              <a:rPr lang="en-GB" sz="1400">
                <a:ea typeface="+mn-lt"/>
                <a:cs typeface="+mn-lt"/>
              </a:rPr>
              <a:t>This project is designed to introduce the complex environment of event management. While planning your own event, you will need to understand the importance of audience needs and interests, project reporting and the skills needed to plan a successful event.</a:t>
            </a:r>
            <a:endParaRPr lang="en-US">
              <a:cs typeface="Arial"/>
            </a:endParaRPr>
          </a:p>
          <a:p>
            <a:endParaRPr lang="en-GB">
              <a:ea typeface="+mn-lt"/>
              <a:cs typeface="+mn-lt"/>
            </a:endParaRPr>
          </a:p>
          <a:p>
            <a:r>
              <a:rPr lang="en-GB">
                <a:ea typeface="+mn-lt"/>
                <a:cs typeface="+mn-lt"/>
              </a:rPr>
              <a:t>Throughout this project, you will develop a range of skills that will help you to plan and develop ideas, from organisation and management to marketing, promotion, budgeting, structuring and reflection.</a:t>
            </a:r>
            <a:endParaRPr lang="en-GB"/>
          </a:p>
          <a:p>
            <a:endParaRPr lang="en-GB">
              <a:cs typeface="Arial"/>
            </a:endParaRPr>
          </a:p>
        </p:txBody>
      </p:sp>
    </p:spTree>
    <p:extLst>
      <p:ext uri="{BB962C8B-B14F-4D97-AF65-F5344CB8AC3E}">
        <p14:creationId xmlns:p14="http://schemas.microsoft.com/office/powerpoint/2010/main" val="234702660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02</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a:t>Skills audit</a:t>
            </a:r>
          </a:p>
        </p:txBody>
      </p:sp>
    </p:spTree>
    <p:extLst>
      <p:ext uri="{BB962C8B-B14F-4D97-AF65-F5344CB8AC3E}">
        <p14:creationId xmlns:p14="http://schemas.microsoft.com/office/powerpoint/2010/main" val="404080200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Skills audit</a:t>
            </a:r>
          </a:p>
        </p:txBody>
      </p:sp>
      <p:sp>
        <p:nvSpPr>
          <p:cNvPr id="5" name="Text Placeholder 4"/>
          <p:cNvSpPr>
            <a:spLocks noGrp="1"/>
          </p:cNvSpPr>
          <p:nvPr>
            <p:ph type="body" sz="quarter" idx="12"/>
          </p:nvPr>
        </p:nvSpPr>
        <p:spPr>
          <a:xfrm>
            <a:off x="234000" y="627534"/>
            <a:ext cx="7667625" cy="3960440"/>
          </a:xfrm>
        </p:spPr>
        <p:txBody>
          <a:bodyPr vert="horz" lIns="0" tIns="0" rIns="0" bIns="0" rtlCol="0" anchor="t">
            <a:noAutofit/>
          </a:bodyPr>
          <a:lstStyle/>
          <a:p>
            <a:r>
              <a:rPr lang="en-GB" sz="2000">
                <a:latin typeface="Arial"/>
                <a:cs typeface="Calibri"/>
              </a:rPr>
              <a:t>Please give examples of times when you:</a:t>
            </a:r>
            <a:endParaRPr lang="en-GB" sz="1100">
              <a:latin typeface="Arial"/>
              <a:cs typeface="Calibri"/>
            </a:endParaRPr>
          </a:p>
          <a:p>
            <a:pPr>
              <a:lnSpc>
                <a:spcPct val="100000"/>
              </a:lnSpc>
            </a:pPr>
            <a:r>
              <a:rPr lang="en-GB" sz="1100">
                <a:latin typeface="Arial"/>
                <a:cs typeface="Calibri"/>
              </a:rPr>
              <a:t>   </a:t>
            </a:r>
            <a:endParaRPr lang="en-GB" sz="1100">
              <a:latin typeface="Arial"/>
              <a:cs typeface="Calibri" panose="020F0502020204030204" pitchFamily="34" charset="0"/>
            </a:endParaRPr>
          </a:p>
          <a:p>
            <a:pPr marL="342900" indent="-342900">
              <a:buFont typeface="Arial" panose="020B0604020202020204" pitchFamily="34" charset="0"/>
              <a:buChar char="•"/>
            </a:pPr>
            <a:r>
              <a:rPr lang="en-GB" sz="1600">
                <a:latin typeface="Arial"/>
                <a:cs typeface="Calibri"/>
              </a:rPr>
              <a:t>were self-aware (you knew your strengths and limits and how to take care of yourself)</a:t>
            </a:r>
          </a:p>
          <a:p>
            <a:pPr>
              <a:lnSpc>
                <a:spcPct val="100000"/>
              </a:lnSpc>
            </a:pPr>
            <a:endParaRPr lang="en-GB" sz="1600">
              <a:latin typeface="Arial"/>
              <a:cs typeface="Calibri" panose="020F0502020204030204" pitchFamily="34" charset="0"/>
            </a:endParaRPr>
          </a:p>
          <a:p>
            <a:pPr marL="342900" indent="-342900">
              <a:lnSpc>
                <a:spcPct val="100000"/>
              </a:lnSpc>
              <a:buFont typeface="Arial" panose="020B0604020202020204" pitchFamily="34" charset="0"/>
              <a:buChar char="•"/>
            </a:pPr>
            <a:r>
              <a:rPr lang="en-GB" sz="1600">
                <a:latin typeface="Arial"/>
                <a:cs typeface="Calibri"/>
              </a:rPr>
              <a:t>focused on details (you paid attention to smaller details in a task)</a:t>
            </a:r>
          </a:p>
          <a:p>
            <a:pPr>
              <a:lnSpc>
                <a:spcPct val="100000"/>
              </a:lnSpc>
            </a:pPr>
            <a:endParaRPr lang="en-GB" sz="1600">
              <a:latin typeface="Arial"/>
              <a:cs typeface="Calibri" panose="020F0502020204030204" pitchFamily="34" charset="0"/>
            </a:endParaRPr>
          </a:p>
          <a:p>
            <a:pPr marL="342900" indent="-342900">
              <a:lnSpc>
                <a:spcPct val="100000"/>
              </a:lnSpc>
              <a:buFont typeface="Arial" panose="020B0604020202020204" pitchFamily="34" charset="0"/>
              <a:buChar char="•"/>
            </a:pPr>
            <a:r>
              <a:rPr lang="en-GB" sz="1600">
                <a:latin typeface="Arial"/>
                <a:cs typeface="Calibri"/>
              </a:rPr>
              <a:t>communicated a plan (you prepared yourself and others to deliver a project to meet key performance indicators)</a:t>
            </a:r>
          </a:p>
          <a:p>
            <a:pPr>
              <a:lnSpc>
                <a:spcPct val="100000"/>
              </a:lnSpc>
            </a:pPr>
            <a:endParaRPr lang="en-GB" sz="1600">
              <a:latin typeface="Arial"/>
              <a:cs typeface="Calibri" panose="020F0502020204030204" pitchFamily="34" charset="0"/>
            </a:endParaRPr>
          </a:p>
          <a:p>
            <a:pPr marL="342900" indent="-342900">
              <a:lnSpc>
                <a:spcPct val="100000"/>
              </a:lnSpc>
              <a:buFont typeface="Arial" panose="020B0604020202020204" pitchFamily="34" charset="0"/>
              <a:buChar char="•"/>
            </a:pPr>
            <a:r>
              <a:rPr lang="en-GB" sz="1600">
                <a:latin typeface="Arial"/>
                <a:cs typeface="Calibri"/>
              </a:rPr>
              <a:t>negotiated successfully (you listened to the perspectives of others involved and forged a path towards a win–win scenario)</a:t>
            </a:r>
          </a:p>
          <a:p>
            <a:pPr marL="342900" indent="-342900">
              <a:lnSpc>
                <a:spcPct val="100000"/>
              </a:lnSpc>
              <a:buFont typeface="Arial" panose="020B0604020202020204" pitchFamily="34" charset="0"/>
              <a:buChar char="•"/>
            </a:pPr>
            <a:endParaRPr lang="en-GB" sz="1600">
              <a:latin typeface="Arial"/>
              <a:cs typeface="Calibri"/>
            </a:endParaRPr>
          </a:p>
          <a:p>
            <a:pPr marL="342900" indent="-342900">
              <a:lnSpc>
                <a:spcPct val="100000"/>
              </a:lnSpc>
              <a:buFont typeface="Arial" panose="020B0604020202020204" pitchFamily="34" charset="0"/>
              <a:buChar char="•"/>
            </a:pPr>
            <a:r>
              <a:rPr lang="en-GB" sz="1600">
                <a:ea typeface="+mn-lt"/>
                <a:cs typeface="+mn-lt"/>
              </a:rPr>
              <a:t>solved a problem (you found the root of a problem and developed and tested options to find the best solution)</a:t>
            </a:r>
            <a:endParaRPr lang="en-GB" sz="1600">
              <a:cs typeface="Arial"/>
            </a:endParaRPr>
          </a:p>
          <a:p>
            <a:pPr marL="342900" indent="-342900">
              <a:lnSpc>
                <a:spcPct val="100000"/>
              </a:lnSpc>
              <a:buFont typeface="Arial" panose="020B0604020202020204" pitchFamily="34" charset="0"/>
              <a:buChar char="•"/>
            </a:pPr>
            <a:endParaRPr lang="en-GB" sz="1600">
              <a:latin typeface="Arial"/>
              <a:cs typeface="Calibri"/>
            </a:endParaRPr>
          </a:p>
          <a:p>
            <a:pPr>
              <a:lnSpc>
                <a:spcPct val="100000"/>
              </a:lnSpc>
            </a:pPr>
            <a:endParaRPr lang="en-GB" sz="1100">
              <a:solidFill>
                <a:srgbClr val="00A068"/>
              </a:solidFill>
              <a:latin typeface="Arial"/>
              <a:cs typeface="Calibri" panose="020F0502020204030204" pitchFamily="34" charset="0"/>
            </a:endParaRPr>
          </a:p>
          <a:p>
            <a:pPr>
              <a:lnSpc>
                <a:spcPct val="100000"/>
              </a:lnSpc>
            </a:pPr>
            <a:endParaRPr lang="en-GB" sz="1100">
              <a:latin typeface="Arial"/>
              <a:cs typeface="Calibri" panose="020F0502020204030204" pitchFamily="34" charset="0"/>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41</a:t>
            </a:fld>
            <a:endParaRPr lang="en-GB"/>
          </a:p>
        </p:txBody>
      </p:sp>
    </p:spTree>
    <p:extLst>
      <p:ext uri="{BB962C8B-B14F-4D97-AF65-F5344CB8AC3E}">
        <p14:creationId xmlns:p14="http://schemas.microsoft.com/office/powerpoint/2010/main" val="122499409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Skills audit</a:t>
            </a:r>
          </a:p>
        </p:txBody>
      </p:sp>
      <p:sp>
        <p:nvSpPr>
          <p:cNvPr id="5" name="Text Placeholder 4"/>
          <p:cNvSpPr>
            <a:spLocks noGrp="1"/>
          </p:cNvSpPr>
          <p:nvPr>
            <p:ph type="body" sz="quarter" idx="12"/>
          </p:nvPr>
        </p:nvSpPr>
        <p:spPr>
          <a:xfrm>
            <a:off x="234000" y="627534"/>
            <a:ext cx="7667625" cy="3960440"/>
          </a:xfrm>
        </p:spPr>
        <p:txBody>
          <a:bodyPr vert="horz" lIns="0" tIns="0" rIns="0" bIns="0" rtlCol="0" anchor="t">
            <a:noAutofit/>
          </a:bodyPr>
          <a:lstStyle/>
          <a:p>
            <a:pPr>
              <a:lnSpc>
                <a:spcPct val="100000"/>
              </a:lnSpc>
            </a:pPr>
            <a:endParaRPr lang="en-GB" sz="1600">
              <a:ea typeface="+mn-lt"/>
              <a:cs typeface="+mn-lt"/>
            </a:endParaRPr>
          </a:p>
          <a:p>
            <a:pPr marL="342900" indent="-342900">
              <a:lnSpc>
                <a:spcPct val="100000"/>
              </a:lnSpc>
              <a:buFont typeface="Arial" panose="020B0604020202020204" pitchFamily="34" charset="0"/>
              <a:buChar char="•"/>
            </a:pPr>
            <a:r>
              <a:rPr lang="en-GB" sz="1600">
                <a:ea typeface="+mn-lt"/>
                <a:cs typeface="+mn-lt"/>
              </a:rPr>
              <a:t>built a community (you used social or professional connections to form a group, team or community for mutual support and peer mentoring)</a:t>
            </a:r>
          </a:p>
          <a:p>
            <a:pPr>
              <a:lnSpc>
                <a:spcPct val="100000"/>
              </a:lnSpc>
            </a:pPr>
            <a:endParaRPr lang="en-GB" sz="1600">
              <a:ea typeface="+mn-lt"/>
              <a:cs typeface="+mn-lt"/>
            </a:endParaRPr>
          </a:p>
          <a:p>
            <a:pPr marL="285750" indent="-285750">
              <a:lnSpc>
                <a:spcPct val="100000"/>
              </a:lnSpc>
              <a:buFont typeface="Arial" panose="020B0604020202020204" pitchFamily="34" charset="0"/>
              <a:buChar char="•"/>
            </a:pPr>
            <a:r>
              <a:rPr lang="en-GB" sz="1600">
                <a:ea typeface="+mn-lt"/>
                <a:cs typeface="+mn-lt"/>
              </a:rPr>
              <a:t>interpreted or realised ideas (you listened to creative ideas and perspectives and shaped them into creative content or an activity)</a:t>
            </a:r>
          </a:p>
          <a:p>
            <a:pPr>
              <a:lnSpc>
                <a:spcPct val="100000"/>
              </a:lnSpc>
            </a:pPr>
            <a:endParaRPr lang="en-GB" sz="1600">
              <a:ea typeface="+mn-lt"/>
              <a:cs typeface="+mn-lt"/>
            </a:endParaRPr>
          </a:p>
          <a:p>
            <a:pPr marL="285750" indent="-285750">
              <a:lnSpc>
                <a:spcPct val="100000"/>
              </a:lnSpc>
              <a:buFont typeface="Arial" panose="020B0604020202020204" pitchFamily="34" charset="0"/>
              <a:buChar char="•"/>
            </a:pPr>
            <a:r>
              <a:rPr lang="en-GB" sz="1600">
                <a:ea typeface="+mn-lt"/>
                <a:cs typeface="+mn-lt"/>
              </a:rPr>
              <a:t>collaborated (you worked effectively in a team to create something better than you could have as individuals)</a:t>
            </a:r>
          </a:p>
          <a:p>
            <a:pPr>
              <a:lnSpc>
                <a:spcPct val="100000"/>
              </a:lnSpc>
            </a:pPr>
            <a:endParaRPr lang="en-GB" sz="1600">
              <a:ea typeface="+mn-lt"/>
              <a:cs typeface="+mn-lt"/>
            </a:endParaRPr>
          </a:p>
          <a:p>
            <a:pPr marL="285750" indent="-285750">
              <a:lnSpc>
                <a:spcPct val="100000"/>
              </a:lnSpc>
              <a:buFont typeface="Arial" panose="020B0604020202020204" pitchFamily="34" charset="0"/>
              <a:buChar char="•"/>
            </a:pPr>
            <a:r>
              <a:rPr lang="en-GB" sz="1600">
                <a:ea typeface="+mn-lt"/>
                <a:cs typeface="+mn-lt"/>
              </a:rPr>
              <a:t>hacked (you found ways around technical problems using what was available to you at the time).</a:t>
            </a:r>
          </a:p>
          <a:p>
            <a:endParaRPr lang="en-GB" sz="2000">
              <a:latin typeface="Arial"/>
              <a:cs typeface="Calibri" panose="020F0502020204030204" pitchFamily="34" charset="0"/>
            </a:endParaRPr>
          </a:p>
          <a:p>
            <a:pPr>
              <a:lnSpc>
                <a:spcPct val="100000"/>
              </a:lnSpc>
            </a:pPr>
            <a:endParaRPr lang="en-GB" sz="1100">
              <a:latin typeface="Arial"/>
              <a:cs typeface="Calibri" panose="020F0502020204030204" pitchFamily="34" charset="0"/>
            </a:endParaRP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42</a:t>
            </a:fld>
            <a:endParaRPr lang="en-GB"/>
          </a:p>
        </p:txBody>
      </p:sp>
    </p:spTree>
    <p:extLst>
      <p:ext uri="{BB962C8B-B14F-4D97-AF65-F5344CB8AC3E}">
        <p14:creationId xmlns:p14="http://schemas.microsoft.com/office/powerpoint/2010/main" val="266892250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03</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a:t>Selling your skills</a:t>
            </a:r>
            <a:endParaRPr lang="en-US">
              <a:cs typeface="Arial"/>
            </a:endParaRPr>
          </a:p>
        </p:txBody>
      </p:sp>
    </p:spTree>
    <p:extLst>
      <p:ext uri="{BB962C8B-B14F-4D97-AF65-F5344CB8AC3E}">
        <p14:creationId xmlns:p14="http://schemas.microsoft.com/office/powerpoint/2010/main" val="10122981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234000" y="199639"/>
            <a:ext cx="8437563" cy="699425"/>
          </a:xfrm>
        </p:spPr>
        <p:txBody>
          <a:bodyPr/>
          <a:lstStyle/>
          <a:p>
            <a:r>
              <a:rPr lang="en-GB"/>
              <a:t>Selling your skills</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44</a:t>
            </a:fld>
            <a:endParaRPr lang="en-GB"/>
          </a:p>
        </p:txBody>
      </p:sp>
      <p:sp>
        <p:nvSpPr>
          <p:cNvPr id="6" name="Text Placeholder 5">
            <a:extLst>
              <a:ext uri="{FF2B5EF4-FFF2-40B4-BE49-F238E27FC236}">
                <a16:creationId xmlns:a16="http://schemas.microsoft.com/office/drawing/2014/main" id="{ACAC098B-FB57-C546-6F14-BDB7E18701C4}"/>
              </a:ext>
            </a:extLst>
          </p:cNvPr>
          <p:cNvSpPr>
            <a:spLocks noGrp="1"/>
          </p:cNvSpPr>
          <p:nvPr>
            <p:ph type="body" sz="quarter" idx="12"/>
          </p:nvPr>
        </p:nvSpPr>
        <p:spPr>
          <a:xfrm>
            <a:off x="475562" y="-598481"/>
            <a:ext cx="7667625" cy="3601574"/>
          </a:xfrm>
        </p:spPr>
        <p:txBody>
          <a:bodyPr vert="horz" lIns="0" tIns="0" rIns="0" bIns="0" rtlCol="0" anchor="t">
            <a:noAutofit/>
          </a:bodyPr>
          <a:lstStyle/>
          <a:p>
            <a:endParaRPr lang="en-US">
              <a:cs typeface="Arial"/>
            </a:endParaRPr>
          </a:p>
          <a:p>
            <a:endParaRPr lang="en-US">
              <a:cs typeface="Arial"/>
            </a:endParaRPr>
          </a:p>
          <a:p>
            <a:endParaRPr lang="en-US">
              <a:cs typeface="Arial"/>
            </a:endParaRPr>
          </a:p>
          <a:p>
            <a:endParaRPr lang="en-US">
              <a:cs typeface="Arial"/>
            </a:endParaRPr>
          </a:p>
          <a:p>
            <a:pPr algn="ctr"/>
            <a:r>
              <a:rPr lang="en-US">
                <a:cs typeface="Arial"/>
              </a:rPr>
              <a:t>Visit </a:t>
            </a:r>
            <a:r>
              <a:rPr lang="en-US">
                <a:cs typeface="Arial"/>
                <a:hlinkClick r:id="rId3"/>
              </a:rPr>
              <a:t>www.Freelancer.com</a:t>
            </a:r>
            <a:endParaRPr lang="en-US">
              <a:cs typeface="Arial"/>
            </a:endParaRPr>
          </a:p>
        </p:txBody>
      </p:sp>
      <p:pic>
        <p:nvPicPr>
          <p:cNvPr id="2" name="Picture 4" descr="Qr code&#10;&#10;Description automatically generated">
            <a:extLst>
              <a:ext uri="{FF2B5EF4-FFF2-40B4-BE49-F238E27FC236}">
                <a16:creationId xmlns:a16="http://schemas.microsoft.com/office/drawing/2014/main" id="{21FBBDC8-2CEF-CCDE-41F3-99A94D735D06}"/>
              </a:ext>
            </a:extLst>
          </p:cNvPr>
          <p:cNvPicPr>
            <a:picLocks noChangeAspect="1"/>
          </p:cNvPicPr>
          <p:nvPr/>
        </p:nvPicPr>
        <p:blipFill>
          <a:blip r:embed="rId4"/>
          <a:stretch>
            <a:fillRect/>
          </a:stretch>
        </p:blipFill>
        <p:spPr>
          <a:xfrm>
            <a:off x="2705493" y="1229609"/>
            <a:ext cx="2743200" cy="2743200"/>
          </a:xfrm>
          <a:prstGeom prst="rect">
            <a:avLst/>
          </a:prstGeom>
        </p:spPr>
      </p:pic>
    </p:spTree>
    <p:extLst>
      <p:ext uri="{BB962C8B-B14F-4D97-AF65-F5344CB8AC3E}">
        <p14:creationId xmlns:p14="http://schemas.microsoft.com/office/powerpoint/2010/main" val="287930164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ED425A-0C0D-A0C9-F17C-95BA9B09C837}"/>
              </a:ext>
            </a:extLst>
          </p:cNvPr>
          <p:cNvSpPr>
            <a:spLocks noGrp="1"/>
          </p:cNvSpPr>
          <p:nvPr>
            <p:ph type="sldNum" sz="quarter" idx="11"/>
          </p:nvPr>
        </p:nvSpPr>
        <p:spPr/>
        <p:txBody>
          <a:bodyPr/>
          <a:lstStyle/>
          <a:p>
            <a:fld id="{DA2C159E-F13C-4A85-9A41-E7669D3E0D70}" type="slidenum">
              <a:rPr lang="en-GB" smtClean="0"/>
              <a:pPr/>
              <a:t>45</a:t>
            </a:fld>
            <a:endParaRPr lang="en-GB"/>
          </a:p>
        </p:txBody>
      </p:sp>
      <p:sp>
        <p:nvSpPr>
          <p:cNvPr id="3" name="Title 2">
            <a:extLst>
              <a:ext uri="{FF2B5EF4-FFF2-40B4-BE49-F238E27FC236}">
                <a16:creationId xmlns:a16="http://schemas.microsoft.com/office/drawing/2014/main" id="{EC1E3878-5F45-67B4-FE85-B11BF21C4903}"/>
              </a:ext>
            </a:extLst>
          </p:cNvPr>
          <p:cNvSpPr>
            <a:spLocks noGrp="1"/>
          </p:cNvSpPr>
          <p:nvPr>
            <p:ph type="title"/>
          </p:nvPr>
        </p:nvSpPr>
        <p:spPr/>
        <p:txBody>
          <a:bodyPr/>
          <a:lstStyle/>
          <a:p>
            <a:r>
              <a:rPr lang="en-GB">
                <a:cs typeface="Arial"/>
              </a:rPr>
              <a:t>Selling your skills</a:t>
            </a:r>
            <a:endParaRPr lang="en-US"/>
          </a:p>
        </p:txBody>
      </p:sp>
      <p:sp>
        <p:nvSpPr>
          <p:cNvPr id="5" name="Footer Placeholder 4">
            <a:extLst>
              <a:ext uri="{FF2B5EF4-FFF2-40B4-BE49-F238E27FC236}">
                <a16:creationId xmlns:a16="http://schemas.microsoft.com/office/drawing/2014/main" id="{1ADB2181-8118-71A3-FB69-753EDEE88D1F}"/>
              </a:ext>
            </a:extLst>
          </p:cNvPr>
          <p:cNvSpPr>
            <a:spLocks noGrp="1"/>
          </p:cNvSpPr>
          <p:nvPr>
            <p:ph type="ftr" sz="quarter" idx="10"/>
          </p:nvPr>
        </p:nvSpPr>
        <p:spPr/>
        <p:txBody>
          <a:bodyPr/>
          <a:lstStyle/>
          <a:p>
            <a:r>
              <a:rPr lang="en-GB"/>
              <a:t>Education and Training Foundation</a:t>
            </a:r>
          </a:p>
        </p:txBody>
      </p:sp>
      <p:sp>
        <p:nvSpPr>
          <p:cNvPr id="8" name="Text Placeholder 5">
            <a:extLst>
              <a:ext uri="{FF2B5EF4-FFF2-40B4-BE49-F238E27FC236}">
                <a16:creationId xmlns:a16="http://schemas.microsoft.com/office/drawing/2014/main" id="{42C2732B-9BEE-49AC-CBD0-AD59194AB15E}"/>
              </a:ext>
            </a:extLst>
          </p:cNvPr>
          <p:cNvSpPr txBox="1">
            <a:spLocks/>
          </p:cNvSpPr>
          <p:nvPr/>
        </p:nvSpPr>
        <p:spPr>
          <a:xfrm>
            <a:off x="451209" y="-516782"/>
            <a:ext cx="7667625" cy="3601574"/>
          </a:xfrm>
          <a:prstGeom prst="rect">
            <a:avLst/>
          </a:prstGeom>
        </p:spPr>
        <p:txBody>
          <a:bodyPr vert="horz" lIns="0" tIns="0" rIns="0" bIns="0" rtlCol="0" anchor="t">
            <a:noAutofit/>
          </a:bodyPr>
          <a:lstStyle>
            <a:lvl1pPr marL="0" indent="0" algn="l" defTabSz="914400" rtl="0" eaLnBrk="1" latinLnBrk="0" hangingPunct="1">
              <a:lnSpc>
                <a:spcPts val="2800"/>
              </a:lnSpc>
              <a:spcBef>
                <a:spcPts val="0"/>
              </a:spcBef>
              <a:buFont typeface="Arial" panose="020B0604020202020204" pitchFamily="34" charset="0"/>
              <a:buNone/>
              <a:defRPr sz="2700" kern="1200">
                <a:solidFill>
                  <a:schemeClr val="tx1"/>
                </a:solidFill>
                <a:latin typeface="+mn-lt"/>
                <a:ea typeface="+mn-ea"/>
                <a:cs typeface="+mn-cs"/>
              </a:defRPr>
            </a:lvl1pPr>
            <a:lvl2pPr marL="270000" indent="-270000" algn="l" defTabSz="914400" rtl="0" eaLnBrk="1" latinLnBrk="0" hangingPunct="1">
              <a:lnSpc>
                <a:spcPts val="2800"/>
              </a:lnSpc>
              <a:spcBef>
                <a:spcPts val="0"/>
              </a:spcBef>
              <a:buFont typeface="Arial" panose="020B0604020202020204" pitchFamily="34" charset="0"/>
              <a:buChar char="–"/>
              <a:defRPr sz="2700" kern="1200">
                <a:solidFill>
                  <a:schemeClr val="tx1"/>
                </a:solidFill>
                <a:latin typeface="+mn-lt"/>
                <a:ea typeface="+mn-ea"/>
                <a:cs typeface="+mn-cs"/>
              </a:defRPr>
            </a:lvl2pPr>
            <a:lvl3pPr marL="54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3pPr>
            <a:lvl4pPr marL="81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4pPr>
            <a:lvl5pPr marL="108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endParaRPr lang="en-US">
              <a:cs typeface="Arial"/>
            </a:endParaRPr>
          </a:p>
          <a:p>
            <a:endParaRPr lang="en-US">
              <a:cs typeface="Arial"/>
            </a:endParaRPr>
          </a:p>
          <a:p>
            <a:endParaRPr lang="en-US">
              <a:cs typeface="Arial"/>
            </a:endParaRPr>
          </a:p>
          <a:p>
            <a:endParaRPr lang="en-US">
              <a:cs typeface="Arial"/>
            </a:endParaRPr>
          </a:p>
          <a:p>
            <a:pPr algn="ctr"/>
            <a:r>
              <a:rPr lang="en-US">
                <a:cs typeface="Arial"/>
              </a:rPr>
              <a:t>Visit </a:t>
            </a:r>
            <a:r>
              <a:rPr lang="en-US">
                <a:cs typeface="Arial"/>
                <a:hlinkClick r:id="rId3"/>
              </a:rPr>
              <a:t>www.Fiverr.com</a:t>
            </a:r>
          </a:p>
        </p:txBody>
      </p:sp>
      <p:pic>
        <p:nvPicPr>
          <p:cNvPr id="9" name="Picture 9" descr="Qr code&#10;&#10;Description automatically generated">
            <a:extLst>
              <a:ext uri="{FF2B5EF4-FFF2-40B4-BE49-F238E27FC236}">
                <a16:creationId xmlns:a16="http://schemas.microsoft.com/office/drawing/2014/main" id="{EC865AA6-9B6F-FD42-DE6E-8ED2732AF196}"/>
              </a:ext>
            </a:extLst>
          </p:cNvPr>
          <p:cNvPicPr>
            <a:picLocks noChangeAspect="1"/>
          </p:cNvPicPr>
          <p:nvPr/>
        </p:nvPicPr>
        <p:blipFill>
          <a:blip r:embed="rId4"/>
          <a:stretch>
            <a:fillRect/>
          </a:stretch>
        </p:blipFill>
        <p:spPr>
          <a:xfrm>
            <a:off x="2911704" y="1394578"/>
            <a:ext cx="2743200" cy="2743200"/>
          </a:xfrm>
          <a:prstGeom prst="rect">
            <a:avLst/>
          </a:prstGeom>
        </p:spPr>
      </p:pic>
    </p:spTree>
    <p:extLst>
      <p:ext uri="{BB962C8B-B14F-4D97-AF65-F5344CB8AC3E}">
        <p14:creationId xmlns:p14="http://schemas.microsoft.com/office/powerpoint/2010/main" val="191898199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46</a:t>
            </a:fld>
            <a:endParaRPr lang="en-GB"/>
          </a:p>
        </p:txBody>
      </p:sp>
      <p:sp>
        <p:nvSpPr>
          <p:cNvPr id="9" name="Title 2">
            <a:extLst>
              <a:ext uri="{FF2B5EF4-FFF2-40B4-BE49-F238E27FC236}">
                <a16:creationId xmlns:a16="http://schemas.microsoft.com/office/drawing/2014/main" id="{178845B9-7449-B5A5-6971-0A9468EAE284}"/>
              </a:ext>
            </a:extLst>
          </p:cNvPr>
          <p:cNvSpPr txBox="1">
            <a:spLocks/>
          </p:cNvSpPr>
          <p:nvPr/>
        </p:nvSpPr>
        <p:spPr>
          <a:xfrm>
            <a:off x="203491" y="214549"/>
            <a:ext cx="8437563" cy="699425"/>
          </a:xfrm>
          <a:prstGeom prst="rect">
            <a:avLst/>
          </a:prstGeom>
        </p:spPr>
        <p:txBody>
          <a:bodyPr vert="horz" lIns="0" tIns="0" rIns="0" bIns="0" rtlCol="0" anchor="t" anchorCtr="0">
            <a:normAutofit/>
          </a:bodyPr>
          <a:lstStyle>
            <a:lvl1pPr algn="l" defTabSz="914400" rtl="0" eaLnBrk="1" latinLnBrk="0" hangingPunct="1">
              <a:lnSpc>
                <a:spcPts val="2000"/>
              </a:lnSpc>
              <a:spcBef>
                <a:spcPts val="0"/>
              </a:spcBef>
              <a:buNone/>
              <a:defRPr sz="2000" b="1" kern="1200" cap="none" baseline="0">
                <a:solidFill>
                  <a:schemeClr val="tx1"/>
                </a:solidFill>
                <a:latin typeface="+mj-lt"/>
                <a:ea typeface="+mj-ea"/>
                <a:cs typeface="+mj-cs"/>
              </a:defRPr>
            </a:lvl1pPr>
          </a:lstStyle>
          <a:p>
            <a:r>
              <a:rPr lang="en-GB">
                <a:cs typeface="Arial"/>
              </a:rPr>
              <a:t>Selling your skills</a:t>
            </a:r>
            <a:endParaRPr lang="en-US"/>
          </a:p>
        </p:txBody>
      </p:sp>
      <p:sp>
        <p:nvSpPr>
          <p:cNvPr id="11" name="Text Placeholder 5">
            <a:extLst>
              <a:ext uri="{FF2B5EF4-FFF2-40B4-BE49-F238E27FC236}">
                <a16:creationId xmlns:a16="http://schemas.microsoft.com/office/drawing/2014/main" id="{9322EABD-1D71-16A5-72C6-4F9A13F12FC5}"/>
              </a:ext>
            </a:extLst>
          </p:cNvPr>
          <p:cNvSpPr txBox="1">
            <a:spLocks/>
          </p:cNvSpPr>
          <p:nvPr/>
        </p:nvSpPr>
        <p:spPr>
          <a:xfrm>
            <a:off x="504235" y="-711210"/>
            <a:ext cx="7667625" cy="3601574"/>
          </a:xfrm>
          <a:prstGeom prst="rect">
            <a:avLst/>
          </a:prstGeom>
        </p:spPr>
        <p:txBody>
          <a:bodyPr vert="horz" lIns="0" tIns="0" rIns="0" bIns="0" rtlCol="0" anchor="t">
            <a:noAutofit/>
          </a:bodyPr>
          <a:lstStyle>
            <a:lvl1pPr marL="0" indent="0" algn="l" defTabSz="914400" rtl="0" eaLnBrk="1" latinLnBrk="0" hangingPunct="1">
              <a:lnSpc>
                <a:spcPts val="2800"/>
              </a:lnSpc>
              <a:spcBef>
                <a:spcPts val="0"/>
              </a:spcBef>
              <a:buFont typeface="Arial" panose="020B0604020202020204" pitchFamily="34" charset="0"/>
              <a:buNone/>
              <a:defRPr sz="2700" kern="1200">
                <a:solidFill>
                  <a:schemeClr val="tx1"/>
                </a:solidFill>
                <a:latin typeface="+mn-lt"/>
                <a:ea typeface="+mn-ea"/>
                <a:cs typeface="+mn-cs"/>
              </a:defRPr>
            </a:lvl1pPr>
            <a:lvl2pPr marL="270000" indent="-270000" algn="l" defTabSz="914400" rtl="0" eaLnBrk="1" latinLnBrk="0" hangingPunct="1">
              <a:lnSpc>
                <a:spcPts val="2800"/>
              </a:lnSpc>
              <a:spcBef>
                <a:spcPts val="0"/>
              </a:spcBef>
              <a:buFont typeface="Arial" panose="020B0604020202020204" pitchFamily="34" charset="0"/>
              <a:buChar char="–"/>
              <a:defRPr sz="2700" kern="1200">
                <a:solidFill>
                  <a:schemeClr val="tx1"/>
                </a:solidFill>
                <a:latin typeface="+mn-lt"/>
                <a:ea typeface="+mn-ea"/>
                <a:cs typeface="+mn-cs"/>
              </a:defRPr>
            </a:lvl2pPr>
            <a:lvl3pPr marL="54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3pPr>
            <a:lvl4pPr marL="81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4pPr>
            <a:lvl5pPr marL="108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endParaRPr lang="en-US">
              <a:cs typeface="Arial"/>
            </a:endParaRPr>
          </a:p>
          <a:p>
            <a:endParaRPr lang="en-US">
              <a:cs typeface="Arial"/>
            </a:endParaRPr>
          </a:p>
          <a:p>
            <a:endParaRPr lang="en-US">
              <a:cs typeface="Arial"/>
            </a:endParaRPr>
          </a:p>
          <a:p>
            <a:endParaRPr lang="en-US">
              <a:cs typeface="Arial"/>
            </a:endParaRPr>
          </a:p>
          <a:p>
            <a:pPr algn="ctr"/>
            <a:r>
              <a:rPr lang="en-US">
                <a:cs typeface="Arial"/>
              </a:rPr>
              <a:t>Visit </a:t>
            </a:r>
            <a:r>
              <a:rPr lang="en-US">
                <a:cs typeface="Arial"/>
                <a:hlinkClick r:id="rId3"/>
              </a:rPr>
              <a:t>www.</a:t>
            </a:r>
            <a:r>
              <a:rPr lang="en-US">
                <a:ea typeface="+mn-lt"/>
                <a:cs typeface="+mn-lt"/>
                <a:hlinkClick r:id="rId3"/>
              </a:rPr>
              <a:t>Upwork.com</a:t>
            </a:r>
          </a:p>
        </p:txBody>
      </p:sp>
      <p:pic>
        <p:nvPicPr>
          <p:cNvPr id="13" name="Picture 13" descr="Qr code&#10;&#10;Description automatically generated">
            <a:extLst>
              <a:ext uri="{FF2B5EF4-FFF2-40B4-BE49-F238E27FC236}">
                <a16:creationId xmlns:a16="http://schemas.microsoft.com/office/drawing/2014/main" id="{37A19C87-8C01-A2DA-5223-F2219D6814C2}"/>
              </a:ext>
            </a:extLst>
          </p:cNvPr>
          <p:cNvPicPr>
            <a:picLocks noChangeAspect="1"/>
          </p:cNvPicPr>
          <p:nvPr/>
        </p:nvPicPr>
        <p:blipFill>
          <a:blip r:embed="rId4"/>
          <a:stretch>
            <a:fillRect/>
          </a:stretch>
        </p:blipFill>
        <p:spPr>
          <a:xfrm>
            <a:off x="3047214" y="1235501"/>
            <a:ext cx="2743200" cy="2743200"/>
          </a:xfrm>
          <a:prstGeom prst="rect">
            <a:avLst/>
          </a:prstGeom>
        </p:spPr>
      </p:pic>
    </p:spTree>
    <p:extLst>
      <p:ext uri="{BB962C8B-B14F-4D97-AF65-F5344CB8AC3E}">
        <p14:creationId xmlns:p14="http://schemas.microsoft.com/office/powerpoint/2010/main" val="153220278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ADB3BFE-96B1-B9E0-A965-E98DCDE87EF0}"/>
              </a:ext>
            </a:extLst>
          </p:cNvPr>
          <p:cNvSpPr>
            <a:spLocks noGrp="1"/>
          </p:cNvSpPr>
          <p:nvPr>
            <p:ph type="sldNum" sz="quarter" idx="11"/>
          </p:nvPr>
        </p:nvSpPr>
        <p:spPr/>
        <p:txBody>
          <a:bodyPr/>
          <a:lstStyle/>
          <a:p>
            <a:fld id="{DA2C159E-F13C-4A85-9A41-E7669D3E0D70}" type="slidenum">
              <a:rPr lang="en-GB" smtClean="0"/>
              <a:pPr/>
              <a:t>47</a:t>
            </a:fld>
            <a:endParaRPr lang="en-GB"/>
          </a:p>
        </p:txBody>
      </p:sp>
      <p:sp>
        <p:nvSpPr>
          <p:cNvPr id="5" name="Footer Placeholder 4">
            <a:extLst>
              <a:ext uri="{FF2B5EF4-FFF2-40B4-BE49-F238E27FC236}">
                <a16:creationId xmlns:a16="http://schemas.microsoft.com/office/drawing/2014/main" id="{F525A8CF-B085-C4D9-95EB-4929CAE3CE75}"/>
              </a:ext>
            </a:extLst>
          </p:cNvPr>
          <p:cNvSpPr>
            <a:spLocks noGrp="1"/>
          </p:cNvSpPr>
          <p:nvPr>
            <p:ph type="ftr" sz="quarter" idx="10"/>
          </p:nvPr>
        </p:nvSpPr>
        <p:spPr/>
        <p:txBody>
          <a:bodyPr/>
          <a:lstStyle/>
          <a:p>
            <a:r>
              <a:rPr lang="en-GB"/>
              <a:t>Education and Training Foundation</a:t>
            </a:r>
          </a:p>
        </p:txBody>
      </p:sp>
      <p:sp>
        <p:nvSpPr>
          <p:cNvPr id="8" name="Text Placeholder 5">
            <a:extLst>
              <a:ext uri="{FF2B5EF4-FFF2-40B4-BE49-F238E27FC236}">
                <a16:creationId xmlns:a16="http://schemas.microsoft.com/office/drawing/2014/main" id="{27A40497-8163-C399-75BE-6ED4DCC5E13B}"/>
              </a:ext>
            </a:extLst>
          </p:cNvPr>
          <p:cNvSpPr txBox="1">
            <a:spLocks/>
          </p:cNvSpPr>
          <p:nvPr/>
        </p:nvSpPr>
        <p:spPr>
          <a:xfrm>
            <a:off x="586719" y="-186844"/>
            <a:ext cx="7667625" cy="3601574"/>
          </a:xfrm>
          <a:prstGeom prst="rect">
            <a:avLst/>
          </a:prstGeom>
        </p:spPr>
        <p:txBody>
          <a:bodyPr vert="horz" lIns="0" tIns="0" rIns="0" bIns="0" rtlCol="0" anchor="t">
            <a:noAutofit/>
          </a:bodyPr>
          <a:lstStyle>
            <a:lvl1pPr marL="0" indent="0" algn="l" defTabSz="914400" rtl="0" eaLnBrk="1" latinLnBrk="0" hangingPunct="1">
              <a:lnSpc>
                <a:spcPts val="2800"/>
              </a:lnSpc>
              <a:spcBef>
                <a:spcPts val="0"/>
              </a:spcBef>
              <a:buFont typeface="Arial" panose="020B0604020202020204" pitchFamily="34" charset="0"/>
              <a:buNone/>
              <a:defRPr sz="2700" kern="1200">
                <a:solidFill>
                  <a:schemeClr val="tx1"/>
                </a:solidFill>
                <a:latin typeface="+mn-lt"/>
                <a:ea typeface="+mn-ea"/>
                <a:cs typeface="+mn-cs"/>
              </a:defRPr>
            </a:lvl1pPr>
            <a:lvl2pPr marL="270000" indent="-270000" algn="l" defTabSz="914400" rtl="0" eaLnBrk="1" latinLnBrk="0" hangingPunct="1">
              <a:lnSpc>
                <a:spcPts val="2800"/>
              </a:lnSpc>
              <a:spcBef>
                <a:spcPts val="0"/>
              </a:spcBef>
              <a:buFont typeface="Arial" panose="020B0604020202020204" pitchFamily="34" charset="0"/>
              <a:buChar char="–"/>
              <a:defRPr sz="2700" kern="1200">
                <a:solidFill>
                  <a:schemeClr val="tx1"/>
                </a:solidFill>
                <a:latin typeface="+mn-lt"/>
                <a:ea typeface="+mn-ea"/>
                <a:cs typeface="+mn-cs"/>
              </a:defRPr>
            </a:lvl2pPr>
            <a:lvl3pPr marL="54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3pPr>
            <a:lvl4pPr marL="81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4pPr>
            <a:lvl5pPr marL="108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endParaRPr lang="en-US">
              <a:cs typeface="Arial"/>
            </a:endParaRPr>
          </a:p>
          <a:p>
            <a:endParaRPr lang="en-US">
              <a:cs typeface="Arial"/>
            </a:endParaRPr>
          </a:p>
          <a:p>
            <a:endParaRPr lang="en-US">
              <a:cs typeface="Arial"/>
            </a:endParaRPr>
          </a:p>
          <a:p>
            <a:pPr algn="ctr"/>
            <a:r>
              <a:rPr lang="en-US">
                <a:cs typeface="Arial"/>
              </a:rPr>
              <a:t>Visit </a:t>
            </a:r>
            <a:r>
              <a:rPr lang="en-US">
                <a:cs typeface="Arial"/>
                <a:hlinkClick r:id="rId3"/>
              </a:rPr>
              <a:t>www.</a:t>
            </a:r>
            <a:r>
              <a:rPr lang="en-US">
                <a:ea typeface="+mn-lt"/>
                <a:cs typeface="+mn-lt"/>
                <a:hlinkClick r:id="rId3"/>
              </a:rPr>
              <a:t>Peopleperhour.com</a:t>
            </a:r>
          </a:p>
        </p:txBody>
      </p:sp>
      <p:sp>
        <p:nvSpPr>
          <p:cNvPr id="12" name="Title 2">
            <a:extLst>
              <a:ext uri="{FF2B5EF4-FFF2-40B4-BE49-F238E27FC236}">
                <a16:creationId xmlns:a16="http://schemas.microsoft.com/office/drawing/2014/main" id="{0D2879B0-2065-3B3C-89A9-AFEB199FA8D6}"/>
              </a:ext>
            </a:extLst>
          </p:cNvPr>
          <p:cNvSpPr txBox="1">
            <a:spLocks/>
          </p:cNvSpPr>
          <p:nvPr/>
        </p:nvSpPr>
        <p:spPr>
          <a:xfrm>
            <a:off x="203491" y="214549"/>
            <a:ext cx="8437563" cy="699425"/>
          </a:xfrm>
          <a:prstGeom prst="rect">
            <a:avLst/>
          </a:prstGeom>
        </p:spPr>
        <p:txBody>
          <a:bodyPr vert="horz" lIns="0" tIns="0" rIns="0" bIns="0" rtlCol="0" anchor="t" anchorCtr="0">
            <a:normAutofit/>
          </a:bodyPr>
          <a:lstStyle>
            <a:lvl1pPr algn="l" defTabSz="914400" rtl="0" eaLnBrk="1" latinLnBrk="0" hangingPunct="1">
              <a:lnSpc>
                <a:spcPts val="2000"/>
              </a:lnSpc>
              <a:spcBef>
                <a:spcPts val="0"/>
              </a:spcBef>
              <a:buNone/>
              <a:defRPr sz="2000" b="1" kern="1200" cap="none" baseline="0">
                <a:solidFill>
                  <a:schemeClr val="tx1"/>
                </a:solidFill>
                <a:latin typeface="+mj-lt"/>
                <a:ea typeface="+mj-ea"/>
                <a:cs typeface="+mj-cs"/>
              </a:defRPr>
            </a:lvl1pPr>
          </a:lstStyle>
          <a:p>
            <a:r>
              <a:rPr lang="en-GB">
                <a:cs typeface="Arial"/>
              </a:rPr>
              <a:t>Selling your skills</a:t>
            </a:r>
            <a:endParaRPr lang="en-US"/>
          </a:p>
        </p:txBody>
      </p:sp>
      <p:pic>
        <p:nvPicPr>
          <p:cNvPr id="13" name="Picture 13" descr="Qr code&#10;&#10;Description automatically generated">
            <a:extLst>
              <a:ext uri="{FF2B5EF4-FFF2-40B4-BE49-F238E27FC236}">
                <a16:creationId xmlns:a16="http://schemas.microsoft.com/office/drawing/2014/main" id="{1204F268-C6ED-7173-7D22-A06550CFEBB8}"/>
              </a:ext>
            </a:extLst>
          </p:cNvPr>
          <p:cNvPicPr>
            <a:picLocks noChangeAspect="1"/>
          </p:cNvPicPr>
          <p:nvPr/>
        </p:nvPicPr>
        <p:blipFill>
          <a:blip r:embed="rId4"/>
          <a:stretch>
            <a:fillRect/>
          </a:stretch>
        </p:blipFill>
        <p:spPr>
          <a:xfrm>
            <a:off x="3047214" y="1376902"/>
            <a:ext cx="2743200" cy="2743200"/>
          </a:xfrm>
          <a:prstGeom prst="rect">
            <a:avLst/>
          </a:prstGeom>
        </p:spPr>
      </p:pic>
    </p:spTree>
    <p:extLst>
      <p:ext uri="{BB962C8B-B14F-4D97-AF65-F5344CB8AC3E}">
        <p14:creationId xmlns:p14="http://schemas.microsoft.com/office/powerpoint/2010/main" val="220187232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ADB3BFE-96B1-B9E0-A965-E98DCDE87EF0}"/>
              </a:ext>
            </a:extLst>
          </p:cNvPr>
          <p:cNvSpPr>
            <a:spLocks noGrp="1"/>
          </p:cNvSpPr>
          <p:nvPr>
            <p:ph type="sldNum" sz="quarter" idx="11"/>
          </p:nvPr>
        </p:nvSpPr>
        <p:spPr/>
        <p:txBody>
          <a:bodyPr/>
          <a:lstStyle/>
          <a:p>
            <a:fld id="{DA2C159E-F13C-4A85-9A41-E7669D3E0D70}" type="slidenum">
              <a:rPr lang="en-GB" smtClean="0"/>
              <a:pPr/>
              <a:t>48</a:t>
            </a:fld>
            <a:endParaRPr lang="en-GB"/>
          </a:p>
        </p:txBody>
      </p:sp>
      <p:sp>
        <p:nvSpPr>
          <p:cNvPr id="5" name="Footer Placeholder 4">
            <a:extLst>
              <a:ext uri="{FF2B5EF4-FFF2-40B4-BE49-F238E27FC236}">
                <a16:creationId xmlns:a16="http://schemas.microsoft.com/office/drawing/2014/main" id="{F525A8CF-B085-C4D9-95EB-4929CAE3CE75}"/>
              </a:ext>
            </a:extLst>
          </p:cNvPr>
          <p:cNvSpPr>
            <a:spLocks noGrp="1"/>
          </p:cNvSpPr>
          <p:nvPr>
            <p:ph type="ftr" sz="quarter" idx="10"/>
          </p:nvPr>
        </p:nvSpPr>
        <p:spPr/>
        <p:txBody>
          <a:bodyPr/>
          <a:lstStyle/>
          <a:p>
            <a:r>
              <a:rPr lang="en-GB"/>
              <a:t>Education and Training Foundation</a:t>
            </a:r>
          </a:p>
        </p:txBody>
      </p:sp>
      <p:sp>
        <p:nvSpPr>
          <p:cNvPr id="8" name="Text Placeholder 5">
            <a:extLst>
              <a:ext uri="{FF2B5EF4-FFF2-40B4-BE49-F238E27FC236}">
                <a16:creationId xmlns:a16="http://schemas.microsoft.com/office/drawing/2014/main" id="{27A40497-8163-C399-75BE-6ED4DCC5E13B}"/>
              </a:ext>
            </a:extLst>
          </p:cNvPr>
          <p:cNvSpPr txBox="1">
            <a:spLocks/>
          </p:cNvSpPr>
          <p:nvPr/>
        </p:nvSpPr>
        <p:spPr>
          <a:xfrm>
            <a:off x="504235" y="-334138"/>
            <a:ext cx="7667625" cy="3601574"/>
          </a:xfrm>
          <a:prstGeom prst="rect">
            <a:avLst/>
          </a:prstGeom>
        </p:spPr>
        <p:txBody>
          <a:bodyPr vert="horz" lIns="0" tIns="0" rIns="0" bIns="0" rtlCol="0" anchor="t">
            <a:noAutofit/>
          </a:bodyPr>
          <a:lstStyle>
            <a:lvl1pPr marL="0" indent="0" algn="l" defTabSz="914400" rtl="0" eaLnBrk="1" latinLnBrk="0" hangingPunct="1">
              <a:lnSpc>
                <a:spcPts val="2800"/>
              </a:lnSpc>
              <a:spcBef>
                <a:spcPts val="0"/>
              </a:spcBef>
              <a:buFont typeface="Arial" panose="020B0604020202020204" pitchFamily="34" charset="0"/>
              <a:buNone/>
              <a:defRPr sz="2700" kern="1200">
                <a:solidFill>
                  <a:schemeClr val="tx1"/>
                </a:solidFill>
                <a:latin typeface="+mn-lt"/>
                <a:ea typeface="+mn-ea"/>
                <a:cs typeface="+mn-cs"/>
              </a:defRPr>
            </a:lvl1pPr>
            <a:lvl2pPr marL="270000" indent="-270000" algn="l" defTabSz="914400" rtl="0" eaLnBrk="1" latinLnBrk="0" hangingPunct="1">
              <a:lnSpc>
                <a:spcPts val="2800"/>
              </a:lnSpc>
              <a:spcBef>
                <a:spcPts val="0"/>
              </a:spcBef>
              <a:buFont typeface="Arial" panose="020B0604020202020204" pitchFamily="34" charset="0"/>
              <a:buChar char="–"/>
              <a:defRPr sz="2700" kern="1200">
                <a:solidFill>
                  <a:schemeClr val="tx1"/>
                </a:solidFill>
                <a:latin typeface="+mn-lt"/>
                <a:ea typeface="+mn-ea"/>
                <a:cs typeface="+mn-cs"/>
              </a:defRPr>
            </a:lvl2pPr>
            <a:lvl3pPr marL="54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3pPr>
            <a:lvl4pPr marL="81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4pPr>
            <a:lvl5pPr marL="108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endParaRPr lang="en-US">
              <a:cs typeface="Arial"/>
            </a:endParaRPr>
          </a:p>
          <a:p>
            <a:endParaRPr lang="en-US">
              <a:cs typeface="Arial"/>
            </a:endParaRPr>
          </a:p>
          <a:p>
            <a:endParaRPr lang="en-US">
              <a:cs typeface="Arial"/>
            </a:endParaRPr>
          </a:p>
          <a:p>
            <a:pPr algn="ctr"/>
            <a:r>
              <a:rPr lang="en-US">
                <a:cs typeface="Arial"/>
              </a:rPr>
              <a:t>Visit </a:t>
            </a:r>
            <a:r>
              <a:rPr lang="en-US">
                <a:cs typeface="Arial"/>
                <a:hlinkClick r:id="rId3"/>
              </a:rPr>
              <a:t>www.</a:t>
            </a:r>
            <a:r>
              <a:rPr lang="en-US">
                <a:ea typeface="+mn-lt"/>
                <a:cs typeface="+mn-lt"/>
                <a:hlinkClick r:id="rId3"/>
              </a:rPr>
              <a:t>Mandy.com</a:t>
            </a:r>
          </a:p>
        </p:txBody>
      </p:sp>
      <p:sp>
        <p:nvSpPr>
          <p:cNvPr id="12" name="Title 2">
            <a:extLst>
              <a:ext uri="{FF2B5EF4-FFF2-40B4-BE49-F238E27FC236}">
                <a16:creationId xmlns:a16="http://schemas.microsoft.com/office/drawing/2014/main" id="{0D2879B0-2065-3B3C-89A9-AFEB199FA8D6}"/>
              </a:ext>
            </a:extLst>
          </p:cNvPr>
          <p:cNvSpPr txBox="1">
            <a:spLocks/>
          </p:cNvSpPr>
          <p:nvPr/>
        </p:nvSpPr>
        <p:spPr>
          <a:xfrm>
            <a:off x="203491" y="214549"/>
            <a:ext cx="8437563" cy="699425"/>
          </a:xfrm>
          <a:prstGeom prst="rect">
            <a:avLst/>
          </a:prstGeom>
        </p:spPr>
        <p:txBody>
          <a:bodyPr vert="horz" lIns="0" tIns="0" rIns="0" bIns="0" rtlCol="0" anchor="t" anchorCtr="0">
            <a:normAutofit/>
          </a:bodyPr>
          <a:lstStyle>
            <a:lvl1pPr algn="l" defTabSz="914400" rtl="0" eaLnBrk="1" latinLnBrk="0" hangingPunct="1">
              <a:lnSpc>
                <a:spcPts val="2000"/>
              </a:lnSpc>
              <a:spcBef>
                <a:spcPts val="0"/>
              </a:spcBef>
              <a:buNone/>
              <a:defRPr sz="2000" b="1" kern="1200" cap="none" baseline="0">
                <a:solidFill>
                  <a:schemeClr val="tx1"/>
                </a:solidFill>
                <a:latin typeface="+mj-lt"/>
                <a:ea typeface="+mj-ea"/>
                <a:cs typeface="+mj-cs"/>
              </a:defRPr>
            </a:lvl1pPr>
          </a:lstStyle>
          <a:p>
            <a:r>
              <a:rPr lang="en-GB">
                <a:cs typeface="Arial"/>
              </a:rPr>
              <a:t>Selling your skills</a:t>
            </a:r>
            <a:endParaRPr lang="en-US"/>
          </a:p>
        </p:txBody>
      </p:sp>
      <p:pic>
        <p:nvPicPr>
          <p:cNvPr id="3" name="Picture 3" descr="Qr code&#10;&#10;Description automatically generated">
            <a:extLst>
              <a:ext uri="{FF2B5EF4-FFF2-40B4-BE49-F238E27FC236}">
                <a16:creationId xmlns:a16="http://schemas.microsoft.com/office/drawing/2014/main" id="{98F20FC6-0F1E-49F7-5216-DE67E8D12B42}"/>
              </a:ext>
            </a:extLst>
          </p:cNvPr>
          <p:cNvPicPr>
            <a:picLocks noChangeAspect="1"/>
          </p:cNvPicPr>
          <p:nvPr/>
        </p:nvPicPr>
        <p:blipFill>
          <a:blip r:embed="rId4"/>
          <a:stretch>
            <a:fillRect/>
          </a:stretch>
        </p:blipFill>
        <p:spPr>
          <a:xfrm>
            <a:off x="2964730" y="1359227"/>
            <a:ext cx="2743200" cy="2743200"/>
          </a:xfrm>
          <a:prstGeom prst="rect">
            <a:avLst/>
          </a:prstGeom>
        </p:spPr>
      </p:pic>
    </p:spTree>
    <p:extLst>
      <p:ext uri="{BB962C8B-B14F-4D97-AF65-F5344CB8AC3E}">
        <p14:creationId xmlns:p14="http://schemas.microsoft.com/office/powerpoint/2010/main" val="424298696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ADB3BFE-96B1-B9E0-A965-E98DCDE87EF0}"/>
              </a:ext>
            </a:extLst>
          </p:cNvPr>
          <p:cNvSpPr>
            <a:spLocks noGrp="1"/>
          </p:cNvSpPr>
          <p:nvPr>
            <p:ph type="sldNum" sz="quarter" idx="11"/>
          </p:nvPr>
        </p:nvSpPr>
        <p:spPr/>
        <p:txBody>
          <a:bodyPr/>
          <a:lstStyle/>
          <a:p>
            <a:fld id="{DA2C159E-F13C-4A85-9A41-E7669D3E0D70}" type="slidenum">
              <a:rPr lang="en-GB" smtClean="0"/>
              <a:pPr/>
              <a:t>49</a:t>
            </a:fld>
            <a:endParaRPr lang="en-GB"/>
          </a:p>
        </p:txBody>
      </p:sp>
      <p:sp>
        <p:nvSpPr>
          <p:cNvPr id="5" name="Footer Placeholder 4">
            <a:extLst>
              <a:ext uri="{FF2B5EF4-FFF2-40B4-BE49-F238E27FC236}">
                <a16:creationId xmlns:a16="http://schemas.microsoft.com/office/drawing/2014/main" id="{F525A8CF-B085-C4D9-95EB-4929CAE3CE75}"/>
              </a:ext>
            </a:extLst>
          </p:cNvPr>
          <p:cNvSpPr>
            <a:spLocks noGrp="1"/>
          </p:cNvSpPr>
          <p:nvPr>
            <p:ph type="ftr" sz="quarter" idx="10"/>
          </p:nvPr>
        </p:nvSpPr>
        <p:spPr/>
        <p:txBody>
          <a:bodyPr/>
          <a:lstStyle/>
          <a:p>
            <a:r>
              <a:rPr lang="en-GB"/>
              <a:t>Education and Training Foundation</a:t>
            </a:r>
          </a:p>
        </p:txBody>
      </p:sp>
      <p:sp>
        <p:nvSpPr>
          <p:cNvPr id="8" name="Text Placeholder 5">
            <a:extLst>
              <a:ext uri="{FF2B5EF4-FFF2-40B4-BE49-F238E27FC236}">
                <a16:creationId xmlns:a16="http://schemas.microsoft.com/office/drawing/2014/main" id="{27A40497-8163-C399-75BE-6ED4DCC5E13B}"/>
              </a:ext>
            </a:extLst>
          </p:cNvPr>
          <p:cNvSpPr txBox="1">
            <a:spLocks/>
          </p:cNvSpPr>
          <p:nvPr/>
        </p:nvSpPr>
        <p:spPr>
          <a:xfrm>
            <a:off x="421751" y="-180953"/>
            <a:ext cx="7667625" cy="3601574"/>
          </a:xfrm>
          <a:prstGeom prst="rect">
            <a:avLst/>
          </a:prstGeom>
        </p:spPr>
        <p:txBody>
          <a:bodyPr vert="horz" lIns="0" tIns="0" rIns="0" bIns="0" rtlCol="0" anchor="t">
            <a:noAutofit/>
          </a:bodyPr>
          <a:lstStyle>
            <a:lvl1pPr marL="0" indent="0" algn="l" defTabSz="914400" rtl="0" eaLnBrk="1" latinLnBrk="0" hangingPunct="1">
              <a:lnSpc>
                <a:spcPts val="2800"/>
              </a:lnSpc>
              <a:spcBef>
                <a:spcPts val="0"/>
              </a:spcBef>
              <a:buFont typeface="Arial" panose="020B0604020202020204" pitchFamily="34" charset="0"/>
              <a:buNone/>
              <a:defRPr sz="2700" kern="1200">
                <a:solidFill>
                  <a:schemeClr val="tx1"/>
                </a:solidFill>
                <a:latin typeface="+mn-lt"/>
                <a:ea typeface="+mn-ea"/>
                <a:cs typeface="+mn-cs"/>
              </a:defRPr>
            </a:lvl1pPr>
            <a:lvl2pPr marL="270000" indent="-270000" algn="l" defTabSz="914400" rtl="0" eaLnBrk="1" latinLnBrk="0" hangingPunct="1">
              <a:lnSpc>
                <a:spcPts val="2800"/>
              </a:lnSpc>
              <a:spcBef>
                <a:spcPts val="0"/>
              </a:spcBef>
              <a:buFont typeface="Arial" panose="020B0604020202020204" pitchFamily="34" charset="0"/>
              <a:buChar char="–"/>
              <a:defRPr sz="2700" kern="1200">
                <a:solidFill>
                  <a:schemeClr val="tx1"/>
                </a:solidFill>
                <a:latin typeface="+mn-lt"/>
                <a:ea typeface="+mn-ea"/>
                <a:cs typeface="+mn-cs"/>
              </a:defRPr>
            </a:lvl2pPr>
            <a:lvl3pPr marL="54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3pPr>
            <a:lvl4pPr marL="81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4pPr>
            <a:lvl5pPr marL="108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endParaRPr lang="en-US">
              <a:cs typeface="Arial"/>
            </a:endParaRPr>
          </a:p>
          <a:p>
            <a:endParaRPr lang="en-US">
              <a:cs typeface="Arial"/>
            </a:endParaRPr>
          </a:p>
          <a:p>
            <a:endParaRPr lang="en-US">
              <a:cs typeface="Arial"/>
            </a:endParaRPr>
          </a:p>
          <a:p>
            <a:pPr algn="ctr"/>
            <a:r>
              <a:rPr lang="en-US">
                <a:cs typeface="Arial"/>
              </a:rPr>
              <a:t>Visit </a:t>
            </a:r>
            <a:r>
              <a:rPr lang="en-US">
                <a:cs typeface="Arial"/>
                <a:hlinkClick r:id="rId3"/>
              </a:rPr>
              <a:t>www.</a:t>
            </a:r>
            <a:r>
              <a:rPr lang="en-US">
                <a:ea typeface="+mn-lt"/>
                <a:cs typeface="+mn-lt"/>
                <a:hlinkClick r:id="rId3"/>
              </a:rPr>
              <a:t>Starnow.com</a:t>
            </a:r>
            <a:endParaRPr lang="en-US">
              <a:cs typeface="Arial"/>
              <a:hlinkClick r:id="rId3"/>
            </a:endParaRPr>
          </a:p>
        </p:txBody>
      </p:sp>
      <p:sp>
        <p:nvSpPr>
          <p:cNvPr id="12" name="Title 2">
            <a:extLst>
              <a:ext uri="{FF2B5EF4-FFF2-40B4-BE49-F238E27FC236}">
                <a16:creationId xmlns:a16="http://schemas.microsoft.com/office/drawing/2014/main" id="{0D2879B0-2065-3B3C-89A9-AFEB199FA8D6}"/>
              </a:ext>
            </a:extLst>
          </p:cNvPr>
          <p:cNvSpPr txBox="1">
            <a:spLocks/>
          </p:cNvSpPr>
          <p:nvPr/>
        </p:nvSpPr>
        <p:spPr>
          <a:xfrm>
            <a:off x="203491" y="214549"/>
            <a:ext cx="8437563" cy="699425"/>
          </a:xfrm>
          <a:prstGeom prst="rect">
            <a:avLst/>
          </a:prstGeom>
        </p:spPr>
        <p:txBody>
          <a:bodyPr vert="horz" lIns="0" tIns="0" rIns="0" bIns="0" rtlCol="0" anchor="t" anchorCtr="0">
            <a:normAutofit/>
          </a:bodyPr>
          <a:lstStyle>
            <a:lvl1pPr algn="l" defTabSz="914400" rtl="0" eaLnBrk="1" latinLnBrk="0" hangingPunct="1">
              <a:lnSpc>
                <a:spcPts val="2000"/>
              </a:lnSpc>
              <a:spcBef>
                <a:spcPts val="0"/>
              </a:spcBef>
              <a:buNone/>
              <a:defRPr sz="2000" b="1" kern="1200" cap="none" baseline="0">
                <a:solidFill>
                  <a:schemeClr val="tx1"/>
                </a:solidFill>
                <a:latin typeface="+mj-lt"/>
                <a:ea typeface="+mj-ea"/>
                <a:cs typeface="+mj-cs"/>
              </a:defRPr>
            </a:lvl1pPr>
          </a:lstStyle>
          <a:p>
            <a:r>
              <a:rPr lang="en-GB">
                <a:cs typeface="Arial"/>
              </a:rPr>
              <a:t>Selling your skills</a:t>
            </a:r>
            <a:endParaRPr lang="en-US"/>
          </a:p>
        </p:txBody>
      </p:sp>
      <p:pic>
        <p:nvPicPr>
          <p:cNvPr id="3" name="Picture 3" descr="Qr code&#10;&#10;Description automatically generated">
            <a:extLst>
              <a:ext uri="{FF2B5EF4-FFF2-40B4-BE49-F238E27FC236}">
                <a16:creationId xmlns:a16="http://schemas.microsoft.com/office/drawing/2014/main" id="{707E3A91-628C-E391-2A64-D9B5B41ECD9A}"/>
              </a:ext>
            </a:extLst>
          </p:cNvPr>
          <p:cNvPicPr>
            <a:picLocks noChangeAspect="1"/>
          </p:cNvPicPr>
          <p:nvPr/>
        </p:nvPicPr>
        <p:blipFill>
          <a:blip r:embed="rId4"/>
          <a:stretch>
            <a:fillRect/>
          </a:stretch>
        </p:blipFill>
        <p:spPr>
          <a:xfrm>
            <a:off x="2882245" y="1406361"/>
            <a:ext cx="2743200" cy="2743200"/>
          </a:xfrm>
          <a:prstGeom prst="rect">
            <a:avLst/>
          </a:prstGeom>
        </p:spPr>
      </p:pic>
    </p:spTree>
    <p:extLst>
      <p:ext uri="{BB962C8B-B14F-4D97-AF65-F5344CB8AC3E}">
        <p14:creationId xmlns:p14="http://schemas.microsoft.com/office/powerpoint/2010/main" val="323186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2FEF9B-92BF-1956-CFBD-D6711DB5B3E3}"/>
              </a:ext>
            </a:extLst>
          </p:cNvPr>
          <p:cNvSpPr>
            <a:spLocks noGrp="1"/>
          </p:cNvSpPr>
          <p:nvPr>
            <p:ph type="title"/>
          </p:nvPr>
        </p:nvSpPr>
        <p:spPr/>
        <p:txBody>
          <a:bodyPr/>
          <a:lstStyle/>
          <a:p>
            <a:r>
              <a:rPr lang="en-GB">
                <a:cs typeface="Arial"/>
              </a:rPr>
              <a:t>Key words</a:t>
            </a:r>
            <a:endParaRPr lang="en-GB"/>
          </a:p>
        </p:txBody>
      </p:sp>
      <p:sp>
        <p:nvSpPr>
          <p:cNvPr id="3" name="Text Placeholder 2">
            <a:extLst>
              <a:ext uri="{FF2B5EF4-FFF2-40B4-BE49-F238E27FC236}">
                <a16:creationId xmlns:a16="http://schemas.microsoft.com/office/drawing/2014/main" id="{939360DF-7329-C099-1C8C-AE5EAF638C7D}"/>
              </a:ext>
            </a:extLst>
          </p:cNvPr>
          <p:cNvSpPr>
            <a:spLocks noGrp="1"/>
          </p:cNvSpPr>
          <p:nvPr>
            <p:ph type="body" sz="quarter" idx="12"/>
          </p:nvPr>
        </p:nvSpPr>
        <p:spPr>
          <a:xfrm>
            <a:off x="234000" y="986400"/>
            <a:ext cx="4154310" cy="3601574"/>
          </a:xfrm>
        </p:spPr>
        <p:txBody>
          <a:bodyPr vert="horz" lIns="0" tIns="0" rIns="0" bIns="0" rtlCol="0" anchor="t">
            <a:noAutofit/>
          </a:bodyPr>
          <a:lstStyle/>
          <a:p>
            <a:r>
              <a:rPr lang="en-GB">
                <a:solidFill>
                  <a:srgbClr val="FF0000"/>
                </a:solidFill>
                <a:cs typeface="Arial"/>
              </a:rPr>
              <a:t>To maximise any </a:t>
            </a:r>
            <a:r>
              <a:rPr lang="en-GB">
                <a:solidFill>
                  <a:srgbClr val="FF0000"/>
                </a:solidFill>
                <a:ea typeface="+mn-lt"/>
                <a:cs typeface="+mn-lt"/>
              </a:rPr>
              <a:t>opportunity, you</a:t>
            </a:r>
            <a:r>
              <a:rPr lang="en-GB">
                <a:solidFill>
                  <a:srgbClr val="FF0000"/>
                </a:solidFill>
                <a:cs typeface="Arial"/>
              </a:rPr>
              <a:t> should know the right language or jargon of the environment.</a:t>
            </a:r>
          </a:p>
        </p:txBody>
      </p:sp>
      <p:sp>
        <p:nvSpPr>
          <p:cNvPr id="4" name="Content Placeholder 3">
            <a:extLst>
              <a:ext uri="{FF2B5EF4-FFF2-40B4-BE49-F238E27FC236}">
                <a16:creationId xmlns:a16="http://schemas.microsoft.com/office/drawing/2014/main" id="{CE4264E9-9D9F-CA70-1CEA-2A8957ABDA16}"/>
              </a:ext>
            </a:extLst>
          </p:cNvPr>
          <p:cNvSpPr>
            <a:spLocks noGrp="1"/>
          </p:cNvSpPr>
          <p:nvPr>
            <p:ph sz="quarter" idx="13"/>
          </p:nvPr>
        </p:nvSpPr>
        <p:spPr/>
        <p:txBody>
          <a:bodyPr vert="horz" lIns="0" tIns="0" rIns="0" bIns="0" rtlCol="0" anchor="t">
            <a:noAutofit/>
          </a:bodyPr>
          <a:lstStyle/>
          <a:p>
            <a:r>
              <a:rPr lang="en-GB" b="1">
                <a:cs typeface="Arial"/>
              </a:rPr>
              <a:t>Some key words/phrases you should know when planning an event include:</a:t>
            </a:r>
          </a:p>
          <a:p>
            <a:endParaRPr lang="en-GB">
              <a:cs typeface="Arial"/>
            </a:endParaRPr>
          </a:p>
          <a:p>
            <a:pPr marL="285750" indent="-285750">
              <a:buChar char="•"/>
            </a:pPr>
            <a:r>
              <a:rPr lang="en-GB">
                <a:cs typeface="Arial"/>
              </a:rPr>
              <a:t>event</a:t>
            </a:r>
          </a:p>
          <a:p>
            <a:pPr marL="285750" indent="-285750">
              <a:buChar char="•"/>
            </a:pPr>
            <a:r>
              <a:rPr lang="en-GB">
                <a:cs typeface="Arial"/>
              </a:rPr>
              <a:t>target audience</a:t>
            </a:r>
            <a:endParaRPr lang="en-GB"/>
          </a:p>
          <a:p>
            <a:pPr marL="285750" indent="-285750">
              <a:buChar char="•"/>
            </a:pPr>
            <a:r>
              <a:rPr lang="en-GB">
                <a:cs typeface="Arial"/>
              </a:rPr>
              <a:t>consumer</a:t>
            </a:r>
          </a:p>
          <a:p>
            <a:pPr marL="285750" indent="-285750">
              <a:buChar char="•"/>
            </a:pPr>
            <a:r>
              <a:rPr lang="en-GB">
                <a:cs typeface="Arial"/>
              </a:rPr>
              <a:t>aims and objectives</a:t>
            </a:r>
          </a:p>
          <a:p>
            <a:pPr marL="285750" indent="-285750">
              <a:buChar char="•"/>
            </a:pPr>
            <a:r>
              <a:rPr lang="en-GB">
                <a:cs typeface="Arial"/>
              </a:rPr>
              <a:t>promote and market</a:t>
            </a:r>
          </a:p>
          <a:p>
            <a:pPr marL="285750" indent="-285750">
              <a:buChar char="•"/>
            </a:pPr>
            <a:r>
              <a:rPr lang="en-GB">
                <a:cs typeface="Arial"/>
              </a:rPr>
              <a:t>team roles</a:t>
            </a:r>
          </a:p>
          <a:p>
            <a:pPr marL="285750" indent="-285750">
              <a:buChar char="•"/>
            </a:pPr>
            <a:r>
              <a:rPr lang="en-GB">
                <a:cs typeface="Arial"/>
              </a:rPr>
              <a:t>relatability </a:t>
            </a:r>
          </a:p>
          <a:p>
            <a:pPr marL="285750" indent="-285750">
              <a:buChar char="•"/>
            </a:pPr>
            <a:r>
              <a:rPr lang="en-GB">
                <a:cs typeface="Arial"/>
              </a:rPr>
              <a:t>logistics.</a:t>
            </a:r>
          </a:p>
          <a:p>
            <a:pPr marL="285750" indent="-285750">
              <a:buChar char="•"/>
            </a:pPr>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p:txBody>
      </p:sp>
      <p:sp>
        <p:nvSpPr>
          <p:cNvPr id="5" name="Slide Number Placeholder 4">
            <a:extLst>
              <a:ext uri="{FF2B5EF4-FFF2-40B4-BE49-F238E27FC236}">
                <a16:creationId xmlns:a16="http://schemas.microsoft.com/office/drawing/2014/main" id="{EC52FDC7-51A4-3FFC-1887-D67DB1D0D22C}"/>
              </a:ext>
            </a:extLst>
          </p:cNvPr>
          <p:cNvSpPr>
            <a:spLocks noGrp="1"/>
          </p:cNvSpPr>
          <p:nvPr>
            <p:ph type="sldNum" sz="quarter" idx="11"/>
          </p:nvPr>
        </p:nvSpPr>
        <p:spPr/>
        <p:txBody>
          <a:bodyPr/>
          <a:lstStyle/>
          <a:p>
            <a:fld id="{DA2C159E-F13C-4A85-9A41-E7669D3E0D70}" type="slidenum">
              <a:rPr lang="en-GB" smtClean="0"/>
              <a:pPr/>
              <a:t>5</a:t>
            </a:fld>
            <a:endParaRPr lang="en-GB"/>
          </a:p>
        </p:txBody>
      </p:sp>
      <p:sp>
        <p:nvSpPr>
          <p:cNvPr id="6" name="Footer Placeholder 5">
            <a:extLst>
              <a:ext uri="{FF2B5EF4-FFF2-40B4-BE49-F238E27FC236}">
                <a16:creationId xmlns:a16="http://schemas.microsoft.com/office/drawing/2014/main" id="{72C55FE4-A40F-3E77-9FEC-D84D8392B08D}"/>
              </a:ext>
            </a:extLst>
          </p:cNvPr>
          <p:cNvSpPr>
            <a:spLocks noGrp="1"/>
          </p:cNvSpPr>
          <p:nvPr>
            <p:ph type="ftr" sz="quarter" idx="10"/>
          </p:nvPr>
        </p:nvSpPr>
        <p:spPr/>
        <p:txBody>
          <a:bodyPr/>
          <a:lstStyle/>
          <a:p>
            <a:r>
              <a:rPr lang="en-GB"/>
              <a:t>Education and Training Foundation</a:t>
            </a:r>
          </a:p>
        </p:txBody>
      </p:sp>
    </p:spTree>
    <p:extLst>
      <p:ext uri="{BB962C8B-B14F-4D97-AF65-F5344CB8AC3E}">
        <p14:creationId xmlns:p14="http://schemas.microsoft.com/office/powerpoint/2010/main" val="54446614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ADB3BFE-96B1-B9E0-A965-E98DCDE87EF0}"/>
              </a:ext>
            </a:extLst>
          </p:cNvPr>
          <p:cNvSpPr>
            <a:spLocks noGrp="1"/>
          </p:cNvSpPr>
          <p:nvPr>
            <p:ph type="sldNum" sz="quarter" idx="11"/>
          </p:nvPr>
        </p:nvSpPr>
        <p:spPr/>
        <p:txBody>
          <a:bodyPr/>
          <a:lstStyle/>
          <a:p>
            <a:fld id="{DA2C159E-F13C-4A85-9A41-E7669D3E0D70}" type="slidenum">
              <a:rPr lang="en-GB" smtClean="0"/>
              <a:pPr/>
              <a:t>50</a:t>
            </a:fld>
            <a:endParaRPr lang="en-GB"/>
          </a:p>
        </p:txBody>
      </p:sp>
      <p:sp>
        <p:nvSpPr>
          <p:cNvPr id="5" name="Footer Placeholder 4">
            <a:extLst>
              <a:ext uri="{FF2B5EF4-FFF2-40B4-BE49-F238E27FC236}">
                <a16:creationId xmlns:a16="http://schemas.microsoft.com/office/drawing/2014/main" id="{F525A8CF-B085-C4D9-95EB-4929CAE3CE75}"/>
              </a:ext>
            </a:extLst>
          </p:cNvPr>
          <p:cNvSpPr>
            <a:spLocks noGrp="1"/>
          </p:cNvSpPr>
          <p:nvPr>
            <p:ph type="ftr" sz="quarter" idx="10"/>
          </p:nvPr>
        </p:nvSpPr>
        <p:spPr/>
        <p:txBody>
          <a:bodyPr/>
          <a:lstStyle/>
          <a:p>
            <a:r>
              <a:rPr lang="en-GB"/>
              <a:t>Education and Training Foundation</a:t>
            </a:r>
          </a:p>
        </p:txBody>
      </p:sp>
      <p:sp>
        <p:nvSpPr>
          <p:cNvPr id="8" name="Text Placeholder 5">
            <a:extLst>
              <a:ext uri="{FF2B5EF4-FFF2-40B4-BE49-F238E27FC236}">
                <a16:creationId xmlns:a16="http://schemas.microsoft.com/office/drawing/2014/main" id="{27A40497-8163-C399-75BE-6ED4DCC5E13B}"/>
              </a:ext>
            </a:extLst>
          </p:cNvPr>
          <p:cNvSpPr txBox="1">
            <a:spLocks/>
          </p:cNvSpPr>
          <p:nvPr/>
        </p:nvSpPr>
        <p:spPr>
          <a:xfrm>
            <a:off x="586720" y="-345922"/>
            <a:ext cx="7667625" cy="3601574"/>
          </a:xfrm>
          <a:prstGeom prst="rect">
            <a:avLst/>
          </a:prstGeom>
        </p:spPr>
        <p:txBody>
          <a:bodyPr vert="horz" lIns="0" tIns="0" rIns="0" bIns="0" rtlCol="0" anchor="t">
            <a:noAutofit/>
          </a:bodyPr>
          <a:lstStyle>
            <a:lvl1pPr marL="0" indent="0" algn="l" defTabSz="914400" rtl="0" eaLnBrk="1" latinLnBrk="0" hangingPunct="1">
              <a:lnSpc>
                <a:spcPts val="2800"/>
              </a:lnSpc>
              <a:spcBef>
                <a:spcPts val="0"/>
              </a:spcBef>
              <a:buFont typeface="Arial" panose="020B0604020202020204" pitchFamily="34" charset="0"/>
              <a:buNone/>
              <a:defRPr sz="2700" kern="1200">
                <a:solidFill>
                  <a:schemeClr val="tx1"/>
                </a:solidFill>
                <a:latin typeface="+mn-lt"/>
                <a:ea typeface="+mn-ea"/>
                <a:cs typeface="+mn-cs"/>
              </a:defRPr>
            </a:lvl1pPr>
            <a:lvl2pPr marL="270000" indent="-270000" algn="l" defTabSz="914400" rtl="0" eaLnBrk="1" latinLnBrk="0" hangingPunct="1">
              <a:lnSpc>
                <a:spcPts val="2800"/>
              </a:lnSpc>
              <a:spcBef>
                <a:spcPts val="0"/>
              </a:spcBef>
              <a:buFont typeface="Arial" panose="020B0604020202020204" pitchFamily="34" charset="0"/>
              <a:buChar char="–"/>
              <a:defRPr sz="2700" kern="1200">
                <a:solidFill>
                  <a:schemeClr val="tx1"/>
                </a:solidFill>
                <a:latin typeface="+mn-lt"/>
                <a:ea typeface="+mn-ea"/>
                <a:cs typeface="+mn-cs"/>
              </a:defRPr>
            </a:lvl2pPr>
            <a:lvl3pPr marL="54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3pPr>
            <a:lvl4pPr marL="81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4pPr>
            <a:lvl5pPr marL="1080000" indent="-270000" algn="l" defTabSz="914400" rtl="0" eaLnBrk="1" latinLnBrk="0" hangingPunct="1">
              <a:lnSpc>
                <a:spcPts val="2800"/>
              </a:lnSpc>
              <a:spcBef>
                <a:spcPct val="20000"/>
              </a:spcBef>
              <a:buFont typeface="Arial" panose="020B0604020202020204" pitchFamily="34" charset="0"/>
              <a:buChar char="»"/>
              <a:defRPr sz="27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endParaRPr lang="en-US">
              <a:cs typeface="Arial"/>
            </a:endParaRPr>
          </a:p>
          <a:p>
            <a:endParaRPr lang="en-US">
              <a:cs typeface="Arial"/>
            </a:endParaRPr>
          </a:p>
          <a:p>
            <a:endParaRPr lang="en-US">
              <a:cs typeface="Arial"/>
            </a:endParaRPr>
          </a:p>
          <a:p>
            <a:pPr algn="ctr"/>
            <a:r>
              <a:rPr lang="en-US">
                <a:cs typeface="Arial"/>
              </a:rPr>
              <a:t>Visit </a:t>
            </a:r>
            <a:r>
              <a:rPr lang="en-US">
                <a:cs typeface="Arial"/>
                <a:hlinkClick r:id="rId3"/>
              </a:rPr>
              <a:t>www.</a:t>
            </a:r>
            <a:r>
              <a:rPr lang="en-US">
                <a:ea typeface="+mn-lt"/>
                <a:cs typeface="+mn-lt"/>
                <a:hlinkClick r:id="rId3"/>
              </a:rPr>
              <a:t>Economyofhours.com</a:t>
            </a:r>
          </a:p>
          <a:p>
            <a:pPr algn="ctr"/>
            <a:endParaRPr lang="en-US">
              <a:cs typeface="Arial"/>
            </a:endParaRPr>
          </a:p>
        </p:txBody>
      </p:sp>
      <p:sp>
        <p:nvSpPr>
          <p:cNvPr id="12" name="Title 2">
            <a:extLst>
              <a:ext uri="{FF2B5EF4-FFF2-40B4-BE49-F238E27FC236}">
                <a16:creationId xmlns:a16="http://schemas.microsoft.com/office/drawing/2014/main" id="{0D2879B0-2065-3B3C-89A9-AFEB199FA8D6}"/>
              </a:ext>
            </a:extLst>
          </p:cNvPr>
          <p:cNvSpPr txBox="1">
            <a:spLocks/>
          </p:cNvSpPr>
          <p:nvPr/>
        </p:nvSpPr>
        <p:spPr>
          <a:xfrm>
            <a:off x="203491" y="214549"/>
            <a:ext cx="8437563" cy="699425"/>
          </a:xfrm>
          <a:prstGeom prst="rect">
            <a:avLst/>
          </a:prstGeom>
        </p:spPr>
        <p:txBody>
          <a:bodyPr vert="horz" lIns="0" tIns="0" rIns="0" bIns="0" rtlCol="0" anchor="t" anchorCtr="0">
            <a:normAutofit/>
          </a:bodyPr>
          <a:lstStyle>
            <a:lvl1pPr algn="l" defTabSz="914400" rtl="0" eaLnBrk="1" latinLnBrk="0" hangingPunct="1">
              <a:lnSpc>
                <a:spcPts val="2000"/>
              </a:lnSpc>
              <a:spcBef>
                <a:spcPts val="0"/>
              </a:spcBef>
              <a:buNone/>
              <a:defRPr sz="2000" b="1" kern="1200" cap="none" baseline="0">
                <a:solidFill>
                  <a:schemeClr val="tx1"/>
                </a:solidFill>
                <a:latin typeface="+mj-lt"/>
                <a:ea typeface="+mj-ea"/>
                <a:cs typeface="+mj-cs"/>
              </a:defRPr>
            </a:lvl1pPr>
          </a:lstStyle>
          <a:p>
            <a:r>
              <a:rPr lang="en-GB">
                <a:cs typeface="Arial"/>
              </a:rPr>
              <a:t>Selling your skills</a:t>
            </a:r>
            <a:endParaRPr lang="en-US"/>
          </a:p>
        </p:txBody>
      </p:sp>
      <p:pic>
        <p:nvPicPr>
          <p:cNvPr id="3" name="Picture 3" descr="Qr code&#10;&#10;Description automatically generated">
            <a:extLst>
              <a:ext uri="{FF2B5EF4-FFF2-40B4-BE49-F238E27FC236}">
                <a16:creationId xmlns:a16="http://schemas.microsoft.com/office/drawing/2014/main" id="{4FEE8F56-E032-5172-776B-B768B7A5F52A}"/>
              </a:ext>
            </a:extLst>
          </p:cNvPr>
          <p:cNvPicPr>
            <a:picLocks noChangeAspect="1"/>
          </p:cNvPicPr>
          <p:nvPr/>
        </p:nvPicPr>
        <p:blipFill>
          <a:blip r:embed="rId4"/>
          <a:stretch>
            <a:fillRect/>
          </a:stretch>
        </p:blipFill>
        <p:spPr>
          <a:xfrm>
            <a:off x="3200400" y="1288526"/>
            <a:ext cx="2743200" cy="2743200"/>
          </a:xfrm>
          <a:prstGeom prst="rect">
            <a:avLst/>
          </a:prstGeom>
        </p:spPr>
      </p:pic>
    </p:spTree>
    <p:extLst>
      <p:ext uri="{BB962C8B-B14F-4D97-AF65-F5344CB8AC3E}">
        <p14:creationId xmlns:p14="http://schemas.microsoft.com/office/powerpoint/2010/main" val="210950793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3B01763-E38B-0FEB-E541-E6DC1A80167D}"/>
              </a:ext>
            </a:extLst>
          </p:cNvPr>
          <p:cNvSpPr>
            <a:spLocks noGrp="1"/>
          </p:cNvSpPr>
          <p:nvPr>
            <p:ph type="sldNum" sz="quarter" idx="11"/>
          </p:nvPr>
        </p:nvSpPr>
        <p:spPr/>
        <p:txBody>
          <a:bodyPr/>
          <a:lstStyle/>
          <a:p>
            <a:fld id="{DA2C159E-F13C-4A85-9A41-E7669D3E0D70}" type="slidenum">
              <a:rPr lang="en-GB" smtClean="0"/>
              <a:pPr/>
              <a:t>51</a:t>
            </a:fld>
            <a:endParaRPr lang="en-GB"/>
          </a:p>
        </p:txBody>
      </p:sp>
      <p:sp>
        <p:nvSpPr>
          <p:cNvPr id="3" name="Title 2">
            <a:extLst>
              <a:ext uri="{FF2B5EF4-FFF2-40B4-BE49-F238E27FC236}">
                <a16:creationId xmlns:a16="http://schemas.microsoft.com/office/drawing/2014/main" id="{9AC80F98-568C-4C71-5203-FBD9F1326ED4}"/>
              </a:ext>
            </a:extLst>
          </p:cNvPr>
          <p:cNvSpPr>
            <a:spLocks noGrp="1"/>
          </p:cNvSpPr>
          <p:nvPr>
            <p:ph type="title"/>
          </p:nvPr>
        </p:nvSpPr>
        <p:spPr/>
        <p:txBody>
          <a:bodyPr/>
          <a:lstStyle/>
          <a:p>
            <a:r>
              <a:rPr lang="en-GB">
                <a:cs typeface="Arial"/>
              </a:rPr>
              <a:t>Selling your skills</a:t>
            </a:r>
            <a:endParaRPr lang="en-US"/>
          </a:p>
        </p:txBody>
      </p:sp>
      <p:sp>
        <p:nvSpPr>
          <p:cNvPr id="4" name="Text Placeholder 3">
            <a:extLst>
              <a:ext uri="{FF2B5EF4-FFF2-40B4-BE49-F238E27FC236}">
                <a16:creationId xmlns:a16="http://schemas.microsoft.com/office/drawing/2014/main" id="{9427ECDE-BC5F-888E-DB6F-50A3AFBB8C95}"/>
              </a:ext>
            </a:extLst>
          </p:cNvPr>
          <p:cNvSpPr>
            <a:spLocks noGrp="1"/>
          </p:cNvSpPr>
          <p:nvPr>
            <p:ph type="body" sz="quarter" idx="12"/>
          </p:nvPr>
        </p:nvSpPr>
        <p:spPr/>
        <p:txBody>
          <a:bodyPr vert="horz" lIns="0" tIns="0" rIns="0" bIns="0" rtlCol="0" anchor="t">
            <a:noAutofit/>
          </a:bodyPr>
          <a:lstStyle/>
          <a:p>
            <a:pPr>
              <a:lnSpc>
                <a:spcPct val="100000"/>
              </a:lnSpc>
            </a:pPr>
            <a:r>
              <a:rPr lang="en-GB" sz="3000">
                <a:ea typeface="+mn-lt"/>
                <a:cs typeface="+mn-lt"/>
              </a:rPr>
              <a:t>Echo uses time rather than money as a currency. For every hour you give, you will earn one Echo, no matter your rank, skill or level of experience.</a:t>
            </a:r>
          </a:p>
          <a:p>
            <a:pPr>
              <a:lnSpc>
                <a:spcPct val="100000"/>
              </a:lnSpc>
            </a:pPr>
            <a:endParaRPr lang="en-GB" sz="3000">
              <a:ea typeface="+mn-lt"/>
              <a:cs typeface="+mn-lt"/>
            </a:endParaRPr>
          </a:p>
          <a:p>
            <a:pPr>
              <a:lnSpc>
                <a:spcPct val="100000"/>
              </a:lnSpc>
            </a:pPr>
            <a:endParaRPr lang="en-GB" sz="3000">
              <a:cs typeface="Arial"/>
            </a:endParaRPr>
          </a:p>
        </p:txBody>
      </p:sp>
      <p:sp>
        <p:nvSpPr>
          <p:cNvPr id="5" name="Footer Placeholder 4">
            <a:extLst>
              <a:ext uri="{FF2B5EF4-FFF2-40B4-BE49-F238E27FC236}">
                <a16:creationId xmlns:a16="http://schemas.microsoft.com/office/drawing/2014/main" id="{86114A95-30C4-D65D-0F31-3E4890914B46}"/>
              </a:ext>
            </a:extLst>
          </p:cNvPr>
          <p:cNvSpPr>
            <a:spLocks noGrp="1"/>
          </p:cNvSpPr>
          <p:nvPr>
            <p:ph type="ftr" sz="quarter" idx="10"/>
          </p:nvPr>
        </p:nvSpPr>
        <p:spPr/>
        <p:txBody>
          <a:bodyPr/>
          <a:lstStyle/>
          <a:p>
            <a:r>
              <a:rPr lang="en-GB"/>
              <a:t>Education and Training Foundation</a:t>
            </a:r>
          </a:p>
        </p:txBody>
      </p:sp>
    </p:spTree>
    <p:extLst>
      <p:ext uri="{BB962C8B-B14F-4D97-AF65-F5344CB8AC3E}">
        <p14:creationId xmlns:p14="http://schemas.microsoft.com/office/powerpoint/2010/main" val="399796761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3B01763-E38B-0FEB-E541-E6DC1A80167D}"/>
              </a:ext>
            </a:extLst>
          </p:cNvPr>
          <p:cNvSpPr>
            <a:spLocks noGrp="1"/>
          </p:cNvSpPr>
          <p:nvPr>
            <p:ph type="sldNum" sz="quarter" idx="11"/>
          </p:nvPr>
        </p:nvSpPr>
        <p:spPr/>
        <p:txBody>
          <a:bodyPr/>
          <a:lstStyle/>
          <a:p>
            <a:fld id="{DA2C159E-F13C-4A85-9A41-E7669D3E0D70}" type="slidenum">
              <a:rPr lang="en-GB" smtClean="0"/>
              <a:pPr/>
              <a:t>52</a:t>
            </a:fld>
            <a:endParaRPr lang="en-GB"/>
          </a:p>
        </p:txBody>
      </p:sp>
      <p:sp>
        <p:nvSpPr>
          <p:cNvPr id="3" name="Title 2">
            <a:extLst>
              <a:ext uri="{FF2B5EF4-FFF2-40B4-BE49-F238E27FC236}">
                <a16:creationId xmlns:a16="http://schemas.microsoft.com/office/drawing/2014/main" id="{9AC80F98-568C-4C71-5203-FBD9F1326ED4}"/>
              </a:ext>
            </a:extLst>
          </p:cNvPr>
          <p:cNvSpPr>
            <a:spLocks noGrp="1"/>
          </p:cNvSpPr>
          <p:nvPr>
            <p:ph type="title"/>
          </p:nvPr>
        </p:nvSpPr>
        <p:spPr/>
        <p:txBody>
          <a:bodyPr/>
          <a:lstStyle/>
          <a:p>
            <a:r>
              <a:rPr lang="en-GB">
                <a:cs typeface="Arial"/>
              </a:rPr>
              <a:t>Selling your skills</a:t>
            </a:r>
            <a:endParaRPr lang="en-US"/>
          </a:p>
        </p:txBody>
      </p:sp>
      <p:sp>
        <p:nvSpPr>
          <p:cNvPr id="4" name="Text Placeholder 3">
            <a:extLst>
              <a:ext uri="{FF2B5EF4-FFF2-40B4-BE49-F238E27FC236}">
                <a16:creationId xmlns:a16="http://schemas.microsoft.com/office/drawing/2014/main" id="{9427ECDE-BC5F-888E-DB6F-50A3AFBB8C95}"/>
              </a:ext>
            </a:extLst>
          </p:cNvPr>
          <p:cNvSpPr>
            <a:spLocks noGrp="1"/>
          </p:cNvSpPr>
          <p:nvPr>
            <p:ph type="body" sz="quarter" idx="12"/>
          </p:nvPr>
        </p:nvSpPr>
        <p:spPr/>
        <p:txBody>
          <a:bodyPr vert="horz" lIns="0" tIns="0" rIns="0" bIns="0" rtlCol="0" anchor="t">
            <a:noAutofit/>
          </a:bodyPr>
          <a:lstStyle/>
          <a:p>
            <a:pPr>
              <a:lnSpc>
                <a:spcPct val="100000"/>
              </a:lnSpc>
            </a:pPr>
            <a:r>
              <a:rPr lang="en-GB" sz="3000">
                <a:ea typeface="+mn-lt"/>
                <a:cs typeface="+mn-lt"/>
              </a:rPr>
              <a:t>Echo uses time rather than money as a currency. For every hour you give, you will earn one Echo, no matter your rank, skill or level of experience.</a:t>
            </a:r>
          </a:p>
          <a:p>
            <a:pPr>
              <a:lnSpc>
                <a:spcPct val="100000"/>
              </a:lnSpc>
            </a:pPr>
            <a:endParaRPr lang="en-GB" sz="3000">
              <a:ea typeface="+mn-lt"/>
              <a:cs typeface="+mn-lt"/>
            </a:endParaRPr>
          </a:p>
          <a:p>
            <a:pPr>
              <a:lnSpc>
                <a:spcPct val="100000"/>
              </a:lnSpc>
            </a:pPr>
            <a:r>
              <a:rPr lang="en-GB" sz="3200">
                <a:effectLst/>
                <a:latin typeface="+mn-lt"/>
                <a:ea typeface="DengXian" panose="02010600030101010101" pitchFamily="2" charset="-122"/>
              </a:rPr>
              <a:t>One hour = one Echo, and you are given three Echoes to start with. Then, for every hour you give, you will earn one Echo</a:t>
            </a:r>
            <a:r>
              <a:rPr lang="en-GB" sz="3000">
                <a:ea typeface="+mn-lt"/>
                <a:cs typeface="+mn-lt"/>
              </a:rPr>
              <a:t>.</a:t>
            </a:r>
            <a:endParaRPr lang="en-US" sz="3000"/>
          </a:p>
        </p:txBody>
      </p:sp>
      <p:sp>
        <p:nvSpPr>
          <p:cNvPr id="5" name="Footer Placeholder 4">
            <a:extLst>
              <a:ext uri="{FF2B5EF4-FFF2-40B4-BE49-F238E27FC236}">
                <a16:creationId xmlns:a16="http://schemas.microsoft.com/office/drawing/2014/main" id="{86114A95-30C4-D65D-0F31-3E4890914B46}"/>
              </a:ext>
            </a:extLst>
          </p:cNvPr>
          <p:cNvSpPr>
            <a:spLocks noGrp="1"/>
          </p:cNvSpPr>
          <p:nvPr>
            <p:ph type="ftr" sz="quarter" idx="10"/>
          </p:nvPr>
        </p:nvSpPr>
        <p:spPr/>
        <p:txBody>
          <a:bodyPr/>
          <a:lstStyle/>
          <a:p>
            <a:r>
              <a:rPr lang="en-GB"/>
              <a:t>Education and Training Foundation</a:t>
            </a:r>
          </a:p>
        </p:txBody>
      </p:sp>
    </p:spTree>
    <p:extLst>
      <p:ext uri="{BB962C8B-B14F-4D97-AF65-F5344CB8AC3E}">
        <p14:creationId xmlns:p14="http://schemas.microsoft.com/office/powerpoint/2010/main" val="46108341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3B01763-E38B-0FEB-E541-E6DC1A80167D}"/>
              </a:ext>
            </a:extLst>
          </p:cNvPr>
          <p:cNvSpPr>
            <a:spLocks noGrp="1"/>
          </p:cNvSpPr>
          <p:nvPr>
            <p:ph type="sldNum" sz="quarter" idx="11"/>
          </p:nvPr>
        </p:nvSpPr>
        <p:spPr/>
        <p:txBody>
          <a:bodyPr/>
          <a:lstStyle/>
          <a:p>
            <a:fld id="{DA2C159E-F13C-4A85-9A41-E7669D3E0D70}" type="slidenum">
              <a:rPr lang="en-GB" smtClean="0"/>
              <a:pPr/>
              <a:t>53</a:t>
            </a:fld>
            <a:endParaRPr lang="en-GB"/>
          </a:p>
        </p:txBody>
      </p:sp>
      <p:sp>
        <p:nvSpPr>
          <p:cNvPr id="3" name="Title 2">
            <a:extLst>
              <a:ext uri="{FF2B5EF4-FFF2-40B4-BE49-F238E27FC236}">
                <a16:creationId xmlns:a16="http://schemas.microsoft.com/office/drawing/2014/main" id="{9AC80F98-568C-4C71-5203-FBD9F1326ED4}"/>
              </a:ext>
            </a:extLst>
          </p:cNvPr>
          <p:cNvSpPr>
            <a:spLocks noGrp="1"/>
          </p:cNvSpPr>
          <p:nvPr>
            <p:ph type="title"/>
          </p:nvPr>
        </p:nvSpPr>
        <p:spPr/>
        <p:txBody>
          <a:bodyPr/>
          <a:lstStyle/>
          <a:p>
            <a:r>
              <a:rPr lang="en-GB">
                <a:cs typeface="Arial"/>
              </a:rPr>
              <a:t>Selling your skills</a:t>
            </a:r>
            <a:endParaRPr lang="en-US"/>
          </a:p>
        </p:txBody>
      </p:sp>
      <p:sp>
        <p:nvSpPr>
          <p:cNvPr id="4" name="Text Placeholder 3">
            <a:extLst>
              <a:ext uri="{FF2B5EF4-FFF2-40B4-BE49-F238E27FC236}">
                <a16:creationId xmlns:a16="http://schemas.microsoft.com/office/drawing/2014/main" id="{9427ECDE-BC5F-888E-DB6F-50A3AFBB8C95}"/>
              </a:ext>
            </a:extLst>
          </p:cNvPr>
          <p:cNvSpPr>
            <a:spLocks noGrp="1"/>
          </p:cNvSpPr>
          <p:nvPr>
            <p:ph type="body" sz="quarter" idx="12"/>
          </p:nvPr>
        </p:nvSpPr>
        <p:spPr/>
        <p:txBody>
          <a:bodyPr vert="horz" lIns="0" tIns="0" rIns="0" bIns="0" rtlCol="0" anchor="t">
            <a:noAutofit/>
          </a:bodyPr>
          <a:lstStyle/>
          <a:p>
            <a:r>
              <a:rPr lang="en-US" sz="2000">
                <a:cs typeface="Arial"/>
              </a:rPr>
              <a:t>Echo is </a:t>
            </a:r>
            <a:r>
              <a:rPr lang="en-GB" sz="2000">
                <a:effectLst/>
                <a:latin typeface="+mn-lt"/>
                <a:ea typeface="DengXian"/>
              </a:rPr>
              <a:t>an economy based on hours or time – a kind of social currency that helps you learn new skills and talents and earn points to trade with other creatives – rather than money</a:t>
            </a:r>
            <a:r>
              <a:rPr lang="en-US" sz="2000">
                <a:cs typeface="Arial"/>
              </a:rPr>
              <a:t>.</a:t>
            </a:r>
          </a:p>
          <a:p>
            <a:endParaRPr lang="en-US" sz="2000" dirty="0">
              <a:cs typeface="Arial"/>
            </a:endParaRPr>
          </a:p>
          <a:p>
            <a:r>
              <a:rPr lang="en-US" sz="2000">
                <a:cs typeface="Arial"/>
              </a:rPr>
              <a:t>Give what you can and take what you need, an hour for an hour.</a:t>
            </a:r>
          </a:p>
          <a:p>
            <a:endParaRPr lang="en-US" sz="2000" dirty="0">
              <a:cs typeface="Arial"/>
            </a:endParaRPr>
          </a:p>
          <a:p>
            <a:r>
              <a:rPr lang="en-US" sz="2000">
                <a:cs typeface="Arial"/>
              </a:rPr>
              <a:t>It is a new economy based on fairness, equality and reciprocity.</a:t>
            </a:r>
          </a:p>
          <a:p>
            <a:endParaRPr lang="en-US" sz="2000" dirty="0">
              <a:cs typeface="Arial"/>
            </a:endParaRPr>
          </a:p>
          <a:p>
            <a:r>
              <a:rPr lang="en-US" sz="2000">
                <a:cs typeface="Arial"/>
              </a:rPr>
              <a:t>It is time, well spent.</a:t>
            </a:r>
          </a:p>
        </p:txBody>
      </p:sp>
      <p:sp>
        <p:nvSpPr>
          <p:cNvPr id="5" name="Footer Placeholder 4">
            <a:extLst>
              <a:ext uri="{FF2B5EF4-FFF2-40B4-BE49-F238E27FC236}">
                <a16:creationId xmlns:a16="http://schemas.microsoft.com/office/drawing/2014/main" id="{86114A95-30C4-D65D-0F31-3E4890914B46}"/>
              </a:ext>
            </a:extLst>
          </p:cNvPr>
          <p:cNvSpPr>
            <a:spLocks noGrp="1"/>
          </p:cNvSpPr>
          <p:nvPr>
            <p:ph type="ftr" sz="quarter" idx="10"/>
          </p:nvPr>
        </p:nvSpPr>
        <p:spPr/>
        <p:txBody>
          <a:bodyPr/>
          <a:lstStyle/>
          <a:p>
            <a:r>
              <a:rPr lang="en-GB"/>
              <a:t>Education and Training Foundation</a:t>
            </a:r>
          </a:p>
        </p:txBody>
      </p:sp>
    </p:spTree>
    <p:extLst>
      <p:ext uri="{BB962C8B-B14F-4D97-AF65-F5344CB8AC3E}">
        <p14:creationId xmlns:p14="http://schemas.microsoft.com/office/powerpoint/2010/main" val="406779119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E51C4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04</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GB" sz="4400" i="0">
                <a:effectLst/>
              </a:rPr>
              <a:t>Sign up for Echoes</a:t>
            </a:r>
            <a:endParaRPr lang="en-US" sz="4400"/>
          </a:p>
        </p:txBody>
      </p:sp>
    </p:spTree>
    <p:extLst>
      <p:ext uri="{BB962C8B-B14F-4D97-AF65-F5344CB8AC3E}">
        <p14:creationId xmlns:p14="http://schemas.microsoft.com/office/powerpoint/2010/main" val="228537133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3B01763-E38B-0FEB-E541-E6DC1A80167D}"/>
              </a:ext>
            </a:extLst>
          </p:cNvPr>
          <p:cNvSpPr>
            <a:spLocks noGrp="1"/>
          </p:cNvSpPr>
          <p:nvPr>
            <p:ph type="sldNum" sz="quarter" idx="11"/>
          </p:nvPr>
        </p:nvSpPr>
        <p:spPr/>
        <p:txBody>
          <a:bodyPr/>
          <a:lstStyle/>
          <a:p>
            <a:fld id="{DA2C159E-F13C-4A85-9A41-E7669D3E0D70}" type="slidenum">
              <a:rPr lang="en-GB" smtClean="0"/>
              <a:pPr/>
              <a:t>55</a:t>
            </a:fld>
            <a:endParaRPr lang="en-GB"/>
          </a:p>
        </p:txBody>
      </p:sp>
      <p:sp>
        <p:nvSpPr>
          <p:cNvPr id="3" name="Title 2">
            <a:extLst>
              <a:ext uri="{FF2B5EF4-FFF2-40B4-BE49-F238E27FC236}">
                <a16:creationId xmlns:a16="http://schemas.microsoft.com/office/drawing/2014/main" id="{9AC80F98-568C-4C71-5203-FBD9F1326ED4}"/>
              </a:ext>
            </a:extLst>
          </p:cNvPr>
          <p:cNvSpPr>
            <a:spLocks noGrp="1"/>
          </p:cNvSpPr>
          <p:nvPr>
            <p:ph type="title"/>
          </p:nvPr>
        </p:nvSpPr>
        <p:spPr/>
        <p:txBody>
          <a:bodyPr/>
          <a:lstStyle/>
          <a:p>
            <a:r>
              <a:rPr lang="en-US">
                <a:cs typeface="Arial"/>
              </a:rPr>
              <a:t>Sign up for Echoes</a:t>
            </a:r>
            <a:endParaRPr lang="en-US"/>
          </a:p>
        </p:txBody>
      </p:sp>
      <p:sp>
        <p:nvSpPr>
          <p:cNvPr id="5" name="Footer Placeholder 4">
            <a:extLst>
              <a:ext uri="{FF2B5EF4-FFF2-40B4-BE49-F238E27FC236}">
                <a16:creationId xmlns:a16="http://schemas.microsoft.com/office/drawing/2014/main" id="{86114A95-30C4-D65D-0F31-3E4890914B46}"/>
              </a:ext>
            </a:extLst>
          </p:cNvPr>
          <p:cNvSpPr>
            <a:spLocks noGrp="1"/>
          </p:cNvSpPr>
          <p:nvPr>
            <p:ph type="ftr" sz="quarter" idx="10"/>
          </p:nvPr>
        </p:nvSpPr>
        <p:spPr/>
        <p:txBody>
          <a:bodyPr/>
          <a:lstStyle/>
          <a:p>
            <a:r>
              <a:rPr lang="en-GB"/>
              <a:t>Education and Training Foundation</a:t>
            </a:r>
          </a:p>
        </p:txBody>
      </p:sp>
      <p:pic>
        <p:nvPicPr>
          <p:cNvPr id="6" name="Picture 7" descr="Qr code&#10;&#10;Description automatically generated">
            <a:extLst>
              <a:ext uri="{FF2B5EF4-FFF2-40B4-BE49-F238E27FC236}">
                <a16:creationId xmlns:a16="http://schemas.microsoft.com/office/drawing/2014/main" id="{41C824F8-02D6-4989-C48E-DEA660FBD14A}"/>
              </a:ext>
            </a:extLst>
          </p:cNvPr>
          <p:cNvPicPr>
            <a:picLocks noChangeAspect="1"/>
          </p:cNvPicPr>
          <p:nvPr/>
        </p:nvPicPr>
        <p:blipFill>
          <a:blip r:embed="rId3"/>
          <a:stretch>
            <a:fillRect/>
          </a:stretch>
        </p:blipFill>
        <p:spPr>
          <a:xfrm>
            <a:off x="3083346" y="1200150"/>
            <a:ext cx="2743200" cy="2743200"/>
          </a:xfrm>
          <a:prstGeom prst="rect">
            <a:avLst/>
          </a:prstGeom>
        </p:spPr>
      </p:pic>
    </p:spTree>
    <p:extLst>
      <p:ext uri="{BB962C8B-B14F-4D97-AF65-F5344CB8AC3E}">
        <p14:creationId xmlns:p14="http://schemas.microsoft.com/office/powerpoint/2010/main" val="358242042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05</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a:t>Who did you help?</a:t>
            </a:r>
          </a:p>
        </p:txBody>
      </p:sp>
    </p:spTree>
    <p:extLst>
      <p:ext uri="{BB962C8B-B14F-4D97-AF65-F5344CB8AC3E}">
        <p14:creationId xmlns:p14="http://schemas.microsoft.com/office/powerpoint/2010/main" val="290718432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Logo, company name&#10;&#10;Description automatically generated">
            <a:extLst>
              <a:ext uri="{FF2B5EF4-FFF2-40B4-BE49-F238E27FC236}">
                <a16:creationId xmlns:a16="http://schemas.microsoft.com/office/drawing/2014/main" id="{E86A3CAF-8A7D-2FF2-C94E-617DAE059766}"/>
              </a:ext>
            </a:extLst>
          </p:cNvPr>
          <p:cNvPicPr>
            <a:picLocks noChangeAspect="1"/>
          </p:cNvPicPr>
          <p:nvPr/>
        </p:nvPicPr>
        <p:blipFill rotWithShape="1">
          <a:blip r:embed="rId3"/>
          <a:srcRect l="14902" t="30708" r="15777" b="40241"/>
          <a:stretch/>
        </p:blipFill>
        <p:spPr>
          <a:xfrm>
            <a:off x="1496683" y="1458943"/>
            <a:ext cx="1901613" cy="796942"/>
          </a:xfrm>
          <a:prstGeom prst="rect">
            <a:avLst/>
          </a:prstGeom>
        </p:spPr>
      </p:pic>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57</a:t>
            </a:fld>
            <a:endParaRPr lang="en-GB"/>
          </a:p>
        </p:txBody>
      </p:sp>
      <p:sp>
        <p:nvSpPr>
          <p:cNvPr id="9" name="TextBox 8">
            <a:extLst>
              <a:ext uri="{FF2B5EF4-FFF2-40B4-BE49-F238E27FC236}">
                <a16:creationId xmlns:a16="http://schemas.microsoft.com/office/drawing/2014/main" id="{93ED7E31-0A20-431C-92C7-87EA77ED0CA9}"/>
              </a:ext>
            </a:extLst>
          </p:cNvPr>
          <p:cNvSpPr txBox="1"/>
          <p:nvPr/>
        </p:nvSpPr>
        <p:spPr>
          <a:xfrm>
            <a:off x="1763688" y="1275606"/>
            <a:ext cx="1152128" cy="184666"/>
          </a:xfrm>
          <a:prstGeom prst="rect">
            <a:avLst/>
          </a:prstGeom>
          <a:noFill/>
        </p:spPr>
        <p:txBody>
          <a:bodyPr wrap="square" lIns="0" tIns="0" rIns="0" bIns="0" rtlCol="0">
            <a:spAutoFit/>
          </a:bodyPr>
          <a:lstStyle/>
          <a:p>
            <a:r>
              <a:rPr lang="en-GB" sz="1200"/>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1674268"/>
            <a:ext cx="1800200" cy="844550"/>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4675552" y="1275606"/>
            <a:ext cx="1152128" cy="184666"/>
          </a:xfrm>
          <a:prstGeom prst="rect">
            <a:avLst/>
          </a:prstGeom>
          <a:noFill/>
        </p:spPr>
        <p:txBody>
          <a:bodyPr wrap="square" lIns="0" tIns="0" rIns="0" bIns="0" rtlCol="0">
            <a:spAutoFit/>
          </a:bodyPr>
          <a:lstStyle/>
          <a:p>
            <a:r>
              <a:rPr lang="en-GB" sz="1200"/>
              <a:t>Funded by</a:t>
            </a:r>
          </a:p>
        </p:txBody>
      </p:sp>
      <p:sp>
        <p:nvSpPr>
          <p:cNvPr id="17" name="TextBox 16">
            <a:extLst>
              <a:ext uri="{FF2B5EF4-FFF2-40B4-BE49-F238E27FC236}">
                <a16:creationId xmlns:a16="http://schemas.microsoft.com/office/drawing/2014/main" id="{36B2AE06-62E2-47AC-A4B8-78F23C87D5EA}"/>
              </a:ext>
            </a:extLst>
          </p:cNvPr>
          <p:cNvSpPr txBox="1"/>
          <p:nvPr/>
        </p:nvSpPr>
        <p:spPr>
          <a:xfrm>
            <a:off x="1583803" y="2787774"/>
            <a:ext cx="2088232" cy="323165"/>
          </a:xfrm>
          <a:prstGeom prst="rect">
            <a:avLst/>
          </a:prstGeom>
          <a:noFill/>
        </p:spPr>
        <p:txBody>
          <a:bodyPr wrap="square" lIns="0" tIns="0" rIns="0" bIns="0" rtlCol="0">
            <a:spAutoFit/>
          </a:bodyPr>
          <a:lstStyle/>
          <a:p>
            <a:r>
              <a:rPr lang="en-GB" sz="1050"/>
              <a:t>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187624" y="3651870"/>
            <a:ext cx="6552728" cy="369332"/>
          </a:xfrm>
          <a:prstGeom prst="rect">
            <a:avLst/>
          </a:prstGeom>
          <a:noFill/>
        </p:spPr>
        <p:txBody>
          <a:bodyPr wrap="square" lIns="0" tIns="0" rIns="0" bIns="0" rtlCol="0">
            <a:spAutoFit/>
          </a:bodyPr>
          <a:lstStyle/>
          <a:p>
            <a:pPr algn="ctr"/>
            <a:r>
              <a:rPr lang="en-GB" sz="2400" b="1">
                <a:solidFill>
                  <a:srgbClr val="E51C41"/>
                </a:solidFill>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24328" y="339502"/>
            <a:ext cx="1215103" cy="645557"/>
          </a:xfrm>
          <a:prstGeom prst="rect">
            <a:avLst/>
          </a:prstGeom>
        </p:spPr>
      </p:pic>
      <p:pic>
        <p:nvPicPr>
          <p:cNvPr id="6" name="Picture 5" descr="A picture containing text, sign, tableware, dishware&#10;&#10;Description automatically generated">
            <a:extLst>
              <a:ext uri="{FF2B5EF4-FFF2-40B4-BE49-F238E27FC236}">
                <a16:creationId xmlns:a16="http://schemas.microsoft.com/office/drawing/2014/main" id="{0696C9FF-50F2-8899-D86B-AFD20A267C4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015123" y="2098264"/>
            <a:ext cx="1383701" cy="592194"/>
          </a:xfrm>
          <a:prstGeom prst="rect">
            <a:avLst/>
          </a:prstGeom>
        </p:spPr>
      </p:pic>
    </p:spTree>
    <p:extLst>
      <p:ext uri="{BB962C8B-B14F-4D97-AF65-F5344CB8AC3E}">
        <p14:creationId xmlns:p14="http://schemas.microsoft.com/office/powerpoint/2010/main" val="36141175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02</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a:bodyPr>
          <a:lstStyle/>
          <a:p>
            <a:r>
              <a:rPr lang="en-US"/>
              <a:t>Planning and developing an event</a:t>
            </a:r>
            <a:endParaRPr lang="en-US">
              <a:cs typeface="Arial"/>
            </a:endParaRPr>
          </a:p>
        </p:txBody>
      </p:sp>
    </p:spTree>
    <p:extLst>
      <p:ext uri="{BB962C8B-B14F-4D97-AF65-F5344CB8AC3E}">
        <p14:creationId xmlns:p14="http://schemas.microsoft.com/office/powerpoint/2010/main" val="38774988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Event planning</a:t>
            </a:r>
          </a:p>
        </p:txBody>
      </p:sp>
      <p:sp>
        <p:nvSpPr>
          <p:cNvPr id="5" name="Text Placeholder 4"/>
          <p:cNvSpPr>
            <a:spLocks noGrp="1"/>
          </p:cNvSpPr>
          <p:nvPr>
            <p:ph type="body" sz="quarter" idx="12"/>
          </p:nvPr>
        </p:nvSpPr>
        <p:spPr/>
        <p:txBody>
          <a:bodyPr vert="horz" lIns="0" tIns="0" rIns="0" bIns="0" rtlCol="0" anchor="t">
            <a:noAutofit/>
          </a:bodyPr>
          <a:lstStyle/>
          <a:p>
            <a:pPr>
              <a:lnSpc>
                <a:spcPct val="100000"/>
              </a:lnSpc>
            </a:pPr>
            <a:r>
              <a:rPr lang="en-GB" sz="2800" dirty="0">
                <a:solidFill>
                  <a:srgbClr val="000000"/>
                </a:solidFill>
                <a:latin typeface="Arial"/>
                <a:cs typeface="Calibri"/>
              </a:rPr>
              <a:t>An event needs three things</a:t>
            </a:r>
            <a:r>
              <a:rPr lang="en-GB" sz="2000" b="0" i="0" dirty="0">
                <a:solidFill>
                  <a:srgbClr val="000000"/>
                </a:solidFill>
                <a:effectLst/>
                <a:latin typeface="Arial"/>
                <a:cs typeface="Calibri"/>
              </a:rPr>
              <a:t>: </a:t>
            </a:r>
            <a:endParaRPr lang="en-GB" sz="2000" dirty="0">
              <a:solidFill>
                <a:srgbClr val="000000"/>
              </a:solidFill>
              <a:latin typeface="Arial"/>
              <a:cs typeface="Calibri"/>
            </a:endParaRPr>
          </a:p>
          <a:p>
            <a:pPr>
              <a:lnSpc>
                <a:spcPct val="100000"/>
              </a:lnSpc>
            </a:pPr>
            <a:endParaRPr lang="en-GB" sz="2000">
              <a:solidFill>
                <a:srgbClr val="E51C41"/>
              </a:solidFill>
              <a:latin typeface="Calibri"/>
              <a:ea typeface="+mn-lt"/>
              <a:cs typeface="+mn-lt"/>
            </a:endParaRPr>
          </a:p>
          <a:p>
            <a:pPr>
              <a:lnSpc>
                <a:spcPct val="100000"/>
              </a:lnSpc>
            </a:pPr>
            <a:endParaRPr lang="en-GB">
              <a:solidFill>
                <a:srgbClr val="E51C41"/>
              </a:solidFill>
              <a:latin typeface="Calibri"/>
              <a:ea typeface="+mn-lt"/>
              <a:cs typeface="+mn-lt"/>
            </a:endParaRPr>
          </a:p>
          <a:p>
            <a:pPr>
              <a:lnSpc>
                <a:spcPct val="100000"/>
              </a:lnSpc>
            </a:pPr>
            <a:endParaRPr lang="en-GB" sz="2000">
              <a:latin typeface="Calibri"/>
              <a:ea typeface="+mn-lt"/>
              <a:cs typeface="+mn-lt"/>
            </a:endParaRPr>
          </a:p>
          <a:p>
            <a:pPr>
              <a:lnSpc>
                <a:spcPct val="100000"/>
              </a:lnSpc>
            </a:pPr>
            <a:endParaRPr lang="en-GB" sz="2000">
              <a:solidFill>
                <a:srgbClr val="000000"/>
              </a:solidFill>
              <a:latin typeface="Calibri"/>
              <a:ea typeface="+mn-lt"/>
              <a:cs typeface="+mn-lt"/>
            </a:endParaRPr>
          </a:p>
          <a:p>
            <a:pPr>
              <a:lnSpc>
                <a:spcPct val="100000"/>
              </a:lnSpc>
            </a:pPr>
            <a:endParaRPr lang="en-GB">
              <a:solidFill>
                <a:srgbClr val="E51C41"/>
              </a:solidFill>
              <a:latin typeface="Calibri"/>
              <a:ea typeface="+mn-lt"/>
              <a:cs typeface="+mn-lt"/>
            </a:endParaRPr>
          </a:p>
          <a:p>
            <a:pPr>
              <a:lnSpc>
                <a:spcPct val="100000"/>
              </a:lnSpc>
            </a:pPr>
            <a:endParaRPr lang="en-GB" sz="2000">
              <a:latin typeface="Calibri"/>
              <a:cs typeface="Arial"/>
            </a:endParaRPr>
          </a:p>
          <a:p>
            <a:pPr algn="l"/>
            <a:endParaRPr lang="en-GB" b="0" i="0">
              <a:solidFill>
                <a:srgbClr val="E51C41"/>
              </a:solidFill>
              <a:effectLst/>
              <a:latin typeface="Arial"/>
              <a:cs typeface="Arial"/>
            </a:endParaRPr>
          </a:p>
          <a:p>
            <a:pPr algn="l" rtl="0" fontAlgn="base"/>
            <a:endParaRPr lang="en-GB" sz="2400" b="0" i="0">
              <a:solidFill>
                <a:srgbClr val="000000"/>
              </a:solidFill>
              <a:effectLst/>
              <a:latin typeface="Calibri" panose="020F0502020204030204" pitchFamily="34" charset="0"/>
              <a:cs typeface="Calibri" panose="020F0502020204030204" pitchFamily="34" charset="0"/>
            </a:endParaRPr>
          </a:p>
          <a:p>
            <a:endParaRPr lang="en-GB">
              <a:solidFill>
                <a:srgbClr val="E51C41"/>
              </a:solidFill>
            </a:endParaRPr>
          </a:p>
          <a:p>
            <a:br>
              <a:rPr lang="en-GB" dirty="0"/>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7</a:t>
            </a:fld>
            <a:endParaRPr lang="en-GB"/>
          </a:p>
        </p:txBody>
      </p:sp>
    </p:spTree>
    <p:extLst>
      <p:ext uri="{BB962C8B-B14F-4D97-AF65-F5344CB8AC3E}">
        <p14:creationId xmlns:p14="http://schemas.microsoft.com/office/powerpoint/2010/main" val="16520537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Event planning</a:t>
            </a:r>
          </a:p>
        </p:txBody>
      </p:sp>
      <p:sp>
        <p:nvSpPr>
          <p:cNvPr id="5" name="Text Placeholder 4"/>
          <p:cNvSpPr>
            <a:spLocks noGrp="1"/>
          </p:cNvSpPr>
          <p:nvPr>
            <p:ph type="body" sz="quarter" idx="12"/>
          </p:nvPr>
        </p:nvSpPr>
        <p:spPr/>
        <p:txBody>
          <a:bodyPr vert="horz" lIns="0" tIns="0" rIns="0" bIns="0" rtlCol="0" anchor="t">
            <a:noAutofit/>
          </a:bodyPr>
          <a:lstStyle/>
          <a:p>
            <a:pPr>
              <a:lnSpc>
                <a:spcPct val="100000"/>
              </a:lnSpc>
            </a:pPr>
            <a:r>
              <a:rPr lang="en-GB" sz="2800" dirty="0">
                <a:solidFill>
                  <a:srgbClr val="000000"/>
                </a:solidFill>
                <a:latin typeface="Arial"/>
                <a:cs typeface="Calibri"/>
              </a:rPr>
              <a:t>An event needs three things</a:t>
            </a:r>
            <a:r>
              <a:rPr lang="en-GB" sz="2000" b="0" i="0" dirty="0">
                <a:solidFill>
                  <a:srgbClr val="000000"/>
                </a:solidFill>
                <a:effectLst/>
                <a:latin typeface="Arial"/>
                <a:cs typeface="Calibri"/>
              </a:rPr>
              <a:t>: </a:t>
            </a:r>
            <a:endParaRPr lang="en-GB" sz="2000" dirty="0">
              <a:solidFill>
                <a:srgbClr val="000000"/>
              </a:solidFill>
              <a:latin typeface="Arial"/>
              <a:cs typeface="Calibri"/>
            </a:endParaRPr>
          </a:p>
          <a:p>
            <a:pPr>
              <a:lnSpc>
                <a:spcPct val="100000"/>
              </a:lnSpc>
            </a:pPr>
            <a:endParaRPr lang="en-GB" sz="2000" dirty="0">
              <a:solidFill>
                <a:srgbClr val="E51C41"/>
              </a:solidFill>
              <a:latin typeface="Arial"/>
              <a:ea typeface="+mn-lt"/>
              <a:cs typeface="+mn-lt"/>
            </a:endParaRPr>
          </a:p>
          <a:p>
            <a:pPr>
              <a:lnSpc>
                <a:spcPct val="100000"/>
              </a:lnSpc>
            </a:pPr>
            <a:r>
              <a:rPr lang="en-GB" sz="2800" dirty="0">
                <a:latin typeface="Arial"/>
                <a:ea typeface="+mn-lt"/>
                <a:cs typeface="+mn-lt"/>
              </a:rPr>
              <a:t>a place</a:t>
            </a:r>
          </a:p>
          <a:p>
            <a:pPr>
              <a:lnSpc>
                <a:spcPct val="100000"/>
              </a:lnSpc>
            </a:pPr>
            <a:endParaRPr lang="en-GB" sz="2000">
              <a:latin typeface="Calibri"/>
              <a:ea typeface="+mn-lt"/>
              <a:cs typeface="+mn-lt"/>
            </a:endParaRPr>
          </a:p>
          <a:p>
            <a:pPr>
              <a:lnSpc>
                <a:spcPct val="100000"/>
              </a:lnSpc>
            </a:pPr>
            <a:endParaRPr lang="en-GB" sz="2000">
              <a:solidFill>
                <a:srgbClr val="000000"/>
              </a:solidFill>
              <a:latin typeface="Calibri"/>
              <a:ea typeface="+mn-lt"/>
              <a:cs typeface="+mn-lt"/>
            </a:endParaRPr>
          </a:p>
          <a:p>
            <a:pPr>
              <a:lnSpc>
                <a:spcPct val="100000"/>
              </a:lnSpc>
            </a:pPr>
            <a:endParaRPr lang="en-GB">
              <a:solidFill>
                <a:srgbClr val="E51C41"/>
              </a:solidFill>
              <a:latin typeface="Calibri"/>
              <a:ea typeface="+mn-lt"/>
              <a:cs typeface="+mn-lt"/>
            </a:endParaRPr>
          </a:p>
          <a:p>
            <a:pPr>
              <a:lnSpc>
                <a:spcPct val="100000"/>
              </a:lnSpc>
            </a:pPr>
            <a:endParaRPr lang="en-GB" sz="2000">
              <a:latin typeface="Calibri"/>
              <a:cs typeface="Arial"/>
            </a:endParaRPr>
          </a:p>
          <a:p>
            <a:pPr algn="l"/>
            <a:endParaRPr lang="en-GB" b="0" i="0">
              <a:solidFill>
                <a:srgbClr val="E51C41"/>
              </a:solidFill>
              <a:effectLst/>
              <a:latin typeface="Arial"/>
              <a:cs typeface="Arial"/>
            </a:endParaRPr>
          </a:p>
          <a:p>
            <a:pPr algn="l" rtl="0" fontAlgn="base"/>
            <a:endParaRPr lang="en-GB" sz="2400" b="0" i="0">
              <a:solidFill>
                <a:srgbClr val="000000"/>
              </a:solidFill>
              <a:effectLst/>
              <a:latin typeface="Calibri" panose="020F0502020204030204" pitchFamily="34" charset="0"/>
              <a:cs typeface="Calibri" panose="020F0502020204030204" pitchFamily="34" charset="0"/>
            </a:endParaRPr>
          </a:p>
          <a:p>
            <a:endParaRPr lang="en-GB">
              <a:solidFill>
                <a:srgbClr val="E51C41"/>
              </a:solidFill>
            </a:endParaRPr>
          </a:p>
          <a:p>
            <a:br>
              <a:rPr lang="en-GB" dirty="0"/>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8</a:t>
            </a:fld>
            <a:endParaRPr lang="en-GB"/>
          </a:p>
        </p:txBody>
      </p:sp>
    </p:spTree>
    <p:extLst>
      <p:ext uri="{BB962C8B-B14F-4D97-AF65-F5344CB8AC3E}">
        <p14:creationId xmlns:p14="http://schemas.microsoft.com/office/powerpoint/2010/main" val="23002044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a:t>Event planning</a:t>
            </a:r>
          </a:p>
        </p:txBody>
      </p:sp>
      <p:sp>
        <p:nvSpPr>
          <p:cNvPr id="5" name="Text Placeholder 4"/>
          <p:cNvSpPr>
            <a:spLocks noGrp="1"/>
          </p:cNvSpPr>
          <p:nvPr>
            <p:ph type="body" sz="quarter" idx="12"/>
          </p:nvPr>
        </p:nvSpPr>
        <p:spPr/>
        <p:txBody>
          <a:bodyPr vert="horz" lIns="0" tIns="0" rIns="0" bIns="0" rtlCol="0" anchor="t">
            <a:noAutofit/>
          </a:bodyPr>
          <a:lstStyle/>
          <a:p>
            <a:pPr>
              <a:lnSpc>
                <a:spcPct val="100000"/>
              </a:lnSpc>
            </a:pPr>
            <a:r>
              <a:rPr lang="en-GB" sz="2800" dirty="0">
                <a:solidFill>
                  <a:srgbClr val="000000"/>
                </a:solidFill>
                <a:latin typeface="Arial"/>
                <a:cs typeface="Calibri"/>
              </a:rPr>
              <a:t>An event needs three things</a:t>
            </a:r>
            <a:r>
              <a:rPr lang="en-GB" sz="2000" b="0" i="0" dirty="0">
                <a:solidFill>
                  <a:srgbClr val="000000"/>
                </a:solidFill>
                <a:effectLst/>
                <a:latin typeface="Arial"/>
                <a:cs typeface="Calibri"/>
              </a:rPr>
              <a:t>: </a:t>
            </a:r>
            <a:endParaRPr lang="en-GB" sz="2000" dirty="0">
              <a:solidFill>
                <a:srgbClr val="000000"/>
              </a:solidFill>
              <a:latin typeface="Arial"/>
              <a:cs typeface="Calibri"/>
            </a:endParaRPr>
          </a:p>
          <a:p>
            <a:pPr>
              <a:lnSpc>
                <a:spcPct val="100000"/>
              </a:lnSpc>
            </a:pPr>
            <a:endParaRPr lang="en-GB" sz="2000" dirty="0">
              <a:solidFill>
                <a:srgbClr val="E51C41"/>
              </a:solidFill>
              <a:latin typeface="Arial"/>
              <a:ea typeface="+mn-lt"/>
              <a:cs typeface="+mn-lt"/>
            </a:endParaRPr>
          </a:p>
          <a:p>
            <a:pPr>
              <a:lnSpc>
                <a:spcPct val="100000"/>
              </a:lnSpc>
            </a:pPr>
            <a:r>
              <a:rPr lang="en-GB" dirty="0">
                <a:latin typeface="Arial"/>
                <a:ea typeface="+mn-lt"/>
                <a:cs typeface="+mn-lt"/>
              </a:rPr>
              <a:t>a place </a:t>
            </a:r>
            <a:endParaRPr lang="en-GB" sz="2000">
              <a:latin typeface="Arial"/>
              <a:ea typeface="+mn-lt"/>
              <a:cs typeface="+mn-lt"/>
            </a:endParaRPr>
          </a:p>
          <a:p>
            <a:pPr>
              <a:lnSpc>
                <a:spcPct val="100000"/>
              </a:lnSpc>
            </a:pPr>
            <a:endParaRPr lang="en-GB" sz="2000" dirty="0">
              <a:latin typeface="Arial"/>
              <a:ea typeface="+mn-lt"/>
              <a:cs typeface="+mn-lt"/>
            </a:endParaRPr>
          </a:p>
          <a:p>
            <a:pPr>
              <a:lnSpc>
                <a:spcPct val="100000"/>
              </a:lnSpc>
            </a:pPr>
            <a:endParaRPr lang="en-GB" sz="2000" dirty="0">
              <a:latin typeface="Arial"/>
              <a:ea typeface="+mn-lt"/>
              <a:cs typeface="+mn-lt"/>
            </a:endParaRPr>
          </a:p>
          <a:p>
            <a:pPr>
              <a:lnSpc>
                <a:spcPct val="100000"/>
              </a:lnSpc>
            </a:pPr>
            <a:r>
              <a:rPr lang="en-GB" dirty="0">
                <a:latin typeface="Arial"/>
                <a:ea typeface="+mn-lt"/>
                <a:cs typeface="+mn-lt"/>
              </a:rPr>
              <a:t>a performance </a:t>
            </a:r>
            <a:endParaRPr lang="en-GB" sz="2000" dirty="0">
              <a:latin typeface="Arial"/>
              <a:cs typeface="Arial"/>
            </a:endParaRPr>
          </a:p>
          <a:p>
            <a:pPr>
              <a:lnSpc>
                <a:spcPct val="100000"/>
              </a:lnSpc>
            </a:pPr>
            <a:endParaRPr lang="en-GB">
              <a:solidFill>
                <a:srgbClr val="E51C41"/>
              </a:solidFill>
              <a:latin typeface="Calibri"/>
              <a:ea typeface="+mn-lt"/>
              <a:cs typeface="+mn-lt"/>
            </a:endParaRPr>
          </a:p>
          <a:p>
            <a:pPr>
              <a:lnSpc>
                <a:spcPct val="100000"/>
              </a:lnSpc>
            </a:pPr>
            <a:endParaRPr lang="en-GB">
              <a:solidFill>
                <a:srgbClr val="E51C41"/>
              </a:solidFill>
              <a:latin typeface="Calibri"/>
              <a:ea typeface="+mn-lt"/>
              <a:cs typeface="+mn-lt"/>
            </a:endParaRPr>
          </a:p>
          <a:p>
            <a:pPr>
              <a:lnSpc>
                <a:spcPct val="100000"/>
              </a:lnSpc>
            </a:pPr>
            <a:endParaRPr lang="en-GB">
              <a:solidFill>
                <a:srgbClr val="E51C41"/>
              </a:solidFill>
              <a:latin typeface="Calibri"/>
              <a:ea typeface="+mn-lt"/>
              <a:cs typeface="+mn-lt"/>
            </a:endParaRPr>
          </a:p>
          <a:p>
            <a:pPr>
              <a:lnSpc>
                <a:spcPct val="100000"/>
              </a:lnSpc>
            </a:pPr>
            <a:endParaRPr lang="en-GB" sz="2000">
              <a:latin typeface="Calibri"/>
              <a:cs typeface="Arial"/>
            </a:endParaRPr>
          </a:p>
          <a:p>
            <a:pPr algn="l"/>
            <a:endParaRPr lang="en-GB" b="0" i="0">
              <a:solidFill>
                <a:srgbClr val="E51C41"/>
              </a:solidFill>
              <a:effectLst/>
              <a:latin typeface="Arial"/>
              <a:cs typeface="Arial"/>
            </a:endParaRPr>
          </a:p>
          <a:p>
            <a:pPr algn="l" rtl="0" fontAlgn="base"/>
            <a:endParaRPr lang="en-GB" sz="2400" b="0" i="0">
              <a:solidFill>
                <a:srgbClr val="000000"/>
              </a:solidFill>
              <a:effectLst/>
              <a:latin typeface="Calibri" panose="020F0502020204030204" pitchFamily="34" charset="0"/>
              <a:cs typeface="Calibri" panose="020F0502020204030204" pitchFamily="34" charset="0"/>
            </a:endParaRPr>
          </a:p>
          <a:p>
            <a:endParaRPr lang="en-GB">
              <a:solidFill>
                <a:srgbClr val="E51C41"/>
              </a:solidFill>
            </a:endParaRPr>
          </a:p>
          <a:p>
            <a:br>
              <a:rPr lang="en-GB" dirty="0"/>
            </a:br>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234000" y="4767263"/>
            <a:ext cx="7686376" cy="273844"/>
          </a:xfrm>
        </p:spPr>
        <p:txBody>
          <a:bodyPr/>
          <a:lstStyle/>
          <a:p>
            <a:r>
              <a:rPr lang="en-GB"/>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9</a:t>
            </a:fld>
            <a:endParaRPr lang="en-GB"/>
          </a:p>
        </p:txBody>
      </p:sp>
    </p:spTree>
    <p:extLst>
      <p:ext uri="{BB962C8B-B14F-4D97-AF65-F5344CB8AC3E}">
        <p14:creationId xmlns:p14="http://schemas.microsoft.com/office/powerpoint/2010/main" val="749759526"/>
      </p:ext>
    </p:extLst>
  </p:cSld>
  <p:clrMapOvr>
    <a:masterClrMapping/>
  </p:clrMapOvr>
</p:sld>
</file>

<file path=ppt/theme/theme1.xml><?xml version="1.0" encoding="utf-8"?>
<a:theme xmlns:a="http://schemas.openxmlformats.org/drawingml/2006/main" name="ETF Master">
  <a:themeElements>
    <a:clrScheme name="Custom 2">
      <a:dk1>
        <a:srgbClr val="000000"/>
      </a:dk1>
      <a:lt1>
        <a:srgbClr val="FFFFFF"/>
      </a:lt1>
      <a:dk2>
        <a:srgbClr val="000000"/>
      </a:dk2>
      <a:lt2>
        <a:srgbClr val="EEECE1"/>
      </a:lt2>
      <a:accent1>
        <a:srgbClr val="00A068"/>
      </a:accent1>
      <a:accent2>
        <a:srgbClr val="E51C41"/>
      </a:accent2>
      <a:accent3>
        <a:srgbClr val="FDB913"/>
      </a:accent3>
      <a:accent4>
        <a:srgbClr val="0071F8"/>
      </a:accent4>
      <a:accent5>
        <a:srgbClr val="BE0064"/>
      </a:accent5>
      <a:accent6>
        <a:srgbClr val="000000"/>
      </a:accent6>
      <a:hlink>
        <a:srgbClr val="0000FF"/>
      </a:hlink>
      <a:folHlink>
        <a:srgbClr val="800080"/>
      </a:folHlink>
    </a:clrScheme>
    <a:fontScheme name="ETF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2"/>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1350" dirty="0"/>
        </a:defPPr>
      </a:lstStyle>
    </a:txDef>
  </a:objectDefaults>
  <a:extraClrSchemeLst/>
  <a:extLst>
    <a:ext uri="{05A4C25C-085E-4340-85A3-A5531E510DB2}">
      <thm15:themeFamily xmlns:thm15="http://schemas.microsoft.com/office/thememl/2012/main" name="ETF PPT TEMPLATE 2017 REVISION 2" id="{D9072210-44E4-4708-8F0F-C17D53D19737}" vid="{93905E69-2C3A-474D-AE1D-AE1AB7FC7A7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b99cf144-4eb2-4910-9a88-c8d0ce72bbfd">
      <Terms xmlns="http://schemas.microsoft.com/office/infopath/2007/PartnerControls"/>
    </lcf76f155ced4ddcb4097134ff3c332f>
    <TaxCatchAll xmlns="a75230e0-234e-44fc-a46b-fcfdfca8ad4b"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A76E745-D9E8-4D93-8B7F-BCE1E4A491AA}">
  <ds:schemaRefs>
    <ds:schemaRef ds:uri="http://schemas.microsoft.com/office/2006/metadata/properties"/>
    <ds:schemaRef ds:uri="http://schemas.microsoft.com/office/infopath/2007/PartnerControls"/>
    <ds:schemaRef ds:uri="http://www.w3.org/XML/1998/namespace"/>
    <ds:schemaRef ds:uri="http://purl.org/dc/terms/"/>
    <ds:schemaRef ds:uri="http://schemas.openxmlformats.org/package/2006/metadata/core-properties"/>
    <ds:schemaRef ds:uri="http://purl.org/dc/dcmitype/"/>
    <ds:schemaRef ds:uri="http://schemas.microsoft.com/office/2006/documentManagement/types"/>
    <ds:schemaRef ds:uri="ab17160f-a7a5-4f7c-84d6-cc0eb8431d94"/>
    <ds:schemaRef ds:uri="a563c908-9c66-49a0-bdec-a3fa471ea19a"/>
    <ds:schemaRef ds:uri="http://purl.org/dc/elements/1.1/"/>
    <ds:schemaRef ds:uri="414d2ded-29cc-4abd-a1df-c646721ce55b"/>
    <ds:schemaRef ds:uri="2847a094-2edf-4950-a853-13ec668231ed"/>
  </ds:schemaRefs>
</ds:datastoreItem>
</file>

<file path=customXml/itemProps2.xml><?xml version="1.0" encoding="utf-8"?>
<ds:datastoreItem xmlns:ds="http://schemas.openxmlformats.org/officeDocument/2006/customXml" ds:itemID="{FB3EF808-5B9E-4790-91D8-DAD5C22485DF}"/>
</file>

<file path=customXml/itemProps3.xml><?xml version="1.0" encoding="utf-8"?>
<ds:datastoreItem xmlns:ds="http://schemas.openxmlformats.org/officeDocument/2006/customXml" ds:itemID="{F9729C5E-FC3E-4187-92B8-5FE37E61E9D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61</TotalTime>
  <Words>3018</Words>
  <Application>Microsoft Office PowerPoint</Application>
  <PresentationFormat>On-screen Show (16:9)</PresentationFormat>
  <Paragraphs>631</Paragraphs>
  <Slides>57</Slides>
  <Notes>50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57</vt:i4>
      </vt:variant>
    </vt:vector>
  </HeadingPairs>
  <TitlesOfParts>
    <vt:vector size="63" baseType="lpstr">
      <vt:lpstr>Arial</vt:lpstr>
      <vt:lpstr>Arial,Sans-Serif</vt:lpstr>
      <vt:lpstr>Calibri</vt:lpstr>
      <vt:lpstr>Calibri,Sans-Serif</vt:lpstr>
      <vt:lpstr>Symbol</vt:lpstr>
      <vt:lpstr>ETF Master</vt:lpstr>
      <vt:lpstr>Lesson 7: Making events happen</vt:lpstr>
      <vt:lpstr>01</vt:lpstr>
      <vt:lpstr>PowerPoint Presentation</vt:lpstr>
      <vt:lpstr>Planning and developing ideas</vt:lpstr>
      <vt:lpstr>Key words</vt:lpstr>
      <vt:lpstr>02</vt:lpstr>
      <vt:lpstr>Event planning</vt:lpstr>
      <vt:lpstr>Event planning</vt:lpstr>
      <vt:lpstr>Event planning</vt:lpstr>
      <vt:lpstr>Event planning</vt:lpstr>
      <vt:lpstr>Event Planning</vt:lpstr>
      <vt:lpstr>Event Planning</vt:lpstr>
      <vt:lpstr>Event Planning</vt:lpstr>
      <vt:lpstr>Event Planning 101</vt:lpstr>
      <vt:lpstr>Different types of events</vt:lpstr>
      <vt:lpstr>Target audience</vt:lpstr>
      <vt:lpstr>Skills</vt:lpstr>
      <vt:lpstr>Team roles</vt:lpstr>
      <vt:lpstr>03</vt:lpstr>
      <vt:lpstr>Task</vt:lpstr>
      <vt:lpstr>04</vt:lpstr>
      <vt:lpstr>Event profile</vt:lpstr>
      <vt:lpstr>05</vt:lpstr>
      <vt:lpstr>The presentation</vt:lpstr>
      <vt:lpstr>PowerPoint Presentation</vt:lpstr>
      <vt:lpstr>Lesson 8: Freelancing – introduction</vt:lpstr>
      <vt:lpstr>Learning Outcomes and Skill development – working towards the ESP</vt:lpstr>
      <vt:lpstr>01</vt:lpstr>
      <vt:lpstr>Types of employment</vt:lpstr>
      <vt:lpstr>Types of employment</vt:lpstr>
      <vt:lpstr>Types of employment</vt:lpstr>
      <vt:lpstr>Types of employment</vt:lpstr>
      <vt:lpstr>Types of employment</vt:lpstr>
      <vt:lpstr>Types of employment</vt:lpstr>
      <vt:lpstr>Types of employment</vt:lpstr>
      <vt:lpstr>Types of employment</vt:lpstr>
      <vt:lpstr>Types of EMPLOYMENT</vt:lpstr>
      <vt:lpstr>Types of employment</vt:lpstr>
      <vt:lpstr>Types of employment</vt:lpstr>
      <vt:lpstr>02</vt:lpstr>
      <vt:lpstr>Skills audit</vt:lpstr>
      <vt:lpstr>Skills audit</vt:lpstr>
      <vt:lpstr>03</vt:lpstr>
      <vt:lpstr>Selling your skills</vt:lpstr>
      <vt:lpstr>Selling your skills</vt:lpstr>
      <vt:lpstr>PowerPoint Presentation</vt:lpstr>
      <vt:lpstr>PowerPoint Presentation</vt:lpstr>
      <vt:lpstr>PowerPoint Presentation</vt:lpstr>
      <vt:lpstr>PowerPoint Presentation</vt:lpstr>
      <vt:lpstr>PowerPoint Presentation</vt:lpstr>
      <vt:lpstr>Selling your skills</vt:lpstr>
      <vt:lpstr>Selling your skills</vt:lpstr>
      <vt:lpstr>Selling your skills</vt:lpstr>
      <vt:lpstr>04</vt:lpstr>
      <vt:lpstr>Sign up for Echoes</vt:lpstr>
      <vt:lpstr>05</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underpinning excellence</dc:title>
  <dc:creator>Richard Overton</dc:creator>
  <cp:lastModifiedBy>Gemma Brezinski</cp:lastModifiedBy>
  <cp:revision>578</cp:revision>
  <dcterms:created xsi:type="dcterms:W3CDTF">2020-10-20T08:50:32Z</dcterms:created>
  <dcterms:modified xsi:type="dcterms:W3CDTF">2023-11-10T10:05:29Z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y fmtid="{D5CDD505-2E9C-101B-9397-08002B2CF9AE}" pid="3" name="MediaServiceImageTags">
    <vt:lpwstr/>
  </property>
</Properties>
</file>