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7"/>
  </p:notesMasterIdLst>
  <p:sldIdLst>
    <p:sldId id="495" r:id="rId5"/>
    <p:sldId id="494" r:id="rId6"/>
    <p:sldId id="493" r:id="rId7"/>
    <p:sldId id="492" r:id="rId8"/>
    <p:sldId id="491" r:id="rId9"/>
    <p:sldId id="490" r:id="rId10"/>
    <p:sldId id="489" r:id="rId11"/>
    <p:sldId id="488" r:id="rId12"/>
    <p:sldId id="486" r:id="rId13"/>
    <p:sldId id="487" r:id="rId14"/>
    <p:sldId id="485" r:id="rId15"/>
    <p:sldId id="484" r:id="rId16"/>
    <p:sldId id="785" r:id="rId17"/>
    <p:sldId id="786" r:id="rId18"/>
    <p:sldId id="787" r:id="rId19"/>
    <p:sldId id="788" r:id="rId20"/>
    <p:sldId id="754" r:id="rId21"/>
    <p:sldId id="753" r:id="rId22"/>
    <p:sldId id="752" r:id="rId23"/>
    <p:sldId id="751" r:id="rId24"/>
    <p:sldId id="750" r:id="rId25"/>
    <p:sldId id="749" r:id="rId26"/>
    <p:sldId id="504" r:id="rId27"/>
    <p:sldId id="503" r:id="rId28"/>
    <p:sldId id="502" r:id="rId29"/>
    <p:sldId id="501" r:id="rId30"/>
    <p:sldId id="500" r:id="rId31"/>
    <p:sldId id="499" r:id="rId32"/>
    <p:sldId id="498" r:id="rId33"/>
    <p:sldId id="497" r:id="rId34"/>
    <p:sldId id="496" r:id="rId35"/>
    <p:sldId id="510" r:id="rId36"/>
    <p:sldId id="509" r:id="rId37"/>
    <p:sldId id="508" r:id="rId38"/>
    <p:sldId id="507" r:id="rId39"/>
    <p:sldId id="768" r:id="rId40"/>
    <p:sldId id="769" r:id="rId41"/>
    <p:sldId id="526" r:id="rId42"/>
    <p:sldId id="511" r:id="rId43"/>
    <p:sldId id="789" r:id="rId44"/>
    <p:sldId id="523" r:id="rId45"/>
    <p:sldId id="522" r:id="rId46"/>
    <p:sldId id="521" r:id="rId47"/>
    <p:sldId id="520" r:id="rId48"/>
    <p:sldId id="519" r:id="rId49"/>
    <p:sldId id="518" r:id="rId50"/>
    <p:sldId id="517" r:id="rId51"/>
    <p:sldId id="516" r:id="rId52"/>
    <p:sldId id="515" r:id="rId53"/>
    <p:sldId id="514" r:id="rId54"/>
    <p:sldId id="513" r:id="rId55"/>
    <p:sldId id="797"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98DFD4-C706-7BCE-8026-CBC2A0229A53}" v="1" dt="2023-11-14T12:44:31.6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otte Wilson" userId="S::charlotte.wilson@etfoundation.co.uk::ced16c88-4d19-4d6e-a449-5496f909cdaf" providerId="AD" clId="Web-{D598DFD4-C706-7BCE-8026-CBC2A0229A53}"/>
    <pc:docChg chg="sldOrd">
      <pc:chgData name="Charlotte Wilson" userId="S::charlotte.wilson@etfoundation.co.uk::ced16c88-4d19-4d6e-a449-5496f909cdaf" providerId="AD" clId="Web-{D598DFD4-C706-7BCE-8026-CBC2A0229A53}" dt="2023-11-14T12:44:31.670" v="0"/>
      <pc:docMkLst>
        <pc:docMk/>
      </pc:docMkLst>
      <pc:sldChg chg="ord">
        <pc:chgData name="Charlotte Wilson" userId="S::charlotte.wilson@etfoundation.co.uk::ced16c88-4d19-4d6e-a449-5496f909cdaf" providerId="AD" clId="Web-{D598DFD4-C706-7BCE-8026-CBC2A0229A53}" dt="2023-11-14T12:44:31.670" v="0"/>
        <pc:sldMkLst>
          <pc:docMk/>
          <pc:sldMk cId="4043002836" sldId="48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7F1BD8-7EC0-4597-AC23-7FBBA46CE134}" type="datetimeFigureOut">
              <a:rPr lang="en-GB" smtClean="0"/>
              <a:t>14/11/2023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2E2FD6-D1F4-4B45-8528-8BE1A485EEE6}" type="slidenum">
              <a:rPr lang="en-GB" smtClean="0"/>
              <a:t>‹#›</a:t>
            </a:fld>
            <a:endParaRPr lang="en-GB"/>
          </a:p>
        </p:txBody>
      </p:sp>
    </p:spTree>
    <p:extLst>
      <p:ext uri="{BB962C8B-B14F-4D97-AF65-F5344CB8AC3E}">
        <p14:creationId xmlns:p14="http://schemas.microsoft.com/office/powerpoint/2010/main" val="3572387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flickr.com/photos/55907694@N04/5175956518"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creativecommons.org/licenses/by/2.0/?ref=openverse" TargetMode="External"/><Relationship Id="rId4" Type="http://schemas.openxmlformats.org/officeDocument/2006/relationships/hyperlink" Target="https://www.flickr.com/photos/55907694@N04"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commons.wikimedia.org/w/index.php?curid=15057854"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s://creativecommons.org/licenses/by/3.0/?ref=openverse" TargetMode="External"/><Relationship Id="rId4" Type="http://schemas.openxmlformats.org/officeDocument/2006/relationships/hyperlink" Target="https://en.wikipedia.org/wiki/en:David_Shankbone"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youtu.be/M5ZtYgHI_8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hiclipart.com/free-transparent-background-png-clipart-depiw"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youtu.be/clI7agAqUl8"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youtu.be/J5b_-TZwQ0I?t=532"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youtu.be/JmyGsOZXzkY?t=3051&#160;"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pinterest.co.uk/pin/845691636300152433/"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youtu.be/tVQzZwOZjSQ"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youtu.be/uL713AZSKE4"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youtu.be/dph_4xhVm04"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youtu.be/XUO-4v5lfGs"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flickr.com/photos/55907694@N04/5175956518"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s://creativecommons.org/licenses/by/2.0/?ref=openverse" TargetMode="External"/><Relationship Id="rId4" Type="http://schemas.openxmlformats.org/officeDocument/2006/relationships/hyperlink" Target="https://www.flickr.com/photos/55907694@N04"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youtube.com/shorts/P0Zxq-9wpmE?feature=shar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rPr>
              <a:t>Of course, the outcome that you want is that you choose your item, type in the code, pay your money and get what you ordered – even better if an extra snack falls out. This is the kind of machine you would keep coming back to</a:t>
            </a:r>
            <a:r>
              <a:rPr lang="en-GB"/>
              <a:t>.</a:t>
            </a:r>
            <a:endParaRPr lang="en-GB">
              <a:cs typeface="Calibri"/>
            </a:endParaRPr>
          </a:p>
          <a:p>
            <a:endParaRPr lang="en-GB">
              <a:ea typeface="Calibri"/>
              <a:cs typeface="Calibri"/>
            </a:endParaRPr>
          </a:p>
          <a:p>
            <a:r>
              <a:rPr lang="en-GB">
                <a:hlinkClick r:id="rId3"/>
              </a:rPr>
              <a:t>Wireless vending machine</a:t>
            </a:r>
            <a:r>
              <a:rPr lang="en-GB"/>
              <a:t> by </a:t>
            </a:r>
            <a:r>
              <a:rPr lang="en-GB">
                <a:hlinkClick r:id="rId4"/>
              </a:rPr>
              <a:t>Per Olof Forsberg</a:t>
            </a:r>
            <a:r>
              <a:rPr lang="en-GB"/>
              <a:t> is licensed under </a:t>
            </a:r>
            <a:r>
              <a:rPr lang="en-GB">
                <a:hlinkClick r:id="rId5"/>
              </a:rPr>
              <a:t>CC BY 2.0</a:t>
            </a:r>
            <a:r>
              <a:rPr lang="en-GB"/>
              <a:t>.</a:t>
            </a:r>
          </a:p>
          <a:p>
            <a:endParaRPr lang="en-US">
              <a:ea typeface="Calibri"/>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9</a:t>
            </a:fld>
            <a:endParaRPr lang="en-US"/>
          </a:p>
        </p:txBody>
      </p:sp>
    </p:spTree>
    <p:extLst>
      <p:ext uri="{BB962C8B-B14F-4D97-AF65-F5344CB8AC3E}">
        <p14:creationId xmlns:p14="http://schemas.microsoft.com/office/powerpoint/2010/main" val="270405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2769745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13</a:t>
            </a:fld>
            <a:endParaRPr lang="en-US"/>
          </a:p>
        </p:txBody>
      </p:sp>
    </p:spTree>
    <p:extLst>
      <p:ext uri="{BB962C8B-B14F-4D97-AF65-F5344CB8AC3E}">
        <p14:creationId xmlns:p14="http://schemas.microsoft.com/office/powerpoint/2010/main" val="3946110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14</a:t>
            </a:fld>
            <a:endParaRPr lang="en-US"/>
          </a:p>
        </p:txBody>
      </p:sp>
    </p:spTree>
    <p:extLst>
      <p:ext uri="{BB962C8B-B14F-4D97-AF65-F5344CB8AC3E}">
        <p14:creationId xmlns:p14="http://schemas.microsoft.com/office/powerpoint/2010/main" val="2164267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Segoe UI" panose="020B0502040204020203" pitchFamily="34" charset="0"/>
              </a:rPr>
              <a:t>Deliberately used the slang term "</a:t>
            </a:r>
            <a:r>
              <a:rPr lang="en-GB" sz="1800" dirty="0" err="1">
                <a:effectLst/>
                <a:latin typeface="Segoe UI" panose="020B0502040204020203" pitchFamily="34" charset="0"/>
              </a:rPr>
              <a:t>ignant</a:t>
            </a:r>
            <a:r>
              <a:rPr lang="en-GB" sz="1800" dirty="0">
                <a:effectLst/>
                <a:latin typeface="Segoe UI" panose="020B0502040204020203" pitchFamily="34" charset="0"/>
              </a:rPr>
              <a:t>" because it is different from ignorant. Because creative is often based on new ideas creative people of come up against individuals who are not open to listening to others outside there realm of experience. This people are not ignorant, they are fully aware but choose not to be open to a different point of view and it is important that the differentiation can be made between the two</a:t>
            </a:r>
            <a:endParaRPr lang="en-GB" sz="1800" dirty="0">
              <a:effectLst/>
              <a:latin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C3125FB4-FEF8-E441-A941-A6EB13FF2C7E}" type="slidenum">
              <a:rPr lang="en-US" smtClean="0"/>
              <a:t>15</a:t>
            </a:fld>
            <a:endParaRPr lang="en-US"/>
          </a:p>
        </p:txBody>
      </p:sp>
    </p:spTree>
    <p:extLst>
      <p:ext uri="{BB962C8B-B14F-4D97-AF65-F5344CB8AC3E}">
        <p14:creationId xmlns:p14="http://schemas.microsoft.com/office/powerpoint/2010/main" val="2249610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16</a:t>
            </a:fld>
            <a:endParaRPr lang="en-US"/>
          </a:p>
        </p:txBody>
      </p:sp>
    </p:spTree>
    <p:extLst>
      <p:ext uri="{BB962C8B-B14F-4D97-AF65-F5344CB8AC3E}">
        <p14:creationId xmlns:p14="http://schemas.microsoft.com/office/powerpoint/2010/main" val="4042096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17</a:t>
            </a:fld>
            <a:endParaRPr lang="en-US"/>
          </a:p>
        </p:txBody>
      </p:sp>
    </p:spTree>
    <p:extLst>
      <p:ext uri="{BB962C8B-B14F-4D97-AF65-F5344CB8AC3E}">
        <p14:creationId xmlns:p14="http://schemas.microsoft.com/office/powerpoint/2010/main" val="16495933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18</a:t>
            </a:fld>
            <a:endParaRPr lang="en-US"/>
          </a:p>
        </p:txBody>
      </p:sp>
    </p:spTree>
    <p:extLst>
      <p:ext uri="{BB962C8B-B14F-4D97-AF65-F5344CB8AC3E}">
        <p14:creationId xmlns:p14="http://schemas.microsoft.com/office/powerpoint/2010/main" val="15988945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Harvey Weinstein image </a:t>
            </a:r>
            <a:r>
              <a:rPr lang="en-US" dirty="0" err="1">
                <a:ea typeface="Calibri"/>
                <a:cs typeface="Calibri"/>
              </a:rPr>
              <a:t>licence</a:t>
            </a:r>
            <a:r>
              <a:rPr lang="en-US" dirty="0">
                <a:ea typeface="Calibri"/>
                <a:cs typeface="Calibri"/>
              </a:rPr>
              <a:t>: </a:t>
            </a:r>
            <a:r>
              <a:rPr lang="en-US" dirty="0">
                <a:hlinkClick r:id="rId3"/>
              </a:rPr>
              <a:t>Harvey Weinstein 2011 Shankbone</a:t>
            </a:r>
            <a:r>
              <a:rPr lang="en-US" dirty="0"/>
              <a:t> by </a:t>
            </a:r>
            <a:r>
              <a:rPr lang="en-US" dirty="0">
                <a:hlinkClick r:id="rId4"/>
              </a:rPr>
              <a:t>David Shankbone</a:t>
            </a:r>
            <a:r>
              <a:rPr lang="en-US" dirty="0"/>
              <a:t> is licensed under </a:t>
            </a:r>
            <a:r>
              <a:rPr lang="en-US" dirty="0">
                <a:hlinkClick r:id="rId5"/>
              </a:rPr>
              <a:t>CC BY 3.0</a:t>
            </a:r>
            <a:r>
              <a:rPr lang="en-US" dirty="0"/>
              <a:t>.</a:t>
            </a:r>
          </a:p>
        </p:txBody>
      </p:sp>
      <p:sp>
        <p:nvSpPr>
          <p:cNvPr id="4" name="Slide Number Placeholder 3"/>
          <p:cNvSpPr>
            <a:spLocks noGrp="1"/>
          </p:cNvSpPr>
          <p:nvPr>
            <p:ph type="sldNum" sz="quarter" idx="10"/>
          </p:nvPr>
        </p:nvSpPr>
        <p:spPr/>
        <p:txBody>
          <a:bodyPr/>
          <a:lstStyle/>
          <a:p>
            <a:fld id="{C3125FB4-FEF8-E441-A941-A6EB13FF2C7E}" type="slidenum">
              <a:rPr lang="en-US" smtClean="0"/>
              <a:t>19</a:t>
            </a:fld>
            <a:endParaRPr lang="en-US"/>
          </a:p>
        </p:txBody>
      </p:sp>
    </p:spTree>
    <p:extLst>
      <p:ext uri="{BB962C8B-B14F-4D97-AF65-F5344CB8AC3E}">
        <p14:creationId xmlns:p14="http://schemas.microsoft.com/office/powerpoint/2010/main" val="9899975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Play Harvey Weinstein video – </a:t>
            </a:r>
            <a:r>
              <a:rPr lang="en-US" dirty="0">
                <a:hlinkClick r:id="rId3"/>
              </a:rPr>
              <a:t>https://youtu.be/M5ZtYgHI_8g</a:t>
            </a:r>
            <a:endParaRPr lang="en-US" dirty="0"/>
          </a:p>
        </p:txBody>
      </p:sp>
      <p:sp>
        <p:nvSpPr>
          <p:cNvPr id="4" name="Slide Number Placeholder 3"/>
          <p:cNvSpPr>
            <a:spLocks noGrp="1"/>
          </p:cNvSpPr>
          <p:nvPr>
            <p:ph type="sldNum" sz="quarter" idx="10"/>
          </p:nvPr>
        </p:nvSpPr>
        <p:spPr/>
        <p:txBody>
          <a:bodyPr/>
          <a:lstStyle/>
          <a:p>
            <a:fld id="{C3125FB4-FEF8-E441-A941-A6EB13FF2C7E}" type="slidenum">
              <a:rPr lang="en-US" smtClean="0"/>
              <a:t>20</a:t>
            </a:fld>
            <a:endParaRPr lang="en-US"/>
          </a:p>
        </p:txBody>
      </p:sp>
    </p:spTree>
    <p:extLst>
      <p:ext uri="{BB962C8B-B14F-4D97-AF65-F5344CB8AC3E}">
        <p14:creationId xmlns:p14="http://schemas.microsoft.com/office/powerpoint/2010/main" val="1598894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7083895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22</a:t>
            </a:fld>
            <a:endParaRPr lang="en-US"/>
          </a:p>
        </p:txBody>
      </p:sp>
    </p:spTree>
    <p:extLst>
      <p:ext uri="{BB962C8B-B14F-4D97-AF65-F5344CB8AC3E}">
        <p14:creationId xmlns:p14="http://schemas.microsoft.com/office/powerpoint/2010/main" val="611458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of Lindsay Lohan used with permission of </a:t>
            </a:r>
            <a:r>
              <a:rPr lang="en-US" dirty="0">
                <a:cs typeface="Calibri"/>
                <a:hlinkClick r:id="rId3"/>
              </a:rPr>
              <a:t>HiClipArt</a:t>
            </a:r>
            <a:endParaRPr lang="en-US" dirty="0"/>
          </a:p>
        </p:txBody>
      </p:sp>
      <p:sp>
        <p:nvSpPr>
          <p:cNvPr id="4" name="Slide Number Placeholder 3"/>
          <p:cNvSpPr>
            <a:spLocks noGrp="1"/>
          </p:cNvSpPr>
          <p:nvPr>
            <p:ph type="sldNum" sz="quarter" idx="10"/>
          </p:nvPr>
        </p:nvSpPr>
        <p:spPr/>
        <p:txBody>
          <a:bodyPr/>
          <a:lstStyle/>
          <a:p>
            <a:fld id="{C3125FB4-FEF8-E441-A941-A6EB13FF2C7E}" type="slidenum">
              <a:rPr lang="en-US" smtClean="0"/>
              <a:t>23</a:t>
            </a:fld>
            <a:endParaRPr lang="en-US"/>
          </a:p>
        </p:txBody>
      </p:sp>
    </p:spTree>
    <p:extLst>
      <p:ext uri="{BB962C8B-B14F-4D97-AF65-F5344CB8AC3E}">
        <p14:creationId xmlns:p14="http://schemas.microsoft.com/office/powerpoint/2010/main" val="87103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Watch the video of Lindsay Lohan – </a:t>
            </a:r>
            <a:r>
              <a:rPr lang="en-US" dirty="0">
                <a:hlinkClick r:id="rId3"/>
              </a:rPr>
              <a:t>https://youtu.be/clI7agAqUl8</a:t>
            </a:r>
            <a:endParaRPr lang="en-US" dirty="0"/>
          </a:p>
        </p:txBody>
      </p:sp>
      <p:sp>
        <p:nvSpPr>
          <p:cNvPr id="4" name="Slide Number Placeholder 3"/>
          <p:cNvSpPr>
            <a:spLocks noGrp="1"/>
          </p:cNvSpPr>
          <p:nvPr>
            <p:ph type="sldNum" sz="quarter" idx="10"/>
          </p:nvPr>
        </p:nvSpPr>
        <p:spPr/>
        <p:txBody>
          <a:bodyPr/>
          <a:lstStyle/>
          <a:p>
            <a:fld id="{C3125FB4-FEF8-E441-A941-A6EB13FF2C7E}" type="slidenum">
              <a:rPr lang="en-US" smtClean="0"/>
              <a:t>24</a:t>
            </a:fld>
            <a:endParaRPr lang="en-US"/>
          </a:p>
        </p:txBody>
      </p:sp>
    </p:spTree>
    <p:extLst>
      <p:ext uri="{BB962C8B-B14F-4D97-AF65-F5344CB8AC3E}">
        <p14:creationId xmlns:p14="http://schemas.microsoft.com/office/powerpoint/2010/main" val="15988945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26</a:t>
            </a:fld>
            <a:endParaRPr lang="en-US"/>
          </a:p>
        </p:txBody>
      </p:sp>
    </p:spTree>
    <p:extLst>
      <p:ext uri="{BB962C8B-B14F-4D97-AF65-F5344CB8AC3E}">
        <p14:creationId xmlns:p14="http://schemas.microsoft.com/office/powerpoint/2010/main" val="30518420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Watch the video – </a:t>
            </a:r>
            <a:r>
              <a:rPr lang="en-GB" u="sng" dirty="0">
                <a:hlinkClick r:id="rId3"/>
              </a:rPr>
              <a:t>https://youtu.be/J5b_-TZwQ0I?t=532</a:t>
            </a:r>
            <a:r>
              <a:rPr lang="en-GB" dirty="0"/>
              <a:t> </a:t>
            </a:r>
            <a:r>
              <a:rPr lang="en-GB" sz="1200" dirty="0">
                <a:effectLst/>
                <a:latin typeface="+mn-lt"/>
                <a:ea typeface="DengXian" panose="02010600030101010101" pitchFamily="2" charset="-122"/>
              </a:rPr>
              <a:t>(stop after Oliver’s ‘not even remotely the point magazine’ comment).</a:t>
            </a:r>
            <a:endParaRPr lang="en-US" sz="1200" dirty="0">
              <a:latin typeface="+mn-lt"/>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27</a:t>
            </a:fld>
            <a:endParaRPr lang="en-US"/>
          </a:p>
        </p:txBody>
      </p:sp>
    </p:spTree>
    <p:extLst>
      <p:ext uri="{BB962C8B-B14F-4D97-AF65-F5344CB8AC3E}">
        <p14:creationId xmlns:p14="http://schemas.microsoft.com/office/powerpoint/2010/main" val="15988945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Alternative video from Good Will Hunting </a:t>
            </a:r>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a:p>
        </p:txBody>
      </p:sp>
    </p:spTree>
    <p:extLst>
      <p:ext uri="{BB962C8B-B14F-4D97-AF65-F5344CB8AC3E}">
        <p14:creationId xmlns:p14="http://schemas.microsoft.com/office/powerpoint/2010/main" val="1580389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29</a:t>
            </a:fld>
            <a:endParaRPr lang="en-US"/>
          </a:p>
        </p:txBody>
      </p:sp>
    </p:spTree>
    <p:extLst>
      <p:ext uri="{BB962C8B-B14F-4D97-AF65-F5344CB8AC3E}">
        <p14:creationId xmlns:p14="http://schemas.microsoft.com/office/powerpoint/2010/main" val="180325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of Wiley – </a:t>
            </a:r>
            <a:r>
              <a:rPr lang="en-US" dirty="0"/>
              <a:t>https://www.pinterest.co.uk/pin/845691636300148352/</a:t>
            </a:r>
          </a:p>
        </p:txBody>
      </p:sp>
      <p:sp>
        <p:nvSpPr>
          <p:cNvPr id="4" name="Slide Number Placeholder 3"/>
          <p:cNvSpPr>
            <a:spLocks noGrp="1"/>
          </p:cNvSpPr>
          <p:nvPr>
            <p:ph type="sldNum" sz="quarter" idx="10"/>
          </p:nvPr>
        </p:nvSpPr>
        <p:spPr/>
        <p:txBody>
          <a:bodyPr/>
          <a:lstStyle/>
          <a:p>
            <a:fld id="{C3125FB4-FEF8-E441-A941-A6EB13FF2C7E}" type="slidenum">
              <a:rPr lang="en-US" smtClean="0"/>
              <a:t>30</a:t>
            </a:fld>
            <a:endParaRPr lang="en-US"/>
          </a:p>
        </p:txBody>
      </p:sp>
    </p:spTree>
    <p:extLst>
      <p:ext uri="{BB962C8B-B14F-4D97-AF65-F5344CB8AC3E}">
        <p14:creationId xmlns:p14="http://schemas.microsoft.com/office/powerpoint/2010/main" val="2891968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Watch clip of Wiley talking about his lack of reliability </a:t>
            </a:r>
            <a:r>
              <a:rPr lang="en-US" dirty="0">
                <a:hlinkClick r:id="rId3"/>
              </a:rPr>
              <a:t>https://youtu.be/JmyGsOZXzkY?t=3051</a:t>
            </a:r>
            <a:r>
              <a:rPr lang="en-US" dirty="0"/>
              <a:t> </a:t>
            </a:r>
            <a:r>
              <a:rPr lang="en-GB" sz="1200" dirty="0">
                <a:effectLst/>
                <a:latin typeface="+mn-lt"/>
                <a:ea typeface="DengXian" panose="02010600030101010101" pitchFamily="2" charset="-122"/>
              </a:rPr>
              <a:t>(watch until he explains being slashed</a:t>
            </a:r>
            <a:r>
              <a:rPr lang="en-GB" sz="1200" dirty="0">
                <a:effectLst/>
                <a:latin typeface="+mn-lt"/>
                <a:ea typeface="DengXian" panose="02010600030101010101" pitchFamily="2" charset="-122"/>
                <a:cs typeface="Arial" panose="020B0604020202020204" pitchFamily="34" charset="0"/>
              </a:rPr>
              <a:t> </a:t>
            </a:r>
            <a:r>
              <a:rPr lang="en-GB" sz="1200" dirty="0">
                <a:effectLst/>
                <a:latin typeface="+mn-lt"/>
                <a:ea typeface="DengXian" panose="02010600030101010101" pitchFamily="2" charset="-122"/>
              </a:rPr>
              <a:t>in the face because of being unreliable)</a:t>
            </a:r>
            <a:r>
              <a:rPr lang="en-GB" dirty="0"/>
              <a:t>.</a:t>
            </a:r>
            <a:endParaRPr lang="en-US" dirty="0">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31</a:t>
            </a:fld>
            <a:endParaRPr lang="en-US"/>
          </a:p>
        </p:txBody>
      </p:sp>
    </p:spTree>
    <p:extLst>
      <p:ext uri="{BB962C8B-B14F-4D97-AF65-F5344CB8AC3E}">
        <p14:creationId xmlns:p14="http://schemas.microsoft.com/office/powerpoint/2010/main" val="15988945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33</a:t>
            </a:fld>
            <a:endParaRPr lang="en-US"/>
          </a:p>
        </p:txBody>
      </p:sp>
    </p:spTree>
    <p:extLst>
      <p:ext uri="{BB962C8B-B14F-4D97-AF65-F5344CB8AC3E}">
        <p14:creationId xmlns:p14="http://schemas.microsoft.com/office/powerpoint/2010/main" val="2131501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8415248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of Frankie Cocozza – </a:t>
            </a:r>
            <a:r>
              <a:rPr lang="en-US" dirty="0">
                <a:hlinkClick r:id="rId3"/>
              </a:rPr>
              <a:t>https://www.pinterest.co.uk/pin/845691636300152433/</a:t>
            </a:r>
            <a:endParaRPr lang="en-US" dirty="0"/>
          </a:p>
        </p:txBody>
      </p:sp>
      <p:sp>
        <p:nvSpPr>
          <p:cNvPr id="4" name="Slide Number Placeholder 3"/>
          <p:cNvSpPr>
            <a:spLocks noGrp="1"/>
          </p:cNvSpPr>
          <p:nvPr>
            <p:ph type="sldNum" sz="quarter" idx="10"/>
          </p:nvPr>
        </p:nvSpPr>
        <p:spPr/>
        <p:txBody>
          <a:bodyPr/>
          <a:lstStyle/>
          <a:p>
            <a:fld id="{C3125FB4-FEF8-E441-A941-A6EB13FF2C7E}" type="slidenum">
              <a:rPr lang="en-US" smtClean="0"/>
              <a:t>34</a:t>
            </a:fld>
            <a:endParaRPr lang="en-US"/>
          </a:p>
        </p:txBody>
      </p:sp>
    </p:spTree>
    <p:extLst>
      <p:ext uri="{BB962C8B-B14F-4D97-AF65-F5344CB8AC3E}">
        <p14:creationId xmlns:p14="http://schemas.microsoft.com/office/powerpoint/2010/main" val="18023549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When Frankie auditioned for </a:t>
            </a:r>
            <a:r>
              <a:rPr lang="en-US" dirty="0" err="1">
                <a:cs typeface="Calibri"/>
              </a:rPr>
              <a:t>Xfactor</a:t>
            </a:r>
            <a:r>
              <a:rPr lang="en-US" dirty="0">
                <a:cs typeface="Calibri"/>
              </a:rPr>
              <a:t>, he came across as a cheeky </a:t>
            </a:r>
            <a:r>
              <a:rPr lang="en-US" dirty="0" err="1">
                <a:cs typeface="Calibri"/>
              </a:rPr>
              <a:t>chappy</a:t>
            </a:r>
            <a:r>
              <a:rPr lang="en-US" dirty="0">
                <a:cs typeface="Calibri"/>
              </a:rPr>
              <a:t>.</a:t>
            </a:r>
          </a:p>
          <a:p>
            <a:r>
              <a:rPr lang="en-US" dirty="0">
                <a:cs typeface="Calibri"/>
              </a:rPr>
              <a:t>But at the end of the video, Gary Barlow can heard saying that he has a lot of bad habits, but that that “will be easy, he's a bit of a young Robbie” (Williams).</a:t>
            </a:r>
          </a:p>
          <a:p>
            <a:r>
              <a:rPr lang="en-US" dirty="0">
                <a:cs typeface="Calibri"/>
              </a:rPr>
              <a:t>How wrong they were...</a:t>
            </a:r>
          </a:p>
          <a:p>
            <a:r>
              <a:rPr lang="en-GB" u="sng">
                <a:hlinkClick r:id="rId3"/>
              </a:rPr>
              <a:t>https://youtu.be/tVQzZwOZjSQ</a:t>
            </a:r>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35</a:t>
            </a:fld>
            <a:endParaRPr lang="en-US"/>
          </a:p>
        </p:txBody>
      </p:sp>
    </p:spTree>
    <p:extLst>
      <p:ext uri="{BB962C8B-B14F-4D97-AF65-F5344CB8AC3E}">
        <p14:creationId xmlns:p14="http://schemas.microsoft.com/office/powerpoint/2010/main" val="15988945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Frankie became a bit of a lad, getting bad press coverage because of girls and drugs.</a:t>
            </a:r>
          </a:p>
          <a:p>
            <a:r>
              <a:rPr lang="en-US" dirty="0"/>
              <a:t>He had been on </a:t>
            </a:r>
            <a:r>
              <a:rPr lang="en-US" dirty="0" err="1"/>
              <a:t>XFactor</a:t>
            </a:r>
            <a:r>
              <a:rPr lang="en-US" dirty="0"/>
              <a:t> for only three weeks at this point – perhaps he thought he had already made it.</a:t>
            </a:r>
            <a:endParaRPr lang="en-US" dirty="0">
              <a:cs typeface="Calibri"/>
            </a:endParaRPr>
          </a:p>
          <a:p>
            <a:r>
              <a:rPr lang="en-GB" u="sng">
                <a:hlinkClick r:id="rId3"/>
              </a:rPr>
              <a:t>https://youtu.be/uL713AZSKE4</a:t>
            </a:r>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36</a:t>
            </a:fld>
            <a:endParaRPr lang="en-US"/>
          </a:p>
        </p:txBody>
      </p:sp>
    </p:spTree>
    <p:extLst>
      <p:ext uri="{BB962C8B-B14F-4D97-AF65-F5344CB8AC3E}">
        <p14:creationId xmlns:p14="http://schemas.microsoft.com/office/powerpoint/2010/main" val="35260720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mn-lt"/>
                <a:ea typeface="DengXian" panose="02010600030101010101" pitchFamily="2" charset="-122"/>
              </a:rPr>
              <a:t>Frankie went into a downward spiral after being kicked off the show. Using cocaine, he was abused in the street by people who had watched the show. He went onto the reality TV show Big Brother but, after he left, his best friend died in a street fight, his drug use got worse and he fell into depression. He managed to turn things around to some extent and put out a couple of EPs</a:t>
            </a:r>
            <a:r>
              <a:rPr lang="en-GB" sz="1200" dirty="0">
                <a:effectLst/>
                <a:latin typeface="+mn-lt"/>
                <a:ea typeface="DengXian" panose="02010600030101010101" pitchFamily="2" charset="-122"/>
                <a:cs typeface="Arial" panose="020B0604020202020204" pitchFamily="34" charset="0"/>
              </a:rPr>
              <a:t> </a:t>
            </a:r>
            <a:r>
              <a:rPr lang="en-GB" sz="1200" dirty="0">
                <a:effectLst/>
                <a:latin typeface="+mn-lt"/>
                <a:ea typeface="DengXian" panose="02010600030101010101" pitchFamily="2" charset="-122"/>
              </a:rPr>
              <a:t>, but he never really fulfilled his potential</a:t>
            </a:r>
            <a:r>
              <a:rPr lang="en-GB" sz="1200" dirty="0">
                <a:effectLst/>
                <a:latin typeface="+mn-lt"/>
                <a:ea typeface="DengXian" panose="02010600030101010101" pitchFamily="2" charset="-122"/>
                <a:cs typeface="Arial" panose="020B0604020202020204" pitchFamily="34" charset="0"/>
              </a:rPr>
              <a:t>.</a:t>
            </a:r>
          </a:p>
          <a:p>
            <a:r>
              <a:rPr lang="en-US">
                <a:hlinkClick r:id="rId3"/>
              </a:rPr>
              <a:t>https://youtu.be/dph_4xhVm04</a:t>
            </a:r>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37</a:t>
            </a:fld>
            <a:endParaRPr lang="en-US"/>
          </a:p>
        </p:txBody>
      </p:sp>
    </p:spTree>
    <p:extLst>
      <p:ext uri="{BB962C8B-B14F-4D97-AF65-F5344CB8AC3E}">
        <p14:creationId xmlns:p14="http://schemas.microsoft.com/office/powerpoint/2010/main" val="26364066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If anyone wants to know how things turned out for Frankie, </a:t>
            </a:r>
            <a:r>
              <a:rPr lang="en-GB" sz="1200" dirty="0">
                <a:effectLst/>
                <a:latin typeface="+mn-lt"/>
                <a:ea typeface="DengXian" panose="02010600030101010101" pitchFamily="2" charset="-122"/>
              </a:rPr>
              <a:t>play the following video at the very end of the presentation.</a:t>
            </a:r>
          </a:p>
          <a:p>
            <a:r>
              <a:rPr lang="en-GB" sz="1200" dirty="0">
                <a:effectLst/>
                <a:latin typeface="+mn-lt"/>
                <a:ea typeface="DengXian" panose="02010600030101010101" pitchFamily="2" charset="-122"/>
              </a:rPr>
              <a:t>Ask learners to consider the importance of stopping to think about opportunities and how considering different ways to respond might influence future results</a:t>
            </a:r>
            <a:r>
              <a:rPr lang="en-US" dirty="0">
                <a:cs typeface="Calibri"/>
              </a:rPr>
              <a:t> – </a:t>
            </a:r>
            <a:r>
              <a:rPr lang="en-US" dirty="0">
                <a:hlinkClick r:id="rId3"/>
              </a:rPr>
              <a:t>https://youtu.be/XUO-4v5lfGs</a:t>
            </a:r>
            <a:r>
              <a:rPr lang="en-GB" sz="1200" dirty="0">
                <a:effectLst/>
                <a:latin typeface="+mn-lt"/>
                <a:ea typeface="DengXian" panose="02010600030101010101" pitchFamily="2" charset="-122"/>
              </a:rPr>
              <a:t>.</a:t>
            </a:r>
            <a:endParaRPr lang="en-US" sz="1200" dirty="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39</a:t>
            </a:fld>
            <a:endParaRPr lang="en-GB"/>
          </a:p>
        </p:txBody>
      </p:sp>
    </p:spTree>
    <p:extLst>
      <p:ext uri="{BB962C8B-B14F-4D97-AF65-F5344CB8AC3E}">
        <p14:creationId xmlns:p14="http://schemas.microsoft.com/office/powerpoint/2010/main" val="34946851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cannot remember all five of these traits, just simply remember not to be a ‘PRICC’.</a:t>
            </a:r>
          </a:p>
        </p:txBody>
      </p:sp>
      <p:sp>
        <p:nvSpPr>
          <p:cNvPr id="4" name="Slide Number Placeholder 3"/>
          <p:cNvSpPr>
            <a:spLocks noGrp="1"/>
          </p:cNvSpPr>
          <p:nvPr>
            <p:ph type="sldNum" sz="quarter" idx="10"/>
          </p:nvPr>
        </p:nvSpPr>
        <p:spPr/>
        <p:txBody>
          <a:bodyPr/>
          <a:lstStyle/>
          <a:p>
            <a:fld id="{C3125FB4-FEF8-E441-A941-A6EB13FF2C7E}" type="slidenum">
              <a:rPr lang="en-US" smtClean="0"/>
              <a:t>40</a:t>
            </a:fld>
            <a:endParaRPr lang="en-US"/>
          </a:p>
        </p:txBody>
      </p:sp>
    </p:spTree>
    <p:extLst>
      <p:ext uri="{BB962C8B-B14F-4D97-AF65-F5344CB8AC3E}">
        <p14:creationId xmlns:p14="http://schemas.microsoft.com/office/powerpoint/2010/main" val="29898136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41</a:t>
            </a:fld>
            <a:endParaRPr lang="en-GB"/>
          </a:p>
        </p:txBody>
      </p:sp>
    </p:spTree>
    <p:extLst>
      <p:ext uri="{BB962C8B-B14F-4D97-AF65-F5344CB8AC3E}">
        <p14:creationId xmlns:p14="http://schemas.microsoft.com/office/powerpoint/2010/main" val="35710384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42</a:t>
            </a:fld>
            <a:endParaRPr lang="en-GB"/>
          </a:p>
        </p:txBody>
      </p:sp>
    </p:spTree>
    <p:extLst>
      <p:ext uri="{BB962C8B-B14F-4D97-AF65-F5344CB8AC3E}">
        <p14:creationId xmlns:p14="http://schemas.microsoft.com/office/powerpoint/2010/main" val="3218669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Please email the learners a blank invoice template, or let them find a suitable template once they are in Excel.</a:t>
            </a:r>
            <a:endParaRPr lang="en-US" dirty="0"/>
          </a:p>
        </p:txBody>
      </p:sp>
      <p:sp>
        <p:nvSpPr>
          <p:cNvPr id="4" name="Slide Number Placeholder 3"/>
          <p:cNvSpPr>
            <a:spLocks noGrp="1"/>
          </p:cNvSpPr>
          <p:nvPr>
            <p:ph type="sldNum" sz="quarter" idx="10"/>
          </p:nvPr>
        </p:nvSpPr>
        <p:spPr/>
        <p:txBody>
          <a:bodyPr/>
          <a:lstStyle/>
          <a:p>
            <a:fld id="{C3125FB4-FEF8-E441-A941-A6EB13FF2C7E}" type="slidenum">
              <a:rPr lang="en-US" smtClean="0"/>
              <a:t>43</a:t>
            </a:fld>
            <a:endParaRPr lang="en-US"/>
          </a:p>
        </p:txBody>
      </p:sp>
    </p:spTree>
    <p:extLst>
      <p:ext uri="{BB962C8B-B14F-4D97-AF65-F5344CB8AC3E}">
        <p14:creationId xmlns:p14="http://schemas.microsoft.com/office/powerpoint/2010/main" val="39298176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44</a:t>
            </a:fld>
            <a:endParaRPr lang="en-US"/>
          </a:p>
        </p:txBody>
      </p:sp>
    </p:spTree>
    <p:extLst>
      <p:ext uri="{BB962C8B-B14F-4D97-AF65-F5344CB8AC3E}">
        <p14:creationId xmlns:p14="http://schemas.microsoft.com/office/powerpoint/2010/main" val="1308096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39806917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45</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solidFill>
                  <a:srgbClr val="000000"/>
                </a:solidFill>
                <a:effectLst/>
                <a:latin typeface="+mn-lt"/>
                <a:ea typeface="Arial" panose="020B0604020202020204" pitchFamily="34" charset="0"/>
                <a:cs typeface="Arial" panose="020B0604020202020204" pitchFamily="34" charset="0"/>
              </a:rPr>
              <a:t>Creative participant</a:t>
            </a:r>
            <a:r>
              <a:rPr lang="en-GB" sz="1200" dirty="0">
                <a:solidFill>
                  <a:srgbClr val="000000"/>
                </a:solidFill>
                <a:effectLst/>
                <a:latin typeface="+mn-lt"/>
                <a:ea typeface="Arial" panose="020B0604020202020204" pitchFamily="34" charset="0"/>
                <a:cs typeface="Arial" panose="020B0604020202020204" pitchFamily="34" charset="0"/>
              </a:rPr>
              <a:t> – has not developed skills yet but has an interest in the creative industry.</a:t>
            </a:r>
            <a:endParaRPr lang="en-GB" sz="1200">
              <a:effectLst/>
              <a:latin typeface="+mn-lt"/>
              <a:ea typeface="DengXian" panose="02010600030101010101" pitchFamily="2" charset="-122"/>
              <a:cs typeface="Arial" panose="020B0604020202020204" pitchFamily="34" charset="0"/>
            </a:endParaRPr>
          </a:p>
          <a:p>
            <a:r>
              <a:rPr lang="en-GB" sz="1200" b="1" dirty="0">
                <a:solidFill>
                  <a:srgbClr val="000000"/>
                </a:solidFill>
                <a:effectLst/>
                <a:latin typeface="+mn-lt"/>
                <a:ea typeface="Arial" panose="020B0604020202020204" pitchFamily="34" charset="0"/>
                <a:cs typeface="Arial" panose="020B0604020202020204" pitchFamily="34" charset="0"/>
              </a:rPr>
              <a:t>Creative trainee</a:t>
            </a:r>
            <a:r>
              <a:rPr lang="en-GB" sz="1200" dirty="0">
                <a:solidFill>
                  <a:srgbClr val="000000"/>
                </a:solidFill>
                <a:effectLst/>
                <a:latin typeface="+mn-lt"/>
                <a:ea typeface="Arial" panose="020B0604020202020204" pitchFamily="34" charset="0"/>
                <a:cs typeface="Arial" panose="020B0604020202020204" pitchFamily="34" charset="0"/>
              </a:rPr>
              <a:t> – has some entry-level experience.</a:t>
            </a:r>
            <a:endParaRPr lang="en-GB" sz="1200">
              <a:effectLst/>
              <a:latin typeface="+mn-lt"/>
              <a:ea typeface="DengXian" panose="02010600030101010101" pitchFamily="2" charset="-122"/>
              <a:cs typeface="Arial" panose="020B0604020202020204" pitchFamily="34" charset="0"/>
            </a:endParaRPr>
          </a:p>
          <a:p>
            <a:r>
              <a:rPr lang="en-GB" sz="1200" b="1" dirty="0">
                <a:solidFill>
                  <a:srgbClr val="000000"/>
                </a:solidFill>
                <a:effectLst/>
                <a:latin typeface="+mn-lt"/>
                <a:ea typeface="Arial" panose="020B0604020202020204" pitchFamily="34" charset="0"/>
                <a:cs typeface="Arial" panose="020B0604020202020204" pitchFamily="34" charset="0"/>
              </a:rPr>
              <a:t>Freelance work ready</a:t>
            </a:r>
            <a:r>
              <a:rPr lang="en-GB" sz="1200" dirty="0">
                <a:solidFill>
                  <a:srgbClr val="000000"/>
                </a:solidFill>
                <a:effectLst/>
                <a:latin typeface="+mn-lt"/>
                <a:ea typeface="Arial" panose="020B0604020202020204" pitchFamily="34" charset="0"/>
                <a:cs typeface="Arial" panose="020B0604020202020204" pitchFamily="34" charset="0"/>
              </a:rPr>
              <a:t> – can deliver a project to completion in an area of experience.</a:t>
            </a:r>
            <a:endParaRPr lang="en-GB" sz="1200">
              <a:effectLst/>
              <a:latin typeface="+mn-lt"/>
              <a:ea typeface="DengXian" panose="02010600030101010101" pitchFamily="2" charset="-122"/>
              <a:cs typeface="Arial" panose="020B0604020202020204" pitchFamily="34" charset="0"/>
            </a:endParaRPr>
          </a:p>
          <a:p>
            <a:r>
              <a:rPr lang="en-GB" sz="1200" b="1" dirty="0">
                <a:solidFill>
                  <a:srgbClr val="000000"/>
                </a:solidFill>
                <a:effectLst/>
                <a:latin typeface="+mn-lt"/>
                <a:ea typeface="Arial" panose="020B0604020202020204" pitchFamily="34" charset="0"/>
                <a:cs typeface="Arial" panose="020B0604020202020204" pitchFamily="34" charset="0"/>
              </a:rPr>
              <a:t>Competent professional</a:t>
            </a:r>
            <a:r>
              <a:rPr lang="en-GB" sz="1200" dirty="0">
                <a:solidFill>
                  <a:srgbClr val="000000"/>
                </a:solidFill>
                <a:effectLst/>
                <a:latin typeface="+mn-lt"/>
                <a:ea typeface="Arial" panose="020B0604020202020204" pitchFamily="34" charset="0"/>
                <a:cs typeface="Arial" panose="020B0604020202020204" pitchFamily="34" charset="0"/>
              </a:rPr>
              <a:t> – has gained several competencies by completing several projects over time.</a:t>
            </a:r>
            <a:endParaRPr lang="en-GB" sz="1200">
              <a:effectLst/>
              <a:latin typeface="+mn-lt"/>
              <a:ea typeface="DengXian" panose="02010600030101010101" pitchFamily="2" charset="-122"/>
              <a:cs typeface="Arial" panose="020B0604020202020204" pitchFamily="34" charset="0"/>
            </a:endParaRPr>
          </a:p>
          <a:p>
            <a:r>
              <a:rPr lang="en-GB" sz="1200" b="1" dirty="0">
                <a:solidFill>
                  <a:srgbClr val="000000"/>
                </a:solidFill>
                <a:effectLst/>
                <a:latin typeface="+mn-lt"/>
                <a:ea typeface="Arial" panose="020B0604020202020204" pitchFamily="34" charset="0"/>
                <a:cs typeface="Arial" panose="020B0604020202020204" pitchFamily="34" charset="0"/>
              </a:rPr>
              <a:t>Experienced professional</a:t>
            </a:r>
            <a:r>
              <a:rPr lang="en-GB" sz="1200" dirty="0">
                <a:solidFill>
                  <a:srgbClr val="000000"/>
                </a:solidFill>
                <a:effectLst/>
                <a:latin typeface="+mn-lt"/>
                <a:ea typeface="Arial" panose="020B0604020202020204" pitchFamily="34" charset="0"/>
                <a:cs typeface="Arial" panose="020B0604020202020204" pitchFamily="34" charset="0"/>
              </a:rPr>
              <a:t> – has led and worked on multiple projects at a high level, with well-developed network contacts and evidence of trusted delivery.</a:t>
            </a:r>
            <a:endParaRPr lang="en-GB" sz="1200">
              <a:effectLst/>
              <a:latin typeface="+mn-lt"/>
              <a:ea typeface="DengXian" panose="02010600030101010101" pitchFamily="2" charset="-122"/>
              <a:cs typeface="Arial" panose="020B0604020202020204" pitchFamily="34" charset="0"/>
            </a:endParaRPr>
          </a:p>
          <a:p>
            <a:r>
              <a:rPr lang="en-GB" sz="1200" b="1" dirty="0">
                <a:solidFill>
                  <a:srgbClr val="000000"/>
                </a:solidFill>
                <a:effectLst/>
                <a:latin typeface="+mn-lt"/>
                <a:ea typeface="Arial" panose="020B0604020202020204" pitchFamily="34" charset="0"/>
                <a:cs typeface="Arial" panose="020B0604020202020204" pitchFamily="34" charset="0"/>
              </a:rPr>
              <a:t>Sector expert </a:t>
            </a:r>
            <a:r>
              <a:rPr lang="en-GB" sz="1200" dirty="0">
                <a:solidFill>
                  <a:srgbClr val="000000"/>
                </a:solidFill>
                <a:effectLst/>
                <a:latin typeface="+mn-lt"/>
                <a:ea typeface="Arial" panose="020B0604020202020204" pitchFamily="34" charset="0"/>
                <a:cs typeface="Arial" panose="020B0604020202020204" pitchFamily="34" charset="0"/>
              </a:rPr>
              <a:t>– has run a business or department in an area of creative expertise, and has a well-established network.</a:t>
            </a:r>
            <a:endParaRPr lang="en-GB" sz="1200" dirty="0">
              <a:effectLst/>
              <a:latin typeface="+mn-lt"/>
              <a:ea typeface="DengXian" panose="02010600030101010101" pitchFamily="2" charset="-122"/>
              <a:cs typeface="Arial" panose="020B0604020202020204" pitchFamily="34" charset="0"/>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46</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3125FB4-FEF8-E441-A941-A6EB13FF2C7E}" type="slidenum">
              <a:rPr lang="en-US" smtClean="0"/>
              <a:t>47</a:t>
            </a:fld>
            <a:endParaRPr lang="en-US"/>
          </a:p>
        </p:txBody>
      </p:sp>
    </p:spTree>
    <p:extLst>
      <p:ext uri="{BB962C8B-B14F-4D97-AF65-F5344CB8AC3E}">
        <p14:creationId xmlns:p14="http://schemas.microsoft.com/office/powerpoint/2010/main" val="38710604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should insert and email the appropriate response (copy the tutor in).</a:t>
            </a:r>
            <a:endParaRPr lang="en-US" dirty="0"/>
          </a:p>
          <a:p>
            <a:endParaRPr lang="en-US">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48</a:t>
            </a:fld>
            <a:endParaRPr lang="en-US"/>
          </a:p>
        </p:txBody>
      </p:sp>
    </p:spTree>
    <p:extLst>
      <p:ext uri="{BB962C8B-B14F-4D97-AF65-F5344CB8AC3E}">
        <p14:creationId xmlns:p14="http://schemas.microsoft.com/office/powerpoint/2010/main" val="11612814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49</a:t>
            </a:fld>
            <a:endParaRPr lang="en-GB"/>
          </a:p>
        </p:txBody>
      </p:sp>
    </p:spTree>
    <p:extLst>
      <p:ext uri="{BB962C8B-B14F-4D97-AF65-F5344CB8AC3E}">
        <p14:creationId xmlns:p14="http://schemas.microsoft.com/office/powerpoint/2010/main" val="9856362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This is an anonymous questionnaire that gives you a score against your four Cs when responding.</a:t>
            </a:r>
            <a:endParaRPr lang="en-US"/>
          </a:p>
          <a:p>
            <a:r>
              <a:rPr lang="en-US" dirty="0">
                <a:cs typeface="Calibri"/>
              </a:rPr>
              <a:t>This will build over the course of the year to show you what others score you for working in a team.</a:t>
            </a:r>
            <a:endParaRPr lang="en-US">
              <a:ea typeface="Calibri"/>
              <a:cs typeface="Calibri"/>
            </a:endParaRPr>
          </a:p>
          <a:p>
            <a:r>
              <a:rPr lang="en-US" dirty="0">
                <a:cs typeface="Calibri"/>
              </a:rPr>
              <a:t>We all have areas of strengths and weaknesses and your POP score will build over time to show how your peers find working with you in a team.</a:t>
            </a:r>
            <a:endParaRPr lang="en-US">
              <a:ea typeface="Calibri"/>
              <a:cs typeface="Calibri"/>
            </a:endParaRPr>
          </a:p>
          <a:p>
            <a:r>
              <a:rPr lang="en-US" dirty="0">
                <a:ea typeface="Calibri"/>
                <a:cs typeface="Calibri"/>
              </a:rPr>
              <a:t>Note – you may want to pair up the students and give them named learners to give feedback to, to ensure that all learners receive some feedback. How you facilitate this activity could vary depending on personal preference and how the group is working. The intention is that peer feedback becomes a regular and frequent aspect of the course.</a:t>
            </a:r>
          </a:p>
        </p:txBody>
      </p:sp>
      <p:sp>
        <p:nvSpPr>
          <p:cNvPr id="4" name="Slide Number Placeholder 3"/>
          <p:cNvSpPr>
            <a:spLocks noGrp="1"/>
          </p:cNvSpPr>
          <p:nvPr>
            <p:ph type="sldNum" sz="quarter" idx="10"/>
          </p:nvPr>
        </p:nvSpPr>
        <p:spPr/>
        <p:txBody>
          <a:bodyPr/>
          <a:lstStyle/>
          <a:p>
            <a:fld id="{C3125FB4-FEF8-E441-A941-A6EB13FF2C7E}" type="slidenum">
              <a:rPr lang="en-US" smtClean="0"/>
              <a:t>51</a:t>
            </a:fld>
            <a:endParaRPr lang="en-US"/>
          </a:p>
        </p:txBody>
      </p:sp>
    </p:spTree>
    <p:extLst>
      <p:ext uri="{BB962C8B-B14F-4D97-AF65-F5344CB8AC3E}">
        <p14:creationId xmlns:p14="http://schemas.microsoft.com/office/powerpoint/2010/main" val="24135100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52</a:t>
            </a:fld>
            <a:endParaRPr lang="en-GB"/>
          </a:p>
        </p:txBody>
      </p:sp>
    </p:spTree>
    <p:extLst>
      <p:ext uri="{BB962C8B-B14F-4D97-AF65-F5344CB8AC3E}">
        <p14:creationId xmlns:p14="http://schemas.microsoft.com/office/powerpoint/2010/main" val="3156270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485131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1292192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1423561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cs typeface="Arial" panose="020B0604020202020204" pitchFamily="34" charset="0"/>
              </a:rPr>
              <a:t>Imagine going to a vending machine. You choose the drink that you want, pay the money, type in the code and:</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nothing comes out</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the wrong drink comes out</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the drink comes out an hour after you pressed the button</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the drink is half gone</a:t>
            </a:r>
          </a:p>
          <a:p>
            <a:pPr marL="342000" indent="-342000">
              <a:buFont typeface="Arial" panose="020B0604020202020204" pitchFamily="34" charset="0"/>
              <a:buChar char="•"/>
            </a:pPr>
            <a:r>
              <a:rPr lang="en-GB" sz="1200">
                <a:effectLst/>
                <a:latin typeface="+mn-lt"/>
                <a:ea typeface="DengXian" panose="02010600030101010101" pitchFamily="2" charset="-122"/>
              </a:rPr>
              <a:t>the machine asked for more money than advertised.</a:t>
            </a:r>
            <a:endParaRPr lang="en-US" sz="1200">
              <a:latin typeface="+mn-lt"/>
              <a:cs typeface="Calibri"/>
            </a:endParaRPr>
          </a:p>
          <a:p>
            <a:r>
              <a:rPr lang="en-US">
                <a:hlinkClick r:id="rId3"/>
              </a:rPr>
              <a:t>Wireless vending machine</a:t>
            </a:r>
            <a:r>
              <a:rPr lang="en-US"/>
              <a:t> by </a:t>
            </a:r>
            <a:r>
              <a:rPr lang="en-US">
                <a:hlinkClick r:id="rId4"/>
              </a:rPr>
              <a:t>Per Olof Forsberg</a:t>
            </a:r>
            <a:r>
              <a:rPr lang="en-US"/>
              <a:t> is licensed under </a:t>
            </a:r>
            <a:r>
              <a:rPr lang="en-US">
                <a:hlinkClick r:id="rId5"/>
              </a:rPr>
              <a:t>CC BY 2.0</a:t>
            </a:r>
            <a:r>
              <a:rPr lang="en-US"/>
              <a:t>.</a:t>
            </a:r>
            <a:endParaRPr lang="en-US">
              <a:ea typeface="Calibri"/>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8</a:t>
            </a:fld>
            <a:endParaRPr lang="en-US"/>
          </a:p>
        </p:txBody>
      </p:sp>
    </p:spTree>
    <p:extLst>
      <p:ext uri="{BB962C8B-B14F-4D97-AF65-F5344CB8AC3E}">
        <p14:creationId xmlns:p14="http://schemas.microsoft.com/office/powerpoint/2010/main" val="3220960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only time it's useful to not deliver on what you say is when that is part of the delivery…</a:t>
            </a:r>
            <a:endParaRPr lang="en-US"/>
          </a:p>
          <a:p>
            <a:r>
              <a:rPr lang="en-GB"/>
              <a:t>like the mystery vending machine in Seattle, Washington – </a:t>
            </a:r>
            <a:r>
              <a:rPr lang="en-GB">
                <a:hlinkClick r:id="rId3"/>
              </a:rPr>
              <a:t>https://youtube.com/shorts/P0Zxq-9wpmE?feature=share</a:t>
            </a:r>
            <a:endParaRPr lang="en-US">
              <a:cs typeface="Calibri"/>
            </a:endParaRPr>
          </a:p>
          <a:p>
            <a:endParaRPr lang="en-US">
              <a:cs typeface="Calibri"/>
            </a:endParaRPr>
          </a:p>
        </p:txBody>
      </p:sp>
      <p:sp>
        <p:nvSpPr>
          <p:cNvPr id="4" name="Slide Number Placeholder 3"/>
          <p:cNvSpPr>
            <a:spLocks noGrp="1"/>
          </p:cNvSpPr>
          <p:nvPr>
            <p:ph type="sldNum" sz="quarter" idx="10"/>
          </p:nvPr>
        </p:nvSpPr>
        <p:spPr/>
        <p:txBody>
          <a:bodyPr/>
          <a:lstStyle/>
          <a:p>
            <a:fld id="{C3125FB4-FEF8-E441-A941-A6EB13FF2C7E}" type="slidenum">
              <a:rPr lang="en-US" smtClean="0"/>
              <a:t>10</a:t>
            </a:fld>
            <a:endParaRPr lang="en-US"/>
          </a:p>
        </p:txBody>
      </p:sp>
    </p:spTree>
    <p:extLst>
      <p:ext uri="{BB962C8B-B14F-4D97-AF65-F5344CB8AC3E}">
        <p14:creationId xmlns:p14="http://schemas.microsoft.com/office/powerpoint/2010/main" val="2768337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473665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37971347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783211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8053191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29611"/>
            <a:ext cx="5496984" cy="384043"/>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3278315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873209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116875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3357043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11/14/2023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11/14/2023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s://youtu.be/M5ZtYgHI_8g" TargetMode="External"/><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hyperlink" Target="https://youtu.be/clI7agAqUl8" TargetMode="External"/><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hyperlink" Target="https://youtu.be/J5b_-TZwQ0I?t=532" TargetMode="External"/><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hyperlink" Target="https://youtu.be/clI7agAqUl8"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s://www.pinterest.co.uk/pin/845691636300148352/" TargetMode="External"/><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hyperlink" Target="https://youtu.be/JmyGsOZXzkY?t=3051"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hyperlink" Target="https://www.pinterest.co.uk/pin/845691636300152433/" TargetMode="External"/><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hyperlink" Target="https://youtu.be/tVQzZwOZjSQ" TargetMode="External"/><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hyperlink" Target="https://youtu.be/uL713AZSKE4" TargetMode="External"/><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hyperlink" Target="https://youtu.be/dph_4xhVm04" TargetMode="External"/><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hyperlink" Target="https://youtu.be/XUO-4v5lfGs"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hyperlink" Target="https://youtube.com/shorts/P0Zxq-9wpmE?feature=share" TargetMode="External"/><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4800" dirty="0"/>
              <a:t>Lesson 3: Effective creative professional</a:t>
            </a:r>
            <a:endParaRPr lang="en-US" sz="5333" dirty="0">
              <a:cs typeface="Arial"/>
            </a:endParaRP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398204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2121" y="664505"/>
            <a:ext cx="11206952" cy="932567"/>
          </a:xfrm>
        </p:spPr>
        <p:txBody>
          <a:bodyPr>
            <a:normAutofit/>
          </a:bodyPr>
          <a:lstStyle/>
          <a:p>
            <a:r>
              <a:rPr lang="en-US">
                <a:latin typeface="NOVA STAMP"/>
                <a:ea typeface="+mj-lt"/>
                <a:cs typeface="+mj-lt"/>
              </a:rPr>
              <a:t>Vending Machines</a:t>
            </a:r>
            <a:endParaRPr lang="en-US"/>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p:txBody>
          <a:bodyPr vert="horz" lIns="0" tIns="0" rIns="0" bIns="0" rtlCol="0" anchor="t">
            <a:noAutofit/>
          </a:bodyPr>
          <a:lstStyle/>
          <a:p>
            <a:r>
              <a:rPr lang="en-GB" b="0" dirty="0">
                <a:ea typeface="+mn-lt"/>
                <a:cs typeface="+mn-lt"/>
              </a:rPr>
              <a:t>Normally, you:</a:t>
            </a:r>
          </a:p>
          <a:p>
            <a:endParaRPr lang="en-GB" b="0" dirty="0">
              <a:ea typeface="+mn-lt"/>
              <a:cs typeface="+mn-lt"/>
            </a:endParaRPr>
          </a:p>
          <a:p>
            <a:pPr marL="609585" indent="-609585">
              <a:buFont typeface="Wingdings" panose="020B0604020202020204" pitchFamily="34" charset="0"/>
              <a:buChar char="§"/>
            </a:pPr>
            <a:r>
              <a:rPr lang="en-GB" b="0" dirty="0">
                <a:ea typeface="+mn-lt"/>
                <a:cs typeface="+mn-lt"/>
              </a:rPr>
              <a:t>choose your item</a:t>
            </a:r>
            <a:endParaRPr lang="en-US" b="0" dirty="0">
              <a:cs typeface="Arial"/>
            </a:endParaRPr>
          </a:p>
          <a:p>
            <a:pPr marL="609585" indent="-609585">
              <a:buFont typeface="Wingdings" panose="020B0604020202020204" pitchFamily="34" charset="0"/>
              <a:buChar char="§"/>
            </a:pPr>
            <a:r>
              <a:rPr lang="en-GB" b="0" dirty="0">
                <a:cs typeface="Arial"/>
              </a:rPr>
              <a:t>type in the code</a:t>
            </a:r>
          </a:p>
          <a:p>
            <a:pPr marL="609585" indent="-609585">
              <a:buFont typeface="Wingdings" panose="020B0604020202020204" pitchFamily="34" charset="0"/>
              <a:buChar char="§"/>
            </a:pPr>
            <a:r>
              <a:rPr lang="en-GB" b="0" dirty="0">
                <a:cs typeface="Arial"/>
              </a:rPr>
              <a:t>pay your money</a:t>
            </a:r>
          </a:p>
          <a:p>
            <a:pPr marL="609585" indent="-609585">
              <a:buFont typeface="Wingdings" panose="020B0604020202020204" pitchFamily="34" charset="0"/>
              <a:buChar char="§"/>
            </a:pPr>
            <a:r>
              <a:rPr lang="en-GB" b="0" dirty="0">
                <a:cs typeface="Arial"/>
              </a:rPr>
              <a:t>get what you ordered</a:t>
            </a:r>
          </a:p>
          <a:p>
            <a:endParaRPr lang="en-GB" b="0" dirty="0">
              <a:cs typeface="Arial"/>
            </a:endParaRPr>
          </a:p>
          <a:p>
            <a:r>
              <a:rPr lang="en-GB" b="0" dirty="0">
                <a:cs typeface="Arial"/>
              </a:rPr>
              <a:t>We trust machines that give us what we expect.</a:t>
            </a: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pic>
        <p:nvPicPr>
          <p:cNvPr id="7" name="Picture 8">
            <a:extLst>
              <a:ext uri="{FF2B5EF4-FFF2-40B4-BE49-F238E27FC236}">
                <a16:creationId xmlns:a16="http://schemas.microsoft.com/office/drawing/2014/main" id="{0B9E8867-B84E-B54A-8B71-0FA2EB6C147E}"/>
              </a:ext>
            </a:extLst>
          </p:cNvPr>
          <p:cNvPicPr>
            <a:picLocks noChangeAspect="1"/>
          </p:cNvPicPr>
          <p:nvPr/>
        </p:nvPicPr>
        <p:blipFill rotWithShape="1">
          <a:blip r:embed="rId3"/>
          <a:srcRect l="14803" t="12131" r="6065" b="31696"/>
          <a:stretch/>
        </p:blipFill>
        <p:spPr>
          <a:xfrm>
            <a:off x="6352256" y="1457757"/>
            <a:ext cx="5321601" cy="5030841"/>
          </a:xfrm>
          <a:prstGeom prst="rect">
            <a:avLst/>
          </a:prstGeom>
        </p:spPr>
      </p:pic>
      <p:sp>
        <p:nvSpPr>
          <p:cNvPr id="3" name="Footer Placeholder 2">
            <a:extLst>
              <a:ext uri="{FF2B5EF4-FFF2-40B4-BE49-F238E27FC236}">
                <a16:creationId xmlns:a16="http://schemas.microsoft.com/office/drawing/2014/main" id="{97989CC1-EF1A-DBB2-D054-B14504E109C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4043002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B2D40C3-C6C0-5581-373F-1A188B7308DB}"/>
              </a:ext>
            </a:extLst>
          </p:cNvPr>
          <p:cNvSpPr>
            <a:spLocks noGrp="1"/>
          </p:cNvSpPr>
          <p:nvPr>
            <p:ph type="body" sz="quarter" idx="13"/>
          </p:nvPr>
        </p:nvSpPr>
        <p:spPr/>
        <p:txBody>
          <a:bodyPr vert="horz" lIns="0" tIns="0" rIns="0" bIns="0" rtlCol="0" anchor="t">
            <a:noAutofit/>
          </a:bodyPr>
          <a:lstStyle/>
          <a:p>
            <a:r>
              <a:rPr lang="en-GB" b="0" dirty="0">
                <a:ea typeface="+mn-lt"/>
                <a:cs typeface="+mn-lt"/>
              </a:rPr>
              <a:t>How would you feel about the two vending machines?</a:t>
            </a:r>
            <a:endParaRPr lang="en-US" b="0" dirty="0">
              <a:ea typeface="+mn-lt"/>
              <a:cs typeface="+mn-lt"/>
            </a:endParaRPr>
          </a:p>
          <a:p>
            <a:endParaRPr lang="en-GB" b="0" dirty="0">
              <a:cs typeface="Arial"/>
            </a:endParaRPr>
          </a:p>
          <a:p>
            <a:r>
              <a:rPr lang="en-GB" b="0" dirty="0">
                <a:cs typeface="Arial"/>
              </a:rPr>
              <a:t>Which would you trust to get what you wanted?</a:t>
            </a:r>
          </a:p>
        </p:txBody>
      </p:sp>
      <p:sp>
        <p:nvSpPr>
          <p:cNvPr id="5" name="Slide Number Placeholder 4">
            <a:extLst>
              <a:ext uri="{FF2B5EF4-FFF2-40B4-BE49-F238E27FC236}">
                <a16:creationId xmlns:a16="http://schemas.microsoft.com/office/drawing/2014/main" id="{1FEBDA2B-604B-5891-3933-5AB0E911171A}"/>
              </a:ext>
            </a:extLst>
          </p:cNvPr>
          <p:cNvSpPr>
            <a:spLocks noGrp="1"/>
          </p:cNvSpPr>
          <p:nvPr>
            <p:ph type="sldNum" sz="quarter" idx="11"/>
          </p:nvPr>
        </p:nvSpPr>
        <p:spPr/>
        <p:txBody>
          <a:bodyPr/>
          <a:lstStyle/>
          <a:p>
            <a:fld id="{D82438F0-129E-3641-900F-D22E487B9F6F}" type="slidenum">
              <a:rPr lang="en-US" smtClean="0"/>
              <a:t>11</a:t>
            </a:fld>
            <a:endParaRPr lang="en-US"/>
          </a:p>
        </p:txBody>
      </p:sp>
      <p:sp>
        <p:nvSpPr>
          <p:cNvPr id="2" name="TextBox 1">
            <a:extLst>
              <a:ext uri="{FF2B5EF4-FFF2-40B4-BE49-F238E27FC236}">
                <a16:creationId xmlns:a16="http://schemas.microsoft.com/office/drawing/2014/main" id="{4DE1D6DF-E435-C86E-EA28-7447A06799DC}"/>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a:latin typeface="NOVA STAMP"/>
              </a:rPr>
              <a:t>Vending Machines</a:t>
            </a:r>
            <a:endParaRPr lang="en-GB" sz="2667"/>
          </a:p>
        </p:txBody>
      </p:sp>
      <p:sp>
        <p:nvSpPr>
          <p:cNvPr id="8" name="Footer Placeholder 2">
            <a:extLst>
              <a:ext uri="{FF2B5EF4-FFF2-40B4-BE49-F238E27FC236}">
                <a16:creationId xmlns:a16="http://schemas.microsoft.com/office/drawing/2014/main" id="{4CE6D0F2-9C78-4CD0-218A-761000388003}"/>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067" dirty="0"/>
              <a:t>EDUCATION AND TRAINING FOUNDATION</a:t>
            </a:r>
          </a:p>
        </p:txBody>
      </p:sp>
    </p:spTree>
    <p:extLst>
      <p:ext uri="{BB962C8B-B14F-4D97-AF65-F5344CB8AC3E}">
        <p14:creationId xmlns:p14="http://schemas.microsoft.com/office/powerpoint/2010/main" val="4084496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err="1"/>
              <a:t>Behaviours</a:t>
            </a:r>
            <a:r>
              <a:rPr lang="en-US"/>
              <a:t> to avoid</a:t>
            </a:r>
          </a:p>
        </p:txBody>
      </p:sp>
    </p:spTree>
    <p:extLst>
      <p:ext uri="{BB962C8B-B14F-4D97-AF65-F5344CB8AC3E}">
        <p14:creationId xmlns:p14="http://schemas.microsoft.com/office/powerpoint/2010/main" val="3397707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01" y="1173414"/>
            <a:ext cx="11250084" cy="932567"/>
          </a:xfrm>
        </p:spPr>
        <p:txBody>
          <a:bodyPr>
            <a:normAutofit/>
          </a:bodyPr>
          <a:lstStyle/>
          <a:p>
            <a:pPr algn="ctr"/>
            <a:r>
              <a:rPr lang="en-GB" sz="6133">
                <a:latin typeface="Arial"/>
                <a:ea typeface="NOVA STAMP" charset="0"/>
                <a:cs typeface="NOVA STAMP" charset="0"/>
              </a:rPr>
              <a:t>To be a creative professional,</a:t>
            </a:r>
            <a:endParaRPr lang="en-US" sz="6133">
              <a:latin typeface="Arial"/>
              <a:ea typeface="NOVA STAMP" charset="0"/>
              <a:cs typeface="NOVA STAMP" charset="0"/>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5" y="2507895"/>
            <a:ext cx="11255584" cy="3374045"/>
          </a:xfrm>
        </p:spPr>
        <p:txBody>
          <a:bodyPr vert="horz" lIns="0" tIns="0" rIns="0" bIns="0" rtlCol="0" anchor="t">
            <a:normAutofit/>
          </a:bodyPr>
          <a:lstStyle/>
          <a:p>
            <a:pPr marL="761981" indent="-761981">
              <a:buFont typeface="Wingdings" panose="020B0604020202020204" pitchFamily="34" charset="0"/>
              <a:buChar char="§"/>
            </a:pPr>
            <a:r>
              <a:rPr lang="en-US" sz="3733" b="0" dirty="0">
                <a:solidFill>
                  <a:srgbClr val="000000"/>
                </a:solidFill>
                <a:cs typeface="Arial"/>
              </a:rPr>
              <a:t>pompous</a:t>
            </a:r>
            <a:endParaRPr lang="en-US" sz="3733" b="0" dirty="0">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54273" y="930790"/>
            <a:ext cx="11617372" cy="1566828"/>
          </a:xfrm>
          <a:prstGeom prst="rect">
            <a:avLst/>
          </a:prstGeom>
          <a:effectLst/>
        </p:spPr>
        <p:txBody>
          <a:bodyPr vert="horz" lIns="121920" tIns="60960" rIns="121920" bIns="60960" rtlCol="0" anchor="b">
            <a:normAutofit fontScale="90000" lnSpcReduction="2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1733" dirty="0">
                <a:latin typeface="NOVA STAMP"/>
                <a:ea typeface="NOVA STAMP" charset="0"/>
                <a:cs typeface="Arial"/>
              </a:rPr>
              <a:t> </a:t>
            </a:r>
            <a:r>
              <a:rPr lang="en-US" sz="6400" dirty="0">
                <a:latin typeface="Arial"/>
                <a:ea typeface="NOVA STAMP" charset="0"/>
                <a:cs typeface="NOVA STAMP" charset="0"/>
              </a:rPr>
              <a:t>do not be….</a:t>
            </a:r>
            <a:endParaRPr lang="en-US" sz="6000" dirty="0">
              <a:cs typeface="Arial"/>
            </a:endParaRPr>
          </a:p>
        </p:txBody>
      </p:sp>
      <p:sp>
        <p:nvSpPr>
          <p:cNvPr id="3" name="TextBox 2">
            <a:extLst>
              <a:ext uri="{FF2B5EF4-FFF2-40B4-BE49-F238E27FC236}">
                <a16:creationId xmlns:a16="http://schemas.microsoft.com/office/drawing/2014/main" id="{40725E42-89C4-6F58-7509-A34400FB083A}"/>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667" dirty="0"/>
          </a:p>
        </p:txBody>
      </p:sp>
      <p:sp>
        <p:nvSpPr>
          <p:cNvPr id="7" name="Footer Placeholder 2">
            <a:extLst>
              <a:ext uri="{FF2B5EF4-FFF2-40B4-BE49-F238E27FC236}">
                <a16:creationId xmlns:a16="http://schemas.microsoft.com/office/drawing/2014/main" id="{9C58C09B-1CA7-DF45-B591-939C1654C4FF}"/>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926839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01" y="1173414"/>
            <a:ext cx="11250084" cy="932567"/>
          </a:xfrm>
        </p:spPr>
        <p:txBody>
          <a:bodyPr>
            <a:normAutofit/>
          </a:bodyPr>
          <a:lstStyle/>
          <a:p>
            <a:pPr algn="ctr"/>
            <a:r>
              <a:rPr lang="en-GB" sz="6133">
                <a:latin typeface="Arial"/>
                <a:ea typeface="NOVA STAMP" charset="0"/>
                <a:cs typeface="NOVA STAMP" charset="0"/>
              </a:rPr>
              <a:t>To be a creative professional,</a:t>
            </a:r>
            <a:endParaRPr lang="en-US" sz="6133">
              <a:latin typeface="Arial"/>
              <a:ea typeface="NOVA STAMP" charset="0"/>
              <a:cs typeface="NOVA STAMP" charset="0"/>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5" y="2507895"/>
            <a:ext cx="11255584" cy="3374045"/>
          </a:xfrm>
        </p:spPr>
        <p:txBody>
          <a:bodyPr vert="horz" lIns="0" tIns="0" rIns="0" bIns="0" rtlCol="0" anchor="t">
            <a:normAutofit/>
          </a:bodyPr>
          <a:lstStyle/>
          <a:p>
            <a:pPr marL="609585" indent="-609585">
              <a:buFont typeface="Wingdings"/>
              <a:buChar char="§"/>
            </a:pPr>
            <a:r>
              <a:rPr lang="en-US" sz="3733" b="0" dirty="0">
                <a:solidFill>
                  <a:srgbClr val="000000"/>
                </a:solidFill>
                <a:cs typeface="Arial"/>
              </a:rPr>
              <a:t>pompous</a:t>
            </a:r>
            <a:endParaRPr lang="en-US" sz="3733" b="0" dirty="0">
              <a:cs typeface="Arial"/>
            </a:endParaRPr>
          </a:p>
          <a:p>
            <a:pPr marL="609585" indent="-609585">
              <a:buFont typeface="Wingdings"/>
              <a:buChar char="§"/>
            </a:pPr>
            <a:r>
              <a:rPr lang="en-US" sz="3733" b="0" dirty="0">
                <a:solidFill>
                  <a:srgbClr val="000000"/>
                </a:solidFill>
                <a:cs typeface="Arial"/>
              </a:rPr>
              <a:t>rebellious</a:t>
            </a:r>
            <a:endParaRPr lang="en-US" sz="3733" b="0" dirty="0">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54273" y="930790"/>
            <a:ext cx="11617372" cy="1566828"/>
          </a:xfrm>
          <a:prstGeom prst="rect">
            <a:avLst/>
          </a:prstGeom>
          <a:effectLst/>
        </p:spPr>
        <p:txBody>
          <a:bodyPr vert="horz" lIns="121920" tIns="60960" rIns="121920" bIns="60960" rtlCol="0" anchor="b">
            <a:normAutofit fontScale="90000" lnSpcReduction="2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1733">
                <a:latin typeface="NOVA STAMP"/>
                <a:ea typeface="NOVA STAMP" charset="0"/>
                <a:cs typeface="NOVA STAMP" charset="0"/>
              </a:rPr>
              <a:t> </a:t>
            </a:r>
            <a:r>
              <a:rPr lang="en-US" sz="6400">
                <a:latin typeface="Arial"/>
                <a:ea typeface="NOVA STAMP" charset="0"/>
                <a:cs typeface="NOVA STAMP" charset="0"/>
              </a:rPr>
              <a:t>do not be….</a:t>
            </a:r>
            <a:endParaRPr lang="en-US" sz="6000"/>
          </a:p>
        </p:txBody>
      </p:sp>
      <p:sp>
        <p:nvSpPr>
          <p:cNvPr id="3" name="TextBox 2">
            <a:extLst>
              <a:ext uri="{FF2B5EF4-FFF2-40B4-BE49-F238E27FC236}">
                <a16:creationId xmlns:a16="http://schemas.microsoft.com/office/drawing/2014/main" id="{40725E42-89C4-6F58-7509-A34400FB083A}"/>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7" name="Footer Placeholder 2">
            <a:extLst>
              <a:ext uri="{FF2B5EF4-FFF2-40B4-BE49-F238E27FC236}">
                <a16:creationId xmlns:a16="http://schemas.microsoft.com/office/drawing/2014/main" id="{852D51A1-3749-323C-5635-43B514F17DD7}"/>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4018450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01" y="1173414"/>
            <a:ext cx="11250084" cy="932567"/>
          </a:xfrm>
        </p:spPr>
        <p:txBody>
          <a:bodyPr>
            <a:normAutofit/>
          </a:bodyPr>
          <a:lstStyle/>
          <a:p>
            <a:pPr algn="ctr"/>
            <a:r>
              <a:rPr lang="en-GB" sz="6133">
                <a:latin typeface="Arial"/>
                <a:ea typeface="NOVA STAMP" charset="0"/>
                <a:cs typeface="NOVA STAMP" charset="0"/>
              </a:rPr>
              <a:t>To be a creative professional,</a:t>
            </a:r>
            <a:endParaRPr lang="en-US" sz="6133">
              <a:latin typeface="Arial"/>
              <a:ea typeface="NOVA STAMP" charset="0"/>
              <a:cs typeface="NOVA STAMP" charset="0"/>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5" y="2507895"/>
            <a:ext cx="11255584" cy="3374045"/>
          </a:xfrm>
        </p:spPr>
        <p:txBody>
          <a:bodyPr vert="horz" lIns="0" tIns="0" rIns="0" bIns="0" rtlCol="0" anchor="t">
            <a:normAutofit/>
          </a:bodyPr>
          <a:lstStyle/>
          <a:p>
            <a:pPr marL="761981" indent="-761981">
              <a:buFont typeface="Wingdings" panose="020B0604020202020204" pitchFamily="34" charset="0"/>
              <a:buChar char="§"/>
            </a:pPr>
            <a:r>
              <a:rPr lang="en-US" sz="3733" b="0" dirty="0">
                <a:solidFill>
                  <a:srgbClr val="000000"/>
                </a:solidFill>
                <a:cs typeface="Arial"/>
              </a:rPr>
              <a:t>pompous</a:t>
            </a:r>
            <a:endParaRPr lang="en-US" sz="3733" b="0" dirty="0">
              <a:cs typeface="Arial"/>
            </a:endParaRPr>
          </a:p>
          <a:p>
            <a:pPr marL="761981" indent="-761981">
              <a:buFont typeface="Wingdings" panose="020B0604020202020204" pitchFamily="34" charset="0"/>
              <a:buChar char="§"/>
            </a:pPr>
            <a:r>
              <a:rPr lang="en-US" sz="3733" b="0" dirty="0">
                <a:solidFill>
                  <a:srgbClr val="000000"/>
                </a:solidFill>
                <a:cs typeface="Arial"/>
              </a:rPr>
              <a:t>rebellious</a:t>
            </a:r>
            <a:endParaRPr lang="en-US" sz="3733" b="0" dirty="0">
              <a:cs typeface="Arial"/>
            </a:endParaRPr>
          </a:p>
          <a:p>
            <a:pPr marL="761981" indent="-761981">
              <a:buFont typeface="Wingdings" panose="020B0604020202020204" pitchFamily="34" charset="0"/>
              <a:buChar char="§"/>
            </a:pPr>
            <a:r>
              <a:rPr lang="en-US" sz="3733" b="0" err="1">
                <a:solidFill>
                  <a:srgbClr val="000000"/>
                </a:solidFill>
                <a:cs typeface="Arial"/>
              </a:rPr>
              <a:t>ignant</a:t>
            </a:r>
            <a:endParaRPr lang="en-US" sz="3733" b="0" err="1">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54273" y="930790"/>
            <a:ext cx="11617372" cy="1566828"/>
          </a:xfrm>
          <a:prstGeom prst="rect">
            <a:avLst/>
          </a:prstGeom>
          <a:effectLst/>
        </p:spPr>
        <p:txBody>
          <a:bodyPr vert="horz" lIns="121920" tIns="60960" rIns="121920" bIns="60960" rtlCol="0" anchor="b">
            <a:normAutofit fontScale="90000" lnSpcReduction="2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1733">
                <a:latin typeface="NOVA STAMP"/>
                <a:ea typeface="NOVA STAMP" charset="0"/>
                <a:cs typeface="NOVA STAMP" charset="0"/>
              </a:rPr>
              <a:t> </a:t>
            </a:r>
            <a:r>
              <a:rPr lang="en-US" sz="6400">
                <a:latin typeface="Arial"/>
                <a:ea typeface="NOVA STAMP" charset="0"/>
                <a:cs typeface="NOVA STAMP" charset="0"/>
              </a:rPr>
              <a:t>do not be….</a:t>
            </a:r>
            <a:endParaRPr lang="en-US" sz="6000"/>
          </a:p>
        </p:txBody>
      </p:sp>
      <p:sp>
        <p:nvSpPr>
          <p:cNvPr id="3" name="TextBox 2">
            <a:extLst>
              <a:ext uri="{FF2B5EF4-FFF2-40B4-BE49-F238E27FC236}">
                <a16:creationId xmlns:a16="http://schemas.microsoft.com/office/drawing/2014/main" id="{40725E42-89C4-6F58-7509-A34400FB083A}"/>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err="1">
                <a:ea typeface="+mn-lt"/>
                <a:cs typeface="+mn-lt"/>
              </a:rPr>
              <a:t>Behaviours</a:t>
            </a:r>
            <a:r>
              <a:rPr lang="en-US" sz="2667" b="1">
                <a:ea typeface="+mn-lt"/>
                <a:cs typeface="+mn-lt"/>
              </a:rPr>
              <a:t> to avoid</a:t>
            </a:r>
            <a:endParaRPr lang="en-US" sz="2400"/>
          </a:p>
        </p:txBody>
      </p:sp>
      <p:sp>
        <p:nvSpPr>
          <p:cNvPr id="7" name="Footer Placeholder 2">
            <a:extLst>
              <a:ext uri="{FF2B5EF4-FFF2-40B4-BE49-F238E27FC236}">
                <a16:creationId xmlns:a16="http://schemas.microsoft.com/office/drawing/2014/main" id="{E4C6CF5F-10E5-FC3D-4B67-90A7164D3625}"/>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0514288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01" y="1173414"/>
            <a:ext cx="11250084" cy="932567"/>
          </a:xfrm>
        </p:spPr>
        <p:txBody>
          <a:bodyPr>
            <a:normAutofit/>
          </a:bodyPr>
          <a:lstStyle/>
          <a:p>
            <a:pPr algn="ctr"/>
            <a:r>
              <a:rPr lang="en-GB" sz="6133">
                <a:latin typeface="Arial"/>
                <a:ea typeface="NOVA STAMP" charset="0"/>
                <a:cs typeface="NOVA STAMP" charset="0"/>
              </a:rPr>
              <a:t>To be a creative professional,</a:t>
            </a:r>
            <a:endParaRPr lang="en-US" sz="6133">
              <a:latin typeface="Arial"/>
              <a:ea typeface="NOVA STAMP" charset="0"/>
              <a:cs typeface="NOVA STAMP" charset="0"/>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5" y="2507895"/>
            <a:ext cx="11255584" cy="3374045"/>
          </a:xfrm>
        </p:spPr>
        <p:txBody>
          <a:bodyPr vert="horz" lIns="0" tIns="0" rIns="0" bIns="0" rtlCol="0" anchor="t">
            <a:normAutofit/>
          </a:bodyPr>
          <a:lstStyle/>
          <a:p>
            <a:pPr marL="761981" indent="-761981">
              <a:buFont typeface="Wingdings" panose="020B0604020202020204" pitchFamily="34" charset="0"/>
              <a:buChar char="§"/>
            </a:pPr>
            <a:r>
              <a:rPr lang="en-US" sz="3733" b="0" dirty="0">
                <a:solidFill>
                  <a:srgbClr val="000000"/>
                </a:solidFill>
                <a:cs typeface="Arial"/>
              </a:rPr>
              <a:t>pompous</a:t>
            </a:r>
            <a:endParaRPr lang="en-US" sz="3733" b="0" dirty="0">
              <a:cs typeface="Arial"/>
            </a:endParaRPr>
          </a:p>
          <a:p>
            <a:pPr marL="761981" indent="-761981">
              <a:buFont typeface="Wingdings" panose="020B0604020202020204" pitchFamily="34" charset="0"/>
              <a:buChar char="§"/>
            </a:pPr>
            <a:r>
              <a:rPr lang="en-US" sz="3733" b="0" dirty="0">
                <a:solidFill>
                  <a:srgbClr val="000000"/>
                </a:solidFill>
                <a:cs typeface="Arial"/>
              </a:rPr>
              <a:t>rebellious</a:t>
            </a:r>
            <a:endParaRPr lang="en-US" sz="3733" b="0" dirty="0">
              <a:cs typeface="Arial"/>
            </a:endParaRPr>
          </a:p>
          <a:p>
            <a:pPr marL="761981" indent="-761981">
              <a:buFont typeface="Wingdings" panose="020B0604020202020204" pitchFamily="34" charset="0"/>
              <a:buChar char="§"/>
            </a:pPr>
            <a:r>
              <a:rPr lang="en-US" sz="3733" b="0" err="1">
                <a:solidFill>
                  <a:srgbClr val="000000"/>
                </a:solidFill>
                <a:cs typeface="Arial"/>
              </a:rPr>
              <a:t>ignant</a:t>
            </a:r>
            <a:endParaRPr lang="en-US" sz="3733" b="0">
              <a:cs typeface="Arial"/>
            </a:endParaRPr>
          </a:p>
          <a:p>
            <a:pPr marL="761981" indent="-761981">
              <a:buFont typeface="Wingdings" panose="020B0604020202020204" pitchFamily="34" charset="0"/>
              <a:buChar char="§"/>
            </a:pPr>
            <a:r>
              <a:rPr lang="en-US" sz="3733" b="0" dirty="0">
                <a:solidFill>
                  <a:srgbClr val="000000"/>
                </a:solidFill>
                <a:cs typeface="Arial"/>
              </a:rPr>
              <a:t>capricious</a:t>
            </a:r>
            <a:endParaRPr lang="en-US" sz="3733" b="0" dirty="0">
              <a:cs typeface="Arial"/>
            </a:endParaRPr>
          </a:p>
          <a:p>
            <a:pPr marL="761981" indent="-761981">
              <a:buChar char="•"/>
            </a:pPr>
            <a:endParaRPr lang="en-US" sz="5467" b="0">
              <a:solidFill>
                <a:srgbClr val="000000"/>
              </a:solidFill>
              <a:cs typeface="Arial"/>
            </a:endParaRPr>
          </a:p>
        </p:txBody>
      </p:sp>
      <p:sp>
        <p:nvSpPr>
          <p:cNvPr id="5" name="Title 1"/>
          <p:cNvSpPr txBox="1">
            <a:spLocks/>
          </p:cNvSpPr>
          <p:nvPr/>
        </p:nvSpPr>
        <p:spPr>
          <a:xfrm>
            <a:off x="-154273" y="930790"/>
            <a:ext cx="11617372" cy="1566828"/>
          </a:xfrm>
          <a:prstGeom prst="rect">
            <a:avLst/>
          </a:prstGeom>
          <a:effectLst/>
        </p:spPr>
        <p:txBody>
          <a:bodyPr vert="horz" lIns="121920" tIns="60960" rIns="121920" bIns="60960" rtlCol="0" anchor="b">
            <a:normAutofit fontScale="90000" lnSpcReduction="2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1733">
                <a:latin typeface="NOVA STAMP"/>
                <a:ea typeface="NOVA STAMP" charset="0"/>
                <a:cs typeface="NOVA STAMP" charset="0"/>
              </a:rPr>
              <a:t> </a:t>
            </a:r>
            <a:r>
              <a:rPr lang="en-US" sz="6400">
                <a:latin typeface="Arial"/>
                <a:ea typeface="NOVA STAMP" charset="0"/>
                <a:cs typeface="NOVA STAMP" charset="0"/>
              </a:rPr>
              <a:t>do not be….</a:t>
            </a:r>
            <a:endParaRPr lang="en-US" sz="6000"/>
          </a:p>
        </p:txBody>
      </p:sp>
      <p:sp>
        <p:nvSpPr>
          <p:cNvPr id="3" name="TextBox 2">
            <a:extLst>
              <a:ext uri="{FF2B5EF4-FFF2-40B4-BE49-F238E27FC236}">
                <a16:creationId xmlns:a16="http://schemas.microsoft.com/office/drawing/2014/main" id="{40725E42-89C4-6F58-7509-A34400FB083A}"/>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err="1">
                <a:latin typeface="NOVA STAMP"/>
              </a:rPr>
              <a:t>Behaviours</a:t>
            </a:r>
            <a:r>
              <a:rPr lang="en-US" sz="2667" b="1">
                <a:latin typeface="NOVA STAMP"/>
              </a:rPr>
              <a:t> to avoid</a:t>
            </a:r>
            <a:endParaRPr lang="en-GB" sz="2667">
              <a:latin typeface="Arial"/>
              <a:cs typeface="Arial"/>
            </a:endParaRPr>
          </a:p>
        </p:txBody>
      </p:sp>
      <p:sp>
        <p:nvSpPr>
          <p:cNvPr id="7" name="Footer Placeholder 2">
            <a:extLst>
              <a:ext uri="{FF2B5EF4-FFF2-40B4-BE49-F238E27FC236}">
                <a16:creationId xmlns:a16="http://schemas.microsoft.com/office/drawing/2014/main" id="{3B2B2762-48EC-115D-F466-5CB08650CE7A}"/>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2990248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01" y="1173414"/>
            <a:ext cx="11250084" cy="932567"/>
          </a:xfrm>
        </p:spPr>
        <p:txBody>
          <a:bodyPr>
            <a:normAutofit/>
          </a:bodyPr>
          <a:lstStyle/>
          <a:p>
            <a:pPr algn="ctr"/>
            <a:r>
              <a:rPr lang="en-GB" sz="6133">
                <a:latin typeface="Arial"/>
                <a:ea typeface="NOVA STAMP" charset="0"/>
                <a:cs typeface="NOVA STAMP" charset="0"/>
              </a:rPr>
              <a:t>To be a creative professional,</a:t>
            </a:r>
            <a:endParaRPr lang="en-US" sz="6133">
              <a:latin typeface="Arial"/>
              <a:ea typeface="NOVA STAMP" charset="0"/>
              <a:cs typeface="NOVA STAMP" charset="0"/>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5" y="2507895"/>
            <a:ext cx="11255584" cy="3374045"/>
          </a:xfrm>
        </p:spPr>
        <p:txBody>
          <a:bodyPr vert="horz" lIns="0" tIns="0" rIns="0" bIns="0" rtlCol="0" anchor="t">
            <a:normAutofit/>
          </a:bodyPr>
          <a:lstStyle/>
          <a:p>
            <a:pPr marL="761981" indent="-761981">
              <a:buFont typeface="Wingdings" panose="020B0604020202020204" pitchFamily="34" charset="0"/>
              <a:buChar char="§"/>
            </a:pPr>
            <a:r>
              <a:rPr lang="en-US" sz="3733" b="0" dirty="0">
                <a:solidFill>
                  <a:srgbClr val="000000"/>
                </a:solidFill>
                <a:cs typeface="Arial"/>
              </a:rPr>
              <a:t>pompous</a:t>
            </a:r>
            <a:endParaRPr lang="en-US" sz="3733" b="0" dirty="0">
              <a:cs typeface="Arial"/>
            </a:endParaRPr>
          </a:p>
          <a:p>
            <a:pPr marL="761981" indent="-761981">
              <a:buFont typeface="Wingdings" panose="020B0604020202020204" pitchFamily="34" charset="0"/>
              <a:buChar char="§"/>
            </a:pPr>
            <a:r>
              <a:rPr lang="en-US" sz="3733" b="0" dirty="0">
                <a:solidFill>
                  <a:srgbClr val="000000"/>
                </a:solidFill>
                <a:cs typeface="Arial"/>
              </a:rPr>
              <a:t>rebellious</a:t>
            </a:r>
            <a:endParaRPr lang="en-US" sz="3733" b="0" dirty="0">
              <a:cs typeface="Arial"/>
            </a:endParaRPr>
          </a:p>
          <a:p>
            <a:pPr marL="761981" indent="-761981">
              <a:buFont typeface="Wingdings" panose="020B0604020202020204" pitchFamily="34" charset="0"/>
              <a:buChar char="§"/>
            </a:pPr>
            <a:r>
              <a:rPr lang="en-US" sz="3733" b="0" err="1">
                <a:solidFill>
                  <a:srgbClr val="000000"/>
                </a:solidFill>
                <a:cs typeface="Arial"/>
              </a:rPr>
              <a:t>ignant</a:t>
            </a:r>
            <a:endParaRPr lang="en-US" sz="3733" b="0">
              <a:cs typeface="Arial"/>
            </a:endParaRPr>
          </a:p>
          <a:p>
            <a:pPr marL="761981" indent="-761981">
              <a:buFont typeface="Wingdings" panose="020B0604020202020204" pitchFamily="34" charset="0"/>
              <a:buChar char="§"/>
            </a:pPr>
            <a:r>
              <a:rPr lang="en-US" sz="3733" b="0" dirty="0">
                <a:solidFill>
                  <a:srgbClr val="000000"/>
                </a:solidFill>
                <a:cs typeface="Arial"/>
              </a:rPr>
              <a:t>capricious</a:t>
            </a:r>
            <a:endParaRPr lang="en-US" sz="3733" b="0" dirty="0">
              <a:cs typeface="Arial"/>
            </a:endParaRPr>
          </a:p>
          <a:p>
            <a:pPr marL="761981" indent="-761981">
              <a:buFont typeface="Wingdings" panose="020B0604020202020204" pitchFamily="34" charset="0"/>
              <a:buChar char="§"/>
            </a:pPr>
            <a:r>
              <a:rPr lang="en-US" sz="3733" b="0" dirty="0">
                <a:solidFill>
                  <a:srgbClr val="000000"/>
                </a:solidFill>
                <a:cs typeface="Arial"/>
              </a:rPr>
              <a:t>chaotic</a:t>
            </a:r>
            <a:endParaRPr lang="en-US" sz="3733" b="0" dirty="0">
              <a:cs typeface="Arial"/>
            </a:endParaRPr>
          </a:p>
        </p:txBody>
      </p:sp>
      <p:sp>
        <p:nvSpPr>
          <p:cNvPr id="5" name="Title 1"/>
          <p:cNvSpPr txBox="1">
            <a:spLocks/>
          </p:cNvSpPr>
          <p:nvPr/>
        </p:nvSpPr>
        <p:spPr>
          <a:xfrm>
            <a:off x="-154273" y="930790"/>
            <a:ext cx="11617372" cy="1566828"/>
          </a:xfrm>
          <a:prstGeom prst="rect">
            <a:avLst/>
          </a:prstGeom>
          <a:effectLst/>
        </p:spPr>
        <p:txBody>
          <a:bodyPr vert="horz" lIns="121920" tIns="60960" rIns="121920" bIns="60960" rtlCol="0" anchor="b">
            <a:normAutofit fontScale="90000" lnSpcReduction="2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1733">
                <a:latin typeface="NOVA STAMP"/>
                <a:ea typeface="NOVA STAMP" charset="0"/>
                <a:cs typeface="NOVA STAMP" charset="0"/>
              </a:rPr>
              <a:t> </a:t>
            </a:r>
            <a:r>
              <a:rPr lang="en-US" sz="6400">
                <a:latin typeface="Arial"/>
                <a:ea typeface="NOVA STAMP" charset="0"/>
                <a:cs typeface="NOVA STAMP" charset="0"/>
              </a:rPr>
              <a:t>do not be….</a:t>
            </a:r>
            <a:endParaRPr lang="en-US" sz="6000"/>
          </a:p>
        </p:txBody>
      </p:sp>
      <p:sp>
        <p:nvSpPr>
          <p:cNvPr id="3" name="TextBox 2">
            <a:extLst>
              <a:ext uri="{FF2B5EF4-FFF2-40B4-BE49-F238E27FC236}">
                <a16:creationId xmlns:a16="http://schemas.microsoft.com/office/drawing/2014/main" id="{40725E42-89C4-6F58-7509-A34400FB083A}"/>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err="1">
                <a:ea typeface="+mn-lt"/>
                <a:cs typeface="+mn-lt"/>
              </a:rPr>
              <a:t>Behaviours</a:t>
            </a:r>
            <a:r>
              <a:rPr lang="en-US" sz="2667" b="1">
                <a:ea typeface="+mn-lt"/>
                <a:cs typeface="+mn-lt"/>
              </a:rPr>
              <a:t> to avoid</a:t>
            </a:r>
            <a:endParaRPr lang="en-US" sz="2400"/>
          </a:p>
        </p:txBody>
      </p:sp>
      <p:sp>
        <p:nvSpPr>
          <p:cNvPr id="7" name="Footer Placeholder 2">
            <a:extLst>
              <a:ext uri="{FF2B5EF4-FFF2-40B4-BE49-F238E27FC236}">
                <a16:creationId xmlns:a16="http://schemas.microsoft.com/office/drawing/2014/main" id="{D1EB1265-927D-1A48-E331-8E449DB98376}"/>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12298144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613" y="1124579"/>
            <a:ext cx="11250084" cy="932567"/>
          </a:xfrm>
        </p:spPr>
        <p:txBody>
          <a:bodyPr>
            <a:normAutofit/>
          </a:bodyPr>
          <a:lstStyle/>
          <a:p>
            <a:r>
              <a:rPr lang="en-US" sz="6133">
                <a:latin typeface="NOVA STAMP"/>
                <a:ea typeface="+mj-lt"/>
                <a:cs typeface="+mj-lt"/>
              </a:rPr>
              <a:t> Pompous</a:t>
            </a:r>
            <a:endParaRPr lang="en-US" sz="6133">
              <a:latin typeface="NOVA STAMP"/>
            </a:endParaRPr>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368878" y="2149199"/>
            <a:ext cx="11258164" cy="4391032"/>
          </a:xfrm>
        </p:spPr>
        <p:txBody>
          <a:bodyPr vert="horz" lIns="0" tIns="0" rIns="0" bIns="0" rtlCol="0" anchor="t">
            <a:noAutofit/>
          </a:bodyPr>
          <a:lstStyle/>
          <a:p>
            <a:endParaRPr lang="en-GB" sz="3733" b="0" dirty="0">
              <a:ea typeface="+mn-lt"/>
              <a:cs typeface="+mn-lt"/>
            </a:endParaRPr>
          </a:p>
          <a:p>
            <a:r>
              <a:rPr lang="en-GB" sz="3733" b="0" dirty="0">
                <a:ea typeface="+mn-lt"/>
                <a:cs typeface="+mn-lt"/>
              </a:rPr>
              <a:t>Arrogant, overbearing, believing that you are above the laws of others.</a:t>
            </a:r>
            <a:endParaRPr lang="en-GB"/>
          </a:p>
          <a:p>
            <a:endParaRPr lang="en-GB">
              <a:cs typeface="Arial"/>
            </a:endParaRPr>
          </a:p>
        </p:txBody>
      </p:sp>
      <p:sp>
        <p:nvSpPr>
          <p:cNvPr id="5" name="Title 1"/>
          <p:cNvSpPr txBox="1">
            <a:spLocks/>
          </p:cNvSpPr>
          <p:nvPr/>
        </p:nvSpPr>
        <p:spPr>
          <a:xfrm>
            <a:off x="115" y="1985031"/>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3" name="TextBox 2">
            <a:extLst>
              <a:ext uri="{FF2B5EF4-FFF2-40B4-BE49-F238E27FC236}">
                <a16:creationId xmlns:a16="http://schemas.microsoft.com/office/drawing/2014/main" id="{69B16D70-EC5D-912E-C878-8F8075CDBDE8}"/>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err="1">
                <a:ea typeface="+mn-lt"/>
                <a:cs typeface="+mn-lt"/>
              </a:rPr>
              <a:t>Behaviours</a:t>
            </a:r>
            <a:r>
              <a:rPr lang="en-US" sz="2667" b="1">
                <a:ea typeface="+mn-lt"/>
                <a:cs typeface="+mn-lt"/>
              </a:rPr>
              <a:t> to avoid</a:t>
            </a:r>
            <a:endParaRPr lang="en-US" sz="2400"/>
          </a:p>
        </p:txBody>
      </p:sp>
      <p:sp>
        <p:nvSpPr>
          <p:cNvPr id="7" name="Footer Placeholder 2">
            <a:extLst>
              <a:ext uri="{FF2B5EF4-FFF2-40B4-BE49-F238E27FC236}">
                <a16:creationId xmlns:a16="http://schemas.microsoft.com/office/drawing/2014/main" id="{EC356306-42DC-F564-FEC3-05F3CB049308}"/>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1065887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311151" y="1918290"/>
            <a:ext cx="5496983" cy="1630580"/>
          </a:xfrm>
        </p:spPr>
        <p:txBody>
          <a:bodyPr vert="horz" lIns="0" tIns="0" rIns="0" bIns="0" rtlCol="0" anchor="t">
            <a:noAutofit/>
          </a:bodyPr>
          <a:lstStyle/>
          <a:p>
            <a:r>
              <a:rPr lang="en-GB" sz="3733" b="0" dirty="0">
                <a:ea typeface="+mn-lt"/>
                <a:cs typeface="+mn-lt"/>
              </a:rPr>
              <a:t>Arrogant, overbearing, believing that you are above the laws of others</a:t>
            </a:r>
          </a:p>
          <a:p>
            <a:endParaRPr lang="en-GB">
              <a:cs typeface="Arial"/>
            </a:endParaRPr>
          </a:p>
        </p:txBody>
      </p:sp>
      <p:pic>
        <p:nvPicPr>
          <p:cNvPr id="3" name="Picture 6">
            <a:extLst>
              <a:ext uri="{FF2B5EF4-FFF2-40B4-BE49-F238E27FC236}">
                <a16:creationId xmlns:a16="http://schemas.microsoft.com/office/drawing/2014/main" id="{2E26DAD5-4D54-FB09-CBC7-D7EAB483B1B7}"/>
              </a:ext>
            </a:extLst>
          </p:cNvPr>
          <p:cNvPicPr>
            <a:picLocks noGrp="1" noChangeAspect="1"/>
          </p:cNvPicPr>
          <p:nvPr>
            <p:ph type="pic" sz="quarter" idx="12"/>
          </p:nvPr>
        </p:nvPicPr>
        <p:blipFill>
          <a:blip r:embed="rId3"/>
          <a:srcRect t="18721" b="18721"/>
          <a:stretch/>
        </p:blipFill>
        <p:spPr/>
      </p:pic>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10" name="Text Placeholder 3">
            <a:extLst>
              <a:ext uri="{FF2B5EF4-FFF2-40B4-BE49-F238E27FC236}">
                <a16:creationId xmlns:a16="http://schemas.microsoft.com/office/drawing/2014/main" id="{F82F068A-5ED9-C2E4-D99A-E99F8B4F0DF9}"/>
              </a:ext>
            </a:extLst>
          </p:cNvPr>
          <p:cNvSpPr txBox="1">
            <a:spLocks/>
          </p:cNvSpPr>
          <p:nvPr/>
        </p:nvSpPr>
        <p:spPr>
          <a:xfrm>
            <a:off x="313069" y="3559226"/>
            <a:ext cx="5496983" cy="1630580"/>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3600">
              <a:cs typeface="Arial"/>
            </a:endParaRPr>
          </a:p>
        </p:txBody>
      </p:sp>
      <p:sp>
        <p:nvSpPr>
          <p:cNvPr id="14" name="Text Placeholder 3">
            <a:extLst>
              <a:ext uri="{FF2B5EF4-FFF2-40B4-BE49-F238E27FC236}">
                <a16:creationId xmlns:a16="http://schemas.microsoft.com/office/drawing/2014/main" id="{BF7649AF-EC8E-ECFD-D638-761349C9E955}"/>
              </a:ext>
            </a:extLst>
          </p:cNvPr>
          <p:cNvSpPr txBox="1">
            <a:spLocks/>
          </p:cNvSpPr>
          <p:nvPr/>
        </p:nvSpPr>
        <p:spPr>
          <a:xfrm>
            <a:off x="313069" y="3731754"/>
            <a:ext cx="5496983" cy="1630580"/>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600" dirty="0">
                <a:ea typeface="+mn-lt"/>
                <a:cs typeface="+mn-lt"/>
              </a:rPr>
              <a:t>Harvey Weinstein</a:t>
            </a:r>
          </a:p>
          <a:p>
            <a:endParaRPr lang="en-GB" sz="3600">
              <a:cs typeface="Arial"/>
            </a:endParaRPr>
          </a:p>
        </p:txBody>
      </p:sp>
      <p:sp>
        <p:nvSpPr>
          <p:cNvPr id="7" name="Title 6">
            <a:extLst>
              <a:ext uri="{FF2B5EF4-FFF2-40B4-BE49-F238E27FC236}">
                <a16:creationId xmlns:a16="http://schemas.microsoft.com/office/drawing/2014/main" id="{7D0B89A9-7688-93C5-0B69-A204E3DA55F4}"/>
              </a:ext>
            </a:extLst>
          </p:cNvPr>
          <p:cNvSpPr>
            <a:spLocks noGrp="1"/>
          </p:cNvSpPr>
          <p:nvPr>
            <p:ph type="title"/>
          </p:nvPr>
        </p:nvSpPr>
        <p:spPr/>
        <p:txBody>
          <a:bodyPr/>
          <a:lstStyle/>
          <a:p>
            <a:endParaRPr lang="en-GB"/>
          </a:p>
        </p:txBody>
      </p:sp>
      <p:sp>
        <p:nvSpPr>
          <p:cNvPr id="9" name="Title 1">
            <a:extLst>
              <a:ext uri="{FF2B5EF4-FFF2-40B4-BE49-F238E27FC236}">
                <a16:creationId xmlns:a16="http://schemas.microsoft.com/office/drawing/2014/main" id="{BFC29F20-95E1-7436-DF02-56DBA66E13CB}"/>
              </a:ext>
            </a:extLst>
          </p:cNvPr>
          <p:cNvSpPr txBox="1">
            <a:spLocks/>
          </p:cNvSpPr>
          <p:nvPr/>
        </p:nvSpPr>
        <p:spPr>
          <a:xfrm>
            <a:off x="4613" y="1124579"/>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6133" dirty="0">
                <a:latin typeface="NOVA STAMP"/>
                <a:ea typeface="+mj-lt"/>
                <a:cs typeface="+mj-lt"/>
              </a:rPr>
              <a:t> Pompous</a:t>
            </a:r>
            <a:endParaRPr lang="en-US" sz="6133" dirty="0">
              <a:latin typeface="NOVA STAMP"/>
            </a:endParaRPr>
          </a:p>
        </p:txBody>
      </p:sp>
      <p:sp>
        <p:nvSpPr>
          <p:cNvPr id="12" name="TextBox 11">
            <a:extLst>
              <a:ext uri="{FF2B5EF4-FFF2-40B4-BE49-F238E27FC236}">
                <a16:creationId xmlns:a16="http://schemas.microsoft.com/office/drawing/2014/main" id="{B57B5495-1766-4DBC-CFFC-6DE8B6C34199}"/>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6" name="Footer Placeholder 2">
            <a:extLst>
              <a:ext uri="{FF2B5EF4-FFF2-40B4-BE49-F238E27FC236}">
                <a16:creationId xmlns:a16="http://schemas.microsoft.com/office/drawing/2014/main" id="{64FBDF78-6513-C4E7-ECF5-6F23458ED456}"/>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4257286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Learning outcomes</a:t>
            </a:r>
          </a:p>
        </p:txBody>
      </p:sp>
      <p:sp>
        <p:nvSpPr>
          <p:cNvPr id="5" name="Text Placeholder 4"/>
          <p:cNvSpPr>
            <a:spLocks noGrp="1"/>
          </p:cNvSpPr>
          <p:nvPr>
            <p:ph type="body" sz="quarter" idx="12"/>
          </p:nvPr>
        </p:nvSpPr>
        <p:spPr>
          <a:xfrm>
            <a:off x="780441" y="1233768"/>
            <a:ext cx="9755059" cy="4595984"/>
          </a:xfrm>
        </p:spPr>
        <p:txBody>
          <a:bodyPr vert="horz" lIns="0" tIns="0" rIns="0" bIns="0" rtlCol="0" anchor="t">
            <a:noAutofit/>
          </a:bodyPr>
          <a:lstStyle/>
          <a:p>
            <a:pPr>
              <a:lnSpc>
                <a:spcPct val="100000"/>
              </a:lnSpc>
            </a:pPr>
            <a:r>
              <a:rPr lang="en-GB" sz="3733" dirty="0">
                <a:latin typeface="Arial"/>
                <a:ea typeface="+mn-lt"/>
                <a:cs typeface="+mn-lt"/>
              </a:rPr>
              <a:t>Learners can:</a:t>
            </a:r>
          </a:p>
          <a:p>
            <a:pPr marL="609585" indent="-609585">
              <a:lnSpc>
                <a:spcPct val="100000"/>
              </a:lnSpc>
              <a:buFont typeface="Wingdings" panose="020B0604020202020204" pitchFamily="34" charset="0"/>
              <a:buChar char="§"/>
            </a:pPr>
            <a:r>
              <a:rPr lang="en-GB" sz="3733" dirty="0">
                <a:latin typeface="Arial"/>
                <a:ea typeface="+mn-lt"/>
                <a:cs typeface="+mn-lt"/>
              </a:rPr>
              <a:t>interpret negative industry behaviours they may encounter in the industry</a:t>
            </a:r>
          </a:p>
          <a:p>
            <a:pPr marL="609585" indent="-609585">
              <a:lnSpc>
                <a:spcPct val="100000"/>
              </a:lnSpc>
              <a:buFont typeface="Wingdings" panose="020B0604020202020204" pitchFamily="34" charset="0"/>
              <a:buChar char="§"/>
            </a:pPr>
            <a:r>
              <a:rPr lang="en-GB" sz="3733" dirty="0">
                <a:latin typeface="Arial"/>
                <a:ea typeface="+mn-lt"/>
                <a:cs typeface="+mn-lt"/>
              </a:rPr>
              <a:t>identify key elements of an invoice and create an example invoice</a:t>
            </a:r>
          </a:p>
          <a:p>
            <a:pPr marL="609585" indent="-609585">
              <a:lnSpc>
                <a:spcPct val="100000"/>
              </a:lnSpc>
              <a:buFont typeface="Wingdings" panose="020B0604020202020204" pitchFamily="34" charset="0"/>
              <a:buChar char="§"/>
            </a:pPr>
            <a:r>
              <a:rPr lang="en-GB" sz="3733" dirty="0">
                <a:latin typeface="Arial"/>
                <a:ea typeface="+mn-lt"/>
                <a:cs typeface="+mn-lt"/>
              </a:rPr>
              <a:t>analyse appropriate industry behaviours in given scenarios, considering future impacts and outcomes.</a:t>
            </a:r>
          </a:p>
          <a:p>
            <a:pPr marL="761981" indent="-761981">
              <a:lnSpc>
                <a:spcPct val="100000"/>
              </a:lnSpc>
              <a:buChar char="•"/>
            </a:pPr>
            <a:endParaRPr lang="en-GB" sz="3200">
              <a:latin typeface="Calibri"/>
              <a:cs typeface="Arial"/>
            </a:endParaRPr>
          </a:p>
          <a:p>
            <a:pPr>
              <a:lnSpc>
                <a:spcPct val="100000"/>
              </a:lnSpc>
            </a:pPr>
            <a:endParaRPr lang="en-GB" sz="4800">
              <a:cs typeface="Arial"/>
            </a:endParaRPr>
          </a:p>
          <a:p>
            <a:pPr>
              <a:lnSpc>
                <a:spcPct val="100000"/>
              </a:lnSpc>
            </a:pPr>
            <a:endParaRPr lang="en-GB" sz="4800">
              <a:cs typeface="Arial"/>
            </a:endParaRPr>
          </a:p>
          <a:p>
            <a:pPr>
              <a:lnSpc>
                <a:spcPct val="100000"/>
              </a:lnSpc>
            </a:pPr>
            <a:br>
              <a:rPr lang="en-GB" dirty="0"/>
            </a:br>
            <a:r>
              <a:rPr lang="en-GB" dirty="0"/>
              <a:t> </a:t>
            </a:r>
            <a:endParaRPr lang="en-US" dirty="0">
              <a:cs typeface="Arial"/>
            </a:endParaRPr>
          </a:p>
          <a:p>
            <a:r>
              <a:rPr lang="en-GB" dirty="0">
                <a:solidFill>
                  <a:srgbClr val="E51C41"/>
                </a:solidFill>
              </a:rPr>
              <a:t> </a:t>
            </a:r>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Tree>
    <p:extLst>
      <p:ext uri="{BB962C8B-B14F-4D97-AF65-F5344CB8AC3E}">
        <p14:creationId xmlns:p14="http://schemas.microsoft.com/office/powerpoint/2010/main" val="39939265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96DB681-7657-4510-A433-ADD681292912}"/>
              </a:ext>
            </a:extLst>
          </p:cNvPr>
          <p:cNvSpPr txBox="1"/>
          <p:nvPr/>
        </p:nvSpPr>
        <p:spPr>
          <a:xfrm>
            <a:off x="3750991" y="3155258"/>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Video about Harvey Weinstein </a:t>
            </a:r>
            <a:endParaRPr lang="en-GB" sz="2400">
              <a:hlinkClick r:id="rId3"/>
            </a:endParaRPr>
          </a:p>
        </p:txBody>
      </p:sp>
      <p:sp>
        <p:nvSpPr>
          <p:cNvPr id="7" name="Title 6">
            <a:extLst>
              <a:ext uri="{FF2B5EF4-FFF2-40B4-BE49-F238E27FC236}">
                <a16:creationId xmlns:a16="http://schemas.microsoft.com/office/drawing/2014/main" id="{8D61E0CA-8A02-F58C-D028-44D8BAB68EDD}"/>
              </a:ext>
            </a:extLst>
          </p:cNvPr>
          <p:cNvSpPr>
            <a:spLocks noGrp="1"/>
          </p:cNvSpPr>
          <p:nvPr>
            <p:ph type="title"/>
          </p:nvPr>
        </p:nvSpPr>
        <p:spPr/>
        <p:txBody>
          <a:bodyPr/>
          <a:lstStyle/>
          <a:p>
            <a:r>
              <a:rPr lang="en-GB" dirty="0">
                <a:cs typeface="Arial"/>
              </a:rPr>
              <a:t>Pompous</a:t>
            </a:r>
          </a:p>
        </p:txBody>
      </p:sp>
      <p:sp>
        <p:nvSpPr>
          <p:cNvPr id="3" name="Footer Placeholder 2">
            <a:extLst>
              <a:ext uri="{FF2B5EF4-FFF2-40B4-BE49-F238E27FC236}">
                <a16:creationId xmlns:a16="http://schemas.microsoft.com/office/drawing/2014/main" id="{D6BA9864-7F9F-5BEA-6D87-56EA209BA5E3}"/>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3486850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B2D40C3-C6C0-5581-373F-1A188B7308DB}"/>
              </a:ext>
            </a:extLst>
          </p:cNvPr>
          <p:cNvSpPr>
            <a:spLocks noGrp="1"/>
          </p:cNvSpPr>
          <p:nvPr>
            <p:ph type="body" sz="quarter" idx="13"/>
          </p:nvPr>
        </p:nvSpPr>
        <p:spPr>
          <a:xfrm>
            <a:off x="311151" y="1918289"/>
            <a:ext cx="11373619" cy="4391032"/>
          </a:xfrm>
        </p:spPr>
        <p:txBody>
          <a:bodyPr vert="horz" lIns="0" tIns="0" rIns="0" bIns="0" rtlCol="0" anchor="t">
            <a:noAutofit/>
          </a:bodyPr>
          <a:lstStyle/>
          <a:p>
            <a:pPr algn="ctr"/>
            <a:endParaRPr lang="en-GB" b="0" dirty="0">
              <a:cs typeface="Arial"/>
            </a:endParaRPr>
          </a:p>
          <a:p>
            <a:pPr algn="ctr"/>
            <a:r>
              <a:rPr lang="en-GB" sz="3733" b="0" dirty="0">
                <a:cs typeface="Arial"/>
              </a:rPr>
              <a:t>What effect do you think this had on the people Weinstein worked with?</a:t>
            </a:r>
            <a:endParaRPr lang="en-GB" sz="3733">
              <a:cs typeface="Arial"/>
            </a:endParaRPr>
          </a:p>
          <a:p>
            <a:pPr algn="ctr"/>
            <a:endParaRPr lang="en-GB" sz="3733" b="0" dirty="0">
              <a:cs typeface="Arial"/>
            </a:endParaRPr>
          </a:p>
          <a:p>
            <a:pPr algn="ctr"/>
            <a:r>
              <a:rPr lang="en-GB" sz="3733" b="0" dirty="0">
                <a:cs typeface="Arial"/>
              </a:rPr>
              <a:t>Was he able to be successful at his job while behaving in this way?</a:t>
            </a:r>
          </a:p>
        </p:txBody>
      </p:sp>
      <p:sp>
        <p:nvSpPr>
          <p:cNvPr id="5" name="Slide Number Placeholder 4">
            <a:extLst>
              <a:ext uri="{FF2B5EF4-FFF2-40B4-BE49-F238E27FC236}">
                <a16:creationId xmlns:a16="http://schemas.microsoft.com/office/drawing/2014/main" id="{1FEBDA2B-604B-5891-3933-5AB0E911171A}"/>
              </a:ext>
            </a:extLst>
          </p:cNvPr>
          <p:cNvSpPr>
            <a:spLocks noGrp="1"/>
          </p:cNvSpPr>
          <p:nvPr>
            <p:ph type="sldNum" sz="quarter" idx="11"/>
          </p:nvPr>
        </p:nvSpPr>
        <p:spPr/>
        <p:txBody>
          <a:bodyPr/>
          <a:lstStyle/>
          <a:p>
            <a:fld id="{D82438F0-129E-3641-900F-D22E487B9F6F}" type="slidenum">
              <a:rPr lang="en-US" dirty="0" smtClean="0"/>
              <a:t>21</a:t>
            </a:fld>
            <a:endParaRPr lang="en-US" dirty="0"/>
          </a:p>
        </p:txBody>
      </p:sp>
      <p:sp>
        <p:nvSpPr>
          <p:cNvPr id="4" name="Title 1">
            <a:extLst>
              <a:ext uri="{FF2B5EF4-FFF2-40B4-BE49-F238E27FC236}">
                <a16:creationId xmlns:a16="http://schemas.microsoft.com/office/drawing/2014/main" id="{34E22B5C-E460-83B4-33F8-C789DFB2521A}"/>
              </a:ext>
            </a:extLst>
          </p:cNvPr>
          <p:cNvSpPr>
            <a:spLocks noGrp="1"/>
          </p:cNvSpPr>
          <p:nvPr>
            <p:ph type="title"/>
          </p:nvPr>
        </p:nvSpPr>
        <p:spPr>
          <a:xfrm>
            <a:off x="4613" y="1124579"/>
            <a:ext cx="11250084" cy="932567"/>
          </a:xfrm>
        </p:spPr>
        <p:txBody>
          <a:bodyPr>
            <a:normAutofit/>
          </a:bodyPr>
          <a:lstStyle/>
          <a:p>
            <a:r>
              <a:rPr lang="en-US" sz="6133" dirty="0">
                <a:latin typeface="NOVA STAMP"/>
                <a:ea typeface="+mj-lt"/>
                <a:cs typeface="+mj-lt"/>
              </a:rPr>
              <a:t> Pompous</a:t>
            </a:r>
            <a:endParaRPr lang="en-US" sz="6133" dirty="0">
              <a:latin typeface="NOVA STAMP"/>
            </a:endParaRPr>
          </a:p>
        </p:txBody>
      </p:sp>
      <p:sp>
        <p:nvSpPr>
          <p:cNvPr id="7" name="TextBox 6">
            <a:extLst>
              <a:ext uri="{FF2B5EF4-FFF2-40B4-BE49-F238E27FC236}">
                <a16:creationId xmlns:a16="http://schemas.microsoft.com/office/drawing/2014/main" id="{B66CFEA5-15B1-E7B0-1ADB-50A4EC5E1D9D}"/>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6" name="Footer Placeholder 2">
            <a:extLst>
              <a:ext uri="{FF2B5EF4-FFF2-40B4-BE49-F238E27FC236}">
                <a16:creationId xmlns:a16="http://schemas.microsoft.com/office/drawing/2014/main" id="{95CFFF41-DDA6-0910-3288-15E4776E60B9}"/>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479313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91517" y="1138958"/>
            <a:ext cx="11206952" cy="932567"/>
          </a:xfrm>
        </p:spPr>
        <p:txBody>
          <a:bodyPr>
            <a:normAutofit/>
          </a:bodyPr>
          <a:lstStyle/>
          <a:p>
            <a:r>
              <a:rPr lang="en-US" sz="6133" dirty="0">
                <a:latin typeface="NOVA STAMP"/>
                <a:ea typeface="+mj-lt"/>
                <a:cs typeface="+mj-lt"/>
              </a:rPr>
              <a:t>Rebellious</a:t>
            </a:r>
            <a:endParaRPr lang="en-US" dirty="0"/>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311151" y="1918289"/>
            <a:ext cx="11731528" cy="4391032"/>
          </a:xfrm>
        </p:spPr>
        <p:txBody>
          <a:bodyPr vert="horz" lIns="0" tIns="0" rIns="0" bIns="0" rtlCol="0" anchor="t">
            <a:noAutofit/>
          </a:bodyPr>
          <a:lstStyle/>
          <a:p>
            <a:endParaRPr lang="en-GB" sz="3733" b="0" dirty="0">
              <a:ea typeface="+mn-lt"/>
              <a:cs typeface="+mn-lt"/>
            </a:endParaRPr>
          </a:p>
          <a:p>
            <a:r>
              <a:rPr lang="en-GB" sz="3733" b="0" dirty="0">
                <a:ea typeface="+mn-lt"/>
                <a:cs typeface="+mn-lt"/>
              </a:rPr>
              <a:t>An inability to control yourself and your urges.</a:t>
            </a:r>
            <a:endParaRPr lang="en-US" sz="3733" b="0" dirty="0">
              <a:cs typeface="Arial"/>
            </a:endParaRPr>
          </a:p>
          <a:p>
            <a:endParaRPr lang="en-GB" sz="3733">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3" name="TextBox 2">
            <a:extLst>
              <a:ext uri="{FF2B5EF4-FFF2-40B4-BE49-F238E27FC236}">
                <a16:creationId xmlns:a16="http://schemas.microsoft.com/office/drawing/2014/main" id="{EC9D9E7B-065C-E6C1-1ED9-5BE0125534A5}"/>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7" name="Footer Placeholder 2">
            <a:extLst>
              <a:ext uri="{FF2B5EF4-FFF2-40B4-BE49-F238E27FC236}">
                <a16:creationId xmlns:a16="http://schemas.microsoft.com/office/drawing/2014/main" id="{8D9DB2D5-A205-60C7-FFFE-D36BC06F9F9E}"/>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202125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p:txBody>
          <a:bodyPr vert="horz" lIns="0" tIns="0" rIns="0" bIns="0" rtlCol="0" anchor="t">
            <a:noAutofit/>
          </a:bodyPr>
          <a:lstStyle/>
          <a:p>
            <a:r>
              <a:rPr lang="en-GB" sz="3733" b="0" dirty="0">
                <a:ea typeface="+mn-lt"/>
                <a:cs typeface="+mn-lt"/>
              </a:rPr>
              <a:t>An inability to control yourself and your urges.</a:t>
            </a:r>
            <a:endParaRPr lang="en-US" sz="3733" b="0" dirty="0"/>
          </a:p>
          <a:p>
            <a:endParaRPr lang="en-GB">
              <a:cs typeface="Arial"/>
            </a:endParaRPr>
          </a:p>
        </p:txBody>
      </p:sp>
      <p:sp>
        <p:nvSpPr>
          <p:cNvPr id="5" name="Title 1"/>
          <p:cNvSpPr txBox="1">
            <a:spLocks/>
          </p:cNvSpPr>
          <p:nvPr/>
        </p:nvSpPr>
        <p:spPr>
          <a:xfrm>
            <a:off x="4147909" y="2457799"/>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7" name="Text Placeholder 3">
            <a:extLst>
              <a:ext uri="{FF2B5EF4-FFF2-40B4-BE49-F238E27FC236}">
                <a16:creationId xmlns:a16="http://schemas.microsoft.com/office/drawing/2014/main" id="{DDAF9E59-FD9E-1255-1E55-C2CD3580F0FB}"/>
              </a:ext>
            </a:extLst>
          </p:cNvPr>
          <p:cNvSpPr txBox="1">
            <a:spLocks/>
          </p:cNvSpPr>
          <p:nvPr/>
        </p:nvSpPr>
        <p:spPr>
          <a:xfrm>
            <a:off x="313069" y="3731754"/>
            <a:ext cx="5496983" cy="1630580"/>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600" dirty="0">
                <a:ea typeface="+mn-lt"/>
                <a:cs typeface="+mn-lt"/>
              </a:rPr>
              <a:t>Lindsay Lohan</a:t>
            </a:r>
          </a:p>
          <a:p>
            <a:endParaRPr lang="en-GB" sz="3600">
              <a:cs typeface="Arial"/>
            </a:endParaRPr>
          </a:p>
        </p:txBody>
      </p:sp>
      <p:sp>
        <p:nvSpPr>
          <p:cNvPr id="3" name="Rectangle 2">
            <a:extLst>
              <a:ext uri="{FF2B5EF4-FFF2-40B4-BE49-F238E27FC236}">
                <a16:creationId xmlns:a16="http://schemas.microsoft.com/office/drawing/2014/main" id="{048759BD-CC7F-B604-EAD0-C8EADA30F9BD}"/>
              </a:ext>
            </a:extLst>
          </p:cNvPr>
          <p:cNvSpPr/>
          <p:nvPr/>
        </p:nvSpPr>
        <p:spPr>
          <a:xfrm>
            <a:off x="6059865" y="1413234"/>
            <a:ext cx="5806911" cy="4895653"/>
          </a:xfrm>
          <a:prstGeom prst="rect">
            <a:avLst/>
          </a:prstGeom>
          <a:solidFill>
            <a:schemeClr val="accent2">
              <a:lumMod val="40000"/>
              <a:lumOff val="6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9" name="Picture 9">
            <a:extLst>
              <a:ext uri="{FF2B5EF4-FFF2-40B4-BE49-F238E27FC236}">
                <a16:creationId xmlns:a16="http://schemas.microsoft.com/office/drawing/2014/main" id="{E568E6D8-84DF-50C6-0204-35A6F79057D7}"/>
              </a:ext>
            </a:extLst>
          </p:cNvPr>
          <p:cNvPicPr>
            <a:picLocks noChangeAspect="1"/>
          </p:cNvPicPr>
          <p:nvPr/>
        </p:nvPicPr>
        <p:blipFill>
          <a:blip r:embed="rId3"/>
          <a:stretch>
            <a:fillRect/>
          </a:stretch>
        </p:blipFill>
        <p:spPr>
          <a:xfrm>
            <a:off x="7329411" y="819347"/>
            <a:ext cx="3597757" cy="5486400"/>
          </a:xfrm>
          <a:prstGeom prst="rect">
            <a:avLst/>
          </a:prstGeom>
        </p:spPr>
      </p:pic>
      <p:sp>
        <p:nvSpPr>
          <p:cNvPr id="11" name="Title 1">
            <a:extLst>
              <a:ext uri="{FF2B5EF4-FFF2-40B4-BE49-F238E27FC236}">
                <a16:creationId xmlns:a16="http://schemas.microsoft.com/office/drawing/2014/main" id="{30840D5C-57BE-E4CB-7FBB-39CC8594D1F2}"/>
              </a:ext>
            </a:extLst>
          </p:cNvPr>
          <p:cNvSpPr>
            <a:spLocks noGrp="1"/>
          </p:cNvSpPr>
          <p:nvPr>
            <p:ph type="title"/>
          </p:nvPr>
        </p:nvSpPr>
        <p:spPr>
          <a:xfrm>
            <a:off x="191517" y="1138958"/>
            <a:ext cx="11206952" cy="932567"/>
          </a:xfrm>
        </p:spPr>
        <p:txBody>
          <a:bodyPr>
            <a:normAutofit/>
          </a:bodyPr>
          <a:lstStyle/>
          <a:p>
            <a:r>
              <a:rPr lang="en-US" sz="6133" dirty="0">
                <a:latin typeface="NOVA STAMP"/>
                <a:ea typeface="+mj-lt"/>
                <a:cs typeface="+mj-lt"/>
              </a:rPr>
              <a:t>Rebellious</a:t>
            </a:r>
            <a:endParaRPr lang="en-US" dirty="0"/>
          </a:p>
        </p:txBody>
      </p:sp>
      <p:sp>
        <p:nvSpPr>
          <p:cNvPr id="13" name="TextBox 12">
            <a:extLst>
              <a:ext uri="{FF2B5EF4-FFF2-40B4-BE49-F238E27FC236}">
                <a16:creationId xmlns:a16="http://schemas.microsoft.com/office/drawing/2014/main" id="{66293A95-5B8A-7DA5-55F1-1A4375645E6A}"/>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6" name="Footer Placeholder 2">
            <a:extLst>
              <a:ext uri="{FF2B5EF4-FFF2-40B4-BE49-F238E27FC236}">
                <a16:creationId xmlns:a16="http://schemas.microsoft.com/office/drawing/2014/main" id="{C7E14626-8BBB-575E-9712-B532AF921161}"/>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6522505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82A382D-0A31-3A16-FD5C-30D9580E667B}"/>
              </a:ext>
            </a:extLst>
          </p:cNvPr>
          <p:cNvSpPr>
            <a:spLocks noGrp="1"/>
          </p:cNvSpPr>
          <p:nvPr>
            <p:ph type="title"/>
          </p:nvPr>
        </p:nvSpPr>
        <p:spPr/>
        <p:txBody>
          <a:bodyPr/>
          <a:lstStyle/>
          <a:p>
            <a:r>
              <a:rPr lang="en-GB" dirty="0">
                <a:cs typeface="Arial"/>
              </a:rPr>
              <a:t>Rebellious</a:t>
            </a:r>
            <a:endParaRPr lang="en-US" dirty="0"/>
          </a:p>
        </p:txBody>
      </p:sp>
      <p:sp>
        <p:nvSpPr>
          <p:cNvPr id="6" name="TextBox 5">
            <a:extLst>
              <a:ext uri="{FF2B5EF4-FFF2-40B4-BE49-F238E27FC236}">
                <a16:creationId xmlns:a16="http://schemas.microsoft.com/office/drawing/2014/main" id="{991C2422-66DF-241B-EFE2-EFC0D0C2C5AF}"/>
              </a:ext>
            </a:extLst>
          </p:cNvPr>
          <p:cNvSpPr txBox="1"/>
          <p:nvPr/>
        </p:nvSpPr>
        <p:spPr>
          <a:xfrm>
            <a:off x="3744283" y="3152002"/>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Video about Lindsay Lohan</a:t>
            </a:r>
            <a:endParaRPr lang="en-GB" sz="2400">
              <a:hlinkClick r:id="rId3"/>
            </a:endParaRPr>
          </a:p>
        </p:txBody>
      </p:sp>
      <p:sp>
        <p:nvSpPr>
          <p:cNvPr id="3" name="Footer Placeholder 2">
            <a:extLst>
              <a:ext uri="{FF2B5EF4-FFF2-40B4-BE49-F238E27FC236}">
                <a16:creationId xmlns:a16="http://schemas.microsoft.com/office/drawing/2014/main" id="{D0841A7C-4F2D-0756-973E-CA62AEF3ED9D}"/>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23846828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B2D40C3-C6C0-5581-373F-1A188B7308DB}"/>
              </a:ext>
            </a:extLst>
          </p:cNvPr>
          <p:cNvSpPr>
            <a:spLocks noGrp="1"/>
          </p:cNvSpPr>
          <p:nvPr>
            <p:ph type="body" sz="quarter" idx="13"/>
          </p:nvPr>
        </p:nvSpPr>
        <p:spPr>
          <a:xfrm>
            <a:off x="311151" y="1918289"/>
            <a:ext cx="11084983" cy="4391032"/>
          </a:xfrm>
        </p:spPr>
        <p:txBody>
          <a:bodyPr vert="horz" lIns="0" tIns="0" rIns="0" bIns="0" rtlCol="0" anchor="t">
            <a:noAutofit/>
          </a:bodyPr>
          <a:lstStyle/>
          <a:p>
            <a:pPr algn="ctr"/>
            <a:endParaRPr lang="en-GB" b="0" dirty="0">
              <a:cs typeface="Arial"/>
            </a:endParaRPr>
          </a:p>
          <a:p>
            <a:pPr algn="ctr"/>
            <a:r>
              <a:rPr lang="en-GB" b="0" dirty="0">
                <a:cs typeface="Arial"/>
              </a:rPr>
              <a:t>What effect do you think this had on the people Lohan worked with?</a:t>
            </a:r>
            <a:endParaRPr lang="en-US">
              <a:cs typeface="Arial"/>
            </a:endParaRPr>
          </a:p>
          <a:p>
            <a:pPr algn="ctr"/>
            <a:endParaRPr lang="en-GB" b="0" dirty="0">
              <a:cs typeface="Arial"/>
            </a:endParaRPr>
          </a:p>
          <a:p>
            <a:pPr algn="ctr"/>
            <a:r>
              <a:rPr lang="en-GB" b="0" dirty="0">
                <a:cs typeface="Arial"/>
              </a:rPr>
              <a:t>Can you think of a time when your own behaviour limited your options?</a:t>
            </a:r>
          </a:p>
        </p:txBody>
      </p:sp>
      <p:sp>
        <p:nvSpPr>
          <p:cNvPr id="5" name="Slide Number Placeholder 4">
            <a:extLst>
              <a:ext uri="{FF2B5EF4-FFF2-40B4-BE49-F238E27FC236}">
                <a16:creationId xmlns:a16="http://schemas.microsoft.com/office/drawing/2014/main" id="{1FEBDA2B-604B-5891-3933-5AB0E911171A}"/>
              </a:ext>
            </a:extLst>
          </p:cNvPr>
          <p:cNvSpPr>
            <a:spLocks noGrp="1"/>
          </p:cNvSpPr>
          <p:nvPr>
            <p:ph type="sldNum" sz="quarter" idx="11"/>
          </p:nvPr>
        </p:nvSpPr>
        <p:spPr/>
        <p:txBody>
          <a:bodyPr/>
          <a:lstStyle/>
          <a:p>
            <a:fld id="{D82438F0-129E-3641-900F-D22E487B9F6F}" type="slidenum">
              <a:rPr lang="en-US" dirty="0" smtClean="0"/>
              <a:t>25</a:t>
            </a:fld>
            <a:endParaRPr lang="en-US" dirty="0"/>
          </a:p>
        </p:txBody>
      </p:sp>
      <p:sp>
        <p:nvSpPr>
          <p:cNvPr id="4" name="Title 1">
            <a:extLst>
              <a:ext uri="{FF2B5EF4-FFF2-40B4-BE49-F238E27FC236}">
                <a16:creationId xmlns:a16="http://schemas.microsoft.com/office/drawing/2014/main" id="{34795B67-5B4E-9558-94A5-79FC222B20FD}"/>
              </a:ext>
            </a:extLst>
          </p:cNvPr>
          <p:cNvSpPr>
            <a:spLocks noGrp="1"/>
          </p:cNvSpPr>
          <p:nvPr>
            <p:ph type="title"/>
          </p:nvPr>
        </p:nvSpPr>
        <p:spPr>
          <a:xfrm>
            <a:off x="191517" y="1138958"/>
            <a:ext cx="11206952" cy="932567"/>
          </a:xfrm>
        </p:spPr>
        <p:txBody>
          <a:bodyPr>
            <a:normAutofit/>
          </a:bodyPr>
          <a:lstStyle/>
          <a:p>
            <a:r>
              <a:rPr lang="en-US" sz="6133" dirty="0">
                <a:latin typeface="NOVA STAMP"/>
                <a:ea typeface="+mj-lt"/>
                <a:cs typeface="+mj-lt"/>
              </a:rPr>
              <a:t>Rebellious</a:t>
            </a:r>
            <a:endParaRPr lang="en-US" dirty="0"/>
          </a:p>
        </p:txBody>
      </p:sp>
      <p:sp>
        <p:nvSpPr>
          <p:cNvPr id="7" name="TextBox 6">
            <a:extLst>
              <a:ext uri="{FF2B5EF4-FFF2-40B4-BE49-F238E27FC236}">
                <a16:creationId xmlns:a16="http://schemas.microsoft.com/office/drawing/2014/main" id="{906A6C8D-DAB2-A0E9-44B8-35BF2EDD9EAE}"/>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10" name="Footer Placeholder 2">
            <a:extLst>
              <a:ext uri="{FF2B5EF4-FFF2-40B4-BE49-F238E27FC236}">
                <a16:creationId xmlns:a16="http://schemas.microsoft.com/office/drawing/2014/main" id="{3C5536FC-9CF8-2CAD-4C8F-A4C187E69920}"/>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7953637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07179" y="1138958"/>
            <a:ext cx="11206952" cy="932567"/>
          </a:xfrm>
        </p:spPr>
        <p:txBody>
          <a:bodyPr>
            <a:normAutofit/>
          </a:bodyPr>
          <a:lstStyle/>
          <a:p>
            <a:r>
              <a:rPr lang="en-US" sz="6133" err="1">
                <a:latin typeface="NOVA STAMP"/>
                <a:ea typeface="+mj-lt"/>
                <a:cs typeface="+mj-lt"/>
              </a:rPr>
              <a:t>Ignant</a:t>
            </a:r>
            <a:endParaRPr lang="en-US" err="1"/>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311151" y="1918289"/>
            <a:ext cx="11471861" cy="4391032"/>
          </a:xfrm>
        </p:spPr>
        <p:txBody>
          <a:bodyPr vert="horz" lIns="0" tIns="0" rIns="0" bIns="0" rtlCol="0" anchor="t">
            <a:noAutofit/>
          </a:bodyPr>
          <a:lstStyle/>
          <a:p>
            <a:endParaRPr lang="en-GB" b="0" dirty="0">
              <a:ea typeface="+mn-lt"/>
              <a:cs typeface="+mn-lt"/>
            </a:endParaRPr>
          </a:p>
          <a:p>
            <a:r>
              <a:rPr lang="en-GB" b="0" dirty="0">
                <a:ea typeface="+mn-lt"/>
                <a:cs typeface="+mn-lt"/>
              </a:rPr>
              <a:t>Ignorant people lack knowledge, education or awareness but can choose to learn if willing…</a:t>
            </a:r>
            <a:endParaRPr lang="en-US" b="0">
              <a:ea typeface="+mn-lt"/>
              <a:cs typeface="+mn-lt"/>
            </a:endParaRPr>
          </a:p>
          <a:p>
            <a:br>
              <a:rPr lang="en-GB" b="0" dirty="0">
                <a:ea typeface="+mn-lt"/>
                <a:cs typeface="+mn-lt"/>
              </a:rPr>
            </a:br>
            <a:r>
              <a:rPr lang="en-GB" b="0" dirty="0">
                <a:ea typeface="+mn-lt"/>
                <a:cs typeface="+mn-lt"/>
              </a:rPr>
              <a:t>Those who are "</a:t>
            </a:r>
            <a:r>
              <a:rPr lang="en-GB" b="0" dirty="0" err="1">
                <a:ea typeface="+mn-lt"/>
                <a:cs typeface="+mn-lt"/>
              </a:rPr>
              <a:t>ignant</a:t>
            </a:r>
            <a:r>
              <a:rPr lang="en-GB" b="0" dirty="0">
                <a:ea typeface="+mn-lt"/>
                <a:cs typeface="+mn-lt"/>
              </a:rPr>
              <a:t>"  have no intention of learning or even listening to other points of view.</a:t>
            </a:r>
            <a:endParaRPr lang="en-US" b="0" dirty="0">
              <a:cs typeface="Arial"/>
            </a:endParaRP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8" name="TextBox 7">
            <a:extLst>
              <a:ext uri="{FF2B5EF4-FFF2-40B4-BE49-F238E27FC236}">
                <a16:creationId xmlns:a16="http://schemas.microsoft.com/office/drawing/2014/main" id="{67EEF33A-249F-498C-D973-F5ADFF15635E}"/>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3" name="Footer Placeholder 2">
            <a:extLst>
              <a:ext uri="{FF2B5EF4-FFF2-40B4-BE49-F238E27FC236}">
                <a16:creationId xmlns:a16="http://schemas.microsoft.com/office/drawing/2014/main" id="{D3CD974E-F61B-6645-DBAC-ECD7EE31CC14}"/>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11108028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F7A458A-D056-F1EC-42D6-DAC161501D7B}"/>
              </a:ext>
            </a:extLst>
          </p:cNvPr>
          <p:cNvSpPr>
            <a:spLocks noGrp="1"/>
          </p:cNvSpPr>
          <p:nvPr>
            <p:ph type="title"/>
          </p:nvPr>
        </p:nvSpPr>
        <p:spPr/>
        <p:txBody>
          <a:bodyPr/>
          <a:lstStyle/>
          <a:p>
            <a:r>
              <a:rPr lang="en-GB" err="1">
                <a:cs typeface="Arial"/>
              </a:rPr>
              <a:t>Ignant</a:t>
            </a:r>
            <a:endParaRPr lang="en-US" err="1"/>
          </a:p>
        </p:txBody>
      </p:sp>
      <p:sp>
        <p:nvSpPr>
          <p:cNvPr id="7" name="TextBox 6">
            <a:extLst>
              <a:ext uri="{FF2B5EF4-FFF2-40B4-BE49-F238E27FC236}">
                <a16:creationId xmlns:a16="http://schemas.microsoft.com/office/drawing/2014/main" id="{0A344308-02BD-4E25-5827-F3BA4FE4A613}"/>
              </a:ext>
            </a:extLst>
          </p:cNvPr>
          <p:cNvSpPr txBox="1"/>
          <p:nvPr/>
        </p:nvSpPr>
        <p:spPr>
          <a:xfrm>
            <a:off x="3750991" y="3101470"/>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Video with John Oliver on HBO</a:t>
            </a:r>
            <a:endParaRPr lang="en-GB" sz="2400">
              <a:hlinkClick r:id="rId4"/>
            </a:endParaRPr>
          </a:p>
        </p:txBody>
      </p:sp>
      <p:sp>
        <p:nvSpPr>
          <p:cNvPr id="3" name="Footer Placeholder 2">
            <a:extLst>
              <a:ext uri="{FF2B5EF4-FFF2-40B4-BE49-F238E27FC236}">
                <a16:creationId xmlns:a16="http://schemas.microsoft.com/office/drawing/2014/main" id="{ECB3D74C-B56E-14D0-D1CC-F3213373612B}"/>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8242307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B2D40C3-C6C0-5581-373F-1A188B7308DB}"/>
              </a:ext>
            </a:extLst>
          </p:cNvPr>
          <p:cNvSpPr>
            <a:spLocks noGrp="1"/>
          </p:cNvSpPr>
          <p:nvPr>
            <p:ph type="body" sz="quarter" idx="13"/>
          </p:nvPr>
        </p:nvSpPr>
        <p:spPr>
          <a:xfrm>
            <a:off x="311151" y="1918290"/>
            <a:ext cx="11369972" cy="4429313"/>
          </a:xfrm>
        </p:spPr>
        <p:txBody>
          <a:bodyPr vert="horz" lIns="0" tIns="0" rIns="0" bIns="0" rtlCol="0" anchor="t">
            <a:noAutofit/>
          </a:bodyPr>
          <a:lstStyle/>
          <a:p>
            <a:pPr algn="ctr"/>
            <a:r>
              <a:rPr lang="en-GB" sz="3733" b="0" dirty="0">
                <a:cs typeface="Arial"/>
              </a:rPr>
              <a:t>Can you think of a situation where you were repeatedly told that you do not listen, </a:t>
            </a:r>
            <a:endParaRPr lang="en-US" sz="3733" b="0">
              <a:cs typeface="Arial"/>
            </a:endParaRPr>
          </a:p>
          <a:p>
            <a:pPr algn="ctr"/>
            <a:endParaRPr lang="en-GB" sz="3733" b="0" dirty="0">
              <a:cs typeface="Arial"/>
            </a:endParaRPr>
          </a:p>
          <a:p>
            <a:pPr algn="ctr"/>
            <a:r>
              <a:rPr lang="en-GB" sz="3733" b="0" dirty="0">
                <a:cs typeface="Arial"/>
              </a:rPr>
              <a:t>Or, when you knew more about something than an older person who would not listen to you?</a:t>
            </a:r>
          </a:p>
          <a:p>
            <a:pPr algn="ctr"/>
            <a:endParaRPr lang="en-GB" sz="3733" b="0" dirty="0">
              <a:cs typeface="Arial"/>
            </a:endParaRPr>
          </a:p>
          <a:p>
            <a:pPr algn="ctr"/>
            <a:r>
              <a:rPr lang="en-GB" sz="3733" b="0" dirty="0">
                <a:cs typeface="Arial"/>
              </a:rPr>
              <a:t>What were the consequences?</a:t>
            </a:r>
          </a:p>
        </p:txBody>
      </p:sp>
      <p:sp>
        <p:nvSpPr>
          <p:cNvPr id="5" name="Slide Number Placeholder 4">
            <a:extLst>
              <a:ext uri="{FF2B5EF4-FFF2-40B4-BE49-F238E27FC236}">
                <a16:creationId xmlns:a16="http://schemas.microsoft.com/office/drawing/2014/main" id="{1FEBDA2B-604B-5891-3933-5AB0E911171A}"/>
              </a:ext>
            </a:extLst>
          </p:cNvPr>
          <p:cNvSpPr>
            <a:spLocks noGrp="1"/>
          </p:cNvSpPr>
          <p:nvPr>
            <p:ph type="sldNum" sz="quarter" idx="11"/>
          </p:nvPr>
        </p:nvSpPr>
        <p:spPr/>
        <p:txBody>
          <a:bodyPr/>
          <a:lstStyle/>
          <a:p>
            <a:fld id="{D82438F0-129E-3641-900F-D22E487B9F6F}" type="slidenum">
              <a:rPr lang="en-US" dirty="0" smtClean="0"/>
              <a:t>28</a:t>
            </a:fld>
            <a:endParaRPr lang="en-US" dirty="0"/>
          </a:p>
        </p:txBody>
      </p:sp>
      <p:sp>
        <p:nvSpPr>
          <p:cNvPr id="4" name="Title 1">
            <a:extLst>
              <a:ext uri="{FF2B5EF4-FFF2-40B4-BE49-F238E27FC236}">
                <a16:creationId xmlns:a16="http://schemas.microsoft.com/office/drawing/2014/main" id="{F4C53369-E392-1084-10D9-6523F70D1F98}"/>
              </a:ext>
            </a:extLst>
          </p:cNvPr>
          <p:cNvSpPr>
            <a:spLocks noGrp="1"/>
          </p:cNvSpPr>
          <p:nvPr>
            <p:ph type="title"/>
          </p:nvPr>
        </p:nvSpPr>
        <p:spPr>
          <a:xfrm>
            <a:off x="407179" y="1138958"/>
            <a:ext cx="11206952" cy="932567"/>
          </a:xfrm>
        </p:spPr>
        <p:txBody>
          <a:bodyPr>
            <a:normAutofit/>
          </a:bodyPr>
          <a:lstStyle/>
          <a:p>
            <a:r>
              <a:rPr lang="en-US" sz="6133" err="1">
                <a:latin typeface="NOVA STAMP"/>
                <a:ea typeface="+mj-lt"/>
                <a:cs typeface="+mj-lt"/>
              </a:rPr>
              <a:t>Ignant</a:t>
            </a:r>
            <a:endParaRPr lang="en-US" err="1"/>
          </a:p>
        </p:txBody>
      </p:sp>
      <p:sp>
        <p:nvSpPr>
          <p:cNvPr id="7" name="TextBox 6">
            <a:extLst>
              <a:ext uri="{FF2B5EF4-FFF2-40B4-BE49-F238E27FC236}">
                <a16:creationId xmlns:a16="http://schemas.microsoft.com/office/drawing/2014/main" id="{01D3D284-C98D-CA99-14DB-858990F7E15D}"/>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10" name="Footer Placeholder 2">
            <a:extLst>
              <a:ext uri="{FF2B5EF4-FFF2-40B4-BE49-F238E27FC236}">
                <a16:creationId xmlns:a16="http://schemas.microsoft.com/office/drawing/2014/main" id="{E893824C-4768-C82C-8BB5-DF4FE435C2BC}"/>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38027832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93443" y="1167713"/>
            <a:ext cx="11206952" cy="932567"/>
          </a:xfrm>
        </p:spPr>
        <p:txBody>
          <a:bodyPr>
            <a:normAutofit/>
          </a:bodyPr>
          <a:lstStyle/>
          <a:p>
            <a:r>
              <a:rPr lang="en-US" sz="6133" dirty="0">
                <a:latin typeface="NOVA STAMP"/>
                <a:ea typeface="+mj-lt"/>
                <a:cs typeface="+mj-lt"/>
              </a:rPr>
              <a:t>Capricious</a:t>
            </a:r>
            <a:endParaRPr lang="en-US" dirty="0"/>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311151" y="1918289"/>
            <a:ext cx="11004164" cy="4391032"/>
          </a:xfrm>
        </p:spPr>
        <p:txBody>
          <a:bodyPr vert="horz" lIns="0" tIns="0" rIns="0" bIns="0" rtlCol="0" anchor="t">
            <a:noAutofit/>
          </a:bodyPr>
          <a:lstStyle/>
          <a:p>
            <a:endParaRPr lang="en-GB" dirty="0">
              <a:ea typeface="+mn-lt"/>
              <a:cs typeface="+mn-lt"/>
            </a:endParaRPr>
          </a:p>
          <a:p>
            <a:r>
              <a:rPr lang="en-GB" sz="3733" b="0" dirty="0">
                <a:ea typeface="+mn-lt"/>
                <a:cs typeface="+mn-lt"/>
              </a:rPr>
              <a:t>Unreliable, cannot be trusted to deliver, pulls out at the last minute.</a:t>
            </a:r>
            <a:endParaRPr lang="en-US" sz="3733" b="0" dirty="0">
              <a:cs typeface="Arial"/>
            </a:endParaRP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8" name="TextBox 7">
            <a:extLst>
              <a:ext uri="{FF2B5EF4-FFF2-40B4-BE49-F238E27FC236}">
                <a16:creationId xmlns:a16="http://schemas.microsoft.com/office/drawing/2014/main" id="{1F0A9434-8CBE-19EF-9869-A48A2D864F18}"/>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3" name="Footer Placeholder 2">
            <a:extLst>
              <a:ext uri="{FF2B5EF4-FFF2-40B4-BE49-F238E27FC236}">
                <a16:creationId xmlns:a16="http://schemas.microsoft.com/office/drawing/2014/main" id="{E0E67F1A-4319-4569-9C56-D9911F17598C}"/>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498748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Skill development – working towards the ESP</a:t>
            </a:r>
          </a:p>
        </p:txBody>
      </p:sp>
      <p:sp>
        <p:nvSpPr>
          <p:cNvPr id="5" name="Text Placeholder 4"/>
          <p:cNvSpPr>
            <a:spLocks noGrp="1"/>
          </p:cNvSpPr>
          <p:nvPr>
            <p:ph type="body" sz="quarter" idx="12"/>
          </p:nvPr>
        </p:nvSpPr>
        <p:spPr>
          <a:xfrm>
            <a:off x="312001" y="1027653"/>
            <a:ext cx="10223500" cy="4802099"/>
          </a:xfrm>
        </p:spPr>
        <p:txBody>
          <a:bodyPr vert="horz" lIns="0" tIns="0" rIns="0" bIns="0" rtlCol="0" anchor="t">
            <a:noAutofit/>
          </a:bodyPr>
          <a:lstStyle/>
          <a:p>
            <a:r>
              <a:rPr lang="en-GB" sz="3200" b="1" dirty="0">
                <a:latin typeface="Arial"/>
                <a:ea typeface="DengXian"/>
                <a:cs typeface="Arial"/>
              </a:rPr>
              <a:t>Working collaboratively</a:t>
            </a:r>
            <a:r>
              <a:rPr lang="en-GB" sz="3200" dirty="0">
                <a:latin typeface="Arial"/>
                <a:ea typeface="DengXian"/>
                <a:cs typeface="Arial"/>
              </a:rPr>
              <a:t>: POP feedback activity will develop learners’ reflective practice and help them learn how to take feedback from others, respond to it and take things forwards.</a:t>
            </a:r>
          </a:p>
          <a:p>
            <a:r>
              <a:rPr lang="en-GB" sz="3200" b="1" dirty="0">
                <a:latin typeface="Arial"/>
                <a:ea typeface="DengXian"/>
                <a:cs typeface="Arial"/>
              </a:rPr>
              <a:t>Reflective practice</a:t>
            </a:r>
            <a:r>
              <a:rPr lang="en-GB" sz="3200" dirty="0">
                <a:latin typeface="Arial"/>
                <a:ea typeface="DengXian"/>
                <a:cs typeface="Arial"/>
              </a:rPr>
              <a:t>: reflection on learners’ own behaviours, including things they would do differently and actions they might take in future to ensure they uphold good industry behaviours. Reflection and development of learners’ positions, viewpoints and ability to discuss ethical issues current in the industry.</a:t>
            </a:r>
          </a:p>
          <a:p>
            <a:r>
              <a:rPr lang="en-GB" sz="3200" b="1" dirty="0">
                <a:latin typeface="Arial"/>
                <a:ea typeface="DengXian"/>
                <a:cs typeface="Arial"/>
              </a:rPr>
              <a:t>Maths skills</a:t>
            </a:r>
            <a:r>
              <a:rPr lang="en-GB" sz="3200" dirty="0">
                <a:latin typeface="Arial"/>
                <a:ea typeface="DengXian"/>
                <a:cs typeface="Arial"/>
              </a:rPr>
              <a:t>:</a:t>
            </a:r>
            <a:r>
              <a:rPr lang="en-GB" sz="3200" b="1" dirty="0">
                <a:latin typeface="Arial"/>
                <a:ea typeface="DengXian"/>
                <a:cs typeface="Arial"/>
              </a:rPr>
              <a:t> </a:t>
            </a:r>
            <a:r>
              <a:rPr lang="en-GB" sz="3200" dirty="0">
                <a:latin typeface="Arial"/>
                <a:ea typeface="DengXian"/>
                <a:cs typeface="Arial"/>
              </a:rPr>
              <a:t>calculation of hourly and daily rates</a:t>
            </a:r>
            <a:r>
              <a:rPr lang="en-GB" sz="3200" dirty="0">
                <a:latin typeface="Arial"/>
                <a:cs typeface="Arial"/>
              </a:rPr>
              <a:t>.</a:t>
            </a:r>
          </a:p>
          <a:p>
            <a:pPr>
              <a:lnSpc>
                <a:spcPct val="100000"/>
              </a:lnSpc>
            </a:pPr>
            <a:endParaRPr lang="en-GB" sz="4800">
              <a:cs typeface="Arial"/>
            </a:endParaRPr>
          </a:p>
          <a:p>
            <a:pPr>
              <a:lnSpc>
                <a:spcPct val="100000"/>
              </a:lnSpc>
            </a:pPr>
            <a:endParaRPr lang="en-GB" sz="4800">
              <a:cs typeface="Arial"/>
            </a:endParaRPr>
          </a:p>
          <a:p>
            <a:pPr>
              <a:lnSpc>
                <a:spcPct val="100000"/>
              </a:lnSpc>
            </a:pPr>
            <a:br>
              <a:rPr lang="en-GB" dirty="0"/>
            </a:br>
            <a:r>
              <a:rPr lang="en-GB" dirty="0"/>
              <a:t> </a:t>
            </a:r>
            <a:endParaRPr lang="en-US" dirty="0">
              <a:cs typeface="Arial"/>
            </a:endParaRPr>
          </a:p>
          <a:p>
            <a:r>
              <a:rPr lang="en-GB" dirty="0">
                <a:solidFill>
                  <a:srgbClr val="E51C41"/>
                </a:solidFill>
              </a:rPr>
              <a:t> </a:t>
            </a:r>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2758076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56572" y="1165510"/>
            <a:ext cx="11206952" cy="932567"/>
          </a:xfrm>
        </p:spPr>
        <p:txBody>
          <a:bodyPr>
            <a:normAutofit/>
          </a:bodyPr>
          <a:lstStyle/>
          <a:p>
            <a:r>
              <a:rPr lang="en-US" sz="6133" dirty="0">
                <a:latin typeface="NOVA STAMP"/>
                <a:ea typeface="+mj-lt"/>
                <a:cs typeface="+mj-lt"/>
              </a:rPr>
              <a:t>Capricious</a:t>
            </a:r>
            <a:endParaRPr lang="en-US" dirty="0"/>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311151" y="1918289"/>
            <a:ext cx="5069800" cy="4391032"/>
          </a:xfrm>
        </p:spPr>
        <p:txBody>
          <a:bodyPr vert="horz" lIns="0" tIns="0" rIns="0" bIns="0" rtlCol="0" anchor="t">
            <a:noAutofit/>
          </a:bodyPr>
          <a:lstStyle/>
          <a:p>
            <a:endParaRPr lang="en-GB" dirty="0">
              <a:ea typeface="+mn-lt"/>
              <a:cs typeface="+mn-lt"/>
            </a:endParaRPr>
          </a:p>
          <a:p>
            <a:r>
              <a:rPr lang="en-GB" b="0" dirty="0">
                <a:ea typeface="+mn-lt"/>
                <a:cs typeface="+mn-lt"/>
              </a:rPr>
              <a:t>Unreliable, cannot be trusted to deliver, pulls out at the last minute.</a:t>
            </a:r>
            <a:endParaRPr lang="en-GB" b="0" dirty="0"/>
          </a:p>
          <a:p>
            <a:endParaRPr lang="en-GB">
              <a:ea typeface="+mn-lt"/>
              <a:cs typeface="+mn-lt"/>
            </a:endParaRPr>
          </a:p>
          <a:p>
            <a:endParaRPr lang="en-US"/>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7" name="Text Placeholder 3">
            <a:extLst>
              <a:ext uri="{FF2B5EF4-FFF2-40B4-BE49-F238E27FC236}">
                <a16:creationId xmlns:a16="http://schemas.microsoft.com/office/drawing/2014/main" id="{DDAF9E59-FD9E-1255-1E55-C2CD3580F0FB}"/>
              </a:ext>
            </a:extLst>
          </p:cNvPr>
          <p:cNvSpPr txBox="1">
            <a:spLocks/>
          </p:cNvSpPr>
          <p:nvPr/>
        </p:nvSpPr>
        <p:spPr>
          <a:xfrm>
            <a:off x="311151" y="4587169"/>
            <a:ext cx="3661256" cy="1399672"/>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en-GB" sz="3600">
                <a:ea typeface="+mn-lt"/>
                <a:cs typeface="+mn-lt"/>
                <a:hlinkClick r:id="rId3"/>
              </a:rPr>
              <a:t>Wiley</a:t>
            </a:r>
            <a:endParaRPr lang="en-GB" sz="3600">
              <a:ea typeface="+mn-lt"/>
              <a:cs typeface="+mn-lt"/>
            </a:endParaRPr>
          </a:p>
          <a:p>
            <a:pPr algn="ctr"/>
            <a:endParaRPr lang="en-GB" sz="3600">
              <a:cs typeface="Arial"/>
            </a:endParaRPr>
          </a:p>
        </p:txBody>
      </p:sp>
      <p:sp>
        <p:nvSpPr>
          <p:cNvPr id="3" name="TextBox 2">
            <a:extLst>
              <a:ext uri="{FF2B5EF4-FFF2-40B4-BE49-F238E27FC236}">
                <a16:creationId xmlns:a16="http://schemas.microsoft.com/office/drawing/2014/main" id="{F7B8D81C-C8AA-0FF6-F5B5-83E3A08C6538}"/>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8" name="Footer Placeholder 2">
            <a:extLst>
              <a:ext uri="{FF2B5EF4-FFF2-40B4-BE49-F238E27FC236}">
                <a16:creationId xmlns:a16="http://schemas.microsoft.com/office/drawing/2014/main" id="{D4E4C7E0-6114-735A-FD84-4CC1483D1996}"/>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28511748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A9A414F-AAC0-7B0A-3655-6184C3F97B20}"/>
              </a:ext>
            </a:extLst>
          </p:cNvPr>
          <p:cNvSpPr txBox="1"/>
          <p:nvPr/>
        </p:nvSpPr>
        <p:spPr>
          <a:xfrm>
            <a:off x="3750991" y="3101470"/>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Interview with Wiley</a:t>
            </a:r>
          </a:p>
        </p:txBody>
      </p:sp>
      <p:sp>
        <p:nvSpPr>
          <p:cNvPr id="7" name="Title 6">
            <a:extLst>
              <a:ext uri="{FF2B5EF4-FFF2-40B4-BE49-F238E27FC236}">
                <a16:creationId xmlns:a16="http://schemas.microsoft.com/office/drawing/2014/main" id="{3C30F9F7-90F6-40BB-6096-16497F71EFE7}"/>
              </a:ext>
            </a:extLst>
          </p:cNvPr>
          <p:cNvSpPr>
            <a:spLocks noGrp="1"/>
          </p:cNvSpPr>
          <p:nvPr>
            <p:ph type="title"/>
          </p:nvPr>
        </p:nvSpPr>
        <p:spPr/>
        <p:txBody>
          <a:bodyPr/>
          <a:lstStyle/>
          <a:p>
            <a:r>
              <a:rPr lang="en-GB" dirty="0">
                <a:cs typeface="Arial"/>
              </a:rPr>
              <a:t>Capricious</a:t>
            </a:r>
            <a:endParaRPr lang="en-US" dirty="0"/>
          </a:p>
        </p:txBody>
      </p:sp>
      <p:sp>
        <p:nvSpPr>
          <p:cNvPr id="3" name="Footer Placeholder 2">
            <a:extLst>
              <a:ext uri="{FF2B5EF4-FFF2-40B4-BE49-F238E27FC236}">
                <a16:creationId xmlns:a16="http://schemas.microsoft.com/office/drawing/2014/main" id="{1A59D377-4528-997E-E0B6-E9B83DBCC04A}"/>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42026131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B2D40C3-C6C0-5581-373F-1A188B7308DB}"/>
              </a:ext>
            </a:extLst>
          </p:cNvPr>
          <p:cNvSpPr>
            <a:spLocks noGrp="1"/>
          </p:cNvSpPr>
          <p:nvPr>
            <p:ph type="body" sz="quarter" idx="13"/>
          </p:nvPr>
        </p:nvSpPr>
        <p:spPr>
          <a:xfrm>
            <a:off x="311151" y="1918289"/>
            <a:ext cx="11269709" cy="4391032"/>
          </a:xfrm>
        </p:spPr>
        <p:txBody>
          <a:bodyPr vert="horz" lIns="0" tIns="0" rIns="0" bIns="0" rtlCol="0" anchor="t">
            <a:noAutofit/>
          </a:bodyPr>
          <a:lstStyle/>
          <a:p>
            <a:endParaRPr lang="en-GB" sz="3733" b="0" dirty="0">
              <a:cs typeface="Arial"/>
            </a:endParaRPr>
          </a:p>
          <a:p>
            <a:pPr algn="ctr"/>
            <a:r>
              <a:rPr lang="en-GB" sz="3733" b="0" dirty="0">
                <a:cs typeface="Arial"/>
              </a:rPr>
              <a:t>Does Wiley take responsibility for his lack of reliability?</a:t>
            </a:r>
            <a:endParaRPr lang="en-GB">
              <a:cs typeface="Arial"/>
            </a:endParaRPr>
          </a:p>
          <a:p>
            <a:endParaRPr lang="en-GB" sz="3733" b="0" dirty="0">
              <a:cs typeface="Arial"/>
            </a:endParaRPr>
          </a:p>
          <a:p>
            <a:pPr algn="ctr"/>
            <a:r>
              <a:rPr lang="en-GB" sz="3733" b="0" dirty="0">
                <a:cs typeface="Arial"/>
              </a:rPr>
              <a:t>What are the consequences when you do not do what you said you would do?</a:t>
            </a:r>
          </a:p>
        </p:txBody>
      </p:sp>
      <p:sp>
        <p:nvSpPr>
          <p:cNvPr id="5" name="Slide Number Placeholder 4">
            <a:extLst>
              <a:ext uri="{FF2B5EF4-FFF2-40B4-BE49-F238E27FC236}">
                <a16:creationId xmlns:a16="http://schemas.microsoft.com/office/drawing/2014/main" id="{1FEBDA2B-604B-5891-3933-5AB0E911171A}"/>
              </a:ext>
            </a:extLst>
          </p:cNvPr>
          <p:cNvSpPr>
            <a:spLocks noGrp="1"/>
          </p:cNvSpPr>
          <p:nvPr>
            <p:ph type="sldNum" sz="quarter" idx="11"/>
          </p:nvPr>
        </p:nvSpPr>
        <p:spPr/>
        <p:txBody>
          <a:bodyPr/>
          <a:lstStyle/>
          <a:p>
            <a:fld id="{D82438F0-129E-3641-900F-D22E487B9F6F}" type="slidenum">
              <a:rPr lang="en-US" dirty="0" smtClean="0"/>
              <a:t>32</a:t>
            </a:fld>
            <a:endParaRPr lang="en-US" dirty="0"/>
          </a:p>
        </p:txBody>
      </p:sp>
      <p:sp>
        <p:nvSpPr>
          <p:cNvPr id="8" name="Title 1">
            <a:extLst>
              <a:ext uri="{FF2B5EF4-FFF2-40B4-BE49-F238E27FC236}">
                <a16:creationId xmlns:a16="http://schemas.microsoft.com/office/drawing/2014/main" id="{9988A74F-895D-9274-6014-47FEE1AD6FFF}"/>
              </a:ext>
            </a:extLst>
          </p:cNvPr>
          <p:cNvSpPr txBox="1">
            <a:spLocks/>
          </p:cNvSpPr>
          <p:nvPr/>
        </p:nvSpPr>
        <p:spPr>
          <a:xfrm>
            <a:off x="62122" y="664505"/>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endParaRPr lang="en-US" sz="6133">
              <a:latin typeface="NOVA STAMP"/>
              <a:cs typeface="Arial"/>
            </a:endParaRPr>
          </a:p>
        </p:txBody>
      </p:sp>
      <p:sp>
        <p:nvSpPr>
          <p:cNvPr id="7" name="Title 1">
            <a:extLst>
              <a:ext uri="{FF2B5EF4-FFF2-40B4-BE49-F238E27FC236}">
                <a16:creationId xmlns:a16="http://schemas.microsoft.com/office/drawing/2014/main" id="{A5971A19-309B-13EF-B96B-69CAFB5D7A9B}"/>
              </a:ext>
            </a:extLst>
          </p:cNvPr>
          <p:cNvSpPr>
            <a:spLocks noGrp="1"/>
          </p:cNvSpPr>
          <p:nvPr>
            <p:ph type="title"/>
          </p:nvPr>
        </p:nvSpPr>
        <p:spPr>
          <a:xfrm>
            <a:off x="392801" y="1124581"/>
            <a:ext cx="11206952" cy="932567"/>
          </a:xfrm>
        </p:spPr>
        <p:txBody>
          <a:bodyPr>
            <a:normAutofit/>
          </a:bodyPr>
          <a:lstStyle/>
          <a:p>
            <a:r>
              <a:rPr lang="en-US" sz="6133" dirty="0">
                <a:latin typeface="NOVA STAMP"/>
                <a:ea typeface="+mj-lt"/>
                <a:cs typeface="+mj-lt"/>
              </a:rPr>
              <a:t>Capricious</a:t>
            </a:r>
            <a:endParaRPr lang="en-US" dirty="0"/>
          </a:p>
        </p:txBody>
      </p:sp>
      <p:sp>
        <p:nvSpPr>
          <p:cNvPr id="4" name="TextBox 3">
            <a:extLst>
              <a:ext uri="{FF2B5EF4-FFF2-40B4-BE49-F238E27FC236}">
                <a16:creationId xmlns:a16="http://schemas.microsoft.com/office/drawing/2014/main" id="{79C8AC7D-5BA9-D170-7AFD-98BC214641F1}"/>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6" name="Footer Placeholder 2">
            <a:extLst>
              <a:ext uri="{FF2B5EF4-FFF2-40B4-BE49-F238E27FC236}">
                <a16:creationId xmlns:a16="http://schemas.microsoft.com/office/drawing/2014/main" id="{44F2BA12-1516-F2B6-EF95-3D5E93CF67D8}"/>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19579158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407179" y="1110203"/>
            <a:ext cx="11206952" cy="932567"/>
          </a:xfrm>
        </p:spPr>
        <p:txBody>
          <a:bodyPr>
            <a:normAutofit/>
          </a:bodyPr>
          <a:lstStyle/>
          <a:p>
            <a:r>
              <a:rPr lang="en-US" sz="6133" dirty="0">
                <a:latin typeface="NOVA STAMP"/>
                <a:ea typeface="+mj-lt"/>
                <a:cs typeface="+mj-lt"/>
              </a:rPr>
              <a:t> Chaotic</a:t>
            </a:r>
            <a:endParaRPr lang="en-US" dirty="0"/>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311151" y="1918289"/>
            <a:ext cx="11465983" cy="4391032"/>
          </a:xfrm>
        </p:spPr>
        <p:txBody>
          <a:bodyPr vert="horz" lIns="0" tIns="0" rIns="0" bIns="0" rtlCol="0" anchor="t">
            <a:noAutofit/>
          </a:bodyPr>
          <a:lstStyle/>
          <a:p>
            <a:endParaRPr lang="en-GB" sz="3733" b="0" dirty="0">
              <a:ea typeface="+mn-lt"/>
              <a:cs typeface="+mn-lt"/>
            </a:endParaRPr>
          </a:p>
          <a:p>
            <a:r>
              <a:rPr lang="en-GB" sz="3733" b="0" dirty="0">
                <a:ea typeface="+mn-lt"/>
                <a:cs typeface="+mn-lt"/>
              </a:rPr>
              <a:t>Unnecessary bad behaviour, in a state of complete confusion and disorder.</a:t>
            </a:r>
            <a:endParaRPr lang="en-US" sz="3733" b="0">
              <a:cs typeface="Arial"/>
            </a:endParaRP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3" name="TextBox 2">
            <a:extLst>
              <a:ext uri="{FF2B5EF4-FFF2-40B4-BE49-F238E27FC236}">
                <a16:creationId xmlns:a16="http://schemas.microsoft.com/office/drawing/2014/main" id="{FF7483BC-BB34-6CE4-E470-457E908CCDEC}"/>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8" name="Footer Placeholder 2">
            <a:extLst>
              <a:ext uri="{FF2B5EF4-FFF2-40B4-BE49-F238E27FC236}">
                <a16:creationId xmlns:a16="http://schemas.microsoft.com/office/drawing/2014/main" id="{6DE4C715-3C9E-4C91-9F39-8231520B9C5B}"/>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dirty="0"/>
              <a:t>Education and Training Foundation</a:t>
            </a:r>
          </a:p>
        </p:txBody>
      </p:sp>
    </p:spTree>
    <p:extLst>
      <p:ext uri="{BB962C8B-B14F-4D97-AF65-F5344CB8AC3E}">
        <p14:creationId xmlns:p14="http://schemas.microsoft.com/office/powerpoint/2010/main" val="13370998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91517" y="1110203"/>
            <a:ext cx="11206952" cy="932567"/>
          </a:xfrm>
        </p:spPr>
        <p:txBody>
          <a:bodyPr>
            <a:normAutofit/>
          </a:bodyPr>
          <a:lstStyle/>
          <a:p>
            <a:r>
              <a:rPr lang="en-US" sz="6133" dirty="0">
                <a:latin typeface="NOVA STAMP"/>
                <a:ea typeface="+mj-lt"/>
                <a:cs typeface="+mj-lt"/>
              </a:rPr>
              <a:t> Chaotic</a:t>
            </a:r>
            <a:endParaRPr lang="en-US" dirty="0"/>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p:txBody>
          <a:bodyPr vert="horz" lIns="0" tIns="0" rIns="0" bIns="0" rtlCol="0" anchor="t">
            <a:noAutofit/>
          </a:bodyPr>
          <a:lstStyle/>
          <a:p>
            <a:r>
              <a:rPr lang="en-GB" sz="3733" b="0" dirty="0">
                <a:ea typeface="+mn-lt"/>
                <a:cs typeface="+mn-lt"/>
              </a:rPr>
              <a:t>Unnecessary bad behaviour, in a state of complete confusion and disorder.</a:t>
            </a:r>
            <a:endParaRPr lang="en-US" sz="3733" b="0" dirty="0"/>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7" name="Text Placeholder 3">
            <a:extLst>
              <a:ext uri="{FF2B5EF4-FFF2-40B4-BE49-F238E27FC236}">
                <a16:creationId xmlns:a16="http://schemas.microsoft.com/office/drawing/2014/main" id="{DDAF9E59-FD9E-1255-1E55-C2CD3580F0FB}"/>
              </a:ext>
            </a:extLst>
          </p:cNvPr>
          <p:cNvSpPr txBox="1">
            <a:spLocks/>
          </p:cNvSpPr>
          <p:nvPr/>
        </p:nvSpPr>
        <p:spPr>
          <a:xfrm>
            <a:off x="313069" y="4450622"/>
            <a:ext cx="5496983" cy="1630580"/>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600">
                <a:ea typeface="+mn-lt"/>
                <a:cs typeface="+mn-lt"/>
                <a:hlinkClick r:id="rId3"/>
              </a:rPr>
              <a:t>Frankie </a:t>
            </a:r>
            <a:r>
              <a:rPr lang="en-GB" sz="3600" err="1">
                <a:ea typeface="+mn-lt"/>
                <a:cs typeface="+mn-lt"/>
                <a:hlinkClick r:id="rId3"/>
              </a:rPr>
              <a:t>Cocozza</a:t>
            </a:r>
            <a:endParaRPr lang="en-GB" sz="3600">
              <a:ea typeface="+mn-lt"/>
              <a:cs typeface="+mn-lt"/>
            </a:endParaRPr>
          </a:p>
          <a:p>
            <a:endParaRPr lang="en-GB" sz="3600">
              <a:cs typeface="Arial"/>
            </a:endParaRPr>
          </a:p>
        </p:txBody>
      </p:sp>
      <p:sp>
        <p:nvSpPr>
          <p:cNvPr id="3" name="TextBox 2">
            <a:extLst>
              <a:ext uri="{FF2B5EF4-FFF2-40B4-BE49-F238E27FC236}">
                <a16:creationId xmlns:a16="http://schemas.microsoft.com/office/drawing/2014/main" id="{FC921E14-4AB3-4D9B-46C8-2C6210945285}"/>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8" name="Footer Placeholder 2">
            <a:extLst>
              <a:ext uri="{FF2B5EF4-FFF2-40B4-BE49-F238E27FC236}">
                <a16:creationId xmlns:a16="http://schemas.microsoft.com/office/drawing/2014/main" id="{410BC7DA-7547-D78F-1E18-A5EABD5F8EDB}"/>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6388927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931FF9B-55D9-AF70-2BD9-75EE55ABDE42}"/>
              </a:ext>
            </a:extLst>
          </p:cNvPr>
          <p:cNvSpPr>
            <a:spLocks noGrp="1"/>
          </p:cNvSpPr>
          <p:nvPr>
            <p:ph type="title"/>
          </p:nvPr>
        </p:nvSpPr>
        <p:spPr/>
        <p:txBody>
          <a:bodyPr/>
          <a:lstStyle/>
          <a:p>
            <a:r>
              <a:rPr lang="en-GB" dirty="0">
                <a:cs typeface="Arial"/>
              </a:rPr>
              <a:t>Chaotic</a:t>
            </a:r>
            <a:endParaRPr lang="en-US" dirty="0"/>
          </a:p>
        </p:txBody>
      </p:sp>
      <p:sp>
        <p:nvSpPr>
          <p:cNvPr id="6" name="TextBox 5">
            <a:extLst>
              <a:ext uri="{FF2B5EF4-FFF2-40B4-BE49-F238E27FC236}">
                <a16:creationId xmlns:a16="http://schemas.microsoft.com/office/drawing/2014/main" id="{C5C23058-87DF-DA6D-9071-299C99FD1FCE}"/>
              </a:ext>
            </a:extLst>
          </p:cNvPr>
          <p:cNvSpPr txBox="1"/>
          <p:nvPr/>
        </p:nvSpPr>
        <p:spPr>
          <a:xfrm>
            <a:off x="3750991" y="3101470"/>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Introduction to Frankie</a:t>
            </a:r>
            <a:endParaRPr lang="en-GB">
              <a:cs typeface="Arial"/>
              <a:hlinkClick r:id="" action="ppaction://noaction"/>
            </a:endParaRPr>
          </a:p>
        </p:txBody>
      </p:sp>
      <p:sp>
        <p:nvSpPr>
          <p:cNvPr id="3" name="Footer Placeholder 2">
            <a:extLst>
              <a:ext uri="{FF2B5EF4-FFF2-40B4-BE49-F238E27FC236}">
                <a16:creationId xmlns:a16="http://schemas.microsoft.com/office/drawing/2014/main" id="{CB8C9204-F157-0706-84EB-E2C448F706C6}"/>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2448611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931FF9B-55D9-AF70-2BD9-75EE55ABDE42}"/>
              </a:ext>
            </a:extLst>
          </p:cNvPr>
          <p:cNvSpPr>
            <a:spLocks noGrp="1"/>
          </p:cNvSpPr>
          <p:nvPr>
            <p:ph type="title"/>
          </p:nvPr>
        </p:nvSpPr>
        <p:spPr/>
        <p:txBody>
          <a:bodyPr/>
          <a:lstStyle/>
          <a:p>
            <a:r>
              <a:rPr lang="en-GB" dirty="0">
                <a:cs typeface="Arial"/>
              </a:rPr>
              <a:t>Chaotic</a:t>
            </a:r>
            <a:endParaRPr lang="en-US" dirty="0"/>
          </a:p>
        </p:txBody>
      </p:sp>
      <p:sp>
        <p:nvSpPr>
          <p:cNvPr id="6" name="TextBox 5">
            <a:extLst>
              <a:ext uri="{FF2B5EF4-FFF2-40B4-BE49-F238E27FC236}">
                <a16:creationId xmlns:a16="http://schemas.microsoft.com/office/drawing/2014/main" id="{C5C23058-87DF-DA6D-9071-299C99FD1FCE}"/>
              </a:ext>
            </a:extLst>
          </p:cNvPr>
          <p:cNvSpPr txBox="1"/>
          <p:nvPr/>
        </p:nvSpPr>
        <p:spPr>
          <a:xfrm>
            <a:off x="3750991" y="3101470"/>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Frankie's problems</a:t>
            </a:r>
            <a:endParaRPr lang="en-GB" sz="2400"/>
          </a:p>
        </p:txBody>
      </p:sp>
      <p:sp>
        <p:nvSpPr>
          <p:cNvPr id="3" name="Footer Placeholder 2">
            <a:extLst>
              <a:ext uri="{FF2B5EF4-FFF2-40B4-BE49-F238E27FC236}">
                <a16:creationId xmlns:a16="http://schemas.microsoft.com/office/drawing/2014/main" id="{396DB39A-E3BB-B811-3613-7AA0F26C90D5}"/>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36811299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931FF9B-55D9-AF70-2BD9-75EE55ABDE42}"/>
              </a:ext>
            </a:extLst>
          </p:cNvPr>
          <p:cNvSpPr>
            <a:spLocks noGrp="1"/>
          </p:cNvSpPr>
          <p:nvPr>
            <p:ph type="title"/>
          </p:nvPr>
        </p:nvSpPr>
        <p:spPr/>
        <p:txBody>
          <a:bodyPr/>
          <a:lstStyle/>
          <a:p>
            <a:r>
              <a:rPr lang="en-GB" dirty="0">
                <a:cs typeface="Arial"/>
              </a:rPr>
              <a:t>Chaotic</a:t>
            </a:r>
            <a:endParaRPr lang="en-US" dirty="0"/>
          </a:p>
        </p:txBody>
      </p:sp>
      <p:sp>
        <p:nvSpPr>
          <p:cNvPr id="6" name="TextBox 5">
            <a:extLst>
              <a:ext uri="{FF2B5EF4-FFF2-40B4-BE49-F238E27FC236}">
                <a16:creationId xmlns:a16="http://schemas.microsoft.com/office/drawing/2014/main" id="{C5C23058-87DF-DA6D-9071-299C99FD1FCE}"/>
              </a:ext>
            </a:extLst>
          </p:cNvPr>
          <p:cNvSpPr txBox="1"/>
          <p:nvPr/>
        </p:nvSpPr>
        <p:spPr>
          <a:xfrm>
            <a:off x="3750991" y="3101470"/>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Frankie's out</a:t>
            </a:r>
            <a:endParaRPr lang="en-GB" sz="2400"/>
          </a:p>
        </p:txBody>
      </p:sp>
      <p:sp>
        <p:nvSpPr>
          <p:cNvPr id="3" name="Footer Placeholder 2">
            <a:extLst>
              <a:ext uri="{FF2B5EF4-FFF2-40B4-BE49-F238E27FC236}">
                <a16:creationId xmlns:a16="http://schemas.microsoft.com/office/drawing/2014/main" id="{F87F1046-A7AD-1876-2BA9-19DEF04187C1}"/>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14896358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B2D40C3-C6C0-5581-373F-1A188B7308DB}"/>
              </a:ext>
            </a:extLst>
          </p:cNvPr>
          <p:cNvSpPr>
            <a:spLocks noGrp="1"/>
          </p:cNvSpPr>
          <p:nvPr>
            <p:ph type="body" sz="quarter" idx="13"/>
          </p:nvPr>
        </p:nvSpPr>
        <p:spPr>
          <a:xfrm>
            <a:off x="311151" y="1918289"/>
            <a:ext cx="11015709" cy="4391032"/>
          </a:xfrm>
        </p:spPr>
        <p:txBody>
          <a:bodyPr vert="horz" lIns="0" tIns="0" rIns="0" bIns="0" rtlCol="0" anchor="t">
            <a:noAutofit/>
          </a:bodyPr>
          <a:lstStyle/>
          <a:p>
            <a:pPr algn="ctr"/>
            <a:endParaRPr lang="en-GB" sz="3733" b="0" dirty="0">
              <a:cs typeface="Arial"/>
            </a:endParaRPr>
          </a:p>
          <a:p>
            <a:pPr algn="ctr"/>
            <a:endParaRPr lang="en-GB" sz="3733" b="0" dirty="0">
              <a:cs typeface="Arial"/>
            </a:endParaRPr>
          </a:p>
          <a:p>
            <a:pPr algn="ctr"/>
            <a:r>
              <a:rPr lang="en-GB" sz="3733" b="0" dirty="0">
                <a:cs typeface="Arial"/>
              </a:rPr>
              <a:t>If you were the owner of a record label, would you trust him?</a:t>
            </a:r>
            <a:endParaRPr lang="en-US" sz="3733" b="0">
              <a:cs typeface="Arial"/>
            </a:endParaRPr>
          </a:p>
        </p:txBody>
      </p:sp>
      <p:sp>
        <p:nvSpPr>
          <p:cNvPr id="5" name="Slide Number Placeholder 4">
            <a:extLst>
              <a:ext uri="{FF2B5EF4-FFF2-40B4-BE49-F238E27FC236}">
                <a16:creationId xmlns:a16="http://schemas.microsoft.com/office/drawing/2014/main" id="{1FEBDA2B-604B-5891-3933-5AB0E911171A}"/>
              </a:ext>
            </a:extLst>
          </p:cNvPr>
          <p:cNvSpPr>
            <a:spLocks noGrp="1"/>
          </p:cNvSpPr>
          <p:nvPr>
            <p:ph type="sldNum" sz="quarter" idx="11"/>
          </p:nvPr>
        </p:nvSpPr>
        <p:spPr/>
        <p:txBody>
          <a:bodyPr/>
          <a:lstStyle/>
          <a:p>
            <a:fld id="{D82438F0-129E-3641-900F-D22E487B9F6F}" type="slidenum">
              <a:rPr lang="en-US" dirty="0" smtClean="0"/>
              <a:t>38</a:t>
            </a:fld>
            <a:endParaRPr lang="en-US" dirty="0"/>
          </a:p>
        </p:txBody>
      </p:sp>
      <p:sp>
        <p:nvSpPr>
          <p:cNvPr id="8" name="Title 1">
            <a:extLst>
              <a:ext uri="{FF2B5EF4-FFF2-40B4-BE49-F238E27FC236}">
                <a16:creationId xmlns:a16="http://schemas.microsoft.com/office/drawing/2014/main" id="{9988A74F-895D-9274-6014-47FEE1AD6FFF}"/>
              </a:ext>
            </a:extLst>
          </p:cNvPr>
          <p:cNvSpPr txBox="1">
            <a:spLocks/>
          </p:cNvSpPr>
          <p:nvPr/>
        </p:nvSpPr>
        <p:spPr>
          <a:xfrm>
            <a:off x="62122" y="664505"/>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endParaRPr lang="en-US" sz="6133">
              <a:latin typeface="NOVA STAMP"/>
              <a:cs typeface="Arial"/>
            </a:endParaRPr>
          </a:p>
        </p:txBody>
      </p:sp>
      <p:sp>
        <p:nvSpPr>
          <p:cNvPr id="7" name="Title 1">
            <a:extLst>
              <a:ext uri="{FF2B5EF4-FFF2-40B4-BE49-F238E27FC236}">
                <a16:creationId xmlns:a16="http://schemas.microsoft.com/office/drawing/2014/main" id="{A5971A19-309B-13EF-B96B-69CAFB5D7A9B}"/>
              </a:ext>
            </a:extLst>
          </p:cNvPr>
          <p:cNvSpPr>
            <a:spLocks noGrp="1"/>
          </p:cNvSpPr>
          <p:nvPr>
            <p:ph type="title"/>
          </p:nvPr>
        </p:nvSpPr>
        <p:spPr>
          <a:xfrm>
            <a:off x="493443" y="1138958"/>
            <a:ext cx="11206952" cy="932567"/>
          </a:xfrm>
        </p:spPr>
        <p:txBody>
          <a:bodyPr>
            <a:normAutofit/>
          </a:bodyPr>
          <a:lstStyle/>
          <a:p>
            <a:r>
              <a:rPr lang="en-US" sz="6133" dirty="0">
                <a:latin typeface="NOVA STAMP"/>
                <a:ea typeface="+mj-lt"/>
                <a:cs typeface="+mj-lt"/>
              </a:rPr>
              <a:t>Chaotic</a:t>
            </a:r>
            <a:endParaRPr lang="en-US" dirty="0"/>
          </a:p>
        </p:txBody>
      </p:sp>
      <p:sp>
        <p:nvSpPr>
          <p:cNvPr id="6" name="TextBox 5">
            <a:extLst>
              <a:ext uri="{FF2B5EF4-FFF2-40B4-BE49-F238E27FC236}">
                <a16:creationId xmlns:a16="http://schemas.microsoft.com/office/drawing/2014/main" id="{8A6EF667-73CB-E450-EE47-2470C3A0855F}"/>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9" name="Footer Placeholder 2">
            <a:extLst>
              <a:ext uri="{FF2B5EF4-FFF2-40B4-BE49-F238E27FC236}">
                <a16:creationId xmlns:a16="http://schemas.microsoft.com/office/drawing/2014/main" id="{9C582976-9FF8-0BB5-1629-B5AF52345015}"/>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24024957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39</a:t>
            </a:fld>
            <a:endParaRPr lang="en-GB" dirty="0"/>
          </a:p>
        </p:txBody>
      </p:sp>
      <p:sp>
        <p:nvSpPr>
          <p:cNvPr id="7" name="TextBox 6">
            <a:extLst>
              <a:ext uri="{FF2B5EF4-FFF2-40B4-BE49-F238E27FC236}">
                <a16:creationId xmlns:a16="http://schemas.microsoft.com/office/drawing/2014/main" id="{AB740A32-4882-8F25-95E5-BE246823FE8D}"/>
              </a:ext>
            </a:extLst>
          </p:cNvPr>
          <p:cNvSpPr txBox="1"/>
          <p:nvPr/>
        </p:nvSpPr>
        <p:spPr>
          <a:xfrm>
            <a:off x="3750991" y="3101470"/>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Frankie's aftermath</a:t>
            </a:r>
            <a:endParaRPr lang="en-GB" sz="2400">
              <a:hlinkClick r:id="rId3"/>
            </a:endParaRPr>
          </a:p>
        </p:txBody>
      </p:sp>
      <p:sp>
        <p:nvSpPr>
          <p:cNvPr id="5" name="TextBox 4">
            <a:extLst>
              <a:ext uri="{FF2B5EF4-FFF2-40B4-BE49-F238E27FC236}">
                <a16:creationId xmlns:a16="http://schemas.microsoft.com/office/drawing/2014/main" id="{1D7C5C34-D5E2-C031-914A-2DF67C1C8D4A}"/>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Tree>
    <p:extLst>
      <p:ext uri="{BB962C8B-B14F-4D97-AF65-F5344CB8AC3E}">
        <p14:creationId xmlns:p14="http://schemas.microsoft.com/office/powerpoint/2010/main" val="2396242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cs typeface="Arial"/>
              </a:rPr>
              <a:t>What is professionalism?</a:t>
            </a:r>
            <a:endParaRPr lang="en-US"/>
          </a:p>
        </p:txBody>
      </p:sp>
    </p:spTree>
    <p:extLst>
      <p:ext uri="{BB962C8B-B14F-4D97-AF65-F5344CB8AC3E}">
        <p14:creationId xmlns:p14="http://schemas.microsoft.com/office/powerpoint/2010/main" val="10403364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401" y="1173414"/>
            <a:ext cx="11250084" cy="932567"/>
          </a:xfrm>
        </p:spPr>
        <p:txBody>
          <a:bodyPr>
            <a:normAutofit/>
          </a:bodyPr>
          <a:lstStyle/>
          <a:p>
            <a:pPr algn="ctr"/>
            <a:r>
              <a:rPr lang="en-GB" sz="6133" dirty="0">
                <a:latin typeface="Arial"/>
                <a:ea typeface="NOVA STAMP" charset="0"/>
                <a:cs typeface="NOVA STAMP" charset="0"/>
              </a:rPr>
              <a:t>To be a creative professional,</a:t>
            </a:r>
            <a:endParaRPr lang="en-US" sz="6133" dirty="0">
              <a:latin typeface="Arial"/>
              <a:ea typeface="NOVA STAMP" charset="0"/>
              <a:cs typeface="NOVA STAMP" charset="0"/>
            </a:endParaRPr>
          </a:p>
        </p:txBody>
      </p:sp>
      <p:sp>
        <p:nvSpPr>
          <p:cNvPr id="6" name="Text Placeholder 5">
            <a:extLst>
              <a:ext uri="{FF2B5EF4-FFF2-40B4-BE49-F238E27FC236}">
                <a16:creationId xmlns:a16="http://schemas.microsoft.com/office/drawing/2014/main" id="{F26610B0-4AC4-6B33-DEAE-DA44AF69F81B}"/>
              </a:ext>
            </a:extLst>
          </p:cNvPr>
          <p:cNvSpPr>
            <a:spLocks noGrp="1"/>
          </p:cNvSpPr>
          <p:nvPr>
            <p:ph type="body" sz="quarter" idx="13"/>
          </p:nvPr>
        </p:nvSpPr>
        <p:spPr>
          <a:xfrm>
            <a:off x="354075" y="2507895"/>
            <a:ext cx="11255584" cy="3374045"/>
          </a:xfrm>
        </p:spPr>
        <p:txBody>
          <a:bodyPr vert="horz" lIns="0" tIns="0" rIns="0" bIns="0" rtlCol="0" anchor="t">
            <a:normAutofit/>
          </a:bodyPr>
          <a:lstStyle/>
          <a:p>
            <a:pPr marL="761981" indent="-761981">
              <a:buChar char="•"/>
            </a:pPr>
            <a:r>
              <a:rPr lang="en-US" sz="3733" b="0" dirty="0">
                <a:solidFill>
                  <a:srgbClr val="000000"/>
                </a:solidFill>
                <a:cs typeface="Arial"/>
              </a:rPr>
              <a:t>pompous</a:t>
            </a:r>
            <a:endParaRPr lang="en-US" sz="3733" b="0">
              <a:cs typeface="Arial"/>
            </a:endParaRPr>
          </a:p>
          <a:p>
            <a:pPr marL="761981" indent="-761981">
              <a:buChar char="•"/>
            </a:pPr>
            <a:r>
              <a:rPr lang="en-US" sz="3733" b="0" dirty="0">
                <a:solidFill>
                  <a:srgbClr val="000000"/>
                </a:solidFill>
                <a:cs typeface="Arial"/>
              </a:rPr>
              <a:t>rebellious</a:t>
            </a:r>
            <a:endParaRPr lang="en-US" sz="3733" b="0">
              <a:cs typeface="Arial"/>
            </a:endParaRPr>
          </a:p>
          <a:p>
            <a:pPr marL="761981" indent="-761981">
              <a:buChar char="•"/>
            </a:pPr>
            <a:r>
              <a:rPr lang="en-US" sz="3733" b="0" dirty="0" err="1">
                <a:solidFill>
                  <a:srgbClr val="000000"/>
                </a:solidFill>
                <a:cs typeface="Arial"/>
              </a:rPr>
              <a:t>ignant</a:t>
            </a:r>
            <a:endParaRPr lang="en-US" sz="3733" b="0" dirty="0">
              <a:cs typeface="Arial"/>
            </a:endParaRPr>
          </a:p>
          <a:p>
            <a:pPr marL="761981" indent="-761981">
              <a:buChar char="•"/>
            </a:pPr>
            <a:r>
              <a:rPr lang="en-US" sz="3733" b="0" dirty="0">
                <a:solidFill>
                  <a:srgbClr val="000000"/>
                </a:solidFill>
                <a:cs typeface="Arial"/>
              </a:rPr>
              <a:t>capricious</a:t>
            </a:r>
            <a:endParaRPr lang="en-US" sz="3733" b="0">
              <a:cs typeface="Arial"/>
            </a:endParaRPr>
          </a:p>
          <a:p>
            <a:pPr marL="761981" indent="-761981">
              <a:buChar char="•"/>
            </a:pPr>
            <a:r>
              <a:rPr lang="en-US" sz="3733" b="0" dirty="0">
                <a:solidFill>
                  <a:srgbClr val="000000"/>
                </a:solidFill>
                <a:cs typeface="Arial"/>
              </a:rPr>
              <a:t>chaotic</a:t>
            </a:r>
            <a:endParaRPr lang="en-US" sz="3733" b="0" dirty="0">
              <a:cs typeface="Arial"/>
            </a:endParaRPr>
          </a:p>
        </p:txBody>
      </p:sp>
      <p:sp>
        <p:nvSpPr>
          <p:cNvPr id="5" name="Title 1"/>
          <p:cNvSpPr txBox="1">
            <a:spLocks/>
          </p:cNvSpPr>
          <p:nvPr/>
        </p:nvSpPr>
        <p:spPr>
          <a:xfrm>
            <a:off x="-154273" y="930790"/>
            <a:ext cx="11617372" cy="1566828"/>
          </a:xfrm>
          <a:prstGeom prst="rect">
            <a:avLst/>
          </a:prstGeom>
          <a:effectLst/>
        </p:spPr>
        <p:txBody>
          <a:bodyPr vert="horz" lIns="121920" tIns="60960" rIns="121920" bIns="60960" rtlCol="0" anchor="b">
            <a:normAutofit fontScale="90000" lnSpcReduction="2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1733" dirty="0">
                <a:latin typeface="NOVA STAMP"/>
                <a:ea typeface="NOVA STAMP" charset="0"/>
                <a:cs typeface="NOVA STAMP" charset="0"/>
              </a:rPr>
              <a:t> </a:t>
            </a:r>
            <a:r>
              <a:rPr lang="en-US" sz="6400" dirty="0">
                <a:latin typeface="Arial"/>
                <a:ea typeface="NOVA STAMP" charset="0"/>
                <a:cs typeface="NOVA STAMP" charset="0"/>
              </a:rPr>
              <a:t>do not be….</a:t>
            </a:r>
            <a:endParaRPr lang="en-US" sz="6000" dirty="0"/>
          </a:p>
        </p:txBody>
      </p:sp>
      <p:sp>
        <p:nvSpPr>
          <p:cNvPr id="3" name="TextBox 2">
            <a:extLst>
              <a:ext uri="{FF2B5EF4-FFF2-40B4-BE49-F238E27FC236}">
                <a16:creationId xmlns:a16="http://schemas.microsoft.com/office/drawing/2014/main" id="{40725E42-89C4-6F58-7509-A34400FB083A}"/>
              </a:ext>
            </a:extLst>
          </p:cNvPr>
          <p:cNvSpPr txBox="1"/>
          <p:nvPr/>
        </p:nvSpPr>
        <p:spPr>
          <a:xfrm>
            <a:off x="313427" y="263106"/>
            <a:ext cx="8617787" cy="410433"/>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2667" b="1" dirty="0" err="1">
                <a:ea typeface="+mn-lt"/>
                <a:cs typeface="+mn-lt"/>
              </a:rPr>
              <a:t>Behaviours</a:t>
            </a:r>
            <a:r>
              <a:rPr lang="en-US" sz="2667" b="1" dirty="0">
                <a:ea typeface="+mn-lt"/>
                <a:cs typeface="+mn-lt"/>
              </a:rPr>
              <a:t> to avoid</a:t>
            </a:r>
            <a:endParaRPr lang="en-US" sz="2400" dirty="0"/>
          </a:p>
        </p:txBody>
      </p:sp>
      <p:sp>
        <p:nvSpPr>
          <p:cNvPr id="8" name="Footer Placeholder 2">
            <a:extLst>
              <a:ext uri="{FF2B5EF4-FFF2-40B4-BE49-F238E27FC236}">
                <a16:creationId xmlns:a16="http://schemas.microsoft.com/office/drawing/2014/main" id="{9E51463F-A005-DDCF-2FAD-05EB44776EB0}"/>
              </a:ext>
              <a:ext uri="{C183D7F6-B498-43B3-948B-1728B52AA6E4}">
                <adec:decorative xmlns:adec="http://schemas.microsoft.com/office/drawing/2017/decorative" val="1"/>
              </a:ext>
            </a:extLst>
          </p:cNvPr>
          <p:cNvSpPr txBox="1">
            <a:spLocks/>
          </p:cNvSpPr>
          <p:nvPr/>
        </p:nvSpPr>
        <p:spPr>
          <a:xfrm>
            <a:off x="312000" y="6356351"/>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dirty="0"/>
              <a:t>EDUCATION AND TRAINING FOUNDATION</a:t>
            </a:r>
          </a:p>
        </p:txBody>
      </p:sp>
    </p:spTree>
    <p:extLst>
      <p:ext uri="{BB962C8B-B14F-4D97-AF65-F5344CB8AC3E}">
        <p14:creationId xmlns:p14="http://schemas.microsoft.com/office/powerpoint/2010/main" val="25019793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Invoicing</a:t>
            </a:r>
            <a:endParaRPr lang="en-US" dirty="0">
              <a:cs typeface="Arial"/>
            </a:endParaRPr>
          </a:p>
        </p:txBody>
      </p:sp>
    </p:spTree>
    <p:extLst>
      <p:ext uri="{BB962C8B-B14F-4D97-AF65-F5344CB8AC3E}">
        <p14:creationId xmlns:p14="http://schemas.microsoft.com/office/powerpoint/2010/main" val="1540670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0601" y="333201"/>
            <a:ext cx="11250084" cy="932567"/>
          </a:xfrm>
        </p:spPr>
        <p:txBody>
          <a:bodyPr/>
          <a:lstStyle/>
          <a:p>
            <a:r>
              <a:rPr lang="en-GB" dirty="0"/>
              <a:t>Invoicing</a:t>
            </a:r>
          </a:p>
        </p:txBody>
      </p:sp>
      <p:sp>
        <p:nvSpPr>
          <p:cNvPr id="5" name="Text Placeholder 4"/>
          <p:cNvSpPr>
            <a:spLocks noGrp="1"/>
          </p:cNvSpPr>
          <p:nvPr>
            <p:ph type="body" sz="quarter" idx="12"/>
          </p:nvPr>
        </p:nvSpPr>
        <p:spPr/>
        <p:txBody>
          <a:bodyPr vert="horz" lIns="0" tIns="0" rIns="0" bIns="0" rtlCol="0" anchor="t">
            <a:noAutofit/>
          </a:bodyPr>
          <a:lstStyle/>
          <a:p>
            <a:r>
              <a:rPr lang="en-GB" sz="3733" dirty="0">
                <a:cs typeface="Arial"/>
              </a:rPr>
              <a:t>An invoice is an itemised commercial document that records the products or services delivered to the customer, the total amount due and the preferred payment method.</a:t>
            </a:r>
          </a:p>
          <a:p>
            <a:endParaRPr lang="en-GB">
              <a:solidFill>
                <a:srgbClr val="E51C41"/>
              </a:solidFill>
              <a:cs typeface="Arial"/>
            </a:endParaRPr>
          </a:p>
        </p:txBody>
      </p:sp>
      <p:sp>
        <p:nvSpPr>
          <p:cNvPr id="6" name="Content Placeholder 5"/>
          <p:cNvSpPr>
            <a:spLocks noGrp="1"/>
          </p:cNvSpPr>
          <p:nvPr>
            <p:ph sz="quarter" idx="13"/>
          </p:nvPr>
        </p:nvSpPr>
        <p:spPr>
          <a:xfrm>
            <a:off x="6107546" y="872176"/>
            <a:ext cx="4944053" cy="4829355"/>
          </a:xfrm>
        </p:spPr>
        <p:txBody>
          <a:bodyPr vert="horz" lIns="0" tIns="0" rIns="0" bIns="0" rtlCol="0" anchor="t">
            <a:noAutofit/>
          </a:bodyPr>
          <a:lstStyle/>
          <a:p>
            <a:pPr>
              <a:lnSpc>
                <a:spcPct val="100000"/>
              </a:lnSpc>
              <a:spcBef>
                <a:spcPts val="0"/>
              </a:spcBef>
            </a:pPr>
            <a:r>
              <a:rPr lang="en-GB" sz="3733" dirty="0">
                <a:solidFill>
                  <a:srgbClr val="000000"/>
                </a:solidFill>
              </a:rPr>
              <a:t>The</a:t>
            </a:r>
            <a:r>
              <a:rPr lang="en-GB" sz="3733" dirty="0">
                <a:cs typeface="Arial"/>
              </a:rPr>
              <a:t> seller can send either paper or electronic invoices </a:t>
            </a:r>
            <a:r>
              <a:rPr lang="en-GB" sz="3733" dirty="0">
                <a:solidFill>
                  <a:srgbClr val="000000"/>
                </a:solidFill>
              </a:rPr>
              <a:t>to</a:t>
            </a:r>
            <a:r>
              <a:rPr lang="en-GB" sz="3733" dirty="0">
                <a:cs typeface="Arial"/>
              </a:rPr>
              <a:t> the customer. Invoices can be paid in one go or</a:t>
            </a:r>
            <a:r>
              <a:rPr lang="en-GB" sz="3733" dirty="0">
                <a:solidFill>
                  <a:srgbClr val="000000"/>
                </a:solidFill>
              </a:rPr>
              <a:t> in</a:t>
            </a:r>
            <a:r>
              <a:rPr lang="en-GB" sz="3733" dirty="0">
                <a:cs typeface="Arial"/>
              </a:rPr>
              <a:t> instalments, depending on</a:t>
            </a:r>
            <a:r>
              <a:rPr lang="en-GB" sz="3733" dirty="0">
                <a:solidFill>
                  <a:srgbClr val="000000"/>
                </a:solidFill>
              </a:rPr>
              <a:t> the </a:t>
            </a:r>
            <a:r>
              <a:rPr lang="en-GB" sz="3733" dirty="0">
                <a:cs typeface="Arial"/>
              </a:rPr>
              <a:t>payment terms agreed upon</a:t>
            </a:r>
            <a:r>
              <a:rPr lang="en-GB" sz="3733" dirty="0">
                <a:solidFill>
                  <a:srgbClr val="000000"/>
                </a:solidFill>
              </a:rPr>
              <a:t>.</a:t>
            </a:r>
            <a:endParaRPr lang="en-GB" sz="3733" dirty="0">
              <a:cs typeface="Arial"/>
            </a:endParaRPr>
          </a:p>
          <a:p>
            <a:endParaRPr lang="en-GB">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42</a:t>
            </a:fld>
            <a:endParaRPr lang="en-GB"/>
          </a:p>
        </p:txBody>
      </p:sp>
    </p:spTree>
    <p:extLst>
      <p:ext uri="{BB962C8B-B14F-4D97-AF65-F5344CB8AC3E}">
        <p14:creationId xmlns:p14="http://schemas.microsoft.com/office/powerpoint/2010/main" val="19539943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2121" y="664505"/>
            <a:ext cx="11206952" cy="932567"/>
          </a:xfrm>
        </p:spPr>
        <p:txBody>
          <a:bodyPr>
            <a:normAutofit/>
          </a:bodyPr>
          <a:lstStyle/>
          <a:p>
            <a:r>
              <a:rPr lang="en-US" sz="6133" dirty="0">
                <a:latin typeface="NOVA STAMP"/>
                <a:cs typeface="Arial"/>
              </a:rPr>
              <a:t> </a:t>
            </a:r>
            <a:r>
              <a:rPr lang="en-US" dirty="0">
                <a:latin typeface="Arial"/>
                <a:cs typeface="Arial"/>
              </a:rPr>
              <a:t>Invoicing</a:t>
            </a:r>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p:txBody>
          <a:bodyPr vert="horz" lIns="0" tIns="0" rIns="0" bIns="0" rtlCol="0" anchor="t">
            <a:noAutofit/>
          </a:bodyPr>
          <a:lstStyle/>
          <a:p>
            <a:r>
              <a:rPr lang="en-GB" sz="3733" b="0" dirty="0">
                <a:cs typeface="Arial"/>
              </a:rPr>
              <a:t>Invoice templates are available in Excel.</a:t>
            </a:r>
          </a:p>
          <a:p>
            <a:endParaRPr lang="en-GB" sz="3733" b="0" dirty="0">
              <a:cs typeface="Arial"/>
            </a:endParaRPr>
          </a:p>
          <a:p>
            <a:r>
              <a:rPr lang="en-GB" sz="3733" b="0" dirty="0">
                <a:cs typeface="Arial"/>
              </a:rPr>
              <a:t>We are going to look at the key parts of an invoice.</a:t>
            </a: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pic>
        <p:nvPicPr>
          <p:cNvPr id="11" name="Picture 11">
            <a:extLst>
              <a:ext uri="{FF2B5EF4-FFF2-40B4-BE49-F238E27FC236}">
                <a16:creationId xmlns:a16="http://schemas.microsoft.com/office/drawing/2014/main" id="{788B3033-F1F4-8A93-2706-4C130D48ED05}"/>
              </a:ext>
            </a:extLst>
          </p:cNvPr>
          <p:cNvPicPr>
            <a:picLocks noChangeAspect="1"/>
          </p:cNvPicPr>
          <p:nvPr/>
        </p:nvPicPr>
        <p:blipFill>
          <a:blip r:embed="rId3"/>
          <a:stretch>
            <a:fillRect/>
          </a:stretch>
        </p:blipFill>
        <p:spPr>
          <a:xfrm>
            <a:off x="6898257" y="828002"/>
            <a:ext cx="4390844" cy="5604561"/>
          </a:xfrm>
          <a:prstGeom prst="rect">
            <a:avLst/>
          </a:prstGeom>
        </p:spPr>
      </p:pic>
      <p:sp>
        <p:nvSpPr>
          <p:cNvPr id="3" name="Footer Placeholder 2">
            <a:extLst>
              <a:ext uri="{FF2B5EF4-FFF2-40B4-BE49-F238E27FC236}">
                <a16:creationId xmlns:a16="http://schemas.microsoft.com/office/drawing/2014/main" id="{2AF4BD3C-DD1B-460C-8139-A267F0E951B8}"/>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17279712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2121" y="664505"/>
            <a:ext cx="11206952" cy="932567"/>
          </a:xfrm>
        </p:spPr>
        <p:txBody>
          <a:bodyPr>
            <a:normAutofit/>
          </a:bodyPr>
          <a:lstStyle/>
          <a:p>
            <a:r>
              <a:rPr lang="en-US" sz="6133" dirty="0">
                <a:latin typeface="NOVA STAMP"/>
                <a:cs typeface="Arial"/>
              </a:rPr>
              <a:t> </a:t>
            </a:r>
            <a:r>
              <a:rPr lang="en-US" dirty="0">
                <a:latin typeface="Arial"/>
                <a:cs typeface="Arial"/>
              </a:rPr>
              <a:t>Invoicing</a:t>
            </a:r>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224887" y="1889535"/>
            <a:ext cx="5856416" cy="4391032"/>
          </a:xfrm>
        </p:spPr>
        <p:txBody>
          <a:bodyPr vert="horz" lIns="0" tIns="0" rIns="0" bIns="0" rtlCol="0" anchor="t">
            <a:noAutofit/>
          </a:bodyPr>
          <a:lstStyle/>
          <a:p>
            <a:r>
              <a:rPr lang="en-GB" sz="2133" b="0" dirty="0">
                <a:ea typeface="+mn-lt"/>
                <a:cs typeface="+mn-lt"/>
              </a:rPr>
              <a:t>An invoice should include:</a:t>
            </a:r>
          </a:p>
          <a:p>
            <a:pPr marL="380990" indent="-380990">
              <a:buFont typeface="Arial"/>
              <a:buChar char="•"/>
            </a:pPr>
            <a:r>
              <a:rPr lang="en-GB" sz="2133" b="0" dirty="0">
                <a:ea typeface="+mn-lt"/>
                <a:cs typeface="+mn-lt"/>
              </a:rPr>
              <a:t>the word ‘invoice’</a:t>
            </a:r>
          </a:p>
          <a:p>
            <a:pPr marL="380990" indent="-380990">
              <a:buFont typeface="Arial"/>
              <a:buChar char="•"/>
            </a:pPr>
            <a:r>
              <a:rPr lang="en-GB" sz="2133" b="0" dirty="0">
                <a:ea typeface="+mn-lt"/>
                <a:cs typeface="+mn-lt"/>
              </a:rPr>
              <a:t>unique invoice number</a:t>
            </a:r>
          </a:p>
          <a:p>
            <a:pPr marL="380990" indent="-380990">
              <a:buFont typeface="Arial"/>
              <a:buChar char="•"/>
            </a:pPr>
            <a:r>
              <a:rPr lang="en-GB" sz="2133" b="0" dirty="0">
                <a:ea typeface="+mn-lt"/>
                <a:cs typeface="+mn-lt"/>
              </a:rPr>
              <a:t>tax ID (if applicable)</a:t>
            </a:r>
          </a:p>
          <a:p>
            <a:pPr marL="380990" indent="-380990">
              <a:buFont typeface="Arial"/>
              <a:buChar char="•"/>
            </a:pPr>
            <a:r>
              <a:rPr lang="en-GB" sz="2133" b="0" dirty="0">
                <a:ea typeface="+mn-lt"/>
                <a:cs typeface="+mn-lt"/>
              </a:rPr>
              <a:t>seller name, address and contact details</a:t>
            </a:r>
          </a:p>
          <a:p>
            <a:pPr marL="380990" indent="-380990">
              <a:buFont typeface="Arial"/>
              <a:buChar char="•"/>
            </a:pPr>
            <a:r>
              <a:rPr lang="en-GB" sz="2133" b="0" dirty="0">
                <a:ea typeface="+mn-lt"/>
                <a:cs typeface="+mn-lt"/>
              </a:rPr>
              <a:t>buyer name, address and contact details</a:t>
            </a:r>
          </a:p>
          <a:p>
            <a:pPr marL="380990" indent="-380990">
              <a:buFont typeface="Arial"/>
              <a:buChar char="•"/>
            </a:pPr>
            <a:r>
              <a:rPr lang="en-GB" sz="2133" b="0" dirty="0">
                <a:ea typeface="+mn-lt"/>
                <a:cs typeface="+mn-lt"/>
              </a:rPr>
              <a:t>date of delivery of products or services</a:t>
            </a:r>
          </a:p>
          <a:p>
            <a:pPr marL="380990" indent="-380990">
              <a:buFont typeface="Arial"/>
              <a:buChar char="•"/>
            </a:pPr>
            <a:r>
              <a:rPr lang="en-GB" sz="2133" b="0" dirty="0">
                <a:ea typeface="+mn-lt"/>
                <a:cs typeface="+mn-lt"/>
              </a:rPr>
              <a:t>date of sending the invoice</a:t>
            </a:r>
          </a:p>
          <a:p>
            <a:endParaRPr lang="en-GB" sz="2133">
              <a:cs typeface="Arial"/>
            </a:endParaRP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3" name="Text Placeholder 3">
            <a:extLst>
              <a:ext uri="{FF2B5EF4-FFF2-40B4-BE49-F238E27FC236}">
                <a16:creationId xmlns:a16="http://schemas.microsoft.com/office/drawing/2014/main" id="{5BEA327C-EA22-8554-7CC8-5C8DF662009D}"/>
              </a:ext>
            </a:extLst>
          </p:cNvPr>
          <p:cNvSpPr txBox="1">
            <a:spLocks/>
          </p:cNvSpPr>
          <p:nvPr/>
        </p:nvSpPr>
        <p:spPr>
          <a:xfrm>
            <a:off x="5948992" y="1718924"/>
            <a:ext cx="6057699" cy="4391032"/>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Arial"/>
              <a:buChar char="•"/>
            </a:pPr>
            <a:r>
              <a:rPr lang="en-GB" sz="2133" b="0" dirty="0">
                <a:ea typeface="+mn-lt"/>
                <a:cs typeface="+mn-lt"/>
              </a:rPr>
              <a:t> description of services or products, including quantity, cost per unit and total item cost</a:t>
            </a:r>
          </a:p>
          <a:p>
            <a:pPr>
              <a:buFont typeface="Arial"/>
              <a:buChar char="•"/>
            </a:pPr>
            <a:r>
              <a:rPr lang="en-GB" sz="2133" b="0" dirty="0">
                <a:ea typeface="+mn-lt"/>
                <a:cs typeface="+mn-lt"/>
              </a:rPr>
              <a:t> total amount charged, including tax information</a:t>
            </a:r>
          </a:p>
          <a:p>
            <a:pPr>
              <a:buFont typeface="Arial"/>
              <a:buChar char="•"/>
            </a:pPr>
            <a:r>
              <a:rPr lang="en-GB" sz="2133" b="0" dirty="0">
                <a:ea typeface="+mn-lt"/>
                <a:cs typeface="+mn-lt"/>
              </a:rPr>
              <a:t> payment terms</a:t>
            </a:r>
          </a:p>
          <a:p>
            <a:pPr>
              <a:buFont typeface="Arial"/>
              <a:buChar char="•"/>
            </a:pPr>
            <a:r>
              <a:rPr lang="en-GB" sz="2133" b="0" dirty="0">
                <a:ea typeface="+mn-lt"/>
                <a:cs typeface="+mn-lt"/>
              </a:rPr>
              <a:t> payment options</a:t>
            </a:r>
          </a:p>
          <a:p>
            <a:pPr>
              <a:buFont typeface="Arial"/>
              <a:buChar char="•"/>
            </a:pPr>
            <a:r>
              <a:rPr lang="en-GB" sz="2133" b="0" dirty="0">
                <a:ea typeface="+mn-lt"/>
                <a:cs typeface="+mn-lt"/>
              </a:rPr>
              <a:t> purchase order number (if any)</a:t>
            </a:r>
          </a:p>
          <a:p>
            <a:pPr>
              <a:buFont typeface="Arial"/>
              <a:buChar char="•"/>
            </a:pPr>
            <a:r>
              <a:rPr lang="en-GB" sz="2133" b="0" dirty="0">
                <a:ea typeface="+mn-lt"/>
                <a:cs typeface="+mn-lt"/>
              </a:rPr>
              <a:t> terms and conditions related to late fees, payment processing fees, return/replacement of goods purchased, etc.</a:t>
            </a:r>
          </a:p>
          <a:p>
            <a:pPr>
              <a:buFont typeface="Arial"/>
              <a:buChar char="•"/>
            </a:pPr>
            <a:r>
              <a:rPr lang="en-GB" sz="2133" b="0" dirty="0">
                <a:ea typeface="+mn-lt"/>
                <a:cs typeface="+mn-lt"/>
              </a:rPr>
              <a:t> thank you / personalized note.</a:t>
            </a:r>
          </a:p>
          <a:p>
            <a:pPr marL="380990" indent="-380990">
              <a:buFont typeface="Arial"/>
              <a:buChar char="•"/>
            </a:pPr>
            <a:endParaRPr lang="en-GB" sz="3333" b="0">
              <a:cs typeface="Arial"/>
            </a:endParaRPr>
          </a:p>
        </p:txBody>
      </p:sp>
      <p:sp>
        <p:nvSpPr>
          <p:cNvPr id="7" name="Footer Placeholder 4">
            <a:extLst>
              <a:ext uri="{FF2B5EF4-FFF2-40B4-BE49-F238E27FC236}">
                <a16:creationId xmlns:a16="http://schemas.microsoft.com/office/drawing/2014/main" id="{CB2C710C-6D60-A689-DDC4-1AFD0147B296}"/>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9273649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sz="5867" dirty="0"/>
              <a:t>Writing an invoice</a:t>
            </a:r>
            <a:endParaRPr lang="en-GB" sz="5867" dirty="0">
              <a:cs typeface="Arial"/>
            </a:endParaRPr>
          </a:p>
        </p:txBody>
      </p:sp>
    </p:spTree>
    <p:extLst>
      <p:ext uri="{BB962C8B-B14F-4D97-AF65-F5344CB8AC3E}">
        <p14:creationId xmlns:p14="http://schemas.microsoft.com/office/powerpoint/2010/main" val="7923647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dirty="0"/>
              <a:t>Writing an invoice</a:t>
            </a:r>
          </a:p>
        </p:txBody>
      </p:sp>
      <p:sp>
        <p:nvSpPr>
          <p:cNvPr id="5" name="Text Placeholder 4"/>
          <p:cNvSpPr>
            <a:spLocks noGrp="1"/>
          </p:cNvSpPr>
          <p:nvPr>
            <p:ph type="body" sz="quarter" idx="12"/>
          </p:nvPr>
        </p:nvSpPr>
        <p:spPr>
          <a:xfrm>
            <a:off x="312001" y="1272069"/>
            <a:ext cx="11330556" cy="2357948"/>
          </a:xfrm>
        </p:spPr>
        <p:txBody>
          <a:bodyPr vert="horz" lIns="0" tIns="0" rIns="0" bIns="0" rtlCol="0" anchor="t">
            <a:noAutofit/>
          </a:bodyPr>
          <a:lstStyle/>
          <a:p>
            <a:r>
              <a:rPr lang="en-GB" sz="3733" dirty="0"/>
              <a:t>You have delivered a piece of work for a client that took you three hours.</a:t>
            </a:r>
            <a:br>
              <a:rPr lang="en-GB" sz="3733" dirty="0"/>
            </a:br>
            <a:r>
              <a:rPr lang="en-GB" sz="3733" dirty="0">
                <a:solidFill>
                  <a:srgbClr val="E51C41"/>
                </a:solidFill>
              </a:rPr>
              <a:t>Produce an invoice for the work according to your level of experience and the cost of delivering the work to the client.</a:t>
            </a:r>
            <a:endParaRPr lang="en-GB" sz="3733" dirty="0">
              <a:solidFill>
                <a:srgbClr val="E51C41"/>
              </a:solidFill>
              <a:cs typeface="Arial"/>
            </a:endParaRPr>
          </a:p>
          <a:p>
            <a:endParaRPr lang="en-GB">
              <a:solidFill>
                <a:srgbClr val="E51C41"/>
              </a:solidFill>
            </a:endParaRPr>
          </a:p>
          <a:p>
            <a:endParaRPr lang="en-GB"/>
          </a:p>
          <a:p>
            <a:r>
              <a:rPr lang="en-GB" dirty="0">
                <a:solidFill>
                  <a:srgbClr val="E51C41"/>
                </a:solidFill>
              </a:rPr>
              <a:t> </a:t>
            </a:r>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46</a:t>
            </a:fld>
            <a:endParaRPr lang="en-GB"/>
          </a:p>
        </p:txBody>
      </p:sp>
      <p:graphicFrame>
        <p:nvGraphicFramePr>
          <p:cNvPr id="6" name="Table 5">
            <a:extLst>
              <a:ext uri="{FF2B5EF4-FFF2-40B4-BE49-F238E27FC236}">
                <a16:creationId xmlns:a16="http://schemas.microsoft.com/office/drawing/2014/main" id="{F8FFCD47-A0D9-BE69-EEE5-8F7EC6C690F5}"/>
              </a:ext>
            </a:extLst>
          </p:cNvPr>
          <p:cNvGraphicFramePr>
            <a:graphicFrameLocks noGrp="1"/>
          </p:cNvGraphicFramePr>
          <p:nvPr/>
        </p:nvGraphicFramePr>
        <p:xfrm>
          <a:off x="301923" y="3824378"/>
          <a:ext cx="11383343" cy="2538109"/>
        </p:xfrm>
        <a:graphic>
          <a:graphicData uri="http://schemas.openxmlformats.org/drawingml/2006/table">
            <a:tbl>
              <a:tblPr firstRow="1" bandRow="1">
                <a:tableStyleId>{21E4AEA4-8DFA-4A89-87EB-49C32662AFE0}</a:tableStyleId>
              </a:tblPr>
              <a:tblGrid>
                <a:gridCol w="1626192">
                  <a:extLst>
                    <a:ext uri="{9D8B030D-6E8A-4147-A177-3AD203B41FA5}">
                      <a16:colId xmlns:a16="http://schemas.microsoft.com/office/drawing/2014/main" val="159721242"/>
                    </a:ext>
                  </a:extLst>
                </a:gridCol>
                <a:gridCol w="1626192">
                  <a:extLst>
                    <a:ext uri="{9D8B030D-6E8A-4147-A177-3AD203B41FA5}">
                      <a16:colId xmlns:a16="http://schemas.microsoft.com/office/drawing/2014/main" val="1101398769"/>
                    </a:ext>
                  </a:extLst>
                </a:gridCol>
                <a:gridCol w="1626192">
                  <a:extLst>
                    <a:ext uri="{9D8B030D-6E8A-4147-A177-3AD203B41FA5}">
                      <a16:colId xmlns:a16="http://schemas.microsoft.com/office/drawing/2014/main" val="3738010314"/>
                    </a:ext>
                  </a:extLst>
                </a:gridCol>
                <a:gridCol w="1617305">
                  <a:extLst>
                    <a:ext uri="{9D8B030D-6E8A-4147-A177-3AD203B41FA5}">
                      <a16:colId xmlns:a16="http://schemas.microsoft.com/office/drawing/2014/main" val="3482001858"/>
                    </a:ext>
                  </a:extLst>
                </a:gridCol>
                <a:gridCol w="1635077">
                  <a:extLst>
                    <a:ext uri="{9D8B030D-6E8A-4147-A177-3AD203B41FA5}">
                      <a16:colId xmlns:a16="http://schemas.microsoft.com/office/drawing/2014/main" val="915470868"/>
                    </a:ext>
                  </a:extLst>
                </a:gridCol>
                <a:gridCol w="1626192">
                  <a:extLst>
                    <a:ext uri="{9D8B030D-6E8A-4147-A177-3AD203B41FA5}">
                      <a16:colId xmlns:a16="http://schemas.microsoft.com/office/drawing/2014/main" val="3319451246"/>
                    </a:ext>
                  </a:extLst>
                </a:gridCol>
                <a:gridCol w="1626192">
                  <a:extLst>
                    <a:ext uri="{9D8B030D-6E8A-4147-A177-3AD203B41FA5}">
                      <a16:colId xmlns:a16="http://schemas.microsoft.com/office/drawing/2014/main" val="172491551"/>
                    </a:ext>
                  </a:extLst>
                </a:gridCol>
              </a:tblGrid>
              <a:tr h="1026160">
                <a:tc>
                  <a:txBody>
                    <a:bodyPr/>
                    <a:lstStyle/>
                    <a:p>
                      <a:pPr rtl="0" fontAlgn="b"/>
                      <a:r>
                        <a:rPr lang="en-GB" sz="1600" dirty="0">
                          <a:effectLst/>
                        </a:rPr>
                        <a:t>Rate</a:t>
                      </a:r>
                    </a:p>
                  </a:txBody>
                  <a:tcPr marL="38100" marR="38100" marT="25400" marB="25400" anchor="b"/>
                </a:tc>
                <a:tc>
                  <a:txBody>
                    <a:bodyPr/>
                    <a:lstStyle/>
                    <a:p>
                      <a:pPr rtl="0" fontAlgn="t"/>
                      <a:r>
                        <a:rPr lang="en-GB" sz="1600" dirty="0">
                          <a:effectLst/>
                        </a:rPr>
                        <a:t>Creative participant</a:t>
                      </a:r>
                    </a:p>
                  </a:txBody>
                  <a:tcPr marL="38100" marR="38100" marT="25400" marB="25400"/>
                </a:tc>
                <a:tc>
                  <a:txBody>
                    <a:bodyPr/>
                    <a:lstStyle/>
                    <a:p>
                      <a:pPr rtl="0" fontAlgn="t"/>
                      <a:r>
                        <a:rPr lang="en-GB" sz="1600" dirty="0">
                          <a:effectLst/>
                        </a:rPr>
                        <a:t>Creative trainee</a:t>
                      </a:r>
                    </a:p>
                  </a:txBody>
                  <a:tcPr marL="38100" marR="38100" marT="25400" marB="25400"/>
                </a:tc>
                <a:tc>
                  <a:txBody>
                    <a:bodyPr/>
                    <a:lstStyle/>
                    <a:p>
                      <a:pPr rtl="0" fontAlgn="t"/>
                      <a:r>
                        <a:rPr lang="en-GB" sz="1600" dirty="0">
                          <a:effectLst/>
                        </a:rPr>
                        <a:t>Freelance work ready</a:t>
                      </a:r>
                    </a:p>
                  </a:txBody>
                  <a:tcPr marL="38100" marR="38100" marT="25400" marB="25400"/>
                </a:tc>
                <a:tc>
                  <a:txBody>
                    <a:bodyPr/>
                    <a:lstStyle/>
                    <a:p>
                      <a:pPr rtl="0" fontAlgn="b"/>
                      <a:r>
                        <a:rPr lang="en-GB" sz="1600" dirty="0">
                          <a:effectLst/>
                        </a:rPr>
                        <a:t>Competent professional</a:t>
                      </a:r>
                    </a:p>
                    <a:p>
                      <a:pPr lvl="0">
                        <a:buNone/>
                      </a:pPr>
                      <a:endParaRPr lang="en-GB" sz="1600">
                        <a:effectLst/>
                      </a:endParaRPr>
                    </a:p>
                    <a:p>
                      <a:pPr lvl="0">
                        <a:buNone/>
                      </a:pPr>
                      <a:endParaRPr lang="en-GB" sz="1600">
                        <a:effectLst/>
                      </a:endParaRPr>
                    </a:p>
                  </a:txBody>
                  <a:tcPr marL="38100" marR="38100" marT="25400" marB="25400" anchor="b"/>
                </a:tc>
                <a:tc>
                  <a:txBody>
                    <a:bodyPr/>
                    <a:lstStyle/>
                    <a:p>
                      <a:pPr rtl="0" fontAlgn="t"/>
                      <a:r>
                        <a:rPr lang="en-GB" sz="1600" dirty="0">
                          <a:effectLst/>
                        </a:rPr>
                        <a:t>Experienced </a:t>
                      </a:r>
                      <a:endParaRPr lang="en-GB" sz="2400"/>
                    </a:p>
                    <a:p>
                      <a:pPr lvl="0">
                        <a:buNone/>
                      </a:pPr>
                      <a:r>
                        <a:rPr lang="en-GB" sz="1600" dirty="0">
                          <a:effectLst/>
                        </a:rPr>
                        <a:t>Professional</a:t>
                      </a:r>
                      <a:endParaRPr lang="en-GB" sz="2400" dirty="0"/>
                    </a:p>
                  </a:txBody>
                  <a:tcPr marL="38100" marR="38100" marT="25400" marB="25400"/>
                </a:tc>
                <a:tc>
                  <a:txBody>
                    <a:bodyPr/>
                    <a:lstStyle/>
                    <a:p>
                      <a:pPr rtl="0" fontAlgn="t"/>
                      <a:r>
                        <a:rPr lang="en-GB" sz="1600" dirty="0">
                          <a:effectLst/>
                        </a:rPr>
                        <a:t>Sector expert</a:t>
                      </a:r>
                    </a:p>
                  </a:txBody>
                  <a:tcPr marL="38100" marR="38100" marT="25400" marB="25400"/>
                </a:tc>
                <a:extLst>
                  <a:ext uri="{0D108BD9-81ED-4DB2-BD59-A6C34878D82A}">
                    <a16:rowId xmlns:a16="http://schemas.microsoft.com/office/drawing/2014/main" val="2853149981"/>
                  </a:ext>
                </a:extLst>
              </a:tr>
              <a:tr h="755975">
                <a:tc>
                  <a:txBody>
                    <a:bodyPr/>
                    <a:lstStyle/>
                    <a:p>
                      <a:pPr rtl="0" fontAlgn="t"/>
                      <a:r>
                        <a:rPr lang="en-GB" sz="1600" dirty="0">
                          <a:effectLst/>
                        </a:rPr>
                        <a:t>Hourly rate</a:t>
                      </a:r>
                    </a:p>
                  </a:txBody>
                  <a:tcPr marL="38100" marR="38100" marT="25400" marB="25400"/>
                </a:tc>
                <a:tc>
                  <a:txBody>
                    <a:bodyPr/>
                    <a:lstStyle/>
                    <a:p>
                      <a:pPr rtl="0" fontAlgn="t"/>
                      <a:r>
                        <a:rPr lang="en-GB" sz="1600" dirty="0">
                          <a:effectLst/>
                        </a:rPr>
                        <a:t>Opportunity to experience</a:t>
                      </a:r>
                    </a:p>
                  </a:txBody>
                  <a:tcPr marL="38100" marR="38100" marT="25400" marB="25400"/>
                </a:tc>
                <a:tc>
                  <a:txBody>
                    <a:bodyPr/>
                    <a:lstStyle/>
                    <a:p>
                      <a:pPr rtl="0" fontAlgn="t"/>
                      <a:r>
                        <a:rPr lang="en-GB" sz="1600" dirty="0">
                          <a:effectLst/>
                        </a:rPr>
                        <a:t>Opportunity to learn</a:t>
                      </a:r>
                    </a:p>
                  </a:txBody>
                  <a:tcPr marL="38100" marR="38100" marT="25400" marB="25400"/>
                </a:tc>
                <a:tc>
                  <a:txBody>
                    <a:bodyPr/>
                    <a:lstStyle/>
                    <a:p>
                      <a:pPr rtl="0" fontAlgn="t"/>
                      <a:r>
                        <a:rPr lang="en-GB" sz="1600" dirty="0">
                          <a:effectLst/>
                        </a:rPr>
                        <a:t>£10–25</a:t>
                      </a:r>
                    </a:p>
                  </a:txBody>
                  <a:tcPr marL="38100" marR="38100" marT="25400" marB="25400"/>
                </a:tc>
                <a:tc>
                  <a:txBody>
                    <a:bodyPr/>
                    <a:lstStyle/>
                    <a:p>
                      <a:pPr rtl="0" fontAlgn="t"/>
                      <a:r>
                        <a:rPr lang="en-GB" sz="1600" dirty="0">
                          <a:effectLst/>
                        </a:rPr>
                        <a:t>£15–35</a:t>
                      </a:r>
                    </a:p>
                  </a:txBody>
                  <a:tcPr marL="38100" marR="38100" marT="25400" marB="25400"/>
                </a:tc>
                <a:tc>
                  <a:txBody>
                    <a:bodyPr/>
                    <a:lstStyle/>
                    <a:p>
                      <a:pPr rtl="0" fontAlgn="t"/>
                      <a:r>
                        <a:rPr lang="en-GB" sz="1600" dirty="0">
                          <a:effectLst/>
                        </a:rPr>
                        <a:t>£30–60</a:t>
                      </a:r>
                    </a:p>
                  </a:txBody>
                  <a:tcPr marL="38100" marR="38100" marT="25400" marB="25400"/>
                </a:tc>
                <a:tc>
                  <a:txBody>
                    <a:bodyPr/>
                    <a:lstStyle/>
                    <a:p>
                      <a:pPr rtl="0" fontAlgn="t"/>
                      <a:r>
                        <a:rPr lang="en-GB" sz="1600" dirty="0">
                          <a:effectLst/>
                        </a:rPr>
                        <a:t>£25–100+</a:t>
                      </a:r>
                    </a:p>
                  </a:txBody>
                  <a:tcPr marL="38100" marR="38100" marT="25400" marB="25400"/>
                </a:tc>
                <a:extLst>
                  <a:ext uri="{0D108BD9-81ED-4DB2-BD59-A6C34878D82A}">
                    <a16:rowId xmlns:a16="http://schemas.microsoft.com/office/drawing/2014/main" val="2381017576"/>
                  </a:ext>
                </a:extLst>
              </a:tr>
              <a:tr h="755975">
                <a:tc>
                  <a:txBody>
                    <a:bodyPr/>
                    <a:lstStyle/>
                    <a:p>
                      <a:pPr rtl="0" fontAlgn="t"/>
                      <a:r>
                        <a:rPr lang="en-GB" sz="1600" dirty="0">
                          <a:effectLst/>
                        </a:rPr>
                        <a:t>Day rate</a:t>
                      </a:r>
                    </a:p>
                  </a:txBody>
                  <a:tcPr marL="38100" marR="38100" marT="25400" marB="25400"/>
                </a:tc>
                <a:tc>
                  <a:txBody>
                    <a:bodyPr/>
                    <a:lstStyle/>
                    <a:p>
                      <a:pPr rtl="0" fontAlgn="t"/>
                      <a:r>
                        <a:rPr lang="en-GB" sz="1600" dirty="0">
                          <a:effectLst/>
                        </a:rPr>
                        <a:t>Opportunity to experience</a:t>
                      </a:r>
                    </a:p>
                  </a:txBody>
                  <a:tcPr marL="38100" marR="38100" marT="25400" marB="25400"/>
                </a:tc>
                <a:tc>
                  <a:txBody>
                    <a:bodyPr/>
                    <a:lstStyle/>
                    <a:p>
                      <a:pPr rtl="0" fontAlgn="t"/>
                      <a:r>
                        <a:rPr lang="en-GB" sz="1600" dirty="0">
                          <a:effectLst/>
                        </a:rPr>
                        <a:t>£30-£50</a:t>
                      </a:r>
                    </a:p>
                  </a:txBody>
                  <a:tcPr marL="38100" marR="38100" marT="25400" marB="25400"/>
                </a:tc>
                <a:tc>
                  <a:txBody>
                    <a:bodyPr/>
                    <a:lstStyle/>
                    <a:p>
                      <a:pPr rtl="0" fontAlgn="t"/>
                      <a:r>
                        <a:rPr lang="en-GB" sz="1600" dirty="0">
                          <a:effectLst/>
                        </a:rPr>
                        <a:t>£75–150</a:t>
                      </a:r>
                    </a:p>
                  </a:txBody>
                  <a:tcPr marL="38100" marR="38100" marT="25400" marB="25400"/>
                </a:tc>
                <a:tc>
                  <a:txBody>
                    <a:bodyPr/>
                    <a:lstStyle/>
                    <a:p>
                      <a:pPr rtl="0" fontAlgn="t"/>
                      <a:r>
                        <a:rPr lang="en-GB" sz="1600" dirty="0">
                          <a:effectLst/>
                        </a:rPr>
                        <a:t>£100–300</a:t>
                      </a:r>
                    </a:p>
                  </a:txBody>
                  <a:tcPr marL="38100" marR="38100" marT="25400" marB="25400"/>
                </a:tc>
                <a:tc>
                  <a:txBody>
                    <a:bodyPr/>
                    <a:lstStyle/>
                    <a:p>
                      <a:pPr rtl="0" fontAlgn="t"/>
                      <a:r>
                        <a:rPr lang="en-GB" sz="1600" dirty="0">
                          <a:effectLst/>
                        </a:rPr>
                        <a:t>£200–500</a:t>
                      </a:r>
                    </a:p>
                  </a:txBody>
                  <a:tcPr marL="38100" marR="38100" marT="25400" marB="25400"/>
                </a:tc>
                <a:tc>
                  <a:txBody>
                    <a:bodyPr/>
                    <a:lstStyle/>
                    <a:p>
                      <a:pPr rtl="0" fontAlgn="t"/>
                      <a:r>
                        <a:rPr lang="en-GB" sz="1600" dirty="0">
                          <a:effectLst/>
                        </a:rPr>
                        <a:t>£200–600+</a:t>
                      </a:r>
                    </a:p>
                  </a:txBody>
                  <a:tcPr marL="38100" marR="38100" marT="25400" marB="25400"/>
                </a:tc>
                <a:extLst>
                  <a:ext uri="{0D108BD9-81ED-4DB2-BD59-A6C34878D82A}">
                    <a16:rowId xmlns:a16="http://schemas.microsoft.com/office/drawing/2014/main" val="4290607677"/>
                  </a:ext>
                </a:extLst>
              </a:tr>
            </a:tbl>
          </a:graphicData>
        </a:graphic>
      </p:graphicFrame>
    </p:spTree>
    <p:extLst>
      <p:ext uri="{BB962C8B-B14F-4D97-AF65-F5344CB8AC3E}">
        <p14:creationId xmlns:p14="http://schemas.microsoft.com/office/powerpoint/2010/main" val="4523762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5253" y="1124581"/>
            <a:ext cx="11206952" cy="932567"/>
          </a:xfrm>
        </p:spPr>
        <p:txBody>
          <a:bodyPr>
            <a:normAutofit/>
          </a:bodyPr>
          <a:lstStyle/>
          <a:p>
            <a:r>
              <a:rPr lang="en-US" sz="6133" dirty="0">
                <a:latin typeface="NOVA STAMP"/>
                <a:cs typeface="Arial"/>
              </a:rPr>
              <a:t> Invoice checks</a:t>
            </a:r>
            <a:endParaRPr lang="en-US" dirty="0">
              <a:cs typeface="Arial"/>
            </a:endParaRPr>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224887" y="1889535"/>
            <a:ext cx="5856416" cy="4391032"/>
          </a:xfrm>
        </p:spPr>
        <p:txBody>
          <a:bodyPr vert="horz" lIns="0" tIns="0" rIns="0" bIns="0" rtlCol="0" anchor="t">
            <a:noAutofit/>
          </a:bodyPr>
          <a:lstStyle/>
          <a:p>
            <a:pPr marL="609585" indent="-609585">
              <a:buAutoNum type="arabicPeriod"/>
            </a:pPr>
            <a:r>
              <a:rPr lang="en-GB" sz="3333" b="0" dirty="0">
                <a:ea typeface="+mn-lt"/>
                <a:cs typeface="+mn-lt"/>
              </a:rPr>
              <a:t>Bank details – sort codes have six digits and account numbers have eight digits</a:t>
            </a:r>
            <a:endParaRPr lang="en-US"/>
          </a:p>
          <a:p>
            <a:pPr marL="609585" indent="-609585">
              <a:buAutoNum type="arabicPeriod"/>
            </a:pPr>
            <a:endParaRPr lang="en-GB" sz="3333" b="0">
              <a:ea typeface="+mn-lt"/>
              <a:cs typeface="+mn-lt"/>
            </a:endParaRPr>
          </a:p>
          <a:p>
            <a:pPr marL="609585" indent="-609585">
              <a:buAutoNum type="arabicPeriod"/>
            </a:pPr>
            <a:r>
              <a:rPr lang="en-GB" sz="3333" b="0" dirty="0">
                <a:ea typeface="+mn-lt"/>
                <a:cs typeface="+mn-lt"/>
              </a:rPr>
              <a:t>Invoice address – make sure to include the postcodes for the recipient and the service provider.</a:t>
            </a:r>
          </a:p>
          <a:p>
            <a:pPr marL="380990" indent="-380990">
              <a:buFont typeface="Arial"/>
              <a:buChar char="•"/>
            </a:pPr>
            <a:endParaRPr lang="en-GB" sz="3333" b="0">
              <a:solidFill>
                <a:srgbClr val="000000"/>
              </a:solidFill>
              <a:cs typeface="Arial"/>
            </a:endParaRPr>
          </a:p>
          <a:p>
            <a:endParaRPr lang="en-GB">
              <a:cs typeface="Arial"/>
            </a:endParaRP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3" name="Text Placeholder 3">
            <a:extLst>
              <a:ext uri="{FF2B5EF4-FFF2-40B4-BE49-F238E27FC236}">
                <a16:creationId xmlns:a16="http://schemas.microsoft.com/office/drawing/2014/main" id="{5BEA327C-EA22-8554-7CC8-5C8DF662009D}"/>
              </a:ext>
            </a:extLst>
          </p:cNvPr>
          <p:cNvSpPr txBox="1">
            <a:spLocks/>
          </p:cNvSpPr>
          <p:nvPr/>
        </p:nvSpPr>
        <p:spPr>
          <a:xfrm>
            <a:off x="6259284" y="1891452"/>
            <a:ext cx="5589257" cy="4391032"/>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333" b="0" dirty="0">
                <a:ea typeface="+mn-lt"/>
                <a:cs typeface="+mn-lt"/>
              </a:rPr>
              <a:t>3. Invoice description – it must be clear what the invoice is for.</a:t>
            </a:r>
            <a:endParaRPr lang="en-US" sz="3333" b="0">
              <a:ea typeface="+mn-lt"/>
              <a:cs typeface="+mn-lt"/>
            </a:endParaRPr>
          </a:p>
          <a:p>
            <a:endParaRPr lang="en-GB" sz="3333" b="0">
              <a:ea typeface="+mn-lt"/>
              <a:cs typeface="+mn-lt"/>
            </a:endParaRPr>
          </a:p>
          <a:p>
            <a:r>
              <a:rPr lang="en-GB" sz="3333" b="0" dirty="0">
                <a:ea typeface="+mn-lt"/>
                <a:cs typeface="+mn-lt"/>
              </a:rPr>
              <a:t>4. Total invoice amount – the customer cannot pay you if they do not know how much to pay.</a:t>
            </a:r>
            <a:endParaRPr lang="en-US" sz="3333" b="0" dirty="0">
              <a:ea typeface="+mn-lt"/>
              <a:cs typeface="+mn-lt"/>
            </a:endParaRPr>
          </a:p>
          <a:p>
            <a:pPr>
              <a:buFont typeface="Arial"/>
              <a:buChar char="•"/>
            </a:pPr>
            <a:endParaRPr lang="en-GB" sz="3333" b="0">
              <a:ea typeface="+mn-lt"/>
              <a:cs typeface="+mn-lt"/>
            </a:endParaRPr>
          </a:p>
          <a:p>
            <a:pPr marL="380990" indent="-380990">
              <a:buFont typeface="Arial"/>
              <a:buChar char="•"/>
            </a:pPr>
            <a:endParaRPr lang="en-GB" sz="3333" b="0">
              <a:cs typeface="Arial"/>
            </a:endParaRPr>
          </a:p>
        </p:txBody>
      </p:sp>
      <p:sp>
        <p:nvSpPr>
          <p:cNvPr id="8" name="Title 11">
            <a:extLst>
              <a:ext uri="{FF2B5EF4-FFF2-40B4-BE49-F238E27FC236}">
                <a16:creationId xmlns:a16="http://schemas.microsoft.com/office/drawing/2014/main" id="{2187E51A-6230-F074-B7D6-D951C813BEEB}"/>
              </a:ext>
            </a:extLst>
          </p:cNvPr>
          <p:cNvSpPr txBox="1">
            <a:spLocks/>
          </p:cNvSpPr>
          <p:nvPr/>
        </p:nvSpPr>
        <p:spPr>
          <a:xfrm>
            <a:off x="310601" y="333201"/>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sz="2667" dirty="0"/>
              <a:t>Writing an invoice</a:t>
            </a:r>
          </a:p>
        </p:txBody>
      </p:sp>
      <p:sp>
        <p:nvSpPr>
          <p:cNvPr id="10" name="Footer Placeholder 4">
            <a:extLst>
              <a:ext uri="{FF2B5EF4-FFF2-40B4-BE49-F238E27FC236}">
                <a16:creationId xmlns:a16="http://schemas.microsoft.com/office/drawing/2014/main" id="{B14946FE-2F58-2288-E6C3-3F32E6A4BF3A}"/>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31227713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34008" y="1153335"/>
            <a:ext cx="11206952" cy="932567"/>
          </a:xfrm>
        </p:spPr>
        <p:txBody>
          <a:bodyPr>
            <a:normAutofit/>
          </a:bodyPr>
          <a:lstStyle/>
          <a:p>
            <a:r>
              <a:rPr lang="en-US" sz="6133" dirty="0">
                <a:latin typeface="NOVA STAMP"/>
                <a:cs typeface="Arial"/>
              </a:rPr>
              <a:t> Invoice responses</a:t>
            </a:r>
            <a:endParaRPr lang="en-US" dirty="0">
              <a:cs typeface="Arial"/>
            </a:endParaRPr>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224888" y="1889535"/>
            <a:ext cx="5870793" cy="2119411"/>
          </a:xfrm>
        </p:spPr>
        <p:txBody>
          <a:bodyPr vert="horz" lIns="0" tIns="0" rIns="0" bIns="0" rtlCol="0" anchor="t">
            <a:noAutofit/>
          </a:bodyPr>
          <a:lstStyle/>
          <a:p>
            <a:r>
              <a:rPr lang="en-GB" sz="3333" b="0" dirty="0">
                <a:ea typeface="+mn-lt"/>
                <a:cs typeface="+mn-lt"/>
              </a:rPr>
              <a:t>We have received your invoice. We will process it according to the payment terms.</a:t>
            </a:r>
            <a:endParaRPr lang="en-US" dirty="0"/>
          </a:p>
          <a:p>
            <a:pPr marL="380990" indent="-380990">
              <a:buFont typeface="Arial"/>
              <a:buChar char="•"/>
            </a:pPr>
            <a:endParaRPr lang="en-GB" sz="3333" b="0">
              <a:solidFill>
                <a:srgbClr val="000000"/>
              </a:solidFill>
              <a:cs typeface="Arial"/>
            </a:endParaRPr>
          </a:p>
          <a:p>
            <a:endParaRPr lang="en-GB">
              <a:cs typeface="Arial"/>
            </a:endParaRP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3" name="Text Placeholder 3">
            <a:extLst>
              <a:ext uri="{FF2B5EF4-FFF2-40B4-BE49-F238E27FC236}">
                <a16:creationId xmlns:a16="http://schemas.microsoft.com/office/drawing/2014/main" id="{5BEA327C-EA22-8554-7CC8-5C8DF662009D}"/>
              </a:ext>
            </a:extLst>
          </p:cNvPr>
          <p:cNvSpPr txBox="1">
            <a:spLocks/>
          </p:cNvSpPr>
          <p:nvPr/>
        </p:nvSpPr>
        <p:spPr>
          <a:xfrm>
            <a:off x="5445785" y="3803641"/>
            <a:ext cx="6057699" cy="2205675"/>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333" b="0" dirty="0">
                <a:ea typeface="+mn-lt"/>
                <a:cs typeface="+mn-lt"/>
              </a:rPr>
              <a:t>We have received your invoice, but it has the following errors. Please update and resubmit it.</a:t>
            </a:r>
          </a:p>
          <a:p>
            <a:pPr>
              <a:buFont typeface="Arial"/>
              <a:buChar char="•"/>
            </a:pPr>
            <a:endParaRPr lang="en-GB" sz="3333" b="0">
              <a:ea typeface="+mn-lt"/>
              <a:cs typeface="+mn-lt"/>
            </a:endParaRPr>
          </a:p>
          <a:p>
            <a:pPr marL="380990" indent="-380990">
              <a:buFont typeface="Arial"/>
              <a:buChar char="•"/>
            </a:pPr>
            <a:endParaRPr lang="en-GB" sz="3333" b="0">
              <a:cs typeface="Arial"/>
            </a:endParaRPr>
          </a:p>
        </p:txBody>
      </p:sp>
      <p:sp>
        <p:nvSpPr>
          <p:cNvPr id="7" name="Title 11">
            <a:extLst>
              <a:ext uri="{FF2B5EF4-FFF2-40B4-BE49-F238E27FC236}">
                <a16:creationId xmlns:a16="http://schemas.microsoft.com/office/drawing/2014/main" id="{9AF3674B-884F-B88C-AC93-FCDDCECCE553}"/>
              </a:ext>
            </a:extLst>
          </p:cNvPr>
          <p:cNvSpPr txBox="1">
            <a:spLocks/>
          </p:cNvSpPr>
          <p:nvPr/>
        </p:nvSpPr>
        <p:spPr>
          <a:xfrm>
            <a:off x="310601" y="333201"/>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sz="2667" dirty="0"/>
              <a:t>Writing an invoice</a:t>
            </a:r>
          </a:p>
        </p:txBody>
      </p:sp>
      <p:sp>
        <p:nvSpPr>
          <p:cNvPr id="9" name="Footer Placeholder 4">
            <a:extLst>
              <a:ext uri="{FF2B5EF4-FFF2-40B4-BE49-F238E27FC236}">
                <a16:creationId xmlns:a16="http://schemas.microsoft.com/office/drawing/2014/main" id="{127F052B-A9A3-254C-31A2-1A3B7A4989FF}"/>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39757689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Receiving and using feedback</a:t>
            </a:r>
          </a:p>
        </p:txBody>
      </p:sp>
    </p:spTree>
    <p:extLst>
      <p:ext uri="{BB962C8B-B14F-4D97-AF65-F5344CB8AC3E}">
        <p14:creationId xmlns:p14="http://schemas.microsoft.com/office/powerpoint/2010/main" val="554617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Industry joke</a:t>
            </a:r>
          </a:p>
        </p:txBody>
      </p:sp>
      <p:sp>
        <p:nvSpPr>
          <p:cNvPr id="5" name="Text Placeholder 4"/>
          <p:cNvSpPr>
            <a:spLocks noGrp="1"/>
          </p:cNvSpPr>
          <p:nvPr>
            <p:ph type="body" sz="quarter" idx="12"/>
          </p:nvPr>
        </p:nvSpPr>
        <p:spPr>
          <a:xfrm>
            <a:off x="780441" y="1027653"/>
            <a:ext cx="9755059" cy="4802099"/>
          </a:xfrm>
        </p:spPr>
        <p:txBody>
          <a:bodyPr vert="horz" lIns="0" tIns="0" rIns="0" bIns="0" rtlCol="0" anchor="t">
            <a:noAutofit/>
          </a:bodyPr>
          <a:lstStyle/>
          <a:p>
            <a:pPr>
              <a:lnSpc>
                <a:spcPct val="100000"/>
              </a:lnSpc>
            </a:pPr>
            <a:r>
              <a:rPr lang="en-GB" sz="4800">
                <a:ea typeface="+mn-lt"/>
                <a:cs typeface="+mn-lt"/>
              </a:rPr>
              <a:t>What is the difference between an amateur and professional?</a:t>
            </a:r>
            <a:endParaRPr lang="en-US" sz="4800">
              <a:cs typeface="Arial"/>
            </a:endParaRPr>
          </a:p>
          <a:p>
            <a:pPr>
              <a:lnSpc>
                <a:spcPct val="100000"/>
              </a:lnSpc>
            </a:pPr>
            <a:endParaRPr lang="en-GB" sz="4800">
              <a:solidFill>
                <a:srgbClr val="000000"/>
              </a:solidFill>
              <a:ea typeface="+mn-lt"/>
              <a:cs typeface="+mn-lt"/>
            </a:endParaRPr>
          </a:p>
          <a:p>
            <a:pPr>
              <a:lnSpc>
                <a:spcPct val="100000"/>
              </a:lnSpc>
            </a:pPr>
            <a:br>
              <a:rPr lang="en-GB"/>
            </a:br>
            <a:r>
              <a:rPr lang="en-GB"/>
              <a:t> </a:t>
            </a:r>
            <a:endParaRPr lang="en-US">
              <a:cs typeface="Arial"/>
            </a:endParaRPr>
          </a:p>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Tree>
    <p:extLst>
      <p:ext uri="{BB962C8B-B14F-4D97-AF65-F5344CB8AC3E}">
        <p14:creationId xmlns:p14="http://schemas.microsoft.com/office/powerpoint/2010/main" val="9899012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033DD-E404-FCAF-6E8F-7513EBB68BAD}"/>
              </a:ext>
            </a:extLst>
          </p:cNvPr>
          <p:cNvSpPr>
            <a:spLocks noGrp="1"/>
          </p:cNvSpPr>
          <p:nvPr>
            <p:ph type="title"/>
          </p:nvPr>
        </p:nvSpPr>
        <p:spPr>
          <a:xfrm>
            <a:off x="310601" y="520578"/>
            <a:ext cx="11250084" cy="932567"/>
          </a:xfrm>
        </p:spPr>
        <p:txBody>
          <a:bodyPr>
            <a:normAutofit/>
          </a:bodyPr>
          <a:lstStyle/>
          <a:p>
            <a:r>
              <a:rPr lang="en-GB" dirty="0">
                <a:cs typeface="Arial"/>
              </a:rPr>
              <a:t>Receiving and using feedback</a:t>
            </a:r>
            <a:endParaRPr lang="en-GB" dirty="0"/>
          </a:p>
        </p:txBody>
      </p:sp>
      <p:sp>
        <p:nvSpPr>
          <p:cNvPr id="3" name="Text Placeholder 2">
            <a:extLst>
              <a:ext uri="{FF2B5EF4-FFF2-40B4-BE49-F238E27FC236}">
                <a16:creationId xmlns:a16="http://schemas.microsoft.com/office/drawing/2014/main" id="{1EA33A88-5AED-E079-0AF5-CCBCCC2F2F20}"/>
              </a:ext>
            </a:extLst>
          </p:cNvPr>
          <p:cNvSpPr>
            <a:spLocks noGrp="1"/>
          </p:cNvSpPr>
          <p:nvPr>
            <p:ph type="body" sz="quarter" idx="13"/>
          </p:nvPr>
        </p:nvSpPr>
        <p:spPr>
          <a:xfrm>
            <a:off x="311151" y="1918289"/>
            <a:ext cx="10325064" cy="4391032"/>
          </a:xfrm>
        </p:spPr>
        <p:txBody>
          <a:bodyPr vert="horz" lIns="0" tIns="0" rIns="0" bIns="0" rtlCol="0" anchor="t">
            <a:noAutofit/>
          </a:bodyPr>
          <a:lstStyle/>
          <a:p>
            <a:r>
              <a:rPr lang="en-GB" b="0" dirty="0">
                <a:cs typeface="Arial"/>
              </a:rPr>
              <a:t>As part of becoming a successful professional, it is important that we welcome and receive feedback with openness and curiosity.</a:t>
            </a:r>
          </a:p>
          <a:p>
            <a:endParaRPr lang="en-GB" b="0" dirty="0">
              <a:cs typeface="Arial"/>
            </a:endParaRPr>
          </a:p>
          <a:p>
            <a:endParaRPr lang="en-GB" b="0" dirty="0">
              <a:cs typeface="Arial"/>
            </a:endParaRPr>
          </a:p>
          <a:p>
            <a:r>
              <a:rPr lang="en-GB" b="0" dirty="0">
                <a:cs typeface="Arial"/>
              </a:rPr>
              <a:t>We can use any feedback not only to appreciate different people's perspectives but also to help us upskill, develop and grow as a professional.</a:t>
            </a:r>
          </a:p>
        </p:txBody>
      </p:sp>
      <p:sp>
        <p:nvSpPr>
          <p:cNvPr id="5" name="Footer Placeholder 4">
            <a:extLst>
              <a:ext uri="{FF2B5EF4-FFF2-40B4-BE49-F238E27FC236}">
                <a16:creationId xmlns:a16="http://schemas.microsoft.com/office/drawing/2014/main" id="{FA0EEE71-671C-B414-4009-5E29A05068D1}"/>
              </a:ext>
            </a:extLst>
          </p:cNvPr>
          <p:cNvSpPr>
            <a:spLocks noGrp="1"/>
          </p:cNvSpPr>
          <p:nvPr>
            <p:ph type="ftr" sz="quarter" idx="10"/>
          </p:nvPr>
        </p:nvSpPr>
        <p:spPr/>
        <p:txBody>
          <a:bodyPr/>
          <a:lstStyle/>
          <a:p>
            <a:r>
              <a:rPr lang="en-GB" dirty="0"/>
              <a:t>Education and Training Foundation</a:t>
            </a:r>
          </a:p>
        </p:txBody>
      </p:sp>
      <p:sp>
        <p:nvSpPr>
          <p:cNvPr id="6" name="Slide Number Placeholder 5">
            <a:extLst>
              <a:ext uri="{FF2B5EF4-FFF2-40B4-BE49-F238E27FC236}">
                <a16:creationId xmlns:a16="http://schemas.microsoft.com/office/drawing/2014/main" id="{25B1C448-4319-A2C0-0D88-7B72788095B7}"/>
              </a:ext>
            </a:extLst>
          </p:cNvPr>
          <p:cNvSpPr>
            <a:spLocks noGrp="1"/>
          </p:cNvSpPr>
          <p:nvPr>
            <p:ph type="sldNum" sz="quarter" idx="11"/>
          </p:nvPr>
        </p:nvSpPr>
        <p:spPr/>
        <p:txBody>
          <a:bodyPr/>
          <a:lstStyle/>
          <a:p>
            <a:fld id="{DA2C159E-F13C-4A85-9A41-E7669D3E0D70}" type="slidenum">
              <a:rPr lang="en-GB" dirty="0" smtClean="0"/>
              <a:pPr/>
              <a:t>50</a:t>
            </a:fld>
            <a:endParaRPr lang="en-GB" dirty="0"/>
          </a:p>
        </p:txBody>
      </p:sp>
    </p:spTree>
    <p:extLst>
      <p:ext uri="{BB962C8B-B14F-4D97-AF65-F5344CB8AC3E}">
        <p14:creationId xmlns:p14="http://schemas.microsoft.com/office/powerpoint/2010/main" val="13747155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90876" y="1182090"/>
            <a:ext cx="11206952" cy="932567"/>
          </a:xfrm>
        </p:spPr>
        <p:txBody>
          <a:bodyPr>
            <a:normAutofit/>
          </a:bodyPr>
          <a:lstStyle/>
          <a:p>
            <a:r>
              <a:rPr lang="en-US" sz="6133" dirty="0">
                <a:latin typeface="NOVA STAMP"/>
                <a:cs typeface="Arial"/>
              </a:rPr>
              <a:t> POP form</a:t>
            </a:r>
            <a:endParaRPr lang="en-US" dirty="0">
              <a:cs typeface="Arial"/>
            </a:endParaRPr>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a:xfrm>
            <a:off x="224888" y="1889535"/>
            <a:ext cx="6582825" cy="2119411"/>
          </a:xfrm>
        </p:spPr>
        <p:txBody>
          <a:bodyPr vert="horz" lIns="0" tIns="0" rIns="0" bIns="0" rtlCol="0" anchor="t">
            <a:noAutofit/>
          </a:bodyPr>
          <a:lstStyle/>
          <a:p>
            <a:r>
              <a:rPr lang="en-GB" sz="3333" b="0" dirty="0">
                <a:ea typeface="+mn-lt"/>
                <a:cs typeface="+mn-lt"/>
              </a:rPr>
              <a:t>Professional Or Poor Questionnaire</a:t>
            </a:r>
            <a:endParaRPr lang="en-GB" sz="3333" b="0">
              <a:cs typeface="Arial"/>
            </a:endParaRPr>
          </a:p>
          <a:p>
            <a:endParaRPr lang="en-GB" sz="3333" b="0">
              <a:solidFill>
                <a:srgbClr val="000000"/>
              </a:solidFill>
              <a:cs typeface="Arial"/>
            </a:endParaRPr>
          </a:p>
          <a:p>
            <a:r>
              <a:rPr lang="en-GB" sz="3333" b="0" dirty="0">
                <a:cs typeface="Arial"/>
              </a:rPr>
              <a:t>Choose two learners you have worked with so far this term and score them on their work.</a:t>
            </a:r>
          </a:p>
          <a:p>
            <a:endParaRPr lang="en-GB" sz="3333" b="0">
              <a:cs typeface="Arial"/>
            </a:endParaRPr>
          </a:p>
          <a:p>
            <a:r>
              <a:rPr lang="en-GB" sz="3333" b="0" dirty="0">
                <a:cs typeface="Arial"/>
              </a:rPr>
              <a:t>Give constructive feedback about their skills, their strengths and how they could develop going forwards.</a:t>
            </a:r>
          </a:p>
          <a:p>
            <a:pPr marL="380990" indent="-380990">
              <a:buFont typeface="Arial"/>
              <a:buChar char="•"/>
            </a:pPr>
            <a:endParaRPr lang="en-GB" sz="3333" b="0">
              <a:cs typeface="Arial"/>
            </a:endParaRPr>
          </a:p>
          <a:p>
            <a:endParaRPr lang="en-GB">
              <a:cs typeface="Arial"/>
            </a:endParaRP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3" name="Text Placeholder 3">
            <a:extLst>
              <a:ext uri="{FF2B5EF4-FFF2-40B4-BE49-F238E27FC236}">
                <a16:creationId xmlns:a16="http://schemas.microsoft.com/office/drawing/2014/main" id="{5BEA327C-EA22-8554-7CC8-5C8DF662009D}"/>
              </a:ext>
            </a:extLst>
          </p:cNvPr>
          <p:cNvSpPr txBox="1">
            <a:spLocks/>
          </p:cNvSpPr>
          <p:nvPr/>
        </p:nvSpPr>
        <p:spPr>
          <a:xfrm>
            <a:off x="6924178" y="609394"/>
            <a:ext cx="5310077" cy="4606693"/>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333" b="0" dirty="0">
                <a:ea typeface="+mn-lt"/>
                <a:cs typeface="+mn-lt"/>
              </a:rPr>
              <a:t>(Place a QR code for the form in this space for the students to download)</a:t>
            </a:r>
          </a:p>
          <a:p>
            <a:endParaRPr lang="en-GB" sz="3333" b="0">
              <a:ea typeface="+mn-lt"/>
              <a:cs typeface="+mn-lt"/>
            </a:endParaRPr>
          </a:p>
          <a:p>
            <a:endParaRPr lang="en-GB" sz="3333" b="0">
              <a:cs typeface="Arial"/>
            </a:endParaRPr>
          </a:p>
          <a:p>
            <a:r>
              <a:rPr lang="en-GB" sz="2400" b="0" dirty="0">
                <a:cs typeface="Arial"/>
              </a:rPr>
              <a:t>Your tutor will distribute the feedback for you to reflect upon</a:t>
            </a:r>
          </a:p>
          <a:p>
            <a:pPr>
              <a:buFont typeface="Arial"/>
              <a:buChar char="•"/>
            </a:pPr>
            <a:endParaRPr lang="en-GB" sz="3333" b="0">
              <a:cs typeface="Arial"/>
            </a:endParaRPr>
          </a:p>
          <a:p>
            <a:pPr marL="380990" indent="-380990">
              <a:buFont typeface="Arial"/>
              <a:buChar char="•"/>
            </a:pPr>
            <a:endParaRPr lang="en-GB" sz="3333" b="0">
              <a:cs typeface="Arial"/>
            </a:endParaRPr>
          </a:p>
        </p:txBody>
      </p:sp>
      <p:sp>
        <p:nvSpPr>
          <p:cNvPr id="7" name="Title 1">
            <a:extLst>
              <a:ext uri="{FF2B5EF4-FFF2-40B4-BE49-F238E27FC236}">
                <a16:creationId xmlns:a16="http://schemas.microsoft.com/office/drawing/2014/main" id="{584027D5-A57E-538B-4DD2-FEF323A65F34}"/>
              </a:ext>
            </a:extLst>
          </p:cNvPr>
          <p:cNvSpPr txBox="1">
            <a:spLocks/>
          </p:cNvSpPr>
          <p:nvPr/>
        </p:nvSpPr>
        <p:spPr>
          <a:xfrm>
            <a:off x="310601" y="520578"/>
            <a:ext cx="11250084" cy="932567"/>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sz="2667" dirty="0">
                <a:cs typeface="Arial"/>
              </a:rPr>
              <a:t>Receiving and using feedback</a:t>
            </a:r>
            <a:endParaRPr lang="en-GB" sz="2667" dirty="0"/>
          </a:p>
        </p:txBody>
      </p:sp>
    </p:spTree>
    <p:extLst>
      <p:ext uri="{BB962C8B-B14F-4D97-AF65-F5344CB8AC3E}">
        <p14:creationId xmlns:p14="http://schemas.microsoft.com/office/powerpoint/2010/main" val="37640060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Logo, company name&#10;&#10;Description automatically generated">
            <a:extLst>
              <a:ext uri="{FF2B5EF4-FFF2-40B4-BE49-F238E27FC236}">
                <a16:creationId xmlns:a16="http://schemas.microsoft.com/office/drawing/2014/main" id="{E86A3CAF-8A7D-2FF2-C94E-617DAE059766}"/>
              </a:ext>
            </a:extLst>
          </p:cNvPr>
          <p:cNvPicPr>
            <a:picLocks noChangeAspect="1"/>
          </p:cNvPicPr>
          <p:nvPr/>
        </p:nvPicPr>
        <p:blipFill rotWithShape="1">
          <a:blip r:embed="rId3"/>
          <a:srcRect l="14902" t="30708" r="15777" b="40241"/>
          <a:stretch/>
        </p:blipFill>
        <p:spPr>
          <a:xfrm>
            <a:off x="1995578" y="1945258"/>
            <a:ext cx="2535484" cy="1062589"/>
          </a:xfrm>
          <a:prstGeom prst="rect">
            <a:avLst/>
          </a:prstGeom>
        </p:spPr>
      </p:pic>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52</a:t>
            </a:fld>
            <a:endParaRPr lang="en-GB" dirty="0"/>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dirty="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dirty="0"/>
              <a:t>Funded by</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3"/>
            <a:ext cx="2784309" cy="430887"/>
          </a:xfrm>
          <a:prstGeom prst="rect">
            <a:avLst/>
          </a:prstGeom>
          <a:noFill/>
        </p:spPr>
        <p:txBody>
          <a:bodyPr wrap="square" lIns="0" tIns="0" rIns="0" bIns="0" rtlCol="0">
            <a:spAutoFit/>
          </a:bodyPr>
          <a:lstStyle/>
          <a:p>
            <a:r>
              <a:rPr lang="en-GB" sz="1400" dirty="0"/>
              <a:t>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6" name="Picture 5" descr="A picture containing text, sign, tableware, dishware&#10;&#10;Description automatically generated">
            <a:extLst>
              <a:ext uri="{FF2B5EF4-FFF2-40B4-BE49-F238E27FC236}">
                <a16:creationId xmlns:a16="http://schemas.microsoft.com/office/drawing/2014/main" id="{0696C9FF-50F2-8899-D86B-AFD20A267C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86831" y="2797685"/>
            <a:ext cx="1844935" cy="789592"/>
          </a:xfrm>
          <a:prstGeom prst="rect">
            <a:avLst/>
          </a:prstGeom>
        </p:spPr>
      </p:pic>
    </p:spTree>
    <p:extLst>
      <p:ext uri="{BB962C8B-B14F-4D97-AF65-F5344CB8AC3E}">
        <p14:creationId xmlns:p14="http://schemas.microsoft.com/office/powerpoint/2010/main" val="2520625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industry joke</a:t>
            </a:r>
          </a:p>
        </p:txBody>
      </p:sp>
      <p:sp>
        <p:nvSpPr>
          <p:cNvPr id="5" name="Text Placeholder 4"/>
          <p:cNvSpPr>
            <a:spLocks noGrp="1"/>
          </p:cNvSpPr>
          <p:nvPr>
            <p:ph type="body" sz="quarter" idx="12"/>
          </p:nvPr>
        </p:nvSpPr>
        <p:spPr>
          <a:xfrm>
            <a:off x="312001" y="1027653"/>
            <a:ext cx="10223500" cy="4802099"/>
          </a:xfrm>
        </p:spPr>
        <p:txBody>
          <a:bodyPr vert="horz" lIns="0" tIns="0" rIns="0" bIns="0" rtlCol="0" anchor="t">
            <a:noAutofit/>
          </a:bodyPr>
          <a:lstStyle/>
          <a:p>
            <a:pPr>
              <a:lnSpc>
                <a:spcPct val="100000"/>
              </a:lnSpc>
            </a:pPr>
            <a:r>
              <a:rPr lang="en-GB" sz="4800">
                <a:ea typeface="+mn-lt"/>
                <a:cs typeface="+mn-lt"/>
              </a:rPr>
              <a:t>What is the difference between an amateur and professional?</a:t>
            </a:r>
            <a:endParaRPr lang="en-US" sz="4800">
              <a:cs typeface="Arial"/>
            </a:endParaRPr>
          </a:p>
          <a:p>
            <a:pPr>
              <a:lnSpc>
                <a:spcPct val="100000"/>
              </a:lnSpc>
            </a:pPr>
            <a:endParaRPr lang="en-GB" sz="4800">
              <a:solidFill>
                <a:srgbClr val="000000"/>
              </a:solidFill>
              <a:ea typeface="+mn-lt"/>
              <a:cs typeface="+mn-lt"/>
            </a:endParaRPr>
          </a:p>
          <a:p>
            <a:pPr>
              <a:lnSpc>
                <a:spcPct val="100000"/>
              </a:lnSpc>
            </a:pPr>
            <a:r>
              <a:rPr lang="en-GB" sz="4800">
                <a:solidFill>
                  <a:srgbClr val="E51C41"/>
                </a:solidFill>
                <a:ea typeface="+mn-lt"/>
                <a:cs typeface="+mn-lt"/>
              </a:rPr>
              <a:t>An amateur is waiting for inspiration…</a:t>
            </a:r>
          </a:p>
          <a:p>
            <a:pPr>
              <a:lnSpc>
                <a:spcPct val="100000"/>
              </a:lnSpc>
            </a:pPr>
            <a:endParaRPr lang="en-GB" sz="4800">
              <a:solidFill>
                <a:srgbClr val="E51C41"/>
              </a:solidFill>
              <a:ea typeface="+mn-lt"/>
              <a:cs typeface="+mn-lt"/>
            </a:endParaRPr>
          </a:p>
          <a:p>
            <a:pPr>
              <a:lnSpc>
                <a:spcPct val="100000"/>
              </a:lnSpc>
            </a:pPr>
            <a:br>
              <a:rPr lang="en-GB"/>
            </a:br>
            <a:r>
              <a:rPr lang="en-GB"/>
              <a:t> </a:t>
            </a:r>
            <a:endParaRPr lang="en-US">
              <a:cs typeface="Arial"/>
            </a:endParaRPr>
          </a:p>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Tree>
    <p:extLst>
      <p:ext uri="{BB962C8B-B14F-4D97-AF65-F5344CB8AC3E}">
        <p14:creationId xmlns:p14="http://schemas.microsoft.com/office/powerpoint/2010/main" val="11427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industry joke</a:t>
            </a:r>
          </a:p>
        </p:txBody>
      </p:sp>
      <p:sp>
        <p:nvSpPr>
          <p:cNvPr id="5" name="Text Placeholder 4"/>
          <p:cNvSpPr>
            <a:spLocks noGrp="1"/>
          </p:cNvSpPr>
          <p:nvPr>
            <p:ph type="body" sz="quarter" idx="12"/>
          </p:nvPr>
        </p:nvSpPr>
        <p:spPr>
          <a:xfrm>
            <a:off x="312001" y="1027653"/>
            <a:ext cx="10223500" cy="4802099"/>
          </a:xfrm>
        </p:spPr>
        <p:txBody>
          <a:bodyPr vert="horz" lIns="0" tIns="0" rIns="0" bIns="0" rtlCol="0" anchor="t">
            <a:noAutofit/>
          </a:bodyPr>
          <a:lstStyle/>
          <a:p>
            <a:pPr>
              <a:lnSpc>
                <a:spcPct val="100000"/>
              </a:lnSpc>
            </a:pPr>
            <a:r>
              <a:rPr lang="en-GB" sz="4800">
                <a:ea typeface="+mn-lt"/>
                <a:cs typeface="+mn-lt"/>
              </a:rPr>
              <a:t>What is the difference between an amateur and professional?</a:t>
            </a:r>
            <a:endParaRPr lang="en-US" sz="4800">
              <a:cs typeface="Arial"/>
            </a:endParaRPr>
          </a:p>
          <a:p>
            <a:pPr>
              <a:lnSpc>
                <a:spcPct val="100000"/>
              </a:lnSpc>
            </a:pPr>
            <a:endParaRPr lang="en-GB" sz="4800">
              <a:solidFill>
                <a:srgbClr val="000000"/>
              </a:solidFill>
              <a:ea typeface="+mn-lt"/>
              <a:cs typeface="+mn-lt"/>
            </a:endParaRPr>
          </a:p>
          <a:p>
            <a:pPr>
              <a:lnSpc>
                <a:spcPct val="100000"/>
              </a:lnSpc>
            </a:pPr>
            <a:r>
              <a:rPr lang="en-GB" sz="4800">
                <a:solidFill>
                  <a:srgbClr val="E51C41"/>
                </a:solidFill>
                <a:ea typeface="+mn-lt"/>
                <a:cs typeface="+mn-lt"/>
              </a:rPr>
              <a:t>An amateur is waiting for inspiration.</a:t>
            </a:r>
          </a:p>
          <a:p>
            <a:pPr>
              <a:lnSpc>
                <a:spcPct val="100000"/>
              </a:lnSpc>
            </a:pPr>
            <a:endParaRPr lang="en-GB" sz="4800">
              <a:solidFill>
                <a:srgbClr val="E51C41"/>
              </a:solidFill>
              <a:ea typeface="+mn-lt"/>
              <a:cs typeface="+mn-lt"/>
            </a:endParaRPr>
          </a:p>
          <a:p>
            <a:pPr>
              <a:lnSpc>
                <a:spcPct val="100000"/>
              </a:lnSpc>
            </a:pPr>
            <a:r>
              <a:rPr lang="en-GB" sz="4800">
                <a:solidFill>
                  <a:srgbClr val="E51C41"/>
                </a:solidFill>
                <a:ea typeface="+mn-lt"/>
                <a:cs typeface="+mn-lt"/>
              </a:rPr>
              <a:t>A professional is waiting for the invoice details.</a:t>
            </a:r>
            <a:endParaRPr lang="en-GB">
              <a:cs typeface="Arial"/>
            </a:endParaRPr>
          </a:p>
          <a:p>
            <a:r>
              <a:rPr lang="en-GB"/>
              <a:t>.</a:t>
            </a:r>
            <a:br>
              <a:rPr lang="en-GB"/>
            </a:br>
            <a:r>
              <a:rPr lang="en-GB"/>
              <a:t> </a:t>
            </a:r>
            <a:endParaRPr lang="en-US">
              <a:cs typeface="Arial"/>
            </a:endParaRPr>
          </a:p>
          <a:p>
            <a:r>
              <a:rPr lang="en-GB">
                <a:solidFill>
                  <a:srgbClr val="E51C41"/>
                </a:solidFill>
              </a:rPr>
              <a:t> </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Tree>
    <p:extLst>
      <p:ext uri="{BB962C8B-B14F-4D97-AF65-F5344CB8AC3E}">
        <p14:creationId xmlns:p14="http://schemas.microsoft.com/office/powerpoint/2010/main" val="2325898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2121" y="664505"/>
            <a:ext cx="11206952" cy="932567"/>
          </a:xfrm>
        </p:spPr>
        <p:txBody>
          <a:bodyPr>
            <a:normAutofit/>
          </a:bodyPr>
          <a:lstStyle/>
          <a:p>
            <a:r>
              <a:rPr lang="en-US" dirty="0">
                <a:latin typeface="NOVA STAMP"/>
                <a:ea typeface="+mj-lt"/>
                <a:cs typeface="+mj-lt"/>
              </a:rPr>
              <a:t>Vending Machines</a:t>
            </a:r>
            <a:endParaRPr lang="en-US" dirty="0"/>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p:txBody>
          <a:bodyPr vert="horz" lIns="0" tIns="0" rIns="0" bIns="0" rtlCol="0" anchor="t">
            <a:noAutofit/>
          </a:bodyPr>
          <a:lstStyle/>
          <a:p>
            <a:r>
              <a:rPr lang="en-GB" b="0" dirty="0">
                <a:ea typeface="+mn-lt"/>
                <a:cs typeface="+mn-lt"/>
              </a:rPr>
              <a:t>Professionalism produces what is requested on demand</a:t>
            </a: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pic>
        <p:nvPicPr>
          <p:cNvPr id="8" name="Picture 8">
            <a:extLst>
              <a:ext uri="{FF2B5EF4-FFF2-40B4-BE49-F238E27FC236}">
                <a16:creationId xmlns:a16="http://schemas.microsoft.com/office/drawing/2014/main" id="{F55830BB-0D7E-EA6B-3BE6-8D14F5512F00}"/>
              </a:ext>
            </a:extLst>
          </p:cNvPr>
          <p:cNvPicPr>
            <a:picLocks noGrp="1" noChangeAspect="1"/>
          </p:cNvPicPr>
          <p:nvPr>
            <p:ph type="pic" sz="quarter" idx="12"/>
          </p:nvPr>
        </p:nvPicPr>
        <p:blipFill rotWithShape="1">
          <a:blip r:embed="rId3"/>
          <a:srcRect l="14803" t="12131" r="6065" b="31696"/>
          <a:stretch/>
        </p:blipFill>
        <p:spPr>
          <a:xfrm>
            <a:off x="6093464" y="1472134"/>
            <a:ext cx="5321601" cy="5030841"/>
          </a:xfrm>
        </p:spPr>
      </p:pic>
      <p:sp>
        <p:nvSpPr>
          <p:cNvPr id="3" name="Footer Placeholder 2">
            <a:extLst>
              <a:ext uri="{FF2B5EF4-FFF2-40B4-BE49-F238E27FC236}">
                <a16:creationId xmlns:a16="http://schemas.microsoft.com/office/drawing/2014/main" id="{819A5C50-7A32-408F-8E6C-90F5AC59B353}"/>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2765787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62121" y="664505"/>
            <a:ext cx="11206952" cy="932567"/>
          </a:xfrm>
        </p:spPr>
        <p:txBody>
          <a:bodyPr>
            <a:normAutofit/>
          </a:bodyPr>
          <a:lstStyle/>
          <a:p>
            <a:r>
              <a:rPr lang="en-US">
                <a:latin typeface="Arial"/>
                <a:ea typeface="+mj-lt"/>
                <a:cs typeface="+mj-lt"/>
              </a:rPr>
              <a:t>Vending Machines</a:t>
            </a:r>
            <a:endParaRPr lang="en-US">
              <a:latin typeface="Arial"/>
            </a:endParaRPr>
          </a:p>
        </p:txBody>
      </p:sp>
      <p:sp>
        <p:nvSpPr>
          <p:cNvPr id="4" name="Text Placeholder 3">
            <a:extLst>
              <a:ext uri="{FF2B5EF4-FFF2-40B4-BE49-F238E27FC236}">
                <a16:creationId xmlns:a16="http://schemas.microsoft.com/office/drawing/2014/main" id="{CBE59825-9C81-593F-2F4D-C6436D1B2357}"/>
              </a:ext>
            </a:extLst>
          </p:cNvPr>
          <p:cNvSpPr>
            <a:spLocks noGrp="1"/>
          </p:cNvSpPr>
          <p:nvPr>
            <p:ph type="body" sz="quarter" idx="13"/>
          </p:nvPr>
        </p:nvSpPr>
        <p:spPr/>
        <p:txBody>
          <a:bodyPr vert="horz" lIns="0" tIns="0" rIns="0" bIns="0" rtlCol="0" anchor="t">
            <a:noAutofit/>
          </a:bodyPr>
          <a:lstStyle/>
          <a:p>
            <a:r>
              <a:rPr lang="en-GB" b="0" dirty="0">
                <a:ea typeface="+mn-lt"/>
                <a:cs typeface="+mn-lt"/>
              </a:rPr>
              <a:t>Mystery machine</a:t>
            </a:r>
          </a:p>
          <a:p>
            <a:endParaRPr lang="en-GB">
              <a:cs typeface="Arial"/>
            </a:endParaRPr>
          </a:p>
        </p:txBody>
      </p:sp>
      <p:sp>
        <p:nvSpPr>
          <p:cNvPr id="5" name="Title 1"/>
          <p:cNvSpPr txBox="1">
            <a:spLocks/>
          </p:cNvSpPr>
          <p:nvPr/>
        </p:nvSpPr>
        <p:spPr>
          <a:xfrm>
            <a:off x="3810115" y="2677758"/>
            <a:ext cx="12028852" cy="1658268"/>
          </a:xfrm>
          <a:prstGeom prst="rect">
            <a:avLst/>
          </a:prstGeom>
          <a:effectLst/>
        </p:spPr>
        <p:txBody>
          <a:bodyPr vert="horz" lIns="121920" tIns="60960" rIns="121920" bIns="60960" rtlCol="0" anchor="b">
            <a:normAutofit fontScale="90000" lnSpcReduction="10000"/>
          </a:bodyPr>
          <a:lstStyle>
            <a:lvl1pPr algn="r" defTabSz="342900" rtl="0" eaLnBrk="1" latinLnBrk="0" hangingPunct="1">
              <a:spcBef>
                <a:spcPct val="0"/>
              </a:spcBef>
              <a:buNone/>
              <a:defRPr sz="45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endParaRPr lang="en-US" sz="11733">
              <a:latin typeface="NOVA STAMP" charset="0"/>
              <a:ea typeface="NOVA STAMP" charset="0"/>
              <a:cs typeface="NOVA STAMP" charset="0"/>
            </a:endParaRPr>
          </a:p>
        </p:txBody>
      </p:sp>
      <p:sp>
        <p:nvSpPr>
          <p:cNvPr id="7" name="TextBox 6">
            <a:extLst>
              <a:ext uri="{FF2B5EF4-FFF2-40B4-BE49-F238E27FC236}">
                <a16:creationId xmlns:a16="http://schemas.microsoft.com/office/drawing/2014/main" id="{1BB91A5A-3F07-8F9C-9A26-EC832137CCB7}"/>
              </a:ext>
            </a:extLst>
          </p:cNvPr>
          <p:cNvSpPr txBox="1"/>
          <p:nvPr/>
        </p:nvSpPr>
        <p:spPr>
          <a:xfrm>
            <a:off x="6883988" y="3012593"/>
            <a:ext cx="3866957"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Video about the mystery Seattle soda machine</a:t>
            </a:r>
            <a:r>
              <a:rPr lang="en-GB">
                <a:cs typeface="Arial"/>
              </a:rPr>
              <a:t> </a:t>
            </a:r>
          </a:p>
        </p:txBody>
      </p:sp>
      <p:sp>
        <p:nvSpPr>
          <p:cNvPr id="3" name="Footer Placeholder 2">
            <a:extLst>
              <a:ext uri="{FF2B5EF4-FFF2-40B4-BE49-F238E27FC236}">
                <a16:creationId xmlns:a16="http://schemas.microsoft.com/office/drawing/2014/main" id="{D95F7B23-C592-AC5B-3729-448122A70EE4}"/>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15783548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50B547-C52B-4559-B804-59D9D1755CEF}">
  <ds:schemaRefs>
    <ds:schemaRef ds:uri="http://schemas.microsoft.com/office/2006/metadata/properties"/>
    <ds:schemaRef ds:uri="http://schemas.microsoft.com/office/infopath/2007/PartnerControls"/>
    <ds:schemaRef ds:uri="a75230e0-234e-44fc-a46b-fcfdfca8ad4b"/>
    <ds:schemaRef ds:uri="b99cf144-4eb2-4910-9a88-c8d0ce72bbfd"/>
  </ds:schemaRefs>
</ds:datastoreItem>
</file>

<file path=customXml/itemProps2.xml><?xml version="1.0" encoding="utf-8"?>
<ds:datastoreItem xmlns:ds="http://schemas.openxmlformats.org/officeDocument/2006/customXml" ds:itemID="{21C39A80-492F-4615-8797-46081A3F2A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2D24F0C-5830-4870-8E0A-FD7631E9C8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2583</Words>
  <Application>Microsoft Office PowerPoint</Application>
  <PresentationFormat>Widescreen</PresentationFormat>
  <Paragraphs>431</Paragraphs>
  <Slides>52</Slides>
  <Notes>46</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Office Theme</vt:lpstr>
      <vt:lpstr>Lesson 3: Effective creative professional</vt:lpstr>
      <vt:lpstr>Learning outcomes</vt:lpstr>
      <vt:lpstr>Skill development – working towards the ESP</vt:lpstr>
      <vt:lpstr>01</vt:lpstr>
      <vt:lpstr>Industry joke</vt:lpstr>
      <vt:lpstr>industry joke</vt:lpstr>
      <vt:lpstr>industry joke</vt:lpstr>
      <vt:lpstr>Vending Machines</vt:lpstr>
      <vt:lpstr>Vending Machines</vt:lpstr>
      <vt:lpstr>Vending Machines</vt:lpstr>
      <vt:lpstr>PowerPoint Presentation</vt:lpstr>
      <vt:lpstr>02</vt:lpstr>
      <vt:lpstr>To be a creative professional,</vt:lpstr>
      <vt:lpstr>To be a creative professional,</vt:lpstr>
      <vt:lpstr>To be a creative professional,</vt:lpstr>
      <vt:lpstr>To be a creative professional,</vt:lpstr>
      <vt:lpstr>To be a creative professional,</vt:lpstr>
      <vt:lpstr> Pompous</vt:lpstr>
      <vt:lpstr>PowerPoint Presentation</vt:lpstr>
      <vt:lpstr>Pompous</vt:lpstr>
      <vt:lpstr> Pompous</vt:lpstr>
      <vt:lpstr>Rebellious</vt:lpstr>
      <vt:lpstr>Rebellious</vt:lpstr>
      <vt:lpstr>Rebellious</vt:lpstr>
      <vt:lpstr>Rebellious</vt:lpstr>
      <vt:lpstr>Ignant</vt:lpstr>
      <vt:lpstr>Ignant</vt:lpstr>
      <vt:lpstr>Ignant</vt:lpstr>
      <vt:lpstr>Capricious</vt:lpstr>
      <vt:lpstr>Capricious</vt:lpstr>
      <vt:lpstr>Capricious</vt:lpstr>
      <vt:lpstr>Capricious</vt:lpstr>
      <vt:lpstr> Chaotic</vt:lpstr>
      <vt:lpstr> Chaotic</vt:lpstr>
      <vt:lpstr>Chaotic</vt:lpstr>
      <vt:lpstr>Chaotic</vt:lpstr>
      <vt:lpstr>Chaotic</vt:lpstr>
      <vt:lpstr>Chaotic</vt:lpstr>
      <vt:lpstr>PowerPoint Presentation</vt:lpstr>
      <vt:lpstr>To be a creative professional,</vt:lpstr>
      <vt:lpstr>03</vt:lpstr>
      <vt:lpstr>Invoicing</vt:lpstr>
      <vt:lpstr> Invoicing</vt:lpstr>
      <vt:lpstr> Invoicing</vt:lpstr>
      <vt:lpstr>04</vt:lpstr>
      <vt:lpstr>Writing an invoice</vt:lpstr>
      <vt:lpstr> Invoice checks</vt:lpstr>
      <vt:lpstr> Invoice responses</vt:lpstr>
      <vt:lpstr>05</vt:lpstr>
      <vt:lpstr>Receiving and using feedback</vt:lpstr>
      <vt:lpstr> POP form</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 Effective creative professional</dc:title>
  <dc:creator>Gemma Brezinski</dc:creator>
  <cp:lastModifiedBy>Gemma Brezinski</cp:lastModifiedBy>
  <cp:revision>2</cp:revision>
  <dcterms:created xsi:type="dcterms:W3CDTF">2023-11-10T10:02:13Z</dcterms:created>
  <dcterms:modified xsi:type="dcterms:W3CDTF">2023-11-14T12:44:32Z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