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presentation.xml" ContentType="application/vnd.openxmlformats-officedocument.presentationml.presentation.main+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12.xml" ContentType="application/vnd.openxmlformats-officedocument.presentationml.notesSlide+xml"/>
  <Override PartName="/ppt/notesSlides/notesSlide41.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40.xml" ContentType="application/vnd.openxmlformats-officedocument.presentationml.notes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600" r:id="rId2"/>
    <p:sldId id="599" r:id="rId3"/>
    <p:sldId id="598" r:id="rId4"/>
    <p:sldId id="597" r:id="rId5"/>
    <p:sldId id="596" r:id="rId6"/>
    <p:sldId id="595" r:id="rId7"/>
    <p:sldId id="594" r:id="rId8"/>
    <p:sldId id="593" r:id="rId9"/>
    <p:sldId id="592" r:id="rId10"/>
    <p:sldId id="591" r:id="rId11"/>
    <p:sldId id="590" r:id="rId12"/>
    <p:sldId id="589" r:id="rId13"/>
    <p:sldId id="588" r:id="rId14"/>
    <p:sldId id="587" r:id="rId15"/>
    <p:sldId id="616" r:id="rId16"/>
    <p:sldId id="615" r:id="rId17"/>
    <p:sldId id="614" r:id="rId18"/>
    <p:sldId id="613" r:id="rId19"/>
    <p:sldId id="612" r:id="rId20"/>
    <p:sldId id="611" r:id="rId21"/>
    <p:sldId id="610" r:id="rId22"/>
    <p:sldId id="609" r:id="rId23"/>
    <p:sldId id="608" r:id="rId24"/>
    <p:sldId id="607" r:id="rId25"/>
    <p:sldId id="606" r:id="rId26"/>
    <p:sldId id="605" r:id="rId27"/>
    <p:sldId id="604" r:id="rId28"/>
    <p:sldId id="603" r:id="rId29"/>
    <p:sldId id="602" r:id="rId30"/>
    <p:sldId id="601" r:id="rId31"/>
    <p:sldId id="624" r:id="rId32"/>
    <p:sldId id="623" r:id="rId33"/>
    <p:sldId id="622" r:id="rId34"/>
    <p:sldId id="621" r:id="rId35"/>
    <p:sldId id="620" r:id="rId36"/>
    <p:sldId id="618" r:id="rId37"/>
    <p:sldId id="798" r:id="rId38"/>
    <p:sldId id="629" r:id="rId39"/>
    <p:sldId id="628" r:id="rId40"/>
    <p:sldId id="627" r:id="rId41"/>
    <p:sldId id="626" r:id="rId42"/>
    <p:sldId id="625"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50"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289856-00D7-4292-9C97-E961623AA959}" type="datetimeFigureOut">
              <a:rPr lang="en-GB" smtClean="0"/>
              <a:t>10/11/2023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97CC48-64FE-4A2E-94A4-035F82A2AE91}" type="slidenum">
              <a:rPr lang="en-GB" smtClean="0"/>
              <a:t>‹#›</a:t>
            </a:fld>
            <a:endParaRPr lang="en-GB"/>
          </a:p>
        </p:txBody>
      </p:sp>
    </p:spTree>
    <p:extLst>
      <p:ext uri="{BB962C8B-B14F-4D97-AF65-F5344CB8AC3E}">
        <p14:creationId xmlns:p14="http://schemas.microsoft.com/office/powerpoint/2010/main" val="1338298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pinterest.co.uk/wizdomimpact/harry-potter/"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pinterest.co.uk/wizdomimpact/harry-potter/"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pinterest.co.uk/wizdomimpact/harry-potter/"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youtu.be/QXcFMjKy4sk"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youtu.be/lbaemWIljeQ"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pinterest.co.uk/wizdomimpact/harry-potter/"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pinterest.co.uk/wizdomimpact/compare-artists/"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youtu.be/6xh9FjcQTWE?t=165"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youtu.be/6xh9FjcQTWE?t=228"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youtu.be/-RQxD4Ff7dY"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You will require 5-10 packs of playing cards</a:t>
            </a: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role is the man behind the curtain playing?</a:t>
            </a:r>
          </a:p>
        </p:txBody>
      </p:sp>
      <p:sp>
        <p:nvSpPr>
          <p:cNvPr id="4" name="Slide Number Placeholder 3"/>
          <p:cNvSpPr>
            <a:spLocks noGrp="1"/>
          </p:cNvSpPr>
          <p:nvPr>
            <p:ph type="sldNum" sz="quarter" idx="10"/>
          </p:nvPr>
        </p:nvSpPr>
        <p:spPr/>
        <p:txBody>
          <a:bodyPr/>
          <a:lstStyle/>
          <a:p>
            <a:fld id="{C3125FB4-FEF8-E441-A941-A6EB13FF2C7E}" type="slidenum">
              <a:rPr lang="en-US" smtClean="0"/>
              <a:t>10</a:t>
            </a:fld>
            <a:endParaRPr lang="en-US"/>
          </a:p>
        </p:txBody>
      </p:sp>
    </p:spTree>
    <p:extLst>
      <p:ext uri="{BB962C8B-B14F-4D97-AF65-F5344CB8AC3E}">
        <p14:creationId xmlns:p14="http://schemas.microsoft.com/office/powerpoint/2010/main" val="37496645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11</a:t>
            </a:fld>
            <a:endParaRPr lang="en-US"/>
          </a:p>
        </p:txBody>
      </p:sp>
    </p:spTree>
    <p:extLst>
      <p:ext uri="{BB962C8B-B14F-4D97-AF65-F5344CB8AC3E}">
        <p14:creationId xmlns:p14="http://schemas.microsoft.com/office/powerpoint/2010/main" val="3159888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12</a:t>
            </a:fld>
            <a:endParaRPr lang="en-US"/>
          </a:p>
        </p:txBody>
      </p:sp>
    </p:spTree>
    <p:extLst>
      <p:ext uri="{BB962C8B-B14F-4D97-AF65-F5344CB8AC3E}">
        <p14:creationId xmlns:p14="http://schemas.microsoft.com/office/powerpoint/2010/main" val="24111532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13</a:t>
            </a:fld>
            <a:endParaRPr lang="en-US"/>
          </a:p>
        </p:txBody>
      </p:sp>
    </p:spTree>
    <p:extLst>
      <p:ext uri="{BB962C8B-B14F-4D97-AF65-F5344CB8AC3E}">
        <p14:creationId xmlns:p14="http://schemas.microsoft.com/office/powerpoint/2010/main" val="1433792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 A content creator and technician</a:t>
            </a:r>
            <a:r>
              <a:rPr lang="en-US" dirty="0"/>
              <a:t>.</a:t>
            </a:r>
          </a:p>
        </p:txBody>
      </p:sp>
      <p:sp>
        <p:nvSpPr>
          <p:cNvPr id="4" name="Slide Number Placeholder 3"/>
          <p:cNvSpPr>
            <a:spLocks noGrp="1"/>
          </p:cNvSpPr>
          <p:nvPr>
            <p:ph type="sldNum" sz="quarter" idx="10"/>
          </p:nvPr>
        </p:nvSpPr>
        <p:spPr/>
        <p:txBody>
          <a:bodyPr/>
          <a:lstStyle/>
          <a:p>
            <a:fld id="{C3125FB4-FEF8-E441-A941-A6EB13FF2C7E}" type="slidenum">
              <a:rPr lang="en-US" smtClean="0"/>
              <a:t>14</a:t>
            </a:fld>
            <a:endParaRPr lang="en-US"/>
          </a:p>
        </p:txBody>
      </p:sp>
    </p:spTree>
    <p:extLst>
      <p:ext uri="{BB962C8B-B14F-4D97-AF65-F5344CB8AC3E}">
        <p14:creationId xmlns:p14="http://schemas.microsoft.com/office/powerpoint/2010/main" val="851503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15</a:t>
            </a:fld>
            <a:endParaRPr lang="en-GB"/>
          </a:p>
        </p:txBody>
      </p:sp>
    </p:spTree>
    <p:extLst>
      <p:ext uri="{BB962C8B-B14F-4D97-AF65-F5344CB8AC3E}">
        <p14:creationId xmlns:p14="http://schemas.microsoft.com/office/powerpoint/2010/main" val="3571038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Muggles are audience members and fans (they must know as little as possible about the process to be able to enjoy it and create wonderment).</a:t>
            </a:r>
          </a:p>
          <a:p>
            <a:r>
              <a:rPr lang="en-GB" dirty="0"/>
              <a:t>What is on stage, screen or broadcasts through media (front of house) must appear magical so, to them, performers/content creators are Wizards.</a:t>
            </a:r>
            <a:endParaRPr lang="en-GB">
              <a:cs typeface="Calibri"/>
            </a:endParaRPr>
          </a:p>
          <a:p>
            <a:endParaRPr lang="en-US"/>
          </a:p>
          <a:p>
            <a:r>
              <a:rPr lang="en-GB" dirty="0"/>
              <a:t>Images of Wizards, Muggle-born wizards and Muggles – </a:t>
            </a:r>
            <a:r>
              <a:rPr lang="en-GB" dirty="0">
                <a:hlinkClick r:id="rId3"/>
              </a:rPr>
              <a:t>https://www.pinterest.co.uk/wizdomimpact/harry-potter/</a:t>
            </a:r>
            <a:endParaRPr lang="en-GB" dirty="0"/>
          </a:p>
        </p:txBody>
      </p:sp>
      <p:sp>
        <p:nvSpPr>
          <p:cNvPr id="4" name="Slide Number Placeholder 3"/>
          <p:cNvSpPr>
            <a:spLocks noGrp="1"/>
          </p:cNvSpPr>
          <p:nvPr>
            <p:ph type="sldNum" sz="quarter" idx="10"/>
          </p:nvPr>
        </p:nvSpPr>
        <p:spPr/>
        <p:txBody>
          <a:bodyPr/>
          <a:lstStyle/>
          <a:p>
            <a:fld id="{C3125FB4-FEF8-E441-A941-A6EB13FF2C7E}" type="slidenum">
              <a:rPr lang="en-US" smtClean="0"/>
              <a:t>16</a:t>
            </a:fld>
            <a:endParaRPr lang="en-US"/>
          </a:p>
        </p:txBody>
      </p:sp>
    </p:spTree>
    <p:extLst>
      <p:ext uri="{BB962C8B-B14F-4D97-AF65-F5344CB8AC3E}">
        <p14:creationId xmlns:p14="http://schemas.microsoft.com/office/powerpoint/2010/main" val="4131473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Muggle-born wizards have had to work hard to develop their skills. They often operate behind the scenes, literally pulling levers and making the magic happen. They could be e</a:t>
            </a:r>
            <a:r>
              <a:rPr lang="en-GB" dirty="0">
                <a:cs typeface="Calibri"/>
              </a:rPr>
              <a:t>vents and content technicians, but they could also be content creators.</a:t>
            </a:r>
          </a:p>
          <a:p>
            <a:endParaRPr lang="en-US"/>
          </a:p>
          <a:p>
            <a:r>
              <a:rPr lang="en-GB" dirty="0"/>
              <a:t>Images of Wizards, Muggle-born wizards and Muggles – </a:t>
            </a:r>
            <a:r>
              <a:rPr lang="en-GB" dirty="0">
                <a:hlinkClick r:id="rId3"/>
              </a:rPr>
              <a:t>https://www.pinterest.co.uk/wizdomimpact/harry-potter/</a:t>
            </a:r>
            <a:endParaRPr lang="en-GB" dirty="0"/>
          </a:p>
        </p:txBody>
      </p:sp>
      <p:sp>
        <p:nvSpPr>
          <p:cNvPr id="4" name="Slide Number Placeholder 3"/>
          <p:cNvSpPr>
            <a:spLocks noGrp="1"/>
          </p:cNvSpPr>
          <p:nvPr>
            <p:ph type="sldNum" sz="quarter" idx="10"/>
          </p:nvPr>
        </p:nvSpPr>
        <p:spPr/>
        <p:txBody>
          <a:bodyPr/>
          <a:lstStyle/>
          <a:p>
            <a:fld id="{C3125FB4-FEF8-E441-A941-A6EB13FF2C7E}" type="slidenum">
              <a:rPr lang="en-US" smtClean="0"/>
              <a:t>17</a:t>
            </a:fld>
            <a:endParaRPr lang="en-US"/>
          </a:p>
        </p:txBody>
      </p:sp>
    </p:spTree>
    <p:extLst>
      <p:ext uri="{BB962C8B-B14F-4D97-AF65-F5344CB8AC3E}">
        <p14:creationId xmlns:p14="http://schemas.microsoft.com/office/powerpoint/2010/main" val="13431388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mn-lt"/>
                <a:ea typeface="DengXian" panose="02010600030101010101" pitchFamily="2" charset="-122"/>
              </a:rPr>
              <a:t>Wizards are born with certain gifts and talents. Even if they come from a family of Wizards, which would be an advantage, they still need to develop their gifts</a:t>
            </a:r>
            <a:r>
              <a:rPr lang="en-GB" dirty="0"/>
              <a:t>.</a:t>
            </a:r>
            <a:endParaRPr lang="en-US"/>
          </a:p>
          <a:p>
            <a:r>
              <a:rPr lang="en-GB" dirty="0">
                <a:cs typeface="Calibri"/>
              </a:rPr>
              <a:t>In the real world, courses like this one are designed to level the playing field by giving anyone with talent an opportunity to access and succeed in the creative industry.</a:t>
            </a:r>
            <a:endParaRPr lang="en-GB">
              <a:ea typeface="Calibri"/>
              <a:cs typeface="Calibri"/>
            </a:endParaRPr>
          </a:p>
          <a:p>
            <a:r>
              <a:rPr lang="en-GB" dirty="0">
                <a:cs typeface="Calibri"/>
              </a:rPr>
              <a:t>Wizards are often content creators.</a:t>
            </a:r>
            <a:endParaRPr lang="en-GB">
              <a:ea typeface="Calibri"/>
              <a:cs typeface="Calibri"/>
            </a:endParaRPr>
          </a:p>
          <a:p>
            <a:endParaRPr lang="en-GB">
              <a:cs typeface="Calibri"/>
            </a:endParaRPr>
          </a:p>
          <a:p>
            <a:r>
              <a:rPr lang="en-GB" dirty="0"/>
              <a:t>Images of Wizards, Muggle-born wizards and Muggles </a:t>
            </a:r>
            <a:r>
              <a:rPr lang="en-GB" dirty="0">
                <a:hlinkClick r:id="rId3"/>
              </a:rPr>
              <a:t>https://www.pinterest.co.uk/wizdomimpact/harry-potter/</a:t>
            </a:r>
            <a:endParaRPr lang="en-GB"/>
          </a:p>
          <a:p>
            <a:r>
              <a:rPr lang="en-GB" dirty="0">
                <a:cs typeface="Calibri"/>
              </a:rPr>
              <a:t>Harry Potter went straight in to the most important role in the </a:t>
            </a:r>
            <a:r>
              <a:rPr lang="en-GB" dirty="0"/>
              <a:t>Quidditch team (the Seeker), not because he worked for it or already had the experience, but because he was spotted by the right person.</a:t>
            </a:r>
            <a:endParaRPr lang="en-GB" dirty="0">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18</a:t>
            </a:fld>
            <a:endParaRPr lang="en-US"/>
          </a:p>
        </p:txBody>
      </p:sp>
    </p:spTree>
    <p:extLst>
      <p:ext uri="{BB962C8B-B14F-4D97-AF65-F5344CB8AC3E}">
        <p14:creationId xmlns:p14="http://schemas.microsoft.com/office/powerpoint/2010/main" val="13880815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19</a:t>
            </a:fld>
            <a:endParaRPr lang="en-US"/>
          </a:p>
        </p:txBody>
      </p:sp>
    </p:spTree>
    <p:extLst>
      <p:ext uri="{BB962C8B-B14F-4D97-AF65-F5344CB8AC3E}">
        <p14:creationId xmlns:p14="http://schemas.microsoft.com/office/powerpoint/2010/main" val="333393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Try the trick yourself.</a:t>
            </a:r>
          </a:p>
          <a:p>
            <a:r>
              <a:rPr lang="en-GB" dirty="0">
                <a:cs typeface="Calibri"/>
              </a:rPr>
              <a:t>Learn a card trick – </a:t>
            </a:r>
            <a:r>
              <a:rPr lang="en-GB" u="sng" dirty="0">
                <a:hlinkClick r:id="rId3"/>
              </a:rPr>
              <a:t>https://youtu.be/QXcFMjKy4sk</a:t>
            </a:r>
            <a:endParaRPr lang="en-GB" dirty="0"/>
          </a:p>
        </p:txBody>
      </p:sp>
      <p:sp>
        <p:nvSpPr>
          <p:cNvPr id="4" name="Slide Number Placeholder 3"/>
          <p:cNvSpPr>
            <a:spLocks noGrp="1"/>
          </p:cNvSpPr>
          <p:nvPr>
            <p:ph type="sldNum" sz="quarter" idx="10"/>
          </p:nvPr>
        </p:nvSpPr>
        <p:spPr/>
        <p:txBody>
          <a:bodyPr/>
          <a:lstStyle/>
          <a:p>
            <a:fld id="{C3125FB4-FEF8-E441-A941-A6EB13FF2C7E}" type="slidenum">
              <a:rPr lang="en-US" smtClean="0"/>
              <a:t>20</a:t>
            </a:fld>
            <a:endParaRPr lang="en-US"/>
          </a:p>
        </p:txBody>
      </p:sp>
    </p:spTree>
    <p:extLst>
      <p:ext uri="{BB962C8B-B14F-4D97-AF65-F5344CB8AC3E}">
        <p14:creationId xmlns:p14="http://schemas.microsoft.com/office/powerpoint/2010/main" val="6812475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Give out playing cards to the learners.</a:t>
            </a:r>
          </a:p>
        </p:txBody>
      </p:sp>
      <p:sp>
        <p:nvSpPr>
          <p:cNvPr id="4" name="Slide Number Placeholder 3"/>
          <p:cNvSpPr>
            <a:spLocks noGrp="1"/>
          </p:cNvSpPr>
          <p:nvPr>
            <p:ph type="sldNum" sz="quarter" idx="10"/>
          </p:nvPr>
        </p:nvSpPr>
        <p:spPr/>
        <p:txBody>
          <a:bodyPr/>
          <a:lstStyle/>
          <a:p>
            <a:fld id="{C3125FB4-FEF8-E441-A941-A6EB13FF2C7E}" type="slidenum">
              <a:rPr lang="en-US" smtClean="0"/>
              <a:t>21</a:t>
            </a:fld>
            <a:endParaRPr lang="en-US"/>
          </a:p>
        </p:txBody>
      </p:sp>
    </p:spTree>
    <p:extLst>
      <p:ext uri="{BB962C8B-B14F-4D97-AF65-F5344CB8AC3E}">
        <p14:creationId xmlns:p14="http://schemas.microsoft.com/office/powerpoint/2010/main" val="9148018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Once you have seen how a magic trick is done, it ceases to be magic.</a:t>
            </a:r>
            <a:endParaRPr lang="en-US" dirty="0"/>
          </a:p>
        </p:txBody>
      </p:sp>
      <p:sp>
        <p:nvSpPr>
          <p:cNvPr id="4" name="Slide Number Placeholder 3"/>
          <p:cNvSpPr>
            <a:spLocks noGrp="1"/>
          </p:cNvSpPr>
          <p:nvPr>
            <p:ph type="sldNum" sz="quarter" idx="10"/>
          </p:nvPr>
        </p:nvSpPr>
        <p:spPr/>
        <p:txBody>
          <a:bodyPr/>
          <a:lstStyle/>
          <a:p>
            <a:fld id="{C3125FB4-FEF8-E441-A941-A6EB13FF2C7E}" type="slidenum">
              <a:rPr lang="en-US" smtClean="0"/>
              <a:t>22</a:t>
            </a:fld>
            <a:endParaRPr lang="en-US"/>
          </a:p>
        </p:txBody>
      </p:sp>
    </p:spTree>
    <p:extLst>
      <p:ext uri="{BB962C8B-B14F-4D97-AF65-F5344CB8AC3E}">
        <p14:creationId xmlns:p14="http://schemas.microsoft.com/office/powerpoint/2010/main" val="32317693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3125FB4-FEF8-E441-A941-A6EB13FF2C7E}" type="slidenum">
              <a:rPr lang="en-US" smtClean="0"/>
              <a:t>23</a:t>
            </a:fld>
            <a:endParaRPr lang="en-US"/>
          </a:p>
        </p:txBody>
      </p:sp>
    </p:spTree>
    <p:extLst>
      <p:ext uri="{BB962C8B-B14F-4D97-AF65-F5344CB8AC3E}">
        <p14:creationId xmlns:p14="http://schemas.microsoft.com/office/powerpoint/2010/main" val="4252842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24</a:t>
            </a:fld>
            <a:endParaRPr lang="en-GB"/>
          </a:p>
        </p:txBody>
      </p:sp>
    </p:spTree>
    <p:extLst>
      <p:ext uri="{BB962C8B-B14F-4D97-AF65-F5344CB8AC3E}">
        <p14:creationId xmlns:p14="http://schemas.microsoft.com/office/powerpoint/2010/main" val="27697454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mn-lt"/>
                <a:ea typeface="DengXian" panose="02010600030101010101" pitchFamily="2" charset="-122"/>
              </a:rPr>
              <a:t>Wizards start movements, Muggle-born wizards bring them to life and Muggles enjoy the show.</a:t>
            </a:r>
            <a:endParaRPr lang="en-GB" sz="1200" dirty="0">
              <a:latin typeface="+mn-lt"/>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25</a:t>
            </a:fld>
            <a:endParaRPr lang="en-US"/>
          </a:p>
        </p:txBody>
      </p:sp>
    </p:spTree>
    <p:extLst>
      <p:ext uri="{BB962C8B-B14F-4D97-AF65-F5344CB8AC3E}">
        <p14:creationId xmlns:p14="http://schemas.microsoft.com/office/powerpoint/2010/main" val="7140075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Let’s watch a movement start in real time, instigated by our content creator wizard.</a:t>
            </a:r>
          </a:p>
          <a:p>
            <a:r>
              <a:rPr lang="en-GB" dirty="0">
                <a:cs typeface="Calibri"/>
              </a:rPr>
              <a:t>Watch video of a leader starting a movement – </a:t>
            </a:r>
            <a:r>
              <a:rPr lang="en-GB" dirty="0">
                <a:hlinkClick r:id="rId3"/>
              </a:rPr>
              <a:t>https://youtu.be/lbaemWIljeQ</a:t>
            </a:r>
            <a:endParaRPr lang="en-GB" dirty="0">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26</a:t>
            </a:fld>
            <a:endParaRPr lang="en-US"/>
          </a:p>
        </p:txBody>
      </p:sp>
    </p:spTree>
    <p:extLst>
      <p:ext uri="{BB962C8B-B14F-4D97-AF65-F5344CB8AC3E}">
        <p14:creationId xmlns:p14="http://schemas.microsoft.com/office/powerpoint/2010/main" val="1228983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In the video, the lone nut is the Wizard, the content creators are the first few followers or Muggle-born wizards who enable others to follow</a:t>
            </a:r>
          </a:p>
          <a:p>
            <a:r>
              <a:rPr lang="en-GB" dirty="0">
                <a:cs typeface="Calibri"/>
              </a:rPr>
              <a:t>and the Muggles are the masses who join the movement once it is established.</a:t>
            </a:r>
          </a:p>
        </p:txBody>
      </p:sp>
      <p:sp>
        <p:nvSpPr>
          <p:cNvPr id="4" name="Slide Number Placeholder 3"/>
          <p:cNvSpPr>
            <a:spLocks noGrp="1"/>
          </p:cNvSpPr>
          <p:nvPr>
            <p:ph type="sldNum" sz="quarter" idx="10"/>
          </p:nvPr>
        </p:nvSpPr>
        <p:spPr/>
        <p:txBody>
          <a:bodyPr/>
          <a:lstStyle/>
          <a:p>
            <a:fld id="{C3125FB4-FEF8-E441-A941-A6EB13FF2C7E}" type="slidenum">
              <a:rPr lang="en-US" smtClean="0"/>
              <a:t>27</a:t>
            </a:fld>
            <a:endParaRPr lang="en-US"/>
          </a:p>
        </p:txBody>
      </p:sp>
    </p:spTree>
    <p:extLst>
      <p:ext uri="{BB962C8B-B14F-4D97-AF65-F5344CB8AC3E}">
        <p14:creationId xmlns:p14="http://schemas.microsoft.com/office/powerpoint/2010/main" val="11068074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Which creative job roles do you think belong in each of these categories?</a:t>
            </a:r>
            <a:endParaRPr lang="en-US"/>
          </a:p>
          <a:p>
            <a:r>
              <a:rPr lang="en-GB" dirty="0">
                <a:cs typeface="Calibri"/>
              </a:rPr>
              <a:t>Images of Wizards, Muggle-born wizards and Muggles – </a:t>
            </a:r>
            <a:r>
              <a:rPr lang="en-GB" dirty="0">
                <a:hlinkClick r:id="rId3"/>
              </a:rPr>
              <a:t>https://www.pinterest.co.uk/wizdomimpact/harry-potter/</a:t>
            </a:r>
            <a:endParaRPr lang="en-GB">
              <a:cs typeface="Calibri"/>
            </a:endParaRPr>
          </a:p>
          <a:p>
            <a:r>
              <a:rPr lang="en-GB" dirty="0">
                <a:cs typeface="Calibri"/>
              </a:rPr>
              <a:t>Give out the 'Wizarding world' handout </a:t>
            </a:r>
            <a:r>
              <a:rPr lang="en-GB" dirty="0"/>
              <a:t>MBP ESP HO11</a:t>
            </a:r>
            <a:endParaRPr lang="en-GB" dirty="0">
              <a:cs typeface="Calibri"/>
            </a:endParaRPr>
          </a:p>
          <a:p>
            <a:endParaRPr lang="en-GB">
              <a:cs typeface="Calibri"/>
            </a:endParaRPr>
          </a:p>
          <a:p>
            <a:endParaRPr lang="en-GB">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28</a:t>
            </a:fld>
            <a:endParaRPr lang="en-US"/>
          </a:p>
        </p:txBody>
      </p:sp>
    </p:spTree>
    <p:extLst>
      <p:ext uri="{BB962C8B-B14F-4D97-AF65-F5344CB8AC3E}">
        <p14:creationId xmlns:p14="http://schemas.microsoft.com/office/powerpoint/2010/main" val="16328763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latin typeface="+mn-lt"/>
                <a:cs typeface="Calibri"/>
              </a:rPr>
              <a:t>In the 'Wizarding world' handout:</a:t>
            </a:r>
          </a:p>
          <a:p>
            <a:r>
              <a:rPr lang="en-GB" b="0" dirty="0">
                <a:latin typeface="+mn-lt"/>
                <a:cs typeface="Calibri"/>
              </a:rPr>
              <a:t>Ask learners to complete the Wizards (content creators) column first.</a:t>
            </a:r>
          </a:p>
          <a:p>
            <a:r>
              <a:rPr lang="en-GB" b="0" dirty="0">
                <a:latin typeface="+mn-lt"/>
                <a:cs typeface="Calibri"/>
              </a:rPr>
              <a:t>Next, ask them to complete the </a:t>
            </a:r>
            <a:r>
              <a:rPr lang="en-GB" sz="1200" b="0" dirty="0">
                <a:effectLst/>
                <a:latin typeface="+mn-lt"/>
                <a:ea typeface="Arial" panose="020B0604020202020204" pitchFamily="34" charset="0"/>
              </a:rPr>
              <a:t>Wizard-born Muggles column (</a:t>
            </a:r>
            <a:r>
              <a:rPr lang="en-GB" b="0" dirty="0">
                <a:latin typeface="+mn-lt"/>
                <a:cs typeface="Calibri"/>
              </a:rPr>
              <a:t>often supportive roles for wizards, including content technicians and event technicians). See examples in the teacher guidance notes.</a:t>
            </a:r>
          </a:p>
          <a:p>
            <a:endParaRPr lang="en-GB" b="0">
              <a:latin typeface="+mn-lt"/>
              <a:cs typeface="Calibri"/>
            </a:endParaRPr>
          </a:p>
          <a:p>
            <a:r>
              <a:rPr lang="en-GB" b="0" dirty="0">
                <a:latin typeface="+mn-lt"/>
                <a:cs typeface="Calibri"/>
              </a:rPr>
              <a:t>Do not start the Muggles columns yet; we will return to the handout after the last exercise.</a:t>
            </a:r>
          </a:p>
          <a:p>
            <a:endParaRPr lang="en-GB">
              <a:cs typeface="Calibri"/>
            </a:endParaRPr>
          </a:p>
          <a:p>
            <a:endParaRPr lang="en-GB">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29</a:t>
            </a:fld>
            <a:endParaRPr lang="en-US"/>
          </a:p>
        </p:txBody>
      </p:sp>
    </p:spTree>
    <p:extLst>
      <p:ext uri="{BB962C8B-B14F-4D97-AF65-F5344CB8AC3E}">
        <p14:creationId xmlns:p14="http://schemas.microsoft.com/office/powerpoint/2010/main" val="904015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t>
            </a:r>
            <a:r>
              <a:rPr lang="en-GB" i="1" dirty="0"/>
              <a:t>please note: there should not be anything in this training to cause distress, however some cultures and religious groups do not like the idea of ghosts, witches, duppy, the illuminati and/or magic. It is important to stress we are using a popular culture example, not suggesting magic and witchcraft is real or that being in the creative industries means you become a real life witch or wizard, you will simply have access to information that the majority of people will not have access to. All deliver should respect different cultures and should any learner be distressed by the content please react respond accordingly</a:t>
            </a:r>
            <a:r>
              <a:rPr lang="en-GB" dirty="0"/>
              <a:t>)</a:t>
            </a: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3</a:t>
            </a:fld>
            <a:endParaRPr lang="en-GB"/>
          </a:p>
        </p:txBody>
      </p:sp>
    </p:spTree>
    <p:extLst>
      <p:ext uri="{BB962C8B-B14F-4D97-AF65-F5344CB8AC3E}">
        <p14:creationId xmlns:p14="http://schemas.microsoft.com/office/powerpoint/2010/main" val="39806917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Often referred to as ‘A&amp;R’, this is basically about choosing the right artist with the right repertoire or portfolio for the right opportunity.</a:t>
            </a:r>
          </a:p>
        </p:txBody>
      </p:sp>
      <p:sp>
        <p:nvSpPr>
          <p:cNvPr id="4" name="Slide Number Placeholder 3"/>
          <p:cNvSpPr>
            <a:spLocks noGrp="1"/>
          </p:cNvSpPr>
          <p:nvPr>
            <p:ph type="sldNum" sz="quarter" idx="5"/>
          </p:nvPr>
        </p:nvSpPr>
        <p:spPr/>
        <p:txBody>
          <a:bodyPr/>
          <a:lstStyle/>
          <a:p>
            <a:fld id="{9920340D-206C-4C41-A35B-4D72CE2F2B89}" type="slidenum">
              <a:rPr lang="en-GB" smtClean="0"/>
              <a:pPr/>
              <a:t>30</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You are bookers for a festival and you have to choose between similar acts.</a:t>
            </a:r>
          </a:p>
        </p:txBody>
      </p:sp>
      <p:sp>
        <p:nvSpPr>
          <p:cNvPr id="4" name="Slide Number Placeholder 3"/>
          <p:cNvSpPr>
            <a:spLocks noGrp="1"/>
          </p:cNvSpPr>
          <p:nvPr>
            <p:ph type="sldNum" sz="quarter" idx="10"/>
          </p:nvPr>
        </p:nvSpPr>
        <p:spPr/>
        <p:txBody>
          <a:bodyPr/>
          <a:lstStyle/>
          <a:p>
            <a:fld id="{C3125FB4-FEF8-E441-A941-A6EB13FF2C7E}" type="slidenum">
              <a:rPr lang="en-US" smtClean="0"/>
              <a:t>31</a:t>
            </a:fld>
            <a:endParaRPr lang="en-US"/>
          </a:p>
        </p:txBody>
      </p:sp>
    </p:spTree>
    <p:extLst>
      <p:ext uri="{BB962C8B-B14F-4D97-AF65-F5344CB8AC3E}">
        <p14:creationId xmlns:p14="http://schemas.microsoft.com/office/powerpoint/2010/main" val="13605011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Images of artists – </a:t>
            </a:r>
            <a:r>
              <a:rPr lang="en-GB" dirty="0">
                <a:hlinkClick r:id="rId3"/>
              </a:rPr>
              <a:t>https://www.pinterest.co.uk/wizdomimpact/compare-artists/</a:t>
            </a:r>
            <a:endParaRPr lang="en-GB">
              <a:cs typeface="Calibri"/>
            </a:endParaRPr>
          </a:p>
          <a:p>
            <a:r>
              <a:rPr lang="en-GB" dirty="0">
                <a:cs typeface="Calibri"/>
              </a:rPr>
              <a:t>As bookers for a festival, you have to choose Mabel or Raye.</a:t>
            </a:r>
          </a:p>
          <a:p>
            <a:r>
              <a:rPr lang="en-GB" dirty="0"/>
              <a:t>Compare and contrast the fortunes of Mabel and Raye.</a:t>
            </a:r>
            <a:endParaRPr lang="en-GB">
              <a:cs typeface="Calibri"/>
            </a:endParaRPr>
          </a:p>
          <a:p>
            <a:r>
              <a:rPr lang="en-GB" dirty="0"/>
              <a:t>Listen to their music, watch and read interviews.</a:t>
            </a:r>
            <a:endParaRPr lang="en-GB">
              <a:cs typeface="Calibri"/>
            </a:endParaRPr>
          </a:p>
          <a:p>
            <a:r>
              <a:rPr lang="en-GB" dirty="0"/>
              <a:t>Each group to do a five-minute presentation on each act which should include</a:t>
            </a:r>
            <a:endParaRPr lang="en-GB">
              <a:cs typeface="Calibri"/>
            </a:endParaRPr>
          </a:p>
          <a:p>
            <a:r>
              <a:rPr lang="en-GB" dirty="0">
                <a:cs typeface="Calibri"/>
              </a:rPr>
              <a:t>Handout </a:t>
            </a:r>
            <a:r>
              <a:rPr lang="en-GB" dirty="0"/>
              <a:t>MBP ESP HO11.5</a:t>
            </a:r>
            <a:endParaRPr lang="en-GB" dirty="0">
              <a:cs typeface="Calibri"/>
            </a:endParaRPr>
          </a:p>
          <a:p>
            <a:endParaRPr lang="en-GB">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32</a:t>
            </a:fld>
            <a:endParaRPr lang="en-US"/>
          </a:p>
        </p:txBody>
      </p:sp>
    </p:spTree>
    <p:extLst>
      <p:ext uri="{BB962C8B-B14F-4D97-AF65-F5344CB8AC3E}">
        <p14:creationId xmlns:p14="http://schemas.microsoft.com/office/powerpoint/2010/main" val="22105095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mn-lt"/>
                <a:ea typeface="DengXian" panose="02010600030101010101" pitchFamily="2" charset="-122"/>
                <a:cs typeface="Arial" panose="020B0604020202020204" pitchFamily="34" charset="0"/>
              </a:rPr>
              <a:t>What types of music do they make?</a:t>
            </a:r>
          </a:p>
          <a:p>
            <a:r>
              <a:rPr lang="en-GB" sz="1200" dirty="0">
                <a:effectLst/>
                <a:latin typeface="+mn-lt"/>
                <a:ea typeface="DengXian" panose="02010600030101010101" pitchFamily="2" charset="-122"/>
                <a:cs typeface="Arial" panose="020B0604020202020204" pitchFamily="34" charset="0"/>
              </a:rPr>
              <a:t>What level of success have they had (from a front-of-house point of view?)</a:t>
            </a:r>
          </a:p>
          <a:p>
            <a:r>
              <a:rPr lang="en-GB" sz="1200" dirty="0">
                <a:effectLst/>
                <a:latin typeface="+mn-lt"/>
                <a:ea typeface="DengXian" panose="02010600030101010101" pitchFamily="2" charset="-122"/>
                <a:cs typeface="Arial" panose="020B0604020202020204" pitchFamily="34" charset="0"/>
              </a:rPr>
              <a:t>What audience numbers have they attracted on social media?</a:t>
            </a:r>
          </a:p>
          <a:p>
            <a:r>
              <a:rPr lang="en-GB" sz="1200" dirty="0">
                <a:effectLst/>
                <a:latin typeface="+mn-lt"/>
                <a:ea typeface="DengXian" panose="02010600030101010101" pitchFamily="2" charset="-122"/>
                <a:cs typeface="Arial" panose="020B0604020202020204" pitchFamily="34" charset="0"/>
              </a:rPr>
              <a:t>What noteworthy things have they done (to help convince an audience to attend)?</a:t>
            </a:r>
          </a:p>
          <a:p>
            <a:r>
              <a:rPr lang="en-GB" sz="1200" dirty="0">
                <a:effectLst/>
                <a:latin typeface="+mn-lt"/>
                <a:ea typeface="DengXian" panose="02010600030101010101" pitchFamily="2" charset="-122"/>
                <a:cs typeface="Arial" panose="020B0604020202020204" pitchFamily="34" charset="0"/>
              </a:rPr>
              <a:t>How well do they perform live?</a:t>
            </a:r>
          </a:p>
          <a:p>
            <a:r>
              <a:rPr lang="en-GB" sz="1200" dirty="0">
                <a:effectLst/>
                <a:latin typeface="+mn-lt"/>
                <a:ea typeface="DengXian" panose="02010600030101010101" pitchFamily="2" charset="-122"/>
                <a:cs typeface="Arial" panose="020B0604020202020204" pitchFamily="34" charset="0"/>
              </a:rPr>
              <a:t>What types of fans do they have?</a:t>
            </a:r>
          </a:p>
        </p:txBody>
      </p:sp>
      <p:sp>
        <p:nvSpPr>
          <p:cNvPr id="4" name="Slide Number Placeholder 3"/>
          <p:cNvSpPr>
            <a:spLocks noGrp="1"/>
          </p:cNvSpPr>
          <p:nvPr>
            <p:ph type="sldNum" sz="quarter" idx="10"/>
          </p:nvPr>
        </p:nvSpPr>
        <p:spPr/>
        <p:txBody>
          <a:bodyPr/>
          <a:lstStyle/>
          <a:p>
            <a:fld id="{C3125FB4-FEF8-E441-A941-A6EB13FF2C7E}" type="slidenum">
              <a:rPr lang="en-US" smtClean="0"/>
              <a:t>33</a:t>
            </a:fld>
            <a:endParaRPr lang="en-US"/>
          </a:p>
        </p:txBody>
      </p:sp>
    </p:spTree>
    <p:extLst>
      <p:ext uri="{BB962C8B-B14F-4D97-AF65-F5344CB8AC3E}">
        <p14:creationId xmlns:p14="http://schemas.microsoft.com/office/powerpoint/2010/main" val="21909598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Deliver the five-minute presentation for each act, then choose who you would prefer as the headline act.</a:t>
            </a:r>
          </a:p>
          <a:p>
            <a:endParaRPr lang="en-GB">
              <a:cs typeface="Calibri"/>
            </a:endParaRPr>
          </a:p>
          <a:p>
            <a:r>
              <a:rPr lang="en-GB" dirty="0">
                <a:cs typeface="Calibri"/>
              </a:rPr>
              <a:t>Do you think the fact that one comes from a music background and the other does not has affected their careers?</a:t>
            </a:r>
          </a:p>
          <a:p>
            <a:endParaRPr lang="en-GB">
              <a:cs typeface="Calibri"/>
            </a:endParaRPr>
          </a:p>
          <a:p>
            <a:r>
              <a:rPr lang="en-GB" dirty="0">
                <a:cs typeface="Calibri"/>
              </a:rPr>
              <a:t>Do their careers look different from </a:t>
            </a:r>
            <a:r>
              <a:rPr lang="en-GB" sz="1200" dirty="0">
                <a:effectLst/>
                <a:latin typeface="+mn-lt"/>
                <a:ea typeface="DengXian" panose="02010600030101010101" pitchFamily="2" charset="-122"/>
                <a:cs typeface="Arial" panose="020B0604020202020204" pitchFamily="34" charset="0"/>
              </a:rPr>
              <a:t>front-of-house and </a:t>
            </a:r>
            <a:r>
              <a:rPr lang="en-GB" dirty="0">
                <a:cs typeface="Calibri"/>
              </a:rPr>
              <a:t>backstage perspectives?</a:t>
            </a:r>
          </a:p>
        </p:txBody>
      </p:sp>
      <p:sp>
        <p:nvSpPr>
          <p:cNvPr id="4" name="Slide Number Placeholder 3"/>
          <p:cNvSpPr>
            <a:spLocks noGrp="1"/>
          </p:cNvSpPr>
          <p:nvPr>
            <p:ph type="sldNum" sz="quarter" idx="10"/>
          </p:nvPr>
        </p:nvSpPr>
        <p:spPr/>
        <p:txBody>
          <a:bodyPr/>
          <a:lstStyle/>
          <a:p>
            <a:fld id="{C3125FB4-FEF8-E441-A941-A6EB13FF2C7E}" type="slidenum">
              <a:rPr lang="en-US" smtClean="0"/>
              <a:t>34</a:t>
            </a:fld>
            <a:endParaRPr lang="en-US"/>
          </a:p>
        </p:txBody>
      </p:sp>
    </p:spTree>
    <p:extLst>
      <p:ext uri="{BB962C8B-B14F-4D97-AF65-F5344CB8AC3E}">
        <p14:creationId xmlns:p14="http://schemas.microsoft.com/office/powerpoint/2010/main" val="24900780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35</a:t>
            </a:fld>
            <a:endParaRPr lang="en-GB"/>
          </a:p>
        </p:txBody>
      </p:sp>
    </p:spTree>
    <p:extLst>
      <p:ext uri="{BB962C8B-B14F-4D97-AF65-F5344CB8AC3E}">
        <p14:creationId xmlns:p14="http://schemas.microsoft.com/office/powerpoint/2010/main" val="9856362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What type of audience do Mabel and Raye have?</a:t>
            </a:r>
            <a:endParaRPr lang="en-GB"/>
          </a:p>
          <a:p>
            <a:r>
              <a:rPr lang="en-GB" dirty="0">
                <a:cs typeface="Calibri"/>
              </a:rPr>
              <a:t>Write different types of audiences or audience groups in the third column of the 'Wizarding world' handout.</a:t>
            </a:r>
          </a:p>
          <a:p>
            <a:endParaRPr lang="en-GB"/>
          </a:p>
          <a:p>
            <a:r>
              <a:rPr lang="en-GB" sz="1200" b="1" dirty="0">
                <a:latin typeface="+mn-lt"/>
              </a:rPr>
              <a:t>Audience of convenience</a:t>
            </a:r>
            <a:endParaRPr lang="en-US" sz="1200" b="1">
              <a:latin typeface="+mn-lt"/>
              <a:cs typeface="Calibri"/>
            </a:endParaRPr>
          </a:p>
          <a:p>
            <a:r>
              <a:rPr lang="en-GB" sz="1200" dirty="0">
                <a:effectLst/>
                <a:latin typeface="+mn-lt"/>
                <a:ea typeface="DengXian" panose="02010600030101010101" pitchFamily="2" charset="-122"/>
              </a:rPr>
              <a:t>Members of this audience are not looking specifically for this act. They would listen or watch it if it was right in front of them, but they would not follow or look out for it in the future</a:t>
            </a:r>
            <a:r>
              <a:rPr lang="en-GB" sz="1200" dirty="0">
                <a:latin typeface="+mn-lt"/>
              </a:rPr>
              <a:t>.</a:t>
            </a:r>
            <a:endParaRPr lang="en-US" sz="1200">
              <a:latin typeface="+mn-lt"/>
            </a:endParaRPr>
          </a:p>
          <a:p>
            <a:r>
              <a:rPr lang="en-GB" sz="1200" b="1" dirty="0">
                <a:latin typeface="+mn-lt"/>
              </a:rPr>
              <a:t>Audience consideration</a:t>
            </a:r>
            <a:endParaRPr lang="en-US" sz="1200" b="1">
              <a:latin typeface="+mn-lt"/>
            </a:endParaRPr>
          </a:p>
          <a:p>
            <a:r>
              <a:rPr lang="en-GB" sz="1200" dirty="0">
                <a:effectLst/>
                <a:latin typeface="+mn-lt"/>
                <a:ea typeface="DengXian" panose="02010600030101010101" pitchFamily="2" charset="-122"/>
              </a:rPr>
              <a:t>Members of this audience may have heard of this act and take only casual interest in it. This audience has enough recognition of the act to consume but not to support it.</a:t>
            </a:r>
          </a:p>
          <a:p>
            <a:r>
              <a:rPr lang="en-GB" sz="1200" b="1" dirty="0">
                <a:latin typeface="+mn-lt"/>
              </a:rPr>
              <a:t>Audience respect</a:t>
            </a:r>
            <a:endParaRPr lang="en-US" sz="1200" b="1">
              <a:latin typeface="+mn-lt"/>
            </a:endParaRPr>
          </a:p>
          <a:p>
            <a:r>
              <a:rPr lang="en-GB" sz="1200" dirty="0">
                <a:effectLst/>
                <a:latin typeface="+mn-lt"/>
                <a:ea typeface="DengXian" panose="02010600030101010101" pitchFamily="2" charset="-122"/>
                <a:cs typeface="Arial" panose="020B0604020202020204" pitchFamily="34" charset="0"/>
              </a:rPr>
              <a:t>Members of this audience respect this act or the work of an entertainer and buy into watching but only in a casual way. Members of this audience may perceive that entertainment involving this entertainer would be worth watching.</a:t>
            </a:r>
          </a:p>
          <a:p>
            <a:r>
              <a:rPr lang="en-GB" sz="1200" b="1" dirty="0">
                <a:latin typeface="+mn-lt"/>
              </a:rPr>
              <a:t>Fans</a:t>
            </a:r>
            <a:endParaRPr lang="en-US" sz="1200" b="1">
              <a:latin typeface="+mn-lt"/>
            </a:endParaRPr>
          </a:p>
          <a:p>
            <a:r>
              <a:rPr lang="en-GB" sz="1200" dirty="0">
                <a:effectLst/>
                <a:latin typeface="+mn-lt"/>
                <a:ea typeface="DengXian" panose="02010600030101010101" pitchFamily="2" charset="-122"/>
                <a:cs typeface="Arial" panose="020B0604020202020204" pitchFamily="34" charset="0"/>
              </a:rPr>
              <a:t>Members of this audience really like this act or entertainer, seek them out, buy merchandise and go out of their way to get involved as a one-off treat. They will inform others of this act as it connects with their values on an emotional level.</a:t>
            </a:r>
          </a:p>
          <a:p>
            <a:r>
              <a:rPr lang="en-GB" sz="1200" b="1" dirty="0">
                <a:latin typeface="+mn-lt"/>
              </a:rPr>
              <a:t>Superfans</a:t>
            </a:r>
            <a:endParaRPr lang="en-US" sz="1200" b="1">
              <a:latin typeface="+mn-lt"/>
            </a:endParaRPr>
          </a:p>
          <a:p>
            <a:r>
              <a:rPr lang="en-GB" sz="1200" dirty="0">
                <a:effectLst/>
                <a:latin typeface="+mn-lt"/>
                <a:ea typeface="DengXian" panose="02010600030101010101" pitchFamily="2" charset="-122"/>
              </a:rPr>
              <a:t>Superfans – ranging from cosplayers and full-kit football fans to Bey Hivers and </a:t>
            </a:r>
            <a:r>
              <a:rPr lang="en-GB" sz="1200" dirty="0" err="1">
                <a:effectLst/>
                <a:latin typeface="+mn-lt"/>
                <a:ea typeface="DengXian" panose="02010600030101010101" pitchFamily="2" charset="-122"/>
              </a:rPr>
              <a:t>Barbz</a:t>
            </a:r>
            <a:r>
              <a:rPr lang="en-GB" sz="1200" dirty="0">
                <a:effectLst/>
                <a:latin typeface="+mn-lt"/>
                <a:ea typeface="DengXian" panose="02010600030101010101" pitchFamily="2" charset="-122"/>
              </a:rPr>
              <a:t> – want to live vicariously through their favourite act or entertainer. Superfans regularly go out of their way to be involved because they feel they are in some way a part or representative of the act or entertainer on an emotional level.</a:t>
            </a:r>
            <a:endParaRPr lang="en-US" sz="1200" dirty="0">
              <a:latin typeface="+mn-lt"/>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36</a:t>
            </a:fld>
            <a:endParaRPr lang="en-US"/>
          </a:p>
        </p:txBody>
      </p:sp>
    </p:spTree>
    <p:extLst>
      <p:ext uri="{BB962C8B-B14F-4D97-AF65-F5344CB8AC3E}">
        <p14:creationId xmlns:p14="http://schemas.microsoft.com/office/powerpoint/2010/main" val="32695362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Audience reactions and reception theory.</a:t>
            </a:r>
          </a:p>
          <a:p>
            <a:r>
              <a:rPr lang="en-GB" dirty="0">
                <a:cs typeface="Calibri"/>
              </a:rPr>
              <a:t>View video – </a:t>
            </a:r>
            <a:r>
              <a:rPr lang="en-GB" dirty="0"/>
              <a:t>https://youtu.be/6xh9FjcQTWE</a:t>
            </a:r>
            <a:endParaRPr lang="en-GB" dirty="0">
              <a:cs typeface="Calibri"/>
            </a:endParaRPr>
          </a:p>
          <a:p>
            <a:endParaRPr lang="en-GB" dirty="0">
              <a:cs typeface="Calibri"/>
            </a:endParaRPr>
          </a:p>
          <a:p>
            <a:r>
              <a:rPr lang="en-GB" dirty="0">
                <a:cs typeface="Calibri"/>
              </a:rPr>
              <a:t>The dominant reaction is how you as the creator of a piece want your audience to process the performance that they have seen.</a:t>
            </a:r>
          </a:p>
          <a:p>
            <a:r>
              <a:rPr lang="en-GB" dirty="0">
                <a:cs typeface="Calibri"/>
              </a:rPr>
              <a:t>From today's lesson, what do you understand about the difference between what audiences see (front of house) and how things work behind the scenes (backstage)?</a:t>
            </a:r>
          </a:p>
        </p:txBody>
      </p:sp>
      <p:sp>
        <p:nvSpPr>
          <p:cNvPr id="4" name="Slide Number Placeholder 3"/>
          <p:cNvSpPr>
            <a:spLocks noGrp="1"/>
          </p:cNvSpPr>
          <p:nvPr>
            <p:ph type="sldNum" sz="quarter" idx="10"/>
          </p:nvPr>
        </p:nvSpPr>
        <p:spPr/>
        <p:txBody>
          <a:bodyPr/>
          <a:lstStyle/>
          <a:p>
            <a:fld id="{C3125FB4-FEF8-E441-A941-A6EB13FF2C7E}" type="slidenum">
              <a:rPr lang="en-US" smtClean="0"/>
              <a:t>38</a:t>
            </a:fld>
            <a:endParaRPr lang="en-US"/>
          </a:p>
        </p:txBody>
      </p:sp>
    </p:spTree>
    <p:extLst>
      <p:ext uri="{BB962C8B-B14F-4D97-AF65-F5344CB8AC3E}">
        <p14:creationId xmlns:p14="http://schemas.microsoft.com/office/powerpoint/2010/main" val="25385203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a:cs typeface="Calibri"/>
              </a:rPr>
              <a:t>Watch the video – </a:t>
            </a:r>
            <a:r>
              <a:rPr lang="en-GB">
                <a:hlinkClick r:id="rId3"/>
              </a:rPr>
              <a:t>https://youtu.be/6xh9FjcQTWE?t=165</a:t>
            </a:r>
            <a:r>
              <a:rPr lang="en-GB">
                <a:cs typeface="Calibri"/>
              </a:rPr>
              <a:t> – the negotiated response starts at 2:45.</a:t>
            </a:r>
            <a:endParaRPr lang="en-GB">
              <a:cs typeface="Calibri"/>
              <a:hlinkClick r:id="rId3"/>
            </a:endParaRPr>
          </a:p>
          <a:p>
            <a:endParaRPr lang="en-GB">
              <a:cs typeface="Calibri"/>
              <a:hlinkClick r:id="" action="ppaction://noaction"/>
            </a:endParaRPr>
          </a:p>
          <a:p>
            <a:r>
              <a:rPr lang="en-GB">
                <a:cs typeface="Calibri"/>
              </a:rPr>
              <a:t>Does anyone feel it is unfair that Wizards and Muggle-born wizards may have different access to opportunities in the industry simply because of their backgrounds or life experiences?</a:t>
            </a:r>
          </a:p>
          <a:p>
            <a:endParaRPr lang="en-GB">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39</a:t>
            </a:fld>
            <a:endParaRPr lang="en-US"/>
          </a:p>
        </p:txBody>
      </p:sp>
    </p:spTree>
    <p:extLst>
      <p:ext uri="{BB962C8B-B14F-4D97-AF65-F5344CB8AC3E}">
        <p14:creationId xmlns:p14="http://schemas.microsoft.com/office/powerpoint/2010/main" val="27910247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Watch the video – </a:t>
            </a:r>
            <a:r>
              <a:rPr lang="en-GB"/>
              <a:t>https://youtu.be/6xh9FjcQTWE?t=228</a:t>
            </a:r>
            <a:r>
              <a:rPr lang="en-GB">
                <a:cs typeface="Calibri"/>
              </a:rPr>
              <a:t> – the opposition response starts at 3:45.</a:t>
            </a:r>
            <a:endParaRPr lang="en-GB">
              <a:cs typeface="Calibri"/>
              <a:hlinkClick r:id="rId3"/>
            </a:endParaRPr>
          </a:p>
          <a:p>
            <a:r>
              <a:rPr lang="en-GB">
                <a:cs typeface="Calibri"/>
              </a:rPr>
              <a:t>Does anyone find it uncomfortable to use the analogy of magic and wizardry or witchcraft?</a:t>
            </a:r>
          </a:p>
          <a:p>
            <a:r>
              <a:rPr lang="en-GB">
                <a:cs typeface="Calibri"/>
              </a:rPr>
              <a:t>Are you aware of conspiracy theories around artists like Beyoncé? Can you see how differences between front of house and backstage can feed these stories?</a:t>
            </a:r>
          </a:p>
          <a:p>
            <a:endParaRPr lang="en-GB">
              <a:cs typeface="Calibri"/>
            </a:endParaRPr>
          </a:p>
          <a:p>
            <a:r>
              <a:rPr lang="en-GB"/>
              <a:t>(</a:t>
            </a:r>
            <a:r>
              <a:rPr lang="en-GB" i="1"/>
              <a:t>please note: there should not be anything in this training to cause distress, however some cultures and religious groups do not like the idea of ghosts, witches, duppy, the illuminati and/or magic. It is important to stress we are using a popular culture example, not suggesting magic and witchcraft is real or that being in the creative industries means you become a real life witch or wizard, you will simply have access to information that the majority of people will not have access to. All deliver should respect different cultures and should any learner be distressed by the content please react respond accordingly</a:t>
            </a:r>
            <a:r>
              <a:rPr lang="en-GB"/>
              <a:t>)</a:t>
            </a:r>
            <a:endParaRPr lang="en-GB">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40</a:t>
            </a:fld>
            <a:endParaRPr lang="en-US"/>
          </a:p>
        </p:txBody>
      </p:sp>
    </p:spTree>
    <p:extLst>
      <p:ext uri="{BB962C8B-B14F-4D97-AF65-F5344CB8AC3E}">
        <p14:creationId xmlns:p14="http://schemas.microsoft.com/office/powerpoint/2010/main" val="4111757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only time it is useful to not deliver on what you said you would deliver is when that is part of the delivery…</a:t>
            </a:r>
            <a:endParaRPr lang="en-US"/>
          </a:p>
          <a:p>
            <a:r>
              <a:rPr lang="en-GB" dirty="0"/>
              <a:t>like the mystery soda machine in Seattle, Washington.</a:t>
            </a:r>
            <a:endParaRPr lang="en-US">
              <a:cs typeface="Calibri"/>
            </a:endParaRPr>
          </a:p>
          <a:p>
            <a:endParaRPr lang="en-GB">
              <a:cs typeface="Calibri"/>
            </a:endParaRPr>
          </a:p>
          <a:p>
            <a:r>
              <a:rPr lang="en-GB" dirty="0">
                <a:cs typeface="Calibri"/>
              </a:rPr>
              <a:t>Image owned by Wizdom Layne. Used with permission.</a:t>
            </a:r>
          </a:p>
          <a:p>
            <a:endParaRPr lang="en-US">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4</a:t>
            </a:fld>
            <a:endParaRPr lang="en-US"/>
          </a:p>
        </p:txBody>
      </p:sp>
    </p:spTree>
    <p:extLst>
      <p:ext uri="{BB962C8B-B14F-4D97-AF65-F5344CB8AC3E}">
        <p14:creationId xmlns:p14="http://schemas.microsoft.com/office/powerpoint/2010/main" val="27683372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Now complete the Muggles column in </a:t>
            </a:r>
            <a:r>
              <a:rPr lang="en-GB" sz="1200" b="0">
                <a:latin typeface="+mn-lt"/>
                <a:cs typeface="Calibri"/>
              </a:rPr>
              <a:t>your </a:t>
            </a:r>
            <a:r>
              <a:rPr lang="en-GB" sz="1200" b="0">
                <a:effectLst/>
                <a:latin typeface="+mn-lt"/>
                <a:ea typeface="DengXian" panose="02010600030101010101" pitchFamily="2" charset="-122"/>
              </a:rPr>
              <a:t>'Wizarding world' </a:t>
            </a:r>
            <a:r>
              <a:rPr lang="en-GB">
                <a:cs typeface="Calibri"/>
              </a:rPr>
              <a:t>handout with the different types of audience:</a:t>
            </a:r>
            <a:endParaRPr lang="en-US"/>
          </a:p>
          <a:p>
            <a:endParaRPr lang="en-GB">
              <a:cs typeface="Calibri"/>
            </a:endParaRPr>
          </a:p>
          <a:p>
            <a:r>
              <a:rPr lang="en-GB" sz="1200" b="1">
                <a:latin typeface="+mn-lt"/>
              </a:rPr>
              <a:t>Audience of convenience</a:t>
            </a:r>
            <a:endParaRPr lang="en-US" sz="1200" b="1">
              <a:latin typeface="+mn-lt"/>
              <a:cs typeface="Calibri"/>
            </a:endParaRPr>
          </a:p>
          <a:p>
            <a:r>
              <a:rPr lang="en-GB" sz="1200">
                <a:effectLst/>
                <a:latin typeface="+mn-lt"/>
                <a:ea typeface="DengXian" panose="02010600030101010101" pitchFamily="2" charset="-122"/>
              </a:rPr>
              <a:t>Members of this audience are not looking specifically for this act. They would listen or watch it if it was right in front of them, but they would not follow or look out for it in the future</a:t>
            </a:r>
            <a:r>
              <a:rPr lang="en-GB" sz="1200">
                <a:latin typeface="+mn-lt"/>
              </a:rPr>
              <a:t>.</a:t>
            </a:r>
            <a:endParaRPr lang="en-US" sz="1200">
              <a:latin typeface="+mn-lt"/>
            </a:endParaRPr>
          </a:p>
          <a:p>
            <a:r>
              <a:rPr lang="en-GB" sz="1200" b="1">
                <a:latin typeface="+mn-lt"/>
              </a:rPr>
              <a:t>Audience consideration</a:t>
            </a:r>
            <a:endParaRPr lang="en-US" sz="1200" b="1">
              <a:latin typeface="+mn-lt"/>
            </a:endParaRPr>
          </a:p>
          <a:p>
            <a:r>
              <a:rPr lang="en-GB" sz="1200">
                <a:effectLst/>
                <a:latin typeface="+mn-lt"/>
                <a:ea typeface="DengXian" panose="02010600030101010101" pitchFamily="2" charset="-122"/>
              </a:rPr>
              <a:t>Members of this audience may have heard of this act and take only casual interest in it. This audience has enough recognition of the act to consume but not to support it.</a:t>
            </a:r>
          </a:p>
          <a:p>
            <a:r>
              <a:rPr lang="en-GB" sz="1200" b="1">
                <a:latin typeface="+mn-lt"/>
              </a:rPr>
              <a:t>Audience respect</a:t>
            </a:r>
            <a:endParaRPr lang="en-US" sz="1200" b="1">
              <a:latin typeface="+mn-lt"/>
            </a:endParaRPr>
          </a:p>
          <a:p>
            <a:r>
              <a:rPr lang="en-GB" sz="1200">
                <a:effectLst/>
                <a:latin typeface="+mn-lt"/>
                <a:ea typeface="DengXian" panose="02010600030101010101" pitchFamily="2" charset="-122"/>
                <a:cs typeface="Arial" panose="020B0604020202020204" pitchFamily="34" charset="0"/>
              </a:rPr>
              <a:t>Members of this audience respect this act or the work of an entertainer and buy into watching but only in a casual way. Members of this audience may perceive that entertainment involving this entertainer would be worth watching.</a:t>
            </a:r>
          </a:p>
          <a:p>
            <a:r>
              <a:rPr lang="en-GB" sz="1200" b="1">
                <a:latin typeface="+mn-lt"/>
              </a:rPr>
              <a:t>Fans</a:t>
            </a:r>
            <a:endParaRPr lang="en-US" sz="1200" b="1">
              <a:latin typeface="+mn-lt"/>
            </a:endParaRPr>
          </a:p>
          <a:p>
            <a:r>
              <a:rPr lang="en-GB" sz="1200">
                <a:effectLst/>
                <a:latin typeface="+mn-lt"/>
                <a:ea typeface="DengXian" panose="02010600030101010101" pitchFamily="2" charset="-122"/>
                <a:cs typeface="Arial" panose="020B0604020202020204" pitchFamily="34" charset="0"/>
              </a:rPr>
              <a:t>Members of this audience really like this act or entertainer, seek them out, buy merchandise and go out of their way to get involved as a one-off treat. They will inform others of this act as it connects with their values on an emotional level.</a:t>
            </a:r>
          </a:p>
          <a:p>
            <a:r>
              <a:rPr lang="en-GB" sz="1200" b="1">
                <a:latin typeface="+mn-lt"/>
              </a:rPr>
              <a:t>Superfans</a:t>
            </a:r>
            <a:endParaRPr lang="en-US" sz="1200" b="1">
              <a:latin typeface="+mn-lt"/>
            </a:endParaRPr>
          </a:p>
          <a:p>
            <a:r>
              <a:rPr lang="en-GB" sz="1200">
                <a:effectLst/>
                <a:latin typeface="+mn-lt"/>
                <a:ea typeface="DengXian" panose="02010600030101010101" pitchFamily="2" charset="-122"/>
              </a:rPr>
              <a:t>Superfans – ranging from cosplayers and full-kit football fans to Bey Hivers and </a:t>
            </a:r>
            <a:r>
              <a:rPr lang="en-GB" sz="1200" err="1">
                <a:effectLst/>
                <a:latin typeface="+mn-lt"/>
                <a:ea typeface="DengXian" panose="02010600030101010101" pitchFamily="2" charset="-122"/>
              </a:rPr>
              <a:t>Barbz</a:t>
            </a:r>
            <a:r>
              <a:rPr lang="en-GB" sz="1200">
                <a:effectLst/>
                <a:latin typeface="+mn-lt"/>
                <a:ea typeface="DengXian" panose="02010600030101010101" pitchFamily="2" charset="-122"/>
              </a:rPr>
              <a:t> – want to live vicariously through their favourite act or entertainer. Superfans regularly go out of their way to be involved because they feel they are in some way a part or representative of the act or entertainer on an emotional level.</a:t>
            </a:r>
            <a:endParaRPr lang="en-US" sz="1200">
              <a:latin typeface="+mn-lt"/>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41</a:t>
            </a:fld>
            <a:endParaRPr lang="en-US"/>
          </a:p>
        </p:txBody>
      </p:sp>
    </p:spTree>
    <p:extLst>
      <p:ext uri="{BB962C8B-B14F-4D97-AF65-F5344CB8AC3E}">
        <p14:creationId xmlns:p14="http://schemas.microsoft.com/office/powerpoint/2010/main" val="411726425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42</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So-called Access All Area security passes or some kind of ID like coloured </a:t>
            </a:r>
            <a:r>
              <a:rPr lang="en-GB" dirty="0">
                <a:cs typeface="Calibri"/>
              </a:rPr>
              <a:t>wristbands </a:t>
            </a:r>
            <a:r>
              <a:rPr lang="en-GB" dirty="0"/>
              <a:t>are often required to get backstage.  Security needs to know you are authorised before they will let you go behind the scenes</a:t>
            </a:r>
            <a:r>
              <a:rPr lang="en-GB" dirty="0">
                <a:cs typeface="Calibri"/>
              </a:rPr>
              <a:t>.</a:t>
            </a:r>
          </a:p>
          <a:p>
            <a:endParaRPr lang="en-GB">
              <a:cs typeface="Calibri"/>
            </a:endParaRPr>
          </a:p>
          <a:p>
            <a:r>
              <a:rPr lang="en-GB" dirty="0">
                <a:cs typeface="Calibri"/>
              </a:rPr>
              <a:t>Own image provided by Wizdom Layne (</a:t>
            </a:r>
            <a:r>
              <a:rPr lang="en-GB" dirty="0" err="1">
                <a:cs typeface="Calibri"/>
              </a:rPr>
              <a:t>GreenBelt</a:t>
            </a:r>
            <a:r>
              <a:rPr lang="en-GB" dirty="0">
                <a:cs typeface="Calibri"/>
              </a:rPr>
              <a:t> Festival, Glastonbury, Wireless, Boomtown and The Great Escape Festival wristbands featured).</a:t>
            </a:r>
          </a:p>
          <a:p>
            <a:endParaRPr lang="en-US">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5</a:t>
            </a:fld>
            <a:endParaRPr lang="en-US"/>
          </a:p>
        </p:txBody>
      </p:sp>
    </p:spTree>
    <p:extLst>
      <p:ext uri="{BB962C8B-B14F-4D97-AF65-F5344CB8AC3E}">
        <p14:creationId xmlns:p14="http://schemas.microsoft.com/office/powerpoint/2010/main" val="1036737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rgbClr val="000000"/>
                </a:solidFill>
                <a:effectLst/>
                <a:latin typeface="+mn-lt"/>
                <a:ea typeface="Calibri" panose="020F0502020204030204" pitchFamily="34" charset="0"/>
              </a:rPr>
              <a:t>The people of Oz were in awe of their wizard, but a glance behind the curtain revealed him for who he really was.</a:t>
            </a:r>
          </a:p>
          <a:p>
            <a:r>
              <a:rPr lang="en-US" sz="1200" dirty="0">
                <a:latin typeface="+mn-lt"/>
                <a:cs typeface="Calibri"/>
              </a:rPr>
              <a:t>W</a:t>
            </a:r>
            <a:r>
              <a:rPr lang="en-US" dirty="0">
                <a:cs typeface="Calibri"/>
              </a:rPr>
              <a:t>atch this clip from the movie in which the wizard is revealed – </a:t>
            </a:r>
            <a:r>
              <a:rPr lang="en-US" dirty="0">
                <a:hlinkClick r:id="rId3"/>
              </a:rPr>
              <a:t>https://youtu.be/-RQxD4Ff7dY</a:t>
            </a:r>
            <a:endParaRPr lang="en-US" dirty="0">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6</a:t>
            </a:fld>
            <a:endParaRPr lang="en-US"/>
          </a:p>
        </p:txBody>
      </p:sp>
    </p:spTree>
    <p:extLst>
      <p:ext uri="{BB962C8B-B14F-4D97-AF65-F5344CB8AC3E}">
        <p14:creationId xmlns:p14="http://schemas.microsoft.com/office/powerpoint/2010/main" val="15988945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a:latin typeface="+mn-lt"/>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7</a:t>
            </a:fld>
            <a:endParaRPr lang="en-US"/>
          </a:p>
        </p:txBody>
      </p:sp>
    </p:spTree>
    <p:extLst>
      <p:ext uri="{BB962C8B-B14F-4D97-AF65-F5344CB8AC3E}">
        <p14:creationId xmlns:p14="http://schemas.microsoft.com/office/powerpoint/2010/main" val="3792476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8</a:t>
            </a:fld>
            <a:endParaRPr lang="en-US"/>
          </a:p>
        </p:txBody>
      </p:sp>
    </p:spTree>
    <p:extLst>
      <p:ext uri="{BB962C8B-B14F-4D97-AF65-F5344CB8AC3E}">
        <p14:creationId xmlns:p14="http://schemas.microsoft.com/office/powerpoint/2010/main" val="4140449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9</a:t>
            </a:fld>
            <a:endParaRPr lang="en-US"/>
          </a:p>
        </p:txBody>
      </p:sp>
    </p:spTree>
    <p:extLst>
      <p:ext uri="{BB962C8B-B14F-4D97-AF65-F5344CB8AC3E}">
        <p14:creationId xmlns:p14="http://schemas.microsoft.com/office/powerpoint/2010/main" val="3677866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9113836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5796383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42347528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84656" y="1412776"/>
            <a:ext cx="5523477" cy="365125"/>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6224593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7" name="Text Placeholder 6"/>
          <p:cNvSpPr>
            <a:spLocks noGrp="1"/>
          </p:cNvSpPr>
          <p:nvPr>
            <p:ph type="body" sz="quarter" idx="13"/>
          </p:nvPr>
        </p:nvSpPr>
        <p:spPr>
          <a:xfrm>
            <a:off x="312000" y="1315199"/>
            <a:ext cx="11255584" cy="4801967"/>
          </a:xfrm>
        </p:spPr>
        <p:txBody>
          <a:bodyPr>
            <a:normAutofit/>
          </a:bodyPr>
          <a:lstStyle>
            <a:lvl1pPr marL="0" indent="0">
              <a:lnSpc>
                <a:spcPts val="4800"/>
              </a:lnSpc>
              <a:spcBef>
                <a:spcPts val="0"/>
              </a:spcBef>
              <a:buNone/>
              <a:defRPr sz="4800" b="1">
                <a:solidFill>
                  <a:srgbClr val="BE0064"/>
                </a:solidFill>
              </a:defRPr>
            </a:lvl1pPr>
            <a:lvl2pPr marL="0" indent="0">
              <a:lnSpc>
                <a:spcPts val="4800"/>
              </a:lnSpc>
              <a:spcBef>
                <a:spcPts val="0"/>
              </a:spcBef>
              <a:buNone/>
              <a:defRPr sz="4800"/>
            </a:lvl2pPr>
            <a:lvl3pPr marL="0" indent="0">
              <a:lnSpc>
                <a:spcPts val="4800"/>
              </a:lnSpc>
              <a:spcBef>
                <a:spcPts val="0"/>
              </a:spcBef>
              <a:buNone/>
              <a:defRPr sz="4800"/>
            </a:lvl3pPr>
            <a:lvl4pPr marL="0" indent="0">
              <a:lnSpc>
                <a:spcPts val="4800"/>
              </a:lnSpc>
              <a:spcBef>
                <a:spcPts val="0"/>
              </a:spcBef>
              <a:buNone/>
              <a:defRPr sz="4800"/>
            </a:lvl4pPr>
            <a:lvl5pPr marL="0" indent="0">
              <a:lnSpc>
                <a:spcPts val="4800"/>
              </a:lnSpc>
              <a:spcBef>
                <a:spcPts val="0"/>
              </a:spcBef>
              <a:buNone/>
              <a:defRPr sz="4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Footer Placeholder 1"/>
          <p:cNvSpPr>
            <a:spLocks noGrp="1"/>
          </p:cNvSpPr>
          <p:nvPr>
            <p:ph type="ftr" sz="quarter" idx="14"/>
          </p:nvPr>
        </p:nvSpPr>
        <p:spPr/>
        <p:txBody>
          <a:bodyPr/>
          <a:lstStyle/>
          <a:p>
            <a:r>
              <a:rPr lang="en-GB"/>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9990458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hyperlink" Target="https://www.pinterest.co.uk/pin/845691636299963600/" TargetMode="External"/><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hyperlink" Target="https://www.pinterest.co.uk/pin/845691636299963600/" TargetMode="External"/><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openxmlformats.org/officeDocument/2006/relationships/hyperlink" Target="https://www.pinterest.co.uk/pin/845691636299963613/"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pinterest.co.uk/pin/845691636299963600/" TargetMode="External"/><Relationship Id="rId2" Type="http://schemas.openxmlformats.org/officeDocument/2006/relationships/notesSlide" Target="../notesSlides/notesSlide18.xml"/><Relationship Id="rId1" Type="http://schemas.openxmlformats.org/officeDocument/2006/relationships/slideLayout" Target="../slideLayouts/slideLayout16.xml"/><Relationship Id="rId5" Type="http://schemas.openxmlformats.org/officeDocument/2006/relationships/hyperlink" Target="https://www.pinterest.co.uk/pin/845691636299963618/" TargetMode="External"/><Relationship Id="rId4" Type="http://schemas.openxmlformats.org/officeDocument/2006/relationships/hyperlink" Target="https://www.pinterest.co.uk/pin/845691636299963613/"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hyperlink" Target="https://youtu.be/QXcFMjKy4sk" TargetMode="External"/><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hyperlink" Target="https://youtu.be/lbaemWIljeQ" TargetMode="External"/><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hyperlink" Target="https://www.pinterest.co.uk/wizdomimpact/harry-potter/" TargetMode="External"/><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hyperlink" Target="https://www.pinterest.co.uk/pin/845691636299963246/" TargetMode="External"/><Relationship Id="rId2" Type="http://schemas.openxmlformats.org/officeDocument/2006/relationships/notesSlide" Target="../notesSlides/notesSlide32.xml"/><Relationship Id="rId1" Type="http://schemas.openxmlformats.org/officeDocument/2006/relationships/slideLayout" Target="../slideLayouts/slideLayout16.xml"/><Relationship Id="rId4" Type="http://schemas.openxmlformats.org/officeDocument/2006/relationships/hyperlink" Target="https://www.pinterest.co.uk/pin/845691636299963238/" TargetMode="Externa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hyperlink" Target="https://youtu.be/6xh9FjcQTWE" TargetMode="External"/><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hyperlink" Target="https://youtu.be/6xh9FjcQTWE?t=165" TargetMode="External"/><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hyperlink" Target="https://youtu.be/6xh9FjcQTWE?t=228" TargetMode="External"/><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1.xml"/><Relationship Id="rId1" Type="http://schemas.openxmlformats.org/officeDocument/2006/relationships/slideLayout" Target="../slideLayouts/slideLayout1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emf"/></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hyperlink" Target="https://youtu.be/-RQxD4Ff7dY" TargetMode="External"/><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4267" dirty="0">
                <a:cs typeface="Arial"/>
              </a:rPr>
              <a:t>Lesson 6: The world of Wizards and Muggles</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rmAutofit fontScale="25000" lnSpcReduction="20000"/>
          </a:bodyPr>
          <a:lstStyle/>
          <a:p>
            <a:r>
              <a:rPr lang="en-US" dirty="0"/>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t>Location</a:t>
            </a:r>
          </a:p>
        </p:txBody>
      </p:sp>
    </p:spTree>
    <p:extLst>
      <p:ext uri="{BB962C8B-B14F-4D97-AF65-F5344CB8AC3E}">
        <p14:creationId xmlns:p14="http://schemas.microsoft.com/office/powerpoint/2010/main" val="954028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dirty="0">
                <a:latin typeface="NOVA STAMP"/>
              </a:rPr>
              <a:t>Welcome to the magic</a:t>
            </a:r>
            <a:endParaRPr lang="en-US" sz="3733" dirty="0">
              <a:latin typeface="NOVA STAMP"/>
              <a:cs typeface="Arial"/>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354076" y="2253895"/>
            <a:ext cx="11653641" cy="4340760"/>
          </a:xfrm>
        </p:spPr>
        <p:txBody>
          <a:bodyPr vert="horz" lIns="0" tIns="0" rIns="0" bIns="0" rtlCol="0" anchor="t">
            <a:noAutofit/>
          </a:bodyPr>
          <a:lstStyle/>
          <a:p>
            <a:pPr>
              <a:lnSpc>
                <a:spcPct val="100000"/>
              </a:lnSpc>
            </a:pPr>
            <a:r>
              <a:rPr lang="en-GB" sz="3733" b="0" dirty="0">
                <a:solidFill>
                  <a:schemeClr val="tx1"/>
                </a:solidFill>
                <a:latin typeface="Arial"/>
                <a:ea typeface="+mn-lt"/>
                <a:cs typeface="+mn-lt"/>
              </a:rPr>
              <a:t>An event technician – front of house</a:t>
            </a:r>
            <a:endParaRPr lang="en-US" sz="3733" b="0">
              <a:solidFill>
                <a:schemeClr val="tx1"/>
              </a:solidFill>
              <a:latin typeface="Arial"/>
              <a:ea typeface="+mn-lt"/>
              <a:cs typeface="+mn-lt"/>
            </a:endParaRPr>
          </a:p>
          <a:p>
            <a:pPr>
              <a:lnSpc>
                <a:spcPct val="100000"/>
              </a:lnSpc>
            </a:pPr>
            <a:r>
              <a:rPr lang="en-GB" sz="2667" b="0" dirty="0">
                <a:solidFill>
                  <a:schemeClr val="tx1"/>
                </a:solidFill>
                <a:latin typeface="Arial"/>
                <a:ea typeface="+mn-lt"/>
                <a:cs typeface="+mn-lt"/>
              </a:rPr>
              <a:t>Facilitating the presentation of creative content to the desired audience, fanbase or public</a:t>
            </a:r>
            <a:endParaRPr lang="en-GB" sz="2667">
              <a:solidFill>
                <a:schemeClr val="tx1"/>
              </a:solidFill>
              <a:latin typeface="Arial"/>
              <a:cs typeface="Arial"/>
            </a:endParaRPr>
          </a:p>
          <a:p>
            <a:pPr>
              <a:lnSpc>
                <a:spcPct val="100000"/>
              </a:lnSpc>
            </a:pPr>
            <a:endParaRPr lang="en-GB" sz="3733" b="0" dirty="0">
              <a:solidFill>
                <a:schemeClr val="tx1"/>
              </a:solidFill>
              <a:latin typeface="Arial"/>
              <a:ea typeface="+mn-lt"/>
              <a:cs typeface="+mn-lt"/>
            </a:endParaRPr>
          </a:p>
          <a:p>
            <a:pPr>
              <a:lnSpc>
                <a:spcPct val="100000"/>
              </a:lnSpc>
            </a:pPr>
            <a:r>
              <a:rPr lang="en-GB" sz="3733" b="0" dirty="0">
                <a:solidFill>
                  <a:schemeClr val="tx1"/>
                </a:solidFill>
                <a:latin typeface="Arial"/>
                <a:ea typeface="+mn-lt"/>
                <a:cs typeface="+mn-lt"/>
              </a:rPr>
              <a:t>A content creator – front of house and backstage</a:t>
            </a:r>
            <a:endParaRPr lang="en-US" sz="3733" b="0">
              <a:solidFill>
                <a:schemeClr val="tx1"/>
              </a:solidFill>
              <a:latin typeface="Arial"/>
              <a:ea typeface="+mn-lt"/>
              <a:cs typeface="+mn-lt"/>
            </a:endParaRPr>
          </a:p>
          <a:p>
            <a:pPr>
              <a:lnSpc>
                <a:spcPct val="100000"/>
              </a:lnSpc>
            </a:pPr>
            <a:endParaRPr lang="en-GB" sz="3733" b="0" dirty="0">
              <a:solidFill>
                <a:schemeClr val="tx1"/>
              </a:solidFill>
              <a:latin typeface="Arial"/>
              <a:ea typeface="+mn-lt"/>
              <a:cs typeface="+mn-lt"/>
            </a:endParaRPr>
          </a:p>
          <a:p>
            <a:pPr>
              <a:lnSpc>
                <a:spcPct val="100000"/>
              </a:lnSpc>
            </a:pPr>
            <a:r>
              <a:rPr lang="en-GB" sz="3733" b="0" dirty="0">
                <a:solidFill>
                  <a:schemeClr val="tx1"/>
                </a:solidFill>
                <a:latin typeface="Arial"/>
                <a:ea typeface="+mn-lt"/>
                <a:cs typeface="+mn-lt"/>
              </a:rPr>
              <a:t>A content technician </a:t>
            </a:r>
            <a:endParaRPr lang="en-US" sz="3733" b="0" dirty="0">
              <a:solidFill>
                <a:schemeClr val="tx1"/>
              </a:solidFill>
              <a:latin typeface="Arial"/>
              <a:ea typeface="+mn-lt"/>
              <a:cs typeface="+mn-lt"/>
            </a:endParaRPr>
          </a:p>
          <a:p>
            <a:pPr marL="761981" indent="-761981">
              <a:buChar char="•"/>
            </a:pPr>
            <a:endParaRPr lang="en-US" sz="2400" b="0">
              <a:solidFill>
                <a:srgbClr val="000000"/>
              </a:solidFill>
              <a:latin typeface="Calibri"/>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5" name="Title 1"/>
          <p:cNvSpPr txBox="1">
            <a:spLocks/>
          </p:cNvSpPr>
          <p:nvPr/>
        </p:nvSpPr>
        <p:spPr>
          <a:xfrm>
            <a:off x="164175" y="1010401"/>
            <a:ext cx="11617372" cy="941307"/>
          </a:xfrm>
          <a:prstGeom prst="rect">
            <a:avLst/>
          </a:prstGeom>
          <a:effectLst/>
        </p:spPr>
        <p:txBody>
          <a:bodyPr vert="horz" lIns="121920" tIns="60960" rIns="121920" bIns="60960" rtlCol="0" anchor="b">
            <a:normAutofit fontScale="9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4267" dirty="0">
                <a:latin typeface="Arial"/>
                <a:ea typeface="NOVA STAMP" charset="0"/>
                <a:cs typeface="NOVA STAMP" charset="0"/>
              </a:rPr>
              <a:t>What role is the man behind the curtain playing?</a:t>
            </a:r>
            <a:endParaRPr lang="en-US" sz="4267" dirty="0"/>
          </a:p>
        </p:txBody>
      </p:sp>
      <p:sp>
        <p:nvSpPr>
          <p:cNvPr id="3" name="Footer Placeholder 2">
            <a:extLst>
              <a:ext uri="{FF2B5EF4-FFF2-40B4-BE49-F238E27FC236}">
                <a16:creationId xmlns:a16="http://schemas.microsoft.com/office/drawing/2014/main" id="{81C87345-E708-3F32-79AD-6FAFC93FA2ED}"/>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2874731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dirty="0">
                <a:latin typeface="NOVA STAMP"/>
              </a:rPr>
              <a:t>Welcome to the magic</a:t>
            </a:r>
            <a:endParaRPr lang="en-US" sz="3733" dirty="0">
              <a:latin typeface="NOVA STAMP"/>
              <a:cs typeface="Arial"/>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411802" y="2069168"/>
            <a:ext cx="11653641" cy="4340760"/>
          </a:xfrm>
        </p:spPr>
        <p:txBody>
          <a:bodyPr vert="horz" lIns="0" tIns="0" rIns="0" bIns="0" rtlCol="0" anchor="t">
            <a:noAutofit/>
          </a:bodyPr>
          <a:lstStyle/>
          <a:p>
            <a:pPr>
              <a:lnSpc>
                <a:spcPct val="100000"/>
              </a:lnSpc>
            </a:pPr>
            <a:r>
              <a:rPr lang="en-GB" sz="3733" b="0" dirty="0">
                <a:solidFill>
                  <a:schemeClr val="tx1"/>
                </a:solidFill>
                <a:latin typeface="Arial"/>
                <a:ea typeface="+mn-lt"/>
                <a:cs typeface="+mn-lt"/>
              </a:rPr>
              <a:t>An event technician – front of house</a:t>
            </a:r>
            <a:endParaRPr lang="en-US" sz="3733" b="0">
              <a:solidFill>
                <a:schemeClr val="tx1"/>
              </a:solidFill>
              <a:latin typeface="Arial"/>
              <a:ea typeface="+mn-lt"/>
              <a:cs typeface="+mn-lt"/>
            </a:endParaRPr>
          </a:p>
          <a:p>
            <a:pPr>
              <a:lnSpc>
                <a:spcPct val="100000"/>
              </a:lnSpc>
            </a:pPr>
            <a:r>
              <a:rPr lang="en-GB" sz="2667" b="0" dirty="0">
                <a:solidFill>
                  <a:schemeClr val="tx1"/>
                </a:solidFill>
                <a:latin typeface="Arial"/>
                <a:ea typeface="+mn-lt"/>
                <a:cs typeface="+mn-lt"/>
              </a:rPr>
              <a:t>Facilitating the presentation of creative content to the desired audience, fanbase or public</a:t>
            </a:r>
            <a:endParaRPr lang="en-US" sz="2667" b="0">
              <a:solidFill>
                <a:schemeClr val="tx1"/>
              </a:solidFill>
              <a:latin typeface="Arial"/>
              <a:ea typeface="+mn-lt"/>
              <a:cs typeface="+mn-lt"/>
            </a:endParaRPr>
          </a:p>
          <a:p>
            <a:pPr>
              <a:lnSpc>
                <a:spcPct val="100000"/>
              </a:lnSpc>
            </a:pPr>
            <a:endParaRPr lang="en-GB" sz="3733" b="0" dirty="0">
              <a:solidFill>
                <a:schemeClr val="tx1"/>
              </a:solidFill>
              <a:latin typeface="Arial"/>
              <a:ea typeface="+mn-lt"/>
              <a:cs typeface="+mn-lt"/>
            </a:endParaRPr>
          </a:p>
          <a:p>
            <a:pPr>
              <a:lnSpc>
                <a:spcPct val="100000"/>
              </a:lnSpc>
            </a:pPr>
            <a:r>
              <a:rPr lang="en-GB" sz="3733" b="0" dirty="0">
                <a:solidFill>
                  <a:schemeClr val="tx1"/>
                </a:solidFill>
                <a:latin typeface="Arial"/>
                <a:ea typeface="+mn-lt"/>
                <a:cs typeface="+mn-lt"/>
              </a:rPr>
              <a:t>A content creator – front of house and backstage</a:t>
            </a:r>
            <a:endParaRPr lang="en-US" sz="3733" b="0">
              <a:solidFill>
                <a:schemeClr val="tx1"/>
              </a:solidFill>
              <a:latin typeface="Arial"/>
              <a:ea typeface="+mn-lt"/>
              <a:cs typeface="+mn-lt"/>
            </a:endParaRPr>
          </a:p>
          <a:p>
            <a:pPr>
              <a:lnSpc>
                <a:spcPct val="100000"/>
              </a:lnSpc>
            </a:pPr>
            <a:r>
              <a:rPr lang="en-GB" sz="2667" b="0" dirty="0">
                <a:solidFill>
                  <a:schemeClr val="tx1"/>
                </a:solidFill>
                <a:latin typeface="Arial"/>
                <a:ea typeface="+mn-lt"/>
                <a:cs typeface="+mn-lt"/>
              </a:rPr>
              <a:t>Filling their given platform with activities of interest for a specific audience</a:t>
            </a:r>
          </a:p>
          <a:p>
            <a:pPr>
              <a:lnSpc>
                <a:spcPct val="100000"/>
              </a:lnSpc>
            </a:pPr>
            <a:endParaRPr lang="en-GB" sz="3733" b="0" dirty="0">
              <a:solidFill>
                <a:schemeClr val="tx1"/>
              </a:solidFill>
              <a:latin typeface="Arial"/>
              <a:ea typeface="+mn-lt"/>
              <a:cs typeface="+mn-lt"/>
            </a:endParaRPr>
          </a:p>
          <a:p>
            <a:pPr>
              <a:lnSpc>
                <a:spcPct val="100000"/>
              </a:lnSpc>
            </a:pPr>
            <a:r>
              <a:rPr lang="en-GB" sz="3733" b="0" dirty="0">
                <a:solidFill>
                  <a:schemeClr val="tx1"/>
                </a:solidFill>
                <a:latin typeface="Arial"/>
                <a:ea typeface="+mn-lt"/>
                <a:cs typeface="+mn-lt"/>
              </a:rPr>
              <a:t>A content technician</a:t>
            </a:r>
            <a:endParaRPr lang="en-US" sz="3733" b="0" dirty="0">
              <a:solidFill>
                <a:schemeClr val="tx1"/>
              </a:solidFill>
              <a:latin typeface="Arial"/>
              <a:ea typeface="+mn-lt"/>
              <a:cs typeface="+mn-lt"/>
            </a:endParaRPr>
          </a:p>
          <a:p>
            <a:pPr>
              <a:lnSpc>
                <a:spcPct val="100000"/>
              </a:lnSpc>
            </a:pPr>
            <a:endParaRPr lang="en-GB" sz="2400" b="0">
              <a:solidFill>
                <a:schemeClr val="tx1"/>
              </a:solidFill>
              <a:latin typeface="Calibri"/>
              <a:ea typeface="+mn-lt"/>
              <a:cs typeface="+mn-lt"/>
            </a:endParaRPr>
          </a:p>
          <a:p>
            <a:pPr marL="761981" indent="-761981">
              <a:buChar char="•"/>
            </a:pPr>
            <a:endParaRPr lang="en-US" sz="2400" b="0">
              <a:solidFill>
                <a:srgbClr val="000000"/>
              </a:solidFill>
              <a:latin typeface="Calibri"/>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5" name="Title 1"/>
          <p:cNvSpPr txBox="1">
            <a:spLocks/>
          </p:cNvSpPr>
          <p:nvPr/>
        </p:nvSpPr>
        <p:spPr>
          <a:xfrm>
            <a:off x="164175" y="1010401"/>
            <a:ext cx="11617372" cy="941307"/>
          </a:xfrm>
          <a:prstGeom prst="rect">
            <a:avLst/>
          </a:prstGeom>
          <a:effectLst/>
        </p:spPr>
        <p:txBody>
          <a:bodyPr vert="horz" lIns="121920" tIns="60960" rIns="121920" bIns="60960" rtlCol="0" anchor="b">
            <a:normAutofit fontScale="9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4267" dirty="0">
                <a:latin typeface="Arial"/>
                <a:ea typeface="NOVA STAMP" charset="0"/>
                <a:cs typeface="NOVA STAMP" charset="0"/>
              </a:rPr>
              <a:t>What role is the man behind the curtain playing?</a:t>
            </a:r>
            <a:endParaRPr lang="en-US" sz="4267" dirty="0"/>
          </a:p>
        </p:txBody>
      </p:sp>
      <p:sp>
        <p:nvSpPr>
          <p:cNvPr id="3" name="Footer Placeholder 2">
            <a:extLst>
              <a:ext uri="{FF2B5EF4-FFF2-40B4-BE49-F238E27FC236}">
                <a16:creationId xmlns:a16="http://schemas.microsoft.com/office/drawing/2014/main" id="{F865E112-0A93-6547-67AD-B2D1436F5D9A}"/>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27329352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dirty="0">
                <a:latin typeface="NOVA STAMP"/>
              </a:rPr>
              <a:t>Welcome to the magic</a:t>
            </a:r>
            <a:endParaRPr lang="en-US" sz="3733" dirty="0">
              <a:latin typeface="NOVA STAMP"/>
              <a:cs typeface="Arial"/>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307894" y="2057621"/>
            <a:ext cx="11653641" cy="4340760"/>
          </a:xfrm>
        </p:spPr>
        <p:txBody>
          <a:bodyPr vert="horz" lIns="0" tIns="0" rIns="0" bIns="0" rtlCol="0" anchor="t">
            <a:noAutofit/>
          </a:bodyPr>
          <a:lstStyle/>
          <a:p>
            <a:pPr>
              <a:lnSpc>
                <a:spcPct val="100000"/>
              </a:lnSpc>
            </a:pPr>
            <a:r>
              <a:rPr lang="en-GB" sz="3200" b="0" dirty="0">
                <a:solidFill>
                  <a:schemeClr val="tx1"/>
                </a:solidFill>
                <a:latin typeface="Arial"/>
                <a:ea typeface="+mn-lt"/>
                <a:cs typeface="+mn-lt"/>
              </a:rPr>
              <a:t>An event technician – front of house</a:t>
            </a:r>
            <a:endParaRPr lang="en-US" sz="3200" b="0">
              <a:solidFill>
                <a:schemeClr val="tx1"/>
              </a:solidFill>
              <a:latin typeface="Arial"/>
              <a:ea typeface="+mn-lt"/>
              <a:cs typeface="+mn-lt"/>
            </a:endParaRPr>
          </a:p>
          <a:p>
            <a:pPr>
              <a:lnSpc>
                <a:spcPct val="100000"/>
              </a:lnSpc>
            </a:pPr>
            <a:r>
              <a:rPr lang="en-GB" sz="2667" b="0" dirty="0">
                <a:solidFill>
                  <a:schemeClr val="tx1"/>
                </a:solidFill>
                <a:latin typeface="Arial"/>
                <a:ea typeface="+mn-lt"/>
                <a:cs typeface="+mn-lt"/>
              </a:rPr>
              <a:t>Facilitating the presentation of creative content to the desired audience, fanbase or public</a:t>
            </a:r>
            <a:endParaRPr lang="en-US" sz="2667" b="0">
              <a:solidFill>
                <a:schemeClr val="tx1"/>
              </a:solidFill>
              <a:latin typeface="Arial"/>
              <a:ea typeface="+mn-lt"/>
              <a:cs typeface="+mn-lt"/>
            </a:endParaRPr>
          </a:p>
          <a:p>
            <a:pPr>
              <a:lnSpc>
                <a:spcPct val="100000"/>
              </a:lnSpc>
            </a:pPr>
            <a:endParaRPr lang="en-GB" sz="3200" b="0" dirty="0">
              <a:solidFill>
                <a:schemeClr val="tx1"/>
              </a:solidFill>
              <a:latin typeface="Arial"/>
              <a:ea typeface="+mn-lt"/>
              <a:cs typeface="+mn-lt"/>
            </a:endParaRPr>
          </a:p>
          <a:p>
            <a:pPr>
              <a:lnSpc>
                <a:spcPct val="100000"/>
              </a:lnSpc>
            </a:pPr>
            <a:r>
              <a:rPr lang="en-GB" sz="3200" b="0" dirty="0">
                <a:solidFill>
                  <a:schemeClr val="tx1"/>
                </a:solidFill>
                <a:latin typeface="Arial"/>
                <a:ea typeface="+mn-lt"/>
                <a:cs typeface="+mn-lt"/>
              </a:rPr>
              <a:t>A content creator – front of house and backstage</a:t>
            </a:r>
            <a:endParaRPr lang="en-US" sz="3200" b="0">
              <a:solidFill>
                <a:schemeClr val="tx1"/>
              </a:solidFill>
              <a:latin typeface="Arial"/>
              <a:ea typeface="+mn-lt"/>
              <a:cs typeface="+mn-lt"/>
            </a:endParaRPr>
          </a:p>
          <a:p>
            <a:pPr>
              <a:lnSpc>
                <a:spcPct val="100000"/>
              </a:lnSpc>
            </a:pPr>
            <a:r>
              <a:rPr lang="en-GB" sz="2667" b="0" dirty="0">
                <a:solidFill>
                  <a:schemeClr val="tx1"/>
                </a:solidFill>
                <a:latin typeface="Arial"/>
                <a:ea typeface="+mn-lt"/>
                <a:cs typeface="+mn-lt"/>
              </a:rPr>
              <a:t>Filling their given platform with activities of interest for a specific audience</a:t>
            </a:r>
          </a:p>
          <a:p>
            <a:pPr>
              <a:lnSpc>
                <a:spcPct val="100000"/>
              </a:lnSpc>
            </a:pPr>
            <a:endParaRPr lang="en-GB" sz="3200" b="0" dirty="0">
              <a:solidFill>
                <a:schemeClr val="tx1"/>
              </a:solidFill>
              <a:latin typeface="Arial"/>
              <a:ea typeface="+mn-lt"/>
              <a:cs typeface="+mn-lt"/>
            </a:endParaRPr>
          </a:p>
          <a:p>
            <a:pPr>
              <a:lnSpc>
                <a:spcPct val="100000"/>
              </a:lnSpc>
            </a:pPr>
            <a:r>
              <a:rPr lang="en-GB" sz="3200" b="0" dirty="0">
                <a:solidFill>
                  <a:schemeClr val="tx1"/>
                </a:solidFill>
                <a:latin typeface="Arial"/>
                <a:ea typeface="+mn-lt"/>
                <a:cs typeface="+mn-lt"/>
              </a:rPr>
              <a:t>A content technician – backstage</a:t>
            </a:r>
          </a:p>
          <a:p>
            <a:pPr marL="761981" indent="-761981">
              <a:buChar char="•"/>
            </a:pPr>
            <a:endParaRPr lang="en-US" sz="2400" b="0">
              <a:solidFill>
                <a:srgbClr val="000000"/>
              </a:solidFill>
              <a:latin typeface="Calibri"/>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5" name="Title 1"/>
          <p:cNvSpPr txBox="1">
            <a:spLocks/>
          </p:cNvSpPr>
          <p:nvPr/>
        </p:nvSpPr>
        <p:spPr>
          <a:xfrm>
            <a:off x="164175" y="1010401"/>
            <a:ext cx="11617372" cy="941307"/>
          </a:xfrm>
          <a:prstGeom prst="rect">
            <a:avLst/>
          </a:prstGeom>
          <a:effectLst/>
        </p:spPr>
        <p:txBody>
          <a:bodyPr vert="horz" lIns="121920" tIns="60960" rIns="121920" bIns="60960" rtlCol="0" anchor="b">
            <a:normAutofit fontScale="9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4267" dirty="0">
                <a:latin typeface="Arial"/>
                <a:ea typeface="NOVA STAMP" charset="0"/>
                <a:cs typeface="NOVA STAMP" charset="0"/>
              </a:rPr>
              <a:t>What role is the man behind the curtain playing?</a:t>
            </a:r>
            <a:endParaRPr lang="en-US" sz="4267" dirty="0"/>
          </a:p>
        </p:txBody>
      </p:sp>
      <p:sp>
        <p:nvSpPr>
          <p:cNvPr id="3" name="Footer Placeholder 2">
            <a:extLst>
              <a:ext uri="{FF2B5EF4-FFF2-40B4-BE49-F238E27FC236}">
                <a16:creationId xmlns:a16="http://schemas.microsoft.com/office/drawing/2014/main" id="{665F11DD-A46B-57AD-87E3-31F122CCB28D}"/>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7469790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dirty="0">
                <a:latin typeface="NOVA STAMP"/>
              </a:rPr>
              <a:t>Welcome to the magic</a:t>
            </a:r>
            <a:endParaRPr lang="en-US" sz="3733" dirty="0">
              <a:latin typeface="NOVA STAMP"/>
              <a:cs typeface="Arial"/>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169349" y="1884440"/>
            <a:ext cx="11653641" cy="4340760"/>
          </a:xfrm>
        </p:spPr>
        <p:txBody>
          <a:bodyPr vert="horz" lIns="0" tIns="0" rIns="0" bIns="0" rtlCol="0" anchor="t">
            <a:noAutofit/>
          </a:bodyPr>
          <a:lstStyle/>
          <a:p>
            <a:pPr defTabSz="1219170">
              <a:lnSpc>
                <a:spcPct val="100000"/>
              </a:lnSpc>
              <a:defRPr/>
            </a:pPr>
            <a:r>
              <a:rPr lang="en-GB" sz="3733" b="0" dirty="0">
                <a:solidFill>
                  <a:srgbClr val="000000"/>
                </a:solidFill>
                <a:latin typeface="Arial"/>
                <a:ea typeface="+mn-lt"/>
                <a:cs typeface="Arial"/>
              </a:rPr>
              <a:t>An event technician – front of house</a:t>
            </a:r>
            <a:endParaRPr lang="en-US" sz="3733" b="0">
              <a:solidFill>
                <a:srgbClr val="000000"/>
              </a:solidFill>
              <a:latin typeface="Arial"/>
              <a:ea typeface="+mn-lt"/>
              <a:cs typeface="Arial"/>
            </a:endParaRPr>
          </a:p>
          <a:p>
            <a:pPr defTabSz="1219170">
              <a:lnSpc>
                <a:spcPct val="100000"/>
              </a:lnSpc>
              <a:defRPr/>
            </a:pPr>
            <a:r>
              <a:rPr lang="en-GB" sz="2667" b="0" dirty="0">
                <a:solidFill>
                  <a:srgbClr val="000000"/>
                </a:solidFill>
                <a:latin typeface="Arial"/>
                <a:ea typeface="+mn-lt"/>
                <a:cs typeface="Arial"/>
              </a:rPr>
              <a:t>Facilitating the presentation of creative content to the desired audience, fanbase or public</a:t>
            </a:r>
            <a:endParaRPr lang="en-US" sz="2667" b="0">
              <a:solidFill>
                <a:srgbClr val="000000"/>
              </a:solidFill>
              <a:latin typeface="Arial"/>
              <a:ea typeface="+mn-lt"/>
              <a:cs typeface="Arial"/>
            </a:endParaRPr>
          </a:p>
          <a:p>
            <a:pPr defTabSz="1219170">
              <a:lnSpc>
                <a:spcPct val="100000"/>
              </a:lnSpc>
              <a:defRPr/>
            </a:pPr>
            <a:endParaRPr lang="en-GB" sz="3733" b="0" dirty="0">
              <a:solidFill>
                <a:srgbClr val="000000"/>
              </a:solidFill>
              <a:latin typeface="Arial"/>
              <a:ea typeface="+mn-lt"/>
              <a:cs typeface="Arial"/>
            </a:endParaRPr>
          </a:p>
          <a:p>
            <a:pPr defTabSz="1219170">
              <a:lnSpc>
                <a:spcPct val="100000"/>
              </a:lnSpc>
              <a:defRPr/>
            </a:pPr>
            <a:r>
              <a:rPr lang="en-GB" sz="3733" b="0" dirty="0">
                <a:solidFill>
                  <a:srgbClr val="000000"/>
                </a:solidFill>
                <a:latin typeface="Arial"/>
                <a:ea typeface="+mn-lt"/>
                <a:cs typeface="Arial"/>
              </a:rPr>
              <a:t>A content creator – front of house and backstage</a:t>
            </a:r>
            <a:endParaRPr lang="en-US" sz="3733" b="0">
              <a:solidFill>
                <a:srgbClr val="000000"/>
              </a:solidFill>
              <a:latin typeface="Arial"/>
              <a:ea typeface="+mn-lt"/>
              <a:cs typeface="Arial"/>
            </a:endParaRPr>
          </a:p>
          <a:p>
            <a:pPr defTabSz="1219170">
              <a:lnSpc>
                <a:spcPct val="100000"/>
              </a:lnSpc>
              <a:defRPr/>
            </a:pPr>
            <a:r>
              <a:rPr lang="en-GB" sz="2667" b="0" dirty="0">
                <a:solidFill>
                  <a:srgbClr val="000000"/>
                </a:solidFill>
                <a:latin typeface="Arial"/>
                <a:ea typeface="+mn-lt"/>
                <a:cs typeface="Arial"/>
              </a:rPr>
              <a:t>Filling their given platform with activities of interest for a specific audience</a:t>
            </a:r>
          </a:p>
          <a:p>
            <a:pPr defTabSz="1219170">
              <a:lnSpc>
                <a:spcPct val="100000"/>
              </a:lnSpc>
              <a:defRPr/>
            </a:pPr>
            <a:endParaRPr lang="en-GB" sz="3733" b="0" dirty="0">
              <a:solidFill>
                <a:srgbClr val="000000"/>
              </a:solidFill>
              <a:latin typeface="Arial"/>
              <a:ea typeface="+mn-lt"/>
              <a:cs typeface="Arial"/>
            </a:endParaRPr>
          </a:p>
          <a:p>
            <a:pPr defTabSz="1219170">
              <a:lnSpc>
                <a:spcPct val="100000"/>
              </a:lnSpc>
              <a:defRPr/>
            </a:pPr>
            <a:r>
              <a:rPr lang="en-GB" sz="3733" b="0" dirty="0">
                <a:solidFill>
                  <a:srgbClr val="000000"/>
                </a:solidFill>
                <a:latin typeface="Arial"/>
                <a:ea typeface="+mn-lt"/>
                <a:cs typeface="Arial"/>
              </a:rPr>
              <a:t>A content technician – backstage</a:t>
            </a:r>
          </a:p>
          <a:p>
            <a:pPr>
              <a:lnSpc>
                <a:spcPct val="100000"/>
              </a:lnSpc>
            </a:pPr>
            <a:r>
              <a:rPr lang="en-GB" sz="2667" b="0" dirty="0">
                <a:solidFill>
                  <a:schemeClr val="tx1"/>
                </a:solidFill>
                <a:latin typeface="Arial"/>
                <a:ea typeface="+mn-lt"/>
                <a:cs typeface="+mn-lt"/>
              </a:rPr>
              <a:t>Supporting and facilitating the creation of creative content from creative people</a:t>
            </a:r>
            <a:endParaRPr lang="en-US" sz="2667" b="0" dirty="0">
              <a:solidFill>
                <a:schemeClr val="tx1"/>
              </a:solidFill>
              <a:latin typeface="Arial"/>
              <a:ea typeface="+mn-lt"/>
              <a:cs typeface="+mn-lt"/>
            </a:endParaRPr>
          </a:p>
          <a:p>
            <a:pPr marL="761981" indent="-761981">
              <a:buChar char="•"/>
            </a:pPr>
            <a:endParaRPr lang="en-US" sz="2400" b="0">
              <a:solidFill>
                <a:srgbClr val="000000"/>
              </a:solidFill>
              <a:latin typeface="Calibri"/>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5" name="Title 1"/>
          <p:cNvSpPr txBox="1">
            <a:spLocks/>
          </p:cNvSpPr>
          <p:nvPr/>
        </p:nvSpPr>
        <p:spPr>
          <a:xfrm>
            <a:off x="94902" y="1010401"/>
            <a:ext cx="11617372" cy="941307"/>
          </a:xfrm>
          <a:prstGeom prst="rect">
            <a:avLst/>
          </a:prstGeom>
          <a:effectLst/>
        </p:spPr>
        <p:txBody>
          <a:bodyPr vert="horz" lIns="121920" tIns="60960" rIns="121920" bIns="60960" rtlCol="0" anchor="b">
            <a:normAutofit fontScale="9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4267" dirty="0">
                <a:latin typeface="Arial"/>
                <a:ea typeface="NOVA STAMP" charset="0"/>
                <a:cs typeface="NOVA STAMP" charset="0"/>
              </a:rPr>
              <a:t>What role is the man behind the curtain playing?</a:t>
            </a:r>
            <a:endParaRPr lang="en-US" sz="4267" dirty="0"/>
          </a:p>
        </p:txBody>
      </p:sp>
      <p:sp>
        <p:nvSpPr>
          <p:cNvPr id="3" name="Footer Placeholder 2">
            <a:extLst>
              <a:ext uri="{FF2B5EF4-FFF2-40B4-BE49-F238E27FC236}">
                <a16:creationId xmlns:a16="http://schemas.microsoft.com/office/drawing/2014/main" id="{3EB5B46C-E430-E77B-0730-20BA48453885}"/>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14832032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dirty="0">
                <a:latin typeface="NOVA STAMP"/>
              </a:rPr>
              <a:t>Welcome to the magic</a:t>
            </a:r>
            <a:endParaRPr lang="en-US" sz="3733" dirty="0">
              <a:latin typeface="NOVA STAMP"/>
              <a:cs typeface="Arial"/>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330985" y="2022985"/>
            <a:ext cx="11653641" cy="4340760"/>
          </a:xfrm>
        </p:spPr>
        <p:txBody>
          <a:bodyPr vert="horz" lIns="0" tIns="0" rIns="0" bIns="0" rtlCol="0" anchor="t">
            <a:noAutofit/>
          </a:bodyPr>
          <a:lstStyle/>
          <a:p>
            <a:pPr defTabSz="1219170">
              <a:lnSpc>
                <a:spcPct val="100000"/>
              </a:lnSpc>
              <a:defRPr/>
            </a:pPr>
            <a:r>
              <a:rPr lang="en-GB" sz="3733" b="0" dirty="0">
                <a:solidFill>
                  <a:srgbClr val="000000"/>
                </a:solidFill>
                <a:latin typeface="Arial"/>
                <a:ea typeface="+mn-lt"/>
                <a:cs typeface="Arial"/>
              </a:rPr>
              <a:t>An event technician – front of house</a:t>
            </a:r>
            <a:endParaRPr lang="en-US" sz="3733" b="0">
              <a:solidFill>
                <a:srgbClr val="000000"/>
              </a:solidFill>
              <a:latin typeface="Arial"/>
              <a:ea typeface="+mn-lt"/>
              <a:cs typeface="Arial"/>
            </a:endParaRPr>
          </a:p>
          <a:p>
            <a:pPr defTabSz="1219170">
              <a:lnSpc>
                <a:spcPct val="100000"/>
              </a:lnSpc>
              <a:defRPr/>
            </a:pPr>
            <a:r>
              <a:rPr lang="en-GB" sz="2667" b="0" dirty="0">
                <a:solidFill>
                  <a:srgbClr val="000000"/>
                </a:solidFill>
                <a:latin typeface="Arial"/>
                <a:ea typeface="+mn-lt"/>
                <a:cs typeface="Arial"/>
              </a:rPr>
              <a:t>Facilitating the presentation of creative content to the desired audience, fanbase or public</a:t>
            </a:r>
            <a:endParaRPr lang="en-US" sz="2667" b="0">
              <a:solidFill>
                <a:srgbClr val="000000"/>
              </a:solidFill>
              <a:latin typeface="Arial"/>
              <a:ea typeface="+mn-lt"/>
              <a:cs typeface="Arial"/>
            </a:endParaRPr>
          </a:p>
          <a:p>
            <a:pPr defTabSz="1219170">
              <a:lnSpc>
                <a:spcPct val="100000"/>
              </a:lnSpc>
              <a:defRPr/>
            </a:pPr>
            <a:endParaRPr lang="en-GB" sz="2667" b="0" dirty="0">
              <a:solidFill>
                <a:srgbClr val="000000"/>
              </a:solidFill>
              <a:latin typeface="Arial"/>
              <a:ea typeface="+mn-lt"/>
              <a:cs typeface="Arial"/>
            </a:endParaRPr>
          </a:p>
          <a:p>
            <a:pPr defTabSz="1219170">
              <a:lnSpc>
                <a:spcPct val="100000"/>
              </a:lnSpc>
              <a:defRPr/>
            </a:pPr>
            <a:r>
              <a:rPr lang="en-GB" sz="3733" b="0" dirty="0">
                <a:solidFill>
                  <a:srgbClr val="000000"/>
                </a:solidFill>
                <a:latin typeface="Arial"/>
                <a:ea typeface="+mn-lt"/>
                <a:cs typeface="Arial"/>
              </a:rPr>
              <a:t>A content creator – front of house and backstage</a:t>
            </a:r>
            <a:endParaRPr lang="en-US" sz="3733" b="0">
              <a:solidFill>
                <a:srgbClr val="000000"/>
              </a:solidFill>
              <a:latin typeface="Arial"/>
              <a:ea typeface="+mn-lt"/>
              <a:cs typeface="Arial"/>
            </a:endParaRPr>
          </a:p>
          <a:p>
            <a:pPr defTabSz="1219170">
              <a:lnSpc>
                <a:spcPct val="100000"/>
              </a:lnSpc>
              <a:defRPr/>
            </a:pPr>
            <a:r>
              <a:rPr lang="en-GB" sz="2667" b="0" dirty="0">
                <a:solidFill>
                  <a:srgbClr val="000000"/>
                </a:solidFill>
                <a:latin typeface="Arial"/>
                <a:ea typeface="+mn-lt"/>
                <a:cs typeface="Arial"/>
              </a:rPr>
              <a:t>Filling their given platform with activities of interest for a specific audience</a:t>
            </a:r>
          </a:p>
          <a:p>
            <a:pPr defTabSz="1219170">
              <a:lnSpc>
                <a:spcPct val="100000"/>
              </a:lnSpc>
              <a:defRPr/>
            </a:pPr>
            <a:endParaRPr lang="en-GB" sz="3733" b="0" dirty="0">
              <a:solidFill>
                <a:srgbClr val="000000"/>
              </a:solidFill>
              <a:latin typeface="Arial"/>
              <a:ea typeface="+mn-lt"/>
              <a:cs typeface="Arial"/>
            </a:endParaRPr>
          </a:p>
          <a:p>
            <a:pPr defTabSz="1219170">
              <a:lnSpc>
                <a:spcPct val="100000"/>
              </a:lnSpc>
              <a:defRPr/>
            </a:pPr>
            <a:r>
              <a:rPr lang="en-GB" sz="3733" b="0" dirty="0">
                <a:solidFill>
                  <a:srgbClr val="000000"/>
                </a:solidFill>
                <a:latin typeface="Arial"/>
                <a:ea typeface="+mn-lt"/>
                <a:cs typeface="Arial"/>
              </a:rPr>
              <a:t>A content technician – backstage</a:t>
            </a:r>
          </a:p>
          <a:p>
            <a:pPr defTabSz="1219170">
              <a:lnSpc>
                <a:spcPct val="100000"/>
              </a:lnSpc>
              <a:defRPr/>
            </a:pPr>
            <a:r>
              <a:rPr lang="en-GB" sz="2667" b="0" dirty="0">
                <a:solidFill>
                  <a:srgbClr val="000000"/>
                </a:solidFill>
                <a:latin typeface="Arial"/>
                <a:ea typeface="+mn-lt"/>
                <a:cs typeface="Arial"/>
              </a:rPr>
              <a:t>Supporting and facilitating the creation of creative content from creative people</a:t>
            </a:r>
            <a:endParaRPr lang="en-US" sz="2667" b="0" dirty="0">
              <a:solidFill>
                <a:srgbClr val="000000"/>
              </a:solidFill>
              <a:latin typeface="Arial"/>
              <a:ea typeface="+mn-lt"/>
              <a:cs typeface="Arial"/>
            </a:endParaRPr>
          </a:p>
          <a:p>
            <a:pPr marL="761981" indent="-761981">
              <a:buChar char="•"/>
            </a:pPr>
            <a:endParaRPr lang="en-US" sz="2400" b="0">
              <a:solidFill>
                <a:srgbClr val="000000"/>
              </a:solidFill>
              <a:latin typeface="Calibri"/>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5" name="Title 1"/>
          <p:cNvSpPr txBox="1">
            <a:spLocks/>
          </p:cNvSpPr>
          <p:nvPr/>
        </p:nvSpPr>
        <p:spPr>
          <a:xfrm>
            <a:off x="164175" y="1010401"/>
            <a:ext cx="11617372" cy="941307"/>
          </a:xfrm>
          <a:prstGeom prst="rect">
            <a:avLst/>
          </a:prstGeom>
          <a:effectLst/>
        </p:spPr>
        <p:txBody>
          <a:bodyPr vert="horz" lIns="121920" tIns="60960" rIns="121920" bIns="60960" rtlCol="0" anchor="b">
            <a:normAutofit fontScale="9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4267" dirty="0">
                <a:latin typeface="Arial"/>
                <a:ea typeface="NOVA STAMP" charset="0"/>
                <a:cs typeface="NOVA STAMP" charset="0"/>
              </a:rPr>
              <a:t>What role is the man behind the curtain playing?</a:t>
            </a:r>
            <a:endParaRPr lang="en-US" sz="4267" dirty="0"/>
          </a:p>
        </p:txBody>
      </p:sp>
      <p:sp>
        <p:nvSpPr>
          <p:cNvPr id="3" name="Footer Placeholder 2">
            <a:extLst>
              <a:ext uri="{FF2B5EF4-FFF2-40B4-BE49-F238E27FC236}">
                <a16:creationId xmlns:a16="http://schemas.microsoft.com/office/drawing/2014/main" id="{A0A2B488-8256-FB13-94E3-101560D5E3EF}"/>
              </a:ext>
              <a:ext uri="{C183D7F6-B498-43B3-948B-1728B52AA6E4}">
                <adec:decorative xmlns:adec="http://schemas.microsoft.com/office/drawing/2017/decorative" val="1"/>
              </a:ext>
            </a:extLst>
          </p:cNvPr>
          <p:cNvSpPr txBox="1">
            <a:spLocks/>
          </p:cNvSpPr>
          <p:nvPr/>
        </p:nvSpPr>
        <p:spPr>
          <a:xfrm>
            <a:off x="265819" y="6448715"/>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38200880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Muggles, Muggle-born wizards and Wizards</a:t>
            </a:r>
          </a:p>
        </p:txBody>
      </p:sp>
    </p:spTree>
    <p:extLst>
      <p:ext uri="{BB962C8B-B14F-4D97-AF65-F5344CB8AC3E}">
        <p14:creationId xmlns:p14="http://schemas.microsoft.com/office/powerpoint/2010/main" val="2316037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5428" y="996617"/>
            <a:ext cx="11285803" cy="932567"/>
          </a:xfrm>
        </p:spPr>
        <p:txBody>
          <a:bodyPr>
            <a:normAutofit/>
          </a:bodyPr>
          <a:lstStyle/>
          <a:p>
            <a:r>
              <a:rPr lang="en-US" sz="6133" dirty="0">
                <a:cs typeface="Arial"/>
              </a:rPr>
              <a:t>                                  Muggles </a:t>
            </a:r>
          </a:p>
        </p:txBody>
      </p:sp>
      <p:sp>
        <p:nvSpPr>
          <p:cNvPr id="3" name="TextBox 2">
            <a:extLst>
              <a:ext uri="{FF2B5EF4-FFF2-40B4-BE49-F238E27FC236}">
                <a16:creationId xmlns:a16="http://schemas.microsoft.com/office/drawing/2014/main" id="{3F8BF6D1-222F-7A2F-53A8-88A08572F559}"/>
              </a:ext>
            </a:extLst>
          </p:cNvPr>
          <p:cNvSpPr txBox="1"/>
          <p:nvPr/>
        </p:nvSpPr>
        <p:spPr>
          <a:xfrm>
            <a:off x="8327571" y="3151414"/>
            <a:ext cx="2764971"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Muggles</a:t>
            </a:r>
          </a:p>
        </p:txBody>
      </p:sp>
      <p:sp>
        <p:nvSpPr>
          <p:cNvPr id="5" name="Footer Placeholder 2">
            <a:extLst>
              <a:ext uri="{FF2B5EF4-FFF2-40B4-BE49-F238E27FC236}">
                <a16:creationId xmlns:a16="http://schemas.microsoft.com/office/drawing/2014/main" id="{3DD0A12C-B56E-28FE-BBE9-6802B9BE6B64}"/>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12509318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5428" y="996617"/>
            <a:ext cx="11285803" cy="932567"/>
          </a:xfrm>
        </p:spPr>
        <p:txBody>
          <a:bodyPr>
            <a:normAutofit/>
          </a:bodyPr>
          <a:lstStyle/>
          <a:p>
            <a:r>
              <a:rPr lang="en-US" sz="6133" dirty="0">
                <a:cs typeface="Arial"/>
              </a:rPr>
              <a:t>                                  Muggles </a:t>
            </a:r>
          </a:p>
        </p:txBody>
      </p:sp>
      <p:sp>
        <p:nvSpPr>
          <p:cNvPr id="7" name="TextBox 6">
            <a:extLst>
              <a:ext uri="{FF2B5EF4-FFF2-40B4-BE49-F238E27FC236}">
                <a16:creationId xmlns:a16="http://schemas.microsoft.com/office/drawing/2014/main" id="{212A5913-347A-839C-155F-CA85C36B294D}"/>
              </a:ext>
            </a:extLst>
          </p:cNvPr>
          <p:cNvSpPr txBox="1"/>
          <p:nvPr/>
        </p:nvSpPr>
        <p:spPr>
          <a:xfrm>
            <a:off x="4524374" y="2"/>
            <a:ext cx="3155157" cy="283135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6133" b="1" dirty="0">
                <a:cs typeface="Arial"/>
              </a:rPr>
              <a:t>Muggle-</a:t>
            </a:r>
            <a:endParaRPr lang="en-US" sz="6133">
              <a:cs typeface="Arial"/>
            </a:endParaRPr>
          </a:p>
          <a:p>
            <a:pPr algn="ctr"/>
            <a:r>
              <a:rPr lang="en-GB" sz="6133" b="1" dirty="0">
                <a:cs typeface="Arial"/>
              </a:rPr>
              <a:t>born wizards</a:t>
            </a:r>
          </a:p>
        </p:txBody>
      </p:sp>
      <p:sp>
        <p:nvSpPr>
          <p:cNvPr id="5" name="TextBox 4">
            <a:extLst>
              <a:ext uri="{FF2B5EF4-FFF2-40B4-BE49-F238E27FC236}">
                <a16:creationId xmlns:a16="http://schemas.microsoft.com/office/drawing/2014/main" id="{723372BD-3D0A-DD22-2964-BEF692A5DAE7}"/>
              </a:ext>
            </a:extLst>
          </p:cNvPr>
          <p:cNvSpPr txBox="1"/>
          <p:nvPr/>
        </p:nvSpPr>
        <p:spPr>
          <a:xfrm>
            <a:off x="8327571" y="3151414"/>
            <a:ext cx="2764971"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Muggles</a:t>
            </a:r>
            <a:endParaRPr lang="en-GB">
              <a:cs typeface="Arial"/>
            </a:endParaRPr>
          </a:p>
        </p:txBody>
      </p:sp>
      <p:sp>
        <p:nvSpPr>
          <p:cNvPr id="9" name="TextBox 8">
            <a:extLst>
              <a:ext uri="{FF2B5EF4-FFF2-40B4-BE49-F238E27FC236}">
                <a16:creationId xmlns:a16="http://schemas.microsoft.com/office/drawing/2014/main" id="{CB9F4964-1FF5-3674-63F1-C44BC392534F}"/>
              </a:ext>
            </a:extLst>
          </p:cNvPr>
          <p:cNvSpPr txBox="1"/>
          <p:nvPr/>
        </p:nvSpPr>
        <p:spPr>
          <a:xfrm>
            <a:off x="4775199" y="3011713"/>
            <a:ext cx="2764971"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4"/>
              </a:rPr>
              <a:t>A Muggle-born wizard</a:t>
            </a:r>
            <a:endParaRPr lang="en-GB">
              <a:cs typeface="Arial"/>
            </a:endParaRPr>
          </a:p>
        </p:txBody>
      </p:sp>
      <p:sp>
        <p:nvSpPr>
          <p:cNvPr id="3" name="Footer Placeholder 2">
            <a:extLst>
              <a:ext uri="{FF2B5EF4-FFF2-40B4-BE49-F238E27FC236}">
                <a16:creationId xmlns:a16="http://schemas.microsoft.com/office/drawing/2014/main" id="{246FC522-3A33-7369-C33A-7BA031E7113F}"/>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33872649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5428" y="996617"/>
            <a:ext cx="11285803" cy="932567"/>
          </a:xfrm>
        </p:spPr>
        <p:txBody>
          <a:bodyPr>
            <a:normAutofit/>
          </a:bodyPr>
          <a:lstStyle/>
          <a:p>
            <a:r>
              <a:rPr lang="en-US" sz="6133" dirty="0">
                <a:cs typeface="Arial"/>
              </a:rPr>
              <a:t> Wizards                   Muggles </a:t>
            </a:r>
          </a:p>
        </p:txBody>
      </p:sp>
      <p:sp>
        <p:nvSpPr>
          <p:cNvPr id="7" name="TextBox 6">
            <a:extLst>
              <a:ext uri="{FF2B5EF4-FFF2-40B4-BE49-F238E27FC236}">
                <a16:creationId xmlns:a16="http://schemas.microsoft.com/office/drawing/2014/main" id="{212A5913-347A-839C-155F-CA85C36B294D}"/>
              </a:ext>
            </a:extLst>
          </p:cNvPr>
          <p:cNvSpPr txBox="1"/>
          <p:nvPr/>
        </p:nvSpPr>
        <p:spPr>
          <a:xfrm>
            <a:off x="4524374" y="2"/>
            <a:ext cx="3155157" cy="283135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6133" b="1" dirty="0">
                <a:cs typeface="Arial"/>
              </a:rPr>
              <a:t>Muggle-</a:t>
            </a:r>
            <a:endParaRPr lang="en-US" sz="6133">
              <a:cs typeface="Arial"/>
            </a:endParaRPr>
          </a:p>
          <a:p>
            <a:pPr algn="ctr"/>
            <a:r>
              <a:rPr lang="en-GB" sz="6133" b="1" dirty="0">
                <a:cs typeface="Arial"/>
              </a:rPr>
              <a:t>born wizards</a:t>
            </a:r>
          </a:p>
        </p:txBody>
      </p:sp>
      <p:sp>
        <p:nvSpPr>
          <p:cNvPr id="8" name="TextBox 7">
            <a:extLst>
              <a:ext uri="{FF2B5EF4-FFF2-40B4-BE49-F238E27FC236}">
                <a16:creationId xmlns:a16="http://schemas.microsoft.com/office/drawing/2014/main" id="{155DAE3E-6798-3264-FA2C-DFF189170B4F}"/>
              </a:ext>
            </a:extLst>
          </p:cNvPr>
          <p:cNvSpPr txBox="1"/>
          <p:nvPr/>
        </p:nvSpPr>
        <p:spPr>
          <a:xfrm>
            <a:off x="8327571" y="3151414"/>
            <a:ext cx="2764971"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Muggles</a:t>
            </a:r>
          </a:p>
        </p:txBody>
      </p:sp>
      <p:sp>
        <p:nvSpPr>
          <p:cNvPr id="10" name="TextBox 9">
            <a:extLst>
              <a:ext uri="{FF2B5EF4-FFF2-40B4-BE49-F238E27FC236}">
                <a16:creationId xmlns:a16="http://schemas.microsoft.com/office/drawing/2014/main" id="{DC7561EC-5313-363C-6C9C-C56BBC2F5860}"/>
              </a:ext>
            </a:extLst>
          </p:cNvPr>
          <p:cNvSpPr txBox="1"/>
          <p:nvPr/>
        </p:nvSpPr>
        <p:spPr>
          <a:xfrm>
            <a:off x="4775199" y="3011713"/>
            <a:ext cx="2764971"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4"/>
              </a:rPr>
              <a:t>A Muggle-born wizard</a:t>
            </a:r>
            <a:endParaRPr lang="en-GB">
              <a:cs typeface="Arial"/>
            </a:endParaRPr>
          </a:p>
        </p:txBody>
      </p:sp>
      <p:sp>
        <p:nvSpPr>
          <p:cNvPr id="11" name="TextBox 10">
            <a:extLst>
              <a:ext uri="{FF2B5EF4-FFF2-40B4-BE49-F238E27FC236}">
                <a16:creationId xmlns:a16="http://schemas.microsoft.com/office/drawing/2014/main" id="{AB6340B4-E2A7-08AE-6689-3AF9BCC0FD70}"/>
              </a:ext>
            </a:extLst>
          </p:cNvPr>
          <p:cNvSpPr txBox="1"/>
          <p:nvPr/>
        </p:nvSpPr>
        <p:spPr>
          <a:xfrm>
            <a:off x="789212" y="3151414"/>
            <a:ext cx="2764971"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5"/>
              </a:rPr>
              <a:t>A Wizard</a:t>
            </a:r>
          </a:p>
        </p:txBody>
      </p:sp>
      <p:sp>
        <p:nvSpPr>
          <p:cNvPr id="3" name="Footer Placeholder 2">
            <a:extLst>
              <a:ext uri="{FF2B5EF4-FFF2-40B4-BE49-F238E27FC236}">
                <a16:creationId xmlns:a16="http://schemas.microsoft.com/office/drawing/2014/main" id="{E1F8670D-E619-A8F0-3349-FF89F06BA314}"/>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27811948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dirty="0">
                <a:latin typeface="NOVA STAMP"/>
              </a:rPr>
              <a:t>Wizards and Muggles</a:t>
            </a:r>
            <a:endParaRPr lang="en-US" sz="3733" dirty="0">
              <a:latin typeface="NOVA STAMP"/>
              <a:cs typeface="Arial"/>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354076" y="2610253"/>
            <a:ext cx="11653641" cy="3362671"/>
          </a:xfrm>
        </p:spPr>
        <p:txBody>
          <a:bodyPr vert="horz" lIns="0" tIns="0" rIns="0" bIns="0" rtlCol="0" anchor="t">
            <a:noAutofit/>
          </a:bodyPr>
          <a:lstStyle/>
          <a:p>
            <a:pPr algn="ctr">
              <a:lnSpc>
                <a:spcPct val="100000"/>
              </a:lnSpc>
            </a:pPr>
            <a:r>
              <a:rPr lang="en-GB" sz="12800" b="0" dirty="0">
                <a:solidFill>
                  <a:schemeClr val="tx1"/>
                </a:solidFill>
                <a:latin typeface="Calibri"/>
                <a:cs typeface="Calibri"/>
              </a:rPr>
              <a:t>Let's make magic</a:t>
            </a:r>
          </a:p>
          <a:p>
            <a:pPr>
              <a:lnSpc>
                <a:spcPct val="100000"/>
              </a:lnSpc>
            </a:pPr>
            <a:endParaRPr lang="en-GB" sz="2400" b="0">
              <a:solidFill>
                <a:schemeClr val="tx1"/>
              </a:solidFill>
              <a:latin typeface="Calibri"/>
              <a:ea typeface="+mn-lt"/>
              <a:cs typeface="+mn-lt"/>
            </a:endParaRPr>
          </a:p>
          <a:p>
            <a:pPr marL="761981" indent="-761981">
              <a:buChar char="•"/>
            </a:pPr>
            <a:endParaRPr lang="en-US" sz="2400" b="0">
              <a:solidFill>
                <a:srgbClr val="000000"/>
              </a:solidFill>
              <a:latin typeface="Calibri"/>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3" name="Footer Placeholder 2">
            <a:extLst>
              <a:ext uri="{FF2B5EF4-FFF2-40B4-BE49-F238E27FC236}">
                <a16:creationId xmlns:a16="http://schemas.microsoft.com/office/drawing/2014/main" id="{5B2F8D1F-11E9-FA33-F706-59542552EE28}"/>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3015370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2</a:t>
            </a:fld>
            <a:endParaRPr lang="en-GB"/>
          </a:p>
        </p:txBody>
      </p:sp>
      <p:graphicFrame>
        <p:nvGraphicFramePr>
          <p:cNvPr id="8" name="Table 7">
            <a:extLst>
              <a:ext uri="{FF2B5EF4-FFF2-40B4-BE49-F238E27FC236}">
                <a16:creationId xmlns:a16="http://schemas.microsoft.com/office/drawing/2014/main" id="{9C0C1867-F357-E062-A16A-B427DB060320}"/>
              </a:ext>
            </a:extLst>
          </p:cNvPr>
          <p:cNvGraphicFramePr>
            <a:graphicFrameLocks noGrp="1"/>
          </p:cNvGraphicFramePr>
          <p:nvPr/>
        </p:nvGraphicFramePr>
        <p:xfrm>
          <a:off x="1424940" y="1600201"/>
          <a:ext cx="9624109" cy="3296924"/>
        </p:xfrm>
        <a:graphic>
          <a:graphicData uri="http://schemas.openxmlformats.org/drawingml/2006/table">
            <a:tbl>
              <a:tblPr firstRow="1" bandRow="1">
                <a:tableStyleId>{21E4AEA4-8DFA-4A89-87EB-49C32662AFE0}</a:tableStyleId>
              </a:tblPr>
              <a:tblGrid>
                <a:gridCol w="2739388">
                  <a:extLst>
                    <a:ext uri="{9D8B030D-6E8A-4147-A177-3AD203B41FA5}">
                      <a16:colId xmlns:a16="http://schemas.microsoft.com/office/drawing/2014/main" val="1913300013"/>
                    </a:ext>
                  </a:extLst>
                </a:gridCol>
                <a:gridCol w="6884721">
                  <a:extLst>
                    <a:ext uri="{9D8B030D-6E8A-4147-A177-3AD203B41FA5}">
                      <a16:colId xmlns:a16="http://schemas.microsoft.com/office/drawing/2014/main" val="3762187728"/>
                    </a:ext>
                  </a:extLst>
                </a:gridCol>
              </a:tblGrid>
              <a:tr h="1915164">
                <a:tc>
                  <a:txBody>
                    <a:bodyPr/>
                    <a:lstStyle/>
                    <a:p>
                      <a:pPr fontAlgn="t"/>
                      <a:endParaRPr lang="en-GB" sz="2400">
                        <a:effectLst/>
                      </a:endParaRPr>
                    </a:p>
                    <a:p>
                      <a:pPr rtl="0" fontAlgn="base"/>
                      <a:r>
                        <a:rPr lang="en-GB" sz="1500" dirty="0">
                          <a:effectLst/>
                        </a:rPr>
                        <a:t>Learning outcomes </a:t>
                      </a:r>
                      <a:endParaRPr lang="en-GB" sz="2400" dirty="0">
                        <a:effectLst/>
                      </a:endParaRPr>
                    </a:p>
                    <a:p>
                      <a:pPr rtl="0" fontAlgn="base"/>
                      <a:endParaRPr lang="en-GB" sz="2400">
                        <a:effectLst/>
                      </a:endParaRPr>
                    </a:p>
                  </a:txBody>
                  <a:tcPr marL="121920" marR="121920" marT="60960" marB="60960"/>
                </a:tc>
                <a:tc>
                  <a:txBody>
                    <a:bodyPr/>
                    <a:lstStyle/>
                    <a:p>
                      <a:pPr algn="ctr" fontAlgn="t"/>
                      <a:endParaRPr lang="en-GB" sz="2400">
                        <a:effectLst/>
                      </a:endParaRPr>
                    </a:p>
                    <a:p>
                      <a:pPr rtl="0" fontAlgn="base"/>
                      <a:r>
                        <a:rPr lang="en-GB" sz="1500" dirty="0">
                          <a:effectLst/>
                        </a:rPr>
                        <a:t>Learners can:</a:t>
                      </a:r>
                    </a:p>
                    <a:p>
                      <a:pPr rtl="0" fontAlgn="base"/>
                      <a:r>
                        <a:rPr lang="en-GB" sz="1500" dirty="0">
                          <a:effectLst/>
                        </a:rPr>
                        <a:t>• explain the difference between ‘front of house’ and ‘backstage’</a:t>
                      </a:r>
                    </a:p>
                    <a:p>
                      <a:pPr rtl="0" fontAlgn="base"/>
                      <a:r>
                        <a:rPr lang="en-GB" sz="1500" dirty="0">
                          <a:effectLst/>
                        </a:rPr>
                        <a:t>• identify different industry roles and the audience they are facing</a:t>
                      </a:r>
                    </a:p>
                    <a:p>
                      <a:pPr rtl="0" fontAlgn="base"/>
                      <a:r>
                        <a:rPr lang="en-GB" sz="1500" dirty="0">
                          <a:effectLst/>
                        </a:rPr>
                        <a:t>• evaluate how historic networks can create an advantage for some over others</a:t>
                      </a:r>
                    </a:p>
                    <a:p>
                      <a:pPr rtl="0" fontAlgn="base"/>
                      <a:r>
                        <a:rPr lang="en-GB" sz="1500" dirty="0">
                          <a:effectLst/>
                        </a:rPr>
                        <a:t>• compare and contrast artists as part of the Artist and Repertoire process.</a:t>
                      </a:r>
                    </a:p>
                  </a:txBody>
                  <a:tcPr marL="121920" marR="121920" marT="60960" marB="60960"/>
                </a:tc>
                <a:extLst>
                  <a:ext uri="{0D108BD9-81ED-4DB2-BD59-A6C34878D82A}">
                    <a16:rowId xmlns:a16="http://schemas.microsoft.com/office/drawing/2014/main" val="126754276"/>
                  </a:ext>
                </a:extLst>
              </a:tr>
              <a:tr h="1381760">
                <a:tc>
                  <a:txBody>
                    <a:bodyPr/>
                    <a:lstStyle/>
                    <a:p>
                      <a:pPr fontAlgn="t"/>
                      <a:endParaRPr lang="en-GB" sz="2400">
                        <a:effectLst/>
                      </a:endParaRPr>
                    </a:p>
                    <a:p>
                      <a:pPr rtl="0" fontAlgn="base"/>
                      <a:r>
                        <a:rPr lang="en-GB" sz="1500" dirty="0">
                          <a:effectLst/>
                        </a:rPr>
                        <a:t>Skill development </a:t>
                      </a:r>
                      <a:endParaRPr lang="en-GB" sz="2400" dirty="0">
                        <a:effectLst/>
                      </a:endParaRPr>
                    </a:p>
                    <a:p>
                      <a:pPr rtl="0" fontAlgn="base"/>
                      <a:endParaRPr lang="en-GB" sz="2400">
                        <a:effectLst/>
                      </a:endParaRPr>
                    </a:p>
                  </a:txBody>
                  <a:tcPr marL="121920" marR="121920" marT="60960" marB="60960"/>
                </a:tc>
                <a:tc>
                  <a:txBody>
                    <a:bodyPr/>
                    <a:lstStyle/>
                    <a:p>
                      <a:pPr fontAlgn="t"/>
                      <a:endParaRPr lang="en-GB" sz="2400">
                        <a:effectLst/>
                      </a:endParaRPr>
                    </a:p>
                    <a:p>
                      <a:pPr rtl="0" fontAlgn="base"/>
                      <a:r>
                        <a:rPr lang="en-GB" sz="1500" dirty="0">
                          <a:effectLst/>
                        </a:rPr>
                        <a:t>Conduct research: find and present information from which a creative choice can be made</a:t>
                      </a:r>
                    </a:p>
                    <a:p>
                      <a:pPr rtl="0" fontAlgn="base"/>
                      <a:r>
                        <a:rPr lang="en-GB" sz="1500" dirty="0">
                          <a:effectLst/>
                        </a:rPr>
                        <a:t>Work collaboratively: make a presentation to a client and rationalise what you did</a:t>
                      </a:r>
                    </a:p>
                  </a:txBody>
                  <a:tcPr marL="121920" marR="121920" marT="60960" marB="60960"/>
                </a:tc>
                <a:extLst>
                  <a:ext uri="{0D108BD9-81ED-4DB2-BD59-A6C34878D82A}">
                    <a16:rowId xmlns:a16="http://schemas.microsoft.com/office/drawing/2014/main" val="353407052"/>
                  </a:ext>
                </a:extLst>
              </a:tr>
            </a:tbl>
          </a:graphicData>
        </a:graphic>
      </p:graphicFrame>
    </p:spTree>
    <p:extLst>
      <p:ext uri="{BB962C8B-B14F-4D97-AF65-F5344CB8AC3E}">
        <p14:creationId xmlns:p14="http://schemas.microsoft.com/office/powerpoint/2010/main" val="33170838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354076" y="2507895"/>
            <a:ext cx="11653641" cy="4340760"/>
          </a:xfrm>
        </p:spPr>
        <p:txBody>
          <a:bodyPr vert="horz" lIns="0" tIns="0" rIns="0" bIns="0" rtlCol="0" anchor="t">
            <a:noAutofit/>
          </a:bodyPr>
          <a:lstStyle/>
          <a:p>
            <a:pPr>
              <a:lnSpc>
                <a:spcPct val="100000"/>
              </a:lnSpc>
            </a:pPr>
            <a:endParaRPr lang="en-GB" sz="3200" b="0">
              <a:solidFill>
                <a:schemeClr val="tx1"/>
              </a:solidFill>
              <a:latin typeface="Calibri"/>
              <a:ea typeface="+mn-lt"/>
              <a:cs typeface="+mn-lt"/>
            </a:endParaRPr>
          </a:p>
          <a:p>
            <a:pPr marL="761981" indent="-761981">
              <a:buChar char="•"/>
            </a:pPr>
            <a:endParaRPr lang="en-US" sz="2400" b="0">
              <a:solidFill>
                <a:srgbClr val="000000"/>
              </a:solidFill>
              <a:latin typeface="Calibri"/>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3" name="Title 2">
            <a:extLst>
              <a:ext uri="{FF2B5EF4-FFF2-40B4-BE49-F238E27FC236}">
                <a16:creationId xmlns:a16="http://schemas.microsoft.com/office/drawing/2014/main" id="{D6CA8007-B010-7795-2CC8-CDB28C8DE36D}"/>
              </a:ext>
            </a:extLst>
          </p:cNvPr>
          <p:cNvSpPr>
            <a:spLocks noGrp="1"/>
          </p:cNvSpPr>
          <p:nvPr>
            <p:ph type="title"/>
          </p:nvPr>
        </p:nvSpPr>
        <p:spPr/>
        <p:txBody>
          <a:bodyPr>
            <a:normAutofit/>
          </a:bodyPr>
          <a:lstStyle/>
          <a:p>
            <a:r>
              <a:rPr lang="en-GB" sz="3733" dirty="0">
                <a:latin typeface="NOVA STAMP"/>
              </a:rPr>
              <a:t>Wizards and Muggles</a:t>
            </a:r>
          </a:p>
        </p:txBody>
      </p:sp>
      <p:sp>
        <p:nvSpPr>
          <p:cNvPr id="4" name="TextBox 3">
            <a:extLst>
              <a:ext uri="{FF2B5EF4-FFF2-40B4-BE49-F238E27FC236}">
                <a16:creationId xmlns:a16="http://schemas.microsoft.com/office/drawing/2014/main" id="{AE09B680-0C30-3F16-3B97-7B85E52BA595}"/>
              </a:ext>
            </a:extLst>
          </p:cNvPr>
          <p:cNvSpPr txBox="1"/>
          <p:nvPr/>
        </p:nvSpPr>
        <p:spPr>
          <a:xfrm>
            <a:off x="3287684" y="3151414"/>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Learn a card trick</a:t>
            </a:r>
            <a:endParaRPr lang="en-GB">
              <a:cs typeface="Arial"/>
            </a:endParaRPr>
          </a:p>
        </p:txBody>
      </p:sp>
      <p:sp>
        <p:nvSpPr>
          <p:cNvPr id="5" name="Footer Placeholder 2">
            <a:extLst>
              <a:ext uri="{FF2B5EF4-FFF2-40B4-BE49-F238E27FC236}">
                <a16:creationId xmlns:a16="http://schemas.microsoft.com/office/drawing/2014/main" id="{7D2607DC-996D-EA8C-FA03-384D74AB55C3}"/>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19738161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dirty="0">
                <a:latin typeface="NOVA STAMP"/>
              </a:rPr>
              <a:t>Wizards and Muggles</a:t>
            </a:r>
            <a:endParaRPr lang="en-US" sz="3733" dirty="0">
              <a:latin typeface="NOVA STAMP"/>
              <a:cs typeface="Arial"/>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354076" y="2610253"/>
            <a:ext cx="11653641" cy="3362671"/>
          </a:xfrm>
        </p:spPr>
        <p:txBody>
          <a:bodyPr vert="horz" lIns="0" tIns="0" rIns="0" bIns="0" rtlCol="0" anchor="t">
            <a:noAutofit/>
          </a:bodyPr>
          <a:lstStyle/>
          <a:p>
            <a:pPr algn="ctr">
              <a:lnSpc>
                <a:spcPct val="100000"/>
              </a:lnSpc>
            </a:pPr>
            <a:r>
              <a:rPr lang="en-GB" sz="12800" b="0" dirty="0">
                <a:solidFill>
                  <a:schemeClr val="tx1"/>
                </a:solidFill>
                <a:latin typeface="Calibri"/>
                <a:ea typeface="+mn-lt"/>
                <a:cs typeface="Calibri"/>
              </a:rPr>
              <a:t>Try the trick</a:t>
            </a:r>
            <a:endParaRPr lang="en-US" sz="12800" dirty="0">
              <a:solidFill>
                <a:schemeClr val="tx1"/>
              </a:solidFill>
              <a:cs typeface="Arial"/>
            </a:endParaRPr>
          </a:p>
          <a:p>
            <a:pPr>
              <a:lnSpc>
                <a:spcPct val="100000"/>
              </a:lnSpc>
            </a:pPr>
            <a:endParaRPr lang="en-GB" sz="2400" b="0">
              <a:solidFill>
                <a:schemeClr val="tx1"/>
              </a:solidFill>
              <a:latin typeface="Calibri"/>
              <a:ea typeface="+mn-lt"/>
              <a:cs typeface="+mn-lt"/>
            </a:endParaRPr>
          </a:p>
          <a:p>
            <a:pPr marL="761981" indent="-761981">
              <a:buChar char="•"/>
            </a:pPr>
            <a:endParaRPr lang="en-US" sz="2400" b="0">
              <a:solidFill>
                <a:srgbClr val="000000"/>
              </a:solidFill>
              <a:latin typeface="Calibri"/>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3" name="Footer Placeholder 2">
            <a:extLst>
              <a:ext uri="{FF2B5EF4-FFF2-40B4-BE49-F238E27FC236}">
                <a16:creationId xmlns:a16="http://schemas.microsoft.com/office/drawing/2014/main" id="{12A21DC0-A52C-0D94-FC4B-0FFEC1DE03BE}"/>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16576396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dirty="0">
                <a:latin typeface="NOVA STAMP"/>
              </a:rPr>
              <a:t>Wizards and Muggles</a:t>
            </a:r>
            <a:endParaRPr lang="en-US" sz="3733" dirty="0">
              <a:latin typeface="NOVA STAMP"/>
              <a:cs typeface="Arial"/>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270732" y="1562502"/>
            <a:ext cx="11653641" cy="3362671"/>
          </a:xfrm>
        </p:spPr>
        <p:txBody>
          <a:bodyPr vert="horz" lIns="0" tIns="0" rIns="0" bIns="0" rtlCol="0" anchor="t">
            <a:noAutofit/>
          </a:bodyPr>
          <a:lstStyle/>
          <a:p>
            <a:pPr algn="ctr">
              <a:lnSpc>
                <a:spcPct val="100000"/>
              </a:lnSpc>
            </a:pPr>
            <a:r>
              <a:rPr lang="en-GB" sz="12800" b="0" dirty="0">
                <a:solidFill>
                  <a:schemeClr val="tx1"/>
                </a:solidFill>
                <a:latin typeface="Calibri"/>
                <a:ea typeface="+mn-lt"/>
                <a:cs typeface="Calibri"/>
              </a:rPr>
              <a:t>No longer Muggles</a:t>
            </a:r>
            <a:endParaRPr lang="en-US" sz="12800" dirty="0">
              <a:solidFill>
                <a:schemeClr val="tx1"/>
              </a:solidFill>
              <a:cs typeface="Arial"/>
            </a:endParaRPr>
          </a:p>
          <a:p>
            <a:pPr>
              <a:lnSpc>
                <a:spcPct val="100000"/>
              </a:lnSpc>
            </a:pPr>
            <a:endParaRPr lang="en-GB" sz="2400" b="0">
              <a:solidFill>
                <a:schemeClr val="tx1"/>
              </a:solidFill>
              <a:latin typeface="Calibri"/>
              <a:ea typeface="+mn-lt"/>
              <a:cs typeface="+mn-lt"/>
            </a:endParaRPr>
          </a:p>
          <a:p>
            <a:pPr marL="761981" indent="-761981">
              <a:buChar char="•"/>
            </a:pPr>
            <a:endParaRPr lang="en-US" sz="2400" b="0">
              <a:solidFill>
                <a:srgbClr val="000000"/>
              </a:solidFill>
              <a:latin typeface="Calibri"/>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3" name="Footer Placeholder 2">
            <a:extLst>
              <a:ext uri="{FF2B5EF4-FFF2-40B4-BE49-F238E27FC236}">
                <a16:creationId xmlns:a16="http://schemas.microsoft.com/office/drawing/2014/main" id="{F8ABCB63-F36E-5D1E-D457-2386388F2E3E}"/>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33395499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dirty="0">
                <a:latin typeface="NOVA STAMP"/>
              </a:rPr>
              <a:t>Wizards and Muggles</a:t>
            </a:r>
            <a:endParaRPr lang="en-US" sz="3733" dirty="0">
              <a:latin typeface="NOVA STAMP"/>
              <a:cs typeface="Arial"/>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354076" y="1632163"/>
            <a:ext cx="11653641" cy="4340760"/>
          </a:xfrm>
        </p:spPr>
        <p:txBody>
          <a:bodyPr vert="horz" lIns="0" tIns="0" rIns="0" bIns="0" rtlCol="0" anchor="t">
            <a:noAutofit/>
          </a:bodyPr>
          <a:lstStyle/>
          <a:p>
            <a:pPr>
              <a:lnSpc>
                <a:spcPct val="100000"/>
              </a:lnSpc>
            </a:pPr>
            <a:r>
              <a:rPr lang="en-GB" sz="4267" b="0" dirty="0">
                <a:solidFill>
                  <a:schemeClr val="tx1"/>
                </a:solidFill>
                <a:latin typeface="Calibri"/>
                <a:ea typeface="+mn-lt"/>
                <a:cs typeface="Calibri"/>
              </a:rPr>
              <a:t>Once you have seen how a magic trick is done, it ceases to be magic. </a:t>
            </a:r>
            <a:r>
              <a:rPr lang="en-GB" sz="4267" b="0" dirty="0">
                <a:solidFill>
                  <a:schemeClr val="tx1"/>
                </a:solidFill>
                <a:latin typeface="Calibri"/>
                <a:ea typeface="+mn-lt"/>
                <a:cs typeface="+mn-lt"/>
              </a:rPr>
              <a:t> </a:t>
            </a:r>
            <a:endParaRPr lang="en-US" sz="4267" b="0" dirty="0">
              <a:solidFill>
                <a:schemeClr val="tx1"/>
              </a:solidFill>
              <a:latin typeface="Calibri"/>
              <a:ea typeface="+mn-lt"/>
              <a:cs typeface="+mn-lt"/>
            </a:endParaRPr>
          </a:p>
          <a:p>
            <a:pPr>
              <a:lnSpc>
                <a:spcPct val="100000"/>
              </a:lnSpc>
            </a:pPr>
            <a:endParaRPr lang="en-GB" sz="4267" b="0">
              <a:solidFill>
                <a:schemeClr val="tx1"/>
              </a:solidFill>
              <a:latin typeface="Calibri"/>
              <a:ea typeface="+mn-lt"/>
              <a:cs typeface="+mn-lt"/>
            </a:endParaRPr>
          </a:p>
          <a:p>
            <a:pPr>
              <a:lnSpc>
                <a:spcPct val="100000"/>
              </a:lnSpc>
            </a:pPr>
            <a:r>
              <a:rPr lang="en-GB" sz="4267" b="0" dirty="0">
                <a:solidFill>
                  <a:schemeClr val="tx1"/>
                </a:solidFill>
                <a:latin typeface="Calibri"/>
                <a:ea typeface="+mn-lt"/>
                <a:cs typeface="Calibri"/>
              </a:rPr>
              <a:t>The output is the magic, but the process is the work. </a:t>
            </a:r>
            <a:endParaRPr lang="en-US" sz="4267" dirty="0">
              <a:solidFill>
                <a:schemeClr val="tx1"/>
              </a:solidFill>
              <a:latin typeface="Calibri"/>
              <a:cs typeface="Calibri"/>
            </a:endParaRPr>
          </a:p>
          <a:p>
            <a:pPr>
              <a:lnSpc>
                <a:spcPct val="100000"/>
              </a:lnSpc>
            </a:pPr>
            <a:endParaRPr lang="en-GB" sz="4267" b="0">
              <a:solidFill>
                <a:schemeClr val="tx1"/>
              </a:solidFill>
              <a:latin typeface="Calibri"/>
              <a:ea typeface="+mn-lt"/>
              <a:cs typeface="+mn-lt"/>
            </a:endParaRPr>
          </a:p>
          <a:p>
            <a:pPr>
              <a:lnSpc>
                <a:spcPct val="100000"/>
              </a:lnSpc>
            </a:pPr>
            <a:r>
              <a:rPr lang="en-GB" sz="4267" b="0" dirty="0">
                <a:solidFill>
                  <a:schemeClr val="tx1"/>
                </a:solidFill>
                <a:latin typeface="Calibri"/>
                <a:ea typeface="+mn-lt"/>
                <a:cs typeface="Calibri"/>
              </a:rPr>
              <a:t>This is why working backstage usually requires that you have a level of security clearance.</a:t>
            </a:r>
          </a:p>
          <a:p>
            <a:pPr>
              <a:lnSpc>
                <a:spcPct val="100000"/>
              </a:lnSpc>
            </a:pPr>
            <a:endParaRPr lang="en-GB" sz="2400" b="0">
              <a:solidFill>
                <a:schemeClr val="tx1"/>
              </a:solidFill>
              <a:latin typeface="Calibri"/>
              <a:ea typeface="+mn-lt"/>
              <a:cs typeface="+mn-lt"/>
            </a:endParaRPr>
          </a:p>
          <a:p>
            <a:pPr marL="761981" indent="-761981">
              <a:buChar char="•"/>
            </a:pPr>
            <a:endParaRPr lang="en-US" sz="2400" b="0">
              <a:solidFill>
                <a:srgbClr val="000000"/>
              </a:solidFill>
              <a:latin typeface="Calibri"/>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3" name="Footer Placeholder 2">
            <a:extLst>
              <a:ext uri="{FF2B5EF4-FFF2-40B4-BE49-F238E27FC236}">
                <a16:creationId xmlns:a16="http://schemas.microsoft.com/office/drawing/2014/main" id="{32221F4A-FD81-8F5C-4F2E-BE3D90FB5804}"/>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13857975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dirty="0">
                <a:solidFill>
                  <a:srgbClr val="FFFFFF"/>
                </a:solidFill>
                <a:ea typeface="+mn-lt"/>
                <a:cs typeface="+mn-lt"/>
              </a:rPr>
              <a:t>The entertainment industry is magic</a:t>
            </a:r>
            <a:endParaRPr lang="en-US" dirty="0"/>
          </a:p>
        </p:txBody>
      </p:sp>
    </p:spTree>
    <p:extLst>
      <p:ext uri="{BB962C8B-B14F-4D97-AF65-F5344CB8AC3E}">
        <p14:creationId xmlns:p14="http://schemas.microsoft.com/office/powerpoint/2010/main" val="3754205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dirty="0">
                <a:latin typeface="NOVA STAMP"/>
              </a:rPr>
              <a:t>Wizards and Muggles</a:t>
            </a:r>
            <a:endParaRPr lang="en-US" sz="3733" dirty="0">
              <a:latin typeface="NOVA STAMP"/>
              <a:cs typeface="Arial"/>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270732" y="1848253"/>
            <a:ext cx="11653641" cy="3362671"/>
          </a:xfrm>
        </p:spPr>
        <p:txBody>
          <a:bodyPr vert="horz" lIns="0" tIns="0" rIns="0" bIns="0" rtlCol="0" anchor="t">
            <a:noAutofit/>
          </a:bodyPr>
          <a:lstStyle/>
          <a:p>
            <a:pPr algn="ctr">
              <a:lnSpc>
                <a:spcPct val="100000"/>
              </a:lnSpc>
            </a:pPr>
            <a:r>
              <a:rPr lang="en-GB" sz="10666" b="0" dirty="0">
                <a:solidFill>
                  <a:schemeClr val="tx1"/>
                </a:solidFill>
                <a:latin typeface="Arial"/>
                <a:ea typeface="+mn-lt"/>
                <a:cs typeface="Calibri"/>
              </a:rPr>
              <a:t>Wizards start movements</a:t>
            </a:r>
            <a:endParaRPr lang="en-GB" sz="10666" b="0" dirty="0">
              <a:solidFill>
                <a:schemeClr val="tx1"/>
              </a:solidFill>
              <a:latin typeface="Arial"/>
              <a:cs typeface="Calibri"/>
            </a:endParaRPr>
          </a:p>
          <a:p>
            <a:pPr>
              <a:lnSpc>
                <a:spcPct val="100000"/>
              </a:lnSpc>
            </a:pPr>
            <a:endParaRPr lang="en-GB" sz="2400" b="0">
              <a:solidFill>
                <a:schemeClr val="tx1"/>
              </a:solidFill>
              <a:latin typeface="Calibri"/>
              <a:ea typeface="+mn-lt"/>
              <a:cs typeface="+mn-lt"/>
            </a:endParaRPr>
          </a:p>
          <a:p>
            <a:pPr marL="761981" indent="-761981">
              <a:buChar char="•"/>
            </a:pPr>
            <a:endParaRPr lang="en-US" sz="2400" b="0">
              <a:solidFill>
                <a:srgbClr val="000000"/>
              </a:solidFill>
              <a:latin typeface="Calibri"/>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3" name="Footer Placeholder 2">
            <a:extLst>
              <a:ext uri="{FF2B5EF4-FFF2-40B4-BE49-F238E27FC236}">
                <a16:creationId xmlns:a16="http://schemas.microsoft.com/office/drawing/2014/main" id="{35726133-0341-7346-81EC-B773224FC80D}"/>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18386281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dirty="0">
                <a:ea typeface="+mj-lt"/>
                <a:cs typeface="+mj-lt"/>
              </a:rPr>
              <a:t>Wizards and Muggles</a:t>
            </a:r>
            <a:endParaRPr lang="en-US" dirty="0"/>
          </a:p>
        </p:txBody>
      </p:sp>
      <p:sp>
        <p:nvSpPr>
          <p:cNvPr id="6" name="TextBox 5">
            <a:extLst>
              <a:ext uri="{FF2B5EF4-FFF2-40B4-BE49-F238E27FC236}">
                <a16:creationId xmlns:a16="http://schemas.microsoft.com/office/drawing/2014/main" id="{5980C2A7-603F-16E1-7E20-F238898E6E43}"/>
              </a:ext>
            </a:extLst>
          </p:cNvPr>
          <p:cNvSpPr txBox="1"/>
          <p:nvPr/>
        </p:nvSpPr>
        <p:spPr>
          <a:xfrm>
            <a:off x="3276600" y="3151414"/>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A movement starting</a:t>
            </a:r>
          </a:p>
        </p:txBody>
      </p:sp>
      <p:sp>
        <p:nvSpPr>
          <p:cNvPr id="3" name="Footer Placeholder 2">
            <a:extLst>
              <a:ext uri="{FF2B5EF4-FFF2-40B4-BE49-F238E27FC236}">
                <a16:creationId xmlns:a16="http://schemas.microsoft.com/office/drawing/2014/main" id="{28B49752-7F19-E5BB-F432-B6837B014D0E}"/>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12875516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dirty="0">
                <a:latin typeface="NOVA STAMP"/>
              </a:rPr>
              <a:t>Wizards and Muggles</a:t>
            </a:r>
            <a:endParaRPr lang="en-US" sz="3733" dirty="0">
              <a:latin typeface="NOVA STAMP"/>
              <a:cs typeface="Arial"/>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270732" y="1159994"/>
            <a:ext cx="11653641" cy="3362671"/>
          </a:xfrm>
        </p:spPr>
        <p:txBody>
          <a:bodyPr vert="horz" lIns="0" tIns="0" rIns="0" bIns="0" rtlCol="0" anchor="t">
            <a:noAutofit/>
          </a:bodyPr>
          <a:lstStyle/>
          <a:p>
            <a:pPr algn="ctr">
              <a:lnSpc>
                <a:spcPct val="100000"/>
              </a:lnSpc>
            </a:pPr>
            <a:r>
              <a:rPr lang="en-GB" sz="10666" b="0" dirty="0">
                <a:solidFill>
                  <a:schemeClr val="tx1"/>
                </a:solidFill>
                <a:latin typeface="Arial"/>
                <a:ea typeface="+mn-lt"/>
                <a:cs typeface="Calibri"/>
              </a:rPr>
              <a:t>Muggle-born wizards enable others to follow</a:t>
            </a:r>
            <a:endParaRPr lang="en-US" sz="10666" dirty="0">
              <a:solidFill>
                <a:schemeClr val="tx1"/>
              </a:solidFill>
              <a:latin typeface="Arial"/>
              <a:cs typeface="Arial"/>
            </a:endParaRPr>
          </a:p>
          <a:p>
            <a:pPr>
              <a:lnSpc>
                <a:spcPct val="100000"/>
              </a:lnSpc>
            </a:pPr>
            <a:endParaRPr lang="en-GB" sz="2400" b="0">
              <a:solidFill>
                <a:schemeClr val="tx1"/>
              </a:solidFill>
              <a:latin typeface="Arial"/>
              <a:ea typeface="+mn-lt"/>
              <a:cs typeface="+mn-lt"/>
            </a:endParaRPr>
          </a:p>
          <a:p>
            <a:pPr marL="761981" indent="-761981">
              <a:buChar char="•"/>
            </a:pPr>
            <a:endParaRPr lang="en-US" sz="2400" b="0">
              <a:solidFill>
                <a:srgbClr val="000000"/>
              </a:solidFill>
              <a:latin typeface="Arial"/>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3" name="Footer Placeholder 2">
            <a:extLst>
              <a:ext uri="{FF2B5EF4-FFF2-40B4-BE49-F238E27FC236}">
                <a16:creationId xmlns:a16="http://schemas.microsoft.com/office/drawing/2014/main" id="{B5B8BA5A-A297-B79D-585E-21E53BA380D2}"/>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18340020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35428" y="996617"/>
            <a:ext cx="11285803" cy="932567"/>
          </a:xfrm>
        </p:spPr>
        <p:txBody>
          <a:bodyPr>
            <a:normAutofit/>
          </a:bodyPr>
          <a:lstStyle/>
          <a:p>
            <a:r>
              <a:rPr lang="en-US" sz="6133" dirty="0">
                <a:cs typeface="Arial"/>
              </a:rPr>
              <a:t> Wizards                   Muggles </a:t>
            </a:r>
          </a:p>
        </p:txBody>
      </p:sp>
      <p:sp>
        <p:nvSpPr>
          <p:cNvPr id="7" name="TextBox 6">
            <a:extLst>
              <a:ext uri="{FF2B5EF4-FFF2-40B4-BE49-F238E27FC236}">
                <a16:creationId xmlns:a16="http://schemas.microsoft.com/office/drawing/2014/main" id="{212A5913-347A-839C-155F-CA85C36B294D}"/>
              </a:ext>
            </a:extLst>
          </p:cNvPr>
          <p:cNvSpPr txBox="1"/>
          <p:nvPr/>
        </p:nvSpPr>
        <p:spPr>
          <a:xfrm>
            <a:off x="4524374" y="2"/>
            <a:ext cx="3155157" cy="283135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6133" b="1" dirty="0">
                <a:cs typeface="Arial"/>
              </a:rPr>
              <a:t>Muggle-</a:t>
            </a:r>
            <a:endParaRPr lang="en-US" sz="6133">
              <a:cs typeface="Arial"/>
            </a:endParaRPr>
          </a:p>
          <a:p>
            <a:pPr algn="ctr"/>
            <a:r>
              <a:rPr lang="en-GB" sz="6133" b="1" dirty="0">
                <a:cs typeface="Arial"/>
              </a:rPr>
              <a:t>born wizards</a:t>
            </a:r>
          </a:p>
        </p:txBody>
      </p:sp>
      <p:sp>
        <p:nvSpPr>
          <p:cNvPr id="9" name="TextBox 8">
            <a:extLst>
              <a:ext uri="{FF2B5EF4-FFF2-40B4-BE49-F238E27FC236}">
                <a16:creationId xmlns:a16="http://schemas.microsoft.com/office/drawing/2014/main" id="{8DD65D1C-165E-56E5-D05D-BD140EDA5CFA}"/>
              </a:ext>
            </a:extLst>
          </p:cNvPr>
          <p:cNvSpPr txBox="1"/>
          <p:nvPr/>
        </p:nvSpPr>
        <p:spPr>
          <a:xfrm>
            <a:off x="3276600" y="3151413"/>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ea typeface="+mn-lt"/>
                <a:cs typeface="+mn-lt"/>
                <a:hlinkClick r:id="rId3"/>
              </a:rPr>
              <a:t>Wizards, Muggle-born wizards and Muggles</a:t>
            </a:r>
            <a:endParaRPr lang="en-GB">
              <a:cs typeface="Arial"/>
            </a:endParaRPr>
          </a:p>
        </p:txBody>
      </p:sp>
      <p:sp>
        <p:nvSpPr>
          <p:cNvPr id="3" name="Footer Placeholder 2">
            <a:extLst>
              <a:ext uri="{FF2B5EF4-FFF2-40B4-BE49-F238E27FC236}">
                <a16:creationId xmlns:a16="http://schemas.microsoft.com/office/drawing/2014/main" id="{56305309-6ECD-AEFD-231A-4DD810F005DC}"/>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37941595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dirty="0">
                <a:latin typeface="NOVA STAMP"/>
              </a:rPr>
              <a:t>Wizards and Muggles</a:t>
            </a:r>
            <a:endParaRPr lang="en-US" sz="3733" dirty="0">
              <a:latin typeface="NOVA STAMP"/>
              <a:cs typeface="Arial"/>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226770" y="1897710"/>
            <a:ext cx="11866121" cy="3362671"/>
          </a:xfrm>
        </p:spPr>
        <p:txBody>
          <a:bodyPr vert="horz" lIns="0" tIns="0" rIns="0" bIns="0" rtlCol="0" anchor="t">
            <a:noAutofit/>
          </a:bodyPr>
          <a:lstStyle/>
          <a:p>
            <a:pPr algn="ctr">
              <a:lnSpc>
                <a:spcPct val="100000"/>
              </a:lnSpc>
            </a:pPr>
            <a:r>
              <a:rPr lang="en-GB" sz="3733" b="0" dirty="0">
                <a:solidFill>
                  <a:schemeClr val="tx1"/>
                </a:solidFill>
                <a:latin typeface="Arial"/>
                <a:ea typeface="+mn-lt"/>
                <a:cs typeface="Calibri"/>
              </a:rPr>
              <a:t>Which creative job roles belong in each of the categories?</a:t>
            </a:r>
            <a:endParaRPr lang="en-GB" sz="3733">
              <a:solidFill>
                <a:schemeClr val="tx1"/>
              </a:solidFill>
              <a:latin typeface="Arial"/>
              <a:cs typeface="Calibri"/>
            </a:endParaRPr>
          </a:p>
          <a:p>
            <a:pPr algn="ctr">
              <a:lnSpc>
                <a:spcPct val="100000"/>
              </a:lnSpc>
            </a:pPr>
            <a:endParaRPr lang="en-GB" sz="3733" b="0" dirty="0">
              <a:solidFill>
                <a:schemeClr val="tx1"/>
              </a:solidFill>
              <a:latin typeface="Arial"/>
              <a:cs typeface="Calibri"/>
            </a:endParaRPr>
          </a:p>
          <a:p>
            <a:pPr algn="ctr">
              <a:lnSpc>
                <a:spcPct val="100000"/>
              </a:lnSpc>
            </a:pPr>
            <a:r>
              <a:rPr lang="en-GB" sz="3733" b="0" dirty="0">
                <a:solidFill>
                  <a:schemeClr val="tx1"/>
                </a:solidFill>
                <a:latin typeface="Arial"/>
                <a:cs typeface="Calibri"/>
              </a:rPr>
              <a:t>Make a list under each heading.</a:t>
            </a:r>
            <a:endParaRPr lang="en-GB" sz="3733">
              <a:solidFill>
                <a:schemeClr val="tx1"/>
              </a:solidFill>
              <a:latin typeface="Arial"/>
              <a:cs typeface="Calibri"/>
            </a:endParaRPr>
          </a:p>
          <a:p>
            <a:pPr algn="ctr">
              <a:lnSpc>
                <a:spcPct val="100000"/>
              </a:lnSpc>
            </a:pPr>
            <a:endParaRPr lang="en-GB" sz="10666" b="0">
              <a:solidFill>
                <a:schemeClr val="tx1"/>
              </a:solidFill>
              <a:latin typeface="Calibri"/>
              <a:ea typeface="+mn-lt"/>
              <a:cs typeface="Calibri"/>
            </a:endParaRPr>
          </a:p>
          <a:p>
            <a:pPr>
              <a:lnSpc>
                <a:spcPct val="100000"/>
              </a:lnSpc>
            </a:pPr>
            <a:endParaRPr lang="en-GB" sz="2400" b="0">
              <a:solidFill>
                <a:srgbClr val="000000"/>
              </a:solidFill>
              <a:latin typeface="Calibri"/>
              <a:cs typeface="Arial"/>
            </a:endParaRPr>
          </a:p>
          <a:p>
            <a:pPr marL="761981" indent="-761981">
              <a:buChar char="•"/>
            </a:pPr>
            <a:endParaRPr lang="en-US" sz="2400" b="0">
              <a:solidFill>
                <a:srgbClr val="000000"/>
              </a:solidFill>
              <a:latin typeface="Calibri"/>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3" name="Footer Placeholder 2">
            <a:extLst>
              <a:ext uri="{FF2B5EF4-FFF2-40B4-BE49-F238E27FC236}">
                <a16:creationId xmlns:a16="http://schemas.microsoft.com/office/drawing/2014/main" id="{81E267FB-4C61-5464-5DC5-863AEE81100F}"/>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1562659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cs typeface="Arial"/>
              </a:rPr>
              <a:t>Welcome to the magic</a:t>
            </a:r>
            <a:endParaRPr lang="en-US" dirty="0"/>
          </a:p>
        </p:txBody>
      </p:sp>
    </p:spTree>
    <p:extLst>
      <p:ext uri="{BB962C8B-B14F-4D97-AF65-F5344CB8AC3E}">
        <p14:creationId xmlns:p14="http://schemas.microsoft.com/office/powerpoint/2010/main" val="10664765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GB" sz="5867" dirty="0">
                <a:cs typeface="Arial"/>
              </a:rPr>
              <a:t>Artist and repertoire</a:t>
            </a:r>
          </a:p>
        </p:txBody>
      </p:sp>
    </p:spTree>
    <p:extLst>
      <p:ext uri="{BB962C8B-B14F-4D97-AF65-F5344CB8AC3E}">
        <p14:creationId xmlns:p14="http://schemas.microsoft.com/office/powerpoint/2010/main" val="16984476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20331" y="468053"/>
            <a:ext cx="11250084" cy="932567"/>
          </a:xfrm>
        </p:spPr>
        <p:txBody>
          <a:bodyPr>
            <a:normAutofit/>
          </a:bodyPr>
          <a:lstStyle/>
          <a:p>
            <a:r>
              <a:rPr lang="en-US" dirty="0">
                <a:latin typeface="Arial"/>
                <a:cs typeface="Arial"/>
              </a:rPr>
              <a:t>Artist and repertoire</a:t>
            </a:r>
            <a:r>
              <a:rPr lang="en-US" sz="3733" dirty="0">
                <a:latin typeface="NOVA STAMP"/>
              </a:rPr>
              <a:t> </a:t>
            </a:r>
            <a:endParaRPr lang="en-US" sz="3733" dirty="0">
              <a:latin typeface="NOVA STAMP"/>
              <a:cs typeface="Arial"/>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270732" y="1848253"/>
            <a:ext cx="11653641" cy="3362671"/>
          </a:xfrm>
        </p:spPr>
        <p:txBody>
          <a:bodyPr vert="horz" lIns="0" tIns="0" rIns="0" bIns="0" rtlCol="0" anchor="t">
            <a:noAutofit/>
          </a:bodyPr>
          <a:lstStyle/>
          <a:p>
            <a:pPr algn="ctr">
              <a:lnSpc>
                <a:spcPct val="100000"/>
              </a:lnSpc>
            </a:pPr>
            <a:r>
              <a:rPr lang="en-GB" sz="10666" b="0" dirty="0">
                <a:solidFill>
                  <a:schemeClr val="tx1"/>
                </a:solidFill>
                <a:latin typeface="Arial"/>
                <a:ea typeface="+mn-lt"/>
                <a:cs typeface="Calibri"/>
              </a:rPr>
              <a:t>Choosing a headline act</a:t>
            </a:r>
            <a:endParaRPr lang="en-GB" sz="10666" b="0" dirty="0">
              <a:solidFill>
                <a:schemeClr val="tx1"/>
              </a:solidFill>
              <a:latin typeface="Arial"/>
              <a:cs typeface="Calibri"/>
            </a:endParaRPr>
          </a:p>
          <a:p>
            <a:pPr>
              <a:lnSpc>
                <a:spcPct val="100000"/>
              </a:lnSpc>
            </a:pPr>
            <a:endParaRPr lang="en-GB" sz="2400" b="0">
              <a:solidFill>
                <a:schemeClr val="tx1"/>
              </a:solidFill>
              <a:latin typeface="Calibri"/>
              <a:ea typeface="+mn-lt"/>
              <a:cs typeface="+mn-lt"/>
            </a:endParaRPr>
          </a:p>
          <a:p>
            <a:pPr marL="761981" indent="-761981">
              <a:buChar char="•"/>
            </a:pPr>
            <a:endParaRPr lang="en-US" sz="2400" b="0">
              <a:solidFill>
                <a:srgbClr val="000000"/>
              </a:solidFill>
              <a:latin typeface="Calibri"/>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3" name="Footer Placeholder 2">
            <a:extLst>
              <a:ext uri="{FF2B5EF4-FFF2-40B4-BE49-F238E27FC236}">
                <a16:creationId xmlns:a16="http://schemas.microsoft.com/office/drawing/2014/main" id="{CF3E7778-FD56-B01F-6886-F6F329CEAEA7}"/>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37408770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4866" y="1103773"/>
            <a:ext cx="11250084" cy="932567"/>
          </a:xfrm>
        </p:spPr>
        <p:txBody>
          <a:bodyPr>
            <a:normAutofit/>
          </a:bodyPr>
          <a:lstStyle/>
          <a:p>
            <a:pPr algn="ctr"/>
            <a:r>
              <a:rPr lang="en-US" sz="6133" dirty="0">
                <a:latin typeface="Arial"/>
              </a:rPr>
              <a:t>Mabel          Raye</a:t>
            </a:r>
            <a:endParaRPr lang="en-US" dirty="0">
              <a:cs typeface="Arial"/>
            </a:endParaRPr>
          </a:p>
        </p:txBody>
      </p:sp>
      <p:sp>
        <p:nvSpPr>
          <p:cNvPr id="3" name="TextBox 2">
            <a:extLst>
              <a:ext uri="{FF2B5EF4-FFF2-40B4-BE49-F238E27FC236}">
                <a16:creationId xmlns:a16="http://schemas.microsoft.com/office/drawing/2014/main" id="{18F5C347-AA22-8E7A-FDFC-7E331E89BE4A}"/>
              </a:ext>
            </a:extLst>
          </p:cNvPr>
          <p:cNvSpPr txBox="1"/>
          <p:nvPr/>
        </p:nvSpPr>
        <p:spPr>
          <a:xfrm>
            <a:off x="1558636" y="3151414"/>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Image of Mabel</a:t>
            </a:r>
            <a:endParaRPr lang="en-GB">
              <a:cs typeface="Arial"/>
            </a:endParaRPr>
          </a:p>
        </p:txBody>
      </p:sp>
      <p:sp>
        <p:nvSpPr>
          <p:cNvPr id="5" name="Footer Placeholder 2">
            <a:extLst>
              <a:ext uri="{FF2B5EF4-FFF2-40B4-BE49-F238E27FC236}">
                <a16:creationId xmlns:a16="http://schemas.microsoft.com/office/drawing/2014/main" id="{D9210B2A-6664-E3CF-9E61-BFC04D20E77D}"/>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
        <p:nvSpPr>
          <p:cNvPr id="2" name="TextBox 1">
            <a:extLst>
              <a:ext uri="{FF2B5EF4-FFF2-40B4-BE49-F238E27FC236}">
                <a16:creationId xmlns:a16="http://schemas.microsoft.com/office/drawing/2014/main" id="{2B709CE7-D4D4-8882-395F-C63AA33C166F}"/>
              </a:ext>
            </a:extLst>
          </p:cNvPr>
          <p:cNvSpPr txBox="1"/>
          <p:nvPr/>
        </p:nvSpPr>
        <p:spPr>
          <a:xfrm>
            <a:off x="5631872" y="3151413"/>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4"/>
              </a:rPr>
              <a:t>Image of Raye</a:t>
            </a:r>
            <a:endParaRPr lang="en-GB">
              <a:cs typeface="Arial"/>
            </a:endParaRPr>
          </a:p>
        </p:txBody>
      </p:sp>
    </p:spTree>
    <p:extLst>
      <p:ext uri="{BB962C8B-B14F-4D97-AF65-F5344CB8AC3E}">
        <p14:creationId xmlns:p14="http://schemas.microsoft.com/office/powerpoint/2010/main" val="4957964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65749" y="698961"/>
            <a:ext cx="10845857" cy="932567"/>
          </a:xfrm>
        </p:spPr>
        <p:txBody>
          <a:bodyPr>
            <a:normAutofit/>
          </a:bodyPr>
          <a:lstStyle/>
          <a:p>
            <a:r>
              <a:rPr lang="en-US" dirty="0">
                <a:latin typeface="Arial"/>
                <a:cs typeface="Arial"/>
              </a:rPr>
              <a:t>Artist and repertoire</a:t>
            </a:r>
            <a:endParaRPr lang="en-US" b="0" dirty="0">
              <a:latin typeface="Arial"/>
              <a:cs typeface="Arial"/>
            </a:endParaRPr>
          </a:p>
          <a:p>
            <a:endParaRPr lang="en-US" sz="6133">
              <a:cs typeface="Arial"/>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354076" y="1632163"/>
            <a:ext cx="11653641" cy="4340760"/>
          </a:xfrm>
        </p:spPr>
        <p:txBody>
          <a:bodyPr vert="horz" lIns="0" tIns="0" rIns="0" bIns="0" rtlCol="0" anchor="t">
            <a:noAutofit/>
          </a:bodyPr>
          <a:lstStyle/>
          <a:p>
            <a:pPr>
              <a:lnSpc>
                <a:spcPct val="100000"/>
              </a:lnSpc>
            </a:pPr>
            <a:r>
              <a:rPr lang="en-GB" sz="3733" b="0" dirty="0">
                <a:solidFill>
                  <a:schemeClr val="tx1"/>
                </a:solidFill>
                <a:latin typeface="Arial"/>
                <a:ea typeface="+mn-lt"/>
                <a:cs typeface="Calibri"/>
              </a:rPr>
              <a:t>What type of music do they make?</a:t>
            </a:r>
          </a:p>
          <a:p>
            <a:pPr>
              <a:lnSpc>
                <a:spcPct val="100000"/>
              </a:lnSpc>
            </a:pPr>
            <a:r>
              <a:rPr lang="en-GB" sz="3733" b="0" dirty="0">
                <a:solidFill>
                  <a:schemeClr val="tx1"/>
                </a:solidFill>
                <a:latin typeface="Arial"/>
                <a:ea typeface="+mn-lt"/>
                <a:cs typeface="Calibri"/>
              </a:rPr>
              <a:t>What level of success have they had?</a:t>
            </a:r>
          </a:p>
          <a:p>
            <a:pPr>
              <a:lnSpc>
                <a:spcPct val="100000"/>
              </a:lnSpc>
            </a:pPr>
            <a:r>
              <a:rPr lang="en-GB" sz="3733" b="0" dirty="0">
                <a:solidFill>
                  <a:schemeClr val="tx1"/>
                </a:solidFill>
                <a:latin typeface="Arial"/>
                <a:ea typeface="+mn-lt"/>
                <a:cs typeface="Calibri"/>
              </a:rPr>
              <a:t>What audience numbers have they attracted on social media?</a:t>
            </a:r>
          </a:p>
          <a:p>
            <a:pPr>
              <a:lnSpc>
                <a:spcPct val="100000"/>
              </a:lnSpc>
            </a:pPr>
            <a:r>
              <a:rPr lang="en-GB" sz="3733" b="0" dirty="0">
                <a:solidFill>
                  <a:schemeClr val="tx1"/>
                </a:solidFill>
                <a:latin typeface="Arial"/>
                <a:ea typeface="+mn-lt"/>
                <a:cs typeface="Calibri"/>
              </a:rPr>
              <a:t>What noteworthy things have they done?</a:t>
            </a:r>
          </a:p>
          <a:p>
            <a:pPr>
              <a:lnSpc>
                <a:spcPct val="100000"/>
              </a:lnSpc>
            </a:pPr>
            <a:r>
              <a:rPr lang="en-GB" sz="3733" b="0" dirty="0">
                <a:solidFill>
                  <a:schemeClr val="tx1"/>
                </a:solidFill>
                <a:latin typeface="Arial"/>
                <a:ea typeface="+mn-lt"/>
                <a:cs typeface="Calibri"/>
              </a:rPr>
              <a:t>How well do they perform live?</a:t>
            </a:r>
            <a:endParaRPr lang="en-GB" sz="3733" dirty="0">
              <a:solidFill>
                <a:schemeClr val="tx1"/>
              </a:solidFill>
              <a:latin typeface="Arial"/>
              <a:cs typeface="Arial"/>
            </a:endParaRPr>
          </a:p>
          <a:p>
            <a:pPr>
              <a:lnSpc>
                <a:spcPct val="100000"/>
              </a:lnSpc>
            </a:pPr>
            <a:r>
              <a:rPr lang="en-GB" sz="3733" b="0" dirty="0">
                <a:solidFill>
                  <a:schemeClr val="tx1"/>
                </a:solidFill>
                <a:latin typeface="Arial"/>
                <a:ea typeface="+mn-lt"/>
                <a:cs typeface="Calibri"/>
              </a:rPr>
              <a:t>What type of fans do they have?</a:t>
            </a:r>
          </a:p>
          <a:p>
            <a:pPr>
              <a:lnSpc>
                <a:spcPct val="100000"/>
              </a:lnSpc>
            </a:pPr>
            <a:endParaRPr lang="en-GB" sz="4267" b="0">
              <a:solidFill>
                <a:schemeClr val="tx1"/>
              </a:solidFill>
              <a:latin typeface="Calibri"/>
              <a:cs typeface="Arial"/>
            </a:endParaRPr>
          </a:p>
          <a:p>
            <a:pPr>
              <a:lnSpc>
                <a:spcPct val="100000"/>
              </a:lnSpc>
            </a:pPr>
            <a:endParaRPr lang="en-GB" sz="2400" b="0">
              <a:solidFill>
                <a:schemeClr val="tx1"/>
              </a:solidFill>
              <a:latin typeface="Calibri"/>
              <a:ea typeface="+mn-lt"/>
              <a:cs typeface="+mn-lt"/>
            </a:endParaRPr>
          </a:p>
          <a:p>
            <a:pPr marL="761981" indent="-761981">
              <a:buChar char="•"/>
            </a:pPr>
            <a:endParaRPr lang="en-US" sz="2400" b="0">
              <a:solidFill>
                <a:srgbClr val="000000"/>
              </a:solidFill>
              <a:latin typeface="Calibri"/>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3" name="Footer Placeholder 2">
            <a:extLst>
              <a:ext uri="{FF2B5EF4-FFF2-40B4-BE49-F238E27FC236}">
                <a16:creationId xmlns:a16="http://schemas.microsoft.com/office/drawing/2014/main" id="{868D6770-2322-9C3D-1655-CA534619CA7B}"/>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7243268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70731" y="649438"/>
            <a:ext cx="11250084" cy="932567"/>
          </a:xfrm>
        </p:spPr>
        <p:txBody>
          <a:bodyPr>
            <a:normAutofit/>
          </a:bodyPr>
          <a:lstStyle/>
          <a:p>
            <a:r>
              <a:rPr lang="en-US" dirty="0">
                <a:latin typeface="Arial"/>
                <a:cs typeface="Arial"/>
              </a:rPr>
              <a:t>Artist and repertoire</a:t>
            </a: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270732" y="2872190"/>
            <a:ext cx="11653641" cy="3362671"/>
          </a:xfrm>
        </p:spPr>
        <p:txBody>
          <a:bodyPr vert="horz" lIns="0" tIns="0" rIns="0" bIns="0" rtlCol="0" anchor="t">
            <a:noAutofit/>
          </a:bodyPr>
          <a:lstStyle/>
          <a:p>
            <a:pPr algn="ctr">
              <a:lnSpc>
                <a:spcPct val="100000"/>
              </a:lnSpc>
            </a:pPr>
            <a:r>
              <a:rPr lang="en-GB" sz="10666" b="0" dirty="0">
                <a:solidFill>
                  <a:schemeClr val="tx1"/>
                </a:solidFill>
                <a:latin typeface="Arial"/>
                <a:cs typeface="Calibri"/>
              </a:rPr>
              <a:t>Pitch your act</a:t>
            </a:r>
          </a:p>
          <a:p>
            <a:pPr>
              <a:lnSpc>
                <a:spcPct val="100000"/>
              </a:lnSpc>
            </a:pPr>
            <a:endParaRPr lang="en-GB" sz="2400" b="0">
              <a:solidFill>
                <a:schemeClr val="tx1"/>
              </a:solidFill>
              <a:latin typeface="Arial"/>
              <a:ea typeface="+mn-lt"/>
              <a:cs typeface="+mn-lt"/>
            </a:endParaRPr>
          </a:p>
          <a:p>
            <a:pPr marL="761981" indent="-761981">
              <a:buChar char="•"/>
            </a:pPr>
            <a:endParaRPr lang="en-US" sz="2400" b="0">
              <a:solidFill>
                <a:srgbClr val="000000"/>
              </a:solidFill>
              <a:latin typeface="Arial"/>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3" name="Footer Placeholder 2">
            <a:extLst>
              <a:ext uri="{FF2B5EF4-FFF2-40B4-BE49-F238E27FC236}">
                <a16:creationId xmlns:a16="http://schemas.microsoft.com/office/drawing/2014/main" id="{B19ED652-9699-A587-C5CC-618DDC42E087}"/>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29330210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err="1"/>
              <a:t>Analysing</a:t>
            </a:r>
            <a:r>
              <a:rPr lang="en-US" dirty="0"/>
              <a:t> audience</a:t>
            </a:r>
          </a:p>
        </p:txBody>
      </p:sp>
    </p:spTree>
    <p:extLst>
      <p:ext uri="{BB962C8B-B14F-4D97-AF65-F5344CB8AC3E}">
        <p14:creationId xmlns:p14="http://schemas.microsoft.com/office/powerpoint/2010/main" val="110425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dirty="0">
                <a:latin typeface="Arial"/>
                <a:cs typeface="Arial"/>
              </a:rPr>
              <a:t>Audience</a:t>
            </a: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813926" y="1958860"/>
            <a:ext cx="7010204" cy="4340760"/>
          </a:xfrm>
        </p:spPr>
        <p:txBody>
          <a:bodyPr vert="horz" lIns="0" tIns="0" rIns="0" bIns="0" rtlCol="0" anchor="t">
            <a:noAutofit/>
          </a:bodyPr>
          <a:lstStyle/>
          <a:p>
            <a:pPr marL="609585" indent="-609585">
              <a:lnSpc>
                <a:spcPct val="100000"/>
              </a:lnSpc>
              <a:buFont typeface="Wingdings" panose="020B0604020202020204" pitchFamily="34" charset="0"/>
              <a:buChar char="§"/>
            </a:pPr>
            <a:endParaRPr lang="en-GB" sz="3733" b="0" dirty="0">
              <a:solidFill>
                <a:schemeClr val="tx1"/>
              </a:solidFill>
              <a:latin typeface="Arial"/>
              <a:ea typeface="+mn-lt"/>
              <a:cs typeface="Calibri"/>
            </a:endParaRPr>
          </a:p>
          <a:p>
            <a:pPr marL="609585" indent="-609585">
              <a:lnSpc>
                <a:spcPct val="100000"/>
              </a:lnSpc>
              <a:buFont typeface="Wingdings" panose="020B0604020202020204" pitchFamily="34" charset="0"/>
              <a:buChar char="§"/>
            </a:pPr>
            <a:r>
              <a:rPr lang="en-GB" sz="3733" b="0" dirty="0">
                <a:solidFill>
                  <a:schemeClr val="tx1"/>
                </a:solidFill>
                <a:latin typeface="Arial"/>
                <a:ea typeface="+mn-lt"/>
                <a:cs typeface="Calibri"/>
              </a:rPr>
              <a:t>Audience of convenience</a:t>
            </a:r>
            <a:endParaRPr lang="en-US" sz="3733" dirty="0">
              <a:solidFill>
                <a:schemeClr val="tx1"/>
              </a:solidFill>
              <a:latin typeface="Arial"/>
              <a:cs typeface="Arial"/>
            </a:endParaRPr>
          </a:p>
          <a:p>
            <a:pPr marL="609585" indent="-609585">
              <a:lnSpc>
                <a:spcPct val="100000"/>
              </a:lnSpc>
              <a:buFont typeface="Wingdings" panose="020B0604020202020204" pitchFamily="34" charset="0"/>
              <a:buChar char="§"/>
            </a:pPr>
            <a:r>
              <a:rPr lang="en-GB" sz="3733" b="0" dirty="0">
                <a:solidFill>
                  <a:schemeClr val="tx1"/>
                </a:solidFill>
                <a:latin typeface="Arial"/>
                <a:ea typeface="+mn-lt"/>
                <a:cs typeface="Calibri"/>
              </a:rPr>
              <a:t>Audience consideration </a:t>
            </a:r>
          </a:p>
          <a:p>
            <a:pPr marL="609585" indent="-609585">
              <a:lnSpc>
                <a:spcPct val="100000"/>
              </a:lnSpc>
              <a:buFont typeface="Wingdings" panose="020B0604020202020204" pitchFamily="34" charset="0"/>
              <a:buChar char="§"/>
            </a:pPr>
            <a:r>
              <a:rPr lang="en-GB" sz="3733" b="0" dirty="0">
                <a:solidFill>
                  <a:schemeClr val="tx1"/>
                </a:solidFill>
                <a:latin typeface="Arial"/>
                <a:ea typeface="+mn-lt"/>
                <a:cs typeface="Calibri"/>
              </a:rPr>
              <a:t>Audience respect</a:t>
            </a:r>
            <a:endParaRPr lang="en-GB" sz="3733" dirty="0">
              <a:solidFill>
                <a:schemeClr val="tx1"/>
              </a:solidFill>
              <a:latin typeface="Arial"/>
              <a:ea typeface="+mn-lt"/>
              <a:cs typeface="Arial"/>
            </a:endParaRPr>
          </a:p>
          <a:p>
            <a:pPr marL="609585" indent="-609585">
              <a:lnSpc>
                <a:spcPct val="100000"/>
              </a:lnSpc>
              <a:buFont typeface="Wingdings" panose="020B0604020202020204" pitchFamily="34" charset="0"/>
              <a:buChar char="§"/>
            </a:pPr>
            <a:r>
              <a:rPr lang="en-GB" sz="3733" b="0" dirty="0">
                <a:solidFill>
                  <a:schemeClr val="tx1"/>
                </a:solidFill>
                <a:latin typeface="Arial"/>
                <a:ea typeface="+mn-lt"/>
                <a:cs typeface="Calibri"/>
              </a:rPr>
              <a:t>Fans</a:t>
            </a:r>
            <a:endParaRPr lang="en-GB" sz="3733" dirty="0">
              <a:solidFill>
                <a:schemeClr val="tx1"/>
              </a:solidFill>
              <a:latin typeface="Arial"/>
              <a:cs typeface="Arial"/>
            </a:endParaRPr>
          </a:p>
          <a:p>
            <a:pPr marL="609585" indent="-609585">
              <a:lnSpc>
                <a:spcPct val="100000"/>
              </a:lnSpc>
              <a:buFont typeface="Wingdings" panose="020B0604020202020204" pitchFamily="34" charset="0"/>
              <a:buChar char="§"/>
            </a:pPr>
            <a:r>
              <a:rPr lang="en-GB" sz="3733" b="0" dirty="0">
                <a:solidFill>
                  <a:schemeClr val="tx1"/>
                </a:solidFill>
                <a:latin typeface="Arial"/>
                <a:ea typeface="+mn-lt"/>
                <a:cs typeface="Calibri"/>
              </a:rPr>
              <a:t>Superfans</a:t>
            </a:r>
            <a:endParaRPr lang="en-GB" sz="3733" dirty="0">
              <a:solidFill>
                <a:schemeClr val="tx1"/>
              </a:solidFill>
              <a:latin typeface="Arial"/>
              <a:cs typeface="Arial"/>
            </a:endParaRPr>
          </a:p>
          <a:p>
            <a:pPr>
              <a:lnSpc>
                <a:spcPct val="100000"/>
              </a:lnSpc>
            </a:pPr>
            <a:endParaRPr lang="en-GB" sz="3200" b="0">
              <a:solidFill>
                <a:schemeClr val="tx1"/>
              </a:solidFill>
              <a:latin typeface="Arial"/>
              <a:ea typeface="+mn-lt"/>
              <a:cs typeface="+mn-lt"/>
            </a:endParaRPr>
          </a:p>
          <a:p>
            <a:pPr marL="761981" indent="-761981">
              <a:buChar char="•"/>
            </a:pPr>
            <a:endParaRPr lang="en-US" sz="2400" b="0">
              <a:solidFill>
                <a:srgbClr val="000000"/>
              </a:solidFill>
              <a:latin typeface="Arial"/>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5" name="Title 1"/>
          <p:cNvSpPr txBox="1">
            <a:spLocks/>
          </p:cNvSpPr>
          <p:nvPr/>
        </p:nvSpPr>
        <p:spPr>
          <a:xfrm>
            <a:off x="164175" y="1010401"/>
            <a:ext cx="11617372" cy="941307"/>
          </a:xfrm>
          <a:prstGeom prst="rect">
            <a:avLst/>
          </a:prstGeom>
          <a:effectLst/>
        </p:spPr>
        <p:txBody>
          <a:bodyPr vert="horz" lIns="121920" tIns="60960" rIns="121920" bIns="60960" rtlCol="0" anchor="b">
            <a:normAutofit fontScale="975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4267" dirty="0">
                <a:latin typeface="Arial"/>
                <a:ea typeface="NOVA STAMP" charset="0"/>
                <a:cs typeface="NOVA STAMP" charset="0"/>
              </a:rPr>
              <a:t>What type of fans do they have?</a:t>
            </a:r>
            <a:endParaRPr lang="en-US" sz="4267" dirty="0"/>
          </a:p>
        </p:txBody>
      </p:sp>
      <p:sp>
        <p:nvSpPr>
          <p:cNvPr id="3" name="Footer Placeholder 2">
            <a:extLst>
              <a:ext uri="{FF2B5EF4-FFF2-40B4-BE49-F238E27FC236}">
                <a16:creationId xmlns:a16="http://schemas.microsoft.com/office/drawing/2014/main" id="{EF41E195-7345-189F-889E-503ED84B0CCF}"/>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13620152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D17660F-239F-AE35-3D03-8C3822BD95E1}"/>
              </a:ext>
            </a:extLst>
          </p:cNvPr>
          <p:cNvSpPr>
            <a:spLocks noGrp="1"/>
          </p:cNvSpPr>
          <p:nvPr>
            <p:ph type="sldNum" sz="quarter" idx="11"/>
          </p:nvPr>
        </p:nvSpPr>
        <p:spPr/>
        <p:txBody>
          <a:bodyPr/>
          <a:lstStyle/>
          <a:p>
            <a:fld id="{DA2C159E-F13C-4A85-9A41-E7669D3E0D70}" type="slidenum">
              <a:rPr lang="en-GB" smtClean="0"/>
              <a:pPr/>
              <a:t>37</a:t>
            </a:fld>
            <a:endParaRPr lang="en-GB"/>
          </a:p>
        </p:txBody>
      </p:sp>
      <p:sp>
        <p:nvSpPr>
          <p:cNvPr id="3" name="Title 2">
            <a:extLst>
              <a:ext uri="{FF2B5EF4-FFF2-40B4-BE49-F238E27FC236}">
                <a16:creationId xmlns:a16="http://schemas.microsoft.com/office/drawing/2014/main" id="{A2774EBC-7447-6420-4915-A22F05DA663F}"/>
              </a:ext>
            </a:extLst>
          </p:cNvPr>
          <p:cNvSpPr>
            <a:spLocks noGrp="1"/>
          </p:cNvSpPr>
          <p:nvPr>
            <p:ph type="title"/>
          </p:nvPr>
        </p:nvSpPr>
        <p:spPr/>
        <p:txBody>
          <a:bodyPr/>
          <a:lstStyle/>
          <a:p>
            <a:r>
              <a:rPr lang="en-GB" dirty="0"/>
              <a:t>Audience</a:t>
            </a:r>
          </a:p>
        </p:txBody>
      </p:sp>
      <p:sp>
        <p:nvSpPr>
          <p:cNvPr id="4" name="Text Placeholder 3">
            <a:extLst>
              <a:ext uri="{FF2B5EF4-FFF2-40B4-BE49-F238E27FC236}">
                <a16:creationId xmlns:a16="http://schemas.microsoft.com/office/drawing/2014/main" id="{A0783B21-161B-7672-4A14-852F6BA735AD}"/>
              </a:ext>
            </a:extLst>
          </p:cNvPr>
          <p:cNvSpPr>
            <a:spLocks noGrp="1"/>
          </p:cNvSpPr>
          <p:nvPr>
            <p:ph type="body" sz="quarter" idx="12"/>
          </p:nvPr>
        </p:nvSpPr>
        <p:spPr>
          <a:xfrm>
            <a:off x="312001" y="1733078"/>
            <a:ext cx="10223500" cy="4384221"/>
          </a:xfrm>
        </p:spPr>
        <p:txBody>
          <a:bodyPr/>
          <a:lstStyle/>
          <a:p>
            <a:pPr>
              <a:lnSpc>
                <a:spcPct val="100000"/>
              </a:lnSpc>
            </a:pPr>
            <a:r>
              <a:rPr lang="en-GB" b="0" dirty="0">
                <a:solidFill>
                  <a:schemeClr val="tx1"/>
                </a:solidFill>
                <a:latin typeface="Arial"/>
                <a:ea typeface="+mn-lt"/>
                <a:cs typeface="+mn-lt"/>
              </a:rPr>
              <a:t>Audiences can perceive a piece of entertainment or entertainer differently, so it is important to appreciate the difference that culture makes (‘the way we do things around here’).</a:t>
            </a:r>
          </a:p>
          <a:p>
            <a:pPr>
              <a:lnSpc>
                <a:spcPct val="100000"/>
              </a:lnSpc>
            </a:pPr>
            <a:endParaRPr lang="en-GB" b="0" dirty="0">
              <a:solidFill>
                <a:schemeClr val="tx1"/>
              </a:solidFill>
              <a:latin typeface="Arial"/>
              <a:ea typeface="+mn-lt"/>
              <a:cs typeface="+mn-lt"/>
            </a:endParaRPr>
          </a:p>
          <a:p>
            <a:pPr>
              <a:lnSpc>
                <a:spcPct val="100000"/>
              </a:lnSpc>
            </a:pPr>
            <a:r>
              <a:rPr lang="en-GB" b="0" dirty="0">
                <a:solidFill>
                  <a:schemeClr val="tx1"/>
                </a:solidFill>
                <a:latin typeface="Arial"/>
                <a:ea typeface="+mn-lt"/>
                <a:cs typeface="+mn-lt"/>
              </a:rPr>
              <a:t>Experience and religious background can also affect an entertainer’s ability to connect with audiences and fans</a:t>
            </a:r>
            <a:endParaRPr lang="en-GB" dirty="0"/>
          </a:p>
        </p:txBody>
      </p:sp>
      <p:sp>
        <p:nvSpPr>
          <p:cNvPr id="5" name="Footer Placeholder 4">
            <a:extLst>
              <a:ext uri="{FF2B5EF4-FFF2-40B4-BE49-F238E27FC236}">
                <a16:creationId xmlns:a16="http://schemas.microsoft.com/office/drawing/2014/main" id="{9125575E-E3A3-A28E-0948-38ABF80AFA35}"/>
              </a:ext>
            </a:extLst>
          </p:cNvPr>
          <p:cNvSpPr>
            <a:spLocks noGrp="1"/>
          </p:cNvSpPr>
          <p:nvPr>
            <p:ph type="ftr" sz="quarter" idx="10"/>
          </p:nvPr>
        </p:nvSpPr>
        <p:spPr/>
        <p:txBody>
          <a:bodyPr/>
          <a:lstStyle/>
          <a:p>
            <a:r>
              <a:rPr lang="en-GB"/>
              <a:t>Education and Training Foundation</a:t>
            </a:r>
          </a:p>
        </p:txBody>
      </p:sp>
      <p:sp>
        <p:nvSpPr>
          <p:cNvPr id="6" name="Title 1">
            <a:extLst>
              <a:ext uri="{FF2B5EF4-FFF2-40B4-BE49-F238E27FC236}">
                <a16:creationId xmlns:a16="http://schemas.microsoft.com/office/drawing/2014/main" id="{BCF27752-CD90-4109-1800-49C15DA66096}"/>
              </a:ext>
            </a:extLst>
          </p:cNvPr>
          <p:cNvSpPr txBox="1">
            <a:spLocks/>
          </p:cNvSpPr>
          <p:nvPr/>
        </p:nvSpPr>
        <p:spPr>
          <a:xfrm>
            <a:off x="203749" y="740701"/>
            <a:ext cx="11617372" cy="941307"/>
          </a:xfrm>
          <a:prstGeom prst="rect">
            <a:avLst/>
          </a:prstGeom>
          <a:effectLst/>
        </p:spPr>
        <p:txBody>
          <a:bodyPr vert="horz" lIns="121920" tIns="60960" rIns="121920" bIns="60960" rtlCol="0" anchor="b">
            <a:normAutofit fontScale="975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3600" dirty="0">
                <a:latin typeface="Arial"/>
              </a:rPr>
              <a:t>Reception theory</a:t>
            </a:r>
            <a:endParaRPr lang="en-US" sz="3600" dirty="0"/>
          </a:p>
        </p:txBody>
      </p:sp>
    </p:spTree>
    <p:extLst>
      <p:ext uri="{BB962C8B-B14F-4D97-AF65-F5344CB8AC3E}">
        <p14:creationId xmlns:p14="http://schemas.microsoft.com/office/powerpoint/2010/main" val="9161584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a:latin typeface="NOVA STAMP"/>
                <a:cs typeface="Arial"/>
              </a:rPr>
              <a:t>Audience</a:t>
            </a:r>
          </a:p>
        </p:txBody>
      </p:sp>
      <p:sp>
        <p:nvSpPr>
          <p:cNvPr id="6" name="TextBox 5">
            <a:extLst>
              <a:ext uri="{FF2B5EF4-FFF2-40B4-BE49-F238E27FC236}">
                <a16:creationId xmlns:a16="http://schemas.microsoft.com/office/drawing/2014/main" id="{8CBE6492-584C-141F-2A49-CD6B5CD22252}"/>
              </a:ext>
            </a:extLst>
          </p:cNvPr>
          <p:cNvSpPr txBox="1"/>
          <p:nvPr/>
        </p:nvSpPr>
        <p:spPr>
          <a:xfrm>
            <a:off x="3320143" y="3428999"/>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Reception theory</a:t>
            </a:r>
            <a:r>
              <a:rPr lang="en-GB">
                <a:cs typeface="Arial"/>
              </a:rPr>
              <a:t> </a:t>
            </a:r>
          </a:p>
        </p:txBody>
      </p:sp>
      <p:sp>
        <p:nvSpPr>
          <p:cNvPr id="3" name="Footer Placeholder 2">
            <a:extLst>
              <a:ext uri="{FF2B5EF4-FFF2-40B4-BE49-F238E27FC236}">
                <a16:creationId xmlns:a16="http://schemas.microsoft.com/office/drawing/2014/main" id="{E2ABC9E4-365B-7AE0-9BB7-22BB51B4F85C}"/>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endParaRPr lang="en-GB" sz="933" b="1"/>
          </a:p>
        </p:txBody>
      </p:sp>
    </p:spTree>
    <p:extLst>
      <p:ext uri="{BB962C8B-B14F-4D97-AF65-F5344CB8AC3E}">
        <p14:creationId xmlns:p14="http://schemas.microsoft.com/office/powerpoint/2010/main" val="6235547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a:latin typeface="NOVA STAMP"/>
                <a:cs typeface="Arial"/>
              </a:rPr>
              <a:t>Audience</a:t>
            </a:r>
          </a:p>
        </p:txBody>
      </p:sp>
      <p:sp>
        <p:nvSpPr>
          <p:cNvPr id="5" name="TextBox 4">
            <a:extLst>
              <a:ext uri="{FF2B5EF4-FFF2-40B4-BE49-F238E27FC236}">
                <a16:creationId xmlns:a16="http://schemas.microsoft.com/office/drawing/2014/main" id="{0B80B53E-7025-9318-AA0A-E8817436F874}"/>
              </a:ext>
            </a:extLst>
          </p:cNvPr>
          <p:cNvSpPr txBox="1"/>
          <p:nvPr/>
        </p:nvSpPr>
        <p:spPr>
          <a:xfrm>
            <a:off x="3320143" y="3428999"/>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Reception theory</a:t>
            </a:r>
            <a:r>
              <a:rPr lang="en-GB">
                <a:cs typeface="Arial"/>
              </a:rPr>
              <a:t> </a:t>
            </a:r>
          </a:p>
        </p:txBody>
      </p:sp>
      <p:sp>
        <p:nvSpPr>
          <p:cNvPr id="3" name="Footer Placeholder 2">
            <a:extLst>
              <a:ext uri="{FF2B5EF4-FFF2-40B4-BE49-F238E27FC236}">
                <a16:creationId xmlns:a16="http://schemas.microsoft.com/office/drawing/2014/main" id="{616B727F-0AEC-E5D4-16CF-B95F035A0F68}"/>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a:t>Education and Training Foundation</a:t>
            </a:r>
          </a:p>
        </p:txBody>
      </p:sp>
    </p:spTree>
    <p:extLst>
      <p:ext uri="{BB962C8B-B14F-4D97-AF65-F5344CB8AC3E}">
        <p14:creationId xmlns:p14="http://schemas.microsoft.com/office/powerpoint/2010/main" val="6591164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2121" y="664505"/>
            <a:ext cx="11206952" cy="932567"/>
          </a:xfrm>
        </p:spPr>
        <p:txBody>
          <a:bodyPr>
            <a:normAutofit/>
          </a:bodyPr>
          <a:lstStyle/>
          <a:p>
            <a:r>
              <a:rPr lang="en-US" sz="3733" dirty="0">
                <a:latin typeface="NOVA STAMP"/>
                <a:ea typeface="+mj-lt"/>
                <a:cs typeface="+mj-lt"/>
              </a:rPr>
              <a:t>Welcome to the magic</a:t>
            </a:r>
            <a:endParaRPr lang="en-US" sz="3733" dirty="0"/>
          </a:p>
        </p:txBody>
      </p:sp>
      <p:sp>
        <p:nvSpPr>
          <p:cNvPr id="4" name="Text Placeholder 3">
            <a:extLst>
              <a:ext uri="{FF2B5EF4-FFF2-40B4-BE49-F238E27FC236}">
                <a16:creationId xmlns:a16="http://schemas.microsoft.com/office/drawing/2014/main" id="{CBE59825-9C81-593F-2F4D-C6436D1B2357}"/>
              </a:ext>
            </a:extLst>
          </p:cNvPr>
          <p:cNvSpPr>
            <a:spLocks noGrp="1"/>
          </p:cNvSpPr>
          <p:nvPr>
            <p:ph type="body" sz="quarter" idx="13"/>
          </p:nvPr>
        </p:nvSpPr>
        <p:spPr>
          <a:xfrm>
            <a:off x="311151" y="1918290"/>
            <a:ext cx="5496983" cy="4652969"/>
          </a:xfrm>
        </p:spPr>
        <p:txBody>
          <a:bodyPr vert="horz" lIns="0" tIns="0" rIns="0" bIns="0" rtlCol="0" anchor="t">
            <a:noAutofit/>
          </a:bodyPr>
          <a:lstStyle/>
          <a:p>
            <a:r>
              <a:rPr lang="en-GB" sz="3200" b="0" dirty="0">
                <a:latin typeface="Arial"/>
                <a:ea typeface="+mn-lt"/>
                <a:cs typeface="+mn-lt"/>
              </a:rPr>
              <a:t>Front of house – where the magic is seen</a:t>
            </a:r>
            <a:endParaRPr lang="en-GB" sz="3200">
              <a:latin typeface="Arial"/>
              <a:cs typeface="Arial"/>
            </a:endParaRPr>
          </a:p>
          <a:p>
            <a:endParaRPr lang="en-GB" sz="3200" b="0" dirty="0">
              <a:latin typeface="Arial"/>
              <a:ea typeface="+mn-lt"/>
              <a:cs typeface="+mn-lt"/>
            </a:endParaRPr>
          </a:p>
          <a:p>
            <a:r>
              <a:rPr lang="en-GB" sz="3200" b="0" dirty="0">
                <a:latin typeface="Arial"/>
                <a:ea typeface="+mn-lt"/>
                <a:cs typeface="+mn-lt"/>
              </a:rPr>
              <a:t>Audience-facing work that the public sees and experiences as a piece of entertainment. This is the finished article or work ready for presentation and critiqued by the public.</a:t>
            </a:r>
          </a:p>
          <a:p>
            <a:endParaRPr lang="en-GB">
              <a:ea typeface="+mn-lt"/>
              <a:cs typeface="+mn-lt"/>
            </a:endParaRPr>
          </a:p>
          <a:p>
            <a:endParaRPr lang="en-GB">
              <a:cs typeface="Arial"/>
            </a:endParaRPr>
          </a:p>
        </p:txBody>
      </p:sp>
      <p:sp>
        <p:nvSpPr>
          <p:cNvPr id="5" name="Title 1"/>
          <p:cNvSpPr txBox="1">
            <a:spLocks/>
          </p:cNvSpPr>
          <p:nvPr/>
        </p:nvSpPr>
        <p:spPr>
          <a:xfrm>
            <a:off x="3810115" y="2677758"/>
            <a:ext cx="12028852" cy="1658268"/>
          </a:xfrm>
          <a:prstGeom prst="rect">
            <a:avLst/>
          </a:prstGeom>
          <a:effectLst/>
        </p:spPr>
        <p:txBody>
          <a:bodyPr vert="horz" lIns="121920" tIns="60960" rIns="121920" bIns="60960" rtlCol="0" anchor="b">
            <a:normAutofit fontScale="90000" lnSpcReduction="1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en-US" sz="11733">
              <a:latin typeface="NOVA STAMP" charset="0"/>
              <a:ea typeface="NOVA STAMP" charset="0"/>
              <a:cs typeface="NOVA STAMP" charset="0"/>
            </a:endParaRPr>
          </a:p>
        </p:txBody>
      </p:sp>
      <p:pic>
        <p:nvPicPr>
          <p:cNvPr id="2" name="Picture 2">
            <a:extLst>
              <a:ext uri="{FF2B5EF4-FFF2-40B4-BE49-F238E27FC236}">
                <a16:creationId xmlns:a16="http://schemas.microsoft.com/office/drawing/2014/main" id="{304DC7A5-A1CE-4DE0-FC1E-DA1070C69D5D}"/>
              </a:ext>
            </a:extLst>
          </p:cNvPr>
          <p:cNvPicPr>
            <a:picLocks noChangeAspect="1"/>
          </p:cNvPicPr>
          <p:nvPr/>
        </p:nvPicPr>
        <p:blipFill rotWithShape="1">
          <a:blip r:embed="rId3"/>
          <a:srcRect l="6084" r="12939"/>
          <a:stretch/>
        </p:blipFill>
        <p:spPr>
          <a:xfrm>
            <a:off x="6444343" y="1377043"/>
            <a:ext cx="5441763" cy="5040083"/>
          </a:xfrm>
          <a:prstGeom prst="rect">
            <a:avLst/>
          </a:prstGeom>
        </p:spPr>
      </p:pic>
      <p:sp>
        <p:nvSpPr>
          <p:cNvPr id="7" name="Footer Placeholder 2">
            <a:extLst>
              <a:ext uri="{FF2B5EF4-FFF2-40B4-BE49-F238E27FC236}">
                <a16:creationId xmlns:a16="http://schemas.microsoft.com/office/drawing/2014/main" id="{A269016B-9F40-7CBB-72CC-A57499140FC8}"/>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25257311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a:latin typeface="NOVA STAMP"/>
                <a:cs typeface="Arial"/>
              </a:rPr>
              <a:t>Audience</a:t>
            </a:r>
          </a:p>
        </p:txBody>
      </p:sp>
      <p:sp>
        <p:nvSpPr>
          <p:cNvPr id="6" name="TextBox 5">
            <a:extLst>
              <a:ext uri="{FF2B5EF4-FFF2-40B4-BE49-F238E27FC236}">
                <a16:creationId xmlns:a16="http://schemas.microsoft.com/office/drawing/2014/main" id="{50BFF8CA-1197-C387-EDED-CE6595EBBE98}"/>
              </a:ext>
            </a:extLst>
          </p:cNvPr>
          <p:cNvSpPr txBox="1"/>
          <p:nvPr/>
        </p:nvSpPr>
        <p:spPr>
          <a:xfrm>
            <a:off x="3320143" y="3428999"/>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Reception theory</a:t>
            </a:r>
            <a:r>
              <a:rPr lang="en-GB">
                <a:cs typeface="Arial"/>
              </a:rPr>
              <a:t> </a:t>
            </a:r>
          </a:p>
        </p:txBody>
      </p:sp>
      <p:sp>
        <p:nvSpPr>
          <p:cNvPr id="3" name="Footer Placeholder 2">
            <a:extLst>
              <a:ext uri="{FF2B5EF4-FFF2-40B4-BE49-F238E27FC236}">
                <a16:creationId xmlns:a16="http://schemas.microsoft.com/office/drawing/2014/main" id="{32AA5413-B98B-0840-AB91-F49C87929DBD}"/>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a:t>Education and Training Foundation</a:t>
            </a:r>
          </a:p>
        </p:txBody>
      </p:sp>
    </p:spTree>
    <p:extLst>
      <p:ext uri="{BB962C8B-B14F-4D97-AF65-F5344CB8AC3E}">
        <p14:creationId xmlns:p14="http://schemas.microsoft.com/office/powerpoint/2010/main" val="316365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a:latin typeface="NOVA STAMP"/>
              </a:rPr>
              <a:t>Audience</a:t>
            </a:r>
            <a:endParaRPr lang="en-US" sz="3733">
              <a:latin typeface="NOVA STAMP"/>
              <a:cs typeface="Arial"/>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770794" y="2174520"/>
            <a:ext cx="7010204" cy="4340760"/>
          </a:xfrm>
        </p:spPr>
        <p:txBody>
          <a:bodyPr vert="horz" lIns="0" tIns="0" rIns="0" bIns="0" rtlCol="0" anchor="t">
            <a:noAutofit/>
          </a:bodyPr>
          <a:lstStyle/>
          <a:p>
            <a:pPr marL="457189" indent="-457189">
              <a:lnSpc>
                <a:spcPct val="100000"/>
              </a:lnSpc>
              <a:buFont typeface="Wingdings" panose="020B0604020202020204" pitchFamily="34" charset="0"/>
              <a:buChar char="§"/>
            </a:pPr>
            <a:endParaRPr lang="en-GB" sz="3200" b="0" dirty="0">
              <a:solidFill>
                <a:schemeClr val="tx1"/>
              </a:solidFill>
              <a:latin typeface="Arial"/>
              <a:ea typeface="+mn-lt"/>
              <a:cs typeface="Calibri"/>
            </a:endParaRPr>
          </a:p>
          <a:p>
            <a:pPr marL="457189" indent="-457189">
              <a:lnSpc>
                <a:spcPct val="100000"/>
              </a:lnSpc>
              <a:buFont typeface="Wingdings" panose="020B0604020202020204" pitchFamily="34" charset="0"/>
              <a:buChar char="§"/>
            </a:pPr>
            <a:r>
              <a:rPr lang="en-GB" sz="3733" b="0" dirty="0">
                <a:solidFill>
                  <a:schemeClr val="tx1"/>
                </a:solidFill>
                <a:latin typeface="Arial"/>
                <a:ea typeface="+mn-lt"/>
                <a:cs typeface="Calibri"/>
              </a:rPr>
              <a:t>Audience of convenience</a:t>
            </a:r>
            <a:endParaRPr lang="en-US" sz="3733" dirty="0">
              <a:solidFill>
                <a:schemeClr val="tx1"/>
              </a:solidFill>
              <a:latin typeface="Arial"/>
              <a:cs typeface="Arial"/>
            </a:endParaRPr>
          </a:p>
          <a:p>
            <a:pPr marL="457189" indent="-457189">
              <a:lnSpc>
                <a:spcPct val="100000"/>
              </a:lnSpc>
              <a:buFont typeface="Wingdings" panose="020B0604020202020204" pitchFamily="34" charset="0"/>
              <a:buChar char="§"/>
            </a:pPr>
            <a:r>
              <a:rPr lang="en-GB" sz="3733" b="0" dirty="0">
                <a:solidFill>
                  <a:schemeClr val="tx1"/>
                </a:solidFill>
                <a:latin typeface="Arial"/>
                <a:ea typeface="+mn-lt"/>
                <a:cs typeface="Calibri"/>
              </a:rPr>
              <a:t>Audience consideration </a:t>
            </a:r>
          </a:p>
          <a:p>
            <a:pPr marL="457189" indent="-457189">
              <a:lnSpc>
                <a:spcPct val="100000"/>
              </a:lnSpc>
              <a:buFont typeface="Wingdings" panose="020B0604020202020204" pitchFamily="34" charset="0"/>
              <a:buChar char="§"/>
            </a:pPr>
            <a:r>
              <a:rPr lang="en-GB" sz="3733" b="0" dirty="0">
                <a:solidFill>
                  <a:schemeClr val="tx1"/>
                </a:solidFill>
                <a:latin typeface="Arial"/>
                <a:ea typeface="+mn-lt"/>
                <a:cs typeface="Calibri"/>
              </a:rPr>
              <a:t>Audience respect</a:t>
            </a:r>
            <a:endParaRPr lang="en-GB" sz="3733" dirty="0">
              <a:solidFill>
                <a:schemeClr val="tx1"/>
              </a:solidFill>
              <a:latin typeface="Arial"/>
              <a:ea typeface="+mn-lt"/>
              <a:cs typeface="Arial"/>
            </a:endParaRPr>
          </a:p>
          <a:p>
            <a:pPr marL="457189" indent="-457189">
              <a:lnSpc>
                <a:spcPct val="100000"/>
              </a:lnSpc>
              <a:buFont typeface="Wingdings" panose="020B0604020202020204" pitchFamily="34" charset="0"/>
              <a:buChar char="§"/>
            </a:pPr>
            <a:r>
              <a:rPr lang="en-GB" sz="3733" b="0" dirty="0">
                <a:solidFill>
                  <a:schemeClr val="tx1"/>
                </a:solidFill>
                <a:latin typeface="Arial"/>
                <a:ea typeface="+mn-lt"/>
                <a:cs typeface="Calibri"/>
              </a:rPr>
              <a:t>Fans</a:t>
            </a:r>
            <a:endParaRPr lang="en-GB" sz="3733" dirty="0">
              <a:solidFill>
                <a:schemeClr val="tx1"/>
              </a:solidFill>
              <a:latin typeface="Arial"/>
              <a:cs typeface="Arial"/>
            </a:endParaRPr>
          </a:p>
          <a:p>
            <a:pPr marL="457189" indent="-457189">
              <a:lnSpc>
                <a:spcPct val="100000"/>
              </a:lnSpc>
              <a:buFont typeface="Wingdings" panose="020B0604020202020204" pitchFamily="34" charset="0"/>
              <a:buChar char="§"/>
            </a:pPr>
            <a:r>
              <a:rPr lang="en-GB" sz="3733" b="0">
                <a:solidFill>
                  <a:schemeClr val="tx1"/>
                </a:solidFill>
                <a:latin typeface="Arial"/>
                <a:ea typeface="+mn-lt"/>
                <a:cs typeface="Calibri"/>
              </a:rPr>
              <a:t>Superfans</a:t>
            </a:r>
            <a:endParaRPr lang="en-GB" sz="3733">
              <a:solidFill>
                <a:schemeClr val="tx1"/>
              </a:solidFill>
              <a:latin typeface="Arial"/>
              <a:cs typeface="Arial"/>
            </a:endParaRPr>
          </a:p>
          <a:p>
            <a:pPr>
              <a:lnSpc>
                <a:spcPct val="100000"/>
              </a:lnSpc>
            </a:pPr>
            <a:endParaRPr lang="en-GB" sz="3200" b="0">
              <a:solidFill>
                <a:schemeClr val="tx1"/>
              </a:solidFill>
              <a:latin typeface="Calibri"/>
              <a:ea typeface="+mn-lt"/>
              <a:cs typeface="+mn-lt"/>
            </a:endParaRPr>
          </a:p>
          <a:p>
            <a:pPr marL="761981" indent="-761981">
              <a:buChar char="•"/>
            </a:pPr>
            <a:endParaRPr lang="en-US" sz="2400" b="0">
              <a:solidFill>
                <a:srgbClr val="000000"/>
              </a:solidFill>
              <a:latin typeface="Calibri"/>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5" name="Title 1"/>
          <p:cNvSpPr txBox="1">
            <a:spLocks/>
          </p:cNvSpPr>
          <p:nvPr/>
        </p:nvSpPr>
        <p:spPr>
          <a:xfrm>
            <a:off x="164175" y="1010401"/>
            <a:ext cx="11617372" cy="941307"/>
          </a:xfrm>
          <a:prstGeom prst="rect">
            <a:avLst/>
          </a:prstGeom>
          <a:effectLst/>
        </p:spPr>
        <p:txBody>
          <a:bodyPr vert="horz" lIns="121920" tIns="60960" rIns="121920" bIns="60960" rtlCol="0" anchor="b">
            <a:normAutofit fontScale="975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4267">
                <a:latin typeface="Arial"/>
                <a:ea typeface="NOVA STAMP" charset="0"/>
                <a:cs typeface="NOVA STAMP" charset="0"/>
              </a:rPr>
              <a:t>What type of fans do they have?</a:t>
            </a:r>
            <a:endParaRPr lang="en-US" sz="4267"/>
          </a:p>
        </p:txBody>
      </p:sp>
    </p:spTree>
    <p:extLst>
      <p:ext uri="{BB962C8B-B14F-4D97-AF65-F5344CB8AC3E}">
        <p14:creationId xmlns:p14="http://schemas.microsoft.com/office/powerpoint/2010/main" val="21872022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Logo, company name&#10;&#10;Description automatically generated">
            <a:extLst>
              <a:ext uri="{FF2B5EF4-FFF2-40B4-BE49-F238E27FC236}">
                <a16:creationId xmlns:a16="http://schemas.microsoft.com/office/drawing/2014/main" id="{E86A3CAF-8A7D-2FF2-C94E-617DAE059766}"/>
              </a:ext>
            </a:extLst>
          </p:cNvPr>
          <p:cNvPicPr>
            <a:picLocks noChangeAspect="1"/>
          </p:cNvPicPr>
          <p:nvPr/>
        </p:nvPicPr>
        <p:blipFill rotWithShape="1">
          <a:blip r:embed="rId3"/>
          <a:srcRect l="14902" t="30708" r="15777" b="40241"/>
          <a:stretch/>
        </p:blipFill>
        <p:spPr>
          <a:xfrm>
            <a:off x="1995578" y="1945258"/>
            <a:ext cx="2535484" cy="1062589"/>
          </a:xfrm>
          <a:prstGeom prst="rect">
            <a:avLst/>
          </a:prstGeom>
        </p:spPr>
      </p:pic>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42</a:t>
            </a:fld>
            <a:endParaRPr lang="en-GB"/>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a:t>Funded by</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3"/>
            <a:ext cx="2784309" cy="430887"/>
          </a:xfrm>
          <a:prstGeom prst="rect">
            <a:avLst/>
          </a:prstGeom>
          <a:noFill/>
        </p:spPr>
        <p:txBody>
          <a:bodyPr wrap="square" lIns="0" tIns="0" rIns="0" bIns="0" rtlCol="0">
            <a:spAutoFit/>
          </a:bodyPr>
          <a:lstStyle/>
          <a:p>
            <a:r>
              <a:rPr lang="en-GB" sz="1400"/>
              <a:t>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6" name="Picture 5" descr="A picture containing text, sign, tableware, dishware&#10;&#10;Description automatically generated">
            <a:extLst>
              <a:ext uri="{FF2B5EF4-FFF2-40B4-BE49-F238E27FC236}">
                <a16:creationId xmlns:a16="http://schemas.microsoft.com/office/drawing/2014/main" id="{0696C9FF-50F2-8899-D86B-AFD20A267C4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86831" y="2797685"/>
            <a:ext cx="1844935" cy="789592"/>
          </a:xfrm>
          <a:prstGeom prst="rect">
            <a:avLst/>
          </a:prstGeom>
        </p:spPr>
      </p:pic>
    </p:spTree>
    <p:extLst>
      <p:ext uri="{BB962C8B-B14F-4D97-AF65-F5344CB8AC3E}">
        <p14:creationId xmlns:p14="http://schemas.microsoft.com/office/powerpoint/2010/main" val="2088419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676227"/>
            <a:ext cx="11206952" cy="932567"/>
          </a:xfrm>
        </p:spPr>
        <p:txBody>
          <a:bodyPr>
            <a:normAutofit/>
          </a:bodyPr>
          <a:lstStyle/>
          <a:p>
            <a:r>
              <a:rPr lang="en-US" sz="3733" dirty="0">
                <a:latin typeface="NOVA STAMP"/>
                <a:ea typeface="+mj-lt"/>
                <a:cs typeface="+mj-lt"/>
              </a:rPr>
              <a:t>Welcome to the magic</a:t>
            </a:r>
            <a:endParaRPr lang="en-US" sz="3733" dirty="0"/>
          </a:p>
        </p:txBody>
      </p:sp>
      <p:sp>
        <p:nvSpPr>
          <p:cNvPr id="8" name="Text Placeholder 3">
            <a:extLst>
              <a:ext uri="{FF2B5EF4-FFF2-40B4-BE49-F238E27FC236}">
                <a16:creationId xmlns:a16="http://schemas.microsoft.com/office/drawing/2014/main" id="{9B2D5F55-8C49-B246-A7BE-66040FD7DED6}"/>
              </a:ext>
            </a:extLst>
          </p:cNvPr>
          <p:cNvSpPr txBox="1">
            <a:spLocks/>
          </p:cNvSpPr>
          <p:nvPr/>
        </p:nvSpPr>
        <p:spPr>
          <a:xfrm>
            <a:off x="306918" y="1761656"/>
            <a:ext cx="5664623" cy="4391032"/>
          </a:xfrm>
          <a:prstGeom prst="rect">
            <a:avLst/>
          </a:prstGeom>
        </p:spPr>
        <p:txBody>
          <a:bodyPr vert="horz" lIns="0" tIns="0" rIns="0" bIns="0" rtlCol="0" anchor="t">
            <a:noAutofit/>
          </a:bodyPr>
          <a:lstStyle>
            <a:lvl1pPr marL="0" indent="0" algn="l" defTabSz="914400" rtl="0" eaLnBrk="1" latinLnBrk="0" hangingPunct="1">
              <a:lnSpc>
                <a:spcPts val="2700"/>
              </a:lnSpc>
              <a:spcBef>
                <a:spcPts val="0"/>
              </a:spcBef>
              <a:buFont typeface="Arial" panose="020B0604020202020204" pitchFamily="34" charset="0"/>
              <a:buNone/>
              <a:defRPr sz="2700" b="1"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667" b="0" dirty="0">
                <a:latin typeface="Arial"/>
                <a:ea typeface="+mn-lt"/>
                <a:cs typeface="+mn-lt"/>
              </a:rPr>
              <a:t>Backstage – where the magic is made</a:t>
            </a:r>
            <a:endParaRPr lang="en-US" sz="2667" b="0">
              <a:latin typeface="Arial"/>
              <a:cs typeface="Arial"/>
            </a:endParaRPr>
          </a:p>
          <a:p>
            <a:endParaRPr lang="en-GB" sz="2667" b="0" dirty="0">
              <a:latin typeface="Arial"/>
              <a:ea typeface="+mn-lt"/>
              <a:cs typeface="+mn-lt"/>
            </a:endParaRPr>
          </a:p>
          <a:p>
            <a:r>
              <a:rPr lang="en-GB" sz="2667" b="0" dirty="0">
                <a:latin typeface="Arial"/>
                <a:ea typeface="+mn-lt"/>
                <a:cs typeface="+mn-lt"/>
              </a:rPr>
              <a:t>The private inner workings that underpin the creation, rehearsal, testing and development of a piece of entertainment before and during its presentation to the public that should remain unseen by the public.</a:t>
            </a:r>
          </a:p>
          <a:p>
            <a:endParaRPr lang="en-GB" sz="2667">
              <a:ea typeface="+mn-lt"/>
              <a:cs typeface="+mn-lt"/>
            </a:endParaRPr>
          </a:p>
          <a:p>
            <a:endParaRPr lang="en-GB" sz="2667">
              <a:cs typeface="Arial"/>
            </a:endParaRPr>
          </a:p>
        </p:txBody>
      </p:sp>
      <p:pic>
        <p:nvPicPr>
          <p:cNvPr id="2" name="Picture 2" descr="A picture containing accessory&#10;&#10;Description automatically generated">
            <a:extLst>
              <a:ext uri="{FF2B5EF4-FFF2-40B4-BE49-F238E27FC236}">
                <a16:creationId xmlns:a16="http://schemas.microsoft.com/office/drawing/2014/main" id="{7E30E967-3E56-A386-B630-F04E4A6F54E7}"/>
              </a:ext>
            </a:extLst>
          </p:cNvPr>
          <p:cNvPicPr>
            <a:picLocks noChangeAspect="1"/>
          </p:cNvPicPr>
          <p:nvPr/>
        </p:nvPicPr>
        <p:blipFill>
          <a:blip r:embed="rId3"/>
          <a:stretch>
            <a:fillRect/>
          </a:stretch>
        </p:blipFill>
        <p:spPr>
          <a:xfrm>
            <a:off x="6094165" y="1436811"/>
            <a:ext cx="5080612" cy="5049344"/>
          </a:xfrm>
          <a:prstGeom prst="rect">
            <a:avLst/>
          </a:prstGeom>
        </p:spPr>
      </p:pic>
      <p:sp>
        <p:nvSpPr>
          <p:cNvPr id="4" name="Footer Placeholder 2">
            <a:extLst>
              <a:ext uri="{FF2B5EF4-FFF2-40B4-BE49-F238E27FC236}">
                <a16:creationId xmlns:a16="http://schemas.microsoft.com/office/drawing/2014/main" id="{4C666D4E-744A-BEAC-76D1-62184CA9D3EC}"/>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31888809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D404BC-AB73-CF1A-8AFD-85D4C40EEF2E}"/>
              </a:ext>
            </a:extLst>
          </p:cNvPr>
          <p:cNvSpPr txBox="1"/>
          <p:nvPr/>
        </p:nvSpPr>
        <p:spPr>
          <a:xfrm>
            <a:off x="3320143" y="3428999"/>
            <a:ext cx="4680856" cy="55399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CLICK HERE TO VIEW </a:t>
            </a:r>
          </a:p>
          <a:p>
            <a:pPr algn="ctr"/>
            <a:r>
              <a:rPr lang="en-GB">
                <a:cs typeface="Arial"/>
                <a:hlinkClick r:id="rId3"/>
              </a:rPr>
              <a:t>THE WIZARD OF OZ CLIP  </a:t>
            </a:r>
          </a:p>
        </p:txBody>
      </p:sp>
      <p:sp>
        <p:nvSpPr>
          <p:cNvPr id="5" name="Title 4">
            <a:extLst>
              <a:ext uri="{FF2B5EF4-FFF2-40B4-BE49-F238E27FC236}">
                <a16:creationId xmlns:a16="http://schemas.microsoft.com/office/drawing/2014/main" id="{AD847CCE-C013-ECAF-9CC7-A753710EE03D}"/>
              </a:ext>
            </a:extLst>
          </p:cNvPr>
          <p:cNvSpPr>
            <a:spLocks noGrp="1"/>
          </p:cNvSpPr>
          <p:nvPr>
            <p:ph type="title"/>
          </p:nvPr>
        </p:nvSpPr>
        <p:spPr/>
        <p:txBody>
          <a:bodyPr>
            <a:normAutofit/>
          </a:bodyPr>
          <a:lstStyle/>
          <a:p>
            <a:r>
              <a:rPr lang="en-GB" sz="3733" dirty="0">
                <a:latin typeface="NOVA STAMP"/>
                <a:cs typeface="Arial"/>
              </a:rPr>
              <a:t>Welcome to the magic</a:t>
            </a:r>
            <a:endParaRPr lang="en-GB" sz="3733" dirty="0">
              <a:latin typeface="NOVA STAMP"/>
            </a:endParaRPr>
          </a:p>
        </p:txBody>
      </p:sp>
      <p:sp>
        <p:nvSpPr>
          <p:cNvPr id="4" name="Footer Placeholder 2">
            <a:extLst>
              <a:ext uri="{FF2B5EF4-FFF2-40B4-BE49-F238E27FC236}">
                <a16:creationId xmlns:a16="http://schemas.microsoft.com/office/drawing/2014/main" id="{EE33F99B-3A18-0108-7FAB-06AB6347E8D0}"/>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24626210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dirty="0">
                <a:latin typeface="NOVA STAMP"/>
              </a:rPr>
              <a:t>Welcome to the magic</a:t>
            </a:r>
            <a:endParaRPr lang="en-US" sz="3733" dirty="0">
              <a:latin typeface="NOVA STAMP"/>
              <a:cs typeface="Arial"/>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354076" y="2507895"/>
            <a:ext cx="11653641" cy="4340760"/>
          </a:xfrm>
        </p:spPr>
        <p:txBody>
          <a:bodyPr vert="horz" lIns="0" tIns="0" rIns="0" bIns="0" rtlCol="0" anchor="t">
            <a:noAutofit/>
          </a:bodyPr>
          <a:lstStyle/>
          <a:p>
            <a:pPr>
              <a:lnSpc>
                <a:spcPct val="100000"/>
              </a:lnSpc>
            </a:pPr>
            <a:r>
              <a:rPr lang="en-GB" sz="3733" b="0" dirty="0">
                <a:solidFill>
                  <a:schemeClr val="tx1"/>
                </a:solidFill>
                <a:latin typeface="Arial"/>
                <a:ea typeface="+mn-lt"/>
                <a:cs typeface="+mn-lt"/>
              </a:rPr>
              <a:t>An event technician</a:t>
            </a:r>
            <a:endParaRPr lang="en-US" sz="3733" b="0">
              <a:solidFill>
                <a:schemeClr val="tx1"/>
              </a:solidFill>
              <a:latin typeface="Arial"/>
              <a:ea typeface="+mn-lt"/>
              <a:cs typeface="+mn-lt"/>
            </a:endParaRPr>
          </a:p>
          <a:p>
            <a:pPr>
              <a:lnSpc>
                <a:spcPct val="100000"/>
              </a:lnSpc>
            </a:pPr>
            <a:endParaRPr lang="en-GB" sz="3733" b="0" dirty="0">
              <a:solidFill>
                <a:schemeClr val="tx1"/>
              </a:solidFill>
              <a:latin typeface="Arial"/>
              <a:ea typeface="+mn-lt"/>
              <a:cs typeface="+mn-lt"/>
            </a:endParaRPr>
          </a:p>
          <a:p>
            <a:pPr>
              <a:lnSpc>
                <a:spcPct val="100000"/>
              </a:lnSpc>
            </a:pPr>
            <a:r>
              <a:rPr lang="en-GB" sz="3733" b="0" dirty="0">
                <a:solidFill>
                  <a:schemeClr val="tx1"/>
                </a:solidFill>
                <a:latin typeface="Arial"/>
                <a:ea typeface="+mn-lt"/>
                <a:cs typeface="+mn-lt"/>
              </a:rPr>
              <a:t>A content creator</a:t>
            </a:r>
            <a:endParaRPr lang="en-US" sz="3733" b="0" dirty="0">
              <a:solidFill>
                <a:schemeClr val="tx1"/>
              </a:solidFill>
              <a:latin typeface="Arial"/>
              <a:ea typeface="+mn-lt"/>
              <a:cs typeface="+mn-lt"/>
            </a:endParaRPr>
          </a:p>
          <a:p>
            <a:pPr>
              <a:lnSpc>
                <a:spcPct val="100000"/>
              </a:lnSpc>
            </a:pPr>
            <a:endParaRPr lang="en-GB" sz="3733" b="0" dirty="0">
              <a:solidFill>
                <a:schemeClr val="tx1"/>
              </a:solidFill>
              <a:latin typeface="Arial"/>
              <a:ea typeface="+mn-lt"/>
              <a:cs typeface="+mn-lt"/>
            </a:endParaRPr>
          </a:p>
          <a:p>
            <a:pPr>
              <a:lnSpc>
                <a:spcPct val="100000"/>
              </a:lnSpc>
            </a:pPr>
            <a:r>
              <a:rPr lang="en-GB" sz="3733" b="0" dirty="0">
                <a:solidFill>
                  <a:schemeClr val="tx1"/>
                </a:solidFill>
                <a:latin typeface="Arial"/>
                <a:ea typeface="+mn-lt"/>
                <a:cs typeface="+mn-lt"/>
              </a:rPr>
              <a:t>A content technician</a:t>
            </a:r>
            <a:endParaRPr lang="en-US" sz="3733" b="0" dirty="0">
              <a:solidFill>
                <a:schemeClr val="tx1"/>
              </a:solidFill>
              <a:latin typeface="Arial"/>
              <a:ea typeface="+mn-lt"/>
              <a:cs typeface="+mn-lt"/>
            </a:endParaRPr>
          </a:p>
          <a:p>
            <a:pPr marL="761981" indent="-761981">
              <a:buChar char="•"/>
            </a:pPr>
            <a:endParaRPr lang="en-US" sz="2400" b="0">
              <a:solidFill>
                <a:srgbClr val="000000"/>
              </a:solidFill>
              <a:latin typeface="Calibri"/>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5" name="Title 1"/>
          <p:cNvSpPr txBox="1">
            <a:spLocks/>
          </p:cNvSpPr>
          <p:nvPr/>
        </p:nvSpPr>
        <p:spPr>
          <a:xfrm>
            <a:off x="164175" y="1010401"/>
            <a:ext cx="11617372" cy="941307"/>
          </a:xfrm>
          <a:prstGeom prst="rect">
            <a:avLst/>
          </a:prstGeom>
          <a:effectLst/>
        </p:spPr>
        <p:txBody>
          <a:bodyPr vert="horz" lIns="121920" tIns="60960" rIns="121920" bIns="60960" rtlCol="0" anchor="b">
            <a:normAutofit fontScale="9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4267" dirty="0">
                <a:latin typeface="Arial"/>
                <a:ea typeface="NOVA STAMP" charset="0"/>
                <a:cs typeface="NOVA STAMP" charset="0"/>
              </a:rPr>
              <a:t>What role is the man behind the curtain playing?</a:t>
            </a:r>
            <a:endParaRPr lang="en-US" sz="4267" dirty="0"/>
          </a:p>
        </p:txBody>
      </p:sp>
      <p:sp>
        <p:nvSpPr>
          <p:cNvPr id="12" name="Footer Placeholder 2">
            <a:extLst>
              <a:ext uri="{FF2B5EF4-FFF2-40B4-BE49-F238E27FC236}">
                <a16:creationId xmlns:a16="http://schemas.microsoft.com/office/drawing/2014/main" id="{89A5D9A5-1591-CA7A-28A2-8E24CC941DE3}"/>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34329890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dirty="0">
                <a:latin typeface="NOVA STAMP"/>
              </a:rPr>
              <a:t>Welcome to the magic</a:t>
            </a:r>
            <a:endParaRPr lang="en-US" sz="3733" dirty="0">
              <a:latin typeface="NOVA STAMP"/>
              <a:cs typeface="Arial"/>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354076" y="2507895"/>
            <a:ext cx="11653641" cy="4340760"/>
          </a:xfrm>
        </p:spPr>
        <p:txBody>
          <a:bodyPr vert="horz" lIns="0" tIns="0" rIns="0" bIns="0" rtlCol="0" anchor="t">
            <a:noAutofit/>
          </a:bodyPr>
          <a:lstStyle/>
          <a:p>
            <a:pPr>
              <a:lnSpc>
                <a:spcPct val="100000"/>
              </a:lnSpc>
            </a:pPr>
            <a:r>
              <a:rPr lang="en-GB" sz="3733" b="0" dirty="0">
                <a:solidFill>
                  <a:schemeClr val="tx1"/>
                </a:solidFill>
                <a:latin typeface="Arial"/>
                <a:ea typeface="+mn-lt"/>
                <a:cs typeface="+mn-lt"/>
              </a:rPr>
              <a:t>An event technician – front of house</a:t>
            </a:r>
            <a:endParaRPr lang="en-US" sz="3733" b="0">
              <a:solidFill>
                <a:schemeClr val="tx1"/>
              </a:solidFill>
              <a:latin typeface="Arial"/>
              <a:ea typeface="+mn-lt"/>
              <a:cs typeface="+mn-lt"/>
            </a:endParaRPr>
          </a:p>
          <a:p>
            <a:pPr>
              <a:lnSpc>
                <a:spcPct val="100000"/>
              </a:lnSpc>
            </a:pPr>
            <a:endParaRPr lang="en-GB" sz="3733" b="0" dirty="0">
              <a:solidFill>
                <a:schemeClr val="tx1"/>
              </a:solidFill>
              <a:latin typeface="Arial"/>
              <a:ea typeface="+mn-lt"/>
              <a:cs typeface="+mn-lt"/>
            </a:endParaRPr>
          </a:p>
          <a:p>
            <a:pPr>
              <a:lnSpc>
                <a:spcPct val="100000"/>
              </a:lnSpc>
            </a:pPr>
            <a:r>
              <a:rPr lang="en-GB" sz="3733" b="0" dirty="0">
                <a:solidFill>
                  <a:schemeClr val="tx1"/>
                </a:solidFill>
                <a:latin typeface="Arial"/>
                <a:ea typeface="+mn-lt"/>
                <a:cs typeface="+mn-lt"/>
              </a:rPr>
              <a:t>A content creator</a:t>
            </a:r>
            <a:endParaRPr lang="en-US" sz="3733" b="0" dirty="0">
              <a:solidFill>
                <a:schemeClr val="tx1"/>
              </a:solidFill>
              <a:latin typeface="Arial"/>
              <a:ea typeface="+mn-lt"/>
              <a:cs typeface="+mn-lt"/>
            </a:endParaRPr>
          </a:p>
          <a:p>
            <a:pPr>
              <a:lnSpc>
                <a:spcPct val="100000"/>
              </a:lnSpc>
            </a:pPr>
            <a:endParaRPr lang="en-GB" sz="3733" b="0" dirty="0">
              <a:solidFill>
                <a:schemeClr val="tx1"/>
              </a:solidFill>
              <a:latin typeface="Arial"/>
              <a:ea typeface="+mn-lt"/>
              <a:cs typeface="+mn-lt"/>
            </a:endParaRPr>
          </a:p>
          <a:p>
            <a:pPr>
              <a:lnSpc>
                <a:spcPct val="100000"/>
              </a:lnSpc>
            </a:pPr>
            <a:r>
              <a:rPr lang="en-GB" sz="3733" b="0" dirty="0">
                <a:solidFill>
                  <a:schemeClr val="tx1"/>
                </a:solidFill>
                <a:latin typeface="Arial"/>
                <a:ea typeface="+mn-lt"/>
                <a:cs typeface="+mn-lt"/>
              </a:rPr>
              <a:t>A content technician</a:t>
            </a:r>
            <a:endParaRPr lang="en-US" sz="3733" b="0" dirty="0">
              <a:solidFill>
                <a:schemeClr val="tx1"/>
              </a:solidFill>
              <a:latin typeface="Arial"/>
              <a:ea typeface="+mn-lt"/>
              <a:cs typeface="+mn-lt"/>
            </a:endParaRPr>
          </a:p>
          <a:p>
            <a:pPr marL="761981" indent="-761981">
              <a:buChar char="•"/>
            </a:pPr>
            <a:endParaRPr lang="en-US" sz="2400" b="0">
              <a:solidFill>
                <a:srgbClr val="000000"/>
              </a:solidFill>
              <a:latin typeface="Calibri"/>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5" name="Title 1"/>
          <p:cNvSpPr txBox="1">
            <a:spLocks/>
          </p:cNvSpPr>
          <p:nvPr/>
        </p:nvSpPr>
        <p:spPr>
          <a:xfrm>
            <a:off x="164175" y="1010401"/>
            <a:ext cx="11617372" cy="941307"/>
          </a:xfrm>
          <a:prstGeom prst="rect">
            <a:avLst/>
          </a:prstGeom>
          <a:effectLst/>
        </p:spPr>
        <p:txBody>
          <a:bodyPr vert="horz" lIns="121920" tIns="60960" rIns="121920" bIns="60960" rtlCol="0" anchor="b">
            <a:normAutofit fontScale="975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3733" dirty="0">
                <a:latin typeface="Arial"/>
                <a:ea typeface="NOVA STAMP" charset="0"/>
                <a:cs typeface="NOVA STAMP" charset="0"/>
              </a:rPr>
              <a:t>What role is the man behind the curtain playing?</a:t>
            </a:r>
            <a:endParaRPr lang="en-US" sz="4267">
              <a:cs typeface="Arial"/>
            </a:endParaRPr>
          </a:p>
        </p:txBody>
      </p:sp>
      <p:sp>
        <p:nvSpPr>
          <p:cNvPr id="8" name="Footer Placeholder 2">
            <a:extLst>
              <a:ext uri="{FF2B5EF4-FFF2-40B4-BE49-F238E27FC236}">
                <a16:creationId xmlns:a16="http://schemas.microsoft.com/office/drawing/2014/main" id="{65AA5AD1-D0A6-A2BF-AC2C-ACAD266BB9E4}"/>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32650270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97241" y="698961"/>
            <a:ext cx="11250084" cy="932567"/>
          </a:xfrm>
        </p:spPr>
        <p:txBody>
          <a:bodyPr>
            <a:normAutofit/>
          </a:bodyPr>
          <a:lstStyle/>
          <a:p>
            <a:r>
              <a:rPr lang="en-US" sz="3733" dirty="0">
                <a:solidFill>
                  <a:srgbClr val="000000"/>
                </a:solidFill>
                <a:latin typeface="NOVA STAMP"/>
              </a:rPr>
              <a:t>Welcome to the magic</a:t>
            </a:r>
            <a:endParaRPr lang="en-US" dirty="0">
              <a:cs typeface="Arial"/>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308604" y="2090059"/>
            <a:ext cx="11653641" cy="4340760"/>
          </a:xfrm>
        </p:spPr>
        <p:txBody>
          <a:bodyPr vert="horz" lIns="0" tIns="0" rIns="0" bIns="0" rtlCol="0" anchor="t">
            <a:noAutofit/>
          </a:bodyPr>
          <a:lstStyle/>
          <a:p>
            <a:pPr>
              <a:lnSpc>
                <a:spcPct val="100000"/>
              </a:lnSpc>
            </a:pPr>
            <a:r>
              <a:rPr lang="en-GB" sz="3733" b="0" dirty="0">
                <a:solidFill>
                  <a:schemeClr val="tx1"/>
                </a:solidFill>
                <a:latin typeface="Arial"/>
                <a:ea typeface="+mn-lt"/>
                <a:cs typeface="+mn-lt"/>
              </a:rPr>
              <a:t>An event technician – front of house</a:t>
            </a:r>
            <a:endParaRPr lang="en-US" sz="3733" b="0">
              <a:solidFill>
                <a:schemeClr val="tx1"/>
              </a:solidFill>
              <a:latin typeface="Arial"/>
              <a:ea typeface="+mn-lt"/>
              <a:cs typeface="+mn-lt"/>
            </a:endParaRPr>
          </a:p>
          <a:p>
            <a:pPr>
              <a:lnSpc>
                <a:spcPct val="100000"/>
              </a:lnSpc>
            </a:pPr>
            <a:r>
              <a:rPr lang="en-GB" sz="2667" b="0" dirty="0">
                <a:solidFill>
                  <a:schemeClr val="tx1"/>
                </a:solidFill>
                <a:latin typeface="Arial"/>
                <a:ea typeface="+mn-lt"/>
                <a:cs typeface="+mn-lt"/>
              </a:rPr>
              <a:t>Facilitating the presentation of creative content to the desired audience, fanbase or public</a:t>
            </a:r>
            <a:endParaRPr lang="en-GB" sz="2667">
              <a:solidFill>
                <a:schemeClr val="tx1"/>
              </a:solidFill>
              <a:latin typeface="Arial"/>
              <a:cs typeface="Arial"/>
            </a:endParaRPr>
          </a:p>
          <a:p>
            <a:pPr>
              <a:lnSpc>
                <a:spcPct val="100000"/>
              </a:lnSpc>
            </a:pPr>
            <a:endParaRPr lang="en-GB" sz="3733" b="0" dirty="0">
              <a:solidFill>
                <a:schemeClr val="tx1"/>
              </a:solidFill>
              <a:latin typeface="Arial"/>
              <a:ea typeface="+mn-lt"/>
              <a:cs typeface="+mn-lt"/>
            </a:endParaRPr>
          </a:p>
          <a:p>
            <a:pPr>
              <a:lnSpc>
                <a:spcPct val="100000"/>
              </a:lnSpc>
            </a:pPr>
            <a:r>
              <a:rPr lang="en-GB" sz="3733" b="0" dirty="0">
                <a:solidFill>
                  <a:schemeClr val="tx1"/>
                </a:solidFill>
                <a:latin typeface="Arial"/>
                <a:ea typeface="+mn-lt"/>
                <a:cs typeface="+mn-lt"/>
              </a:rPr>
              <a:t>A content creator </a:t>
            </a:r>
            <a:endParaRPr lang="en-US" sz="3733" b="0">
              <a:solidFill>
                <a:schemeClr val="tx1"/>
              </a:solidFill>
              <a:latin typeface="Arial"/>
              <a:ea typeface="+mn-lt"/>
              <a:cs typeface="+mn-lt"/>
            </a:endParaRPr>
          </a:p>
          <a:p>
            <a:pPr>
              <a:lnSpc>
                <a:spcPct val="100000"/>
              </a:lnSpc>
            </a:pPr>
            <a:endParaRPr lang="en-GB" sz="3733" b="0" dirty="0">
              <a:solidFill>
                <a:schemeClr val="tx1"/>
              </a:solidFill>
              <a:latin typeface="Arial"/>
              <a:ea typeface="+mn-lt"/>
              <a:cs typeface="+mn-lt"/>
            </a:endParaRPr>
          </a:p>
          <a:p>
            <a:pPr>
              <a:lnSpc>
                <a:spcPct val="100000"/>
              </a:lnSpc>
            </a:pPr>
            <a:r>
              <a:rPr lang="en-GB" sz="3733" b="0" dirty="0">
                <a:solidFill>
                  <a:schemeClr val="tx1"/>
                </a:solidFill>
                <a:latin typeface="Arial"/>
                <a:ea typeface="+mn-lt"/>
                <a:cs typeface="+mn-lt"/>
              </a:rPr>
              <a:t>A content technician </a:t>
            </a:r>
            <a:endParaRPr lang="en-US" sz="3733" b="0" dirty="0">
              <a:solidFill>
                <a:schemeClr val="tx1"/>
              </a:solidFill>
              <a:latin typeface="Arial"/>
              <a:ea typeface="+mn-lt"/>
              <a:cs typeface="+mn-lt"/>
            </a:endParaRPr>
          </a:p>
          <a:p>
            <a:pPr marL="761981" indent="-761981">
              <a:buChar char="•"/>
            </a:pPr>
            <a:endParaRPr lang="en-US" sz="2400" b="0">
              <a:solidFill>
                <a:srgbClr val="000000"/>
              </a:solidFill>
              <a:latin typeface="Calibri"/>
              <a:cs typeface="Arial"/>
            </a:endParaRPr>
          </a:p>
          <a:p>
            <a:pPr marL="761981" indent="-761981">
              <a:buChar char="•"/>
            </a:pPr>
            <a:endParaRPr lang="en-US" sz="5467" b="0">
              <a:solidFill>
                <a:srgbClr val="000000"/>
              </a:solidFill>
              <a:cs typeface="Arial"/>
            </a:endParaRPr>
          </a:p>
          <a:p>
            <a:pPr marL="761981" indent="-761981">
              <a:buChar char="•"/>
            </a:pPr>
            <a:endParaRPr lang="en-US" sz="5467" b="0">
              <a:solidFill>
                <a:srgbClr val="000000"/>
              </a:solidFill>
              <a:cs typeface="Arial"/>
            </a:endParaRPr>
          </a:p>
        </p:txBody>
      </p:sp>
      <p:sp>
        <p:nvSpPr>
          <p:cNvPr id="5" name="Title 1"/>
          <p:cNvSpPr txBox="1">
            <a:spLocks/>
          </p:cNvSpPr>
          <p:nvPr/>
        </p:nvSpPr>
        <p:spPr>
          <a:xfrm>
            <a:off x="164175" y="1010401"/>
            <a:ext cx="11617372" cy="941307"/>
          </a:xfrm>
          <a:prstGeom prst="rect">
            <a:avLst/>
          </a:prstGeom>
          <a:effectLst/>
        </p:spPr>
        <p:txBody>
          <a:bodyPr vert="horz" lIns="121920" tIns="60960" rIns="121920" bIns="60960" rtlCol="0" anchor="b">
            <a:normAutofit fontScale="9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4267" dirty="0">
                <a:latin typeface="Arial"/>
                <a:ea typeface="NOVA STAMP" charset="0"/>
                <a:cs typeface="NOVA STAMP" charset="0"/>
              </a:rPr>
              <a:t>What role is the man behind the curtain playing?</a:t>
            </a:r>
            <a:endParaRPr lang="en-US" sz="4267" dirty="0"/>
          </a:p>
        </p:txBody>
      </p:sp>
      <p:sp>
        <p:nvSpPr>
          <p:cNvPr id="3" name="Footer Placeholder 2">
            <a:extLst>
              <a:ext uri="{FF2B5EF4-FFF2-40B4-BE49-F238E27FC236}">
                <a16:creationId xmlns:a16="http://schemas.microsoft.com/office/drawing/2014/main" id="{B9482CEF-9C93-B1B6-C0BE-782986774677}"/>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715588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3320E80-45E7-45FB-818E-B580080C9612}"/>
</file>

<file path=customXml/itemProps2.xml><?xml version="1.0" encoding="utf-8"?>
<ds:datastoreItem xmlns:ds="http://schemas.openxmlformats.org/officeDocument/2006/customXml" ds:itemID="{79D105BA-1E13-4AE8-AE31-AA6E9FEC3ED6}"/>
</file>

<file path=customXml/itemProps3.xml><?xml version="1.0" encoding="utf-8"?>
<ds:datastoreItem xmlns:ds="http://schemas.openxmlformats.org/officeDocument/2006/customXml" ds:itemID="{1ADD73EE-27FD-4514-80FE-2A1B164CCE82}"/>
</file>

<file path=docProps/app.xml><?xml version="1.0" encoding="utf-8"?>
<Properties xmlns="http://schemas.openxmlformats.org/officeDocument/2006/extended-properties" xmlns:vt="http://schemas.openxmlformats.org/officeDocument/2006/docPropsVTypes">
  <Template>blank</Template>
  <TotalTime>0</TotalTime>
  <Words>3015</Words>
  <Application>Microsoft Office PowerPoint</Application>
  <PresentationFormat>Widescreen</PresentationFormat>
  <Paragraphs>409</Paragraphs>
  <Slides>42</Slides>
  <Notes>41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Arial</vt:lpstr>
      <vt:lpstr>Calibri</vt:lpstr>
      <vt:lpstr>NOVA STAMP</vt:lpstr>
      <vt:lpstr>Wingdings</vt:lpstr>
      <vt:lpstr>Office Theme</vt:lpstr>
      <vt:lpstr>Lesson 6: The world of Wizards and Muggles</vt:lpstr>
      <vt:lpstr>PowerPoint Presentation</vt:lpstr>
      <vt:lpstr>01</vt:lpstr>
      <vt:lpstr>Welcome to the magic</vt:lpstr>
      <vt:lpstr>Welcome to the magic</vt:lpstr>
      <vt:lpstr>Welcome to the magic</vt:lpstr>
      <vt:lpstr>Welcome to the magic</vt:lpstr>
      <vt:lpstr>Welcome to the magic</vt:lpstr>
      <vt:lpstr>Welcome to the magic</vt:lpstr>
      <vt:lpstr>Welcome to the magic</vt:lpstr>
      <vt:lpstr>Welcome to the magic</vt:lpstr>
      <vt:lpstr>Welcome to the magic</vt:lpstr>
      <vt:lpstr>Welcome to the magic</vt:lpstr>
      <vt:lpstr>Welcome to the magic</vt:lpstr>
      <vt:lpstr>02</vt:lpstr>
      <vt:lpstr>                                  Muggles </vt:lpstr>
      <vt:lpstr>                                  Muggles </vt:lpstr>
      <vt:lpstr> Wizards                   Muggles </vt:lpstr>
      <vt:lpstr>Wizards and Muggles</vt:lpstr>
      <vt:lpstr>Wizards and Muggles</vt:lpstr>
      <vt:lpstr>Wizards and Muggles</vt:lpstr>
      <vt:lpstr>Wizards and Muggles</vt:lpstr>
      <vt:lpstr>Wizards and Muggles</vt:lpstr>
      <vt:lpstr>03</vt:lpstr>
      <vt:lpstr>Wizards and Muggles</vt:lpstr>
      <vt:lpstr>Wizards and Muggles</vt:lpstr>
      <vt:lpstr>Wizards and Muggles</vt:lpstr>
      <vt:lpstr> Wizards                   Muggles </vt:lpstr>
      <vt:lpstr>Wizards and Muggles</vt:lpstr>
      <vt:lpstr>04</vt:lpstr>
      <vt:lpstr>Artist and repertoire </vt:lpstr>
      <vt:lpstr>Mabel          Raye</vt:lpstr>
      <vt:lpstr>Artist and repertoire </vt:lpstr>
      <vt:lpstr>Artist and repertoire</vt:lpstr>
      <vt:lpstr>05</vt:lpstr>
      <vt:lpstr>Audience</vt:lpstr>
      <vt:lpstr>Audience</vt:lpstr>
      <vt:lpstr>Audience</vt:lpstr>
      <vt:lpstr>Audience</vt:lpstr>
      <vt:lpstr>Audience</vt:lpstr>
      <vt:lpstr>Audience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6: The world of Wizards and Muggles</dc:title>
  <dc:creator>Gemma Brezinski</dc:creator>
  <cp:lastModifiedBy>Gemma Brezinski</cp:lastModifiedBy>
  <cp:revision>1</cp:revision>
  <dcterms:created xsi:type="dcterms:W3CDTF">2023-11-10T10:04:18Z</dcterms:created>
  <dcterms:modified xsi:type="dcterms:W3CDTF">2023-11-10T10:04:52Z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