
<file path=[Content_Types].xml><?xml version="1.0" encoding="utf-8"?>
<Types xmlns="http://schemas.openxmlformats.org/package/2006/content-types">
  <Default Extension="emf" ContentType="image/x-em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entation.xml" ContentType="application/vnd.openxmlformats-officedocument.presentationml.presentation.main+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19.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44.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452" r:id="rId2"/>
    <p:sldId id="451" r:id="rId3"/>
    <p:sldId id="450" r:id="rId4"/>
    <p:sldId id="449" r:id="rId5"/>
    <p:sldId id="448" r:id="rId6"/>
    <p:sldId id="447" r:id="rId7"/>
    <p:sldId id="446" r:id="rId8"/>
    <p:sldId id="445" r:id="rId9"/>
    <p:sldId id="444" r:id="rId10"/>
    <p:sldId id="443" r:id="rId11"/>
    <p:sldId id="442" r:id="rId12"/>
    <p:sldId id="441" r:id="rId13"/>
    <p:sldId id="440" r:id="rId14"/>
    <p:sldId id="439" r:id="rId15"/>
    <p:sldId id="438" r:id="rId16"/>
    <p:sldId id="466" r:id="rId17"/>
    <p:sldId id="465" r:id="rId18"/>
    <p:sldId id="763" r:id="rId19"/>
    <p:sldId id="764" r:id="rId20"/>
    <p:sldId id="766" r:id="rId21"/>
    <p:sldId id="767" r:id="rId22"/>
    <p:sldId id="460" r:id="rId23"/>
    <p:sldId id="459" r:id="rId24"/>
    <p:sldId id="458" r:id="rId25"/>
    <p:sldId id="457" r:id="rId26"/>
    <p:sldId id="456" r:id="rId27"/>
    <p:sldId id="455" r:id="rId28"/>
    <p:sldId id="454" r:id="rId29"/>
    <p:sldId id="453" r:id="rId30"/>
    <p:sldId id="482" r:id="rId31"/>
    <p:sldId id="481" r:id="rId32"/>
    <p:sldId id="480" r:id="rId33"/>
    <p:sldId id="479" r:id="rId34"/>
    <p:sldId id="478" r:id="rId35"/>
    <p:sldId id="477" r:id="rId36"/>
    <p:sldId id="476" r:id="rId37"/>
    <p:sldId id="475" r:id="rId38"/>
    <p:sldId id="474" r:id="rId39"/>
    <p:sldId id="473" r:id="rId40"/>
    <p:sldId id="472" r:id="rId41"/>
    <p:sldId id="471" r:id="rId42"/>
    <p:sldId id="470" r:id="rId43"/>
    <p:sldId id="736" r:id="rId44"/>
    <p:sldId id="469" r:id="rId45"/>
    <p:sldId id="468" r:id="rId46"/>
    <p:sldId id="737" r:id="rId47"/>
    <p:sldId id="467"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55"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0455A-9A1F-4EBD-BD5E-66896049E0A7}" type="datetimeFigureOut">
              <a:rPr lang="en-GB" smtClean="0"/>
              <a:t>10/11/2023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E53489-865D-4B5C-BD29-975138FBB89B}" type="slidenum">
              <a:rPr lang="en-GB" smtClean="0"/>
              <a:t>‹#›</a:t>
            </a:fld>
            <a:endParaRPr lang="en-GB"/>
          </a:p>
        </p:txBody>
      </p:sp>
    </p:spTree>
    <p:extLst>
      <p:ext uri="{BB962C8B-B14F-4D97-AF65-F5344CB8AC3E}">
        <p14:creationId xmlns:p14="http://schemas.microsoft.com/office/powerpoint/2010/main" val="1957553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in.it/2FvCK3z"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pin.it/7M0Ns6X"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youtu.be/-0wbtk6_vpE?t=25"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youtu.be/bnVUHWCynig?t=96"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alamy.com/terms/uk.aspx"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alamy.com/terms/uk.aspx"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flickr.com/photos/30478819@N08/48840950921" TargetMode="External"/><Relationship Id="rId2" Type="http://schemas.openxmlformats.org/officeDocument/2006/relationships/slide" Target="../slides/slide34.xml"/><Relationship Id="rId1" Type="http://schemas.openxmlformats.org/officeDocument/2006/relationships/notesMaster" Target="../notesMasters/notesMaster1.xml"/><Relationship Id="rId5" Type="http://schemas.openxmlformats.org/officeDocument/2006/relationships/hyperlink" Target="https://creativecommons.org/licenses/by/2.0/?ref=openverse" TargetMode="External"/><Relationship Id="rId4" Type="http://schemas.openxmlformats.org/officeDocument/2006/relationships/hyperlink" Target="https://www.flickr.com/photos/30478819@N08"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flickr.com/photos/30478819@N08/48840950921" TargetMode="External"/><Relationship Id="rId2" Type="http://schemas.openxmlformats.org/officeDocument/2006/relationships/slide" Target="../slides/slide42.xml"/><Relationship Id="rId1" Type="http://schemas.openxmlformats.org/officeDocument/2006/relationships/notesMaster" Target="../notesMasters/notesMaster1.xml"/><Relationship Id="rId5" Type="http://schemas.openxmlformats.org/officeDocument/2006/relationships/hyperlink" Target="https://creativecommons.org/licenses/by/2.0/?ref=openverse" TargetMode="External"/><Relationship Id="rId4" Type="http://schemas.openxmlformats.org/officeDocument/2006/relationships/hyperlink" Target="https://www.flickr.com/photos/30478819@N08"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cs typeface="Arial" panose="020B0604020202020204" pitchFamily="34" charset="0"/>
              </a:rPr>
              <a:t>To successfully commit, you should:</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identify that this is a good opportunity for you to achieve your goals or grow your experience</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not panic – be aware of fear and imposter syndrome stopping you from doing what you really want to do</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believe in yourself – even if you are not good at something, committing to it is a process of learning</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be confident to </a:t>
            </a:r>
            <a:r>
              <a:rPr lang="en-GB" sz="1200">
                <a:effectLst/>
                <a:latin typeface="+mn-lt"/>
                <a:ea typeface="DengXian" panose="02010600030101010101" pitchFamily="2" charset="-122"/>
              </a:rPr>
              <a:t>get started, especially if someone else sees a skill in you that you have not yet developed.</a:t>
            </a:r>
            <a:endParaRPr lang="en-US" sz="1200">
              <a:latin typeface="+mn-lt"/>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2736292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Ask the learners to write down a dream or project they really want to do but have not started yet.</a:t>
            </a:r>
            <a:endParaRPr lang="en-US"/>
          </a:p>
          <a:p>
            <a:r>
              <a:rPr lang="en-GB">
                <a:cs typeface="Calibri"/>
              </a:rPr>
              <a:t>Ask them to write down their answers to the questions about the dream/project.</a:t>
            </a: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a:p>
        </p:txBody>
      </p:sp>
    </p:spTree>
    <p:extLst>
      <p:ext uri="{BB962C8B-B14F-4D97-AF65-F5344CB8AC3E}">
        <p14:creationId xmlns:p14="http://schemas.microsoft.com/office/powerpoint/2010/main" val="2335514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cs typeface="Arial" panose="020B0604020202020204" pitchFamily="34" charset="0"/>
              </a:rPr>
              <a:t>Get started and stop putting it off. Procrastination can mean that you completely miss your opportunity, and there are no guarantees that the opportunity will come around again. To commence successfully, behave in the following ways towards the people offering you the opportunity:</a:t>
            </a:r>
          </a:p>
          <a:p>
            <a:r>
              <a:rPr lang="en-GB" sz="1200">
                <a:effectLst/>
                <a:latin typeface="+mn-lt"/>
                <a:ea typeface="DengXian" panose="02010600030101010101" pitchFamily="2" charset="-122"/>
                <a:cs typeface="Arial" panose="020B0604020202020204" pitchFamily="34" charset="0"/>
              </a:rPr>
              <a:t> </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Be grateful and enthusiastic for the opportunity – while you want to keep your cool, do not give the impression that you do not care or are overly entitled, as the giver of the opportunity might feel that you do not appreciate what they are doing for you.</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Turn up on time – do not let fear or disorganisation stop you from arriving on time as it is hard to recover the relationship if the giver of the opportunity does not believe you are reliable.</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Communicate well – if something unexpected happens or you are running late, communicate and tell someone. Make sure your mobile phone is fully charged and switched on. Things happen, and the person offering the opportunity can make alternative arrangements around you being late, but if you do not communicate, they may decide to continue without you.</a:t>
            </a:r>
          </a:p>
          <a:p>
            <a:pPr marL="342000" indent="-342000">
              <a:spcBef>
                <a:spcPts val="0"/>
              </a:spcBef>
              <a:buFont typeface="Arial" panose="020B0604020202020204" pitchFamily="34" charset="0"/>
              <a:buChar char="•"/>
            </a:pPr>
            <a:r>
              <a:rPr lang="en-GB" sz="1200">
                <a:effectLst/>
                <a:latin typeface="+mn-lt"/>
                <a:ea typeface="DengXian" panose="02010600030101010101" pitchFamily="2" charset="-122"/>
              </a:rPr>
              <a:t>Be personable, as we all like working with people that we like to be around. Even if you are more skilled than someone else, they may not like it and find it hard to warm to you, so if you get a call because the usual person has dropped out or cannot make it, do all you can to make a good impression.</a:t>
            </a:r>
            <a:endParaRPr lang="en-US" sz="1200">
              <a:latin typeface="+mn-lt"/>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a:p>
        </p:txBody>
      </p:sp>
    </p:spTree>
    <p:extLst>
      <p:ext uri="{BB962C8B-B14F-4D97-AF65-F5344CB8AC3E}">
        <p14:creationId xmlns:p14="http://schemas.microsoft.com/office/powerpoint/2010/main" val="23693413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cs typeface="Arial" panose="020B0604020202020204" pitchFamily="34" charset="0"/>
              </a:rPr>
              <a:t>Get started and stop putting it off. Procrastination can mean that you completely miss your opportunity, and there are no guarantees that the opportunity will come around again. To commence successfully, behave in the following ways towards the people offering you the opportunity:</a:t>
            </a:r>
          </a:p>
          <a:p>
            <a:r>
              <a:rPr lang="en-GB" sz="1200">
                <a:effectLst/>
                <a:latin typeface="+mn-lt"/>
                <a:ea typeface="DengXian" panose="02010600030101010101" pitchFamily="2" charset="-122"/>
                <a:cs typeface="Arial" panose="020B0604020202020204" pitchFamily="34" charset="0"/>
              </a:rPr>
              <a:t> </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Be grateful and enthusiastic for the opportunity – while you want to keep your cool, do not give the impression that you do not care or are overly entitled, as the giver of the opportunity might feel that you do not appreciate what they are doing for you.</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Turn up on time – do not let fear or disorganisation stop you from arriving on time as it is hard to recover the relationship if the giver of the opportunity does not believe you are reliable.</a:t>
            </a:r>
          </a:p>
          <a:p>
            <a:pPr marL="342900" lvl="0" indent="-342900">
              <a:lnSpc>
                <a:spcPct val="107000"/>
              </a:lnSpc>
              <a:spcAft>
                <a:spcPts val="800"/>
              </a:spcAft>
              <a:buFont typeface="Arial" panose="020B0604020202020204" pitchFamily="34" charset="0"/>
              <a:buChar char="•"/>
            </a:pPr>
            <a:r>
              <a:rPr lang="en-GB" sz="1200">
                <a:effectLst/>
                <a:latin typeface="+mn-lt"/>
                <a:ea typeface="DengXian" panose="02010600030101010101" pitchFamily="2" charset="-122"/>
                <a:cs typeface="Arial" panose="020B0604020202020204" pitchFamily="34" charset="0"/>
              </a:rPr>
              <a:t>Communicate well – if something unexpected happens or you are running late, communicate and tell someone. Make sure your mobile phone is fully charged and switched on. Things happen, and the person offering the opportunity can make alternative arrangements around you being late, but if you do not communicate, they may decide to continue without you.</a:t>
            </a:r>
          </a:p>
          <a:p>
            <a:pPr marL="342000" indent="-342000">
              <a:buFont typeface="Arial" panose="020B0604020202020204" pitchFamily="34" charset="0"/>
              <a:buChar char="•"/>
            </a:pPr>
            <a:r>
              <a:rPr lang="en-GB" sz="1200">
                <a:effectLst/>
                <a:latin typeface="+mn-lt"/>
                <a:ea typeface="DengXian" panose="02010600030101010101" pitchFamily="2" charset="-122"/>
              </a:rPr>
              <a:t>Be personable, as we all like working with people that we like to be around. Even if you are more skilled than someone else, they may not like it and find it hard to warm to you, so if you get a call because the usual person has dropped out or cannot make it, do all you can to make a good impression.</a:t>
            </a:r>
            <a:endParaRPr lang="en-US" sz="1200">
              <a:latin typeface="+mn-lt"/>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25253034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latin typeface="Calibri"/>
                <a:cs typeface="Calibri"/>
              </a:rPr>
              <a:t>Learners may be embarrassed to discuss their experiences, so make sure you support them.</a:t>
            </a:r>
          </a:p>
          <a:p>
            <a:r>
              <a:rPr lang="en-GB" sz="1200">
                <a:latin typeface="Calibri"/>
                <a:cs typeface="Calibri"/>
              </a:rPr>
              <a:t>Some learners may simply not be aware of opportunities that they have missed.</a:t>
            </a:r>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a:p>
        </p:txBody>
      </p:sp>
    </p:spTree>
    <p:extLst>
      <p:ext uri="{BB962C8B-B14F-4D97-AF65-F5344CB8AC3E}">
        <p14:creationId xmlns:p14="http://schemas.microsoft.com/office/powerpoint/2010/main" val="4194576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27697454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Deliver to the best of your current ability and available budget, but try to improve your performance every day.</a:t>
            </a:r>
            <a:endParaRPr lang="en-US"/>
          </a:p>
          <a:p>
            <a:r>
              <a:rPr lang="en-GB" sz="1200">
                <a:effectLst/>
                <a:latin typeface="+mn-lt"/>
                <a:ea typeface="DengXian" panose="02010600030101010101" pitchFamily="2" charset="-122"/>
              </a:rPr>
              <a:t>Creativity is not like sports – your biggest obstacle to creativity is yourself. Resist the temptation to compare yourself with others and focus on bettering yourself and your skills and talents.</a:t>
            </a:r>
            <a:endParaRPr lang="en-US" sz="1200">
              <a:latin typeface="+mn-lt"/>
              <a:cs typeface="Calibri"/>
            </a:endParaRPr>
          </a:p>
          <a:p>
            <a:r>
              <a:rPr lang="en-US">
                <a:cs typeface="Calibri"/>
              </a:rPr>
              <a:t>Have you ever heard of Beyoncé?</a:t>
            </a:r>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a:p>
        </p:txBody>
      </p:sp>
    </p:spTree>
    <p:extLst>
      <p:ext uri="{BB962C8B-B14F-4D97-AF65-F5344CB8AC3E}">
        <p14:creationId xmlns:p14="http://schemas.microsoft.com/office/powerpoint/2010/main" val="24419035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of Beyoncé </a:t>
            </a:r>
            <a:r>
              <a:rPr lang="en-US">
                <a:hlinkClick r:id="rId3"/>
              </a:rPr>
              <a:t>https://pin.it/2FvCK3z</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a:p>
        </p:txBody>
      </p:sp>
    </p:spTree>
    <p:extLst>
      <p:ext uri="{BB962C8B-B14F-4D97-AF65-F5344CB8AC3E}">
        <p14:creationId xmlns:p14="http://schemas.microsoft.com/office/powerpoint/2010/main" val="34222738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original Destiny's Child had four members </a:t>
            </a:r>
            <a:r>
              <a:rPr lang="en-US" u="none">
                <a:hlinkClick r:id="rId3"/>
              </a:rPr>
              <a:t>https://pin.it/7M0Ns6X</a:t>
            </a:r>
            <a:endParaRPr lang="en-US" u="none"/>
          </a:p>
          <a:p>
            <a:r>
              <a:rPr lang="en-US"/>
              <a:t>Beyoncé was about 16 or 17 years old at this stage and still in</a:t>
            </a:r>
            <a:r>
              <a:rPr lang="en-GB"/>
              <a:t> the group Destiny’s Child. The group’s first hit was a song called No, No, No, which was released a couple of times before the </a:t>
            </a:r>
            <a:r>
              <a:rPr lang="en-GB" err="1"/>
              <a:t>Wycleff</a:t>
            </a:r>
            <a:r>
              <a:rPr lang="en-GB"/>
              <a:t> Remix was a hit. She was 14 years old when she recorded the vocal, and she was 16 when they shot the video. You can hear Beyoncé’s tone, but her voice is still young.</a:t>
            </a: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a:p>
        </p:txBody>
      </p:sp>
    </p:spTree>
    <p:extLst>
      <p:ext uri="{BB962C8B-B14F-4D97-AF65-F5344CB8AC3E}">
        <p14:creationId xmlns:p14="http://schemas.microsoft.com/office/powerpoint/2010/main" val="114601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 No, No (play the song only as far as the end of the first chorus) </a:t>
            </a:r>
            <a:r>
              <a:rPr lang="en-GB">
                <a:hlinkClick r:id="rId3"/>
              </a:rPr>
              <a:t>https://youtu.be/-0wbtk6_vpE?t=25</a:t>
            </a:r>
            <a:endParaRPr lang="en-GB"/>
          </a:p>
          <a:p>
            <a:r>
              <a:rPr lang="en-GB">
                <a:cs typeface="Calibri"/>
              </a:rPr>
              <a:t>Beyoncé was 14 years old when she recorded this vocal. She was about 16 when they shot the music video and, while it</a:t>
            </a:r>
            <a:r>
              <a:rPr lang="en-GB"/>
              <a:t> sounds like Beyoncé, her voice does not sound like that anymore.</a:t>
            </a: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20</a:t>
            </a:fld>
            <a:endParaRPr lang="en-GB"/>
          </a:p>
        </p:txBody>
      </p:sp>
    </p:spTree>
    <p:extLst>
      <p:ext uri="{BB962C8B-B14F-4D97-AF65-F5344CB8AC3E}">
        <p14:creationId xmlns:p14="http://schemas.microsoft.com/office/powerpoint/2010/main" val="2732320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a:t>
            </a:fld>
            <a:endParaRPr lang="en-GB"/>
          </a:p>
        </p:txBody>
      </p:sp>
    </p:spTree>
    <p:extLst>
      <p:ext uri="{BB962C8B-B14F-4D97-AF65-F5344CB8AC3E}">
        <p14:creationId xmlns:p14="http://schemas.microsoft.com/office/powerpoint/2010/main" val="39806917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Halo – one of the most technical pop songs of recent times – shows off Beyoncé’s near four-octave range.</a:t>
            </a:r>
          </a:p>
          <a:p>
            <a:r>
              <a:rPr lang="en-GB"/>
              <a:t>Now about 10 years on from the vocal on No, No, No, Beyoncé’s voice has developed </a:t>
            </a:r>
            <a:r>
              <a:rPr lang="en-GB" sz="1200">
                <a:latin typeface="+mn-lt"/>
              </a:rPr>
              <a:t>with </a:t>
            </a:r>
            <a:r>
              <a:rPr lang="en-GB" sz="1200">
                <a:effectLst/>
                <a:latin typeface="+mn-lt"/>
                <a:ea typeface="DengXian" panose="02010600030101010101" pitchFamily="2" charset="-122"/>
              </a:rPr>
              <a:t>training and experience</a:t>
            </a:r>
            <a:r>
              <a:rPr lang="en-GB"/>
              <a:t>.</a:t>
            </a:r>
            <a:endParaRPr lang="en-US"/>
          </a:p>
          <a:p>
            <a:r>
              <a:rPr lang="en-GB" sz="1200">
                <a:effectLst/>
                <a:latin typeface="+mn-lt"/>
                <a:ea typeface="DengXian" panose="02010600030101010101" pitchFamily="2" charset="-122"/>
              </a:rPr>
              <a:t>If Beyoncé had heard her Halo vocal at 14 years of age and said ‘I cannot do that. What is the point in trying? I am </a:t>
            </a:r>
            <a:r>
              <a:rPr lang="en-GB" sz="1200" err="1">
                <a:effectLst/>
                <a:latin typeface="+mn-lt"/>
                <a:ea typeface="DengXian" panose="02010600030101010101" pitchFamily="2" charset="-122"/>
              </a:rPr>
              <a:t>gonna</a:t>
            </a:r>
            <a:r>
              <a:rPr lang="en-GB" sz="1200">
                <a:effectLst/>
                <a:latin typeface="+mn-lt"/>
                <a:ea typeface="DengXian" panose="02010600030101010101" pitchFamily="2" charset="-122"/>
              </a:rPr>
              <a:t> give up now’, she would never have developed her voice to the level it is at now – </a:t>
            </a:r>
            <a:r>
              <a:rPr lang="en-GB">
                <a:hlinkClick r:id="rId3"/>
              </a:rPr>
              <a:t>https://youtu.be/bnVUHWCynig?t=96</a:t>
            </a:r>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a:p>
        </p:txBody>
      </p:sp>
    </p:spTree>
    <p:extLst>
      <p:ext uri="{BB962C8B-B14F-4D97-AF65-F5344CB8AC3E}">
        <p14:creationId xmlns:p14="http://schemas.microsoft.com/office/powerpoint/2010/main" val="23956441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rPr>
              <a:t>If you try to be a better you today than you were yesterday in whatever skill or talent you have, then you will constantly be improving in a way that no one else can match, because what you bring is unique. But that commitment to improve is your responsibility – no one can force you to do the work required</a:t>
            </a:r>
            <a:r>
              <a:rPr lang="en-GB" sz="1200">
                <a:latin typeface="+mn-lt"/>
              </a:rPr>
              <a:t>.</a:t>
            </a:r>
            <a:endParaRPr lang="en-US" sz="1200">
              <a:latin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a:p>
        </p:txBody>
      </p:sp>
    </p:spTree>
    <p:extLst>
      <p:ext uri="{BB962C8B-B14F-4D97-AF65-F5344CB8AC3E}">
        <p14:creationId xmlns:p14="http://schemas.microsoft.com/office/powerpoint/2010/main" val="23908161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23</a:t>
            </a:fld>
            <a:endParaRPr lang="en-GB"/>
          </a:p>
        </p:txBody>
      </p:sp>
    </p:spTree>
    <p:extLst>
      <p:ext uri="{BB962C8B-B14F-4D97-AF65-F5344CB8AC3E}">
        <p14:creationId xmlns:p14="http://schemas.microsoft.com/office/powerpoint/2010/main" val="21736890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24</a:t>
            </a:fld>
            <a:endParaRPr lang="en-GB"/>
          </a:p>
        </p:txBody>
      </p:sp>
    </p:spTree>
    <p:extLst>
      <p:ext uri="{BB962C8B-B14F-4D97-AF65-F5344CB8AC3E}">
        <p14:creationId xmlns:p14="http://schemas.microsoft.com/office/powerpoint/2010/main" val="28226352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25</a:t>
            </a:fld>
            <a:endParaRPr lang="en-GB"/>
          </a:p>
        </p:txBody>
      </p:sp>
    </p:spTree>
    <p:extLst>
      <p:ext uri="{BB962C8B-B14F-4D97-AF65-F5344CB8AC3E}">
        <p14:creationId xmlns:p14="http://schemas.microsoft.com/office/powerpoint/2010/main" val="37813900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a:effectLst/>
                <a:latin typeface="+mn-lt"/>
                <a:ea typeface="DengXian" panose="02010600030101010101" pitchFamily="2" charset="-122"/>
              </a:rPr>
              <a:t>Compensation</a:t>
            </a:r>
            <a:r>
              <a:rPr lang="en-GB" sz="1200" b="1">
                <a:effectLst/>
                <a:latin typeface="+mn-lt"/>
                <a:ea typeface="DengXian" panose="02010600030101010101" pitchFamily="2" charset="-122"/>
              </a:rPr>
              <a:t> </a:t>
            </a:r>
            <a:r>
              <a:rPr lang="en-GB" sz="1200">
                <a:effectLst/>
                <a:latin typeface="+mn-lt"/>
                <a:ea typeface="DengXian" panose="02010600030101010101" pitchFamily="2" charset="-122"/>
              </a:rPr>
              <a:t>can be in the form of praise, money, a professional relationship or a future opportunity. This is why it is often worth seizing an opportunity even if it is not exactly the one you want – it may expose you to the right people or get you into the right places</a:t>
            </a:r>
            <a:r>
              <a:rPr lang="en-GB" sz="1800" b="0" i="0">
                <a:solidFill>
                  <a:srgbClr val="000000"/>
                </a:solidFill>
                <a:effectLst/>
                <a:latin typeface="Calibri" panose="020F0502020204030204" pitchFamily="34" charset="0"/>
              </a:rPr>
              <a:t>.</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26</a:t>
            </a:fld>
            <a:endParaRPr lang="en-GB"/>
          </a:p>
        </p:txBody>
      </p:sp>
    </p:spTree>
    <p:extLst>
      <p:ext uri="{BB962C8B-B14F-4D97-AF65-F5344CB8AC3E}">
        <p14:creationId xmlns:p14="http://schemas.microsoft.com/office/powerpoint/2010/main" val="23488549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a:solidFill>
                  <a:srgbClr val="000000"/>
                </a:solidFill>
                <a:latin typeface="Calibri"/>
                <a:ea typeface="Calibri"/>
                <a:cs typeface="Calibri"/>
              </a:rPr>
              <a:t>The next image is intended to shock the class – it has a scream embedded.</a:t>
            </a:r>
          </a:p>
          <a:p>
            <a:r>
              <a:rPr lang="en-GB" sz="1200">
                <a:latin typeface="Calibri"/>
                <a:ea typeface="Calibri"/>
                <a:cs typeface="Calibri"/>
              </a:rPr>
              <a:t>The point of the slide is to show that, while an opportunity may seem scary at first, you can overcome it once you adjust to the fear.</a:t>
            </a:r>
          </a:p>
        </p:txBody>
      </p:sp>
      <p:sp>
        <p:nvSpPr>
          <p:cNvPr id="4" name="Slide Number Placeholder 3"/>
          <p:cNvSpPr>
            <a:spLocks noGrp="1"/>
          </p:cNvSpPr>
          <p:nvPr>
            <p:ph type="sldNum" sz="quarter" idx="5"/>
          </p:nvPr>
        </p:nvSpPr>
        <p:spPr/>
        <p:txBody>
          <a:bodyPr/>
          <a:lstStyle/>
          <a:p>
            <a:fld id="{9920340D-206C-4C41-A35B-4D72CE2F2B89}" type="slidenum">
              <a:rPr lang="en-GB" smtClean="0"/>
              <a:t>27</a:t>
            </a:fld>
            <a:endParaRPr lang="en-GB"/>
          </a:p>
        </p:txBody>
      </p:sp>
    </p:spTree>
    <p:extLst>
      <p:ext uri="{BB962C8B-B14F-4D97-AF65-F5344CB8AC3E}">
        <p14:creationId xmlns:p14="http://schemas.microsoft.com/office/powerpoint/2010/main" val="1235348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Image purchased from </a:t>
            </a:r>
            <a:r>
              <a:rPr lang="en-US">
                <a:ea typeface="Calibri"/>
                <a:cs typeface="Calibri"/>
                <a:hlinkClick r:id="rId3"/>
              </a:rPr>
              <a:t>Alamy under licence</a:t>
            </a:r>
            <a:r>
              <a:rPr lang="en-US">
                <a:ea typeface="Calibri"/>
                <a:cs typeface="Calibri"/>
              </a:rPr>
              <a:t>.</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28</a:t>
            </a:fld>
            <a:endParaRPr lang="en-GB"/>
          </a:p>
        </p:txBody>
      </p:sp>
    </p:spTree>
    <p:extLst>
      <p:ext uri="{BB962C8B-B14F-4D97-AF65-F5344CB8AC3E}">
        <p14:creationId xmlns:p14="http://schemas.microsoft.com/office/powerpoint/2010/main" val="28978912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Fear can keep us safe, but often our brains cannot differentiate between, for example, the fear of falling and the fear of embarrassment, which have very different possible outcomes. As creativity is generally for the purpose of being seen by a front of house audience and publicly judged, the chances of embarrassment are much higher than in many other professions.</a:t>
            </a:r>
            <a:endParaRPr lang="en-US"/>
          </a:p>
          <a:p>
            <a:endParaRPr lang="en-US"/>
          </a:p>
          <a:p>
            <a:r>
              <a:rPr lang="en-US"/>
              <a:t>Image purchased from </a:t>
            </a:r>
            <a:r>
              <a:rPr lang="en-US" u="sng">
                <a:hlinkClick r:id="rId3"/>
              </a:rPr>
              <a:t>Alamy under licence</a:t>
            </a:r>
            <a:r>
              <a:rPr lang="en-US" u="none"/>
              <a:t>.</a:t>
            </a:r>
            <a:endParaRPr lang="en-US" u="none">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29</a:t>
            </a:fld>
            <a:endParaRPr lang="en-GB"/>
          </a:p>
        </p:txBody>
      </p:sp>
    </p:spTree>
    <p:extLst>
      <p:ext uri="{BB962C8B-B14F-4D97-AF65-F5344CB8AC3E}">
        <p14:creationId xmlns:p14="http://schemas.microsoft.com/office/powerpoint/2010/main" val="28258264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latin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30</a:t>
            </a:fld>
            <a:endParaRPr lang="en-GB"/>
          </a:p>
        </p:txBody>
      </p:sp>
    </p:spTree>
    <p:extLst>
      <p:ext uri="{BB962C8B-B14F-4D97-AF65-F5344CB8AC3E}">
        <p14:creationId xmlns:p14="http://schemas.microsoft.com/office/powerpoint/2010/main" val="1991415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rPr>
              <a:t>Once you have identified that you want to seize an opportunity, there are certain unspoken expectations about the best way to respond. Following the four Cs will give you the best chance of making the most of your opportunities. The four Cs are:</a:t>
            </a:r>
            <a:endParaRPr lang="en-US" sz="1200">
              <a:latin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29363421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p>
        </p:txBody>
      </p:sp>
      <p:sp>
        <p:nvSpPr>
          <p:cNvPr id="4" name="Slide Number Placeholder 3"/>
          <p:cNvSpPr>
            <a:spLocks noGrp="1"/>
          </p:cNvSpPr>
          <p:nvPr>
            <p:ph type="sldNum" sz="quarter" idx="5"/>
          </p:nvPr>
        </p:nvSpPr>
        <p:spPr/>
        <p:txBody>
          <a:bodyPr/>
          <a:lstStyle/>
          <a:p>
            <a:fld id="{9920340D-206C-4C41-A35B-4D72CE2F2B89}" type="slidenum">
              <a:rPr lang="en-GB" smtClean="0"/>
              <a:t>31</a:t>
            </a:fld>
            <a:endParaRPr lang="en-GB"/>
          </a:p>
        </p:txBody>
      </p:sp>
    </p:spTree>
    <p:extLst>
      <p:ext uri="{BB962C8B-B14F-4D97-AF65-F5344CB8AC3E}">
        <p14:creationId xmlns:p14="http://schemas.microsoft.com/office/powerpoint/2010/main" val="30726613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Discuss the saying above. Creative people can often talk themselves out of good opportunities because of trying to be pragmatic or realistic. Often allowing the limited opinions and fears of others dictate what they are capable of</a:t>
            </a:r>
            <a:endParaRPr lang="en-US" sz="1200"/>
          </a:p>
        </p:txBody>
      </p:sp>
      <p:sp>
        <p:nvSpPr>
          <p:cNvPr id="4" name="Slide Number Placeholder 3"/>
          <p:cNvSpPr>
            <a:spLocks noGrp="1"/>
          </p:cNvSpPr>
          <p:nvPr>
            <p:ph type="sldNum" sz="quarter" idx="5"/>
          </p:nvPr>
        </p:nvSpPr>
        <p:spPr/>
        <p:txBody>
          <a:bodyPr/>
          <a:lstStyle/>
          <a:p>
            <a:fld id="{9920340D-206C-4C41-A35B-4D72CE2F2B89}" type="slidenum">
              <a:rPr lang="en-GB" smtClean="0"/>
              <a:t>32</a:t>
            </a:fld>
            <a:endParaRPr lang="en-GB"/>
          </a:p>
        </p:txBody>
      </p:sp>
    </p:spTree>
    <p:extLst>
      <p:ext uri="{BB962C8B-B14F-4D97-AF65-F5344CB8AC3E}">
        <p14:creationId xmlns:p14="http://schemas.microsoft.com/office/powerpoint/2010/main" val="26148799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33</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a:solidFill>
                  <a:srgbClr val="000000"/>
                </a:solidFill>
                <a:effectLst/>
                <a:latin typeface="Calibri"/>
                <a:cs typeface="Calibri"/>
              </a:rPr>
              <a:t>Making of a cup of tea/coffee </a:t>
            </a:r>
            <a:r>
              <a:rPr lang="en-GB" sz="1200">
                <a:effectLst/>
                <a:latin typeface="+mn-lt"/>
                <a:ea typeface="DengXian" panose="02010600030101010101" pitchFamily="2" charset="-122"/>
                <a:cs typeface="Arial" panose="020B0604020202020204" pitchFamily="34" charset="0"/>
              </a:rPr>
              <a:t>represents the project management and processes found in the creative industry. At the most basic level, if you cannot show the aptitude required to manage hot water, a cup, tea bags or ground coffee, how can you expect to be trusted with a £10,000 music video project, for example</a:t>
            </a:r>
            <a:r>
              <a:rPr lang="en-GB" sz="1200" b="0" i="0">
                <a:solidFill>
                  <a:srgbClr val="000000"/>
                </a:solidFill>
                <a:effectLst/>
                <a:latin typeface="Calibri"/>
                <a:cs typeface="Calibri"/>
              </a:rPr>
              <a:t>?</a:t>
            </a:r>
          </a:p>
          <a:p>
            <a:endParaRPr lang="en-US"/>
          </a:p>
          <a:p>
            <a:r>
              <a:rPr lang="en-GB">
                <a:hlinkClick r:id="rId3"/>
              </a:rPr>
              <a:t>Cup of hot tea with green leaves and honeycomb</a:t>
            </a:r>
            <a:r>
              <a:rPr lang="en-GB"/>
              <a:t> by </a:t>
            </a:r>
            <a:r>
              <a:rPr lang="en-GB">
                <a:hlinkClick r:id="rId4"/>
              </a:rPr>
              <a:t>wuestenigel</a:t>
            </a:r>
            <a:r>
              <a:rPr lang="en-GB"/>
              <a:t> is licensed under </a:t>
            </a:r>
            <a:r>
              <a:rPr lang="en-GB">
                <a:hlinkClick r:id="rId5"/>
              </a:rPr>
              <a:t>CC BY 2.0</a:t>
            </a:r>
            <a:r>
              <a:rPr lang="en-GB"/>
              <a:t>.</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34</a:t>
            </a:fld>
            <a:endParaRPr lang="en-GB"/>
          </a:p>
        </p:txBody>
      </p:sp>
    </p:spTree>
    <p:extLst>
      <p:ext uri="{BB962C8B-B14F-4D97-AF65-F5344CB8AC3E}">
        <p14:creationId xmlns:p14="http://schemas.microsoft.com/office/powerpoint/2010/main" val="27527806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35</a:t>
            </a:fld>
            <a:endParaRPr lang="en-GB"/>
          </a:p>
        </p:txBody>
      </p:sp>
    </p:spTree>
    <p:extLst>
      <p:ext uri="{BB962C8B-B14F-4D97-AF65-F5344CB8AC3E}">
        <p14:creationId xmlns:p14="http://schemas.microsoft.com/office/powerpoint/2010/main" val="18493958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36</a:t>
            </a:fld>
            <a:endParaRPr lang="en-GB"/>
          </a:p>
        </p:txBody>
      </p:sp>
    </p:spTree>
    <p:extLst>
      <p:ext uri="{BB962C8B-B14F-4D97-AF65-F5344CB8AC3E}">
        <p14:creationId xmlns:p14="http://schemas.microsoft.com/office/powerpoint/2010/main" val="3477291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37</a:t>
            </a:fld>
            <a:endParaRPr lang="en-GB"/>
          </a:p>
        </p:txBody>
      </p:sp>
    </p:spTree>
    <p:extLst>
      <p:ext uri="{BB962C8B-B14F-4D97-AF65-F5344CB8AC3E}">
        <p14:creationId xmlns:p14="http://schemas.microsoft.com/office/powerpoint/2010/main" val="20198991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38</a:t>
            </a:fld>
            <a:endParaRPr lang="en-GB"/>
          </a:p>
        </p:txBody>
      </p:sp>
    </p:spTree>
    <p:extLst>
      <p:ext uri="{BB962C8B-B14F-4D97-AF65-F5344CB8AC3E}">
        <p14:creationId xmlns:p14="http://schemas.microsoft.com/office/powerpoint/2010/main" val="15996467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39</a:t>
            </a:fld>
            <a:endParaRPr lang="en-GB"/>
          </a:p>
        </p:txBody>
      </p:sp>
    </p:spTree>
    <p:extLst>
      <p:ext uri="{BB962C8B-B14F-4D97-AF65-F5344CB8AC3E}">
        <p14:creationId xmlns:p14="http://schemas.microsoft.com/office/powerpoint/2010/main" val="25518376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40</a:t>
            </a:fld>
            <a:endParaRPr lang="en-GB"/>
          </a:p>
        </p:txBody>
      </p:sp>
    </p:spTree>
    <p:extLst>
      <p:ext uri="{BB962C8B-B14F-4D97-AF65-F5344CB8AC3E}">
        <p14:creationId xmlns:p14="http://schemas.microsoft.com/office/powerpoint/2010/main" val="3247012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14248672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41</a:t>
            </a:fld>
            <a:endParaRPr lang="en-GB"/>
          </a:p>
        </p:txBody>
      </p:sp>
    </p:spTree>
    <p:extLst>
      <p:ext uri="{BB962C8B-B14F-4D97-AF65-F5344CB8AC3E}">
        <p14:creationId xmlns:p14="http://schemas.microsoft.com/office/powerpoint/2010/main" val="42009026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a:solidFill>
                  <a:srgbClr val="000000"/>
                </a:solidFill>
                <a:effectLst/>
                <a:latin typeface="Calibri"/>
                <a:cs typeface="Calibri"/>
              </a:rPr>
              <a:t>Making a cup of tea/coffee </a:t>
            </a:r>
            <a:r>
              <a:rPr lang="en-GB" sz="1200">
                <a:effectLst/>
                <a:latin typeface="+mn-lt"/>
                <a:ea typeface="DengXian" panose="02010600030101010101" pitchFamily="2" charset="-122"/>
                <a:cs typeface="Arial" panose="020B0604020202020204" pitchFamily="34" charset="0"/>
              </a:rPr>
              <a:t>represents the project management and processes found in the creative industry. At the most basic level, if you cannot show the aptitude required to manage hot water, a cup, tea bags or ground coffee, how can you expect to be trusted with a £10,000 music video project, for example</a:t>
            </a:r>
            <a:r>
              <a:rPr lang="en-GB" sz="1200" b="0" i="0">
                <a:solidFill>
                  <a:srgbClr val="000000"/>
                </a:solidFill>
                <a:effectLst/>
                <a:latin typeface="Calibri"/>
                <a:cs typeface="Calibri"/>
              </a:rPr>
              <a:t>?</a:t>
            </a:r>
          </a:p>
          <a:p>
            <a:endParaRPr lang="en-US"/>
          </a:p>
          <a:p>
            <a:r>
              <a:rPr lang="en-GB">
                <a:hlinkClick r:id="rId3"/>
              </a:rPr>
              <a:t>Cup of hot tea with green leaves and honeycomb</a:t>
            </a:r>
            <a:r>
              <a:rPr lang="en-GB"/>
              <a:t> by </a:t>
            </a:r>
            <a:r>
              <a:rPr lang="en-GB">
                <a:hlinkClick r:id="rId4"/>
              </a:rPr>
              <a:t>wuestenigel</a:t>
            </a:r>
            <a:r>
              <a:rPr lang="en-GB"/>
              <a:t> is licensed under </a:t>
            </a:r>
            <a:r>
              <a:rPr lang="en-GB">
                <a:hlinkClick r:id="rId5"/>
              </a:rPr>
              <a:t>CC BY 2.0</a:t>
            </a:r>
            <a:r>
              <a:rPr lang="en-GB"/>
              <a:t>.</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42</a:t>
            </a:fld>
            <a:endParaRPr lang="en-GB"/>
          </a:p>
        </p:txBody>
      </p:sp>
    </p:spTree>
    <p:extLst>
      <p:ext uri="{BB962C8B-B14F-4D97-AF65-F5344CB8AC3E}">
        <p14:creationId xmlns:p14="http://schemas.microsoft.com/office/powerpoint/2010/main" val="23800830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Microsoft stock photo copyright free</a:t>
            </a:r>
          </a:p>
        </p:txBody>
      </p:sp>
      <p:sp>
        <p:nvSpPr>
          <p:cNvPr id="4" name="Slide Number Placeholder 3"/>
          <p:cNvSpPr>
            <a:spLocks noGrp="1"/>
          </p:cNvSpPr>
          <p:nvPr>
            <p:ph type="sldNum" sz="quarter" idx="5"/>
          </p:nvPr>
        </p:nvSpPr>
        <p:spPr/>
        <p:txBody>
          <a:bodyPr/>
          <a:lstStyle/>
          <a:p>
            <a:fld id="{9920340D-206C-4C41-A35B-4D72CE2F2B89}" type="slidenum">
              <a:rPr lang="en-GB" smtClean="0"/>
              <a:pPr/>
              <a:t>43</a:t>
            </a:fld>
            <a:endParaRPr lang="en-GB"/>
          </a:p>
        </p:txBody>
      </p:sp>
    </p:spTree>
    <p:extLst>
      <p:ext uri="{BB962C8B-B14F-4D97-AF65-F5344CB8AC3E}">
        <p14:creationId xmlns:p14="http://schemas.microsoft.com/office/powerpoint/2010/main" val="23688738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44</a:t>
            </a:fld>
            <a:endParaRPr lang="en-GB"/>
          </a:p>
        </p:txBody>
      </p:sp>
    </p:spTree>
    <p:extLst>
      <p:ext uri="{BB962C8B-B14F-4D97-AF65-F5344CB8AC3E}">
        <p14:creationId xmlns:p14="http://schemas.microsoft.com/office/powerpoint/2010/main" val="9856362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45</a:t>
            </a:fld>
            <a:endParaRPr lang="en-GB"/>
          </a:p>
        </p:txBody>
      </p:sp>
    </p:spTree>
    <p:extLst>
      <p:ext uri="{BB962C8B-B14F-4D97-AF65-F5344CB8AC3E}">
        <p14:creationId xmlns:p14="http://schemas.microsoft.com/office/powerpoint/2010/main" val="35362953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46</a:t>
            </a:fld>
            <a:endParaRPr lang="en-GB"/>
          </a:p>
        </p:txBody>
      </p:sp>
    </p:spTree>
    <p:extLst>
      <p:ext uri="{BB962C8B-B14F-4D97-AF65-F5344CB8AC3E}">
        <p14:creationId xmlns:p14="http://schemas.microsoft.com/office/powerpoint/2010/main" val="39838542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47</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2271455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a:p>
        </p:txBody>
      </p:sp>
    </p:spTree>
    <p:extLst>
      <p:ext uri="{BB962C8B-B14F-4D97-AF65-F5344CB8AC3E}">
        <p14:creationId xmlns:p14="http://schemas.microsoft.com/office/powerpoint/2010/main" val="3433333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1965064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3571038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cs typeface="Arial" panose="020B0604020202020204" pitchFamily="34" charset="0"/>
              </a:rPr>
              <a:t>By committing, you decide that you are going to seize this opportunity and will do all you can to see it through to the end.</a:t>
            </a:r>
            <a:endParaRPr lang="en-US" sz="1200">
              <a:latin typeface="+mn-lt"/>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1328670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219926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085053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3995"/>
            <a:ext cx="5523477" cy="365125"/>
          </a:xfrm>
          <a:prstGeom prst="rect">
            <a:avLst/>
          </a:prstGeom>
          <a:noFill/>
          <a:ln>
            <a:noFill/>
          </a:ln>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0002531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181409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hyperlink" Target="https://pin.it/2FvCK3z" TargetMode="Externa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hyperlink" Target="https://pin.it/7M0Ns6X" TargetMode="External"/><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hyperlink" Target="https://youtu.be/-0wbtk6_vpE?t=25" TargetMode="External"/><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hyperlink" Target="https://youtu.be/bnVUHWCynig?t=96" TargetMode="External"/><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6.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4267" dirty="0"/>
              <a:t>Lesson 2: Responding to opportunity</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1940852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a:t>Commit</a:t>
            </a:r>
          </a:p>
          <a:p>
            <a:pPr marL="0" indent="0">
              <a:buNone/>
            </a:pPr>
            <a:r>
              <a:rPr lang="en-GB" sz="3733"/>
              <a:t>Decide that you are doing this.</a:t>
            </a:r>
          </a:p>
          <a:p>
            <a:endParaRPr lang="en-GB" sz="3733"/>
          </a:p>
        </p:txBody>
      </p:sp>
    </p:spTree>
    <p:extLst>
      <p:ext uri="{BB962C8B-B14F-4D97-AF65-F5344CB8AC3E}">
        <p14:creationId xmlns:p14="http://schemas.microsoft.com/office/powerpoint/2010/main" val="3106031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a:xfrm>
            <a:off x="10667381" y="6342238"/>
            <a:ext cx="1212619" cy="365125"/>
          </a:xfrm>
        </p:spPr>
        <p:txBody>
          <a:bodyPr/>
          <a:lstStyle/>
          <a:p>
            <a:fld id="{DA2C159E-F13C-4A85-9A41-E7669D3E0D70}" type="slidenum">
              <a:rPr lang="en-GB" smtClean="0"/>
              <a:pPr/>
              <a:t>11</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a:t>Commit</a:t>
            </a:r>
          </a:p>
          <a:p>
            <a:pPr marL="0" indent="0">
              <a:buNone/>
            </a:pPr>
            <a:r>
              <a:rPr lang="en-GB" sz="3733">
                <a:ea typeface="DengXian" panose="02010600030101010101" pitchFamily="2" charset="-122"/>
                <a:cs typeface="Arial" panose="020B0604020202020204" pitchFamily="34" charset="0"/>
              </a:rPr>
              <a:t>To successfully commit, you should</a:t>
            </a:r>
            <a:r>
              <a:rPr lang="en-GB" sz="3733"/>
              <a:t>:</a:t>
            </a:r>
          </a:p>
          <a:p>
            <a:r>
              <a:rPr lang="en-GB" sz="3733"/>
              <a:t>identify the opportunity</a:t>
            </a:r>
          </a:p>
          <a:p>
            <a:r>
              <a:rPr lang="en-GB" sz="3733"/>
              <a:t>do not panic</a:t>
            </a:r>
          </a:p>
          <a:p>
            <a:pPr lvl="0"/>
            <a:r>
              <a:rPr lang="en-GB" sz="3733"/>
              <a:t>believe in yourself</a:t>
            </a:r>
          </a:p>
          <a:p>
            <a:pPr lvl="0"/>
            <a:r>
              <a:rPr lang="en-GB" sz="3733"/>
              <a:t>be confident.</a:t>
            </a:r>
          </a:p>
        </p:txBody>
      </p:sp>
    </p:spTree>
    <p:extLst>
      <p:ext uri="{BB962C8B-B14F-4D97-AF65-F5344CB8AC3E}">
        <p14:creationId xmlns:p14="http://schemas.microsoft.com/office/powerpoint/2010/main" val="3645655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sz="2400">
                <a:solidFill>
                  <a:srgbClr val="000000"/>
                </a:solidFill>
                <a:latin typeface="Arial" panose="020B0604020202020204" pitchFamily="34" charset="0"/>
                <a:ea typeface="Calibri" panose="020F0502020204030204" pitchFamily="34" charset="0"/>
              </a:rPr>
              <a:t>Responding to opportunity</a:t>
            </a:r>
            <a:endParaRPr lang="en-GB" sz="2400">
              <a:solidFill>
                <a:srgbClr val="000000"/>
              </a:solidFill>
              <a:latin typeface="Arial" panose="020B0604020202020204" pitchFamily="34" charset="0"/>
              <a:ea typeface="Calibri" panose="020F050202020403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If you have not yet committed to any dreams/projects:</a:t>
            </a:r>
          </a:p>
          <a:p>
            <a:endParaRPr lang="en-GB" sz="3733" dirty="0">
              <a:ea typeface="+mn-lt"/>
              <a:cs typeface="+mn-lt"/>
            </a:endParaRPr>
          </a:p>
          <a:p>
            <a:r>
              <a:rPr lang="en-GB" sz="3733" dirty="0">
                <a:ea typeface="+mn-lt"/>
                <a:cs typeface="+mn-lt"/>
              </a:rPr>
              <a:t>Why have you not started?</a:t>
            </a:r>
            <a:endParaRPr lang="en-GB" sz="4267" dirty="0"/>
          </a:p>
          <a:p>
            <a:r>
              <a:rPr lang="en-GB" sz="3733" dirty="0">
                <a:ea typeface="+mn-lt"/>
                <a:cs typeface="+mn-lt"/>
              </a:rPr>
              <a:t>If you are scared, what are you scared of?</a:t>
            </a:r>
          </a:p>
          <a:p>
            <a:r>
              <a:rPr lang="en-GB" sz="3733" dirty="0">
                <a:ea typeface="+mn-lt"/>
                <a:cs typeface="+mn-lt"/>
              </a:rPr>
              <a:t>Do you believe you can do it? </a:t>
            </a:r>
            <a:r>
              <a:rPr lang="en-GB" sz="3733" dirty="0"/>
              <a:t>If not, why not?</a:t>
            </a:r>
            <a:endParaRPr lang="en-GB" sz="3733" dirty="0">
              <a:cs typeface="Arial"/>
            </a:endParaRPr>
          </a:p>
        </p:txBody>
      </p:sp>
    </p:spTree>
    <p:extLst>
      <p:ext uri="{BB962C8B-B14F-4D97-AF65-F5344CB8AC3E}">
        <p14:creationId xmlns:p14="http://schemas.microsoft.com/office/powerpoint/2010/main" val="4271573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a:t>Commence</a:t>
            </a:r>
          </a:p>
          <a:p>
            <a:pPr marL="0" indent="0">
              <a:buNone/>
            </a:pPr>
            <a:r>
              <a:rPr lang="en-GB" sz="3733"/>
              <a:t>It is time to get started.</a:t>
            </a:r>
          </a:p>
          <a:p>
            <a:pPr lvl="0"/>
            <a:endParaRPr lang="en-GB" sz="3733"/>
          </a:p>
        </p:txBody>
      </p:sp>
    </p:spTree>
    <p:extLst>
      <p:ext uri="{BB962C8B-B14F-4D97-AF65-F5344CB8AC3E}">
        <p14:creationId xmlns:p14="http://schemas.microsoft.com/office/powerpoint/2010/main" val="16850771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Commence</a:t>
            </a:r>
          </a:p>
          <a:p>
            <a:pPr marL="0" indent="0">
              <a:buNone/>
            </a:pPr>
            <a:r>
              <a:rPr lang="en-GB" sz="3733" dirty="0"/>
              <a:t>Get started by:</a:t>
            </a:r>
            <a:endParaRPr lang="en-GB" sz="3733" dirty="0">
              <a:cs typeface="Arial"/>
            </a:endParaRPr>
          </a:p>
          <a:p>
            <a:pPr lvl="0">
              <a:buFont typeface="Wingdings" panose="020B0604020202020204" pitchFamily="34" charset="0"/>
              <a:buChar char="§"/>
            </a:pPr>
            <a:r>
              <a:rPr lang="en-GB" sz="3733"/>
              <a:t>being enthusiastic</a:t>
            </a:r>
            <a:endParaRPr lang="en-GB" sz="3733">
              <a:cs typeface="Arial"/>
            </a:endParaRPr>
          </a:p>
          <a:p>
            <a:pPr lvl="0">
              <a:buFont typeface="Wingdings" panose="020B0604020202020204" pitchFamily="34" charset="0"/>
              <a:buChar char="§"/>
            </a:pPr>
            <a:r>
              <a:rPr lang="en-GB" sz="3733"/>
              <a:t>turning up on time</a:t>
            </a:r>
            <a:endParaRPr lang="en-GB" sz="3733">
              <a:cs typeface="Arial"/>
            </a:endParaRPr>
          </a:p>
          <a:p>
            <a:pPr lvl="0">
              <a:buFont typeface="Wingdings" panose="020B0604020202020204" pitchFamily="34" charset="0"/>
              <a:buChar char="§"/>
            </a:pPr>
            <a:r>
              <a:rPr lang="en-GB" sz="3733"/>
              <a:t>communicating well</a:t>
            </a:r>
            <a:endParaRPr lang="en-GB" sz="3733">
              <a:cs typeface="Arial"/>
            </a:endParaRPr>
          </a:p>
          <a:p>
            <a:pPr lvl="0">
              <a:buFont typeface="Wingdings" panose="020B0604020202020204" pitchFamily="34" charset="0"/>
              <a:buChar char="§"/>
            </a:pPr>
            <a:r>
              <a:rPr lang="en-GB" sz="3733" dirty="0"/>
              <a:t>being personable</a:t>
            </a:r>
            <a:endParaRPr lang="en-GB" sz="3733" dirty="0">
              <a:cs typeface="Arial"/>
            </a:endParaRPr>
          </a:p>
        </p:txBody>
      </p:sp>
    </p:spTree>
    <p:extLst>
      <p:ext uri="{BB962C8B-B14F-4D97-AF65-F5344CB8AC3E}">
        <p14:creationId xmlns:p14="http://schemas.microsoft.com/office/powerpoint/2010/main" val="195958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0173" y="1165623"/>
            <a:ext cx="11231457" cy="4525963"/>
          </a:xfrm>
          <a:prstGeom prst="rect">
            <a:avLst/>
          </a:prstGeom>
        </p:spPr>
        <p:txBody>
          <a:bodyPr lIns="121920" tIns="60960" rIns="121920" bIns="60960"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933" dirty="0">
                <a:ea typeface="+mn-lt"/>
                <a:cs typeface="+mn-lt"/>
              </a:rPr>
              <a:t>In groups, discuss any experiences where:</a:t>
            </a:r>
            <a:endParaRPr lang="en-US" sz="2933" dirty="0">
              <a:cs typeface="Arial"/>
            </a:endParaRPr>
          </a:p>
          <a:p>
            <a:pPr marL="0" indent="0">
              <a:buNone/>
            </a:pPr>
            <a:endParaRPr lang="en-GB" sz="2933" dirty="0">
              <a:ea typeface="+mn-lt"/>
              <a:cs typeface="+mn-lt"/>
            </a:endParaRPr>
          </a:p>
          <a:p>
            <a:pPr>
              <a:buFont typeface="Wingdings" panose="020B0604020202020204" pitchFamily="34" charset="0"/>
              <a:buChar char="§"/>
            </a:pPr>
            <a:r>
              <a:rPr lang="en-GB" sz="2933" dirty="0">
                <a:ea typeface="+mn-lt"/>
                <a:cs typeface="+mn-lt"/>
              </a:rPr>
              <a:t>you missed out on a great experience because you just did not turn up or were late</a:t>
            </a:r>
          </a:p>
          <a:p>
            <a:pPr>
              <a:buFont typeface="Wingdings" panose="020B0604020202020204" pitchFamily="34" charset="0"/>
              <a:buChar char="§"/>
            </a:pPr>
            <a:r>
              <a:rPr lang="en-GB" sz="2933" dirty="0">
                <a:ea typeface="+mn-lt"/>
                <a:cs typeface="+mn-lt"/>
              </a:rPr>
              <a:t>you damaged a friendship because you did not effectively communicate a problem you were having</a:t>
            </a:r>
          </a:p>
          <a:p>
            <a:pPr>
              <a:buFont typeface="Wingdings" panose="020B0604020202020204" pitchFamily="34" charset="0"/>
              <a:buChar char="§"/>
            </a:pPr>
            <a:r>
              <a:rPr lang="en-GB" sz="2933" dirty="0">
                <a:ea typeface="+mn-lt"/>
                <a:cs typeface="+mn-lt"/>
              </a:rPr>
              <a:t>your attitude messed up a relationship or opportunity.</a:t>
            </a:r>
          </a:p>
          <a:p>
            <a:pPr>
              <a:buNone/>
            </a:pPr>
            <a:endParaRPr lang="en-GB" sz="2933" dirty="0">
              <a:ea typeface="+mn-lt"/>
              <a:cs typeface="+mn-lt"/>
            </a:endParaRPr>
          </a:p>
          <a:p>
            <a:pPr marL="0" indent="0">
              <a:buNone/>
            </a:pPr>
            <a:r>
              <a:rPr lang="en-GB" sz="2933" dirty="0">
                <a:ea typeface="+mn-lt"/>
                <a:cs typeface="+mn-lt"/>
              </a:rPr>
              <a:t>Are there any opportunities you were gutted to miss or that you had and that you managed to mess up somehow?</a:t>
            </a:r>
            <a:endParaRPr lang="en-US" sz="2933">
              <a:ea typeface="+mn-lt"/>
              <a:cs typeface="+mn-lt"/>
            </a:endParaRPr>
          </a:p>
          <a:p>
            <a:pPr marL="0" indent="0" algn="ctr">
              <a:buNone/>
            </a:pPr>
            <a:endParaRPr lang="en-US" sz="2933" dirty="0">
              <a:cs typeface="Arial"/>
            </a:endParaRPr>
          </a:p>
        </p:txBody>
      </p:sp>
    </p:spTree>
    <p:extLst>
      <p:ext uri="{BB962C8B-B14F-4D97-AF65-F5344CB8AC3E}">
        <p14:creationId xmlns:p14="http://schemas.microsoft.com/office/powerpoint/2010/main" val="29538800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Compete and</a:t>
            </a:r>
          </a:p>
          <a:p>
            <a:r>
              <a:rPr lang="en-US">
                <a:cs typeface="Arial"/>
              </a:rPr>
              <a:t>complete</a:t>
            </a:r>
          </a:p>
        </p:txBody>
      </p:sp>
    </p:spTree>
    <p:extLst>
      <p:ext uri="{BB962C8B-B14F-4D97-AF65-F5344CB8AC3E}">
        <p14:creationId xmlns:p14="http://schemas.microsoft.com/office/powerpoint/2010/main" val="1238459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a:t>Compete</a:t>
            </a:r>
          </a:p>
          <a:p>
            <a:pPr marL="0" indent="0">
              <a:buNone/>
            </a:pPr>
            <a:r>
              <a:rPr lang="en-GB" sz="3733"/>
              <a:t>Do your </a:t>
            </a:r>
            <a:r>
              <a:rPr lang="en-GB" sz="3733" b="1"/>
              <a:t>current</a:t>
            </a:r>
            <a:r>
              <a:rPr lang="en-GB" sz="3733"/>
              <a:t> best.</a:t>
            </a:r>
          </a:p>
        </p:txBody>
      </p:sp>
    </p:spTree>
    <p:extLst>
      <p:ext uri="{BB962C8B-B14F-4D97-AF65-F5344CB8AC3E}">
        <p14:creationId xmlns:p14="http://schemas.microsoft.com/office/powerpoint/2010/main" val="3909546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4998141" y="2754445"/>
            <a:ext cx="4382423" cy="482881"/>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1800">
                <a:cs typeface="Arial"/>
                <a:hlinkClick r:id="rId3"/>
              </a:rPr>
              <a:t>Beyoncé</a:t>
            </a:r>
            <a:endParaRPr lang="en-GB" sz="1800">
              <a:cs typeface="Arial"/>
            </a:endParaRPr>
          </a:p>
        </p:txBody>
      </p:sp>
    </p:spTree>
    <p:extLst>
      <p:ext uri="{BB962C8B-B14F-4D97-AF65-F5344CB8AC3E}">
        <p14:creationId xmlns:p14="http://schemas.microsoft.com/office/powerpoint/2010/main" val="32114116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742714" y="3429002"/>
            <a:ext cx="4382423" cy="482881"/>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1800">
                <a:cs typeface="Arial"/>
                <a:hlinkClick r:id="rId3"/>
              </a:rPr>
              <a:t>Destiny's Child</a:t>
            </a:r>
          </a:p>
        </p:txBody>
      </p:sp>
    </p:spTree>
    <p:extLst>
      <p:ext uri="{BB962C8B-B14F-4D97-AF65-F5344CB8AC3E}">
        <p14:creationId xmlns:p14="http://schemas.microsoft.com/office/powerpoint/2010/main" val="3270393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8ECA80-9F58-402B-1931-96214F16BD6C}"/>
              </a:ext>
            </a:extLst>
          </p:cNvPr>
          <p:cNvSpPr>
            <a:spLocks noGrp="1"/>
          </p:cNvSpPr>
          <p:nvPr>
            <p:ph type="sldNum" sz="quarter" idx="11"/>
          </p:nvPr>
        </p:nvSpPr>
        <p:spPr/>
        <p:txBody>
          <a:bodyPr/>
          <a:lstStyle/>
          <a:p>
            <a:fld id="{DA2C159E-F13C-4A85-9A41-E7669D3E0D70}" type="slidenum">
              <a:rPr lang="en-GB" smtClean="0"/>
              <a:pPr/>
              <a:t>2</a:t>
            </a:fld>
            <a:endParaRPr lang="en-GB"/>
          </a:p>
        </p:txBody>
      </p:sp>
      <p:sp>
        <p:nvSpPr>
          <p:cNvPr id="5" name="Footer Placeholder 4">
            <a:extLst>
              <a:ext uri="{FF2B5EF4-FFF2-40B4-BE49-F238E27FC236}">
                <a16:creationId xmlns:a16="http://schemas.microsoft.com/office/drawing/2014/main" id="{F74B8752-F005-2349-3644-4AECB98268D3}"/>
              </a:ext>
            </a:extLst>
          </p:cNvPr>
          <p:cNvSpPr>
            <a:spLocks noGrp="1"/>
          </p:cNvSpPr>
          <p:nvPr>
            <p:ph type="ftr" sz="quarter" idx="10"/>
          </p:nvPr>
        </p:nvSpPr>
        <p:spPr/>
        <p:txBody>
          <a:bodyPr/>
          <a:lstStyle/>
          <a:p>
            <a:r>
              <a:rPr lang="en-GB"/>
              <a:t>Education and Training Foundation</a:t>
            </a:r>
          </a:p>
        </p:txBody>
      </p:sp>
      <p:graphicFrame>
        <p:nvGraphicFramePr>
          <p:cNvPr id="7" name="Table 6">
            <a:extLst>
              <a:ext uri="{FF2B5EF4-FFF2-40B4-BE49-F238E27FC236}">
                <a16:creationId xmlns:a16="http://schemas.microsoft.com/office/drawing/2014/main" id="{71054DE1-9C9F-D151-8710-CA20A525FA25}"/>
              </a:ext>
            </a:extLst>
          </p:cNvPr>
          <p:cNvGraphicFramePr>
            <a:graphicFrameLocks noGrp="1"/>
          </p:cNvGraphicFramePr>
          <p:nvPr/>
        </p:nvGraphicFramePr>
        <p:xfrm>
          <a:off x="2056597" y="1227757"/>
          <a:ext cx="8245640" cy="4282772"/>
        </p:xfrm>
        <a:graphic>
          <a:graphicData uri="http://schemas.openxmlformats.org/drawingml/2006/table">
            <a:tbl>
              <a:tblPr firstRow="1" bandRow="1">
                <a:tableStyleId>{21E4AEA4-8DFA-4A89-87EB-49C32662AFE0}</a:tableStyleId>
              </a:tblPr>
              <a:tblGrid>
                <a:gridCol w="2226323">
                  <a:extLst>
                    <a:ext uri="{9D8B030D-6E8A-4147-A177-3AD203B41FA5}">
                      <a16:colId xmlns:a16="http://schemas.microsoft.com/office/drawing/2014/main" val="200809046"/>
                    </a:ext>
                  </a:extLst>
                </a:gridCol>
                <a:gridCol w="6019317">
                  <a:extLst>
                    <a:ext uri="{9D8B030D-6E8A-4147-A177-3AD203B41FA5}">
                      <a16:colId xmlns:a16="http://schemas.microsoft.com/office/drawing/2014/main" val="2158842323"/>
                    </a:ext>
                  </a:extLst>
                </a:gridCol>
              </a:tblGrid>
              <a:tr h="2405581">
                <a:tc>
                  <a:txBody>
                    <a:bodyPr/>
                    <a:lstStyle/>
                    <a:p>
                      <a:pPr fontAlgn="t"/>
                      <a:endParaRPr lang="en-GB" sz="2400">
                        <a:effectLst/>
                      </a:endParaRPr>
                    </a:p>
                    <a:p>
                      <a:pPr rtl="0" fontAlgn="base"/>
                      <a:r>
                        <a:rPr lang="en-GB" sz="1500">
                          <a:effectLst/>
                        </a:rPr>
                        <a:t>Learning outcomes </a:t>
                      </a:r>
                      <a:endParaRPr lang="en-GB" sz="2400">
                        <a:effectLst/>
                      </a:endParaRPr>
                    </a:p>
                    <a:p>
                      <a:pPr rtl="0" fontAlgn="base"/>
                      <a:endParaRPr lang="en-GB" sz="2400">
                        <a:effectLst/>
                      </a:endParaRPr>
                    </a:p>
                  </a:txBody>
                  <a:tcPr marL="121920" marR="121920" marT="60960" marB="60960"/>
                </a:tc>
                <a:tc>
                  <a:txBody>
                    <a:bodyPr/>
                    <a:lstStyle/>
                    <a:p>
                      <a:pPr algn="ctr" fontAlgn="t"/>
                      <a:endParaRPr lang="en-GB" sz="2400">
                        <a:effectLst/>
                      </a:endParaRPr>
                    </a:p>
                    <a:p>
                      <a:r>
                        <a:rPr lang="en-GB" sz="1500" b="1" kern="1200">
                          <a:solidFill>
                            <a:schemeClr val="lt1"/>
                          </a:solidFill>
                          <a:effectLst/>
                          <a:latin typeface="+mn-lt"/>
                          <a:ea typeface="+mn-ea"/>
                          <a:cs typeface="+mn-cs"/>
                        </a:rPr>
                        <a:t>Learners can:</a:t>
                      </a:r>
                    </a:p>
                    <a:p>
                      <a:r>
                        <a:rPr lang="en-GB" sz="1500" b="1" kern="1200">
                          <a:solidFill>
                            <a:schemeClr val="lt1"/>
                          </a:solidFill>
                          <a:effectLst/>
                          <a:latin typeface="+mn-lt"/>
                          <a:ea typeface="+mn-ea"/>
                          <a:cs typeface="+mn-cs"/>
                        </a:rPr>
                        <a:t>• decide how to respond to an opportunity to increase the likelihood of being rehired</a:t>
                      </a:r>
                    </a:p>
                    <a:p>
                      <a:r>
                        <a:rPr lang="en-GB" sz="1500" b="1" kern="1200">
                          <a:solidFill>
                            <a:schemeClr val="lt1"/>
                          </a:solidFill>
                          <a:effectLst/>
                          <a:latin typeface="+mn-lt"/>
                          <a:ea typeface="+mn-ea"/>
                          <a:cs typeface="+mn-cs"/>
                        </a:rPr>
                        <a:t>• experience and evaluate the process of delivering a project for a client</a:t>
                      </a:r>
                    </a:p>
                    <a:p>
                      <a:r>
                        <a:rPr lang="en-GB" sz="1500" b="1" kern="1200">
                          <a:solidFill>
                            <a:schemeClr val="lt1"/>
                          </a:solidFill>
                          <a:effectLst/>
                          <a:latin typeface="+mn-lt"/>
                          <a:ea typeface="+mn-ea"/>
                          <a:cs typeface="+mn-cs"/>
                        </a:rPr>
                        <a:t>• decide as a group how to deliver a project to a client’s specification.</a:t>
                      </a:r>
                      <a:endParaRPr lang="en-GB" sz="1500"/>
                    </a:p>
                  </a:txBody>
                  <a:tcPr marL="121920" marR="121920" marT="60960" marB="60960"/>
                </a:tc>
                <a:extLst>
                  <a:ext uri="{0D108BD9-81ED-4DB2-BD59-A6C34878D82A}">
                    <a16:rowId xmlns:a16="http://schemas.microsoft.com/office/drawing/2014/main" val="3866430954"/>
                  </a:ext>
                </a:extLst>
              </a:tr>
              <a:tr h="1877191">
                <a:tc>
                  <a:txBody>
                    <a:bodyPr/>
                    <a:lstStyle/>
                    <a:p>
                      <a:pPr fontAlgn="t"/>
                      <a:endParaRPr lang="en-GB" sz="2400">
                        <a:effectLst/>
                      </a:endParaRPr>
                    </a:p>
                    <a:p>
                      <a:pPr rtl="0" fontAlgn="base"/>
                      <a:r>
                        <a:rPr lang="en-GB" sz="1500">
                          <a:effectLst/>
                        </a:rPr>
                        <a:t>Skill development </a:t>
                      </a:r>
                      <a:endParaRPr lang="en-GB" sz="2400">
                        <a:effectLst/>
                      </a:endParaRPr>
                    </a:p>
                    <a:p>
                      <a:pPr rtl="0" fontAlgn="base"/>
                      <a:endParaRPr lang="en-GB" sz="2400">
                        <a:effectLst/>
                      </a:endParaRPr>
                    </a:p>
                  </a:txBody>
                  <a:tcPr marL="121920" marR="121920" marT="60960" marB="60960"/>
                </a:tc>
                <a:tc>
                  <a:txBody>
                    <a:bodyPr/>
                    <a:lstStyle/>
                    <a:p>
                      <a:pPr fontAlgn="t"/>
                      <a:endParaRPr lang="en-GB" sz="2400">
                        <a:effectLst/>
                      </a:endParaRPr>
                    </a:p>
                    <a:p>
                      <a:r>
                        <a:rPr lang="en-GB" sz="1500" b="1" kern="1200">
                          <a:solidFill>
                            <a:schemeClr val="dk1"/>
                          </a:solidFill>
                          <a:effectLst/>
                          <a:latin typeface="+mn-lt"/>
                          <a:ea typeface="+mn-ea"/>
                          <a:cs typeface="+mn-cs"/>
                        </a:rPr>
                        <a:t>Reflective practice</a:t>
                      </a:r>
                      <a:r>
                        <a:rPr lang="en-GB" sz="1500" kern="1200">
                          <a:solidFill>
                            <a:schemeClr val="dk1"/>
                          </a:solidFill>
                          <a:effectLst/>
                          <a:latin typeface="+mn-lt"/>
                          <a:ea typeface="+mn-ea"/>
                          <a:cs typeface="+mn-cs"/>
                        </a:rPr>
                        <a:t>: considering creative behaviours and how they have affected the delivery of creative experiences in the past.</a:t>
                      </a:r>
                    </a:p>
                    <a:p>
                      <a:r>
                        <a:rPr lang="en-GB" sz="1500" b="1" kern="1200">
                          <a:solidFill>
                            <a:schemeClr val="dk1"/>
                          </a:solidFill>
                          <a:effectLst/>
                          <a:latin typeface="+mn-lt"/>
                          <a:ea typeface="+mn-ea"/>
                          <a:cs typeface="+mn-cs"/>
                        </a:rPr>
                        <a:t>Generating ideas</a:t>
                      </a:r>
                      <a:r>
                        <a:rPr lang="en-GB" sz="1500" kern="1200">
                          <a:solidFill>
                            <a:schemeClr val="dk1"/>
                          </a:solidFill>
                          <a:effectLst/>
                          <a:latin typeface="+mn-lt"/>
                          <a:ea typeface="+mn-ea"/>
                          <a:cs typeface="+mn-cs"/>
                        </a:rPr>
                        <a:t>: taking instructions from clients and working to deliver what they want.</a:t>
                      </a:r>
                      <a:endParaRPr lang="en-GB" sz="1500">
                        <a:effectLst/>
                      </a:endParaRPr>
                    </a:p>
                  </a:txBody>
                  <a:tcPr marL="121920" marR="121920" marT="60960" marB="60960"/>
                </a:tc>
                <a:extLst>
                  <a:ext uri="{0D108BD9-81ED-4DB2-BD59-A6C34878D82A}">
                    <a16:rowId xmlns:a16="http://schemas.microsoft.com/office/drawing/2014/main" val="1638749627"/>
                  </a:ext>
                </a:extLst>
              </a:tr>
            </a:tbl>
          </a:graphicData>
        </a:graphic>
      </p:graphicFrame>
      <p:sp>
        <p:nvSpPr>
          <p:cNvPr id="9" name="Title 8">
            <a:extLst>
              <a:ext uri="{FF2B5EF4-FFF2-40B4-BE49-F238E27FC236}">
                <a16:creationId xmlns:a16="http://schemas.microsoft.com/office/drawing/2014/main" id="{65873523-8733-18C4-F0B5-5AE0BB26923A}"/>
              </a:ext>
            </a:extLst>
          </p:cNvPr>
          <p:cNvSpPr>
            <a:spLocks noGrp="1"/>
          </p:cNvSpPr>
          <p:nvPr>
            <p:ph type="title"/>
          </p:nvPr>
        </p:nvSpPr>
        <p:spPr/>
        <p:txBody>
          <a:bodyPr/>
          <a:lstStyle/>
          <a:p>
            <a:r>
              <a:rPr lang="en-GB"/>
              <a:t>Identify opportunities</a:t>
            </a:r>
          </a:p>
        </p:txBody>
      </p:sp>
    </p:spTree>
    <p:extLst>
      <p:ext uri="{BB962C8B-B14F-4D97-AF65-F5344CB8AC3E}">
        <p14:creationId xmlns:p14="http://schemas.microsoft.com/office/powerpoint/2010/main" val="4175801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20</a:t>
            </a:fld>
            <a:endParaRPr lang="en-GB"/>
          </a:p>
        </p:txBody>
      </p:sp>
      <p:sp>
        <p:nvSpPr>
          <p:cNvPr id="5" name="TextBox 4">
            <a:extLst>
              <a:ext uri="{FF2B5EF4-FFF2-40B4-BE49-F238E27FC236}">
                <a16:creationId xmlns:a16="http://schemas.microsoft.com/office/drawing/2014/main" id="{C501399C-3E3A-F999-4BEC-68263674B3C5}"/>
              </a:ext>
            </a:extLst>
          </p:cNvPr>
          <p:cNvSpPr txBox="1"/>
          <p:nvPr/>
        </p:nvSpPr>
        <p:spPr>
          <a:xfrm>
            <a:off x="3643415" y="3621423"/>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Destiny’s Child – No, No, No </a:t>
            </a:r>
            <a:endParaRPr lang="en-GB" sz="2400">
              <a:hlinkClick r:id="rId3"/>
            </a:endParaRPr>
          </a:p>
        </p:txBody>
      </p:sp>
    </p:spTree>
    <p:extLst>
      <p:ext uri="{BB962C8B-B14F-4D97-AF65-F5344CB8AC3E}">
        <p14:creationId xmlns:p14="http://schemas.microsoft.com/office/powerpoint/2010/main" val="34064802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a:p>
        </p:txBody>
      </p:sp>
      <p:sp>
        <p:nvSpPr>
          <p:cNvPr id="5" name="TextBox 4">
            <a:extLst>
              <a:ext uri="{FF2B5EF4-FFF2-40B4-BE49-F238E27FC236}">
                <a16:creationId xmlns:a16="http://schemas.microsoft.com/office/drawing/2014/main" id="{C501399C-3E3A-F999-4BEC-68263674B3C5}"/>
              </a:ext>
            </a:extLst>
          </p:cNvPr>
          <p:cNvSpPr txBox="1"/>
          <p:nvPr/>
        </p:nvSpPr>
        <p:spPr>
          <a:xfrm>
            <a:off x="3643415" y="3621423"/>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Beyoncé with 10 years' more experience</a:t>
            </a:r>
            <a:endParaRPr lang="en-GB" sz="2400">
              <a:cs typeface="Arial"/>
              <a:hlinkClick r:id="" action="ppaction://noaction"/>
            </a:endParaRPr>
          </a:p>
        </p:txBody>
      </p:sp>
    </p:spTree>
    <p:extLst>
      <p:ext uri="{BB962C8B-B14F-4D97-AF65-F5344CB8AC3E}">
        <p14:creationId xmlns:p14="http://schemas.microsoft.com/office/powerpoint/2010/main" val="8471128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Compete</a:t>
            </a:r>
          </a:p>
          <a:p>
            <a:pPr marL="0" indent="0">
              <a:buNone/>
            </a:pPr>
            <a:r>
              <a:rPr lang="en-GB" sz="3733" dirty="0"/>
              <a:t>To do your current best, you should:</a:t>
            </a:r>
            <a:endParaRPr lang="en-GB" sz="3733" dirty="0">
              <a:cs typeface="Arial"/>
            </a:endParaRPr>
          </a:p>
          <a:p>
            <a:pPr lvl="0">
              <a:buFont typeface="Wingdings" panose="020B0604020202020204" pitchFamily="34" charset="0"/>
              <a:buChar char="§"/>
            </a:pPr>
            <a:r>
              <a:rPr lang="en-GB" sz="3733" dirty="0"/>
              <a:t>deliver on tasks</a:t>
            </a:r>
            <a:endParaRPr lang="en-GB" sz="3733" dirty="0">
              <a:cs typeface="Arial"/>
            </a:endParaRPr>
          </a:p>
          <a:p>
            <a:pPr lvl="0">
              <a:buFont typeface="Wingdings" panose="020B0604020202020204" pitchFamily="34" charset="0"/>
              <a:buChar char="§"/>
            </a:pPr>
            <a:r>
              <a:rPr lang="en-GB" sz="3733" dirty="0"/>
              <a:t>not give up.</a:t>
            </a:r>
            <a:endParaRPr lang="en-GB" sz="3733" dirty="0">
              <a:cs typeface="Arial"/>
            </a:endParaRPr>
          </a:p>
        </p:txBody>
      </p:sp>
    </p:spTree>
    <p:extLst>
      <p:ext uri="{BB962C8B-B14F-4D97-AF65-F5344CB8AC3E}">
        <p14:creationId xmlns:p14="http://schemas.microsoft.com/office/powerpoint/2010/main" val="32061670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a:t>Complete</a:t>
            </a:r>
          </a:p>
          <a:p>
            <a:pPr marL="0" indent="0">
              <a:buNone/>
            </a:pPr>
            <a:r>
              <a:rPr lang="en-GB" sz="3733"/>
              <a:t>Finish what you start.</a:t>
            </a:r>
          </a:p>
        </p:txBody>
      </p:sp>
    </p:spTree>
    <p:extLst>
      <p:ext uri="{BB962C8B-B14F-4D97-AF65-F5344CB8AC3E}">
        <p14:creationId xmlns:p14="http://schemas.microsoft.com/office/powerpoint/2010/main" val="20948075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24</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Complete</a:t>
            </a:r>
          </a:p>
          <a:p>
            <a:pPr marL="0" indent="0">
              <a:buNone/>
            </a:pPr>
            <a:r>
              <a:rPr lang="en-GB" sz="3733" dirty="0"/>
              <a:t>You should finish what you start because:</a:t>
            </a:r>
            <a:endParaRPr lang="en-GB" sz="3733" dirty="0">
              <a:cs typeface="Arial"/>
            </a:endParaRPr>
          </a:p>
          <a:p>
            <a:pPr lvl="0">
              <a:buFont typeface="Wingdings" panose="020B0604020202020204" pitchFamily="34" charset="0"/>
              <a:buChar char="§"/>
            </a:pPr>
            <a:r>
              <a:rPr lang="en-GB" sz="3733"/>
              <a:t>you cannot review the incomplete</a:t>
            </a:r>
            <a:endParaRPr lang="en-GB" sz="3733">
              <a:cs typeface="Arial"/>
            </a:endParaRPr>
          </a:p>
          <a:p>
            <a:pPr lvl="0">
              <a:buFont typeface="Wingdings" panose="020B0604020202020204" pitchFamily="34" charset="0"/>
              <a:buChar char="§"/>
            </a:pPr>
            <a:r>
              <a:rPr lang="en-GB" sz="3733"/>
              <a:t>improvement is born from assessment.</a:t>
            </a:r>
            <a:endParaRPr lang="en-GB" sz="3733">
              <a:cs typeface="Arial"/>
            </a:endParaRPr>
          </a:p>
        </p:txBody>
      </p:sp>
    </p:spTree>
    <p:extLst>
      <p:ext uri="{BB962C8B-B14F-4D97-AF65-F5344CB8AC3E}">
        <p14:creationId xmlns:p14="http://schemas.microsoft.com/office/powerpoint/2010/main" val="15568462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25</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How to complete an opportunity</a:t>
            </a:r>
            <a:r>
              <a:rPr lang="en-US" sz="3733" dirty="0"/>
              <a:t>:</a:t>
            </a:r>
          </a:p>
          <a:p>
            <a:pPr>
              <a:buFont typeface="Wingdings" panose="020B0604020202020204" pitchFamily="34" charset="0"/>
              <a:buChar char="§"/>
            </a:pPr>
            <a:r>
              <a:rPr lang="en-US" sz="3733"/>
              <a:t>commit</a:t>
            </a:r>
            <a:endParaRPr lang="en-US" sz="3733">
              <a:cs typeface="Arial"/>
            </a:endParaRPr>
          </a:p>
          <a:p>
            <a:pPr>
              <a:buFont typeface="Wingdings" panose="020B0604020202020204" pitchFamily="34" charset="0"/>
              <a:buChar char="§"/>
            </a:pPr>
            <a:r>
              <a:rPr lang="en-US" sz="3733"/>
              <a:t>commence</a:t>
            </a:r>
            <a:endParaRPr lang="en-US" sz="3733">
              <a:cs typeface="Arial"/>
            </a:endParaRPr>
          </a:p>
          <a:p>
            <a:pPr>
              <a:buFont typeface="Wingdings" panose="020B0604020202020204" pitchFamily="34" charset="0"/>
              <a:buChar char="§"/>
            </a:pPr>
            <a:r>
              <a:rPr lang="en-US" sz="3733"/>
              <a:t>compete</a:t>
            </a:r>
            <a:endParaRPr lang="en-US" sz="3733">
              <a:cs typeface="Arial"/>
            </a:endParaRPr>
          </a:p>
          <a:p>
            <a:pPr>
              <a:buFont typeface="Wingdings" panose="020B0604020202020204" pitchFamily="34" charset="0"/>
              <a:buChar char="§"/>
            </a:pPr>
            <a:r>
              <a:rPr lang="en-US" sz="3733"/>
              <a:t>complete</a:t>
            </a:r>
            <a:endParaRPr lang="en-US" sz="3733">
              <a:cs typeface="Arial"/>
            </a:endParaRPr>
          </a:p>
        </p:txBody>
      </p:sp>
    </p:spTree>
    <p:extLst>
      <p:ext uri="{BB962C8B-B14F-4D97-AF65-F5344CB8AC3E}">
        <p14:creationId xmlns:p14="http://schemas.microsoft.com/office/powerpoint/2010/main" val="16061827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26</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How to complete an opportunity</a:t>
            </a:r>
            <a:r>
              <a:rPr lang="en-US" sz="3733" dirty="0"/>
              <a:t>:</a:t>
            </a:r>
          </a:p>
          <a:p>
            <a:pPr>
              <a:buFont typeface="Wingdings" panose="020B0604020202020204" pitchFamily="34" charset="0"/>
              <a:buChar char="§"/>
            </a:pPr>
            <a:r>
              <a:rPr lang="en-US" sz="3733" dirty="0"/>
              <a:t>commit</a:t>
            </a:r>
            <a:endParaRPr lang="en-US" sz="3733" dirty="0">
              <a:cs typeface="Arial"/>
            </a:endParaRPr>
          </a:p>
          <a:p>
            <a:pPr>
              <a:buFont typeface="Wingdings" panose="020B0604020202020204" pitchFamily="34" charset="0"/>
              <a:buChar char="§"/>
            </a:pPr>
            <a:r>
              <a:rPr lang="en-US" sz="3733" dirty="0"/>
              <a:t>commence</a:t>
            </a:r>
            <a:endParaRPr lang="en-US" sz="3733" dirty="0">
              <a:cs typeface="Arial"/>
            </a:endParaRPr>
          </a:p>
          <a:p>
            <a:pPr>
              <a:buFont typeface="Wingdings" panose="020B0604020202020204" pitchFamily="34" charset="0"/>
              <a:buChar char="§"/>
            </a:pPr>
            <a:r>
              <a:rPr lang="en-US" sz="3733" dirty="0"/>
              <a:t>compete</a:t>
            </a:r>
            <a:endParaRPr lang="en-US" sz="3733" dirty="0">
              <a:cs typeface="Arial"/>
            </a:endParaRPr>
          </a:p>
          <a:p>
            <a:pPr>
              <a:buFont typeface="Wingdings" panose="020B0604020202020204" pitchFamily="34" charset="0"/>
              <a:buChar char="§"/>
            </a:pPr>
            <a:r>
              <a:rPr lang="en-US" sz="3733" dirty="0"/>
              <a:t>complete</a:t>
            </a:r>
            <a:endParaRPr lang="en-US" sz="3733" dirty="0">
              <a:cs typeface="Arial"/>
            </a:endParaRPr>
          </a:p>
          <a:p>
            <a:pPr>
              <a:buFont typeface="Wingdings" panose="020B0604020202020204" pitchFamily="34" charset="0"/>
              <a:buChar char="§"/>
            </a:pPr>
            <a:r>
              <a:rPr lang="en-US" sz="3733" dirty="0"/>
              <a:t>receive compensation</a:t>
            </a:r>
            <a:endParaRPr lang="en-US" sz="3733" dirty="0">
              <a:cs typeface="Arial"/>
            </a:endParaRPr>
          </a:p>
        </p:txBody>
      </p:sp>
    </p:spTree>
    <p:extLst>
      <p:ext uri="{BB962C8B-B14F-4D97-AF65-F5344CB8AC3E}">
        <p14:creationId xmlns:p14="http://schemas.microsoft.com/office/powerpoint/2010/main" val="42701385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27</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endParaRPr lang="en-US" sz="3733"/>
          </a:p>
          <a:p>
            <a:pPr marL="0" indent="0" algn="ctr">
              <a:buNone/>
            </a:pPr>
            <a:endParaRPr lang="en-US" sz="3733"/>
          </a:p>
          <a:p>
            <a:pPr marL="0" indent="0" algn="ctr">
              <a:buNone/>
            </a:pPr>
            <a:r>
              <a:rPr lang="en-US" sz="3733"/>
              <a:t>One of the biggest obstacles to overcome is...</a:t>
            </a:r>
          </a:p>
        </p:txBody>
      </p:sp>
    </p:spTree>
    <p:extLst>
      <p:ext uri="{BB962C8B-B14F-4D97-AF65-F5344CB8AC3E}">
        <p14:creationId xmlns:p14="http://schemas.microsoft.com/office/powerpoint/2010/main" val="16319233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Screams - Woman-Girl 7 different screams ~ Sound Effects -.mp3">
            <a:hlinkClick r:id="" action="ppaction://media"/>
          </p:cNvPr>
          <p:cNvPicPr>
            <a:picLocks noChangeAspect="1"/>
          </p:cNvPicPr>
          <p:nvPr>
            <a:audioFile r:link="rId1"/>
            <p:extLst>
              <p:ext uri="{DAA4B4D4-6D71-4841-9C94-3DE7FCFB9230}">
                <p14:media xmlns:p14="http://schemas.microsoft.com/office/powerpoint/2010/main" r:embed="rId2">
                  <p14:trim st="1119.4031" end="148.0194"/>
                </p14:media>
              </p:ext>
            </p:extLst>
          </p:nvPr>
        </p:nvPicPr>
        <p:blipFill>
          <a:blip r:embed="rId5"/>
          <a:stretch>
            <a:fillRect/>
          </a:stretch>
        </p:blipFill>
        <p:spPr>
          <a:xfrm>
            <a:off x="-888139" y="5935611"/>
            <a:ext cx="1083733" cy="812800"/>
          </a:xfrm>
          <a:prstGeom prst="rect">
            <a:avLst/>
          </a:prstGeom>
        </p:spPr>
      </p:pic>
      <p:sp>
        <p:nvSpPr>
          <p:cNvPr id="3" name="Footer Placeholder 2"/>
          <p:cNvSpPr>
            <a:spLocks noGrp="1"/>
          </p:cNvSpPr>
          <p:nvPr>
            <p:ph type="ftr" sz="quarter" idx="11"/>
          </p:nvPr>
        </p:nvSpPr>
        <p:spPr/>
        <p:txBody>
          <a:bodyPr/>
          <a:lstStyle/>
          <a:p>
            <a:r>
              <a:rPr lang="en-US" sz="1600"/>
              <a:t>@ArtsXLP</a:t>
            </a:r>
          </a:p>
        </p:txBody>
      </p:sp>
      <p:pic>
        <p:nvPicPr>
          <p:cNvPr id="9" name="Content Placeholder 8"/>
          <p:cNvPicPr>
            <a:picLocks noGrp="1" noChangeAspect="1"/>
          </p:cNvPicPr>
          <p:nvPr>
            <p:ph idx="1"/>
          </p:nvPr>
        </p:nvPicPr>
        <p:blipFill rotWithShape="1">
          <a:blip r:embed="rId6"/>
          <a:srcRect t="7684" b="39982"/>
          <a:stretch>
            <a:fillRect/>
          </a:stretch>
        </p:blipFill>
        <p:spPr>
          <a:xfrm>
            <a:off x="-710631" y="-2312275"/>
            <a:ext cx="14198469" cy="9961315"/>
          </a:xfrm>
        </p:spPr>
      </p:pic>
      <p:sp>
        <p:nvSpPr>
          <p:cNvPr id="10" name="Footer Placeholder 4"/>
          <p:cNvSpPr txBox="1"/>
          <p:nvPr/>
        </p:nvSpPr>
        <p:spPr>
          <a:xfrm>
            <a:off x="4038600" y="6356350"/>
            <a:ext cx="4114800" cy="365125"/>
          </a:xfrm>
          <a:prstGeom prst="rect">
            <a:avLst/>
          </a:prstGeom>
        </p:spPr>
        <p:txBody>
          <a:bodyPr vert="horz" lIns="121920" tIns="60960" rIns="121920" bIns="60960" rtlCol="0" anchor="ctr">
            <a:normAutofit/>
          </a:bodyPr>
          <a:lstStyle>
            <a:defPPr>
              <a:defRPr lang="en-US"/>
            </a:defPPr>
            <a:lvl1pPr marL="0" algn="ctr" defTabSz="457200" rtl="0" eaLnBrk="1" latinLnBrk="0" hangingPunct="1">
              <a:defRPr sz="1200" b="1" i="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377">
              <a:lnSpc>
                <a:spcPct val="90000"/>
              </a:lnSpc>
              <a:spcAft>
                <a:spcPts val="600"/>
              </a:spcAft>
            </a:pPr>
            <a:endParaRPr lang="en-US" sz="1600">
              <a:solidFill>
                <a:srgbClr val="FFFFFF"/>
              </a:solidFill>
            </a:endParaRPr>
          </a:p>
        </p:txBody>
      </p:sp>
    </p:spTree>
    <p:extLst>
      <p:ext uri="{BB962C8B-B14F-4D97-AF65-F5344CB8AC3E}">
        <p14:creationId xmlns:p14="http://schemas.microsoft.com/office/powerpoint/2010/main" val="3597565515"/>
      </p:ext>
    </p:extLst>
  </p:cSld>
  <p:clrMapOvr>
    <a:masterClrMapping/>
  </p:clrMapOvr>
  <mc:AlternateContent xmlns:mc="http://schemas.openxmlformats.org/markup-compatibility/2006" xmlns:p14="http://schemas.microsoft.com/office/powerpoint/2010/main">
    <mc:Choice Requires="p14">
      <p:transition spd="slow" p14:dur="10000" advTm="5000"/>
    </mc:Choice>
    <mc:Fallback xmlns="">
      <p:transition spd="slow"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6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Content Placeholder 8"/>
          <p:cNvPicPr>
            <a:picLocks noGrp="1" noChangeAspect="1"/>
          </p:cNvPicPr>
          <p:nvPr>
            <p:ph idx="1"/>
          </p:nvPr>
        </p:nvPicPr>
        <p:blipFill rotWithShape="1">
          <a:blip r:embed="rId3"/>
          <a:srcRect t="18672" r="-2" b="39421"/>
          <a:stretch>
            <a:fillRect/>
          </a:stretch>
        </p:blipFill>
        <p:spPr>
          <a:xfrm>
            <a:off x="28" y="13"/>
            <a:ext cx="12191973" cy="6857987"/>
          </a:xfrm>
          <a:prstGeom prst="rect">
            <a:avLst/>
          </a:prstGeom>
        </p:spPr>
      </p:pic>
      <p:sp>
        <p:nvSpPr>
          <p:cNvPr id="3" name="TextBox 2"/>
          <p:cNvSpPr txBox="1"/>
          <p:nvPr/>
        </p:nvSpPr>
        <p:spPr>
          <a:xfrm>
            <a:off x="609793" y="1419687"/>
            <a:ext cx="11325167" cy="4421852"/>
          </a:xfrm>
          <a:prstGeom prst="rect">
            <a:avLst/>
          </a:prstGeom>
          <a:noFill/>
        </p:spPr>
        <p:txBody>
          <a:bodyPr wrap="square" rtlCol="0">
            <a:spAutoFit/>
          </a:bodyPr>
          <a:lstStyle/>
          <a:p>
            <a:pPr algn="ctr">
              <a:spcAft>
                <a:spcPts val="600"/>
              </a:spcAft>
            </a:pPr>
            <a:r>
              <a:rPr lang="en-US" sz="28134" b="1">
                <a:solidFill>
                  <a:schemeClr val="bg1"/>
                </a:solidFill>
              </a:rPr>
              <a:t>fear!</a:t>
            </a:r>
          </a:p>
        </p:txBody>
      </p:sp>
    </p:spTree>
    <p:extLst>
      <p:ext uri="{BB962C8B-B14F-4D97-AF65-F5344CB8AC3E}">
        <p14:creationId xmlns:p14="http://schemas.microsoft.com/office/powerpoint/2010/main" val="1435598414"/>
      </p:ext>
    </p:extLst>
  </p:cSld>
  <p:clrMapOvr>
    <a:masterClrMapping/>
  </p:clrMapOvr>
  <mc:AlternateContent xmlns:mc="http://schemas.openxmlformats.org/markup-compatibility/2006" xmlns:p14="http://schemas.microsoft.com/office/powerpoint/2010/main">
    <mc:Choice Requires="p14">
      <p:transition spd="slow" p14:dur="10000" advTm="5000"/>
    </mc:Choice>
    <mc:Fallback xmlns="">
      <p:transition spd="slow" advTm="5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The four Cs</a:t>
            </a:r>
          </a:p>
        </p:txBody>
      </p:sp>
    </p:spTree>
    <p:extLst>
      <p:ext uri="{BB962C8B-B14F-4D97-AF65-F5344CB8AC3E}">
        <p14:creationId xmlns:p14="http://schemas.microsoft.com/office/powerpoint/2010/main" val="19775607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30</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endParaRPr lang="en-US" sz="3733"/>
          </a:p>
          <a:p>
            <a:pPr marL="0" indent="0" algn="ctr">
              <a:buNone/>
            </a:pPr>
            <a:r>
              <a:rPr lang="en-US" sz="6400"/>
              <a:t>Face your fear</a:t>
            </a:r>
          </a:p>
          <a:p>
            <a:pPr marL="0" indent="0" algn="ctr">
              <a:buNone/>
            </a:pPr>
            <a:endParaRPr lang="en-US" sz="3733"/>
          </a:p>
        </p:txBody>
      </p:sp>
    </p:spTree>
    <p:extLst>
      <p:ext uri="{BB962C8B-B14F-4D97-AF65-F5344CB8AC3E}">
        <p14:creationId xmlns:p14="http://schemas.microsoft.com/office/powerpoint/2010/main" val="41363049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31</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endParaRPr lang="en-US" sz="3733"/>
          </a:p>
          <a:p>
            <a:pPr marL="0" indent="0" algn="ctr">
              <a:buNone/>
            </a:pPr>
            <a:r>
              <a:rPr lang="en-US" sz="6400"/>
              <a:t>Face your fear…</a:t>
            </a:r>
            <a:endParaRPr lang="en-US" sz="6400">
              <a:cs typeface="Arial"/>
            </a:endParaRPr>
          </a:p>
          <a:p>
            <a:pPr marL="0" indent="0" algn="ctr">
              <a:buNone/>
            </a:pPr>
            <a:r>
              <a:rPr lang="en-US" sz="4267"/>
              <a:t>because it is not going anywhere!</a:t>
            </a:r>
            <a:endParaRPr lang="en-US" sz="1600"/>
          </a:p>
          <a:p>
            <a:pPr marL="0" indent="0" algn="ctr">
              <a:buNone/>
            </a:pPr>
            <a:endParaRPr lang="en-US" sz="3733"/>
          </a:p>
        </p:txBody>
      </p:sp>
    </p:spTree>
    <p:extLst>
      <p:ext uri="{BB962C8B-B14F-4D97-AF65-F5344CB8AC3E}">
        <p14:creationId xmlns:p14="http://schemas.microsoft.com/office/powerpoint/2010/main" val="23886826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32</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endParaRPr lang="en-US" sz="3733"/>
          </a:p>
          <a:p>
            <a:pPr marL="0" indent="0" algn="ctr">
              <a:buNone/>
            </a:pPr>
            <a:r>
              <a:rPr lang="en-GB" sz="6400">
                <a:solidFill>
                  <a:srgbClr val="000000"/>
                </a:solidFill>
              </a:rPr>
              <a:t>“Fear often parades </a:t>
            </a:r>
          </a:p>
          <a:p>
            <a:pPr marL="0" indent="0" algn="ctr">
              <a:buNone/>
            </a:pPr>
            <a:r>
              <a:rPr lang="en-GB" sz="6400">
                <a:solidFill>
                  <a:srgbClr val="000000"/>
                </a:solidFill>
              </a:rPr>
              <a:t>itself as pragmatism”</a:t>
            </a:r>
            <a:r>
              <a:rPr lang="en-GB" sz="2400">
                <a:solidFill>
                  <a:srgbClr val="000000"/>
                </a:solidFill>
                <a:latin typeface="Calibri" panose="020F0502020204030204" pitchFamily="34" charset="0"/>
              </a:rPr>
              <a:t> </a:t>
            </a:r>
            <a:endParaRPr lang="en-US" sz="3733"/>
          </a:p>
        </p:txBody>
      </p:sp>
    </p:spTree>
    <p:extLst>
      <p:ext uri="{BB962C8B-B14F-4D97-AF65-F5344CB8AC3E}">
        <p14:creationId xmlns:p14="http://schemas.microsoft.com/office/powerpoint/2010/main" val="19281950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sz="5867"/>
              <a:t>Delivering a small project </a:t>
            </a:r>
            <a:endParaRPr lang="en-US" sz="5867"/>
          </a:p>
        </p:txBody>
      </p:sp>
    </p:spTree>
    <p:extLst>
      <p:ext uri="{BB962C8B-B14F-4D97-AF65-F5344CB8AC3E}">
        <p14:creationId xmlns:p14="http://schemas.microsoft.com/office/powerpoint/2010/main" val="23742721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333201"/>
            <a:ext cx="11250084" cy="932567"/>
          </a:xfrm>
        </p:spPr>
        <p:txBody>
          <a:bodyPr anchor="t">
            <a:normAutofit/>
          </a:bodyPr>
          <a:lstStyle/>
          <a:p>
            <a:r>
              <a:rPr lang="en-US"/>
              <a:t>Delivering a small project</a:t>
            </a:r>
            <a:endParaRPr lang="en-GB"/>
          </a:p>
        </p:txBody>
      </p:sp>
      <p:sp>
        <p:nvSpPr>
          <p:cNvPr id="6" name="Text Placeholder 5">
            <a:extLst>
              <a:ext uri="{FF2B5EF4-FFF2-40B4-BE49-F238E27FC236}">
                <a16:creationId xmlns:a16="http://schemas.microsoft.com/office/drawing/2014/main" id="{A507B285-323A-EBEC-FC95-DA0E55126894}"/>
              </a:ext>
            </a:extLst>
          </p:cNvPr>
          <p:cNvSpPr>
            <a:spLocks noGrp="1"/>
          </p:cNvSpPr>
          <p:nvPr>
            <p:ph type="body" sz="quarter" idx="13"/>
          </p:nvPr>
        </p:nvSpPr>
        <p:spPr>
          <a:xfrm>
            <a:off x="311151" y="1918289"/>
            <a:ext cx="5496983" cy="4391032"/>
          </a:xfrm>
        </p:spPr>
        <p:txBody>
          <a:bodyPr>
            <a:normAutofit/>
          </a:bodyPr>
          <a:lstStyle/>
          <a:p>
            <a:pPr fontAlgn="base">
              <a:spcAft>
                <a:spcPts val="800"/>
              </a:spcAft>
            </a:pPr>
            <a:r>
              <a:rPr lang="en-GB" b="0" i="0">
                <a:effectLst/>
              </a:rPr>
              <a:t>Why is making a cup of tea/coffee seen as important in the creative industry?  </a:t>
            </a:r>
          </a:p>
          <a:p>
            <a:pPr>
              <a:spcAft>
                <a:spcPts val="800"/>
              </a:spcAft>
            </a:pPr>
            <a:endParaRPr lang="en-US"/>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nchor="t">
            <a:normAutofit/>
          </a:bodyPr>
          <a:lstStyle/>
          <a:p>
            <a:pPr>
              <a:spcAft>
                <a:spcPts val="800"/>
              </a:spcAft>
            </a:pPr>
            <a:r>
              <a:rPr lang="en-GB"/>
              <a:t>Education and Training Foundation</a:t>
            </a:r>
          </a:p>
        </p:txBody>
      </p:sp>
      <p:sp>
        <p:nvSpPr>
          <p:cNvPr id="4" name="Slide Number Placeholder 3"/>
          <p:cNvSpPr>
            <a:spLocks noGrp="1"/>
          </p:cNvSpPr>
          <p:nvPr>
            <p:ph type="sldNum" sz="quarter" idx="11"/>
          </p:nvPr>
        </p:nvSpPr>
        <p:spPr>
          <a:xfrm>
            <a:off x="10608501" y="6356351"/>
            <a:ext cx="1212619" cy="365125"/>
          </a:xfrm>
        </p:spPr>
        <p:txBody>
          <a:bodyPr anchor="t">
            <a:normAutofit/>
          </a:bodyPr>
          <a:lstStyle/>
          <a:p>
            <a:pPr>
              <a:spcAft>
                <a:spcPts val="800"/>
              </a:spcAft>
            </a:pPr>
            <a:fld id="{DA2C159E-F13C-4A85-9A41-E7669D3E0D70}" type="slidenum">
              <a:rPr lang="en-GB" smtClean="0"/>
              <a:pPr>
                <a:spcAft>
                  <a:spcPts val="800"/>
                </a:spcAft>
              </a:pPr>
              <a:t>34</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rtl="0" fontAlgn="base"/>
            <a:endParaRPr lang="en-GB" sz="2133">
              <a:solidFill>
                <a:srgbClr val="000000"/>
              </a:solidFill>
              <a:latin typeface="Segoe UI" panose="020B0502040204020203" pitchFamily="34" charset="0"/>
            </a:endParaRPr>
          </a:p>
        </p:txBody>
      </p:sp>
      <p:pic>
        <p:nvPicPr>
          <p:cNvPr id="5" name="Picture 7">
            <a:extLst>
              <a:ext uri="{FF2B5EF4-FFF2-40B4-BE49-F238E27FC236}">
                <a16:creationId xmlns:a16="http://schemas.microsoft.com/office/drawing/2014/main" id="{E6D068C1-EB1C-231B-FA11-0AB153BBEAD1}"/>
              </a:ext>
            </a:extLst>
          </p:cNvPr>
          <p:cNvPicPr>
            <a:picLocks noChangeAspect="1"/>
          </p:cNvPicPr>
          <p:nvPr/>
        </p:nvPicPr>
        <p:blipFill>
          <a:blip r:embed="rId3"/>
          <a:srcRect l="10390" r="10390"/>
          <a:stretch/>
        </p:blipFill>
        <p:spPr>
          <a:xfrm>
            <a:off x="6000249" y="1412274"/>
            <a:ext cx="5816600" cy="4896545"/>
          </a:xfrm>
          <a:prstGeom prst="rect">
            <a:avLst/>
          </a:prstGeom>
        </p:spPr>
      </p:pic>
    </p:spTree>
    <p:extLst>
      <p:ext uri="{BB962C8B-B14F-4D97-AF65-F5344CB8AC3E}">
        <p14:creationId xmlns:p14="http://schemas.microsoft.com/office/powerpoint/2010/main" val="42666298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Delivering a small project</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35</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Identify opportunity</a:t>
            </a:r>
          </a:p>
          <a:p>
            <a:pPr marL="0" indent="0">
              <a:buNone/>
            </a:pPr>
            <a:r>
              <a:rPr lang="en-GB" sz="3733" dirty="0"/>
              <a:t>1. Establish a need:</a:t>
            </a:r>
            <a:endParaRPr lang="en-GB" sz="3733" dirty="0">
              <a:cs typeface="Arial"/>
            </a:endParaRPr>
          </a:p>
          <a:p>
            <a:pPr algn="l" rtl="0" fontAlgn="base">
              <a:buFont typeface="Wingdings" panose="020B0604020202020204" pitchFamily="34" charset="0"/>
              <a:buChar char="§"/>
            </a:pPr>
            <a:r>
              <a:rPr lang="en-GB" sz="3733"/>
              <a:t>Can I make/buy a tea/coffee? </a:t>
            </a:r>
            <a:endParaRPr lang="en-GB" sz="3733">
              <a:cs typeface="Arial"/>
            </a:endParaRPr>
          </a:p>
          <a:p>
            <a:pPr algn="l" rtl="0" fontAlgn="base">
              <a:buFont typeface="Wingdings" panose="020B0604020202020204" pitchFamily="34" charset="0"/>
              <a:buChar char="§"/>
            </a:pPr>
            <a:r>
              <a:rPr lang="en-GB" sz="3733"/>
              <a:t>Would anyone like a tea or coffee? </a:t>
            </a:r>
            <a:endParaRPr lang="en-GB" sz="3733">
              <a:cs typeface="Arial"/>
            </a:endParaRPr>
          </a:p>
          <a:p>
            <a:pPr algn="l" rtl="0" fontAlgn="base">
              <a:buFont typeface="Wingdings" panose="020B0604020202020204" pitchFamily="34" charset="0"/>
              <a:buChar char="§"/>
            </a:pPr>
            <a:r>
              <a:rPr lang="en-GB" sz="3733"/>
              <a:t>I could murder a cup of tea.</a:t>
            </a:r>
            <a:endParaRPr lang="en-GB" sz="3733">
              <a:cs typeface="Arial"/>
            </a:endParaRPr>
          </a:p>
        </p:txBody>
      </p:sp>
    </p:spTree>
    <p:extLst>
      <p:ext uri="{BB962C8B-B14F-4D97-AF65-F5344CB8AC3E}">
        <p14:creationId xmlns:p14="http://schemas.microsoft.com/office/powerpoint/2010/main" val="12870888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36</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Commit phase</a:t>
            </a:r>
          </a:p>
          <a:p>
            <a:pPr marL="0" indent="0">
              <a:buNone/>
            </a:pPr>
            <a:r>
              <a:rPr lang="en-GB" sz="3733" dirty="0"/>
              <a:t>2. Gather the customer’s requirements:</a:t>
            </a:r>
            <a:endParaRPr lang="en-GB" sz="3733" dirty="0">
              <a:cs typeface="Arial"/>
            </a:endParaRPr>
          </a:p>
          <a:p>
            <a:pPr>
              <a:buFont typeface="Wingdings" panose="020B0604020202020204" pitchFamily="34" charset="0"/>
              <a:buChar char="§"/>
            </a:pPr>
            <a:r>
              <a:rPr lang="en-GB" sz="3733"/>
              <a:t>Who are your audience? </a:t>
            </a:r>
            <a:endParaRPr lang="en-GB" sz="3733">
              <a:cs typeface="Arial"/>
            </a:endParaRPr>
          </a:p>
          <a:p>
            <a:pPr>
              <a:buFont typeface="Wingdings" panose="020B0604020202020204" pitchFamily="34" charset="0"/>
              <a:buChar char="§"/>
            </a:pPr>
            <a:r>
              <a:rPr lang="en-GB" sz="3733"/>
              <a:t>How would they like it?</a:t>
            </a:r>
            <a:endParaRPr lang="en-GB" sz="3733">
              <a:cs typeface="Arial"/>
            </a:endParaRPr>
          </a:p>
          <a:p>
            <a:pPr>
              <a:buFont typeface="Wingdings" panose="020B0604020202020204" pitchFamily="34" charset="0"/>
              <a:buChar char="§"/>
            </a:pPr>
            <a:r>
              <a:rPr lang="en-GB" sz="3733"/>
              <a:t>What will it cost you in time, money or emotion?</a:t>
            </a:r>
            <a:endParaRPr lang="en-GB" sz="3733">
              <a:cs typeface="Arial"/>
            </a:endParaRPr>
          </a:p>
        </p:txBody>
      </p:sp>
      <p:sp>
        <p:nvSpPr>
          <p:cNvPr id="7" name="Title 11">
            <a:extLst>
              <a:ext uri="{FF2B5EF4-FFF2-40B4-BE49-F238E27FC236}">
                <a16:creationId xmlns:a16="http://schemas.microsoft.com/office/drawing/2014/main" id="{302B1C05-7674-5D7F-F3C3-F55B2ADB6717}"/>
              </a:ext>
            </a:extLst>
          </p:cNvPr>
          <p:cNvSpPr>
            <a:spLocks noGrp="1"/>
          </p:cNvSpPr>
          <p:nvPr>
            <p:ph type="title"/>
          </p:nvPr>
        </p:nvSpPr>
        <p:spPr>
          <a:xfrm>
            <a:off x="310601" y="333201"/>
            <a:ext cx="11250084" cy="932567"/>
          </a:xfrm>
        </p:spPr>
        <p:txBody>
          <a:bodyPr/>
          <a:lstStyle/>
          <a:p>
            <a:r>
              <a:rPr lang="en-US"/>
              <a:t>Delivering a small project</a:t>
            </a:r>
            <a:endParaRPr lang="en-GB"/>
          </a:p>
        </p:txBody>
      </p:sp>
    </p:spTree>
    <p:extLst>
      <p:ext uri="{BB962C8B-B14F-4D97-AF65-F5344CB8AC3E}">
        <p14:creationId xmlns:p14="http://schemas.microsoft.com/office/powerpoint/2010/main" val="25170567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37</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2"/>
            <a:ext cx="11231457" cy="4756149"/>
          </a:xfrm>
          <a:prstGeom prst="rect">
            <a:avLst/>
          </a:prstGeom>
        </p:spPr>
        <p:txBody>
          <a:bodyPr lIns="121920" tIns="60960" rIns="121920" bIns="60960"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Commit phase</a:t>
            </a:r>
          </a:p>
          <a:p>
            <a:pPr marL="0" indent="0">
              <a:buNone/>
            </a:pPr>
            <a:r>
              <a:rPr lang="en-GB" sz="3733" dirty="0"/>
              <a:t>3. Brainstorm a project plan and create a timeline:</a:t>
            </a:r>
            <a:endParaRPr lang="en-GB" sz="3733" dirty="0">
              <a:cs typeface="Arial"/>
            </a:endParaRPr>
          </a:p>
          <a:p>
            <a:pPr>
              <a:buFont typeface="Wingdings" panose="020B0604020202020204" pitchFamily="34" charset="0"/>
              <a:buChar char="§"/>
            </a:pPr>
            <a:r>
              <a:rPr lang="en-GB" sz="3733"/>
              <a:t>Record their requirements.</a:t>
            </a:r>
            <a:endParaRPr lang="en-GB" sz="3733">
              <a:cs typeface="Arial"/>
            </a:endParaRPr>
          </a:p>
          <a:p>
            <a:pPr>
              <a:buFont typeface="Wingdings" panose="020B0604020202020204" pitchFamily="34" charset="0"/>
              <a:buChar char="§"/>
            </a:pPr>
            <a:r>
              <a:rPr lang="en-GB" sz="3733"/>
              <a:t>Where is the Starbucks?</a:t>
            </a:r>
            <a:endParaRPr lang="en-GB" sz="3733">
              <a:cs typeface="Arial"/>
            </a:endParaRPr>
          </a:p>
          <a:p>
            <a:pPr>
              <a:buFont typeface="Wingdings" panose="020B0604020202020204" pitchFamily="34" charset="0"/>
              <a:buChar char="§"/>
            </a:pPr>
            <a:r>
              <a:rPr lang="en-GB" sz="3733"/>
              <a:t>Where is the kettle?</a:t>
            </a:r>
            <a:endParaRPr lang="en-GB" sz="3733">
              <a:cs typeface="Arial"/>
            </a:endParaRPr>
          </a:p>
          <a:p>
            <a:pPr>
              <a:buFont typeface="Wingdings" panose="020B0604020202020204" pitchFamily="34" charset="0"/>
              <a:buChar char="§"/>
            </a:pPr>
            <a:r>
              <a:rPr lang="en-GB" sz="3733"/>
              <a:t>When do they want it?</a:t>
            </a:r>
            <a:endParaRPr lang="en-GB" sz="3733">
              <a:cs typeface="Arial"/>
            </a:endParaRPr>
          </a:p>
        </p:txBody>
      </p:sp>
      <p:sp>
        <p:nvSpPr>
          <p:cNvPr id="6" name="Title 11">
            <a:extLst>
              <a:ext uri="{FF2B5EF4-FFF2-40B4-BE49-F238E27FC236}">
                <a16:creationId xmlns:a16="http://schemas.microsoft.com/office/drawing/2014/main" id="{393C0148-5903-D964-B027-61050210C7F2}"/>
              </a:ext>
            </a:extLst>
          </p:cNvPr>
          <p:cNvSpPr>
            <a:spLocks noGrp="1"/>
          </p:cNvSpPr>
          <p:nvPr>
            <p:ph type="title"/>
          </p:nvPr>
        </p:nvSpPr>
        <p:spPr>
          <a:xfrm>
            <a:off x="310601" y="333201"/>
            <a:ext cx="11250084" cy="932567"/>
          </a:xfrm>
        </p:spPr>
        <p:txBody>
          <a:bodyPr/>
          <a:lstStyle/>
          <a:p>
            <a:r>
              <a:rPr lang="en-US"/>
              <a:t>Delivering a small project</a:t>
            </a:r>
            <a:endParaRPr lang="en-GB"/>
          </a:p>
        </p:txBody>
      </p:sp>
    </p:spTree>
    <p:extLst>
      <p:ext uri="{BB962C8B-B14F-4D97-AF65-F5344CB8AC3E}">
        <p14:creationId xmlns:p14="http://schemas.microsoft.com/office/powerpoint/2010/main" val="13143600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38</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2"/>
            <a:ext cx="11231457" cy="4756149"/>
          </a:xfrm>
          <a:prstGeom prst="rect">
            <a:avLst/>
          </a:prstGeom>
        </p:spPr>
        <p:txBody>
          <a:bodyPr lIns="121920" tIns="60960" rIns="121920" bIns="60960"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Commit phase</a:t>
            </a:r>
          </a:p>
          <a:p>
            <a:pPr marL="0" indent="0">
              <a:buNone/>
            </a:pPr>
            <a:r>
              <a:rPr lang="en-GB" sz="3733" dirty="0"/>
              <a:t>4. Get approval from customer and key stakeholders and establish key performance indicators: </a:t>
            </a:r>
            <a:endParaRPr lang="en-GB" sz="3733" dirty="0">
              <a:cs typeface="Arial"/>
            </a:endParaRPr>
          </a:p>
          <a:p>
            <a:pPr>
              <a:buFont typeface="Wingdings" panose="020B0604020202020204" pitchFamily="34" charset="0"/>
              <a:buChar char="§"/>
            </a:pPr>
            <a:r>
              <a:rPr lang="en-GB" sz="3733"/>
              <a:t>Confirm their order with them.</a:t>
            </a:r>
            <a:endParaRPr lang="en-GB" sz="3733">
              <a:cs typeface="Arial"/>
            </a:endParaRPr>
          </a:p>
        </p:txBody>
      </p:sp>
      <p:sp>
        <p:nvSpPr>
          <p:cNvPr id="6" name="Title 11">
            <a:extLst>
              <a:ext uri="{FF2B5EF4-FFF2-40B4-BE49-F238E27FC236}">
                <a16:creationId xmlns:a16="http://schemas.microsoft.com/office/drawing/2014/main" id="{174CDAAF-CBBC-4B70-F331-55F85D328158}"/>
              </a:ext>
            </a:extLst>
          </p:cNvPr>
          <p:cNvSpPr>
            <a:spLocks noGrp="1"/>
          </p:cNvSpPr>
          <p:nvPr>
            <p:ph type="title"/>
          </p:nvPr>
        </p:nvSpPr>
        <p:spPr>
          <a:xfrm>
            <a:off x="310601" y="333201"/>
            <a:ext cx="11250084" cy="932567"/>
          </a:xfrm>
        </p:spPr>
        <p:txBody>
          <a:bodyPr/>
          <a:lstStyle/>
          <a:p>
            <a:r>
              <a:rPr lang="en-US"/>
              <a:t>Delivering a small project</a:t>
            </a:r>
            <a:endParaRPr lang="en-GB"/>
          </a:p>
        </p:txBody>
      </p:sp>
    </p:spTree>
    <p:extLst>
      <p:ext uri="{BB962C8B-B14F-4D97-AF65-F5344CB8AC3E}">
        <p14:creationId xmlns:p14="http://schemas.microsoft.com/office/powerpoint/2010/main" val="18361174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39</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a:t>Commence phase</a:t>
            </a:r>
          </a:p>
          <a:p>
            <a:pPr marL="0" indent="0" fontAlgn="base">
              <a:buNone/>
            </a:pPr>
            <a:r>
              <a:rPr lang="en-GB" sz="3733">
                <a:cs typeface="Calibri"/>
              </a:rPr>
              <a:t>5. Initiate the project: </a:t>
            </a:r>
          </a:p>
          <a:p>
            <a:pPr algn="l" rtl="0" fontAlgn="base"/>
            <a:r>
              <a:rPr lang="en-GB" sz="3733"/>
              <a:t>Source the key required equipment and resources required.</a:t>
            </a:r>
          </a:p>
          <a:p>
            <a:pPr marL="0" indent="0" fontAlgn="base">
              <a:buNone/>
            </a:pPr>
            <a:endParaRPr lang="en-GB" sz="2133">
              <a:solidFill>
                <a:srgbClr val="000000"/>
              </a:solidFill>
              <a:latin typeface="Segoe UI" panose="020B0502040204020203" pitchFamily="34" charset="0"/>
            </a:endParaRPr>
          </a:p>
          <a:p>
            <a:pPr lvl="0"/>
            <a:endParaRPr lang="en-GB" sz="3733"/>
          </a:p>
        </p:txBody>
      </p:sp>
      <p:sp>
        <p:nvSpPr>
          <p:cNvPr id="6" name="Title 11">
            <a:extLst>
              <a:ext uri="{FF2B5EF4-FFF2-40B4-BE49-F238E27FC236}">
                <a16:creationId xmlns:a16="http://schemas.microsoft.com/office/drawing/2014/main" id="{25DAB7ED-CECC-96E7-83D3-D36416D7037C}"/>
              </a:ext>
            </a:extLst>
          </p:cNvPr>
          <p:cNvSpPr>
            <a:spLocks noGrp="1"/>
          </p:cNvSpPr>
          <p:nvPr>
            <p:ph type="title"/>
          </p:nvPr>
        </p:nvSpPr>
        <p:spPr>
          <a:xfrm>
            <a:off x="310601" y="333201"/>
            <a:ext cx="11250084" cy="932567"/>
          </a:xfrm>
        </p:spPr>
        <p:txBody>
          <a:bodyPr/>
          <a:lstStyle/>
          <a:p>
            <a:r>
              <a:rPr lang="en-US"/>
              <a:t>Delivering a small project</a:t>
            </a:r>
            <a:endParaRPr lang="en-GB"/>
          </a:p>
        </p:txBody>
      </p:sp>
    </p:spTree>
    <p:extLst>
      <p:ext uri="{BB962C8B-B14F-4D97-AF65-F5344CB8AC3E}">
        <p14:creationId xmlns:p14="http://schemas.microsoft.com/office/powerpoint/2010/main" val="3483921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3733"/>
              <a:t>How to complete an opportunity:</a:t>
            </a:r>
          </a:p>
        </p:txBody>
      </p:sp>
    </p:spTree>
    <p:extLst>
      <p:ext uri="{BB962C8B-B14F-4D97-AF65-F5344CB8AC3E}">
        <p14:creationId xmlns:p14="http://schemas.microsoft.com/office/powerpoint/2010/main" val="13861470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40</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10601" y="1548077"/>
            <a:ext cx="11231457" cy="4525963"/>
          </a:xfrm>
          <a:prstGeom prst="rect">
            <a:avLst/>
          </a:prstGeom>
        </p:spPr>
        <p:txBody>
          <a:bodyPr lIns="121920" tIns="60960" rIns="121920" bIns="60960" anchor="t">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Compete phase</a:t>
            </a:r>
          </a:p>
          <a:p>
            <a:pPr marL="0" indent="0" fontAlgn="base">
              <a:buNone/>
            </a:pPr>
            <a:r>
              <a:rPr lang="en-GB" sz="3733" dirty="0"/>
              <a:t>6. Manage the execution of the project:  </a:t>
            </a:r>
            <a:endParaRPr lang="en-GB" sz="3733" dirty="0">
              <a:cs typeface="Arial"/>
            </a:endParaRPr>
          </a:p>
          <a:p>
            <a:pPr algn="l" rtl="0" fontAlgn="base">
              <a:buFont typeface="Wingdings" panose="020B0604020202020204" pitchFamily="34" charset="0"/>
              <a:buChar char="§"/>
            </a:pPr>
            <a:r>
              <a:rPr lang="en-GB" sz="3733" dirty="0"/>
              <a:t>Buy the appropriate tea or coffee according to the customer’s order.</a:t>
            </a:r>
            <a:endParaRPr lang="en-GB" sz="3733" dirty="0">
              <a:cs typeface="Arial"/>
            </a:endParaRPr>
          </a:p>
          <a:p>
            <a:pPr algn="l" rtl="0" fontAlgn="base">
              <a:buFont typeface="Wingdings" panose="020B0604020202020204" pitchFamily="34" charset="0"/>
              <a:buChar char="§"/>
            </a:pPr>
            <a:r>
              <a:rPr lang="en-GB" sz="3733" dirty="0"/>
              <a:t>Make the tea or coffee according to the relevant instructions.</a:t>
            </a:r>
            <a:endParaRPr lang="en-GB" sz="3733" dirty="0">
              <a:cs typeface="Arial"/>
            </a:endParaRPr>
          </a:p>
          <a:p>
            <a:pPr marL="0" indent="0" fontAlgn="base">
              <a:buNone/>
            </a:pPr>
            <a:endParaRPr lang="en-GB" sz="3733"/>
          </a:p>
          <a:p>
            <a:pPr marL="0" indent="0" fontAlgn="base">
              <a:buNone/>
            </a:pPr>
            <a:r>
              <a:rPr lang="en-GB" sz="3733" dirty="0"/>
              <a:t>7. Verify and correct as needed:  </a:t>
            </a:r>
            <a:endParaRPr lang="en-GB" sz="3733" dirty="0">
              <a:cs typeface="Arial"/>
            </a:endParaRPr>
          </a:p>
          <a:p>
            <a:pPr algn="l" rtl="0" fontAlgn="base">
              <a:buFont typeface="Wingdings" panose="020B0604020202020204" pitchFamily="34" charset="0"/>
              <a:buChar char="§"/>
            </a:pPr>
            <a:r>
              <a:rPr lang="en-GB" sz="3733" dirty="0"/>
              <a:t>Check that what you are making matches the customer’s order</a:t>
            </a:r>
            <a:r>
              <a:rPr lang="en-GB" sz="3733" dirty="0">
                <a:solidFill>
                  <a:srgbClr val="454545"/>
                </a:solidFill>
              </a:rPr>
              <a:t>.</a:t>
            </a:r>
            <a:endParaRPr lang="en-GB" sz="3733" dirty="0">
              <a:solidFill>
                <a:srgbClr val="000000"/>
              </a:solidFill>
              <a:cs typeface="Arial"/>
            </a:endParaRPr>
          </a:p>
          <a:p>
            <a:pPr marL="0" indent="0">
              <a:buNone/>
            </a:pPr>
            <a:endParaRPr lang="en-GB" sz="3733"/>
          </a:p>
        </p:txBody>
      </p:sp>
      <p:sp>
        <p:nvSpPr>
          <p:cNvPr id="6" name="Title 11">
            <a:extLst>
              <a:ext uri="{FF2B5EF4-FFF2-40B4-BE49-F238E27FC236}">
                <a16:creationId xmlns:a16="http://schemas.microsoft.com/office/drawing/2014/main" id="{D093C416-637C-16E2-B6B6-FD58FDCC4025}"/>
              </a:ext>
            </a:extLst>
          </p:cNvPr>
          <p:cNvSpPr>
            <a:spLocks noGrp="1"/>
          </p:cNvSpPr>
          <p:nvPr>
            <p:ph type="title"/>
          </p:nvPr>
        </p:nvSpPr>
        <p:spPr>
          <a:xfrm>
            <a:off x="310601" y="333201"/>
            <a:ext cx="11250084" cy="932567"/>
          </a:xfrm>
        </p:spPr>
        <p:txBody>
          <a:bodyPr/>
          <a:lstStyle/>
          <a:p>
            <a:r>
              <a:rPr lang="en-US"/>
              <a:t>Delivering a small project</a:t>
            </a:r>
            <a:endParaRPr lang="en-GB"/>
          </a:p>
        </p:txBody>
      </p:sp>
    </p:spTree>
    <p:extLst>
      <p:ext uri="{BB962C8B-B14F-4D97-AF65-F5344CB8AC3E}">
        <p14:creationId xmlns:p14="http://schemas.microsoft.com/office/powerpoint/2010/main" val="42743556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Delivering a small project</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41</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Complete phase</a:t>
            </a:r>
          </a:p>
          <a:p>
            <a:pPr marL="0" indent="0" fontAlgn="base">
              <a:buNone/>
            </a:pPr>
            <a:r>
              <a:rPr lang="en-GB" sz="3733" dirty="0"/>
              <a:t>8. Present the finished project: </a:t>
            </a:r>
            <a:endParaRPr lang="en-GB" sz="3733" dirty="0">
              <a:cs typeface="Arial"/>
            </a:endParaRPr>
          </a:p>
          <a:p>
            <a:pPr algn="l" rtl="0" fontAlgn="base">
              <a:buFont typeface="Wingdings" panose="020B0604020202020204" pitchFamily="34" charset="0"/>
              <a:buChar char="§"/>
            </a:pPr>
            <a:r>
              <a:rPr lang="en-GB" sz="3733" dirty="0"/>
              <a:t>Deliver the order.</a:t>
            </a:r>
            <a:endParaRPr lang="en-GB" sz="3733" dirty="0">
              <a:cs typeface="Arial"/>
            </a:endParaRPr>
          </a:p>
          <a:p>
            <a:pPr algn="l" rtl="0" fontAlgn="base">
              <a:buFont typeface="Wingdings" panose="020B0604020202020204" pitchFamily="34" charset="0"/>
              <a:buChar char="§"/>
            </a:pPr>
            <a:r>
              <a:rPr lang="en-GB" sz="3733" dirty="0"/>
              <a:t>Ask for feedback to improve for next time.</a:t>
            </a:r>
            <a:endParaRPr lang="en-GB" sz="3733" dirty="0">
              <a:cs typeface="Arial"/>
            </a:endParaRPr>
          </a:p>
          <a:p>
            <a:pPr marL="0" indent="0">
              <a:buNone/>
            </a:pPr>
            <a:endParaRPr lang="en-GB" sz="3733"/>
          </a:p>
        </p:txBody>
      </p:sp>
    </p:spTree>
    <p:extLst>
      <p:ext uri="{BB962C8B-B14F-4D97-AF65-F5344CB8AC3E}">
        <p14:creationId xmlns:p14="http://schemas.microsoft.com/office/powerpoint/2010/main" val="1339794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0601" y="333201"/>
            <a:ext cx="11250084" cy="932567"/>
          </a:xfrm>
        </p:spPr>
        <p:txBody>
          <a:bodyPr anchor="t">
            <a:normAutofit/>
          </a:bodyPr>
          <a:lstStyle/>
          <a:p>
            <a:r>
              <a:rPr lang="en-US"/>
              <a:t>Delivering a small project</a:t>
            </a:r>
            <a:endParaRPr lang="en-GB"/>
          </a:p>
        </p:txBody>
      </p:sp>
      <p:sp>
        <p:nvSpPr>
          <p:cNvPr id="6" name="Text Placeholder 5">
            <a:extLst>
              <a:ext uri="{FF2B5EF4-FFF2-40B4-BE49-F238E27FC236}">
                <a16:creationId xmlns:a16="http://schemas.microsoft.com/office/drawing/2014/main" id="{A507B285-323A-EBEC-FC95-DA0E55126894}"/>
              </a:ext>
            </a:extLst>
          </p:cNvPr>
          <p:cNvSpPr>
            <a:spLocks noGrp="1"/>
          </p:cNvSpPr>
          <p:nvPr>
            <p:ph type="body" sz="quarter" idx="13"/>
          </p:nvPr>
        </p:nvSpPr>
        <p:spPr>
          <a:xfrm>
            <a:off x="311151" y="1918289"/>
            <a:ext cx="5496983" cy="4391032"/>
          </a:xfrm>
        </p:spPr>
        <p:txBody>
          <a:bodyPr vert="horz" lIns="0" tIns="0" rIns="0" bIns="0" rtlCol="0" anchor="t">
            <a:normAutofit/>
          </a:bodyPr>
          <a:lstStyle/>
          <a:p>
            <a:pPr fontAlgn="base">
              <a:spcAft>
                <a:spcPts val="800"/>
              </a:spcAft>
            </a:pPr>
            <a:r>
              <a:rPr lang="en-GB" b="0" i="0">
                <a:effectLst/>
              </a:rPr>
              <a:t>Making the tea/coffee</a:t>
            </a:r>
          </a:p>
          <a:p>
            <a:pPr fontAlgn="base">
              <a:spcAft>
                <a:spcPts val="800"/>
              </a:spcAft>
            </a:pPr>
            <a:endParaRPr lang="en-GB" b="0"/>
          </a:p>
          <a:p>
            <a:pPr fontAlgn="base">
              <a:spcAft>
                <a:spcPts val="800"/>
              </a:spcAft>
            </a:pPr>
            <a:r>
              <a:rPr lang="en-GB" sz="3733" b="0">
                <a:solidFill>
                  <a:srgbClr val="000000"/>
                </a:solidFill>
              </a:rPr>
              <a:t>Group members take orders from one another on how they would like their tea or coffee and make it in the classroom. </a:t>
            </a:r>
            <a:endParaRPr lang="en-GB" sz="3733" b="0"/>
          </a:p>
          <a:p>
            <a:pPr>
              <a:spcAft>
                <a:spcPts val="800"/>
              </a:spcAft>
            </a:pPr>
            <a:endParaRPr lang="en-US"/>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nchor="t">
            <a:normAutofit/>
          </a:bodyPr>
          <a:lstStyle/>
          <a:p>
            <a:pPr>
              <a:spcAft>
                <a:spcPts val="800"/>
              </a:spcAft>
            </a:pPr>
            <a:r>
              <a:rPr lang="en-GB"/>
              <a:t>Education and Training Foundation</a:t>
            </a:r>
          </a:p>
        </p:txBody>
      </p:sp>
      <p:sp>
        <p:nvSpPr>
          <p:cNvPr id="4" name="Slide Number Placeholder 3"/>
          <p:cNvSpPr>
            <a:spLocks noGrp="1"/>
          </p:cNvSpPr>
          <p:nvPr>
            <p:ph type="sldNum" sz="quarter" idx="11"/>
          </p:nvPr>
        </p:nvSpPr>
        <p:spPr>
          <a:xfrm>
            <a:off x="10608501" y="6356351"/>
            <a:ext cx="1212619" cy="365125"/>
          </a:xfrm>
        </p:spPr>
        <p:txBody>
          <a:bodyPr anchor="t">
            <a:normAutofit/>
          </a:bodyPr>
          <a:lstStyle/>
          <a:p>
            <a:pPr>
              <a:spcAft>
                <a:spcPts val="800"/>
              </a:spcAft>
            </a:pPr>
            <a:fld id="{DA2C159E-F13C-4A85-9A41-E7669D3E0D70}" type="slidenum">
              <a:rPr lang="en-GB" smtClean="0"/>
              <a:pPr>
                <a:spcAft>
                  <a:spcPts val="800"/>
                </a:spcAft>
              </a:pPr>
              <a:t>42</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l" rtl="0" fontAlgn="base"/>
            <a:endParaRPr lang="en-GB" sz="2133">
              <a:solidFill>
                <a:srgbClr val="000000"/>
              </a:solidFill>
              <a:latin typeface="Segoe UI" panose="020B0502040204020203" pitchFamily="34" charset="0"/>
            </a:endParaRPr>
          </a:p>
        </p:txBody>
      </p:sp>
      <p:pic>
        <p:nvPicPr>
          <p:cNvPr id="7" name="Picture 7">
            <a:extLst>
              <a:ext uri="{FF2B5EF4-FFF2-40B4-BE49-F238E27FC236}">
                <a16:creationId xmlns:a16="http://schemas.microsoft.com/office/drawing/2014/main" id="{A8112539-855C-614A-5C5A-4F5C1FABFB35}"/>
              </a:ext>
            </a:extLst>
          </p:cNvPr>
          <p:cNvPicPr>
            <a:picLocks noGrp="1" noChangeAspect="1"/>
          </p:cNvPicPr>
          <p:nvPr>
            <p:ph type="pic" sz="quarter" idx="12"/>
          </p:nvPr>
        </p:nvPicPr>
        <p:blipFill>
          <a:blip r:embed="rId3"/>
          <a:srcRect l="10390" r="10390"/>
          <a:stretch/>
        </p:blipFill>
        <p:spPr/>
      </p:pic>
    </p:spTree>
    <p:extLst>
      <p:ext uri="{BB962C8B-B14F-4D97-AF65-F5344CB8AC3E}">
        <p14:creationId xmlns:p14="http://schemas.microsoft.com/office/powerpoint/2010/main" val="9519956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8B168-19C4-453E-DF33-5550D88E7BF5}"/>
              </a:ext>
            </a:extLst>
          </p:cNvPr>
          <p:cNvSpPr>
            <a:spLocks noGrp="1"/>
          </p:cNvSpPr>
          <p:nvPr>
            <p:ph type="title"/>
          </p:nvPr>
        </p:nvSpPr>
        <p:spPr/>
        <p:txBody>
          <a:bodyPr/>
          <a:lstStyle/>
          <a:p>
            <a:r>
              <a:rPr lang="en-GB">
                <a:cs typeface="Arial"/>
              </a:rPr>
              <a:t>Taking a food order....</a:t>
            </a:r>
            <a:endParaRPr lang="en-GB"/>
          </a:p>
        </p:txBody>
      </p:sp>
      <p:sp>
        <p:nvSpPr>
          <p:cNvPr id="3" name="Text Placeholder 2">
            <a:extLst>
              <a:ext uri="{FF2B5EF4-FFF2-40B4-BE49-F238E27FC236}">
                <a16:creationId xmlns:a16="http://schemas.microsoft.com/office/drawing/2014/main" id="{F66C60BD-0DBD-F340-B0F5-58690417073E}"/>
              </a:ext>
            </a:extLst>
          </p:cNvPr>
          <p:cNvSpPr>
            <a:spLocks noGrp="1"/>
          </p:cNvSpPr>
          <p:nvPr>
            <p:ph type="body" sz="quarter" idx="13"/>
          </p:nvPr>
        </p:nvSpPr>
        <p:spPr>
          <a:xfrm>
            <a:off x="311151" y="1756653"/>
            <a:ext cx="5496983" cy="4391032"/>
          </a:xfrm>
        </p:spPr>
        <p:txBody>
          <a:bodyPr vert="horz" lIns="0" tIns="0" rIns="0" bIns="0" rtlCol="0" anchor="t">
            <a:noAutofit/>
          </a:bodyPr>
          <a:lstStyle/>
          <a:p>
            <a:r>
              <a:rPr lang="en-GB" sz="3200" b="0" dirty="0">
                <a:cs typeface="Arial"/>
              </a:rPr>
              <a:t>Scenario:</a:t>
            </a:r>
          </a:p>
          <a:p>
            <a:r>
              <a:rPr lang="en-GB" sz="3200" b="0" dirty="0">
                <a:cs typeface="Arial"/>
              </a:rPr>
              <a:t>You have been asked to take a food order for a group at the studio.</a:t>
            </a:r>
          </a:p>
          <a:p>
            <a:endParaRPr lang="en-GB" sz="3200" b="0" dirty="0">
              <a:cs typeface="Arial"/>
            </a:endParaRPr>
          </a:p>
          <a:p>
            <a:r>
              <a:rPr lang="en-GB" sz="3200" b="0" dirty="0">
                <a:cs typeface="Arial"/>
              </a:rPr>
              <a:t>How would you go about it? What is going to be important? How are you going to make sure you complete this request successfully?</a:t>
            </a:r>
          </a:p>
        </p:txBody>
      </p:sp>
      <p:pic>
        <p:nvPicPr>
          <p:cNvPr id="7" name="Picture 7" descr="Person eating sushi with chopsticks">
            <a:extLst>
              <a:ext uri="{FF2B5EF4-FFF2-40B4-BE49-F238E27FC236}">
                <a16:creationId xmlns:a16="http://schemas.microsoft.com/office/drawing/2014/main" id="{259C8E50-BAB3-F05A-4F59-E1ED27C7BBB6}"/>
              </a:ext>
            </a:extLst>
          </p:cNvPr>
          <p:cNvPicPr>
            <a:picLocks noGrp="1" noChangeAspect="1"/>
          </p:cNvPicPr>
          <p:nvPr>
            <p:ph type="pic" sz="quarter" idx="12"/>
          </p:nvPr>
        </p:nvPicPr>
        <p:blipFill>
          <a:blip r:embed="rId3"/>
          <a:srcRect l="10558" r="10558"/>
          <a:stretch/>
        </p:blipFill>
        <p:spPr>
          <a:xfrm>
            <a:off x="6000752" y="1412777"/>
            <a:ext cx="5816600" cy="4896545"/>
          </a:xfrm>
        </p:spPr>
      </p:pic>
      <p:sp>
        <p:nvSpPr>
          <p:cNvPr id="5" name="Footer Placeholder 4">
            <a:extLst>
              <a:ext uri="{FF2B5EF4-FFF2-40B4-BE49-F238E27FC236}">
                <a16:creationId xmlns:a16="http://schemas.microsoft.com/office/drawing/2014/main" id="{8FD92063-FEF5-C8B5-7B49-DE1F6604A68D}"/>
              </a:ext>
            </a:extLst>
          </p:cNvPr>
          <p:cNvSpPr>
            <a:spLocks noGrp="1"/>
          </p:cNvSpPr>
          <p:nvPr>
            <p:ph type="ftr" sz="quarter" idx="10"/>
          </p:nvPr>
        </p:nvSpPr>
        <p:spPr/>
        <p:txBody>
          <a:bodyPr/>
          <a:lstStyle/>
          <a:p>
            <a:r>
              <a:rPr lang="en-GB"/>
              <a:t>Education and Training Foundation</a:t>
            </a:r>
          </a:p>
        </p:txBody>
      </p:sp>
      <p:sp>
        <p:nvSpPr>
          <p:cNvPr id="6" name="Slide Number Placeholder 5">
            <a:extLst>
              <a:ext uri="{FF2B5EF4-FFF2-40B4-BE49-F238E27FC236}">
                <a16:creationId xmlns:a16="http://schemas.microsoft.com/office/drawing/2014/main" id="{E632AC15-3FE7-F584-1E18-0D072A24E2B9}"/>
              </a:ext>
            </a:extLst>
          </p:cNvPr>
          <p:cNvSpPr>
            <a:spLocks noGrp="1"/>
          </p:cNvSpPr>
          <p:nvPr>
            <p:ph type="sldNum" sz="quarter" idx="11"/>
          </p:nvPr>
        </p:nvSpPr>
        <p:spPr/>
        <p:txBody>
          <a:bodyPr/>
          <a:lstStyle/>
          <a:p>
            <a:fld id="{DA2C159E-F13C-4A85-9A41-E7669D3E0D70}" type="slidenum">
              <a:rPr lang="en-GB" smtClean="0"/>
              <a:pPr/>
              <a:t>43</a:t>
            </a:fld>
            <a:endParaRPr lang="en-GB"/>
          </a:p>
        </p:txBody>
      </p:sp>
    </p:spTree>
    <p:extLst>
      <p:ext uri="{BB962C8B-B14F-4D97-AF65-F5344CB8AC3E}">
        <p14:creationId xmlns:p14="http://schemas.microsoft.com/office/powerpoint/2010/main" val="40367513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Reviewing a project</a:t>
            </a:r>
          </a:p>
        </p:txBody>
      </p:sp>
    </p:spTree>
    <p:extLst>
      <p:ext uri="{BB962C8B-B14F-4D97-AF65-F5344CB8AC3E}">
        <p14:creationId xmlns:p14="http://schemas.microsoft.com/office/powerpoint/2010/main" val="41482707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45</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base">
              <a:buNone/>
            </a:pPr>
            <a:r>
              <a:rPr lang="en-GB" sz="3733" dirty="0">
                <a:solidFill>
                  <a:srgbClr val="000000"/>
                </a:solidFill>
              </a:rPr>
              <a:t>Reviewing your small project:</a:t>
            </a:r>
          </a:p>
          <a:p>
            <a:pPr marL="0" indent="0">
              <a:buNone/>
            </a:pPr>
            <a:endParaRPr lang="en-GB" sz="3733" dirty="0">
              <a:solidFill>
                <a:srgbClr val="000000"/>
              </a:solidFill>
            </a:endParaRPr>
          </a:p>
          <a:p>
            <a:pPr fontAlgn="base"/>
            <a:r>
              <a:rPr lang="en-GB" sz="3733" dirty="0">
                <a:solidFill>
                  <a:srgbClr val="000000"/>
                </a:solidFill>
              </a:rPr>
              <a:t>How was your tea or coffee?</a:t>
            </a:r>
            <a:endParaRPr lang="en-GB" sz="3733" dirty="0">
              <a:solidFill>
                <a:srgbClr val="000000"/>
              </a:solidFill>
              <a:cs typeface="Arial"/>
            </a:endParaRPr>
          </a:p>
          <a:p>
            <a:pPr algn="l" rtl="0" fontAlgn="base"/>
            <a:r>
              <a:rPr lang="en-GB" sz="3733" dirty="0">
                <a:solidFill>
                  <a:srgbClr val="000000"/>
                </a:solidFill>
              </a:rPr>
              <a:t>Did you deliver it on time?</a:t>
            </a:r>
            <a:endParaRPr lang="en-GB" sz="3733" dirty="0">
              <a:solidFill>
                <a:srgbClr val="000000"/>
              </a:solidFill>
              <a:cs typeface="Arial"/>
            </a:endParaRPr>
          </a:p>
          <a:p>
            <a:pPr algn="l" rtl="0" fontAlgn="base"/>
            <a:r>
              <a:rPr lang="en-GB" sz="3733" dirty="0">
                <a:solidFill>
                  <a:srgbClr val="000000"/>
                </a:solidFill>
              </a:rPr>
              <a:t>Was it hot enough?</a:t>
            </a:r>
            <a:endParaRPr lang="en-GB" sz="3733" dirty="0">
              <a:solidFill>
                <a:srgbClr val="000000"/>
              </a:solidFill>
              <a:cs typeface="Arial"/>
            </a:endParaRPr>
          </a:p>
          <a:p>
            <a:pPr algn="l" rtl="0" fontAlgn="base"/>
            <a:r>
              <a:rPr lang="en-GB" sz="3733" dirty="0">
                <a:solidFill>
                  <a:srgbClr val="000000"/>
                </a:solidFill>
              </a:rPr>
              <a:t>Did you meet the customer’s order and requirements correctly?</a:t>
            </a:r>
            <a:endParaRPr lang="en-GB" sz="3733" dirty="0">
              <a:solidFill>
                <a:srgbClr val="000000"/>
              </a:solidFill>
              <a:cs typeface="Arial"/>
            </a:endParaRPr>
          </a:p>
          <a:p>
            <a:endParaRPr lang="en-GB" sz="3733">
              <a:cs typeface="Arial"/>
            </a:endParaRPr>
          </a:p>
          <a:p>
            <a:pPr marL="0" indent="0">
              <a:buNone/>
            </a:pPr>
            <a:r>
              <a:rPr lang="en-GB" sz="3733" dirty="0">
                <a:cs typeface="Arial"/>
              </a:rPr>
              <a:t>Write a full review in your notebook.</a:t>
            </a:r>
          </a:p>
          <a:p>
            <a:pPr marL="0" indent="0">
              <a:buNone/>
            </a:pPr>
            <a:endParaRPr lang="en-GB" sz="3733">
              <a:cs typeface="Arial"/>
            </a:endParaRPr>
          </a:p>
        </p:txBody>
      </p:sp>
    </p:spTree>
    <p:extLst>
      <p:ext uri="{BB962C8B-B14F-4D97-AF65-F5344CB8AC3E}">
        <p14:creationId xmlns:p14="http://schemas.microsoft.com/office/powerpoint/2010/main" val="30158204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46</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base">
              <a:buNone/>
            </a:pPr>
            <a:r>
              <a:rPr lang="en-GB" sz="3733" dirty="0">
                <a:solidFill>
                  <a:srgbClr val="000000"/>
                </a:solidFill>
              </a:rPr>
              <a:t>Reviewing your small project: </a:t>
            </a:r>
          </a:p>
          <a:p>
            <a:pPr marL="0" indent="0">
              <a:buNone/>
            </a:pPr>
            <a:endParaRPr lang="en-GB" sz="3733" dirty="0">
              <a:solidFill>
                <a:srgbClr val="000000"/>
              </a:solidFill>
            </a:endParaRPr>
          </a:p>
          <a:p>
            <a:pPr fontAlgn="base">
              <a:buFont typeface="Wingdings" panose="020B0604020202020204" pitchFamily="34" charset="0"/>
              <a:buChar char="§"/>
            </a:pPr>
            <a:r>
              <a:rPr lang="en-GB" sz="3733" dirty="0">
                <a:solidFill>
                  <a:srgbClr val="000000"/>
                </a:solidFill>
              </a:rPr>
              <a:t>How well did your group do taking a lunch order?</a:t>
            </a:r>
            <a:endParaRPr lang="en-GB" sz="3733" dirty="0">
              <a:solidFill>
                <a:srgbClr val="000000"/>
              </a:solidFill>
              <a:cs typeface="Arial"/>
            </a:endParaRPr>
          </a:p>
          <a:p>
            <a:pPr fontAlgn="base">
              <a:buFont typeface="Wingdings" panose="020B0604020202020204" pitchFamily="34" charset="0"/>
              <a:buChar char="§"/>
            </a:pPr>
            <a:r>
              <a:rPr lang="en-GB" sz="3733" dirty="0">
                <a:solidFill>
                  <a:srgbClr val="000000"/>
                </a:solidFill>
              </a:rPr>
              <a:t>Were orders delivered on time?</a:t>
            </a:r>
            <a:endParaRPr lang="en-GB" sz="3733" dirty="0">
              <a:solidFill>
                <a:srgbClr val="000000"/>
              </a:solidFill>
              <a:cs typeface="Arial"/>
            </a:endParaRPr>
          </a:p>
          <a:p>
            <a:pPr>
              <a:buFont typeface="Wingdings" panose="020B0604020202020204" pitchFamily="34" charset="0"/>
              <a:buChar char="§"/>
            </a:pPr>
            <a:r>
              <a:rPr lang="en-GB" sz="3733" dirty="0">
                <a:solidFill>
                  <a:srgbClr val="000000"/>
                </a:solidFill>
              </a:rPr>
              <a:t>What were the challenges and successes?</a:t>
            </a:r>
            <a:endParaRPr lang="en-GB" sz="3733" dirty="0">
              <a:solidFill>
                <a:srgbClr val="000000"/>
              </a:solidFill>
              <a:cs typeface="Arial"/>
            </a:endParaRPr>
          </a:p>
          <a:p>
            <a:pPr algn="l" rtl="0" fontAlgn="base">
              <a:buFont typeface="Wingdings" panose="020B0604020202020204" pitchFamily="34" charset="0"/>
              <a:buChar char="§"/>
            </a:pPr>
            <a:r>
              <a:rPr lang="en-GB" sz="3733" dirty="0">
                <a:solidFill>
                  <a:srgbClr val="000000"/>
                </a:solidFill>
              </a:rPr>
              <a:t>Were orders filled correctly?</a:t>
            </a:r>
            <a:endParaRPr lang="en-GB" sz="3733" dirty="0">
              <a:solidFill>
                <a:srgbClr val="000000"/>
              </a:solidFill>
              <a:cs typeface="Arial"/>
            </a:endParaRPr>
          </a:p>
          <a:p>
            <a:endParaRPr lang="en-GB" sz="3733">
              <a:cs typeface="Arial"/>
            </a:endParaRPr>
          </a:p>
          <a:p>
            <a:pPr marL="0" indent="0">
              <a:buNone/>
            </a:pPr>
            <a:r>
              <a:rPr lang="en-GB" sz="3733" dirty="0">
                <a:cs typeface="Arial"/>
              </a:rPr>
              <a:t>Write a full review in your notebook.</a:t>
            </a:r>
          </a:p>
          <a:p>
            <a:pPr marL="0" indent="0">
              <a:buNone/>
            </a:pPr>
            <a:endParaRPr lang="en-GB" sz="3733">
              <a:cs typeface="Arial"/>
            </a:endParaRPr>
          </a:p>
        </p:txBody>
      </p:sp>
    </p:spTree>
    <p:extLst>
      <p:ext uri="{BB962C8B-B14F-4D97-AF65-F5344CB8AC3E}">
        <p14:creationId xmlns:p14="http://schemas.microsoft.com/office/powerpoint/2010/main" val="3582152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Logo, company name&#10;&#10;Description automatically generated">
            <a:extLst>
              <a:ext uri="{FF2B5EF4-FFF2-40B4-BE49-F238E27FC236}">
                <a16:creationId xmlns:a16="http://schemas.microsoft.com/office/drawing/2014/main" id="{E86A3CAF-8A7D-2FF2-C94E-617DAE059766}"/>
              </a:ext>
            </a:extLst>
          </p:cNvPr>
          <p:cNvPicPr>
            <a:picLocks noChangeAspect="1"/>
          </p:cNvPicPr>
          <p:nvPr/>
        </p:nvPicPr>
        <p:blipFill rotWithShape="1">
          <a:blip r:embed="rId3"/>
          <a:srcRect l="14902" t="30708" r="15777" b="40241"/>
          <a:stretch/>
        </p:blipFill>
        <p:spPr>
          <a:xfrm>
            <a:off x="1995578" y="1945258"/>
            <a:ext cx="2535484" cy="1062589"/>
          </a:xfrm>
          <a:prstGeom prst="rect">
            <a:avLst/>
          </a:prstGeom>
        </p:spPr>
      </p:pic>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47</a:t>
            </a:fld>
            <a:endParaRPr lang="en-GB"/>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a:t>Funded by</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3"/>
            <a:ext cx="2784309" cy="430887"/>
          </a:xfrm>
          <a:prstGeom prst="rect">
            <a:avLst/>
          </a:prstGeom>
          <a:noFill/>
        </p:spPr>
        <p:txBody>
          <a:bodyPr wrap="square" lIns="0" tIns="0" rIns="0" bIns="0" rtlCol="0">
            <a:spAutoFit/>
          </a:bodyPr>
          <a:lstStyle/>
          <a:p>
            <a:r>
              <a:rPr lang="en-GB" sz="1400"/>
              <a:t>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6" name="Picture 5" descr="A picture containing text, sign, tableware, dishware&#10;&#10;Description automatically generated">
            <a:extLst>
              <a:ext uri="{FF2B5EF4-FFF2-40B4-BE49-F238E27FC236}">
                <a16:creationId xmlns:a16="http://schemas.microsoft.com/office/drawing/2014/main" id="{0696C9FF-50F2-8899-D86B-AFD20A267C4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86831" y="2797685"/>
            <a:ext cx="1844935" cy="789592"/>
          </a:xfrm>
          <a:prstGeom prst="rect">
            <a:avLst/>
          </a:prstGeom>
        </p:spPr>
      </p:pic>
    </p:spTree>
    <p:extLst>
      <p:ext uri="{BB962C8B-B14F-4D97-AF65-F5344CB8AC3E}">
        <p14:creationId xmlns:p14="http://schemas.microsoft.com/office/powerpoint/2010/main" val="1280681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How to complete an opportunity</a:t>
            </a:r>
            <a:r>
              <a:rPr lang="en-US" sz="3733" dirty="0"/>
              <a:t>:</a:t>
            </a:r>
          </a:p>
          <a:p>
            <a:endParaRPr lang="en-US" sz="3733" dirty="0"/>
          </a:p>
          <a:p>
            <a:pPr>
              <a:buFont typeface="Wingdings" panose="020B0604020202020204" pitchFamily="34" charset="0"/>
              <a:buChar char="§"/>
            </a:pPr>
            <a:r>
              <a:rPr lang="en-US" sz="3733" dirty="0"/>
              <a:t>commit</a:t>
            </a:r>
            <a:endParaRPr lang="en-US" sz="4267" dirty="0">
              <a:cs typeface="Arial"/>
            </a:endParaRPr>
          </a:p>
        </p:txBody>
      </p:sp>
    </p:spTree>
    <p:extLst>
      <p:ext uri="{BB962C8B-B14F-4D97-AF65-F5344CB8AC3E}">
        <p14:creationId xmlns:p14="http://schemas.microsoft.com/office/powerpoint/2010/main" val="927299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How to complete an opportunity</a:t>
            </a:r>
            <a:r>
              <a:rPr lang="en-US" sz="3733" dirty="0"/>
              <a:t>:</a:t>
            </a:r>
          </a:p>
          <a:p>
            <a:pPr>
              <a:buFont typeface="Wingdings" panose="020B0604020202020204" pitchFamily="34" charset="0"/>
              <a:buChar char="§"/>
            </a:pPr>
            <a:endParaRPr lang="en-US" sz="3733" dirty="0">
              <a:cs typeface="Arial"/>
            </a:endParaRPr>
          </a:p>
          <a:p>
            <a:pPr>
              <a:buFont typeface="Wingdings" panose="020B0604020202020204" pitchFamily="34" charset="0"/>
              <a:buChar char="§"/>
            </a:pPr>
            <a:r>
              <a:rPr lang="en-US" sz="3733" dirty="0"/>
              <a:t>commit</a:t>
            </a:r>
            <a:endParaRPr lang="en-US" sz="4267" dirty="0">
              <a:cs typeface="Arial"/>
            </a:endParaRPr>
          </a:p>
          <a:p>
            <a:pPr>
              <a:buFont typeface="Wingdings" panose="020B0604020202020204" pitchFamily="34" charset="0"/>
              <a:buChar char="§"/>
            </a:pPr>
            <a:r>
              <a:rPr lang="en-US" sz="3733" dirty="0"/>
              <a:t>commence</a:t>
            </a:r>
            <a:endParaRPr lang="en-US" sz="3733" dirty="0">
              <a:cs typeface="Arial"/>
            </a:endParaRPr>
          </a:p>
        </p:txBody>
      </p:sp>
    </p:spTree>
    <p:extLst>
      <p:ext uri="{BB962C8B-B14F-4D97-AF65-F5344CB8AC3E}">
        <p14:creationId xmlns:p14="http://schemas.microsoft.com/office/powerpoint/2010/main" val="3848438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How to complete an opportunity</a:t>
            </a:r>
            <a:r>
              <a:rPr lang="en-US" sz="3733" dirty="0"/>
              <a:t>:</a:t>
            </a:r>
          </a:p>
          <a:p>
            <a:endParaRPr lang="en-US" sz="3733" dirty="0"/>
          </a:p>
          <a:p>
            <a:pPr>
              <a:buFont typeface="Wingdings" panose="020B0604020202020204" pitchFamily="34" charset="0"/>
              <a:buChar char="§"/>
            </a:pPr>
            <a:r>
              <a:rPr lang="en-US" sz="3733" dirty="0"/>
              <a:t>commit</a:t>
            </a:r>
            <a:endParaRPr lang="en-US" sz="4267" dirty="0">
              <a:cs typeface="Arial"/>
            </a:endParaRPr>
          </a:p>
          <a:p>
            <a:pPr>
              <a:buFont typeface="Wingdings" panose="020B0604020202020204" pitchFamily="34" charset="0"/>
              <a:buChar char="§"/>
            </a:pPr>
            <a:r>
              <a:rPr lang="en-US" sz="3733" dirty="0"/>
              <a:t>commence</a:t>
            </a:r>
            <a:endParaRPr lang="en-US" sz="3733" dirty="0">
              <a:cs typeface="Arial"/>
            </a:endParaRPr>
          </a:p>
          <a:p>
            <a:pPr>
              <a:buFont typeface="Wingdings" panose="020B0604020202020204" pitchFamily="34" charset="0"/>
              <a:buChar char="§"/>
            </a:pPr>
            <a:r>
              <a:rPr lang="en-US" sz="3733" dirty="0"/>
              <a:t>compete</a:t>
            </a:r>
            <a:endParaRPr lang="en-US" sz="3733" dirty="0">
              <a:cs typeface="Arial"/>
            </a:endParaRPr>
          </a:p>
        </p:txBody>
      </p:sp>
    </p:spTree>
    <p:extLst>
      <p:ext uri="{BB962C8B-B14F-4D97-AF65-F5344CB8AC3E}">
        <p14:creationId xmlns:p14="http://schemas.microsoft.com/office/powerpoint/2010/main" val="385605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Responding to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How to complete an opportunity</a:t>
            </a:r>
            <a:r>
              <a:rPr lang="en-US" sz="3733" dirty="0"/>
              <a:t>:</a:t>
            </a:r>
          </a:p>
          <a:p>
            <a:endParaRPr lang="en-US" sz="3733" dirty="0"/>
          </a:p>
          <a:p>
            <a:pPr>
              <a:buFont typeface="Wingdings" panose="020B0604020202020204" pitchFamily="34" charset="0"/>
              <a:buChar char="§"/>
            </a:pPr>
            <a:r>
              <a:rPr lang="en-US" sz="3733" dirty="0"/>
              <a:t>commit</a:t>
            </a:r>
            <a:endParaRPr lang="en-US" sz="4267" dirty="0">
              <a:cs typeface="Arial"/>
            </a:endParaRPr>
          </a:p>
          <a:p>
            <a:pPr>
              <a:buFont typeface="Wingdings" panose="020B0604020202020204" pitchFamily="34" charset="0"/>
              <a:buChar char="§"/>
            </a:pPr>
            <a:r>
              <a:rPr lang="en-US" sz="3733" dirty="0"/>
              <a:t>commence</a:t>
            </a:r>
            <a:endParaRPr lang="en-US" sz="3733" dirty="0">
              <a:cs typeface="Arial"/>
            </a:endParaRPr>
          </a:p>
          <a:p>
            <a:pPr>
              <a:buFont typeface="Wingdings" panose="020B0604020202020204" pitchFamily="34" charset="0"/>
              <a:buChar char="§"/>
            </a:pPr>
            <a:r>
              <a:rPr lang="en-US" sz="3733" dirty="0"/>
              <a:t>compete</a:t>
            </a:r>
            <a:endParaRPr lang="en-US" sz="3733" dirty="0">
              <a:cs typeface="Arial"/>
            </a:endParaRPr>
          </a:p>
          <a:p>
            <a:pPr>
              <a:buFont typeface="Wingdings" panose="020B0604020202020204" pitchFamily="34" charset="0"/>
              <a:buChar char="§"/>
            </a:pPr>
            <a:r>
              <a:rPr lang="en-US" sz="3733" dirty="0"/>
              <a:t>complete</a:t>
            </a:r>
            <a:endParaRPr lang="en-US" sz="3733" dirty="0">
              <a:cs typeface="Arial"/>
            </a:endParaRPr>
          </a:p>
        </p:txBody>
      </p:sp>
    </p:spTree>
    <p:extLst>
      <p:ext uri="{BB962C8B-B14F-4D97-AF65-F5344CB8AC3E}">
        <p14:creationId xmlns:p14="http://schemas.microsoft.com/office/powerpoint/2010/main" val="1117591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Committing and commencing</a:t>
            </a:r>
          </a:p>
        </p:txBody>
      </p:sp>
    </p:spTree>
    <p:extLst>
      <p:ext uri="{BB962C8B-B14F-4D97-AF65-F5344CB8AC3E}">
        <p14:creationId xmlns:p14="http://schemas.microsoft.com/office/powerpoint/2010/main" val="39301012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F3467E1-C38D-4315-B0F9-E4BD6BC89971}"/>
</file>

<file path=customXml/itemProps2.xml><?xml version="1.0" encoding="utf-8"?>
<ds:datastoreItem xmlns:ds="http://schemas.openxmlformats.org/officeDocument/2006/customXml" ds:itemID="{AE274A0B-E0F1-4D55-B53A-2877802D57E1}"/>
</file>

<file path=customXml/itemProps3.xml><?xml version="1.0" encoding="utf-8"?>
<ds:datastoreItem xmlns:ds="http://schemas.openxmlformats.org/officeDocument/2006/customXml" ds:itemID="{AE439142-258F-46CB-9286-225F494D6B9D}"/>
</file>

<file path=docProps/app.xml><?xml version="1.0" encoding="utf-8"?>
<Properties xmlns="http://schemas.openxmlformats.org/officeDocument/2006/extended-properties" xmlns:vt="http://schemas.openxmlformats.org/officeDocument/2006/docPropsVTypes">
  <Template>blank</Template>
  <TotalTime>1</TotalTime>
  <Words>2783</Words>
  <Application>Microsoft Office PowerPoint</Application>
  <PresentationFormat>Widescreen</PresentationFormat>
  <Paragraphs>387</Paragraphs>
  <Slides>47</Slides>
  <Notes>46</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47</vt:i4>
      </vt:variant>
    </vt:vector>
  </HeadingPairs>
  <TitlesOfParts>
    <vt:vector size="52" baseType="lpstr">
      <vt:lpstr>Arial</vt:lpstr>
      <vt:lpstr>Calibri</vt:lpstr>
      <vt:lpstr>Segoe UI</vt:lpstr>
      <vt:lpstr>Wingdings</vt:lpstr>
      <vt:lpstr>Office Theme</vt:lpstr>
      <vt:lpstr>Lesson 2: Responding to opportunity</vt:lpstr>
      <vt:lpstr>Identify opportunities</vt:lpstr>
      <vt:lpstr>01</vt:lpstr>
      <vt:lpstr>Responding to opportunity</vt:lpstr>
      <vt:lpstr>Responding to opportunity</vt:lpstr>
      <vt:lpstr>Responding to opportunity</vt:lpstr>
      <vt:lpstr>Responding to opportunity</vt:lpstr>
      <vt:lpstr>Responding to opportunity</vt:lpstr>
      <vt:lpstr>02</vt:lpstr>
      <vt:lpstr>Responding to opportunity</vt:lpstr>
      <vt:lpstr>Responding to opportunity</vt:lpstr>
      <vt:lpstr>Responding to opportunity</vt:lpstr>
      <vt:lpstr>Responding to opportunity</vt:lpstr>
      <vt:lpstr>Responding to opportunity</vt:lpstr>
      <vt:lpstr>Responding to opportunity</vt:lpstr>
      <vt:lpstr>03</vt:lpstr>
      <vt:lpstr>Responding to opportunity</vt:lpstr>
      <vt:lpstr>Responding to opportunity</vt:lpstr>
      <vt:lpstr>Responding to opportunity</vt:lpstr>
      <vt:lpstr>Responding to opportunity</vt:lpstr>
      <vt:lpstr>Responding to opportunity</vt:lpstr>
      <vt:lpstr>Responding to opportunity</vt:lpstr>
      <vt:lpstr>Responding to opportunity</vt:lpstr>
      <vt:lpstr>Responding to opportunity</vt:lpstr>
      <vt:lpstr>Responding to opportunity</vt:lpstr>
      <vt:lpstr>Responding to opportunity</vt:lpstr>
      <vt:lpstr>Responding to opportunity</vt:lpstr>
      <vt:lpstr>PowerPoint Presentation</vt:lpstr>
      <vt:lpstr>PowerPoint Presentation</vt:lpstr>
      <vt:lpstr>Responding to opportunity</vt:lpstr>
      <vt:lpstr>Responding to opportunity</vt:lpstr>
      <vt:lpstr>Responding to opportunity</vt:lpstr>
      <vt:lpstr>04</vt:lpstr>
      <vt:lpstr>Delivering a small project</vt:lpstr>
      <vt:lpstr>Delivering a small project</vt:lpstr>
      <vt:lpstr>Delivering a small project</vt:lpstr>
      <vt:lpstr>Delivering a small project</vt:lpstr>
      <vt:lpstr>Delivering a small project</vt:lpstr>
      <vt:lpstr>Delivering a small project</vt:lpstr>
      <vt:lpstr>Delivering a small project</vt:lpstr>
      <vt:lpstr>Delivering a small project</vt:lpstr>
      <vt:lpstr>Delivering a small project</vt:lpstr>
      <vt:lpstr>Taking a food order....</vt:lpstr>
      <vt:lpstr>05</vt:lpstr>
      <vt:lpstr>Responding to opportunity</vt:lpstr>
      <vt:lpstr>Responding to opportunity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2: Responding to opportunity</dc:title>
  <dc:creator>Gemma Brezinski</dc:creator>
  <cp:lastModifiedBy>Gemma Brezinski</cp:lastModifiedBy>
  <cp:revision>1</cp:revision>
  <dcterms:created xsi:type="dcterms:W3CDTF">2023-11-10T10:00:31Z</dcterms:created>
  <dcterms:modified xsi:type="dcterms:W3CDTF">2023-11-10T10:01:46Z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