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entation.xml" ContentType="application/vnd.openxmlformats-officedocument.presentationml.presentation.main+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19.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44.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711" r:id="rId2"/>
    <p:sldId id="710" r:id="rId3"/>
    <p:sldId id="709" r:id="rId4"/>
    <p:sldId id="708" r:id="rId5"/>
    <p:sldId id="707" r:id="rId6"/>
    <p:sldId id="706" r:id="rId7"/>
    <p:sldId id="705" r:id="rId8"/>
    <p:sldId id="704" r:id="rId9"/>
    <p:sldId id="703" r:id="rId10"/>
    <p:sldId id="702" r:id="rId11"/>
    <p:sldId id="701" r:id="rId12"/>
    <p:sldId id="700" r:id="rId13"/>
    <p:sldId id="699" r:id="rId14"/>
    <p:sldId id="698" r:id="rId15"/>
    <p:sldId id="697" r:id="rId16"/>
    <p:sldId id="696" r:id="rId17"/>
    <p:sldId id="759" r:id="rId18"/>
    <p:sldId id="721" r:id="rId19"/>
    <p:sldId id="720" r:id="rId20"/>
    <p:sldId id="719" r:id="rId21"/>
    <p:sldId id="718" r:id="rId22"/>
    <p:sldId id="717" r:id="rId23"/>
    <p:sldId id="716" r:id="rId24"/>
    <p:sldId id="715" r:id="rId25"/>
    <p:sldId id="714" r:id="rId26"/>
    <p:sldId id="713" r:id="rId27"/>
    <p:sldId id="712" r:id="rId28"/>
    <p:sldId id="735" r:id="rId29"/>
    <p:sldId id="734" r:id="rId30"/>
    <p:sldId id="733" r:id="rId31"/>
    <p:sldId id="732" r:id="rId32"/>
    <p:sldId id="731" r:id="rId33"/>
    <p:sldId id="730" r:id="rId34"/>
    <p:sldId id="729" r:id="rId35"/>
    <p:sldId id="728" r:id="rId36"/>
    <p:sldId id="727" r:id="rId37"/>
    <p:sldId id="780" r:id="rId38"/>
    <p:sldId id="781" r:id="rId39"/>
    <p:sldId id="724" r:id="rId40"/>
    <p:sldId id="794" r:id="rId41"/>
    <p:sldId id="795" r:id="rId42"/>
    <p:sldId id="738" r:id="rId43"/>
    <p:sldId id="799" r:id="rId44"/>
    <p:sldId id="740" r:id="rId45"/>
    <p:sldId id="745" r:id="rId46"/>
    <p:sldId id="783" r:id="rId47"/>
    <p:sldId id="747"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975630-E5F7-4344-B4F2-3525B80733C3}" type="datetimeFigureOut">
              <a:rPr lang="en-GB" smtClean="0"/>
              <a:t>10/11/2023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243036-E6BC-4ADF-8AF3-CEE588A870F3}" type="slidenum">
              <a:rPr lang="en-GB" smtClean="0"/>
              <a:t>‹#›</a:t>
            </a:fld>
            <a:endParaRPr lang="en-GB"/>
          </a:p>
        </p:txBody>
      </p:sp>
    </p:spTree>
    <p:extLst>
      <p:ext uri="{BB962C8B-B14F-4D97-AF65-F5344CB8AC3E}">
        <p14:creationId xmlns:p14="http://schemas.microsoft.com/office/powerpoint/2010/main" val="3575729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interest.co.uk/wizdomimpact/british-banks/"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pinterest.co.uk/wizdomimpact/online-bank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youtu.be/cFNy829Xbf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youtu.be/9QOwR9wxR9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youtu.be/WkcuoWOn_3A"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youtu.be/27Buwhup42E"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find-and-update.company-information.service.gov.uk/"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youtu.be/u_MEKqtWei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tide.co/company-registration"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Names.co.uk"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s://www.godaddy.com/en-uk" TargetMode="Externa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quickbooks.intuit.com/uk/"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youtu.be/GMZvrTscVr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rule of three meetings is to meet, greet and grow.</a:t>
            </a:r>
            <a:endParaRPr lang="en-US">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3011656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rule of three meetings is to meet, greet and grow.</a:t>
            </a:r>
            <a:endParaRPr lang="en-US"/>
          </a:p>
          <a:p>
            <a:endParaRPr lang="en-US"/>
          </a:p>
          <a:p>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1963742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Meet</a:t>
            </a:r>
          </a:p>
          <a:p>
            <a:r>
              <a:rPr lang="en-GB" sz="1200">
                <a:effectLst/>
                <a:latin typeface="+mn-lt"/>
                <a:ea typeface="DengXian" panose="02010600030101010101" pitchFamily="2" charset="-122"/>
                <a:cs typeface="Arial" panose="020B0604020202020204" pitchFamily="34" charset="0"/>
              </a:rPr>
              <a:t>When networking (sales is different), avoid trying to get a commitment from a new contact the first time you meet them. Instead, aim to create enough of an impression that you can contact them again later. Ask for their business card or Instagram, Snap or email address or, even better, their mobile phone number.</a:t>
            </a:r>
          </a:p>
          <a:p>
            <a:r>
              <a:rPr lang="en-GB" sz="1200">
                <a:effectLst/>
                <a:latin typeface="+mn-lt"/>
                <a:ea typeface="DengXian" panose="02010600030101010101" pitchFamily="2" charset="-122"/>
              </a:rPr>
              <a:t>As mentioned in the training about identifying opportunity, it is a good idea to keep notes of where and when you meet people and what they do, so that you can remember them if or when you meet them again, as they may not remember you</a:t>
            </a:r>
            <a:r>
              <a:rPr lang="en-GB"/>
              <a:t>.</a:t>
            </a:r>
          </a:p>
          <a:p>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293104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a:effectLst/>
                <a:latin typeface="+mn-lt"/>
                <a:ea typeface="DengXian" panose="02010600030101010101" pitchFamily="2" charset="-122"/>
                <a:cs typeface="Arial" panose="020B0604020202020204" pitchFamily="34" charset="0"/>
              </a:rPr>
              <a:t>Greet</a:t>
            </a:r>
          </a:p>
          <a:p>
            <a:r>
              <a:rPr lang="en-GB" sz="1200" b="0">
                <a:effectLst/>
                <a:latin typeface="+mn-lt"/>
                <a:ea typeface="DengXian" panose="02010600030101010101" pitchFamily="2" charset="-122"/>
                <a:cs typeface="Arial" panose="020B0604020202020204" pitchFamily="34" charset="0"/>
              </a:rPr>
              <a:t>If or when you meet someone for the second time, remind them of where and when you met them the first time, and what the occasion was, and then build on what they are doing now.</a:t>
            </a: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32310032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a:effectLst/>
                <a:latin typeface="+mn-lt"/>
                <a:ea typeface="DengXian" panose="02010600030101010101" pitchFamily="2" charset="-122"/>
                <a:cs typeface="Arial" panose="020B0604020202020204" pitchFamily="34" charset="0"/>
              </a:rPr>
              <a:t>Grow</a:t>
            </a:r>
          </a:p>
          <a:p>
            <a:r>
              <a:rPr lang="en-GB" sz="1200" b="0">
                <a:effectLst/>
                <a:latin typeface="+mn-lt"/>
                <a:ea typeface="DengXian" panose="02010600030101010101" pitchFamily="2" charset="-122"/>
              </a:rPr>
              <a:t>Then, when you meet them for the third time, you should know enough about them – social capital – to discuss working together in some way or building a friendship</a:t>
            </a:r>
            <a:r>
              <a:rPr lang="en-GB"/>
              <a:t>.</a:t>
            </a:r>
            <a:endParaRPr lang="en-GB">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41774803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solidFill>
                  <a:srgbClr val="000000"/>
                </a:solidFill>
                <a:effectLst/>
                <a:latin typeface="+mn-lt"/>
                <a:ea typeface="Calibri" panose="020F0502020204030204" pitchFamily="34" charset="0"/>
                <a:cs typeface="Arial" panose="020B0604020202020204" pitchFamily="34" charset="0"/>
              </a:rPr>
              <a:t>Here is a short role play: ask a learner to pretend they are meeting you (the tutor) on three different occasions (example script below):</a:t>
            </a:r>
            <a:endParaRPr lang="en-GB" sz="1200">
              <a:effectLst/>
              <a:latin typeface="+mn-lt"/>
              <a:ea typeface="DengXian" panose="02010600030101010101" pitchFamily="2" charset="-122"/>
              <a:cs typeface="Arial" panose="020B0604020202020204" pitchFamily="34" charset="0"/>
            </a:endParaRPr>
          </a:p>
          <a:p>
            <a:r>
              <a:rPr lang="en-GB" sz="1200" b="1">
                <a:solidFill>
                  <a:srgbClr val="000000"/>
                </a:solidFill>
                <a:effectLst/>
                <a:latin typeface="+mn-lt"/>
                <a:ea typeface="Calibri" panose="020F0502020204030204" pitchFamily="34" charset="0"/>
                <a:cs typeface="Arial" panose="020B0604020202020204" pitchFamily="34" charset="0"/>
              </a:rPr>
              <a:t> </a:t>
            </a:r>
            <a:endParaRPr lang="en-GB" sz="1200">
              <a:effectLst/>
              <a:latin typeface="+mn-lt"/>
              <a:ea typeface="DengXian" panose="02010600030101010101" pitchFamily="2" charset="-122"/>
              <a:cs typeface="Arial" panose="020B0604020202020204" pitchFamily="34" charset="0"/>
            </a:endParaRPr>
          </a:p>
          <a:p>
            <a:r>
              <a:rPr lang="en-GB" sz="1200" b="1">
                <a:solidFill>
                  <a:srgbClr val="000000"/>
                </a:solidFill>
                <a:effectLst/>
                <a:latin typeface="+mn-lt"/>
                <a:ea typeface="Calibri" panose="020F0502020204030204" pitchFamily="34" charset="0"/>
                <a:cs typeface="Arial" panose="020B0604020202020204" pitchFamily="34" charset="0"/>
              </a:rPr>
              <a:t>Meet</a:t>
            </a:r>
            <a:r>
              <a:rPr lang="en-GB" sz="1200" b="0">
                <a:solidFill>
                  <a:srgbClr val="000000"/>
                </a:solidFill>
                <a:effectLst/>
                <a:latin typeface="+mn-lt"/>
                <a:ea typeface="Calibri" panose="020F0502020204030204" pitchFamily="34" charset="0"/>
                <a:cs typeface="Arial" panose="020B0604020202020204" pitchFamily="34" charset="0"/>
              </a:rPr>
              <a:t>:</a:t>
            </a:r>
            <a:r>
              <a:rPr lang="en-GB" sz="1200" b="1">
                <a:solidFill>
                  <a:srgbClr val="000000"/>
                </a:solidFill>
                <a:effectLst/>
                <a:latin typeface="+mn-lt"/>
                <a:ea typeface="Calibri" panose="020F0502020204030204" pitchFamily="34" charset="0"/>
                <a:cs typeface="Arial" panose="020B0604020202020204" pitchFamily="34" charset="0"/>
              </a:rPr>
              <a:t> ‘</a:t>
            </a:r>
            <a:r>
              <a:rPr lang="en-GB" sz="1200">
                <a:solidFill>
                  <a:srgbClr val="000000"/>
                </a:solidFill>
                <a:effectLst/>
                <a:latin typeface="+mn-lt"/>
                <a:ea typeface="Calibri" panose="020F0502020204030204" pitchFamily="34" charset="0"/>
                <a:cs typeface="Arial" panose="020B0604020202020204" pitchFamily="34" charset="0"/>
              </a:rPr>
              <a:t>Hello, nice to meet you. What is your name, and what do you do?’</a:t>
            </a:r>
            <a:endParaRPr lang="en-GB" sz="1200">
              <a:effectLst/>
              <a:latin typeface="+mn-lt"/>
              <a:ea typeface="DengXian" panose="02010600030101010101" pitchFamily="2" charset="-122"/>
              <a:cs typeface="Arial" panose="020B0604020202020204" pitchFamily="34" charset="0"/>
            </a:endParaRPr>
          </a:p>
          <a:p>
            <a:r>
              <a:rPr lang="en-GB" sz="1200" b="1">
                <a:solidFill>
                  <a:srgbClr val="000000"/>
                </a:solidFill>
                <a:effectLst/>
                <a:latin typeface="+mn-lt"/>
                <a:ea typeface="Calibri" panose="020F0502020204030204" pitchFamily="34" charset="0"/>
                <a:cs typeface="Arial" panose="020B0604020202020204" pitchFamily="34" charset="0"/>
              </a:rPr>
              <a:t>Greet</a:t>
            </a:r>
            <a:r>
              <a:rPr lang="en-GB" sz="1200" b="0">
                <a:solidFill>
                  <a:srgbClr val="000000"/>
                </a:solidFill>
                <a:effectLst/>
                <a:latin typeface="+mn-lt"/>
                <a:ea typeface="Calibri" panose="020F0502020204030204" pitchFamily="34" charset="0"/>
                <a:cs typeface="Arial" panose="020B0604020202020204" pitchFamily="34" charset="0"/>
              </a:rPr>
              <a:t>: ‘</a:t>
            </a:r>
            <a:r>
              <a:rPr lang="en-GB" sz="1200">
                <a:solidFill>
                  <a:srgbClr val="000000"/>
                </a:solidFill>
                <a:effectLst/>
                <a:latin typeface="+mn-lt"/>
                <a:ea typeface="Calibri" panose="020F0502020204030204" pitchFamily="34" charset="0"/>
                <a:cs typeface="Arial" panose="020B0604020202020204" pitchFamily="34" charset="0"/>
              </a:rPr>
              <a:t>Hello again. It was nice to meet you before. Your name is ______, is that right? What happened with that project you were working on last time we met?’</a:t>
            </a:r>
            <a:endParaRPr lang="en-GB" sz="1200">
              <a:effectLst/>
              <a:latin typeface="+mn-lt"/>
              <a:ea typeface="DengXian" panose="02010600030101010101" pitchFamily="2" charset="-122"/>
              <a:cs typeface="Arial" panose="020B0604020202020204" pitchFamily="34" charset="0"/>
            </a:endParaRPr>
          </a:p>
          <a:p>
            <a:r>
              <a:rPr lang="en-GB" sz="1200" b="1">
                <a:solidFill>
                  <a:srgbClr val="000000"/>
                </a:solidFill>
                <a:effectLst/>
                <a:latin typeface="+mn-lt"/>
                <a:ea typeface="Calibri" panose="020F0502020204030204" pitchFamily="34" charset="0"/>
              </a:rPr>
              <a:t>Grow</a:t>
            </a:r>
            <a:r>
              <a:rPr lang="en-GB" sz="1200" b="0">
                <a:solidFill>
                  <a:srgbClr val="000000"/>
                </a:solidFill>
                <a:effectLst/>
                <a:latin typeface="+mn-lt"/>
                <a:ea typeface="Calibri" panose="020F0502020204030204" pitchFamily="34" charset="0"/>
              </a:rPr>
              <a:t>:</a:t>
            </a:r>
            <a:r>
              <a:rPr lang="en-GB" sz="1200">
                <a:solidFill>
                  <a:srgbClr val="000000"/>
                </a:solidFill>
                <a:effectLst/>
                <a:latin typeface="+mn-lt"/>
                <a:ea typeface="Calibri" panose="020F0502020204030204" pitchFamily="34" charset="0"/>
              </a:rPr>
              <a:t> ‘Hey _____, how are you what have you been up to since _____? We should catch up and…’</a:t>
            </a:r>
            <a:endParaRPr lang="en-US" sz="1200">
              <a:latin typeface="+mn-lt"/>
              <a:cs typeface="Calibri"/>
            </a:endParaRPr>
          </a:p>
          <a:p>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15</a:t>
            </a:fld>
            <a:endParaRPr lang="en-GB"/>
          </a:p>
        </p:txBody>
      </p:sp>
    </p:spTree>
    <p:extLst>
      <p:ext uri="{BB962C8B-B14F-4D97-AF65-F5344CB8AC3E}">
        <p14:creationId xmlns:p14="http://schemas.microsoft.com/office/powerpoint/2010/main" val="1111710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rPr>
              <a:t>As you grow your network, it is important to understand the basics you need for a business, starting with a bank account.</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16</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British high street bank logos – </a:t>
            </a:r>
            <a:r>
              <a:rPr lang="en-GB">
                <a:hlinkClick r:id="rId3"/>
              </a:rPr>
              <a:t>https://www.pinterest.co.uk/wizdomimpact/british-banks/</a:t>
            </a:r>
            <a:endParaRPr lang="en-GB"/>
          </a:p>
          <a:p>
            <a:pPr marL="0" lvl="0" indent="0">
              <a:lnSpc>
                <a:spcPct val="107000"/>
              </a:lnSpc>
              <a:buFont typeface="Symbol" panose="05050102010706020507" pitchFamily="18" charset="2"/>
              <a:buNone/>
            </a:pPr>
            <a:r>
              <a:rPr lang="en-GB" sz="1200">
                <a:effectLst/>
                <a:latin typeface="+mn-lt"/>
                <a:ea typeface="DengXian" panose="02010600030101010101" pitchFamily="2" charset="-122"/>
                <a:cs typeface="Arial" panose="020B0604020202020204" pitchFamily="34" charset="0"/>
              </a:rPr>
              <a:t>You need a business bank account to receive payment for your product or service. If you work for a company, your earnings usually go into your personal bank account.</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303819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Four online banks in the UK – </a:t>
            </a:r>
            <a:r>
              <a:rPr lang="en-GB">
                <a:hlinkClick r:id="rId3"/>
              </a:rPr>
              <a:t>https://www.pinterest.co.uk/wizdomimpact/online-banks/</a:t>
            </a:r>
            <a:endParaRPr lang="en-US"/>
          </a:p>
          <a:p>
            <a:r>
              <a:rPr lang="en-GB" sz="1200">
                <a:effectLst/>
                <a:latin typeface="+mn-lt"/>
                <a:ea typeface="DengXian" panose="02010600030101010101" pitchFamily="2" charset="-122"/>
              </a:rPr>
              <a:t>And when you start to make money, you must think about tax. Most adults wish they had been taught more about taxation at school.</a:t>
            </a:r>
            <a:endParaRPr lang="en-US" sz="1200">
              <a:latin typeface="+mn-lt"/>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2719386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Watch the video – </a:t>
            </a:r>
            <a:r>
              <a:rPr lang="en-GB">
                <a:hlinkClick r:id="rId3"/>
              </a:rPr>
              <a:t>https://youtu.be/cFNy829Xbfs</a:t>
            </a:r>
            <a:endParaRPr lang="en-US"/>
          </a:p>
          <a:p>
            <a:r>
              <a:rPr lang="en-GB" sz="1200">
                <a:effectLst/>
                <a:latin typeface="+mn-lt"/>
                <a:ea typeface="DengXian" panose="02010600030101010101" pitchFamily="2" charset="-122"/>
              </a:rPr>
              <a:t>Tax is the money that a government takes from its citizens to pay for public services. Therefore, the amount of money the government has to spend on public services depends on the productivity of the people who work and pay taxes in that country, and the profit of the businesses based there</a:t>
            </a:r>
            <a:r>
              <a:rPr lang="en-GB"/>
              <a:t>.</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3271916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the last lesson, we looked at your skills and websites to find clients.</a:t>
            </a:r>
          </a:p>
          <a:p>
            <a:r>
              <a:rPr lang="en-US">
                <a:cs typeface="Calibri"/>
              </a:rPr>
              <a:t>Did anyone gain any more Echoes or sign up on any of the other freelancer sites?</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a:t>
            </a:fld>
            <a:endParaRPr lang="en-GB"/>
          </a:p>
        </p:txBody>
      </p:sp>
    </p:spTree>
    <p:extLst>
      <p:ext uri="{BB962C8B-B14F-4D97-AF65-F5344CB8AC3E}">
        <p14:creationId xmlns:p14="http://schemas.microsoft.com/office/powerpoint/2010/main" val="17898141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20</a:t>
            </a:fld>
            <a:endParaRPr lang="en-GB"/>
          </a:p>
        </p:txBody>
      </p:sp>
    </p:spTree>
    <p:extLst>
      <p:ext uri="{BB962C8B-B14F-4D97-AF65-F5344CB8AC3E}">
        <p14:creationId xmlns:p14="http://schemas.microsoft.com/office/powerpoint/2010/main" val="2726204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rPr>
              <a:t>Businesses </a:t>
            </a:r>
            <a:r>
              <a:rPr lang="en-GB" sz="1200">
                <a:solidFill>
                  <a:srgbClr val="000000"/>
                </a:solidFill>
                <a:effectLst/>
                <a:latin typeface="+mn-lt"/>
                <a:ea typeface="Calibri" panose="020F0502020204030204" pitchFamily="34" charset="0"/>
              </a:rPr>
              <a:t>pay corporation tax on profits after they have received the money, less any deductible expenses. If your business does not make a profit, it pays less tax</a:t>
            </a:r>
            <a:r>
              <a:rPr lang="en-GB"/>
              <a:t>.</a:t>
            </a:r>
            <a:endParaRPr lang="en-US">
              <a:cs typeface="Calibri"/>
            </a:endParaRPr>
          </a:p>
          <a:p>
            <a:r>
              <a:rPr lang="en-GB">
                <a:hlinkClick r:id="rId3"/>
              </a:rPr>
              <a:t>https://youtu.be/9QOwR9wxR9M</a:t>
            </a:r>
            <a:endParaRPr lang="en-GB"/>
          </a:p>
          <a:p>
            <a:endParaRPr lang="en-GB"/>
          </a:p>
          <a:p>
            <a:r>
              <a:rPr lang="en-GB" sz="1200">
                <a:effectLst/>
                <a:latin typeface="+mn-lt"/>
                <a:ea typeface="DengXian" panose="02010600030101010101" pitchFamily="2" charset="-122"/>
                <a:cs typeface="Arial" panose="020B0604020202020204" pitchFamily="34" charset="0"/>
              </a:rPr>
              <a:t>From 1 April 2023, the rate of corporation tax payable depends on the amount of profit the company made in the year:</a:t>
            </a:r>
          </a:p>
          <a:p>
            <a:pPr marL="342900" lvl="0" indent="-342900">
              <a:lnSpc>
                <a:spcPct val="107000"/>
              </a:lnSpc>
              <a:spcAft>
                <a:spcPts val="800"/>
              </a:spcAft>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profits up to £50,000 incur corporation tax at 19 per cent</a:t>
            </a:r>
          </a:p>
          <a:p>
            <a:pPr marL="342900" lvl="0" indent="-342900">
              <a:lnSpc>
                <a:spcPct val="107000"/>
              </a:lnSpc>
              <a:spcAft>
                <a:spcPts val="800"/>
              </a:spcAft>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profits greater than £250,000 incur corporation tax at 25 per cent</a:t>
            </a:r>
          </a:p>
          <a:p>
            <a:pPr marL="342900" lvl="0" indent="-342900">
              <a:lnSpc>
                <a:spcPct val="107000"/>
              </a:lnSpc>
              <a:spcAft>
                <a:spcPts val="800"/>
              </a:spcAft>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marginal relief applies to profits between £50,000 and £250,000.</a:t>
            </a:r>
          </a:p>
          <a:p>
            <a:r>
              <a:rPr lang="en-GB" sz="1200">
                <a:effectLst/>
                <a:latin typeface="+mn-lt"/>
                <a:ea typeface="DengXian" panose="02010600030101010101" pitchFamily="2" charset="-122"/>
              </a:rPr>
              <a:t>Businesses with profits that can be attributed to patented inventions and certain other intellectual property can elect to pay a reduced rate of 10 per cent tax on those profits.</a:t>
            </a:r>
            <a:endParaRPr lang="en-GB" sz="1200">
              <a:latin typeface="+mn-lt"/>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16950514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Taxation is complicated.</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22</a:t>
            </a:fld>
            <a:endParaRPr lang="en-GB"/>
          </a:p>
        </p:txBody>
      </p:sp>
    </p:spTree>
    <p:extLst>
      <p:ext uri="{BB962C8B-B14F-4D97-AF65-F5344CB8AC3E}">
        <p14:creationId xmlns:p14="http://schemas.microsoft.com/office/powerpoint/2010/main" val="2847168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The creative industry can often be a hidden economy.</a:t>
            </a:r>
          </a:p>
          <a:p>
            <a:r>
              <a:rPr lang="en-GB" sz="1200">
                <a:effectLst/>
                <a:latin typeface="+mn-lt"/>
                <a:ea typeface="DengXian" panose="02010600030101010101" pitchFamily="2" charset="-122"/>
                <a:cs typeface="Arial" panose="020B0604020202020204" pitchFamily="34" charset="0"/>
              </a:rPr>
              <a:t>Discuss possible challenges for cash-in-hand work.</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mn-lt"/>
                <a:ea typeface="DengXian" panose="02010600030101010101" pitchFamily="2" charset="-122"/>
                <a:cs typeface="Arial" panose="020B0604020202020204" pitchFamily="34" charset="0"/>
              </a:rPr>
              <a:t>When working for yourself or starting out as a freelancer, you must think carefully about when your hobby becomes a business. While there is some leniency about when you officially register your business, depending on how it is going, HMRC will expect you to make a tax return every year once you register as self-employed. From then on you should expect to pay tax in advance or on account for the next year.</a:t>
            </a:r>
          </a:p>
        </p:txBody>
      </p:sp>
      <p:sp>
        <p:nvSpPr>
          <p:cNvPr id="4" name="Slide Number Placeholder 3"/>
          <p:cNvSpPr>
            <a:spLocks noGrp="1"/>
          </p:cNvSpPr>
          <p:nvPr>
            <p:ph type="sldNum" sz="quarter" idx="5"/>
          </p:nvPr>
        </p:nvSpPr>
        <p:spPr/>
        <p:txBody>
          <a:bodyPr/>
          <a:lstStyle/>
          <a:p>
            <a:fld id="{9920340D-206C-4C41-A35B-4D72CE2F2B89}" type="slidenum">
              <a:rPr lang="en-GB" smtClean="0"/>
              <a:t>23</a:t>
            </a:fld>
            <a:endParaRPr lang="en-GB"/>
          </a:p>
        </p:txBody>
      </p:sp>
    </p:spTree>
    <p:extLst>
      <p:ext uri="{BB962C8B-B14F-4D97-AF65-F5344CB8AC3E}">
        <p14:creationId xmlns:p14="http://schemas.microsoft.com/office/powerpoint/2010/main" val="1858261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a:t>
            </a:r>
            <a:r>
              <a:rPr lang="en-GB">
                <a:cs typeface="Calibri"/>
              </a:rPr>
              <a:t>. </a:t>
            </a:r>
            <a:r>
              <a:rPr lang="en-GB"/>
              <a:t>This relates to the previous video that talks about the hidden economy, the creative industry involves many ghost and moonlighters and at what point they should start paying tax</a:t>
            </a:r>
          </a:p>
          <a:p>
            <a:r>
              <a:rPr lang="en-GB">
                <a:ea typeface="Calibri"/>
                <a:cs typeface="Calibri"/>
              </a:rPr>
              <a:t>Most performances and creative activities at the beginning of someone's career tend to be cash in hand and not regular. If you have a video go viral at what point do you start declaring that income?</a:t>
            </a:r>
          </a:p>
        </p:txBody>
      </p:sp>
      <p:sp>
        <p:nvSpPr>
          <p:cNvPr id="4" name="Slide Number Placeholder 3"/>
          <p:cNvSpPr>
            <a:spLocks noGrp="1"/>
          </p:cNvSpPr>
          <p:nvPr>
            <p:ph type="sldNum" sz="quarter" idx="5"/>
          </p:nvPr>
        </p:nvSpPr>
        <p:spPr/>
        <p:txBody>
          <a:bodyPr/>
          <a:lstStyle/>
          <a:p>
            <a:fld id="{9920340D-206C-4C41-A35B-4D72CE2F2B89}" type="slidenum">
              <a:rPr lang="en-GB" smtClean="0"/>
              <a:t>24</a:t>
            </a:fld>
            <a:endParaRPr lang="en-GB"/>
          </a:p>
        </p:txBody>
      </p:sp>
    </p:spTree>
    <p:extLst>
      <p:ext uri="{BB962C8B-B14F-4D97-AF65-F5344CB8AC3E}">
        <p14:creationId xmlns:p14="http://schemas.microsoft.com/office/powerpoint/2010/main" val="4234126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Watch working for yourself video – </a:t>
            </a:r>
            <a:r>
              <a:rPr lang="en-US">
                <a:hlinkClick r:id="rId3"/>
              </a:rPr>
              <a:t>https://youtu.be/WkcuoWOn_3A</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a:p>
        </p:txBody>
      </p:sp>
    </p:spTree>
    <p:extLst>
      <p:ext uri="{BB962C8B-B14F-4D97-AF65-F5344CB8AC3E}">
        <p14:creationId xmlns:p14="http://schemas.microsoft.com/office/powerpoint/2010/main" val="3549041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These figures are correct as of August 2023 and are subject to change and updating.</a:t>
            </a:r>
          </a:p>
          <a:p>
            <a:r>
              <a:rPr lang="en-US">
                <a:ea typeface="Calibri"/>
                <a:cs typeface="Calibri"/>
              </a:rPr>
              <a:t>Remind the learners about invoicing in lesson 3. These are record of how much money you have made.</a:t>
            </a:r>
          </a:p>
        </p:txBody>
      </p:sp>
      <p:sp>
        <p:nvSpPr>
          <p:cNvPr id="4" name="Slide Number Placeholder 3"/>
          <p:cNvSpPr>
            <a:spLocks noGrp="1"/>
          </p:cNvSpPr>
          <p:nvPr>
            <p:ph type="sldNum" sz="quarter" idx="5"/>
          </p:nvPr>
        </p:nvSpPr>
        <p:spPr/>
        <p:txBody>
          <a:bodyPr/>
          <a:lstStyle/>
          <a:p>
            <a:fld id="{9920340D-206C-4C41-A35B-4D72CE2F2B89}" type="slidenum">
              <a:rPr lang="en-GB" smtClean="0"/>
              <a:t>26</a:t>
            </a:fld>
            <a:endParaRPr lang="en-GB"/>
          </a:p>
        </p:txBody>
      </p:sp>
    </p:spTree>
    <p:extLst>
      <p:ext uri="{BB962C8B-B14F-4D97-AF65-F5344CB8AC3E}">
        <p14:creationId xmlns:p14="http://schemas.microsoft.com/office/powerpoint/2010/main" val="588891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27</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28</a:t>
            </a:fld>
            <a:endParaRPr lang="en-GB"/>
          </a:p>
        </p:txBody>
      </p:sp>
    </p:spTree>
    <p:extLst>
      <p:ext uri="{BB962C8B-B14F-4D97-AF65-F5344CB8AC3E}">
        <p14:creationId xmlns:p14="http://schemas.microsoft.com/office/powerpoint/2010/main" val="42908261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Watch video about registering a business with companies house – </a:t>
            </a:r>
            <a:r>
              <a:rPr lang="en-US">
                <a:hlinkClick r:id="rId3"/>
              </a:rPr>
              <a:t>https://youtu.be/27Buwhup42E</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29</a:t>
            </a:fld>
            <a:endParaRPr lang="en-GB"/>
          </a:p>
        </p:txBody>
      </p:sp>
    </p:spTree>
    <p:extLst>
      <p:ext uri="{BB962C8B-B14F-4D97-AF65-F5344CB8AC3E}">
        <p14:creationId xmlns:p14="http://schemas.microsoft.com/office/powerpoint/2010/main" val="339074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the last lesson, we looked at your skills and websites to find clients.</a:t>
            </a:r>
          </a:p>
          <a:p>
            <a:r>
              <a:rPr lang="en-US">
                <a:cs typeface="Calibri"/>
              </a:rPr>
              <a:t>Did anyone gain any more Echoes or sign up on any of the other freelancer sites?</a:t>
            </a: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3106778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Find a name – </a:t>
            </a:r>
            <a:r>
              <a:rPr lang="en-US"/>
              <a:t>https://looka.com/business-name-generator/</a:t>
            </a: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30</a:t>
            </a:fld>
            <a:endParaRPr lang="en-GB"/>
          </a:p>
        </p:txBody>
      </p:sp>
    </p:spTree>
    <p:extLst>
      <p:ext uri="{BB962C8B-B14F-4D97-AF65-F5344CB8AC3E}">
        <p14:creationId xmlns:p14="http://schemas.microsoft.com/office/powerpoint/2010/main" val="1225562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Fill in the desired business name and check if it is available.</a:t>
            </a:r>
          </a:p>
          <a:p>
            <a:r>
              <a:rPr lang="en-GB"/>
              <a:t>Once you have chosen a name, check it against the database of company names registered at Companies House.</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31</a:t>
            </a:fld>
            <a:endParaRPr lang="en-GB"/>
          </a:p>
        </p:txBody>
      </p:sp>
    </p:spTree>
    <p:extLst>
      <p:ext uri="{BB962C8B-B14F-4D97-AF65-F5344CB8AC3E}">
        <p14:creationId xmlns:p14="http://schemas.microsoft.com/office/powerpoint/2010/main" val="15227086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Search the company register</a:t>
            </a:r>
            <a:endParaRPr lang="en-US"/>
          </a:p>
          <a:p>
            <a:r>
              <a:rPr lang="en-US">
                <a:hlinkClick r:id="rId3"/>
              </a:rPr>
              <a:t>https://find-and-update.company-information.service.gov.uk/</a:t>
            </a:r>
            <a:endParaRPr lang="en-US">
              <a:ea typeface="Calibri"/>
              <a:cs typeface="Calibri"/>
              <a:hlinkClick r:id="rId3"/>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32</a:t>
            </a:fld>
            <a:endParaRPr lang="en-GB"/>
          </a:p>
        </p:txBody>
      </p:sp>
    </p:spTree>
    <p:extLst>
      <p:ext uri="{BB962C8B-B14F-4D97-AF65-F5344CB8AC3E}">
        <p14:creationId xmlns:p14="http://schemas.microsoft.com/office/powerpoint/2010/main" val="13289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video about legal structure – </a:t>
            </a:r>
            <a:r>
              <a:rPr lang="en-US">
                <a:hlinkClick r:id="rId3"/>
              </a:rPr>
              <a:t>https://youtu.be/u_MEKqtWeiM</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33</a:t>
            </a:fld>
            <a:endParaRPr lang="en-GB"/>
          </a:p>
        </p:txBody>
      </p:sp>
    </p:spTree>
    <p:extLst>
      <p:ext uri="{BB962C8B-B14F-4D97-AF65-F5344CB8AC3E}">
        <p14:creationId xmlns:p14="http://schemas.microsoft.com/office/powerpoint/2010/main" val="42782773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effectLst/>
                <a:latin typeface="+mn-lt"/>
                <a:ea typeface="Arial" panose="020B0604020202020204" pitchFamily="34" charset="0"/>
                <a:cs typeface="Arial" panose="020B0604020202020204" pitchFamily="34" charset="0"/>
              </a:rPr>
              <a:t>Handout – </a:t>
            </a:r>
            <a:r>
              <a:rPr lang="en-GB" sz="1200" b="0">
                <a:solidFill>
                  <a:srgbClr val="000000"/>
                </a:solidFill>
                <a:effectLst/>
                <a:latin typeface="+mn-lt"/>
                <a:ea typeface="Arial" panose="020B0604020202020204" pitchFamily="34" charset="0"/>
              </a:rPr>
              <a:t>Different types of UK business structure</a:t>
            </a:r>
            <a:endParaRPr lang="en-US" sz="1200" b="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34</a:t>
            </a:fld>
            <a:endParaRPr lang="en-GB"/>
          </a:p>
        </p:txBody>
      </p:sp>
    </p:spTree>
    <p:extLst>
      <p:ext uri="{BB962C8B-B14F-4D97-AF65-F5344CB8AC3E}">
        <p14:creationId xmlns:p14="http://schemas.microsoft.com/office/powerpoint/2010/main" val="35985667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Set up a company for free with Tide and get a bank account</a:t>
            </a:r>
            <a:endParaRPr lang="en-US"/>
          </a:p>
          <a:p>
            <a:r>
              <a:rPr lang="en-US">
                <a:hlinkClick r:id="rId3"/>
              </a:rPr>
              <a:t>https://www.tide.co/company-registration</a:t>
            </a:r>
            <a:endParaRPr lang="en-US"/>
          </a:p>
          <a:p>
            <a:r>
              <a:rPr lang="en-US">
                <a:cs typeface="Calibri"/>
              </a:rPr>
              <a:t>Fill in the forms, but do not complete them unless you are ready to start your business today.</a:t>
            </a:r>
          </a:p>
        </p:txBody>
      </p:sp>
      <p:sp>
        <p:nvSpPr>
          <p:cNvPr id="4" name="Slide Number Placeholder 3"/>
          <p:cNvSpPr>
            <a:spLocks noGrp="1"/>
          </p:cNvSpPr>
          <p:nvPr>
            <p:ph type="sldNum" sz="quarter" idx="5"/>
          </p:nvPr>
        </p:nvSpPr>
        <p:spPr/>
        <p:txBody>
          <a:bodyPr/>
          <a:lstStyle/>
          <a:p>
            <a:fld id="{9920340D-206C-4C41-A35B-4D72CE2F2B89}" type="slidenum">
              <a:rPr lang="en-GB" smtClean="0"/>
              <a:pPr/>
              <a:t>35</a:t>
            </a:fld>
            <a:endParaRPr lang="en-GB"/>
          </a:p>
        </p:txBody>
      </p:sp>
    </p:spTree>
    <p:extLst>
      <p:ext uri="{BB962C8B-B14F-4D97-AF65-F5344CB8AC3E}">
        <p14:creationId xmlns:p14="http://schemas.microsoft.com/office/powerpoint/2010/main" val="34500401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u="none">
                <a:effectLst/>
                <a:latin typeface="+mn-lt"/>
                <a:ea typeface="DengXian"/>
                <a:cs typeface="Calibri"/>
              </a:rPr>
              <a:t>When you are ready, you can register your web name on sites such as </a:t>
            </a:r>
            <a:r>
              <a:rPr lang="en-GB" sz="1200" b="0" u="none">
                <a:solidFill>
                  <a:srgbClr val="0563C1"/>
                </a:solidFill>
                <a:effectLst/>
                <a:latin typeface="+mn-lt"/>
                <a:ea typeface="DengXian"/>
                <a:cs typeface="Calibri"/>
                <a:hlinkClick r:id="rId3"/>
              </a:rPr>
              <a:t>Names.</a:t>
            </a:r>
            <a:r>
              <a:rPr lang="en-GB">
                <a:solidFill>
                  <a:srgbClr val="0563C1"/>
                </a:solidFill>
                <a:ea typeface="DengXian"/>
                <a:cs typeface="Calibri"/>
                <a:hlinkClick r:id="rId3"/>
              </a:rPr>
              <a:t>co.uk</a:t>
            </a:r>
            <a:r>
              <a:rPr lang="en-GB" sz="1200" b="0" u="none">
                <a:effectLst/>
                <a:latin typeface="+mn-lt"/>
                <a:ea typeface="DengXian"/>
                <a:cs typeface="Calibri"/>
              </a:rPr>
              <a:t> and </a:t>
            </a:r>
            <a:r>
              <a:rPr lang="en-GB" sz="1200" b="0" u="none">
                <a:solidFill>
                  <a:srgbClr val="0563C1"/>
                </a:solidFill>
                <a:effectLst/>
                <a:latin typeface="+mn-lt"/>
                <a:ea typeface="DengXian"/>
                <a:cs typeface="Calibri"/>
                <a:hlinkClick r:id="rId4"/>
              </a:rPr>
              <a:t>GoDaddy.com</a:t>
            </a:r>
            <a:r>
              <a:rPr lang="en-GB" sz="1200" b="0" u="none">
                <a:effectLst/>
                <a:latin typeface="+mn-lt"/>
                <a:ea typeface="DengXian"/>
                <a:cs typeface="Calibri"/>
              </a:rPr>
              <a:t> for an annual fee.</a:t>
            </a:r>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1226021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See </a:t>
            </a:r>
            <a:r>
              <a:rPr lang="en-US" err="1"/>
              <a:t>Quickbooks</a:t>
            </a:r>
            <a:r>
              <a:rPr lang="en-US"/>
              <a:t> accounting software – </a:t>
            </a:r>
            <a:r>
              <a:rPr lang="en-US">
                <a:hlinkClick r:id="rId3"/>
              </a:rPr>
              <a:t>https://quickbooks.intuit.com/uk/</a:t>
            </a:r>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37</a:t>
            </a:fld>
            <a:endParaRPr lang="en-GB"/>
          </a:p>
        </p:txBody>
      </p:sp>
    </p:spTree>
    <p:extLst>
      <p:ext uri="{BB962C8B-B14F-4D97-AF65-F5344CB8AC3E}">
        <p14:creationId xmlns:p14="http://schemas.microsoft.com/office/powerpoint/2010/main" val="37915831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See Xero accounting software – https://www.xero.com/uk/</a:t>
            </a:r>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38</a:t>
            </a:fld>
            <a:endParaRPr lang="en-GB"/>
          </a:p>
        </p:txBody>
      </p:sp>
    </p:spTree>
    <p:extLst>
      <p:ext uri="{BB962C8B-B14F-4D97-AF65-F5344CB8AC3E}">
        <p14:creationId xmlns:p14="http://schemas.microsoft.com/office/powerpoint/2010/main" val="12624393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 what you need to start a business, including branding.</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39</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b="0">
                <a:effectLst/>
                <a:latin typeface="+mn-lt"/>
                <a:ea typeface="Arial" panose="020B0604020202020204" pitchFamily="34" charset="0"/>
                <a:cs typeface="Calibri"/>
              </a:rPr>
              <a:t>Handout – </a:t>
            </a:r>
            <a:r>
              <a:rPr lang="en-GB">
                <a:ea typeface="Arial" panose="020B0604020202020204" pitchFamily="34" charset="0"/>
                <a:cs typeface="Calibri"/>
              </a:rPr>
              <a:t>MBP ESP HO16</a:t>
            </a:r>
            <a:endParaRPr lang="en-GB" sz="1200" b="0">
              <a:solidFill>
                <a:srgbClr val="000000"/>
              </a:solidFill>
              <a:effectLst/>
              <a:latin typeface="+mn-lt"/>
              <a:ea typeface="Arial" panose="020B0604020202020204" pitchFamily="34" charset="0"/>
              <a:cs typeface="Calibri"/>
            </a:endParaRPr>
          </a:p>
          <a:p>
            <a:pPr>
              <a:defRPr/>
            </a:pPr>
            <a:r>
              <a:rPr lang="en-GB">
                <a:cs typeface="Calibri"/>
              </a:rPr>
              <a:t>Also consider a logo, a colour, a slogan and a mission statement</a:t>
            </a:r>
            <a:endParaRPr lang="en-GB"/>
          </a:p>
          <a:p>
            <a:pPr>
              <a:defRPr/>
            </a:pPr>
            <a:endParaRPr lang="en-GB"/>
          </a:p>
          <a:p>
            <a:pPr>
              <a:defRPr/>
            </a:pPr>
            <a:r>
              <a:rPr lang="en-GB"/>
              <a:t>In pairs, ask learners to discuss what they need to start a business, including branding.</a:t>
            </a:r>
            <a:endParaRPr lang="en-GB">
              <a:cs typeface="Calibri"/>
            </a:endParaRPr>
          </a:p>
          <a:p>
            <a:pPr>
              <a:defRPr/>
            </a:pPr>
            <a:r>
              <a:rPr lang="en-GB"/>
              <a:t>Tutor to facilitate a discussion about the ESP skill of developing ideas. How well have learners developed their business and branding ideas? Have they identified some potential key ways forwards?</a:t>
            </a:r>
            <a:endParaRPr lang="en-GB">
              <a:cs typeface="Calibri"/>
            </a:endParaRPr>
          </a:p>
          <a:p>
            <a:pPr>
              <a:defRPr/>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40</a:t>
            </a:fld>
            <a:endParaRPr lang="en-GB"/>
          </a:p>
        </p:txBody>
      </p:sp>
    </p:spTree>
    <p:extLst>
      <p:ext uri="{BB962C8B-B14F-4D97-AF65-F5344CB8AC3E}">
        <p14:creationId xmlns:p14="http://schemas.microsoft.com/office/powerpoint/2010/main" val="38268813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cs typeface="Calibri"/>
              </a:rPr>
              <a:t>Set up an account for yourself on LinkedIn.com</a:t>
            </a:r>
          </a:p>
          <a:p>
            <a:pPr>
              <a:defRPr/>
            </a:pP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41</a:t>
            </a:fld>
            <a:endParaRPr lang="en-GB"/>
          </a:p>
        </p:txBody>
      </p:sp>
    </p:spTree>
    <p:extLst>
      <p:ext uri="{BB962C8B-B14F-4D97-AF65-F5344CB8AC3E}">
        <p14:creationId xmlns:p14="http://schemas.microsoft.com/office/powerpoint/2010/main" val="2996418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42</a:t>
            </a:fld>
            <a:endParaRPr lang="en-GB"/>
          </a:p>
        </p:txBody>
      </p:sp>
    </p:spTree>
    <p:extLst>
      <p:ext uri="{BB962C8B-B14F-4D97-AF65-F5344CB8AC3E}">
        <p14:creationId xmlns:p14="http://schemas.microsoft.com/office/powerpoint/2010/main" val="24148285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43</a:t>
            </a:fld>
            <a:endParaRPr lang="en-GB"/>
          </a:p>
        </p:txBody>
      </p:sp>
    </p:spTree>
    <p:extLst>
      <p:ext uri="{BB962C8B-B14F-4D97-AF65-F5344CB8AC3E}">
        <p14:creationId xmlns:p14="http://schemas.microsoft.com/office/powerpoint/2010/main" val="19546132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series of lessons is designed to help you understand and identify what is required to work successfully in the creative industry.</a:t>
            </a:r>
          </a:p>
          <a:p>
            <a:r>
              <a:rPr lang="en-GB">
                <a:cs typeface="Calibri"/>
              </a:rPr>
              <a:t>Sing 2 charts the creative project from conception to end, including the challenges the individuals face.</a:t>
            </a:r>
          </a:p>
          <a:p>
            <a:r>
              <a:rPr lang="en-GB">
                <a:cs typeface="Calibri"/>
              </a:rPr>
              <a:t>Based on what the last nine lessons have covered, watch the film and ask the students to answer the questions in the handout. Consider dividing the class into smaller groups to discuss their answers.</a:t>
            </a:r>
          </a:p>
          <a:p>
            <a:r>
              <a:rPr lang="en-GB">
                <a:cs typeface="Calibri"/>
              </a:rPr>
              <a:t>You could stop the film every 20 minutes or so and facilitate discussion about what is happening.</a:t>
            </a:r>
          </a:p>
          <a:p>
            <a:r>
              <a:rPr lang="en-GB">
                <a:cs typeface="Calibri"/>
              </a:rPr>
              <a:t>Click here for Sing 2 image </a:t>
            </a:r>
            <a:r>
              <a:rPr lang="en-GB"/>
              <a:t>https://www.pinterest.co.uk/pin/845691636300146628/</a:t>
            </a:r>
            <a:endParaRPr lang="en-GB">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44</a:t>
            </a:fld>
            <a:endParaRPr lang="en-GB"/>
          </a:p>
        </p:txBody>
      </p:sp>
    </p:spTree>
    <p:extLst>
      <p:ext uri="{BB962C8B-B14F-4D97-AF65-F5344CB8AC3E}">
        <p14:creationId xmlns:p14="http://schemas.microsoft.com/office/powerpoint/2010/main" val="28333841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Use the handout to focus the learners as they watch the film.</a:t>
            </a:r>
          </a:p>
          <a:p>
            <a:r>
              <a:rPr lang="en-US">
                <a:ea typeface="Calibri"/>
                <a:cs typeface="Calibri"/>
              </a:rPr>
              <a:t>Facilitate small group discussions about the themes they saw in the film.</a:t>
            </a:r>
          </a:p>
          <a:p>
            <a:r>
              <a:rPr lang="en-US">
                <a:ea typeface="Calibri"/>
                <a:cs typeface="Calibri"/>
              </a:rPr>
              <a:t>Also, ask students to self-reflect on the skills and knowledge they have learnt over the last ten lessons.</a:t>
            </a:r>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a:p>
        </p:txBody>
      </p:sp>
    </p:spTree>
    <p:extLst>
      <p:ext uri="{BB962C8B-B14F-4D97-AF65-F5344CB8AC3E}">
        <p14:creationId xmlns:p14="http://schemas.microsoft.com/office/powerpoint/2010/main" val="118027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Ask students to self-reflect on what they have learnt in this </a:t>
            </a:r>
            <a:r>
              <a:rPr lang="en-US" err="1">
                <a:ea typeface="Calibri"/>
                <a:cs typeface="Calibri"/>
              </a:rPr>
              <a:t>programme</a:t>
            </a:r>
            <a:r>
              <a:rPr lang="en-US">
                <a:ea typeface="Calibri"/>
                <a:cs typeface="Calibri"/>
              </a:rPr>
              <a:t>.</a:t>
            </a:r>
          </a:p>
          <a:p>
            <a:r>
              <a:rPr lang="en-US">
                <a:ea typeface="Calibri"/>
                <a:cs typeface="Calibri"/>
              </a:rPr>
              <a:t>This is a good opportunity to revisit the ESP skills audit or reflection activity, which may then filter into their learning journal (ELP) or progress review activity as they near the ESP dates.</a:t>
            </a:r>
          </a:p>
          <a:p>
            <a:r>
              <a:rPr lang="en-US">
                <a:ea typeface="Calibri"/>
                <a:cs typeface="Calibri"/>
              </a:rPr>
              <a:t>It will also help the students consider what further preparation and development they require for ESP, and make a plan with some targets to reach before the ESP.</a:t>
            </a:r>
          </a:p>
        </p:txBody>
      </p:sp>
      <p:sp>
        <p:nvSpPr>
          <p:cNvPr id="4" name="Slide Number Placeholder 3"/>
          <p:cNvSpPr>
            <a:spLocks noGrp="1"/>
          </p:cNvSpPr>
          <p:nvPr>
            <p:ph type="sldNum" sz="quarter" idx="5"/>
          </p:nvPr>
        </p:nvSpPr>
        <p:spPr/>
        <p:txBody>
          <a:bodyPr/>
          <a:lstStyle/>
          <a:p>
            <a:fld id="{9920340D-206C-4C41-A35B-4D72CE2F2B89}" type="slidenum">
              <a:rPr lang="en-GB" smtClean="0"/>
              <a:pPr/>
              <a:t>46</a:t>
            </a:fld>
            <a:endParaRPr lang="en-GB"/>
          </a:p>
        </p:txBody>
      </p:sp>
    </p:spTree>
    <p:extLst>
      <p:ext uri="{BB962C8B-B14F-4D97-AF65-F5344CB8AC3E}">
        <p14:creationId xmlns:p14="http://schemas.microsoft.com/office/powerpoint/2010/main" val="12524796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a:p>
        </p:txBody>
      </p:sp>
    </p:spTree>
    <p:extLst>
      <p:ext uri="{BB962C8B-B14F-4D97-AF65-F5344CB8AC3E}">
        <p14:creationId xmlns:p14="http://schemas.microsoft.com/office/powerpoint/2010/main" val="480698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the last lesson we looked at what a freelancer is.</a:t>
            </a:r>
            <a:endParaRPr lang="en-US"/>
          </a:p>
          <a:p>
            <a:r>
              <a:rPr lang="en-US">
                <a:ea typeface="Calibri"/>
                <a:cs typeface="Calibri"/>
              </a:rPr>
              <a:t>In this lesson we will be explore networking, financing and freelance portfolios.</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717498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the video about starting out as a freelancer – </a:t>
            </a:r>
            <a:r>
              <a:rPr lang="en-US">
                <a:hlinkClick r:id="rId3"/>
              </a:rPr>
              <a:t>https://youtu.be/GMZvrTscVrk</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109410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Pass around the Human bingo handout and ask the learners to network with one another to see what resources they can find in the whole class.</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Did you find out things about your classmates that you did not know?</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4832749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Discuss the phrase with the class. People can be one of your biggest resources. </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2270449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1F1B3-F6B9-4BA8-931C-9D29010190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45C88A-159F-4D6F-80B5-09D17D2199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8CBB58-F617-47DD-9BC4-C9A2DB3D05B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4758573-A418-4A0C-A005-30333CFF0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184A9A-A6F7-49A2-827E-415A66399E22}"/>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61824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38A24-83E1-48BB-95DF-5EBD382F81D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BBBB664-A350-4B0E-82BA-C7230B798B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357415-38F6-4621-9DEF-05E09252547D}"/>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7FADEC-7E72-431C-AE9E-89F2D6808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92F3C4-3586-48AA-A68A-5CA5D21C04DF}"/>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8390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9DC279-19B0-4536-AA08-9E2E8BA51DE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A6563E-369C-4DFE-915A-E1980AACFB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70D5D2-0E4D-41B8-BAAC-464DB42B8A2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01AA40E-6041-4E4F-9257-D7CE2D8A7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2672E-A2AE-4154-AC33-C900DDDF98B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971357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16789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Tree>
    <p:extLst>
      <p:ext uri="{BB962C8B-B14F-4D97-AF65-F5344CB8AC3E}">
        <p14:creationId xmlns:p14="http://schemas.microsoft.com/office/powerpoint/2010/main" val="33375216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1453958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3995"/>
            <a:ext cx="5523477" cy="365125"/>
          </a:xfrm>
          <a:prstGeom prst="rect">
            <a:avLst/>
          </a:prstGeom>
          <a:noFill/>
          <a:ln>
            <a:noFill/>
          </a:ln>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7692759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32428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E6FC6-04BD-4B8C-9E81-41B54453CB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9AC6D8A-113F-444F-8F62-83100084C0C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8D2800-C6D2-402D-B9C2-3DF4679DB577}"/>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7BFC92EC-7160-493B-B4B5-6536194AE3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00C406-B697-46AF-A56A-45FD7C86EDE4}"/>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23649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42C94-D81C-405D-9B7E-F29919FCB92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6C0FF7-E57A-490F-A010-16AD14A80DC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AA7AE9-5213-4D0F-9C16-B2C3A1B90602}"/>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5E029ED7-5E7C-4C99-B773-1D99ADEE71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27C0D-B3F0-4EBC-AC80-C83242E1241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439198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E034A-E650-48B5-A70F-5739013615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46EB71-0944-43E1-A2D9-EB0EAE186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307A5A-2ADB-4263-9376-F194C9213F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574391-DF16-464D-A5D8-9F228752813C}"/>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7322363-5095-44FE-9935-8B2C56F27A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B6FFE9-6940-4BF4-B86A-3F7D7398C2D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2368788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51E4E-698D-4CE1-A63B-4565E4F221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4D5674-D18F-4E59-B987-643BA00E4F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8C7B83-4153-4405-A2D9-0852AFE26D1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FDDDBD-31A9-4730-900E-34925CF8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3A24FE-6732-4D1F-A396-48F2DCD185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3F4C004-E3A6-4E03-BC0C-563932E3E865}"/>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8" name="Footer Placeholder 7">
            <a:extLst>
              <a:ext uri="{FF2B5EF4-FFF2-40B4-BE49-F238E27FC236}">
                <a16:creationId xmlns:a16="http://schemas.microsoft.com/office/drawing/2014/main" id="{A5D00115-3DD7-4FE5-B70F-530024EEF0F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1BE1B20-4748-4E67-BAC7-095C2AF44BC6}"/>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9671469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B9750-31E5-42EA-B4E4-D1F3359692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823F3FA-6D63-445B-84F8-9C18E046ADF1}"/>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4" name="Footer Placeholder 3">
            <a:extLst>
              <a:ext uri="{FF2B5EF4-FFF2-40B4-BE49-F238E27FC236}">
                <a16:creationId xmlns:a16="http://schemas.microsoft.com/office/drawing/2014/main" id="{5E59EA9F-7113-4648-96DE-B1BEE0CD8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DFFB727-61CA-4211-8C6C-355BFD01014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192768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FACDF95-0CE8-4710-AE86-E8FEB74B288A}"/>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3" name="Footer Placeholder 2">
            <a:extLst>
              <a:ext uri="{FF2B5EF4-FFF2-40B4-BE49-F238E27FC236}">
                <a16:creationId xmlns:a16="http://schemas.microsoft.com/office/drawing/2014/main" id="{00D19C93-A1B1-4B5A-B33D-70214C525A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DA88C68-52BC-48E2-A6E5-3CF490528F5A}"/>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1533162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2666A-9BFD-42C1-B11C-8AF8234AB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AA3D87-AD27-464F-8E50-A50070B12E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7732F88-FE10-4093-911E-40F3E6E7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567632-61FA-44F5-9E07-2C8DA2837604}"/>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DB41C73E-B1E1-41DA-AD52-616863DB6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79ABB0-4CFE-48ED-B740-DA28F02335E1}"/>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3626826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7CDA5-B2E0-44AF-9DE8-608CA6204E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1C36E2-468F-40FE-B038-F56BA5C3B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D25A288E-2936-41A0-BF96-E15CDAA33C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2DA149-D2C1-4150-B2A3-3E195C1E822F}"/>
              </a:ext>
            </a:extLst>
          </p:cNvPr>
          <p:cNvSpPr>
            <a:spLocks noGrp="1"/>
          </p:cNvSpPr>
          <p:nvPr>
            <p:ph type="dt" sz="half" idx="10"/>
          </p:nvPr>
        </p:nvSpPr>
        <p:spPr/>
        <p:txBody>
          <a:bodyPr/>
          <a:lstStyle/>
          <a:p>
            <a:fld id="{EA11BE61-DDF5-453F-8590-8C9FA2C7BC93}" type="datetimeFigureOut">
              <a:rPr lang="en-US" smtClean="0"/>
              <a:t>11/10/2023</a:t>
            </a:fld>
            <a:endParaRPr lang="en-US"/>
          </a:p>
        </p:txBody>
      </p:sp>
      <p:sp>
        <p:nvSpPr>
          <p:cNvPr id="6" name="Footer Placeholder 5">
            <a:extLst>
              <a:ext uri="{FF2B5EF4-FFF2-40B4-BE49-F238E27FC236}">
                <a16:creationId xmlns:a16="http://schemas.microsoft.com/office/drawing/2014/main" id="{7B348074-ECA8-47E7-9461-179B312CD1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FEC5-3D8D-4981-99E1-009E3E0096DE}"/>
              </a:ext>
            </a:extLst>
          </p:cNvPr>
          <p:cNvSpPr>
            <a:spLocks noGrp="1"/>
          </p:cNvSpPr>
          <p:nvPr>
            <p:ph type="sldNum" sz="quarter" idx="12"/>
          </p:nvPr>
        </p:nvSpPr>
        <p:spPr/>
        <p:txBody>
          <a:bodyPr/>
          <a:lstStyle/>
          <a:p>
            <a:fld id="{758441B7-B3CB-4C49-A2D1-B6914F7C3DAF}" type="slidenum">
              <a:rPr lang="en-US" smtClean="0"/>
              <a:t>‹#›</a:t>
            </a:fld>
            <a:endParaRPr lang="en-US"/>
          </a:p>
        </p:txBody>
      </p:sp>
    </p:spTree>
    <p:extLst>
      <p:ext uri="{BB962C8B-B14F-4D97-AF65-F5344CB8AC3E}">
        <p14:creationId xmlns:p14="http://schemas.microsoft.com/office/powerpoint/2010/main" val="5547382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EB423C-2894-43C0-8D16-2528AF959D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577D6D-7834-4380-A355-9DF0A0C928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030E452-C5E8-46AE-8386-142EA662B4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11BE61-DDF5-453F-8590-8C9FA2C7BC93}" type="datetimeFigureOut">
              <a:rPr lang="en-US" smtClean="0"/>
              <a:t>11/10/2023</a:t>
            </a:fld>
            <a:endParaRPr lang="en-US"/>
          </a:p>
        </p:txBody>
      </p:sp>
      <p:sp>
        <p:nvSpPr>
          <p:cNvPr id="5" name="Footer Placeholder 4">
            <a:extLst>
              <a:ext uri="{FF2B5EF4-FFF2-40B4-BE49-F238E27FC236}">
                <a16:creationId xmlns:a16="http://schemas.microsoft.com/office/drawing/2014/main" id="{FED02B97-DFE2-4AD4-BB6B-2A55C9E5C7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12B03D-85E8-4B47-88DC-4E323D658B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441B7-B3CB-4C49-A2D1-B6914F7C3DAF}" type="slidenum">
              <a:rPr lang="en-US" smtClean="0"/>
              <a:t>‹#›</a:t>
            </a:fld>
            <a:endParaRPr lang="en-US"/>
          </a:p>
        </p:txBody>
      </p:sp>
    </p:spTree>
    <p:extLst>
      <p:ext uri="{BB962C8B-B14F-4D97-AF65-F5344CB8AC3E}">
        <p14:creationId xmlns:p14="http://schemas.microsoft.com/office/powerpoint/2010/main" val="3532632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pinterest.co.uk/wizdomimpact/british-banks/"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s://www.pinterest.co.uk/wizdomimpact/online-banks/"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s://youtu.be/cFNy829Xbfs"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hyperlink" Target="https://youtu.be/9QOwR9wxR9M"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https://youtu.be/ndyGtahrwsE"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hyperlink" Target="https://youtu.be/9QOwR9wxR9M"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hyperlink" Target="https://youtu.be/WkcuoWOn_3A"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hyperlink" Target="https://youtu.be/27Buwhup42E"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looka.com/&#8203;business-name-generator/"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hyperlink" Target="https://youtu.be/u_MEKqtWeiM" TargetMode="Externa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hyperlink" Target="http://www.names.co.uk/"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hyperlink" Target="https://www.123-reg.co.uk/" TargetMode="External"/><Relationship Id="rId4" Type="http://schemas.openxmlformats.org/officeDocument/2006/relationships/hyperlink" Target="http://www.godaddy.com/"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quickbooks.intuit.com/uk/" TargetMode="External"/><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hyperlink" Target="http://www.xero.com/" TargetMode="External"/><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hyperlink" Target="https://www.pinterest.co.uk/pin/845691636300146628/" TargetMode="External"/><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GMZvrTscVrk"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hyperlink" Target="https://youtu.be/Gwm1yVC7qcE"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800" dirty="0">
                <a:cs typeface="Arial"/>
              </a:rPr>
              <a:t>Lesson 9: Freelancing – finance</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2399090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06719"/>
            <a:ext cx="11452532" cy="2874903"/>
          </a:xfrm>
        </p:spPr>
        <p:txBody>
          <a:bodyPr vert="horz" lIns="0" tIns="0" rIns="0" bIns="0" rtlCol="0" anchor="t">
            <a:noAutofit/>
          </a:bodyPr>
          <a:lstStyle/>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endParaRPr lang="en-GB" sz="6400">
              <a:latin typeface="Calibri"/>
              <a:ea typeface="Calibri"/>
              <a:cs typeface="Calibri"/>
            </a:endParaRPr>
          </a:p>
          <a:p>
            <a:pPr algn="ctr"/>
            <a:r>
              <a:rPr lang="en-GB" sz="8800">
                <a:latin typeface="Arial"/>
                <a:cs typeface="Calibri"/>
              </a:rPr>
              <a:t>The rule of </a:t>
            </a:r>
          </a:p>
          <a:p>
            <a:pPr algn="ctr"/>
            <a:endParaRPr lang="en-GB" sz="8800">
              <a:latin typeface="Arial"/>
              <a:cs typeface="Calibri"/>
            </a:endParaRPr>
          </a:p>
          <a:p>
            <a:pPr algn="ctr"/>
            <a:r>
              <a:rPr lang="en-GB" sz="8800">
                <a:latin typeface="Arial"/>
                <a:cs typeface="Calibri"/>
              </a:rPr>
              <a:t>three meetings</a:t>
            </a: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1467">
              <a:latin typeface="Calibri" panose="020F0502020204030204" pitchFamily="34" charset="0"/>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1592732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06719"/>
            <a:ext cx="11452532" cy="2874903"/>
          </a:xfrm>
        </p:spPr>
        <p:txBody>
          <a:bodyPr vert="horz" lIns="0" tIns="0" rIns="0" bIns="0" rtlCol="0" anchor="t">
            <a:noAutofit/>
          </a:bodyPr>
          <a:lstStyle/>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endParaRPr lang="en-GB" sz="6400">
              <a:latin typeface="Arial"/>
              <a:ea typeface="Calibri"/>
              <a:cs typeface="Calibri"/>
            </a:endParaRPr>
          </a:p>
          <a:p>
            <a:pPr algn="ctr"/>
            <a:r>
              <a:rPr lang="en-GB" sz="8800">
                <a:latin typeface="Arial"/>
                <a:cs typeface="Calibri"/>
              </a:rPr>
              <a:t>The rule of </a:t>
            </a:r>
          </a:p>
          <a:p>
            <a:pPr algn="ctr"/>
            <a:endParaRPr lang="en-GB" sz="8800">
              <a:latin typeface="Arial"/>
              <a:cs typeface="Calibri"/>
            </a:endParaRPr>
          </a:p>
          <a:p>
            <a:pPr algn="ctr"/>
            <a:r>
              <a:rPr lang="en-GB" sz="8800">
                <a:latin typeface="Arial"/>
                <a:cs typeface="Calibri"/>
              </a:rPr>
              <a:t>three meetings:</a:t>
            </a: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1467">
              <a:latin typeface="Calibri" panose="020F0502020204030204" pitchFamily="34" charset="0"/>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
        <p:nvSpPr>
          <p:cNvPr id="8" name="Text Placeholder 4">
            <a:extLst>
              <a:ext uri="{FF2B5EF4-FFF2-40B4-BE49-F238E27FC236}">
                <a16:creationId xmlns:a16="http://schemas.microsoft.com/office/drawing/2014/main" id="{70B92587-0194-BD2B-BC8C-7746655C7DFE}"/>
              </a:ext>
            </a:extLst>
          </p:cNvPr>
          <p:cNvSpPr txBox="1">
            <a:spLocks/>
          </p:cNvSpPr>
          <p:nvPr/>
        </p:nvSpPr>
        <p:spPr>
          <a:xfrm>
            <a:off x="475286" y="3568968"/>
            <a:ext cx="11452532" cy="227618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endParaRPr lang="en-GB" sz="6400">
              <a:latin typeface="Arial"/>
              <a:ea typeface="Calibri"/>
              <a:cs typeface="Calibri"/>
            </a:endParaRPr>
          </a:p>
          <a:p>
            <a:pPr algn="ctr"/>
            <a:r>
              <a:rPr lang="en-GB" sz="8800">
                <a:latin typeface="Arial"/>
                <a:cs typeface="Calibri"/>
              </a:rPr>
              <a:t>Meet, greet and grow.</a:t>
            </a: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1467">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262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20326"/>
            <a:ext cx="11452532" cy="5296973"/>
          </a:xfrm>
        </p:spPr>
        <p:txBody>
          <a:bodyPr vert="horz" lIns="0" tIns="0" rIns="0" bIns="0" rtlCol="0" anchor="t">
            <a:noAutofit/>
          </a:bodyPr>
          <a:lstStyle/>
          <a:p>
            <a:r>
              <a:rPr lang="en-GB" sz="2667">
                <a:latin typeface="Arial"/>
                <a:ea typeface="Calibri"/>
                <a:cs typeface="Calibri"/>
              </a:rPr>
              <a:t>The rule of three meetings:</a:t>
            </a:r>
            <a:endParaRPr lang="en-GB" sz="1467">
              <a:latin typeface="Arial"/>
              <a:cs typeface="Calibri" panose="020F0502020204030204" pitchFamily="34" charset="0"/>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r>
              <a:rPr lang="en-GB" sz="8000">
                <a:latin typeface="Arial"/>
                <a:ea typeface="Calibri"/>
                <a:cs typeface="Calibri"/>
              </a:rPr>
              <a:t>Meet</a:t>
            </a:r>
          </a:p>
          <a:p>
            <a:endParaRPr lang="en-GB" sz="8000">
              <a:latin typeface="Calibri"/>
              <a:ea typeface="Calibri"/>
              <a:cs typeface="Calibri"/>
            </a:endParaRPr>
          </a:p>
          <a:p>
            <a:endParaRPr lang="en-GB" sz="8000">
              <a:latin typeface="Calibri"/>
              <a:ea typeface="Calibri"/>
              <a:cs typeface="Calibri"/>
            </a:endParaRPr>
          </a:p>
          <a:p>
            <a:endParaRPr lang="en-GB" sz="80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1467">
              <a:latin typeface="Calibri" panose="020F0502020204030204" pitchFamily="34" charset="0"/>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Tree>
    <p:extLst>
      <p:ext uri="{BB962C8B-B14F-4D97-AF65-F5344CB8AC3E}">
        <p14:creationId xmlns:p14="http://schemas.microsoft.com/office/powerpoint/2010/main" val="2701809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20326"/>
            <a:ext cx="11452532" cy="5296973"/>
          </a:xfrm>
        </p:spPr>
        <p:txBody>
          <a:bodyPr vert="horz" lIns="0" tIns="0" rIns="0" bIns="0" rtlCol="0" anchor="t">
            <a:noAutofit/>
          </a:bodyPr>
          <a:lstStyle/>
          <a:p>
            <a:r>
              <a:rPr lang="en-GB" sz="2667">
                <a:latin typeface="Arial"/>
                <a:ea typeface="Calibri"/>
                <a:cs typeface="Calibri"/>
              </a:rPr>
              <a:t>The rule of three meetings:</a:t>
            </a:r>
            <a:endParaRPr lang="en-GB" sz="1467">
              <a:latin typeface="Arial"/>
              <a:cs typeface="Calibri" panose="020F0502020204030204" pitchFamily="34" charset="0"/>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r>
              <a:rPr lang="en-GB" sz="8000">
                <a:latin typeface="Arial"/>
                <a:ea typeface="Calibri"/>
                <a:cs typeface="Calibri"/>
              </a:rPr>
              <a:t>Meet</a:t>
            </a:r>
          </a:p>
          <a:p>
            <a:endParaRPr lang="en-GB" sz="8000">
              <a:latin typeface="Arial"/>
              <a:ea typeface="Calibri"/>
              <a:cs typeface="Calibri"/>
            </a:endParaRPr>
          </a:p>
          <a:p>
            <a:endParaRPr lang="en-GB" sz="8000">
              <a:latin typeface="Arial"/>
              <a:ea typeface="Calibri"/>
              <a:cs typeface="Calibri"/>
            </a:endParaRPr>
          </a:p>
          <a:p>
            <a:r>
              <a:rPr lang="en-GB" sz="8000">
                <a:latin typeface="Arial"/>
                <a:ea typeface="Calibri"/>
                <a:cs typeface="Calibri"/>
              </a:rPr>
              <a:t>Greet</a:t>
            </a:r>
          </a:p>
          <a:p>
            <a:endParaRPr lang="en-GB" sz="8000">
              <a:latin typeface="Arial"/>
              <a:ea typeface="Calibri"/>
              <a:cs typeface="Calibri"/>
            </a:endParaRPr>
          </a:p>
          <a:p>
            <a:endParaRPr lang="en-GB" sz="8000">
              <a:latin typeface="Arial"/>
              <a:ea typeface="Calibri"/>
              <a:cs typeface="Calibri"/>
            </a:endParaRPr>
          </a:p>
          <a:p>
            <a:endParaRPr lang="en-GB" sz="80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Tree>
    <p:extLst>
      <p:ext uri="{BB962C8B-B14F-4D97-AF65-F5344CB8AC3E}">
        <p14:creationId xmlns:p14="http://schemas.microsoft.com/office/powerpoint/2010/main" val="341088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20326"/>
            <a:ext cx="11452532" cy="5296973"/>
          </a:xfrm>
        </p:spPr>
        <p:txBody>
          <a:bodyPr vert="horz" lIns="0" tIns="0" rIns="0" bIns="0" rtlCol="0" anchor="t">
            <a:noAutofit/>
          </a:bodyPr>
          <a:lstStyle/>
          <a:p>
            <a:r>
              <a:rPr lang="en-GB" sz="2667" dirty="0">
                <a:latin typeface="Arial"/>
                <a:ea typeface="Calibri"/>
                <a:cs typeface="Calibri"/>
              </a:rPr>
              <a:t>The rule of three meetings:</a:t>
            </a:r>
            <a:endParaRPr lang="en-GB" sz="1467" dirty="0">
              <a:latin typeface="Arial"/>
              <a:cs typeface="Calibri" panose="020F0502020204030204" pitchFamily="34" charset="0"/>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r>
              <a:rPr lang="en-GB" sz="8000" dirty="0">
                <a:latin typeface="Arial"/>
                <a:ea typeface="Calibri"/>
                <a:cs typeface="Calibri"/>
              </a:rPr>
              <a:t>Meet</a:t>
            </a:r>
          </a:p>
          <a:p>
            <a:endParaRPr lang="en-GB" sz="8000">
              <a:latin typeface="Arial"/>
              <a:ea typeface="Calibri"/>
              <a:cs typeface="Calibri"/>
            </a:endParaRPr>
          </a:p>
          <a:p>
            <a:endParaRPr lang="en-GB" sz="8000">
              <a:latin typeface="Arial"/>
              <a:ea typeface="Calibri"/>
              <a:cs typeface="Calibri"/>
            </a:endParaRPr>
          </a:p>
          <a:p>
            <a:r>
              <a:rPr lang="en-GB" sz="8000" dirty="0">
                <a:latin typeface="Arial"/>
                <a:ea typeface="Calibri"/>
                <a:cs typeface="Calibri"/>
              </a:rPr>
              <a:t>Greet</a:t>
            </a:r>
          </a:p>
          <a:p>
            <a:endParaRPr lang="en-GB" sz="8000">
              <a:latin typeface="Arial"/>
              <a:ea typeface="Calibri"/>
              <a:cs typeface="Calibri"/>
            </a:endParaRPr>
          </a:p>
          <a:p>
            <a:endParaRPr lang="en-GB" sz="8000">
              <a:latin typeface="Arial"/>
              <a:ea typeface="Calibri"/>
              <a:cs typeface="Calibri"/>
            </a:endParaRPr>
          </a:p>
          <a:p>
            <a:r>
              <a:rPr lang="en-GB" sz="8000" dirty="0">
                <a:latin typeface="Arial"/>
                <a:ea typeface="Calibri"/>
                <a:cs typeface="Calibri"/>
              </a:rPr>
              <a:t>Grow</a:t>
            </a:r>
            <a:endParaRPr lang="en-GB" sz="3200" dirty="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Tree>
    <p:extLst>
      <p:ext uri="{BB962C8B-B14F-4D97-AF65-F5344CB8AC3E}">
        <p14:creationId xmlns:p14="http://schemas.microsoft.com/office/powerpoint/2010/main" val="1621292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06719"/>
            <a:ext cx="11452532" cy="2874903"/>
          </a:xfrm>
        </p:spPr>
        <p:txBody>
          <a:bodyPr vert="horz" lIns="0" tIns="0" rIns="0" bIns="0" rtlCol="0" anchor="t">
            <a:noAutofit/>
          </a:bodyPr>
          <a:lstStyle/>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endParaRPr lang="en-GB" sz="6400">
              <a:latin typeface="Arial"/>
              <a:ea typeface="Calibri"/>
              <a:cs typeface="Calibri"/>
            </a:endParaRPr>
          </a:p>
          <a:p>
            <a:pPr algn="ctr"/>
            <a:r>
              <a:rPr lang="en-GB" sz="8800">
                <a:latin typeface="Arial"/>
                <a:cs typeface="Calibri"/>
              </a:rPr>
              <a:t>The rule of </a:t>
            </a:r>
          </a:p>
          <a:p>
            <a:pPr algn="ctr"/>
            <a:endParaRPr lang="en-GB" sz="8800">
              <a:latin typeface="Arial"/>
              <a:cs typeface="Calibri"/>
            </a:endParaRPr>
          </a:p>
          <a:p>
            <a:pPr algn="ctr"/>
            <a:r>
              <a:rPr lang="en-GB" sz="8800">
                <a:latin typeface="Arial"/>
                <a:cs typeface="Calibri"/>
              </a:rPr>
              <a:t>three meetings:</a:t>
            </a: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15</a:t>
            </a:fld>
            <a:endParaRPr lang="en-GB"/>
          </a:p>
        </p:txBody>
      </p:sp>
      <p:sp>
        <p:nvSpPr>
          <p:cNvPr id="8" name="Text Placeholder 4">
            <a:extLst>
              <a:ext uri="{FF2B5EF4-FFF2-40B4-BE49-F238E27FC236}">
                <a16:creationId xmlns:a16="http://schemas.microsoft.com/office/drawing/2014/main" id="{70B92587-0194-BD2B-BC8C-7746655C7DFE}"/>
              </a:ext>
            </a:extLst>
          </p:cNvPr>
          <p:cNvSpPr txBox="1">
            <a:spLocks/>
          </p:cNvSpPr>
          <p:nvPr/>
        </p:nvSpPr>
        <p:spPr>
          <a:xfrm>
            <a:off x="475286" y="3568968"/>
            <a:ext cx="11452532" cy="2276189"/>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endParaRPr lang="en-GB" sz="6400">
              <a:latin typeface="Arial"/>
              <a:ea typeface="Calibri"/>
              <a:cs typeface="Calibri"/>
            </a:endParaRPr>
          </a:p>
          <a:p>
            <a:pPr algn="ctr"/>
            <a:r>
              <a:rPr lang="en-GB" sz="8800">
                <a:latin typeface="Arial"/>
                <a:cs typeface="Calibri"/>
              </a:rPr>
              <a:t>Meet, greet and grow.</a:t>
            </a: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Tree>
    <p:extLst>
      <p:ext uri="{BB962C8B-B14F-4D97-AF65-F5344CB8AC3E}">
        <p14:creationId xmlns:p14="http://schemas.microsoft.com/office/powerpoint/2010/main" val="2485009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Banking and taxation</a:t>
            </a:r>
            <a:endParaRPr lang="en-US">
              <a:cs typeface="Arial"/>
            </a:endParaRPr>
          </a:p>
        </p:txBody>
      </p:sp>
    </p:spTree>
    <p:extLst>
      <p:ext uri="{BB962C8B-B14F-4D97-AF65-F5344CB8AC3E}">
        <p14:creationId xmlns:p14="http://schemas.microsoft.com/office/powerpoint/2010/main" val="2312776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
        <p:nvSpPr>
          <p:cNvPr id="2" name="TextBox 1">
            <a:extLst>
              <a:ext uri="{FF2B5EF4-FFF2-40B4-BE49-F238E27FC236}">
                <a16:creationId xmlns:a16="http://schemas.microsoft.com/office/drawing/2014/main" id="{3D6CD593-275D-1252-91BD-02DE9B9F7B70}"/>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British high street banks</a:t>
            </a:r>
            <a:endParaRPr lang="en-GB">
              <a:cs typeface="Arial"/>
            </a:endParaRPr>
          </a:p>
        </p:txBody>
      </p:sp>
    </p:spTree>
    <p:extLst>
      <p:ext uri="{BB962C8B-B14F-4D97-AF65-F5344CB8AC3E}">
        <p14:creationId xmlns:p14="http://schemas.microsoft.com/office/powerpoint/2010/main" val="1319376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
        <p:nvSpPr>
          <p:cNvPr id="15" name="TextBox 14">
            <a:extLst>
              <a:ext uri="{FF2B5EF4-FFF2-40B4-BE49-F238E27FC236}">
                <a16:creationId xmlns:a16="http://schemas.microsoft.com/office/drawing/2014/main" id="{F59BFE92-012E-F547-E915-5B9E472CAC93}"/>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Online banks</a:t>
            </a:r>
          </a:p>
        </p:txBody>
      </p:sp>
    </p:spTree>
    <p:extLst>
      <p:ext uri="{BB962C8B-B14F-4D97-AF65-F5344CB8AC3E}">
        <p14:creationId xmlns:p14="http://schemas.microsoft.com/office/powerpoint/2010/main" val="2230072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1" y="266186"/>
            <a:ext cx="11250084" cy="932567"/>
          </a:xfrm>
        </p:spPr>
        <p:txBody>
          <a:bodyPr/>
          <a:lstStyle/>
          <a:p>
            <a:r>
              <a:rPr lang="en-GB"/>
              <a:t>Banking and taxation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
        <p:nvSpPr>
          <p:cNvPr id="7" name="TextBox 6">
            <a:extLst>
              <a:ext uri="{FF2B5EF4-FFF2-40B4-BE49-F238E27FC236}">
                <a16:creationId xmlns:a16="http://schemas.microsoft.com/office/drawing/2014/main" id="{54A06FE2-B313-F8F7-F24F-DEC572ACB9BD}"/>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What is tax?</a:t>
            </a:r>
          </a:p>
        </p:txBody>
      </p:sp>
    </p:spTree>
    <p:extLst>
      <p:ext uri="{BB962C8B-B14F-4D97-AF65-F5344CB8AC3E}">
        <p14:creationId xmlns:p14="http://schemas.microsoft.com/office/powerpoint/2010/main" val="3624213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Learning outcomes</a:t>
            </a:r>
          </a:p>
        </p:txBody>
      </p:sp>
      <p:sp>
        <p:nvSpPr>
          <p:cNvPr id="5" name="Text Placeholder 4"/>
          <p:cNvSpPr>
            <a:spLocks noGrp="1"/>
          </p:cNvSpPr>
          <p:nvPr>
            <p:ph type="body" sz="quarter" idx="12"/>
          </p:nvPr>
        </p:nvSpPr>
        <p:spPr>
          <a:xfrm>
            <a:off x="593066" y="1084101"/>
            <a:ext cx="10223500" cy="4802099"/>
          </a:xfrm>
        </p:spPr>
        <p:txBody>
          <a:bodyPr vert="horz" lIns="0" tIns="0" rIns="0" bIns="0" rtlCol="0" anchor="t">
            <a:noAutofit/>
          </a:bodyPr>
          <a:lstStyle/>
          <a:p>
            <a:endParaRPr lang="en-GB" b="0" i="0">
              <a:solidFill>
                <a:srgbClr val="E51C41"/>
              </a:solidFill>
              <a:effectLst/>
              <a:latin typeface="Arial"/>
              <a:ea typeface="Calibri"/>
              <a:cs typeface="Arial"/>
            </a:endParaRPr>
          </a:p>
          <a:p>
            <a:endParaRPr lang="en-GB">
              <a:solidFill>
                <a:srgbClr val="E51C41"/>
              </a:solidFill>
            </a:endParaRPr>
          </a:p>
          <a:p>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a:t>
            </a:fld>
            <a:endParaRPr lang="en-GB"/>
          </a:p>
        </p:txBody>
      </p:sp>
      <p:sp>
        <p:nvSpPr>
          <p:cNvPr id="2" name="TextBox 1">
            <a:extLst>
              <a:ext uri="{FF2B5EF4-FFF2-40B4-BE49-F238E27FC236}">
                <a16:creationId xmlns:a16="http://schemas.microsoft.com/office/drawing/2014/main" id="{00E83E27-9670-0B80-994C-3A2F12F003EA}"/>
              </a:ext>
            </a:extLst>
          </p:cNvPr>
          <p:cNvSpPr txBox="1"/>
          <p:nvPr/>
        </p:nvSpPr>
        <p:spPr>
          <a:xfrm>
            <a:off x="688300" y="1156742"/>
            <a:ext cx="10128353" cy="3939540"/>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3200" dirty="0">
                <a:cs typeface="Arial"/>
              </a:rPr>
              <a:t>Learners can:</a:t>
            </a:r>
          </a:p>
          <a:p>
            <a:pPr marL="457189" indent="-457189">
              <a:buFont typeface="Arial" panose="020B0604020202020204" pitchFamily="34" charset="0"/>
              <a:buChar char="•"/>
            </a:pPr>
            <a:endParaRPr lang="en-GB" sz="3200" dirty="0">
              <a:solidFill>
                <a:srgbClr val="000000"/>
              </a:solidFill>
              <a:latin typeface="Arial"/>
              <a:cs typeface="Calibri"/>
            </a:endParaRPr>
          </a:p>
          <a:p>
            <a:pPr marL="457189" indent="-457189">
              <a:buFont typeface="Wingdings" panose="020B0604020202020204" pitchFamily="34" charset="0"/>
              <a:buChar char="§"/>
            </a:pPr>
            <a:r>
              <a:rPr lang="en-GB" sz="3200" dirty="0">
                <a:solidFill>
                  <a:srgbClr val="000000"/>
                </a:solidFill>
                <a:latin typeface="Arial"/>
                <a:cs typeface="Calibri"/>
              </a:rPr>
              <a:t>evaluate the importance of networks in making creative projects happen</a:t>
            </a:r>
            <a:endParaRPr lang="en-GB" sz="2400" dirty="0">
              <a:cs typeface="Arial"/>
            </a:endParaRPr>
          </a:p>
          <a:p>
            <a:pPr marL="457189" indent="-457189">
              <a:buFont typeface="Wingdings" panose="020B0604020202020204" pitchFamily="34" charset="0"/>
              <a:buChar char="§"/>
            </a:pPr>
            <a:r>
              <a:rPr lang="en-GB" sz="3200" dirty="0">
                <a:solidFill>
                  <a:srgbClr val="000000"/>
                </a:solidFill>
                <a:latin typeface="Arial"/>
                <a:cs typeface="Calibri"/>
              </a:rPr>
              <a:t>explain the tax implications of self-employment and the need for business bank accounts</a:t>
            </a:r>
          </a:p>
          <a:p>
            <a:pPr marL="457189" indent="-457189">
              <a:buFont typeface="Wingdings" panose="020B0604020202020204" pitchFamily="34" charset="0"/>
              <a:buChar char="§"/>
            </a:pPr>
            <a:r>
              <a:rPr lang="en-GB" sz="3200" dirty="0">
                <a:solidFill>
                  <a:srgbClr val="000000"/>
                </a:solidFill>
                <a:latin typeface="Arial"/>
                <a:cs typeface="Calibri"/>
              </a:rPr>
              <a:t>identify different types of businesses and business models</a:t>
            </a:r>
            <a:r>
              <a:rPr lang="en-GB" sz="3200" dirty="0">
                <a:cs typeface="Arial"/>
              </a:rPr>
              <a:t>.</a:t>
            </a:r>
          </a:p>
        </p:txBody>
      </p:sp>
    </p:spTree>
    <p:extLst>
      <p:ext uri="{BB962C8B-B14F-4D97-AF65-F5344CB8AC3E}">
        <p14:creationId xmlns:p14="http://schemas.microsoft.com/office/powerpoint/2010/main" val="34910498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5" name="Text Placeholder 4"/>
          <p:cNvSpPr>
            <a:spLocks noGrp="1"/>
          </p:cNvSpPr>
          <p:nvPr>
            <p:ph type="body" sz="quarter" idx="12"/>
          </p:nvPr>
        </p:nvSpPr>
        <p:spPr>
          <a:xfrm>
            <a:off x="312001" y="1315201"/>
            <a:ext cx="10240817" cy="2204372"/>
          </a:xfrm>
        </p:spPr>
        <p:txBody>
          <a:bodyPr vert="horz" lIns="0" tIns="0" rIns="0" bIns="0" rtlCol="0" anchor="t">
            <a:noAutofit/>
          </a:bodyPr>
          <a:lstStyle/>
          <a:p>
            <a:r>
              <a:rPr lang="en-GB" sz="3733">
                <a:solidFill>
                  <a:srgbClr val="000000"/>
                </a:solidFill>
                <a:latin typeface="Calibri"/>
                <a:cs typeface="Calibri"/>
              </a:rPr>
              <a:t>Tax banding for PAYE: </a:t>
            </a:r>
            <a:endParaRPr lang="en-GB">
              <a:solidFill>
                <a:srgbClr val="E51C41"/>
              </a:solidFill>
              <a:latin typeface="Calibri"/>
              <a:cs typeface="Calibri"/>
            </a:endParaRPr>
          </a:p>
          <a:p>
            <a:endParaRPr lang="en-GB">
              <a:solidFill>
                <a:srgbClr val="E51C41"/>
              </a:solidFill>
            </a:endParaRPr>
          </a:p>
          <a:p>
            <a:pPr algn="l" rtl="0" fontAlgn="base"/>
            <a:endParaRPr lang="en-GB" sz="3200">
              <a:solidFill>
                <a:srgbClr val="000000"/>
              </a:solidFill>
              <a:latin typeface="Calibri" panose="020F0502020204030204" pitchFamily="34" charset="0"/>
              <a:cs typeface="Calibri" panose="020F0502020204030204" pitchFamily="34" charset="0"/>
            </a:endParaRPr>
          </a:p>
          <a:p>
            <a:endParaRPr lang="en-GB">
              <a:solidFill>
                <a:srgbClr val="E51C41"/>
              </a:solidFil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graphicFrame>
        <p:nvGraphicFramePr>
          <p:cNvPr id="6" name="Table 5">
            <a:extLst>
              <a:ext uri="{FF2B5EF4-FFF2-40B4-BE49-F238E27FC236}">
                <a16:creationId xmlns:a16="http://schemas.microsoft.com/office/drawing/2014/main" id="{D3D4DC39-4B81-31AF-977F-5C28B5735E0C}"/>
              </a:ext>
            </a:extLst>
          </p:cNvPr>
          <p:cNvGraphicFramePr>
            <a:graphicFrameLocks noGrp="1"/>
          </p:cNvGraphicFramePr>
          <p:nvPr/>
        </p:nvGraphicFramePr>
        <p:xfrm>
          <a:off x="2112819" y="2022764"/>
          <a:ext cx="7620000" cy="3505200"/>
        </p:xfrm>
        <a:graphic>
          <a:graphicData uri="http://schemas.openxmlformats.org/drawingml/2006/table">
            <a:tbl>
              <a:tblPr firstRow="1" bandRow="1">
                <a:tableStyleId>{5C22544A-7EE6-4342-B048-85BDC9FD1C3A}</a:tableStyleId>
              </a:tblPr>
              <a:tblGrid>
                <a:gridCol w="2540000">
                  <a:extLst>
                    <a:ext uri="{9D8B030D-6E8A-4147-A177-3AD203B41FA5}">
                      <a16:colId xmlns:a16="http://schemas.microsoft.com/office/drawing/2014/main" val="4192382132"/>
                    </a:ext>
                  </a:extLst>
                </a:gridCol>
                <a:gridCol w="2540000">
                  <a:extLst>
                    <a:ext uri="{9D8B030D-6E8A-4147-A177-3AD203B41FA5}">
                      <a16:colId xmlns:a16="http://schemas.microsoft.com/office/drawing/2014/main" val="1412037650"/>
                    </a:ext>
                  </a:extLst>
                </a:gridCol>
                <a:gridCol w="2540000">
                  <a:extLst>
                    <a:ext uri="{9D8B030D-6E8A-4147-A177-3AD203B41FA5}">
                      <a16:colId xmlns:a16="http://schemas.microsoft.com/office/drawing/2014/main" val="3759919605"/>
                    </a:ext>
                  </a:extLst>
                </a:gridCol>
              </a:tblGrid>
              <a:tr h="701040">
                <a:tc>
                  <a:txBody>
                    <a:bodyPr/>
                    <a:lstStyle/>
                    <a:p>
                      <a:pPr fontAlgn="t"/>
                      <a:endParaRPr lang="en-GB" sz="2400">
                        <a:effectLst/>
                      </a:endParaRPr>
                    </a:p>
                    <a:p>
                      <a:pPr rtl="0" fontAlgn="base"/>
                      <a:r>
                        <a:rPr lang="en-GB" sz="1400">
                          <a:effectLst/>
                        </a:rPr>
                        <a:t>Band </a:t>
                      </a:r>
                      <a:endParaRPr lang="en-GB" sz="2400">
                        <a:effectLst/>
                      </a:endParaRPr>
                    </a:p>
                  </a:txBody>
                  <a:tcPr marL="121920" marR="121920" marT="60960" marB="60960">
                    <a:solidFill>
                      <a:srgbClr val="E51C41"/>
                    </a:solidFill>
                  </a:tcPr>
                </a:tc>
                <a:tc>
                  <a:txBody>
                    <a:bodyPr/>
                    <a:lstStyle/>
                    <a:p>
                      <a:pPr algn="ctr" fontAlgn="t"/>
                      <a:endParaRPr lang="en-GB" sz="2400">
                        <a:effectLst/>
                      </a:endParaRPr>
                    </a:p>
                    <a:p>
                      <a:pPr rtl="0" fontAlgn="base"/>
                      <a:r>
                        <a:rPr lang="en-GB" sz="1400">
                          <a:effectLst/>
                        </a:rPr>
                        <a:t>Taxable income </a:t>
                      </a:r>
                      <a:endParaRPr lang="en-GB" sz="2400">
                        <a:effectLst/>
                      </a:endParaRPr>
                    </a:p>
                  </a:txBody>
                  <a:tcPr marL="121920" marR="121920" marT="60960" marB="60960">
                    <a:solidFill>
                      <a:srgbClr val="E51C41"/>
                    </a:solidFill>
                  </a:tcPr>
                </a:tc>
                <a:tc>
                  <a:txBody>
                    <a:bodyPr/>
                    <a:lstStyle/>
                    <a:p>
                      <a:pPr algn="ctr" fontAlgn="t"/>
                      <a:endParaRPr lang="en-GB" sz="2400">
                        <a:effectLst/>
                      </a:endParaRPr>
                    </a:p>
                    <a:p>
                      <a:pPr rtl="0" fontAlgn="base"/>
                      <a:r>
                        <a:rPr lang="en-GB" sz="1400">
                          <a:effectLst/>
                        </a:rPr>
                        <a:t>Tax rate </a:t>
                      </a:r>
                      <a:endParaRPr lang="en-GB" sz="2400">
                        <a:effectLst/>
                      </a:endParaRPr>
                    </a:p>
                  </a:txBody>
                  <a:tcPr marL="121920" marR="121920" marT="60960" marB="60960">
                    <a:solidFill>
                      <a:srgbClr val="E51C41"/>
                    </a:solidFill>
                  </a:tcPr>
                </a:tc>
                <a:extLst>
                  <a:ext uri="{0D108BD9-81ED-4DB2-BD59-A6C34878D82A}">
                    <a16:rowId xmlns:a16="http://schemas.microsoft.com/office/drawing/2014/main" val="1675577774"/>
                  </a:ext>
                </a:extLst>
              </a:tr>
              <a:tr h="701040">
                <a:tc>
                  <a:txBody>
                    <a:bodyPr/>
                    <a:lstStyle/>
                    <a:p>
                      <a:pPr fontAlgn="t"/>
                      <a:endParaRPr lang="en-GB" sz="2400">
                        <a:effectLst/>
                      </a:endParaRPr>
                    </a:p>
                    <a:p>
                      <a:pPr rtl="0" fontAlgn="base"/>
                      <a:r>
                        <a:rPr lang="en-GB" sz="1400">
                          <a:effectLst/>
                        </a:rPr>
                        <a:t>Personal allowance </a:t>
                      </a:r>
                      <a:endParaRPr lang="en-GB" sz="2400">
                        <a:effectLst/>
                      </a:endParaRPr>
                    </a:p>
                  </a:txBody>
                  <a:tcPr marL="121920" marR="121920" marT="60960" marB="60960">
                    <a:solidFill>
                      <a:schemeClr val="accent2">
                        <a:lumMod val="40000"/>
                        <a:lumOff val="60000"/>
                      </a:schemeClr>
                    </a:solidFill>
                  </a:tcPr>
                </a:tc>
                <a:tc>
                  <a:txBody>
                    <a:bodyPr/>
                    <a:lstStyle/>
                    <a:p>
                      <a:pPr fontAlgn="t"/>
                      <a:endParaRPr lang="en-GB" sz="2400">
                        <a:effectLst/>
                      </a:endParaRPr>
                    </a:p>
                    <a:p>
                      <a:pPr rtl="0" fontAlgn="base"/>
                      <a:r>
                        <a:rPr lang="en-GB" sz="1400">
                          <a:effectLst/>
                        </a:rPr>
                        <a:t>Up to £12,570 </a:t>
                      </a:r>
                      <a:endParaRPr lang="en-GB" sz="2400">
                        <a:effectLst/>
                      </a:endParaRPr>
                    </a:p>
                  </a:txBody>
                  <a:tcPr marL="121920" marR="121920" marT="60960" marB="60960">
                    <a:solidFill>
                      <a:schemeClr val="accent2">
                        <a:lumMod val="40000"/>
                        <a:lumOff val="60000"/>
                      </a:schemeClr>
                    </a:solidFill>
                  </a:tcPr>
                </a:tc>
                <a:tc>
                  <a:txBody>
                    <a:bodyPr/>
                    <a:lstStyle/>
                    <a:p>
                      <a:pPr fontAlgn="t"/>
                      <a:endParaRPr lang="en-GB" sz="2400">
                        <a:effectLst/>
                      </a:endParaRPr>
                    </a:p>
                    <a:p>
                      <a:pPr rtl="0" fontAlgn="base"/>
                      <a:r>
                        <a:rPr lang="en-GB" sz="1400">
                          <a:effectLst/>
                        </a:rPr>
                        <a:t>0% </a:t>
                      </a:r>
                      <a:endParaRPr lang="en-GB" sz="2400">
                        <a:effectLst/>
                      </a:endParaRPr>
                    </a:p>
                  </a:txBody>
                  <a:tcPr marL="121920" marR="121920" marT="60960" marB="60960">
                    <a:solidFill>
                      <a:schemeClr val="accent2">
                        <a:lumMod val="40000"/>
                        <a:lumOff val="60000"/>
                      </a:schemeClr>
                    </a:solidFill>
                  </a:tcPr>
                </a:tc>
                <a:extLst>
                  <a:ext uri="{0D108BD9-81ED-4DB2-BD59-A6C34878D82A}">
                    <a16:rowId xmlns:a16="http://schemas.microsoft.com/office/drawing/2014/main" val="3185953296"/>
                  </a:ext>
                </a:extLst>
              </a:tr>
              <a:tr h="701040">
                <a:tc>
                  <a:txBody>
                    <a:bodyPr/>
                    <a:lstStyle/>
                    <a:p>
                      <a:pPr fontAlgn="t"/>
                      <a:endParaRPr lang="en-GB" sz="2400">
                        <a:effectLst/>
                      </a:endParaRPr>
                    </a:p>
                    <a:p>
                      <a:pPr rtl="0" fontAlgn="base"/>
                      <a:r>
                        <a:rPr lang="en-GB" sz="1400">
                          <a:effectLst/>
                        </a:rPr>
                        <a:t>Basic rate </a:t>
                      </a:r>
                      <a:endParaRPr lang="en-GB" sz="2400">
                        <a:effectLst/>
                      </a:endParaRPr>
                    </a:p>
                  </a:txBody>
                  <a:tcPr marL="121920" marR="121920" marT="60960" marB="60960">
                    <a:solidFill>
                      <a:schemeClr val="accent2">
                        <a:lumMod val="20000"/>
                        <a:lumOff val="80000"/>
                      </a:schemeClr>
                    </a:solidFill>
                  </a:tcPr>
                </a:tc>
                <a:tc>
                  <a:txBody>
                    <a:bodyPr/>
                    <a:lstStyle/>
                    <a:p>
                      <a:pPr fontAlgn="t"/>
                      <a:endParaRPr lang="en-GB" sz="2400">
                        <a:effectLst/>
                      </a:endParaRPr>
                    </a:p>
                    <a:p>
                      <a:pPr rtl="0" fontAlgn="base"/>
                      <a:r>
                        <a:rPr lang="en-GB" sz="1400">
                          <a:effectLst/>
                        </a:rPr>
                        <a:t>£12,571 to £50,270 </a:t>
                      </a:r>
                      <a:endParaRPr lang="en-GB" sz="2400">
                        <a:effectLst/>
                      </a:endParaRPr>
                    </a:p>
                  </a:txBody>
                  <a:tcPr marL="121920" marR="121920" marT="60960" marB="60960">
                    <a:solidFill>
                      <a:schemeClr val="accent2">
                        <a:lumMod val="20000"/>
                        <a:lumOff val="80000"/>
                      </a:schemeClr>
                    </a:solidFill>
                  </a:tcPr>
                </a:tc>
                <a:tc>
                  <a:txBody>
                    <a:bodyPr/>
                    <a:lstStyle/>
                    <a:p>
                      <a:pPr fontAlgn="t"/>
                      <a:endParaRPr lang="en-GB" sz="2400">
                        <a:effectLst/>
                      </a:endParaRPr>
                    </a:p>
                    <a:p>
                      <a:pPr rtl="0" fontAlgn="base"/>
                      <a:r>
                        <a:rPr lang="en-GB" sz="1400">
                          <a:effectLst/>
                        </a:rPr>
                        <a:t>20% </a:t>
                      </a:r>
                      <a:endParaRPr lang="en-GB" sz="2400">
                        <a:effectLst/>
                      </a:endParaRPr>
                    </a:p>
                  </a:txBody>
                  <a:tcPr marL="121920" marR="121920" marT="60960" marB="60960">
                    <a:solidFill>
                      <a:schemeClr val="accent2">
                        <a:lumMod val="20000"/>
                        <a:lumOff val="80000"/>
                      </a:schemeClr>
                    </a:solidFill>
                  </a:tcPr>
                </a:tc>
                <a:extLst>
                  <a:ext uri="{0D108BD9-81ED-4DB2-BD59-A6C34878D82A}">
                    <a16:rowId xmlns:a16="http://schemas.microsoft.com/office/drawing/2014/main" val="458862274"/>
                  </a:ext>
                </a:extLst>
              </a:tr>
              <a:tr h="701040">
                <a:tc>
                  <a:txBody>
                    <a:bodyPr/>
                    <a:lstStyle/>
                    <a:p>
                      <a:pPr fontAlgn="t"/>
                      <a:endParaRPr lang="en-GB" sz="2400">
                        <a:effectLst/>
                      </a:endParaRPr>
                    </a:p>
                    <a:p>
                      <a:pPr rtl="0" fontAlgn="base"/>
                      <a:r>
                        <a:rPr lang="en-GB" sz="1400">
                          <a:effectLst/>
                        </a:rPr>
                        <a:t>Higher rate </a:t>
                      </a:r>
                      <a:endParaRPr lang="en-GB" sz="2400">
                        <a:effectLst/>
                      </a:endParaRPr>
                    </a:p>
                  </a:txBody>
                  <a:tcPr marL="121920" marR="121920" marT="60960" marB="60960">
                    <a:solidFill>
                      <a:schemeClr val="accent2">
                        <a:lumMod val="40000"/>
                        <a:lumOff val="60000"/>
                      </a:schemeClr>
                    </a:solidFill>
                  </a:tcPr>
                </a:tc>
                <a:tc>
                  <a:txBody>
                    <a:bodyPr/>
                    <a:lstStyle/>
                    <a:p>
                      <a:pPr fontAlgn="t"/>
                      <a:endParaRPr lang="en-GB" sz="2400">
                        <a:effectLst/>
                      </a:endParaRPr>
                    </a:p>
                    <a:p>
                      <a:pPr rtl="0" fontAlgn="base"/>
                      <a:r>
                        <a:rPr lang="en-GB" sz="1400">
                          <a:effectLst/>
                        </a:rPr>
                        <a:t>£50,271 to £150,000 </a:t>
                      </a:r>
                      <a:endParaRPr lang="en-GB" sz="2400">
                        <a:effectLst/>
                      </a:endParaRPr>
                    </a:p>
                  </a:txBody>
                  <a:tcPr marL="121920" marR="121920" marT="60960" marB="60960">
                    <a:solidFill>
                      <a:schemeClr val="accent2">
                        <a:lumMod val="40000"/>
                        <a:lumOff val="60000"/>
                      </a:schemeClr>
                    </a:solidFill>
                  </a:tcPr>
                </a:tc>
                <a:tc>
                  <a:txBody>
                    <a:bodyPr/>
                    <a:lstStyle/>
                    <a:p>
                      <a:pPr fontAlgn="t"/>
                      <a:endParaRPr lang="en-GB" sz="2400">
                        <a:effectLst/>
                      </a:endParaRPr>
                    </a:p>
                    <a:p>
                      <a:pPr rtl="0" fontAlgn="base"/>
                      <a:r>
                        <a:rPr lang="en-GB" sz="1400">
                          <a:effectLst/>
                        </a:rPr>
                        <a:t>40% </a:t>
                      </a:r>
                      <a:endParaRPr lang="en-GB" sz="2400">
                        <a:effectLst/>
                      </a:endParaRPr>
                    </a:p>
                  </a:txBody>
                  <a:tcPr marL="121920" marR="121920" marT="60960" marB="60960">
                    <a:solidFill>
                      <a:schemeClr val="accent2">
                        <a:lumMod val="40000"/>
                        <a:lumOff val="60000"/>
                      </a:schemeClr>
                    </a:solidFill>
                  </a:tcPr>
                </a:tc>
                <a:extLst>
                  <a:ext uri="{0D108BD9-81ED-4DB2-BD59-A6C34878D82A}">
                    <a16:rowId xmlns:a16="http://schemas.microsoft.com/office/drawing/2014/main" val="1047747685"/>
                  </a:ext>
                </a:extLst>
              </a:tr>
              <a:tr h="701040">
                <a:tc>
                  <a:txBody>
                    <a:bodyPr/>
                    <a:lstStyle/>
                    <a:p>
                      <a:pPr fontAlgn="t"/>
                      <a:endParaRPr lang="en-GB" sz="2400">
                        <a:effectLst/>
                      </a:endParaRPr>
                    </a:p>
                    <a:p>
                      <a:pPr rtl="0" fontAlgn="base"/>
                      <a:r>
                        <a:rPr lang="en-GB" sz="1400">
                          <a:effectLst/>
                        </a:rPr>
                        <a:t>Additional rate </a:t>
                      </a:r>
                      <a:endParaRPr lang="en-GB" sz="2400">
                        <a:effectLst/>
                      </a:endParaRPr>
                    </a:p>
                  </a:txBody>
                  <a:tcPr marL="121920" marR="121920" marT="60960" marB="60960">
                    <a:solidFill>
                      <a:schemeClr val="accent2">
                        <a:lumMod val="20000"/>
                        <a:lumOff val="80000"/>
                      </a:schemeClr>
                    </a:solidFill>
                  </a:tcPr>
                </a:tc>
                <a:tc>
                  <a:txBody>
                    <a:bodyPr/>
                    <a:lstStyle/>
                    <a:p>
                      <a:pPr fontAlgn="t"/>
                      <a:endParaRPr lang="en-GB" sz="2400">
                        <a:effectLst/>
                      </a:endParaRPr>
                    </a:p>
                    <a:p>
                      <a:pPr rtl="0" fontAlgn="base"/>
                      <a:r>
                        <a:rPr lang="en-GB" sz="1400">
                          <a:effectLst/>
                        </a:rPr>
                        <a:t>More than £150,000+ </a:t>
                      </a:r>
                      <a:endParaRPr lang="en-GB" sz="2400">
                        <a:effectLst/>
                      </a:endParaRPr>
                    </a:p>
                  </a:txBody>
                  <a:tcPr marL="121920" marR="121920" marT="60960" marB="60960">
                    <a:solidFill>
                      <a:schemeClr val="accent2">
                        <a:lumMod val="20000"/>
                        <a:lumOff val="80000"/>
                      </a:schemeClr>
                    </a:solidFill>
                  </a:tcPr>
                </a:tc>
                <a:tc>
                  <a:txBody>
                    <a:bodyPr/>
                    <a:lstStyle/>
                    <a:p>
                      <a:pPr fontAlgn="t"/>
                      <a:endParaRPr lang="en-GB" sz="2400">
                        <a:effectLst/>
                      </a:endParaRPr>
                    </a:p>
                    <a:p>
                      <a:pPr rtl="0" fontAlgn="base"/>
                      <a:r>
                        <a:rPr lang="en-GB" sz="1400">
                          <a:effectLst/>
                        </a:rPr>
                        <a:t>45% </a:t>
                      </a:r>
                      <a:endParaRPr lang="en-GB" sz="2400">
                        <a:effectLst/>
                      </a:endParaRPr>
                    </a:p>
                  </a:txBody>
                  <a:tcPr marL="121920" marR="121920" marT="60960" marB="60960">
                    <a:solidFill>
                      <a:schemeClr val="accent2">
                        <a:lumMod val="20000"/>
                        <a:lumOff val="80000"/>
                      </a:schemeClr>
                    </a:solidFill>
                  </a:tcPr>
                </a:tc>
                <a:extLst>
                  <a:ext uri="{0D108BD9-81ED-4DB2-BD59-A6C34878D82A}">
                    <a16:rowId xmlns:a16="http://schemas.microsoft.com/office/drawing/2014/main" val="4206145489"/>
                  </a:ext>
                </a:extLst>
              </a:tr>
            </a:tbl>
          </a:graphicData>
        </a:graphic>
      </p:graphicFrame>
    </p:spTree>
    <p:extLst>
      <p:ext uri="{BB962C8B-B14F-4D97-AF65-F5344CB8AC3E}">
        <p14:creationId xmlns:p14="http://schemas.microsoft.com/office/powerpoint/2010/main" val="2504630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ED425A-0C0D-A0C9-F17C-95BA9B09C837}"/>
              </a:ext>
            </a:extLst>
          </p:cNvPr>
          <p:cNvSpPr>
            <a:spLocks noGrp="1"/>
          </p:cNvSpPr>
          <p:nvPr>
            <p:ph type="sldNum" sz="quarter" idx="11"/>
          </p:nvPr>
        </p:nvSpPr>
        <p:spPr/>
        <p:txBody>
          <a:bodyPr/>
          <a:lstStyle/>
          <a:p>
            <a:fld id="{DA2C159E-F13C-4A85-9A41-E7669D3E0D70}" type="slidenum">
              <a:rPr lang="en-GB" smtClean="0"/>
              <a:pPr/>
              <a:t>21</a:t>
            </a:fld>
            <a:endParaRPr lang="en-GB"/>
          </a:p>
        </p:txBody>
      </p:sp>
      <p:sp>
        <p:nvSpPr>
          <p:cNvPr id="3" name="Title 2">
            <a:extLst>
              <a:ext uri="{FF2B5EF4-FFF2-40B4-BE49-F238E27FC236}">
                <a16:creationId xmlns:a16="http://schemas.microsoft.com/office/drawing/2014/main" id="{EC1E3878-5F45-67B4-FE85-B11BF21C4903}"/>
              </a:ext>
            </a:extLst>
          </p:cNvPr>
          <p:cNvSpPr>
            <a:spLocks noGrp="1"/>
          </p:cNvSpPr>
          <p:nvPr>
            <p:ph type="title"/>
          </p:nvPr>
        </p:nvSpPr>
        <p:spPr/>
        <p:txBody>
          <a:bodyPr/>
          <a:lstStyle/>
          <a:p>
            <a:r>
              <a:rPr lang="en-US">
                <a:cs typeface="Arial"/>
              </a:rPr>
              <a:t>Banking and taxation</a:t>
            </a:r>
            <a:endParaRPr lang="en-US"/>
          </a:p>
        </p:txBody>
      </p:sp>
      <p:sp>
        <p:nvSpPr>
          <p:cNvPr id="5" name="Footer Placeholder 4">
            <a:extLst>
              <a:ext uri="{FF2B5EF4-FFF2-40B4-BE49-F238E27FC236}">
                <a16:creationId xmlns:a16="http://schemas.microsoft.com/office/drawing/2014/main" id="{1ADB2181-8118-71A3-FB69-753EDEE88D1F}"/>
              </a:ext>
            </a:extLst>
          </p:cNvPr>
          <p:cNvSpPr>
            <a:spLocks noGrp="1"/>
          </p:cNvSpPr>
          <p:nvPr>
            <p:ph type="ftr" sz="quarter" idx="10"/>
          </p:nvPr>
        </p:nvSpPr>
        <p:spPr/>
        <p:txBody>
          <a:bodyPr/>
          <a:lstStyle/>
          <a:p>
            <a:r>
              <a:rPr lang="en-GB"/>
              <a:t>Education and Training Foundation</a:t>
            </a:r>
          </a:p>
        </p:txBody>
      </p:sp>
      <p:sp>
        <p:nvSpPr>
          <p:cNvPr id="9" name="TextBox 8">
            <a:extLst>
              <a:ext uri="{FF2B5EF4-FFF2-40B4-BE49-F238E27FC236}">
                <a16:creationId xmlns:a16="http://schemas.microsoft.com/office/drawing/2014/main" id="{C3F2ED7D-9D59-CC41-4458-713B26C8059A}"/>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Starting work</a:t>
            </a:r>
          </a:p>
        </p:txBody>
      </p:sp>
    </p:spTree>
    <p:extLst>
      <p:ext uri="{BB962C8B-B14F-4D97-AF65-F5344CB8AC3E}">
        <p14:creationId xmlns:p14="http://schemas.microsoft.com/office/powerpoint/2010/main" val="3791452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5" name="Text Placeholder 4"/>
          <p:cNvSpPr>
            <a:spLocks noGrp="1"/>
          </p:cNvSpPr>
          <p:nvPr>
            <p:ph type="body" sz="quarter" idx="12"/>
          </p:nvPr>
        </p:nvSpPr>
        <p:spPr/>
        <p:txBody>
          <a:bodyPr vert="horz" lIns="0" tIns="0" rIns="0" bIns="0" rtlCol="0" anchor="t">
            <a:noAutofit/>
          </a:bodyPr>
          <a:lstStyle/>
          <a:p>
            <a:r>
              <a:rPr lang="en-GB" sz="2400" dirty="0">
                <a:latin typeface="Arial"/>
                <a:ea typeface="DengXian"/>
                <a:cs typeface="Arial"/>
              </a:rPr>
              <a:t>From 1 April 2023, the rate of corporation tax payable depends on the amount of profit the company made in the year:</a:t>
            </a:r>
          </a:p>
          <a:p>
            <a:pPr marL="457189" indent="-457189">
              <a:lnSpc>
                <a:spcPct val="107000"/>
              </a:lnSpc>
              <a:spcAft>
                <a:spcPts val="1067"/>
              </a:spcAft>
              <a:buFont typeface="Wingdings" panose="05050102010706020507" pitchFamily="18" charset="2"/>
              <a:buChar char="§"/>
            </a:pPr>
            <a:r>
              <a:rPr lang="en-GB" sz="2400">
                <a:latin typeface="Arial" panose="020B0604020202020204" pitchFamily="34" charset="0"/>
                <a:ea typeface="DengXian" panose="02010600030101010101" pitchFamily="2" charset="-122"/>
                <a:cs typeface="Arial" panose="020B0604020202020204" pitchFamily="34" charset="0"/>
              </a:rPr>
              <a:t>profits up to £50,000 incur corporation tax at 19 per cent</a:t>
            </a:r>
            <a:endParaRPr lang="en-GB" sz="2400">
              <a:latin typeface="Calibri" panose="020F0502020204030204" pitchFamily="34" charset="0"/>
              <a:ea typeface="DengXian" panose="02010600030101010101" pitchFamily="2" charset="-122"/>
              <a:cs typeface="Arial" panose="020B0604020202020204" pitchFamily="34" charset="0"/>
            </a:endParaRPr>
          </a:p>
          <a:p>
            <a:pPr marL="457189" indent="-457189">
              <a:lnSpc>
                <a:spcPct val="107000"/>
              </a:lnSpc>
              <a:spcAft>
                <a:spcPts val="1067"/>
              </a:spcAft>
              <a:buFont typeface="Wingdings" panose="05050102010706020507" pitchFamily="18" charset="2"/>
              <a:buChar char="§"/>
            </a:pPr>
            <a:r>
              <a:rPr lang="en-GB" sz="2400">
                <a:latin typeface="Arial" panose="020B0604020202020204" pitchFamily="34" charset="0"/>
                <a:ea typeface="DengXian" panose="02010600030101010101" pitchFamily="2" charset="-122"/>
                <a:cs typeface="Arial" panose="020B0604020202020204" pitchFamily="34" charset="0"/>
              </a:rPr>
              <a:t>profits greater than £250,000 incur corporation tax at 25 per cent</a:t>
            </a:r>
            <a:endParaRPr lang="en-GB" sz="2400">
              <a:latin typeface="Calibri" panose="020F0502020204030204" pitchFamily="34" charset="0"/>
              <a:ea typeface="DengXian" panose="02010600030101010101" pitchFamily="2" charset="-122"/>
              <a:cs typeface="Arial" panose="020B0604020202020204" pitchFamily="34" charset="0"/>
            </a:endParaRPr>
          </a:p>
          <a:p>
            <a:pPr marL="457189" indent="-457189">
              <a:lnSpc>
                <a:spcPct val="107000"/>
              </a:lnSpc>
              <a:spcAft>
                <a:spcPts val="1067"/>
              </a:spcAft>
              <a:buFont typeface="Wingdings" panose="05050102010706020507" pitchFamily="18" charset="2"/>
              <a:buChar char="§"/>
            </a:pPr>
            <a:r>
              <a:rPr lang="en-GB" sz="2400">
                <a:latin typeface="Arial" panose="020B0604020202020204" pitchFamily="34" charset="0"/>
                <a:ea typeface="DengXian" panose="02010600030101010101" pitchFamily="2" charset="-122"/>
                <a:cs typeface="Arial" panose="020B0604020202020204" pitchFamily="34" charset="0"/>
              </a:rPr>
              <a:t>marginal relief applies to profits between £50,000 and £250,000.</a:t>
            </a:r>
            <a:endParaRPr lang="en-GB" sz="2400">
              <a:latin typeface="Calibri" panose="020F0502020204030204" pitchFamily="34" charset="0"/>
              <a:ea typeface="DengXian" panose="02010600030101010101" pitchFamily="2" charset="-122"/>
              <a:cs typeface="Arial" panose="020B0604020202020204" pitchFamily="34" charset="0"/>
            </a:endParaRPr>
          </a:p>
          <a:p>
            <a:r>
              <a:rPr lang="en-GB" sz="2400" dirty="0">
                <a:latin typeface="Arial"/>
                <a:ea typeface="DengXian"/>
                <a:cs typeface="Arial"/>
              </a:rPr>
              <a:t>Businesses with profits that can be attributed to patented inventions and certain other intellectual property can elect to pay a reduced rate of 10 per cent tax on those profits.</a:t>
            </a:r>
            <a:endParaRPr lang="en-GB" dirty="0">
              <a:solidFill>
                <a:srgbClr val="E51C41"/>
              </a:solidFill>
              <a:latin typeface="Arial"/>
              <a:ea typeface="DengXian"/>
              <a:cs typeface="Aria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22</a:t>
            </a:fld>
            <a:endParaRPr lang="en-GB"/>
          </a:p>
        </p:txBody>
      </p:sp>
    </p:spTree>
    <p:extLst>
      <p:ext uri="{BB962C8B-B14F-4D97-AF65-F5344CB8AC3E}">
        <p14:creationId xmlns:p14="http://schemas.microsoft.com/office/powerpoint/2010/main" val="2872730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312001" y="266186"/>
            <a:ext cx="11250084" cy="932567"/>
          </a:xfrm>
        </p:spPr>
        <p:txBody>
          <a:bodyPr/>
          <a:lstStyle/>
          <a:p>
            <a:r>
              <a:rPr lang="en-GB"/>
              <a:t>Banking and taxation</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23</a:t>
            </a:fld>
            <a:endParaRPr lang="en-GB"/>
          </a:p>
        </p:txBody>
      </p:sp>
      <p:sp>
        <p:nvSpPr>
          <p:cNvPr id="8" name="TextBox 7">
            <a:extLst>
              <a:ext uri="{FF2B5EF4-FFF2-40B4-BE49-F238E27FC236}">
                <a16:creationId xmlns:a16="http://schemas.microsoft.com/office/drawing/2014/main" id="{237DD67E-3AAF-B0A3-E064-9A768CB0BF26}"/>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The hidden economy</a:t>
            </a:r>
            <a:endParaRPr lang="en-GB">
              <a:cs typeface="Arial"/>
              <a:hlinkClick r:id="rId4"/>
            </a:endParaRPr>
          </a:p>
        </p:txBody>
      </p:sp>
    </p:spTree>
    <p:extLst>
      <p:ext uri="{BB962C8B-B14F-4D97-AF65-F5344CB8AC3E}">
        <p14:creationId xmlns:p14="http://schemas.microsoft.com/office/powerpoint/2010/main" val="160041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5" name="Text Placeholder 4"/>
          <p:cNvSpPr>
            <a:spLocks noGrp="1"/>
          </p:cNvSpPr>
          <p:nvPr>
            <p:ph type="body" sz="quarter" idx="12"/>
          </p:nvPr>
        </p:nvSpPr>
        <p:spPr>
          <a:xfrm>
            <a:off x="369727" y="899083"/>
            <a:ext cx="11452532" cy="3867811"/>
          </a:xfrm>
        </p:spPr>
        <p:txBody>
          <a:bodyPr vert="horz" lIns="0" tIns="0" rIns="0" bIns="0" rtlCol="0" anchor="t">
            <a:noAutofit/>
          </a:bodyPr>
          <a:lstStyle/>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gn="ctr"/>
            <a:r>
              <a:rPr lang="en-GB" sz="3733" dirty="0">
                <a:latin typeface="Arial"/>
                <a:ea typeface="Calibri"/>
                <a:cs typeface="Calibri"/>
              </a:rPr>
              <a:t>Referring to the previous clip, what</a:t>
            </a:r>
            <a:r>
              <a:rPr lang="en-GB" sz="3733" dirty="0">
                <a:latin typeface="Arial"/>
                <a:cs typeface="Calibri"/>
              </a:rPr>
              <a:t> challenges</a:t>
            </a:r>
          </a:p>
          <a:p>
            <a:pPr algn="ctr"/>
            <a:endParaRPr lang="en-GB" sz="3733" dirty="0">
              <a:latin typeface="Arial"/>
              <a:cs typeface="Calibri"/>
            </a:endParaRPr>
          </a:p>
          <a:p>
            <a:pPr algn="ctr"/>
            <a:r>
              <a:rPr lang="en-GB" sz="3733">
                <a:latin typeface="Arial"/>
                <a:cs typeface="Calibri"/>
              </a:rPr>
              <a:t> might this present for creatives?</a:t>
            </a:r>
            <a:r>
              <a:rPr lang="en-GB" sz="3733" dirty="0">
                <a:latin typeface="Arial"/>
                <a:cs typeface="Calibri"/>
              </a:rPr>
              <a:t> </a:t>
            </a:r>
            <a:endParaRPr lang="en-GB" sz="3733">
              <a:latin typeface="Arial"/>
              <a:cs typeface="Arial"/>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24</a:t>
            </a:fld>
            <a:endParaRPr lang="en-GB"/>
          </a:p>
        </p:txBody>
      </p:sp>
    </p:spTree>
    <p:extLst>
      <p:ext uri="{BB962C8B-B14F-4D97-AF65-F5344CB8AC3E}">
        <p14:creationId xmlns:p14="http://schemas.microsoft.com/office/powerpoint/2010/main" val="884068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B3BFE-96B1-B9E0-A965-E98DCDE87EF0}"/>
              </a:ext>
            </a:extLst>
          </p:cNvPr>
          <p:cNvSpPr>
            <a:spLocks noGrp="1"/>
          </p:cNvSpPr>
          <p:nvPr>
            <p:ph type="sldNum" sz="quarter" idx="11"/>
          </p:nvPr>
        </p:nvSpPr>
        <p:spPr/>
        <p:txBody>
          <a:bodyPr/>
          <a:lstStyle/>
          <a:p>
            <a:fld id="{DA2C159E-F13C-4A85-9A41-E7669D3E0D70}" type="slidenum">
              <a:rPr lang="en-GB" smtClean="0"/>
              <a:pPr/>
              <a:t>25</a:t>
            </a:fld>
            <a:endParaRPr lang="en-GB"/>
          </a:p>
        </p:txBody>
      </p:sp>
      <p:sp>
        <p:nvSpPr>
          <p:cNvPr id="3" name="Title 2">
            <a:extLst>
              <a:ext uri="{FF2B5EF4-FFF2-40B4-BE49-F238E27FC236}">
                <a16:creationId xmlns:a16="http://schemas.microsoft.com/office/drawing/2014/main" id="{141184B0-59D5-268E-AA86-5CD267277836}"/>
              </a:ext>
            </a:extLst>
          </p:cNvPr>
          <p:cNvSpPr>
            <a:spLocks noGrp="1"/>
          </p:cNvSpPr>
          <p:nvPr>
            <p:ph type="title"/>
          </p:nvPr>
        </p:nvSpPr>
        <p:spPr/>
        <p:txBody>
          <a:bodyPr/>
          <a:lstStyle/>
          <a:p>
            <a:r>
              <a:rPr lang="en-GB"/>
              <a:t>Banking and taxation</a:t>
            </a:r>
            <a:endParaRPr lang="en-US"/>
          </a:p>
        </p:txBody>
      </p:sp>
      <p:sp>
        <p:nvSpPr>
          <p:cNvPr id="4" name="Text Placeholder 3">
            <a:extLst>
              <a:ext uri="{FF2B5EF4-FFF2-40B4-BE49-F238E27FC236}">
                <a16:creationId xmlns:a16="http://schemas.microsoft.com/office/drawing/2014/main" id="{775F6068-5596-0E7D-8A7C-7FD667C8E15F}"/>
              </a:ext>
            </a:extLst>
          </p:cNvPr>
          <p:cNvSpPr>
            <a:spLocks noGrp="1"/>
          </p:cNvSpPr>
          <p:nvPr>
            <p:ph type="body" sz="quarter" idx="12"/>
          </p:nvPr>
        </p:nvSpPr>
        <p:spPr/>
        <p:txBody>
          <a:bodyPr/>
          <a:lstStyle/>
          <a:p>
            <a:endParaRPr lang="en-US"/>
          </a:p>
        </p:txBody>
      </p:sp>
      <p:sp>
        <p:nvSpPr>
          <p:cNvPr id="5" name="Footer Placeholder 4">
            <a:extLst>
              <a:ext uri="{FF2B5EF4-FFF2-40B4-BE49-F238E27FC236}">
                <a16:creationId xmlns:a16="http://schemas.microsoft.com/office/drawing/2014/main" id="{F525A8CF-B085-C4D9-95EB-4929CAE3CE75}"/>
              </a:ext>
            </a:extLst>
          </p:cNvPr>
          <p:cNvSpPr>
            <a:spLocks noGrp="1"/>
          </p:cNvSpPr>
          <p:nvPr>
            <p:ph type="ftr" sz="quarter" idx="10"/>
          </p:nvPr>
        </p:nvSpPr>
        <p:spPr/>
        <p:txBody>
          <a:bodyPr/>
          <a:lstStyle/>
          <a:p>
            <a:r>
              <a:rPr lang="en-GB"/>
              <a:t>Education and Training Foundation</a:t>
            </a:r>
          </a:p>
        </p:txBody>
      </p:sp>
      <p:sp>
        <p:nvSpPr>
          <p:cNvPr id="8" name="TextBox 7">
            <a:extLst>
              <a:ext uri="{FF2B5EF4-FFF2-40B4-BE49-F238E27FC236}">
                <a16:creationId xmlns:a16="http://schemas.microsoft.com/office/drawing/2014/main" id="{42A812CC-07E8-9AE5-3E98-9F350968086F}"/>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Working for yourself</a:t>
            </a:r>
          </a:p>
        </p:txBody>
      </p:sp>
    </p:spTree>
    <p:extLst>
      <p:ext uri="{BB962C8B-B14F-4D97-AF65-F5344CB8AC3E}">
        <p14:creationId xmlns:p14="http://schemas.microsoft.com/office/powerpoint/2010/main" val="2332008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Banking and taxation</a:t>
            </a:r>
          </a:p>
        </p:txBody>
      </p:sp>
      <p:sp>
        <p:nvSpPr>
          <p:cNvPr id="5" name="Text Placeholder 4"/>
          <p:cNvSpPr>
            <a:spLocks noGrp="1"/>
          </p:cNvSpPr>
          <p:nvPr>
            <p:ph type="body" sz="quarter" idx="12"/>
          </p:nvPr>
        </p:nvSpPr>
        <p:spPr>
          <a:xfrm>
            <a:off x="312001" y="980381"/>
            <a:ext cx="10246591" cy="5183099"/>
          </a:xfrm>
        </p:spPr>
        <p:txBody>
          <a:bodyPr vert="horz" lIns="0" tIns="0" rIns="0" bIns="0" rtlCol="0" anchor="t">
            <a:noAutofit/>
          </a:bodyPr>
          <a:lstStyle/>
          <a:p>
            <a:r>
              <a:rPr lang="en-GB" sz="3733" dirty="0">
                <a:solidFill>
                  <a:srgbClr val="222222"/>
                </a:solidFill>
                <a:latin typeface="Arial"/>
                <a:ea typeface="Calibri" panose="020F0502020204030204" pitchFamily="34" charset="0"/>
                <a:cs typeface="Arial"/>
              </a:rPr>
              <a:t>The VAT registration and deregistration thresholds and rates are:</a:t>
            </a:r>
            <a:endParaRPr lang="en-GB" sz="3733" dirty="0">
              <a:latin typeface="Arial"/>
              <a:ea typeface="DengXian" panose="02010600030101010101" pitchFamily="2" charset="-122"/>
              <a:cs typeface="Arial"/>
            </a:endParaRPr>
          </a:p>
          <a:p>
            <a:endParaRPr lang="en-GB" sz="3733" dirty="0">
              <a:solidFill>
                <a:srgbClr val="222222"/>
              </a:solidFill>
              <a:latin typeface="Arial"/>
              <a:ea typeface="Calibri" panose="020F0502020204030204" pitchFamily="34" charset="0"/>
              <a:cs typeface="Arial"/>
            </a:endParaRPr>
          </a:p>
          <a:p>
            <a:pPr marL="457189" indent="-457189">
              <a:lnSpc>
                <a:spcPct val="107000"/>
              </a:lnSpc>
              <a:spcAft>
                <a:spcPts val="1067"/>
              </a:spcAft>
              <a:buFont typeface="Symbol" panose="05050102010706020507" pitchFamily="18" charset="2"/>
              <a:buChar char=""/>
            </a:pPr>
            <a:r>
              <a:rPr lang="en-GB" sz="3733" dirty="0">
                <a:solidFill>
                  <a:srgbClr val="222222"/>
                </a:solidFill>
                <a:latin typeface="Arial"/>
                <a:ea typeface="Calibri" panose="020F0502020204030204" pitchFamily="34" charset="0"/>
                <a:cs typeface="Arial"/>
              </a:rPr>
              <a:t>annual VAT registration threshold: £85,000</a:t>
            </a:r>
            <a:endParaRPr lang="en-GB" sz="3733" dirty="0">
              <a:latin typeface="Arial"/>
              <a:ea typeface="DengXian" panose="02010600030101010101" pitchFamily="2" charset="-122"/>
              <a:cs typeface="Arial"/>
            </a:endParaRPr>
          </a:p>
          <a:p>
            <a:pPr marL="457189" indent="-457189">
              <a:lnSpc>
                <a:spcPct val="107000"/>
              </a:lnSpc>
              <a:spcAft>
                <a:spcPts val="1067"/>
              </a:spcAft>
              <a:buFont typeface="Symbol" panose="05050102010706020507" pitchFamily="18" charset="2"/>
              <a:buChar char=""/>
            </a:pPr>
            <a:r>
              <a:rPr lang="en-GB" sz="3733" dirty="0">
                <a:solidFill>
                  <a:srgbClr val="222222"/>
                </a:solidFill>
                <a:latin typeface="Arial"/>
                <a:ea typeface="Calibri" panose="020F0502020204030204" pitchFamily="34" charset="0"/>
                <a:cs typeface="Arial"/>
              </a:rPr>
              <a:t>annual VAT deregistration threshold: £83,000</a:t>
            </a:r>
            <a:endParaRPr lang="en-GB" sz="3733" dirty="0">
              <a:latin typeface="Arial"/>
              <a:ea typeface="DengXian" panose="02010600030101010101" pitchFamily="2" charset="-122"/>
              <a:cs typeface="Arial"/>
            </a:endParaRPr>
          </a:p>
          <a:p>
            <a:pPr marL="457189" indent="-457189">
              <a:lnSpc>
                <a:spcPct val="107000"/>
              </a:lnSpc>
              <a:spcAft>
                <a:spcPts val="1067"/>
              </a:spcAft>
              <a:buFont typeface="Symbol" panose="05050102010706020507" pitchFamily="18" charset="2"/>
              <a:buChar char=""/>
            </a:pPr>
            <a:r>
              <a:rPr lang="en-GB" sz="3733" dirty="0">
                <a:solidFill>
                  <a:srgbClr val="222222"/>
                </a:solidFill>
                <a:latin typeface="Arial"/>
                <a:ea typeface="Calibri" panose="020F0502020204030204" pitchFamily="34" charset="0"/>
                <a:cs typeface="Arial"/>
              </a:rPr>
              <a:t>standard rate of VAT: 20 per cent</a:t>
            </a:r>
            <a:endParaRPr lang="en-GB" sz="3733" dirty="0">
              <a:latin typeface="Arial"/>
              <a:ea typeface="DengXian" panose="02010600030101010101" pitchFamily="2" charset="-122"/>
              <a:cs typeface="Arial"/>
            </a:endParaRPr>
          </a:p>
          <a:p>
            <a:pPr marL="457189" indent="-457189">
              <a:lnSpc>
                <a:spcPct val="107000"/>
              </a:lnSpc>
              <a:spcAft>
                <a:spcPts val="1067"/>
              </a:spcAft>
              <a:buFont typeface="Symbol" panose="05050102010706020507" pitchFamily="18" charset="2"/>
              <a:buChar char=""/>
            </a:pPr>
            <a:r>
              <a:rPr lang="en-GB" sz="3733" dirty="0">
                <a:solidFill>
                  <a:srgbClr val="222222"/>
                </a:solidFill>
                <a:latin typeface="Arial"/>
                <a:ea typeface="Calibri" panose="020F0502020204030204" pitchFamily="34" charset="0"/>
                <a:cs typeface="Arial"/>
              </a:rPr>
              <a:t>reduced-rate supplies are taxed at 5 per cent</a:t>
            </a:r>
          </a:p>
          <a:p>
            <a:pPr marL="457189" indent="-457189">
              <a:lnSpc>
                <a:spcPct val="107000"/>
              </a:lnSpc>
              <a:spcAft>
                <a:spcPts val="1067"/>
              </a:spcAft>
              <a:buFont typeface="Symbol" panose="05050102010706020507" pitchFamily="18" charset="2"/>
              <a:buChar char=""/>
            </a:pPr>
            <a:r>
              <a:rPr lang="en-GB" sz="3733" dirty="0">
                <a:solidFill>
                  <a:srgbClr val="222222"/>
                </a:solidFill>
                <a:latin typeface="Arial"/>
                <a:ea typeface="Calibri" panose="020F0502020204030204" pitchFamily="34" charset="0"/>
                <a:cs typeface="Arial"/>
              </a:rPr>
              <a:t>zero-rated goods are taxed at 0 per cent.</a:t>
            </a:r>
            <a:endParaRPr lang="en-GB" sz="3733" dirty="0">
              <a:latin typeface="Arial"/>
              <a:ea typeface="DengXian" panose="02010600030101010101" pitchFamily="2" charset="-122"/>
              <a:cs typeface="Arial"/>
            </a:endParaRPr>
          </a:p>
          <a:p>
            <a:endParaRPr lang="en-GB" sz="3733">
              <a:latin typeface="Arial"/>
              <a:cs typeface="Calibri"/>
            </a:endParaRPr>
          </a:p>
          <a:p>
            <a:endParaRPr lang="en-GB">
              <a:solidFill>
                <a:srgbClr val="E51C41"/>
              </a:solidFill>
              <a:cs typeface="Aria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26</a:t>
            </a:fld>
            <a:endParaRPr lang="en-GB"/>
          </a:p>
        </p:txBody>
      </p:sp>
    </p:spTree>
    <p:extLst>
      <p:ext uri="{BB962C8B-B14F-4D97-AF65-F5344CB8AC3E}">
        <p14:creationId xmlns:p14="http://schemas.microsoft.com/office/powerpoint/2010/main" val="28484433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5867"/>
              <a:t>Setting up a company</a:t>
            </a:r>
            <a:endParaRPr lang="en-US" sz="5867"/>
          </a:p>
        </p:txBody>
      </p:sp>
    </p:spTree>
    <p:extLst>
      <p:ext uri="{BB962C8B-B14F-4D97-AF65-F5344CB8AC3E}">
        <p14:creationId xmlns:p14="http://schemas.microsoft.com/office/powerpoint/2010/main" val="961054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312001" y="1322805"/>
            <a:ext cx="11071764" cy="4816476"/>
          </a:xfrm>
        </p:spPr>
        <p:txBody>
          <a:bodyPr vert="horz" lIns="0" tIns="0" rIns="0" bIns="0" rtlCol="0" anchor="t">
            <a:noAutofit/>
          </a:bodyPr>
          <a:lstStyle/>
          <a:p>
            <a:r>
              <a:rPr lang="en-GB" sz="2133" b="1" dirty="0">
                <a:solidFill>
                  <a:srgbClr val="0B0C0C"/>
                </a:solidFill>
                <a:latin typeface="Arial"/>
                <a:ea typeface="Calibri" panose="020F0502020204030204" pitchFamily="34" charset="0"/>
                <a:cs typeface="Arial"/>
              </a:rPr>
              <a:t>You are probably self-employed if you:</a:t>
            </a:r>
          </a:p>
          <a:p>
            <a:endParaRPr lang="en-GB" sz="2133" b="1">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a:solidFill>
                  <a:srgbClr val="0B0C0C"/>
                </a:solidFill>
                <a:latin typeface="Arial" panose="020B0604020202020204" pitchFamily="34" charset="0"/>
                <a:ea typeface="Calibri" panose="020F0502020204030204" pitchFamily="34" charset="0"/>
                <a:cs typeface="Arial" panose="020B0604020202020204" pitchFamily="34" charset="0"/>
              </a:rPr>
              <a:t>run your business for yourself and take responsibility for its success or failure</a:t>
            </a:r>
            <a:endParaRPr lang="en-GB" sz="2133">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a:solidFill>
                  <a:srgbClr val="0B0C0C"/>
                </a:solidFill>
                <a:latin typeface="Arial" panose="020B0604020202020204" pitchFamily="34" charset="0"/>
                <a:ea typeface="Calibri" panose="020F0502020204030204" pitchFamily="34" charset="0"/>
                <a:cs typeface="Arial" panose="020B0604020202020204" pitchFamily="34" charset="0"/>
              </a:rPr>
              <a:t>have several customers at the same time</a:t>
            </a:r>
            <a:endParaRPr lang="en-GB" sz="2133">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a:solidFill>
                  <a:srgbClr val="0B0C0C"/>
                </a:solidFill>
                <a:latin typeface="Arial" panose="020B0604020202020204" pitchFamily="34" charset="0"/>
                <a:ea typeface="Calibri" panose="020F0502020204030204" pitchFamily="34" charset="0"/>
                <a:cs typeface="Arial" panose="020B0604020202020204" pitchFamily="34" charset="0"/>
              </a:rPr>
              <a:t>can decide how, where and when you do your work</a:t>
            </a:r>
            <a:endParaRPr lang="en-GB" sz="2133">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a:solidFill>
                  <a:srgbClr val="0B0C0C"/>
                </a:solidFill>
                <a:latin typeface="Arial" panose="020B0604020202020204" pitchFamily="34" charset="0"/>
                <a:ea typeface="Calibri" panose="020F0502020204030204" pitchFamily="34" charset="0"/>
                <a:cs typeface="Arial" panose="020B0604020202020204" pitchFamily="34" charset="0"/>
              </a:rPr>
              <a:t>can hire other people at your own expense to help you do the work or do it for you</a:t>
            </a:r>
            <a:endParaRPr lang="en-GB" sz="2133">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a:solidFill>
                  <a:srgbClr val="0B0C0C"/>
                </a:solidFill>
                <a:latin typeface="Arial" panose="020B0604020202020204" pitchFamily="34" charset="0"/>
                <a:ea typeface="Calibri" panose="020F0502020204030204" pitchFamily="34" charset="0"/>
                <a:cs typeface="Arial" panose="020B0604020202020204" pitchFamily="34" charset="0"/>
              </a:rPr>
              <a:t>provide the main items of equipment to do your work</a:t>
            </a:r>
            <a:endParaRPr lang="en-GB" sz="2133">
              <a:latin typeface="Calibri" panose="020F0502020204030204" pitchFamily="34" charset="0"/>
              <a:ea typeface="DengXian" panose="02010600030101010101" pitchFamily="2" charset="-122"/>
              <a:cs typeface="Arial" panose="020B0604020202020204" pitchFamily="34" charset="0"/>
            </a:endParaRPr>
          </a:p>
          <a:p>
            <a:pPr marL="380990" indent="-380990">
              <a:lnSpc>
                <a:spcPct val="107000"/>
              </a:lnSpc>
              <a:spcAft>
                <a:spcPts val="1067"/>
              </a:spcAft>
              <a:buFont typeface="Wingdings" panose="020B0604020202020204" pitchFamily="34" charset="0"/>
              <a:buChar char="§"/>
            </a:pPr>
            <a:r>
              <a:rPr lang="en-GB" sz="2133" dirty="0">
                <a:solidFill>
                  <a:srgbClr val="0B0C0C"/>
                </a:solidFill>
                <a:latin typeface="Arial"/>
                <a:ea typeface="Calibri" panose="020F0502020204030204" pitchFamily="34" charset="0"/>
                <a:cs typeface="Arial"/>
              </a:rPr>
              <a:t>are responsible for finishing any unsatisfactory work in your own time</a:t>
            </a:r>
            <a:endParaRPr lang="en-GB" sz="2133" dirty="0">
              <a:latin typeface="Arial"/>
              <a:ea typeface="DengXian" panose="02010600030101010101" pitchFamily="2" charset="-122"/>
              <a:cs typeface="Arial"/>
            </a:endParaRPr>
          </a:p>
          <a:p>
            <a:pPr marL="380990" indent="-380990">
              <a:lnSpc>
                <a:spcPct val="107000"/>
              </a:lnSpc>
              <a:spcAft>
                <a:spcPts val="1067"/>
              </a:spcAft>
              <a:buFont typeface="Wingdings" panose="020B0604020202020204" pitchFamily="34" charset="0"/>
              <a:buChar char="§"/>
            </a:pPr>
            <a:r>
              <a:rPr lang="en-GB" sz="2133" dirty="0">
                <a:solidFill>
                  <a:srgbClr val="0B0C0C"/>
                </a:solidFill>
                <a:latin typeface="Arial"/>
                <a:ea typeface="Calibri" panose="020F0502020204030204" pitchFamily="34" charset="0"/>
                <a:cs typeface="Arial"/>
              </a:rPr>
              <a:t>charge an agreed fixed price for your work</a:t>
            </a:r>
            <a:endParaRPr lang="en-GB" sz="2133" dirty="0">
              <a:latin typeface="Arial"/>
              <a:ea typeface="DengXian" panose="02010600030101010101" pitchFamily="2" charset="-122"/>
              <a:cs typeface="Arial"/>
            </a:endParaRPr>
          </a:p>
          <a:p>
            <a:pPr marL="380990" indent="-380990">
              <a:lnSpc>
                <a:spcPct val="107000"/>
              </a:lnSpc>
              <a:spcAft>
                <a:spcPts val="1067"/>
              </a:spcAft>
              <a:buFont typeface="Wingdings" panose="020B0604020202020204" pitchFamily="34" charset="0"/>
              <a:buChar char="§"/>
            </a:pPr>
            <a:r>
              <a:rPr lang="en-GB" sz="2133" dirty="0">
                <a:solidFill>
                  <a:srgbClr val="0B0C0C"/>
                </a:solidFill>
                <a:latin typeface="Arial"/>
                <a:ea typeface="Calibri" panose="020F0502020204030204" pitchFamily="34" charset="0"/>
                <a:cs typeface="Arial"/>
              </a:rPr>
              <a:t>sell goods or services to make a profit.</a:t>
            </a:r>
            <a:endParaRPr lang="en-GB" sz="2133" dirty="0">
              <a:latin typeface="Arial"/>
              <a:ea typeface="DengXian" panose="02010600030101010101" pitchFamily="2" charset="-122"/>
              <a:cs typeface="Arial"/>
            </a:endParaRPr>
          </a:p>
          <a:p>
            <a:endParaRPr lang="en-GB" sz="3733">
              <a:latin typeface="Arial"/>
              <a:cs typeface="Calibri"/>
            </a:endParaRPr>
          </a:p>
          <a:p>
            <a:endParaRPr lang="en-GB" sz="3733">
              <a:latin typeface="Arial"/>
              <a:cs typeface="Calibri"/>
            </a:endParaRPr>
          </a:p>
          <a:p>
            <a:endParaRPr lang="en-GB">
              <a:solidFill>
                <a:srgbClr val="E51C41"/>
              </a:solidFill>
              <a:cs typeface="Aria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28</a:t>
            </a:fld>
            <a:endParaRPr lang="en-GB"/>
          </a:p>
        </p:txBody>
      </p:sp>
      <p:sp>
        <p:nvSpPr>
          <p:cNvPr id="11" name="Title 11">
            <a:extLst>
              <a:ext uri="{FF2B5EF4-FFF2-40B4-BE49-F238E27FC236}">
                <a16:creationId xmlns:a16="http://schemas.microsoft.com/office/drawing/2014/main" id="{EC457DCA-FB6A-55A4-D43B-0EA3B2F0FC41}"/>
              </a:ext>
            </a:extLst>
          </p:cNvPr>
          <p:cNvSpPr>
            <a:spLocks noGrp="1"/>
          </p:cNvSpPr>
          <p:nvPr>
            <p:ph type="title"/>
          </p:nvPr>
        </p:nvSpPr>
        <p:spPr>
          <a:xfrm>
            <a:off x="310601" y="333201"/>
            <a:ext cx="11250084" cy="932567"/>
          </a:xfrm>
        </p:spPr>
        <p:txBody>
          <a:bodyPr/>
          <a:lstStyle/>
          <a:p>
            <a:r>
              <a:rPr lang="en-GB">
                <a:cs typeface="Arial"/>
              </a:rPr>
              <a:t>Setting up a company</a:t>
            </a:r>
            <a:endParaRPr lang="en-GB"/>
          </a:p>
        </p:txBody>
      </p:sp>
    </p:spTree>
    <p:extLst>
      <p:ext uri="{BB962C8B-B14F-4D97-AF65-F5344CB8AC3E}">
        <p14:creationId xmlns:p14="http://schemas.microsoft.com/office/powerpoint/2010/main" val="17636216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E804B6-758A-4F90-5027-7FF12E9DFFB1}"/>
              </a:ext>
            </a:extLst>
          </p:cNvPr>
          <p:cNvSpPr>
            <a:spLocks noGrp="1"/>
          </p:cNvSpPr>
          <p:nvPr>
            <p:ph type="sldNum" sz="quarter" idx="11"/>
          </p:nvPr>
        </p:nvSpPr>
        <p:spPr/>
        <p:txBody>
          <a:bodyPr/>
          <a:lstStyle/>
          <a:p>
            <a:fld id="{DA2C159E-F13C-4A85-9A41-E7669D3E0D70}" type="slidenum">
              <a:rPr lang="en-GB" smtClean="0"/>
              <a:pPr/>
              <a:t>29</a:t>
            </a:fld>
            <a:endParaRPr lang="en-GB"/>
          </a:p>
        </p:txBody>
      </p:sp>
      <p:sp>
        <p:nvSpPr>
          <p:cNvPr id="3" name="Title 2">
            <a:extLst>
              <a:ext uri="{FF2B5EF4-FFF2-40B4-BE49-F238E27FC236}">
                <a16:creationId xmlns:a16="http://schemas.microsoft.com/office/drawing/2014/main" id="{FBCFD798-21E0-5C69-746E-0F668D2B8032}"/>
              </a:ext>
            </a:extLst>
          </p:cNvPr>
          <p:cNvSpPr>
            <a:spLocks noGrp="1"/>
          </p:cNvSpPr>
          <p:nvPr>
            <p:ph type="title"/>
          </p:nvPr>
        </p:nvSpPr>
        <p:spPr/>
        <p:txBody>
          <a:bodyPr/>
          <a:lstStyle/>
          <a:p>
            <a:r>
              <a:rPr lang="en-US">
                <a:cs typeface="Arial"/>
              </a:rPr>
              <a:t>Banking and taxation</a:t>
            </a:r>
            <a:endParaRPr lang="en-US"/>
          </a:p>
        </p:txBody>
      </p:sp>
      <p:sp>
        <p:nvSpPr>
          <p:cNvPr id="4" name="Text Placeholder 3">
            <a:extLst>
              <a:ext uri="{FF2B5EF4-FFF2-40B4-BE49-F238E27FC236}">
                <a16:creationId xmlns:a16="http://schemas.microsoft.com/office/drawing/2014/main" id="{80AC093F-08F4-AD47-0109-DB1CF9E0932C}"/>
              </a:ext>
            </a:extLst>
          </p:cNvPr>
          <p:cNvSpPr>
            <a:spLocks noGrp="1"/>
          </p:cNvSpPr>
          <p:nvPr>
            <p:ph type="body" sz="quarter" idx="12"/>
          </p:nvPr>
        </p:nvSpPr>
        <p:spPr/>
        <p:txBody>
          <a:bodyPr/>
          <a:lstStyle/>
          <a:p>
            <a:endParaRPr lang="en-US"/>
          </a:p>
        </p:txBody>
      </p:sp>
      <p:sp>
        <p:nvSpPr>
          <p:cNvPr id="5" name="Footer Placeholder 4">
            <a:extLst>
              <a:ext uri="{FF2B5EF4-FFF2-40B4-BE49-F238E27FC236}">
                <a16:creationId xmlns:a16="http://schemas.microsoft.com/office/drawing/2014/main" id="{ED469C5A-9F35-5E15-4B6A-F892C649B4BE}"/>
              </a:ext>
            </a:extLst>
          </p:cNvPr>
          <p:cNvSpPr>
            <a:spLocks noGrp="1"/>
          </p:cNvSpPr>
          <p:nvPr>
            <p:ph type="ftr" sz="quarter" idx="10"/>
          </p:nvPr>
        </p:nvSpPr>
        <p:spPr/>
        <p:txBody>
          <a:bodyPr/>
          <a:lstStyle/>
          <a:p>
            <a:r>
              <a:rPr lang="en-GB"/>
              <a:t>Education and Training Foundation</a:t>
            </a:r>
          </a:p>
        </p:txBody>
      </p:sp>
      <p:sp>
        <p:nvSpPr>
          <p:cNvPr id="8" name="TextBox 7">
            <a:extLst>
              <a:ext uri="{FF2B5EF4-FFF2-40B4-BE49-F238E27FC236}">
                <a16:creationId xmlns:a16="http://schemas.microsoft.com/office/drawing/2014/main" id="{581AB08B-EF88-62A9-B4DA-EB461B1BFF47}"/>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What is Companies House?</a:t>
            </a:r>
          </a:p>
        </p:txBody>
      </p:sp>
    </p:spTree>
    <p:extLst>
      <p:ext uri="{BB962C8B-B14F-4D97-AF65-F5344CB8AC3E}">
        <p14:creationId xmlns:p14="http://schemas.microsoft.com/office/powerpoint/2010/main" val="2198089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Skill development – working towards ESP</a:t>
            </a:r>
          </a:p>
        </p:txBody>
      </p:sp>
      <p:sp>
        <p:nvSpPr>
          <p:cNvPr id="5" name="Text Placeholder 4"/>
          <p:cNvSpPr>
            <a:spLocks noGrp="1"/>
          </p:cNvSpPr>
          <p:nvPr>
            <p:ph type="body" sz="quarter" idx="12"/>
          </p:nvPr>
        </p:nvSpPr>
        <p:spPr/>
        <p:txBody>
          <a:bodyPr vert="horz" lIns="0" tIns="0" rIns="0" bIns="0" rtlCol="0" anchor="t">
            <a:noAutofit/>
          </a:bodyPr>
          <a:lstStyle/>
          <a:p>
            <a:endParaRPr lang="en-GB" b="0" i="0">
              <a:solidFill>
                <a:srgbClr val="E51C41"/>
              </a:solidFill>
              <a:effectLst/>
              <a:latin typeface="Arial"/>
              <a:ea typeface="Calibri"/>
              <a:cs typeface="Arial"/>
            </a:endParaRPr>
          </a:p>
          <a:p>
            <a:endParaRPr lang="en-GB">
              <a:solidFill>
                <a:srgbClr val="E51C41"/>
              </a:solidFill>
            </a:endParaRPr>
          </a:p>
          <a:p>
            <a:br>
              <a:rPr lang="en-GB">
                <a:solidFill>
                  <a:schemeClr val="accent1"/>
                </a:solidFill>
              </a:rPr>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graphicFrame>
        <p:nvGraphicFramePr>
          <p:cNvPr id="6" name="Table 5">
            <a:extLst>
              <a:ext uri="{FF2B5EF4-FFF2-40B4-BE49-F238E27FC236}">
                <a16:creationId xmlns:a16="http://schemas.microsoft.com/office/drawing/2014/main" id="{D4189C3C-7658-7A07-BA90-A8B2DC972031}"/>
              </a:ext>
            </a:extLst>
          </p:cNvPr>
          <p:cNvGraphicFramePr>
            <a:graphicFrameLocks noGrp="1"/>
          </p:cNvGraphicFramePr>
          <p:nvPr/>
        </p:nvGraphicFramePr>
        <p:xfrm>
          <a:off x="868179" y="1698884"/>
          <a:ext cx="10319892" cy="2071709"/>
        </p:xfrm>
        <a:graphic>
          <a:graphicData uri="http://schemas.openxmlformats.org/drawingml/2006/table">
            <a:tbl>
              <a:tblPr firstRow="1" firstCol="1" lastRow="1" lastCol="1" bandRow="1" bandCol="1">
                <a:tableStyleId>{21E4AEA4-8DFA-4A89-87EB-49C32662AFE0}</a:tableStyleId>
              </a:tblPr>
              <a:tblGrid>
                <a:gridCol w="10319892">
                  <a:extLst>
                    <a:ext uri="{9D8B030D-6E8A-4147-A177-3AD203B41FA5}">
                      <a16:colId xmlns:a16="http://schemas.microsoft.com/office/drawing/2014/main" val="21180246"/>
                    </a:ext>
                  </a:extLst>
                </a:gridCol>
              </a:tblGrid>
              <a:tr h="2071709">
                <a:tc>
                  <a:txBody>
                    <a:bodyPr/>
                    <a:lstStyle/>
                    <a:p>
                      <a:pPr>
                        <a:lnSpc>
                          <a:spcPct val="107000"/>
                        </a:lnSpc>
                        <a:spcAft>
                          <a:spcPts val="800"/>
                        </a:spcAft>
                      </a:pPr>
                      <a:r>
                        <a:rPr lang="en-GB" sz="2100">
                          <a:effectLst/>
                        </a:rPr>
                        <a:t>Working </a:t>
                      </a:r>
                      <a:r>
                        <a:rPr lang="en-GB" sz="2400" b="1" kern="1200">
                          <a:solidFill>
                            <a:schemeClr val="lt1"/>
                          </a:solidFill>
                          <a:effectLst/>
                          <a:latin typeface="+mn-lt"/>
                          <a:ea typeface="+mn-ea"/>
                          <a:cs typeface="+mn-cs"/>
                        </a:rPr>
                        <a:t>collaboratively</a:t>
                      </a:r>
                      <a:r>
                        <a:rPr lang="en-GB" sz="2100">
                          <a:effectLst/>
                        </a:rPr>
                        <a:t>: how to network and identify the human resources you need to achieve your goals.</a:t>
                      </a:r>
                    </a:p>
                    <a:p>
                      <a:pPr>
                        <a:lnSpc>
                          <a:spcPct val="107000"/>
                        </a:lnSpc>
                        <a:spcAft>
                          <a:spcPts val="800"/>
                        </a:spcAft>
                      </a:pPr>
                      <a:r>
                        <a:rPr lang="en-GB" sz="2100">
                          <a:effectLst/>
                        </a:rPr>
                        <a:t>Reflective practice: identify and reflect on opportunities missed and what to do differently in the future.</a:t>
                      </a:r>
                    </a:p>
                    <a:p>
                      <a:pPr algn="ctr"/>
                      <a:endParaRPr lang="en-GB" sz="2400">
                        <a:effectLst/>
                      </a:endParaRPr>
                    </a:p>
                  </a:txBody>
                  <a:tcPr marT="0" marB="0"/>
                </a:tc>
                <a:extLst>
                  <a:ext uri="{0D108BD9-81ED-4DB2-BD59-A6C34878D82A}">
                    <a16:rowId xmlns:a16="http://schemas.microsoft.com/office/drawing/2014/main" val="3734837612"/>
                  </a:ext>
                </a:extLst>
              </a:tr>
            </a:tbl>
          </a:graphicData>
        </a:graphic>
      </p:graphicFrame>
    </p:spTree>
    <p:extLst>
      <p:ext uri="{BB962C8B-B14F-4D97-AF65-F5344CB8AC3E}">
        <p14:creationId xmlns:p14="http://schemas.microsoft.com/office/powerpoint/2010/main" val="25534051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D57F3DEE-E048-9F09-297D-F5F4ABF480BA}"/>
              </a:ext>
            </a:extLst>
          </p:cNvPr>
          <p:cNvSpPr>
            <a:spLocks noGrp="1"/>
          </p:cNvSpPr>
          <p:nvPr>
            <p:ph type="title"/>
          </p:nvPr>
        </p:nvSpPr>
        <p:spPr/>
        <p:txBody>
          <a:bodyPr/>
          <a:lstStyle/>
          <a:p>
            <a:r>
              <a:rPr lang="en-GB">
                <a:cs typeface="Arial"/>
              </a:rPr>
              <a:t>Setting up a company</a:t>
            </a:r>
            <a:endParaRPr lang="en-GB"/>
          </a:p>
        </p:txBody>
      </p:sp>
      <p:sp>
        <p:nvSpPr>
          <p:cNvPr id="9" name="Text Placeholder 8">
            <a:extLst>
              <a:ext uri="{FF2B5EF4-FFF2-40B4-BE49-F238E27FC236}">
                <a16:creationId xmlns:a16="http://schemas.microsoft.com/office/drawing/2014/main" id="{3CF85699-E535-707F-DA38-5E30283DB3C3}"/>
              </a:ext>
            </a:extLst>
          </p:cNvPr>
          <p:cNvSpPr>
            <a:spLocks noGrp="1"/>
          </p:cNvSpPr>
          <p:nvPr>
            <p:ph type="body" sz="quarter" idx="13"/>
          </p:nvPr>
        </p:nvSpPr>
        <p:spPr/>
        <p:txBody>
          <a:bodyPr vert="horz" lIns="0" tIns="0" rIns="0" bIns="0" rtlCol="0" anchor="t">
            <a:noAutofit/>
          </a:bodyPr>
          <a:lstStyle/>
          <a:p>
            <a:pPr algn="ctr"/>
            <a:endParaRPr lang="en-US" sz="3200" b="0">
              <a:cs typeface="Arial"/>
            </a:endParaRPr>
          </a:p>
          <a:p>
            <a:pPr algn="ctr"/>
            <a:endParaRPr lang="en-US" sz="3200" b="0">
              <a:cs typeface="Arial"/>
            </a:endParaRPr>
          </a:p>
          <a:p>
            <a:pPr algn="ctr"/>
            <a:endParaRPr lang="en-US" sz="3200" b="0">
              <a:ea typeface="+mn-lt"/>
              <a:cs typeface="+mn-lt"/>
            </a:endParaRPr>
          </a:p>
          <a:p>
            <a:pPr algn="ctr"/>
            <a:r>
              <a:rPr lang="en-US" sz="3200" b="0">
                <a:ea typeface="+mn-lt"/>
                <a:cs typeface="+mn-lt"/>
                <a:hlinkClick r:id="rId3"/>
              </a:rPr>
              <a:t>www.looka.com/</a:t>
            </a:r>
            <a:endParaRPr lang="en-GB">
              <a:ea typeface="+mn-lt"/>
              <a:cs typeface="+mn-lt"/>
              <a:hlinkClick r:id="rId3"/>
            </a:endParaRPr>
          </a:p>
          <a:p>
            <a:pPr algn="ctr"/>
            <a:r>
              <a:rPr lang="en-US" sz="3200" b="0">
                <a:ea typeface="+mn-lt"/>
                <a:cs typeface="+mn-lt"/>
                <a:hlinkClick r:id="rId3"/>
              </a:rPr>
              <a:t>business-name-generator/</a:t>
            </a:r>
            <a:endParaRPr lang="en-GB">
              <a:ea typeface="+mn-lt"/>
              <a:cs typeface="+mn-lt"/>
            </a:endParaRPr>
          </a:p>
          <a:p>
            <a:endParaRPr lang="en-GB">
              <a:cs typeface="Arial"/>
            </a:endParaRPr>
          </a:p>
        </p:txBody>
      </p:sp>
      <p:pic>
        <p:nvPicPr>
          <p:cNvPr id="10" name="Picture 10" descr="Qr code&#10;&#10;Description automatically generated">
            <a:extLst>
              <a:ext uri="{FF2B5EF4-FFF2-40B4-BE49-F238E27FC236}">
                <a16:creationId xmlns:a16="http://schemas.microsoft.com/office/drawing/2014/main" id="{12ABDF24-4D28-F571-D78B-AAF613ED2205}"/>
              </a:ext>
            </a:extLst>
          </p:cNvPr>
          <p:cNvPicPr>
            <a:picLocks noGrp="1" noChangeAspect="1"/>
          </p:cNvPicPr>
          <p:nvPr>
            <p:ph type="pic" sz="quarter" idx="12"/>
          </p:nvPr>
        </p:nvPicPr>
        <p:blipFill>
          <a:blip r:embed="rId4"/>
          <a:srcRect t="7897" b="7897"/>
          <a:stretch/>
        </p:blipFill>
        <p:spPr>
          <a:xfrm>
            <a:off x="5799469" y="1269003"/>
            <a:ext cx="6190411" cy="5140960"/>
          </a:xfrm>
        </p:spPr>
      </p:pic>
      <p:sp>
        <p:nvSpPr>
          <p:cNvPr id="5" name="Footer Placeholder 4">
            <a:extLst>
              <a:ext uri="{FF2B5EF4-FFF2-40B4-BE49-F238E27FC236}">
                <a16:creationId xmlns:a16="http://schemas.microsoft.com/office/drawing/2014/main" id="{A29FCE6F-B5CA-9E20-CA6A-DD1F670DFCC2}"/>
              </a:ext>
            </a:extLst>
          </p:cNvPr>
          <p:cNvSpPr>
            <a:spLocks noGrp="1"/>
          </p:cNvSpPr>
          <p:nvPr>
            <p:ph type="ftr" sz="quarter" idx="10"/>
          </p:nvPr>
        </p:nvSpPr>
        <p:spPr/>
        <p:txBody>
          <a:bodyPr/>
          <a:lstStyle/>
          <a:p>
            <a:r>
              <a:rPr lang="en-GB"/>
              <a:t>Education and Training Foundation</a:t>
            </a:r>
          </a:p>
        </p:txBody>
      </p:sp>
      <p:sp>
        <p:nvSpPr>
          <p:cNvPr id="2" name="Slide Number Placeholder 1">
            <a:extLst>
              <a:ext uri="{FF2B5EF4-FFF2-40B4-BE49-F238E27FC236}">
                <a16:creationId xmlns:a16="http://schemas.microsoft.com/office/drawing/2014/main" id="{35957948-6EBC-9E43-0BB3-DD71985BFDC0}"/>
              </a:ext>
            </a:extLst>
          </p:cNvPr>
          <p:cNvSpPr>
            <a:spLocks noGrp="1"/>
          </p:cNvSpPr>
          <p:nvPr>
            <p:ph type="sldNum" sz="quarter" idx="11"/>
          </p:nvPr>
        </p:nvSpPr>
        <p:spPr/>
        <p:txBody>
          <a:bodyPr/>
          <a:lstStyle/>
          <a:p>
            <a:fld id="{DA2C159E-F13C-4A85-9A41-E7669D3E0D70}" type="slidenum">
              <a:rPr lang="en-GB" smtClean="0"/>
              <a:pPr/>
              <a:t>30</a:t>
            </a:fld>
            <a:endParaRPr lang="en-GB"/>
          </a:p>
        </p:txBody>
      </p:sp>
    </p:spTree>
    <p:extLst>
      <p:ext uri="{BB962C8B-B14F-4D97-AF65-F5344CB8AC3E}">
        <p14:creationId xmlns:p14="http://schemas.microsoft.com/office/powerpoint/2010/main" val="696564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Table&#10;&#10;Description automatically generated">
            <a:extLst>
              <a:ext uri="{FF2B5EF4-FFF2-40B4-BE49-F238E27FC236}">
                <a16:creationId xmlns:a16="http://schemas.microsoft.com/office/drawing/2014/main" id="{D42511BD-FC93-31C4-80DF-C34498E99974}"/>
              </a:ext>
            </a:extLst>
          </p:cNvPr>
          <p:cNvPicPr>
            <a:picLocks noChangeAspect="1"/>
          </p:cNvPicPr>
          <p:nvPr/>
        </p:nvPicPr>
        <p:blipFill>
          <a:blip r:embed="rId3"/>
          <a:stretch>
            <a:fillRect/>
          </a:stretch>
        </p:blipFill>
        <p:spPr>
          <a:xfrm>
            <a:off x="4582700" y="0"/>
            <a:ext cx="4777448" cy="6816459"/>
          </a:xfrm>
          <a:prstGeom prst="rect">
            <a:avLst/>
          </a:prstGeom>
        </p:spPr>
      </p:pic>
      <p:sp>
        <p:nvSpPr>
          <p:cNvPr id="4" name="Footer Placeholder 3">
            <a:extLst>
              <a:ext uri="{FF2B5EF4-FFF2-40B4-BE49-F238E27FC236}">
                <a16:creationId xmlns:a16="http://schemas.microsoft.com/office/drawing/2014/main" id="{D77B932E-2023-0221-228A-B07F6C082D7B}"/>
              </a:ext>
            </a:extLst>
          </p:cNvPr>
          <p:cNvSpPr>
            <a:spLocks noGrp="1"/>
          </p:cNvSpPr>
          <p:nvPr>
            <p:ph type="ftr" sz="quarter" idx="14"/>
          </p:nvPr>
        </p:nvSpPr>
        <p:spPr/>
        <p:txBody>
          <a:bodyPr/>
          <a:lstStyle/>
          <a:p>
            <a:r>
              <a:rPr lang="en-GB"/>
              <a:t>Education and Training Foundation</a:t>
            </a:r>
          </a:p>
        </p:txBody>
      </p:sp>
      <p:sp>
        <p:nvSpPr>
          <p:cNvPr id="5" name="Slide Number Placeholder 4">
            <a:extLst>
              <a:ext uri="{FF2B5EF4-FFF2-40B4-BE49-F238E27FC236}">
                <a16:creationId xmlns:a16="http://schemas.microsoft.com/office/drawing/2014/main" id="{860E5AAD-0967-4A03-AC07-650B4EB7E403}"/>
              </a:ext>
            </a:extLst>
          </p:cNvPr>
          <p:cNvSpPr>
            <a:spLocks noGrp="1"/>
          </p:cNvSpPr>
          <p:nvPr>
            <p:ph type="sldNum" sz="quarter" idx="12"/>
          </p:nvPr>
        </p:nvSpPr>
        <p:spPr/>
        <p:txBody>
          <a:bodyPr/>
          <a:lstStyle/>
          <a:p>
            <a:fld id="{DA2C159E-F13C-4A85-9A41-E7669D3E0D70}" type="slidenum">
              <a:rPr lang="en-GB" smtClean="0"/>
              <a:pPr/>
              <a:t>31</a:t>
            </a:fld>
            <a:endParaRPr lang="en-GB"/>
          </a:p>
        </p:txBody>
      </p:sp>
      <p:sp>
        <p:nvSpPr>
          <p:cNvPr id="7" name="Title 11">
            <a:extLst>
              <a:ext uri="{FF2B5EF4-FFF2-40B4-BE49-F238E27FC236}">
                <a16:creationId xmlns:a16="http://schemas.microsoft.com/office/drawing/2014/main" id="{19F6D263-A839-CB3C-94CB-650F284E0C70}"/>
              </a:ext>
            </a:extLst>
          </p:cNvPr>
          <p:cNvSpPr>
            <a:spLocks noGrp="1"/>
          </p:cNvSpPr>
          <p:nvPr>
            <p:ph type="title"/>
          </p:nvPr>
        </p:nvSpPr>
        <p:spPr>
          <a:xfrm>
            <a:off x="310601" y="333201"/>
            <a:ext cx="11250084" cy="932567"/>
          </a:xfrm>
        </p:spPr>
        <p:txBody>
          <a:bodyPr/>
          <a:lstStyle/>
          <a:p>
            <a:r>
              <a:rPr lang="en-GB">
                <a:cs typeface="Arial"/>
              </a:rPr>
              <a:t>Setting up a company</a:t>
            </a:r>
            <a:endParaRPr lang="en-GB"/>
          </a:p>
        </p:txBody>
      </p:sp>
    </p:spTree>
    <p:extLst>
      <p:ext uri="{BB962C8B-B14F-4D97-AF65-F5344CB8AC3E}">
        <p14:creationId xmlns:p14="http://schemas.microsoft.com/office/powerpoint/2010/main" val="24128629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D57F3DEE-E048-9F09-297D-F5F4ABF480BA}"/>
              </a:ext>
            </a:extLst>
          </p:cNvPr>
          <p:cNvSpPr>
            <a:spLocks noGrp="1"/>
          </p:cNvSpPr>
          <p:nvPr>
            <p:ph type="title"/>
          </p:nvPr>
        </p:nvSpPr>
        <p:spPr/>
        <p:txBody>
          <a:bodyPr/>
          <a:lstStyle/>
          <a:p>
            <a:r>
              <a:rPr lang="en-GB">
                <a:cs typeface="Arial"/>
              </a:rPr>
              <a:t>Setting up a company</a:t>
            </a:r>
            <a:endParaRPr lang="en-GB"/>
          </a:p>
        </p:txBody>
      </p:sp>
      <p:sp>
        <p:nvSpPr>
          <p:cNvPr id="9" name="Text Placeholder 8">
            <a:extLst>
              <a:ext uri="{FF2B5EF4-FFF2-40B4-BE49-F238E27FC236}">
                <a16:creationId xmlns:a16="http://schemas.microsoft.com/office/drawing/2014/main" id="{3CF85699-E535-707F-DA38-5E30283DB3C3}"/>
              </a:ext>
            </a:extLst>
          </p:cNvPr>
          <p:cNvSpPr>
            <a:spLocks noGrp="1"/>
          </p:cNvSpPr>
          <p:nvPr>
            <p:ph type="body" sz="quarter" idx="13"/>
          </p:nvPr>
        </p:nvSpPr>
        <p:spPr/>
        <p:txBody>
          <a:bodyPr vert="horz" lIns="0" tIns="0" rIns="0" bIns="0" rtlCol="0" anchor="t">
            <a:noAutofit/>
          </a:bodyPr>
          <a:lstStyle/>
          <a:p>
            <a:pPr algn="ctr"/>
            <a:endParaRPr lang="en-US" sz="3200" b="0">
              <a:cs typeface="Arial"/>
            </a:endParaRPr>
          </a:p>
          <a:p>
            <a:pPr algn="ctr"/>
            <a:endParaRPr lang="en-US" sz="3200" b="0">
              <a:cs typeface="Arial"/>
            </a:endParaRPr>
          </a:p>
          <a:p>
            <a:pPr algn="ctr"/>
            <a:r>
              <a:rPr lang="en-US" sz="3200" b="0">
                <a:cs typeface="Arial"/>
              </a:rPr>
              <a:t>https://find-and-update.company-information.service.gov.uk/</a:t>
            </a:r>
            <a:endParaRPr lang="en-GB" sz="3200" b="0">
              <a:cs typeface="Arial"/>
            </a:endParaRPr>
          </a:p>
          <a:p>
            <a:endParaRPr lang="en-GB">
              <a:cs typeface="Arial"/>
            </a:endParaRPr>
          </a:p>
        </p:txBody>
      </p:sp>
      <p:sp>
        <p:nvSpPr>
          <p:cNvPr id="6" name="Picture Placeholder 5">
            <a:extLst>
              <a:ext uri="{FF2B5EF4-FFF2-40B4-BE49-F238E27FC236}">
                <a16:creationId xmlns:a16="http://schemas.microsoft.com/office/drawing/2014/main" id="{629B4C6A-37E7-39C4-6D16-E9B6D4C687B8}"/>
              </a:ext>
            </a:extLst>
          </p:cNvPr>
          <p:cNvSpPr>
            <a:spLocks noGrp="1"/>
          </p:cNvSpPr>
          <p:nvPr>
            <p:ph type="pic" sz="quarter" idx="12"/>
          </p:nvPr>
        </p:nvSpPr>
        <p:spPr/>
        <p:txBody>
          <a:bodyPr/>
          <a:lstStyle/>
          <a:p>
            <a:endParaRPr lang="en-GB"/>
          </a:p>
        </p:txBody>
      </p:sp>
      <p:sp>
        <p:nvSpPr>
          <p:cNvPr id="5" name="Footer Placeholder 4">
            <a:extLst>
              <a:ext uri="{FF2B5EF4-FFF2-40B4-BE49-F238E27FC236}">
                <a16:creationId xmlns:a16="http://schemas.microsoft.com/office/drawing/2014/main" id="{A29FCE6F-B5CA-9E20-CA6A-DD1F670DFCC2}"/>
              </a:ext>
            </a:extLst>
          </p:cNvPr>
          <p:cNvSpPr>
            <a:spLocks noGrp="1"/>
          </p:cNvSpPr>
          <p:nvPr>
            <p:ph type="ftr" sz="quarter" idx="10"/>
          </p:nvPr>
        </p:nvSpPr>
        <p:spPr/>
        <p:txBody>
          <a:bodyPr/>
          <a:lstStyle/>
          <a:p>
            <a:r>
              <a:rPr lang="en-GB"/>
              <a:t>Education and Training Foundation</a:t>
            </a:r>
          </a:p>
        </p:txBody>
      </p:sp>
      <p:sp>
        <p:nvSpPr>
          <p:cNvPr id="2" name="Slide Number Placeholder 1">
            <a:extLst>
              <a:ext uri="{FF2B5EF4-FFF2-40B4-BE49-F238E27FC236}">
                <a16:creationId xmlns:a16="http://schemas.microsoft.com/office/drawing/2014/main" id="{35957948-6EBC-9E43-0BB3-DD71985BFDC0}"/>
              </a:ext>
            </a:extLst>
          </p:cNvPr>
          <p:cNvSpPr>
            <a:spLocks noGrp="1"/>
          </p:cNvSpPr>
          <p:nvPr>
            <p:ph type="sldNum" sz="quarter" idx="11"/>
          </p:nvPr>
        </p:nvSpPr>
        <p:spPr/>
        <p:txBody>
          <a:bodyPr/>
          <a:lstStyle/>
          <a:p>
            <a:fld id="{DA2C159E-F13C-4A85-9A41-E7669D3E0D70}" type="slidenum">
              <a:rPr lang="en-GB" smtClean="0"/>
              <a:pPr/>
              <a:t>32</a:t>
            </a:fld>
            <a:endParaRPr lang="en-GB"/>
          </a:p>
        </p:txBody>
      </p:sp>
      <p:pic>
        <p:nvPicPr>
          <p:cNvPr id="4" name="Picture 5" descr="Qr code&#10;&#10;Description automatically generated">
            <a:extLst>
              <a:ext uri="{FF2B5EF4-FFF2-40B4-BE49-F238E27FC236}">
                <a16:creationId xmlns:a16="http://schemas.microsoft.com/office/drawing/2014/main" id="{75AD023C-6BE9-BD0D-5B30-8045D25C96C3}"/>
              </a:ext>
            </a:extLst>
          </p:cNvPr>
          <p:cNvPicPr>
            <a:picLocks noChangeAspect="1"/>
          </p:cNvPicPr>
          <p:nvPr/>
        </p:nvPicPr>
        <p:blipFill>
          <a:blip r:embed="rId3"/>
          <a:stretch>
            <a:fillRect/>
          </a:stretch>
        </p:blipFill>
        <p:spPr>
          <a:xfrm>
            <a:off x="5848712" y="766312"/>
            <a:ext cx="6130505" cy="6173637"/>
          </a:xfrm>
          <a:prstGeom prst="rect">
            <a:avLst/>
          </a:prstGeom>
        </p:spPr>
      </p:pic>
    </p:spTree>
    <p:extLst>
      <p:ext uri="{BB962C8B-B14F-4D97-AF65-F5344CB8AC3E}">
        <p14:creationId xmlns:p14="http://schemas.microsoft.com/office/powerpoint/2010/main" val="26857098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1E18612-D80D-9C82-D3B9-870219C7ABE8}"/>
              </a:ext>
            </a:extLst>
          </p:cNvPr>
          <p:cNvSpPr>
            <a:spLocks noGrp="1"/>
          </p:cNvSpPr>
          <p:nvPr>
            <p:ph type="sldNum" sz="quarter" idx="11"/>
          </p:nvPr>
        </p:nvSpPr>
        <p:spPr/>
        <p:txBody>
          <a:bodyPr/>
          <a:lstStyle/>
          <a:p>
            <a:fld id="{DA2C159E-F13C-4A85-9A41-E7669D3E0D70}" type="slidenum">
              <a:rPr lang="en-GB" dirty="0" smtClean="0"/>
              <a:pPr/>
              <a:t>33</a:t>
            </a:fld>
            <a:endParaRPr lang="en-GB"/>
          </a:p>
        </p:txBody>
      </p:sp>
      <p:sp>
        <p:nvSpPr>
          <p:cNvPr id="3" name="Title 2">
            <a:extLst>
              <a:ext uri="{FF2B5EF4-FFF2-40B4-BE49-F238E27FC236}">
                <a16:creationId xmlns:a16="http://schemas.microsoft.com/office/drawing/2014/main" id="{7FE10D3F-52B4-D0C8-6B80-313EDC1B817D}"/>
              </a:ext>
            </a:extLst>
          </p:cNvPr>
          <p:cNvSpPr>
            <a:spLocks noGrp="1"/>
          </p:cNvSpPr>
          <p:nvPr>
            <p:ph type="title"/>
          </p:nvPr>
        </p:nvSpPr>
        <p:spPr/>
        <p:txBody>
          <a:bodyPr/>
          <a:lstStyle/>
          <a:p>
            <a:r>
              <a:rPr lang="en-GB">
                <a:cs typeface="Arial"/>
              </a:rPr>
              <a:t>Setting up a company</a:t>
            </a:r>
            <a:endParaRPr lang="en-US"/>
          </a:p>
        </p:txBody>
      </p:sp>
      <p:sp>
        <p:nvSpPr>
          <p:cNvPr id="4" name="Text Placeholder 3">
            <a:extLst>
              <a:ext uri="{FF2B5EF4-FFF2-40B4-BE49-F238E27FC236}">
                <a16:creationId xmlns:a16="http://schemas.microsoft.com/office/drawing/2014/main" id="{2B3CF931-0F85-7F13-A7A1-2F436F2D942D}"/>
              </a:ext>
            </a:extLst>
          </p:cNvPr>
          <p:cNvSpPr>
            <a:spLocks noGrp="1"/>
          </p:cNvSpPr>
          <p:nvPr>
            <p:ph type="body" sz="quarter" idx="12"/>
          </p:nvPr>
        </p:nvSpPr>
        <p:spPr/>
        <p:txBody>
          <a:bodyPr/>
          <a:lstStyle/>
          <a:p>
            <a:endParaRPr lang="en-US"/>
          </a:p>
        </p:txBody>
      </p:sp>
      <p:sp>
        <p:nvSpPr>
          <p:cNvPr id="5" name="Footer Placeholder 4">
            <a:extLst>
              <a:ext uri="{FF2B5EF4-FFF2-40B4-BE49-F238E27FC236}">
                <a16:creationId xmlns:a16="http://schemas.microsoft.com/office/drawing/2014/main" id="{3B201894-DA63-4544-D2A3-DCFA6949514E}"/>
              </a:ext>
            </a:extLst>
          </p:cNvPr>
          <p:cNvSpPr>
            <a:spLocks noGrp="1"/>
          </p:cNvSpPr>
          <p:nvPr>
            <p:ph type="ftr" sz="quarter" idx="10"/>
          </p:nvPr>
        </p:nvSpPr>
        <p:spPr/>
        <p:txBody>
          <a:bodyPr/>
          <a:lstStyle/>
          <a:p>
            <a:r>
              <a:rPr lang="en-GB"/>
              <a:t>Education and Training Foundation</a:t>
            </a:r>
          </a:p>
        </p:txBody>
      </p:sp>
      <p:sp>
        <p:nvSpPr>
          <p:cNvPr id="10" name="TextBox 9">
            <a:extLst>
              <a:ext uri="{FF2B5EF4-FFF2-40B4-BE49-F238E27FC236}">
                <a16:creationId xmlns:a16="http://schemas.microsoft.com/office/drawing/2014/main" id="{7EFC7DF5-5256-2579-E3ED-80599809A8C1}"/>
              </a:ext>
            </a:extLst>
          </p:cNvPr>
          <p:cNvSpPr txBox="1"/>
          <p:nvPr/>
        </p:nvSpPr>
        <p:spPr>
          <a:xfrm>
            <a:off x="3276600" y="3151413"/>
            <a:ext cx="4680856" cy="553998"/>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Choosing the right legal structure for your business</a:t>
            </a:r>
          </a:p>
        </p:txBody>
      </p:sp>
    </p:spTree>
    <p:extLst>
      <p:ext uri="{BB962C8B-B14F-4D97-AF65-F5344CB8AC3E}">
        <p14:creationId xmlns:p14="http://schemas.microsoft.com/office/powerpoint/2010/main" val="1038167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94C9D-7D33-B136-9FDB-489CBD4A7D6D}"/>
              </a:ext>
            </a:extLst>
          </p:cNvPr>
          <p:cNvSpPr>
            <a:spLocks noGrp="1"/>
          </p:cNvSpPr>
          <p:nvPr>
            <p:ph type="title"/>
          </p:nvPr>
        </p:nvSpPr>
        <p:spPr/>
        <p:txBody>
          <a:bodyPr/>
          <a:lstStyle/>
          <a:p>
            <a:r>
              <a:rPr lang="en-GB">
                <a:cs typeface="Arial"/>
              </a:rPr>
              <a:t>Setting up a company</a:t>
            </a:r>
            <a:endParaRPr lang="en-GB"/>
          </a:p>
        </p:txBody>
      </p:sp>
      <p:sp>
        <p:nvSpPr>
          <p:cNvPr id="3" name="Text Placeholder 2">
            <a:extLst>
              <a:ext uri="{FF2B5EF4-FFF2-40B4-BE49-F238E27FC236}">
                <a16:creationId xmlns:a16="http://schemas.microsoft.com/office/drawing/2014/main" id="{24B2CEF2-E361-A0BC-D7C7-1D5FBE558FAD}"/>
              </a:ext>
            </a:extLst>
          </p:cNvPr>
          <p:cNvSpPr>
            <a:spLocks noGrp="1"/>
          </p:cNvSpPr>
          <p:nvPr>
            <p:ph type="body" sz="quarter" idx="13"/>
          </p:nvPr>
        </p:nvSpPr>
        <p:spPr/>
        <p:txBody>
          <a:bodyPr vert="horz" lIns="0" tIns="0" rIns="0" bIns="0" rtlCol="0" anchor="t">
            <a:noAutofit/>
          </a:bodyPr>
          <a:lstStyle/>
          <a:p>
            <a:r>
              <a:rPr lang="en-GB" b="0" dirty="0">
                <a:cs typeface="Arial"/>
              </a:rPr>
              <a:t>Different types of UK business structure</a:t>
            </a:r>
            <a:endParaRPr lang="en-GB" b="0" dirty="0"/>
          </a:p>
        </p:txBody>
      </p:sp>
      <p:sp>
        <p:nvSpPr>
          <p:cNvPr id="5" name="Footer Placeholder 4">
            <a:extLst>
              <a:ext uri="{FF2B5EF4-FFF2-40B4-BE49-F238E27FC236}">
                <a16:creationId xmlns:a16="http://schemas.microsoft.com/office/drawing/2014/main" id="{224D534D-9922-CFB7-9276-9146A4193EE2}"/>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996F430D-DFE9-7EF8-ADBC-BCD1343A167F}"/>
              </a:ext>
            </a:extLst>
          </p:cNvPr>
          <p:cNvSpPr>
            <a:spLocks noGrp="1"/>
          </p:cNvSpPr>
          <p:nvPr>
            <p:ph type="sldNum" sz="quarter" idx="11"/>
          </p:nvPr>
        </p:nvSpPr>
        <p:spPr/>
        <p:txBody>
          <a:bodyPr/>
          <a:lstStyle/>
          <a:p>
            <a:fld id="{DA2C159E-F13C-4A85-9A41-E7669D3E0D70}" type="slidenum">
              <a:rPr lang="en-GB" smtClean="0"/>
              <a:pPr/>
              <a:t>34</a:t>
            </a:fld>
            <a:endParaRPr lang="en-GB"/>
          </a:p>
        </p:txBody>
      </p:sp>
      <p:sp>
        <p:nvSpPr>
          <p:cNvPr id="8" name="Text Placeholder 2">
            <a:extLst>
              <a:ext uri="{FF2B5EF4-FFF2-40B4-BE49-F238E27FC236}">
                <a16:creationId xmlns:a16="http://schemas.microsoft.com/office/drawing/2014/main" id="{0B1D728D-C043-2771-D502-DCC3384ADE71}"/>
              </a:ext>
            </a:extLst>
          </p:cNvPr>
          <p:cNvSpPr txBox="1">
            <a:spLocks/>
          </p:cNvSpPr>
          <p:nvPr/>
        </p:nvSpPr>
        <p:spPr>
          <a:xfrm>
            <a:off x="5920238" y="1920207"/>
            <a:ext cx="5913925" cy="4391032"/>
          </a:xfrm>
          <a:prstGeom prst="rect">
            <a:avLst/>
          </a:prstGeom>
        </p:spPr>
        <p:txBody>
          <a:bodyPr vert="horz" lIns="0" tIns="0" rIns="0" bIns="0" rtlCol="0" anchor="t">
            <a:noAutofit/>
          </a:bodyPr>
          <a:lstStyle>
            <a:lvl1pPr marL="0" indent="0" algn="l" defTabSz="914400" rtl="0" eaLnBrk="1" latinLnBrk="0" hangingPunct="1">
              <a:lnSpc>
                <a:spcPts val="2700"/>
              </a:lnSpc>
              <a:spcBef>
                <a:spcPts val="0"/>
              </a:spcBef>
              <a:buFont typeface="Arial" panose="020B0604020202020204" pitchFamily="34" charset="0"/>
              <a:buNone/>
              <a:defRPr sz="2700" b="1"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3200" b="0">
                <a:latin typeface="Arial"/>
                <a:ea typeface="Verdana"/>
                <a:cs typeface="Arial"/>
              </a:rPr>
              <a:t>sole trader</a:t>
            </a:r>
          </a:p>
          <a:p>
            <a:r>
              <a:rPr lang="en-GB" sz="3200" b="0">
                <a:latin typeface="Arial"/>
                <a:ea typeface="Verdana"/>
                <a:cs typeface="Arial"/>
              </a:rPr>
              <a:t>partnership</a:t>
            </a:r>
          </a:p>
          <a:p>
            <a:r>
              <a:rPr lang="en-GB" sz="3200" b="0">
                <a:latin typeface="Arial"/>
                <a:ea typeface="Verdana"/>
                <a:cs typeface="Arial"/>
              </a:rPr>
              <a:t>private limited company (Ltd)</a:t>
            </a:r>
          </a:p>
          <a:p>
            <a:r>
              <a:rPr lang="en-GB" sz="3200" b="0">
                <a:latin typeface="Arial"/>
                <a:ea typeface="Verdana"/>
                <a:cs typeface="Arial"/>
              </a:rPr>
              <a:t>community interest company (CIC) </a:t>
            </a:r>
          </a:p>
          <a:p>
            <a:r>
              <a:rPr lang="en-GB" sz="3200" b="0">
                <a:latin typeface="Arial"/>
                <a:ea typeface="Verdana"/>
                <a:cs typeface="Arial"/>
              </a:rPr>
              <a:t>limited liability partnership (LLP)</a:t>
            </a:r>
          </a:p>
          <a:p>
            <a:r>
              <a:rPr lang="en-GB" sz="3200" b="0">
                <a:latin typeface="Arial"/>
                <a:ea typeface="Verdana"/>
                <a:cs typeface="Arial"/>
              </a:rPr>
              <a:t>public limited company (PLC)</a:t>
            </a:r>
          </a:p>
          <a:p>
            <a:endParaRPr lang="en-GB" sz="3600">
              <a:cs typeface="Arial"/>
            </a:endParaRPr>
          </a:p>
        </p:txBody>
      </p:sp>
    </p:spTree>
    <p:extLst>
      <p:ext uri="{BB962C8B-B14F-4D97-AF65-F5344CB8AC3E}">
        <p14:creationId xmlns:p14="http://schemas.microsoft.com/office/powerpoint/2010/main" val="12888792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D57F3DEE-E048-9F09-297D-F5F4ABF480BA}"/>
              </a:ext>
            </a:extLst>
          </p:cNvPr>
          <p:cNvSpPr>
            <a:spLocks noGrp="1"/>
          </p:cNvSpPr>
          <p:nvPr>
            <p:ph type="title"/>
          </p:nvPr>
        </p:nvSpPr>
        <p:spPr/>
        <p:txBody>
          <a:bodyPr/>
          <a:lstStyle/>
          <a:p>
            <a:r>
              <a:rPr lang="en-GB">
                <a:cs typeface="Arial"/>
              </a:rPr>
              <a:t>Setting up a company</a:t>
            </a:r>
            <a:endParaRPr lang="en-GB"/>
          </a:p>
        </p:txBody>
      </p:sp>
      <p:sp>
        <p:nvSpPr>
          <p:cNvPr id="9" name="Text Placeholder 8">
            <a:extLst>
              <a:ext uri="{FF2B5EF4-FFF2-40B4-BE49-F238E27FC236}">
                <a16:creationId xmlns:a16="http://schemas.microsoft.com/office/drawing/2014/main" id="{3CF85699-E535-707F-DA38-5E30283DB3C3}"/>
              </a:ext>
            </a:extLst>
          </p:cNvPr>
          <p:cNvSpPr>
            <a:spLocks noGrp="1"/>
          </p:cNvSpPr>
          <p:nvPr>
            <p:ph type="body" sz="quarter" idx="13"/>
          </p:nvPr>
        </p:nvSpPr>
        <p:spPr>
          <a:xfrm>
            <a:off x="311151" y="1918290"/>
            <a:ext cx="5324455" cy="4405409"/>
          </a:xfrm>
        </p:spPr>
        <p:txBody>
          <a:bodyPr vert="horz" lIns="0" tIns="0" rIns="0" bIns="0" rtlCol="0" anchor="t">
            <a:noAutofit/>
          </a:bodyPr>
          <a:lstStyle/>
          <a:p>
            <a:pPr algn="ctr"/>
            <a:endParaRPr lang="en-US" sz="3200" b="0">
              <a:cs typeface="Arial"/>
            </a:endParaRPr>
          </a:p>
          <a:p>
            <a:pPr algn="ctr"/>
            <a:endParaRPr lang="en-US" sz="3200" b="0">
              <a:cs typeface="Arial"/>
            </a:endParaRPr>
          </a:p>
          <a:p>
            <a:pPr algn="ctr"/>
            <a:r>
              <a:rPr lang="en-US" sz="3200" b="0">
                <a:ea typeface="+mn-lt"/>
                <a:cs typeface="+mn-lt"/>
              </a:rPr>
              <a:t>https://www.tide.co/company-registration</a:t>
            </a:r>
            <a:endParaRPr lang="en-GB"/>
          </a:p>
        </p:txBody>
      </p:sp>
      <p:pic>
        <p:nvPicPr>
          <p:cNvPr id="3" name="Picture 7" descr="Qr code&#10;&#10;Description automatically generated">
            <a:extLst>
              <a:ext uri="{FF2B5EF4-FFF2-40B4-BE49-F238E27FC236}">
                <a16:creationId xmlns:a16="http://schemas.microsoft.com/office/drawing/2014/main" id="{4DA9D3B4-5B4C-FAED-F6E5-D9DCB973B0FC}"/>
              </a:ext>
            </a:extLst>
          </p:cNvPr>
          <p:cNvPicPr>
            <a:picLocks noGrp="1" noChangeAspect="1"/>
          </p:cNvPicPr>
          <p:nvPr>
            <p:ph type="pic" sz="quarter" idx="12"/>
          </p:nvPr>
        </p:nvPicPr>
        <p:blipFill>
          <a:blip r:embed="rId3"/>
          <a:srcRect t="7897" b="7897"/>
          <a:stretch/>
        </p:blipFill>
        <p:spPr/>
      </p:pic>
      <p:sp>
        <p:nvSpPr>
          <p:cNvPr id="5" name="Footer Placeholder 4">
            <a:extLst>
              <a:ext uri="{FF2B5EF4-FFF2-40B4-BE49-F238E27FC236}">
                <a16:creationId xmlns:a16="http://schemas.microsoft.com/office/drawing/2014/main" id="{A29FCE6F-B5CA-9E20-CA6A-DD1F670DFCC2}"/>
              </a:ext>
            </a:extLst>
          </p:cNvPr>
          <p:cNvSpPr>
            <a:spLocks noGrp="1"/>
          </p:cNvSpPr>
          <p:nvPr>
            <p:ph type="ftr" sz="quarter" idx="10"/>
          </p:nvPr>
        </p:nvSpPr>
        <p:spPr/>
        <p:txBody>
          <a:bodyPr/>
          <a:lstStyle/>
          <a:p>
            <a:r>
              <a:rPr lang="en-GB"/>
              <a:t>Education and Training Foundation</a:t>
            </a:r>
          </a:p>
        </p:txBody>
      </p:sp>
      <p:sp>
        <p:nvSpPr>
          <p:cNvPr id="2" name="Slide Number Placeholder 1">
            <a:extLst>
              <a:ext uri="{FF2B5EF4-FFF2-40B4-BE49-F238E27FC236}">
                <a16:creationId xmlns:a16="http://schemas.microsoft.com/office/drawing/2014/main" id="{35957948-6EBC-9E43-0BB3-DD71985BFDC0}"/>
              </a:ext>
            </a:extLst>
          </p:cNvPr>
          <p:cNvSpPr>
            <a:spLocks noGrp="1"/>
          </p:cNvSpPr>
          <p:nvPr>
            <p:ph type="sldNum" sz="quarter" idx="11"/>
          </p:nvPr>
        </p:nvSpPr>
        <p:spPr/>
        <p:txBody>
          <a:bodyPr/>
          <a:lstStyle/>
          <a:p>
            <a:fld id="{DA2C159E-F13C-4A85-9A41-E7669D3E0D70}" type="slidenum">
              <a:rPr lang="en-GB" smtClean="0"/>
              <a:pPr/>
              <a:t>35</a:t>
            </a:fld>
            <a:endParaRPr lang="en-GB"/>
          </a:p>
        </p:txBody>
      </p:sp>
    </p:spTree>
    <p:extLst>
      <p:ext uri="{BB962C8B-B14F-4D97-AF65-F5344CB8AC3E}">
        <p14:creationId xmlns:p14="http://schemas.microsoft.com/office/powerpoint/2010/main" val="10638453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
        <p:nvSpPr>
          <p:cNvPr id="5" name="TextBox 4">
            <a:extLst>
              <a:ext uri="{FF2B5EF4-FFF2-40B4-BE49-F238E27FC236}">
                <a16:creationId xmlns:a16="http://schemas.microsoft.com/office/drawing/2014/main" id="{3B6D1968-7BC1-6B9B-5597-21A2B080F8E2}"/>
              </a:ext>
            </a:extLst>
          </p:cNvPr>
          <p:cNvSpPr txBox="1"/>
          <p:nvPr/>
        </p:nvSpPr>
        <p:spPr>
          <a:xfrm>
            <a:off x="1228628" y="1783237"/>
            <a:ext cx="9728461" cy="27392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4000">
                <a:cs typeface="Arial"/>
              </a:rPr>
              <a:t>Registering a website name</a:t>
            </a:r>
            <a:endParaRPr lang="en-US" sz="2400"/>
          </a:p>
          <a:p>
            <a:pPr algn="ctr"/>
            <a:r>
              <a:rPr lang="en-GB" sz="4000">
                <a:cs typeface="Arial"/>
                <a:hlinkClick r:id="rId3"/>
              </a:rPr>
              <a:t>www.names.co.uk</a:t>
            </a:r>
            <a:endParaRPr lang="en-GB" sz="4000">
              <a:cs typeface="Arial"/>
            </a:endParaRPr>
          </a:p>
          <a:p>
            <a:pPr algn="ctr"/>
            <a:r>
              <a:rPr lang="en-GB" sz="4000">
                <a:cs typeface="Arial"/>
                <a:hlinkClick r:id="rId4"/>
              </a:rPr>
              <a:t>www.GoDaddy.com</a:t>
            </a:r>
            <a:endParaRPr lang="en-GB" sz="4000">
              <a:cs typeface="Arial"/>
            </a:endParaRPr>
          </a:p>
          <a:p>
            <a:pPr algn="ctr"/>
            <a:r>
              <a:rPr lang="en-GB" sz="4000">
                <a:ea typeface="+mn-lt"/>
                <a:cs typeface="+mn-lt"/>
                <a:hlinkClick r:id="rId5"/>
              </a:rPr>
              <a:t>www.123-reg.co.uk</a:t>
            </a:r>
            <a:endParaRPr lang="en-GB" sz="4000">
              <a:cs typeface="Arial"/>
            </a:endParaRPr>
          </a:p>
          <a:p>
            <a:endParaRPr lang="en-GB">
              <a:cs typeface="Arial"/>
            </a:endParaRPr>
          </a:p>
        </p:txBody>
      </p:sp>
    </p:spTree>
    <p:extLst>
      <p:ext uri="{BB962C8B-B14F-4D97-AF65-F5344CB8AC3E}">
        <p14:creationId xmlns:p14="http://schemas.microsoft.com/office/powerpoint/2010/main" val="23856366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D57F3DEE-E048-9F09-297D-F5F4ABF480BA}"/>
              </a:ext>
            </a:extLst>
          </p:cNvPr>
          <p:cNvSpPr>
            <a:spLocks noGrp="1"/>
          </p:cNvSpPr>
          <p:nvPr>
            <p:ph type="title"/>
          </p:nvPr>
        </p:nvSpPr>
        <p:spPr/>
        <p:txBody>
          <a:bodyPr/>
          <a:lstStyle/>
          <a:p>
            <a:r>
              <a:rPr lang="en-GB">
                <a:cs typeface="Arial"/>
              </a:rPr>
              <a:t>Setting up a company</a:t>
            </a:r>
            <a:endParaRPr lang="en-GB"/>
          </a:p>
        </p:txBody>
      </p:sp>
      <p:sp>
        <p:nvSpPr>
          <p:cNvPr id="9" name="Text Placeholder 8">
            <a:extLst>
              <a:ext uri="{FF2B5EF4-FFF2-40B4-BE49-F238E27FC236}">
                <a16:creationId xmlns:a16="http://schemas.microsoft.com/office/drawing/2014/main" id="{3CF85699-E535-707F-DA38-5E30283DB3C3}"/>
              </a:ext>
            </a:extLst>
          </p:cNvPr>
          <p:cNvSpPr>
            <a:spLocks noGrp="1"/>
          </p:cNvSpPr>
          <p:nvPr>
            <p:ph type="body" sz="quarter" idx="13"/>
          </p:nvPr>
        </p:nvSpPr>
        <p:spPr>
          <a:xfrm>
            <a:off x="311151" y="1918290"/>
            <a:ext cx="5324455" cy="4405409"/>
          </a:xfrm>
        </p:spPr>
        <p:txBody>
          <a:bodyPr vert="horz" lIns="0" tIns="0" rIns="0" bIns="0" rtlCol="0" anchor="t">
            <a:noAutofit/>
          </a:bodyPr>
          <a:lstStyle/>
          <a:p>
            <a:pPr algn="ctr"/>
            <a:endParaRPr lang="en-US" sz="3200" b="0">
              <a:cs typeface="Arial"/>
            </a:endParaRPr>
          </a:p>
          <a:p>
            <a:pPr algn="ctr"/>
            <a:r>
              <a:rPr lang="en-US" sz="3200" b="0">
                <a:cs typeface="Arial"/>
              </a:rPr>
              <a:t>Accounting software</a:t>
            </a:r>
          </a:p>
          <a:p>
            <a:pPr algn="ctr"/>
            <a:r>
              <a:rPr lang="en-US" sz="3200" b="0">
                <a:ea typeface="+mn-lt"/>
                <a:cs typeface="+mn-lt"/>
                <a:hlinkClick r:id="rId3"/>
              </a:rPr>
              <a:t>www.Quickbooks.com</a:t>
            </a:r>
            <a:endParaRPr lang="en-US" sz="3200" b="0">
              <a:cs typeface="Arial"/>
            </a:endParaRPr>
          </a:p>
        </p:txBody>
      </p:sp>
      <p:sp>
        <p:nvSpPr>
          <p:cNvPr id="5" name="Footer Placeholder 4">
            <a:extLst>
              <a:ext uri="{FF2B5EF4-FFF2-40B4-BE49-F238E27FC236}">
                <a16:creationId xmlns:a16="http://schemas.microsoft.com/office/drawing/2014/main" id="{A29FCE6F-B5CA-9E20-CA6A-DD1F670DFCC2}"/>
              </a:ext>
            </a:extLst>
          </p:cNvPr>
          <p:cNvSpPr>
            <a:spLocks noGrp="1"/>
          </p:cNvSpPr>
          <p:nvPr>
            <p:ph type="ftr" sz="quarter" idx="10"/>
          </p:nvPr>
        </p:nvSpPr>
        <p:spPr/>
        <p:txBody>
          <a:bodyPr/>
          <a:lstStyle/>
          <a:p>
            <a:r>
              <a:rPr lang="en-GB"/>
              <a:t>Education and Training Foundation</a:t>
            </a:r>
          </a:p>
        </p:txBody>
      </p:sp>
      <p:sp>
        <p:nvSpPr>
          <p:cNvPr id="2" name="Slide Number Placeholder 1">
            <a:extLst>
              <a:ext uri="{FF2B5EF4-FFF2-40B4-BE49-F238E27FC236}">
                <a16:creationId xmlns:a16="http://schemas.microsoft.com/office/drawing/2014/main" id="{35957948-6EBC-9E43-0BB3-DD71985BFDC0}"/>
              </a:ext>
            </a:extLst>
          </p:cNvPr>
          <p:cNvSpPr>
            <a:spLocks noGrp="1"/>
          </p:cNvSpPr>
          <p:nvPr>
            <p:ph type="sldNum" sz="quarter" idx="11"/>
          </p:nvPr>
        </p:nvSpPr>
        <p:spPr/>
        <p:txBody>
          <a:bodyPr/>
          <a:lstStyle/>
          <a:p>
            <a:fld id="{DA2C159E-F13C-4A85-9A41-E7669D3E0D70}" type="slidenum">
              <a:rPr lang="en-GB" smtClean="0"/>
              <a:pPr/>
              <a:t>37</a:t>
            </a:fld>
            <a:endParaRPr lang="en-GB"/>
          </a:p>
        </p:txBody>
      </p:sp>
      <p:pic>
        <p:nvPicPr>
          <p:cNvPr id="6" name="Picture 13" descr="Qr code&#10;&#10;Description automatically generated">
            <a:extLst>
              <a:ext uri="{FF2B5EF4-FFF2-40B4-BE49-F238E27FC236}">
                <a16:creationId xmlns:a16="http://schemas.microsoft.com/office/drawing/2014/main" id="{163520E7-4A80-0E9B-A57A-E1CADC9691D4}"/>
              </a:ext>
            </a:extLst>
          </p:cNvPr>
          <p:cNvPicPr>
            <a:picLocks noChangeAspect="1"/>
          </p:cNvPicPr>
          <p:nvPr/>
        </p:nvPicPr>
        <p:blipFill>
          <a:blip r:embed="rId4"/>
          <a:stretch>
            <a:fillRect/>
          </a:stretch>
        </p:blipFill>
        <p:spPr>
          <a:xfrm>
            <a:off x="5860123" y="789585"/>
            <a:ext cx="5959904" cy="5944193"/>
          </a:xfrm>
          <a:prstGeom prst="rect">
            <a:avLst/>
          </a:prstGeom>
        </p:spPr>
      </p:pic>
    </p:spTree>
    <p:extLst>
      <p:ext uri="{BB962C8B-B14F-4D97-AF65-F5344CB8AC3E}">
        <p14:creationId xmlns:p14="http://schemas.microsoft.com/office/powerpoint/2010/main" val="33313456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D57F3DEE-E048-9F09-297D-F5F4ABF480BA}"/>
              </a:ext>
            </a:extLst>
          </p:cNvPr>
          <p:cNvSpPr>
            <a:spLocks noGrp="1"/>
          </p:cNvSpPr>
          <p:nvPr>
            <p:ph type="title"/>
          </p:nvPr>
        </p:nvSpPr>
        <p:spPr/>
        <p:txBody>
          <a:bodyPr/>
          <a:lstStyle/>
          <a:p>
            <a:r>
              <a:rPr lang="en-GB">
                <a:cs typeface="Arial"/>
              </a:rPr>
              <a:t>Setting up a company</a:t>
            </a:r>
            <a:endParaRPr lang="en-GB"/>
          </a:p>
        </p:txBody>
      </p:sp>
      <p:sp>
        <p:nvSpPr>
          <p:cNvPr id="9" name="Text Placeholder 8">
            <a:extLst>
              <a:ext uri="{FF2B5EF4-FFF2-40B4-BE49-F238E27FC236}">
                <a16:creationId xmlns:a16="http://schemas.microsoft.com/office/drawing/2014/main" id="{3CF85699-E535-707F-DA38-5E30283DB3C3}"/>
              </a:ext>
            </a:extLst>
          </p:cNvPr>
          <p:cNvSpPr>
            <a:spLocks noGrp="1"/>
          </p:cNvSpPr>
          <p:nvPr>
            <p:ph type="body" sz="quarter" idx="13"/>
          </p:nvPr>
        </p:nvSpPr>
        <p:spPr>
          <a:xfrm>
            <a:off x="311151" y="1918290"/>
            <a:ext cx="5324455" cy="4405409"/>
          </a:xfrm>
        </p:spPr>
        <p:txBody>
          <a:bodyPr vert="horz" lIns="0" tIns="0" rIns="0" bIns="0" rtlCol="0" anchor="t">
            <a:noAutofit/>
          </a:bodyPr>
          <a:lstStyle/>
          <a:p>
            <a:pPr algn="ctr"/>
            <a:endParaRPr lang="en-US" sz="3200" b="0">
              <a:cs typeface="Arial"/>
            </a:endParaRPr>
          </a:p>
          <a:p>
            <a:pPr algn="ctr"/>
            <a:r>
              <a:rPr lang="en-US" sz="3200" b="0">
                <a:cs typeface="Arial"/>
              </a:rPr>
              <a:t>Accounting software</a:t>
            </a:r>
          </a:p>
          <a:p>
            <a:pPr algn="ctr"/>
            <a:r>
              <a:rPr lang="en-US" sz="3200" b="0">
                <a:ea typeface="+mn-lt"/>
                <a:cs typeface="+mn-lt"/>
                <a:hlinkClick r:id="rId3"/>
              </a:rPr>
              <a:t>www.Xero.com</a:t>
            </a:r>
            <a:endParaRPr lang="en-US" sz="3200" b="0">
              <a:cs typeface="Arial"/>
              <a:hlinkClick r:id="rId3"/>
            </a:endParaRPr>
          </a:p>
        </p:txBody>
      </p:sp>
      <p:sp>
        <p:nvSpPr>
          <p:cNvPr id="5" name="Footer Placeholder 4">
            <a:extLst>
              <a:ext uri="{FF2B5EF4-FFF2-40B4-BE49-F238E27FC236}">
                <a16:creationId xmlns:a16="http://schemas.microsoft.com/office/drawing/2014/main" id="{A29FCE6F-B5CA-9E20-CA6A-DD1F670DFCC2}"/>
              </a:ext>
            </a:extLst>
          </p:cNvPr>
          <p:cNvSpPr>
            <a:spLocks noGrp="1"/>
          </p:cNvSpPr>
          <p:nvPr>
            <p:ph type="ftr" sz="quarter" idx="10"/>
          </p:nvPr>
        </p:nvSpPr>
        <p:spPr/>
        <p:txBody>
          <a:bodyPr/>
          <a:lstStyle/>
          <a:p>
            <a:r>
              <a:rPr lang="en-GB"/>
              <a:t>Education and Training Foundation</a:t>
            </a:r>
          </a:p>
        </p:txBody>
      </p:sp>
      <p:sp>
        <p:nvSpPr>
          <p:cNvPr id="2" name="Slide Number Placeholder 1">
            <a:extLst>
              <a:ext uri="{FF2B5EF4-FFF2-40B4-BE49-F238E27FC236}">
                <a16:creationId xmlns:a16="http://schemas.microsoft.com/office/drawing/2014/main" id="{35957948-6EBC-9E43-0BB3-DD71985BFDC0}"/>
              </a:ext>
            </a:extLst>
          </p:cNvPr>
          <p:cNvSpPr>
            <a:spLocks noGrp="1"/>
          </p:cNvSpPr>
          <p:nvPr>
            <p:ph type="sldNum" sz="quarter" idx="11"/>
          </p:nvPr>
        </p:nvSpPr>
        <p:spPr/>
        <p:txBody>
          <a:bodyPr/>
          <a:lstStyle/>
          <a:p>
            <a:fld id="{DA2C159E-F13C-4A85-9A41-E7669D3E0D70}" type="slidenum">
              <a:rPr lang="en-GB" smtClean="0"/>
              <a:pPr/>
              <a:t>38</a:t>
            </a:fld>
            <a:endParaRPr lang="en-GB"/>
          </a:p>
        </p:txBody>
      </p:sp>
      <p:pic>
        <p:nvPicPr>
          <p:cNvPr id="4" name="Picture 5" descr="Qr code&#10;&#10;Description automatically generated">
            <a:extLst>
              <a:ext uri="{FF2B5EF4-FFF2-40B4-BE49-F238E27FC236}">
                <a16:creationId xmlns:a16="http://schemas.microsoft.com/office/drawing/2014/main" id="{01C3EAA9-6FE6-B9BA-0A26-9E06F1E3ADE8}"/>
              </a:ext>
            </a:extLst>
          </p:cNvPr>
          <p:cNvPicPr>
            <a:picLocks noChangeAspect="1"/>
          </p:cNvPicPr>
          <p:nvPr/>
        </p:nvPicPr>
        <p:blipFill>
          <a:blip r:embed="rId4"/>
          <a:stretch>
            <a:fillRect/>
          </a:stretch>
        </p:blipFill>
        <p:spPr>
          <a:xfrm>
            <a:off x="5862487" y="659399"/>
            <a:ext cx="6097935" cy="6066512"/>
          </a:xfrm>
          <a:prstGeom prst="rect">
            <a:avLst/>
          </a:prstGeom>
        </p:spPr>
      </p:pic>
    </p:spTree>
    <p:extLst>
      <p:ext uri="{BB962C8B-B14F-4D97-AF65-F5344CB8AC3E}">
        <p14:creationId xmlns:p14="http://schemas.microsoft.com/office/powerpoint/2010/main" val="27903593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Do you look like a business?</a:t>
            </a:r>
            <a:endParaRPr lang="en-US"/>
          </a:p>
        </p:txBody>
      </p:sp>
    </p:spTree>
    <p:extLst>
      <p:ext uri="{BB962C8B-B14F-4D97-AF65-F5344CB8AC3E}">
        <p14:creationId xmlns:p14="http://schemas.microsoft.com/office/powerpoint/2010/main" val="1220873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solidFill>
                  <a:srgbClr val="FFFFFF"/>
                </a:solidFill>
                <a:ea typeface="+mn-lt"/>
                <a:cs typeface="+mn-lt"/>
              </a:rPr>
              <a:t>Starting out as a Freelancer </a:t>
            </a:r>
          </a:p>
        </p:txBody>
      </p:sp>
    </p:spTree>
    <p:extLst>
      <p:ext uri="{BB962C8B-B14F-4D97-AF65-F5344CB8AC3E}">
        <p14:creationId xmlns:p14="http://schemas.microsoft.com/office/powerpoint/2010/main" val="36154855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94C9D-7D33-B136-9FDB-489CBD4A7D6D}"/>
              </a:ext>
            </a:extLst>
          </p:cNvPr>
          <p:cNvSpPr>
            <a:spLocks noGrp="1"/>
          </p:cNvSpPr>
          <p:nvPr>
            <p:ph type="title"/>
          </p:nvPr>
        </p:nvSpPr>
        <p:spPr/>
        <p:txBody>
          <a:bodyPr/>
          <a:lstStyle/>
          <a:p>
            <a:r>
              <a:rPr lang="en-GB">
                <a:cs typeface="Arial"/>
              </a:rPr>
              <a:t>Do you look like a business</a:t>
            </a:r>
            <a:endParaRPr lang="en-GB"/>
          </a:p>
        </p:txBody>
      </p:sp>
      <p:sp>
        <p:nvSpPr>
          <p:cNvPr id="3" name="Text Placeholder 2">
            <a:extLst>
              <a:ext uri="{FF2B5EF4-FFF2-40B4-BE49-F238E27FC236}">
                <a16:creationId xmlns:a16="http://schemas.microsoft.com/office/drawing/2014/main" id="{24B2CEF2-E361-A0BC-D7C7-1D5FBE558FAD}"/>
              </a:ext>
            </a:extLst>
          </p:cNvPr>
          <p:cNvSpPr>
            <a:spLocks noGrp="1"/>
          </p:cNvSpPr>
          <p:nvPr>
            <p:ph type="body" sz="quarter" idx="13"/>
          </p:nvPr>
        </p:nvSpPr>
        <p:spPr/>
        <p:txBody>
          <a:bodyPr vert="horz" lIns="0" tIns="0" rIns="0" bIns="0" rtlCol="0" anchor="t">
            <a:noAutofit/>
          </a:bodyPr>
          <a:lstStyle/>
          <a:p>
            <a:r>
              <a:rPr lang="en-GB" b="0" dirty="0">
                <a:latin typeface="Arial"/>
                <a:cs typeface="Arial"/>
              </a:rPr>
              <a:t>Briefly discuss what you need to start a business</a:t>
            </a:r>
            <a:r>
              <a:rPr lang="en-GB" dirty="0">
                <a:latin typeface="Arial"/>
                <a:cs typeface="Arial"/>
              </a:rPr>
              <a:t> </a:t>
            </a:r>
            <a:endParaRPr lang="en-GB" dirty="0">
              <a:cs typeface="Arial"/>
            </a:endParaRPr>
          </a:p>
        </p:txBody>
      </p:sp>
      <p:sp>
        <p:nvSpPr>
          <p:cNvPr id="5" name="Footer Placeholder 4">
            <a:extLst>
              <a:ext uri="{FF2B5EF4-FFF2-40B4-BE49-F238E27FC236}">
                <a16:creationId xmlns:a16="http://schemas.microsoft.com/office/drawing/2014/main" id="{224D534D-9922-CFB7-9276-9146A4193EE2}"/>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996F430D-DFE9-7EF8-ADBC-BCD1343A167F}"/>
              </a:ext>
            </a:extLst>
          </p:cNvPr>
          <p:cNvSpPr>
            <a:spLocks noGrp="1"/>
          </p:cNvSpPr>
          <p:nvPr>
            <p:ph type="sldNum" sz="quarter" idx="11"/>
          </p:nvPr>
        </p:nvSpPr>
        <p:spPr/>
        <p:txBody>
          <a:bodyPr/>
          <a:lstStyle/>
          <a:p>
            <a:fld id="{DA2C159E-F13C-4A85-9A41-E7669D3E0D70}" type="slidenum">
              <a:rPr lang="en-GB" smtClean="0"/>
              <a:pPr/>
              <a:t>40</a:t>
            </a:fld>
            <a:endParaRPr lang="en-GB"/>
          </a:p>
        </p:txBody>
      </p:sp>
    </p:spTree>
    <p:extLst>
      <p:ext uri="{BB962C8B-B14F-4D97-AF65-F5344CB8AC3E}">
        <p14:creationId xmlns:p14="http://schemas.microsoft.com/office/powerpoint/2010/main" val="15865546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94C9D-7D33-B136-9FDB-489CBD4A7D6D}"/>
              </a:ext>
            </a:extLst>
          </p:cNvPr>
          <p:cNvSpPr>
            <a:spLocks noGrp="1"/>
          </p:cNvSpPr>
          <p:nvPr>
            <p:ph type="title"/>
          </p:nvPr>
        </p:nvSpPr>
        <p:spPr/>
        <p:txBody>
          <a:bodyPr/>
          <a:lstStyle/>
          <a:p>
            <a:r>
              <a:rPr lang="en-GB">
                <a:cs typeface="Arial"/>
              </a:rPr>
              <a:t>Do you look like a business</a:t>
            </a:r>
            <a:endParaRPr lang="en-GB"/>
          </a:p>
        </p:txBody>
      </p:sp>
      <p:sp>
        <p:nvSpPr>
          <p:cNvPr id="3" name="Text Placeholder 2">
            <a:extLst>
              <a:ext uri="{FF2B5EF4-FFF2-40B4-BE49-F238E27FC236}">
                <a16:creationId xmlns:a16="http://schemas.microsoft.com/office/drawing/2014/main" id="{24B2CEF2-E361-A0BC-D7C7-1D5FBE558FAD}"/>
              </a:ext>
            </a:extLst>
          </p:cNvPr>
          <p:cNvSpPr>
            <a:spLocks noGrp="1"/>
          </p:cNvSpPr>
          <p:nvPr>
            <p:ph type="body" sz="quarter" idx="13"/>
          </p:nvPr>
        </p:nvSpPr>
        <p:spPr/>
        <p:txBody>
          <a:bodyPr vert="horz" lIns="0" tIns="0" rIns="0" bIns="0" rtlCol="0" anchor="t">
            <a:noAutofit/>
          </a:bodyPr>
          <a:lstStyle/>
          <a:p>
            <a:r>
              <a:rPr lang="en-GB" b="0" dirty="0">
                <a:latin typeface="Arial"/>
                <a:cs typeface="Arial"/>
              </a:rPr>
              <a:t>HOMEWORK: Set Up your own LinkedIn page</a:t>
            </a:r>
            <a:endParaRPr lang="en-GB" b="0" dirty="0">
              <a:cs typeface="Arial"/>
            </a:endParaRPr>
          </a:p>
        </p:txBody>
      </p:sp>
      <p:sp>
        <p:nvSpPr>
          <p:cNvPr id="5" name="Footer Placeholder 4">
            <a:extLst>
              <a:ext uri="{FF2B5EF4-FFF2-40B4-BE49-F238E27FC236}">
                <a16:creationId xmlns:a16="http://schemas.microsoft.com/office/drawing/2014/main" id="{224D534D-9922-CFB7-9276-9146A4193EE2}"/>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996F430D-DFE9-7EF8-ADBC-BCD1343A167F}"/>
              </a:ext>
            </a:extLst>
          </p:cNvPr>
          <p:cNvSpPr>
            <a:spLocks noGrp="1"/>
          </p:cNvSpPr>
          <p:nvPr>
            <p:ph type="sldNum" sz="quarter" idx="11"/>
          </p:nvPr>
        </p:nvSpPr>
        <p:spPr/>
        <p:txBody>
          <a:bodyPr/>
          <a:lstStyle/>
          <a:p>
            <a:fld id="{DA2C159E-F13C-4A85-9A41-E7669D3E0D70}" type="slidenum">
              <a:rPr lang="en-GB" smtClean="0"/>
              <a:pPr/>
              <a:t>41</a:t>
            </a:fld>
            <a:endParaRPr lang="en-GB"/>
          </a:p>
        </p:txBody>
      </p:sp>
    </p:spTree>
    <p:extLst>
      <p:ext uri="{BB962C8B-B14F-4D97-AF65-F5344CB8AC3E}">
        <p14:creationId xmlns:p14="http://schemas.microsoft.com/office/powerpoint/2010/main" val="29318406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800" dirty="0"/>
              <a:t>Lesson 10: Identifying the creative industry</a:t>
            </a:r>
            <a:endParaRPr lang="en-US" sz="4800" dirty="0">
              <a:cs typeface="Arial"/>
            </a:endParaRP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normAutofit fontScale="25000" lnSpcReduction="20000"/>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25833379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Learning outcomes</a:t>
            </a:r>
          </a:p>
        </p:txBody>
      </p:sp>
      <p:sp>
        <p:nvSpPr>
          <p:cNvPr id="5" name="Text Placeholder 4"/>
          <p:cNvSpPr>
            <a:spLocks noGrp="1"/>
          </p:cNvSpPr>
          <p:nvPr>
            <p:ph type="body" sz="quarter" idx="12"/>
          </p:nvPr>
        </p:nvSpPr>
        <p:spPr>
          <a:xfrm>
            <a:off x="593066" y="1084101"/>
            <a:ext cx="10223500" cy="4802099"/>
          </a:xfrm>
        </p:spPr>
        <p:txBody>
          <a:bodyPr vert="horz" lIns="0" tIns="0" rIns="0" bIns="0" rtlCol="0" anchor="t">
            <a:noAutofit/>
          </a:bodyPr>
          <a:lstStyle/>
          <a:p>
            <a:endParaRPr lang="en-GB" b="0" i="0" dirty="0">
              <a:solidFill>
                <a:srgbClr val="E51C41"/>
              </a:solidFill>
              <a:effectLst/>
              <a:latin typeface="Arial"/>
              <a:ea typeface="Calibri"/>
              <a:cs typeface="Arial"/>
            </a:endParaRPr>
          </a:p>
          <a:p>
            <a:endParaRPr lang="en-GB" dirty="0">
              <a:solidFill>
                <a:srgbClr val="E51C41"/>
              </a:solidFill>
            </a:endParaRP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reflect on and consolidate what they have learnt in the previous nine lessons</a:t>
            </a:r>
            <a:endParaRPr lang="en-GB" sz="2400" dirty="0">
              <a:latin typeface="Calibri" panose="020F0502020204030204" pitchFamily="34" charset="0"/>
              <a:ea typeface="DengXian" panose="02010600030101010101" pitchFamily="2" charset="-122"/>
              <a:cs typeface="Arial" panose="020B0604020202020204" pitchFamily="34" charset="0"/>
            </a:endParaRP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t>identify various ‘front of house’ and ‘backstage’ industry roles and responsibilities</a:t>
            </a:r>
            <a:endParaRPr lang="en-GB" sz="2400" dirty="0">
              <a:latin typeface="Calibri" panose="020F0502020204030204" pitchFamily="34" charset="0"/>
              <a:ea typeface="DengXian" panose="02010600030101010101" pitchFamily="2" charset="-122"/>
              <a:cs typeface="Arial" panose="020B0604020202020204" pitchFamily="34" charset="0"/>
            </a:endParaRPr>
          </a:p>
          <a:p>
            <a:pPr marL="380990" indent="-380990">
              <a:buFont typeface="Arial" panose="020B0604020202020204" pitchFamily="34" charset="0"/>
              <a:buChar char="•"/>
            </a:pPr>
            <a:r>
              <a:rPr lang="en-GB" sz="2400" dirty="0">
                <a:solidFill>
                  <a:srgbClr val="000000"/>
                </a:solidFill>
                <a:latin typeface="Arial" panose="020B0604020202020204" pitchFamily="34" charset="0"/>
                <a:ea typeface="Arial" panose="020B0604020202020204" pitchFamily="34" charset="0"/>
              </a:rPr>
              <a:t>contextualise the challenges of working with different creative personalities.</a:t>
            </a:r>
            <a:br>
              <a:rPr lang="en-GB" dirty="0">
                <a:solidFill>
                  <a:schemeClr val="accent1"/>
                </a:solidFill>
              </a:rPr>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43</a:t>
            </a:fld>
            <a:endParaRPr lang="en-GB"/>
          </a:p>
        </p:txBody>
      </p:sp>
      <p:sp>
        <p:nvSpPr>
          <p:cNvPr id="2" name="TextBox 1">
            <a:extLst>
              <a:ext uri="{FF2B5EF4-FFF2-40B4-BE49-F238E27FC236}">
                <a16:creationId xmlns:a16="http://schemas.microsoft.com/office/drawing/2014/main" id="{00E83E27-9670-0B80-994C-3A2F12F003EA}"/>
              </a:ext>
            </a:extLst>
          </p:cNvPr>
          <p:cNvSpPr txBox="1"/>
          <p:nvPr/>
        </p:nvSpPr>
        <p:spPr>
          <a:xfrm>
            <a:off x="688300" y="1156742"/>
            <a:ext cx="10128353" cy="984885"/>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3200" dirty="0">
                <a:cs typeface="Arial"/>
              </a:rPr>
              <a:t>Learners can:</a:t>
            </a:r>
          </a:p>
          <a:p>
            <a:pPr marL="457189" indent="-457189">
              <a:buFont typeface="Arial" panose="020B0604020202020204" pitchFamily="34" charset="0"/>
              <a:buChar char="•"/>
            </a:pPr>
            <a:endParaRPr lang="en-GB" sz="3200" dirty="0">
              <a:solidFill>
                <a:srgbClr val="000000"/>
              </a:solidFill>
              <a:latin typeface="Arial"/>
              <a:cs typeface="Calibri"/>
            </a:endParaRPr>
          </a:p>
        </p:txBody>
      </p:sp>
    </p:spTree>
    <p:extLst>
      <p:ext uri="{BB962C8B-B14F-4D97-AF65-F5344CB8AC3E}">
        <p14:creationId xmlns:p14="http://schemas.microsoft.com/office/powerpoint/2010/main" val="18534671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C7BFE-BEE6-B243-03A4-C4235B9462CC}"/>
              </a:ext>
            </a:extLst>
          </p:cNvPr>
          <p:cNvSpPr>
            <a:spLocks noGrp="1"/>
          </p:cNvSpPr>
          <p:nvPr>
            <p:ph type="title"/>
          </p:nvPr>
        </p:nvSpPr>
        <p:spPr/>
        <p:txBody>
          <a:bodyPr>
            <a:normAutofit/>
          </a:bodyPr>
          <a:lstStyle/>
          <a:p>
            <a:r>
              <a:rPr lang="en-US" sz="3733"/>
              <a:t>Identifying the creative industry</a:t>
            </a:r>
            <a:endParaRPr lang="en-GB">
              <a:cs typeface="Arial"/>
            </a:endParaRPr>
          </a:p>
        </p:txBody>
      </p:sp>
      <p:sp>
        <p:nvSpPr>
          <p:cNvPr id="3" name="Text Placeholder 2">
            <a:extLst>
              <a:ext uri="{FF2B5EF4-FFF2-40B4-BE49-F238E27FC236}">
                <a16:creationId xmlns:a16="http://schemas.microsoft.com/office/drawing/2014/main" id="{123D120E-4DB8-E23C-92D2-BC5A71785F0A}"/>
              </a:ext>
            </a:extLst>
          </p:cNvPr>
          <p:cNvSpPr>
            <a:spLocks noGrp="1"/>
          </p:cNvSpPr>
          <p:nvPr>
            <p:ph type="body" sz="quarter" idx="13"/>
          </p:nvPr>
        </p:nvSpPr>
        <p:spPr/>
        <p:txBody>
          <a:bodyPr vert="horz" lIns="0" tIns="0" rIns="0" bIns="0" rtlCol="0" anchor="t">
            <a:noAutofit/>
          </a:bodyPr>
          <a:lstStyle/>
          <a:p>
            <a:r>
              <a:rPr lang="en-GB" dirty="0">
                <a:cs typeface="Arial"/>
              </a:rPr>
              <a:t>Sing 2</a:t>
            </a:r>
          </a:p>
          <a:p>
            <a:endParaRPr lang="en-GB">
              <a:cs typeface="Arial"/>
            </a:endParaRPr>
          </a:p>
          <a:p>
            <a:r>
              <a:rPr lang="en-GB" b="0" dirty="0">
                <a:cs typeface="Arial"/>
              </a:rPr>
              <a:t>The creative process in action. </a:t>
            </a:r>
          </a:p>
          <a:p>
            <a:endParaRPr lang="en-GB" b="0" dirty="0">
              <a:cs typeface="Arial"/>
            </a:endParaRPr>
          </a:p>
          <a:p>
            <a:r>
              <a:rPr lang="en-GB" b="0" dirty="0">
                <a:cs typeface="Arial"/>
              </a:rPr>
              <a:t>Can you recognise what is happening?</a:t>
            </a:r>
          </a:p>
        </p:txBody>
      </p:sp>
      <p:sp>
        <p:nvSpPr>
          <p:cNvPr id="5" name="Footer Placeholder 4">
            <a:extLst>
              <a:ext uri="{FF2B5EF4-FFF2-40B4-BE49-F238E27FC236}">
                <a16:creationId xmlns:a16="http://schemas.microsoft.com/office/drawing/2014/main" id="{3A2A7B6E-E9FA-E860-DC85-E11B64D6588F}"/>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3CEDB64E-DACC-B54B-B3B8-696073823A0F}"/>
              </a:ext>
            </a:extLst>
          </p:cNvPr>
          <p:cNvSpPr>
            <a:spLocks noGrp="1"/>
          </p:cNvSpPr>
          <p:nvPr>
            <p:ph type="sldNum" sz="quarter" idx="11"/>
          </p:nvPr>
        </p:nvSpPr>
        <p:spPr/>
        <p:txBody>
          <a:bodyPr/>
          <a:lstStyle/>
          <a:p>
            <a:fld id="{DA2C159E-F13C-4A85-9A41-E7669D3E0D70}" type="slidenum">
              <a:rPr lang="en-GB" smtClean="0"/>
              <a:pPr/>
              <a:t>44</a:t>
            </a:fld>
            <a:endParaRPr lang="en-GB"/>
          </a:p>
        </p:txBody>
      </p:sp>
      <p:sp>
        <p:nvSpPr>
          <p:cNvPr id="10" name="TextBox 9">
            <a:extLst>
              <a:ext uri="{FF2B5EF4-FFF2-40B4-BE49-F238E27FC236}">
                <a16:creationId xmlns:a16="http://schemas.microsoft.com/office/drawing/2014/main" id="{06583BA5-331E-C946-2774-EEF0532CBF8A}"/>
              </a:ext>
            </a:extLst>
          </p:cNvPr>
          <p:cNvSpPr txBox="1"/>
          <p:nvPr/>
        </p:nvSpPr>
        <p:spPr>
          <a:xfrm>
            <a:off x="6874497"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Sing 2</a:t>
            </a:r>
          </a:p>
        </p:txBody>
      </p:sp>
    </p:spTree>
    <p:extLst>
      <p:ext uri="{BB962C8B-B14F-4D97-AF65-F5344CB8AC3E}">
        <p14:creationId xmlns:p14="http://schemas.microsoft.com/office/powerpoint/2010/main" val="2187390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C7BFE-BEE6-B243-03A4-C4235B9462CC}"/>
              </a:ext>
            </a:extLst>
          </p:cNvPr>
          <p:cNvSpPr>
            <a:spLocks noGrp="1"/>
          </p:cNvSpPr>
          <p:nvPr>
            <p:ph type="title"/>
          </p:nvPr>
        </p:nvSpPr>
        <p:spPr/>
        <p:txBody>
          <a:bodyPr/>
          <a:lstStyle/>
          <a:p>
            <a:r>
              <a:rPr lang="en-US"/>
              <a:t>Identifying the creative industry</a:t>
            </a:r>
            <a:endParaRPr lang="en-GB"/>
          </a:p>
        </p:txBody>
      </p:sp>
      <p:sp>
        <p:nvSpPr>
          <p:cNvPr id="3" name="Text Placeholder 2">
            <a:extLst>
              <a:ext uri="{FF2B5EF4-FFF2-40B4-BE49-F238E27FC236}">
                <a16:creationId xmlns:a16="http://schemas.microsoft.com/office/drawing/2014/main" id="{123D120E-4DB8-E23C-92D2-BC5A71785F0A}"/>
              </a:ext>
            </a:extLst>
          </p:cNvPr>
          <p:cNvSpPr>
            <a:spLocks noGrp="1"/>
          </p:cNvSpPr>
          <p:nvPr>
            <p:ph type="body" sz="quarter" idx="13"/>
          </p:nvPr>
        </p:nvSpPr>
        <p:spPr>
          <a:xfrm>
            <a:off x="311151" y="1918289"/>
            <a:ext cx="5877983" cy="4391032"/>
          </a:xfrm>
        </p:spPr>
        <p:txBody>
          <a:bodyPr vert="horz" lIns="0" tIns="0" rIns="0" bIns="0" rtlCol="0" anchor="t">
            <a:noAutofit/>
          </a:bodyPr>
          <a:lstStyle/>
          <a:p>
            <a:r>
              <a:rPr lang="en-GB" b="0" dirty="0">
                <a:cs typeface="Arial"/>
              </a:rPr>
              <a:t>Watch the film and answer the questions in the handout.</a:t>
            </a:r>
          </a:p>
          <a:p>
            <a:endParaRPr lang="en-GB" b="0" dirty="0">
              <a:cs typeface="Arial"/>
            </a:endParaRPr>
          </a:p>
          <a:p>
            <a:r>
              <a:rPr lang="en-GB" b="0" dirty="0">
                <a:cs typeface="Arial"/>
              </a:rPr>
              <a:t>Can you identify all the themes we have learnt about in the film?</a:t>
            </a:r>
          </a:p>
          <a:p>
            <a:endParaRPr lang="en-GB">
              <a:cs typeface="Arial"/>
            </a:endParaRPr>
          </a:p>
          <a:p>
            <a:endParaRPr lang="en-GB">
              <a:cs typeface="Arial"/>
            </a:endParaRPr>
          </a:p>
        </p:txBody>
      </p:sp>
      <p:sp>
        <p:nvSpPr>
          <p:cNvPr id="5" name="Footer Placeholder 4">
            <a:extLst>
              <a:ext uri="{FF2B5EF4-FFF2-40B4-BE49-F238E27FC236}">
                <a16:creationId xmlns:a16="http://schemas.microsoft.com/office/drawing/2014/main" id="{3A2A7B6E-E9FA-E860-DC85-E11B64D6588F}"/>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3CEDB64E-DACC-B54B-B3B8-696073823A0F}"/>
              </a:ext>
            </a:extLst>
          </p:cNvPr>
          <p:cNvSpPr>
            <a:spLocks noGrp="1"/>
          </p:cNvSpPr>
          <p:nvPr>
            <p:ph type="sldNum" sz="quarter" idx="11"/>
          </p:nvPr>
        </p:nvSpPr>
        <p:spPr/>
        <p:txBody>
          <a:bodyPr/>
          <a:lstStyle/>
          <a:p>
            <a:fld id="{DA2C159E-F13C-4A85-9A41-E7669D3E0D70}" type="slidenum">
              <a:rPr lang="en-GB" smtClean="0"/>
              <a:pPr/>
              <a:t>45</a:t>
            </a:fld>
            <a:endParaRPr lang="en-GB"/>
          </a:p>
        </p:txBody>
      </p:sp>
    </p:spTree>
    <p:extLst>
      <p:ext uri="{BB962C8B-B14F-4D97-AF65-F5344CB8AC3E}">
        <p14:creationId xmlns:p14="http://schemas.microsoft.com/office/powerpoint/2010/main" val="29110405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C7BFE-BEE6-B243-03A4-C4235B9462CC}"/>
              </a:ext>
            </a:extLst>
          </p:cNvPr>
          <p:cNvSpPr>
            <a:spLocks noGrp="1"/>
          </p:cNvSpPr>
          <p:nvPr>
            <p:ph type="title"/>
          </p:nvPr>
        </p:nvSpPr>
        <p:spPr/>
        <p:txBody>
          <a:bodyPr/>
          <a:lstStyle/>
          <a:p>
            <a:r>
              <a:rPr lang="en-US"/>
              <a:t>Identifying the creative industry</a:t>
            </a:r>
            <a:endParaRPr lang="en-GB"/>
          </a:p>
        </p:txBody>
      </p:sp>
      <p:sp>
        <p:nvSpPr>
          <p:cNvPr id="3" name="Text Placeholder 2">
            <a:extLst>
              <a:ext uri="{FF2B5EF4-FFF2-40B4-BE49-F238E27FC236}">
                <a16:creationId xmlns:a16="http://schemas.microsoft.com/office/drawing/2014/main" id="{123D120E-4DB8-E23C-92D2-BC5A71785F0A}"/>
              </a:ext>
            </a:extLst>
          </p:cNvPr>
          <p:cNvSpPr>
            <a:spLocks noGrp="1"/>
          </p:cNvSpPr>
          <p:nvPr>
            <p:ph type="body" sz="quarter" idx="13"/>
          </p:nvPr>
        </p:nvSpPr>
        <p:spPr>
          <a:xfrm>
            <a:off x="279922" y="1968256"/>
            <a:ext cx="5790540" cy="4391032"/>
          </a:xfrm>
        </p:spPr>
        <p:txBody>
          <a:bodyPr vert="horz" lIns="0" tIns="0" rIns="0" bIns="0" rtlCol="0" anchor="t">
            <a:noAutofit/>
          </a:bodyPr>
          <a:lstStyle/>
          <a:p>
            <a:r>
              <a:rPr lang="en-GB" b="0">
                <a:cs typeface="Arial"/>
              </a:rPr>
              <a:t>Self-reflection – what skills and knowledge have you learnt over this series of ten lessons?</a:t>
            </a:r>
            <a:endParaRPr lang="en-US" b="0">
              <a:cs typeface="Arial"/>
            </a:endParaRPr>
          </a:p>
          <a:p>
            <a:endParaRPr lang="en-GB" b="0" dirty="0">
              <a:cs typeface="Arial"/>
            </a:endParaRPr>
          </a:p>
          <a:p>
            <a:r>
              <a:rPr lang="en-GB" b="0" dirty="0">
                <a:cs typeface="Arial"/>
              </a:rPr>
              <a:t>How have you made progress with the ESP skills?</a:t>
            </a:r>
          </a:p>
        </p:txBody>
      </p:sp>
      <p:sp>
        <p:nvSpPr>
          <p:cNvPr id="5" name="Footer Placeholder 4">
            <a:extLst>
              <a:ext uri="{FF2B5EF4-FFF2-40B4-BE49-F238E27FC236}">
                <a16:creationId xmlns:a16="http://schemas.microsoft.com/office/drawing/2014/main" id="{3A2A7B6E-E9FA-E860-DC85-E11B64D6588F}"/>
              </a:ext>
            </a:extLst>
          </p:cNvPr>
          <p:cNvSpPr>
            <a:spLocks noGrp="1"/>
          </p:cNvSpPr>
          <p:nvPr>
            <p:ph type="ftr" sz="quarter" idx="10"/>
          </p:nvPr>
        </p:nvSpPr>
        <p:spPr/>
        <p:txBody>
          <a:bodyPr/>
          <a:lstStyle/>
          <a:p>
            <a:r>
              <a:rPr lang="en-GB"/>
              <a:t>Education and Training Foundation</a:t>
            </a:r>
          </a:p>
        </p:txBody>
      </p:sp>
      <p:sp>
        <p:nvSpPr>
          <p:cNvPr id="6" name="Slide Number Placeholder 5">
            <a:extLst>
              <a:ext uri="{FF2B5EF4-FFF2-40B4-BE49-F238E27FC236}">
                <a16:creationId xmlns:a16="http://schemas.microsoft.com/office/drawing/2014/main" id="{3CEDB64E-DACC-B54B-B3B8-696073823A0F}"/>
              </a:ext>
            </a:extLst>
          </p:cNvPr>
          <p:cNvSpPr>
            <a:spLocks noGrp="1"/>
          </p:cNvSpPr>
          <p:nvPr>
            <p:ph type="sldNum" sz="quarter" idx="11"/>
          </p:nvPr>
        </p:nvSpPr>
        <p:spPr/>
        <p:txBody>
          <a:bodyPr/>
          <a:lstStyle/>
          <a:p>
            <a:fld id="{DA2C159E-F13C-4A85-9A41-E7669D3E0D70}" type="slidenum">
              <a:rPr lang="en-GB" smtClean="0"/>
              <a:pPr/>
              <a:t>46</a:t>
            </a:fld>
            <a:endParaRPr lang="en-GB"/>
          </a:p>
        </p:txBody>
      </p:sp>
    </p:spTree>
    <p:extLst>
      <p:ext uri="{BB962C8B-B14F-4D97-AF65-F5344CB8AC3E}">
        <p14:creationId xmlns:p14="http://schemas.microsoft.com/office/powerpoint/2010/main" val="19562581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995578" y="1945258"/>
            <a:ext cx="2535484" cy="1062589"/>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47</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430887"/>
          </a:xfrm>
          <a:prstGeom prst="rect">
            <a:avLst/>
          </a:prstGeom>
          <a:noFill/>
        </p:spPr>
        <p:txBody>
          <a:bodyPr wrap="square" lIns="0" tIns="0" rIns="0" bIns="0" rtlCol="0">
            <a:spAutoFit/>
          </a:bodyPr>
          <a:lstStyle/>
          <a:p>
            <a:r>
              <a:rPr lang="en-GB" sz="140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dirty="0">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86831" y="2797685"/>
            <a:ext cx="1844935" cy="789592"/>
          </a:xfrm>
          <a:prstGeom prst="rect">
            <a:avLst/>
          </a:prstGeom>
        </p:spPr>
      </p:pic>
    </p:spTree>
    <p:extLst>
      <p:ext uri="{BB962C8B-B14F-4D97-AF65-F5344CB8AC3E}">
        <p14:creationId xmlns:p14="http://schemas.microsoft.com/office/powerpoint/2010/main" val="2021352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a:xfrm>
            <a:off x="312000" y="1315200"/>
            <a:ext cx="11029461" cy="4802099"/>
          </a:xfrm>
        </p:spPr>
        <p:txBody>
          <a:bodyPr vert="horz" lIns="0" tIns="0" rIns="0" bIns="0" rtlCol="0" anchor="t">
            <a:noAutofit/>
          </a:bodyPr>
          <a:lstStyle/>
          <a:p>
            <a:r>
              <a:rPr lang="en-GB" sz="3733" dirty="0">
                <a:solidFill>
                  <a:srgbClr val="000000"/>
                </a:solidFill>
                <a:latin typeface="Arial"/>
                <a:cs typeface="Arial"/>
              </a:rPr>
              <a:t>Freelancers need four things:</a:t>
            </a:r>
            <a:endParaRPr lang="en-GB" dirty="0">
              <a:solidFill>
                <a:srgbClr val="E51C41"/>
              </a:solidFill>
              <a:latin typeface="Arial"/>
              <a:cs typeface="Arial"/>
            </a:endParaRPr>
          </a:p>
          <a:p>
            <a:endParaRPr lang="en-GB">
              <a:solidFill>
                <a:srgbClr val="E51C41"/>
              </a:solidFill>
              <a:cs typeface="Arial"/>
            </a:endParaRPr>
          </a:p>
          <a:p>
            <a:pPr marL="457189" indent="-457189" fontAlgn="base">
              <a:buFont typeface="Wingdings" panose="020B0604020202020204" pitchFamily="34" charset="0"/>
              <a:buChar char="§"/>
            </a:pPr>
            <a:r>
              <a:rPr lang="en-GB" sz="3733">
                <a:solidFill>
                  <a:srgbClr val="000000"/>
                </a:solidFill>
                <a:latin typeface="Arial"/>
                <a:cs typeface="Calibri"/>
              </a:rPr>
              <a:t>a commercially desired skill </a:t>
            </a:r>
          </a:p>
          <a:p>
            <a:pPr marL="457189" indent="-457189" fontAlgn="base">
              <a:buFont typeface="Wingdings" panose="020B0604020202020204" pitchFamily="34" charset="0"/>
              <a:buChar char="§"/>
            </a:pPr>
            <a:r>
              <a:rPr lang="en-GB" sz="3733">
                <a:solidFill>
                  <a:srgbClr val="000000"/>
                </a:solidFill>
                <a:latin typeface="Arial"/>
                <a:cs typeface="Calibri"/>
              </a:rPr>
              <a:t>the means to collect income and account for it </a:t>
            </a:r>
          </a:p>
          <a:p>
            <a:pPr marL="457189" indent="-457189" fontAlgn="base">
              <a:buFont typeface="Wingdings" panose="020B0604020202020204" pitchFamily="34" charset="0"/>
              <a:buChar char="§"/>
            </a:pPr>
            <a:r>
              <a:rPr lang="en-GB" sz="3733">
                <a:solidFill>
                  <a:srgbClr val="000000"/>
                </a:solidFill>
                <a:latin typeface="Arial"/>
                <a:cs typeface="Calibri"/>
              </a:rPr>
              <a:t>a network of contacts for work opportunities </a:t>
            </a:r>
          </a:p>
          <a:p>
            <a:pPr marL="457189" indent="-457189" fontAlgn="base">
              <a:buFont typeface="Wingdings" panose="020B0604020202020204" pitchFamily="34" charset="0"/>
              <a:buChar char="§"/>
            </a:pPr>
            <a:r>
              <a:rPr lang="en-GB" sz="3733">
                <a:solidFill>
                  <a:srgbClr val="000000"/>
                </a:solidFill>
                <a:latin typeface="Arial"/>
                <a:cs typeface="Calibri"/>
              </a:rPr>
              <a:t>an easily accessible portfolio of work they have completed.</a:t>
            </a:r>
          </a:p>
          <a:p>
            <a:endParaRPr lang="en-GB">
              <a:solidFill>
                <a:srgbClr val="E51C41"/>
              </a:solidFill>
              <a:cs typeface="Aria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1317029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
        <p:nvSpPr>
          <p:cNvPr id="7" name="TextBox 6">
            <a:extLst>
              <a:ext uri="{FF2B5EF4-FFF2-40B4-BE49-F238E27FC236}">
                <a16:creationId xmlns:a16="http://schemas.microsoft.com/office/drawing/2014/main" id="{0E318466-4A00-618C-31BE-A5127EB883C7}"/>
              </a:ext>
            </a:extLst>
          </p:cNvPr>
          <p:cNvSpPr txBox="1"/>
          <p:nvPr/>
        </p:nvSpPr>
        <p:spPr>
          <a:xfrm>
            <a:off x="3276600" y="3151414"/>
            <a:ext cx="4680856" cy="27699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a:cs typeface="Arial"/>
                <a:hlinkClick r:id="rId3"/>
              </a:rPr>
              <a:t>Starting out as a freelancer</a:t>
            </a:r>
            <a:endParaRPr lang="en-GB">
              <a:cs typeface="Arial"/>
              <a:hlinkClick r:id="rId4"/>
            </a:endParaRPr>
          </a:p>
        </p:txBody>
      </p:sp>
    </p:spTree>
    <p:extLst>
      <p:ext uri="{BB962C8B-B14F-4D97-AF65-F5344CB8AC3E}">
        <p14:creationId xmlns:p14="http://schemas.microsoft.com/office/powerpoint/2010/main" val="4250736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Human bingo</a:t>
            </a:r>
          </a:p>
        </p:txBody>
      </p:sp>
    </p:spTree>
    <p:extLst>
      <p:ext uri="{BB962C8B-B14F-4D97-AF65-F5344CB8AC3E}">
        <p14:creationId xmlns:p14="http://schemas.microsoft.com/office/powerpoint/2010/main" val="2716417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1" y="820326"/>
            <a:ext cx="11452532" cy="5296973"/>
          </a:xfrm>
        </p:spPr>
        <p:txBody>
          <a:bodyPr vert="horz" lIns="0" tIns="0" rIns="0" bIns="0" rtlCol="0" anchor="t">
            <a:noAutofit/>
          </a:bodyPr>
          <a:lstStyle/>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pPr>
              <a:lnSpc>
                <a:spcPct val="100000"/>
              </a:lnSpc>
            </a:pPr>
            <a:endParaRPr lang="en-GB" sz="1467">
              <a:latin typeface="Calibri"/>
              <a:ea typeface="Calibri"/>
              <a:cs typeface="Calibri"/>
            </a:endParaRPr>
          </a:p>
          <a:p>
            <a:endParaRPr lang="en-GB" sz="6400">
              <a:latin typeface="Calibri"/>
              <a:ea typeface="Calibri"/>
              <a:cs typeface="Calibri"/>
            </a:endParaRPr>
          </a:p>
          <a:p>
            <a:endParaRPr lang="en-GB" sz="6400">
              <a:latin typeface="Calibri"/>
              <a:ea typeface="Calibri"/>
              <a:cs typeface="Calibri"/>
            </a:endParaRPr>
          </a:p>
          <a:p>
            <a:pPr algn="ctr"/>
            <a:endParaRPr lang="en-GB" sz="8000">
              <a:latin typeface="Calibri"/>
              <a:ea typeface="Calibri"/>
              <a:cs typeface="Calibri"/>
            </a:endParaRPr>
          </a:p>
          <a:p>
            <a:pPr algn="ctr"/>
            <a:r>
              <a:rPr lang="en-GB" sz="8800"/>
              <a:t>Human bingo</a:t>
            </a: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3200">
              <a:latin typeface="Calibri"/>
              <a:ea typeface="Calibri"/>
              <a:cs typeface="Calibri"/>
            </a:endParaRPr>
          </a:p>
          <a:p>
            <a:endParaRPr lang="en-GB" sz="1467">
              <a:latin typeface="Calibri" panose="020F0502020204030204" pitchFamily="34" charset="0"/>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1060856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Human bingo</a:t>
            </a:r>
          </a:p>
        </p:txBody>
      </p:sp>
      <p:sp>
        <p:nvSpPr>
          <p:cNvPr id="5" name="Text Placeholder 4"/>
          <p:cNvSpPr>
            <a:spLocks noGrp="1"/>
          </p:cNvSpPr>
          <p:nvPr>
            <p:ph type="body" sz="quarter" idx="12"/>
          </p:nvPr>
        </p:nvSpPr>
        <p:spPr>
          <a:xfrm>
            <a:off x="312000" y="805672"/>
            <a:ext cx="11782243" cy="5311627"/>
          </a:xfrm>
        </p:spPr>
        <p:txBody>
          <a:bodyPr vert="horz" lIns="0" tIns="0" rIns="0" bIns="0" rtlCol="0" anchor="t">
            <a:noAutofit/>
          </a:bodyPr>
          <a:lstStyle/>
          <a:p>
            <a:r>
              <a:rPr lang="en-GB" sz="2667">
                <a:latin typeface="Arial"/>
                <a:ea typeface="Calibri"/>
                <a:cs typeface="Calibri"/>
              </a:rPr>
              <a:t>What do you think is meant by the term:</a:t>
            </a:r>
            <a:endParaRPr lang="en-GB" sz="1467">
              <a:latin typeface="Arial"/>
              <a:cs typeface="Calibri" panose="020F0502020204030204" pitchFamily="34" charset="0"/>
            </a:endParaRPr>
          </a:p>
          <a:p>
            <a:pPr>
              <a:lnSpc>
                <a:spcPct val="100000"/>
              </a:lnSpc>
            </a:pPr>
            <a:r>
              <a:rPr lang="en-GB" sz="1467">
                <a:latin typeface="Arial"/>
                <a:cs typeface="Calibri"/>
              </a:rPr>
              <a:t>   </a:t>
            </a:r>
            <a:endParaRPr lang="en-GB" sz="1467">
              <a:latin typeface="Arial"/>
              <a:cs typeface="Calibri" panose="020F0502020204030204" pitchFamily="34" charset="0"/>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pPr>
              <a:lnSpc>
                <a:spcPct val="100000"/>
              </a:lnSpc>
            </a:pPr>
            <a:endParaRPr lang="en-GB" sz="1467">
              <a:latin typeface="Arial"/>
              <a:ea typeface="Calibri"/>
              <a:cs typeface="Calibri"/>
            </a:endParaRPr>
          </a:p>
          <a:p>
            <a:endParaRPr lang="en-GB" sz="3200">
              <a:latin typeface="Arial"/>
              <a:ea typeface="Calibri"/>
              <a:cs typeface="Calibri"/>
            </a:endParaRPr>
          </a:p>
          <a:p>
            <a:r>
              <a:rPr lang="en-GB" sz="6400">
                <a:latin typeface="Arial"/>
                <a:ea typeface="Calibri"/>
                <a:cs typeface="Calibri"/>
              </a:rPr>
              <a:t>‘Your network is your net worth.’</a:t>
            </a: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3200">
              <a:latin typeface="Arial"/>
              <a:ea typeface="Calibri"/>
              <a:cs typeface="Calibri"/>
            </a:endParaRPr>
          </a:p>
          <a:p>
            <a:endParaRPr lang="en-GB" sz="1467">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Tree>
    <p:extLst>
      <p:ext uri="{BB962C8B-B14F-4D97-AF65-F5344CB8AC3E}">
        <p14:creationId xmlns:p14="http://schemas.microsoft.com/office/powerpoint/2010/main" val="62078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D0EB937B-22B1-438E-B94C-53F0C82EE8F1}" vid="{C8935411-04CE-46E8-8E77-6CC9E3078D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75230e0-234e-44fc-a46b-fcfdfca8ad4b" xsi:nil="true"/>
    <lcf76f155ced4ddcb4097134ff3c332f xmlns="b99cf144-4eb2-4910-9a88-c8d0ce72bbf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63A6C20-7FF4-4821-961C-0B8B55A02291}"/>
</file>

<file path=customXml/itemProps2.xml><?xml version="1.0" encoding="utf-8"?>
<ds:datastoreItem xmlns:ds="http://schemas.openxmlformats.org/officeDocument/2006/customXml" ds:itemID="{FD36FC25-AB1F-4D93-B009-5806159254E7}"/>
</file>

<file path=customXml/itemProps3.xml><?xml version="1.0" encoding="utf-8"?>
<ds:datastoreItem xmlns:ds="http://schemas.openxmlformats.org/officeDocument/2006/customXml" ds:itemID="{C03D504E-F77F-4CBD-BF11-B4837A87D8EA}"/>
</file>

<file path=docProps/app.xml><?xml version="1.0" encoding="utf-8"?>
<Properties xmlns="http://schemas.openxmlformats.org/officeDocument/2006/extended-properties" xmlns:vt="http://schemas.openxmlformats.org/officeDocument/2006/docPropsVTypes">
  <Template>blank</Template>
  <TotalTime>0</TotalTime>
  <Words>2753</Words>
  <Application>Microsoft Office PowerPoint</Application>
  <PresentationFormat>Widescreen</PresentationFormat>
  <Paragraphs>523</Paragraphs>
  <Slides>47</Slides>
  <Notes>47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47</vt:i4>
      </vt:variant>
    </vt:vector>
  </HeadingPairs>
  <TitlesOfParts>
    <vt:vector size="52" baseType="lpstr">
      <vt:lpstr>Arial</vt:lpstr>
      <vt:lpstr>Calibri</vt:lpstr>
      <vt:lpstr>Symbol</vt:lpstr>
      <vt:lpstr>Wingdings</vt:lpstr>
      <vt:lpstr>Office Theme</vt:lpstr>
      <vt:lpstr>Lesson 9: Freelancing – finance</vt:lpstr>
      <vt:lpstr>Learning outcomes</vt:lpstr>
      <vt:lpstr>Skill development – working towards ESP</vt:lpstr>
      <vt:lpstr>01</vt:lpstr>
      <vt:lpstr>Types of employment</vt:lpstr>
      <vt:lpstr>Types of employment</vt:lpstr>
      <vt:lpstr>02</vt:lpstr>
      <vt:lpstr>Human bingo</vt:lpstr>
      <vt:lpstr>Human bingo</vt:lpstr>
      <vt:lpstr>Human bingo</vt:lpstr>
      <vt:lpstr>Human bingo</vt:lpstr>
      <vt:lpstr>Human bingo</vt:lpstr>
      <vt:lpstr>Human bingo</vt:lpstr>
      <vt:lpstr>Human bingo</vt:lpstr>
      <vt:lpstr>Human bingo</vt:lpstr>
      <vt:lpstr>03</vt:lpstr>
      <vt:lpstr>Banking and taxation</vt:lpstr>
      <vt:lpstr>Banking and taxation</vt:lpstr>
      <vt:lpstr>Banking and taxation</vt:lpstr>
      <vt:lpstr>Banking and taxation</vt:lpstr>
      <vt:lpstr>Banking and taxation</vt:lpstr>
      <vt:lpstr>Banking and taxation</vt:lpstr>
      <vt:lpstr>Banking and taxation</vt:lpstr>
      <vt:lpstr>Banking and taxation</vt:lpstr>
      <vt:lpstr>Banking and taxation</vt:lpstr>
      <vt:lpstr>Banking and taxation</vt:lpstr>
      <vt:lpstr>04</vt:lpstr>
      <vt:lpstr>Setting up a company</vt:lpstr>
      <vt:lpstr>Banking and taxation</vt:lpstr>
      <vt:lpstr>Setting up a company</vt:lpstr>
      <vt:lpstr>Setting up a company</vt:lpstr>
      <vt:lpstr>Setting up a company</vt:lpstr>
      <vt:lpstr>Setting up a company</vt:lpstr>
      <vt:lpstr>Setting up a company</vt:lpstr>
      <vt:lpstr>Setting up a company</vt:lpstr>
      <vt:lpstr>PowerPoint Presentation</vt:lpstr>
      <vt:lpstr>Setting up a company</vt:lpstr>
      <vt:lpstr>Setting up a company</vt:lpstr>
      <vt:lpstr>05</vt:lpstr>
      <vt:lpstr>Do you look like a business</vt:lpstr>
      <vt:lpstr>Do you look like a business</vt:lpstr>
      <vt:lpstr>Lesson 10: Identifying the creative industry</vt:lpstr>
      <vt:lpstr>Learning outcomes</vt:lpstr>
      <vt:lpstr>Identifying the creative industry</vt:lpstr>
      <vt:lpstr>Identifying the creative industry</vt:lpstr>
      <vt:lpstr>Identifying the creative industry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9: Freelancing – finance</dc:title>
  <dc:creator>Gemma Brezinski</dc:creator>
  <cp:lastModifiedBy>Gemma Brezinski</cp:lastModifiedBy>
  <cp:revision>1</cp:revision>
  <dcterms:created xsi:type="dcterms:W3CDTF">2023-11-10T09:58:19Z</dcterms:created>
  <dcterms:modified xsi:type="dcterms:W3CDTF">2023-11-10T09:59:17Z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ies>
</file>