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entation.xml" ContentType="application/vnd.openxmlformats-officedocument.presentationml.presentation.main+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19.xml" ContentType="application/vnd.openxmlformats-officedocument.presentationml.notesSlide+xml"/>
  <Override PartName="/ppt/notesSlides/notesSlide53.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52.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541" r:id="rId2"/>
    <p:sldId id="540" r:id="rId3"/>
    <p:sldId id="539" r:id="rId4"/>
    <p:sldId id="538" r:id="rId5"/>
    <p:sldId id="537" r:id="rId6"/>
    <p:sldId id="536" r:id="rId7"/>
    <p:sldId id="535" r:id="rId8"/>
    <p:sldId id="534" r:id="rId9"/>
    <p:sldId id="533" r:id="rId10"/>
    <p:sldId id="532" r:id="rId11"/>
    <p:sldId id="531" r:id="rId12"/>
    <p:sldId id="530" r:id="rId13"/>
    <p:sldId id="529" r:id="rId14"/>
    <p:sldId id="528" r:id="rId15"/>
    <p:sldId id="770" r:id="rId16"/>
    <p:sldId id="554" r:id="rId17"/>
    <p:sldId id="553" r:id="rId18"/>
    <p:sldId id="551" r:id="rId19"/>
    <p:sldId id="549" r:id="rId20"/>
    <p:sldId id="547" r:id="rId21"/>
    <p:sldId id="545" r:id="rId22"/>
    <p:sldId id="543" r:id="rId23"/>
    <p:sldId id="542" r:id="rId24"/>
    <p:sldId id="569" r:id="rId25"/>
    <p:sldId id="568" r:id="rId26"/>
    <p:sldId id="567" r:id="rId27"/>
    <p:sldId id="566" r:id="rId28"/>
    <p:sldId id="565" r:id="rId29"/>
    <p:sldId id="564" r:id="rId30"/>
    <p:sldId id="563" r:id="rId31"/>
    <p:sldId id="562" r:id="rId32"/>
    <p:sldId id="561" r:id="rId33"/>
    <p:sldId id="560" r:id="rId34"/>
    <p:sldId id="559" r:id="rId35"/>
    <p:sldId id="760" r:id="rId36"/>
    <p:sldId id="557" r:id="rId37"/>
    <p:sldId id="556" r:id="rId38"/>
    <p:sldId id="586" r:id="rId39"/>
    <p:sldId id="585" r:id="rId40"/>
    <p:sldId id="584" r:id="rId41"/>
    <p:sldId id="583" r:id="rId42"/>
    <p:sldId id="582" r:id="rId43"/>
    <p:sldId id="581" r:id="rId44"/>
    <p:sldId id="580" r:id="rId45"/>
    <p:sldId id="579" r:id="rId46"/>
    <p:sldId id="578" r:id="rId47"/>
    <p:sldId id="577" r:id="rId48"/>
    <p:sldId id="790" r:id="rId49"/>
    <p:sldId id="791" r:id="rId50"/>
    <p:sldId id="793" r:id="rId51"/>
    <p:sldId id="576" r:id="rId52"/>
    <p:sldId id="575" r:id="rId53"/>
    <p:sldId id="574" r:id="rId54"/>
    <p:sldId id="573" r:id="rId55"/>
    <p:sldId id="572" r:id="rId56"/>
    <p:sldId id="571" r:id="rId57"/>
    <p:sldId id="792"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ustomXml" Target="../customXml/item3.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65"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606BB0-C08E-465F-A267-0F99DD7949ED}" type="datetimeFigureOut">
              <a:rPr lang="en-GB" smtClean="0"/>
              <a:t>10/11/2023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AF2024-884A-47E8-97B9-868A5DB11623}" type="slidenum">
              <a:rPr lang="en-GB" smtClean="0"/>
              <a:t>‹#›</a:t>
            </a:fld>
            <a:endParaRPr lang="en-GB"/>
          </a:p>
        </p:txBody>
      </p:sp>
    </p:spTree>
    <p:extLst>
      <p:ext uri="{BB962C8B-B14F-4D97-AF65-F5344CB8AC3E}">
        <p14:creationId xmlns:p14="http://schemas.microsoft.com/office/powerpoint/2010/main" val="825039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pinterest.co.uk/wizdomimpact/common-narratives/"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cosmopolitan.com/uk/fashion/celebrity/news/a38329/lady-gagas-meat-dress-what-looks-like-now-photo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the-numbers.com/box-office-records/worldwide/all-movies/cumulative/all-time"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pin.it/2J6GOmG"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pin.it/287prmG"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pin.it/656OGhd"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pin.it/5WdmYM5"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youtu.be/rIvhwRx0jR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pinterest.co.uk/pin/845691636300146805/"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youtu.be/zgZKZdntiwg"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en.wikipedia.org/wiki/File:Ludo_board.png" TargetMode="External"/><Relationship Id="rId2" Type="http://schemas.openxmlformats.org/officeDocument/2006/relationships/slide" Target="../slides/slide46.xml"/><Relationship Id="rId1" Type="http://schemas.openxmlformats.org/officeDocument/2006/relationships/notesMaster" Target="../notesMasters/notesMaster1.xml"/><Relationship Id="rId5" Type="http://schemas.openxmlformats.org/officeDocument/2006/relationships/hyperlink" Target="https://creativecommons.org/publicdomain/zero/1.0/deed.en" TargetMode="External"/><Relationship Id="rId4" Type="http://schemas.openxmlformats.org/officeDocument/2006/relationships/hyperlink" Target="https://en.wikipedia.org/wiki/en:Creative_Commons"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en.wikipedia.org/wiki/File:Ludo_board.png" TargetMode="External"/><Relationship Id="rId2" Type="http://schemas.openxmlformats.org/officeDocument/2006/relationships/slide" Target="../slides/slide51.xml"/><Relationship Id="rId1" Type="http://schemas.openxmlformats.org/officeDocument/2006/relationships/notesMaster" Target="../notesMasters/notesMaster1.xml"/><Relationship Id="rId5" Type="http://schemas.openxmlformats.org/officeDocument/2006/relationships/hyperlink" Target="https://creativecommons.org/publicdomain/zero/1.0/deed.en" TargetMode="External"/><Relationship Id="rId4" Type="http://schemas.openxmlformats.org/officeDocument/2006/relationships/hyperlink" Target="https://en.wikipedia.org/wiki/en:Creative_Commons" TargetMode="Externa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en.wikipedia.org/wiki/File:Ludo_board.png" TargetMode="External"/><Relationship Id="rId2" Type="http://schemas.openxmlformats.org/officeDocument/2006/relationships/slide" Target="../slides/slide52.xml"/><Relationship Id="rId1" Type="http://schemas.openxmlformats.org/officeDocument/2006/relationships/notesMaster" Target="../notesMasters/notesMaster1.xml"/><Relationship Id="rId5" Type="http://schemas.openxmlformats.org/officeDocument/2006/relationships/hyperlink" Target="https://creativecommons.org/publicdomain/zero/1.0/deed.en" TargetMode="External"/><Relationship Id="rId4" Type="http://schemas.openxmlformats.org/officeDocument/2006/relationships/hyperlink" Target="https://en.wikipedia.org/wiki/en:Creative_Commons"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en.wikipedia.org/wiki/File:Ludo_board.png" TargetMode="External"/><Relationship Id="rId2" Type="http://schemas.openxmlformats.org/officeDocument/2006/relationships/slide" Target="../slides/slide53.xml"/><Relationship Id="rId1" Type="http://schemas.openxmlformats.org/officeDocument/2006/relationships/notesMaster" Target="../notesMasters/notesMaster1.xml"/><Relationship Id="rId5" Type="http://schemas.openxmlformats.org/officeDocument/2006/relationships/hyperlink" Target="https://creativecommons.org/publicdomain/zero/1.0/deed.en" TargetMode="External"/><Relationship Id="rId4" Type="http://schemas.openxmlformats.org/officeDocument/2006/relationships/hyperlink" Target="https://en.wikipedia.org/wiki/en:Creative_Commons"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youtu.be/qTrir6h7b-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en.wikipedia.org/wiki/File:Ludo_board.png" TargetMode="External"/><Relationship Id="rId2" Type="http://schemas.openxmlformats.org/officeDocument/2006/relationships/slide" Target="../slides/slide54.xml"/><Relationship Id="rId1" Type="http://schemas.openxmlformats.org/officeDocument/2006/relationships/notesMaster" Target="../notesMasters/notesMaster1.xml"/><Relationship Id="rId5" Type="http://schemas.openxmlformats.org/officeDocument/2006/relationships/hyperlink" Target="https://creativecommons.org/publicdomain/zero/1.0/deed.en" TargetMode="External"/><Relationship Id="rId4" Type="http://schemas.openxmlformats.org/officeDocument/2006/relationships/hyperlink" Target="https://en.wikipedia.org/wiki/en:Creative_Commons" TargetMode="Externa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mattbateman.net/writing/avatar-pocahontas.php"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pinterest.co.uk/wizdomimpact/white-saviour-movie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a:rPr>
              <a:t>Discuss how these narratives may affect unconscious bias.</a:t>
            </a:r>
          </a:p>
          <a:p>
            <a:pPr>
              <a:defRPr/>
            </a:pPr>
            <a:r>
              <a:rPr lang="en-US" dirty="0">
                <a:cs typeface="Calibri"/>
              </a:rPr>
              <a:t>In pairs, ask students to write their main thoughts on sticky notes and then gather together for a wider class discussion.</a:t>
            </a:r>
            <a:endParaRPr lang="en-US" sz="1200" dirty="0">
              <a:cs typeface="Calibri"/>
            </a:endParaRPr>
          </a:p>
          <a:p>
            <a:r>
              <a:rPr lang="en-US" dirty="0">
                <a:cs typeface="Calibri"/>
              </a:rPr>
              <a:t>Steer the conversation to whether originality exists (next slide) if all these stories are so similar.</a:t>
            </a:r>
          </a:p>
          <a:p>
            <a:r>
              <a:rPr lang="en-US" dirty="0">
                <a:cs typeface="Calibri"/>
              </a:rPr>
              <a:t>Highlight that there are cultural biases in the way that stories are told. Also, the media </a:t>
            </a:r>
            <a:r>
              <a:rPr lang="en-US" dirty="0" err="1">
                <a:cs typeface="Calibri"/>
              </a:rPr>
              <a:t>emphasise</a:t>
            </a:r>
            <a:r>
              <a:rPr lang="en-US" dirty="0">
                <a:cs typeface="Calibri"/>
              </a:rPr>
              <a:t> narratives – they directly influence the perspectives and views that we hold about groups of people. In this way, they influence </a:t>
            </a:r>
            <a:r>
              <a:rPr lang="en-US" dirty="0" err="1">
                <a:cs typeface="Calibri"/>
              </a:rPr>
              <a:t>generalisations</a:t>
            </a:r>
            <a:r>
              <a:rPr lang="en-US" dirty="0">
                <a:cs typeface="Calibri"/>
              </a:rPr>
              <a:t>.</a:t>
            </a: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a:p>
        </p:txBody>
      </p:sp>
    </p:spTree>
    <p:extLst>
      <p:ext uri="{BB962C8B-B14F-4D97-AF65-F5344CB8AC3E}">
        <p14:creationId xmlns:p14="http://schemas.microsoft.com/office/powerpoint/2010/main" val="1568229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a:rPr>
              <a:t>Ask rhetorical questions to introduce the seven common narratives. Explain how the lesson will explore common narratives in more detail.</a:t>
            </a:r>
            <a:endParaRPr lang="en-US" sz="1200" dirty="0">
              <a:cs typeface="Calibri"/>
            </a:endParaRPr>
          </a:p>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a:p>
        </p:txBody>
      </p:sp>
    </p:spTree>
    <p:extLst>
      <p:ext uri="{BB962C8B-B14F-4D97-AF65-F5344CB8AC3E}">
        <p14:creationId xmlns:p14="http://schemas.microsoft.com/office/powerpoint/2010/main" val="24144238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dirty="0">
                <a:solidFill>
                  <a:srgbClr val="000000"/>
                </a:solidFill>
                <a:effectLst/>
                <a:latin typeface="+mn-lt"/>
                <a:cs typeface="Calibri"/>
              </a:rPr>
              <a:t>Understanding the underlying narrative. </a:t>
            </a:r>
          </a:p>
          <a:p>
            <a:r>
              <a:rPr lang="en-GB" sz="1200" dirty="0">
                <a:latin typeface="+mn-lt"/>
                <a:cs typeface="Calibri"/>
              </a:rPr>
              <a:t>Full image slide options – https://www.slideshare.net/secret/lMvAFC88Vl1a6r</a:t>
            </a:r>
          </a:p>
          <a:p>
            <a:r>
              <a:rPr lang="en-GB" sz="1200" dirty="0">
                <a:latin typeface="+mn-lt"/>
                <a:cs typeface="Calibri"/>
              </a:rPr>
              <a:t>Full image handout – https://pdfhost.io/edit?doc=03e7702a-dd52-4823-b454-448b1aed7be1</a:t>
            </a:r>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a:p>
        </p:txBody>
      </p:sp>
    </p:spTree>
    <p:extLst>
      <p:ext uri="{BB962C8B-B14F-4D97-AF65-F5344CB8AC3E}">
        <p14:creationId xmlns:p14="http://schemas.microsoft.com/office/powerpoint/2010/main" val="2716077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Refer to handout MBP ESP HO4.</a:t>
            </a:r>
          </a:p>
          <a:p>
            <a:r>
              <a:rPr lang="en-US" dirty="0">
                <a:cs typeface="Calibri"/>
              </a:rPr>
              <a:t>In groups of three or four, facilitate a discussion and ask groups to match the narratives to the artists or films.</a:t>
            </a:r>
            <a:endParaRPr lang="en-US" dirty="0">
              <a:ea typeface="Calibri"/>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15</a:t>
            </a:fld>
            <a:endParaRPr lang="en-US"/>
          </a:p>
        </p:txBody>
      </p:sp>
    </p:spTree>
    <p:extLst>
      <p:ext uri="{BB962C8B-B14F-4D97-AF65-F5344CB8AC3E}">
        <p14:creationId xmlns:p14="http://schemas.microsoft.com/office/powerpoint/2010/main" val="39613297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 </a:t>
            </a:r>
            <a:r>
              <a:rPr lang="en-US">
                <a:hlinkClick r:id="rId3"/>
              </a:rPr>
              <a:t>https://www.pinterest.co.uk/wizdomimpact/common-narratives/</a:t>
            </a:r>
            <a:endParaRPr lang="en-US">
              <a:ea typeface="Calibri"/>
              <a:cs typeface="Calibri"/>
              <a:hlinkClick r:id="rId3"/>
            </a:endParaRPr>
          </a:p>
          <a:p>
            <a:r>
              <a:rPr lang="en-US" dirty="0">
                <a:ea typeface="Calibri"/>
                <a:cs typeface="Calibri"/>
              </a:rPr>
              <a:t>Avengers Image used under </a:t>
            </a:r>
            <a:r>
              <a:rPr lang="en-US" dirty="0" err="1">
                <a:ea typeface="Calibri"/>
                <a:cs typeface="Calibri"/>
              </a:rPr>
              <a:t>licence</a:t>
            </a:r>
            <a:r>
              <a:rPr lang="en-US" dirty="0"/>
              <a:t> https://creativecommons.org/licenses/by/3.0/</a:t>
            </a:r>
            <a:endParaRPr lang="en-US" dirty="0">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21B2AA4F-B828-4D7C-AFD3-893933DAFCB4}" type="slidenum">
              <a:rPr lang="en-US" smtClean="0"/>
              <a:t>16</a:t>
            </a:fld>
            <a:endParaRPr lang="en-US"/>
          </a:p>
        </p:txBody>
      </p:sp>
    </p:spTree>
    <p:extLst>
      <p:ext uri="{BB962C8B-B14F-4D97-AF65-F5344CB8AC3E}">
        <p14:creationId xmlns:p14="http://schemas.microsoft.com/office/powerpoint/2010/main" val="4209457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DengXian"/>
              </a:rPr>
              <a:t>Amy’s </a:t>
            </a:r>
            <a:r>
              <a:rPr lang="en-US" u="none" baseline="0" dirty="0">
                <a:solidFill>
                  <a:srgbClr val="000000"/>
                </a:solidFill>
              </a:rPr>
              <a:t>first album, Frank, did okay, but it was her Back to Black album with the hit song Rehab that made her a superstar.</a:t>
            </a:r>
          </a:p>
          <a:p>
            <a:r>
              <a:rPr lang="en-US" u="none" baseline="0" dirty="0">
                <a:solidFill>
                  <a:srgbClr val="000000"/>
                </a:solidFill>
              </a:rPr>
              <a:t>However, the album also hinted that she was heading for a breakdown and, although people felt they could see it coming, they were unable to stop it.</a:t>
            </a:r>
            <a:endParaRPr lang="en-US" u="none" baseline="0">
              <a:solidFill>
                <a:srgbClr val="000000"/>
              </a:solidFill>
              <a:cs typeface="Calibri"/>
            </a:endParaRPr>
          </a:p>
          <a:p>
            <a:endParaRPr lang="en-US" u="none" baseline="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none" baseline="0" dirty="0">
                <a:solidFill>
                  <a:srgbClr val="000000"/>
                </a:solidFill>
              </a:rPr>
              <a:t>Other examples include</a:t>
            </a:r>
            <a:r>
              <a:rPr lang="en-US" sz="1200" dirty="0">
                <a:effectLst/>
                <a:latin typeface="+mn-lt"/>
                <a:ea typeface="DengXian"/>
              </a:rPr>
              <a:t> </a:t>
            </a:r>
            <a:r>
              <a:rPr lang="en-GB" sz="1200" dirty="0">
                <a:effectLst/>
                <a:latin typeface="+mn-lt"/>
                <a:ea typeface="Calibri" panose="020F0502020204030204" pitchFamily="34" charset="0"/>
                <a:cs typeface="Calibri"/>
              </a:rPr>
              <a:t>Kurt </a:t>
            </a:r>
            <a:r>
              <a:rPr lang="en-GB" dirty="0">
                <a:ea typeface="Calibri" panose="020F0502020204030204" pitchFamily="34" charset="0"/>
                <a:cs typeface="Calibri"/>
              </a:rPr>
              <a:t>Cobain</a:t>
            </a:r>
            <a:r>
              <a:rPr lang="en-GB" sz="1200" dirty="0">
                <a:effectLst/>
                <a:latin typeface="+mn-lt"/>
                <a:ea typeface="Calibri" panose="020F0502020204030204" pitchFamily="34" charset="0"/>
                <a:cs typeface="Calibri"/>
              </a:rPr>
              <a:t> , </a:t>
            </a:r>
            <a:r>
              <a:rPr lang="en-GB" sz="1200" dirty="0" err="1">
                <a:effectLst/>
                <a:latin typeface="+mn-lt"/>
                <a:ea typeface="Calibri" panose="020F0502020204030204" pitchFamily="34" charset="0"/>
                <a:cs typeface="Calibri"/>
              </a:rPr>
              <a:t>KimYe</a:t>
            </a:r>
            <a:r>
              <a:rPr lang="en-GB" sz="1200" dirty="0">
                <a:effectLst/>
                <a:latin typeface="+mn-lt"/>
                <a:ea typeface="Calibri" panose="020F0502020204030204" pitchFamily="34" charset="0"/>
                <a:cs typeface="Calibri"/>
              </a:rPr>
              <a:t> (Kim Kardashian and Kanye West), Macbeth, Carmen, Bonnie and Clyde, John Dillinger, Romeo and Juliet, Julius Caesar and Breaking Bad.</a:t>
            </a:r>
            <a:endParaRPr lang="en-GB" sz="1200" u="sng" dirty="0">
              <a:effectLst/>
              <a:latin typeface="+mn-lt"/>
              <a:ea typeface="DengXian" panose="02010600030101010101" pitchFamily="2" charset="-122"/>
              <a:cs typeface="Calibri"/>
            </a:endParaRPr>
          </a:p>
          <a:p>
            <a:endParaRPr lang="en-US" u="none" baseline="0">
              <a:solidFill>
                <a:srgbClr val="000000"/>
              </a:solidFill>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17</a:t>
            </a:fld>
            <a:endParaRPr lang="en-US"/>
          </a:p>
        </p:txBody>
      </p:sp>
    </p:spTree>
    <p:extLst>
      <p:ext uri="{BB962C8B-B14F-4D97-AF65-F5344CB8AC3E}">
        <p14:creationId xmlns:p14="http://schemas.microsoft.com/office/powerpoint/2010/main" val="6164993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baseline="0" dirty="0">
                <a:solidFill>
                  <a:srgbClr val="000000"/>
                </a:solidFill>
              </a:rPr>
              <a:t>Much of Kevin’s comedy is based around turning a distressing situation into comedy.</a:t>
            </a:r>
          </a:p>
          <a:p>
            <a:r>
              <a:rPr lang="en-US" u="none" baseline="0" dirty="0">
                <a:solidFill>
                  <a:srgbClr val="000000"/>
                </a:solidFill>
              </a:rPr>
              <a:t>One of his breakthrough specials was called Laugh At My Pain.</a:t>
            </a:r>
          </a:p>
          <a:p>
            <a:endParaRPr lang="en-US" u="none" baseline="0">
              <a:solidFill>
                <a:srgbClr val="000000"/>
              </a:solidFill>
            </a:endParaRPr>
          </a:p>
          <a:p>
            <a:r>
              <a:rPr lang="en-US" u="none" baseline="0" dirty="0">
                <a:solidFill>
                  <a:srgbClr val="000000"/>
                </a:solidFill>
              </a:rPr>
              <a:t>Other examples include </a:t>
            </a:r>
            <a:r>
              <a:rPr lang="en-GB" b="0" dirty="0">
                <a:solidFill>
                  <a:schemeClr val="tx1">
                    <a:lumMod val="65000"/>
                    <a:lumOff val="35000"/>
                  </a:schemeClr>
                </a:solidFill>
                <a:cs typeface="GT America" panose="00000500000000000000" charset="0"/>
                <a:sym typeface="+mn-ea"/>
              </a:rPr>
              <a:t>The Rock and Olly Murs.</a:t>
            </a:r>
            <a:endParaRPr lang="en-US" u="none" baseline="0" dirty="0">
              <a:solidFill>
                <a:srgbClr val="000000"/>
              </a:solidFill>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18</a:t>
            </a:fld>
            <a:endParaRPr lang="en-US"/>
          </a:p>
        </p:txBody>
      </p:sp>
    </p:spTree>
    <p:extLst>
      <p:ext uri="{BB962C8B-B14F-4D97-AF65-F5344CB8AC3E}">
        <p14:creationId xmlns:p14="http://schemas.microsoft.com/office/powerpoint/2010/main" val="25155814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Will had a rap career in the 8</a:t>
            </a:r>
            <a:r>
              <a:rPr lang="en-US" sz="1200" kern="1200" dirty="0">
                <a:solidFill>
                  <a:schemeClr val="tx1"/>
                </a:solidFill>
                <a:latin typeface="+mn-lt"/>
                <a:ea typeface="+mn-ea"/>
                <a:cs typeface="+mn-cs"/>
              </a:rPr>
              <a:t>0s. However, he </a:t>
            </a:r>
            <a:r>
              <a:rPr lang="en-US" sz="1200" kern="1200" baseline="0" dirty="0">
                <a:solidFill>
                  <a:schemeClr val="tx1"/>
                </a:solidFill>
                <a:latin typeface="+mn-lt"/>
                <a:ea typeface="+mn-ea"/>
                <a:cs typeface="+mn-cs"/>
              </a:rPr>
              <a:t>lost everything because he didn’t pay his taxes.</a:t>
            </a:r>
          </a:p>
          <a:p>
            <a:r>
              <a:rPr lang="en-US" sz="1200" kern="1200" baseline="0" dirty="0">
                <a:solidFill>
                  <a:schemeClr val="tx1"/>
                </a:solidFill>
                <a:latin typeface="+mn-lt"/>
                <a:ea typeface="+mn-ea"/>
                <a:cs typeface="+mn-cs"/>
              </a:rPr>
              <a:t>He worked his backside off to make the Fresh Prince of Bel Air a success, and he hasn’t looked back since.</a:t>
            </a:r>
            <a:endParaRPr lang="en-US" sz="1200" kern="1200" baseline="0">
              <a:solidFill>
                <a:schemeClr val="tx1"/>
              </a:solidFill>
              <a:latin typeface="+mn-lt"/>
              <a:cs typeface="Calibri"/>
            </a:endParaRPr>
          </a:p>
          <a:p>
            <a:r>
              <a:rPr lang="en-US" sz="1200" kern="1200" baseline="0" dirty="0">
                <a:solidFill>
                  <a:schemeClr val="tx1"/>
                </a:solidFill>
                <a:latin typeface="+mn-lt"/>
                <a:ea typeface="+mn-ea"/>
                <a:cs typeface="+mn-cs"/>
              </a:rPr>
              <a:t>He </a:t>
            </a:r>
            <a:r>
              <a:rPr lang="en-US" dirty="0"/>
              <a:t>was one of the</a:t>
            </a:r>
            <a:r>
              <a:rPr lang="en-US" sz="1200" kern="1200" baseline="0" dirty="0">
                <a:solidFill>
                  <a:schemeClr val="tx1"/>
                </a:solidFill>
                <a:latin typeface="+mn-lt"/>
                <a:ea typeface="+mn-ea"/>
                <a:cs typeface="+mn-cs"/>
              </a:rPr>
              <a:t> most bankable </a:t>
            </a:r>
            <a:r>
              <a:rPr lang="en-US" dirty="0"/>
              <a:t>actors of the 90s and 00s </a:t>
            </a:r>
            <a:r>
              <a:rPr lang="en-US" sz="1200" kern="1200" baseline="0" dirty="0">
                <a:solidFill>
                  <a:schemeClr val="tx1"/>
                </a:solidFill>
                <a:latin typeface="+mn-lt"/>
                <a:ea typeface="+mn-ea"/>
                <a:cs typeface="+mn-cs"/>
              </a:rPr>
              <a:t>after Tom Cruise.</a:t>
            </a:r>
            <a:endParaRPr lang="en-US" sz="1200" kern="1200" baseline="0">
              <a:solidFill>
                <a:schemeClr val="tx1"/>
              </a:solidFill>
              <a:latin typeface="+mn-lt"/>
              <a:cs typeface="Calibri"/>
            </a:endParaRPr>
          </a:p>
          <a:p>
            <a:r>
              <a:rPr lang="en-US" sz="1200" kern="1200" baseline="0" dirty="0">
                <a:solidFill>
                  <a:schemeClr val="tx1"/>
                </a:solidFill>
                <a:latin typeface="+mn-lt"/>
                <a:ea typeface="+mn-ea"/>
                <a:cs typeface="+mn-cs"/>
              </a:rPr>
              <a:t>He slapped Chris Rock at the same ceremony where he won best actor, being a loser and a winner at the same event.</a:t>
            </a:r>
            <a:endParaRPr lang="en-US" baseline="0" dirty="0">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19</a:t>
            </a:fld>
            <a:endParaRPr lang="en-US"/>
          </a:p>
        </p:txBody>
      </p:sp>
    </p:spTree>
    <p:extLst>
      <p:ext uri="{BB962C8B-B14F-4D97-AF65-F5344CB8AC3E}">
        <p14:creationId xmlns:p14="http://schemas.microsoft.com/office/powerpoint/2010/main" val="9286158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Lord of the Rings and The Hobbit have together generated </a:t>
            </a:r>
            <a:r>
              <a:rPr lang="en-US" dirty="0"/>
              <a:t>nearly</a:t>
            </a:r>
            <a:r>
              <a:rPr lang="en-US" baseline="0" dirty="0"/>
              <a:t> than $</a:t>
            </a:r>
            <a:r>
              <a:rPr lang="en-US" dirty="0"/>
              <a:t>6</a:t>
            </a:r>
            <a:r>
              <a:rPr lang="en-US" baseline="0" dirty="0"/>
              <a:t> billion</a:t>
            </a:r>
            <a:r>
              <a:rPr lang="en-US" dirty="0"/>
              <a:t> in international revenues $5B 846M 372,589.</a:t>
            </a:r>
            <a:r>
              <a:rPr lang="en-US" baseline="0" dirty="0"/>
              <a:t> The </a:t>
            </a:r>
            <a:r>
              <a:rPr lang="en-US" dirty="0"/>
              <a:t>series as of 2023 sit at 31st</a:t>
            </a:r>
            <a:r>
              <a:rPr lang="en-US" baseline="0" dirty="0"/>
              <a:t>,</a:t>
            </a:r>
            <a:r>
              <a:rPr lang="en-US" dirty="0"/>
              <a:t> 48th, 57th, 61st, 67th and 70th </a:t>
            </a:r>
            <a:r>
              <a:rPr lang="en-US" baseline="0" dirty="0"/>
              <a:t>in the </a:t>
            </a:r>
            <a:r>
              <a:rPr lang="en-US" dirty="0"/>
              <a:t>100 </a:t>
            </a:r>
            <a:r>
              <a:rPr lang="en-US" sz="1200" kern="1200" dirty="0">
                <a:solidFill>
                  <a:schemeClr val="tx1"/>
                </a:solidFill>
                <a:latin typeface="+mn-lt"/>
                <a:ea typeface="+mn-ea"/>
                <a:cs typeface="+mn-cs"/>
              </a:rPr>
              <a:t>highest earning Hollywood movies of all time.</a:t>
            </a:r>
            <a:r>
              <a:rPr lang="en-US" dirty="0"/>
              <a:t> https://www.the-numbers.com/box-office-records/worldwide/all-movies/cumulative/all-time</a:t>
            </a:r>
            <a:endParaRPr lang="en-US">
              <a:cs typeface="Calibri"/>
            </a:endParaRPr>
          </a:p>
          <a:p>
            <a:endParaRPr lang="en-US"/>
          </a:p>
          <a:p>
            <a:r>
              <a:rPr lang="en-US" dirty="0"/>
              <a:t>Voyage and return is also the underlying narrative for Avatar, Last Samurai, Dances with Wolves, Pocahontas, Star Wars and Harry Potter.</a:t>
            </a:r>
            <a:endParaRPr lang="en-US" dirty="0">
              <a:cs typeface="Calibri"/>
            </a:endParaRPr>
          </a:p>
          <a:p>
            <a:endParaRPr lang="en-US"/>
          </a:p>
          <a:p>
            <a:endParaRPr lang="en-US" baseline="0">
              <a:cs typeface="Calibri"/>
            </a:endParaRPr>
          </a:p>
          <a:p>
            <a:endParaRPr lang="en-US">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20</a:t>
            </a:fld>
            <a:endParaRPr lang="en-US"/>
          </a:p>
        </p:txBody>
      </p:sp>
    </p:spTree>
    <p:extLst>
      <p:ext uri="{BB962C8B-B14F-4D97-AF65-F5344CB8AC3E}">
        <p14:creationId xmlns:p14="http://schemas.microsoft.com/office/powerpoint/2010/main" val="3753354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Lady </a:t>
            </a:r>
            <a:r>
              <a:rPr lang="en-US" sz="1200" kern="1200" baseline="0" dirty="0" err="1">
                <a:solidFill>
                  <a:schemeClr val="tx1"/>
                </a:solidFill>
                <a:latin typeface="+mn-lt"/>
                <a:ea typeface="+mn-ea"/>
                <a:cs typeface="+mn-cs"/>
              </a:rPr>
              <a:t>Gaga’s</a:t>
            </a:r>
            <a:r>
              <a:rPr lang="en-US" sz="1200" kern="1200" baseline="0" dirty="0">
                <a:solidFill>
                  <a:schemeClr val="tx1"/>
                </a:solidFill>
                <a:latin typeface="+mn-lt"/>
                <a:ea typeface="+mn-ea"/>
                <a:cs typeface="+mn-cs"/>
              </a:rPr>
              <a:t> Born This Way mantra has been a rallying call for all those who feel that they are excluded from society.</a:t>
            </a:r>
          </a:p>
          <a:p>
            <a:r>
              <a:rPr lang="en-US" sz="1200" kern="1200" baseline="0" dirty="0">
                <a:solidFill>
                  <a:schemeClr val="tx1"/>
                </a:solidFill>
                <a:latin typeface="+mn-lt"/>
                <a:ea typeface="+mn-ea"/>
                <a:cs typeface="+mn-cs"/>
              </a:rPr>
              <a:t>Throughout her music career, she has fought for inclusion and acceptance on behalf of her fellow outcasts.</a:t>
            </a:r>
            <a:endParaRPr lang="en-US" sz="1200" kern="1200" baseline="0">
              <a:solidFill>
                <a:schemeClr val="tx1"/>
              </a:solidFill>
              <a:latin typeface="+mn-lt"/>
              <a:cs typeface="Calibri"/>
            </a:endParaRPr>
          </a:p>
          <a:p>
            <a:r>
              <a:rPr lang="en-US" sz="1200" kern="1200" baseline="0" dirty="0">
                <a:solidFill>
                  <a:schemeClr val="tx1"/>
                </a:solidFill>
                <a:latin typeface="+mn-lt"/>
                <a:ea typeface="+mn-ea"/>
                <a:cs typeface="+mn-cs"/>
              </a:rPr>
              <a:t>She even called one of her albums Fame Monster and refers to her fans as “little monsters”.</a:t>
            </a:r>
            <a:r>
              <a:rPr lang="en-US" dirty="0"/>
              <a:t> Her Born This Way mantra encourages all “freaks” to come to her shows as a safe place, as she feels they were all born that way and as an act of defiance to the “vanilla” world oppressing them.</a:t>
            </a:r>
            <a:endParaRPr lang="en-US" kern="1200" baseline="0">
              <a:cs typeface="Calibri"/>
            </a:endParaRPr>
          </a:p>
          <a:p>
            <a:r>
              <a:rPr lang="en-US" dirty="0">
                <a:cs typeface="Calibri"/>
              </a:rPr>
              <a:t>She has moved on from somewhat in recent years, having overcome the monster to some extent and no longer requires </a:t>
            </a:r>
            <a:r>
              <a:rPr lang="en-US" dirty="0">
                <a:cs typeface="Calibri"/>
                <a:hlinkClick r:id="rId3"/>
              </a:rPr>
              <a:t>wearing dresses made of meat</a:t>
            </a:r>
            <a:r>
              <a:rPr lang="en-US" dirty="0">
                <a:cs typeface="Calibri"/>
              </a:rPr>
              <a:t> to showcase her uniqueness.</a:t>
            </a:r>
            <a:endParaRPr lang="en-US" sz="1200" kern="1200" baseline="0" dirty="0">
              <a:solidFill>
                <a:schemeClr val="tx1"/>
              </a:solidFill>
              <a:latin typeface="+mn-lt"/>
              <a:cs typeface="Calibri"/>
            </a:endParaRPr>
          </a:p>
          <a:p>
            <a:endParaRPr lang="en-US"/>
          </a:p>
          <a:p>
            <a:r>
              <a:rPr lang="en-US" sz="1200" kern="1200" baseline="0" dirty="0">
                <a:solidFill>
                  <a:schemeClr val="tx1"/>
                </a:solidFill>
                <a:latin typeface="+mn-lt"/>
                <a:ea typeface="+mn-ea"/>
                <a:cs typeface="+mn-cs"/>
              </a:rPr>
              <a:t>Other examples include Raye, Becky Hill and Lizzo.</a:t>
            </a:r>
            <a:endParaRPr lang="en-US" baseline="0" dirty="0">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21</a:t>
            </a:fld>
            <a:endParaRPr lang="en-US"/>
          </a:p>
        </p:txBody>
      </p:sp>
    </p:spTree>
    <p:extLst>
      <p:ext uri="{BB962C8B-B14F-4D97-AF65-F5344CB8AC3E}">
        <p14:creationId xmlns:p14="http://schemas.microsoft.com/office/powerpoint/2010/main" val="20436586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dirty="0">
                <a:solidFill>
                  <a:srgbClr val="000000"/>
                </a:solidFill>
                <a:effectLst/>
                <a:latin typeface="Calibri" panose="020F0502020204030204" pitchFamily="34" charset="0"/>
              </a:rPr>
              <a:t>Understanding the underlying narrative. </a:t>
            </a:r>
            <a:endParaRPr lang="en-US" sz="1200"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39806917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most successful and lucrative film franchise of all time.</a:t>
            </a:r>
          </a:p>
          <a:p>
            <a:r>
              <a:rPr lang="en-US" dirty="0">
                <a:cs typeface="Calibri"/>
              </a:rPr>
              <a:t>As of August 2023 Avengers: Endgame 2nd and Avengers: Infinity War 6th having grossed $2,794,731,755 and $2,064,615,817 at the world wide box office.</a:t>
            </a:r>
            <a:endParaRPr lang="en-US" baseline="0" dirty="0">
              <a:cs typeface="Calibri"/>
            </a:endParaRPr>
          </a:p>
          <a:p>
            <a:r>
              <a:rPr lang="en-US" dirty="0">
                <a:cs typeface="Calibri"/>
              </a:rPr>
              <a:t>Marvel movies currently occupy 2nd, 6th, 7th, 10th, 14th, 16th, 24th, 26th, 28th and 29th in the top 30 highest grossing films of all time generating $15B 629M 026,738 between 10 movies </a:t>
            </a:r>
            <a:r>
              <a:rPr lang="en-US" dirty="0">
                <a:hlinkClick r:id="rId3"/>
              </a:rPr>
              <a:t>https://www.the-numbers.com/box-office-records/worldwide/all-movies/cumulative/all-time</a:t>
            </a:r>
            <a:endParaRPr lang="en-US">
              <a:cs typeface="Calibri"/>
              <a:hlinkClick r:id="rId3"/>
            </a:endParaRPr>
          </a:p>
          <a:p>
            <a:r>
              <a:rPr lang="en-US" dirty="0">
                <a:cs typeface="Calibri"/>
              </a:rPr>
              <a:t>2nd Avengers: Endgame</a:t>
            </a:r>
          </a:p>
          <a:p>
            <a:r>
              <a:rPr lang="en-US" dirty="0">
                <a:cs typeface="Calibri"/>
              </a:rPr>
              <a:t>6th Avengers: Infinity War</a:t>
            </a:r>
          </a:p>
          <a:p>
            <a:r>
              <a:rPr lang="en-US" dirty="0">
                <a:cs typeface="Calibri"/>
              </a:rPr>
              <a:t>10th The Avengers</a:t>
            </a:r>
          </a:p>
          <a:p>
            <a:r>
              <a:rPr lang="en-US" dirty="0">
                <a:cs typeface="Calibri"/>
              </a:rPr>
              <a:t>14th Avengers: Age Of Ultron</a:t>
            </a:r>
          </a:p>
          <a:p>
            <a:r>
              <a:rPr lang="en-US" dirty="0">
                <a:cs typeface="Calibri"/>
              </a:rPr>
              <a:t>16th Black Panther</a:t>
            </a:r>
          </a:p>
          <a:p>
            <a:r>
              <a:rPr lang="en-US" dirty="0">
                <a:cs typeface="Calibri"/>
              </a:rPr>
              <a:t>24th Iron Man 3</a:t>
            </a:r>
          </a:p>
          <a:p>
            <a:r>
              <a:rPr lang="en-US" dirty="0">
                <a:cs typeface="Calibri"/>
              </a:rPr>
              <a:t>26th Captain American: Civil War</a:t>
            </a:r>
          </a:p>
          <a:p>
            <a:r>
              <a:rPr lang="en-US" dirty="0">
                <a:cs typeface="Calibri"/>
              </a:rPr>
              <a:t>28th Spider-Man: Far From Home</a:t>
            </a:r>
          </a:p>
          <a:p>
            <a:r>
              <a:rPr lang="en-US" dirty="0">
                <a:cs typeface="Calibri"/>
              </a:rPr>
              <a:t>29th Captain marvel</a:t>
            </a:r>
          </a:p>
          <a:p>
            <a:endParaRPr lang="en-US">
              <a:cs typeface="Calibri"/>
            </a:endParaRPr>
          </a:p>
          <a:p>
            <a:endParaRPr lang="en-US"/>
          </a:p>
          <a:p>
            <a:endParaRPr lang="en-US"/>
          </a:p>
          <a:p>
            <a:r>
              <a:rPr lang="en-US" dirty="0"/>
              <a:t>This </a:t>
            </a:r>
            <a:r>
              <a:rPr lang="en-US" baseline="0" dirty="0"/>
              <a:t>leaves us with </a:t>
            </a:r>
            <a:r>
              <a:rPr lang="en-US" baseline="0" dirty="0" err="1"/>
              <a:t>Ms</a:t>
            </a:r>
            <a:r>
              <a:rPr lang="en-US" baseline="0" dirty="0"/>
              <a:t> Robyn Fenty, also known as Rihanna.</a:t>
            </a:r>
            <a:endParaRPr lang="en-US" baseline="0" dirty="0">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22</a:t>
            </a:fld>
            <a:endParaRPr lang="en-US"/>
          </a:p>
        </p:txBody>
      </p:sp>
    </p:spTree>
    <p:extLst>
      <p:ext uri="{BB962C8B-B14F-4D97-AF65-F5344CB8AC3E}">
        <p14:creationId xmlns:p14="http://schemas.microsoft.com/office/powerpoint/2010/main" val="17069887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b="0" i="0" dirty="0">
                <a:solidFill>
                  <a:srgbClr val="000000"/>
                </a:solidFill>
                <a:effectLst/>
                <a:latin typeface="Calibri" panose="020F0502020204030204" pitchFamily="34" charset="0"/>
              </a:rPr>
              <a:t>Other examples include Mylie Cyrus, Christina Aguilera and nearly every Disney/Nickelodeon child actor transitioning to being an adult actor.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latin typeface="+mn-lt"/>
              <a:ea typeface="+mn-ea"/>
              <a:cs typeface="+mn-cs"/>
            </a:endParaRPr>
          </a:p>
          <a:p>
            <a:r>
              <a:rPr lang="en-US" sz="1200" dirty="0">
                <a:effectLst/>
                <a:latin typeface="+mn-lt"/>
                <a:ea typeface="DengXian" panose="02010600030101010101" pitchFamily="2" charset="-122"/>
                <a:cs typeface="Arial" panose="020B0604020202020204" pitchFamily="34" charset="0"/>
              </a:rPr>
              <a:t>Rihanna rarely performs songs from her first two albums, and they did not feature in her LVII Super Bowl performance as they no longer reflect her current narrative.</a:t>
            </a:r>
            <a:endParaRPr lang="en-GB" sz="1200">
              <a:effectLst/>
              <a:latin typeface="+mn-lt"/>
              <a:ea typeface="DengXian" panose="02010600030101010101" pitchFamily="2" charset="-122"/>
              <a:cs typeface="Arial" panose="020B0604020202020204" pitchFamily="34" charset="0"/>
            </a:endParaRPr>
          </a:p>
          <a:p>
            <a:r>
              <a:rPr lang="en-US" sz="1200" dirty="0">
                <a:solidFill>
                  <a:srgbClr val="000000"/>
                </a:solidFill>
                <a:effectLst/>
                <a:latin typeface="+mn-lt"/>
                <a:ea typeface="Calibri" panose="020F0502020204030204" pitchFamily="34" charset="0"/>
              </a:rPr>
              <a:t>Having gained an audience, Rihanna dramatically changed direction, sound and image in her album Good Girl Gone Bad, which contained the song Umbrella.</a:t>
            </a:r>
            <a:endParaRPr lang="en-US" sz="1200" baseline="0" dirty="0">
              <a:latin typeface="+mn-lt"/>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23</a:t>
            </a:fld>
            <a:endParaRPr lang="en-US"/>
          </a:p>
        </p:txBody>
      </p:sp>
    </p:spTree>
    <p:extLst>
      <p:ext uri="{BB962C8B-B14F-4D97-AF65-F5344CB8AC3E}">
        <p14:creationId xmlns:p14="http://schemas.microsoft.com/office/powerpoint/2010/main" val="509204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200">
              <a:defRPr/>
            </a:pPr>
            <a:r>
              <a:rPr lang="en-US" sz="1200" kern="1200" baseline="0" dirty="0">
                <a:solidFill>
                  <a:schemeClr val="tx1"/>
                </a:solidFill>
                <a:latin typeface="+mn-lt"/>
                <a:ea typeface="+mn-ea"/>
                <a:cs typeface="+mn-cs"/>
              </a:rPr>
              <a:t>Rihanna’s specific narrative is Good Girl –</a:t>
            </a:r>
            <a:r>
              <a:rPr lang="en-US" dirty="0"/>
              <a:t> </a:t>
            </a:r>
            <a:r>
              <a:rPr lang="en-US" dirty="0">
                <a:hlinkClick r:id="rId3"/>
              </a:rPr>
              <a:t>https://pin.it/2J6GOmG</a:t>
            </a:r>
            <a:endParaRPr lang="en-US" baseline="0" dirty="0"/>
          </a:p>
        </p:txBody>
      </p:sp>
      <p:sp>
        <p:nvSpPr>
          <p:cNvPr id="4" name="Slide Number Placeholder 3"/>
          <p:cNvSpPr>
            <a:spLocks noGrp="1"/>
          </p:cNvSpPr>
          <p:nvPr>
            <p:ph type="sldNum" sz="quarter" idx="10"/>
          </p:nvPr>
        </p:nvSpPr>
        <p:spPr/>
        <p:txBody>
          <a:bodyPr/>
          <a:lstStyle/>
          <a:p>
            <a:fld id="{C3125FB4-FEF8-E441-A941-A6EB13FF2C7E}" type="slidenum">
              <a:rPr lang="en-US" smtClean="0"/>
              <a:t>24</a:t>
            </a:fld>
            <a:endParaRPr lang="en-US"/>
          </a:p>
        </p:txBody>
      </p:sp>
    </p:spTree>
    <p:extLst>
      <p:ext uri="{BB962C8B-B14F-4D97-AF65-F5344CB8AC3E}">
        <p14:creationId xmlns:p14="http://schemas.microsoft.com/office/powerpoint/2010/main" val="41164586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200">
              <a:defRPr/>
            </a:pPr>
            <a:r>
              <a:rPr lang="en-US" sz="1200" kern="1200" baseline="0" dirty="0">
                <a:solidFill>
                  <a:schemeClr val="tx1"/>
                </a:solidFill>
                <a:latin typeface="+mn-lt"/>
                <a:ea typeface="+mn-ea"/>
                <a:cs typeface="+mn-cs"/>
              </a:rPr>
              <a:t>Gone Bad!</a:t>
            </a:r>
            <a:r>
              <a:rPr lang="en-US" dirty="0"/>
              <a:t> h</a:t>
            </a:r>
            <a:r>
              <a:rPr lang="en-US" dirty="0">
                <a:hlinkClick r:id="rId3"/>
              </a:rPr>
              <a:t>ttps://pin.it/287prmG</a:t>
            </a:r>
            <a:endParaRPr lang="en-US" sz="1200" kern="1200" baseline="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Traditionally, the rebirth narrative is most accepted when good girls go bad and bad boys come good.</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50 Cent, Chris Brown and Jay-Z all use the same narrative but in the opposite direction.</a:t>
            </a:r>
          </a:p>
        </p:txBody>
      </p:sp>
      <p:sp>
        <p:nvSpPr>
          <p:cNvPr id="4" name="Slide Number Placeholder 3"/>
          <p:cNvSpPr>
            <a:spLocks noGrp="1"/>
          </p:cNvSpPr>
          <p:nvPr>
            <p:ph type="sldNum" sz="quarter" idx="10"/>
          </p:nvPr>
        </p:nvSpPr>
        <p:spPr/>
        <p:txBody>
          <a:bodyPr/>
          <a:lstStyle/>
          <a:p>
            <a:fld id="{C3125FB4-FEF8-E441-A941-A6EB13FF2C7E}" type="slidenum">
              <a:rPr lang="en-US" smtClean="0"/>
              <a:t>25</a:t>
            </a:fld>
            <a:endParaRPr lang="en-US"/>
          </a:p>
        </p:txBody>
      </p:sp>
    </p:spTree>
    <p:extLst>
      <p:ext uri="{BB962C8B-B14F-4D97-AF65-F5344CB8AC3E}">
        <p14:creationId xmlns:p14="http://schemas.microsoft.com/office/powerpoint/2010/main" val="22700849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Music Of the Sun had Pon de Replay</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 Girl Like Me had SOS</a:t>
            </a:r>
            <a:endParaRPr lang="en-US" baseline="0">
              <a:cs typeface="Calibri"/>
            </a:endParaRPr>
          </a:p>
          <a:p>
            <a:pPr defTabSz="457200">
              <a:defRPr/>
            </a:pPr>
            <a:r>
              <a:rPr lang="en-US" dirty="0">
                <a:cs typeface="Calibri"/>
              </a:rPr>
              <a:t>In both, Rihanna has a soft, approachable image.</a:t>
            </a:r>
            <a:endParaRPr lang="en-US" baseline="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However, none of the songs from these albums featured in her Super Bowl performance.</a:t>
            </a:r>
            <a:endParaRPr lang="en-US" baseline="0" dirty="0">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26</a:t>
            </a:fld>
            <a:endParaRPr lang="en-US"/>
          </a:p>
        </p:txBody>
      </p:sp>
    </p:spTree>
    <p:extLst>
      <p:ext uri="{BB962C8B-B14F-4D97-AF65-F5344CB8AC3E}">
        <p14:creationId xmlns:p14="http://schemas.microsoft.com/office/powerpoint/2010/main" val="3203895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Having gained an audience with her first two albums, Rihanna dramatically changed her direction, sound and image</a:t>
            </a:r>
          </a:p>
          <a:p>
            <a:pPr defTabSz="457200">
              <a:defRPr/>
            </a:pPr>
            <a:r>
              <a:rPr lang="en-US" baseline="0" dirty="0"/>
              <a:t>for the album Good Girl Gone Bad,</a:t>
            </a:r>
            <a:r>
              <a:rPr lang="en-US" dirty="0"/>
              <a:t> which contained the song Umbrella </a:t>
            </a:r>
            <a:r>
              <a:rPr lang="en-US" dirty="0">
                <a:hlinkClick r:id="rId3"/>
              </a:rPr>
              <a:t>https://pin.it/656OGhd</a:t>
            </a:r>
            <a:r>
              <a:rPr lang="en-US" dirty="0"/>
              <a:t>.</a:t>
            </a:r>
            <a:endParaRPr lang="en-US" baseline="0" dirty="0">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27</a:t>
            </a:fld>
            <a:endParaRPr lang="en-US"/>
          </a:p>
        </p:txBody>
      </p:sp>
    </p:spTree>
    <p:extLst>
      <p:ext uri="{BB962C8B-B14F-4D97-AF65-F5344CB8AC3E}">
        <p14:creationId xmlns:p14="http://schemas.microsoft.com/office/powerpoint/2010/main" val="31042575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200">
              <a:defRPr/>
            </a:pPr>
            <a:r>
              <a:rPr lang="en-US" baseline="0" dirty="0"/>
              <a:t>But the narrative gets darker as her career goes stratospheric.</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This can be seen in the artwork and branding – </a:t>
            </a:r>
            <a:r>
              <a:rPr lang="en-US" dirty="0"/>
              <a:t>Rihanna images </a:t>
            </a:r>
            <a:r>
              <a:rPr lang="en-US" dirty="0">
                <a:hlinkClick r:id="rId3"/>
              </a:rPr>
              <a:t>https://pin.it/5WdmYM5</a:t>
            </a:r>
            <a:endParaRPr lang="en-US">
              <a:cs typeface="Calibri"/>
              <a:hlinkClick r:id="rId3"/>
            </a:endParaRPr>
          </a:p>
          <a:p>
            <a:pPr defTabSz="457200">
              <a:defRPr/>
            </a:pPr>
            <a:r>
              <a:rPr lang="en-US" dirty="0">
                <a:cs typeface="Calibri"/>
              </a:rPr>
              <a:t>Use the images in the Pinterest to evaluate the change in Rihanna's image over time.</a:t>
            </a:r>
            <a:endParaRPr lang="en-US" dirty="0"/>
          </a:p>
        </p:txBody>
      </p:sp>
      <p:sp>
        <p:nvSpPr>
          <p:cNvPr id="4" name="Slide Number Placeholder 3"/>
          <p:cNvSpPr>
            <a:spLocks noGrp="1"/>
          </p:cNvSpPr>
          <p:nvPr>
            <p:ph type="sldNum" sz="quarter" idx="10"/>
          </p:nvPr>
        </p:nvSpPr>
        <p:spPr/>
        <p:txBody>
          <a:bodyPr/>
          <a:lstStyle/>
          <a:p>
            <a:fld id="{C3125FB4-FEF8-E441-A941-A6EB13FF2C7E}" type="slidenum">
              <a:rPr lang="en-US" smtClean="0"/>
              <a:t>28</a:t>
            </a:fld>
            <a:endParaRPr lang="en-US"/>
          </a:p>
        </p:txBody>
      </p:sp>
    </p:spTree>
    <p:extLst>
      <p:ext uri="{BB962C8B-B14F-4D97-AF65-F5344CB8AC3E}">
        <p14:creationId xmlns:p14="http://schemas.microsoft.com/office/powerpoint/2010/main" val="32862917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29</a:t>
            </a:fld>
            <a:endParaRPr lang="en-GB"/>
          </a:p>
        </p:txBody>
      </p:sp>
    </p:spTree>
    <p:extLst>
      <p:ext uri="{BB962C8B-B14F-4D97-AF65-F5344CB8AC3E}">
        <p14:creationId xmlns:p14="http://schemas.microsoft.com/office/powerpoint/2010/main" val="27852871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dirty="0">
                <a:solidFill>
                  <a:srgbClr val="000000"/>
                </a:solidFill>
                <a:effectLst/>
                <a:latin typeface="Calibri" panose="020F0502020204030204" pitchFamily="34" charset="0"/>
              </a:rPr>
              <a:t>Understanding the underlying narrative. </a:t>
            </a:r>
            <a:endParaRPr lang="en-US" sz="1200"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30</a:t>
            </a:fld>
            <a:endParaRPr lang="en-GB"/>
          </a:p>
        </p:txBody>
      </p:sp>
    </p:spTree>
    <p:extLst>
      <p:ext uri="{BB962C8B-B14F-4D97-AF65-F5344CB8AC3E}">
        <p14:creationId xmlns:p14="http://schemas.microsoft.com/office/powerpoint/2010/main" val="12968163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Watch the GTA trailer – </a:t>
            </a:r>
            <a:r>
              <a:rPr lang="en-US" dirty="0">
                <a:hlinkClick r:id="rId3"/>
              </a:rPr>
              <a:t>https://youtu.be/rIvhwRx0jRM</a:t>
            </a:r>
            <a:endParaRPr lang="en-US" dirty="0">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31</a:t>
            </a:fld>
            <a:endParaRPr lang="en-GB"/>
          </a:p>
        </p:txBody>
      </p:sp>
    </p:spTree>
    <p:extLst>
      <p:ext uri="{BB962C8B-B14F-4D97-AF65-F5344CB8AC3E}">
        <p14:creationId xmlns:p14="http://schemas.microsoft.com/office/powerpoint/2010/main" val="3401015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mn-lt"/>
                <a:ea typeface="DengXian" panose="02010600030101010101" pitchFamily="2" charset="-122"/>
                <a:cs typeface="Arial" panose="020B0604020202020204" pitchFamily="34" charset="0"/>
              </a:rPr>
              <a:t>At entry level, you are seldom the person creating the initial idea, so it is important to be aware that a number of frames of reference are used across the industry.</a:t>
            </a:r>
          </a:p>
          <a:p>
            <a:r>
              <a:rPr lang="en-GB" sz="1200" dirty="0">
                <a:effectLst/>
                <a:latin typeface="+mn-lt"/>
                <a:ea typeface="DengXian" panose="02010600030101010101" pitchFamily="2" charset="-122"/>
              </a:rPr>
              <a:t>Most projects incorporate a brief that lays out what the client or lead wants from the project. While the client wants you to be creative, they usually have boundaries or expect that you first do what they ask and then suggest alternatives for consideration. It is therefore important to be aware that there often underlying narratives.</a:t>
            </a:r>
            <a:endParaRPr lang="en-US" sz="1200" dirty="0">
              <a:latin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29363421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GTA image – </a:t>
            </a:r>
            <a:r>
              <a:rPr lang="en-US" dirty="0">
                <a:hlinkClick r:id="rId3"/>
              </a:rPr>
              <a:t>https://www.pinterest.co.uk/pin/845691636300146805/</a:t>
            </a:r>
          </a:p>
          <a:p>
            <a:r>
              <a:rPr lang="en-US" dirty="0">
                <a:cs typeface="Calibri"/>
              </a:rPr>
              <a:t>Ask students to discuss branding features and characteristics.</a:t>
            </a:r>
          </a:p>
        </p:txBody>
      </p:sp>
      <p:sp>
        <p:nvSpPr>
          <p:cNvPr id="4" name="Slide Number Placeholder 3"/>
          <p:cNvSpPr>
            <a:spLocks noGrp="1"/>
          </p:cNvSpPr>
          <p:nvPr>
            <p:ph type="sldNum" sz="quarter" idx="5"/>
          </p:nvPr>
        </p:nvSpPr>
        <p:spPr/>
        <p:txBody>
          <a:bodyPr/>
          <a:lstStyle/>
          <a:p>
            <a:fld id="{9920340D-206C-4C41-A35B-4D72CE2F2B89}" type="slidenum">
              <a:rPr lang="en-GB" smtClean="0"/>
              <a:t>32</a:t>
            </a:fld>
            <a:endParaRPr lang="en-GB"/>
          </a:p>
        </p:txBody>
      </p:sp>
    </p:spTree>
    <p:extLst>
      <p:ext uri="{BB962C8B-B14F-4D97-AF65-F5344CB8AC3E}">
        <p14:creationId xmlns:p14="http://schemas.microsoft.com/office/powerpoint/2010/main" val="18493958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Highlight the importance of working with the customer when engaging in the commit phase.</a:t>
            </a: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33</a:t>
            </a:fld>
            <a:endParaRPr lang="en-GB"/>
          </a:p>
        </p:txBody>
      </p:sp>
    </p:spTree>
    <p:extLst>
      <p:ext uri="{BB962C8B-B14F-4D97-AF65-F5344CB8AC3E}">
        <p14:creationId xmlns:p14="http://schemas.microsoft.com/office/powerpoint/2010/main" val="3477291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Watch the GTA Photo Effect – </a:t>
            </a:r>
            <a:r>
              <a:rPr lang="en-US" dirty="0">
                <a:hlinkClick r:id="rId3"/>
              </a:rPr>
              <a:t>https://youtu.be/zgZKZdntiwg</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35</a:t>
            </a:fld>
            <a:endParaRPr lang="en-GB"/>
          </a:p>
        </p:txBody>
      </p:sp>
    </p:spTree>
    <p:extLst>
      <p:ext uri="{BB962C8B-B14F-4D97-AF65-F5344CB8AC3E}">
        <p14:creationId xmlns:p14="http://schemas.microsoft.com/office/powerpoint/2010/main" val="24651788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36</a:t>
            </a:fld>
            <a:endParaRPr lang="en-GB"/>
          </a:p>
        </p:txBody>
      </p:sp>
    </p:spTree>
    <p:extLst>
      <p:ext uri="{BB962C8B-B14F-4D97-AF65-F5344CB8AC3E}">
        <p14:creationId xmlns:p14="http://schemas.microsoft.com/office/powerpoint/2010/main" val="42009026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dirty="0">
                <a:solidFill>
                  <a:srgbClr val="000000"/>
                </a:solidFill>
                <a:effectLst/>
                <a:latin typeface="+mn-lt"/>
                <a:cs typeface="Calibri"/>
              </a:rPr>
              <a:t>Understanding the underlying narrative. </a:t>
            </a:r>
            <a:endParaRPr lang="en-US" sz="1200" b="0" i="0">
              <a:solidFill>
                <a:srgbClr val="000000"/>
              </a:solidFill>
              <a:effectLst/>
              <a:latin typeface="+mn-lt"/>
              <a:cs typeface="Calibri"/>
            </a:endParaRPr>
          </a:p>
          <a:p>
            <a:r>
              <a:rPr lang="en-GB" sz="1200" dirty="0">
                <a:latin typeface="+mn-lt"/>
                <a:cs typeface="Calibri"/>
              </a:rPr>
              <a:t>Ask the students to share their images in small groups or with the whole class.</a:t>
            </a:r>
          </a:p>
          <a:p>
            <a:r>
              <a:rPr lang="en-GB" sz="1200" dirty="0">
                <a:latin typeface="+mn-lt"/>
                <a:cs typeface="Calibri"/>
              </a:rPr>
              <a:t>Structure the discussion and task around giving each other feedback: What worked well in conveying their brand or message? What else could they do?</a:t>
            </a:r>
          </a:p>
        </p:txBody>
      </p:sp>
      <p:sp>
        <p:nvSpPr>
          <p:cNvPr id="4" name="Slide Number Placeholder 3"/>
          <p:cNvSpPr>
            <a:spLocks noGrp="1"/>
          </p:cNvSpPr>
          <p:nvPr>
            <p:ph type="sldNum" sz="quarter" idx="5"/>
          </p:nvPr>
        </p:nvSpPr>
        <p:spPr/>
        <p:txBody>
          <a:bodyPr/>
          <a:lstStyle/>
          <a:p>
            <a:fld id="{9920340D-206C-4C41-A35B-4D72CE2F2B89}" type="slidenum">
              <a:rPr lang="en-GB" smtClean="0"/>
              <a:pPr/>
              <a:t>37</a:t>
            </a:fld>
            <a:endParaRPr lang="en-GB"/>
          </a:p>
        </p:txBody>
      </p:sp>
    </p:spTree>
    <p:extLst>
      <p:ext uri="{BB962C8B-B14F-4D97-AF65-F5344CB8AC3E}">
        <p14:creationId xmlns:p14="http://schemas.microsoft.com/office/powerpoint/2010/main" val="19522857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38</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39</a:t>
            </a:fld>
            <a:endParaRPr lang="en-GB"/>
          </a:p>
        </p:txBody>
      </p:sp>
    </p:spTree>
    <p:extLst>
      <p:ext uri="{BB962C8B-B14F-4D97-AF65-F5344CB8AC3E}">
        <p14:creationId xmlns:p14="http://schemas.microsoft.com/office/powerpoint/2010/main" val="7083895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40</a:t>
            </a:fld>
            <a:endParaRPr lang="en-GB"/>
          </a:p>
        </p:txBody>
      </p:sp>
    </p:spTree>
    <p:extLst>
      <p:ext uri="{BB962C8B-B14F-4D97-AF65-F5344CB8AC3E}">
        <p14:creationId xmlns:p14="http://schemas.microsoft.com/office/powerpoint/2010/main" val="39806917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42</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43</a:t>
            </a:fld>
            <a:endParaRPr lang="en-GB"/>
          </a:p>
        </p:txBody>
      </p:sp>
    </p:spTree>
    <p:extLst>
      <p:ext uri="{BB962C8B-B14F-4D97-AF65-F5344CB8AC3E}">
        <p14:creationId xmlns:p14="http://schemas.microsoft.com/office/powerpoint/2010/main" val="3571038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200" dirty="0"/>
              <a:t>There are usually parameters that go unnoticed</a:t>
            </a:r>
            <a:r>
              <a:rPr lang="en-US" dirty="0"/>
              <a:t> </a:t>
            </a:r>
            <a:r>
              <a:rPr lang="en-US" sz="1200" dirty="0"/>
              <a:t>that work together</a:t>
            </a:r>
            <a:r>
              <a:rPr lang="en-US" dirty="0"/>
              <a:t> (and make a difference) </a:t>
            </a:r>
            <a:r>
              <a:rPr lang="en-US" sz="1200" dirty="0"/>
              <a:t>to help an audience remember a brand or story</a:t>
            </a:r>
            <a:r>
              <a:rPr lang="en-US" dirty="0"/>
              <a:t>.</a:t>
            </a:r>
            <a:r>
              <a:rPr lang="en-US" sz="1200" dirty="0"/>
              <a:t> </a:t>
            </a:r>
            <a:r>
              <a:rPr lang="en-US" dirty="0"/>
              <a:t>We need to also be aware </a:t>
            </a:r>
            <a:r>
              <a:rPr lang="en-US" sz="1200" dirty="0"/>
              <a:t>that</a:t>
            </a:r>
            <a:r>
              <a:rPr lang="en-US" dirty="0"/>
              <a:t> there is a need</a:t>
            </a:r>
            <a:r>
              <a:rPr lang="en-US" sz="1200" dirty="0"/>
              <a:t> </a:t>
            </a:r>
            <a:r>
              <a:rPr lang="en-US" dirty="0"/>
              <a:t>to </a:t>
            </a:r>
            <a:r>
              <a:rPr lang="en-US" sz="1200" dirty="0"/>
              <a:t>be sensitive when working on someone </a:t>
            </a:r>
            <a:r>
              <a:rPr lang="en-US" dirty="0"/>
              <a:t>else's</a:t>
            </a:r>
            <a:r>
              <a:rPr lang="en-US" sz="1200" dirty="0"/>
              <a:t> brand</a:t>
            </a:r>
            <a:r>
              <a:rPr lang="en-US" dirty="0"/>
              <a:t>. This introduction slide is to highlight that storylines can often be similar and that there are often common themes and narratives in stories/content that audiences </a:t>
            </a:r>
            <a:r>
              <a:rPr lang="en-US" dirty="0" err="1"/>
              <a:t>recognise</a:t>
            </a:r>
            <a:r>
              <a:rPr lang="en-US" dirty="0"/>
              <a:t>.</a:t>
            </a:r>
            <a:endParaRPr lang="en-US" sz="1200" dirty="0"/>
          </a:p>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36592229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44</a:t>
            </a:fld>
            <a:endParaRPr lang="en-GB"/>
          </a:p>
        </p:txBody>
      </p:sp>
    </p:spTree>
    <p:extLst>
      <p:ext uri="{BB962C8B-B14F-4D97-AF65-F5344CB8AC3E}">
        <p14:creationId xmlns:p14="http://schemas.microsoft.com/office/powerpoint/2010/main" val="8544451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000000"/>
                </a:solidFill>
                <a:effectLst/>
                <a:latin typeface="+mn-lt"/>
                <a:ea typeface="DengXian" panose="02010600030101010101" pitchFamily="2" charset="-122"/>
              </a:rPr>
              <a:t>Divide the class into groups of four and assign each learner a different colour: red, blue, yellow or green. The colours represent the strategy that each player must use to play the game. But they must sign a basic NDA requiring them not to divulge their strategy to anyone else until someone (from any team) wins or the lesson ends. (Handout with colour instructions available to give out to learners – encourage them to keep their playing strategy a secret.)</a:t>
            </a:r>
            <a:endParaRPr lang="en-US" sz="1200" dirty="0">
              <a:latin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45</a:t>
            </a:fld>
            <a:endParaRPr lang="en-GB"/>
          </a:p>
        </p:txBody>
      </p:sp>
    </p:spTree>
    <p:extLst>
      <p:ext uri="{BB962C8B-B14F-4D97-AF65-F5344CB8AC3E}">
        <p14:creationId xmlns:p14="http://schemas.microsoft.com/office/powerpoint/2010/main" val="27697454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This image of Ludo</a:t>
            </a:r>
            <a:r>
              <a:rPr lang="en-US" dirty="0"/>
              <a:t> is made available under the </a:t>
            </a:r>
            <a:r>
              <a:rPr lang="en-US" dirty="0">
                <a:hlinkClick r:id="rId4"/>
              </a:rPr>
              <a:t>Creative Commons</a:t>
            </a:r>
            <a:r>
              <a:rPr lang="en-US" dirty="0"/>
              <a:t> </a:t>
            </a:r>
            <a:r>
              <a:rPr lang="en-US" dirty="0">
                <a:hlinkClick r:id="rId5"/>
              </a:rPr>
              <a:t>CC0 1.0 Universal Public Domain Dedication</a:t>
            </a:r>
            <a:r>
              <a:rPr lang="en-US" dirty="0"/>
              <a:t>.</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46</a:t>
            </a:fld>
            <a:endParaRPr lang="en-GB"/>
          </a:p>
        </p:txBody>
      </p:sp>
    </p:spTree>
    <p:extLst>
      <p:ext uri="{BB962C8B-B14F-4D97-AF65-F5344CB8AC3E}">
        <p14:creationId xmlns:p14="http://schemas.microsoft.com/office/powerpoint/2010/main" val="11145879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DO NOT SHOW THE NEXT SLIDES UNTIL SOMEONE HAS WON THE GAME</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47</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48</a:t>
            </a:fld>
            <a:endParaRPr lang="en-GB"/>
          </a:p>
        </p:txBody>
      </p:sp>
    </p:spTree>
    <p:extLst>
      <p:ext uri="{BB962C8B-B14F-4D97-AF65-F5344CB8AC3E}">
        <p14:creationId xmlns:p14="http://schemas.microsoft.com/office/powerpoint/2010/main" val="41648279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49</a:t>
            </a:fld>
            <a:endParaRPr lang="en-GB"/>
          </a:p>
        </p:txBody>
      </p:sp>
    </p:spTree>
    <p:extLst>
      <p:ext uri="{BB962C8B-B14F-4D97-AF65-F5344CB8AC3E}">
        <p14:creationId xmlns:p14="http://schemas.microsoft.com/office/powerpoint/2010/main" val="35736383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Blank Intentionally so learners do not see the answers by accident</a:t>
            </a:r>
            <a:endParaRPr lang="en-US" dirty="0"/>
          </a:p>
        </p:txBody>
      </p:sp>
      <p:sp>
        <p:nvSpPr>
          <p:cNvPr id="4" name="Slide Number Placeholder 3"/>
          <p:cNvSpPr>
            <a:spLocks noGrp="1"/>
          </p:cNvSpPr>
          <p:nvPr>
            <p:ph type="sldNum" sz="quarter" idx="5"/>
          </p:nvPr>
        </p:nvSpPr>
        <p:spPr/>
        <p:txBody>
          <a:bodyPr/>
          <a:lstStyle/>
          <a:p>
            <a:fld id="{9920340D-206C-4C41-A35B-4D72CE2F2B89}" type="slidenum">
              <a:rPr lang="en-GB" smtClean="0"/>
              <a:t>50</a:t>
            </a:fld>
            <a:endParaRPr lang="en-GB"/>
          </a:p>
        </p:txBody>
      </p:sp>
    </p:spTree>
    <p:extLst>
      <p:ext uri="{BB962C8B-B14F-4D97-AF65-F5344CB8AC3E}">
        <p14:creationId xmlns:p14="http://schemas.microsoft.com/office/powerpoint/2010/main" val="9227555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Concentrating on one thing at a time can help you make progress faster.</a:t>
            </a:r>
          </a:p>
          <a:p>
            <a:endParaRPr lang="en-US"/>
          </a:p>
          <a:p>
            <a:r>
              <a:rPr lang="en-US" dirty="0">
                <a:hlinkClick r:id="rId3"/>
              </a:rPr>
              <a:t>This image of Ludo</a:t>
            </a:r>
            <a:r>
              <a:rPr lang="en-US" dirty="0"/>
              <a:t> is made available under the </a:t>
            </a:r>
            <a:r>
              <a:rPr lang="en-US" dirty="0">
                <a:hlinkClick r:id="rId4"/>
              </a:rPr>
              <a:t>Creative Commons</a:t>
            </a:r>
            <a:r>
              <a:rPr lang="en-US" dirty="0"/>
              <a:t> </a:t>
            </a:r>
            <a:r>
              <a:rPr lang="en-US" dirty="0">
                <a:hlinkClick r:id="rId5"/>
              </a:rPr>
              <a:t>CC0 1.0 Universal Public Domain Dedication</a:t>
            </a:r>
            <a:r>
              <a:rPr lang="en-US" dirty="0"/>
              <a:t>.</a:t>
            </a:r>
          </a:p>
        </p:txBody>
      </p:sp>
      <p:sp>
        <p:nvSpPr>
          <p:cNvPr id="4" name="Slide Number Placeholder 3"/>
          <p:cNvSpPr>
            <a:spLocks noGrp="1"/>
          </p:cNvSpPr>
          <p:nvPr>
            <p:ph type="sldNum" sz="quarter" idx="5"/>
          </p:nvPr>
        </p:nvSpPr>
        <p:spPr/>
        <p:txBody>
          <a:bodyPr/>
          <a:lstStyle/>
          <a:p>
            <a:fld id="{9920340D-206C-4C41-A35B-4D72CE2F2B89}" type="slidenum">
              <a:rPr lang="en-GB" smtClean="0"/>
              <a:t>51</a:t>
            </a:fld>
            <a:endParaRPr lang="en-GB"/>
          </a:p>
        </p:txBody>
      </p:sp>
    </p:spTree>
    <p:extLst>
      <p:ext uri="{BB962C8B-B14F-4D97-AF65-F5344CB8AC3E}">
        <p14:creationId xmlns:p14="http://schemas.microsoft.com/office/powerpoint/2010/main" val="16243142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people you come across just do not want other people to win – your success might show up their lack of success.</a:t>
            </a:r>
            <a:endParaRPr lang="en-US">
              <a:cs typeface="Calibri"/>
            </a:endParaRPr>
          </a:p>
          <a:p>
            <a:r>
              <a:rPr lang="en-GB" dirty="0">
                <a:cs typeface="Calibri"/>
              </a:rPr>
              <a:t>How did you manage these people in the game?</a:t>
            </a:r>
            <a:endParaRPr lang="en-GB">
              <a:ea typeface="Calibri"/>
              <a:cs typeface="Calibri"/>
            </a:endParaRPr>
          </a:p>
          <a:p>
            <a:endParaRPr lang="en-US"/>
          </a:p>
          <a:p>
            <a:r>
              <a:rPr lang="en-US" dirty="0">
                <a:hlinkClick r:id="rId3"/>
              </a:rPr>
              <a:t>This image of Ludo</a:t>
            </a:r>
            <a:r>
              <a:rPr lang="en-US" dirty="0"/>
              <a:t> is made available under the </a:t>
            </a:r>
            <a:r>
              <a:rPr lang="en-US" dirty="0">
                <a:hlinkClick r:id="rId4"/>
              </a:rPr>
              <a:t>Creative Commons</a:t>
            </a:r>
            <a:r>
              <a:rPr lang="en-US" dirty="0"/>
              <a:t> </a:t>
            </a:r>
            <a:r>
              <a:rPr lang="en-US" dirty="0">
                <a:hlinkClick r:id="rId5"/>
              </a:rPr>
              <a:t>CC0 1.0 Universal Public Domain Dedication</a:t>
            </a:r>
            <a:r>
              <a:rPr lang="en-US" dirty="0"/>
              <a:t>.</a:t>
            </a:r>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t>52</a:t>
            </a:fld>
            <a:endParaRPr lang="en-GB"/>
          </a:p>
        </p:txBody>
      </p:sp>
    </p:spTree>
    <p:extLst>
      <p:ext uri="{BB962C8B-B14F-4D97-AF65-F5344CB8AC3E}">
        <p14:creationId xmlns:p14="http://schemas.microsoft.com/office/powerpoint/2010/main" val="25033352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struggle to keep everything together if you have lots of things happening all at the same time. For one thing, you tend to make slower progress</a:t>
            </a:r>
            <a:r>
              <a:rPr lang="en-GB" dirty="0">
                <a:cs typeface="Calibri"/>
              </a:rPr>
              <a:t>.</a:t>
            </a:r>
            <a:endParaRPr lang="en-GB">
              <a:ea typeface="Calibri"/>
              <a:cs typeface="Calibri"/>
            </a:endParaRPr>
          </a:p>
          <a:p>
            <a:endParaRPr lang="en-US"/>
          </a:p>
          <a:p>
            <a:r>
              <a:rPr lang="en-US" dirty="0">
                <a:hlinkClick r:id="rId3"/>
              </a:rPr>
              <a:t>This image of Ludo</a:t>
            </a:r>
            <a:r>
              <a:rPr lang="en-US" dirty="0"/>
              <a:t> is made available under the </a:t>
            </a:r>
            <a:r>
              <a:rPr lang="en-US" dirty="0">
                <a:hlinkClick r:id="rId4"/>
              </a:rPr>
              <a:t>Creative Commons</a:t>
            </a:r>
            <a:r>
              <a:rPr lang="en-US" dirty="0"/>
              <a:t> </a:t>
            </a:r>
            <a:r>
              <a:rPr lang="en-US" dirty="0">
                <a:hlinkClick r:id="rId5"/>
              </a:rPr>
              <a:t>CC0 1.0 Universal Public Domain Dedication</a:t>
            </a:r>
            <a:r>
              <a:rPr lang="en-US" dirty="0"/>
              <a:t>.</a:t>
            </a:r>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t>53</a:t>
            </a:fld>
            <a:endParaRPr lang="en-GB"/>
          </a:p>
        </p:txBody>
      </p:sp>
    </p:spTree>
    <p:extLst>
      <p:ext uri="{BB962C8B-B14F-4D97-AF65-F5344CB8AC3E}">
        <p14:creationId xmlns:p14="http://schemas.microsoft.com/office/powerpoint/2010/main" val="4735114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solidFill>
                  <a:srgbClr val="000000"/>
                </a:solidFill>
                <a:latin typeface="Calibri"/>
                <a:cs typeface="Calibri"/>
              </a:rPr>
              <a:t>Students to watch the video and work in pairs to discuss the stories and the similarities and differences in the narratives that they identify.</a:t>
            </a:r>
          </a:p>
          <a:p>
            <a:r>
              <a:rPr lang="en-GB" dirty="0">
                <a:cs typeface="Calibri"/>
              </a:rPr>
              <a:t>Watch the Star Wars vs Harry Potter video – </a:t>
            </a:r>
            <a:r>
              <a:rPr lang="en-GB" dirty="0">
                <a:hlinkClick r:id="rId3"/>
              </a:rPr>
              <a:t>https://youtu.be/qTrir6h7b-k</a:t>
            </a:r>
            <a:endParaRPr lang="en-GB" dirty="0">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3199152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‘Saviours’ like to help others, often at the expense of their own success.</a:t>
            </a:r>
          </a:p>
          <a:p>
            <a:r>
              <a:rPr lang="en-GB" dirty="0">
                <a:cs typeface="Calibri"/>
              </a:rPr>
              <a:t>It may be noble to promote the success of others, but is it wise if it affects your own progress?</a:t>
            </a:r>
            <a:endParaRPr lang="en-GB">
              <a:ea typeface="Calibri"/>
              <a:cs typeface="Calibri"/>
            </a:endParaRPr>
          </a:p>
          <a:p>
            <a:endParaRPr lang="en-US"/>
          </a:p>
          <a:p>
            <a:r>
              <a:rPr lang="en-US" dirty="0">
                <a:hlinkClick r:id="rId3"/>
              </a:rPr>
              <a:t>This image of Ludo</a:t>
            </a:r>
            <a:r>
              <a:rPr lang="en-US" dirty="0"/>
              <a:t> is made available under the </a:t>
            </a:r>
            <a:r>
              <a:rPr lang="en-US" dirty="0">
                <a:hlinkClick r:id="rId4"/>
              </a:rPr>
              <a:t>Creative Commons</a:t>
            </a:r>
            <a:r>
              <a:rPr lang="en-US" dirty="0"/>
              <a:t> </a:t>
            </a:r>
            <a:r>
              <a:rPr lang="en-US" dirty="0">
                <a:hlinkClick r:id="rId5"/>
              </a:rPr>
              <a:t>CC0 1.0 Universal Public Domain Dedication</a:t>
            </a:r>
            <a:r>
              <a:rPr lang="en-US" dirty="0"/>
              <a:t>.</a:t>
            </a:r>
            <a:endParaRPr lang="en-GB" dirty="0"/>
          </a:p>
        </p:txBody>
      </p:sp>
      <p:sp>
        <p:nvSpPr>
          <p:cNvPr id="4" name="Slide Number Placeholder 3"/>
          <p:cNvSpPr>
            <a:spLocks noGrp="1"/>
          </p:cNvSpPr>
          <p:nvPr>
            <p:ph type="sldNum" sz="quarter" idx="5"/>
          </p:nvPr>
        </p:nvSpPr>
        <p:spPr/>
        <p:txBody>
          <a:bodyPr/>
          <a:lstStyle/>
          <a:p>
            <a:fld id="{9920340D-206C-4C41-A35B-4D72CE2F2B89}" type="slidenum">
              <a:rPr lang="en-GB" smtClean="0"/>
              <a:t>54</a:t>
            </a:fld>
            <a:endParaRPr lang="en-GB"/>
          </a:p>
        </p:txBody>
      </p:sp>
    </p:spTree>
    <p:extLst>
      <p:ext uri="{BB962C8B-B14F-4D97-AF65-F5344CB8AC3E}">
        <p14:creationId xmlns:p14="http://schemas.microsoft.com/office/powerpoint/2010/main" val="34309340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the players of each colour how they felt playing against other colours:</a:t>
            </a:r>
          </a:p>
          <a:p>
            <a:r>
              <a:rPr lang="en-GB" dirty="0"/>
              <a:t>Red players: Was it frustrating having to wait to get one token to the end before starting the next one?</a:t>
            </a:r>
            <a:endParaRPr lang="en-GB">
              <a:cs typeface="Calibri"/>
            </a:endParaRPr>
          </a:p>
          <a:p>
            <a:r>
              <a:rPr lang="en-GB" dirty="0"/>
              <a:t>Yellow players: Did you enjoy distorting other players’ games? How did you feel about not winning yourself?</a:t>
            </a:r>
            <a:endParaRPr lang="en-GB">
              <a:cs typeface="Calibri"/>
            </a:endParaRPr>
          </a:p>
          <a:p>
            <a:r>
              <a:rPr lang="en-GB" dirty="0"/>
              <a:t>Blue players: Did you feel as if you were struggling to progress?</a:t>
            </a:r>
            <a:endParaRPr lang="en-GB">
              <a:cs typeface="Calibri"/>
            </a:endParaRPr>
          </a:p>
          <a:p>
            <a:r>
              <a:rPr lang="en-GB" dirty="0"/>
              <a:t>Green players: Did you enjoy helping others, or would you have preferred to just win yourself?</a:t>
            </a:r>
          </a:p>
          <a:p>
            <a:endParaRPr lang="en-GB">
              <a:cs typeface="Calibri"/>
            </a:endParaRPr>
          </a:p>
          <a:p>
            <a:r>
              <a:rPr lang="en-GB" dirty="0"/>
              <a:t>Did the Greens actually help anyone else to win? Did you tell them you appreciated their help?</a:t>
            </a:r>
            <a:endParaRPr lang="en-GB">
              <a:cs typeface="Calibri"/>
            </a:endParaRPr>
          </a:p>
          <a:p>
            <a:r>
              <a:rPr lang="en-GB" dirty="0"/>
              <a:t>Do you think that people who help you succeed should somehow share in your success?</a:t>
            </a:r>
            <a:endParaRPr lang="en-GB" dirty="0">
              <a:cs typeface="Calibri"/>
            </a:endParaRPr>
          </a:p>
          <a:p>
            <a:endParaRPr lang="en-GB" b="1" i="1">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55</a:t>
            </a:fld>
            <a:endParaRPr lang="en-GB"/>
          </a:p>
        </p:txBody>
      </p:sp>
    </p:spTree>
    <p:extLst>
      <p:ext uri="{BB962C8B-B14F-4D97-AF65-F5344CB8AC3E}">
        <p14:creationId xmlns:p14="http://schemas.microsoft.com/office/powerpoint/2010/main" val="9856362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 </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56</a:t>
            </a:fld>
            <a:endParaRPr lang="en-GB"/>
          </a:p>
        </p:txBody>
      </p:sp>
    </p:spTree>
    <p:extLst>
      <p:ext uri="{BB962C8B-B14F-4D97-AF65-F5344CB8AC3E}">
        <p14:creationId xmlns:p14="http://schemas.microsoft.com/office/powerpoint/2010/main" val="27918626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57</a:t>
            </a:fld>
            <a:endParaRPr lang="en-GB"/>
          </a:p>
        </p:txBody>
      </p:sp>
    </p:spTree>
    <p:extLst>
      <p:ext uri="{BB962C8B-B14F-4D97-AF65-F5344CB8AC3E}">
        <p14:creationId xmlns:p14="http://schemas.microsoft.com/office/powerpoint/2010/main" val="2667936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means that similar stories</a:t>
            </a:r>
            <a:r>
              <a:rPr lang="en-US" baseline="0" dirty="0"/>
              <a:t> can be told again and again.</a:t>
            </a:r>
          </a:p>
          <a:p>
            <a:r>
              <a:rPr lang="en-US" dirty="0">
                <a:ea typeface="Calibri"/>
                <a:cs typeface="Calibri"/>
              </a:rPr>
              <a:t>Print out Matt Bateman’s article (link below).</a:t>
            </a:r>
            <a:endParaRPr lang="en-US"/>
          </a:p>
          <a:p>
            <a:r>
              <a:rPr lang="en-US" baseline="0" dirty="0"/>
              <a:t>It is the same </a:t>
            </a:r>
            <a:r>
              <a:rPr lang="en-US" dirty="0"/>
              <a:t>as </a:t>
            </a:r>
            <a:r>
              <a:rPr lang="en-US" baseline="0" dirty="0"/>
              <a:t>Dances with Wolves, Last Samurai, etc., but Avatar is the largest grossing movie of all time at a staggering $2.7 billion</a:t>
            </a:r>
            <a:endParaRPr lang="en-US" baseline="0" dirty="0">
              <a:cs typeface="Calibri"/>
            </a:endParaRPr>
          </a:p>
          <a:p>
            <a:r>
              <a:rPr lang="en-GB" u="sng">
                <a:hlinkClick r:id="rId3"/>
              </a:rPr>
              <a:t>https://mattbateman.net/writing/avatar-pocahontas.php</a:t>
            </a:r>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8</a:t>
            </a:fld>
            <a:endParaRPr lang="en-US"/>
          </a:p>
        </p:txBody>
      </p:sp>
    </p:spTree>
    <p:extLst>
      <p:ext uri="{BB962C8B-B14F-4D97-AF65-F5344CB8AC3E}">
        <p14:creationId xmlns:p14="http://schemas.microsoft.com/office/powerpoint/2010/main" val="345040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dirty="0">
                <a:solidFill>
                  <a:srgbClr val="000000"/>
                </a:solidFill>
                <a:effectLst/>
                <a:latin typeface="Calibri" panose="020F0502020204030204" pitchFamily="34" charset="0"/>
              </a:rPr>
              <a:t>Understanding the underlying narrative.</a:t>
            </a:r>
            <a:endParaRPr lang="en-US" sz="1200" dirty="0"/>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703406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mn-lt"/>
                <a:ea typeface="DengXian" panose="02010600030101010101" pitchFamily="2" charset="-122"/>
                <a:cs typeface="Arial" panose="020B0604020202020204" pitchFamily="34" charset="0"/>
              </a:rPr>
              <a:t>The White Saviour is a cinematic trope in which a White central character rescues non-White (often less prominent) characters from unfortunate circumstances. In this sense, Avatar, Last Samurai, Dances with Wolves and Pocahontas are almost identical.</a:t>
            </a:r>
          </a:p>
          <a:p>
            <a:r>
              <a:rPr lang="en-GB" sz="1200" dirty="0">
                <a:effectLst/>
                <a:latin typeface="+mn-lt"/>
                <a:ea typeface="DengXian" panose="02010600030101010101" pitchFamily="2" charset="-122"/>
              </a:rPr>
              <a:t>These are all hugely successful movies based on a similar premise. Other examples include Dangerous Minds, Freedom Writers, Gran Torino, Amistad and The Help.</a:t>
            </a:r>
            <a:endParaRPr lang="en-US" sz="1200" dirty="0">
              <a:latin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2642204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202122"/>
                </a:solidFill>
                <a:latin typeface="+mn-lt"/>
                <a:cs typeface="Arial"/>
              </a:rPr>
              <a:t>View images of White Saviour-themed movies </a:t>
            </a:r>
            <a:r>
              <a:rPr lang="en-GB" dirty="0">
                <a:solidFill>
                  <a:srgbClr val="202122"/>
                </a:solidFill>
                <a:latin typeface="Arial"/>
                <a:cs typeface="Arial"/>
              </a:rPr>
              <a:t>– </a:t>
            </a:r>
            <a:r>
              <a:rPr lang="en-GB" dirty="0">
                <a:hlinkClick r:id="rId3"/>
              </a:rPr>
              <a:t>https://www.pinterest.co.uk/wizdomimpact/white-saviour-movies/</a:t>
            </a:r>
            <a:endParaRPr lang="en-GB" dirty="0">
              <a:solidFill>
                <a:srgbClr val="202122"/>
              </a:solidFill>
              <a:latin typeface="Arial"/>
              <a:cs typeface="Arial"/>
            </a:endParaRPr>
          </a:p>
        </p:txBody>
      </p:sp>
      <p:sp>
        <p:nvSpPr>
          <p:cNvPr id="4" name="Slide Number Placeholder 3"/>
          <p:cNvSpPr>
            <a:spLocks noGrp="1"/>
          </p:cNvSpPr>
          <p:nvPr>
            <p:ph type="sldNum" sz="quarter" idx="5"/>
          </p:nvPr>
        </p:nvSpPr>
        <p:spPr/>
        <p:txBody>
          <a:bodyPr/>
          <a:lstStyle/>
          <a:p>
            <a:fld id="{21B2AA4F-B828-4D7C-AFD3-893933DAFCB4}" type="slidenum">
              <a:rPr lang="en-US" smtClean="0"/>
              <a:t>11</a:t>
            </a:fld>
            <a:endParaRPr lang="en-US"/>
          </a:p>
        </p:txBody>
      </p:sp>
    </p:spTree>
    <p:extLst>
      <p:ext uri="{BB962C8B-B14F-4D97-AF65-F5344CB8AC3E}">
        <p14:creationId xmlns:p14="http://schemas.microsoft.com/office/powerpoint/2010/main" val="2270263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7343252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40648342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4006127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3995"/>
            <a:ext cx="5523477" cy="365125"/>
          </a:xfrm>
          <a:prstGeom prst="rect">
            <a:avLst/>
          </a:prstGeom>
          <a:noFill/>
          <a:ln>
            <a:noFill/>
          </a:ln>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558455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hyperlink" Target="https://www.pinterest.co.uk/wizdomimpact/white-saviour-movies/"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hyperlink" Target="https://pin.it/31k0NJL" TargetMode="External"/><Relationship Id="rId3" Type="http://schemas.openxmlformats.org/officeDocument/2006/relationships/hyperlink" Target="https://www.pinterest.co.uk/pin/845691636300152618/" TargetMode="External"/><Relationship Id="rId7" Type="http://schemas.openxmlformats.org/officeDocument/2006/relationships/hyperlink" Target="https://pin.it/5p354Az"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hyperlink" Target="https://pin.it/1Z1suMW" TargetMode="External"/><Relationship Id="rId5" Type="http://schemas.openxmlformats.org/officeDocument/2006/relationships/hyperlink" Target="https://pin.it/6zSkdNO" TargetMode="External"/><Relationship Id="rId4" Type="http://schemas.openxmlformats.org/officeDocument/2006/relationships/hyperlink" Target="https://pin.it/5iWxJmi" TargetMode="External"/><Relationship Id="rId9" Type="http://schemas.openxmlformats.org/officeDocument/2006/relationships/hyperlink" Target="https://pin.it/287ty1b"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pin.it/5iWxJmi" TargetMode="External"/><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hyperlink" Target="https://pin.it/287ty1b" TargetMode="External"/><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hyperlink" Target="https://pin.it/31k0NJL" TargetMode="External"/><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hyperlink" Target="https://pin.it/1Z1suMW" TargetMode="External"/><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hyperlink" Target="https://pin.it/6zSkdNO" TargetMode="External"/><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hyperlink" Target="https://www.pinterest.co.uk/pin/845691636300152618/" TargetMode="External"/><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hyperlink" Target="https://pin.it/5p354Az" TargetMode="External"/><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hyperlink" Target="https://pin.it/2J6GOmG" TargetMode="External"/><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s://pin.it/2J6GOmG"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hyperlink" Target="https://pin.it/287prmG"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pin.it/HNqWlrS"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hyperlink" Target="https://pin.it/4TIX7DN"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pin.it/656OGhd"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hyperlink" Target="https://pin.it/5WdmYM5"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hyperlink" Target="https://youtu.be/rIvhwRx0jRM"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hyperlink" Target="https://www.pinterest.co.uk/pin/845691636300146805/" TargetMode="External"/><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hyperlink" Target="https://www.dafont.com/pricedown.font" TargetMode="Externa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hyperlink" Target="https://youtu.be/zgZKZdntiwg" TargetMode="External"/><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3.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3" Type="http://schemas.openxmlformats.org/officeDocument/2006/relationships/hyperlink" Target="https://youtu.be/qTrir6h7b-k"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5333" dirty="0"/>
              <a:t>Lesson 4: Creative ideas framework</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19291888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dirty="0">
                <a:solidFill>
                  <a:srgbClr val="000000"/>
                </a:solidFill>
              </a:rPr>
              <a:t>Understanding the underlying narrative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10</a:t>
            </a:fld>
            <a:endParaRPr lang="en-GB" dirty="0"/>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GB" sz="2400">
              <a:solidFill>
                <a:srgbClr val="000000"/>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42B7CCB-C993-E004-8BE1-4A5DFE774C2C}"/>
              </a:ext>
            </a:extLst>
          </p:cNvPr>
          <p:cNvSpPr txBox="1">
            <a:spLocks/>
          </p:cNvSpPr>
          <p:nvPr/>
        </p:nvSpPr>
        <p:spPr>
          <a:xfrm>
            <a:off x="539326" y="18034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3733"/>
          </a:p>
          <a:p>
            <a:pPr marL="0" indent="0">
              <a:buNone/>
            </a:pPr>
            <a:endParaRPr lang="en-US" sz="3733"/>
          </a:p>
          <a:p>
            <a:pPr marL="0" indent="0" algn="ctr">
              <a:buNone/>
            </a:pPr>
            <a:r>
              <a:rPr lang="en-US" sz="3733" dirty="0"/>
              <a:t>The White Saviour narrative</a:t>
            </a:r>
            <a:endParaRPr lang="en-US" sz="3733" dirty="0">
              <a:cs typeface="Arial"/>
            </a:endParaRPr>
          </a:p>
        </p:txBody>
      </p:sp>
    </p:spTree>
    <p:extLst>
      <p:ext uri="{BB962C8B-B14F-4D97-AF65-F5344CB8AC3E}">
        <p14:creationId xmlns:p14="http://schemas.microsoft.com/office/powerpoint/2010/main" val="20588908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1">
            <a:extLst>
              <a:ext uri="{FF2B5EF4-FFF2-40B4-BE49-F238E27FC236}">
                <a16:creationId xmlns:a16="http://schemas.microsoft.com/office/drawing/2014/main" id="{1D41D0F4-690A-6D36-E5D5-CB315B51BF77}"/>
              </a:ext>
            </a:extLst>
          </p:cNvPr>
          <p:cNvSpPr>
            <a:spLocks noGrp="1"/>
          </p:cNvSpPr>
          <p:nvPr>
            <p:ph type="title"/>
          </p:nvPr>
        </p:nvSpPr>
        <p:spPr>
          <a:xfrm>
            <a:off x="335361" y="-9920"/>
            <a:ext cx="11250084" cy="932567"/>
          </a:xfrm>
        </p:spPr>
        <p:txBody>
          <a:bodyPr>
            <a:normAutofit/>
          </a:bodyPr>
          <a:lstStyle/>
          <a:p>
            <a:r>
              <a:rPr lang="en-US" sz="2667" dirty="0">
                <a:latin typeface="+mn-lt"/>
                <a:cs typeface="Docktrin"/>
              </a:rPr>
              <a:t>The White Saviour narrative</a:t>
            </a:r>
          </a:p>
        </p:txBody>
      </p:sp>
      <p:sp>
        <p:nvSpPr>
          <p:cNvPr id="3" name="TextBox 2">
            <a:extLst>
              <a:ext uri="{FF2B5EF4-FFF2-40B4-BE49-F238E27FC236}">
                <a16:creationId xmlns:a16="http://schemas.microsoft.com/office/drawing/2014/main" id="{5B29C657-0226-DB65-59DC-04C017548E99}"/>
              </a:ext>
            </a:extLst>
          </p:cNvPr>
          <p:cNvSpPr txBox="1"/>
          <p:nvPr/>
        </p:nvSpPr>
        <p:spPr>
          <a:xfrm>
            <a:off x="3320143" y="3428999"/>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White Saviour movies</a:t>
            </a:r>
            <a:r>
              <a:rPr lang="en-GB">
                <a:cs typeface="Arial"/>
              </a:rPr>
              <a:t> </a:t>
            </a:r>
          </a:p>
        </p:txBody>
      </p:sp>
      <p:sp>
        <p:nvSpPr>
          <p:cNvPr id="4" name="Footer Placeholder 2">
            <a:extLst>
              <a:ext uri="{FF2B5EF4-FFF2-40B4-BE49-F238E27FC236}">
                <a16:creationId xmlns:a16="http://schemas.microsoft.com/office/drawing/2014/main" id="{C537381C-C972-D612-48BA-6F4D7B206D1A}"/>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2155065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dirty="0">
                <a:solidFill>
                  <a:srgbClr val="000000"/>
                </a:solidFill>
              </a:rPr>
              <a:t>Understanding the underlying narrative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12</a:t>
            </a:fld>
            <a:endParaRPr lang="en-GB" dirty="0"/>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GB" sz="2400">
              <a:solidFill>
                <a:srgbClr val="000000"/>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42B7CCB-C993-E004-8BE1-4A5DFE774C2C}"/>
              </a:ext>
            </a:extLst>
          </p:cNvPr>
          <p:cNvSpPr txBox="1">
            <a:spLocks/>
          </p:cNvSpPr>
          <p:nvPr/>
        </p:nvSpPr>
        <p:spPr>
          <a:xfrm>
            <a:off x="539326" y="1803401"/>
            <a:ext cx="11231457" cy="3582832"/>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3733" dirty="0">
                <a:ea typeface="+mn-lt"/>
                <a:cs typeface="+mn-lt"/>
              </a:rPr>
              <a:t>Do you think any of these narratives may have an impact on the way we view different cultures?</a:t>
            </a:r>
            <a:endParaRPr lang="en-US" sz="3733" dirty="0">
              <a:ea typeface="+mn-lt"/>
              <a:cs typeface="+mn-lt"/>
            </a:endParaRPr>
          </a:p>
          <a:p>
            <a:pPr marL="0" indent="0" algn="ctr">
              <a:buNone/>
            </a:pPr>
            <a:endParaRPr lang="en-GB" sz="3733">
              <a:ea typeface="+mn-lt"/>
              <a:cs typeface="+mn-lt"/>
            </a:endParaRPr>
          </a:p>
          <a:p>
            <a:pPr marL="0" indent="0" algn="ctr">
              <a:buNone/>
            </a:pPr>
            <a:endParaRPr lang="en-US" sz="3733">
              <a:cs typeface="Arial"/>
            </a:endParaRPr>
          </a:p>
        </p:txBody>
      </p:sp>
    </p:spTree>
    <p:extLst>
      <p:ext uri="{BB962C8B-B14F-4D97-AF65-F5344CB8AC3E}">
        <p14:creationId xmlns:p14="http://schemas.microsoft.com/office/powerpoint/2010/main" val="2738963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dirty="0">
                <a:solidFill>
                  <a:srgbClr val="000000"/>
                </a:solidFill>
              </a:rPr>
              <a:t>Understanding the underlying narrative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13</a:t>
            </a:fld>
            <a:endParaRPr lang="en-GB" dirty="0"/>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2006087" y="419725"/>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GB" sz="2400">
              <a:solidFill>
                <a:srgbClr val="000000"/>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42B7CCB-C993-E004-8BE1-4A5DFE774C2C}"/>
              </a:ext>
            </a:extLst>
          </p:cNvPr>
          <p:cNvSpPr txBox="1">
            <a:spLocks/>
          </p:cNvSpPr>
          <p:nvPr/>
        </p:nvSpPr>
        <p:spPr>
          <a:xfrm>
            <a:off x="145834" y="1434893"/>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3733"/>
          </a:p>
          <a:p>
            <a:pPr marL="0" indent="0">
              <a:buNone/>
            </a:pPr>
            <a:endParaRPr lang="en-US" sz="3733"/>
          </a:p>
          <a:p>
            <a:pPr marL="0" indent="0" algn="ctr">
              <a:buNone/>
            </a:pPr>
            <a:r>
              <a:rPr lang="en-US" sz="3733" dirty="0">
                <a:ea typeface="+mn-lt"/>
                <a:cs typeface="+mn-lt"/>
              </a:rPr>
              <a:t>Does originality exist if all these stories are so similar?</a:t>
            </a:r>
            <a:endParaRPr lang="en-US" sz="4267" dirty="0"/>
          </a:p>
        </p:txBody>
      </p:sp>
    </p:spTree>
    <p:extLst>
      <p:ext uri="{BB962C8B-B14F-4D97-AF65-F5344CB8AC3E}">
        <p14:creationId xmlns:p14="http://schemas.microsoft.com/office/powerpoint/2010/main" val="32870660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9333"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Seven common narratives</a:t>
            </a:r>
          </a:p>
        </p:txBody>
      </p:sp>
    </p:spTree>
    <p:extLst>
      <p:ext uri="{BB962C8B-B14F-4D97-AF65-F5344CB8AC3E}">
        <p14:creationId xmlns:p14="http://schemas.microsoft.com/office/powerpoint/2010/main" val="11949181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able&#10;&#10;Description automatically generated">
            <a:extLst>
              <a:ext uri="{FF2B5EF4-FFF2-40B4-BE49-F238E27FC236}">
                <a16:creationId xmlns:a16="http://schemas.microsoft.com/office/drawing/2014/main" id="{C47DD8A3-BA9E-59EC-2691-AA0710BE57F1}"/>
              </a:ext>
            </a:extLst>
          </p:cNvPr>
          <p:cNvPicPr>
            <a:picLocks noChangeAspect="1"/>
          </p:cNvPicPr>
          <p:nvPr/>
        </p:nvPicPr>
        <p:blipFill>
          <a:blip r:embed="rId3"/>
          <a:stretch>
            <a:fillRect/>
          </a:stretch>
        </p:blipFill>
        <p:spPr>
          <a:xfrm rot="16200000">
            <a:off x="297842" y="-119745"/>
            <a:ext cx="6659177" cy="6636668"/>
          </a:xfrm>
          <a:prstGeom prst="rect">
            <a:avLst/>
          </a:prstGeom>
        </p:spPr>
      </p:pic>
      <p:sp>
        <p:nvSpPr>
          <p:cNvPr id="5" name="TextBox 4">
            <a:extLst>
              <a:ext uri="{FF2B5EF4-FFF2-40B4-BE49-F238E27FC236}">
                <a16:creationId xmlns:a16="http://schemas.microsoft.com/office/drawing/2014/main" id="{69953CA5-A436-C59F-1C97-0BF33C5BB481}"/>
              </a:ext>
            </a:extLst>
          </p:cNvPr>
          <p:cNvSpPr txBox="1"/>
          <p:nvPr/>
        </p:nvSpPr>
        <p:spPr>
          <a:xfrm>
            <a:off x="6843860" y="1089580"/>
            <a:ext cx="1442301" cy="36933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endParaRPr lang="en-US" sz="2400"/>
          </a:p>
        </p:txBody>
      </p:sp>
      <p:sp>
        <p:nvSpPr>
          <p:cNvPr id="9" name="TextBox 8">
            <a:extLst>
              <a:ext uri="{FF2B5EF4-FFF2-40B4-BE49-F238E27FC236}">
                <a16:creationId xmlns:a16="http://schemas.microsoft.com/office/drawing/2014/main" id="{8A1DDF03-2A01-C170-CD8F-EB66FA8049B8}"/>
              </a:ext>
            </a:extLst>
          </p:cNvPr>
          <p:cNvSpPr txBox="1"/>
          <p:nvPr/>
        </p:nvSpPr>
        <p:spPr>
          <a:xfrm>
            <a:off x="8686227" y="1958130"/>
            <a:ext cx="3104560" cy="387798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dirty="0">
                <a:latin typeface="Arial"/>
                <a:cs typeface="Arial"/>
              </a:rPr>
              <a:t>Kevin Hart</a:t>
            </a:r>
          </a:p>
          <a:p>
            <a:endParaRPr lang="en-GB">
              <a:latin typeface="Arial"/>
              <a:cs typeface="Arial"/>
            </a:endParaRPr>
          </a:p>
          <a:p>
            <a:r>
              <a:rPr lang="en-GB" dirty="0">
                <a:latin typeface="Arial"/>
                <a:cs typeface="Arial"/>
              </a:rPr>
              <a:t>Amy Winehouse</a:t>
            </a:r>
          </a:p>
          <a:p>
            <a:endParaRPr lang="en-GB">
              <a:latin typeface="Arial"/>
              <a:cs typeface="Arial"/>
            </a:endParaRPr>
          </a:p>
          <a:p>
            <a:r>
              <a:rPr lang="en-GB" dirty="0">
                <a:latin typeface="Arial"/>
                <a:cs typeface="Arial"/>
              </a:rPr>
              <a:t>Rihanna</a:t>
            </a:r>
          </a:p>
          <a:p>
            <a:endParaRPr lang="en-GB">
              <a:latin typeface="Arial"/>
              <a:cs typeface="Arial"/>
            </a:endParaRPr>
          </a:p>
          <a:p>
            <a:r>
              <a:rPr lang="en-GB" dirty="0">
                <a:latin typeface="Arial"/>
                <a:cs typeface="Arial"/>
              </a:rPr>
              <a:t>The Hobbit</a:t>
            </a:r>
          </a:p>
          <a:p>
            <a:endParaRPr lang="en-GB">
              <a:latin typeface="Arial"/>
              <a:cs typeface="Arial"/>
            </a:endParaRPr>
          </a:p>
          <a:p>
            <a:r>
              <a:rPr lang="en-GB" dirty="0">
                <a:latin typeface="Arial"/>
                <a:cs typeface="Arial"/>
              </a:rPr>
              <a:t>Will Smith</a:t>
            </a:r>
          </a:p>
          <a:p>
            <a:endParaRPr lang="en-GB">
              <a:latin typeface="Arial"/>
              <a:cs typeface="Arial"/>
            </a:endParaRPr>
          </a:p>
          <a:p>
            <a:r>
              <a:rPr lang="en-GB" dirty="0">
                <a:latin typeface="Arial"/>
                <a:cs typeface="Arial"/>
              </a:rPr>
              <a:t>The Avengers</a:t>
            </a:r>
          </a:p>
          <a:p>
            <a:endParaRPr lang="en-GB">
              <a:latin typeface="Arial"/>
              <a:cs typeface="Arial"/>
            </a:endParaRPr>
          </a:p>
          <a:p>
            <a:r>
              <a:rPr lang="en-GB" dirty="0">
                <a:latin typeface="Arial"/>
                <a:cs typeface="Arial"/>
              </a:rPr>
              <a:t>Lady Gaga</a:t>
            </a:r>
          </a:p>
          <a:p>
            <a:endParaRPr lang="en-GB">
              <a:cs typeface="Arial"/>
            </a:endParaRPr>
          </a:p>
        </p:txBody>
      </p:sp>
      <p:sp>
        <p:nvSpPr>
          <p:cNvPr id="7" name="TextBox 6">
            <a:extLst>
              <a:ext uri="{FF2B5EF4-FFF2-40B4-BE49-F238E27FC236}">
                <a16:creationId xmlns:a16="http://schemas.microsoft.com/office/drawing/2014/main" id="{B1DF0D84-56A9-C574-AA66-32BEF963E390}"/>
              </a:ext>
            </a:extLst>
          </p:cNvPr>
          <p:cNvSpPr txBox="1"/>
          <p:nvPr/>
        </p:nvSpPr>
        <p:spPr>
          <a:xfrm>
            <a:off x="711200" y="6462486"/>
            <a:ext cx="3657600" cy="14356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933" b="1" cap="all" dirty="0">
                <a:cs typeface="Arial"/>
              </a:rPr>
              <a:t>Education and Training Foundation</a:t>
            </a:r>
            <a:endParaRPr lang="en-GB" sz="2400" dirty="0"/>
          </a:p>
        </p:txBody>
      </p:sp>
    </p:spTree>
    <p:extLst>
      <p:ext uri="{BB962C8B-B14F-4D97-AF65-F5344CB8AC3E}">
        <p14:creationId xmlns:p14="http://schemas.microsoft.com/office/powerpoint/2010/main" val="2286977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49C4845-5CCB-0374-C251-359F31F78018}"/>
              </a:ext>
            </a:extLst>
          </p:cNvPr>
          <p:cNvSpPr txBox="1"/>
          <p:nvPr/>
        </p:nvSpPr>
        <p:spPr>
          <a:xfrm>
            <a:off x="7986411" y="3106917"/>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Avengers</a:t>
            </a:r>
            <a:r>
              <a:rPr lang="en-GB">
                <a:cs typeface="Arial"/>
              </a:rPr>
              <a:t> </a:t>
            </a:r>
          </a:p>
        </p:txBody>
      </p:sp>
      <p:sp>
        <p:nvSpPr>
          <p:cNvPr id="5" name="TextBox 4">
            <a:extLst>
              <a:ext uri="{FF2B5EF4-FFF2-40B4-BE49-F238E27FC236}">
                <a16:creationId xmlns:a16="http://schemas.microsoft.com/office/drawing/2014/main" id="{67794E77-6B5F-1739-C919-09E3DF96A452}"/>
              </a:ext>
            </a:extLst>
          </p:cNvPr>
          <p:cNvSpPr txBox="1"/>
          <p:nvPr/>
        </p:nvSpPr>
        <p:spPr>
          <a:xfrm>
            <a:off x="4694885" y="1873577"/>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4"/>
              </a:rPr>
              <a:t>Amy Winehouse</a:t>
            </a:r>
            <a:r>
              <a:rPr lang="en-GB">
                <a:cs typeface="Arial"/>
              </a:rPr>
              <a:t> </a:t>
            </a:r>
          </a:p>
        </p:txBody>
      </p:sp>
      <p:sp>
        <p:nvSpPr>
          <p:cNvPr id="6" name="TextBox 5">
            <a:extLst>
              <a:ext uri="{FF2B5EF4-FFF2-40B4-BE49-F238E27FC236}">
                <a16:creationId xmlns:a16="http://schemas.microsoft.com/office/drawing/2014/main" id="{673063E3-EBBC-76E9-2612-269F3A4AE2AE}"/>
              </a:ext>
            </a:extLst>
          </p:cNvPr>
          <p:cNvSpPr txBox="1"/>
          <p:nvPr/>
        </p:nvSpPr>
        <p:spPr>
          <a:xfrm>
            <a:off x="4694885" y="4214566"/>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5"/>
              </a:rPr>
              <a:t>Lady Gaga</a:t>
            </a:r>
          </a:p>
        </p:txBody>
      </p:sp>
      <p:sp>
        <p:nvSpPr>
          <p:cNvPr id="7" name="TextBox 6">
            <a:extLst>
              <a:ext uri="{FF2B5EF4-FFF2-40B4-BE49-F238E27FC236}">
                <a16:creationId xmlns:a16="http://schemas.microsoft.com/office/drawing/2014/main" id="{ACEF019E-6AD6-3CD1-8DB4-A2E3B479F72F}"/>
              </a:ext>
            </a:extLst>
          </p:cNvPr>
          <p:cNvSpPr txBox="1"/>
          <p:nvPr/>
        </p:nvSpPr>
        <p:spPr>
          <a:xfrm>
            <a:off x="1882555" y="1873577"/>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6"/>
              </a:rPr>
              <a:t>The Hobbit</a:t>
            </a:r>
            <a:r>
              <a:rPr lang="en-GB">
                <a:cs typeface="Arial"/>
              </a:rPr>
              <a:t> </a:t>
            </a:r>
          </a:p>
        </p:txBody>
      </p:sp>
      <p:sp>
        <p:nvSpPr>
          <p:cNvPr id="18" name="TextBox 17">
            <a:extLst>
              <a:ext uri="{FF2B5EF4-FFF2-40B4-BE49-F238E27FC236}">
                <a16:creationId xmlns:a16="http://schemas.microsoft.com/office/drawing/2014/main" id="{73546DE2-0AEE-F8D9-F572-7B73E5115D0A}"/>
              </a:ext>
            </a:extLst>
          </p:cNvPr>
          <p:cNvSpPr txBox="1"/>
          <p:nvPr/>
        </p:nvSpPr>
        <p:spPr>
          <a:xfrm>
            <a:off x="2008245" y="4214566"/>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7"/>
              </a:rPr>
              <a:t>Rihanna</a:t>
            </a:r>
          </a:p>
        </p:txBody>
      </p:sp>
      <p:sp>
        <p:nvSpPr>
          <p:cNvPr id="19" name="TextBox 18">
            <a:extLst>
              <a:ext uri="{FF2B5EF4-FFF2-40B4-BE49-F238E27FC236}">
                <a16:creationId xmlns:a16="http://schemas.microsoft.com/office/drawing/2014/main" id="{A6D98F87-01B3-4539-43D6-376FEEB39A25}"/>
              </a:ext>
            </a:extLst>
          </p:cNvPr>
          <p:cNvSpPr txBox="1"/>
          <p:nvPr/>
        </p:nvSpPr>
        <p:spPr>
          <a:xfrm>
            <a:off x="-701961" y="4214566"/>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8"/>
              </a:rPr>
              <a:t>Will Smith</a:t>
            </a:r>
          </a:p>
        </p:txBody>
      </p:sp>
      <p:sp>
        <p:nvSpPr>
          <p:cNvPr id="20" name="TextBox 19">
            <a:extLst>
              <a:ext uri="{FF2B5EF4-FFF2-40B4-BE49-F238E27FC236}">
                <a16:creationId xmlns:a16="http://schemas.microsoft.com/office/drawing/2014/main" id="{6CD67325-1F8E-226E-C484-823177358363}"/>
              </a:ext>
            </a:extLst>
          </p:cNvPr>
          <p:cNvSpPr txBox="1"/>
          <p:nvPr/>
        </p:nvSpPr>
        <p:spPr>
          <a:xfrm>
            <a:off x="-701960" y="1873577"/>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9"/>
              </a:rPr>
              <a:t>Kevin Hart</a:t>
            </a:r>
          </a:p>
        </p:txBody>
      </p:sp>
      <p:sp>
        <p:nvSpPr>
          <p:cNvPr id="3" name="Footer Placeholder 2">
            <a:extLst>
              <a:ext uri="{FF2B5EF4-FFF2-40B4-BE49-F238E27FC236}">
                <a16:creationId xmlns:a16="http://schemas.microsoft.com/office/drawing/2014/main" id="{762EB0C9-0272-1678-BDEC-9DA5841ACA48}"/>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980294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Docktrin"/>
              </a:rPr>
              <a:t>Tragedy</a:t>
            </a:r>
          </a:p>
        </p:txBody>
      </p:sp>
      <p:sp>
        <p:nvSpPr>
          <p:cNvPr id="5" name="Text Placeholder 4">
            <a:extLst>
              <a:ext uri="{FF2B5EF4-FFF2-40B4-BE49-F238E27FC236}">
                <a16:creationId xmlns:a16="http://schemas.microsoft.com/office/drawing/2014/main" id="{B4E8CFA6-E6A0-09CE-285D-EF1C77232428}"/>
              </a:ext>
            </a:extLst>
          </p:cNvPr>
          <p:cNvSpPr>
            <a:spLocks noGrp="1"/>
          </p:cNvSpPr>
          <p:nvPr>
            <p:ph type="body" sz="quarter" idx="13"/>
          </p:nvPr>
        </p:nvSpPr>
        <p:spPr/>
        <p:txBody>
          <a:bodyPr vert="horz" lIns="0" tIns="0" rIns="0" bIns="0" rtlCol="0" anchor="t">
            <a:noAutofit/>
          </a:bodyPr>
          <a:lstStyle/>
          <a:p>
            <a:r>
              <a:rPr lang="en-US" dirty="0"/>
              <a:t>Amy Winehouse</a:t>
            </a:r>
          </a:p>
          <a:p>
            <a:r>
              <a:rPr lang="en-US" sz="3733" b="0" dirty="0"/>
              <a:t>The protagonist is a villain who falls from grace and whose death is expected.</a:t>
            </a:r>
            <a:endParaRPr lang="en-US" sz="3733" b="0" dirty="0">
              <a:cs typeface="Arial"/>
            </a:endParaRPr>
          </a:p>
          <a:p>
            <a:endParaRPr lang="en-US"/>
          </a:p>
        </p:txBody>
      </p:sp>
      <p:sp>
        <p:nvSpPr>
          <p:cNvPr id="4" name="Footer Placeholder 3"/>
          <p:cNvSpPr>
            <a:spLocks noGrp="1"/>
          </p:cNvSpPr>
          <p:nvPr>
            <p:ph type="ftr" sz="quarter" idx="10"/>
          </p:nvPr>
        </p:nvSpPr>
        <p:spPr/>
        <p:txBody>
          <a:bodyPr/>
          <a:lstStyle/>
          <a:p>
            <a:endParaRPr lang="en-US"/>
          </a:p>
          <a:p>
            <a:endParaRPr lang="en-US">
              <a:cs typeface="Arial"/>
            </a:endParaRPr>
          </a:p>
        </p:txBody>
      </p:sp>
      <p:sp>
        <p:nvSpPr>
          <p:cNvPr id="7" name="TextBox 6">
            <a:extLst>
              <a:ext uri="{FF2B5EF4-FFF2-40B4-BE49-F238E27FC236}">
                <a16:creationId xmlns:a16="http://schemas.microsoft.com/office/drawing/2014/main" id="{274E7094-A408-816C-2256-2B69C3E3E182}"/>
              </a:ext>
            </a:extLst>
          </p:cNvPr>
          <p:cNvSpPr txBox="1"/>
          <p:nvPr/>
        </p:nvSpPr>
        <p:spPr>
          <a:xfrm>
            <a:off x="6540968" y="3154051"/>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Amy Winehouse</a:t>
            </a:r>
            <a:r>
              <a:rPr lang="en-GB">
                <a:cs typeface="Arial"/>
              </a:rPr>
              <a:t> </a:t>
            </a:r>
          </a:p>
        </p:txBody>
      </p:sp>
      <p:sp>
        <p:nvSpPr>
          <p:cNvPr id="8" name="Footer Placeholder 2">
            <a:extLst>
              <a:ext uri="{FF2B5EF4-FFF2-40B4-BE49-F238E27FC236}">
                <a16:creationId xmlns:a16="http://schemas.microsoft.com/office/drawing/2014/main" id="{77C47D5B-52D6-80D6-DB2B-83CC818CF6E4}"/>
              </a:ext>
              <a:ext uri="{C183D7F6-B498-43B3-948B-1728B52AA6E4}">
                <adec:decorative xmlns:adec="http://schemas.microsoft.com/office/drawing/2017/decorative" val="1"/>
              </a:ext>
            </a:extLst>
          </p:cNvPr>
          <p:cNvSpPr txBox="1">
            <a:spLocks/>
          </p:cNvSpPr>
          <p:nvPr/>
        </p:nvSpPr>
        <p:spPr>
          <a:xfrm>
            <a:off x="430534" y="6486979"/>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794529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Docktrin"/>
                <a:cs typeface="Docktrin"/>
              </a:rPr>
              <a:t>The comedian</a:t>
            </a:r>
          </a:p>
        </p:txBody>
      </p:sp>
      <p:sp>
        <p:nvSpPr>
          <p:cNvPr id="9" name="Text Placeholder 4">
            <a:extLst>
              <a:ext uri="{FF2B5EF4-FFF2-40B4-BE49-F238E27FC236}">
                <a16:creationId xmlns:a16="http://schemas.microsoft.com/office/drawing/2014/main" id="{1C44D978-BD54-829D-3D6E-28A247057FAF}"/>
              </a:ext>
            </a:extLst>
          </p:cNvPr>
          <p:cNvSpPr txBox="1">
            <a:spLocks/>
          </p:cNvSpPr>
          <p:nvPr/>
        </p:nvSpPr>
        <p:spPr>
          <a:xfrm>
            <a:off x="310601" y="1892830"/>
            <a:ext cx="5496983" cy="4199009"/>
          </a:xfrm>
          <a:prstGeom prst="rect">
            <a:avLst/>
          </a:prstGeom>
        </p:spPr>
        <p:txBody>
          <a:bodyPr vert="horz" lIns="0" tIns="0" rIns="0" bIns="0" rtlCol="0" anchor="t">
            <a:noAutofit/>
          </a:bodyPr>
          <a:lstStyle>
            <a:lvl1pPr marL="0" indent="0" algn="l" defTabSz="914400" rtl="0" eaLnBrk="1" latinLnBrk="0" hangingPunct="1">
              <a:lnSpc>
                <a:spcPts val="2700"/>
              </a:lnSpc>
              <a:spcBef>
                <a:spcPts val="0"/>
              </a:spcBef>
              <a:buFont typeface="Arial" panose="020B0604020202020204" pitchFamily="34" charset="0"/>
              <a:buNone/>
              <a:defRPr sz="27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600" dirty="0"/>
              <a:t>Kevin Hart</a:t>
            </a:r>
          </a:p>
          <a:p>
            <a:r>
              <a:rPr lang="en-GB" sz="3733" b="0" dirty="0">
                <a:cs typeface="GT America" panose="00000500000000000000" charset="0"/>
                <a:sym typeface="+mn-ea"/>
              </a:rPr>
              <a:t>A light and humorous character in a story with a happy or cheerful ending; they triumph over adverse circumstances, resulting in a successful or happy conclusion</a:t>
            </a:r>
            <a:r>
              <a:rPr lang="en-US" sz="3733" b="0" dirty="0">
                <a:sym typeface="+mn-ea"/>
              </a:rPr>
              <a:t>.</a:t>
            </a:r>
            <a:r>
              <a:rPr lang="en-US" sz="3600" b="0" dirty="0">
                <a:solidFill>
                  <a:schemeClr val="tx1">
                    <a:lumMod val="65000"/>
                    <a:lumOff val="35000"/>
                  </a:schemeClr>
                </a:solidFill>
                <a:sym typeface="+mn-ea"/>
              </a:rPr>
              <a:t> </a:t>
            </a:r>
            <a:endParaRPr lang="en-US" sz="3600" b="0">
              <a:solidFill>
                <a:schemeClr val="tx1">
                  <a:lumMod val="65000"/>
                  <a:lumOff val="35000"/>
                </a:schemeClr>
              </a:solidFill>
            </a:endParaRPr>
          </a:p>
          <a:p>
            <a:endParaRPr lang="en-US" sz="3600"/>
          </a:p>
          <a:p>
            <a:endParaRPr lang="en-US" sz="3600"/>
          </a:p>
        </p:txBody>
      </p:sp>
      <p:sp>
        <p:nvSpPr>
          <p:cNvPr id="3" name="TextBox 2">
            <a:extLst>
              <a:ext uri="{FF2B5EF4-FFF2-40B4-BE49-F238E27FC236}">
                <a16:creationId xmlns:a16="http://schemas.microsoft.com/office/drawing/2014/main" id="{99900381-A0AD-9FE0-4F06-64C2C2704493}"/>
              </a:ext>
            </a:extLst>
          </p:cNvPr>
          <p:cNvSpPr txBox="1"/>
          <p:nvPr/>
        </p:nvSpPr>
        <p:spPr>
          <a:xfrm>
            <a:off x="7299488" y="3155623"/>
            <a:ext cx="3657600"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solidFill>
                  <a:srgbClr val="0000FF"/>
                </a:solidFill>
                <a:cs typeface="Segoe UI"/>
                <a:hlinkClick r:id="rId3"/>
              </a:rPr>
              <a:t>Kevin Hart</a:t>
            </a:r>
          </a:p>
        </p:txBody>
      </p:sp>
      <p:sp>
        <p:nvSpPr>
          <p:cNvPr id="5" name="Footer Placeholder 2">
            <a:extLst>
              <a:ext uri="{FF2B5EF4-FFF2-40B4-BE49-F238E27FC236}">
                <a16:creationId xmlns:a16="http://schemas.microsoft.com/office/drawing/2014/main" id="{DA9930E8-F242-DC83-04B4-B0A37F1D12FD}"/>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34225794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Docktrin"/>
                <a:cs typeface="Docktrin"/>
              </a:rPr>
              <a:t>Rags to riches</a:t>
            </a:r>
          </a:p>
        </p:txBody>
      </p:sp>
      <p:sp>
        <p:nvSpPr>
          <p:cNvPr id="5" name="Text Placeholder 4">
            <a:extLst>
              <a:ext uri="{FF2B5EF4-FFF2-40B4-BE49-F238E27FC236}">
                <a16:creationId xmlns:a16="http://schemas.microsoft.com/office/drawing/2014/main" id="{D49B9236-8190-35CF-97D6-12151581C967}"/>
              </a:ext>
            </a:extLst>
          </p:cNvPr>
          <p:cNvSpPr>
            <a:spLocks noGrp="1"/>
          </p:cNvSpPr>
          <p:nvPr>
            <p:ph type="body" sz="quarter" idx="13"/>
          </p:nvPr>
        </p:nvSpPr>
        <p:spPr/>
        <p:txBody>
          <a:bodyPr vert="horz" lIns="0" tIns="0" rIns="0" bIns="0" rtlCol="0" anchor="t">
            <a:noAutofit/>
          </a:bodyPr>
          <a:lstStyle/>
          <a:p>
            <a:r>
              <a:rPr lang="en-US" sz="3733" dirty="0"/>
              <a:t>Will Smith</a:t>
            </a:r>
            <a:endParaRPr lang="en-US" sz="3733" dirty="0">
              <a:cs typeface="Arial"/>
            </a:endParaRPr>
          </a:p>
          <a:p>
            <a:r>
              <a:rPr lang="en-US" sz="3733" b="0" dirty="0"/>
              <a:t>The poor protagonist acquires things such as power, wealth and a mate. They lose it all but regain it once they have grown as a person.</a:t>
            </a:r>
            <a:endParaRPr lang="en-US" sz="3733" dirty="0">
              <a:cs typeface="Arial"/>
            </a:endParaRPr>
          </a:p>
          <a:p>
            <a:endParaRPr lang="en-US"/>
          </a:p>
        </p:txBody>
      </p:sp>
      <p:sp>
        <p:nvSpPr>
          <p:cNvPr id="4" name="Footer Placeholder 3"/>
          <p:cNvSpPr>
            <a:spLocks noGrp="1"/>
          </p:cNvSpPr>
          <p:nvPr>
            <p:ph type="ftr" sz="quarter" idx="10"/>
          </p:nvPr>
        </p:nvSpPr>
        <p:spPr/>
        <p:txBody>
          <a:bodyPr/>
          <a:lstStyle/>
          <a:p>
            <a:endParaRPr lang="en-US"/>
          </a:p>
          <a:p>
            <a:endParaRPr lang="en-US">
              <a:cs typeface="Arial"/>
            </a:endParaRPr>
          </a:p>
        </p:txBody>
      </p:sp>
      <p:sp>
        <p:nvSpPr>
          <p:cNvPr id="7" name="Subtitle 2"/>
          <p:cNvSpPr txBox="1">
            <a:spLocks/>
          </p:cNvSpPr>
          <p:nvPr/>
        </p:nvSpPr>
        <p:spPr>
          <a:xfrm>
            <a:off x="478329" y="1574585"/>
            <a:ext cx="8534400" cy="2366551"/>
          </a:xfrm>
          <a:prstGeom prst="rect">
            <a:avLst/>
          </a:prstGeom>
        </p:spPr>
        <p:txBody>
          <a:bodyPr vert="horz" lIns="121920" tIns="60960" rIns="121920" bIns="6096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US" sz="4267"/>
          </a:p>
        </p:txBody>
      </p:sp>
      <p:sp>
        <p:nvSpPr>
          <p:cNvPr id="10" name="TextBox 9">
            <a:extLst>
              <a:ext uri="{FF2B5EF4-FFF2-40B4-BE49-F238E27FC236}">
                <a16:creationId xmlns:a16="http://schemas.microsoft.com/office/drawing/2014/main" id="{398CAA9B-D06A-F8F7-6AF6-278AFCEDFD64}"/>
              </a:ext>
            </a:extLst>
          </p:cNvPr>
          <p:cNvSpPr txBox="1"/>
          <p:nvPr/>
        </p:nvSpPr>
        <p:spPr>
          <a:xfrm>
            <a:off x="6839481" y="3154050"/>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Will Smith</a:t>
            </a:r>
          </a:p>
        </p:txBody>
      </p:sp>
      <p:sp>
        <p:nvSpPr>
          <p:cNvPr id="6" name="Footer Placeholder 2">
            <a:extLst>
              <a:ext uri="{FF2B5EF4-FFF2-40B4-BE49-F238E27FC236}">
                <a16:creationId xmlns:a16="http://schemas.microsoft.com/office/drawing/2014/main" id="{C1E7040B-5B92-8DC4-DE0F-E2357361FF12}"/>
              </a:ext>
              <a:ext uri="{C183D7F6-B498-43B3-948B-1728B52AA6E4}">
                <adec:decorative xmlns:adec="http://schemas.microsoft.com/office/drawing/2017/decorative" val="1"/>
              </a:ext>
            </a:extLst>
          </p:cNvPr>
          <p:cNvSpPr txBox="1">
            <a:spLocks/>
          </p:cNvSpPr>
          <p:nvPr/>
        </p:nvSpPr>
        <p:spPr>
          <a:xfrm>
            <a:off x="200724" y="6486979"/>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3800403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4BAB6CA-B8C6-6016-EA5D-B689DFDFD761}"/>
              </a:ext>
            </a:extLst>
          </p:cNvPr>
          <p:cNvSpPr>
            <a:spLocks noGrp="1"/>
          </p:cNvSpPr>
          <p:nvPr>
            <p:ph type="sldNum" sz="quarter" idx="11"/>
          </p:nvPr>
        </p:nvSpPr>
        <p:spPr/>
        <p:txBody>
          <a:bodyPr/>
          <a:lstStyle/>
          <a:p>
            <a:fld id="{DA2C159E-F13C-4A85-9A41-E7669D3E0D70}" type="slidenum">
              <a:rPr lang="en-GB" dirty="0" smtClean="0"/>
              <a:pPr/>
              <a:t>2</a:t>
            </a:fld>
            <a:endParaRPr lang="en-GB" dirty="0"/>
          </a:p>
        </p:txBody>
      </p:sp>
      <p:sp>
        <p:nvSpPr>
          <p:cNvPr id="5" name="Footer Placeholder 4">
            <a:extLst>
              <a:ext uri="{FF2B5EF4-FFF2-40B4-BE49-F238E27FC236}">
                <a16:creationId xmlns:a16="http://schemas.microsoft.com/office/drawing/2014/main" id="{29EE9414-02B1-B9DE-625F-E501D4BB03E9}"/>
              </a:ext>
            </a:extLst>
          </p:cNvPr>
          <p:cNvSpPr>
            <a:spLocks noGrp="1"/>
          </p:cNvSpPr>
          <p:nvPr>
            <p:ph type="ftr" sz="quarter" idx="10"/>
          </p:nvPr>
        </p:nvSpPr>
        <p:spPr/>
        <p:txBody>
          <a:bodyPr/>
          <a:lstStyle/>
          <a:p>
            <a:r>
              <a:rPr lang="en-GB" dirty="0"/>
              <a:t>Education and Training Foundation</a:t>
            </a:r>
          </a:p>
        </p:txBody>
      </p:sp>
      <p:graphicFrame>
        <p:nvGraphicFramePr>
          <p:cNvPr id="7" name="Table 6">
            <a:extLst>
              <a:ext uri="{FF2B5EF4-FFF2-40B4-BE49-F238E27FC236}">
                <a16:creationId xmlns:a16="http://schemas.microsoft.com/office/drawing/2014/main" id="{7FB0985B-F5D3-4D92-8292-55B17F025186}"/>
              </a:ext>
            </a:extLst>
          </p:cNvPr>
          <p:cNvGraphicFramePr>
            <a:graphicFrameLocks noGrp="1"/>
          </p:cNvGraphicFramePr>
          <p:nvPr/>
        </p:nvGraphicFramePr>
        <p:xfrm>
          <a:off x="986852" y="1292902"/>
          <a:ext cx="10077992" cy="2984361"/>
        </p:xfrm>
        <a:graphic>
          <a:graphicData uri="http://schemas.openxmlformats.org/drawingml/2006/table">
            <a:tbl>
              <a:tblPr firstRow="1" bandRow="1">
                <a:tableStyleId>{21E4AEA4-8DFA-4A89-87EB-49C32662AFE0}</a:tableStyleId>
              </a:tblPr>
              <a:tblGrid>
                <a:gridCol w="2716528">
                  <a:extLst>
                    <a:ext uri="{9D8B030D-6E8A-4147-A177-3AD203B41FA5}">
                      <a16:colId xmlns:a16="http://schemas.microsoft.com/office/drawing/2014/main" val="4233161365"/>
                    </a:ext>
                  </a:extLst>
                </a:gridCol>
                <a:gridCol w="7361464">
                  <a:extLst>
                    <a:ext uri="{9D8B030D-6E8A-4147-A177-3AD203B41FA5}">
                      <a16:colId xmlns:a16="http://schemas.microsoft.com/office/drawing/2014/main" val="1172864680"/>
                    </a:ext>
                  </a:extLst>
                </a:gridCol>
              </a:tblGrid>
              <a:tr h="1302269">
                <a:tc>
                  <a:txBody>
                    <a:bodyPr/>
                    <a:lstStyle/>
                    <a:p>
                      <a:pPr fontAlgn="t"/>
                      <a:endParaRPr lang="en-GB" sz="2400">
                        <a:effectLst/>
                      </a:endParaRPr>
                    </a:p>
                    <a:p>
                      <a:pPr rtl="0" fontAlgn="base"/>
                      <a:r>
                        <a:rPr lang="en-GB" sz="1500" dirty="0">
                          <a:effectLst/>
                        </a:rPr>
                        <a:t>Learning outcomes </a:t>
                      </a:r>
                      <a:endParaRPr lang="en-GB" sz="2400" dirty="0">
                        <a:effectLst/>
                      </a:endParaRPr>
                    </a:p>
                    <a:p>
                      <a:pPr rtl="0" fontAlgn="base"/>
                      <a:endParaRPr lang="en-GB" sz="2400">
                        <a:effectLst/>
                      </a:endParaRPr>
                    </a:p>
                  </a:txBody>
                  <a:tcPr marL="121920" marR="121920" marT="60960" marB="60960"/>
                </a:tc>
                <a:tc>
                  <a:txBody>
                    <a:bodyPr/>
                    <a:lstStyle/>
                    <a:p>
                      <a:r>
                        <a:rPr lang="en-GB" sz="1500" b="1" kern="1200" dirty="0">
                          <a:solidFill>
                            <a:schemeClr val="lt1"/>
                          </a:solidFill>
                          <a:effectLst/>
                          <a:latin typeface="+mn-lt"/>
                          <a:ea typeface="+mn-ea"/>
                          <a:cs typeface="+mn-cs"/>
                        </a:rPr>
                        <a:t>Learners can:</a:t>
                      </a:r>
                    </a:p>
                    <a:p>
                      <a:r>
                        <a:rPr lang="en-GB" sz="1500" b="1" kern="1200" dirty="0">
                          <a:solidFill>
                            <a:schemeClr val="lt1"/>
                          </a:solidFill>
                          <a:effectLst/>
                          <a:latin typeface="+mn-lt"/>
                          <a:ea typeface="+mn-ea"/>
                          <a:cs typeface="+mn-cs"/>
                        </a:rPr>
                        <a:t>• identify and describe common narrative frameworks in the creative industry</a:t>
                      </a:r>
                    </a:p>
                    <a:p>
                      <a:r>
                        <a:rPr lang="en-GB" sz="1500" b="1" kern="1200" dirty="0">
                          <a:solidFill>
                            <a:schemeClr val="lt1"/>
                          </a:solidFill>
                          <a:effectLst/>
                          <a:latin typeface="+mn-lt"/>
                          <a:ea typeface="+mn-ea"/>
                          <a:cs typeface="+mn-cs"/>
                        </a:rPr>
                        <a:t>• create an example of new content while working within the constraints of brand guidelines.</a:t>
                      </a:r>
                    </a:p>
                  </a:txBody>
                  <a:tcPr marL="121920" marR="121920" marT="60960" marB="60960"/>
                </a:tc>
                <a:extLst>
                  <a:ext uri="{0D108BD9-81ED-4DB2-BD59-A6C34878D82A}">
                    <a16:rowId xmlns:a16="http://schemas.microsoft.com/office/drawing/2014/main" val="1555119430"/>
                  </a:ext>
                </a:extLst>
              </a:tr>
              <a:tr h="1682092">
                <a:tc>
                  <a:txBody>
                    <a:bodyPr/>
                    <a:lstStyle/>
                    <a:p>
                      <a:pPr fontAlgn="t"/>
                      <a:endParaRPr lang="en-GB" sz="2400">
                        <a:effectLst/>
                      </a:endParaRPr>
                    </a:p>
                    <a:p>
                      <a:pPr rtl="0" fontAlgn="base"/>
                      <a:r>
                        <a:rPr lang="en-GB" sz="1500" dirty="0">
                          <a:effectLst/>
                        </a:rPr>
                        <a:t>Skill development </a:t>
                      </a:r>
                      <a:endParaRPr lang="en-GB" sz="2400" dirty="0">
                        <a:effectLst/>
                      </a:endParaRPr>
                    </a:p>
                    <a:p>
                      <a:pPr rtl="0" fontAlgn="base"/>
                      <a:endParaRPr lang="en-GB" sz="2400">
                        <a:effectLst/>
                      </a:endParaRPr>
                    </a:p>
                  </a:txBody>
                  <a:tcPr marL="121920" marR="121920" marT="60960" marB="60960"/>
                </a:tc>
                <a:tc>
                  <a:txBody>
                    <a:bodyPr/>
                    <a:lstStyle/>
                    <a:p>
                      <a:pPr fontAlgn="t"/>
                      <a:endParaRPr lang="en-GB" sz="2400">
                        <a:effectLst/>
                      </a:endParaRPr>
                    </a:p>
                    <a:p>
                      <a:r>
                        <a:rPr lang="en-GB" sz="1500" b="1" kern="1200" dirty="0">
                          <a:solidFill>
                            <a:schemeClr val="dk1"/>
                          </a:solidFill>
                          <a:effectLst/>
                          <a:latin typeface="+mn-lt"/>
                          <a:ea typeface="+mn-ea"/>
                          <a:cs typeface="+mn-cs"/>
                        </a:rPr>
                        <a:t>Generating ideas</a:t>
                      </a:r>
                      <a:r>
                        <a:rPr lang="en-GB" sz="1500" kern="1200" dirty="0">
                          <a:solidFill>
                            <a:schemeClr val="dk1"/>
                          </a:solidFill>
                          <a:effectLst/>
                          <a:latin typeface="+mn-lt"/>
                          <a:ea typeface="+mn-ea"/>
                          <a:cs typeface="+mn-cs"/>
                        </a:rPr>
                        <a:t>: taking instructions from clients and working to deliver what they want. Generating ideas to convey traits and characteristics through visual imagery.</a:t>
                      </a:r>
                    </a:p>
                    <a:p>
                      <a:r>
                        <a:rPr lang="en-GB" sz="1500" b="1" kern="1200" dirty="0">
                          <a:solidFill>
                            <a:schemeClr val="dk1"/>
                          </a:solidFill>
                          <a:effectLst/>
                          <a:latin typeface="+mn-lt"/>
                          <a:ea typeface="+mn-ea"/>
                          <a:cs typeface="+mn-cs"/>
                        </a:rPr>
                        <a:t>Reflective practice</a:t>
                      </a:r>
                      <a:r>
                        <a:rPr lang="en-GB" sz="1500" kern="1200" dirty="0">
                          <a:solidFill>
                            <a:schemeClr val="dk1"/>
                          </a:solidFill>
                          <a:effectLst/>
                          <a:latin typeface="+mn-lt"/>
                          <a:ea typeface="+mn-ea"/>
                          <a:cs typeface="+mn-cs"/>
                        </a:rPr>
                        <a:t>: reflecting on regularly used narrative topics across the creative industry.</a:t>
                      </a:r>
                      <a:endParaRPr lang="en-GB" sz="1500" dirty="0">
                        <a:effectLst/>
                      </a:endParaRPr>
                    </a:p>
                  </a:txBody>
                  <a:tcPr marL="121920" marR="121920" marT="60960" marB="60960"/>
                </a:tc>
                <a:extLst>
                  <a:ext uri="{0D108BD9-81ED-4DB2-BD59-A6C34878D82A}">
                    <a16:rowId xmlns:a16="http://schemas.microsoft.com/office/drawing/2014/main" val="2991565496"/>
                  </a:ext>
                </a:extLst>
              </a:tr>
            </a:tbl>
          </a:graphicData>
        </a:graphic>
      </p:graphicFrame>
    </p:spTree>
    <p:extLst>
      <p:ext uri="{BB962C8B-B14F-4D97-AF65-F5344CB8AC3E}">
        <p14:creationId xmlns:p14="http://schemas.microsoft.com/office/powerpoint/2010/main" val="27708132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Docktrin"/>
                <a:cs typeface="Docktrin"/>
              </a:rPr>
              <a:t>Voyage and return</a:t>
            </a:r>
          </a:p>
        </p:txBody>
      </p:sp>
      <p:sp>
        <p:nvSpPr>
          <p:cNvPr id="5" name="Text Placeholder 4">
            <a:extLst>
              <a:ext uri="{FF2B5EF4-FFF2-40B4-BE49-F238E27FC236}">
                <a16:creationId xmlns:a16="http://schemas.microsoft.com/office/drawing/2014/main" id="{8061D3E5-0AE6-C40D-8BB2-1B3027377C68}"/>
              </a:ext>
            </a:extLst>
          </p:cNvPr>
          <p:cNvSpPr>
            <a:spLocks noGrp="1"/>
          </p:cNvSpPr>
          <p:nvPr>
            <p:ph type="body" sz="quarter" idx="13"/>
          </p:nvPr>
        </p:nvSpPr>
        <p:spPr/>
        <p:txBody>
          <a:bodyPr vert="horz" lIns="0" tIns="0" rIns="0" bIns="0" rtlCol="0" anchor="t">
            <a:noAutofit/>
          </a:bodyPr>
          <a:lstStyle/>
          <a:p>
            <a:r>
              <a:rPr lang="en-US" sz="3733" dirty="0"/>
              <a:t>The Hobbit and The</a:t>
            </a:r>
            <a:endParaRPr lang="en-US" sz="3733" dirty="0">
              <a:cs typeface="Arial"/>
            </a:endParaRPr>
          </a:p>
          <a:p>
            <a:r>
              <a:rPr lang="en-US" sz="3733" dirty="0"/>
              <a:t>Lord of the Rings</a:t>
            </a:r>
            <a:endParaRPr lang="en-US" sz="3733" dirty="0">
              <a:cs typeface="Arial"/>
            </a:endParaRPr>
          </a:p>
          <a:p>
            <a:r>
              <a:rPr lang="en-US" sz="3733" b="0" dirty="0"/>
              <a:t>The </a:t>
            </a:r>
            <a:r>
              <a:rPr lang="en-GB" sz="3733" b="0" dirty="0"/>
              <a:t>protagonist travels to a strange land and, after overcoming the threats it poses to them, returns with nothing but experience</a:t>
            </a:r>
            <a:r>
              <a:rPr lang="en-US" sz="3733" b="0" dirty="0"/>
              <a:t>.</a:t>
            </a:r>
            <a:endParaRPr lang="en-US" sz="3733" b="0" dirty="0">
              <a:cs typeface="Arial"/>
            </a:endParaRPr>
          </a:p>
          <a:p>
            <a:endParaRPr lang="en-US"/>
          </a:p>
        </p:txBody>
      </p:sp>
      <p:sp>
        <p:nvSpPr>
          <p:cNvPr id="7" name="Subtitle 2"/>
          <p:cNvSpPr txBox="1">
            <a:spLocks/>
          </p:cNvSpPr>
          <p:nvPr/>
        </p:nvSpPr>
        <p:spPr>
          <a:xfrm>
            <a:off x="1909965" y="3872130"/>
            <a:ext cx="8534400" cy="2366551"/>
          </a:xfrm>
          <a:prstGeom prst="rect">
            <a:avLst/>
          </a:prstGeom>
        </p:spPr>
        <p:txBody>
          <a:bodyPr vert="horz" lIns="121920" tIns="60960" rIns="121920" bIns="6096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US" sz="4267"/>
          </a:p>
        </p:txBody>
      </p:sp>
      <p:sp>
        <p:nvSpPr>
          <p:cNvPr id="8" name="TextBox 7">
            <a:extLst>
              <a:ext uri="{FF2B5EF4-FFF2-40B4-BE49-F238E27FC236}">
                <a16:creationId xmlns:a16="http://schemas.microsoft.com/office/drawing/2014/main" id="{45ADB3CE-4D03-12D2-E9CC-126793DAE580}"/>
              </a:ext>
            </a:extLst>
          </p:cNvPr>
          <p:cNvSpPr txBox="1"/>
          <p:nvPr/>
        </p:nvSpPr>
        <p:spPr>
          <a:xfrm>
            <a:off x="6800204" y="3298055"/>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The Hobbit</a:t>
            </a:r>
            <a:r>
              <a:rPr lang="en-GB">
                <a:cs typeface="Arial"/>
              </a:rPr>
              <a:t> </a:t>
            </a:r>
          </a:p>
        </p:txBody>
      </p:sp>
      <p:sp>
        <p:nvSpPr>
          <p:cNvPr id="6" name="Footer Placeholder 2">
            <a:extLst>
              <a:ext uri="{FF2B5EF4-FFF2-40B4-BE49-F238E27FC236}">
                <a16:creationId xmlns:a16="http://schemas.microsoft.com/office/drawing/2014/main" id="{6977B4E0-2403-3D20-C4DC-5F321D76F44E}"/>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29608869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Docktrin"/>
                <a:cs typeface="Docktrin"/>
              </a:rPr>
              <a:t>Overcoming the monster</a:t>
            </a:r>
          </a:p>
        </p:txBody>
      </p:sp>
      <p:sp>
        <p:nvSpPr>
          <p:cNvPr id="5" name="Text Placeholder 4">
            <a:extLst>
              <a:ext uri="{FF2B5EF4-FFF2-40B4-BE49-F238E27FC236}">
                <a16:creationId xmlns:a16="http://schemas.microsoft.com/office/drawing/2014/main" id="{39D3AE40-5C01-6414-3EE8-6C476199CF5F}"/>
              </a:ext>
            </a:extLst>
          </p:cNvPr>
          <p:cNvSpPr>
            <a:spLocks noGrp="1"/>
          </p:cNvSpPr>
          <p:nvPr>
            <p:ph type="body" sz="quarter" idx="13"/>
          </p:nvPr>
        </p:nvSpPr>
        <p:spPr/>
        <p:txBody>
          <a:bodyPr vert="horz" lIns="0" tIns="0" rIns="0" bIns="0" rtlCol="0" anchor="t">
            <a:noAutofit/>
          </a:bodyPr>
          <a:lstStyle/>
          <a:p>
            <a:r>
              <a:rPr lang="en-US" sz="3733" dirty="0"/>
              <a:t>Lady Gaga</a:t>
            </a:r>
            <a:endParaRPr lang="en-US" sz="3733" dirty="0">
              <a:cs typeface="Arial"/>
            </a:endParaRPr>
          </a:p>
          <a:p>
            <a:r>
              <a:rPr lang="en-US" sz="3733" b="0" dirty="0"/>
              <a:t>The protagonist sets out to defeat an antagonistic force that threatens them or their homeland</a:t>
            </a:r>
            <a:r>
              <a:rPr lang="en-US" sz="3733" b="0" dirty="0">
                <a:solidFill>
                  <a:schemeClr val="tx1">
                    <a:lumMod val="65000"/>
                    <a:lumOff val="35000"/>
                  </a:schemeClr>
                </a:solidFill>
              </a:rPr>
              <a:t>.</a:t>
            </a:r>
            <a:endParaRPr lang="en-US" sz="3733" b="0" dirty="0">
              <a:solidFill>
                <a:schemeClr val="tx1">
                  <a:lumMod val="65000"/>
                  <a:lumOff val="35000"/>
                </a:schemeClr>
              </a:solidFill>
              <a:cs typeface="Arial"/>
            </a:endParaRPr>
          </a:p>
          <a:p>
            <a:endParaRPr lang="en-US"/>
          </a:p>
        </p:txBody>
      </p:sp>
      <p:sp>
        <p:nvSpPr>
          <p:cNvPr id="7" name="TextBox 6">
            <a:extLst>
              <a:ext uri="{FF2B5EF4-FFF2-40B4-BE49-F238E27FC236}">
                <a16:creationId xmlns:a16="http://schemas.microsoft.com/office/drawing/2014/main" id="{4B6257E5-1CC4-B6A3-E518-5A4418F7EBDD}"/>
              </a:ext>
            </a:extLst>
          </p:cNvPr>
          <p:cNvSpPr txBox="1"/>
          <p:nvPr/>
        </p:nvSpPr>
        <p:spPr>
          <a:xfrm>
            <a:off x="6478123" y="2871246"/>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Lady Gaga</a:t>
            </a:r>
          </a:p>
        </p:txBody>
      </p:sp>
      <p:sp>
        <p:nvSpPr>
          <p:cNvPr id="6" name="Footer Placeholder 2">
            <a:extLst>
              <a:ext uri="{FF2B5EF4-FFF2-40B4-BE49-F238E27FC236}">
                <a16:creationId xmlns:a16="http://schemas.microsoft.com/office/drawing/2014/main" id="{63B48489-7BAD-17CF-1AB5-ED9E0EACBDF3}"/>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34408436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Docktrin"/>
                <a:cs typeface="Docktrin"/>
              </a:rPr>
              <a:t>The quest</a:t>
            </a:r>
          </a:p>
        </p:txBody>
      </p:sp>
      <p:sp>
        <p:nvSpPr>
          <p:cNvPr id="5" name="Text Placeholder 4">
            <a:extLst>
              <a:ext uri="{FF2B5EF4-FFF2-40B4-BE49-F238E27FC236}">
                <a16:creationId xmlns:a16="http://schemas.microsoft.com/office/drawing/2014/main" id="{48961316-46D4-4A09-0089-36900982C7D5}"/>
              </a:ext>
            </a:extLst>
          </p:cNvPr>
          <p:cNvSpPr>
            <a:spLocks noGrp="1"/>
          </p:cNvSpPr>
          <p:nvPr>
            <p:ph type="body" sz="quarter" idx="13"/>
          </p:nvPr>
        </p:nvSpPr>
        <p:spPr/>
        <p:txBody>
          <a:bodyPr vert="horz" lIns="0" tIns="0" rIns="0" bIns="0" rtlCol="0" anchor="t">
            <a:noAutofit/>
          </a:bodyPr>
          <a:lstStyle/>
          <a:p>
            <a:r>
              <a:rPr lang="en-US" sz="3733" dirty="0"/>
              <a:t>Marvel Cinematic Universe</a:t>
            </a:r>
            <a:endParaRPr lang="en-US" sz="3733" dirty="0">
              <a:cs typeface="Arial"/>
            </a:endParaRPr>
          </a:p>
          <a:p>
            <a:r>
              <a:rPr lang="en-US" sz="3733" b="0" dirty="0"/>
              <a:t>The protagonist and some companions set out to acquire an important object or get to a location, facing many obstacles and temptations along the way</a:t>
            </a:r>
            <a:r>
              <a:rPr lang="en-US" sz="3733" b="0" dirty="0">
                <a:solidFill>
                  <a:schemeClr val="tx1">
                    <a:lumMod val="65000"/>
                    <a:lumOff val="35000"/>
                  </a:schemeClr>
                </a:solidFill>
              </a:rPr>
              <a:t>.</a:t>
            </a:r>
            <a:endParaRPr lang="en-US" sz="3733" b="0" dirty="0">
              <a:solidFill>
                <a:schemeClr val="tx1">
                  <a:lumMod val="65000"/>
                  <a:lumOff val="35000"/>
                </a:schemeClr>
              </a:solidFill>
              <a:cs typeface="Arial"/>
            </a:endParaRPr>
          </a:p>
          <a:p>
            <a:endParaRPr lang="en-US"/>
          </a:p>
        </p:txBody>
      </p:sp>
      <p:sp>
        <p:nvSpPr>
          <p:cNvPr id="6" name="TextBox 5">
            <a:extLst>
              <a:ext uri="{FF2B5EF4-FFF2-40B4-BE49-F238E27FC236}">
                <a16:creationId xmlns:a16="http://schemas.microsoft.com/office/drawing/2014/main" id="{B6127E77-854E-788E-F5DB-3D8C739D79F0}"/>
              </a:ext>
            </a:extLst>
          </p:cNvPr>
          <p:cNvSpPr txBox="1"/>
          <p:nvPr/>
        </p:nvSpPr>
        <p:spPr>
          <a:xfrm>
            <a:off x="6650947" y="3154051"/>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Avengers</a:t>
            </a:r>
            <a:r>
              <a:rPr lang="en-GB">
                <a:cs typeface="Arial"/>
              </a:rPr>
              <a:t> </a:t>
            </a:r>
          </a:p>
        </p:txBody>
      </p:sp>
      <p:sp>
        <p:nvSpPr>
          <p:cNvPr id="3" name="TextBox 2">
            <a:extLst>
              <a:ext uri="{FF2B5EF4-FFF2-40B4-BE49-F238E27FC236}">
                <a16:creationId xmlns:a16="http://schemas.microsoft.com/office/drawing/2014/main" id="{03080B27-806B-E8D5-EF8D-E8351A634E32}"/>
              </a:ext>
            </a:extLst>
          </p:cNvPr>
          <p:cNvSpPr txBox="1"/>
          <p:nvPr/>
        </p:nvSpPr>
        <p:spPr>
          <a:xfrm>
            <a:off x="4267200" y="3124201"/>
            <a:ext cx="3657600"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l"/>
            <a:endParaRPr lang="en-GB"/>
          </a:p>
        </p:txBody>
      </p:sp>
      <p:sp>
        <p:nvSpPr>
          <p:cNvPr id="7" name="Footer Placeholder 2">
            <a:extLst>
              <a:ext uri="{FF2B5EF4-FFF2-40B4-BE49-F238E27FC236}">
                <a16:creationId xmlns:a16="http://schemas.microsoft.com/office/drawing/2014/main" id="{FEC0FCBA-16DD-DC36-7F48-FF2C6B4E9947}"/>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7517399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p:txBody>
          <a:bodyPr>
            <a:normAutofit/>
          </a:bodyPr>
          <a:lstStyle/>
          <a:p>
            <a:r>
              <a:rPr lang="en-US" dirty="0">
                <a:latin typeface="Docktrin"/>
                <a:cs typeface="Docktrin"/>
              </a:rPr>
              <a:t>Rebirth</a:t>
            </a:r>
            <a:br>
              <a:rPr lang="en-US">
                <a:latin typeface="Docktrin"/>
                <a:cs typeface="Docktrin"/>
              </a:rPr>
            </a:br>
            <a:endParaRPr lang="en-US">
              <a:latin typeface="Docktrin"/>
              <a:cs typeface="Docktrin"/>
            </a:endParaRPr>
          </a:p>
        </p:txBody>
      </p:sp>
      <p:sp>
        <p:nvSpPr>
          <p:cNvPr id="3" name="Text Placeholder 2">
            <a:extLst>
              <a:ext uri="{FF2B5EF4-FFF2-40B4-BE49-F238E27FC236}">
                <a16:creationId xmlns:a16="http://schemas.microsoft.com/office/drawing/2014/main" id="{DDD21B2F-D1D8-D882-192C-A4917C83B6DC}"/>
              </a:ext>
            </a:extLst>
          </p:cNvPr>
          <p:cNvSpPr>
            <a:spLocks noGrp="1"/>
          </p:cNvSpPr>
          <p:nvPr>
            <p:ph type="body" sz="quarter" idx="13"/>
          </p:nvPr>
        </p:nvSpPr>
        <p:spPr/>
        <p:txBody>
          <a:bodyPr vert="horz" lIns="0" tIns="0" rIns="0" bIns="0" rtlCol="0" anchor="t">
            <a:noAutofit/>
          </a:bodyPr>
          <a:lstStyle/>
          <a:p>
            <a:r>
              <a:rPr lang="en-US" sz="3733" dirty="0"/>
              <a:t>Rihanna</a:t>
            </a:r>
            <a:endParaRPr lang="en-US" sz="3733" dirty="0">
              <a:cs typeface="Arial"/>
            </a:endParaRPr>
          </a:p>
          <a:p>
            <a:r>
              <a:rPr lang="en-US" sz="3733" b="0" dirty="0"/>
              <a:t>During the course of these narratives, an important event forces the main character to change their ways, often making them a different person.</a:t>
            </a:r>
            <a:endParaRPr lang="en-US" sz="3733" b="0" dirty="0">
              <a:cs typeface="Arial"/>
            </a:endParaRPr>
          </a:p>
          <a:p>
            <a:endParaRPr lang="en-US"/>
          </a:p>
        </p:txBody>
      </p:sp>
      <p:sp>
        <p:nvSpPr>
          <p:cNvPr id="5" name="TextBox 4">
            <a:extLst>
              <a:ext uri="{FF2B5EF4-FFF2-40B4-BE49-F238E27FC236}">
                <a16:creationId xmlns:a16="http://schemas.microsoft.com/office/drawing/2014/main" id="{3A4D4D12-0AE3-0236-E3A7-C904ECFF149F}"/>
              </a:ext>
            </a:extLst>
          </p:cNvPr>
          <p:cNvSpPr txBox="1"/>
          <p:nvPr/>
        </p:nvSpPr>
        <p:spPr>
          <a:xfrm>
            <a:off x="6430988" y="3428999"/>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Rihanna</a:t>
            </a:r>
          </a:p>
        </p:txBody>
      </p:sp>
      <p:sp>
        <p:nvSpPr>
          <p:cNvPr id="9" name="Footer Placeholder 2">
            <a:extLst>
              <a:ext uri="{FF2B5EF4-FFF2-40B4-BE49-F238E27FC236}">
                <a16:creationId xmlns:a16="http://schemas.microsoft.com/office/drawing/2014/main" id="{FDADCAE8-BC04-E27F-CDB8-B0AB7DC2014E}"/>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28166346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914400" y="452161"/>
            <a:ext cx="10363200" cy="1470025"/>
          </a:xfrm>
        </p:spPr>
        <p:txBody>
          <a:bodyPr>
            <a:normAutofit fontScale="90000"/>
          </a:bodyPr>
          <a:lstStyle/>
          <a:p>
            <a:r>
              <a:rPr lang="en-US" err="1">
                <a:cs typeface="Docktrin"/>
              </a:rPr>
              <a:t>Rihanna</a:t>
            </a:r>
            <a:br>
              <a:rPr lang="en-US">
                <a:latin typeface="Docktrin"/>
                <a:cs typeface="Docktrin"/>
              </a:rPr>
            </a:br>
            <a:endParaRPr lang="en-US">
              <a:latin typeface="Docktrin"/>
              <a:cs typeface="Docktrin"/>
            </a:endParaRPr>
          </a:p>
        </p:txBody>
      </p:sp>
      <p:sp>
        <p:nvSpPr>
          <p:cNvPr id="7" name="Subtitle 2"/>
          <p:cNvSpPr txBox="1">
            <a:spLocks/>
          </p:cNvSpPr>
          <p:nvPr/>
        </p:nvSpPr>
        <p:spPr>
          <a:xfrm>
            <a:off x="765891" y="1366907"/>
            <a:ext cx="10648996" cy="1211519"/>
          </a:xfrm>
          <a:prstGeom prst="rect">
            <a:avLst/>
          </a:prstGeom>
        </p:spPr>
        <p:txBody>
          <a:bodyPr vert="horz" lIns="121920" tIns="60960" rIns="121920" bIns="6096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4267" dirty="0">
                <a:solidFill>
                  <a:schemeClr val="tx1"/>
                </a:solidFill>
              </a:rPr>
              <a:t>		        Good Girl  		</a:t>
            </a:r>
          </a:p>
        </p:txBody>
      </p:sp>
      <p:sp>
        <p:nvSpPr>
          <p:cNvPr id="3" name="TextBox 2">
            <a:extLst>
              <a:ext uri="{FF2B5EF4-FFF2-40B4-BE49-F238E27FC236}">
                <a16:creationId xmlns:a16="http://schemas.microsoft.com/office/drawing/2014/main" id="{C024D924-8D1F-4166-E724-775C1A16A2A4}"/>
              </a:ext>
            </a:extLst>
          </p:cNvPr>
          <p:cNvSpPr txBox="1"/>
          <p:nvPr/>
        </p:nvSpPr>
        <p:spPr>
          <a:xfrm>
            <a:off x="3048000" y="3429001"/>
            <a:ext cx="3657600"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a:cs typeface="Arial"/>
                <a:hlinkClick r:id="rId3"/>
              </a:rPr>
              <a:t>Rihanna Good Girl</a:t>
            </a:r>
            <a:endParaRPr lang="en-US">
              <a:cs typeface="Arial"/>
            </a:endParaRPr>
          </a:p>
        </p:txBody>
      </p:sp>
      <p:sp>
        <p:nvSpPr>
          <p:cNvPr id="4" name="Footer Placeholder 2">
            <a:extLst>
              <a:ext uri="{FF2B5EF4-FFF2-40B4-BE49-F238E27FC236}">
                <a16:creationId xmlns:a16="http://schemas.microsoft.com/office/drawing/2014/main" id="{1E2FAF01-3662-AC79-1355-7289346608D0}"/>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42060242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914400" y="452161"/>
            <a:ext cx="10363200" cy="1470025"/>
          </a:xfrm>
        </p:spPr>
        <p:txBody>
          <a:bodyPr>
            <a:normAutofit fontScale="90000"/>
          </a:bodyPr>
          <a:lstStyle/>
          <a:p>
            <a:r>
              <a:rPr lang="en-US" err="1">
                <a:cs typeface="Docktrin"/>
              </a:rPr>
              <a:t>Rihanna</a:t>
            </a:r>
            <a:br>
              <a:rPr lang="en-US">
                <a:latin typeface="Docktrin"/>
                <a:cs typeface="Docktrin"/>
              </a:rPr>
            </a:br>
            <a:endParaRPr lang="en-US">
              <a:latin typeface="Docktrin"/>
              <a:cs typeface="Docktrin"/>
            </a:endParaRPr>
          </a:p>
        </p:txBody>
      </p:sp>
      <p:sp>
        <p:nvSpPr>
          <p:cNvPr id="7" name="Subtitle 2"/>
          <p:cNvSpPr txBox="1">
            <a:spLocks/>
          </p:cNvSpPr>
          <p:nvPr/>
        </p:nvSpPr>
        <p:spPr>
          <a:xfrm>
            <a:off x="239350" y="1316426"/>
            <a:ext cx="10648996" cy="1211519"/>
          </a:xfrm>
          <a:prstGeom prst="rect">
            <a:avLst/>
          </a:prstGeom>
        </p:spPr>
        <p:txBody>
          <a:bodyPr vert="horz" lIns="121920" tIns="60960" rIns="121920" bIns="6096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4267" dirty="0">
                <a:solidFill>
                  <a:schemeClr val="tx1"/>
                </a:solidFill>
              </a:rPr>
              <a:t>		        Good Girl  		Gone Bad</a:t>
            </a:r>
          </a:p>
        </p:txBody>
      </p:sp>
      <p:sp>
        <p:nvSpPr>
          <p:cNvPr id="5" name="TextBox 4">
            <a:extLst>
              <a:ext uri="{FF2B5EF4-FFF2-40B4-BE49-F238E27FC236}">
                <a16:creationId xmlns:a16="http://schemas.microsoft.com/office/drawing/2014/main" id="{B60367DC-63ED-CFB9-9786-233277FF3C13}"/>
              </a:ext>
            </a:extLst>
          </p:cNvPr>
          <p:cNvSpPr txBox="1"/>
          <p:nvPr/>
        </p:nvSpPr>
        <p:spPr>
          <a:xfrm>
            <a:off x="2590800" y="3420035"/>
            <a:ext cx="3657600"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a:cs typeface="Arial"/>
                <a:hlinkClick r:id="rId3"/>
              </a:rPr>
              <a:t>Good Girl</a:t>
            </a:r>
            <a:endParaRPr lang="en-US">
              <a:cs typeface="Arial"/>
            </a:endParaRPr>
          </a:p>
        </p:txBody>
      </p:sp>
      <p:sp>
        <p:nvSpPr>
          <p:cNvPr id="9" name="TextBox 1">
            <a:extLst>
              <a:ext uri="{FF2B5EF4-FFF2-40B4-BE49-F238E27FC236}">
                <a16:creationId xmlns:a16="http://schemas.microsoft.com/office/drawing/2014/main" id="{3212437B-9D0E-5E91-95B7-068549496AB2}"/>
              </a:ext>
            </a:extLst>
          </p:cNvPr>
          <p:cNvSpPr txBox="1"/>
          <p:nvPr/>
        </p:nvSpPr>
        <p:spPr>
          <a:xfrm>
            <a:off x="6705600" y="3429001"/>
            <a:ext cx="3657600" cy="276999"/>
          </a:xfrm>
          <a:prstGeom prst="rect">
            <a:avLst/>
          </a:prstGeom>
          <a:noFill/>
        </p:spPr>
        <p:txBody>
          <a:bodyPr rot="0" spcFirstLastPara="0" vert="horz" wrap="square" lIns="0" tIns="0" rIns="0" bIns="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cs typeface="Arial"/>
                <a:hlinkClick r:id="rId4"/>
              </a:rPr>
              <a:t>Gone Bad</a:t>
            </a:r>
          </a:p>
        </p:txBody>
      </p:sp>
      <p:sp>
        <p:nvSpPr>
          <p:cNvPr id="3" name="Footer Placeholder 2">
            <a:extLst>
              <a:ext uri="{FF2B5EF4-FFF2-40B4-BE49-F238E27FC236}">
                <a16:creationId xmlns:a16="http://schemas.microsoft.com/office/drawing/2014/main" id="{67256288-37F5-19FA-F966-B2A9F3D76343}"/>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22150890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914400" y="452161"/>
            <a:ext cx="10363200" cy="1470025"/>
          </a:xfrm>
        </p:spPr>
        <p:txBody>
          <a:bodyPr>
            <a:normAutofit fontScale="90000"/>
          </a:bodyPr>
          <a:lstStyle/>
          <a:p>
            <a:r>
              <a:rPr lang="en-US" err="1">
                <a:cs typeface="Docktrin"/>
              </a:rPr>
              <a:t>Rihanna</a:t>
            </a:r>
            <a:br>
              <a:rPr lang="en-US">
                <a:latin typeface="Docktrin"/>
                <a:cs typeface="Docktrin"/>
              </a:rPr>
            </a:br>
            <a:endParaRPr lang="en-US">
              <a:latin typeface="Docktrin"/>
              <a:cs typeface="Docktrin"/>
            </a:endParaRPr>
          </a:p>
        </p:txBody>
      </p:sp>
      <p:sp>
        <p:nvSpPr>
          <p:cNvPr id="7" name="Subtitle 2"/>
          <p:cNvSpPr txBox="1">
            <a:spLocks/>
          </p:cNvSpPr>
          <p:nvPr/>
        </p:nvSpPr>
        <p:spPr>
          <a:xfrm>
            <a:off x="765891" y="1366907"/>
            <a:ext cx="10648996" cy="1211519"/>
          </a:xfrm>
          <a:prstGeom prst="rect">
            <a:avLst/>
          </a:prstGeom>
        </p:spPr>
        <p:txBody>
          <a:bodyPr vert="horz" lIns="121920" tIns="60960" rIns="121920" bIns="6096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4267" dirty="0">
                <a:solidFill>
                  <a:schemeClr val="tx1"/>
                </a:solidFill>
              </a:rPr>
              <a:t>Her first two albums had a hit each		</a:t>
            </a:r>
          </a:p>
        </p:txBody>
      </p:sp>
      <p:sp>
        <p:nvSpPr>
          <p:cNvPr id="4" name="TextBox 3">
            <a:extLst>
              <a:ext uri="{FF2B5EF4-FFF2-40B4-BE49-F238E27FC236}">
                <a16:creationId xmlns:a16="http://schemas.microsoft.com/office/drawing/2014/main" id="{4FE3A0A6-5E03-DEA9-3D32-CDC46BDCA902}"/>
              </a:ext>
            </a:extLst>
          </p:cNvPr>
          <p:cNvSpPr txBox="1"/>
          <p:nvPr/>
        </p:nvSpPr>
        <p:spPr>
          <a:xfrm>
            <a:off x="1891553" y="3429001"/>
            <a:ext cx="3657600"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a:cs typeface="Arial"/>
                <a:hlinkClick r:id="rId3"/>
              </a:rPr>
              <a:t>Music Of the Sun</a:t>
            </a:r>
            <a:endParaRPr lang="en-US" sz="2400"/>
          </a:p>
        </p:txBody>
      </p:sp>
      <p:sp>
        <p:nvSpPr>
          <p:cNvPr id="5" name="TextBox 4">
            <a:extLst>
              <a:ext uri="{FF2B5EF4-FFF2-40B4-BE49-F238E27FC236}">
                <a16:creationId xmlns:a16="http://schemas.microsoft.com/office/drawing/2014/main" id="{023CE590-8B1E-A0B9-4C12-D956F8A25968}"/>
              </a:ext>
            </a:extLst>
          </p:cNvPr>
          <p:cNvSpPr txBox="1"/>
          <p:nvPr/>
        </p:nvSpPr>
        <p:spPr>
          <a:xfrm>
            <a:off x="6382871" y="3429001"/>
            <a:ext cx="3657600"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a:cs typeface="Arial"/>
                <a:hlinkClick r:id="rId4"/>
              </a:rPr>
              <a:t>A Girl Like Me</a:t>
            </a:r>
            <a:endParaRPr lang="en-US" sz="2400">
              <a:hlinkClick r:id="rId4"/>
            </a:endParaRPr>
          </a:p>
        </p:txBody>
      </p:sp>
      <p:sp>
        <p:nvSpPr>
          <p:cNvPr id="3" name="Footer Placeholder 2">
            <a:extLst>
              <a:ext uri="{FF2B5EF4-FFF2-40B4-BE49-F238E27FC236}">
                <a16:creationId xmlns:a16="http://schemas.microsoft.com/office/drawing/2014/main" id="{ED5DA953-50E3-2D14-15D0-B25D260E04AD}"/>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2799336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914400" y="452161"/>
            <a:ext cx="10363200" cy="1470025"/>
          </a:xfrm>
        </p:spPr>
        <p:txBody>
          <a:bodyPr>
            <a:normAutofit fontScale="90000"/>
          </a:bodyPr>
          <a:lstStyle/>
          <a:p>
            <a:r>
              <a:rPr lang="en-US" err="1">
                <a:latin typeface="Docktrin"/>
                <a:cs typeface="Docktrin"/>
              </a:rPr>
              <a:t>Rihanna</a:t>
            </a:r>
            <a:br>
              <a:rPr lang="en-US">
                <a:latin typeface="Docktrin"/>
                <a:cs typeface="Docktrin"/>
              </a:rPr>
            </a:br>
            <a:endParaRPr lang="en-US">
              <a:latin typeface="Docktrin"/>
              <a:cs typeface="Docktrin"/>
            </a:endParaRPr>
          </a:p>
        </p:txBody>
      </p:sp>
      <p:sp>
        <p:nvSpPr>
          <p:cNvPr id="7" name="Subtitle 2"/>
          <p:cNvSpPr txBox="1">
            <a:spLocks/>
          </p:cNvSpPr>
          <p:nvPr/>
        </p:nvSpPr>
        <p:spPr>
          <a:xfrm>
            <a:off x="765891" y="1366907"/>
            <a:ext cx="10648996" cy="1211519"/>
          </a:xfrm>
          <a:prstGeom prst="rect">
            <a:avLst/>
          </a:prstGeom>
        </p:spPr>
        <p:txBody>
          <a:bodyPr vert="horz" lIns="121920" tIns="60960" rIns="121920" bIns="6096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4267" dirty="0">
                <a:solidFill>
                  <a:schemeClr val="tx1"/>
                </a:solidFill>
              </a:rPr>
              <a:t>Then there was Umbrella		</a:t>
            </a:r>
          </a:p>
        </p:txBody>
      </p:sp>
      <p:sp>
        <p:nvSpPr>
          <p:cNvPr id="5" name="TextBox 4">
            <a:extLst>
              <a:ext uri="{FF2B5EF4-FFF2-40B4-BE49-F238E27FC236}">
                <a16:creationId xmlns:a16="http://schemas.microsoft.com/office/drawing/2014/main" id="{1856C3A2-1986-82C8-BBB8-2491DE6869E8}"/>
              </a:ext>
            </a:extLst>
          </p:cNvPr>
          <p:cNvSpPr txBox="1"/>
          <p:nvPr/>
        </p:nvSpPr>
        <p:spPr>
          <a:xfrm>
            <a:off x="4114800" y="3599330"/>
            <a:ext cx="3657600"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a:cs typeface="Arial"/>
                <a:hlinkClick r:id="rId3"/>
              </a:rPr>
              <a:t>Good Girl Gone Bad</a:t>
            </a:r>
            <a:endParaRPr lang="en-US" sz="2400"/>
          </a:p>
        </p:txBody>
      </p:sp>
      <p:sp>
        <p:nvSpPr>
          <p:cNvPr id="3" name="Footer Placeholder 2">
            <a:extLst>
              <a:ext uri="{FF2B5EF4-FFF2-40B4-BE49-F238E27FC236}">
                <a16:creationId xmlns:a16="http://schemas.microsoft.com/office/drawing/2014/main" id="{9F959BDB-7A8C-E6D9-94CA-58DB9B7FC101}"/>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160053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914400" y="452161"/>
            <a:ext cx="10363200" cy="1470025"/>
          </a:xfrm>
        </p:spPr>
        <p:txBody>
          <a:bodyPr>
            <a:normAutofit fontScale="90000"/>
          </a:bodyPr>
          <a:lstStyle/>
          <a:p>
            <a:r>
              <a:rPr lang="en-US" err="1">
                <a:cs typeface="Docktrin"/>
              </a:rPr>
              <a:t>Rihanna</a:t>
            </a:r>
            <a:br>
              <a:rPr lang="en-US">
                <a:latin typeface="Docktrin"/>
                <a:cs typeface="Docktrin"/>
              </a:rPr>
            </a:br>
            <a:endParaRPr lang="en-US">
              <a:latin typeface="Docktrin"/>
              <a:cs typeface="Docktrin"/>
            </a:endParaRPr>
          </a:p>
        </p:txBody>
      </p:sp>
      <p:sp>
        <p:nvSpPr>
          <p:cNvPr id="7" name="Subtitle 2"/>
          <p:cNvSpPr txBox="1">
            <a:spLocks/>
          </p:cNvSpPr>
          <p:nvPr/>
        </p:nvSpPr>
        <p:spPr>
          <a:xfrm>
            <a:off x="1253050" y="1314313"/>
            <a:ext cx="10648996" cy="1211519"/>
          </a:xfrm>
          <a:prstGeom prst="rect">
            <a:avLst/>
          </a:prstGeom>
        </p:spPr>
        <p:txBody>
          <a:bodyPr vert="horz" lIns="121920" tIns="60960" rIns="121920" bIns="60960" rtlCol="0" anchor="t">
            <a:normAutofit fontScale="92500" lnSpcReduction="1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4267" dirty="0">
                <a:solidFill>
                  <a:schemeClr val="tx1"/>
                </a:solidFill>
              </a:rPr>
              <a:t>The narrative gets darker in comparison to the sunshine, island vibes of the first 2 albums</a:t>
            </a:r>
            <a:endParaRPr lang="en-US" sz="4267" dirty="0">
              <a:solidFill>
                <a:schemeClr val="tx1"/>
              </a:solidFill>
              <a:cs typeface="Arial"/>
            </a:endParaRPr>
          </a:p>
        </p:txBody>
      </p:sp>
      <p:sp>
        <p:nvSpPr>
          <p:cNvPr id="11" name="TextBox 10">
            <a:extLst>
              <a:ext uri="{FF2B5EF4-FFF2-40B4-BE49-F238E27FC236}">
                <a16:creationId xmlns:a16="http://schemas.microsoft.com/office/drawing/2014/main" id="{50073238-78D5-0061-9076-356B0A455BC2}"/>
              </a:ext>
            </a:extLst>
          </p:cNvPr>
          <p:cNvSpPr txBox="1"/>
          <p:nvPr/>
        </p:nvSpPr>
        <p:spPr>
          <a:xfrm>
            <a:off x="4114800" y="3599330"/>
            <a:ext cx="3657600"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a:cs typeface="Arial"/>
                <a:hlinkClick r:id="rId3"/>
              </a:rPr>
              <a:t>Rihanna</a:t>
            </a:r>
            <a:endParaRPr lang="en-US" sz="2400"/>
          </a:p>
        </p:txBody>
      </p:sp>
      <p:sp>
        <p:nvSpPr>
          <p:cNvPr id="3" name="Footer Placeholder 2">
            <a:extLst>
              <a:ext uri="{FF2B5EF4-FFF2-40B4-BE49-F238E27FC236}">
                <a16:creationId xmlns:a16="http://schemas.microsoft.com/office/drawing/2014/main" id="{5739F2FA-4FF4-72E0-9EBD-210E6978A9F2}"/>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646793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dirty="0">
                <a:solidFill>
                  <a:srgbClr val="000000"/>
                </a:solidFill>
              </a:rPr>
              <a:t>Understanding the underlying narrative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29</a:t>
            </a:fld>
            <a:endParaRPr lang="en-GB" dirty="0"/>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GB" sz="2400">
              <a:solidFill>
                <a:srgbClr val="000000"/>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42B7CCB-C993-E004-8BE1-4A5DFE774C2C}"/>
              </a:ext>
            </a:extLst>
          </p:cNvPr>
          <p:cNvSpPr txBox="1">
            <a:spLocks/>
          </p:cNvSpPr>
          <p:nvPr/>
        </p:nvSpPr>
        <p:spPr>
          <a:xfrm>
            <a:off x="473348" y="74137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3733"/>
          </a:p>
          <a:p>
            <a:pPr marL="0" indent="0" fontAlgn="base">
              <a:buNone/>
            </a:pPr>
            <a:r>
              <a:rPr lang="en-GB" dirty="0">
                <a:solidFill>
                  <a:srgbClr val="000000"/>
                </a:solidFill>
              </a:rPr>
              <a:t>Create a mind map:</a:t>
            </a:r>
            <a:endParaRPr lang="en-GB" dirty="0">
              <a:solidFill>
                <a:srgbClr val="000000"/>
              </a:solidFill>
              <a:cs typeface="Arial"/>
            </a:endParaRPr>
          </a:p>
          <a:p>
            <a:pPr fontAlgn="base">
              <a:buFont typeface="Wingdings" panose="020B0604020202020204" pitchFamily="34" charset="0"/>
              <a:buChar char="§"/>
            </a:pPr>
            <a:r>
              <a:rPr lang="en-GB" dirty="0">
                <a:solidFill>
                  <a:srgbClr val="000000"/>
                </a:solidFill>
              </a:rPr>
              <a:t>Where else you have seen these narratives and patterns in creative areas of interest?</a:t>
            </a:r>
            <a:endParaRPr lang="en-GB" dirty="0">
              <a:solidFill>
                <a:srgbClr val="000000"/>
              </a:solidFill>
              <a:cs typeface="Arial"/>
            </a:endParaRPr>
          </a:p>
          <a:p>
            <a:pPr fontAlgn="base">
              <a:buFont typeface="Wingdings" panose="020B0604020202020204" pitchFamily="34" charset="0"/>
              <a:buChar char="§"/>
            </a:pPr>
            <a:r>
              <a:rPr lang="en-GB" dirty="0">
                <a:solidFill>
                  <a:srgbClr val="000000"/>
                </a:solidFill>
              </a:rPr>
              <a:t>Add the details of different narratives to the mind map.</a:t>
            </a:r>
            <a:endParaRPr lang="en-GB" dirty="0">
              <a:solidFill>
                <a:srgbClr val="000000"/>
              </a:solidFill>
              <a:cs typeface="Arial"/>
            </a:endParaRPr>
          </a:p>
          <a:p>
            <a:pPr>
              <a:buFont typeface="Wingdings" panose="020B0604020202020204" pitchFamily="34" charset="0"/>
              <a:buChar char="§"/>
            </a:pPr>
            <a:r>
              <a:rPr lang="en-GB" dirty="0">
                <a:solidFill>
                  <a:srgbClr val="000000"/>
                </a:solidFill>
              </a:rPr>
              <a:t>Discuss how these narratives might affect diversity and discrimination. </a:t>
            </a:r>
            <a:endParaRPr lang="en-GB" dirty="0">
              <a:solidFill>
                <a:srgbClr val="000000"/>
              </a:solidFill>
              <a:cs typeface="Arial"/>
            </a:endParaRPr>
          </a:p>
          <a:p>
            <a:pPr algn="l" rtl="0" fontAlgn="base"/>
            <a:endParaRPr lang="en-GB" sz="2667">
              <a:solidFill>
                <a:srgbClr val="000000"/>
              </a:solidFill>
              <a:cs typeface="Arial"/>
            </a:endParaRPr>
          </a:p>
        </p:txBody>
      </p:sp>
    </p:spTree>
    <p:extLst>
      <p:ext uri="{BB962C8B-B14F-4D97-AF65-F5344CB8AC3E}">
        <p14:creationId xmlns:p14="http://schemas.microsoft.com/office/powerpoint/2010/main" val="22324489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8000" dirty="0"/>
              <a:t>01: Introduction</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Narratives </a:t>
            </a:r>
          </a:p>
        </p:txBody>
      </p:sp>
    </p:spTree>
    <p:extLst>
      <p:ext uri="{BB962C8B-B14F-4D97-AF65-F5344CB8AC3E}">
        <p14:creationId xmlns:p14="http://schemas.microsoft.com/office/powerpoint/2010/main" val="1487763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9333" dirty="0"/>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Creating to a brief</a:t>
            </a:r>
          </a:p>
        </p:txBody>
      </p:sp>
    </p:spTree>
    <p:extLst>
      <p:ext uri="{BB962C8B-B14F-4D97-AF65-F5344CB8AC3E}">
        <p14:creationId xmlns:p14="http://schemas.microsoft.com/office/powerpoint/2010/main" val="25293109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DA2C159E-F13C-4A85-9A41-E7669D3E0D70}" type="slidenum">
              <a:rPr lang="en-GB" dirty="0" smtClean="0"/>
              <a:pPr/>
              <a:t>31</a:t>
            </a:fld>
            <a:endParaRPr lang="en-GB" dirty="0"/>
          </a:p>
        </p:txBody>
      </p:sp>
      <p:sp>
        <p:nvSpPr>
          <p:cNvPr id="5" name="TextBox 4">
            <a:extLst>
              <a:ext uri="{FF2B5EF4-FFF2-40B4-BE49-F238E27FC236}">
                <a16:creationId xmlns:a16="http://schemas.microsoft.com/office/drawing/2014/main" id="{13A9BB27-3B6E-5E4D-A9EB-5B522A7132EB}"/>
              </a:ext>
            </a:extLst>
          </p:cNvPr>
          <p:cNvSpPr txBox="1"/>
          <p:nvPr/>
        </p:nvSpPr>
        <p:spPr>
          <a:xfrm>
            <a:off x="3276600" y="3151413"/>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Grand Theft Auto online new intro (2022)</a:t>
            </a:r>
          </a:p>
        </p:txBody>
      </p:sp>
      <p:sp>
        <p:nvSpPr>
          <p:cNvPr id="3" name="Footer Placeholder 2">
            <a:extLst>
              <a:ext uri="{FF2B5EF4-FFF2-40B4-BE49-F238E27FC236}">
                <a16:creationId xmlns:a16="http://schemas.microsoft.com/office/drawing/2014/main" id="{6E2A9AE9-0259-AC89-B9BB-55E87D94C1D3}"/>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4828118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Recreating brand visuals</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32</a:t>
            </a:fld>
            <a:endParaRPr lang="en-GB" dirty="0"/>
          </a:p>
        </p:txBody>
      </p:sp>
      <p:sp>
        <p:nvSpPr>
          <p:cNvPr id="3" name="TextBox 2">
            <a:extLst>
              <a:ext uri="{FF2B5EF4-FFF2-40B4-BE49-F238E27FC236}">
                <a16:creationId xmlns:a16="http://schemas.microsoft.com/office/drawing/2014/main" id="{B695DCB0-EF28-D4B3-0445-721F9C737B5D}"/>
              </a:ext>
            </a:extLst>
          </p:cNvPr>
          <p:cNvSpPr txBox="1"/>
          <p:nvPr/>
        </p:nvSpPr>
        <p:spPr>
          <a:xfrm>
            <a:off x="3276600"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GTA image</a:t>
            </a:r>
            <a:endParaRPr lang="en-US" sz="2400"/>
          </a:p>
        </p:txBody>
      </p:sp>
      <p:sp>
        <p:nvSpPr>
          <p:cNvPr id="5" name="Footer Placeholder 2">
            <a:extLst>
              <a:ext uri="{FF2B5EF4-FFF2-40B4-BE49-F238E27FC236}">
                <a16:creationId xmlns:a16="http://schemas.microsoft.com/office/drawing/2014/main" id="{00CC3909-2F19-2354-F8C7-DBE946A5EE54}"/>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3214024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33</a:t>
            </a:fld>
            <a:endParaRPr lang="en-GB" dirty="0"/>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29881" y="1300399"/>
            <a:ext cx="11231457" cy="4525963"/>
          </a:xfrm>
          <a:prstGeom prst="rect">
            <a:avLst/>
          </a:prstGeom>
        </p:spPr>
        <p:txBody>
          <a:bodyPr lIns="121920" tIns="60960" rIns="121920" bIns="60960" anchor="t">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Commit phase</a:t>
            </a:r>
            <a:endParaRPr lang="en-GB" sz="3733" dirty="0">
              <a:cs typeface="Arial"/>
            </a:endParaRPr>
          </a:p>
          <a:p>
            <a:pPr marL="0" indent="0">
              <a:buNone/>
            </a:pPr>
            <a:endParaRPr lang="en-GB" sz="3733"/>
          </a:p>
          <a:p>
            <a:pPr marL="0" indent="0">
              <a:buNone/>
            </a:pPr>
            <a:r>
              <a:rPr lang="en-GB" sz="3733" dirty="0"/>
              <a:t>Gather the customer’s requirements:</a:t>
            </a:r>
            <a:endParaRPr lang="en-GB" sz="3733" dirty="0">
              <a:cs typeface="Arial"/>
            </a:endParaRPr>
          </a:p>
          <a:p>
            <a:pPr marL="0" indent="0">
              <a:buNone/>
            </a:pPr>
            <a:r>
              <a:rPr lang="en-GB" sz="3733" dirty="0"/>
              <a:t>•	Who are your audience?</a:t>
            </a:r>
            <a:endParaRPr lang="en-GB" sz="3733" dirty="0">
              <a:cs typeface="Arial"/>
            </a:endParaRPr>
          </a:p>
          <a:p>
            <a:pPr marL="0" indent="0">
              <a:buNone/>
            </a:pPr>
            <a:r>
              <a:rPr lang="en-GB" sz="3733" dirty="0"/>
              <a:t>•	How would they like it (in this case, a hot brew)?</a:t>
            </a:r>
            <a:endParaRPr lang="en-GB" sz="3733" dirty="0">
              <a:cs typeface="Arial"/>
            </a:endParaRPr>
          </a:p>
          <a:p>
            <a:pPr marL="0" indent="0">
              <a:buNone/>
            </a:pPr>
            <a:r>
              <a:rPr lang="en-GB" sz="3733" dirty="0"/>
              <a:t>•	What will it cost you in time, money or emotion?</a:t>
            </a:r>
            <a:endParaRPr lang="en-GB" sz="3733" dirty="0">
              <a:cs typeface="Arial"/>
            </a:endParaRPr>
          </a:p>
        </p:txBody>
      </p:sp>
      <p:sp>
        <p:nvSpPr>
          <p:cNvPr id="7" name="Title 11">
            <a:extLst>
              <a:ext uri="{FF2B5EF4-FFF2-40B4-BE49-F238E27FC236}">
                <a16:creationId xmlns:a16="http://schemas.microsoft.com/office/drawing/2014/main" id="{302B1C05-7674-5D7F-F3C3-F55B2ADB6717}"/>
              </a:ext>
            </a:extLst>
          </p:cNvPr>
          <p:cNvSpPr>
            <a:spLocks noGrp="1"/>
          </p:cNvSpPr>
          <p:nvPr>
            <p:ph type="title"/>
          </p:nvPr>
        </p:nvSpPr>
        <p:spPr>
          <a:xfrm>
            <a:off x="310601" y="333201"/>
            <a:ext cx="11250084" cy="932567"/>
          </a:xfrm>
        </p:spPr>
        <p:txBody>
          <a:bodyPr/>
          <a:lstStyle/>
          <a:p>
            <a:r>
              <a:rPr lang="en-US" dirty="0"/>
              <a:t>Delivering a small project</a:t>
            </a:r>
            <a:endParaRPr lang="en-GB" dirty="0"/>
          </a:p>
        </p:txBody>
      </p:sp>
    </p:spTree>
    <p:extLst>
      <p:ext uri="{BB962C8B-B14F-4D97-AF65-F5344CB8AC3E}">
        <p14:creationId xmlns:p14="http://schemas.microsoft.com/office/powerpoint/2010/main" val="10677299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9E31FF1-29CB-9A07-F264-266C6A83E609}"/>
              </a:ext>
            </a:extLst>
          </p:cNvPr>
          <p:cNvSpPr>
            <a:spLocks noGrp="1"/>
          </p:cNvSpPr>
          <p:nvPr>
            <p:ph type="sldNum" sz="quarter" idx="11"/>
          </p:nvPr>
        </p:nvSpPr>
        <p:spPr/>
        <p:txBody>
          <a:bodyPr/>
          <a:lstStyle/>
          <a:p>
            <a:fld id="{DA2C159E-F13C-4A85-9A41-E7669D3E0D70}" type="slidenum">
              <a:rPr lang="en-GB" dirty="0" smtClean="0"/>
              <a:pPr/>
              <a:t>34</a:t>
            </a:fld>
            <a:endParaRPr lang="en-GB" dirty="0"/>
          </a:p>
        </p:txBody>
      </p:sp>
      <p:sp>
        <p:nvSpPr>
          <p:cNvPr id="3" name="Title 2">
            <a:extLst>
              <a:ext uri="{FF2B5EF4-FFF2-40B4-BE49-F238E27FC236}">
                <a16:creationId xmlns:a16="http://schemas.microsoft.com/office/drawing/2014/main" id="{95101E13-3864-D835-7E64-B3570E1CF7E0}"/>
              </a:ext>
            </a:extLst>
          </p:cNvPr>
          <p:cNvSpPr>
            <a:spLocks noGrp="1"/>
          </p:cNvSpPr>
          <p:nvPr>
            <p:ph type="title"/>
          </p:nvPr>
        </p:nvSpPr>
        <p:spPr/>
        <p:txBody>
          <a:bodyPr>
            <a:normAutofit/>
          </a:bodyPr>
          <a:lstStyle/>
          <a:p>
            <a:r>
              <a:rPr lang="en-GB" sz="4267" dirty="0">
                <a:cs typeface="Arial"/>
              </a:rPr>
              <a:t>Create your own</a:t>
            </a:r>
            <a:endParaRPr lang="en-GB" sz="4267" dirty="0"/>
          </a:p>
        </p:txBody>
      </p:sp>
      <p:sp>
        <p:nvSpPr>
          <p:cNvPr id="4" name="Text Placeholder 3">
            <a:extLst>
              <a:ext uri="{FF2B5EF4-FFF2-40B4-BE49-F238E27FC236}">
                <a16:creationId xmlns:a16="http://schemas.microsoft.com/office/drawing/2014/main" id="{CB27B8AA-33AA-B0E0-10FE-963C7352D0F4}"/>
              </a:ext>
            </a:extLst>
          </p:cNvPr>
          <p:cNvSpPr>
            <a:spLocks noGrp="1"/>
          </p:cNvSpPr>
          <p:nvPr>
            <p:ph type="body" sz="quarter" idx="12"/>
          </p:nvPr>
        </p:nvSpPr>
        <p:spPr>
          <a:xfrm>
            <a:off x="824165" y="1371413"/>
            <a:ext cx="10223500" cy="4802099"/>
          </a:xfrm>
        </p:spPr>
        <p:txBody>
          <a:bodyPr vert="horz" lIns="0" tIns="0" rIns="0" bIns="0" rtlCol="0" anchor="t">
            <a:noAutofit/>
          </a:bodyPr>
          <a:lstStyle/>
          <a:p>
            <a:pPr>
              <a:lnSpc>
                <a:spcPct val="100000"/>
              </a:lnSpc>
            </a:pPr>
            <a:r>
              <a:rPr lang="en-GB" sz="3733" dirty="0">
                <a:latin typeface="Arial"/>
                <a:cs typeface="Calibri"/>
              </a:rPr>
              <a:t>Create a GTA poster using an image of yourself. Try to get the branding as close to GTA’s as you can. Consider the narrative you are trying to portray.</a:t>
            </a:r>
            <a:endParaRPr lang="en-US" sz="3733" dirty="0">
              <a:latin typeface="Arial"/>
              <a:cs typeface="Calibri"/>
            </a:endParaRPr>
          </a:p>
          <a:p>
            <a:pPr>
              <a:lnSpc>
                <a:spcPct val="100000"/>
              </a:lnSpc>
            </a:pPr>
            <a:endParaRPr lang="en-GB" sz="3733" dirty="0">
              <a:latin typeface="Arial"/>
              <a:cs typeface="Calibri"/>
            </a:endParaRPr>
          </a:p>
          <a:p>
            <a:pPr>
              <a:lnSpc>
                <a:spcPct val="100000"/>
              </a:lnSpc>
            </a:pPr>
            <a:r>
              <a:rPr lang="en-GB" sz="3733" dirty="0" err="1">
                <a:latin typeface="Arial"/>
                <a:cs typeface="Calibri"/>
              </a:rPr>
              <a:t>Pricedown</a:t>
            </a:r>
            <a:r>
              <a:rPr lang="en-GB" sz="3733" dirty="0">
                <a:latin typeface="Arial"/>
                <a:cs typeface="Calibri"/>
              </a:rPr>
              <a:t> Font</a:t>
            </a:r>
            <a:endParaRPr lang="en-GB" sz="3733" dirty="0">
              <a:latin typeface="Arial"/>
              <a:cs typeface="Arial"/>
            </a:endParaRPr>
          </a:p>
          <a:p>
            <a:pPr>
              <a:lnSpc>
                <a:spcPct val="100000"/>
              </a:lnSpc>
            </a:pPr>
            <a:r>
              <a:rPr lang="en-GB" sz="3733" dirty="0">
                <a:latin typeface="Arial"/>
                <a:cs typeface="Calibri"/>
              </a:rPr>
              <a:t> </a:t>
            </a:r>
            <a:r>
              <a:rPr lang="en-GB" sz="3200" u="sng" dirty="0">
                <a:solidFill>
                  <a:srgbClr val="0000FF"/>
                </a:solidFill>
                <a:latin typeface="Arial"/>
                <a:cs typeface="Calibri"/>
                <a:hlinkClick r:id="rId2"/>
              </a:rPr>
              <a:t>https://www.dafont.com/pricedown.font</a:t>
            </a:r>
            <a:endParaRPr lang="en-GB" sz="3733" dirty="0">
              <a:latin typeface="Arial"/>
              <a:cs typeface="Arial"/>
            </a:endParaRPr>
          </a:p>
        </p:txBody>
      </p:sp>
      <p:sp>
        <p:nvSpPr>
          <p:cNvPr id="5" name="Footer Placeholder 4">
            <a:extLst>
              <a:ext uri="{FF2B5EF4-FFF2-40B4-BE49-F238E27FC236}">
                <a16:creationId xmlns:a16="http://schemas.microsoft.com/office/drawing/2014/main" id="{199EF4E0-2A8E-549F-E6A2-E5E518C6C9ED}"/>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33848647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Recreating brand visuals</a:t>
            </a:r>
            <a:endParaRPr lang="en-GB" dirty="0"/>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35</a:t>
            </a:fld>
            <a:endParaRPr lang="en-GB" dirty="0"/>
          </a:p>
        </p:txBody>
      </p:sp>
      <p:sp>
        <p:nvSpPr>
          <p:cNvPr id="6" name="TextBox 5">
            <a:extLst>
              <a:ext uri="{FF2B5EF4-FFF2-40B4-BE49-F238E27FC236}">
                <a16:creationId xmlns:a16="http://schemas.microsoft.com/office/drawing/2014/main" id="{0C641673-BD8B-5A0C-CA57-C9AF3AE7DCFF}"/>
              </a:ext>
            </a:extLst>
          </p:cNvPr>
          <p:cNvSpPr txBox="1"/>
          <p:nvPr/>
        </p:nvSpPr>
        <p:spPr>
          <a:xfrm>
            <a:off x="3276600" y="3151413"/>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How to create a GTA Effect Photoshop Action</a:t>
            </a:r>
          </a:p>
        </p:txBody>
      </p:sp>
      <p:sp>
        <p:nvSpPr>
          <p:cNvPr id="3" name="Footer Placeholder 2">
            <a:extLst>
              <a:ext uri="{FF2B5EF4-FFF2-40B4-BE49-F238E27FC236}">
                <a16:creationId xmlns:a16="http://schemas.microsoft.com/office/drawing/2014/main" id="{7746A605-1361-830C-0889-625365F7F6FD}"/>
              </a:ext>
              <a:ext uri="{C183D7F6-B498-43B3-948B-1728B52AA6E4}">
                <adec:decorative xmlns:adec="http://schemas.microsoft.com/office/drawing/2017/decorative" val="1"/>
              </a:ext>
            </a:extLst>
          </p:cNvPr>
          <p:cNvSpPr txBox="1">
            <a:spLocks/>
          </p:cNvSpPr>
          <p:nvPr/>
        </p:nvSpPr>
        <p:spPr>
          <a:xfrm>
            <a:off x="312000" y="6356351"/>
            <a:ext cx="10248501" cy="365125"/>
          </a:xfr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27248358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a:t>Responding to opportunity</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36</a:t>
            </a:fld>
            <a:endParaRPr lang="en-GB" dirty="0"/>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481296" y="987345"/>
            <a:ext cx="11231457" cy="5213011"/>
          </a:xfrm>
          <a:prstGeom prst="rect">
            <a:avLst/>
          </a:prstGeom>
        </p:spPr>
        <p:txBody>
          <a:bodyPr lIns="121920" tIns="60960" rIns="121920" bIns="60960" anchor="t">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Complete phase</a:t>
            </a:r>
            <a:endParaRPr lang="en-GB" sz="3733" dirty="0">
              <a:cs typeface="Arial"/>
            </a:endParaRPr>
          </a:p>
          <a:p>
            <a:pPr marL="0" indent="0">
              <a:buNone/>
            </a:pPr>
            <a:r>
              <a:rPr lang="en-GB" sz="3733" dirty="0"/>
              <a:t>Present the finished project: </a:t>
            </a:r>
            <a:endParaRPr lang="en-GB" sz="3733" dirty="0">
              <a:cs typeface="Arial"/>
            </a:endParaRPr>
          </a:p>
          <a:p>
            <a:pPr algn="l" rtl="0" fontAlgn="base"/>
            <a:r>
              <a:rPr lang="en-GB" sz="3733" dirty="0"/>
              <a:t>Deliver the order.</a:t>
            </a:r>
            <a:endParaRPr lang="en-GB" sz="3733" dirty="0">
              <a:cs typeface="Arial"/>
            </a:endParaRPr>
          </a:p>
          <a:p>
            <a:pPr algn="l" rtl="0" fontAlgn="base"/>
            <a:r>
              <a:rPr lang="en-GB" sz="3733" dirty="0"/>
              <a:t>Ask for feedback to improve for next time. </a:t>
            </a:r>
            <a:endParaRPr lang="en-GB" sz="3733" dirty="0">
              <a:cs typeface="Arial"/>
            </a:endParaRPr>
          </a:p>
          <a:p>
            <a:pPr marL="0" indent="0">
              <a:buNone/>
            </a:pPr>
            <a:r>
              <a:rPr lang="en-GB" sz="3733" dirty="0">
                <a:cs typeface="Arial"/>
              </a:rPr>
              <a:t>Working in pairs, explain your design, the narrative and messaging you hoped to achieve.</a:t>
            </a:r>
          </a:p>
          <a:p>
            <a:pPr marL="0" indent="0">
              <a:buNone/>
            </a:pPr>
            <a:r>
              <a:rPr lang="en-GB" sz="3733" dirty="0">
                <a:cs typeface="Arial"/>
              </a:rPr>
              <a:t>Give feedback on each other’s strengths and work together to consider how you might develop your characters.</a:t>
            </a:r>
          </a:p>
        </p:txBody>
      </p:sp>
    </p:spTree>
    <p:extLst>
      <p:ext uri="{BB962C8B-B14F-4D97-AF65-F5344CB8AC3E}">
        <p14:creationId xmlns:p14="http://schemas.microsoft.com/office/powerpoint/2010/main" val="6277184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9333" dirty="0"/>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Sharing for review </a:t>
            </a:r>
          </a:p>
        </p:txBody>
      </p:sp>
    </p:spTree>
    <p:extLst>
      <p:ext uri="{BB962C8B-B14F-4D97-AF65-F5344CB8AC3E}">
        <p14:creationId xmlns:p14="http://schemas.microsoft.com/office/powerpoint/2010/main" val="22756438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cs typeface="Arial"/>
              </a:rPr>
              <a:t>Lesson 5: Team dynamics</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dirty="0"/>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dirty="0"/>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dirty="0"/>
              <a:t>Location</a:t>
            </a:r>
          </a:p>
        </p:txBody>
      </p:sp>
    </p:spTree>
    <p:extLst>
      <p:ext uri="{BB962C8B-B14F-4D97-AF65-F5344CB8AC3E}">
        <p14:creationId xmlns:p14="http://schemas.microsoft.com/office/powerpoint/2010/main" val="13601076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39</a:t>
            </a:fld>
            <a:endParaRPr lang="en-GB" dirty="0"/>
          </a:p>
        </p:txBody>
      </p:sp>
      <p:graphicFrame>
        <p:nvGraphicFramePr>
          <p:cNvPr id="6" name="Table 5">
            <a:extLst>
              <a:ext uri="{FF2B5EF4-FFF2-40B4-BE49-F238E27FC236}">
                <a16:creationId xmlns:a16="http://schemas.microsoft.com/office/drawing/2014/main" id="{C9753F7D-B294-F96C-B5FD-DF9ECCA1109F}"/>
              </a:ext>
            </a:extLst>
          </p:cNvPr>
          <p:cNvGraphicFramePr>
            <a:graphicFrameLocks noGrp="1"/>
          </p:cNvGraphicFramePr>
          <p:nvPr/>
        </p:nvGraphicFramePr>
        <p:xfrm>
          <a:off x="1105524" y="530902"/>
          <a:ext cx="10808768" cy="4748717"/>
        </p:xfrm>
        <a:graphic>
          <a:graphicData uri="http://schemas.openxmlformats.org/drawingml/2006/table">
            <a:tbl>
              <a:tblPr firstRow="1" bandRow="1">
                <a:tableStyleId>{21E4AEA4-8DFA-4A89-87EB-49C32662AFE0}</a:tableStyleId>
              </a:tblPr>
              <a:tblGrid>
                <a:gridCol w="2913511">
                  <a:extLst>
                    <a:ext uri="{9D8B030D-6E8A-4147-A177-3AD203B41FA5}">
                      <a16:colId xmlns:a16="http://schemas.microsoft.com/office/drawing/2014/main" val="3564393186"/>
                    </a:ext>
                  </a:extLst>
                </a:gridCol>
                <a:gridCol w="7895257">
                  <a:extLst>
                    <a:ext uri="{9D8B030D-6E8A-4147-A177-3AD203B41FA5}">
                      <a16:colId xmlns:a16="http://schemas.microsoft.com/office/drawing/2014/main" val="1943792679"/>
                    </a:ext>
                  </a:extLst>
                </a:gridCol>
              </a:tblGrid>
              <a:tr h="2960557">
                <a:tc>
                  <a:txBody>
                    <a:bodyPr/>
                    <a:lstStyle/>
                    <a:p>
                      <a:pPr fontAlgn="t"/>
                      <a:endParaRPr lang="en-GB" sz="4300">
                        <a:effectLst/>
                      </a:endParaRPr>
                    </a:p>
                    <a:p>
                      <a:pPr rtl="0" fontAlgn="base"/>
                      <a:r>
                        <a:rPr lang="en-GB" sz="2400" dirty="0">
                          <a:effectLst/>
                        </a:rPr>
                        <a:t>Learning outcomes </a:t>
                      </a:r>
                    </a:p>
                    <a:p>
                      <a:pPr rtl="0" fontAlgn="base"/>
                      <a:endParaRPr lang="en-GB" sz="4300">
                        <a:effectLst/>
                      </a:endParaRPr>
                    </a:p>
                  </a:txBody>
                  <a:tcPr marL="121920" marR="121920" marT="60960" marB="60960"/>
                </a:tc>
                <a:tc>
                  <a:txBody>
                    <a:bodyPr/>
                    <a:lstStyle/>
                    <a:p>
                      <a:r>
                        <a:rPr lang="en-GB" sz="2400" b="1" kern="1200" dirty="0">
                          <a:solidFill>
                            <a:schemeClr val="lt1"/>
                          </a:solidFill>
                          <a:effectLst/>
                          <a:latin typeface="+mn-lt"/>
                          <a:ea typeface="+mn-ea"/>
                          <a:cs typeface="+mn-cs"/>
                        </a:rPr>
                        <a:t>Learners can:</a:t>
                      </a:r>
                    </a:p>
                    <a:p>
                      <a:r>
                        <a:rPr lang="en-GB" sz="2400" b="1" kern="1200" dirty="0">
                          <a:solidFill>
                            <a:schemeClr val="lt1"/>
                          </a:solidFill>
                          <a:effectLst/>
                          <a:latin typeface="+mn-lt"/>
                          <a:ea typeface="+mn-ea"/>
                          <a:cs typeface="+mn-cs"/>
                        </a:rPr>
                        <a:t>• explain what a non-disclosure agreement is</a:t>
                      </a:r>
                    </a:p>
                    <a:p>
                      <a:r>
                        <a:rPr lang="en-GB" sz="2400" b="1" kern="1200" dirty="0">
                          <a:solidFill>
                            <a:schemeClr val="lt1"/>
                          </a:solidFill>
                          <a:effectLst/>
                          <a:latin typeface="+mn-lt"/>
                          <a:ea typeface="+mn-ea"/>
                          <a:cs typeface="+mn-cs"/>
                        </a:rPr>
                        <a:t>• identify the key elements of an agreement</a:t>
                      </a:r>
                    </a:p>
                    <a:p>
                      <a:r>
                        <a:rPr lang="en-GB" sz="2400" b="1" kern="1200" dirty="0">
                          <a:solidFill>
                            <a:schemeClr val="lt1"/>
                          </a:solidFill>
                          <a:effectLst/>
                          <a:latin typeface="+mn-lt"/>
                          <a:ea typeface="+mn-ea"/>
                          <a:cs typeface="+mn-cs"/>
                        </a:rPr>
                        <a:t>• differentiate between the various creative mindsets and personalities that they might encounter in the industry.</a:t>
                      </a:r>
                      <a:endParaRPr lang="en-GB" sz="2400" dirty="0">
                        <a:effectLst/>
                      </a:endParaRPr>
                    </a:p>
                  </a:txBody>
                  <a:tcPr marL="121920" marR="121920" marT="60960" marB="60960"/>
                </a:tc>
                <a:extLst>
                  <a:ext uri="{0D108BD9-81ED-4DB2-BD59-A6C34878D82A}">
                    <a16:rowId xmlns:a16="http://schemas.microsoft.com/office/drawing/2014/main" val="3432767037"/>
                  </a:ext>
                </a:extLst>
              </a:tr>
              <a:tr h="1788160">
                <a:tc>
                  <a:txBody>
                    <a:bodyPr/>
                    <a:lstStyle/>
                    <a:p>
                      <a:pPr fontAlgn="t"/>
                      <a:endParaRPr lang="en-GB" sz="4300">
                        <a:effectLst/>
                      </a:endParaRPr>
                    </a:p>
                    <a:p>
                      <a:pPr rtl="0" fontAlgn="base"/>
                      <a:r>
                        <a:rPr lang="en-GB" sz="2400" dirty="0">
                          <a:effectLst/>
                        </a:rPr>
                        <a:t>Skill development </a:t>
                      </a:r>
                    </a:p>
                    <a:p>
                      <a:pPr rtl="0" fontAlgn="base"/>
                      <a:endParaRPr lang="en-GB" sz="4300">
                        <a:effectLst/>
                      </a:endParaRPr>
                    </a:p>
                  </a:txBody>
                  <a:tcPr marL="121920" marR="121920" marT="60960" marB="60960"/>
                </a:tc>
                <a:tc>
                  <a:txBody>
                    <a:bodyPr/>
                    <a:lstStyle/>
                    <a:p>
                      <a:pPr fontAlgn="t"/>
                      <a:endParaRPr lang="en-GB" sz="4300">
                        <a:effectLst/>
                      </a:endParaRPr>
                    </a:p>
                    <a:p>
                      <a:pPr rtl="0" fontAlgn="base"/>
                      <a:r>
                        <a:rPr lang="en-GB" sz="2400" dirty="0">
                          <a:effectLst/>
                        </a:rPr>
                        <a:t>Working collaboratively: understanding what is required to work in groups with differing creative personalities </a:t>
                      </a:r>
                    </a:p>
                  </a:txBody>
                  <a:tcPr marL="121920" marR="121920" marT="60960" marB="60960"/>
                </a:tc>
                <a:extLst>
                  <a:ext uri="{0D108BD9-81ED-4DB2-BD59-A6C34878D82A}">
                    <a16:rowId xmlns:a16="http://schemas.microsoft.com/office/drawing/2014/main" val="3871648676"/>
                  </a:ext>
                </a:extLst>
              </a:tr>
            </a:tbl>
          </a:graphicData>
        </a:graphic>
      </p:graphicFrame>
    </p:spTree>
    <p:extLst>
      <p:ext uri="{BB962C8B-B14F-4D97-AF65-F5344CB8AC3E}">
        <p14:creationId xmlns:p14="http://schemas.microsoft.com/office/powerpoint/2010/main" val="26581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dirty="0">
                <a:solidFill>
                  <a:srgbClr val="000000"/>
                </a:solidFill>
              </a:rPr>
              <a:t>Understanding the underlying narrative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4</a:t>
            </a:fld>
            <a:endParaRPr lang="en-GB" dirty="0"/>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GB" sz="2400">
              <a:solidFill>
                <a:srgbClr val="000000"/>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42B7CCB-C993-E004-8BE1-4A5DFE774C2C}"/>
              </a:ext>
            </a:extLst>
          </p:cNvPr>
          <p:cNvSpPr txBox="1">
            <a:spLocks/>
          </p:cNvSpPr>
          <p:nvPr/>
        </p:nvSpPr>
        <p:spPr>
          <a:xfrm>
            <a:off x="539326" y="18034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3733"/>
          </a:p>
          <a:p>
            <a:pPr marL="0" indent="0">
              <a:buNone/>
            </a:pPr>
            <a:endParaRPr lang="en-US" sz="3733"/>
          </a:p>
          <a:p>
            <a:pPr marL="0" indent="0" algn="ctr">
              <a:buNone/>
            </a:pPr>
            <a:r>
              <a:rPr lang="en-US" sz="3733" dirty="0"/>
              <a:t>Working to a project brief…</a:t>
            </a:r>
          </a:p>
        </p:txBody>
      </p:sp>
    </p:spTree>
    <p:extLst>
      <p:ext uri="{BB962C8B-B14F-4D97-AF65-F5344CB8AC3E}">
        <p14:creationId xmlns:p14="http://schemas.microsoft.com/office/powerpoint/2010/main" val="33158322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cs typeface="Arial"/>
              </a:rPr>
              <a:t>Non-disclosure agreements (NDAs)</a:t>
            </a:r>
            <a:endParaRPr lang="en-US" dirty="0"/>
          </a:p>
        </p:txBody>
      </p:sp>
    </p:spTree>
    <p:extLst>
      <p:ext uri="{BB962C8B-B14F-4D97-AF65-F5344CB8AC3E}">
        <p14:creationId xmlns:p14="http://schemas.microsoft.com/office/powerpoint/2010/main" val="9195716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4F33C-8D94-71F2-FDC3-C50128F3A775}"/>
              </a:ext>
            </a:extLst>
          </p:cNvPr>
          <p:cNvSpPr>
            <a:spLocks noGrp="1"/>
          </p:cNvSpPr>
          <p:nvPr>
            <p:ph type="title"/>
          </p:nvPr>
        </p:nvSpPr>
        <p:spPr>
          <a:xfrm>
            <a:off x="310601" y="576791"/>
            <a:ext cx="11250084" cy="932567"/>
          </a:xfrm>
        </p:spPr>
        <p:txBody>
          <a:bodyPr>
            <a:normAutofit/>
          </a:bodyPr>
          <a:lstStyle/>
          <a:p>
            <a:r>
              <a:rPr lang="en-GB" sz="3733" dirty="0">
                <a:cs typeface="Arial"/>
              </a:rPr>
              <a:t>What do you know about NDAs?</a:t>
            </a:r>
            <a:endParaRPr lang="en-GB" sz="3733" b="0" dirty="0">
              <a:cs typeface="Arial"/>
            </a:endParaRPr>
          </a:p>
        </p:txBody>
      </p:sp>
      <p:sp>
        <p:nvSpPr>
          <p:cNvPr id="3" name="Text Placeholder 2">
            <a:extLst>
              <a:ext uri="{FF2B5EF4-FFF2-40B4-BE49-F238E27FC236}">
                <a16:creationId xmlns:a16="http://schemas.microsoft.com/office/drawing/2014/main" id="{A7839D6F-E20C-A4B2-F5BB-B71016378F0B}"/>
              </a:ext>
            </a:extLst>
          </p:cNvPr>
          <p:cNvSpPr>
            <a:spLocks noGrp="1"/>
          </p:cNvSpPr>
          <p:nvPr>
            <p:ph type="body" sz="quarter" idx="13"/>
          </p:nvPr>
        </p:nvSpPr>
        <p:spPr>
          <a:xfrm>
            <a:off x="361118" y="2236831"/>
            <a:ext cx="9113359" cy="3154344"/>
          </a:xfrm>
        </p:spPr>
        <p:txBody>
          <a:bodyPr vert="horz" lIns="0" tIns="0" rIns="0" bIns="0" rtlCol="0" anchor="t">
            <a:noAutofit/>
          </a:bodyPr>
          <a:lstStyle/>
          <a:p>
            <a:r>
              <a:rPr lang="en-GB" sz="3733" b="0" dirty="0">
                <a:cs typeface="Arial"/>
              </a:rPr>
              <a:t>Ask the person next to you:</a:t>
            </a:r>
          </a:p>
          <a:p>
            <a:endParaRPr lang="en-GB" sz="3733" b="0" dirty="0">
              <a:cs typeface="Arial"/>
            </a:endParaRPr>
          </a:p>
          <a:p>
            <a:r>
              <a:rPr lang="en-GB" sz="3733" b="0" dirty="0">
                <a:cs typeface="Arial"/>
              </a:rPr>
              <a:t>What do you know about NDAs?</a:t>
            </a:r>
          </a:p>
          <a:p>
            <a:endParaRPr lang="en-GB" sz="3733" b="0" dirty="0">
              <a:cs typeface="Arial"/>
            </a:endParaRPr>
          </a:p>
          <a:p>
            <a:r>
              <a:rPr lang="en-GB" sz="3733" b="0" dirty="0">
                <a:cs typeface="Arial"/>
              </a:rPr>
              <a:t>What is their purpose?</a:t>
            </a:r>
          </a:p>
          <a:p>
            <a:r>
              <a:rPr lang="en-GB" sz="3733" b="0" dirty="0">
                <a:cs typeface="Arial"/>
              </a:rPr>
              <a:t>Have you experienced them? Where?</a:t>
            </a:r>
          </a:p>
        </p:txBody>
      </p:sp>
      <p:sp>
        <p:nvSpPr>
          <p:cNvPr id="5" name="Footer Placeholder 4">
            <a:extLst>
              <a:ext uri="{FF2B5EF4-FFF2-40B4-BE49-F238E27FC236}">
                <a16:creationId xmlns:a16="http://schemas.microsoft.com/office/drawing/2014/main" id="{9F707002-012A-62BE-8FE2-6C7D1373E980}"/>
              </a:ext>
            </a:extLst>
          </p:cNvPr>
          <p:cNvSpPr>
            <a:spLocks noGrp="1"/>
          </p:cNvSpPr>
          <p:nvPr>
            <p:ph type="ftr" sz="quarter" idx="10"/>
          </p:nvPr>
        </p:nvSpPr>
        <p:spPr/>
        <p:txBody>
          <a:bodyPr/>
          <a:lstStyle/>
          <a:p>
            <a:r>
              <a:rPr lang="en-GB" dirty="0"/>
              <a:t>Education and Training Foundation</a:t>
            </a:r>
          </a:p>
        </p:txBody>
      </p:sp>
      <p:sp>
        <p:nvSpPr>
          <p:cNvPr id="6" name="Slide Number Placeholder 5">
            <a:extLst>
              <a:ext uri="{FF2B5EF4-FFF2-40B4-BE49-F238E27FC236}">
                <a16:creationId xmlns:a16="http://schemas.microsoft.com/office/drawing/2014/main" id="{F398CBEA-7834-2F2C-CDEB-B21E1AB41BBA}"/>
              </a:ext>
            </a:extLst>
          </p:cNvPr>
          <p:cNvSpPr>
            <a:spLocks noGrp="1"/>
          </p:cNvSpPr>
          <p:nvPr>
            <p:ph type="sldNum" sz="quarter" idx="11"/>
          </p:nvPr>
        </p:nvSpPr>
        <p:spPr/>
        <p:txBody>
          <a:bodyPr/>
          <a:lstStyle/>
          <a:p>
            <a:fld id="{DA2C159E-F13C-4A85-9A41-E7669D3E0D70}" type="slidenum">
              <a:rPr lang="en-GB" dirty="0" smtClean="0"/>
              <a:pPr/>
              <a:t>41</a:t>
            </a:fld>
            <a:endParaRPr lang="en-GB" dirty="0"/>
          </a:p>
        </p:txBody>
      </p:sp>
    </p:spTree>
    <p:extLst>
      <p:ext uri="{BB962C8B-B14F-4D97-AF65-F5344CB8AC3E}">
        <p14:creationId xmlns:p14="http://schemas.microsoft.com/office/powerpoint/2010/main" val="31046994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NDAs</a:t>
            </a:r>
          </a:p>
        </p:txBody>
      </p:sp>
      <p:sp>
        <p:nvSpPr>
          <p:cNvPr id="5" name="Text Placeholder 4"/>
          <p:cNvSpPr>
            <a:spLocks noGrp="1"/>
          </p:cNvSpPr>
          <p:nvPr>
            <p:ph type="body" sz="quarter" idx="12"/>
          </p:nvPr>
        </p:nvSpPr>
        <p:spPr/>
        <p:txBody>
          <a:bodyPr vert="horz" lIns="0" tIns="0" rIns="0" bIns="0" rtlCol="0" anchor="t">
            <a:noAutofit/>
          </a:bodyPr>
          <a:lstStyle/>
          <a:p>
            <a:r>
              <a:rPr lang="en-GB" sz="3733" dirty="0">
                <a:ea typeface="+mn-lt"/>
                <a:cs typeface="+mn-lt"/>
              </a:rPr>
              <a:t>An NDA (also known as a 'confidentiality agreement') is a legal contract that offers protection where two or more parties will be sharing confidential information but want to ensure the information is not shared with anyone else.</a:t>
            </a:r>
          </a:p>
          <a:p>
            <a:endParaRPr lang="en-GB" sz="3733" dirty="0">
              <a:ea typeface="+mn-lt"/>
              <a:cs typeface="+mn-lt"/>
            </a:endParaRPr>
          </a:p>
          <a:p>
            <a:r>
              <a:rPr lang="en-GB" sz="3733" dirty="0">
                <a:ea typeface="+mn-lt"/>
                <a:cs typeface="+mn-lt"/>
              </a:rPr>
              <a:t>NDAs allow two or more parties to get to know one another before they decide whether to enter into a longer-term deal or partnership.</a:t>
            </a:r>
            <a:endParaRPr lang="en-GB" sz="3733" dirty="0">
              <a:cs typeface="Arial"/>
            </a:endParaRPr>
          </a:p>
          <a:p>
            <a:endParaRPr lang="en-GB">
              <a:solidFill>
                <a:srgbClr val="E51C41"/>
              </a:solidFill>
              <a:cs typeface="Arial"/>
            </a:endParaRPr>
          </a:p>
          <a:p>
            <a:r>
              <a:rPr lang="en-GB" dirty="0">
                <a:solidFill>
                  <a:srgbClr val="E51C41"/>
                </a:solidFill>
              </a:rPr>
              <a:t> </a:t>
            </a:r>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42</a:t>
            </a:fld>
            <a:endParaRPr lang="en-GB" dirty="0"/>
          </a:p>
        </p:txBody>
      </p:sp>
    </p:spTree>
    <p:extLst>
      <p:ext uri="{BB962C8B-B14F-4D97-AF65-F5344CB8AC3E}">
        <p14:creationId xmlns:p14="http://schemas.microsoft.com/office/powerpoint/2010/main" val="40659863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cs typeface="Arial"/>
              </a:rPr>
              <a:t>Main points of an NDA</a:t>
            </a:r>
          </a:p>
        </p:txBody>
      </p:sp>
    </p:spTree>
    <p:extLst>
      <p:ext uri="{BB962C8B-B14F-4D97-AF65-F5344CB8AC3E}">
        <p14:creationId xmlns:p14="http://schemas.microsoft.com/office/powerpoint/2010/main" val="28031803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NDAs</a:t>
            </a:r>
          </a:p>
        </p:txBody>
      </p:sp>
      <p:sp>
        <p:nvSpPr>
          <p:cNvPr id="5" name="Text Placeholder 4"/>
          <p:cNvSpPr>
            <a:spLocks noGrp="1"/>
          </p:cNvSpPr>
          <p:nvPr>
            <p:ph type="body" sz="quarter" idx="12"/>
          </p:nvPr>
        </p:nvSpPr>
        <p:spPr>
          <a:xfrm>
            <a:off x="855394" y="1327692"/>
            <a:ext cx="10223500" cy="4802099"/>
          </a:xfrm>
        </p:spPr>
        <p:txBody>
          <a:bodyPr vert="horz" lIns="0" tIns="0" rIns="0" bIns="0" rtlCol="0" anchor="t">
            <a:noAutofit/>
          </a:bodyPr>
          <a:lstStyle/>
          <a:p>
            <a:pPr algn="ctr"/>
            <a:r>
              <a:rPr lang="en-GB" sz="2667" dirty="0">
                <a:ea typeface="+mn-lt"/>
                <a:cs typeface="+mn-lt"/>
              </a:rPr>
              <a:t>Summarise the main points</a:t>
            </a:r>
            <a:endParaRPr lang="en-GB">
              <a:ea typeface="+mn-lt"/>
              <a:cs typeface="+mn-lt"/>
            </a:endParaRPr>
          </a:p>
          <a:p>
            <a:pPr algn="ctr"/>
            <a:endParaRPr lang="en-GB" sz="2667">
              <a:cs typeface="Arial"/>
            </a:endParaRPr>
          </a:p>
          <a:p>
            <a:pPr algn="ctr"/>
            <a:r>
              <a:rPr lang="en-GB" sz="2667" dirty="0">
                <a:solidFill>
                  <a:srgbClr val="000000"/>
                </a:solidFill>
                <a:cs typeface="Arial"/>
              </a:rPr>
              <a:t>What are you agreeing not to disclose?</a:t>
            </a:r>
          </a:p>
          <a:p>
            <a:pPr algn="ctr"/>
            <a:r>
              <a:rPr lang="en-GB" sz="2667" dirty="0">
                <a:solidFill>
                  <a:srgbClr val="000000"/>
                </a:solidFill>
                <a:cs typeface="Arial"/>
              </a:rPr>
              <a:t>Over what period of time?</a:t>
            </a:r>
          </a:p>
          <a:p>
            <a:pPr algn="ctr"/>
            <a:r>
              <a:rPr lang="en-GB" sz="2667" dirty="0">
                <a:solidFill>
                  <a:srgbClr val="000000"/>
                </a:solidFill>
                <a:cs typeface="Arial"/>
              </a:rPr>
              <a:t>What is the legal basis?</a:t>
            </a:r>
          </a:p>
          <a:p>
            <a:endParaRPr lang="en-GB">
              <a:solidFill>
                <a:srgbClr val="E51C41"/>
              </a:solidFill>
            </a:endParaRPr>
          </a:p>
          <a:p>
            <a:r>
              <a:rPr lang="en-GB" dirty="0">
                <a:solidFill>
                  <a:srgbClr val="E51C41"/>
                </a:solidFill>
              </a:rPr>
              <a:t> </a:t>
            </a:r>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44</a:t>
            </a:fld>
            <a:endParaRPr lang="en-GB" dirty="0"/>
          </a:p>
        </p:txBody>
      </p:sp>
    </p:spTree>
    <p:extLst>
      <p:ext uri="{BB962C8B-B14F-4D97-AF65-F5344CB8AC3E}">
        <p14:creationId xmlns:p14="http://schemas.microsoft.com/office/powerpoint/2010/main" val="9303526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 Ludo</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How to play </a:t>
            </a:r>
          </a:p>
          <a:p>
            <a:r>
              <a:rPr lang="en-US" dirty="0"/>
              <a:t>the game</a:t>
            </a:r>
          </a:p>
        </p:txBody>
      </p:sp>
    </p:spTree>
    <p:extLst>
      <p:ext uri="{BB962C8B-B14F-4D97-AF65-F5344CB8AC3E}">
        <p14:creationId xmlns:p14="http://schemas.microsoft.com/office/powerpoint/2010/main" val="37114657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Rules of Ludo</a:t>
            </a:r>
          </a:p>
        </p:txBody>
      </p:sp>
      <p:sp>
        <p:nvSpPr>
          <p:cNvPr id="5" name="Text Placeholder 4"/>
          <p:cNvSpPr>
            <a:spLocks noGrp="1"/>
          </p:cNvSpPr>
          <p:nvPr>
            <p:ph type="body" sz="quarter" idx="12"/>
          </p:nvPr>
        </p:nvSpPr>
        <p:spPr>
          <a:xfrm>
            <a:off x="266280" y="797040"/>
            <a:ext cx="6649720" cy="4802099"/>
          </a:xfrm>
        </p:spPr>
        <p:txBody>
          <a:bodyPr vert="horz" lIns="0" tIns="0" rIns="0" bIns="0" rtlCol="0" anchor="t">
            <a:noAutofit/>
          </a:bodyPr>
          <a:lstStyle/>
          <a:p>
            <a:r>
              <a:rPr lang="en-GB" sz="2400" dirty="0">
                <a:ea typeface="+mn-lt"/>
                <a:cs typeface="+mn-lt"/>
              </a:rPr>
              <a:t>Every player starts the game with four tokens in the starting position. The first player to eject all their tokens from the starting square and successfully navigate them around the board towards the end zone in the home column is the winner.</a:t>
            </a:r>
          </a:p>
          <a:p>
            <a:r>
              <a:rPr lang="en-GB" sz="2400" dirty="0">
                <a:solidFill>
                  <a:srgbClr val="000000"/>
                </a:solidFill>
                <a:ea typeface="+mn-lt"/>
                <a:cs typeface="+mn-lt"/>
              </a:rPr>
              <a:t>Navigating tokens around the board corresponds to the score the player rolls on their dice at every turn. For example, a score of three on the dice means the player can move the token up by three places on the board.</a:t>
            </a:r>
          </a:p>
          <a:p>
            <a:endParaRPr lang="en-GB" sz="2667">
              <a:solidFill>
                <a:srgbClr val="000000"/>
              </a:solidFill>
              <a:cs typeface="Arial"/>
            </a:endParaRPr>
          </a:p>
          <a:p>
            <a:endParaRPr lang="en-GB">
              <a:solidFill>
                <a:srgbClr val="E51C41"/>
              </a:solidFill>
            </a:endParaRPr>
          </a:p>
          <a:p>
            <a:r>
              <a:rPr lang="en-GB">
                <a:solidFill>
                  <a:srgbClr val="E51C41"/>
                </a:solidFill>
              </a:rPr>
              <a:t> </a:t>
            </a:r>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46</a:t>
            </a:fld>
            <a:endParaRPr lang="en-GB"/>
          </a:p>
        </p:txBody>
      </p:sp>
      <p:pic>
        <p:nvPicPr>
          <p:cNvPr id="6" name="Picture 6" descr="Shape&#10;&#10;Description automatically generated">
            <a:extLst>
              <a:ext uri="{FF2B5EF4-FFF2-40B4-BE49-F238E27FC236}">
                <a16:creationId xmlns:a16="http://schemas.microsoft.com/office/drawing/2014/main" id="{2F24EE1A-326C-D6F0-A974-72580367ACC6}"/>
              </a:ext>
            </a:extLst>
          </p:cNvPr>
          <p:cNvPicPr>
            <a:picLocks noChangeAspect="1"/>
          </p:cNvPicPr>
          <p:nvPr/>
        </p:nvPicPr>
        <p:blipFill>
          <a:blip r:embed="rId3"/>
          <a:stretch>
            <a:fillRect/>
          </a:stretch>
        </p:blipFill>
        <p:spPr>
          <a:xfrm>
            <a:off x="6911249" y="746393"/>
            <a:ext cx="5025527" cy="5025527"/>
          </a:xfrm>
          <a:prstGeom prst="rect">
            <a:avLst/>
          </a:prstGeom>
        </p:spPr>
      </p:pic>
    </p:spTree>
    <p:extLst>
      <p:ext uri="{BB962C8B-B14F-4D97-AF65-F5344CB8AC3E}">
        <p14:creationId xmlns:p14="http://schemas.microsoft.com/office/powerpoint/2010/main" val="18748156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sz="5867" dirty="0"/>
              <a:t>Play the game </a:t>
            </a:r>
            <a:endParaRPr lang="en-US" sz="5867" dirty="0"/>
          </a:p>
        </p:txBody>
      </p:sp>
    </p:spTree>
    <p:extLst>
      <p:ext uri="{BB962C8B-B14F-4D97-AF65-F5344CB8AC3E}">
        <p14:creationId xmlns:p14="http://schemas.microsoft.com/office/powerpoint/2010/main" val="29990917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dirty="0"/>
              <a:t>Play the game </a:t>
            </a:r>
            <a:endParaRPr lang="en-US" dirty="0"/>
          </a:p>
        </p:txBody>
      </p:sp>
      <p:sp>
        <p:nvSpPr>
          <p:cNvPr id="5" name="Text Placeholder 4"/>
          <p:cNvSpPr>
            <a:spLocks noGrp="1"/>
          </p:cNvSpPr>
          <p:nvPr>
            <p:ph type="body" sz="quarter" idx="12"/>
          </p:nvPr>
        </p:nvSpPr>
        <p:spPr>
          <a:xfrm>
            <a:off x="266280" y="797040"/>
            <a:ext cx="6649720" cy="4802099"/>
          </a:xfrm>
        </p:spPr>
        <p:txBody>
          <a:bodyPr vert="horz" lIns="0" tIns="0" rIns="0" bIns="0" rtlCol="0" anchor="t">
            <a:noAutofit/>
          </a:bodyPr>
          <a:lstStyle/>
          <a:p>
            <a:endParaRPr lang="en-GB" sz="2400">
              <a:solidFill>
                <a:srgbClr val="000000"/>
              </a:solidFill>
              <a:ea typeface="+mn-lt"/>
              <a:cs typeface="+mn-lt"/>
            </a:endParaRPr>
          </a:p>
          <a:p>
            <a:endParaRPr lang="en-GB" sz="2667">
              <a:solidFill>
                <a:srgbClr val="000000"/>
              </a:solidFill>
              <a:cs typeface="Arial"/>
            </a:endParaRPr>
          </a:p>
          <a:p>
            <a:endParaRPr lang="en-GB">
              <a:solidFill>
                <a:srgbClr val="E51C41"/>
              </a:solidFill>
            </a:endParaRPr>
          </a:p>
          <a:p>
            <a:r>
              <a:rPr lang="en-GB">
                <a:solidFill>
                  <a:srgbClr val="E51C41"/>
                </a:solidFill>
              </a:rPr>
              <a:t> </a:t>
            </a:r>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48</a:t>
            </a:fld>
            <a:endParaRPr lang="en-GB"/>
          </a:p>
        </p:txBody>
      </p:sp>
      <p:sp>
        <p:nvSpPr>
          <p:cNvPr id="7" name="Text Placeholder 4">
            <a:extLst>
              <a:ext uri="{FF2B5EF4-FFF2-40B4-BE49-F238E27FC236}">
                <a16:creationId xmlns:a16="http://schemas.microsoft.com/office/drawing/2014/main" id="{AB8A6AB7-A38E-D246-2B9D-E949C3921D2F}"/>
              </a:ext>
            </a:extLst>
          </p:cNvPr>
          <p:cNvSpPr txBox="1">
            <a:spLocks/>
          </p:cNvSpPr>
          <p:nvPr/>
        </p:nvSpPr>
        <p:spPr>
          <a:xfrm>
            <a:off x="469480" y="1000240"/>
            <a:ext cx="11536459" cy="4802099"/>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100000"/>
              </a:lnSpc>
            </a:pPr>
            <a:endParaRPr lang="en-GB" sz="3733" dirty="0">
              <a:cs typeface="Arial"/>
            </a:endParaRPr>
          </a:p>
          <a:p>
            <a:pPr algn="ctr">
              <a:lnSpc>
                <a:spcPct val="100000"/>
              </a:lnSpc>
            </a:pPr>
            <a:endParaRPr lang="en-GB" sz="3733" dirty="0">
              <a:cs typeface="Arial"/>
            </a:endParaRPr>
          </a:p>
          <a:p>
            <a:pPr algn="ctr">
              <a:lnSpc>
                <a:spcPct val="100000"/>
              </a:lnSpc>
            </a:pPr>
            <a:r>
              <a:rPr lang="en-GB" sz="3733" dirty="0">
                <a:cs typeface="Arial"/>
              </a:rPr>
              <a:t>Play the game in your groups until a player gets all 4 of their tokens home</a:t>
            </a:r>
            <a:endParaRPr lang="en-US" sz="3600">
              <a:cs typeface="Arial"/>
            </a:endParaRPr>
          </a:p>
          <a:p>
            <a:endParaRPr lang="en-GB" sz="2400">
              <a:solidFill>
                <a:srgbClr val="000000"/>
              </a:solidFill>
              <a:ea typeface="+mn-lt"/>
              <a:cs typeface="+mn-lt"/>
            </a:endParaRPr>
          </a:p>
          <a:p>
            <a:endParaRPr lang="en-GB" sz="2667">
              <a:solidFill>
                <a:srgbClr val="000000"/>
              </a:solidFill>
              <a:cs typeface="Arial"/>
            </a:endParaRPr>
          </a:p>
          <a:p>
            <a:endParaRPr lang="en-GB" sz="3600">
              <a:solidFill>
                <a:srgbClr val="E51C41"/>
              </a:solidFill>
            </a:endParaRPr>
          </a:p>
          <a:p>
            <a:r>
              <a:rPr lang="en-GB" sz="3600" dirty="0">
                <a:solidFill>
                  <a:srgbClr val="E51C41"/>
                </a:solidFill>
              </a:rPr>
              <a:t> </a:t>
            </a:r>
            <a:br>
              <a:rPr lang="en-GB" sz="3600" dirty="0"/>
            </a:br>
            <a:endParaRPr lang="en-GB" sz="3600"/>
          </a:p>
        </p:txBody>
      </p:sp>
    </p:spTree>
    <p:extLst>
      <p:ext uri="{BB962C8B-B14F-4D97-AF65-F5344CB8AC3E}">
        <p14:creationId xmlns:p14="http://schemas.microsoft.com/office/powerpoint/2010/main" val="34238713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dirty="0"/>
              <a:t>Play The Game</a:t>
            </a:r>
            <a:endParaRPr lang="en-US" dirty="0"/>
          </a:p>
        </p:txBody>
      </p:sp>
      <p:sp>
        <p:nvSpPr>
          <p:cNvPr id="5" name="Text Placeholder 4"/>
          <p:cNvSpPr>
            <a:spLocks noGrp="1"/>
          </p:cNvSpPr>
          <p:nvPr>
            <p:ph type="body" sz="quarter" idx="12"/>
          </p:nvPr>
        </p:nvSpPr>
        <p:spPr>
          <a:xfrm>
            <a:off x="266280" y="797040"/>
            <a:ext cx="6649720" cy="4802099"/>
          </a:xfrm>
        </p:spPr>
        <p:txBody>
          <a:bodyPr vert="horz" lIns="0" tIns="0" rIns="0" bIns="0" rtlCol="0" anchor="t">
            <a:noAutofit/>
          </a:bodyPr>
          <a:lstStyle/>
          <a:p>
            <a:endParaRPr lang="en-GB" sz="2400">
              <a:solidFill>
                <a:srgbClr val="000000"/>
              </a:solidFill>
              <a:ea typeface="+mn-lt"/>
              <a:cs typeface="+mn-lt"/>
            </a:endParaRPr>
          </a:p>
          <a:p>
            <a:endParaRPr lang="en-GB" sz="2667">
              <a:solidFill>
                <a:srgbClr val="000000"/>
              </a:solidFill>
              <a:cs typeface="Arial"/>
            </a:endParaRPr>
          </a:p>
          <a:p>
            <a:endParaRPr lang="en-GB">
              <a:solidFill>
                <a:srgbClr val="E51C41"/>
              </a:solidFill>
            </a:endParaRPr>
          </a:p>
          <a:p>
            <a:r>
              <a:rPr lang="en-GB">
                <a:solidFill>
                  <a:srgbClr val="E51C41"/>
                </a:solidFill>
              </a:rPr>
              <a:t> </a:t>
            </a:r>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49</a:t>
            </a:fld>
            <a:endParaRPr lang="en-GB"/>
          </a:p>
        </p:txBody>
      </p:sp>
      <p:sp>
        <p:nvSpPr>
          <p:cNvPr id="7" name="Text Placeholder 4">
            <a:extLst>
              <a:ext uri="{FF2B5EF4-FFF2-40B4-BE49-F238E27FC236}">
                <a16:creationId xmlns:a16="http://schemas.microsoft.com/office/drawing/2014/main" id="{AB8A6AB7-A38E-D246-2B9D-E949C3921D2F}"/>
              </a:ext>
            </a:extLst>
          </p:cNvPr>
          <p:cNvSpPr txBox="1">
            <a:spLocks/>
          </p:cNvSpPr>
          <p:nvPr/>
        </p:nvSpPr>
        <p:spPr>
          <a:xfrm>
            <a:off x="469480" y="1000240"/>
            <a:ext cx="10824155" cy="4802099"/>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100000"/>
              </a:lnSpc>
            </a:pPr>
            <a:endParaRPr lang="en-GB" sz="3733" dirty="0">
              <a:ea typeface="+mn-lt"/>
              <a:cs typeface="+mn-lt"/>
            </a:endParaRPr>
          </a:p>
          <a:p>
            <a:pPr algn="ctr">
              <a:lnSpc>
                <a:spcPct val="100000"/>
              </a:lnSpc>
            </a:pPr>
            <a:endParaRPr lang="en-GB" sz="3733" dirty="0">
              <a:ea typeface="+mn-lt"/>
              <a:cs typeface="+mn-lt"/>
            </a:endParaRPr>
          </a:p>
          <a:p>
            <a:pPr algn="ctr">
              <a:lnSpc>
                <a:spcPct val="100000"/>
              </a:lnSpc>
            </a:pPr>
            <a:r>
              <a:rPr lang="en-GB" sz="3733" dirty="0">
                <a:ea typeface="+mn-lt"/>
                <a:cs typeface="+mn-lt"/>
              </a:rPr>
              <a:t>Once we have a winner we will explain the strategies</a:t>
            </a:r>
            <a:endParaRPr lang="en-GB" sz="3733" dirty="0">
              <a:cs typeface="Arial"/>
            </a:endParaRPr>
          </a:p>
          <a:p>
            <a:endParaRPr lang="en-GB" sz="2400">
              <a:solidFill>
                <a:srgbClr val="000000"/>
              </a:solidFill>
              <a:ea typeface="+mn-lt"/>
              <a:cs typeface="+mn-lt"/>
            </a:endParaRPr>
          </a:p>
          <a:p>
            <a:endParaRPr lang="en-GB" sz="2400" dirty="0">
              <a:solidFill>
                <a:srgbClr val="000000"/>
              </a:solidFill>
              <a:cs typeface="Arial"/>
            </a:endParaRPr>
          </a:p>
          <a:p>
            <a:endParaRPr lang="en-GB" sz="2400" dirty="0">
              <a:solidFill>
                <a:srgbClr val="000000"/>
              </a:solidFill>
              <a:cs typeface="Arial"/>
            </a:endParaRPr>
          </a:p>
          <a:p>
            <a:endParaRPr lang="en-GB" sz="2667">
              <a:solidFill>
                <a:srgbClr val="000000"/>
              </a:solidFill>
              <a:cs typeface="Arial"/>
            </a:endParaRPr>
          </a:p>
          <a:p>
            <a:endParaRPr lang="en-GB" sz="3600">
              <a:solidFill>
                <a:srgbClr val="E51C41"/>
              </a:solidFill>
            </a:endParaRPr>
          </a:p>
          <a:p>
            <a:r>
              <a:rPr lang="en-GB" sz="3600" dirty="0">
                <a:solidFill>
                  <a:srgbClr val="E51C41"/>
                </a:solidFill>
              </a:rPr>
              <a:t> </a:t>
            </a:r>
            <a:br>
              <a:rPr lang="en-GB" sz="3600" dirty="0"/>
            </a:br>
            <a:endParaRPr lang="en-GB" sz="3600"/>
          </a:p>
        </p:txBody>
      </p:sp>
    </p:spTree>
    <p:extLst>
      <p:ext uri="{BB962C8B-B14F-4D97-AF65-F5344CB8AC3E}">
        <p14:creationId xmlns:p14="http://schemas.microsoft.com/office/powerpoint/2010/main" val="3053785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dirty="0">
                <a:solidFill>
                  <a:srgbClr val="000000"/>
                </a:solidFill>
              </a:rPr>
              <a:t>Understanding the underlying narrative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5</a:t>
            </a:fld>
            <a:endParaRPr lang="en-GB" dirty="0"/>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GB" sz="2400">
              <a:solidFill>
                <a:srgbClr val="000000"/>
              </a:solidFill>
              <a:latin typeface="Calibri" panose="020F0502020204030204" pitchFamily="34" charset="0"/>
            </a:endParaRPr>
          </a:p>
        </p:txBody>
      </p:sp>
      <p:sp>
        <p:nvSpPr>
          <p:cNvPr id="5" name="Content Placeholder 2">
            <a:extLst>
              <a:ext uri="{FF2B5EF4-FFF2-40B4-BE49-F238E27FC236}">
                <a16:creationId xmlns:a16="http://schemas.microsoft.com/office/drawing/2014/main" id="{442B7CCB-C993-E004-8BE1-4A5DFE774C2C}"/>
              </a:ext>
            </a:extLst>
          </p:cNvPr>
          <p:cNvSpPr txBox="1">
            <a:spLocks/>
          </p:cNvSpPr>
          <p:nvPr/>
        </p:nvSpPr>
        <p:spPr>
          <a:xfrm>
            <a:off x="276998" y="1297483"/>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3733"/>
          </a:p>
          <a:p>
            <a:pPr marL="0" indent="0">
              <a:buNone/>
            </a:pPr>
            <a:endParaRPr lang="en-US" sz="3733"/>
          </a:p>
          <a:p>
            <a:pPr marL="0" indent="0" algn="ctr">
              <a:buNone/>
            </a:pPr>
            <a:r>
              <a:rPr lang="en-US" sz="3733" dirty="0"/>
              <a:t>Working to a project brief…</a:t>
            </a:r>
            <a:endParaRPr lang="en-US" sz="3733" dirty="0">
              <a:cs typeface="Arial"/>
            </a:endParaRPr>
          </a:p>
          <a:p>
            <a:pPr marL="0" indent="0" algn="ctr">
              <a:buNone/>
            </a:pPr>
            <a:endParaRPr lang="en-US" sz="3733">
              <a:cs typeface="Arial"/>
            </a:endParaRPr>
          </a:p>
          <a:p>
            <a:pPr marL="0" indent="0" algn="ctr">
              <a:buNone/>
            </a:pPr>
            <a:r>
              <a:rPr lang="en-US" sz="3733" dirty="0"/>
              <a:t>using an existing framework to create new content.</a:t>
            </a:r>
            <a:endParaRPr lang="en-US" sz="3733" dirty="0">
              <a:cs typeface="Arial"/>
            </a:endParaRPr>
          </a:p>
          <a:p>
            <a:pPr marL="0" indent="0" algn="ctr">
              <a:buNone/>
            </a:pPr>
            <a:endParaRPr lang="en-US" sz="3733">
              <a:cs typeface="Arial"/>
            </a:endParaRPr>
          </a:p>
        </p:txBody>
      </p:sp>
    </p:spTree>
    <p:extLst>
      <p:ext uri="{BB962C8B-B14F-4D97-AF65-F5344CB8AC3E}">
        <p14:creationId xmlns:p14="http://schemas.microsoft.com/office/powerpoint/2010/main" val="11113063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dirty="0"/>
              <a:t>Play The Game</a:t>
            </a:r>
            <a:endParaRPr lang="en-US" dirty="0"/>
          </a:p>
        </p:txBody>
      </p:sp>
      <p:sp>
        <p:nvSpPr>
          <p:cNvPr id="5" name="Text Placeholder 4"/>
          <p:cNvSpPr>
            <a:spLocks noGrp="1"/>
          </p:cNvSpPr>
          <p:nvPr>
            <p:ph type="body" sz="quarter" idx="12"/>
          </p:nvPr>
        </p:nvSpPr>
        <p:spPr>
          <a:xfrm>
            <a:off x="266280" y="797040"/>
            <a:ext cx="6649720" cy="4802099"/>
          </a:xfrm>
        </p:spPr>
        <p:txBody>
          <a:bodyPr vert="horz" lIns="0" tIns="0" rIns="0" bIns="0" rtlCol="0" anchor="t">
            <a:noAutofit/>
          </a:bodyPr>
          <a:lstStyle/>
          <a:p>
            <a:endParaRPr lang="en-GB" sz="2400">
              <a:solidFill>
                <a:srgbClr val="000000"/>
              </a:solidFill>
              <a:ea typeface="+mn-lt"/>
              <a:cs typeface="+mn-lt"/>
            </a:endParaRPr>
          </a:p>
          <a:p>
            <a:endParaRPr lang="en-GB" sz="2667">
              <a:solidFill>
                <a:srgbClr val="000000"/>
              </a:solidFill>
              <a:cs typeface="Arial"/>
            </a:endParaRPr>
          </a:p>
          <a:p>
            <a:endParaRPr lang="en-GB">
              <a:solidFill>
                <a:srgbClr val="E51C41"/>
              </a:solidFill>
            </a:endParaRPr>
          </a:p>
          <a:p>
            <a:r>
              <a:rPr lang="en-GB">
                <a:solidFill>
                  <a:srgbClr val="E51C41"/>
                </a:solidFill>
              </a:rPr>
              <a:t> </a:t>
            </a:r>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50</a:t>
            </a:fld>
            <a:endParaRPr lang="en-GB"/>
          </a:p>
        </p:txBody>
      </p:sp>
      <p:sp>
        <p:nvSpPr>
          <p:cNvPr id="6" name="Text Placeholder 4">
            <a:extLst>
              <a:ext uri="{FF2B5EF4-FFF2-40B4-BE49-F238E27FC236}">
                <a16:creationId xmlns:a16="http://schemas.microsoft.com/office/drawing/2014/main" id="{3AB3E05C-04A5-6EC1-7C15-F7A6A615A42D}"/>
              </a:ext>
            </a:extLst>
          </p:cNvPr>
          <p:cNvSpPr txBox="1">
            <a:spLocks/>
          </p:cNvSpPr>
          <p:nvPr/>
        </p:nvSpPr>
        <p:spPr>
          <a:xfrm>
            <a:off x="469480" y="1000240"/>
            <a:ext cx="10824155" cy="4802099"/>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100000"/>
              </a:lnSpc>
            </a:pPr>
            <a:endParaRPr lang="en-GB" sz="3733" dirty="0">
              <a:ea typeface="+mn-lt"/>
              <a:cs typeface="+mn-lt"/>
            </a:endParaRPr>
          </a:p>
          <a:p>
            <a:pPr algn="ctr">
              <a:lnSpc>
                <a:spcPct val="100000"/>
              </a:lnSpc>
            </a:pPr>
            <a:endParaRPr lang="en-GB" sz="3733" dirty="0">
              <a:ea typeface="+mn-lt"/>
              <a:cs typeface="+mn-lt"/>
            </a:endParaRPr>
          </a:p>
          <a:p>
            <a:pPr algn="ctr">
              <a:lnSpc>
                <a:spcPct val="100000"/>
              </a:lnSpc>
            </a:pPr>
            <a:r>
              <a:rPr lang="en-GB" sz="3733" dirty="0">
                <a:ea typeface="+mn-lt"/>
                <a:cs typeface="+mn-lt"/>
              </a:rPr>
              <a:t>Do you want to know the strategies </a:t>
            </a:r>
            <a:endParaRPr lang="en-GB" sz="3733">
              <a:ea typeface="+mn-lt"/>
              <a:cs typeface="+mn-lt"/>
            </a:endParaRPr>
          </a:p>
          <a:p>
            <a:pPr algn="ctr">
              <a:lnSpc>
                <a:spcPct val="100000"/>
              </a:lnSpc>
            </a:pPr>
            <a:r>
              <a:rPr lang="en-GB" sz="3733" dirty="0">
                <a:ea typeface="+mn-lt"/>
                <a:cs typeface="+mn-lt"/>
              </a:rPr>
              <a:t>you have been playing against?</a:t>
            </a:r>
            <a:endParaRPr lang="en-GB" sz="3733" dirty="0">
              <a:cs typeface="Arial"/>
            </a:endParaRPr>
          </a:p>
          <a:p>
            <a:endParaRPr lang="en-GB" sz="2400">
              <a:solidFill>
                <a:srgbClr val="000000"/>
              </a:solidFill>
              <a:ea typeface="+mn-lt"/>
              <a:cs typeface="+mn-lt"/>
            </a:endParaRPr>
          </a:p>
          <a:p>
            <a:endParaRPr lang="en-GB" sz="2400" dirty="0">
              <a:solidFill>
                <a:srgbClr val="000000"/>
              </a:solidFill>
              <a:cs typeface="Arial"/>
            </a:endParaRPr>
          </a:p>
          <a:p>
            <a:endParaRPr lang="en-GB" sz="2400" dirty="0">
              <a:solidFill>
                <a:srgbClr val="000000"/>
              </a:solidFill>
              <a:cs typeface="Arial"/>
            </a:endParaRPr>
          </a:p>
          <a:p>
            <a:endParaRPr lang="en-GB" sz="2667">
              <a:solidFill>
                <a:srgbClr val="000000"/>
              </a:solidFill>
              <a:cs typeface="Arial"/>
            </a:endParaRPr>
          </a:p>
          <a:p>
            <a:endParaRPr lang="en-GB" sz="3600">
              <a:solidFill>
                <a:srgbClr val="E51C41"/>
              </a:solidFill>
            </a:endParaRPr>
          </a:p>
          <a:p>
            <a:r>
              <a:rPr lang="en-GB" sz="3600" dirty="0">
                <a:solidFill>
                  <a:srgbClr val="E51C41"/>
                </a:solidFill>
              </a:rPr>
              <a:t> </a:t>
            </a:r>
            <a:br>
              <a:rPr lang="en-GB" sz="3600" dirty="0"/>
            </a:br>
            <a:endParaRPr lang="en-GB" sz="3600"/>
          </a:p>
        </p:txBody>
      </p:sp>
    </p:spTree>
    <p:extLst>
      <p:ext uri="{BB962C8B-B14F-4D97-AF65-F5344CB8AC3E}">
        <p14:creationId xmlns:p14="http://schemas.microsoft.com/office/powerpoint/2010/main" val="21425360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dirty="0"/>
              <a:t>Red – slow and steady</a:t>
            </a:r>
            <a:endParaRPr lang="en-US" dirty="0"/>
          </a:p>
        </p:txBody>
      </p:sp>
      <p:sp>
        <p:nvSpPr>
          <p:cNvPr id="5" name="Text Placeholder 4"/>
          <p:cNvSpPr>
            <a:spLocks noGrp="1"/>
          </p:cNvSpPr>
          <p:nvPr>
            <p:ph type="body" sz="quarter" idx="12"/>
          </p:nvPr>
        </p:nvSpPr>
        <p:spPr>
          <a:xfrm>
            <a:off x="266280" y="797040"/>
            <a:ext cx="6649720" cy="4802099"/>
          </a:xfrm>
        </p:spPr>
        <p:txBody>
          <a:bodyPr vert="horz" lIns="0" tIns="0" rIns="0" bIns="0" rtlCol="0" anchor="t">
            <a:noAutofit/>
          </a:bodyPr>
          <a:lstStyle/>
          <a:p>
            <a:endParaRPr lang="en-GB" sz="2400">
              <a:solidFill>
                <a:srgbClr val="000000"/>
              </a:solidFill>
              <a:ea typeface="+mn-lt"/>
              <a:cs typeface="+mn-lt"/>
            </a:endParaRPr>
          </a:p>
          <a:p>
            <a:endParaRPr lang="en-GB" sz="2667">
              <a:solidFill>
                <a:srgbClr val="000000"/>
              </a:solidFill>
              <a:cs typeface="Arial"/>
            </a:endParaRPr>
          </a:p>
          <a:p>
            <a:endParaRPr lang="en-GB">
              <a:solidFill>
                <a:srgbClr val="E51C41"/>
              </a:solidFill>
            </a:endParaRPr>
          </a:p>
          <a:p>
            <a:r>
              <a:rPr lang="en-GB">
                <a:solidFill>
                  <a:srgbClr val="E51C41"/>
                </a:solidFill>
              </a:rPr>
              <a:t> </a:t>
            </a:r>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51</a:t>
            </a:fld>
            <a:endParaRPr lang="en-GB"/>
          </a:p>
        </p:txBody>
      </p:sp>
      <p:sp>
        <p:nvSpPr>
          <p:cNvPr id="7" name="Text Placeholder 4">
            <a:extLst>
              <a:ext uri="{FF2B5EF4-FFF2-40B4-BE49-F238E27FC236}">
                <a16:creationId xmlns:a16="http://schemas.microsoft.com/office/drawing/2014/main" id="{AB8A6AB7-A38E-D246-2B9D-E949C3921D2F}"/>
              </a:ext>
            </a:extLst>
          </p:cNvPr>
          <p:cNvSpPr txBox="1">
            <a:spLocks/>
          </p:cNvSpPr>
          <p:nvPr/>
        </p:nvSpPr>
        <p:spPr>
          <a:xfrm>
            <a:off x="469480" y="1000240"/>
            <a:ext cx="6649720" cy="4802099"/>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2400">
              <a:ea typeface="+mn-lt"/>
              <a:cs typeface="+mn-lt"/>
            </a:endParaRPr>
          </a:p>
          <a:p>
            <a:r>
              <a:rPr lang="en-GB" sz="3733" dirty="0">
                <a:ea typeface="+mn-lt"/>
                <a:cs typeface="+mn-lt"/>
              </a:rPr>
              <a:t>Prioritise moving only one token at a time, keeping a second token on the board as a reserve.</a:t>
            </a:r>
          </a:p>
          <a:p>
            <a:endParaRPr lang="en-GB" sz="3733" dirty="0">
              <a:ea typeface="+mn-lt"/>
              <a:cs typeface="+mn-lt"/>
            </a:endParaRPr>
          </a:p>
          <a:p>
            <a:r>
              <a:rPr lang="en-GB" sz="3733" dirty="0">
                <a:solidFill>
                  <a:srgbClr val="000000"/>
                </a:solidFill>
                <a:latin typeface="Arial"/>
                <a:ea typeface="DengXian"/>
                <a:cs typeface="Arial"/>
              </a:rPr>
              <a:t>Once you have a token on the board, prioritise getting it as far around the board as possible on its own</a:t>
            </a:r>
            <a:r>
              <a:rPr lang="en-GB" sz="3733" dirty="0">
                <a:ea typeface="+mn-lt"/>
                <a:cs typeface="+mn-lt"/>
              </a:rPr>
              <a:t>.</a:t>
            </a:r>
          </a:p>
          <a:p>
            <a:endParaRPr lang="en-GB" sz="2400">
              <a:solidFill>
                <a:srgbClr val="000000"/>
              </a:solidFill>
              <a:ea typeface="+mn-lt"/>
              <a:cs typeface="+mn-lt"/>
            </a:endParaRPr>
          </a:p>
          <a:p>
            <a:endParaRPr lang="en-GB" sz="2667">
              <a:solidFill>
                <a:srgbClr val="000000"/>
              </a:solidFill>
              <a:cs typeface="Arial"/>
            </a:endParaRPr>
          </a:p>
          <a:p>
            <a:endParaRPr lang="en-GB" sz="3600">
              <a:solidFill>
                <a:srgbClr val="E51C41"/>
              </a:solidFill>
            </a:endParaRPr>
          </a:p>
          <a:p>
            <a:r>
              <a:rPr lang="en-GB" sz="3600" dirty="0">
                <a:solidFill>
                  <a:srgbClr val="E51C41"/>
                </a:solidFill>
              </a:rPr>
              <a:t> </a:t>
            </a:r>
            <a:br>
              <a:rPr lang="en-GB" sz="3600" dirty="0"/>
            </a:br>
            <a:endParaRPr lang="en-GB" sz="3600"/>
          </a:p>
        </p:txBody>
      </p:sp>
      <p:pic>
        <p:nvPicPr>
          <p:cNvPr id="8" name="Picture 6" descr="Shape&#10;&#10;Description automatically generated">
            <a:extLst>
              <a:ext uri="{FF2B5EF4-FFF2-40B4-BE49-F238E27FC236}">
                <a16:creationId xmlns:a16="http://schemas.microsoft.com/office/drawing/2014/main" id="{EDA78FA6-525D-7AA3-EADC-E7BC08472625}"/>
              </a:ext>
            </a:extLst>
          </p:cNvPr>
          <p:cNvPicPr>
            <a:picLocks noChangeAspect="1"/>
          </p:cNvPicPr>
          <p:nvPr/>
        </p:nvPicPr>
        <p:blipFill rotWithShape="1">
          <a:blip r:embed="rId3"/>
          <a:srcRect t="49726" r="40693" b="-599"/>
          <a:stretch/>
        </p:blipFill>
        <p:spPr>
          <a:xfrm rot="-5400000">
            <a:off x="7094863" y="1535935"/>
            <a:ext cx="4798252" cy="4117384"/>
          </a:xfrm>
          <a:prstGeom prst="rect">
            <a:avLst/>
          </a:prstGeom>
        </p:spPr>
      </p:pic>
    </p:spTree>
    <p:extLst>
      <p:ext uri="{BB962C8B-B14F-4D97-AF65-F5344CB8AC3E}">
        <p14:creationId xmlns:p14="http://schemas.microsoft.com/office/powerpoint/2010/main" val="19724149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Yellow – hater</a:t>
            </a:r>
            <a:endParaRPr lang="en-US" dirty="0"/>
          </a:p>
        </p:txBody>
      </p:sp>
      <p:sp>
        <p:nvSpPr>
          <p:cNvPr id="5" name="Text Placeholder 4"/>
          <p:cNvSpPr>
            <a:spLocks noGrp="1"/>
          </p:cNvSpPr>
          <p:nvPr>
            <p:ph type="body" sz="quarter" idx="12"/>
          </p:nvPr>
        </p:nvSpPr>
        <p:spPr>
          <a:xfrm>
            <a:off x="266280" y="797040"/>
            <a:ext cx="6649720" cy="4802099"/>
          </a:xfrm>
        </p:spPr>
        <p:txBody>
          <a:bodyPr vert="horz" lIns="0" tIns="0" rIns="0" bIns="0" rtlCol="0" anchor="t">
            <a:noAutofit/>
          </a:bodyPr>
          <a:lstStyle/>
          <a:p>
            <a:endParaRPr lang="en-GB" sz="2400">
              <a:solidFill>
                <a:srgbClr val="000000"/>
              </a:solidFill>
              <a:ea typeface="+mn-lt"/>
              <a:cs typeface="+mn-lt"/>
            </a:endParaRPr>
          </a:p>
          <a:p>
            <a:endParaRPr lang="en-GB" sz="2667">
              <a:solidFill>
                <a:srgbClr val="000000"/>
              </a:solidFill>
              <a:cs typeface="Arial"/>
            </a:endParaRPr>
          </a:p>
          <a:p>
            <a:endParaRPr lang="en-GB">
              <a:solidFill>
                <a:srgbClr val="E51C41"/>
              </a:solidFill>
            </a:endParaRPr>
          </a:p>
          <a:p>
            <a:r>
              <a:rPr lang="en-GB">
                <a:solidFill>
                  <a:srgbClr val="E51C41"/>
                </a:solidFill>
              </a:rPr>
              <a:t> </a:t>
            </a:r>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52</a:t>
            </a:fld>
            <a:endParaRPr lang="en-GB"/>
          </a:p>
        </p:txBody>
      </p:sp>
      <p:sp>
        <p:nvSpPr>
          <p:cNvPr id="7" name="Text Placeholder 4">
            <a:extLst>
              <a:ext uri="{FF2B5EF4-FFF2-40B4-BE49-F238E27FC236}">
                <a16:creationId xmlns:a16="http://schemas.microsoft.com/office/drawing/2014/main" id="{2306B9D2-742C-9315-43EB-FEAA8E3C08BF}"/>
              </a:ext>
            </a:extLst>
          </p:cNvPr>
          <p:cNvSpPr txBox="1">
            <a:spLocks/>
          </p:cNvSpPr>
          <p:nvPr/>
        </p:nvSpPr>
        <p:spPr>
          <a:xfrm>
            <a:off x="469480" y="1000240"/>
            <a:ext cx="6649720" cy="4802099"/>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733" dirty="0">
                <a:solidFill>
                  <a:srgbClr val="000000"/>
                </a:solidFill>
                <a:latin typeface="Arial"/>
                <a:ea typeface="DengXian"/>
                <a:cs typeface="Arial"/>
              </a:rPr>
              <a:t>Your focus is not to win but to disrupt everyone else’s game. Have as many tokens as possible on the board, specifically to hunt down and ‘eat’ other people’s tokens.</a:t>
            </a:r>
          </a:p>
          <a:p>
            <a:endParaRPr lang="en-GB" sz="3733" dirty="0">
              <a:solidFill>
                <a:srgbClr val="000000"/>
              </a:solidFill>
              <a:latin typeface="Arial" panose="020B0604020202020204" pitchFamily="34" charset="0"/>
              <a:ea typeface="DengXian" panose="02010600030101010101" pitchFamily="2" charset="-122"/>
              <a:cs typeface="Arial"/>
            </a:endParaRPr>
          </a:p>
          <a:p>
            <a:r>
              <a:rPr lang="en-GB" sz="3733" dirty="0">
                <a:solidFill>
                  <a:srgbClr val="000000"/>
                </a:solidFill>
                <a:latin typeface="Arial"/>
                <a:ea typeface="DengXian"/>
                <a:cs typeface="Arial"/>
              </a:rPr>
              <a:t>Focus on stopping other players from getting to the finish line. Beware: this strategy may cause conflict.</a:t>
            </a:r>
            <a:endParaRPr lang="en-GB" sz="3733" dirty="0">
              <a:latin typeface="Arial"/>
              <a:ea typeface="DengXian"/>
              <a:cs typeface="Arial"/>
            </a:endParaRPr>
          </a:p>
          <a:p>
            <a:endParaRPr lang="en-GB" sz="2400">
              <a:ea typeface="+mn-lt"/>
              <a:cs typeface="+mn-lt"/>
            </a:endParaRPr>
          </a:p>
          <a:p>
            <a:endParaRPr lang="en-GB" sz="2400">
              <a:solidFill>
                <a:srgbClr val="000000"/>
              </a:solidFill>
              <a:ea typeface="+mn-lt"/>
              <a:cs typeface="+mn-lt"/>
            </a:endParaRPr>
          </a:p>
          <a:p>
            <a:endParaRPr lang="en-GB" sz="2667">
              <a:solidFill>
                <a:srgbClr val="000000"/>
              </a:solidFill>
              <a:cs typeface="Arial"/>
            </a:endParaRPr>
          </a:p>
          <a:p>
            <a:endParaRPr lang="en-GB" sz="3600">
              <a:solidFill>
                <a:srgbClr val="E51C41"/>
              </a:solidFill>
            </a:endParaRPr>
          </a:p>
          <a:p>
            <a:r>
              <a:rPr lang="en-GB" sz="3600" dirty="0">
                <a:solidFill>
                  <a:srgbClr val="E51C41"/>
                </a:solidFill>
              </a:rPr>
              <a:t> </a:t>
            </a:r>
            <a:br>
              <a:rPr lang="en-GB" sz="3600" dirty="0"/>
            </a:br>
            <a:endParaRPr lang="en-GB" sz="3600"/>
          </a:p>
        </p:txBody>
      </p:sp>
      <p:pic>
        <p:nvPicPr>
          <p:cNvPr id="8" name="Picture 6" descr="Shape&#10;&#10;Description automatically generated">
            <a:extLst>
              <a:ext uri="{FF2B5EF4-FFF2-40B4-BE49-F238E27FC236}">
                <a16:creationId xmlns:a16="http://schemas.microsoft.com/office/drawing/2014/main" id="{D30BF1B9-A6B8-A828-FC53-58B807F38B53}"/>
              </a:ext>
            </a:extLst>
          </p:cNvPr>
          <p:cNvPicPr>
            <a:picLocks noChangeAspect="1"/>
          </p:cNvPicPr>
          <p:nvPr/>
        </p:nvPicPr>
        <p:blipFill rotWithShape="1">
          <a:blip r:embed="rId3"/>
          <a:srcRect l="40877" t="3062" r="2607" b="50021"/>
          <a:stretch/>
        </p:blipFill>
        <p:spPr>
          <a:xfrm rot="5400000">
            <a:off x="7474380" y="1575766"/>
            <a:ext cx="4384563" cy="3654463"/>
          </a:xfrm>
          <a:prstGeom prst="rect">
            <a:avLst/>
          </a:prstGeom>
        </p:spPr>
      </p:pic>
    </p:spTree>
    <p:extLst>
      <p:ext uri="{BB962C8B-B14F-4D97-AF65-F5344CB8AC3E}">
        <p14:creationId xmlns:p14="http://schemas.microsoft.com/office/powerpoint/2010/main" val="37808905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Blue – overwhelm</a:t>
            </a:r>
          </a:p>
        </p:txBody>
      </p:sp>
      <p:sp>
        <p:nvSpPr>
          <p:cNvPr id="5" name="Text Placeholder 4"/>
          <p:cNvSpPr>
            <a:spLocks noGrp="1"/>
          </p:cNvSpPr>
          <p:nvPr>
            <p:ph type="body" sz="quarter" idx="12"/>
          </p:nvPr>
        </p:nvSpPr>
        <p:spPr>
          <a:xfrm>
            <a:off x="266280" y="797040"/>
            <a:ext cx="6649720" cy="4802099"/>
          </a:xfrm>
        </p:spPr>
        <p:txBody>
          <a:bodyPr vert="horz" lIns="0" tIns="0" rIns="0" bIns="0" rtlCol="0" anchor="t">
            <a:noAutofit/>
          </a:bodyPr>
          <a:lstStyle/>
          <a:p>
            <a:endParaRPr lang="en-GB" sz="2400">
              <a:solidFill>
                <a:srgbClr val="000000"/>
              </a:solidFill>
              <a:ea typeface="+mn-lt"/>
              <a:cs typeface="+mn-lt"/>
            </a:endParaRPr>
          </a:p>
          <a:p>
            <a:endParaRPr lang="en-GB" sz="2667">
              <a:solidFill>
                <a:srgbClr val="000000"/>
              </a:solidFill>
              <a:cs typeface="Arial"/>
            </a:endParaRPr>
          </a:p>
          <a:p>
            <a:endParaRPr lang="en-GB">
              <a:solidFill>
                <a:srgbClr val="E51C41"/>
              </a:solidFill>
            </a:endParaRPr>
          </a:p>
          <a:p>
            <a:r>
              <a:rPr lang="en-GB">
                <a:solidFill>
                  <a:srgbClr val="E51C41"/>
                </a:solidFill>
              </a:rPr>
              <a:t> </a:t>
            </a:r>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53</a:t>
            </a:fld>
            <a:endParaRPr lang="en-GB"/>
          </a:p>
        </p:txBody>
      </p:sp>
      <p:sp>
        <p:nvSpPr>
          <p:cNvPr id="7" name="Text Placeholder 4">
            <a:extLst>
              <a:ext uri="{FF2B5EF4-FFF2-40B4-BE49-F238E27FC236}">
                <a16:creationId xmlns:a16="http://schemas.microsoft.com/office/drawing/2014/main" id="{C764F9A5-6CC2-9355-772B-2CC152C5A031}"/>
              </a:ext>
            </a:extLst>
          </p:cNvPr>
          <p:cNvSpPr txBox="1">
            <a:spLocks/>
          </p:cNvSpPr>
          <p:nvPr/>
        </p:nvSpPr>
        <p:spPr>
          <a:xfrm>
            <a:off x="469480" y="1000240"/>
            <a:ext cx="6649720" cy="4802099"/>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733" dirty="0">
                <a:solidFill>
                  <a:srgbClr val="000000"/>
                </a:solidFill>
                <a:latin typeface="Arial"/>
                <a:ea typeface="DengXian"/>
                <a:cs typeface="Arial"/>
              </a:rPr>
              <a:t>Put as many tokens on the board as you can, as quickly as possible, and try to get them all to the finish together.</a:t>
            </a:r>
          </a:p>
          <a:p>
            <a:endParaRPr lang="en-GB" sz="3733" dirty="0">
              <a:solidFill>
                <a:srgbClr val="000000"/>
              </a:solidFill>
              <a:latin typeface="Arial" panose="020B0604020202020204" pitchFamily="34" charset="0"/>
              <a:ea typeface="DengXian" panose="02010600030101010101" pitchFamily="2" charset="-122"/>
              <a:cs typeface="Arial"/>
            </a:endParaRPr>
          </a:p>
          <a:p>
            <a:r>
              <a:rPr lang="en-GB" sz="3733" dirty="0">
                <a:solidFill>
                  <a:srgbClr val="000000"/>
                </a:solidFill>
                <a:latin typeface="Arial"/>
                <a:ea typeface="DengXian"/>
                <a:cs typeface="Arial"/>
              </a:rPr>
              <a:t>You can use your tokens defensively and offensively as you see fit. Share your dice rolls amongst your tokens to try and get them to move forwards together</a:t>
            </a:r>
            <a:r>
              <a:rPr lang="en-GB" sz="3733" dirty="0">
                <a:ea typeface="+mn-lt"/>
                <a:cs typeface="+mn-lt"/>
              </a:rPr>
              <a:t>.</a:t>
            </a:r>
          </a:p>
          <a:p>
            <a:endParaRPr lang="en-GB" sz="2400">
              <a:ea typeface="+mn-lt"/>
              <a:cs typeface="+mn-lt"/>
            </a:endParaRPr>
          </a:p>
          <a:p>
            <a:endParaRPr lang="en-GB" sz="2400">
              <a:ea typeface="+mn-lt"/>
              <a:cs typeface="+mn-lt"/>
            </a:endParaRPr>
          </a:p>
          <a:p>
            <a:endParaRPr lang="en-GB" sz="2400">
              <a:solidFill>
                <a:srgbClr val="000000"/>
              </a:solidFill>
              <a:ea typeface="+mn-lt"/>
              <a:cs typeface="+mn-lt"/>
            </a:endParaRPr>
          </a:p>
          <a:p>
            <a:endParaRPr lang="en-GB" sz="2667">
              <a:solidFill>
                <a:srgbClr val="000000"/>
              </a:solidFill>
              <a:cs typeface="Arial"/>
            </a:endParaRPr>
          </a:p>
          <a:p>
            <a:endParaRPr lang="en-GB" sz="3600">
              <a:solidFill>
                <a:srgbClr val="E51C41"/>
              </a:solidFill>
            </a:endParaRPr>
          </a:p>
          <a:p>
            <a:r>
              <a:rPr lang="en-GB" sz="3600" dirty="0">
                <a:solidFill>
                  <a:srgbClr val="E51C41"/>
                </a:solidFill>
              </a:rPr>
              <a:t> </a:t>
            </a:r>
            <a:br>
              <a:rPr lang="en-GB" sz="3600" dirty="0"/>
            </a:br>
            <a:endParaRPr lang="en-GB" sz="3600"/>
          </a:p>
        </p:txBody>
      </p:sp>
      <p:pic>
        <p:nvPicPr>
          <p:cNvPr id="8" name="Picture 6" descr="Shape&#10;&#10;Description automatically generated">
            <a:extLst>
              <a:ext uri="{FF2B5EF4-FFF2-40B4-BE49-F238E27FC236}">
                <a16:creationId xmlns:a16="http://schemas.microsoft.com/office/drawing/2014/main" id="{30F5FAC3-4DFC-1A1A-8385-F28178268AEB}"/>
              </a:ext>
            </a:extLst>
          </p:cNvPr>
          <p:cNvPicPr>
            <a:picLocks noChangeAspect="1"/>
          </p:cNvPicPr>
          <p:nvPr/>
        </p:nvPicPr>
        <p:blipFill rotWithShape="1">
          <a:blip r:embed="rId3"/>
          <a:srcRect l="50182" t="40585" r="182" b="-599"/>
          <a:stretch/>
        </p:blipFill>
        <p:spPr>
          <a:xfrm>
            <a:off x="7755875" y="1150344"/>
            <a:ext cx="3908263" cy="4723643"/>
          </a:xfrm>
          <a:prstGeom prst="rect">
            <a:avLst/>
          </a:prstGeom>
        </p:spPr>
      </p:pic>
    </p:spTree>
    <p:extLst>
      <p:ext uri="{BB962C8B-B14F-4D97-AF65-F5344CB8AC3E}">
        <p14:creationId xmlns:p14="http://schemas.microsoft.com/office/powerpoint/2010/main" val="25560376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Green – saviour</a:t>
            </a:r>
          </a:p>
        </p:txBody>
      </p:sp>
      <p:sp>
        <p:nvSpPr>
          <p:cNvPr id="5" name="Text Placeholder 4"/>
          <p:cNvSpPr>
            <a:spLocks noGrp="1"/>
          </p:cNvSpPr>
          <p:nvPr>
            <p:ph type="body" sz="quarter" idx="12"/>
          </p:nvPr>
        </p:nvSpPr>
        <p:spPr>
          <a:xfrm>
            <a:off x="266280" y="797040"/>
            <a:ext cx="6649720" cy="4802099"/>
          </a:xfrm>
        </p:spPr>
        <p:txBody>
          <a:bodyPr vert="horz" lIns="0" tIns="0" rIns="0" bIns="0" rtlCol="0" anchor="t">
            <a:noAutofit/>
          </a:bodyPr>
          <a:lstStyle/>
          <a:p>
            <a:endParaRPr lang="en-GB" sz="3733" dirty="0">
              <a:solidFill>
                <a:srgbClr val="000000"/>
              </a:solidFill>
              <a:ea typeface="+mn-lt"/>
              <a:cs typeface="+mn-lt"/>
            </a:endParaRPr>
          </a:p>
          <a:p>
            <a:r>
              <a:rPr lang="en-GB" sz="3733" dirty="0">
                <a:solidFill>
                  <a:srgbClr val="000000"/>
                </a:solidFill>
                <a:latin typeface="Arial"/>
                <a:ea typeface="DengXian"/>
                <a:cs typeface="Arial"/>
              </a:rPr>
              <a:t>Play the game to support the other players and avoid ‘eating’ their tokens where possible. Try to win, but encourage other players also.</a:t>
            </a:r>
          </a:p>
          <a:p>
            <a:endParaRPr lang="en-GB" sz="3733" dirty="0">
              <a:solidFill>
                <a:srgbClr val="000000"/>
              </a:solidFill>
              <a:latin typeface="Arial" panose="020B0604020202020204" pitchFamily="34" charset="0"/>
              <a:ea typeface="DengXian" panose="02010600030101010101" pitchFamily="2" charset="-122"/>
              <a:cs typeface="Arial"/>
            </a:endParaRPr>
          </a:p>
          <a:p>
            <a:r>
              <a:rPr lang="en-GB" sz="3733" dirty="0">
                <a:solidFill>
                  <a:srgbClr val="000000"/>
                </a:solidFill>
                <a:latin typeface="Arial"/>
                <a:ea typeface="DengXian"/>
                <a:cs typeface="Arial"/>
              </a:rPr>
              <a:t>You want everybody to benefit from your success and bring as many of them with you as possible</a:t>
            </a:r>
            <a:r>
              <a:rPr lang="en-GB" sz="2667" dirty="0">
                <a:solidFill>
                  <a:srgbClr val="000000"/>
                </a:solidFill>
                <a:cs typeface="Arial"/>
              </a:rPr>
              <a:t>.</a:t>
            </a:r>
          </a:p>
          <a:p>
            <a:endParaRPr lang="en-GB" sz="2667">
              <a:solidFill>
                <a:srgbClr val="000000"/>
              </a:solidFill>
              <a:cs typeface="Arial"/>
            </a:endParaRPr>
          </a:p>
          <a:p>
            <a:endParaRPr lang="en-GB">
              <a:solidFill>
                <a:srgbClr val="E51C41"/>
              </a:solidFill>
            </a:endParaRPr>
          </a:p>
          <a:p>
            <a:r>
              <a:rPr lang="en-GB" dirty="0">
                <a:solidFill>
                  <a:srgbClr val="E51C41"/>
                </a:solidFill>
              </a:rPr>
              <a:t> </a:t>
            </a:r>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54</a:t>
            </a:fld>
            <a:endParaRPr lang="en-GB"/>
          </a:p>
        </p:txBody>
      </p:sp>
      <p:pic>
        <p:nvPicPr>
          <p:cNvPr id="7" name="Picture 6" descr="Shape&#10;&#10;Description automatically generated">
            <a:extLst>
              <a:ext uri="{FF2B5EF4-FFF2-40B4-BE49-F238E27FC236}">
                <a16:creationId xmlns:a16="http://schemas.microsoft.com/office/drawing/2014/main" id="{D4FD928A-4A87-50D9-06E0-879D68757C51}"/>
              </a:ext>
            </a:extLst>
          </p:cNvPr>
          <p:cNvPicPr>
            <a:picLocks noChangeAspect="1"/>
          </p:cNvPicPr>
          <p:nvPr/>
        </p:nvPicPr>
        <p:blipFill rotWithShape="1">
          <a:blip r:embed="rId3"/>
          <a:srcRect r="49452" b="41133"/>
          <a:stretch/>
        </p:blipFill>
        <p:spPr>
          <a:xfrm>
            <a:off x="7159129" y="718850"/>
            <a:ext cx="4064279" cy="4748597"/>
          </a:xfrm>
          <a:prstGeom prst="rect">
            <a:avLst/>
          </a:prstGeom>
        </p:spPr>
      </p:pic>
    </p:spTree>
    <p:extLst>
      <p:ext uri="{BB962C8B-B14F-4D97-AF65-F5344CB8AC3E}">
        <p14:creationId xmlns:p14="http://schemas.microsoft.com/office/powerpoint/2010/main" val="26847153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How did you play?</a:t>
            </a:r>
          </a:p>
        </p:txBody>
      </p:sp>
    </p:spTree>
    <p:extLst>
      <p:ext uri="{BB962C8B-B14F-4D97-AF65-F5344CB8AC3E}">
        <p14:creationId xmlns:p14="http://schemas.microsoft.com/office/powerpoint/2010/main" val="19790768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3733" dirty="0"/>
              <a:t>How did you play?</a:t>
            </a:r>
          </a:p>
        </p:txBody>
      </p:sp>
      <p:sp>
        <p:nvSpPr>
          <p:cNvPr id="5" name="Text Placeholder 4"/>
          <p:cNvSpPr>
            <a:spLocks noGrp="1"/>
          </p:cNvSpPr>
          <p:nvPr>
            <p:ph type="body" sz="quarter" idx="12"/>
          </p:nvPr>
        </p:nvSpPr>
        <p:spPr>
          <a:xfrm>
            <a:off x="312001" y="1315200"/>
            <a:ext cx="11600796" cy="4802099"/>
          </a:xfrm>
        </p:spPr>
        <p:txBody>
          <a:bodyPr vert="horz" lIns="0" tIns="0" rIns="0" bIns="0" rtlCol="0" anchor="t">
            <a:noAutofit/>
          </a:bodyPr>
          <a:lstStyle/>
          <a:p>
            <a:pPr>
              <a:lnSpc>
                <a:spcPct val="100000"/>
              </a:lnSpc>
              <a:spcBef>
                <a:spcPts val="1333"/>
              </a:spcBef>
              <a:spcAft>
                <a:spcPts val="1333"/>
              </a:spcAft>
            </a:pPr>
            <a:r>
              <a:rPr lang="en-GB" sz="3733" dirty="0">
                <a:latin typeface="Arial"/>
                <a:ea typeface="+mn-lt"/>
                <a:cs typeface="+mn-lt"/>
              </a:rPr>
              <a:t>How do the different strategies affect teamwork and morale?</a:t>
            </a:r>
            <a:endParaRPr lang="en-US" sz="3733">
              <a:latin typeface="Arial"/>
              <a:cs typeface="Arial"/>
            </a:endParaRPr>
          </a:p>
          <a:p>
            <a:pPr>
              <a:lnSpc>
                <a:spcPct val="100000"/>
              </a:lnSpc>
              <a:spcBef>
                <a:spcPts val="1333"/>
              </a:spcBef>
              <a:spcAft>
                <a:spcPts val="1333"/>
              </a:spcAft>
            </a:pPr>
            <a:r>
              <a:rPr lang="en-GB" sz="3733" dirty="0">
                <a:latin typeface="Arial"/>
                <a:ea typeface="+mn-lt"/>
                <a:cs typeface="+mn-lt"/>
              </a:rPr>
              <a:t>Which colour’s strategy most closely matches your personality? </a:t>
            </a:r>
          </a:p>
          <a:p>
            <a:pPr>
              <a:lnSpc>
                <a:spcPct val="100000"/>
              </a:lnSpc>
              <a:spcBef>
                <a:spcPts val="1333"/>
              </a:spcBef>
              <a:spcAft>
                <a:spcPts val="1333"/>
              </a:spcAft>
            </a:pPr>
            <a:r>
              <a:rPr lang="en-GB" sz="3733" dirty="0">
                <a:latin typeface="Arial"/>
                <a:ea typeface="+mn-lt"/>
                <a:cs typeface="+mn-lt"/>
              </a:rPr>
              <a:t>How did you deal with the Yellows?</a:t>
            </a:r>
          </a:p>
          <a:p>
            <a:pPr>
              <a:lnSpc>
                <a:spcPct val="100000"/>
              </a:lnSpc>
            </a:pPr>
            <a:r>
              <a:rPr lang="en-GB" sz="3733" dirty="0">
                <a:cs typeface="Arial"/>
              </a:rPr>
              <a:t>Analyse the benefits and costs of each approach. How are they perceived?</a:t>
            </a:r>
          </a:p>
          <a:p>
            <a:endParaRPr lang="en-GB" sz="2667">
              <a:solidFill>
                <a:srgbClr val="000000"/>
              </a:solidFill>
              <a:cs typeface="Arial"/>
            </a:endParaRPr>
          </a:p>
          <a:p>
            <a:endParaRPr lang="en-GB">
              <a:solidFill>
                <a:srgbClr val="E51C41"/>
              </a:solidFill>
            </a:endParaRPr>
          </a:p>
          <a:p>
            <a:r>
              <a:rPr lang="en-GB">
                <a:solidFill>
                  <a:srgbClr val="E51C41"/>
                </a:solidFill>
              </a:rPr>
              <a:t> </a:t>
            </a:r>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56</a:t>
            </a:fld>
            <a:endParaRPr lang="en-GB"/>
          </a:p>
        </p:txBody>
      </p:sp>
    </p:spTree>
    <p:extLst>
      <p:ext uri="{BB962C8B-B14F-4D97-AF65-F5344CB8AC3E}">
        <p14:creationId xmlns:p14="http://schemas.microsoft.com/office/powerpoint/2010/main" val="7072765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Logo, company name&#10;&#10;Description automatically generated">
            <a:extLst>
              <a:ext uri="{FF2B5EF4-FFF2-40B4-BE49-F238E27FC236}">
                <a16:creationId xmlns:a16="http://schemas.microsoft.com/office/drawing/2014/main" id="{E86A3CAF-8A7D-2FF2-C94E-617DAE059766}"/>
              </a:ext>
            </a:extLst>
          </p:cNvPr>
          <p:cNvPicPr>
            <a:picLocks noChangeAspect="1"/>
          </p:cNvPicPr>
          <p:nvPr/>
        </p:nvPicPr>
        <p:blipFill rotWithShape="1">
          <a:blip r:embed="rId3"/>
          <a:srcRect l="14902" t="30708" r="15777" b="40241"/>
          <a:stretch/>
        </p:blipFill>
        <p:spPr>
          <a:xfrm>
            <a:off x="1995578" y="1945258"/>
            <a:ext cx="2535484" cy="1062589"/>
          </a:xfrm>
          <a:prstGeom prst="rect">
            <a:avLst/>
          </a:prstGeom>
        </p:spPr>
      </p:pic>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57</a:t>
            </a:fld>
            <a:endParaRPr lang="en-GB" dirty="0"/>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dirty="0"/>
              <a:t>Funded by</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3"/>
            <a:ext cx="2784309" cy="430887"/>
          </a:xfrm>
          <a:prstGeom prst="rect">
            <a:avLst/>
          </a:prstGeom>
          <a:noFill/>
        </p:spPr>
        <p:txBody>
          <a:bodyPr wrap="square" lIns="0" tIns="0" rIns="0" bIns="0" rtlCol="0">
            <a:spAutoFit/>
          </a:bodyPr>
          <a:lstStyle/>
          <a:p>
            <a:r>
              <a:rPr lang="en-GB" sz="1400" dirty="0"/>
              <a:t>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6" name="Picture 5" descr="A picture containing text, sign, tableware, dishware&#10;&#10;Description automatically generated">
            <a:extLst>
              <a:ext uri="{FF2B5EF4-FFF2-40B4-BE49-F238E27FC236}">
                <a16:creationId xmlns:a16="http://schemas.microsoft.com/office/drawing/2014/main" id="{0696C9FF-50F2-8899-D86B-AFD20A267C4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86831" y="2797685"/>
            <a:ext cx="1844935" cy="789592"/>
          </a:xfrm>
          <a:prstGeom prst="rect">
            <a:avLst/>
          </a:prstGeom>
        </p:spPr>
      </p:pic>
    </p:spTree>
    <p:extLst>
      <p:ext uri="{BB962C8B-B14F-4D97-AF65-F5344CB8AC3E}">
        <p14:creationId xmlns:p14="http://schemas.microsoft.com/office/powerpoint/2010/main" val="2600523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dirty="0">
                <a:solidFill>
                  <a:srgbClr val="000000"/>
                </a:solidFill>
              </a:rPr>
              <a:t>Understanding the underlying narrative </a:t>
            </a: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6</a:t>
            </a:fld>
            <a:endParaRPr lang="en-GB" dirty="0"/>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GB" sz="2400">
              <a:solidFill>
                <a:srgbClr val="000000"/>
              </a:solidFill>
              <a:latin typeface="Calibri" panose="020F0502020204030204" pitchFamily="34" charset="0"/>
            </a:endParaRPr>
          </a:p>
        </p:txBody>
      </p:sp>
      <p:sp>
        <p:nvSpPr>
          <p:cNvPr id="2" name="TextBox 1">
            <a:extLst>
              <a:ext uri="{FF2B5EF4-FFF2-40B4-BE49-F238E27FC236}">
                <a16:creationId xmlns:a16="http://schemas.microsoft.com/office/drawing/2014/main" id="{83F7211E-BBC8-F342-5561-3A61A7ED2B6B}"/>
              </a:ext>
            </a:extLst>
          </p:cNvPr>
          <p:cNvSpPr txBox="1"/>
          <p:nvPr/>
        </p:nvSpPr>
        <p:spPr>
          <a:xfrm>
            <a:off x="2345335" y="2285999"/>
            <a:ext cx="8947253" cy="221599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7200">
                <a:cs typeface="Arial"/>
                <a:hlinkClick r:id="rId3"/>
              </a:rPr>
              <a:t>Star Wars vs Harry Potter</a:t>
            </a:r>
            <a:endParaRPr lang="en-GB" sz="7200">
              <a:cs typeface="Arial"/>
            </a:endParaRPr>
          </a:p>
        </p:txBody>
      </p:sp>
    </p:spTree>
    <p:extLst>
      <p:ext uri="{BB962C8B-B14F-4D97-AF65-F5344CB8AC3E}">
        <p14:creationId xmlns:p14="http://schemas.microsoft.com/office/powerpoint/2010/main" val="2559580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3E47B0-4ECB-AF54-A57E-055B8A81E053}"/>
              </a:ext>
            </a:extLst>
          </p:cNvPr>
          <p:cNvSpPr>
            <a:spLocks noGrp="1"/>
          </p:cNvSpPr>
          <p:nvPr>
            <p:ph type="sldNum" sz="quarter" idx="11"/>
          </p:nvPr>
        </p:nvSpPr>
        <p:spPr/>
        <p:txBody>
          <a:bodyPr/>
          <a:lstStyle/>
          <a:p>
            <a:fld id="{DA2C159E-F13C-4A85-9A41-E7669D3E0D70}" type="slidenum">
              <a:rPr lang="en-GB" dirty="0" smtClean="0"/>
              <a:pPr/>
              <a:t>7</a:t>
            </a:fld>
            <a:endParaRPr lang="en-GB" dirty="0"/>
          </a:p>
        </p:txBody>
      </p:sp>
      <p:sp>
        <p:nvSpPr>
          <p:cNvPr id="3" name="Title 2">
            <a:extLst>
              <a:ext uri="{FF2B5EF4-FFF2-40B4-BE49-F238E27FC236}">
                <a16:creationId xmlns:a16="http://schemas.microsoft.com/office/drawing/2014/main" id="{AFFE929E-F9DE-A8AF-AE8C-299EBA778AD5}"/>
              </a:ext>
            </a:extLst>
          </p:cNvPr>
          <p:cNvSpPr>
            <a:spLocks noGrp="1"/>
          </p:cNvSpPr>
          <p:nvPr>
            <p:ph type="title"/>
          </p:nvPr>
        </p:nvSpPr>
        <p:spPr/>
        <p:txBody>
          <a:bodyPr/>
          <a:lstStyle/>
          <a:p>
            <a:r>
              <a:rPr lang="en-GB" dirty="0">
                <a:solidFill>
                  <a:srgbClr val="000000"/>
                </a:solidFill>
              </a:rPr>
              <a:t>Understanding the underlying narrative</a:t>
            </a:r>
            <a:endParaRPr lang="en-GB" dirty="0"/>
          </a:p>
        </p:txBody>
      </p:sp>
      <p:sp>
        <p:nvSpPr>
          <p:cNvPr id="4" name="Text Placeholder 3">
            <a:extLst>
              <a:ext uri="{FF2B5EF4-FFF2-40B4-BE49-F238E27FC236}">
                <a16:creationId xmlns:a16="http://schemas.microsoft.com/office/drawing/2014/main" id="{1B6D3233-836A-CAB0-D25F-E1D593AE686C}"/>
              </a:ext>
            </a:extLst>
          </p:cNvPr>
          <p:cNvSpPr>
            <a:spLocks noGrp="1"/>
          </p:cNvSpPr>
          <p:nvPr>
            <p:ph type="body" sz="quarter" idx="12"/>
          </p:nvPr>
        </p:nvSpPr>
        <p:spPr>
          <a:xfrm>
            <a:off x="530607" y="1315200"/>
            <a:ext cx="10004893" cy="4802099"/>
          </a:xfrm>
        </p:spPr>
        <p:txBody>
          <a:bodyPr vert="horz" lIns="0" tIns="0" rIns="0" bIns="0" rtlCol="0" anchor="t">
            <a:noAutofit/>
          </a:bodyPr>
          <a:lstStyle/>
          <a:p>
            <a:pPr algn="ctr"/>
            <a:r>
              <a:rPr lang="en-GB" dirty="0">
                <a:cs typeface="Arial"/>
              </a:rPr>
              <a:t>What did you notice about the stories?</a:t>
            </a:r>
          </a:p>
          <a:p>
            <a:pPr algn="ctr"/>
            <a:endParaRPr lang="en-GB">
              <a:cs typeface="Arial"/>
            </a:endParaRPr>
          </a:p>
          <a:p>
            <a:pPr algn="ctr"/>
            <a:r>
              <a:rPr lang="en-GB" dirty="0">
                <a:cs typeface="Arial"/>
              </a:rPr>
              <a:t>What are the obvious narratives?</a:t>
            </a:r>
          </a:p>
        </p:txBody>
      </p:sp>
      <p:sp>
        <p:nvSpPr>
          <p:cNvPr id="5" name="Footer Placeholder 4">
            <a:extLst>
              <a:ext uri="{FF2B5EF4-FFF2-40B4-BE49-F238E27FC236}">
                <a16:creationId xmlns:a16="http://schemas.microsoft.com/office/drawing/2014/main" id="{5C6D1BEA-3F8A-B119-572B-F8155E053D3F}"/>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2114300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7E87EF-73D1-054B-DF72-053C57479F6A}"/>
              </a:ext>
            </a:extLst>
          </p:cNvPr>
          <p:cNvSpPr txBox="1"/>
          <p:nvPr/>
        </p:nvSpPr>
        <p:spPr>
          <a:xfrm>
            <a:off x="1253656" y="1334916"/>
            <a:ext cx="3981761" cy="369331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4000" dirty="0">
                <a:cs typeface="Arial"/>
              </a:rPr>
              <a:t>Read the article and the edits.</a:t>
            </a:r>
          </a:p>
          <a:p>
            <a:endParaRPr lang="en-GB" sz="4000">
              <a:cs typeface="Arial"/>
            </a:endParaRPr>
          </a:p>
          <a:p>
            <a:endParaRPr lang="en-GB" sz="4000">
              <a:cs typeface="Arial"/>
            </a:endParaRPr>
          </a:p>
          <a:p>
            <a:r>
              <a:rPr lang="en-GB" sz="4000" dirty="0">
                <a:cs typeface="Arial"/>
              </a:rPr>
              <a:t>What do you notice?</a:t>
            </a:r>
          </a:p>
        </p:txBody>
      </p:sp>
      <p:pic>
        <p:nvPicPr>
          <p:cNvPr id="4" name="Picture 4" descr="Qr code&#10;&#10;Description automatically generated">
            <a:extLst>
              <a:ext uri="{FF2B5EF4-FFF2-40B4-BE49-F238E27FC236}">
                <a16:creationId xmlns:a16="http://schemas.microsoft.com/office/drawing/2014/main" id="{B5B4E0E2-A4F5-67AF-E852-3C0D2C2294D3}"/>
              </a:ext>
            </a:extLst>
          </p:cNvPr>
          <p:cNvPicPr>
            <a:picLocks noChangeAspect="1"/>
          </p:cNvPicPr>
          <p:nvPr/>
        </p:nvPicPr>
        <p:blipFill>
          <a:blip r:embed="rId3"/>
          <a:stretch>
            <a:fillRect/>
          </a:stretch>
        </p:blipFill>
        <p:spPr>
          <a:xfrm>
            <a:off x="6796725" y="1356675"/>
            <a:ext cx="3657600" cy="3657600"/>
          </a:xfrm>
          <a:prstGeom prst="rect">
            <a:avLst/>
          </a:prstGeom>
        </p:spPr>
      </p:pic>
      <p:sp>
        <p:nvSpPr>
          <p:cNvPr id="5" name="Title 11">
            <a:extLst>
              <a:ext uri="{FF2B5EF4-FFF2-40B4-BE49-F238E27FC236}">
                <a16:creationId xmlns:a16="http://schemas.microsoft.com/office/drawing/2014/main" id="{AA1D54E7-DA20-67FD-6024-830416B0F7D8}"/>
              </a:ext>
            </a:extLst>
          </p:cNvPr>
          <p:cNvSpPr txBox="1">
            <a:spLocks/>
          </p:cNvSpPr>
          <p:nvPr/>
        </p:nvSpPr>
        <p:spPr>
          <a:xfrm>
            <a:off x="310601" y="2694"/>
            <a:ext cx="11250084" cy="932567"/>
          </a:xfrm>
          <a:prstGeom prst="rect">
            <a:avLst/>
          </a:prstGeom>
        </p:spPr>
        <p:txBody>
          <a:bodyPr vert="horz" lIns="0" tIns="0" rIns="0" bIns="0" rtlCol="0" anchor="ctr">
            <a:normAutofit/>
          </a:bodyPr>
          <a:lstStyle>
            <a:lvl1pPr algn="l" defTabSz="914400" rtl="0" eaLnBrk="1" latinLnBrk="0" hangingPunct="1">
              <a:spcBef>
                <a:spcPct val="0"/>
              </a:spcBef>
              <a:buNone/>
              <a:defRPr sz="4400" kern="1200" cap="none" baseline="0">
                <a:solidFill>
                  <a:schemeClr val="tx1"/>
                </a:solidFill>
                <a:latin typeface="+mj-lt"/>
                <a:ea typeface="+mj-ea"/>
                <a:cs typeface="+mj-cs"/>
              </a:defRPr>
            </a:lvl1pPr>
          </a:lstStyle>
          <a:p>
            <a:r>
              <a:rPr lang="en-GB" sz="2400" b="1" dirty="0">
                <a:solidFill>
                  <a:srgbClr val="000000"/>
                </a:solidFill>
              </a:rPr>
              <a:t>Pocahontas vs Avatar </a:t>
            </a:r>
            <a:endParaRPr lang="en-GB" sz="5867" b="1" dirty="0"/>
          </a:p>
        </p:txBody>
      </p:sp>
      <p:sp>
        <p:nvSpPr>
          <p:cNvPr id="6" name="Footer Placeholder 2">
            <a:extLst>
              <a:ext uri="{FF2B5EF4-FFF2-40B4-BE49-F238E27FC236}">
                <a16:creationId xmlns:a16="http://schemas.microsoft.com/office/drawing/2014/main" id="{1D5E107D-BEFF-DBB3-79A6-F204E72B09E2}"/>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1569249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sz="9333" dirty="0"/>
              <a:t>02: Narratives</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The White Saviour </a:t>
            </a:r>
          </a:p>
        </p:txBody>
      </p:sp>
    </p:spTree>
    <p:extLst>
      <p:ext uri="{BB962C8B-B14F-4D97-AF65-F5344CB8AC3E}">
        <p14:creationId xmlns:p14="http://schemas.microsoft.com/office/powerpoint/2010/main" val="25938329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4D1B19D-FB41-4D2F-ADC5-EB412375FE67}"/>
</file>

<file path=customXml/itemProps2.xml><?xml version="1.0" encoding="utf-8"?>
<ds:datastoreItem xmlns:ds="http://schemas.openxmlformats.org/officeDocument/2006/customXml" ds:itemID="{E650681C-1FDB-4F4C-86A9-41CF39A9A164}"/>
</file>

<file path=customXml/itemProps3.xml><?xml version="1.0" encoding="utf-8"?>
<ds:datastoreItem xmlns:ds="http://schemas.openxmlformats.org/officeDocument/2006/customXml" ds:itemID="{C424E6AA-71DC-4075-B5B4-C1F7FA2740DD}"/>
</file>

<file path=docProps/app.xml><?xml version="1.0" encoding="utf-8"?>
<Properties xmlns="http://schemas.openxmlformats.org/officeDocument/2006/extended-properties" xmlns:vt="http://schemas.openxmlformats.org/officeDocument/2006/docPropsVTypes">
  <Template>blank</Template>
  <TotalTime>0</TotalTime>
  <Words>3741</Words>
  <Application>Microsoft Office PowerPoint</Application>
  <PresentationFormat>Widescreen</PresentationFormat>
  <Paragraphs>551</Paragraphs>
  <Slides>57</Slides>
  <Notes>53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57</vt:i4>
      </vt:variant>
    </vt:vector>
  </HeadingPairs>
  <TitlesOfParts>
    <vt:vector size="62" baseType="lpstr">
      <vt:lpstr>Arial</vt:lpstr>
      <vt:lpstr>Calibri</vt:lpstr>
      <vt:lpstr>Docktrin</vt:lpstr>
      <vt:lpstr>Wingdings</vt:lpstr>
      <vt:lpstr>Office Theme</vt:lpstr>
      <vt:lpstr>Lesson 4: Creative ideas framework</vt:lpstr>
      <vt:lpstr>PowerPoint Presentation</vt:lpstr>
      <vt:lpstr>01: Introduction</vt:lpstr>
      <vt:lpstr>Understanding the underlying narrative </vt:lpstr>
      <vt:lpstr>Understanding the underlying narrative </vt:lpstr>
      <vt:lpstr>Understanding the underlying narrative </vt:lpstr>
      <vt:lpstr>Understanding the underlying narrative</vt:lpstr>
      <vt:lpstr>PowerPoint Presentation</vt:lpstr>
      <vt:lpstr>02: Narratives</vt:lpstr>
      <vt:lpstr>Understanding the underlying narrative </vt:lpstr>
      <vt:lpstr>The White Saviour narrative</vt:lpstr>
      <vt:lpstr>Understanding the underlying narrative </vt:lpstr>
      <vt:lpstr>Understanding the underlying narrative </vt:lpstr>
      <vt:lpstr>03</vt:lpstr>
      <vt:lpstr>PowerPoint Presentation</vt:lpstr>
      <vt:lpstr>PowerPoint Presentation</vt:lpstr>
      <vt:lpstr>Tragedy</vt:lpstr>
      <vt:lpstr>The comedian</vt:lpstr>
      <vt:lpstr>Rags to riches</vt:lpstr>
      <vt:lpstr>Voyage and return</vt:lpstr>
      <vt:lpstr>Overcoming the monster</vt:lpstr>
      <vt:lpstr>The quest</vt:lpstr>
      <vt:lpstr>Rebirth </vt:lpstr>
      <vt:lpstr>Rihanna </vt:lpstr>
      <vt:lpstr>Rihanna </vt:lpstr>
      <vt:lpstr>Rihanna </vt:lpstr>
      <vt:lpstr>Rihanna </vt:lpstr>
      <vt:lpstr>Rihanna </vt:lpstr>
      <vt:lpstr>Understanding the underlying narrative </vt:lpstr>
      <vt:lpstr>04</vt:lpstr>
      <vt:lpstr>PowerPoint Presentation</vt:lpstr>
      <vt:lpstr>Recreating brand visuals</vt:lpstr>
      <vt:lpstr>Delivering a small project</vt:lpstr>
      <vt:lpstr>Create your own</vt:lpstr>
      <vt:lpstr>Recreating brand visuals</vt:lpstr>
      <vt:lpstr>Responding to opportunity</vt:lpstr>
      <vt:lpstr>05</vt:lpstr>
      <vt:lpstr>Lesson 5: Team dynamics</vt:lpstr>
      <vt:lpstr>PowerPoint Presentation</vt:lpstr>
      <vt:lpstr>01</vt:lpstr>
      <vt:lpstr>What do you know about NDAs?</vt:lpstr>
      <vt:lpstr>NDAs</vt:lpstr>
      <vt:lpstr>02</vt:lpstr>
      <vt:lpstr>NDAs</vt:lpstr>
      <vt:lpstr>03: Ludo</vt:lpstr>
      <vt:lpstr>Rules of Ludo</vt:lpstr>
      <vt:lpstr>04</vt:lpstr>
      <vt:lpstr>Play the game </vt:lpstr>
      <vt:lpstr>Play The Game</vt:lpstr>
      <vt:lpstr>Play The Game</vt:lpstr>
      <vt:lpstr>Red – slow and steady</vt:lpstr>
      <vt:lpstr>Yellow – hater</vt:lpstr>
      <vt:lpstr>Blue – overwhelm</vt:lpstr>
      <vt:lpstr>Green – saviour</vt:lpstr>
      <vt:lpstr>05</vt:lpstr>
      <vt:lpstr>How did you play?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4: Creative ideas framework</dc:title>
  <dc:creator>Gemma Brezinski</dc:creator>
  <cp:lastModifiedBy>Gemma Brezinski</cp:lastModifiedBy>
  <cp:revision>1</cp:revision>
  <dcterms:created xsi:type="dcterms:W3CDTF">2023-11-10T10:02:58Z</dcterms:created>
  <dcterms:modified xsi:type="dcterms:W3CDTF">2023-11-10T10:03:56Z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