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4"/>
  </p:notesMasterIdLst>
  <p:handoutMasterIdLst>
    <p:handoutMasterId r:id="rId75"/>
  </p:handoutMasterIdLst>
  <p:sldIdLst>
    <p:sldId id="296" r:id="rId5"/>
    <p:sldId id="298" r:id="rId6"/>
    <p:sldId id="299" r:id="rId7"/>
    <p:sldId id="301" r:id="rId8"/>
    <p:sldId id="328" r:id="rId9"/>
    <p:sldId id="329" r:id="rId10"/>
    <p:sldId id="367" r:id="rId11"/>
    <p:sldId id="330" r:id="rId12"/>
    <p:sldId id="331" r:id="rId13"/>
    <p:sldId id="300" r:id="rId14"/>
    <p:sldId id="302" r:id="rId15"/>
    <p:sldId id="374" r:id="rId16"/>
    <p:sldId id="332" r:id="rId17"/>
    <p:sldId id="339" r:id="rId18"/>
    <p:sldId id="365" r:id="rId19"/>
    <p:sldId id="340" r:id="rId20"/>
    <p:sldId id="333" r:id="rId21"/>
    <p:sldId id="304" r:id="rId22"/>
    <p:sldId id="305" r:id="rId23"/>
    <p:sldId id="379" r:id="rId24"/>
    <p:sldId id="335" r:id="rId25"/>
    <p:sldId id="336" r:id="rId26"/>
    <p:sldId id="337" r:id="rId27"/>
    <p:sldId id="307" r:id="rId28"/>
    <p:sldId id="308" r:id="rId29"/>
    <p:sldId id="309" r:id="rId30"/>
    <p:sldId id="342" r:id="rId31"/>
    <p:sldId id="344" r:id="rId32"/>
    <p:sldId id="310" r:id="rId33"/>
    <p:sldId id="311" r:id="rId34"/>
    <p:sldId id="368" r:id="rId35"/>
    <p:sldId id="369" r:id="rId36"/>
    <p:sldId id="350" r:id="rId37"/>
    <p:sldId id="312" r:id="rId38"/>
    <p:sldId id="345" r:id="rId39"/>
    <p:sldId id="375" r:id="rId40"/>
    <p:sldId id="376" r:id="rId41"/>
    <p:sldId id="349" r:id="rId42"/>
    <p:sldId id="348" r:id="rId43"/>
    <p:sldId id="370" r:id="rId44"/>
    <p:sldId id="352" r:id="rId45"/>
    <p:sldId id="353" r:id="rId46"/>
    <p:sldId id="313" r:id="rId47"/>
    <p:sldId id="314" r:id="rId48"/>
    <p:sldId id="315" r:id="rId49"/>
    <p:sldId id="354" r:id="rId50"/>
    <p:sldId id="355" r:id="rId51"/>
    <p:sldId id="356" r:id="rId52"/>
    <p:sldId id="357" r:id="rId53"/>
    <p:sldId id="316" r:id="rId54"/>
    <p:sldId id="317" r:id="rId55"/>
    <p:sldId id="318" r:id="rId56"/>
    <p:sldId id="358" r:id="rId57"/>
    <p:sldId id="359" r:id="rId58"/>
    <p:sldId id="371" r:id="rId59"/>
    <p:sldId id="361" r:id="rId60"/>
    <p:sldId id="372" r:id="rId61"/>
    <p:sldId id="363" r:id="rId62"/>
    <p:sldId id="319" r:id="rId63"/>
    <p:sldId id="320" r:id="rId64"/>
    <p:sldId id="321" r:id="rId65"/>
    <p:sldId id="373" r:id="rId66"/>
    <p:sldId id="322" r:id="rId67"/>
    <p:sldId id="323" r:id="rId68"/>
    <p:sldId id="324" r:id="rId69"/>
    <p:sldId id="325" r:id="rId70"/>
    <p:sldId id="326" r:id="rId71"/>
    <p:sldId id="338" r:id="rId72"/>
    <p:sldId id="262" r:id="rId7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ED" userId="Editor" providerId="None"/>
  <p188:author id="{070E914B-88E1-1F95-5C3D-222ECB5113C6}" name="Gail Lydon" initials="GL" userId="bfbd3a6187324213" providerId="Windows Live"/>
  <p188:author id="{473F2D82-C3C3-DDA7-9377-E23167EA6B6B}" name="Elise James" initials="EJ" userId="42537d0e53cac1b1" providerId="Windows Live"/>
  <p188:author id="{6BEE51D8-7DFA-0C73-07A6-B6FDEC75D2C7}" name="Sharon Moore" initials="SM" userId="11e493e1b663773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A3B6C1-7274-49FA-9EE9-16F4A01F1A89}" v="1" dt="2025-06-24T09:17:02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70"/>
    <p:restoredTop sz="94650"/>
  </p:normalViewPr>
  <p:slideViewPr>
    <p:cSldViewPr snapToGrid="0">
      <p:cViewPr varScale="1">
        <p:scale>
          <a:sx n="91" d="100"/>
          <a:sy n="91" d="100"/>
        </p:scale>
        <p:origin x="581" y="293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microsoft.com/office/2018/10/relationships/authors" Target="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8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Moore" userId="11e493e1b6637736" providerId="LiveId" clId="{4FA3B6C1-7274-49FA-9EE9-16F4A01F1A89}"/>
    <pc:docChg chg="custSel delSld modSld">
      <pc:chgData name="Sharon Moore" userId="11e493e1b6637736" providerId="LiveId" clId="{4FA3B6C1-7274-49FA-9EE9-16F4A01F1A89}" dt="2025-06-24T09:18:00.657" v="647" actId="20577"/>
      <pc:docMkLst>
        <pc:docMk/>
      </pc:docMkLst>
      <pc:sldChg chg="modSp mod modCm">
        <pc:chgData name="Sharon Moore" userId="11e493e1b6637736" providerId="LiveId" clId="{4FA3B6C1-7274-49FA-9EE9-16F4A01F1A89}" dt="2025-06-24T09:13:31.938" v="455" actId="20577"/>
        <pc:sldMkLst>
          <pc:docMk/>
          <pc:sldMk cId="2789639152" sldId="312"/>
        </pc:sldMkLst>
        <pc:spChg chg="mod">
          <ac:chgData name="Sharon Moore" userId="11e493e1b6637736" providerId="LiveId" clId="{4FA3B6C1-7274-49FA-9EE9-16F4A01F1A89}" dt="2025-06-24T09:13:31.938" v="455" actId="20577"/>
          <ac:spMkLst>
            <pc:docMk/>
            <pc:sldMk cId="2789639152" sldId="312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3:31.938" v="455" actId="20577"/>
              <pc2:cmMkLst xmlns:pc2="http://schemas.microsoft.com/office/powerpoint/2019/9/main/command">
                <pc:docMk/>
                <pc:sldMk cId="2789639152" sldId="312"/>
                <pc2:cmMk id="{C2D99B78-DD65-2F40-AE0D-355CA8AEB6F5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5:00.238" v="535" actId="20577"/>
        <pc:sldMkLst>
          <pc:docMk/>
          <pc:sldMk cId="3402824919" sldId="315"/>
        </pc:sldMkLst>
        <pc:spChg chg="mod">
          <ac:chgData name="Sharon Moore" userId="11e493e1b6637736" providerId="LiveId" clId="{4FA3B6C1-7274-49FA-9EE9-16F4A01F1A89}" dt="2025-06-24T09:15:00.238" v="535" actId="20577"/>
          <ac:spMkLst>
            <pc:docMk/>
            <pc:sldMk cId="3402824919" sldId="315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5:00.238" v="535" actId="20577"/>
              <pc2:cmMkLst xmlns:pc2="http://schemas.microsoft.com/office/powerpoint/2019/9/main/command">
                <pc:docMk/>
                <pc:sldMk cId="3402824919" sldId="315"/>
                <pc2:cmMk id="{4F99ACFC-3DD9-334B-876C-957FE6D5BB90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5:53.095" v="579" actId="20577"/>
        <pc:sldMkLst>
          <pc:docMk/>
          <pc:sldMk cId="534026981" sldId="318"/>
        </pc:sldMkLst>
        <pc:spChg chg="mod">
          <ac:chgData name="Sharon Moore" userId="11e493e1b6637736" providerId="LiveId" clId="{4FA3B6C1-7274-49FA-9EE9-16F4A01F1A89}" dt="2025-06-24T09:15:53.095" v="579" actId="20577"/>
          <ac:spMkLst>
            <pc:docMk/>
            <pc:sldMk cId="534026981" sldId="318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5:53.095" v="579" actId="20577"/>
              <pc2:cmMkLst xmlns:pc2="http://schemas.microsoft.com/office/powerpoint/2019/9/main/command">
                <pc:docMk/>
                <pc:sldMk cId="534026981" sldId="318"/>
                <pc2:cmMk id="{E4D516E3-7976-984B-B95A-14E40C327284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04:41.845" v="37" actId="20577"/>
        <pc:sldMkLst>
          <pc:docMk/>
          <pc:sldMk cId="559281492" sldId="330"/>
        </pc:sldMkLst>
        <pc:spChg chg="mod">
          <ac:chgData name="Sharon Moore" userId="11e493e1b6637736" providerId="LiveId" clId="{4FA3B6C1-7274-49FA-9EE9-16F4A01F1A89}" dt="2025-06-24T09:04:41.845" v="37" actId="20577"/>
          <ac:spMkLst>
            <pc:docMk/>
            <pc:sldMk cId="559281492" sldId="330"/>
            <ac:spMk id="12" creationId="{CBCB3EE9-0F13-35C0-D222-282150644FF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4:41.845" v="37" actId="20577"/>
              <pc2:cmMkLst xmlns:pc2="http://schemas.microsoft.com/office/powerpoint/2019/9/main/command">
                <pc:docMk/>
                <pc:sldMk cId="559281492" sldId="330"/>
                <pc2:cmMk id="{12794269-C864-3349-B551-F7A8626AB7B2}"/>
              </pc2:cmMkLst>
            </pc226:cmChg>
          </p:ext>
        </pc:extLst>
      </pc:sldChg>
      <pc:sldChg chg="modSp mod">
        <pc:chgData name="Sharon Moore" userId="11e493e1b6637736" providerId="LiveId" clId="{4FA3B6C1-7274-49FA-9EE9-16F4A01F1A89}" dt="2025-06-24T09:05:00.365" v="39" actId="1036"/>
        <pc:sldMkLst>
          <pc:docMk/>
          <pc:sldMk cId="3472553452" sldId="331"/>
        </pc:sldMkLst>
        <pc:spChg chg="mod">
          <ac:chgData name="Sharon Moore" userId="11e493e1b6637736" providerId="LiveId" clId="{4FA3B6C1-7274-49FA-9EE9-16F4A01F1A89}" dt="2025-06-24T09:05:00.365" v="39" actId="1036"/>
          <ac:spMkLst>
            <pc:docMk/>
            <pc:sldMk cId="3472553452" sldId="331"/>
            <ac:spMk id="2" creationId="{CAC161F7-6B9F-89E8-8918-9C69D0F5A873}"/>
          </ac:spMkLst>
        </pc:spChg>
      </pc:sldChg>
      <pc:sldChg chg="modSp mod modCm">
        <pc:chgData name="Sharon Moore" userId="11e493e1b6637736" providerId="LiveId" clId="{4FA3B6C1-7274-49FA-9EE9-16F4A01F1A89}" dt="2025-06-24T09:06:08.512" v="71" actId="20577"/>
        <pc:sldMkLst>
          <pc:docMk/>
          <pc:sldMk cId="2461496140" sldId="332"/>
        </pc:sldMkLst>
        <pc:spChg chg="mod">
          <ac:chgData name="Sharon Moore" userId="11e493e1b6637736" providerId="LiveId" clId="{4FA3B6C1-7274-49FA-9EE9-16F4A01F1A89}" dt="2025-06-24T09:06:08.512" v="71" actId="20577"/>
          <ac:spMkLst>
            <pc:docMk/>
            <pc:sldMk cId="2461496140" sldId="332"/>
            <ac:spMk id="7" creationId="{B545EF85-0EF2-846C-4E1F-928DB346A097}"/>
          </ac:spMkLst>
        </pc:spChg>
        <pc:spChg chg="mod">
          <ac:chgData name="Sharon Moore" userId="11e493e1b6637736" providerId="LiveId" clId="{4FA3B6C1-7274-49FA-9EE9-16F4A01F1A89}" dt="2025-06-24T09:05:35.614" v="58" actId="20577"/>
          <ac:spMkLst>
            <pc:docMk/>
            <pc:sldMk cId="2461496140" sldId="332"/>
            <ac:spMk id="12" creationId="{E9CBAD6A-E8A5-8909-841B-874ABDEF01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5:35.614" v="58" actId="20577"/>
              <pc2:cmMkLst xmlns:pc2="http://schemas.microsoft.com/office/powerpoint/2019/9/main/command">
                <pc:docMk/>
                <pc:sldMk cId="2461496140" sldId="332"/>
                <pc2:cmMk id="{4370F805-65E4-1B4B-AE58-95FBDD326440}"/>
              </pc2:cmMkLst>
            </pc226:cmChg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6:08.512" v="71" actId="20577"/>
              <pc2:cmMkLst xmlns:pc2="http://schemas.microsoft.com/office/powerpoint/2019/9/main/command">
                <pc:docMk/>
                <pc:sldMk cId="2461496140" sldId="332"/>
                <pc2:cmMk id="{ABF61F79-6740-774B-ADF7-6410DE8A75CB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09:22.627" v="144" actId="20577"/>
        <pc:sldMkLst>
          <pc:docMk/>
          <pc:sldMk cId="3827930506" sldId="333"/>
        </pc:sldMkLst>
        <pc:spChg chg="mod">
          <ac:chgData name="Sharon Moore" userId="11e493e1b6637736" providerId="LiveId" clId="{4FA3B6C1-7274-49FA-9EE9-16F4A01F1A89}" dt="2025-06-24T09:09:22.627" v="144" actId="20577"/>
          <ac:spMkLst>
            <pc:docMk/>
            <pc:sldMk cId="3827930506" sldId="333"/>
            <ac:spMk id="2" creationId="{4AFBD939-3A7C-7CD9-1226-787BEA268F0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9:22.627" v="144" actId="20577"/>
              <pc2:cmMkLst xmlns:pc2="http://schemas.microsoft.com/office/powerpoint/2019/9/main/command">
                <pc:docMk/>
                <pc:sldMk cId="3827930506" sldId="333"/>
                <pc2:cmMk id="{E7BFE884-4EA6-5344-A475-FD4F4454B57B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09:40.380" v="148" actId="20577"/>
        <pc:sldMkLst>
          <pc:docMk/>
          <pc:sldMk cId="4126627094" sldId="335"/>
        </pc:sldMkLst>
        <pc:spChg chg="mod">
          <ac:chgData name="Sharon Moore" userId="11e493e1b6637736" providerId="LiveId" clId="{4FA3B6C1-7274-49FA-9EE9-16F4A01F1A89}" dt="2025-06-24T09:09:40.380" v="148" actId="20577"/>
          <ac:spMkLst>
            <pc:docMk/>
            <pc:sldMk cId="4126627094" sldId="335"/>
            <ac:spMk id="12" creationId="{1658DE17-FA72-83F1-CE23-D9602C43777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9:40.380" v="148" actId="20577"/>
              <pc2:cmMkLst xmlns:pc2="http://schemas.microsoft.com/office/powerpoint/2019/9/main/command">
                <pc:docMk/>
                <pc:sldMk cId="4126627094" sldId="335"/>
                <pc2:cmMk id="{269C3132-444E-1745-BB03-95BDC1D1301F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0:12.663" v="174" actId="20577"/>
        <pc:sldMkLst>
          <pc:docMk/>
          <pc:sldMk cId="4270939103" sldId="336"/>
        </pc:sldMkLst>
        <pc:spChg chg="mod">
          <ac:chgData name="Sharon Moore" userId="11e493e1b6637736" providerId="LiveId" clId="{4FA3B6C1-7274-49FA-9EE9-16F4A01F1A89}" dt="2025-06-24T09:10:12.663" v="174" actId="20577"/>
          <ac:spMkLst>
            <pc:docMk/>
            <pc:sldMk cId="4270939103" sldId="336"/>
            <ac:spMk id="5" creationId="{E2338E18-0D1F-B25C-23F6-0F82B92800B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0:12.663" v="174" actId="20577"/>
              <pc2:cmMkLst xmlns:pc2="http://schemas.microsoft.com/office/powerpoint/2019/9/main/command">
                <pc:docMk/>
                <pc:sldMk cId="4270939103" sldId="336"/>
                <pc2:cmMk id="{9E0F5B5E-70EF-E341-986C-AFBE9F8FEB79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08:31.005" v="105" actId="20577"/>
        <pc:sldMkLst>
          <pc:docMk/>
          <pc:sldMk cId="3437064757" sldId="339"/>
        </pc:sldMkLst>
        <pc:spChg chg="mod">
          <ac:chgData name="Sharon Moore" userId="11e493e1b6637736" providerId="LiveId" clId="{4FA3B6C1-7274-49FA-9EE9-16F4A01F1A89}" dt="2025-06-24T09:08:04.265" v="84" actId="20577"/>
          <ac:spMkLst>
            <pc:docMk/>
            <pc:sldMk cId="3437064757" sldId="339"/>
            <ac:spMk id="3" creationId="{0CF40822-44BA-9837-5DD9-AE168ABCA00B}"/>
          </ac:spMkLst>
        </pc:spChg>
        <pc:spChg chg="mod">
          <ac:chgData name="Sharon Moore" userId="11e493e1b6637736" providerId="LiveId" clId="{4FA3B6C1-7274-49FA-9EE9-16F4A01F1A89}" dt="2025-06-24T09:08:31.005" v="105" actId="20577"/>
          <ac:spMkLst>
            <pc:docMk/>
            <pc:sldMk cId="3437064757" sldId="339"/>
            <ac:spMk id="4" creationId="{1C2A2924-B4E0-6541-6CEB-A8BCE3E9EA1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8:04.265" v="84" actId="20577"/>
              <pc2:cmMkLst xmlns:pc2="http://schemas.microsoft.com/office/powerpoint/2019/9/main/command">
                <pc:docMk/>
                <pc:sldMk cId="3437064757" sldId="339"/>
                <pc2:cmMk id="{5B7A34C1-D98E-AC45-858C-EF412E4B3B4D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1:35.689" v="285" actId="20577"/>
        <pc:sldMkLst>
          <pc:docMk/>
          <pc:sldMk cId="3660412550" sldId="342"/>
        </pc:sldMkLst>
        <pc:spChg chg="mod">
          <ac:chgData name="Sharon Moore" userId="11e493e1b6637736" providerId="LiveId" clId="{4FA3B6C1-7274-49FA-9EE9-16F4A01F1A89}" dt="2025-06-24T09:11:35.689" v="285" actId="20577"/>
          <ac:spMkLst>
            <pc:docMk/>
            <pc:sldMk cId="3660412550" sldId="342"/>
            <ac:spMk id="3" creationId="{07BBCAA0-560B-653C-DAF7-3B6DD1688E95}"/>
          </ac:spMkLst>
        </pc:spChg>
        <pc:spChg chg="mod">
          <ac:chgData name="Sharon Moore" userId="11e493e1b6637736" providerId="LiveId" clId="{4FA3B6C1-7274-49FA-9EE9-16F4A01F1A89}" dt="2025-06-24T09:11:29.356" v="271" actId="20577"/>
          <ac:spMkLst>
            <pc:docMk/>
            <pc:sldMk cId="3660412550" sldId="342"/>
            <ac:spMk id="4" creationId="{031C7017-A5C6-D7A1-5006-3753632EF91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1:29.356" v="271" actId="20577"/>
              <pc2:cmMkLst xmlns:pc2="http://schemas.microsoft.com/office/powerpoint/2019/9/main/command">
                <pc:docMk/>
                <pc:sldMk cId="3660412550" sldId="342"/>
                <pc2:cmMk id="{5E654D2D-085E-C941-80CF-9B7FFEC936DD}"/>
              </pc2:cmMkLst>
            </pc226:cmChg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1:35.689" v="285" actId="20577"/>
              <pc2:cmMkLst xmlns:pc2="http://schemas.microsoft.com/office/powerpoint/2019/9/main/command">
                <pc:docMk/>
                <pc:sldMk cId="3660412550" sldId="342"/>
                <pc2:cmMk id="{4F6C653E-507D-9349-B690-E117DE1894F9}"/>
              </pc2:cmMkLst>
            </pc226:cmChg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1:29.356" v="271" actId="20577"/>
              <pc2:cmMkLst xmlns:pc2="http://schemas.microsoft.com/office/powerpoint/2019/9/main/command">
                <pc:docMk/>
                <pc:sldMk cId="3660412550" sldId="342"/>
                <pc2:cmMk id="{C47E73D4-C39D-1149-A184-85FE7063B695}"/>
              </pc2:cmMkLst>
            </pc226:cmChg>
          </p:ext>
        </pc:extLst>
      </pc:sldChg>
      <pc:sldChg chg="del">
        <pc:chgData name="Sharon Moore" userId="11e493e1b6637736" providerId="LiveId" clId="{4FA3B6C1-7274-49FA-9EE9-16F4A01F1A89}" dt="2025-06-24T09:12:02.130" v="286" actId="2696"/>
        <pc:sldMkLst>
          <pc:docMk/>
          <pc:sldMk cId="3219818879" sldId="343"/>
        </pc:sldMkLst>
      </pc:sldChg>
      <pc:sldChg chg="modSp mod modCm">
        <pc:chgData name="Sharon Moore" userId="11e493e1b6637736" providerId="LiveId" clId="{4FA3B6C1-7274-49FA-9EE9-16F4A01F1A89}" dt="2025-06-24T09:12:42.469" v="368" actId="20577"/>
        <pc:sldMkLst>
          <pc:docMk/>
          <pc:sldMk cId="3922305830" sldId="344"/>
        </pc:sldMkLst>
        <pc:spChg chg="mod">
          <ac:chgData name="Sharon Moore" userId="11e493e1b6637736" providerId="LiveId" clId="{4FA3B6C1-7274-49FA-9EE9-16F4A01F1A89}" dt="2025-06-24T09:12:42.469" v="368" actId="20577"/>
          <ac:spMkLst>
            <pc:docMk/>
            <pc:sldMk cId="3922305830" sldId="344"/>
            <ac:spMk id="4" creationId="{91C9CBC2-06C4-75CD-84CC-861BC70A2F6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2:35.864" v="367" actId="20577"/>
              <pc2:cmMkLst xmlns:pc2="http://schemas.microsoft.com/office/powerpoint/2019/9/main/command">
                <pc:docMk/>
                <pc:sldMk cId="3922305830" sldId="344"/>
                <pc2:cmMk id="{66B36C4A-1F37-2540-9171-CD659EAD5B59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3:19.482" v="442" actId="20577"/>
        <pc:sldMkLst>
          <pc:docMk/>
          <pc:sldMk cId="195004560" sldId="350"/>
        </pc:sldMkLst>
        <pc:spChg chg="mod">
          <ac:chgData name="Sharon Moore" userId="11e493e1b6637736" providerId="LiveId" clId="{4FA3B6C1-7274-49FA-9EE9-16F4A01F1A89}" dt="2025-06-24T09:13:19.482" v="442" actId="20577"/>
          <ac:spMkLst>
            <pc:docMk/>
            <pc:sldMk cId="195004560" sldId="350"/>
            <ac:spMk id="4" creationId="{15AE899C-59A8-83D5-CCC4-3252DF7D39B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3:19.482" v="442" actId="20577"/>
              <pc2:cmMkLst xmlns:pc2="http://schemas.microsoft.com/office/powerpoint/2019/9/main/command">
                <pc:docMk/>
                <pc:sldMk cId="195004560" sldId="350"/>
                <pc2:cmMk id="{1F997ED1-AC06-4B40-ACB7-E9FDDD57FF5A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4:32.004" v="514" actId="20577"/>
        <pc:sldMkLst>
          <pc:docMk/>
          <pc:sldMk cId="235876650" sldId="352"/>
        </pc:sldMkLst>
        <pc:spChg chg="mod">
          <ac:chgData name="Sharon Moore" userId="11e493e1b6637736" providerId="LiveId" clId="{4FA3B6C1-7274-49FA-9EE9-16F4A01F1A89}" dt="2025-06-24T09:14:32.004" v="514" actId="20577"/>
          <ac:spMkLst>
            <pc:docMk/>
            <pc:sldMk cId="235876650" sldId="352"/>
            <ac:spMk id="4" creationId="{529FC004-6E66-D3AE-BB90-DAE844D58ED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4:32.004" v="514" actId="20577"/>
              <pc2:cmMkLst xmlns:pc2="http://schemas.microsoft.com/office/powerpoint/2019/9/main/command">
                <pc:docMk/>
                <pc:sldMk cId="235876650" sldId="352"/>
                <pc2:cmMk id="{1EE5624D-6C3B-2543-9040-E2BBEAA4EEE1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5:35.425" v="571" actId="20577"/>
        <pc:sldMkLst>
          <pc:docMk/>
          <pc:sldMk cId="1677269812" sldId="356"/>
        </pc:sldMkLst>
        <pc:spChg chg="mod">
          <ac:chgData name="Sharon Moore" userId="11e493e1b6637736" providerId="LiveId" clId="{4FA3B6C1-7274-49FA-9EE9-16F4A01F1A89}" dt="2025-06-24T09:15:35.425" v="571" actId="20577"/>
          <ac:spMkLst>
            <pc:docMk/>
            <pc:sldMk cId="1677269812" sldId="356"/>
            <ac:spMk id="4" creationId="{F0B58366-FBA8-7C97-C6AD-36EDBC2539E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5:35.425" v="571" actId="20577"/>
              <pc2:cmMkLst xmlns:pc2="http://schemas.microsoft.com/office/powerpoint/2019/9/main/command">
                <pc:docMk/>
                <pc:sldMk cId="1677269812" sldId="356"/>
                <pc2:cmMk id="{68B99B07-E17E-934A-B773-E8EB6BDB93CD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7:18.144" v="615" actId="20577"/>
        <pc:sldMkLst>
          <pc:docMk/>
          <pc:sldMk cId="3215564607" sldId="358"/>
        </pc:sldMkLst>
        <pc:spChg chg="mod">
          <ac:chgData name="Sharon Moore" userId="11e493e1b6637736" providerId="LiveId" clId="{4FA3B6C1-7274-49FA-9EE9-16F4A01F1A89}" dt="2025-06-24T09:17:18.144" v="615" actId="20577"/>
          <ac:spMkLst>
            <pc:docMk/>
            <pc:sldMk cId="3215564607" sldId="358"/>
            <ac:spMk id="4" creationId="{E03D8A37-2E15-9835-DEF1-F7D0D9FD810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6:58.438" v="612" actId="20577"/>
              <pc2:cmMkLst xmlns:pc2="http://schemas.microsoft.com/office/powerpoint/2019/9/main/command">
                <pc:docMk/>
                <pc:sldMk cId="3215564607" sldId="358"/>
                <pc2:cmMk id="{758DF234-BABE-B143-B85E-B9F3472A579D}"/>
              </pc2:cmMkLst>
            </pc226:cmChg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6:58.438" v="612" actId="20577"/>
              <pc2:cmMkLst xmlns:pc2="http://schemas.microsoft.com/office/powerpoint/2019/9/main/command">
                <pc:docMk/>
                <pc:sldMk cId="3215564607" sldId="358"/>
                <pc2:cmMk id="{D6641D3F-C7BA-964C-A742-EA06E5EA58D0}"/>
              </pc2:cmMkLst>
            </pc226:cmChg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6:58.438" v="612" actId="20577"/>
              <pc2:cmMkLst xmlns:pc2="http://schemas.microsoft.com/office/powerpoint/2019/9/main/command">
                <pc:docMk/>
                <pc:sldMk cId="3215564607" sldId="358"/>
                <pc2:cmMk id="{CBEAB1D1-5A35-9E43-898C-7A23A7F5959F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04:18.551" v="12" actId="20577"/>
        <pc:sldMkLst>
          <pc:docMk/>
          <pc:sldMk cId="1005184129" sldId="367"/>
        </pc:sldMkLst>
        <pc:spChg chg="mod">
          <ac:chgData name="Sharon Moore" userId="11e493e1b6637736" providerId="LiveId" clId="{4FA3B6C1-7274-49FA-9EE9-16F4A01F1A89}" dt="2025-06-24T09:04:18.551" v="12" actId="20577"/>
          <ac:spMkLst>
            <pc:docMk/>
            <pc:sldMk cId="1005184129" sldId="367"/>
            <ac:spMk id="2" creationId="{EE2D715F-AB69-159D-62EE-8622FC56EDF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04:18.551" v="12" actId="20577"/>
              <pc2:cmMkLst xmlns:pc2="http://schemas.microsoft.com/office/powerpoint/2019/9/main/command">
                <pc:docMk/>
                <pc:sldMk cId="1005184129" sldId="367"/>
                <pc2:cmMk id="{105DA52B-E00A-AB43-9F15-68B702012043}"/>
              </pc2:cmMkLst>
            </pc226:cmChg>
          </p:ext>
        </pc:extLst>
      </pc:sldChg>
      <pc:sldChg chg="modSp mod modCm">
        <pc:chgData name="Sharon Moore" userId="11e493e1b6637736" providerId="LiveId" clId="{4FA3B6C1-7274-49FA-9EE9-16F4A01F1A89}" dt="2025-06-24T09:18:00.657" v="647" actId="20577"/>
        <pc:sldMkLst>
          <pc:docMk/>
          <pc:sldMk cId="2386317929" sldId="372"/>
        </pc:sldMkLst>
        <pc:spChg chg="mod">
          <ac:chgData name="Sharon Moore" userId="11e493e1b6637736" providerId="LiveId" clId="{4FA3B6C1-7274-49FA-9EE9-16F4A01F1A89}" dt="2025-06-24T09:18:00.657" v="647" actId="20577"/>
          <ac:spMkLst>
            <pc:docMk/>
            <pc:sldMk cId="2386317929" sldId="372"/>
            <ac:spMk id="4" creationId="{51960A88-71E4-4E6C-B623-8EE4ED7DF42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aron Moore" userId="11e493e1b6637736" providerId="LiveId" clId="{4FA3B6C1-7274-49FA-9EE9-16F4A01F1A89}" dt="2025-06-24T09:18:00.657" v="647" actId="20577"/>
              <pc2:cmMkLst xmlns:pc2="http://schemas.microsoft.com/office/powerpoint/2019/9/main/command">
                <pc:docMk/>
                <pc:sldMk cId="2386317929" sldId="372"/>
                <pc2:cmMk id="{9CE548B2-4478-BA45-93A6-B87574386553}"/>
              </pc2:cmMkLst>
            </pc226:cmChg>
          </p:ext>
        </pc:extLst>
      </pc:sldChg>
    </pc:docChg>
  </pc:docChgLst>
  <pc:docChgLst>
    <pc:chgData name="Alex Paramour" userId="fd96ba9f908241f9" providerId="LiveId" clId="{AA4DEC80-9B28-F34C-9E9B-20C5A3A41310}"/>
    <pc:docChg chg="modSld">
      <pc:chgData name="Alex Paramour" userId="fd96ba9f908241f9" providerId="LiveId" clId="{AA4DEC80-9B28-F34C-9E9B-20C5A3A41310}" dt="2025-06-16T15:54:48.729" v="3" actId="20577"/>
      <pc:docMkLst>
        <pc:docMk/>
      </pc:docMkLst>
      <pc:sldChg chg="modSp mod">
        <pc:chgData name="Alex Paramour" userId="fd96ba9f908241f9" providerId="LiveId" clId="{AA4DEC80-9B28-F34C-9E9B-20C5A3A41310}" dt="2025-06-16T15:54:48.729" v="3" actId="20577"/>
        <pc:sldMkLst>
          <pc:docMk/>
          <pc:sldMk cId="1662210953" sldId="307"/>
        </pc:sldMkLst>
        <pc:spChg chg="mod">
          <ac:chgData name="Alex Paramour" userId="fd96ba9f908241f9" providerId="LiveId" clId="{AA4DEC80-9B28-F34C-9E9B-20C5A3A41310}" dt="2025-06-16T15:54:48.729" v="3" actId="20577"/>
          <ac:spMkLst>
            <pc:docMk/>
            <pc:sldMk cId="1662210953" sldId="307"/>
            <ac:spMk id="3" creationId="{A39FE6D9-D96B-E748-810E-8BBC981DD009}"/>
          </ac:spMkLst>
        </pc:spChg>
      </pc:sldChg>
      <pc:sldChg chg="modSp mod modCm">
        <pc:chgData name="Alex Paramour" userId="fd96ba9f908241f9" providerId="LiveId" clId="{AA4DEC80-9B28-F34C-9E9B-20C5A3A41310}" dt="2025-06-13T13:34:56.734" v="2" actId="20577"/>
        <pc:sldMkLst>
          <pc:docMk/>
          <pc:sldMk cId="3922305830" sldId="344"/>
        </pc:sldMkLst>
        <pc:spChg chg="mod">
          <ac:chgData name="Alex Paramour" userId="fd96ba9f908241f9" providerId="LiveId" clId="{AA4DEC80-9B28-F34C-9E9B-20C5A3A41310}" dt="2025-06-13T13:34:56.734" v="2" actId="20577"/>
          <ac:spMkLst>
            <pc:docMk/>
            <pc:sldMk cId="3922305830" sldId="344"/>
            <ac:spMk id="4" creationId="{91C9CBC2-06C4-75CD-84CC-861BC70A2F6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lex Paramour" userId="fd96ba9f908241f9" providerId="LiveId" clId="{AA4DEC80-9B28-F34C-9E9B-20C5A3A41310}" dt="2025-06-13T13:34:56.734" v="2" actId="20577"/>
              <pc2:cmMkLst xmlns:pc2="http://schemas.microsoft.com/office/powerpoint/2019/9/main/command">
                <pc:docMk/>
                <pc:sldMk cId="3922305830" sldId="344"/>
                <pc2:cmMk id="{66B36C4A-1F37-2540-9171-CD659EAD5B59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24/06/2025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24/06/2025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95DB8-C965-E581-CB93-7BD1A37E9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449A94-E221-8BC1-8769-E16BAC031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50706B-E417-AF76-424A-BDFF26C07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84BA4-FB2A-5FEF-633C-ECC5D90F8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044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07183-4478-47E3-35A4-C0890982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C6C1CC-D5FD-229E-1519-9EC93C901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51585-C143-A4A8-29CA-D121EBEC5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5C598-206A-1F0B-1327-C77D54EE7C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224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4072E-F3E0-4DA3-8BC5-28D95F331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7DA1C1-67B7-BC49-3E0A-EBE5F8614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71EA4A-90D5-653D-4B77-6B8580853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C10EC-1BCE-6C39-279A-AB227756F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318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909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EA1D9-8DD5-9B57-6C20-23C9643F8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026395-B923-A331-0EE4-3A614D512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FF71CC-DF2A-CF2A-DD0D-60D7D724F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75A0E-3358-1A67-34C8-A8929E7BB8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577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110D3-3238-2108-9FCF-A82B35E14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3C9642-0FFF-C7DB-5FDB-06DA0D788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B5F498-D0FB-3AE3-FDC7-62C2CA700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9ABC1-7F03-04D9-C7A4-121DAB4C4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239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6EAD3-2B9C-5C36-B1A3-8A90665F5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8518D5-87CA-F24C-1C4E-192F3FF62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A9ACB9-DEF0-D471-E59E-FEB578DF3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38585-5AC8-FBCC-51E3-CF286790C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591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97962-35BD-3443-1E70-F55D410CE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AE6C32-4C5D-7677-C88A-04D5C1733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BB17BF-0EFC-0BF7-361C-29793FCD5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B914C-B1B7-32C5-7AD9-167FFA714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7483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285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8328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227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D0778-F1A0-B75A-3495-61EF93D5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C1A08C-AC65-9057-6B11-92DA1A247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10E423-7717-DB0F-15FB-1791E1B69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F4F68-8609-203E-B04E-A28BD0D29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1153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BF00C-3445-1FCB-56C3-5CA8FBD90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AE75F-E954-971F-2298-6751C6DD35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54BB5D-9CBA-3F15-5733-ACA411BA6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C8-184A-C2BD-64B6-946551852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8517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129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983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055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0515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4954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857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113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858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5786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9144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77F17-F920-F2C6-32A0-ABE0090DB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7B330-9B5E-FB57-3025-66DC4066B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B62C64-2E5A-B7A2-A560-FD99F3766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D8625-3846-0E4E-B487-63E3792D3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487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310ED-74B8-AFFD-8AC7-7152A0E0F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A372B0-C8FC-29C9-69E1-155015230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980785-4551-35A0-98B4-8597EF34A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F673F-88E7-F36C-6DA8-815078B7B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242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CBDCA-E8D1-AFE2-96D6-A867FD0B1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B0C351-B23F-97D6-D76D-6D8D40113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C485C-FDC6-73CF-A000-1C9065041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1E0FF-9F02-E9C8-0F98-49787A5EA4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046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DC099-DD05-377E-00DF-0B73C0615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08C57E-C9B1-54E1-CE69-E8FEF4EE29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551FD-A8B1-70E1-597E-7F6B33A57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34073-0F95-2845-5E35-03414964E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569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CDF8-0F08-120B-6C48-592477385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220697-C6F4-1D44-5DE2-9FBCEC9D4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E5736-463B-549C-29B1-597C00448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5E512-AB6A-B340-1489-2551504E2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87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1">
              <a:lnSpc>
                <a:spcPct val="100000"/>
              </a:lnSpc>
            </a:pPr>
            <a:r>
              <a:rPr lang="en-GB" sz="2400" dirty="0"/>
              <a:t>Bullet point level 1.</a:t>
            </a:r>
          </a:p>
          <a:p>
            <a:pPr lvl="2">
              <a:lnSpc>
                <a:spcPct val="100000"/>
              </a:lnSpc>
            </a:pPr>
            <a:r>
              <a:rPr lang="en-GB" sz="2400" dirty="0"/>
              <a:t>Bullet point level 2.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US" dirty="0"/>
              <a:t>Support holistic delivery of Core Content and Occupational Specialism content: Animal management and </a:t>
            </a:r>
            <a:r>
              <a:rPr lang="en-US" dirty="0" err="1"/>
              <a:t>behaviour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1347614"/>
            <a:ext cx="5220104" cy="2115586"/>
          </a:xfrm>
        </p:spPr>
        <p:txBody>
          <a:bodyPr/>
          <a:lstStyle/>
          <a:p>
            <a:r>
              <a:rPr lang="en-US" sz="4000" dirty="0"/>
              <a:t>T LEVEL IN ANIMAL CARE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Factors affecting design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objectives: L</a:t>
            </a:r>
            <a:r>
              <a:rPr lang="en-GB" dirty="0"/>
              <a:t>esson 2</a:t>
            </a:r>
            <a:r>
              <a:rPr lang="en-GB" sz="3600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320686" cy="3601574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Identify and explain the key factors that influence the design of animal accommodation.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Describe how these factors apply to different animal species.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Evaluate examples of good and poor animal accommodation design.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4601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221480-EE23-6819-FA14-B1778979EE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A8678B-AD1F-9B79-56BA-C276D758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for discussion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C02FF1-A958-CD63-4432-5A632F3442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What makes these spaces suitable for the animals?</a:t>
            </a:r>
          </a:p>
          <a:p>
            <a:pPr marL="342900" indent="-342900">
              <a:buFont typeface="System Font Regular"/>
              <a:buChar char="–"/>
            </a:pP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What might be missing or harmful in these designs?</a:t>
            </a:r>
          </a:p>
          <a:p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Note your responses on the whiteboard.</a:t>
            </a:r>
          </a:p>
          <a:p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14611-9AF2-932D-C9F1-8C2073DE69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519735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96232-1665-139F-5A99-38A1F8415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9CBAD6A-E8A5-8909-841B-874ABDEF0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48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actors in animal accommodation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design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D3875F-71FE-255C-3C0C-89960A5549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8918"/>
            <a:ext cx="3960000" cy="303795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0" kern="0" dirty="0">
                <a:latin typeface="Arial" panose="020B0604020202020204" pitchFamily="34" charset="0"/>
                <a:ea typeface="Times New Roman" panose="02020603050405020304" pitchFamily="18" charset="0"/>
              </a:rPr>
              <a:t>Discuss the following: </a:t>
            </a:r>
          </a:p>
          <a:p>
            <a:pPr marL="342900" indent="-342900">
              <a:spcAft>
                <a:spcPts val="800"/>
              </a:spcAft>
              <a:buFont typeface="System Font Regular"/>
              <a:buChar char="–"/>
            </a:pPr>
            <a:r>
              <a:rPr lang="en-GB" b="0" kern="0" dirty="0">
                <a:latin typeface="Arial" panose="020B0604020202020204" pitchFamily="34" charset="0"/>
              </a:rPr>
              <a:t>kennel for a dog</a:t>
            </a:r>
          </a:p>
          <a:p>
            <a:pPr marL="342900" indent="-342900">
              <a:spcAft>
                <a:spcPts val="800"/>
              </a:spcAft>
              <a:buFont typeface="System Font Regular"/>
              <a:buChar char="–"/>
            </a:pPr>
            <a:r>
              <a:rPr lang="en-GB" b="0" kern="0" dirty="0">
                <a:latin typeface="Arial" panose="020B0604020202020204" pitchFamily="34" charset="0"/>
              </a:rPr>
              <a:t>stable for a horse</a:t>
            </a:r>
          </a:p>
          <a:p>
            <a:pPr marL="342900" indent="-342900">
              <a:spcAft>
                <a:spcPts val="800"/>
              </a:spcAft>
              <a:buFont typeface="System Font Regular"/>
              <a:buChar char="–"/>
            </a:pPr>
            <a:r>
              <a:rPr lang="en-GB" b="0" kern="0" dirty="0">
                <a:latin typeface="Arial" panose="020B0604020202020204" pitchFamily="34" charset="0"/>
              </a:rPr>
              <a:t>zoo enclosure </a:t>
            </a:r>
            <a:br>
              <a:rPr lang="en-GB" b="0" kern="0" dirty="0">
                <a:latin typeface="Arial" panose="020B0604020202020204" pitchFamily="34" charset="0"/>
              </a:rPr>
            </a:br>
            <a:r>
              <a:rPr lang="en-GB" b="0" kern="0" dirty="0">
                <a:latin typeface="Arial" panose="020B0604020202020204" pitchFamily="34" charset="0"/>
              </a:rPr>
              <a:t>(tiger, bush dog)</a:t>
            </a:r>
          </a:p>
          <a:p>
            <a:pPr marL="342900" indent="-342900">
              <a:spcAft>
                <a:spcPts val="800"/>
              </a:spcAft>
              <a:buFont typeface="System Font Regular"/>
              <a:buChar char="–"/>
            </a:pPr>
            <a:r>
              <a:rPr lang="en-GB" b="0" kern="0" dirty="0">
                <a:latin typeface="Arial" panose="020B0604020202020204" pitchFamily="34" charset="0"/>
              </a:rPr>
              <a:t>aquarium.</a:t>
            </a:r>
          </a:p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45EF85-0EF2-846C-4E1F-928DB346A0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0" y="1638919"/>
            <a:ext cx="4293840" cy="303785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sz="2400" kern="0" dirty="0">
                <a:latin typeface="Arial" panose="020B0604020202020204" pitchFamily="34" charset="0"/>
                <a:ea typeface="Times New Roman" panose="02020603050405020304" pitchFamily="18" charset="0"/>
              </a:rPr>
              <a:t>Explore the factors affecting animal accommodation design.</a:t>
            </a:r>
            <a:endParaRPr lang="en-GB" sz="2400" i="1" kern="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GB" sz="2400" kern="0" dirty="0">
                <a:latin typeface="Arial" panose="020B0604020202020204" pitchFamily="34" charset="0"/>
                <a:ea typeface="Times New Roman" panose="02020603050405020304" pitchFamily="18" charset="0"/>
              </a:rPr>
              <a:t>What makes these spaces suitable for the animals?</a:t>
            </a:r>
            <a:endParaRPr lang="en-GB" sz="2400" kern="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GB" sz="2400" kern="0" dirty="0">
                <a:latin typeface="Arial" panose="020B0604020202020204" pitchFamily="34" charset="0"/>
                <a:ea typeface="Times New Roman" panose="02020603050405020304" pitchFamily="18" charset="0"/>
              </a:rPr>
              <a:t>What might be missing or harmful in these designs?</a:t>
            </a:r>
            <a:endParaRPr lang="en-GB" sz="2400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0A842-2CC5-08B1-3AB6-010DE05E2C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763AF2-3DA5-616A-4B35-94C1E595E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61496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6EAC1C-75CE-0D98-FBEA-0E3848CFB0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F40822-44BA-9837-5DD9-AE168ABCA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76225"/>
          </a:xfrm>
        </p:spPr>
        <p:txBody>
          <a:bodyPr>
            <a:noAutofit/>
          </a:bodyPr>
          <a:lstStyle/>
          <a:p>
            <a:r>
              <a:rPr lang="en-GB" dirty="0"/>
              <a:t>Factors in animal accommodation design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A2924-B4E0-6541-6CEB-A8BCE3E9EA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505415"/>
            <a:ext cx="7884088" cy="3082558"/>
          </a:xfrm>
        </p:spPr>
        <p:txBody>
          <a:bodyPr/>
          <a:lstStyle/>
          <a:p>
            <a:r>
              <a:rPr lang="en-GB" dirty="0"/>
              <a:t>Examples of factors that affect how animal accommodation is designed could include: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specific species needs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environmental conditions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safety and security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ease of cleaning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enrichment and welfare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space requirements.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3B8C8-428D-A7C7-EEC5-3881415DFD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37064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9199-944F-D324-8874-1C3310540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6809A-59C3-8C04-1E7B-8F7C4041F6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CE04CD6-EE65-72B3-019F-7B702C885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Case study activity (40 mins)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139852-6DA8-7D95-90C4-D779E23102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Design an accommodation plan.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Consider all the factors discussed so far, including: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size and space requirements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materials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environmental conditions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safety and enrichment features.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83EE9-A503-5865-DA6C-E2E304E56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55212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E2EB07-515C-C11F-4E8C-7E28BDDA2F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9A0ECF-2CFD-AB4B-D382-87F6CA3F5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Case study topics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0869F-DD4F-9610-4BFF-CB6C2852B8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Kennel for two dogs.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Stable for a horse. 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Vivarium for a leopard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g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ecko.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Rabbit enclosure.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2843D-2118-104D-CB60-185A9F30CA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532010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81543-F409-F74D-3513-9E9125EBE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86458-70CC-3E33-F0BE-93468F56B1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A20E486-3692-EB3B-EEE6-AF35155C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Case study activity review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FBD939-3A7C-7CD9-1226-787BEA268F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49325"/>
            <a:ext cx="7667625" cy="363864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Sketch or describe your design in a written piece of work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Think about: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what you included and why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any challenges you faced in designing the accommodation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how the factors vary for different species.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A61E4F-5CB3-C12C-352D-54C3BF40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827930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Legislation related to enclosure design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Learning objectives: L</a:t>
            </a:r>
            <a:r>
              <a:rPr lang="en-GB" dirty="0"/>
              <a:t>esson 3</a:t>
            </a:r>
            <a:r>
              <a:rPr lang="en-GB" sz="3600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787337" cy="4157100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Understand the purpose and key provisions of the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GB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2"/>
            <a:r>
              <a:rPr lang="en-GB" dirty="0"/>
              <a:t>Animal Welfare Act 2006</a:t>
            </a:r>
          </a:p>
          <a:p>
            <a:pPr lvl="2"/>
            <a:r>
              <a:rPr lang="en-GB" dirty="0"/>
              <a:t>Zoo Licensing Act 2002</a:t>
            </a:r>
          </a:p>
          <a:p>
            <a:pPr lvl="2"/>
            <a:r>
              <a:rPr lang="en-GB" dirty="0"/>
              <a:t>Animal Health Act 1981</a:t>
            </a:r>
          </a:p>
          <a:p>
            <a:pPr lvl="2">
              <a:spcAft>
                <a:spcPts val="1200"/>
              </a:spcAft>
            </a:pPr>
            <a:r>
              <a:rPr lang="en-GB" dirty="0"/>
              <a:t>Animal Welfare Regulations 2018.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</a:rPr>
              <a:t>Evaluate the impact of these laws on animal welfare and industry practices.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</a:rPr>
              <a:t>Apply knowledge of animal legislation to real-world scenarios.</a:t>
            </a:r>
            <a:br>
              <a:rPr lang="en-GB" kern="0" dirty="0">
                <a:latin typeface="Arial" panose="020B0604020202020204" pitchFamily="34" charset="0"/>
              </a:rPr>
            </a:br>
            <a:endParaRPr lang="en-GB" kern="0" dirty="0">
              <a:latin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8045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Introduction to animal environments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4ABF7-D839-D38E-26AD-99BEC8513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0A989-0C1E-0347-5FFC-7E7DACCD94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2D9CB4D-3716-B09D-28A5-621D2262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Key legislations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32338-CEF9-03BD-D5B1-6C984565FA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70878"/>
            <a:ext cx="8787337" cy="3378820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</a:rPr>
              <a:t>Animal Welfare Act 2006: </a:t>
            </a:r>
            <a:r>
              <a:rPr lang="en-GB" kern="0" dirty="0">
                <a:latin typeface="Arial" panose="020B0604020202020204" pitchFamily="34" charset="0"/>
              </a:rPr>
              <a:t>Focuses on preventing animal cruelty and promoting welfare.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</a:rPr>
              <a:t>Zoo Licensing Act 2002: </a:t>
            </a:r>
            <a:r>
              <a:rPr lang="en-GB" kern="0" dirty="0">
                <a:latin typeface="Arial" panose="020B0604020202020204" pitchFamily="34" charset="0"/>
              </a:rPr>
              <a:t>Governs the operation of zoos to ensure animal welfare.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</a:rPr>
              <a:t>Animal Health Act 1981: </a:t>
            </a:r>
            <a:r>
              <a:rPr lang="en-GB" kern="0" dirty="0">
                <a:latin typeface="Arial" panose="020B0604020202020204" pitchFamily="34" charset="0"/>
              </a:rPr>
              <a:t>Addresses disease prevention and animal health standards.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</a:rPr>
              <a:t>Animal Welfare Regulations 2018: </a:t>
            </a:r>
            <a:r>
              <a:rPr lang="en-GB" kern="0" dirty="0">
                <a:latin typeface="Arial" panose="020B0604020202020204" pitchFamily="34" charset="0"/>
              </a:rPr>
              <a:t>Specific regulations for animal activities like pet sales and breeding.</a:t>
            </a:r>
          </a:p>
          <a:p>
            <a:pPr marL="270000" lvl="2" indent="0">
              <a:buNone/>
            </a:pPr>
            <a:br>
              <a:rPr lang="en-GB" kern="0" dirty="0">
                <a:latin typeface="Arial" panose="020B0604020202020204" pitchFamily="34" charset="0"/>
              </a:rPr>
            </a:br>
            <a:endParaRPr lang="en-GB" kern="0" dirty="0">
              <a:latin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483FC9-1CE8-0617-523D-FB05511CC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4257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0139C-6C0B-B2D5-6B21-923D9C8C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8DBC0-A265-C48C-6E9E-9C252FCF5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FA6C1-8D45-490C-3A8D-EC1E209BB6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26BAEE-D579-5B03-B498-979DD765AF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70517"/>
            <a:ext cx="8780421" cy="337269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Scenario 1: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pet shop selling sick animals without proper care.</a:t>
            </a: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Scenario 2: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zoo failing to meet animal enclosure standards. </a:t>
            </a: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Scenario 3: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farmer facing penalties for spreading animal disease due to poor biosecurity.</a:t>
            </a: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Scenario 4: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dog breeder running an unlicensed operation.</a:t>
            </a:r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658DE17-FA72-83F1-CE23-D9602C437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Case studies: Legislation in action</a:t>
            </a:r>
          </a:p>
        </p:txBody>
      </p:sp>
    </p:spTree>
    <p:extLst>
      <p:ext uri="{BB962C8B-B14F-4D97-AF65-F5344CB8AC3E}">
        <p14:creationId xmlns:p14="http://schemas.microsoft.com/office/powerpoint/2010/main" val="4126627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D19B6-4C8A-282E-37C4-543E05D2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77AC9-8AF5-9B6F-D273-DBBD0FEE69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A1B9A11-E8BB-6626-A336-27D7E9BB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Questions for your group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338E18-0D1F-B25C-23F6-0F82B92800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GB" sz="1800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Identify which law(s) apply to your given scenario.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Discuss the potential consequences for the violators.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Propose solutions or preventative measures.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resent your findings (five minutes per group).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DD3DCC-6FC9-903C-841A-46EE9660E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270939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CBF4-BD5F-2178-22AC-F4CF25827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65848-75BE-D557-3821-D17E36B6F6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1D8505D-2B29-ABAD-E3A0-B41BEC80B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Discussion topic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B35D9-CDFA-0C9C-B989-8397D25952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Are animal </a:t>
            </a: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w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elfare </a:t>
            </a: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aws effective in protecting animals</a:t>
            </a: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?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ummarise the key points discussed on the whiteboard.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5A89-9EE1-9266-8718-D19B086D0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00858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Practice design </a:t>
            </a:r>
            <a:br>
              <a:rPr lang="en-US" dirty="0"/>
            </a:br>
            <a:r>
              <a:rPr lang="en-US" dirty="0"/>
              <a:t>(formative assessment)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Learning objectives: </a:t>
            </a:r>
            <a:r>
              <a:rPr lang="en-GB" dirty="0"/>
              <a:t>L</a:t>
            </a:r>
            <a:r>
              <a:rPr lang="en-GB" sz="3600" dirty="0"/>
              <a:t>esson 4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191543" cy="360157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  <a:tabLst>
                <a:tab pos="457200" algn="l"/>
              </a:tabLst>
            </a:pP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Understand what enclosure design is and its importance.</a:t>
            </a:r>
            <a:endParaRPr lang="en-GB" sz="2400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  <a:tabLst>
                <a:tab pos="457200" algn="l"/>
              </a:tabLst>
            </a:pP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Identify key components of an effective enclosure system.</a:t>
            </a:r>
            <a:endParaRPr lang="en-GB" sz="2400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  <a:tabLst>
                <a:tab pos="457200" algn="l"/>
              </a:tabLst>
            </a:pP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Analyse different enclosure types used in construction </a:t>
            </a:r>
            <a:b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 technology.</a:t>
            </a:r>
            <a:endParaRPr lang="en-GB" sz="2400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  <a:tabLst>
                <a:tab pos="457200" algn="l"/>
              </a:tabLst>
            </a:pP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Apply design principles to create a simple </a:t>
            </a:r>
            <a:b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enclosure solution.</a:t>
            </a:r>
            <a:endParaRPr lang="en-GB" sz="2400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25735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dirty="0">
                <a:latin typeface="+mj-lt"/>
              </a:rPr>
              <a:t>Essential aspects of enclosure design: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>
                <a:latin typeface="+mj-lt"/>
              </a:rPr>
              <a:t>layout (sleeping, feeding, exercise)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>
                <a:latin typeface="+mj-lt"/>
              </a:rPr>
              <a:t>enrichment features (climbing, digging, foraging)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>
                <a:latin typeface="+mj-lt"/>
              </a:rPr>
              <a:t>health and safety. </a:t>
            </a:r>
          </a:p>
          <a:p>
            <a:endParaRPr lang="en-GB" dirty="0">
              <a:latin typeface="+mj-lt"/>
            </a:endParaRPr>
          </a:p>
          <a:p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Key components</a:t>
            </a:r>
          </a:p>
        </p:txBody>
      </p:sp>
    </p:spTree>
    <p:extLst>
      <p:ext uri="{BB962C8B-B14F-4D97-AF65-F5344CB8AC3E}">
        <p14:creationId xmlns:p14="http://schemas.microsoft.com/office/powerpoint/2010/main" val="3586146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90905-D29E-4F83-C0F6-AA2DADD65B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1E61F1-DC73-079E-7361-CAE6319009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1C7017-A5C6-D7A1-5006-3753632EF9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864971" cy="3601574"/>
          </a:xfrm>
        </p:spPr>
        <p:txBody>
          <a:bodyPr/>
          <a:lstStyle/>
          <a:p>
            <a:r>
              <a:rPr lang="en-GB" dirty="0"/>
              <a:t>Work in groups of four to design an enclosure. </a:t>
            </a:r>
          </a:p>
          <a:p>
            <a:endParaRPr lang="en-GB" dirty="0"/>
          </a:p>
          <a:p>
            <a:r>
              <a:rPr lang="en-GB" dirty="0"/>
              <a:t>Read the scenario and consider the requirements below:</a:t>
            </a:r>
          </a:p>
          <a:p>
            <a:endParaRPr lang="en-GB" dirty="0"/>
          </a:p>
          <a:p>
            <a:r>
              <a:rPr lang="en-US" b="1" dirty="0"/>
              <a:t>Requirements:</a:t>
            </a:r>
            <a:r>
              <a:rPr lang="en-US" dirty="0"/>
              <a:t> consider protection, insulation, materials and accessibility.</a:t>
            </a:r>
          </a:p>
          <a:p>
            <a:endParaRPr lang="en-US" dirty="0"/>
          </a:p>
          <a:p>
            <a:r>
              <a:rPr lang="en-US" b="1" dirty="0"/>
              <a:t>Output:</a:t>
            </a:r>
            <a:r>
              <a:rPr lang="en-US" dirty="0"/>
              <a:t> Labeled enclosure with justifications.</a:t>
            </a:r>
          </a:p>
          <a:p>
            <a:endParaRPr lang="en-GB" dirty="0"/>
          </a:p>
          <a:p>
            <a:r>
              <a:rPr lang="en-GB" dirty="0"/>
              <a:t>Design your enclosure on paper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BBCAA0-560B-653C-DAF7-3B6DD1688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activity </a:t>
            </a:r>
          </a:p>
        </p:txBody>
      </p:sp>
    </p:spTree>
    <p:extLst>
      <p:ext uri="{BB962C8B-B14F-4D97-AF65-F5344CB8AC3E}">
        <p14:creationId xmlns:p14="http://schemas.microsoft.com/office/powerpoint/2010/main" val="3660412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9DBA6-9976-82DE-A021-54DE68C313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C97989-F420-8CEB-C559-E0468876A2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9CBC2-06C4-75CD-84CC-861BC70A2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 </a:t>
            </a:r>
          </a:p>
          <a:p>
            <a:r>
              <a:rPr lang="en-GB" dirty="0"/>
              <a:t>Complete the Animal enclosure design quick quiz to check what you have learnt.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42B528-C390-396F-5079-886B17E38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quiz: Lesson 4 </a:t>
            </a:r>
          </a:p>
        </p:txBody>
      </p:sp>
    </p:spTree>
    <p:extLst>
      <p:ext uri="{BB962C8B-B14F-4D97-AF65-F5344CB8AC3E}">
        <p14:creationId xmlns:p14="http://schemas.microsoft.com/office/powerpoint/2010/main" val="3922305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Methods of review (evaluation practice)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Learning objectives: Lesson 1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spcAft>
                <a:spcPts val="800"/>
              </a:spcAft>
            </a:pPr>
            <a:r>
              <a:rPr lang="en-GB" dirty="0"/>
              <a:t>Understand the key variations in animal enclosure designs and their purposes (e.g. species-specific needs, welfare and safety).</a:t>
            </a:r>
          </a:p>
          <a:p>
            <a:pPr lvl="1">
              <a:spcAft>
                <a:spcPts val="800"/>
              </a:spcAft>
            </a:pPr>
            <a:r>
              <a:rPr lang="en-GB" dirty="0"/>
              <a:t>Evaluate enclosure designs based on welfare standards, functionality, aesthetics and sustainability.</a:t>
            </a:r>
          </a:p>
          <a:p>
            <a:pPr lvl="1">
              <a:spcAft>
                <a:spcPts val="800"/>
              </a:spcAft>
            </a:pPr>
            <a:r>
              <a:rPr lang="en-GB" dirty="0"/>
              <a:t>Develop critical thinking and problem-solving skills through design evaluation tasks.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23175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Lesson objectives: Lesson 5 </a:t>
            </a:r>
            <a:endParaRPr lang="en-GB" sz="3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4D96B0-719D-F78F-48D5-F9B59C43BE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lang="en-US" altLang="en-US" dirty="0"/>
              <a:t>Define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performance </a:t>
            </a:r>
            <a:r>
              <a:rPr lang="en-US" altLang="en-US" dirty="0"/>
              <a:t>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valuation.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lang="en-US" altLang="en-US" dirty="0"/>
              <a:t>Identify key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evaluation criteria.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endParaRPr lang="en-US" altLang="en-US" dirty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Apply evaluation methods.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lang="en-US" altLang="en-US" dirty="0"/>
              <a:t>Use structured feedback models.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186302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8DA61-BAB3-7DEC-D5A4-A6D8806F1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34A84-AAC7-A2D8-8F68-E01AED8DAC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70F2B70-1B33-9206-C1B8-7A9E29E2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What is performance evaluation?</a:t>
            </a:r>
            <a:endParaRPr lang="en-GB" sz="36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E30949-A5D3-2739-8964-AB8D9E44BD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77686"/>
            <a:ext cx="7667625" cy="3510288"/>
          </a:xfrm>
        </p:spPr>
        <p:txBody>
          <a:bodyPr/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Performance evaluation is a process of assessing someone’s ability to meet the expectations and objectives set for them in a specific role or task.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 is often done to determine strengths</a:t>
            </a:r>
            <a:r>
              <a:rPr lang="en-US" altLang="en-US" dirty="0"/>
              <a:t> and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areas for improvement, and to provide feedback for development.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E5644D-7E99-69A9-9636-803A42C2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26890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10093-9819-7E3A-DFBD-04CC56382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8D13B-61F6-42F5-0E75-9A4C8D60CC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AF6C092-6424-7899-739A-35BD48525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Why is performance important?</a:t>
            </a:r>
            <a:endParaRPr lang="en-GB" sz="36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0344AB-45BE-6538-7DED-2672769A18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843200" cy="3601574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For individuals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Helps in career development, self-improvement and motivation.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For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organisations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Ensures that team goals are met, highlights training needs and aids decision-making for promotions or raises.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CEBC-D529-0443-3C7F-C4DD1807D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711167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91EDF-465A-29B5-E4B4-B000DC04AF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72B71C-2549-3DCA-6632-78F842D242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E899C-59A8-83D5-CCC4-3252DF7D39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aspects of the industry might be important to evaluate? </a:t>
            </a:r>
          </a:p>
          <a:p>
            <a:endParaRPr lang="en-GB" dirty="0"/>
          </a:p>
          <a:p>
            <a:r>
              <a:rPr lang="en-GB" dirty="0"/>
              <a:t>For example: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animal enclosures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animal behaviour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process of husbandry.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33904F-DD7A-FB16-D62D-3C435768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question</a:t>
            </a:r>
          </a:p>
        </p:txBody>
      </p:sp>
    </p:spTree>
    <p:extLst>
      <p:ext uri="{BB962C8B-B14F-4D97-AF65-F5344CB8AC3E}">
        <p14:creationId xmlns:p14="http://schemas.microsoft.com/office/powerpoint/2010/main" val="195004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Key aspects to evaluate: </a:t>
            </a:r>
          </a:p>
          <a:p>
            <a:endParaRPr lang="en-GB" dirty="0"/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Knowledge and skills </a:t>
            </a:r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Quality of work </a:t>
            </a:r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Productivity </a:t>
            </a:r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Communication </a:t>
            </a:r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Time management </a:t>
            </a:r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Problem-solving and critical thinking?</a:t>
            </a:r>
          </a:p>
          <a:p>
            <a:pPr marL="457200" indent="-457200">
              <a:buFont typeface="System Font Regular"/>
              <a:buChar char="–"/>
            </a:pPr>
            <a:r>
              <a:rPr lang="en-GB" dirty="0"/>
              <a:t>Attitude and behaviour. 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Defining clear </a:t>
            </a:r>
            <a:r>
              <a:rPr lang="en-GB"/>
              <a:t>e</a:t>
            </a:r>
            <a:r>
              <a:rPr lang="en-GB" sz="3600"/>
              <a:t>valuation </a:t>
            </a:r>
            <a:r>
              <a:rPr lang="en-GB"/>
              <a:t>c</a:t>
            </a:r>
            <a:r>
              <a:rPr lang="en-GB" sz="3600"/>
              <a:t>riteria</a:t>
            </a:r>
          </a:p>
        </p:txBody>
      </p:sp>
    </p:spTree>
    <p:extLst>
      <p:ext uri="{BB962C8B-B14F-4D97-AF65-F5344CB8AC3E}">
        <p14:creationId xmlns:p14="http://schemas.microsoft.com/office/powerpoint/2010/main" val="2789639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42F3-9DD1-F1ED-C2F4-880C6EDF71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759B2E-6891-B8B4-ECA5-3EAD9689D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Setting SMART goals for evaluations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B8C20-CFA4-B8DD-AA98-ED253EC550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82751"/>
            <a:ext cx="7667625" cy="320522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dirty="0"/>
              <a:t>Specific</a:t>
            </a:r>
          </a:p>
          <a:p>
            <a:pPr algn="ctr">
              <a:lnSpc>
                <a:spcPct val="150000"/>
              </a:lnSpc>
            </a:pPr>
            <a:r>
              <a:rPr lang="en-GB" dirty="0"/>
              <a:t>Measurable </a:t>
            </a:r>
          </a:p>
          <a:p>
            <a:pPr algn="ctr">
              <a:lnSpc>
                <a:spcPct val="150000"/>
              </a:lnSpc>
            </a:pPr>
            <a:r>
              <a:rPr lang="en-GB" dirty="0"/>
              <a:t>Achievable </a:t>
            </a:r>
          </a:p>
          <a:p>
            <a:pPr algn="ctr">
              <a:lnSpc>
                <a:spcPct val="150000"/>
              </a:lnSpc>
            </a:pPr>
            <a:r>
              <a:rPr lang="en-GB" dirty="0"/>
              <a:t>Relevant </a:t>
            </a:r>
          </a:p>
          <a:p>
            <a:pPr algn="ctr">
              <a:lnSpc>
                <a:spcPct val="150000"/>
              </a:lnSpc>
            </a:pPr>
            <a:r>
              <a:rPr lang="en-GB" dirty="0"/>
              <a:t>Time-bound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633F4-044D-239D-D7CB-FFFE88B348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245484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D3CCCE-7FFE-1D1A-7B47-C8C7AE3449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DBE539-3030-ADA5-B334-C71D65E38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methods (1)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5E23C0-59C5-7DF9-EDBB-F6F9B6D621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93180"/>
            <a:ext cx="8330137" cy="339479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Manager or supervisor </a:t>
            </a:r>
            <a:r>
              <a:rPr lang="en-GB" b="1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valuation</a:t>
            </a:r>
            <a:endParaRPr lang="en-GB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manager provides feedback based on their direct observation of the individual’s work and behaviour.</a:t>
            </a:r>
          </a:p>
          <a:p>
            <a:endParaRPr lang="en-GB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supervisor might provide feedback on an employee’s teamwork, communication skills and adherence to deadlines.</a:t>
            </a:r>
            <a:endParaRPr lang="en-GB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23018-473E-AE2E-F030-6D858BCE1B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950728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3E13C-6B6A-EDA1-9AF4-0AF57637DE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017C68-0ECF-2F96-2355-1999B7251E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29FE63-0016-233D-23F4-922228A720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82028"/>
            <a:ext cx="7995600" cy="340594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kern="0" dirty="0">
                <a:latin typeface="Arial" panose="020B0604020202020204" pitchFamily="34" charset="0"/>
                <a:cs typeface="Times New Roman" panose="02020603050405020304" pitchFamily="18" charset="0"/>
              </a:rPr>
              <a:t>Self-assessment</a:t>
            </a:r>
          </a:p>
          <a:p>
            <a:r>
              <a:rPr lang="en-GB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Individuals evaluate their own performance, which can give insights into their self-awareness and areas they believe need improvement.</a:t>
            </a:r>
          </a:p>
          <a:p>
            <a:endParaRPr lang="en-GB" sz="24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GB" sz="24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GB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GB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sk the person to rate themselves on different criteria (communication, punctuality, etc.) and provide evidence.</a:t>
            </a:r>
            <a:endParaRPr lang="en-GB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60E877-490F-B23C-98D4-8E381CF9E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methods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17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15F43-2A43-AD0B-13C9-FD57B3FD84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82A840-4D7A-2CDF-4049-6A5DEEFF73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92E07C-DCD9-A797-C376-A1C372C825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59726"/>
            <a:ext cx="7667625" cy="342824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Peer reviews</a:t>
            </a:r>
            <a:endParaRPr lang="en-GB" b="1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Colleagues assess each other’s performance. This can provide insights into teamwork, collaboration and interpersonal dynamics.</a:t>
            </a:r>
          </a:p>
          <a:p>
            <a:endParaRPr lang="en-GB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1200"/>
              </a:spcAft>
              <a:buSzPct val="100000"/>
              <a:tabLst>
                <a:tab pos="457200" algn="l"/>
              </a:tabLst>
            </a:pPr>
            <a:r>
              <a:rPr lang="en-GB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buSzPct val="100000"/>
              <a:tabLst>
                <a:tab pos="457200" algn="l"/>
              </a:tabLst>
            </a:pP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 feedback on how an individual works in a team or helps others.</a:t>
            </a:r>
            <a:endParaRPr lang="en-GB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037DF3-0ED9-46AD-FA2E-513D63205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Evaluation methods (3) </a:t>
            </a:r>
          </a:p>
        </p:txBody>
      </p:sp>
    </p:spTree>
    <p:extLst>
      <p:ext uri="{BB962C8B-B14F-4D97-AF65-F5344CB8AC3E}">
        <p14:creationId xmlns:p14="http://schemas.microsoft.com/office/powerpoint/2010/main" val="8911317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09DBF2-781C-52F9-0040-3C6A7A6BCC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DDD72C-AE23-FC7A-3AD6-12CAF1389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Evaluation methods (4)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0FE00-8A3D-75C2-9D34-7ED81B5E7F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99456"/>
            <a:ext cx="7667625" cy="348851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360-degree </a:t>
            </a:r>
            <a:r>
              <a:rPr lang="en-GB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eedback</a:t>
            </a:r>
            <a:endParaRPr lang="en-GB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SzPct val="100000"/>
              <a:tabLst>
                <a:tab pos="457200" algn="l"/>
              </a:tabLst>
            </a:pPr>
            <a:r>
              <a:rPr lang="en-GB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comprehensive approach that involves feedback from supervisors, peers, subordinates and sometimes even external clients.</a:t>
            </a:r>
          </a:p>
          <a:p>
            <a:pPr lvl="0">
              <a:lnSpc>
                <a:spcPct val="107000"/>
              </a:lnSpc>
              <a:buSzPct val="100000"/>
              <a:tabLst>
                <a:tab pos="457200" algn="l"/>
              </a:tabLst>
            </a:pPr>
            <a:endParaRPr lang="en-GB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buSzPct val="100000"/>
              <a:tabLst>
                <a:tab pos="457200" algn="l"/>
              </a:tabLst>
            </a:pPr>
            <a:r>
              <a:rPr lang="en-GB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GB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lnSpc>
                <a:spcPct val="107000"/>
              </a:lnSpc>
              <a:buSzPct val="100000"/>
              <a:tabLst>
                <a:tab pos="457200" algn="l"/>
              </a:tabLst>
            </a:pPr>
            <a:r>
              <a:rPr lang="en-GB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ollect data from multiple sources to get a well-rounded view of performance.</a:t>
            </a:r>
            <a:endParaRPr lang="en-GB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C9DA8-362C-BD0B-7BD9-4276B391C4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33227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Why do enclosure designs vary?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3999" y="986400"/>
            <a:ext cx="8142557" cy="3601574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Species requirements: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ize, temperature, </a:t>
            </a:r>
            <a:b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enrichment, safety.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Natural behaviours: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climbing, digging, foraging, swimming, etc.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Regulations and welfare standards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(e.g.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 Animal Welfare Act or British and Irish Association of Zoos </a:t>
            </a:r>
            <a:b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and Aquariums).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Aesthetics and visitor interaction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zoos/wildlife parks.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03473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15D47-8E65-0BB8-A1DC-85BC222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81266-D27A-C2A6-8B4B-19134DA021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05C46D-92EA-2349-2D38-32E9E619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Evaluation methods (5)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92BA69-5682-CE5E-F333-A50E920F50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53886"/>
            <a:ext cx="7667625" cy="343408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Key Performance Indicators (KPIs)</a:t>
            </a:r>
            <a:endParaRPr lang="en-GB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en-GB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Use specific, quantifiable metrics to assess performance (e.g. sales numbers, customer satisfaction ratings, project completion rates).</a:t>
            </a:r>
            <a:endParaRPr lang="en-GB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B5793-5A51-05D0-E1C2-574FEC951A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5929938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E2A58-77B3-C932-9A82-FB4FE943A7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91FBF3-D99E-F6AD-9A1B-5D97FD069D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9FC004-6E66-D3AE-BB90-DAE844D58E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504" y="957943"/>
            <a:ext cx="7447182" cy="341459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stem Font Regular"/>
              <a:buChar char="–"/>
              <a:tabLst>
                <a:tab pos="457200" algn="l"/>
              </a:tabLst>
            </a:pPr>
            <a:r>
              <a:rPr lang="en-GB" kern="0" dirty="0">
                <a:effectLst/>
                <a:ea typeface="Times New Roman" panose="02020603050405020304" pitchFamily="18" charset="0"/>
              </a:rPr>
              <a:t>What were the strengths and weaknesses of the different designs</a:t>
            </a:r>
            <a:r>
              <a:rPr lang="en-GB" kern="0" dirty="0">
                <a:ea typeface="Times New Roman" panose="02020603050405020304" pitchFamily="18" charset="0"/>
              </a:rPr>
              <a:t>?</a:t>
            </a:r>
            <a:endParaRPr lang="en-GB" kern="100" dirty="0"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stem Font Regular"/>
              <a:buChar char="–"/>
              <a:tabLst>
                <a:tab pos="457200" algn="l"/>
              </a:tabLst>
            </a:pPr>
            <a:r>
              <a:rPr lang="en-GB" kern="0" dirty="0">
                <a:ea typeface="Times New Roman" panose="02020603050405020304" pitchFamily="18" charset="0"/>
              </a:rPr>
              <a:t>H</a:t>
            </a:r>
            <a:r>
              <a:rPr lang="en-GB" kern="0" dirty="0">
                <a:effectLst/>
                <a:ea typeface="Times New Roman" panose="02020603050405020304" pitchFamily="18" charset="0"/>
              </a:rPr>
              <a:t>ow can critical evaluation can improve the quality of designs?</a:t>
            </a:r>
            <a:endParaRPr lang="en-GB" kern="100" dirty="0"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stem Font Regular"/>
              <a:buChar char="–"/>
              <a:tabLst>
                <a:tab pos="457200" algn="l"/>
              </a:tabLst>
            </a:pPr>
            <a:r>
              <a:rPr lang="en-GB" kern="0" dirty="0">
                <a:ea typeface="Times New Roman" panose="02020603050405020304" pitchFamily="18" charset="0"/>
              </a:rPr>
              <a:t>How have enclosures developed over time?</a:t>
            </a:r>
            <a:endParaRPr lang="en-GB" kern="100" dirty="0"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stem Font Regular"/>
              <a:buChar char="–"/>
              <a:tabLst>
                <a:tab pos="457200" algn="l"/>
              </a:tabLst>
            </a:pPr>
            <a:r>
              <a:rPr lang="en-GB" kern="0" dirty="0">
                <a:effectLst/>
                <a:ea typeface="Times New Roman" panose="02020603050405020304" pitchFamily="18" charset="0"/>
              </a:rPr>
              <a:t>What have you learnt from this activity and how could you improve your designs in the future?</a:t>
            </a:r>
            <a:endParaRPr lang="en-GB" kern="100" dirty="0">
              <a:effectLst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848AB9-276D-F148-E23E-986036950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5" y="168584"/>
            <a:ext cx="8437563" cy="699425"/>
          </a:xfrm>
        </p:spPr>
        <p:txBody>
          <a:bodyPr>
            <a:normAutofit/>
          </a:bodyPr>
          <a:lstStyle/>
          <a:p>
            <a:r>
              <a:rPr lang="en-GB" dirty="0"/>
              <a:t>Activity: Evaluation of learner designs</a:t>
            </a:r>
          </a:p>
        </p:txBody>
      </p:sp>
    </p:spTree>
    <p:extLst>
      <p:ext uri="{BB962C8B-B14F-4D97-AF65-F5344CB8AC3E}">
        <p14:creationId xmlns:p14="http://schemas.microsoft.com/office/powerpoint/2010/main" val="2358766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DB93E6-0E3F-53D3-9C36-4A5EB22E7F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9EFE5A-C007-8E3E-FADF-9EFBEFA31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takeaways: Lesson 5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5F9998-E367-66C8-6437-FD93296552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99456"/>
            <a:ext cx="7667625" cy="3488517"/>
          </a:xfrm>
        </p:spPr>
        <p:txBody>
          <a:bodyPr/>
          <a:lstStyle/>
          <a:p>
            <a:pPr marL="342900" indent="-342900">
              <a:buFont typeface="System Font Regular"/>
              <a:buChar char="–"/>
            </a:pPr>
            <a:r>
              <a:rPr lang="en-US" dirty="0"/>
              <a:t>Performance evaluation is about providing fair, constructive feedback to help individuals grow.</a:t>
            </a:r>
          </a:p>
          <a:p>
            <a:pPr marL="342900" indent="-342900">
              <a:buFont typeface="System Font Regular"/>
              <a:buChar char="–"/>
            </a:pPr>
            <a:endParaRPr lang="en-US" dirty="0"/>
          </a:p>
          <a:p>
            <a:pPr marL="342900" indent="-342900">
              <a:buFont typeface="System Font Regular"/>
              <a:buChar char="–"/>
            </a:pPr>
            <a:r>
              <a:rPr lang="en-US" dirty="0"/>
              <a:t>The process involves using clear criteria and multiple evaluation methods, and </a:t>
            </a:r>
            <a:r>
              <a:rPr lang="en-US" dirty="0" err="1"/>
              <a:t>analysing</a:t>
            </a:r>
            <a:r>
              <a:rPr lang="en-US" dirty="0"/>
              <a:t> results objectively.</a:t>
            </a:r>
          </a:p>
          <a:p>
            <a:pPr marL="342900" indent="-342900">
              <a:buFont typeface="System Font Regular"/>
              <a:buChar char="–"/>
            </a:pPr>
            <a:endParaRPr lang="en-US" dirty="0"/>
          </a:p>
          <a:p>
            <a:pPr marL="342900" indent="-342900">
              <a:buFont typeface="System Font Regular"/>
              <a:buChar char="–"/>
            </a:pPr>
            <a:r>
              <a:rPr lang="en-US" dirty="0"/>
              <a:t>The ultimate goal is to help individuals improve and develop professionally or personally.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112C0-275D-E668-8B18-1B47819417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35392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Enrichment design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Learning objectives: Lesson 6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070314" cy="3601574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Understand the importance of enrichment in animal welfare.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Explore different types of enrichment and how they benefit animals.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Design and evaluate an enrichment plan for a chosen species.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617892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Think-pair-share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86376" cy="3601574"/>
          </a:xfrm>
        </p:spPr>
        <p:txBody>
          <a:bodyPr/>
          <a:lstStyle/>
          <a:p>
            <a:r>
              <a:rPr lang="en-GB" dirty="0"/>
              <a:t>What does enrichment mean in an animal care setting?</a:t>
            </a:r>
          </a:p>
          <a:p>
            <a:endParaRPr lang="en-GB" dirty="0"/>
          </a:p>
          <a:p>
            <a:r>
              <a:rPr lang="en-GB" dirty="0"/>
              <a:t>Use the examples from the resources to support your answer</a:t>
            </a:r>
          </a:p>
          <a:p>
            <a:endParaRPr lang="en-GB" dirty="0"/>
          </a:p>
          <a:p>
            <a:r>
              <a:rPr lang="en-GB" b="1" dirty="0"/>
              <a:t>Example definition</a:t>
            </a:r>
            <a:r>
              <a:rPr lang="en-GB" dirty="0"/>
              <a:t>: </a:t>
            </a:r>
          </a:p>
          <a:p>
            <a:r>
              <a:rPr lang="en-US" i="0" dirty="0">
                <a:effectLst/>
              </a:rPr>
              <a:t>Animal enrichment is the process of providing captive animals with stimulation to encourage natural </a:t>
            </a:r>
            <a:r>
              <a:rPr lang="en-US" i="0" dirty="0" err="1">
                <a:effectLst/>
              </a:rPr>
              <a:t>behaviours</a:t>
            </a:r>
            <a:r>
              <a:rPr lang="en-US" i="0" dirty="0">
                <a:effectLst/>
              </a:rPr>
              <a:t>, which helps improve or maintain their physical and mental health.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02824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1DC88B-FBEC-44C5-F497-3561BF48CC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18BCB2-6B3D-B553-80E1-8C548949B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</a:t>
            </a:r>
            <a:r>
              <a:rPr lang="en-GB" b="1"/>
              <a:t>ive types of enrichment</a:t>
            </a:r>
            <a:r>
              <a:rPr lang="en-GB"/>
              <a:t>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74D0AD-296D-772D-62D4-EC7EBBE6C8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b="1" dirty="0"/>
              <a:t>Sensory</a:t>
            </a:r>
            <a:r>
              <a:rPr lang="en-GB" dirty="0"/>
              <a:t> (e.g. scents, music, mirrors)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b="1" dirty="0"/>
              <a:t>Food-based</a:t>
            </a:r>
            <a:r>
              <a:rPr lang="en-GB" dirty="0"/>
              <a:t> (e.g. hidden treats, puzzle feeders)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b="1" dirty="0"/>
              <a:t>Cognitive</a:t>
            </a:r>
            <a:r>
              <a:rPr lang="en-GB" dirty="0"/>
              <a:t> (e.g. problem-solving tasks)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b="1" dirty="0"/>
              <a:t>Social</a:t>
            </a:r>
            <a:r>
              <a:rPr lang="en-GB" dirty="0"/>
              <a:t> (e.g. group interactions, toys)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Physical/environmental</a:t>
            </a:r>
            <a:r>
              <a:rPr lang="en-US" dirty="0"/>
              <a:t> (e.g. climbing structures, hiding spaces)</a:t>
            </a:r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6E37B-E6B6-5F63-426B-BED1E48B4A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85546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C5EB89-BBD9-FF77-4C9C-85BBC07FC2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05B1F1-7D17-25B1-3B52-604F20199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Enrichment design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B759C-0A46-463B-F891-3F49BD27D1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519707" cy="3601574"/>
          </a:xfrm>
        </p:spPr>
        <p:txBody>
          <a:bodyPr/>
          <a:lstStyle/>
          <a:p>
            <a:r>
              <a:rPr lang="en-GB" dirty="0"/>
              <a:t>In groups, design on paper a one-week enrichment </a:t>
            </a:r>
            <a:br>
              <a:rPr lang="en-GB" dirty="0"/>
            </a:br>
            <a:r>
              <a:rPr lang="en-GB" dirty="0"/>
              <a:t>schedule for the animal that you have been allocated. </a:t>
            </a:r>
            <a:br>
              <a:rPr lang="en-GB" dirty="0"/>
            </a:br>
            <a:endParaRPr lang="en-GB" dirty="0"/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Parrot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Meerkat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Lion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Tiger</a:t>
            </a:r>
          </a:p>
          <a:p>
            <a:br>
              <a:rPr lang="en-GB" dirty="0"/>
            </a:br>
            <a:r>
              <a:rPr lang="en-GB" dirty="0"/>
              <a:t>Remember to indicate why these suggestions are being made.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46577-4DAF-40B2-1580-4CA676FB80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7090771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DFB70B-BBDE-0F0D-33F5-4B6B61E729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0BC4C3-200D-140B-F1B5-7D8153316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58366-FBA8-7C97-C6AD-36EDBC25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Highlight three pros and three cons of another learner’s enrichment schedule.</a:t>
            </a:r>
          </a:p>
          <a:p>
            <a:endParaRPr lang="en-GB" dirty="0"/>
          </a:p>
          <a:p>
            <a:r>
              <a:rPr lang="en-GB" dirty="0"/>
              <a:t>Share these with the rest of the class. </a:t>
            </a:r>
          </a:p>
          <a:p>
            <a:endParaRPr lang="en-GB" dirty="0"/>
          </a:p>
          <a:p>
            <a:pPr>
              <a:spcAft>
                <a:spcPts val="1200"/>
              </a:spcAft>
            </a:pPr>
            <a:r>
              <a:rPr lang="en-GB" b="1" dirty="0"/>
              <a:t>Reflective process: </a:t>
            </a:r>
          </a:p>
          <a:p>
            <a:r>
              <a:rPr lang="en-GB" dirty="0"/>
              <a:t>Make changes to your plan based on the feedback you have received. 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3C2BE-A689-6046-01C6-0505F97D1D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772698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C3296-D41B-1418-D3BE-44CAF44746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179A71-3D34-1E85-F3C9-376BD08A89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BBE9F-F871-775B-F33E-AFE0422B0D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995600" cy="3601574"/>
          </a:xfrm>
        </p:spPr>
        <p:txBody>
          <a:bodyPr/>
          <a:lstStyle/>
          <a:p>
            <a:r>
              <a:rPr lang="en-GB" dirty="0"/>
              <a:t>How can enrichment enhance animal behaviour?</a:t>
            </a:r>
          </a:p>
          <a:p>
            <a:endParaRPr lang="en-GB" dirty="0"/>
          </a:p>
          <a:p>
            <a:r>
              <a:rPr lang="en-GB" dirty="0"/>
              <a:t>What have you taken away from this session?</a:t>
            </a:r>
          </a:p>
          <a:p>
            <a:endParaRPr lang="en-GB" dirty="0"/>
          </a:p>
          <a:p>
            <a:r>
              <a:rPr lang="en-GB" dirty="0"/>
              <a:t>Remember: enrichment is there to support the animals’ mental and physical wellbeing, so it needs to be effective. 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39FFA9-70A8-3764-19DD-88806B61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takeaways: Lesson 6 </a:t>
            </a:r>
          </a:p>
        </p:txBody>
      </p:sp>
    </p:spTree>
    <p:extLst>
      <p:ext uri="{BB962C8B-B14F-4D97-AF65-F5344CB8AC3E}">
        <p14:creationId xmlns:p14="http://schemas.microsoft.com/office/powerpoint/2010/main" val="132745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88E25-B5E5-21B8-0994-441D68C32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17383-00EB-7750-68CE-C97D508249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8B9A560-99D3-6FAD-73BA-24EEE4929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Task: Example enclosures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95A2D-7213-90D3-2BAB-F5E3787AEA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Calibri" panose="020F0502020204030204" pitchFamily="34" charset="0"/>
              </a:rPr>
              <a:t>Look at the contrasting designs.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What are the key differences you notice?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How do they reflect the needs of the animals?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DFFDF8-A647-228A-FB39-771D9DE4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895056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Health and safety considerations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</a:t>
            </a:r>
            <a:r>
              <a:rPr lang="en-GB" dirty="0"/>
              <a:t>o</a:t>
            </a:r>
            <a:r>
              <a:rPr lang="en-GB" sz="3600" dirty="0"/>
              <a:t>bjectives: Lesson 7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spcAft>
                <a:spcPts val="600"/>
              </a:spcAft>
              <a:buFont typeface="System Font Regular"/>
              <a:buChar char="–"/>
            </a:pPr>
            <a:r>
              <a:rPr lang="en-US" dirty="0"/>
              <a:t>Identify key health and safety regulations related to working with animals.</a:t>
            </a:r>
          </a:p>
          <a:p>
            <a:pPr marL="342900" indent="-342900">
              <a:spcAft>
                <a:spcPts val="600"/>
              </a:spcAft>
              <a:buFont typeface="System Font Regular"/>
              <a:buChar char="–"/>
            </a:pPr>
            <a:r>
              <a:rPr lang="en-US" dirty="0" err="1"/>
              <a:t>Recognise</a:t>
            </a:r>
            <a:r>
              <a:rPr lang="en-US" dirty="0"/>
              <a:t> potential hazards in animal environments and understand risk assessment procedures.</a:t>
            </a:r>
          </a:p>
          <a:p>
            <a:pPr marL="342900" indent="-342900">
              <a:spcAft>
                <a:spcPts val="600"/>
              </a:spcAft>
              <a:buFont typeface="System Font Regular"/>
              <a:buChar char="–"/>
            </a:pPr>
            <a:r>
              <a:rPr lang="en-US" dirty="0"/>
              <a:t>Demonstrate correct personal protective equipment (PPE) usage and safe handling techniques.</a:t>
            </a:r>
          </a:p>
          <a:p>
            <a:pPr marL="342900" indent="-342900">
              <a:buFont typeface="System Font Regular"/>
              <a:buChar char="–"/>
            </a:pPr>
            <a:r>
              <a:rPr lang="en-US" dirty="0"/>
              <a:t>Understand zoonotic diseases, their prevention and control measures.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423712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Why is health and safety important?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Why is health and safety important when working in a variety of animal environments? 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/>
              <a:t>Consider: </a:t>
            </a:r>
          </a:p>
          <a:p>
            <a:pPr marL="342900" indent="-342900">
              <a:lnSpc>
                <a:spcPct val="100000"/>
              </a:lnSpc>
              <a:buFont typeface="System Font Regular"/>
              <a:buChar char="–"/>
            </a:pPr>
            <a:r>
              <a:rPr lang="en-GB" dirty="0"/>
              <a:t>farms</a:t>
            </a:r>
          </a:p>
          <a:p>
            <a:pPr marL="342900" indent="-342900">
              <a:lnSpc>
                <a:spcPct val="100000"/>
              </a:lnSpc>
              <a:buFont typeface="System Font Regular"/>
              <a:buChar char="–"/>
            </a:pPr>
            <a:r>
              <a:rPr lang="en-GB" dirty="0"/>
              <a:t>s</a:t>
            </a:r>
            <a:r>
              <a:rPr lang="en-GB" sz="2400" dirty="0"/>
              <a:t>tables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System Font Regular"/>
              <a:buChar char="–"/>
            </a:pPr>
            <a:r>
              <a:rPr lang="en-GB" dirty="0"/>
              <a:t>zoos </a:t>
            </a:r>
          </a:p>
          <a:p>
            <a:pPr marL="342900" indent="-342900">
              <a:lnSpc>
                <a:spcPct val="100000"/>
              </a:lnSpc>
              <a:buFont typeface="System Font Regular"/>
              <a:buChar char="–"/>
            </a:pPr>
            <a:r>
              <a:rPr lang="en-GB" dirty="0"/>
              <a:t>p</a:t>
            </a:r>
            <a:r>
              <a:rPr lang="en-GB" sz="2400" dirty="0"/>
              <a:t>et </a:t>
            </a:r>
            <a:r>
              <a:rPr lang="en-GB" dirty="0"/>
              <a:t>s</a:t>
            </a:r>
            <a:r>
              <a:rPr lang="en-GB" sz="2400" dirty="0"/>
              <a:t>hops.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F4BF1-B2DB-AA71-FFFA-CBF1D2F1DC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25DAC-9105-CCF2-3847-15595669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Case study task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3D8A37-2E15-9835-DEF1-F7D0D9FD81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928693" cy="3601574"/>
          </a:xfrm>
        </p:spPr>
        <p:txBody>
          <a:bodyPr/>
          <a:lstStyle/>
          <a:p>
            <a:r>
              <a:rPr lang="en-GB" sz="2400" dirty="0"/>
              <a:t>Read through the scenario on the sheet. </a:t>
            </a:r>
          </a:p>
          <a:p>
            <a:endParaRPr lang="en-GB" dirty="0"/>
          </a:p>
          <a:p>
            <a:r>
              <a:rPr lang="en-GB" sz="2400" dirty="0"/>
              <a:t>In groups, identify the </a:t>
            </a:r>
            <a:r>
              <a:rPr lang="en-GB" sz="2400" b="1" dirty="0"/>
              <a:t>hazards present </a:t>
            </a:r>
            <a:r>
              <a:rPr lang="en-GB" sz="2400" dirty="0"/>
              <a:t>how </a:t>
            </a:r>
            <a:r>
              <a:rPr lang="en-GB" sz="2400" b="1" dirty="0"/>
              <a:t>each level</a:t>
            </a:r>
            <a:r>
              <a:rPr lang="en-GB" sz="2400" dirty="0"/>
              <a:t> of the </a:t>
            </a:r>
            <a:r>
              <a:rPr lang="en-GB" sz="2400" b="1" dirty="0"/>
              <a:t>Hierarchy of control </a:t>
            </a:r>
            <a:r>
              <a:rPr lang="en-GB" sz="2400" dirty="0"/>
              <a:t>could be used in this situation.</a:t>
            </a:r>
            <a:br>
              <a:rPr lang="en-GB" sz="2400" dirty="0"/>
            </a:br>
            <a:br>
              <a:rPr lang="en-GB" sz="2400" dirty="0"/>
            </a:br>
            <a:r>
              <a:rPr lang="en-GB" dirty="0"/>
              <a:t>1. Give an example of a control for each level.</a:t>
            </a:r>
            <a:br>
              <a:rPr lang="en-GB" dirty="0"/>
            </a:br>
            <a:r>
              <a:rPr lang="en-GB" dirty="0"/>
              <a:t>2. Identify the most effective decision for your scenario.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22B48-65FB-8136-08C3-6B9986E8F8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155646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9C85D6-22B4-6027-FD20-2125AD4DA7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3A2656-38A6-B13A-DD21-0D86676C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Legislation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2B5FD-BCF1-4D83-AA11-E81DCD9457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256857" cy="3601574"/>
          </a:xfrm>
        </p:spPr>
        <p:txBody>
          <a:bodyPr/>
          <a:lstStyle/>
          <a:p>
            <a:pPr marL="342900" indent="-342900">
              <a:buFont typeface="System Font Regular"/>
              <a:buChar char="–"/>
            </a:pPr>
            <a:r>
              <a:rPr lang="en-GB" dirty="0"/>
              <a:t>Control of Substances Hazardous to Health (COSSHH).</a:t>
            </a:r>
          </a:p>
          <a:p>
            <a:pPr marL="342900" indent="-342900">
              <a:buFont typeface="System Font Regular"/>
              <a:buChar char="–"/>
            </a:pPr>
            <a:endParaRPr lang="en-GB" dirty="0"/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Health and Safety at Work Act 1974. </a:t>
            </a:r>
          </a:p>
          <a:p>
            <a:pPr marL="342900" indent="-342900">
              <a:buFont typeface="System Font Regular"/>
              <a:buChar char="–"/>
            </a:pPr>
            <a:endParaRPr lang="en-GB" dirty="0"/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Animal Welfare Act 2006.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Think about employer and employee responsibilities.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1B55E-6F09-85F1-C3A7-1F405369B2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5532568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F66D5-4395-B5A8-B1A7-CD17F36426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4A6C82-ED84-8FBA-2415-C5A680492B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14F7FD-7B42-D15E-46C5-A2A52C58E2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69570"/>
            <a:ext cx="7866392" cy="3118403"/>
          </a:xfrm>
        </p:spPr>
        <p:txBody>
          <a:bodyPr/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hazards in animal environments: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bites, zoonotic diseases, allergens, machinery risks.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latin typeface="Arial" panose="020B0604020202020204" pitchFamily="34" charset="0"/>
              </a:rPr>
              <a:t>Five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steps in risk </a:t>
            </a:r>
            <a:r>
              <a:rPr lang="en-US" altLang="en-US" b="1" dirty="0">
                <a:latin typeface="Arial" panose="020B0604020202020204" pitchFamily="34" charset="0"/>
              </a:rPr>
              <a:t>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ssessment: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identify, evaluate, control, record, review.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Group activity: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 a risk assessment for a given scenario.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59C644-0788-3DAC-E90F-734E70A89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/>
              <a:t>Identifying hazards and risk assessments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93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FA27B-63F5-1172-2EB3-5964FF6929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B5F171-EC74-23BC-417A-6D2CAA8A36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A22B9-D6F3-7867-7036-8AF036C7A6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8751" y="1028941"/>
            <a:ext cx="7667625" cy="33687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Identify types of PPE for different environments: </a:t>
            </a:r>
          </a:p>
          <a:p>
            <a:pPr marL="342900" indent="-342900">
              <a:lnSpc>
                <a:spcPct val="150000"/>
              </a:lnSpc>
              <a:buFont typeface="System Font Regular"/>
              <a:buChar char="–"/>
            </a:pPr>
            <a:r>
              <a:rPr lang="en-GB" dirty="0"/>
              <a:t>vet clinics </a:t>
            </a:r>
          </a:p>
          <a:p>
            <a:pPr marL="342900" indent="-342900">
              <a:lnSpc>
                <a:spcPct val="150000"/>
              </a:lnSpc>
              <a:buFont typeface="System Font Regular"/>
              <a:buChar char="–"/>
            </a:pPr>
            <a:r>
              <a:rPr lang="en-GB" dirty="0"/>
              <a:t>farms </a:t>
            </a:r>
          </a:p>
          <a:p>
            <a:pPr marL="342900" indent="-342900">
              <a:lnSpc>
                <a:spcPct val="150000"/>
              </a:lnSpc>
              <a:buFont typeface="System Font Regular"/>
              <a:buChar char="–"/>
            </a:pPr>
            <a:r>
              <a:rPr lang="en-GB" dirty="0"/>
              <a:t>zoos.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9CCD24-2829-96A4-A820-6AB1F637C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Personal protective equipment (PPE)</a:t>
            </a:r>
          </a:p>
        </p:txBody>
      </p:sp>
    </p:spTree>
    <p:extLst>
      <p:ext uri="{BB962C8B-B14F-4D97-AF65-F5344CB8AC3E}">
        <p14:creationId xmlns:p14="http://schemas.microsoft.com/office/powerpoint/2010/main" val="29517887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85137-1F1C-6CD2-C0A2-06E30D44AD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8371F7-AFA0-7062-871C-FF78A74B26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960A88-71E4-4E6C-B623-8EE4ED7DF4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240927" cy="3601574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Come up with a definition of zoonotic diseases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(e.g. rabies, ringworm, leptospirosis).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lang="en-US" altLang="en-US" dirty="0">
                <a:latin typeface="Arial" panose="020B0604020202020204" pitchFamily="34" charset="0"/>
              </a:rPr>
              <a:t>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ighlight routes of transmission and prevention strategies.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Group discussion: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</a:t>
            </a:r>
            <a:r>
              <a:rPr lang="en-US" altLang="en-US" dirty="0">
                <a:latin typeface="Arial" panose="020B0604020202020204" pitchFamily="34" charset="0"/>
              </a:rPr>
              <a:t>can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biosecurity measures be implemented in different settings?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BDAD53-6FEC-BD6D-133B-3F7151491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Zoonotic diseases and biosecurity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3179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6D7E57-7472-3452-2852-D8570CE945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1C36E8-2E9C-1695-7792-538CB11C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Reflective task: Lesson 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076C2-093B-094C-7EA5-40CA9E312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Describe a scenario where you would apply today’s learning in a real work environment. </a:t>
            </a:r>
          </a:p>
          <a:p>
            <a:endParaRPr lang="en-GB" dirty="0"/>
          </a:p>
          <a:p>
            <a:pPr>
              <a:spcAft>
                <a:spcPts val="1200"/>
              </a:spcAft>
            </a:pPr>
            <a:r>
              <a:rPr lang="en-GB" dirty="0"/>
              <a:t>Think about the following: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identification of potential hazards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application of risk assessment steps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correct use of PPE and safe handling techniques.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FEEA7-083E-C85D-BA69-8909FABEA6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7588725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Stakeholders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5801D-2D52-F7D3-51A1-259B4EAE8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D32A5-59EA-A7C1-78C7-45A33CE97A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6B58D83-687B-48AE-2D34-8C484E2C0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Task: Group analysis of enclosure design (1)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F648C-05A9-AE93-153E-37B099403B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575382"/>
            <a:ext cx="8241579" cy="319188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Evaluate three varied enclosure designs in groups. </a:t>
            </a:r>
            <a:b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Use the following evaluation criteria: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  <a:ea typeface="Times New Roman" panose="02020603050405020304" pitchFamily="18" charset="0"/>
              </a:rPr>
              <a:t>animal welfare: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space, enrichment, natural behaviours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  <a:ea typeface="Times New Roman" panose="02020603050405020304" pitchFamily="18" charset="0"/>
              </a:rPr>
              <a:t>practicality: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cleaning, feeding, safety for keepers/animals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  <a:ea typeface="Times New Roman" panose="02020603050405020304" pitchFamily="18" charset="0"/>
              </a:rPr>
              <a:t>sustainability: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materials, energy efficiency, water use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b="1" kern="0" dirty="0">
                <a:latin typeface="Arial" panose="020B0604020202020204" pitchFamily="34" charset="0"/>
                <a:ea typeface="Times New Roman" panose="02020603050405020304" pitchFamily="18" charset="0"/>
              </a:rPr>
              <a:t>visitor experience </a:t>
            </a: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(if applicable).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7D329-0F03-7986-DAC7-6E630FDBE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87394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6926079" cy="3601574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Identify different types of environmental data relevant in a zoo.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Explain why various stakeholders need access to this data.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objectives: </a:t>
            </a:r>
            <a:r>
              <a:rPr lang="en-GB" dirty="0"/>
              <a:t>L</a:t>
            </a:r>
            <a:r>
              <a:rPr lang="en-GB" sz="3600" dirty="0"/>
              <a:t>esson 8</a:t>
            </a:r>
          </a:p>
        </p:txBody>
      </p:sp>
    </p:spTree>
    <p:extLst>
      <p:ext uri="{BB962C8B-B14F-4D97-AF65-F5344CB8AC3E}">
        <p14:creationId xmlns:p14="http://schemas.microsoft.com/office/powerpoint/2010/main" val="3536162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Types of environmental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5CD65C-96B1-8C19-4858-E9A11DB44C5E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Temperature and humidity.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Lighting levels.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Noise levels.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Cleanliness/sanitation.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Enclosure size/layout.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Enrichment activity logs.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Feeding/watering schedules.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 quality.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Waste management.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051087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2A7012-399E-3407-061A-1F40CC751A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957E0D-ED99-A798-3C59-9DE7B1EB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Methods of data collection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B0E6D-9B4B-33B5-C271-FC700A6710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Sensors (automated monitoring).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Staff logs/checklists.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Veterinary reports.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Visitor feedback.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Incident reports.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FA878-19ED-5BAF-AFB6-325956E7D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903726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Stakeholders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 how data supports decision-making, animal welfare and operational standards.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Char char="–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Apply this knowledge in stakeholder scenario tasks.</a:t>
            </a: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objectives: </a:t>
            </a:r>
            <a:r>
              <a:rPr lang="en-GB" dirty="0"/>
              <a:t>L</a:t>
            </a:r>
            <a:r>
              <a:rPr lang="en-GB" sz="3600" dirty="0"/>
              <a:t>esson 9</a:t>
            </a:r>
          </a:p>
        </p:txBody>
      </p:sp>
    </p:spTree>
    <p:extLst>
      <p:ext uri="{BB962C8B-B14F-4D97-AF65-F5344CB8AC3E}">
        <p14:creationId xmlns:p14="http://schemas.microsoft.com/office/powerpoint/2010/main" val="2151112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Reflection task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Give: </a:t>
            </a:r>
          </a:p>
          <a:p>
            <a:pPr marL="342900" indent="-342900">
              <a:buFont typeface="System Font Regular"/>
              <a:buChar char="–"/>
            </a:pPr>
            <a:r>
              <a:rPr lang="en-US" dirty="0"/>
              <a:t>two examples of data a zookeeper might log daily</a:t>
            </a:r>
          </a:p>
          <a:p>
            <a:pPr marL="342900" indent="-342900">
              <a:buFont typeface="System Font Regular"/>
              <a:buChar char="–"/>
            </a:pPr>
            <a:r>
              <a:rPr lang="en-US" dirty="0"/>
              <a:t>one piece of data important to both a vet and a licensing officer.</a:t>
            </a:r>
          </a:p>
          <a:p>
            <a:endParaRPr lang="en-US" dirty="0"/>
          </a:p>
          <a:p>
            <a:r>
              <a:rPr lang="en-US" dirty="0"/>
              <a:t>How can poor environmental data tracking affect animal welfare and public trust?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568344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Produce an accommodation design (formative assessment)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9988FB7-EFDF-5655-8527-03761F77D8F9}"/>
              </a:ext>
            </a:extLst>
          </p:cNvPr>
          <p:cNvSpPr txBox="1">
            <a:spLocks/>
          </p:cNvSpPr>
          <p:nvPr/>
        </p:nvSpPr>
        <p:spPr>
          <a:xfrm>
            <a:off x="232950" y="832147"/>
            <a:ext cx="8437562" cy="38917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</a:pP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Considerations for your design should include the following: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size/space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location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enrichment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provision of food and water 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stocking density 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legislation 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security</a:t>
            </a:r>
          </a:p>
          <a:p>
            <a:pPr marL="342900" indent="-342900">
              <a:lnSpc>
                <a:spcPct val="107000"/>
              </a:lnSpc>
              <a:buFont typeface="System Font Regular"/>
              <a:buChar char="–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bedding and substrate 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enrichment to promote natural behaviours.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2950" y="132722"/>
            <a:ext cx="8437563" cy="6994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Accommodation design </a:t>
            </a:r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23318945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31C7F7-B3B7-1C14-3D1D-8E603D6F9C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F931B0-2A46-7730-4D07-D1D906864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session: Lesson 10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53D68-18D1-C11B-ED96-5592385F30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Prepare to feed back on the designs with the following in mind:</a:t>
            </a:r>
            <a:endParaRPr lang="en-GB" sz="1800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stem Font Regular"/>
              <a:buChar char="–"/>
              <a:tabLst>
                <a:tab pos="457200" algn="l"/>
              </a:tabLs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 strength of the design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stem Font Regular"/>
              <a:buChar char="–"/>
              <a:tabLst>
                <a:tab pos="457200" algn="l"/>
              </a:tabLs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 area for improvement.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GB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Be prepared to give your classmates your own supportive and constructive s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uggestions for further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GB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developing their designs.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B5845-ED42-590B-7FEF-975C17FF3C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600696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/>
              <a:t>This programme is funded by the Department for Education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FUNDED BY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err="1"/>
              <a:t>Reaseheath</a:t>
            </a:r>
            <a:r>
              <a:rPr lang="en-GB" sz="1050"/>
              <a:t> College has produced this resource on behalf of the Education and Training Foundation</a:t>
            </a:r>
          </a:p>
        </p:txBody>
      </p:sp>
      <p:pic>
        <p:nvPicPr>
          <p:cNvPr id="2" name="Picture 1" descr="Reaseheath College | Cheshire RFU">
            <a:extLst>
              <a:ext uri="{FF2B5EF4-FFF2-40B4-BE49-F238E27FC236}">
                <a16:creationId xmlns:a16="http://schemas.microsoft.com/office/drawing/2014/main" id="{9680A67B-E0A5-435D-C0BA-F8D1DF91C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546" y="1482849"/>
            <a:ext cx="183085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PRODUCED BY</a:t>
            </a:r>
          </a:p>
        </p:txBody>
      </p:sp>
      <p:sp>
        <p:nvSpPr>
          <p:cNvPr id="18" name="Title 17" descr="Final slide showing all the organisations involved in the development of the materials. Department for Education&#10;ET-foundation.co.uk&#10;Reaseheath College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51C4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ET-FOUNDATION.CO.UK</a:t>
            </a:r>
          </a:p>
        </p:txBody>
      </p:sp>
      <p:pic>
        <p:nvPicPr>
          <p:cNvPr id="5" name="Picture 4" descr="Education &amp; Training Foundation logo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54168-88B7-C747-1A5A-D137C6B86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B449A-BDA4-21C4-7255-B2A4C0DA14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22317F-2882-D333-C7AE-82F2DA618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/>
              <a:t>Task: Group analysis of enclosure design (2)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2D715F-AB69-159D-62EE-8622FC56ED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41020"/>
            <a:ext cx="7667625" cy="2946953"/>
          </a:xfrm>
        </p:spPr>
        <p:txBody>
          <a:bodyPr/>
          <a:lstStyle/>
          <a:p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 Now discuss and score each enclosure based on the criteria provided on the evaluation sheet.</a:t>
            </a:r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51E961-9735-68CF-A9B7-2C45371F6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005184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01C95-9078-3B79-0FC6-9DD7053D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CE2C5-F1AA-DA1A-4429-AD44694F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BCB3EE9-0F13-35C0-D222-28215064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 err="1"/>
              <a:t>Task:Improve</a:t>
            </a:r>
            <a:r>
              <a:rPr lang="en-GB" dirty="0"/>
              <a:t> enclosure design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5C5E8C-2C29-1C82-29F7-7240734614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1179" y="1746832"/>
            <a:ext cx="8436513" cy="302043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Choose one design from the activity to redesign.</a:t>
            </a:r>
            <a:b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kern="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How does this redesign improve welfare and functionality?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Are the materials and structure realistic within a budget?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Does the design facilitate natural behaviours?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CCDC80-7169-465B-6E04-F12DA34E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55928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1FC98-BF59-6E1F-EE57-B4EE68791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2C70B-DA0B-E30A-3A70-B6063BA65A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DD71EE9-D490-F138-E151-842C80CF9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Recap: Class discussion </a:t>
            </a:r>
            <a:endParaRPr lang="en-GB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C161F7-6B9F-89E8-8918-9C69D0F5A8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60930"/>
            <a:ext cx="7667625" cy="344497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What challenges did you face in evaluating and redesigning enclosures?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What did you learn about: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balancing welfare, practicality and aesthetics?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the importance of species-specific designs?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GB" kern="0" dirty="0">
                <a:latin typeface="Arial" panose="020B0604020202020204" pitchFamily="34" charset="0"/>
                <a:ea typeface="Times New Roman" panose="02020603050405020304" pitchFamily="18" charset="0"/>
              </a:rPr>
              <a:t>how thoughtful design impacts animal welfare and management?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1D4A87-37F5-C12B-0058-C088DE352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72553452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76E745-D9E8-4D93-8B7F-BCE1E4A491AA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e8bc058b-4131-4b8a-903d-db3f9bf54849"/>
  </ds:schemaRefs>
</ds:datastoreItem>
</file>

<file path=customXml/itemProps3.xml><?xml version="1.0" encoding="utf-8"?>
<ds:datastoreItem xmlns:ds="http://schemas.openxmlformats.org/officeDocument/2006/customXml" ds:itemID="{D96AD73B-1F75-4A26-A92A-3C35B23DA1FF}"/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2710</Words>
  <Application>Microsoft Office PowerPoint</Application>
  <PresentationFormat>On-screen Show (16:9)</PresentationFormat>
  <Paragraphs>536</Paragraphs>
  <Slides>69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Aptos</vt:lpstr>
      <vt:lpstr>Arial</vt:lpstr>
      <vt:lpstr>Calibri</vt:lpstr>
      <vt:lpstr>System Font Regular</vt:lpstr>
      <vt:lpstr>Times New Roman</vt:lpstr>
      <vt:lpstr>ETF Master</vt:lpstr>
      <vt:lpstr>T LEVEL IN ANIMAL CARE AND MANAGEMENT</vt:lpstr>
      <vt:lpstr>1</vt:lpstr>
      <vt:lpstr>Learning objectives: Lesson 1</vt:lpstr>
      <vt:lpstr>Why do enclosure designs vary?</vt:lpstr>
      <vt:lpstr>Task: Example enclosures</vt:lpstr>
      <vt:lpstr>Task: Group analysis of enclosure design (1)</vt:lpstr>
      <vt:lpstr>Task: Group analysis of enclosure design (2)</vt:lpstr>
      <vt:lpstr>Task:Improve enclosure design</vt:lpstr>
      <vt:lpstr>Recap: Class discussion </vt:lpstr>
      <vt:lpstr>2</vt:lpstr>
      <vt:lpstr>Lesson objectives: Lesson 2 </vt:lpstr>
      <vt:lpstr>Questions for discussion</vt:lpstr>
      <vt:lpstr>Factors in animal accommodation design</vt:lpstr>
      <vt:lpstr>Factors in animal accommodation design 2</vt:lpstr>
      <vt:lpstr>Case study activity (40 mins)</vt:lpstr>
      <vt:lpstr>Case study topics</vt:lpstr>
      <vt:lpstr>Case study activity review</vt:lpstr>
      <vt:lpstr>3</vt:lpstr>
      <vt:lpstr>Learning objectives: Lesson 3 </vt:lpstr>
      <vt:lpstr>Key legislations</vt:lpstr>
      <vt:lpstr>Case studies: Legislation in action</vt:lpstr>
      <vt:lpstr>Questions for your group</vt:lpstr>
      <vt:lpstr>Discussion topic</vt:lpstr>
      <vt:lpstr>4</vt:lpstr>
      <vt:lpstr>Learning objectives: Lesson 4 </vt:lpstr>
      <vt:lpstr>Key components</vt:lpstr>
      <vt:lpstr>Group activity </vt:lpstr>
      <vt:lpstr>Recap quiz: Lesson 4 </vt:lpstr>
      <vt:lpstr>5</vt:lpstr>
      <vt:lpstr>Lesson objectives: Lesson 5 </vt:lpstr>
      <vt:lpstr>What is performance evaluation?</vt:lpstr>
      <vt:lpstr>Why is performance important?</vt:lpstr>
      <vt:lpstr>A question</vt:lpstr>
      <vt:lpstr>Defining clear evaluation criteria</vt:lpstr>
      <vt:lpstr>Setting SMART goals for evaluations</vt:lpstr>
      <vt:lpstr>Evaluation methods (1)</vt:lpstr>
      <vt:lpstr>Evaluation methods (2)</vt:lpstr>
      <vt:lpstr>Evaluation methods (3) </vt:lpstr>
      <vt:lpstr>Evaluation methods (4)</vt:lpstr>
      <vt:lpstr>Evaluation methods (5)</vt:lpstr>
      <vt:lpstr>Activity: Evaluation of learner designs</vt:lpstr>
      <vt:lpstr>Key takeaways: Lesson 5 </vt:lpstr>
      <vt:lpstr>6</vt:lpstr>
      <vt:lpstr>Learning objectives: Lesson 6 </vt:lpstr>
      <vt:lpstr>Think-pair-share</vt:lpstr>
      <vt:lpstr>Five types of enrichment:</vt:lpstr>
      <vt:lpstr>Enrichment design </vt:lpstr>
      <vt:lpstr>Evaluate </vt:lpstr>
      <vt:lpstr>Key takeaways: Lesson 6 </vt:lpstr>
      <vt:lpstr>7</vt:lpstr>
      <vt:lpstr>Lesson objectives: Lesson 7 </vt:lpstr>
      <vt:lpstr>Why is health and safety important?</vt:lpstr>
      <vt:lpstr>Case study task </vt:lpstr>
      <vt:lpstr>Legislation </vt:lpstr>
      <vt:lpstr>Identifying hazards and risk assessments</vt:lpstr>
      <vt:lpstr>Personal protective equipment (PPE)</vt:lpstr>
      <vt:lpstr>Zoonotic diseases and biosecurity </vt:lpstr>
      <vt:lpstr>Reflective task: Lesson 7</vt:lpstr>
      <vt:lpstr>8</vt:lpstr>
      <vt:lpstr>Lesson objectives: Lesson 8</vt:lpstr>
      <vt:lpstr>Types of environmental data</vt:lpstr>
      <vt:lpstr>Methods of data collection</vt:lpstr>
      <vt:lpstr>9</vt:lpstr>
      <vt:lpstr>Lesson objectives: Lesson 9</vt:lpstr>
      <vt:lpstr>Reflection task</vt:lpstr>
      <vt:lpstr>10</vt:lpstr>
      <vt:lpstr>Accommodation design </vt:lpstr>
      <vt:lpstr>Feedback session: Lesson 10 </vt:lpstr>
      <vt:lpstr>ET-FOUNDATION.CO.UK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Sharon Moore</cp:lastModifiedBy>
  <cp:revision>25</cp:revision>
  <dcterms:created xsi:type="dcterms:W3CDTF">2020-10-20T08:50:32Z</dcterms:created>
  <dcterms:modified xsi:type="dcterms:W3CDTF">2025-06-24T09:18:25Z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MSIP_Label_57db388f-0be5-435e-aac2-4e485e353eac_Enabled">
    <vt:lpwstr>true</vt:lpwstr>
  </property>
  <property fmtid="{D5CDD505-2E9C-101B-9397-08002B2CF9AE}" pid="5" name="MSIP_Label_57db388f-0be5-435e-aac2-4e485e353eac_SetDate">
    <vt:lpwstr>2025-01-14T11:14:21Z</vt:lpwstr>
  </property>
  <property fmtid="{D5CDD505-2E9C-101B-9397-08002B2CF9AE}" pid="6" name="MSIP_Label_57db388f-0be5-435e-aac2-4e485e353eac_Method">
    <vt:lpwstr>Standard</vt:lpwstr>
  </property>
  <property fmtid="{D5CDD505-2E9C-101B-9397-08002B2CF9AE}" pid="7" name="MSIP_Label_57db388f-0be5-435e-aac2-4e485e353eac_Name">
    <vt:lpwstr>57db388f-0be5-435e-aac2-4e485e353eac</vt:lpwstr>
  </property>
  <property fmtid="{D5CDD505-2E9C-101B-9397-08002B2CF9AE}" pid="8" name="MSIP_Label_57db388f-0be5-435e-aac2-4e485e353eac_SiteId">
    <vt:lpwstr>9bdfe7d5-a243-4280-a823-63d6da69be1c</vt:lpwstr>
  </property>
  <property fmtid="{D5CDD505-2E9C-101B-9397-08002B2CF9AE}" pid="9" name="MSIP_Label_57db388f-0be5-435e-aac2-4e485e353eac_ActionId">
    <vt:lpwstr>7f9d2216-fefe-4a1c-874c-f229f7f8aab7</vt:lpwstr>
  </property>
  <property fmtid="{D5CDD505-2E9C-101B-9397-08002B2CF9AE}" pid="10" name="MSIP_Label_57db388f-0be5-435e-aac2-4e485e353eac_ContentBits">
    <vt:lpwstr>3</vt:lpwstr>
  </property>
  <property fmtid="{D5CDD505-2E9C-101B-9397-08002B2CF9AE}" pid="11" name="ClassificationContentMarkingFooterLocations">
    <vt:lpwstr>ETF Master:9</vt:lpwstr>
  </property>
  <property fmtid="{D5CDD505-2E9C-101B-9397-08002B2CF9AE}" pid="12" name="ClassificationContentMarkingFooterText">
    <vt:lpwstr>Internal</vt:lpwstr>
  </property>
  <property fmtid="{D5CDD505-2E9C-101B-9397-08002B2CF9AE}" pid="13" name="ClassificationContentMarkingHeaderLocations">
    <vt:lpwstr>ETF Master:8</vt:lpwstr>
  </property>
  <property fmtid="{D5CDD505-2E9C-101B-9397-08002B2CF9AE}" pid="14" name="ClassificationContentMarkingHeaderText">
    <vt:lpwstr>Internal</vt:lpwstr>
  </property>
  <property fmtid="{D5CDD505-2E9C-101B-9397-08002B2CF9AE}" pid="15" name="Order">
    <vt:r8>62700</vt:r8>
  </property>
  <property fmtid="{D5CDD505-2E9C-101B-9397-08002B2CF9AE}" pid="16" name="xd_Signature">
    <vt:bool>false</vt:bool>
  </property>
  <property fmtid="{D5CDD505-2E9C-101B-9397-08002B2CF9AE}" pid="17" name="xd_ProgID">
    <vt:lpwstr/>
  </property>
  <property fmtid="{D5CDD505-2E9C-101B-9397-08002B2CF9AE}" pid="18" name="ComplianceAssetId">
    <vt:lpwstr/>
  </property>
  <property fmtid="{D5CDD505-2E9C-101B-9397-08002B2CF9AE}" pid="19" name="TemplateUrl">
    <vt:lpwstr/>
  </property>
  <property fmtid="{D5CDD505-2E9C-101B-9397-08002B2CF9AE}" pid="20" name="_ExtendedDescription">
    <vt:lpwstr/>
  </property>
  <property fmtid="{D5CDD505-2E9C-101B-9397-08002B2CF9AE}" pid="21" name="TriggerFlowInfo">
    <vt:lpwstr/>
  </property>
</Properties>
</file>