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ink/ink1.xml" ContentType="application/inkml+xml"/>
  <Override PartName="/ppt/ink/ink2.xml" ContentType="application/inkml+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8"/>
  </p:notesMasterIdLst>
  <p:handoutMasterIdLst>
    <p:handoutMasterId r:id="rId229"/>
  </p:handoutMasterIdLst>
  <p:sldIdLst>
    <p:sldId id="516" r:id="rId5"/>
    <p:sldId id="322" r:id="rId6"/>
    <p:sldId id="333" r:id="rId7"/>
    <p:sldId id="324" r:id="rId8"/>
    <p:sldId id="326" r:id="rId9"/>
    <p:sldId id="325" r:id="rId10"/>
    <p:sldId id="327" r:id="rId11"/>
    <p:sldId id="330" r:id="rId12"/>
    <p:sldId id="334" r:id="rId13"/>
    <p:sldId id="329" r:id="rId14"/>
    <p:sldId id="328" r:id="rId15"/>
    <p:sldId id="321" r:id="rId16"/>
    <p:sldId id="323" r:id="rId17"/>
    <p:sldId id="298" r:id="rId18"/>
    <p:sldId id="304" r:id="rId19"/>
    <p:sldId id="336" r:id="rId20"/>
    <p:sldId id="305" r:id="rId21"/>
    <p:sldId id="306" r:id="rId22"/>
    <p:sldId id="307" r:id="rId23"/>
    <p:sldId id="308" r:id="rId24"/>
    <p:sldId id="331" r:id="rId25"/>
    <p:sldId id="332" r:id="rId26"/>
    <p:sldId id="300" r:id="rId27"/>
    <p:sldId id="299" r:id="rId28"/>
    <p:sldId id="263" r:id="rId29"/>
    <p:sldId id="309" r:id="rId30"/>
    <p:sldId id="311" r:id="rId31"/>
    <p:sldId id="312" r:id="rId32"/>
    <p:sldId id="315" r:id="rId33"/>
    <p:sldId id="316" r:id="rId34"/>
    <p:sldId id="318" r:id="rId35"/>
    <p:sldId id="337" r:id="rId36"/>
    <p:sldId id="313" r:id="rId37"/>
    <p:sldId id="314" r:id="rId38"/>
    <p:sldId id="319" r:id="rId39"/>
    <p:sldId id="320" r:id="rId40"/>
    <p:sldId id="338" r:id="rId41"/>
    <p:sldId id="262"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353" r:id="rId56"/>
    <p:sldId id="354" r:id="rId57"/>
    <p:sldId id="352" r:id="rId58"/>
    <p:sldId id="393" r:id="rId59"/>
    <p:sldId id="392" r:id="rId60"/>
    <p:sldId id="391" r:id="rId61"/>
    <p:sldId id="390" r:id="rId62"/>
    <p:sldId id="389" r:id="rId63"/>
    <p:sldId id="388" r:id="rId64"/>
    <p:sldId id="387" r:id="rId65"/>
    <p:sldId id="394" r:id="rId66"/>
    <p:sldId id="374" r:id="rId67"/>
    <p:sldId id="395" r:id="rId68"/>
    <p:sldId id="364" r:id="rId69"/>
    <p:sldId id="396" r:id="rId70"/>
    <p:sldId id="356" r:id="rId71"/>
    <p:sldId id="384" r:id="rId72"/>
    <p:sldId id="385" r:id="rId73"/>
    <p:sldId id="397" r:id="rId74"/>
    <p:sldId id="386" r:id="rId75"/>
    <p:sldId id="398" r:id="rId76"/>
    <p:sldId id="399" r:id="rId77"/>
    <p:sldId id="377" r:id="rId78"/>
    <p:sldId id="400" r:id="rId79"/>
    <p:sldId id="401" r:id="rId80"/>
    <p:sldId id="402" r:id="rId81"/>
    <p:sldId id="403" r:id="rId82"/>
    <p:sldId id="404" r:id="rId83"/>
    <p:sldId id="405" r:id="rId84"/>
    <p:sldId id="406" r:id="rId85"/>
    <p:sldId id="407" r:id="rId86"/>
    <p:sldId id="408" r:id="rId87"/>
    <p:sldId id="409" r:id="rId88"/>
    <p:sldId id="410" r:id="rId89"/>
    <p:sldId id="357" r:id="rId90"/>
    <p:sldId id="358" r:id="rId91"/>
    <p:sldId id="359" r:id="rId92"/>
    <p:sldId id="362" r:id="rId93"/>
    <p:sldId id="363" r:id="rId94"/>
    <p:sldId id="371" r:id="rId95"/>
    <p:sldId id="411" r:id="rId96"/>
    <p:sldId id="365" r:id="rId97"/>
    <p:sldId id="368" r:id="rId98"/>
    <p:sldId id="370" r:id="rId99"/>
    <p:sldId id="372" r:id="rId100"/>
    <p:sldId id="376" r:id="rId101"/>
    <p:sldId id="412" r:id="rId102"/>
    <p:sldId id="413" r:id="rId103"/>
    <p:sldId id="414" r:id="rId104"/>
    <p:sldId id="415" r:id="rId105"/>
    <p:sldId id="416" r:id="rId106"/>
    <p:sldId id="417" r:id="rId107"/>
    <p:sldId id="378" r:id="rId108"/>
    <p:sldId id="380" r:id="rId109"/>
    <p:sldId id="381" r:id="rId110"/>
    <p:sldId id="382" r:id="rId111"/>
    <p:sldId id="418" r:id="rId112"/>
    <p:sldId id="379" r:id="rId113"/>
    <p:sldId id="383" r:id="rId114"/>
    <p:sldId id="419" r:id="rId115"/>
    <p:sldId id="420" r:id="rId116"/>
    <p:sldId id="421" r:id="rId117"/>
    <p:sldId id="422" r:id="rId118"/>
    <p:sldId id="423" r:id="rId119"/>
    <p:sldId id="424" r:id="rId120"/>
    <p:sldId id="425" r:id="rId121"/>
    <p:sldId id="426" r:id="rId122"/>
    <p:sldId id="427" r:id="rId123"/>
    <p:sldId id="428" r:id="rId124"/>
    <p:sldId id="429" r:id="rId125"/>
    <p:sldId id="430" r:id="rId126"/>
    <p:sldId id="431" r:id="rId127"/>
    <p:sldId id="432" r:id="rId128"/>
    <p:sldId id="433" r:id="rId129"/>
    <p:sldId id="434" r:id="rId130"/>
    <p:sldId id="435" r:id="rId131"/>
    <p:sldId id="436" r:id="rId132"/>
    <p:sldId id="437" r:id="rId133"/>
    <p:sldId id="438" r:id="rId134"/>
    <p:sldId id="439" r:id="rId135"/>
    <p:sldId id="440" r:id="rId136"/>
    <p:sldId id="441" r:id="rId137"/>
    <p:sldId id="442" r:id="rId138"/>
    <p:sldId id="443" r:id="rId139"/>
    <p:sldId id="444" r:id="rId140"/>
    <p:sldId id="445" r:id="rId141"/>
    <p:sldId id="446" r:id="rId142"/>
    <p:sldId id="447" r:id="rId143"/>
    <p:sldId id="448" r:id="rId144"/>
    <p:sldId id="449" r:id="rId145"/>
    <p:sldId id="450" r:id="rId146"/>
    <p:sldId id="451" r:id="rId147"/>
    <p:sldId id="452" r:id="rId148"/>
    <p:sldId id="453" r:id="rId149"/>
    <p:sldId id="454" r:id="rId150"/>
    <p:sldId id="455" r:id="rId151"/>
    <p:sldId id="456" r:id="rId152"/>
    <p:sldId id="457" r:id="rId153"/>
    <p:sldId id="458" r:id="rId154"/>
    <p:sldId id="459" r:id="rId155"/>
    <p:sldId id="460" r:id="rId156"/>
    <p:sldId id="461" r:id="rId157"/>
    <p:sldId id="462" r:id="rId158"/>
    <p:sldId id="463" r:id="rId159"/>
    <p:sldId id="464" r:id="rId160"/>
    <p:sldId id="465" r:id="rId161"/>
    <p:sldId id="296" r:id="rId162"/>
    <p:sldId id="517" r:id="rId163"/>
    <p:sldId id="518" r:id="rId164"/>
    <p:sldId id="519" r:id="rId165"/>
    <p:sldId id="520" r:id="rId166"/>
    <p:sldId id="521" r:id="rId167"/>
    <p:sldId id="522" r:id="rId168"/>
    <p:sldId id="523" r:id="rId169"/>
    <p:sldId id="524" r:id="rId170"/>
    <p:sldId id="525" r:id="rId171"/>
    <p:sldId id="526" r:id="rId172"/>
    <p:sldId id="527" r:id="rId173"/>
    <p:sldId id="528" r:id="rId174"/>
    <p:sldId id="529" r:id="rId175"/>
    <p:sldId id="530" r:id="rId176"/>
    <p:sldId id="531" r:id="rId177"/>
    <p:sldId id="532" r:id="rId178"/>
    <p:sldId id="533" r:id="rId179"/>
    <p:sldId id="534" r:id="rId180"/>
    <p:sldId id="535" r:id="rId181"/>
    <p:sldId id="536" r:id="rId182"/>
    <p:sldId id="537" r:id="rId183"/>
    <p:sldId id="538" r:id="rId184"/>
    <p:sldId id="539" r:id="rId185"/>
    <p:sldId id="540" r:id="rId186"/>
    <p:sldId id="541" r:id="rId187"/>
    <p:sldId id="542" r:id="rId188"/>
    <p:sldId id="543" r:id="rId189"/>
    <p:sldId id="544" r:id="rId190"/>
    <p:sldId id="545" r:id="rId191"/>
    <p:sldId id="546" r:id="rId192"/>
    <p:sldId id="547" r:id="rId193"/>
    <p:sldId id="548" r:id="rId194"/>
    <p:sldId id="549" r:id="rId195"/>
    <p:sldId id="550" r:id="rId196"/>
    <p:sldId id="551" r:id="rId197"/>
    <p:sldId id="552" r:id="rId198"/>
    <p:sldId id="553" r:id="rId199"/>
    <p:sldId id="554" r:id="rId200"/>
    <p:sldId id="555" r:id="rId201"/>
    <p:sldId id="556" r:id="rId202"/>
    <p:sldId id="557" r:id="rId203"/>
    <p:sldId id="558" r:id="rId204"/>
    <p:sldId id="559" r:id="rId205"/>
    <p:sldId id="560" r:id="rId206"/>
    <p:sldId id="561" r:id="rId207"/>
    <p:sldId id="562" r:id="rId208"/>
    <p:sldId id="563" r:id="rId209"/>
    <p:sldId id="564" r:id="rId210"/>
    <p:sldId id="565" r:id="rId211"/>
    <p:sldId id="566" r:id="rId212"/>
    <p:sldId id="567" r:id="rId213"/>
    <p:sldId id="568" r:id="rId214"/>
    <p:sldId id="569" r:id="rId215"/>
    <p:sldId id="570" r:id="rId216"/>
    <p:sldId id="571" r:id="rId217"/>
    <p:sldId id="572" r:id="rId218"/>
    <p:sldId id="573" r:id="rId219"/>
    <p:sldId id="574" r:id="rId220"/>
    <p:sldId id="575" r:id="rId221"/>
    <p:sldId id="576" r:id="rId222"/>
    <p:sldId id="577" r:id="rId223"/>
    <p:sldId id="578" r:id="rId224"/>
    <p:sldId id="579" r:id="rId225"/>
    <p:sldId id="580" r:id="rId226"/>
    <p:sldId id="581" r:id="rId227"/>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C658795E-CF7B-F582-0AC2-ECFE4AFCAF9A}" name="Sue Lownsbrough" initials="SL" userId="45a52c9647afb29f" providerId="Windows Live"/>
  <p188:author id="{5F24826F-DB03-ABC3-E3E5-414CB4B2F65E}" name="sue.lownsbrough@outlook.com" initials="su" userId="S::sue.lownsbrough_outlook.com#ext#@aoctenant.onmicrosoft.com::214b893d-ca9a-494d-b1ac-f9c532e57231" providerId="AD"/>
  <p188:author id="{FEBCB6D3-F547-9A1D-3371-738984E912BD}" name="Charuni Dissanayaka" initials="CD" userId="S::charuni.dissanayaka@hughbaird.ac.uk::ad746aec-4166-4119-8753-c98b9bc6acc9" providerId="AD"/>
  <p188:author id="{6BEE51D8-7DFA-0C73-07A6-B6FDEC75D2C7}" name="Sharon Moore" initials="SM" userId="11e493e1b6637736" providerId="Windows Live"/>
  <p188:author id="{BDA870DF-1921-46FB-A53B-2A506F17C5FE}" name="Charuni Dissanayaka" initials="CD" userId="S::charuni.dissanayaka_hughbaird.ac.uk#ext#@aoctenant.onmicrosoft.com::d69e0d7b-4b1b-4692-b038-c6667667ef9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77C3"/>
    <a:srgbClr val="C00000"/>
    <a:srgbClr val="E51C41"/>
    <a:srgbClr val="B40000"/>
    <a:srgbClr val="3829F7"/>
    <a:srgbClr val="864300"/>
    <a:srgbClr val="0071F8"/>
    <a:srgbClr val="00A068"/>
    <a:srgbClr val="BE0064"/>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8F0A26-F640-46EE-B9D8-3E3C51A9E08F}" v="3" dt="2023-10-24T11:39:57.256"/>
    <p1510:client id="{DE9E4063-63D5-48EE-B976-1B1B621EADEE}" v="1" dt="2023-11-10T10:33:22.2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880" y="4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notesMaster" Target="notesMasters/notesMaster1.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handoutMaster" Target="handoutMasters/handoutMaster1.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presProps" Target="presProps.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microsoft.com/office/2018/10/relationships/authors" Target="authors.xml"/><Relationship Id="rId26" Type="http://schemas.openxmlformats.org/officeDocument/2006/relationships/slide" Target="slides/slide22.xml"/><Relationship Id="rId231" Type="http://schemas.openxmlformats.org/officeDocument/2006/relationships/viewProps" Target="viewProps.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theme" Target="theme/theme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12" Type="http://schemas.openxmlformats.org/officeDocument/2006/relationships/slide" Target="slides/slide208.xml"/><Relationship Id="rId233" Type="http://schemas.openxmlformats.org/officeDocument/2006/relationships/tableStyles" Target="tableStyles.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slide" Target="slides/slide219.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5.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customXml" Target="../customXml/item3.xml"/><Relationship Id="rId214" Type="http://schemas.openxmlformats.org/officeDocument/2006/relationships/slide" Target="slides/slide210.xml"/><Relationship Id="rId235" Type="http://schemas.microsoft.com/office/2015/10/relationships/revisionInfo" Target="revisionInfo.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Susans" userId="S::nicola.susans@etfoundation.co.uk::4da5c4f3-9bda-4b43-a02a-af3285e542de" providerId="AD" clId="Web-{7067A3A3-6C60-E40F-E65F-14A1426CB3F9}"/>
    <pc:docChg chg="modSld">
      <pc:chgData name="Nicola Susans" userId="S::nicola.susans@etfoundation.co.uk::4da5c4f3-9bda-4b43-a02a-af3285e542de" providerId="AD" clId="Web-{7067A3A3-6C60-E40F-E65F-14A1426CB3F9}" dt="2023-10-12T13:51:13.905" v="1" actId="1076"/>
      <pc:docMkLst>
        <pc:docMk/>
      </pc:docMkLst>
      <pc:sldChg chg="modSp">
        <pc:chgData name="Nicola Susans" userId="S::nicola.susans@etfoundation.co.uk::4da5c4f3-9bda-4b43-a02a-af3285e542de" providerId="AD" clId="Web-{7067A3A3-6C60-E40F-E65F-14A1426CB3F9}" dt="2023-10-12T13:51:13.905" v="1" actId="1076"/>
        <pc:sldMkLst>
          <pc:docMk/>
          <pc:sldMk cId="3156561805" sldId="344"/>
        </pc:sldMkLst>
        <pc:picChg chg="mod">
          <ac:chgData name="Nicola Susans" userId="S::nicola.susans@etfoundation.co.uk::4da5c4f3-9bda-4b43-a02a-af3285e542de" providerId="AD" clId="Web-{7067A3A3-6C60-E40F-E65F-14A1426CB3F9}" dt="2023-10-12T13:51:13.905" v="1" actId="1076"/>
          <ac:picMkLst>
            <pc:docMk/>
            <pc:sldMk cId="3156561805" sldId="344"/>
            <ac:picMk id="7" creationId="{304FA877-4AA9-4FE3-9761-7D7624C760C5}"/>
          </ac:picMkLst>
        </pc:picChg>
      </pc:sldChg>
    </pc:docChg>
  </pc:docChgLst>
  <pc:docChgLst>
    <pc:chgData name="Charlotte Wilson" userId="S::charlotte.wilson@etfoundation.co.uk::ced16c88-4d19-4d6e-a449-5496f909cdaf" providerId="AD" clId="Web-{DE9E4063-63D5-48EE-B976-1B1B621EADEE}"/>
    <pc:docChg chg="sldOrd">
      <pc:chgData name="Charlotte Wilson" userId="S::charlotte.wilson@etfoundation.co.uk::ced16c88-4d19-4d6e-a449-5496f909cdaf" providerId="AD" clId="Web-{DE9E4063-63D5-48EE-B976-1B1B621EADEE}" dt="2023-11-10T10:33:22.208" v="0"/>
      <pc:docMkLst>
        <pc:docMk/>
      </pc:docMkLst>
      <pc:sldChg chg="ord">
        <pc:chgData name="Charlotte Wilson" userId="S::charlotte.wilson@etfoundation.co.uk::ced16c88-4d19-4d6e-a449-5496f909cdaf" providerId="AD" clId="Web-{DE9E4063-63D5-48EE-B976-1B1B621EADEE}" dt="2023-11-10T10:33:22.208" v="0"/>
        <pc:sldMkLst>
          <pc:docMk/>
          <pc:sldMk cId="1901065130" sldId="334"/>
        </pc:sldMkLst>
      </pc:sldChg>
    </pc:docChg>
  </pc:docChgLst>
  <pc:docChgLst>
    <pc:chgData name="Alex Birch" userId="e223bd2f-41cc-4e60-8083-c364c7a241aa" providerId="ADAL" clId="{748595E2-7AFC-41AF-90B5-7157561FFCE5}"/>
    <pc:docChg chg="modSld">
      <pc:chgData name="Alex Birch" userId="e223bd2f-41cc-4e60-8083-c364c7a241aa" providerId="ADAL" clId="{748595E2-7AFC-41AF-90B5-7157561FFCE5}" dt="2023-10-12T13:56:23.253" v="1" actId="1076"/>
      <pc:docMkLst>
        <pc:docMk/>
      </pc:docMkLst>
      <pc:sldChg chg="modSp mod">
        <pc:chgData name="Alex Birch" userId="e223bd2f-41cc-4e60-8083-c364c7a241aa" providerId="ADAL" clId="{748595E2-7AFC-41AF-90B5-7157561FFCE5}" dt="2023-10-12T13:56:12.369" v="0" actId="1076"/>
        <pc:sldMkLst>
          <pc:docMk/>
          <pc:sldMk cId="3156561805" sldId="344"/>
        </pc:sldMkLst>
        <pc:picChg chg="mod">
          <ac:chgData name="Alex Birch" userId="e223bd2f-41cc-4e60-8083-c364c7a241aa" providerId="ADAL" clId="{748595E2-7AFC-41AF-90B5-7157561FFCE5}" dt="2023-10-12T13:56:12.369" v="0" actId="1076"/>
          <ac:picMkLst>
            <pc:docMk/>
            <pc:sldMk cId="3156561805" sldId="344"/>
            <ac:picMk id="7" creationId="{304FA877-4AA9-4FE3-9761-7D7624C760C5}"/>
          </ac:picMkLst>
        </pc:picChg>
      </pc:sldChg>
      <pc:sldChg chg="modSp mod">
        <pc:chgData name="Alex Birch" userId="e223bd2f-41cc-4e60-8083-c364c7a241aa" providerId="ADAL" clId="{748595E2-7AFC-41AF-90B5-7157561FFCE5}" dt="2023-10-12T13:56:23.253" v="1" actId="1076"/>
        <pc:sldMkLst>
          <pc:docMk/>
          <pc:sldMk cId="2682212001" sldId="345"/>
        </pc:sldMkLst>
        <pc:picChg chg="mod">
          <ac:chgData name="Alex Birch" userId="e223bd2f-41cc-4e60-8083-c364c7a241aa" providerId="ADAL" clId="{748595E2-7AFC-41AF-90B5-7157561FFCE5}" dt="2023-10-12T13:56:23.253" v="1" actId="1076"/>
          <ac:picMkLst>
            <pc:docMk/>
            <pc:sldMk cId="2682212001" sldId="345"/>
            <ac:picMk id="7" creationId="{6CB8AAAB-D88C-4999-95D8-99E38D84EC48}"/>
          </ac:picMkLst>
        </pc:picChg>
      </pc:sldChg>
    </pc:docChg>
  </pc:docChgLst>
  <pc:docChgLst>
    <pc:chgData name="Nicola Susans" userId="4da5c4f3-9bda-4b43-a02a-af3285e542de" providerId="ADAL" clId="{648F0A26-F640-46EE-B9D8-3E3C51A9E08F}"/>
    <pc:docChg chg="undo custSel modSld">
      <pc:chgData name="Nicola Susans" userId="4da5c4f3-9bda-4b43-a02a-af3285e542de" providerId="ADAL" clId="{648F0A26-F640-46EE-B9D8-3E3C51A9E08F}" dt="2023-10-24T11:40:48.147" v="58" actId="14100"/>
      <pc:docMkLst>
        <pc:docMk/>
      </pc:docMkLst>
      <pc:sldChg chg="addSp delSp modSp mod">
        <pc:chgData name="Nicola Susans" userId="4da5c4f3-9bda-4b43-a02a-af3285e542de" providerId="ADAL" clId="{648F0A26-F640-46EE-B9D8-3E3C51A9E08F}" dt="2023-10-24T11:34:07.454" v="46" actId="1076"/>
        <pc:sldMkLst>
          <pc:docMk/>
          <pc:sldMk cId="3156561805" sldId="344"/>
        </pc:sldMkLst>
        <pc:spChg chg="mod">
          <ac:chgData name="Nicola Susans" userId="4da5c4f3-9bda-4b43-a02a-af3285e542de" providerId="ADAL" clId="{648F0A26-F640-46EE-B9D8-3E3C51A9E08F}" dt="2023-10-24T11:33:47.223" v="43" actId="255"/>
          <ac:spMkLst>
            <pc:docMk/>
            <pc:sldMk cId="3156561805" sldId="344"/>
            <ac:spMk id="3" creationId="{BB708CE5-4DB1-4174-9694-2A22B3D5F735}"/>
          </ac:spMkLst>
        </pc:spChg>
        <pc:spChg chg="add del mod">
          <ac:chgData name="Nicola Susans" userId="4da5c4f3-9bda-4b43-a02a-af3285e542de" providerId="ADAL" clId="{648F0A26-F640-46EE-B9D8-3E3C51A9E08F}" dt="2023-10-24T11:32:10.768" v="2" actId="21"/>
          <ac:spMkLst>
            <pc:docMk/>
            <pc:sldMk cId="3156561805" sldId="344"/>
            <ac:spMk id="5" creationId="{F532C6B2-27FA-F992-5C18-6DF459EDFAA6}"/>
          </ac:spMkLst>
        </pc:spChg>
        <pc:picChg chg="mod modCrop">
          <ac:chgData name="Nicola Susans" userId="4da5c4f3-9bda-4b43-a02a-af3285e542de" providerId="ADAL" clId="{648F0A26-F640-46EE-B9D8-3E3C51A9E08F}" dt="2023-10-24T11:34:07.454" v="46" actId="1076"/>
          <ac:picMkLst>
            <pc:docMk/>
            <pc:sldMk cId="3156561805" sldId="344"/>
            <ac:picMk id="7" creationId="{304FA877-4AA9-4FE3-9761-7D7624C760C5}"/>
          </ac:picMkLst>
        </pc:picChg>
      </pc:sldChg>
      <pc:sldChg chg="modSp mod">
        <pc:chgData name="Nicola Susans" userId="4da5c4f3-9bda-4b43-a02a-af3285e542de" providerId="ADAL" clId="{648F0A26-F640-46EE-B9D8-3E3C51A9E08F}" dt="2023-10-24T11:40:48.147" v="58" actId="14100"/>
        <pc:sldMkLst>
          <pc:docMk/>
          <pc:sldMk cId="2682212001" sldId="345"/>
        </pc:sldMkLst>
        <pc:spChg chg="mod">
          <ac:chgData name="Nicola Susans" userId="4da5c4f3-9bda-4b43-a02a-af3285e542de" providerId="ADAL" clId="{648F0A26-F640-46EE-B9D8-3E3C51A9E08F}" dt="2023-10-24T11:40:48.147" v="58" actId="14100"/>
          <ac:spMkLst>
            <pc:docMk/>
            <pc:sldMk cId="2682212001" sldId="345"/>
            <ac:spMk id="3" creationId="{86A909F3-42F6-F2F2-EF7F-4A331E9C0180}"/>
          </ac:spMkLst>
        </pc:spChg>
        <pc:spChg chg="mod">
          <ac:chgData name="Nicola Susans" userId="4da5c4f3-9bda-4b43-a02a-af3285e542de" providerId="ADAL" clId="{648F0A26-F640-46EE-B9D8-3E3C51A9E08F}" dt="2023-10-24T11:40:33.057" v="54" actId="114"/>
          <ac:spMkLst>
            <pc:docMk/>
            <pc:sldMk cId="2682212001" sldId="345"/>
            <ac:spMk id="4" creationId="{A0E0A399-B76F-5F9A-2A0A-C5A4AFB453B7}"/>
          </ac:spMkLst>
        </pc:spChg>
        <pc:picChg chg="mod">
          <ac:chgData name="Nicola Susans" userId="4da5c4f3-9bda-4b43-a02a-af3285e542de" providerId="ADAL" clId="{648F0A26-F640-46EE-B9D8-3E3C51A9E08F}" dt="2023-10-24T11:40:21.960" v="53" actId="1076"/>
          <ac:picMkLst>
            <pc:docMk/>
            <pc:sldMk cId="2682212001" sldId="345"/>
            <ac:picMk id="7" creationId="{6CB8AAAB-D88C-4999-95D8-99E38D84EC48}"/>
          </ac:picMkLst>
        </pc:picChg>
      </pc:sldChg>
      <pc:sldChg chg="modSp mod">
        <pc:chgData name="Nicola Susans" userId="4da5c4f3-9bda-4b43-a02a-af3285e542de" providerId="ADAL" clId="{648F0A26-F640-46EE-B9D8-3E3C51A9E08F}" dt="2023-10-24T11:28:45.156" v="0" actId="20577"/>
        <pc:sldMkLst>
          <pc:docMk/>
          <pc:sldMk cId="1467278163" sldId="374"/>
        </pc:sldMkLst>
        <pc:spChg chg="mod">
          <ac:chgData name="Nicola Susans" userId="4da5c4f3-9bda-4b43-a02a-af3285e542de" providerId="ADAL" clId="{648F0A26-F640-46EE-B9D8-3E3C51A9E08F}" dt="2023-10-24T11:28:45.156" v="0" actId="20577"/>
          <ac:spMkLst>
            <pc:docMk/>
            <pc:sldMk cId="1467278163" sldId="374"/>
            <ac:spMk id="8" creationId="{2B517B77-F8DC-64FC-667A-6E34E81B483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4B82452-3B3D-4B10-B5B2-216C3ED6E0C1}" type="datetimeFigureOut">
              <a:rPr lang="en-GB" smtClean="0"/>
              <a:pPr/>
              <a:t>10/11/2023</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26T15:28:15.043"/>
    </inkml:context>
    <inkml:brush xml:id="br0">
      <inkml:brushProperty name="width" value="0.05" units="cm"/>
      <inkml:brushProperty name="height" value="0.05" units="cm"/>
      <inkml:brushProperty name="color" value="#004F8B"/>
    </inkml:brush>
  </inkml:definitions>
  <inkml:trace contextRef="#ctx0" brushRef="#br0">3 88 24575,'-1'31'0,"0"-15"0,1 0 0,0 0 0,1 0 0,5 28 0,-5-41 0,-1 0 0,1 0 0,0-1 0,0 1 0,0-1 0,0 1 0,0-1 0,1 1 0,-1-1 0,1 0 0,0 1 0,0-1 0,-1 0 0,1 0 0,1 0 0,-1-1 0,0 1 0,0 0 0,1-1 0,-1 1 0,1-1 0,-1 0 0,1 0 0,-1 0 0,1 0 0,0 0 0,-1-1 0,1 1 0,0-1 0,0 0 0,0 0 0,-1 0 0,5 0 0,-4-1 0,0 0 0,0 0 0,1 0 0,-1 0 0,0-1 0,0 1 0,0-1 0,0 0 0,-1 0 0,1 0 0,0 0 0,-1 0 0,0 0 0,1-1 0,-1 1 0,0-1 0,0 0 0,0 0 0,-1 0 0,1 0 0,2-6 0,-1 1 0,1 0 0,-1 0 0,-1 0 0,0-1 0,0 1 0,0-1 0,0-11 0,8-119-1365,-9 127-5461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26T15:28:18.245"/>
    </inkml:context>
    <inkml:brush xml:id="br0">
      <inkml:brushProperty name="width" value="0.05" units="cm"/>
      <inkml:brushProperty name="height" value="0.05" units="cm"/>
      <inkml:brushProperty name="color" value="#004F8B"/>
    </inkml:brush>
  </inkml:definitions>
  <inkml:trace contextRef="#ctx0" brushRef="#br0">249 1 24575,'-6'7'0,"0"1"0,1 0 0,-1 0 0,2 0 0,-1 1 0,1-1 0,-4 15 0,4-12 0,0 0 0,-1 0 0,0-1 0,-13 20 0,12-23 14,1 0-1,-1-1 0,-1 0 0,1 1 1,-1-2-1,0 1 0,-1-1 1,-10 6-1,14-9-81,0-1 1,1 0-1,-1 1 1,0-1-1,0 0 1,0-1-1,0 1 1,-1-1-1,1 0 1,0 0-1,0 0 1,0-1-1,0 1 1,0-1-1,0 0 1,0 0-1,0 0 1,0-1-1,0 1 1,1-1-1,-5-2 1,0-1-6759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DE3A1484-528B-4725-8337-7ACDB6138B8F}" type="datetimeFigureOut">
              <a:rPr lang="en-GB" smtClean="0"/>
              <a:pPr/>
              <a:t>10/11/2023</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4067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48809005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177</a:t>
            </a:fld>
            <a:endParaRPr lang="en-GB"/>
          </a:p>
        </p:txBody>
      </p:sp>
    </p:spTree>
    <p:extLst>
      <p:ext uri="{BB962C8B-B14F-4D97-AF65-F5344CB8AC3E}">
        <p14:creationId xmlns:p14="http://schemas.microsoft.com/office/powerpoint/2010/main" val="12881342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178</a:t>
            </a:fld>
            <a:endParaRPr lang="en-GB"/>
          </a:p>
        </p:txBody>
      </p:sp>
    </p:spTree>
    <p:extLst>
      <p:ext uri="{BB962C8B-B14F-4D97-AF65-F5344CB8AC3E}">
        <p14:creationId xmlns:p14="http://schemas.microsoft.com/office/powerpoint/2010/main" val="34698583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179</a:t>
            </a:fld>
            <a:endParaRPr lang="en-GB"/>
          </a:p>
        </p:txBody>
      </p:sp>
    </p:spTree>
    <p:extLst>
      <p:ext uri="{BB962C8B-B14F-4D97-AF65-F5344CB8AC3E}">
        <p14:creationId xmlns:p14="http://schemas.microsoft.com/office/powerpoint/2010/main" val="13116093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180</a:t>
            </a:fld>
            <a:endParaRPr lang="en-GB"/>
          </a:p>
        </p:txBody>
      </p:sp>
    </p:spTree>
    <p:extLst>
      <p:ext uri="{BB962C8B-B14F-4D97-AF65-F5344CB8AC3E}">
        <p14:creationId xmlns:p14="http://schemas.microsoft.com/office/powerpoint/2010/main" val="389977233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181</a:t>
            </a:fld>
            <a:endParaRPr lang="en-GB"/>
          </a:p>
        </p:txBody>
      </p:sp>
    </p:spTree>
    <p:extLst>
      <p:ext uri="{BB962C8B-B14F-4D97-AF65-F5344CB8AC3E}">
        <p14:creationId xmlns:p14="http://schemas.microsoft.com/office/powerpoint/2010/main" val="185873845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182</a:t>
            </a:fld>
            <a:endParaRPr lang="en-GB"/>
          </a:p>
        </p:txBody>
      </p:sp>
    </p:spTree>
    <p:extLst>
      <p:ext uri="{BB962C8B-B14F-4D97-AF65-F5344CB8AC3E}">
        <p14:creationId xmlns:p14="http://schemas.microsoft.com/office/powerpoint/2010/main" val="156242525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Answer: D (this is a question from session 5)</a:t>
            </a:r>
          </a:p>
        </p:txBody>
      </p:sp>
      <p:sp>
        <p:nvSpPr>
          <p:cNvPr id="4" name="Slide Number Placeholder 3"/>
          <p:cNvSpPr>
            <a:spLocks noGrp="1"/>
          </p:cNvSpPr>
          <p:nvPr>
            <p:ph type="sldNum" sz="quarter" idx="5"/>
          </p:nvPr>
        </p:nvSpPr>
        <p:spPr/>
        <p:txBody>
          <a:bodyPr/>
          <a:lstStyle/>
          <a:p>
            <a:fld id="{9920340D-206C-4C41-A35B-4D72CE2F2B89}" type="slidenum">
              <a:rPr lang="en-GB" smtClean="0"/>
              <a:pPr/>
              <a:t>186</a:t>
            </a:fld>
            <a:endParaRPr lang="en-GB"/>
          </a:p>
        </p:txBody>
      </p:sp>
    </p:spTree>
    <p:extLst>
      <p:ext uri="{BB962C8B-B14F-4D97-AF65-F5344CB8AC3E}">
        <p14:creationId xmlns:p14="http://schemas.microsoft.com/office/powerpoint/2010/main" val="10833077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187</a:t>
            </a:fld>
            <a:endParaRPr lang="en-GB"/>
          </a:p>
        </p:txBody>
      </p:sp>
    </p:spTree>
    <p:extLst>
      <p:ext uri="{BB962C8B-B14F-4D97-AF65-F5344CB8AC3E}">
        <p14:creationId xmlns:p14="http://schemas.microsoft.com/office/powerpoint/2010/main" val="137522824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189</a:t>
            </a:fld>
            <a:endParaRPr lang="en-GB"/>
          </a:p>
        </p:txBody>
      </p:sp>
    </p:spTree>
    <p:extLst>
      <p:ext uri="{BB962C8B-B14F-4D97-AF65-F5344CB8AC3E}">
        <p14:creationId xmlns:p14="http://schemas.microsoft.com/office/powerpoint/2010/main" val="408644983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191</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88850359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192</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193</a:t>
            </a:fld>
            <a:endParaRPr lang="en-GB"/>
          </a:p>
        </p:txBody>
      </p:sp>
    </p:spTree>
    <p:extLst>
      <p:ext uri="{BB962C8B-B14F-4D97-AF65-F5344CB8AC3E}">
        <p14:creationId xmlns:p14="http://schemas.microsoft.com/office/powerpoint/2010/main" val="26372975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194</a:t>
            </a:fld>
            <a:endParaRPr lang="en-GB"/>
          </a:p>
        </p:txBody>
      </p:sp>
    </p:spTree>
    <p:extLst>
      <p:ext uri="{BB962C8B-B14F-4D97-AF65-F5344CB8AC3E}">
        <p14:creationId xmlns:p14="http://schemas.microsoft.com/office/powerpoint/2010/main" val="343040444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195</a:t>
            </a:fld>
            <a:endParaRPr lang="en-GB"/>
          </a:p>
        </p:txBody>
      </p:sp>
    </p:spTree>
    <p:extLst>
      <p:ext uri="{BB962C8B-B14F-4D97-AF65-F5344CB8AC3E}">
        <p14:creationId xmlns:p14="http://schemas.microsoft.com/office/powerpoint/2010/main" val="5264105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16.3 m/s</a:t>
            </a:r>
          </a:p>
        </p:txBody>
      </p:sp>
      <p:sp>
        <p:nvSpPr>
          <p:cNvPr id="4" name="Slide Number Placeholder 3"/>
          <p:cNvSpPr>
            <a:spLocks noGrp="1"/>
          </p:cNvSpPr>
          <p:nvPr>
            <p:ph type="sldNum" sz="quarter" idx="5"/>
          </p:nvPr>
        </p:nvSpPr>
        <p:spPr/>
        <p:txBody>
          <a:bodyPr/>
          <a:lstStyle/>
          <a:p>
            <a:fld id="{9920340D-206C-4C41-A35B-4D72CE2F2B89}" type="slidenum">
              <a:rPr lang="en-GB" smtClean="0"/>
              <a:pPr/>
              <a:t>196</a:t>
            </a:fld>
            <a:endParaRPr lang="en-GB"/>
          </a:p>
        </p:txBody>
      </p:sp>
    </p:spTree>
    <p:extLst>
      <p:ext uri="{BB962C8B-B14F-4D97-AF65-F5344CB8AC3E}">
        <p14:creationId xmlns:p14="http://schemas.microsoft.com/office/powerpoint/2010/main" val="368492804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198</a:t>
            </a:fld>
            <a:endParaRPr lang="en-GB"/>
          </a:p>
        </p:txBody>
      </p:sp>
    </p:spTree>
    <p:extLst>
      <p:ext uri="{BB962C8B-B14F-4D97-AF65-F5344CB8AC3E}">
        <p14:creationId xmlns:p14="http://schemas.microsoft.com/office/powerpoint/2010/main" val="13296741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199</a:t>
            </a:fld>
            <a:endParaRPr lang="en-GB"/>
          </a:p>
        </p:txBody>
      </p:sp>
    </p:spTree>
    <p:extLst>
      <p:ext uri="{BB962C8B-B14F-4D97-AF65-F5344CB8AC3E}">
        <p14:creationId xmlns:p14="http://schemas.microsoft.com/office/powerpoint/2010/main" val="322856964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200</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201</a:t>
            </a:fld>
            <a:endParaRPr lang="en-GB"/>
          </a:p>
        </p:txBody>
      </p:sp>
    </p:spTree>
    <p:extLst>
      <p:ext uri="{BB962C8B-B14F-4D97-AF65-F5344CB8AC3E}">
        <p14:creationId xmlns:p14="http://schemas.microsoft.com/office/powerpoint/2010/main" val="374652340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202</a:t>
            </a:fld>
            <a:endParaRPr lang="en-GB"/>
          </a:p>
        </p:txBody>
      </p:sp>
    </p:spTree>
    <p:extLst>
      <p:ext uri="{BB962C8B-B14F-4D97-AF65-F5344CB8AC3E}">
        <p14:creationId xmlns:p14="http://schemas.microsoft.com/office/powerpoint/2010/main" val="2430684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203</a:t>
            </a:fld>
            <a:endParaRPr lang="en-GB"/>
          </a:p>
        </p:txBody>
      </p:sp>
    </p:spTree>
    <p:extLst>
      <p:ext uri="{BB962C8B-B14F-4D97-AF65-F5344CB8AC3E}">
        <p14:creationId xmlns:p14="http://schemas.microsoft.com/office/powerpoint/2010/main" val="273653033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204</a:t>
            </a:fld>
            <a:endParaRPr lang="en-GB"/>
          </a:p>
        </p:txBody>
      </p:sp>
    </p:spTree>
    <p:extLst>
      <p:ext uri="{BB962C8B-B14F-4D97-AF65-F5344CB8AC3E}">
        <p14:creationId xmlns:p14="http://schemas.microsoft.com/office/powerpoint/2010/main" val="123112078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205</a:t>
            </a:fld>
            <a:endParaRPr lang="en-GB"/>
          </a:p>
        </p:txBody>
      </p:sp>
    </p:spTree>
    <p:extLst>
      <p:ext uri="{BB962C8B-B14F-4D97-AF65-F5344CB8AC3E}">
        <p14:creationId xmlns:p14="http://schemas.microsoft.com/office/powerpoint/2010/main" val="389977233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218</a:t>
            </a:fld>
            <a:endParaRPr lang="en-GB"/>
          </a:p>
        </p:txBody>
      </p:sp>
    </p:spTree>
    <p:extLst>
      <p:ext uri="{BB962C8B-B14F-4D97-AF65-F5344CB8AC3E}">
        <p14:creationId xmlns:p14="http://schemas.microsoft.com/office/powerpoint/2010/main" val="17226404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219</a:t>
            </a:fld>
            <a:endParaRPr lang="en-GB"/>
          </a:p>
        </p:txBody>
      </p:sp>
    </p:spTree>
    <p:extLst>
      <p:ext uri="{BB962C8B-B14F-4D97-AF65-F5344CB8AC3E}">
        <p14:creationId xmlns:p14="http://schemas.microsoft.com/office/powerpoint/2010/main" val="24358183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220</a:t>
            </a:fld>
            <a:endParaRPr lang="en-GB"/>
          </a:p>
        </p:txBody>
      </p:sp>
    </p:spTree>
    <p:extLst>
      <p:ext uri="{BB962C8B-B14F-4D97-AF65-F5344CB8AC3E}">
        <p14:creationId xmlns:p14="http://schemas.microsoft.com/office/powerpoint/2010/main" val="137522824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a:p>
        </p:txBody>
      </p:sp>
    </p:spTree>
    <p:extLst>
      <p:ext uri="{BB962C8B-B14F-4D97-AF65-F5344CB8AC3E}">
        <p14:creationId xmlns:p14="http://schemas.microsoft.com/office/powerpoint/2010/main" val="2929220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3533149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Symbol" panose="05050102010706020507" pitchFamily="18" charset="2"/>
              <a:buNone/>
            </a:pP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1315277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True</a:t>
            </a:r>
          </a:p>
          <a:p>
            <a:pPr marL="228600" indent="-228600">
              <a:buAutoNum type="arabicPeriod"/>
            </a:pPr>
            <a:r>
              <a:rPr lang="en-GB"/>
              <a:t>False</a:t>
            </a:r>
          </a:p>
        </p:txBody>
      </p:sp>
      <p:sp>
        <p:nvSpPr>
          <p:cNvPr id="4" name="Slide Number Placeholder 3"/>
          <p:cNvSpPr>
            <a:spLocks noGrp="1"/>
          </p:cNvSpPr>
          <p:nvPr>
            <p:ph type="sldNum" sz="quarter" idx="5"/>
          </p:nvPr>
        </p:nvSpPr>
        <p:spPr/>
        <p:txBody>
          <a:bodyPr/>
          <a:lstStyle/>
          <a:p>
            <a:fld id="{9920340D-206C-4C41-A35B-4D72CE2F2B89}" type="slidenum">
              <a:rPr lang="en-GB" smtClean="0"/>
              <a:pPr/>
              <a:t>32</a:t>
            </a:fld>
            <a:endParaRPr lang="en-GB"/>
          </a:p>
        </p:txBody>
      </p:sp>
    </p:spTree>
    <p:extLst>
      <p:ext uri="{BB962C8B-B14F-4D97-AF65-F5344CB8AC3E}">
        <p14:creationId xmlns:p14="http://schemas.microsoft.com/office/powerpoint/2010/main" val="1696960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Answer: F = ma, F = 25 x 10 = 250 N</a:t>
            </a:r>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a:p>
        </p:txBody>
      </p:sp>
    </p:spTree>
    <p:extLst>
      <p:ext uri="{BB962C8B-B14F-4D97-AF65-F5344CB8AC3E}">
        <p14:creationId xmlns:p14="http://schemas.microsoft.com/office/powerpoint/2010/main" val="3364590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3430404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Answer: </a:t>
            </a:r>
            <a:r>
              <a:rPr lang="en-GB" i="1"/>
              <a:t>a</a:t>
            </a:r>
            <a:r>
              <a:rPr lang="en-GB"/>
              <a:t> = </a:t>
            </a:r>
            <a:r>
              <a:rPr lang="en-GB" i="1"/>
              <a:t>F</a:t>
            </a:r>
            <a:r>
              <a:rPr lang="en-GB"/>
              <a:t>/</a:t>
            </a:r>
            <a:r>
              <a:rPr lang="en-GB" i="1"/>
              <a:t>m</a:t>
            </a:r>
            <a:r>
              <a:rPr lang="en-GB"/>
              <a:t>, </a:t>
            </a:r>
            <a:r>
              <a:rPr lang="en-GB" i="1"/>
              <a:t>a</a:t>
            </a:r>
            <a:r>
              <a:rPr lang="en-GB"/>
              <a:t> = (3.6 x 1000 )/(2.4 x 1000) = 1.5 m/s</a:t>
            </a:r>
            <a:r>
              <a:rPr lang="en-GB" baseline="30000"/>
              <a:t>2</a:t>
            </a:r>
          </a:p>
        </p:txBody>
      </p:sp>
      <p:sp>
        <p:nvSpPr>
          <p:cNvPr id="4" name="Slide Number Placeholder 3"/>
          <p:cNvSpPr>
            <a:spLocks noGrp="1"/>
          </p:cNvSpPr>
          <p:nvPr>
            <p:ph type="sldNum" sz="quarter" idx="5"/>
          </p:nvPr>
        </p:nvSpPr>
        <p:spPr/>
        <p:txBody>
          <a:bodyPr/>
          <a:lstStyle/>
          <a:p>
            <a:fld id="{9920340D-206C-4C41-A35B-4D72CE2F2B89}" type="slidenum">
              <a:rPr lang="en-GB" smtClean="0"/>
              <a:pPr/>
              <a:t>34</a:t>
            </a:fld>
            <a:endParaRPr lang="en-GB"/>
          </a:p>
        </p:txBody>
      </p:sp>
    </p:spTree>
    <p:extLst>
      <p:ext uri="{BB962C8B-B14F-4D97-AF65-F5344CB8AC3E}">
        <p14:creationId xmlns:p14="http://schemas.microsoft.com/office/powerpoint/2010/main" val="3694474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35</a:t>
            </a:fld>
            <a:endParaRPr lang="en-GB"/>
          </a:p>
        </p:txBody>
      </p:sp>
    </p:spTree>
    <p:extLst>
      <p:ext uri="{BB962C8B-B14F-4D97-AF65-F5344CB8AC3E}">
        <p14:creationId xmlns:p14="http://schemas.microsoft.com/office/powerpoint/2010/main" val="2676529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38</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60999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9627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5417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90145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True</a:t>
            </a:r>
          </a:p>
          <a:p>
            <a:pPr marL="228600" indent="-228600">
              <a:buAutoNum type="arabicPeriod"/>
            </a:pPr>
            <a:r>
              <a:rPr lang="en-GB"/>
              <a:t>False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0360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17206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8044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33379756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76678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True</a:t>
            </a:r>
          </a:p>
          <a:p>
            <a:pPr marL="228600" indent="-228600">
              <a:buAutoNum type="arabicPeriod"/>
            </a:pPr>
            <a:r>
              <a:rPr lang="en-GB"/>
              <a:t>False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75714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9735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415241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95625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121600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9360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True</a:t>
            </a:r>
          </a:p>
          <a:p>
            <a:pPr marL="228600" indent="-228600">
              <a:buAutoNum type="arabicPeriod"/>
            </a:pPr>
            <a:r>
              <a:rPr lang="en-GB"/>
              <a:t>False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23573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384957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1948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2566219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78617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905820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520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65845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True</a:t>
            </a:r>
          </a:p>
          <a:p>
            <a:pPr marL="228600" indent="-228600">
              <a:buAutoNum type="arabicPeriod"/>
            </a:pPr>
            <a:r>
              <a:rPr lang="en-GB"/>
              <a:t>False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28419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78253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False</a:t>
            </a:r>
          </a:p>
          <a:p>
            <a:pPr marL="0" indent="0">
              <a:buNone/>
            </a:pPr>
            <a:r>
              <a:rPr lang="en-GB"/>
              <a:t>3.   True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37191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210219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43742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 The purpose of this question is to highlight the difference between the two terms – moment and momentum</a:t>
            </a:r>
          </a:p>
          <a:p>
            <a:pPr marL="228600" indent="-228600">
              <a:buAutoNum type="arabicPeriod"/>
            </a:pPr>
            <a:r>
              <a:rPr lang="en-GB"/>
              <a:t>True: The purpose here is to emphasise the static equilibrium term</a:t>
            </a:r>
          </a:p>
          <a:p>
            <a:pPr marL="228600" indent="-228600">
              <a:buAutoNum type="arabicPeriod"/>
            </a:pPr>
            <a:r>
              <a:rPr lang="en-GB"/>
              <a:t>True: The purpose here is to emphasise the use of both resultant force and moments for equilibrium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6053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True</a:t>
            </a:r>
          </a:p>
          <a:p>
            <a:pPr marL="228600" indent="-228600">
              <a:buAutoNum type="arabicPeriod"/>
            </a:pPr>
            <a:r>
              <a:rPr lang="en-GB"/>
              <a:t>True</a:t>
            </a:r>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13116093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19743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03851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30474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54768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47058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 The purpose of this question is to highlight the difference between the two terms – moment and momentum</a:t>
            </a:r>
          </a:p>
          <a:p>
            <a:pPr marL="228600" indent="-228600">
              <a:buAutoNum type="arabicPeriod"/>
            </a:pPr>
            <a:r>
              <a:rPr lang="en-GB"/>
              <a:t>True: The purpose here is to emphasise the static equilibrium term</a:t>
            </a:r>
          </a:p>
          <a:p>
            <a:pPr marL="228600" indent="-228600">
              <a:buAutoNum type="arabicPeriod"/>
            </a:pPr>
            <a:r>
              <a:rPr lang="en-GB"/>
              <a:t>True: The purpose here is to emphasise the use of both resultant force and moments for equilibrium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72813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Students are expected to have watched these two videos prior to the session.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90560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False</a:t>
            </a:r>
          </a:p>
          <a:p>
            <a:pPr marL="228600" indent="-228600">
              <a:buAutoNum type="arabicPeriod"/>
            </a:pPr>
            <a:r>
              <a:rPr lang="en-GB"/>
              <a:t>False</a:t>
            </a:r>
          </a:p>
          <a:p>
            <a:pPr marL="0" indent="0">
              <a:buNone/>
            </a:pPr>
            <a:r>
              <a:rPr lang="en-GB"/>
              <a:t>3.   True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8104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751017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83912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7311701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Q/A: question and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437164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5490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82484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114</a:t>
            </a:fld>
            <a:endParaRPr lang="en-GB"/>
          </a:p>
        </p:txBody>
      </p:sp>
    </p:spTree>
    <p:extLst>
      <p:ext uri="{BB962C8B-B14F-4D97-AF65-F5344CB8AC3E}">
        <p14:creationId xmlns:p14="http://schemas.microsoft.com/office/powerpoint/2010/main" val="37444175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47530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1</a:t>
            </a:r>
            <a:r>
              <a:rPr lang="en-GB" baseline="30000"/>
              <a:t>st</a:t>
            </a:r>
            <a:r>
              <a:rPr lang="en-GB"/>
              <a:t> row – Uniformly distributed</a:t>
            </a:r>
          </a:p>
          <a:p>
            <a:pPr marL="228600" indent="-228600">
              <a:buAutoNum type="arabicPeriod"/>
            </a:pPr>
            <a:r>
              <a:rPr lang="en-GB"/>
              <a:t>2</a:t>
            </a:r>
            <a:r>
              <a:rPr lang="en-GB" baseline="30000"/>
              <a:t>nd</a:t>
            </a:r>
            <a:r>
              <a:rPr lang="en-GB"/>
              <a:t> row: Point load</a:t>
            </a:r>
          </a:p>
          <a:p>
            <a:pPr marL="228600" indent="-228600">
              <a:buAutoNum type="arabicPeriod"/>
            </a:pPr>
            <a:r>
              <a:rPr lang="en-GB"/>
              <a:t>3</a:t>
            </a:r>
            <a:r>
              <a:rPr lang="en-GB" baseline="30000"/>
              <a:t>rd</a:t>
            </a:r>
            <a:r>
              <a:rPr lang="en-GB"/>
              <a:t> row: Linearly distributed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72808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29558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42058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75248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29454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At the end of the video, discuss the answers for the pre-video question on slide 11. </a:t>
            </a:r>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17962180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96014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48415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t>1</a:t>
            </a:r>
            <a:r>
              <a:rPr lang="en-GB" baseline="30000"/>
              <a:t>st</a:t>
            </a:r>
            <a:r>
              <a:rPr lang="en-GB"/>
              <a:t> row – Uniformly distributed</a:t>
            </a:r>
          </a:p>
          <a:p>
            <a:pPr marL="228600" indent="-228600">
              <a:buAutoNum type="arabicPeriod"/>
            </a:pPr>
            <a:r>
              <a:rPr lang="en-GB"/>
              <a:t>2</a:t>
            </a:r>
            <a:r>
              <a:rPr lang="en-GB" baseline="30000"/>
              <a:t>nd</a:t>
            </a:r>
            <a:r>
              <a:rPr lang="en-GB"/>
              <a:t> row: Point load</a:t>
            </a:r>
          </a:p>
          <a:p>
            <a:pPr marL="228600" indent="-228600">
              <a:buAutoNum type="arabicPeriod"/>
            </a:pPr>
            <a:r>
              <a:rPr lang="en-GB"/>
              <a:t>3</a:t>
            </a:r>
            <a:r>
              <a:rPr lang="en-GB" baseline="30000"/>
              <a:t>rd</a:t>
            </a:r>
            <a:r>
              <a:rPr lang="en-GB"/>
              <a:t> row: Linearly distributed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61500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252382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Unit: kg.ms^(-1)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80475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Unit: 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47642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77707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cs typeface="Calibri"/>
              </a:rPr>
              <a:t>True</a:t>
            </a:r>
          </a:p>
          <a:p>
            <a:pPr marL="228600" indent="-228600">
              <a:buAutoNum type="arabicPeriod"/>
            </a:pPr>
            <a:r>
              <a:rPr lang="en-GB">
                <a:cs typeface="Calibri"/>
              </a:rPr>
              <a:t>True</a:t>
            </a:r>
          </a:p>
          <a:p>
            <a:pPr marL="228600" indent="-228600">
              <a:buAutoNum type="arabicPeriod"/>
            </a:pPr>
            <a:r>
              <a:rPr lang="en-GB">
                <a:cs typeface="Calibri"/>
              </a:rPr>
              <a:t>False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21696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28933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Answer: 29.4 x 10^6 N = 29.4 MN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2093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Answer: 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73252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cs typeface="Calibri"/>
              </a:rPr>
              <a:t>False</a:t>
            </a:r>
          </a:p>
          <a:p>
            <a:pPr marL="228600" indent="-228600">
              <a:buAutoNum type="arabicPeriod"/>
            </a:pPr>
            <a:r>
              <a:rPr lang="en-GB">
                <a:cs typeface="Calibri"/>
              </a:rPr>
              <a:t>False</a:t>
            </a:r>
          </a:p>
          <a:p>
            <a:pPr marL="228600" indent="-228600">
              <a:buAutoNum type="arabicPeriod"/>
            </a:pPr>
            <a:r>
              <a:rPr lang="en-GB">
                <a:cs typeface="Calibri"/>
              </a:rPr>
              <a:t>True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246029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10256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21533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8816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158</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159</a:t>
            </a:fld>
            <a:endParaRPr lang="en-GB"/>
          </a:p>
        </p:txBody>
      </p:sp>
    </p:spTree>
    <p:extLst>
      <p:ext uri="{BB962C8B-B14F-4D97-AF65-F5344CB8AC3E}">
        <p14:creationId xmlns:p14="http://schemas.microsoft.com/office/powerpoint/2010/main" val="263729750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160</a:t>
            </a:fld>
            <a:endParaRPr lang="en-GB"/>
          </a:p>
        </p:txBody>
      </p:sp>
    </p:spTree>
    <p:extLst>
      <p:ext uri="{BB962C8B-B14F-4D97-AF65-F5344CB8AC3E}">
        <p14:creationId xmlns:p14="http://schemas.microsoft.com/office/powerpoint/2010/main" val="343040444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161</a:t>
            </a:fld>
            <a:endParaRPr lang="en-GB"/>
          </a:p>
        </p:txBody>
      </p:sp>
    </p:spTree>
    <p:extLst>
      <p:ext uri="{BB962C8B-B14F-4D97-AF65-F5344CB8AC3E}">
        <p14:creationId xmlns:p14="http://schemas.microsoft.com/office/powerpoint/2010/main" val="526410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a:cs typeface="Calibri"/>
              </a:rPr>
              <a:t>False</a:t>
            </a:r>
          </a:p>
          <a:p>
            <a:pPr marL="228600" indent="-228600">
              <a:buAutoNum type="arabicPeriod"/>
            </a:pPr>
            <a:r>
              <a:rPr lang="en-GB">
                <a:cs typeface="Calibri"/>
              </a:rPr>
              <a:t>False</a:t>
            </a:r>
          </a:p>
          <a:p>
            <a:pPr marL="228600" indent="-228600">
              <a:buAutoNum type="arabicPeriod"/>
            </a:pPr>
            <a:r>
              <a:rPr lang="en-GB">
                <a:cs typeface="Calibri"/>
              </a:rPr>
              <a:t>True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162</a:t>
            </a:fld>
            <a:endParaRPr lang="en-GB"/>
          </a:p>
        </p:txBody>
      </p:sp>
    </p:spTree>
    <p:extLst>
      <p:ext uri="{BB962C8B-B14F-4D97-AF65-F5344CB8AC3E}">
        <p14:creationId xmlns:p14="http://schemas.microsoft.com/office/powerpoint/2010/main" val="3995842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16707370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163</a:t>
            </a:fld>
            <a:endParaRPr lang="en-GB"/>
          </a:p>
        </p:txBody>
      </p:sp>
    </p:spTree>
    <p:extLst>
      <p:ext uri="{BB962C8B-B14F-4D97-AF65-F5344CB8AC3E}">
        <p14:creationId xmlns:p14="http://schemas.microsoft.com/office/powerpoint/2010/main" val="2126471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164</a:t>
            </a:fld>
            <a:endParaRPr lang="en-GB"/>
          </a:p>
        </p:txBody>
      </p:sp>
    </p:spTree>
    <p:extLst>
      <p:ext uri="{BB962C8B-B14F-4D97-AF65-F5344CB8AC3E}">
        <p14:creationId xmlns:p14="http://schemas.microsoft.com/office/powerpoint/2010/main" val="7689405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165</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167</a:t>
            </a:fld>
            <a:endParaRPr lang="en-GB"/>
          </a:p>
        </p:txBody>
      </p:sp>
    </p:spTree>
    <p:extLst>
      <p:ext uri="{BB962C8B-B14F-4D97-AF65-F5344CB8AC3E}">
        <p14:creationId xmlns:p14="http://schemas.microsoft.com/office/powerpoint/2010/main" val="369582723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168</a:t>
            </a:fld>
            <a:endParaRPr lang="en-GB"/>
          </a:p>
        </p:txBody>
      </p:sp>
    </p:spTree>
    <p:extLst>
      <p:ext uri="{BB962C8B-B14F-4D97-AF65-F5344CB8AC3E}">
        <p14:creationId xmlns:p14="http://schemas.microsoft.com/office/powerpoint/2010/main" val="252472373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171</a:t>
            </a:fld>
            <a:endParaRPr lang="en-GB"/>
          </a:p>
        </p:txBody>
      </p:sp>
    </p:spTree>
    <p:extLst>
      <p:ext uri="{BB962C8B-B14F-4D97-AF65-F5344CB8AC3E}">
        <p14:creationId xmlns:p14="http://schemas.microsoft.com/office/powerpoint/2010/main" val="17549966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172</a:t>
            </a:fld>
            <a:endParaRPr lang="en-GB"/>
          </a:p>
        </p:txBody>
      </p:sp>
    </p:spTree>
    <p:extLst>
      <p:ext uri="{BB962C8B-B14F-4D97-AF65-F5344CB8AC3E}">
        <p14:creationId xmlns:p14="http://schemas.microsoft.com/office/powerpoint/2010/main" val="37465234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174</a:t>
            </a:fld>
            <a:endParaRPr lang="en-GB"/>
          </a:p>
        </p:txBody>
      </p:sp>
    </p:spTree>
    <p:extLst>
      <p:ext uri="{BB962C8B-B14F-4D97-AF65-F5344CB8AC3E}">
        <p14:creationId xmlns:p14="http://schemas.microsoft.com/office/powerpoint/2010/main" val="31029852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175</a:t>
            </a:fld>
            <a:endParaRPr lang="en-GB"/>
          </a:p>
        </p:txBody>
      </p:sp>
    </p:spTree>
    <p:extLst>
      <p:ext uri="{BB962C8B-B14F-4D97-AF65-F5344CB8AC3E}">
        <p14:creationId xmlns:p14="http://schemas.microsoft.com/office/powerpoint/2010/main" val="34967219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176</a:t>
            </a:fld>
            <a:endParaRPr lang="en-GB"/>
          </a:p>
        </p:txBody>
      </p:sp>
    </p:spTree>
    <p:extLst>
      <p:ext uri="{BB962C8B-B14F-4D97-AF65-F5344CB8AC3E}">
        <p14:creationId xmlns:p14="http://schemas.microsoft.com/office/powerpoint/2010/main" val="829243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lvl1pPr>
              <a:defRPr cap="none"/>
            </a:lvl1pPr>
          </a:lstStyle>
          <a:p>
            <a:r>
              <a:rPr lang="en-GB"/>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13270516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28E3DB-2183-E481-6F4F-2326E44A4A42}"/>
              </a:ext>
            </a:extLst>
          </p:cNvPr>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F2F1C09-2879-4FD5-91E4-00128905C34C}" type="datetimeFigureOut">
              <a:rPr kumimoji="0" lang="en-US" sz="18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11/10/2023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 name="Footer Placeholder 4">
            <a:extLst>
              <a:ext uri="{FF2B5EF4-FFF2-40B4-BE49-F238E27FC236}">
                <a16:creationId xmlns:a16="http://schemas.microsoft.com/office/drawing/2014/main" id="{5F261652-9815-73D7-A167-FBC1E8111B50}"/>
              </a:ext>
            </a:extLst>
          </p:cNvPr>
          <p:cNvSpPr>
            <a:spLocks noGrp="1"/>
          </p:cNvSpPr>
          <p:nvPr>
            <p:ph type="ftr" sz="quarter" idx="11"/>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1" i="0" u="none" strike="noStrike" kern="1200" cap="all" spc="0" normalizeH="0" baseline="0" noProof="0">
              <a:ln>
                <a:noFill/>
              </a:ln>
              <a:solidFill>
                <a:srgbClr val="000000"/>
              </a:solidFill>
              <a:effectLst/>
              <a:uLnTx/>
              <a:uFillTx/>
              <a:latin typeface="Arial"/>
              <a:ea typeface="+mn-ea"/>
              <a:cs typeface="+mn-cs"/>
            </a:endParaRPr>
          </a:p>
        </p:txBody>
      </p:sp>
      <p:sp>
        <p:nvSpPr>
          <p:cNvPr id="6" name="Slide Number Placeholder 5">
            <a:extLst>
              <a:ext uri="{FF2B5EF4-FFF2-40B4-BE49-F238E27FC236}">
                <a16:creationId xmlns:a16="http://schemas.microsoft.com/office/drawing/2014/main" id="{525CF2E2-2A5A-333C-49BD-CC64DC07B54A}"/>
              </a:ext>
            </a:extLst>
          </p:cNvPr>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6F98C8F-0996-434C-BE66-24866CE830AC}" type="slidenum">
              <a:rPr kumimoji="0" lang="en-US" altLang="en-US" sz="700" b="1"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445892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18EFC0B2-51E6-32A9-F633-4A49A7B4494A}"/>
              </a:ext>
            </a:extLst>
          </p:cNvPr>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23F74C1-8AE6-4727-8346-250280187055}" type="datetimeFigureOut">
              <a:rPr kumimoji="0" lang="en-US" sz="18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11/10/2023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 name="Footer Placeholder 4">
            <a:extLst>
              <a:ext uri="{FF2B5EF4-FFF2-40B4-BE49-F238E27FC236}">
                <a16:creationId xmlns:a16="http://schemas.microsoft.com/office/drawing/2014/main" id="{670FC7CD-FF75-1848-BED9-21B3ED64BCA4}"/>
              </a:ext>
            </a:extLst>
          </p:cNvPr>
          <p:cNvSpPr>
            <a:spLocks noGrp="1"/>
          </p:cNvSpPr>
          <p:nvPr>
            <p:ph type="ftr" sz="quarter" idx="11"/>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1" i="0" u="none" strike="noStrike" kern="1200" cap="all" spc="0" normalizeH="0" baseline="0" noProof="0">
              <a:ln>
                <a:noFill/>
              </a:ln>
              <a:solidFill>
                <a:srgbClr val="000000"/>
              </a:solidFill>
              <a:effectLst/>
              <a:uLnTx/>
              <a:uFillTx/>
              <a:latin typeface="Arial"/>
              <a:ea typeface="+mn-ea"/>
              <a:cs typeface="+mn-cs"/>
            </a:endParaRPr>
          </a:p>
        </p:txBody>
      </p:sp>
      <p:sp>
        <p:nvSpPr>
          <p:cNvPr id="5" name="Slide Number Placeholder 5">
            <a:extLst>
              <a:ext uri="{FF2B5EF4-FFF2-40B4-BE49-F238E27FC236}">
                <a16:creationId xmlns:a16="http://schemas.microsoft.com/office/drawing/2014/main" id="{6CBCDB6B-1ACC-04EE-C993-D27C7BF84CD9}"/>
              </a:ext>
            </a:extLst>
          </p:cNvPr>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71649DA-C104-489D-A610-2D72245B97AC}" type="slidenum">
              <a:rPr kumimoji="0" lang="en-US" altLang="en-US" sz="700" b="1"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799190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none" baseline="0">
                <a:solidFill>
                  <a:schemeClr val="tx1"/>
                </a:solidFill>
              </a:defRPr>
            </a:lvl1pPr>
          </a:lstStyle>
          <a:p>
            <a:r>
              <a:rPr lang="en-GB"/>
              <a:t>Education and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 id="2147483773" r:id="rId61"/>
    <p:sldLayoutId id="2147483774" r:id="rId62"/>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0.xml"/></Relationships>
</file>

<file path=ppt/slides/_rels/slide104.xml.rels><?xml version="1.0" encoding="UTF-8" standalone="yes"?>
<Relationships xmlns="http://schemas.openxmlformats.org/package/2006/relationships"><Relationship Id="rId3" Type="http://schemas.openxmlformats.org/officeDocument/2006/relationships/hyperlink" Target="https://www.youtube.com/watch?v=wGVIRsKFqiM&amp;t=3s" TargetMode="External"/><Relationship Id="rId2" Type="http://schemas.openxmlformats.org/officeDocument/2006/relationships/notesSlide" Target="../notesSlides/notesSlide56.xml"/><Relationship Id="rId1" Type="http://schemas.openxmlformats.org/officeDocument/2006/relationships/slideLayout" Target="../slideLayouts/slideLayout40.xml"/><Relationship Id="rId4" Type="http://schemas.openxmlformats.org/officeDocument/2006/relationships/hyperlink" Target="https://www.youtube.com/watch?v=fqMA2kOHxL0" TargetMode="External"/></Relationships>
</file>

<file path=ppt/slides/_rels/slide10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0.png"/><Relationship Id="rId1" Type="http://schemas.openxmlformats.org/officeDocument/2006/relationships/slideLayout" Target="../slideLayouts/slideLayout47.xml"/></Relationships>
</file>

<file path=ppt/slides/_rels/slide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1.png"/><Relationship Id="rId1" Type="http://schemas.openxmlformats.org/officeDocument/2006/relationships/slideLayout" Target="../slideLayouts/slideLayout47.xml"/></Relationships>
</file>

<file path=ppt/slides/_rels/slide10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2.png"/><Relationship Id="rId1" Type="http://schemas.openxmlformats.org/officeDocument/2006/relationships/slideLayout" Target="../slideLayouts/slideLayout4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0.xml"/></Relationships>
</file>

<file path=ppt/slides/_rels/slide11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3.xml"/><Relationship Id="rId1" Type="http://schemas.openxmlformats.org/officeDocument/2006/relationships/slideLayout" Target="../slideLayouts/slideLayout40.xml"/></Relationships>
</file>

<file path=ppt/slides/_rels/slide115.xml.rels><?xml version="1.0" encoding="UTF-8" standalone="yes"?>
<Relationships xmlns="http://schemas.openxmlformats.org/package/2006/relationships"><Relationship Id="rId3" Type="http://schemas.openxmlformats.org/officeDocument/2006/relationships/hyperlink" Target="https://www.fireengineering.com/fire-prevention-protection/firefighters-and-construction-beams-and-girders-how-they-fail/#gref" TargetMode="External"/><Relationship Id="rId2" Type="http://schemas.openxmlformats.org/officeDocument/2006/relationships/hyperlink" Target="https://www.youtube.com/watch?v=GnUpjeW8BT8&amp;t=1s" TargetMode="External"/><Relationship Id="rId1" Type="http://schemas.openxmlformats.org/officeDocument/2006/relationships/slideLayout" Target="../slideLayouts/slideLayout40.xml"/><Relationship Id="rId5" Type="http://schemas.openxmlformats.org/officeDocument/2006/relationships/image" Target="../media/image87.svg"/><Relationship Id="rId4" Type="http://schemas.openxmlformats.org/officeDocument/2006/relationships/image" Target="../media/image86.png"/></Relationships>
</file>

<file path=ppt/slides/_rels/slide1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3.png"/></Relationships>
</file>

<file path=ppt/slides/_rels/slide117.xml.rels><?xml version="1.0" encoding="UTF-8" standalone="yes"?>
<Relationships xmlns="http://schemas.openxmlformats.org/package/2006/relationships"><Relationship Id="rId3" Type="http://schemas.openxmlformats.org/officeDocument/2006/relationships/image" Target="../media/image62.jpeg"/><Relationship Id="rId7" Type="http://schemas.microsoft.com/office/2007/relationships/hdphoto" Target="../media/hdphoto2.wdp"/><Relationship Id="rId2" Type="http://schemas.openxmlformats.org/officeDocument/2006/relationships/notesSlide" Target="../notesSlides/notesSlide64.xml"/><Relationship Id="rId1" Type="http://schemas.openxmlformats.org/officeDocument/2006/relationships/slideLayout" Target="../slideLayouts/slideLayout40.xml"/><Relationship Id="rId6" Type="http://schemas.openxmlformats.org/officeDocument/2006/relationships/image" Target="../media/image101.png"/><Relationship Id="rId5" Type="http://schemas.openxmlformats.org/officeDocument/2006/relationships/image" Target="../media/image73.png"/><Relationship Id="rId4" Type="http://schemas.openxmlformats.org/officeDocument/2006/relationships/image" Target="../media/image68.png"/></Relationships>
</file>

<file path=ppt/slides/_rels/slide118.xml.rels><?xml version="1.0" encoding="UTF-8" standalone="yes"?>
<Relationships xmlns="http://schemas.openxmlformats.org/package/2006/relationships"><Relationship Id="rId3" Type="http://schemas.openxmlformats.org/officeDocument/2006/relationships/hyperlink" Target="https://beamguru.com/online/beam-calculator/" TargetMode="External"/><Relationship Id="rId2" Type="http://schemas.openxmlformats.org/officeDocument/2006/relationships/image" Target="../media/image104.png"/><Relationship Id="rId1" Type="http://schemas.openxmlformats.org/officeDocument/2006/relationships/slideLayout" Target="../slideLayouts/slideLayout40.xml"/></Relationships>
</file>

<file path=ppt/slides/_rels/slide1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youtube.com/watch?v=XECmd-BPKa8" TargetMode="Externa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8Cnp-7rem-4" TargetMode="External"/><Relationship Id="rId2" Type="http://schemas.openxmlformats.org/officeDocument/2006/relationships/notesSlide" Target="../notesSlides/notesSlide6.xml"/><Relationship Id="rId1" Type="http://schemas.openxmlformats.org/officeDocument/2006/relationships/slideLayout" Target="../slideLayouts/slideLayout40.xml"/><Relationship Id="rId4" Type="http://schemas.openxmlformats.org/officeDocument/2006/relationships/image" Target="../media/image28.png"/></Relationships>
</file>

<file path=ppt/slides/_rels/slide1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5.png"/><Relationship Id="rId4" Type="http://schemas.openxmlformats.org/officeDocument/2006/relationships/image" Target="../media/image74.png"/></Relationships>
</file>

<file path=ppt/slides/_rels/slide1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7.png"/><Relationship Id="rId4" Type="http://schemas.openxmlformats.org/officeDocument/2006/relationships/image" Target="../media/image76.png"/></Relationships>
</file>

<file path=ppt/slides/_rels/slide1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hyperlink" Target="https://beamguru.com/online/beam-calculator/" TargetMode="External"/><Relationship Id="rId4" Type="http://schemas.openxmlformats.org/officeDocument/2006/relationships/image" Target="../media/image71.png"/></Relationships>
</file>

<file path=ppt/slides/_rels/slide12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12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1.png"/><Relationship Id="rId1" Type="http://schemas.openxmlformats.org/officeDocument/2006/relationships/slideLayout" Target="../slideLayouts/slideLayout40.xml"/><Relationship Id="rId4" Type="http://schemas.openxmlformats.org/officeDocument/2006/relationships/image" Target="../media/image68.png"/></Relationships>
</file>

<file path=ppt/slides/_rels/slide1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1.png"/><Relationship Id="rId1" Type="http://schemas.openxmlformats.org/officeDocument/2006/relationships/slideLayout" Target="../slideLayouts/slideLayout40.xml"/><Relationship Id="rId5" Type="http://schemas.openxmlformats.org/officeDocument/2006/relationships/image" Target="../media/image73.png"/><Relationship Id="rId4" Type="http://schemas.openxmlformats.org/officeDocument/2006/relationships/image" Target="../media/image68.png"/></Relationships>
</file>

<file path=ppt/slides/_rels/slide126.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svg"/><Relationship Id="rId3" Type="http://schemas.openxmlformats.org/officeDocument/2006/relationships/image" Target="../media/image105.png"/><Relationship Id="rId7" Type="http://schemas.openxmlformats.org/officeDocument/2006/relationships/image" Target="../media/image109.png"/><Relationship Id="rId12" Type="http://schemas.openxmlformats.org/officeDocument/2006/relationships/image" Target="../media/image114.png"/><Relationship Id="rId2" Type="http://schemas.openxmlformats.org/officeDocument/2006/relationships/notesSlide" Target="../notesSlides/notesSlide65.xml"/><Relationship Id="rId1" Type="http://schemas.openxmlformats.org/officeDocument/2006/relationships/slideLayout" Target="../slideLayouts/slideLayout40.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4.xml"/></Relationships>
</file>

<file path=ppt/slides/_rels/slide128.xml.rels><?xml version="1.0" encoding="UTF-8" standalone="yes"?>
<Relationships xmlns="http://schemas.openxmlformats.org/package/2006/relationships"><Relationship Id="rId3" Type="http://schemas.openxmlformats.org/officeDocument/2006/relationships/image" Target="../media/image53.svg"/><Relationship Id="rId7" Type="http://schemas.openxmlformats.org/officeDocument/2006/relationships/image" Target="../media/image116.png"/><Relationship Id="rId2" Type="http://schemas.openxmlformats.org/officeDocument/2006/relationships/image" Target="../media/image52.png"/><Relationship Id="rId1" Type="http://schemas.openxmlformats.org/officeDocument/2006/relationships/slideLayout" Target="../slideLayouts/slideLayout40.xml"/><Relationship Id="rId6" Type="http://schemas.openxmlformats.org/officeDocument/2006/relationships/image" Target="../media/image110.png"/><Relationship Id="rId5" Type="http://schemas.microsoft.com/office/2007/relationships/hdphoto" Target="../media/hdphoto2.wdp"/><Relationship Id="rId4" Type="http://schemas.openxmlformats.org/officeDocument/2006/relationships/image" Target="../media/image101.png"/></Relationships>
</file>

<file path=ppt/slides/_rels/slide129.xml.rels><?xml version="1.0" encoding="UTF-8" standalone="yes"?>
<Relationships xmlns="http://schemas.openxmlformats.org/package/2006/relationships"><Relationship Id="rId2" Type="http://schemas.openxmlformats.org/officeDocument/2006/relationships/hyperlink" Target="https://www.youtube.com/watch?v=Onmfi-yt9DM" TargetMode="Externa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EV0oCYAwZrg" TargetMode="External"/><Relationship Id="rId2" Type="http://schemas.openxmlformats.org/officeDocument/2006/relationships/notesSlide" Target="../notesSlides/notesSlide7.xml"/><Relationship Id="rId1" Type="http://schemas.openxmlformats.org/officeDocument/2006/relationships/slideLayout" Target="../slideLayouts/slideLayout40.xml"/><Relationship Id="rId4" Type="http://schemas.openxmlformats.org/officeDocument/2006/relationships/image" Target="../media/image29.png"/></Relationships>
</file>

<file path=ppt/slides/_rels/slide130.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0.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13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67.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0.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0.xml"/></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svg"/><Relationship Id="rId3" Type="http://schemas.openxmlformats.org/officeDocument/2006/relationships/image" Target="../media/image105.png"/><Relationship Id="rId7" Type="http://schemas.openxmlformats.org/officeDocument/2006/relationships/image" Target="../media/image109.png"/><Relationship Id="rId12" Type="http://schemas.openxmlformats.org/officeDocument/2006/relationships/image" Target="../media/image114.png"/><Relationship Id="rId2" Type="http://schemas.openxmlformats.org/officeDocument/2006/relationships/notesSlide" Target="../notesSlides/notesSlide72.xml"/><Relationship Id="rId1" Type="http://schemas.openxmlformats.org/officeDocument/2006/relationships/slideLayout" Target="../slideLayouts/slideLayout40.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2" Type="http://schemas.openxmlformats.org/officeDocument/2006/relationships/hyperlink" Target="https://www.youtube.com/watch?v=Onmfi-yt9DM" TargetMode="External"/><Relationship Id="rId1" Type="http://schemas.openxmlformats.org/officeDocument/2006/relationships/slideLayout" Target="../slideLayouts/slideLayout40.xml"/></Relationships>
</file>

<file path=ppt/slides/_rels/slide138.xml.rels><?xml version="1.0" encoding="UTF-8" standalone="yes"?>
<Relationships xmlns="http://schemas.openxmlformats.org/package/2006/relationships"><Relationship Id="rId8" Type="http://schemas.openxmlformats.org/officeDocument/2006/relationships/image" Target="../media/image122.svg"/><Relationship Id="rId13" Type="http://schemas.openxmlformats.org/officeDocument/2006/relationships/image" Target="../media/image127.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26.svg"/><Relationship Id="rId2" Type="http://schemas.openxmlformats.org/officeDocument/2006/relationships/hyperlink" Target="https://www.youtube.com/watch?v=54TjFFtUyCE&amp;t=180s" TargetMode="External"/><Relationship Id="rId1" Type="http://schemas.openxmlformats.org/officeDocument/2006/relationships/slideLayout" Target="../slideLayouts/slideLayout40.xml"/><Relationship Id="rId6" Type="http://schemas.openxmlformats.org/officeDocument/2006/relationships/image" Target="../media/image120.svg"/><Relationship Id="rId11" Type="http://schemas.openxmlformats.org/officeDocument/2006/relationships/image" Target="../media/image125.png"/><Relationship Id="rId5" Type="http://schemas.openxmlformats.org/officeDocument/2006/relationships/image" Target="../media/image119.png"/><Relationship Id="rId10" Type="http://schemas.openxmlformats.org/officeDocument/2006/relationships/image" Target="../media/image124.svg"/><Relationship Id="rId4" Type="http://schemas.openxmlformats.org/officeDocument/2006/relationships/image" Target="../media/image118.svg"/><Relationship Id="rId9" Type="http://schemas.openxmlformats.org/officeDocument/2006/relationships/image" Target="../media/image123.png"/><Relationship Id="rId14" Type="http://schemas.openxmlformats.org/officeDocument/2006/relationships/image" Target="../media/image128.svg"/></Relationships>
</file>

<file path=ppt/slides/_rels/slide13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4.xml"/></Relationships>
</file>

<file path=ppt/slides/_rels/slide141.xml.rels><?xml version="1.0" encoding="UTF-8" standalone="yes"?>
<Relationships xmlns="http://schemas.openxmlformats.org/package/2006/relationships"><Relationship Id="rId3" Type="http://schemas.openxmlformats.org/officeDocument/2006/relationships/hyperlink" Target="https://www.physicsclassroom.com/class/momentum/Lesson-2/Momentum-Conservation-Principle" TargetMode="External"/><Relationship Id="rId2" Type="http://schemas.openxmlformats.org/officeDocument/2006/relationships/notesSlide" Target="../notesSlides/notesSlide74.xml"/><Relationship Id="rId1" Type="http://schemas.openxmlformats.org/officeDocument/2006/relationships/slideLayout" Target="../slideLayouts/slideLayout40.xml"/><Relationship Id="rId4" Type="http://schemas.openxmlformats.org/officeDocument/2006/relationships/image" Target="../media/image133.png"/></Relationships>
</file>

<file path=ppt/slides/_rels/slide142.xml.rels><?xml version="1.0" encoding="UTF-8" standalone="yes"?>
<Relationships xmlns="http://schemas.openxmlformats.org/package/2006/relationships"><Relationship Id="rId3" Type="http://schemas.openxmlformats.org/officeDocument/2006/relationships/hyperlink" Target="https://www.bbc.co.uk/bitesize/guides/z9499j6/revision/6" TargetMode="External"/><Relationship Id="rId2" Type="http://schemas.openxmlformats.org/officeDocument/2006/relationships/notesSlide" Target="../notesSlides/notesSlide75.xml"/><Relationship Id="rId1" Type="http://schemas.openxmlformats.org/officeDocument/2006/relationships/slideLayout" Target="../slideLayouts/slideLayout40.xml"/><Relationship Id="rId4" Type="http://schemas.openxmlformats.org/officeDocument/2006/relationships/image" Target="../media/image134.png"/></Relationships>
</file>

<file path=ppt/slides/_rels/slide143.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hyperlink" Target="https://www.grc.nasa.gov/www/k-12/airplane/conmo.html#:~:text=The%20conservation%20of%20momentum%20states,by%20Newton%27s%20laws%20of%20motion." TargetMode="External"/><Relationship Id="rId2" Type="http://schemas.openxmlformats.org/officeDocument/2006/relationships/image" Target="../media/image135.png"/><Relationship Id="rId1" Type="http://schemas.openxmlformats.org/officeDocument/2006/relationships/slideLayout" Target="../slideLayouts/slideLayout61.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s>
</file>

<file path=ppt/slides/_rels/slide14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audio" Target="../media/audio1.wav"/><Relationship Id="rId1" Type="http://schemas.openxmlformats.org/officeDocument/2006/relationships/slideLayout" Target="../slideLayouts/slideLayout62.xml"/><Relationship Id="rId4" Type="http://schemas.openxmlformats.org/officeDocument/2006/relationships/image" Target="../media/image130.svg"/></Relationships>
</file>

<file path=ppt/slides/_rels/slide145.xml.rels><?xml version="1.0" encoding="UTF-8" standalone="yes"?>
<Relationships xmlns="http://schemas.openxmlformats.org/package/2006/relationships"><Relationship Id="rId3" Type="http://schemas.openxmlformats.org/officeDocument/2006/relationships/hyperlink" Target="https://www.physicsclassroom.com/Physics-Interactives/Momentum-and-Collisions/Collision-Carts/Collision-Carts-Interactive" TargetMode="External"/><Relationship Id="rId2" Type="http://schemas.openxmlformats.org/officeDocument/2006/relationships/notesSlide" Target="../notesSlides/notesSlide76.xml"/><Relationship Id="rId1" Type="http://schemas.openxmlformats.org/officeDocument/2006/relationships/slideLayout" Target="../slideLayouts/slideLayout39.xml"/><Relationship Id="rId5" Type="http://schemas.openxmlformats.org/officeDocument/2006/relationships/image" Target="../media/image130.svg"/><Relationship Id="rId4" Type="http://schemas.openxmlformats.org/officeDocument/2006/relationships/image" Target="../media/image129.pn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0.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4.xml"/></Relationships>
</file>

<file path=ppt/slides/_rels/slide148.xml.rels><?xml version="1.0" encoding="UTF-8" standalone="yes"?>
<Relationships xmlns="http://schemas.openxmlformats.org/package/2006/relationships"><Relationship Id="rId8" Type="http://schemas.openxmlformats.org/officeDocument/2006/relationships/image" Target="../media/image141.svg"/><Relationship Id="rId3" Type="http://schemas.openxmlformats.org/officeDocument/2006/relationships/hyperlink" Target="https://www.industrysearch.com.au/pile-driving-equipment-piling-hammers/p/190496" TargetMode="External"/><Relationship Id="rId7" Type="http://schemas.openxmlformats.org/officeDocument/2006/relationships/image" Target="../media/image140.png"/><Relationship Id="rId2" Type="http://schemas.openxmlformats.org/officeDocument/2006/relationships/notesSlide" Target="../notesSlides/notesSlide79.xml"/><Relationship Id="rId1" Type="http://schemas.openxmlformats.org/officeDocument/2006/relationships/slideLayout" Target="../slideLayouts/slideLayout40.xml"/><Relationship Id="rId6" Type="http://schemas.openxmlformats.org/officeDocument/2006/relationships/image" Target="../media/image132.svg"/><Relationship Id="rId5" Type="http://schemas.openxmlformats.org/officeDocument/2006/relationships/image" Target="../media/image131.png"/><Relationship Id="rId4" Type="http://schemas.openxmlformats.org/officeDocument/2006/relationships/image" Target="../media/image142.png"/></Relationships>
</file>

<file path=ppt/slides/_rels/slide149.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nDis6HbXxjg" TargetMode="External"/><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50.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4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0.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4.xml"/></Relationships>
</file>

<file path=ppt/slides/_rels/slide154.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53.svg"/><Relationship Id="rId7" Type="http://schemas.openxmlformats.org/officeDocument/2006/relationships/image" Target="../media/image120.svg"/><Relationship Id="rId2" Type="http://schemas.openxmlformats.org/officeDocument/2006/relationships/image" Target="../media/image52.png"/><Relationship Id="rId1" Type="http://schemas.openxmlformats.org/officeDocument/2006/relationships/slideLayout" Target="../slideLayouts/slideLayout40.xml"/><Relationship Id="rId6" Type="http://schemas.openxmlformats.org/officeDocument/2006/relationships/image" Target="../media/image119.png"/><Relationship Id="rId5" Type="http://schemas.openxmlformats.org/officeDocument/2006/relationships/image" Target="../media/image118.svg"/><Relationship Id="rId10" Type="http://schemas.openxmlformats.org/officeDocument/2006/relationships/image" Target="../media/image143.png"/><Relationship Id="rId4" Type="http://schemas.openxmlformats.org/officeDocument/2006/relationships/image" Target="../media/image117.png"/><Relationship Id="rId9" Type="http://schemas.openxmlformats.org/officeDocument/2006/relationships/image" Target="../media/image124.svg"/></Relationships>
</file>

<file path=ppt/slides/_rels/slide15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83.xml"/><Relationship Id="rId1" Type="http://schemas.openxmlformats.org/officeDocument/2006/relationships/slideLayout" Target="../slideLayouts/slideLayout49.xml"/><Relationship Id="rId4" Type="http://schemas.openxmlformats.org/officeDocument/2006/relationships/hyperlink" Target="https://www.youtube.com/watch?v=KdK76PCEo0k" TargetMode="External"/></Relationships>
</file>

<file path=ppt/slides/_rels/slide156.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0.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157.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84.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7.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0.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0.xml"/></Relationships>
</file>

<file path=ppt/slides/_rels/slide16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0.xml"/><Relationship Id="rId1" Type="http://schemas.openxmlformats.org/officeDocument/2006/relationships/slideLayout" Target="../slideLayouts/slideLayout49.xml"/><Relationship Id="rId4" Type="http://schemas.openxmlformats.org/officeDocument/2006/relationships/hyperlink" Target="https://www.youtube.com/watch?v=KdK76PCEo0k" TargetMode="External"/></Relationships>
</file>

<file path=ppt/slides/_rels/slide164.xml.rels><?xml version="1.0" encoding="UTF-8" standalone="yes"?>
<Relationships xmlns="http://schemas.openxmlformats.org/package/2006/relationships"><Relationship Id="rId8" Type="http://schemas.openxmlformats.org/officeDocument/2006/relationships/image" Target="../media/image151.svg"/><Relationship Id="rId3" Type="http://schemas.openxmlformats.org/officeDocument/2006/relationships/image" Target="../media/image145.png"/><Relationship Id="rId7" Type="http://schemas.openxmlformats.org/officeDocument/2006/relationships/image" Target="../media/image150.png"/><Relationship Id="rId2" Type="http://schemas.openxmlformats.org/officeDocument/2006/relationships/notesSlide" Target="../notesSlides/notesSlide91.xml"/><Relationship Id="rId1" Type="http://schemas.openxmlformats.org/officeDocument/2006/relationships/slideLayout" Target="../slideLayouts/slideLayout39.xml"/><Relationship Id="rId6" Type="http://schemas.openxmlformats.org/officeDocument/2006/relationships/image" Target="../media/image149.svg"/><Relationship Id="rId5" Type="http://schemas.openxmlformats.org/officeDocument/2006/relationships/image" Target="../media/image148.png"/><Relationship Id="rId4" Type="http://schemas.openxmlformats.org/officeDocument/2006/relationships/image" Target="../media/image146.svg"/></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4.xml"/></Relationships>
</file>

<file path=ppt/slides/_rels/slide166.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47.xml"/></Relationships>
</file>

<file path=ppt/slides/_rels/slide167.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hyperlink" Target="https://www.bbc.co.uk/bitesize/guides/zxd9w6f/revision/7" TargetMode="External"/><Relationship Id="rId7" Type="http://schemas.openxmlformats.org/officeDocument/2006/relationships/image" Target="../media/image156.svg"/><Relationship Id="rId2" Type="http://schemas.openxmlformats.org/officeDocument/2006/relationships/notesSlide" Target="../notesSlides/notesSlide93.xml"/><Relationship Id="rId1" Type="http://schemas.openxmlformats.org/officeDocument/2006/relationships/slideLayout" Target="../slideLayouts/slideLayout40.xml"/><Relationship Id="rId6" Type="http://schemas.openxmlformats.org/officeDocument/2006/relationships/image" Target="../media/image155.png"/><Relationship Id="rId5" Type="http://schemas.openxmlformats.org/officeDocument/2006/relationships/image" Target="../media/image154.svg"/><Relationship Id="rId4" Type="http://schemas.openxmlformats.org/officeDocument/2006/relationships/image" Target="../media/image153.png"/><Relationship Id="rId9" Type="http://schemas.openxmlformats.org/officeDocument/2006/relationships/image" Target="../media/image158.svg"/></Relationships>
</file>

<file path=ppt/slides/_rels/slide168.xml.rels><?xml version="1.0" encoding="UTF-8" standalone="yes"?>
<Relationships xmlns="http://schemas.openxmlformats.org/package/2006/relationships"><Relationship Id="rId3" Type="http://schemas.openxmlformats.org/officeDocument/2006/relationships/hyperlink" Target="https://www.engineeringtoolbox.com/force-d_990.html" TargetMode="External"/><Relationship Id="rId7" Type="http://schemas.openxmlformats.org/officeDocument/2006/relationships/hyperlink" Target="https://www.engineeringtoolbox.com/tractive-effort-d_1783.html" TargetMode="External"/><Relationship Id="rId2" Type="http://schemas.openxmlformats.org/officeDocument/2006/relationships/notesSlide" Target="../notesSlides/notesSlide94.xml"/><Relationship Id="rId1" Type="http://schemas.openxmlformats.org/officeDocument/2006/relationships/slideLayout" Target="../slideLayouts/slideLayout40.xml"/><Relationship Id="rId6" Type="http://schemas.openxmlformats.org/officeDocument/2006/relationships/hyperlink" Target="https://www.engineeringtoolbox.com/accelaration-gravity-d_340.html" TargetMode="External"/><Relationship Id="rId5" Type="http://schemas.openxmlformats.org/officeDocument/2006/relationships/hyperlink" Target="https://www.engineeringtoolbox.com/mass-weight-d_589.html" TargetMode="External"/><Relationship Id="rId4" Type="http://schemas.openxmlformats.org/officeDocument/2006/relationships/hyperlink" Target="https://www.engineeringtoolbox.com/friction-coefficients-d_778.html" TargetMode="External"/></Relationships>
</file>

<file path=ppt/slides/_rels/slide169.xml.rels><?xml version="1.0" encoding="UTF-8" standalone="yes"?>
<Relationships xmlns="http://schemas.openxmlformats.org/package/2006/relationships"><Relationship Id="rId2" Type="http://schemas.openxmlformats.org/officeDocument/2006/relationships/hyperlink" Target="https://calculator.academy/braking-force-calculator/#:~:text=Braking%20Force%20Formula,%2C%20weight%2C%20and%20stopping%20distance.&amp;text=To%20calculate%20the%20braking%20force%2C%20divide%20the%20mass%20by%202,then%20divide%20by%20the%20distance." TargetMode="Externa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170.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hyperlink" Target="https://www.physicsclassroom.com/getattachment/Physics-Interactives/Work-and-Energy/Stopping-Distance/Stopping-Distance-Exercise/StoppingDistance.pdf?lang=en-US" TargetMode="External"/><Relationship Id="rId7" Type="http://schemas.openxmlformats.org/officeDocument/2006/relationships/image" Target="../media/image159.png"/><Relationship Id="rId2" Type="http://schemas.openxmlformats.org/officeDocument/2006/relationships/hyperlink" Target="https://www.physicsclassroom.com/Physics-Interactives/Work-and-Energy/Stopping-Distance/Stopping-Distance-Interactive" TargetMode="External"/><Relationship Id="rId1" Type="http://schemas.openxmlformats.org/officeDocument/2006/relationships/slideLayout" Target="../slideLayouts/slideLayout40.xml"/><Relationship Id="rId6" Type="http://schemas.openxmlformats.org/officeDocument/2006/relationships/image" Target="../media/image156.svg"/><Relationship Id="rId5" Type="http://schemas.openxmlformats.org/officeDocument/2006/relationships/image" Target="../media/image155.png"/><Relationship Id="rId4" Type="http://schemas.openxmlformats.org/officeDocument/2006/relationships/hyperlink" Target="https://www.physicsclassroom.com/Concept-Checkers/Interactives/Stopping-Distance/Concept-Checker" TargetMode="Externa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4.xml"/></Relationships>
</file>

<file path=ppt/slides/_rels/slide172.xml.rels><?xml version="1.0" encoding="UTF-8" standalone="yes"?>
<Relationships xmlns="http://schemas.openxmlformats.org/package/2006/relationships"><Relationship Id="rId3" Type="http://schemas.openxmlformats.org/officeDocument/2006/relationships/hyperlink" Target="https://www.bbc.co.uk/bitesize/guides/zc6mv9q/revision/2" TargetMode="External"/><Relationship Id="rId7" Type="http://schemas.openxmlformats.org/officeDocument/2006/relationships/image" Target="../media/image156.svg"/><Relationship Id="rId2" Type="http://schemas.openxmlformats.org/officeDocument/2006/relationships/notesSlide" Target="../notesSlides/notesSlide96.xml"/><Relationship Id="rId1" Type="http://schemas.openxmlformats.org/officeDocument/2006/relationships/slideLayout" Target="../slideLayouts/slideLayout40.xml"/><Relationship Id="rId6" Type="http://schemas.openxmlformats.org/officeDocument/2006/relationships/image" Target="../media/image155.png"/><Relationship Id="rId5" Type="http://schemas.openxmlformats.org/officeDocument/2006/relationships/image" Target="../media/image154.svg"/><Relationship Id="rId4" Type="http://schemas.openxmlformats.org/officeDocument/2006/relationships/image" Target="../media/image153.png"/></Relationships>
</file>

<file path=ppt/slides/_rels/slide17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5.png"/><Relationship Id="rId1" Type="http://schemas.openxmlformats.org/officeDocument/2006/relationships/slideLayout" Target="../slideLayouts/slideLayout61.xml"/><Relationship Id="rId5" Type="http://schemas.openxmlformats.org/officeDocument/2006/relationships/image" Target="../media/image163.png"/><Relationship Id="rId4" Type="http://schemas.openxmlformats.org/officeDocument/2006/relationships/image" Target="../media/image162.svg"/></Relationships>
</file>

<file path=ppt/slides/_rels/slide17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97.xml"/><Relationship Id="rId1" Type="http://schemas.openxmlformats.org/officeDocument/2006/relationships/slideLayout" Target="../slideLayouts/slideLayout40.xml"/><Relationship Id="rId4" Type="http://schemas.openxmlformats.org/officeDocument/2006/relationships/hyperlink" Target="https://www.bbc.co.uk/bitesize/guides/z9v8msg/revision/3" TargetMode="External"/></Relationships>
</file>

<file path=ppt/slides/_rels/slide175.xml.rels><?xml version="1.0" encoding="UTF-8" standalone="yes"?>
<Relationships xmlns="http://schemas.openxmlformats.org/package/2006/relationships"><Relationship Id="rId3" Type="http://schemas.openxmlformats.org/officeDocument/2006/relationships/hyperlink" Target="https://www.bbc.co.uk/bitesize/guides/z8hsrwx/test" TargetMode="External"/><Relationship Id="rId2" Type="http://schemas.openxmlformats.org/officeDocument/2006/relationships/notesSlide" Target="../notesSlides/notesSlide98.xml"/><Relationship Id="rId1" Type="http://schemas.openxmlformats.org/officeDocument/2006/relationships/slideLayout" Target="../slideLayouts/slideLayout49.xml"/><Relationship Id="rId5" Type="http://schemas.openxmlformats.org/officeDocument/2006/relationships/image" Target="../media/image165.svg"/><Relationship Id="rId4" Type="http://schemas.openxmlformats.org/officeDocument/2006/relationships/image" Target="../media/image164.png"/></Relationships>
</file>

<file path=ppt/slides/_rels/slide17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99.xml"/><Relationship Id="rId1" Type="http://schemas.openxmlformats.org/officeDocument/2006/relationships/slideLayout" Target="../slideLayouts/slideLayout40.xml"/><Relationship Id="rId4" Type="http://schemas.openxmlformats.org/officeDocument/2006/relationships/hyperlink" Target="https://justenergy.com/blog/mechanical-energy-beginners-guide/#:~:text=Mechanical%20energy%20(kinetic%20energy%20or,a%20driver%20of%20renewable%20energy." TargetMode="External"/></Relationships>
</file>

<file path=ppt/slides/_rels/slide177.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00.xml"/><Relationship Id="rId1" Type="http://schemas.openxmlformats.org/officeDocument/2006/relationships/slideLayout" Target="../slideLayouts/slideLayout40.xml"/></Relationships>
</file>

<file path=ppt/slides/_rels/slide17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01.xml"/><Relationship Id="rId1" Type="http://schemas.openxmlformats.org/officeDocument/2006/relationships/slideLayout" Target="../slideLayouts/slideLayout40.xml"/><Relationship Id="rId4" Type="http://schemas.openxmlformats.org/officeDocument/2006/relationships/hyperlink" Target="https://www.bbc.co.uk/bitesize/guides/zsjpgdm/revision/1" TargetMode="External"/></Relationships>
</file>

<file path=ppt/slides/_rels/slide179.xml.rels><?xml version="1.0" encoding="UTF-8" standalone="yes"?>
<Relationships xmlns="http://schemas.openxmlformats.org/package/2006/relationships"><Relationship Id="rId3" Type="http://schemas.openxmlformats.org/officeDocument/2006/relationships/hyperlink" Target="https://www.bbc.co.uk/bitesize/guides/z8pk3k7/test" TargetMode="External"/><Relationship Id="rId2" Type="http://schemas.openxmlformats.org/officeDocument/2006/relationships/notesSlide" Target="../notesSlides/notesSlide102.xml"/><Relationship Id="rId1" Type="http://schemas.openxmlformats.org/officeDocument/2006/relationships/slideLayout" Target="../slideLayouts/slideLayout47.xml"/><Relationship Id="rId5" Type="http://schemas.openxmlformats.org/officeDocument/2006/relationships/image" Target="../media/image167.svg"/><Relationship Id="rId4" Type="http://schemas.openxmlformats.org/officeDocument/2006/relationships/image" Target="../media/image166.pn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0.xml"/><Relationship Id="rId5" Type="http://schemas.openxmlformats.org/officeDocument/2006/relationships/image" Target="../media/image35.svg"/><Relationship Id="rId4" Type="http://schemas.openxmlformats.org/officeDocument/2006/relationships/image" Target="../media/image34.png"/></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4.xml"/></Relationships>
</file>

<file path=ppt/slides/_rels/slide181.xml.rels><?xml version="1.0" encoding="UTF-8" standalone="yes"?>
<Relationships xmlns="http://schemas.openxmlformats.org/package/2006/relationships"><Relationship Id="rId3" Type="http://schemas.openxmlformats.org/officeDocument/2006/relationships/hyperlink" Target="https://phet.colorado.edu/sims/html/pendulum-lab/latest/pendulum-lab_all.html" TargetMode="External"/><Relationship Id="rId2" Type="http://schemas.openxmlformats.org/officeDocument/2006/relationships/notesSlide" Target="../notesSlides/notesSlide104.xml"/><Relationship Id="rId1" Type="http://schemas.openxmlformats.org/officeDocument/2006/relationships/slideLayout" Target="../slideLayouts/slideLayout40.xml"/><Relationship Id="rId5" Type="http://schemas.openxmlformats.org/officeDocument/2006/relationships/image" Target="../media/image169.svg"/><Relationship Id="rId4" Type="http://schemas.openxmlformats.org/officeDocument/2006/relationships/image" Target="../media/image168.png"/></Relationships>
</file>

<file path=ppt/slides/_rels/slide182.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05.xml"/><Relationship Id="rId1" Type="http://schemas.openxmlformats.org/officeDocument/2006/relationships/slideLayout" Target="../slideLayouts/slideLayout39.xml"/></Relationships>
</file>

<file path=ppt/slides/_rels/slide183.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84.png"/><Relationship Id="rId2" Type="http://schemas.openxmlformats.org/officeDocument/2006/relationships/hyperlink" Target="https://phet.colorado.edu/sims/html/masses-and-springs/latest/masses-and-springs_all.html" TargetMode="External"/><Relationship Id="rId1" Type="http://schemas.openxmlformats.org/officeDocument/2006/relationships/slideLayout" Target="../slideLayouts/slideLayout40.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5.xml.rels><?xml version="1.0" encoding="UTF-8" standalone="yes"?>
<Relationships xmlns="http://schemas.openxmlformats.org/package/2006/relationships"><Relationship Id="rId2" Type="http://schemas.openxmlformats.org/officeDocument/2006/relationships/hyperlink" Target="https://phet.colorado.edu/sims/html/masses-and-springs/latest/masses-and-springs_all.html" TargetMode="External"/><Relationship Id="rId1" Type="http://schemas.openxmlformats.org/officeDocument/2006/relationships/slideLayout" Target="../slideLayouts/slideLayout40.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0.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4.xml"/></Relationships>
</file>

<file path=ppt/slides/_rels/slide188.xml.rels><?xml version="1.0" encoding="UTF-8" standalone="yes"?>
<Relationships xmlns="http://schemas.openxmlformats.org/package/2006/relationships"><Relationship Id="rId8" Type="http://schemas.openxmlformats.org/officeDocument/2006/relationships/image" Target="../media/image156.svg"/><Relationship Id="rId3" Type="http://schemas.openxmlformats.org/officeDocument/2006/relationships/image" Target="../media/image53.svg"/><Relationship Id="rId7" Type="http://schemas.openxmlformats.org/officeDocument/2006/relationships/image" Target="../media/image155.png"/><Relationship Id="rId2" Type="http://schemas.openxmlformats.org/officeDocument/2006/relationships/image" Target="../media/image52.png"/><Relationship Id="rId1" Type="http://schemas.openxmlformats.org/officeDocument/2006/relationships/slideLayout" Target="../slideLayouts/slideLayout40.xml"/><Relationship Id="rId6" Type="http://schemas.openxmlformats.org/officeDocument/2006/relationships/image" Target="../media/image154.svg"/><Relationship Id="rId5" Type="http://schemas.openxmlformats.org/officeDocument/2006/relationships/image" Target="../media/image153.png"/><Relationship Id="rId4" Type="http://schemas.openxmlformats.org/officeDocument/2006/relationships/image" Target="../media/image143.png"/><Relationship Id="rId9" Type="http://schemas.openxmlformats.org/officeDocument/2006/relationships/image" Target="../media/image171.png"/></Relationships>
</file>

<file path=ppt/slides/_rels/slide189.xml.rels><?xml version="1.0" encoding="UTF-8" standalone="yes"?>
<Relationships xmlns="http://schemas.openxmlformats.org/package/2006/relationships"><Relationship Id="rId3" Type="http://schemas.openxmlformats.org/officeDocument/2006/relationships/hyperlink" Target="https://www.youtube.com/watch?v=fHztd6k5ZXY" TargetMode="External"/><Relationship Id="rId2" Type="http://schemas.openxmlformats.org/officeDocument/2006/relationships/notesSlide" Target="../notesSlides/notesSlide108.xml"/><Relationship Id="rId1" Type="http://schemas.openxmlformats.org/officeDocument/2006/relationships/slideLayout" Target="../slideLayouts/slideLayout40.xml"/><Relationship Id="rId4" Type="http://schemas.openxmlformats.org/officeDocument/2006/relationships/hyperlink" Target="https://www.youtube.com/watch?v=1kUE0BZtTRc"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0.xml"/></Relationships>
</file>

<file path=ppt/slides/_rels/slide190.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0.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19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09.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7.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0.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0.xml"/></Relationships>
</file>

<file path=ppt/slides/_rels/slide196.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14.xml"/><Relationship Id="rId1" Type="http://schemas.openxmlformats.org/officeDocument/2006/relationships/slideLayout" Target="../slideLayouts/slideLayout40.xml"/><Relationship Id="rId6" Type="http://schemas.openxmlformats.org/officeDocument/2006/relationships/image" Target="../media/image178.svg"/><Relationship Id="rId5" Type="http://schemas.openxmlformats.org/officeDocument/2006/relationships/image" Target="../media/image177.png"/><Relationship Id="rId4" Type="http://schemas.openxmlformats.org/officeDocument/2006/relationships/image" Target="../media/image176.svg"/></Relationships>
</file>

<file path=ppt/slides/_rels/slide197.xml.rels><?xml version="1.0" encoding="UTF-8" standalone="yes"?>
<Relationships xmlns="http://schemas.openxmlformats.org/package/2006/relationships"><Relationship Id="rId3" Type="http://schemas.openxmlformats.org/officeDocument/2006/relationships/hyperlink" Target="https://www.youtube.com/watch?v=1kUE0BZtTRc" TargetMode="External"/><Relationship Id="rId2" Type="http://schemas.openxmlformats.org/officeDocument/2006/relationships/hyperlink" Target="https://www.youtube.com/watch?v=fHztd6k5ZXY" TargetMode="External"/><Relationship Id="rId1" Type="http://schemas.openxmlformats.org/officeDocument/2006/relationships/slideLayout" Target="../slideLayouts/slideLayout40.xml"/></Relationships>
</file>

<file path=ppt/slides/_rels/slide198.xml.rels><?xml version="1.0" encoding="UTF-8" standalone="yes"?>
<Relationships xmlns="http://schemas.openxmlformats.org/package/2006/relationships"><Relationship Id="rId8" Type="http://schemas.openxmlformats.org/officeDocument/2006/relationships/image" Target="../media/image188.svg"/><Relationship Id="rId13" Type="http://schemas.openxmlformats.org/officeDocument/2006/relationships/image" Target="../media/image193.png"/><Relationship Id="rId18" Type="http://schemas.openxmlformats.org/officeDocument/2006/relationships/image" Target="../media/image198.svg"/><Relationship Id="rId3" Type="http://schemas.openxmlformats.org/officeDocument/2006/relationships/image" Target="../media/image179.png"/><Relationship Id="rId7" Type="http://schemas.openxmlformats.org/officeDocument/2006/relationships/image" Target="../media/image187.png"/><Relationship Id="rId12" Type="http://schemas.openxmlformats.org/officeDocument/2006/relationships/image" Target="../media/image192.svg"/><Relationship Id="rId17" Type="http://schemas.openxmlformats.org/officeDocument/2006/relationships/image" Target="../media/image197.png"/><Relationship Id="rId2" Type="http://schemas.openxmlformats.org/officeDocument/2006/relationships/notesSlide" Target="../notesSlides/notesSlide115.xml"/><Relationship Id="rId16" Type="http://schemas.openxmlformats.org/officeDocument/2006/relationships/image" Target="../media/image196.svg"/><Relationship Id="rId1" Type="http://schemas.openxmlformats.org/officeDocument/2006/relationships/slideLayout" Target="../slideLayouts/slideLayout40.xml"/><Relationship Id="rId6" Type="http://schemas.openxmlformats.org/officeDocument/2006/relationships/image" Target="../media/image186.svg"/><Relationship Id="rId11" Type="http://schemas.openxmlformats.org/officeDocument/2006/relationships/image" Target="../media/image191.png"/><Relationship Id="rId5" Type="http://schemas.openxmlformats.org/officeDocument/2006/relationships/image" Target="../media/image185.png"/><Relationship Id="rId15" Type="http://schemas.openxmlformats.org/officeDocument/2006/relationships/image" Target="../media/image195.png"/><Relationship Id="rId10" Type="http://schemas.openxmlformats.org/officeDocument/2006/relationships/image" Target="../media/image190.svg"/><Relationship Id="rId4" Type="http://schemas.openxmlformats.org/officeDocument/2006/relationships/image" Target="../media/image180.svg"/><Relationship Id="rId9" Type="http://schemas.openxmlformats.org/officeDocument/2006/relationships/image" Target="../media/image189.png"/><Relationship Id="rId14" Type="http://schemas.openxmlformats.org/officeDocument/2006/relationships/image" Target="../media/image194.svg"/></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4.xml"/></Relationships>
</file>

<file path=ppt/slides/_rels/slide201.xml.rels><?xml version="1.0" encoding="UTF-8" standalone="yes"?>
<Relationships xmlns="http://schemas.openxmlformats.org/package/2006/relationships"><Relationship Id="rId3" Type="http://schemas.openxmlformats.org/officeDocument/2006/relationships/hyperlink" Target="https://www.youtube.com/watch?v=lNx0yPdl960" TargetMode="External"/><Relationship Id="rId2" Type="http://schemas.openxmlformats.org/officeDocument/2006/relationships/notesSlide" Target="../notesSlides/notesSlide118.xml"/><Relationship Id="rId1" Type="http://schemas.openxmlformats.org/officeDocument/2006/relationships/slideLayout" Target="../slideLayouts/slideLayout40.xml"/></Relationships>
</file>

<file path=ppt/slides/_rels/slide202.xml.rels><?xml version="1.0" encoding="UTF-8" standalone="yes"?>
<Relationships xmlns="http://schemas.openxmlformats.org/package/2006/relationships"><Relationship Id="rId3" Type="http://schemas.openxmlformats.org/officeDocument/2006/relationships/hyperlink" Target="https://www.youtube.com/watch?v=CHQOctEvtTY" TargetMode="External"/><Relationship Id="rId2" Type="http://schemas.openxmlformats.org/officeDocument/2006/relationships/notesSlide" Target="../notesSlides/notesSlide119.xml"/><Relationship Id="rId1" Type="http://schemas.openxmlformats.org/officeDocument/2006/relationships/slideLayout" Target="../slideLayouts/slideLayout39.xml"/><Relationship Id="rId6" Type="http://schemas.openxmlformats.org/officeDocument/2006/relationships/image" Target="../media/image200.svg"/><Relationship Id="rId5" Type="http://schemas.openxmlformats.org/officeDocument/2006/relationships/image" Target="../media/image199.png"/><Relationship Id="rId4" Type="http://schemas.openxmlformats.org/officeDocument/2006/relationships/hyperlink" Target="https://www.youtube.com/watch?v=W9fPGXyvrVM" TargetMode="External"/></Relationships>
</file>

<file path=ppt/slides/_rels/slide203.xml.rels><?xml version="1.0" encoding="UTF-8" standalone="yes"?>
<Relationships xmlns="http://schemas.openxmlformats.org/package/2006/relationships"><Relationship Id="rId3" Type="http://schemas.openxmlformats.org/officeDocument/2006/relationships/hyperlink" Target="https://www.youtube.com/watch?v=EMazLuxpzxE" TargetMode="External"/><Relationship Id="rId2" Type="http://schemas.openxmlformats.org/officeDocument/2006/relationships/notesSlide" Target="../notesSlides/notesSlide120.xml"/><Relationship Id="rId1" Type="http://schemas.openxmlformats.org/officeDocument/2006/relationships/slideLayout" Target="../slideLayouts/slideLayout39.xml"/><Relationship Id="rId5" Type="http://schemas.openxmlformats.org/officeDocument/2006/relationships/image" Target="../media/image202.svg"/><Relationship Id="rId4" Type="http://schemas.openxmlformats.org/officeDocument/2006/relationships/image" Target="../media/image201.png"/></Relationships>
</file>

<file path=ppt/slides/_rels/slide204.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21.xml"/><Relationship Id="rId1" Type="http://schemas.openxmlformats.org/officeDocument/2006/relationships/slideLayout" Target="../slideLayouts/slideLayout39.xml"/><Relationship Id="rId4" Type="http://schemas.openxmlformats.org/officeDocument/2006/relationships/image" Target="../media/image188.svg"/></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4.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0.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youtube.com/watch?v=8Cnp-7rem-4" TargetMode="External"/><Relationship Id="rId1" Type="http://schemas.openxmlformats.org/officeDocument/2006/relationships/slideLayout" Target="../slideLayouts/slideLayout49.xml"/></Relationships>
</file>

<file path=ppt/slides/_rels/slide21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9.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2.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61.xml"/></Relationships>
</file>

<file path=ppt/slides/_rels/slide213.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07.png"/><Relationship Id="rId7" Type="http://schemas.openxmlformats.org/officeDocument/2006/relationships/customXml" Target="../ink/ink2.xml"/><Relationship Id="rId2" Type="http://schemas.openxmlformats.org/officeDocument/2006/relationships/image" Target="../media/image206.png"/><Relationship Id="rId1" Type="http://schemas.openxmlformats.org/officeDocument/2006/relationships/slideLayout" Target="../slideLayouts/slideLayout61.xml"/><Relationship Id="rId6" Type="http://schemas.openxmlformats.org/officeDocument/2006/relationships/image" Target="../media/image216.png"/><Relationship Id="rId5" Type="http://schemas.openxmlformats.org/officeDocument/2006/relationships/customXml" Target="../ink/ink1.xml"/><Relationship Id="rId4" Type="http://schemas.openxmlformats.org/officeDocument/2006/relationships/image" Target="../media/image208.png"/></Relationships>
</file>

<file path=ppt/slides/_rels/slide214.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61.xml"/></Relationships>
</file>

<file path=ppt/slides/_rels/slide215.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61.xml"/></Relationships>
</file>

<file path=ppt/slides/_rels/slide216.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40.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4.xml"/></Relationships>
</file>

<file path=ppt/slides/_rels/slide219.xml.rels><?xml version="1.0" encoding="UTF-8" standalone="yes"?>
<Relationships xmlns="http://schemas.openxmlformats.org/package/2006/relationships"><Relationship Id="rId3" Type="http://schemas.openxmlformats.org/officeDocument/2006/relationships/hyperlink" Target="https://www.nhm.ac.uk/discover/renewable-energy.html" TargetMode="External"/><Relationship Id="rId2" Type="http://schemas.openxmlformats.org/officeDocument/2006/relationships/notesSlide" Target="../notesSlides/notesSlide124.xml"/><Relationship Id="rId1" Type="http://schemas.openxmlformats.org/officeDocument/2006/relationships/slideLayout" Target="../slideLayouts/slideLayout40.xml"/><Relationship Id="rId5" Type="http://schemas.openxmlformats.org/officeDocument/2006/relationships/hyperlink" Target="https://eandt.theiet.org/content/articles/2021/10/the-green-house-effect-building-greener-to-tackle-climate-change/" TargetMode="External"/><Relationship Id="rId4" Type="http://schemas.openxmlformats.org/officeDocument/2006/relationships/hyperlink" Target="https://ww3.rics.org/uk/en/modus/natural-environment/renewables/the-future-of-sustainable-building-materials.html"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4.xml"/></Relationships>
</file>

<file path=ppt/slides/_rels/slide221.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40.xml"/><Relationship Id="rId5" Type="http://schemas.openxmlformats.org/officeDocument/2006/relationships/image" Target="../media/image188.svg"/><Relationship Id="rId4" Type="http://schemas.openxmlformats.org/officeDocument/2006/relationships/image" Target="../media/image187.png"/></Relationships>
</file>

<file path=ppt/slides/_rels/slide222.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0.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22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26.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41.xml"/><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41.xml"/><Relationship Id="rId4" Type="http://schemas.openxmlformats.org/officeDocument/2006/relationships/image" Target="../media/image41.sv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42.emf"/><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41.xml"/><Relationship Id="rId4" Type="http://schemas.openxmlformats.org/officeDocument/2006/relationships/image" Target="../media/image44.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40.xml"/><Relationship Id="rId5" Type="http://schemas.openxmlformats.org/officeDocument/2006/relationships/image" Target="../media/image49.sv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2.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sxkEgZ9IueQ" TargetMode="External"/><Relationship Id="rId2" Type="http://schemas.openxmlformats.org/officeDocument/2006/relationships/notesSlide" Target="../notesSlides/notesSlide28.xml"/><Relationship Id="rId1" Type="http://schemas.openxmlformats.org/officeDocument/2006/relationships/slideLayout" Target="../slideLayouts/slideLayout40.xml"/><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8Cnp-7rem-4" TargetMode="External"/><Relationship Id="rId2" Type="http://schemas.openxmlformats.org/officeDocument/2006/relationships/notesSlide" Target="../notesSlides/notesSlide29.xml"/><Relationship Id="rId1" Type="http://schemas.openxmlformats.org/officeDocument/2006/relationships/slideLayout" Target="../slideLayouts/slideLayout40.xml"/><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0.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iy8l6vUm0iw" TargetMode="External"/><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notesSlide" Target="../notesSlides/notesSlide34.xml"/><Relationship Id="rId1" Type="http://schemas.openxmlformats.org/officeDocument/2006/relationships/slideLayout" Target="../slideLayouts/slideLayout40.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jpeg"/></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0.svg"/><Relationship Id="rId4" Type="http://schemas.openxmlformats.org/officeDocument/2006/relationships/image" Target="../media/image69.png"/></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3.png"/></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5.png"/><Relationship Id="rId4" Type="http://schemas.openxmlformats.org/officeDocument/2006/relationships/image" Target="../media/image74.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7.png"/><Relationship Id="rId4" Type="http://schemas.openxmlformats.org/officeDocument/2006/relationships/image" Target="../media/image76.png"/></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1.png"/><Relationship Id="rId1" Type="http://schemas.openxmlformats.org/officeDocument/2006/relationships/slideLayout" Target="../slideLayouts/slideLayout40.xml"/><Relationship Id="rId4" Type="http://schemas.openxmlformats.org/officeDocument/2006/relationships/image" Target="../media/image68.png"/></Relationships>
</file>

<file path=ppt/slides/_rels/slide6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1.png"/><Relationship Id="rId1" Type="http://schemas.openxmlformats.org/officeDocument/2006/relationships/slideLayout" Target="../slideLayouts/slideLayout40.xml"/><Relationship Id="rId5" Type="http://schemas.openxmlformats.org/officeDocument/2006/relationships/image" Target="../media/image73.png"/><Relationship Id="rId4" Type="http://schemas.openxmlformats.org/officeDocument/2006/relationships/image" Target="../media/image68.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youtube.com/watch?v=27zWBpbSmew&amp;list=PLZOZfX_TaWAEzhyvNT1e9jbmTt4Eqo8C0&amp;index=30" TargetMode="External"/><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hyperlink" Target="https://www.federalbrace.com/content/306-point-load-vs-uniform-distributed-load#:~:text=A%20uniform%20distributed%20load%20is,shipping%20crate%20on%20a%20forklift." TargetMode="External"/><Relationship Id="rId7" Type="http://schemas.openxmlformats.org/officeDocument/2006/relationships/image" Target="../media/image79.svg"/><Relationship Id="rId12" Type="http://schemas.openxmlformats.org/officeDocument/2006/relationships/hyperlink" Target="https://www.youtube.com/watch?v=-ooNExmH_sI" TargetMode="External"/><Relationship Id="rId2" Type="http://schemas.openxmlformats.org/officeDocument/2006/relationships/notesSlide" Target="../notesSlides/notesSlide36.xml"/><Relationship Id="rId1" Type="http://schemas.openxmlformats.org/officeDocument/2006/relationships/slideLayout" Target="../slideLayouts/slideLayout40.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3.svg"/><Relationship Id="rId10" Type="http://schemas.openxmlformats.org/officeDocument/2006/relationships/image" Target="../media/image82.png"/><Relationship Id="rId4" Type="http://schemas.openxmlformats.org/officeDocument/2006/relationships/image" Target="../media/image72.png"/><Relationship Id="rId9"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7.png"/><Relationship Id="rId1" Type="http://schemas.openxmlformats.org/officeDocument/2006/relationships/slideLayout" Target="../slideLayouts/slideLayout40.xml"/><Relationship Id="rId4" Type="http://schemas.openxmlformats.org/officeDocument/2006/relationships/image" Target="../media/image85.jpeg"/></Relationships>
</file>

<file path=ppt/slides/_rels/slide6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s://www.youtube.com/watch?v=Jy2lUzGO4Gg" TargetMode="External"/><Relationship Id="rId1" Type="http://schemas.openxmlformats.org/officeDocument/2006/relationships/slideLayout" Target="../slideLayouts/slideLayout39.xml"/><Relationship Id="rId4" Type="http://schemas.openxmlformats.org/officeDocument/2006/relationships/image" Target="../media/image87.sv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40.xml"/><Relationship Id="rId5" Type="http://schemas.openxmlformats.org/officeDocument/2006/relationships/image" Target="../media/image85.jpeg"/><Relationship Id="rId4" Type="http://schemas.openxmlformats.org/officeDocument/2006/relationships/image" Target="../media/image84.jpeg"/></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2" Type="http://schemas.openxmlformats.org/officeDocument/2006/relationships/hyperlink" Target="https://leeaint.com/thinklifting" TargetMode="External"/><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2" Type="http://schemas.openxmlformats.org/officeDocument/2006/relationships/hyperlink" Target="https://www.bbc.co.uk/bitesize/guides/ztjpb82/revision/1" TargetMode="External"/><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0.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7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39.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5.xml"/><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hyperlink" Target="https://beamguru.com/online/beam-calculator/" TargetMode="External"/><Relationship Id="rId4" Type="http://schemas.openxmlformats.org/officeDocument/2006/relationships/image" Target="../media/image73.png"/></Relationships>
</file>

<file path=ppt/slides/_rels/slide8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5.png"/><Relationship Id="rId4" Type="http://schemas.openxmlformats.org/officeDocument/2006/relationships/image" Target="../media/image74.png"/></Relationships>
</file>

<file path=ppt/slides/_rels/slide8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5" Type="http://schemas.openxmlformats.org/officeDocument/2006/relationships/image" Target="../media/image77.png"/><Relationship Id="rId4" Type="http://schemas.openxmlformats.org/officeDocument/2006/relationships/image" Target="../media/image76.png"/></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2.jpeg"/><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1.png"/><Relationship Id="rId1" Type="http://schemas.openxmlformats.org/officeDocument/2006/relationships/slideLayout" Target="../slideLayouts/slideLayout40.xml"/><Relationship Id="rId4" Type="http://schemas.openxmlformats.org/officeDocument/2006/relationships/image" Target="../media/image68.png"/></Relationships>
</file>

<file path=ppt/slides/_rels/slide9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1.png"/><Relationship Id="rId1" Type="http://schemas.openxmlformats.org/officeDocument/2006/relationships/slideLayout" Target="../slideLayouts/slideLayout40.xml"/><Relationship Id="rId5" Type="http://schemas.openxmlformats.org/officeDocument/2006/relationships/image" Target="../media/image73.png"/><Relationship Id="rId4" Type="http://schemas.openxmlformats.org/officeDocument/2006/relationships/image" Target="../media/image68.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4.xml"/></Relationships>
</file>

<file path=ppt/slides/_rels/slide9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89.png"/><Relationship Id="rId1" Type="http://schemas.openxmlformats.org/officeDocument/2006/relationships/slideLayout" Target="../slideLayouts/slideLayout40.xml"/><Relationship Id="rId5" Type="http://schemas.openxmlformats.org/officeDocument/2006/relationships/image" Target="../media/image53.svg"/><Relationship Id="rId4" Type="http://schemas.openxmlformats.org/officeDocument/2006/relationships/image" Target="../media/image52.png"/></Relationships>
</file>

<file path=ppt/slides/_rels/slide95.xml.rels><?xml version="1.0" encoding="UTF-8" standalone="yes"?>
<Relationships xmlns="http://schemas.openxmlformats.org/package/2006/relationships"><Relationship Id="rId2" Type="http://schemas.openxmlformats.org/officeDocument/2006/relationships/hyperlink" Target="https://www.youtube.com/watch?v=GnUpjeW8BT8" TargetMode="External"/><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3" Type="http://schemas.openxmlformats.org/officeDocument/2006/relationships/hyperlink" Target="https://www.youtube.com/watch?v=fqMA2kOHxL0" TargetMode="External"/><Relationship Id="rId2" Type="http://schemas.openxmlformats.org/officeDocument/2006/relationships/hyperlink" Target="https://www.youtube.com/watch?v=wGVIRsKFqiM&amp;t=3s" TargetMode="External"/><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0.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98.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1.xml"/><Relationship Id="rId1" Type="http://schemas.openxmlformats.org/officeDocument/2006/relationships/slideLayout" Target="../slideLayouts/slideLayout40.xml"/><Relationship Id="rId5" Type="http://schemas.openxmlformats.org/officeDocument/2006/relationships/image" Target="../media/image56.png"/><Relationship Id="rId4" Type="http://schemas.openxmlformats.org/officeDocument/2006/relationships/image" Target="../media/image55.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1</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Hugh Baird College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3509932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E939DC-555A-18E1-9F66-3BE12E1E8AB5}"/>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A8D37608-8BC8-B7FD-8941-1D79A2A389C6}"/>
              </a:ext>
            </a:extLst>
          </p:cNvPr>
          <p:cNvSpPr>
            <a:spLocks noGrp="1"/>
          </p:cNvSpPr>
          <p:nvPr>
            <p:ph type="title"/>
          </p:nvPr>
        </p:nvSpPr>
        <p:spPr/>
        <p:txBody>
          <a:bodyPr/>
          <a:lstStyle/>
          <a:p>
            <a:r>
              <a:rPr lang="en-GB"/>
              <a:t> PBL project</a:t>
            </a:r>
          </a:p>
        </p:txBody>
      </p:sp>
      <p:sp>
        <p:nvSpPr>
          <p:cNvPr id="4" name="Text Placeholder 3">
            <a:extLst>
              <a:ext uri="{FF2B5EF4-FFF2-40B4-BE49-F238E27FC236}">
                <a16:creationId xmlns:a16="http://schemas.microsoft.com/office/drawing/2014/main" id="{57F369FF-0EC1-6E03-B1A3-890C5B4530DB}"/>
              </a:ext>
            </a:extLst>
          </p:cNvPr>
          <p:cNvSpPr>
            <a:spLocks noGrp="1"/>
          </p:cNvSpPr>
          <p:nvPr>
            <p:ph type="body" sz="quarter" idx="12"/>
          </p:nvPr>
        </p:nvSpPr>
        <p:spPr>
          <a:xfrm>
            <a:off x="234000" y="986400"/>
            <a:ext cx="8197811" cy="3601574"/>
          </a:xfrm>
        </p:spPr>
        <p:txBody>
          <a:bodyPr vert="horz" lIns="0" tIns="0" rIns="0" bIns="0" rtlCol="0" anchor="t">
            <a:noAutofit/>
          </a:bodyPr>
          <a:lstStyle/>
          <a:p>
            <a:r>
              <a:rPr lang="en-GB">
                <a:solidFill>
                  <a:srgbClr val="FF0000"/>
                </a:solidFill>
              </a:rPr>
              <a:t>Problem-based learning (PBL) </a:t>
            </a:r>
            <a:r>
              <a:rPr lang="en-GB"/>
              <a:t>gives the opportunity to solve open-ended, real-work problems. </a:t>
            </a:r>
          </a:p>
          <a:p>
            <a:endParaRPr lang="en-GB"/>
          </a:p>
          <a:p>
            <a:r>
              <a:rPr lang="en-GB"/>
              <a:t>We will be analysing an </a:t>
            </a:r>
            <a:r>
              <a:rPr lang="en-GB" b="1"/>
              <a:t>automated overhead crane system</a:t>
            </a:r>
            <a:r>
              <a:rPr lang="en-GB"/>
              <a:t> using the principles learnt on the course.</a:t>
            </a:r>
            <a:endParaRPr lang="en-GB">
              <a:cs typeface="Arial"/>
            </a:endParaRPr>
          </a:p>
          <a:p>
            <a:endParaRPr lang="en-GB"/>
          </a:p>
          <a:p>
            <a:endParaRPr lang="en-GB"/>
          </a:p>
          <a:p>
            <a:endParaRPr lang="en-GB"/>
          </a:p>
          <a:p>
            <a:endParaRPr lang="en-GB"/>
          </a:p>
        </p:txBody>
      </p:sp>
      <p:sp>
        <p:nvSpPr>
          <p:cNvPr id="6" name="Footer Placeholder 4">
            <a:extLst>
              <a:ext uri="{FF2B5EF4-FFF2-40B4-BE49-F238E27FC236}">
                <a16:creationId xmlns:a16="http://schemas.microsoft.com/office/drawing/2014/main" id="{4F36274C-F75C-D5DD-CD98-97E3A0010547}"/>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138287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52042A-F379-465D-995C-AE8D9C67D79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65EA1938-8A4B-4962-B2E4-B5077CAD61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9C15F00B-8593-4B40-8525-D3B1D5C752E3}"/>
              </a:ext>
            </a:extLst>
          </p:cNvPr>
          <p:cNvSpPr>
            <a:spLocks noGrp="1"/>
          </p:cNvSpPr>
          <p:nvPr>
            <p:ph type="body" sz="quarter" idx="12"/>
          </p:nvPr>
        </p:nvSpPr>
        <p:spPr>
          <a:xfrm>
            <a:off x="234000" y="986400"/>
            <a:ext cx="8436513" cy="3601574"/>
          </a:xfrm>
        </p:spPr>
        <p:txBody>
          <a:bodyPr vert="horz" lIns="0" tIns="0" rIns="0" bIns="0" rtlCol="0" anchor="t">
            <a:noAutofit/>
          </a:bodyPr>
          <a:lstStyle/>
          <a:p>
            <a:pPr marL="514350" indent="-514350">
              <a:lnSpc>
                <a:spcPct val="100000"/>
              </a:lnSpc>
              <a:spcBef>
                <a:spcPts val="600"/>
              </a:spcBef>
              <a:buAutoNum type="arabicPeriod"/>
            </a:pPr>
            <a:r>
              <a:rPr lang="en-GB" sz="2400">
                <a:cs typeface="Arial"/>
              </a:rPr>
              <a:t>Recap of session 3 </a:t>
            </a:r>
            <a:endParaRPr lang="en-US" sz="2400">
              <a:cs typeface="Arial"/>
            </a:endParaRPr>
          </a:p>
          <a:p>
            <a:pPr marL="514350" indent="-514350">
              <a:lnSpc>
                <a:spcPct val="100000"/>
              </a:lnSpc>
              <a:spcBef>
                <a:spcPts val="600"/>
              </a:spcBef>
              <a:buAutoNum type="arabicPeriod"/>
            </a:pPr>
            <a:r>
              <a:rPr lang="en-GB" sz="2400">
                <a:cs typeface="Arial"/>
              </a:rPr>
              <a:t>Conduct case studies on engineering design failures</a:t>
            </a:r>
          </a:p>
          <a:p>
            <a:pPr marL="514350" indent="-514350">
              <a:lnSpc>
                <a:spcPct val="100000"/>
              </a:lnSpc>
              <a:spcBef>
                <a:spcPts val="600"/>
              </a:spcBef>
              <a:buAutoNum type="arabicPeriod"/>
            </a:pPr>
            <a:r>
              <a:rPr lang="en-GB" sz="2400">
                <a:cs typeface="Arial"/>
              </a:rPr>
              <a:t>Calculate shear force of simply supported (SS) beams</a:t>
            </a:r>
            <a:endParaRPr lang="en-GB" sz="2400"/>
          </a:p>
          <a:p>
            <a:pPr marL="514350" indent="-514350">
              <a:lnSpc>
                <a:spcPct val="100000"/>
              </a:lnSpc>
              <a:spcBef>
                <a:spcPts val="600"/>
              </a:spcBef>
              <a:buAutoNum type="arabicPeriod"/>
            </a:pPr>
            <a:r>
              <a:rPr lang="en-GB" sz="2400">
                <a:cs typeface="Arial"/>
              </a:rPr>
              <a:t>Calculate bending moment analysis of SS beams</a:t>
            </a:r>
          </a:p>
          <a:p>
            <a:pPr marL="514350" indent="-514350">
              <a:lnSpc>
                <a:spcPct val="100000"/>
              </a:lnSpc>
              <a:spcBef>
                <a:spcPts val="600"/>
              </a:spcBef>
              <a:buAutoNum type="arabicPeriod"/>
            </a:pPr>
            <a:r>
              <a:rPr lang="en-GB" sz="2400">
                <a:cs typeface="Arial"/>
              </a:rPr>
              <a:t>Model SS beams using beam analysis software/ platforms</a:t>
            </a:r>
          </a:p>
          <a:p>
            <a:pPr marL="514350" indent="-514350">
              <a:lnSpc>
                <a:spcPct val="100000"/>
              </a:lnSpc>
              <a:spcBef>
                <a:spcPts val="600"/>
              </a:spcBef>
              <a:buAutoNum type="arabicPeriod"/>
            </a:pPr>
            <a:r>
              <a:rPr lang="en-GB" sz="2400">
                <a:cs typeface="Arial"/>
              </a:rPr>
              <a:t>Introduction to next session</a:t>
            </a:r>
          </a:p>
          <a:p>
            <a:pPr>
              <a:spcBef>
                <a:spcPts val="600"/>
              </a:spcBef>
            </a:pPr>
            <a:endParaRPr lang="en-GB" sz="2400"/>
          </a:p>
        </p:txBody>
      </p:sp>
      <p:sp>
        <p:nvSpPr>
          <p:cNvPr id="6" name="Footer Placeholder 4">
            <a:extLst>
              <a:ext uri="{FF2B5EF4-FFF2-40B4-BE49-F238E27FC236}">
                <a16:creationId xmlns:a16="http://schemas.microsoft.com/office/drawing/2014/main" id="{4714FEE2-1939-4507-7465-27E514544A7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6908329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4400"/>
              <a:t>Recap of session 3</a:t>
            </a:r>
          </a:p>
        </p:txBody>
      </p:sp>
    </p:spTree>
    <p:extLst>
      <p:ext uri="{BB962C8B-B14F-4D97-AF65-F5344CB8AC3E}">
        <p14:creationId xmlns:p14="http://schemas.microsoft.com/office/powerpoint/2010/main" val="428398818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Last week we learnt to:</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53252" y="949832"/>
            <a:ext cx="8586472" cy="3601574"/>
          </a:xfrm>
        </p:spPr>
        <p:txBody>
          <a:bodyPr vert="horz" lIns="0" tIns="0" rIns="0" bIns="0" rtlCol="0" anchor="t">
            <a:noAutofit/>
          </a:bodyPr>
          <a:lstStyle/>
          <a:p>
            <a:pPr marL="514350" indent="-514350" algn="l" rtl="0" fontAlgn="base">
              <a:lnSpc>
                <a:spcPct val="120000"/>
              </a:lnSpc>
              <a:spcBef>
                <a:spcPts val="600"/>
              </a:spcBef>
              <a:buFont typeface="+mj-lt"/>
              <a:buAutoNum type="arabicPeriod"/>
            </a:pPr>
            <a:r>
              <a:rPr lang="en-GB" sz="2400" b="0" i="0" u="none" strike="noStrike">
                <a:solidFill>
                  <a:srgbClr val="000000"/>
                </a:solidFill>
                <a:effectLst/>
                <a:latin typeface="Arial" panose="020B0604020202020204" pitchFamily="34" charset="0"/>
              </a:rPr>
              <a:t>calculate the support reactions in SS beams subjected to different loading conditions</a:t>
            </a:r>
            <a:endParaRPr lang="en-GB" sz="2400" b="0" i="0">
              <a:solidFill>
                <a:srgbClr val="000000"/>
              </a:solidFill>
              <a:effectLst/>
              <a:latin typeface="Arial" panose="020B0604020202020204" pitchFamily="34" charset="0"/>
            </a:endParaRPr>
          </a:p>
          <a:p>
            <a:pPr marL="514350" indent="-514350" algn="l" rtl="0" fontAlgn="base">
              <a:lnSpc>
                <a:spcPct val="120000"/>
              </a:lnSpc>
              <a:spcBef>
                <a:spcPts val="600"/>
              </a:spcBef>
              <a:buFont typeface="+mj-lt"/>
              <a:buAutoNum type="arabicPeriod"/>
            </a:pPr>
            <a:endParaRPr lang="en-GB" sz="2400" b="0" i="0">
              <a:solidFill>
                <a:srgbClr val="000000"/>
              </a:solidFill>
              <a:effectLst/>
              <a:latin typeface="Arial" panose="020B0604020202020204" pitchFamily="34" charset="0"/>
            </a:endParaRPr>
          </a:p>
          <a:p>
            <a:pPr marL="514350" indent="-514350" algn="l" rtl="0" fontAlgn="base">
              <a:lnSpc>
                <a:spcPct val="120000"/>
              </a:lnSpc>
              <a:spcBef>
                <a:spcPts val="600"/>
              </a:spcBef>
              <a:buFont typeface="+mj-lt"/>
              <a:buAutoNum type="arabicPeriod"/>
            </a:pPr>
            <a:r>
              <a:rPr lang="en-GB" sz="2400" b="0" i="0" u="none" strike="noStrike">
                <a:solidFill>
                  <a:srgbClr val="000000"/>
                </a:solidFill>
                <a:effectLst/>
                <a:latin typeface="Arial" panose="020B0604020202020204" pitchFamily="34" charset="0"/>
              </a:rPr>
              <a:t>compare the support reactions of SS beams from experiments with theoretical values.</a:t>
            </a:r>
            <a:r>
              <a:rPr lang="en-GB" sz="2400" b="0" i="0">
                <a:solidFill>
                  <a:srgbClr val="000000"/>
                </a:solidFill>
                <a:effectLst/>
                <a:latin typeface="Arial" panose="020B0604020202020204" pitchFamily="34" charset="0"/>
              </a:rPr>
              <a:t>​</a:t>
            </a:r>
          </a:p>
          <a:p>
            <a:pPr marL="514350" indent="-514350">
              <a:lnSpc>
                <a:spcPct val="120000"/>
              </a:lnSpc>
              <a:spcBef>
                <a:spcPts val="600"/>
              </a:spcBef>
              <a:buAutoNum type="arabicPeriod"/>
            </a:pPr>
            <a:endParaRPr lang="en-GB" sz="2400">
              <a:cs typeface="Arial"/>
            </a:endParaRPr>
          </a:p>
        </p:txBody>
      </p:sp>
      <p:sp>
        <p:nvSpPr>
          <p:cNvPr id="6" name="Footer Placeholder 4">
            <a:extLst>
              <a:ext uri="{FF2B5EF4-FFF2-40B4-BE49-F238E27FC236}">
                <a16:creationId xmlns:a16="http://schemas.microsoft.com/office/drawing/2014/main" id="{CB5A7DED-2D9A-C6B0-E4B4-9363639B758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29104857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experiments worksheet</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32951" y="949325"/>
            <a:ext cx="6571298" cy="3601574"/>
          </a:xfrm>
        </p:spPr>
        <p:txBody>
          <a:bodyPr/>
          <a:lstStyle/>
          <a:p>
            <a:pPr marL="457200" indent="-457200">
              <a:buAutoNum type="arabicPeriod"/>
            </a:pPr>
            <a:r>
              <a:rPr lang="en-GB" sz="2400"/>
              <a:t>It is important to consider angular momentum for SS beam analysis.</a:t>
            </a:r>
            <a:br>
              <a:rPr lang="en-GB" sz="2400"/>
            </a:br>
            <a:endParaRPr lang="en-GB" sz="2400"/>
          </a:p>
          <a:p>
            <a:pPr marL="457200" indent="-457200">
              <a:buAutoNum type="arabicPeriod"/>
            </a:pPr>
            <a:r>
              <a:rPr lang="en-GB" sz="2400"/>
              <a:t>Support reactions are calculated considering the static equilibrium of the beam.</a:t>
            </a:r>
            <a:br>
              <a:rPr lang="en-GB" sz="2400"/>
            </a:br>
            <a:endParaRPr lang="en-GB" sz="2400"/>
          </a:p>
          <a:p>
            <a:pPr marL="457200" indent="-457200">
              <a:buAutoNum type="arabicPeriod"/>
            </a:pPr>
            <a:r>
              <a:rPr lang="en-GB" sz="2400"/>
              <a:t>Resultant force and moments are both considered in the static equilibrium concept.</a:t>
            </a:r>
          </a:p>
        </p:txBody>
      </p:sp>
      <p:sp>
        <p:nvSpPr>
          <p:cNvPr id="6" name="Footer Placeholder 4">
            <a:extLst>
              <a:ext uri="{FF2B5EF4-FFF2-40B4-BE49-F238E27FC236}">
                <a16:creationId xmlns:a16="http://schemas.microsoft.com/office/drawing/2014/main" id="{E6409450-1B10-AB79-D91F-D38998514C1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94285075-3132-18E0-DD78-98FF478CD37A}"/>
              </a:ext>
            </a:extLst>
          </p:cNvPr>
          <p:cNvGrpSpPr/>
          <p:nvPr/>
        </p:nvGrpSpPr>
        <p:grpSpPr>
          <a:xfrm>
            <a:off x="7410083" y="890493"/>
            <a:ext cx="1228328" cy="830997"/>
            <a:chOff x="5364088" y="3923569"/>
            <a:chExt cx="1228328" cy="830997"/>
          </a:xfrm>
        </p:grpSpPr>
        <p:sp>
          <p:nvSpPr>
            <p:cNvPr id="7" name="TextBox 6">
              <a:extLst>
                <a:ext uri="{FF2B5EF4-FFF2-40B4-BE49-F238E27FC236}">
                  <a16:creationId xmlns:a16="http://schemas.microsoft.com/office/drawing/2014/main" id="{92483093-070B-5E08-EB71-C1680B3266DE}"/>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18EA534A-071F-34B3-3698-8F2B3854FACA}"/>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6AE863F-7906-A75E-5421-94FC90A6423D}"/>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B437E85A-2B8B-15D4-5670-E146BCC2ADB9}"/>
              </a:ext>
            </a:extLst>
          </p:cNvPr>
          <p:cNvGrpSpPr/>
          <p:nvPr/>
        </p:nvGrpSpPr>
        <p:grpSpPr>
          <a:xfrm>
            <a:off x="7401682" y="1943863"/>
            <a:ext cx="1228328" cy="830997"/>
            <a:chOff x="5364088" y="3923569"/>
            <a:chExt cx="1228328" cy="830997"/>
          </a:xfrm>
        </p:grpSpPr>
        <p:sp>
          <p:nvSpPr>
            <p:cNvPr id="11" name="TextBox 10">
              <a:extLst>
                <a:ext uri="{FF2B5EF4-FFF2-40B4-BE49-F238E27FC236}">
                  <a16:creationId xmlns:a16="http://schemas.microsoft.com/office/drawing/2014/main" id="{DB7563FA-E085-A014-4713-45B7A003BC6C}"/>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38983F06-C54B-6CA6-B4B4-31255A1729F4}"/>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6C49C0B-40F4-9588-B8B5-A52B0FD3E153}"/>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91835F18-06CC-2EF3-2FD4-ECEF1FBEC404}"/>
              </a:ext>
            </a:extLst>
          </p:cNvPr>
          <p:cNvGrpSpPr/>
          <p:nvPr/>
        </p:nvGrpSpPr>
        <p:grpSpPr>
          <a:xfrm>
            <a:off x="7410083" y="3003798"/>
            <a:ext cx="1228328" cy="830997"/>
            <a:chOff x="5364088" y="3923569"/>
            <a:chExt cx="1228328" cy="830997"/>
          </a:xfrm>
        </p:grpSpPr>
        <p:sp>
          <p:nvSpPr>
            <p:cNvPr id="15" name="TextBox 14">
              <a:extLst>
                <a:ext uri="{FF2B5EF4-FFF2-40B4-BE49-F238E27FC236}">
                  <a16:creationId xmlns:a16="http://schemas.microsoft.com/office/drawing/2014/main" id="{B9AAD4FB-98C4-6019-3021-D01B46C4CBE0}"/>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CB7D1736-613A-60AC-CB53-5778B05804E0}"/>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C8B7779-885B-17F9-1061-58B8A080E682}"/>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96386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4</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433644" y="870766"/>
            <a:ext cx="7882772" cy="155560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rgbClr val="000000"/>
                </a:solidFill>
                <a:effectLst/>
                <a:uLnTx/>
                <a:uFillTx/>
                <a:latin typeface="Arial"/>
                <a:ea typeface="+mn-ea"/>
                <a:cs typeface="Arial"/>
              </a:rPr>
              <a:t>Task:</a:t>
            </a:r>
            <a:r>
              <a:rPr kumimoji="0" lang="en-GB" sz="2400" b="0" i="0" u="none" strike="noStrike" kern="1200" cap="none" spc="0" normalizeH="0" baseline="0" noProof="0">
                <a:ln>
                  <a:noFill/>
                </a:ln>
                <a:solidFill>
                  <a:srgbClr val="000000"/>
                </a:solidFill>
                <a:effectLst/>
                <a:uLnTx/>
                <a:uFillTx/>
                <a:latin typeface="Arial"/>
                <a:ea typeface="+mn-ea"/>
                <a:cs typeface="Arial"/>
              </a:rPr>
              <a:t> Watch the two videos below and write the definition and units of:</a:t>
            </a:r>
          </a:p>
          <a:p>
            <a:pPr marL="997200" lvl="2" indent="-457200">
              <a:buFont typeface="Arial" panose="020B0604020202020204" pitchFamily="34" charset="0"/>
              <a:buAutoNum type="arabicPeriod"/>
              <a:defRPr/>
            </a:pPr>
            <a:r>
              <a:rPr kumimoji="0" lang="en-GB" sz="2500" b="0" i="0" u="none" strike="noStrike" kern="1200" cap="none" spc="0" normalizeH="0" baseline="0" noProof="0">
                <a:ln>
                  <a:noFill/>
                </a:ln>
                <a:solidFill>
                  <a:srgbClr val="000000"/>
                </a:solidFill>
                <a:effectLst/>
                <a:uLnTx/>
                <a:uFillTx/>
                <a:latin typeface="Arial"/>
                <a:ea typeface="+mn-ea"/>
                <a:cs typeface="Arial"/>
              </a:rPr>
              <a:t>shearing stress </a:t>
            </a:r>
          </a:p>
          <a:p>
            <a:pPr marL="997200" lvl="2" indent="-457200">
              <a:buFont typeface="Arial" panose="020B0604020202020204" pitchFamily="34" charset="0"/>
              <a:buAutoNum type="arabicPeriod"/>
              <a:defRPr/>
            </a:pPr>
            <a:r>
              <a:rPr lang="en-GB" sz="2500">
                <a:solidFill>
                  <a:srgbClr val="000000"/>
                </a:solidFill>
                <a:latin typeface="Arial"/>
                <a:cs typeface="Arial"/>
              </a:rPr>
              <a:t>s</a:t>
            </a:r>
            <a:r>
              <a:rPr kumimoji="0" lang="en-GB" sz="2500" b="0" i="0" u="none" strike="noStrike" kern="1200" cap="none" spc="0" normalizeH="0" baseline="0" noProof="0">
                <a:ln>
                  <a:noFill/>
                </a:ln>
                <a:solidFill>
                  <a:srgbClr val="000000"/>
                </a:solidFill>
                <a:effectLst/>
                <a:uLnTx/>
                <a:uFillTx/>
                <a:latin typeface="Arial"/>
                <a:ea typeface="+mn-ea"/>
                <a:cs typeface="Arial"/>
              </a:rPr>
              <a:t>hear force </a:t>
            </a:r>
          </a:p>
          <a:p>
            <a:pPr marL="997200" lvl="2" indent="-457200">
              <a:buFont typeface="Arial" panose="020B0604020202020204" pitchFamily="34" charset="0"/>
              <a:buAutoNum type="arabicPeriod"/>
              <a:defRPr/>
            </a:pPr>
            <a:r>
              <a:rPr kumimoji="0" lang="en-GB" sz="2500" b="0" i="0" u="none" strike="noStrike" kern="1200" cap="none" spc="0" normalizeH="0" baseline="0" noProof="0">
                <a:ln>
                  <a:noFill/>
                </a:ln>
                <a:solidFill>
                  <a:srgbClr val="000000"/>
                </a:solidFill>
                <a:effectLst/>
                <a:uLnTx/>
                <a:uFillTx/>
                <a:latin typeface="Arial"/>
                <a:ea typeface="+mn-ea"/>
                <a:cs typeface="Arial"/>
              </a:rPr>
              <a:t>bending stress</a:t>
            </a:r>
          </a:p>
          <a:p>
            <a:pPr marL="997200" lvl="2" indent="-457200">
              <a:buFont typeface="Arial" panose="020B0604020202020204" pitchFamily="34" charset="0"/>
              <a:buAutoNum type="arabicPeriod"/>
              <a:defRPr/>
            </a:pPr>
            <a:r>
              <a:rPr kumimoji="0" lang="en-GB" sz="2500" b="0" i="0" u="none" strike="noStrike" kern="1200" cap="none" spc="0" normalizeH="0" baseline="0" noProof="0">
                <a:ln>
                  <a:noFill/>
                </a:ln>
                <a:solidFill>
                  <a:srgbClr val="000000"/>
                </a:solidFill>
                <a:effectLst/>
                <a:uLnTx/>
                <a:uFillTx/>
                <a:latin typeface="Arial"/>
                <a:ea typeface="+mn-ea"/>
                <a:cs typeface="Arial"/>
              </a:rPr>
              <a:t>bending moment.</a:t>
            </a:r>
          </a:p>
          <a:p>
            <a:pPr marL="0" marR="0" lvl="0" indent="0" algn="r"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a:p>
            <a:pPr marL="0" marR="0" lvl="0" indent="0" algn="r"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Arial"/>
                <a:ea typeface="+mn-ea"/>
                <a:cs typeface="Arial"/>
                <a:hlinkClick r:id="rId3"/>
              </a:rPr>
              <a:t>(698) Strength of Materials: Analysis of shearing stress - YouTube</a:t>
            </a:r>
            <a:endParaRPr kumimoji="0" lang="en-US" sz="1800" b="0" i="0" u="none" strike="noStrike" kern="1200" cap="none" spc="0" normalizeH="0" baseline="0" noProof="0">
              <a:ln>
                <a:noFill/>
              </a:ln>
              <a:solidFill>
                <a:srgbClr val="000000"/>
              </a:solidFill>
              <a:effectLst/>
              <a:uLnTx/>
              <a:uFillTx/>
              <a:latin typeface="Arial"/>
              <a:ea typeface="+mn-lt"/>
              <a:cs typeface="Arial"/>
            </a:endParaRPr>
          </a:p>
          <a:p>
            <a:pPr marL="0" marR="0" lvl="0" indent="0" algn="r"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Arial"/>
                <a:ea typeface="+mn-ea"/>
                <a:cs typeface="Arial"/>
                <a:hlinkClick r:id="rId4"/>
              </a:rPr>
              <a:t>(698) Strength of Materials: Bending - YouTube</a:t>
            </a:r>
            <a:endParaRPr kumimoji="0" lang="en-GB" sz="1800" b="0"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Arial"/>
            </a:endParaRPr>
          </a:p>
        </p:txBody>
      </p:sp>
      <p:sp>
        <p:nvSpPr>
          <p:cNvPr id="4" name="Footer Placeholder 4">
            <a:extLst>
              <a:ext uri="{FF2B5EF4-FFF2-40B4-BE49-F238E27FC236}">
                <a16:creationId xmlns:a16="http://schemas.microsoft.com/office/drawing/2014/main" id="{DFD16FC8-A60D-C7E1-07EE-BABB863ACA7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42096384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
            <a:extLst>
              <a:ext uri="{FF2B5EF4-FFF2-40B4-BE49-F238E27FC236}">
                <a16:creationId xmlns:a16="http://schemas.microsoft.com/office/drawing/2014/main" id="{A6F12BCF-411C-BD8B-4A0E-4D81BA215FA9}"/>
              </a:ext>
            </a:extLst>
          </p:cNvPr>
          <p:cNvSpPr>
            <a:spLocks noGrp="1"/>
          </p:cNvSpPr>
          <p:nvPr>
            <p:ph sz="quarter" idx="18"/>
          </p:nvPr>
        </p:nvSpPr>
        <p:spPr>
          <a:xfrm>
            <a:off x="234001" y="1059582"/>
            <a:ext cx="3833944" cy="3528292"/>
          </a:xfrm>
        </p:spPr>
        <p:txBody>
          <a:bodyPr/>
          <a:lstStyle/>
          <a:p>
            <a:pPr algn="l">
              <a:lnSpc>
                <a:spcPct val="120000"/>
              </a:lnSpc>
              <a:spcBef>
                <a:spcPts val="600"/>
              </a:spcBef>
            </a:pPr>
            <a:r>
              <a:rPr lang="en-GB" sz="2400" b="0" i="0">
                <a:solidFill>
                  <a:srgbClr val="373D3F"/>
                </a:solidFill>
                <a:effectLst/>
              </a:rPr>
              <a:t>The shearing force (SF) is defined as the algebraic sum of all the transverse forces acting on either side of the section of a beam or a frame.</a:t>
            </a:r>
          </a:p>
          <a:p>
            <a:pPr>
              <a:lnSpc>
                <a:spcPct val="120000"/>
              </a:lnSpc>
              <a:spcBef>
                <a:spcPts val="600"/>
              </a:spcBef>
            </a:pPr>
            <a:endParaRPr lang="en-US" sz="2400"/>
          </a:p>
        </p:txBody>
      </p:sp>
      <p:pic>
        <p:nvPicPr>
          <p:cNvPr id="7" name="Picture 6" descr="Diagram&#10;&#10;Description automatically generated">
            <a:extLst>
              <a:ext uri="{FF2B5EF4-FFF2-40B4-BE49-F238E27FC236}">
                <a16:creationId xmlns:a16="http://schemas.microsoft.com/office/drawing/2014/main" id="{71479C66-2BAD-48F9-B939-9C38C65D6B81}"/>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3980346" y="1149454"/>
            <a:ext cx="5163654" cy="2917463"/>
          </a:xfrm>
          <a:prstGeom prst="rect">
            <a:avLst/>
          </a:prstGeom>
          <a:noFill/>
        </p:spPr>
      </p:pic>
      <p:sp>
        <p:nvSpPr>
          <p:cNvPr id="2" name="Slide Number Placeholder 1">
            <a:extLst>
              <a:ext uri="{FF2B5EF4-FFF2-40B4-BE49-F238E27FC236}">
                <a16:creationId xmlns:a16="http://schemas.microsoft.com/office/drawing/2014/main" id="{E5C58626-D2D2-4A28-AC57-967B1B39F6ED}"/>
              </a:ext>
            </a:extLst>
          </p:cNvPr>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105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8336915-6390-4054-A6FC-2A33AA6A3B2A}"/>
              </a:ext>
            </a:extLst>
          </p:cNvPr>
          <p:cNvSpPr>
            <a:spLocks noGrp="1"/>
          </p:cNvSpPr>
          <p:nvPr>
            <p:ph type="title"/>
          </p:nvPr>
        </p:nvSpPr>
        <p:spPr>
          <a:xfrm>
            <a:off x="232950" y="249900"/>
            <a:ext cx="8437563" cy="699425"/>
          </a:xfrm>
        </p:spPr>
        <p:txBody>
          <a:bodyPr anchor="t">
            <a:normAutofit/>
          </a:bodyPr>
          <a:lstStyle/>
          <a:p>
            <a:r>
              <a:rPr lang="en-GB"/>
              <a:t>What is shear or shearing force?</a:t>
            </a:r>
          </a:p>
        </p:txBody>
      </p:sp>
      <p:sp>
        <p:nvSpPr>
          <p:cNvPr id="4" name="Footer Placeholder 4">
            <a:extLst>
              <a:ext uri="{FF2B5EF4-FFF2-40B4-BE49-F238E27FC236}">
                <a16:creationId xmlns:a16="http://schemas.microsoft.com/office/drawing/2014/main" id="{D3CA29DE-D253-2754-588E-506FC6627A1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99220371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E7C7C5-3FD4-4113-8F3D-D1A803885DDB}"/>
              </a:ext>
            </a:extLst>
          </p:cNvPr>
          <p:cNvSpPr>
            <a:spLocks noGrp="1"/>
          </p:cNvSpPr>
          <p:nvPr>
            <p:ph sz="quarter" idx="18"/>
          </p:nvPr>
        </p:nvSpPr>
        <p:spPr>
          <a:xfrm>
            <a:off x="232950" y="877232"/>
            <a:ext cx="8910000" cy="1296144"/>
          </a:xfrm>
        </p:spPr>
        <p:txBody>
          <a:bodyPr/>
          <a:lstStyle/>
          <a:p>
            <a:pPr algn="l">
              <a:lnSpc>
                <a:spcPct val="120000"/>
              </a:lnSpc>
              <a:spcBef>
                <a:spcPts val="600"/>
              </a:spcBef>
            </a:pPr>
            <a:r>
              <a:rPr lang="en-GB" sz="2400" b="0" i="0">
                <a:solidFill>
                  <a:srgbClr val="373D3F"/>
                </a:solidFill>
                <a:effectLst/>
              </a:rPr>
              <a:t>The bending moment (BM) is defined as the algebraic sum of all the forces’ moments acting on either side of the section of a beam or a frame.</a:t>
            </a:r>
          </a:p>
          <a:p>
            <a:pPr>
              <a:lnSpc>
                <a:spcPct val="120000"/>
              </a:lnSpc>
              <a:spcBef>
                <a:spcPts val="600"/>
              </a:spcBef>
            </a:pPr>
            <a:endParaRPr lang="en-GB" sz="2400"/>
          </a:p>
        </p:txBody>
      </p:sp>
      <p:sp>
        <p:nvSpPr>
          <p:cNvPr id="5" name="Slide Number Placeholder 4">
            <a:extLst>
              <a:ext uri="{FF2B5EF4-FFF2-40B4-BE49-F238E27FC236}">
                <a16:creationId xmlns:a16="http://schemas.microsoft.com/office/drawing/2014/main" id="{4B267B56-76B8-4958-97F0-5DD2B23C21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6" name="Title 5">
            <a:extLst>
              <a:ext uri="{FF2B5EF4-FFF2-40B4-BE49-F238E27FC236}">
                <a16:creationId xmlns:a16="http://schemas.microsoft.com/office/drawing/2014/main" id="{2741384F-16E8-45ED-AEF0-F699A183E86F}"/>
              </a:ext>
            </a:extLst>
          </p:cNvPr>
          <p:cNvSpPr>
            <a:spLocks noGrp="1"/>
          </p:cNvSpPr>
          <p:nvPr>
            <p:ph type="title"/>
          </p:nvPr>
        </p:nvSpPr>
        <p:spPr/>
        <p:txBody>
          <a:bodyPr/>
          <a:lstStyle/>
          <a:p>
            <a:r>
              <a:rPr lang="en-GB">
                <a:solidFill>
                  <a:srgbClr val="373D3F"/>
                </a:solidFill>
              </a:rPr>
              <a:t>What is bending moment?</a:t>
            </a:r>
            <a:br>
              <a:rPr lang="en-GB">
                <a:solidFill>
                  <a:srgbClr val="373D3F"/>
                </a:solidFill>
              </a:rPr>
            </a:br>
            <a:endParaRPr lang="en-GB"/>
          </a:p>
        </p:txBody>
      </p:sp>
      <p:pic>
        <p:nvPicPr>
          <p:cNvPr id="10" name="Content Placeholder 7" descr="Diagram&#10;&#10;Description automatically generated">
            <a:extLst>
              <a:ext uri="{FF2B5EF4-FFF2-40B4-BE49-F238E27FC236}">
                <a16:creationId xmlns:a16="http://schemas.microsoft.com/office/drawing/2014/main" id="{A700B267-B466-4AD7-8492-576513D26333}"/>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1158719" y="2173376"/>
            <a:ext cx="6826562" cy="2389295"/>
          </a:xfrm>
          <a:prstGeom prst="rect">
            <a:avLst/>
          </a:prstGeom>
          <a:noFill/>
        </p:spPr>
      </p:pic>
      <p:sp>
        <p:nvSpPr>
          <p:cNvPr id="3" name="Footer Placeholder 4">
            <a:extLst>
              <a:ext uri="{FF2B5EF4-FFF2-40B4-BE49-F238E27FC236}">
                <a16:creationId xmlns:a16="http://schemas.microsoft.com/office/drawing/2014/main" id="{601F508F-5003-70B2-45A6-B3260105CA5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8975407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
            <a:extLst>
              <a:ext uri="{FF2B5EF4-FFF2-40B4-BE49-F238E27FC236}">
                <a16:creationId xmlns:a16="http://schemas.microsoft.com/office/drawing/2014/main" id="{FD9F9AD5-74A3-9F32-5F4F-A333DC0A054F}"/>
              </a:ext>
            </a:extLst>
          </p:cNvPr>
          <p:cNvSpPr>
            <a:spLocks noGrp="1"/>
          </p:cNvSpPr>
          <p:nvPr>
            <p:ph sz="quarter" idx="14"/>
          </p:nvPr>
        </p:nvSpPr>
        <p:spPr>
          <a:xfrm>
            <a:off x="234000" y="987425"/>
            <a:ext cx="8631840" cy="1296293"/>
          </a:xfrm>
        </p:spPr>
        <p:txBody>
          <a:bodyPr/>
          <a:lstStyle/>
          <a:p>
            <a:pPr>
              <a:lnSpc>
                <a:spcPct val="120000"/>
              </a:lnSpc>
              <a:spcBef>
                <a:spcPts val="600"/>
              </a:spcBef>
            </a:pPr>
            <a:r>
              <a:rPr lang="en-GB" sz="2000" b="0" i="0">
                <a:solidFill>
                  <a:srgbClr val="373D3F"/>
                </a:solidFill>
                <a:effectLst/>
              </a:rPr>
              <a:t>On the right for shear – up is positive. Notice that both of the following figure show the identical sign convention.</a:t>
            </a:r>
            <a:endParaRPr lang="en-US" sz="2000"/>
          </a:p>
        </p:txBody>
      </p:sp>
      <p:sp>
        <p:nvSpPr>
          <p:cNvPr id="5" name="Slide Number Placeholder 4">
            <a:extLst>
              <a:ext uri="{FF2B5EF4-FFF2-40B4-BE49-F238E27FC236}">
                <a16:creationId xmlns:a16="http://schemas.microsoft.com/office/drawing/2014/main" id="{3A34F954-19F1-4EF5-82A0-6A2A6A8153F5}"/>
              </a:ext>
            </a:extLst>
          </p:cNvPr>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107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6" name="Title 5">
            <a:extLst>
              <a:ext uri="{FF2B5EF4-FFF2-40B4-BE49-F238E27FC236}">
                <a16:creationId xmlns:a16="http://schemas.microsoft.com/office/drawing/2014/main" id="{32BEF0B9-9749-4042-8B04-9931E33BC19B}"/>
              </a:ext>
            </a:extLst>
          </p:cNvPr>
          <p:cNvSpPr>
            <a:spLocks noGrp="1"/>
          </p:cNvSpPr>
          <p:nvPr>
            <p:ph type="title"/>
          </p:nvPr>
        </p:nvSpPr>
        <p:spPr>
          <a:xfrm>
            <a:off x="232950" y="249900"/>
            <a:ext cx="8437563" cy="699425"/>
          </a:xfrm>
        </p:spPr>
        <p:txBody>
          <a:bodyPr anchor="t">
            <a:normAutofit/>
          </a:bodyPr>
          <a:lstStyle/>
          <a:p>
            <a:r>
              <a:rPr lang="en-GB"/>
              <a:t>Sign convention</a:t>
            </a:r>
          </a:p>
        </p:txBody>
      </p:sp>
      <p:pic>
        <p:nvPicPr>
          <p:cNvPr id="12" name="Picture 11">
            <a:extLst>
              <a:ext uri="{FF2B5EF4-FFF2-40B4-BE49-F238E27FC236}">
                <a16:creationId xmlns:a16="http://schemas.microsoft.com/office/drawing/2014/main" id="{E898DF3C-FB97-476F-9D12-CF71DF3FA7CC}"/>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1084069" y="1820636"/>
            <a:ext cx="6735323" cy="2915593"/>
          </a:xfrm>
          <a:prstGeom prst="rect">
            <a:avLst/>
          </a:prstGeom>
        </p:spPr>
      </p:pic>
      <p:sp>
        <p:nvSpPr>
          <p:cNvPr id="2" name="Footer Placeholder 4">
            <a:extLst>
              <a:ext uri="{FF2B5EF4-FFF2-40B4-BE49-F238E27FC236}">
                <a16:creationId xmlns:a16="http://schemas.microsoft.com/office/drawing/2014/main" id="{3BAF2344-072F-4F0E-A631-E3DCB9E0307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3806642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a:t>
            </a:r>
            <a:r>
              <a:rPr lang="en-GB">
                <a:latin typeface="Arial" panose="020B0604020202020204" pitchFamily="34" charset="0"/>
                <a:ea typeface="Calibri" panose="020F0502020204030204" pitchFamily="34" charset="0"/>
              </a:rPr>
              <a:t>pre-session task</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323528" y="949325"/>
            <a:ext cx="5747416" cy="3601574"/>
          </a:xfrm>
        </p:spPr>
        <p:txBody>
          <a:bodyPr vert="horz" lIns="0" tIns="0" rIns="0" bIns="0" rtlCol="0" anchor="t">
            <a:noAutofit/>
          </a:bodyPr>
          <a:lstStyle/>
          <a:p>
            <a:pPr marL="457200" indent="-457200">
              <a:buAutoNum type="arabicPeriod"/>
            </a:pPr>
            <a:r>
              <a:rPr lang="en-GB" sz="2400"/>
              <a:t>Shear force acts perpendicular to the cross section of a body.</a:t>
            </a:r>
            <a:br>
              <a:rPr lang="en-GB" sz="2400"/>
            </a:br>
            <a:endParaRPr lang="en-GB" sz="2400"/>
          </a:p>
          <a:p>
            <a:pPr marL="457200" indent="-457200">
              <a:buAutoNum type="arabicPeriod"/>
            </a:pPr>
            <a:r>
              <a:rPr lang="en-GB" sz="2400"/>
              <a:t>Shear stress is maximum at the top of a beam.</a:t>
            </a:r>
            <a:br>
              <a:rPr lang="en-GB" sz="2400"/>
            </a:br>
            <a:endParaRPr lang="en-GB" sz="2400"/>
          </a:p>
          <a:p>
            <a:pPr marL="457200" indent="-457200">
              <a:buAutoNum type="arabicPeriod"/>
            </a:pPr>
            <a:r>
              <a:rPr lang="en-GB" sz="2400"/>
              <a:t>Bending stress can be either tensile or compressive.</a:t>
            </a:r>
          </a:p>
        </p:txBody>
      </p:sp>
      <p:sp>
        <p:nvSpPr>
          <p:cNvPr id="6" name="Footer Placeholder 4">
            <a:extLst>
              <a:ext uri="{FF2B5EF4-FFF2-40B4-BE49-F238E27FC236}">
                <a16:creationId xmlns:a16="http://schemas.microsoft.com/office/drawing/2014/main" id="{EBEED45C-63B8-319E-A4DF-FCFD63C240D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834E5A97-2C59-3666-BE81-4A21DE4383CC}"/>
              </a:ext>
            </a:extLst>
          </p:cNvPr>
          <p:cNvGrpSpPr/>
          <p:nvPr/>
        </p:nvGrpSpPr>
        <p:grpSpPr>
          <a:xfrm>
            <a:off x="7117868" y="915566"/>
            <a:ext cx="1228328" cy="830997"/>
            <a:chOff x="5364088" y="3923569"/>
            <a:chExt cx="1228328" cy="830997"/>
          </a:xfrm>
        </p:grpSpPr>
        <p:sp>
          <p:nvSpPr>
            <p:cNvPr id="7" name="TextBox 6">
              <a:extLst>
                <a:ext uri="{FF2B5EF4-FFF2-40B4-BE49-F238E27FC236}">
                  <a16:creationId xmlns:a16="http://schemas.microsoft.com/office/drawing/2014/main" id="{BBA970B8-566C-52B2-1469-442C1AB33E1C}"/>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3066E02F-CC6C-9DCD-D866-7843291D5787}"/>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737A10C-0C3A-6DF4-9703-A5E68E6C7ECB}"/>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3FF9577C-9D0F-3516-360E-DB633C055610}"/>
              </a:ext>
            </a:extLst>
          </p:cNvPr>
          <p:cNvGrpSpPr/>
          <p:nvPr/>
        </p:nvGrpSpPr>
        <p:grpSpPr>
          <a:xfrm>
            <a:off x="7117868" y="1988606"/>
            <a:ext cx="1228328" cy="830997"/>
            <a:chOff x="5364088" y="3923569"/>
            <a:chExt cx="1228328" cy="830997"/>
          </a:xfrm>
        </p:grpSpPr>
        <p:sp>
          <p:nvSpPr>
            <p:cNvPr id="11" name="TextBox 10">
              <a:extLst>
                <a:ext uri="{FF2B5EF4-FFF2-40B4-BE49-F238E27FC236}">
                  <a16:creationId xmlns:a16="http://schemas.microsoft.com/office/drawing/2014/main" id="{3CCACAAA-9EB9-4728-DA6C-72FA800FFBCE}"/>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9962D49D-1C37-6877-905E-E00FF13B432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B0B19CD-B721-868A-DA6F-BE81E84B684B}"/>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3E2AB695-A1B4-1288-E61A-884A31AC1D6F}"/>
              </a:ext>
            </a:extLst>
          </p:cNvPr>
          <p:cNvGrpSpPr/>
          <p:nvPr/>
        </p:nvGrpSpPr>
        <p:grpSpPr>
          <a:xfrm>
            <a:off x="7117868" y="3073814"/>
            <a:ext cx="1228328" cy="830997"/>
            <a:chOff x="5364088" y="3923569"/>
            <a:chExt cx="1228328" cy="830997"/>
          </a:xfrm>
        </p:grpSpPr>
        <p:sp>
          <p:nvSpPr>
            <p:cNvPr id="15" name="TextBox 14">
              <a:extLst>
                <a:ext uri="{FF2B5EF4-FFF2-40B4-BE49-F238E27FC236}">
                  <a16:creationId xmlns:a16="http://schemas.microsoft.com/office/drawing/2014/main" id="{6A8E5D03-6182-40DC-4D42-0789BB816A2E}"/>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31BF063A-0531-29C2-EA74-D3428E74D9B2}"/>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E23E1EB-2A7B-5114-4D7C-6E2721A67B79}"/>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7292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Failure of structures due to shear and bending stress</a:t>
            </a:r>
          </a:p>
        </p:txBody>
      </p:sp>
    </p:spTree>
    <p:extLst>
      <p:ext uri="{BB962C8B-B14F-4D97-AF65-F5344CB8AC3E}">
        <p14:creationId xmlns:p14="http://schemas.microsoft.com/office/powerpoint/2010/main" val="2959014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7D8C25-1236-DA6D-5AFC-36A190BEFB09}"/>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C7F2EE47-417D-2D39-90EA-FD80FB576081}"/>
              </a:ext>
            </a:extLst>
          </p:cNvPr>
          <p:cNvSpPr>
            <a:spLocks noGrp="1"/>
          </p:cNvSpPr>
          <p:nvPr>
            <p:ph type="title"/>
          </p:nvPr>
        </p:nvSpPr>
        <p:spPr/>
        <p:txBody>
          <a:bodyPr/>
          <a:lstStyle/>
          <a:p>
            <a:r>
              <a:rPr lang="en-GB"/>
              <a:t>Structural components </a:t>
            </a:r>
            <a:br>
              <a:rPr lang="en-GB"/>
            </a:br>
            <a:endParaRPr lang="en-GB"/>
          </a:p>
        </p:txBody>
      </p:sp>
      <p:sp>
        <p:nvSpPr>
          <p:cNvPr id="4" name="Text Placeholder 3">
            <a:extLst>
              <a:ext uri="{FF2B5EF4-FFF2-40B4-BE49-F238E27FC236}">
                <a16:creationId xmlns:a16="http://schemas.microsoft.com/office/drawing/2014/main" id="{9F859BFF-F90F-3382-CF30-A28CCF6583F5}"/>
              </a:ext>
            </a:extLst>
          </p:cNvPr>
          <p:cNvSpPr>
            <a:spLocks noGrp="1"/>
          </p:cNvSpPr>
          <p:nvPr>
            <p:ph type="body" sz="quarter" idx="12"/>
          </p:nvPr>
        </p:nvSpPr>
        <p:spPr/>
        <p:txBody>
          <a:bodyPr vert="horz" lIns="0" tIns="0" rIns="0" bIns="0" rtlCol="0" anchor="t">
            <a:noAutofit/>
          </a:bodyPr>
          <a:lstStyle/>
          <a:p>
            <a:r>
              <a:rPr lang="en-GB">
                <a:cs typeface="Arial"/>
              </a:rPr>
              <a:t>What are the structural components of this building?</a:t>
            </a:r>
            <a:endParaRPr lang="en-GB"/>
          </a:p>
          <a:p>
            <a:endParaRPr lang="en-GB"/>
          </a:p>
          <a:p>
            <a:r>
              <a:rPr lang="en-GB"/>
              <a:t>What are the </a:t>
            </a:r>
            <a:r>
              <a:rPr lang="en-GB">
                <a:solidFill>
                  <a:srgbClr val="FF0000"/>
                </a:solidFill>
              </a:rPr>
              <a:t>structural components </a:t>
            </a:r>
            <a:r>
              <a:rPr lang="en-GB"/>
              <a:t>of the system in the video?</a:t>
            </a:r>
            <a:endParaRPr lang="en-GB">
              <a:cs typeface="Arial"/>
            </a:endParaRPr>
          </a:p>
          <a:p>
            <a:endParaRPr lang="en-GB"/>
          </a:p>
          <a:p>
            <a:endParaRPr lang="en-GB"/>
          </a:p>
        </p:txBody>
      </p:sp>
      <p:sp>
        <p:nvSpPr>
          <p:cNvPr id="12" name="TextBox 11">
            <a:extLst>
              <a:ext uri="{FF2B5EF4-FFF2-40B4-BE49-F238E27FC236}">
                <a16:creationId xmlns:a16="http://schemas.microsoft.com/office/drawing/2014/main" id="{5E28CBEB-D386-9A5E-85EC-9763ED8903FA}"/>
              </a:ext>
            </a:extLst>
          </p:cNvPr>
          <p:cNvSpPr txBox="1"/>
          <p:nvPr/>
        </p:nvSpPr>
        <p:spPr>
          <a:xfrm>
            <a:off x="3923928" y="2738626"/>
            <a:ext cx="4392488" cy="1292662"/>
          </a:xfrm>
          <a:prstGeom prst="rect">
            <a:avLst/>
          </a:prstGeom>
          <a:noFill/>
        </p:spPr>
        <p:txBody>
          <a:bodyPr wrap="square" lIns="0" tIns="0" rIns="0" bIns="0" rtlCol="0">
            <a:spAutoFit/>
          </a:bodyPr>
          <a:lstStyle/>
          <a:p>
            <a:pPr algn="ctr"/>
            <a:r>
              <a:rPr lang="en-GB" sz="2800" b="1">
                <a:solidFill>
                  <a:schemeClr val="tx1">
                    <a:lumMod val="50000"/>
                    <a:lumOff val="50000"/>
                  </a:schemeClr>
                </a:solidFill>
              </a:rPr>
              <a:t>Physical elements that support or transfer the forces</a:t>
            </a:r>
          </a:p>
        </p:txBody>
      </p:sp>
      <p:cxnSp>
        <p:nvCxnSpPr>
          <p:cNvPr id="14" name="Straight Arrow Connector 13">
            <a:extLst>
              <a:ext uri="{FF2B5EF4-FFF2-40B4-BE49-F238E27FC236}">
                <a16:creationId xmlns:a16="http://schemas.microsoft.com/office/drawing/2014/main" id="{67AC8D55-A92D-5D9C-3BAD-281CD4EF195D}"/>
              </a:ext>
            </a:extLst>
          </p:cNvPr>
          <p:cNvCxnSpPr>
            <a:cxnSpLocks/>
          </p:cNvCxnSpPr>
          <p:nvPr/>
        </p:nvCxnSpPr>
        <p:spPr>
          <a:xfrm>
            <a:off x="5076056" y="2390183"/>
            <a:ext cx="360040" cy="37056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0304A884-1295-A109-8AB0-10DA29C6CCED}"/>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192323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110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2" name="Title 11"/>
          <p:cNvSpPr>
            <a:spLocks noGrp="1"/>
          </p:cNvSpPr>
          <p:nvPr>
            <p:ph type="title"/>
          </p:nvPr>
        </p:nvSpPr>
        <p:spPr>
          <a:xfrm>
            <a:off x="232950" y="249900"/>
            <a:ext cx="8437563" cy="699425"/>
          </a:xfrm>
        </p:spPr>
        <p:txBody>
          <a:bodyPr anchor="t">
            <a:normAutofit/>
          </a:bodyPr>
          <a:lstStyle/>
          <a:p>
            <a:r>
              <a:rPr lang="en-GB"/>
              <a:t>Group activity</a:t>
            </a:r>
          </a:p>
        </p:txBody>
      </p:sp>
      <p:sp>
        <p:nvSpPr>
          <p:cNvPr id="5" name="Text Placeholder 4"/>
          <p:cNvSpPr>
            <a:spLocks noGrp="1"/>
          </p:cNvSpPr>
          <p:nvPr>
            <p:ph type="body" sz="quarter" idx="12"/>
          </p:nvPr>
        </p:nvSpPr>
        <p:spPr>
          <a:xfrm>
            <a:off x="234000" y="986400"/>
            <a:ext cx="8298440" cy="3601574"/>
          </a:xfrm>
        </p:spPr>
        <p:txBody>
          <a:bodyPr vert="horz" lIns="0" tIns="0" rIns="0" bIns="0" rtlCol="0" anchor="t">
            <a:normAutofit/>
          </a:bodyPr>
          <a:lstStyle/>
          <a:p>
            <a:pPr>
              <a:spcAft>
                <a:spcPts val="600"/>
              </a:spcAft>
            </a:pPr>
            <a:r>
              <a:rPr lang="en-GB" sz="2400"/>
              <a:t>Get into groups allocated by your teacher. Research one of the following structural failures:</a:t>
            </a:r>
          </a:p>
          <a:p>
            <a:pPr marL="457200" indent="-457200">
              <a:spcAft>
                <a:spcPts val="600"/>
              </a:spcAft>
              <a:buAutoNum type="arabicPeriod"/>
            </a:pPr>
            <a:r>
              <a:rPr lang="en-GB" sz="2400"/>
              <a:t>Tacoma Narrows bridge failure</a:t>
            </a:r>
          </a:p>
          <a:p>
            <a:pPr marL="457200" indent="-457200">
              <a:spcAft>
                <a:spcPts val="600"/>
              </a:spcAft>
              <a:buAutoNum type="arabicPeriod"/>
            </a:pPr>
            <a:r>
              <a:rPr lang="en-GB" sz="2400"/>
              <a:t>Hyatt Regency walkway collapse</a:t>
            </a:r>
          </a:p>
          <a:p>
            <a:pPr marL="457200" indent="-457200">
              <a:spcAft>
                <a:spcPts val="600"/>
              </a:spcAft>
              <a:buAutoNum type="arabicPeriod"/>
            </a:pPr>
            <a:r>
              <a:rPr lang="en-GB" sz="2400"/>
              <a:t>I-35W Mississippi River bridge collapse</a:t>
            </a:r>
          </a:p>
          <a:p>
            <a:pPr marL="457200" indent="-457200">
              <a:spcAft>
                <a:spcPts val="600"/>
              </a:spcAft>
              <a:buAutoNum type="arabicPeriod"/>
            </a:pPr>
            <a:r>
              <a:rPr lang="en-GB" sz="2400"/>
              <a:t>Tay Bridge Disaster</a:t>
            </a:r>
          </a:p>
          <a:p>
            <a:pPr marL="457200" indent="-457200">
              <a:spcAft>
                <a:spcPts val="600"/>
              </a:spcAft>
              <a:buAutoNum type="arabicPeriod"/>
            </a:pPr>
            <a:r>
              <a:rPr lang="en-GB" sz="2400"/>
              <a:t>Kemper Arena roof collapse</a:t>
            </a:r>
          </a:p>
          <a:p>
            <a:pPr>
              <a:spcAft>
                <a:spcPts val="600"/>
              </a:spcAft>
            </a:pPr>
            <a:endParaRPr lang="en-GB" sz="2400"/>
          </a:p>
        </p:txBody>
      </p:sp>
      <p:sp>
        <p:nvSpPr>
          <p:cNvPr id="2" name="Footer Placeholder 4">
            <a:extLst>
              <a:ext uri="{FF2B5EF4-FFF2-40B4-BE49-F238E27FC236}">
                <a16:creationId xmlns:a16="http://schemas.microsoft.com/office/drawing/2014/main" id="{AEAC941C-8418-C4B1-392F-2BCE21B12CE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8455807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946323-0645-4726-AF28-D8CE30BB8C1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AE204BA-8FB9-41A6-ADC9-7801578E2A2E}"/>
              </a:ext>
            </a:extLst>
          </p:cNvPr>
          <p:cNvSpPr>
            <a:spLocks noGrp="1"/>
          </p:cNvSpPr>
          <p:nvPr>
            <p:ph type="title"/>
          </p:nvPr>
        </p:nvSpPr>
        <p:spPr/>
        <p:txBody>
          <a:bodyPr/>
          <a:lstStyle/>
          <a:p>
            <a:r>
              <a:rPr lang="en-GB"/>
              <a:t>Case study guideline</a:t>
            </a:r>
          </a:p>
        </p:txBody>
      </p:sp>
      <p:sp>
        <p:nvSpPr>
          <p:cNvPr id="4" name="Text Placeholder 3">
            <a:extLst>
              <a:ext uri="{FF2B5EF4-FFF2-40B4-BE49-F238E27FC236}">
                <a16:creationId xmlns:a16="http://schemas.microsoft.com/office/drawing/2014/main" id="{BDE3D30C-998C-4F2B-9A4A-EE82AE8E603F}"/>
              </a:ext>
            </a:extLst>
          </p:cNvPr>
          <p:cNvSpPr>
            <a:spLocks noGrp="1"/>
          </p:cNvSpPr>
          <p:nvPr>
            <p:ph type="body" sz="quarter" idx="12"/>
          </p:nvPr>
        </p:nvSpPr>
        <p:spPr>
          <a:xfrm>
            <a:off x="232950" y="770963"/>
            <a:ext cx="8874504" cy="3601574"/>
          </a:xfrm>
        </p:spPr>
        <p:txBody>
          <a:bodyPr vert="horz" lIns="0" tIns="0" rIns="0" bIns="0" rtlCol="0" anchor="t">
            <a:noAutofit/>
          </a:bodyPr>
          <a:lstStyle/>
          <a:p>
            <a:pPr marL="514350" indent="-514350">
              <a:lnSpc>
                <a:spcPct val="120000"/>
              </a:lnSpc>
              <a:spcBef>
                <a:spcPts val="600"/>
              </a:spcBef>
              <a:buAutoNum type="arabicPeriod"/>
            </a:pPr>
            <a:r>
              <a:rPr lang="en-GB"/>
              <a:t>What is the project?</a:t>
            </a:r>
          </a:p>
          <a:p>
            <a:pPr marL="514350" indent="-514350">
              <a:lnSpc>
                <a:spcPct val="120000"/>
              </a:lnSpc>
              <a:spcBef>
                <a:spcPts val="600"/>
              </a:spcBef>
              <a:buAutoNum type="arabicPeriod"/>
            </a:pPr>
            <a:r>
              <a:rPr lang="en-GB"/>
              <a:t>How did the disaster occur?</a:t>
            </a:r>
          </a:p>
          <a:p>
            <a:pPr marL="514350" indent="-514350">
              <a:lnSpc>
                <a:spcPct val="120000"/>
              </a:lnSpc>
              <a:spcBef>
                <a:spcPts val="600"/>
              </a:spcBef>
              <a:buAutoNum type="arabicPeriod"/>
            </a:pPr>
            <a:r>
              <a:rPr lang="en-GB"/>
              <a:t>What are the design failures that caused the disaster?</a:t>
            </a:r>
          </a:p>
          <a:p>
            <a:pPr marL="514350" indent="-514350">
              <a:lnSpc>
                <a:spcPct val="120000"/>
              </a:lnSpc>
              <a:spcBef>
                <a:spcPts val="600"/>
              </a:spcBef>
              <a:buAutoNum type="arabicPeriod"/>
            </a:pPr>
            <a:r>
              <a:rPr lang="en-GB"/>
              <a:t>What is the importance of avoiding such failures?</a:t>
            </a:r>
          </a:p>
          <a:p>
            <a:pPr marL="514350" indent="-514350">
              <a:lnSpc>
                <a:spcPct val="120000"/>
              </a:lnSpc>
              <a:spcBef>
                <a:spcPts val="600"/>
              </a:spcBef>
              <a:buAutoNum type="arabicPeriod"/>
            </a:pPr>
            <a:endParaRPr lang="en-GB"/>
          </a:p>
          <a:p>
            <a:pPr>
              <a:lnSpc>
                <a:spcPct val="120000"/>
              </a:lnSpc>
              <a:spcBef>
                <a:spcPts val="600"/>
              </a:spcBef>
            </a:pPr>
            <a:r>
              <a:rPr lang="en-GB" sz="2000"/>
              <a:t>Answer the questions in a PowerPoint presentation and present it to the class.</a:t>
            </a:r>
          </a:p>
          <a:p>
            <a:pPr>
              <a:lnSpc>
                <a:spcPct val="120000"/>
              </a:lnSpc>
              <a:spcBef>
                <a:spcPts val="600"/>
              </a:spcBef>
            </a:pPr>
            <a:r>
              <a:rPr lang="en-GB" sz="2000" b="1"/>
              <a:t>Case study duration:</a:t>
            </a:r>
            <a:r>
              <a:rPr lang="en-GB" sz="2000"/>
              <a:t> 30 mins, </a:t>
            </a:r>
            <a:r>
              <a:rPr lang="en-GB" sz="2000" b="1"/>
              <a:t>Presentation and Q/A time: </a:t>
            </a:r>
            <a:r>
              <a:rPr lang="en-GB" sz="2000"/>
              <a:t>10 mins</a:t>
            </a:r>
          </a:p>
          <a:p>
            <a:pPr>
              <a:lnSpc>
                <a:spcPct val="120000"/>
              </a:lnSpc>
              <a:spcBef>
                <a:spcPts val="600"/>
              </a:spcBef>
            </a:pPr>
            <a:endParaRPr lang="en-GB"/>
          </a:p>
        </p:txBody>
      </p:sp>
      <p:sp>
        <p:nvSpPr>
          <p:cNvPr id="6" name="Footer Placeholder 4">
            <a:extLst>
              <a:ext uri="{FF2B5EF4-FFF2-40B4-BE49-F238E27FC236}">
                <a16:creationId xmlns:a16="http://schemas.microsoft.com/office/drawing/2014/main" id="{BD338382-3FD4-3537-9D95-B133266A4E4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09815186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Stress analysis of simply supported beams</a:t>
            </a:r>
          </a:p>
        </p:txBody>
      </p:sp>
    </p:spTree>
    <p:extLst>
      <p:ext uri="{BB962C8B-B14F-4D97-AF65-F5344CB8AC3E}">
        <p14:creationId xmlns:p14="http://schemas.microsoft.com/office/powerpoint/2010/main" val="28368826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113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2" name="Title 11"/>
          <p:cNvSpPr>
            <a:spLocks noGrp="1"/>
          </p:cNvSpPr>
          <p:nvPr>
            <p:ph type="title"/>
          </p:nvPr>
        </p:nvSpPr>
        <p:spPr>
          <a:xfrm>
            <a:off x="232950" y="249900"/>
            <a:ext cx="8437563" cy="699425"/>
          </a:xfrm>
        </p:spPr>
        <p:txBody>
          <a:bodyPr anchor="t">
            <a:normAutofit/>
          </a:bodyPr>
          <a:lstStyle/>
          <a:p>
            <a:r>
              <a:rPr lang="en-GB"/>
              <a:t>Beam analysis steps to calculate shear and bending stress</a:t>
            </a:r>
          </a:p>
        </p:txBody>
      </p:sp>
      <p:sp>
        <p:nvSpPr>
          <p:cNvPr id="5" name="Text Placeholder 4"/>
          <p:cNvSpPr>
            <a:spLocks noGrp="1"/>
          </p:cNvSpPr>
          <p:nvPr>
            <p:ph type="body" sz="quarter" idx="12"/>
          </p:nvPr>
        </p:nvSpPr>
        <p:spPr>
          <a:xfrm>
            <a:off x="234000" y="986400"/>
            <a:ext cx="8514464" cy="3601574"/>
          </a:xfrm>
        </p:spPr>
        <p:txBody>
          <a:bodyPr vert="horz" lIns="0" tIns="0" rIns="0" bIns="0" rtlCol="0" anchor="t">
            <a:normAutofit/>
          </a:bodyPr>
          <a:lstStyle/>
          <a:p>
            <a:pPr marL="514350" indent="-514350">
              <a:spcAft>
                <a:spcPts val="600"/>
              </a:spcAft>
              <a:buFont typeface="+mj-lt"/>
              <a:buAutoNum type="arabicPeriod"/>
            </a:pPr>
            <a:r>
              <a:rPr lang="en-GB" sz="2400"/>
              <a:t>Construct the FBD of beam</a:t>
            </a:r>
          </a:p>
          <a:p>
            <a:pPr marL="514350" indent="-514350">
              <a:spcAft>
                <a:spcPts val="600"/>
              </a:spcAft>
              <a:buAutoNum type="arabicPeriod"/>
            </a:pPr>
            <a:r>
              <a:rPr lang="en-GB" sz="2400"/>
              <a:t>Consider equilibrium in </a:t>
            </a:r>
            <a:r>
              <a:rPr lang="en-GB" sz="2400" i="1">
                <a:latin typeface="Times New Roman" panose="02020603050405020304" pitchFamily="18" charset="0"/>
                <a:cs typeface="Times New Roman" panose="02020603050405020304" pitchFamily="18" charset="0"/>
              </a:rPr>
              <a:t>x-</a:t>
            </a:r>
            <a:r>
              <a:rPr lang="en-GB" sz="2400"/>
              <a:t> and </a:t>
            </a:r>
            <a:r>
              <a:rPr lang="en-GB" sz="2400" i="1">
                <a:latin typeface="Times New Roman" panose="02020603050405020304" pitchFamily="18" charset="0"/>
                <a:cs typeface="Times New Roman" panose="02020603050405020304" pitchFamily="18" charset="0"/>
              </a:rPr>
              <a:t>y</a:t>
            </a:r>
            <a:r>
              <a:rPr lang="en-GB" sz="2400"/>
              <a:t>-directions and write equations to find support reactions.</a:t>
            </a:r>
            <a:endParaRPr lang="en-GB" sz="1800" b="0"/>
          </a:p>
          <a:p>
            <a:pPr marL="514350" indent="-514350">
              <a:spcAft>
                <a:spcPts val="600"/>
              </a:spcAft>
              <a:buFont typeface="+mj-lt"/>
              <a:buAutoNum type="arabicPeriod"/>
            </a:pPr>
            <a:r>
              <a:rPr lang="en-GB" sz="2400"/>
              <a:t>Draw the FBD of sectioned beam to illustrate shear forces and bending moments</a:t>
            </a:r>
          </a:p>
          <a:p>
            <a:pPr marL="514350" indent="-514350">
              <a:spcAft>
                <a:spcPts val="600"/>
              </a:spcAft>
              <a:buFont typeface="+mj-lt"/>
              <a:buAutoNum type="arabicPeriod"/>
            </a:pPr>
            <a:r>
              <a:rPr lang="en-GB" sz="2400"/>
              <a:t>Consider equilibrium of beam sections in </a:t>
            </a:r>
            <a:r>
              <a:rPr lang="en-GB" sz="2400" i="1">
                <a:latin typeface="Times New Roman" panose="02020603050405020304" pitchFamily="18" charset="0"/>
                <a:cs typeface="Times New Roman" panose="02020603050405020304" pitchFamily="18" charset="0"/>
              </a:rPr>
              <a:t>x-</a:t>
            </a:r>
            <a:r>
              <a:rPr lang="en-GB" sz="2400"/>
              <a:t> and </a:t>
            </a:r>
            <a:br>
              <a:rPr lang="en-GB" sz="2400"/>
            </a:br>
            <a:r>
              <a:rPr lang="en-GB" sz="2400" i="1">
                <a:latin typeface="Times New Roman" panose="02020603050405020304" pitchFamily="18" charset="0"/>
                <a:cs typeface="Times New Roman" panose="02020603050405020304" pitchFamily="18" charset="0"/>
              </a:rPr>
              <a:t>y-</a:t>
            </a:r>
            <a:r>
              <a:rPr lang="en-GB" sz="2400"/>
              <a:t>directions and write equations to find shear force and bending moment.</a:t>
            </a:r>
          </a:p>
          <a:p>
            <a:pPr marL="514350" indent="-514350">
              <a:spcAft>
                <a:spcPts val="600"/>
              </a:spcAft>
              <a:buFont typeface="+mj-lt"/>
              <a:buAutoNum type="arabicPeriod"/>
            </a:pPr>
            <a:endParaRPr lang="en-GB" sz="2400"/>
          </a:p>
          <a:p>
            <a:pPr>
              <a:spcAft>
                <a:spcPts val="600"/>
              </a:spcAft>
            </a:pPr>
            <a:endParaRPr lang="en-GB" sz="2400"/>
          </a:p>
        </p:txBody>
      </p:sp>
      <p:sp>
        <p:nvSpPr>
          <p:cNvPr id="2" name="Footer Placeholder 4">
            <a:extLst>
              <a:ext uri="{FF2B5EF4-FFF2-40B4-BE49-F238E27FC236}">
                <a16:creationId xmlns:a16="http://schemas.microsoft.com/office/drawing/2014/main" id="{F337B298-318F-5BD7-C0AD-2E07BA6C205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92343276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78C0C8-6918-4B19-A57C-1BD57B0E51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0E3A6372-C383-42CC-9830-DA40A5ACAA2A}"/>
              </a:ext>
            </a:extLst>
          </p:cNvPr>
          <p:cNvSpPr>
            <a:spLocks noGrp="1"/>
          </p:cNvSpPr>
          <p:nvPr>
            <p:ph type="title"/>
          </p:nvPr>
        </p:nvSpPr>
        <p:spPr/>
        <p:txBody>
          <a:bodyPr/>
          <a:lstStyle/>
          <a:p>
            <a:r>
              <a:rPr lang="en-GB">
                <a:solidFill>
                  <a:schemeClr val="accent2">
                    <a:lumMod val="75000"/>
                  </a:schemeClr>
                </a:solidFill>
              </a:rPr>
              <a:t>Application to the double girder automatic overhead crane PBL project</a:t>
            </a:r>
          </a:p>
        </p:txBody>
      </p:sp>
      <p:sp>
        <p:nvSpPr>
          <p:cNvPr id="4" name="Text Placeholder 3">
            <a:extLst>
              <a:ext uri="{FF2B5EF4-FFF2-40B4-BE49-F238E27FC236}">
                <a16:creationId xmlns:a16="http://schemas.microsoft.com/office/drawing/2014/main" id="{23810FE5-4962-4AAF-A25B-39DFF8517411}"/>
              </a:ext>
            </a:extLst>
          </p:cNvPr>
          <p:cNvSpPr>
            <a:spLocks noGrp="1"/>
          </p:cNvSpPr>
          <p:nvPr>
            <p:ph type="body" sz="quarter" idx="12"/>
          </p:nvPr>
        </p:nvSpPr>
        <p:spPr>
          <a:xfrm>
            <a:off x="234001" y="1419622"/>
            <a:ext cx="2703162" cy="3168352"/>
          </a:xfrm>
        </p:spPr>
        <p:txBody>
          <a:bodyPr/>
          <a:lstStyle/>
          <a:p>
            <a:r>
              <a:rPr lang="en-GB"/>
              <a:t>When the trolley moves along the girders, each girder is subjected to a point load.</a:t>
            </a:r>
          </a:p>
        </p:txBody>
      </p:sp>
      <p:pic>
        <p:nvPicPr>
          <p:cNvPr id="7" name="Picture 6">
            <a:extLst>
              <a:ext uri="{FF2B5EF4-FFF2-40B4-BE49-F238E27FC236}">
                <a16:creationId xmlns:a16="http://schemas.microsoft.com/office/drawing/2014/main" id="{944D46D2-ECF5-47AB-81E9-9C491583E9A9}"/>
              </a:ext>
            </a:extLst>
          </p:cNvPr>
          <p:cNvPicPr>
            <a:picLocks noChangeAspect="1"/>
          </p:cNvPicPr>
          <p:nvPr/>
        </p:nvPicPr>
        <p:blipFill>
          <a:blip r:embed="rId3"/>
          <a:stretch>
            <a:fillRect/>
          </a:stretch>
        </p:blipFill>
        <p:spPr>
          <a:xfrm>
            <a:off x="3059832" y="1118607"/>
            <a:ext cx="5488011" cy="2906286"/>
          </a:xfrm>
          <a:prstGeom prst="rect">
            <a:avLst/>
          </a:prstGeom>
        </p:spPr>
      </p:pic>
      <p:sp>
        <p:nvSpPr>
          <p:cNvPr id="6" name="Footer Placeholder 4">
            <a:extLst>
              <a:ext uri="{FF2B5EF4-FFF2-40B4-BE49-F238E27FC236}">
                <a16:creationId xmlns:a16="http://schemas.microsoft.com/office/drawing/2014/main" id="{67FE03D1-6D62-3F87-17AB-06E2A1C5724A}"/>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3866109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E833FE-0185-4369-8974-34EF86B4895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6B5A2826-64B8-42FE-8D25-78D0B8AC394F}"/>
              </a:ext>
            </a:extLst>
          </p:cNvPr>
          <p:cNvSpPr>
            <a:spLocks noGrp="1"/>
          </p:cNvSpPr>
          <p:nvPr>
            <p:ph type="title"/>
          </p:nvPr>
        </p:nvSpPr>
        <p:spPr/>
        <p:txBody>
          <a:bodyPr/>
          <a:lstStyle/>
          <a:p>
            <a:r>
              <a:rPr lang="en-GB"/>
              <a:t>Examples from the industry</a:t>
            </a:r>
          </a:p>
        </p:txBody>
      </p:sp>
      <p:sp>
        <p:nvSpPr>
          <p:cNvPr id="4" name="Text Placeholder 3">
            <a:extLst>
              <a:ext uri="{FF2B5EF4-FFF2-40B4-BE49-F238E27FC236}">
                <a16:creationId xmlns:a16="http://schemas.microsoft.com/office/drawing/2014/main" id="{30C4796C-5D40-47C3-A8E3-6CEA9677EE6C}"/>
              </a:ext>
            </a:extLst>
          </p:cNvPr>
          <p:cNvSpPr>
            <a:spLocks noGrp="1"/>
          </p:cNvSpPr>
          <p:nvPr>
            <p:ph type="body" sz="quarter" idx="12"/>
          </p:nvPr>
        </p:nvSpPr>
        <p:spPr>
          <a:xfrm>
            <a:off x="539552" y="1491630"/>
            <a:ext cx="5910699" cy="2355422"/>
          </a:xfrm>
        </p:spPr>
        <p:txBody>
          <a:bodyPr/>
          <a:lstStyle/>
          <a:p>
            <a:r>
              <a:rPr lang="en-GB">
                <a:hlinkClick r:id="rId2"/>
              </a:rPr>
              <a:t>(7) Bending failure of a softwood beam grain parallel to beam axis: Materials Lab on-line – YouTube</a:t>
            </a:r>
            <a:endParaRPr lang="en-GB"/>
          </a:p>
          <a:p>
            <a:endParaRPr lang="en-GB"/>
          </a:p>
          <a:p>
            <a:r>
              <a:rPr lang="en-GB">
                <a:hlinkClick r:id="rId3"/>
              </a:rPr>
              <a:t>Firefighters and Construction: Beams and Girders: How They Fail (fireengineering.com)</a:t>
            </a:r>
            <a:endParaRPr lang="en-GB"/>
          </a:p>
          <a:p>
            <a:endParaRPr lang="en-GB"/>
          </a:p>
          <a:p>
            <a:endParaRPr lang="en-GB"/>
          </a:p>
        </p:txBody>
      </p:sp>
      <p:pic>
        <p:nvPicPr>
          <p:cNvPr id="9" name="Graphic 8" descr="Bridge scene with solid fill">
            <a:extLst>
              <a:ext uri="{FF2B5EF4-FFF2-40B4-BE49-F238E27FC236}">
                <a16:creationId xmlns:a16="http://schemas.microsoft.com/office/drawing/2014/main" id="{22F0422A-125C-4A6E-B9A1-C5127DED85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48264" y="1562431"/>
            <a:ext cx="1656184" cy="1656184"/>
          </a:xfrm>
          <a:prstGeom prst="rect">
            <a:avLst/>
          </a:prstGeom>
        </p:spPr>
      </p:pic>
      <p:sp>
        <p:nvSpPr>
          <p:cNvPr id="6" name="Footer Placeholder 4">
            <a:extLst>
              <a:ext uri="{FF2B5EF4-FFF2-40B4-BE49-F238E27FC236}">
                <a16:creationId xmlns:a16="http://schemas.microsoft.com/office/drawing/2014/main" id="{5147F02A-893F-4129-5124-3A75A8B0C78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117055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4a – Modelled by teacher</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37" name="Straight Arrow Connector 36">
            <a:extLst>
              <a:ext uri="{FF2B5EF4-FFF2-40B4-BE49-F238E27FC236}">
                <a16:creationId xmlns:a16="http://schemas.microsoft.com/office/drawing/2014/main" id="{1BD45C34-9B6C-346E-AF71-612E40832E1A}"/>
              </a:ext>
            </a:extLst>
          </p:cNvPr>
          <p:cNvCxnSpPr>
            <a:cxnSpLocks/>
          </p:cNvCxnSpPr>
          <p:nvPr/>
        </p:nvCxnSpPr>
        <p:spPr>
          <a:xfrm flipV="1">
            <a:off x="4296520" y="1614252"/>
            <a:ext cx="1" cy="244846"/>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179505" y="141959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sng" strike="noStrike" kern="1200" cap="none" spc="0" normalizeH="0" baseline="0" noProof="0">
                <a:ln>
                  <a:noFill/>
                </a:ln>
                <a:solidFill>
                  <a:srgbClr val="E51C41">
                    <a:lumMod val="75000"/>
                  </a:srgbClr>
                </a:solidFill>
                <a:effectLst/>
                <a:uLnTx/>
                <a:uFillTx/>
                <a:latin typeface="Arial"/>
                <a:ea typeface="+mn-ea"/>
                <a:cs typeface="+mn-cs"/>
              </a:rPr>
              <a:t>mg</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4263565" y="2670492"/>
            <a:ext cx="2477914"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35FF4B95-3B09-3025-961C-B19AC5A31787}"/>
                  </a:ext>
                </a:extLst>
              </p:cNvPr>
              <p:cNvSpPr txBox="1"/>
              <p:nvPr/>
            </p:nvSpPr>
            <p:spPr>
              <a:xfrm>
                <a:off x="2987825" y="269525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5" name="TextBox 44">
                <a:extLst>
                  <a:ext uri="{FF2B5EF4-FFF2-40B4-BE49-F238E27FC236}">
                    <a16:creationId xmlns:a16="http://schemas.microsoft.com/office/drawing/2014/main" id="{35FF4B95-3B09-3025-961C-B19AC5A31787}"/>
                  </a:ext>
                </a:extLst>
              </p:cNvPr>
              <p:cNvSpPr txBox="1">
                <a:spLocks noRot="1" noChangeAspect="1" noMove="1" noResize="1" noEditPoints="1" noAdjustHandles="1" noChangeArrowheads="1" noChangeShapeType="1" noTextEdit="1"/>
              </p:cNvSpPr>
              <p:nvPr/>
            </p:nvSpPr>
            <p:spPr>
              <a:xfrm>
                <a:off x="2987825" y="2695257"/>
                <a:ext cx="360040" cy="387607"/>
              </a:xfrm>
              <a:prstGeom prst="rect">
                <a:avLst/>
              </a:prstGeom>
              <a:blipFill>
                <a:blip r:embed="rId4"/>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E5D52480-5CDD-A3EB-8FC1-509AC401FDDA}"/>
                  </a:ext>
                </a:extLst>
              </p:cNvPr>
              <p:cNvSpPr txBox="1"/>
              <p:nvPr/>
            </p:nvSpPr>
            <p:spPr>
              <a:xfrm>
                <a:off x="5322502" y="272512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7" name="TextBox 46">
                <a:extLst>
                  <a:ext uri="{FF2B5EF4-FFF2-40B4-BE49-F238E27FC236}">
                    <a16:creationId xmlns:a16="http://schemas.microsoft.com/office/drawing/2014/main" id="{E5D52480-5CDD-A3EB-8FC1-509AC401FDDA}"/>
                  </a:ext>
                </a:extLst>
              </p:cNvPr>
              <p:cNvSpPr txBox="1">
                <a:spLocks noRot="1" noChangeAspect="1" noMove="1" noResize="1" noEditPoints="1" noAdjustHandles="1" noChangeArrowheads="1" noChangeShapeType="1" noTextEdit="1"/>
              </p:cNvSpPr>
              <p:nvPr/>
            </p:nvSpPr>
            <p:spPr>
              <a:xfrm>
                <a:off x="5322502" y="2725125"/>
                <a:ext cx="360040" cy="387607"/>
              </a:xfrm>
              <a:prstGeom prst="rect">
                <a:avLst/>
              </a:prstGeom>
              <a:blipFill>
                <a:blip r:embed="rId4"/>
                <a:stretch>
                  <a:fillRect t="-1563" b="-14063"/>
                </a:stretch>
              </a:blipFill>
            </p:spPr>
            <p:txBody>
              <a:bodyPr/>
              <a:lstStyle/>
              <a:p>
                <a:r>
                  <a:rPr lang="en-GB">
                    <a:noFill/>
                  </a:rPr>
                  <a:t> </a:t>
                </a:r>
              </a:p>
            </p:txBody>
          </p:sp>
        </mc:Fallback>
      </mc:AlternateContent>
      <p:sp>
        <p:nvSpPr>
          <p:cNvPr id="48" name="TextBox 47">
            <a:extLst>
              <a:ext uri="{FF2B5EF4-FFF2-40B4-BE49-F238E27FC236}">
                <a16:creationId xmlns:a16="http://schemas.microsoft.com/office/drawing/2014/main" id="{01C62173-5EC8-DECD-6294-0AA6550F30E0}"/>
              </a:ext>
            </a:extLst>
          </p:cNvPr>
          <p:cNvSpPr txBox="1"/>
          <p:nvPr/>
        </p:nvSpPr>
        <p:spPr>
          <a:xfrm>
            <a:off x="639195" y="3733524"/>
            <a:ext cx="7865610"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as example </a:t>
            </a:r>
            <a:r>
              <a:rPr kumimoji="0" lang="en-GB" sz="1600" b="1" i="0" u="none" strike="noStrike" kern="1200" cap="none" spc="0" normalizeH="0" baseline="0" noProof="0">
                <a:ln>
                  <a:noFill/>
                </a:ln>
                <a:solidFill>
                  <a:srgbClr val="0071F8"/>
                </a:solidFill>
                <a:effectLst/>
                <a:uLnTx/>
                <a:uFillTx/>
                <a:latin typeface="Arial"/>
                <a:ea typeface="+mn-ea"/>
                <a:cs typeface="+mn-cs"/>
              </a:rPr>
              <a:t>4a</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grpSp>
        <p:nvGrpSpPr>
          <p:cNvPr id="6" name="Group 5">
            <a:extLst>
              <a:ext uri="{FF2B5EF4-FFF2-40B4-BE49-F238E27FC236}">
                <a16:creationId xmlns:a16="http://schemas.microsoft.com/office/drawing/2014/main" id="{C6AC845F-6B83-476C-B408-90C7945E48D9}"/>
              </a:ext>
            </a:extLst>
          </p:cNvPr>
          <p:cNvGrpSpPr/>
          <p:nvPr/>
        </p:nvGrpSpPr>
        <p:grpSpPr>
          <a:xfrm>
            <a:off x="4297494" y="1842830"/>
            <a:ext cx="511223" cy="828094"/>
            <a:chOff x="4297494" y="1842830"/>
            <a:chExt cx="511223" cy="828094"/>
          </a:xfrm>
        </p:grpSpPr>
        <p:cxnSp>
          <p:nvCxnSpPr>
            <p:cNvPr id="26" name="Straight Arrow Connector 25">
              <a:extLst>
                <a:ext uri="{FF2B5EF4-FFF2-40B4-BE49-F238E27FC236}">
                  <a16:creationId xmlns:a16="http://schemas.microsoft.com/office/drawing/2014/main" id="{A8DD725B-31B7-4E8C-82B9-F8143ADC22CA}"/>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1A55BFF9-DB27-48F2-BE32-067C8C492CCD}"/>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4" name="Footer Placeholder 4">
            <a:extLst>
              <a:ext uri="{FF2B5EF4-FFF2-40B4-BE49-F238E27FC236}">
                <a16:creationId xmlns:a16="http://schemas.microsoft.com/office/drawing/2014/main" id="{EF507C2C-13C6-45BB-F355-28A29C32F73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5097478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4a – Modelled by teacher</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37" name="Straight Arrow Connector 36">
            <a:extLst>
              <a:ext uri="{FF2B5EF4-FFF2-40B4-BE49-F238E27FC236}">
                <a16:creationId xmlns:a16="http://schemas.microsoft.com/office/drawing/2014/main" id="{1BD45C34-9B6C-346E-AF71-612E40832E1A}"/>
              </a:ext>
            </a:extLst>
          </p:cNvPr>
          <p:cNvCxnSpPr>
            <a:cxnSpLocks/>
          </p:cNvCxnSpPr>
          <p:nvPr/>
        </p:nvCxnSpPr>
        <p:spPr>
          <a:xfrm flipV="1">
            <a:off x="4296520" y="1614252"/>
            <a:ext cx="1" cy="244846"/>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179505" y="141959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4263565" y="2670492"/>
            <a:ext cx="2477914"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35FF4B95-3B09-3025-961C-B19AC5A31787}"/>
                  </a:ext>
                </a:extLst>
              </p:cNvPr>
              <p:cNvSpPr txBox="1"/>
              <p:nvPr/>
            </p:nvSpPr>
            <p:spPr>
              <a:xfrm>
                <a:off x="2987825" y="269525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5" name="TextBox 44">
                <a:extLst>
                  <a:ext uri="{FF2B5EF4-FFF2-40B4-BE49-F238E27FC236}">
                    <a16:creationId xmlns:a16="http://schemas.microsoft.com/office/drawing/2014/main" id="{35FF4B95-3B09-3025-961C-B19AC5A31787}"/>
                  </a:ext>
                </a:extLst>
              </p:cNvPr>
              <p:cNvSpPr txBox="1">
                <a:spLocks noRot="1" noChangeAspect="1" noMove="1" noResize="1" noEditPoints="1" noAdjustHandles="1" noChangeArrowheads="1" noChangeShapeType="1" noTextEdit="1"/>
              </p:cNvSpPr>
              <p:nvPr/>
            </p:nvSpPr>
            <p:spPr>
              <a:xfrm>
                <a:off x="2987825" y="2695257"/>
                <a:ext cx="360040" cy="387607"/>
              </a:xfrm>
              <a:prstGeom prst="rect">
                <a:avLst/>
              </a:prstGeom>
              <a:blipFill>
                <a:blip r:embed="rId5"/>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E5D52480-5CDD-A3EB-8FC1-509AC401FDDA}"/>
                  </a:ext>
                </a:extLst>
              </p:cNvPr>
              <p:cNvSpPr txBox="1"/>
              <p:nvPr/>
            </p:nvSpPr>
            <p:spPr>
              <a:xfrm>
                <a:off x="5322502" y="272512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7" name="TextBox 46">
                <a:extLst>
                  <a:ext uri="{FF2B5EF4-FFF2-40B4-BE49-F238E27FC236}">
                    <a16:creationId xmlns:a16="http://schemas.microsoft.com/office/drawing/2014/main" id="{E5D52480-5CDD-A3EB-8FC1-509AC401FDDA}"/>
                  </a:ext>
                </a:extLst>
              </p:cNvPr>
              <p:cNvSpPr txBox="1">
                <a:spLocks noRot="1" noChangeAspect="1" noMove="1" noResize="1" noEditPoints="1" noAdjustHandles="1" noChangeArrowheads="1" noChangeShapeType="1" noTextEdit="1"/>
              </p:cNvSpPr>
              <p:nvPr/>
            </p:nvSpPr>
            <p:spPr>
              <a:xfrm>
                <a:off x="5322502" y="2725125"/>
                <a:ext cx="360040" cy="387607"/>
              </a:xfrm>
              <a:prstGeom prst="rect">
                <a:avLst/>
              </a:prstGeom>
              <a:blipFill>
                <a:blip r:embed="rId5"/>
                <a:stretch>
                  <a:fillRect t="-1563" b="-14063"/>
                </a:stretch>
              </a:blipFill>
            </p:spPr>
            <p:txBody>
              <a:bodyPr/>
              <a:lstStyle/>
              <a:p>
                <a:r>
                  <a:rPr lang="en-GB">
                    <a:noFill/>
                  </a:rPr>
                  <a:t> </a:t>
                </a:r>
              </a:p>
            </p:txBody>
          </p:sp>
        </mc:Fallback>
      </mc:AlternateContent>
      <p:grpSp>
        <p:nvGrpSpPr>
          <p:cNvPr id="6" name="Group 5">
            <a:extLst>
              <a:ext uri="{FF2B5EF4-FFF2-40B4-BE49-F238E27FC236}">
                <a16:creationId xmlns:a16="http://schemas.microsoft.com/office/drawing/2014/main" id="{C6AC845F-6B83-476C-B408-90C7945E48D9}"/>
              </a:ext>
            </a:extLst>
          </p:cNvPr>
          <p:cNvGrpSpPr/>
          <p:nvPr/>
        </p:nvGrpSpPr>
        <p:grpSpPr>
          <a:xfrm>
            <a:off x="4297494" y="1842830"/>
            <a:ext cx="511223" cy="828094"/>
            <a:chOff x="4297494" y="1842830"/>
            <a:chExt cx="511223" cy="828094"/>
          </a:xfrm>
        </p:grpSpPr>
        <p:cxnSp>
          <p:nvCxnSpPr>
            <p:cNvPr id="26" name="Straight Arrow Connector 25">
              <a:extLst>
                <a:ext uri="{FF2B5EF4-FFF2-40B4-BE49-F238E27FC236}">
                  <a16:creationId xmlns:a16="http://schemas.microsoft.com/office/drawing/2014/main" id="{A8DD725B-31B7-4E8C-82B9-F8143ADC22CA}"/>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1A55BFF9-DB27-48F2-BE32-067C8C492CCD}"/>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pic>
        <p:nvPicPr>
          <p:cNvPr id="33" name="Content Placeholder 7" descr="Diagram&#10;&#10;Description automatically generated">
            <a:extLst>
              <a:ext uri="{FF2B5EF4-FFF2-40B4-BE49-F238E27FC236}">
                <a16:creationId xmlns:a16="http://schemas.microsoft.com/office/drawing/2014/main" id="{78C4236F-BB6C-4D11-BFD4-B25B4BFDE8FF}"/>
              </a:ext>
            </a:extLst>
          </p:cNvPr>
          <p:cNvPicPr>
            <a:picLocks noChangeAspect="1"/>
          </p:cNvPicPr>
          <p:nvPr/>
        </p:nvPicPr>
        <p:blipFill>
          <a:blip r:embed="rId6">
            <a:duotone>
              <a:prstClr val="black"/>
              <a:srgbClr val="D9C3A5">
                <a:tint val="50000"/>
                <a:satMod val="180000"/>
              </a:srgbClr>
            </a:duotone>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403648" y="3151211"/>
            <a:ext cx="3826911" cy="1339418"/>
          </a:xfrm>
          <a:prstGeom prst="rect">
            <a:avLst/>
          </a:prstGeom>
          <a:noFill/>
        </p:spPr>
      </p:pic>
      <p:cxnSp>
        <p:nvCxnSpPr>
          <p:cNvPr id="11" name="Straight Connector 10">
            <a:extLst>
              <a:ext uri="{FF2B5EF4-FFF2-40B4-BE49-F238E27FC236}">
                <a16:creationId xmlns:a16="http://schemas.microsoft.com/office/drawing/2014/main" id="{7FB47253-D0BD-4923-BB7E-89578781E6D9}"/>
              </a:ext>
            </a:extLst>
          </p:cNvPr>
          <p:cNvCxnSpPr>
            <a:cxnSpLocks/>
          </p:cNvCxnSpPr>
          <p:nvPr/>
        </p:nvCxnSpPr>
        <p:spPr>
          <a:xfrm>
            <a:off x="3131840" y="771550"/>
            <a:ext cx="0" cy="1552555"/>
          </a:xfrm>
          <a:prstGeom prst="line">
            <a:avLst/>
          </a:prstGeom>
          <a:ln w="19050">
            <a:solidFill>
              <a:srgbClr val="00A068"/>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3D2E254D-DAA2-442B-91D7-CFC7410FE87A}"/>
              </a:ext>
            </a:extLst>
          </p:cNvPr>
          <p:cNvCxnSpPr>
            <a:cxnSpLocks/>
          </p:cNvCxnSpPr>
          <p:nvPr/>
        </p:nvCxnSpPr>
        <p:spPr>
          <a:xfrm>
            <a:off x="5580112" y="771550"/>
            <a:ext cx="0" cy="1552555"/>
          </a:xfrm>
          <a:prstGeom prst="line">
            <a:avLst/>
          </a:prstGeom>
          <a:ln w="19050">
            <a:solidFill>
              <a:srgbClr val="00A068"/>
            </a:solidFill>
            <a:prstDash val="dashDot"/>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52CCF9C-FC48-4088-A51B-C1B890B9B5AF}"/>
              </a:ext>
            </a:extLst>
          </p:cNvPr>
          <p:cNvCxnSpPr>
            <a:cxnSpLocks/>
          </p:cNvCxnSpPr>
          <p:nvPr/>
        </p:nvCxnSpPr>
        <p:spPr>
          <a:xfrm>
            <a:off x="1979712" y="915566"/>
            <a:ext cx="1152128" cy="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25828DF-313E-42D5-8327-18CD1408B87D}"/>
              </a:ext>
            </a:extLst>
          </p:cNvPr>
          <p:cNvSpPr txBox="1"/>
          <p:nvPr/>
        </p:nvSpPr>
        <p:spPr>
          <a:xfrm>
            <a:off x="2411760" y="627534"/>
            <a:ext cx="288031"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1" u="none" strike="noStrike" kern="1200" cap="none" spc="0" normalizeH="0" baseline="0" noProof="0">
                <a:ln>
                  <a:noFill/>
                </a:ln>
                <a:solidFill>
                  <a:srgbClr val="00B050"/>
                </a:solidFill>
                <a:effectLst/>
                <a:uLnTx/>
                <a:uFillTx/>
                <a:latin typeface="Times New Roman" panose="02020603050405020304" pitchFamily="18" charset="0"/>
                <a:cs typeface="Times New Roman" panose="02020603050405020304" pitchFamily="18" charset="0"/>
              </a:rPr>
              <a:t>x</a:t>
            </a:r>
          </a:p>
        </p:txBody>
      </p:sp>
      <p:cxnSp>
        <p:nvCxnSpPr>
          <p:cNvPr id="29" name="Straight Connector 28">
            <a:extLst>
              <a:ext uri="{FF2B5EF4-FFF2-40B4-BE49-F238E27FC236}">
                <a16:creationId xmlns:a16="http://schemas.microsoft.com/office/drawing/2014/main" id="{E785C69D-F2DA-4281-97C0-211958603459}"/>
              </a:ext>
            </a:extLst>
          </p:cNvPr>
          <p:cNvCxnSpPr/>
          <p:nvPr/>
        </p:nvCxnSpPr>
        <p:spPr>
          <a:xfrm>
            <a:off x="1979712" y="771550"/>
            <a:ext cx="0" cy="531087"/>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9121A3DB-E2A1-AD19-50F0-0E62EF04AAE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50568615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D96CC3-72EC-43AA-AE59-14D822F7000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7AA44920-CA50-4698-ABE9-64B5CE7B2D5D}"/>
              </a:ext>
            </a:extLst>
          </p:cNvPr>
          <p:cNvSpPr>
            <a:spLocks noGrp="1"/>
          </p:cNvSpPr>
          <p:nvPr>
            <p:ph type="title"/>
          </p:nvPr>
        </p:nvSpPr>
        <p:spPr/>
        <p:txBody>
          <a:bodyPr/>
          <a:lstStyle/>
          <a:p>
            <a:r>
              <a:rPr lang="en-GB"/>
              <a:t>Shear force and bending moment diagrams for case 4a</a:t>
            </a:r>
          </a:p>
        </p:txBody>
      </p:sp>
      <p:pic>
        <p:nvPicPr>
          <p:cNvPr id="1026" name="Picture 2" descr="Shear and moment diagram - Wikipedia">
            <a:extLst>
              <a:ext uri="{FF2B5EF4-FFF2-40B4-BE49-F238E27FC236}">
                <a16:creationId xmlns:a16="http://schemas.microsoft.com/office/drawing/2014/main" id="{C3C3EF00-F9EB-4F6B-ADAA-97102536B9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2771" y="511538"/>
            <a:ext cx="5668931" cy="34866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F4BF430-E8B5-3B6A-25E0-6B207542A632}"/>
              </a:ext>
            </a:extLst>
          </p:cNvPr>
          <p:cNvSpPr txBox="1"/>
          <p:nvPr/>
        </p:nvSpPr>
        <p:spPr>
          <a:xfrm>
            <a:off x="1187624" y="4259851"/>
            <a:ext cx="6886166"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Arial"/>
                <a:ea typeface="+mn-ea"/>
                <a:cs typeface="Segoe UI"/>
                <a:hlinkClick r:id="rId3"/>
              </a:rPr>
              <a:t>Beam Calculator Online (Calculate the reactions, Draws Bending Moment, Shear Force, Axial Force) (beamguru.com)</a:t>
            </a:r>
            <a:endParaRPr kumimoji="0" lang="en-US" sz="3200" b="0" i="0" u="none" strike="noStrike" kern="1200" cap="none" spc="0" normalizeH="0" baseline="0" noProof="0">
              <a:ln>
                <a:noFill/>
              </a:ln>
              <a:solidFill>
                <a:srgbClr val="000000"/>
              </a:solidFill>
              <a:effectLst/>
              <a:uLnTx/>
              <a:uFillTx/>
              <a:latin typeface="Arial"/>
              <a:ea typeface="+mn-ea"/>
              <a:cs typeface="+mn-cs"/>
            </a:endParaRPr>
          </a:p>
        </p:txBody>
      </p:sp>
      <p:sp>
        <p:nvSpPr>
          <p:cNvPr id="6" name="Footer Placeholder 4">
            <a:extLst>
              <a:ext uri="{FF2B5EF4-FFF2-40B4-BE49-F238E27FC236}">
                <a16:creationId xmlns:a16="http://schemas.microsoft.com/office/drawing/2014/main" id="{764DF92E-B9CB-DC9B-AADF-58F1A6F7EC7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23092631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75678A-D001-F052-C6CA-516853B1C9B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2C2FAD57-3F4F-86FD-B94C-A0FF6CFD9BB4}"/>
              </a:ext>
            </a:extLst>
          </p:cNvPr>
          <p:cNvSpPr>
            <a:spLocks noGrp="1"/>
          </p:cNvSpPr>
          <p:nvPr>
            <p:ph type="title"/>
          </p:nvPr>
        </p:nvSpPr>
        <p:spPr/>
        <p:txBody>
          <a:bodyPr>
            <a:normAutofit fontScale="90000"/>
          </a:bodyPr>
          <a:lstStyle/>
          <a:p>
            <a:r>
              <a:rPr lang="en-US" sz="2800">
                <a:solidFill>
                  <a:srgbClr val="AC132F"/>
                </a:solidFill>
                <a:cs typeface="Arial"/>
              </a:rPr>
              <a:t>Why do we calculate shear force and bending moment?</a:t>
            </a:r>
            <a:br>
              <a:rPr lang="en-US" sz="2800">
                <a:solidFill>
                  <a:srgbClr val="AC132F"/>
                </a:solidFill>
                <a:cs typeface="Arial"/>
              </a:rPr>
            </a:br>
            <a:br>
              <a:rPr lang="en-US" sz="2800">
                <a:cs typeface="Arial"/>
              </a:rPr>
            </a:br>
            <a:r>
              <a:rPr lang="en-US" sz="2800">
                <a:solidFill>
                  <a:srgbClr val="AC132F"/>
                </a:solidFill>
                <a:cs typeface="Arial"/>
              </a:rPr>
              <a:t>How are these quantities used for design of SS beams?</a:t>
            </a:r>
            <a:endParaRPr lang="en-US" sz="2800">
              <a:solidFill>
                <a:srgbClr val="AC132F"/>
              </a:solidFill>
            </a:endParaRPr>
          </a:p>
        </p:txBody>
      </p:sp>
      <p:sp>
        <p:nvSpPr>
          <p:cNvPr id="4" name="Text Placeholder 3">
            <a:extLst>
              <a:ext uri="{FF2B5EF4-FFF2-40B4-BE49-F238E27FC236}">
                <a16:creationId xmlns:a16="http://schemas.microsoft.com/office/drawing/2014/main" id="{66B505FD-C57B-CB2B-AA06-3335B23C8CE2}"/>
              </a:ext>
            </a:extLst>
          </p:cNvPr>
          <p:cNvSpPr>
            <a:spLocks noGrp="1"/>
          </p:cNvSpPr>
          <p:nvPr>
            <p:ph type="body" sz="quarter" idx="12"/>
          </p:nvPr>
        </p:nvSpPr>
        <p:spPr>
          <a:xfrm>
            <a:off x="338641" y="1799379"/>
            <a:ext cx="2508027" cy="2144652"/>
          </a:xfrm>
        </p:spPr>
        <p:txBody>
          <a:bodyPr vert="horz" lIns="0" tIns="0" rIns="0" bIns="0" rtlCol="0" anchor="t">
            <a:noAutofit/>
          </a:bodyPr>
          <a:lstStyle/>
          <a:p>
            <a:r>
              <a:rPr lang="en-US" sz="1800">
                <a:ea typeface="+mn-lt"/>
                <a:cs typeface="+mn-lt"/>
                <a:hlinkClick r:id="rId2"/>
              </a:rPr>
              <a:t>(24) ANSYS Workbench Tutorial - Simply Supported Beam - Center Load - PART 2 - YouTube</a:t>
            </a:r>
            <a:endParaRPr lang="en-US" sz="1800"/>
          </a:p>
        </p:txBody>
      </p:sp>
      <p:pic>
        <p:nvPicPr>
          <p:cNvPr id="6" name="Picture 6" descr="Diagram, engineering drawing&#10;&#10;Description automatically generated">
            <a:extLst>
              <a:ext uri="{FF2B5EF4-FFF2-40B4-BE49-F238E27FC236}">
                <a16:creationId xmlns:a16="http://schemas.microsoft.com/office/drawing/2014/main" id="{CF320D66-9DD9-E47E-9805-D7F042320DA4}"/>
              </a:ext>
            </a:extLst>
          </p:cNvPr>
          <p:cNvPicPr>
            <a:picLocks noChangeAspect="1"/>
          </p:cNvPicPr>
          <p:nvPr/>
        </p:nvPicPr>
        <p:blipFill rotWithShape="1">
          <a:blip r:embed="rId3"/>
          <a:srcRect t="12105" r="293" b="-526"/>
          <a:stretch/>
        </p:blipFill>
        <p:spPr>
          <a:xfrm>
            <a:off x="2854282" y="1716584"/>
            <a:ext cx="5689247" cy="2828740"/>
          </a:xfrm>
          <a:prstGeom prst="rect">
            <a:avLst/>
          </a:prstGeom>
        </p:spPr>
      </p:pic>
      <p:sp>
        <p:nvSpPr>
          <p:cNvPr id="7" name="Footer Placeholder 4">
            <a:extLst>
              <a:ext uri="{FF2B5EF4-FFF2-40B4-BE49-F238E27FC236}">
                <a16:creationId xmlns:a16="http://schemas.microsoft.com/office/drawing/2014/main" id="{DD2B4EB9-44D0-4659-279C-2DC602505FC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952137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2AE4B9-5DAC-0E54-40F0-DB2BE2F646E0}"/>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86A909F3-42F6-F2F2-EF7F-4A331E9C0180}"/>
              </a:ext>
            </a:extLst>
          </p:cNvPr>
          <p:cNvSpPr>
            <a:spLocks noGrp="1"/>
          </p:cNvSpPr>
          <p:nvPr>
            <p:ph type="title"/>
          </p:nvPr>
        </p:nvSpPr>
        <p:spPr/>
        <p:txBody>
          <a:bodyPr/>
          <a:lstStyle/>
          <a:p>
            <a:r>
              <a:rPr lang="en-GB"/>
              <a:t>Automated overhead crane in operation – 1</a:t>
            </a:r>
          </a:p>
        </p:txBody>
      </p:sp>
      <p:sp>
        <p:nvSpPr>
          <p:cNvPr id="4" name="Text Placeholder 3">
            <a:extLst>
              <a:ext uri="{FF2B5EF4-FFF2-40B4-BE49-F238E27FC236}">
                <a16:creationId xmlns:a16="http://schemas.microsoft.com/office/drawing/2014/main" id="{A0E0A399-B76F-5F9A-2A0A-C5A4AFB453B7}"/>
              </a:ext>
            </a:extLst>
          </p:cNvPr>
          <p:cNvSpPr>
            <a:spLocks noGrp="1"/>
          </p:cNvSpPr>
          <p:nvPr>
            <p:ph type="body" sz="quarter" idx="12"/>
          </p:nvPr>
        </p:nvSpPr>
        <p:spPr>
          <a:xfrm>
            <a:off x="234000" y="986399"/>
            <a:ext cx="7667625" cy="3780863"/>
          </a:xfrm>
        </p:spPr>
        <p:txBody>
          <a:bodyPr/>
          <a:lstStyle/>
          <a:p>
            <a:endParaRPr lang="en-GB"/>
          </a:p>
          <a:p>
            <a:endParaRPr lang="en-GB"/>
          </a:p>
          <a:p>
            <a:endParaRPr lang="en-GB"/>
          </a:p>
          <a:p>
            <a:endParaRPr lang="en-GB"/>
          </a:p>
          <a:p>
            <a:endParaRPr lang="en-GB"/>
          </a:p>
          <a:p>
            <a:endParaRPr lang="en-GB"/>
          </a:p>
          <a:p>
            <a:endParaRPr lang="en-GB"/>
          </a:p>
          <a:p>
            <a:endParaRPr lang="en-GB" sz="1600">
              <a:hlinkClick r:id="rId3"/>
            </a:endParaRPr>
          </a:p>
          <a:p>
            <a:r>
              <a:rPr lang="en-GB" sz="1600">
                <a:hlinkClick r:id="rId3"/>
              </a:rPr>
              <a:t>(639) EOT Crane | Double Girder | Overhead Crane | EOT Crane Working | How Crane Works? | 3D Animation – YouTube</a:t>
            </a:r>
            <a:endParaRPr lang="en-GB" sz="1600"/>
          </a:p>
          <a:p>
            <a:endParaRPr lang="en-GB"/>
          </a:p>
        </p:txBody>
      </p:sp>
      <p:pic>
        <p:nvPicPr>
          <p:cNvPr id="7" name="Picture 6" descr="Diagram, engineering drawing&#10;&#10;Description automatically generated">
            <a:extLst>
              <a:ext uri="{FF2B5EF4-FFF2-40B4-BE49-F238E27FC236}">
                <a16:creationId xmlns:a16="http://schemas.microsoft.com/office/drawing/2014/main" id="{6CB8AAAB-D88C-4999-95D8-99E38D84EC4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382" t="10550"/>
          <a:stretch/>
        </p:blipFill>
        <p:spPr>
          <a:xfrm>
            <a:off x="1547664" y="627534"/>
            <a:ext cx="5616624" cy="3241918"/>
          </a:xfrm>
          <a:prstGeom prst="rect">
            <a:avLst/>
          </a:prstGeom>
        </p:spPr>
      </p:pic>
      <p:sp>
        <p:nvSpPr>
          <p:cNvPr id="6" name="Footer Placeholder 4">
            <a:extLst>
              <a:ext uri="{FF2B5EF4-FFF2-40B4-BE49-F238E27FC236}">
                <a16:creationId xmlns:a16="http://schemas.microsoft.com/office/drawing/2014/main" id="{DC265A79-A99E-E2A7-69D8-60C0EF1292E0}"/>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6445921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4b – It’s your turn – Draw the shear force and bending moment diagram</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grpSp>
        <p:nvGrpSpPr>
          <p:cNvPr id="4" name="Group 3">
            <a:extLst>
              <a:ext uri="{FF2B5EF4-FFF2-40B4-BE49-F238E27FC236}">
                <a16:creationId xmlns:a16="http://schemas.microsoft.com/office/drawing/2014/main" id="{5503353E-0F7A-D18D-978E-8C379087BFDA}"/>
              </a:ext>
            </a:extLst>
          </p:cNvPr>
          <p:cNvGrpSpPr/>
          <p:nvPr/>
        </p:nvGrpSpPr>
        <p:grpSpPr>
          <a:xfrm>
            <a:off x="2987824" y="1307280"/>
            <a:ext cx="609582" cy="1313122"/>
            <a:chOff x="4077188" y="1327365"/>
            <a:chExt cx="609582" cy="1313122"/>
          </a:xfrm>
        </p:grpSpPr>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Straight Arrow Connector 36">
              <a:extLst>
                <a:ext uri="{FF2B5EF4-FFF2-40B4-BE49-F238E27FC236}">
                  <a16:creationId xmlns:a16="http://schemas.microsoft.com/office/drawing/2014/main" id="{1BD45C34-9B6C-346E-AF71-612E40832E1A}"/>
                </a:ext>
              </a:extLst>
            </p:cNvPr>
            <p:cNvCxnSpPr/>
            <p:nvPr/>
          </p:nvCxnSpPr>
          <p:spPr>
            <a:xfrm flipH="1" flipV="1">
              <a:off x="4296520" y="1614252"/>
              <a:ext cx="1605" cy="828094"/>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216691" y="243273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6" name="Straight Arrow Connector 5">
            <a:extLst>
              <a:ext uri="{FF2B5EF4-FFF2-40B4-BE49-F238E27FC236}">
                <a16:creationId xmlns:a16="http://schemas.microsoft.com/office/drawing/2014/main" id="{270E8835-9871-A878-8051-B7257CFF95F7}"/>
              </a:ext>
            </a:extLst>
          </p:cNvPr>
          <p:cNvCxnSpPr>
            <a:cxnSpLocks/>
          </p:cNvCxnSpPr>
          <p:nvPr/>
        </p:nvCxnSpPr>
        <p:spPr>
          <a:xfrm>
            <a:off x="1979712" y="2681948"/>
            <a:ext cx="1223680" cy="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8FDD525-34C5-F078-D407-51BCB93DE2EB}"/>
                  </a:ext>
                </a:extLst>
              </p:cNvPr>
              <p:cNvSpPr txBox="1"/>
              <p:nvPr/>
            </p:nvSpPr>
            <p:spPr>
              <a:xfrm>
                <a:off x="2411532" y="2789954"/>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18FDD525-34C5-F078-D407-51BCB93DE2EB}"/>
                  </a:ext>
                </a:extLst>
              </p:cNvPr>
              <p:cNvSpPr txBox="1">
                <a:spLocks noRot="1" noChangeAspect="1" noMove="1" noResize="1" noEditPoints="1" noAdjustHandles="1" noChangeArrowheads="1" noChangeShapeType="1" noTextEdit="1"/>
              </p:cNvSpPr>
              <p:nvPr/>
            </p:nvSpPr>
            <p:spPr>
              <a:xfrm>
                <a:off x="2411532" y="2789954"/>
                <a:ext cx="360040" cy="387607"/>
              </a:xfrm>
              <a:prstGeom prst="rect">
                <a:avLst/>
              </a:prstGeom>
              <a:blipFill>
                <a:blip r:embed="rId4"/>
                <a:stretch>
                  <a:fillRect t="-3175" b="-15873"/>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617A7186-CF21-5618-3193-CB2FDCD2EB75}"/>
              </a:ext>
            </a:extLst>
          </p:cNvPr>
          <p:cNvCxnSpPr>
            <a:cxnSpLocks/>
          </p:cNvCxnSpPr>
          <p:nvPr/>
        </p:nvCxnSpPr>
        <p:spPr>
          <a:xfrm>
            <a:off x="3203392" y="2681948"/>
            <a:ext cx="3519072" cy="272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1AB90D9-BB60-A129-BD74-3C8B903710B9}"/>
                  </a:ext>
                </a:extLst>
              </p:cNvPr>
              <p:cNvSpPr txBox="1"/>
              <p:nvPr/>
            </p:nvSpPr>
            <p:spPr>
              <a:xfrm>
                <a:off x="4875344" y="2780948"/>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𝟑</m:t>
                          </m:r>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10" name="TextBox 9">
                <a:extLst>
                  <a:ext uri="{FF2B5EF4-FFF2-40B4-BE49-F238E27FC236}">
                    <a16:creationId xmlns:a16="http://schemas.microsoft.com/office/drawing/2014/main" id="{F1AB90D9-BB60-A129-BD74-3C8B903710B9}"/>
                  </a:ext>
                </a:extLst>
              </p:cNvPr>
              <p:cNvSpPr txBox="1">
                <a:spLocks noRot="1" noChangeAspect="1" noMove="1" noResize="1" noEditPoints="1" noAdjustHandles="1" noChangeArrowheads="1" noChangeShapeType="1" noTextEdit="1"/>
              </p:cNvSpPr>
              <p:nvPr/>
            </p:nvSpPr>
            <p:spPr>
              <a:xfrm>
                <a:off x="4875344" y="2780948"/>
                <a:ext cx="360040" cy="387607"/>
              </a:xfrm>
              <a:prstGeom prst="rect">
                <a:avLst/>
              </a:prstGeom>
              <a:blipFill>
                <a:blip r:embed="rId5"/>
                <a:stretch>
                  <a:fillRect t="-1563" b="-14063"/>
                </a:stretch>
              </a:blipFill>
            </p:spPr>
            <p:txBody>
              <a:bodyPr/>
              <a:lstStyle/>
              <a:p>
                <a:r>
                  <a:rPr lang="en-GB">
                    <a:noFill/>
                  </a:rPr>
                  <a:t> </a:t>
                </a:r>
              </a:p>
            </p:txBody>
          </p:sp>
        </mc:Fallback>
      </mc:AlternateContent>
      <p:grpSp>
        <p:nvGrpSpPr>
          <p:cNvPr id="28" name="Group 27">
            <a:extLst>
              <a:ext uri="{FF2B5EF4-FFF2-40B4-BE49-F238E27FC236}">
                <a16:creationId xmlns:a16="http://schemas.microsoft.com/office/drawing/2014/main" id="{198DE891-0572-459F-96F5-01A5CF54A5EB}"/>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7602C575-1D18-404D-8939-3E0AAFB0C37D}"/>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53FDB7C3-6B60-4E36-80FE-EC2B6E1F3C04}"/>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39" name="TextBox 38">
            <a:extLst>
              <a:ext uri="{FF2B5EF4-FFF2-40B4-BE49-F238E27FC236}">
                <a16:creationId xmlns:a16="http://schemas.microsoft.com/office/drawing/2014/main" id="{809ECA4D-35D8-44C4-8BFA-A5911B848F33}"/>
              </a:ext>
            </a:extLst>
          </p:cNvPr>
          <p:cNvSpPr txBox="1"/>
          <p:nvPr/>
        </p:nvSpPr>
        <p:spPr>
          <a:xfrm>
            <a:off x="544904" y="3661080"/>
            <a:ext cx="7813654"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as example </a:t>
            </a:r>
            <a:r>
              <a:rPr kumimoji="0" lang="en-GB" sz="1600" b="1" i="0" u="none" strike="noStrike" kern="1200" cap="none" spc="0" normalizeH="0" baseline="0" noProof="0">
                <a:ln>
                  <a:noFill/>
                </a:ln>
                <a:solidFill>
                  <a:srgbClr val="0071F8"/>
                </a:solidFill>
                <a:effectLst/>
                <a:uLnTx/>
                <a:uFillTx/>
                <a:latin typeface="Arial"/>
                <a:ea typeface="+mn-ea"/>
                <a:cs typeface="+mn-cs"/>
              </a:rPr>
              <a:t>4b</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sp>
        <p:nvSpPr>
          <p:cNvPr id="8" name="Footer Placeholder 4">
            <a:extLst>
              <a:ext uri="{FF2B5EF4-FFF2-40B4-BE49-F238E27FC236}">
                <a16:creationId xmlns:a16="http://schemas.microsoft.com/office/drawing/2014/main" id="{9574E343-2F3C-65A5-2758-3C67D7F1652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97007643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4c – It’s your turn – Draw the shear force and bending moment diagram</a:t>
            </a:r>
            <a:endParaRPr lang="en-GB" strike="sngStrike"/>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grpSp>
        <p:nvGrpSpPr>
          <p:cNvPr id="4" name="Group 3">
            <a:extLst>
              <a:ext uri="{FF2B5EF4-FFF2-40B4-BE49-F238E27FC236}">
                <a16:creationId xmlns:a16="http://schemas.microsoft.com/office/drawing/2014/main" id="{5503353E-0F7A-D18D-978E-8C379087BFDA}"/>
              </a:ext>
            </a:extLst>
          </p:cNvPr>
          <p:cNvGrpSpPr/>
          <p:nvPr/>
        </p:nvGrpSpPr>
        <p:grpSpPr>
          <a:xfrm>
            <a:off x="5357896" y="1303061"/>
            <a:ext cx="609582" cy="1313122"/>
            <a:chOff x="4077188" y="1327365"/>
            <a:chExt cx="609582" cy="1313122"/>
          </a:xfrm>
        </p:grpSpPr>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Straight Arrow Connector 36">
              <a:extLst>
                <a:ext uri="{FF2B5EF4-FFF2-40B4-BE49-F238E27FC236}">
                  <a16:creationId xmlns:a16="http://schemas.microsoft.com/office/drawing/2014/main" id="{1BD45C34-9B6C-346E-AF71-612E40832E1A}"/>
                </a:ext>
              </a:extLst>
            </p:cNvPr>
            <p:cNvCxnSpPr/>
            <p:nvPr/>
          </p:nvCxnSpPr>
          <p:spPr>
            <a:xfrm flipH="1" flipV="1">
              <a:off x="4296520" y="1614252"/>
              <a:ext cx="1605" cy="828094"/>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216691" y="243273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6" name="Straight Arrow Connector 5">
            <a:extLst>
              <a:ext uri="{FF2B5EF4-FFF2-40B4-BE49-F238E27FC236}">
                <a16:creationId xmlns:a16="http://schemas.microsoft.com/office/drawing/2014/main" id="{270E8835-9871-A878-8051-B7257CFF95F7}"/>
              </a:ext>
            </a:extLst>
          </p:cNvPr>
          <p:cNvCxnSpPr>
            <a:cxnSpLocks/>
          </p:cNvCxnSpPr>
          <p:nvPr/>
        </p:nvCxnSpPr>
        <p:spPr>
          <a:xfrm>
            <a:off x="5541438" y="2654748"/>
            <a:ext cx="1262810" cy="944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8FDD525-34C5-F078-D407-51BCB93DE2EB}"/>
                  </a:ext>
                </a:extLst>
              </p:cNvPr>
              <p:cNvSpPr txBox="1"/>
              <p:nvPr/>
            </p:nvSpPr>
            <p:spPr>
              <a:xfrm>
                <a:off x="5968349" y="2772203"/>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18FDD525-34C5-F078-D407-51BCB93DE2EB}"/>
                  </a:ext>
                </a:extLst>
              </p:cNvPr>
              <p:cNvSpPr txBox="1">
                <a:spLocks noRot="1" noChangeAspect="1" noMove="1" noResize="1" noEditPoints="1" noAdjustHandles="1" noChangeArrowheads="1" noChangeShapeType="1" noTextEdit="1"/>
              </p:cNvSpPr>
              <p:nvPr/>
            </p:nvSpPr>
            <p:spPr>
              <a:xfrm>
                <a:off x="5968349" y="2772203"/>
                <a:ext cx="360040" cy="387607"/>
              </a:xfrm>
              <a:prstGeom prst="rect">
                <a:avLst/>
              </a:prstGeom>
              <a:blipFill>
                <a:blip r:embed="rId4"/>
                <a:stretch>
                  <a:fillRect t="-1587" b="-15873"/>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617A7186-CF21-5618-3193-CB2FDCD2EB75}"/>
              </a:ext>
            </a:extLst>
          </p:cNvPr>
          <p:cNvCxnSpPr>
            <a:cxnSpLocks/>
          </p:cNvCxnSpPr>
          <p:nvPr/>
        </p:nvCxnSpPr>
        <p:spPr>
          <a:xfrm>
            <a:off x="1978327" y="2654748"/>
            <a:ext cx="3519072" cy="944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1AB90D9-BB60-A129-BD74-3C8B903710B9}"/>
                  </a:ext>
                </a:extLst>
              </p:cNvPr>
              <p:cNvSpPr txBox="1"/>
              <p:nvPr/>
            </p:nvSpPr>
            <p:spPr>
              <a:xfrm>
                <a:off x="3650279" y="2753748"/>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𝟑</m:t>
                          </m:r>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10" name="TextBox 9">
                <a:extLst>
                  <a:ext uri="{FF2B5EF4-FFF2-40B4-BE49-F238E27FC236}">
                    <a16:creationId xmlns:a16="http://schemas.microsoft.com/office/drawing/2014/main" id="{F1AB90D9-BB60-A129-BD74-3C8B903710B9}"/>
                  </a:ext>
                </a:extLst>
              </p:cNvPr>
              <p:cNvSpPr txBox="1">
                <a:spLocks noRot="1" noChangeAspect="1" noMove="1" noResize="1" noEditPoints="1" noAdjustHandles="1" noChangeArrowheads="1" noChangeShapeType="1" noTextEdit="1"/>
              </p:cNvSpPr>
              <p:nvPr/>
            </p:nvSpPr>
            <p:spPr>
              <a:xfrm>
                <a:off x="3650279" y="2753748"/>
                <a:ext cx="360040" cy="387607"/>
              </a:xfrm>
              <a:prstGeom prst="rect">
                <a:avLst/>
              </a:prstGeom>
              <a:blipFill>
                <a:blip r:embed="rId5"/>
                <a:stretch>
                  <a:fillRect t="-3175" b="-15873"/>
                </a:stretch>
              </a:blipFill>
            </p:spPr>
            <p:txBody>
              <a:bodyPr/>
              <a:lstStyle/>
              <a:p>
                <a:r>
                  <a:rPr lang="en-GB">
                    <a:noFill/>
                  </a:rPr>
                  <a:t> </a:t>
                </a:r>
              </a:p>
            </p:txBody>
          </p:sp>
        </mc:Fallback>
      </mc:AlternateContent>
      <p:grpSp>
        <p:nvGrpSpPr>
          <p:cNvPr id="28" name="Group 27">
            <a:extLst>
              <a:ext uri="{FF2B5EF4-FFF2-40B4-BE49-F238E27FC236}">
                <a16:creationId xmlns:a16="http://schemas.microsoft.com/office/drawing/2014/main" id="{7A1587D3-B6DD-4F7C-9F46-3487CEC37DB5}"/>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79EF77A8-2BB5-49F5-A3F0-0C465B2ED9F7}"/>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CDE9FB55-7D57-48E3-B52F-B2C83B039531}"/>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39" name="TextBox 38">
            <a:extLst>
              <a:ext uri="{FF2B5EF4-FFF2-40B4-BE49-F238E27FC236}">
                <a16:creationId xmlns:a16="http://schemas.microsoft.com/office/drawing/2014/main" id="{9BE1F63E-47A2-4A5F-B6CD-23BE1BE8E0F1}"/>
              </a:ext>
            </a:extLst>
          </p:cNvPr>
          <p:cNvSpPr txBox="1"/>
          <p:nvPr/>
        </p:nvSpPr>
        <p:spPr>
          <a:xfrm>
            <a:off x="676001" y="3663962"/>
            <a:ext cx="7791997"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example as </a:t>
            </a:r>
            <a:r>
              <a:rPr kumimoji="0" lang="en-GB" sz="1600" b="1" i="0" u="none" strike="noStrike" kern="1200" cap="none" spc="0" normalizeH="0" baseline="0" noProof="0">
                <a:ln>
                  <a:noFill/>
                </a:ln>
                <a:solidFill>
                  <a:srgbClr val="0071F8"/>
                </a:solidFill>
                <a:effectLst/>
                <a:uLnTx/>
                <a:uFillTx/>
                <a:latin typeface="Arial"/>
                <a:ea typeface="+mn-ea"/>
                <a:cs typeface="+mn-cs"/>
              </a:rPr>
              <a:t>4c</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sp>
        <p:nvSpPr>
          <p:cNvPr id="8" name="Footer Placeholder 4">
            <a:extLst>
              <a:ext uri="{FF2B5EF4-FFF2-40B4-BE49-F238E27FC236}">
                <a16:creationId xmlns:a16="http://schemas.microsoft.com/office/drawing/2014/main" id="{5CC75C36-DC20-43F9-E89C-CFC9C4C9F93B}"/>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1119264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4d – It’s your turn – Draw the shear force and bending moment diagram</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1790262" cy="1253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5221333" y="2636431"/>
            <a:ext cx="1593415"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2771800" y="269525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47" name="TextBox 46">
            <a:extLst>
              <a:ext uri="{FF2B5EF4-FFF2-40B4-BE49-F238E27FC236}">
                <a16:creationId xmlns:a16="http://schemas.microsoft.com/office/drawing/2014/main" id="{E5D52480-5CDD-A3EB-8FC1-509AC401FDDA}"/>
              </a:ext>
            </a:extLst>
          </p:cNvPr>
          <p:cNvSpPr txBox="1"/>
          <p:nvPr/>
        </p:nvSpPr>
        <p:spPr>
          <a:xfrm>
            <a:off x="5944771" y="2718963"/>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4"/>
          <a:srcRect b="18926"/>
          <a:stretch/>
        </p:blipFill>
        <p:spPr>
          <a:xfrm>
            <a:off x="3744070" y="1192732"/>
            <a:ext cx="1519815" cy="476557"/>
          </a:xfrm>
          <a:prstGeom prst="rect">
            <a:avLst/>
          </a:prstGeom>
        </p:spPr>
      </p:pic>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3757063" y="2643758"/>
            <a:ext cx="1391001" cy="213"/>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4391980" y="2718964"/>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7" name="Straight Arrow Connector 6">
            <a:extLst>
              <a:ext uri="{FF2B5EF4-FFF2-40B4-BE49-F238E27FC236}">
                <a16:creationId xmlns:a16="http://schemas.microsoft.com/office/drawing/2014/main" id="{AAEACD92-6326-881F-C0F6-F54382152131}"/>
              </a:ext>
            </a:extLst>
          </p:cNvPr>
          <p:cNvCxnSpPr/>
          <p:nvPr/>
        </p:nvCxnSpPr>
        <p:spPr>
          <a:xfrm>
            <a:off x="3790364" y="1348271"/>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cxnSp>
        <p:nvCxnSpPr>
          <p:cNvPr id="10" name="Straight Arrow Connector 9">
            <a:extLst>
              <a:ext uri="{FF2B5EF4-FFF2-40B4-BE49-F238E27FC236}">
                <a16:creationId xmlns:a16="http://schemas.microsoft.com/office/drawing/2014/main" id="{350FA175-B88A-ECF9-F7C3-5B8E7C8A22C1}"/>
              </a:ext>
            </a:extLst>
          </p:cNvPr>
          <p:cNvCxnSpPr/>
          <p:nvPr/>
        </p:nvCxnSpPr>
        <p:spPr>
          <a:xfrm>
            <a:off x="5217648" y="1258883"/>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8" name="Group 27">
            <a:extLst>
              <a:ext uri="{FF2B5EF4-FFF2-40B4-BE49-F238E27FC236}">
                <a16:creationId xmlns:a16="http://schemas.microsoft.com/office/drawing/2014/main" id="{7CDBD7C3-CF1B-4C4D-BB62-B8B3A884831B}"/>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434C1AE0-BE73-4330-B497-645F07BDA90E}"/>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D6AC782A-0A68-487C-B382-C50DAEDB3053}"/>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34" name="TextBox 33">
            <a:extLst>
              <a:ext uri="{FF2B5EF4-FFF2-40B4-BE49-F238E27FC236}">
                <a16:creationId xmlns:a16="http://schemas.microsoft.com/office/drawing/2014/main" id="{076285BE-D61A-45B4-A9F7-5EFDA6CD1EB8}"/>
              </a:ext>
            </a:extLst>
          </p:cNvPr>
          <p:cNvSpPr txBox="1"/>
          <p:nvPr/>
        </p:nvSpPr>
        <p:spPr>
          <a:xfrm>
            <a:off x="712005" y="3181821"/>
            <a:ext cx="7999703"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as example </a:t>
            </a:r>
            <a:r>
              <a:rPr kumimoji="0" lang="en-GB" sz="1600" b="1" i="0" u="none" strike="noStrike" kern="1200" cap="none" spc="0" normalizeH="0" baseline="0" noProof="0">
                <a:ln>
                  <a:noFill/>
                </a:ln>
                <a:solidFill>
                  <a:srgbClr val="0071F8"/>
                </a:solidFill>
                <a:effectLst/>
                <a:uLnTx/>
                <a:uFillTx/>
                <a:latin typeface="Arial"/>
                <a:ea typeface="+mn-ea"/>
                <a:cs typeface="+mn-cs"/>
              </a:rPr>
              <a:t>4d</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sp>
        <p:nvSpPr>
          <p:cNvPr id="37" name="TextBox 36">
            <a:extLst>
              <a:ext uri="{FF2B5EF4-FFF2-40B4-BE49-F238E27FC236}">
                <a16:creationId xmlns:a16="http://schemas.microsoft.com/office/drawing/2014/main" id="{F4923E57-72F7-4583-BBA3-2C36EF46AAE4}"/>
              </a:ext>
            </a:extLst>
          </p:cNvPr>
          <p:cNvSpPr txBox="1"/>
          <p:nvPr/>
        </p:nvSpPr>
        <p:spPr>
          <a:xfrm>
            <a:off x="655129" y="3951585"/>
            <a:ext cx="805657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a:ln>
                  <a:noFill/>
                </a:ln>
                <a:solidFill>
                  <a:srgbClr val="3829F7"/>
                </a:solidFill>
                <a:effectLst/>
                <a:uLnTx/>
                <a:uFillTx/>
                <a:latin typeface="Arial" panose="020B0604020202020204" pitchFamily="34" charset="0"/>
                <a:ea typeface="+mn-ea"/>
                <a:cs typeface="+mn-cs"/>
                <a:hlinkClick r:id="rId5"/>
              </a:rPr>
              <a:t>Beam Calculator Online (Calculate the reactions, Draws Bending Moment, Shear Force, Axial Force) (beamguru.com)</a:t>
            </a:r>
            <a:endParaRPr kumimoji="0" lang="en-GB" sz="1600" b="0" i="0" u="none" strike="noStrike" kern="1200" cap="none" spc="0" normalizeH="0" baseline="0" noProof="0">
              <a:ln>
                <a:noFill/>
              </a:ln>
              <a:solidFill>
                <a:srgbClr val="000000"/>
              </a:solidFill>
              <a:effectLst/>
              <a:uLnTx/>
              <a:uFillTx/>
              <a:latin typeface="Arial"/>
              <a:ea typeface="+mn-ea"/>
              <a:cs typeface="+mn-cs"/>
            </a:endParaRPr>
          </a:p>
        </p:txBody>
      </p:sp>
      <p:sp>
        <p:nvSpPr>
          <p:cNvPr id="4" name="Footer Placeholder 4">
            <a:extLst>
              <a:ext uri="{FF2B5EF4-FFF2-40B4-BE49-F238E27FC236}">
                <a16:creationId xmlns:a16="http://schemas.microsoft.com/office/drawing/2014/main" id="{BD53E5DF-A269-7A93-7B0C-0129679573B1}"/>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79120972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4e – It’s your turn – Draw the shear force and bending moment diagram</a:t>
            </a:r>
            <a:endParaRPr lang="en-GB">
              <a:highlight>
                <a:srgbClr val="FFFF00"/>
              </a:highlight>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2004105" y="2505114"/>
            <a:ext cx="1506063" cy="6052"/>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2771800" y="269525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4"/>
          <a:srcRect b="18926"/>
          <a:stretch/>
        </p:blipFill>
        <p:spPr>
          <a:xfrm>
            <a:off x="2058358" y="1169330"/>
            <a:ext cx="1519815" cy="476557"/>
          </a:xfrm>
          <a:prstGeom prst="rect">
            <a:avLst/>
          </a:prstGeom>
        </p:spPr>
      </p:pic>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3555888" y="2505114"/>
            <a:ext cx="3186723" cy="44156"/>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5220072" y="2695256"/>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7" name="Straight Arrow Connector 6">
            <a:extLst>
              <a:ext uri="{FF2B5EF4-FFF2-40B4-BE49-F238E27FC236}">
                <a16:creationId xmlns:a16="http://schemas.microsoft.com/office/drawing/2014/main" id="{FCBD503D-9682-3A45-968B-2D2E7BD2DBF7}"/>
              </a:ext>
            </a:extLst>
          </p:cNvPr>
          <p:cNvCxnSpPr/>
          <p:nvPr/>
        </p:nvCxnSpPr>
        <p:spPr>
          <a:xfrm>
            <a:off x="3534156" y="1177290"/>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6" name="Group 25">
            <a:extLst>
              <a:ext uri="{FF2B5EF4-FFF2-40B4-BE49-F238E27FC236}">
                <a16:creationId xmlns:a16="http://schemas.microsoft.com/office/drawing/2014/main" id="{17C4E1F2-E0CD-4B40-A9B0-65061845F348}"/>
              </a:ext>
            </a:extLst>
          </p:cNvPr>
          <p:cNvGrpSpPr/>
          <p:nvPr/>
        </p:nvGrpSpPr>
        <p:grpSpPr>
          <a:xfrm>
            <a:off x="4297494" y="1842830"/>
            <a:ext cx="509545" cy="938463"/>
            <a:chOff x="4297494" y="1842830"/>
            <a:chExt cx="509545" cy="938463"/>
          </a:xfrm>
        </p:grpSpPr>
        <p:cxnSp>
          <p:nvCxnSpPr>
            <p:cNvPr id="28" name="Straight Arrow Connector 27">
              <a:extLst>
                <a:ext uri="{FF2B5EF4-FFF2-40B4-BE49-F238E27FC236}">
                  <a16:creationId xmlns:a16="http://schemas.microsoft.com/office/drawing/2014/main" id="{D5C30A58-830F-4787-8521-87AAFBD93470}"/>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9" name="TextBox 28">
              <a:extLst>
                <a:ext uri="{FF2B5EF4-FFF2-40B4-BE49-F238E27FC236}">
                  <a16:creationId xmlns:a16="http://schemas.microsoft.com/office/drawing/2014/main" id="{7A475ECA-B2F9-496F-A1B8-9E3FB6511F9C}"/>
                </a:ext>
              </a:extLst>
            </p:cNvPr>
            <p:cNvSpPr txBox="1"/>
            <p:nvPr/>
          </p:nvSpPr>
          <p:spPr>
            <a:xfrm>
              <a:off x="4336960" y="2573544"/>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33" name="TextBox 32">
            <a:extLst>
              <a:ext uri="{FF2B5EF4-FFF2-40B4-BE49-F238E27FC236}">
                <a16:creationId xmlns:a16="http://schemas.microsoft.com/office/drawing/2014/main" id="{953FD2B7-192E-4E47-8A4A-A441CBEC3113}"/>
              </a:ext>
            </a:extLst>
          </p:cNvPr>
          <p:cNvSpPr txBox="1"/>
          <p:nvPr/>
        </p:nvSpPr>
        <p:spPr>
          <a:xfrm>
            <a:off x="571200" y="3640130"/>
            <a:ext cx="8001597"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as example </a:t>
            </a:r>
            <a:r>
              <a:rPr kumimoji="0" lang="en-GB" sz="1600" b="1" i="0" u="none" strike="noStrike" kern="1200" cap="none" spc="0" normalizeH="0" baseline="0" noProof="0">
                <a:ln>
                  <a:noFill/>
                </a:ln>
                <a:solidFill>
                  <a:srgbClr val="0071F8"/>
                </a:solidFill>
                <a:effectLst/>
                <a:uLnTx/>
                <a:uFillTx/>
                <a:latin typeface="Arial"/>
                <a:ea typeface="+mn-ea"/>
                <a:cs typeface="+mn-cs"/>
              </a:rPr>
              <a:t>4e</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sp>
        <p:nvSpPr>
          <p:cNvPr id="4" name="Footer Placeholder 4">
            <a:extLst>
              <a:ext uri="{FF2B5EF4-FFF2-40B4-BE49-F238E27FC236}">
                <a16:creationId xmlns:a16="http://schemas.microsoft.com/office/drawing/2014/main" id="{1444C7A4-6EA2-DC25-69D5-A9433952F93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21772180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2"/>
          <a:srcRect b="18926"/>
          <a:stretch/>
        </p:blipFill>
        <p:spPr>
          <a:xfrm>
            <a:off x="5355176" y="1246414"/>
            <a:ext cx="1519815" cy="476557"/>
          </a:xfrm>
          <a:prstGeom prst="rect">
            <a:avLst/>
          </a:prstGeom>
        </p:spPr>
      </p:pic>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4f – It’s your turn – Draw the shear force and bending moment diagram</a:t>
            </a:r>
            <a:endParaRPr lang="en-GB">
              <a:highlight>
                <a:srgbClr val="FFFF00"/>
              </a:highlight>
              <a:cs typeface="Arial"/>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flipV="1">
            <a:off x="5444859" y="2559514"/>
            <a:ext cx="1318611" cy="3092"/>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6038818" y="2761893"/>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1955209" y="2520059"/>
            <a:ext cx="3401607" cy="44156"/>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3683401" y="2710201"/>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8" name="Straight Arrow Connector 7">
            <a:extLst>
              <a:ext uri="{FF2B5EF4-FFF2-40B4-BE49-F238E27FC236}">
                <a16:creationId xmlns:a16="http://schemas.microsoft.com/office/drawing/2014/main" id="{EA75DF18-D2E6-1422-5472-8CE51E928B2F}"/>
              </a:ext>
            </a:extLst>
          </p:cNvPr>
          <p:cNvCxnSpPr/>
          <p:nvPr/>
        </p:nvCxnSpPr>
        <p:spPr>
          <a:xfrm>
            <a:off x="5394960" y="1355598"/>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6" name="Group 25">
            <a:extLst>
              <a:ext uri="{FF2B5EF4-FFF2-40B4-BE49-F238E27FC236}">
                <a16:creationId xmlns:a16="http://schemas.microsoft.com/office/drawing/2014/main" id="{7F162074-DCC6-492F-A0F8-B95899898EF8}"/>
              </a:ext>
            </a:extLst>
          </p:cNvPr>
          <p:cNvGrpSpPr/>
          <p:nvPr/>
        </p:nvGrpSpPr>
        <p:grpSpPr>
          <a:xfrm>
            <a:off x="4297494" y="1842830"/>
            <a:ext cx="528074" cy="971639"/>
            <a:chOff x="4297494" y="1842830"/>
            <a:chExt cx="528074" cy="971639"/>
          </a:xfrm>
        </p:grpSpPr>
        <p:cxnSp>
          <p:nvCxnSpPr>
            <p:cNvPr id="28" name="Straight Arrow Connector 27">
              <a:extLst>
                <a:ext uri="{FF2B5EF4-FFF2-40B4-BE49-F238E27FC236}">
                  <a16:creationId xmlns:a16="http://schemas.microsoft.com/office/drawing/2014/main" id="{CE1ED262-24BE-435E-A302-A53512D6006B}"/>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9" name="TextBox 28">
              <a:extLst>
                <a:ext uri="{FF2B5EF4-FFF2-40B4-BE49-F238E27FC236}">
                  <a16:creationId xmlns:a16="http://schemas.microsoft.com/office/drawing/2014/main" id="{AFD3509A-0098-42DF-86E6-9FFB4315A497}"/>
                </a:ext>
              </a:extLst>
            </p:cNvPr>
            <p:cNvSpPr txBox="1"/>
            <p:nvPr/>
          </p:nvSpPr>
          <p:spPr>
            <a:xfrm>
              <a:off x="4355489" y="2606720"/>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33" name="TextBox 32">
            <a:extLst>
              <a:ext uri="{FF2B5EF4-FFF2-40B4-BE49-F238E27FC236}">
                <a16:creationId xmlns:a16="http://schemas.microsoft.com/office/drawing/2014/main" id="{633CD8CE-6349-412C-8ED4-1553836E3CC0}"/>
              </a:ext>
            </a:extLst>
          </p:cNvPr>
          <p:cNvSpPr txBox="1"/>
          <p:nvPr/>
        </p:nvSpPr>
        <p:spPr>
          <a:xfrm>
            <a:off x="580908" y="3650864"/>
            <a:ext cx="7741646"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as example </a:t>
            </a:r>
            <a:r>
              <a:rPr kumimoji="0" lang="en-GB" sz="1600" b="1" i="0" u="none" strike="noStrike" kern="1200" cap="none" spc="0" normalizeH="0" baseline="0" noProof="0">
                <a:ln>
                  <a:noFill/>
                </a:ln>
                <a:solidFill>
                  <a:srgbClr val="0071F8"/>
                </a:solidFill>
                <a:effectLst/>
                <a:uLnTx/>
                <a:uFillTx/>
                <a:latin typeface="Arial"/>
                <a:ea typeface="+mn-ea"/>
                <a:cs typeface="+mn-cs"/>
              </a:rPr>
              <a:t>4f</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sp>
        <p:nvSpPr>
          <p:cNvPr id="4" name="Footer Placeholder 4">
            <a:extLst>
              <a:ext uri="{FF2B5EF4-FFF2-40B4-BE49-F238E27FC236}">
                <a16:creationId xmlns:a16="http://schemas.microsoft.com/office/drawing/2014/main" id="{06B032FC-F8E2-B460-AC6D-BD165E625E7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51198964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2"/>
          <a:srcRect b="18926"/>
          <a:stretch/>
        </p:blipFill>
        <p:spPr>
          <a:xfrm>
            <a:off x="5355176" y="1246414"/>
            <a:ext cx="1519815" cy="476557"/>
          </a:xfrm>
          <a:prstGeom prst="rect">
            <a:avLst/>
          </a:prstGeom>
        </p:spPr>
      </p:pic>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a:xfrm>
            <a:off x="251238" y="336768"/>
            <a:ext cx="8437563" cy="699425"/>
          </a:xfrm>
        </p:spPr>
        <p:txBody>
          <a:bodyPr/>
          <a:lstStyle/>
          <a:p>
            <a:r>
              <a:rPr lang="en-GB"/>
              <a:t>Example 4g – It’s your turn – Draw the shear force and bending moment diagram</a:t>
            </a:r>
            <a:endParaRPr lang="en-GB">
              <a:highlight>
                <a:srgbClr val="FFFF00"/>
              </a:highlight>
              <a:cs typeface="Arial"/>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flipV="1">
            <a:off x="5394567" y="2728678"/>
            <a:ext cx="1396335" cy="16808"/>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6006814" y="288533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1968925" y="2698367"/>
            <a:ext cx="3387891" cy="48728"/>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3683401" y="2888509"/>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grpSp>
        <p:nvGrpSpPr>
          <p:cNvPr id="14" name="Group 13">
            <a:extLst>
              <a:ext uri="{FF2B5EF4-FFF2-40B4-BE49-F238E27FC236}">
                <a16:creationId xmlns:a16="http://schemas.microsoft.com/office/drawing/2014/main" id="{BBB0481A-084E-34B2-22F1-0F0416807238}"/>
              </a:ext>
            </a:extLst>
          </p:cNvPr>
          <p:cNvGrpSpPr/>
          <p:nvPr/>
        </p:nvGrpSpPr>
        <p:grpSpPr>
          <a:xfrm>
            <a:off x="4091452" y="1289345"/>
            <a:ext cx="563046" cy="504057"/>
            <a:chOff x="4077188" y="1327365"/>
            <a:chExt cx="563046" cy="504057"/>
          </a:xfrm>
        </p:grpSpPr>
        <p:sp>
          <p:nvSpPr>
            <p:cNvPr id="8" name="Cube 7">
              <a:extLst>
                <a:ext uri="{FF2B5EF4-FFF2-40B4-BE49-F238E27FC236}">
                  <a16:creationId xmlns:a16="http://schemas.microsoft.com/office/drawing/2014/main" id="{5C801773-1533-AED5-ECC8-A471C9DCB383}"/>
                </a:ext>
              </a:extLst>
            </p:cNvPr>
            <p:cNvSpPr/>
            <p:nvPr/>
          </p:nvSpPr>
          <p:spPr>
            <a:xfrm>
              <a:off x="4077188" y="1327365"/>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9073474E-5771-775E-55CF-6F50E5436839}"/>
                </a:ext>
              </a:extLst>
            </p:cNvPr>
            <p:cNvCxnSpPr>
              <a:cxnSpLocks/>
            </p:cNvCxnSpPr>
            <p:nvPr/>
          </p:nvCxnSpPr>
          <p:spPr>
            <a:xfrm flipH="1" flipV="1">
              <a:off x="4296521" y="1614252"/>
              <a:ext cx="3072" cy="217170"/>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0FFCC11D-4A15-1DDA-3D6F-B9BCAF274F37}"/>
                </a:ext>
              </a:extLst>
            </p:cNvPr>
            <p:cNvSpPr txBox="1"/>
            <p:nvPr/>
          </p:nvSpPr>
          <p:spPr>
            <a:xfrm>
              <a:off x="4170155" y="1424990"/>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18" name="Straight Arrow Connector 17">
            <a:extLst>
              <a:ext uri="{FF2B5EF4-FFF2-40B4-BE49-F238E27FC236}">
                <a16:creationId xmlns:a16="http://schemas.microsoft.com/office/drawing/2014/main" id="{F7E4F61E-9305-8478-DBA1-26D192F6D06C}"/>
              </a:ext>
            </a:extLst>
          </p:cNvPr>
          <p:cNvCxnSpPr>
            <a:cxnSpLocks/>
          </p:cNvCxnSpPr>
          <p:nvPr/>
        </p:nvCxnSpPr>
        <p:spPr>
          <a:xfrm>
            <a:off x="1967524" y="207930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20" name="Straight Arrow Connector 19">
            <a:extLst>
              <a:ext uri="{FF2B5EF4-FFF2-40B4-BE49-F238E27FC236}">
                <a16:creationId xmlns:a16="http://schemas.microsoft.com/office/drawing/2014/main" id="{B34C88DB-8614-DCD1-BB78-B374A35CE0B6}"/>
              </a:ext>
            </a:extLst>
          </p:cNvPr>
          <p:cNvCxnSpPr>
            <a:cxnSpLocks/>
          </p:cNvCxnSpPr>
          <p:nvPr/>
        </p:nvCxnSpPr>
        <p:spPr>
          <a:xfrm>
            <a:off x="4313857" y="2130996"/>
            <a:ext cx="2441338" cy="20193"/>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707F458-9680-E969-B4E5-7B789459D7D2}"/>
                  </a:ext>
                </a:extLst>
              </p:cNvPr>
              <p:cNvSpPr txBox="1"/>
              <p:nvPr/>
            </p:nvSpPr>
            <p:spPr>
              <a:xfrm>
                <a:off x="3001541" y="214661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26" name="TextBox 25">
                <a:extLst>
                  <a:ext uri="{FF2B5EF4-FFF2-40B4-BE49-F238E27FC236}">
                    <a16:creationId xmlns:a16="http://schemas.microsoft.com/office/drawing/2014/main" id="{4707F458-9680-E969-B4E5-7B789459D7D2}"/>
                  </a:ext>
                </a:extLst>
              </p:cNvPr>
              <p:cNvSpPr txBox="1">
                <a:spLocks noRot="1" noChangeAspect="1" noMove="1" noResize="1" noEditPoints="1" noAdjustHandles="1" noChangeArrowheads="1" noChangeShapeType="1" noTextEdit="1"/>
              </p:cNvSpPr>
              <p:nvPr/>
            </p:nvSpPr>
            <p:spPr>
              <a:xfrm>
                <a:off x="3001541" y="2146617"/>
                <a:ext cx="360040" cy="387607"/>
              </a:xfrm>
              <a:prstGeom prst="rect">
                <a:avLst/>
              </a:prstGeom>
              <a:blipFill>
                <a:blip r:embed="rId5"/>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411CBA31-1AFD-AB9E-048F-2A17A75F395A}"/>
                  </a:ext>
                </a:extLst>
              </p:cNvPr>
              <p:cNvSpPr txBox="1"/>
              <p:nvPr/>
            </p:nvSpPr>
            <p:spPr>
              <a:xfrm>
                <a:off x="5336218" y="217648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29" name="TextBox 28">
                <a:extLst>
                  <a:ext uri="{FF2B5EF4-FFF2-40B4-BE49-F238E27FC236}">
                    <a16:creationId xmlns:a16="http://schemas.microsoft.com/office/drawing/2014/main" id="{411CBA31-1AFD-AB9E-048F-2A17A75F395A}"/>
                  </a:ext>
                </a:extLst>
              </p:cNvPr>
              <p:cNvSpPr txBox="1">
                <a:spLocks noRot="1" noChangeAspect="1" noMove="1" noResize="1" noEditPoints="1" noAdjustHandles="1" noChangeArrowheads="1" noChangeShapeType="1" noTextEdit="1"/>
              </p:cNvSpPr>
              <p:nvPr/>
            </p:nvSpPr>
            <p:spPr>
              <a:xfrm>
                <a:off x="5336218" y="2176485"/>
                <a:ext cx="360040" cy="387607"/>
              </a:xfrm>
              <a:prstGeom prst="rect">
                <a:avLst/>
              </a:prstGeom>
              <a:blipFill>
                <a:blip r:embed="rId5"/>
                <a:stretch>
                  <a:fillRect t="-1563" b="-14063"/>
                </a:stretch>
              </a:blipFill>
            </p:spPr>
            <p:txBody>
              <a:bodyPr/>
              <a:lstStyle/>
              <a:p>
                <a:r>
                  <a:rPr lang="en-GB">
                    <a:noFill/>
                  </a:rPr>
                  <a:t> </a:t>
                </a:r>
              </a:p>
            </p:txBody>
          </p:sp>
        </mc:Fallback>
      </mc:AlternateContent>
      <p:cxnSp>
        <p:nvCxnSpPr>
          <p:cNvPr id="33" name="Straight Arrow Connector 32">
            <a:extLst>
              <a:ext uri="{FF2B5EF4-FFF2-40B4-BE49-F238E27FC236}">
                <a16:creationId xmlns:a16="http://schemas.microsoft.com/office/drawing/2014/main" id="{1B6E6AA8-F420-5065-D366-940094EA7214}"/>
              </a:ext>
            </a:extLst>
          </p:cNvPr>
          <p:cNvCxnSpPr/>
          <p:nvPr/>
        </p:nvCxnSpPr>
        <p:spPr>
          <a:xfrm>
            <a:off x="5394960" y="1355598"/>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39" name="Group 38">
            <a:extLst>
              <a:ext uri="{FF2B5EF4-FFF2-40B4-BE49-F238E27FC236}">
                <a16:creationId xmlns:a16="http://schemas.microsoft.com/office/drawing/2014/main" id="{B3912142-E13A-4520-801A-442C2D467434}"/>
              </a:ext>
            </a:extLst>
          </p:cNvPr>
          <p:cNvGrpSpPr/>
          <p:nvPr/>
        </p:nvGrpSpPr>
        <p:grpSpPr>
          <a:xfrm>
            <a:off x="4310785" y="1849625"/>
            <a:ext cx="511223" cy="828094"/>
            <a:chOff x="4297494" y="1842830"/>
            <a:chExt cx="511223" cy="828094"/>
          </a:xfrm>
        </p:grpSpPr>
        <p:cxnSp>
          <p:nvCxnSpPr>
            <p:cNvPr id="41" name="Straight Arrow Connector 40">
              <a:extLst>
                <a:ext uri="{FF2B5EF4-FFF2-40B4-BE49-F238E27FC236}">
                  <a16:creationId xmlns:a16="http://schemas.microsoft.com/office/drawing/2014/main" id="{1CF6CB6E-8ABE-4271-A39E-B6046D95BE5E}"/>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42" name="TextBox 41">
              <a:extLst>
                <a:ext uri="{FF2B5EF4-FFF2-40B4-BE49-F238E27FC236}">
                  <a16:creationId xmlns:a16="http://schemas.microsoft.com/office/drawing/2014/main" id="{C8C5AC4E-3A36-44F6-AD0C-21D3B3EAA305}"/>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37" name="TextBox 36">
            <a:extLst>
              <a:ext uri="{FF2B5EF4-FFF2-40B4-BE49-F238E27FC236}">
                <a16:creationId xmlns:a16="http://schemas.microsoft.com/office/drawing/2014/main" id="{D43D5DAA-61E9-4CAC-86FF-4645A61ACE15}"/>
              </a:ext>
            </a:extLst>
          </p:cNvPr>
          <p:cNvSpPr txBox="1"/>
          <p:nvPr/>
        </p:nvSpPr>
        <p:spPr>
          <a:xfrm>
            <a:off x="665174" y="3654745"/>
            <a:ext cx="7813652"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This is the same as example </a:t>
            </a:r>
            <a:r>
              <a:rPr kumimoji="0" lang="en-GB" sz="1600" b="1" i="0" u="none" strike="noStrike" kern="1200" cap="none" spc="0" normalizeH="0" baseline="0" noProof="0">
                <a:ln>
                  <a:noFill/>
                </a:ln>
                <a:solidFill>
                  <a:srgbClr val="0071F8"/>
                </a:solidFill>
                <a:effectLst/>
                <a:uLnTx/>
                <a:uFillTx/>
                <a:latin typeface="Arial"/>
                <a:ea typeface="+mn-ea"/>
                <a:cs typeface="+mn-cs"/>
              </a:rPr>
              <a:t>4g</a:t>
            </a:r>
            <a:r>
              <a:rPr kumimoji="0" lang="en-GB" sz="1600" b="0" i="0" u="none" strike="noStrike" kern="1200" cap="none" spc="0" normalizeH="0" baseline="0" noProof="0">
                <a:ln>
                  <a:noFill/>
                </a:ln>
                <a:solidFill>
                  <a:srgbClr val="0071F8"/>
                </a:solidFill>
                <a:effectLst/>
                <a:uLnTx/>
                <a:uFillTx/>
                <a:latin typeface="Arial"/>
                <a:ea typeface="+mn-ea"/>
                <a:cs typeface="+mn-cs"/>
              </a:rPr>
              <a:t> that we did in session 2 and 3 to calculate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Use the same beam dimensions and mass values from previous session worksheets.</a:t>
            </a:r>
          </a:p>
        </p:txBody>
      </p:sp>
      <p:sp>
        <p:nvSpPr>
          <p:cNvPr id="4" name="Footer Placeholder 4">
            <a:extLst>
              <a:ext uri="{FF2B5EF4-FFF2-40B4-BE49-F238E27FC236}">
                <a16:creationId xmlns:a16="http://schemas.microsoft.com/office/drawing/2014/main" id="{EB78D292-B0D1-6566-572D-5E3488C7D93E}"/>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43784141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Three assessment questions for shear force and bending moment calculations</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11962" y="949325"/>
            <a:ext cx="8217057" cy="3601574"/>
          </a:xfrm>
        </p:spPr>
        <p:txBody>
          <a:bodyPr/>
          <a:lstStyle/>
          <a:p>
            <a:r>
              <a:rPr lang="en-GB" sz="2000"/>
              <a:t>Match the loading arrangements with suitable shear force and bending moment diagrams.</a:t>
            </a:r>
          </a:p>
          <a:p>
            <a:endParaRPr lang="en-GB" sz="2000"/>
          </a:p>
          <a:p>
            <a:endParaRPr lang="en-GB" sz="2000"/>
          </a:p>
          <a:p>
            <a:endParaRPr lang="en-GB" sz="2000"/>
          </a:p>
          <a:p>
            <a:pPr marL="514350" indent="-514350" algn="r">
              <a:buFont typeface="+mj-lt"/>
              <a:buAutoNum type="arabicPeriod"/>
            </a:pPr>
            <a:endParaRPr lang="en-GB" sz="2000"/>
          </a:p>
          <a:p>
            <a:pPr marL="514350" indent="-514350" algn="r">
              <a:buFont typeface="+mj-lt"/>
              <a:buAutoNum type="arabicPeriod"/>
            </a:pPr>
            <a:endParaRPr lang="en-GB" sz="2000"/>
          </a:p>
        </p:txBody>
      </p:sp>
      <p:pic>
        <p:nvPicPr>
          <p:cNvPr id="9" name="Picture 8">
            <a:extLst>
              <a:ext uri="{FF2B5EF4-FFF2-40B4-BE49-F238E27FC236}">
                <a16:creationId xmlns:a16="http://schemas.microsoft.com/office/drawing/2014/main" id="{39804272-4695-4A07-9B91-203C563C4B30}"/>
              </a:ext>
            </a:extLst>
          </p:cNvPr>
          <p:cNvPicPr>
            <a:picLocks noChangeAspect="1"/>
          </p:cNvPicPr>
          <p:nvPr/>
        </p:nvPicPr>
        <p:blipFill>
          <a:blip r:embed="rId3"/>
          <a:stretch>
            <a:fillRect/>
          </a:stretch>
        </p:blipFill>
        <p:spPr>
          <a:xfrm>
            <a:off x="1069859" y="2397442"/>
            <a:ext cx="864096" cy="460852"/>
          </a:xfrm>
          <a:prstGeom prst="rect">
            <a:avLst/>
          </a:prstGeom>
          <a:ln>
            <a:solidFill>
              <a:srgbClr val="FF0000"/>
            </a:solidFill>
          </a:ln>
        </p:spPr>
      </p:pic>
      <p:graphicFrame>
        <p:nvGraphicFramePr>
          <p:cNvPr id="10" name="Table 10">
            <a:extLst>
              <a:ext uri="{FF2B5EF4-FFF2-40B4-BE49-F238E27FC236}">
                <a16:creationId xmlns:a16="http://schemas.microsoft.com/office/drawing/2014/main" id="{EC6C3E9C-66CC-430C-A18A-063D3E83DE2A}"/>
              </a:ext>
            </a:extLst>
          </p:cNvPr>
          <p:cNvGraphicFramePr>
            <a:graphicFrameLocks noGrp="1"/>
          </p:cNvGraphicFramePr>
          <p:nvPr/>
        </p:nvGraphicFramePr>
        <p:xfrm>
          <a:off x="2267744" y="1894174"/>
          <a:ext cx="6096000" cy="256032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3128214494"/>
                    </a:ext>
                  </a:extLst>
                </a:gridCol>
                <a:gridCol w="2032000">
                  <a:extLst>
                    <a:ext uri="{9D8B030D-6E8A-4147-A177-3AD203B41FA5}">
                      <a16:colId xmlns:a16="http://schemas.microsoft.com/office/drawing/2014/main" val="3054123246"/>
                    </a:ext>
                  </a:extLst>
                </a:gridCol>
                <a:gridCol w="2032000">
                  <a:extLst>
                    <a:ext uri="{9D8B030D-6E8A-4147-A177-3AD203B41FA5}">
                      <a16:colId xmlns:a16="http://schemas.microsoft.com/office/drawing/2014/main" val="171662124"/>
                    </a:ext>
                  </a:extLst>
                </a:gridCol>
              </a:tblGrid>
              <a:tr h="370840">
                <a:tc>
                  <a:txBody>
                    <a:bodyPr/>
                    <a:lstStyle/>
                    <a:p>
                      <a:r>
                        <a:rPr lang="en-GB"/>
                        <a:t>Loading arrangement</a:t>
                      </a:r>
                    </a:p>
                  </a:txBody>
                  <a:tcPr/>
                </a:tc>
                <a:tc>
                  <a:txBody>
                    <a:bodyPr/>
                    <a:lstStyle/>
                    <a:p>
                      <a:r>
                        <a:rPr lang="en-GB"/>
                        <a:t>Shear force diagram</a:t>
                      </a:r>
                    </a:p>
                  </a:txBody>
                  <a:tcPr/>
                </a:tc>
                <a:tc>
                  <a:txBody>
                    <a:bodyPr/>
                    <a:lstStyle/>
                    <a:p>
                      <a:r>
                        <a:rPr lang="en-GB"/>
                        <a:t>Bending moment diagram</a:t>
                      </a:r>
                    </a:p>
                  </a:txBody>
                  <a:tcPr/>
                </a:tc>
                <a:extLst>
                  <a:ext uri="{0D108BD9-81ED-4DB2-BD59-A6C34878D82A}">
                    <a16:rowId xmlns:a16="http://schemas.microsoft.com/office/drawing/2014/main" val="2659351835"/>
                  </a:ext>
                </a:extLst>
              </a:tr>
              <a:tr h="370840">
                <a:tc>
                  <a:txBody>
                    <a:bodyPr/>
                    <a:lstStyle/>
                    <a:p>
                      <a:endParaRPr lang="en-GB"/>
                    </a:p>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237834775"/>
                  </a:ext>
                </a:extLst>
              </a:tr>
              <a:tr h="370840">
                <a:tc>
                  <a:txBody>
                    <a:bodyPr/>
                    <a:lstStyle/>
                    <a:p>
                      <a:endParaRPr lang="en-GB"/>
                    </a:p>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443007258"/>
                  </a:ext>
                </a:extLst>
              </a:tr>
              <a:tr h="370840">
                <a:tc>
                  <a:txBody>
                    <a:bodyPr/>
                    <a:lstStyle/>
                    <a:p>
                      <a:endParaRPr lang="en-GB"/>
                    </a:p>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999245583"/>
                  </a:ext>
                </a:extLst>
              </a:tr>
            </a:tbl>
          </a:graphicData>
        </a:graphic>
      </p:graphicFrame>
      <p:pic>
        <p:nvPicPr>
          <p:cNvPr id="12" name="Picture 11">
            <a:extLst>
              <a:ext uri="{FF2B5EF4-FFF2-40B4-BE49-F238E27FC236}">
                <a16:creationId xmlns:a16="http://schemas.microsoft.com/office/drawing/2014/main" id="{1F3D4E14-6056-4A76-8530-77D5D83D546F}"/>
              </a:ext>
            </a:extLst>
          </p:cNvPr>
          <p:cNvPicPr>
            <a:picLocks noChangeAspect="1"/>
          </p:cNvPicPr>
          <p:nvPr/>
        </p:nvPicPr>
        <p:blipFill rotWithShape="1">
          <a:blip r:embed="rId4"/>
          <a:srcRect b="16189"/>
          <a:stretch/>
        </p:blipFill>
        <p:spPr>
          <a:xfrm>
            <a:off x="1119624" y="3162634"/>
            <a:ext cx="863578" cy="395085"/>
          </a:xfrm>
          <a:prstGeom prst="rect">
            <a:avLst/>
          </a:prstGeom>
          <a:ln>
            <a:solidFill>
              <a:srgbClr val="FF0000"/>
            </a:solidFill>
          </a:ln>
        </p:spPr>
      </p:pic>
      <p:pic>
        <p:nvPicPr>
          <p:cNvPr id="14" name="Picture 13">
            <a:extLst>
              <a:ext uri="{FF2B5EF4-FFF2-40B4-BE49-F238E27FC236}">
                <a16:creationId xmlns:a16="http://schemas.microsoft.com/office/drawing/2014/main" id="{A3E1701B-0724-4C03-80AC-1B6BB5528161}"/>
              </a:ext>
            </a:extLst>
          </p:cNvPr>
          <p:cNvPicPr>
            <a:picLocks noChangeAspect="1"/>
          </p:cNvPicPr>
          <p:nvPr/>
        </p:nvPicPr>
        <p:blipFill>
          <a:blip r:embed="rId5"/>
          <a:stretch>
            <a:fillRect/>
          </a:stretch>
        </p:blipFill>
        <p:spPr>
          <a:xfrm>
            <a:off x="253836" y="2782876"/>
            <a:ext cx="863578" cy="493473"/>
          </a:xfrm>
          <a:prstGeom prst="rect">
            <a:avLst/>
          </a:prstGeom>
          <a:ln>
            <a:solidFill>
              <a:srgbClr val="FF0000"/>
            </a:solidFill>
          </a:ln>
        </p:spPr>
      </p:pic>
      <p:pic>
        <p:nvPicPr>
          <p:cNvPr id="16" name="Picture 15">
            <a:extLst>
              <a:ext uri="{FF2B5EF4-FFF2-40B4-BE49-F238E27FC236}">
                <a16:creationId xmlns:a16="http://schemas.microsoft.com/office/drawing/2014/main" id="{913A8A34-FF55-42C3-94AF-C5590CCCD719}"/>
              </a:ext>
            </a:extLst>
          </p:cNvPr>
          <p:cNvPicPr>
            <a:picLocks noChangeAspect="1"/>
          </p:cNvPicPr>
          <p:nvPr/>
        </p:nvPicPr>
        <p:blipFill>
          <a:blip r:embed="rId6"/>
          <a:stretch>
            <a:fillRect/>
          </a:stretch>
        </p:blipFill>
        <p:spPr>
          <a:xfrm>
            <a:off x="4716016" y="3282687"/>
            <a:ext cx="877046" cy="475756"/>
          </a:xfrm>
          <a:prstGeom prst="rect">
            <a:avLst/>
          </a:prstGeom>
        </p:spPr>
      </p:pic>
      <p:pic>
        <p:nvPicPr>
          <p:cNvPr id="18" name="Picture 17">
            <a:extLst>
              <a:ext uri="{FF2B5EF4-FFF2-40B4-BE49-F238E27FC236}">
                <a16:creationId xmlns:a16="http://schemas.microsoft.com/office/drawing/2014/main" id="{2826E9DF-04AB-41DE-99E6-995EA6EC5CC8}"/>
              </a:ext>
            </a:extLst>
          </p:cNvPr>
          <p:cNvPicPr>
            <a:picLocks noChangeAspect="1"/>
          </p:cNvPicPr>
          <p:nvPr/>
        </p:nvPicPr>
        <p:blipFill>
          <a:blip r:embed="rId7"/>
          <a:stretch>
            <a:fillRect/>
          </a:stretch>
        </p:blipFill>
        <p:spPr>
          <a:xfrm>
            <a:off x="6876256" y="3193843"/>
            <a:ext cx="877046" cy="446956"/>
          </a:xfrm>
          <a:prstGeom prst="rect">
            <a:avLst/>
          </a:prstGeom>
        </p:spPr>
      </p:pic>
      <p:pic>
        <p:nvPicPr>
          <p:cNvPr id="20" name="Picture 19">
            <a:extLst>
              <a:ext uri="{FF2B5EF4-FFF2-40B4-BE49-F238E27FC236}">
                <a16:creationId xmlns:a16="http://schemas.microsoft.com/office/drawing/2014/main" id="{1AB1BC25-F81C-4BCA-95C5-8456B4828641}"/>
              </a:ext>
            </a:extLst>
          </p:cNvPr>
          <p:cNvPicPr>
            <a:picLocks noChangeAspect="1"/>
          </p:cNvPicPr>
          <p:nvPr/>
        </p:nvPicPr>
        <p:blipFill>
          <a:blip r:embed="rId8"/>
          <a:stretch>
            <a:fillRect/>
          </a:stretch>
        </p:blipFill>
        <p:spPr>
          <a:xfrm>
            <a:off x="4788024" y="2592657"/>
            <a:ext cx="877046" cy="490480"/>
          </a:xfrm>
          <a:prstGeom prst="rect">
            <a:avLst/>
          </a:prstGeom>
        </p:spPr>
      </p:pic>
      <p:pic>
        <p:nvPicPr>
          <p:cNvPr id="22" name="Picture 21">
            <a:extLst>
              <a:ext uri="{FF2B5EF4-FFF2-40B4-BE49-F238E27FC236}">
                <a16:creationId xmlns:a16="http://schemas.microsoft.com/office/drawing/2014/main" id="{746149C7-3940-45CC-B8C9-42AFA2DB218F}"/>
              </a:ext>
            </a:extLst>
          </p:cNvPr>
          <p:cNvPicPr>
            <a:picLocks noChangeAspect="1"/>
          </p:cNvPicPr>
          <p:nvPr/>
        </p:nvPicPr>
        <p:blipFill>
          <a:blip r:embed="rId9"/>
          <a:stretch>
            <a:fillRect/>
          </a:stretch>
        </p:blipFill>
        <p:spPr>
          <a:xfrm>
            <a:off x="6876256" y="2589286"/>
            <a:ext cx="877046" cy="390146"/>
          </a:xfrm>
          <a:prstGeom prst="rect">
            <a:avLst/>
          </a:prstGeom>
        </p:spPr>
      </p:pic>
      <p:pic>
        <p:nvPicPr>
          <p:cNvPr id="24" name="Picture 23">
            <a:extLst>
              <a:ext uri="{FF2B5EF4-FFF2-40B4-BE49-F238E27FC236}">
                <a16:creationId xmlns:a16="http://schemas.microsoft.com/office/drawing/2014/main" id="{33EFB802-B12A-4D7F-917A-AE8F8FE03F51}"/>
              </a:ext>
            </a:extLst>
          </p:cNvPr>
          <p:cNvPicPr>
            <a:picLocks noChangeAspect="1"/>
          </p:cNvPicPr>
          <p:nvPr/>
        </p:nvPicPr>
        <p:blipFill>
          <a:blip r:embed="rId10"/>
          <a:stretch>
            <a:fillRect/>
          </a:stretch>
        </p:blipFill>
        <p:spPr>
          <a:xfrm>
            <a:off x="4754481" y="3957993"/>
            <a:ext cx="838581" cy="423361"/>
          </a:xfrm>
          <a:prstGeom prst="rect">
            <a:avLst/>
          </a:prstGeom>
        </p:spPr>
      </p:pic>
      <p:pic>
        <p:nvPicPr>
          <p:cNvPr id="26" name="Picture 25">
            <a:extLst>
              <a:ext uri="{FF2B5EF4-FFF2-40B4-BE49-F238E27FC236}">
                <a16:creationId xmlns:a16="http://schemas.microsoft.com/office/drawing/2014/main" id="{A26CF270-71EF-4037-A048-070BAF1974D3}"/>
              </a:ext>
            </a:extLst>
          </p:cNvPr>
          <p:cNvPicPr>
            <a:picLocks noChangeAspect="1"/>
          </p:cNvPicPr>
          <p:nvPr/>
        </p:nvPicPr>
        <p:blipFill rotWithShape="1">
          <a:blip r:embed="rId11"/>
          <a:srcRect t="12764"/>
          <a:stretch/>
        </p:blipFill>
        <p:spPr>
          <a:xfrm>
            <a:off x="6876256" y="3855210"/>
            <a:ext cx="877047" cy="351638"/>
          </a:xfrm>
          <a:prstGeom prst="rect">
            <a:avLst/>
          </a:prstGeom>
        </p:spPr>
      </p:pic>
      <p:pic>
        <p:nvPicPr>
          <p:cNvPr id="29" name="Graphic 28" descr="Arrow: Rotate right with solid fill">
            <a:extLst>
              <a:ext uri="{FF2B5EF4-FFF2-40B4-BE49-F238E27FC236}">
                <a16:creationId xmlns:a16="http://schemas.microsoft.com/office/drawing/2014/main" id="{7B1B07B5-395E-49C9-B182-C8DA6452C15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20421382">
            <a:off x="1842965" y="2488422"/>
            <a:ext cx="812302" cy="812302"/>
          </a:xfrm>
          <a:prstGeom prst="rect">
            <a:avLst/>
          </a:prstGeom>
        </p:spPr>
      </p:pic>
      <p:sp>
        <p:nvSpPr>
          <p:cNvPr id="6" name="Footer Placeholder 4">
            <a:extLst>
              <a:ext uri="{FF2B5EF4-FFF2-40B4-BE49-F238E27FC236}">
                <a16:creationId xmlns:a16="http://schemas.microsoft.com/office/drawing/2014/main" id="{49F7450C-1133-1466-4706-3F58939F126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4122143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Summary of the session</a:t>
            </a:r>
          </a:p>
        </p:txBody>
      </p:sp>
    </p:spTree>
    <p:extLst>
      <p:ext uri="{BB962C8B-B14F-4D97-AF65-F5344CB8AC3E}">
        <p14:creationId xmlns:p14="http://schemas.microsoft.com/office/powerpoint/2010/main" val="252808363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B5822B-0D2B-B739-7B33-E527CC5BBD7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B5265A86-6BD1-E845-7D78-78BCC45002CE}"/>
              </a:ext>
            </a:extLst>
          </p:cNvPr>
          <p:cNvSpPr>
            <a:spLocks noGrp="1"/>
          </p:cNvSpPr>
          <p:nvPr>
            <p:ph type="title"/>
          </p:nvPr>
        </p:nvSpPr>
        <p:spPr/>
        <p:txBody>
          <a:bodyPr/>
          <a:lstStyle/>
          <a:p>
            <a:r>
              <a:rPr lang="en-GB"/>
              <a:t>Plenary</a:t>
            </a:r>
            <a:endParaRPr lang="en-US"/>
          </a:p>
        </p:txBody>
      </p:sp>
      <p:sp>
        <p:nvSpPr>
          <p:cNvPr id="29" name="TextBox 28">
            <a:extLst>
              <a:ext uri="{FF2B5EF4-FFF2-40B4-BE49-F238E27FC236}">
                <a16:creationId xmlns:a16="http://schemas.microsoft.com/office/drawing/2014/main" id="{4E49FADF-BB31-82FB-8ED8-0E0A3B9D20FA}"/>
              </a:ext>
            </a:extLst>
          </p:cNvPr>
          <p:cNvSpPr txBox="1"/>
          <p:nvPr/>
        </p:nvSpPr>
        <p:spPr>
          <a:xfrm>
            <a:off x="683568" y="4083918"/>
            <a:ext cx="3096344"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Arial"/>
                <a:ea typeface="+mn-ea"/>
                <a:cs typeface="+mn-cs"/>
              </a:rPr>
              <a:t>In session 3, we learnt...</a:t>
            </a:r>
          </a:p>
        </p:txBody>
      </p:sp>
      <p:sp>
        <p:nvSpPr>
          <p:cNvPr id="61" name="TextBox 60">
            <a:extLst>
              <a:ext uri="{FF2B5EF4-FFF2-40B4-BE49-F238E27FC236}">
                <a16:creationId xmlns:a16="http://schemas.microsoft.com/office/drawing/2014/main" id="{8B27B4F4-64E8-300F-87FF-DC6CEBB2BB92}"/>
              </a:ext>
            </a:extLst>
          </p:cNvPr>
          <p:cNvSpPr txBox="1"/>
          <p:nvPr/>
        </p:nvSpPr>
        <p:spPr>
          <a:xfrm>
            <a:off x="4877048" y="4083918"/>
            <a:ext cx="3096344"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Arial"/>
                <a:ea typeface="+mn-ea"/>
                <a:cs typeface="+mn-cs"/>
              </a:rPr>
              <a:t>In session 4, we learnt...</a:t>
            </a:r>
          </a:p>
        </p:txBody>
      </p:sp>
      <p:sp>
        <p:nvSpPr>
          <p:cNvPr id="6" name="TextBox 5">
            <a:extLst>
              <a:ext uri="{FF2B5EF4-FFF2-40B4-BE49-F238E27FC236}">
                <a16:creationId xmlns:a16="http://schemas.microsoft.com/office/drawing/2014/main" id="{2E698ABD-5363-2B03-5A46-6755054ADA9D}"/>
              </a:ext>
            </a:extLst>
          </p:cNvPr>
          <p:cNvSpPr txBox="1"/>
          <p:nvPr/>
        </p:nvSpPr>
        <p:spPr>
          <a:xfrm>
            <a:off x="342901" y="701094"/>
            <a:ext cx="2207254"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a:ln>
                  <a:noFill/>
                </a:ln>
                <a:solidFill>
                  <a:srgbClr val="000000"/>
                </a:solidFill>
                <a:effectLst/>
                <a:uLnTx/>
                <a:uFillTx/>
                <a:latin typeface="Arial"/>
                <a:ea typeface="+mn-ea"/>
                <a:cs typeface="+mn-cs"/>
              </a:rPr>
              <a:t>What did you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a:ln>
                  <a:noFill/>
                </a:ln>
                <a:solidFill>
                  <a:srgbClr val="000000"/>
                </a:solidFill>
                <a:effectLst/>
                <a:uLnTx/>
                <a:uFillTx/>
                <a:latin typeface="Arial"/>
                <a:ea typeface="+mn-ea"/>
                <a:cs typeface="+mn-cs"/>
              </a:rPr>
              <a:t>learn today?</a:t>
            </a:r>
            <a:r>
              <a:rPr kumimoji="0" lang="en-US" sz="2700" b="0" i="0" u="none" strike="noStrike" kern="1200" cap="none" spc="0" normalizeH="0" baseline="0" noProof="0">
                <a:ln>
                  <a:noFill/>
                </a:ln>
                <a:solidFill>
                  <a:srgbClr val="000000"/>
                </a:solidFill>
                <a:effectLst/>
                <a:uLnTx/>
                <a:uFillTx/>
                <a:latin typeface="Arial"/>
                <a:ea typeface="+mn-ea"/>
                <a:cs typeface="Arial"/>
              </a:rPr>
              <a:t>​</a:t>
            </a: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pic>
        <p:nvPicPr>
          <p:cNvPr id="7" name="Graphic 1" descr="Thought outline">
            <a:extLst>
              <a:ext uri="{FF2B5EF4-FFF2-40B4-BE49-F238E27FC236}">
                <a16:creationId xmlns:a16="http://schemas.microsoft.com/office/drawing/2014/main" id="{0061C9FD-1F1D-BD60-39CE-74A29570C34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98291" y="106849"/>
            <a:ext cx="1701430" cy="1709479"/>
          </a:xfrm>
          <a:prstGeom prst="rect">
            <a:avLst/>
          </a:prstGeom>
        </p:spPr>
      </p:pic>
      <p:pic>
        <p:nvPicPr>
          <p:cNvPr id="18" name="Content Placeholder 7" descr="Diagram&#10;&#10;Description automatically generated">
            <a:extLst>
              <a:ext uri="{FF2B5EF4-FFF2-40B4-BE49-F238E27FC236}">
                <a16:creationId xmlns:a16="http://schemas.microsoft.com/office/drawing/2014/main" id="{16C4B7B9-77D7-4D2A-A671-AB99F41FC268}"/>
              </a:ext>
            </a:extLst>
          </p:cNvPr>
          <p:cNvPicPr>
            <a:picLocks noChangeAspect="1"/>
          </p:cNvPicPr>
          <p:nvPr/>
        </p:nvPicPr>
        <p:blipFill>
          <a:blip r:embed="rId4">
            <a:duotone>
              <a:prstClr val="black"/>
              <a:srgbClr val="D9C3A5">
                <a:tint val="50000"/>
                <a:satMod val="180000"/>
              </a:srgbClr>
            </a:duotone>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5226992" y="2453036"/>
            <a:ext cx="2396456" cy="838759"/>
          </a:xfrm>
          <a:prstGeom prst="rect">
            <a:avLst/>
          </a:prstGeom>
          <a:noFill/>
        </p:spPr>
      </p:pic>
      <p:sp>
        <p:nvSpPr>
          <p:cNvPr id="9" name="Explosion: 14 Points 8">
            <a:extLst>
              <a:ext uri="{FF2B5EF4-FFF2-40B4-BE49-F238E27FC236}">
                <a16:creationId xmlns:a16="http://schemas.microsoft.com/office/drawing/2014/main" id="{A8938219-A7BD-4DB2-BDC3-48DE1A47A481}"/>
              </a:ext>
            </a:extLst>
          </p:cNvPr>
          <p:cNvSpPr/>
          <p:nvPr/>
        </p:nvSpPr>
        <p:spPr>
          <a:xfrm>
            <a:off x="6084168" y="701094"/>
            <a:ext cx="1872208" cy="1294592"/>
          </a:xfrm>
          <a:prstGeom prst="irregularSeal2">
            <a:avLst/>
          </a:prstGeom>
          <a:solidFill>
            <a:schemeClr val="accent3">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E101B34D-77B7-475F-9327-FB590C68D190}"/>
              </a:ext>
            </a:extLst>
          </p:cNvPr>
          <p:cNvSpPr txBox="1"/>
          <p:nvPr/>
        </p:nvSpPr>
        <p:spPr>
          <a:xfrm flipH="1">
            <a:off x="6660232" y="1116592"/>
            <a:ext cx="648007"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Arial"/>
                <a:ea typeface="+mn-ea"/>
                <a:cs typeface="+mn-cs"/>
              </a:rPr>
              <a:t>Design failures</a:t>
            </a:r>
            <a:endParaRPr kumimoji="0" lang="en-GB" sz="1050" b="1" i="0" u="none" strike="noStrike" kern="1200" cap="none" spc="0" normalizeH="0" baseline="0" noProof="0">
              <a:ln>
                <a:noFill/>
              </a:ln>
              <a:solidFill>
                <a:srgbClr val="000000"/>
              </a:solidFill>
              <a:effectLst/>
              <a:uLnTx/>
              <a:uFillTx/>
              <a:latin typeface="Arial"/>
              <a:ea typeface="+mn-ea"/>
              <a:cs typeface="+mn-cs"/>
            </a:endParaRPr>
          </a:p>
        </p:txBody>
      </p:sp>
      <p:pic>
        <p:nvPicPr>
          <p:cNvPr id="21" name="Picture 20">
            <a:extLst>
              <a:ext uri="{FF2B5EF4-FFF2-40B4-BE49-F238E27FC236}">
                <a16:creationId xmlns:a16="http://schemas.microsoft.com/office/drawing/2014/main" id="{C5481573-DB78-445B-AC17-3DDD96EFA38D}"/>
              </a:ext>
            </a:extLst>
          </p:cNvPr>
          <p:cNvPicPr>
            <a:picLocks noChangeAspect="1"/>
          </p:cNvPicPr>
          <p:nvPr/>
        </p:nvPicPr>
        <p:blipFill>
          <a:blip r:embed="rId6"/>
          <a:stretch>
            <a:fillRect/>
          </a:stretch>
        </p:blipFill>
        <p:spPr>
          <a:xfrm>
            <a:off x="7551298" y="3374876"/>
            <a:ext cx="1267865" cy="709042"/>
          </a:xfrm>
          <a:prstGeom prst="rect">
            <a:avLst/>
          </a:prstGeom>
        </p:spPr>
      </p:pic>
      <p:sp>
        <p:nvSpPr>
          <p:cNvPr id="8" name="Footer Placeholder 4">
            <a:extLst>
              <a:ext uri="{FF2B5EF4-FFF2-40B4-BE49-F238E27FC236}">
                <a16:creationId xmlns:a16="http://schemas.microsoft.com/office/drawing/2014/main" id="{DFC9AE87-8DE5-A164-B23C-BBD5EC97407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pic>
        <p:nvPicPr>
          <p:cNvPr id="11" name="Picture 10">
            <a:extLst>
              <a:ext uri="{FF2B5EF4-FFF2-40B4-BE49-F238E27FC236}">
                <a16:creationId xmlns:a16="http://schemas.microsoft.com/office/drawing/2014/main" id="{6EF9C8AE-758A-37A0-BE4A-E8D16E7F86D1}"/>
              </a:ext>
            </a:extLst>
          </p:cNvPr>
          <p:cNvPicPr>
            <a:picLocks noChangeAspect="1"/>
          </p:cNvPicPr>
          <p:nvPr/>
        </p:nvPicPr>
        <p:blipFill>
          <a:blip r:embed="rId7"/>
          <a:stretch>
            <a:fillRect/>
          </a:stretch>
        </p:blipFill>
        <p:spPr>
          <a:xfrm>
            <a:off x="478141" y="2410336"/>
            <a:ext cx="2863158" cy="1032211"/>
          </a:xfrm>
          <a:prstGeom prst="rect">
            <a:avLst/>
          </a:prstGeom>
        </p:spPr>
      </p:pic>
    </p:spTree>
    <p:extLst>
      <p:ext uri="{BB962C8B-B14F-4D97-AF65-F5344CB8AC3E}">
        <p14:creationId xmlns:p14="http://schemas.microsoft.com/office/powerpoint/2010/main" val="329245021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5</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433644" y="870766"/>
            <a:ext cx="8432196" cy="3429176"/>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a:ln>
                  <a:noFill/>
                </a:ln>
                <a:solidFill>
                  <a:srgbClr val="000000"/>
                </a:solidFill>
                <a:effectLst/>
                <a:uLnTx/>
                <a:uFillTx/>
                <a:latin typeface="Arial"/>
                <a:ea typeface="+mn-ea"/>
                <a:cs typeface="Arial"/>
              </a:rPr>
              <a:t>Task: </a:t>
            </a:r>
            <a:r>
              <a:rPr kumimoji="0" lang="en-GB" sz="1800" b="0" i="0" u="none" strike="noStrike" kern="1200" cap="none" spc="0" normalizeH="0" baseline="0" noProof="0">
                <a:ln>
                  <a:noFill/>
                </a:ln>
                <a:solidFill>
                  <a:srgbClr val="000000"/>
                </a:solidFill>
                <a:effectLst/>
                <a:uLnTx/>
                <a:uFillTx/>
                <a:latin typeface="Arial"/>
                <a:ea typeface="+mn-ea"/>
                <a:cs typeface="Arial"/>
              </a:rPr>
              <a:t>Watch the video given and explain the conservation of momentum principle along with the equations. Then answer the following question using this knowledge on momentum.</a:t>
            </a:r>
          </a:p>
          <a:p>
            <a:pPr marL="0" marR="0" lvl="0" indent="0" algn="just"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Arial"/>
            </a:endParaRPr>
          </a:p>
          <a:p>
            <a:pPr marL="0" marR="0" lvl="0" indent="0" algn="just"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An engineer, </a:t>
            </a:r>
            <a:r>
              <a:rPr lang="en-GB" sz="1800">
                <a:solidFill>
                  <a:srgbClr val="E51C41">
                    <a:lumMod val="75000"/>
                  </a:srgbClr>
                </a:solidFill>
                <a:latin typeface="Arial"/>
                <a:cs typeface="Arial"/>
              </a:rPr>
              <a:t>holding</a:t>
            </a: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 a steel wrench in his hand, was working outside of </a:t>
            </a:r>
            <a:r>
              <a:rPr lang="en-GB" sz="1800">
                <a:solidFill>
                  <a:srgbClr val="E51C41">
                    <a:lumMod val="75000"/>
                  </a:srgbClr>
                </a:solidFill>
                <a:latin typeface="Arial"/>
                <a:cs typeface="Arial"/>
              </a:rPr>
              <a:t>the</a:t>
            </a: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 International Space Station (ISS). He was attached to the ISS by a wire rope. Due to some mechanical issue, the rope is disconnected from the ISS resulting in the engineer floating motionless in space. How </a:t>
            </a:r>
            <a:r>
              <a:rPr lang="en-GB" sz="1800">
                <a:solidFill>
                  <a:srgbClr val="E51C41">
                    <a:lumMod val="75000"/>
                  </a:srgbClr>
                </a:solidFill>
                <a:latin typeface="Arial"/>
                <a:cs typeface="Arial"/>
              </a:rPr>
              <a:t>can</a:t>
            </a: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 the engineer get back to the ISS?</a:t>
            </a:r>
          </a:p>
          <a:p>
            <a:pPr marL="0" marR="0" lvl="0" indent="0" algn="just"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hlinkClick r:id="rId2"/>
              </a:rPr>
              <a:t>(7) Applications of Law of Conservation of Momentum (GA_M-NLM22) – YouTube</a:t>
            </a:r>
            <a:endParaRPr kumimoji="0" lang="en-GB" sz="1800" b="1"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Arial"/>
            </a:endParaRPr>
          </a:p>
        </p:txBody>
      </p:sp>
      <p:sp>
        <p:nvSpPr>
          <p:cNvPr id="4" name="Footer Placeholder 4">
            <a:extLst>
              <a:ext uri="{FF2B5EF4-FFF2-40B4-BE49-F238E27FC236}">
                <a16:creationId xmlns:a16="http://schemas.microsoft.com/office/drawing/2014/main" id="{072B4EBA-FBDE-D5DA-EB3D-9F333C103C5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243721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03ACE1A-4353-C425-C8A5-8FB47DFD6E95}"/>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213D40F3-1A92-C222-642B-202E22395BB3}"/>
              </a:ext>
            </a:extLst>
          </p:cNvPr>
          <p:cNvSpPr>
            <a:spLocks noGrp="1"/>
          </p:cNvSpPr>
          <p:nvPr>
            <p:ph type="title"/>
          </p:nvPr>
        </p:nvSpPr>
        <p:spPr/>
        <p:txBody>
          <a:bodyPr/>
          <a:lstStyle/>
          <a:p>
            <a:r>
              <a:rPr lang="en-GB"/>
              <a:t>Automated overhead crane in operation – 2</a:t>
            </a:r>
          </a:p>
        </p:txBody>
      </p:sp>
      <p:sp>
        <p:nvSpPr>
          <p:cNvPr id="4" name="Text Placeholder 3">
            <a:extLst>
              <a:ext uri="{FF2B5EF4-FFF2-40B4-BE49-F238E27FC236}">
                <a16:creationId xmlns:a16="http://schemas.microsoft.com/office/drawing/2014/main" id="{46216951-242A-EF2E-2691-4BF10AFF8982}"/>
              </a:ext>
            </a:extLst>
          </p:cNvPr>
          <p:cNvSpPr>
            <a:spLocks noGrp="1"/>
          </p:cNvSpPr>
          <p:nvPr>
            <p:ph type="body" sz="quarter" idx="12"/>
          </p:nvPr>
        </p:nvSpPr>
        <p:spPr>
          <a:xfrm>
            <a:off x="234000" y="986400"/>
            <a:ext cx="8082416" cy="3601574"/>
          </a:xfrm>
        </p:spPr>
        <p:txBody>
          <a:bodyPr/>
          <a:lstStyle/>
          <a:p>
            <a:endParaRPr lang="en-GB"/>
          </a:p>
          <a:p>
            <a:endParaRPr lang="en-GB"/>
          </a:p>
          <a:p>
            <a:endParaRPr lang="en-GB"/>
          </a:p>
          <a:p>
            <a:endParaRPr lang="en-GB"/>
          </a:p>
          <a:p>
            <a:endParaRPr lang="en-GB"/>
          </a:p>
          <a:p>
            <a:endParaRPr lang="en-GB"/>
          </a:p>
          <a:p>
            <a:endParaRPr lang="en-GB"/>
          </a:p>
          <a:p>
            <a:endParaRPr lang="en-GB" sz="1800">
              <a:hlinkClick r:id="rId3"/>
            </a:endParaRPr>
          </a:p>
          <a:p>
            <a:r>
              <a:rPr lang="en-GB" sz="1600">
                <a:hlinkClick r:id="rId3"/>
              </a:rPr>
              <a:t>(639) Single Girder vs. Double Girder Bridge Overhead Crane Design | L2–S1 – YouTube</a:t>
            </a:r>
            <a:endParaRPr lang="en-GB" sz="1600"/>
          </a:p>
        </p:txBody>
      </p:sp>
      <p:pic>
        <p:nvPicPr>
          <p:cNvPr id="7" name="Picture 6">
            <a:extLst>
              <a:ext uri="{FF2B5EF4-FFF2-40B4-BE49-F238E27FC236}">
                <a16:creationId xmlns:a16="http://schemas.microsoft.com/office/drawing/2014/main" id="{717503D1-66EE-45E6-B315-9C69060C61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87" t="19861" r="20862"/>
          <a:stretch/>
        </p:blipFill>
        <p:spPr>
          <a:xfrm>
            <a:off x="1862983" y="807111"/>
            <a:ext cx="5177496" cy="2976980"/>
          </a:xfrm>
          <a:prstGeom prst="rect">
            <a:avLst/>
          </a:prstGeom>
        </p:spPr>
      </p:pic>
      <p:sp>
        <p:nvSpPr>
          <p:cNvPr id="6" name="Footer Placeholder 4">
            <a:extLst>
              <a:ext uri="{FF2B5EF4-FFF2-40B4-BE49-F238E27FC236}">
                <a16:creationId xmlns:a16="http://schemas.microsoft.com/office/drawing/2014/main" id="{3962A69D-4B6D-346C-8924-FCA37DCF3D43}"/>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5579597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6BFDC-9187-A376-E718-6A28D607726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9CEB353E-06E4-C687-1686-42EC0E49BF39}"/>
              </a:ext>
            </a:extLst>
          </p:cNvPr>
          <p:cNvSpPr>
            <a:spLocks noGrp="1"/>
          </p:cNvSpPr>
          <p:nvPr>
            <p:ph type="body" sz="quarter" idx="12"/>
          </p:nvPr>
        </p:nvSpPr>
        <p:spPr>
          <a:xfrm>
            <a:off x="234000" y="519675"/>
            <a:ext cx="7667625" cy="3601574"/>
          </a:xfrm>
        </p:spPr>
        <p:txBody>
          <a:bodyPr vert="horz" lIns="0" tIns="0" rIns="0" bIns="0" rtlCol="0" anchor="t">
            <a:noAutofit/>
          </a:bodyPr>
          <a:lstStyle/>
          <a:p>
            <a:r>
              <a:rPr lang="en-US" b="1">
                <a:ea typeface="+mn-lt"/>
                <a:cs typeface="+mn-lt"/>
              </a:rPr>
              <a:t>Let’s complete the self-assessment sheet for today’s session</a:t>
            </a:r>
            <a:endParaRPr lang="en-US">
              <a:ea typeface="+mn-lt"/>
              <a:cs typeface="+mn-lt"/>
            </a:endParaRPr>
          </a:p>
        </p:txBody>
      </p:sp>
      <p:grpSp>
        <p:nvGrpSpPr>
          <p:cNvPr id="8" name="Group 7">
            <a:extLst>
              <a:ext uri="{FF2B5EF4-FFF2-40B4-BE49-F238E27FC236}">
                <a16:creationId xmlns:a16="http://schemas.microsoft.com/office/drawing/2014/main" id="{DB97984B-ADDB-4E21-A3F6-1C55EEA40E98}"/>
              </a:ext>
            </a:extLst>
          </p:cNvPr>
          <p:cNvGrpSpPr/>
          <p:nvPr/>
        </p:nvGrpSpPr>
        <p:grpSpPr>
          <a:xfrm>
            <a:off x="4067812" y="1067631"/>
            <a:ext cx="3719864" cy="3376625"/>
            <a:chOff x="4067812" y="1067631"/>
            <a:chExt cx="3719864" cy="3376625"/>
          </a:xfrm>
        </p:grpSpPr>
        <p:grpSp>
          <p:nvGrpSpPr>
            <p:cNvPr id="11" name="Group 10">
              <a:extLst>
                <a:ext uri="{FF2B5EF4-FFF2-40B4-BE49-F238E27FC236}">
                  <a16:creationId xmlns:a16="http://schemas.microsoft.com/office/drawing/2014/main" id="{1FD24589-450E-B975-7F4D-0229020D6EA5}"/>
                </a:ext>
              </a:extLst>
            </p:cNvPr>
            <p:cNvGrpSpPr/>
            <p:nvPr/>
          </p:nvGrpSpPr>
          <p:grpSpPr>
            <a:xfrm>
              <a:off x="4067812" y="1067631"/>
              <a:ext cx="3719864" cy="3376625"/>
              <a:chOff x="4066472" y="1266825"/>
              <a:chExt cx="3719864" cy="3376625"/>
            </a:xfrm>
          </p:grpSpPr>
          <p:pic>
            <p:nvPicPr>
              <p:cNvPr id="6" name="Picture 6" descr="Reading cartoon bee">
                <a:extLst>
                  <a:ext uri="{FF2B5EF4-FFF2-40B4-BE49-F238E27FC236}">
                    <a16:creationId xmlns:a16="http://schemas.microsoft.com/office/drawing/2014/main" id="{B54E52EF-556A-6046-9B29-FF898181D523}"/>
                  </a:ext>
                </a:extLst>
              </p:cNvPr>
              <p:cNvPicPr>
                <a:picLocks noChangeAspect="1"/>
              </p:cNvPicPr>
              <p:nvPr/>
            </p:nvPicPr>
            <p:blipFill>
              <a:blip r:embed="rId2"/>
              <a:stretch>
                <a:fillRect/>
              </a:stretch>
            </p:blipFill>
            <p:spPr>
              <a:xfrm>
                <a:off x="4514850" y="2200263"/>
                <a:ext cx="1838324" cy="2443187"/>
              </a:xfrm>
              <a:prstGeom prst="rect">
                <a:avLst/>
              </a:prstGeom>
            </p:spPr>
          </p:pic>
          <p:pic>
            <p:nvPicPr>
              <p:cNvPr id="7" name="Graphic 7" descr="A lightbulb">
                <a:extLst>
                  <a:ext uri="{FF2B5EF4-FFF2-40B4-BE49-F238E27FC236}">
                    <a16:creationId xmlns:a16="http://schemas.microsoft.com/office/drawing/2014/main" id="{DC0808CE-94F9-62BA-6D4D-B35A247C6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7123" y="2474387"/>
                <a:ext cx="1319213" cy="1319213"/>
              </a:xfrm>
              <a:prstGeom prst="rect">
                <a:avLst/>
              </a:prstGeom>
            </p:spPr>
          </p:pic>
          <p:pic>
            <p:nvPicPr>
              <p:cNvPr id="9" name="Graphic 7" descr="A lightbulb">
                <a:extLst>
                  <a:ext uri="{FF2B5EF4-FFF2-40B4-BE49-F238E27FC236}">
                    <a16:creationId xmlns:a16="http://schemas.microsoft.com/office/drawing/2014/main" id="{C840CF0F-4FF2-31BF-3E62-F1CBAF14F9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7838" y="1266825"/>
                <a:ext cx="1319213" cy="1319213"/>
              </a:xfrm>
              <a:prstGeom prst="rect">
                <a:avLst/>
              </a:prstGeom>
            </p:spPr>
          </p:pic>
          <p:pic>
            <p:nvPicPr>
              <p:cNvPr id="10" name="Graphic 7" descr="A lightbulb">
                <a:extLst>
                  <a:ext uri="{FF2B5EF4-FFF2-40B4-BE49-F238E27FC236}">
                    <a16:creationId xmlns:a16="http://schemas.microsoft.com/office/drawing/2014/main" id="{55DF3E79-8956-DA48-74E6-14F5AE1232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6472" y="1540656"/>
                <a:ext cx="1319213" cy="1319213"/>
              </a:xfrm>
              <a:prstGeom prst="rect">
                <a:avLst/>
              </a:prstGeom>
            </p:spPr>
          </p:pic>
        </p:grpSp>
        <p:sp>
          <p:nvSpPr>
            <p:cNvPr id="3" name="TextBox 2">
              <a:extLst>
                <a:ext uri="{FF2B5EF4-FFF2-40B4-BE49-F238E27FC236}">
                  <a16:creationId xmlns:a16="http://schemas.microsoft.com/office/drawing/2014/main" id="{01BC2AD8-3230-4FE7-9716-8B97CF44D392}"/>
                </a:ext>
              </a:extLst>
            </p:cNvPr>
            <p:cNvSpPr txBox="1"/>
            <p:nvPr/>
          </p:nvSpPr>
          <p:spPr>
            <a:xfrm>
              <a:off x="4666819" y="185167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R</a:t>
              </a:r>
            </a:p>
          </p:txBody>
        </p:sp>
        <p:sp>
          <p:nvSpPr>
            <p:cNvPr id="12" name="TextBox 11">
              <a:extLst>
                <a:ext uri="{FF2B5EF4-FFF2-40B4-BE49-F238E27FC236}">
                  <a16:creationId xmlns:a16="http://schemas.microsoft.com/office/drawing/2014/main" id="{BB9F474C-D1F2-40A2-AE9C-F30A144FAA71}"/>
                </a:ext>
              </a:extLst>
            </p:cNvPr>
            <p:cNvSpPr txBox="1"/>
            <p:nvPr/>
          </p:nvSpPr>
          <p:spPr>
            <a:xfrm>
              <a:off x="6156176" y="157005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A</a:t>
              </a:r>
            </a:p>
          </p:txBody>
        </p:sp>
        <p:sp>
          <p:nvSpPr>
            <p:cNvPr id="13" name="TextBox 12">
              <a:extLst>
                <a:ext uri="{FF2B5EF4-FFF2-40B4-BE49-F238E27FC236}">
                  <a16:creationId xmlns:a16="http://schemas.microsoft.com/office/drawing/2014/main" id="{C8F0C792-EEE7-407C-89FD-33A45215C141}"/>
                </a:ext>
              </a:extLst>
            </p:cNvPr>
            <p:cNvSpPr txBox="1"/>
            <p:nvPr/>
          </p:nvSpPr>
          <p:spPr>
            <a:xfrm>
              <a:off x="7092280" y="2787774"/>
              <a:ext cx="360040"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G</a:t>
              </a:r>
            </a:p>
          </p:txBody>
        </p:sp>
      </p:grpSp>
      <p:sp>
        <p:nvSpPr>
          <p:cNvPr id="14" name="Footer Placeholder 4">
            <a:extLst>
              <a:ext uri="{FF2B5EF4-FFF2-40B4-BE49-F238E27FC236}">
                <a16:creationId xmlns:a16="http://schemas.microsoft.com/office/drawing/2014/main" id="{9EBCD9A1-0F4B-E1A6-0C17-0FF10B3C2D0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85685167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sz="1100" b="0" i="0" u="none" strike="noStrike" kern="1200" cap="none" spc="0" normalizeH="0" baseline="0" noProof="0">
              <a:ln>
                <a:noFill/>
              </a:ln>
              <a:solidFill>
                <a:srgbClr val="002060"/>
              </a:solidFill>
              <a:effectLst/>
              <a:uLnTx/>
              <a:uFillTx/>
              <a:latin typeface="Aria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A12CFF4C-26BE-AE44-43F3-E901BD28CBF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55071503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5</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110675806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490001" y="691246"/>
            <a:ext cx="8258463" cy="3641820"/>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Recap of session 4</a:t>
            </a:r>
            <a:endParaRPr lang="en-US" sz="2400">
              <a:cs typeface="Arial"/>
            </a:endParaRPr>
          </a:p>
          <a:p>
            <a:pPr marL="514350" indent="-514350">
              <a:lnSpc>
                <a:spcPct val="120000"/>
              </a:lnSpc>
              <a:spcBef>
                <a:spcPts val="600"/>
              </a:spcBef>
              <a:buAutoNum type="arabicPeriod"/>
            </a:pPr>
            <a:r>
              <a:rPr lang="en-GB" sz="2400">
                <a:cs typeface="Arial"/>
              </a:rPr>
              <a:t>Review answers of pre-session task </a:t>
            </a:r>
          </a:p>
          <a:p>
            <a:pPr marL="514350" indent="-514350">
              <a:lnSpc>
                <a:spcPct val="120000"/>
              </a:lnSpc>
              <a:spcBef>
                <a:spcPts val="600"/>
              </a:spcBef>
              <a:buAutoNum type="arabicPeriod"/>
            </a:pPr>
            <a:r>
              <a:rPr lang="en-GB" sz="2400">
                <a:cs typeface="Arial"/>
              </a:rPr>
              <a:t>Calculate momentum of moving objects</a:t>
            </a:r>
          </a:p>
          <a:p>
            <a:pPr marL="514350" indent="-514350">
              <a:lnSpc>
                <a:spcPct val="120000"/>
              </a:lnSpc>
              <a:spcBef>
                <a:spcPts val="600"/>
              </a:spcBef>
              <a:buAutoNum type="arabicPeriod"/>
            </a:pPr>
            <a:r>
              <a:rPr lang="en-GB" sz="2400">
                <a:ea typeface="+mn-lt"/>
                <a:cs typeface="+mn-lt"/>
              </a:rPr>
              <a:t>Understand principle of conservation of momentum</a:t>
            </a:r>
          </a:p>
          <a:p>
            <a:pPr marL="514350" indent="-514350">
              <a:lnSpc>
                <a:spcPct val="120000"/>
              </a:lnSpc>
              <a:spcBef>
                <a:spcPts val="600"/>
              </a:spcBef>
              <a:buAutoNum type="arabicPeriod"/>
            </a:pPr>
            <a:r>
              <a:rPr lang="en-GB" sz="2400">
                <a:ea typeface="+mn-lt"/>
                <a:cs typeface="+mn-lt"/>
              </a:rPr>
              <a:t>Calculate velocity or mass using conservation of momentum</a:t>
            </a:r>
            <a:endParaRPr lang="en-GB" sz="2400"/>
          </a:p>
          <a:p>
            <a:pPr marL="514350" indent="-514350">
              <a:lnSpc>
                <a:spcPct val="120000"/>
              </a:lnSpc>
              <a:spcBef>
                <a:spcPts val="600"/>
              </a:spcBef>
              <a:buAutoNum type="arabicPeriod"/>
            </a:pPr>
            <a:r>
              <a:rPr lang="en-GB" sz="2400">
                <a:cs typeface="Arial"/>
              </a:rPr>
              <a:t>Introduce the next session</a:t>
            </a:r>
          </a:p>
          <a:p>
            <a:pPr marL="514350" indent="-514350">
              <a:lnSpc>
                <a:spcPct val="120000"/>
              </a:lnSpc>
              <a:spcBef>
                <a:spcPts val="600"/>
              </a:spcBef>
              <a:buAutoNum type="arabicPeriod"/>
            </a:pPr>
            <a:endParaRPr lang="en-GB" sz="2400">
              <a:cs typeface="Arial"/>
            </a:endParaRPr>
          </a:p>
        </p:txBody>
      </p:sp>
      <p:sp>
        <p:nvSpPr>
          <p:cNvPr id="6" name="Footer Placeholder 4">
            <a:extLst>
              <a:ext uri="{FF2B5EF4-FFF2-40B4-BE49-F238E27FC236}">
                <a16:creationId xmlns:a16="http://schemas.microsoft.com/office/drawing/2014/main" id="{6D473C63-CC6D-7B85-CE27-6FBB0117DA5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87443931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4400"/>
              <a:t>Recap of session 4</a:t>
            </a:r>
          </a:p>
        </p:txBody>
      </p:sp>
    </p:spTree>
    <p:extLst>
      <p:ext uri="{BB962C8B-B14F-4D97-AF65-F5344CB8AC3E}">
        <p14:creationId xmlns:p14="http://schemas.microsoft.com/office/powerpoint/2010/main" val="386250029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Last week we learnt to:</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74247" y="1171534"/>
            <a:ext cx="8396266" cy="3601574"/>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conduct case studies on engineering design failures</a:t>
            </a:r>
            <a:endParaRPr lang="en-US" sz="2400">
              <a:cs typeface="Arial"/>
            </a:endParaRPr>
          </a:p>
          <a:p>
            <a:pPr marL="514350" indent="-514350">
              <a:lnSpc>
                <a:spcPct val="120000"/>
              </a:lnSpc>
              <a:spcBef>
                <a:spcPts val="600"/>
              </a:spcBef>
              <a:buAutoNum type="arabicPeriod"/>
            </a:pPr>
            <a:r>
              <a:rPr lang="en-GB" sz="2400">
                <a:cs typeface="Arial"/>
              </a:rPr>
              <a:t>calculate shear force of simply supported (SS)</a:t>
            </a:r>
            <a:r>
              <a:rPr lang="en-GB" sz="2400" b="1">
                <a:cs typeface="Arial"/>
              </a:rPr>
              <a:t> </a:t>
            </a:r>
            <a:r>
              <a:rPr lang="en-GB" sz="2400">
                <a:cs typeface="Arial"/>
              </a:rPr>
              <a:t>beams</a:t>
            </a:r>
          </a:p>
          <a:p>
            <a:pPr marL="514350" indent="-514350">
              <a:lnSpc>
                <a:spcPct val="120000"/>
              </a:lnSpc>
              <a:spcBef>
                <a:spcPts val="600"/>
              </a:spcBef>
              <a:buAutoNum type="arabicPeriod"/>
            </a:pPr>
            <a:r>
              <a:rPr lang="en-GB" sz="2400">
                <a:cs typeface="Arial"/>
              </a:rPr>
              <a:t>calculate bending moment analysis of SS beams</a:t>
            </a:r>
            <a:endParaRPr lang="en-US" sz="2400">
              <a:cs typeface="Arial"/>
            </a:endParaRPr>
          </a:p>
          <a:p>
            <a:pPr marL="514350" indent="-514350">
              <a:lnSpc>
                <a:spcPct val="120000"/>
              </a:lnSpc>
              <a:spcBef>
                <a:spcPts val="600"/>
              </a:spcBef>
              <a:buAutoNum type="arabicPeriod"/>
            </a:pPr>
            <a:r>
              <a:rPr lang="en-GB" sz="2400">
                <a:cs typeface="Arial"/>
              </a:rPr>
              <a:t>model SS beams using beam analysis software/platforms.</a:t>
            </a:r>
            <a:endParaRPr lang="en-US" sz="2400">
              <a:cs typeface="Arial"/>
            </a:endParaRPr>
          </a:p>
          <a:p>
            <a:pPr marL="514350" indent="-514350">
              <a:lnSpc>
                <a:spcPct val="120000"/>
              </a:lnSpc>
              <a:spcBef>
                <a:spcPts val="600"/>
              </a:spcBef>
              <a:buAutoNum type="arabicPeriod"/>
            </a:pPr>
            <a:endParaRPr lang="en-GB" sz="2400">
              <a:cs typeface="Arial"/>
            </a:endParaRPr>
          </a:p>
          <a:p>
            <a:pPr marL="514350" indent="-514350">
              <a:lnSpc>
                <a:spcPct val="120000"/>
              </a:lnSpc>
              <a:spcBef>
                <a:spcPts val="600"/>
              </a:spcBef>
              <a:buAutoNum type="arabicPeriod"/>
            </a:pPr>
            <a:endParaRPr lang="en-GB" sz="2400"/>
          </a:p>
        </p:txBody>
      </p:sp>
      <p:sp>
        <p:nvSpPr>
          <p:cNvPr id="6" name="Footer Placeholder 4">
            <a:extLst>
              <a:ext uri="{FF2B5EF4-FFF2-40B4-BE49-F238E27FC236}">
                <a16:creationId xmlns:a16="http://schemas.microsoft.com/office/drawing/2014/main" id="{AF7393A9-4D1A-A703-010C-E23B966B1F3C}"/>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1301758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Three assessment questions for shear force and bending moment calculations</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11962" y="949325"/>
            <a:ext cx="8217057" cy="3601574"/>
          </a:xfrm>
        </p:spPr>
        <p:txBody>
          <a:bodyPr/>
          <a:lstStyle/>
          <a:p>
            <a:r>
              <a:rPr lang="en-GB" sz="2000"/>
              <a:t>Match the loading arrangements with suitable shear force and bending moment diagrams.</a:t>
            </a:r>
          </a:p>
          <a:p>
            <a:endParaRPr lang="en-GB" sz="2000"/>
          </a:p>
          <a:p>
            <a:endParaRPr lang="en-GB" sz="2000"/>
          </a:p>
          <a:p>
            <a:endParaRPr lang="en-GB" sz="2000"/>
          </a:p>
          <a:p>
            <a:pPr marL="514350" indent="-514350" algn="r">
              <a:buFont typeface="+mj-lt"/>
              <a:buAutoNum type="arabicPeriod"/>
            </a:pPr>
            <a:endParaRPr lang="en-GB" sz="2000"/>
          </a:p>
          <a:p>
            <a:pPr marL="514350" indent="-514350" algn="r">
              <a:buFont typeface="+mj-lt"/>
              <a:buAutoNum type="arabicPeriod"/>
            </a:pPr>
            <a:endParaRPr lang="en-GB" sz="2000"/>
          </a:p>
        </p:txBody>
      </p:sp>
      <p:pic>
        <p:nvPicPr>
          <p:cNvPr id="9" name="Picture 8">
            <a:extLst>
              <a:ext uri="{FF2B5EF4-FFF2-40B4-BE49-F238E27FC236}">
                <a16:creationId xmlns:a16="http://schemas.microsoft.com/office/drawing/2014/main" id="{39804272-4695-4A07-9B91-203C563C4B30}"/>
              </a:ext>
            </a:extLst>
          </p:cNvPr>
          <p:cNvPicPr>
            <a:picLocks noChangeAspect="1"/>
          </p:cNvPicPr>
          <p:nvPr/>
        </p:nvPicPr>
        <p:blipFill>
          <a:blip r:embed="rId3"/>
          <a:stretch>
            <a:fillRect/>
          </a:stretch>
        </p:blipFill>
        <p:spPr>
          <a:xfrm>
            <a:off x="1069859" y="2397442"/>
            <a:ext cx="864096" cy="460852"/>
          </a:xfrm>
          <a:prstGeom prst="rect">
            <a:avLst/>
          </a:prstGeom>
          <a:ln>
            <a:solidFill>
              <a:schemeClr val="tx1">
                <a:lumMod val="75000"/>
                <a:lumOff val="25000"/>
              </a:schemeClr>
            </a:solidFill>
          </a:ln>
        </p:spPr>
      </p:pic>
      <p:graphicFrame>
        <p:nvGraphicFramePr>
          <p:cNvPr id="10" name="Table 10">
            <a:extLst>
              <a:ext uri="{FF2B5EF4-FFF2-40B4-BE49-F238E27FC236}">
                <a16:creationId xmlns:a16="http://schemas.microsoft.com/office/drawing/2014/main" id="{EC6C3E9C-66CC-430C-A18A-063D3E83DE2A}"/>
              </a:ext>
            </a:extLst>
          </p:cNvPr>
          <p:cNvGraphicFramePr>
            <a:graphicFrameLocks noGrp="1"/>
          </p:cNvGraphicFramePr>
          <p:nvPr/>
        </p:nvGraphicFramePr>
        <p:xfrm>
          <a:off x="2267744" y="1894174"/>
          <a:ext cx="6096000" cy="256032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3128214494"/>
                    </a:ext>
                  </a:extLst>
                </a:gridCol>
                <a:gridCol w="2032000">
                  <a:extLst>
                    <a:ext uri="{9D8B030D-6E8A-4147-A177-3AD203B41FA5}">
                      <a16:colId xmlns:a16="http://schemas.microsoft.com/office/drawing/2014/main" val="3054123246"/>
                    </a:ext>
                  </a:extLst>
                </a:gridCol>
                <a:gridCol w="2032000">
                  <a:extLst>
                    <a:ext uri="{9D8B030D-6E8A-4147-A177-3AD203B41FA5}">
                      <a16:colId xmlns:a16="http://schemas.microsoft.com/office/drawing/2014/main" val="171662124"/>
                    </a:ext>
                  </a:extLst>
                </a:gridCol>
              </a:tblGrid>
              <a:tr h="370840">
                <a:tc>
                  <a:txBody>
                    <a:bodyPr/>
                    <a:lstStyle/>
                    <a:p>
                      <a:r>
                        <a:rPr lang="en-GB"/>
                        <a:t>Loading arrangement</a:t>
                      </a:r>
                    </a:p>
                  </a:txBody>
                  <a:tcPr/>
                </a:tc>
                <a:tc>
                  <a:txBody>
                    <a:bodyPr/>
                    <a:lstStyle/>
                    <a:p>
                      <a:r>
                        <a:rPr lang="en-GB"/>
                        <a:t>Shear force diagram</a:t>
                      </a:r>
                    </a:p>
                  </a:txBody>
                  <a:tcPr/>
                </a:tc>
                <a:tc>
                  <a:txBody>
                    <a:bodyPr/>
                    <a:lstStyle/>
                    <a:p>
                      <a:r>
                        <a:rPr lang="en-GB"/>
                        <a:t>Bending moment diagram</a:t>
                      </a:r>
                    </a:p>
                  </a:txBody>
                  <a:tcPr/>
                </a:tc>
                <a:extLst>
                  <a:ext uri="{0D108BD9-81ED-4DB2-BD59-A6C34878D82A}">
                    <a16:rowId xmlns:a16="http://schemas.microsoft.com/office/drawing/2014/main" val="2659351835"/>
                  </a:ext>
                </a:extLst>
              </a:tr>
              <a:tr h="370840">
                <a:tc>
                  <a:txBody>
                    <a:bodyPr/>
                    <a:lstStyle/>
                    <a:p>
                      <a:endParaRPr lang="en-GB"/>
                    </a:p>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237834775"/>
                  </a:ext>
                </a:extLst>
              </a:tr>
              <a:tr h="370840">
                <a:tc>
                  <a:txBody>
                    <a:bodyPr/>
                    <a:lstStyle/>
                    <a:p>
                      <a:endParaRPr lang="en-GB"/>
                    </a:p>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443007258"/>
                  </a:ext>
                </a:extLst>
              </a:tr>
              <a:tr h="370840">
                <a:tc>
                  <a:txBody>
                    <a:bodyPr/>
                    <a:lstStyle/>
                    <a:p>
                      <a:endParaRPr lang="en-GB"/>
                    </a:p>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999245583"/>
                  </a:ext>
                </a:extLst>
              </a:tr>
            </a:tbl>
          </a:graphicData>
        </a:graphic>
      </p:graphicFrame>
      <p:pic>
        <p:nvPicPr>
          <p:cNvPr id="12" name="Picture 11">
            <a:extLst>
              <a:ext uri="{FF2B5EF4-FFF2-40B4-BE49-F238E27FC236}">
                <a16:creationId xmlns:a16="http://schemas.microsoft.com/office/drawing/2014/main" id="{1F3D4E14-6056-4A76-8530-77D5D83D546F}"/>
              </a:ext>
            </a:extLst>
          </p:cNvPr>
          <p:cNvPicPr>
            <a:picLocks noChangeAspect="1"/>
          </p:cNvPicPr>
          <p:nvPr/>
        </p:nvPicPr>
        <p:blipFill rotWithShape="1">
          <a:blip r:embed="rId4"/>
          <a:srcRect b="16189"/>
          <a:stretch/>
        </p:blipFill>
        <p:spPr>
          <a:xfrm>
            <a:off x="1124600" y="2943766"/>
            <a:ext cx="863578" cy="395085"/>
          </a:xfrm>
          <a:prstGeom prst="rect">
            <a:avLst/>
          </a:prstGeom>
          <a:ln>
            <a:solidFill>
              <a:schemeClr val="tx1">
                <a:lumMod val="75000"/>
                <a:lumOff val="25000"/>
              </a:schemeClr>
            </a:solidFill>
          </a:ln>
        </p:spPr>
      </p:pic>
      <p:pic>
        <p:nvPicPr>
          <p:cNvPr id="14" name="Picture 13">
            <a:extLst>
              <a:ext uri="{FF2B5EF4-FFF2-40B4-BE49-F238E27FC236}">
                <a16:creationId xmlns:a16="http://schemas.microsoft.com/office/drawing/2014/main" id="{A3E1701B-0724-4C03-80AC-1B6BB5528161}"/>
              </a:ext>
            </a:extLst>
          </p:cNvPr>
          <p:cNvPicPr>
            <a:picLocks noChangeAspect="1"/>
          </p:cNvPicPr>
          <p:nvPr/>
        </p:nvPicPr>
        <p:blipFill>
          <a:blip r:embed="rId5"/>
          <a:stretch>
            <a:fillRect/>
          </a:stretch>
        </p:blipFill>
        <p:spPr>
          <a:xfrm>
            <a:off x="410169" y="2697029"/>
            <a:ext cx="863578" cy="493473"/>
          </a:xfrm>
          <a:prstGeom prst="rect">
            <a:avLst/>
          </a:prstGeom>
          <a:ln>
            <a:solidFill>
              <a:schemeClr val="tx1">
                <a:lumMod val="75000"/>
                <a:lumOff val="25000"/>
              </a:schemeClr>
            </a:solidFill>
          </a:ln>
        </p:spPr>
      </p:pic>
      <p:pic>
        <p:nvPicPr>
          <p:cNvPr id="16" name="Picture 15">
            <a:extLst>
              <a:ext uri="{FF2B5EF4-FFF2-40B4-BE49-F238E27FC236}">
                <a16:creationId xmlns:a16="http://schemas.microsoft.com/office/drawing/2014/main" id="{913A8A34-FF55-42C3-94AF-C5590CCCD719}"/>
              </a:ext>
            </a:extLst>
          </p:cNvPr>
          <p:cNvPicPr>
            <a:picLocks noChangeAspect="1"/>
          </p:cNvPicPr>
          <p:nvPr/>
        </p:nvPicPr>
        <p:blipFill>
          <a:blip r:embed="rId6"/>
          <a:stretch>
            <a:fillRect/>
          </a:stretch>
        </p:blipFill>
        <p:spPr>
          <a:xfrm>
            <a:off x="4716016" y="3282687"/>
            <a:ext cx="877046" cy="475756"/>
          </a:xfrm>
          <a:prstGeom prst="rect">
            <a:avLst/>
          </a:prstGeom>
        </p:spPr>
      </p:pic>
      <p:pic>
        <p:nvPicPr>
          <p:cNvPr id="18" name="Picture 17">
            <a:extLst>
              <a:ext uri="{FF2B5EF4-FFF2-40B4-BE49-F238E27FC236}">
                <a16:creationId xmlns:a16="http://schemas.microsoft.com/office/drawing/2014/main" id="{2826E9DF-04AB-41DE-99E6-995EA6EC5CC8}"/>
              </a:ext>
            </a:extLst>
          </p:cNvPr>
          <p:cNvPicPr>
            <a:picLocks noChangeAspect="1"/>
          </p:cNvPicPr>
          <p:nvPr/>
        </p:nvPicPr>
        <p:blipFill>
          <a:blip r:embed="rId7"/>
          <a:stretch>
            <a:fillRect/>
          </a:stretch>
        </p:blipFill>
        <p:spPr>
          <a:xfrm>
            <a:off x="6876256" y="3193843"/>
            <a:ext cx="877046" cy="446956"/>
          </a:xfrm>
          <a:prstGeom prst="rect">
            <a:avLst/>
          </a:prstGeom>
        </p:spPr>
      </p:pic>
      <p:pic>
        <p:nvPicPr>
          <p:cNvPr id="20" name="Picture 19">
            <a:extLst>
              <a:ext uri="{FF2B5EF4-FFF2-40B4-BE49-F238E27FC236}">
                <a16:creationId xmlns:a16="http://schemas.microsoft.com/office/drawing/2014/main" id="{1AB1BC25-F81C-4BCA-95C5-8456B4828641}"/>
              </a:ext>
            </a:extLst>
          </p:cNvPr>
          <p:cNvPicPr>
            <a:picLocks noChangeAspect="1"/>
          </p:cNvPicPr>
          <p:nvPr/>
        </p:nvPicPr>
        <p:blipFill>
          <a:blip r:embed="rId8"/>
          <a:stretch>
            <a:fillRect/>
          </a:stretch>
        </p:blipFill>
        <p:spPr>
          <a:xfrm>
            <a:off x="4788024" y="2592657"/>
            <a:ext cx="877046" cy="490480"/>
          </a:xfrm>
          <a:prstGeom prst="rect">
            <a:avLst/>
          </a:prstGeom>
        </p:spPr>
      </p:pic>
      <p:pic>
        <p:nvPicPr>
          <p:cNvPr id="22" name="Picture 21">
            <a:extLst>
              <a:ext uri="{FF2B5EF4-FFF2-40B4-BE49-F238E27FC236}">
                <a16:creationId xmlns:a16="http://schemas.microsoft.com/office/drawing/2014/main" id="{746149C7-3940-45CC-B8C9-42AFA2DB218F}"/>
              </a:ext>
            </a:extLst>
          </p:cNvPr>
          <p:cNvPicPr>
            <a:picLocks noChangeAspect="1"/>
          </p:cNvPicPr>
          <p:nvPr/>
        </p:nvPicPr>
        <p:blipFill>
          <a:blip r:embed="rId9"/>
          <a:stretch>
            <a:fillRect/>
          </a:stretch>
        </p:blipFill>
        <p:spPr>
          <a:xfrm>
            <a:off x="6876256" y="2589286"/>
            <a:ext cx="877046" cy="390146"/>
          </a:xfrm>
          <a:prstGeom prst="rect">
            <a:avLst/>
          </a:prstGeom>
        </p:spPr>
      </p:pic>
      <p:pic>
        <p:nvPicPr>
          <p:cNvPr id="24" name="Picture 23">
            <a:extLst>
              <a:ext uri="{FF2B5EF4-FFF2-40B4-BE49-F238E27FC236}">
                <a16:creationId xmlns:a16="http://schemas.microsoft.com/office/drawing/2014/main" id="{33EFB802-B12A-4D7F-917A-AE8F8FE03F51}"/>
              </a:ext>
            </a:extLst>
          </p:cNvPr>
          <p:cNvPicPr>
            <a:picLocks noChangeAspect="1"/>
          </p:cNvPicPr>
          <p:nvPr/>
        </p:nvPicPr>
        <p:blipFill>
          <a:blip r:embed="rId10"/>
          <a:stretch>
            <a:fillRect/>
          </a:stretch>
        </p:blipFill>
        <p:spPr>
          <a:xfrm>
            <a:off x="4754481" y="3957993"/>
            <a:ext cx="838581" cy="423361"/>
          </a:xfrm>
          <a:prstGeom prst="rect">
            <a:avLst/>
          </a:prstGeom>
        </p:spPr>
      </p:pic>
      <p:pic>
        <p:nvPicPr>
          <p:cNvPr id="26" name="Picture 25">
            <a:extLst>
              <a:ext uri="{FF2B5EF4-FFF2-40B4-BE49-F238E27FC236}">
                <a16:creationId xmlns:a16="http://schemas.microsoft.com/office/drawing/2014/main" id="{A26CF270-71EF-4037-A048-070BAF1974D3}"/>
              </a:ext>
            </a:extLst>
          </p:cNvPr>
          <p:cNvPicPr>
            <a:picLocks noChangeAspect="1"/>
          </p:cNvPicPr>
          <p:nvPr/>
        </p:nvPicPr>
        <p:blipFill rotWithShape="1">
          <a:blip r:embed="rId11"/>
          <a:srcRect t="12764"/>
          <a:stretch/>
        </p:blipFill>
        <p:spPr>
          <a:xfrm>
            <a:off x="6876256" y="3855210"/>
            <a:ext cx="877047" cy="351638"/>
          </a:xfrm>
          <a:prstGeom prst="rect">
            <a:avLst/>
          </a:prstGeom>
        </p:spPr>
      </p:pic>
      <p:pic>
        <p:nvPicPr>
          <p:cNvPr id="29" name="Graphic 28" descr="Arrow: Rotate right with solid fill">
            <a:extLst>
              <a:ext uri="{FF2B5EF4-FFF2-40B4-BE49-F238E27FC236}">
                <a16:creationId xmlns:a16="http://schemas.microsoft.com/office/drawing/2014/main" id="{7B1B07B5-395E-49C9-B182-C8DA6452C15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20421382">
            <a:off x="1842965" y="2488422"/>
            <a:ext cx="812302" cy="812302"/>
          </a:xfrm>
          <a:prstGeom prst="rect">
            <a:avLst/>
          </a:prstGeom>
        </p:spPr>
      </p:pic>
      <p:sp>
        <p:nvSpPr>
          <p:cNvPr id="6" name="Footer Placeholder 4">
            <a:extLst>
              <a:ext uri="{FF2B5EF4-FFF2-40B4-BE49-F238E27FC236}">
                <a16:creationId xmlns:a16="http://schemas.microsoft.com/office/drawing/2014/main" id="{0AB400FB-77D0-A8BF-52D2-BC34A104A0CA}"/>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651507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5</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398715" y="857162"/>
            <a:ext cx="8346570" cy="3429176"/>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a:ln>
                  <a:noFill/>
                </a:ln>
                <a:solidFill>
                  <a:srgbClr val="000000"/>
                </a:solidFill>
                <a:effectLst/>
                <a:uLnTx/>
                <a:uFillTx/>
                <a:latin typeface="Arial"/>
                <a:ea typeface="+mn-ea"/>
                <a:cs typeface="Arial"/>
              </a:rPr>
              <a:t>Task: </a:t>
            </a:r>
            <a:r>
              <a:rPr kumimoji="0" lang="en-GB" sz="1800" b="0" i="0" u="none" strike="noStrike" kern="1200" cap="none" spc="0" normalizeH="0" baseline="0" noProof="0">
                <a:ln>
                  <a:noFill/>
                </a:ln>
                <a:solidFill>
                  <a:srgbClr val="000000"/>
                </a:solidFill>
                <a:effectLst/>
                <a:uLnTx/>
                <a:uFillTx/>
                <a:latin typeface="Arial"/>
                <a:ea typeface="+mn-ea"/>
                <a:cs typeface="Arial"/>
              </a:rPr>
              <a:t>Watch the video given and summarise the conservation of momentum principle along with the equations. Then answer the following question using the knowledge on momentum.</a:t>
            </a:r>
          </a:p>
          <a:p>
            <a:pPr algn="just">
              <a:defRPr/>
            </a:pP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An engineer, </a:t>
            </a:r>
            <a:r>
              <a:rPr lang="en-GB" sz="1800">
                <a:solidFill>
                  <a:srgbClr val="E51C41">
                    <a:lumMod val="75000"/>
                  </a:srgbClr>
                </a:solidFill>
                <a:latin typeface="Arial"/>
                <a:cs typeface="Arial"/>
              </a:rPr>
              <a:t>holding</a:t>
            </a: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 a steel wrench in his hand, was working outside of the International Space Station (ISS). He was attached to the ISS by a wire rope. Due to some mechanical issue, the rope disconnected from the ISS resulting in the engineer floating motionless in space. How </a:t>
            </a:r>
            <a:r>
              <a:rPr lang="en-GB" sz="1800">
                <a:solidFill>
                  <a:srgbClr val="E51C41">
                    <a:lumMod val="75000"/>
                  </a:srgbClr>
                </a:solidFill>
                <a:latin typeface="Arial"/>
                <a:cs typeface="Arial"/>
              </a:rPr>
              <a:t>can</a:t>
            </a:r>
            <a:r>
              <a:rPr kumimoji="0" lang="en-GB" sz="1800" b="0" i="0" u="none" strike="noStrike" kern="1200" cap="none" spc="0" normalizeH="0" baseline="0" noProof="0">
                <a:ln>
                  <a:noFill/>
                </a:ln>
                <a:solidFill>
                  <a:srgbClr val="E51C41">
                    <a:lumMod val="75000"/>
                  </a:srgbClr>
                </a:solidFill>
                <a:effectLst/>
                <a:uLnTx/>
                <a:uFillTx/>
                <a:latin typeface="Arial"/>
                <a:ea typeface="+mn-ea"/>
                <a:cs typeface="Arial"/>
              </a:rPr>
              <a:t> the engineer get back to the ISS?</a:t>
            </a:r>
          </a:p>
          <a:p>
            <a:pPr marL="0" marR="0" lvl="0" indent="0" algn="just"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hlinkClick r:id="rId2"/>
              </a:rPr>
              <a:t>(7) Applications of Law of Conservation of Momentum (GA_M-NLM22) – YouTube</a:t>
            </a:r>
            <a:endParaRPr kumimoji="0" lang="en-GB" sz="1800" b="1"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Arial"/>
            </a:endParaRPr>
          </a:p>
        </p:txBody>
      </p:sp>
      <p:sp>
        <p:nvSpPr>
          <p:cNvPr id="4" name="Footer Placeholder 4">
            <a:extLst>
              <a:ext uri="{FF2B5EF4-FFF2-40B4-BE49-F238E27FC236}">
                <a16:creationId xmlns:a16="http://schemas.microsoft.com/office/drawing/2014/main" id="{22C82412-3CBD-E180-5321-9C2B09F2485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60836073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FE4276-A0EB-D58E-0B07-46255B1AC5E4}"/>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63E925E-92F5-DC60-99AD-A41678F4B353}"/>
              </a:ext>
            </a:extLst>
          </p:cNvPr>
          <p:cNvSpPr>
            <a:spLocks noGrp="1"/>
          </p:cNvSpPr>
          <p:nvPr>
            <p:ph type="title"/>
          </p:nvPr>
        </p:nvSpPr>
        <p:spPr/>
        <p:txBody>
          <a:bodyPr/>
          <a:lstStyle/>
          <a:p>
            <a:r>
              <a:rPr lang="en-US">
                <a:cs typeface="Arial"/>
              </a:rPr>
              <a:t>Answer to the pre-session task</a:t>
            </a:r>
            <a:endParaRPr lang="en-US"/>
          </a:p>
        </p:txBody>
      </p:sp>
      <p:sp>
        <p:nvSpPr>
          <p:cNvPr id="4" name="Text Placeholder 3">
            <a:extLst>
              <a:ext uri="{FF2B5EF4-FFF2-40B4-BE49-F238E27FC236}">
                <a16:creationId xmlns:a16="http://schemas.microsoft.com/office/drawing/2014/main" id="{148D364E-4569-D2B6-98A6-7A03CBEA87BE}"/>
              </a:ext>
            </a:extLst>
          </p:cNvPr>
          <p:cNvSpPr>
            <a:spLocks noGrp="1"/>
          </p:cNvSpPr>
          <p:nvPr>
            <p:ph type="body" sz="quarter" idx="12"/>
          </p:nvPr>
        </p:nvSpPr>
        <p:spPr/>
        <p:txBody>
          <a:bodyPr vert="horz" lIns="0" tIns="0" rIns="0" bIns="0" rtlCol="0" anchor="t">
            <a:noAutofit/>
          </a:bodyPr>
          <a:lstStyle/>
          <a:p>
            <a:r>
              <a:rPr lang="en-US" sz="1800">
                <a:hlinkClick r:id="rId2"/>
              </a:rPr>
              <a:t>(24) Rocket Propulsion - Due to Conservation of Momentum | Physics with Professor Matt Anderson | M9-03 - YouTube</a:t>
            </a:r>
            <a:endParaRPr lang="en-US" sz="1800"/>
          </a:p>
        </p:txBody>
      </p:sp>
      <p:pic>
        <p:nvPicPr>
          <p:cNvPr id="6" name="Graphic 6" descr="Satellite with solid fill">
            <a:extLst>
              <a:ext uri="{FF2B5EF4-FFF2-40B4-BE49-F238E27FC236}">
                <a16:creationId xmlns:a16="http://schemas.microsoft.com/office/drawing/2014/main" id="{322B14DA-723C-B591-4AA7-9A0E324F83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103" y="1752332"/>
            <a:ext cx="2266681" cy="2250582"/>
          </a:xfrm>
          <a:prstGeom prst="rect">
            <a:avLst/>
          </a:prstGeom>
        </p:spPr>
      </p:pic>
      <p:pic>
        <p:nvPicPr>
          <p:cNvPr id="7" name="Graphic 7" descr="Astronaut female with solid fill">
            <a:extLst>
              <a:ext uri="{FF2B5EF4-FFF2-40B4-BE49-F238E27FC236}">
                <a16:creationId xmlns:a16="http://schemas.microsoft.com/office/drawing/2014/main" id="{31F93F0A-5E7C-29E7-1437-365720D128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52871" y="2227239"/>
            <a:ext cx="1027090" cy="1043189"/>
          </a:xfrm>
          <a:prstGeom prst="rect">
            <a:avLst/>
          </a:prstGeom>
        </p:spPr>
      </p:pic>
      <p:pic>
        <p:nvPicPr>
          <p:cNvPr id="8" name="Graphic 8" descr="Wrench with solid fill">
            <a:extLst>
              <a:ext uri="{FF2B5EF4-FFF2-40B4-BE49-F238E27FC236}">
                <a16:creationId xmlns:a16="http://schemas.microsoft.com/office/drawing/2014/main" id="{7162C4EA-5731-2FDB-4A4C-98890F34FC3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160000">
            <a:off x="7088353" y="2098957"/>
            <a:ext cx="391197" cy="399246"/>
          </a:xfrm>
          <a:prstGeom prst="rect">
            <a:avLst/>
          </a:prstGeom>
        </p:spPr>
      </p:pic>
      <p:pic>
        <p:nvPicPr>
          <p:cNvPr id="10" name="Graphic 10" descr="Arrow Right outline">
            <a:extLst>
              <a:ext uri="{FF2B5EF4-FFF2-40B4-BE49-F238E27FC236}">
                <a16:creationId xmlns:a16="http://schemas.microsoft.com/office/drawing/2014/main" id="{FF5CAF40-E8E1-515B-8B7D-E373C143814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21420000">
            <a:off x="7310371" y="1808677"/>
            <a:ext cx="914400" cy="914400"/>
          </a:xfrm>
          <a:prstGeom prst="rect">
            <a:avLst/>
          </a:prstGeom>
        </p:spPr>
      </p:pic>
      <p:pic>
        <p:nvPicPr>
          <p:cNvPr id="11" name="Graphic 10" descr="Arrow Right outline">
            <a:extLst>
              <a:ext uri="{FF2B5EF4-FFF2-40B4-BE49-F238E27FC236}">
                <a16:creationId xmlns:a16="http://schemas.microsoft.com/office/drawing/2014/main" id="{0594C5AA-5207-4F71-FCC0-785A2C04785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0">
            <a:off x="3744532" y="2227240"/>
            <a:ext cx="914400" cy="914400"/>
          </a:xfrm>
          <a:prstGeom prst="rect">
            <a:avLst/>
          </a:prstGeom>
        </p:spPr>
      </p:pic>
      <p:pic>
        <p:nvPicPr>
          <p:cNvPr id="12" name="Graphic 12" descr="Saturn with solid fill">
            <a:extLst>
              <a:ext uri="{FF2B5EF4-FFF2-40B4-BE49-F238E27FC236}">
                <a16:creationId xmlns:a16="http://schemas.microsoft.com/office/drawing/2014/main" id="{F9024475-AB9A-5C90-77AE-AF757290FE8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11969" y="4070530"/>
            <a:ext cx="1075385" cy="1075385"/>
          </a:xfrm>
          <a:prstGeom prst="rect">
            <a:avLst/>
          </a:prstGeom>
        </p:spPr>
      </p:pic>
      <p:pic>
        <p:nvPicPr>
          <p:cNvPr id="13" name="Graphic 13" descr="Alien Face with solid fill">
            <a:extLst>
              <a:ext uri="{FF2B5EF4-FFF2-40B4-BE49-F238E27FC236}">
                <a16:creationId xmlns:a16="http://schemas.microsoft.com/office/drawing/2014/main" id="{84EB64E3-2897-8AB9-60E4-006C0FEB07F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769180" y="4263711"/>
            <a:ext cx="455591" cy="455591"/>
          </a:xfrm>
          <a:prstGeom prst="rect">
            <a:avLst/>
          </a:prstGeom>
        </p:spPr>
      </p:pic>
      <p:sp>
        <p:nvSpPr>
          <p:cNvPr id="9" name="Footer Placeholder 4">
            <a:extLst>
              <a:ext uri="{FF2B5EF4-FFF2-40B4-BE49-F238E27FC236}">
                <a16:creationId xmlns:a16="http://schemas.microsoft.com/office/drawing/2014/main" id="{E0D89E3F-5586-9D29-3289-211CDBE845BA}"/>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73028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3000"/>
                                        <p:tgtEl>
                                          <p:spTgt spid="8"/>
                                        </p:tgtEl>
                                        <p:attrNameLst>
                                          <p:attrName>ppt_x</p:attrName>
                                        </p:attrNameLst>
                                      </p:cBhvr>
                                      <p:tavLst>
                                        <p:tav tm="0">
                                          <p:val>
                                            <p:strVal val="ppt_x"/>
                                          </p:val>
                                        </p:tav>
                                        <p:tav tm="100000">
                                          <p:val>
                                            <p:strVal val="1+ppt_w/2"/>
                                          </p:val>
                                        </p:tav>
                                      </p:tavLst>
                                    </p:anim>
                                    <p:anim calcmode="lin" valueType="num">
                                      <p:cBhvr additive="base">
                                        <p:cTn id="7" dur="3000"/>
                                        <p:tgtEl>
                                          <p:spTgt spid="8"/>
                                        </p:tgtEl>
                                        <p:attrNameLst>
                                          <p:attrName>ppt_y</p:attrName>
                                        </p:attrNameLst>
                                      </p:cBhvr>
                                      <p:tavLst>
                                        <p:tav tm="0">
                                          <p:val>
                                            <p:strVal val="ppt_y"/>
                                          </p:val>
                                        </p:tav>
                                        <p:tav tm="100000">
                                          <p:val>
                                            <p:strVal val="ppt_y"/>
                                          </p:val>
                                        </p:tav>
                                      </p:tavLst>
                                    </p:anim>
                                    <p:set>
                                      <p:cBhvr>
                                        <p:cTn id="8" dur="1" fill="hold">
                                          <p:stCondLst>
                                            <p:cond delay="2999"/>
                                          </p:stCondLst>
                                        </p:cTn>
                                        <p:tgtEl>
                                          <p:spTgt spid="8"/>
                                        </p:tgtEl>
                                        <p:attrNameLst>
                                          <p:attrName>style.visibility</p:attrName>
                                        </p:attrNameLst>
                                      </p:cBhvr>
                                      <p:to>
                                        <p:strVal val="hidden"/>
                                      </p:to>
                                    </p:set>
                                  </p:childTnLst>
                                </p:cTn>
                              </p:par>
                              <p:par>
                                <p:cTn id="9" presetID="2" presetClass="exit" presetSubtype="2" fill="hold" nodeType="withEffect">
                                  <p:stCondLst>
                                    <p:cond delay="0"/>
                                  </p:stCondLst>
                                  <p:childTnLst>
                                    <p:anim calcmode="lin" valueType="num">
                                      <p:cBhvr additive="base">
                                        <p:cTn id="10" dur="3000"/>
                                        <p:tgtEl>
                                          <p:spTgt spid="10"/>
                                        </p:tgtEl>
                                        <p:attrNameLst>
                                          <p:attrName>ppt_x</p:attrName>
                                        </p:attrNameLst>
                                      </p:cBhvr>
                                      <p:tavLst>
                                        <p:tav tm="0">
                                          <p:val>
                                            <p:strVal val="ppt_x"/>
                                          </p:val>
                                        </p:tav>
                                        <p:tav tm="100000">
                                          <p:val>
                                            <p:strVal val="1+ppt_w/2"/>
                                          </p:val>
                                        </p:tav>
                                      </p:tavLst>
                                    </p:anim>
                                    <p:anim calcmode="lin" valueType="num">
                                      <p:cBhvr additive="base">
                                        <p:cTn id="11" dur="3000"/>
                                        <p:tgtEl>
                                          <p:spTgt spid="10"/>
                                        </p:tgtEl>
                                        <p:attrNameLst>
                                          <p:attrName>ppt_y</p:attrName>
                                        </p:attrNameLst>
                                      </p:cBhvr>
                                      <p:tavLst>
                                        <p:tav tm="0">
                                          <p:val>
                                            <p:strVal val="ppt_y"/>
                                          </p:val>
                                        </p:tav>
                                        <p:tav tm="100000">
                                          <p:val>
                                            <p:strVal val="ppt_y"/>
                                          </p:val>
                                        </p:tav>
                                      </p:tavLst>
                                    </p:anim>
                                    <p:set>
                                      <p:cBhvr>
                                        <p:cTn id="12" dur="1" fill="hold">
                                          <p:stCondLst>
                                            <p:cond delay="2999"/>
                                          </p:stCondLst>
                                        </p:cTn>
                                        <p:tgtEl>
                                          <p:spTgt spid="10"/>
                                        </p:tgtEl>
                                        <p:attrNameLst>
                                          <p:attrName>style.visibility</p:attrName>
                                        </p:attrNameLst>
                                      </p:cBhvr>
                                      <p:to>
                                        <p:strVal val="hidden"/>
                                      </p:to>
                                    </p:set>
                                  </p:childTnLst>
                                </p:cTn>
                              </p:par>
                              <p:par>
                                <p:cTn id="13" presetID="2" presetClass="exit" presetSubtype="8" fill="hold" nodeType="withEffect">
                                  <p:stCondLst>
                                    <p:cond delay="0"/>
                                  </p:stCondLst>
                                  <p:childTnLst>
                                    <p:anim calcmode="lin" valueType="num">
                                      <p:cBhvr additive="base">
                                        <p:cTn id="14" dur="3000"/>
                                        <p:tgtEl>
                                          <p:spTgt spid="7"/>
                                        </p:tgtEl>
                                        <p:attrNameLst>
                                          <p:attrName>ppt_x</p:attrName>
                                        </p:attrNameLst>
                                      </p:cBhvr>
                                      <p:tavLst>
                                        <p:tav tm="0">
                                          <p:val>
                                            <p:strVal val="ppt_x"/>
                                          </p:val>
                                        </p:tav>
                                        <p:tav tm="100000">
                                          <p:val>
                                            <p:strVal val="0-ppt_w/2"/>
                                          </p:val>
                                        </p:tav>
                                      </p:tavLst>
                                    </p:anim>
                                    <p:anim calcmode="lin" valueType="num">
                                      <p:cBhvr additive="base">
                                        <p:cTn id="15" dur="3000"/>
                                        <p:tgtEl>
                                          <p:spTgt spid="7"/>
                                        </p:tgtEl>
                                        <p:attrNameLst>
                                          <p:attrName>ppt_y</p:attrName>
                                        </p:attrNameLst>
                                      </p:cBhvr>
                                      <p:tavLst>
                                        <p:tav tm="0">
                                          <p:val>
                                            <p:strVal val="ppt_y"/>
                                          </p:val>
                                        </p:tav>
                                        <p:tav tm="100000">
                                          <p:val>
                                            <p:strVal val="ppt_y"/>
                                          </p:val>
                                        </p:tav>
                                      </p:tavLst>
                                    </p:anim>
                                    <p:set>
                                      <p:cBhvr>
                                        <p:cTn id="16" dur="1" fill="hold">
                                          <p:stCondLst>
                                            <p:cond delay="2999"/>
                                          </p:stCondLst>
                                        </p:cTn>
                                        <p:tgtEl>
                                          <p:spTgt spid="7"/>
                                        </p:tgtEl>
                                        <p:attrNameLst>
                                          <p:attrName>style.visibility</p:attrName>
                                        </p:attrNameLst>
                                      </p:cBhvr>
                                      <p:to>
                                        <p:strVal val="hidden"/>
                                      </p:to>
                                    </p:set>
                                  </p:childTnLst>
                                </p:cTn>
                              </p:par>
                              <p:par>
                                <p:cTn id="17" presetID="2" presetClass="exit" presetSubtype="8" fill="hold" nodeType="withEffect">
                                  <p:stCondLst>
                                    <p:cond delay="0"/>
                                  </p:stCondLst>
                                  <p:childTnLst>
                                    <p:anim calcmode="lin" valueType="num">
                                      <p:cBhvr additive="base">
                                        <p:cTn id="18" dur="3000"/>
                                        <p:tgtEl>
                                          <p:spTgt spid="11"/>
                                        </p:tgtEl>
                                        <p:attrNameLst>
                                          <p:attrName>ppt_x</p:attrName>
                                        </p:attrNameLst>
                                      </p:cBhvr>
                                      <p:tavLst>
                                        <p:tav tm="0">
                                          <p:val>
                                            <p:strVal val="ppt_x"/>
                                          </p:val>
                                        </p:tav>
                                        <p:tav tm="100000">
                                          <p:val>
                                            <p:strVal val="0-ppt_w/2"/>
                                          </p:val>
                                        </p:tav>
                                      </p:tavLst>
                                    </p:anim>
                                    <p:anim calcmode="lin" valueType="num">
                                      <p:cBhvr additive="base">
                                        <p:cTn id="19" dur="3000"/>
                                        <p:tgtEl>
                                          <p:spTgt spid="11"/>
                                        </p:tgtEl>
                                        <p:attrNameLst>
                                          <p:attrName>ppt_y</p:attrName>
                                        </p:attrNameLst>
                                      </p:cBhvr>
                                      <p:tavLst>
                                        <p:tav tm="0">
                                          <p:val>
                                            <p:strVal val="ppt_y"/>
                                          </p:val>
                                        </p:tav>
                                        <p:tav tm="100000">
                                          <p:val>
                                            <p:strVal val="ppt_y"/>
                                          </p:val>
                                        </p:tav>
                                      </p:tavLst>
                                    </p:anim>
                                    <p:set>
                                      <p:cBhvr>
                                        <p:cTn id="20" dur="1" fill="hold">
                                          <p:stCondLst>
                                            <p:cond delay="2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78C0C8-6918-4B19-A57C-1BD57B0E51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0E3A6372-C383-42CC-9830-DA40A5ACAA2A}"/>
              </a:ext>
            </a:extLst>
          </p:cNvPr>
          <p:cNvSpPr>
            <a:spLocks noGrp="1"/>
          </p:cNvSpPr>
          <p:nvPr>
            <p:ph type="title"/>
          </p:nvPr>
        </p:nvSpPr>
        <p:spPr/>
        <p:txBody>
          <a:bodyPr/>
          <a:lstStyle/>
          <a:p>
            <a:r>
              <a:rPr lang="en-GB">
                <a:solidFill>
                  <a:schemeClr val="accent2">
                    <a:lumMod val="75000"/>
                  </a:schemeClr>
                </a:solidFill>
              </a:rPr>
              <a:t>Application of momentum knowledge to the design of double girder automatic overhead crane PBL project</a:t>
            </a:r>
          </a:p>
        </p:txBody>
      </p:sp>
      <p:sp>
        <p:nvSpPr>
          <p:cNvPr id="4" name="Text Placeholder 3">
            <a:extLst>
              <a:ext uri="{FF2B5EF4-FFF2-40B4-BE49-F238E27FC236}">
                <a16:creationId xmlns:a16="http://schemas.microsoft.com/office/drawing/2014/main" id="{23810FE5-4962-4AAF-A25B-39DFF8517411}"/>
              </a:ext>
            </a:extLst>
          </p:cNvPr>
          <p:cNvSpPr>
            <a:spLocks noGrp="1"/>
          </p:cNvSpPr>
          <p:nvPr>
            <p:ph type="body" sz="quarter" idx="12"/>
          </p:nvPr>
        </p:nvSpPr>
        <p:spPr>
          <a:xfrm>
            <a:off x="232950" y="1787623"/>
            <a:ext cx="3098939" cy="738664"/>
          </a:xfrm>
        </p:spPr>
        <p:txBody>
          <a:bodyPr vert="horz" lIns="0" tIns="0" rIns="0" bIns="0" rtlCol="0" anchor="t">
            <a:noAutofit/>
          </a:bodyPr>
          <a:lstStyle/>
          <a:p>
            <a:r>
              <a:rPr lang="en-GB" sz="2000"/>
              <a:t>Modelling the movement of the trolley along the girder</a:t>
            </a:r>
          </a:p>
          <a:p>
            <a:endParaRPr lang="en-GB" sz="2000">
              <a:cs typeface="Arial"/>
            </a:endParaRPr>
          </a:p>
        </p:txBody>
      </p:sp>
      <p:pic>
        <p:nvPicPr>
          <p:cNvPr id="7" name="Picture 6">
            <a:extLst>
              <a:ext uri="{FF2B5EF4-FFF2-40B4-BE49-F238E27FC236}">
                <a16:creationId xmlns:a16="http://schemas.microsoft.com/office/drawing/2014/main" id="{944D46D2-ECF5-47AB-81E9-9C491583E9A9}"/>
              </a:ext>
            </a:extLst>
          </p:cNvPr>
          <p:cNvPicPr>
            <a:picLocks noChangeAspect="1"/>
          </p:cNvPicPr>
          <p:nvPr/>
        </p:nvPicPr>
        <p:blipFill>
          <a:blip r:embed="rId2"/>
          <a:stretch>
            <a:fillRect/>
          </a:stretch>
        </p:blipFill>
        <p:spPr>
          <a:xfrm>
            <a:off x="3727924" y="869079"/>
            <a:ext cx="5488011" cy="2906286"/>
          </a:xfrm>
          <a:prstGeom prst="rect">
            <a:avLst/>
          </a:prstGeom>
        </p:spPr>
      </p:pic>
      <p:sp>
        <p:nvSpPr>
          <p:cNvPr id="11" name="TextBox 10">
            <a:extLst>
              <a:ext uri="{FF2B5EF4-FFF2-40B4-BE49-F238E27FC236}">
                <a16:creationId xmlns:a16="http://schemas.microsoft.com/office/drawing/2014/main" id="{402B0905-7FCB-B4DF-EB9C-E4AE38F0BCCA}"/>
              </a:ext>
            </a:extLst>
          </p:cNvPr>
          <p:cNvSpPr txBox="1"/>
          <p:nvPr/>
        </p:nvSpPr>
        <p:spPr>
          <a:xfrm>
            <a:off x="248925" y="3708229"/>
            <a:ext cx="8437562" cy="73866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2A2A2A"/>
                </a:solidFill>
                <a:effectLst/>
                <a:uLnTx/>
                <a:uFillTx/>
                <a:latin typeface="Arial"/>
                <a:ea typeface="+mn-ea"/>
                <a:cs typeface="Arial"/>
              </a:rPr>
              <a:t>Other examples:</a:t>
            </a:r>
            <a:endParaRPr kumimoji="0" lang="en-US" sz="1600" b="0"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2A2A2A"/>
                </a:solidFill>
                <a:effectLst/>
                <a:uLnTx/>
                <a:uFillTx/>
                <a:latin typeface="Arial"/>
                <a:ea typeface="+mn-ea"/>
                <a:cs typeface="Arial"/>
              </a:rPr>
              <a:t>Jet and rocket engines, the jet pump, the Pelton turbine. </a:t>
            </a:r>
            <a:endParaRPr kumimoji="0" lang="en-US" sz="1600" b="0"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2A2A2A"/>
                </a:solidFill>
                <a:effectLst/>
                <a:uLnTx/>
                <a:uFillTx/>
                <a:latin typeface="Arial"/>
                <a:ea typeface="+mn-ea"/>
                <a:cs typeface="Arial"/>
              </a:rPr>
              <a:t>Flow through a sudden enlargement, a convergent nozzle, a pipe bend and a pipe junction.</a:t>
            </a:r>
          </a:p>
        </p:txBody>
      </p:sp>
      <p:sp>
        <p:nvSpPr>
          <p:cNvPr id="6" name="Footer Placeholder 4">
            <a:extLst>
              <a:ext uri="{FF2B5EF4-FFF2-40B4-BE49-F238E27FC236}">
                <a16:creationId xmlns:a16="http://schemas.microsoft.com/office/drawing/2014/main" id="{FB75D292-9842-5D06-6134-BB43B14F0AF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37979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Free body diagrams</a:t>
            </a:r>
            <a:endParaRPr lang="en-US" sz="3600"/>
          </a:p>
        </p:txBody>
      </p:sp>
    </p:spTree>
    <p:extLst>
      <p:ext uri="{BB962C8B-B14F-4D97-AF65-F5344CB8AC3E}">
        <p14:creationId xmlns:p14="http://schemas.microsoft.com/office/powerpoint/2010/main" val="32567868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Linear momentum experiment</a:t>
            </a:r>
            <a:endParaRPr lang="en-US" sz="3600">
              <a:cs typeface="Arial"/>
            </a:endParaRPr>
          </a:p>
        </p:txBody>
      </p:sp>
    </p:spTree>
    <p:extLst>
      <p:ext uri="{BB962C8B-B14F-4D97-AF65-F5344CB8AC3E}">
        <p14:creationId xmlns:p14="http://schemas.microsoft.com/office/powerpoint/2010/main" val="393384143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C9BF03-60FB-1B14-9AB2-AD2A3241677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71B37837-43B8-C47B-61E8-8916753AD224}"/>
              </a:ext>
            </a:extLst>
          </p:cNvPr>
          <p:cNvSpPr>
            <a:spLocks noGrp="1"/>
          </p:cNvSpPr>
          <p:nvPr>
            <p:ph type="title"/>
          </p:nvPr>
        </p:nvSpPr>
        <p:spPr/>
        <p:txBody>
          <a:bodyPr/>
          <a:lstStyle/>
          <a:p>
            <a:r>
              <a:rPr lang="en-US">
                <a:solidFill>
                  <a:srgbClr val="AC132F"/>
                </a:solidFill>
                <a:cs typeface="Arial"/>
              </a:rPr>
              <a:t>What is momentum?</a:t>
            </a:r>
            <a:endParaRPr lang="en-US">
              <a:solidFill>
                <a:srgbClr val="AC132F"/>
              </a:solidFill>
            </a:endParaRPr>
          </a:p>
        </p:txBody>
      </p:sp>
      <p:sp>
        <p:nvSpPr>
          <p:cNvPr id="4" name="Text Placeholder 3">
            <a:extLst>
              <a:ext uri="{FF2B5EF4-FFF2-40B4-BE49-F238E27FC236}">
                <a16:creationId xmlns:a16="http://schemas.microsoft.com/office/drawing/2014/main" id="{61E60260-BCDB-4BFF-7BB7-1B1E70AAAE6A}"/>
              </a:ext>
            </a:extLst>
          </p:cNvPr>
          <p:cNvSpPr>
            <a:spLocks noGrp="1"/>
          </p:cNvSpPr>
          <p:nvPr>
            <p:ph type="body" sz="quarter" idx="12"/>
          </p:nvPr>
        </p:nvSpPr>
        <p:spPr>
          <a:xfrm>
            <a:off x="234000" y="986400"/>
            <a:ext cx="8231075" cy="3601574"/>
          </a:xfrm>
        </p:spPr>
        <p:txBody>
          <a:bodyPr vert="horz" lIns="0" tIns="0" rIns="0" bIns="0" rtlCol="0" anchor="t">
            <a:noAutofit/>
          </a:bodyPr>
          <a:lstStyle/>
          <a:p>
            <a:pPr>
              <a:lnSpc>
                <a:spcPct val="100000"/>
              </a:lnSpc>
            </a:pPr>
            <a:r>
              <a:rPr lang="en-US"/>
              <a:t>Newton, in describing moving objects, talked about their “quantity of motion”, a value based both on the inertia or </a:t>
            </a:r>
            <a:r>
              <a:rPr lang="en-US">
                <a:solidFill>
                  <a:srgbClr val="C00000"/>
                </a:solidFill>
              </a:rPr>
              <a:t>mass</a:t>
            </a:r>
            <a:r>
              <a:rPr lang="en-US"/>
              <a:t> </a:t>
            </a:r>
            <a:r>
              <a:rPr lang="en-US">
                <a:solidFill>
                  <a:srgbClr val="C00000"/>
                </a:solidFill>
              </a:rPr>
              <a:t>(</a:t>
            </a:r>
            <a:r>
              <a:rPr lang="en-US" b="1" i="1">
                <a:solidFill>
                  <a:srgbClr val="C00000"/>
                </a:solidFill>
              </a:rPr>
              <a:t>m</a:t>
            </a:r>
            <a:r>
              <a:rPr lang="en-US">
                <a:solidFill>
                  <a:srgbClr val="C00000"/>
                </a:solidFill>
              </a:rPr>
              <a:t>)</a:t>
            </a:r>
            <a:r>
              <a:rPr lang="en-US"/>
              <a:t> of the object and its </a:t>
            </a:r>
            <a:r>
              <a:rPr lang="en-US">
                <a:solidFill>
                  <a:srgbClr val="C00000"/>
                </a:solidFill>
              </a:rPr>
              <a:t>velocity</a:t>
            </a:r>
            <a:r>
              <a:rPr lang="en-US"/>
              <a:t> </a:t>
            </a:r>
            <a:r>
              <a:rPr lang="en-US">
                <a:solidFill>
                  <a:srgbClr val="C00000"/>
                </a:solidFill>
              </a:rPr>
              <a:t>(</a:t>
            </a:r>
            <a:r>
              <a:rPr lang="en-US" b="1" i="1">
                <a:solidFill>
                  <a:srgbClr val="C00000"/>
                </a:solidFill>
              </a:rPr>
              <a:t>v</a:t>
            </a:r>
            <a:r>
              <a:rPr lang="en-US">
                <a:solidFill>
                  <a:srgbClr val="C00000"/>
                </a:solidFill>
              </a:rPr>
              <a:t>) </a:t>
            </a:r>
          </a:p>
          <a:p>
            <a:pPr>
              <a:lnSpc>
                <a:spcPct val="100000"/>
              </a:lnSpc>
            </a:pPr>
            <a:r>
              <a:rPr lang="en-US" b="1">
                <a:solidFill>
                  <a:schemeClr val="accent2">
                    <a:lumMod val="75000"/>
                  </a:schemeClr>
                </a:solidFill>
              </a:rPr>
              <a:t>“Quantity of motion” is momentum (</a:t>
            </a:r>
            <a:r>
              <a:rPr lang="en-US" b="1" i="1">
                <a:solidFill>
                  <a:schemeClr val="accent2">
                    <a:lumMod val="75000"/>
                  </a:schemeClr>
                </a:solidFill>
              </a:rPr>
              <a:t>p</a:t>
            </a:r>
            <a:r>
              <a:rPr lang="en-US" b="1">
                <a:solidFill>
                  <a:schemeClr val="accent2">
                    <a:lumMod val="75000"/>
                  </a:schemeClr>
                </a:solidFill>
              </a:rPr>
              <a:t>)</a:t>
            </a:r>
            <a:endParaRPr lang="en-US" b="1">
              <a:solidFill>
                <a:schemeClr val="accent2">
                  <a:lumMod val="75000"/>
                </a:schemeClr>
              </a:solidFill>
              <a:cs typeface="Arial"/>
            </a:endParaRPr>
          </a:p>
        </p:txBody>
      </p:sp>
      <p:sp>
        <p:nvSpPr>
          <p:cNvPr id="7" name="TextBox 6">
            <a:extLst>
              <a:ext uri="{FF2B5EF4-FFF2-40B4-BE49-F238E27FC236}">
                <a16:creationId xmlns:a16="http://schemas.microsoft.com/office/drawing/2014/main" id="{FCA860AE-4082-5179-D6E5-FA5E950D7135}"/>
              </a:ext>
            </a:extLst>
          </p:cNvPr>
          <p:cNvSpPr txBox="1"/>
          <p:nvPr/>
        </p:nvSpPr>
        <p:spPr>
          <a:xfrm>
            <a:off x="6516710" y="3751777"/>
            <a:ext cx="2203897" cy="33855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Arial"/>
                <a:ea typeface="+mn-ea"/>
                <a:cs typeface="+mn-cs"/>
                <a:hlinkClick r:id="rId3"/>
              </a:rPr>
              <a:t>Momentum Conservation Principle (physicsclassroom.com)</a:t>
            </a:r>
            <a:endParaRPr kumimoji="0" lang="en-US" sz="1100" b="0" i="0" u="none" strike="noStrike" kern="1200" cap="none" spc="0" normalizeH="0" baseline="0" noProof="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5166475B-FEAE-6F25-EF1C-8537C2C971E0}"/>
              </a:ext>
            </a:extLst>
          </p:cNvPr>
          <p:cNvSpPr txBox="1"/>
          <p:nvPr/>
        </p:nvSpPr>
        <p:spPr>
          <a:xfrm>
            <a:off x="274921" y="4090331"/>
            <a:ext cx="3620170"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784E"/>
                </a:solidFill>
                <a:effectLst/>
                <a:uLnTx/>
                <a:uFillTx/>
                <a:latin typeface="Arial"/>
                <a:ea typeface="+mn-ea"/>
                <a:cs typeface="Arial"/>
              </a:rPr>
              <a:t>What is the unit?</a:t>
            </a:r>
            <a:endParaRPr kumimoji="0" lang="en-US" sz="2800" b="0" i="0" u="none" strike="noStrike" kern="1200" cap="none" spc="0" normalizeH="0" baseline="0" noProof="0">
              <a:ln>
                <a:noFill/>
              </a:ln>
              <a:solidFill>
                <a:srgbClr val="00784E"/>
              </a:solidFill>
              <a:effectLst/>
              <a:uLnTx/>
              <a:uFillTx/>
              <a:latin typeface="Arial"/>
              <a:ea typeface="+mn-ea"/>
              <a:cs typeface="+mn-cs"/>
            </a:endParaRPr>
          </a:p>
        </p:txBody>
      </p:sp>
      <p:sp>
        <p:nvSpPr>
          <p:cNvPr id="8" name="Footer Placeholder 4">
            <a:extLst>
              <a:ext uri="{FF2B5EF4-FFF2-40B4-BE49-F238E27FC236}">
                <a16:creationId xmlns:a16="http://schemas.microsoft.com/office/drawing/2014/main" id="{BD7DEBFA-291B-7F31-4513-E5C63071930B}"/>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3835FC47-9352-CA0C-5A39-5D63A2DDE9D8}"/>
                  </a:ext>
                </a:extLst>
              </p:cNvPr>
              <p:cNvSpPr txBox="1"/>
              <p:nvPr/>
            </p:nvSpPr>
            <p:spPr>
              <a:xfrm>
                <a:off x="1835696" y="2931790"/>
                <a:ext cx="4702441" cy="61555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GB" sz="4000" b="0" i="0" smtClean="0">
                          <a:latin typeface="Cambria Math" panose="02040503050406030204" pitchFamily="18" charset="0"/>
                        </a:rPr>
                        <m:t>Momentum</m:t>
                      </m:r>
                      <m:r>
                        <m:rPr>
                          <m:nor/>
                        </m:rPr>
                        <a:rPr lang="en-GB" sz="4000" b="0" i="0" smtClean="0">
                          <a:latin typeface="Cambria Math" panose="02040503050406030204" pitchFamily="18" charset="0"/>
                        </a:rPr>
                        <m:t>, </m:t>
                      </m:r>
                      <m:r>
                        <a:rPr lang="en-GB" sz="4000" b="0" i="1" smtClean="0">
                          <a:latin typeface="Cambria Math" panose="02040503050406030204" pitchFamily="18" charset="0"/>
                        </a:rPr>
                        <m:t> </m:t>
                      </m:r>
                      <m:acc>
                        <m:accPr>
                          <m:chr m:val="⃗"/>
                          <m:ctrlPr>
                            <a:rPr lang="en-GB" sz="4000" b="1" i="1" smtClean="0">
                              <a:latin typeface="Cambria Math" panose="02040503050406030204" pitchFamily="18" charset="0"/>
                            </a:rPr>
                          </m:ctrlPr>
                        </m:accPr>
                        <m:e>
                          <m:r>
                            <a:rPr lang="en-GB" sz="4000" b="0" i="1" smtClean="0">
                              <a:latin typeface="Cambria Math" panose="02040503050406030204" pitchFamily="18" charset="0"/>
                            </a:rPr>
                            <m:t>𝑝</m:t>
                          </m:r>
                        </m:e>
                      </m:acc>
                      <m:r>
                        <a:rPr lang="en-GB" sz="4000" b="0" i="1" smtClean="0">
                          <a:latin typeface="Cambria Math" panose="02040503050406030204" pitchFamily="18" charset="0"/>
                        </a:rPr>
                        <m:t>=</m:t>
                      </m:r>
                      <m:r>
                        <a:rPr lang="en-GB" sz="4000" b="0" i="1" smtClean="0">
                          <a:latin typeface="Cambria Math" panose="02040503050406030204" pitchFamily="18" charset="0"/>
                        </a:rPr>
                        <m:t>𝑚</m:t>
                      </m:r>
                      <m:acc>
                        <m:accPr>
                          <m:chr m:val="⃗"/>
                          <m:ctrlPr>
                            <a:rPr lang="en-GB" sz="4000" b="0" i="1" smtClean="0">
                              <a:latin typeface="Cambria Math" panose="02040503050406030204" pitchFamily="18" charset="0"/>
                            </a:rPr>
                          </m:ctrlPr>
                        </m:accPr>
                        <m:e>
                          <m:r>
                            <a:rPr lang="en-GB" sz="4000" b="0" i="1" smtClean="0">
                              <a:latin typeface="Cambria Math" panose="02040503050406030204" pitchFamily="18" charset="0"/>
                            </a:rPr>
                            <m:t>𝑣</m:t>
                          </m:r>
                        </m:e>
                      </m:acc>
                    </m:oMath>
                  </m:oMathPara>
                </a14:m>
                <a:endParaRPr lang="en-GB" sz="4000"/>
              </a:p>
            </p:txBody>
          </p:sp>
        </mc:Choice>
        <mc:Fallback xmlns="">
          <p:sp>
            <p:nvSpPr>
              <p:cNvPr id="9" name="TextBox 8">
                <a:extLst>
                  <a:ext uri="{FF2B5EF4-FFF2-40B4-BE49-F238E27FC236}">
                    <a16:creationId xmlns:a16="http://schemas.microsoft.com/office/drawing/2014/main" id="{3835FC47-9352-CA0C-5A39-5D63A2DDE9D8}"/>
                  </a:ext>
                </a:extLst>
              </p:cNvPr>
              <p:cNvSpPr txBox="1">
                <a:spLocks noRot="1" noChangeAspect="1" noMove="1" noResize="1" noEditPoints="1" noAdjustHandles="1" noChangeArrowheads="1" noChangeShapeType="1" noTextEdit="1"/>
              </p:cNvSpPr>
              <p:nvPr/>
            </p:nvSpPr>
            <p:spPr>
              <a:xfrm>
                <a:off x="1835696" y="2931790"/>
                <a:ext cx="4702441" cy="615553"/>
              </a:xfrm>
              <a:prstGeom prst="rect">
                <a:avLst/>
              </a:prstGeom>
              <a:blipFill>
                <a:blip r:embed="rId4"/>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72029340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US">
                <a:solidFill>
                  <a:srgbClr val="AC132F"/>
                </a:solidFill>
                <a:cs typeface="Arial"/>
              </a:rPr>
              <a:t>Impulse</a:t>
            </a:r>
            <a:endParaRPr lang="en-US">
              <a:solidFill>
                <a:srgbClr val="AC132F"/>
              </a:solidFill>
            </a:endParaRPr>
          </a:p>
        </p:txBody>
      </p:sp>
      <p:sp>
        <p:nvSpPr>
          <p:cNvPr id="4" name="Text Placeholder 3">
            <a:extLst>
              <a:ext uri="{FF2B5EF4-FFF2-40B4-BE49-F238E27FC236}">
                <a16:creationId xmlns:a16="http://schemas.microsoft.com/office/drawing/2014/main" id="{858D065B-3A61-D069-04B1-D0C1B7838FEE}"/>
              </a:ext>
            </a:extLst>
          </p:cNvPr>
          <p:cNvSpPr>
            <a:spLocks noGrp="1"/>
          </p:cNvSpPr>
          <p:nvPr>
            <p:ph type="body" sz="quarter" idx="12"/>
          </p:nvPr>
        </p:nvSpPr>
        <p:spPr/>
        <p:txBody>
          <a:bodyPr vert="horz" lIns="0" tIns="0" rIns="0" bIns="0" rtlCol="0" anchor="t">
            <a:noAutofit/>
          </a:bodyPr>
          <a:lstStyle/>
          <a:p>
            <a:r>
              <a:rPr lang="en-US"/>
              <a:t>The impulse of a force is defined as the product of the </a:t>
            </a:r>
            <a:r>
              <a:rPr lang="en-US">
                <a:solidFill>
                  <a:srgbClr val="C00000"/>
                </a:solidFill>
              </a:rPr>
              <a:t>average force (</a:t>
            </a:r>
            <a:r>
              <a:rPr lang="en-US" i="1">
                <a:solidFill>
                  <a:srgbClr val="C00000"/>
                </a:solidFill>
              </a:rPr>
              <a:t>F</a:t>
            </a:r>
            <a:r>
              <a:rPr lang="en-US">
                <a:solidFill>
                  <a:srgbClr val="C00000"/>
                </a:solidFill>
              </a:rPr>
              <a:t>) </a:t>
            </a:r>
            <a:r>
              <a:rPr lang="en-US"/>
              <a:t>and the </a:t>
            </a:r>
            <a:r>
              <a:rPr lang="en-US">
                <a:solidFill>
                  <a:srgbClr val="C00000"/>
                </a:solidFill>
              </a:rPr>
              <a:t>time (</a:t>
            </a:r>
            <a:r>
              <a:rPr lang="en-US" i="1">
                <a:solidFill>
                  <a:srgbClr val="C00000"/>
                </a:solidFill>
              </a:rPr>
              <a:t>t</a:t>
            </a:r>
            <a:r>
              <a:rPr lang="en-US">
                <a:solidFill>
                  <a:srgbClr val="C00000"/>
                </a:solidFill>
              </a:rPr>
              <a:t>)</a:t>
            </a:r>
            <a:r>
              <a:rPr lang="en-US"/>
              <a:t> interval for which the force acts on the body. </a:t>
            </a:r>
            <a:endParaRPr lang="en-US">
              <a:cs typeface="Arial"/>
            </a:endParaRPr>
          </a:p>
        </p:txBody>
      </p:sp>
      <p:sp>
        <p:nvSpPr>
          <p:cNvPr id="7" name="TextBox 6">
            <a:extLst>
              <a:ext uri="{FF2B5EF4-FFF2-40B4-BE49-F238E27FC236}">
                <a16:creationId xmlns:a16="http://schemas.microsoft.com/office/drawing/2014/main" id="{17A036F6-4C8D-9864-010F-FBD125EA78C6}"/>
              </a:ext>
            </a:extLst>
          </p:cNvPr>
          <p:cNvSpPr txBox="1"/>
          <p:nvPr/>
        </p:nvSpPr>
        <p:spPr>
          <a:xfrm>
            <a:off x="5985456" y="3325164"/>
            <a:ext cx="3065171" cy="36933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a:ea typeface="+mn-ea"/>
                <a:cs typeface="+mn-cs"/>
                <a:hlinkClick r:id="rId3"/>
              </a:rPr>
              <a:t>Impulse - Collisions, explosions and impulse - Higher Physics Revision - BBC Bitesize</a:t>
            </a:r>
            <a:endParaRPr kumimoji="0" lang="en-US" sz="1200" b="0" i="0" u="none" strike="noStrike" kern="1200" cap="none" spc="0" normalizeH="0" baseline="0" noProof="0">
              <a:ln>
                <a:noFill/>
              </a:ln>
              <a:solidFill>
                <a:srgbClr val="000000"/>
              </a:solidFill>
              <a:effectLst/>
              <a:uLnTx/>
              <a:uFillTx/>
              <a:latin typeface="Arial"/>
              <a:ea typeface="+mn-ea"/>
              <a:cs typeface="+mn-cs"/>
            </a:endParaRPr>
          </a:p>
        </p:txBody>
      </p:sp>
      <p:sp>
        <p:nvSpPr>
          <p:cNvPr id="8" name="TextBox 7">
            <a:extLst>
              <a:ext uri="{FF2B5EF4-FFF2-40B4-BE49-F238E27FC236}">
                <a16:creationId xmlns:a16="http://schemas.microsoft.com/office/drawing/2014/main" id="{3FCD484F-45A7-AE61-FD5C-8C145D8E8D00}"/>
              </a:ext>
            </a:extLst>
          </p:cNvPr>
          <p:cNvSpPr txBox="1"/>
          <p:nvPr/>
        </p:nvSpPr>
        <p:spPr>
          <a:xfrm>
            <a:off x="730473" y="3408876"/>
            <a:ext cx="1406614"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C00000"/>
                </a:solidFill>
                <a:effectLst/>
                <a:uLnTx/>
                <a:uFillTx/>
                <a:latin typeface="Arial"/>
                <a:ea typeface="+mn-ea"/>
                <a:cs typeface="Arial"/>
              </a:rPr>
              <a:t>Impulse</a:t>
            </a:r>
            <a:endParaRPr kumimoji="0" lang="en-US" sz="2800" b="0" i="0" u="none" strike="noStrike" kern="1200" cap="none" spc="0" normalizeH="0" baseline="0" noProof="0">
              <a:ln>
                <a:noFill/>
              </a:ln>
              <a:solidFill>
                <a:srgbClr val="C00000"/>
              </a:solidFill>
              <a:effectLst/>
              <a:uLnTx/>
              <a:uFillTx/>
              <a:latin typeface="Arial"/>
              <a:ea typeface="+mn-ea"/>
              <a:cs typeface="+mn-cs"/>
            </a:endParaRPr>
          </a:p>
        </p:txBody>
      </p:sp>
      <p:sp>
        <p:nvSpPr>
          <p:cNvPr id="9" name="TextBox 8">
            <a:extLst>
              <a:ext uri="{FF2B5EF4-FFF2-40B4-BE49-F238E27FC236}">
                <a16:creationId xmlns:a16="http://schemas.microsoft.com/office/drawing/2014/main" id="{6C6BEEE9-960C-27A6-B583-9D1F2A8451B0}"/>
              </a:ext>
            </a:extLst>
          </p:cNvPr>
          <p:cNvSpPr txBox="1"/>
          <p:nvPr/>
        </p:nvSpPr>
        <p:spPr>
          <a:xfrm>
            <a:off x="3877747" y="4036721"/>
            <a:ext cx="2283987" cy="86177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C00000"/>
                </a:solidFill>
                <a:effectLst/>
                <a:uLnTx/>
                <a:uFillTx/>
                <a:latin typeface="Arial"/>
                <a:ea typeface="+mn-ea"/>
                <a:cs typeface="Arial"/>
              </a:rPr>
              <a:t>Change in momentum</a:t>
            </a:r>
            <a:endParaRPr kumimoji="0" lang="en-US" sz="2800" b="0" i="0" u="none" strike="noStrike" kern="1200" cap="none" spc="0" normalizeH="0" baseline="0" noProof="0">
              <a:ln>
                <a:noFill/>
              </a:ln>
              <a:solidFill>
                <a:srgbClr val="C00000"/>
              </a:solidFill>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74A37DBB-2438-4F00-239B-0C6EA271D10C}"/>
              </a:ext>
            </a:extLst>
          </p:cNvPr>
          <p:cNvCxnSpPr>
            <a:cxnSpLocks/>
          </p:cNvCxnSpPr>
          <p:nvPr/>
        </p:nvCxnSpPr>
        <p:spPr>
          <a:xfrm flipH="1">
            <a:off x="4970843" y="3002891"/>
            <a:ext cx="48897" cy="1022159"/>
          </a:xfrm>
          <a:prstGeom prst="straightConnector1">
            <a:avLst/>
          </a:prstGeom>
          <a:ln w="12700">
            <a:solidFill>
              <a:srgbClr val="C00000"/>
            </a:solidFill>
            <a:tailEnd type="triangle"/>
          </a:ln>
        </p:spPr>
        <p:style>
          <a:lnRef idx="1">
            <a:schemeClr val="accent5"/>
          </a:lnRef>
          <a:fillRef idx="0">
            <a:schemeClr val="accent5"/>
          </a:fillRef>
          <a:effectRef idx="0">
            <a:schemeClr val="accent5"/>
          </a:effectRef>
          <a:fontRef idx="minor">
            <a:schemeClr val="tx1"/>
          </a:fontRef>
        </p:style>
      </p:cxnSp>
      <p:cxnSp>
        <p:nvCxnSpPr>
          <p:cNvPr id="11" name="Straight Arrow Connector 10">
            <a:extLst>
              <a:ext uri="{FF2B5EF4-FFF2-40B4-BE49-F238E27FC236}">
                <a16:creationId xmlns:a16="http://schemas.microsoft.com/office/drawing/2014/main" id="{0A0B89AB-3C4F-28C6-D032-7C801E1F7588}"/>
              </a:ext>
            </a:extLst>
          </p:cNvPr>
          <p:cNvCxnSpPr>
            <a:cxnSpLocks/>
          </p:cNvCxnSpPr>
          <p:nvPr/>
        </p:nvCxnSpPr>
        <p:spPr>
          <a:xfrm flipH="1">
            <a:off x="2274330" y="2997959"/>
            <a:ext cx="1065726" cy="592429"/>
          </a:xfrm>
          <a:prstGeom prst="straightConnector1">
            <a:avLst/>
          </a:prstGeom>
          <a:ln w="12700">
            <a:solidFill>
              <a:srgbClr val="C00000"/>
            </a:solidFill>
            <a:tailEnd type="triangle"/>
          </a:ln>
        </p:spPr>
        <p:style>
          <a:lnRef idx="1">
            <a:schemeClr val="accent5"/>
          </a:lnRef>
          <a:fillRef idx="0">
            <a:schemeClr val="accent5"/>
          </a:fillRef>
          <a:effectRef idx="0">
            <a:schemeClr val="accent5"/>
          </a:effectRef>
          <a:fontRef idx="minor">
            <a:schemeClr val="tx1"/>
          </a:fontRef>
        </p:style>
      </p:cxnSp>
      <p:sp>
        <p:nvSpPr>
          <p:cNvPr id="13" name="TextBox 12">
            <a:extLst>
              <a:ext uri="{FF2B5EF4-FFF2-40B4-BE49-F238E27FC236}">
                <a16:creationId xmlns:a16="http://schemas.microsoft.com/office/drawing/2014/main" id="{0405EA5E-3396-29BA-4946-89C82C00F514}"/>
              </a:ext>
            </a:extLst>
          </p:cNvPr>
          <p:cNvSpPr txBox="1"/>
          <p:nvPr/>
        </p:nvSpPr>
        <p:spPr>
          <a:xfrm>
            <a:off x="6288584" y="2449485"/>
            <a:ext cx="2847293"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784E"/>
                </a:solidFill>
                <a:effectLst/>
                <a:uLnTx/>
                <a:uFillTx/>
                <a:latin typeface="Arial"/>
                <a:ea typeface="+mn-ea"/>
                <a:cs typeface="Arial"/>
              </a:rPr>
              <a:t>What is the unit?</a:t>
            </a:r>
            <a:endParaRPr kumimoji="0" lang="en-US" sz="2800" b="0" i="0" u="none" strike="noStrike" kern="1200" cap="none" spc="0" normalizeH="0" baseline="0" noProof="0">
              <a:ln>
                <a:noFill/>
              </a:ln>
              <a:solidFill>
                <a:srgbClr val="00784E"/>
              </a:solidFill>
              <a:effectLst/>
              <a:uLnTx/>
              <a:uFillTx/>
              <a:latin typeface="Arial"/>
              <a:ea typeface="+mn-ea"/>
              <a:cs typeface="+mn-cs"/>
            </a:endParaRPr>
          </a:p>
        </p:txBody>
      </p:sp>
      <p:sp>
        <p:nvSpPr>
          <p:cNvPr id="12" name="Footer Placeholder 4">
            <a:extLst>
              <a:ext uri="{FF2B5EF4-FFF2-40B4-BE49-F238E27FC236}">
                <a16:creationId xmlns:a16="http://schemas.microsoft.com/office/drawing/2014/main" id="{EAE2445B-B0A0-199B-3B70-926B582A8E5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6ABCBA6-7F7C-198F-2F9C-851EAF1CD479}"/>
                  </a:ext>
                </a:extLst>
              </p:cNvPr>
              <p:cNvSpPr txBox="1"/>
              <p:nvPr/>
            </p:nvSpPr>
            <p:spPr>
              <a:xfrm>
                <a:off x="3059832" y="2377529"/>
                <a:ext cx="2489079" cy="61555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4000" b="0" i="1" smtClean="0">
                              <a:latin typeface="Cambria Math" panose="02040503050406030204" pitchFamily="18" charset="0"/>
                            </a:rPr>
                          </m:ctrlPr>
                        </m:sSubPr>
                        <m:e>
                          <m:r>
                            <a:rPr lang="en-GB" sz="4000" i="1">
                              <a:latin typeface="Cambria Math" panose="02040503050406030204" pitchFamily="18" charset="0"/>
                            </a:rPr>
                            <m:t>𝐹</m:t>
                          </m:r>
                        </m:e>
                        <m:sub>
                          <m:r>
                            <m:rPr>
                              <m:sty m:val="p"/>
                            </m:rPr>
                            <a:rPr lang="en-GB" sz="4000" b="0" i="0" smtClean="0">
                              <a:latin typeface="Cambria Math" panose="02040503050406030204" pitchFamily="18" charset="0"/>
                            </a:rPr>
                            <m:t>net</m:t>
                          </m:r>
                        </m:sub>
                      </m:sSub>
                      <m:r>
                        <a:rPr lang="en-GB" sz="4000" b="0" i="1" smtClean="0">
                          <a:latin typeface="Cambria Math" panose="02040503050406030204" pitchFamily="18" charset="0"/>
                        </a:rPr>
                        <m:t>𝑡</m:t>
                      </m:r>
                      <m:r>
                        <a:rPr lang="en-GB" sz="4000" b="0" i="1" smtClean="0">
                          <a:latin typeface="Cambria Math" panose="02040503050406030204" pitchFamily="18" charset="0"/>
                        </a:rPr>
                        <m:t>=∆</m:t>
                      </m:r>
                      <m:r>
                        <a:rPr lang="en-GB" sz="4000" b="0" i="1" smtClean="0">
                          <a:latin typeface="Cambria Math" panose="02040503050406030204" pitchFamily="18" charset="0"/>
                          <a:ea typeface="Cambria Math" panose="02040503050406030204" pitchFamily="18" charset="0"/>
                        </a:rPr>
                        <m:t>𝑝</m:t>
                      </m:r>
                    </m:oMath>
                  </m:oMathPara>
                </a14:m>
                <a:endParaRPr lang="en-GB" sz="4000"/>
              </a:p>
            </p:txBody>
          </p:sp>
        </mc:Choice>
        <mc:Fallback xmlns="">
          <p:sp>
            <p:nvSpPr>
              <p:cNvPr id="5" name="TextBox 4">
                <a:extLst>
                  <a:ext uri="{FF2B5EF4-FFF2-40B4-BE49-F238E27FC236}">
                    <a16:creationId xmlns:a16="http://schemas.microsoft.com/office/drawing/2014/main" id="{66ABCBA6-7F7C-198F-2F9C-851EAF1CD479}"/>
                  </a:ext>
                </a:extLst>
              </p:cNvPr>
              <p:cNvSpPr txBox="1">
                <a:spLocks noRot="1" noChangeAspect="1" noMove="1" noResize="1" noEditPoints="1" noAdjustHandles="1" noChangeArrowheads="1" noChangeShapeType="1" noTextEdit="1"/>
              </p:cNvSpPr>
              <p:nvPr/>
            </p:nvSpPr>
            <p:spPr>
              <a:xfrm>
                <a:off x="3059832" y="2377529"/>
                <a:ext cx="2489079" cy="61555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1493428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a:extLst>
              <a:ext uri="{FF2B5EF4-FFF2-40B4-BE49-F238E27FC236}">
                <a16:creationId xmlns:a16="http://schemas.microsoft.com/office/drawing/2014/main" id="{93ACCA71-57C8-98BE-EBAA-757536F1E766}"/>
              </a:ext>
            </a:extLst>
          </p:cNvPr>
          <p:cNvSpPr>
            <a:spLocks noGrp="1"/>
          </p:cNvSpPr>
          <p:nvPr>
            <p:ph type="title"/>
          </p:nvPr>
        </p:nvSpPr>
        <p:spPr>
          <a:xfrm>
            <a:off x="252094" y="205979"/>
            <a:ext cx="8423593" cy="414539"/>
          </a:xfrm>
        </p:spPr>
        <p:txBody>
          <a:bodyPr>
            <a:normAutofit/>
          </a:bodyPr>
          <a:lstStyle/>
          <a:p>
            <a:r>
              <a:rPr lang="en-US" altLang="en-US" sz="2000" b="1">
                <a:solidFill>
                  <a:srgbClr val="AC132F"/>
                </a:solidFill>
              </a:rPr>
              <a:t>Conservation of momentum</a:t>
            </a:r>
            <a:endParaRPr lang="en-US" altLang="en-US" sz="2000" b="1">
              <a:solidFill>
                <a:srgbClr val="AC132F"/>
              </a:solidFill>
              <a:cs typeface="Arial"/>
            </a:endParaRPr>
          </a:p>
        </p:txBody>
      </p:sp>
      <p:sp>
        <p:nvSpPr>
          <p:cNvPr id="3075" name="Content Placeholder 4">
            <a:extLst>
              <a:ext uri="{FF2B5EF4-FFF2-40B4-BE49-F238E27FC236}">
                <a16:creationId xmlns:a16="http://schemas.microsoft.com/office/drawing/2014/main" id="{6B018CFC-F2CF-C0F0-7443-5F84180EA465}"/>
              </a:ext>
            </a:extLst>
          </p:cNvPr>
          <p:cNvSpPr>
            <a:spLocks noGrp="1"/>
          </p:cNvSpPr>
          <p:nvPr>
            <p:ph idx="1"/>
          </p:nvPr>
        </p:nvSpPr>
        <p:spPr>
          <a:xfrm>
            <a:off x="222742" y="782426"/>
            <a:ext cx="8423593" cy="1789324"/>
          </a:xfrm>
        </p:spPr>
        <p:txBody>
          <a:bodyPr vert="horz" lIns="0" tIns="0" rIns="0" bIns="0" rtlCol="0" anchor="t">
            <a:noAutofit/>
          </a:bodyPr>
          <a:lstStyle/>
          <a:p>
            <a:pPr>
              <a:lnSpc>
                <a:spcPct val="120000"/>
              </a:lnSpc>
            </a:pPr>
            <a:r>
              <a:rPr lang="en-US" altLang="en-US" sz="2400"/>
              <a:t>The </a:t>
            </a:r>
            <a:r>
              <a:rPr lang="en-US" altLang="en-US" sz="2400">
                <a:solidFill>
                  <a:schemeClr val="accent2">
                    <a:lumMod val="75000"/>
                  </a:schemeClr>
                </a:solidFill>
              </a:rPr>
              <a:t>conservation of momentum</a:t>
            </a:r>
            <a:r>
              <a:rPr lang="en-US" altLang="en-US" sz="2400">
                <a:solidFill>
                  <a:srgbClr val="FFFF00"/>
                </a:solidFill>
              </a:rPr>
              <a:t> </a:t>
            </a:r>
            <a:r>
              <a:rPr lang="en-US" altLang="en-US" sz="2400"/>
              <a:t>states that when a system of interacting objects is not influenced by outside forces (like friction), the total momentum of the system cannot change.</a:t>
            </a:r>
            <a:endParaRPr lang="en-US" altLang="en-US" sz="2400">
              <a:ea typeface="+mn-lt"/>
              <a:cs typeface="+mn-lt"/>
            </a:endParaRPr>
          </a:p>
          <a:p>
            <a:endParaRPr lang="en-US" altLang="en-US" sz="1600">
              <a:solidFill>
                <a:srgbClr val="000000"/>
              </a:solidFill>
              <a:latin typeface="Arial"/>
              <a:cs typeface="Arial"/>
            </a:endParaRPr>
          </a:p>
        </p:txBody>
      </p:sp>
      <p:sp>
        <p:nvSpPr>
          <p:cNvPr id="5" name="Footer Placeholder 4">
            <a:extLst>
              <a:ext uri="{FF2B5EF4-FFF2-40B4-BE49-F238E27FC236}">
                <a16:creationId xmlns:a16="http://schemas.microsoft.com/office/drawing/2014/main" id="{AAE08425-804E-FFEA-C421-85A5198F295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12" name="Group 11">
            <a:extLst>
              <a:ext uri="{FF2B5EF4-FFF2-40B4-BE49-F238E27FC236}">
                <a16:creationId xmlns:a16="http://schemas.microsoft.com/office/drawing/2014/main" id="{48928352-7F09-1C02-025A-1E87DA1039C3}"/>
              </a:ext>
            </a:extLst>
          </p:cNvPr>
          <p:cNvGrpSpPr/>
          <p:nvPr/>
        </p:nvGrpSpPr>
        <p:grpSpPr>
          <a:xfrm>
            <a:off x="510609" y="2734856"/>
            <a:ext cx="4629369" cy="1506380"/>
            <a:chOff x="510609" y="2734856"/>
            <a:chExt cx="4629369" cy="150638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43C8F28-BEBD-4DB2-AAF1-596BDDE0E50B}"/>
                    </a:ext>
                  </a:extLst>
                </p:cNvPr>
                <p:cNvSpPr txBox="1"/>
                <p:nvPr/>
              </p:nvSpPr>
              <p:spPr>
                <a:xfrm>
                  <a:off x="510609" y="3390712"/>
                  <a:ext cx="3515578"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𝑚𝑣</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e>
                          <m:sub>
                            <m:r>
                              <m:rPr>
                                <m:sty m:val="p"/>
                              </m:rP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Final</m:t>
                            </m:r>
                          </m:sub>
                        </m:sSub>
                        <m: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𝑚𝑣</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e>
                          <m:sub>
                            <m:r>
                              <m:rPr>
                                <m:sty m:val="p"/>
                              </m:rP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Initial</m:t>
                            </m:r>
                          </m:sub>
                        </m:sSub>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GB" sz="2400" b="0"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3" name="TextBox 2">
                  <a:extLst>
                    <a:ext uri="{FF2B5EF4-FFF2-40B4-BE49-F238E27FC236}">
                      <a16:creationId xmlns:a16="http://schemas.microsoft.com/office/drawing/2014/main" id="{943C8F28-BEBD-4DB2-AAF1-596BDDE0E50B}"/>
                    </a:ext>
                  </a:extLst>
                </p:cNvPr>
                <p:cNvSpPr txBox="1">
                  <a:spLocks noRot="1" noChangeAspect="1" noMove="1" noResize="1" noEditPoints="1" noAdjustHandles="1" noChangeArrowheads="1" noChangeShapeType="1" noTextEdit="1"/>
                </p:cNvSpPr>
                <p:nvPr/>
              </p:nvSpPr>
              <p:spPr>
                <a:xfrm>
                  <a:off x="510609" y="3390712"/>
                  <a:ext cx="3515578" cy="369332"/>
                </a:xfrm>
                <a:prstGeom prst="rect">
                  <a:avLst/>
                </a:prstGeom>
                <a:blipFill>
                  <a:blip r:embed="rId2"/>
                  <a:stretch>
                    <a:fillRect l="-868" b="-377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A55E859-6683-461F-A5EC-E0C1F4D2A320}"/>
                    </a:ext>
                  </a:extLst>
                </p:cNvPr>
                <p:cNvSpPr txBox="1"/>
                <p:nvPr/>
              </p:nvSpPr>
              <p:spPr>
                <a:xfrm>
                  <a:off x="2144735" y="4011910"/>
                  <a:ext cx="2995243" cy="22932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𝑚𝑣</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e>
                          <m:sub>
                            <m:r>
                              <m:rPr>
                                <m:sty m:val="p"/>
                              </m:rP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Final</m:t>
                            </m:r>
                          </m:sub>
                        </m:sSub>
                        <m: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𝑚𝑣</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e>
                          <m:sub>
                            <m:r>
                              <m:rPr>
                                <m:sty m:val="p"/>
                              </m:rP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Initial</m:t>
                            </m:r>
                          </m:sub>
                        </m:sSub>
                      </m:oMath>
                    </m:oMathPara>
                  </a14:m>
                  <a:endParaRPr kumimoji="0" lang="en-GB" sz="2400" b="0"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8" name="TextBox 7">
                  <a:extLst>
                    <a:ext uri="{FF2B5EF4-FFF2-40B4-BE49-F238E27FC236}">
                      <a16:creationId xmlns:a16="http://schemas.microsoft.com/office/drawing/2014/main" id="{DA55E859-6683-461F-A5EC-E0C1F4D2A320}"/>
                    </a:ext>
                  </a:extLst>
                </p:cNvPr>
                <p:cNvSpPr txBox="1">
                  <a:spLocks noRot="1" noChangeAspect="1" noMove="1" noResize="1" noEditPoints="1" noAdjustHandles="1" noChangeArrowheads="1" noChangeShapeType="1" noTextEdit="1"/>
                </p:cNvSpPr>
                <p:nvPr/>
              </p:nvSpPr>
              <p:spPr>
                <a:xfrm>
                  <a:off x="2144735" y="4011910"/>
                  <a:ext cx="2995243" cy="229326"/>
                </a:xfrm>
                <a:prstGeom prst="rect">
                  <a:avLst/>
                </a:prstGeom>
                <a:blipFill>
                  <a:blip r:embed="rId3"/>
                  <a:stretch>
                    <a:fillRect l="-3055" r="-611" b="-121053"/>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0B29DBB8-0381-4B25-6BDC-BF2DBA525659}"/>
                </a:ext>
              </a:extLst>
            </p:cNvPr>
            <p:cNvGrpSpPr/>
            <p:nvPr/>
          </p:nvGrpSpPr>
          <p:grpSpPr>
            <a:xfrm>
              <a:off x="683568" y="2734856"/>
              <a:ext cx="4357782" cy="369332"/>
              <a:chOff x="934298" y="3443976"/>
              <a:chExt cx="4357782" cy="369332"/>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DAE6A927-1E2E-4422-AFA1-5D681CEB50B8}"/>
                      </a:ext>
                    </a:extLst>
                  </p:cNvPr>
                  <p:cNvSpPr txBox="1"/>
                  <p:nvPr/>
                </p:nvSpPr>
                <p:spPr>
                  <a:xfrm>
                    <a:off x="2952772" y="3443976"/>
                    <a:ext cx="1324145"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𝐹</m:t>
                            </m:r>
                          </m:e>
                          <m:sub>
                            <m:r>
                              <m:rPr>
                                <m:sty m:val="p"/>
                              </m:rPr>
                              <a:rPr kumimoji="0" lang="en-GB"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net</m:t>
                            </m:r>
                          </m:sub>
                        </m:sSub>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𝑡</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a14:m>
                    <a:r>
                      <a:rPr kumimoji="0" lang="en-GB" sz="2400" b="0" i="0" u="none" strike="noStrike" kern="1200" cap="none" spc="0" normalizeH="0" baseline="0" noProof="0">
                        <a:ln>
                          <a:noFill/>
                        </a:ln>
                        <a:solidFill>
                          <a:srgbClr val="000000"/>
                        </a:solidFill>
                        <a:effectLst/>
                        <a:uLnTx/>
                        <a:uFillTx/>
                        <a:latin typeface="Arial"/>
                        <a:ea typeface="+mn-ea"/>
                        <a:cs typeface="+mn-cs"/>
                      </a:rPr>
                      <a:t>,</a:t>
                    </a:r>
                  </a:p>
                </p:txBody>
              </p:sp>
            </mc:Choice>
            <mc:Fallback xmlns="">
              <p:sp>
                <p:nvSpPr>
                  <p:cNvPr id="2" name="TextBox 1">
                    <a:extLst>
                      <a:ext uri="{FF2B5EF4-FFF2-40B4-BE49-F238E27FC236}">
                        <a16:creationId xmlns:a16="http://schemas.microsoft.com/office/drawing/2014/main" id="{DAE6A927-1E2E-4422-AFA1-5D681CEB50B8}"/>
                      </a:ext>
                    </a:extLst>
                  </p:cNvPr>
                  <p:cNvSpPr txBox="1">
                    <a:spLocks noRot="1" noChangeAspect="1" noMove="1" noResize="1" noEditPoints="1" noAdjustHandles="1" noChangeArrowheads="1" noChangeShapeType="1" noTextEdit="1"/>
                  </p:cNvSpPr>
                  <p:nvPr/>
                </p:nvSpPr>
                <p:spPr>
                  <a:xfrm>
                    <a:off x="2952772" y="3443976"/>
                    <a:ext cx="1324145" cy="369332"/>
                  </a:xfrm>
                  <a:prstGeom prst="rect">
                    <a:avLst/>
                  </a:prstGeom>
                  <a:blipFill>
                    <a:blip r:embed="rId4"/>
                    <a:stretch>
                      <a:fillRect l="-7834" t="-25000" r="-11982" b="-5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E7FF166-6E94-4C03-8975-B91320591F86}"/>
                      </a:ext>
                    </a:extLst>
                  </p:cNvPr>
                  <p:cNvSpPr txBox="1"/>
                  <p:nvPr/>
                </p:nvSpPr>
                <p:spPr>
                  <a:xfrm>
                    <a:off x="4278982" y="3443976"/>
                    <a:ext cx="1013098"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𝑝</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GB" sz="2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0</m:t>
                          </m:r>
                        </m:oMath>
                      </m:oMathPara>
                    </a14:m>
                    <a:endParaRPr kumimoji="0" lang="en-GB" sz="2400" b="0" i="0" u="none" strike="noStrike" kern="1200" cap="none" spc="0" normalizeH="0" baseline="0" noProof="0">
                      <a:ln>
                        <a:noFill/>
                      </a:ln>
                      <a:solidFill>
                        <a:srgbClr val="000000"/>
                      </a:solidFill>
                      <a:effectLst/>
                      <a:uLnTx/>
                      <a:uFillTx/>
                      <a:latin typeface="Arial"/>
                      <a:cs typeface="+mn-cs"/>
                    </a:endParaRPr>
                  </a:p>
                </p:txBody>
              </p:sp>
            </mc:Choice>
            <mc:Fallback xmlns="">
              <p:sp>
                <p:nvSpPr>
                  <p:cNvPr id="6" name="TextBox 5">
                    <a:extLst>
                      <a:ext uri="{FF2B5EF4-FFF2-40B4-BE49-F238E27FC236}">
                        <a16:creationId xmlns:a16="http://schemas.microsoft.com/office/drawing/2014/main" id="{3E7FF166-6E94-4C03-8975-B91320591F86}"/>
                      </a:ext>
                    </a:extLst>
                  </p:cNvPr>
                  <p:cNvSpPr txBox="1">
                    <a:spLocks noRot="1" noChangeAspect="1" noMove="1" noResize="1" noEditPoints="1" noAdjustHandles="1" noChangeArrowheads="1" noChangeShapeType="1" noTextEdit="1"/>
                  </p:cNvSpPr>
                  <p:nvPr/>
                </p:nvSpPr>
                <p:spPr>
                  <a:xfrm>
                    <a:off x="4278982" y="3443976"/>
                    <a:ext cx="1013098" cy="369332"/>
                  </a:xfrm>
                  <a:prstGeom prst="rect">
                    <a:avLst/>
                  </a:prstGeom>
                  <a:blipFill>
                    <a:blip r:embed="rId5"/>
                    <a:stretch>
                      <a:fillRect l="-6024" r="-6024" b="-3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2940E23-F270-1083-5032-5BBCD919F767}"/>
                      </a:ext>
                    </a:extLst>
                  </p:cNvPr>
                  <p:cNvSpPr txBox="1"/>
                  <p:nvPr/>
                </p:nvSpPr>
                <p:spPr>
                  <a:xfrm>
                    <a:off x="934298" y="3443976"/>
                    <a:ext cx="1902187" cy="369332"/>
                  </a:xfrm>
                  <a:prstGeom prst="rect">
                    <a:avLst/>
                  </a:prstGeom>
                  <a:noFill/>
                </p:spPr>
                <p:txBody>
                  <a:bodyPr wrap="none" lIns="0" tIns="0" rIns="0" bIns="0" rtlCol="0">
                    <a:spAutoFit/>
                  </a:bodyPr>
                  <a:lstStyle/>
                  <a:p>
                    <a14:m>
                      <m:oMath xmlns:m="http://schemas.openxmlformats.org/officeDocument/2006/math">
                        <m:sSub>
                          <m:sSubPr>
                            <m:ctrlPr>
                              <a:rPr lang="en-GB" sz="2400" b="0" i="1" smtClean="0">
                                <a:latin typeface="Cambria Math" panose="02040503050406030204" pitchFamily="18" charset="0"/>
                              </a:rPr>
                            </m:ctrlPr>
                          </m:sSubPr>
                          <m:e>
                            <m:r>
                              <a:rPr lang="en-GB" sz="2400" i="1">
                                <a:latin typeface="Cambria Math" panose="02040503050406030204" pitchFamily="18" charset="0"/>
                              </a:rPr>
                              <m:t>𝐹</m:t>
                            </m:r>
                          </m:e>
                          <m:sub>
                            <m:r>
                              <m:rPr>
                                <m:sty m:val="p"/>
                              </m:rPr>
                              <a:rPr lang="en-GB" sz="2400" b="0" i="0" smtClean="0">
                                <a:latin typeface="Cambria Math" panose="02040503050406030204" pitchFamily="18" charset="0"/>
                              </a:rPr>
                              <m:t>net</m:t>
                            </m:r>
                          </m:sub>
                        </m:sSub>
                        <m:r>
                          <a:rPr lang="en-GB" sz="2400" b="0" i="1" smtClean="0">
                            <a:latin typeface="Cambria Math" panose="02040503050406030204" pitchFamily="18" charset="0"/>
                          </a:rPr>
                          <m:t>𝑡</m:t>
                        </m:r>
                        <m:r>
                          <a:rPr lang="en-GB" sz="2400" b="0" i="1" smtClean="0">
                            <a:latin typeface="Cambria Math" panose="02040503050406030204" pitchFamily="18" charset="0"/>
                          </a:rPr>
                          <m:t>=∆</m:t>
                        </m:r>
                        <m:r>
                          <a:rPr lang="en-GB" sz="2400" b="0" i="1" smtClean="0">
                            <a:latin typeface="Cambria Math" panose="02040503050406030204" pitchFamily="18" charset="0"/>
                            <a:ea typeface="Cambria Math" panose="02040503050406030204" pitchFamily="18" charset="0"/>
                          </a:rPr>
                          <m:t>𝑝</m:t>
                        </m:r>
                      </m:oMath>
                    </a14:m>
                    <a:r>
                      <a:rPr lang="en-GB" sz="2400"/>
                      <a:t>, so</a:t>
                    </a:r>
                  </a:p>
                </p:txBody>
              </p:sp>
            </mc:Choice>
            <mc:Fallback xmlns="">
              <p:sp>
                <p:nvSpPr>
                  <p:cNvPr id="7" name="TextBox 6">
                    <a:extLst>
                      <a:ext uri="{FF2B5EF4-FFF2-40B4-BE49-F238E27FC236}">
                        <a16:creationId xmlns:a16="http://schemas.microsoft.com/office/drawing/2014/main" id="{52940E23-F270-1083-5032-5BBCD919F767}"/>
                      </a:ext>
                    </a:extLst>
                  </p:cNvPr>
                  <p:cNvSpPr txBox="1">
                    <a:spLocks noRot="1" noChangeAspect="1" noMove="1" noResize="1" noEditPoints="1" noAdjustHandles="1" noChangeArrowheads="1" noChangeShapeType="1" noTextEdit="1"/>
                  </p:cNvSpPr>
                  <p:nvPr/>
                </p:nvSpPr>
                <p:spPr>
                  <a:xfrm>
                    <a:off x="934298" y="3443976"/>
                    <a:ext cx="1902187" cy="369332"/>
                  </a:xfrm>
                  <a:prstGeom prst="rect">
                    <a:avLst/>
                  </a:prstGeom>
                  <a:blipFill>
                    <a:blip r:embed="rId6"/>
                    <a:stretch>
                      <a:fillRect l="-5449" t="-25000" r="-9295" b="-51667"/>
                    </a:stretch>
                  </a:blipFill>
                </p:spPr>
                <p:txBody>
                  <a:bodyPr/>
                  <a:lstStyle/>
                  <a:p>
                    <a:r>
                      <a:rPr lang="en-US">
                        <a:noFill/>
                      </a:rPr>
                      <a:t> </a:t>
                    </a:r>
                  </a:p>
                </p:txBody>
              </p:sp>
            </mc:Fallback>
          </mc:AlternateContent>
        </p:grpSp>
      </p:grpSp>
      <p:sp>
        <p:nvSpPr>
          <p:cNvPr id="14" name="TextBox 13">
            <a:extLst>
              <a:ext uri="{FF2B5EF4-FFF2-40B4-BE49-F238E27FC236}">
                <a16:creationId xmlns:a16="http://schemas.microsoft.com/office/drawing/2014/main" id="{2B651A27-E74B-2BD4-B2D1-F35C18BF01F7}"/>
              </a:ext>
            </a:extLst>
          </p:cNvPr>
          <p:cNvSpPr txBox="1"/>
          <p:nvPr/>
        </p:nvSpPr>
        <p:spPr>
          <a:xfrm>
            <a:off x="4434538" y="4525311"/>
            <a:ext cx="4572000" cy="369332"/>
          </a:xfrm>
          <a:prstGeom prst="rect">
            <a:avLst/>
          </a:prstGeom>
          <a:noFill/>
        </p:spPr>
        <p:txBody>
          <a:bodyPr wrap="square">
            <a:spAutoFit/>
          </a:bodyPr>
          <a:lstStyle/>
          <a:p>
            <a:pPr marL="0" indent="0" algn="r">
              <a:buNone/>
            </a:pPr>
            <a:r>
              <a:rPr lang="en-US" sz="1800">
                <a:ea typeface="+mn-lt"/>
                <a:cs typeface="+mn-lt"/>
                <a:hlinkClick r:id="rId7"/>
              </a:rPr>
              <a:t>Conservation of Momentum (nasa.gov)</a:t>
            </a:r>
            <a:endParaRPr lang="en-US" altLang="en-US" sz="1800">
              <a:cs typeface="Arial"/>
            </a:endParaRPr>
          </a:p>
        </p:txBody>
      </p:sp>
    </p:spTree>
    <p:extLst>
      <p:ext uri="{BB962C8B-B14F-4D97-AF65-F5344CB8AC3E}">
        <p14:creationId xmlns:p14="http://schemas.microsoft.com/office/powerpoint/2010/main" val="305818831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a:extLst>
              <a:ext uri="{FF2B5EF4-FFF2-40B4-BE49-F238E27FC236}">
                <a16:creationId xmlns:a16="http://schemas.microsoft.com/office/drawing/2014/main" id="{67DD92CF-F3B0-62A9-AF2A-0F3E3154FFE4}"/>
              </a:ext>
            </a:extLst>
          </p:cNvPr>
          <p:cNvSpPr>
            <a:spLocks noGrp="1" noChangeArrowheads="1"/>
          </p:cNvSpPr>
          <p:nvPr>
            <p:ph type="title"/>
          </p:nvPr>
        </p:nvSpPr>
        <p:spPr>
          <a:xfrm>
            <a:off x="1907704" y="483518"/>
            <a:ext cx="5486400" cy="857250"/>
          </a:xfrm>
        </p:spPr>
        <p:txBody>
          <a:bodyPr/>
          <a:lstStyle/>
          <a:p>
            <a:r>
              <a:rPr lang="en-US" altLang="en-US">
                <a:solidFill>
                  <a:srgbClr val="C00000"/>
                </a:solidFill>
              </a:rPr>
              <a:t>Elastic or inelastic?</a:t>
            </a:r>
          </a:p>
        </p:txBody>
      </p:sp>
      <p:sp>
        <p:nvSpPr>
          <p:cNvPr id="15363" name="Text Box 3">
            <a:extLst>
              <a:ext uri="{FF2B5EF4-FFF2-40B4-BE49-F238E27FC236}">
                <a16:creationId xmlns:a16="http://schemas.microsoft.com/office/drawing/2014/main" id="{B2821D3E-BDCF-F5C8-0B96-2CC7E48FBC86}"/>
              </a:ext>
            </a:extLst>
          </p:cNvPr>
          <p:cNvSpPr txBox="1">
            <a:spLocks noChangeArrowheads="1"/>
          </p:cNvSpPr>
          <p:nvPr/>
        </p:nvSpPr>
        <p:spPr bwMode="auto">
          <a:xfrm>
            <a:off x="1600200" y="3028951"/>
            <a:ext cx="2971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693252" name="Text Box 4">
            <a:extLst>
              <a:ext uri="{FF2B5EF4-FFF2-40B4-BE49-F238E27FC236}">
                <a16:creationId xmlns:a16="http://schemas.microsoft.com/office/drawing/2014/main" id="{CCBE3883-C873-CEF6-C7ED-502CFB6E2628}"/>
              </a:ext>
            </a:extLst>
          </p:cNvPr>
          <p:cNvSpPr txBox="1">
            <a:spLocks noChangeArrowheads="1"/>
          </p:cNvSpPr>
          <p:nvPr/>
        </p:nvSpPr>
        <p:spPr bwMode="auto">
          <a:xfrm>
            <a:off x="1123345" y="1725945"/>
            <a:ext cx="367240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1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An </a:t>
            </a:r>
            <a:r>
              <a:rPr kumimoji="0" lang="en-US" altLang="en-US" sz="2100" b="0" i="0" u="none" strike="noStrike" kern="1200" cap="none" spc="0" normalizeH="0" baseline="0" noProof="0">
                <a:ln>
                  <a:noFill/>
                </a:ln>
                <a:solidFill>
                  <a:srgbClr val="0071F8">
                    <a:lumMod val="75000"/>
                  </a:srgbClr>
                </a:solidFill>
                <a:effectLst/>
                <a:uLnTx/>
                <a:uFillTx/>
                <a:latin typeface="Arial" panose="020B0604020202020204" pitchFamily="34" charset="0"/>
                <a:ea typeface="+mn-ea"/>
                <a:cs typeface="+mn-cs"/>
              </a:rPr>
              <a:t>elastic</a:t>
            </a:r>
            <a:r>
              <a:rPr kumimoji="0" lang="en-US" altLang="en-US" sz="21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collision loses no energy. The deformation on collision is fully restored. </a:t>
            </a:r>
          </a:p>
        </p:txBody>
      </p:sp>
      <p:sp>
        <p:nvSpPr>
          <p:cNvPr id="693253" name="Text Box 5">
            <a:extLst>
              <a:ext uri="{FF2B5EF4-FFF2-40B4-BE49-F238E27FC236}">
                <a16:creationId xmlns:a16="http://schemas.microsoft.com/office/drawing/2014/main" id="{9E2C0ED9-9007-6ADA-3F26-70119F9EEFC1}"/>
              </a:ext>
            </a:extLst>
          </p:cNvPr>
          <p:cNvSpPr txBox="1">
            <a:spLocks noChangeArrowheads="1"/>
          </p:cNvSpPr>
          <p:nvPr/>
        </p:nvSpPr>
        <p:spPr bwMode="auto">
          <a:xfrm>
            <a:off x="4795753" y="2787774"/>
            <a:ext cx="386332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100" b="0" i="0" u="none" strike="noStrike" kern="1200" cap="none" spc="0" normalizeH="0" baseline="0" noProof="0">
                <a:ln>
                  <a:noFill/>
                </a:ln>
                <a:solidFill>
                  <a:srgbClr val="000000"/>
                </a:solidFill>
                <a:effectLst/>
                <a:uLnTx/>
                <a:uFillTx/>
                <a:latin typeface="Arial" panose="020B0604020202020204" pitchFamily="34" charset="0"/>
                <a:ea typeface="+mn-ea"/>
                <a:cs typeface="+mn-cs"/>
              </a:rPr>
              <a:t>In an</a:t>
            </a:r>
            <a:r>
              <a:rPr kumimoji="0" lang="en-US" altLang="en-US" sz="2100" b="0" i="0" u="none" strike="noStrike" kern="1200" cap="none" spc="0" normalizeH="0" baseline="0" noProof="0">
                <a:ln>
                  <a:noFill/>
                </a:ln>
                <a:solidFill>
                  <a:srgbClr val="FFFF00"/>
                </a:solidFill>
                <a:effectLst/>
                <a:uLnTx/>
                <a:uFillTx/>
                <a:latin typeface="Arial" panose="020B0604020202020204" pitchFamily="34" charset="0"/>
                <a:ea typeface="+mn-ea"/>
                <a:cs typeface="+mn-cs"/>
              </a:rPr>
              <a:t> </a:t>
            </a:r>
            <a:r>
              <a:rPr kumimoji="0" lang="en-US" altLang="en-US" sz="2100" b="0" i="0" u="none" strike="noStrike" kern="1200" cap="none" spc="0" normalizeH="0" baseline="0" noProof="0">
                <a:ln>
                  <a:noFill/>
                </a:ln>
                <a:solidFill>
                  <a:srgbClr val="0071F8">
                    <a:lumMod val="75000"/>
                  </a:srgbClr>
                </a:solidFill>
                <a:effectLst/>
                <a:uLnTx/>
                <a:uFillTx/>
                <a:latin typeface="Arial" panose="020B0604020202020204" pitchFamily="34" charset="0"/>
                <a:ea typeface="+mn-ea"/>
                <a:cs typeface="+mn-cs"/>
              </a:rPr>
              <a:t>inelastic </a:t>
            </a:r>
            <a:r>
              <a:rPr kumimoji="0" lang="en-US" altLang="en-US" sz="21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collision, energy is lost and the deformation </a:t>
            </a:r>
            <a:r>
              <a:rPr kumimoji="0" lang="en-US" altLang="en-US" sz="2100" b="0" i="1" strike="noStrike" kern="1200" cap="none" spc="0" normalizeH="0" baseline="0" noProof="0">
                <a:ln>
                  <a:noFill/>
                </a:ln>
                <a:solidFill>
                  <a:srgbClr val="000000"/>
                </a:solidFill>
                <a:effectLst/>
                <a:uLnTx/>
                <a:uFillTx/>
                <a:latin typeface="Arial" panose="020B0604020202020204" pitchFamily="34" charset="0"/>
                <a:ea typeface="+mn-ea"/>
                <a:cs typeface="+mn-cs"/>
              </a:rPr>
              <a:t>may</a:t>
            </a:r>
            <a:r>
              <a:rPr kumimoji="0" lang="en-US" altLang="en-US" sz="21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be permanent.</a:t>
            </a:r>
          </a:p>
        </p:txBody>
      </p:sp>
      <p:pic>
        <p:nvPicPr>
          <p:cNvPr id="6" name="Graphic 5" descr="Crash with solid fill">
            <a:extLst>
              <a:ext uri="{FF2B5EF4-FFF2-40B4-BE49-F238E27FC236}">
                <a16:creationId xmlns:a16="http://schemas.microsoft.com/office/drawing/2014/main" id="{6395C771-76E0-468D-B548-FFD6F871257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67086" y="3172951"/>
            <a:ext cx="1722311" cy="1722311"/>
          </a:xfrm>
          <a:prstGeom prst="rect">
            <a:avLst/>
          </a:prstGeom>
        </p:spPr>
      </p:pic>
      <p:sp>
        <p:nvSpPr>
          <p:cNvPr id="2" name="Footer Placeholder 4">
            <a:extLst>
              <a:ext uri="{FF2B5EF4-FFF2-40B4-BE49-F238E27FC236}">
                <a16:creationId xmlns:a16="http://schemas.microsoft.com/office/drawing/2014/main" id="{C3BC86DB-A6DB-1BBA-346F-8446BA14457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028210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693250"/>
                                        </p:tgtEl>
                                        <p:attrNameLst>
                                          <p:attrName>style.visibility</p:attrName>
                                        </p:attrNameLst>
                                      </p:cBhvr>
                                      <p:to>
                                        <p:strVal val="visible"/>
                                      </p:to>
                                    </p:set>
                                    <p:animEffect transition="in" filter="box(out)">
                                      <p:cBhvr>
                                        <p:cTn id="7" dur="1000"/>
                                        <p:tgtEl>
                                          <p:spTgt spid="69325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1000"/>
                            </p:stCondLst>
                            <p:childTnLst>
                              <p:par>
                                <p:cTn id="9" presetID="23" presetClass="entr" presetSubtype="16" fill="hold" nodeType="afterEffect">
                                  <p:stCondLst>
                                    <p:cond delay="0"/>
                                  </p:stCondLst>
                                  <p:childTnLst>
                                    <p:set>
                                      <p:cBhvr>
                                        <p:cTn id="10" dur="1" fill="hold">
                                          <p:stCondLst>
                                            <p:cond delay="0"/>
                                          </p:stCondLst>
                                        </p:cTn>
                                        <p:tgtEl>
                                          <p:spTgt spid="693252"/>
                                        </p:tgtEl>
                                        <p:attrNameLst>
                                          <p:attrName>style.visibility</p:attrName>
                                        </p:attrNameLst>
                                      </p:cBhvr>
                                      <p:to>
                                        <p:strVal val="visible"/>
                                      </p:to>
                                    </p:set>
                                    <p:anim calcmode="lin" valueType="num">
                                      <p:cBhvr>
                                        <p:cTn id="11" dur="500" fill="hold"/>
                                        <p:tgtEl>
                                          <p:spTgt spid="693252"/>
                                        </p:tgtEl>
                                        <p:attrNameLst>
                                          <p:attrName>ppt_w</p:attrName>
                                        </p:attrNameLst>
                                      </p:cBhvr>
                                      <p:tavLst>
                                        <p:tav tm="0">
                                          <p:val>
                                            <p:fltVal val="0"/>
                                          </p:val>
                                        </p:tav>
                                        <p:tav tm="100000">
                                          <p:val>
                                            <p:strVal val="#ppt_w"/>
                                          </p:val>
                                        </p:tav>
                                      </p:tavLst>
                                    </p:anim>
                                    <p:anim calcmode="lin" valueType="num">
                                      <p:cBhvr>
                                        <p:cTn id="12" dur="500" fill="hold"/>
                                        <p:tgtEl>
                                          <p:spTgt spid="693252"/>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500"/>
                            </p:stCondLst>
                            <p:childTnLst>
                              <p:par>
                                <p:cTn id="14" presetID="23" presetClass="entr" presetSubtype="16" fill="hold" nodeType="afterEffect">
                                  <p:stCondLst>
                                    <p:cond delay="0"/>
                                  </p:stCondLst>
                                  <p:childTnLst>
                                    <p:set>
                                      <p:cBhvr>
                                        <p:cTn id="15" dur="1" fill="hold">
                                          <p:stCondLst>
                                            <p:cond delay="0"/>
                                          </p:stCondLst>
                                        </p:cTn>
                                        <p:tgtEl>
                                          <p:spTgt spid="693253"/>
                                        </p:tgtEl>
                                        <p:attrNameLst>
                                          <p:attrName>style.visibility</p:attrName>
                                        </p:attrNameLst>
                                      </p:cBhvr>
                                      <p:to>
                                        <p:strVal val="visible"/>
                                      </p:to>
                                    </p:set>
                                    <p:anim calcmode="lin" valueType="num">
                                      <p:cBhvr>
                                        <p:cTn id="16" dur="500" fill="hold"/>
                                        <p:tgtEl>
                                          <p:spTgt spid="693253"/>
                                        </p:tgtEl>
                                        <p:attrNameLst>
                                          <p:attrName>ppt_w</p:attrName>
                                        </p:attrNameLst>
                                      </p:cBhvr>
                                      <p:tavLst>
                                        <p:tav tm="0">
                                          <p:val>
                                            <p:fltVal val="0"/>
                                          </p:val>
                                        </p:tav>
                                        <p:tav tm="100000">
                                          <p:val>
                                            <p:strVal val="#ppt_w"/>
                                          </p:val>
                                        </p:tav>
                                      </p:tavLst>
                                    </p:anim>
                                    <p:anim calcmode="lin" valueType="num">
                                      <p:cBhvr>
                                        <p:cTn id="17" dur="500" fill="hold"/>
                                        <p:tgtEl>
                                          <p:spTgt spid="69325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3250" grpId="0"/>
      <p:bldP spid="693252" grpId="0"/>
      <p:bldP spid="693253"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2950" y="249900"/>
            <a:ext cx="8437563" cy="699425"/>
          </a:xfrm>
        </p:spPr>
        <p:txBody>
          <a:bodyPr anchor="t">
            <a:normAutofit/>
          </a:bodyPr>
          <a:lstStyle/>
          <a:p>
            <a:r>
              <a:rPr lang="en-GB">
                <a:solidFill>
                  <a:srgbClr val="C00000"/>
                </a:solidFill>
              </a:rPr>
              <a:t>Verification of the principle of conservation of momentum </a:t>
            </a:r>
            <a:endParaRPr lang="en-US">
              <a:solidFill>
                <a:srgbClr val="C00000"/>
              </a:solidFill>
            </a:endParaRPr>
          </a:p>
        </p:txBody>
      </p:sp>
      <p:sp>
        <p:nvSpPr>
          <p:cNvPr id="5" name="Text Placeholder 4"/>
          <p:cNvSpPr>
            <a:spLocks noGrp="1"/>
          </p:cNvSpPr>
          <p:nvPr>
            <p:ph type="body" sz="quarter" idx="12"/>
          </p:nvPr>
        </p:nvSpPr>
        <p:spPr>
          <a:xfrm>
            <a:off x="234000" y="986400"/>
            <a:ext cx="4049968" cy="3601574"/>
          </a:xfrm>
        </p:spPr>
        <p:txBody>
          <a:bodyPr vert="horz" lIns="0" tIns="0" rIns="0" bIns="0" rtlCol="0">
            <a:normAutofit/>
          </a:bodyPr>
          <a:lstStyle/>
          <a:p>
            <a:pPr>
              <a:lnSpc>
                <a:spcPct val="120000"/>
              </a:lnSpc>
              <a:spcBef>
                <a:spcPts val="600"/>
              </a:spcBef>
            </a:pPr>
            <a:r>
              <a:rPr lang="en-GB" sz="2400" b="0">
                <a:hlinkClick r:id="rId3"/>
              </a:rPr>
              <a:t>Physics Simulation: Collisions (physicsclassroom.com)</a:t>
            </a:r>
            <a:endParaRPr lang="en-GB" sz="2400" b="0"/>
          </a:p>
          <a:p>
            <a:pPr>
              <a:lnSpc>
                <a:spcPct val="120000"/>
              </a:lnSpc>
              <a:spcBef>
                <a:spcPts val="600"/>
              </a:spcBef>
            </a:pPr>
            <a:endParaRPr lang="en-GB" sz="2400" b="0"/>
          </a:p>
          <a:p>
            <a:pPr>
              <a:lnSpc>
                <a:spcPct val="120000"/>
              </a:lnSpc>
              <a:spcBef>
                <a:spcPts val="600"/>
              </a:spcBef>
            </a:pPr>
            <a:r>
              <a:rPr lang="en-GB" sz="2400" b="0"/>
              <a:t>Follow the instructions given on the experiment handout and complete the results table.</a:t>
            </a:r>
          </a:p>
          <a:p>
            <a:pPr>
              <a:spcAft>
                <a:spcPts val="600"/>
              </a:spcAft>
            </a:pPr>
            <a:endParaRPr lang="en-GB" b="1"/>
          </a:p>
        </p:txBody>
      </p:sp>
      <p:pic>
        <p:nvPicPr>
          <p:cNvPr id="6" name="Graphic 5" descr="Crash with solid fill">
            <a:extLst>
              <a:ext uri="{FF2B5EF4-FFF2-40B4-BE49-F238E27FC236}">
                <a16:creationId xmlns:a16="http://schemas.microsoft.com/office/drawing/2014/main" id="{7EA6C969-15C1-463A-BAE7-2CE436455C0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0" y="1095375"/>
            <a:ext cx="3384550" cy="3384550"/>
          </a:xfrm>
          <a:prstGeom prst="rect">
            <a:avLst/>
          </a:prstGeom>
        </p:spPr>
      </p:pic>
      <p:sp>
        <p:nvSpPr>
          <p:cNvPr id="4" name="Slide Number Placeholder 3"/>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145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2" name="Footer Placeholder 4">
            <a:extLst>
              <a:ext uri="{FF2B5EF4-FFF2-40B4-BE49-F238E27FC236}">
                <a16:creationId xmlns:a16="http://schemas.microsoft.com/office/drawing/2014/main" id="{753BD790-27EE-77C2-2B75-F9AE41E634C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77225959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experiments worksheet</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29023" y="727549"/>
            <a:ext cx="6719242" cy="3601574"/>
          </a:xfrm>
        </p:spPr>
        <p:txBody>
          <a:bodyPr vert="horz" lIns="0" tIns="0" rIns="0" bIns="0" rtlCol="0" anchor="t">
            <a:noAutofit/>
          </a:bodyPr>
          <a:lstStyle/>
          <a:p>
            <a:pPr marL="457200" indent="-457200">
              <a:buAutoNum type="arabicPeriod"/>
            </a:pPr>
            <a:r>
              <a:rPr lang="en-GB" sz="2400">
                <a:ea typeface="+mn-lt"/>
                <a:cs typeface="+mn-lt"/>
              </a:rPr>
              <a:t>When two objects collide inelastically the momentum can be conserved.</a:t>
            </a:r>
            <a:br>
              <a:rPr lang="en-GB" sz="2400">
                <a:ea typeface="+mn-lt"/>
                <a:cs typeface="+mn-lt"/>
              </a:rPr>
            </a:br>
            <a:endParaRPr lang="en-GB" sz="2400">
              <a:ea typeface="+mn-lt"/>
              <a:cs typeface="+mn-lt"/>
            </a:endParaRPr>
          </a:p>
          <a:p>
            <a:pPr marL="457200" indent="-457200">
              <a:buAutoNum type="arabicPeriod"/>
            </a:pPr>
            <a:r>
              <a:rPr lang="en-GB" sz="2400">
                <a:ea typeface="+mn-lt"/>
                <a:cs typeface="+mn-lt"/>
              </a:rPr>
              <a:t>A</a:t>
            </a:r>
            <a:r>
              <a:rPr lang="en-GB" sz="2400"/>
              <a:t>n elastic collision is a collision in which there is no net loss in kinetic energy in the system as a result of the collision.</a:t>
            </a:r>
            <a:br>
              <a:rPr lang="en-GB" sz="2400"/>
            </a:br>
            <a:endParaRPr lang="en-GB" sz="2400">
              <a:cs typeface="Arial"/>
            </a:endParaRPr>
          </a:p>
          <a:p>
            <a:pPr marL="457200" indent="-457200">
              <a:buAutoNum type="arabicPeriod"/>
            </a:pPr>
            <a:r>
              <a:rPr lang="en-GB" sz="2400">
                <a:solidFill>
                  <a:srgbClr val="000000"/>
                </a:solidFill>
              </a:rPr>
              <a:t>A head-on collision means momentum is conserved but kinetic energy is not.</a:t>
            </a:r>
            <a:endParaRPr lang="en-GB" sz="2400"/>
          </a:p>
        </p:txBody>
      </p:sp>
      <p:sp>
        <p:nvSpPr>
          <p:cNvPr id="6" name="Footer Placeholder 4">
            <a:extLst>
              <a:ext uri="{FF2B5EF4-FFF2-40B4-BE49-F238E27FC236}">
                <a16:creationId xmlns:a16="http://schemas.microsoft.com/office/drawing/2014/main" id="{69E4192D-F109-E8FA-4749-522730A97DD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1ECC02B9-2206-8D67-2100-DBE03DDA936D}"/>
              </a:ext>
            </a:extLst>
          </p:cNvPr>
          <p:cNvGrpSpPr/>
          <p:nvPr/>
        </p:nvGrpSpPr>
        <p:grpSpPr>
          <a:xfrm>
            <a:off x="7297811" y="656969"/>
            <a:ext cx="1228328" cy="830997"/>
            <a:chOff x="5364088" y="3923569"/>
            <a:chExt cx="1228328" cy="830997"/>
          </a:xfrm>
        </p:grpSpPr>
        <p:sp>
          <p:nvSpPr>
            <p:cNvPr id="7" name="TextBox 6">
              <a:extLst>
                <a:ext uri="{FF2B5EF4-FFF2-40B4-BE49-F238E27FC236}">
                  <a16:creationId xmlns:a16="http://schemas.microsoft.com/office/drawing/2014/main" id="{0724ACBD-8D8B-BB25-9548-8D543DA91727}"/>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FF223F04-C2C0-9DE5-34A2-5DD907AD3A2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C6385D23-CAC2-6E58-FDA6-742A2EB26D55}"/>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9C2CF447-17E0-9D4B-463F-0C2E8CF8F5C5}"/>
              </a:ext>
            </a:extLst>
          </p:cNvPr>
          <p:cNvGrpSpPr/>
          <p:nvPr/>
        </p:nvGrpSpPr>
        <p:grpSpPr>
          <a:xfrm>
            <a:off x="7306212" y="1747582"/>
            <a:ext cx="1228328" cy="830997"/>
            <a:chOff x="5364088" y="3923569"/>
            <a:chExt cx="1228328" cy="830997"/>
          </a:xfrm>
        </p:grpSpPr>
        <p:sp>
          <p:nvSpPr>
            <p:cNvPr id="11" name="TextBox 10">
              <a:extLst>
                <a:ext uri="{FF2B5EF4-FFF2-40B4-BE49-F238E27FC236}">
                  <a16:creationId xmlns:a16="http://schemas.microsoft.com/office/drawing/2014/main" id="{0BC087F3-1F53-0AB4-B4C0-DABBFC882554}"/>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22844A00-9DAE-CB10-72E8-4875756C9F4E}"/>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A29F427-AB0A-1841-AA5F-28FCA0923718}"/>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798B89F1-E02A-A99E-5F0E-976F9200183D}"/>
              </a:ext>
            </a:extLst>
          </p:cNvPr>
          <p:cNvGrpSpPr/>
          <p:nvPr/>
        </p:nvGrpSpPr>
        <p:grpSpPr>
          <a:xfrm>
            <a:off x="7306212" y="3174648"/>
            <a:ext cx="1228328" cy="830997"/>
            <a:chOff x="5364088" y="3923569"/>
            <a:chExt cx="1228328" cy="830997"/>
          </a:xfrm>
        </p:grpSpPr>
        <p:sp>
          <p:nvSpPr>
            <p:cNvPr id="15" name="TextBox 14">
              <a:extLst>
                <a:ext uri="{FF2B5EF4-FFF2-40B4-BE49-F238E27FC236}">
                  <a16:creationId xmlns:a16="http://schemas.microsoft.com/office/drawing/2014/main" id="{AAFA569F-78DD-FB08-AC71-904B970312B1}"/>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CFD2F51C-5A86-8AD9-46BB-123B947F2F2C}"/>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E63A267-9E89-588A-4548-84EE3F8F6C77}"/>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5216027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cs typeface="Arial"/>
              </a:rPr>
              <a:t>Momentum calculations</a:t>
            </a:r>
            <a:endParaRPr lang="en-US" sz="3600"/>
          </a:p>
        </p:txBody>
      </p:sp>
    </p:spTree>
    <p:extLst>
      <p:ext uri="{BB962C8B-B14F-4D97-AF65-F5344CB8AC3E}">
        <p14:creationId xmlns:p14="http://schemas.microsoft.com/office/powerpoint/2010/main" val="44391894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844F01-9B17-4C5D-BF00-92CDF154348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5BFC1DC9-E1F3-4DD4-B5E6-6EA5C463D26B}"/>
              </a:ext>
            </a:extLst>
          </p:cNvPr>
          <p:cNvSpPr>
            <a:spLocks noGrp="1"/>
          </p:cNvSpPr>
          <p:nvPr>
            <p:ph type="title"/>
          </p:nvPr>
        </p:nvSpPr>
        <p:spPr/>
        <p:txBody>
          <a:bodyPr/>
          <a:lstStyle/>
          <a:p>
            <a:r>
              <a:rPr lang="en-GB"/>
              <a:t>Problem 1</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A6489FC-C912-4317-B043-6FB2C2B7C395}"/>
                  </a:ext>
                </a:extLst>
              </p:cNvPr>
              <p:cNvSpPr>
                <a:spLocks noGrp="1"/>
              </p:cNvSpPr>
              <p:nvPr>
                <p:ph type="body" sz="quarter" idx="12"/>
              </p:nvPr>
            </p:nvSpPr>
            <p:spPr>
              <a:xfrm>
                <a:off x="234000" y="1365146"/>
                <a:ext cx="8348744" cy="3601574"/>
              </a:xfrm>
            </p:spPr>
            <p:txBody>
              <a:bodyPr/>
              <a:lstStyle/>
              <a:p>
                <a:r>
                  <a:rPr lang="en-GB" sz="2000"/>
                  <a:t>Foundation piles for tall buildings are hammered into the ground using a pile-driver. This is similar to the one shown in the link below that lifts 1000 kg hammer to a distance above the top of a pile, and then allows it to drop.</a:t>
                </a:r>
              </a:p>
              <a:p>
                <a:r>
                  <a:rPr lang="en-GB" sz="1400" err="1">
                    <a:hlinkClick r:id="rId3"/>
                  </a:rPr>
                  <a:t>Movax</a:t>
                </a:r>
                <a:r>
                  <a:rPr lang="en-GB" sz="1400">
                    <a:hlinkClick r:id="rId3"/>
                  </a:rPr>
                  <a:t> Pile Driving Equipment | Piling Hammers for sale from Premier Rock Machinery - </a:t>
                </a:r>
                <a:r>
                  <a:rPr lang="en-GB" sz="1400" err="1">
                    <a:hlinkClick r:id="rId3"/>
                  </a:rPr>
                  <a:t>IndustrySearch</a:t>
                </a:r>
                <a:r>
                  <a:rPr lang="en-GB" sz="1400">
                    <a:hlinkClick r:id="rId3"/>
                  </a:rPr>
                  <a:t> Australia</a:t>
                </a:r>
                <a:endParaRPr lang="en-GB" sz="2000"/>
              </a:p>
              <a:p>
                <a:r>
                  <a:rPr lang="en-GB" sz="2000"/>
                  <a:t>The impulse 61.7 </a:t>
                </a:r>
                <a:r>
                  <a:rPr lang="en-GB" sz="2000" err="1"/>
                  <a:t>kN.s</a:t>
                </a:r>
                <a:r>
                  <a:rPr lang="en-GB" sz="2000" i="1"/>
                  <a:t> </a:t>
                </a:r>
                <a:r>
                  <a:rPr lang="en-GB" sz="2000"/>
                  <a:t>is delivered by this pile-driver in </a:t>
                </a:r>
                <a14:m>
                  <m:oMath xmlns:m="http://schemas.openxmlformats.org/officeDocument/2006/math">
                    <m:r>
                      <a:rPr lang="en-GB" sz="2000" b="0" i="1" smtClean="0">
                        <a:latin typeface="Cambria Math" panose="02040503050406030204" pitchFamily="18" charset="0"/>
                      </a:rPr>
                      <m:t>2.10</m:t>
                    </m:r>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−3</m:t>
                        </m:r>
                      </m:sup>
                    </m:sSup>
                    <m:r>
                      <m:rPr>
                        <m:nor/>
                      </m:rPr>
                      <a:rPr lang="en-GB" sz="2000" b="0" i="0" smtClean="0">
                        <a:latin typeface="Cambria Math" panose="02040503050406030204" pitchFamily="18" charset="0"/>
                        <a:ea typeface="Cambria Math" panose="02040503050406030204" pitchFamily="18" charset="0"/>
                      </a:rPr>
                      <m:t>s</m:t>
                    </m:r>
                    <m:r>
                      <a:rPr lang="en-GB" sz="2000" b="0" i="0" smtClean="0">
                        <a:latin typeface="Cambria Math" panose="02040503050406030204" pitchFamily="18" charset="0"/>
                        <a:ea typeface="Cambria Math" panose="02040503050406030204" pitchFamily="18" charset="0"/>
                      </a:rPr>
                      <m:t>.</m:t>
                    </m:r>
                  </m:oMath>
                </a14:m>
                <a:endParaRPr lang="en-GB" sz="2000" b="0">
                  <a:ea typeface="Cambria Math" panose="02040503050406030204" pitchFamily="18" charset="0"/>
                </a:endParaRPr>
              </a:p>
              <a:p>
                <a:r>
                  <a:rPr lang="en-GB" sz="2000"/>
                  <a:t>What is the force exerted by the hammer on the pile?</a:t>
                </a:r>
              </a:p>
            </p:txBody>
          </p:sp>
        </mc:Choice>
        <mc:Fallback xmlns="">
          <p:sp>
            <p:nvSpPr>
              <p:cNvPr id="4" name="Text Placeholder 3">
                <a:extLst>
                  <a:ext uri="{FF2B5EF4-FFF2-40B4-BE49-F238E27FC236}">
                    <a16:creationId xmlns:a16="http://schemas.microsoft.com/office/drawing/2014/main" id="{0A6489FC-C912-4317-B043-6FB2C2B7C395}"/>
                  </a:ext>
                </a:extLst>
              </p:cNvPr>
              <p:cNvSpPr>
                <a:spLocks noGrp="1" noRot="1" noChangeAspect="1" noMove="1" noResize="1" noEditPoints="1" noAdjustHandles="1" noChangeArrowheads="1" noChangeShapeType="1" noTextEdit="1"/>
              </p:cNvSpPr>
              <p:nvPr>
                <p:ph type="body" sz="quarter" idx="12"/>
              </p:nvPr>
            </p:nvSpPr>
            <p:spPr>
              <a:xfrm>
                <a:off x="234000" y="1365146"/>
                <a:ext cx="8348744" cy="3601574"/>
              </a:xfrm>
              <a:blipFill>
                <a:blip r:embed="rId4"/>
                <a:stretch>
                  <a:fillRect l="-1825" t="-1523" r="-1314"/>
                </a:stretch>
              </a:blipFill>
            </p:spPr>
            <p:txBody>
              <a:bodyPr/>
              <a:lstStyle/>
              <a:p>
                <a:r>
                  <a:rPr lang="en-GB">
                    <a:noFill/>
                  </a:rPr>
                  <a:t> </a:t>
                </a:r>
              </a:p>
            </p:txBody>
          </p:sp>
        </mc:Fallback>
      </mc:AlternateContent>
      <p:pic>
        <p:nvPicPr>
          <p:cNvPr id="7" name="Graphic 6" descr="Construction worker male with solid fill">
            <a:extLst>
              <a:ext uri="{FF2B5EF4-FFF2-40B4-BE49-F238E27FC236}">
                <a16:creationId xmlns:a16="http://schemas.microsoft.com/office/drawing/2014/main" id="{002D05E9-EC92-43FB-8047-70714EC6EE5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68344" y="248443"/>
            <a:ext cx="914400" cy="914400"/>
          </a:xfrm>
          <a:prstGeom prst="rect">
            <a:avLst/>
          </a:prstGeom>
        </p:spPr>
      </p:pic>
      <p:pic>
        <p:nvPicPr>
          <p:cNvPr id="9" name="Graphic 8" descr="Construction worker female with solid fill">
            <a:extLst>
              <a:ext uri="{FF2B5EF4-FFF2-40B4-BE49-F238E27FC236}">
                <a16:creationId xmlns:a16="http://schemas.microsoft.com/office/drawing/2014/main" id="{DB22401E-8F27-4D99-9DC7-B62E864777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72103" y="0"/>
            <a:ext cx="914400" cy="914400"/>
          </a:xfrm>
          <a:prstGeom prst="rect">
            <a:avLst/>
          </a:prstGeom>
        </p:spPr>
      </p:pic>
      <p:sp>
        <p:nvSpPr>
          <p:cNvPr id="6" name="Footer Placeholder 4">
            <a:extLst>
              <a:ext uri="{FF2B5EF4-FFF2-40B4-BE49-F238E27FC236}">
                <a16:creationId xmlns:a16="http://schemas.microsoft.com/office/drawing/2014/main" id="{AF637CCD-192B-ED0C-2C1C-A5D321E2389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15149339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260C7E-BEAA-A24A-AF17-AE336E9C7BA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1D41D01F-36CB-8737-304D-D3B09D038C99}"/>
              </a:ext>
            </a:extLst>
          </p:cNvPr>
          <p:cNvSpPr>
            <a:spLocks noGrp="1"/>
          </p:cNvSpPr>
          <p:nvPr>
            <p:ph type="title"/>
          </p:nvPr>
        </p:nvSpPr>
        <p:spPr/>
        <p:txBody>
          <a:bodyPr/>
          <a:lstStyle/>
          <a:p>
            <a:r>
              <a:rPr lang="en-US"/>
              <a:t>Problem 2</a:t>
            </a:r>
          </a:p>
        </p:txBody>
      </p:sp>
      <p:sp>
        <p:nvSpPr>
          <p:cNvPr id="4" name="Text Placeholder 3">
            <a:extLst>
              <a:ext uri="{FF2B5EF4-FFF2-40B4-BE49-F238E27FC236}">
                <a16:creationId xmlns:a16="http://schemas.microsoft.com/office/drawing/2014/main" id="{C6A2A72B-24E3-3C48-8124-EB3B01DC61C5}"/>
              </a:ext>
            </a:extLst>
          </p:cNvPr>
          <p:cNvSpPr>
            <a:spLocks noGrp="1"/>
          </p:cNvSpPr>
          <p:nvPr>
            <p:ph type="body" sz="quarter" idx="12"/>
          </p:nvPr>
        </p:nvSpPr>
        <p:spPr>
          <a:xfrm>
            <a:off x="234000" y="986400"/>
            <a:ext cx="8154424" cy="3601574"/>
          </a:xfrm>
        </p:spPr>
        <p:txBody>
          <a:bodyPr/>
          <a:lstStyle/>
          <a:p>
            <a:r>
              <a:rPr lang="en-US" sz="2400"/>
              <a:t>A satellite with a mass of 12,000 kg and a speed of 600 m/s fires a thruster exerting a force of 600 </a:t>
            </a:r>
            <a:r>
              <a:rPr lang="en-US" sz="2400" err="1"/>
              <a:t>kN</a:t>
            </a:r>
            <a:r>
              <a:rPr lang="en-US" sz="2400"/>
              <a:t> at a 30° angle with the current path as shown below. The thruster is turned off after completing a 90 degree turn as shown below.</a:t>
            </a:r>
          </a:p>
          <a:p>
            <a:r>
              <a:rPr lang="en-US" sz="2400"/>
              <a:t>How long was the thruster on?</a:t>
            </a:r>
          </a:p>
          <a:p>
            <a:r>
              <a:rPr lang="en-US" sz="2400"/>
              <a:t>What is the final velocity?</a:t>
            </a:r>
          </a:p>
        </p:txBody>
      </p:sp>
      <p:pic>
        <p:nvPicPr>
          <p:cNvPr id="8" name="Graphic 7" descr="Satellite with solid fill">
            <a:extLst>
              <a:ext uri="{FF2B5EF4-FFF2-40B4-BE49-F238E27FC236}">
                <a16:creationId xmlns:a16="http://schemas.microsoft.com/office/drawing/2014/main" id="{A86922D2-3C49-44A2-A35D-830BBEAF69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2635462" flipH="1" flipV="1">
            <a:off x="2781481" y="3547163"/>
            <a:ext cx="1073510" cy="1073510"/>
          </a:xfrm>
          <a:prstGeom prst="rect">
            <a:avLst/>
          </a:prstGeom>
        </p:spPr>
      </p:pic>
      <p:cxnSp>
        <p:nvCxnSpPr>
          <p:cNvPr id="10" name="Straight Arrow Connector 9">
            <a:extLst>
              <a:ext uri="{FF2B5EF4-FFF2-40B4-BE49-F238E27FC236}">
                <a16:creationId xmlns:a16="http://schemas.microsoft.com/office/drawing/2014/main" id="{8B4D660F-EF5E-4375-BF4B-7A842C5CD078}"/>
              </a:ext>
            </a:extLst>
          </p:cNvPr>
          <p:cNvCxnSpPr/>
          <p:nvPr/>
        </p:nvCxnSpPr>
        <p:spPr>
          <a:xfrm flipH="1">
            <a:off x="3897169" y="3255825"/>
            <a:ext cx="1296144" cy="79208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B948AEE-F7C4-473E-9652-D33573E70F1A}"/>
              </a:ext>
            </a:extLst>
          </p:cNvPr>
          <p:cNvCxnSpPr/>
          <p:nvPr/>
        </p:nvCxnSpPr>
        <p:spPr>
          <a:xfrm>
            <a:off x="3824845" y="4053762"/>
            <a:ext cx="2078988" cy="0"/>
          </a:xfrm>
          <a:prstGeom prst="line">
            <a:avLst/>
          </a:prstGeom>
          <a:ln>
            <a:solidFill>
              <a:schemeClr val="bg1">
                <a:lumMod val="50000"/>
              </a:schemeClr>
            </a:solidFill>
            <a:prstDash val="dash"/>
          </a:ln>
        </p:spPr>
        <p:style>
          <a:lnRef idx="1">
            <a:schemeClr val="accent4"/>
          </a:lnRef>
          <a:fillRef idx="0">
            <a:schemeClr val="accent4"/>
          </a:fillRef>
          <a:effectRef idx="0">
            <a:schemeClr val="accent4"/>
          </a:effectRef>
          <a:fontRef idx="minor">
            <a:schemeClr val="tx1"/>
          </a:fontRef>
        </p:style>
      </p:cxnSp>
      <p:sp>
        <p:nvSpPr>
          <p:cNvPr id="13" name="TextBox 12">
            <a:extLst>
              <a:ext uri="{FF2B5EF4-FFF2-40B4-BE49-F238E27FC236}">
                <a16:creationId xmlns:a16="http://schemas.microsoft.com/office/drawing/2014/main" id="{41B16C9C-D398-474D-A261-4D6F6D7D33EF}"/>
              </a:ext>
            </a:extLst>
          </p:cNvPr>
          <p:cNvSpPr txBox="1"/>
          <p:nvPr/>
        </p:nvSpPr>
        <p:spPr>
          <a:xfrm>
            <a:off x="5005688" y="3076536"/>
            <a:ext cx="43204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C00000"/>
                </a:solidFill>
                <a:effectLst/>
                <a:uLnTx/>
                <a:uFillTx/>
                <a:latin typeface="Arial"/>
                <a:ea typeface="+mn-ea"/>
                <a:cs typeface="+mn-cs"/>
              </a:rPr>
              <a:t>F</a:t>
            </a:r>
          </a:p>
        </p:txBody>
      </p:sp>
      <p:sp>
        <p:nvSpPr>
          <p:cNvPr id="14" name="TextBox 13">
            <a:extLst>
              <a:ext uri="{FF2B5EF4-FFF2-40B4-BE49-F238E27FC236}">
                <a16:creationId xmlns:a16="http://schemas.microsoft.com/office/drawing/2014/main" id="{A76997E8-379A-4FCF-B4FD-C8CADE0BF3F4}"/>
              </a:ext>
            </a:extLst>
          </p:cNvPr>
          <p:cNvSpPr txBox="1"/>
          <p:nvPr/>
        </p:nvSpPr>
        <p:spPr>
          <a:xfrm>
            <a:off x="4432291" y="3764617"/>
            <a:ext cx="43204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30°</a:t>
            </a:r>
            <a:endParaRPr kumimoji="0" lang="en-GB" sz="1600" b="0" i="0" u="none" strike="noStrike" kern="1200" cap="none" spc="0" normalizeH="0" baseline="0" noProof="0">
              <a:ln>
                <a:noFill/>
              </a:ln>
              <a:solidFill>
                <a:srgbClr val="C00000"/>
              </a:solidFill>
              <a:effectLst/>
              <a:uLnTx/>
              <a:uFillTx/>
              <a:latin typeface="Arial"/>
              <a:ea typeface="+mn-ea"/>
              <a:cs typeface="+mn-cs"/>
            </a:endParaRPr>
          </a:p>
        </p:txBody>
      </p:sp>
      <p:sp>
        <p:nvSpPr>
          <p:cNvPr id="15" name="Arc 14">
            <a:extLst>
              <a:ext uri="{FF2B5EF4-FFF2-40B4-BE49-F238E27FC236}">
                <a16:creationId xmlns:a16="http://schemas.microsoft.com/office/drawing/2014/main" id="{9A0E7808-0AF4-42F6-A7C2-BBF77E171D34}"/>
              </a:ext>
            </a:extLst>
          </p:cNvPr>
          <p:cNvSpPr/>
          <p:nvPr/>
        </p:nvSpPr>
        <p:spPr>
          <a:xfrm>
            <a:off x="2826501" y="4060576"/>
            <a:ext cx="2258364" cy="1218166"/>
          </a:xfrm>
          <a:prstGeom prst="arc">
            <a:avLst>
              <a:gd name="adj1" fmla="val 16026722"/>
              <a:gd name="adj2" fmla="val 100910"/>
            </a:avLst>
          </a:prstGeom>
          <a:ln w="19050">
            <a:solidFill>
              <a:srgbClr val="0070C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7" name="Straight Arrow Connector 16">
            <a:extLst>
              <a:ext uri="{FF2B5EF4-FFF2-40B4-BE49-F238E27FC236}">
                <a16:creationId xmlns:a16="http://schemas.microsoft.com/office/drawing/2014/main" id="{F98277F4-15E0-47C6-815D-CCC840D1FC94}"/>
              </a:ext>
            </a:extLst>
          </p:cNvPr>
          <p:cNvCxnSpPr>
            <a:cxnSpLocks/>
          </p:cNvCxnSpPr>
          <p:nvPr/>
        </p:nvCxnSpPr>
        <p:spPr>
          <a:xfrm>
            <a:off x="2302480" y="3435846"/>
            <a:ext cx="823133" cy="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F1E9485-84F1-4808-B2E5-6EEECD50FA51}"/>
              </a:ext>
            </a:extLst>
          </p:cNvPr>
          <p:cNvSpPr txBox="1"/>
          <p:nvPr/>
        </p:nvSpPr>
        <p:spPr>
          <a:xfrm>
            <a:off x="2163244" y="3435846"/>
            <a:ext cx="823133"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1F8">
                    <a:lumMod val="75000"/>
                  </a:srgbClr>
                </a:solidFill>
                <a:effectLst/>
                <a:uLnTx/>
                <a:uFillTx/>
                <a:latin typeface="Arial"/>
                <a:ea typeface="+mn-ea"/>
                <a:cs typeface="+mn-cs"/>
              </a:rPr>
              <a:t>600 m/s</a:t>
            </a:r>
            <a:endParaRPr kumimoji="0" lang="en-GB" sz="1200" b="0" i="0" u="none" strike="noStrike" kern="1200" cap="none" spc="0" normalizeH="0" baseline="0" noProof="0">
              <a:ln>
                <a:noFill/>
              </a:ln>
              <a:solidFill>
                <a:srgbClr val="0071F8">
                  <a:lumMod val="75000"/>
                </a:srgbClr>
              </a:solidFill>
              <a:effectLst/>
              <a:uLnTx/>
              <a:uFillTx/>
              <a:latin typeface="Arial"/>
              <a:ea typeface="+mn-ea"/>
              <a:cs typeface="+mn-cs"/>
            </a:endParaRPr>
          </a:p>
        </p:txBody>
      </p:sp>
      <p:sp>
        <p:nvSpPr>
          <p:cNvPr id="6" name="Footer Placeholder 4">
            <a:extLst>
              <a:ext uri="{FF2B5EF4-FFF2-40B4-BE49-F238E27FC236}">
                <a16:creationId xmlns:a16="http://schemas.microsoft.com/office/drawing/2014/main" id="{3CEAED6C-DED8-07EA-01C0-0A0A0D4F87C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359739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15</a:t>
            </a:fld>
            <a:endParaRPr lang="en-GB"/>
          </a:p>
        </p:txBody>
      </p:sp>
      <p:sp>
        <p:nvSpPr>
          <p:cNvPr id="12" name="Title 11"/>
          <p:cNvSpPr>
            <a:spLocks noGrp="1"/>
          </p:cNvSpPr>
          <p:nvPr>
            <p:ph type="title"/>
          </p:nvPr>
        </p:nvSpPr>
        <p:spPr>
          <a:xfrm>
            <a:off x="232950" y="249900"/>
            <a:ext cx="8437563" cy="699425"/>
          </a:xfrm>
        </p:spPr>
        <p:txBody>
          <a:bodyPr anchor="t">
            <a:normAutofit/>
          </a:bodyPr>
          <a:lstStyle/>
          <a:p>
            <a:r>
              <a:rPr lang="en-GB"/>
              <a:t>Construct free body diagrams (FBD)</a:t>
            </a:r>
          </a:p>
        </p:txBody>
      </p:sp>
      <p:sp>
        <p:nvSpPr>
          <p:cNvPr id="5" name="Text Placeholder 4"/>
          <p:cNvSpPr>
            <a:spLocks noGrp="1"/>
          </p:cNvSpPr>
          <p:nvPr>
            <p:ph type="body" sz="quarter" idx="12"/>
          </p:nvPr>
        </p:nvSpPr>
        <p:spPr>
          <a:xfrm>
            <a:off x="234000" y="986400"/>
            <a:ext cx="7667625" cy="3601574"/>
          </a:xfrm>
        </p:spPr>
        <p:txBody>
          <a:bodyPr vert="horz" lIns="0" tIns="0" rIns="0" bIns="0" rtlCol="0" anchor="t">
            <a:normAutofit/>
          </a:bodyPr>
          <a:lstStyle/>
          <a:p>
            <a:pPr>
              <a:spcAft>
                <a:spcPts val="600"/>
              </a:spcAft>
            </a:pPr>
            <a:r>
              <a:rPr lang="en-GB" b="0"/>
              <a:t>The first step in solving problems involving Newton’s </a:t>
            </a:r>
            <a:r>
              <a:rPr lang="en-GB"/>
              <a:t>laws</a:t>
            </a:r>
            <a:r>
              <a:rPr lang="en-GB" b="0"/>
              <a:t> is to draw th</a:t>
            </a:r>
            <a:r>
              <a:rPr lang="en-GB"/>
              <a:t>e FBD.</a:t>
            </a:r>
            <a:endParaRPr lang="en-GB" b="0"/>
          </a:p>
          <a:p>
            <a:pPr>
              <a:spcAft>
                <a:spcPts val="600"/>
              </a:spcAft>
            </a:pPr>
            <a:endParaRPr lang="en-GB"/>
          </a:p>
          <a:p>
            <a:pPr>
              <a:spcAft>
                <a:spcPts val="600"/>
              </a:spcAft>
            </a:pPr>
            <a:r>
              <a:rPr lang="en-GB"/>
              <a:t>Let’s watch this video and list the FBD construction steps.</a:t>
            </a:r>
          </a:p>
          <a:p>
            <a:pPr>
              <a:spcAft>
                <a:spcPts val="600"/>
              </a:spcAft>
            </a:pPr>
            <a:endParaRPr lang="en-GB"/>
          </a:p>
          <a:p>
            <a:pPr>
              <a:spcAft>
                <a:spcPts val="600"/>
              </a:spcAft>
            </a:pPr>
            <a:r>
              <a:rPr lang="en-GB">
                <a:hlinkClick r:id="rId3"/>
              </a:rPr>
              <a:t>(639) Free-Body Diagrams - YouTube</a:t>
            </a:r>
            <a:endParaRPr lang="en-GB"/>
          </a:p>
          <a:p>
            <a:pPr>
              <a:spcAft>
                <a:spcPts val="600"/>
              </a:spcAft>
            </a:pPr>
            <a:br>
              <a:rPr lang="en-GB"/>
            </a:br>
            <a:endParaRPr lang="en-GB"/>
          </a:p>
        </p:txBody>
      </p:sp>
      <p:sp>
        <p:nvSpPr>
          <p:cNvPr id="2" name="Footer Placeholder 4">
            <a:extLst>
              <a:ext uri="{FF2B5EF4-FFF2-40B4-BE49-F238E27FC236}">
                <a16:creationId xmlns:a16="http://schemas.microsoft.com/office/drawing/2014/main" id="{2879AD2E-CB07-0713-2A65-42392B0BF44A}"/>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66752168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8B2459-3F84-C0F2-CFAD-3C1F6AF62412}"/>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D0AD1653-0984-77E2-93C9-88E94F17E1D3}"/>
              </a:ext>
            </a:extLst>
          </p:cNvPr>
          <p:cNvSpPr>
            <a:spLocks noGrp="1"/>
          </p:cNvSpPr>
          <p:nvPr>
            <p:ph type="title"/>
          </p:nvPr>
        </p:nvSpPr>
        <p:spPr/>
        <p:txBody>
          <a:bodyPr/>
          <a:lstStyle/>
          <a:p>
            <a:r>
              <a:rPr lang="en-US"/>
              <a:t>Problem 2 – answer</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D95852EC-4330-21FB-25E2-1C3FA9F5A47B}"/>
                  </a:ext>
                </a:extLst>
              </p:cNvPr>
              <p:cNvSpPr>
                <a:spLocks noGrp="1"/>
              </p:cNvSpPr>
              <p:nvPr>
                <p:ph type="body" sz="quarter" idx="12"/>
              </p:nvPr>
            </p:nvSpPr>
            <p:spPr>
              <a:xfrm>
                <a:off x="234000" y="916709"/>
                <a:ext cx="8631840" cy="3601574"/>
              </a:xfrm>
            </p:spPr>
            <p:txBody>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GB" b="0" i="1" smtClean="0">
                              <a:latin typeface="Cambria Math" panose="02040503050406030204" pitchFamily="18" charset="0"/>
                            </a:rPr>
                            <m:t>𝐹</m:t>
                          </m:r>
                        </m:e>
                        <m:sub>
                          <m:r>
                            <a:rPr lang="en-GB" b="0" i="1" smtClean="0">
                              <a:latin typeface="Cambria Math" panose="02040503050406030204" pitchFamily="18" charset="0"/>
                            </a:rPr>
                            <m:t>𝑥</m:t>
                          </m:r>
                        </m:sub>
                      </m:sSub>
                      <m:r>
                        <a:rPr lang="en-GB" b="0" i="1" smtClean="0">
                          <a:latin typeface="Cambria Math" panose="02040503050406030204" pitchFamily="18" charset="0"/>
                        </a:rPr>
                        <m:t>𝑡</m:t>
                      </m:r>
                      <m:r>
                        <a:rPr lang="en-US" i="1" smtClean="0">
                          <a:latin typeface="Cambria Math" panose="02040503050406030204" pitchFamily="18" charset="0"/>
                        </a:rPr>
                        <m:t>=</m:t>
                      </m:r>
                      <m:r>
                        <a:rPr lang="en-GB" b="0" i="1" smtClean="0">
                          <a:latin typeface="Cambria Math" panose="02040503050406030204" pitchFamily="18" charset="0"/>
                        </a:rPr>
                        <m:t>𝑚</m:t>
                      </m:r>
                      <m:sSub>
                        <m:sSubPr>
                          <m:ctrlPr>
                            <a:rPr lang="en-US" i="1" smtClean="0">
                              <a:latin typeface="Cambria Math" panose="02040503050406030204" pitchFamily="18" charset="0"/>
                            </a:rPr>
                          </m:ctrlPr>
                        </m:sSubPr>
                        <m:e>
                          <m:r>
                            <a:rPr lang="en-GB" b="0" i="1" smtClean="0">
                              <a:latin typeface="Cambria Math" panose="02040503050406030204" pitchFamily="18" charset="0"/>
                            </a:rPr>
                            <m:t>𝑣</m:t>
                          </m:r>
                        </m:e>
                        <m:sub>
                          <m:r>
                            <a:rPr lang="en-GB" b="0" i="1" smtClean="0">
                              <a:latin typeface="Cambria Math" panose="02040503050406030204" pitchFamily="18" charset="0"/>
                            </a:rPr>
                            <m:t>𝑓𝑥</m:t>
                          </m:r>
                        </m:sub>
                      </m:sSub>
                      <m:r>
                        <a:rPr lang="en-GB" b="0" i="1" smtClean="0">
                          <a:latin typeface="Cambria Math" panose="02040503050406030204" pitchFamily="18" charset="0"/>
                        </a:rPr>
                        <m:t>−</m:t>
                      </m:r>
                      <m:r>
                        <a:rPr lang="en-GB" b="0" i="1" smtClean="0">
                          <a:latin typeface="Cambria Math" panose="02040503050406030204" pitchFamily="18" charset="0"/>
                        </a:rPr>
                        <m:t>𝑚</m:t>
                      </m:r>
                      <m:sSub>
                        <m:sSubPr>
                          <m:ctrlPr>
                            <a:rPr lang="en-US" i="1" smtClean="0">
                              <a:latin typeface="Cambria Math" panose="02040503050406030204" pitchFamily="18" charset="0"/>
                            </a:rPr>
                          </m:ctrlPr>
                        </m:sSubPr>
                        <m:e>
                          <m:r>
                            <a:rPr lang="en-GB" b="0" i="1" smtClean="0">
                              <a:latin typeface="Cambria Math" panose="02040503050406030204" pitchFamily="18" charset="0"/>
                            </a:rPr>
                            <m:t>𝑣</m:t>
                          </m:r>
                        </m:e>
                        <m:sub>
                          <m:r>
                            <a:rPr lang="en-GB" b="0" i="1" smtClean="0">
                              <a:latin typeface="Cambria Math" panose="02040503050406030204" pitchFamily="18" charset="0"/>
                            </a:rPr>
                            <m:t>𝑖𝑥</m:t>
                          </m:r>
                        </m:sub>
                      </m:sSub>
                    </m:oMath>
                  </m:oMathPara>
                </a14:m>
                <a:endParaRPr lang="en-US"/>
              </a:p>
              <a:p>
                <a:endParaRPr lang="en-US"/>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GB" b="0" i="1" smtClean="0">
                              <a:latin typeface="Cambria Math" panose="02040503050406030204" pitchFamily="18" charset="0"/>
                            </a:rPr>
                            <m:t>𝐹</m:t>
                          </m:r>
                        </m:e>
                        <m:sub>
                          <m:r>
                            <a:rPr lang="en-GB" b="0" i="1" smtClean="0">
                              <a:latin typeface="Cambria Math" panose="02040503050406030204" pitchFamily="18" charset="0"/>
                            </a:rPr>
                            <m:t>𝑦</m:t>
                          </m:r>
                        </m:sub>
                      </m:sSub>
                      <m:r>
                        <a:rPr lang="en-GB" b="0" i="1" smtClean="0">
                          <a:latin typeface="Cambria Math" panose="02040503050406030204" pitchFamily="18" charset="0"/>
                        </a:rPr>
                        <m:t>𝑡</m:t>
                      </m:r>
                      <m:r>
                        <a:rPr lang="en-US" i="1" smtClean="0">
                          <a:latin typeface="Cambria Math" panose="02040503050406030204" pitchFamily="18" charset="0"/>
                        </a:rPr>
                        <m:t>=</m:t>
                      </m:r>
                      <m:r>
                        <a:rPr lang="en-GB" b="0" i="1" smtClean="0">
                          <a:latin typeface="Cambria Math" panose="02040503050406030204" pitchFamily="18" charset="0"/>
                        </a:rPr>
                        <m:t>𝑚</m:t>
                      </m:r>
                      <m:sSub>
                        <m:sSubPr>
                          <m:ctrlPr>
                            <a:rPr lang="en-US" i="1" smtClean="0">
                              <a:latin typeface="Cambria Math" panose="02040503050406030204" pitchFamily="18" charset="0"/>
                            </a:rPr>
                          </m:ctrlPr>
                        </m:sSubPr>
                        <m:e>
                          <m:r>
                            <a:rPr lang="en-GB" b="0" i="1" smtClean="0">
                              <a:latin typeface="Cambria Math" panose="02040503050406030204" pitchFamily="18" charset="0"/>
                            </a:rPr>
                            <m:t>𝑣</m:t>
                          </m:r>
                        </m:e>
                        <m:sub>
                          <m:r>
                            <a:rPr lang="en-GB" b="0" i="1" smtClean="0">
                              <a:latin typeface="Cambria Math" panose="02040503050406030204" pitchFamily="18" charset="0"/>
                            </a:rPr>
                            <m:t>𝑓𝑦</m:t>
                          </m:r>
                        </m:sub>
                      </m:sSub>
                      <m:r>
                        <a:rPr lang="en-GB" b="0" i="1" smtClean="0">
                          <a:latin typeface="Cambria Math" panose="02040503050406030204" pitchFamily="18" charset="0"/>
                        </a:rPr>
                        <m:t>−</m:t>
                      </m:r>
                      <m:r>
                        <a:rPr lang="en-GB" b="0" i="1" smtClean="0">
                          <a:latin typeface="Cambria Math" panose="02040503050406030204" pitchFamily="18" charset="0"/>
                        </a:rPr>
                        <m:t>𝑚</m:t>
                      </m:r>
                      <m:sSub>
                        <m:sSubPr>
                          <m:ctrlPr>
                            <a:rPr lang="en-US" i="1" smtClean="0">
                              <a:latin typeface="Cambria Math" panose="02040503050406030204" pitchFamily="18" charset="0"/>
                            </a:rPr>
                          </m:ctrlPr>
                        </m:sSubPr>
                        <m:e>
                          <m:r>
                            <a:rPr lang="en-GB" b="0" i="1" smtClean="0">
                              <a:latin typeface="Cambria Math" panose="02040503050406030204" pitchFamily="18" charset="0"/>
                            </a:rPr>
                            <m:t>𝑣</m:t>
                          </m:r>
                        </m:e>
                        <m:sub>
                          <m:r>
                            <a:rPr lang="en-GB" b="0" i="1" smtClean="0">
                              <a:latin typeface="Cambria Math" panose="02040503050406030204" pitchFamily="18" charset="0"/>
                            </a:rPr>
                            <m:t>𝑖𝑦</m:t>
                          </m:r>
                        </m:sub>
                      </m:sSub>
                    </m:oMath>
                  </m:oMathPara>
                </a14:m>
                <a:endParaRPr lang="en-US"/>
              </a:p>
              <a:p>
                <a:endParaRPr lang="en-US"/>
              </a:p>
              <a:p>
                <a14:m>
                  <m:oMath xmlns:m="http://schemas.openxmlformats.org/officeDocument/2006/math">
                    <m:d>
                      <m:dPr>
                        <m:ctrlPr>
                          <a:rPr lang="en-GB" b="0" i="1" smtClean="0">
                            <a:latin typeface="Cambria Math" panose="02040503050406030204" pitchFamily="18" charset="0"/>
                          </a:rPr>
                        </m:ctrlPr>
                      </m:dPr>
                      <m:e>
                        <m:r>
                          <a:rPr lang="en-GB" b="0" i="1" smtClean="0">
                            <a:latin typeface="Cambria Math" panose="02040503050406030204" pitchFamily="18" charset="0"/>
                          </a:rPr>
                          <m:t>−600,000</m:t>
                        </m:r>
                        <m:r>
                          <a:rPr lang="en-GB" b="0" i="1" smtClean="0">
                            <a:latin typeface="Cambria Math" panose="02040503050406030204" pitchFamily="18" charset="0"/>
                          </a:rPr>
                          <m:t>𝑁</m:t>
                        </m:r>
                      </m:e>
                    </m:d>
                    <m:r>
                      <a:rPr lang="en-GB" b="0" i="1" smtClean="0">
                        <a:latin typeface="Cambria Math" panose="02040503050406030204" pitchFamily="18" charset="0"/>
                      </a:rPr>
                      <m:t>.</m:t>
                    </m:r>
                    <m:r>
                      <a:rPr lang="en-GB" b="0" i="1" smtClean="0">
                        <a:latin typeface="Cambria Math" panose="02040503050406030204" pitchFamily="18" charset="0"/>
                      </a:rPr>
                      <m:t>𝐶𝑜𝑠</m:t>
                    </m:r>
                    <m:d>
                      <m:dPr>
                        <m:ctrlPr>
                          <a:rPr lang="en-GB" b="0" i="1" smtClean="0">
                            <a:latin typeface="Cambria Math" panose="02040503050406030204" pitchFamily="18" charset="0"/>
                          </a:rPr>
                        </m:ctrlPr>
                      </m:dPr>
                      <m:e>
                        <m:r>
                          <a:rPr lang="en-GB" b="0" i="1" smtClean="0">
                            <a:latin typeface="Cambria Math" panose="02040503050406030204" pitchFamily="18" charset="0"/>
                          </a:rPr>
                          <m:t>30</m:t>
                        </m:r>
                      </m:e>
                    </m:d>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𝑡</m:t>
                        </m:r>
                      </m:e>
                    </m:d>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12,000</m:t>
                        </m:r>
                        <m:r>
                          <a:rPr lang="en-GB" b="0" i="1" smtClean="0">
                            <a:latin typeface="Cambria Math" panose="02040503050406030204" pitchFamily="18" charset="0"/>
                          </a:rPr>
                          <m:t>𝑘𝑔</m:t>
                        </m:r>
                      </m:e>
                    </m:d>
                    <m:r>
                      <a:rPr lang="en-GB" b="0" i="1" smtClean="0">
                        <a:latin typeface="Cambria Math" panose="02040503050406030204" pitchFamily="18" charset="0"/>
                      </a:rPr>
                      <m:t>.</m:t>
                    </m:r>
                  </m:oMath>
                </a14:m>
                <a:r>
                  <a:rPr lang="en-US"/>
                  <a:t> </a:t>
                </a:r>
                <a14:m>
                  <m:oMath xmlns:m="http://schemas.openxmlformats.org/officeDocument/2006/math">
                    <m:d>
                      <m:dPr>
                        <m:ctrlPr>
                          <a:rPr lang="en-GB" b="0" i="1" smtClean="0">
                            <a:latin typeface="Cambria Math" panose="02040503050406030204" pitchFamily="18" charset="0"/>
                          </a:rPr>
                        </m:ctrlPr>
                      </m:dPr>
                      <m:e>
                        <m:r>
                          <a:rPr lang="en-GB" b="0" i="1" smtClean="0">
                            <a:latin typeface="Cambria Math" panose="02040503050406030204" pitchFamily="18" charset="0"/>
                          </a:rPr>
                          <m:t>600</m:t>
                        </m:r>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𝑠</m:t>
                            </m:r>
                          </m:e>
                          <m:sup>
                            <m:r>
                              <a:rPr lang="en-GB" b="0" i="1" smtClean="0">
                                <a:latin typeface="Cambria Math" panose="02040503050406030204" pitchFamily="18" charset="0"/>
                              </a:rPr>
                              <m:t>−1</m:t>
                            </m:r>
                          </m:sup>
                        </m:sSup>
                      </m:e>
                    </m:d>
                  </m:oMath>
                </a14:m>
                <a:endParaRPr lang="en-GB" b="0"/>
              </a:p>
              <a:p>
                <a:pPr/>
                <a14:m>
                  <m:oMathPara xmlns:m="http://schemas.openxmlformats.org/officeDocument/2006/math">
                    <m:oMathParaPr>
                      <m:jc m:val="centerGroup"/>
                    </m:oMathParaPr>
                    <m:oMath xmlns:m="http://schemas.openxmlformats.org/officeDocument/2006/math">
                      <m:r>
                        <a:rPr lang="en-GB" b="0" i="1" smtClean="0">
                          <a:solidFill>
                            <a:schemeClr val="accent4">
                              <a:lumMod val="75000"/>
                            </a:schemeClr>
                          </a:solidFill>
                          <a:latin typeface="Cambria Math" panose="02040503050406030204" pitchFamily="18" charset="0"/>
                        </a:rPr>
                        <m:t>𝑡</m:t>
                      </m:r>
                      <m:r>
                        <a:rPr lang="en-GB" b="0" i="1" smtClean="0">
                          <a:solidFill>
                            <a:schemeClr val="accent4">
                              <a:lumMod val="75000"/>
                            </a:schemeClr>
                          </a:solidFill>
                          <a:latin typeface="Cambria Math" panose="02040503050406030204" pitchFamily="18" charset="0"/>
                        </a:rPr>
                        <m:t>=13.86 </m:t>
                      </m:r>
                      <m:r>
                        <a:rPr lang="en-GB" b="0" i="1" smtClean="0">
                          <a:solidFill>
                            <a:schemeClr val="accent4">
                              <a:lumMod val="75000"/>
                            </a:schemeClr>
                          </a:solidFill>
                          <a:latin typeface="Cambria Math" panose="02040503050406030204" pitchFamily="18" charset="0"/>
                        </a:rPr>
                        <m:t>𝑠</m:t>
                      </m:r>
                    </m:oMath>
                  </m:oMathPara>
                </a14:m>
                <a:endParaRPr lang="en-US">
                  <a:solidFill>
                    <a:schemeClr val="accent4">
                      <a:lumMod val="75000"/>
                    </a:schemeClr>
                  </a:solidFill>
                </a:endParaRPr>
              </a:p>
              <a:p>
                <a:endParaRPr lang="en-US"/>
              </a:p>
              <a:p>
                <a14:m>
                  <m:oMath xmlns:m="http://schemas.openxmlformats.org/officeDocument/2006/math">
                    <m:d>
                      <m:dPr>
                        <m:ctrlPr>
                          <a:rPr lang="en-GB" b="0" i="1" smtClean="0">
                            <a:latin typeface="Cambria Math" panose="02040503050406030204" pitchFamily="18" charset="0"/>
                          </a:rPr>
                        </m:ctrlPr>
                      </m:dPr>
                      <m:e>
                        <m:r>
                          <a:rPr lang="en-GB" b="0" i="1" smtClean="0">
                            <a:latin typeface="Cambria Math" panose="02040503050406030204" pitchFamily="18" charset="0"/>
                          </a:rPr>
                          <m:t>−600,000</m:t>
                        </m:r>
                        <m:r>
                          <a:rPr lang="en-GB" b="0" i="1" smtClean="0">
                            <a:latin typeface="Cambria Math" panose="02040503050406030204" pitchFamily="18" charset="0"/>
                          </a:rPr>
                          <m:t>𝑁</m:t>
                        </m:r>
                      </m:e>
                    </m:d>
                    <m:r>
                      <a:rPr lang="en-GB" b="0" i="1" smtClean="0">
                        <a:latin typeface="Cambria Math" panose="02040503050406030204" pitchFamily="18" charset="0"/>
                      </a:rPr>
                      <m:t>.</m:t>
                    </m:r>
                    <m:r>
                      <a:rPr lang="en-GB" b="0" i="1" smtClean="0">
                        <a:latin typeface="Cambria Math" panose="02040503050406030204" pitchFamily="18" charset="0"/>
                      </a:rPr>
                      <m:t>𝑆𝑖𝑛</m:t>
                    </m:r>
                    <m:d>
                      <m:dPr>
                        <m:ctrlPr>
                          <a:rPr lang="en-GB" b="0" i="1" smtClean="0">
                            <a:latin typeface="Cambria Math" panose="02040503050406030204" pitchFamily="18" charset="0"/>
                          </a:rPr>
                        </m:ctrlPr>
                      </m:dPr>
                      <m:e>
                        <m:r>
                          <a:rPr lang="en-GB" b="0" i="1" smtClean="0">
                            <a:latin typeface="Cambria Math" panose="02040503050406030204" pitchFamily="18" charset="0"/>
                          </a:rPr>
                          <m:t>30</m:t>
                        </m:r>
                      </m:e>
                    </m:d>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13.86 </m:t>
                        </m:r>
                        <m:r>
                          <a:rPr lang="en-GB" b="0" i="1" smtClean="0">
                            <a:latin typeface="Cambria Math" panose="02040503050406030204" pitchFamily="18" charset="0"/>
                          </a:rPr>
                          <m:t>𝑠</m:t>
                        </m:r>
                      </m:e>
                    </m:d>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12,000</m:t>
                        </m:r>
                        <m:r>
                          <a:rPr lang="en-GB" b="0" i="1" smtClean="0">
                            <a:latin typeface="Cambria Math" panose="02040503050406030204" pitchFamily="18" charset="0"/>
                          </a:rPr>
                          <m:t>𝑘𝑔</m:t>
                        </m:r>
                      </m:e>
                    </m:d>
                  </m:oMath>
                </a14:m>
                <a:r>
                  <a:rPr lang="en-US"/>
                  <a:t> </a:t>
                </a:r>
                <a14:m>
                  <m:oMath xmlns:m="http://schemas.openxmlformats.org/officeDocument/2006/math">
                    <m:sSub>
                      <m:sSubPr>
                        <m:ctrlPr>
                          <a:rPr lang="en-US" i="1">
                            <a:latin typeface="Cambria Math" panose="02040503050406030204" pitchFamily="18" charset="0"/>
                          </a:rPr>
                        </m:ctrlPr>
                      </m:sSubPr>
                      <m:e>
                        <m:r>
                          <a:rPr lang="en-GB" i="1">
                            <a:latin typeface="Cambria Math" panose="02040503050406030204" pitchFamily="18" charset="0"/>
                          </a:rPr>
                          <m:t>𝑣</m:t>
                        </m:r>
                      </m:e>
                      <m:sub>
                        <m:r>
                          <a:rPr lang="en-GB" i="1">
                            <a:latin typeface="Cambria Math" panose="02040503050406030204" pitchFamily="18" charset="0"/>
                          </a:rPr>
                          <m:t>𝑓𝑦</m:t>
                        </m:r>
                      </m:sub>
                    </m:sSub>
                  </m:oMath>
                </a14:m>
                <a:endParaRPr lang="en-GB" b="0"/>
              </a:p>
              <a:p>
                <a:pPr/>
                <a14:m>
                  <m:oMathPara xmlns:m="http://schemas.openxmlformats.org/officeDocument/2006/math">
                    <m:oMathParaPr>
                      <m:jc m:val="centerGroup"/>
                    </m:oMathParaPr>
                    <m:oMath xmlns:m="http://schemas.openxmlformats.org/officeDocument/2006/math">
                      <m:sSub>
                        <m:sSubPr>
                          <m:ctrlPr>
                            <a:rPr lang="en-US" i="1" smtClean="0">
                              <a:solidFill>
                                <a:schemeClr val="accent4">
                                  <a:lumMod val="75000"/>
                                </a:schemeClr>
                              </a:solidFill>
                              <a:latin typeface="Cambria Math" panose="02040503050406030204" pitchFamily="18" charset="0"/>
                            </a:rPr>
                          </m:ctrlPr>
                        </m:sSubPr>
                        <m:e>
                          <m:r>
                            <a:rPr lang="en-GB" i="1">
                              <a:solidFill>
                                <a:schemeClr val="accent4">
                                  <a:lumMod val="75000"/>
                                </a:schemeClr>
                              </a:solidFill>
                              <a:latin typeface="Cambria Math" panose="02040503050406030204" pitchFamily="18" charset="0"/>
                            </a:rPr>
                            <m:t>𝑣</m:t>
                          </m:r>
                        </m:e>
                        <m:sub>
                          <m:r>
                            <a:rPr lang="en-GB" i="1">
                              <a:solidFill>
                                <a:schemeClr val="accent4">
                                  <a:lumMod val="75000"/>
                                </a:schemeClr>
                              </a:solidFill>
                              <a:latin typeface="Cambria Math" panose="02040503050406030204" pitchFamily="18" charset="0"/>
                            </a:rPr>
                            <m:t>𝑓𝑦</m:t>
                          </m:r>
                        </m:sub>
                      </m:sSub>
                      <m:r>
                        <a:rPr lang="en-GB" b="0" i="1" smtClean="0">
                          <a:solidFill>
                            <a:schemeClr val="accent4">
                              <a:lumMod val="75000"/>
                            </a:schemeClr>
                          </a:solidFill>
                          <a:latin typeface="Cambria Math" panose="02040503050406030204" pitchFamily="18" charset="0"/>
                        </a:rPr>
                        <m:t>=−346.4 </m:t>
                      </m:r>
                      <m:r>
                        <a:rPr lang="en-GB" b="0" i="1" smtClean="0">
                          <a:solidFill>
                            <a:schemeClr val="accent4">
                              <a:lumMod val="75000"/>
                            </a:schemeClr>
                          </a:solidFill>
                          <a:latin typeface="Cambria Math" panose="02040503050406030204" pitchFamily="18" charset="0"/>
                        </a:rPr>
                        <m:t>𝑚</m:t>
                      </m:r>
                      <m:sSup>
                        <m:sSupPr>
                          <m:ctrlPr>
                            <a:rPr lang="en-GB" b="0" i="1" smtClean="0">
                              <a:solidFill>
                                <a:schemeClr val="accent4">
                                  <a:lumMod val="75000"/>
                                </a:schemeClr>
                              </a:solidFill>
                              <a:latin typeface="Cambria Math" panose="02040503050406030204" pitchFamily="18" charset="0"/>
                            </a:rPr>
                          </m:ctrlPr>
                        </m:sSupPr>
                        <m:e>
                          <m:r>
                            <a:rPr lang="en-GB" b="0" i="1" smtClean="0">
                              <a:solidFill>
                                <a:schemeClr val="accent4">
                                  <a:lumMod val="75000"/>
                                </a:schemeClr>
                              </a:solidFill>
                              <a:latin typeface="Cambria Math" panose="02040503050406030204" pitchFamily="18" charset="0"/>
                            </a:rPr>
                            <m:t>𝑠</m:t>
                          </m:r>
                        </m:e>
                        <m:sup>
                          <m:r>
                            <a:rPr lang="en-GB" b="0" i="1" smtClean="0">
                              <a:solidFill>
                                <a:schemeClr val="accent4">
                                  <a:lumMod val="75000"/>
                                </a:schemeClr>
                              </a:solidFill>
                              <a:latin typeface="Cambria Math" panose="02040503050406030204" pitchFamily="18" charset="0"/>
                            </a:rPr>
                            <m:t>−1</m:t>
                          </m:r>
                        </m:sup>
                      </m:sSup>
                    </m:oMath>
                  </m:oMathPara>
                </a14:m>
                <a:endParaRPr lang="en-US"/>
              </a:p>
              <a:p>
                <a:endParaRPr lang="en-US"/>
              </a:p>
            </p:txBody>
          </p:sp>
        </mc:Choice>
        <mc:Fallback xmlns="">
          <p:sp>
            <p:nvSpPr>
              <p:cNvPr id="4" name="Text Placeholder 3">
                <a:extLst>
                  <a:ext uri="{FF2B5EF4-FFF2-40B4-BE49-F238E27FC236}">
                    <a16:creationId xmlns:a16="http://schemas.microsoft.com/office/drawing/2014/main" id="{D95852EC-4330-21FB-25E2-1C3FA9F5A47B}"/>
                  </a:ext>
                </a:extLst>
              </p:cNvPr>
              <p:cNvSpPr>
                <a:spLocks noGrp="1" noRot="1" noChangeAspect="1" noMove="1" noResize="1" noEditPoints="1" noAdjustHandles="1" noChangeArrowheads="1" noChangeShapeType="1" noTextEdit="1"/>
              </p:cNvSpPr>
              <p:nvPr>
                <p:ph type="body" sz="quarter" idx="12"/>
              </p:nvPr>
            </p:nvSpPr>
            <p:spPr>
              <a:xfrm>
                <a:off x="234000" y="916709"/>
                <a:ext cx="8631840" cy="3601574"/>
              </a:xfrm>
              <a:blipFill>
                <a:blip r:embed="rId2"/>
                <a:stretch>
                  <a:fillRect t="-846"/>
                </a:stretch>
              </a:blipFill>
            </p:spPr>
            <p:txBody>
              <a:bodyPr/>
              <a:lstStyle/>
              <a:p>
                <a:r>
                  <a:rPr lang="en-GB">
                    <a:noFill/>
                  </a:rPr>
                  <a:t> </a:t>
                </a:r>
              </a:p>
            </p:txBody>
          </p:sp>
        </mc:Fallback>
      </mc:AlternateContent>
      <p:cxnSp>
        <p:nvCxnSpPr>
          <p:cNvPr id="8" name="Straight Arrow Connector 7">
            <a:extLst>
              <a:ext uri="{FF2B5EF4-FFF2-40B4-BE49-F238E27FC236}">
                <a16:creationId xmlns:a16="http://schemas.microsoft.com/office/drawing/2014/main" id="{A1284BDA-9E61-45C3-A8B5-508DE579EA5B}"/>
              </a:ext>
            </a:extLst>
          </p:cNvPr>
          <p:cNvCxnSpPr>
            <a:endCxn id="3" idx="2"/>
          </p:cNvCxnSpPr>
          <p:nvPr/>
        </p:nvCxnSpPr>
        <p:spPr>
          <a:xfrm flipV="1">
            <a:off x="3707904" y="949325"/>
            <a:ext cx="743828" cy="470297"/>
          </a:xfrm>
          <a:prstGeom prst="straightConnector1">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9" name="Straight Arrow Connector 8">
            <a:extLst>
              <a:ext uri="{FF2B5EF4-FFF2-40B4-BE49-F238E27FC236}">
                <a16:creationId xmlns:a16="http://schemas.microsoft.com/office/drawing/2014/main" id="{EB6E8D0D-53DE-4A48-A47F-2DE27C6C0BA3}"/>
              </a:ext>
            </a:extLst>
          </p:cNvPr>
          <p:cNvCxnSpPr/>
          <p:nvPr/>
        </p:nvCxnSpPr>
        <p:spPr>
          <a:xfrm flipV="1">
            <a:off x="4786511" y="1707654"/>
            <a:ext cx="743828" cy="470297"/>
          </a:xfrm>
          <a:prstGeom prst="straightConnector1">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6" name="Footer Placeholder 4">
            <a:extLst>
              <a:ext uri="{FF2B5EF4-FFF2-40B4-BE49-F238E27FC236}">
                <a16:creationId xmlns:a16="http://schemas.microsoft.com/office/drawing/2014/main" id="{2FBAB0CF-B10F-BFDE-1DA2-F4C5A40AEAE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14923045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0B9BB3-7474-3150-8D54-1DC76885DCD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963E1E06-5704-8005-675F-BF3DB6AC881D}"/>
              </a:ext>
            </a:extLst>
          </p:cNvPr>
          <p:cNvSpPr>
            <a:spLocks noGrp="1"/>
          </p:cNvSpPr>
          <p:nvPr>
            <p:ph type="title"/>
          </p:nvPr>
        </p:nvSpPr>
        <p:spPr/>
        <p:txBody>
          <a:bodyPr/>
          <a:lstStyle/>
          <a:p>
            <a:r>
              <a:rPr lang="en-US"/>
              <a:t>Problem 3</a:t>
            </a:r>
          </a:p>
        </p:txBody>
      </p:sp>
      <p:sp>
        <p:nvSpPr>
          <p:cNvPr id="4" name="Text Placeholder 3">
            <a:extLst>
              <a:ext uri="{FF2B5EF4-FFF2-40B4-BE49-F238E27FC236}">
                <a16:creationId xmlns:a16="http://schemas.microsoft.com/office/drawing/2014/main" id="{9951AC2C-66FD-7BE7-22AB-A02C80D49458}"/>
              </a:ext>
            </a:extLst>
          </p:cNvPr>
          <p:cNvSpPr>
            <a:spLocks noGrp="1"/>
          </p:cNvSpPr>
          <p:nvPr>
            <p:ph type="body" sz="quarter" idx="12"/>
          </p:nvPr>
        </p:nvSpPr>
        <p:spPr>
          <a:xfrm>
            <a:off x="288751" y="770963"/>
            <a:ext cx="7667625" cy="3601574"/>
          </a:xfrm>
        </p:spPr>
        <p:txBody>
          <a:bodyPr/>
          <a:lstStyle/>
          <a:p>
            <a:r>
              <a:rPr lang="en-GB" sz="2400"/>
              <a:t>Two carts, each with a spring bumper, collide head-on. At one point during the collision, both carts are at rest for an instant. At that instant, the kinetic energy that the carts originally possessed is almost completely:</a:t>
            </a:r>
          </a:p>
          <a:p>
            <a:pPr marL="514350" indent="-514350">
              <a:buFont typeface="+mj-lt"/>
              <a:buAutoNum type="alphaLcPeriod"/>
            </a:pPr>
            <a:r>
              <a:rPr lang="en-GB" sz="2400"/>
              <a:t>lost to friction </a:t>
            </a:r>
          </a:p>
          <a:p>
            <a:pPr marL="514350" indent="-514350">
              <a:buFont typeface="+mj-lt"/>
              <a:buAutoNum type="alphaLcPeriod"/>
            </a:pPr>
            <a:r>
              <a:rPr lang="en-GB" sz="2400"/>
              <a:t>transformed into heat and sound </a:t>
            </a:r>
          </a:p>
          <a:p>
            <a:pPr marL="514350" indent="-514350">
              <a:buFont typeface="+mj-lt"/>
              <a:buAutoNum type="alphaLcPeriod"/>
            </a:pPr>
            <a:r>
              <a:rPr lang="en-GB" sz="2400"/>
              <a:t>converted into kinetic energy in the spring bumpers </a:t>
            </a:r>
          </a:p>
          <a:p>
            <a:pPr marL="514350" indent="-514350">
              <a:buFont typeface="+mj-lt"/>
              <a:buAutoNum type="alphaLcPeriod"/>
            </a:pPr>
            <a:r>
              <a:rPr lang="en-GB" sz="2400"/>
              <a:t>converted into potential energy in the spring bumpers.</a:t>
            </a:r>
            <a:endParaRPr lang="en-US" sz="2400"/>
          </a:p>
        </p:txBody>
      </p:sp>
      <p:sp>
        <p:nvSpPr>
          <p:cNvPr id="6" name="Footer Placeholder 4">
            <a:extLst>
              <a:ext uri="{FF2B5EF4-FFF2-40B4-BE49-F238E27FC236}">
                <a16:creationId xmlns:a16="http://schemas.microsoft.com/office/drawing/2014/main" id="{DBDB7B0F-C795-6927-3831-82574546803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23193325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the session 5</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02055" y="949325"/>
            <a:ext cx="5783138" cy="3601574"/>
          </a:xfrm>
        </p:spPr>
        <p:txBody>
          <a:bodyPr vert="horz" lIns="0" tIns="0" rIns="0" bIns="0" rtlCol="0" anchor="t">
            <a:noAutofit/>
          </a:bodyPr>
          <a:lstStyle/>
          <a:p>
            <a:pPr marL="457200" indent="-457200">
              <a:buAutoNum type="arabicPeriod"/>
            </a:pPr>
            <a:r>
              <a:rPr lang="en-GB" sz="2400">
                <a:ea typeface="+mn-lt"/>
                <a:cs typeface="+mn-lt"/>
              </a:rPr>
              <a:t>Correct units for momentum is </a:t>
            </a:r>
            <a:r>
              <a:rPr lang="en-GB" sz="2400" err="1">
                <a:ea typeface="+mn-lt"/>
                <a:cs typeface="+mn-lt"/>
              </a:rPr>
              <a:t>J.s.</a:t>
            </a:r>
            <a:br>
              <a:rPr lang="en-GB" sz="2400">
                <a:ea typeface="+mn-lt"/>
                <a:cs typeface="+mn-lt"/>
              </a:rPr>
            </a:br>
            <a:endParaRPr lang="en-GB" sz="2400">
              <a:ea typeface="+mn-lt"/>
              <a:cs typeface="+mn-lt"/>
            </a:endParaRPr>
          </a:p>
          <a:p>
            <a:pPr marL="457200" indent="-457200">
              <a:buAutoNum type="arabicPeriod"/>
            </a:pPr>
            <a:r>
              <a:rPr lang="en-GB" sz="2400"/>
              <a:t>In an inelastic collision, the energy that appears to be missing is converted into heat and force.</a:t>
            </a:r>
            <a:br>
              <a:rPr lang="en-GB" sz="2400"/>
            </a:br>
            <a:endParaRPr lang="en-GB" sz="2400"/>
          </a:p>
          <a:p>
            <a:pPr marL="457200" indent="-457200">
              <a:buAutoNum type="arabicPeriod"/>
            </a:pPr>
            <a:r>
              <a:rPr lang="en-GB" sz="2400">
                <a:solidFill>
                  <a:srgbClr val="000000"/>
                </a:solidFill>
              </a:rPr>
              <a:t>Momentum is a vector.</a:t>
            </a:r>
            <a:endParaRPr lang="en-GB" sz="2400"/>
          </a:p>
        </p:txBody>
      </p:sp>
      <p:sp>
        <p:nvSpPr>
          <p:cNvPr id="6" name="Footer Placeholder 4">
            <a:extLst>
              <a:ext uri="{FF2B5EF4-FFF2-40B4-BE49-F238E27FC236}">
                <a16:creationId xmlns:a16="http://schemas.microsoft.com/office/drawing/2014/main" id="{BB11EE93-AECC-E92A-3363-9239598202A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CA0A5957-E74B-4E90-0FFB-DFADCFE85BC8}"/>
              </a:ext>
            </a:extLst>
          </p:cNvPr>
          <p:cNvGrpSpPr/>
          <p:nvPr/>
        </p:nvGrpSpPr>
        <p:grpSpPr>
          <a:xfrm>
            <a:off x="7218519" y="742229"/>
            <a:ext cx="1228328" cy="830997"/>
            <a:chOff x="5364088" y="3923569"/>
            <a:chExt cx="1228328" cy="830997"/>
          </a:xfrm>
        </p:grpSpPr>
        <p:sp>
          <p:nvSpPr>
            <p:cNvPr id="7" name="TextBox 6">
              <a:extLst>
                <a:ext uri="{FF2B5EF4-FFF2-40B4-BE49-F238E27FC236}">
                  <a16:creationId xmlns:a16="http://schemas.microsoft.com/office/drawing/2014/main" id="{41723410-78BB-5156-1DF2-9F2308A29236}"/>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6D9F5EB6-C0CA-B925-AA0F-E3C836C7021B}"/>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E9C015E5-E211-55FE-AD8D-1C9A9BEF368F}"/>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52930E4F-7DB9-29D5-6220-2C2BA0012DEA}"/>
              </a:ext>
            </a:extLst>
          </p:cNvPr>
          <p:cNvGrpSpPr/>
          <p:nvPr/>
        </p:nvGrpSpPr>
        <p:grpSpPr>
          <a:xfrm>
            <a:off x="7226920" y="1636914"/>
            <a:ext cx="1228328" cy="830997"/>
            <a:chOff x="5364088" y="3923569"/>
            <a:chExt cx="1228328" cy="830997"/>
          </a:xfrm>
        </p:grpSpPr>
        <p:sp>
          <p:nvSpPr>
            <p:cNvPr id="11" name="TextBox 10">
              <a:extLst>
                <a:ext uri="{FF2B5EF4-FFF2-40B4-BE49-F238E27FC236}">
                  <a16:creationId xmlns:a16="http://schemas.microsoft.com/office/drawing/2014/main" id="{E83B4FFC-24A8-F4A5-E267-C289731C49AC}"/>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0303ECA6-3EE4-E90A-DB21-6C135A52C298}"/>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3ABCE95D-F8C4-6FC5-C4F9-488D362D950F}"/>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42AD3053-FE5F-1F9D-B161-348E289291C9}"/>
              </a:ext>
            </a:extLst>
          </p:cNvPr>
          <p:cNvGrpSpPr/>
          <p:nvPr/>
        </p:nvGrpSpPr>
        <p:grpSpPr>
          <a:xfrm>
            <a:off x="7231121" y="3075806"/>
            <a:ext cx="1228328" cy="830997"/>
            <a:chOff x="5364088" y="3923569"/>
            <a:chExt cx="1228328" cy="830997"/>
          </a:xfrm>
        </p:grpSpPr>
        <p:sp>
          <p:nvSpPr>
            <p:cNvPr id="15" name="TextBox 14">
              <a:extLst>
                <a:ext uri="{FF2B5EF4-FFF2-40B4-BE49-F238E27FC236}">
                  <a16:creationId xmlns:a16="http://schemas.microsoft.com/office/drawing/2014/main" id="{DFA6F835-293C-A0AA-D769-5CB633F83663}"/>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770DFAC4-B0BB-CFA6-C9A2-C43F63923A43}"/>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15B3680-EF3D-0EBE-4828-DF387BFF7802}"/>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2959096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2455810" y="1455480"/>
            <a:ext cx="6408720" cy="160236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Summary of the session</a:t>
            </a:r>
          </a:p>
        </p:txBody>
      </p:sp>
    </p:spTree>
    <p:extLst>
      <p:ext uri="{BB962C8B-B14F-4D97-AF65-F5344CB8AC3E}">
        <p14:creationId xmlns:p14="http://schemas.microsoft.com/office/powerpoint/2010/main" val="68572988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B5822B-0D2B-B739-7B33-E527CC5BBD7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B5265A86-6BD1-E845-7D78-78BCC45002CE}"/>
              </a:ext>
            </a:extLst>
          </p:cNvPr>
          <p:cNvSpPr>
            <a:spLocks noGrp="1"/>
          </p:cNvSpPr>
          <p:nvPr>
            <p:ph type="title"/>
          </p:nvPr>
        </p:nvSpPr>
        <p:spPr/>
        <p:txBody>
          <a:bodyPr/>
          <a:lstStyle/>
          <a:p>
            <a:r>
              <a:rPr lang="en-GB"/>
              <a:t>Plenary</a:t>
            </a:r>
            <a:endParaRPr lang="en-US"/>
          </a:p>
        </p:txBody>
      </p:sp>
      <p:sp>
        <p:nvSpPr>
          <p:cNvPr id="6" name="TextBox 5">
            <a:extLst>
              <a:ext uri="{FF2B5EF4-FFF2-40B4-BE49-F238E27FC236}">
                <a16:creationId xmlns:a16="http://schemas.microsoft.com/office/drawing/2014/main" id="{2E698ABD-5363-2B03-5A46-6755054ADA9D}"/>
              </a:ext>
            </a:extLst>
          </p:cNvPr>
          <p:cNvSpPr txBox="1"/>
          <p:nvPr/>
        </p:nvSpPr>
        <p:spPr>
          <a:xfrm>
            <a:off x="342900" y="701094"/>
            <a:ext cx="3821805"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a:ln>
                  <a:noFill/>
                </a:ln>
                <a:solidFill>
                  <a:srgbClr val="000000"/>
                </a:solidFill>
                <a:effectLst/>
                <a:uLnTx/>
                <a:uFillTx/>
                <a:latin typeface="Arial"/>
                <a:ea typeface="+mn-ea"/>
                <a:cs typeface="+mn-cs"/>
              </a:rPr>
              <a:t>What did you learn today?</a:t>
            </a:r>
            <a:r>
              <a:rPr kumimoji="0" lang="en-US" sz="2700" b="0" i="0" u="none" strike="noStrike" kern="1200" cap="none" spc="0" normalizeH="0" baseline="0" noProof="0">
                <a:ln>
                  <a:noFill/>
                </a:ln>
                <a:solidFill>
                  <a:srgbClr val="000000"/>
                </a:solidFill>
                <a:effectLst/>
                <a:uLnTx/>
                <a:uFillTx/>
                <a:latin typeface="Arial"/>
                <a:ea typeface="+mn-ea"/>
                <a:cs typeface="Arial"/>
              </a:rPr>
              <a:t>​</a:t>
            </a: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pic>
        <p:nvPicPr>
          <p:cNvPr id="7" name="Graphic 1" descr="Thought outline">
            <a:extLst>
              <a:ext uri="{FF2B5EF4-FFF2-40B4-BE49-F238E27FC236}">
                <a16:creationId xmlns:a16="http://schemas.microsoft.com/office/drawing/2014/main" id="{0061C9FD-1F1D-BD60-39CE-74A29570C34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79912" y="249900"/>
            <a:ext cx="1701430" cy="1709479"/>
          </a:xfrm>
          <a:prstGeom prst="rect">
            <a:avLst/>
          </a:prstGeom>
        </p:spPr>
      </p:pic>
      <p:pic>
        <p:nvPicPr>
          <p:cNvPr id="18" name="Graphic 6" descr="Satellite with solid fill">
            <a:extLst>
              <a:ext uri="{FF2B5EF4-FFF2-40B4-BE49-F238E27FC236}">
                <a16:creationId xmlns:a16="http://schemas.microsoft.com/office/drawing/2014/main" id="{A3F78997-C2C2-407C-A895-69069E5FDF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2900" y="2445108"/>
            <a:ext cx="1465561" cy="1455152"/>
          </a:xfrm>
          <a:prstGeom prst="rect">
            <a:avLst/>
          </a:prstGeom>
        </p:spPr>
      </p:pic>
      <p:pic>
        <p:nvPicPr>
          <p:cNvPr id="19" name="Graphic 7" descr="Astronaut female with solid fill">
            <a:extLst>
              <a:ext uri="{FF2B5EF4-FFF2-40B4-BE49-F238E27FC236}">
                <a16:creationId xmlns:a16="http://schemas.microsoft.com/office/drawing/2014/main" id="{6F7835DC-C87A-4611-8DAD-56D622DFD0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39808" y="2682107"/>
            <a:ext cx="1027090" cy="1043189"/>
          </a:xfrm>
          <a:prstGeom prst="rect">
            <a:avLst/>
          </a:prstGeom>
        </p:spPr>
      </p:pic>
      <p:pic>
        <p:nvPicPr>
          <p:cNvPr id="20" name="Graphic 19" descr="Arrow Right outline">
            <a:extLst>
              <a:ext uri="{FF2B5EF4-FFF2-40B4-BE49-F238E27FC236}">
                <a16:creationId xmlns:a16="http://schemas.microsoft.com/office/drawing/2014/main" id="{C9AE0464-BFBC-4A1D-858B-52A0BB9229B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1831469" y="2682108"/>
            <a:ext cx="914400" cy="914400"/>
          </a:xfrm>
          <a:prstGeom prst="rect">
            <a:avLst/>
          </a:prstGeom>
        </p:spPr>
      </p:pic>
      <p:pic>
        <p:nvPicPr>
          <p:cNvPr id="10" name="Picture 9">
            <a:extLst>
              <a:ext uri="{FF2B5EF4-FFF2-40B4-BE49-F238E27FC236}">
                <a16:creationId xmlns:a16="http://schemas.microsoft.com/office/drawing/2014/main" id="{BDC842A4-0D5C-4550-979D-2F0EEFF9BD27}"/>
              </a:ext>
            </a:extLst>
          </p:cNvPr>
          <p:cNvPicPr>
            <a:picLocks noChangeAspect="1"/>
          </p:cNvPicPr>
          <p:nvPr/>
        </p:nvPicPr>
        <p:blipFill>
          <a:blip r:embed="rId10"/>
          <a:stretch>
            <a:fillRect/>
          </a:stretch>
        </p:blipFill>
        <p:spPr>
          <a:xfrm>
            <a:off x="4716016" y="2012074"/>
            <a:ext cx="3559237" cy="1771448"/>
          </a:xfrm>
          <a:prstGeom prst="rect">
            <a:avLst/>
          </a:prstGeom>
          <a:ln>
            <a:solidFill>
              <a:srgbClr val="0070C0"/>
            </a:solidFill>
          </a:ln>
        </p:spPr>
      </p:pic>
      <p:sp>
        <p:nvSpPr>
          <p:cNvPr id="4" name="Footer Placeholder 4">
            <a:extLst>
              <a:ext uri="{FF2B5EF4-FFF2-40B4-BE49-F238E27FC236}">
                <a16:creationId xmlns:a16="http://schemas.microsoft.com/office/drawing/2014/main" id="{89FC3076-8913-869D-1082-C5E275F939C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83363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fill="hold" nodeType="withEffect">
                                  <p:stCondLst>
                                    <p:cond delay="0"/>
                                  </p:stCondLst>
                                  <p:childTnLst>
                                    <p:anim calcmode="lin" valueType="num">
                                      <p:cBhvr additive="base">
                                        <p:cTn id="6" dur="3000"/>
                                        <p:tgtEl>
                                          <p:spTgt spid="19"/>
                                        </p:tgtEl>
                                        <p:attrNameLst>
                                          <p:attrName>ppt_x</p:attrName>
                                        </p:attrNameLst>
                                      </p:cBhvr>
                                      <p:tavLst>
                                        <p:tav tm="0">
                                          <p:val>
                                            <p:strVal val="ppt_x"/>
                                          </p:val>
                                        </p:tav>
                                        <p:tav tm="100000">
                                          <p:val>
                                            <p:strVal val="0-ppt_w/2"/>
                                          </p:val>
                                        </p:tav>
                                      </p:tavLst>
                                    </p:anim>
                                    <p:anim calcmode="lin" valueType="num">
                                      <p:cBhvr additive="base">
                                        <p:cTn id="7" dur="3000"/>
                                        <p:tgtEl>
                                          <p:spTgt spid="19"/>
                                        </p:tgtEl>
                                        <p:attrNameLst>
                                          <p:attrName>ppt_y</p:attrName>
                                        </p:attrNameLst>
                                      </p:cBhvr>
                                      <p:tavLst>
                                        <p:tav tm="0">
                                          <p:val>
                                            <p:strVal val="ppt_y"/>
                                          </p:val>
                                        </p:tav>
                                        <p:tav tm="100000">
                                          <p:val>
                                            <p:strVal val="ppt_y"/>
                                          </p:val>
                                        </p:tav>
                                      </p:tavLst>
                                    </p:anim>
                                    <p:set>
                                      <p:cBhvr>
                                        <p:cTn id="8" dur="1" fill="hold">
                                          <p:stCondLst>
                                            <p:cond delay="2999"/>
                                          </p:stCondLst>
                                        </p:cTn>
                                        <p:tgtEl>
                                          <p:spTgt spid="19"/>
                                        </p:tgtEl>
                                        <p:attrNameLst>
                                          <p:attrName>style.visibility</p:attrName>
                                        </p:attrNameLst>
                                      </p:cBhvr>
                                      <p:to>
                                        <p:strVal val="hidden"/>
                                      </p:to>
                                    </p:set>
                                  </p:childTnLst>
                                </p:cTn>
                              </p:par>
                              <p:par>
                                <p:cTn id="9" presetID="2" presetClass="exit" presetSubtype="8" fill="hold" nodeType="withEffect">
                                  <p:stCondLst>
                                    <p:cond delay="0"/>
                                  </p:stCondLst>
                                  <p:childTnLst>
                                    <p:anim calcmode="lin" valueType="num">
                                      <p:cBhvr additive="base">
                                        <p:cTn id="10" dur="3000"/>
                                        <p:tgtEl>
                                          <p:spTgt spid="20"/>
                                        </p:tgtEl>
                                        <p:attrNameLst>
                                          <p:attrName>ppt_x</p:attrName>
                                        </p:attrNameLst>
                                      </p:cBhvr>
                                      <p:tavLst>
                                        <p:tav tm="0">
                                          <p:val>
                                            <p:strVal val="ppt_x"/>
                                          </p:val>
                                        </p:tav>
                                        <p:tav tm="100000">
                                          <p:val>
                                            <p:strVal val="0-ppt_w/2"/>
                                          </p:val>
                                        </p:tav>
                                      </p:tavLst>
                                    </p:anim>
                                    <p:anim calcmode="lin" valueType="num">
                                      <p:cBhvr additive="base">
                                        <p:cTn id="11" dur="3000"/>
                                        <p:tgtEl>
                                          <p:spTgt spid="20"/>
                                        </p:tgtEl>
                                        <p:attrNameLst>
                                          <p:attrName>ppt_y</p:attrName>
                                        </p:attrNameLst>
                                      </p:cBhvr>
                                      <p:tavLst>
                                        <p:tav tm="0">
                                          <p:val>
                                            <p:strVal val="ppt_y"/>
                                          </p:val>
                                        </p:tav>
                                        <p:tav tm="100000">
                                          <p:val>
                                            <p:strVal val="ppt_y"/>
                                          </p:val>
                                        </p:tav>
                                      </p:tavLst>
                                    </p:anim>
                                    <p:set>
                                      <p:cBhvr>
                                        <p:cTn id="12" dur="1" fill="hold">
                                          <p:stCondLst>
                                            <p:cond delay="29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rrow&#10;&#10;Description automatically generated with low confidence">
            <a:extLst>
              <a:ext uri="{FF2B5EF4-FFF2-40B4-BE49-F238E27FC236}">
                <a16:creationId xmlns:a16="http://schemas.microsoft.com/office/drawing/2014/main" id="{CAB58901-9255-4C13-AC82-33542ADFD426}"/>
              </a:ext>
            </a:extLst>
          </p:cNvPr>
          <p:cNvPicPr>
            <a:picLocks noChangeAspect="1"/>
          </p:cNvPicPr>
          <p:nvPr/>
        </p:nvPicPr>
        <p:blipFill>
          <a:blip r:embed="rId3"/>
          <a:stretch>
            <a:fillRect/>
          </a:stretch>
        </p:blipFill>
        <p:spPr>
          <a:xfrm>
            <a:off x="6889906" y="2178508"/>
            <a:ext cx="2038070" cy="1350221"/>
          </a:xfrm>
          <a:prstGeom prst="rect">
            <a:avLst/>
          </a:prstGeom>
          <a:noFill/>
        </p:spPr>
      </p:pic>
      <p:sp>
        <p:nvSpPr>
          <p:cNvPr id="2" name="Slide Number Placeholder 1">
            <a:extLst>
              <a:ext uri="{FF2B5EF4-FFF2-40B4-BE49-F238E27FC236}">
                <a16:creationId xmlns:a16="http://schemas.microsoft.com/office/drawing/2014/main" id="{93EC7236-A42E-47F9-987F-5C0045B77561}"/>
              </a:ext>
            </a:extLst>
          </p:cNvPr>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155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3A51D0E-FFAD-491C-9B89-A81116678B39}"/>
              </a:ext>
            </a:extLst>
          </p:cNvPr>
          <p:cNvSpPr>
            <a:spLocks noGrp="1"/>
          </p:cNvSpPr>
          <p:nvPr>
            <p:ph type="title"/>
          </p:nvPr>
        </p:nvSpPr>
        <p:spPr>
          <a:xfrm>
            <a:off x="232950" y="249900"/>
            <a:ext cx="8437563" cy="699425"/>
          </a:xfrm>
        </p:spPr>
        <p:txBody>
          <a:bodyPr anchor="t">
            <a:normAutofit/>
          </a:bodyPr>
          <a:lstStyle/>
          <a:p>
            <a:r>
              <a:rPr lang="en-GB"/>
              <a:t>Pre-session task for session 6</a:t>
            </a:r>
          </a:p>
        </p:txBody>
      </p:sp>
      <p:grpSp>
        <p:nvGrpSpPr>
          <p:cNvPr id="12" name="Group 11">
            <a:extLst>
              <a:ext uri="{FF2B5EF4-FFF2-40B4-BE49-F238E27FC236}">
                <a16:creationId xmlns:a16="http://schemas.microsoft.com/office/drawing/2014/main" id="{9749A451-0BBC-4DA3-ABBC-47FA1DF10554}"/>
              </a:ext>
            </a:extLst>
          </p:cNvPr>
          <p:cNvGrpSpPr/>
          <p:nvPr/>
        </p:nvGrpSpPr>
        <p:grpSpPr>
          <a:xfrm>
            <a:off x="4716016" y="2187859"/>
            <a:ext cx="1894591" cy="1953089"/>
            <a:chOff x="301145" y="1141728"/>
            <a:chExt cx="3609160" cy="3311103"/>
          </a:xfrm>
        </p:grpSpPr>
        <p:sp>
          <p:nvSpPr>
            <p:cNvPr id="14" name="Rectangle: Rounded Corners 13">
              <a:extLst>
                <a:ext uri="{FF2B5EF4-FFF2-40B4-BE49-F238E27FC236}">
                  <a16:creationId xmlns:a16="http://schemas.microsoft.com/office/drawing/2014/main" id="{DA4A6E04-609F-48AF-B551-7D8EA2CBF140}"/>
                </a:ext>
              </a:extLst>
            </p:cNvPr>
            <p:cNvSpPr/>
            <p:nvPr/>
          </p:nvSpPr>
          <p:spPr>
            <a:xfrm>
              <a:off x="1151620" y="4119241"/>
              <a:ext cx="1296143" cy="333590"/>
            </a:xfrm>
            <a:prstGeom prst="roundRect">
              <a:avLst/>
            </a:prstGeom>
            <a:solidFill>
              <a:schemeClr val="accent4">
                <a:lumMod val="5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16" name="Straight Connector 15">
              <a:extLst>
                <a:ext uri="{FF2B5EF4-FFF2-40B4-BE49-F238E27FC236}">
                  <a16:creationId xmlns:a16="http://schemas.microsoft.com/office/drawing/2014/main" id="{8068F37A-0F73-4568-A1FD-3EDBE2DBF9E9}"/>
                </a:ext>
              </a:extLst>
            </p:cNvPr>
            <p:cNvCxnSpPr>
              <a:cxnSpLocks/>
              <a:endCxn id="11" idx="4"/>
            </p:cNvCxnSpPr>
            <p:nvPr/>
          </p:nvCxnSpPr>
          <p:spPr>
            <a:xfrm flipV="1">
              <a:off x="1187624" y="3939852"/>
              <a:ext cx="576064" cy="1793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30726BE-4B21-4E80-97A9-263192D81C50}"/>
                </a:ext>
              </a:extLst>
            </p:cNvPr>
            <p:cNvCxnSpPr>
              <a:cxnSpLocks/>
              <a:endCxn id="11" idx="4"/>
            </p:cNvCxnSpPr>
            <p:nvPr/>
          </p:nvCxnSpPr>
          <p:spPr>
            <a:xfrm flipH="1" flipV="1">
              <a:off x="1763688" y="3939852"/>
              <a:ext cx="630133" cy="1793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17F45F96-2951-46BE-B219-28918A8EC35F}"/>
                </a:ext>
              </a:extLst>
            </p:cNvPr>
            <p:cNvGrpSpPr/>
            <p:nvPr/>
          </p:nvGrpSpPr>
          <p:grpSpPr>
            <a:xfrm>
              <a:off x="301145" y="1141728"/>
              <a:ext cx="3609160" cy="2798124"/>
              <a:chOff x="301145" y="1141728"/>
              <a:chExt cx="3609160" cy="2798124"/>
            </a:xfrm>
          </p:grpSpPr>
          <p:cxnSp>
            <p:nvCxnSpPr>
              <p:cNvPr id="10" name="Straight Connector 9">
                <a:extLst>
                  <a:ext uri="{FF2B5EF4-FFF2-40B4-BE49-F238E27FC236}">
                    <a16:creationId xmlns:a16="http://schemas.microsoft.com/office/drawing/2014/main" id="{722C695F-B4B4-4F17-97FA-8C12E9A64F7E}"/>
                  </a:ext>
                </a:extLst>
              </p:cNvPr>
              <p:cNvCxnSpPr/>
              <p:nvPr/>
            </p:nvCxnSpPr>
            <p:spPr>
              <a:xfrm>
                <a:off x="1547664" y="1635646"/>
                <a:ext cx="0" cy="20882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615F008-653E-48E7-AE9C-4755F3BF7635}"/>
                  </a:ext>
                </a:extLst>
              </p:cNvPr>
              <p:cNvCxnSpPr/>
              <p:nvPr/>
            </p:nvCxnSpPr>
            <p:spPr>
              <a:xfrm>
                <a:off x="1979712" y="1635646"/>
                <a:ext cx="0" cy="20882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F1C754A5-AC1A-4095-92DD-D43E65C1A494}"/>
                  </a:ext>
                </a:extLst>
              </p:cNvPr>
              <p:cNvSpPr/>
              <p:nvPr/>
            </p:nvSpPr>
            <p:spPr>
              <a:xfrm>
                <a:off x="1547664" y="3507804"/>
                <a:ext cx="432047" cy="432048"/>
              </a:xfrm>
              <a:prstGeom prst="ellipse">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6" name="Group 5">
                <a:extLst>
                  <a:ext uri="{FF2B5EF4-FFF2-40B4-BE49-F238E27FC236}">
                    <a16:creationId xmlns:a16="http://schemas.microsoft.com/office/drawing/2014/main" id="{CDC1C234-15D0-4EDA-B641-F45A9A2C92F2}"/>
                  </a:ext>
                </a:extLst>
              </p:cNvPr>
              <p:cNvGrpSpPr/>
              <p:nvPr/>
            </p:nvGrpSpPr>
            <p:grpSpPr>
              <a:xfrm>
                <a:off x="301145" y="1141728"/>
                <a:ext cx="3609160" cy="541876"/>
                <a:chOff x="301145" y="1141728"/>
                <a:chExt cx="3609160" cy="541876"/>
              </a:xfrm>
            </p:grpSpPr>
            <p:grpSp>
              <p:nvGrpSpPr>
                <p:cNvPr id="4" name="Group 3">
                  <a:extLst>
                    <a:ext uri="{FF2B5EF4-FFF2-40B4-BE49-F238E27FC236}">
                      <a16:creationId xmlns:a16="http://schemas.microsoft.com/office/drawing/2014/main" id="{77224242-182D-4DB9-91D5-941DB116DA4C}"/>
                    </a:ext>
                  </a:extLst>
                </p:cNvPr>
                <p:cNvGrpSpPr/>
                <p:nvPr/>
              </p:nvGrpSpPr>
              <p:grpSpPr>
                <a:xfrm>
                  <a:off x="301145" y="1213456"/>
                  <a:ext cx="3609160" cy="470148"/>
                  <a:chOff x="301145" y="1213456"/>
                  <a:chExt cx="3609160" cy="470148"/>
                </a:xfrm>
              </p:grpSpPr>
              <p:sp>
                <p:nvSpPr>
                  <p:cNvPr id="8" name="Rectangle 7">
                    <a:extLst>
                      <a:ext uri="{FF2B5EF4-FFF2-40B4-BE49-F238E27FC236}">
                        <a16:creationId xmlns:a16="http://schemas.microsoft.com/office/drawing/2014/main" id="{97EE469A-49A7-44CC-B8A3-AA591662F4AE}"/>
                      </a:ext>
                    </a:extLst>
                  </p:cNvPr>
                  <p:cNvSpPr/>
                  <p:nvPr/>
                </p:nvSpPr>
                <p:spPr>
                  <a:xfrm>
                    <a:off x="1079611" y="1213456"/>
                    <a:ext cx="1368152" cy="432048"/>
                  </a:xfrm>
                  <a:prstGeom prst="rect">
                    <a:avLst/>
                  </a:prstGeom>
                  <a:solidFill>
                    <a:srgbClr val="0070C0"/>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9" name="Oval 28">
                    <a:extLst>
                      <a:ext uri="{FF2B5EF4-FFF2-40B4-BE49-F238E27FC236}">
                        <a16:creationId xmlns:a16="http://schemas.microsoft.com/office/drawing/2014/main" id="{B2333436-76C9-4D43-8C17-9B0EC13FB6C0}"/>
                      </a:ext>
                    </a:extLst>
                  </p:cNvPr>
                  <p:cNvSpPr/>
                  <p:nvPr/>
                </p:nvSpPr>
                <p:spPr>
                  <a:xfrm>
                    <a:off x="1295189" y="1539588"/>
                    <a:ext cx="216023" cy="14401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0" name="Oval 29">
                    <a:extLst>
                      <a:ext uri="{FF2B5EF4-FFF2-40B4-BE49-F238E27FC236}">
                        <a16:creationId xmlns:a16="http://schemas.microsoft.com/office/drawing/2014/main" id="{6D6F8DB0-1992-4EB7-BE49-C2722DE8C9CE}"/>
                      </a:ext>
                    </a:extLst>
                  </p:cNvPr>
                  <p:cNvSpPr/>
                  <p:nvPr/>
                </p:nvSpPr>
                <p:spPr>
                  <a:xfrm>
                    <a:off x="1997713" y="1530941"/>
                    <a:ext cx="216023" cy="14401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2" name="Straight Connector 31">
                    <a:extLst>
                      <a:ext uri="{FF2B5EF4-FFF2-40B4-BE49-F238E27FC236}">
                        <a16:creationId xmlns:a16="http://schemas.microsoft.com/office/drawing/2014/main" id="{575B94B6-2F79-4A57-9A9C-1D09FA3236AE}"/>
                      </a:ext>
                    </a:extLst>
                  </p:cNvPr>
                  <p:cNvCxnSpPr/>
                  <p:nvPr/>
                </p:nvCxnSpPr>
                <p:spPr>
                  <a:xfrm>
                    <a:off x="301145" y="1680881"/>
                    <a:ext cx="36091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34" name="Straight Arrow Connector 33">
                  <a:extLst>
                    <a:ext uri="{FF2B5EF4-FFF2-40B4-BE49-F238E27FC236}">
                      <a16:creationId xmlns:a16="http://schemas.microsoft.com/office/drawing/2014/main" id="{D42A568F-DE64-4042-8296-B30BD72DAF31}"/>
                    </a:ext>
                  </a:extLst>
                </p:cNvPr>
                <p:cNvCxnSpPr>
                  <a:cxnSpLocks/>
                </p:cNvCxnSpPr>
                <p:nvPr/>
              </p:nvCxnSpPr>
              <p:spPr>
                <a:xfrm>
                  <a:off x="2105724" y="1263757"/>
                  <a:ext cx="810092"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F6B72870-F5D6-4D7C-95FD-5F138B37BAD9}"/>
                    </a:ext>
                  </a:extLst>
                </p:cNvPr>
                <p:cNvSpPr txBox="1"/>
                <p:nvPr/>
              </p:nvSpPr>
              <p:spPr>
                <a:xfrm>
                  <a:off x="2915816" y="1141728"/>
                  <a:ext cx="216024"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V</a:t>
                  </a:r>
                </a:p>
              </p:txBody>
            </p:sp>
          </p:grpSp>
        </p:grpSp>
      </p:grpSp>
      <p:sp>
        <p:nvSpPr>
          <p:cNvPr id="38" name="TextBox 37">
            <a:extLst>
              <a:ext uri="{FF2B5EF4-FFF2-40B4-BE49-F238E27FC236}">
                <a16:creationId xmlns:a16="http://schemas.microsoft.com/office/drawing/2014/main" id="{27FA77E2-6356-49BF-BB27-2E6E29A42876}"/>
              </a:ext>
            </a:extLst>
          </p:cNvPr>
          <p:cNvSpPr txBox="1"/>
          <p:nvPr/>
        </p:nvSpPr>
        <p:spPr>
          <a:xfrm>
            <a:off x="4355976" y="1095198"/>
            <a:ext cx="4572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hlinkClick r:id="rId4"/>
              </a:rPr>
              <a:t>(42) Workplace safety - Overhead cranes and hazard zones - YouTube</a:t>
            </a:r>
            <a:endParaRPr kumimoji="0" lang="en-GB" sz="1800" b="0" i="0" u="none" strike="noStrike" kern="1200" cap="none" spc="0" normalizeH="0" baseline="0" noProof="0">
              <a:ln>
                <a:noFill/>
              </a:ln>
              <a:solidFill>
                <a:srgbClr val="000000"/>
              </a:solidFill>
              <a:effectLst/>
              <a:uLnTx/>
              <a:uFillTx/>
              <a:latin typeface="Arial"/>
              <a:ea typeface="+mn-ea"/>
              <a:cs typeface="+mn-cs"/>
            </a:endParaRPr>
          </a:p>
        </p:txBody>
      </p:sp>
      <p:sp>
        <p:nvSpPr>
          <p:cNvPr id="23" name="TextBox 22">
            <a:extLst>
              <a:ext uri="{FF2B5EF4-FFF2-40B4-BE49-F238E27FC236}">
                <a16:creationId xmlns:a16="http://schemas.microsoft.com/office/drawing/2014/main" id="{857B15B4-B146-450C-9BF4-4475FD155FA5}"/>
              </a:ext>
            </a:extLst>
          </p:cNvPr>
          <p:cNvSpPr txBox="1"/>
          <p:nvPr/>
        </p:nvSpPr>
        <p:spPr>
          <a:xfrm>
            <a:off x="586944" y="1180401"/>
            <a:ext cx="3140258" cy="28315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000000"/>
                </a:solidFill>
                <a:effectLst/>
                <a:uLnTx/>
                <a:uFillTx/>
                <a:latin typeface="Arial"/>
                <a:ea typeface="+mn-ea"/>
                <a:cs typeface="+mn-cs"/>
              </a:rPr>
              <a:t>Discuss the </a:t>
            </a:r>
            <a:r>
              <a:rPr kumimoji="0" lang="en-GB" sz="2400" b="1" i="0" u="none" strike="noStrike" kern="1200" cap="none" spc="0" normalizeH="0" baseline="0" noProof="0">
                <a:ln>
                  <a:noFill/>
                </a:ln>
                <a:solidFill>
                  <a:srgbClr val="C00000"/>
                </a:solidFill>
                <a:effectLst/>
                <a:uLnTx/>
                <a:uFillTx/>
                <a:latin typeface="Arial"/>
                <a:ea typeface="+mn-ea"/>
                <a:cs typeface="+mn-cs"/>
              </a:rPr>
              <a:t>three risks</a:t>
            </a:r>
            <a:r>
              <a:rPr kumimoji="0" lang="en-GB" sz="2400" b="1" i="0" u="none" strike="noStrike" kern="1200" cap="none" spc="0" normalizeH="0" baseline="0" noProof="0">
                <a:ln>
                  <a:noFill/>
                </a:ln>
                <a:solidFill>
                  <a:srgbClr val="000000"/>
                </a:solidFill>
                <a:effectLst/>
                <a:uLnTx/>
                <a:uFillTx/>
                <a:latin typeface="Arial"/>
                <a:ea typeface="+mn-ea"/>
                <a:cs typeface="+mn-cs"/>
              </a:rPr>
              <a:t> </a:t>
            </a:r>
            <a:r>
              <a:rPr kumimoji="0" lang="en-GB" sz="2400" b="0" i="0" u="none" strike="noStrike" kern="1200" cap="none" spc="0" normalizeH="0" baseline="0" noProof="0">
                <a:ln>
                  <a:noFill/>
                </a:ln>
                <a:solidFill>
                  <a:srgbClr val="000000"/>
                </a:solidFill>
                <a:effectLst/>
                <a:uLnTx/>
                <a:uFillTx/>
                <a:latin typeface="Arial"/>
                <a:ea typeface="+mn-ea"/>
                <a:cs typeface="+mn-cs"/>
              </a:rPr>
              <a:t>involved with overhead cranes operation and </a:t>
            </a:r>
            <a:r>
              <a:rPr kumimoji="0" lang="en-GB" sz="2400" b="1" i="0" u="none" strike="noStrike" kern="1200" cap="none" spc="0" normalizeH="0" baseline="0" noProof="0">
                <a:ln>
                  <a:noFill/>
                </a:ln>
                <a:solidFill>
                  <a:srgbClr val="C00000"/>
                </a:solidFill>
                <a:effectLst/>
                <a:uLnTx/>
                <a:uFillTx/>
                <a:latin typeface="Arial"/>
                <a:ea typeface="+mn-ea"/>
                <a:cs typeface="+mn-cs"/>
              </a:rPr>
              <a:t>safety precautions</a:t>
            </a:r>
            <a:r>
              <a:rPr kumimoji="0" lang="en-GB" sz="2400" b="0" i="0" u="none" strike="noStrike" kern="1200" cap="none" spc="0" normalizeH="0" baseline="0" noProof="0">
                <a:ln>
                  <a:noFill/>
                </a:ln>
                <a:solidFill>
                  <a:srgbClr val="000000"/>
                </a:solidFill>
                <a:effectLst/>
                <a:uLnTx/>
                <a:uFillTx/>
                <a:latin typeface="Arial"/>
                <a:ea typeface="+mn-ea"/>
                <a:cs typeface="+mn-cs"/>
              </a:rPr>
              <a:t> used in the industry.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lumMod val="75000"/>
                  </a:srgbClr>
                </a:solidFill>
                <a:effectLst/>
                <a:uLnTx/>
                <a:uFillTx/>
                <a:latin typeface="Arial"/>
                <a:ea typeface="+mn-ea"/>
                <a:cs typeface="+mn-cs"/>
              </a:rPr>
              <a:t>Example risk: side pulling of load </a:t>
            </a:r>
            <a:endParaRPr kumimoji="0" lang="en-US" sz="1100" b="0" i="0" u="none" strike="noStrike" kern="1200" cap="none" spc="0" normalizeH="0" baseline="0" noProof="0">
              <a:ln>
                <a:noFill/>
              </a:ln>
              <a:solidFill>
                <a:srgbClr val="0071F8">
                  <a:lumMod val="75000"/>
                </a:srgbClr>
              </a:solidFill>
              <a:effectLst/>
              <a:uLnTx/>
              <a:uFillTx/>
              <a:latin typeface="Arial"/>
              <a:ea typeface="+mn-ea"/>
              <a:cs typeface="+mn-cs"/>
            </a:endParaRPr>
          </a:p>
        </p:txBody>
      </p:sp>
      <p:sp>
        <p:nvSpPr>
          <p:cNvPr id="15" name="Footer Placeholder 4">
            <a:extLst>
              <a:ext uri="{FF2B5EF4-FFF2-40B4-BE49-F238E27FC236}">
                <a16:creationId xmlns:a16="http://schemas.microsoft.com/office/drawing/2014/main" id="{B6FAAA5E-F9AD-CC89-452D-480B4F7CAE9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58320446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6BFDC-9187-A376-E718-6A28D607726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9CEB353E-06E4-C687-1686-42EC0E49BF39}"/>
              </a:ext>
            </a:extLst>
          </p:cNvPr>
          <p:cNvSpPr>
            <a:spLocks noGrp="1"/>
          </p:cNvSpPr>
          <p:nvPr>
            <p:ph type="body" sz="quarter" idx="12"/>
          </p:nvPr>
        </p:nvSpPr>
        <p:spPr>
          <a:xfrm>
            <a:off x="234000" y="519675"/>
            <a:ext cx="7667625" cy="3601574"/>
          </a:xfrm>
        </p:spPr>
        <p:txBody>
          <a:bodyPr vert="horz" lIns="0" tIns="0" rIns="0" bIns="0" rtlCol="0" anchor="t">
            <a:noAutofit/>
          </a:bodyPr>
          <a:lstStyle/>
          <a:p>
            <a:r>
              <a:rPr lang="en-US" b="1">
                <a:ea typeface="+mn-lt"/>
                <a:cs typeface="+mn-lt"/>
              </a:rPr>
              <a:t>Let’s complete the self-assessment sheet for today’s session</a:t>
            </a:r>
            <a:endParaRPr lang="en-US">
              <a:ea typeface="+mn-lt"/>
              <a:cs typeface="+mn-lt"/>
            </a:endParaRPr>
          </a:p>
        </p:txBody>
      </p:sp>
      <p:grpSp>
        <p:nvGrpSpPr>
          <p:cNvPr id="8" name="Group 7">
            <a:extLst>
              <a:ext uri="{FF2B5EF4-FFF2-40B4-BE49-F238E27FC236}">
                <a16:creationId xmlns:a16="http://schemas.microsoft.com/office/drawing/2014/main" id="{DB97984B-ADDB-4E21-A3F6-1C55EEA40E98}"/>
              </a:ext>
            </a:extLst>
          </p:cNvPr>
          <p:cNvGrpSpPr/>
          <p:nvPr/>
        </p:nvGrpSpPr>
        <p:grpSpPr>
          <a:xfrm>
            <a:off x="4067812" y="1067631"/>
            <a:ext cx="3719864" cy="3376625"/>
            <a:chOff x="4067812" y="1067631"/>
            <a:chExt cx="3719864" cy="3376625"/>
          </a:xfrm>
        </p:grpSpPr>
        <p:grpSp>
          <p:nvGrpSpPr>
            <p:cNvPr id="11" name="Group 10">
              <a:extLst>
                <a:ext uri="{FF2B5EF4-FFF2-40B4-BE49-F238E27FC236}">
                  <a16:creationId xmlns:a16="http://schemas.microsoft.com/office/drawing/2014/main" id="{1FD24589-450E-B975-7F4D-0229020D6EA5}"/>
                </a:ext>
              </a:extLst>
            </p:cNvPr>
            <p:cNvGrpSpPr/>
            <p:nvPr/>
          </p:nvGrpSpPr>
          <p:grpSpPr>
            <a:xfrm>
              <a:off x="4067812" y="1067631"/>
              <a:ext cx="3719864" cy="3376625"/>
              <a:chOff x="4066472" y="1266825"/>
              <a:chExt cx="3719864" cy="3376625"/>
            </a:xfrm>
          </p:grpSpPr>
          <p:pic>
            <p:nvPicPr>
              <p:cNvPr id="6" name="Picture 6" descr="Reading cartoon bee">
                <a:extLst>
                  <a:ext uri="{FF2B5EF4-FFF2-40B4-BE49-F238E27FC236}">
                    <a16:creationId xmlns:a16="http://schemas.microsoft.com/office/drawing/2014/main" id="{B54E52EF-556A-6046-9B29-FF898181D523}"/>
                  </a:ext>
                </a:extLst>
              </p:cNvPr>
              <p:cNvPicPr>
                <a:picLocks noChangeAspect="1"/>
              </p:cNvPicPr>
              <p:nvPr/>
            </p:nvPicPr>
            <p:blipFill>
              <a:blip r:embed="rId2"/>
              <a:stretch>
                <a:fillRect/>
              </a:stretch>
            </p:blipFill>
            <p:spPr>
              <a:xfrm>
                <a:off x="4514850" y="2200263"/>
                <a:ext cx="1838324" cy="2443187"/>
              </a:xfrm>
              <a:prstGeom prst="rect">
                <a:avLst/>
              </a:prstGeom>
            </p:spPr>
          </p:pic>
          <p:pic>
            <p:nvPicPr>
              <p:cNvPr id="7" name="Graphic 7" descr="A lightbulb">
                <a:extLst>
                  <a:ext uri="{FF2B5EF4-FFF2-40B4-BE49-F238E27FC236}">
                    <a16:creationId xmlns:a16="http://schemas.microsoft.com/office/drawing/2014/main" id="{DC0808CE-94F9-62BA-6D4D-B35A247C6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7123" y="2474387"/>
                <a:ext cx="1319213" cy="1319213"/>
              </a:xfrm>
              <a:prstGeom prst="rect">
                <a:avLst/>
              </a:prstGeom>
            </p:spPr>
          </p:pic>
          <p:pic>
            <p:nvPicPr>
              <p:cNvPr id="9" name="Graphic 7" descr="A lightbulb">
                <a:extLst>
                  <a:ext uri="{FF2B5EF4-FFF2-40B4-BE49-F238E27FC236}">
                    <a16:creationId xmlns:a16="http://schemas.microsoft.com/office/drawing/2014/main" id="{C840CF0F-4FF2-31BF-3E62-F1CBAF14F9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7838" y="1266825"/>
                <a:ext cx="1319213" cy="1319213"/>
              </a:xfrm>
              <a:prstGeom prst="rect">
                <a:avLst/>
              </a:prstGeom>
            </p:spPr>
          </p:pic>
          <p:pic>
            <p:nvPicPr>
              <p:cNvPr id="10" name="Graphic 7" descr="A lightbulb">
                <a:extLst>
                  <a:ext uri="{FF2B5EF4-FFF2-40B4-BE49-F238E27FC236}">
                    <a16:creationId xmlns:a16="http://schemas.microsoft.com/office/drawing/2014/main" id="{55DF3E79-8956-DA48-74E6-14F5AE1232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6472" y="1540656"/>
                <a:ext cx="1319213" cy="1319213"/>
              </a:xfrm>
              <a:prstGeom prst="rect">
                <a:avLst/>
              </a:prstGeom>
            </p:spPr>
          </p:pic>
        </p:grpSp>
        <p:sp>
          <p:nvSpPr>
            <p:cNvPr id="3" name="TextBox 2">
              <a:extLst>
                <a:ext uri="{FF2B5EF4-FFF2-40B4-BE49-F238E27FC236}">
                  <a16:creationId xmlns:a16="http://schemas.microsoft.com/office/drawing/2014/main" id="{01BC2AD8-3230-4FE7-9716-8B97CF44D392}"/>
                </a:ext>
              </a:extLst>
            </p:cNvPr>
            <p:cNvSpPr txBox="1"/>
            <p:nvPr/>
          </p:nvSpPr>
          <p:spPr>
            <a:xfrm>
              <a:off x="4666819" y="185167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R</a:t>
              </a:r>
            </a:p>
          </p:txBody>
        </p:sp>
        <p:sp>
          <p:nvSpPr>
            <p:cNvPr id="12" name="TextBox 11">
              <a:extLst>
                <a:ext uri="{FF2B5EF4-FFF2-40B4-BE49-F238E27FC236}">
                  <a16:creationId xmlns:a16="http://schemas.microsoft.com/office/drawing/2014/main" id="{BB9F474C-D1F2-40A2-AE9C-F30A144FAA71}"/>
                </a:ext>
              </a:extLst>
            </p:cNvPr>
            <p:cNvSpPr txBox="1"/>
            <p:nvPr/>
          </p:nvSpPr>
          <p:spPr>
            <a:xfrm>
              <a:off x="6156176" y="157005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A</a:t>
              </a:r>
            </a:p>
          </p:txBody>
        </p:sp>
        <p:sp>
          <p:nvSpPr>
            <p:cNvPr id="13" name="TextBox 12">
              <a:extLst>
                <a:ext uri="{FF2B5EF4-FFF2-40B4-BE49-F238E27FC236}">
                  <a16:creationId xmlns:a16="http://schemas.microsoft.com/office/drawing/2014/main" id="{C8F0C792-EEE7-407C-89FD-33A45215C141}"/>
                </a:ext>
              </a:extLst>
            </p:cNvPr>
            <p:cNvSpPr txBox="1"/>
            <p:nvPr/>
          </p:nvSpPr>
          <p:spPr>
            <a:xfrm>
              <a:off x="7092280" y="2787774"/>
              <a:ext cx="360040"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G</a:t>
              </a:r>
            </a:p>
          </p:txBody>
        </p:sp>
      </p:grpSp>
      <p:sp>
        <p:nvSpPr>
          <p:cNvPr id="14" name="Footer Placeholder 4">
            <a:extLst>
              <a:ext uri="{FF2B5EF4-FFF2-40B4-BE49-F238E27FC236}">
                <a16:creationId xmlns:a16="http://schemas.microsoft.com/office/drawing/2014/main" id="{63F28639-EAC8-7C09-C983-431C49292D5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43873970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sz="1100" b="0" i="0" u="none" strike="noStrike" kern="1200" cap="none" spc="0" normalizeH="0" baseline="0" noProof="0">
              <a:ln>
                <a:noFill/>
              </a:ln>
              <a:solidFill>
                <a:srgbClr val="002060"/>
              </a:solidFill>
              <a:effectLst/>
              <a:uLnTx/>
              <a:uFillTx/>
              <a:latin typeface="Aria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1B601E9F-217C-A4C0-3359-FB44732E263E}"/>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22063940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6</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194593199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fld id="{DA2C159E-F13C-4A85-9A41-E7669D3E0D70}" type="slidenum">
              <a:rPr lang="en-GB" smtClean="0"/>
              <a:pPr/>
              <a:t>159</a:t>
            </a:fld>
            <a:endParaRPr lang="en-GB"/>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473487" y="750840"/>
            <a:ext cx="8346985" cy="3641820"/>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Recap of session 5 and review answers of pre-session task </a:t>
            </a:r>
          </a:p>
          <a:p>
            <a:pPr marL="514350" indent="-514350">
              <a:lnSpc>
                <a:spcPct val="120000"/>
              </a:lnSpc>
              <a:spcBef>
                <a:spcPts val="600"/>
              </a:spcBef>
              <a:buAutoNum type="arabicPeriod"/>
            </a:pPr>
            <a:r>
              <a:rPr lang="en-GB" sz="2400">
                <a:cs typeface="Arial"/>
              </a:rPr>
              <a:t>Understand the terms and application of tractive force and braking force</a:t>
            </a:r>
          </a:p>
          <a:p>
            <a:pPr marL="514350" indent="-514350">
              <a:lnSpc>
                <a:spcPct val="120000"/>
              </a:lnSpc>
              <a:spcBef>
                <a:spcPts val="600"/>
              </a:spcBef>
              <a:buAutoNum type="arabicPeriod"/>
            </a:pPr>
            <a:r>
              <a:rPr lang="en-GB" sz="2400">
                <a:cs typeface="Arial"/>
              </a:rPr>
              <a:t>Understand different types of mechanical energy </a:t>
            </a:r>
          </a:p>
          <a:p>
            <a:pPr marL="514350" indent="-514350">
              <a:lnSpc>
                <a:spcPct val="120000"/>
              </a:lnSpc>
              <a:spcBef>
                <a:spcPts val="600"/>
              </a:spcBef>
              <a:buAutoNum type="arabicPeriod"/>
            </a:pPr>
            <a:r>
              <a:rPr lang="en-GB" sz="2400">
                <a:cs typeface="Arial"/>
              </a:rPr>
              <a:t>Calculate mechanical energy for given systems</a:t>
            </a:r>
          </a:p>
          <a:p>
            <a:pPr marL="514350" indent="-514350">
              <a:lnSpc>
                <a:spcPct val="120000"/>
              </a:lnSpc>
              <a:spcBef>
                <a:spcPts val="600"/>
              </a:spcBef>
              <a:buAutoNum type="arabicPeriod"/>
            </a:pPr>
            <a:r>
              <a:rPr lang="en-GB" sz="2400">
                <a:cs typeface="Arial"/>
              </a:rPr>
              <a:t>Calculate power in mechanical systems</a:t>
            </a:r>
          </a:p>
          <a:p>
            <a:pPr marL="514350" indent="-514350">
              <a:lnSpc>
                <a:spcPct val="120000"/>
              </a:lnSpc>
              <a:spcBef>
                <a:spcPts val="600"/>
              </a:spcBef>
              <a:buAutoNum type="arabicPeriod"/>
            </a:pPr>
            <a:r>
              <a:rPr lang="en-GB" sz="2400">
                <a:cs typeface="Arial"/>
              </a:rPr>
              <a:t>Introduction to next session</a:t>
            </a:r>
          </a:p>
          <a:p>
            <a:pPr marL="514350" indent="-514350">
              <a:lnSpc>
                <a:spcPct val="120000"/>
              </a:lnSpc>
              <a:spcBef>
                <a:spcPts val="600"/>
              </a:spcBef>
              <a:buAutoNum type="arabicPeriod"/>
            </a:pPr>
            <a:endParaRPr lang="en-GB" sz="2400">
              <a:cs typeface="Arial"/>
            </a:endParaRPr>
          </a:p>
        </p:txBody>
      </p:sp>
      <p:sp>
        <p:nvSpPr>
          <p:cNvPr id="6" name="Footer Placeholder 4">
            <a:extLst>
              <a:ext uri="{FF2B5EF4-FFF2-40B4-BE49-F238E27FC236}">
                <a16:creationId xmlns:a16="http://schemas.microsoft.com/office/drawing/2014/main" id="{69316DDA-CF8E-1D82-6F54-D5E878363C5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060422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16</a:t>
            </a:fld>
            <a:endParaRPr lang="en-GB"/>
          </a:p>
        </p:txBody>
      </p:sp>
      <p:sp>
        <p:nvSpPr>
          <p:cNvPr id="12" name="Title 11"/>
          <p:cNvSpPr>
            <a:spLocks noGrp="1"/>
          </p:cNvSpPr>
          <p:nvPr>
            <p:ph type="title"/>
          </p:nvPr>
        </p:nvSpPr>
        <p:spPr>
          <a:xfrm>
            <a:off x="232950" y="249900"/>
            <a:ext cx="8437563" cy="699425"/>
          </a:xfrm>
        </p:spPr>
        <p:txBody>
          <a:bodyPr anchor="t">
            <a:normAutofit/>
          </a:bodyPr>
          <a:lstStyle/>
          <a:p>
            <a:r>
              <a:rPr lang="en-GB"/>
              <a:t>Construct free body diagrams (FBD)</a:t>
            </a:r>
          </a:p>
        </p:txBody>
      </p:sp>
      <p:sp>
        <p:nvSpPr>
          <p:cNvPr id="5" name="Text Placeholder 4"/>
          <p:cNvSpPr>
            <a:spLocks noGrp="1"/>
          </p:cNvSpPr>
          <p:nvPr>
            <p:ph type="body" sz="quarter" idx="12"/>
          </p:nvPr>
        </p:nvSpPr>
        <p:spPr>
          <a:xfrm>
            <a:off x="234000" y="986400"/>
            <a:ext cx="7667625" cy="3601574"/>
          </a:xfrm>
        </p:spPr>
        <p:txBody>
          <a:bodyPr vert="horz" lIns="0" tIns="0" rIns="0" bIns="0" rtlCol="0" anchor="t">
            <a:normAutofit/>
          </a:bodyPr>
          <a:lstStyle/>
          <a:p>
            <a:pPr>
              <a:spcAft>
                <a:spcPts val="600"/>
              </a:spcAft>
            </a:pPr>
            <a:r>
              <a:rPr lang="en-GB" b="0"/>
              <a:t>Steps to construct FBD</a:t>
            </a:r>
          </a:p>
          <a:p>
            <a:pPr marL="514350" indent="-514350">
              <a:spcAft>
                <a:spcPts val="600"/>
              </a:spcAft>
              <a:buFont typeface="+mj-lt"/>
              <a:buAutoNum type="arabicPeriod"/>
            </a:pPr>
            <a:r>
              <a:rPr lang="en-GB"/>
              <a:t>Identify</a:t>
            </a:r>
            <a:r>
              <a:rPr lang="en-GB" b="0"/>
              <a:t> the </a:t>
            </a:r>
            <a:r>
              <a:rPr lang="en-GB"/>
              <a:t>specific object.</a:t>
            </a:r>
          </a:p>
          <a:p>
            <a:pPr marL="514350" indent="-514350">
              <a:spcAft>
                <a:spcPts val="600"/>
              </a:spcAft>
              <a:buAutoNum type="arabicPeriod"/>
            </a:pPr>
            <a:r>
              <a:rPr lang="en-GB"/>
              <a:t>Isolate</a:t>
            </a:r>
            <a:r>
              <a:rPr lang="en-GB" b="0"/>
              <a:t> </a:t>
            </a:r>
            <a:r>
              <a:rPr lang="en-GB"/>
              <a:t>it from</a:t>
            </a:r>
            <a:r>
              <a:rPr lang="en-GB" b="0"/>
              <a:t> the rest of the objects.</a:t>
            </a:r>
            <a:endParaRPr lang="en-GB" b="0">
              <a:cs typeface="Arial"/>
            </a:endParaRPr>
          </a:p>
          <a:p>
            <a:pPr marL="514350" indent="-514350">
              <a:spcAft>
                <a:spcPts val="600"/>
              </a:spcAft>
              <a:buFont typeface="+mj-lt"/>
              <a:buAutoNum type="arabicPeriod"/>
            </a:pPr>
            <a:r>
              <a:rPr lang="en-GB" b="0"/>
              <a:t>Draw the system boundary line to identify any field forces acting on the object – optional.</a:t>
            </a:r>
          </a:p>
          <a:p>
            <a:pPr marL="514350" indent="-514350">
              <a:spcAft>
                <a:spcPts val="600"/>
              </a:spcAft>
              <a:buFont typeface="+mj-lt"/>
              <a:buAutoNum type="arabicPeriod"/>
            </a:pPr>
            <a:r>
              <a:rPr lang="en-GB"/>
              <a:t>Draw all external forces acting on the body using arrows.</a:t>
            </a:r>
            <a:endParaRPr lang="en-GB" b="0"/>
          </a:p>
          <a:p>
            <a:pPr>
              <a:spcAft>
                <a:spcPts val="600"/>
              </a:spcAft>
            </a:pPr>
            <a:endParaRPr lang="en-GB"/>
          </a:p>
          <a:p>
            <a:pPr>
              <a:spcAft>
                <a:spcPts val="600"/>
              </a:spcAft>
            </a:pPr>
            <a:endParaRPr lang="en-GB"/>
          </a:p>
        </p:txBody>
      </p:sp>
      <p:sp>
        <p:nvSpPr>
          <p:cNvPr id="2" name="Footer Placeholder 4">
            <a:extLst>
              <a:ext uri="{FF2B5EF4-FFF2-40B4-BE49-F238E27FC236}">
                <a16:creationId xmlns:a16="http://schemas.microsoft.com/office/drawing/2014/main" id="{9927CFD0-004B-E879-1AA6-2F945CBC5A5E}"/>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5754560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4400"/>
              <a:t>Recap of session 5</a:t>
            </a:r>
          </a:p>
        </p:txBody>
      </p:sp>
    </p:spTree>
    <p:extLst>
      <p:ext uri="{BB962C8B-B14F-4D97-AF65-F5344CB8AC3E}">
        <p14:creationId xmlns:p14="http://schemas.microsoft.com/office/powerpoint/2010/main" val="47831919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a:xfrm>
            <a:off x="234000" y="267494"/>
            <a:ext cx="8437563" cy="699425"/>
          </a:xfrm>
        </p:spPr>
        <p:txBody>
          <a:bodyPr/>
          <a:lstStyle/>
          <a:p>
            <a:r>
              <a:rPr lang="en-GB">
                <a:cs typeface="Arial"/>
              </a:rPr>
              <a:t>Last week we learnt to:</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96610" y="939180"/>
            <a:ext cx="8598380" cy="3601574"/>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calculate momentum of moving objects</a:t>
            </a:r>
          </a:p>
          <a:p>
            <a:pPr marL="514350" indent="-514350">
              <a:lnSpc>
                <a:spcPct val="120000"/>
              </a:lnSpc>
              <a:spcBef>
                <a:spcPts val="600"/>
              </a:spcBef>
              <a:buAutoNum type="arabicPeriod"/>
            </a:pPr>
            <a:r>
              <a:rPr lang="en-GB" sz="2400">
                <a:cs typeface="Arial"/>
              </a:rPr>
              <a:t>calculate impulse applied on a system</a:t>
            </a:r>
          </a:p>
          <a:p>
            <a:pPr marL="514350" indent="-514350">
              <a:lnSpc>
                <a:spcPct val="120000"/>
              </a:lnSpc>
              <a:spcBef>
                <a:spcPts val="600"/>
              </a:spcBef>
              <a:buAutoNum type="arabicPeriod"/>
            </a:pPr>
            <a:r>
              <a:rPr lang="en-GB" sz="2400">
                <a:cs typeface="Arial"/>
              </a:rPr>
              <a:t>calculate velocity or mass using conservation of momentum</a:t>
            </a:r>
          </a:p>
          <a:p>
            <a:pPr marL="514350" indent="-514350">
              <a:lnSpc>
                <a:spcPct val="120000"/>
              </a:lnSpc>
              <a:spcBef>
                <a:spcPts val="600"/>
              </a:spcBef>
              <a:buAutoNum type="arabicPeriod"/>
            </a:pPr>
            <a:r>
              <a:rPr lang="en-GB" sz="2400">
                <a:cs typeface="Arial"/>
              </a:rPr>
              <a:t>discuss safety issues related to the moving trolley of double girder automated overhead crane (AOC).</a:t>
            </a:r>
          </a:p>
          <a:p>
            <a:pPr marL="514350" indent="-514350">
              <a:lnSpc>
                <a:spcPct val="120000"/>
              </a:lnSpc>
              <a:spcBef>
                <a:spcPts val="600"/>
              </a:spcBef>
              <a:buAutoNum type="arabicPeriod"/>
            </a:pPr>
            <a:endParaRPr lang="en-GB" sz="2400"/>
          </a:p>
        </p:txBody>
      </p:sp>
      <p:sp>
        <p:nvSpPr>
          <p:cNvPr id="6" name="Footer Placeholder 4">
            <a:extLst>
              <a:ext uri="{FF2B5EF4-FFF2-40B4-BE49-F238E27FC236}">
                <a16:creationId xmlns:a16="http://schemas.microsoft.com/office/drawing/2014/main" id="{6505F2B6-1961-6B25-B5A4-826794E6EF0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87044828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fld id="{DA2C159E-F13C-4A85-9A41-E7669D3E0D70}" type="slidenum">
              <a:rPr lang="en-GB" smtClean="0"/>
              <a:pPr/>
              <a:t>162</a:t>
            </a:fld>
            <a:endParaRPr lang="en-GB"/>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from session 5</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32950" y="1057507"/>
            <a:ext cx="5711130" cy="3601574"/>
          </a:xfrm>
        </p:spPr>
        <p:txBody>
          <a:bodyPr vert="horz" lIns="0" tIns="0" rIns="0" bIns="0" rtlCol="0" anchor="t">
            <a:noAutofit/>
          </a:bodyPr>
          <a:lstStyle/>
          <a:p>
            <a:pPr marL="457200" indent="-457200">
              <a:buAutoNum type="arabicPeriod"/>
            </a:pPr>
            <a:r>
              <a:rPr lang="en-GB" sz="2400">
                <a:ea typeface="+mn-lt"/>
                <a:cs typeface="+mn-lt"/>
              </a:rPr>
              <a:t>Correct units for momentum is </a:t>
            </a:r>
            <a:r>
              <a:rPr lang="en-GB" sz="2400" err="1">
                <a:ea typeface="+mn-lt"/>
                <a:cs typeface="+mn-lt"/>
              </a:rPr>
              <a:t>J.s.</a:t>
            </a:r>
            <a:br>
              <a:rPr lang="en-GB" sz="2400">
                <a:ea typeface="+mn-lt"/>
                <a:cs typeface="+mn-lt"/>
              </a:rPr>
            </a:br>
            <a:endParaRPr lang="en-GB" sz="2400">
              <a:ea typeface="+mn-lt"/>
              <a:cs typeface="+mn-lt"/>
            </a:endParaRPr>
          </a:p>
          <a:p>
            <a:pPr marL="457200" indent="-457200">
              <a:buAutoNum type="arabicPeriod"/>
            </a:pPr>
            <a:r>
              <a:rPr lang="en-GB" sz="2400"/>
              <a:t>In an inelastic collision, the energy that appears to be missing is converted into heat and force.</a:t>
            </a:r>
            <a:br>
              <a:rPr lang="en-GB" sz="2400"/>
            </a:br>
            <a:endParaRPr lang="en-GB" sz="2400"/>
          </a:p>
          <a:p>
            <a:pPr marL="457200" indent="-457200">
              <a:buAutoNum type="arabicPeriod"/>
            </a:pPr>
            <a:r>
              <a:rPr lang="en-GB" sz="2400">
                <a:solidFill>
                  <a:srgbClr val="000000"/>
                </a:solidFill>
              </a:rPr>
              <a:t>Momentum is a vector.</a:t>
            </a:r>
            <a:endParaRPr lang="en-GB" sz="2400"/>
          </a:p>
        </p:txBody>
      </p:sp>
      <p:sp>
        <p:nvSpPr>
          <p:cNvPr id="6" name="Footer Placeholder 4">
            <a:extLst>
              <a:ext uri="{FF2B5EF4-FFF2-40B4-BE49-F238E27FC236}">
                <a16:creationId xmlns:a16="http://schemas.microsoft.com/office/drawing/2014/main" id="{43C7004A-3088-0C45-D2FD-C675EBCF49F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788B80A9-6BA6-75C3-6523-0BF8D5EE131D}"/>
              </a:ext>
            </a:extLst>
          </p:cNvPr>
          <p:cNvGrpSpPr/>
          <p:nvPr/>
        </p:nvGrpSpPr>
        <p:grpSpPr>
          <a:xfrm>
            <a:off x="7109467" y="814918"/>
            <a:ext cx="1228328" cy="830997"/>
            <a:chOff x="5364088" y="3923569"/>
            <a:chExt cx="1228328" cy="830997"/>
          </a:xfrm>
        </p:grpSpPr>
        <p:sp>
          <p:nvSpPr>
            <p:cNvPr id="7" name="TextBox 6">
              <a:extLst>
                <a:ext uri="{FF2B5EF4-FFF2-40B4-BE49-F238E27FC236}">
                  <a16:creationId xmlns:a16="http://schemas.microsoft.com/office/drawing/2014/main" id="{5545AD50-0D88-CF12-3FDB-BDCF73CBC34D}"/>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9AB30B57-859F-4768-E80B-25483589C6E2}"/>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93E520E3-6928-23F6-8A46-B1F3F8E97F1F}"/>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1F4F8BFC-4954-D68C-3A82-A8C5E4111B52}"/>
              </a:ext>
            </a:extLst>
          </p:cNvPr>
          <p:cNvGrpSpPr/>
          <p:nvPr/>
        </p:nvGrpSpPr>
        <p:grpSpPr>
          <a:xfrm>
            <a:off x="7117868" y="1767284"/>
            <a:ext cx="1228328" cy="830997"/>
            <a:chOff x="5364088" y="3923569"/>
            <a:chExt cx="1228328" cy="830997"/>
          </a:xfrm>
        </p:grpSpPr>
        <p:sp>
          <p:nvSpPr>
            <p:cNvPr id="15" name="TextBox 14">
              <a:extLst>
                <a:ext uri="{FF2B5EF4-FFF2-40B4-BE49-F238E27FC236}">
                  <a16:creationId xmlns:a16="http://schemas.microsoft.com/office/drawing/2014/main" id="{693869D4-A409-130E-9CA4-0AD361486FB9}"/>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37FAF897-4D80-0195-DCF5-C716552864A7}"/>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E3E4F4E-91D3-5994-2A5C-0DF8ADD87A16}"/>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8" name="Group 17">
            <a:extLst>
              <a:ext uri="{FF2B5EF4-FFF2-40B4-BE49-F238E27FC236}">
                <a16:creationId xmlns:a16="http://schemas.microsoft.com/office/drawing/2014/main" id="{49610AB4-2F50-C730-8677-4DF1CA507B35}"/>
              </a:ext>
            </a:extLst>
          </p:cNvPr>
          <p:cNvGrpSpPr/>
          <p:nvPr/>
        </p:nvGrpSpPr>
        <p:grpSpPr>
          <a:xfrm>
            <a:off x="7166493" y="3157432"/>
            <a:ext cx="1228328" cy="830997"/>
            <a:chOff x="5364088" y="3923569"/>
            <a:chExt cx="1228328" cy="830997"/>
          </a:xfrm>
        </p:grpSpPr>
        <p:sp>
          <p:nvSpPr>
            <p:cNvPr id="19" name="TextBox 18">
              <a:extLst>
                <a:ext uri="{FF2B5EF4-FFF2-40B4-BE49-F238E27FC236}">
                  <a16:creationId xmlns:a16="http://schemas.microsoft.com/office/drawing/2014/main" id="{A7343172-D3B3-CA67-4B26-B3CDD6622992}"/>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20" name="Rectangle 19">
              <a:extLst>
                <a:ext uri="{FF2B5EF4-FFF2-40B4-BE49-F238E27FC236}">
                  <a16:creationId xmlns:a16="http://schemas.microsoft.com/office/drawing/2014/main" id="{A674CD75-6DCC-DDD7-9C46-690D43AD367A}"/>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36E829D-23A9-27AE-BC1F-060907E836B2}"/>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724805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rrow&#10;&#10;Description automatically generated with low confidence">
            <a:extLst>
              <a:ext uri="{FF2B5EF4-FFF2-40B4-BE49-F238E27FC236}">
                <a16:creationId xmlns:a16="http://schemas.microsoft.com/office/drawing/2014/main" id="{CAB58901-9255-4C13-AC82-33542ADFD426}"/>
              </a:ext>
            </a:extLst>
          </p:cNvPr>
          <p:cNvPicPr>
            <a:picLocks noChangeAspect="1"/>
          </p:cNvPicPr>
          <p:nvPr/>
        </p:nvPicPr>
        <p:blipFill>
          <a:blip r:embed="rId3"/>
          <a:stretch>
            <a:fillRect/>
          </a:stretch>
        </p:blipFill>
        <p:spPr>
          <a:xfrm>
            <a:off x="6889906" y="2178508"/>
            <a:ext cx="2038070" cy="1350221"/>
          </a:xfrm>
          <a:prstGeom prst="rect">
            <a:avLst/>
          </a:prstGeom>
          <a:noFill/>
        </p:spPr>
      </p:pic>
      <p:sp>
        <p:nvSpPr>
          <p:cNvPr id="2" name="Slide Number Placeholder 1">
            <a:extLst>
              <a:ext uri="{FF2B5EF4-FFF2-40B4-BE49-F238E27FC236}">
                <a16:creationId xmlns:a16="http://schemas.microsoft.com/office/drawing/2014/main" id="{93EC7236-A42E-47F9-987F-5C0045B77561}"/>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163</a:t>
            </a:fld>
            <a:endParaRPr lang="en-GB"/>
          </a:p>
        </p:txBody>
      </p:sp>
      <p:sp>
        <p:nvSpPr>
          <p:cNvPr id="3" name="Title 2">
            <a:extLst>
              <a:ext uri="{FF2B5EF4-FFF2-40B4-BE49-F238E27FC236}">
                <a16:creationId xmlns:a16="http://schemas.microsoft.com/office/drawing/2014/main" id="{C3A51D0E-FFAD-491C-9B89-A81116678B39}"/>
              </a:ext>
            </a:extLst>
          </p:cNvPr>
          <p:cNvSpPr>
            <a:spLocks noGrp="1"/>
          </p:cNvSpPr>
          <p:nvPr>
            <p:ph type="title"/>
          </p:nvPr>
        </p:nvSpPr>
        <p:spPr>
          <a:xfrm>
            <a:off x="232950" y="249900"/>
            <a:ext cx="8437563" cy="699425"/>
          </a:xfrm>
        </p:spPr>
        <p:txBody>
          <a:bodyPr anchor="t">
            <a:normAutofit/>
          </a:bodyPr>
          <a:lstStyle/>
          <a:p>
            <a:r>
              <a:rPr lang="en-GB"/>
              <a:t>Pre-session task for session 6</a:t>
            </a:r>
          </a:p>
        </p:txBody>
      </p:sp>
      <p:grpSp>
        <p:nvGrpSpPr>
          <p:cNvPr id="12" name="Group 11">
            <a:extLst>
              <a:ext uri="{FF2B5EF4-FFF2-40B4-BE49-F238E27FC236}">
                <a16:creationId xmlns:a16="http://schemas.microsoft.com/office/drawing/2014/main" id="{9749A451-0BBC-4DA3-ABBC-47FA1DF10554}"/>
              </a:ext>
            </a:extLst>
          </p:cNvPr>
          <p:cNvGrpSpPr/>
          <p:nvPr/>
        </p:nvGrpSpPr>
        <p:grpSpPr>
          <a:xfrm>
            <a:off x="4716016" y="2187859"/>
            <a:ext cx="1894591" cy="1953089"/>
            <a:chOff x="301145" y="1141728"/>
            <a:chExt cx="3609160" cy="3311103"/>
          </a:xfrm>
        </p:grpSpPr>
        <p:sp>
          <p:nvSpPr>
            <p:cNvPr id="14" name="Rectangle: Rounded Corners 13">
              <a:extLst>
                <a:ext uri="{FF2B5EF4-FFF2-40B4-BE49-F238E27FC236}">
                  <a16:creationId xmlns:a16="http://schemas.microsoft.com/office/drawing/2014/main" id="{DA4A6E04-609F-48AF-B551-7D8EA2CBF140}"/>
                </a:ext>
              </a:extLst>
            </p:cNvPr>
            <p:cNvSpPr/>
            <p:nvPr/>
          </p:nvSpPr>
          <p:spPr>
            <a:xfrm>
              <a:off x="1151620" y="4119241"/>
              <a:ext cx="1296143" cy="333590"/>
            </a:xfrm>
            <a:prstGeom prst="roundRect">
              <a:avLst/>
            </a:prstGeom>
            <a:solidFill>
              <a:schemeClr val="accent4">
                <a:lumMod val="5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a:extLst>
                <a:ext uri="{FF2B5EF4-FFF2-40B4-BE49-F238E27FC236}">
                  <a16:creationId xmlns:a16="http://schemas.microsoft.com/office/drawing/2014/main" id="{8068F37A-0F73-4568-A1FD-3EDBE2DBF9E9}"/>
                </a:ext>
              </a:extLst>
            </p:cNvPr>
            <p:cNvCxnSpPr>
              <a:cxnSpLocks/>
              <a:endCxn id="11" idx="4"/>
            </p:cNvCxnSpPr>
            <p:nvPr/>
          </p:nvCxnSpPr>
          <p:spPr>
            <a:xfrm flipV="1">
              <a:off x="1187624" y="3939852"/>
              <a:ext cx="576064" cy="1793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30726BE-4B21-4E80-97A9-263192D81C50}"/>
                </a:ext>
              </a:extLst>
            </p:cNvPr>
            <p:cNvCxnSpPr>
              <a:cxnSpLocks/>
              <a:endCxn id="11" idx="4"/>
            </p:cNvCxnSpPr>
            <p:nvPr/>
          </p:nvCxnSpPr>
          <p:spPr>
            <a:xfrm flipH="1" flipV="1">
              <a:off x="1763688" y="3939852"/>
              <a:ext cx="630133" cy="1793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17F45F96-2951-46BE-B219-28918A8EC35F}"/>
                </a:ext>
              </a:extLst>
            </p:cNvPr>
            <p:cNvGrpSpPr/>
            <p:nvPr/>
          </p:nvGrpSpPr>
          <p:grpSpPr>
            <a:xfrm>
              <a:off x="301145" y="1141728"/>
              <a:ext cx="3609160" cy="2798124"/>
              <a:chOff x="301145" y="1141728"/>
              <a:chExt cx="3609160" cy="2798124"/>
            </a:xfrm>
          </p:grpSpPr>
          <p:cxnSp>
            <p:nvCxnSpPr>
              <p:cNvPr id="10" name="Straight Connector 9">
                <a:extLst>
                  <a:ext uri="{FF2B5EF4-FFF2-40B4-BE49-F238E27FC236}">
                    <a16:creationId xmlns:a16="http://schemas.microsoft.com/office/drawing/2014/main" id="{722C695F-B4B4-4F17-97FA-8C12E9A64F7E}"/>
                  </a:ext>
                </a:extLst>
              </p:cNvPr>
              <p:cNvCxnSpPr/>
              <p:nvPr/>
            </p:nvCxnSpPr>
            <p:spPr>
              <a:xfrm>
                <a:off x="1547664" y="1635646"/>
                <a:ext cx="0" cy="20882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615F008-653E-48E7-AE9C-4755F3BF7635}"/>
                  </a:ext>
                </a:extLst>
              </p:cNvPr>
              <p:cNvCxnSpPr/>
              <p:nvPr/>
            </p:nvCxnSpPr>
            <p:spPr>
              <a:xfrm>
                <a:off x="1979712" y="1635646"/>
                <a:ext cx="0" cy="20882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F1C754A5-AC1A-4095-92DD-D43E65C1A494}"/>
                  </a:ext>
                </a:extLst>
              </p:cNvPr>
              <p:cNvSpPr/>
              <p:nvPr/>
            </p:nvSpPr>
            <p:spPr>
              <a:xfrm>
                <a:off x="1547664" y="3507804"/>
                <a:ext cx="432047" cy="432048"/>
              </a:xfrm>
              <a:prstGeom prst="ellipse">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CDC1C234-15D0-4EDA-B641-F45A9A2C92F2}"/>
                  </a:ext>
                </a:extLst>
              </p:cNvPr>
              <p:cNvGrpSpPr/>
              <p:nvPr/>
            </p:nvGrpSpPr>
            <p:grpSpPr>
              <a:xfrm>
                <a:off x="301145" y="1141728"/>
                <a:ext cx="3609160" cy="541876"/>
                <a:chOff x="301145" y="1141728"/>
                <a:chExt cx="3609160" cy="541876"/>
              </a:xfrm>
            </p:grpSpPr>
            <p:grpSp>
              <p:nvGrpSpPr>
                <p:cNvPr id="4" name="Group 3">
                  <a:extLst>
                    <a:ext uri="{FF2B5EF4-FFF2-40B4-BE49-F238E27FC236}">
                      <a16:creationId xmlns:a16="http://schemas.microsoft.com/office/drawing/2014/main" id="{77224242-182D-4DB9-91D5-941DB116DA4C}"/>
                    </a:ext>
                  </a:extLst>
                </p:cNvPr>
                <p:cNvGrpSpPr/>
                <p:nvPr/>
              </p:nvGrpSpPr>
              <p:grpSpPr>
                <a:xfrm>
                  <a:off x="301145" y="1213456"/>
                  <a:ext cx="3609160" cy="470148"/>
                  <a:chOff x="301145" y="1213456"/>
                  <a:chExt cx="3609160" cy="470148"/>
                </a:xfrm>
              </p:grpSpPr>
              <p:sp>
                <p:nvSpPr>
                  <p:cNvPr id="8" name="Rectangle 7">
                    <a:extLst>
                      <a:ext uri="{FF2B5EF4-FFF2-40B4-BE49-F238E27FC236}">
                        <a16:creationId xmlns:a16="http://schemas.microsoft.com/office/drawing/2014/main" id="{97EE469A-49A7-44CC-B8A3-AA591662F4AE}"/>
                      </a:ext>
                    </a:extLst>
                  </p:cNvPr>
                  <p:cNvSpPr/>
                  <p:nvPr/>
                </p:nvSpPr>
                <p:spPr>
                  <a:xfrm>
                    <a:off x="1079611" y="1213456"/>
                    <a:ext cx="1368152" cy="432048"/>
                  </a:xfrm>
                  <a:prstGeom prst="rect">
                    <a:avLst/>
                  </a:prstGeom>
                  <a:solidFill>
                    <a:srgbClr val="0070C0"/>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B2333436-76C9-4D43-8C17-9B0EC13FB6C0}"/>
                      </a:ext>
                    </a:extLst>
                  </p:cNvPr>
                  <p:cNvSpPr/>
                  <p:nvPr/>
                </p:nvSpPr>
                <p:spPr>
                  <a:xfrm>
                    <a:off x="1295189" y="1539588"/>
                    <a:ext cx="216023" cy="14401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6D6F8DB0-1992-4EB7-BE49-C2722DE8C9CE}"/>
                      </a:ext>
                    </a:extLst>
                  </p:cNvPr>
                  <p:cNvSpPr/>
                  <p:nvPr/>
                </p:nvSpPr>
                <p:spPr>
                  <a:xfrm>
                    <a:off x="1997713" y="1530941"/>
                    <a:ext cx="216023" cy="14401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2" name="Straight Connector 31">
                    <a:extLst>
                      <a:ext uri="{FF2B5EF4-FFF2-40B4-BE49-F238E27FC236}">
                        <a16:creationId xmlns:a16="http://schemas.microsoft.com/office/drawing/2014/main" id="{575B94B6-2F79-4A57-9A9C-1D09FA3236AE}"/>
                      </a:ext>
                    </a:extLst>
                  </p:cNvPr>
                  <p:cNvCxnSpPr/>
                  <p:nvPr/>
                </p:nvCxnSpPr>
                <p:spPr>
                  <a:xfrm>
                    <a:off x="301145" y="1680881"/>
                    <a:ext cx="36091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34" name="Straight Arrow Connector 33">
                  <a:extLst>
                    <a:ext uri="{FF2B5EF4-FFF2-40B4-BE49-F238E27FC236}">
                      <a16:creationId xmlns:a16="http://schemas.microsoft.com/office/drawing/2014/main" id="{D42A568F-DE64-4042-8296-B30BD72DAF31}"/>
                    </a:ext>
                  </a:extLst>
                </p:cNvPr>
                <p:cNvCxnSpPr>
                  <a:cxnSpLocks/>
                </p:cNvCxnSpPr>
                <p:nvPr/>
              </p:nvCxnSpPr>
              <p:spPr>
                <a:xfrm>
                  <a:off x="2105724" y="1263757"/>
                  <a:ext cx="810092"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F6B72870-F5D6-4D7C-95FD-5F138B37BAD9}"/>
                    </a:ext>
                  </a:extLst>
                </p:cNvPr>
                <p:cNvSpPr txBox="1"/>
                <p:nvPr/>
              </p:nvSpPr>
              <p:spPr>
                <a:xfrm>
                  <a:off x="2915816" y="1141728"/>
                  <a:ext cx="216024" cy="207749"/>
                </a:xfrm>
                <a:prstGeom prst="rect">
                  <a:avLst/>
                </a:prstGeom>
                <a:noFill/>
              </p:spPr>
              <p:txBody>
                <a:bodyPr wrap="square" lIns="0" tIns="0" rIns="0" bIns="0" rtlCol="0">
                  <a:spAutoFit/>
                </a:bodyPr>
                <a:lstStyle/>
                <a:p>
                  <a:r>
                    <a:rPr lang="en-GB" sz="1350"/>
                    <a:t>V</a:t>
                  </a:r>
                </a:p>
              </p:txBody>
            </p:sp>
          </p:grpSp>
        </p:grpSp>
      </p:grpSp>
      <p:sp>
        <p:nvSpPr>
          <p:cNvPr id="38" name="TextBox 37">
            <a:extLst>
              <a:ext uri="{FF2B5EF4-FFF2-40B4-BE49-F238E27FC236}">
                <a16:creationId xmlns:a16="http://schemas.microsoft.com/office/drawing/2014/main" id="{27FA77E2-6356-49BF-BB27-2E6E29A42876}"/>
              </a:ext>
            </a:extLst>
          </p:cNvPr>
          <p:cNvSpPr txBox="1"/>
          <p:nvPr/>
        </p:nvSpPr>
        <p:spPr>
          <a:xfrm>
            <a:off x="4355976" y="1095198"/>
            <a:ext cx="4572000" cy="646331"/>
          </a:xfrm>
          <a:prstGeom prst="rect">
            <a:avLst/>
          </a:prstGeom>
          <a:noFill/>
        </p:spPr>
        <p:txBody>
          <a:bodyPr wrap="square">
            <a:spAutoFit/>
          </a:bodyPr>
          <a:lstStyle/>
          <a:p>
            <a:r>
              <a:rPr lang="en-GB">
                <a:hlinkClick r:id="rId4"/>
              </a:rPr>
              <a:t>(42) Workplace safety - Overhead cranes and hazard zones - YouTube</a:t>
            </a:r>
            <a:endParaRPr lang="en-GB"/>
          </a:p>
        </p:txBody>
      </p:sp>
      <p:sp>
        <p:nvSpPr>
          <p:cNvPr id="23" name="TextBox 22">
            <a:extLst>
              <a:ext uri="{FF2B5EF4-FFF2-40B4-BE49-F238E27FC236}">
                <a16:creationId xmlns:a16="http://schemas.microsoft.com/office/drawing/2014/main" id="{857B15B4-B146-450C-9BF4-4475FD155FA5}"/>
              </a:ext>
            </a:extLst>
          </p:cNvPr>
          <p:cNvSpPr txBox="1"/>
          <p:nvPr/>
        </p:nvSpPr>
        <p:spPr>
          <a:xfrm>
            <a:off x="586944" y="1180401"/>
            <a:ext cx="3140258" cy="28315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400"/>
              <a:t>Discuss the </a:t>
            </a:r>
            <a:r>
              <a:rPr lang="en-GB" sz="2400" b="1">
                <a:solidFill>
                  <a:srgbClr val="C00000"/>
                </a:solidFill>
              </a:rPr>
              <a:t>three risks</a:t>
            </a:r>
            <a:r>
              <a:rPr lang="en-GB" sz="2400" b="1"/>
              <a:t> </a:t>
            </a:r>
            <a:r>
              <a:rPr lang="en-GB" sz="2400"/>
              <a:t>involved with overhead cranes operation and </a:t>
            </a:r>
            <a:r>
              <a:rPr lang="en-GB" sz="2400" b="1">
                <a:solidFill>
                  <a:srgbClr val="C00000"/>
                </a:solidFill>
              </a:rPr>
              <a:t>safety precautions</a:t>
            </a:r>
            <a:r>
              <a:rPr lang="en-GB" sz="2400"/>
              <a:t> used in the industry.</a:t>
            </a:r>
          </a:p>
          <a:p>
            <a:endParaRPr lang="en-GB" sz="2400"/>
          </a:p>
          <a:p>
            <a:r>
              <a:rPr lang="en-GB" sz="1600">
                <a:solidFill>
                  <a:schemeClr val="accent4">
                    <a:lumMod val="75000"/>
                  </a:schemeClr>
                </a:solidFill>
              </a:rPr>
              <a:t>Example risk: side pulling of load </a:t>
            </a:r>
            <a:endParaRPr lang="en-US" sz="1100">
              <a:solidFill>
                <a:schemeClr val="accent4">
                  <a:lumMod val="75000"/>
                </a:schemeClr>
              </a:solidFill>
            </a:endParaRPr>
          </a:p>
        </p:txBody>
      </p:sp>
      <p:sp>
        <p:nvSpPr>
          <p:cNvPr id="15" name="Footer Placeholder 4">
            <a:extLst>
              <a:ext uri="{FF2B5EF4-FFF2-40B4-BE49-F238E27FC236}">
                <a16:creationId xmlns:a16="http://schemas.microsoft.com/office/drawing/2014/main" id="{302154A6-CBAA-FF37-68B8-D71670F0B99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76289095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00873-09C9-49AA-85E6-402C9A2EEB9B}"/>
              </a:ext>
            </a:extLst>
          </p:cNvPr>
          <p:cNvSpPr>
            <a:spLocks noGrp="1"/>
          </p:cNvSpPr>
          <p:nvPr>
            <p:ph type="title"/>
          </p:nvPr>
        </p:nvSpPr>
        <p:spPr>
          <a:xfrm>
            <a:off x="1405737" y="338328"/>
            <a:ext cx="954674" cy="699425"/>
          </a:xfrm>
        </p:spPr>
        <p:txBody>
          <a:bodyPr/>
          <a:lstStyle/>
          <a:p>
            <a:r>
              <a:rPr lang="en-GB"/>
              <a:t>Risks</a:t>
            </a:r>
          </a:p>
        </p:txBody>
      </p:sp>
      <p:sp>
        <p:nvSpPr>
          <p:cNvPr id="4" name="Text Placeholder 3">
            <a:extLst>
              <a:ext uri="{FF2B5EF4-FFF2-40B4-BE49-F238E27FC236}">
                <a16:creationId xmlns:a16="http://schemas.microsoft.com/office/drawing/2014/main" id="{F3B85504-FEF3-4CC3-9323-8D515BCC4A30}"/>
              </a:ext>
            </a:extLst>
          </p:cNvPr>
          <p:cNvSpPr>
            <a:spLocks noGrp="1"/>
          </p:cNvSpPr>
          <p:nvPr>
            <p:ph type="body" sz="quarter" idx="12"/>
          </p:nvPr>
        </p:nvSpPr>
        <p:spPr>
          <a:xfrm>
            <a:off x="395536" y="1203598"/>
            <a:ext cx="3960000" cy="3601574"/>
          </a:xfrm>
        </p:spPr>
        <p:txBody>
          <a:bodyPr/>
          <a:lstStyle/>
          <a:p>
            <a:pPr marL="285750" indent="-285750">
              <a:buFont typeface="Arial" panose="020B0604020202020204" pitchFamily="34" charset="0"/>
              <a:buChar char="•"/>
            </a:pPr>
            <a:r>
              <a:rPr lang="en-GB" sz="1800">
                <a:solidFill>
                  <a:srgbClr val="C00000"/>
                </a:solidFill>
              </a:rPr>
              <a:t>side pulling of weight attached</a:t>
            </a:r>
          </a:p>
          <a:p>
            <a:pPr marL="285750" indent="-285750">
              <a:lnSpc>
                <a:spcPct val="200000"/>
              </a:lnSpc>
              <a:buFont typeface="Arial" panose="020B0604020202020204" pitchFamily="34" charset="0"/>
              <a:buChar char="•"/>
            </a:pPr>
            <a:r>
              <a:rPr lang="en-GB" sz="1800">
                <a:solidFill>
                  <a:schemeClr val="accent4">
                    <a:lumMod val="50000"/>
                  </a:schemeClr>
                </a:solidFill>
              </a:rPr>
              <a:t>collision of trolleys</a:t>
            </a:r>
          </a:p>
          <a:p>
            <a:pPr marL="285750" indent="-285750">
              <a:buFont typeface="Arial" panose="020B0604020202020204" pitchFamily="34" charset="0"/>
              <a:buChar char="•"/>
            </a:pPr>
            <a:r>
              <a:rPr lang="en-GB" sz="1800"/>
              <a:t>?</a:t>
            </a:r>
          </a:p>
          <a:p>
            <a:pPr marL="285750" indent="-285750">
              <a:buFont typeface="Arial" panose="020B0604020202020204" pitchFamily="34" charset="0"/>
              <a:buChar char="•"/>
            </a:pPr>
            <a:r>
              <a:rPr lang="en-GB" sz="1800"/>
              <a:t>?</a:t>
            </a:r>
          </a:p>
        </p:txBody>
      </p:sp>
      <p:sp>
        <p:nvSpPr>
          <p:cNvPr id="6" name="Content Placeholder 5">
            <a:extLst>
              <a:ext uri="{FF2B5EF4-FFF2-40B4-BE49-F238E27FC236}">
                <a16:creationId xmlns:a16="http://schemas.microsoft.com/office/drawing/2014/main" id="{AE5EAE98-258F-43D2-AD10-F880760ABDBB}"/>
              </a:ext>
            </a:extLst>
          </p:cNvPr>
          <p:cNvSpPr>
            <a:spLocks noGrp="1"/>
          </p:cNvSpPr>
          <p:nvPr>
            <p:ph sz="quarter" idx="13"/>
          </p:nvPr>
        </p:nvSpPr>
        <p:spPr>
          <a:xfrm>
            <a:off x="4716016" y="1145167"/>
            <a:ext cx="3384550" cy="3600450"/>
          </a:xfrm>
        </p:spPr>
        <p:txBody>
          <a:bodyPr/>
          <a:lstStyle/>
          <a:p>
            <a:pPr marL="285750" indent="-285750">
              <a:lnSpc>
                <a:spcPct val="150000"/>
              </a:lnSpc>
              <a:buFont typeface="Arial" panose="020B0604020202020204" pitchFamily="34" charset="0"/>
              <a:buChar char="•"/>
            </a:pPr>
            <a:r>
              <a:rPr lang="en-GB" sz="1800" b="1">
                <a:solidFill>
                  <a:srgbClr val="C00000"/>
                </a:solidFill>
              </a:rPr>
              <a:t>side pull detection sensors</a:t>
            </a:r>
          </a:p>
          <a:p>
            <a:pPr marL="285750" indent="-285750">
              <a:lnSpc>
                <a:spcPct val="150000"/>
              </a:lnSpc>
              <a:buFont typeface="Arial" panose="020B0604020202020204" pitchFamily="34" charset="0"/>
              <a:buChar char="•"/>
            </a:pPr>
            <a:r>
              <a:rPr lang="en-GB" sz="1800" b="1">
                <a:solidFill>
                  <a:schemeClr val="accent4">
                    <a:lumMod val="50000"/>
                  </a:schemeClr>
                </a:solidFill>
              </a:rPr>
              <a:t>anti-collision sensors</a:t>
            </a:r>
          </a:p>
          <a:p>
            <a:pPr marL="285750" indent="-285750">
              <a:lnSpc>
                <a:spcPct val="150000"/>
              </a:lnSpc>
              <a:buFont typeface="Arial" panose="020B0604020202020204" pitchFamily="34" charset="0"/>
              <a:buChar char="•"/>
            </a:pPr>
            <a:r>
              <a:rPr lang="en-GB" sz="1800" b="1"/>
              <a:t>?</a:t>
            </a:r>
          </a:p>
          <a:p>
            <a:pPr marL="285750" indent="-285750">
              <a:lnSpc>
                <a:spcPct val="150000"/>
              </a:lnSpc>
              <a:buFont typeface="Arial" panose="020B0604020202020204" pitchFamily="34" charset="0"/>
              <a:buChar char="•"/>
            </a:pPr>
            <a:r>
              <a:rPr lang="en-GB" sz="1800" b="1"/>
              <a:t>?</a:t>
            </a:r>
          </a:p>
        </p:txBody>
      </p:sp>
      <p:sp>
        <p:nvSpPr>
          <p:cNvPr id="2" name="Slide Number Placeholder 1">
            <a:extLst>
              <a:ext uri="{FF2B5EF4-FFF2-40B4-BE49-F238E27FC236}">
                <a16:creationId xmlns:a16="http://schemas.microsoft.com/office/drawing/2014/main" id="{E9CB250D-FD9C-4F01-AD03-CB3DEEDA6C93}"/>
              </a:ext>
            </a:extLst>
          </p:cNvPr>
          <p:cNvSpPr>
            <a:spLocks noGrp="1"/>
          </p:cNvSpPr>
          <p:nvPr>
            <p:ph type="sldNum" sz="quarter" idx="11"/>
          </p:nvPr>
        </p:nvSpPr>
        <p:spPr/>
        <p:txBody>
          <a:bodyPr/>
          <a:lstStyle/>
          <a:p>
            <a:fld id="{DA2C159E-F13C-4A85-9A41-E7669D3E0D70}" type="slidenum">
              <a:rPr lang="en-GB" smtClean="0"/>
              <a:pPr/>
              <a:t>164</a:t>
            </a:fld>
            <a:endParaRPr lang="en-GB"/>
          </a:p>
        </p:txBody>
      </p:sp>
      <p:sp>
        <p:nvSpPr>
          <p:cNvPr id="8" name="TextBox 7">
            <a:extLst>
              <a:ext uri="{FF2B5EF4-FFF2-40B4-BE49-F238E27FC236}">
                <a16:creationId xmlns:a16="http://schemas.microsoft.com/office/drawing/2014/main" id="{90B21747-5FFC-49C4-BB25-155DE6960201}"/>
              </a:ext>
            </a:extLst>
          </p:cNvPr>
          <p:cNvSpPr txBox="1"/>
          <p:nvPr/>
        </p:nvSpPr>
        <p:spPr>
          <a:xfrm>
            <a:off x="5220072" y="292861"/>
            <a:ext cx="2592288" cy="400110"/>
          </a:xfrm>
          <a:prstGeom prst="rect">
            <a:avLst/>
          </a:prstGeom>
          <a:noFill/>
        </p:spPr>
        <p:txBody>
          <a:bodyPr wrap="square">
            <a:spAutoFit/>
          </a:bodyPr>
          <a:lstStyle/>
          <a:p>
            <a:r>
              <a:rPr lang="en-GB" sz="2000" b="1"/>
              <a:t>Safety precautions</a:t>
            </a:r>
          </a:p>
        </p:txBody>
      </p:sp>
      <p:pic>
        <p:nvPicPr>
          <p:cNvPr id="10" name="Graphic 9" descr="Construction worker female outline">
            <a:extLst>
              <a:ext uri="{FF2B5EF4-FFF2-40B4-BE49-F238E27FC236}">
                <a16:creationId xmlns:a16="http://schemas.microsoft.com/office/drawing/2014/main" id="{8300F872-00EE-493B-B88A-7953D3DBF1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9233" y="2688786"/>
            <a:ext cx="1500073" cy="1500073"/>
          </a:xfrm>
          <a:prstGeom prst="rect">
            <a:avLst/>
          </a:prstGeom>
        </p:spPr>
      </p:pic>
      <p:pic>
        <p:nvPicPr>
          <p:cNvPr id="12" name="Graphic 11" descr="Construction worker male outline">
            <a:extLst>
              <a:ext uri="{FF2B5EF4-FFF2-40B4-BE49-F238E27FC236}">
                <a16:creationId xmlns:a16="http://schemas.microsoft.com/office/drawing/2014/main" id="{348CE402-A626-4212-942F-2C7026A2DB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44439" y="3219822"/>
            <a:ext cx="1447493" cy="1447493"/>
          </a:xfrm>
          <a:prstGeom prst="rect">
            <a:avLst/>
          </a:prstGeom>
        </p:spPr>
      </p:pic>
      <p:pic>
        <p:nvPicPr>
          <p:cNvPr id="14" name="Graphic 13" descr="Question Mark with solid fill">
            <a:extLst>
              <a:ext uri="{FF2B5EF4-FFF2-40B4-BE49-F238E27FC236}">
                <a16:creationId xmlns:a16="http://schemas.microsoft.com/office/drawing/2014/main" id="{C86063B8-A7A6-4DBE-81E2-6D7566C16A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86796" y="2255005"/>
            <a:ext cx="914400" cy="914400"/>
          </a:xfrm>
          <a:prstGeom prst="rect">
            <a:avLst/>
          </a:prstGeom>
        </p:spPr>
      </p:pic>
      <p:sp>
        <p:nvSpPr>
          <p:cNvPr id="7" name="Footer Placeholder 4">
            <a:extLst>
              <a:ext uri="{FF2B5EF4-FFF2-40B4-BE49-F238E27FC236}">
                <a16:creationId xmlns:a16="http://schemas.microsoft.com/office/drawing/2014/main" id="{A1CF3593-6103-6D18-A7E9-05CE4B2E9C9E}"/>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0966517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cs typeface="Arial"/>
              </a:rPr>
              <a:t>Force and motion </a:t>
            </a:r>
          </a:p>
        </p:txBody>
      </p:sp>
    </p:spTree>
    <p:extLst>
      <p:ext uri="{BB962C8B-B14F-4D97-AF65-F5344CB8AC3E}">
        <p14:creationId xmlns:p14="http://schemas.microsoft.com/office/powerpoint/2010/main" val="371276033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Content Placeholder 1">
            <a:extLst>
              <a:ext uri="{FF2B5EF4-FFF2-40B4-BE49-F238E27FC236}">
                <a16:creationId xmlns:a16="http://schemas.microsoft.com/office/drawing/2014/main" id="{C138CEE7-6F89-80F8-B3C7-2251CD7D9EF9}"/>
              </a:ext>
            </a:extLst>
          </p:cNvPr>
          <p:cNvSpPr>
            <a:spLocks noGrp="1"/>
          </p:cNvSpPr>
          <p:nvPr>
            <p:ph sz="quarter" idx="18"/>
          </p:nvPr>
        </p:nvSpPr>
        <p:spPr>
          <a:xfrm>
            <a:off x="683569" y="894197"/>
            <a:ext cx="3744416" cy="3638548"/>
          </a:xfrm>
        </p:spPr>
        <p:txBody>
          <a:bodyPr/>
          <a:lstStyle/>
          <a:p>
            <a:pPr>
              <a:lnSpc>
                <a:spcPct val="200000"/>
              </a:lnSpc>
            </a:pPr>
            <a:r>
              <a:rPr lang="en-US" sz="2000" b="0" i="1"/>
              <a:t>t</a:t>
            </a:r>
            <a:r>
              <a:rPr lang="en-US" sz="2000" b="0"/>
              <a:t> = time </a:t>
            </a:r>
          </a:p>
          <a:p>
            <a:pPr>
              <a:lnSpc>
                <a:spcPct val="200000"/>
              </a:lnSpc>
            </a:pPr>
            <a:r>
              <a:rPr lang="en-US" sz="2000" b="0" i="1"/>
              <a:t>u </a:t>
            </a:r>
            <a:r>
              <a:rPr lang="en-US" sz="2000" b="0"/>
              <a:t>= velocity at </a:t>
            </a:r>
            <a:r>
              <a:rPr lang="en-US" sz="2000" b="0" i="1"/>
              <a:t>t </a:t>
            </a:r>
            <a:r>
              <a:rPr lang="en-US" sz="2000" b="0"/>
              <a:t>= 0</a:t>
            </a:r>
          </a:p>
          <a:p>
            <a:pPr>
              <a:lnSpc>
                <a:spcPct val="200000"/>
              </a:lnSpc>
            </a:pPr>
            <a:r>
              <a:rPr lang="en-US" sz="2000" b="0" i="1"/>
              <a:t>v</a:t>
            </a:r>
            <a:r>
              <a:rPr lang="en-US" sz="2000" b="0"/>
              <a:t> = velocity at </a:t>
            </a:r>
            <a:r>
              <a:rPr lang="en-US" sz="2000" b="0" i="1"/>
              <a:t>t</a:t>
            </a:r>
            <a:r>
              <a:rPr lang="en-US" sz="2000" b="0"/>
              <a:t> = </a:t>
            </a:r>
            <a:r>
              <a:rPr lang="en-US" sz="2000" b="0" i="1"/>
              <a:t>t</a:t>
            </a:r>
          </a:p>
          <a:p>
            <a:pPr>
              <a:lnSpc>
                <a:spcPct val="200000"/>
              </a:lnSpc>
            </a:pPr>
            <a:r>
              <a:rPr lang="en-US" sz="2000" b="0" i="1"/>
              <a:t>a</a:t>
            </a:r>
            <a:r>
              <a:rPr lang="en-US" sz="2000" b="0"/>
              <a:t> = acceleration in </a:t>
            </a:r>
            <a:r>
              <a:rPr lang="en-US" sz="2000" b="0" i="1"/>
              <a:t>t</a:t>
            </a:r>
            <a:r>
              <a:rPr lang="en-US" sz="2000" b="0"/>
              <a:t> duration</a:t>
            </a:r>
          </a:p>
          <a:p>
            <a:pPr>
              <a:lnSpc>
                <a:spcPct val="200000"/>
              </a:lnSpc>
            </a:pPr>
            <a:r>
              <a:rPr lang="en-US" sz="2000" b="0" i="1"/>
              <a:t>s</a:t>
            </a:r>
            <a:r>
              <a:rPr lang="en-US" sz="2000" b="0"/>
              <a:t> = displacement in </a:t>
            </a:r>
            <a:r>
              <a:rPr lang="en-US" sz="2000" b="0" i="1"/>
              <a:t>t</a:t>
            </a:r>
            <a:r>
              <a:rPr lang="en-US" sz="2000" b="0"/>
              <a:t> duration</a:t>
            </a:r>
          </a:p>
          <a:p>
            <a:pPr>
              <a:lnSpc>
                <a:spcPct val="200000"/>
              </a:lnSpc>
            </a:pPr>
            <a:endParaRPr lang="en-US" sz="2000"/>
          </a:p>
        </p:txBody>
      </p:sp>
      <p:pic>
        <p:nvPicPr>
          <p:cNvPr id="1026" name="Picture 2" descr="Equations Of Motion Worked Examples - Tessshebaylo">
            <a:extLst>
              <a:ext uri="{FF2B5EF4-FFF2-40B4-BE49-F238E27FC236}">
                <a16:creationId xmlns:a16="http://schemas.microsoft.com/office/drawing/2014/main" id="{57E0F244-9CD9-26B7-3BF7-AA106FEE1A8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4116"/>
          <a:stretch/>
        </p:blipFill>
        <p:spPr bwMode="auto">
          <a:xfrm>
            <a:off x="4572000" y="894197"/>
            <a:ext cx="4048005" cy="3638549"/>
          </a:xfrm>
          <a:prstGeom prst="rect">
            <a:avLst/>
          </a:prstGeom>
          <a:solidFill>
            <a:srgbClr val="FFFFFF"/>
          </a:solidFill>
          <a:ln>
            <a:solidFill>
              <a:schemeClr val="accent6">
                <a:lumMod val="65000"/>
                <a:lumOff val="35000"/>
              </a:schemeClr>
            </a:solidFill>
          </a:ln>
        </p:spPr>
      </p:pic>
      <p:sp>
        <p:nvSpPr>
          <p:cNvPr id="2" name="Slide Number Placeholder 1">
            <a:extLst>
              <a:ext uri="{FF2B5EF4-FFF2-40B4-BE49-F238E27FC236}">
                <a16:creationId xmlns:a16="http://schemas.microsoft.com/office/drawing/2014/main" id="{7A1379E9-0912-9F3D-DCC3-2C9E4133CE7E}"/>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166</a:t>
            </a:fld>
            <a:endParaRPr lang="en-GB"/>
          </a:p>
        </p:txBody>
      </p:sp>
      <p:sp>
        <p:nvSpPr>
          <p:cNvPr id="3" name="Title 2">
            <a:extLst>
              <a:ext uri="{FF2B5EF4-FFF2-40B4-BE49-F238E27FC236}">
                <a16:creationId xmlns:a16="http://schemas.microsoft.com/office/drawing/2014/main" id="{D9C68748-EE7D-3215-AE78-12C68316DC94}"/>
              </a:ext>
            </a:extLst>
          </p:cNvPr>
          <p:cNvSpPr>
            <a:spLocks noGrp="1"/>
          </p:cNvSpPr>
          <p:nvPr>
            <p:ph type="title"/>
          </p:nvPr>
        </p:nvSpPr>
        <p:spPr>
          <a:xfrm>
            <a:off x="232950" y="249900"/>
            <a:ext cx="8437563" cy="699425"/>
          </a:xfrm>
        </p:spPr>
        <p:txBody>
          <a:bodyPr anchor="t">
            <a:normAutofit/>
          </a:bodyPr>
          <a:lstStyle/>
          <a:p>
            <a:r>
              <a:rPr lang="en-GB">
                <a:solidFill>
                  <a:srgbClr val="C00000"/>
                </a:solidFill>
              </a:rPr>
              <a:t>Equations of motion </a:t>
            </a:r>
          </a:p>
        </p:txBody>
      </p:sp>
      <p:sp>
        <p:nvSpPr>
          <p:cNvPr id="4" name="Footer Placeholder 4">
            <a:extLst>
              <a:ext uri="{FF2B5EF4-FFF2-40B4-BE49-F238E27FC236}">
                <a16:creationId xmlns:a16="http://schemas.microsoft.com/office/drawing/2014/main" id="{BF134630-26BC-72C4-1F91-198DE1CE5641}"/>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27454415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fld id="{DA2C159E-F13C-4A85-9A41-E7669D3E0D70}" type="slidenum">
              <a:rPr lang="en-GB" smtClean="0"/>
              <a:pPr/>
              <a:t>167</a:t>
            </a:fld>
            <a:endParaRPr lang="en-GB"/>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Knowledge assessment</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395536" y="1406621"/>
            <a:ext cx="3816424" cy="2730938"/>
          </a:xfrm>
        </p:spPr>
        <p:txBody>
          <a:bodyPr vert="horz" lIns="0" tIns="0" rIns="0" bIns="0" rtlCol="0" anchor="t">
            <a:noAutofit/>
          </a:bodyPr>
          <a:lstStyle/>
          <a:p>
            <a:r>
              <a:rPr lang="en-GB" sz="1600">
                <a:solidFill>
                  <a:srgbClr val="3829F7"/>
                </a:solidFill>
                <a:hlinkClick r:id="rId3">
                  <a:extLst>
                    <a:ext uri="{A12FA001-AC4F-418D-AE19-62706E023703}">
                      <ahyp:hlinkClr xmlns:ahyp="http://schemas.microsoft.com/office/drawing/2018/hyperlinkcolor" val="tx"/>
                    </a:ext>
                  </a:extLst>
                </a:hlinkClick>
              </a:rPr>
              <a:t>https://www.bbc.co.uk/bitesize/guides/zxd9w6f/revision/7</a:t>
            </a:r>
            <a:endParaRPr lang="en-GB" sz="1600">
              <a:solidFill>
                <a:srgbClr val="3829F7"/>
              </a:solidFill>
            </a:endParaRPr>
          </a:p>
          <a:p>
            <a:endParaRPr lang="en-GB" sz="1600"/>
          </a:p>
          <a:p>
            <a:endParaRPr lang="en-GB" sz="1600"/>
          </a:p>
          <a:p>
            <a:endParaRPr lang="en-GB" sz="2000"/>
          </a:p>
        </p:txBody>
      </p:sp>
      <p:grpSp>
        <p:nvGrpSpPr>
          <p:cNvPr id="12" name="Group 11">
            <a:extLst>
              <a:ext uri="{FF2B5EF4-FFF2-40B4-BE49-F238E27FC236}">
                <a16:creationId xmlns:a16="http://schemas.microsoft.com/office/drawing/2014/main" id="{CCA0636B-AA3A-470C-8798-B406A33850B1}"/>
              </a:ext>
            </a:extLst>
          </p:cNvPr>
          <p:cNvGrpSpPr/>
          <p:nvPr/>
        </p:nvGrpSpPr>
        <p:grpSpPr>
          <a:xfrm>
            <a:off x="3563888" y="1203598"/>
            <a:ext cx="5337567" cy="3168352"/>
            <a:chOff x="1475656" y="1355358"/>
            <a:chExt cx="6073824" cy="3160608"/>
          </a:xfrm>
        </p:grpSpPr>
        <p:grpSp>
          <p:nvGrpSpPr>
            <p:cNvPr id="6" name="Group 5">
              <a:extLst>
                <a:ext uri="{FF2B5EF4-FFF2-40B4-BE49-F238E27FC236}">
                  <a16:creationId xmlns:a16="http://schemas.microsoft.com/office/drawing/2014/main" id="{6A86B185-006A-42E2-82C9-B911257BC64E}"/>
                </a:ext>
              </a:extLst>
            </p:cNvPr>
            <p:cNvGrpSpPr/>
            <p:nvPr/>
          </p:nvGrpSpPr>
          <p:grpSpPr>
            <a:xfrm>
              <a:off x="1475656" y="2355726"/>
              <a:ext cx="2160240" cy="2160240"/>
              <a:chOff x="6516216" y="1346123"/>
              <a:chExt cx="1781944" cy="1689576"/>
            </a:xfrm>
          </p:grpSpPr>
          <p:pic>
            <p:nvPicPr>
              <p:cNvPr id="7" name="Graphic 6" descr="Cycling with solid fill">
                <a:extLst>
                  <a:ext uri="{FF2B5EF4-FFF2-40B4-BE49-F238E27FC236}">
                    <a16:creationId xmlns:a16="http://schemas.microsoft.com/office/drawing/2014/main" id="{162FE9C3-C26B-4094-B6B8-77412D52DBD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16216" y="1667547"/>
                <a:ext cx="1368152" cy="1368152"/>
              </a:xfrm>
              <a:prstGeom prst="rect">
                <a:avLst/>
              </a:prstGeom>
            </p:spPr>
          </p:pic>
          <p:pic>
            <p:nvPicPr>
              <p:cNvPr id="8" name="Graphic 7" descr="Arrow Right with solid fill">
                <a:extLst>
                  <a:ext uri="{FF2B5EF4-FFF2-40B4-BE49-F238E27FC236}">
                    <a16:creationId xmlns:a16="http://schemas.microsoft.com/office/drawing/2014/main" id="{6D476417-B9A5-430C-9E33-A82DBBDCAA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52320" y="1348198"/>
                <a:ext cx="634605" cy="634605"/>
              </a:xfrm>
              <a:prstGeom prst="rect">
                <a:avLst/>
              </a:prstGeom>
            </p:spPr>
          </p:pic>
          <p:sp>
            <p:nvSpPr>
              <p:cNvPr id="9" name="TextBox 8">
                <a:extLst>
                  <a:ext uri="{FF2B5EF4-FFF2-40B4-BE49-F238E27FC236}">
                    <a16:creationId xmlns:a16="http://schemas.microsoft.com/office/drawing/2014/main" id="{1677E4B1-3999-4020-A0F4-42AC9B1B074E}"/>
                  </a:ext>
                </a:extLst>
              </p:cNvPr>
              <p:cNvSpPr txBox="1"/>
              <p:nvPr/>
            </p:nvSpPr>
            <p:spPr>
              <a:xfrm>
                <a:off x="8028384" y="1346123"/>
                <a:ext cx="269776" cy="523220"/>
              </a:xfrm>
              <a:prstGeom prst="rect">
                <a:avLst/>
              </a:prstGeom>
              <a:noFill/>
            </p:spPr>
            <p:txBody>
              <a:bodyPr wrap="square">
                <a:spAutoFit/>
              </a:bodyPr>
              <a:lstStyle/>
              <a:p>
                <a:r>
                  <a:rPr lang="en-US" altLang="en-US" sz="2800"/>
                  <a:t>v</a:t>
                </a:r>
                <a:endParaRPr lang="en-GB" sz="2800"/>
              </a:p>
            </p:txBody>
          </p:sp>
        </p:grpSp>
        <p:pic>
          <p:nvPicPr>
            <p:cNvPr id="11" name="Graphic 10" descr="Road with solid fill">
              <a:extLst>
                <a:ext uri="{FF2B5EF4-FFF2-40B4-BE49-F238E27FC236}">
                  <a16:creationId xmlns:a16="http://schemas.microsoft.com/office/drawing/2014/main" id="{ABA7160E-931E-4761-BEE7-8469DE334D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16016" y="1355358"/>
              <a:ext cx="2833464" cy="2833464"/>
            </a:xfrm>
            <a:prstGeom prst="rect">
              <a:avLst/>
            </a:prstGeom>
          </p:spPr>
        </p:pic>
      </p:grpSp>
      <p:sp>
        <p:nvSpPr>
          <p:cNvPr id="10" name="Footer Placeholder 4">
            <a:extLst>
              <a:ext uri="{FF2B5EF4-FFF2-40B4-BE49-F238E27FC236}">
                <a16:creationId xmlns:a16="http://schemas.microsoft.com/office/drawing/2014/main" id="{F6A1D38C-787F-3EB0-1DDA-B19FA9E334B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37416605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C9BF03-60FB-1B14-9AB2-AD2A32416778}"/>
              </a:ext>
            </a:extLst>
          </p:cNvPr>
          <p:cNvSpPr>
            <a:spLocks noGrp="1"/>
          </p:cNvSpPr>
          <p:nvPr>
            <p:ph type="sldNum" sz="quarter" idx="11"/>
          </p:nvPr>
        </p:nvSpPr>
        <p:spPr/>
        <p:txBody>
          <a:bodyPr/>
          <a:lstStyle/>
          <a:p>
            <a:fld id="{DA2C159E-F13C-4A85-9A41-E7669D3E0D70}" type="slidenum">
              <a:rPr lang="en-GB" smtClean="0"/>
              <a:pPr/>
              <a:t>168</a:t>
            </a:fld>
            <a:endParaRPr lang="en-GB"/>
          </a:p>
        </p:txBody>
      </p:sp>
      <p:sp>
        <p:nvSpPr>
          <p:cNvPr id="3" name="Title 2">
            <a:extLst>
              <a:ext uri="{FF2B5EF4-FFF2-40B4-BE49-F238E27FC236}">
                <a16:creationId xmlns:a16="http://schemas.microsoft.com/office/drawing/2014/main" id="{71B37837-43B8-C47B-61E8-8916753AD224}"/>
              </a:ext>
            </a:extLst>
          </p:cNvPr>
          <p:cNvSpPr>
            <a:spLocks noGrp="1"/>
          </p:cNvSpPr>
          <p:nvPr>
            <p:ph type="title"/>
          </p:nvPr>
        </p:nvSpPr>
        <p:spPr/>
        <p:txBody>
          <a:bodyPr/>
          <a:lstStyle/>
          <a:p>
            <a:r>
              <a:rPr lang="en-US">
                <a:solidFill>
                  <a:srgbClr val="AC132F"/>
                </a:solidFill>
                <a:cs typeface="Arial"/>
              </a:rPr>
              <a:t>What is tractive force?</a:t>
            </a:r>
            <a:endParaRPr lang="en-US">
              <a:solidFill>
                <a:srgbClr val="AC132F"/>
              </a:solidFill>
            </a:endParaRPr>
          </a:p>
        </p:txBody>
      </p:sp>
      <p:sp>
        <p:nvSpPr>
          <p:cNvPr id="4" name="Text Placeholder 3">
            <a:extLst>
              <a:ext uri="{FF2B5EF4-FFF2-40B4-BE49-F238E27FC236}">
                <a16:creationId xmlns:a16="http://schemas.microsoft.com/office/drawing/2014/main" id="{61E60260-BCDB-4BFF-7BB7-1B1E70AAAE6A}"/>
              </a:ext>
            </a:extLst>
          </p:cNvPr>
          <p:cNvSpPr>
            <a:spLocks noGrp="1"/>
          </p:cNvSpPr>
          <p:nvPr>
            <p:ph type="body" sz="quarter" idx="12"/>
          </p:nvPr>
        </p:nvSpPr>
        <p:spPr>
          <a:xfrm>
            <a:off x="234000" y="986400"/>
            <a:ext cx="8231075" cy="3601574"/>
          </a:xfrm>
        </p:spPr>
        <p:txBody>
          <a:bodyPr vert="horz" lIns="0" tIns="0" rIns="0" bIns="0" rtlCol="0" anchor="t">
            <a:noAutofit/>
          </a:bodyPr>
          <a:lstStyle/>
          <a:p>
            <a:pPr>
              <a:lnSpc>
                <a:spcPct val="100000"/>
              </a:lnSpc>
            </a:pPr>
            <a:r>
              <a:rPr lang="en-GB" sz="2000"/>
              <a:t>Tractive force is the force needed to overcome the resistance caused by friction when two bodies slide or roll on each other. </a:t>
            </a:r>
          </a:p>
          <a:p>
            <a:pPr>
              <a:lnSpc>
                <a:spcPct val="100000"/>
              </a:lnSpc>
            </a:pPr>
            <a:endParaRPr lang="en-GB" sz="2000"/>
          </a:p>
          <a:p>
            <a:pPr algn="l">
              <a:lnSpc>
                <a:spcPct val="100000"/>
              </a:lnSpc>
            </a:pPr>
            <a:r>
              <a:rPr lang="en-GB" sz="1600" b="0" i="0">
                <a:solidFill>
                  <a:srgbClr val="000000"/>
                </a:solidFill>
                <a:effectLst/>
                <a:latin typeface="bitstream vera sans"/>
              </a:rPr>
              <a:t>The tractive force between a car wheel and the surface can be expressed as</a:t>
            </a:r>
          </a:p>
          <a:p>
            <a:pPr algn="ctr">
              <a:lnSpc>
                <a:spcPct val="100000"/>
              </a:lnSpc>
            </a:pPr>
            <a:r>
              <a:rPr lang="en-GB" sz="2800" b="0" i="1">
                <a:solidFill>
                  <a:srgbClr val="000000"/>
                </a:solidFill>
                <a:effectLst/>
                <a:latin typeface="bitstream vera sans"/>
              </a:rPr>
              <a:t>F = </a:t>
            </a:r>
            <a:r>
              <a:rPr lang="en-GB" sz="2800" b="0" i="1" err="1">
                <a:solidFill>
                  <a:srgbClr val="000000"/>
                </a:solidFill>
                <a:effectLst/>
                <a:latin typeface="bitstream vera sans"/>
              </a:rPr>
              <a:t>μ</a:t>
            </a:r>
            <a:r>
              <a:rPr lang="en-GB" sz="2800" b="0" i="1" baseline="-25000" err="1">
                <a:solidFill>
                  <a:srgbClr val="000000"/>
                </a:solidFill>
                <a:effectLst/>
                <a:latin typeface="bitstream vera sans"/>
              </a:rPr>
              <a:t>t</a:t>
            </a:r>
            <a:r>
              <a:rPr lang="en-GB" sz="2800" b="0" i="1">
                <a:solidFill>
                  <a:srgbClr val="000000"/>
                </a:solidFill>
                <a:effectLst/>
                <a:latin typeface="bitstream vera sans"/>
              </a:rPr>
              <a:t> W</a:t>
            </a:r>
            <a:endParaRPr lang="en-GB" sz="2800" b="0" i="0">
              <a:solidFill>
                <a:srgbClr val="000000"/>
              </a:solidFill>
              <a:effectLst/>
              <a:latin typeface="bitstream vera sans"/>
            </a:endParaRPr>
          </a:p>
          <a:p>
            <a:pPr algn="ctr">
              <a:lnSpc>
                <a:spcPct val="100000"/>
              </a:lnSpc>
            </a:pPr>
            <a:r>
              <a:rPr lang="en-GB" sz="2800" b="0" i="1">
                <a:solidFill>
                  <a:srgbClr val="000000"/>
                </a:solidFill>
                <a:effectLst/>
                <a:latin typeface="bitstream vera sans"/>
              </a:rPr>
              <a:t>        = </a:t>
            </a:r>
            <a:r>
              <a:rPr lang="en-GB" sz="2800" b="0" i="1" err="1">
                <a:solidFill>
                  <a:srgbClr val="000000"/>
                </a:solidFill>
                <a:effectLst/>
                <a:latin typeface="bitstream vera sans"/>
              </a:rPr>
              <a:t>μ</a:t>
            </a:r>
            <a:r>
              <a:rPr lang="en-GB" sz="2800" b="0" i="1" baseline="-25000" err="1">
                <a:solidFill>
                  <a:srgbClr val="000000"/>
                </a:solidFill>
                <a:effectLst/>
                <a:latin typeface="bitstream vera sans"/>
              </a:rPr>
              <a:t>t</a:t>
            </a:r>
            <a:r>
              <a:rPr lang="en-GB" sz="2800" b="0" i="1">
                <a:solidFill>
                  <a:srgbClr val="000000"/>
                </a:solidFill>
                <a:effectLst/>
                <a:latin typeface="bitstream vera sans"/>
              </a:rPr>
              <a:t> m a</a:t>
            </a:r>
            <a:r>
              <a:rPr lang="en-GB" sz="2800" b="0" i="1" baseline="-25000">
                <a:solidFill>
                  <a:srgbClr val="000000"/>
                </a:solidFill>
                <a:effectLst/>
                <a:latin typeface="bitstream vera sans"/>
              </a:rPr>
              <a:t>g</a:t>
            </a:r>
            <a:r>
              <a:rPr lang="en-GB" sz="2800" b="0" i="1">
                <a:solidFill>
                  <a:srgbClr val="000000"/>
                </a:solidFill>
                <a:effectLst/>
                <a:latin typeface="bitstream vera sans"/>
              </a:rPr>
              <a:t>   </a:t>
            </a:r>
            <a:endParaRPr lang="en-GB" sz="2800" b="0" i="0">
              <a:solidFill>
                <a:srgbClr val="000000"/>
              </a:solidFill>
              <a:effectLst/>
              <a:latin typeface="bitstream vera sans"/>
            </a:endParaRPr>
          </a:p>
          <a:p>
            <a:pPr algn="l">
              <a:lnSpc>
                <a:spcPct val="100000"/>
              </a:lnSpc>
            </a:pPr>
            <a:r>
              <a:rPr lang="en-GB" sz="1800" b="0" i="1">
                <a:solidFill>
                  <a:srgbClr val="000000"/>
                </a:solidFill>
                <a:effectLst/>
                <a:latin typeface="bitstream vera sans"/>
              </a:rPr>
              <a:t>Where:</a:t>
            </a:r>
            <a:endParaRPr lang="en-GB" sz="1800" b="0" i="0">
              <a:solidFill>
                <a:srgbClr val="000000"/>
              </a:solidFill>
              <a:effectLst/>
              <a:latin typeface="bitstream vera sans"/>
            </a:endParaRPr>
          </a:p>
          <a:p>
            <a:pPr algn="l">
              <a:lnSpc>
                <a:spcPct val="100000"/>
              </a:lnSpc>
            </a:pPr>
            <a:r>
              <a:rPr lang="en-GB" sz="1600" b="0" i="1">
                <a:solidFill>
                  <a:srgbClr val="000000"/>
                </a:solidFill>
                <a:effectLst/>
                <a:latin typeface="bitstream vera sans"/>
              </a:rPr>
              <a:t>F = traction effort or </a:t>
            </a:r>
            <a:r>
              <a:rPr lang="en-GB" sz="1600" b="0" i="1" strike="noStrike">
                <a:solidFill>
                  <a:srgbClr val="000000"/>
                </a:solidFill>
                <a:effectLst/>
                <a:latin typeface="bitstream vera sans"/>
                <a:hlinkClick r:id="rId3" tooltip="force"/>
              </a:rPr>
              <a:t>force</a:t>
            </a:r>
            <a:r>
              <a:rPr lang="en-GB" sz="1600" b="0" i="1">
                <a:solidFill>
                  <a:srgbClr val="000000"/>
                </a:solidFill>
                <a:effectLst/>
                <a:latin typeface="bitstream vera sans"/>
              </a:rPr>
              <a:t> acting on the wheel from the surface (N)</a:t>
            </a:r>
            <a:endParaRPr lang="en-GB" sz="1600" b="0" i="0">
              <a:solidFill>
                <a:srgbClr val="000000"/>
              </a:solidFill>
              <a:effectLst/>
              <a:latin typeface="bitstream vera sans"/>
            </a:endParaRPr>
          </a:p>
          <a:p>
            <a:pPr algn="l">
              <a:lnSpc>
                <a:spcPct val="100000"/>
              </a:lnSpc>
            </a:pPr>
            <a:r>
              <a:rPr lang="en-GB" sz="1600" b="0" i="1" err="1">
                <a:solidFill>
                  <a:srgbClr val="000000"/>
                </a:solidFill>
                <a:effectLst/>
                <a:latin typeface="bitstream vera sans"/>
              </a:rPr>
              <a:t>μ</a:t>
            </a:r>
            <a:r>
              <a:rPr lang="en-GB" sz="1600" b="0" i="1" baseline="-25000" err="1">
                <a:solidFill>
                  <a:srgbClr val="000000"/>
                </a:solidFill>
                <a:effectLst/>
                <a:latin typeface="bitstream vera sans"/>
              </a:rPr>
              <a:t>t</a:t>
            </a:r>
            <a:r>
              <a:rPr lang="en-GB" sz="1600" b="0" i="1" baseline="-25000">
                <a:solidFill>
                  <a:srgbClr val="000000"/>
                </a:solidFill>
                <a:effectLst/>
                <a:latin typeface="bitstream vera sans"/>
              </a:rPr>
              <a:t> </a:t>
            </a:r>
            <a:r>
              <a:rPr lang="en-GB" sz="1600" b="0" i="1">
                <a:solidFill>
                  <a:srgbClr val="000000"/>
                </a:solidFill>
                <a:effectLst/>
                <a:latin typeface="bitstream vera sans"/>
              </a:rPr>
              <a:t>= traction – or </a:t>
            </a:r>
            <a:r>
              <a:rPr lang="en-GB" sz="1600" b="0" i="1" strike="noStrike">
                <a:solidFill>
                  <a:srgbClr val="000000"/>
                </a:solidFill>
                <a:effectLst/>
                <a:latin typeface="bitstream vera sans"/>
                <a:hlinkClick r:id="rId4" tooltip="friction coefficients"/>
              </a:rPr>
              <a:t>friction – coefficient</a:t>
            </a:r>
            <a:r>
              <a:rPr lang="en-GB" sz="1600" b="0" i="1">
                <a:solidFill>
                  <a:srgbClr val="000000"/>
                </a:solidFill>
                <a:effectLst/>
                <a:latin typeface="bitstream vera sans"/>
              </a:rPr>
              <a:t> between the wheel and the surface</a:t>
            </a:r>
            <a:br>
              <a:rPr lang="en-GB" sz="1600" b="0" i="1">
                <a:solidFill>
                  <a:srgbClr val="000000"/>
                </a:solidFill>
                <a:effectLst/>
                <a:latin typeface="bitstream vera sans"/>
              </a:rPr>
            </a:br>
            <a:r>
              <a:rPr lang="en-GB" sz="1600" b="0" i="1">
                <a:solidFill>
                  <a:srgbClr val="000000"/>
                </a:solidFill>
                <a:effectLst/>
                <a:latin typeface="bitstream vera sans"/>
              </a:rPr>
              <a:t>W = </a:t>
            </a:r>
            <a:r>
              <a:rPr lang="en-GB" sz="1600" b="0" i="1" strike="noStrike">
                <a:solidFill>
                  <a:srgbClr val="000000"/>
                </a:solidFill>
                <a:effectLst/>
                <a:latin typeface="bitstream vera sans"/>
                <a:hlinkClick r:id="rId5" tooltip="weight force"/>
              </a:rPr>
              <a:t>weight</a:t>
            </a:r>
            <a:r>
              <a:rPr lang="en-GB" sz="1600" b="0" i="1">
                <a:solidFill>
                  <a:srgbClr val="000000"/>
                </a:solidFill>
                <a:effectLst/>
                <a:latin typeface="bitstream vera sans"/>
              </a:rPr>
              <a:t> or vertical force between wheel and surface (N)</a:t>
            </a:r>
            <a:endParaRPr lang="en-GB" sz="1600" b="0" i="0">
              <a:solidFill>
                <a:srgbClr val="000000"/>
              </a:solidFill>
              <a:effectLst/>
              <a:latin typeface="bitstream vera sans"/>
            </a:endParaRPr>
          </a:p>
          <a:p>
            <a:pPr algn="l">
              <a:lnSpc>
                <a:spcPct val="100000"/>
              </a:lnSpc>
            </a:pPr>
            <a:r>
              <a:rPr lang="en-GB" sz="1600" b="0" i="1">
                <a:solidFill>
                  <a:srgbClr val="000000"/>
                </a:solidFill>
                <a:effectLst/>
                <a:latin typeface="bitstream vera sans"/>
              </a:rPr>
              <a:t>m = mass on the wheel (kg)</a:t>
            </a:r>
            <a:endParaRPr lang="en-GB" sz="1600" b="0" i="0">
              <a:solidFill>
                <a:srgbClr val="000000"/>
              </a:solidFill>
              <a:effectLst/>
              <a:latin typeface="bitstream vera sans"/>
            </a:endParaRPr>
          </a:p>
          <a:p>
            <a:pPr algn="l">
              <a:lnSpc>
                <a:spcPct val="100000"/>
              </a:lnSpc>
            </a:pPr>
            <a:r>
              <a:rPr lang="en-GB" sz="1600" b="0" i="1">
                <a:solidFill>
                  <a:srgbClr val="000000"/>
                </a:solidFill>
                <a:effectLst/>
                <a:latin typeface="bitstream vera sans"/>
              </a:rPr>
              <a:t>a</a:t>
            </a:r>
            <a:r>
              <a:rPr lang="en-GB" sz="1600" b="0" i="1" baseline="-25000">
                <a:solidFill>
                  <a:srgbClr val="000000"/>
                </a:solidFill>
                <a:effectLst/>
                <a:latin typeface="bitstream vera sans"/>
              </a:rPr>
              <a:t>g</a:t>
            </a:r>
            <a:r>
              <a:rPr lang="en-GB" sz="1600" b="0" i="1">
                <a:solidFill>
                  <a:srgbClr val="000000"/>
                </a:solidFill>
                <a:effectLst/>
                <a:latin typeface="bitstream vera sans"/>
              </a:rPr>
              <a:t> = </a:t>
            </a:r>
            <a:r>
              <a:rPr lang="en-GB" sz="1600" b="0" i="1" strike="noStrike">
                <a:solidFill>
                  <a:srgbClr val="000000"/>
                </a:solidFill>
                <a:effectLst/>
                <a:latin typeface="bitstream vera sans"/>
                <a:hlinkClick r:id="rId6" tooltip="acceleration gravity "/>
              </a:rPr>
              <a:t>acceleration of gravity</a:t>
            </a:r>
            <a:r>
              <a:rPr lang="en-GB" sz="1600" b="0" i="1">
                <a:solidFill>
                  <a:srgbClr val="000000"/>
                </a:solidFill>
                <a:effectLst/>
                <a:latin typeface="bitstream vera sans"/>
              </a:rPr>
              <a:t> (9.81 m/s</a:t>
            </a:r>
            <a:r>
              <a:rPr lang="en-GB" sz="1600" b="0" i="1" baseline="30000">
                <a:solidFill>
                  <a:srgbClr val="000000"/>
                </a:solidFill>
                <a:effectLst/>
                <a:latin typeface="bitstream vera sans"/>
              </a:rPr>
              <a:t>2</a:t>
            </a:r>
            <a:r>
              <a:rPr lang="en-GB" sz="1600" b="0" i="1">
                <a:solidFill>
                  <a:srgbClr val="000000"/>
                </a:solidFill>
                <a:effectLst/>
                <a:latin typeface="bitstream vera sans"/>
              </a:rPr>
              <a:t>)</a:t>
            </a:r>
            <a:endParaRPr lang="en-GB" sz="1600" b="0" i="0">
              <a:solidFill>
                <a:srgbClr val="000000"/>
              </a:solidFill>
              <a:effectLst/>
              <a:latin typeface="bitstream vera sans"/>
            </a:endParaRPr>
          </a:p>
          <a:p>
            <a:pPr>
              <a:lnSpc>
                <a:spcPct val="100000"/>
              </a:lnSpc>
            </a:pPr>
            <a:endParaRPr lang="en-US" sz="2000" b="1">
              <a:solidFill>
                <a:schemeClr val="accent2">
                  <a:lumMod val="75000"/>
                </a:schemeClr>
              </a:solidFill>
              <a:cs typeface="Arial"/>
            </a:endParaRPr>
          </a:p>
        </p:txBody>
      </p:sp>
      <p:sp>
        <p:nvSpPr>
          <p:cNvPr id="10" name="TextBox 9">
            <a:extLst>
              <a:ext uri="{FF2B5EF4-FFF2-40B4-BE49-F238E27FC236}">
                <a16:creationId xmlns:a16="http://schemas.microsoft.com/office/drawing/2014/main" id="{FB47285A-D0A9-44F5-B441-579B386AE7D9}"/>
              </a:ext>
            </a:extLst>
          </p:cNvPr>
          <p:cNvSpPr txBox="1"/>
          <p:nvPr/>
        </p:nvSpPr>
        <p:spPr>
          <a:xfrm>
            <a:off x="7461680" y="3772379"/>
            <a:ext cx="1404160" cy="769441"/>
          </a:xfrm>
          <a:prstGeom prst="rect">
            <a:avLst/>
          </a:prstGeom>
          <a:noFill/>
        </p:spPr>
        <p:txBody>
          <a:bodyPr wrap="square">
            <a:spAutoFit/>
          </a:bodyPr>
          <a:lstStyle/>
          <a:p>
            <a:r>
              <a:rPr lang="en-GB" sz="1100">
                <a:hlinkClick r:id="rId7"/>
              </a:rPr>
              <a:t>Car - Traction Force (engineeringtoolbox.com)</a:t>
            </a:r>
            <a:endParaRPr lang="en-GB" sz="1100"/>
          </a:p>
        </p:txBody>
      </p:sp>
      <p:sp>
        <p:nvSpPr>
          <p:cNvPr id="6" name="Footer Placeholder 4">
            <a:extLst>
              <a:ext uri="{FF2B5EF4-FFF2-40B4-BE49-F238E27FC236}">
                <a16:creationId xmlns:a16="http://schemas.microsoft.com/office/drawing/2014/main" id="{F1B81040-F065-824C-2E9A-943A625DA58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95397263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A10A8A-41DF-4D4C-8461-0EDDF5B1217A}"/>
              </a:ext>
            </a:extLst>
          </p:cNvPr>
          <p:cNvSpPr>
            <a:spLocks noGrp="1"/>
          </p:cNvSpPr>
          <p:nvPr>
            <p:ph type="sldNum" sz="quarter" idx="11"/>
          </p:nvPr>
        </p:nvSpPr>
        <p:spPr/>
        <p:txBody>
          <a:bodyPr/>
          <a:lstStyle/>
          <a:p>
            <a:fld id="{DA2C159E-F13C-4A85-9A41-E7669D3E0D70}" type="slidenum">
              <a:rPr lang="en-GB" smtClean="0"/>
              <a:pPr/>
              <a:t>169</a:t>
            </a:fld>
            <a:endParaRPr lang="en-GB"/>
          </a:p>
        </p:txBody>
      </p:sp>
      <p:sp>
        <p:nvSpPr>
          <p:cNvPr id="4" name="Text Placeholder 3">
            <a:extLst>
              <a:ext uri="{FF2B5EF4-FFF2-40B4-BE49-F238E27FC236}">
                <a16:creationId xmlns:a16="http://schemas.microsoft.com/office/drawing/2014/main" id="{4FA80694-7ED4-4312-9A82-97AAFDFCB465}"/>
              </a:ext>
            </a:extLst>
          </p:cNvPr>
          <p:cNvSpPr>
            <a:spLocks noGrp="1"/>
          </p:cNvSpPr>
          <p:nvPr>
            <p:ph type="body" sz="quarter" idx="12"/>
          </p:nvPr>
        </p:nvSpPr>
        <p:spPr/>
        <p:txBody>
          <a:bodyPr/>
          <a:lstStyle/>
          <a:p>
            <a:r>
              <a:rPr lang="en-GB" sz="2400"/>
              <a:t>Alternatively known as brake power, the braking force refers to the total </a:t>
            </a:r>
            <a:r>
              <a:rPr lang="en-GB" sz="2400">
                <a:solidFill>
                  <a:srgbClr val="C00000"/>
                </a:solidFill>
              </a:rPr>
              <a:t>amount of force exerted on a moving body </a:t>
            </a:r>
            <a:r>
              <a:rPr lang="en-GB" sz="2400"/>
              <a:t>that causes it to </a:t>
            </a:r>
            <a:r>
              <a:rPr lang="en-GB" sz="2400" b="1"/>
              <a:t>slow to a halt.</a:t>
            </a:r>
          </a:p>
          <a:p>
            <a:endParaRPr lang="en-GB" sz="2400"/>
          </a:p>
          <a:p>
            <a:r>
              <a:rPr lang="en-GB" sz="2400"/>
              <a:t>The body or the vehicle must be traveling at a known constant velocity for this force to be calculated correctly. The brake force is measured in newtons “N.”</a:t>
            </a:r>
          </a:p>
          <a:p>
            <a:endParaRPr lang="en-GB" sz="2400"/>
          </a:p>
          <a:p>
            <a:pPr algn="ctr"/>
            <a:r>
              <a:rPr lang="en-GB" sz="1600" b="1" i="0">
                <a:solidFill>
                  <a:srgbClr val="C00000"/>
                </a:solidFill>
                <a:effectLst/>
                <a:latin typeface="Arial" panose="020B0604020202020204" pitchFamily="34" charset="0"/>
              </a:rPr>
              <a:t>Kinetic energy when braking started = Braking Force × Distance</a:t>
            </a:r>
            <a:endParaRPr lang="en-GB" sz="2400">
              <a:solidFill>
                <a:srgbClr val="C00000"/>
              </a:solidFill>
            </a:endParaRPr>
          </a:p>
        </p:txBody>
      </p:sp>
      <p:sp>
        <p:nvSpPr>
          <p:cNvPr id="6" name="Title 2">
            <a:extLst>
              <a:ext uri="{FF2B5EF4-FFF2-40B4-BE49-F238E27FC236}">
                <a16:creationId xmlns:a16="http://schemas.microsoft.com/office/drawing/2014/main" id="{9B25A99B-2FCB-4880-81A9-3CD3F23DC799}"/>
              </a:ext>
            </a:extLst>
          </p:cNvPr>
          <p:cNvSpPr>
            <a:spLocks noGrp="1"/>
          </p:cNvSpPr>
          <p:nvPr>
            <p:ph type="title"/>
          </p:nvPr>
        </p:nvSpPr>
        <p:spPr>
          <a:xfrm>
            <a:off x="233363" y="249238"/>
            <a:ext cx="8437562" cy="700087"/>
          </a:xfrm>
        </p:spPr>
        <p:txBody>
          <a:bodyPr/>
          <a:lstStyle/>
          <a:p>
            <a:r>
              <a:rPr lang="en-US">
                <a:solidFill>
                  <a:srgbClr val="AC132F"/>
                </a:solidFill>
                <a:cs typeface="Arial"/>
              </a:rPr>
              <a:t>What is braking force?</a:t>
            </a:r>
            <a:endParaRPr lang="en-US">
              <a:solidFill>
                <a:srgbClr val="AC132F"/>
              </a:solidFill>
            </a:endParaRPr>
          </a:p>
        </p:txBody>
      </p:sp>
      <p:sp>
        <p:nvSpPr>
          <p:cNvPr id="8" name="TextBox 7">
            <a:extLst>
              <a:ext uri="{FF2B5EF4-FFF2-40B4-BE49-F238E27FC236}">
                <a16:creationId xmlns:a16="http://schemas.microsoft.com/office/drawing/2014/main" id="{D6A9C8AB-4F10-42A3-BE09-117EE9134418}"/>
              </a:ext>
            </a:extLst>
          </p:cNvPr>
          <p:cNvSpPr txBox="1"/>
          <p:nvPr/>
        </p:nvSpPr>
        <p:spPr>
          <a:xfrm>
            <a:off x="7596336" y="3857018"/>
            <a:ext cx="1440160" cy="600164"/>
          </a:xfrm>
          <a:prstGeom prst="rect">
            <a:avLst/>
          </a:prstGeom>
          <a:noFill/>
        </p:spPr>
        <p:txBody>
          <a:bodyPr wrap="square">
            <a:spAutoFit/>
          </a:bodyPr>
          <a:lstStyle/>
          <a:p>
            <a:r>
              <a:rPr lang="en-GB" sz="1100">
                <a:hlinkClick r:id="rId2"/>
              </a:rPr>
              <a:t>Braking Force Calculator - Calculator Academy</a:t>
            </a:r>
            <a:endParaRPr lang="en-GB" sz="1100"/>
          </a:p>
        </p:txBody>
      </p:sp>
      <p:sp>
        <p:nvSpPr>
          <p:cNvPr id="3" name="Footer Placeholder 4">
            <a:extLst>
              <a:ext uri="{FF2B5EF4-FFF2-40B4-BE49-F238E27FC236}">
                <a16:creationId xmlns:a16="http://schemas.microsoft.com/office/drawing/2014/main" id="{CD131FD5-7FC9-A341-CAF8-646EEA29DB3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765360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Example FBD 1</a:t>
            </a:r>
          </a:p>
        </p:txBody>
      </p:sp>
      <p:pic>
        <p:nvPicPr>
          <p:cNvPr id="7" name="Graphic 6" descr="Car Mechanic outline">
            <a:extLst>
              <a:ext uri="{FF2B5EF4-FFF2-40B4-BE49-F238E27FC236}">
                <a16:creationId xmlns:a16="http://schemas.microsoft.com/office/drawing/2014/main" id="{52167711-61A5-4750-9B8F-E6AD4909C43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47756" y="1511127"/>
            <a:ext cx="2465529" cy="2465529"/>
          </a:xfrm>
          <a:prstGeom prst="rect">
            <a:avLst/>
          </a:prstGeom>
        </p:spPr>
      </p:pic>
      <p:grpSp>
        <p:nvGrpSpPr>
          <p:cNvPr id="6" name="Group 5">
            <a:extLst>
              <a:ext uri="{FF2B5EF4-FFF2-40B4-BE49-F238E27FC236}">
                <a16:creationId xmlns:a16="http://schemas.microsoft.com/office/drawing/2014/main" id="{500C155D-BA5F-47E1-A0E7-D2E12AADB194}"/>
              </a:ext>
            </a:extLst>
          </p:cNvPr>
          <p:cNvGrpSpPr/>
          <p:nvPr/>
        </p:nvGrpSpPr>
        <p:grpSpPr>
          <a:xfrm>
            <a:off x="5436096" y="1851083"/>
            <a:ext cx="1728192" cy="1872208"/>
            <a:chOff x="5436096" y="1851083"/>
            <a:chExt cx="1728192" cy="1872208"/>
          </a:xfrm>
        </p:grpSpPr>
        <p:sp>
          <p:nvSpPr>
            <p:cNvPr id="8" name="Rectangle 7">
              <a:extLst>
                <a:ext uri="{FF2B5EF4-FFF2-40B4-BE49-F238E27FC236}">
                  <a16:creationId xmlns:a16="http://schemas.microsoft.com/office/drawing/2014/main" id="{388A2A36-F086-450C-8771-02ABE3068EE5}"/>
                </a:ext>
              </a:extLst>
            </p:cNvPr>
            <p:cNvSpPr/>
            <p:nvPr/>
          </p:nvSpPr>
          <p:spPr>
            <a:xfrm>
              <a:off x="5868144" y="1851083"/>
              <a:ext cx="864096" cy="872724"/>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3558FF1F-0319-4F0F-A71C-BA98C75D9FF5}"/>
                </a:ext>
              </a:extLst>
            </p:cNvPr>
            <p:cNvCxnSpPr>
              <a:stCxn id="8" idx="2"/>
            </p:cNvCxnSpPr>
            <p:nvPr/>
          </p:nvCxnSpPr>
          <p:spPr>
            <a:xfrm>
              <a:off x="6300192" y="2723807"/>
              <a:ext cx="0" cy="999484"/>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1E6CD2EA-5992-40A7-AD2B-2D064A6148EF}"/>
                </a:ext>
              </a:extLst>
            </p:cNvPr>
            <p:cNvCxnSpPr/>
            <p:nvPr/>
          </p:nvCxnSpPr>
          <p:spPr>
            <a:xfrm>
              <a:off x="5436096" y="3723291"/>
              <a:ext cx="1728192"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7A380998-0645-4908-8B78-79FE6041D016}"/>
              </a:ext>
            </a:extLst>
          </p:cNvPr>
          <p:cNvGrpSpPr/>
          <p:nvPr/>
        </p:nvGrpSpPr>
        <p:grpSpPr>
          <a:xfrm>
            <a:off x="6156176" y="2283131"/>
            <a:ext cx="648067" cy="648072"/>
            <a:chOff x="6156176" y="2283131"/>
            <a:chExt cx="648067" cy="648072"/>
          </a:xfrm>
        </p:grpSpPr>
        <p:cxnSp>
          <p:nvCxnSpPr>
            <p:cNvPr id="14" name="Straight Arrow Connector 13">
              <a:extLst>
                <a:ext uri="{FF2B5EF4-FFF2-40B4-BE49-F238E27FC236}">
                  <a16:creationId xmlns:a16="http://schemas.microsoft.com/office/drawing/2014/main" id="{D1551413-D083-42C3-B421-1921E54BFFA6}"/>
                </a:ext>
              </a:extLst>
            </p:cNvPr>
            <p:cNvCxnSpPr>
              <a:cxnSpLocks/>
            </p:cNvCxnSpPr>
            <p:nvPr/>
          </p:nvCxnSpPr>
          <p:spPr>
            <a:xfrm>
              <a:off x="6300192" y="2283131"/>
              <a:ext cx="0" cy="648072"/>
            </a:xfrm>
            <a:prstGeom prst="straightConnector1">
              <a:avLst/>
            </a:prstGeom>
            <a:ln w="38100">
              <a:tailEnd type="triangle"/>
            </a:ln>
          </p:spPr>
          <p:style>
            <a:lnRef idx="1">
              <a:schemeClr val="accent3"/>
            </a:lnRef>
            <a:fillRef idx="0">
              <a:schemeClr val="accent3"/>
            </a:fillRef>
            <a:effectRef idx="0">
              <a:schemeClr val="accent3"/>
            </a:effectRef>
            <a:fontRef idx="minor">
              <a:schemeClr val="tx1"/>
            </a:fontRef>
          </p:style>
        </p:cxnSp>
        <p:sp>
          <p:nvSpPr>
            <p:cNvPr id="19" name="Rectangle 18">
              <a:extLst>
                <a:ext uri="{FF2B5EF4-FFF2-40B4-BE49-F238E27FC236}">
                  <a16:creationId xmlns:a16="http://schemas.microsoft.com/office/drawing/2014/main" id="{80D550AD-5F67-40DB-8331-0F2F87BF3BF9}"/>
                </a:ext>
              </a:extLst>
            </p:cNvPr>
            <p:cNvSpPr/>
            <p:nvPr/>
          </p:nvSpPr>
          <p:spPr>
            <a:xfrm>
              <a:off x="6156176" y="2317660"/>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Mg</a:t>
              </a:r>
            </a:p>
          </p:txBody>
        </p:sp>
      </p:grpSp>
      <p:grpSp>
        <p:nvGrpSpPr>
          <p:cNvPr id="11" name="Group 10">
            <a:extLst>
              <a:ext uri="{FF2B5EF4-FFF2-40B4-BE49-F238E27FC236}">
                <a16:creationId xmlns:a16="http://schemas.microsoft.com/office/drawing/2014/main" id="{3FF8ADC9-635F-4FB3-A881-5935D764281D}"/>
              </a:ext>
            </a:extLst>
          </p:cNvPr>
          <p:cNvGrpSpPr/>
          <p:nvPr/>
        </p:nvGrpSpPr>
        <p:grpSpPr>
          <a:xfrm>
            <a:off x="6156175" y="3219235"/>
            <a:ext cx="648067" cy="504056"/>
            <a:chOff x="6156175" y="3219235"/>
            <a:chExt cx="648067" cy="504056"/>
          </a:xfrm>
        </p:grpSpPr>
        <p:cxnSp>
          <p:nvCxnSpPr>
            <p:cNvPr id="18" name="Straight Arrow Connector 17">
              <a:extLst>
                <a:ext uri="{FF2B5EF4-FFF2-40B4-BE49-F238E27FC236}">
                  <a16:creationId xmlns:a16="http://schemas.microsoft.com/office/drawing/2014/main" id="{71BCEA9F-4E06-4856-921C-11C0D6D9A988}"/>
                </a:ext>
              </a:extLst>
            </p:cNvPr>
            <p:cNvCxnSpPr/>
            <p:nvPr/>
          </p:nvCxnSpPr>
          <p:spPr>
            <a:xfrm flipV="1">
              <a:off x="6300192" y="3219235"/>
              <a:ext cx="0" cy="504056"/>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sp>
          <p:nvSpPr>
            <p:cNvPr id="20" name="Rectangle 19">
              <a:extLst>
                <a:ext uri="{FF2B5EF4-FFF2-40B4-BE49-F238E27FC236}">
                  <a16:creationId xmlns:a16="http://schemas.microsoft.com/office/drawing/2014/main" id="{D31337AB-C021-4073-AD1F-2F8AF1B960C9}"/>
                </a:ext>
              </a:extLst>
            </p:cNvPr>
            <p:cNvSpPr/>
            <p:nvPr/>
          </p:nvSpPr>
          <p:spPr>
            <a:xfrm>
              <a:off x="6156175" y="3261545"/>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N</a:t>
              </a:r>
            </a:p>
          </p:txBody>
        </p:sp>
      </p:grpSp>
      <p:sp>
        <p:nvSpPr>
          <p:cNvPr id="13" name="Footer Placeholder 4">
            <a:extLst>
              <a:ext uri="{FF2B5EF4-FFF2-40B4-BE49-F238E27FC236}">
                <a16:creationId xmlns:a16="http://schemas.microsoft.com/office/drawing/2014/main" id="{5CF325E3-D700-ACDB-C01D-FE675031F5AB}"/>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88315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A7ED33-1ED3-4A7F-91FC-02A2D282AB78}"/>
              </a:ext>
            </a:extLst>
          </p:cNvPr>
          <p:cNvSpPr>
            <a:spLocks noGrp="1"/>
          </p:cNvSpPr>
          <p:nvPr>
            <p:ph type="sldNum" sz="quarter" idx="11"/>
          </p:nvPr>
        </p:nvSpPr>
        <p:spPr/>
        <p:txBody>
          <a:bodyPr/>
          <a:lstStyle/>
          <a:p>
            <a:fld id="{DA2C159E-F13C-4A85-9A41-E7669D3E0D70}" type="slidenum">
              <a:rPr lang="en-GB" smtClean="0"/>
              <a:pPr/>
              <a:t>170</a:t>
            </a:fld>
            <a:endParaRPr lang="en-GB"/>
          </a:p>
        </p:txBody>
      </p:sp>
      <p:sp>
        <p:nvSpPr>
          <p:cNvPr id="3" name="Title 2">
            <a:extLst>
              <a:ext uri="{FF2B5EF4-FFF2-40B4-BE49-F238E27FC236}">
                <a16:creationId xmlns:a16="http://schemas.microsoft.com/office/drawing/2014/main" id="{F48F0AF6-AF3E-460C-ACD5-25208DB6A5B6}"/>
              </a:ext>
            </a:extLst>
          </p:cNvPr>
          <p:cNvSpPr>
            <a:spLocks noGrp="1"/>
          </p:cNvSpPr>
          <p:nvPr>
            <p:ph type="title"/>
          </p:nvPr>
        </p:nvSpPr>
        <p:spPr/>
        <p:txBody>
          <a:bodyPr/>
          <a:lstStyle/>
          <a:p>
            <a:r>
              <a:rPr lang="en-GB">
                <a:solidFill>
                  <a:srgbClr val="C00000"/>
                </a:solidFill>
              </a:rPr>
              <a:t>Group activity on stopping distance</a:t>
            </a:r>
          </a:p>
        </p:txBody>
      </p:sp>
      <p:sp>
        <p:nvSpPr>
          <p:cNvPr id="4" name="Text Placeholder 3">
            <a:extLst>
              <a:ext uri="{FF2B5EF4-FFF2-40B4-BE49-F238E27FC236}">
                <a16:creationId xmlns:a16="http://schemas.microsoft.com/office/drawing/2014/main" id="{9FA340DC-4C2B-478D-8A18-BCBBF1929E19}"/>
              </a:ext>
            </a:extLst>
          </p:cNvPr>
          <p:cNvSpPr>
            <a:spLocks noGrp="1"/>
          </p:cNvSpPr>
          <p:nvPr>
            <p:ph type="body" sz="quarter" idx="12"/>
          </p:nvPr>
        </p:nvSpPr>
        <p:spPr>
          <a:xfrm>
            <a:off x="4932040" y="1365208"/>
            <a:ext cx="3905951" cy="3528392"/>
          </a:xfrm>
        </p:spPr>
        <p:txBody>
          <a:bodyPr/>
          <a:lstStyle/>
          <a:p>
            <a:r>
              <a:rPr lang="en-GB" sz="2000">
                <a:hlinkClick r:id="rId2"/>
              </a:rPr>
              <a:t>Physics Simulation: Stopping Distance (physicsclassroom.com)</a:t>
            </a:r>
            <a:endParaRPr lang="en-GB" sz="2000"/>
          </a:p>
          <a:p>
            <a:endParaRPr lang="en-GB" sz="2000"/>
          </a:p>
          <a:p>
            <a:r>
              <a:rPr lang="en-GB" sz="2000" err="1">
                <a:hlinkClick r:id="rId3"/>
              </a:rPr>
              <a:t>StoppingDistance</a:t>
            </a:r>
            <a:r>
              <a:rPr lang="en-GB" sz="2000">
                <a:hlinkClick r:id="rId3"/>
              </a:rPr>
              <a:t> (physicsclassroom.com)</a:t>
            </a:r>
            <a:endParaRPr lang="en-GB" sz="2000"/>
          </a:p>
          <a:p>
            <a:endParaRPr lang="en-GB" sz="2000"/>
          </a:p>
          <a:p>
            <a:r>
              <a:rPr lang="en-GB" sz="2000">
                <a:hlinkClick r:id="rId4"/>
              </a:rPr>
              <a:t>Stopping Distance Concept Checker (physicsclassroom.com)</a:t>
            </a:r>
            <a:endParaRPr lang="en-GB" sz="2000"/>
          </a:p>
        </p:txBody>
      </p:sp>
      <p:sp>
        <p:nvSpPr>
          <p:cNvPr id="7" name="TextBox 6">
            <a:extLst>
              <a:ext uri="{FF2B5EF4-FFF2-40B4-BE49-F238E27FC236}">
                <a16:creationId xmlns:a16="http://schemas.microsoft.com/office/drawing/2014/main" id="{A62AA269-1B74-4CC3-98B4-EBC99F072B2E}"/>
              </a:ext>
            </a:extLst>
          </p:cNvPr>
          <p:cNvSpPr txBox="1"/>
          <p:nvPr/>
        </p:nvSpPr>
        <p:spPr>
          <a:xfrm>
            <a:off x="352424" y="1402184"/>
            <a:ext cx="3859536" cy="2811026"/>
          </a:xfrm>
          <a:prstGeom prst="rect">
            <a:avLst/>
          </a:prstGeom>
          <a:noFill/>
        </p:spPr>
        <p:txBody>
          <a:bodyPr wrap="square">
            <a:spAutoFit/>
          </a:bodyPr>
          <a:lstStyle/>
          <a:p>
            <a:r>
              <a:rPr lang="en-GB"/>
              <a:t>This simulation provides a good understanding on the work-energy relationship. </a:t>
            </a:r>
          </a:p>
          <a:p>
            <a:endParaRPr lang="en-GB"/>
          </a:p>
          <a:p>
            <a:r>
              <a:rPr lang="en-GB"/>
              <a:t>The activity sheet can be accessed here.</a:t>
            </a:r>
          </a:p>
          <a:p>
            <a:endParaRPr lang="en-GB"/>
          </a:p>
          <a:p>
            <a:pPr>
              <a:lnSpc>
                <a:spcPct val="150000"/>
              </a:lnSpc>
            </a:pPr>
            <a:r>
              <a:rPr lang="en-GB"/>
              <a:t>Quiz on the work-energy concept can be accessed here. </a:t>
            </a:r>
          </a:p>
        </p:txBody>
      </p:sp>
      <p:pic>
        <p:nvPicPr>
          <p:cNvPr id="9" name="Graphic 8" descr="Arrow Right with solid fill">
            <a:extLst>
              <a:ext uri="{FF2B5EF4-FFF2-40B4-BE49-F238E27FC236}">
                <a16:creationId xmlns:a16="http://schemas.microsoft.com/office/drawing/2014/main" id="{B856478A-B9F2-4CD7-BD63-91822750747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11960" y="1546200"/>
            <a:ext cx="504056" cy="504056"/>
          </a:xfrm>
          <a:prstGeom prst="rect">
            <a:avLst/>
          </a:prstGeom>
        </p:spPr>
      </p:pic>
      <p:pic>
        <p:nvPicPr>
          <p:cNvPr id="10" name="Graphic 9" descr="Arrow Right with solid fill">
            <a:extLst>
              <a:ext uri="{FF2B5EF4-FFF2-40B4-BE49-F238E27FC236}">
                <a16:creationId xmlns:a16="http://schemas.microsoft.com/office/drawing/2014/main" id="{A871902F-AE09-4F74-BC83-94ADFAD51C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11960" y="2414511"/>
            <a:ext cx="504056" cy="504056"/>
          </a:xfrm>
          <a:prstGeom prst="rect">
            <a:avLst/>
          </a:prstGeom>
        </p:spPr>
      </p:pic>
      <p:pic>
        <p:nvPicPr>
          <p:cNvPr id="11" name="Graphic 10" descr="Arrow Right with solid fill">
            <a:extLst>
              <a:ext uri="{FF2B5EF4-FFF2-40B4-BE49-F238E27FC236}">
                <a16:creationId xmlns:a16="http://schemas.microsoft.com/office/drawing/2014/main" id="{CB08F3A3-380C-4C1D-B600-AF912E89364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11960" y="3490417"/>
            <a:ext cx="504056" cy="504056"/>
          </a:xfrm>
          <a:prstGeom prst="rect">
            <a:avLst/>
          </a:prstGeom>
        </p:spPr>
      </p:pic>
      <p:pic>
        <p:nvPicPr>
          <p:cNvPr id="13" name="Graphic 12" descr="Group brainstorm with solid fill">
            <a:extLst>
              <a:ext uri="{FF2B5EF4-FFF2-40B4-BE49-F238E27FC236}">
                <a16:creationId xmlns:a16="http://schemas.microsoft.com/office/drawing/2014/main" id="{7913FA1D-CE61-4432-858F-490354446E0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04048" y="102393"/>
            <a:ext cx="914400" cy="914400"/>
          </a:xfrm>
          <a:prstGeom prst="rect">
            <a:avLst/>
          </a:prstGeom>
        </p:spPr>
      </p:pic>
      <p:sp>
        <p:nvSpPr>
          <p:cNvPr id="6" name="Footer Placeholder 4">
            <a:extLst>
              <a:ext uri="{FF2B5EF4-FFF2-40B4-BE49-F238E27FC236}">
                <a16:creationId xmlns:a16="http://schemas.microsoft.com/office/drawing/2014/main" id="{4968A6D0-3973-BEBA-1126-D9723B06A1C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87906886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cs typeface="Arial"/>
              </a:rPr>
              <a:t>Energy and power</a:t>
            </a:r>
            <a:endParaRPr lang="en-US" sz="1000"/>
          </a:p>
        </p:txBody>
      </p:sp>
    </p:spTree>
    <p:extLst>
      <p:ext uri="{BB962C8B-B14F-4D97-AF65-F5344CB8AC3E}">
        <p14:creationId xmlns:p14="http://schemas.microsoft.com/office/powerpoint/2010/main" val="350435073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fld id="{DA2C159E-F13C-4A85-9A41-E7669D3E0D70}" type="slidenum">
              <a:rPr lang="en-GB" smtClean="0"/>
              <a:pPr/>
              <a:t>172</a:t>
            </a:fld>
            <a:endParaRPr lang="en-GB"/>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US">
                <a:solidFill>
                  <a:srgbClr val="AC132F"/>
                </a:solidFill>
                <a:cs typeface="Arial"/>
              </a:rPr>
              <a:t>Kinetic energy</a:t>
            </a:r>
            <a:endParaRPr lang="en-US">
              <a:solidFill>
                <a:srgbClr val="AC132F"/>
              </a:solidFill>
            </a:endParaRPr>
          </a:p>
        </p:txBody>
      </p:sp>
      <p:sp>
        <p:nvSpPr>
          <p:cNvPr id="14" name="Rectangle 3">
            <a:extLst>
              <a:ext uri="{FF2B5EF4-FFF2-40B4-BE49-F238E27FC236}">
                <a16:creationId xmlns:a16="http://schemas.microsoft.com/office/drawing/2014/main" id="{27482728-A9BB-4415-9555-3BBD5266FA23}"/>
              </a:ext>
            </a:extLst>
          </p:cNvPr>
          <p:cNvSpPr>
            <a:spLocks noGrp="1" noChangeArrowheads="1"/>
          </p:cNvSpPr>
          <p:nvPr>
            <p:ph type="body" sz="quarter" idx="12"/>
          </p:nvPr>
        </p:nvSpPr>
        <p:spPr>
          <a:xfrm>
            <a:off x="288751" y="1040245"/>
            <a:ext cx="7667625" cy="3602037"/>
          </a:xfrm>
        </p:spPr>
        <p:txBody>
          <a:bodyPr/>
          <a:lstStyle/>
          <a:p>
            <a:r>
              <a:rPr lang="en-US" altLang="en-US"/>
              <a:t>The kinetic energy for a mass in motion is</a:t>
            </a:r>
          </a:p>
          <a:p>
            <a:endParaRPr lang="en-US" altLang="en-US"/>
          </a:p>
          <a:p>
            <a:pPr lvl="1">
              <a:buFontTx/>
              <a:buNone/>
            </a:pPr>
            <a:r>
              <a:rPr lang="en-US" altLang="en-US"/>
              <a:t>			</a:t>
            </a:r>
            <a:r>
              <a:rPr lang="en-US" altLang="en-US" sz="4000">
                <a:solidFill>
                  <a:srgbClr val="C00000"/>
                </a:solidFill>
              </a:rPr>
              <a:t>K.E. = </a:t>
            </a:r>
            <a:r>
              <a:rPr lang="en-US" altLang="en-US" sz="4000">
                <a:solidFill>
                  <a:srgbClr val="C00000"/>
                </a:solidFill>
                <a:cs typeface="Times New Roman" panose="02020603050405020304" pitchFamily="18" charset="0"/>
              </a:rPr>
              <a:t>½</a:t>
            </a:r>
            <a:r>
              <a:rPr lang="en-US" altLang="en-US" sz="4000" i="1">
                <a:solidFill>
                  <a:srgbClr val="C00000"/>
                </a:solidFill>
                <a:cs typeface="Times New Roman" panose="02020603050405020304" pitchFamily="18" charset="0"/>
              </a:rPr>
              <a:t>mv</a:t>
            </a:r>
            <a:r>
              <a:rPr lang="en-US" altLang="en-US" sz="4000" baseline="30000">
                <a:solidFill>
                  <a:srgbClr val="C00000"/>
                </a:solidFill>
                <a:cs typeface="Times New Roman" panose="02020603050405020304" pitchFamily="18" charset="0"/>
              </a:rPr>
              <a:t>2</a:t>
            </a:r>
          </a:p>
          <a:p>
            <a:pPr lvl="1">
              <a:buFontTx/>
              <a:buNone/>
            </a:pPr>
            <a:endParaRPr lang="en-US" altLang="en-US" sz="4000" baseline="30000">
              <a:cs typeface="Times New Roman" panose="02020603050405020304" pitchFamily="18" charset="0"/>
            </a:endParaRPr>
          </a:p>
          <a:p>
            <a:pPr lvl="1">
              <a:buFontTx/>
              <a:buNone/>
            </a:pPr>
            <a:r>
              <a:rPr lang="en-US" altLang="en-US"/>
              <a:t>  </a:t>
            </a:r>
            <a:r>
              <a:rPr lang="en-US" altLang="en-US" sz="2400" i="1"/>
              <a:t>m</a:t>
            </a:r>
            <a:r>
              <a:rPr lang="en-US" altLang="en-US" sz="2400"/>
              <a:t>     is mass (kg)</a:t>
            </a:r>
          </a:p>
          <a:p>
            <a:pPr lvl="1">
              <a:buFontTx/>
              <a:buNone/>
            </a:pPr>
            <a:r>
              <a:rPr lang="en-US" altLang="en-US" sz="2400"/>
              <a:t>   </a:t>
            </a:r>
            <a:r>
              <a:rPr lang="en-US" altLang="en-US" sz="2400" i="1"/>
              <a:t>v</a:t>
            </a:r>
            <a:r>
              <a:rPr lang="en-US" altLang="en-US" sz="2400"/>
              <a:t>     is speed or velocity (m/s)</a:t>
            </a:r>
          </a:p>
          <a:p>
            <a:pPr lvl="1">
              <a:buFontTx/>
              <a:buNone/>
            </a:pPr>
            <a:r>
              <a:rPr lang="en-US" altLang="en-US" sz="2400"/>
              <a:t> K.E   is kinetic energy (J)</a:t>
            </a:r>
          </a:p>
          <a:p>
            <a:pPr lvl="1">
              <a:buFontTx/>
              <a:buNone/>
            </a:pPr>
            <a:endParaRPr lang="en-US" altLang="en-US" sz="4000" baseline="30000">
              <a:cs typeface="Times New Roman" panose="02020603050405020304" pitchFamily="18" charset="0"/>
            </a:endParaRPr>
          </a:p>
          <a:p>
            <a:pPr lvl="1">
              <a:buFontTx/>
              <a:buNone/>
            </a:pPr>
            <a:endParaRPr lang="en-US" altLang="en-US" sz="1400" baseline="30000">
              <a:cs typeface="Times New Roman" panose="02020603050405020304" pitchFamily="18" charset="0"/>
            </a:endParaRPr>
          </a:p>
        </p:txBody>
      </p:sp>
      <p:sp>
        <p:nvSpPr>
          <p:cNvPr id="15" name="TextBox 14">
            <a:extLst>
              <a:ext uri="{FF2B5EF4-FFF2-40B4-BE49-F238E27FC236}">
                <a16:creationId xmlns:a16="http://schemas.microsoft.com/office/drawing/2014/main" id="{601FEA95-9153-48D3-9E01-4D0AA935CCBB}"/>
              </a:ext>
            </a:extLst>
          </p:cNvPr>
          <p:cNvSpPr txBox="1"/>
          <p:nvPr/>
        </p:nvSpPr>
        <p:spPr>
          <a:xfrm>
            <a:off x="6228184" y="3507854"/>
            <a:ext cx="2574032" cy="707886"/>
          </a:xfrm>
          <a:prstGeom prst="rect">
            <a:avLst/>
          </a:prstGeom>
          <a:noFill/>
        </p:spPr>
        <p:txBody>
          <a:bodyPr wrap="square">
            <a:spAutoFit/>
          </a:bodyPr>
          <a:lstStyle/>
          <a:p>
            <a:r>
              <a:rPr lang="en-GB" sz="1000">
                <a:hlinkClick r:id="rId3"/>
              </a:rPr>
              <a:t>Kinetic energy - Motion and energy transfer - GCSE Physics (Single Science) Revision - OCR 21st Century - BBC Bitesize</a:t>
            </a:r>
            <a:endParaRPr lang="en-GB" sz="1000"/>
          </a:p>
        </p:txBody>
      </p:sp>
      <p:grpSp>
        <p:nvGrpSpPr>
          <p:cNvPr id="22" name="Group 21">
            <a:extLst>
              <a:ext uri="{FF2B5EF4-FFF2-40B4-BE49-F238E27FC236}">
                <a16:creationId xmlns:a16="http://schemas.microsoft.com/office/drawing/2014/main" id="{12C9F360-DB49-4861-AA07-7357FA15AF6E}"/>
              </a:ext>
            </a:extLst>
          </p:cNvPr>
          <p:cNvGrpSpPr/>
          <p:nvPr/>
        </p:nvGrpSpPr>
        <p:grpSpPr>
          <a:xfrm>
            <a:off x="6516216" y="1347614"/>
            <a:ext cx="1781944" cy="1689576"/>
            <a:chOff x="6516216" y="1346123"/>
            <a:chExt cx="1781944" cy="1689576"/>
          </a:xfrm>
        </p:grpSpPr>
        <p:pic>
          <p:nvPicPr>
            <p:cNvPr id="17" name="Graphic 16" descr="Cycling with solid fill">
              <a:extLst>
                <a:ext uri="{FF2B5EF4-FFF2-40B4-BE49-F238E27FC236}">
                  <a16:creationId xmlns:a16="http://schemas.microsoft.com/office/drawing/2014/main" id="{CD121C76-E08E-4249-A109-1AA06359DC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16216" y="1667547"/>
              <a:ext cx="1368152" cy="1368152"/>
            </a:xfrm>
            <a:prstGeom prst="rect">
              <a:avLst/>
            </a:prstGeom>
          </p:spPr>
        </p:pic>
        <p:pic>
          <p:nvPicPr>
            <p:cNvPr id="19" name="Graphic 18" descr="Arrow Right with solid fill">
              <a:extLst>
                <a:ext uri="{FF2B5EF4-FFF2-40B4-BE49-F238E27FC236}">
                  <a16:creationId xmlns:a16="http://schemas.microsoft.com/office/drawing/2014/main" id="{FC9AE838-6CB6-43E2-B135-9FE45973DDF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52320" y="1348198"/>
              <a:ext cx="634605" cy="634605"/>
            </a:xfrm>
            <a:prstGeom prst="rect">
              <a:avLst/>
            </a:prstGeom>
          </p:spPr>
        </p:pic>
        <p:sp>
          <p:nvSpPr>
            <p:cNvPr id="21" name="TextBox 20">
              <a:extLst>
                <a:ext uri="{FF2B5EF4-FFF2-40B4-BE49-F238E27FC236}">
                  <a16:creationId xmlns:a16="http://schemas.microsoft.com/office/drawing/2014/main" id="{9F74FB7A-937F-43CF-A9D2-E2D72B537C5F}"/>
                </a:ext>
              </a:extLst>
            </p:cNvPr>
            <p:cNvSpPr txBox="1"/>
            <p:nvPr/>
          </p:nvSpPr>
          <p:spPr>
            <a:xfrm>
              <a:off x="8028384" y="1346123"/>
              <a:ext cx="269776" cy="523220"/>
            </a:xfrm>
            <a:prstGeom prst="rect">
              <a:avLst/>
            </a:prstGeom>
            <a:noFill/>
          </p:spPr>
          <p:txBody>
            <a:bodyPr wrap="square">
              <a:spAutoFit/>
            </a:bodyPr>
            <a:lstStyle/>
            <a:p>
              <a:r>
                <a:rPr lang="en-US" altLang="en-US" sz="2800" i="1"/>
                <a:t>v</a:t>
              </a:r>
              <a:endParaRPr lang="en-GB" sz="2800" i="1"/>
            </a:p>
          </p:txBody>
        </p:sp>
      </p:grpSp>
      <p:sp>
        <p:nvSpPr>
          <p:cNvPr id="4" name="Footer Placeholder 4">
            <a:extLst>
              <a:ext uri="{FF2B5EF4-FFF2-40B4-BE49-F238E27FC236}">
                <a16:creationId xmlns:a16="http://schemas.microsoft.com/office/drawing/2014/main" id="{7236B1B5-FE3E-1C6C-5347-09E48C211D7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86092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up)">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animEffect transition="in" filter="wipe(up)">
                                      <p:cBhvr>
                                        <p:cTn id="12" dur="500"/>
                                        <p:tgtEl>
                                          <p:spTgt spid="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animEffect transition="in" filter="wipe(up)">
                                      <p:cBhvr>
                                        <p:cTn id="17" dur="500"/>
                                        <p:tgtEl>
                                          <p:spTgt spid="1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
                                            <p:txEl>
                                              <p:pRg st="5" end="5"/>
                                            </p:txEl>
                                          </p:spTgt>
                                        </p:tgtEl>
                                        <p:attrNameLst>
                                          <p:attrName>style.visibility</p:attrName>
                                        </p:attrNameLst>
                                      </p:cBhvr>
                                      <p:to>
                                        <p:strVal val="visible"/>
                                      </p:to>
                                    </p:set>
                                    <p:animEffect transition="in" filter="wipe(up)">
                                      <p:cBhvr>
                                        <p:cTn id="22" dur="500"/>
                                        <p:tgtEl>
                                          <p:spTgt spid="1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animEffect transition="in" filter="wipe(up)">
                                      <p:cBhvr>
                                        <p:cTn id="27"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bldLvl="2" autoUpdateAnimBg="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a:extLst>
              <a:ext uri="{FF2B5EF4-FFF2-40B4-BE49-F238E27FC236}">
                <a16:creationId xmlns:a16="http://schemas.microsoft.com/office/drawing/2014/main" id="{93ACCA71-57C8-98BE-EBAA-757536F1E766}"/>
              </a:ext>
            </a:extLst>
          </p:cNvPr>
          <p:cNvSpPr>
            <a:spLocks noGrp="1"/>
          </p:cNvSpPr>
          <p:nvPr>
            <p:ph type="title"/>
          </p:nvPr>
        </p:nvSpPr>
        <p:spPr>
          <a:xfrm>
            <a:off x="252094" y="205979"/>
            <a:ext cx="8423593" cy="414539"/>
          </a:xfrm>
        </p:spPr>
        <p:txBody>
          <a:bodyPr>
            <a:normAutofit/>
          </a:bodyPr>
          <a:lstStyle/>
          <a:p>
            <a:r>
              <a:rPr lang="en-US" altLang="en-US" sz="2000" b="1">
                <a:solidFill>
                  <a:srgbClr val="AC132F"/>
                </a:solidFill>
              </a:rPr>
              <a:t>Gravitational potential energy</a:t>
            </a:r>
            <a:endParaRPr lang="en-US" altLang="en-US" sz="2000" b="1">
              <a:solidFill>
                <a:srgbClr val="AC132F"/>
              </a:solidFill>
              <a:cs typeface="Arial"/>
            </a:endParaRPr>
          </a:p>
        </p:txBody>
      </p:sp>
      <p:sp>
        <p:nvSpPr>
          <p:cNvPr id="3075" name="Content Placeholder 4">
            <a:extLst>
              <a:ext uri="{FF2B5EF4-FFF2-40B4-BE49-F238E27FC236}">
                <a16:creationId xmlns:a16="http://schemas.microsoft.com/office/drawing/2014/main" id="{6B018CFC-F2CF-C0F0-7443-5F84180EA465}"/>
              </a:ext>
            </a:extLst>
          </p:cNvPr>
          <p:cNvSpPr>
            <a:spLocks noGrp="1"/>
          </p:cNvSpPr>
          <p:nvPr>
            <p:ph idx="1"/>
          </p:nvPr>
        </p:nvSpPr>
        <p:spPr>
          <a:xfrm>
            <a:off x="395536" y="783556"/>
            <a:ext cx="8064896" cy="4153965"/>
          </a:xfrm>
        </p:spPr>
        <p:txBody>
          <a:bodyPr vert="horz" lIns="0" tIns="0" rIns="0" bIns="0" rtlCol="0" anchor="t">
            <a:noAutofit/>
          </a:bodyPr>
          <a:lstStyle/>
          <a:p>
            <a:pPr marL="0" indent="0">
              <a:buNone/>
            </a:pPr>
            <a:r>
              <a:rPr lang="en-GB" altLang="en-US" sz="2000">
                <a:ea typeface="+mn-lt"/>
                <a:cs typeface="+mn-lt"/>
              </a:rPr>
              <a:t>If an object is raised, its store of gravitational potential energy increases. As it falls, its gravitational potential energy decreases. The amount of gravitational potential energy stored by an object at height can be calculated using the equation:</a:t>
            </a:r>
          </a:p>
          <a:p>
            <a:pPr marL="0" indent="0">
              <a:buNone/>
            </a:pPr>
            <a:endParaRPr lang="en-GB" altLang="en-US" sz="2000">
              <a:ea typeface="+mn-lt"/>
              <a:cs typeface="+mn-lt"/>
            </a:endParaRPr>
          </a:p>
          <a:p>
            <a:pPr marL="0" indent="0">
              <a:buNone/>
            </a:pPr>
            <a:endParaRPr lang="en-GB" altLang="en-US" sz="2000">
              <a:ea typeface="+mn-lt"/>
              <a:cs typeface="+mn-lt"/>
            </a:endParaRPr>
          </a:p>
          <a:p>
            <a:pPr marL="0" indent="0">
              <a:buNone/>
            </a:pPr>
            <a:r>
              <a:rPr lang="en-GB" altLang="en-US" sz="1800">
                <a:ea typeface="+mn-lt"/>
                <a:cs typeface="+mn-lt"/>
              </a:rPr>
              <a:t>Where:</a:t>
            </a:r>
          </a:p>
          <a:p>
            <a:r>
              <a:rPr lang="en-GB" altLang="en-US" sz="1800">
                <a:ea typeface="+mn-lt"/>
                <a:cs typeface="+mn-lt"/>
              </a:rPr>
              <a:t>gravitational potential energy (G.P.E.) is measured in joules (J)</a:t>
            </a:r>
          </a:p>
          <a:p>
            <a:r>
              <a:rPr lang="en-GB" altLang="en-US" sz="1800">
                <a:ea typeface="+mn-lt"/>
                <a:cs typeface="+mn-lt"/>
              </a:rPr>
              <a:t>mass (</a:t>
            </a:r>
            <a:r>
              <a:rPr lang="en-GB" altLang="en-US" sz="1800" i="1">
                <a:ea typeface="+mn-lt"/>
                <a:cs typeface="+mn-lt"/>
              </a:rPr>
              <a:t>m</a:t>
            </a:r>
            <a:r>
              <a:rPr lang="en-GB" altLang="en-US" sz="1800">
                <a:ea typeface="+mn-lt"/>
                <a:cs typeface="+mn-lt"/>
              </a:rPr>
              <a:t>) is measured in kilograms (kg)</a:t>
            </a:r>
          </a:p>
          <a:p>
            <a:r>
              <a:rPr lang="en-GB" altLang="en-US" sz="1800">
                <a:ea typeface="+mn-lt"/>
                <a:cs typeface="+mn-lt"/>
              </a:rPr>
              <a:t>gravitational field strength (</a:t>
            </a:r>
            <a:r>
              <a:rPr lang="en-GB" altLang="en-US" sz="1800" i="1">
                <a:ea typeface="+mn-lt"/>
                <a:cs typeface="+mn-lt"/>
              </a:rPr>
              <a:t>g</a:t>
            </a:r>
            <a:r>
              <a:rPr lang="en-GB" altLang="en-US" sz="1800">
                <a:ea typeface="+mn-lt"/>
                <a:cs typeface="+mn-lt"/>
              </a:rPr>
              <a:t>) is measured in newtons per kilogram (N/kg)</a:t>
            </a:r>
          </a:p>
          <a:p>
            <a:r>
              <a:rPr lang="en-GB" altLang="en-US" sz="1800">
                <a:ea typeface="+mn-lt"/>
                <a:cs typeface="+mn-lt"/>
              </a:rPr>
              <a:t>height (</a:t>
            </a:r>
            <a:r>
              <a:rPr lang="en-GB" altLang="en-US" sz="1800" i="1">
                <a:ea typeface="+mn-lt"/>
                <a:cs typeface="+mn-lt"/>
              </a:rPr>
              <a:t>h</a:t>
            </a:r>
            <a:r>
              <a:rPr lang="en-GB" altLang="en-US" sz="1800">
                <a:ea typeface="+mn-lt"/>
                <a:cs typeface="+mn-lt"/>
              </a:rPr>
              <a:t>) is measured in metres (m).</a:t>
            </a:r>
          </a:p>
          <a:p>
            <a:pPr marL="0" indent="0">
              <a:buNone/>
            </a:pPr>
            <a:endParaRPr lang="en-GB" altLang="en-US" sz="2000">
              <a:ea typeface="+mn-lt"/>
              <a:cs typeface="+mn-lt"/>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43C8F28-BEBD-4DB2-AAF1-596BDDE0E50B}"/>
                  </a:ext>
                </a:extLst>
              </p:cNvPr>
              <p:cNvSpPr txBox="1"/>
              <p:nvPr/>
            </p:nvSpPr>
            <p:spPr>
              <a:xfrm>
                <a:off x="2915816" y="2355726"/>
                <a:ext cx="296369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sz="3600" i="0" smtClean="0">
                          <a:solidFill>
                            <a:srgbClr val="C00000"/>
                          </a:solidFill>
                          <a:latin typeface="Cambria Math" panose="02040503050406030204" pitchFamily="18" charset="0"/>
                        </a:rPr>
                        <m:t>G</m:t>
                      </m:r>
                      <m:r>
                        <a:rPr lang="en-GB" sz="3600" b="0" i="0" smtClean="0">
                          <a:solidFill>
                            <a:srgbClr val="C00000"/>
                          </a:solidFill>
                          <a:latin typeface="Cambria Math" panose="02040503050406030204" pitchFamily="18" charset="0"/>
                        </a:rPr>
                        <m:t>.</m:t>
                      </m:r>
                      <m:r>
                        <m:rPr>
                          <m:sty m:val="p"/>
                        </m:rPr>
                        <a:rPr lang="en-GB" sz="3600" b="0" i="0" smtClean="0">
                          <a:solidFill>
                            <a:srgbClr val="C00000"/>
                          </a:solidFill>
                          <a:latin typeface="Cambria Math" panose="02040503050406030204" pitchFamily="18" charset="0"/>
                        </a:rPr>
                        <m:t>P</m:t>
                      </m:r>
                      <m:r>
                        <a:rPr lang="en-GB" sz="3600" b="0" i="0" smtClean="0">
                          <a:solidFill>
                            <a:srgbClr val="C00000"/>
                          </a:solidFill>
                          <a:latin typeface="Cambria Math" panose="02040503050406030204" pitchFamily="18" charset="0"/>
                        </a:rPr>
                        <m:t>.</m:t>
                      </m:r>
                      <m:r>
                        <m:rPr>
                          <m:sty m:val="p"/>
                        </m:rPr>
                        <a:rPr lang="en-GB" sz="3600" b="0" i="0" smtClean="0">
                          <a:solidFill>
                            <a:srgbClr val="C00000"/>
                          </a:solidFill>
                          <a:latin typeface="Cambria Math" panose="02040503050406030204" pitchFamily="18" charset="0"/>
                        </a:rPr>
                        <m:t>E</m:t>
                      </m:r>
                      <m:r>
                        <a:rPr lang="en-GB" sz="3600" b="0" i="0" smtClean="0">
                          <a:solidFill>
                            <a:srgbClr val="C00000"/>
                          </a:solidFill>
                          <a:latin typeface="Cambria Math" panose="02040503050406030204" pitchFamily="18" charset="0"/>
                        </a:rPr>
                        <m:t>.</m:t>
                      </m:r>
                      <m:r>
                        <a:rPr lang="en-GB" sz="3600" b="0" i="1" smtClean="0">
                          <a:solidFill>
                            <a:srgbClr val="C00000"/>
                          </a:solidFill>
                          <a:latin typeface="Cambria Math" panose="02040503050406030204" pitchFamily="18" charset="0"/>
                        </a:rPr>
                        <m:t>=</m:t>
                      </m:r>
                      <m:r>
                        <a:rPr lang="en-GB" sz="3600" b="0" i="1" smtClean="0">
                          <a:solidFill>
                            <a:srgbClr val="C00000"/>
                          </a:solidFill>
                          <a:latin typeface="Cambria Math" panose="02040503050406030204" pitchFamily="18" charset="0"/>
                        </a:rPr>
                        <m:t>𝑚𝑔h</m:t>
                      </m:r>
                    </m:oMath>
                  </m:oMathPara>
                </a14:m>
                <a:endParaRPr lang="en-GB" sz="3600">
                  <a:solidFill>
                    <a:srgbClr val="C00000"/>
                  </a:solidFill>
                </a:endParaRPr>
              </a:p>
            </p:txBody>
          </p:sp>
        </mc:Choice>
        <mc:Fallback xmlns="">
          <p:sp>
            <p:nvSpPr>
              <p:cNvPr id="3" name="TextBox 2">
                <a:extLst>
                  <a:ext uri="{FF2B5EF4-FFF2-40B4-BE49-F238E27FC236}">
                    <a16:creationId xmlns:a16="http://schemas.microsoft.com/office/drawing/2014/main" id="{943C8F28-BEBD-4DB2-AAF1-596BDDE0E50B}"/>
                  </a:ext>
                </a:extLst>
              </p:cNvPr>
              <p:cNvSpPr txBox="1">
                <a:spLocks noRot="1" noChangeAspect="1" noMove="1" noResize="1" noEditPoints="1" noAdjustHandles="1" noChangeArrowheads="1" noChangeShapeType="1" noTextEdit="1"/>
              </p:cNvSpPr>
              <p:nvPr/>
            </p:nvSpPr>
            <p:spPr>
              <a:xfrm>
                <a:off x="2915816" y="2355726"/>
                <a:ext cx="2963696" cy="553998"/>
              </a:xfrm>
              <a:prstGeom prst="rect">
                <a:avLst/>
              </a:prstGeom>
              <a:blipFill>
                <a:blip r:embed="rId2"/>
                <a:stretch>
                  <a:fillRect/>
                </a:stretch>
              </a:blipFill>
            </p:spPr>
            <p:txBody>
              <a:bodyPr/>
              <a:lstStyle/>
              <a:p>
                <a:r>
                  <a:rPr lang="en-GB">
                    <a:noFill/>
                  </a:rPr>
                  <a:t> </a:t>
                </a:r>
              </a:p>
            </p:txBody>
          </p:sp>
        </mc:Fallback>
      </mc:AlternateContent>
      <p:grpSp>
        <p:nvGrpSpPr>
          <p:cNvPr id="16" name="Group 15">
            <a:extLst>
              <a:ext uri="{FF2B5EF4-FFF2-40B4-BE49-F238E27FC236}">
                <a16:creationId xmlns:a16="http://schemas.microsoft.com/office/drawing/2014/main" id="{B469D60D-15D2-453B-96BA-435E68901899}"/>
              </a:ext>
            </a:extLst>
          </p:cNvPr>
          <p:cNvGrpSpPr/>
          <p:nvPr/>
        </p:nvGrpSpPr>
        <p:grpSpPr>
          <a:xfrm>
            <a:off x="7350698" y="2005625"/>
            <a:ext cx="1428091" cy="1254199"/>
            <a:chOff x="7625931" y="2355726"/>
            <a:chExt cx="1428091" cy="1254199"/>
          </a:xfrm>
        </p:grpSpPr>
        <p:pic>
          <p:nvPicPr>
            <p:cNvPr id="7" name="Graphic 6" descr="Diving with solid fill">
              <a:extLst>
                <a:ext uri="{FF2B5EF4-FFF2-40B4-BE49-F238E27FC236}">
                  <a16:creationId xmlns:a16="http://schemas.microsoft.com/office/drawing/2014/main" id="{4F1BB6BC-B753-491C-840D-0BFBF42A0D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97351" y="2853254"/>
              <a:ext cx="756671" cy="756671"/>
            </a:xfrm>
            <a:prstGeom prst="rect">
              <a:avLst/>
            </a:prstGeom>
          </p:spPr>
        </p:pic>
        <p:pic>
          <p:nvPicPr>
            <p:cNvPr id="15" name="Picture 14">
              <a:extLst>
                <a:ext uri="{FF2B5EF4-FFF2-40B4-BE49-F238E27FC236}">
                  <a16:creationId xmlns:a16="http://schemas.microsoft.com/office/drawing/2014/main" id="{18D0B28E-E154-4C71-B2D1-C8B45992ACC7}"/>
                </a:ext>
              </a:extLst>
            </p:cNvPr>
            <p:cNvPicPr>
              <a:picLocks noChangeAspect="1"/>
            </p:cNvPicPr>
            <p:nvPr/>
          </p:nvPicPr>
          <p:blipFill>
            <a:blip r:embed="rId5"/>
            <a:stretch>
              <a:fillRect/>
            </a:stretch>
          </p:blipFill>
          <p:spPr>
            <a:xfrm>
              <a:off x="7625931" y="2355726"/>
              <a:ext cx="756671" cy="1117203"/>
            </a:xfrm>
            <a:prstGeom prst="rect">
              <a:avLst/>
            </a:prstGeom>
          </p:spPr>
        </p:pic>
      </p:grpSp>
      <p:sp>
        <p:nvSpPr>
          <p:cNvPr id="2" name="Footer Placeholder 4">
            <a:extLst>
              <a:ext uri="{FF2B5EF4-FFF2-40B4-BE49-F238E27FC236}">
                <a16:creationId xmlns:a16="http://schemas.microsoft.com/office/drawing/2014/main" id="{C16988DE-7FAA-8D74-30E4-DC2D0FDC96C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02524943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fld id="{DA2C159E-F13C-4A85-9A41-E7669D3E0D70}" type="slidenum">
              <a:rPr lang="en-GB" smtClean="0"/>
              <a:pPr/>
              <a:t>174</a:t>
            </a:fld>
            <a:endParaRPr lang="en-GB"/>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GB">
                <a:solidFill>
                  <a:srgbClr val="AC132F"/>
                </a:solidFill>
                <a:cs typeface="Arial"/>
              </a:rPr>
              <a:t>Elastic potential energy (E.P.E.)</a:t>
            </a:r>
            <a:endParaRPr lang="en-US">
              <a:solidFill>
                <a:srgbClr val="AC132F"/>
              </a:solidFill>
            </a:endParaRPr>
          </a:p>
        </p:txBody>
      </p:sp>
      <mc:AlternateContent xmlns:mc="http://schemas.openxmlformats.org/markup-compatibility/2006" xmlns:a14="http://schemas.microsoft.com/office/drawing/2010/main">
        <mc:Choice Requires="a14">
          <p:sp>
            <p:nvSpPr>
              <p:cNvPr id="14" name="Rectangle 3">
                <a:extLst>
                  <a:ext uri="{FF2B5EF4-FFF2-40B4-BE49-F238E27FC236}">
                    <a16:creationId xmlns:a16="http://schemas.microsoft.com/office/drawing/2014/main" id="{27482728-A9BB-4415-9555-3BBD5266FA23}"/>
                  </a:ext>
                </a:extLst>
              </p:cNvPr>
              <p:cNvSpPr>
                <a:spLocks noGrp="1" noChangeArrowheads="1"/>
              </p:cNvSpPr>
              <p:nvPr>
                <p:ph type="body" sz="quarter" idx="12"/>
              </p:nvPr>
            </p:nvSpPr>
            <p:spPr>
              <a:xfrm>
                <a:off x="288751" y="1040245"/>
                <a:ext cx="7667625" cy="3602037"/>
              </a:xfrm>
            </p:spPr>
            <p:txBody>
              <a:bodyPr/>
              <a:lstStyle/>
              <a:p>
                <a:r>
                  <a:rPr lang="en-GB" altLang="en-US"/>
                  <a:t>This potential energy defines how much work the spring can do on an object</a:t>
                </a:r>
              </a:p>
              <a:p>
                <a:endParaRPr lang="en-GB" altLang="en-US"/>
              </a:p>
              <a:p>
                <a:pPr/>
                <a14:m>
                  <m:oMathPara xmlns:m="http://schemas.openxmlformats.org/officeDocument/2006/math">
                    <m:oMathParaPr>
                      <m:jc m:val="centerGroup"/>
                    </m:oMathParaPr>
                    <m:oMath xmlns:m="http://schemas.openxmlformats.org/officeDocument/2006/math">
                      <m:r>
                        <m:rPr>
                          <m:sty m:val="p"/>
                        </m:rPr>
                        <a:rPr lang="en-GB" sz="2800" b="0" i="0" smtClean="0">
                          <a:solidFill>
                            <a:srgbClr val="C00000"/>
                          </a:solidFill>
                          <a:latin typeface="Cambria Math" panose="02040503050406030204" pitchFamily="18" charset="0"/>
                        </a:rPr>
                        <m:t>E</m:t>
                      </m:r>
                      <m:r>
                        <a:rPr lang="en-GB" sz="2800" b="0" i="0" smtClean="0">
                          <a:solidFill>
                            <a:srgbClr val="C00000"/>
                          </a:solidFill>
                          <a:latin typeface="Cambria Math" panose="02040503050406030204" pitchFamily="18" charset="0"/>
                        </a:rPr>
                        <m:t>.</m:t>
                      </m:r>
                      <m:r>
                        <m:rPr>
                          <m:sty m:val="p"/>
                        </m:rPr>
                        <a:rPr lang="en-GB" sz="2800" b="0" i="0" smtClean="0">
                          <a:solidFill>
                            <a:srgbClr val="C00000"/>
                          </a:solidFill>
                          <a:latin typeface="Cambria Math" panose="02040503050406030204" pitchFamily="18" charset="0"/>
                        </a:rPr>
                        <m:t>P</m:t>
                      </m:r>
                      <m:r>
                        <a:rPr lang="en-GB" sz="2800" b="0" i="0" smtClean="0">
                          <a:solidFill>
                            <a:srgbClr val="C00000"/>
                          </a:solidFill>
                          <a:latin typeface="Cambria Math" panose="02040503050406030204" pitchFamily="18" charset="0"/>
                        </a:rPr>
                        <m:t>.</m:t>
                      </m:r>
                      <m:r>
                        <m:rPr>
                          <m:sty m:val="p"/>
                        </m:rPr>
                        <a:rPr lang="en-GB" sz="2800" b="0" i="0" smtClean="0">
                          <a:solidFill>
                            <a:srgbClr val="C00000"/>
                          </a:solidFill>
                          <a:latin typeface="Cambria Math" panose="02040503050406030204" pitchFamily="18" charset="0"/>
                        </a:rPr>
                        <m:t>E</m:t>
                      </m:r>
                      <m:r>
                        <a:rPr lang="en-GB" sz="2800" b="0" i="0" smtClean="0">
                          <a:solidFill>
                            <a:srgbClr val="C00000"/>
                          </a:solidFill>
                          <a:latin typeface="Cambria Math" panose="02040503050406030204" pitchFamily="18" charset="0"/>
                        </a:rPr>
                        <m:t>.=</m:t>
                      </m:r>
                      <m:f>
                        <m:fPr>
                          <m:ctrlPr>
                            <a:rPr lang="en-GB" sz="2800" b="0" i="1" smtClean="0">
                              <a:solidFill>
                                <a:srgbClr val="C00000"/>
                              </a:solidFill>
                              <a:latin typeface="Cambria Math" panose="02040503050406030204" pitchFamily="18" charset="0"/>
                            </a:rPr>
                          </m:ctrlPr>
                        </m:fPr>
                        <m:num>
                          <m:r>
                            <a:rPr lang="en-GB" sz="2800" b="0" i="1" smtClean="0">
                              <a:solidFill>
                                <a:srgbClr val="C00000"/>
                              </a:solidFill>
                              <a:latin typeface="Cambria Math" panose="02040503050406030204" pitchFamily="18" charset="0"/>
                            </a:rPr>
                            <m:t>1</m:t>
                          </m:r>
                        </m:num>
                        <m:den>
                          <m:r>
                            <a:rPr lang="en-GB" sz="2800" b="0" i="1" smtClean="0">
                              <a:solidFill>
                                <a:srgbClr val="C00000"/>
                              </a:solidFill>
                              <a:latin typeface="Cambria Math" panose="02040503050406030204" pitchFamily="18" charset="0"/>
                            </a:rPr>
                            <m:t>2</m:t>
                          </m:r>
                        </m:den>
                      </m:f>
                      <m:r>
                        <a:rPr lang="en-GB" sz="2800" b="0" i="1" smtClean="0">
                          <a:solidFill>
                            <a:srgbClr val="C00000"/>
                          </a:solidFill>
                          <a:latin typeface="Cambria Math" panose="02040503050406030204" pitchFamily="18" charset="0"/>
                        </a:rPr>
                        <m:t>𝑘</m:t>
                      </m:r>
                      <m:sSup>
                        <m:sSupPr>
                          <m:ctrlPr>
                            <a:rPr lang="en-GB" sz="2800" b="0" i="1" smtClean="0">
                              <a:solidFill>
                                <a:srgbClr val="C00000"/>
                              </a:solidFill>
                              <a:latin typeface="Cambria Math" panose="02040503050406030204" pitchFamily="18" charset="0"/>
                            </a:rPr>
                          </m:ctrlPr>
                        </m:sSupPr>
                        <m:e>
                          <m:r>
                            <a:rPr lang="en-GB" sz="2800" b="0" i="1" smtClean="0">
                              <a:solidFill>
                                <a:srgbClr val="C00000"/>
                              </a:solidFill>
                              <a:latin typeface="Cambria Math" panose="02040503050406030204" pitchFamily="18" charset="0"/>
                            </a:rPr>
                            <m:t>𝑥</m:t>
                          </m:r>
                        </m:e>
                        <m:sup>
                          <m:r>
                            <a:rPr lang="en-GB" sz="2800" b="0" i="1" smtClean="0">
                              <a:solidFill>
                                <a:srgbClr val="C00000"/>
                              </a:solidFill>
                              <a:latin typeface="Cambria Math" panose="02040503050406030204" pitchFamily="18" charset="0"/>
                            </a:rPr>
                            <m:t>2</m:t>
                          </m:r>
                        </m:sup>
                      </m:sSup>
                    </m:oMath>
                  </m:oMathPara>
                </a14:m>
                <a:endParaRPr lang="en-GB" altLang="en-US"/>
              </a:p>
              <a:p>
                <a:endParaRPr lang="en-GB" altLang="en-US" sz="4000" baseline="30000">
                  <a:cs typeface="Times New Roman" panose="02020603050405020304" pitchFamily="18" charset="0"/>
                </a:endParaRPr>
              </a:p>
              <a:p>
                <a:r>
                  <a:rPr lang="en-GB" altLang="en-US" sz="4000" baseline="30000">
                    <a:cs typeface="Times New Roman" panose="02020603050405020304" pitchFamily="18" charset="0"/>
                  </a:rPr>
                  <a:t>Where:</a:t>
                </a:r>
              </a:p>
              <a:p>
                <a:pPr marL="571500" indent="-571500">
                  <a:buFont typeface="Arial" panose="020B0604020202020204" pitchFamily="34" charset="0"/>
                  <a:buChar char="•"/>
                </a:pPr>
                <a:r>
                  <a:rPr lang="en-GB" altLang="en-US" sz="4000" baseline="30000">
                    <a:cs typeface="Times New Roman" panose="02020603050405020304" pitchFamily="18" charset="0"/>
                  </a:rPr>
                  <a:t>E.P.E. is measured in joules (J)</a:t>
                </a:r>
              </a:p>
              <a:p>
                <a:pPr marL="571500" indent="-571500">
                  <a:buFont typeface="Arial" panose="020B0604020202020204" pitchFamily="34" charset="0"/>
                  <a:buChar char="•"/>
                </a:pPr>
                <a:r>
                  <a:rPr lang="en-GB" altLang="en-US" sz="4000" baseline="30000">
                    <a:cs typeface="Times New Roman" panose="02020603050405020304" pitchFamily="18" charset="0"/>
                  </a:rPr>
                  <a:t>The spring constant, </a:t>
                </a:r>
                <a:r>
                  <a:rPr lang="en-GB" altLang="en-US" sz="4000" i="1" baseline="30000">
                    <a:cs typeface="Times New Roman" panose="02020603050405020304" pitchFamily="18" charset="0"/>
                  </a:rPr>
                  <a:t>k,</a:t>
                </a:r>
                <a:r>
                  <a:rPr lang="en-GB" altLang="en-US" sz="4000" baseline="30000">
                    <a:cs typeface="Times New Roman" panose="02020603050405020304" pitchFamily="18" charset="0"/>
                  </a:rPr>
                  <a:t> is measured in (N/m)</a:t>
                </a:r>
              </a:p>
              <a:p>
                <a:pPr marL="571500" indent="-571500">
                  <a:buFont typeface="Arial" panose="020B0604020202020204" pitchFamily="34" charset="0"/>
                  <a:buChar char="•"/>
                </a:pPr>
                <a:r>
                  <a:rPr lang="en-GB" altLang="en-US" sz="4000" baseline="30000">
                    <a:cs typeface="Times New Roman" panose="02020603050405020304" pitchFamily="18" charset="0"/>
                  </a:rPr>
                  <a:t>The extension, </a:t>
                </a:r>
                <a:r>
                  <a:rPr lang="en-GB" altLang="en-US" sz="4000" i="1" baseline="30000">
                    <a:cs typeface="Times New Roman" panose="02020603050405020304" pitchFamily="18" charset="0"/>
                  </a:rPr>
                  <a:t>x</a:t>
                </a:r>
                <a:r>
                  <a:rPr lang="en-GB" altLang="en-US" sz="4000" baseline="30000">
                    <a:cs typeface="Times New Roman" panose="02020603050405020304" pitchFamily="18" charset="0"/>
                  </a:rPr>
                  <a:t>, is measured in metres (m)</a:t>
                </a:r>
                <a:endParaRPr lang="en-US" altLang="en-US" sz="4000" baseline="30000">
                  <a:cs typeface="Times New Roman" panose="02020603050405020304" pitchFamily="18" charset="0"/>
                </a:endParaRPr>
              </a:p>
              <a:p>
                <a:pPr lvl="1">
                  <a:buFontTx/>
                  <a:buNone/>
                </a:pPr>
                <a:endParaRPr lang="en-US" altLang="en-US" sz="1400" baseline="30000">
                  <a:cs typeface="Times New Roman" panose="02020603050405020304" pitchFamily="18" charset="0"/>
                </a:endParaRPr>
              </a:p>
            </p:txBody>
          </p:sp>
        </mc:Choice>
        <mc:Fallback xmlns="">
          <p:sp>
            <p:nvSpPr>
              <p:cNvPr id="14" name="Rectangle 3">
                <a:extLst>
                  <a:ext uri="{FF2B5EF4-FFF2-40B4-BE49-F238E27FC236}">
                    <a16:creationId xmlns:a16="http://schemas.microsoft.com/office/drawing/2014/main" id="{27482728-A9BB-4415-9555-3BBD5266FA23}"/>
                  </a:ext>
                </a:extLst>
              </p:cNvPr>
              <p:cNvSpPr>
                <a:spLocks noGrp="1" noRot="1" noChangeAspect="1" noMove="1" noResize="1" noEditPoints="1" noAdjustHandles="1" noChangeArrowheads="1" noChangeShapeType="1" noTextEdit="1"/>
              </p:cNvSpPr>
              <p:nvPr>
                <p:ph type="body" sz="quarter" idx="12"/>
              </p:nvPr>
            </p:nvSpPr>
            <p:spPr>
              <a:xfrm>
                <a:off x="288751" y="1040245"/>
                <a:ext cx="7667625" cy="3602037"/>
              </a:xfrm>
              <a:blipFill>
                <a:blip r:embed="rId3"/>
                <a:stretch>
                  <a:fillRect l="-3736" t="-4399" r="-795"/>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EC9DA969-ADBB-4FD9-81A5-F4179861A3BD}"/>
              </a:ext>
            </a:extLst>
          </p:cNvPr>
          <p:cNvSpPr txBox="1"/>
          <p:nvPr/>
        </p:nvSpPr>
        <p:spPr>
          <a:xfrm>
            <a:off x="6372200" y="1923678"/>
            <a:ext cx="2430016" cy="769441"/>
          </a:xfrm>
          <a:prstGeom prst="rect">
            <a:avLst/>
          </a:prstGeom>
          <a:noFill/>
        </p:spPr>
        <p:txBody>
          <a:bodyPr wrap="square">
            <a:spAutoFit/>
          </a:bodyPr>
          <a:lstStyle/>
          <a:p>
            <a:r>
              <a:rPr lang="en-GB" sz="1100">
                <a:hlinkClick r:id="rId4"/>
              </a:rPr>
              <a:t>Energy stored in a spring - Forces and elasticity - AQA - GCSE Physics (Single Science) Revision - AQA - BBC Bitesize</a:t>
            </a:r>
            <a:endParaRPr lang="en-GB" sz="1100"/>
          </a:p>
        </p:txBody>
      </p:sp>
      <p:sp>
        <p:nvSpPr>
          <p:cNvPr id="4" name="Footer Placeholder 4">
            <a:extLst>
              <a:ext uri="{FF2B5EF4-FFF2-40B4-BE49-F238E27FC236}">
                <a16:creationId xmlns:a16="http://schemas.microsoft.com/office/drawing/2014/main" id="{2E09169E-1294-C83F-224C-A0A57D2B01EE}"/>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96429053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0A2D7A-0FFB-43F1-9ED4-A4A500187594}"/>
              </a:ext>
            </a:extLst>
          </p:cNvPr>
          <p:cNvSpPr>
            <a:spLocks noGrp="1"/>
          </p:cNvSpPr>
          <p:nvPr>
            <p:ph sz="quarter" idx="14"/>
          </p:nvPr>
        </p:nvSpPr>
        <p:spPr>
          <a:xfrm>
            <a:off x="234000" y="987425"/>
            <a:ext cx="4122100" cy="3600449"/>
          </a:xfrm>
        </p:spPr>
        <p:txBody>
          <a:bodyPr vert="horz" lIns="0" tIns="0" rIns="0" bIns="0" rtlCol="0">
            <a:normAutofit/>
          </a:bodyPr>
          <a:lstStyle/>
          <a:p>
            <a:endParaRPr lang="en-GB"/>
          </a:p>
          <a:p>
            <a:r>
              <a:rPr lang="en-GB">
                <a:hlinkClick r:id="rId3"/>
              </a:rPr>
              <a:t>Changes in energy stores test questions - AQA - GCSE Physics (Single Science) Revision - BBC Bitesize</a:t>
            </a:r>
            <a:endParaRPr lang="en-GB"/>
          </a:p>
          <a:p>
            <a:endParaRPr lang="en-GB"/>
          </a:p>
          <a:p>
            <a:endParaRPr lang="en-GB"/>
          </a:p>
        </p:txBody>
      </p:sp>
      <p:pic>
        <p:nvPicPr>
          <p:cNvPr id="9" name="Graphic 8" descr="Motorcycle with solid fill">
            <a:extLst>
              <a:ext uri="{FF2B5EF4-FFF2-40B4-BE49-F238E27FC236}">
                <a16:creationId xmlns:a16="http://schemas.microsoft.com/office/drawing/2014/main" id="{7727B4FB-77C6-4AC8-B267-ED381F6CCF6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05587" y="987425"/>
            <a:ext cx="3600449" cy="3600449"/>
          </a:xfrm>
          <a:prstGeom prst="rect">
            <a:avLst/>
          </a:prstGeom>
        </p:spPr>
      </p:pic>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175</a:t>
            </a:fld>
            <a:endParaRPr lang="en-GB"/>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a:xfrm>
            <a:off x="232950" y="249900"/>
            <a:ext cx="8437563" cy="699425"/>
          </a:xfrm>
        </p:spPr>
        <p:txBody>
          <a:bodyPr anchor="t">
            <a:normAutofit/>
          </a:bodyPr>
          <a:lstStyle/>
          <a:p>
            <a:r>
              <a:rPr lang="en-GB"/>
              <a:t>Knowledge assessment</a:t>
            </a:r>
          </a:p>
        </p:txBody>
      </p:sp>
      <p:sp>
        <p:nvSpPr>
          <p:cNvPr id="6" name="Footer Placeholder 4">
            <a:extLst>
              <a:ext uri="{FF2B5EF4-FFF2-40B4-BE49-F238E27FC236}">
                <a16:creationId xmlns:a16="http://schemas.microsoft.com/office/drawing/2014/main" id="{6C796933-4005-4C16-7E43-886F16670F6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45094665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fld id="{DA2C159E-F13C-4A85-9A41-E7669D3E0D70}" type="slidenum">
              <a:rPr lang="en-GB" smtClean="0"/>
              <a:pPr/>
              <a:t>176</a:t>
            </a:fld>
            <a:endParaRPr lang="en-GB"/>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US">
                <a:solidFill>
                  <a:srgbClr val="AC132F"/>
                </a:solidFill>
                <a:cs typeface="Arial"/>
              </a:rPr>
              <a:t>Mechanical energy</a:t>
            </a:r>
            <a:endParaRPr lang="en-US">
              <a:solidFill>
                <a:srgbClr val="AC132F"/>
              </a:solidFill>
            </a:endParaRPr>
          </a:p>
        </p:txBody>
      </p:sp>
      <p:sp>
        <p:nvSpPr>
          <p:cNvPr id="14" name="Rectangle 3">
            <a:extLst>
              <a:ext uri="{FF2B5EF4-FFF2-40B4-BE49-F238E27FC236}">
                <a16:creationId xmlns:a16="http://schemas.microsoft.com/office/drawing/2014/main" id="{27482728-A9BB-4415-9555-3BBD5266FA23}"/>
              </a:ext>
            </a:extLst>
          </p:cNvPr>
          <p:cNvSpPr>
            <a:spLocks noGrp="1" noChangeArrowheads="1"/>
          </p:cNvSpPr>
          <p:nvPr>
            <p:ph type="body" sz="quarter" idx="12"/>
          </p:nvPr>
        </p:nvSpPr>
        <p:spPr>
          <a:xfrm>
            <a:off x="288751" y="1040245"/>
            <a:ext cx="7667625" cy="3602037"/>
          </a:xfrm>
        </p:spPr>
        <p:txBody>
          <a:bodyPr/>
          <a:lstStyle/>
          <a:p>
            <a:r>
              <a:rPr lang="en-GB" altLang="en-US"/>
              <a:t>Mechanical energy is the ability of an object to do work. It is the sum of the potential energy of an object </a:t>
            </a:r>
            <a:r>
              <a:rPr lang="en-GB" altLang="en-US" b="1">
                <a:solidFill>
                  <a:srgbClr val="C00000"/>
                </a:solidFill>
              </a:rPr>
              <a:t>(gravitational or elastic) </a:t>
            </a:r>
            <a:r>
              <a:rPr lang="en-GB" altLang="en-US"/>
              <a:t>and its </a:t>
            </a:r>
            <a:r>
              <a:rPr lang="en-GB" altLang="en-US" b="1">
                <a:solidFill>
                  <a:srgbClr val="C00000"/>
                </a:solidFill>
              </a:rPr>
              <a:t>kinetic</a:t>
            </a:r>
            <a:r>
              <a:rPr lang="en-GB" altLang="en-US"/>
              <a:t> energy.</a:t>
            </a:r>
            <a:endParaRPr lang="en-GB" altLang="en-US" sz="1400" baseline="30000">
              <a:cs typeface="Times New Roman" panose="02020603050405020304" pitchFamily="18" charset="0"/>
            </a:endParaRPr>
          </a:p>
          <a:p>
            <a:endParaRPr lang="en-US" altLang="en-US" sz="1400" baseline="3000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CAA467B3-78D0-44D7-898A-4CEDB13B469E}"/>
                  </a:ext>
                </a:extLst>
              </p:cNvPr>
              <p:cNvSpPr txBox="1"/>
              <p:nvPr/>
            </p:nvSpPr>
            <p:spPr>
              <a:xfrm>
                <a:off x="649313" y="2834200"/>
                <a:ext cx="6779485" cy="553998"/>
              </a:xfrm>
              <a:prstGeom prst="rect">
                <a:avLst/>
              </a:prstGeom>
              <a:noFill/>
            </p:spPr>
            <p:txBody>
              <a:bodyPr wrap="none" lIns="0" tIns="0" rIns="0" bIns="0" rtlCol="0">
                <a:spAutoFit/>
              </a:bodyPr>
              <a:lstStyle/>
              <a:p>
                <a:r>
                  <a:rPr lang="en-GB" sz="3600" b="1">
                    <a:solidFill>
                      <a:srgbClr val="C00000"/>
                    </a:solidFill>
                  </a:rPr>
                  <a:t>Mechanical Energy </a:t>
                </a:r>
                <a:r>
                  <a:rPr lang="en-GB" sz="3600">
                    <a:solidFill>
                      <a:srgbClr val="C00000"/>
                    </a:solidFill>
                  </a:rPr>
                  <a:t>=</a:t>
                </a:r>
                <a14:m>
                  <m:oMath xmlns:m="http://schemas.openxmlformats.org/officeDocument/2006/math">
                    <m:r>
                      <a:rPr lang="en-GB" sz="3600" b="0" i="0" smtClean="0">
                        <a:solidFill>
                          <a:srgbClr val="C00000"/>
                        </a:solidFill>
                        <a:latin typeface="Cambria Math" panose="02040503050406030204" pitchFamily="18" charset="0"/>
                      </a:rPr>
                      <m:t> </m:t>
                    </m:r>
                    <m:r>
                      <m:rPr>
                        <m:sty m:val="p"/>
                      </m:rPr>
                      <a:rPr lang="en-GB" sz="3600" b="0" i="0" smtClean="0">
                        <a:solidFill>
                          <a:srgbClr val="C00000"/>
                        </a:solidFill>
                        <a:latin typeface="Cambria Math" panose="02040503050406030204" pitchFamily="18" charset="0"/>
                      </a:rPr>
                      <m:t>P</m:t>
                    </m:r>
                    <m:r>
                      <a:rPr lang="en-GB" sz="3600" b="0" i="0" smtClean="0">
                        <a:solidFill>
                          <a:srgbClr val="C00000"/>
                        </a:solidFill>
                        <a:latin typeface="Cambria Math" panose="02040503050406030204" pitchFamily="18" charset="0"/>
                      </a:rPr>
                      <m:t>.</m:t>
                    </m:r>
                    <m:r>
                      <m:rPr>
                        <m:sty m:val="p"/>
                      </m:rPr>
                      <a:rPr lang="en-GB" sz="3600" b="0" i="0" smtClean="0">
                        <a:solidFill>
                          <a:srgbClr val="C00000"/>
                        </a:solidFill>
                        <a:latin typeface="Cambria Math" panose="02040503050406030204" pitchFamily="18" charset="0"/>
                      </a:rPr>
                      <m:t>E</m:t>
                    </m:r>
                    <m:r>
                      <a:rPr lang="en-GB" sz="3600" b="0" i="0" smtClean="0">
                        <a:solidFill>
                          <a:srgbClr val="C00000"/>
                        </a:solidFill>
                        <a:latin typeface="Cambria Math" panose="02040503050406030204" pitchFamily="18" charset="0"/>
                      </a:rPr>
                      <m:t>. + </m:t>
                    </m:r>
                    <m:r>
                      <m:rPr>
                        <m:sty m:val="p"/>
                      </m:rPr>
                      <a:rPr lang="en-GB" sz="3600" b="0" i="0" smtClean="0">
                        <a:solidFill>
                          <a:srgbClr val="C00000"/>
                        </a:solidFill>
                        <a:latin typeface="Cambria Math" panose="02040503050406030204" pitchFamily="18" charset="0"/>
                      </a:rPr>
                      <m:t>K</m:t>
                    </m:r>
                    <m:r>
                      <a:rPr lang="en-GB" sz="3600" b="0" i="0" smtClean="0">
                        <a:solidFill>
                          <a:srgbClr val="C00000"/>
                        </a:solidFill>
                        <a:latin typeface="Cambria Math" panose="02040503050406030204" pitchFamily="18" charset="0"/>
                      </a:rPr>
                      <m:t>.</m:t>
                    </m:r>
                    <m:r>
                      <m:rPr>
                        <m:sty m:val="p"/>
                      </m:rPr>
                      <a:rPr lang="en-GB" sz="3600" b="0" i="0" smtClean="0">
                        <a:solidFill>
                          <a:srgbClr val="C00000"/>
                        </a:solidFill>
                        <a:latin typeface="Cambria Math" panose="02040503050406030204" pitchFamily="18" charset="0"/>
                      </a:rPr>
                      <m:t>E</m:t>
                    </m:r>
                    <m:r>
                      <a:rPr lang="en-GB" sz="3600" b="0" i="1" smtClean="0">
                        <a:solidFill>
                          <a:srgbClr val="C00000"/>
                        </a:solidFill>
                        <a:latin typeface="Cambria Math" panose="02040503050406030204" pitchFamily="18" charset="0"/>
                      </a:rPr>
                      <m:t>.</m:t>
                    </m:r>
                  </m:oMath>
                </a14:m>
                <a:endParaRPr lang="en-GB" sz="3600">
                  <a:solidFill>
                    <a:srgbClr val="C00000"/>
                  </a:solidFill>
                </a:endParaRPr>
              </a:p>
            </p:txBody>
          </p:sp>
        </mc:Choice>
        <mc:Fallback xmlns="">
          <p:sp>
            <p:nvSpPr>
              <p:cNvPr id="10" name="TextBox 9">
                <a:extLst>
                  <a:ext uri="{FF2B5EF4-FFF2-40B4-BE49-F238E27FC236}">
                    <a16:creationId xmlns:a16="http://schemas.microsoft.com/office/drawing/2014/main" id="{CAA467B3-78D0-44D7-898A-4CEDB13B469E}"/>
                  </a:ext>
                </a:extLst>
              </p:cNvPr>
              <p:cNvSpPr txBox="1">
                <a:spLocks noRot="1" noChangeAspect="1" noMove="1" noResize="1" noEditPoints="1" noAdjustHandles="1" noChangeArrowheads="1" noChangeShapeType="1" noTextEdit="1"/>
              </p:cNvSpPr>
              <p:nvPr/>
            </p:nvSpPr>
            <p:spPr>
              <a:xfrm>
                <a:off x="649313" y="2834200"/>
                <a:ext cx="6779485" cy="553998"/>
              </a:xfrm>
              <a:prstGeom prst="rect">
                <a:avLst/>
              </a:prstGeom>
              <a:blipFill>
                <a:blip r:embed="rId3"/>
                <a:stretch>
                  <a:fillRect l="-4137" t="-25275" b="-48352"/>
                </a:stretch>
              </a:blipFill>
            </p:spPr>
            <p:txBody>
              <a:bodyPr/>
              <a:lstStyle/>
              <a:p>
                <a:r>
                  <a:rPr lang="en-GB">
                    <a:noFill/>
                  </a:rPr>
                  <a:t> </a:t>
                </a:r>
              </a:p>
            </p:txBody>
          </p:sp>
        </mc:Fallback>
      </mc:AlternateContent>
      <p:sp>
        <p:nvSpPr>
          <p:cNvPr id="16" name="TextBox 15">
            <a:extLst>
              <a:ext uri="{FF2B5EF4-FFF2-40B4-BE49-F238E27FC236}">
                <a16:creationId xmlns:a16="http://schemas.microsoft.com/office/drawing/2014/main" id="{0275D893-CAF4-411B-909F-03D9FFA3E3D6}"/>
              </a:ext>
            </a:extLst>
          </p:cNvPr>
          <p:cNvSpPr txBox="1"/>
          <p:nvPr/>
        </p:nvSpPr>
        <p:spPr>
          <a:xfrm>
            <a:off x="6905148" y="3557106"/>
            <a:ext cx="2133600" cy="646331"/>
          </a:xfrm>
          <a:prstGeom prst="rect">
            <a:avLst/>
          </a:prstGeom>
          <a:noFill/>
        </p:spPr>
        <p:txBody>
          <a:bodyPr wrap="square">
            <a:spAutoFit/>
          </a:bodyPr>
          <a:lstStyle/>
          <a:p>
            <a:r>
              <a:rPr lang="en-GB" sz="1200">
                <a:hlinkClick r:id="rId4"/>
              </a:rPr>
              <a:t>Mechanical Energy: What Is It and How Does It Work? (justenergy.com)</a:t>
            </a:r>
            <a:endParaRPr lang="en-GB" sz="1200"/>
          </a:p>
        </p:txBody>
      </p:sp>
      <p:sp>
        <p:nvSpPr>
          <p:cNvPr id="4" name="Footer Placeholder 4">
            <a:extLst>
              <a:ext uri="{FF2B5EF4-FFF2-40B4-BE49-F238E27FC236}">
                <a16:creationId xmlns:a16="http://schemas.microsoft.com/office/drawing/2014/main" id="{91D960B9-6BB6-4462-499E-2B61B9B7423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6397295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fld id="{DA2C159E-F13C-4A85-9A41-E7669D3E0D70}" type="slidenum">
              <a:rPr lang="en-GB" smtClean="0"/>
              <a:pPr/>
              <a:t>177</a:t>
            </a:fld>
            <a:endParaRPr lang="en-GB"/>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US">
                <a:solidFill>
                  <a:srgbClr val="AC132F"/>
                </a:solidFill>
                <a:cs typeface="Arial"/>
              </a:rPr>
              <a:t>Work done</a:t>
            </a:r>
            <a:endParaRPr lang="en-US">
              <a:solidFill>
                <a:srgbClr val="AC132F"/>
              </a:solidFill>
            </a:endParaRPr>
          </a:p>
        </p:txBody>
      </p:sp>
      <mc:AlternateContent xmlns:mc="http://schemas.openxmlformats.org/markup-compatibility/2006" xmlns:a14="http://schemas.microsoft.com/office/drawing/2010/main">
        <mc:Choice Requires="a14">
          <p:sp>
            <p:nvSpPr>
              <p:cNvPr id="14" name="Rectangle 3">
                <a:extLst>
                  <a:ext uri="{FF2B5EF4-FFF2-40B4-BE49-F238E27FC236}">
                    <a16:creationId xmlns:a16="http://schemas.microsoft.com/office/drawing/2014/main" id="{27482728-A9BB-4415-9555-3BBD5266FA23}"/>
                  </a:ext>
                </a:extLst>
              </p:cNvPr>
              <p:cNvSpPr>
                <a:spLocks noGrp="1" noChangeArrowheads="1"/>
              </p:cNvSpPr>
              <p:nvPr>
                <p:ph type="body" sz="quarter" idx="12"/>
              </p:nvPr>
            </p:nvSpPr>
            <p:spPr>
              <a:xfrm>
                <a:off x="309034" y="916363"/>
                <a:ext cx="7667625" cy="3602037"/>
              </a:xfrm>
            </p:spPr>
            <p:txBody>
              <a:bodyPr/>
              <a:lstStyle/>
              <a:p>
                <a:r>
                  <a:rPr lang="en-GB" altLang="en-US"/>
                  <a:t>Work is the amount of energy transferred to an object by an external force when it is moved over a certain distance by that force.</a:t>
                </a:r>
              </a:p>
              <a:p>
                <a:endParaRPr lang="en-GB" altLang="en-US"/>
              </a:p>
              <a:p>
                <a:pPr/>
                <a14:m>
                  <m:oMathPara xmlns:m="http://schemas.openxmlformats.org/officeDocument/2006/math">
                    <m:oMathParaPr>
                      <m:jc m:val="centerGroup"/>
                    </m:oMathParaPr>
                    <m:oMath xmlns:m="http://schemas.openxmlformats.org/officeDocument/2006/math">
                      <m:r>
                        <a:rPr lang="en-GB" sz="2800" b="0" i="1" smtClean="0">
                          <a:solidFill>
                            <a:srgbClr val="C00000"/>
                          </a:solidFill>
                          <a:latin typeface="Cambria Math" panose="02040503050406030204" pitchFamily="18" charset="0"/>
                        </a:rPr>
                        <m:t>𝑊</m:t>
                      </m:r>
                      <m:r>
                        <a:rPr lang="en-GB" sz="2800" i="1">
                          <a:solidFill>
                            <a:srgbClr val="C00000"/>
                          </a:solidFill>
                          <a:latin typeface="Cambria Math" panose="02040503050406030204" pitchFamily="18" charset="0"/>
                        </a:rPr>
                        <m:t>=</m:t>
                      </m:r>
                      <m:r>
                        <a:rPr lang="en-GB" sz="2800" b="0" i="1" smtClean="0">
                          <a:solidFill>
                            <a:srgbClr val="C00000"/>
                          </a:solidFill>
                          <a:latin typeface="Cambria Math" panose="02040503050406030204" pitchFamily="18" charset="0"/>
                        </a:rPr>
                        <m:t>𝐹</m:t>
                      </m:r>
                      <m:r>
                        <a:rPr lang="en-GB" sz="2800" b="0" i="1" smtClean="0">
                          <a:solidFill>
                            <a:srgbClr val="C00000"/>
                          </a:solidFill>
                          <a:latin typeface="Cambria Math" panose="02040503050406030204" pitchFamily="18" charset="0"/>
                        </a:rPr>
                        <m:t>.</m:t>
                      </m:r>
                      <m:r>
                        <a:rPr lang="en-GB" sz="2800" b="0" i="1" smtClean="0">
                          <a:solidFill>
                            <a:srgbClr val="C00000"/>
                          </a:solidFill>
                          <a:latin typeface="Cambria Math" panose="02040503050406030204" pitchFamily="18" charset="0"/>
                        </a:rPr>
                        <m:t>𝑠</m:t>
                      </m:r>
                    </m:oMath>
                  </m:oMathPara>
                </a14:m>
                <a:endParaRPr lang="en-GB" altLang="en-US"/>
              </a:p>
              <a:p>
                <a:endParaRPr lang="en-GB" altLang="en-US" sz="4000" baseline="30000">
                  <a:cs typeface="Times New Roman" panose="02020603050405020304" pitchFamily="18" charset="0"/>
                </a:endParaRPr>
              </a:p>
              <a:p>
                <a:r>
                  <a:rPr lang="en-GB" altLang="en-US" sz="4000" baseline="30000">
                    <a:cs typeface="Times New Roman" panose="02020603050405020304" pitchFamily="18" charset="0"/>
                  </a:rPr>
                  <a:t>Where:</a:t>
                </a:r>
              </a:p>
              <a:p>
                <a:pPr marL="571500" indent="-571500">
                  <a:buFont typeface="Arial" panose="020B0604020202020204" pitchFamily="34" charset="0"/>
                  <a:buChar char="•"/>
                </a:pPr>
                <a:r>
                  <a:rPr lang="en-GB" altLang="en-US" sz="4000" baseline="30000">
                    <a:cs typeface="Times New Roman" panose="02020603050405020304" pitchFamily="18" charset="0"/>
                  </a:rPr>
                  <a:t>work, </a:t>
                </a:r>
                <a:r>
                  <a:rPr lang="en-GB" altLang="en-US" sz="4000" i="1" baseline="30000">
                    <a:cs typeface="Times New Roman" panose="02020603050405020304" pitchFamily="18" charset="0"/>
                  </a:rPr>
                  <a:t>W</a:t>
                </a:r>
                <a:r>
                  <a:rPr lang="en-GB" altLang="en-US" sz="4000" baseline="30000">
                    <a:cs typeface="Times New Roman" panose="02020603050405020304" pitchFamily="18" charset="0"/>
                  </a:rPr>
                  <a:t>, is measured in joules (J)</a:t>
                </a:r>
              </a:p>
              <a:p>
                <a:pPr marL="571500" indent="-571500">
                  <a:buFont typeface="Arial" panose="020B0604020202020204" pitchFamily="34" charset="0"/>
                  <a:buChar char="•"/>
                </a:pPr>
                <a:r>
                  <a:rPr lang="en-GB" altLang="en-US" sz="4000" baseline="30000">
                    <a:cs typeface="Times New Roman" panose="02020603050405020304" pitchFamily="18" charset="0"/>
                  </a:rPr>
                  <a:t>force, </a:t>
                </a:r>
                <a:r>
                  <a:rPr lang="en-GB" altLang="en-US" sz="4000" i="1" baseline="30000">
                    <a:cs typeface="Times New Roman" panose="02020603050405020304" pitchFamily="18" charset="0"/>
                  </a:rPr>
                  <a:t>F</a:t>
                </a:r>
                <a:r>
                  <a:rPr lang="en-GB" altLang="en-US" sz="4000" baseline="30000">
                    <a:cs typeface="Times New Roman" panose="02020603050405020304" pitchFamily="18" charset="0"/>
                  </a:rPr>
                  <a:t>, is measured in newtons (N)</a:t>
                </a:r>
              </a:p>
              <a:p>
                <a:pPr marL="571500" indent="-571500">
                  <a:buFont typeface="Arial" panose="020B0604020202020204" pitchFamily="34" charset="0"/>
                  <a:buChar char="•"/>
                </a:pPr>
                <a:r>
                  <a:rPr lang="en-GB" altLang="en-US" sz="4000" baseline="30000">
                    <a:cs typeface="Times New Roman" panose="02020603050405020304" pitchFamily="18" charset="0"/>
                  </a:rPr>
                  <a:t>displacement, s, is measured in metres (m).</a:t>
                </a:r>
                <a:endParaRPr lang="en-US" altLang="en-US" sz="4000" baseline="30000">
                  <a:cs typeface="Times New Roman" panose="02020603050405020304" pitchFamily="18" charset="0"/>
                </a:endParaRPr>
              </a:p>
              <a:p>
                <a:pPr lvl="1">
                  <a:buFontTx/>
                  <a:buNone/>
                </a:pPr>
                <a:endParaRPr lang="en-US" altLang="en-US" sz="1400" baseline="30000">
                  <a:cs typeface="Times New Roman" panose="02020603050405020304" pitchFamily="18" charset="0"/>
                </a:endParaRPr>
              </a:p>
            </p:txBody>
          </p:sp>
        </mc:Choice>
        <mc:Fallback xmlns="">
          <p:sp>
            <p:nvSpPr>
              <p:cNvPr id="14" name="Rectangle 3">
                <a:extLst>
                  <a:ext uri="{FF2B5EF4-FFF2-40B4-BE49-F238E27FC236}">
                    <a16:creationId xmlns:a16="http://schemas.microsoft.com/office/drawing/2014/main" id="{27482728-A9BB-4415-9555-3BBD5266FA23}"/>
                  </a:ext>
                </a:extLst>
              </p:cNvPr>
              <p:cNvSpPr>
                <a:spLocks noGrp="1" noRot="1" noChangeAspect="1" noMove="1" noResize="1" noEditPoints="1" noAdjustHandles="1" noChangeArrowheads="1" noChangeShapeType="1" noTextEdit="1"/>
              </p:cNvSpPr>
              <p:nvPr>
                <p:ph type="body" sz="quarter" idx="12"/>
              </p:nvPr>
            </p:nvSpPr>
            <p:spPr>
              <a:xfrm>
                <a:off x="309034" y="916363"/>
                <a:ext cx="7667625" cy="3602037"/>
              </a:xfrm>
              <a:blipFill>
                <a:blip r:embed="rId3"/>
                <a:stretch>
                  <a:fillRect l="-3736" t="-4230" r="-795" b="-7614"/>
                </a:stretch>
              </a:blipFill>
            </p:spPr>
            <p:txBody>
              <a:bodyPr/>
              <a:lstStyle/>
              <a:p>
                <a:r>
                  <a:rPr lang="en-GB">
                    <a:noFill/>
                  </a:rPr>
                  <a:t> </a:t>
                </a:r>
              </a:p>
            </p:txBody>
          </p:sp>
        </mc:Fallback>
      </mc:AlternateContent>
      <p:sp>
        <p:nvSpPr>
          <p:cNvPr id="4" name="Footer Placeholder 4">
            <a:extLst>
              <a:ext uri="{FF2B5EF4-FFF2-40B4-BE49-F238E27FC236}">
                <a16:creationId xmlns:a16="http://schemas.microsoft.com/office/drawing/2014/main" id="{69193014-3AC1-2E92-8535-51BC188AC61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50114325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fld id="{DA2C159E-F13C-4A85-9A41-E7669D3E0D70}" type="slidenum">
              <a:rPr lang="en-GB" smtClean="0"/>
              <a:pPr/>
              <a:t>178</a:t>
            </a:fld>
            <a:endParaRPr lang="en-GB"/>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US">
                <a:solidFill>
                  <a:srgbClr val="AC132F"/>
                </a:solidFill>
                <a:cs typeface="Arial"/>
              </a:rPr>
              <a:t>Power</a:t>
            </a:r>
            <a:endParaRPr lang="en-US">
              <a:solidFill>
                <a:srgbClr val="AC132F"/>
              </a:solidFill>
            </a:endParaRPr>
          </a:p>
        </p:txBody>
      </p:sp>
      <p:sp>
        <p:nvSpPr>
          <p:cNvPr id="14" name="Rectangle 3">
            <a:extLst>
              <a:ext uri="{FF2B5EF4-FFF2-40B4-BE49-F238E27FC236}">
                <a16:creationId xmlns:a16="http://schemas.microsoft.com/office/drawing/2014/main" id="{27482728-A9BB-4415-9555-3BBD5266FA23}"/>
              </a:ext>
            </a:extLst>
          </p:cNvPr>
          <p:cNvSpPr>
            <a:spLocks noGrp="1" noChangeArrowheads="1"/>
          </p:cNvSpPr>
          <p:nvPr>
            <p:ph type="body" sz="quarter" idx="12"/>
          </p:nvPr>
        </p:nvSpPr>
        <p:spPr>
          <a:xfrm>
            <a:off x="288751" y="1040245"/>
            <a:ext cx="8243689" cy="3602037"/>
          </a:xfrm>
        </p:spPr>
        <p:txBody>
          <a:bodyPr/>
          <a:lstStyle/>
          <a:p>
            <a:r>
              <a:rPr lang="en-GB" altLang="en-US"/>
              <a:t>The rate at which this energy is transferred is called power. </a:t>
            </a:r>
          </a:p>
          <a:p>
            <a:r>
              <a:rPr lang="en-GB" altLang="en-US"/>
              <a:t>The equation used to calculate the power is:</a:t>
            </a:r>
          </a:p>
          <a:p>
            <a:endParaRPr lang="en-GB" altLang="en-US"/>
          </a:p>
          <a:p>
            <a:endParaRPr lang="en-GB" altLang="en-US"/>
          </a:p>
          <a:p>
            <a:endParaRPr lang="en-GB"/>
          </a:p>
          <a:p>
            <a:r>
              <a:rPr lang="en-GB"/>
              <a:t>Where:</a:t>
            </a:r>
          </a:p>
          <a:p>
            <a:pPr marL="457200" indent="-457200">
              <a:buFont typeface="Arial" panose="020B0604020202020204" pitchFamily="34" charset="0"/>
              <a:buChar char="•"/>
            </a:pPr>
            <a:r>
              <a:rPr lang="en-GB"/>
              <a:t>power, </a:t>
            </a:r>
            <a:r>
              <a:rPr lang="en-GB" i="1"/>
              <a:t>P,</a:t>
            </a:r>
            <a:r>
              <a:rPr lang="en-GB"/>
              <a:t> is measured in </a:t>
            </a:r>
            <a:r>
              <a:rPr lang="en-GB" b="1"/>
              <a:t>watts (W)</a:t>
            </a:r>
          </a:p>
          <a:p>
            <a:pPr marL="457200" indent="-457200">
              <a:buFont typeface="Arial" panose="020B0604020202020204" pitchFamily="34" charset="0"/>
              <a:buChar char="•"/>
            </a:pPr>
            <a:r>
              <a:rPr lang="en-GB"/>
              <a:t>work done, </a:t>
            </a:r>
            <a:r>
              <a:rPr lang="en-GB" i="1"/>
              <a:t>E,</a:t>
            </a:r>
            <a:r>
              <a:rPr lang="en-GB"/>
              <a:t> is measured in joules (J)</a:t>
            </a:r>
          </a:p>
          <a:p>
            <a:pPr marL="457200" indent="-457200">
              <a:buFont typeface="Arial" panose="020B0604020202020204" pitchFamily="34" charset="0"/>
              <a:buChar char="•"/>
            </a:pPr>
            <a:r>
              <a:rPr lang="en-GB"/>
              <a:t>time, </a:t>
            </a:r>
            <a:r>
              <a:rPr lang="en-GB" i="1"/>
              <a:t>t,</a:t>
            </a:r>
            <a:r>
              <a:rPr lang="en-GB"/>
              <a:t> is measured in seconds (s).</a:t>
            </a:r>
          </a:p>
          <a:p>
            <a:endParaRPr lang="en-US" altLang="en-US" sz="4000" baseline="30000">
              <a:cs typeface="Times New Roman" panose="02020603050405020304" pitchFamily="18" charset="0"/>
            </a:endParaRPr>
          </a:p>
          <a:p>
            <a:pPr lvl="1">
              <a:buFontTx/>
              <a:buNone/>
            </a:pPr>
            <a:endParaRPr lang="en-US" altLang="en-US" sz="1400" baseline="3000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C4341B6-23BF-4300-B9DE-0A263BD7FBAF}"/>
                  </a:ext>
                </a:extLst>
              </p:cNvPr>
              <p:cNvSpPr txBox="1"/>
              <p:nvPr/>
            </p:nvSpPr>
            <p:spPr>
              <a:xfrm>
                <a:off x="2915816" y="2355726"/>
                <a:ext cx="3150927"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sz="3600" i="0" smtClean="0">
                          <a:solidFill>
                            <a:srgbClr val="C00000"/>
                          </a:solidFill>
                          <a:latin typeface="Cambria Math" panose="02040503050406030204" pitchFamily="18" charset="0"/>
                        </a:rPr>
                        <m:t>P</m:t>
                      </m:r>
                      <m:r>
                        <m:rPr>
                          <m:sty m:val="p"/>
                        </m:rPr>
                        <a:rPr lang="en-GB" sz="3600" b="0" i="0" smtClean="0">
                          <a:solidFill>
                            <a:srgbClr val="C00000"/>
                          </a:solidFill>
                          <a:latin typeface="Cambria Math" panose="02040503050406030204" pitchFamily="18" charset="0"/>
                        </a:rPr>
                        <m:t>ower</m:t>
                      </m:r>
                      <m:r>
                        <a:rPr lang="en-GB" sz="3600" b="0" i="1" smtClean="0">
                          <a:solidFill>
                            <a:srgbClr val="C00000"/>
                          </a:solidFill>
                          <a:latin typeface="Cambria Math" panose="02040503050406030204" pitchFamily="18" charset="0"/>
                        </a:rPr>
                        <m:t> </m:t>
                      </m:r>
                      <m:d>
                        <m:dPr>
                          <m:ctrlPr>
                            <a:rPr lang="en-GB" sz="3600" b="0" i="1" smtClean="0">
                              <a:solidFill>
                                <a:srgbClr val="C00000"/>
                              </a:solidFill>
                              <a:latin typeface="Cambria Math" panose="02040503050406030204" pitchFamily="18" charset="0"/>
                            </a:rPr>
                          </m:ctrlPr>
                        </m:dPr>
                        <m:e>
                          <m:r>
                            <a:rPr lang="en-GB" sz="3600" b="0" i="1" smtClean="0">
                              <a:solidFill>
                                <a:srgbClr val="C00000"/>
                              </a:solidFill>
                              <a:latin typeface="Cambria Math" panose="02040503050406030204" pitchFamily="18" charset="0"/>
                            </a:rPr>
                            <m:t>𝑃</m:t>
                          </m:r>
                        </m:e>
                      </m:d>
                      <m:r>
                        <a:rPr lang="en-GB" sz="3600" b="0" i="1" smtClean="0">
                          <a:solidFill>
                            <a:srgbClr val="C00000"/>
                          </a:solidFill>
                          <a:latin typeface="Cambria Math" panose="02040503050406030204" pitchFamily="18" charset="0"/>
                        </a:rPr>
                        <m:t>=</m:t>
                      </m:r>
                      <m:f>
                        <m:fPr>
                          <m:ctrlPr>
                            <a:rPr lang="en-GB" sz="3600" b="0" i="1" smtClean="0">
                              <a:solidFill>
                                <a:srgbClr val="C00000"/>
                              </a:solidFill>
                              <a:latin typeface="Cambria Math" panose="02040503050406030204" pitchFamily="18" charset="0"/>
                            </a:rPr>
                          </m:ctrlPr>
                        </m:fPr>
                        <m:num>
                          <m:r>
                            <a:rPr lang="en-GB" sz="3600" b="0" i="1" smtClean="0">
                              <a:solidFill>
                                <a:srgbClr val="C00000"/>
                              </a:solidFill>
                              <a:latin typeface="Cambria Math" panose="02040503050406030204" pitchFamily="18" charset="0"/>
                            </a:rPr>
                            <m:t>𝐸</m:t>
                          </m:r>
                        </m:num>
                        <m:den>
                          <m:r>
                            <a:rPr lang="en-GB" sz="3600" b="0" i="1" smtClean="0">
                              <a:solidFill>
                                <a:srgbClr val="C00000"/>
                              </a:solidFill>
                              <a:latin typeface="Cambria Math" panose="02040503050406030204" pitchFamily="18" charset="0"/>
                            </a:rPr>
                            <m:t>𝑡</m:t>
                          </m:r>
                        </m:den>
                      </m:f>
                    </m:oMath>
                  </m:oMathPara>
                </a14:m>
                <a:endParaRPr lang="en-GB" sz="3600">
                  <a:solidFill>
                    <a:srgbClr val="C00000"/>
                  </a:solidFill>
                </a:endParaRPr>
              </a:p>
            </p:txBody>
          </p:sp>
        </mc:Choice>
        <mc:Fallback xmlns="">
          <p:sp>
            <p:nvSpPr>
              <p:cNvPr id="6" name="TextBox 5">
                <a:extLst>
                  <a:ext uri="{FF2B5EF4-FFF2-40B4-BE49-F238E27FC236}">
                    <a16:creationId xmlns:a16="http://schemas.microsoft.com/office/drawing/2014/main" id="{0C4341B6-23BF-4300-B9DE-0A263BD7FBAF}"/>
                  </a:ext>
                </a:extLst>
              </p:cNvPr>
              <p:cNvSpPr txBox="1">
                <a:spLocks noRot="1" noChangeAspect="1" noMove="1" noResize="1" noEditPoints="1" noAdjustHandles="1" noChangeArrowheads="1" noChangeShapeType="1" noTextEdit="1"/>
              </p:cNvSpPr>
              <p:nvPr/>
            </p:nvSpPr>
            <p:spPr>
              <a:xfrm>
                <a:off x="2915816" y="2355726"/>
                <a:ext cx="3150927" cy="1037207"/>
              </a:xfrm>
              <a:prstGeom prst="rect">
                <a:avLst/>
              </a:prstGeom>
              <a:blipFill>
                <a:blip r:embed="rId3"/>
                <a:stretch>
                  <a:fillRect/>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CB1D15AF-B215-4E93-82C3-DE2EA9707DB1}"/>
              </a:ext>
            </a:extLst>
          </p:cNvPr>
          <p:cNvSpPr txBox="1"/>
          <p:nvPr/>
        </p:nvSpPr>
        <p:spPr>
          <a:xfrm>
            <a:off x="6929289" y="3633895"/>
            <a:ext cx="1925960" cy="938719"/>
          </a:xfrm>
          <a:prstGeom prst="rect">
            <a:avLst/>
          </a:prstGeom>
          <a:noFill/>
        </p:spPr>
        <p:txBody>
          <a:bodyPr wrap="square">
            <a:spAutoFit/>
          </a:bodyPr>
          <a:lstStyle/>
          <a:p>
            <a:r>
              <a:rPr lang="en-GB" sz="1100">
                <a:hlinkClick r:id="rId4"/>
              </a:rPr>
              <a:t>Power - Power and efficiency - Edexcel - GCSE Physics (Single Science) Revision - Edexcel - BBC Bitesize</a:t>
            </a:r>
            <a:endParaRPr lang="en-GB" sz="1100"/>
          </a:p>
        </p:txBody>
      </p:sp>
      <p:sp>
        <p:nvSpPr>
          <p:cNvPr id="4" name="Footer Placeholder 4">
            <a:extLst>
              <a:ext uri="{FF2B5EF4-FFF2-40B4-BE49-F238E27FC236}">
                <a16:creationId xmlns:a16="http://schemas.microsoft.com/office/drawing/2014/main" id="{D02DB2BF-A073-3583-057E-2C784433064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89373352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0A2D7A-0FFB-43F1-9ED4-A4A500187594}"/>
              </a:ext>
            </a:extLst>
          </p:cNvPr>
          <p:cNvSpPr>
            <a:spLocks noGrp="1"/>
          </p:cNvSpPr>
          <p:nvPr>
            <p:ph sz="quarter" idx="18"/>
          </p:nvPr>
        </p:nvSpPr>
        <p:spPr>
          <a:xfrm>
            <a:off x="234000" y="1059582"/>
            <a:ext cx="4105275" cy="3528292"/>
          </a:xfrm>
        </p:spPr>
        <p:txBody>
          <a:bodyPr vert="horz" lIns="0" tIns="0" rIns="0" bIns="0" rtlCol="0">
            <a:normAutofit/>
          </a:bodyPr>
          <a:lstStyle/>
          <a:p>
            <a:endParaRPr lang="en-GB"/>
          </a:p>
          <a:p>
            <a:r>
              <a:rPr lang="en-GB">
                <a:hlinkClick r:id="rId3"/>
              </a:rPr>
              <a:t>Work, power and efficiency test questions - AQA Trilogy - GCSE Combined Science Revision - BBC Bitesize</a:t>
            </a:r>
            <a:endParaRPr lang="en-GB"/>
          </a:p>
          <a:p>
            <a:endParaRPr lang="en-GB"/>
          </a:p>
        </p:txBody>
      </p:sp>
      <p:pic>
        <p:nvPicPr>
          <p:cNvPr id="7" name="Graphic 6" descr="Windmill outline">
            <a:extLst>
              <a:ext uri="{FF2B5EF4-FFF2-40B4-BE49-F238E27FC236}">
                <a16:creationId xmlns:a16="http://schemas.microsoft.com/office/drawing/2014/main" id="{FBDABCA9-212A-4137-9758-5BE0F84550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27586" y="1059582"/>
            <a:ext cx="3508405" cy="3508405"/>
          </a:xfrm>
          <a:prstGeom prst="rect">
            <a:avLst/>
          </a:prstGeom>
        </p:spPr>
      </p:pic>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179</a:t>
            </a:fld>
            <a:endParaRPr lang="en-GB"/>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a:xfrm>
            <a:off x="232950" y="249900"/>
            <a:ext cx="8437563" cy="699425"/>
          </a:xfrm>
        </p:spPr>
        <p:txBody>
          <a:bodyPr anchor="t">
            <a:normAutofit/>
          </a:bodyPr>
          <a:lstStyle/>
          <a:p>
            <a:r>
              <a:rPr lang="en-GB"/>
              <a:t>Knowledge assessment</a:t>
            </a:r>
          </a:p>
        </p:txBody>
      </p:sp>
      <p:sp>
        <p:nvSpPr>
          <p:cNvPr id="6" name="Footer Placeholder 4">
            <a:extLst>
              <a:ext uri="{FF2B5EF4-FFF2-40B4-BE49-F238E27FC236}">
                <a16:creationId xmlns:a16="http://schemas.microsoft.com/office/drawing/2014/main" id="{D359ABE4-A0AF-6951-4CD6-30DCBC3CB1E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146065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08E61C-82A4-466D-A18E-A15F3AD61CE8}"/>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F7C89D85-DA9C-4311-A2B2-9D88CDA3222D}"/>
              </a:ext>
            </a:extLst>
          </p:cNvPr>
          <p:cNvSpPr>
            <a:spLocks noGrp="1"/>
          </p:cNvSpPr>
          <p:nvPr>
            <p:ph type="title"/>
          </p:nvPr>
        </p:nvSpPr>
        <p:spPr/>
        <p:txBody>
          <a:bodyPr/>
          <a:lstStyle/>
          <a:p>
            <a:r>
              <a:rPr lang="en-GB"/>
              <a:t>Example FBD 2</a:t>
            </a:r>
          </a:p>
        </p:txBody>
      </p:sp>
      <p:grpSp>
        <p:nvGrpSpPr>
          <p:cNvPr id="35" name="Group 34">
            <a:extLst>
              <a:ext uri="{FF2B5EF4-FFF2-40B4-BE49-F238E27FC236}">
                <a16:creationId xmlns:a16="http://schemas.microsoft.com/office/drawing/2014/main" id="{502C2590-5A74-4F37-9D5A-36B649A1F0AF}"/>
              </a:ext>
            </a:extLst>
          </p:cNvPr>
          <p:cNvGrpSpPr/>
          <p:nvPr/>
        </p:nvGrpSpPr>
        <p:grpSpPr>
          <a:xfrm>
            <a:off x="474493" y="1131590"/>
            <a:ext cx="3379469" cy="2546118"/>
            <a:chOff x="611560" y="1611539"/>
            <a:chExt cx="2448272" cy="1840403"/>
          </a:xfrm>
        </p:grpSpPr>
        <p:sp>
          <p:nvSpPr>
            <p:cNvPr id="6" name="Rectangle 5">
              <a:extLst>
                <a:ext uri="{FF2B5EF4-FFF2-40B4-BE49-F238E27FC236}">
                  <a16:creationId xmlns:a16="http://schemas.microsoft.com/office/drawing/2014/main" id="{3000A516-F786-4E9F-AD1B-D6BBEAEB50CF}"/>
                </a:ext>
              </a:extLst>
            </p:cNvPr>
            <p:cNvSpPr/>
            <p:nvPr/>
          </p:nvSpPr>
          <p:spPr>
            <a:xfrm>
              <a:off x="1956918" y="1611539"/>
              <a:ext cx="864096" cy="1689917"/>
            </a:xfrm>
            <a:prstGeom prst="rect">
              <a:avLst/>
            </a:prstGeom>
            <a:blipFill>
              <a:blip r:embed="rId2"/>
              <a:tile tx="0" ty="0" sx="100000" sy="100000" flip="none" algn="tl"/>
            </a:bli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BF4C147B-E174-4FCB-8F0A-DF885E2096CF}"/>
                </a:ext>
              </a:extLst>
            </p:cNvPr>
            <p:cNvCxnSpPr/>
            <p:nvPr/>
          </p:nvCxnSpPr>
          <p:spPr>
            <a:xfrm flipH="1">
              <a:off x="1187624" y="1707654"/>
              <a:ext cx="737337" cy="1584176"/>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76EB9CB-CFE1-46ED-8DB5-665A6D7B1C0D}"/>
                </a:ext>
              </a:extLst>
            </p:cNvPr>
            <p:cNvSpPr/>
            <p:nvPr/>
          </p:nvSpPr>
          <p:spPr>
            <a:xfrm>
              <a:off x="611560" y="3307926"/>
              <a:ext cx="2448272" cy="144016"/>
            </a:xfrm>
            <a:prstGeom prst="rect">
              <a:avLst/>
            </a:prstGeom>
            <a:blipFill>
              <a:blip r:embed="rId3"/>
              <a:tile tx="0" ty="0" sx="100000" sy="100000" flip="none" algn="tl"/>
            </a:bli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descr="Kitten with solid fill">
              <a:extLst>
                <a:ext uri="{FF2B5EF4-FFF2-40B4-BE49-F238E27FC236}">
                  <a16:creationId xmlns:a16="http://schemas.microsoft.com/office/drawing/2014/main" id="{C6BF8069-3798-4B08-A338-54CCA6DE0C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791665">
              <a:off x="1393226" y="1769240"/>
              <a:ext cx="486002" cy="486002"/>
            </a:xfrm>
            <a:prstGeom prst="rect">
              <a:avLst/>
            </a:prstGeom>
          </p:spPr>
        </p:pic>
      </p:grpSp>
      <p:grpSp>
        <p:nvGrpSpPr>
          <p:cNvPr id="34" name="Group 33">
            <a:extLst>
              <a:ext uri="{FF2B5EF4-FFF2-40B4-BE49-F238E27FC236}">
                <a16:creationId xmlns:a16="http://schemas.microsoft.com/office/drawing/2014/main" id="{5FAA8B8A-8CDD-43C9-88A6-C623E3426ED8}"/>
              </a:ext>
            </a:extLst>
          </p:cNvPr>
          <p:cNvGrpSpPr/>
          <p:nvPr/>
        </p:nvGrpSpPr>
        <p:grpSpPr>
          <a:xfrm>
            <a:off x="5290040" y="1268558"/>
            <a:ext cx="1296144" cy="2219749"/>
            <a:chOff x="5152972" y="1721976"/>
            <a:chExt cx="737337" cy="1584176"/>
          </a:xfrm>
        </p:grpSpPr>
        <p:cxnSp>
          <p:nvCxnSpPr>
            <p:cNvPr id="21" name="Straight Connector 20">
              <a:extLst>
                <a:ext uri="{FF2B5EF4-FFF2-40B4-BE49-F238E27FC236}">
                  <a16:creationId xmlns:a16="http://schemas.microsoft.com/office/drawing/2014/main" id="{E72C80D4-061D-43AD-8B35-72B28B0D7F81}"/>
                </a:ext>
              </a:extLst>
            </p:cNvPr>
            <p:cNvCxnSpPr/>
            <p:nvPr/>
          </p:nvCxnSpPr>
          <p:spPr>
            <a:xfrm flipH="1">
              <a:off x="5152972" y="1721976"/>
              <a:ext cx="737337" cy="1584176"/>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3D66A80-2275-413C-A33D-6060D4226F5E}"/>
                </a:ext>
              </a:extLst>
            </p:cNvPr>
            <p:cNvCxnSpPr/>
            <p:nvPr/>
          </p:nvCxnSpPr>
          <p:spPr>
            <a:xfrm>
              <a:off x="5727042" y="2082016"/>
              <a:ext cx="0" cy="432048"/>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E0A0C77-4AEA-4D47-949E-FC0C7F366A14}"/>
                </a:ext>
              </a:extLst>
            </p:cNvPr>
            <p:cNvCxnSpPr>
              <a:cxnSpLocks/>
            </p:cNvCxnSpPr>
            <p:nvPr/>
          </p:nvCxnSpPr>
          <p:spPr>
            <a:xfrm>
              <a:off x="5563190" y="2432213"/>
              <a:ext cx="0" cy="403285"/>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8F1C52D-4B84-449D-8396-8CD4ADA512C6}"/>
                </a:ext>
              </a:extLst>
            </p:cNvPr>
            <p:cNvCxnSpPr>
              <a:cxnSpLocks/>
            </p:cNvCxnSpPr>
            <p:nvPr/>
          </p:nvCxnSpPr>
          <p:spPr>
            <a:xfrm>
              <a:off x="5156101" y="3301983"/>
              <a:ext cx="21111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BE7F8B51-B38B-4D60-86EC-D03411F6078F}"/>
                </a:ext>
              </a:extLst>
            </p:cNvPr>
            <p:cNvCxnSpPr>
              <a:cxnSpLocks/>
            </p:cNvCxnSpPr>
            <p:nvPr/>
          </p:nvCxnSpPr>
          <p:spPr>
            <a:xfrm flipV="1">
              <a:off x="5156101" y="2781244"/>
              <a:ext cx="0" cy="52073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FFA2835-8828-4399-9967-36916F47AB15}"/>
                </a:ext>
              </a:extLst>
            </p:cNvPr>
            <p:cNvCxnSpPr>
              <a:cxnSpLocks/>
            </p:cNvCxnSpPr>
            <p:nvPr/>
          </p:nvCxnSpPr>
          <p:spPr>
            <a:xfrm flipH="1">
              <a:off x="5521640" y="1731434"/>
              <a:ext cx="36866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AEA1814E-5C03-4EE1-B3FD-8DECA2074E13}"/>
              </a:ext>
            </a:extLst>
          </p:cNvPr>
          <p:cNvSpPr/>
          <p:nvPr/>
        </p:nvSpPr>
        <p:spPr>
          <a:xfrm>
            <a:off x="5481097" y="1104386"/>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R</a:t>
            </a:r>
            <a:r>
              <a:rPr lang="en-GB">
                <a:solidFill>
                  <a:schemeClr val="tx1"/>
                </a:solidFill>
              </a:rPr>
              <a:t>1</a:t>
            </a:r>
          </a:p>
        </p:txBody>
      </p:sp>
      <p:sp>
        <p:nvSpPr>
          <p:cNvPr id="43" name="Rectangle 42">
            <a:extLst>
              <a:ext uri="{FF2B5EF4-FFF2-40B4-BE49-F238E27FC236}">
                <a16:creationId xmlns:a16="http://schemas.microsoft.com/office/drawing/2014/main" id="{4F445C24-52A2-486F-8340-1E4DF1FC3D25}"/>
              </a:ext>
            </a:extLst>
          </p:cNvPr>
          <p:cNvSpPr/>
          <p:nvPr/>
        </p:nvSpPr>
        <p:spPr>
          <a:xfrm>
            <a:off x="4971625" y="2498318"/>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R</a:t>
            </a:r>
            <a:r>
              <a:rPr lang="en-GB">
                <a:solidFill>
                  <a:schemeClr val="tx1"/>
                </a:solidFill>
              </a:rPr>
              <a:t>2</a:t>
            </a:r>
          </a:p>
        </p:txBody>
      </p:sp>
      <p:sp>
        <p:nvSpPr>
          <p:cNvPr id="44" name="Rectangle 43">
            <a:extLst>
              <a:ext uri="{FF2B5EF4-FFF2-40B4-BE49-F238E27FC236}">
                <a16:creationId xmlns:a16="http://schemas.microsoft.com/office/drawing/2014/main" id="{8EAC10F2-0F1C-4AF9-9336-925E3D269A92}"/>
              </a:ext>
            </a:extLst>
          </p:cNvPr>
          <p:cNvSpPr/>
          <p:nvPr/>
        </p:nvSpPr>
        <p:spPr>
          <a:xfrm>
            <a:off x="5465787" y="3308291"/>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F</a:t>
            </a:r>
          </a:p>
        </p:txBody>
      </p:sp>
      <p:sp>
        <p:nvSpPr>
          <p:cNvPr id="45" name="Rectangle 44">
            <a:extLst>
              <a:ext uri="{FF2B5EF4-FFF2-40B4-BE49-F238E27FC236}">
                <a16:creationId xmlns:a16="http://schemas.microsoft.com/office/drawing/2014/main" id="{EF1C3EF8-20EA-439E-ADA3-676786DA47F2}"/>
              </a:ext>
            </a:extLst>
          </p:cNvPr>
          <p:cNvSpPr/>
          <p:nvPr/>
        </p:nvSpPr>
        <p:spPr>
          <a:xfrm>
            <a:off x="6011151" y="2286518"/>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err="1">
                <a:solidFill>
                  <a:schemeClr val="tx1"/>
                </a:solidFill>
              </a:rPr>
              <a:t>Rc</a:t>
            </a:r>
            <a:endParaRPr lang="en-GB" i="1">
              <a:solidFill>
                <a:schemeClr val="tx1"/>
              </a:solidFill>
            </a:endParaRPr>
          </a:p>
        </p:txBody>
      </p:sp>
      <p:sp>
        <p:nvSpPr>
          <p:cNvPr id="46" name="Rectangle 45">
            <a:extLst>
              <a:ext uri="{FF2B5EF4-FFF2-40B4-BE49-F238E27FC236}">
                <a16:creationId xmlns:a16="http://schemas.microsoft.com/office/drawing/2014/main" id="{B346CA77-3E01-4BD2-8372-18630D069480}"/>
              </a:ext>
            </a:extLst>
          </p:cNvPr>
          <p:cNvSpPr/>
          <p:nvPr/>
        </p:nvSpPr>
        <p:spPr>
          <a:xfrm>
            <a:off x="5699207" y="2745411"/>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W</a:t>
            </a:r>
          </a:p>
        </p:txBody>
      </p:sp>
      <p:sp>
        <p:nvSpPr>
          <p:cNvPr id="4" name="Footer Placeholder 4">
            <a:extLst>
              <a:ext uri="{FF2B5EF4-FFF2-40B4-BE49-F238E27FC236}">
                <a16:creationId xmlns:a16="http://schemas.microsoft.com/office/drawing/2014/main" id="{4E54D1D2-00B4-4AB5-71FC-41904DF8429F}"/>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61741824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cs typeface="Arial"/>
              </a:rPr>
              <a:t>Industrial applications</a:t>
            </a:r>
            <a:endParaRPr lang="en-US" sz="3600"/>
          </a:p>
        </p:txBody>
      </p:sp>
    </p:spTree>
    <p:extLst>
      <p:ext uri="{BB962C8B-B14F-4D97-AF65-F5344CB8AC3E}">
        <p14:creationId xmlns:p14="http://schemas.microsoft.com/office/powerpoint/2010/main" val="62709766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844F01-9B17-4C5D-BF00-92CDF154348C}"/>
              </a:ext>
            </a:extLst>
          </p:cNvPr>
          <p:cNvSpPr>
            <a:spLocks noGrp="1"/>
          </p:cNvSpPr>
          <p:nvPr>
            <p:ph type="sldNum" sz="quarter" idx="11"/>
          </p:nvPr>
        </p:nvSpPr>
        <p:spPr/>
        <p:txBody>
          <a:bodyPr/>
          <a:lstStyle/>
          <a:p>
            <a:fld id="{DA2C159E-F13C-4A85-9A41-E7669D3E0D70}" type="slidenum">
              <a:rPr lang="en-GB" smtClean="0"/>
              <a:pPr/>
              <a:t>181</a:t>
            </a:fld>
            <a:endParaRPr lang="en-GB"/>
          </a:p>
        </p:txBody>
      </p:sp>
      <p:sp>
        <p:nvSpPr>
          <p:cNvPr id="3" name="Title 2">
            <a:extLst>
              <a:ext uri="{FF2B5EF4-FFF2-40B4-BE49-F238E27FC236}">
                <a16:creationId xmlns:a16="http://schemas.microsoft.com/office/drawing/2014/main" id="{5BFC1DC9-E1F3-4DD4-B5E6-6EA5C463D26B}"/>
              </a:ext>
            </a:extLst>
          </p:cNvPr>
          <p:cNvSpPr>
            <a:spLocks noGrp="1"/>
          </p:cNvSpPr>
          <p:nvPr>
            <p:ph type="title"/>
          </p:nvPr>
        </p:nvSpPr>
        <p:spPr/>
        <p:txBody>
          <a:bodyPr/>
          <a:lstStyle/>
          <a:p>
            <a:r>
              <a:rPr lang="en-GB"/>
              <a:t>Scenario 1</a:t>
            </a:r>
          </a:p>
        </p:txBody>
      </p:sp>
      <p:sp>
        <p:nvSpPr>
          <p:cNvPr id="4" name="Text Placeholder 3">
            <a:extLst>
              <a:ext uri="{FF2B5EF4-FFF2-40B4-BE49-F238E27FC236}">
                <a16:creationId xmlns:a16="http://schemas.microsoft.com/office/drawing/2014/main" id="{0A6489FC-C912-4317-B043-6FB2C2B7C395}"/>
              </a:ext>
            </a:extLst>
          </p:cNvPr>
          <p:cNvSpPr>
            <a:spLocks noGrp="1"/>
          </p:cNvSpPr>
          <p:nvPr>
            <p:ph type="body" sz="quarter" idx="12"/>
          </p:nvPr>
        </p:nvSpPr>
        <p:spPr/>
        <p:txBody>
          <a:bodyPr/>
          <a:lstStyle/>
          <a:p>
            <a:pPr>
              <a:lnSpc>
                <a:spcPct val="120000"/>
              </a:lnSpc>
            </a:pPr>
            <a:r>
              <a:rPr lang="en-GB" sz="2400">
                <a:hlinkClick r:id="rId3"/>
              </a:rPr>
              <a:t>‪Pendulum Lab‬ (colorado.edu)</a:t>
            </a:r>
            <a:endParaRPr lang="en-GB" sz="2400"/>
          </a:p>
          <a:p>
            <a:pPr>
              <a:lnSpc>
                <a:spcPct val="120000"/>
              </a:lnSpc>
            </a:pPr>
            <a:endParaRPr lang="en-GB" sz="2400"/>
          </a:p>
          <a:p>
            <a:pPr>
              <a:lnSpc>
                <a:spcPct val="120000"/>
              </a:lnSpc>
            </a:pPr>
            <a:r>
              <a:rPr lang="en-GB" sz="2400"/>
              <a:t>Select the energy tab in Pendulum Lab</a:t>
            </a:r>
          </a:p>
          <a:p>
            <a:pPr>
              <a:lnSpc>
                <a:spcPct val="120000"/>
              </a:lnSpc>
            </a:pPr>
            <a:endParaRPr lang="en-GB" sz="2400"/>
          </a:p>
          <a:p>
            <a:pPr>
              <a:lnSpc>
                <a:spcPct val="120000"/>
              </a:lnSpc>
            </a:pPr>
            <a:endParaRPr lang="en-GB" sz="2400"/>
          </a:p>
          <a:p>
            <a:pPr>
              <a:lnSpc>
                <a:spcPct val="120000"/>
              </a:lnSpc>
            </a:pPr>
            <a:r>
              <a:rPr lang="en-GB" sz="2400">
                <a:solidFill>
                  <a:srgbClr val="C00000"/>
                </a:solidFill>
              </a:rPr>
              <a:t>Study how the kinetic energy and the potential energy varies with the pendulum movement.</a:t>
            </a:r>
          </a:p>
          <a:p>
            <a:pPr>
              <a:lnSpc>
                <a:spcPct val="120000"/>
              </a:lnSpc>
            </a:pPr>
            <a:endParaRPr lang="en-GB" sz="2400"/>
          </a:p>
          <a:p>
            <a:pPr>
              <a:lnSpc>
                <a:spcPct val="120000"/>
              </a:lnSpc>
            </a:pPr>
            <a:endParaRPr lang="en-GB" sz="2400"/>
          </a:p>
        </p:txBody>
      </p:sp>
      <p:pic>
        <p:nvPicPr>
          <p:cNvPr id="8" name="Graphic 7" descr="Harvey Balls 100% with solid fill">
            <a:extLst>
              <a:ext uri="{FF2B5EF4-FFF2-40B4-BE49-F238E27FC236}">
                <a16:creationId xmlns:a16="http://schemas.microsoft.com/office/drawing/2014/main" id="{672B0B23-2341-409F-9970-3504ADA8DC9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56376" y="3435846"/>
            <a:ext cx="914400" cy="914400"/>
          </a:xfrm>
          <a:prstGeom prst="rect">
            <a:avLst/>
          </a:prstGeom>
        </p:spPr>
      </p:pic>
      <p:cxnSp>
        <p:nvCxnSpPr>
          <p:cNvPr id="11" name="Straight Connector 10">
            <a:extLst>
              <a:ext uri="{FF2B5EF4-FFF2-40B4-BE49-F238E27FC236}">
                <a16:creationId xmlns:a16="http://schemas.microsoft.com/office/drawing/2014/main" id="{A0069D2F-40BF-4601-AD8F-191D22250189}"/>
              </a:ext>
            </a:extLst>
          </p:cNvPr>
          <p:cNvCxnSpPr/>
          <p:nvPr/>
        </p:nvCxnSpPr>
        <p:spPr>
          <a:xfrm>
            <a:off x="6732240" y="949325"/>
            <a:ext cx="193827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5DD02A9-F237-4AD3-BC91-0111A824EEC3}"/>
              </a:ext>
            </a:extLst>
          </p:cNvPr>
          <p:cNvCxnSpPr>
            <a:cxnSpLocks/>
          </p:cNvCxnSpPr>
          <p:nvPr/>
        </p:nvCxnSpPr>
        <p:spPr>
          <a:xfrm>
            <a:off x="7621488" y="949325"/>
            <a:ext cx="712185" cy="263053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E072A783-6DE0-4916-7AFB-9ED705B6F6E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68845678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1E8E93-BA4C-456C-8FCE-CDC5B8648A97}"/>
              </a:ext>
            </a:extLst>
          </p:cNvPr>
          <p:cNvSpPr>
            <a:spLocks noGrp="1"/>
          </p:cNvSpPr>
          <p:nvPr>
            <p:ph type="title"/>
          </p:nvPr>
        </p:nvSpPr>
        <p:spPr>
          <a:xfrm>
            <a:off x="232950" y="249900"/>
            <a:ext cx="8437563" cy="699425"/>
          </a:xfrm>
        </p:spPr>
        <p:txBody>
          <a:bodyPr anchor="t">
            <a:normAutofit/>
          </a:bodyPr>
          <a:lstStyle/>
          <a:p>
            <a:r>
              <a:rPr lang="en-GB"/>
              <a:t>Problem 1</a:t>
            </a:r>
          </a:p>
        </p:txBody>
      </p:sp>
      <p:sp>
        <p:nvSpPr>
          <p:cNvPr id="12" name="Text Placeholder 2">
            <a:extLst>
              <a:ext uri="{FF2B5EF4-FFF2-40B4-BE49-F238E27FC236}">
                <a16:creationId xmlns:a16="http://schemas.microsoft.com/office/drawing/2014/main" id="{F9F5482B-5FF2-68FB-9E2E-8E6BC7D794F2}"/>
              </a:ext>
            </a:extLst>
          </p:cNvPr>
          <p:cNvSpPr>
            <a:spLocks noGrp="1"/>
          </p:cNvSpPr>
          <p:nvPr>
            <p:ph type="body" sz="quarter" idx="12"/>
          </p:nvPr>
        </p:nvSpPr>
        <p:spPr>
          <a:xfrm>
            <a:off x="234420" y="770963"/>
            <a:ext cx="4193984" cy="3601574"/>
          </a:xfrm>
        </p:spPr>
        <p:txBody>
          <a:bodyPr/>
          <a:lstStyle/>
          <a:p>
            <a:pPr>
              <a:lnSpc>
                <a:spcPct val="120000"/>
              </a:lnSpc>
              <a:spcBef>
                <a:spcPts val="600"/>
              </a:spcBef>
            </a:pPr>
            <a:r>
              <a:rPr lang="en-US" sz="2000" b="0"/>
              <a:t>The trolley is moving at a constant speed of 0.7 m/s. Due to a power failure, the trolley instantly stops moving and the mass attached to the trolley pulls to one side. </a:t>
            </a:r>
          </a:p>
          <a:p>
            <a:pPr>
              <a:lnSpc>
                <a:spcPct val="120000"/>
              </a:lnSpc>
              <a:spcBef>
                <a:spcPts val="600"/>
              </a:spcBef>
            </a:pPr>
            <a:r>
              <a:rPr lang="en-US" sz="2000" b="0"/>
              <a:t>Calculate the raised height of the mass attached to the trolley.</a:t>
            </a:r>
          </a:p>
          <a:p>
            <a:pPr>
              <a:lnSpc>
                <a:spcPct val="120000"/>
              </a:lnSpc>
              <a:spcBef>
                <a:spcPts val="600"/>
              </a:spcBef>
            </a:pPr>
            <a:r>
              <a:rPr lang="en-US" sz="2000" b="0"/>
              <a:t>Mass of the trolley: 25 kg</a:t>
            </a:r>
          </a:p>
          <a:p>
            <a:pPr>
              <a:lnSpc>
                <a:spcPct val="120000"/>
              </a:lnSpc>
              <a:spcBef>
                <a:spcPts val="600"/>
              </a:spcBef>
            </a:pPr>
            <a:r>
              <a:rPr lang="en-US" sz="2000" b="0"/>
              <a:t>Mass attached to the trolley: 250 kg</a:t>
            </a:r>
          </a:p>
        </p:txBody>
      </p:sp>
      <p:pic>
        <p:nvPicPr>
          <p:cNvPr id="7" name="Picture 6">
            <a:extLst>
              <a:ext uri="{FF2B5EF4-FFF2-40B4-BE49-F238E27FC236}">
                <a16:creationId xmlns:a16="http://schemas.microsoft.com/office/drawing/2014/main" id="{05B4DE7D-7005-45C7-A422-839B8756ED90}"/>
              </a:ext>
            </a:extLst>
          </p:cNvPr>
          <p:cNvPicPr>
            <a:picLocks noChangeAspect="1"/>
          </p:cNvPicPr>
          <p:nvPr/>
        </p:nvPicPr>
        <p:blipFill>
          <a:blip r:embed="rId3"/>
          <a:stretch>
            <a:fillRect/>
          </a:stretch>
        </p:blipFill>
        <p:spPr>
          <a:xfrm>
            <a:off x="5010534" y="339502"/>
            <a:ext cx="3384550" cy="3149394"/>
          </a:xfrm>
          <a:prstGeom prst="rect">
            <a:avLst/>
          </a:prstGeom>
          <a:noFill/>
        </p:spPr>
      </p:pic>
      <p:sp>
        <p:nvSpPr>
          <p:cNvPr id="2" name="Slide Number Placeholder 1">
            <a:extLst>
              <a:ext uri="{FF2B5EF4-FFF2-40B4-BE49-F238E27FC236}">
                <a16:creationId xmlns:a16="http://schemas.microsoft.com/office/drawing/2014/main" id="{983E8E51-1C07-4DB0-A5EE-520DFB937910}"/>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182</a:t>
            </a:fld>
            <a:endParaRPr lang="en-GB"/>
          </a:p>
        </p:txBody>
      </p:sp>
      <p:cxnSp>
        <p:nvCxnSpPr>
          <p:cNvPr id="9" name="Straight Connector 8">
            <a:extLst>
              <a:ext uri="{FF2B5EF4-FFF2-40B4-BE49-F238E27FC236}">
                <a16:creationId xmlns:a16="http://schemas.microsoft.com/office/drawing/2014/main" id="{7686A8DC-C1C1-4BBD-81DA-7E97337075FB}"/>
              </a:ext>
            </a:extLst>
          </p:cNvPr>
          <p:cNvCxnSpPr>
            <a:cxnSpLocks/>
          </p:cNvCxnSpPr>
          <p:nvPr/>
        </p:nvCxnSpPr>
        <p:spPr>
          <a:xfrm>
            <a:off x="5148064" y="3488896"/>
            <a:ext cx="3623084" cy="0"/>
          </a:xfrm>
          <a:prstGeom prst="line">
            <a:avLst/>
          </a:prstGeom>
          <a:ln>
            <a:solidFill>
              <a:schemeClr val="tx2"/>
            </a:solidFill>
            <a:prstDash val="lg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57A9CCF-65E7-4FF8-90F0-232C5D1DCF37}"/>
              </a:ext>
            </a:extLst>
          </p:cNvPr>
          <p:cNvCxnSpPr>
            <a:cxnSpLocks/>
          </p:cNvCxnSpPr>
          <p:nvPr/>
        </p:nvCxnSpPr>
        <p:spPr>
          <a:xfrm>
            <a:off x="5148064" y="3291830"/>
            <a:ext cx="3623084" cy="0"/>
          </a:xfrm>
          <a:prstGeom prst="line">
            <a:avLst/>
          </a:prstGeom>
          <a:ln>
            <a:solidFill>
              <a:schemeClr val="tx2"/>
            </a:solidFill>
            <a:prstDash val="lgDash"/>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251EF52-C128-49BC-A181-FE61E2258AA4}"/>
              </a:ext>
            </a:extLst>
          </p:cNvPr>
          <p:cNvCxnSpPr/>
          <p:nvPr/>
        </p:nvCxnSpPr>
        <p:spPr>
          <a:xfrm>
            <a:off x="8460432" y="3291830"/>
            <a:ext cx="0" cy="197066"/>
          </a:xfrm>
          <a:prstGeom prst="straightConnector1">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94963BC9-3050-C5F0-4E9A-29157CAC79B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
        <p:nvSpPr>
          <p:cNvPr id="5" name="TextBox 4">
            <a:extLst>
              <a:ext uri="{FF2B5EF4-FFF2-40B4-BE49-F238E27FC236}">
                <a16:creationId xmlns:a16="http://schemas.microsoft.com/office/drawing/2014/main" id="{7CA0F5B8-96B7-A2B8-880B-B812313920EA}"/>
              </a:ext>
            </a:extLst>
          </p:cNvPr>
          <p:cNvSpPr txBox="1"/>
          <p:nvPr/>
        </p:nvSpPr>
        <p:spPr>
          <a:xfrm>
            <a:off x="7452320" y="411510"/>
            <a:ext cx="468056" cy="246221"/>
          </a:xfrm>
          <a:prstGeom prst="rect">
            <a:avLst/>
          </a:prstGeom>
          <a:solidFill>
            <a:schemeClr val="bg1"/>
          </a:solidFill>
        </p:spPr>
        <p:txBody>
          <a:bodyPr wrap="square" lIns="0" tIns="0" rIns="0" bIns="0" rtlCol="0">
            <a:spAutoFit/>
          </a:bodyPr>
          <a:lstStyle/>
          <a:p>
            <a:r>
              <a:rPr lang="en-GB" sz="1600" i="1"/>
              <a:t>V</a:t>
            </a:r>
          </a:p>
        </p:txBody>
      </p:sp>
    </p:spTree>
    <p:extLst>
      <p:ext uri="{BB962C8B-B14F-4D97-AF65-F5344CB8AC3E}">
        <p14:creationId xmlns:p14="http://schemas.microsoft.com/office/powerpoint/2010/main" val="5683518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260C7E-BEAA-A24A-AF17-AE336E9C7BA7}"/>
              </a:ext>
            </a:extLst>
          </p:cNvPr>
          <p:cNvSpPr>
            <a:spLocks noGrp="1"/>
          </p:cNvSpPr>
          <p:nvPr>
            <p:ph type="sldNum" sz="quarter" idx="11"/>
          </p:nvPr>
        </p:nvSpPr>
        <p:spPr/>
        <p:txBody>
          <a:bodyPr/>
          <a:lstStyle/>
          <a:p>
            <a:fld id="{DA2C159E-F13C-4A85-9A41-E7669D3E0D70}" type="slidenum">
              <a:rPr lang="en-GB" smtClean="0"/>
              <a:pPr/>
              <a:t>183</a:t>
            </a:fld>
            <a:endParaRPr lang="en-GB"/>
          </a:p>
        </p:txBody>
      </p:sp>
      <p:sp>
        <p:nvSpPr>
          <p:cNvPr id="3" name="Title 2">
            <a:extLst>
              <a:ext uri="{FF2B5EF4-FFF2-40B4-BE49-F238E27FC236}">
                <a16:creationId xmlns:a16="http://schemas.microsoft.com/office/drawing/2014/main" id="{1D41D01F-36CB-8737-304D-D3B09D038C99}"/>
              </a:ext>
            </a:extLst>
          </p:cNvPr>
          <p:cNvSpPr>
            <a:spLocks noGrp="1"/>
          </p:cNvSpPr>
          <p:nvPr>
            <p:ph type="title"/>
          </p:nvPr>
        </p:nvSpPr>
        <p:spPr/>
        <p:txBody>
          <a:bodyPr/>
          <a:lstStyle/>
          <a:p>
            <a:r>
              <a:rPr lang="en-US"/>
              <a:t>Problem 1 – Answer</a:t>
            </a:r>
          </a:p>
        </p:txBody>
      </p:sp>
      <p:sp>
        <p:nvSpPr>
          <p:cNvPr id="7" name="Text Placeholder 6">
            <a:extLst>
              <a:ext uri="{FF2B5EF4-FFF2-40B4-BE49-F238E27FC236}">
                <a16:creationId xmlns:a16="http://schemas.microsoft.com/office/drawing/2014/main" id="{8B3F7032-EC52-4389-9BD3-EED873CCD95D}"/>
              </a:ext>
            </a:extLst>
          </p:cNvPr>
          <p:cNvSpPr>
            <a:spLocks noGrp="1"/>
          </p:cNvSpPr>
          <p:nvPr>
            <p:ph type="body" sz="quarter" idx="12"/>
          </p:nvPr>
        </p:nvSpPr>
        <p:spPr>
          <a:xfrm>
            <a:off x="234000" y="986400"/>
            <a:ext cx="7667625" cy="1465407"/>
          </a:xfrm>
        </p:spPr>
        <p:txBody>
          <a:bodyPr/>
          <a:lstStyle/>
          <a:p>
            <a:r>
              <a:rPr lang="en-GB">
                <a:hlinkClick r:id="rId2"/>
              </a:rPr>
              <a:t>‪</a:t>
            </a:r>
            <a:endParaRPr lang="en-GB"/>
          </a:p>
        </p:txBody>
      </p:sp>
      <mc:AlternateContent xmlns:mc="http://schemas.openxmlformats.org/markup-compatibility/2006" xmlns:a14="http://schemas.microsoft.com/office/drawing/2010/main">
        <mc:Choice Requires="a14">
          <p:sp>
            <p:nvSpPr>
              <p:cNvPr id="6" name="Text Placeholder 2">
                <a:extLst>
                  <a:ext uri="{FF2B5EF4-FFF2-40B4-BE49-F238E27FC236}">
                    <a16:creationId xmlns:a16="http://schemas.microsoft.com/office/drawing/2014/main" id="{DF64314F-0076-4219-A38D-2B5AC3FB17AF}"/>
                  </a:ext>
                </a:extLst>
              </p:cNvPr>
              <p:cNvSpPr txBox="1">
                <a:spLocks/>
              </p:cNvSpPr>
              <p:nvPr/>
            </p:nvSpPr>
            <p:spPr>
              <a:xfrm>
                <a:off x="234000" y="986400"/>
                <a:ext cx="8298440" cy="3601574"/>
              </a:xfrm>
              <a:prstGeom prst="rect">
                <a:avLst/>
              </a:prstGeom>
            </p:spPr>
            <p:txBody>
              <a:bodyPr vert="horz" lIns="0" tIns="0" rIns="0" bIns="0" rtlCol="0">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a:t>Mass of the trolley: 25 kg</a:t>
                </a:r>
              </a:p>
              <a:p>
                <a:r>
                  <a:rPr lang="en-US" sz="2000"/>
                  <a:t>Mass attached to the trolley: 250 kg</a:t>
                </a:r>
              </a:p>
              <a:p>
                <a:r>
                  <a:rPr lang="en-US" sz="2000"/>
                  <a:t>Speed: 0.7 m/s</a:t>
                </a:r>
              </a:p>
              <a:p>
                <a:endParaRPr lang="en-US" sz="2000"/>
              </a:p>
              <a:p>
                <a:r>
                  <a:rPr lang="en-US" sz="2000"/>
                  <a:t>Mechanical energy of initial system = Mechanical energy of final system</a:t>
                </a:r>
              </a:p>
              <a:p>
                <a:pPr algn="ctr"/>
                <a:r>
                  <a:rPr lang="en-US" sz="2000"/>
                  <a:t> </a:t>
                </a:r>
                <a14:m>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𝐾𝐸</m:t>
                        </m:r>
                      </m:e>
                      <m:sub>
                        <m:r>
                          <a:rPr lang="en-GB" sz="2000" b="0" i="1" smtClean="0">
                            <a:latin typeface="Cambria Math" panose="02040503050406030204" pitchFamily="18" charset="0"/>
                          </a:rPr>
                          <m:t>𝑖</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𝑃𝐸</m:t>
                        </m:r>
                      </m:e>
                      <m:sub>
                        <m:r>
                          <a:rPr lang="en-GB" sz="2000" b="0" i="1" smtClean="0">
                            <a:latin typeface="Cambria Math" panose="02040503050406030204" pitchFamily="18" charset="0"/>
                          </a:rPr>
                          <m:t>𝑖</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𝐾𝐸</m:t>
                        </m:r>
                      </m:e>
                      <m:sub>
                        <m:r>
                          <a:rPr lang="en-GB" sz="2000" b="0" i="1" smtClean="0">
                            <a:latin typeface="Cambria Math" panose="02040503050406030204" pitchFamily="18" charset="0"/>
                          </a:rPr>
                          <m:t>𝑓</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𝑃𝐸</m:t>
                        </m:r>
                      </m:e>
                      <m:sub>
                        <m:r>
                          <a:rPr lang="en-GB" sz="2000" b="0" i="1" smtClean="0">
                            <a:latin typeface="Cambria Math" panose="02040503050406030204" pitchFamily="18" charset="0"/>
                          </a:rPr>
                          <m:t>𝑓</m:t>
                        </m:r>
                      </m:sub>
                    </m:sSub>
                  </m:oMath>
                </a14:m>
                <a:endParaRPr lang="en-US" sz="2000"/>
              </a:p>
            </p:txBody>
          </p:sp>
        </mc:Choice>
        <mc:Fallback xmlns="">
          <p:sp>
            <p:nvSpPr>
              <p:cNvPr id="6" name="Text Placeholder 2">
                <a:extLst>
                  <a:ext uri="{FF2B5EF4-FFF2-40B4-BE49-F238E27FC236}">
                    <a16:creationId xmlns:a16="http://schemas.microsoft.com/office/drawing/2014/main" id="{DF64314F-0076-4219-A38D-2B5AC3FB17AF}"/>
                  </a:ext>
                </a:extLst>
              </p:cNvPr>
              <p:cNvSpPr txBox="1">
                <a:spLocks noRot="1" noChangeAspect="1" noMove="1" noResize="1" noEditPoints="1" noAdjustHandles="1" noChangeArrowheads="1" noChangeShapeType="1" noTextEdit="1"/>
              </p:cNvSpPr>
              <p:nvPr/>
            </p:nvSpPr>
            <p:spPr>
              <a:xfrm>
                <a:off x="234000" y="986400"/>
                <a:ext cx="8298440" cy="3601574"/>
              </a:xfrm>
              <a:prstGeom prst="rect">
                <a:avLst/>
              </a:prstGeom>
              <a:blipFill>
                <a:blip r:embed="rId3"/>
                <a:stretch>
                  <a:fillRect l="-1836" t="-152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28822C0-3810-4EEF-B87F-FD5FDD22F5BF}"/>
                  </a:ext>
                </a:extLst>
              </p:cNvPr>
              <p:cNvSpPr txBox="1"/>
              <p:nvPr/>
            </p:nvSpPr>
            <p:spPr>
              <a:xfrm>
                <a:off x="2097220" y="3128308"/>
                <a:ext cx="4572000" cy="424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𝐾𝐸</m:t>
                          </m:r>
                        </m:e>
                        <m:sub>
                          <m:r>
                            <a:rPr lang="en-GB" sz="2000" b="0" i="1" smtClean="0">
                              <a:latin typeface="Cambria Math" panose="02040503050406030204" pitchFamily="18" charset="0"/>
                            </a:rPr>
                            <m:t>𝑖</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𝑃𝐸</m:t>
                          </m:r>
                        </m:e>
                        <m:sub>
                          <m:r>
                            <a:rPr lang="en-GB" sz="2000" b="0" i="1" smtClean="0">
                              <a:latin typeface="Cambria Math" panose="02040503050406030204" pitchFamily="18" charset="0"/>
                            </a:rPr>
                            <m:t>𝑓</m:t>
                          </m:r>
                        </m:sub>
                      </m:sSub>
                    </m:oMath>
                  </m:oMathPara>
                </a14:m>
                <a:endParaRPr lang="en-GB" sz="2000"/>
              </a:p>
            </p:txBody>
          </p:sp>
        </mc:Choice>
        <mc:Fallback xmlns="">
          <p:sp>
            <p:nvSpPr>
              <p:cNvPr id="8" name="TextBox 7">
                <a:extLst>
                  <a:ext uri="{FF2B5EF4-FFF2-40B4-BE49-F238E27FC236}">
                    <a16:creationId xmlns:a16="http://schemas.microsoft.com/office/drawing/2014/main" id="{128822C0-3810-4EEF-B87F-FD5FDD22F5BF}"/>
                  </a:ext>
                </a:extLst>
              </p:cNvPr>
              <p:cNvSpPr txBox="1">
                <a:spLocks noRot="1" noChangeAspect="1" noMove="1" noResize="1" noEditPoints="1" noAdjustHandles="1" noChangeArrowheads="1" noChangeShapeType="1" noTextEdit="1"/>
              </p:cNvSpPr>
              <p:nvPr/>
            </p:nvSpPr>
            <p:spPr>
              <a:xfrm>
                <a:off x="2097220" y="3128308"/>
                <a:ext cx="4572000" cy="424732"/>
              </a:xfrm>
              <a:prstGeom prst="rect">
                <a:avLst/>
              </a:prstGeom>
              <a:blipFill>
                <a:blip r:embed="rId4"/>
                <a:stretch>
                  <a:fillRect b="-10000"/>
                </a:stretch>
              </a:blipFill>
            </p:spPr>
            <p:txBody>
              <a:bodyPr/>
              <a:lstStyle/>
              <a:p>
                <a:r>
                  <a:rPr lang="en-GB">
                    <a:noFill/>
                  </a:rPr>
                  <a:t> </a:t>
                </a:r>
              </a:p>
            </p:txBody>
          </p:sp>
        </mc:Fallback>
      </mc:AlternateContent>
      <p:cxnSp>
        <p:nvCxnSpPr>
          <p:cNvPr id="12" name="Straight Connector 11">
            <a:extLst>
              <a:ext uri="{FF2B5EF4-FFF2-40B4-BE49-F238E27FC236}">
                <a16:creationId xmlns:a16="http://schemas.microsoft.com/office/drawing/2014/main" id="{D055E79F-9DF8-43B5-9A5D-815FA2947847}"/>
              </a:ext>
            </a:extLst>
          </p:cNvPr>
          <p:cNvCxnSpPr/>
          <p:nvPr/>
        </p:nvCxnSpPr>
        <p:spPr>
          <a:xfrm flipV="1">
            <a:off x="3923928" y="2787187"/>
            <a:ext cx="288032" cy="34112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A1DE18E-2FAC-4588-A8D9-4733BE8095EC}"/>
              </a:ext>
            </a:extLst>
          </p:cNvPr>
          <p:cNvCxnSpPr/>
          <p:nvPr/>
        </p:nvCxnSpPr>
        <p:spPr>
          <a:xfrm flipV="1">
            <a:off x="4644010" y="2798713"/>
            <a:ext cx="288032" cy="34112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0F79D59-3A87-42E1-A994-8E1F7D789776}"/>
                  </a:ext>
                </a:extLst>
              </p:cNvPr>
              <p:cNvSpPr txBox="1"/>
              <p:nvPr/>
            </p:nvSpPr>
            <p:spPr>
              <a:xfrm>
                <a:off x="1728192" y="3377408"/>
                <a:ext cx="4572000" cy="6685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2</m:t>
                          </m:r>
                        </m:den>
                      </m:f>
                      <m:r>
                        <a:rPr lang="en-GB" sz="2000" i="1">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(25+250)×</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0.7</m:t>
                          </m:r>
                        </m:e>
                        <m:sup>
                          <m:r>
                            <a:rPr lang="en-GB" sz="2000" b="0" i="1" smtClean="0">
                              <a:latin typeface="Cambria Math" panose="02040503050406030204" pitchFamily="18" charset="0"/>
                              <a:ea typeface="Cambria Math" panose="02040503050406030204" pitchFamily="18" charset="0"/>
                            </a:rPr>
                            <m:t>2</m:t>
                          </m:r>
                        </m:sup>
                      </m:sSup>
                      <m:r>
                        <a:rPr lang="en-GB" sz="2000" b="0" i="1" smtClean="0">
                          <a:latin typeface="Cambria Math" panose="02040503050406030204" pitchFamily="18" charset="0"/>
                        </a:rPr>
                        <m:t>=250</m:t>
                      </m:r>
                      <m:r>
                        <a:rPr lang="en-GB" sz="2000" b="0" i="1" smtClean="0">
                          <a:latin typeface="Cambria Math" panose="02040503050406030204" pitchFamily="18" charset="0"/>
                          <a:ea typeface="Cambria Math" panose="02040503050406030204" pitchFamily="18" charset="0"/>
                        </a:rPr>
                        <m:t>×9.81×</m:t>
                      </m:r>
                      <m:r>
                        <a:rPr lang="en-GB" sz="2000" b="0" i="1" smtClean="0">
                          <a:latin typeface="Cambria Math" panose="02040503050406030204" pitchFamily="18" charset="0"/>
                          <a:ea typeface="Cambria Math" panose="02040503050406030204" pitchFamily="18" charset="0"/>
                        </a:rPr>
                        <m:t>h</m:t>
                      </m:r>
                    </m:oMath>
                  </m:oMathPara>
                </a14:m>
                <a:endParaRPr lang="en-GB" sz="2000"/>
              </a:p>
            </p:txBody>
          </p:sp>
        </mc:Choice>
        <mc:Fallback xmlns="">
          <p:sp>
            <p:nvSpPr>
              <p:cNvPr id="14" name="TextBox 13">
                <a:extLst>
                  <a:ext uri="{FF2B5EF4-FFF2-40B4-BE49-F238E27FC236}">
                    <a16:creationId xmlns:a16="http://schemas.microsoft.com/office/drawing/2014/main" id="{A0F79D59-3A87-42E1-A994-8E1F7D789776}"/>
                  </a:ext>
                </a:extLst>
              </p:cNvPr>
              <p:cNvSpPr txBox="1">
                <a:spLocks noRot="1" noChangeAspect="1" noMove="1" noResize="1" noEditPoints="1" noAdjustHandles="1" noChangeArrowheads="1" noChangeShapeType="1" noTextEdit="1"/>
              </p:cNvSpPr>
              <p:nvPr/>
            </p:nvSpPr>
            <p:spPr>
              <a:xfrm>
                <a:off x="1728192" y="3377408"/>
                <a:ext cx="4572000" cy="668516"/>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E4ED734-36CF-4149-B371-3C6E21509EBC}"/>
                  </a:ext>
                </a:extLst>
              </p:cNvPr>
              <p:cNvSpPr txBox="1"/>
              <p:nvPr/>
            </p:nvSpPr>
            <p:spPr>
              <a:xfrm>
                <a:off x="2555776" y="3939633"/>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ea typeface="Cambria Math" panose="02040503050406030204" pitchFamily="18" charset="0"/>
                        </a:rPr>
                        <m:t>h</m:t>
                      </m:r>
                      <m:r>
                        <a:rPr lang="en-GB" sz="2000" b="0" i="1" smtClean="0">
                          <a:latin typeface="Cambria Math" panose="02040503050406030204" pitchFamily="18" charset="0"/>
                        </a:rPr>
                        <m:t>=0.0275 </m:t>
                      </m:r>
                      <m:r>
                        <m:rPr>
                          <m:nor/>
                        </m:rPr>
                        <a:rPr lang="en-GB" sz="2000" b="0" i="0" smtClean="0">
                          <a:latin typeface="Cambria Math" panose="02040503050406030204" pitchFamily="18" charset="0"/>
                        </a:rPr>
                        <m:t>m</m:t>
                      </m:r>
                    </m:oMath>
                  </m:oMathPara>
                </a14:m>
                <a:endParaRPr lang="en-GB" sz="2000"/>
              </a:p>
            </p:txBody>
          </p:sp>
        </mc:Choice>
        <mc:Fallback xmlns="">
          <p:sp>
            <p:nvSpPr>
              <p:cNvPr id="15" name="TextBox 14">
                <a:extLst>
                  <a:ext uri="{FF2B5EF4-FFF2-40B4-BE49-F238E27FC236}">
                    <a16:creationId xmlns:a16="http://schemas.microsoft.com/office/drawing/2014/main" id="{AE4ED734-36CF-4149-B371-3C6E21509EBC}"/>
                  </a:ext>
                </a:extLst>
              </p:cNvPr>
              <p:cNvSpPr txBox="1">
                <a:spLocks noRot="1" noChangeAspect="1" noMove="1" noResize="1" noEditPoints="1" noAdjustHandles="1" noChangeArrowheads="1" noChangeShapeType="1" noTextEdit="1"/>
              </p:cNvSpPr>
              <p:nvPr/>
            </p:nvSpPr>
            <p:spPr>
              <a:xfrm>
                <a:off x="2555776" y="3939633"/>
                <a:ext cx="4572000" cy="4001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1302F75-DD00-41E7-800B-7FE0EFB99AE4}"/>
                  </a:ext>
                </a:extLst>
              </p:cNvPr>
              <p:cNvSpPr txBox="1"/>
              <p:nvPr/>
            </p:nvSpPr>
            <p:spPr>
              <a:xfrm>
                <a:off x="2530624" y="4312387"/>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ea typeface="Cambria Math" panose="02040503050406030204" pitchFamily="18" charset="0"/>
                        </a:rPr>
                        <m:t>h</m:t>
                      </m:r>
                      <m:r>
                        <a:rPr lang="en-GB" sz="2000" b="0" i="1" smtClean="0">
                          <a:latin typeface="Cambria Math" panose="02040503050406030204" pitchFamily="18" charset="0"/>
                        </a:rPr>
                        <m:t>=27.5 </m:t>
                      </m:r>
                      <m:r>
                        <m:rPr>
                          <m:nor/>
                        </m:rPr>
                        <a:rPr lang="en-GB" sz="2000" b="0" i="0" smtClean="0">
                          <a:latin typeface="Cambria Math" panose="02040503050406030204" pitchFamily="18" charset="0"/>
                        </a:rPr>
                        <m:t>mm</m:t>
                      </m:r>
                    </m:oMath>
                  </m:oMathPara>
                </a14:m>
                <a:endParaRPr lang="en-GB" sz="2000"/>
              </a:p>
            </p:txBody>
          </p:sp>
        </mc:Choice>
        <mc:Fallback xmlns="">
          <p:sp>
            <p:nvSpPr>
              <p:cNvPr id="16" name="TextBox 15">
                <a:extLst>
                  <a:ext uri="{FF2B5EF4-FFF2-40B4-BE49-F238E27FC236}">
                    <a16:creationId xmlns:a16="http://schemas.microsoft.com/office/drawing/2014/main" id="{01302F75-DD00-41E7-800B-7FE0EFB99AE4}"/>
                  </a:ext>
                </a:extLst>
              </p:cNvPr>
              <p:cNvSpPr txBox="1">
                <a:spLocks noRot="1" noChangeAspect="1" noMove="1" noResize="1" noEditPoints="1" noAdjustHandles="1" noChangeArrowheads="1" noChangeShapeType="1" noTextEdit="1"/>
              </p:cNvSpPr>
              <p:nvPr/>
            </p:nvSpPr>
            <p:spPr>
              <a:xfrm>
                <a:off x="2530624" y="4312387"/>
                <a:ext cx="4572000" cy="400110"/>
              </a:xfrm>
              <a:prstGeom prst="rect">
                <a:avLst/>
              </a:prstGeom>
              <a:blipFill>
                <a:blip r:embed="rId7"/>
                <a:stretch>
                  <a:fillRect/>
                </a:stretch>
              </a:blipFill>
            </p:spPr>
            <p:txBody>
              <a:bodyPr/>
              <a:lstStyle/>
              <a:p>
                <a:r>
                  <a:rPr lang="en-GB">
                    <a:noFill/>
                  </a:rPr>
                  <a:t> </a:t>
                </a:r>
              </a:p>
            </p:txBody>
          </p:sp>
        </mc:Fallback>
      </mc:AlternateContent>
      <p:sp>
        <p:nvSpPr>
          <p:cNvPr id="4" name="Footer Placeholder 4">
            <a:extLst>
              <a:ext uri="{FF2B5EF4-FFF2-40B4-BE49-F238E27FC236}">
                <a16:creationId xmlns:a16="http://schemas.microsoft.com/office/drawing/2014/main" id="{49CB149A-8049-AFF4-8E1F-F4CD585DAB6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40454517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DC13D-E52E-4F2F-A852-27E08F3EBD9B}"/>
              </a:ext>
            </a:extLst>
          </p:cNvPr>
          <p:cNvSpPr>
            <a:spLocks noGrp="1"/>
          </p:cNvSpPr>
          <p:nvPr>
            <p:ph type="title"/>
          </p:nvPr>
        </p:nvSpPr>
        <p:spPr/>
        <p:txBody>
          <a:bodyPr>
            <a:normAutofit fontScale="90000"/>
          </a:bodyPr>
          <a:lstStyle/>
          <a:p>
            <a:r>
              <a:rPr lang="en-GB"/>
              <a:t>Calculate the horizontal displacement of the mass attached to the trolley, if the length of the cable is 3 m.</a:t>
            </a:r>
            <a:br>
              <a:rPr lang="en-GB"/>
            </a:br>
            <a:br>
              <a:rPr lang="en-GB"/>
            </a:br>
            <a:endParaRPr lang="en-GB"/>
          </a:p>
        </p:txBody>
      </p:sp>
      <p:sp>
        <p:nvSpPr>
          <p:cNvPr id="5" name="Slide Number Placeholder 4">
            <a:extLst>
              <a:ext uri="{FF2B5EF4-FFF2-40B4-BE49-F238E27FC236}">
                <a16:creationId xmlns:a16="http://schemas.microsoft.com/office/drawing/2014/main" id="{549B3D36-0888-4EA6-AF0A-5A5E91ADAECB}"/>
              </a:ext>
            </a:extLst>
          </p:cNvPr>
          <p:cNvSpPr>
            <a:spLocks noGrp="1"/>
          </p:cNvSpPr>
          <p:nvPr>
            <p:ph type="sldNum" sz="quarter" idx="11"/>
          </p:nvPr>
        </p:nvSpPr>
        <p:spPr/>
        <p:txBody>
          <a:bodyPr/>
          <a:lstStyle/>
          <a:p>
            <a:fld id="{DA2C159E-F13C-4A85-9A41-E7669D3E0D70}" type="slidenum">
              <a:rPr lang="en-GB" smtClean="0"/>
              <a:pPr/>
              <a:t>184</a:t>
            </a:fld>
            <a:endParaRPr lang="en-GB"/>
          </a:p>
        </p:txBody>
      </p:sp>
      <p:grpSp>
        <p:nvGrpSpPr>
          <p:cNvPr id="29" name="Group 28">
            <a:extLst>
              <a:ext uri="{FF2B5EF4-FFF2-40B4-BE49-F238E27FC236}">
                <a16:creationId xmlns:a16="http://schemas.microsoft.com/office/drawing/2014/main" id="{A3D0F8C9-4667-4288-AA49-2ECE9B1A4607}"/>
              </a:ext>
            </a:extLst>
          </p:cNvPr>
          <p:cNvGrpSpPr/>
          <p:nvPr/>
        </p:nvGrpSpPr>
        <p:grpSpPr>
          <a:xfrm>
            <a:off x="2123728" y="1347614"/>
            <a:ext cx="3744416" cy="2232248"/>
            <a:chOff x="2123728" y="1347614"/>
            <a:chExt cx="3744416" cy="2232248"/>
          </a:xfrm>
        </p:grpSpPr>
        <p:sp>
          <p:nvSpPr>
            <p:cNvPr id="23" name="TextBox 22">
              <a:extLst>
                <a:ext uri="{FF2B5EF4-FFF2-40B4-BE49-F238E27FC236}">
                  <a16:creationId xmlns:a16="http://schemas.microsoft.com/office/drawing/2014/main" id="{0AFB6FA4-388E-4811-AE39-90F1249C87F6}"/>
                </a:ext>
              </a:extLst>
            </p:cNvPr>
            <p:cNvSpPr txBox="1"/>
            <p:nvPr/>
          </p:nvSpPr>
          <p:spPr>
            <a:xfrm>
              <a:off x="4337771" y="2122646"/>
              <a:ext cx="576057" cy="215444"/>
            </a:xfrm>
            <a:prstGeom prst="rect">
              <a:avLst/>
            </a:prstGeom>
            <a:noFill/>
            <a:ln>
              <a:noFill/>
            </a:ln>
          </p:spPr>
          <p:txBody>
            <a:bodyPr wrap="square" lIns="0" tIns="0" rIns="0" bIns="0" rtlCol="0">
              <a:spAutoFit/>
            </a:bodyPr>
            <a:lstStyle/>
            <a:p>
              <a:r>
                <a:rPr lang="en-GB" sz="1400"/>
                <a:t>3 m</a:t>
              </a:r>
            </a:p>
          </p:txBody>
        </p:sp>
        <p:sp>
          <p:nvSpPr>
            <p:cNvPr id="24" name="TextBox 23">
              <a:extLst>
                <a:ext uri="{FF2B5EF4-FFF2-40B4-BE49-F238E27FC236}">
                  <a16:creationId xmlns:a16="http://schemas.microsoft.com/office/drawing/2014/main" id="{76BD1D01-2386-4BB6-AF7D-95B637913167}"/>
                </a:ext>
              </a:extLst>
            </p:cNvPr>
            <p:cNvSpPr txBox="1"/>
            <p:nvPr/>
          </p:nvSpPr>
          <p:spPr>
            <a:xfrm>
              <a:off x="2526683" y="2039986"/>
              <a:ext cx="893190" cy="215444"/>
            </a:xfrm>
            <a:prstGeom prst="rect">
              <a:avLst/>
            </a:prstGeom>
            <a:noFill/>
            <a:ln>
              <a:noFill/>
            </a:ln>
          </p:spPr>
          <p:txBody>
            <a:bodyPr wrap="square" lIns="0" tIns="0" rIns="0" bIns="0" rtlCol="0">
              <a:spAutoFit/>
            </a:bodyPr>
            <a:lstStyle/>
            <a:p>
              <a:r>
                <a:rPr lang="en-GB" sz="1400"/>
                <a:t>(3 – </a:t>
              </a:r>
              <a:r>
                <a:rPr lang="en-GB" sz="1400" i="1"/>
                <a:t>h</a:t>
              </a:r>
              <a:r>
                <a:rPr lang="en-GB" sz="1400"/>
                <a:t>) m</a:t>
              </a:r>
            </a:p>
          </p:txBody>
        </p:sp>
        <p:grpSp>
          <p:nvGrpSpPr>
            <p:cNvPr id="28" name="Group 27">
              <a:extLst>
                <a:ext uri="{FF2B5EF4-FFF2-40B4-BE49-F238E27FC236}">
                  <a16:creationId xmlns:a16="http://schemas.microsoft.com/office/drawing/2014/main" id="{33BCC8F1-8D6D-4211-86F1-ACDCB5558857}"/>
                </a:ext>
              </a:extLst>
            </p:cNvPr>
            <p:cNvGrpSpPr/>
            <p:nvPr/>
          </p:nvGrpSpPr>
          <p:grpSpPr>
            <a:xfrm>
              <a:off x="2123728" y="1347614"/>
              <a:ext cx="3744416" cy="2232248"/>
              <a:chOff x="2123728" y="1347614"/>
              <a:chExt cx="3744416" cy="2232248"/>
            </a:xfrm>
          </p:grpSpPr>
          <p:cxnSp>
            <p:nvCxnSpPr>
              <p:cNvPr id="8" name="Straight Connector 7">
                <a:extLst>
                  <a:ext uri="{FF2B5EF4-FFF2-40B4-BE49-F238E27FC236}">
                    <a16:creationId xmlns:a16="http://schemas.microsoft.com/office/drawing/2014/main" id="{04B0F4BF-99E5-44A5-8862-2CEC509FEF5B}"/>
                  </a:ext>
                </a:extLst>
              </p:cNvPr>
              <p:cNvCxnSpPr/>
              <p:nvPr/>
            </p:nvCxnSpPr>
            <p:spPr>
              <a:xfrm>
                <a:off x="2123728" y="1347614"/>
                <a:ext cx="3168352"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5C2759-C5BD-43DF-B463-E769255B00A5}"/>
                  </a:ext>
                </a:extLst>
              </p:cNvPr>
              <p:cNvCxnSpPr>
                <a:cxnSpLocks/>
              </p:cNvCxnSpPr>
              <p:nvPr/>
            </p:nvCxnSpPr>
            <p:spPr>
              <a:xfrm>
                <a:off x="3563888" y="1347614"/>
                <a:ext cx="0" cy="2232248"/>
              </a:xfrm>
              <a:prstGeom prst="line">
                <a:avLst/>
              </a:prstGeom>
              <a:ln w="19050">
                <a:solidFill>
                  <a:srgbClr val="8643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8733E0F-3A55-4B98-84ED-D09D007618AD}"/>
                  </a:ext>
                </a:extLst>
              </p:cNvPr>
              <p:cNvCxnSpPr>
                <a:cxnSpLocks/>
              </p:cNvCxnSpPr>
              <p:nvPr/>
            </p:nvCxnSpPr>
            <p:spPr>
              <a:xfrm>
                <a:off x="3563888" y="1347614"/>
                <a:ext cx="1368152" cy="18002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17" name="Straight Connector 16">
                <a:extLst>
                  <a:ext uri="{FF2B5EF4-FFF2-40B4-BE49-F238E27FC236}">
                    <a16:creationId xmlns:a16="http://schemas.microsoft.com/office/drawing/2014/main" id="{B4BDCD94-B83E-4978-B5D7-25F4F9512464}"/>
                  </a:ext>
                </a:extLst>
              </p:cNvPr>
              <p:cNvCxnSpPr/>
              <p:nvPr/>
            </p:nvCxnSpPr>
            <p:spPr>
              <a:xfrm>
                <a:off x="2627784" y="3579862"/>
                <a:ext cx="3240360" cy="0"/>
              </a:xfrm>
              <a:prstGeom prst="line">
                <a:avLst/>
              </a:prstGeom>
              <a:ln>
                <a:solidFill>
                  <a:schemeClr val="tx2"/>
                </a:solidFill>
                <a:prstDash val="dash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C35F4D3-0869-4E7B-AC82-B0C94ADDD758}"/>
                  </a:ext>
                </a:extLst>
              </p:cNvPr>
              <p:cNvCxnSpPr/>
              <p:nvPr/>
            </p:nvCxnSpPr>
            <p:spPr>
              <a:xfrm>
                <a:off x="2627784" y="3147814"/>
                <a:ext cx="3240360" cy="0"/>
              </a:xfrm>
              <a:prstGeom prst="line">
                <a:avLst/>
              </a:prstGeom>
              <a:ln>
                <a:solidFill>
                  <a:schemeClr val="tx2"/>
                </a:solidFill>
                <a:prstDash val="dashDot"/>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1C86B88-4427-488E-8748-690C8A58DC12}"/>
                  </a:ext>
                </a:extLst>
              </p:cNvPr>
              <p:cNvCxnSpPr/>
              <p:nvPr/>
            </p:nvCxnSpPr>
            <p:spPr>
              <a:xfrm>
                <a:off x="3275856" y="1419622"/>
                <a:ext cx="0" cy="1656184"/>
              </a:xfrm>
              <a:prstGeom prst="straightConnector1">
                <a:avLst/>
              </a:prstGeom>
              <a:ln>
                <a:solidFill>
                  <a:schemeClr val="accent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17DB940-F810-4045-936B-92DA53BE4C40}"/>
                  </a:ext>
                </a:extLst>
              </p:cNvPr>
              <p:cNvCxnSpPr/>
              <p:nvPr/>
            </p:nvCxnSpPr>
            <p:spPr>
              <a:xfrm>
                <a:off x="3275856" y="3147814"/>
                <a:ext cx="0" cy="432048"/>
              </a:xfrm>
              <a:prstGeom prst="straightConnector1">
                <a:avLst/>
              </a:prstGeom>
              <a:ln>
                <a:solidFill>
                  <a:schemeClr val="accent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4EF9E0F-BE84-4005-832D-645B7661B727}"/>
                  </a:ext>
                </a:extLst>
              </p:cNvPr>
              <p:cNvSpPr txBox="1"/>
              <p:nvPr/>
            </p:nvSpPr>
            <p:spPr>
              <a:xfrm>
                <a:off x="2945543" y="3245714"/>
                <a:ext cx="576057" cy="215444"/>
              </a:xfrm>
              <a:prstGeom prst="rect">
                <a:avLst/>
              </a:prstGeom>
              <a:noFill/>
              <a:ln>
                <a:noFill/>
              </a:ln>
            </p:spPr>
            <p:txBody>
              <a:bodyPr wrap="square" lIns="0" tIns="0" rIns="0" bIns="0" rtlCol="0">
                <a:spAutoFit/>
              </a:bodyPr>
              <a:lstStyle/>
              <a:p>
                <a:r>
                  <a:rPr lang="en-GB" sz="1400" i="1"/>
                  <a:t>h</a:t>
                </a:r>
              </a:p>
            </p:txBody>
          </p:sp>
          <p:cxnSp>
            <p:nvCxnSpPr>
              <p:cNvPr id="27" name="Straight Arrow Connector 26">
                <a:extLst>
                  <a:ext uri="{FF2B5EF4-FFF2-40B4-BE49-F238E27FC236}">
                    <a16:creationId xmlns:a16="http://schemas.microsoft.com/office/drawing/2014/main" id="{92194763-2B08-45CF-9BDB-033ECC4C4196}"/>
                  </a:ext>
                </a:extLst>
              </p:cNvPr>
              <p:cNvCxnSpPr/>
              <p:nvPr/>
            </p:nvCxnSpPr>
            <p:spPr>
              <a:xfrm>
                <a:off x="3599892" y="3147814"/>
                <a:ext cx="1296144" cy="0"/>
              </a:xfrm>
              <a:prstGeom prst="straightConnector1">
                <a:avLst/>
              </a:prstGeom>
              <a:ln>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sp>
        <p:nvSpPr>
          <p:cNvPr id="3" name="Footer Placeholder 4">
            <a:extLst>
              <a:ext uri="{FF2B5EF4-FFF2-40B4-BE49-F238E27FC236}">
                <a16:creationId xmlns:a16="http://schemas.microsoft.com/office/drawing/2014/main" id="{7FA28C8D-75D3-43CF-9935-8614B9601A3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63929979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260C7E-BEAA-A24A-AF17-AE336E9C7BA7}"/>
              </a:ext>
            </a:extLst>
          </p:cNvPr>
          <p:cNvSpPr>
            <a:spLocks noGrp="1"/>
          </p:cNvSpPr>
          <p:nvPr>
            <p:ph type="sldNum" sz="quarter" idx="11"/>
          </p:nvPr>
        </p:nvSpPr>
        <p:spPr/>
        <p:txBody>
          <a:bodyPr/>
          <a:lstStyle/>
          <a:p>
            <a:fld id="{DA2C159E-F13C-4A85-9A41-E7669D3E0D70}" type="slidenum">
              <a:rPr lang="en-GB" smtClean="0"/>
              <a:pPr/>
              <a:t>185</a:t>
            </a:fld>
            <a:endParaRPr lang="en-GB"/>
          </a:p>
        </p:txBody>
      </p:sp>
      <p:sp>
        <p:nvSpPr>
          <p:cNvPr id="3" name="Title 2">
            <a:extLst>
              <a:ext uri="{FF2B5EF4-FFF2-40B4-BE49-F238E27FC236}">
                <a16:creationId xmlns:a16="http://schemas.microsoft.com/office/drawing/2014/main" id="{1D41D01F-36CB-8737-304D-D3B09D038C99}"/>
              </a:ext>
            </a:extLst>
          </p:cNvPr>
          <p:cNvSpPr>
            <a:spLocks noGrp="1"/>
          </p:cNvSpPr>
          <p:nvPr>
            <p:ph type="title"/>
          </p:nvPr>
        </p:nvSpPr>
        <p:spPr/>
        <p:txBody>
          <a:bodyPr/>
          <a:lstStyle/>
          <a:p>
            <a:r>
              <a:rPr lang="en-US"/>
              <a:t>Scenario 2</a:t>
            </a:r>
          </a:p>
        </p:txBody>
      </p:sp>
      <p:sp>
        <p:nvSpPr>
          <p:cNvPr id="7" name="Text Placeholder 6">
            <a:extLst>
              <a:ext uri="{FF2B5EF4-FFF2-40B4-BE49-F238E27FC236}">
                <a16:creationId xmlns:a16="http://schemas.microsoft.com/office/drawing/2014/main" id="{8B3F7032-EC52-4389-9BD3-EED873CCD95D}"/>
              </a:ext>
            </a:extLst>
          </p:cNvPr>
          <p:cNvSpPr>
            <a:spLocks noGrp="1"/>
          </p:cNvSpPr>
          <p:nvPr>
            <p:ph type="body" sz="quarter" idx="12"/>
          </p:nvPr>
        </p:nvSpPr>
        <p:spPr>
          <a:xfrm>
            <a:off x="234000" y="986400"/>
            <a:ext cx="7667625" cy="1465407"/>
          </a:xfrm>
        </p:spPr>
        <p:txBody>
          <a:bodyPr/>
          <a:lstStyle/>
          <a:p>
            <a:r>
              <a:rPr lang="en-GB" sz="2400">
                <a:hlinkClick r:id="rId2"/>
              </a:rPr>
              <a:t>‪Masses and Springs‬ (colorado.edu)</a:t>
            </a:r>
            <a:endParaRPr lang="en-GB" sz="2400"/>
          </a:p>
          <a:p>
            <a:endParaRPr lang="en-GB" sz="2400"/>
          </a:p>
          <a:p>
            <a:r>
              <a:rPr lang="en-GB" sz="2400"/>
              <a:t>Select the energy tab in Masses and Springs Lab</a:t>
            </a:r>
          </a:p>
          <a:p>
            <a:endParaRPr lang="en-GB" sz="2400"/>
          </a:p>
        </p:txBody>
      </p:sp>
      <p:sp>
        <p:nvSpPr>
          <p:cNvPr id="18" name="TextBox 17">
            <a:extLst>
              <a:ext uri="{FF2B5EF4-FFF2-40B4-BE49-F238E27FC236}">
                <a16:creationId xmlns:a16="http://schemas.microsoft.com/office/drawing/2014/main" id="{125687D4-D34D-493B-A22E-4019E3A51379}"/>
              </a:ext>
            </a:extLst>
          </p:cNvPr>
          <p:cNvSpPr txBox="1"/>
          <p:nvPr/>
        </p:nvSpPr>
        <p:spPr>
          <a:xfrm>
            <a:off x="143504" y="2787774"/>
            <a:ext cx="7812872" cy="1200329"/>
          </a:xfrm>
          <a:prstGeom prst="rect">
            <a:avLst/>
          </a:prstGeom>
          <a:noFill/>
        </p:spPr>
        <p:txBody>
          <a:bodyPr wrap="square">
            <a:spAutoFit/>
          </a:bodyPr>
          <a:lstStyle/>
          <a:p>
            <a:r>
              <a:rPr lang="en-GB" sz="2400">
                <a:solidFill>
                  <a:srgbClr val="C00000"/>
                </a:solidFill>
              </a:rPr>
              <a:t>Study how the kinetic energy and the potential energy varies with the spring length variation</a:t>
            </a:r>
          </a:p>
          <a:p>
            <a:endParaRPr lang="en-GB" sz="2400"/>
          </a:p>
        </p:txBody>
      </p:sp>
      <p:sp>
        <p:nvSpPr>
          <p:cNvPr id="4" name="Footer Placeholder 4">
            <a:extLst>
              <a:ext uri="{FF2B5EF4-FFF2-40B4-BE49-F238E27FC236}">
                <a16:creationId xmlns:a16="http://schemas.microsoft.com/office/drawing/2014/main" id="{9F15112D-CD1E-E37F-BB1B-4EC632364FE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90305878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0B9BB3-7474-3150-8D54-1DC76885DCDA}"/>
              </a:ext>
            </a:extLst>
          </p:cNvPr>
          <p:cNvSpPr>
            <a:spLocks noGrp="1"/>
          </p:cNvSpPr>
          <p:nvPr>
            <p:ph type="sldNum" sz="quarter" idx="11"/>
          </p:nvPr>
        </p:nvSpPr>
        <p:spPr/>
        <p:txBody>
          <a:bodyPr/>
          <a:lstStyle/>
          <a:p>
            <a:fld id="{DA2C159E-F13C-4A85-9A41-E7669D3E0D70}" type="slidenum">
              <a:rPr lang="en-GB" smtClean="0"/>
              <a:pPr/>
              <a:t>186</a:t>
            </a:fld>
            <a:endParaRPr lang="en-GB"/>
          </a:p>
        </p:txBody>
      </p:sp>
      <p:sp>
        <p:nvSpPr>
          <p:cNvPr id="3" name="Title 2">
            <a:extLst>
              <a:ext uri="{FF2B5EF4-FFF2-40B4-BE49-F238E27FC236}">
                <a16:creationId xmlns:a16="http://schemas.microsoft.com/office/drawing/2014/main" id="{963E1E06-5704-8005-675F-BF3DB6AC881D}"/>
              </a:ext>
            </a:extLst>
          </p:cNvPr>
          <p:cNvSpPr>
            <a:spLocks noGrp="1"/>
          </p:cNvSpPr>
          <p:nvPr>
            <p:ph type="title"/>
          </p:nvPr>
        </p:nvSpPr>
        <p:spPr/>
        <p:txBody>
          <a:bodyPr/>
          <a:lstStyle/>
          <a:p>
            <a:r>
              <a:rPr lang="en-US"/>
              <a:t>Problem 2</a:t>
            </a:r>
          </a:p>
        </p:txBody>
      </p:sp>
      <p:sp>
        <p:nvSpPr>
          <p:cNvPr id="4" name="Text Placeholder 3">
            <a:extLst>
              <a:ext uri="{FF2B5EF4-FFF2-40B4-BE49-F238E27FC236}">
                <a16:creationId xmlns:a16="http://schemas.microsoft.com/office/drawing/2014/main" id="{9951AC2C-66FD-7BE7-22AB-A02C80D49458}"/>
              </a:ext>
            </a:extLst>
          </p:cNvPr>
          <p:cNvSpPr>
            <a:spLocks noGrp="1"/>
          </p:cNvSpPr>
          <p:nvPr>
            <p:ph type="body" sz="quarter" idx="12"/>
          </p:nvPr>
        </p:nvSpPr>
        <p:spPr>
          <a:xfrm>
            <a:off x="239427" y="577400"/>
            <a:ext cx="8509037" cy="3866557"/>
          </a:xfrm>
        </p:spPr>
        <p:txBody>
          <a:bodyPr/>
          <a:lstStyle/>
          <a:p>
            <a:pPr>
              <a:lnSpc>
                <a:spcPct val="120000"/>
              </a:lnSpc>
              <a:spcBef>
                <a:spcPts val="600"/>
              </a:spcBef>
            </a:pPr>
            <a:r>
              <a:rPr lang="en-GB" sz="2400"/>
              <a:t>Two carts, each with a spring bumper, collide head-on. At one point during the collision, both carts are at rest for an instant. At that instant, the kinetic energy that the carts originally possessed is almost completely:</a:t>
            </a:r>
          </a:p>
          <a:p>
            <a:pPr marL="514350" indent="-514350">
              <a:lnSpc>
                <a:spcPct val="120000"/>
              </a:lnSpc>
              <a:spcBef>
                <a:spcPts val="600"/>
              </a:spcBef>
              <a:buFont typeface="+mj-lt"/>
              <a:buAutoNum type="alphaLcPeriod"/>
            </a:pPr>
            <a:r>
              <a:rPr lang="en-GB" sz="2400"/>
              <a:t>lost to friction </a:t>
            </a:r>
          </a:p>
          <a:p>
            <a:pPr marL="514350" indent="-514350">
              <a:lnSpc>
                <a:spcPct val="120000"/>
              </a:lnSpc>
              <a:spcBef>
                <a:spcPts val="600"/>
              </a:spcBef>
              <a:buFont typeface="+mj-lt"/>
              <a:buAutoNum type="alphaLcPeriod"/>
            </a:pPr>
            <a:r>
              <a:rPr lang="en-GB" sz="2400"/>
              <a:t>transformed into heat and sound </a:t>
            </a:r>
          </a:p>
          <a:p>
            <a:pPr marL="514350" indent="-514350">
              <a:lnSpc>
                <a:spcPct val="120000"/>
              </a:lnSpc>
              <a:spcBef>
                <a:spcPts val="600"/>
              </a:spcBef>
              <a:buFont typeface="+mj-lt"/>
              <a:buAutoNum type="alphaLcPeriod"/>
            </a:pPr>
            <a:r>
              <a:rPr lang="en-GB" sz="2400"/>
              <a:t>converted into kinetic energy in the spring bumpers </a:t>
            </a:r>
          </a:p>
          <a:p>
            <a:pPr marL="514350" indent="-514350">
              <a:lnSpc>
                <a:spcPct val="120000"/>
              </a:lnSpc>
              <a:spcBef>
                <a:spcPts val="600"/>
              </a:spcBef>
              <a:buFont typeface="+mj-lt"/>
              <a:buAutoNum type="alphaLcPeriod"/>
            </a:pPr>
            <a:r>
              <a:rPr lang="en-GB" sz="2400"/>
              <a:t>converted into potential energy in the spring bumpers.</a:t>
            </a:r>
            <a:endParaRPr lang="en-US" sz="2400"/>
          </a:p>
        </p:txBody>
      </p:sp>
      <p:sp>
        <p:nvSpPr>
          <p:cNvPr id="6" name="Footer Placeholder 4">
            <a:extLst>
              <a:ext uri="{FF2B5EF4-FFF2-40B4-BE49-F238E27FC236}">
                <a16:creationId xmlns:a16="http://schemas.microsoft.com/office/drawing/2014/main" id="{028F2102-CF1B-BB52-54DC-88C9C80FA97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77016639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2455810" y="1455480"/>
            <a:ext cx="6408720" cy="160236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Summary of the session</a:t>
            </a:r>
          </a:p>
        </p:txBody>
      </p:sp>
    </p:spTree>
    <p:extLst>
      <p:ext uri="{BB962C8B-B14F-4D97-AF65-F5344CB8AC3E}">
        <p14:creationId xmlns:p14="http://schemas.microsoft.com/office/powerpoint/2010/main" val="144512096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B5822B-0D2B-B739-7B33-E527CC5BBD76}"/>
              </a:ext>
            </a:extLst>
          </p:cNvPr>
          <p:cNvSpPr>
            <a:spLocks noGrp="1"/>
          </p:cNvSpPr>
          <p:nvPr>
            <p:ph type="sldNum" sz="quarter" idx="11"/>
          </p:nvPr>
        </p:nvSpPr>
        <p:spPr/>
        <p:txBody>
          <a:bodyPr/>
          <a:lstStyle/>
          <a:p>
            <a:fld id="{DA2C159E-F13C-4A85-9A41-E7669D3E0D70}" type="slidenum">
              <a:rPr lang="en-GB" smtClean="0"/>
              <a:pPr/>
              <a:t>188</a:t>
            </a:fld>
            <a:endParaRPr lang="en-GB"/>
          </a:p>
        </p:txBody>
      </p:sp>
      <p:sp>
        <p:nvSpPr>
          <p:cNvPr id="3" name="Title 2">
            <a:extLst>
              <a:ext uri="{FF2B5EF4-FFF2-40B4-BE49-F238E27FC236}">
                <a16:creationId xmlns:a16="http://schemas.microsoft.com/office/drawing/2014/main" id="{B5265A86-6BD1-E845-7D78-78BCC45002CE}"/>
              </a:ext>
            </a:extLst>
          </p:cNvPr>
          <p:cNvSpPr>
            <a:spLocks noGrp="1"/>
          </p:cNvSpPr>
          <p:nvPr>
            <p:ph type="title"/>
          </p:nvPr>
        </p:nvSpPr>
        <p:spPr/>
        <p:txBody>
          <a:bodyPr/>
          <a:lstStyle/>
          <a:p>
            <a:r>
              <a:rPr lang="en-GB"/>
              <a:t>Plenary</a:t>
            </a:r>
            <a:endParaRPr lang="en-US"/>
          </a:p>
        </p:txBody>
      </p:sp>
      <p:sp>
        <p:nvSpPr>
          <p:cNvPr id="6" name="TextBox 5">
            <a:extLst>
              <a:ext uri="{FF2B5EF4-FFF2-40B4-BE49-F238E27FC236}">
                <a16:creationId xmlns:a16="http://schemas.microsoft.com/office/drawing/2014/main" id="{2E698ABD-5363-2B03-5A46-6755054ADA9D}"/>
              </a:ext>
            </a:extLst>
          </p:cNvPr>
          <p:cNvSpPr txBox="1"/>
          <p:nvPr/>
        </p:nvSpPr>
        <p:spPr>
          <a:xfrm>
            <a:off x="342900" y="701094"/>
            <a:ext cx="3821805"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700"/>
              <a:t>What did you learn today?</a:t>
            </a:r>
            <a:r>
              <a:rPr lang="en-US" sz="2700">
                <a:cs typeface="Arial"/>
              </a:rPr>
              <a:t>​</a:t>
            </a:r>
            <a:endParaRPr lang="en-US"/>
          </a:p>
        </p:txBody>
      </p:sp>
      <p:pic>
        <p:nvPicPr>
          <p:cNvPr id="7" name="Graphic 1" descr="Thought outline">
            <a:extLst>
              <a:ext uri="{FF2B5EF4-FFF2-40B4-BE49-F238E27FC236}">
                <a16:creationId xmlns:a16="http://schemas.microsoft.com/office/drawing/2014/main" id="{0061C9FD-1F1D-BD60-39CE-74A29570C34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98291" y="106849"/>
            <a:ext cx="1701430" cy="1709479"/>
          </a:xfrm>
          <a:prstGeom prst="rect">
            <a:avLst/>
          </a:prstGeom>
        </p:spPr>
      </p:pic>
      <p:pic>
        <p:nvPicPr>
          <p:cNvPr id="10" name="Picture 9">
            <a:extLst>
              <a:ext uri="{FF2B5EF4-FFF2-40B4-BE49-F238E27FC236}">
                <a16:creationId xmlns:a16="http://schemas.microsoft.com/office/drawing/2014/main" id="{BDC842A4-0D5C-4550-979D-2F0EEFF9BD27}"/>
              </a:ext>
            </a:extLst>
          </p:cNvPr>
          <p:cNvPicPr>
            <a:picLocks noChangeAspect="1"/>
          </p:cNvPicPr>
          <p:nvPr/>
        </p:nvPicPr>
        <p:blipFill>
          <a:blip r:embed="rId4"/>
          <a:stretch>
            <a:fillRect/>
          </a:stretch>
        </p:blipFill>
        <p:spPr>
          <a:xfrm>
            <a:off x="6531283" y="660235"/>
            <a:ext cx="2249180" cy="1119427"/>
          </a:xfrm>
          <a:prstGeom prst="rect">
            <a:avLst/>
          </a:prstGeom>
          <a:ln>
            <a:solidFill>
              <a:srgbClr val="0070C0"/>
            </a:solidFill>
          </a:ln>
        </p:spPr>
      </p:pic>
      <p:grpSp>
        <p:nvGrpSpPr>
          <p:cNvPr id="11" name="Group 10">
            <a:extLst>
              <a:ext uri="{FF2B5EF4-FFF2-40B4-BE49-F238E27FC236}">
                <a16:creationId xmlns:a16="http://schemas.microsoft.com/office/drawing/2014/main" id="{B7C8151F-6929-4B96-846D-58933451BAF6}"/>
              </a:ext>
            </a:extLst>
          </p:cNvPr>
          <p:cNvGrpSpPr/>
          <p:nvPr/>
        </p:nvGrpSpPr>
        <p:grpSpPr>
          <a:xfrm>
            <a:off x="971600" y="2102270"/>
            <a:ext cx="1781944" cy="1689576"/>
            <a:chOff x="6516216" y="1346123"/>
            <a:chExt cx="1781944" cy="1689576"/>
          </a:xfrm>
        </p:grpSpPr>
        <p:pic>
          <p:nvPicPr>
            <p:cNvPr id="12" name="Graphic 11" descr="Cycling with solid fill">
              <a:extLst>
                <a:ext uri="{FF2B5EF4-FFF2-40B4-BE49-F238E27FC236}">
                  <a16:creationId xmlns:a16="http://schemas.microsoft.com/office/drawing/2014/main" id="{2394ED48-759B-4909-9951-33778678A6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6216" y="1667547"/>
              <a:ext cx="1368152" cy="1368152"/>
            </a:xfrm>
            <a:prstGeom prst="rect">
              <a:avLst/>
            </a:prstGeom>
          </p:spPr>
        </p:pic>
        <p:pic>
          <p:nvPicPr>
            <p:cNvPr id="13" name="Graphic 12" descr="Arrow Right with solid fill">
              <a:extLst>
                <a:ext uri="{FF2B5EF4-FFF2-40B4-BE49-F238E27FC236}">
                  <a16:creationId xmlns:a16="http://schemas.microsoft.com/office/drawing/2014/main" id="{EB1A74A2-1DDF-410F-8E44-570544D6603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52320" y="1348198"/>
              <a:ext cx="634605" cy="634605"/>
            </a:xfrm>
            <a:prstGeom prst="rect">
              <a:avLst/>
            </a:prstGeom>
          </p:spPr>
        </p:pic>
        <p:sp>
          <p:nvSpPr>
            <p:cNvPr id="14" name="TextBox 13">
              <a:extLst>
                <a:ext uri="{FF2B5EF4-FFF2-40B4-BE49-F238E27FC236}">
                  <a16:creationId xmlns:a16="http://schemas.microsoft.com/office/drawing/2014/main" id="{73B1CD4B-8CC5-4CC1-9D54-1405161C6795}"/>
                </a:ext>
              </a:extLst>
            </p:cNvPr>
            <p:cNvSpPr txBox="1"/>
            <p:nvPr/>
          </p:nvSpPr>
          <p:spPr>
            <a:xfrm>
              <a:off x="8028384" y="1346123"/>
              <a:ext cx="269776" cy="523220"/>
            </a:xfrm>
            <a:prstGeom prst="rect">
              <a:avLst/>
            </a:prstGeom>
            <a:noFill/>
          </p:spPr>
          <p:txBody>
            <a:bodyPr wrap="square">
              <a:spAutoFit/>
            </a:bodyPr>
            <a:lstStyle/>
            <a:p>
              <a:r>
                <a:rPr lang="en-US" altLang="en-US" sz="2800"/>
                <a:t>v</a:t>
              </a:r>
              <a:endParaRPr lang="en-GB" sz="2800"/>
            </a:p>
          </p:txBody>
        </p:sp>
      </p:grpSp>
      <p:pic>
        <p:nvPicPr>
          <p:cNvPr id="4" name="Picture 3">
            <a:extLst>
              <a:ext uri="{FF2B5EF4-FFF2-40B4-BE49-F238E27FC236}">
                <a16:creationId xmlns:a16="http://schemas.microsoft.com/office/drawing/2014/main" id="{C1510D86-6207-4007-91DA-E8013884BE6C}"/>
              </a:ext>
            </a:extLst>
          </p:cNvPr>
          <p:cNvPicPr>
            <a:picLocks noChangeAspect="1"/>
          </p:cNvPicPr>
          <p:nvPr/>
        </p:nvPicPr>
        <p:blipFill>
          <a:blip r:embed="rId9"/>
          <a:stretch>
            <a:fillRect/>
          </a:stretch>
        </p:blipFill>
        <p:spPr>
          <a:xfrm>
            <a:off x="5148064" y="2115829"/>
            <a:ext cx="2324146" cy="2163725"/>
          </a:xfrm>
          <a:prstGeom prst="rect">
            <a:avLst/>
          </a:prstGeom>
        </p:spPr>
      </p:pic>
      <p:sp>
        <p:nvSpPr>
          <p:cNvPr id="8" name="Footer Placeholder 4">
            <a:extLst>
              <a:ext uri="{FF2B5EF4-FFF2-40B4-BE49-F238E27FC236}">
                <a16:creationId xmlns:a16="http://schemas.microsoft.com/office/drawing/2014/main" id="{049AC44D-1A2F-1279-B079-211FA2419B9B}"/>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8880830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fld id="{DA2C159E-F13C-4A85-9A41-E7669D3E0D70}" type="slidenum">
              <a:rPr lang="en-GB" smtClean="0"/>
              <a:pPr/>
              <a:t>189</a:t>
            </a:fld>
            <a:endParaRPr lang="en-GB"/>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7</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395536" y="699542"/>
            <a:ext cx="7416824" cy="155560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spcBef>
                <a:spcPts val="600"/>
              </a:spcBef>
            </a:pPr>
            <a:r>
              <a:rPr lang="en-GB" sz="2400" b="1">
                <a:cs typeface="Arial"/>
              </a:rPr>
              <a:t>Task:</a:t>
            </a:r>
            <a:r>
              <a:rPr lang="en-GB" sz="2400">
                <a:cs typeface="Arial"/>
              </a:rPr>
              <a:t> </a:t>
            </a:r>
          </a:p>
          <a:p>
            <a:pPr>
              <a:lnSpc>
                <a:spcPct val="120000"/>
              </a:lnSpc>
              <a:spcBef>
                <a:spcPts val="600"/>
              </a:spcBef>
            </a:pPr>
            <a:r>
              <a:rPr lang="en-GB" sz="2400">
                <a:cs typeface="Arial"/>
              </a:rPr>
              <a:t>Watch the two videos given below and: </a:t>
            </a:r>
          </a:p>
          <a:p>
            <a:pPr marL="457200" indent="-457200">
              <a:lnSpc>
                <a:spcPct val="120000"/>
              </a:lnSpc>
              <a:spcBef>
                <a:spcPts val="600"/>
              </a:spcBef>
              <a:buFont typeface="+mj-lt"/>
              <a:buAutoNum type="arabicPeriod"/>
            </a:pPr>
            <a:r>
              <a:rPr lang="en-GB" sz="2400">
                <a:cs typeface="Arial"/>
              </a:rPr>
              <a:t>Explain different energy generation methods used in the world.</a:t>
            </a:r>
          </a:p>
          <a:p>
            <a:pPr marL="457200" indent="-457200">
              <a:lnSpc>
                <a:spcPct val="120000"/>
              </a:lnSpc>
              <a:spcBef>
                <a:spcPts val="600"/>
              </a:spcBef>
              <a:buFont typeface="+mj-lt"/>
              <a:buAutoNum type="arabicPeriod"/>
            </a:pPr>
            <a:r>
              <a:rPr lang="en-GB" sz="2400">
                <a:cs typeface="Arial"/>
              </a:rPr>
              <a:t>Discuss four renewable energy generation methods in the UK?</a:t>
            </a:r>
          </a:p>
          <a:p>
            <a:pPr marL="171450" indent="-171450">
              <a:lnSpc>
                <a:spcPct val="120000"/>
              </a:lnSpc>
              <a:spcBef>
                <a:spcPts val="600"/>
              </a:spcBef>
              <a:buFont typeface="Arial" panose="020B0604020202020204" pitchFamily="34" charset="0"/>
              <a:buChar char="•"/>
            </a:pPr>
            <a:r>
              <a:rPr lang="en-GB" sz="1600">
                <a:hlinkClick r:id="rId3"/>
              </a:rPr>
              <a:t>(42) A guide to the energy of the Earth - Joshua M. </a:t>
            </a:r>
            <a:r>
              <a:rPr lang="en-GB" sz="1600" err="1">
                <a:hlinkClick r:id="rId3"/>
              </a:rPr>
              <a:t>Sneideman</a:t>
            </a:r>
            <a:r>
              <a:rPr lang="en-GB" sz="1600">
                <a:hlinkClick r:id="rId3"/>
              </a:rPr>
              <a:t> – YouTube</a:t>
            </a:r>
            <a:endParaRPr lang="en-GB" sz="1600"/>
          </a:p>
          <a:p>
            <a:pPr marL="171450" indent="-171450">
              <a:lnSpc>
                <a:spcPct val="120000"/>
              </a:lnSpc>
              <a:spcBef>
                <a:spcPts val="600"/>
              </a:spcBef>
              <a:buFont typeface="Arial" panose="020B0604020202020204" pitchFamily="34" charset="0"/>
              <a:buChar char="•"/>
            </a:pPr>
            <a:r>
              <a:rPr lang="en-GB" sz="1600">
                <a:hlinkClick r:id="rId4"/>
              </a:rPr>
              <a:t>(42) Renewable Energy 101 | National Geographic </a:t>
            </a:r>
            <a:r>
              <a:rPr lang="en-GB" sz="1400">
                <a:hlinkClick r:id="rId4"/>
              </a:rPr>
              <a:t>- YouTube</a:t>
            </a:r>
            <a:endParaRPr lang="en-GB" sz="1400">
              <a:cs typeface="Arial"/>
            </a:endParaRPr>
          </a:p>
        </p:txBody>
      </p:sp>
      <p:sp>
        <p:nvSpPr>
          <p:cNvPr id="4" name="Footer Placeholder 4">
            <a:extLst>
              <a:ext uri="{FF2B5EF4-FFF2-40B4-BE49-F238E27FC236}">
                <a16:creationId xmlns:a16="http://schemas.microsoft.com/office/drawing/2014/main" id="{3A1E596E-BBA8-6AB0-ECA1-2839E4F8D03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359497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1182DC-0621-4372-BDA3-5EF1CAD4823F}"/>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CACB74B9-DFF6-42CC-B6BF-34DC9FACC94D}"/>
              </a:ext>
            </a:extLst>
          </p:cNvPr>
          <p:cNvSpPr>
            <a:spLocks noGrp="1"/>
          </p:cNvSpPr>
          <p:nvPr>
            <p:ph type="title"/>
          </p:nvPr>
        </p:nvSpPr>
        <p:spPr/>
        <p:txBody>
          <a:bodyPr/>
          <a:lstStyle/>
          <a:p>
            <a:r>
              <a:rPr lang="en-GB"/>
              <a:t>Your turn to draw a FBD</a:t>
            </a:r>
          </a:p>
        </p:txBody>
      </p:sp>
      <p:pic>
        <p:nvPicPr>
          <p:cNvPr id="6" name="Picture 5">
            <a:extLst>
              <a:ext uri="{FF2B5EF4-FFF2-40B4-BE49-F238E27FC236}">
                <a16:creationId xmlns:a16="http://schemas.microsoft.com/office/drawing/2014/main" id="{4D8B87E8-B5F7-4DB0-89B7-0ABA57DC7F29}"/>
              </a:ext>
            </a:extLst>
          </p:cNvPr>
          <p:cNvPicPr>
            <a:picLocks noChangeAspect="1"/>
          </p:cNvPicPr>
          <p:nvPr/>
        </p:nvPicPr>
        <p:blipFill rotWithShape="1">
          <a:blip r:embed="rId2">
            <a:grayscl/>
          </a:blip>
          <a:srcRect b="35843"/>
          <a:stretch/>
        </p:blipFill>
        <p:spPr>
          <a:xfrm>
            <a:off x="899592" y="1275606"/>
            <a:ext cx="6640823" cy="2279699"/>
          </a:xfrm>
          <a:prstGeom prst="rect">
            <a:avLst/>
          </a:prstGeom>
        </p:spPr>
      </p:pic>
      <p:sp>
        <p:nvSpPr>
          <p:cNvPr id="4" name="Footer Placeholder 4">
            <a:extLst>
              <a:ext uri="{FF2B5EF4-FFF2-40B4-BE49-F238E27FC236}">
                <a16:creationId xmlns:a16="http://schemas.microsoft.com/office/drawing/2014/main" id="{95C239F4-9706-2708-D319-A620FF8669A8}"/>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67007645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6BFDC-9187-A376-E718-6A28D6077267}"/>
              </a:ext>
            </a:extLst>
          </p:cNvPr>
          <p:cNvSpPr>
            <a:spLocks noGrp="1"/>
          </p:cNvSpPr>
          <p:nvPr>
            <p:ph type="sldNum" sz="quarter" idx="11"/>
          </p:nvPr>
        </p:nvSpPr>
        <p:spPr/>
        <p:txBody>
          <a:bodyPr/>
          <a:lstStyle/>
          <a:p>
            <a:fld id="{DA2C159E-F13C-4A85-9A41-E7669D3E0D70}" type="slidenum">
              <a:rPr lang="en-GB" smtClean="0"/>
              <a:pPr/>
              <a:t>190</a:t>
            </a:fld>
            <a:endParaRPr lang="en-GB"/>
          </a:p>
        </p:txBody>
      </p:sp>
      <p:sp>
        <p:nvSpPr>
          <p:cNvPr id="4" name="Text Placeholder 3">
            <a:extLst>
              <a:ext uri="{FF2B5EF4-FFF2-40B4-BE49-F238E27FC236}">
                <a16:creationId xmlns:a16="http://schemas.microsoft.com/office/drawing/2014/main" id="{9CEB353E-06E4-C687-1686-42EC0E49BF39}"/>
              </a:ext>
            </a:extLst>
          </p:cNvPr>
          <p:cNvSpPr>
            <a:spLocks noGrp="1"/>
          </p:cNvSpPr>
          <p:nvPr>
            <p:ph type="body" sz="quarter" idx="12"/>
          </p:nvPr>
        </p:nvSpPr>
        <p:spPr>
          <a:xfrm>
            <a:off x="234000" y="519675"/>
            <a:ext cx="7667625" cy="3601574"/>
          </a:xfrm>
        </p:spPr>
        <p:txBody>
          <a:bodyPr vert="horz" lIns="0" tIns="0" rIns="0" bIns="0" rtlCol="0" anchor="t">
            <a:noAutofit/>
          </a:bodyPr>
          <a:lstStyle/>
          <a:p>
            <a:r>
              <a:rPr lang="en-US" b="1">
                <a:ea typeface="+mn-lt"/>
                <a:cs typeface="+mn-lt"/>
              </a:rPr>
              <a:t>Let’s complete the self-assessment sheet for today’s session</a:t>
            </a:r>
            <a:endParaRPr lang="en-US">
              <a:ea typeface="+mn-lt"/>
              <a:cs typeface="+mn-lt"/>
            </a:endParaRPr>
          </a:p>
        </p:txBody>
      </p:sp>
      <p:grpSp>
        <p:nvGrpSpPr>
          <p:cNvPr id="8" name="Group 7">
            <a:extLst>
              <a:ext uri="{FF2B5EF4-FFF2-40B4-BE49-F238E27FC236}">
                <a16:creationId xmlns:a16="http://schemas.microsoft.com/office/drawing/2014/main" id="{DB97984B-ADDB-4E21-A3F6-1C55EEA40E98}"/>
              </a:ext>
            </a:extLst>
          </p:cNvPr>
          <p:cNvGrpSpPr/>
          <p:nvPr/>
        </p:nvGrpSpPr>
        <p:grpSpPr>
          <a:xfrm>
            <a:off x="4067812" y="1067631"/>
            <a:ext cx="3719864" cy="3376625"/>
            <a:chOff x="4067812" y="1067631"/>
            <a:chExt cx="3719864" cy="3376625"/>
          </a:xfrm>
        </p:grpSpPr>
        <p:grpSp>
          <p:nvGrpSpPr>
            <p:cNvPr id="11" name="Group 10">
              <a:extLst>
                <a:ext uri="{FF2B5EF4-FFF2-40B4-BE49-F238E27FC236}">
                  <a16:creationId xmlns:a16="http://schemas.microsoft.com/office/drawing/2014/main" id="{1FD24589-450E-B975-7F4D-0229020D6EA5}"/>
                </a:ext>
              </a:extLst>
            </p:cNvPr>
            <p:cNvGrpSpPr/>
            <p:nvPr/>
          </p:nvGrpSpPr>
          <p:grpSpPr>
            <a:xfrm>
              <a:off x="4067812" y="1067631"/>
              <a:ext cx="3719864" cy="3376625"/>
              <a:chOff x="4066472" y="1266825"/>
              <a:chExt cx="3719864" cy="3376625"/>
            </a:xfrm>
          </p:grpSpPr>
          <p:pic>
            <p:nvPicPr>
              <p:cNvPr id="6" name="Picture 6" descr="Reading cartoon bee">
                <a:extLst>
                  <a:ext uri="{FF2B5EF4-FFF2-40B4-BE49-F238E27FC236}">
                    <a16:creationId xmlns:a16="http://schemas.microsoft.com/office/drawing/2014/main" id="{B54E52EF-556A-6046-9B29-FF898181D523}"/>
                  </a:ext>
                </a:extLst>
              </p:cNvPr>
              <p:cNvPicPr>
                <a:picLocks noChangeAspect="1"/>
              </p:cNvPicPr>
              <p:nvPr/>
            </p:nvPicPr>
            <p:blipFill>
              <a:blip r:embed="rId2"/>
              <a:stretch>
                <a:fillRect/>
              </a:stretch>
            </p:blipFill>
            <p:spPr>
              <a:xfrm>
                <a:off x="4514850" y="2200263"/>
                <a:ext cx="1838324" cy="2443187"/>
              </a:xfrm>
              <a:prstGeom prst="rect">
                <a:avLst/>
              </a:prstGeom>
            </p:spPr>
          </p:pic>
          <p:pic>
            <p:nvPicPr>
              <p:cNvPr id="7" name="Graphic 7" descr="A lightbulb">
                <a:extLst>
                  <a:ext uri="{FF2B5EF4-FFF2-40B4-BE49-F238E27FC236}">
                    <a16:creationId xmlns:a16="http://schemas.microsoft.com/office/drawing/2014/main" id="{DC0808CE-94F9-62BA-6D4D-B35A247C6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7123" y="2474387"/>
                <a:ext cx="1319213" cy="1319213"/>
              </a:xfrm>
              <a:prstGeom prst="rect">
                <a:avLst/>
              </a:prstGeom>
            </p:spPr>
          </p:pic>
          <p:pic>
            <p:nvPicPr>
              <p:cNvPr id="9" name="Graphic 7" descr="A lightbulb">
                <a:extLst>
                  <a:ext uri="{FF2B5EF4-FFF2-40B4-BE49-F238E27FC236}">
                    <a16:creationId xmlns:a16="http://schemas.microsoft.com/office/drawing/2014/main" id="{C840CF0F-4FF2-31BF-3E62-F1CBAF14F9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7838" y="1266825"/>
                <a:ext cx="1319213" cy="1319213"/>
              </a:xfrm>
              <a:prstGeom prst="rect">
                <a:avLst/>
              </a:prstGeom>
            </p:spPr>
          </p:pic>
          <p:pic>
            <p:nvPicPr>
              <p:cNvPr id="10" name="Graphic 7" descr="A lightbulb">
                <a:extLst>
                  <a:ext uri="{FF2B5EF4-FFF2-40B4-BE49-F238E27FC236}">
                    <a16:creationId xmlns:a16="http://schemas.microsoft.com/office/drawing/2014/main" id="{55DF3E79-8956-DA48-74E6-14F5AE1232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6472" y="1540656"/>
                <a:ext cx="1319213" cy="1319213"/>
              </a:xfrm>
              <a:prstGeom prst="rect">
                <a:avLst/>
              </a:prstGeom>
            </p:spPr>
          </p:pic>
        </p:grpSp>
        <p:sp>
          <p:nvSpPr>
            <p:cNvPr id="3" name="TextBox 2">
              <a:extLst>
                <a:ext uri="{FF2B5EF4-FFF2-40B4-BE49-F238E27FC236}">
                  <a16:creationId xmlns:a16="http://schemas.microsoft.com/office/drawing/2014/main" id="{01BC2AD8-3230-4FE7-9716-8B97CF44D392}"/>
                </a:ext>
              </a:extLst>
            </p:cNvPr>
            <p:cNvSpPr txBox="1"/>
            <p:nvPr/>
          </p:nvSpPr>
          <p:spPr>
            <a:xfrm>
              <a:off x="4666819" y="1851670"/>
              <a:ext cx="288032" cy="216024"/>
            </a:xfrm>
            <a:prstGeom prst="rect">
              <a:avLst/>
            </a:prstGeom>
            <a:noFill/>
          </p:spPr>
          <p:txBody>
            <a:bodyPr wrap="square" lIns="0" tIns="0" rIns="0" bIns="0" rtlCol="0">
              <a:spAutoFit/>
            </a:bodyPr>
            <a:lstStyle/>
            <a:p>
              <a:r>
                <a:rPr lang="en-GB" sz="1350"/>
                <a:t>R</a:t>
              </a:r>
            </a:p>
          </p:txBody>
        </p:sp>
        <p:sp>
          <p:nvSpPr>
            <p:cNvPr id="12" name="TextBox 11">
              <a:extLst>
                <a:ext uri="{FF2B5EF4-FFF2-40B4-BE49-F238E27FC236}">
                  <a16:creationId xmlns:a16="http://schemas.microsoft.com/office/drawing/2014/main" id="{BB9F474C-D1F2-40A2-AE9C-F30A144FAA71}"/>
                </a:ext>
              </a:extLst>
            </p:cNvPr>
            <p:cNvSpPr txBox="1"/>
            <p:nvPr/>
          </p:nvSpPr>
          <p:spPr>
            <a:xfrm>
              <a:off x="6156176" y="1570050"/>
              <a:ext cx="288032" cy="216024"/>
            </a:xfrm>
            <a:prstGeom prst="rect">
              <a:avLst/>
            </a:prstGeom>
            <a:noFill/>
          </p:spPr>
          <p:txBody>
            <a:bodyPr wrap="square" lIns="0" tIns="0" rIns="0" bIns="0" rtlCol="0">
              <a:spAutoFit/>
            </a:bodyPr>
            <a:lstStyle/>
            <a:p>
              <a:r>
                <a:rPr lang="en-GB" sz="1350"/>
                <a:t>A</a:t>
              </a:r>
            </a:p>
          </p:txBody>
        </p:sp>
        <p:sp>
          <p:nvSpPr>
            <p:cNvPr id="13" name="TextBox 12">
              <a:extLst>
                <a:ext uri="{FF2B5EF4-FFF2-40B4-BE49-F238E27FC236}">
                  <a16:creationId xmlns:a16="http://schemas.microsoft.com/office/drawing/2014/main" id="{C8F0C792-EEE7-407C-89FD-33A45215C141}"/>
                </a:ext>
              </a:extLst>
            </p:cNvPr>
            <p:cNvSpPr txBox="1"/>
            <p:nvPr/>
          </p:nvSpPr>
          <p:spPr>
            <a:xfrm>
              <a:off x="7092280" y="2787774"/>
              <a:ext cx="360040" cy="216024"/>
            </a:xfrm>
            <a:prstGeom prst="rect">
              <a:avLst/>
            </a:prstGeom>
            <a:noFill/>
          </p:spPr>
          <p:txBody>
            <a:bodyPr wrap="square" lIns="0" tIns="0" rIns="0" bIns="0" rtlCol="0">
              <a:spAutoFit/>
            </a:bodyPr>
            <a:lstStyle/>
            <a:p>
              <a:r>
                <a:rPr lang="en-GB" sz="1350"/>
                <a:t>G</a:t>
              </a:r>
            </a:p>
          </p:txBody>
        </p:sp>
      </p:grpSp>
      <p:sp>
        <p:nvSpPr>
          <p:cNvPr id="14" name="Footer Placeholder 4">
            <a:extLst>
              <a:ext uri="{FF2B5EF4-FFF2-40B4-BE49-F238E27FC236}">
                <a16:creationId xmlns:a16="http://schemas.microsoft.com/office/drawing/2014/main" id="{B8323BB5-DAF7-45D5-2C94-02EE3328F59B}"/>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699708092"/>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191</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endParaRPr lang="en-GB" sz="110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4E29C6C4-2A33-9845-1327-EC97A0EA215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05893271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7</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4151927795"/>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fld id="{DA2C159E-F13C-4A85-9A41-E7669D3E0D70}" type="slidenum">
              <a:rPr lang="en-GB" smtClean="0"/>
              <a:pPr/>
              <a:t>193</a:t>
            </a:fld>
            <a:endParaRPr lang="en-GB"/>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323528" y="750840"/>
            <a:ext cx="8346985" cy="3641820"/>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Recap of session 6 and review answers of pre-session task </a:t>
            </a:r>
          </a:p>
          <a:p>
            <a:pPr marL="514350" indent="-514350">
              <a:lnSpc>
                <a:spcPct val="120000"/>
              </a:lnSpc>
              <a:spcBef>
                <a:spcPts val="600"/>
              </a:spcBef>
              <a:buAutoNum type="arabicPeriod"/>
            </a:pPr>
            <a:r>
              <a:rPr lang="en-GB" sz="2400">
                <a:cs typeface="Arial"/>
              </a:rPr>
              <a:t>Understand rotational kinetic energy and moment of inertia</a:t>
            </a:r>
          </a:p>
          <a:p>
            <a:pPr marL="514350" indent="-514350">
              <a:lnSpc>
                <a:spcPct val="120000"/>
              </a:lnSpc>
              <a:spcBef>
                <a:spcPts val="600"/>
              </a:spcBef>
              <a:buAutoNum type="arabicPeriod"/>
            </a:pPr>
            <a:r>
              <a:rPr lang="en-GB" sz="2400">
                <a:cs typeface="Arial"/>
              </a:rPr>
              <a:t>Identify types of power sources and practical applications (flywheels, springs, height, pressurised fluids)</a:t>
            </a:r>
          </a:p>
          <a:p>
            <a:pPr marL="514350" indent="-514350">
              <a:lnSpc>
                <a:spcPct val="120000"/>
              </a:lnSpc>
              <a:spcBef>
                <a:spcPts val="600"/>
              </a:spcBef>
              <a:buAutoNum type="arabicPeriod"/>
            </a:pPr>
            <a:r>
              <a:rPr lang="en-GB" sz="2400">
                <a:cs typeface="Arial"/>
              </a:rPr>
              <a:t>Understand the need for renewable energy sources and sustainable materials used to reduce energy requirement</a:t>
            </a:r>
          </a:p>
        </p:txBody>
      </p:sp>
      <p:sp>
        <p:nvSpPr>
          <p:cNvPr id="6" name="Footer Placeholder 4">
            <a:extLst>
              <a:ext uri="{FF2B5EF4-FFF2-40B4-BE49-F238E27FC236}">
                <a16:creationId xmlns:a16="http://schemas.microsoft.com/office/drawing/2014/main" id="{F044135F-7B64-09D7-B276-9CA66A30845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023599810"/>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4400"/>
              <a:t>Recap of session 6</a:t>
            </a:r>
          </a:p>
        </p:txBody>
      </p:sp>
    </p:spTree>
    <p:extLst>
      <p:ext uri="{BB962C8B-B14F-4D97-AF65-F5344CB8AC3E}">
        <p14:creationId xmlns:p14="http://schemas.microsoft.com/office/powerpoint/2010/main" val="125759272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Last week we learnt to:</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74247" y="1171534"/>
            <a:ext cx="8078139" cy="3601574"/>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understand the terms and application of tractive force and braking force</a:t>
            </a:r>
          </a:p>
          <a:p>
            <a:pPr marL="514350" indent="-514350">
              <a:lnSpc>
                <a:spcPct val="120000"/>
              </a:lnSpc>
              <a:spcBef>
                <a:spcPts val="600"/>
              </a:spcBef>
              <a:buAutoNum type="arabicPeriod"/>
            </a:pPr>
            <a:r>
              <a:rPr lang="en-GB" sz="2400">
                <a:cs typeface="Arial"/>
              </a:rPr>
              <a:t>understand different types of mechanical energy </a:t>
            </a:r>
          </a:p>
          <a:p>
            <a:pPr marL="514350" indent="-514350">
              <a:lnSpc>
                <a:spcPct val="120000"/>
              </a:lnSpc>
              <a:spcBef>
                <a:spcPts val="600"/>
              </a:spcBef>
              <a:buAutoNum type="arabicPeriod"/>
            </a:pPr>
            <a:r>
              <a:rPr lang="en-GB" sz="2400">
                <a:cs typeface="Arial"/>
              </a:rPr>
              <a:t>calculate mechanical energy for given systems</a:t>
            </a:r>
          </a:p>
          <a:p>
            <a:pPr marL="514350" indent="-514350">
              <a:lnSpc>
                <a:spcPct val="120000"/>
              </a:lnSpc>
              <a:spcBef>
                <a:spcPts val="600"/>
              </a:spcBef>
              <a:buAutoNum type="arabicPeriod"/>
            </a:pPr>
            <a:r>
              <a:rPr lang="en-GB" sz="2400">
                <a:cs typeface="Arial"/>
              </a:rPr>
              <a:t>calculate power in mechanical systems.</a:t>
            </a:r>
          </a:p>
          <a:p>
            <a:pPr>
              <a:lnSpc>
                <a:spcPct val="120000"/>
              </a:lnSpc>
              <a:spcBef>
                <a:spcPts val="600"/>
              </a:spcBef>
            </a:pPr>
            <a:endParaRPr lang="en-GB"/>
          </a:p>
        </p:txBody>
      </p:sp>
      <p:sp>
        <p:nvSpPr>
          <p:cNvPr id="6" name="Footer Placeholder 4">
            <a:extLst>
              <a:ext uri="{FF2B5EF4-FFF2-40B4-BE49-F238E27FC236}">
                <a16:creationId xmlns:a16="http://schemas.microsoft.com/office/drawing/2014/main" id="{51FF79A6-343C-71EF-BB2D-26F8F6A7185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9538212"/>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9B3093-98BA-4577-3DC7-BA2651F15610}"/>
              </a:ext>
            </a:extLst>
          </p:cNvPr>
          <p:cNvSpPr>
            <a:spLocks noGrp="1"/>
          </p:cNvSpPr>
          <p:nvPr>
            <p:ph type="sldNum" sz="quarter" idx="11"/>
          </p:nvPr>
        </p:nvSpPr>
        <p:spPr/>
        <p:txBody>
          <a:bodyPr/>
          <a:lstStyle/>
          <a:p>
            <a:fld id="{DA2C159E-F13C-4A85-9A41-E7669D3E0D70}" type="slidenum">
              <a:rPr lang="en-GB" smtClean="0"/>
              <a:pPr/>
              <a:t>196</a:t>
            </a:fld>
            <a:endParaRPr lang="en-GB"/>
          </a:p>
        </p:txBody>
      </p:sp>
      <p:sp>
        <p:nvSpPr>
          <p:cNvPr id="3" name="Title 2">
            <a:extLst>
              <a:ext uri="{FF2B5EF4-FFF2-40B4-BE49-F238E27FC236}">
                <a16:creationId xmlns:a16="http://schemas.microsoft.com/office/drawing/2014/main" id="{A416F1FF-0BA3-06A0-F11A-C364C74A021F}"/>
              </a:ext>
            </a:extLst>
          </p:cNvPr>
          <p:cNvSpPr>
            <a:spLocks noGrp="1"/>
          </p:cNvSpPr>
          <p:nvPr>
            <p:ph type="title"/>
          </p:nvPr>
        </p:nvSpPr>
        <p:spPr/>
        <p:txBody>
          <a:bodyPr/>
          <a:lstStyle/>
          <a:p>
            <a:r>
              <a:rPr lang="en-GB"/>
              <a:t>Knowledge check</a:t>
            </a:r>
          </a:p>
        </p:txBody>
      </p:sp>
      <p:sp>
        <p:nvSpPr>
          <p:cNvPr id="4" name="Text Placeholder 3">
            <a:extLst>
              <a:ext uri="{FF2B5EF4-FFF2-40B4-BE49-F238E27FC236}">
                <a16:creationId xmlns:a16="http://schemas.microsoft.com/office/drawing/2014/main" id="{28C8731F-936D-CAE3-2E46-031B745B0DE1}"/>
              </a:ext>
            </a:extLst>
          </p:cNvPr>
          <p:cNvSpPr>
            <a:spLocks noGrp="1"/>
          </p:cNvSpPr>
          <p:nvPr>
            <p:ph type="body" sz="quarter" idx="12"/>
          </p:nvPr>
        </p:nvSpPr>
        <p:spPr>
          <a:xfrm>
            <a:off x="323528" y="784688"/>
            <a:ext cx="7667625" cy="3601574"/>
          </a:xfrm>
        </p:spPr>
        <p:txBody>
          <a:bodyPr/>
          <a:lstStyle/>
          <a:p>
            <a:pPr>
              <a:lnSpc>
                <a:spcPct val="120000"/>
              </a:lnSpc>
              <a:spcBef>
                <a:spcPts val="600"/>
              </a:spcBef>
            </a:pPr>
            <a:r>
              <a:rPr lang="en-GB" sz="2400"/>
              <a:t>A trolley filled with construction materials of mass 1500 kg, travelling at a steady speed on a material transport line, has a kinetic energy of 200 kJ. What is the speed of the trolley?</a:t>
            </a:r>
          </a:p>
          <a:p>
            <a:pPr>
              <a:lnSpc>
                <a:spcPct val="120000"/>
              </a:lnSpc>
              <a:spcBef>
                <a:spcPts val="600"/>
              </a:spcBef>
            </a:pPr>
            <a:endParaRPr lang="en-GB" sz="2400"/>
          </a:p>
          <a:p>
            <a:pPr marL="1267200" lvl="3" indent="-457200">
              <a:lnSpc>
                <a:spcPct val="120000"/>
              </a:lnSpc>
              <a:spcBef>
                <a:spcPts val="600"/>
              </a:spcBef>
              <a:buFont typeface="Arial" panose="020B0604020202020204" pitchFamily="34" charset="0"/>
              <a:buChar char="•"/>
            </a:pPr>
            <a:r>
              <a:rPr lang="en-GB" sz="2400"/>
              <a:t>0.52 m/s</a:t>
            </a:r>
          </a:p>
          <a:p>
            <a:pPr marL="1267200" lvl="3" indent="-457200">
              <a:lnSpc>
                <a:spcPct val="120000"/>
              </a:lnSpc>
              <a:spcBef>
                <a:spcPts val="600"/>
              </a:spcBef>
              <a:buFont typeface="Arial" panose="020B0604020202020204" pitchFamily="34" charset="0"/>
              <a:buChar char="•"/>
            </a:pPr>
            <a:r>
              <a:rPr lang="en-GB" sz="2400"/>
              <a:t>16.3 m/s</a:t>
            </a:r>
          </a:p>
          <a:p>
            <a:pPr marL="1267200" lvl="3" indent="-457200">
              <a:lnSpc>
                <a:spcPct val="120000"/>
              </a:lnSpc>
              <a:spcBef>
                <a:spcPts val="600"/>
              </a:spcBef>
              <a:buFont typeface="Arial" panose="020B0604020202020204" pitchFamily="34" charset="0"/>
              <a:buChar char="•"/>
            </a:pPr>
            <a:r>
              <a:rPr lang="en-GB" sz="2400"/>
              <a:t>266.7 m/s</a:t>
            </a:r>
          </a:p>
        </p:txBody>
      </p:sp>
      <p:sp>
        <p:nvSpPr>
          <p:cNvPr id="9" name="Rectangle 8">
            <a:extLst>
              <a:ext uri="{FF2B5EF4-FFF2-40B4-BE49-F238E27FC236}">
                <a16:creationId xmlns:a16="http://schemas.microsoft.com/office/drawing/2014/main" id="{187E267F-A3B3-CC68-DE67-FBC4A0435ECA}"/>
              </a:ext>
            </a:extLst>
          </p:cNvPr>
          <p:cNvSpPr/>
          <p:nvPr/>
        </p:nvSpPr>
        <p:spPr>
          <a:xfrm>
            <a:off x="5148064" y="3075901"/>
            <a:ext cx="72008" cy="202158"/>
          </a:xfrm>
          <a:prstGeom prst="rect">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A1713071-BBC1-45D9-0350-AE2D00524DB3}"/>
              </a:ext>
            </a:extLst>
          </p:cNvPr>
          <p:cNvSpPr/>
          <p:nvPr/>
        </p:nvSpPr>
        <p:spPr>
          <a:xfrm>
            <a:off x="5652120" y="3024112"/>
            <a:ext cx="72008" cy="202158"/>
          </a:xfrm>
          <a:prstGeom prst="rect">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82104DE6-1762-AA4A-1328-9CD1858D8CE2}"/>
              </a:ext>
            </a:extLst>
          </p:cNvPr>
          <p:cNvGrpSpPr/>
          <p:nvPr/>
        </p:nvGrpSpPr>
        <p:grpSpPr>
          <a:xfrm>
            <a:off x="4349395" y="2113225"/>
            <a:ext cx="2201571" cy="2807825"/>
            <a:chOff x="6012160" y="2108334"/>
            <a:chExt cx="2201571" cy="2807825"/>
          </a:xfrm>
        </p:grpSpPr>
        <p:pic>
          <p:nvPicPr>
            <p:cNvPr id="7" name="Graphic 6" descr="Train Tracks with solid fill">
              <a:extLst>
                <a:ext uri="{FF2B5EF4-FFF2-40B4-BE49-F238E27FC236}">
                  <a16:creationId xmlns:a16="http://schemas.microsoft.com/office/drawing/2014/main" id="{87C38C98-A277-C47C-E3EB-A5D67CA51C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2160" y="2714588"/>
              <a:ext cx="2201571" cy="2201571"/>
            </a:xfrm>
            <a:prstGeom prst="rect">
              <a:avLst/>
            </a:prstGeom>
          </p:spPr>
        </p:pic>
        <p:sp>
          <p:nvSpPr>
            <p:cNvPr id="8" name="Trapezoid 7">
              <a:extLst>
                <a:ext uri="{FF2B5EF4-FFF2-40B4-BE49-F238E27FC236}">
                  <a16:creationId xmlns:a16="http://schemas.microsoft.com/office/drawing/2014/main" id="{2772735E-1284-A77C-CEFE-64AE4F650F2A}"/>
                </a:ext>
              </a:extLst>
            </p:cNvPr>
            <p:cNvSpPr/>
            <p:nvPr/>
          </p:nvSpPr>
          <p:spPr>
            <a:xfrm rot="10800000">
              <a:off x="6710877" y="2655749"/>
              <a:ext cx="804136" cy="475364"/>
            </a:xfrm>
            <a:prstGeom prst="trapezoid">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descr="Raw Materials with solid fill">
              <a:extLst>
                <a:ext uri="{FF2B5EF4-FFF2-40B4-BE49-F238E27FC236}">
                  <a16:creationId xmlns:a16="http://schemas.microsoft.com/office/drawing/2014/main" id="{181E3B30-9A18-2E85-8AF3-0E97C0E2FB43}"/>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65557"/>
            <a:stretch/>
          </p:blipFill>
          <p:spPr>
            <a:xfrm>
              <a:off x="6591839" y="2108334"/>
              <a:ext cx="1042211" cy="528967"/>
            </a:xfrm>
            <a:prstGeom prst="rect">
              <a:avLst/>
            </a:prstGeom>
          </p:spPr>
        </p:pic>
      </p:grpSp>
      <p:sp>
        <p:nvSpPr>
          <p:cNvPr id="6" name="Footer Placeholder 4">
            <a:extLst>
              <a:ext uri="{FF2B5EF4-FFF2-40B4-BE49-F238E27FC236}">
                <a16:creationId xmlns:a16="http://schemas.microsoft.com/office/drawing/2014/main" id="{14726A29-FBE3-8FE5-8DC9-A095ADE8656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28557313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fld id="{DA2C159E-F13C-4A85-9A41-E7669D3E0D70}" type="slidenum">
              <a:rPr lang="en-GB" smtClean="0"/>
              <a:pPr/>
              <a:t>197</a:t>
            </a:fld>
            <a:endParaRPr lang="en-GB"/>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6</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433644" y="870766"/>
            <a:ext cx="8026788" cy="155560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spcBef>
                <a:spcPts val="600"/>
              </a:spcBef>
            </a:pPr>
            <a:r>
              <a:rPr lang="en-GB" sz="2400" b="1">
                <a:cs typeface="Arial"/>
              </a:rPr>
              <a:t>Task:</a:t>
            </a:r>
            <a:r>
              <a:rPr lang="en-GB" sz="2400">
                <a:cs typeface="Arial"/>
              </a:rPr>
              <a:t> Watch the two videos given below and </a:t>
            </a:r>
          </a:p>
          <a:p>
            <a:pPr marL="457200" indent="-457200">
              <a:lnSpc>
                <a:spcPct val="120000"/>
              </a:lnSpc>
              <a:spcBef>
                <a:spcPts val="600"/>
              </a:spcBef>
              <a:buFont typeface="+mj-lt"/>
              <a:buAutoNum type="arabicPeriod"/>
            </a:pPr>
            <a:r>
              <a:rPr lang="en-GB" sz="2400">
                <a:cs typeface="Arial"/>
              </a:rPr>
              <a:t>Explain different energy generation methods used in the world.</a:t>
            </a:r>
          </a:p>
          <a:p>
            <a:pPr marL="457200" indent="-457200">
              <a:lnSpc>
                <a:spcPct val="120000"/>
              </a:lnSpc>
              <a:spcBef>
                <a:spcPts val="600"/>
              </a:spcBef>
              <a:buFont typeface="+mj-lt"/>
              <a:buAutoNum type="arabicPeriod"/>
            </a:pPr>
            <a:r>
              <a:rPr lang="en-GB" sz="2400">
                <a:cs typeface="Arial"/>
              </a:rPr>
              <a:t>Discuss four renewable energy generation methods in your country?</a:t>
            </a:r>
          </a:p>
          <a:p>
            <a:endParaRPr lang="en-GB" sz="2800">
              <a:cs typeface="Arial"/>
            </a:endParaRPr>
          </a:p>
          <a:p>
            <a:pPr marL="171450" indent="-171450">
              <a:buFont typeface="Arial" panose="020B0604020202020204" pitchFamily="34" charset="0"/>
              <a:buChar char="•"/>
            </a:pPr>
            <a:r>
              <a:rPr lang="en-GB" sz="1400">
                <a:hlinkClick r:id="rId2"/>
              </a:rPr>
              <a:t>(42) A guide to the energy of the Earth - Joshua M. </a:t>
            </a:r>
            <a:r>
              <a:rPr lang="en-GB" sz="1400" err="1">
                <a:hlinkClick r:id="rId2"/>
              </a:rPr>
              <a:t>Sneideman</a:t>
            </a:r>
            <a:r>
              <a:rPr lang="en-GB" sz="1400">
                <a:hlinkClick r:id="rId2"/>
              </a:rPr>
              <a:t> – YouTube</a:t>
            </a:r>
            <a:endParaRPr lang="en-GB" sz="1400"/>
          </a:p>
          <a:p>
            <a:pPr marL="171450" indent="-171450">
              <a:buFont typeface="Arial" panose="020B0604020202020204" pitchFamily="34" charset="0"/>
              <a:buChar char="•"/>
            </a:pPr>
            <a:r>
              <a:rPr lang="en-GB" sz="1400">
                <a:hlinkClick r:id="rId3"/>
              </a:rPr>
              <a:t>(42) Renewable Energy 101 | National Geographic - YouTube</a:t>
            </a:r>
            <a:endParaRPr lang="en-GB" sz="2000">
              <a:cs typeface="Arial"/>
            </a:endParaRPr>
          </a:p>
        </p:txBody>
      </p:sp>
      <p:sp>
        <p:nvSpPr>
          <p:cNvPr id="4" name="Footer Placeholder 4">
            <a:extLst>
              <a:ext uri="{FF2B5EF4-FFF2-40B4-BE49-F238E27FC236}">
                <a16:creationId xmlns:a16="http://schemas.microsoft.com/office/drawing/2014/main" id="{F757EF45-F1AC-719B-2378-26D7964EC8C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45508751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FE4276-A0EB-D58E-0B07-46255B1AC5E4}"/>
              </a:ext>
            </a:extLst>
          </p:cNvPr>
          <p:cNvSpPr>
            <a:spLocks noGrp="1"/>
          </p:cNvSpPr>
          <p:nvPr>
            <p:ph type="sldNum" sz="quarter" idx="11"/>
          </p:nvPr>
        </p:nvSpPr>
        <p:spPr/>
        <p:txBody>
          <a:bodyPr/>
          <a:lstStyle/>
          <a:p>
            <a:fld id="{DA2C159E-F13C-4A85-9A41-E7669D3E0D70}" type="slidenum">
              <a:rPr lang="en-GB" smtClean="0"/>
              <a:pPr/>
              <a:t>198</a:t>
            </a:fld>
            <a:endParaRPr lang="en-GB"/>
          </a:p>
        </p:txBody>
      </p:sp>
      <p:sp>
        <p:nvSpPr>
          <p:cNvPr id="3" name="Title 2">
            <a:extLst>
              <a:ext uri="{FF2B5EF4-FFF2-40B4-BE49-F238E27FC236}">
                <a16:creationId xmlns:a16="http://schemas.microsoft.com/office/drawing/2014/main" id="{C63E925E-92F5-DC60-99AD-A41678F4B353}"/>
              </a:ext>
            </a:extLst>
          </p:cNvPr>
          <p:cNvSpPr>
            <a:spLocks noGrp="1"/>
          </p:cNvSpPr>
          <p:nvPr>
            <p:ph type="title"/>
          </p:nvPr>
        </p:nvSpPr>
        <p:spPr/>
        <p:txBody>
          <a:bodyPr/>
          <a:lstStyle/>
          <a:p>
            <a:r>
              <a:rPr lang="en-US">
                <a:cs typeface="Arial"/>
              </a:rPr>
              <a:t>Answer to the pre-session task</a:t>
            </a:r>
            <a:endParaRPr lang="en-US"/>
          </a:p>
        </p:txBody>
      </p:sp>
      <p:pic>
        <p:nvPicPr>
          <p:cNvPr id="14" name="Graphic 13" descr="Wind Turbines with solid fill">
            <a:extLst>
              <a:ext uri="{FF2B5EF4-FFF2-40B4-BE49-F238E27FC236}">
                <a16:creationId xmlns:a16="http://schemas.microsoft.com/office/drawing/2014/main" id="{A720695E-7898-4151-8E36-24C117A8BF5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07391" y="1085798"/>
            <a:ext cx="1706488" cy="1706488"/>
          </a:xfrm>
          <a:prstGeom prst="rect">
            <a:avLst/>
          </a:prstGeom>
        </p:spPr>
      </p:pic>
      <p:pic>
        <p:nvPicPr>
          <p:cNvPr id="16" name="Graphic 15" descr="Hydropower outline">
            <a:extLst>
              <a:ext uri="{FF2B5EF4-FFF2-40B4-BE49-F238E27FC236}">
                <a16:creationId xmlns:a16="http://schemas.microsoft.com/office/drawing/2014/main" id="{3CDC4249-CF89-4D19-AC49-272C95D6053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86894" y="3325069"/>
            <a:ext cx="1453969" cy="1453969"/>
          </a:xfrm>
          <a:prstGeom prst="rect">
            <a:avLst/>
          </a:prstGeom>
        </p:spPr>
      </p:pic>
      <p:pic>
        <p:nvPicPr>
          <p:cNvPr id="18" name="Graphic 17" descr="Electric Tower with solid fill">
            <a:extLst>
              <a:ext uri="{FF2B5EF4-FFF2-40B4-BE49-F238E27FC236}">
                <a16:creationId xmlns:a16="http://schemas.microsoft.com/office/drawing/2014/main" id="{7A136200-8769-43E2-8662-26B103083F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3635" y="3194669"/>
            <a:ext cx="1359631" cy="1359631"/>
          </a:xfrm>
          <a:prstGeom prst="rect">
            <a:avLst/>
          </a:prstGeom>
        </p:spPr>
      </p:pic>
      <p:pic>
        <p:nvPicPr>
          <p:cNvPr id="24" name="Graphic 23" descr="Lightbulb with solid fill">
            <a:extLst>
              <a:ext uri="{FF2B5EF4-FFF2-40B4-BE49-F238E27FC236}">
                <a16:creationId xmlns:a16="http://schemas.microsoft.com/office/drawing/2014/main" id="{0AFCB53B-0203-4CCE-9A84-72850C6E9C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0800000" flipV="1">
            <a:off x="7094027" y="830532"/>
            <a:ext cx="853074" cy="853074"/>
          </a:xfrm>
          <a:prstGeom prst="rect">
            <a:avLst/>
          </a:prstGeom>
        </p:spPr>
      </p:pic>
      <p:pic>
        <p:nvPicPr>
          <p:cNvPr id="26" name="Graphic 25" descr="Lightning with solid fill">
            <a:extLst>
              <a:ext uri="{FF2B5EF4-FFF2-40B4-BE49-F238E27FC236}">
                <a16:creationId xmlns:a16="http://schemas.microsoft.com/office/drawing/2014/main" id="{43917EF3-1EFE-46CF-9153-1020CA668BD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0800000" flipV="1">
            <a:off x="7317804" y="2264238"/>
            <a:ext cx="1093304" cy="1093304"/>
          </a:xfrm>
          <a:prstGeom prst="rect">
            <a:avLst/>
          </a:prstGeom>
        </p:spPr>
      </p:pic>
      <p:pic>
        <p:nvPicPr>
          <p:cNvPr id="28" name="Graphic 27" descr="Fluorescent Light Blub outline">
            <a:extLst>
              <a:ext uri="{FF2B5EF4-FFF2-40B4-BE49-F238E27FC236}">
                <a16:creationId xmlns:a16="http://schemas.microsoft.com/office/drawing/2014/main" id="{6327B9B5-8EDF-45AE-990B-E9202B1B2CD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699792" y="2370031"/>
            <a:ext cx="1166800" cy="1166800"/>
          </a:xfrm>
          <a:prstGeom prst="rect">
            <a:avLst/>
          </a:prstGeom>
        </p:spPr>
      </p:pic>
      <p:pic>
        <p:nvPicPr>
          <p:cNvPr id="30" name="Graphic 29" descr="Sun with solid fill">
            <a:extLst>
              <a:ext uri="{FF2B5EF4-FFF2-40B4-BE49-F238E27FC236}">
                <a16:creationId xmlns:a16="http://schemas.microsoft.com/office/drawing/2014/main" id="{A029C3F6-55C6-4094-93C7-ACDF2BFBFF9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348752" y="750134"/>
            <a:ext cx="914400" cy="914400"/>
          </a:xfrm>
          <a:prstGeom prst="rect">
            <a:avLst/>
          </a:prstGeom>
        </p:spPr>
      </p:pic>
      <p:pic>
        <p:nvPicPr>
          <p:cNvPr id="32" name="Graphic 31" descr="Solar Panels outline">
            <a:extLst>
              <a:ext uri="{FF2B5EF4-FFF2-40B4-BE49-F238E27FC236}">
                <a16:creationId xmlns:a16="http://schemas.microsoft.com/office/drawing/2014/main" id="{D2CE4D4D-4548-42E0-AD2D-AD2F9A4AFC7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11560" y="1284126"/>
            <a:ext cx="1359632" cy="1359632"/>
          </a:xfrm>
          <a:prstGeom prst="rect">
            <a:avLst/>
          </a:prstGeom>
        </p:spPr>
      </p:pic>
      <p:sp>
        <p:nvSpPr>
          <p:cNvPr id="4" name="Footer Placeholder 4">
            <a:extLst>
              <a:ext uri="{FF2B5EF4-FFF2-40B4-BE49-F238E27FC236}">
                <a16:creationId xmlns:a16="http://schemas.microsoft.com/office/drawing/2014/main" id="{D1C01070-1771-0E5F-445E-0A2BCD51C7F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005366951"/>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8A7BA-B231-48AA-B61B-9F923A5A6FE4}"/>
              </a:ext>
            </a:extLst>
          </p:cNvPr>
          <p:cNvSpPr>
            <a:spLocks noGrp="1"/>
          </p:cNvSpPr>
          <p:nvPr>
            <p:ph type="sldNum" sz="quarter" idx="11"/>
          </p:nvPr>
        </p:nvSpPr>
        <p:spPr/>
        <p:txBody>
          <a:bodyPr/>
          <a:lstStyle/>
          <a:p>
            <a:fld id="{DA2C159E-F13C-4A85-9A41-E7669D3E0D70}" type="slidenum">
              <a:rPr lang="en-GB" smtClean="0"/>
              <a:pPr/>
              <a:t>199</a:t>
            </a:fld>
            <a:endParaRPr lang="en-GB"/>
          </a:p>
        </p:txBody>
      </p:sp>
      <p:sp>
        <p:nvSpPr>
          <p:cNvPr id="3" name="Title 2">
            <a:extLst>
              <a:ext uri="{FF2B5EF4-FFF2-40B4-BE49-F238E27FC236}">
                <a16:creationId xmlns:a16="http://schemas.microsoft.com/office/drawing/2014/main" id="{883B657A-D87C-4094-9BEC-4B56960D6830}"/>
              </a:ext>
            </a:extLst>
          </p:cNvPr>
          <p:cNvSpPr>
            <a:spLocks noGrp="1"/>
          </p:cNvSpPr>
          <p:nvPr>
            <p:ph type="title"/>
          </p:nvPr>
        </p:nvSpPr>
        <p:spPr/>
        <p:txBody>
          <a:bodyPr/>
          <a:lstStyle/>
          <a:p>
            <a:r>
              <a:rPr lang="en-GB"/>
              <a:t>In class task – continuation of the pre-session task</a:t>
            </a:r>
          </a:p>
        </p:txBody>
      </p:sp>
      <p:sp>
        <p:nvSpPr>
          <p:cNvPr id="4" name="Text Placeholder 3">
            <a:extLst>
              <a:ext uri="{FF2B5EF4-FFF2-40B4-BE49-F238E27FC236}">
                <a16:creationId xmlns:a16="http://schemas.microsoft.com/office/drawing/2014/main" id="{640DA859-6CF5-4D64-B12D-BEA7986657B8}"/>
              </a:ext>
            </a:extLst>
          </p:cNvPr>
          <p:cNvSpPr>
            <a:spLocks noGrp="1"/>
          </p:cNvSpPr>
          <p:nvPr>
            <p:ph type="body" sz="quarter" idx="12"/>
          </p:nvPr>
        </p:nvSpPr>
        <p:spPr>
          <a:xfrm>
            <a:off x="232951" y="770963"/>
            <a:ext cx="7939450" cy="3601574"/>
          </a:xfrm>
        </p:spPr>
        <p:txBody>
          <a:bodyPr/>
          <a:lstStyle/>
          <a:p>
            <a:pPr marL="514350" indent="-514350">
              <a:lnSpc>
                <a:spcPct val="120000"/>
              </a:lnSpc>
              <a:spcBef>
                <a:spcPts val="600"/>
              </a:spcBef>
              <a:buAutoNum type="arabicPeriod"/>
            </a:pPr>
            <a:r>
              <a:rPr lang="en-GB" sz="2400"/>
              <a:t>Identify the different energy conversions involved in the four renewable energy generation methods.</a:t>
            </a:r>
          </a:p>
          <a:p>
            <a:r>
              <a:rPr lang="en-GB" sz="2400">
                <a:solidFill>
                  <a:srgbClr val="0C77C3"/>
                </a:solidFill>
              </a:rPr>
              <a:t>Example: </a:t>
            </a:r>
            <a:r>
              <a:rPr lang="en-GB" sz="2400" b="1">
                <a:solidFill>
                  <a:srgbClr val="0C77C3"/>
                </a:solidFill>
              </a:rPr>
              <a:t>Hydropower</a:t>
            </a:r>
          </a:p>
          <a:p>
            <a:endParaRPr lang="en-GB" sz="2400" b="1">
              <a:solidFill>
                <a:srgbClr val="0C77C3"/>
              </a:solidFill>
            </a:endParaRPr>
          </a:p>
          <a:p>
            <a:pPr marL="342900" indent="-342900">
              <a:buFont typeface="Arial" panose="020B0604020202020204" pitchFamily="34" charset="0"/>
              <a:buChar char="•"/>
            </a:pPr>
            <a:r>
              <a:rPr lang="en-GB" sz="2400">
                <a:solidFill>
                  <a:srgbClr val="0070C0"/>
                </a:solidFill>
              </a:rPr>
              <a:t>Potential energy of stored water by the dam</a:t>
            </a:r>
          </a:p>
          <a:p>
            <a:pPr marL="342900" indent="-342900">
              <a:buFont typeface="Arial" panose="020B0604020202020204" pitchFamily="34" charset="0"/>
              <a:buChar char="•"/>
            </a:pPr>
            <a:endParaRPr lang="en-GB" sz="2400" b="1">
              <a:solidFill>
                <a:srgbClr val="0070C0"/>
              </a:solidFill>
            </a:endParaRPr>
          </a:p>
          <a:p>
            <a:pPr marL="342900" indent="-342900">
              <a:buFont typeface="Arial" panose="020B0604020202020204" pitchFamily="34" charset="0"/>
              <a:buChar char="•"/>
            </a:pPr>
            <a:r>
              <a:rPr lang="en-GB" sz="2400">
                <a:solidFill>
                  <a:srgbClr val="0070C0"/>
                </a:solidFill>
              </a:rPr>
              <a:t>Kinetic energy of flowing water as it moves downstream</a:t>
            </a:r>
          </a:p>
          <a:p>
            <a:pPr marL="342900" indent="-342900">
              <a:buFont typeface="Arial" panose="020B0604020202020204" pitchFamily="34" charset="0"/>
              <a:buChar char="•"/>
            </a:pPr>
            <a:endParaRPr lang="en-GB" sz="2400" b="1">
              <a:solidFill>
                <a:srgbClr val="0070C0"/>
              </a:solidFill>
            </a:endParaRPr>
          </a:p>
          <a:p>
            <a:pPr marL="342900" indent="-342900">
              <a:buFont typeface="Arial" panose="020B0604020202020204" pitchFamily="34" charset="0"/>
              <a:buChar char="•"/>
            </a:pPr>
            <a:r>
              <a:rPr lang="en-GB" sz="2400">
                <a:solidFill>
                  <a:srgbClr val="0070C0"/>
                </a:solidFill>
              </a:rPr>
              <a:t>Turbines and generators to convert that kinetic energy into electricity</a:t>
            </a:r>
          </a:p>
          <a:p>
            <a:endParaRPr lang="en-GB" sz="2400" b="1"/>
          </a:p>
          <a:p>
            <a:endParaRPr lang="en-GB" sz="2400" b="1"/>
          </a:p>
        </p:txBody>
      </p:sp>
      <p:sp>
        <p:nvSpPr>
          <p:cNvPr id="6" name="Footer Placeholder 4">
            <a:extLst>
              <a:ext uri="{FF2B5EF4-FFF2-40B4-BE49-F238E27FC236}">
                <a16:creationId xmlns:a16="http://schemas.microsoft.com/office/drawing/2014/main" id="{AEA9702E-27FC-A201-DB39-B31D07AE84B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
        <p:nvSpPr>
          <p:cNvPr id="5" name="Arrow: Down 4">
            <a:extLst>
              <a:ext uri="{FF2B5EF4-FFF2-40B4-BE49-F238E27FC236}">
                <a16:creationId xmlns:a16="http://schemas.microsoft.com/office/drawing/2014/main" id="{7EF05C6D-F770-50FB-E7C0-B51879A9547E}"/>
              </a:ext>
            </a:extLst>
          </p:cNvPr>
          <p:cNvSpPr/>
          <p:nvPr/>
        </p:nvSpPr>
        <p:spPr>
          <a:xfrm>
            <a:off x="2904015" y="2787774"/>
            <a:ext cx="1152128" cy="299546"/>
          </a:xfrm>
          <a:prstGeom prst="downArrow">
            <a:avLst/>
          </a:prstGeom>
          <a:solidFill>
            <a:srgbClr val="0C77C3"/>
          </a:solidFill>
          <a:ln w="12700">
            <a:solidFill>
              <a:srgbClr val="0C77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FD0E1C2D-D5B6-C6A5-00D9-0F4F2AC490D3}"/>
              </a:ext>
            </a:extLst>
          </p:cNvPr>
          <p:cNvSpPr/>
          <p:nvPr/>
        </p:nvSpPr>
        <p:spPr>
          <a:xfrm>
            <a:off x="2897169" y="3482046"/>
            <a:ext cx="1152128" cy="299546"/>
          </a:xfrm>
          <a:prstGeom prst="downArrow">
            <a:avLst/>
          </a:prstGeom>
          <a:solidFill>
            <a:srgbClr val="0C77C3"/>
          </a:solidFill>
          <a:ln w="12700">
            <a:solidFill>
              <a:srgbClr val="0C77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25293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Introduction to today’s session outcomes</a:t>
            </a:r>
          </a:p>
        </p:txBody>
      </p:sp>
    </p:spTree>
    <p:extLst>
      <p:ext uri="{BB962C8B-B14F-4D97-AF65-F5344CB8AC3E}">
        <p14:creationId xmlns:p14="http://schemas.microsoft.com/office/powerpoint/2010/main" val="4022242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A7EBB6-2DA6-474B-A18A-7255276932F8}"/>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3" name="Title 2">
            <a:extLst>
              <a:ext uri="{FF2B5EF4-FFF2-40B4-BE49-F238E27FC236}">
                <a16:creationId xmlns:a16="http://schemas.microsoft.com/office/drawing/2014/main" id="{7291DECF-0493-413C-AAC5-34FACAA485B7}"/>
              </a:ext>
            </a:extLst>
          </p:cNvPr>
          <p:cNvSpPr>
            <a:spLocks noGrp="1"/>
          </p:cNvSpPr>
          <p:nvPr>
            <p:ph type="title"/>
          </p:nvPr>
        </p:nvSpPr>
        <p:spPr/>
        <p:txBody>
          <a:bodyPr/>
          <a:lstStyle/>
          <a:p>
            <a:r>
              <a:rPr lang="en-GB"/>
              <a:t>Answer to FBD of the box</a:t>
            </a:r>
          </a:p>
        </p:txBody>
      </p:sp>
      <p:sp>
        <p:nvSpPr>
          <p:cNvPr id="6" name="Rectangle 5">
            <a:extLst>
              <a:ext uri="{FF2B5EF4-FFF2-40B4-BE49-F238E27FC236}">
                <a16:creationId xmlns:a16="http://schemas.microsoft.com/office/drawing/2014/main" id="{4678C7AD-A0BD-4906-9957-52D0641FFA55}"/>
              </a:ext>
            </a:extLst>
          </p:cNvPr>
          <p:cNvSpPr/>
          <p:nvPr/>
        </p:nvSpPr>
        <p:spPr>
          <a:xfrm>
            <a:off x="2915816" y="1707654"/>
            <a:ext cx="2088232" cy="136815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a:extLst>
              <a:ext uri="{FF2B5EF4-FFF2-40B4-BE49-F238E27FC236}">
                <a16:creationId xmlns:a16="http://schemas.microsoft.com/office/drawing/2014/main" id="{AE43EF04-6518-43E5-954C-E1C6DD557AAE}"/>
              </a:ext>
            </a:extLst>
          </p:cNvPr>
          <p:cNvCxnSpPr/>
          <p:nvPr/>
        </p:nvCxnSpPr>
        <p:spPr>
          <a:xfrm>
            <a:off x="1403648" y="3112881"/>
            <a:ext cx="496855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4FA50B7-4964-4C18-899D-8202DD32762F}"/>
              </a:ext>
            </a:extLst>
          </p:cNvPr>
          <p:cNvCxnSpPr>
            <a:cxnSpLocks/>
          </p:cNvCxnSpPr>
          <p:nvPr/>
        </p:nvCxnSpPr>
        <p:spPr>
          <a:xfrm>
            <a:off x="5004048" y="1923678"/>
            <a:ext cx="792088" cy="0"/>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1F519BAD-380C-4BC3-A543-A3B5332B8A23}"/>
              </a:ext>
            </a:extLst>
          </p:cNvPr>
          <p:cNvCxnSpPr>
            <a:cxnSpLocks/>
          </p:cNvCxnSpPr>
          <p:nvPr/>
        </p:nvCxnSpPr>
        <p:spPr>
          <a:xfrm flipH="1">
            <a:off x="2771800" y="3072992"/>
            <a:ext cx="766476" cy="0"/>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B6FE987E-5E20-460F-86CB-37DD79535C25}"/>
              </a:ext>
            </a:extLst>
          </p:cNvPr>
          <p:cNvCxnSpPr>
            <a:cxnSpLocks/>
          </p:cNvCxnSpPr>
          <p:nvPr/>
        </p:nvCxnSpPr>
        <p:spPr>
          <a:xfrm flipV="1">
            <a:off x="3995936" y="2299305"/>
            <a:ext cx="0" cy="344453"/>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7" name="Straight Arrow Connector 16">
            <a:extLst>
              <a:ext uri="{FF2B5EF4-FFF2-40B4-BE49-F238E27FC236}">
                <a16:creationId xmlns:a16="http://schemas.microsoft.com/office/drawing/2014/main" id="{D6998C95-4C48-4A3D-8C60-A28DEAC0F755}"/>
              </a:ext>
            </a:extLst>
          </p:cNvPr>
          <p:cNvCxnSpPr>
            <a:cxnSpLocks/>
          </p:cNvCxnSpPr>
          <p:nvPr/>
        </p:nvCxnSpPr>
        <p:spPr>
          <a:xfrm flipV="1">
            <a:off x="3995936" y="2728539"/>
            <a:ext cx="0" cy="344453"/>
          </a:xfrm>
          <a:prstGeom prst="straightConnector1">
            <a:avLst/>
          </a:prstGeom>
          <a:ln w="28575">
            <a:headEnd type="none" w="med" len="med"/>
            <a:tailEnd type="arrow" w="med" len="med"/>
          </a:ln>
        </p:spPr>
        <p:style>
          <a:lnRef idx="1">
            <a:schemeClr val="accent5"/>
          </a:lnRef>
          <a:fillRef idx="0">
            <a:schemeClr val="accent5"/>
          </a:fillRef>
          <a:effectRef idx="0">
            <a:schemeClr val="accent5"/>
          </a:effectRef>
          <a:fontRef idx="minor">
            <a:schemeClr val="tx1"/>
          </a:fontRef>
        </p:style>
      </p:cxnSp>
      <p:sp>
        <p:nvSpPr>
          <p:cNvPr id="20" name="Rectangle 19">
            <a:extLst>
              <a:ext uri="{FF2B5EF4-FFF2-40B4-BE49-F238E27FC236}">
                <a16:creationId xmlns:a16="http://schemas.microsoft.com/office/drawing/2014/main" id="{3D572FED-06B1-4EE7-9339-116F723CB7A6}"/>
              </a:ext>
            </a:extLst>
          </p:cNvPr>
          <p:cNvSpPr/>
          <p:nvPr/>
        </p:nvSpPr>
        <p:spPr>
          <a:xfrm>
            <a:off x="2928125" y="3070087"/>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F</a:t>
            </a:r>
            <a:r>
              <a:rPr lang="en-GB">
                <a:solidFill>
                  <a:schemeClr val="tx1"/>
                </a:solidFill>
              </a:rPr>
              <a:t>2</a:t>
            </a:r>
          </a:p>
        </p:txBody>
      </p:sp>
      <p:sp>
        <p:nvSpPr>
          <p:cNvPr id="21" name="Rectangle 20">
            <a:extLst>
              <a:ext uri="{FF2B5EF4-FFF2-40B4-BE49-F238E27FC236}">
                <a16:creationId xmlns:a16="http://schemas.microsoft.com/office/drawing/2014/main" id="{26EB8E71-DB56-43DE-800D-5DF9AB72A7DD}"/>
              </a:ext>
            </a:extLst>
          </p:cNvPr>
          <p:cNvSpPr/>
          <p:nvPr/>
        </p:nvSpPr>
        <p:spPr>
          <a:xfrm>
            <a:off x="3887924" y="2195302"/>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Mg</a:t>
            </a:r>
          </a:p>
        </p:txBody>
      </p:sp>
      <p:sp>
        <p:nvSpPr>
          <p:cNvPr id="22" name="Rectangle 21">
            <a:extLst>
              <a:ext uri="{FF2B5EF4-FFF2-40B4-BE49-F238E27FC236}">
                <a16:creationId xmlns:a16="http://schemas.microsoft.com/office/drawing/2014/main" id="{897FF4ED-B9BD-4EFF-9A53-803CAB33902B}"/>
              </a:ext>
            </a:extLst>
          </p:cNvPr>
          <p:cNvSpPr/>
          <p:nvPr/>
        </p:nvSpPr>
        <p:spPr>
          <a:xfrm>
            <a:off x="3836982" y="2728539"/>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N</a:t>
            </a:r>
          </a:p>
        </p:txBody>
      </p:sp>
      <p:sp>
        <p:nvSpPr>
          <p:cNvPr id="23" name="Rectangle 22">
            <a:extLst>
              <a:ext uri="{FF2B5EF4-FFF2-40B4-BE49-F238E27FC236}">
                <a16:creationId xmlns:a16="http://schemas.microsoft.com/office/drawing/2014/main" id="{58B63700-1025-47AB-8960-E14E5FC8BDCD}"/>
              </a:ext>
            </a:extLst>
          </p:cNvPr>
          <p:cNvSpPr/>
          <p:nvPr/>
        </p:nvSpPr>
        <p:spPr>
          <a:xfrm>
            <a:off x="5660508" y="1743662"/>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F</a:t>
            </a:r>
            <a:r>
              <a:rPr lang="en-GB">
                <a:solidFill>
                  <a:schemeClr val="tx1"/>
                </a:solidFill>
              </a:rPr>
              <a:t>1</a:t>
            </a:r>
          </a:p>
        </p:txBody>
      </p:sp>
      <p:sp>
        <p:nvSpPr>
          <p:cNvPr id="7" name="Footer Placeholder 4">
            <a:extLst>
              <a:ext uri="{FF2B5EF4-FFF2-40B4-BE49-F238E27FC236}">
                <a16:creationId xmlns:a16="http://schemas.microsoft.com/office/drawing/2014/main" id="{174C2CA8-B975-977F-9E11-CF07A98C0ECF}"/>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487517386"/>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3600">
                <a:cs typeface="Arial"/>
              </a:rPr>
              <a:t>Rotational kinetic energy and moment of inertia</a:t>
            </a:r>
          </a:p>
        </p:txBody>
      </p:sp>
    </p:spTree>
    <p:extLst>
      <p:ext uri="{BB962C8B-B14F-4D97-AF65-F5344CB8AC3E}">
        <p14:creationId xmlns:p14="http://schemas.microsoft.com/office/powerpoint/2010/main" val="237398927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EA2CD-0B14-B18D-AE5C-39F9503F2D26}"/>
              </a:ext>
            </a:extLst>
          </p:cNvPr>
          <p:cNvSpPr>
            <a:spLocks noGrp="1"/>
          </p:cNvSpPr>
          <p:nvPr>
            <p:ph type="sldNum" sz="quarter" idx="11"/>
          </p:nvPr>
        </p:nvSpPr>
        <p:spPr/>
        <p:txBody>
          <a:bodyPr/>
          <a:lstStyle/>
          <a:p>
            <a:fld id="{DA2C159E-F13C-4A85-9A41-E7669D3E0D70}" type="slidenum">
              <a:rPr lang="en-GB" smtClean="0"/>
              <a:pPr/>
              <a:t>201</a:t>
            </a:fld>
            <a:endParaRPr lang="en-GB"/>
          </a:p>
        </p:txBody>
      </p:sp>
      <p:sp>
        <p:nvSpPr>
          <p:cNvPr id="3" name="Title 2">
            <a:extLst>
              <a:ext uri="{FF2B5EF4-FFF2-40B4-BE49-F238E27FC236}">
                <a16:creationId xmlns:a16="http://schemas.microsoft.com/office/drawing/2014/main" id="{D3A4A4E2-4FB9-C454-0EE0-0F090535C097}"/>
              </a:ext>
            </a:extLst>
          </p:cNvPr>
          <p:cNvSpPr>
            <a:spLocks noGrp="1"/>
          </p:cNvSpPr>
          <p:nvPr>
            <p:ph type="title"/>
          </p:nvPr>
        </p:nvSpPr>
        <p:spPr/>
        <p:txBody>
          <a:bodyPr/>
          <a:lstStyle/>
          <a:p>
            <a:r>
              <a:rPr lang="en-US">
                <a:solidFill>
                  <a:srgbClr val="AC132F"/>
                </a:solidFill>
                <a:cs typeface="Arial"/>
              </a:rPr>
              <a:t>Moment of inertia </a:t>
            </a:r>
            <a:endParaRPr lang="en-US">
              <a:solidFill>
                <a:srgbClr val="AC132F"/>
              </a:solidFill>
            </a:endParaRPr>
          </a:p>
        </p:txBody>
      </p:sp>
      <p:sp>
        <p:nvSpPr>
          <p:cNvPr id="6" name="Text Placeholder 5">
            <a:extLst>
              <a:ext uri="{FF2B5EF4-FFF2-40B4-BE49-F238E27FC236}">
                <a16:creationId xmlns:a16="http://schemas.microsoft.com/office/drawing/2014/main" id="{B2C3E209-941B-46C6-92FC-D388BECF058D}"/>
              </a:ext>
            </a:extLst>
          </p:cNvPr>
          <p:cNvSpPr>
            <a:spLocks noGrp="1"/>
          </p:cNvSpPr>
          <p:nvPr>
            <p:ph type="body" sz="quarter" idx="12"/>
          </p:nvPr>
        </p:nvSpPr>
        <p:spPr>
          <a:xfrm>
            <a:off x="251536" y="599612"/>
            <a:ext cx="8154424" cy="3601574"/>
          </a:xfrm>
        </p:spPr>
        <p:txBody>
          <a:bodyPr/>
          <a:lstStyle/>
          <a:p>
            <a:endParaRPr lang="en-GB"/>
          </a:p>
          <a:p>
            <a:pPr>
              <a:lnSpc>
                <a:spcPct val="120000"/>
              </a:lnSpc>
              <a:spcBef>
                <a:spcPts val="600"/>
              </a:spcBef>
            </a:pPr>
            <a:r>
              <a:rPr lang="en-GB" sz="2400"/>
              <a:t>Pre-video question: </a:t>
            </a:r>
          </a:p>
          <a:p>
            <a:pPr>
              <a:lnSpc>
                <a:spcPct val="120000"/>
              </a:lnSpc>
              <a:spcBef>
                <a:spcPts val="600"/>
              </a:spcBef>
            </a:pPr>
            <a:r>
              <a:rPr lang="en-GB" sz="2400"/>
              <a:t>A solid disc and a ring that have same mass are rotated.</a:t>
            </a:r>
          </a:p>
          <a:p>
            <a:pPr>
              <a:lnSpc>
                <a:spcPct val="120000"/>
              </a:lnSpc>
              <a:spcBef>
                <a:spcPts val="600"/>
              </a:spcBef>
            </a:pPr>
            <a:r>
              <a:rPr lang="en-GB" sz="2400"/>
              <a:t>Which statement is correct?</a:t>
            </a:r>
          </a:p>
          <a:p>
            <a:pPr marL="784350" lvl="1" indent="-514350">
              <a:lnSpc>
                <a:spcPct val="120000"/>
              </a:lnSpc>
              <a:spcBef>
                <a:spcPts val="600"/>
              </a:spcBef>
              <a:buFont typeface="+mj-lt"/>
              <a:buAutoNum type="alphaLcParenR"/>
            </a:pPr>
            <a:r>
              <a:rPr lang="en-GB" sz="2400"/>
              <a:t>Both possess the same difficulty to rotate.</a:t>
            </a:r>
          </a:p>
          <a:p>
            <a:pPr marL="784350" lvl="1" indent="-514350">
              <a:lnSpc>
                <a:spcPct val="120000"/>
              </a:lnSpc>
              <a:spcBef>
                <a:spcPts val="600"/>
              </a:spcBef>
              <a:buFont typeface="+mj-lt"/>
              <a:buAutoNum type="alphaLcParenR"/>
            </a:pPr>
            <a:r>
              <a:rPr lang="en-GB" sz="2400"/>
              <a:t>The ring is more difficult to rotate than the disc.</a:t>
            </a:r>
          </a:p>
          <a:p>
            <a:pPr marL="784350" lvl="1" indent="-514350">
              <a:lnSpc>
                <a:spcPct val="120000"/>
              </a:lnSpc>
              <a:spcBef>
                <a:spcPts val="600"/>
              </a:spcBef>
              <a:buFont typeface="+mj-lt"/>
              <a:buAutoNum type="alphaLcParenR"/>
            </a:pPr>
            <a:r>
              <a:rPr lang="en-GB" sz="2400"/>
              <a:t>The disc is more difficult to rotate than the ring.</a:t>
            </a:r>
          </a:p>
        </p:txBody>
      </p:sp>
      <p:sp>
        <p:nvSpPr>
          <p:cNvPr id="7" name="TextBox 6">
            <a:extLst>
              <a:ext uri="{FF2B5EF4-FFF2-40B4-BE49-F238E27FC236}">
                <a16:creationId xmlns:a16="http://schemas.microsoft.com/office/drawing/2014/main" id="{A05705E6-B94F-53FD-A514-26EB21693306}"/>
              </a:ext>
            </a:extLst>
          </p:cNvPr>
          <p:cNvSpPr txBox="1"/>
          <p:nvPr/>
        </p:nvSpPr>
        <p:spPr>
          <a:xfrm>
            <a:off x="4058071" y="4303150"/>
            <a:ext cx="5157936" cy="707886"/>
          </a:xfrm>
          <a:prstGeom prst="rect">
            <a:avLst/>
          </a:prstGeom>
          <a:noFill/>
        </p:spPr>
        <p:txBody>
          <a:bodyPr wrap="square">
            <a:spAutoFit/>
          </a:bodyPr>
          <a:lstStyle/>
          <a:p>
            <a:r>
              <a:rPr lang="en-GB" sz="1600">
                <a:solidFill>
                  <a:srgbClr val="0071F8"/>
                </a:solidFill>
                <a:hlinkClick r:id="rId3"/>
              </a:rPr>
              <a:t>https://www.youtube.com/watch?v=lNx0yPdl960</a:t>
            </a:r>
            <a:endParaRPr lang="en-GB" sz="1600">
              <a:solidFill>
                <a:srgbClr val="0071F8"/>
              </a:solidFill>
            </a:endParaRPr>
          </a:p>
          <a:p>
            <a:endParaRPr lang="en-GB" sz="2400">
              <a:solidFill>
                <a:srgbClr val="0071F8"/>
              </a:solidFill>
            </a:endParaRPr>
          </a:p>
        </p:txBody>
      </p:sp>
      <p:sp>
        <p:nvSpPr>
          <p:cNvPr id="4" name="Footer Placeholder 4">
            <a:extLst>
              <a:ext uri="{FF2B5EF4-FFF2-40B4-BE49-F238E27FC236}">
                <a16:creationId xmlns:a16="http://schemas.microsoft.com/office/drawing/2014/main" id="{2668D1C3-652E-02A9-5CD5-9F554C3C632B}"/>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3165445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294F59-0DE0-589F-A616-48F8D22CFB94}"/>
              </a:ext>
            </a:extLst>
          </p:cNvPr>
          <p:cNvSpPr>
            <a:spLocks noGrp="1"/>
          </p:cNvSpPr>
          <p:nvPr>
            <p:ph type="title"/>
          </p:nvPr>
        </p:nvSpPr>
        <p:spPr>
          <a:xfrm>
            <a:off x="232950" y="249900"/>
            <a:ext cx="8437563" cy="699425"/>
          </a:xfrm>
        </p:spPr>
        <p:txBody>
          <a:bodyPr anchor="t">
            <a:normAutofit/>
          </a:bodyPr>
          <a:lstStyle/>
          <a:p>
            <a:r>
              <a:rPr lang="en-GB"/>
              <a:t>Rotational kinetic energy</a:t>
            </a:r>
          </a:p>
        </p:txBody>
      </p:sp>
      <p:sp>
        <p:nvSpPr>
          <p:cNvPr id="4" name="Text Placeholder 3">
            <a:extLst>
              <a:ext uri="{FF2B5EF4-FFF2-40B4-BE49-F238E27FC236}">
                <a16:creationId xmlns:a16="http://schemas.microsoft.com/office/drawing/2014/main" id="{7C425EFA-E299-8C4F-75B4-71C5C27648AF}"/>
              </a:ext>
            </a:extLst>
          </p:cNvPr>
          <p:cNvSpPr>
            <a:spLocks noGrp="1"/>
          </p:cNvSpPr>
          <p:nvPr>
            <p:ph type="body" sz="quarter" idx="12"/>
          </p:nvPr>
        </p:nvSpPr>
        <p:spPr>
          <a:xfrm>
            <a:off x="233999" y="986400"/>
            <a:ext cx="4683531" cy="3601574"/>
          </a:xfrm>
        </p:spPr>
        <p:txBody>
          <a:bodyPr>
            <a:normAutofit/>
          </a:bodyPr>
          <a:lstStyle/>
          <a:p>
            <a:pPr>
              <a:lnSpc>
                <a:spcPct val="120000"/>
              </a:lnSpc>
              <a:spcBef>
                <a:spcPts val="600"/>
              </a:spcBef>
            </a:pPr>
            <a:r>
              <a:rPr lang="en-GB" sz="2600" b="0"/>
              <a:t>What are the rotational objects used to store energy?</a:t>
            </a:r>
          </a:p>
          <a:p>
            <a:endParaRPr lang="en-GB" sz="1300"/>
          </a:p>
          <a:p>
            <a:endParaRPr lang="en-GB" sz="1300">
              <a:solidFill>
                <a:srgbClr val="0071F8"/>
              </a:solidFill>
            </a:endParaRPr>
          </a:p>
          <a:p>
            <a:r>
              <a:rPr lang="en-GB" sz="1500" b="0">
                <a:solidFill>
                  <a:srgbClr val="0071F8"/>
                </a:solidFill>
                <a:hlinkClick r:id="rId3"/>
              </a:rPr>
              <a:t>https://www.youtube.com/watch?v=CHQOctEvtTY</a:t>
            </a:r>
            <a:endParaRPr lang="en-GB" sz="1500" b="0">
              <a:solidFill>
                <a:srgbClr val="0071F8"/>
              </a:solidFill>
            </a:endParaRPr>
          </a:p>
          <a:p>
            <a:endParaRPr lang="en-GB" sz="1500" b="0">
              <a:solidFill>
                <a:srgbClr val="0071F8"/>
              </a:solidFill>
            </a:endParaRPr>
          </a:p>
          <a:p>
            <a:endParaRPr lang="en-GB" sz="1500" b="0">
              <a:solidFill>
                <a:srgbClr val="0071F8"/>
              </a:solidFill>
            </a:endParaRPr>
          </a:p>
          <a:p>
            <a:r>
              <a:rPr lang="en-GB" sz="1500" b="0">
                <a:solidFill>
                  <a:srgbClr val="0071F8"/>
                </a:solidFill>
                <a:hlinkClick r:id="rId4"/>
              </a:rPr>
              <a:t>https://www.youtube.com/watch?v=W9fPGXyvrVM</a:t>
            </a:r>
            <a:endParaRPr lang="en-GB" sz="1500" b="0">
              <a:solidFill>
                <a:srgbClr val="0071F8"/>
              </a:solidFill>
            </a:endParaRPr>
          </a:p>
        </p:txBody>
      </p:sp>
      <p:pic>
        <p:nvPicPr>
          <p:cNvPr id="7" name="Graphic 6" descr="Cycling outline">
            <a:extLst>
              <a:ext uri="{FF2B5EF4-FFF2-40B4-BE49-F238E27FC236}">
                <a16:creationId xmlns:a16="http://schemas.microsoft.com/office/drawing/2014/main" id="{2E9C641B-74ED-6B56-7EBF-EDCD5992AF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17531" y="915213"/>
            <a:ext cx="3384550" cy="3384550"/>
          </a:xfrm>
          <a:prstGeom prst="rect">
            <a:avLst/>
          </a:prstGeom>
        </p:spPr>
      </p:pic>
      <p:sp>
        <p:nvSpPr>
          <p:cNvPr id="2" name="Slide Number Placeholder 1">
            <a:extLst>
              <a:ext uri="{FF2B5EF4-FFF2-40B4-BE49-F238E27FC236}">
                <a16:creationId xmlns:a16="http://schemas.microsoft.com/office/drawing/2014/main" id="{790B2004-57D6-779C-91E3-3839E4CBDAC0}"/>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202</a:t>
            </a:fld>
            <a:endParaRPr lang="en-GB"/>
          </a:p>
        </p:txBody>
      </p:sp>
      <p:sp>
        <p:nvSpPr>
          <p:cNvPr id="6" name="Footer Placeholder 4">
            <a:extLst>
              <a:ext uri="{FF2B5EF4-FFF2-40B4-BE49-F238E27FC236}">
                <a16:creationId xmlns:a16="http://schemas.microsoft.com/office/drawing/2014/main" id="{858BC372-D234-71C6-873C-C10AA85AD08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24590296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20951E-F9C0-F8DF-E929-E63D0261DBE3}"/>
              </a:ext>
            </a:extLst>
          </p:cNvPr>
          <p:cNvSpPr>
            <a:spLocks noGrp="1"/>
          </p:cNvSpPr>
          <p:nvPr>
            <p:ph type="title"/>
          </p:nvPr>
        </p:nvSpPr>
        <p:spPr>
          <a:xfrm>
            <a:off x="232950" y="249900"/>
            <a:ext cx="8437563" cy="699425"/>
          </a:xfrm>
        </p:spPr>
        <p:txBody>
          <a:bodyPr anchor="t">
            <a:normAutofit/>
          </a:bodyPr>
          <a:lstStyle/>
          <a:p>
            <a:r>
              <a:rPr lang="en-GB"/>
              <a:t>Flywheel</a:t>
            </a:r>
          </a:p>
        </p:txBody>
      </p:sp>
      <p:sp>
        <p:nvSpPr>
          <p:cNvPr id="4" name="Text Placeholder 3">
            <a:extLst>
              <a:ext uri="{FF2B5EF4-FFF2-40B4-BE49-F238E27FC236}">
                <a16:creationId xmlns:a16="http://schemas.microsoft.com/office/drawing/2014/main" id="{B4F6B27B-7374-544B-5401-AB143DCB4B56}"/>
              </a:ext>
            </a:extLst>
          </p:cNvPr>
          <p:cNvSpPr>
            <a:spLocks noGrp="1"/>
          </p:cNvSpPr>
          <p:nvPr>
            <p:ph type="body" sz="quarter" idx="12"/>
          </p:nvPr>
        </p:nvSpPr>
        <p:spPr>
          <a:xfrm>
            <a:off x="234000" y="986400"/>
            <a:ext cx="3960000" cy="3601574"/>
          </a:xfrm>
        </p:spPr>
        <p:txBody>
          <a:bodyPr>
            <a:normAutofit/>
          </a:bodyPr>
          <a:lstStyle/>
          <a:p>
            <a:r>
              <a:rPr lang="en-GB" b="0"/>
              <a:t>Where have you seen flywheels being used?</a:t>
            </a:r>
          </a:p>
          <a:p>
            <a:endParaRPr lang="en-GB"/>
          </a:p>
          <a:p>
            <a:endParaRPr lang="en-GB"/>
          </a:p>
          <a:p>
            <a:r>
              <a:rPr lang="en-GB" sz="1400" b="0">
                <a:solidFill>
                  <a:srgbClr val="0071F8"/>
                </a:solidFill>
                <a:hlinkClick r:id="rId3"/>
              </a:rPr>
              <a:t>https://www.youtube.com/watch?v=EMazLuxpzxE</a:t>
            </a:r>
            <a:endParaRPr lang="en-GB" sz="1400" b="0">
              <a:solidFill>
                <a:srgbClr val="0071F8"/>
              </a:solidFill>
            </a:endParaRPr>
          </a:p>
        </p:txBody>
      </p:sp>
      <p:pic>
        <p:nvPicPr>
          <p:cNvPr id="7" name="Graphic 6" descr="Arrow circle with solid fill">
            <a:extLst>
              <a:ext uri="{FF2B5EF4-FFF2-40B4-BE49-F238E27FC236}">
                <a16:creationId xmlns:a16="http://schemas.microsoft.com/office/drawing/2014/main" id="{77F6E19D-A7D9-BAB6-F74B-6216F47AB7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00084" y="878351"/>
            <a:ext cx="3601574" cy="3601574"/>
          </a:xfrm>
          <a:prstGeom prst="rect">
            <a:avLst/>
          </a:prstGeom>
        </p:spPr>
      </p:pic>
      <p:sp>
        <p:nvSpPr>
          <p:cNvPr id="2" name="Slide Number Placeholder 1">
            <a:extLst>
              <a:ext uri="{FF2B5EF4-FFF2-40B4-BE49-F238E27FC236}">
                <a16:creationId xmlns:a16="http://schemas.microsoft.com/office/drawing/2014/main" id="{DC54ADBD-FEF2-71AE-463C-3612C28CDC17}"/>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203</a:t>
            </a:fld>
            <a:endParaRPr lang="en-GB"/>
          </a:p>
        </p:txBody>
      </p:sp>
      <p:sp>
        <p:nvSpPr>
          <p:cNvPr id="6" name="Footer Placeholder 4">
            <a:extLst>
              <a:ext uri="{FF2B5EF4-FFF2-40B4-BE49-F238E27FC236}">
                <a16:creationId xmlns:a16="http://schemas.microsoft.com/office/drawing/2014/main" id="{DD41681F-84C9-18B8-2863-16EBE31A2DC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962972436"/>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4CB6D-0016-455B-7342-D5BC6B31A867}"/>
              </a:ext>
            </a:extLst>
          </p:cNvPr>
          <p:cNvSpPr>
            <a:spLocks noGrp="1"/>
          </p:cNvSpPr>
          <p:nvPr>
            <p:ph type="title"/>
          </p:nvPr>
        </p:nvSpPr>
        <p:spPr>
          <a:xfrm>
            <a:off x="232950" y="249900"/>
            <a:ext cx="8437563" cy="699425"/>
          </a:xfrm>
        </p:spPr>
        <p:txBody>
          <a:bodyPr anchor="t">
            <a:normAutofit/>
          </a:bodyPr>
          <a:lstStyle/>
          <a:p>
            <a:r>
              <a:rPr lang="en-GB"/>
              <a:t>Energy storing methods</a:t>
            </a:r>
          </a:p>
        </p:txBody>
      </p:sp>
      <p:sp>
        <p:nvSpPr>
          <p:cNvPr id="3" name="Text Placeholder 2">
            <a:extLst>
              <a:ext uri="{FF2B5EF4-FFF2-40B4-BE49-F238E27FC236}">
                <a16:creationId xmlns:a16="http://schemas.microsoft.com/office/drawing/2014/main" id="{79187652-24E5-2F8B-D944-DB8364717339}"/>
              </a:ext>
            </a:extLst>
          </p:cNvPr>
          <p:cNvSpPr>
            <a:spLocks noGrp="1"/>
          </p:cNvSpPr>
          <p:nvPr>
            <p:ph type="body" sz="quarter" idx="12"/>
          </p:nvPr>
        </p:nvSpPr>
        <p:spPr>
          <a:xfrm>
            <a:off x="234000" y="986400"/>
            <a:ext cx="4986072" cy="3601574"/>
          </a:xfrm>
        </p:spPr>
        <p:txBody>
          <a:bodyPr vert="horz" lIns="0" tIns="0" rIns="0" bIns="0" rtlCol="0" anchor="t">
            <a:normAutofit/>
          </a:bodyPr>
          <a:lstStyle/>
          <a:p>
            <a:pPr marL="514350" indent="-514350">
              <a:lnSpc>
                <a:spcPct val="120000"/>
              </a:lnSpc>
              <a:spcBef>
                <a:spcPts val="600"/>
              </a:spcBef>
              <a:buAutoNum type="arabicPeriod"/>
            </a:pPr>
            <a:r>
              <a:rPr lang="en-GB" sz="2400" b="0"/>
              <a:t>What are the methods to store energy?</a:t>
            </a:r>
          </a:p>
          <a:p>
            <a:pPr marL="514350" indent="-514350">
              <a:lnSpc>
                <a:spcPct val="120000"/>
              </a:lnSpc>
              <a:spcBef>
                <a:spcPts val="600"/>
              </a:spcBef>
              <a:buAutoNum type="arabicPeriod"/>
            </a:pPr>
            <a:r>
              <a:rPr lang="en-GB" sz="2400" b="0"/>
              <a:t>Can we store electricity before distribution to houses?</a:t>
            </a:r>
            <a:endParaRPr lang="en-GB" sz="2400" b="0">
              <a:cs typeface="Arial"/>
            </a:endParaRPr>
          </a:p>
          <a:p>
            <a:pPr marL="514350" indent="-514350">
              <a:lnSpc>
                <a:spcPct val="120000"/>
              </a:lnSpc>
              <a:spcBef>
                <a:spcPts val="600"/>
              </a:spcBef>
              <a:buAutoNum type="arabicPeriod"/>
            </a:pPr>
            <a:r>
              <a:rPr lang="en-GB" sz="2400" b="0">
                <a:cs typeface="Arial"/>
              </a:rPr>
              <a:t>How is the electricity distributed?</a:t>
            </a:r>
          </a:p>
          <a:p>
            <a:pPr>
              <a:lnSpc>
                <a:spcPct val="120000"/>
              </a:lnSpc>
              <a:spcBef>
                <a:spcPts val="600"/>
              </a:spcBef>
            </a:pPr>
            <a:endParaRPr lang="en-GB" sz="2400">
              <a:cs typeface="Arial"/>
            </a:endParaRPr>
          </a:p>
        </p:txBody>
      </p:sp>
      <p:pic>
        <p:nvPicPr>
          <p:cNvPr id="8" name="Graphic 7" descr="Electric Tower with solid fill">
            <a:extLst>
              <a:ext uri="{FF2B5EF4-FFF2-40B4-BE49-F238E27FC236}">
                <a16:creationId xmlns:a16="http://schemas.microsoft.com/office/drawing/2014/main" id="{127ACD8F-5859-29C4-859B-7E1A6E9030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8064" y="986400"/>
            <a:ext cx="3384550" cy="3384550"/>
          </a:xfrm>
          <a:prstGeom prst="rect">
            <a:avLst/>
          </a:prstGeom>
        </p:spPr>
      </p:pic>
      <p:sp>
        <p:nvSpPr>
          <p:cNvPr id="5" name="Slide Number Placeholder 4">
            <a:extLst>
              <a:ext uri="{FF2B5EF4-FFF2-40B4-BE49-F238E27FC236}">
                <a16:creationId xmlns:a16="http://schemas.microsoft.com/office/drawing/2014/main" id="{9C20BA1F-D0B4-3A4B-6B8F-DDD0BF077072}"/>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204</a:t>
            </a:fld>
            <a:endParaRPr lang="en-GB"/>
          </a:p>
        </p:txBody>
      </p:sp>
      <p:sp>
        <p:nvSpPr>
          <p:cNvPr id="4" name="Footer Placeholder 4">
            <a:extLst>
              <a:ext uri="{FF2B5EF4-FFF2-40B4-BE49-F238E27FC236}">
                <a16:creationId xmlns:a16="http://schemas.microsoft.com/office/drawing/2014/main" id="{27B949F9-A842-AD5A-EC2A-B5E5DF3C6A7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30620680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cs typeface="Arial"/>
              </a:rPr>
              <a:t>Overall course knowledge assessment</a:t>
            </a:r>
            <a:endParaRPr lang="en-US" sz="3600"/>
          </a:p>
        </p:txBody>
      </p:sp>
    </p:spTree>
    <p:extLst>
      <p:ext uri="{BB962C8B-B14F-4D97-AF65-F5344CB8AC3E}">
        <p14:creationId xmlns:p14="http://schemas.microsoft.com/office/powerpoint/2010/main" val="67585832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DE2451-D4A3-42A8-9D24-8CE43B1ACCB8}"/>
              </a:ext>
            </a:extLst>
          </p:cNvPr>
          <p:cNvSpPr>
            <a:spLocks noGrp="1"/>
          </p:cNvSpPr>
          <p:nvPr>
            <p:ph type="sldNum" sz="quarter" idx="11"/>
          </p:nvPr>
        </p:nvSpPr>
        <p:spPr/>
        <p:txBody>
          <a:bodyPr/>
          <a:lstStyle/>
          <a:p>
            <a:fld id="{DA2C159E-F13C-4A85-9A41-E7669D3E0D70}" type="slidenum">
              <a:rPr lang="en-GB" smtClean="0"/>
              <a:pPr/>
              <a:t>206</a:t>
            </a:fld>
            <a:endParaRPr lang="en-GB"/>
          </a:p>
        </p:txBody>
      </p:sp>
      <p:sp>
        <p:nvSpPr>
          <p:cNvPr id="3" name="Title 2">
            <a:extLst>
              <a:ext uri="{FF2B5EF4-FFF2-40B4-BE49-F238E27FC236}">
                <a16:creationId xmlns:a16="http://schemas.microsoft.com/office/drawing/2014/main" id="{F030F588-1E50-4536-9604-DBAF24E735AE}"/>
              </a:ext>
            </a:extLst>
          </p:cNvPr>
          <p:cNvSpPr>
            <a:spLocks noGrp="1"/>
          </p:cNvSpPr>
          <p:nvPr>
            <p:ph type="title"/>
          </p:nvPr>
        </p:nvSpPr>
        <p:spPr/>
        <p:txBody>
          <a:bodyPr/>
          <a:lstStyle/>
          <a:p>
            <a:r>
              <a:rPr lang="en-GB">
                <a:solidFill>
                  <a:srgbClr val="C00000"/>
                </a:solidFill>
              </a:rPr>
              <a:t>Overall knowledge – practice question</a:t>
            </a:r>
          </a:p>
        </p:txBody>
      </p:sp>
      <p:sp>
        <p:nvSpPr>
          <p:cNvPr id="4" name="Text Placeholder 3">
            <a:extLst>
              <a:ext uri="{FF2B5EF4-FFF2-40B4-BE49-F238E27FC236}">
                <a16:creationId xmlns:a16="http://schemas.microsoft.com/office/drawing/2014/main" id="{9408B346-90EF-4716-8655-9551DEC74FF2}"/>
              </a:ext>
            </a:extLst>
          </p:cNvPr>
          <p:cNvSpPr>
            <a:spLocks noGrp="1"/>
          </p:cNvSpPr>
          <p:nvPr>
            <p:ph type="body" sz="quarter" idx="12"/>
          </p:nvPr>
        </p:nvSpPr>
        <p:spPr>
          <a:xfrm>
            <a:off x="312585" y="770963"/>
            <a:ext cx="8219855" cy="3601574"/>
          </a:xfrm>
        </p:spPr>
        <p:txBody>
          <a:bodyPr/>
          <a:lstStyle/>
          <a:p>
            <a:pPr>
              <a:lnSpc>
                <a:spcPct val="120000"/>
              </a:lnSpc>
              <a:spcBef>
                <a:spcPts val="600"/>
              </a:spcBef>
            </a:pPr>
            <a:r>
              <a:rPr lang="en-GB" sz="2400"/>
              <a:t>In the session 1, worksheet 1, question 2, we completed a task that required you to calculate the force required to move the traversing trolley at a constant velocity along the girder. </a:t>
            </a:r>
          </a:p>
          <a:p>
            <a:pPr>
              <a:lnSpc>
                <a:spcPct val="120000"/>
              </a:lnSpc>
              <a:spcBef>
                <a:spcPts val="1200"/>
              </a:spcBef>
            </a:pPr>
            <a:r>
              <a:rPr lang="en-GB" sz="2400"/>
              <a:t>This can be used to calculate the amount of work done by the trolley per second, which is part of the design information required by engineers to select a suitable motor to provide the required force.</a:t>
            </a:r>
          </a:p>
        </p:txBody>
      </p:sp>
      <p:sp>
        <p:nvSpPr>
          <p:cNvPr id="6" name="Footer Placeholder 4">
            <a:extLst>
              <a:ext uri="{FF2B5EF4-FFF2-40B4-BE49-F238E27FC236}">
                <a16:creationId xmlns:a16="http://schemas.microsoft.com/office/drawing/2014/main" id="{16232483-F873-4077-42A5-387F9503311A}"/>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4230394712"/>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C793CC-454A-D207-0C2B-854EE52B627F}"/>
              </a:ext>
            </a:extLst>
          </p:cNvPr>
          <p:cNvSpPr>
            <a:spLocks noGrp="1"/>
          </p:cNvSpPr>
          <p:nvPr>
            <p:ph type="sldNum" sz="quarter" idx="11"/>
          </p:nvPr>
        </p:nvSpPr>
        <p:spPr/>
        <p:txBody>
          <a:bodyPr/>
          <a:lstStyle/>
          <a:p>
            <a:fld id="{DA2C159E-F13C-4A85-9A41-E7669D3E0D70}" type="slidenum">
              <a:rPr lang="en-GB" smtClean="0"/>
              <a:pPr/>
              <a:t>207</a:t>
            </a:fld>
            <a:endParaRPr lang="en-GB"/>
          </a:p>
        </p:txBody>
      </p:sp>
      <p:sp>
        <p:nvSpPr>
          <p:cNvPr id="4" name="Text Placeholder 3">
            <a:extLst>
              <a:ext uri="{FF2B5EF4-FFF2-40B4-BE49-F238E27FC236}">
                <a16:creationId xmlns:a16="http://schemas.microsoft.com/office/drawing/2014/main" id="{49CE46C7-EBE4-649E-0BE5-8D5275EFF2FE}"/>
              </a:ext>
            </a:extLst>
          </p:cNvPr>
          <p:cNvSpPr>
            <a:spLocks noGrp="1"/>
          </p:cNvSpPr>
          <p:nvPr>
            <p:ph type="body" sz="quarter" idx="12"/>
          </p:nvPr>
        </p:nvSpPr>
        <p:spPr/>
        <p:txBody>
          <a:bodyPr/>
          <a:lstStyle/>
          <a:p>
            <a:r>
              <a:rPr lang="en-GB" sz="1800">
                <a:effectLst/>
                <a:latin typeface="Arial" panose="020B0604020202020204" pitchFamily="34" charset="0"/>
                <a:ea typeface="Calibri" panose="020F0502020204030204" pitchFamily="34" charset="0"/>
                <a:cs typeface="Times New Roman" panose="02020603050405020304" pitchFamily="18" charset="0"/>
              </a:rPr>
              <a:t>Figure: Double girder AOC system with the traversing trolley</a:t>
            </a:r>
          </a:p>
          <a:p>
            <a:endParaRPr lang="en-GB"/>
          </a:p>
        </p:txBody>
      </p:sp>
      <p:pic>
        <p:nvPicPr>
          <p:cNvPr id="6" name="Picture 5" descr="A picture containing tool&#10;&#10;Description automatically generated">
            <a:extLst>
              <a:ext uri="{FF2B5EF4-FFF2-40B4-BE49-F238E27FC236}">
                <a16:creationId xmlns:a16="http://schemas.microsoft.com/office/drawing/2014/main" id="{944D46D2-ECF5-47AB-81E9-9C491583E9A9}"/>
              </a:ext>
            </a:extLst>
          </p:cNvPr>
          <p:cNvPicPr>
            <a:picLocks noChangeAspect="1"/>
          </p:cNvPicPr>
          <p:nvPr/>
        </p:nvPicPr>
        <p:blipFill>
          <a:blip r:embed="rId2"/>
          <a:stretch>
            <a:fillRect/>
          </a:stretch>
        </p:blipFill>
        <p:spPr>
          <a:xfrm>
            <a:off x="1907704" y="1419622"/>
            <a:ext cx="5439326" cy="2880320"/>
          </a:xfrm>
          <a:prstGeom prst="rect">
            <a:avLst/>
          </a:prstGeom>
          <a:ln>
            <a:solidFill>
              <a:schemeClr val="accent1"/>
            </a:solidFill>
          </a:ln>
        </p:spPr>
      </p:pic>
      <p:sp>
        <p:nvSpPr>
          <p:cNvPr id="7" name="Title 2">
            <a:extLst>
              <a:ext uri="{FF2B5EF4-FFF2-40B4-BE49-F238E27FC236}">
                <a16:creationId xmlns:a16="http://schemas.microsoft.com/office/drawing/2014/main" id="{3E11CE88-83BF-A0DA-81F6-AF73BB9E749C}"/>
              </a:ext>
            </a:extLst>
          </p:cNvPr>
          <p:cNvSpPr>
            <a:spLocks noGrp="1"/>
          </p:cNvSpPr>
          <p:nvPr>
            <p:ph type="title"/>
          </p:nvPr>
        </p:nvSpPr>
        <p:spPr>
          <a:xfrm>
            <a:off x="233363" y="249238"/>
            <a:ext cx="8437562" cy="700087"/>
          </a:xfrm>
        </p:spPr>
        <p:txBody>
          <a:bodyPr/>
          <a:lstStyle/>
          <a:p>
            <a:r>
              <a:rPr lang="en-GB">
                <a:solidFill>
                  <a:srgbClr val="C00000"/>
                </a:solidFill>
              </a:rPr>
              <a:t>Overall knowledge – practice question cont.</a:t>
            </a:r>
          </a:p>
        </p:txBody>
      </p:sp>
      <p:sp>
        <p:nvSpPr>
          <p:cNvPr id="3" name="Footer Placeholder 4">
            <a:extLst>
              <a:ext uri="{FF2B5EF4-FFF2-40B4-BE49-F238E27FC236}">
                <a16:creationId xmlns:a16="http://schemas.microsoft.com/office/drawing/2014/main" id="{25F6122A-6655-58FC-533D-6692D5E625D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046147902"/>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FAC0D8-ED8E-0DD2-CC28-39650443DABC}"/>
              </a:ext>
            </a:extLst>
          </p:cNvPr>
          <p:cNvSpPr>
            <a:spLocks noGrp="1"/>
          </p:cNvSpPr>
          <p:nvPr>
            <p:ph type="sldNum" sz="quarter" idx="11"/>
          </p:nvPr>
        </p:nvSpPr>
        <p:spPr/>
        <p:txBody>
          <a:bodyPr/>
          <a:lstStyle/>
          <a:p>
            <a:fld id="{DA2C159E-F13C-4A85-9A41-E7669D3E0D70}" type="slidenum">
              <a:rPr lang="en-GB" smtClean="0"/>
              <a:pPr/>
              <a:t>208</a:t>
            </a:fld>
            <a:endParaRPr lang="en-GB"/>
          </a:p>
        </p:txBody>
      </p:sp>
      <p:sp>
        <p:nvSpPr>
          <p:cNvPr id="4" name="Text Placeholder 3">
            <a:extLst>
              <a:ext uri="{FF2B5EF4-FFF2-40B4-BE49-F238E27FC236}">
                <a16:creationId xmlns:a16="http://schemas.microsoft.com/office/drawing/2014/main" id="{727FB809-B9F1-A2EB-302B-00F6A90FC6A8}"/>
              </a:ext>
            </a:extLst>
          </p:cNvPr>
          <p:cNvSpPr>
            <a:spLocks noGrp="1"/>
          </p:cNvSpPr>
          <p:nvPr>
            <p:ph type="body" sz="quarter" idx="12"/>
          </p:nvPr>
        </p:nvSpPr>
        <p:spPr>
          <a:xfrm>
            <a:off x="292919" y="609355"/>
            <a:ext cx="6294846" cy="3601574"/>
          </a:xfrm>
        </p:spPr>
        <p:txBody>
          <a:bodyPr/>
          <a:lstStyle/>
          <a:p>
            <a:pPr>
              <a:lnSpc>
                <a:spcPct val="120000"/>
              </a:lnSpc>
              <a:spcBef>
                <a:spcPts val="600"/>
              </a:spcBef>
            </a:pPr>
            <a:r>
              <a:rPr lang="en-GB" sz="2400" b="1"/>
              <a:t>Part 1</a:t>
            </a:r>
          </a:p>
          <a:p>
            <a:pPr>
              <a:lnSpc>
                <a:spcPct val="120000"/>
              </a:lnSpc>
              <a:spcBef>
                <a:spcPts val="600"/>
              </a:spcBef>
            </a:pPr>
            <a:r>
              <a:rPr lang="en-GB" sz="2400"/>
              <a:t>As part of the design process, the engineers have decided to analyse the cable tension for different configurations of the hoist cable attached to the traversing trolley.</a:t>
            </a:r>
          </a:p>
          <a:p>
            <a:pPr>
              <a:lnSpc>
                <a:spcPct val="120000"/>
              </a:lnSpc>
              <a:spcBef>
                <a:spcPts val="600"/>
              </a:spcBef>
            </a:pPr>
            <a:r>
              <a:rPr lang="en-GB" sz="2400" b="1"/>
              <a:t>Case:</a:t>
            </a:r>
            <a:r>
              <a:rPr lang="en-GB" sz="2400"/>
              <a:t> Double cable hoist as given below with </a:t>
            </a:r>
            <a:r>
              <a:rPr lang="en-GB" sz="2400" i="1"/>
              <a:t>1 tonne </a:t>
            </a:r>
            <a:r>
              <a:rPr lang="en-GB" sz="2400"/>
              <a:t>attached to the hook.</a:t>
            </a:r>
          </a:p>
          <a:p>
            <a:pPr>
              <a:lnSpc>
                <a:spcPct val="120000"/>
              </a:lnSpc>
              <a:spcBef>
                <a:spcPts val="600"/>
              </a:spcBef>
            </a:pPr>
            <a:r>
              <a:rPr lang="en-GB" sz="2400"/>
              <a:t>Calculate the tension of the ropes.</a:t>
            </a:r>
          </a:p>
          <a:p>
            <a:pPr>
              <a:lnSpc>
                <a:spcPct val="120000"/>
              </a:lnSpc>
              <a:spcBef>
                <a:spcPts val="600"/>
              </a:spcBef>
            </a:pPr>
            <a:endParaRPr lang="en-GB" sz="2400"/>
          </a:p>
        </p:txBody>
      </p:sp>
      <p:grpSp>
        <p:nvGrpSpPr>
          <p:cNvPr id="6" name="Group 5">
            <a:extLst>
              <a:ext uri="{FF2B5EF4-FFF2-40B4-BE49-F238E27FC236}">
                <a16:creationId xmlns:a16="http://schemas.microsoft.com/office/drawing/2014/main" id="{EC2D41C9-22AF-C650-4E66-74A23077F913}"/>
              </a:ext>
            </a:extLst>
          </p:cNvPr>
          <p:cNvGrpSpPr/>
          <p:nvPr/>
        </p:nvGrpSpPr>
        <p:grpSpPr>
          <a:xfrm>
            <a:off x="6798717" y="1491630"/>
            <a:ext cx="1872208" cy="2160240"/>
            <a:chOff x="0" y="0"/>
            <a:chExt cx="1352550" cy="1466850"/>
          </a:xfrm>
        </p:grpSpPr>
        <p:grpSp>
          <p:nvGrpSpPr>
            <p:cNvPr id="7" name="Group 6">
              <a:extLst>
                <a:ext uri="{FF2B5EF4-FFF2-40B4-BE49-F238E27FC236}">
                  <a16:creationId xmlns:a16="http://schemas.microsoft.com/office/drawing/2014/main" id="{491C618C-DB83-67AD-A619-6CA3639A468D}"/>
                </a:ext>
              </a:extLst>
            </p:cNvPr>
            <p:cNvGrpSpPr/>
            <p:nvPr/>
          </p:nvGrpSpPr>
          <p:grpSpPr>
            <a:xfrm>
              <a:off x="0" y="0"/>
              <a:ext cx="1352550" cy="1438275"/>
              <a:chOff x="0" y="0"/>
              <a:chExt cx="1352550" cy="1438275"/>
            </a:xfrm>
          </p:grpSpPr>
          <p:cxnSp>
            <p:nvCxnSpPr>
              <p:cNvPr id="9" name="Straight Connector 8">
                <a:extLst>
                  <a:ext uri="{FF2B5EF4-FFF2-40B4-BE49-F238E27FC236}">
                    <a16:creationId xmlns:a16="http://schemas.microsoft.com/office/drawing/2014/main" id="{9DB4CECA-2DC4-F6FF-5014-E02690A14E99}"/>
                  </a:ext>
                </a:extLst>
              </p:cNvPr>
              <p:cNvCxnSpPr/>
              <p:nvPr/>
            </p:nvCxnSpPr>
            <p:spPr>
              <a:xfrm>
                <a:off x="666750" y="9525"/>
                <a:ext cx="0" cy="10096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E17A4940-6E19-36D4-A3EC-55B0926D2D29}"/>
                  </a:ext>
                </a:extLst>
              </p:cNvPr>
              <p:cNvGrpSpPr/>
              <p:nvPr/>
            </p:nvGrpSpPr>
            <p:grpSpPr>
              <a:xfrm>
                <a:off x="0" y="0"/>
                <a:ext cx="1352550" cy="1438275"/>
                <a:chOff x="0" y="0"/>
                <a:chExt cx="1352550" cy="1438275"/>
              </a:xfrm>
            </p:grpSpPr>
            <p:grpSp>
              <p:nvGrpSpPr>
                <p:cNvPr id="11" name="Group 10">
                  <a:extLst>
                    <a:ext uri="{FF2B5EF4-FFF2-40B4-BE49-F238E27FC236}">
                      <a16:creationId xmlns:a16="http://schemas.microsoft.com/office/drawing/2014/main" id="{F6BE0DC9-5FD1-6E9D-2BE3-D45D96AFD83B}"/>
                    </a:ext>
                  </a:extLst>
                </p:cNvPr>
                <p:cNvGrpSpPr/>
                <p:nvPr/>
              </p:nvGrpSpPr>
              <p:grpSpPr>
                <a:xfrm>
                  <a:off x="0" y="0"/>
                  <a:ext cx="1352550" cy="1438275"/>
                  <a:chOff x="0" y="-9525"/>
                  <a:chExt cx="1352550" cy="1438275"/>
                </a:xfrm>
              </p:grpSpPr>
              <p:cxnSp>
                <p:nvCxnSpPr>
                  <p:cNvPr id="14" name="Straight Connector 13">
                    <a:extLst>
                      <a:ext uri="{FF2B5EF4-FFF2-40B4-BE49-F238E27FC236}">
                        <a16:creationId xmlns:a16="http://schemas.microsoft.com/office/drawing/2014/main" id="{D49BE8C3-D76A-DCF0-2873-A59C8712EC80}"/>
                      </a:ext>
                    </a:extLst>
                  </p:cNvPr>
                  <p:cNvCxnSpPr/>
                  <p:nvPr/>
                </p:nvCxnSpPr>
                <p:spPr>
                  <a:xfrm>
                    <a:off x="0" y="0"/>
                    <a:ext cx="120967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643A278-5E5F-10CC-D0A6-9C82FF000C62}"/>
                      </a:ext>
                    </a:extLst>
                  </p:cNvPr>
                  <p:cNvCxnSpPr/>
                  <p:nvPr/>
                </p:nvCxnSpPr>
                <p:spPr>
                  <a:xfrm>
                    <a:off x="514350" y="-9525"/>
                    <a:ext cx="0" cy="10096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16428E05-3AAA-1CF7-F704-474911B08A4F}"/>
                      </a:ext>
                    </a:extLst>
                  </p:cNvPr>
                  <p:cNvSpPr/>
                  <p:nvPr/>
                </p:nvSpPr>
                <p:spPr>
                  <a:xfrm>
                    <a:off x="409575" y="990600"/>
                    <a:ext cx="352425" cy="3238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7" name="Text Box 38">
                    <a:extLst>
                      <a:ext uri="{FF2B5EF4-FFF2-40B4-BE49-F238E27FC236}">
                        <a16:creationId xmlns:a16="http://schemas.microsoft.com/office/drawing/2014/main" id="{64EB46C0-5934-C530-B37D-2DEEF9E81525}"/>
                      </a:ext>
                    </a:extLst>
                  </p:cNvPr>
                  <p:cNvSpPr txBox="1"/>
                  <p:nvPr/>
                </p:nvSpPr>
                <p:spPr>
                  <a:xfrm>
                    <a:off x="809625" y="1028700"/>
                    <a:ext cx="542925" cy="40005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GB" sz="1200">
                        <a:effectLst/>
                        <a:latin typeface="Arial" panose="020B0604020202020204" pitchFamily="34" charset="0"/>
                        <a:ea typeface="Calibri" panose="020F0502020204030204" pitchFamily="34" charset="0"/>
                        <a:cs typeface="Arial" panose="020B0604020202020204" pitchFamily="34" charset="0"/>
                      </a:rPr>
                      <a:t>5 kg</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grpSp>
            <p:cxnSp>
              <p:nvCxnSpPr>
                <p:cNvPr id="12" name="Straight Arrow Connector 11">
                  <a:extLst>
                    <a:ext uri="{FF2B5EF4-FFF2-40B4-BE49-F238E27FC236}">
                      <a16:creationId xmlns:a16="http://schemas.microsoft.com/office/drawing/2014/main" id="{2AEDD7A1-2577-6B76-F1FD-A27F7C9B122C}"/>
                    </a:ext>
                  </a:extLst>
                </p:cNvPr>
                <p:cNvCxnSpPr/>
                <p:nvPr/>
              </p:nvCxnSpPr>
              <p:spPr>
                <a:xfrm>
                  <a:off x="514350" y="781050"/>
                  <a:ext cx="0" cy="247650"/>
                </a:xfrm>
                <a:prstGeom prst="straightConnector1">
                  <a:avLst/>
                </a:prstGeom>
                <a:ln w="28575">
                  <a:headEnd type="arrow"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E7DFA01B-375C-3FBB-ED83-AEF468BC7518}"/>
                    </a:ext>
                  </a:extLst>
                </p:cNvPr>
                <p:cNvCxnSpPr/>
                <p:nvPr/>
              </p:nvCxnSpPr>
              <p:spPr>
                <a:xfrm>
                  <a:off x="657225" y="781050"/>
                  <a:ext cx="0" cy="247650"/>
                </a:xfrm>
                <a:prstGeom prst="straightConnector1">
                  <a:avLst/>
                </a:prstGeom>
                <a:ln w="28575">
                  <a:headEnd type="arrow" w="med" len="med"/>
                  <a:tailEnd type="none" w="med" len="med"/>
                </a:ln>
              </p:spPr>
              <p:style>
                <a:lnRef idx="1">
                  <a:schemeClr val="accent2"/>
                </a:lnRef>
                <a:fillRef idx="0">
                  <a:schemeClr val="accent2"/>
                </a:fillRef>
                <a:effectRef idx="0">
                  <a:schemeClr val="accent2"/>
                </a:effectRef>
                <a:fontRef idx="minor">
                  <a:schemeClr val="tx1"/>
                </a:fontRef>
              </p:style>
            </p:cxnSp>
          </p:grpSp>
        </p:grpSp>
        <p:sp>
          <p:nvSpPr>
            <p:cNvPr id="8" name="Arrow: Curved Up 7">
              <a:extLst>
                <a:ext uri="{FF2B5EF4-FFF2-40B4-BE49-F238E27FC236}">
                  <a16:creationId xmlns:a16="http://schemas.microsoft.com/office/drawing/2014/main" id="{4F5A2720-9CC0-7852-AD5F-7BB3FBEABA50}"/>
                </a:ext>
              </a:extLst>
            </p:cNvPr>
            <p:cNvSpPr/>
            <p:nvPr/>
          </p:nvSpPr>
          <p:spPr>
            <a:xfrm>
              <a:off x="581025" y="1314450"/>
              <a:ext cx="180975" cy="152400"/>
            </a:xfrm>
            <a:prstGeom prst="curvedUpArrow">
              <a:avLst>
                <a:gd name="adj1" fmla="val 25000"/>
                <a:gd name="adj2" fmla="val 0"/>
                <a:gd name="adj3" fmla="val 46429"/>
              </a:avLst>
            </a:prstGeom>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8" name="Title 2">
            <a:extLst>
              <a:ext uri="{FF2B5EF4-FFF2-40B4-BE49-F238E27FC236}">
                <a16:creationId xmlns:a16="http://schemas.microsoft.com/office/drawing/2014/main" id="{E0748E01-805C-FBB8-7CCF-B06F8BDF5826}"/>
              </a:ext>
            </a:extLst>
          </p:cNvPr>
          <p:cNvSpPr>
            <a:spLocks noGrp="1"/>
          </p:cNvSpPr>
          <p:nvPr>
            <p:ph type="title"/>
          </p:nvPr>
        </p:nvSpPr>
        <p:spPr>
          <a:xfrm>
            <a:off x="233363" y="249238"/>
            <a:ext cx="8437562" cy="700087"/>
          </a:xfrm>
        </p:spPr>
        <p:txBody>
          <a:bodyPr/>
          <a:lstStyle/>
          <a:p>
            <a:r>
              <a:rPr lang="en-GB">
                <a:solidFill>
                  <a:srgbClr val="C00000"/>
                </a:solidFill>
              </a:rPr>
              <a:t>Overall knowledge – practice question cont.</a:t>
            </a:r>
          </a:p>
        </p:txBody>
      </p:sp>
      <p:sp>
        <p:nvSpPr>
          <p:cNvPr id="3" name="Footer Placeholder 4">
            <a:extLst>
              <a:ext uri="{FF2B5EF4-FFF2-40B4-BE49-F238E27FC236}">
                <a16:creationId xmlns:a16="http://schemas.microsoft.com/office/drawing/2014/main" id="{A8D96EFC-75F1-A66A-DA0C-806959F6830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16915070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66E67C-F2D2-C767-70AE-567476950D83}"/>
              </a:ext>
            </a:extLst>
          </p:cNvPr>
          <p:cNvSpPr>
            <a:spLocks noGrp="1"/>
          </p:cNvSpPr>
          <p:nvPr>
            <p:ph type="sldNum" sz="quarter" idx="11"/>
          </p:nvPr>
        </p:nvSpPr>
        <p:spPr/>
        <p:txBody>
          <a:bodyPr/>
          <a:lstStyle/>
          <a:p>
            <a:fld id="{DA2C159E-F13C-4A85-9A41-E7669D3E0D70}" type="slidenum">
              <a:rPr lang="en-GB" smtClean="0"/>
              <a:pPr/>
              <a:t>209</a:t>
            </a:fld>
            <a:endParaRPr lang="en-GB"/>
          </a:p>
        </p:txBody>
      </p:sp>
      <p:sp>
        <p:nvSpPr>
          <p:cNvPr id="3" name="Title 2">
            <a:extLst>
              <a:ext uri="{FF2B5EF4-FFF2-40B4-BE49-F238E27FC236}">
                <a16:creationId xmlns:a16="http://schemas.microsoft.com/office/drawing/2014/main" id="{AB7A4712-9DD4-1509-5C48-3F5F5F98D50E}"/>
              </a:ext>
            </a:extLst>
          </p:cNvPr>
          <p:cNvSpPr>
            <a:spLocks noGrp="1"/>
          </p:cNvSpPr>
          <p:nvPr>
            <p:ph type="title"/>
          </p:nvPr>
        </p:nvSpPr>
        <p:spPr/>
        <p:txBody>
          <a:bodyPr/>
          <a:lstStyle/>
          <a:p>
            <a:r>
              <a:rPr lang="en-GB">
                <a:solidFill>
                  <a:srgbClr val="C00000"/>
                </a:solidFill>
              </a:rPr>
              <a:t>Answer: tension of the ropes.</a:t>
            </a:r>
            <a:br>
              <a:rPr lang="en-GB">
                <a:solidFill>
                  <a:srgbClr val="C00000"/>
                </a:solidFill>
              </a:rPr>
            </a:br>
            <a:endParaRPr lang="en-GB">
              <a:solidFill>
                <a:srgbClr val="C00000"/>
              </a:solidFill>
            </a:endParaRPr>
          </a:p>
        </p:txBody>
      </p:sp>
      <p:pic>
        <p:nvPicPr>
          <p:cNvPr id="7" name="Picture 6">
            <a:extLst>
              <a:ext uri="{FF2B5EF4-FFF2-40B4-BE49-F238E27FC236}">
                <a16:creationId xmlns:a16="http://schemas.microsoft.com/office/drawing/2014/main" id="{A8864F68-FC0D-6FCD-12E4-5B917AF0504D}"/>
              </a:ext>
            </a:extLst>
          </p:cNvPr>
          <p:cNvPicPr>
            <a:picLocks noChangeAspect="1"/>
          </p:cNvPicPr>
          <p:nvPr/>
        </p:nvPicPr>
        <p:blipFill>
          <a:blip r:embed="rId2"/>
          <a:stretch>
            <a:fillRect/>
          </a:stretch>
        </p:blipFill>
        <p:spPr>
          <a:xfrm>
            <a:off x="1807564" y="958538"/>
            <a:ext cx="6818323" cy="3501301"/>
          </a:xfrm>
          <a:prstGeom prst="rect">
            <a:avLst/>
          </a:prstGeom>
        </p:spPr>
      </p:pic>
      <p:pic>
        <p:nvPicPr>
          <p:cNvPr id="9" name="Picture 8">
            <a:extLst>
              <a:ext uri="{FF2B5EF4-FFF2-40B4-BE49-F238E27FC236}">
                <a16:creationId xmlns:a16="http://schemas.microsoft.com/office/drawing/2014/main" id="{3DB9E807-2A40-4EA5-822F-074FA2096E19}"/>
              </a:ext>
            </a:extLst>
          </p:cNvPr>
          <p:cNvPicPr>
            <a:picLocks noChangeAspect="1"/>
          </p:cNvPicPr>
          <p:nvPr/>
        </p:nvPicPr>
        <p:blipFill>
          <a:blip r:embed="rId3"/>
          <a:stretch>
            <a:fillRect/>
          </a:stretch>
        </p:blipFill>
        <p:spPr>
          <a:xfrm>
            <a:off x="288823" y="986400"/>
            <a:ext cx="1470707" cy="2080826"/>
          </a:xfrm>
          <a:prstGeom prst="rect">
            <a:avLst/>
          </a:prstGeom>
        </p:spPr>
      </p:pic>
      <p:sp>
        <p:nvSpPr>
          <p:cNvPr id="4" name="Footer Placeholder 4">
            <a:extLst>
              <a:ext uri="{FF2B5EF4-FFF2-40B4-BE49-F238E27FC236}">
                <a16:creationId xmlns:a16="http://schemas.microsoft.com/office/drawing/2014/main" id="{4D0B9B4F-E086-E971-9B8D-721FD073945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663301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A65A482-B9EF-439D-9E1B-0A360E7D8AF4}"/>
              </a:ext>
            </a:extLst>
          </p:cNvPr>
          <p:cNvSpPr txBox="1"/>
          <p:nvPr/>
        </p:nvSpPr>
        <p:spPr>
          <a:xfrm>
            <a:off x="234000" y="1446451"/>
            <a:ext cx="4122100" cy="3141423"/>
          </a:xfrm>
          <a:prstGeom prst="rect">
            <a:avLst/>
          </a:prstGeom>
        </p:spPr>
        <p:txBody>
          <a:bodyPr vert="horz" lIns="0" tIns="0" rIns="0" bIns="0" rtlCol="0">
            <a:normAutofit/>
          </a:bodyPr>
          <a:lstStyle/>
          <a:p>
            <a:pPr>
              <a:lnSpc>
                <a:spcPts val="1600"/>
              </a:lnSpc>
              <a:spcBef>
                <a:spcPct val="20000"/>
              </a:spcBef>
            </a:pPr>
            <a:r>
              <a:rPr lang="en-GB" sz="1350">
                <a:hlinkClick r:id="rId2"/>
              </a:rPr>
              <a:t>(639) EOT Crane | Double Girder | Overhead Crane | EOT Crane Working | How Crane Works? | 3D Animation - YouTube</a:t>
            </a:r>
            <a:endParaRPr lang="en-GB" sz="1350"/>
          </a:p>
        </p:txBody>
      </p:sp>
      <p:pic>
        <p:nvPicPr>
          <p:cNvPr id="6" name="Picture 5" descr="A picture containing crane&#10;&#10;Description automatically generated">
            <a:extLst>
              <a:ext uri="{FF2B5EF4-FFF2-40B4-BE49-F238E27FC236}">
                <a16:creationId xmlns:a16="http://schemas.microsoft.com/office/drawing/2014/main" id="{E9FB709A-A2FA-4994-807F-3E8DD3293F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075" t="9814" r="16925" b="4791"/>
          <a:stretch/>
        </p:blipFill>
        <p:spPr>
          <a:xfrm>
            <a:off x="4500563" y="1446451"/>
            <a:ext cx="4210497" cy="2682397"/>
          </a:xfrm>
          <a:prstGeom prst="rect">
            <a:avLst/>
          </a:prstGeom>
          <a:noFill/>
        </p:spPr>
      </p:pic>
      <p:sp>
        <p:nvSpPr>
          <p:cNvPr id="2" name="Slide Number Placeholder 1">
            <a:extLst>
              <a:ext uri="{FF2B5EF4-FFF2-40B4-BE49-F238E27FC236}">
                <a16:creationId xmlns:a16="http://schemas.microsoft.com/office/drawing/2014/main" id="{71623ECD-9BF3-4895-968F-C6BB92BEF73E}"/>
              </a:ext>
            </a:extLst>
          </p:cNvPr>
          <p:cNvSpPr>
            <a:spLocks noGrp="1"/>
          </p:cNvSpPr>
          <p:nvPr>
            <p:ph type="sldNum" sz="quarter" idx="11"/>
          </p:nvPr>
        </p:nvSpPr>
        <p:spPr>
          <a:xfrm>
            <a:off x="7956376" y="4767263"/>
            <a:ext cx="909464" cy="273844"/>
          </a:xfrm>
        </p:spPr>
        <p:txBody>
          <a:bodyPr vert="horz" lIns="0" tIns="0" rIns="0" bIns="0" rtlCol="0" anchor="t" anchorCtr="0">
            <a:normAutofit/>
          </a:bodyPr>
          <a:lstStyle/>
          <a:p>
            <a:pPr>
              <a:spcAft>
                <a:spcPts val="600"/>
              </a:spcAft>
            </a:pPr>
            <a:fld id="{DA2C159E-F13C-4A85-9A41-E7669D3E0D70}" type="slidenum">
              <a:rPr lang="en-GB" smtClean="0"/>
              <a:pPr>
                <a:spcAft>
                  <a:spcPts val="600"/>
                </a:spcAft>
              </a:pPr>
              <a:t>21</a:t>
            </a:fld>
            <a:endParaRPr lang="en-GB"/>
          </a:p>
        </p:txBody>
      </p:sp>
      <p:sp>
        <p:nvSpPr>
          <p:cNvPr id="3" name="Title 2">
            <a:extLst>
              <a:ext uri="{FF2B5EF4-FFF2-40B4-BE49-F238E27FC236}">
                <a16:creationId xmlns:a16="http://schemas.microsoft.com/office/drawing/2014/main" id="{975DBBE3-E8AD-42DF-9E82-D1B244F836C8}"/>
              </a:ext>
            </a:extLst>
          </p:cNvPr>
          <p:cNvSpPr>
            <a:spLocks noGrp="1"/>
          </p:cNvSpPr>
          <p:nvPr>
            <p:ph type="title"/>
          </p:nvPr>
        </p:nvSpPr>
        <p:spPr>
          <a:xfrm>
            <a:off x="232950" y="249900"/>
            <a:ext cx="8437563" cy="699425"/>
          </a:xfrm>
        </p:spPr>
        <p:txBody>
          <a:bodyPr vert="horz" lIns="0" tIns="0" rIns="0" bIns="0" rtlCol="0" anchor="t" anchorCtr="0">
            <a:normAutofit/>
          </a:bodyPr>
          <a:lstStyle/>
          <a:p>
            <a:r>
              <a:rPr lang="en-GB"/>
              <a:t>Construct FBD for the automated double girder overhead crane in operation – 1 shown in slide 12 </a:t>
            </a:r>
          </a:p>
        </p:txBody>
      </p:sp>
      <p:sp>
        <p:nvSpPr>
          <p:cNvPr id="4" name="Footer Placeholder 4">
            <a:extLst>
              <a:ext uri="{FF2B5EF4-FFF2-40B4-BE49-F238E27FC236}">
                <a16:creationId xmlns:a16="http://schemas.microsoft.com/office/drawing/2014/main" id="{6190C1C1-35BB-B4B6-C76D-B652A5D5D7A8}"/>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74102885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E0748E01-805C-FBB8-7CCF-B06F8BDF5826}"/>
              </a:ext>
            </a:extLst>
          </p:cNvPr>
          <p:cNvSpPr>
            <a:spLocks noGrp="1"/>
          </p:cNvSpPr>
          <p:nvPr>
            <p:ph type="title"/>
          </p:nvPr>
        </p:nvSpPr>
        <p:spPr>
          <a:xfrm>
            <a:off x="233363" y="249238"/>
            <a:ext cx="8437562" cy="700087"/>
          </a:xfrm>
        </p:spPr>
        <p:txBody>
          <a:bodyPr anchor="t">
            <a:normAutofit/>
          </a:bodyPr>
          <a:lstStyle/>
          <a:p>
            <a:r>
              <a:rPr lang="en-GB">
                <a:solidFill>
                  <a:srgbClr val="C00000"/>
                </a:solidFill>
              </a:rPr>
              <a:t>Overall knowledge – practice question cont.</a:t>
            </a:r>
          </a:p>
        </p:txBody>
      </p:sp>
      <p:sp>
        <p:nvSpPr>
          <p:cNvPr id="4" name="Text Placeholder 3">
            <a:extLst>
              <a:ext uri="{FF2B5EF4-FFF2-40B4-BE49-F238E27FC236}">
                <a16:creationId xmlns:a16="http://schemas.microsoft.com/office/drawing/2014/main" id="{727FB809-B9F1-A2EB-302B-00F6A90FC6A8}"/>
              </a:ext>
            </a:extLst>
          </p:cNvPr>
          <p:cNvSpPr>
            <a:spLocks noGrp="1"/>
          </p:cNvSpPr>
          <p:nvPr>
            <p:ph type="body" sz="quarter" idx="12"/>
          </p:nvPr>
        </p:nvSpPr>
        <p:spPr>
          <a:xfrm>
            <a:off x="315252" y="986862"/>
            <a:ext cx="3761936" cy="3601574"/>
          </a:xfrm>
        </p:spPr>
        <p:txBody>
          <a:bodyPr>
            <a:normAutofit/>
          </a:bodyPr>
          <a:lstStyle/>
          <a:p>
            <a:pPr>
              <a:lnSpc>
                <a:spcPct val="120000"/>
              </a:lnSpc>
              <a:spcBef>
                <a:spcPts val="600"/>
              </a:spcBef>
            </a:pPr>
            <a:r>
              <a:rPr lang="en-GB" sz="2400"/>
              <a:t>Part 2</a:t>
            </a:r>
          </a:p>
          <a:p>
            <a:pPr>
              <a:lnSpc>
                <a:spcPct val="120000"/>
              </a:lnSpc>
              <a:spcBef>
                <a:spcPts val="600"/>
              </a:spcBef>
            </a:pPr>
            <a:r>
              <a:rPr lang="en-GB" sz="2400"/>
              <a:t>Design details:</a:t>
            </a:r>
          </a:p>
          <a:p>
            <a:pPr>
              <a:lnSpc>
                <a:spcPct val="120000"/>
              </a:lnSpc>
              <a:spcBef>
                <a:spcPts val="600"/>
              </a:spcBef>
            </a:pPr>
            <a:r>
              <a:rPr lang="en-GB" sz="2400" b="0"/>
              <a:t>The trolley has a mass of 15 kg. The kinetic friction coefficient between the girder and the trolley has been calculated as 0.73. </a:t>
            </a:r>
          </a:p>
          <a:p>
            <a:pPr>
              <a:lnSpc>
                <a:spcPct val="120000"/>
              </a:lnSpc>
              <a:spcBef>
                <a:spcPts val="600"/>
              </a:spcBef>
            </a:pPr>
            <a:endParaRPr lang="en-GB" sz="2400" b="0"/>
          </a:p>
        </p:txBody>
      </p:sp>
      <p:pic>
        <p:nvPicPr>
          <p:cNvPr id="3" name="Picture 2" descr="Diagram&#10;&#10;Description automatically generated">
            <a:extLst>
              <a:ext uri="{FF2B5EF4-FFF2-40B4-BE49-F238E27FC236}">
                <a16:creationId xmlns:a16="http://schemas.microsoft.com/office/drawing/2014/main" id="{77FBBE30-71D0-4BDD-4C4F-A9DB7F1A80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150374"/>
            <a:ext cx="3384550" cy="3274551"/>
          </a:xfrm>
          <a:prstGeom prst="rect">
            <a:avLst/>
          </a:prstGeom>
          <a:noFill/>
        </p:spPr>
      </p:pic>
      <p:sp>
        <p:nvSpPr>
          <p:cNvPr id="2" name="Slide Number Placeholder 1">
            <a:extLst>
              <a:ext uri="{FF2B5EF4-FFF2-40B4-BE49-F238E27FC236}">
                <a16:creationId xmlns:a16="http://schemas.microsoft.com/office/drawing/2014/main" id="{7BFAC0D8-ED8E-0DD2-CC28-39650443DABC}"/>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210</a:t>
            </a:fld>
            <a:endParaRPr lang="en-GB"/>
          </a:p>
        </p:txBody>
      </p:sp>
      <p:sp>
        <p:nvSpPr>
          <p:cNvPr id="6" name="Footer Placeholder 4">
            <a:extLst>
              <a:ext uri="{FF2B5EF4-FFF2-40B4-BE49-F238E27FC236}">
                <a16:creationId xmlns:a16="http://schemas.microsoft.com/office/drawing/2014/main" id="{E843912E-3E96-9D64-E778-AD602B71A20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0561342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FB4F7C-10BC-481B-43AB-9ACE41205C11}"/>
              </a:ext>
            </a:extLst>
          </p:cNvPr>
          <p:cNvSpPr>
            <a:spLocks noGrp="1"/>
          </p:cNvSpPr>
          <p:nvPr>
            <p:ph type="sldNum" sz="quarter" idx="11"/>
          </p:nvPr>
        </p:nvSpPr>
        <p:spPr/>
        <p:txBody>
          <a:bodyPr/>
          <a:lstStyle/>
          <a:p>
            <a:fld id="{DA2C159E-F13C-4A85-9A41-E7669D3E0D70}" type="slidenum">
              <a:rPr lang="en-GB" smtClean="0"/>
              <a:pPr/>
              <a:t>211</a:t>
            </a:fld>
            <a:endParaRPr lang="en-GB"/>
          </a:p>
        </p:txBody>
      </p:sp>
      <p:sp>
        <p:nvSpPr>
          <p:cNvPr id="4" name="Text Placeholder 3">
            <a:extLst>
              <a:ext uri="{FF2B5EF4-FFF2-40B4-BE49-F238E27FC236}">
                <a16:creationId xmlns:a16="http://schemas.microsoft.com/office/drawing/2014/main" id="{52017C6F-75EB-F5E2-C54C-14ECB75619F6}"/>
              </a:ext>
            </a:extLst>
          </p:cNvPr>
          <p:cNvSpPr>
            <a:spLocks noGrp="1"/>
          </p:cNvSpPr>
          <p:nvPr>
            <p:ph type="body" sz="quarter" idx="12"/>
          </p:nvPr>
        </p:nvSpPr>
        <p:spPr>
          <a:xfrm>
            <a:off x="233363" y="770963"/>
            <a:ext cx="8730488" cy="3601574"/>
          </a:xfrm>
        </p:spPr>
        <p:txBody>
          <a:bodyPr/>
          <a:lstStyle/>
          <a:p>
            <a:pPr marL="342900" lvl="0" indent="-342900">
              <a:lnSpc>
                <a:spcPct val="120000"/>
              </a:lnSpc>
              <a:spcBef>
                <a:spcPts val="600"/>
              </a:spcBef>
              <a:buFont typeface="+mj-lt"/>
              <a:buAutoNum type="alphaLcPeriod"/>
            </a:pPr>
            <a:r>
              <a:rPr lang="en-GB" sz="2400">
                <a:effectLst/>
                <a:latin typeface="Arial" panose="020B0604020202020204" pitchFamily="34" charset="0"/>
                <a:ea typeface="Calibri" panose="020F0502020204030204" pitchFamily="34" charset="0"/>
                <a:cs typeface="Times New Roman" panose="02020603050405020304" pitchFamily="18" charset="0"/>
              </a:rPr>
              <a:t>Draw the free body diagram (FBD) of the stationary trolley.</a:t>
            </a:r>
          </a:p>
          <a:p>
            <a:pPr marL="342900" lvl="0" indent="-342900">
              <a:lnSpc>
                <a:spcPct val="120000"/>
              </a:lnSpc>
              <a:spcBef>
                <a:spcPts val="600"/>
              </a:spcBef>
              <a:buFont typeface="+mj-lt"/>
              <a:buAutoNum type="alphaLcPeriod"/>
            </a:pPr>
            <a:r>
              <a:rPr lang="en-GB" sz="2400">
                <a:effectLst/>
                <a:latin typeface="Arial" panose="020B0604020202020204" pitchFamily="34" charset="0"/>
                <a:ea typeface="Calibri" panose="020F0502020204030204" pitchFamily="34" charset="0"/>
                <a:cs typeface="Times New Roman" panose="02020603050405020304" pitchFamily="18" charset="0"/>
              </a:rPr>
              <a:t>Calculate the reaction forces acting on the stationary trolley. </a:t>
            </a:r>
          </a:p>
          <a:p>
            <a:pPr marL="342900" lvl="0" indent="-342900">
              <a:lnSpc>
                <a:spcPct val="120000"/>
              </a:lnSpc>
              <a:spcBef>
                <a:spcPts val="600"/>
              </a:spcBef>
              <a:buFont typeface="+mj-lt"/>
              <a:buAutoNum type="alphaLcPeriod"/>
            </a:pPr>
            <a:r>
              <a:rPr lang="en-GB" sz="2400">
                <a:effectLst/>
                <a:latin typeface="Arial" panose="020B0604020202020204" pitchFamily="34" charset="0"/>
                <a:ea typeface="Calibri" panose="020F0502020204030204" pitchFamily="34" charset="0"/>
                <a:cs typeface="Times New Roman" panose="02020603050405020304" pitchFamily="18" charset="0"/>
              </a:rPr>
              <a:t>Calculate the frictional force acting on the trolley when the trolley is moving.</a:t>
            </a:r>
          </a:p>
          <a:p>
            <a:pPr marL="342900" lvl="0" indent="-342900">
              <a:lnSpc>
                <a:spcPct val="120000"/>
              </a:lnSpc>
              <a:spcBef>
                <a:spcPts val="600"/>
              </a:spcBef>
              <a:buFont typeface="+mj-lt"/>
              <a:buAutoNum type="alphaLcPeriod"/>
            </a:pPr>
            <a:r>
              <a:rPr lang="en-GB" sz="2400">
                <a:effectLst/>
                <a:latin typeface="Arial" panose="020B0604020202020204" pitchFamily="34" charset="0"/>
                <a:ea typeface="Calibri" panose="020F0502020204030204" pitchFamily="34" charset="0"/>
                <a:cs typeface="Times New Roman" panose="02020603050405020304" pitchFamily="18" charset="0"/>
              </a:rPr>
              <a:t>Calculate the force required to move the traversing trolley in constant velocity along the girder. </a:t>
            </a:r>
          </a:p>
          <a:p>
            <a:pPr marL="342900" indent="-342900">
              <a:lnSpc>
                <a:spcPct val="120000"/>
              </a:lnSpc>
              <a:spcBef>
                <a:spcPts val="600"/>
              </a:spcBef>
              <a:buFont typeface="+mj-lt"/>
              <a:buAutoNum type="alphaLcPeriod"/>
            </a:pPr>
            <a:r>
              <a:rPr lang="en-GB" sz="2400">
                <a:effectLst/>
                <a:latin typeface="Arial" panose="020B0604020202020204" pitchFamily="34" charset="0"/>
                <a:ea typeface="Calibri" panose="020F0502020204030204" pitchFamily="34" charset="0"/>
                <a:cs typeface="Times New Roman" panose="02020603050405020304" pitchFamily="18" charset="0"/>
              </a:rPr>
              <a:t>If the operating velocity is 0.7 m/s, calculate the work done by the trolley per second.</a:t>
            </a:r>
          </a:p>
          <a:p>
            <a:pPr marL="342900" lvl="0" indent="-342900">
              <a:lnSpc>
                <a:spcPct val="120000"/>
              </a:lnSpc>
              <a:spcBef>
                <a:spcPts val="600"/>
              </a:spcBef>
              <a:buFont typeface="+mj-lt"/>
              <a:buAutoNum type="alphaLcPeriod"/>
            </a:pPr>
            <a:endParaRPr lang="en-GB" sz="2400">
              <a:effectLst/>
              <a:latin typeface="Arial" panose="020B0604020202020204" pitchFamily="34" charset="0"/>
              <a:ea typeface="Calibri" panose="020F0502020204030204" pitchFamily="34" charset="0"/>
              <a:cs typeface="Times New Roman" panose="02020603050405020304" pitchFamily="18" charset="0"/>
            </a:endParaRPr>
          </a:p>
          <a:p>
            <a:pPr>
              <a:lnSpc>
                <a:spcPct val="120000"/>
              </a:lnSpc>
              <a:spcBef>
                <a:spcPts val="600"/>
              </a:spcBef>
            </a:pPr>
            <a:endParaRPr lang="en-GB" sz="3200"/>
          </a:p>
        </p:txBody>
      </p:sp>
      <p:sp>
        <p:nvSpPr>
          <p:cNvPr id="6" name="Title 2">
            <a:extLst>
              <a:ext uri="{FF2B5EF4-FFF2-40B4-BE49-F238E27FC236}">
                <a16:creationId xmlns:a16="http://schemas.microsoft.com/office/drawing/2014/main" id="{F5B2267C-048B-B985-A20B-8AB71842996A}"/>
              </a:ext>
            </a:extLst>
          </p:cNvPr>
          <p:cNvSpPr>
            <a:spLocks noGrp="1"/>
          </p:cNvSpPr>
          <p:nvPr>
            <p:ph type="title"/>
          </p:nvPr>
        </p:nvSpPr>
        <p:spPr>
          <a:xfrm>
            <a:off x="233363" y="249238"/>
            <a:ext cx="8437562" cy="700087"/>
          </a:xfrm>
        </p:spPr>
        <p:txBody>
          <a:bodyPr anchor="t">
            <a:normAutofit/>
          </a:bodyPr>
          <a:lstStyle/>
          <a:p>
            <a:r>
              <a:rPr lang="en-GB">
                <a:solidFill>
                  <a:srgbClr val="C00000"/>
                </a:solidFill>
              </a:rPr>
              <a:t>Overall knowledge – practice question cont.</a:t>
            </a:r>
          </a:p>
        </p:txBody>
      </p:sp>
      <p:sp>
        <p:nvSpPr>
          <p:cNvPr id="3" name="Footer Placeholder 4">
            <a:extLst>
              <a:ext uri="{FF2B5EF4-FFF2-40B4-BE49-F238E27FC236}">
                <a16:creationId xmlns:a16="http://schemas.microsoft.com/office/drawing/2014/main" id="{2617D6E0-79B5-8022-ADBC-A353549FF58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4378008"/>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F485824-E40E-4966-F671-D1341FB1C6CC}"/>
              </a:ext>
            </a:extLst>
          </p:cNvPr>
          <p:cNvPicPr>
            <a:picLocks noChangeAspect="1"/>
          </p:cNvPicPr>
          <p:nvPr/>
        </p:nvPicPr>
        <p:blipFill>
          <a:blip r:embed="rId2"/>
          <a:stretch>
            <a:fillRect/>
          </a:stretch>
        </p:blipFill>
        <p:spPr>
          <a:xfrm>
            <a:off x="683568" y="1203598"/>
            <a:ext cx="7387836" cy="2844316"/>
          </a:xfrm>
          <a:prstGeom prst="rect">
            <a:avLst/>
          </a:prstGeom>
          <a:noFill/>
        </p:spPr>
      </p:pic>
      <p:sp>
        <p:nvSpPr>
          <p:cNvPr id="2" name="Slide Number Placeholder 1">
            <a:extLst>
              <a:ext uri="{FF2B5EF4-FFF2-40B4-BE49-F238E27FC236}">
                <a16:creationId xmlns:a16="http://schemas.microsoft.com/office/drawing/2014/main" id="{5460CC78-7C05-34BA-15BC-BFAFAEF1C3A7}"/>
              </a:ext>
            </a:extLst>
          </p:cNvPr>
          <p:cNvSpPr>
            <a:spLocks noGrp="1"/>
          </p:cNvSpPr>
          <p:nvPr>
            <p:ph type="sldNum" sz="quarter" idx="12"/>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212</a:t>
            </a:fld>
            <a:endParaRPr lang="en-GB"/>
          </a:p>
        </p:txBody>
      </p:sp>
      <p:sp>
        <p:nvSpPr>
          <p:cNvPr id="10" name="Title 2">
            <a:extLst>
              <a:ext uri="{FF2B5EF4-FFF2-40B4-BE49-F238E27FC236}">
                <a16:creationId xmlns:a16="http://schemas.microsoft.com/office/drawing/2014/main" id="{EBFFC039-35EB-F036-C40E-481FEB980CCE}"/>
              </a:ext>
            </a:extLst>
          </p:cNvPr>
          <p:cNvSpPr>
            <a:spLocks noGrp="1"/>
          </p:cNvSpPr>
          <p:nvPr>
            <p:ph type="title"/>
          </p:nvPr>
        </p:nvSpPr>
        <p:spPr>
          <a:xfrm>
            <a:off x="252413" y="206375"/>
            <a:ext cx="8423275" cy="857250"/>
          </a:xfrm>
        </p:spPr>
        <p:txBody>
          <a:bodyPr anchor="t">
            <a:normAutofit/>
          </a:bodyPr>
          <a:lstStyle/>
          <a:p>
            <a:r>
              <a:rPr lang="en-GB" sz="2000" b="1">
                <a:solidFill>
                  <a:srgbClr val="C00000"/>
                </a:solidFill>
              </a:rPr>
              <a:t>Answer: overall knowledge – practice question</a:t>
            </a:r>
          </a:p>
        </p:txBody>
      </p:sp>
      <p:sp>
        <p:nvSpPr>
          <p:cNvPr id="3" name="Footer Placeholder 4">
            <a:extLst>
              <a:ext uri="{FF2B5EF4-FFF2-40B4-BE49-F238E27FC236}">
                <a16:creationId xmlns:a16="http://schemas.microsoft.com/office/drawing/2014/main" id="{F8E01104-EE66-7850-04EE-1CA21FC9E7D1}"/>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8424955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60CC78-7C05-34BA-15BC-BFAFAEF1C3A7}"/>
              </a:ext>
            </a:extLst>
          </p:cNvPr>
          <p:cNvSpPr>
            <a:spLocks noGrp="1"/>
          </p:cNvSpPr>
          <p:nvPr>
            <p:ph type="sldNum" sz="quarter" idx="12"/>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213</a:t>
            </a:fld>
            <a:endParaRPr lang="en-GB"/>
          </a:p>
        </p:txBody>
      </p:sp>
      <p:sp>
        <p:nvSpPr>
          <p:cNvPr id="10" name="Title 2">
            <a:extLst>
              <a:ext uri="{FF2B5EF4-FFF2-40B4-BE49-F238E27FC236}">
                <a16:creationId xmlns:a16="http://schemas.microsoft.com/office/drawing/2014/main" id="{EBFFC039-35EB-F036-C40E-481FEB980CCE}"/>
              </a:ext>
            </a:extLst>
          </p:cNvPr>
          <p:cNvSpPr>
            <a:spLocks noGrp="1"/>
          </p:cNvSpPr>
          <p:nvPr>
            <p:ph type="title"/>
          </p:nvPr>
        </p:nvSpPr>
        <p:spPr>
          <a:xfrm>
            <a:off x="252413" y="206375"/>
            <a:ext cx="8423275" cy="857250"/>
          </a:xfrm>
        </p:spPr>
        <p:txBody>
          <a:bodyPr anchor="t">
            <a:normAutofit/>
          </a:bodyPr>
          <a:lstStyle/>
          <a:p>
            <a:r>
              <a:rPr lang="en-GB" sz="2000" b="1">
                <a:solidFill>
                  <a:srgbClr val="C00000"/>
                </a:solidFill>
              </a:rPr>
              <a:t>Answer: overall knowledge – practice question</a:t>
            </a:r>
          </a:p>
        </p:txBody>
      </p:sp>
      <p:pic>
        <p:nvPicPr>
          <p:cNvPr id="4" name="Picture 3">
            <a:extLst>
              <a:ext uri="{FF2B5EF4-FFF2-40B4-BE49-F238E27FC236}">
                <a16:creationId xmlns:a16="http://schemas.microsoft.com/office/drawing/2014/main" id="{22C9CC09-27FC-6860-0155-F083F5753CD8}"/>
              </a:ext>
            </a:extLst>
          </p:cNvPr>
          <p:cNvPicPr>
            <a:picLocks noChangeAspect="1"/>
          </p:cNvPicPr>
          <p:nvPr/>
        </p:nvPicPr>
        <p:blipFill>
          <a:blip r:embed="rId2"/>
          <a:stretch>
            <a:fillRect/>
          </a:stretch>
        </p:blipFill>
        <p:spPr>
          <a:xfrm>
            <a:off x="7151136" y="1063625"/>
            <a:ext cx="1610480" cy="1141239"/>
          </a:xfrm>
          <a:prstGeom prst="rect">
            <a:avLst/>
          </a:prstGeom>
        </p:spPr>
      </p:pic>
      <p:pic>
        <p:nvPicPr>
          <p:cNvPr id="8" name="Picture 7">
            <a:extLst>
              <a:ext uri="{FF2B5EF4-FFF2-40B4-BE49-F238E27FC236}">
                <a16:creationId xmlns:a16="http://schemas.microsoft.com/office/drawing/2014/main" id="{926A751B-1120-86B0-E08D-49D96D0630F8}"/>
              </a:ext>
            </a:extLst>
          </p:cNvPr>
          <p:cNvPicPr>
            <a:picLocks noChangeAspect="1"/>
          </p:cNvPicPr>
          <p:nvPr/>
        </p:nvPicPr>
        <p:blipFill>
          <a:blip r:embed="rId3"/>
          <a:stretch>
            <a:fillRect/>
          </a:stretch>
        </p:blipFill>
        <p:spPr>
          <a:xfrm>
            <a:off x="252413" y="918764"/>
            <a:ext cx="6359944" cy="1713050"/>
          </a:xfrm>
          <a:prstGeom prst="rect">
            <a:avLst/>
          </a:prstGeom>
        </p:spPr>
      </p:pic>
      <p:pic>
        <p:nvPicPr>
          <p:cNvPr id="11" name="Picture 10">
            <a:extLst>
              <a:ext uri="{FF2B5EF4-FFF2-40B4-BE49-F238E27FC236}">
                <a16:creationId xmlns:a16="http://schemas.microsoft.com/office/drawing/2014/main" id="{B008D815-B025-F795-5F9C-BB9128FA980C}"/>
              </a:ext>
            </a:extLst>
          </p:cNvPr>
          <p:cNvPicPr>
            <a:picLocks noChangeAspect="1"/>
          </p:cNvPicPr>
          <p:nvPr/>
        </p:nvPicPr>
        <p:blipFill>
          <a:blip r:embed="rId4"/>
          <a:stretch>
            <a:fillRect/>
          </a:stretch>
        </p:blipFill>
        <p:spPr>
          <a:xfrm>
            <a:off x="2159032" y="2225279"/>
            <a:ext cx="3836311" cy="2237848"/>
          </a:xfrm>
          <a:prstGeom prst="rect">
            <a:avLst/>
          </a:prstGeom>
        </p:spPr>
      </p:pic>
      <p:sp>
        <p:nvSpPr>
          <p:cNvPr id="3" name="Footer Placeholder 4">
            <a:extLst>
              <a:ext uri="{FF2B5EF4-FFF2-40B4-BE49-F238E27FC236}">
                <a16:creationId xmlns:a16="http://schemas.microsoft.com/office/drawing/2014/main" id="{CAE13077-B01D-6670-8A9A-9B5654D34CF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9D652D52-D830-83A4-4F39-47DFC8AB407A}"/>
                  </a:ext>
                </a:extLst>
              </p14:cNvPr>
              <p14:cNvContentPartPr/>
              <p14:nvPr/>
            </p14:nvContentPartPr>
            <p14:xfrm>
              <a:off x="3490915" y="3019400"/>
              <a:ext cx="60840" cy="101520"/>
            </p14:xfrm>
          </p:contentPart>
        </mc:Choice>
        <mc:Fallback xmlns="">
          <p:pic>
            <p:nvPicPr>
              <p:cNvPr id="16" name="Ink 15">
                <a:extLst>
                  <a:ext uri="{FF2B5EF4-FFF2-40B4-BE49-F238E27FC236}">
                    <a16:creationId xmlns:a16="http://schemas.microsoft.com/office/drawing/2014/main" id="{9D652D52-D830-83A4-4F39-47DFC8AB407A}"/>
                  </a:ext>
                </a:extLst>
              </p:cNvPr>
              <p:cNvPicPr/>
              <p:nvPr/>
            </p:nvPicPr>
            <p:blipFill>
              <a:blip r:embed="rId6"/>
              <a:stretch>
                <a:fillRect/>
              </a:stretch>
            </p:blipFill>
            <p:spPr>
              <a:xfrm>
                <a:off x="3481915" y="3010368"/>
                <a:ext cx="78480" cy="11922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ED0A0F38-691A-90E0-6CF1-B28E336FDC33}"/>
                  </a:ext>
                </a:extLst>
              </p14:cNvPr>
              <p14:cNvContentPartPr/>
              <p14:nvPr/>
            </p14:nvContentPartPr>
            <p14:xfrm>
              <a:off x="3457795" y="3115160"/>
              <a:ext cx="90000" cy="80280"/>
            </p14:xfrm>
          </p:contentPart>
        </mc:Choice>
        <mc:Fallback xmlns="">
          <p:pic>
            <p:nvPicPr>
              <p:cNvPr id="17" name="Ink 16">
                <a:extLst>
                  <a:ext uri="{FF2B5EF4-FFF2-40B4-BE49-F238E27FC236}">
                    <a16:creationId xmlns:a16="http://schemas.microsoft.com/office/drawing/2014/main" id="{ED0A0F38-691A-90E0-6CF1-B28E336FDC33}"/>
                  </a:ext>
                </a:extLst>
              </p:cNvPr>
              <p:cNvPicPr/>
              <p:nvPr/>
            </p:nvPicPr>
            <p:blipFill>
              <a:blip r:embed="rId8"/>
              <a:stretch>
                <a:fillRect/>
              </a:stretch>
            </p:blipFill>
            <p:spPr>
              <a:xfrm>
                <a:off x="3448795" y="3106119"/>
                <a:ext cx="107640" cy="97999"/>
              </a:xfrm>
              <a:prstGeom prst="rect">
                <a:avLst/>
              </a:prstGeom>
            </p:spPr>
          </p:pic>
        </mc:Fallback>
      </mc:AlternateContent>
    </p:spTree>
    <p:extLst>
      <p:ext uri="{BB962C8B-B14F-4D97-AF65-F5344CB8AC3E}">
        <p14:creationId xmlns:p14="http://schemas.microsoft.com/office/powerpoint/2010/main" val="1086694756"/>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60CC78-7C05-34BA-15BC-BFAFAEF1C3A7}"/>
              </a:ext>
            </a:extLst>
          </p:cNvPr>
          <p:cNvSpPr>
            <a:spLocks noGrp="1"/>
          </p:cNvSpPr>
          <p:nvPr>
            <p:ph type="sldNum" sz="quarter" idx="12"/>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214</a:t>
            </a:fld>
            <a:endParaRPr lang="en-GB"/>
          </a:p>
        </p:txBody>
      </p:sp>
      <p:sp>
        <p:nvSpPr>
          <p:cNvPr id="10" name="Title 2">
            <a:extLst>
              <a:ext uri="{FF2B5EF4-FFF2-40B4-BE49-F238E27FC236}">
                <a16:creationId xmlns:a16="http://schemas.microsoft.com/office/drawing/2014/main" id="{EBFFC039-35EB-F036-C40E-481FEB980CCE}"/>
              </a:ext>
            </a:extLst>
          </p:cNvPr>
          <p:cNvSpPr>
            <a:spLocks noGrp="1"/>
          </p:cNvSpPr>
          <p:nvPr>
            <p:ph type="title"/>
          </p:nvPr>
        </p:nvSpPr>
        <p:spPr>
          <a:xfrm>
            <a:off x="252413" y="206375"/>
            <a:ext cx="8423275" cy="857250"/>
          </a:xfrm>
        </p:spPr>
        <p:txBody>
          <a:bodyPr anchor="t">
            <a:normAutofit/>
          </a:bodyPr>
          <a:lstStyle/>
          <a:p>
            <a:r>
              <a:rPr lang="en-GB" sz="2000" b="1">
                <a:solidFill>
                  <a:srgbClr val="C00000"/>
                </a:solidFill>
              </a:rPr>
              <a:t>Answer: overall knowledge – practice question</a:t>
            </a:r>
          </a:p>
        </p:txBody>
      </p:sp>
      <p:pic>
        <p:nvPicPr>
          <p:cNvPr id="3" name="Content Placeholder 6">
            <a:extLst>
              <a:ext uri="{FF2B5EF4-FFF2-40B4-BE49-F238E27FC236}">
                <a16:creationId xmlns:a16="http://schemas.microsoft.com/office/drawing/2014/main" id="{4B58C66C-7893-CD8D-AA15-AF2FB89745B3}"/>
              </a:ext>
            </a:extLst>
          </p:cNvPr>
          <p:cNvPicPr>
            <a:picLocks noGrp="1" noChangeAspect="1"/>
          </p:cNvPicPr>
          <p:nvPr>
            <p:ph idx="1"/>
          </p:nvPr>
        </p:nvPicPr>
        <p:blipFill>
          <a:blip r:embed="rId2"/>
          <a:stretch>
            <a:fillRect/>
          </a:stretch>
        </p:blipFill>
        <p:spPr>
          <a:xfrm>
            <a:off x="284451" y="1063625"/>
            <a:ext cx="8423275" cy="3263070"/>
          </a:xfrm>
        </p:spPr>
      </p:pic>
      <p:sp>
        <p:nvSpPr>
          <p:cNvPr id="4" name="Footer Placeholder 4">
            <a:extLst>
              <a:ext uri="{FF2B5EF4-FFF2-40B4-BE49-F238E27FC236}">
                <a16:creationId xmlns:a16="http://schemas.microsoft.com/office/drawing/2014/main" id="{23DA5D60-1C2D-FAA3-B3D8-B18E590C335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525267199"/>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60CC78-7C05-34BA-15BC-BFAFAEF1C3A7}"/>
              </a:ext>
            </a:extLst>
          </p:cNvPr>
          <p:cNvSpPr>
            <a:spLocks noGrp="1"/>
          </p:cNvSpPr>
          <p:nvPr>
            <p:ph type="sldNum" sz="quarter" idx="12"/>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215</a:t>
            </a:fld>
            <a:endParaRPr lang="en-GB"/>
          </a:p>
        </p:txBody>
      </p:sp>
      <p:sp>
        <p:nvSpPr>
          <p:cNvPr id="10" name="Title 2">
            <a:extLst>
              <a:ext uri="{FF2B5EF4-FFF2-40B4-BE49-F238E27FC236}">
                <a16:creationId xmlns:a16="http://schemas.microsoft.com/office/drawing/2014/main" id="{EBFFC039-35EB-F036-C40E-481FEB980CCE}"/>
              </a:ext>
            </a:extLst>
          </p:cNvPr>
          <p:cNvSpPr>
            <a:spLocks noGrp="1"/>
          </p:cNvSpPr>
          <p:nvPr>
            <p:ph type="title"/>
          </p:nvPr>
        </p:nvSpPr>
        <p:spPr>
          <a:xfrm>
            <a:off x="252413" y="206375"/>
            <a:ext cx="8423275" cy="857250"/>
          </a:xfrm>
        </p:spPr>
        <p:txBody>
          <a:bodyPr anchor="t">
            <a:normAutofit/>
          </a:bodyPr>
          <a:lstStyle/>
          <a:p>
            <a:r>
              <a:rPr lang="en-GB" sz="2000" b="1">
                <a:solidFill>
                  <a:srgbClr val="C00000"/>
                </a:solidFill>
              </a:rPr>
              <a:t>Answer: overall knowledge – practice question</a:t>
            </a:r>
          </a:p>
        </p:txBody>
      </p:sp>
      <p:pic>
        <p:nvPicPr>
          <p:cNvPr id="8" name="Content Placeholder 7">
            <a:extLst>
              <a:ext uri="{FF2B5EF4-FFF2-40B4-BE49-F238E27FC236}">
                <a16:creationId xmlns:a16="http://schemas.microsoft.com/office/drawing/2014/main" id="{8FCD9E13-DCEE-A6EF-EDC4-032F4793F70D}"/>
              </a:ext>
            </a:extLst>
          </p:cNvPr>
          <p:cNvPicPr>
            <a:picLocks noGrp="1" noChangeAspect="1"/>
          </p:cNvPicPr>
          <p:nvPr>
            <p:ph idx="1"/>
          </p:nvPr>
        </p:nvPicPr>
        <p:blipFill rotWithShape="1">
          <a:blip r:embed="rId2"/>
          <a:srcRect t="2357"/>
          <a:stretch/>
        </p:blipFill>
        <p:spPr>
          <a:xfrm>
            <a:off x="531284" y="987574"/>
            <a:ext cx="7589285" cy="3530600"/>
          </a:xfrm>
        </p:spPr>
      </p:pic>
      <p:sp>
        <p:nvSpPr>
          <p:cNvPr id="3" name="Footer Placeholder 4">
            <a:extLst>
              <a:ext uri="{FF2B5EF4-FFF2-40B4-BE49-F238E27FC236}">
                <a16:creationId xmlns:a16="http://schemas.microsoft.com/office/drawing/2014/main" id="{FFFFE2CD-513C-9D17-6DE9-2EEEF25F869E}"/>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89183972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646DFB-80E6-DF29-A07D-FCA1164F0D47}"/>
              </a:ext>
            </a:extLst>
          </p:cNvPr>
          <p:cNvSpPr>
            <a:spLocks noGrp="1"/>
          </p:cNvSpPr>
          <p:nvPr>
            <p:ph type="sldNum" sz="quarter" idx="11"/>
          </p:nvPr>
        </p:nvSpPr>
        <p:spPr/>
        <p:txBody>
          <a:bodyPr/>
          <a:lstStyle/>
          <a:p>
            <a:fld id="{DA2C159E-F13C-4A85-9A41-E7669D3E0D70}" type="slidenum">
              <a:rPr lang="en-GB" smtClean="0"/>
              <a:pPr/>
              <a:t>216</a:t>
            </a:fld>
            <a:endParaRPr lang="en-GB"/>
          </a:p>
        </p:txBody>
      </p:sp>
      <p:sp>
        <p:nvSpPr>
          <p:cNvPr id="3" name="Title 2">
            <a:extLst>
              <a:ext uri="{FF2B5EF4-FFF2-40B4-BE49-F238E27FC236}">
                <a16:creationId xmlns:a16="http://schemas.microsoft.com/office/drawing/2014/main" id="{311390A8-4A6B-B264-E879-420ED0315E9F}"/>
              </a:ext>
            </a:extLst>
          </p:cNvPr>
          <p:cNvSpPr>
            <a:spLocks noGrp="1"/>
          </p:cNvSpPr>
          <p:nvPr>
            <p:ph type="title"/>
          </p:nvPr>
        </p:nvSpPr>
        <p:spPr/>
        <p:txBody>
          <a:bodyPr>
            <a:normAutofit fontScale="90000"/>
          </a:bodyPr>
          <a:lstStyle/>
          <a:p>
            <a:r>
              <a:rPr lang="en-GB">
                <a:solidFill>
                  <a:srgbClr val="C00000"/>
                </a:solidFill>
              </a:rPr>
              <a:t>Answer: </a:t>
            </a:r>
            <a:r>
              <a:rPr lang="en-GB" sz="2000" b="1">
                <a:solidFill>
                  <a:srgbClr val="C00000"/>
                </a:solidFill>
              </a:rPr>
              <a:t>overall knowledge – practice question</a:t>
            </a:r>
            <a:br>
              <a:rPr lang="en-GB" sz="2000" b="1">
                <a:solidFill>
                  <a:srgbClr val="C00000"/>
                </a:solidFill>
              </a:rPr>
            </a:br>
            <a:br>
              <a:rPr lang="en-GB" sz="2000" b="1"/>
            </a:br>
            <a:r>
              <a:rPr lang="en-GB" sz="1800" b="0"/>
              <a:t>e) Work done by the trolley per second.</a:t>
            </a:r>
            <a:br>
              <a:rPr lang="en-GB"/>
            </a:br>
            <a:endParaRPr lang="en-GB"/>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1FBFBD8-6B7B-BE08-2EFA-13889C1E9F42}"/>
                  </a:ext>
                </a:extLst>
              </p:cNvPr>
              <p:cNvSpPr>
                <a:spLocks noGrp="1"/>
              </p:cNvSpPr>
              <p:nvPr>
                <p:ph type="body" sz="quarter" idx="12"/>
              </p:nvPr>
            </p:nvSpPr>
            <p:spPr>
              <a:xfrm>
                <a:off x="1259632" y="1203598"/>
                <a:ext cx="6624736" cy="3096344"/>
              </a:xfrm>
            </p:spPr>
            <p:txBody>
              <a:bodyPr/>
              <a:lstStyle/>
              <a:p>
                <a:pPr>
                  <a:lnSpc>
                    <a:spcPct val="150000"/>
                  </a:lnSpc>
                </a:pP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Force to move the trolley at constant velocity </a:t>
                </a: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 </a:t>
                </a: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7.3 </a:t>
                </a:r>
                <a:r>
                  <a:rPr lang="en-GB" sz="1600" err="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kN</a:t>
                </a:r>
                <a:endPar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Operating velocity	</a:t>
                </a: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 </a:t>
                </a: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0.7 m/s</a:t>
                </a:r>
              </a:p>
              <a:p>
                <a:pPr>
                  <a:lnSpc>
                    <a:spcPct val="150000"/>
                  </a:lnSpc>
                </a:pP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Work done </a:t>
                </a: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 </a:t>
                </a:r>
                <a14:m>
                  <m:oMath xmlns:m="http://schemas.openxmlformats.org/officeDocument/2006/math">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𝐹</m:t>
                    </m:r>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m:t>
                    </m:r>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J</a:t>
                </a:r>
                <a:endPar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Work done per second </a:t>
                </a: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 </a:t>
                </a:r>
                <a14:m>
                  <m:oMath xmlns:m="http://schemas.openxmlformats.org/officeDocument/2006/math">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𝐹</m:t>
                    </m:r>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GB" sz="1600" i="1">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𝑑</m:t>
                        </m:r>
                      </m:num>
                      <m:den>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𝑡</m:t>
                        </m:r>
                      </m:den>
                    </m:f>
                  </m:oMath>
                </a14:m>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J</a:t>
                </a:r>
                <a:r>
                  <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rPr>
                  <a:t>/s</a:t>
                </a: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a:t>
                </a:r>
              </a:p>
              <a:p>
                <a:pPr>
                  <a:lnSpc>
                    <a:spcPct val="150000"/>
                  </a:lnSpc>
                </a:pP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 </a:t>
                </a:r>
                <a14:m>
                  <m:oMath xmlns:m="http://schemas.openxmlformats.org/officeDocument/2006/math">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𝐹</m:t>
                    </m:r>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m:t>
                    </m:r>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𝑣</m:t>
                    </m:r>
                  </m:oMath>
                </a14:m>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W</a:t>
                </a:r>
                <a:endPar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GB" sz="1600">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Hence, work done by the trolley per second </a:t>
                </a:r>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 </a:t>
                </a:r>
                <a14:m>
                  <m:oMath xmlns:m="http://schemas.openxmlformats.org/officeDocument/2006/math">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7.3 ×1000×0.7</m:t>
                    </m:r>
                  </m:oMath>
                </a14:m>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W</a:t>
                </a:r>
                <a:endPar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 </a:t>
                </a:r>
                <a14:m>
                  <m:oMath xmlns:m="http://schemas.openxmlformats.org/officeDocument/2006/math">
                    <m:r>
                      <a:rPr lang="en-GB" sz="1600" i="1"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5110</m:t>
                    </m:r>
                  </m:oMath>
                </a14:m>
                <a:r>
                  <a:rPr lang="en-GB" sz="1600" i="1">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W</a:t>
                </a:r>
                <a:endPar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GB" sz="1600" i="1">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a:t>
                </a:r>
                <a:r>
                  <a:rPr lang="en-GB" sz="1600" i="1" u="dbl">
                    <a:solidFill>
                      <a:srgbClr val="005696"/>
                    </a:solidFill>
                    <a:effectLst/>
                    <a:latin typeface="Arial" panose="020B0604020202020204" pitchFamily="34" charset="0"/>
                    <a:ea typeface="Calibri" panose="020F0502020204030204" pitchFamily="34" charset="0"/>
                    <a:cs typeface="Times New Roman" panose="02020603050405020304" pitchFamily="18" charset="0"/>
                  </a:rPr>
                  <a:t> </a:t>
                </a:r>
                <a14:m>
                  <m:oMath xmlns:m="http://schemas.openxmlformats.org/officeDocument/2006/math">
                    <m:r>
                      <a:rPr lang="en-GB" sz="1600" i="1" u="dbl" smtClean="0">
                        <a:solidFill>
                          <a:srgbClr val="005696"/>
                        </a:solidFill>
                        <a:effectLst/>
                        <a:latin typeface="Cambria Math" panose="02040503050406030204" pitchFamily="18" charset="0"/>
                        <a:ea typeface="Calibri" panose="020F0502020204030204" pitchFamily="34" charset="0"/>
                        <a:cs typeface="Times New Roman" panose="02020603050405020304" pitchFamily="18" charset="0"/>
                      </a:rPr>
                      <m:t>5.11</m:t>
                    </m:r>
                  </m:oMath>
                </a14:m>
                <a:r>
                  <a:rPr lang="en-GB" sz="1600" i="1" u="dbl">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u="dbl">
                    <a:solidFill>
                      <a:srgbClr val="005696"/>
                    </a:solidFill>
                    <a:effectLst/>
                    <a:latin typeface="Arial" panose="020B0604020202020204" pitchFamily="34" charset="0"/>
                    <a:ea typeface="Times New Roman" panose="02020603050405020304" pitchFamily="18" charset="0"/>
                    <a:cs typeface="Times New Roman" panose="02020603050405020304" pitchFamily="18" charset="0"/>
                  </a:rPr>
                  <a:t>kW</a:t>
                </a:r>
                <a:endParaRPr lang="en-GB" sz="1600">
                  <a:solidFill>
                    <a:srgbClr val="005696"/>
                  </a:solidFill>
                  <a:effectLst/>
                  <a:latin typeface="Arial" panose="020B0604020202020204" pitchFamily="34" charset="0"/>
                  <a:ea typeface="Calibri" panose="020F0502020204030204" pitchFamily="34" charset="0"/>
                  <a:cs typeface="Times New Roman" panose="02020603050405020304" pitchFamily="18" charset="0"/>
                </a:endParaRPr>
              </a:p>
              <a:p>
                <a:endParaRPr lang="en-GB" sz="1600" i="1">
                  <a:solidFill>
                    <a:srgbClr val="005696"/>
                  </a:solidFill>
                </a:endParaRPr>
              </a:p>
            </p:txBody>
          </p:sp>
        </mc:Choice>
        <mc:Fallback xmlns="">
          <p:sp>
            <p:nvSpPr>
              <p:cNvPr id="4" name="Text Placeholder 3">
                <a:extLst>
                  <a:ext uri="{FF2B5EF4-FFF2-40B4-BE49-F238E27FC236}">
                    <a16:creationId xmlns:a16="http://schemas.microsoft.com/office/drawing/2014/main" id="{F1FBFBD8-6B7B-BE08-2EFA-13889C1E9F42}"/>
                  </a:ext>
                </a:extLst>
              </p:cNvPr>
              <p:cNvSpPr>
                <a:spLocks noGrp="1" noRot="1" noChangeAspect="1" noMove="1" noResize="1" noEditPoints="1" noAdjustHandles="1" noChangeArrowheads="1" noChangeShapeType="1" noTextEdit="1"/>
              </p:cNvSpPr>
              <p:nvPr>
                <p:ph type="body" sz="quarter" idx="12"/>
              </p:nvPr>
            </p:nvSpPr>
            <p:spPr>
              <a:xfrm>
                <a:off x="1259632" y="1203598"/>
                <a:ext cx="6624736" cy="3096344"/>
              </a:xfrm>
              <a:blipFill>
                <a:blip r:embed="rId2"/>
                <a:stretch>
                  <a:fillRect l="-1934" r="-184" b="-2362"/>
                </a:stretch>
              </a:blipFill>
            </p:spPr>
            <p:txBody>
              <a:bodyPr/>
              <a:lstStyle/>
              <a:p>
                <a:r>
                  <a:rPr lang="en-GB">
                    <a:noFill/>
                  </a:rPr>
                  <a:t> </a:t>
                </a:r>
              </a:p>
            </p:txBody>
          </p:sp>
        </mc:Fallback>
      </mc:AlternateContent>
      <p:sp>
        <p:nvSpPr>
          <p:cNvPr id="6" name="Footer Placeholder 4">
            <a:extLst>
              <a:ext uri="{FF2B5EF4-FFF2-40B4-BE49-F238E27FC236}">
                <a16:creationId xmlns:a16="http://schemas.microsoft.com/office/drawing/2014/main" id="{CCEC307C-6293-861F-55ED-D151DF7CC2F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79889270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915F34-D797-38BE-E7C3-CBA07735B175}"/>
              </a:ext>
            </a:extLst>
          </p:cNvPr>
          <p:cNvSpPr>
            <a:spLocks noGrp="1"/>
          </p:cNvSpPr>
          <p:nvPr>
            <p:ph type="sldNum" sz="quarter" idx="11"/>
          </p:nvPr>
        </p:nvSpPr>
        <p:spPr/>
        <p:txBody>
          <a:bodyPr/>
          <a:lstStyle/>
          <a:p>
            <a:fld id="{DA2C159E-F13C-4A85-9A41-E7669D3E0D70}" type="slidenum">
              <a:rPr lang="en-GB" smtClean="0"/>
              <a:pPr/>
              <a:t>217</a:t>
            </a:fld>
            <a:endParaRPr lang="en-GB"/>
          </a:p>
        </p:txBody>
      </p:sp>
      <p:sp>
        <p:nvSpPr>
          <p:cNvPr id="3" name="Title 2">
            <a:extLst>
              <a:ext uri="{FF2B5EF4-FFF2-40B4-BE49-F238E27FC236}">
                <a16:creationId xmlns:a16="http://schemas.microsoft.com/office/drawing/2014/main" id="{53F7ED8B-E9D2-25C5-467A-10133464E995}"/>
              </a:ext>
            </a:extLst>
          </p:cNvPr>
          <p:cNvSpPr>
            <a:spLocks noGrp="1"/>
          </p:cNvSpPr>
          <p:nvPr>
            <p:ph type="title"/>
          </p:nvPr>
        </p:nvSpPr>
        <p:spPr/>
        <p:txBody>
          <a:bodyPr>
            <a:normAutofit/>
          </a:bodyPr>
          <a:lstStyle/>
          <a:p>
            <a:r>
              <a:rPr lang="en-GB">
                <a:solidFill>
                  <a:srgbClr val="C00000"/>
                </a:solidFill>
              </a:rPr>
              <a:t>In-class exam – duration: One hour</a:t>
            </a:r>
            <a:br>
              <a:rPr lang="en-GB">
                <a:solidFill>
                  <a:srgbClr val="C00000"/>
                </a:solidFill>
              </a:rPr>
            </a:br>
            <a:endParaRPr lang="en-GB">
              <a:solidFill>
                <a:srgbClr val="C00000"/>
              </a:solidFill>
            </a:endParaRPr>
          </a:p>
        </p:txBody>
      </p:sp>
      <p:sp>
        <p:nvSpPr>
          <p:cNvPr id="4" name="Text Placeholder 3">
            <a:extLst>
              <a:ext uri="{FF2B5EF4-FFF2-40B4-BE49-F238E27FC236}">
                <a16:creationId xmlns:a16="http://schemas.microsoft.com/office/drawing/2014/main" id="{8435BFCB-D58D-0216-E5C6-3158C2D86E8D}"/>
              </a:ext>
            </a:extLst>
          </p:cNvPr>
          <p:cNvSpPr>
            <a:spLocks noGrp="1"/>
          </p:cNvSpPr>
          <p:nvPr>
            <p:ph type="body" sz="quarter" idx="12"/>
          </p:nvPr>
        </p:nvSpPr>
        <p:spPr>
          <a:xfrm>
            <a:off x="234000" y="986400"/>
            <a:ext cx="8082416" cy="3601574"/>
          </a:xfrm>
        </p:spPr>
        <p:txBody>
          <a:bodyPr/>
          <a:lstStyle/>
          <a:p>
            <a:r>
              <a:rPr lang="en-GB" sz="2000" b="1"/>
              <a:t>Topic:</a:t>
            </a:r>
            <a:r>
              <a:rPr lang="en-GB" sz="2000"/>
              <a:t> </a:t>
            </a:r>
            <a:r>
              <a:rPr lang="en-GB" sz="2000">
                <a:solidFill>
                  <a:srgbClr val="C00000"/>
                </a:solidFill>
              </a:rPr>
              <a:t>Application of Newton’s laws</a:t>
            </a:r>
            <a:endParaRPr lang="en-GB" sz="1600">
              <a:solidFill>
                <a:srgbClr val="C00000"/>
              </a:solidFill>
            </a:endParaRPr>
          </a:p>
          <a:p>
            <a:endParaRPr lang="en-GB" sz="1600"/>
          </a:p>
          <a:p>
            <a:r>
              <a:rPr lang="en-GB" sz="2000" b="1"/>
              <a:t>Assessment objectives: </a:t>
            </a:r>
          </a:p>
          <a:p>
            <a:pPr lvl="2">
              <a:lnSpc>
                <a:spcPct val="100000"/>
              </a:lnSpc>
              <a:buFont typeface="Wingdings" panose="05000000000000000000" pitchFamily="2" charset="2"/>
              <a:buChar char="§"/>
            </a:pPr>
            <a:r>
              <a:rPr lang="en-GB" sz="1600"/>
              <a:t>Construct free body diagrams (FBD).</a:t>
            </a:r>
          </a:p>
          <a:p>
            <a:pPr lvl="2">
              <a:lnSpc>
                <a:spcPct val="100000"/>
              </a:lnSpc>
              <a:buFont typeface="Wingdings" panose="05000000000000000000" pitchFamily="2" charset="2"/>
              <a:buChar char="§"/>
            </a:pPr>
            <a:r>
              <a:rPr lang="en-GB" sz="1600"/>
              <a:t>Calculate forces in static systems using Newton’s first and third law.</a:t>
            </a:r>
          </a:p>
          <a:p>
            <a:pPr lvl="2">
              <a:lnSpc>
                <a:spcPct val="100000"/>
              </a:lnSpc>
              <a:buFont typeface="Wingdings" panose="05000000000000000000" pitchFamily="2" charset="2"/>
              <a:buChar char="§"/>
            </a:pPr>
            <a:r>
              <a:rPr lang="en-GB" sz="1600"/>
              <a:t>Calculate forces and accelerations using Newton’s second law.</a:t>
            </a:r>
          </a:p>
          <a:p>
            <a:pPr lvl="2">
              <a:lnSpc>
                <a:spcPct val="100000"/>
              </a:lnSpc>
              <a:buFont typeface="Wingdings" panose="05000000000000000000" pitchFamily="2" charset="2"/>
              <a:buChar char="§"/>
            </a:pPr>
            <a:r>
              <a:rPr lang="en-GB" sz="1600"/>
              <a:t>Calculate momentum of moving objects.</a:t>
            </a:r>
          </a:p>
          <a:p>
            <a:pPr lvl="2">
              <a:lnSpc>
                <a:spcPct val="100000"/>
              </a:lnSpc>
              <a:buFont typeface="Wingdings" panose="05000000000000000000" pitchFamily="2" charset="2"/>
              <a:buChar char="§"/>
            </a:pPr>
            <a:r>
              <a:rPr lang="en-GB" sz="1600"/>
              <a:t>Calculate impulse using principle of momentum.</a:t>
            </a:r>
          </a:p>
          <a:p>
            <a:pPr lvl="2">
              <a:lnSpc>
                <a:spcPct val="100000"/>
              </a:lnSpc>
              <a:buFont typeface="Wingdings" panose="05000000000000000000" pitchFamily="2" charset="2"/>
              <a:buChar char="§"/>
            </a:pPr>
            <a:r>
              <a:rPr lang="en-GB" sz="1600"/>
              <a:t>Calculate mechanical energy for given systems.</a:t>
            </a:r>
          </a:p>
          <a:p>
            <a:pPr lvl="2">
              <a:lnSpc>
                <a:spcPct val="100000"/>
              </a:lnSpc>
              <a:buFont typeface="Wingdings" panose="05000000000000000000" pitchFamily="2" charset="2"/>
              <a:buChar char="§"/>
            </a:pPr>
            <a:r>
              <a:rPr lang="en-GB" sz="1600"/>
              <a:t>Calculate quantities using conservation energy principle.</a:t>
            </a:r>
          </a:p>
          <a:p>
            <a:pPr lvl="2">
              <a:lnSpc>
                <a:spcPct val="100000"/>
              </a:lnSpc>
              <a:buFont typeface="Wingdings" panose="05000000000000000000" pitchFamily="2" charset="2"/>
              <a:buChar char="§"/>
            </a:pPr>
            <a:r>
              <a:rPr lang="en-GB" sz="1600"/>
              <a:t>Calculate power in mechanical systems.</a:t>
            </a:r>
          </a:p>
          <a:p>
            <a:pPr marL="514350" indent="-514350">
              <a:buAutoNum type="arabicPeriod" startAt="4"/>
            </a:pPr>
            <a:endParaRPr lang="en-GB" sz="2000"/>
          </a:p>
        </p:txBody>
      </p:sp>
      <p:sp>
        <p:nvSpPr>
          <p:cNvPr id="6" name="Footer Placeholder 4">
            <a:extLst>
              <a:ext uri="{FF2B5EF4-FFF2-40B4-BE49-F238E27FC236}">
                <a16:creationId xmlns:a16="http://schemas.microsoft.com/office/drawing/2014/main" id="{A395ABDE-0720-D9B2-9F81-6D0C4F482BB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251601732"/>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cs typeface="Arial"/>
              </a:rPr>
              <a:t>Renewable energy –</a:t>
            </a:r>
            <a:br>
              <a:rPr lang="en-US" sz="3600">
                <a:cs typeface="Arial"/>
              </a:rPr>
            </a:br>
            <a:r>
              <a:rPr lang="en-US" sz="3600">
                <a:cs typeface="Arial"/>
              </a:rPr>
              <a:t>further readings</a:t>
            </a:r>
            <a:endParaRPr lang="en-US" sz="3600"/>
          </a:p>
        </p:txBody>
      </p:sp>
    </p:spTree>
    <p:extLst>
      <p:ext uri="{BB962C8B-B14F-4D97-AF65-F5344CB8AC3E}">
        <p14:creationId xmlns:p14="http://schemas.microsoft.com/office/powerpoint/2010/main" val="142468067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DE2451-D4A3-42A8-9D24-8CE43B1ACCB8}"/>
              </a:ext>
            </a:extLst>
          </p:cNvPr>
          <p:cNvSpPr>
            <a:spLocks noGrp="1"/>
          </p:cNvSpPr>
          <p:nvPr>
            <p:ph type="sldNum" sz="quarter" idx="11"/>
          </p:nvPr>
        </p:nvSpPr>
        <p:spPr/>
        <p:txBody>
          <a:bodyPr/>
          <a:lstStyle/>
          <a:p>
            <a:fld id="{DA2C159E-F13C-4A85-9A41-E7669D3E0D70}" type="slidenum">
              <a:rPr lang="en-GB" smtClean="0"/>
              <a:pPr/>
              <a:t>219</a:t>
            </a:fld>
            <a:endParaRPr lang="en-GB"/>
          </a:p>
        </p:txBody>
      </p:sp>
      <p:sp>
        <p:nvSpPr>
          <p:cNvPr id="3" name="Title 2">
            <a:extLst>
              <a:ext uri="{FF2B5EF4-FFF2-40B4-BE49-F238E27FC236}">
                <a16:creationId xmlns:a16="http://schemas.microsoft.com/office/drawing/2014/main" id="{F030F588-1E50-4536-9604-DBAF24E735AE}"/>
              </a:ext>
            </a:extLst>
          </p:cNvPr>
          <p:cNvSpPr>
            <a:spLocks noGrp="1"/>
          </p:cNvSpPr>
          <p:nvPr>
            <p:ph type="title"/>
          </p:nvPr>
        </p:nvSpPr>
        <p:spPr/>
        <p:txBody>
          <a:bodyPr/>
          <a:lstStyle/>
          <a:p>
            <a:r>
              <a:rPr lang="en-GB">
                <a:solidFill>
                  <a:srgbClr val="C00000"/>
                </a:solidFill>
              </a:rPr>
              <a:t>Further readings</a:t>
            </a:r>
          </a:p>
        </p:txBody>
      </p:sp>
      <p:sp>
        <p:nvSpPr>
          <p:cNvPr id="4" name="Text Placeholder 3">
            <a:extLst>
              <a:ext uri="{FF2B5EF4-FFF2-40B4-BE49-F238E27FC236}">
                <a16:creationId xmlns:a16="http://schemas.microsoft.com/office/drawing/2014/main" id="{9408B346-90EF-4716-8655-9551DEC74FF2}"/>
              </a:ext>
            </a:extLst>
          </p:cNvPr>
          <p:cNvSpPr>
            <a:spLocks noGrp="1"/>
          </p:cNvSpPr>
          <p:nvPr>
            <p:ph type="body" sz="quarter" idx="12"/>
          </p:nvPr>
        </p:nvSpPr>
        <p:spPr>
          <a:xfrm>
            <a:off x="395535" y="699542"/>
            <a:ext cx="8274977" cy="3601574"/>
          </a:xfrm>
        </p:spPr>
        <p:txBody>
          <a:bodyPr/>
          <a:lstStyle/>
          <a:p>
            <a:pPr marL="457200" indent="-457200">
              <a:lnSpc>
                <a:spcPct val="120000"/>
              </a:lnSpc>
              <a:spcBef>
                <a:spcPts val="600"/>
              </a:spcBef>
              <a:buFont typeface="Arial" panose="020B0604020202020204" pitchFamily="34" charset="0"/>
              <a:buChar char="•"/>
            </a:pPr>
            <a:r>
              <a:rPr lang="en-GB" sz="2400"/>
              <a:t>Use of renewable energy and sustainable future</a:t>
            </a:r>
          </a:p>
          <a:p>
            <a:pPr>
              <a:lnSpc>
                <a:spcPct val="120000"/>
              </a:lnSpc>
              <a:spcBef>
                <a:spcPts val="600"/>
              </a:spcBef>
            </a:pPr>
            <a:r>
              <a:rPr lang="en-GB" sz="1800">
                <a:hlinkClick r:id="rId3"/>
              </a:rPr>
              <a:t>https://www.nhm.ac.uk/discover/renewable-energy.html</a:t>
            </a:r>
            <a:endParaRPr lang="en-GB" sz="1800"/>
          </a:p>
          <a:p>
            <a:pPr marL="457200" indent="-457200">
              <a:lnSpc>
                <a:spcPct val="120000"/>
              </a:lnSpc>
              <a:spcBef>
                <a:spcPts val="600"/>
              </a:spcBef>
              <a:buFont typeface="Arial" panose="020B0604020202020204" pitchFamily="34" charset="0"/>
              <a:buChar char="•"/>
            </a:pPr>
            <a:endParaRPr lang="en-GB" sz="2400"/>
          </a:p>
          <a:p>
            <a:pPr marL="457200" indent="-457200">
              <a:lnSpc>
                <a:spcPct val="120000"/>
              </a:lnSpc>
              <a:spcBef>
                <a:spcPts val="600"/>
              </a:spcBef>
              <a:buFont typeface="Arial" panose="020B0604020202020204" pitchFamily="34" charset="0"/>
              <a:buChar char="•"/>
            </a:pPr>
            <a:r>
              <a:rPr lang="en-GB" sz="2400"/>
              <a:t>Sustainable materials and design approaches to reduce energy requirement in houses</a:t>
            </a:r>
          </a:p>
          <a:p>
            <a:pPr>
              <a:lnSpc>
                <a:spcPct val="120000"/>
              </a:lnSpc>
              <a:spcBef>
                <a:spcPts val="600"/>
              </a:spcBef>
            </a:pPr>
            <a:r>
              <a:rPr lang="en-GB" sz="1800">
                <a:hlinkClick r:id="rId4"/>
              </a:rPr>
              <a:t>https://ww3.rics.org/uk/en/modus/natural-environment/renewables/the-future-of-sustainable-building-materials.html</a:t>
            </a:r>
            <a:endParaRPr lang="en-GB" sz="1800"/>
          </a:p>
          <a:p>
            <a:pPr>
              <a:lnSpc>
                <a:spcPct val="120000"/>
              </a:lnSpc>
              <a:spcBef>
                <a:spcPts val="600"/>
              </a:spcBef>
            </a:pPr>
            <a:r>
              <a:rPr lang="en-GB" sz="1800">
                <a:hlinkClick r:id="rId5"/>
              </a:rPr>
              <a:t>https://eandt.theiet.org/content/articles/2021/10/the-green-house-effect-building-greener-to-tackle-climate-change/</a:t>
            </a:r>
            <a:endParaRPr lang="en-GB" sz="2400"/>
          </a:p>
        </p:txBody>
      </p:sp>
      <p:sp>
        <p:nvSpPr>
          <p:cNvPr id="6" name="Footer Placeholder 4">
            <a:extLst>
              <a:ext uri="{FF2B5EF4-FFF2-40B4-BE49-F238E27FC236}">
                <a16:creationId xmlns:a16="http://schemas.microsoft.com/office/drawing/2014/main" id="{85871C29-E4F1-C1D1-CEF7-82D41122F40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811582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41027B-973E-4A8C-8BF6-32592C4BEFAC}"/>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9B7C2B54-1BCE-4724-91C1-EB47A029A26F}"/>
              </a:ext>
            </a:extLst>
          </p:cNvPr>
          <p:cNvSpPr>
            <a:spLocks noGrp="1"/>
          </p:cNvSpPr>
          <p:nvPr>
            <p:ph type="title"/>
          </p:nvPr>
        </p:nvSpPr>
        <p:spPr/>
        <p:txBody>
          <a:bodyPr/>
          <a:lstStyle/>
          <a:p>
            <a:r>
              <a:rPr lang="en-GB"/>
              <a:t>Forces that should be considered for the FBD of double girder AOC </a:t>
            </a:r>
          </a:p>
        </p:txBody>
      </p:sp>
      <p:sp>
        <p:nvSpPr>
          <p:cNvPr id="73" name="TextBox 72">
            <a:extLst>
              <a:ext uri="{FF2B5EF4-FFF2-40B4-BE49-F238E27FC236}">
                <a16:creationId xmlns:a16="http://schemas.microsoft.com/office/drawing/2014/main" id="{97C30CFE-EC90-42A1-9044-F7414A2212B0}"/>
              </a:ext>
            </a:extLst>
          </p:cNvPr>
          <p:cNvSpPr txBox="1"/>
          <p:nvPr/>
        </p:nvSpPr>
        <p:spPr>
          <a:xfrm>
            <a:off x="4337974" y="2509334"/>
            <a:ext cx="731842" cy="207749"/>
          </a:xfrm>
          <a:prstGeom prst="rect">
            <a:avLst/>
          </a:prstGeom>
          <a:noFill/>
        </p:spPr>
        <p:txBody>
          <a:bodyPr wrap="square" lIns="0" tIns="0" rIns="0" bIns="0" rtlCol="0">
            <a:spAutoFit/>
          </a:bodyPr>
          <a:lstStyle/>
          <a:p>
            <a:r>
              <a:rPr lang="en-GB" sz="1350">
                <a:highlight>
                  <a:srgbClr val="0000FF"/>
                </a:highlight>
              </a:rPr>
              <a:t>Tension</a:t>
            </a:r>
          </a:p>
        </p:txBody>
      </p:sp>
      <p:grpSp>
        <p:nvGrpSpPr>
          <p:cNvPr id="80" name="Group 79">
            <a:extLst>
              <a:ext uri="{FF2B5EF4-FFF2-40B4-BE49-F238E27FC236}">
                <a16:creationId xmlns:a16="http://schemas.microsoft.com/office/drawing/2014/main" id="{E62894AC-5849-47E6-A5F5-CEB172F2A08F}"/>
              </a:ext>
            </a:extLst>
          </p:cNvPr>
          <p:cNvGrpSpPr/>
          <p:nvPr/>
        </p:nvGrpSpPr>
        <p:grpSpPr>
          <a:xfrm>
            <a:off x="1835696" y="1131590"/>
            <a:ext cx="4626514" cy="2729267"/>
            <a:chOff x="1835696" y="1131590"/>
            <a:chExt cx="4626514" cy="2729267"/>
          </a:xfrm>
        </p:grpSpPr>
        <p:grpSp>
          <p:nvGrpSpPr>
            <p:cNvPr id="70" name="Group 69">
              <a:extLst>
                <a:ext uri="{FF2B5EF4-FFF2-40B4-BE49-F238E27FC236}">
                  <a16:creationId xmlns:a16="http://schemas.microsoft.com/office/drawing/2014/main" id="{16D830BC-36A7-432B-AAE5-6EBBF1DB4E9E}"/>
                </a:ext>
              </a:extLst>
            </p:cNvPr>
            <p:cNvGrpSpPr/>
            <p:nvPr/>
          </p:nvGrpSpPr>
          <p:grpSpPr>
            <a:xfrm>
              <a:off x="1835696" y="1131590"/>
              <a:ext cx="4626514" cy="2729267"/>
              <a:chOff x="1601670" y="1786698"/>
              <a:chExt cx="4626514" cy="2729267"/>
            </a:xfrm>
          </p:grpSpPr>
          <p:pic>
            <p:nvPicPr>
              <p:cNvPr id="6" name="Picture 5" descr="A picture containing crane&#10;&#10;Description automatically generated">
                <a:extLst>
                  <a:ext uri="{FF2B5EF4-FFF2-40B4-BE49-F238E27FC236}">
                    <a16:creationId xmlns:a16="http://schemas.microsoft.com/office/drawing/2014/main" id="{71DDAF69-6B39-4A45-921C-A54B57EEA8E5}"/>
                  </a:ext>
                </a:extLst>
              </p:cNvPr>
              <p:cNvPicPr>
                <a:picLocks noChangeAspect="1"/>
              </p:cNvPicPr>
              <p:nvPr/>
            </p:nvPicPr>
            <p:blipFill rotWithShape="1">
              <a:blip r:embed="rId3">
                <a:extLst>
                  <a:ext uri="{28A0092B-C50C-407E-A947-70E740481C1C}">
                    <a14:useLocalDpi xmlns:a14="http://schemas.microsoft.com/office/drawing/2010/main" val="0"/>
                  </a:ext>
                </a:extLst>
              </a:blip>
              <a:srcRect l="21650" t="31745" r="31888" b="4791"/>
              <a:stretch/>
            </p:blipFill>
            <p:spPr>
              <a:xfrm>
                <a:off x="1979712" y="1786698"/>
                <a:ext cx="4248472" cy="2729267"/>
              </a:xfrm>
              <a:prstGeom prst="rect">
                <a:avLst/>
              </a:prstGeom>
            </p:spPr>
          </p:pic>
          <p:cxnSp>
            <p:nvCxnSpPr>
              <p:cNvPr id="23" name="Straight Arrow Connector 22">
                <a:extLst>
                  <a:ext uri="{FF2B5EF4-FFF2-40B4-BE49-F238E27FC236}">
                    <a16:creationId xmlns:a16="http://schemas.microsoft.com/office/drawing/2014/main" id="{B254B017-F8E1-487B-84AC-0181C4F4BB16}"/>
                  </a:ext>
                </a:extLst>
              </p:cNvPr>
              <p:cNvCxnSpPr>
                <a:cxnSpLocks/>
              </p:cNvCxnSpPr>
              <p:nvPr/>
            </p:nvCxnSpPr>
            <p:spPr>
              <a:xfrm flipH="1" flipV="1">
                <a:off x="3491880" y="3291830"/>
                <a:ext cx="72008" cy="668805"/>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25" name="Straight Arrow Connector 24">
                <a:extLst>
                  <a:ext uri="{FF2B5EF4-FFF2-40B4-BE49-F238E27FC236}">
                    <a16:creationId xmlns:a16="http://schemas.microsoft.com/office/drawing/2014/main" id="{8B951791-E33B-41B3-A31C-9750B5FE12F1}"/>
                  </a:ext>
                </a:extLst>
              </p:cNvPr>
              <p:cNvCxnSpPr>
                <a:cxnSpLocks/>
              </p:cNvCxnSpPr>
              <p:nvPr/>
            </p:nvCxnSpPr>
            <p:spPr>
              <a:xfrm flipH="1" flipV="1">
                <a:off x="2699792" y="2970263"/>
                <a:ext cx="72008" cy="671594"/>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0" name="Straight Arrow Connector 29">
                <a:extLst>
                  <a:ext uri="{FF2B5EF4-FFF2-40B4-BE49-F238E27FC236}">
                    <a16:creationId xmlns:a16="http://schemas.microsoft.com/office/drawing/2014/main" id="{902FED62-A138-4BE2-9151-B22B85B7DBAB}"/>
                  </a:ext>
                </a:extLst>
              </p:cNvPr>
              <p:cNvCxnSpPr>
                <a:cxnSpLocks/>
              </p:cNvCxnSpPr>
              <p:nvPr/>
            </p:nvCxnSpPr>
            <p:spPr>
              <a:xfrm flipV="1">
                <a:off x="4442604" y="2607710"/>
                <a:ext cx="0" cy="362554"/>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2" name="Straight Arrow Connector 31">
                <a:extLst>
                  <a:ext uri="{FF2B5EF4-FFF2-40B4-BE49-F238E27FC236}">
                    <a16:creationId xmlns:a16="http://schemas.microsoft.com/office/drawing/2014/main" id="{2FA98808-78A4-45BD-8956-9BD7749AC2F7}"/>
                  </a:ext>
                </a:extLst>
              </p:cNvPr>
              <p:cNvCxnSpPr>
                <a:cxnSpLocks/>
              </p:cNvCxnSpPr>
              <p:nvPr/>
            </p:nvCxnSpPr>
            <p:spPr>
              <a:xfrm flipH="1" flipV="1">
                <a:off x="3605227" y="2238816"/>
                <a:ext cx="30669" cy="368894"/>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7" name="Straight Arrow Connector 36">
                <a:extLst>
                  <a:ext uri="{FF2B5EF4-FFF2-40B4-BE49-F238E27FC236}">
                    <a16:creationId xmlns:a16="http://schemas.microsoft.com/office/drawing/2014/main" id="{62FC77DD-0421-43A0-8207-BFD0492929E8}"/>
                  </a:ext>
                </a:extLst>
              </p:cNvPr>
              <p:cNvCxnSpPr>
                <a:cxnSpLocks/>
              </p:cNvCxnSpPr>
              <p:nvPr/>
            </p:nvCxnSpPr>
            <p:spPr>
              <a:xfrm>
                <a:off x="3995936" y="3075806"/>
                <a:ext cx="0" cy="288032"/>
              </a:xfrm>
              <a:prstGeom prst="straightConnector1">
                <a:avLst/>
              </a:prstGeom>
              <a:ln w="38100">
                <a:solidFill>
                  <a:srgbClr val="3829F7"/>
                </a:solidFill>
                <a:tailEnd type="triangle"/>
              </a:ln>
            </p:spPr>
            <p:style>
              <a:lnRef idx="1">
                <a:schemeClr val="accent4"/>
              </a:lnRef>
              <a:fillRef idx="0">
                <a:schemeClr val="accent4"/>
              </a:fillRef>
              <a:effectRef idx="0">
                <a:schemeClr val="accent4"/>
              </a:effectRef>
              <a:fontRef idx="minor">
                <a:schemeClr val="tx1"/>
              </a:fontRef>
            </p:style>
          </p:cxnSp>
          <p:cxnSp>
            <p:nvCxnSpPr>
              <p:cNvPr id="40" name="Straight Arrow Connector 39">
                <a:extLst>
                  <a:ext uri="{FF2B5EF4-FFF2-40B4-BE49-F238E27FC236}">
                    <a16:creationId xmlns:a16="http://schemas.microsoft.com/office/drawing/2014/main" id="{C4B0CD0F-5AE1-4503-B9FE-35731A39398B}"/>
                  </a:ext>
                </a:extLst>
              </p:cNvPr>
              <p:cNvCxnSpPr>
                <a:cxnSpLocks/>
              </p:cNvCxnSpPr>
              <p:nvPr/>
            </p:nvCxnSpPr>
            <p:spPr>
              <a:xfrm>
                <a:off x="3995936" y="2782961"/>
                <a:ext cx="0" cy="187302"/>
              </a:xfrm>
              <a:prstGeom prst="straightConnector1">
                <a:avLst/>
              </a:prstGeom>
              <a:ln w="38100">
                <a:solidFill>
                  <a:srgbClr val="FFFF00"/>
                </a:solidFill>
                <a:tailEnd type="triangle"/>
              </a:ln>
            </p:spPr>
            <p:style>
              <a:lnRef idx="1">
                <a:schemeClr val="accent4"/>
              </a:lnRef>
              <a:fillRef idx="0">
                <a:schemeClr val="accent4"/>
              </a:fillRef>
              <a:effectRef idx="0">
                <a:schemeClr val="accent4"/>
              </a:effectRef>
              <a:fontRef idx="minor">
                <a:schemeClr val="tx1"/>
              </a:fontRef>
            </p:style>
          </p:cxnSp>
          <p:cxnSp>
            <p:nvCxnSpPr>
              <p:cNvPr id="55" name="Straight Arrow Connector 54">
                <a:extLst>
                  <a:ext uri="{FF2B5EF4-FFF2-40B4-BE49-F238E27FC236}">
                    <a16:creationId xmlns:a16="http://schemas.microsoft.com/office/drawing/2014/main" id="{960B8056-CBF4-487B-8AE5-8298BB484EDC}"/>
                  </a:ext>
                </a:extLst>
              </p:cNvPr>
              <p:cNvCxnSpPr>
                <a:cxnSpLocks/>
              </p:cNvCxnSpPr>
              <p:nvPr/>
            </p:nvCxnSpPr>
            <p:spPr>
              <a:xfrm>
                <a:off x="3707904" y="4227934"/>
                <a:ext cx="576064" cy="216024"/>
              </a:xfrm>
              <a:prstGeom prst="straightConnector1">
                <a:avLst/>
              </a:prstGeom>
              <a:ln w="28575">
                <a:solidFill>
                  <a:schemeClr val="accent1">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67A2B760-2273-490C-B5F4-E6ECAB276E93}"/>
                  </a:ext>
                </a:extLst>
              </p:cNvPr>
              <p:cNvCxnSpPr>
                <a:cxnSpLocks/>
              </p:cNvCxnSpPr>
              <p:nvPr/>
            </p:nvCxnSpPr>
            <p:spPr>
              <a:xfrm>
                <a:off x="2375756" y="3713865"/>
                <a:ext cx="576064" cy="216024"/>
              </a:xfrm>
              <a:prstGeom prst="straightConnector1">
                <a:avLst/>
              </a:prstGeom>
              <a:ln w="28575">
                <a:headEnd type="triangle" w="med" len="med"/>
                <a:tailEnd type="triangle" w="med" len="med"/>
              </a:ln>
            </p:spPr>
            <p:style>
              <a:lnRef idx="1">
                <a:schemeClr val="accent4"/>
              </a:lnRef>
              <a:fillRef idx="0">
                <a:schemeClr val="accent4"/>
              </a:fillRef>
              <a:effectRef idx="0">
                <a:schemeClr val="accent4"/>
              </a:effectRef>
              <a:fontRef idx="minor">
                <a:schemeClr val="tx1"/>
              </a:fontRef>
            </p:style>
          </p:cxnSp>
          <p:sp>
            <p:nvSpPr>
              <p:cNvPr id="58" name="TextBox 57">
                <a:extLst>
                  <a:ext uri="{FF2B5EF4-FFF2-40B4-BE49-F238E27FC236}">
                    <a16:creationId xmlns:a16="http://schemas.microsoft.com/office/drawing/2014/main" id="{32C4D5D4-3083-4255-BF45-A19347018EA6}"/>
                  </a:ext>
                </a:extLst>
              </p:cNvPr>
              <p:cNvSpPr txBox="1"/>
              <p:nvPr/>
            </p:nvSpPr>
            <p:spPr>
              <a:xfrm>
                <a:off x="1601670" y="3528308"/>
                <a:ext cx="1008112" cy="207749"/>
              </a:xfrm>
              <a:prstGeom prst="rect">
                <a:avLst/>
              </a:prstGeom>
              <a:noFill/>
            </p:spPr>
            <p:txBody>
              <a:bodyPr wrap="square" lIns="0" tIns="0" rIns="0" bIns="0" rtlCol="0">
                <a:spAutoFit/>
              </a:bodyPr>
              <a:lstStyle/>
              <a:p>
                <a:r>
                  <a:rPr lang="en-GB" sz="1350"/>
                  <a:t>Thrust/pull</a:t>
                </a:r>
              </a:p>
            </p:txBody>
          </p:sp>
          <p:sp>
            <p:nvSpPr>
              <p:cNvPr id="59" name="TextBox 58">
                <a:extLst>
                  <a:ext uri="{FF2B5EF4-FFF2-40B4-BE49-F238E27FC236}">
                    <a16:creationId xmlns:a16="http://schemas.microsoft.com/office/drawing/2014/main" id="{3791CDD1-3926-496E-8AAF-6495851602D1}"/>
                  </a:ext>
                </a:extLst>
              </p:cNvPr>
              <p:cNvSpPr txBox="1"/>
              <p:nvPr/>
            </p:nvSpPr>
            <p:spPr>
              <a:xfrm>
                <a:off x="4211960" y="4227934"/>
                <a:ext cx="1008112" cy="207749"/>
              </a:xfrm>
              <a:prstGeom prst="rect">
                <a:avLst/>
              </a:prstGeom>
              <a:noFill/>
            </p:spPr>
            <p:txBody>
              <a:bodyPr wrap="square" lIns="0" tIns="0" rIns="0" bIns="0" rtlCol="0">
                <a:spAutoFit/>
              </a:bodyPr>
              <a:lstStyle/>
              <a:p>
                <a:r>
                  <a:rPr lang="en-GB" sz="1350"/>
                  <a:t>Friction force</a:t>
                </a:r>
              </a:p>
            </p:txBody>
          </p:sp>
          <p:sp>
            <p:nvSpPr>
              <p:cNvPr id="60" name="TextBox 59">
                <a:extLst>
                  <a:ext uri="{FF2B5EF4-FFF2-40B4-BE49-F238E27FC236}">
                    <a16:creationId xmlns:a16="http://schemas.microsoft.com/office/drawing/2014/main" id="{F0130262-7233-4675-A75C-657BA302ECE7}"/>
                  </a:ext>
                </a:extLst>
              </p:cNvPr>
              <p:cNvSpPr txBox="1"/>
              <p:nvPr/>
            </p:nvSpPr>
            <p:spPr>
              <a:xfrm>
                <a:off x="3059831" y="1980531"/>
                <a:ext cx="1152127" cy="207749"/>
              </a:xfrm>
              <a:prstGeom prst="rect">
                <a:avLst/>
              </a:prstGeom>
              <a:noFill/>
            </p:spPr>
            <p:txBody>
              <a:bodyPr wrap="square" lIns="0" tIns="0" rIns="0" bIns="0" rtlCol="0">
                <a:spAutoFit/>
              </a:bodyPr>
              <a:lstStyle/>
              <a:p>
                <a:r>
                  <a:rPr lang="en-GB" sz="1350"/>
                  <a:t>Reaction force</a:t>
                </a:r>
              </a:p>
            </p:txBody>
          </p:sp>
          <p:sp>
            <p:nvSpPr>
              <p:cNvPr id="64" name="TextBox 63">
                <a:extLst>
                  <a:ext uri="{FF2B5EF4-FFF2-40B4-BE49-F238E27FC236}">
                    <a16:creationId xmlns:a16="http://schemas.microsoft.com/office/drawing/2014/main" id="{6F7CB972-5381-4100-AABC-F3EB7685BC35}"/>
                  </a:ext>
                </a:extLst>
              </p:cNvPr>
              <p:cNvSpPr txBox="1"/>
              <p:nvPr/>
            </p:nvSpPr>
            <p:spPr>
              <a:xfrm>
                <a:off x="2159732" y="2734482"/>
                <a:ext cx="1152127" cy="207749"/>
              </a:xfrm>
              <a:prstGeom prst="rect">
                <a:avLst/>
              </a:prstGeom>
              <a:noFill/>
            </p:spPr>
            <p:txBody>
              <a:bodyPr wrap="square" lIns="0" tIns="0" rIns="0" bIns="0" rtlCol="0">
                <a:spAutoFit/>
              </a:bodyPr>
              <a:lstStyle/>
              <a:p>
                <a:r>
                  <a:rPr lang="en-GB" sz="1350"/>
                  <a:t>Reaction force</a:t>
                </a:r>
              </a:p>
            </p:txBody>
          </p:sp>
          <p:sp>
            <p:nvSpPr>
              <p:cNvPr id="65" name="TextBox 64">
                <a:extLst>
                  <a:ext uri="{FF2B5EF4-FFF2-40B4-BE49-F238E27FC236}">
                    <a16:creationId xmlns:a16="http://schemas.microsoft.com/office/drawing/2014/main" id="{594604FB-ECFB-473E-91BE-9851E6D6ADD2}"/>
                  </a:ext>
                </a:extLst>
              </p:cNvPr>
              <p:cNvSpPr txBox="1"/>
              <p:nvPr/>
            </p:nvSpPr>
            <p:spPr>
              <a:xfrm>
                <a:off x="4537213" y="2799567"/>
                <a:ext cx="1152127" cy="207749"/>
              </a:xfrm>
              <a:prstGeom prst="rect">
                <a:avLst/>
              </a:prstGeom>
              <a:noFill/>
            </p:spPr>
            <p:txBody>
              <a:bodyPr wrap="square" lIns="0" tIns="0" rIns="0" bIns="0" rtlCol="0">
                <a:spAutoFit/>
              </a:bodyPr>
              <a:lstStyle/>
              <a:p>
                <a:r>
                  <a:rPr lang="en-GB" sz="1350"/>
                  <a:t>Reaction force</a:t>
                </a:r>
              </a:p>
            </p:txBody>
          </p:sp>
          <p:sp>
            <p:nvSpPr>
              <p:cNvPr id="66" name="TextBox 65">
                <a:extLst>
                  <a:ext uri="{FF2B5EF4-FFF2-40B4-BE49-F238E27FC236}">
                    <a16:creationId xmlns:a16="http://schemas.microsoft.com/office/drawing/2014/main" id="{1F1064A6-1761-4875-B72D-08A9C258C6BD}"/>
                  </a:ext>
                </a:extLst>
              </p:cNvPr>
              <p:cNvSpPr txBox="1"/>
              <p:nvPr/>
            </p:nvSpPr>
            <p:spPr>
              <a:xfrm>
                <a:off x="3654990" y="3783103"/>
                <a:ext cx="1152127" cy="207749"/>
              </a:xfrm>
              <a:prstGeom prst="rect">
                <a:avLst/>
              </a:prstGeom>
              <a:noFill/>
            </p:spPr>
            <p:txBody>
              <a:bodyPr wrap="square" lIns="0" tIns="0" rIns="0" bIns="0" rtlCol="0">
                <a:spAutoFit/>
              </a:bodyPr>
              <a:lstStyle/>
              <a:p>
                <a:r>
                  <a:rPr lang="en-GB" sz="1350"/>
                  <a:t>Reaction force</a:t>
                </a:r>
              </a:p>
            </p:txBody>
          </p:sp>
        </p:grpSp>
        <p:sp>
          <p:nvSpPr>
            <p:cNvPr id="72" name="TextBox 71">
              <a:extLst>
                <a:ext uri="{FF2B5EF4-FFF2-40B4-BE49-F238E27FC236}">
                  <a16:creationId xmlns:a16="http://schemas.microsoft.com/office/drawing/2014/main" id="{5D56A2D9-899E-4C2A-9D5D-113A9C912E34}"/>
                </a:ext>
              </a:extLst>
            </p:cNvPr>
            <p:cNvSpPr txBox="1"/>
            <p:nvPr/>
          </p:nvSpPr>
          <p:spPr>
            <a:xfrm>
              <a:off x="4017157" y="1892727"/>
              <a:ext cx="731842" cy="207749"/>
            </a:xfrm>
            <a:prstGeom prst="rect">
              <a:avLst/>
            </a:prstGeom>
            <a:noFill/>
          </p:spPr>
          <p:txBody>
            <a:bodyPr wrap="square" lIns="0" tIns="0" rIns="0" bIns="0" rtlCol="0">
              <a:spAutoFit/>
            </a:bodyPr>
            <a:lstStyle/>
            <a:p>
              <a:r>
                <a:rPr lang="en-GB" sz="1350">
                  <a:highlight>
                    <a:srgbClr val="FFFF00"/>
                  </a:highlight>
                </a:rPr>
                <a:t>Weight</a:t>
              </a:r>
            </a:p>
          </p:txBody>
        </p:sp>
        <p:cxnSp>
          <p:nvCxnSpPr>
            <p:cNvPr id="74" name="Straight Arrow Connector 73">
              <a:extLst>
                <a:ext uri="{FF2B5EF4-FFF2-40B4-BE49-F238E27FC236}">
                  <a16:creationId xmlns:a16="http://schemas.microsoft.com/office/drawing/2014/main" id="{B7B41311-7116-43D0-82DF-DBCD19336DCB}"/>
                </a:ext>
              </a:extLst>
            </p:cNvPr>
            <p:cNvCxnSpPr>
              <a:cxnSpLocks/>
            </p:cNvCxnSpPr>
            <p:nvPr/>
          </p:nvCxnSpPr>
          <p:spPr>
            <a:xfrm>
              <a:off x="5508104" y="1765300"/>
              <a:ext cx="0" cy="362553"/>
            </a:xfrm>
            <a:prstGeom prst="straightConnector1">
              <a:avLst/>
            </a:prstGeom>
            <a:ln w="38100">
              <a:solidFill>
                <a:srgbClr val="FFFF00"/>
              </a:solidFill>
              <a:tailEnd type="triangle"/>
            </a:ln>
          </p:spPr>
          <p:style>
            <a:lnRef idx="1">
              <a:schemeClr val="accent4"/>
            </a:lnRef>
            <a:fillRef idx="0">
              <a:schemeClr val="accent4"/>
            </a:fillRef>
            <a:effectRef idx="0">
              <a:schemeClr val="accent4"/>
            </a:effectRef>
            <a:fontRef idx="minor">
              <a:schemeClr val="tx1"/>
            </a:fontRef>
          </p:style>
        </p:cxnSp>
        <p:cxnSp>
          <p:nvCxnSpPr>
            <p:cNvPr id="76" name="Straight Arrow Connector 75">
              <a:extLst>
                <a:ext uri="{FF2B5EF4-FFF2-40B4-BE49-F238E27FC236}">
                  <a16:creationId xmlns:a16="http://schemas.microsoft.com/office/drawing/2014/main" id="{A3BD5BAE-A473-4A1A-8005-5940D5C452E0}"/>
                </a:ext>
              </a:extLst>
            </p:cNvPr>
            <p:cNvCxnSpPr>
              <a:cxnSpLocks/>
            </p:cNvCxnSpPr>
            <p:nvPr/>
          </p:nvCxnSpPr>
          <p:spPr>
            <a:xfrm>
              <a:off x="4951597" y="1511459"/>
              <a:ext cx="0" cy="381268"/>
            </a:xfrm>
            <a:prstGeom prst="straightConnector1">
              <a:avLst/>
            </a:prstGeom>
            <a:ln w="38100">
              <a:solidFill>
                <a:srgbClr val="FFFF00"/>
              </a:solidFill>
              <a:tailEnd type="triangle"/>
            </a:ln>
          </p:spPr>
          <p:style>
            <a:lnRef idx="1">
              <a:schemeClr val="accent4"/>
            </a:lnRef>
            <a:fillRef idx="0">
              <a:schemeClr val="accent4"/>
            </a:fillRef>
            <a:effectRef idx="0">
              <a:schemeClr val="accent4"/>
            </a:effectRef>
            <a:fontRef idx="minor">
              <a:schemeClr val="tx1"/>
            </a:fontRef>
          </p:style>
        </p:cxnSp>
        <p:sp>
          <p:nvSpPr>
            <p:cNvPr id="78" name="TextBox 77">
              <a:extLst>
                <a:ext uri="{FF2B5EF4-FFF2-40B4-BE49-F238E27FC236}">
                  <a16:creationId xmlns:a16="http://schemas.microsoft.com/office/drawing/2014/main" id="{2CCE3932-1AA5-4715-B907-CE6F1752B985}"/>
                </a:ext>
              </a:extLst>
            </p:cNvPr>
            <p:cNvSpPr txBox="1"/>
            <p:nvPr/>
          </p:nvSpPr>
          <p:spPr>
            <a:xfrm>
              <a:off x="4722255" y="1238053"/>
              <a:ext cx="731842" cy="207749"/>
            </a:xfrm>
            <a:prstGeom prst="rect">
              <a:avLst/>
            </a:prstGeom>
            <a:noFill/>
          </p:spPr>
          <p:txBody>
            <a:bodyPr wrap="square" lIns="0" tIns="0" rIns="0" bIns="0" rtlCol="0">
              <a:spAutoFit/>
            </a:bodyPr>
            <a:lstStyle/>
            <a:p>
              <a:r>
                <a:rPr lang="en-GB" sz="1350">
                  <a:highlight>
                    <a:srgbClr val="FFFF00"/>
                  </a:highlight>
                </a:rPr>
                <a:t>Weight</a:t>
              </a:r>
            </a:p>
          </p:txBody>
        </p:sp>
        <p:sp>
          <p:nvSpPr>
            <p:cNvPr id="79" name="TextBox 78">
              <a:extLst>
                <a:ext uri="{FF2B5EF4-FFF2-40B4-BE49-F238E27FC236}">
                  <a16:creationId xmlns:a16="http://schemas.microsoft.com/office/drawing/2014/main" id="{7C562DC2-A867-451A-A06D-EF8EBEF8575E}"/>
                </a:ext>
              </a:extLst>
            </p:cNvPr>
            <p:cNvSpPr txBox="1"/>
            <p:nvPr/>
          </p:nvSpPr>
          <p:spPr>
            <a:xfrm>
              <a:off x="5585719" y="1583708"/>
              <a:ext cx="731842" cy="207749"/>
            </a:xfrm>
            <a:prstGeom prst="rect">
              <a:avLst/>
            </a:prstGeom>
            <a:noFill/>
          </p:spPr>
          <p:txBody>
            <a:bodyPr wrap="square" lIns="0" tIns="0" rIns="0" bIns="0" rtlCol="0">
              <a:spAutoFit/>
            </a:bodyPr>
            <a:lstStyle/>
            <a:p>
              <a:r>
                <a:rPr lang="en-GB" sz="1350">
                  <a:highlight>
                    <a:srgbClr val="FFFF00"/>
                  </a:highlight>
                </a:rPr>
                <a:t>Weight</a:t>
              </a:r>
            </a:p>
          </p:txBody>
        </p:sp>
      </p:grpSp>
      <p:sp>
        <p:nvSpPr>
          <p:cNvPr id="4" name="TextBox 3">
            <a:extLst>
              <a:ext uri="{FF2B5EF4-FFF2-40B4-BE49-F238E27FC236}">
                <a16:creationId xmlns:a16="http://schemas.microsoft.com/office/drawing/2014/main" id="{E92F7AE3-A4EC-4827-9B88-4C127DC64ED6}"/>
              </a:ext>
            </a:extLst>
          </p:cNvPr>
          <p:cNvSpPr txBox="1"/>
          <p:nvPr/>
        </p:nvSpPr>
        <p:spPr>
          <a:xfrm>
            <a:off x="323528" y="4190216"/>
            <a:ext cx="8658962" cy="677108"/>
          </a:xfrm>
          <a:prstGeom prst="rect">
            <a:avLst/>
          </a:prstGeom>
          <a:noFill/>
        </p:spPr>
        <p:txBody>
          <a:bodyPr wrap="square" lIns="0" tIns="0" rIns="0" bIns="0" rtlCol="0">
            <a:spAutoFit/>
          </a:bodyPr>
          <a:lstStyle/>
          <a:p>
            <a:r>
              <a:rPr lang="en-GB" sz="1100">
                <a:solidFill>
                  <a:srgbClr val="B40000"/>
                </a:solidFill>
              </a:rPr>
              <a:t>*Important: The AOC system is considered as an indoor structure here, to avoid the effects from forces generated due to wind.</a:t>
            </a:r>
          </a:p>
          <a:p>
            <a:r>
              <a:rPr lang="en-GB" sz="1100">
                <a:solidFill>
                  <a:srgbClr val="B40000"/>
                </a:solidFill>
              </a:rPr>
              <a:t>**Note that this diagram should not be considered as an FBD. This only contains the type of forces that should be considered for the construction of FBD. </a:t>
            </a:r>
          </a:p>
          <a:p>
            <a:endParaRPr lang="en-GB" sz="1100">
              <a:solidFill>
                <a:srgbClr val="B40000"/>
              </a:solidFill>
            </a:endParaRPr>
          </a:p>
        </p:txBody>
      </p:sp>
      <p:sp>
        <p:nvSpPr>
          <p:cNvPr id="7" name="Footer Placeholder 4">
            <a:extLst>
              <a:ext uri="{FF2B5EF4-FFF2-40B4-BE49-F238E27FC236}">
                <a16:creationId xmlns:a16="http://schemas.microsoft.com/office/drawing/2014/main" id="{2E46710C-F1A8-31FA-EE01-E5249C403177}"/>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30979542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2455810" y="1455480"/>
            <a:ext cx="6408720" cy="160236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Summary of the session</a:t>
            </a:r>
          </a:p>
        </p:txBody>
      </p:sp>
    </p:spTree>
    <p:extLst>
      <p:ext uri="{BB962C8B-B14F-4D97-AF65-F5344CB8AC3E}">
        <p14:creationId xmlns:p14="http://schemas.microsoft.com/office/powerpoint/2010/main" val="1340074448"/>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B5822B-0D2B-B739-7B33-E527CC5BBD76}"/>
              </a:ext>
            </a:extLst>
          </p:cNvPr>
          <p:cNvSpPr>
            <a:spLocks noGrp="1"/>
          </p:cNvSpPr>
          <p:nvPr>
            <p:ph type="sldNum" sz="quarter" idx="11"/>
          </p:nvPr>
        </p:nvSpPr>
        <p:spPr/>
        <p:txBody>
          <a:bodyPr/>
          <a:lstStyle/>
          <a:p>
            <a:fld id="{DA2C159E-F13C-4A85-9A41-E7669D3E0D70}" type="slidenum">
              <a:rPr lang="en-GB" smtClean="0"/>
              <a:pPr/>
              <a:t>221</a:t>
            </a:fld>
            <a:endParaRPr lang="en-GB"/>
          </a:p>
        </p:txBody>
      </p:sp>
      <p:sp>
        <p:nvSpPr>
          <p:cNvPr id="3" name="Title 2">
            <a:extLst>
              <a:ext uri="{FF2B5EF4-FFF2-40B4-BE49-F238E27FC236}">
                <a16:creationId xmlns:a16="http://schemas.microsoft.com/office/drawing/2014/main" id="{B5265A86-6BD1-E845-7D78-78BCC45002CE}"/>
              </a:ext>
            </a:extLst>
          </p:cNvPr>
          <p:cNvSpPr>
            <a:spLocks noGrp="1"/>
          </p:cNvSpPr>
          <p:nvPr>
            <p:ph type="title"/>
          </p:nvPr>
        </p:nvSpPr>
        <p:spPr/>
        <p:txBody>
          <a:bodyPr/>
          <a:lstStyle/>
          <a:p>
            <a:r>
              <a:rPr lang="en-GB"/>
              <a:t>Plenary</a:t>
            </a:r>
            <a:endParaRPr lang="en-US"/>
          </a:p>
        </p:txBody>
      </p:sp>
      <p:sp>
        <p:nvSpPr>
          <p:cNvPr id="6" name="TextBox 5">
            <a:extLst>
              <a:ext uri="{FF2B5EF4-FFF2-40B4-BE49-F238E27FC236}">
                <a16:creationId xmlns:a16="http://schemas.microsoft.com/office/drawing/2014/main" id="{2E698ABD-5363-2B03-5A46-6755054ADA9D}"/>
              </a:ext>
            </a:extLst>
          </p:cNvPr>
          <p:cNvSpPr txBox="1"/>
          <p:nvPr/>
        </p:nvSpPr>
        <p:spPr>
          <a:xfrm>
            <a:off x="342900" y="701094"/>
            <a:ext cx="3821805"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700"/>
              <a:t>What did you learn today?</a:t>
            </a:r>
            <a:r>
              <a:rPr lang="en-US" sz="2700">
                <a:cs typeface="Arial"/>
              </a:rPr>
              <a:t>​</a:t>
            </a:r>
            <a:endParaRPr lang="en-US"/>
          </a:p>
        </p:txBody>
      </p:sp>
      <p:pic>
        <p:nvPicPr>
          <p:cNvPr id="7" name="Graphic 1" descr="Thought outline">
            <a:extLst>
              <a:ext uri="{FF2B5EF4-FFF2-40B4-BE49-F238E27FC236}">
                <a16:creationId xmlns:a16="http://schemas.microsoft.com/office/drawing/2014/main" id="{0061C9FD-1F1D-BD60-39CE-74A29570C34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07704" y="1967845"/>
            <a:ext cx="1701430" cy="1709479"/>
          </a:xfrm>
          <a:prstGeom prst="rect">
            <a:avLst/>
          </a:prstGeom>
        </p:spPr>
      </p:pic>
      <p:pic>
        <p:nvPicPr>
          <p:cNvPr id="8" name="Graphic 7" descr="Electric Tower with solid fill">
            <a:extLst>
              <a:ext uri="{FF2B5EF4-FFF2-40B4-BE49-F238E27FC236}">
                <a16:creationId xmlns:a16="http://schemas.microsoft.com/office/drawing/2014/main" id="{06A33DD5-AADB-BA34-7FA1-4B24A165DD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48064" y="986400"/>
            <a:ext cx="3384550" cy="3384550"/>
          </a:xfrm>
          <a:prstGeom prst="rect">
            <a:avLst/>
          </a:prstGeom>
        </p:spPr>
      </p:pic>
      <p:sp>
        <p:nvSpPr>
          <p:cNvPr id="4" name="Footer Placeholder 4">
            <a:extLst>
              <a:ext uri="{FF2B5EF4-FFF2-40B4-BE49-F238E27FC236}">
                <a16:creationId xmlns:a16="http://schemas.microsoft.com/office/drawing/2014/main" id="{E5943766-F6C3-72B7-7A4E-1C16D0103B7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061609034"/>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6BFDC-9187-A376-E718-6A28D6077267}"/>
              </a:ext>
            </a:extLst>
          </p:cNvPr>
          <p:cNvSpPr>
            <a:spLocks noGrp="1"/>
          </p:cNvSpPr>
          <p:nvPr>
            <p:ph type="sldNum" sz="quarter" idx="11"/>
          </p:nvPr>
        </p:nvSpPr>
        <p:spPr/>
        <p:txBody>
          <a:bodyPr/>
          <a:lstStyle/>
          <a:p>
            <a:fld id="{DA2C159E-F13C-4A85-9A41-E7669D3E0D70}" type="slidenum">
              <a:rPr lang="en-GB" smtClean="0"/>
              <a:pPr/>
              <a:t>222</a:t>
            </a:fld>
            <a:endParaRPr lang="en-GB"/>
          </a:p>
        </p:txBody>
      </p:sp>
      <p:sp>
        <p:nvSpPr>
          <p:cNvPr id="4" name="Text Placeholder 3">
            <a:extLst>
              <a:ext uri="{FF2B5EF4-FFF2-40B4-BE49-F238E27FC236}">
                <a16:creationId xmlns:a16="http://schemas.microsoft.com/office/drawing/2014/main" id="{9CEB353E-06E4-C687-1686-42EC0E49BF39}"/>
              </a:ext>
            </a:extLst>
          </p:cNvPr>
          <p:cNvSpPr>
            <a:spLocks noGrp="1"/>
          </p:cNvSpPr>
          <p:nvPr>
            <p:ph type="body" sz="quarter" idx="12"/>
          </p:nvPr>
        </p:nvSpPr>
        <p:spPr>
          <a:xfrm>
            <a:off x="234000" y="519675"/>
            <a:ext cx="7667625" cy="3601574"/>
          </a:xfrm>
        </p:spPr>
        <p:txBody>
          <a:bodyPr vert="horz" lIns="0" tIns="0" rIns="0" bIns="0" rtlCol="0" anchor="t">
            <a:noAutofit/>
          </a:bodyPr>
          <a:lstStyle/>
          <a:p>
            <a:r>
              <a:rPr lang="en-US" b="1">
                <a:ea typeface="+mn-lt"/>
                <a:cs typeface="+mn-lt"/>
              </a:rPr>
              <a:t>Let’s complete the self-assessment sheet for today’s session</a:t>
            </a:r>
            <a:endParaRPr lang="en-US">
              <a:ea typeface="+mn-lt"/>
              <a:cs typeface="+mn-lt"/>
            </a:endParaRPr>
          </a:p>
        </p:txBody>
      </p:sp>
      <p:grpSp>
        <p:nvGrpSpPr>
          <p:cNvPr id="8" name="Group 7">
            <a:extLst>
              <a:ext uri="{FF2B5EF4-FFF2-40B4-BE49-F238E27FC236}">
                <a16:creationId xmlns:a16="http://schemas.microsoft.com/office/drawing/2014/main" id="{DB97984B-ADDB-4E21-A3F6-1C55EEA40E98}"/>
              </a:ext>
            </a:extLst>
          </p:cNvPr>
          <p:cNvGrpSpPr/>
          <p:nvPr/>
        </p:nvGrpSpPr>
        <p:grpSpPr>
          <a:xfrm>
            <a:off x="4067812" y="1067631"/>
            <a:ext cx="3719864" cy="3376625"/>
            <a:chOff x="4067812" y="1067631"/>
            <a:chExt cx="3719864" cy="3376625"/>
          </a:xfrm>
        </p:grpSpPr>
        <p:grpSp>
          <p:nvGrpSpPr>
            <p:cNvPr id="11" name="Group 10">
              <a:extLst>
                <a:ext uri="{FF2B5EF4-FFF2-40B4-BE49-F238E27FC236}">
                  <a16:creationId xmlns:a16="http://schemas.microsoft.com/office/drawing/2014/main" id="{1FD24589-450E-B975-7F4D-0229020D6EA5}"/>
                </a:ext>
              </a:extLst>
            </p:cNvPr>
            <p:cNvGrpSpPr/>
            <p:nvPr/>
          </p:nvGrpSpPr>
          <p:grpSpPr>
            <a:xfrm>
              <a:off x="4067812" y="1067631"/>
              <a:ext cx="3719864" cy="3376625"/>
              <a:chOff x="4066472" y="1266825"/>
              <a:chExt cx="3719864" cy="3376625"/>
            </a:xfrm>
          </p:grpSpPr>
          <p:pic>
            <p:nvPicPr>
              <p:cNvPr id="6" name="Picture 6" descr="Reading cartoon bee">
                <a:extLst>
                  <a:ext uri="{FF2B5EF4-FFF2-40B4-BE49-F238E27FC236}">
                    <a16:creationId xmlns:a16="http://schemas.microsoft.com/office/drawing/2014/main" id="{B54E52EF-556A-6046-9B29-FF898181D523}"/>
                  </a:ext>
                </a:extLst>
              </p:cNvPr>
              <p:cNvPicPr>
                <a:picLocks noChangeAspect="1"/>
              </p:cNvPicPr>
              <p:nvPr/>
            </p:nvPicPr>
            <p:blipFill>
              <a:blip r:embed="rId2"/>
              <a:stretch>
                <a:fillRect/>
              </a:stretch>
            </p:blipFill>
            <p:spPr>
              <a:xfrm>
                <a:off x="4514850" y="2200263"/>
                <a:ext cx="1838324" cy="2443187"/>
              </a:xfrm>
              <a:prstGeom prst="rect">
                <a:avLst/>
              </a:prstGeom>
            </p:spPr>
          </p:pic>
          <p:pic>
            <p:nvPicPr>
              <p:cNvPr id="7" name="Graphic 7" descr="A lightbulb">
                <a:extLst>
                  <a:ext uri="{FF2B5EF4-FFF2-40B4-BE49-F238E27FC236}">
                    <a16:creationId xmlns:a16="http://schemas.microsoft.com/office/drawing/2014/main" id="{DC0808CE-94F9-62BA-6D4D-B35A247C6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7123" y="2474387"/>
                <a:ext cx="1319213" cy="1319213"/>
              </a:xfrm>
              <a:prstGeom prst="rect">
                <a:avLst/>
              </a:prstGeom>
            </p:spPr>
          </p:pic>
          <p:pic>
            <p:nvPicPr>
              <p:cNvPr id="9" name="Graphic 7" descr="A lightbulb">
                <a:extLst>
                  <a:ext uri="{FF2B5EF4-FFF2-40B4-BE49-F238E27FC236}">
                    <a16:creationId xmlns:a16="http://schemas.microsoft.com/office/drawing/2014/main" id="{C840CF0F-4FF2-31BF-3E62-F1CBAF14F9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7838" y="1266825"/>
                <a:ext cx="1319213" cy="1319213"/>
              </a:xfrm>
              <a:prstGeom prst="rect">
                <a:avLst/>
              </a:prstGeom>
            </p:spPr>
          </p:pic>
          <p:pic>
            <p:nvPicPr>
              <p:cNvPr id="10" name="Graphic 7" descr="A lightbulb">
                <a:extLst>
                  <a:ext uri="{FF2B5EF4-FFF2-40B4-BE49-F238E27FC236}">
                    <a16:creationId xmlns:a16="http://schemas.microsoft.com/office/drawing/2014/main" id="{55DF3E79-8956-DA48-74E6-14F5AE1232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6472" y="1540656"/>
                <a:ext cx="1319213" cy="1319213"/>
              </a:xfrm>
              <a:prstGeom prst="rect">
                <a:avLst/>
              </a:prstGeom>
            </p:spPr>
          </p:pic>
        </p:grpSp>
        <p:sp>
          <p:nvSpPr>
            <p:cNvPr id="3" name="TextBox 2">
              <a:extLst>
                <a:ext uri="{FF2B5EF4-FFF2-40B4-BE49-F238E27FC236}">
                  <a16:creationId xmlns:a16="http://schemas.microsoft.com/office/drawing/2014/main" id="{01BC2AD8-3230-4FE7-9716-8B97CF44D392}"/>
                </a:ext>
              </a:extLst>
            </p:cNvPr>
            <p:cNvSpPr txBox="1"/>
            <p:nvPr/>
          </p:nvSpPr>
          <p:spPr>
            <a:xfrm>
              <a:off x="4666819" y="1851670"/>
              <a:ext cx="288032" cy="216024"/>
            </a:xfrm>
            <a:prstGeom prst="rect">
              <a:avLst/>
            </a:prstGeom>
            <a:noFill/>
          </p:spPr>
          <p:txBody>
            <a:bodyPr wrap="square" lIns="0" tIns="0" rIns="0" bIns="0" rtlCol="0">
              <a:spAutoFit/>
            </a:bodyPr>
            <a:lstStyle/>
            <a:p>
              <a:r>
                <a:rPr lang="en-GB" sz="1350"/>
                <a:t>R</a:t>
              </a:r>
            </a:p>
          </p:txBody>
        </p:sp>
        <p:sp>
          <p:nvSpPr>
            <p:cNvPr id="12" name="TextBox 11">
              <a:extLst>
                <a:ext uri="{FF2B5EF4-FFF2-40B4-BE49-F238E27FC236}">
                  <a16:creationId xmlns:a16="http://schemas.microsoft.com/office/drawing/2014/main" id="{BB9F474C-D1F2-40A2-AE9C-F30A144FAA71}"/>
                </a:ext>
              </a:extLst>
            </p:cNvPr>
            <p:cNvSpPr txBox="1"/>
            <p:nvPr/>
          </p:nvSpPr>
          <p:spPr>
            <a:xfrm>
              <a:off x="6156176" y="1570050"/>
              <a:ext cx="288032" cy="216024"/>
            </a:xfrm>
            <a:prstGeom prst="rect">
              <a:avLst/>
            </a:prstGeom>
            <a:noFill/>
          </p:spPr>
          <p:txBody>
            <a:bodyPr wrap="square" lIns="0" tIns="0" rIns="0" bIns="0" rtlCol="0">
              <a:spAutoFit/>
            </a:bodyPr>
            <a:lstStyle/>
            <a:p>
              <a:r>
                <a:rPr lang="en-GB" sz="1350"/>
                <a:t>A</a:t>
              </a:r>
            </a:p>
          </p:txBody>
        </p:sp>
        <p:sp>
          <p:nvSpPr>
            <p:cNvPr id="13" name="TextBox 12">
              <a:extLst>
                <a:ext uri="{FF2B5EF4-FFF2-40B4-BE49-F238E27FC236}">
                  <a16:creationId xmlns:a16="http://schemas.microsoft.com/office/drawing/2014/main" id="{C8F0C792-EEE7-407C-89FD-33A45215C141}"/>
                </a:ext>
              </a:extLst>
            </p:cNvPr>
            <p:cNvSpPr txBox="1"/>
            <p:nvPr/>
          </p:nvSpPr>
          <p:spPr>
            <a:xfrm>
              <a:off x="7092280" y="2787774"/>
              <a:ext cx="360040" cy="216024"/>
            </a:xfrm>
            <a:prstGeom prst="rect">
              <a:avLst/>
            </a:prstGeom>
            <a:noFill/>
          </p:spPr>
          <p:txBody>
            <a:bodyPr wrap="square" lIns="0" tIns="0" rIns="0" bIns="0" rtlCol="0">
              <a:spAutoFit/>
            </a:bodyPr>
            <a:lstStyle/>
            <a:p>
              <a:r>
                <a:rPr lang="en-GB" sz="1350"/>
                <a:t>G</a:t>
              </a:r>
            </a:p>
          </p:txBody>
        </p:sp>
      </p:grpSp>
      <p:sp>
        <p:nvSpPr>
          <p:cNvPr id="15" name="Footer Placeholder 4">
            <a:extLst>
              <a:ext uri="{FF2B5EF4-FFF2-40B4-BE49-F238E27FC236}">
                <a16:creationId xmlns:a16="http://schemas.microsoft.com/office/drawing/2014/main" id="{C7D66229-0D5E-F74A-B4D1-B55525E1C7D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711969477"/>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223</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endParaRPr lang="en-GB" sz="110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4E1E7F20-980B-851F-1B98-25CDD4422E0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738219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Newton’s laws</a:t>
            </a:r>
          </a:p>
        </p:txBody>
      </p:sp>
    </p:spTree>
    <p:extLst>
      <p:ext uri="{BB962C8B-B14F-4D97-AF65-F5344CB8AC3E}">
        <p14:creationId xmlns:p14="http://schemas.microsoft.com/office/powerpoint/2010/main" val="3072831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2950" y="249900"/>
            <a:ext cx="8437563" cy="699425"/>
          </a:xfrm>
        </p:spPr>
        <p:txBody>
          <a:bodyPr anchor="t">
            <a:normAutofit/>
          </a:bodyPr>
          <a:lstStyle/>
          <a:p>
            <a:r>
              <a:rPr lang="en-GB"/>
              <a:t>Newton’s first law (Law of inertia)</a:t>
            </a:r>
          </a:p>
        </p:txBody>
      </p:sp>
      <p:sp>
        <p:nvSpPr>
          <p:cNvPr id="5" name="Text Placeholder 4"/>
          <p:cNvSpPr>
            <a:spLocks noGrp="1"/>
          </p:cNvSpPr>
          <p:nvPr>
            <p:ph type="body" sz="quarter" idx="13"/>
          </p:nvPr>
        </p:nvSpPr>
        <p:spPr>
          <a:xfrm>
            <a:off x="233363" y="1438717"/>
            <a:ext cx="4122737" cy="3293274"/>
          </a:xfrm>
        </p:spPr>
        <p:txBody>
          <a:bodyPr>
            <a:normAutofit/>
          </a:bodyPr>
          <a:lstStyle/>
          <a:p>
            <a:pPr>
              <a:spcAft>
                <a:spcPts val="600"/>
              </a:spcAft>
            </a:pPr>
            <a:r>
              <a:rPr lang="en-GB" b="0"/>
              <a:t>An object at rest tends to stay at rest and an object in motion tends to stay in motion unless acted upon by an unbalanced force.</a:t>
            </a:r>
          </a:p>
          <a:p>
            <a:pPr>
              <a:spcAft>
                <a:spcPts val="600"/>
              </a:spcAft>
            </a:pPr>
            <a:endParaRPr lang="en-GB"/>
          </a:p>
          <a:p>
            <a:pPr>
              <a:spcAft>
                <a:spcPts val="600"/>
              </a:spcAft>
            </a:pPr>
            <a:r>
              <a:rPr lang="en-GB"/>
              <a:t> </a:t>
            </a:r>
            <a:br>
              <a:rPr lang="en-GB"/>
            </a:br>
            <a:endParaRPr lang="en-GB"/>
          </a:p>
        </p:txBody>
      </p:sp>
      <p:pic>
        <p:nvPicPr>
          <p:cNvPr id="6" name="Graphic 5" descr="Badge 1 outline">
            <a:extLst>
              <a:ext uri="{FF2B5EF4-FFF2-40B4-BE49-F238E27FC236}">
                <a16:creationId xmlns:a16="http://schemas.microsoft.com/office/drawing/2014/main" id="{C2FB48B9-069F-426D-BB3D-0E33165FE1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45584" y="1059582"/>
            <a:ext cx="3672409" cy="3672409"/>
          </a:xfrm>
          <a:prstGeom prst="rect">
            <a:avLst/>
          </a:prstGeom>
        </p:spPr>
      </p:pic>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24</a:t>
            </a:fld>
            <a:endParaRPr lang="en-GB"/>
          </a:p>
        </p:txBody>
      </p:sp>
      <p:sp>
        <p:nvSpPr>
          <p:cNvPr id="8" name="TextBox 7">
            <a:extLst>
              <a:ext uri="{FF2B5EF4-FFF2-40B4-BE49-F238E27FC236}">
                <a16:creationId xmlns:a16="http://schemas.microsoft.com/office/drawing/2014/main" id="{DFFD4F1D-9BC9-44BF-AC0D-7E393107A964}"/>
              </a:ext>
            </a:extLst>
          </p:cNvPr>
          <p:cNvSpPr txBox="1"/>
          <p:nvPr/>
        </p:nvSpPr>
        <p:spPr>
          <a:xfrm>
            <a:off x="107504" y="3939902"/>
            <a:ext cx="3096344" cy="215444"/>
          </a:xfrm>
          <a:prstGeom prst="rect">
            <a:avLst/>
          </a:prstGeom>
          <a:noFill/>
        </p:spPr>
        <p:txBody>
          <a:bodyPr wrap="square">
            <a:spAutoFit/>
          </a:bodyPr>
          <a:lstStyle/>
          <a:p>
            <a:r>
              <a:rPr lang="en-GB" sz="800"/>
              <a:t>https://www.bbc.co.uk/bitesize/guides/zqs47p3/revision/1</a:t>
            </a:r>
          </a:p>
        </p:txBody>
      </p:sp>
      <p:sp>
        <p:nvSpPr>
          <p:cNvPr id="2" name="Footer Placeholder 4">
            <a:extLst>
              <a:ext uri="{FF2B5EF4-FFF2-40B4-BE49-F238E27FC236}">
                <a16:creationId xmlns:a16="http://schemas.microsoft.com/office/drawing/2014/main" id="{10538ECA-0DCF-AAA2-1A37-A44492587162}"/>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623175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a:t>Mass and inertia</a:t>
            </a:r>
          </a:p>
        </p:txBody>
      </p:sp>
      <p:sp>
        <p:nvSpPr>
          <p:cNvPr id="6" name="Content Placeholder 5"/>
          <p:cNvSpPr>
            <a:spLocks noGrp="1"/>
          </p:cNvSpPr>
          <p:nvPr>
            <p:ph sz="quarter" idx="13"/>
          </p:nvPr>
        </p:nvSpPr>
        <p:spPr>
          <a:xfrm>
            <a:off x="2843808" y="671645"/>
            <a:ext cx="6121627" cy="3600450"/>
          </a:xfrm>
        </p:spPr>
        <p:txBody>
          <a:bodyPr/>
          <a:lstStyle/>
          <a:p>
            <a:pPr>
              <a:lnSpc>
                <a:spcPct val="100000"/>
              </a:lnSpc>
              <a:spcBef>
                <a:spcPts val="600"/>
              </a:spcBef>
            </a:pPr>
            <a:r>
              <a:rPr lang="en-GB" sz="2000" b="1"/>
              <a:t>Every object continues in its state of rest, or uniform motion in a straight line, unless it is compelled to change that state by unbalanced forces impressed upon it.</a:t>
            </a:r>
          </a:p>
          <a:p>
            <a:pPr>
              <a:lnSpc>
                <a:spcPct val="100000"/>
              </a:lnSpc>
              <a:spcBef>
                <a:spcPts val="600"/>
              </a:spcBef>
            </a:pPr>
            <a:r>
              <a:rPr lang="en-GB" sz="2000"/>
              <a:t>Inertia is a property of objects to resist changing its motion.</a:t>
            </a:r>
          </a:p>
          <a:p>
            <a:pPr>
              <a:lnSpc>
                <a:spcPct val="100000"/>
              </a:lnSpc>
              <a:spcBef>
                <a:spcPts val="600"/>
              </a:spcBef>
            </a:pPr>
            <a:r>
              <a:rPr lang="en-GB" sz="2000"/>
              <a:t>Mass is a measure of the amount of inertia.</a:t>
            </a:r>
          </a:p>
          <a:p>
            <a:pPr>
              <a:lnSpc>
                <a:spcPct val="100000"/>
              </a:lnSpc>
              <a:spcBef>
                <a:spcPts val="600"/>
              </a:spcBef>
            </a:pPr>
            <a:r>
              <a:rPr lang="en-GB" sz="2000"/>
              <a:t>Mass is a measure of the resistance of an object to changes in its velocity.</a:t>
            </a:r>
          </a:p>
          <a:p>
            <a:pPr>
              <a:lnSpc>
                <a:spcPct val="100000"/>
              </a:lnSpc>
              <a:spcBef>
                <a:spcPts val="600"/>
              </a:spcBef>
            </a:pPr>
            <a:r>
              <a:rPr lang="en-GB" sz="2000"/>
              <a:t>Mass is an inherent property of an object.</a:t>
            </a:r>
          </a:p>
          <a:p>
            <a:pPr>
              <a:lnSpc>
                <a:spcPct val="100000"/>
              </a:lnSpc>
              <a:spcBef>
                <a:spcPts val="600"/>
              </a:spcBef>
            </a:pPr>
            <a:r>
              <a:rPr lang="en-GB" sz="2000" b="1"/>
              <a:t>It is a scalar quantity and uses the SI unit kg.</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sp>
        <p:nvSpPr>
          <p:cNvPr id="5" name="Oval 4">
            <a:extLst>
              <a:ext uri="{FF2B5EF4-FFF2-40B4-BE49-F238E27FC236}">
                <a16:creationId xmlns:a16="http://schemas.microsoft.com/office/drawing/2014/main" id="{5A75E73D-1026-4EC5-93A3-B7E8F77CDFF6}"/>
              </a:ext>
            </a:extLst>
          </p:cNvPr>
          <p:cNvSpPr/>
          <p:nvPr/>
        </p:nvSpPr>
        <p:spPr>
          <a:xfrm>
            <a:off x="755576" y="1516526"/>
            <a:ext cx="1800200" cy="1728192"/>
          </a:xfrm>
          <a:prstGeom prst="ellipse">
            <a:avLst/>
          </a:prstGeom>
          <a:gradFill flip="none" rotWithShape="1">
            <a:gsLst>
              <a:gs pos="0">
                <a:srgbClr val="864300">
                  <a:shade val="30000"/>
                  <a:satMod val="115000"/>
                </a:srgbClr>
              </a:gs>
              <a:gs pos="50000">
                <a:srgbClr val="864300">
                  <a:shade val="67500"/>
                  <a:satMod val="115000"/>
                </a:srgbClr>
              </a:gs>
              <a:gs pos="100000">
                <a:srgbClr val="864300">
                  <a:shade val="100000"/>
                  <a:satMod val="115000"/>
                </a:srgbClr>
              </a:gs>
            </a:gsLst>
            <a:lin ang="10800000" scaled="1"/>
            <a:tileRect/>
          </a:gra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ooter Placeholder 4">
            <a:extLst>
              <a:ext uri="{FF2B5EF4-FFF2-40B4-BE49-F238E27FC236}">
                <a16:creationId xmlns:a16="http://schemas.microsoft.com/office/drawing/2014/main" id="{FCDC0CBF-7B3A-E0F1-5E3F-2ED5624EB10C}"/>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42588744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2950" y="249900"/>
            <a:ext cx="8437563" cy="699425"/>
          </a:xfrm>
        </p:spPr>
        <p:txBody>
          <a:bodyPr anchor="t">
            <a:normAutofit/>
          </a:bodyPr>
          <a:lstStyle/>
          <a:p>
            <a:r>
              <a:rPr lang="en-GB"/>
              <a:t>Newton’s second law (Law of motion)</a:t>
            </a:r>
          </a:p>
        </p:txBody>
      </p:sp>
      <p:sp>
        <p:nvSpPr>
          <p:cNvPr id="5" name="Text Placeholder 4"/>
          <p:cNvSpPr>
            <a:spLocks noGrp="1"/>
          </p:cNvSpPr>
          <p:nvPr>
            <p:ph type="body" sz="quarter" idx="13"/>
          </p:nvPr>
        </p:nvSpPr>
        <p:spPr>
          <a:xfrm>
            <a:off x="233363" y="1438717"/>
            <a:ext cx="4194621" cy="3293274"/>
          </a:xfrm>
        </p:spPr>
        <p:txBody>
          <a:bodyPr>
            <a:normAutofit/>
          </a:bodyPr>
          <a:lstStyle/>
          <a:p>
            <a:pPr>
              <a:spcAft>
                <a:spcPts val="600"/>
              </a:spcAft>
            </a:pPr>
            <a:r>
              <a:rPr lang="en-GB" b="0"/>
              <a:t>The acceleration of an object is directly proportional to the net force acting on it and inversely proportional to its mass.</a:t>
            </a:r>
          </a:p>
          <a:p>
            <a:pPr algn="just">
              <a:spcAft>
                <a:spcPts val="600"/>
              </a:spcAft>
            </a:pPr>
            <a:endParaRPr lang="en-GB"/>
          </a:p>
          <a:p>
            <a:pPr>
              <a:spcAft>
                <a:spcPts val="600"/>
              </a:spcAft>
            </a:pPr>
            <a:r>
              <a:rPr lang="en-GB"/>
              <a:t> </a:t>
            </a:r>
            <a:br>
              <a:rPr lang="en-GB"/>
            </a:br>
            <a:endParaRPr lang="en-GB"/>
          </a:p>
        </p:txBody>
      </p:sp>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26</a:t>
            </a:fld>
            <a:endParaRPr lang="en-GB"/>
          </a:p>
        </p:txBody>
      </p:sp>
      <p:pic>
        <p:nvPicPr>
          <p:cNvPr id="7" name="Graphic 6" descr="Badge outline">
            <a:extLst>
              <a:ext uri="{FF2B5EF4-FFF2-40B4-BE49-F238E27FC236}">
                <a16:creationId xmlns:a16="http://schemas.microsoft.com/office/drawing/2014/main" id="{1DB9690E-B1FE-4E64-B36B-CBBE4F777D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88024" y="843558"/>
            <a:ext cx="3782666" cy="3782666"/>
          </a:xfrm>
          <a:prstGeom prst="rect">
            <a:avLst/>
          </a:prstGeom>
        </p:spPr>
      </p:pic>
      <p:sp>
        <p:nvSpPr>
          <p:cNvPr id="2" name="Footer Placeholder 4">
            <a:extLst>
              <a:ext uri="{FF2B5EF4-FFF2-40B4-BE49-F238E27FC236}">
                <a16:creationId xmlns:a16="http://schemas.microsoft.com/office/drawing/2014/main" id="{27D8D462-5897-4A3D-9A83-7410C36CC9BA}"/>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762074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More about Newton’s second law</a:t>
            </a:r>
          </a:p>
        </p:txBody>
      </p:sp>
      <mc:AlternateContent xmlns:mc="http://schemas.openxmlformats.org/markup-compatibility/2006" xmlns:a14="http://schemas.microsoft.com/office/drawing/2010/main">
        <mc:Choice Requires="a14">
          <p:sp>
            <p:nvSpPr>
              <p:cNvPr id="5" name="Text Placeholder 4"/>
              <p:cNvSpPr>
                <a:spLocks noGrp="1"/>
              </p:cNvSpPr>
              <p:nvPr>
                <p:ph type="body" sz="quarter" idx="12"/>
              </p:nvPr>
            </p:nvSpPr>
            <p:spPr>
              <a:xfrm>
                <a:off x="617918" y="979478"/>
                <a:ext cx="7667625" cy="2828549"/>
              </a:xfrm>
            </p:spPr>
            <p:txBody>
              <a:bodyPr/>
              <a:lstStyle/>
              <a:p>
                <a:pPr eaLnBrk="1" hangingPunct="1"/>
                <a:r>
                  <a:rPr lang="en-US" altLang="zh-CN">
                    <a:ea typeface="宋体" panose="02010600030101010101" pitchFamily="2" charset="-122"/>
                  </a:rPr>
                  <a:t>Newton’s second law:</a:t>
                </a:r>
              </a:p>
              <a:p>
                <a:pPr eaLnBrk="1" hangingPunct="1">
                  <a:lnSpc>
                    <a:spcPct val="100000"/>
                  </a:lnSpc>
                </a:pPr>
                <a14:m>
                  <m:oMathPara xmlns:m="http://schemas.openxmlformats.org/officeDocument/2006/math">
                    <m:oMathParaPr>
                      <m:jc m:val="centerGroup"/>
                    </m:oMathParaPr>
                    <m:oMath xmlns:m="http://schemas.openxmlformats.org/officeDocument/2006/math">
                      <m:sSub>
                        <m:sSubPr>
                          <m:ctrlPr>
                            <a:rPr lang="en-GB" altLang="zh-CN" b="0" i="1" smtClean="0">
                              <a:latin typeface="Cambria Math" panose="02040503050406030204" pitchFamily="18" charset="0"/>
                              <a:ea typeface="宋体" panose="02010600030101010101" pitchFamily="2" charset="-122"/>
                            </a:rPr>
                          </m:ctrlPr>
                        </m:sSubPr>
                        <m:e>
                          <m:r>
                            <a:rPr lang="en-GB" altLang="zh-CN" b="0" i="1" smtClean="0">
                              <a:latin typeface="Cambria Math" panose="02040503050406030204" pitchFamily="18" charset="0"/>
                              <a:ea typeface="宋体" panose="02010600030101010101" pitchFamily="2" charset="-122"/>
                            </a:rPr>
                            <m:t>𝐹</m:t>
                          </m:r>
                        </m:e>
                        <m:sub>
                          <m:r>
                            <m:rPr>
                              <m:nor/>
                            </m:rPr>
                            <a:rPr lang="en-GB" altLang="zh-CN" b="0" i="0" smtClean="0">
                              <a:latin typeface="Cambria Math" panose="02040503050406030204" pitchFamily="18" charset="0"/>
                              <a:ea typeface="宋体" panose="02010600030101010101" pitchFamily="2" charset="-122"/>
                            </a:rPr>
                            <m:t>net</m:t>
                          </m:r>
                        </m:sub>
                      </m:sSub>
                      <m:r>
                        <a:rPr lang="en-GB" altLang="zh-CN" b="0" i="1" smtClean="0">
                          <a:latin typeface="Cambria Math" panose="02040503050406030204" pitchFamily="18" charset="0"/>
                          <a:ea typeface="宋体" panose="02010600030101010101" pitchFamily="2" charset="-122"/>
                        </a:rPr>
                        <m:t>=</m:t>
                      </m:r>
                      <m:r>
                        <a:rPr lang="en-GB" altLang="zh-CN" b="0" i="1" smtClean="0">
                          <a:latin typeface="Cambria Math" panose="02040503050406030204" pitchFamily="18" charset="0"/>
                          <a:ea typeface="宋体" panose="02010600030101010101" pitchFamily="2" charset="-122"/>
                        </a:rPr>
                        <m:t>𝑚</m:t>
                      </m:r>
                      <m:r>
                        <a:rPr lang="en-GB" altLang="zh-CN" b="0" i="1" smtClean="0">
                          <a:latin typeface="Cambria Math" panose="02040503050406030204" pitchFamily="18" charset="0"/>
                          <a:ea typeface="Cambria Math" panose="02040503050406030204" pitchFamily="18" charset="0"/>
                        </a:rPr>
                        <m:t>×</m:t>
                      </m:r>
                      <m:r>
                        <a:rPr lang="en-GB" altLang="zh-CN" b="0" i="1" smtClean="0">
                          <a:latin typeface="Cambria Math" panose="02040503050406030204" pitchFamily="18" charset="0"/>
                          <a:ea typeface="宋体" panose="02010600030101010101" pitchFamily="2" charset="-122"/>
                        </a:rPr>
                        <m:t>𝑎</m:t>
                      </m:r>
                    </m:oMath>
                  </m:oMathPara>
                </a14:m>
                <a:endParaRPr lang="en-US" altLang="zh-CN">
                  <a:ea typeface="宋体" panose="02010600030101010101" pitchFamily="2" charset="-122"/>
                </a:endParaRPr>
              </a:p>
              <a:p>
                <a:pPr eaLnBrk="1" hangingPunct="1">
                  <a:lnSpc>
                    <a:spcPct val="150000"/>
                  </a:lnSpc>
                </a:pPr>
                <a:endParaRPr lang="en-US" altLang="en-US"/>
              </a:p>
              <a:p>
                <a:pPr eaLnBrk="1" hangingPunct="1">
                  <a:lnSpc>
                    <a:spcPct val="150000"/>
                  </a:lnSpc>
                </a:pPr>
                <a:r>
                  <a:rPr lang="en-US" altLang="en-US"/>
                  <a:t>SI unit of force is a Newton (N)</a:t>
                </a:r>
              </a:p>
              <a:p>
                <a:pPr eaLnBrk="1" hangingPunct="1"/>
                <a:endParaRPr lang="en-US" altLang="en-US"/>
              </a:p>
            </p:txBody>
          </p:sp>
        </mc:Choice>
        <mc:Fallback xmlns="">
          <p:sp>
            <p:nvSpPr>
              <p:cNvPr id="5" name="Text Placeholder 4"/>
              <p:cNvSpPr>
                <a:spLocks noGrp="1" noRot="1" noChangeAspect="1" noMove="1" noResize="1" noEditPoints="1" noAdjustHandles="1" noChangeArrowheads="1" noChangeShapeType="1" noTextEdit="1"/>
              </p:cNvSpPr>
              <p:nvPr>
                <p:ph type="body" sz="quarter" idx="12"/>
              </p:nvPr>
            </p:nvSpPr>
            <p:spPr>
              <a:xfrm>
                <a:off x="617918" y="979478"/>
                <a:ext cx="7667625" cy="2828549"/>
              </a:xfrm>
              <a:blipFill>
                <a:blip r:embed="rId3"/>
                <a:stretch>
                  <a:fillRect l="-2703" t="-5603"/>
                </a:stretch>
              </a:blipFill>
            </p:spPr>
            <p:txBody>
              <a:bodyPr/>
              <a:lstStyle/>
              <a:p>
                <a:r>
                  <a:rPr lang="en-GB">
                    <a:noFill/>
                  </a:rPr>
                  <a:t> </a:t>
                </a:r>
              </a:p>
            </p:txBody>
          </p:sp>
        </mc:Fallback>
      </mc:AlternateContent>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graphicFrame>
        <p:nvGraphicFramePr>
          <p:cNvPr id="6" name="Object 5">
            <a:extLst>
              <a:ext uri="{FF2B5EF4-FFF2-40B4-BE49-F238E27FC236}">
                <a16:creationId xmlns:a16="http://schemas.microsoft.com/office/drawing/2014/main" id="{99D15A1C-21B2-4624-9C9A-FB8B9500172A}"/>
              </a:ext>
            </a:extLst>
          </p:cNvPr>
          <p:cNvGraphicFramePr>
            <a:graphicFrameLocks noChangeAspect="1"/>
          </p:cNvGraphicFramePr>
          <p:nvPr>
            <p:extLst>
              <p:ext uri="{D42A27DB-BD31-4B8C-83A1-F6EECF244321}">
                <p14:modId xmlns:p14="http://schemas.microsoft.com/office/powerpoint/2010/main" val="1614716979"/>
              </p:ext>
            </p:extLst>
          </p:nvPr>
        </p:nvGraphicFramePr>
        <p:xfrm>
          <a:off x="3733006" y="3147814"/>
          <a:ext cx="1677988" cy="825500"/>
        </p:xfrm>
        <a:graphic>
          <a:graphicData uri="http://schemas.openxmlformats.org/presentationml/2006/ole">
            <mc:AlternateContent xmlns:mc="http://schemas.openxmlformats.org/markup-compatibility/2006">
              <mc:Choice xmlns:v="urn:schemas-microsoft-com:vml" Requires="v">
                <p:oleObj name="Equation" r:id="rId4" imgW="799920" imgH="393480" progId="Equation.3">
                  <p:embed/>
                </p:oleObj>
              </mc:Choice>
              <mc:Fallback>
                <p:oleObj name="Equation" r:id="rId4" imgW="799920" imgH="393480" progId="Equation.3">
                  <p:embed/>
                  <p:pic>
                    <p:nvPicPr>
                      <p:cNvPr id="6" name="Object 5">
                        <a:extLst>
                          <a:ext uri="{FF2B5EF4-FFF2-40B4-BE49-F238E27FC236}">
                            <a16:creationId xmlns:a16="http://schemas.microsoft.com/office/drawing/2014/main" id="{99D15A1C-21B2-4624-9C9A-FB8B950017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006" y="3147814"/>
                        <a:ext cx="1677988"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Footer Placeholder 4">
            <a:extLst>
              <a:ext uri="{FF2B5EF4-FFF2-40B4-BE49-F238E27FC236}">
                <a16:creationId xmlns:a16="http://schemas.microsoft.com/office/drawing/2014/main" id="{58105D61-33AD-A947-29EF-375104E90B67}"/>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945767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583F4DA-7492-4452-8D45-31C6D0DAC407}"/>
              </a:ext>
            </a:extLst>
          </p:cNvPr>
          <p:cNvSpPr>
            <a:spLocks noGrp="1"/>
          </p:cNvSpPr>
          <p:nvPr>
            <p:ph type="sldNum" sz="quarter" idx="11"/>
          </p:nvPr>
        </p:nvSpPr>
        <p:spPr/>
        <p:txBody>
          <a:bodyPr/>
          <a:lstStyle/>
          <a:p>
            <a:fld id="{DA2C159E-F13C-4A85-9A41-E7669D3E0D70}" type="slidenum">
              <a:rPr lang="en-GB" smtClean="0"/>
              <a:pPr/>
              <a:t>28</a:t>
            </a:fld>
            <a:endParaRPr lang="en-GB"/>
          </a:p>
        </p:txBody>
      </p:sp>
      <p:sp>
        <p:nvSpPr>
          <p:cNvPr id="3" name="Title 2">
            <a:extLst>
              <a:ext uri="{FF2B5EF4-FFF2-40B4-BE49-F238E27FC236}">
                <a16:creationId xmlns:a16="http://schemas.microsoft.com/office/drawing/2014/main" id="{B8F6D8BB-A62B-4320-BEDC-016B0C3B033C}"/>
              </a:ext>
            </a:extLst>
          </p:cNvPr>
          <p:cNvSpPr>
            <a:spLocks noGrp="1"/>
          </p:cNvSpPr>
          <p:nvPr>
            <p:ph type="title"/>
          </p:nvPr>
        </p:nvSpPr>
        <p:spPr/>
        <p:txBody>
          <a:bodyPr/>
          <a:lstStyle/>
          <a:p>
            <a:r>
              <a:rPr lang="en-GB"/>
              <a:t>More about Newton’s second law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CE58AFC-4F05-4B54-8897-348C93149FC4}"/>
                  </a:ext>
                </a:extLst>
              </p:cNvPr>
              <p:cNvSpPr>
                <a:spLocks noGrp="1"/>
              </p:cNvSpPr>
              <p:nvPr>
                <p:ph type="body" sz="quarter" idx="12"/>
              </p:nvPr>
            </p:nvSpPr>
            <p:spPr>
              <a:xfrm>
                <a:off x="232950" y="954903"/>
                <a:ext cx="8730488" cy="3601574"/>
              </a:xfrm>
            </p:spPr>
            <p:txBody>
              <a:bodyPr/>
              <a:lstStyle/>
              <a:p>
                <a:pPr marL="514350" indent="-514350" eaLnBrk="1" hangingPunct="1">
                  <a:lnSpc>
                    <a:spcPct val="120000"/>
                  </a:lnSpc>
                  <a:spcBef>
                    <a:spcPts val="600"/>
                  </a:spcBef>
                  <a:buFont typeface="Arial" panose="020B0604020202020204" pitchFamily="34" charset="0"/>
                  <a:buChar char="•"/>
                </a:pPr>
                <a:r>
                  <a:rPr lang="en-US" altLang="zh-CN" sz="2400">
                    <a:ea typeface="宋体" panose="02010600030101010101" pitchFamily="2" charset="-122"/>
                  </a:rPr>
                  <a:t>You must be certain about which body we are applying it to.</a:t>
                </a:r>
              </a:p>
              <a:p>
                <a:pPr marL="514350" indent="-514350" eaLnBrk="1" hangingPunct="1">
                  <a:lnSpc>
                    <a:spcPct val="120000"/>
                  </a:lnSpc>
                  <a:spcBef>
                    <a:spcPts val="600"/>
                  </a:spcBef>
                  <a:buFont typeface="Arial" panose="020B0604020202020204" pitchFamily="34" charset="0"/>
                  <a:buChar char="•"/>
                </a:pPr>
                <a14:m>
                  <m:oMath xmlns:m="http://schemas.openxmlformats.org/officeDocument/2006/math">
                    <m:sSub>
                      <m:sSubPr>
                        <m:ctrlPr>
                          <a:rPr lang="en-US" altLang="zh-CN" sz="2400" i="1" smtClean="0">
                            <a:latin typeface="Cambria Math" panose="02040503050406030204" pitchFamily="18" charset="0"/>
                            <a:ea typeface="宋体" panose="02010600030101010101" pitchFamily="2" charset="-122"/>
                          </a:rPr>
                        </m:ctrlPr>
                      </m:sSubPr>
                      <m:e>
                        <m:r>
                          <a:rPr lang="en-GB" altLang="zh-CN" sz="2400" b="0" i="1" smtClean="0">
                            <a:latin typeface="Cambria Math" panose="02040503050406030204" pitchFamily="18" charset="0"/>
                            <a:ea typeface="宋体" panose="02010600030101010101" pitchFamily="2" charset="-122"/>
                          </a:rPr>
                          <m:t>𝐹</m:t>
                        </m:r>
                      </m:e>
                      <m:sub>
                        <m:r>
                          <m:rPr>
                            <m:sty m:val="p"/>
                          </m:rPr>
                          <a:rPr lang="en-GB" altLang="zh-CN" sz="2400" b="0" i="0" smtClean="0">
                            <a:latin typeface="Cambria Math" panose="02040503050406030204" pitchFamily="18" charset="0"/>
                            <a:ea typeface="宋体" panose="02010600030101010101" pitchFamily="2" charset="-122"/>
                          </a:rPr>
                          <m:t>net</m:t>
                        </m:r>
                      </m:sub>
                    </m:sSub>
                  </m:oMath>
                </a14:m>
                <a:r>
                  <a:rPr lang="en-US" altLang="zh-CN" sz="2400">
                    <a:ea typeface="宋体" panose="02010600030101010101" pitchFamily="2" charset="-122"/>
                  </a:rPr>
                  <a:t> must be the vector sum of all the forces that act on that body.</a:t>
                </a:r>
              </a:p>
              <a:p>
                <a:pPr marL="514350" indent="-514350" eaLnBrk="1" hangingPunct="1">
                  <a:lnSpc>
                    <a:spcPct val="120000"/>
                  </a:lnSpc>
                  <a:spcBef>
                    <a:spcPts val="600"/>
                  </a:spcBef>
                  <a:buFont typeface="Arial" panose="020B0604020202020204" pitchFamily="34" charset="0"/>
                  <a:buChar char="•"/>
                </a:pPr>
                <a:r>
                  <a:rPr lang="en-US" altLang="zh-CN" sz="2400">
                    <a:ea typeface="宋体" panose="02010600030101010101" pitchFamily="2" charset="-122"/>
                  </a:rPr>
                  <a:t>Only forces that act on that body are to be included in the vector sum.</a:t>
                </a:r>
                <a:endParaRPr lang="en-US" altLang="en-US" sz="2400" b="1" baseline="-25000"/>
              </a:p>
              <a:p>
                <a:pPr marL="514350" indent="-514350" eaLnBrk="1" hangingPunct="1">
                  <a:lnSpc>
                    <a:spcPct val="120000"/>
                  </a:lnSpc>
                  <a:spcBef>
                    <a:spcPts val="600"/>
                  </a:spcBef>
                  <a:buFont typeface="Arial" panose="020B0604020202020204" pitchFamily="34" charset="0"/>
                  <a:buChar char="•"/>
                </a:pPr>
                <a:r>
                  <a:rPr lang="en-US" altLang="zh-CN" sz="2400">
                    <a:ea typeface="宋体" panose="02010600030101010101" pitchFamily="2" charset="-122"/>
                  </a:rPr>
                  <a:t>The net force component along an axis gives rise to the acceleration along that same axis.</a:t>
                </a:r>
                <a:endParaRPr lang="en-US" altLang="en-US" sz="2400"/>
              </a:p>
              <a:p>
                <a:pPr marL="514350" indent="-514350">
                  <a:buFont typeface="Wingdings" panose="05000000000000000000" pitchFamily="2" charset="2"/>
                  <a:buChar char="§"/>
                </a:pPr>
                <a:endParaRPr lang="en-GB" sz="2400"/>
              </a:p>
            </p:txBody>
          </p:sp>
        </mc:Choice>
        <mc:Fallback xmlns="">
          <p:sp>
            <p:nvSpPr>
              <p:cNvPr id="4" name="Text Placeholder 3">
                <a:extLst>
                  <a:ext uri="{FF2B5EF4-FFF2-40B4-BE49-F238E27FC236}">
                    <a16:creationId xmlns:a16="http://schemas.microsoft.com/office/drawing/2014/main" id="{2CE58AFC-4F05-4B54-8897-348C93149FC4}"/>
                  </a:ext>
                </a:extLst>
              </p:cNvPr>
              <p:cNvSpPr>
                <a:spLocks noGrp="1" noRot="1" noChangeAspect="1" noMove="1" noResize="1" noEditPoints="1" noAdjustHandles="1" noChangeArrowheads="1" noChangeShapeType="1" noTextEdit="1"/>
              </p:cNvSpPr>
              <p:nvPr>
                <p:ph type="body" sz="quarter" idx="12"/>
              </p:nvPr>
            </p:nvSpPr>
            <p:spPr>
              <a:xfrm>
                <a:off x="232950" y="954903"/>
                <a:ext cx="8730488" cy="3601574"/>
              </a:xfrm>
              <a:blipFill>
                <a:blip r:embed="rId2"/>
                <a:stretch>
                  <a:fillRect l="-1955" t="-1695" r="-768"/>
                </a:stretch>
              </a:blipFill>
            </p:spPr>
            <p:txBody>
              <a:bodyPr/>
              <a:lstStyle/>
              <a:p>
                <a:r>
                  <a:rPr lang="en-GB">
                    <a:noFill/>
                  </a:rPr>
                  <a:t> </a:t>
                </a:r>
              </a:p>
            </p:txBody>
          </p:sp>
        </mc:Fallback>
      </mc:AlternateContent>
      <p:sp>
        <p:nvSpPr>
          <p:cNvPr id="6" name="Footer Placeholder 4">
            <a:extLst>
              <a:ext uri="{FF2B5EF4-FFF2-40B4-BE49-F238E27FC236}">
                <a16:creationId xmlns:a16="http://schemas.microsoft.com/office/drawing/2014/main" id="{F1BF021F-07E0-CD19-47A5-62FCD65E620F}"/>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2389825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2950" y="249900"/>
            <a:ext cx="8437563" cy="699425"/>
          </a:xfrm>
        </p:spPr>
        <p:txBody>
          <a:bodyPr anchor="t">
            <a:normAutofit/>
          </a:bodyPr>
          <a:lstStyle/>
          <a:p>
            <a:r>
              <a:rPr lang="en-GB"/>
              <a:t>Newton’s third law (Action–reaction)</a:t>
            </a:r>
          </a:p>
        </p:txBody>
      </p:sp>
      <p:sp>
        <p:nvSpPr>
          <p:cNvPr id="5" name="Text Placeholder 4"/>
          <p:cNvSpPr>
            <a:spLocks noGrp="1"/>
          </p:cNvSpPr>
          <p:nvPr>
            <p:ph type="body" sz="quarter" idx="13"/>
          </p:nvPr>
        </p:nvSpPr>
        <p:spPr>
          <a:xfrm>
            <a:off x="233363" y="1438717"/>
            <a:ext cx="4194621" cy="3293274"/>
          </a:xfrm>
        </p:spPr>
        <p:txBody>
          <a:bodyPr>
            <a:normAutofit/>
          </a:bodyPr>
          <a:lstStyle/>
          <a:p>
            <a:pPr>
              <a:spcAft>
                <a:spcPts val="600"/>
              </a:spcAft>
            </a:pPr>
            <a:r>
              <a:rPr lang="en-GB" b="0"/>
              <a:t>For every action there is an equal and opposite reaction.</a:t>
            </a:r>
            <a:endParaRPr lang="en-GB"/>
          </a:p>
          <a:p>
            <a:pPr>
              <a:spcAft>
                <a:spcPts val="600"/>
              </a:spcAft>
            </a:pPr>
            <a:r>
              <a:rPr lang="en-GB"/>
              <a:t> </a:t>
            </a:r>
            <a:br>
              <a:rPr lang="en-GB"/>
            </a:br>
            <a:endParaRPr lang="en-GB"/>
          </a:p>
        </p:txBody>
      </p:sp>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29</a:t>
            </a:fld>
            <a:endParaRPr lang="en-GB"/>
          </a:p>
        </p:txBody>
      </p:sp>
      <p:pic>
        <p:nvPicPr>
          <p:cNvPr id="6" name="Graphic 5" descr="Badge 3 outline">
            <a:extLst>
              <a:ext uri="{FF2B5EF4-FFF2-40B4-BE49-F238E27FC236}">
                <a16:creationId xmlns:a16="http://schemas.microsoft.com/office/drawing/2014/main" id="{47FA15E2-E302-4E3A-B070-45F2E32574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86913" y="843558"/>
            <a:ext cx="3783600" cy="3783600"/>
          </a:xfrm>
          <a:prstGeom prst="rect">
            <a:avLst/>
          </a:prstGeom>
        </p:spPr>
      </p:pic>
      <p:sp>
        <p:nvSpPr>
          <p:cNvPr id="2" name="Footer Placeholder 4">
            <a:extLst>
              <a:ext uri="{FF2B5EF4-FFF2-40B4-BE49-F238E27FC236}">
                <a16:creationId xmlns:a16="http://schemas.microsoft.com/office/drawing/2014/main" id="{E1FBA1A2-84AD-9777-26E6-2AE0275F5A82}"/>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194778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74704" y="770963"/>
            <a:ext cx="7667625" cy="3601574"/>
          </a:xfrm>
        </p:spPr>
        <p:txBody>
          <a:bodyPr vert="horz" lIns="0" tIns="0" rIns="0" bIns="0" rtlCol="0" anchor="t">
            <a:noAutofit/>
          </a:bodyPr>
          <a:lstStyle/>
          <a:p>
            <a:pPr marL="514350" indent="-514350">
              <a:lnSpc>
                <a:spcPct val="100000"/>
              </a:lnSpc>
              <a:spcBef>
                <a:spcPts val="600"/>
              </a:spcBef>
              <a:buAutoNum type="arabicPeriod"/>
            </a:pPr>
            <a:r>
              <a:rPr lang="en-GB" sz="2400">
                <a:cs typeface="Arial"/>
              </a:rPr>
              <a:t>Overview of the course</a:t>
            </a:r>
          </a:p>
          <a:p>
            <a:pPr marL="514350" indent="-514350">
              <a:lnSpc>
                <a:spcPct val="100000"/>
              </a:lnSpc>
              <a:spcBef>
                <a:spcPts val="600"/>
              </a:spcBef>
              <a:buAutoNum type="arabicPeriod"/>
            </a:pPr>
            <a:r>
              <a:rPr lang="en-GB" sz="2400">
                <a:cs typeface="Arial"/>
              </a:rPr>
              <a:t>Problem-based learning approach (PBL)</a:t>
            </a:r>
          </a:p>
          <a:p>
            <a:pPr marL="514350" indent="-514350">
              <a:lnSpc>
                <a:spcPct val="100000"/>
              </a:lnSpc>
              <a:spcBef>
                <a:spcPts val="600"/>
              </a:spcBef>
              <a:buAutoNum type="arabicPeriod"/>
            </a:pPr>
            <a:r>
              <a:rPr lang="en-GB" sz="2400">
                <a:cs typeface="Arial"/>
              </a:rPr>
              <a:t>Structural features of systems</a:t>
            </a:r>
          </a:p>
          <a:p>
            <a:pPr marL="514350" indent="-514350">
              <a:lnSpc>
                <a:spcPct val="100000"/>
              </a:lnSpc>
              <a:spcBef>
                <a:spcPts val="600"/>
              </a:spcBef>
              <a:buAutoNum type="arabicPeriod"/>
            </a:pPr>
            <a:r>
              <a:rPr lang="en-GB" sz="2400">
                <a:cs typeface="Arial"/>
              </a:rPr>
              <a:t>Constructing free body diagrams (FBD)</a:t>
            </a:r>
          </a:p>
          <a:p>
            <a:pPr marL="514350" indent="-514350">
              <a:lnSpc>
                <a:spcPct val="100000"/>
              </a:lnSpc>
              <a:spcBef>
                <a:spcPts val="600"/>
              </a:spcBef>
              <a:buAutoNum type="arabicPeriod"/>
            </a:pPr>
            <a:r>
              <a:rPr lang="en-GB" sz="2400">
                <a:cs typeface="Arial"/>
              </a:rPr>
              <a:t>Understand and calculate forces in static systems using Newton’s laws</a:t>
            </a:r>
          </a:p>
          <a:p>
            <a:pPr marL="514350" indent="-514350">
              <a:lnSpc>
                <a:spcPct val="100000"/>
              </a:lnSpc>
              <a:spcBef>
                <a:spcPts val="600"/>
              </a:spcBef>
              <a:buAutoNum type="arabicPeriod"/>
            </a:pPr>
            <a:r>
              <a:rPr lang="en-GB" sz="2400">
                <a:cs typeface="Arial"/>
              </a:rPr>
              <a:t>Understand and calculate forces and accelerations using Newton’s laws</a:t>
            </a:r>
          </a:p>
          <a:p>
            <a:pPr marL="514350" indent="-514350">
              <a:lnSpc>
                <a:spcPct val="100000"/>
              </a:lnSpc>
              <a:spcBef>
                <a:spcPts val="600"/>
              </a:spcBef>
              <a:buAutoNum type="arabicPeriod"/>
            </a:pPr>
            <a:r>
              <a:rPr lang="en-GB" sz="2400">
                <a:cs typeface="Arial"/>
              </a:rPr>
              <a:t>Introduction to next session</a:t>
            </a:r>
          </a:p>
          <a:p>
            <a:pPr marL="514350" indent="-514350">
              <a:lnSpc>
                <a:spcPct val="100000"/>
              </a:lnSpc>
              <a:spcBef>
                <a:spcPts val="600"/>
              </a:spcBef>
              <a:buAutoNum type="arabicPeriod"/>
            </a:pPr>
            <a:endParaRPr lang="en-GB" sz="2400">
              <a:cs typeface="Arial"/>
            </a:endParaRPr>
          </a:p>
        </p:txBody>
      </p:sp>
      <p:sp>
        <p:nvSpPr>
          <p:cNvPr id="5" name="Footer Placeholder 4">
            <a:extLst>
              <a:ext uri="{FF2B5EF4-FFF2-40B4-BE49-F238E27FC236}">
                <a16:creationId xmlns:a16="http://schemas.microsoft.com/office/drawing/2014/main" id="{6A88E3C6-A9E3-AF18-8E01-AEEF7711CADD}"/>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1963534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6209D-8A19-43B7-A690-401E92EA95AD}"/>
              </a:ext>
            </a:extLst>
          </p:cNvPr>
          <p:cNvSpPr>
            <a:spLocks noGrp="1"/>
          </p:cNvSpPr>
          <p:nvPr>
            <p:ph type="title"/>
          </p:nvPr>
        </p:nvSpPr>
        <p:spPr>
          <a:xfrm>
            <a:off x="232950" y="249900"/>
            <a:ext cx="8437563" cy="699425"/>
          </a:xfrm>
        </p:spPr>
        <p:txBody>
          <a:bodyPr anchor="t">
            <a:normAutofit/>
          </a:bodyPr>
          <a:lstStyle/>
          <a:p>
            <a:r>
              <a:rPr lang="en-GB"/>
              <a:t>More on Newton’s third law </a:t>
            </a:r>
          </a:p>
        </p:txBody>
      </p:sp>
      <p:sp>
        <p:nvSpPr>
          <p:cNvPr id="3" name="Text Placeholder 2">
            <a:extLst>
              <a:ext uri="{FF2B5EF4-FFF2-40B4-BE49-F238E27FC236}">
                <a16:creationId xmlns:a16="http://schemas.microsoft.com/office/drawing/2014/main" id="{CB1C2CDE-F87E-4C55-BECA-7E92ED8B8E0E}"/>
              </a:ext>
            </a:extLst>
          </p:cNvPr>
          <p:cNvSpPr>
            <a:spLocks noGrp="1"/>
          </p:cNvSpPr>
          <p:nvPr>
            <p:ph type="body" sz="quarter" idx="12"/>
          </p:nvPr>
        </p:nvSpPr>
        <p:spPr>
          <a:xfrm>
            <a:off x="234000" y="1057507"/>
            <a:ext cx="3905952" cy="3601574"/>
          </a:xfrm>
        </p:spPr>
        <p:txBody>
          <a:bodyPr>
            <a:normAutofit/>
          </a:bodyPr>
          <a:lstStyle/>
          <a:p>
            <a:pPr>
              <a:lnSpc>
                <a:spcPct val="120000"/>
              </a:lnSpc>
              <a:spcBef>
                <a:spcPts val="600"/>
              </a:spcBef>
            </a:pPr>
            <a:r>
              <a:rPr lang="en-GB" b="0"/>
              <a:t>Equivalent to saying a single isolated force cannot exist.</a:t>
            </a:r>
          </a:p>
        </p:txBody>
      </p:sp>
      <p:sp>
        <p:nvSpPr>
          <p:cNvPr id="6" name="Slide Number Placeholder 5">
            <a:extLst>
              <a:ext uri="{FF2B5EF4-FFF2-40B4-BE49-F238E27FC236}">
                <a16:creationId xmlns:a16="http://schemas.microsoft.com/office/drawing/2014/main" id="{3A94CC62-A04B-42B9-9E36-E3538B0104EA}"/>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30</a:t>
            </a:fld>
            <a:endParaRPr lang="en-GB"/>
          </a:p>
        </p:txBody>
      </p:sp>
      <p:pic>
        <p:nvPicPr>
          <p:cNvPr id="7" name="Graphic 6" descr="Eagle outline">
            <a:extLst>
              <a:ext uri="{FF2B5EF4-FFF2-40B4-BE49-F238E27FC236}">
                <a16:creationId xmlns:a16="http://schemas.microsoft.com/office/drawing/2014/main" id="{59BB94FD-F835-4D1B-9B95-08537C6CC6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16016" y="771550"/>
            <a:ext cx="3528392" cy="3528392"/>
          </a:xfrm>
          <a:prstGeom prst="rect">
            <a:avLst/>
          </a:prstGeom>
        </p:spPr>
      </p:pic>
      <p:cxnSp>
        <p:nvCxnSpPr>
          <p:cNvPr id="13" name="Straight Arrow Connector 12">
            <a:extLst>
              <a:ext uri="{FF2B5EF4-FFF2-40B4-BE49-F238E27FC236}">
                <a16:creationId xmlns:a16="http://schemas.microsoft.com/office/drawing/2014/main" id="{2AA6F0B5-5959-471C-9031-6E4AC86C0AF3}"/>
              </a:ext>
            </a:extLst>
          </p:cNvPr>
          <p:cNvCxnSpPr>
            <a:cxnSpLocks/>
          </p:cNvCxnSpPr>
          <p:nvPr/>
        </p:nvCxnSpPr>
        <p:spPr>
          <a:xfrm>
            <a:off x="5508104" y="2077613"/>
            <a:ext cx="0" cy="854177"/>
          </a:xfrm>
          <a:prstGeom prst="straightConnector1">
            <a:avLst/>
          </a:prstGeom>
          <a:ln w="762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6DAA4B2-A67A-4A55-9DE9-07555D690034}"/>
              </a:ext>
            </a:extLst>
          </p:cNvPr>
          <p:cNvCxnSpPr>
            <a:cxnSpLocks/>
          </p:cNvCxnSpPr>
          <p:nvPr/>
        </p:nvCxnSpPr>
        <p:spPr>
          <a:xfrm flipV="1">
            <a:off x="5868144" y="2571750"/>
            <a:ext cx="0" cy="783704"/>
          </a:xfrm>
          <a:prstGeom prst="straightConnector1">
            <a:avLst/>
          </a:prstGeom>
          <a:ln w="762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4FBE6110-B3E2-85C3-3357-D7201D193816}"/>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078734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6209D-8A19-43B7-A690-401E92EA95AD}"/>
              </a:ext>
            </a:extLst>
          </p:cNvPr>
          <p:cNvSpPr>
            <a:spLocks noGrp="1"/>
          </p:cNvSpPr>
          <p:nvPr>
            <p:ph type="title"/>
          </p:nvPr>
        </p:nvSpPr>
        <p:spPr>
          <a:xfrm>
            <a:off x="232950" y="249900"/>
            <a:ext cx="8437563" cy="699425"/>
          </a:xfrm>
        </p:spPr>
        <p:txBody>
          <a:bodyPr anchor="t">
            <a:normAutofit/>
          </a:bodyPr>
          <a:lstStyle/>
          <a:p>
            <a:r>
              <a:rPr lang="en-GB"/>
              <a:t>More on Newton’s third law </a:t>
            </a:r>
          </a:p>
        </p:txBody>
      </p:sp>
      <p:sp>
        <p:nvSpPr>
          <p:cNvPr id="3" name="Text Placeholder 2">
            <a:extLst>
              <a:ext uri="{FF2B5EF4-FFF2-40B4-BE49-F238E27FC236}">
                <a16:creationId xmlns:a16="http://schemas.microsoft.com/office/drawing/2014/main" id="{CB1C2CDE-F87E-4C55-BECA-7E92ED8B8E0E}"/>
              </a:ext>
            </a:extLst>
          </p:cNvPr>
          <p:cNvSpPr>
            <a:spLocks noGrp="1"/>
          </p:cNvSpPr>
          <p:nvPr>
            <p:ph type="body" sz="quarter" idx="12"/>
          </p:nvPr>
        </p:nvSpPr>
        <p:spPr>
          <a:xfrm>
            <a:off x="234000" y="986400"/>
            <a:ext cx="3960000" cy="3601574"/>
          </a:xfrm>
        </p:spPr>
        <p:txBody>
          <a:bodyPr>
            <a:normAutofit/>
          </a:bodyPr>
          <a:lstStyle/>
          <a:p>
            <a:pPr>
              <a:lnSpc>
                <a:spcPct val="120000"/>
              </a:lnSpc>
              <a:spcBef>
                <a:spcPts val="0"/>
              </a:spcBef>
            </a:pPr>
            <a:r>
              <a:rPr lang="en-GB" b="0"/>
              <a:t>Equivalent to saying a single isolated force cannot exist</a:t>
            </a:r>
          </a:p>
        </p:txBody>
      </p:sp>
      <p:sp>
        <p:nvSpPr>
          <p:cNvPr id="6" name="Slide Number Placeholder 5">
            <a:extLst>
              <a:ext uri="{FF2B5EF4-FFF2-40B4-BE49-F238E27FC236}">
                <a16:creationId xmlns:a16="http://schemas.microsoft.com/office/drawing/2014/main" id="{3A94CC62-A04B-42B9-9E36-E3538B0104EA}"/>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31</a:t>
            </a:fld>
            <a:endParaRPr lang="en-GB"/>
          </a:p>
        </p:txBody>
      </p:sp>
      <p:grpSp>
        <p:nvGrpSpPr>
          <p:cNvPr id="30" name="Group 29">
            <a:extLst>
              <a:ext uri="{FF2B5EF4-FFF2-40B4-BE49-F238E27FC236}">
                <a16:creationId xmlns:a16="http://schemas.microsoft.com/office/drawing/2014/main" id="{7AD01D1F-A4D7-4682-983D-8B61904FA5CE}"/>
              </a:ext>
            </a:extLst>
          </p:cNvPr>
          <p:cNvGrpSpPr/>
          <p:nvPr/>
        </p:nvGrpSpPr>
        <p:grpSpPr>
          <a:xfrm>
            <a:off x="1931178" y="1852092"/>
            <a:ext cx="7255074" cy="2825477"/>
            <a:chOff x="1931178" y="1852092"/>
            <a:chExt cx="7255074" cy="2825477"/>
          </a:xfrm>
        </p:grpSpPr>
        <p:pic>
          <p:nvPicPr>
            <p:cNvPr id="1026" name="Picture 2" descr="Tension Rope Stock Photos, Pictures &amp; Royalty-Free Images - iStock">
              <a:extLst>
                <a:ext uri="{FF2B5EF4-FFF2-40B4-BE49-F238E27FC236}">
                  <a16:creationId xmlns:a16="http://schemas.microsoft.com/office/drawing/2014/main" id="{AF5AFF2E-ED04-45AB-A338-530349CF67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852092"/>
              <a:ext cx="5650954" cy="2825477"/>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A14B0DAE-4DEA-4E15-B351-2DEA42109EB7}"/>
                </a:ext>
              </a:extLst>
            </p:cNvPr>
            <p:cNvGrpSpPr/>
            <p:nvPr/>
          </p:nvGrpSpPr>
          <p:grpSpPr>
            <a:xfrm>
              <a:off x="1931178" y="2692589"/>
              <a:ext cx="7255074" cy="671244"/>
              <a:chOff x="1931178" y="2692589"/>
              <a:chExt cx="7255074" cy="671244"/>
            </a:xfrm>
          </p:grpSpPr>
          <p:cxnSp>
            <p:nvCxnSpPr>
              <p:cNvPr id="11" name="Straight Arrow Connector 10">
                <a:extLst>
                  <a:ext uri="{FF2B5EF4-FFF2-40B4-BE49-F238E27FC236}">
                    <a16:creationId xmlns:a16="http://schemas.microsoft.com/office/drawing/2014/main" id="{C6858532-AD82-44AE-9528-52BD5B73B8A8}"/>
                  </a:ext>
                </a:extLst>
              </p:cNvPr>
              <p:cNvCxnSpPr>
                <a:cxnSpLocks/>
              </p:cNvCxnSpPr>
              <p:nvPr/>
            </p:nvCxnSpPr>
            <p:spPr>
              <a:xfrm flipH="1">
                <a:off x="2987904" y="3147814"/>
                <a:ext cx="7200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E9CA31C-56E1-4491-8315-67B53E4DD05D}"/>
                  </a:ext>
                </a:extLst>
              </p:cNvPr>
              <p:cNvCxnSpPr>
                <a:cxnSpLocks/>
              </p:cNvCxnSpPr>
              <p:nvPr/>
            </p:nvCxnSpPr>
            <p:spPr>
              <a:xfrm>
                <a:off x="4788024" y="3169474"/>
                <a:ext cx="71169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FB08EEC-1942-469D-AD68-512793186D03}"/>
                  </a:ext>
                </a:extLst>
              </p:cNvPr>
              <p:cNvCxnSpPr>
                <a:cxnSpLocks/>
              </p:cNvCxnSpPr>
              <p:nvPr/>
            </p:nvCxnSpPr>
            <p:spPr>
              <a:xfrm flipH="1">
                <a:off x="5953570" y="3169474"/>
                <a:ext cx="7200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917FE90-3CEC-4FDD-837C-5BCE812286CA}"/>
                  </a:ext>
                </a:extLst>
              </p:cNvPr>
              <p:cNvCxnSpPr>
                <a:cxnSpLocks/>
              </p:cNvCxnSpPr>
              <p:nvPr/>
            </p:nvCxnSpPr>
            <p:spPr>
              <a:xfrm>
                <a:off x="7530476" y="3147814"/>
                <a:ext cx="71169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0B769B0C-43AA-494F-9368-9297EE4FF4D8}"/>
                  </a:ext>
                </a:extLst>
              </p:cNvPr>
              <p:cNvSpPr/>
              <p:nvPr/>
            </p:nvSpPr>
            <p:spPr>
              <a:xfrm>
                <a:off x="1931178" y="2931795"/>
                <a:ext cx="1205752" cy="43203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Pull</a:t>
                </a:r>
              </a:p>
            </p:txBody>
          </p:sp>
          <p:sp>
            <p:nvSpPr>
              <p:cNvPr id="19" name="Rectangle 18">
                <a:extLst>
                  <a:ext uri="{FF2B5EF4-FFF2-40B4-BE49-F238E27FC236}">
                    <a16:creationId xmlns:a16="http://schemas.microsoft.com/office/drawing/2014/main" id="{6CF81906-5C72-49BA-A192-63E2877F116C}"/>
                  </a:ext>
                </a:extLst>
              </p:cNvPr>
              <p:cNvSpPr/>
              <p:nvPr/>
            </p:nvSpPr>
            <p:spPr>
              <a:xfrm>
                <a:off x="7980500" y="2926732"/>
                <a:ext cx="1205752" cy="43203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Pull</a:t>
                </a:r>
              </a:p>
            </p:txBody>
          </p:sp>
          <p:sp>
            <p:nvSpPr>
              <p:cNvPr id="20" name="Rectangle 19">
                <a:extLst>
                  <a:ext uri="{FF2B5EF4-FFF2-40B4-BE49-F238E27FC236}">
                    <a16:creationId xmlns:a16="http://schemas.microsoft.com/office/drawing/2014/main" id="{5D00D307-66B1-4A68-AE38-8F2EA0608325}"/>
                  </a:ext>
                </a:extLst>
              </p:cNvPr>
              <p:cNvSpPr/>
              <p:nvPr/>
            </p:nvSpPr>
            <p:spPr>
              <a:xfrm>
                <a:off x="5768206" y="2692589"/>
                <a:ext cx="1205752" cy="43203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rgbClr val="FF0000"/>
                    </a:solidFill>
                  </a:rPr>
                  <a:t>Tension</a:t>
                </a:r>
              </a:p>
            </p:txBody>
          </p:sp>
          <p:sp>
            <p:nvSpPr>
              <p:cNvPr id="21" name="Rectangle 20">
                <a:extLst>
                  <a:ext uri="{FF2B5EF4-FFF2-40B4-BE49-F238E27FC236}">
                    <a16:creationId xmlns:a16="http://schemas.microsoft.com/office/drawing/2014/main" id="{4B5ACC8A-CBEC-4430-8B48-E579C892E762}"/>
                  </a:ext>
                </a:extLst>
              </p:cNvPr>
              <p:cNvSpPr/>
              <p:nvPr/>
            </p:nvSpPr>
            <p:spPr>
              <a:xfrm>
                <a:off x="4582080" y="2692589"/>
                <a:ext cx="1205752" cy="43203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rgbClr val="FF0000"/>
                    </a:solidFill>
                  </a:rPr>
                  <a:t>Tension</a:t>
                </a:r>
              </a:p>
            </p:txBody>
          </p:sp>
        </p:grpSp>
      </p:grpSp>
      <p:sp>
        <p:nvSpPr>
          <p:cNvPr id="4" name="Footer Placeholder 4">
            <a:extLst>
              <a:ext uri="{FF2B5EF4-FFF2-40B4-BE49-F238E27FC236}">
                <a16:creationId xmlns:a16="http://schemas.microsoft.com/office/drawing/2014/main" id="{8D205EA8-13E6-ADA3-19A1-C34D5FC6507E}"/>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8408494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fld id="{DA2C159E-F13C-4A85-9A41-E7669D3E0D70}" type="slidenum">
              <a:rPr lang="en-GB" smtClean="0"/>
              <a:pPr/>
              <a:t>32</a:t>
            </a:fld>
            <a:endParaRPr lang="en-GB"/>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27221" y="770963"/>
            <a:ext cx="6865060" cy="3601574"/>
          </a:xfrm>
        </p:spPr>
        <p:txBody>
          <a:bodyPr/>
          <a:lstStyle/>
          <a:p>
            <a:pPr marL="514350" indent="-514350">
              <a:buFont typeface="+mj-lt"/>
              <a:buAutoNum type="arabicPeriod"/>
            </a:pPr>
            <a:r>
              <a:rPr lang="en-GB" sz="2400"/>
              <a:t>No resultant force is acting on the planet Mars.</a:t>
            </a:r>
            <a:br>
              <a:rPr lang="en-GB" sz="2400"/>
            </a:br>
            <a:endParaRPr lang="en-GB" sz="2400"/>
          </a:p>
          <a:p>
            <a:pPr marL="514350" indent="-514350" algn="r">
              <a:buFont typeface="+mj-lt"/>
              <a:buAutoNum type="arabicPeriod"/>
            </a:pPr>
            <a:endParaRPr lang="en-GB" sz="2400"/>
          </a:p>
          <a:p>
            <a:pPr marL="514350" indent="-514350">
              <a:buFont typeface="+mj-lt"/>
              <a:buAutoNum type="arabicPeriod"/>
            </a:pPr>
            <a:r>
              <a:rPr lang="en-GB" sz="2400"/>
              <a:t>A free-falling accelerating object has a resultant force.</a:t>
            </a:r>
            <a:br>
              <a:rPr lang="en-GB" sz="2400"/>
            </a:br>
            <a:r>
              <a:rPr lang="en-GB" sz="2400"/>
              <a:t> </a:t>
            </a:r>
          </a:p>
          <a:p>
            <a:pPr marL="514350" indent="-514350" algn="r">
              <a:buFont typeface="+mj-lt"/>
              <a:buAutoNum type="arabicPeriod"/>
            </a:pPr>
            <a:endParaRPr lang="en-GB" sz="2400"/>
          </a:p>
          <a:p>
            <a:pPr marL="514350" indent="-514350">
              <a:buFont typeface="+mj-lt"/>
              <a:buAutoNum type="arabicPeriod"/>
            </a:pPr>
            <a:r>
              <a:rPr lang="en-GB" sz="2400"/>
              <a:t>A free-falling object always has a resultant force.</a:t>
            </a:r>
          </a:p>
          <a:p>
            <a:pPr marL="514350" indent="-514350" algn="r">
              <a:buFont typeface="+mj-lt"/>
              <a:buAutoNum type="arabicPeriod"/>
            </a:pPr>
            <a:endParaRPr lang="en-GB" sz="2400"/>
          </a:p>
          <a:p>
            <a:pPr marL="514350" indent="-514350" algn="r">
              <a:buFont typeface="+mj-lt"/>
              <a:buAutoNum type="arabicPeriod"/>
            </a:pPr>
            <a:endParaRPr lang="en-GB" sz="2400"/>
          </a:p>
        </p:txBody>
      </p:sp>
      <p:sp>
        <p:nvSpPr>
          <p:cNvPr id="6" name="Footer Placeholder 4">
            <a:extLst>
              <a:ext uri="{FF2B5EF4-FFF2-40B4-BE49-F238E27FC236}">
                <a16:creationId xmlns:a16="http://schemas.microsoft.com/office/drawing/2014/main" id="{9DBFD069-1589-72FA-A4E5-45541E56CFB1}"/>
              </a:ext>
            </a:extLst>
          </p:cNvPr>
          <p:cNvSpPr>
            <a:spLocks noGrp="1"/>
          </p:cNvSpPr>
          <p:nvPr>
            <p:ph type="ftr" sz="quarter" idx="10"/>
          </p:nvPr>
        </p:nvSpPr>
        <p:spPr>
          <a:xfrm>
            <a:off x="234000" y="4767263"/>
            <a:ext cx="7686376" cy="273844"/>
          </a:xfrm>
        </p:spPr>
        <p:txBody>
          <a:bodyPr/>
          <a:lstStyle/>
          <a:p>
            <a:r>
              <a:rPr lang="en-GB"/>
              <a:t>Education and Training Foundation</a:t>
            </a:r>
          </a:p>
        </p:txBody>
      </p:sp>
      <p:grpSp>
        <p:nvGrpSpPr>
          <p:cNvPr id="5" name="Group 4">
            <a:extLst>
              <a:ext uri="{FF2B5EF4-FFF2-40B4-BE49-F238E27FC236}">
                <a16:creationId xmlns:a16="http://schemas.microsoft.com/office/drawing/2014/main" id="{C042EF61-E095-2536-B9BE-04F1035E2902}"/>
              </a:ext>
            </a:extLst>
          </p:cNvPr>
          <p:cNvGrpSpPr/>
          <p:nvPr/>
        </p:nvGrpSpPr>
        <p:grpSpPr>
          <a:xfrm>
            <a:off x="7261867" y="597560"/>
            <a:ext cx="1228328" cy="830997"/>
            <a:chOff x="5364088" y="3923569"/>
            <a:chExt cx="1228328" cy="830997"/>
          </a:xfrm>
        </p:grpSpPr>
        <p:sp>
          <p:nvSpPr>
            <p:cNvPr id="7" name="TextBox 6">
              <a:extLst>
                <a:ext uri="{FF2B5EF4-FFF2-40B4-BE49-F238E27FC236}">
                  <a16:creationId xmlns:a16="http://schemas.microsoft.com/office/drawing/2014/main" id="{D7468F06-32C7-6CDF-3CB6-C6F4556D4950}"/>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CA7F252E-4E53-DE35-8D5B-CF9205A0CC93}"/>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6EE53B07-97CE-7177-C1A8-24D30C777707}"/>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69AF3DE7-DB77-C143-AF24-46BE71DF2A00}"/>
              </a:ext>
            </a:extLst>
          </p:cNvPr>
          <p:cNvGrpSpPr/>
          <p:nvPr/>
        </p:nvGrpSpPr>
        <p:grpSpPr>
          <a:xfrm>
            <a:off x="7270268" y="1717809"/>
            <a:ext cx="1228328" cy="830997"/>
            <a:chOff x="5364088" y="3923569"/>
            <a:chExt cx="1228328" cy="830997"/>
          </a:xfrm>
        </p:grpSpPr>
        <p:sp>
          <p:nvSpPr>
            <p:cNvPr id="11" name="TextBox 10">
              <a:extLst>
                <a:ext uri="{FF2B5EF4-FFF2-40B4-BE49-F238E27FC236}">
                  <a16:creationId xmlns:a16="http://schemas.microsoft.com/office/drawing/2014/main" id="{169F644D-8DFD-5323-1BC9-AF07A408945D}"/>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1D428A99-3FB6-4C3B-45AE-13813803D0D8}"/>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5ABC0CE2-280C-B24A-6E60-849486EC1F0C}"/>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338D6EC1-7C3D-E8E8-CB87-903C8D658C95}"/>
              </a:ext>
            </a:extLst>
          </p:cNvPr>
          <p:cNvGrpSpPr/>
          <p:nvPr/>
        </p:nvGrpSpPr>
        <p:grpSpPr>
          <a:xfrm>
            <a:off x="7270268" y="3132787"/>
            <a:ext cx="1228328" cy="830997"/>
            <a:chOff x="5364088" y="3923569"/>
            <a:chExt cx="1228328" cy="830997"/>
          </a:xfrm>
        </p:grpSpPr>
        <p:sp>
          <p:nvSpPr>
            <p:cNvPr id="15" name="TextBox 14">
              <a:extLst>
                <a:ext uri="{FF2B5EF4-FFF2-40B4-BE49-F238E27FC236}">
                  <a16:creationId xmlns:a16="http://schemas.microsoft.com/office/drawing/2014/main" id="{80B8B3E6-0A92-3158-6DCA-39E2D0FD2316}"/>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C61C8CFB-3669-CCEC-DFAC-9F53FE1FC1C6}"/>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825EC89A-AA54-CE1F-7F13-CA2390BE729C}"/>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18374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632139-46F0-42DC-A458-9EA972CF5AC3}"/>
              </a:ext>
            </a:extLst>
          </p:cNvPr>
          <p:cNvSpPr>
            <a:spLocks noGrp="1"/>
          </p:cNvSpPr>
          <p:nvPr>
            <p:ph type="sldNum" sz="quarter" idx="11"/>
          </p:nvPr>
        </p:nvSpPr>
        <p:spPr/>
        <p:txBody>
          <a:bodyPr/>
          <a:lstStyle/>
          <a:p>
            <a:fld id="{DA2C159E-F13C-4A85-9A41-E7669D3E0D70}" type="slidenum">
              <a:rPr lang="en-GB" smtClean="0"/>
              <a:pPr/>
              <a:t>33</a:t>
            </a:fld>
            <a:endParaRPr lang="en-GB"/>
          </a:p>
        </p:txBody>
      </p:sp>
      <p:sp>
        <p:nvSpPr>
          <p:cNvPr id="3" name="Title 2">
            <a:extLst>
              <a:ext uri="{FF2B5EF4-FFF2-40B4-BE49-F238E27FC236}">
                <a16:creationId xmlns:a16="http://schemas.microsoft.com/office/drawing/2014/main" id="{7AD8FEDF-3676-405A-B7E9-A5FD8591C413}"/>
              </a:ext>
            </a:extLst>
          </p:cNvPr>
          <p:cNvSpPr>
            <a:spLocks noGrp="1"/>
          </p:cNvSpPr>
          <p:nvPr>
            <p:ph type="title"/>
          </p:nvPr>
        </p:nvSpPr>
        <p:spPr/>
        <p:txBody>
          <a:bodyPr/>
          <a:lstStyle/>
          <a:p>
            <a:r>
              <a:rPr lang="en-GB"/>
              <a:t>Example 1</a:t>
            </a:r>
          </a:p>
        </p:txBody>
      </p:sp>
      <p:sp>
        <p:nvSpPr>
          <p:cNvPr id="4" name="Text Placeholder 3">
            <a:extLst>
              <a:ext uri="{FF2B5EF4-FFF2-40B4-BE49-F238E27FC236}">
                <a16:creationId xmlns:a16="http://schemas.microsoft.com/office/drawing/2014/main" id="{EE366F43-ADB3-4A00-AAA1-C8C15A03D979}"/>
              </a:ext>
            </a:extLst>
          </p:cNvPr>
          <p:cNvSpPr>
            <a:spLocks noGrp="1"/>
          </p:cNvSpPr>
          <p:nvPr>
            <p:ph type="body" sz="quarter" idx="12"/>
          </p:nvPr>
        </p:nvSpPr>
        <p:spPr>
          <a:xfrm>
            <a:off x="232950" y="770963"/>
            <a:ext cx="8226432" cy="3601574"/>
          </a:xfrm>
        </p:spPr>
        <p:txBody>
          <a:bodyPr/>
          <a:lstStyle/>
          <a:p>
            <a:pPr>
              <a:lnSpc>
                <a:spcPct val="120000"/>
              </a:lnSpc>
              <a:spcBef>
                <a:spcPts val="600"/>
              </a:spcBef>
            </a:pPr>
            <a:r>
              <a:rPr lang="en-GB" sz="2400"/>
              <a:t>What is the magnitude of the force that is exerted on a 25 kg mass to give it an acceleration of 10.0 m/s</a:t>
            </a:r>
            <a:r>
              <a:rPr lang="en-GB" sz="2400" baseline="30000"/>
              <a:t>2</a:t>
            </a:r>
            <a:r>
              <a:rPr lang="en-GB" sz="2400"/>
              <a:t>?</a:t>
            </a:r>
          </a:p>
          <a:p>
            <a:pPr>
              <a:lnSpc>
                <a:spcPct val="120000"/>
              </a:lnSpc>
              <a:spcBef>
                <a:spcPts val="600"/>
              </a:spcBef>
            </a:pPr>
            <a:r>
              <a:rPr lang="en-GB" sz="2400"/>
              <a:t>Assume a frictionless surface.</a:t>
            </a:r>
          </a:p>
        </p:txBody>
      </p:sp>
      <p:grpSp>
        <p:nvGrpSpPr>
          <p:cNvPr id="15" name="Group 14">
            <a:extLst>
              <a:ext uri="{FF2B5EF4-FFF2-40B4-BE49-F238E27FC236}">
                <a16:creationId xmlns:a16="http://schemas.microsoft.com/office/drawing/2014/main" id="{85B13C69-BDD7-40F9-9D34-5AD869D5E8B8}"/>
              </a:ext>
            </a:extLst>
          </p:cNvPr>
          <p:cNvGrpSpPr/>
          <p:nvPr/>
        </p:nvGrpSpPr>
        <p:grpSpPr>
          <a:xfrm>
            <a:off x="1861890" y="2551828"/>
            <a:ext cx="4968552" cy="1477235"/>
            <a:chOff x="1547664" y="2355726"/>
            <a:chExt cx="4968552" cy="1477235"/>
          </a:xfrm>
        </p:grpSpPr>
        <p:cxnSp>
          <p:nvCxnSpPr>
            <p:cNvPr id="12" name="Straight Arrow Connector 11">
              <a:extLst>
                <a:ext uri="{FF2B5EF4-FFF2-40B4-BE49-F238E27FC236}">
                  <a16:creationId xmlns:a16="http://schemas.microsoft.com/office/drawing/2014/main" id="{3C32E83F-370B-4CA9-A7B9-4429D6BCC5DC}"/>
                </a:ext>
              </a:extLst>
            </p:cNvPr>
            <p:cNvCxnSpPr>
              <a:cxnSpLocks/>
            </p:cNvCxnSpPr>
            <p:nvPr/>
          </p:nvCxnSpPr>
          <p:spPr>
            <a:xfrm flipV="1">
              <a:off x="4103948" y="3027068"/>
              <a:ext cx="0" cy="344453"/>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grpSp>
          <p:nvGrpSpPr>
            <p:cNvPr id="14" name="Group 13">
              <a:extLst>
                <a:ext uri="{FF2B5EF4-FFF2-40B4-BE49-F238E27FC236}">
                  <a16:creationId xmlns:a16="http://schemas.microsoft.com/office/drawing/2014/main" id="{6DDCD7A0-263A-4751-B353-F5879D63A8BB}"/>
                </a:ext>
              </a:extLst>
            </p:cNvPr>
            <p:cNvGrpSpPr/>
            <p:nvPr/>
          </p:nvGrpSpPr>
          <p:grpSpPr>
            <a:xfrm>
              <a:off x="1547664" y="2355726"/>
              <a:ext cx="4968552" cy="1477235"/>
              <a:chOff x="1547664" y="2355726"/>
              <a:chExt cx="4968552" cy="1477235"/>
            </a:xfrm>
          </p:grpSpPr>
          <p:sp>
            <p:nvSpPr>
              <p:cNvPr id="6" name="Rectangle 5">
                <a:extLst>
                  <a:ext uri="{FF2B5EF4-FFF2-40B4-BE49-F238E27FC236}">
                    <a16:creationId xmlns:a16="http://schemas.microsoft.com/office/drawing/2014/main" id="{2E5CE2ED-B9AE-4802-94D1-4A8221D0E96D}"/>
                  </a:ext>
                </a:extLst>
              </p:cNvPr>
              <p:cNvSpPr/>
              <p:nvPr/>
            </p:nvSpPr>
            <p:spPr>
              <a:xfrm>
                <a:off x="3059832" y="2427734"/>
                <a:ext cx="2088232" cy="136815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Connector 6">
                <a:extLst>
                  <a:ext uri="{FF2B5EF4-FFF2-40B4-BE49-F238E27FC236}">
                    <a16:creationId xmlns:a16="http://schemas.microsoft.com/office/drawing/2014/main" id="{879F6396-4D4C-425C-B699-7CCC3D804727}"/>
                  </a:ext>
                </a:extLst>
              </p:cNvPr>
              <p:cNvCxnSpPr/>
              <p:nvPr/>
            </p:nvCxnSpPr>
            <p:spPr>
              <a:xfrm>
                <a:off x="1547664" y="3832961"/>
                <a:ext cx="496855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6623A18F-C9C4-45D0-B817-3BC218F277B9}"/>
                  </a:ext>
                </a:extLst>
              </p:cNvPr>
              <p:cNvCxnSpPr>
                <a:cxnSpLocks/>
              </p:cNvCxnSpPr>
              <p:nvPr/>
            </p:nvCxnSpPr>
            <p:spPr>
              <a:xfrm>
                <a:off x="5148064" y="3003798"/>
                <a:ext cx="792088" cy="0"/>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9" name="Straight Arrow Connector 8">
                <a:extLst>
                  <a:ext uri="{FF2B5EF4-FFF2-40B4-BE49-F238E27FC236}">
                    <a16:creationId xmlns:a16="http://schemas.microsoft.com/office/drawing/2014/main" id="{BD298B06-4AA5-4E12-99A6-A5FE0D7A210D}"/>
                  </a:ext>
                </a:extLst>
              </p:cNvPr>
              <p:cNvCxnSpPr>
                <a:cxnSpLocks/>
              </p:cNvCxnSpPr>
              <p:nvPr/>
            </p:nvCxnSpPr>
            <p:spPr>
              <a:xfrm>
                <a:off x="2339752" y="2355726"/>
                <a:ext cx="792088" cy="0"/>
              </a:xfrm>
              <a:prstGeom prst="straightConnector1">
                <a:avLst/>
              </a:prstGeom>
              <a:ln w="28575">
                <a:headEnd type="arrow" w="med" len="med"/>
                <a:tailEnd type="none" w="med" len="med"/>
              </a:ln>
            </p:spPr>
            <p:style>
              <a:lnRef idx="1">
                <a:schemeClr val="accent6"/>
              </a:lnRef>
              <a:fillRef idx="0">
                <a:schemeClr val="accent6"/>
              </a:fillRef>
              <a:effectRef idx="0">
                <a:schemeClr val="accent6"/>
              </a:effectRef>
              <a:fontRef idx="minor">
                <a:schemeClr val="tx1"/>
              </a:fontRef>
            </p:style>
          </p:cxnSp>
          <p:sp>
            <p:nvSpPr>
              <p:cNvPr id="10" name="Rectangle 9">
                <a:extLst>
                  <a:ext uri="{FF2B5EF4-FFF2-40B4-BE49-F238E27FC236}">
                    <a16:creationId xmlns:a16="http://schemas.microsoft.com/office/drawing/2014/main" id="{00258082-5094-454C-8207-ED33A05F8390}"/>
                  </a:ext>
                </a:extLst>
              </p:cNvPr>
              <p:cNvSpPr/>
              <p:nvPr/>
            </p:nvSpPr>
            <p:spPr>
              <a:xfrm>
                <a:off x="5831469" y="2823782"/>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F</a:t>
                </a: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82AF456F-8DB0-4AFB-85A9-584AB9B92F52}"/>
                      </a:ext>
                    </a:extLst>
                  </p:cNvPr>
                  <p:cNvSpPr/>
                  <p:nvPr/>
                </p:nvSpPr>
                <p:spPr>
                  <a:xfrm>
                    <a:off x="1702884" y="2373201"/>
                    <a:ext cx="1574932"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10.0 </a:t>
                    </a:r>
                    <a14:m>
                      <m:oMath xmlns:m="http://schemas.openxmlformats.org/officeDocument/2006/math">
                        <m:sSup>
                          <m:sSupPr>
                            <m:ctrlPr>
                              <a:rPr lang="en-GB" i="1" smtClean="0">
                                <a:solidFill>
                                  <a:schemeClr val="tx1"/>
                                </a:solidFill>
                                <a:latin typeface="Cambria Math" panose="02040503050406030204" pitchFamily="18" charset="0"/>
                              </a:rPr>
                            </m:ctrlPr>
                          </m:sSupPr>
                          <m:e>
                            <m:r>
                              <m:rPr>
                                <m:nor/>
                              </m:rPr>
                              <a:rPr lang="en-GB" b="0" i="0" smtClean="0">
                                <a:solidFill>
                                  <a:schemeClr val="tx1"/>
                                </a:solidFill>
                                <a:latin typeface="Cambria Math" panose="02040503050406030204" pitchFamily="18" charset="0"/>
                              </a:rPr>
                              <m:t>m</m:t>
                            </m:r>
                            <m:r>
                              <m:rPr>
                                <m:nor/>
                              </m:rPr>
                              <a:rPr lang="en-GB" b="0" i="0" smtClean="0">
                                <a:solidFill>
                                  <a:schemeClr val="tx1"/>
                                </a:solidFill>
                                <a:latin typeface="Cambria Math" panose="02040503050406030204" pitchFamily="18" charset="0"/>
                              </a:rPr>
                              <m:t>/</m:t>
                            </m:r>
                            <m:r>
                              <m:rPr>
                                <m:nor/>
                              </m:rPr>
                              <a:rPr lang="en-GB" b="0" i="0" smtClean="0">
                                <a:solidFill>
                                  <a:schemeClr val="tx1"/>
                                </a:solidFill>
                                <a:latin typeface="Cambria Math" panose="02040503050406030204" pitchFamily="18" charset="0"/>
                              </a:rPr>
                              <m:t>s</m:t>
                            </m:r>
                          </m:e>
                          <m:sup>
                            <m:r>
                              <a:rPr lang="en-GB" b="0" i="1" smtClean="0">
                                <a:solidFill>
                                  <a:schemeClr val="tx1"/>
                                </a:solidFill>
                                <a:latin typeface="Cambria Math" panose="02040503050406030204" pitchFamily="18" charset="0"/>
                              </a:rPr>
                              <m:t>2</m:t>
                            </m:r>
                          </m:sup>
                        </m:sSup>
                      </m:oMath>
                    </a14:m>
                    <a:endParaRPr lang="en-GB">
                      <a:solidFill>
                        <a:schemeClr val="tx1"/>
                      </a:solidFill>
                    </a:endParaRPr>
                  </a:p>
                </p:txBody>
              </p:sp>
            </mc:Choice>
            <mc:Fallback xmlns="">
              <p:sp>
                <p:nvSpPr>
                  <p:cNvPr id="11" name="Rectangle 10">
                    <a:extLst>
                      <a:ext uri="{FF2B5EF4-FFF2-40B4-BE49-F238E27FC236}">
                        <a16:creationId xmlns:a16="http://schemas.microsoft.com/office/drawing/2014/main" id="{82AF456F-8DB0-4AFB-85A9-584AB9B92F52}"/>
                      </a:ext>
                    </a:extLst>
                  </p:cNvPr>
                  <p:cNvSpPr>
                    <a:spLocks noRot="1" noChangeAspect="1" noMove="1" noResize="1" noEditPoints="1" noAdjustHandles="1" noChangeArrowheads="1" noChangeShapeType="1" noTextEdit="1"/>
                  </p:cNvSpPr>
                  <p:nvPr/>
                </p:nvSpPr>
                <p:spPr>
                  <a:xfrm>
                    <a:off x="1702884" y="2373201"/>
                    <a:ext cx="1574932" cy="360031"/>
                  </a:xfrm>
                  <a:prstGeom prst="rect">
                    <a:avLst/>
                  </a:prstGeom>
                  <a:blipFill>
                    <a:blip r:embed="rId3"/>
                    <a:stretch>
                      <a:fillRect t="-8333" b="-26667"/>
                    </a:stretch>
                  </a:blipFill>
                  <a:ln w="12700">
                    <a:noFill/>
                  </a:ln>
                </p:spPr>
                <p:txBody>
                  <a:bodyPr/>
                  <a:lstStyle/>
                  <a:p>
                    <a:r>
                      <a:rPr lang="en-US">
                        <a:noFill/>
                      </a:rPr>
                      <a:t> </a:t>
                    </a:r>
                  </a:p>
                </p:txBody>
              </p:sp>
            </mc:Fallback>
          </mc:AlternateContent>
          <p:sp>
            <p:nvSpPr>
              <p:cNvPr id="13" name="Rectangle 12">
                <a:extLst>
                  <a:ext uri="{FF2B5EF4-FFF2-40B4-BE49-F238E27FC236}">
                    <a16:creationId xmlns:a16="http://schemas.microsoft.com/office/drawing/2014/main" id="{AEFEF5DA-B59E-42A4-8B79-C0F09FD8355C}"/>
                  </a:ext>
                </a:extLst>
              </p:cNvPr>
              <p:cNvSpPr/>
              <p:nvPr/>
            </p:nvSpPr>
            <p:spPr>
              <a:xfrm>
                <a:off x="3995936" y="2923065"/>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tx1"/>
                    </a:solidFill>
                  </a:rPr>
                  <a:t>Mg</a:t>
                </a:r>
              </a:p>
            </p:txBody>
          </p:sp>
        </p:grpSp>
      </p:grpSp>
      <p:sp>
        <p:nvSpPr>
          <p:cNvPr id="16" name="TextBox 15">
            <a:extLst>
              <a:ext uri="{FF2B5EF4-FFF2-40B4-BE49-F238E27FC236}">
                <a16:creationId xmlns:a16="http://schemas.microsoft.com/office/drawing/2014/main" id="{5FED4F77-8029-4C0C-B422-2B2A6336547F}"/>
              </a:ext>
            </a:extLst>
          </p:cNvPr>
          <p:cNvSpPr txBox="1"/>
          <p:nvPr/>
        </p:nvSpPr>
        <p:spPr>
          <a:xfrm>
            <a:off x="7092280" y="4371950"/>
            <a:ext cx="1080120" cy="216024"/>
          </a:xfrm>
          <a:prstGeom prst="rect">
            <a:avLst/>
          </a:prstGeom>
          <a:noFill/>
        </p:spPr>
        <p:txBody>
          <a:bodyPr wrap="square" lIns="0" tIns="0" rIns="0" bIns="0" rtlCol="0">
            <a:spAutoFit/>
          </a:bodyPr>
          <a:lstStyle/>
          <a:p>
            <a:r>
              <a:rPr lang="en-GB" sz="1350"/>
              <a:t>Ans: 250 N</a:t>
            </a:r>
          </a:p>
        </p:txBody>
      </p:sp>
      <p:sp>
        <p:nvSpPr>
          <p:cNvPr id="17" name="Footer Placeholder 4">
            <a:extLst>
              <a:ext uri="{FF2B5EF4-FFF2-40B4-BE49-F238E27FC236}">
                <a16:creationId xmlns:a16="http://schemas.microsoft.com/office/drawing/2014/main" id="{9E92481F-F952-C4F9-5D17-B167547179C2}"/>
              </a:ext>
            </a:extLst>
          </p:cNvPr>
          <p:cNvSpPr>
            <a:spLocks noGrp="1"/>
          </p:cNvSpPr>
          <p:nvPr>
            <p:ph type="ftr" sz="quarter" idx="10"/>
          </p:nvPr>
        </p:nvSpPr>
        <p:spPr>
          <a:xfrm>
            <a:off x="232950" y="4743978"/>
            <a:ext cx="7686376" cy="273844"/>
          </a:xfrm>
        </p:spPr>
        <p:txBody>
          <a:bodyPr/>
          <a:lstStyle/>
          <a:p>
            <a:r>
              <a:rPr lang="en-GB"/>
              <a:t>Education and Training Foundation</a:t>
            </a:r>
          </a:p>
        </p:txBody>
      </p:sp>
    </p:spTree>
    <p:extLst>
      <p:ext uri="{BB962C8B-B14F-4D97-AF65-F5344CB8AC3E}">
        <p14:creationId xmlns:p14="http://schemas.microsoft.com/office/powerpoint/2010/main" val="39993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3DED55-2A72-4589-889B-8F9A33B5CCD5}"/>
              </a:ext>
            </a:extLst>
          </p:cNvPr>
          <p:cNvSpPr>
            <a:spLocks noGrp="1"/>
          </p:cNvSpPr>
          <p:nvPr>
            <p:ph type="sldNum" sz="quarter" idx="11"/>
          </p:nvPr>
        </p:nvSpPr>
        <p:spPr/>
        <p:txBody>
          <a:bodyPr/>
          <a:lstStyle/>
          <a:p>
            <a:fld id="{DA2C159E-F13C-4A85-9A41-E7669D3E0D70}" type="slidenum">
              <a:rPr lang="en-GB" smtClean="0"/>
              <a:pPr/>
              <a:t>34</a:t>
            </a:fld>
            <a:endParaRPr lang="en-GB"/>
          </a:p>
        </p:txBody>
      </p:sp>
      <p:sp>
        <p:nvSpPr>
          <p:cNvPr id="3" name="Title 2">
            <a:extLst>
              <a:ext uri="{FF2B5EF4-FFF2-40B4-BE49-F238E27FC236}">
                <a16:creationId xmlns:a16="http://schemas.microsoft.com/office/drawing/2014/main" id="{6A88A454-5F3D-423B-9EA7-C9E461E2F905}"/>
              </a:ext>
            </a:extLst>
          </p:cNvPr>
          <p:cNvSpPr>
            <a:spLocks noGrp="1"/>
          </p:cNvSpPr>
          <p:nvPr>
            <p:ph type="title"/>
          </p:nvPr>
        </p:nvSpPr>
        <p:spPr/>
        <p:txBody>
          <a:bodyPr/>
          <a:lstStyle/>
          <a:p>
            <a:r>
              <a:rPr lang="en-GB"/>
              <a:t>Example 2</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FBC4215-B0D0-4E51-AD6F-304BD0AFD113}"/>
                  </a:ext>
                </a:extLst>
              </p:cNvPr>
              <p:cNvSpPr>
                <a:spLocks noGrp="1"/>
              </p:cNvSpPr>
              <p:nvPr>
                <p:ph type="body" sz="quarter" idx="12"/>
              </p:nvPr>
            </p:nvSpPr>
            <p:spPr>
              <a:xfrm>
                <a:off x="234000" y="986400"/>
                <a:ext cx="8154424" cy="3601574"/>
              </a:xfrm>
            </p:spPr>
            <p:txBody>
              <a:bodyPr/>
              <a:lstStyle/>
              <a:p>
                <a:pPr>
                  <a:lnSpc>
                    <a:spcPct val="120000"/>
                  </a:lnSpc>
                  <a:spcBef>
                    <a:spcPts val="600"/>
                  </a:spcBef>
                </a:pPr>
                <a:r>
                  <a:rPr lang="en-GB" sz="2400" b="0" i="0">
                    <a:solidFill>
                      <a:srgbClr val="000000"/>
                    </a:solidFill>
                    <a:effectLst/>
                  </a:rPr>
                  <a:t>What is the magnitude of the acceleration that is produced when the brakes of a </a:t>
                </a:r>
                <a14:m>
                  <m:oMath xmlns:m="http://schemas.openxmlformats.org/officeDocument/2006/math">
                    <m:r>
                      <a:rPr lang="en-GB" sz="2400" b="0" i="1" smtClean="0">
                        <a:solidFill>
                          <a:srgbClr val="000000"/>
                        </a:solidFill>
                        <a:latin typeface="Cambria Math" panose="02040503050406030204" pitchFamily="18" charset="0"/>
                      </a:rPr>
                      <m:t>2.4</m:t>
                    </m:r>
                    <m:r>
                      <a:rPr lang="en-GB" sz="2400" i="1">
                        <a:solidFill>
                          <a:srgbClr val="000000"/>
                        </a:solidFill>
                        <a:latin typeface="Cambria Math" panose="02040503050406030204" pitchFamily="18" charset="0"/>
                        <a:ea typeface="Cambria Math" panose="02040503050406030204" pitchFamily="18" charset="0"/>
                      </a:rPr>
                      <m:t>×</m:t>
                    </m:r>
                    <m:sSup>
                      <m:sSupPr>
                        <m:ctrlPr>
                          <a:rPr lang="en-GB" sz="2400" i="1">
                            <a:solidFill>
                              <a:srgbClr val="000000"/>
                            </a:solidFill>
                            <a:latin typeface="Cambria Math" panose="02040503050406030204" pitchFamily="18" charset="0"/>
                            <a:ea typeface="Cambria Math" panose="02040503050406030204" pitchFamily="18" charset="0"/>
                          </a:rPr>
                        </m:ctrlPr>
                      </m:sSupPr>
                      <m:e>
                        <m:r>
                          <a:rPr lang="en-GB" sz="2400" i="1">
                            <a:solidFill>
                              <a:srgbClr val="000000"/>
                            </a:solidFill>
                            <a:latin typeface="Cambria Math" panose="02040503050406030204" pitchFamily="18" charset="0"/>
                            <a:ea typeface="Cambria Math" panose="02040503050406030204" pitchFamily="18" charset="0"/>
                          </a:rPr>
                          <m:t>10</m:t>
                        </m:r>
                      </m:e>
                      <m:sup>
                        <m:r>
                          <a:rPr lang="en-GB" sz="2400" i="1">
                            <a:solidFill>
                              <a:srgbClr val="000000"/>
                            </a:solidFill>
                            <a:latin typeface="Cambria Math" panose="02040503050406030204" pitchFamily="18" charset="0"/>
                            <a:ea typeface="Cambria Math" panose="02040503050406030204" pitchFamily="18" charset="0"/>
                          </a:rPr>
                          <m:t>3</m:t>
                        </m:r>
                      </m:sup>
                    </m:sSup>
                    <m:r>
                      <a:rPr lang="en-GB" sz="2400" b="0" i="1" smtClean="0">
                        <a:solidFill>
                          <a:srgbClr val="000000"/>
                        </a:solidFill>
                        <a:latin typeface="Cambria Math" panose="02040503050406030204" pitchFamily="18" charset="0"/>
                        <a:ea typeface="Cambria Math" panose="02040503050406030204" pitchFamily="18" charset="0"/>
                      </a:rPr>
                      <m:t> </m:t>
                    </m:r>
                    <m:r>
                      <m:rPr>
                        <m:nor/>
                      </m:rPr>
                      <a:rPr lang="en-GB" sz="2400" b="0" i="0" smtClean="0">
                        <a:solidFill>
                          <a:srgbClr val="000000"/>
                        </a:solidFill>
                        <a:latin typeface="Cambria Math" panose="02040503050406030204" pitchFamily="18" charset="0"/>
                        <a:ea typeface="Cambria Math" panose="02040503050406030204" pitchFamily="18" charset="0"/>
                      </a:rPr>
                      <m:t>kg</m:t>
                    </m:r>
                  </m:oMath>
                </a14:m>
                <a:r>
                  <a:rPr lang="en-GB" sz="2400" b="0" i="0">
                    <a:solidFill>
                      <a:srgbClr val="000000"/>
                    </a:solidFill>
                    <a:effectLst/>
                  </a:rPr>
                  <a:t> car are applied with a </a:t>
                </a:r>
                <a14:m>
                  <m:oMath xmlns:m="http://schemas.openxmlformats.org/officeDocument/2006/math">
                    <m:r>
                      <a:rPr lang="en-GB" sz="2400" b="0" i="1" smtClean="0">
                        <a:solidFill>
                          <a:srgbClr val="000000"/>
                        </a:solidFill>
                        <a:effectLst/>
                        <a:latin typeface="Cambria Math" panose="02040503050406030204" pitchFamily="18" charset="0"/>
                      </a:rPr>
                      <m:t>3.6 </m:t>
                    </m:r>
                    <m:r>
                      <m:rPr>
                        <m:nor/>
                      </m:rPr>
                      <a:rPr lang="en-GB" sz="2400" b="0" i="0" smtClean="0">
                        <a:solidFill>
                          <a:srgbClr val="000000"/>
                        </a:solidFill>
                        <a:effectLst/>
                        <a:latin typeface="Cambria Math" panose="02040503050406030204" pitchFamily="18" charset="0"/>
                      </a:rPr>
                      <m:t>kN</m:t>
                    </m:r>
                    <m:r>
                      <a:rPr lang="en-GB" sz="2400" b="0" i="1" smtClean="0">
                        <a:solidFill>
                          <a:srgbClr val="000000"/>
                        </a:solidFill>
                        <a:effectLst/>
                        <a:latin typeface="Cambria Math" panose="02040503050406030204" pitchFamily="18" charset="0"/>
                      </a:rPr>
                      <m:t> </m:t>
                    </m:r>
                  </m:oMath>
                </a14:m>
                <a:r>
                  <a:rPr lang="en-GB" sz="2400" b="0" i="0">
                    <a:solidFill>
                      <a:srgbClr val="000000"/>
                    </a:solidFill>
                    <a:effectLst/>
                  </a:rPr>
                  <a:t>force to stop the car?</a:t>
                </a:r>
                <a:endParaRPr lang="en-GB" sz="2400"/>
              </a:p>
            </p:txBody>
          </p:sp>
        </mc:Choice>
        <mc:Fallback xmlns="">
          <p:sp>
            <p:nvSpPr>
              <p:cNvPr id="4" name="Text Placeholder 3">
                <a:extLst>
                  <a:ext uri="{FF2B5EF4-FFF2-40B4-BE49-F238E27FC236}">
                    <a16:creationId xmlns:a16="http://schemas.microsoft.com/office/drawing/2014/main" id="{0FBC4215-B0D0-4E51-AD6F-304BD0AFD113}"/>
                  </a:ext>
                </a:extLst>
              </p:cNvPr>
              <p:cNvSpPr>
                <a:spLocks noGrp="1" noRot="1" noChangeAspect="1" noMove="1" noResize="1" noEditPoints="1" noAdjustHandles="1" noChangeArrowheads="1" noChangeShapeType="1" noTextEdit="1"/>
              </p:cNvSpPr>
              <p:nvPr>
                <p:ph type="body" sz="quarter" idx="12"/>
              </p:nvPr>
            </p:nvSpPr>
            <p:spPr>
              <a:xfrm>
                <a:off x="234000" y="986400"/>
                <a:ext cx="8154424" cy="3601574"/>
              </a:xfrm>
              <a:blipFill>
                <a:blip r:embed="rId3"/>
                <a:stretch>
                  <a:fillRect l="-2242" t="-1692"/>
                </a:stretch>
              </a:blipFill>
            </p:spPr>
            <p:txBody>
              <a:bodyPr/>
              <a:lstStyle/>
              <a:p>
                <a:r>
                  <a:rPr lang="en-GB">
                    <a:noFill/>
                  </a:rPr>
                  <a:t> </a:t>
                </a:r>
              </a:p>
            </p:txBody>
          </p:sp>
        </mc:Fallback>
      </mc:AlternateContent>
      <p:grpSp>
        <p:nvGrpSpPr>
          <p:cNvPr id="16" name="Group 15">
            <a:extLst>
              <a:ext uri="{FF2B5EF4-FFF2-40B4-BE49-F238E27FC236}">
                <a16:creationId xmlns:a16="http://schemas.microsoft.com/office/drawing/2014/main" id="{D95199B5-B7F1-45C2-98F6-77CD193E4A69}"/>
              </a:ext>
            </a:extLst>
          </p:cNvPr>
          <p:cNvGrpSpPr/>
          <p:nvPr/>
        </p:nvGrpSpPr>
        <p:grpSpPr>
          <a:xfrm>
            <a:off x="2483431" y="1701867"/>
            <a:ext cx="4177138" cy="3065396"/>
            <a:chOff x="2221737" y="1450570"/>
            <a:chExt cx="4177138" cy="3065396"/>
          </a:xfrm>
        </p:grpSpPr>
        <p:pic>
          <p:nvPicPr>
            <p:cNvPr id="7" name="Graphic 6" descr="Convertible with solid fill">
              <a:extLst>
                <a:ext uri="{FF2B5EF4-FFF2-40B4-BE49-F238E27FC236}">
                  <a16:creationId xmlns:a16="http://schemas.microsoft.com/office/drawing/2014/main" id="{B44C4975-E996-46E5-B068-31663DA6108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7784" y="1450570"/>
              <a:ext cx="3065396" cy="3065396"/>
            </a:xfrm>
            <a:prstGeom prst="rect">
              <a:avLst/>
            </a:prstGeom>
          </p:spPr>
        </p:pic>
        <p:cxnSp>
          <p:nvCxnSpPr>
            <p:cNvPr id="8" name="Straight Arrow Connector 7">
              <a:extLst>
                <a:ext uri="{FF2B5EF4-FFF2-40B4-BE49-F238E27FC236}">
                  <a16:creationId xmlns:a16="http://schemas.microsoft.com/office/drawing/2014/main" id="{86D0A885-FD85-4F36-9E28-C255E61C7492}"/>
                </a:ext>
              </a:extLst>
            </p:cNvPr>
            <p:cNvCxnSpPr>
              <a:cxnSpLocks/>
            </p:cNvCxnSpPr>
            <p:nvPr/>
          </p:nvCxnSpPr>
          <p:spPr>
            <a:xfrm flipV="1">
              <a:off x="4160482" y="3101135"/>
              <a:ext cx="0" cy="478727"/>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A64AB422-74E7-440B-A83D-2C1CD49BDC87}"/>
                </a:ext>
              </a:extLst>
            </p:cNvPr>
            <p:cNvSpPr/>
            <p:nvPr/>
          </p:nvSpPr>
          <p:spPr>
            <a:xfrm>
              <a:off x="4067812" y="3041125"/>
              <a:ext cx="648067" cy="3600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a:solidFill>
                    <a:schemeClr val="bg1"/>
                  </a:solidFill>
                </a:rPr>
                <a:t>Mg</a:t>
              </a:r>
            </a:p>
          </p:txBody>
        </p:sp>
        <p:cxnSp>
          <p:nvCxnSpPr>
            <p:cNvPr id="11" name="Straight Arrow Connector 10">
              <a:extLst>
                <a:ext uri="{FF2B5EF4-FFF2-40B4-BE49-F238E27FC236}">
                  <a16:creationId xmlns:a16="http://schemas.microsoft.com/office/drawing/2014/main" id="{78DEC3CF-E9AF-4AE2-A2FA-FDB976BC5AAC}"/>
                </a:ext>
              </a:extLst>
            </p:cNvPr>
            <p:cNvCxnSpPr>
              <a:cxnSpLocks/>
            </p:cNvCxnSpPr>
            <p:nvPr/>
          </p:nvCxnSpPr>
          <p:spPr>
            <a:xfrm flipH="1">
              <a:off x="2843808" y="3507854"/>
              <a:ext cx="766476" cy="0"/>
            </a:xfrm>
            <a:prstGeom prst="straightConnector1">
              <a:avLst/>
            </a:prstGeom>
            <a:ln w="28575">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12" name="Rectangle 11">
              <a:extLst>
                <a:ext uri="{FF2B5EF4-FFF2-40B4-BE49-F238E27FC236}">
                  <a16:creationId xmlns:a16="http://schemas.microsoft.com/office/drawing/2014/main" id="{D2B0D80A-DB37-49BC-803E-49192E11D94A}"/>
                </a:ext>
              </a:extLst>
            </p:cNvPr>
            <p:cNvSpPr/>
            <p:nvPr/>
          </p:nvSpPr>
          <p:spPr>
            <a:xfrm>
              <a:off x="2221737" y="3507124"/>
              <a:ext cx="977532" cy="36003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Force</a:t>
              </a:r>
            </a:p>
          </p:txBody>
        </p:sp>
        <p:cxnSp>
          <p:nvCxnSpPr>
            <p:cNvPr id="14" name="Straight Arrow Connector 13">
              <a:extLst>
                <a:ext uri="{FF2B5EF4-FFF2-40B4-BE49-F238E27FC236}">
                  <a16:creationId xmlns:a16="http://schemas.microsoft.com/office/drawing/2014/main" id="{54945880-097C-45B2-A05E-CBB8909937E7}"/>
                </a:ext>
              </a:extLst>
            </p:cNvPr>
            <p:cNvCxnSpPr/>
            <p:nvPr/>
          </p:nvCxnSpPr>
          <p:spPr>
            <a:xfrm>
              <a:off x="4715879" y="2427734"/>
              <a:ext cx="648209" cy="0"/>
            </a:xfrm>
            <a:prstGeom prst="straightConnector1">
              <a:avLst/>
            </a:prstGeom>
            <a:ln w="28575">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315F94A-41C0-4BF0-BA1A-D8D8B4091B74}"/>
                </a:ext>
              </a:extLst>
            </p:cNvPr>
            <p:cNvSpPr/>
            <p:nvPr/>
          </p:nvSpPr>
          <p:spPr>
            <a:xfrm>
              <a:off x="5193123" y="2196055"/>
              <a:ext cx="1205752" cy="43203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Velocity</a:t>
              </a:r>
            </a:p>
          </p:txBody>
        </p:sp>
      </p:grpSp>
      <p:sp>
        <p:nvSpPr>
          <p:cNvPr id="17" name="TextBox 16">
            <a:extLst>
              <a:ext uri="{FF2B5EF4-FFF2-40B4-BE49-F238E27FC236}">
                <a16:creationId xmlns:a16="http://schemas.microsoft.com/office/drawing/2014/main" id="{4829C70F-182E-409E-BF54-8EBB8C4DA1A3}"/>
              </a:ext>
            </a:extLst>
          </p:cNvPr>
          <p:cNvSpPr txBox="1"/>
          <p:nvPr/>
        </p:nvSpPr>
        <p:spPr>
          <a:xfrm>
            <a:off x="7092280" y="4371950"/>
            <a:ext cx="1080120" cy="207749"/>
          </a:xfrm>
          <a:prstGeom prst="rect">
            <a:avLst/>
          </a:prstGeom>
          <a:noFill/>
        </p:spPr>
        <p:txBody>
          <a:bodyPr wrap="square" lIns="0" tIns="0" rIns="0" bIns="0" rtlCol="0">
            <a:spAutoFit/>
          </a:bodyPr>
          <a:lstStyle/>
          <a:p>
            <a:r>
              <a:rPr lang="en-GB" sz="1350"/>
              <a:t>Ans: 1.5 m/s</a:t>
            </a:r>
            <a:r>
              <a:rPr lang="en-GB" sz="1350" baseline="30000"/>
              <a:t>2</a:t>
            </a:r>
          </a:p>
        </p:txBody>
      </p:sp>
      <p:sp>
        <p:nvSpPr>
          <p:cNvPr id="6" name="Footer Placeholder 4">
            <a:extLst>
              <a:ext uri="{FF2B5EF4-FFF2-40B4-BE49-F238E27FC236}">
                <a16:creationId xmlns:a16="http://schemas.microsoft.com/office/drawing/2014/main" id="{902B0E58-A94C-47DF-071C-17E25F16D3F2}"/>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400192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3DED55-2A72-4589-889B-8F9A33B5CCD5}"/>
              </a:ext>
            </a:extLst>
          </p:cNvPr>
          <p:cNvSpPr>
            <a:spLocks noGrp="1"/>
          </p:cNvSpPr>
          <p:nvPr>
            <p:ph type="sldNum" sz="quarter" idx="11"/>
          </p:nvPr>
        </p:nvSpPr>
        <p:spPr/>
        <p:txBody>
          <a:bodyPr/>
          <a:lstStyle/>
          <a:p>
            <a:fld id="{DA2C159E-F13C-4A85-9A41-E7669D3E0D70}" type="slidenum">
              <a:rPr lang="en-GB" smtClean="0"/>
              <a:pPr/>
              <a:t>35</a:t>
            </a:fld>
            <a:endParaRPr lang="en-GB"/>
          </a:p>
        </p:txBody>
      </p:sp>
      <p:sp>
        <p:nvSpPr>
          <p:cNvPr id="3" name="Title 2">
            <a:extLst>
              <a:ext uri="{FF2B5EF4-FFF2-40B4-BE49-F238E27FC236}">
                <a16:creationId xmlns:a16="http://schemas.microsoft.com/office/drawing/2014/main" id="{6A88A454-5F3D-423B-9EA7-C9E461E2F905}"/>
              </a:ext>
            </a:extLst>
          </p:cNvPr>
          <p:cNvSpPr>
            <a:spLocks noGrp="1"/>
          </p:cNvSpPr>
          <p:nvPr>
            <p:ph type="title"/>
          </p:nvPr>
        </p:nvSpPr>
        <p:spPr/>
        <p:txBody>
          <a:bodyPr/>
          <a:lstStyle/>
          <a:p>
            <a:r>
              <a:rPr lang="en-GB"/>
              <a:t>Hints for problem solving</a:t>
            </a:r>
          </a:p>
        </p:txBody>
      </p:sp>
      <p:sp>
        <p:nvSpPr>
          <p:cNvPr id="4" name="Text Placeholder 3">
            <a:extLst>
              <a:ext uri="{FF2B5EF4-FFF2-40B4-BE49-F238E27FC236}">
                <a16:creationId xmlns:a16="http://schemas.microsoft.com/office/drawing/2014/main" id="{0FBC4215-B0D0-4E51-AD6F-304BD0AFD113}"/>
              </a:ext>
            </a:extLst>
          </p:cNvPr>
          <p:cNvSpPr>
            <a:spLocks noGrp="1"/>
          </p:cNvSpPr>
          <p:nvPr>
            <p:ph type="body" sz="quarter" idx="12"/>
          </p:nvPr>
        </p:nvSpPr>
        <p:spPr>
          <a:xfrm>
            <a:off x="234000" y="599612"/>
            <a:ext cx="8631840" cy="3601574"/>
          </a:xfrm>
        </p:spPr>
        <p:txBody>
          <a:bodyPr vert="horz" lIns="0" tIns="0" rIns="0" bIns="0" rtlCol="0" anchor="t">
            <a:noAutofit/>
          </a:bodyPr>
          <a:lstStyle/>
          <a:p>
            <a:pPr marL="342900" lvl="1" indent="-342900">
              <a:lnSpc>
                <a:spcPct val="120000"/>
              </a:lnSpc>
              <a:spcBef>
                <a:spcPts val="600"/>
              </a:spcBef>
              <a:buFont typeface="+mj-lt"/>
              <a:buAutoNum type="arabicPeriod"/>
            </a:pPr>
            <a:r>
              <a:rPr lang="en-GB" sz="2400"/>
              <a:t>Read the problem carefully at least once.</a:t>
            </a:r>
          </a:p>
          <a:p>
            <a:pPr marL="342900" lvl="1" indent="-342900">
              <a:lnSpc>
                <a:spcPct val="120000"/>
              </a:lnSpc>
              <a:spcBef>
                <a:spcPts val="600"/>
              </a:spcBef>
              <a:buFont typeface="+mj-lt"/>
              <a:buAutoNum type="arabicPeriod"/>
            </a:pPr>
            <a:r>
              <a:rPr lang="en-GB" sz="2400"/>
              <a:t>Draw a picture of the system, identify the object of primary interest, and  indicate forces with arrows.</a:t>
            </a:r>
          </a:p>
          <a:p>
            <a:pPr marL="342900" lvl="1" indent="-342900">
              <a:lnSpc>
                <a:spcPct val="120000"/>
              </a:lnSpc>
              <a:spcBef>
                <a:spcPts val="600"/>
              </a:spcBef>
              <a:buFont typeface="+mj-lt"/>
              <a:buAutoNum type="arabicPeriod"/>
            </a:pPr>
            <a:r>
              <a:rPr lang="en-GB" sz="2400"/>
              <a:t>Label each force in the picture in a way that will bring to mind what physical quantity the label stands for</a:t>
            </a:r>
            <a:br>
              <a:rPr lang="en-GB" sz="2400"/>
            </a:br>
            <a:r>
              <a:rPr lang="en-GB" sz="2400"/>
              <a:t>(</a:t>
            </a:r>
            <a:r>
              <a:rPr lang="en-GB" sz="2400" err="1"/>
              <a:t>eg</a:t>
            </a:r>
            <a:r>
              <a:rPr lang="en-GB" sz="2400"/>
              <a:t>, </a:t>
            </a:r>
            <a:r>
              <a:rPr lang="en-GB" sz="2400" i="1"/>
              <a:t>T</a:t>
            </a:r>
            <a:r>
              <a:rPr lang="en-GB" sz="2400"/>
              <a:t> for tension).</a:t>
            </a:r>
          </a:p>
          <a:p>
            <a:pPr marL="342900" lvl="1" indent="-342900">
              <a:lnSpc>
                <a:spcPct val="120000"/>
              </a:lnSpc>
              <a:spcBef>
                <a:spcPts val="600"/>
              </a:spcBef>
              <a:buFont typeface="+mj-lt"/>
              <a:buAutoNum type="arabicPeriod"/>
            </a:pPr>
            <a:r>
              <a:rPr lang="en-GB" sz="2400"/>
              <a:t>Draw a free body diagram of the object of interest, based on the labelled picture. If additional objects are involved, draw separate free body diagram for them.</a:t>
            </a:r>
          </a:p>
        </p:txBody>
      </p:sp>
      <p:sp>
        <p:nvSpPr>
          <p:cNvPr id="7" name="Footer Placeholder 4">
            <a:extLst>
              <a:ext uri="{FF2B5EF4-FFF2-40B4-BE49-F238E27FC236}">
                <a16:creationId xmlns:a16="http://schemas.microsoft.com/office/drawing/2014/main" id="{67264C1B-AFE5-2CC8-BE63-37DC55450A5A}"/>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082216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652C4F-6051-48AE-8AAC-405B0DBDCA6D}"/>
              </a:ext>
            </a:extLst>
          </p:cNvPr>
          <p:cNvSpPr>
            <a:spLocks noGrp="1"/>
          </p:cNvSpPr>
          <p:nvPr>
            <p:ph type="sldNum" sz="quarter" idx="11"/>
          </p:nvPr>
        </p:nvSpPr>
        <p:spPr/>
        <p:txBody>
          <a:bodyPr/>
          <a:lstStyle/>
          <a:p>
            <a:fld id="{DA2C159E-F13C-4A85-9A41-E7669D3E0D70}" type="slidenum">
              <a:rPr lang="en-GB" smtClean="0"/>
              <a:pPr/>
              <a:t>36</a:t>
            </a:fld>
            <a:endParaRPr lang="en-GB"/>
          </a:p>
        </p:txBody>
      </p:sp>
      <p:sp>
        <p:nvSpPr>
          <p:cNvPr id="3" name="Title 2">
            <a:extLst>
              <a:ext uri="{FF2B5EF4-FFF2-40B4-BE49-F238E27FC236}">
                <a16:creationId xmlns:a16="http://schemas.microsoft.com/office/drawing/2014/main" id="{F4CD8946-85C6-498C-AEB9-CB4FAD5A0F54}"/>
              </a:ext>
            </a:extLst>
          </p:cNvPr>
          <p:cNvSpPr>
            <a:spLocks noGrp="1"/>
          </p:cNvSpPr>
          <p:nvPr>
            <p:ph type="title"/>
          </p:nvPr>
        </p:nvSpPr>
        <p:spPr/>
        <p:txBody>
          <a:bodyPr/>
          <a:lstStyle/>
          <a:p>
            <a:r>
              <a:rPr lang="en-GB"/>
              <a:t>Hints for problem solving</a:t>
            </a:r>
          </a:p>
        </p:txBody>
      </p:sp>
      <p:sp>
        <p:nvSpPr>
          <p:cNvPr id="4" name="Text Placeholder 3">
            <a:extLst>
              <a:ext uri="{FF2B5EF4-FFF2-40B4-BE49-F238E27FC236}">
                <a16:creationId xmlns:a16="http://schemas.microsoft.com/office/drawing/2014/main" id="{48B3D4A4-D117-4676-8C70-1086D6C0CA87}"/>
              </a:ext>
            </a:extLst>
          </p:cNvPr>
          <p:cNvSpPr>
            <a:spLocks noGrp="1"/>
          </p:cNvSpPr>
          <p:nvPr>
            <p:ph type="body" sz="quarter" idx="12"/>
          </p:nvPr>
        </p:nvSpPr>
        <p:spPr>
          <a:xfrm>
            <a:off x="323528" y="770963"/>
            <a:ext cx="8542312" cy="3601574"/>
          </a:xfrm>
        </p:spPr>
        <p:txBody>
          <a:bodyPr/>
          <a:lstStyle/>
          <a:p>
            <a:pPr marL="514350" indent="-514350">
              <a:lnSpc>
                <a:spcPct val="120000"/>
              </a:lnSpc>
              <a:spcBef>
                <a:spcPts val="600"/>
              </a:spcBef>
              <a:buFont typeface="+mj-lt"/>
              <a:buAutoNum type="arabicPeriod" startAt="5"/>
            </a:pPr>
            <a:r>
              <a:rPr lang="en-GB" sz="2400"/>
              <a:t>Choose a convenient coordinate system for each object.</a:t>
            </a:r>
          </a:p>
          <a:p>
            <a:pPr marL="514350" indent="-514350">
              <a:lnSpc>
                <a:spcPct val="120000"/>
              </a:lnSpc>
              <a:spcBef>
                <a:spcPts val="600"/>
              </a:spcBef>
              <a:buFont typeface="+mj-lt"/>
              <a:buAutoNum type="arabicPeriod" startAt="5"/>
            </a:pPr>
            <a:r>
              <a:rPr lang="en-GB" sz="2400"/>
              <a:t>Apply Newton’s second law. The </a:t>
            </a:r>
            <a:r>
              <a:rPr lang="en-GB" sz="2400" i="1">
                <a:latin typeface="Times New Roman" panose="02020603050405020304" pitchFamily="18" charset="0"/>
                <a:cs typeface="Times New Roman" panose="02020603050405020304" pitchFamily="18" charset="0"/>
              </a:rPr>
              <a:t>x</a:t>
            </a:r>
            <a:r>
              <a:rPr lang="en-GB" sz="2400"/>
              <a:t>- and </a:t>
            </a:r>
            <a:r>
              <a:rPr lang="en-GB" sz="2400" i="1">
                <a:latin typeface="Times New Roman" panose="02020603050405020304" pitchFamily="18" charset="0"/>
                <a:cs typeface="Times New Roman" panose="02020603050405020304" pitchFamily="18" charset="0"/>
              </a:rPr>
              <a:t>y</a:t>
            </a:r>
            <a:r>
              <a:rPr lang="en-GB" sz="2400"/>
              <a:t>-components of Newton second law should be taken from the vector equation and written individually. This often results in two equations and two unknowns.</a:t>
            </a:r>
          </a:p>
          <a:p>
            <a:pPr marL="514350" indent="-514350">
              <a:lnSpc>
                <a:spcPct val="120000"/>
              </a:lnSpc>
              <a:spcBef>
                <a:spcPts val="600"/>
              </a:spcBef>
              <a:buFont typeface="+mj-lt"/>
              <a:buAutoNum type="arabicPeriod" startAt="5"/>
            </a:pPr>
            <a:r>
              <a:rPr lang="en-GB" sz="2400"/>
              <a:t>Solve for the desired unknown quantity and substitute the numbers.</a:t>
            </a:r>
          </a:p>
          <a:p>
            <a:endParaRPr lang="en-GB" sz="2400"/>
          </a:p>
        </p:txBody>
      </p:sp>
      <p:sp>
        <p:nvSpPr>
          <p:cNvPr id="6" name="Footer Placeholder 4">
            <a:extLst>
              <a:ext uri="{FF2B5EF4-FFF2-40B4-BE49-F238E27FC236}">
                <a16:creationId xmlns:a16="http://schemas.microsoft.com/office/drawing/2014/main" id="{312E37D2-B011-3114-3AD2-58346CCF715F}"/>
              </a:ext>
            </a:extLst>
          </p:cNvPr>
          <p:cNvSpPr>
            <a:spLocks noGrp="1"/>
          </p:cNvSpPr>
          <p:nvPr>
            <p:ph type="ftr" sz="quarter" idx="10"/>
          </p:nvPr>
        </p:nvSpPr>
        <p:spPr>
          <a:xfrm>
            <a:off x="232950" y="4756678"/>
            <a:ext cx="7686376" cy="273844"/>
          </a:xfrm>
        </p:spPr>
        <p:txBody>
          <a:bodyPr/>
          <a:lstStyle/>
          <a:p>
            <a:r>
              <a:rPr lang="en-GB"/>
              <a:t>Education and Training Foundation</a:t>
            </a:r>
          </a:p>
        </p:txBody>
      </p:sp>
    </p:spTree>
    <p:extLst>
      <p:ext uri="{BB962C8B-B14F-4D97-AF65-F5344CB8AC3E}">
        <p14:creationId xmlns:p14="http://schemas.microsoft.com/office/powerpoint/2010/main" val="27532435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7B075C-0082-E7CF-9069-A20270FF7F1A}"/>
              </a:ext>
            </a:extLst>
          </p:cNvPr>
          <p:cNvSpPr>
            <a:spLocks noGrp="1"/>
          </p:cNvSpPr>
          <p:nvPr>
            <p:ph type="sldNum" sz="quarter" idx="11"/>
          </p:nvPr>
        </p:nvSpPr>
        <p:spPr/>
        <p:txBody>
          <a:bodyPr/>
          <a:lstStyle/>
          <a:p>
            <a:fld id="{DA2C159E-F13C-4A85-9A41-E7669D3E0D70}" type="slidenum">
              <a:rPr lang="en-GB" smtClean="0"/>
              <a:pPr/>
              <a:t>37</a:t>
            </a:fld>
            <a:endParaRPr lang="en-GB"/>
          </a:p>
        </p:txBody>
      </p:sp>
      <p:sp>
        <p:nvSpPr>
          <p:cNvPr id="3" name="Title 2">
            <a:extLst>
              <a:ext uri="{FF2B5EF4-FFF2-40B4-BE49-F238E27FC236}">
                <a16:creationId xmlns:a16="http://schemas.microsoft.com/office/drawing/2014/main" id="{C97F165B-158E-8D7F-AE46-227989283EA2}"/>
              </a:ext>
            </a:extLst>
          </p:cNvPr>
          <p:cNvSpPr>
            <a:spLocks noGrp="1"/>
          </p:cNvSpPr>
          <p:nvPr>
            <p:ph type="title"/>
          </p:nvPr>
        </p:nvSpPr>
        <p:spPr/>
        <p:txBody>
          <a:bodyPr/>
          <a:lstStyle/>
          <a:p>
            <a:r>
              <a:rPr lang="en-GB"/>
              <a:t>Plenary</a:t>
            </a:r>
            <a:br>
              <a:rPr lang="en-GB"/>
            </a:br>
            <a:endParaRPr lang="en-GB"/>
          </a:p>
        </p:txBody>
      </p:sp>
      <p:sp>
        <p:nvSpPr>
          <p:cNvPr id="4" name="Text Placeholder 3">
            <a:extLst>
              <a:ext uri="{FF2B5EF4-FFF2-40B4-BE49-F238E27FC236}">
                <a16:creationId xmlns:a16="http://schemas.microsoft.com/office/drawing/2014/main" id="{E6F833AB-8984-8773-CBDF-C2C34012D306}"/>
              </a:ext>
            </a:extLst>
          </p:cNvPr>
          <p:cNvSpPr>
            <a:spLocks noGrp="1"/>
          </p:cNvSpPr>
          <p:nvPr>
            <p:ph type="body" sz="quarter" idx="12"/>
          </p:nvPr>
        </p:nvSpPr>
        <p:spPr>
          <a:xfrm>
            <a:off x="234000" y="986400"/>
            <a:ext cx="8010408" cy="3601574"/>
          </a:xfrm>
        </p:spPr>
        <p:txBody>
          <a:bodyPr/>
          <a:lstStyle/>
          <a:p>
            <a:pPr>
              <a:lnSpc>
                <a:spcPct val="120000"/>
              </a:lnSpc>
              <a:spcBef>
                <a:spcPts val="600"/>
              </a:spcBef>
            </a:pPr>
            <a:r>
              <a:rPr lang="en-GB" sz="2400"/>
              <a:t>What did you learn today?</a:t>
            </a:r>
          </a:p>
          <a:p>
            <a:pPr>
              <a:lnSpc>
                <a:spcPct val="120000"/>
              </a:lnSpc>
              <a:spcBef>
                <a:spcPts val="600"/>
              </a:spcBef>
            </a:pPr>
            <a:endParaRPr lang="en-GB" sz="2400"/>
          </a:p>
          <a:p>
            <a:pPr>
              <a:lnSpc>
                <a:spcPct val="120000"/>
              </a:lnSpc>
              <a:spcBef>
                <a:spcPts val="600"/>
              </a:spcBef>
            </a:pPr>
            <a:endParaRPr lang="en-GB" sz="2400"/>
          </a:p>
          <a:p>
            <a:pPr>
              <a:lnSpc>
                <a:spcPct val="120000"/>
              </a:lnSpc>
              <a:spcBef>
                <a:spcPts val="600"/>
              </a:spcBef>
            </a:pPr>
            <a:r>
              <a:rPr lang="en-GB" sz="2400"/>
              <a:t> </a:t>
            </a:r>
          </a:p>
          <a:p>
            <a:pPr>
              <a:lnSpc>
                <a:spcPct val="120000"/>
              </a:lnSpc>
              <a:spcBef>
                <a:spcPts val="600"/>
              </a:spcBef>
            </a:pPr>
            <a:r>
              <a:rPr lang="en-GB" sz="2400">
                <a:solidFill>
                  <a:srgbClr val="FF0000"/>
                </a:solidFill>
              </a:rPr>
              <a:t>Important: </a:t>
            </a:r>
            <a:r>
              <a:rPr lang="en-GB" sz="2400"/>
              <a:t>The pre-session task of session 2 along with the video link of pre-session video, are given at the end of the worksheet.</a:t>
            </a:r>
          </a:p>
          <a:p>
            <a:pPr>
              <a:lnSpc>
                <a:spcPct val="120000"/>
              </a:lnSpc>
              <a:spcBef>
                <a:spcPts val="600"/>
              </a:spcBef>
            </a:pPr>
            <a:endParaRPr lang="en-GB" sz="2400"/>
          </a:p>
        </p:txBody>
      </p:sp>
      <p:pic>
        <p:nvPicPr>
          <p:cNvPr id="8" name="Graphic 7" descr="Thought outline">
            <a:extLst>
              <a:ext uri="{FF2B5EF4-FFF2-40B4-BE49-F238E27FC236}">
                <a16:creationId xmlns:a16="http://schemas.microsoft.com/office/drawing/2014/main" id="{DF0E20B8-4EAB-450D-1FCE-A1A50EBD51A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48064" y="555526"/>
            <a:ext cx="2160240" cy="2160240"/>
          </a:xfrm>
          <a:prstGeom prst="rect">
            <a:avLst/>
          </a:prstGeom>
        </p:spPr>
      </p:pic>
      <p:sp>
        <p:nvSpPr>
          <p:cNvPr id="6" name="Footer Placeholder 4">
            <a:extLst>
              <a:ext uri="{FF2B5EF4-FFF2-40B4-BE49-F238E27FC236}">
                <a16:creationId xmlns:a16="http://schemas.microsoft.com/office/drawing/2014/main" id="{41396E93-040D-57E4-0437-600BE794166B}"/>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9601614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endParaRPr lang="en-GB" sz="110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AFC8A41C-2F43-247D-BA52-CD1571D69B05}"/>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2693146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2</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2612335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B2FCED-B839-4D69-393C-06767DA4E2FE}"/>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F081CBAC-62F3-282D-5372-463D3C8E6771}"/>
              </a:ext>
            </a:extLst>
          </p:cNvPr>
          <p:cNvSpPr>
            <a:spLocks noGrp="1"/>
          </p:cNvSpPr>
          <p:nvPr>
            <p:ph type="title"/>
          </p:nvPr>
        </p:nvSpPr>
        <p:spPr>
          <a:xfrm>
            <a:off x="315776" y="191922"/>
            <a:ext cx="8437563" cy="699425"/>
          </a:xfrm>
        </p:spPr>
        <p:txBody>
          <a:bodyPr/>
          <a:lstStyle/>
          <a:p>
            <a:r>
              <a:rPr lang="en-GB"/>
              <a:t>Seven-week course introduction</a:t>
            </a:r>
          </a:p>
        </p:txBody>
      </p:sp>
      <p:sp>
        <p:nvSpPr>
          <p:cNvPr id="4" name="Text Placeholder 3">
            <a:extLst>
              <a:ext uri="{FF2B5EF4-FFF2-40B4-BE49-F238E27FC236}">
                <a16:creationId xmlns:a16="http://schemas.microsoft.com/office/drawing/2014/main" id="{7A349130-BD1E-31C9-E106-93D89D9D355A}"/>
              </a:ext>
            </a:extLst>
          </p:cNvPr>
          <p:cNvSpPr>
            <a:spLocks noGrp="1"/>
          </p:cNvSpPr>
          <p:nvPr>
            <p:ph type="body" sz="quarter" idx="12"/>
          </p:nvPr>
        </p:nvSpPr>
        <p:spPr>
          <a:xfrm>
            <a:off x="234000" y="1057507"/>
            <a:ext cx="8436513" cy="3601574"/>
          </a:xfrm>
        </p:spPr>
        <p:txBody>
          <a:bodyPr vert="horz" lIns="0" tIns="0" rIns="0" bIns="0" rtlCol="0" anchor="t">
            <a:noAutofit/>
          </a:bodyPr>
          <a:lstStyle/>
          <a:p>
            <a:pPr marL="457200" indent="-457200">
              <a:lnSpc>
                <a:spcPct val="100000"/>
              </a:lnSpc>
              <a:spcBef>
                <a:spcPts val="600"/>
              </a:spcBef>
              <a:buFont typeface="Arial" panose="020B0604020202020204" pitchFamily="34" charset="0"/>
              <a:buChar char="•"/>
            </a:pPr>
            <a:r>
              <a:rPr lang="en-GB" sz="2200">
                <a:cs typeface="Arial"/>
              </a:rPr>
              <a:t>Course to support the understanding of science concepts in the T Level in Engineering and Manufacturing core content.</a:t>
            </a:r>
          </a:p>
          <a:p>
            <a:pPr marL="457200" indent="-457200">
              <a:lnSpc>
                <a:spcPct val="100000"/>
              </a:lnSpc>
              <a:spcBef>
                <a:spcPts val="600"/>
              </a:spcBef>
              <a:buChar char="•"/>
            </a:pPr>
            <a:r>
              <a:rPr lang="en-GB" sz="2200">
                <a:cs typeface="Arial"/>
              </a:rPr>
              <a:t>An automated overhead crane system is used to teach the science concepts in Mechanical</a:t>
            </a:r>
            <a:r>
              <a:rPr lang="en-GB" sz="2200">
                <a:ea typeface="+mn-lt"/>
                <a:cs typeface="+mn-lt"/>
              </a:rPr>
              <a:t>, Electrical and Electronic, Control and Instrumentation and Structural Engineering occupational specialisms.</a:t>
            </a:r>
            <a:endParaRPr lang="en-GB" sz="2200">
              <a:cs typeface="Arial"/>
            </a:endParaRPr>
          </a:p>
          <a:p>
            <a:pPr marL="457200" indent="-457200">
              <a:lnSpc>
                <a:spcPct val="100000"/>
              </a:lnSpc>
              <a:spcBef>
                <a:spcPts val="600"/>
              </a:spcBef>
              <a:buChar char="•"/>
            </a:pPr>
            <a:r>
              <a:rPr lang="en-GB" sz="2200"/>
              <a:t>The course covers modelling and analysis of static equilibrium and dynamic problems with an emphasis on real-world applications and problem solving. </a:t>
            </a:r>
            <a:endParaRPr lang="en-GB" sz="2200">
              <a:cs typeface="Arial"/>
            </a:endParaRPr>
          </a:p>
          <a:p>
            <a:pPr>
              <a:lnSpc>
                <a:spcPct val="100000"/>
              </a:lnSpc>
              <a:spcBef>
                <a:spcPts val="600"/>
              </a:spcBef>
            </a:pPr>
            <a:endParaRPr lang="en-GB" sz="2200">
              <a:cs typeface="Arial"/>
            </a:endParaRPr>
          </a:p>
          <a:p>
            <a:pPr marL="457200" indent="-457200">
              <a:lnSpc>
                <a:spcPct val="100000"/>
              </a:lnSpc>
              <a:spcBef>
                <a:spcPts val="600"/>
              </a:spcBef>
              <a:buFont typeface="Arial" panose="020B0604020202020204" pitchFamily="34" charset="0"/>
              <a:buChar char="•"/>
            </a:pPr>
            <a:endParaRPr lang="en-GB" sz="2200">
              <a:cs typeface="Arial"/>
            </a:endParaRPr>
          </a:p>
        </p:txBody>
      </p:sp>
      <p:cxnSp>
        <p:nvCxnSpPr>
          <p:cNvPr id="7" name="Straight Connector 6">
            <a:extLst>
              <a:ext uri="{FF2B5EF4-FFF2-40B4-BE49-F238E27FC236}">
                <a16:creationId xmlns:a16="http://schemas.microsoft.com/office/drawing/2014/main" id="{0EF691A1-B3D5-FA0D-DDCF-0BB58C258062}"/>
              </a:ext>
            </a:extLst>
          </p:cNvPr>
          <p:cNvCxnSpPr/>
          <p:nvPr/>
        </p:nvCxnSpPr>
        <p:spPr>
          <a:xfrm>
            <a:off x="232950" y="856951"/>
            <a:ext cx="8299490" cy="0"/>
          </a:xfrm>
          <a:prstGeom prst="line">
            <a:avLst/>
          </a:prstGeom>
          <a:ln w="76200">
            <a:solidFill>
              <a:srgbClr val="E51C41"/>
            </a:solidFill>
            <a:prstDash val="solid"/>
          </a:ln>
        </p:spPr>
        <p:style>
          <a:lnRef idx="1">
            <a:schemeClr val="accent2"/>
          </a:lnRef>
          <a:fillRef idx="0">
            <a:schemeClr val="accent2"/>
          </a:fillRef>
          <a:effectRef idx="0">
            <a:schemeClr val="accent2"/>
          </a:effectRef>
          <a:fontRef idx="minor">
            <a:schemeClr val="tx1"/>
          </a:fontRef>
        </p:style>
      </p:cxnSp>
      <p:sp>
        <p:nvSpPr>
          <p:cNvPr id="6" name="Footer Placeholder 4">
            <a:extLst>
              <a:ext uri="{FF2B5EF4-FFF2-40B4-BE49-F238E27FC236}">
                <a16:creationId xmlns:a16="http://schemas.microsoft.com/office/drawing/2014/main" id="{3D9D9D42-0B14-F5D3-0E6B-F62C94B83130}"/>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6791230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395536" y="599612"/>
            <a:ext cx="8640960" cy="3601574"/>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Recap of session 1</a:t>
            </a:r>
          </a:p>
          <a:p>
            <a:pPr marL="514350" indent="-514350">
              <a:lnSpc>
                <a:spcPct val="120000"/>
              </a:lnSpc>
              <a:spcBef>
                <a:spcPts val="600"/>
              </a:spcBef>
              <a:buAutoNum type="arabicPeriod"/>
            </a:pPr>
            <a:r>
              <a:rPr lang="en-GB" sz="2400">
                <a:cs typeface="Arial"/>
              </a:rPr>
              <a:t>Review answers of pre-session task </a:t>
            </a:r>
          </a:p>
          <a:p>
            <a:pPr marL="514350" indent="-514350">
              <a:lnSpc>
                <a:spcPct val="120000"/>
              </a:lnSpc>
              <a:spcBef>
                <a:spcPts val="600"/>
              </a:spcBef>
              <a:buAutoNum type="arabicPeriod"/>
            </a:pPr>
            <a:r>
              <a:rPr lang="fr-FR" sz="2400">
                <a:cs typeface="Arial"/>
              </a:rPr>
              <a:t>Understand types of forces (concurrent, non-concurrent, coplanar, non-contact)</a:t>
            </a:r>
          </a:p>
          <a:p>
            <a:pPr marL="514350" indent="-514350">
              <a:lnSpc>
                <a:spcPct val="120000"/>
              </a:lnSpc>
              <a:spcBef>
                <a:spcPts val="600"/>
              </a:spcBef>
              <a:buAutoNum type="arabicPeriod"/>
            </a:pPr>
            <a:r>
              <a:rPr lang="en-GB" sz="2400">
                <a:cs typeface="Arial"/>
              </a:rPr>
              <a:t>Understand types of loads on simply supported (SS) beams</a:t>
            </a:r>
          </a:p>
          <a:p>
            <a:pPr marL="514350" indent="-514350">
              <a:lnSpc>
                <a:spcPct val="120000"/>
              </a:lnSpc>
              <a:spcBef>
                <a:spcPts val="600"/>
              </a:spcBef>
              <a:buAutoNum type="arabicPeriod"/>
            </a:pPr>
            <a:r>
              <a:rPr lang="en-GB" sz="2400">
                <a:cs typeface="Arial"/>
              </a:rPr>
              <a:t>Understand types of supports used in SS beams</a:t>
            </a:r>
          </a:p>
          <a:p>
            <a:pPr marL="514350" indent="-514350">
              <a:lnSpc>
                <a:spcPct val="120000"/>
              </a:lnSpc>
              <a:spcBef>
                <a:spcPts val="600"/>
              </a:spcBef>
              <a:buAutoNum type="arabicPeriod"/>
            </a:pPr>
            <a:r>
              <a:rPr lang="en-GB" sz="2400">
                <a:cs typeface="Arial"/>
              </a:rPr>
              <a:t>Introduction to next session</a:t>
            </a:r>
          </a:p>
          <a:p>
            <a:pPr marL="514350" indent="-514350">
              <a:lnSpc>
                <a:spcPct val="120000"/>
              </a:lnSpc>
              <a:spcBef>
                <a:spcPts val="600"/>
              </a:spcBef>
              <a:buAutoNum type="arabicPeriod"/>
            </a:pPr>
            <a:endParaRPr lang="en-GB" sz="2400">
              <a:cs typeface="Arial"/>
            </a:endParaRPr>
          </a:p>
        </p:txBody>
      </p:sp>
      <p:sp>
        <p:nvSpPr>
          <p:cNvPr id="6" name="Footer Placeholder 4">
            <a:extLst>
              <a:ext uri="{FF2B5EF4-FFF2-40B4-BE49-F238E27FC236}">
                <a16:creationId xmlns:a16="http://schemas.microsoft.com/office/drawing/2014/main" id="{C3DDFB0F-9466-78E5-DC28-7B9C9734DC97}"/>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585899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4400"/>
              <a:t>Recap of session 1</a:t>
            </a:r>
          </a:p>
        </p:txBody>
      </p:sp>
    </p:spTree>
    <p:extLst>
      <p:ext uri="{BB962C8B-B14F-4D97-AF65-F5344CB8AC3E}">
        <p14:creationId xmlns:p14="http://schemas.microsoft.com/office/powerpoint/2010/main" val="1375852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Last week we learnt to:</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32950" y="699542"/>
            <a:ext cx="8466259" cy="3601574"/>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understand what we will cover in the course</a:t>
            </a:r>
          </a:p>
          <a:p>
            <a:pPr marL="514350" indent="-514350">
              <a:lnSpc>
                <a:spcPct val="120000"/>
              </a:lnSpc>
              <a:spcBef>
                <a:spcPts val="600"/>
              </a:spcBef>
              <a:buAutoNum type="arabicPeriod"/>
            </a:pPr>
            <a:r>
              <a:rPr lang="en-GB" sz="2400">
                <a:cs typeface="Arial"/>
              </a:rPr>
              <a:t>recognise what problem-based learning (PBL) is</a:t>
            </a:r>
          </a:p>
          <a:p>
            <a:pPr marL="514350" indent="-514350">
              <a:lnSpc>
                <a:spcPct val="120000"/>
              </a:lnSpc>
              <a:spcBef>
                <a:spcPts val="600"/>
              </a:spcBef>
              <a:buAutoNum type="arabicPeriod"/>
            </a:pPr>
            <a:r>
              <a:rPr lang="en-GB" sz="2400">
                <a:cs typeface="Arial"/>
              </a:rPr>
              <a:t>understand what the structural features of systems are</a:t>
            </a:r>
          </a:p>
          <a:p>
            <a:pPr marL="514350" indent="-514350">
              <a:lnSpc>
                <a:spcPct val="120000"/>
              </a:lnSpc>
              <a:spcBef>
                <a:spcPts val="600"/>
              </a:spcBef>
              <a:buAutoNum type="arabicPeriod"/>
            </a:pPr>
            <a:r>
              <a:rPr lang="en-GB" sz="2400">
                <a:cs typeface="Arial"/>
              </a:rPr>
              <a:t>construct free body diagrams (FBD)</a:t>
            </a:r>
          </a:p>
          <a:p>
            <a:pPr marL="514350" indent="-514350">
              <a:lnSpc>
                <a:spcPct val="120000"/>
              </a:lnSpc>
              <a:spcBef>
                <a:spcPts val="600"/>
              </a:spcBef>
              <a:buAutoNum type="arabicPeriod"/>
            </a:pPr>
            <a:r>
              <a:rPr lang="en-GB" sz="2400">
                <a:cs typeface="Arial"/>
              </a:rPr>
              <a:t>understand and calculate forces in static systems using Newton’s laws</a:t>
            </a:r>
          </a:p>
          <a:p>
            <a:pPr marL="514350" indent="-514350">
              <a:lnSpc>
                <a:spcPct val="120000"/>
              </a:lnSpc>
              <a:spcBef>
                <a:spcPts val="600"/>
              </a:spcBef>
              <a:buAutoNum type="arabicPeriod"/>
            </a:pPr>
            <a:r>
              <a:rPr lang="en-GB" sz="2400">
                <a:cs typeface="Arial"/>
              </a:rPr>
              <a:t>understand and calculate forces and accelerations using Newton’s laws.</a:t>
            </a:r>
          </a:p>
          <a:p>
            <a:pPr>
              <a:lnSpc>
                <a:spcPct val="120000"/>
              </a:lnSpc>
              <a:spcBef>
                <a:spcPts val="600"/>
              </a:spcBef>
            </a:pPr>
            <a:endParaRPr lang="en-GB" sz="2400">
              <a:cs typeface="Arial"/>
            </a:endParaRPr>
          </a:p>
        </p:txBody>
      </p:sp>
      <p:sp>
        <p:nvSpPr>
          <p:cNvPr id="6" name="Footer Placeholder 4">
            <a:extLst>
              <a:ext uri="{FF2B5EF4-FFF2-40B4-BE49-F238E27FC236}">
                <a16:creationId xmlns:a16="http://schemas.microsoft.com/office/drawing/2014/main" id="{0F8616C0-6266-C60F-C4AB-2F297104DE08}"/>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6092297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from last session</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43375" y="770963"/>
            <a:ext cx="6632881" cy="3601574"/>
          </a:xfrm>
        </p:spPr>
        <p:txBody>
          <a:bodyPr/>
          <a:lstStyle/>
          <a:p>
            <a:pPr marL="514350" indent="-514350">
              <a:buFont typeface="+mj-lt"/>
              <a:buAutoNum type="arabicPeriod"/>
            </a:pPr>
            <a:r>
              <a:rPr lang="en-GB" sz="2400"/>
              <a:t>No resultant force is acting on the planet Mars.</a:t>
            </a:r>
            <a:br>
              <a:rPr lang="en-GB" sz="2400"/>
            </a:br>
            <a:br>
              <a:rPr lang="en-GB" sz="2400"/>
            </a:br>
            <a:endParaRPr lang="en-GB" sz="2400"/>
          </a:p>
          <a:p>
            <a:pPr marL="514350" indent="-514350">
              <a:buFont typeface="+mj-lt"/>
              <a:buAutoNum type="arabicPeriod"/>
            </a:pPr>
            <a:r>
              <a:rPr lang="en-GB" sz="2400"/>
              <a:t>A free-falling accelerating object has a resultant force.</a:t>
            </a:r>
            <a:br>
              <a:rPr lang="en-GB" sz="2400"/>
            </a:br>
            <a:endParaRPr lang="en-GB" sz="2400"/>
          </a:p>
          <a:p>
            <a:pPr marL="514350" indent="-514350" algn="r">
              <a:buFont typeface="+mj-lt"/>
              <a:buAutoNum type="arabicPeriod"/>
            </a:pPr>
            <a:endParaRPr lang="en-GB" sz="2400"/>
          </a:p>
          <a:p>
            <a:pPr marL="514350" indent="-514350">
              <a:buFont typeface="+mj-lt"/>
              <a:buAutoNum type="arabicPeriod"/>
            </a:pPr>
            <a:r>
              <a:rPr lang="en-GB" sz="2400"/>
              <a:t>A free-falling object always has a resultant force.</a:t>
            </a:r>
            <a:endParaRPr lang="en-GB"/>
          </a:p>
          <a:p>
            <a:pPr marL="514350" indent="-514350" algn="r">
              <a:buFont typeface="+mj-lt"/>
              <a:buAutoNum type="arabicPeriod"/>
            </a:pPr>
            <a:endParaRPr lang="en-GB"/>
          </a:p>
        </p:txBody>
      </p:sp>
      <p:sp>
        <p:nvSpPr>
          <p:cNvPr id="6" name="Footer Placeholder 4">
            <a:extLst>
              <a:ext uri="{FF2B5EF4-FFF2-40B4-BE49-F238E27FC236}">
                <a16:creationId xmlns:a16="http://schemas.microsoft.com/office/drawing/2014/main" id="{0C35EA2B-AC33-8439-7C99-9B85E8ED6142}"/>
              </a:ext>
            </a:extLst>
          </p:cNvPr>
          <p:cNvSpPr>
            <a:spLocks noGrp="1"/>
          </p:cNvSpPr>
          <p:nvPr>
            <p:ph type="ftr" sz="quarter" idx="10"/>
          </p:nvPr>
        </p:nvSpPr>
        <p:spPr>
          <a:xfrm>
            <a:off x="234000" y="4767263"/>
            <a:ext cx="7686376" cy="273844"/>
          </a:xfrm>
        </p:spPr>
        <p:txBody>
          <a:bodyPr/>
          <a:lstStyle/>
          <a:p>
            <a:r>
              <a:rPr lang="en-GB"/>
              <a:t>Education and Training Foundation</a:t>
            </a:r>
          </a:p>
        </p:txBody>
      </p:sp>
      <p:grpSp>
        <p:nvGrpSpPr>
          <p:cNvPr id="5" name="Group 4">
            <a:extLst>
              <a:ext uri="{FF2B5EF4-FFF2-40B4-BE49-F238E27FC236}">
                <a16:creationId xmlns:a16="http://schemas.microsoft.com/office/drawing/2014/main" id="{3FF26331-37BC-BE4F-507C-807990BA5A06}"/>
              </a:ext>
            </a:extLst>
          </p:cNvPr>
          <p:cNvGrpSpPr/>
          <p:nvPr/>
        </p:nvGrpSpPr>
        <p:grpSpPr>
          <a:xfrm>
            <a:off x="7263469" y="804649"/>
            <a:ext cx="1228328" cy="830997"/>
            <a:chOff x="5364088" y="3923569"/>
            <a:chExt cx="1228328" cy="830997"/>
          </a:xfrm>
        </p:grpSpPr>
        <p:sp>
          <p:nvSpPr>
            <p:cNvPr id="7" name="TextBox 6">
              <a:extLst>
                <a:ext uri="{FF2B5EF4-FFF2-40B4-BE49-F238E27FC236}">
                  <a16:creationId xmlns:a16="http://schemas.microsoft.com/office/drawing/2014/main" id="{B71E103B-0CC1-4CBE-5BF1-C9E455D0B47A}"/>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0113B1F7-1C33-C411-3590-E4151F30173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C4FC0659-15FC-81F6-377C-6045E17CE5F1}"/>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EE59C557-9B5C-11C0-DCAA-20E82C52C752}"/>
              </a:ext>
            </a:extLst>
          </p:cNvPr>
          <p:cNvGrpSpPr/>
          <p:nvPr/>
        </p:nvGrpSpPr>
        <p:grpSpPr>
          <a:xfrm>
            <a:off x="7249282" y="2097682"/>
            <a:ext cx="1228328" cy="830997"/>
            <a:chOff x="5364088" y="3923569"/>
            <a:chExt cx="1228328" cy="830997"/>
          </a:xfrm>
        </p:grpSpPr>
        <p:sp>
          <p:nvSpPr>
            <p:cNvPr id="11" name="TextBox 10">
              <a:extLst>
                <a:ext uri="{FF2B5EF4-FFF2-40B4-BE49-F238E27FC236}">
                  <a16:creationId xmlns:a16="http://schemas.microsoft.com/office/drawing/2014/main" id="{1D34EF60-361D-C39C-FD2D-F8D362A1E893}"/>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960C68A5-FA05-9DE7-4621-E726613E0B95}"/>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01CF570-A614-0138-4835-CBF789C0B678}"/>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0226FB1A-8B78-02C3-7A4D-9E221A2401E0}"/>
              </a:ext>
            </a:extLst>
          </p:cNvPr>
          <p:cNvGrpSpPr/>
          <p:nvPr/>
        </p:nvGrpSpPr>
        <p:grpSpPr>
          <a:xfrm>
            <a:off x="7257683" y="3541540"/>
            <a:ext cx="1228328" cy="830997"/>
            <a:chOff x="5364088" y="3923569"/>
            <a:chExt cx="1228328" cy="830997"/>
          </a:xfrm>
        </p:grpSpPr>
        <p:sp>
          <p:nvSpPr>
            <p:cNvPr id="15" name="TextBox 14">
              <a:extLst>
                <a:ext uri="{FF2B5EF4-FFF2-40B4-BE49-F238E27FC236}">
                  <a16:creationId xmlns:a16="http://schemas.microsoft.com/office/drawing/2014/main" id="{8F5C1F39-5203-67CD-1E3A-194F94A280D4}"/>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8216870C-8967-70AA-715B-04076EEF956F}"/>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D06D810B-87A6-1298-4DB8-ED534CFACF5E}"/>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7423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15BAA1-02A1-4567-8B9A-167645A684F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BB708CE5-4DB1-4174-9694-2A22B3D5F735}"/>
              </a:ext>
            </a:extLst>
          </p:cNvPr>
          <p:cNvSpPr>
            <a:spLocks noGrp="1"/>
          </p:cNvSpPr>
          <p:nvPr>
            <p:ph type="title"/>
          </p:nvPr>
        </p:nvSpPr>
        <p:spPr/>
        <p:txBody>
          <a:bodyPr>
            <a:normAutofit fontScale="90000"/>
          </a:bodyPr>
          <a:lstStyle/>
          <a:p>
            <a:r>
              <a:rPr lang="en-GB" dirty="0"/>
              <a:t>Pre-session task – session 2</a:t>
            </a:r>
            <a:br>
              <a:rPr lang="en-GB" dirty="0"/>
            </a:br>
            <a:br>
              <a:rPr lang="en-GB" dirty="0"/>
            </a:br>
            <a:r>
              <a:rPr lang="en-GB" sz="1100" dirty="0"/>
              <a:t>Pre-session video link: </a:t>
            </a:r>
            <a:r>
              <a:rPr lang="en-US" sz="1100" dirty="0">
                <a:hlinkClick r:id="rId3"/>
              </a:rPr>
              <a:t>How to Calculate Support Reactions of a Simply Supported Beam with a Point Load - YouTube</a:t>
            </a:r>
            <a:endParaRPr lang="en-GB" sz="1100" dirty="0"/>
          </a:p>
        </p:txBody>
      </p:sp>
      <p:pic>
        <p:nvPicPr>
          <p:cNvPr id="7" name="Picture 6">
            <a:extLst>
              <a:ext uri="{FF2B5EF4-FFF2-40B4-BE49-F238E27FC236}">
                <a16:creationId xmlns:a16="http://schemas.microsoft.com/office/drawing/2014/main" id="{304FA877-4AA9-4FE3-9761-7D7624C760C5}"/>
              </a:ext>
            </a:extLst>
          </p:cNvPr>
          <p:cNvPicPr>
            <a:picLocks noChangeAspect="1"/>
          </p:cNvPicPr>
          <p:nvPr/>
        </p:nvPicPr>
        <p:blipFill rotWithShape="1">
          <a:blip r:embed="rId4"/>
          <a:srcRect t="19720"/>
          <a:stretch/>
        </p:blipFill>
        <p:spPr>
          <a:xfrm>
            <a:off x="1878445" y="1219187"/>
            <a:ext cx="5387110" cy="3230506"/>
          </a:xfrm>
          <a:prstGeom prst="rect">
            <a:avLst/>
          </a:prstGeom>
          <a:ln>
            <a:solidFill>
              <a:schemeClr val="tx1"/>
            </a:solidFill>
          </a:ln>
        </p:spPr>
      </p:pic>
      <p:sp>
        <p:nvSpPr>
          <p:cNvPr id="4" name="Footer Placeholder 4">
            <a:extLst>
              <a:ext uri="{FF2B5EF4-FFF2-40B4-BE49-F238E27FC236}">
                <a16:creationId xmlns:a16="http://schemas.microsoft.com/office/drawing/2014/main" id="{644AA5D7-4CA9-6DF7-54FE-523B4E14FE47}"/>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156561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2AE4B9-5DAC-0E54-40F0-DB2BE2F646E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86A909F3-42F6-F2F2-EF7F-4A331E9C0180}"/>
              </a:ext>
            </a:extLst>
          </p:cNvPr>
          <p:cNvSpPr>
            <a:spLocks noGrp="1"/>
          </p:cNvSpPr>
          <p:nvPr>
            <p:ph type="title"/>
          </p:nvPr>
        </p:nvSpPr>
        <p:spPr>
          <a:xfrm>
            <a:off x="232950" y="249900"/>
            <a:ext cx="8437563" cy="904863"/>
          </a:xfrm>
        </p:spPr>
        <p:txBody>
          <a:bodyPr>
            <a:normAutofit/>
          </a:bodyPr>
          <a:lstStyle/>
          <a:p>
            <a:r>
              <a:rPr lang="en-GB" dirty="0"/>
              <a:t>Revisit of PBL scenario from last week</a:t>
            </a:r>
            <a:br>
              <a:rPr lang="en-GB" dirty="0"/>
            </a:br>
            <a:br>
              <a:rPr lang="en-GB" dirty="0"/>
            </a:br>
            <a:r>
              <a:rPr lang="en-GB" sz="1200" dirty="0">
                <a:hlinkClick r:id="rId3"/>
              </a:rPr>
              <a:t>EOT Crane | Double Girder | Overhead Crane | EOT Crane Working | How Crane Works? | 3D Animation - YouTube</a:t>
            </a:r>
            <a:endParaRPr lang="en-GB" sz="1200" dirty="0"/>
          </a:p>
        </p:txBody>
      </p:sp>
      <p:sp>
        <p:nvSpPr>
          <p:cNvPr id="4" name="Text Placeholder 3">
            <a:extLst>
              <a:ext uri="{FF2B5EF4-FFF2-40B4-BE49-F238E27FC236}">
                <a16:creationId xmlns:a16="http://schemas.microsoft.com/office/drawing/2014/main" id="{A0E0A399-B76F-5F9A-2A0A-C5A4AFB453B7}"/>
              </a:ext>
            </a:extLst>
          </p:cNvPr>
          <p:cNvSpPr>
            <a:spLocks noGrp="1"/>
          </p:cNvSpPr>
          <p:nvPr>
            <p:ph type="body" sz="quarter" idx="12"/>
          </p:nvPr>
        </p:nvSpPr>
        <p:spPr>
          <a:xfrm>
            <a:off x="234000" y="986399"/>
            <a:ext cx="7667625" cy="3780863"/>
          </a:xfrm>
        </p:spPr>
        <p:txBody>
          <a:bodyPr/>
          <a:lstStyle/>
          <a:p>
            <a:endParaRPr lang="en-GB" i="1" dirty="0"/>
          </a:p>
          <a:p>
            <a:endParaRPr lang="en-GB" dirty="0"/>
          </a:p>
          <a:p>
            <a:endParaRPr lang="en-GB" dirty="0"/>
          </a:p>
          <a:p>
            <a:endParaRPr lang="en-GB" dirty="0"/>
          </a:p>
          <a:p>
            <a:endParaRPr lang="en-GB" dirty="0"/>
          </a:p>
          <a:p>
            <a:endParaRPr lang="en-GB" dirty="0"/>
          </a:p>
          <a:p>
            <a:endParaRPr lang="en-GB" dirty="0"/>
          </a:p>
          <a:p>
            <a:endParaRPr lang="en-GB" sz="1600" dirty="0">
              <a:hlinkClick r:id="" action="ppaction://noaction"/>
            </a:endParaRPr>
          </a:p>
          <a:p>
            <a:endParaRPr lang="en-GB" dirty="0"/>
          </a:p>
        </p:txBody>
      </p:sp>
      <p:pic>
        <p:nvPicPr>
          <p:cNvPr id="7" name="Picture 6" descr="Diagram, engineering drawing&#10;&#10;Description automatically generated">
            <a:extLst>
              <a:ext uri="{FF2B5EF4-FFF2-40B4-BE49-F238E27FC236}">
                <a16:creationId xmlns:a16="http://schemas.microsoft.com/office/drawing/2014/main" id="{6CB8AAAB-D88C-4999-95D8-99E38D84EC4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382" t="10550"/>
          <a:stretch/>
        </p:blipFill>
        <p:spPr>
          <a:xfrm>
            <a:off x="1967455" y="1527087"/>
            <a:ext cx="4968552" cy="2867851"/>
          </a:xfrm>
          <a:prstGeom prst="rect">
            <a:avLst/>
          </a:prstGeom>
        </p:spPr>
      </p:pic>
      <p:sp>
        <p:nvSpPr>
          <p:cNvPr id="6" name="Footer Placeholder 4">
            <a:extLst>
              <a:ext uri="{FF2B5EF4-FFF2-40B4-BE49-F238E27FC236}">
                <a16:creationId xmlns:a16="http://schemas.microsoft.com/office/drawing/2014/main" id="{92B70174-7356-C6C3-7A7B-D948B36BDC68}"/>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6822120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2D5B48-0EE7-4E9F-883A-B3F3F814F7B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719CA0C9-7B3D-45AF-A436-954333DF8EDF}"/>
              </a:ext>
            </a:extLst>
          </p:cNvPr>
          <p:cNvSpPr>
            <a:spLocks noGrp="1"/>
          </p:cNvSpPr>
          <p:nvPr>
            <p:ph type="title"/>
          </p:nvPr>
        </p:nvSpPr>
        <p:spPr/>
        <p:txBody>
          <a:bodyPr/>
          <a:lstStyle/>
          <a:p>
            <a:r>
              <a:rPr lang="en-GB"/>
              <a:t>Let’s see your answers</a:t>
            </a:r>
          </a:p>
        </p:txBody>
      </p:sp>
      <p:sp>
        <p:nvSpPr>
          <p:cNvPr id="4" name="Text Placeholder 3">
            <a:extLst>
              <a:ext uri="{FF2B5EF4-FFF2-40B4-BE49-F238E27FC236}">
                <a16:creationId xmlns:a16="http://schemas.microsoft.com/office/drawing/2014/main" id="{D6E29A2A-10C1-414E-859C-6CE2AD179C7C}"/>
              </a:ext>
            </a:extLst>
          </p:cNvPr>
          <p:cNvSpPr>
            <a:spLocks noGrp="1"/>
          </p:cNvSpPr>
          <p:nvPr>
            <p:ph type="body" sz="quarter" idx="12"/>
          </p:nvPr>
        </p:nvSpPr>
        <p:spPr/>
        <p:txBody>
          <a:bodyPr/>
          <a:lstStyle/>
          <a:p>
            <a:pPr marL="457200" indent="-457200">
              <a:buFont typeface="+mj-lt"/>
              <a:buAutoNum type="alphaLcPeriod"/>
            </a:pPr>
            <a:r>
              <a:rPr lang="en-GB" sz="2400"/>
              <a:t>Draw the FBD for one girder, using the design details given above.</a:t>
            </a:r>
          </a:p>
        </p:txBody>
      </p:sp>
      <p:pic>
        <p:nvPicPr>
          <p:cNvPr id="7" name="Picture 6">
            <a:extLst>
              <a:ext uri="{FF2B5EF4-FFF2-40B4-BE49-F238E27FC236}">
                <a16:creationId xmlns:a16="http://schemas.microsoft.com/office/drawing/2014/main" id="{E130F631-6969-452A-A5FF-6DBEE3B5E4A5}"/>
              </a:ext>
            </a:extLst>
          </p:cNvPr>
          <p:cNvPicPr>
            <a:picLocks noChangeAspect="1"/>
          </p:cNvPicPr>
          <p:nvPr/>
        </p:nvPicPr>
        <p:blipFill>
          <a:blip r:embed="rId2"/>
          <a:stretch>
            <a:fillRect/>
          </a:stretch>
        </p:blipFill>
        <p:spPr>
          <a:xfrm>
            <a:off x="1173371" y="1923678"/>
            <a:ext cx="6556720" cy="2140970"/>
          </a:xfrm>
          <a:prstGeom prst="rect">
            <a:avLst/>
          </a:prstGeom>
        </p:spPr>
      </p:pic>
      <p:sp>
        <p:nvSpPr>
          <p:cNvPr id="6" name="Footer Placeholder 4">
            <a:extLst>
              <a:ext uri="{FF2B5EF4-FFF2-40B4-BE49-F238E27FC236}">
                <a16:creationId xmlns:a16="http://schemas.microsoft.com/office/drawing/2014/main" id="{703CF60F-6E6B-A6A7-B277-0A11CF2260E7}"/>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57474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A05CF3-A993-4B12-9EE9-2EDA1AC324F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E3CB25E2-094C-4C1B-8157-F6DF7B61850F}"/>
              </a:ext>
            </a:extLst>
          </p:cNvPr>
          <p:cNvSpPr>
            <a:spLocks noGrp="1"/>
          </p:cNvSpPr>
          <p:nvPr>
            <p:ph type="body" sz="quarter" idx="12"/>
          </p:nvPr>
        </p:nvSpPr>
        <p:spPr>
          <a:xfrm>
            <a:off x="233363" y="810326"/>
            <a:ext cx="7667625" cy="3601574"/>
          </a:xfrm>
        </p:spPr>
        <p:txBody>
          <a:bodyPr/>
          <a:lstStyle/>
          <a:p>
            <a:r>
              <a:rPr lang="en-GB" sz="2400">
                <a:effectLst/>
                <a:latin typeface="Arial" panose="020B0604020202020204" pitchFamily="34" charset="0"/>
                <a:ea typeface="Calibri" panose="020F0502020204030204" pitchFamily="34" charset="0"/>
                <a:cs typeface="Times New Roman" panose="02020603050405020304" pitchFamily="18" charset="0"/>
              </a:rPr>
              <a:t>b.  Calculate the reaction forces at the two ends of the</a:t>
            </a:r>
            <a:br>
              <a:rPr lang="en-GB" sz="2400">
                <a:effectLst/>
                <a:latin typeface="Arial" panose="020B0604020202020204" pitchFamily="34" charset="0"/>
                <a:ea typeface="Calibri" panose="020F0502020204030204" pitchFamily="34" charset="0"/>
                <a:cs typeface="Times New Roman" panose="02020603050405020304" pitchFamily="18" charset="0"/>
              </a:rPr>
            </a:br>
            <a:r>
              <a:rPr lang="en-GB" sz="2400">
                <a:effectLst/>
                <a:latin typeface="Arial" panose="020B0604020202020204" pitchFamily="34" charset="0"/>
                <a:ea typeface="Calibri" panose="020F0502020204030204" pitchFamily="34" charset="0"/>
                <a:cs typeface="Times New Roman" panose="02020603050405020304" pitchFamily="18" charset="0"/>
              </a:rPr>
              <a:t>     girder.</a:t>
            </a:r>
          </a:p>
          <a:p>
            <a:endParaRPr lang="en-GB" sz="3200"/>
          </a:p>
        </p:txBody>
      </p:sp>
      <p:sp>
        <p:nvSpPr>
          <p:cNvPr id="6" name="Title 2">
            <a:extLst>
              <a:ext uri="{FF2B5EF4-FFF2-40B4-BE49-F238E27FC236}">
                <a16:creationId xmlns:a16="http://schemas.microsoft.com/office/drawing/2014/main" id="{DD6534E1-BC0B-4F4D-B4BA-CE98B170BC29}"/>
              </a:ext>
            </a:extLst>
          </p:cNvPr>
          <p:cNvSpPr>
            <a:spLocks noGrp="1"/>
          </p:cNvSpPr>
          <p:nvPr>
            <p:ph type="title"/>
          </p:nvPr>
        </p:nvSpPr>
        <p:spPr>
          <a:xfrm>
            <a:off x="233363" y="249238"/>
            <a:ext cx="8437562" cy="700087"/>
          </a:xfrm>
        </p:spPr>
        <p:txBody>
          <a:bodyPr/>
          <a:lstStyle/>
          <a:p>
            <a:r>
              <a:rPr lang="en-GB"/>
              <a:t>Let’s see your answers</a:t>
            </a:r>
          </a:p>
        </p:txBody>
      </p:sp>
      <p:pic>
        <p:nvPicPr>
          <p:cNvPr id="8" name="Picture 7">
            <a:extLst>
              <a:ext uri="{FF2B5EF4-FFF2-40B4-BE49-F238E27FC236}">
                <a16:creationId xmlns:a16="http://schemas.microsoft.com/office/drawing/2014/main" id="{C798B87E-AA9C-4F63-92CC-CD2035956430}"/>
              </a:ext>
            </a:extLst>
          </p:cNvPr>
          <p:cNvPicPr>
            <a:picLocks noChangeAspect="1"/>
          </p:cNvPicPr>
          <p:nvPr/>
        </p:nvPicPr>
        <p:blipFill>
          <a:blip r:embed="rId2"/>
          <a:stretch>
            <a:fillRect/>
          </a:stretch>
        </p:blipFill>
        <p:spPr>
          <a:xfrm>
            <a:off x="4833541" y="1146682"/>
            <a:ext cx="3803599" cy="818741"/>
          </a:xfrm>
          <a:prstGeom prst="rect">
            <a:avLst/>
          </a:prstGeom>
        </p:spPr>
      </p:pic>
      <p:pic>
        <p:nvPicPr>
          <p:cNvPr id="10" name="Picture 9">
            <a:extLst>
              <a:ext uri="{FF2B5EF4-FFF2-40B4-BE49-F238E27FC236}">
                <a16:creationId xmlns:a16="http://schemas.microsoft.com/office/drawing/2014/main" id="{434FECCA-29CD-4BB0-930A-0DF2B2C644EB}"/>
              </a:ext>
            </a:extLst>
          </p:cNvPr>
          <p:cNvPicPr>
            <a:picLocks noChangeAspect="1"/>
          </p:cNvPicPr>
          <p:nvPr/>
        </p:nvPicPr>
        <p:blipFill rotWithShape="1">
          <a:blip r:embed="rId3"/>
          <a:srcRect l="7381" t="8492" r="6463"/>
          <a:stretch/>
        </p:blipFill>
        <p:spPr>
          <a:xfrm>
            <a:off x="200150" y="2111742"/>
            <a:ext cx="5256584" cy="1315076"/>
          </a:xfrm>
          <a:prstGeom prst="rect">
            <a:avLst/>
          </a:prstGeom>
        </p:spPr>
      </p:pic>
      <p:pic>
        <p:nvPicPr>
          <p:cNvPr id="12" name="Picture 11">
            <a:extLst>
              <a:ext uri="{FF2B5EF4-FFF2-40B4-BE49-F238E27FC236}">
                <a16:creationId xmlns:a16="http://schemas.microsoft.com/office/drawing/2014/main" id="{F51AEC98-BB9B-4A33-8AE8-77C516AF497F}"/>
              </a:ext>
            </a:extLst>
          </p:cNvPr>
          <p:cNvPicPr>
            <a:picLocks noChangeAspect="1"/>
          </p:cNvPicPr>
          <p:nvPr/>
        </p:nvPicPr>
        <p:blipFill>
          <a:blip r:embed="rId4"/>
          <a:stretch>
            <a:fillRect/>
          </a:stretch>
        </p:blipFill>
        <p:spPr>
          <a:xfrm>
            <a:off x="4812680" y="2916125"/>
            <a:ext cx="3456384" cy="1978137"/>
          </a:xfrm>
          <a:prstGeom prst="rect">
            <a:avLst/>
          </a:prstGeom>
        </p:spPr>
      </p:pic>
      <p:sp>
        <p:nvSpPr>
          <p:cNvPr id="3" name="Footer Placeholder 4">
            <a:extLst>
              <a:ext uri="{FF2B5EF4-FFF2-40B4-BE49-F238E27FC236}">
                <a16:creationId xmlns:a16="http://schemas.microsoft.com/office/drawing/2014/main" id="{27C03EA6-AD3B-DF8F-5669-C0FBA85A83A9}"/>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36390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A05CF3-A993-4B12-9EE9-2EDA1AC324F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E3CB25E2-094C-4C1B-8157-F6DF7B61850F}"/>
              </a:ext>
            </a:extLst>
          </p:cNvPr>
          <p:cNvSpPr>
            <a:spLocks noGrp="1"/>
          </p:cNvSpPr>
          <p:nvPr>
            <p:ph type="body" sz="quarter" idx="12"/>
          </p:nvPr>
        </p:nvSpPr>
        <p:spPr/>
        <p:txBody>
          <a:bodyPr/>
          <a:lstStyle/>
          <a:p>
            <a:r>
              <a:rPr lang="en-GB" sz="2400">
                <a:effectLst/>
                <a:latin typeface="Arial" panose="020B0604020202020204" pitchFamily="34" charset="0"/>
                <a:ea typeface="Calibri" panose="020F0502020204030204" pitchFamily="34" charset="0"/>
                <a:cs typeface="Times New Roman" panose="02020603050405020304" pitchFamily="18" charset="0"/>
              </a:rPr>
              <a:t>c.   Evaluate the effect of the trolley movement on the</a:t>
            </a:r>
            <a:br>
              <a:rPr lang="en-GB" sz="2400">
                <a:effectLst/>
                <a:latin typeface="Arial" panose="020B0604020202020204" pitchFamily="34" charset="0"/>
                <a:ea typeface="Calibri" panose="020F0502020204030204" pitchFamily="34" charset="0"/>
                <a:cs typeface="Times New Roman" panose="02020603050405020304" pitchFamily="18" charset="0"/>
              </a:rPr>
            </a:br>
            <a:r>
              <a:rPr lang="en-GB" sz="2400">
                <a:effectLst/>
                <a:latin typeface="Arial" panose="020B0604020202020204" pitchFamily="34" charset="0"/>
                <a:ea typeface="Calibri" panose="020F0502020204030204" pitchFamily="34" charset="0"/>
                <a:cs typeface="Times New Roman" panose="02020603050405020304" pitchFamily="18" charset="0"/>
              </a:rPr>
              <a:t>      end reactions.</a:t>
            </a:r>
          </a:p>
          <a:p>
            <a:endParaRPr lang="en-GB" sz="2400"/>
          </a:p>
        </p:txBody>
      </p:sp>
      <p:sp>
        <p:nvSpPr>
          <p:cNvPr id="6" name="Title 2">
            <a:extLst>
              <a:ext uri="{FF2B5EF4-FFF2-40B4-BE49-F238E27FC236}">
                <a16:creationId xmlns:a16="http://schemas.microsoft.com/office/drawing/2014/main" id="{DD6534E1-BC0B-4F4D-B4BA-CE98B170BC29}"/>
              </a:ext>
            </a:extLst>
          </p:cNvPr>
          <p:cNvSpPr>
            <a:spLocks noGrp="1"/>
          </p:cNvSpPr>
          <p:nvPr>
            <p:ph type="title"/>
          </p:nvPr>
        </p:nvSpPr>
        <p:spPr>
          <a:xfrm>
            <a:off x="233363" y="249238"/>
            <a:ext cx="8437562" cy="700087"/>
          </a:xfrm>
        </p:spPr>
        <p:txBody>
          <a:bodyPr/>
          <a:lstStyle/>
          <a:p>
            <a:r>
              <a:rPr lang="en-GB"/>
              <a:t>Let’s see your answers</a:t>
            </a:r>
          </a:p>
        </p:txBody>
      </p:sp>
      <p:sp>
        <p:nvSpPr>
          <p:cNvPr id="7" name="TextBox 6">
            <a:extLst>
              <a:ext uri="{FF2B5EF4-FFF2-40B4-BE49-F238E27FC236}">
                <a16:creationId xmlns:a16="http://schemas.microsoft.com/office/drawing/2014/main" id="{6BE62723-8C37-42D2-B530-8EEA960F817E}"/>
              </a:ext>
            </a:extLst>
          </p:cNvPr>
          <p:cNvSpPr txBox="1"/>
          <p:nvPr/>
        </p:nvSpPr>
        <p:spPr>
          <a:xfrm>
            <a:off x="1043608" y="3682608"/>
            <a:ext cx="7563444" cy="33855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2F5496"/>
                </a:solidFill>
                <a:effectLst/>
                <a:uLnTx/>
                <a:uFillTx/>
                <a:latin typeface="Arial" panose="020B0604020202020204" pitchFamily="34" charset="0"/>
                <a:ea typeface="Calibri" panose="020F0502020204030204" pitchFamily="34" charset="0"/>
                <a:cs typeface="Times New Roman" panose="02020603050405020304" pitchFamily="18" charset="0"/>
              </a:rPr>
              <a:t>The vertical reaction force size varies with the position of the trolley. </a:t>
            </a:r>
            <a:endParaRPr kumimoji="0" lang="en-GB" sz="1600" b="0" i="0" u="none" strike="noStrike" kern="1200" cap="none" spc="0" normalizeH="0" baseline="0" noProof="0">
              <a:ln>
                <a:noFill/>
              </a:ln>
              <a:solidFill>
                <a:srgbClr val="000000"/>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EA28664F-6686-4C49-ADF5-B09EBEEC7624}"/>
              </a:ext>
            </a:extLst>
          </p:cNvPr>
          <p:cNvSpPr/>
          <p:nvPr/>
        </p:nvSpPr>
        <p:spPr>
          <a:xfrm>
            <a:off x="2172337" y="2084519"/>
            <a:ext cx="285750" cy="161899"/>
          </a:xfrm>
          <a:prstGeom prst="rect">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9" name="Group 8">
            <a:extLst>
              <a:ext uri="{FF2B5EF4-FFF2-40B4-BE49-F238E27FC236}">
                <a16:creationId xmlns:a16="http://schemas.microsoft.com/office/drawing/2014/main" id="{727C007B-82C5-4ADF-800F-983BAD0D6B94}"/>
              </a:ext>
            </a:extLst>
          </p:cNvPr>
          <p:cNvGrpSpPr/>
          <p:nvPr/>
        </p:nvGrpSpPr>
        <p:grpSpPr>
          <a:xfrm>
            <a:off x="2172337" y="2201176"/>
            <a:ext cx="3790950" cy="657118"/>
            <a:chOff x="142875" y="809625"/>
            <a:chExt cx="3790950" cy="657225"/>
          </a:xfrm>
        </p:grpSpPr>
        <p:sp>
          <p:nvSpPr>
            <p:cNvPr id="11" name="Rectangle 10">
              <a:extLst>
                <a:ext uri="{FF2B5EF4-FFF2-40B4-BE49-F238E27FC236}">
                  <a16:creationId xmlns:a16="http://schemas.microsoft.com/office/drawing/2014/main" id="{47E08FCB-8E4A-483F-B601-50C5D9D81E63}"/>
                </a:ext>
              </a:extLst>
            </p:cNvPr>
            <p:cNvSpPr/>
            <p:nvPr/>
          </p:nvSpPr>
          <p:spPr>
            <a:xfrm>
              <a:off x="142875" y="876300"/>
              <a:ext cx="3790950" cy="266700"/>
            </a:xfrm>
            <a:prstGeom prst="rect">
              <a:avLst/>
            </a:prstGeom>
            <a:solidFill>
              <a:srgbClr val="CCAF32"/>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75990CDC-06FD-4BE5-AF40-710061CFC79F}"/>
                </a:ext>
              </a:extLst>
            </p:cNvPr>
            <p:cNvCxnSpPr/>
            <p:nvPr/>
          </p:nvCxnSpPr>
          <p:spPr>
            <a:xfrm>
              <a:off x="2085975" y="809625"/>
              <a:ext cx="0" cy="657225"/>
            </a:xfrm>
            <a:prstGeom prst="line">
              <a:avLst/>
            </a:prstGeom>
            <a:noFill/>
            <a:ln w="9525" cap="flat" cmpd="sng" algn="ctr">
              <a:solidFill>
                <a:srgbClr val="4472C4"/>
              </a:solidFill>
              <a:prstDash val="lgDash"/>
              <a:miter lim="800000"/>
            </a:ln>
            <a:effectLst/>
          </p:spPr>
        </p:cxnSp>
      </p:grpSp>
      <p:cxnSp>
        <p:nvCxnSpPr>
          <p:cNvPr id="15" name="Straight Arrow Connector 14">
            <a:extLst>
              <a:ext uri="{FF2B5EF4-FFF2-40B4-BE49-F238E27FC236}">
                <a16:creationId xmlns:a16="http://schemas.microsoft.com/office/drawing/2014/main" id="{4378F658-C933-450B-9508-32F9298C722F}"/>
              </a:ext>
            </a:extLst>
          </p:cNvPr>
          <p:cNvCxnSpPr>
            <a:cxnSpLocks/>
          </p:cNvCxnSpPr>
          <p:nvPr/>
        </p:nvCxnSpPr>
        <p:spPr>
          <a:xfrm>
            <a:off x="5963436" y="2084519"/>
            <a:ext cx="0" cy="316649"/>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Straight Arrow Connector 18">
            <a:extLst>
              <a:ext uri="{FF2B5EF4-FFF2-40B4-BE49-F238E27FC236}">
                <a16:creationId xmlns:a16="http://schemas.microsoft.com/office/drawing/2014/main" id="{B628E65E-53F3-4699-9BE3-9F7C85D258F0}"/>
              </a:ext>
            </a:extLst>
          </p:cNvPr>
          <p:cNvCxnSpPr>
            <a:cxnSpLocks/>
          </p:cNvCxnSpPr>
          <p:nvPr/>
        </p:nvCxnSpPr>
        <p:spPr>
          <a:xfrm>
            <a:off x="2172337" y="2031226"/>
            <a:ext cx="0" cy="1006542"/>
          </a:xfrm>
          <a:prstGeom prst="straightConnector1">
            <a:avLst/>
          </a:prstGeom>
          <a:ln w="76200">
            <a:headEnd type="arrow" w="med" len="med"/>
            <a:tailEnd type="none" w="med" len="med"/>
          </a:ln>
        </p:spPr>
        <p:style>
          <a:lnRef idx="1">
            <a:schemeClr val="accent4"/>
          </a:lnRef>
          <a:fillRef idx="0">
            <a:schemeClr val="accent4"/>
          </a:fillRef>
          <a:effectRef idx="0">
            <a:schemeClr val="accent4"/>
          </a:effectRef>
          <a:fontRef idx="minor">
            <a:schemeClr val="tx1"/>
          </a:fontRef>
        </p:style>
      </p:cxnSp>
      <p:sp>
        <p:nvSpPr>
          <p:cNvPr id="3" name="Footer Placeholder 4">
            <a:extLst>
              <a:ext uri="{FF2B5EF4-FFF2-40B4-BE49-F238E27FC236}">
                <a16:creationId xmlns:a16="http://schemas.microsoft.com/office/drawing/2014/main" id="{676A7E36-C6E1-B7BD-5C4F-CCF953A5BAAB}"/>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01473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38073 0.00278 L 5E-6 2.34568E-6 " pathEditMode="relative" rAng="0" ptsTypes="AA">
                                      <p:cBhvr>
                                        <p:cTn id="6" dur="2000" spd="-100000" fill="hold"/>
                                        <p:tgtEl>
                                          <p:spTgt spid="13"/>
                                        </p:tgtEl>
                                        <p:attrNameLst>
                                          <p:attrName>ppt_x</p:attrName>
                                          <p:attrName>ppt_y</p:attrName>
                                        </p:attrNameLst>
                                      </p:cBhvr>
                                      <p:rCtr x="-19045" y="-154"/>
                                    </p:animMotion>
                                  </p:childTnLst>
                                </p:cTn>
                              </p:par>
                              <p:par>
                                <p:cTn id="7" presetID="6" presetClass="emph" presetSubtype="0" fill="hold" nodeType="withEffect">
                                  <p:stCondLst>
                                    <p:cond delay="0"/>
                                  </p:stCondLst>
                                  <p:childTnLst>
                                    <p:animScale>
                                      <p:cBhvr>
                                        <p:cTn id="8" dur="2000" fill="hold"/>
                                        <p:tgtEl>
                                          <p:spTgt spid="19"/>
                                        </p:tgtEl>
                                      </p:cBhvr>
                                      <p:by x="25000" y="25000"/>
                                    </p:animScale>
                                  </p:childTnLst>
                                </p:cTn>
                              </p:par>
                              <p:par>
                                <p:cTn id="9" presetID="6" presetClass="emph" presetSubtype="0" fill="hold" nodeType="withEffect">
                                  <p:stCondLst>
                                    <p:cond delay="0"/>
                                  </p:stCondLst>
                                  <p:childTnLst>
                                    <p:animScale>
                                      <p:cBhvr>
                                        <p:cTn id="10" dur="2000" fill="hold"/>
                                        <p:tgtEl>
                                          <p:spTgt spid="15"/>
                                        </p:tgtEl>
                                      </p:cBhvr>
                                      <p:by x="400000" y="400000"/>
                                    </p:animScale>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A05CF3-A993-4B12-9EE9-2EDA1AC324F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E3CB25E2-094C-4C1B-8157-F6DF7B61850F}"/>
              </a:ext>
            </a:extLst>
          </p:cNvPr>
          <p:cNvSpPr>
            <a:spLocks noGrp="1"/>
          </p:cNvSpPr>
          <p:nvPr>
            <p:ph type="body" sz="quarter" idx="12"/>
          </p:nvPr>
        </p:nvSpPr>
        <p:spPr>
          <a:xfrm>
            <a:off x="233363" y="724505"/>
            <a:ext cx="7667625" cy="3601574"/>
          </a:xfrm>
        </p:spPr>
        <p:txBody>
          <a:bodyPr/>
          <a:lstStyle/>
          <a:p>
            <a:r>
              <a:rPr lang="en-GB" sz="2400">
                <a:effectLst/>
                <a:latin typeface="Arial" panose="020B0604020202020204" pitchFamily="34" charset="0"/>
                <a:ea typeface="Calibri" panose="020F0502020204030204" pitchFamily="34" charset="0"/>
                <a:cs typeface="Times New Roman" panose="02020603050405020304" pitchFamily="18" charset="0"/>
              </a:rPr>
              <a:t>c.   Evaluate the effect of the trolley movement on the</a:t>
            </a:r>
            <a:br>
              <a:rPr lang="en-GB" sz="2400">
                <a:effectLst/>
                <a:latin typeface="Arial" panose="020B0604020202020204" pitchFamily="34" charset="0"/>
                <a:ea typeface="Calibri" panose="020F0502020204030204" pitchFamily="34" charset="0"/>
                <a:cs typeface="Times New Roman" panose="02020603050405020304" pitchFamily="18" charset="0"/>
              </a:rPr>
            </a:br>
            <a:r>
              <a:rPr lang="en-GB" sz="2400">
                <a:effectLst/>
                <a:latin typeface="Arial" panose="020B0604020202020204" pitchFamily="34" charset="0"/>
                <a:ea typeface="Calibri" panose="020F0502020204030204" pitchFamily="34" charset="0"/>
                <a:cs typeface="Times New Roman" panose="02020603050405020304" pitchFamily="18" charset="0"/>
              </a:rPr>
              <a:t>      end reactions.</a:t>
            </a:r>
          </a:p>
          <a:p>
            <a:endParaRPr lang="en-GB" sz="2400"/>
          </a:p>
        </p:txBody>
      </p:sp>
      <p:sp>
        <p:nvSpPr>
          <p:cNvPr id="6" name="Title 2">
            <a:extLst>
              <a:ext uri="{FF2B5EF4-FFF2-40B4-BE49-F238E27FC236}">
                <a16:creationId xmlns:a16="http://schemas.microsoft.com/office/drawing/2014/main" id="{DD6534E1-BC0B-4F4D-B4BA-CE98B170BC29}"/>
              </a:ext>
            </a:extLst>
          </p:cNvPr>
          <p:cNvSpPr>
            <a:spLocks noGrp="1"/>
          </p:cNvSpPr>
          <p:nvPr>
            <p:ph type="title"/>
          </p:nvPr>
        </p:nvSpPr>
        <p:spPr>
          <a:xfrm>
            <a:off x="233363" y="249238"/>
            <a:ext cx="8437562" cy="700087"/>
          </a:xfrm>
        </p:spPr>
        <p:txBody>
          <a:bodyPr/>
          <a:lstStyle/>
          <a:p>
            <a:r>
              <a:rPr lang="en-GB"/>
              <a:t>Let’s see your answers</a:t>
            </a:r>
          </a:p>
        </p:txBody>
      </p:sp>
      <p:sp>
        <p:nvSpPr>
          <p:cNvPr id="7" name="TextBox 6">
            <a:extLst>
              <a:ext uri="{FF2B5EF4-FFF2-40B4-BE49-F238E27FC236}">
                <a16:creationId xmlns:a16="http://schemas.microsoft.com/office/drawing/2014/main" id="{6BE62723-8C37-42D2-B530-8EEA960F817E}"/>
              </a:ext>
            </a:extLst>
          </p:cNvPr>
          <p:cNvSpPr txBox="1"/>
          <p:nvPr/>
        </p:nvSpPr>
        <p:spPr>
          <a:xfrm>
            <a:off x="260099" y="3109699"/>
            <a:ext cx="8605741"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2F5496"/>
                </a:solidFill>
                <a:effectLst/>
                <a:uLnTx/>
                <a:uFillTx/>
                <a:latin typeface="Arial" panose="020B0604020202020204" pitchFamily="34" charset="0"/>
                <a:ea typeface="Calibri" panose="020F0502020204030204" pitchFamily="34" charset="0"/>
                <a:cs typeface="Times New Roman" panose="02020603050405020304" pitchFamily="18" charset="0"/>
              </a:rPr>
              <a:t>When the trolley is moving, there will be forces acting along the girder, such as driving force of the trolley and the friction force against the movement. Hence, to balance these, there should be horizontal opposite reactions at the two ends of the girder. This means, the end supports should restrict both vertical and horizontal movements. The horizontal reaction force at the supports varies along with the magnitude of friction force on trolley, and the direction of the movement of trolley. </a:t>
            </a:r>
            <a:endParaRPr kumimoji="0" lang="en-GB" sz="1600" b="0" i="0" u="none" strike="noStrike" kern="1200" cap="none" spc="0" normalizeH="0" baseline="0" noProof="0">
              <a:ln>
                <a:noFill/>
              </a:ln>
              <a:solidFill>
                <a:srgbClr val="000000"/>
              </a:solidFill>
              <a:effectLst/>
              <a:uLnTx/>
              <a:uFillTx/>
              <a:latin typeface="Arial"/>
            </a:endParaRPr>
          </a:p>
        </p:txBody>
      </p:sp>
      <p:grpSp>
        <p:nvGrpSpPr>
          <p:cNvPr id="10" name="Group 9">
            <a:extLst>
              <a:ext uri="{FF2B5EF4-FFF2-40B4-BE49-F238E27FC236}">
                <a16:creationId xmlns:a16="http://schemas.microsoft.com/office/drawing/2014/main" id="{C9FA5365-C2E6-B1D6-B0E8-E58A67D626C9}"/>
              </a:ext>
            </a:extLst>
          </p:cNvPr>
          <p:cNvGrpSpPr/>
          <p:nvPr/>
        </p:nvGrpSpPr>
        <p:grpSpPr>
          <a:xfrm>
            <a:off x="1652487" y="1593824"/>
            <a:ext cx="5599313" cy="1445295"/>
            <a:chOff x="1652487" y="1593824"/>
            <a:chExt cx="5599313" cy="1445295"/>
          </a:xfrm>
        </p:grpSpPr>
        <p:sp>
          <p:nvSpPr>
            <p:cNvPr id="13" name="Rectangle 12">
              <a:extLst>
                <a:ext uri="{FF2B5EF4-FFF2-40B4-BE49-F238E27FC236}">
                  <a16:creationId xmlns:a16="http://schemas.microsoft.com/office/drawing/2014/main" id="{EA28664F-6686-4C49-ADF5-B09EBEEC7624}"/>
                </a:ext>
              </a:extLst>
            </p:cNvPr>
            <p:cNvSpPr/>
            <p:nvPr/>
          </p:nvSpPr>
          <p:spPr>
            <a:xfrm>
              <a:off x="3868513" y="1981388"/>
              <a:ext cx="285750" cy="292959"/>
            </a:xfrm>
            <a:prstGeom prst="rect">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5" name="Group 4">
              <a:extLst>
                <a:ext uri="{FF2B5EF4-FFF2-40B4-BE49-F238E27FC236}">
                  <a16:creationId xmlns:a16="http://schemas.microsoft.com/office/drawing/2014/main" id="{9F7E2075-70B8-A0FF-3FF8-38E0A768A01E}"/>
                </a:ext>
              </a:extLst>
            </p:cNvPr>
            <p:cNvGrpSpPr/>
            <p:nvPr/>
          </p:nvGrpSpPr>
          <p:grpSpPr>
            <a:xfrm>
              <a:off x="1652487" y="1593824"/>
              <a:ext cx="5599313" cy="1445295"/>
              <a:chOff x="1763688" y="1857770"/>
              <a:chExt cx="5599313" cy="1445295"/>
            </a:xfrm>
          </p:grpSpPr>
          <p:grpSp>
            <p:nvGrpSpPr>
              <p:cNvPr id="9" name="Group 8">
                <a:extLst>
                  <a:ext uri="{FF2B5EF4-FFF2-40B4-BE49-F238E27FC236}">
                    <a16:creationId xmlns:a16="http://schemas.microsoft.com/office/drawing/2014/main" id="{727C007B-82C5-4ADF-800F-983BAD0D6B94}"/>
                  </a:ext>
                </a:extLst>
              </p:cNvPr>
              <p:cNvGrpSpPr/>
              <p:nvPr/>
            </p:nvGrpSpPr>
            <p:grpSpPr>
              <a:xfrm>
                <a:off x="2181713" y="2483666"/>
                <a:ext cx="3790950" cy="657118"/>
                <a:chOff x="142875" y="809625"/>
                <a:chExt cx="3790950" cy="657225"/>
              </a:xfrm>
            </p:grpSpPr>
            <p:sp>
              <p:nvSpPr>
                <p:cNvPr id="11" name="Rectangle 10">
                  <a:extLst>
                    <a:ext uri="{FF2B5EF4-FFF2-40B4-BE49-F238E27FC236}">
                      <a16:creationId xmlns:a16="http://schemas.microsoft.com/office/drawing/2014/main" id="{47E08FCB-8E4A-483F-B601-50C5D9D81E63}"/>
                    </a:ext>
                  </a:extLst>
                </p:cNvPr>
                <p:cNvSpPr/>
                <p:nvPr/>
              </p:nvSpPr>
              <p:spPr>
                <a:xfrm>
                  <a:off x="142875" y="876300"/>
                  <a:ext cx="3790950" cy="266700"/>
                </a:xfrm>
                <a:prstGeom prst="rect">
                  <a:avLst/>
                </a:prstGeom>
                <a:solidFill>
                  <a:srgbClr val="CCAF32"/>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75990CDC-06FD-4BE5-AF40-710061CFC79F}"/>
                    </a:ext>
                  </a:extLst>
                </p:cNvPr>
                <p:cNvCxnSpPr/>
                <p:nvPr/>
              </p:nvCxnSpPr>
              <p:spPr>
                <a:xfrm>
                  <a:off x="2085975" y="809625"/>
                  <a:ext cx="0" cy="657225"/>
                </a:xfrm>
                <a:prstGeom prst="line">
                  <a:avLst/>
                </a:prstGeom>
                <a:noFill/>
                <a:ln w="9525" cap="flat" cmpd="sng" algn="ctr">
                  <a:solidFill>
                    <a:srgbClr val="4472C4"/>
                  </a:solidFill>
                  <a:prstDash val="lgDash"/>
                  <a:miter lim="800000"/>
                </a:ln>
                <a:effectLst/>
              </p:spPr>
            </p:cxnSp>
          </p:grpSp>
          <p:grpSp>
            <p:nvGrpSpPr>
              <p:cNvPr id="23" name="Group 22">
                <a:extLst>
                  <a:ext uri="{FF2B5EF4-FFF2-40B4-BE49-F238E27FC236}">
                    <a16:creationId xmlns:a16="http://schemas.microsoft.com/office/drawing/2014/main" id="{7857FEC2-C55F-4C03-B84F-65B68FD17CFB}"/>
                  </a:ext>
                </a:extLst>
              </p:cNvPr>
              <p:cNvGrpSpPr/>
              <p:nvPr/>
            </p:nvGrpSpPr>
            <p:grpSpPr>
              <a:xfrm>
                <a:off x="2411760" y="1857770"/>
                <a:ext cx="3563299" cy="667522"/>
                <a:chOff x="868423" y="1857265"/>
                <a:chExt cx="3563299" cy="667522"/>
              </a:xfrm>
            </p:grpSpPr>
            <p:grpSp>
              <p:nvGrpSpPr>
                <p:cNvPr id="18" name="Group 17">
                  <a:extLst>
                    <a:ext uri="{FF2B5EF4-FFF2-40B4-BE49-F238E27FC236}">
                      <a16:creationId xmlns:a16="http://schemas.microsoft.com/office/drawing/2014/main" id="{10933F7D-18BD-4F69-95B9-F85794A8F3DB}"/>
                    </a:ext>
                  </a:extLst>
                </p:cNvPr>
                <p:cNvGrpSpPr/>
                <p:nvPr/>
              </p:nvGrpSpPr>
              <p:grpSpPr>
                <a:xfrm>
                  <a:off x="868423" y="1857265"/>
                  <a:ext cx="3563299" cy="667522"/>
                  <a:chOff x="868423" y="1857265"/>
                  <a:chExt cx="3563299" cy="667522"/>
                </a:xfrm>
              </p:grpSpPr>
              <p:cxnSp>
                <p:nvCxnSpPr>
                  <p:cNvPr id="8" name="Straight Arrow Connector 7">
                    <a:extLst>
                      <a:ext uri="{FF2B5EF4-FFF2-40B4-BE49-F238E27FC236}">
                        <a16:creationId xmlns:a16="http://schemas.microsoft.com/office/drawing/2014/main" id="{B38C4DD0-861C-4E13-BE64-AC2378A0DE4D}"/>
                      </a:ext>
                    </a:extLst>
                  </p:cNvPr>
                  <p:cNvCxnSpPr>
                    <a:cxnSpLocks/>
                  </p:cNvCxnSpPr>
                  <p:nvPr/>
                </p:nvCxnSpPr>
                <p:spPr>
                  <a:xfrm>
                    <a:off x="2469808" y="2154068"/>
                    <a:ext cx="1080000" cy="0"/>
                  </a:xfrm>
                  <a:prstGeom prst="straightConnector1">
                    <a:avLst/>
                  </a:prstGeom>
                  <a:ln w="28575">
                    <a:solidFill>
                      <a:schemeClr val="accent3">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C06D16C-2657-4786-A736-C4EA291C79F6}"/>
                      </a:ext>
                    </a:extLst>
                  </p:cNvPr>
                  <p:cNvCxnSpPr>
                    <a:cxnSpLocks/>
                  </p:cNvCxnSpPr>
                  <p:nvPr/>
                </p:nvCxnSpPr>
                <p:spPr>
                  <a:xfrm>
                    <a:off x="1929808" y="2315967"/>
                    <a:ext cx="540000" cy="0"/>
                  </a:xfrm>
                  <a:prstGeom prst="straightConnector1">
                    <a:avLst/>
                  </a:prstGeom>
                  <a:ln w="28575">
                    <a:solidFill>
                      <a:schemeClr val="accent5">
                        <a:lumMod val="60000"/>
                        <a:lumOff val="4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707151E-AA41-4990-BF29-35327D5B51C0}"/>
                      </a:ext>
                    </a:extLst>
                  </p:cNvPr>
                  <p:cNvCxnSpPr>
                    <a:cxnSpLocks/>
                  </p:cNvCxnSpPr>
                  <p:nvPr/>
                </p:nvCxnSpPr>
                <p:spPr>
                  <a:xfrm>
                    <a:off x="2488663" y="2524787"/>
                    <a:ext cx="540000" cy="0"/>
                  </a:xfrm>
                  <a:prstGeom prst="straightConnector1">
                    <a:avLst/>
                  </a:prstGeom>
                  <a:ln w="28575">
                    <a:solidFill>
                      <a:schemeClr val="accent5">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1058132-C0AF-4319-8225-DA99BE0CA9B0}"/>
                      </a:ext>
                    </a:extLst>
                  </p:cNvPr>
                  <p:cNvSpPr txBox="1"/>
                  <p:nvPr/>
                </p:nvSpPr>
                <p:spPr>
                  <a:xfrm>
                    <a:off x="2714933" y="1857265"/>
                    <a:ext cx="171678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FFC000"/>
                        </a:solidFill>
                        <a:effectLst/>
                        <a:uLnTx/>
                        <a:uFillTx/>
                        <a:latin typeface="Arial"/>
                        <a:ea typeface="+mn-ea"/>
                        <a:cs typeface="+mn-cs"/>
                      </a:rPr>
                      <a:t>Thrust/ Driving force</a:t>
                    </a:r>
                  </a:p>
                </p:txBody>
              </p:sp>
              <p:sp>
                <p:nvSpPr>
                  <p:cNvPr id="20" name="TextBox 19">
                    <a:extLst>
                      <a:ext uri="{FF2B5EF4-FFF2-40B4-BE49-F238E27FC236}">
                        <a16:creationId xmlns:a16="http://schemas.microsoft.com/office/drawing/2014/main" id="{D59924F7-8427-4B1C-AA00-AAED5E00CFB5}"/>
                      </a:ext>
                    </a:extLst>
                  </p:cNvPr>
                  <p:cNvSpPr txBox="1"/>
                  <p:nvPr/>
                </p:nvSpPr>
                <p:spPr>
                  <a:xfrm>
                    <a:off x="868423" y="2013671"/>
                    <a:ext cx="171678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BE0064">
                            <a:lumMod val="60000"/>
                            <a:lumOff val="40000"/>
                          </a:srgbClr>
                        </a:solidFill>
                        <a:effectLst/>
                        <a:uLnTx/>
                        <a:uFillTx/>
                        <a:latin typeface="Arial"/>
                        <a:ea typeface="+mn-ea"/>
                        <a:cs typeface="+mn-cs"/>
                      </a:rPr>
                      <a:t>Friction force</a:t>
                    </a:r>
                  </a:p>
                </p:txBody>
              </p:sp>
            </p:grpSp>
            <p:sp>
              <p:nvSpPr>
                <p:cNvPr id="21" name="TextBox 20">
                  <a:extLst>
                    <a:ext uri="{FF2B5EF4-FFF2-40B4-BE49-F238E27FC236}">
                      <a16:creationId xmlns:a16="http://schemas.microsoft.com/office/drawing/2014/main" id="{794492F7-9684-4B9B-8B4D-FEDD93E7C228}"/>
                    </a:ext>
                  </a:extLst>
                </p:cNvPr>
                <p:cNvSpPr txBox="1"/>
                <p:nvPr/>
              </p:nvSpPr>
              <p:spPr>
                <a:xfrm>
                  <a:off x="2714933" y="2275412"/>
                  <a:ext cx="171678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BE0064">
                          <a:lumMod val="60000"/>
                          <a:lumOff val="40000"/>
                        </a:srgbClr>
                      </a:solidFill>
                      <a:effectLst/>
                      <a:uLnTx/>
                      <a:uFillTx/>
                      <a:latin typeface="Arial"/>
                      <a:ea typeface="+mn-ea"/>
                      <a:cs typeface="+mn-cs"/>
                    </a:rPr>
                    <a:t>Friction force</a:t>
                  </a:r>
                </a:p>
              </p:txBody>
            </p:sp>
          </p:grpSp>
          <p:cxnSp>
            <p:nvCxnSpPr>
              <p:cNvPr id="22" name="Straight Arrow Connector 21">
                <a:extLst>
                  <a:ext uri="{FF2B5EF4-FFF2-40B4-BE49-F238E27FC236}">
                    <a16:creationId xmlns:a16="http://schemas.microsoft.com/office/drawing/2014/main" id="{5251B243-5F16-4063-AFA1-611B4D15450B}"/>
                  </a:ext>
                </a:extLst>
              </p:cNvPr>
              <p:cNvCxnSpPr>
                <a:cxnSpLocks/>
              </p:cNvCxnSpPr>
              <p:nvPr/>
            </p:nvCxnSpPr>
            <p:spPr>
              <a:xfrm>
                <a:off x="1763688" y="2799896"/>
                <a:ext cx="540000" cy="0"/>
              </a:xfrm>
              <a:prstGeom prst="straightConnector1">
                <a:avLst/>
              </a:prstGeom>
              <a:ln w="38100">
                <a:solidFill>
                  <a:srgbClr val="3829F7"/>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7923438-0D7A-4168-9AF9-7F23F52E051E}"/>
                  </a:ext>
                </a:extLst>
              </p:cNvPr>
              <p:cNvCxnSpPr>
                <a:cxnSpLocks/>
              </p:cNvCxnSpPr>
              <p:nvPr/>
            </p:nvCxnSpPr>
            <p:spPr>
              <a:xfrm>
                <a:off x="5796136" y="2799896"/>
                <a:ext cx="540000" cy="0"/>
              </a:xfrm>
              <a:prstGeom prst="straightConnector1">
                <a:avLst/>
              </a:prstGeom>
              <a:ln w="38100">
                <a:solidFill>
                  <a:srgbClr val="3829F7"/>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D1B1341-A344-4D1A-96FC-EC806F94E928}"/>
                  </a:ext>
                </a:extLst>
              </p:cNvPr>
              <p:cNvSpPr txBox="1"/>
              <p:nvPr/>
            </p:nvSpPr>
            <p:spPr>
              <a:xfrm>
                <a:off x="2153481" y="2829024"/>
                <a:ext cx="1716789" cy="4154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3829F7"/>
                    </a:solidFill>
                    <a:effectLst/>
                    <a:uLnTx/>
                    <a:uFillTx/>
                    <a:latin typeface="Arial"/>
                    <a:ea typeface="+mn-ea"/>
                    <a:cs typeface="+mn-cs"/>
                  </a:rPr>
                  <a:t>Horizontal support reaction</a:t>
                </a:r>
              </a:p>
            </p:txBody>
          </p:sp>
          <p:sp>
            <p:nvSpPr>
              <p:cNvPr id="26" name="TextBox 25">
                <a:extLst>
                  <a:ext uri="{FF2B5EF4-FFF2-40B4-BE49-F238E27FC236}">
                    <a16:creationId xmlns:a16="http://schemas.microsoft.com/office/drawing/2014/main" id="{C1468582-8441-4F4A-8C6F-9B327EFA1230}"/>
                  </a:ext>
                </a:extLst>
              </p:cNvPr>
              <p:cNvSpPr txBox="1"/>
              <p:nvPr/>
            </p:nvSpPr>
            <p:spPr>
              <a:xfrm>
                <a:off x="5646212" y="2887567"/>
                <a:ext cx="1716789" cy="4154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3829F7"/>
                    </a:solidFill>
                    <a:effectLst/>
                    <a:uLnTx/>
                    <a:uFillTx/>
                    <a:latin typeface="Arial"/>
                    <a:ea typeface="+mn-ea"/>
                    <a:cs typeface="+mn-cs"/>
                  </a:rPr>
                  <a:t>Horizontal support reaction</a:t>
                </a:r>
              </a:p>
            </p:txBody>
          </p:sp>
        </p:grpSp>
      </p:grpSp>
      <p:sp>
        <p:nvSpPr>
          <p:cNvPr id="3" name="Footer Placeholder 4">
            <a:extLst>
              <a:ext uri="{FF2B5EF4-FFF2-40B4-BE49-F238E27FC236}">
                <a16:creationId xmlns:a16="http://schemas.microsoft.com/office/drawing/2014/main" id="{AB4A8A08-006B-31E6-F81E-4E1F39E9E132}"/>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83376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B76B2-ADD6-4819-D972-F0D7DEC88254}"/>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85FD7ED5-0004-36FC-E54C-D77307B8201C}"/>
              </a:ext>
            </a:extLst>
          </p:cNvPr>
          <p:cNvSpPr>
            <a:spLocks noGrp="1"/>
          </p:cNvSpPr>
          <p:nvPr>
            <p:ph type="title"/>
          </p:nvPr>
        </p:nvSpPr>
        <p:spPr>
          <a:xfrm>
            <a:off x="368516" y="282118"/>
            <a:ext cx="2970898" cy="993488"/>
          </a:xfrm>
        </p:spPr>
        <p:txBody>
          <a:bodyPr>
            <a:noAutofit/>
          </a:bodyPr>
          <a:lstStyle/>
          <a:p>
            <a:r>
              <a:rPr lang="en-GB"/>
              <a:t>Links of the course to the overall T Level programme</a:t>
            </a:r>
            <a:endParaRPr lang="en-GB">
              <a:cs typeface="Arial"/>
            </a:endParaRPr>
          </a:p>
        </p:txBody>
      </p:sp>
      <p:sp>
        <p:nvSpPr>
          <p:cNvPr id="4" name="Text Placeholder 3">
            <a:extLst>
              <a:ext uri="{FF2B5EF4-FFF2-40B4-BE49-F238E27FC236}">
                <a16:creationId xmlns:a16="http://schemas.microsoft.com/office/drawing/2014/main" id="{DDED7123-108A-0848-F4A3-52EF67337E3C}"/>
              </a:ext>
            </a:extLst>
          </p:cNvPr>
          <p:cNvSpPr>
            <a:spLocks noGrp="1"/>
          </p:cNvSpPr>
          <p:nvPr>
            <p:ph type="body" sz="quarter" idx="12"/>
          </p:nvPr>
        </p:nvSpPr>
        <p:spPr/>
        <p:txBody>
          <a:bodyPr/>
          <a:lstStyle/>
          <a:p>
            <a:r>
              <a:rPr lang="en-GB"/>
              <a:t> </a:t>
            </a:r>
          </a:p>
        </p:txBody>
      </p:sp>
      <p:sp>
        <p:nvSpPr>
          <p:cNvPr id="6" name="Text Placeholder 3">
            <a:extLst>
              <a:ext uri="{FF2B5EF4-FFF2-40B4-BE49-F238E27FC236}">
                <a16:creationId xmlns:a16="http://schemas.microsoft.com/office/drawing/2014/main" id="{D953BBF3-3A1B-9093-3C4B-A6C4813C036B}"/>
              </a:ext>
            </a:extLst>
          </p:cNvPr>
          <p:cNvSpPr txBox="1">
            <a:spLocks/>
          </p:cNvSpPr>
          <p:nvPr/>
        </p:nvSpPr>
        <p:spPr>
          <a:xfrm>
            <a:off x="386400" y="1138800"/>
            <a:ext cx="7667625" cy="3601574"/>
          </a:xfrm>
          <a:prstGeom prst="rect">
            <a:avLst/>
          </a:prstGeom>
        </p:spPr>
        <p:txBody>
          <a:bodyPr vert="horz" lIns="0" tIns="0" rIns="0" bIns="0" rtlCol="0">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a:p>
        </p:txBody>
      </p:sp>
      <p:pic>
        <p:nvPicPr>
          <p:cNvPr id="8" name="Picture 7">
            <a:extLst>
              <a:ext uri="{FF2B5EF4-FFF2-40B4-BE49-F238E27FC236}">
                <a16:creationId xmlns:a16="http://schemas.microsoft.com/office/drawing/2014/main" id="{0FA49060-EE33-2145-4E06-4AC09E1ECB16}"/>
              </a:ext>
            </a:extLst>
          </p:cNvPr>
          <p:cNvPicPr>
            <a:picLocks noChangeAspect="1"/>
          </p:cNvPicPr>
          <p:nvPr/>
        </p:nvPicPr>
        <p:blipFill>
          <a:blip r:embed="rId2"/>
          <a:stretch>
            <a:fillRect/>
          </a:stretch>
        </p:blipFill>
        <p:spPr>
          <a:xfrm>
            <a:off x="3779912" y="249900"/>
            <a:ext cx="4896544" cy="4376471"/>
          </a:xfrm>
          <a:prstGeom prst="rect">
            <a:avLst/>
          </a:prstGeom>
        </p:spPr>
      </p:pic>
      <p:cxnSp>
        <p:nvCxnSpPr>
          <p:cNvPr id="10" name="Straight Arrow Connector 9">
            <a:extLst>
              <a:ext uri="{FF2B5EF4-FFF2-40B4-BE49-F238E27FC236}">
                <a16:creationId xmlns:a16="http://schemas.microsoft.com/office/drawing/2014/main" id="{A9D979F5-6A4A-E80C-8F86-C01E447095DA}"/>
              </a:ext>
            </a:extLst>
          </p:cNvPr>
          <p:cNvCxnSpPr>
            <a:cxnSpLocks/>
          </p:cNvCxnSpPr>
          <p:nvPr/>
        </p:nvCxnSpPr>
        <p:spPr>
          <a:xfrm flipH="1">
            <a:off x="2843808" y="2283718"/>
            <a:ext cx="1080120" cy="0"/>
          </a:xfrm>
          <a:prstGeom prst="straightConnector1">
            <a:avLst/>
          </a:prstGeom>
          <a:ln w="38100">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id="{1B7F0521-326C-ED08-21F3-9C8FB8FB6E65}"/>
              </a:ext>
            </a:extLst>
          </p:cNvPr>
          <p:cNvSpPr txBox="1"/>
          <p:nvPr/>
        </p:nvSpPr>
        <p:spPr>
          <a:xfrm>
            <a:off x="855675" y="1840718"/>
            <a:ext cx="2335692" cy="276999"/>
          </a:xfrm>
          <a:prstGeom prst="rect">
            <a:avLst/>
          </a:prstGeom>
          <a:noFill/>
          <a:ln>
            <a:noFill/>
          </a:ln>
        </p:spPr>
        <p:txBody>
          <a:bodyPr wrap="square" lIns="0" tIns="0" rIns="0" bIns="0" rtlCol="0">
            <a:spAutoFit/>
          </a:bodyPr>
          <a:lstStyle/>
          <a:p>
            <a:r>
              <a:rPr lang="en-GB"/>
              <a:t>Core components</a:t>
            </a:r>
          </a:p>
        </p:txBody>
      </p:sp>
      <p:sp>
        <p:nvSpPr>
          <p:cNvPr id="13" name="Rectangle 12">
            <a:extLst>
              <a:ext uri="{FF2B5EF4-FFF2-40B4-BE49-F238E27FC236}">
                <a16:creationId xmlns:a16="http://schemas.microsoft.com/office/drawing/2014/main" id="{6B67E649-0A1A-D490-6103-ACE6577F49CB}"/>
              </a:ext>
            </a:extLst>
          </p:cNvPr>
          <p:cNvSpPr/>
          <p:nvPr/>
        </p:nvSpPr>
        <p:spPr>
          <a:xfrm>
            <a:off x="3923928" y="2178463"/>
            <a:ext cx="3168352" cy="210508"/>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1A8883E8-FA55-4690-8EC7-0321B433DD20}"/>
              </a:ext>
            </a:extLst>
          </p:cNvPr>
          <p:cNvSpPr/>
          <p:nvPr/>
        </p:nvSpPr>
        <p:spPr>
          <a:xfrm>
            <a:off x="3923928" y="1734014"/>
            <a:ext cx="3600400" cy="210508"/>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cxnSp>
        <p:nvCxnSpPr>
          <p:cNvPr id="15" name="Straight Arrow Connector 14">
            <a:extLst>
              <a:ext uri="{FF2B5EF4-FFF2-40B4-BE49-F238E27FC236}">
                <a16:creationId xmlns:a16="http://schemas.microsoft.com/office/drawing/2014/main" id="{10404313-16E1-4F3B-AC5B-33E2F8CB4721}"/>
              </a:ext>
            </a:extLst>
          </p:cNvPr>
          <p:cNvCxnSpPr>
            <a:cxnSpLocks/>
          </p:cNvCxnSpPr>
          <p:nvPr/>
        </p:nvCxnSpPr>
        <p:spPr>
          <a:xfrm flipH="1">
            <a:off x="2843808" y="1833462"/>
            <a:ext cx="1080120" cy="0"/>
          </a:xfrm>
          <a:prstGeom prst="straightConnector1">
            <a:avLst/>
          </a:prstGeom>
          <a:ln w="38100">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7" name="Footer Placeholder 4">
            <a:extLst>
              <a:ext uri="{FF2B5EF4-FFF2-40B4-BE49-F238E27FC236}">
                <a16:creationId xmlns:a16="http://schemas.microsoft.com/office/drawing/2014/main" id="{A1EAFD95-17C6-1FB4-6AE3-C19C90FBB01E}"/>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4110297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a:t>
            </a:r>
            <a:r>
              <a:rPr lang="en-GB">
                <a:latin typeface="Arial" panose="020B0604020202020204" pitchFamily="34" charset="0"/>
                <a:ea typeface="Calibri" panose="020F0502020204030204" pitchFamily="34" charset="0"/>
              </a:rPr>
              <a:t>pre-session task</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64745" y="770963"/>
            <a:ext cx="6395488" cy="3601574"/>
          </a:xfrm>
        </p:spPr>
        <p:txBody>
          <a:bodyPr/>
          <a:lstStyle/>
          <a:p>
            <a:pPr marL="457200" indent="-457200">
              <a:buAutoNum type="arabicPeriod"/>
            </a:pPr>
            <a:r>
              <a:rPr lang="en-GB" sz="2400"/>
              <a:t>The trolley movement exerts vertical friction force on the girder.</a:t>
            </a:r>
            <a:br>
              <a:rPr lang="en-GB" sz="2400"/>
            </a:br>
            <a:endParaRPr lang="en-GB" sz="2400"/>
          </a:p>
          <a:p>
            <a:pPr marL="457200" indent="-457200">
              <a:buAutoNum type="arabicPeriod"/>
            </a:pPr>
            <a:r>
              <a:rPr lang="en-GB" sz="2400"/>
              <a:t>The trolley movement exerts both vertical and horizontal reaction forces at end supports of girder.</a:t>
            </a:r>
            <a:br>
              <a:rPr lang="en-GB" sz="2400"/>
            </a:br>
            <a:endParaRPr lang="en-GB" sz="2400"/>
          </a:p>
          <a:p>
            <a:pPr marL="457200" indent="-457200">
              <a:buAutoNum type="arabicPeriod"/>
            </a:pPr>
            <a:r>
              <a:rPr lang="en-GB" sz="2400"/>
              <a:t>The driving force is zero when the trolley moves in constant velocity.</a:t>
            </a:r>
          </a:p>
        </p:txBody>
      </p:sp>
      <p:sp>
        <p:nvSpPr>
          <p:cNvPr id="6" name="Footer Placeholder 4">
            <a:extLst>
              <a:ext uri="{FF2B5EF4-FFF2-40B4-BE49-F238E27FC236}">
                <a16:creationId xmlns:a16="http://schemas.microsoft.com/office/drawing/2014/main" id="{A23701C0-B560-FA1C-09D0-CCD72BBCE007}"/>
              </a:ext>
            </a:extLst>
          </p:cNvPr>
          <p:cNvSpPr>
            <a:spLocks noGrp="1"/>
          </p:cNvSpPr>
          <p:nvPr>
            <p:ph type="ftr" sz="quarter" idx="10"/>
          </p:nvPr>
        </p:nvSpPr>
        <p:spPr>
          <a:xfrm>
            <a:off x="234000" y="4767263"/>
            <a:ext cx="7686376" cy="273844"/>
          </a:xfrm>
        </p:spPr>
        <p:txBody>
          <a:bodyPr/>
          <a:lstStyle/>
          <a:p>
            <a:r>
              <a:rPr lang="en-GB"/>
              <a:t>Education and Training Foundation</a:t>
            </a:r>
          </a:p>
        </p:txBody>
      </p:sp>
      <p:grpSp>
        <p:nvGrpSpPr>
          <p:cNvPr id="5" name="Group 4">
            <a:extLst>
              <a:ext uri="{FF2B5EF4-FFF2-40B4-BE49-F238E27FC236}">
                <a16:creationId xmlns:a16="http://schemas.microsoft.com/office/drawing/2014/main" id="{7E96E5CD-568E-AA39-CD4F-8A7B65790B1B}"/>
              </a:ext>
            </a:extLst>
          </p:cNvPr>
          <p:cNvGrpSpPr/>
          <p:nvPr/>
        </p:nvGrpSpPr>
        <p:grpSpPr>
          <a:xfrm>
            <a:off x="7261884" y="748884"/>
            <a:ext cx="1228328" cy="830997"/>
            <a:chOff x="5364088" y="3923569"/>
            <a:chExt cx="1228328" cy="830997"/>
          </a:xfrm>
        </p:grpSpPr>
        <p:sp>
          <p:nvSpPr>
            <p:cNvPr id="7" name="TextBox 6">
              <a:extLst>
                <a:ext uri="{FF2B5EF4-FFF2-40B4-BE49-F238E27FC236}">
                  <a16:creationId xmlns:a16="http://schemas.microsoft.com/office/drawing/2014/main" id="{8172D415-C22E-AAED-5E3B-C4E77109CA24}"/>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C10185CF-2CE6-DFDF-8456-9B0178E2ACDB}"/>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FFADC341-4C76-1E87-2372-6B246797926A}"/>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D829E591-2749-5A9C-DB68-4EF800CF89DE}"/>
              </a:ext>
            </a:extLst>
          </p:cNvPr>
          <p:cNvGrpSpPr/>
          <p:nvPr/>
        </p:nvGrpSpPr>
        <p:grpSpPr>
          <a:xfrm>
            <a:off x="7261884" y="1829933"/>
            <a:ext cx="1228328" cy="830997"/>
            <a:chOff x="5364088" y="3923569"/>
            <a:chExt cx="1228328" cy="830997"/>
          </a:xfrm>
        </p:grpSpPr>
        <p:sp>
          <p:nvSpPr>
            <p:cNvPr id="11" name="TextBox 10">
              <a:extLst>
                <a:ext uri="{FF2B5EF4-FFF2-40B4-BE49-F238E27FC236}">
                  <a16:creationId xmlns:a16="http://schemas.microsoft.com/office/drawing/2014/main" id="{519357E8-815E-2DFE-8032-D27EAB2C8D9D}"/>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848B1D25-2D72-AA7A-48FA-0DAEB8DCCE8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5B087DA-BA22-BBBC-81EF-1AD41632834C}"/>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24D5C966-3FE1-6157-E822-AB9F2DFC7F27}"/>
              </a:ext>
            </a:extLst>
          </p:cNvPr>
          <p:cNvGrpSpPr/>
          <p:nvPr/>
        </p:nvGrpSpPr>
        <p:grpSpPr>
          <a:xfrm>
            <a:off x="7261884" y="3195475"/>
            <a:ext cx="1228328" cy="830997"/>
            <a:chOff x="5364088" y="3923569"/>
            <a:chExt cx="1228328" cy="830997"/>
          </a:xfrm>
        </p:grpSpPr>
        <p:sp>
          <p:nvSpPr>
            <p:cNvPr id="15" name="TextBox 14">
              <a:extLst>
                <a:ext uri="{FF2B5EF4-FFF2-40B4-BE49-F238E27FC236}">
                  <a16:creationId xmlns:a16="http://schemas.microsoft.com/office/drawing/2014/main" id="{8291FC6B-655C-D612-76FC-30577AE706BA}"/>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9F96949B-2115-9A42-F3BD-E7A56481D2A6}"/>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025ADC9C-C265-80F6-915C-360548CCFCC9}"/>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342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3600"/>
              <a:t>Experiment – beams, loads and support reactions</a:t>
            </a:r>
          </a:p>
        </p:txBody>
      </p:sp>
    </p:spTree>
    <p:extLst>
      <p:ext uri="{BB962C8B-B14F-4D97-AF65-F5344CB8AC3E}">
        <p14:creationId xmlns:p14="http://schemas.microsoft.com/office/powerpoint/2010/main" val="38905655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52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2" name="Title 11"/>
          <p:cNvSpPr>
            <a:spLocks noGrp="1"/>
          </p:cNvSpPr>
          <p:nvPr>
            <p:ph type="title"/>
          </p:nvPr>
        </p:nvSpPr>
        <p:spPr>
          <a:xfrm>
            <a:off x="232950" y="249900"/>
            <a:ext cx="8437563" cy="699425"/>
          </a:xfrm>
        </p:spPr>
        <p:txBody>
          <a:bodyPr anchor="t">
            <a:normAutofit/>
          </a:bodyPr>
          <a:lstStyle/>
          <a:p>
            <a:r>
              <a:rPr lang="en-GB"/>
              <a:t>Pre-experiment task</a:t>
            </a:r>
          </a:p>
        </p:txBody>
      </p:sp>
      <p:sp>
        <p:nvSpPr>
          <p:cNvPr id="5" name="Text Placeholder 4"/>
          <p:cNvSpPr>
            <a:spLocks noGrp="1"/>
          </p:cNvSpPr>
          <p:nvPr>
            <p:ph type="body" sz="quarter" idx="12"/>
          </p:nvPr>
        </p:nvSpPr>
        <p:spPr>
          <a:xfrm>
            <a:off x="629653" y="986400"/>
            <a:ext cx="7960702" cy="3601574"/>
          </a:xfrm>
        </p:spPr>
        <p:txBody>
          <a:bodyPr vert="horz" lIns="0" tIns="0" rIns="0" bIns="0" rtlCol="0" anchor="t">
            <a:normAutofit/>
          </a:bodyPr>
          <a:lstStyle/>
          <a:p>
            <a:pPr>
              <a:lnSpc>
                <a:spcPct val="120000"/>
              </a:lnSpc>
              <a:spcBef>
                <a:spcPts val="600"/>
              </a:spcBef>
            </a:pPr>
            <a:r>
              <a:rPr lang="en-GB" sz="2400" b="0"/>
              <a:t>Watch this video and </a:t>
            </a:r>
            <a:r>
              <a:rPr lang="en-GB" sz="2400" b="1"/>
              <a:t>categorise</a:t>
            </a:r>
            <a:r>
              <a:rPr lang="en-GB" sz="2400" b="0"/>
              <a:t> the </a:t>
            </a:r>
            <a:r>
              <a:rPr lang="en-GB" sz="2400"/>
              <a:t>forces you identified in the double girder AOC system into following categories:</a:t>
            </a:r>
          </a:p>
          <a:p>
            <a:pPr marL="1324350" lvl="3" indent="-514350">
              <a:lnSpc>
                <a:spcPct val="120000"/>
              </a:lnSpc>
              <a:spcBef>
                <a:spcPts val="600"/>
              </a:spcBef>
              <a:buFont typeface="+mj-lt"/>
              <a:buAutoNum type="alphaLcPeriod"/>
            </a:pPr>
            <a:r>
              <a:rPr lang="en-GB" sz="2400" b="0"/>
              <a:t>concurrent forces</a:t>
            </a:r>
          </a:p>
          <a:p>
            <a:pPr marL="1324350" lvl="3" indent="-514350">
              <a:lnSpc>
                <a:spcPct val="120000"/>
              </a:lnSpc>
              <a:spcBef>
                <a:spcPts val="600"/>
              </a:spcBef>
              <a:buFont typeface="+mj-lt"/>
              <a:buAutoNum type="alphaLcPeriod"/>
            </a:pPr>
            <a:r>
              <a:rPr lang="en-GB" sz="2400"/>
              <a:t>non-</a:t>
            </a:r>
            <a:r>
              <a:rPr lang="en-GB" sz="2400" b="0"/>
              <a:t>concurrent forces</a:t>
            </a:r>
          </a:p>
          <a:p>
            <a:pPr marL="1324350" lvl="3" indent="-514350">
              <a:lnSpc>
                <a:spcPct val="120000"/>
              </a:lnSpc>
              <a:spcBef>
                <a:spcPts val="600"/>
              </a:spcBef>
              <a:buFont typeface="+mj-lt"/>
              <a:buAutoNum type="alphaLcPeriod"/>
            </a:pPr>
            <a:r>
              <a:rPr lang="en-GB" sz="2400"/>
              <a:t>c</a:t>
            </a:r>
            <a:r>
              <a:rPr lang="en-GB" sz="2400" b="0"/>
              <a:t>o-planar forces</a:t>
            </a:r>
          </a:p>
          <a:p>
            <a:pPr marL="1324350" lvl="3" indent="-514350">
              <a:lnSpc>
                <a:spcPct val="120000"/>
              </a:lnSpc>
              <a:spcBef>
                <a:spcPts val="600"/>
              </a:spcBef>
              <a:buFont typeface="+mj-lt"/>
              <a:buAutoNum type="alphaLcPeriod"/>
            </a:pPr>
            <a:r>
              <a:rPr lang="en-GB" sz="2400" b="0"/>
              <a:t>non-contact forces.</a:t>
            </a:r>
            <a:br>
              <a:rPr lang="en-GB" sz="2400"/>
            </a:br>
            <a:endParaRPr lang="en-GB" sz="2400"/>
          </a:p>
        </p:txBody>
      </p:sp>
      <p:sp>
        <p:nvSpPr>
          <p:cNvPr id="2" name="TextBox 1">
            <a:extLst>
              <a:ext uri="{FF2B5EF4-FFF2-40B4-BE49-F238E27FC236}">
                <a16:creationId xmlns:a16="http://schemas.microsoft.com/office/drawing/2014/main" id="{84D72EE1-CF4E-4CBA-8C91-BAD1546A2C38}"/>
              </a:ext>
            </a:extLst>
          </p:cNvPr>
          <p:cNvSpPr txBox="1"/>
          <p:nvPr/>
        </p:nvSpPr>
        <p:spPr>
          <a:xfrm>
            <a:off x="5292080" y="4157100"/>
            <a:ext cx="3701235" cy="276999"/>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hlinkClick r:id="rId3"/>
              </a:rPr>
              <a:t>System of Forces - YouTube</a:t>
            </a:r>
            <a:endParaRPr kumimoji="0" lang="en-GB" sz="1600" b="0" i="0" u="none" strike="noStrike" kern="1200" cap="none" spc="0" normalizeH="0" baseline="0" noProof="0">
              <a:ln>
                <a:noFill/>
              </a:ln>
              <a:solidFill>
                <a:srgbClr val="000000"/>
              </a:solidFill>
              <a:effectLst/>
              <a:uLnTx/>
              <a:uFillTx/>
              <a:latin typeface="Arial"/>
              <a:ea typeface="+mn-ea"/>
              <a:cs typeface="+mn-cs"/>
            </a:endParaRPr>
          </a:p>
        </p:txBody>
      </p:sp>
      <p:sp>
        <p:nvSpPr>
          <p:cNvPr id="7" name="Footer Placeholder 4">
            <a:extLst>
              <a:ext uri="{FF2B5EF4-FFF2-40B4-BE49-F238E27FC236}">
                <a16:creationId xmlns:a16="http://schemas.microsoft.com/office/drawing/2014/main" id="{D42BA185-56F5-C898-FCA5-939C01DD9BB2}"/>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8012031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Experimental set-up </a:t>
            </a:r>
            <a:endParaRPr lang="en-GB">
              <a:solidFill>
                <a:schemeClr val="accent2">
                  <a:lumMod val="75000"/>
                </a:schemeClr>
              </a:solidFill>
            </a:endParaRPr>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84122" y="770963"/>
            <a:ext cx="8217057" cy="3601574"/>
          </a:xfrm>
        </p:spPr>
        <p:txBody>
          <a:bodyPr vert="horz" lIns="0" tIns="0" rIns="0" bIns="0" rtlCol="0" anchor="t">
            <a:noAutofit/>
          </a:bodyPr>
          <a:lstStyle/>
          <a:p>
            <a:pPr>
              <a:lnSpc>
                <a:spcPct val="100000"/>
              </a:lnSpc>
            </a:pPr>
            <a:r>
              <a:rPr lang="en-GB" sz="2000"/>
              <a:t>Required items:</a:t>
            </a:r>
          </a:p>
          <a:p>
            <a:pPr>
              <a:lnSpc>
                <a:spcPct val="100000"/>
              </a:lnSpc>
            </a:pPr>
            <a:endParaRPr lang="en-GB" sz="2000"/>
          </a:p>
          <a:p>
            <a:pPr marL="342900" indent="-342900">
              <a:lnSpc>
                <a:spcPct val="100000"/>
              </a:lnSpc>
              <a:buFont typeface="Arial" panose="020B0604020202020204" pitchFamily="34" charset="0"/>
              <a:buChar char="•"/>
            </a:pPr>
            <a:r>
              <a:rPr lang="en-GB" sz="2000"/>
              <a:t>two wooden blocks of generally 5 cm of side length</a:t>
            </a:r>
            <a:endParaRPr lang="en-GB" sz="2000">
              <a:cs typeface="Arial"/>
            </a:endParaRPr>
          </a:p>
          <a:p>
            <a:pPr>
              <a:lnSpc>
                <a:spcPct val="100000"/>
              </a:lnSpc>
            </a:pPr>
            <a:endParaRPr lang="en-GB" sz="2000"/>
          </a:p>
          <a:p>
            <a:pPr marL="342900" indent="-342900">
              <a:lnSpc>
                <a:spcPct val="100000"/>
              </a:lnSpc>
              <a:buFont typeface="Arial" panose="020B0604020202020204" pitchFamily="34" charset="0"/>
              <a:buChar char="•"/>
            </a:pPr>
            <a:r>
              <a:rPr lang="en-GB" sz="2000"/>
              <a:t>a wooden/steel beam (you can use a metre ruler)</a:t>
            </a:r>
          </a:p>
          <a:p>
            <a:pPr marL="342900" indent="-342900">
              <a:lnSpc>
                <a:spcPct val="100000"/>
              </a:lnSpc>
              <a:buFont typeface="Arial" panose="020B0604020202020204" pitchFamily="34" charset="0"/>
              <a:buChar char="•"/>
            </a:pPr>
            <a:endParaRPr lang="en-GB" sz="2000"/>
          </a:p>
          <a:p>
            <a:pPr marL="342900" indent="-342900">
              <a:lnSpc>
                <a:spcPct val="100000"/>
              </a:lnSpc>
              <a:buFont typeface="Arial" panose="020B0604020202020204" pitchFamily="34" charset="0"/>
              <a:buChar char="•"/>
            </a:pPr>
            <a:endParaRPr lang="en-GB" sz="2000"/>
          </a:p>
          <a:p>
            <a:pPr marL="342900" indent="-342900">
              <a:lnSpc>
                <a:spcPct val="100000"/>
              </a:lnSpc>
              <a:buFont typeface="Arial" panose="020B0604020202020204" pitchFamily="34" charset="0"/>
              <a:buChar char="•"/>
            </a:pPr>
            <a:r>
              <a:rPr lang="en-GB" sz="2000"/>
              <a:t>two bathroom scales or a similar scale </a:t>
            </a:r>
            <a:endParaRPr lang="en-GB" sz="2000">
              <a:cs typeface="Arial"/>
            </a:endParaRPr>
          </a:p>
          <a:p>
            <a:pPr marL="342900" indent="-342900">
              <a:lnSpc>
                <a:spcPct val="100000"/>
              </a:lnSpc>
              <a:buFont typeface="Arial" panose="020B0604020202020204" pitchFamily="34" charset="0"/>
              <a:buChar char="•"/>
            </a:pPr>
            <a:endParaRPr lang="en-GB" sz="2000"/>
          </a:p>
          <a:p>
            <a:pPr marL="342900" indent="-342900">
              <a:lnSpc>
                <a:spcPct val="100000"/>
              </a:lnSpc>
              <a:buFont typeface="Arial" panose="020B0604020202020204" pitchFamily="34" charset="0"/>
              <a:buChar char="•"/>
            </a:pPr>
            <a:r>
              <a:rPr lang="en-GB" sz="2000"/>
              <a:t>weights – a wooden block, an A4 size book.</a:t>
            </a:r>
            <a:endParaRPr lang="en-GB" sz="2000">
              <a:cs typeface="Arial"/>
            </a:endParaRPr>
          </a:p>
        </p:txBody>
      </p:sp>
      <p:grpSp>
        <p:nvGrpSpPr>
          <p:cNvPr id="8" name="Group 7">
            <a:extLst>
              <a:ext uri="{FF2B5EF4-FFF2-40B4-BE49-F238E27FC236}">
                <a16:creationId xmlns:a16="http://schemas.microsoft.com/office/drawing/2014/main" id="{EC14A907-095B-419A-BB74-4F144324B8EA}"/>
              </a:ext>
            </a:extLst>
          </p:cNvPr>
          <p:cNvGrpSpPr/>
          <p:nvPr/>
        </p:nvGrpSpPr>
        <p:grpSpPr>
          <a:xfrm>
            <a:off x="6765970" y="1272048"/>
            <a:ext cx="1004339" cy="659899"/>
            <a:chOff x="7505483" y="1275605"/>
            <a:chExt cx="1088270" cy="698840"/>
          </a:xfrm>
        </p:grpSpPr>
        <p:sp>
          <p:nvSpPr>
            <p:cNvPr id="6" name="Cube 5">
              <a:extLst>
                <a:ext uri="{FF2B5EF4-FFF2-40B4-BE49-F238E27FC236}">
                  <a16:creationId xmlns:a16="http://schemas.microsoft.com/office/drawing/2014/main" id="{44A64C41-5057-45C2-A2A7-9CC9AA4DFB3D}"/>
                </a:ext>
              </a:extLst>
            </p:cNvPr>
            <p:cNvSpPr/>
            <p:nvPr/>
          </p:nvSpPr>
          <p:spPr>
            <a:xfrm>
              <a:off x="7505483" y="1275605"/>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Cube 6">
              <a:extLst>
                <a:ext uri="{FF2B5EF4-FFF2-40B4-BE49-F238E27FC236}">
                  <a16:creationId xmlns:a16="http://schemas.microsoft.com/office/drawing/2014/main" id="{30AB4038-19CF-4754-A615-300627F97C81}"/>
                </a:ext>
              </a:extLst>
            </p:cNvPr>
            <p:cNvSpPr/>
            <p:nvPr/>
          </p:nvSpPr>
          <p:spPr>
            <a:xfrm>
              <a:off x="8070852" y="1470388"/>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9" name="Cube 8">
            <a:extLst>
              <a:ext uri="{FF2B5EF4-FFF2-40B4-BE49-F238E27FC236}">
                <a16:creationId xmlns:a16="http://schemas.microsoft.com/office/drawing/2014/main" id="{525DDA79-E85E-418F-AB1D-B29250081392}"/>
              </a:ext>
            </a:extLst>
          </p:cNvPr>
          <p:cNvSpPr/>
          <p:nvPr/>
        </p:nvSpPr>
        <p:spPr>
          <a:xfrm rot="21354296">
            <a:off x="4571274" y="2367778"/>
            <a:ext cx="4389392" cy="136601"/>
          </a:xfrm>
          <a:prstGeom prst="cube">
            <a:avLst>
              <a:gd name="adj" fmla="val 61997"/>
            </a:avLst>
          </a:prstGeom>
          <a:blipFill>
            <a:blip r:embed="rId4"/>
            <a:tile tx="0" ty="0" sx="100000" sy="100000" flip="none" algn="tl"/>
          </a:bli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7" name="Group 16">
            <a:extLst>
              <a:ext uri="{FF2B5EF4-FFF2-40B4-BE49-F238E27FC236}">
                <a16:creationId xmlns:a16="http://schemas.microsoft.com/office/drawing/2014/main" id="{E1C1A367-E55B-4C70-8AD7-321A717038CF}"/>
              </a:ext>
            </a:extLst>
          </p:cNvPr>
          <p:cNvGrpSpPr/>
          <p:nvPr/>
        </p:nvGrpSpPr>
        <p:grpSpPr>
          <a:xfrm>
            <a:off x="5364088" y="2773423"/>
            <a:ext cx="1506668" cy="817143"/>
            <a:chOff x="5591532" y="3440135"/>
            <a:chExt cx="1506668" cy="817143"/>
          </a:xfrm>
        </p:grpSpPr>
        <p:pic>
          <p:nvPicPr>
            <p:cNvPr id="11" name="Graphic 10" descr="Scale with solid fill">
              <a:extLst>
                <a:ext uri="{FF2B5EF4-FFF2-40B4-BE49-F238E27FC236}">
                  <a16:creationId xmlns:a16="http://schemas.microsoft.com/office/drawing/2014/main" id="{C29AC4B2-3159-4778-A0F6-6B2E874398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014235">
              <a:off x="5591532" y="3440135"/>
              <a:ext cx="771371" cy="771371"/>
            </a:xfrm>
            <a:prstGeom prst="rect">
              <a:avLst/>
            </a:prstGeom>
          </p:spPr>
        </p:pic>
        <p:pic>
          <p:nvPicPr>
            <p:cNvPr id="16" name="Graphic 15" descr="Scale with solid fill">
              <a:extLst>
                <a:ext uri="{FF2B5EF4-FFF2-40B4-BE49-F238E27FC236}">
                  <a16:creationId xmlns:a16="http://schemas.microsoft.com/office/drawing/2014/main" id="{68202FEE-981A-4F92-ACBD-4F6A291F8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014235">
              <a:off x="6326829" y="3485907"/>
              <a:ext cx="771371" cy="771371"/>
            </a:xfrm>
            <a:prstGeom prst="rect">
              <a:avLst/>
            </a:prstGeom>
          </p:spPr>
        </p:pic>
      </p:grpSp>
      <p:sp>
        <p:nvSpPr>
          <p:cNvPr id="18" name="Cube 17">
            <a:extLst>
              <a:ext uri="{FF2B5EF4-FFF2-40B4-BE49-F238E27FC236}">
                <a16:creationId xmlns:a16="http://schemas.microsoft.com/office/drawing/2014/main" id="{25EC9953-6542-4821-9CC1-C48CD7C60FF9}"/>
              </a:ext>
            </a:extLst>
          </p:cNvPr>
          <p:cNvSpPr/>
          <p:nvPr/>
        </p:nvSpPr>
        <p:spPr>
          <a:xfrm>
            <a:off x="5508486" y="4174983"/>
            <a:ext cx="482573" cy="475970"/>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20" name="Graphic 19" descr="Books with solid fill">
            <a:extLst>
              <a:ext uri="{FF2B5EF4-FFF2-40B4-BE49-F238E27FC236}">
                <a16:creationId xmlns:a16="http://schemas.microsoft.com/office/drawing/2014/main" id="{719F50BE-FEE3-4C04-9331-67D9539160B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32357" y="3852863"/>
            <a:ext cx="914400" cy="914400"/>
          </a:xfrm>
          <a:prstGeom prst="rect">
            <a:avLst/>
          </a:prstGeom>
        </p:spPr>
      </p:pic>
      <p:sp>
        <p:nvSpPr>
          <p:cNvPr id="10" name="Footer Placeholder 4">
            <a:extLst>
              <a:ext uri="{FF2B5EF4-FFF2-40B4-BE49-F238E27FC236}">
                <a16:creationId xmlns:a16="http://schemas.microsoft.com/office/drawing/2014/main" id="{16D4A2A5-D087-19F2-9468-E46A801C035E}"/>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97506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95281E-61C2-4468-AC6E-3D586320974D}"/>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7B67A9E7-86BD-4909-926F-4A2438337BD2}"/>
              </a:ext>
            </a:extLst>
          </p:cNvPr>
          <p:cNvSpPr>
            <a:spLocks noGrp="1"/>
          </p:cNvSpPr>
          <p:nvPr>
            <p:ph type="title"/>
          </p:nvPr>
        </p:nvSpPr>
        <p:spPr/>
        <p:txBody>
          <a:bodyPr/>
          <a:lstStyle/>
          <a:p>
            <a:r>
              <a:rPr lang="en-GB"/>
              <a:t>Experimental set-up</a:t>
            </a:r>
          </a:p>
        </p:txBody>
      </p:sp>
      <p:sp>
        <p:nvSpPr>
          <p:cNvPr id="4" name="TextBox 3">
            <a:extLst>
              <a:ext uri="{FF2B5EF4-FFF2-40B4-BE49-F238E27FC236}">
                <a16:creationId xmlns:a16="http://schemas.microsoft.com/office/drawing/2014/main" id="{DD620597-520A-C050-ED37-345007E79C5E}"/>
              </a:ext>
            </a:extLst>
          </p:cNvPr>
          <p:cNvSpPr txBox="1"/>
          <p:nvPr/>
        </p:nvSpPr>
        <p:spPr>
          <a:xfrm>
            <a:off x="755576" y="3291830"/>
            <a:ext cx="7560840" cy="1107996"/>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Arial"/>
                <a:ea typeface="+mn-ea"/>
                <a:cs typeface="+mn-cs"/>
              </a:rPr>
              <a:t>Follow the steps listed on the experiment worksheet and complete the results table.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*Note that the reading on the scale is the reaction force exerted by the wooden block on the scale.</a:t>
            </a:r>
          </a:p>
        </p:txBody>
      </p:sp>
      <p:grpSp>
        <p:nvGrpSpPr>
          <p:cNvPr id="27" name="Group 26">
            <a:extLst>
              <a:ext uri="{FF2B5EF4-FFF2-40B4-BE49-F238E27FC236}">
                <a16:creationId xmlns:a16="http://schemas.microsoft.com/office/drawing/2014/main" id="{020AF3E9-88C0-A23B-5827-6C99D82F848A}"/>
              </a:ext>
            </a:extLst>
          </p:cNvPr>
          <p:cNvGrpSpPr/>
          <p:nvPr/>
        </p:nvGrpSpPr>
        <p:grpSpPr>
          <a:xfrm>
            <a:off x="1403648" y="1262047"/>
            <a:ext cx="5999886" cy="1898897"/>
            <a:chOff x="1403648" y="1262047"/>
            <a:chExt cx="5999886" cy="1898897"/>
          </a:xfrm>
        </p:grpSpPr>
        <p:grpSp>
          <p:nvGrpSpPr>
            <p:cNvPr id="14" name="Group 13">
              <a:extLst>
                <a:ext uri="{FF2B5EF4-FFF2-40B4-BE49-F238E27FC236}">
                  <a16:creationId xmlns:a16="http://schemas.microsoft.com/office/drawing/2014/main" id="{1EA79D2F-7C97-495A-8895-A4B9BDA85AD5}"/>
                </a:ext>
              </a:extLst>
            </p:cNvPr>
            <p:cNvGrpSpPr/>
            <p:nvPr/>
          </p:nvGrpSpPr>
          <p:grpSpPr>
            <a:xfrm>
              <a:off x="1403648" y="1512800"/>
              <a:ext cx="5999886" cy="1058950"/>
              <a:chOff x="971600" y="2340891"/>
              <a:chExt cx="5999886" cy="1058950"/>
            </a:xfrm>
          </p:grpSpPr>
          <p:sp>
            <p:nvSpPr>
              <p:cNvPr id="13" name="Cube 12">
                <a:extLst>
                  <a:ext uri="{FF2B5EF4-FFF2-40B4-BE49-F238E27FC236}">
                    <a16:creationId xmlns:a16="http://schemas.microsoft.com/office/drawing/2014/main" id="{71A99A7C-2486-4358-99FC-9EF7B09B5655}"/>
                  </a:ext>
                </a:extLst>
              </p:cNvPr>
              <p:cNvSpPr/>
              <p:nvPr/>
            </p:nvSpPr>
            <p:spPr>
              <a:xfrm>
                <a:off x="5667946" y="2895785"/>
                <a:ext cx="1303540" cy="504056"/>
              </a:xfrm>
              <a:prstGeom prst="cube">
                <a:avLst>
                  <a:gd name="adj" fmla="val 7616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Cube 11">
                <a:extLst>
                  <a:ext uri="{FF2B5EF4-FFF2-40B4-BE49-F238E27FC236}">
                    <a16:creationId xmlns:a16="http://schemas.microsoft.com/office/drawing/2014/main" id="{FC342F21-725D-41EC-833E-ABD7368EA0F6}"/>
                  </a:ext>
                </a:extLst>
              </p:cNvPr>
              <p:cNvSpPr/>
              <p:nvPr/>
            </p:nvSpPr>
            <p:spPr>
              <a:xfrm>
                <a:off x="971600" y="2813446"/>
                <a:ext cx="1303540" cy="504056"/>
              </a:xfrm>
              <a:prstGeom prst="cube">
                <a:avLst>
                  <a:gd name="adj" fmla="val 7616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Cube 6">
                <a:extLst>
                  <a:ext uri="{FF2B5EF4-FFF2-40B4-BE49-F238E27FC236}">
                    <a16:creationId xmlns:a16="http://schemas.microsoft.com/office/drawing/2014/main" id="{B104352C-65B6-4903-80AB-8325F891EB94}"/>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Cube 7">
                <a:extLst>
                  <a:ext uri="{FF2B5EF4-FFF2-40B4-BE49-F238E27FC236}">
                    <a16:creationId xmlns:a16="http://schemas.microsoft.com/office/drawing/2014/main" id="{C5E75945-60C4-43D6-9442-F12C6D377550}"/>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75EFC232-F95B-4DE3-A870-D43F662E8752}"/>
                  </a:ext>
                </a:extLst>
              </p:cNvPr>
              <p:cNvPicPr>
                <a:picLocks noChangeAspect="1"/>
              </p:cNvPicPr>
              <p:nvPr/>
            </p:nvPicPr>
            <p:blipFill>
              <a:blip r:embed="rId3"/>
              <a:stretch>
                <a:fillRect/>
              </a:stretch>
            </p:blipFill>
            <p:spPr>
              <a:xfrm rot="296887">
                <a:off x="1534497" y="2340891"/>
                <a:ext cx="4896000" cy="529451"/>
              </a:xfrm>
              <a:prstGeom prst="rect">
                <a:avLst/>
              </a:prstGeom>
            </p:spPr>
          </p:pic>
        </p:grpSp>
        <p:pic>
          <p:nvPicPr>
            <p:cNvPr id="16" name="Graphic 15" descr="Bank check with solid fill">
              <a:extLst>
                <a:ext uri="{FF2B5EF4-FFF2-40B4-BE49-F238E27FC236}">
                  <a16:creationId xmlns:a16="http://schemas.microsoft.com/office/drawing/2014/main" id="{CB89E5FD-771B-F0E5-845D-A39F9829EA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11063" y="1262047"/>
              <a:ext cx="1681336" cy="723308"/>
            </a:xfrm>
            <a:prstGeom prst="rect">
              <a:avLst/>
            </a:prstGeom>
          </p:spPr>
        </p:pic>
        <p:grpSp>
          <p:nvGrpSpPr>
            <p:cNvPr id="22" name="Group 21">
              <a:extLst>
                <a:ext uri="{FF2B5EF4-FFF2-40B4-BE49-F238E27FC236}">
                  <a16:creationId xmlns:a16="http://schemas.microsoft.com/office/drawing/2014/main" id="{D21DC49F-EC65-9C42-C13A-609F3D868C06}"/>
                </a:ext>
              </a:extLst>
            </p:cNvPr>
            <p:cNvGrpSpPr/>
            <p:nvPr/>
          </p:nvGrpSpPr>
          <p:grpSpPr>
            <a:xfrm>
              <a:off x="1691680" y="1419622"/>
              <a:ext cx="614095" cy="1669314"/>
              <a:chOff x="1691680" y="1419622"/>
              <a:chExt cx="614095" cy="1669314"/>
            </a:xfrm>
          </p:grpSpPr>
          <p:cxnSp>
            <p:nvCxnSpPr>
              <p:cNvPr id="18" name="Straight Arrow Connector 17">
                <a:extLst>
                  <a:ext uri="{FF2B5EF4-FFF2-40B4-BE49-F238E27FC236}">
                    <a16:creationId xmlns:a16="http://schemas.microsoft.com/office/drawing/2014/main" id="{4DC19AA1-5E1D-338D-D554-384C1A9A838B}"/>
                  </a:ext>
                </a:extLst>
              </p:cNvPr>
              <p:cNvCxnSpPr>
                <a:stCxn id="7" idx="3"/>
              </p:cNvCxnSpPr>
              <p:nvPr/>
            </p:nvCxnSpPr>
            <p:spPr>
              <a:xfrm flipH="1" flipV="1">
                <a:off x="1979712" y="1419622"/>
                <a:ext cx="1605" cy="828094"/>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19" name="Straight Arrow Connector 18">
                <a:extLst>
                  <a:ext uri="{FF2B5EF4-FFF2-40B4-BE49-F238E27FC236}">
                    <a16:creationId xmlns:a16="http://schemas.microsoft.com/office/drawing/2014/main" id="{0515450A-181A-30F8-8D64-B8C233DA588F}"/>
                  </a:ext>
                </a:extLst>
              </p:cNvPr>
              <p:cNvCxnSpPr/>
              <p:nvPr/>
            </p:nvCxnSpPr>
            <p:spPr>
              <a:xfrm flipH="1" flipV="1">
                <a:off x="1979712" y="2260842"/>
                <a:ext cx="1605" cy="828094"/>
              </a:xfrm>
              <a:prstGeom prst="straightConnector1">
                <a:avLst/>
              </a:prstGeom>
              <a:ln w="38100">
                <a:solidFill>
                  <a:schemeClr val="accent4">
                    <a:lumMod val="60000"/>
                    <a:lumOff val="40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1" name="Straight Connector 20">
                <a:extLst>
                  <a:ext uri="{FF2B5EF4-FFF2-40B4-BE49-F238E27FC236}">
                    <a16:creationId xmlns:a16="http://schemas.microsoft.com/office/drawing/2014/main" id="{6A8F8D36-0A39-31F2-9721-AB54C217C7EF}"/>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7BE7387C-A68B-61EA-F0CA-258464626D95}"/>
                </a:ext>
              </a:extLst>
            </p:cNvPr>
            <p:cNvGrpSpPr/>
            <p:nvPr/>
          </p:nvGrpSpPr>
          <p:grpSpPr>
            <a:xfrm>
              <a:off x="6434432" y="1491630"/>
              <a:ext cx="614095" cy="1669314"/>
              <a:chOff x="1691680" y="1419622"/>
              <a:chExt cx="614095" cy="1669314"/>
            </a:xfrm>
          </p:grpSpPr>
          <p:cxnSp>
            <p:nvCxnSpPr>
              <p:cNvPr id="24" name="Straight Arrow Connector 23">
                <a:extLst>
                  <a:ext uri="{FF2B5EF4-FFF2-40B4-BE49-F238E27FC236}">
                    <a16:creationId xmlns:a16="http://schemas.microsoft.com/office/drawing/2014/main" id="{FD8D9558-4270-65E4-E294-7E535839CE4E}"/>
                  </a:ext>
                </a:extLst>
              </p:cNvPr>
              <p:cNvCxnSpPr/>
              <p:nvPr/>
            </p:nvCxnSpPr>
            <p:spPr>
              <a:xfrm flipH="1" flipV="1">
                <a:off x="1979712" y="1419622"/>
                <a:ext cx="1605" cy="828094"/>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5" name="Straight Arrow Connector 24">
                <a:extLst>
                  <a:ext uri="{FF2B5EF4-FFF2-40B4-BE49-F238E27FC236}">
                    <a16:creationId xmlns:a16="http://schemas.microsoft.com/office/drawing/2014/main" id="{F0D2A736-A85D-B651-3FE1-7CBE58C0728F}"/>
                  </a:ext>
                </a:extLst>
              </p:cNvPr>
              <p:cNvCxnSpPr/>
              <p:nvPr/>
            </p:nvCxnSpPr>
            <p:spPr>
              <a:xfrm flipH="1" flipV="1">
                <a:off x="1979712" y="2260842"/>
                <a:ext cx="1605" cy="828094"/>
              </a:xfrm>
              <a:prstGeom prst="straightConnector1">
                <a:avLst/>
              </a:prstGeom>
              <a:ln w="38100">
                <a:solidFill>
                  <a:schemeClr val="accent4">
                    <a:lumMod val="60000"/>
                    <a:lumOff val="40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6" name="Straight Connector 25">
                <a:extLst>
                  <a:ext uri="{FF2B5EF4-FFF2-40B4-BE49-F238E27FC236}">
                    <a16:creationId xmlns:a16="http://schemas.microsoft.com/office/drawing/2014/main" id="{B6B5C7F7-44DC-AFEA-5561-723223A6A0BD}"/>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6" name="Footer Placeholder 4">
            <a:extLst>
              <a:ext uri="{FF2B5EF4-FFF2-40B4-BE49-F238E27FC236}">
                <a16:creationId xmlns:a16="http://schemas.microsoft.com/office/drawing/2014/main" id="{BC309313-28C3-FD53-4B4F-02F930030DB3}"/>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8334828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Experiment set-up (4a)</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37" name="Straight Arrow Connector 36">
            <a:extLst>
              <a:ext uri="{FF2B5EF4-FFF2-40B4-BE49-F238E27FC236}">
                <a16:creationId xmlns:a16="http://schemas.microsoft.com/office/drawing/2014/main" id="{1BD45C34-9B6C-346E-AF71-612E40832E1A}"/>
              </a:ext>
            </a:extLst>
          </p:cNvPr>
          <p:cNvCxnSpPr>
            <a:cxnSpLocks/>
          </p:cNvCxnSpPr>
          <p:nvPr/>
        </p:nvCxnSpPr>
        <p:spPr>
          <a:xfrm flipV="1">
            <a:off x="4296520" y="1614252"/>
            <a:ext cx="1" cy="244846"/>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179505" y="141959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4263565" y="2670492"/>
            <a:ext cx="2477914"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35FF4B95-3B09-3025-961C-B19AC5A31787}"/>
                  </a:ext>
                </a:extLst>
              </p:cNvPr>
              <p:cNvSpPr txBox="1"/>
              <p:nvPr/>
            </p:nvSpPr>
            <p:spPr>
              <a:xfrm>
                <a:off x="2987825" y="269525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5" name="TextBox 44">
                <a:extLst>
                  <a:ext uri="{FF2B5EF4-FFF2-40B4-BE49-F238E27FC236}">
                    <a16:creationId xmlns:a16="http://schemas.microsoft.com/office/drawing/2014/main" id="{35FF4B95-3B09-3025-961C-B19AC5A31787}"/>
                  </a:ext>
                </a:extLst>
              </p:cNvPr>
              <p:cNvSpPr txBox="1">
                <a:spLocks noRot="1" noChangeAspect="1" noMove="1" noResize="1" noEditPoints="1" noAdjustHandles="1" noChangeArrowheads="1" noChangeShapeType="1" noTextEdit="1"/>
              </p:cNvSpPr>
              <p:nvPr/>
            </p:nvSpPr>
            <p:spPr>
              <a:xfrm>
                <a:off x="2987825" y="2695257"/>
                <a:ext cx="360040" cy="387607"/>
              </a:xfrm>
              <a:prstGeom prst="rect">
                <a:avLst/>
              </a:prstGeom>
              <a:blipFill>
                <a:blip r:embed="rId4"/>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E5D52480-5CDD-A3EB-8FC1-509AC401FDDA}"/>
                  </a:ext>
                </a:extLst>
              </p:cNvPr>
              <p:cNvSpPr txBox="1"/>
              <p:nvPr/>
            </p:nvSpPr>
            <p:spPr>
              <a:xfrm>
                <a:off x="5322502" y="272512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7" name="TextBox 46">
                <a:extLst>
                  <a:ext uri="{FF2B5EF4-FFF2-40B4-BE49-F238E27FC236}">
                    <a16:creationId xmlns:a16="http://schemas.microsoft.com/office/drawing/2014/main" id="{E5D52480-5CDD-A3EB-8FC1-509AC401FDDA}"/>
                  </a:ext>
                </a:extLst>
              </p:cNvPr>
              <p:cNvSpPr txBox="1">
                <a:spLocks noRot="1" noChangeAspect="1" noMove="1" noResize="1" noEditPoints="1" noAdjustHandles="1" noChangeArrowheads="1" noChangeShapeType="1" noTextEdit="1"/>
              </p:cNvSpPr>
              <p:nvPr/>
            </p:nvSpPr>
            <p:spPr>
              <a:xfrm>
                <a:off x="5322502" y="2725125"/>
                <a:ext cx="360040" cy="387607"/>
              </a:xfrm>
              <a:prstGeom prst="rect">
                <a:avLst/>
              </a:prstGeom>
              <a:blipFill>
                <a:blip r:embed="rId4"/>
                <a:stretch>
                  <a:fillRect t="-1563" b="-14063"/>
                </a:stretch>
              </a:blipFill>
            </p:spPr>
            <p:txBody>
              <a:bodyPr/>
              <a:lstStyle/>
              <a:p>
                <a:r>
                  <a:rPr lang="en-GB">
                    <a:noFill/>
                  </a:rPr>
                  <a:t> </a:t>
                </a:r>
              </a:p>
            </p:txBody>
          </p:sp>
        </mc:Fallback>
      </mc:AlternateContent>
      <p:sp>
        <p:nvSpPr>
          <p:cNvPr id="48" name="TextBox 47">
            <a:extLst>
              <a:ext uri="{FF2B5EF4-FFF2-40B4-BE49-F238E27FC236}">
                <a16:creationId xmlns:a16="http://schemas.microsoft.com/office/drawing/2014/main" id="{01C62173-5EC8-DECD-6294-0AA6550F30E0}"/>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grpSp>
        <p:nvGrpSpPr>
          <p:cNvPr id="6" name="Group 5">
            <a:extLst>
              <a:ext uri="{FF2B5EF4-FFF2-40B4-BE49-F238E27FC236}">
                <a16:creationId xmlns:a16="http://schemas.microsoft.com/office/drawing/2014/main" id="{C6AC845F-6B83-476C-B408-90C7945E48D9}"/>
              </a:ext>
            </a:extLst>
          </p:cNvPr>
          <p:cNvGrpSpPr/>
          <p:nvPr/>
        </p:nvGrpSpPr>
        <p:grpSpPr>
          <a:xfrm>
            <a:off x="4297494" y="1842830"/>
            <a:ext cx="511223" cy="828094"/>
            <a:chOff x="4297494" y="1842830"/>
            <a:chExt cx="511223" cy="828094"/>
          </a:xfrm>
        </p:grpSpPr>
        <p:cxnSp>
          <p:nvCxnSpPr>
            <p:cNvPr id="26" name="Straight Arrow Connector 25">
              <a:extLst>
                <a:ext uri="{FF2B5EF4-FFF2-40B4-BE49-F238E27FC236}">
                  <a16:creationId xmlns:a16="http://schemas.microsoft.com/office/drawing/2014/main" id="{A8DD725B-31B7-4E8C-82B9-F8143ADC22CA}"/>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1A55BFF9-DB27-48F2-BE32-067C8C492CCD}"/>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4" name="Footer Placeholder 4">
            <a:extLst>
              <a:ext uri="{FF2B5EF4-FFF2-40B4-BE49-F238E27FC236}">
                <a16:creationId xmlns:a16="http://schemas.microsoft.com/office/drawing/2014/main" id="{F1ECACF3-5D5F-5E5A-33E2-50D361ACA3B1}"/>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321824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ea typeface="+mj-lt"/>
                <a:cs typeface="+mj-lt"/>
              </a:rPr>
              <a:t>Experiment set-up (4b)</a:t>
            </a:r>
            <a:endParaRPr lang="en-US"/>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grpSp>
        <p:nvGrpSpPr>
          <p:cNvPr id="4" name="Group 3">
            <a:extLst>
              <a:ext uri="{FF2B5EF4-FFF2-40B4-BE49-F238E27FC236}">
                <a16:creationId xmlns:a16="http://schemas.microsoft.com/office/drawing/2014/main" id="{5503353E-0F7A-D18D-978E-8C379087BFDA}"/>
              </a:ext>
            </a:extLst>
          </p:cNvPr>
          <p:cNvGrpSpPr/>
          <p:nvPr/>
        </p:nvGrpSpPr>
        <p:grpSpPr>
          <a:xfrm>
            <a:off x="2987824" y="1307280"/>
            <a:ext cx="609582" cy="1313122"/>
            <a:chOff x="4077188" y="1327365"/>
            <a:chExt cx="609582" cy="1313122"/>
          </a:xfrm>
        </p:grpSpPr>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Straight Arrow Connector 36">
              <a:extLst>
                <a:ext uri="{FF2B5EF4-FFF2-40B4-BE49-F238E27FC236}">
                  <a16:creationId xmlns:a16="http://schemas.microsoft.com/office/drawing/2014/main" id="{1BD45C34-9B6C-346E-AF71-612E40832E1A}"/>
                </a:ext>
              </a:extLst>
            </p:cNvPr>
            <p:cNvCxnSpPr/>
            <p:nvPr/>
          </p:nvCxnSpPr>
          <p:spPr>
            <a:xfrm flipH="1" flipV="1">
              <a:off x="4296520" y="1614252"/>
              <a:ext cx="1605" cy="828094"/>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216691" y="243273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6" name="Straight Arrow Connector 5">
            <a:extLst>
              <a:ext uri="{FF2B5EF4-FFF2-40B4-BE49-F238E27FC236}">
                <a16:creationId xmlns:a16="http://schemas.microsoft.com/office/drawing/2014/main" id="{270E8835-9871-A878-8051-B7257CFF95F7}"/>
              </a:ext>
            </a:extLst>
          </p:cNvPr>
          <p:cNvCxnSpPr>
            <a:cxnSpLocks/>
          </p:cNvCxnSpPr>
          <p:nvPr/>
        </p:nvCxnSpPr>
        <p:spPr>
          <a:xfrm>
            <a:off x="1979712" y="2681948"/>
            <a:ext cx="1223680" cy="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8FDD525-34C5-F078-D407-51BCB93DE2EB}"/>
                  </a:ext>
                </a:extLst>
              </p:cNvPr>
              <p:cNvSpPr txBox="1"/>
              <p:nvPr/>
            </p:nvSpPr>
            <p:spPr>
              <a:xfrm>
                <a:off x="2411532" y="2789954"/>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18FDD525-34C5-F078-D407-51BCB93DE2EB}"/>
                  </a:ext>
                </a:extLst>
              </p:cNvPr>
              <p:cNvSpPr txBox="1">
                <a:spLocks noRot="1" noChangeAspect="1" noMove="1" noResize="1" noEditPoints="1" noAdjustHandles="1" noChangeArrowheads="1" noChangeShapeType="1" noTextEdit="1"/>
              </p:cNvSpPr>
              <p:nvPr/>
            </p:nvSpPr>
            <p:spPr>
              <a:xfrm>
                <a:off x="2411532" y="2789954"/>
                <a:ext cx="360040" cy="387607"/>
              </a:xfrm>
              <a:prstGeom prst="rect">
                <a:avLst/>
              </a:prstGeom>
              <a:blipFill>
                <a:blip r:embed="rId4"/>
                <a:stretch>
                  <a:fillRect t="-3175" b="-15873"/>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617A7186-CF21-5618-3193-CB2FDCD2EB75}"/>
              </a:ext>
            </a:extLst>
          </p:cNvPr>
          <p:cNvCxnSpPr>
            <a:cxnSpLocks/>
          </p:cNvCxnSpPr>
          <p:nvPr/>
        </p:nvCxnSpPr>
        <p:spPr>
          <a:xfrm>
            <a:off x="3203392" y="2681948"/>
            <a:ext cx="3519072" cy="272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1AB90D9-BB60-A129-BD74-3C8B903710B9}"/>
                  </a:ext>
                </a:extLst>
              </p:cNvPr>
              <p:cNvSpPr txBox="1"/>
              <p:nvPr/>
            </p:nvSpPr>
            <p:spPr>
              <a:xfrm>
                <a:off x="4875344" y="2780948"/>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𝟑</m:t>
                          </m:r>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10" name="TextBox 9">
                <a:extLst>
                  <a:ext uri="{FF2B5EF4-FFF2-40B4-BE49-F238E27FC236}">
                    <a16:creationId xmlns:a16="http://schemas.microsoft.com/office/drawing/2014/main" id="{F1AB90D9-BB60-A129-BD74-3C8B903710B9}"/>
                  </a:ext>
                </a:extLst>
              </p:cNvPr>
              <p:cNvSpPr txBox="1">
                <a:spLocks noRot="1" noChangeAspect="1" noMove="1" noResize="1" noEditPoints="1" noAdjustHandles="1" noChangeArrowheads="1" noChangeShapeType="1" noTextEdit="1"/>
              </p:cNvSpPr>
              <p:nvPr/>
            </p:nvSpPr>
            <p:spPr>
              <a:xfrm>
                <a:off x="4875344" y="2780948"/>
                <a:ext cx="360040" cy="387607"/>
              </a:xfrm>
              <a:prstGeom prst="rect">
                <a:avLst/>
              </a:prstGeom>
              <a:blipFill>
                <a:blip r:embed="rId5"/>
                <a:stretch>
                  <a:fillRect t="-1563" b="-14063"/>
                </a:stretch>
              </a:blipFill>
            </p:spPr>
            <p:txBody>
              <a:bodyPr/>
              <a:lstStyle/>
              <a:p>
                <a:r>
                  <a:rPr lang="en-GB">
                    <a:noFill/>
                  </a:rPr>
                  <a:t> </a:t>
                </a:r>
              </a:p>
            </p:txBody>
          </p:sp>
        </mc:Fallback>
      </mc:AlternateContent>
      <p:grpSp>
        <p:nvGrpSpPr>
          <p:cNvPr id="28" name="Group 27">
            <a:extLst>
              <a:ext uri="{FF2B5EF4-FFF2-40B4-BE49-F238E27FC236}">
                <a16:creationId xmlns:a16="http://schemas.microsoft.com/office/drawing/2014/main" id="{198DE891-0572-459F-96F5-01A5CF54A5EB}"/>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7602C575-1D18-404D-8939-3E0AAFB0C37D}"/>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53FDB7C3-6B60-4E36-80FE-EC2B6E1F3C04}"/>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11" name="TextBox 10">
            <a:extLst>
              <a:ext uri="{FF2B5EF4-FFF2-40B4-BE49-F238E27FC236}">
                <a16:creationId xmlns:a16="http://schemas.microsoft.com/office/drawing/2014/main" id="{B91439F4-2EB0-BABB-C8FE-4D239BC4C309}"/>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sp>
        <p:nvSpPr>
          <p:cNvPr id="8" name="Footer Placeholder 4">
            <a:extLst>
              <a:ext uri="{FF2B5EF4-FFF2-40B4-BE49-F238E27FC236}">
                <a16:creationId xmlns:a16="http://schemas.microsoft.com/office/drawing/2014/main" id="{3156F5B6-8F75-013A-E65A-77D5FFDCB9B2}"/>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3936407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ea typeface="+mj-lt"/>
                <a:cs typeface="+mj-lt"/>
              </a:rPr>
              <a:t>Experiment set-up (4c)</a:t>
            </a:r>
            <a:endParaRPr lang="en-US"/>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grpSp>
        <p:nvGrpSpPr>
          <p:cNvPr id="4" name="Group 3">
            <a:extLst>
              <a:ext uri="{FF2B5EF4-FFF2-40B4-BE49-F238E27FC236}">
                <a16:creationId xmlns:a16="http://schemas.microsoft.com/office/drawing/2014/main" id="{5503353E-0F7A-D18D-978E-8C379087BFDA}"/>
              </a:ext>
            </a:extLst>
          </p:cNvPr>
          <p:cNvGrpSpPr/>
          <p:nvPr/>
        </p:nvGrpSpPr>
        <p:grpSpPr>
          <a:xfrm>
            <a:off x="5357896" y="1303061"/>
            <a:ext cx="609582" cy="1313122"/>
            <a:chOff x="4077188" y="1327365"/>
            <a:chExt cx="609582" cy="1313122"/>
          </a:xfrm>
        </p:grpSpPr>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Straight Arrow Connector 36">
              <a:extLst>
                <a:ext uri="{FF2B5EF4-FFF2-40B4-BE49-F238E27FC236}">
                  <a16:creationId xmlns:a16="http://schemas.microsoft.com/office/drawing/2014/main" id="{1BD45C34-9B6C-346E-AF71-612E40832E1A}"/>
                </a:ext>
              </a:extLst>
            </p:cNvPr>
            <p:cNvCxnSpPr/>
            <p:nvPr/>
          </p:nvCxnSpPr>
          <p:spPr>
            <a:xfrm flipH="1" flipV="1">
              <a:off x="4296520" y="1614252"/>
              <a:ext cx="1605" cy="828094"/>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216691" y="243273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6" name="Straight Arrow Connector 5">
            <a:extLst>
              <a:ext uri="{FF2B5EF4-FFF2-40B4-BE49-F238E27FC236}">
                <a16:creationId xmlns:a16="http://schemas.microsoft.com/office/drawing/2014/main" id="{270E8835-9871-A878-8051-B7257CFF95F7}"/>
              </a:ext>
            </a:extLst>
          </p:cNvPr>
          <p:cNvCxnSpPr>
            <a:cxnSpLocks/>
          </p:cNvCxnSpPr>
          <p:nvPr/>
        </p:nvCxnSpPr>
        <p:spPr>
          <a:xfrm>
            <a:off x="5541438" y="2654748"/>
            <a:ext cx="1262810" cy="944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8FDD525-34C5-F078-D407-51BCB93DE2EB}"/>
                  </a:ext>
                </a:extLst>
              </p:cNvPr>
              <p:cNvSpPr txBox="1"/>
              <p:nvPr/>
            </p:nvSpPr>
            <p:spPr>
              <a:xfrm>
                <a:off x="5968349" y="2772203"/>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18FDD525-34C5-F078-D407-51BCB93DE2EB}"/>
                  </a:ext>
                </a:extLst>
              </p:cNvPr>
              <p:cNvSpPr txBox="1">
                <a:spLocks noRot="1" noChangeAspect="1" noMove="1" noResize="1" noEditPoints="1" noAdjustHandles="1" noChangeArrowheads="1" noChangeShapeType="1" noTextEdit="1"/>
              </p:cNvSpPr>
              <p:nvPr/>
            </p:nvSpPr>
            <p:spPr>
              <a:xfrm>
                <a:off x="5968349" y="2772203"/>
                <a:ext cx="360040" cy="387607"/>
              </a:xfrm>
              <a:prstGeom prst="rect">
                <a:avLst/>
              </a:prstGeom>
              <a:blipFill>
                <a:blip r:embed="rId4"/>
                <a:stretch>
                  <a:fillRect t="-1587" b="-15873"/>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617A7186-CF21-5618-3193-CB2FDCD2EB75}"/>
              </a:ext>
            </a:extLst>
          </p:cNvPr>
          <p:cNvCxnSpPr>
            <a:cxnSpLocks/>
          </p:cNvCxnSpPr>
          <p:nvPr/>
        </p:nvCxnSpPr>
        <p:spPr>
          <a:xfrm>
            <a:off x="1978327" y="2654748"/>
            <a:ext cx="3519072" cy="944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1AB90D9-BB60-A129-BD74-3C8B903710B9}"/>
                  </a:ext>
                </a:extLst>
              </p:cNvPr>
              <p:cNvSpPr txBox="1"/>
              <p:nvPr/>
            </p:nvSpPr>
            <p:spPr>
              <a:xfrm>
                <a:off x="3650279" y="2753748"/>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𝟑</m:t>
                          </m:r>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10" name="TextBox 9">
                <a:extLst>
                  <a:ext uri="{FF2B5EF4-FFF2-40B4-BE49-F238E27FC236}">
                    <a16:creationId xmlns:a16="http://schemas.microsoft.com/office/drawing/2014/main" id="{F1AB90D9-BB60-A129-BD74-3C8B903710B9}"/>
                  </a:ext>
                </a:extLst>
              </p:cNvPr>
              <p:cNvSpPr txBox="1">
                <a:spLocks noRot="1" noChangeAspect="1" noMove="1" noResize="1" noEditPoints="1" noAdjustHandles="1" noChangeArrowheads="1" noChangeShapeType="1" noTextEdit="1"/>
              </p:cNvSpPr>
              <p:nvPr/>
            </p:nvSpPr>
            <p:spPr>
              <a:xfrm>
                <a:off x="3650279" y="2753748"/>
                <a:ext cx="360040" cy="387607"/>
              </a:xfrm>
              <a:prstGeom prst="rect">
                <a:avLst/>
              </a:prstGeom>
              <a:blipFill>
                <a:blip r:embed="rId5"/>
                <a:stretch>
                  <a:fillRect t="-3175" b="-15873"/>
                </a:stretch>
              </a:blipFill>
            </p:spPr>
            <p:txBody>
              <a:bodyPr/>
              <a:lstStyle/>
              <a:p>
                <a:r>
                  <a:rPr lang="en-GB">
                    <a:noFill/>
                  </a:rPr>
                  <a:t> </a:t>
                </a:r>
              </a:p>
            </p:txBody>
          </p:sp>
        </mc:Fallback>
      </mc:AlternateContent>
      <p:grpSp>
        <p:nvGrpSpPr>
          <p:cNvPr id="28" name="Group 27">
            <a:extLst>
              <a:ext uri="{FF2B5EF4-FFF2-40B4-BE49-F238E27FC236}">
                <a16:creationId xmlns:a16="http://schemas.microsoft.com/office/drawing/2014/main" id="{7A1587D3-B6DD-4F7C-9F46-3487CEC37DB5}"/>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79EF77A8-2BB5-49F5-A3F0-0C465B2ED9F7}"/>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CDE9FB55-7D57-48E3-B52F-B2C83B039531}"/>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11" name="TextBox 10">
            <a:extLst>
              <a:ext uri="{FF2B5EF4-FFF2-40B4-BE49-F238E27FC236}">
                <a16:creationId xmlns:a16="http://schemas.microsoft.com/office/drawing/2014/main" id="{B9143E2C-A2DD-6608-0FB1-3FA192E1BDD3}"/>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sp>
        <p:nvSpPr>
          <p:cNvPr id="8" name="Footer Placeholder 4">
            <a:extLst>
              <a:ext uri="{FF2B5EF4-FFF2-40B4-BE49-F238E27FC236}">
                <a16:creationId xmlns:a16="http://schemas.microsoft.com/office/drawing/2014/main" id="{244A232E-37FB-E7B3-91C6-9DA5367D3C34}"/>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19770205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ea typeface="+mj-lt"/>
                <a:cs typeface="+mj-lt"/>
              </a:rPr>
              <a:t>Experiment set-up (4d)</a:t>
            </a:r>
            <a:endParaRPr lang="en-US"/>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1790262" cy="1253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5228660" y="2636431"/>
            <a:ext cx="1593415"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2771800" y="269525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47" name="TextBox 46">
            <a:extLst>
              <a:ext uri="{FF2B5EF4-FFF2-40B4-BE49-F238E27FC236}">
                <a16:creationId xmlns:a16="http://schemas.microsoft.com/office/drawing/2014/main" id="{E5D52480-5CDD-A3EB-8FC1-509AC401FDDA}"/>
              </a:ext>
            </a:extLst>
          </p:cNvPr>
          <p:cNvSpPr txBox="1"/>
          <p:nvPr/>
        </p:nvSpPr>
        <p:spPr>
          <a:xfrm>
            <a:off x="5944771" y="2718963"/>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4"/>
          <a:srcRect b="18926"/>
          <a:stretch/>
        </p:blipFill>
        <p:spPr>
          <a:xfrm>
            <a:off x="3744070" y="1192732"/>
            <a:ext cx="1519815" cy="476557"/>
          </a:xfrm>
          <a:prstGeom prst="rect">
            <a:avLst/>
          </a:prstGeom>
        </p:spPr>
      </p:pic>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3757063" y="2643758"/>
            <a:ext cx="1391001" cy="213"/>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4391980" y="2718964"/>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7" name="Straight Arrow Connector 6">
            <a:extLst>
              <a:ext uri="{FF2B5EF4-FFF2-40B4-BE49-F238E27FC236}">
                <a16:creationId xmlns:a16="http://schemas.microsoft.com/office/drawing/2014/main" id="{AAEACD92-6326-881F-C0F6-F54382152131}"/>
              </a:ext>
            </a:extLst>
          </p:cNvPr>
          <p:cNvCxnSpPr/>
          <p:nvPr/>
        </p:nvCxnSpPr>
        <p:spPr>
          <a:xfrm>
            <a:off x="3790364" y="1377579"/>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cxnSp>
        <p:nvCxnSpPr>
          <p:cNvPr id="10" name="Straight Arrow Connector 9">
            <a:extLst>
              <a:ext uri="{FF2B5EF4-FFF2-40B4-BE49-F238E27FC236}">
                <a16:creationId xmlns:a16="http://schemas.microsoft.com/office/drawing/2014/main" id="{350FA175-B88A-ECF9-F7C3-5B8E7C8A22C1}"/>
              </a:ext>
            </a:extLst>
          </p:cNvPr>
          <p:cNvCxnSpPr/>
          <p:nvPr/>
        </p:nvCxnSpPr>
        <p:spPr>
          <a:xfrm>
            <a:off x="5224975" y="1273536"/>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8" name="Group 27">
            <a:extLst>
              <a:ext uri="{FF2B5EF4-FFF2-40B4-BE49-F238E27FC236}">
                <a16:creationId xmlns:a16="http://schemas.microsoft.com/office/drawing/2014/main" id="{7CDBD7C3-CF1B-4C4D-BB62-B8B3A884831B}"/>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434C1AE0-BE73-4330-B497-645F07BDA90E}"/>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D6AC782A-0A68-487C-B382-C50DAEDB3053}"/>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8" name="TextBox 7">
            <a:extLst>
              <a:ext uri="{FF2B5EF4-FFF2-40B4-BE49-F238E27FC236}">
                <a16:creationId xmlns:a16="http://schemas.microsoft.com/office/drawing/2014/main" id="{B9E1221B-074A-42F3-6F60-98EF2130DF41}"/>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sp>
        <p:nvSpPr>
          <p:cNvPr id="4" name="Footer Placeholder 4">
            <a:extLst>
              <a:ext uri="{FF2B5EF4-FFF2-40B4-BE49-F238E27FC236}">
                <a16:creationId xmlns:a16="http://schemas.microsoft.com/office/drawing/2014/main" id="{CE365A53-0259-34AE-3172-CD95C3771348}"/>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4200085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ea typeface="+mj-lt"/>
                <a:cs typeface="+mj-lt"/>
              </a:rPr>
              <a:t>Experiment set-up (4e)</a:t>
            </a:r>
            <a:endParaRPr lang="en-US"/>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2004105" y="2505114"/>
            <a:ext cx="1506063" cy="6052"/>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2771800" y="269525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4"/>
          <a:srcRect b="18926"/>
          <a:stretch/>
        </p:blipFill>
        <p:spPr>
          <a:xfrm>
            <a:off x="2058358" y="1169330"/>
            <a:ext cx="1519815" cy="476557"/>
          </a:xfrm>
          <a:prstGeom prst="rect">
            <a:avLst/>
          </a:prstGeom>
        </p:spPr>
      </p:pic>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3555888" y="2505114"/>
            <a:ext cx="3186723" cy="44156"/>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5220072" y="2695256"/>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7" name="Straight Arrow Connector 6">
            <a:extLst>
              <a:ext uri="{FF2B5EF4-FFF2-40B4-BE49-F238E27FC236}">
                <a16:creationId xmlns:a16="http://schemas.microsoft.com/office/drawing/2014/main" id="{FCBD503D-9682-3A45-968B-2D2E7BD2DBF7}"/>
              </a:ext>
            </a:extLst>
          </p:cNvPr>
          <p:cNvCxnSpPr/>
          <p:nvPr/>
        </p:nvCxnSpPr>
        <p:spPr>
          <a:xfrm>
            <a:off x="3534156" y="1177290"/>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6" name="Group 25">
            <a:extLst>
              <a:ext uri="{FF2B5EF4-FFF2-40B4-BE49-F238E27FC236}">
                <a16:creationId xmlns:a16="http://schemas.microsoft.com/office/drawing/2014/main" id="{17C4E1F2-E0CD-4B40-A9B0-65061845F348}"/>
              </a:ext>
            </a:extLst>
          </p:cNvPr>
          <p:cNvGrpSpPr/>
          <p:nvPr/>
        </p:nvGrpSpPr>
        <p:grpSpPr>
          <a:xfrm>
            <a:off x="4297494" y="1842830"/>
            <a:ext cx="502462" cy="917130"/>
            <a:chOff x="4297494" y="1842830"/>
            <a:chExt cx="502462" cy="917130"/>
          </a:xfrm>
        </p:grpSpPr>
        <p:cxnSp>
          <p:nvCxnSpPr>
            <p:cNvPr id="28" name="Straight Arrow Connector 27">
              <a:extLst>
                <a:ext uri="{FF2B5EF4-FFF2-40B4-BE49-F238E27FC236}">
                  <a16:creationId xmlns:a16="http://schemas.microsoft.com/office/drawing/2014/main" id="{D5C30A58-830F-4787-8521-87AAFBD93470}"/>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9" name="TextBox 28">
              <a:extLst>
                <a:ext uri="{FF2B5EF4-FFF2-40B4-BE49-F238E27FC236}">
                  <a16:creationId xmlns:a16="http://schemas.microsoft.com/office/drawing/2014/main" id="{7A475ECA-B2F9-496F-A1B8-9E3FB6511F9C}"/>
                </a:ext>
              </a:extLst>
            </p:cNvPr>
            <p:cNvSpPr txBox="1"/>
            <p:nvPr/>
          </p:nvSpPr>
          <p:spPr>
            <a:xfrm>
              <a:off x="4329877" y="2552211"/>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11" name="TextBox 10">
            <a:extLst>
              <a:ext uri="{FF2B5EF4-FFF2-40B4-BE49-F238E27FC236}">
                <a16:creationId xmlns:a16="http://schemas.microsoft.com/office/drawing/2014/main" id="{DC458EBE-477E-3D19-E431-96481352B713}"/>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sp>
        <p:nvSpPr>
          <p:cNvPr id="4" name="Footer Placeholder 4">
            <a:extLst>
              <a:ext uri="{FF2B5EF4-FFF2-40B4-BE49-F238E27FC236}">
                <a16:creationId xmlns:a16="http://schemas.microsoft.com/office/drawing/2014/main" id="{1431E8D0-382A-129A-721D-5515115C537C}"/>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885517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Course sessions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34000" y="986400"/>
            <a:ext cx="8514464" cy="3601574"/>
          </a:xfrm>
        </p:spPr>
        <p:txBody>
          <a:bodyPr vert="horz" lIns="0" tIns="0" rIns="0" bIns="0" rtlCol="0" anchor="t">
            <a:noAutofit/>
          </a:bodyPr>
          <a:lstStyle/>
          <a:p>
            <a:pPr marL="514350" indent="-514350">
              <a:lnSpc>
                <a:spcPct val="100000"/>
              </a:lnSpc>
              <a:spcBef>
                <a:spcPts val="600"/>
              </a:spcBef>
              <a:buFont typeface="+mj-lt"/>
              <a:buAutoNum type="arabicPeriod"/>
            </a:pPr>
            <a:r>
              <a:rPr lang="en-GB" sz="2400"/>
              <a:t>Free body diagrams and equilibrium analysis techniques</a:t>
            </a:r>
          </a:p>
          <a:p>
            <a:pPr marL="514350" indent="-514350">
              <a:lnSpc>
                <a:spcPct val="100000"/>
              </a:lnSpc>
              <a:spcBef>
                <a:spcPts val="600"/>
              </a:spcBef>
              <a:buFont typeface="+mj-lt"/>
              <a:buAutoNum type="arabicPeriod"/>
            </a:pPr>
            <a:r>
              <a:rPr lang="en-GB" sz="2400"/>
              <a:t>Types of forces on simply supported (SS) beams</a:t>
            </a:r>
          </a:p>
          <a:p>
            <a:pPr marL="514350" indent="-514350">
              <a:lnSpc>
                <a:spcPct val="100000"/>
              </a:lnSpc>
              <a:spcBef>
                <a:spcPts val="600"/>
              </a:spcBef>
              <a:buFont typeface="+mj-lt"/>
              <a:buAutoNum type="arabicPeriod"/>
            </a:pPr>
            <a:r>
              <a:rPr lang="en-GB" sz="2400"/>
              <a:t>Shear force and bending moment analysis of simply supported beams</a:t>
            </a:r>
          </a:p>
          <a:p>
            <a:pPr marL="514350" indent="-514350">
              <a:lnSpc>
                <a:spcPct val="100000"/>
              </a:lnSpc>
              <a:spcBef>
                <a:spcPts val="600"/>
              </a:spcBef>
              <a:buFont typeface="+mj-lt"/>
              <a:buAutoNum type="arabicPeriod"/>
            </a:pPr>
            <a:r>
              <a:rPr lang="en-GB" sz="2400"/>
              <a:t>Principle of conservation of momentum</a:t>
            </a:r>
          </a:p>
          <a:p>
            <a:pPr marL="514350" indent="-514350">
              <a:lnSpc>
                <a:spcPct val="100000"/>
              </a:lnSpc>
              <a:spcBef>
                <a:spcPts val="600"/>
              </a:spcBef>
              <a:buFont typeface="+mj-lt"/>
              <a:buAutoNum type="arabicPeriod"/>
            </a:pPr>
            <a:r>
              <a:rPr lang="en-GB" sz="2400"/>
              <a:t>Principle of conservation of energy</a:t>
            </a:r>
          </a:p>
          <a:p>
            <a:pPr marL="514350" indent="-514350">
              <a:lnSpc>
                <a:spcPct val="100000"/>
              </a:lnSpc>
              <a:spcBef>
                <a:spcPts val="600"/>
              </a:spcBef>
              <a:buFont typeface="+mj-lt"/>
              <a:buAutoNum type="arabicPeriod"/>
            </a:pPr>
            <a:r>
              <a:rPr lang="en-GB" sz="2400"/>
              <a:t>Power in mechanical systems</a:t>
            </a:r>
          </a:p>
          <a:p>
            <a:pPr marL="514350" indent="-514350">
              <a:lnSpc>
                <a:spcPct val="100000"/>
              </a:lnSpc>
              <a:spcBef>
                <a:spcPts val="600"/>
              </a:spcBef>
              <a:buFont typeface="+mj-lt"/>
              <a:buAutoNum type="arabicPeriod"/>
            </a:pPr>
            <a:r>
              <a:rPr lang="en-GB" sz="2400"/>
              <a:t>Types of power sources</a:t>
            </a:r>
          </a:p>
        </p:txBody>
      </p:sp>
      <p:sp>
        <p:nvSpPr>
          <p:cNvPr id="6" name="Footer Placeholder 4">
            <a:extLst>
              <a:ext uri="{FF2B5EF4-FFF2-40B4-BE49-F238E27FC236}">
                <a16:creationId xmlns:a16="http://schemas.microsoft.com/office/drawing/2014/main" id="{9C6E106A-B558-5E7D-BDD7-C54A2BF0866C}"/>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7743265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2"/>
          <a:srcRect b="18926"/>
          <a:stretch/>
        </p:blipFill>
        <p:spPr>
          <a:xfrm>
            <a:off x="5355176" y="1246414"/>
            <a:ext cx="1519815" cy="476557"/>
          </a:xfrm>
          <a:prstGeom prst="rect">
            <a:avLst/>
          </a:prstGeom>
        </p:spPr>
      </p:pic>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ea typeface="+mj-lt"/>
                <a:cs typeface="+mj-lt"/>
              </a:rPr>
              <a:t>Experiment set-up (4f)</a:t>
            </a:r>
            <a:endParaRPr lang="en-US">
              <a:ea typeface="+mj-lt"/>
              <a:cs typeface="+mj-lt"/>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flipV="1">
            <a:off x="5444859" y="2559514"/>
            <a:ext cx="1318611" cy="3092"/>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6038818" y="2761893"/>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1955209" y="2520059"/>
            <a:ext cx="3401607" cy="44156"/>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3683401" y="2710201"/>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8" name="Straight Arrow Connector 7">
            <a:extLst>
              <a:ext uri="{FF2B5EF4-FFF2-40B4-BE49-F238E27FC236}">
                <a16:creationId xmlns:a16="http://schemas.microsoft.com/office/drawing/2014/main" id="{EA75DF18-D2E6-1422-5472-8CE51E928B2F}"/>
              </a:ext>
            </a:extLst>
          </p:cNvPr>
          <p:cNvCxnSpPr/>
          <p:nvPr/>
        </p:nvCxnSpPr>
        <p:spPr>
          <a:xfrm>
            <a:off x="5394960" y="1355598"/>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6" name="Group 25">
            <a:extLst>
              <a:ext uri="{FF2B5EF4-FFF2-40B4-BE49-F238E27FC236}">
                <a16:creationId xmlns:a16="http://schemas.microsoft.com/office/drawing/2014/main" id="{7F162074-DCC6-492F-A0F8-B95899898EF8}"/>
              </a:ext>
            </a:extLst>
          </p:cNvPr>
          <p:cNvGrpSpPr/>
          <p:nvPr/>
        </p:nvGrpSpPr>
        <p:grpSpPr>
          <a:xfrm>
            <a:off x="4297494" y="1842830"/>
            <a:ext cx="521340" cy="947146"/>
            <a:chOff x="4297494" y="1842830"/>
            <a:chExt cx="521340" cy="947146"/>
          </a:xfrm>
        </p:grpSpPr>
        <p:cxnSp>
          <p:nvCxnSpPr>
            <p:cNvPr id="28" name="Straight Arrow Connector 27">
              <a:extLst>
                <a:ext uri="{FF2B5EF4-FFF2-40B4-BE49-F238E27FC236}">
                  <a16:creationId xmlns:a16="http://schemas.microsoft.com/office/drawing/2014/main" id="{CE1ED262-24BE-435E-A302-A53512D6006B}"/>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9" name="TextBox 28">
              <a:extLst>
                <a:ext uri="{FF2B5EF4-FFF2-40B4-BE49-F238E27FC236}">
                  <a16:creationId xmlns:a16="http://schemas.microsoft.com/office/drawing/2014/main" id="{AFD3509A-0098-42DF-86E6-9FFB4315A497}"/>
                </a:ext>
              </a:extLst>
            </p:cNvPr>
            <p:cNvSpPr txBox="1"/>
            <p:nvPr/>
          </p:nvSpPr>
          <p:spPr>
            <a:xfrm>
              <a:off x="4348755" y="258222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10" name="TextBox 9">
            <a:extLst>
              <a:ext uri="{FF2B5EF4-FFF2-40B4-BE49-F238E27FC236}">
                <a16:creationId xmlns:a16="http://schemas.microsoft.com/office/drawing/2014/main" id="{29322940-0ED6-C9FE-6097-01E0500789D2}"/>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sp>
        <p:nvSpPr>
          <p:cNvPr id="4" name="Footer Placeholder 4">
            <a:extLst>
              <a:ext uri="{FF2B5EF4-FFF2-40B4-BE49-F238E27FC236}">
                <a16:creationId xmlns:a16="http://schemas.microsoft.com/office/drawing/2014/main" id="{E6898DAB-1C86-B1EB-665C-0113ABB2C773}"/>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2902723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2"/>
          <a:srcRect b="18926"/>
          <a:stretch/>
        </p:blipFill>
        <p:spPr>
          <a:xfrm>
            <a:off x="5355176" y="1246414"/>
            <a:ext cx="1519815" cy="476557"/>
          </a:xfrm>
          <a:prstGeom prst="rect">
            <a:avLst/>
          </a:prstGeom>
        </p:spPr>
      </p:pic>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a:xfrm>
            <a:off x="251238" y="336768"/>
            <a:ext cx="8437563" cy="699425"/>
          </a:xfrm>
        </p:spPr>
        <p:txBody>
          <a:bodyPr/>
          <a:lstStyle/>
          <a:p>
            <a:r>
              <a:rPr lang="en-GB">
                <a:ea typeface="+mj-lt"/>
                <a:cs typeface="+mj-lt"/>
              </a:rPr>
              <a:t>Experiment set-up (4g)</a:t>
            </a:r>
            <a:endParaRPr lang="en-US"/>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flipV="1">
            <a:off x="5394567" y="2728678"/>
            <a:ext cx="1396335" cy="16808"/>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6006814" y="288533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1968925" y="2698367"/>
            <a:ext cx="3387891" cy="48728"/>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3683401" y="2888509"/>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grpSp>
        <p:nvGrpSpPr>
          <p:cNvPr id="14" name="Group 13">
            <a:extLst>
              <a:ext uri="{FF2B5EF4-FFF2-40B4-BE49-F238E27FC236}">
                <a16:creationId xmlns:a16="http://schemas.microsoft.com/office/drawing/2014/main" id="{BBB0481A-084E-34B2-22F1-0F0416807238}"/>
              </a:ext>
            </a:extLst>
          </p:cNvPr>
          <p:cNvGrpSpPr/>
          <p:nvPr/>
        </p:nvGrpSpPr>
        <p:grpSpPr>
          <a:xfrm>
            <a:off x="4091452" y="1289345"/>
            <a:ext cx="563046" cy="504057"/>
            <a:chOff x="4077188" y="1327365"/>
            <a:chExt cx="563046" cy="504057"/>
          </a:xfrm>
        </p:grpSpPr>
        <p:sp>
          <p:nvSpPr>
            <p:cNvPr id="8" name="Cube 7">
              <a:extLst>
                <a:ext uri="{FF2B5EF4-FFF2-40B4-BE49-F238E27FC236}">
                  <a16:creationId xmlns:a16="http://schemas.microsoft.com/office/drawing/2014/main" id="{5C801773-1533-AED5-ECC8-A471C9DCB383}"/>
                </a:ext>
              </a:extLst>
            </p:cNvPr>
            <p:cNvSpPr/>
            <p:nvPr/>
          </p:nvSpPr>
          <p:spPr>
            <a:xfrm>
              <a:off x="4077188" y="1327365"/>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9073474E-5771-775E-55CF-6F50E5436839}"/>
                </a:ext>
              </a:extLst>
            </p:cNvPr>
            <p:cNvCxnSpPr>
              <a:cxnSpLocks/>
            </p:cNvCxnSpPr>
            <p:nvPr/>
          </p:nvCxnSpPr>
          <p:spPr>
            <a:xfrm flipH="1" flipV="1">
              <a:off x="4296521" y="1614252"/>
              <a:ext cx="3072" cy="217170"/>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0FFCC11D-4A15-1DDA-3D6F-B9BCAF274F37}"/>
                </a:ext>
              </a:extLst>
            </p:cNvPr>
            <p:cNvSpPr txBox="1"/>
            <p:nvPr/>
          </p:nvSpPr>
          <p:spPr>
            <a:xfrm>
              <a:off x="4170155" y="1424990"/>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18" name="Straight Arrow Connector 17">
            <a:extLst>
              <a:ext uri="{FF2B5EF4-FFF2-40B4-BE49-F238E27FC236}">
                <a16:creationId xmlns:a16="http://schemas.microsoft.com/office/drawing/2014/main" id="{F7E4F61E-9305-8478-DBA1-26D192F6D06C}"/>
              </a:ext>
            </a:extLst>
          </p:cNvPr>
          <p:cNvCxnSpPr>
            <a:cxnSpLocks/>
          </p:cNvCxnSpPr>
          <p:nvPr/>
        </p:nvCxnSpPr>
        <p:spPr>
          <a:xfrm>
            <a:off x="1967524" y="207930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20" name="Straight Arrow Connector 19">
            <a:extLst>
              <a:ext uri="{FF2B5EF4-FFF2-40B4-BE49-F238E27FC236}">
                <a16:creationId xmlns:a16="http://schemas.microsoft.com/office/drawing/2014/main" id="{B34C88DB-8614-DCD1-BB78-B374A35CE0B6}"/>
              </a:ext>
            </a:extLst>
          </p:cNvPr>
          <p:cNvCxnSpPr>
            <a:cxnSpLocks/>
          </p:cNvCxnSpPr>
          <p:nvPr/>
        </p:nvCxnSpPr>
        <p:spPr>
          <a:xfrm>
            <a:off x="4313857" y="2130996"/>
            <a:ext cx="2441338" cy="20193"/>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707F458-9680-E969-B4E5-7B789459D7D2}"/>
                  </a:ext>
                </a:extLst>
              </p:cNvPr>
              <p:cNvSpPr txBox="1"/>
              <p:nvPr/>
            </p:nvSpPr>
            <p:spPr>
              <a:xfrm>
                <a:off x="3001541" y="214661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26" name="TextBox 25">
                <a:extLst>
                  <a:ext uri="{FF2B5EF4-FFF2-40B4-BE49-F238E27FC236}">
                    <a16:creationId xmlns:a16="http://schemas.microsoft.com/office/drawing/2014/main" id="{4707F458-9680-E969-B4E5-7B789459D7D2}"/>
                  </a:ext>
                </a:extLst>
              </p:cNvPr>
              <p:cNvSpPr txBox="1">
                <a:spLocks noRot="1" noChangeAspect="1" noMove="1" noResize="1" noEditPoints="1" noAdjustHandles="1" noChangeArrowheads="1" noChangeShapeType="1" noTextEdit="1"/>
              </p:cNvSpPr>
              <p:nvPr/>
            </p:nvSpPr>
            <p:spPr>
              <a:xfrm>
                <a:off x="3001541" y="2146617"/>
                <a:ext cx="360040" cy="387607"/>
              </a:xfrm>
              <a:prstGeom prst="rect">
                <a:avLst/>
              </a:prstGeom>
              <a:blipFill>
                <a:blip r:embed="rId5"/>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411CBA31-1AFD-AB9E-048F-2A17A75F395A}"/>
                  </a:ext>
                </a:extLst>
              </p:cNvPr>
              <p:cNvSpPr txBox="1"/>
              <p:nvPr/>
            </p:nvSpPr>
            <p:spPr>
              <a:xfrm>
                <a:off x="5336218" y="217648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29" name="TextBox 28">
                <a:extLst>
                  <a:ext uri="{FF2B5EF4-FFF2-40B4-BE49-F238E27FC236}">
                    <a16:creationId xmlns:a16="http://schemas.microsoft.com/office/drawing/2014/main" id="{411CBA31-1AFD-AB9E-048F-2A17A75F395A}"/>
                  </a:ext>
                </a:extLst>
              </p:cNvPr>
              <p:cNvSpPr txBox="1">
                <a:spLocks noRot="1" noChangeAspect="1" noMove="1" noResize="1" noEditPoints="1" noAdjustHandles="1" noChangeArrowheads="1" noChangeShapeType="1" noTextEdit="1"/>
              </p:cNvSpPr>
              <p:nvPr/>
            </p:nvSpPr>
            <p:spPr>
              <a:xfrm>
                <a:off x="5336218" y="2176485"/>
                <a:ext cx="360040" cy="387607"/>
              </a:xfrm>
              <a:prstGeom prst="rect">
                <a:avLst/>
              </a:prstGeom>
              <a:blipFill>
                <a:blip r:embed="rId5"/>
                <a:stretch>
                  <a:fillRect t="-1563" b="-14063"/>
                </a:stretch>
              </a:blipFill>
            </p:spPr>
            <p:txBody>
              <a:bodyPr/>
              <a:lstStyle/>
              <a:p>
                <a:r>
                  <a:rPr lang="en-GB">
                    <a:noFill/>
                  </a:rPr>
                  <a:t> </a:t>
                </a:r>
              </a:p>
            </p:txBody>
          </p:sp>
        </mc:Fallback>
      </mc:AlternateContent>
      <p:cxnSp>
        <p:nvCxnSpPr>
          <p:cNvPr id="33" name="Straight Arrow Connector 32">
            <a:extLst>
              <a:ext uri="{FF2B5EF4-FFF2-40B4-BE49-F238E27FC236}">
                <a16:creationId xmlns:a16="http://schemas.microsoft.com/office/drawing/2014/main" id="{1B6E6AA8-F420-5065-D366-940094EA7214}"/>
              </a:ext>
            </a:extLst>
          </p:cNvPr>
          <p:cNvCxnSpPr/>
          <p:nvPr/>
        </p:nvCxnSpPr>
        <p:spPr>
          <a:xfrm>
            <a:off x="5394960" y="1355598"/>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39" name="Group 38">
            <a:extLst>
              <a:ext uri="{FF2B5EF4-FFF2-40B4-BE49-F238E27FC236}">
                <a16:creationId xmlns:a16="http://schemas.microsoft.com/office/drawing/2014/main" id="{B3912142-E13A-4520-801A-442C2D467434}"/>
              </a:ext>
            </a:extLst>
          </p:cNvPr>
          <p:cNvGrpSpPr/>
          <p:nvPr/>
        </p:nvGrpSpPr>
        <p:grpSpPr>
          <a:xfrm>
            <a:off x="4310785" y="1849625"/>
            <a:ext cx="511223" cy="828094"/>
            <a:chOff x="4297494" y="1842830"/>
            <a:chExt cx="511223" cy="828094"/>
          </a:xfrm>
        </p:grpSpPr>
        <p:cxnSp>
          <p:nvCxnSpPr>
            <p:cNvPr id="41" name="Straight Arrow Connector 40">
              <a:extLst>
                <a:ext uri="{FF2B5EF4-FFF2-40B4-BE49-F238E27FC236}">
                  <a16:creationId xmlns:a16="http://schemas.microsoft.com/office/drawing/2014/main" id="{1CF6CB6E-8ABE-4271-A39E-B6046D95BE5E}"/>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42" name="TextBox 41">
              <a:extLst>
                <a:ext uri="{FF2B5EF4-FFF2-40B4-BE49-F238E27FC236}">
                  <a16:creationId xmlns:a16="http://schemas.microsoft.com/office/drawing/2014/main" id="{C8C5AC4E-3A36-44F6-AD0C-21D3B3EAA305}"/>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16" name="TextBox 15">
            <a:extLst>
              <a:ext uri="{FF2B5EF4-FFF2-40B4-BE49-F238E27FC236}">
                <a16:creationId xmlns:a16="http://schemas.microsoft.com/office/drawing/2014/main" id="{916684F8-6518-BC67-40A3-24F9D199D34D}"/>
              </a:ext>
            </a:extLst>
          </p:cNvPr>
          <p:cNvSpPr txBox="1"/>
          <p:nvPr/>
        </p:nvSpPr>
        <p:spPr>
          <a:xfrm>
            <a:off x="728812" y="3742879"/>
            <a:ext cx="7686376"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Record the scale readings in the space provided on the experiment worksheet</a:t>
            </a:r>
          </a:p>
        </p:txBody>
      </p:sp>
      <p:sp>
        <p:nvSpPr>
          <p:cNvPr id="4" name="Footer Placeholder 4">
            <a:extLst>
              <a:ext uri="{FF2B5EF4-FFF2-40B4-BE49-F238E27FC236}">
                <a16:creationId xmlns:a16="http://schemas.microsoft.com/office/drawing/2014/main" id="{1680AA51-DFCF-D6B6-9B86-58330974BA8F}"/>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3217682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Simply supported (SS) beam analysis</a:t>
            </a:r>
          </a:p>
        </p:txBody>
      </p:sp>
    </p:spTree>
    <p:extLst>
      <p:ext uri="{BB962C8B-B14F-4D97-AF65-F5344CB8AC3E}">
        <p14:creationId xmlns:p14="http://schemas.microsoft.com/office/powerpoint/2010/main" val="8099578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7F57-1B47-5C61-65E3-12B774EDF348}"/>
              </a:ext>
            </a:extLst>
          </p:cNvPr>
          <p:cNvSpPr>
            <a:spLocks noGrp="1"/>
          </p:cNvSpPr>
          <p:nvPr>
            <p:ph type="title"/>
          </p:nvPr>
        </p:nvSpPr>
        <p:spPr>
          <a:xfrm>
            <a:off x="863886" y="1287744"/>
            <a:ext cx="5497767" cy="699425"/>
          </a:xfrm>
        </p:spPr>
        <p:txBody>
          <a:bodyPr/>
          <a:lstStyle/>
          <a:p>
            <a:r>
              <a:rPr lang="en-US" b="0">
                <a:cs typeface="Arial"/>
                <a:hlinkClick r:id="rId2"/>
              </a:rPr>
              <a:t>(698) Strength of Materials: Beams - YouTube</a:t>
            </a:r>
            <a:endParaRPr lang="en-US" b="0">
              <a:ea typeface="+mj-lt"/>
              <a:cs typeface="+mj-lt"/>
            </a:endParaRPr>
          </a:p>
          <a:p>
            <a:endParaRPr lang="en-US">
              <a:cs typeface="Arial"/>
            </a:endParaRPr>
          </a:p>
        </p:txBody>
      </p:sp>
      <p:sp>
        <p:nvSpPr>
          <p:cNvPr id="3" name="Text Placeholder 2">
            <a:extLst>
              <a:ext uri="{FF2B5EF4-FFF2-40B4-BE49-F238E27FC236}">
                <a16:creationId xmlns:a16="http://schemas.microsoft.com/office/drawing/2014/main" id="{B9180B9D-5B01-F32E-23AD-53F42F141081}"/>
              </a:ext>
            </a:extLst>
          </p:cNvPr>
          <p:cNvSpPr>
            <a:spLocks noGrp="1"/>
          </p:cNvSpPr>
          <p:nvPr>
            <p:ph type="body" sz="quarter" idx="13"/>
          </p:nvPr>
        </p:nvSpPr>
        <p:spPr>
          <a:xfrm>
            <a:off x="234000" y="314315"/>
            <a:ext cx="8441688" cy="3601475"/>
          </a:xfrm>
        </p:spPr>
        <p:txBody>
          <a:bodyPr vert="horz" lIns="0" tIns="0" rIns="0" bIns="0" rtlCol="0" anchor="t">
            <a:normAutofit/>
          </a:bodyPr>
          <a:lstStyle/>
          <a:p>
            <a:r>
              <a:rPr lang="en-US" sz="2400">
                <a:solidFill>
                  <a:srgbClr val="000000"/>
                </a:solidFill>
                <a:cs typeface="Arial"/>
              </a:rPr>
              <a:t>Types of beams</a:t>
            </a:r>
            <a:endParaRPr lang="en-US" sz="2400">
              <a:solidFill>
                <a:srgbClr val="000000"/>
              </a:solidFill>
            </a:endParaRPr>
          </a:p>
        </p:txBody>
      </p:sp>
      <p:sp>
        <p:nvSpPr>
          <p:cNvPr id="5" name="Slide Number Placeholder 4">
            <a:extLst>
              <a:ext uri="{FF2B5EF4-FFF2-40B4-BE49-F238E27FC236}">
                <a16:creationId xmlns:a16="http://schemas.microsoft.com/office/drawing/2014/main" id="{C3075DBB-FE0E-C471-1168-0FE4971525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8" name="TextBox 7">
            <a:extLst>
              <a:ext uri="{FF2B5EF4-FFF2-40B4-BE49-F238E27FC236}">
                <a16:creationId xmlns:a16="http://schemas.microsoft.com/office/drawing/2014/main" id="{2B517B77-F8DC-64FC-667A-6E34E81B4836}"/>
              </a:ext>
            </a:extLst>
          </p:cNvPr>
          <p:cNvSpPr txBox="1"/>
          <p:nvPr/>
        </p:nvSpPr>
        <p:spPr>
          <a:xfrm>
            <a:off x="751331" y="1787460"/>
            <a:ext cx="3762755" cy="184665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a:ea typeface="+mn-ea"/>
                <a:cs typeface="Arial"/>
              </a:rPr>
              <a:t>Study the video and give an example of applications for each beam type listed below.</a:t>
            </a:r>
            <a:endParaRPr kumimoji="0" lang="en-US" sz="20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Arial"/>
              </a:rPr>
              <a:t>tube beam </a:t>
            </a: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Arial"/>
              </a:rPr>
              <a:t>box beam </a:t>
            </a: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000000"/>
                </a:solidFill>
                <a:effectLst/>
                <a:uLnTx/>
                <a:uFillTx/>
                <a:latin typeface="Verdana Pro"/>
                <a:ea typeface="+mn-ea"/>
                <a:cs typeface="Arial"/>
              </a:rPr>
              <a:t>I</a:t>
            </a:r>
            <a:r>
              <a:rPr kumimoji="0" lang="en-US" sz="2000" b="0" i="0" u="none" strike="noStrike" kern="1200" cap="none" spc="0" normalizeH="0" baseline="0" noProof="0" dirty="0">
                <a:ln>
                  <a:noFill/>
                </a:ln>
                <a:solidFill>
                  <a:srgbClr val="000000"/>
                </a:solidFill>
                <a:effectLst/>
                <a:uLnTx/>
                <a:uFillTx/>
                <a:latin typeface="Arial"/>
                <a:ea typeface="+mn-ea"/>
                <a:cs typeface="Arial"/>
              </a:rPr>
              <a:t> beam.</a:t>
            </a:r>
          </a:p>
        </p:txBody>
      </p:sp>
      <p:grpSp>
        <p:nvGrpSpPr>
          <p:cNvPr id="10" name="Group 9">
            <a:extLst>
              <a:ext uri="{FF2B5EF4-FFF2-40B4-BE49-F238E27FC236}">
                <a16:creationId xmlns:a16="http://schemas.microsoft.com/office/drawing/2014/main" id="{A151B60B-43A2-06C3-4122-4A8DD8AA258D}"/>
              </a:ext>
            </a:extLst>
          </p:cNvPr>
          <p:cNvGrpSpPr/>
          <p:nvPr/>
        </p:nvGrpSpPr>
        <p:grpSpPr>
          <a:xfrm>
            <a:off x="2289620" y="1989914"/>
            <a:ext cx="6363816" cy="2078038"/>
            <a:chOff x="1855029" y="1742264"/>
            <a:chExt cx="6631719" cy="2392363"/>
          </a:xfrm>
        </p:grpSpPr>
        <p:pic>
          <p:nvPicPr>
            <p:cNvPr id="7" name="Picture 6" descr="Diagram, engineering drawing&#10;&#10;Description automatically generated">
              <a:extLst>
                <a:ext uri="{FF2B5EF4-FFF2-40B4-BE49-F238E27FC236}">
                  <a16:creationId xmlns:a16="http://schemas.microsoft.com/office/drawing/2014/main" id="{0AC3D66B-CC17-E5BB-A33A-09FD5318DA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82" t="10550"/>
            <a:stretch/>
          </p:blipFill>
          <p:spPr>
            <a:xfrm>
              <a:off x="4345728" y="1742264"/>
              <a:ext cx="4141020" cy="2392363"/>
            </a:xfrm>
            <a:prstGeom prst="rect">
              <a:avLst/>
            </a:prstGeom>
          </p:spPr>
        </p:pic>
        <p:cxnSp>
          <p:nvCxnSpPr>
            <p:cNvPr id="9" name="Straight Arrow Connector 8">
              <a:extLst>
                <a:ext uri="{FF2B5EF4-FFF2-40B4-BE49-F238E27FC236}">
                  <a16:creationId xmlns:a16="http://schemas.microsoft.com/office/drawing/2014/main" id="{5C988966-6AE0-05EE-4A7E-950DC429F987}"/>
                </a:ext>
              </a:extLst>
            </p:cNvPr>
            <p:cNvCxnSpPr/>
            <p:nvPr/>
          </p:nvCxnSpPr>
          <p:spPr>
            <a:xfrm>
              <a:off x="1855029" y="3122567"/>
              <a:ext cx="3011113" cy="191936"/>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Footer Placeholder 4">
            <a:extLst>
              <a:ext uri="{FF2B5EF4-FFF2-40B4-BE49-F238E27FC236}">
                <a16:creationId xmlns:a16="http://schemas.microsoft.com/office/drawing/2014/main" id="{CBDD2151-CEA4-69DF-18B3-F5D8EB6139E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46727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2" name="Title 11"/>
          <p:cNvSpPr>
            <a:spLocks noGrp="1"/>
          </p:cNvSpPr>
          <p:nvPr>
            <p:ph type="title"/>
          </p:nvPr>
        </p:nvSpPr>
        <p:spPr>
          <a:xfrm>
            <a:off x="232950" y="249900"/>
            <a:ext cx="8437563" cy="699425"/>
          </a:xfrm>
        </p:spPr>
        <p:txBody>
          <a:bodyPr anchor="t">
            <a:normAutofit/>
          </a:bodyPr>
          <a:lstStyle/>
          <a:p>
            <a:r>
              <a:rPr lang="en-GB"/>
              <a:t>Types of loads</a:t>
            </a:r>
          </a:p>
        </p:txBody>
      </p:sp>
      <p:sp>
        <p:nvSpPr>
          <p:cNvPr id="5" name="Text Placeholder 4"/>
          <p:cNvSpPr>
            <a:spLocks noGrp="1"/>
          </p:cNvSpPr>
          <p:nvPr>
            <p:ph type="body" sz="quarter" idx="12"/>
          </p:nvPr>
        </p:nvSpPr>
        <p:spPr>
          <a:xfrm>
            <a:off x="319093" y="2067694"/>
            <a:ext cx="7667625" cy="2448272"/>
          </a:xfrm>
        </p:spPr>
        <p:txBody>
          <a:bodyPr vert="horz" lIns="0" tIns="0" rIns="0" bIns="0" rtlCol="0" anchor="t">
            <a:normAutofit/>
          </a:bodyPr>
          <a:lstStyle/>
          <a:p>
            <a:pPr>
              <a:spcAft>
                <a:spcPts val="600"/>
              </a:spcAft>
            </a:pPr>
            <a:r>
              <a:rPr lang="en-GB" sz="2400"/>
              <a:t>Point loads</a:t>
            </a:r>
          </a:p>
          <a:p>
            <a:pPr>
              <a:spcAft>
                <a:spcPts val="600"/>
              </a:spcAft>
            </a:pPr>
            <a:endParaRPr lang="en-GB" sz="2400"/>
          </a:p>
          <a:p>
            <a:pPr>
              <a:spcAft>
                <a:spcPts val="600"/>
              </a:spcAft>
            </a:pPr>
            <a:r>
              <a:rPr lang="en-GB" sz="2400"/>
              <a:t>Uniformly distributed loads (UDL)</a:t>
            </a:r>
          </a:p>
          <a:p>
            <a:pPr>
              <a:spcAft>
                <a:spcPts val="600"/>
              </a:spcAft>
            </a:pPr>
            <a:endParaRPr lang="en-GB" sz="2400"/>
          </a:p>
          <a:p>
            <a:pPr>
              <a:spcAft>
                <a:spcPts val="600"/>
              </a:spcAft>
            </a:pPr>
            <a:r>
              <a:rPr lang="en-GB" sz="2400"/>
              <a:t>Non-uniformly distributed loads</a:t>
            </a:r>
            <a:br>
              <a:rPr lang="en-GB" sz="2400"/>
            </a:br>
            <a:endParaRPr lang="en-GB" sz="2400"/>
          </a:p>
        </p:txBody>
      </p:sp>
      <p:sp>
        <p:nvSpPr>
          <p:cNvPr id="8" name="TextBox 7">
            <a:extLst>
              <a:ext uri="{FF2B5EF4-FFF2-40B4-BE49-F238E27FC236}">
                <a16:creationId xmlns:a16="http://schemas.microsoft.com/office/drawing/2014/main" id="{6E084941-9E84-0FCF-359E-080A36B670AF}"/>
              </a:ext>
            </a:extLst>
          </p:cNvPr>
          <p:cNvSpPr txBox="1"/>
          <p:nvPr/>
        </p:nvSpPr>
        <p:spPr>
          <a:xfrm>
            <a:off x="912164" y="1325221"/>
            <a:ext cx="626469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hlinkClick r:id="rId3"/>
              </a:rPr>
              <a:t>Point Load vs. Uniform Distributed Load | Federal Brace</a:t>
            </a:r>
            <a:endParaRPr kumimoji="0" lang="en-GB" sz="1800" b="0" i="0" u="none" strike="noStrike" kern="1200" cap="none" spc="0" normalizeH="0" baseline="0" noProof="0">
              <a:ln>
                <a:noFill/>
              </a:ln>
              <a:solidFill>
                <a:srgbClr val="000000"/>
              </a:solidFill>
              <a:effectLst/>
              <a:uLnTx/>
              <a:uFillTx/>
              <a:latin typeface="Arial"/>
              <a:ea typeface="+mn-ea"/>
              <a:cs typeface="+mn-cs"/>
            </a:endParaRPr>
          </a:p>
        </p:txBody>
      </p:sp>
      <p:grpSp>
        <p:nvGrpSpPr>
          <p:cNvPr id="33" name="Group 32">
            <a:extLst>
              <a:ext uri="{FF2B5EF4-FFF2-40B4-BE49-F238E27FC236}">
                <a16:creationId xmlns:a16="http://schemas.microsoft.com/office/drawing/2014/main" id="{C4B93CB2-A68E-E82E-6632-89BE6E872D0D}"/>
              </a:ext>
            </a:extLst>
          </p:cNvPr>
          <p:cNvGrpSpPr/>
          <p:nvPr/>
        </p:nvGrpSpPr>
        <p:grpSpPr>
          <a:xfrm>
            <a:off x="2627784" y="1816397"/>
            <a:ext cx="1296144" cy="575901"/>
            <a:chOff x="2627784" y="1816397"/>
            <a:chExt cx="1296144" cy="575901"/>
          </a:xfrm>
        </p:grpSpPr>
        <p:pic>
          <p:nvPicPr>
            <p:cNvPr id="19" name="Graphic 18" descr="Man with solid fill">
              <a:extLst>
                <a:ext uri="{FF2B5EF4-FFF2-40B4-BE49-F238E27FC236}">
                  <a16:creationId xmlns:a16="http://schemas.microsoft.com/office/drawing/2014/main" id="{8BCBAEF1-74E7-659C-038A-D6322098C5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87824" y="1816397"/>
              <a:ext cx="575901" cy="575901"/>
            </a:xfrm>
            <a:prstGeom prst="rect">
              <a:avLst/>
            </a:prstGeom>
          </p:spPr>
        </p:pic>
        <p:cxnSp>
          <p:nvCxnSpPr>
            <p:cNvPr id="27" name="Straight Connector 26">
              <a:extLst>
                <a:ext uri="{FF2B5EF4-FFF2-40B4-BE49-F238E27FC236}">
                  <a16:creationId xmlns:a16="http://schemas.microsoft.com/office/drawing/2014/main" id="{81A1F8EE-B742-0137-DA1F-764310B8BDEF}"/>
                </a:ext>
              </a:extLst>
            </p:cNvPr>
            <p:cNvCxnSpPr/>
            <p:nvPr/>
          </p:nvCxnSpPr>
          <p:spPr>
            <a:xfrm>
              <a:off x="2627784" y="2392298"/>
              <a:ext cx="1296144"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7973147E-DACC-6DB4-1348-82A363A7557B}"/>
              </a:ext>
            </a:extLst>
          </p:cNvPr>
          <p:cNvGrpSpPr/>
          <p:nvPr/>
        </p:nvGrpSpPr>
        <p:grpSpPr>
          <a:xfrm>
            <a:off x="5104403" y="2581613"/>
            <a:ext cx="2134217" cy="914400"/>
            <a:chOff x="5462119" y="2566497"/>
            <a:chExt cx="2134217" cy="914400"/>
          </a:xfrm>
        </p:grpSpPr>
        <p:grpSp>
          <p:nvGrpSpPr>
            <p:cNvPr id="17" name="Group 16">
              <a:extLst>
                <a:ext uri="{FF2B5EF4-FFF2-40B4-BE49-F238E27FC236}">
                  <a16:creationId xmlns:a16="http://schemas.microsoft.com/office/drawing/2014/main" id="{79C7FC5A-6763-DDAE-C028-FC4E14ECF9D4}"/>
                </a:ext>
              </a:extLst>
            </p:cNvPr>
            <p:cNvGrpSpPr/>
            <p:nvPr/>
          </p:nvGrpSpPr>
          <p:grpSpPr>
            <a:xfrm>
              <a:off x="5652120" y="2566497"/>
              <a:ext cx="1681336" cy="914400"/>
              <a:chOff x="5652120" y="2566497"/>
              <a:chExt cx="1681336" cy="914400"/>
            </a:xfrm>
          </p:grpSpPr>
          <p:pic>
            <p:nvPicPr>
              <p:cNvPr id="15" name="Graphic 14" descr="Group success with solid fill">
                <a:extLst>
                  <a:ext uri="{FF2B5EF4-FFF2-40B4-BE49-F238E27FC236}">
                    <a16:creationId xmlns:a16="http://schemas.microsoft.com/office/drawing/2014/main" id="{CD965E8F-DA38-C149-C5A8-607AD94D09A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52120" y="2566497"/>
                <a:ext cx="914400" cy="914400"/>
              </a:xfrm>
              <a:prstGeom prst="rect">
                <a:avLst/>
              </a:prstGeom>
            </p:spPr>
          </p:pic>
          <p:pic>
            <p:nvPicPr>
              <p:cNvPr id="16" name="Graphic 15" descr="Group success with solid fill">
                <a:extLst>
                  <a:ext uri="{FF2B5EF4-FFF2-40B4-BE49-F238E27FC236}">
                    <a16:creationId xmlns:a16="http://schemas.microsoft.com/office/drawing/2014/main" id="{DDFB914D-EFAF-ACCC-1059-FA9F6413EC3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19056" y="2566497"/>
                <a:ext cx="914400" cy="914400"/>
              </a:xfrm>
              <a:prstGeom prst="rect">
                <a:avLst/>
              </a:prstGeom>
            </p:spPr>
          </p:pic>
        </p:grpSp>
        <p:cxnSp>
          <p:nvCxnSpPr>
            <p:cNvPr id="28" name="Straight Connector 27">
              <a:extLst>
                <a:ext uri="{FF2B5EF4-FFF2-40B4-BE49-F238E27FC236}">
                  <a16:creationId xmlns:a16="http://schemas.microsoft.com/office/drawing/2014/main" id="{8A387443-5B49-5AA8-9816-845FC92A66A6}"/>
                </a:ext>
              </a:extLst>
            </p:cNvPr>
            <p:cNvCxnSpPr>
              <a:cxnSpLocks/>
            </p:cNvCxnSpPr>
            <p:nvPr/>
          </p:nvCxnSpPr>
          <p:spPr>
            <a:xfrm>
              <a:off x="5462119" y="3291830"/>
              <a:ext cx="2134217"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9F18AC08-912A-13AF-0D88-396A06E18888}"/>
              </a:ext>
            </a:extLst>
          </p:cNvPr>
          <p:cNvGrpSpPr/>
          <p:nvPr/>
        </p:nvGrpSpPr>
        <p:grpSpPr>
          <a:xfrm>
            <a:off x="5536451" y="3468526"/>
            <a:ext cx="2626133" cy="969374"/>
            <a:chOff x="5042211" y="3707641"/>
            <a:chExt cx="2626133" cy="969374"/>
          </a:xfrm>
        </p:grpSpPr>
        <p:pic>
          <p:nvPicPr>
            <p:cNvPr id="21" name="Graphic 20" descr="Group success with solid fill">
              <a:extLst>
                <a:ext uri="{FF2B5EF4-FFF2-40B4-BE49-F238E27FC236}">
                  <a16:creationId xmlns:a16="http://schemas.microsoft.com/office/drawing/2014/main" id="{7BD3138A-316E-F9C4-2552-7839C48B11B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20072" y="3707641"/>
              <a:ext cx="914400" cy="914400"/>
            </a:xfrm>
            <a:prstGeom prst="rect">
              <a:avLst/>
            </a:prstGeom>
          </p:spPr>
        </p:pic>
        <p:pic>
          <p:nvPicPr>
            <p:cNvPr id="23" name="Graphic 22" descr="Children with solid fill">
              <a:extLst>
                <a:ext uri="{FF2B5EF4-FFF2-40B4-BE49-F238E27FC236}">
                  <a16:creationId xmlns:a16="http://schemas.microsoft.com/office/drawing/2014/main" id="{57AF7770-02D7-D5F2-3392-76284B1842B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61856" y="3762615"/>
              <a:ext cx="914400" cy="914400"/>
            </a:xfrm>
            <a:prstGeom prst="rect">
              <a:avLst/>
            </a:prstGeom>
          </p:spPr>
        </p:pic>
        <p:pic>
          <p:nvPicPr>
            <p:cNvPr id="25" name="Graphic 24" descr="Family with boy with solid fill">
              <a:extLst>
                <a:ext uri="{FF2B5EF4-FFF2-40B4-BE49-F238E27FC236}">
                  <a16:creationId xmlns:a16="http://schemas.microsoft.com/office/drawing/2014/main" id="{97A35395-9D1B-079D-8F33-591161986A9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58263" y="3828229"/>
              <a:ext cx="673224" cy="673224"/>
            </a:xfrm>
            <a:prstGeom prst="rect">
              <a:avLst/>
            </a:prstGeom>
          </p:spPr>
        </p:pic>
        <p:cxnSp>
          <p:nvCxnSpPr>
            <p:cNvPr id="30" name="Straight Connector 29">
              <a:extLst>
                <a:ext uri="{FF2B5EF4-FFF2-40B4-BE49-F238E27FC236}">
                  <a16:creationId xmlns:a16="http://schemas.microsoft.com/office/drawing/2014/main" id="{42EE6541-B1C7-5853-F9FF-C8862EAE1683}"/>
                </a:ext>
              </a:extLst>
            </p:cNvPr>
            <p:cNvCxnSpPr>
              <a:cxnSpLocks/>
            </p:cNvCxnSpPr>
            <p:nvPr/>
          </p:nvCxnSpPr>
          <p:spPr>
            <a:xfrm>
              <a:off x="5042211" y="4443958"/>
              <a:ext cx="2626133"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6E9FBCDE-0358-465F-9D89-F8C7415C027D}"/>
              </a:ext>
            </a:extLst>
          </p:cNvPr>
          <p:cNvSpPr txBox="1"/>
          <p:nvPr/>
        </p:nvSpPr>
        <p:spPr>
          <a:xfrm>
            <a:off x="987552" y="834390"/>
            <a:ext cx="6076188"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a:ea typeface="+mn-ea"/>
                <a:cs typeface="Segoe UI"/>
                <a:hlinkClick r:id="rId12"/>
              </a:rPr>
              <a:t>(698) Vector Statics: Distributed Forces - YouTube</a:t>
            </a:r>
            <a:r>
              <a:rPr kumimoji="0" lang="en-US" sz="1800" b="0" i="0" u="none" strike="noStrike" kern="1200" cap="none" spc="0" normalizeH="0" baseline="0" noProof="0">
                <a:ln>
                  <a:noFill/>
                </a:ln>
                <a:solidFill>
                  <a:srgbClr val="000000"/>
                </a:solidFill>
                <a:effectLst/>
                <a:uLnTx/>
                <a:uFillTx/>
                <a:latin typeface="Arial"/>
                <a:ea typeface="+mn-ea"/>
                <a:cs typeface="Segoe UI"/>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Segoe UI"/>
              </a:rPr>
              <a:t>​</a:t>
            </a:r>
          </a:p>
        </p:txBody>
      </p:sp>
      <p:sp>
        <p:nvSpPr>
          <p:cNvPr id="6" name="Footer Placeholder 4">
            <a:extLst>
              <a:ext uri="{FF2B5EF4-FFF2-40B4-BE49-F238E27FC236}">
                <a16:creationId xmlns:a16="http://schemas.microsoft.com/office/drawing/2014/main" id="{766826B8-2D24-9026-BB58-5D921577039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42247990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87BCCF-8B5C-7660-82FF-E384298BDB3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10648233-4F9B-31EA-F0AB-6A21F43558B2}"/>
              </a:ext>
            </a:extLst>
          </p:cNvPr>
          <p:cNvSpPr>
            <a:spLocks noGrp="1"/>
          </p:cNvSpPr>
          <p:nvPr>
            <p:ph type="title"/>
          </p:nvPr>
        </p:nvSpPr>
        <p:spPr/>
        <p:txBody>
          <a:bodyPr/>
          <a:lstStyle/>
          <a:p>
            <a:r>
              <a:rPr lang="en-GB"/>
              <a:t>What is a loading function?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4C4C0CF-EAA2-3FFA-1E8C-C43734BDE29D}"/>
                  </a:ext>
                </a:extLst>
              </p:cNvPr>
              <p:cNvSpPr>
                <a:spLocks noGrp="1"/>
              </p:cNvSpPr>
              <p:nvPr>
                <p:ph type="body" sz="quarter" idx="12"/>
              </p:nvPr>
            </p:nvSpPr>
            <p:spPr>
              <a:xfrm>
                <a:off x="467544" y="2180970"/>
                <a:ext cx="7434081" cy="2407003"/>
              </a:xfrm>
            </p:spPr>
            <p:txBody>
              <a:bodyPr/>
              <a:lstStyle/>
              <a:p>
                <a:r>
                  <a:rPr lang="en-GB" sz="2400"/>
                  <a:t>The magnitude of the distributed load of the books is the total weight of the books divided by the length of the shelf</a:t>
                </a:r>
                <a:endParaRPr lang="en-GB" sz="2400" b="0"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𝑤</m:t>
                      </m:r>
                      <m:r>
                        <a:rPr lang="en-GB" sz="2400" b="0" i="1" smtClean="0">
                          <a:latin typeface="Cambria Math" panose="02040503050406030204" pitchFamily="18" charset="0"/>
                        </a:rPr>
                        <m:t>(</m:t>
                      </m:r>
                      <m:r>
                        <a:rPr lang="en-GB" sz="2400" b="0" i="1" smtClean="0">
                          <a:latin typeface="Cambria Math" panose="02040503050406030204" pitchFamily="18" charset="0"/>
                        </a:rPr>
                        <m:t>𝑥</m:t>
                      </m:r>
                      <m:r>
                        <a:rPr lang="en-GB" sz="2400" b="0" i="1" smtClean="0">
                          <a:latin typeface="Cambria Math" panose="02040503050406030204" pitchFamily="18" charset="0"/>
                        </a:rPr>
                        <m:t>)=</m:t>
                      </m:r>
                      <m:f>
                        <m:fPr>
                          <m:ctrlPr>
                            <a:rPr lang="en-GB" sz="2400" b="0" i="1" smtClean="0">
                              <a:latin typeface="Cambria Math" panose="02040503050406030204" pitchFamily="18" charset="0"/>
                            </a:rPr>
                          </m:ctrlPr>
                        </m:fPr>
                        <m:num>
                          <m:nary>
                            <m:naryPr>
                              <m:chr m:val="∑"/>
                              <m:subHide m:val="on"/>
                              <m:supHide m:val="on"/>
                              <m:ctrlPr>
                                <a:rPr lang="en-GB" sz="2400" i="1">
                                  <a:latin typeface="Cambria Math" panose="02040503050406030204" pitchFamily="18" charset="0"/>
                                </a:rPr>
                              </m:ctrlPr>
                            </m:naryPr>
                            <m:sub/>
                            <m:sup/>
                            <m:e>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𝑊</m:t>
                                  </m:r>
                                </m:e>
                                <m:sub>
                                  <m:r>
                                    <a:rPr lang="en-GB" sz="2400" b="0" i="1" smtClean="0">
                                      <a:latin typeface="Cambria Math" panose="02040503050406030204" pitchFamily="18" charset="0"/>
                                    </a:rPr>
                                    <m:t>𝑖</m:t>
                                  </m:r>
                                </m:sub>
                              </m:sSub>
                            </m:e>
                          </m:nary>
                        </m:num>
                        <m:den>
                          <m:r>
                            <a:rPr lang="en-GB" sz="2400" b="0" i="1" smtClean="0">
                              <a:latin typeface="Cambria Math" panose="02040503050406030204" pitchFamily="18" charset="0"/>
                            </a:rPr>
                            <m:t>𝐿</m:t>
                          </m:r>
                        </m:den>
                      </m:f>
                    </m:oMath>
                  </m:oMathPara>
                </a14:m>
                <a:endParaRPr lang="en-GB" sz="2400"/>
              </a:p>
              <a:p>
                <a:endParaRPr lang="en-GB" sz="2400"/>
              </a:p>
              <a:p>
                <a:pPr algn="ctr"/>
                <a14:m>
                  <m:oMath xmlns:m="http://schemas.openxmlformats.org/officeDocument/2006/math">
                    <m:r>
                      <a:rPr lang="en-GB" sz="2400" b="0" i="1" smtClean="0">
                        <a:latin typeface="Cambria Math" panose="02040503050406030204" pitchFamily="18" charset="0"/>
                      </a:rPr>
                      <m:t>𝑤</m:t>
                    </m:r>
                    <m:r>
                      <a:rPr lang="en-GB" sz="2400" b="0" i="1" smtClean="0">
                        <a:latin typeface="Cambria Math" panose="02040503050406030204" pitchFamily="18" charset="0"/>
                      </a:rPr>
                      <m:t>(</m:t>
                    </m:r>
                    <m:r>
                      <a:rPr lang="en-GB" sz="2400" b="0" i="1" smtClean="0">
                        <a:latin typeface="Cambria Math" panose="02040503050406030204" pitchFamily="18" charset="0"/>
                      </a:rPr>
                      <m:t>𝑥</m:t>
                    </m:r>
                    <m:r>
                      <a:rPr lang="en-GB" sz="2400" b="0" i="1" smtClean="0">
                        <a:latin typeface="Cambria Math" panose="02040503050406030204" pitchFamily="18" charset="0"/>
                      </a:rPr>
                      <m:t>)=</m:t>
                    </m:r>
                  </m:oMath>
                </a14:m>
                <a:r>
                  <a:rPr lang="en-GB" sz="2400"/>
                  <a:t> Loading function</a:t>
                </a:r>
              </a:p>
            </p:txBody>
          </p:sp>
        </mc:Choice>
        <mc:Fallback xmlns="">
          <p:sp>
            <p:nvSpPr>
              <p:cNvPr id="4" name="Text Placeholder 3">
                <a:extLst>
                  <a:ext uri="{FF2B5EF4-FFF2-40B4-BE49-F238E27FC236}">
                    <a16:creationId xmlns:a16="http://schemas.microsoft.com/office/drawing/2014/main" id="{C4C4C0CF-EAA2-3FFA-1E8C-C43734BDE29D}"/>
                  </a:ext>
                </a:extLst>
              </p:cNvPr>
              <p:cNvSpPr>
                <a:spLocks noGrp="1" noRot="1" noChangeAspect="1" noMove="1" noResize="1" noEditPoints="1" noAdjustHandles="1" noChangeArrowheads="1" noChangeShapeType="1" noTextEdit="1"/>
              </p:cNvSpPr>
              <p:nvPr>
                <p:ph type="body" sz="quarter" idx="12"/>
              </p:nvPr>
            </p:nvSpPr>
            <p:spPr>
              <a:xfrm>
                <a:off x="467544" y="2180970"/>
                <a:ext cx="7434081" cy="2407003"/>
              </a:xfrm>
              <a:blipFill>
                <a:blip r:embed="rId2"/>
                <a:stretch>
                  <a:fillRect l="-2543" t="-4304"/>
                </a:stretch>
              </a:blipFill>
            </p:spPr>
            <p:txBody>
              <a:bodyPr/>
              <a:lstStyle/>
              <a:p>
                <a:r>
                  <a:rPr lang="en-GB">
                    <a:noFill/>
                  </a:rPr>
                  <a:t> </a:t>
                </a:r>
              </a:p>
            </p:txBody>
          </p:sp>
        </mc:Fallback>
      </mc:AlternateContent>
      <p:grpSp>
        <p:nvGrpSpPr>
          <p:cNvPr id="23" name="Group 22">
            <a:extLst>
              <a:ext uri="{FF2B5EF4-FFF2-40B4-BE49-F238E27FC236}">
                <a16:creationId xmlns:a16="http://schemas.microsoft.com/office/drawing/2014/main" id="{2619415E-1182-C624-184D-CC17022A8A3C}"/>
              </a:ext>
            </a:extLst>
          </p:cNvPr>
          <p:cNvGrpSpPr/>
          <p:nvPr/>
        </p:nvGrpSpPr>
        <p:grpSpPr>
          <a:xfrm>
            <a:off x="2627784" y="949325"/>
            <a:ext cx="3312368" cy="926020"/>
            <a:chOff x="2123728" y="535552"/>
            <a:chExt cx="3600400" cy="1339793"/>
          </a:xfrm>
        </p:grpSpPr>
        <p:sp>
          <p:nvSpPr>
            <p:cNvPr id="9" name="Rectangle 8">
              <a:extLst>
                <a:ext uri="{FF2B5EF4-FFF2-40B4-BE49-F238E27FC236}">
                  <a16:creationId xmlns:a16="http://schemas.microsoft.com/office/drawing/2014/main" id="{0E1AB22F-0792-4DB9-A977-8DFA67DEC218}"/>
                </a:ext>
              </a:extLst>
            </p:cNvPr>
            <p:cNvSpPr/>
            <p:nvPr/>
          </p:nvSpPr>
          <p:spPr>
            <a:xfrm>
              <a:off x="3059832" y="691158"/>
              <a:ext cx="216024" cy="1088504"/>
            </a:xfrm>
            <a:prstGeom prst="rect">
              <a:avLst/>
            </a:prstGeom>
            <a:solidFill>
              <a:schemeClr val="accent1">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59CE758F-9C7D-1ADC-5B1F-96E0B8F4F89A}"/>
                </a:ext>
              </a:extLst>
            </p:cNvPr>
            <p:cNvSpPr/>
            <p:nvPr/>
          </p:nvSpPr>
          <p:spPr>
            <a:xfrm>
              <a:off x="2843808" y="949324"/>
              <a:ext cx="216024" cy="830337"/>
            </a:xfrm>
            <a:prstGeom prst="rect">
              <a:avLst/>
            </a:prstGeom>
            <a:blipFill>
              <a:blip r:embed="rId3"/>
              <a:tile tx="0" ty="0" sx="100000" sy="100000" flip="none" algn="tl"/>
            </a:blip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F988AD86-90FB-A6E0-4ABB-84370539C87A}"/>
                </a:ext>
              </a:extLst>
            </p:cNvPr>
            <p:cNvSpPr/>
            <p:nvPr/>
          </p:nvSpPr>
          <p:spPr>
            <a:xfrm>
              <a:off x="3275856" y="771550"/>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7A848BCE-A975-52F3-04AD-3AFBC8630EFA}"/>
                </a:ext>
              </a:extLst>
            </p:cNvPr>
            <p:cNvSpPr/>
            <p:nvPr/>
          </p:nvSpPr>
          <p:spPr>
            <a:xfrm>
              <a:off x="2621013" y="751576"/>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7197ECA6-B390-C650-9898-BAEAF43343A5}"/>
                </a:ext>
              </a:extLst>
            </p:cNvPr>
            <p:cNvSpPr/>
            <p:nvPr/>
          </p:nvSpPr>
          <p:spPr>
            <a:xfrm>
              <a:off x="3498651" y="555526"/>
              <a:ext cx="216024" cy="1143743"/>
            </a:xfrm>
            <a:prstGeom prst="rect">
              <a:avLst/>
            </a:prstGeom>
            <a:solidFill>
              <a:schemeClr val="accent5">
                <a:lumMod val="7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8ADF5337-4C9B-47DE-8573-5EFBAE50F55E}"/>
                </a:ext>
              </a:extLst>
            </p:cNvPr>
            <p:cNvSpPr/>
            <p:nvPr/>
          </p:nvSpPr>
          <p:spPr>
            <a:xfrm>
              <a:off x="3720813" y="701023"/>
              <a:ext cx="216024" cy="1143743"/>
            </a:xfrm>
            <a:prstGeom prst="rect">
              <a:avLst/>
            </a:prstGeom>
            <a:solidFill>
              <a:schemeClr val="bg2">
                <a:lumMod val="7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D524CD97-5B98-739F-A236-F7A0E610867A}"/>
                </a:ext>
              </a:extLst>
            </p:cNvPr>
            <p:cNvSpPr/>
            <p:nvPr/>
          </p:nvSpPr>
          <p:spPr>
            <a:xfrm>
              <a:off x="4381794" y="671184"/>
              <a:ext cx="216024" cy="1088504"/>
            </a:xfrm>
            <a:prstGeom prst="rect">
              <a:avLst/>
            </a:prstGeom>
            <a:solidFill>
              <a:schemeClr val="accent1">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1B3BADCE-8B67-53AC-7E9D-6F58C82D73A6}"/>
                </a:ext>
              </a:extLst>
            </p:cNvPr>
            <p:cNvSpPr/>
            <p:nvPr/>
          </p:nvSpPr>
          <p:spPr>
            <a:xfrm>
              <a:off x="4165770" y="929350"/>
              <a:ext cx="216024" cy="830337"/>
            </a:xfrm>
            <a:prstGeom prst="rect">
              <a:avLst/>
            </a:prstGeom>
            <a:blipFill>
              <a:blip r:embed="rId3"/>
              <a:tile tx="0" ty="0" sx="100000" sy="100000" flip="none" algn="tl"/>
            </a:blip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667C5E1C-E33D-1604-3F15-5275FAC56892}"/>
                </a:ext>
              </a:extLst>
            </p:cNvPr>
            <p:cNvSpPr/>
            <p:nvPr/>
          </p:nvSpPr>
          <p:spPr>
            <a:xfrm>
              <a:off x="4597818" y="751576"/>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53DC8A15-D073-427E-3C47-318BE95DBFB9}"/>
                </a:ext>
              </a:extLst>
            </p:cNvPr>
            <p:cNvSpPr/>
            <p:nvPr/>
          </p:nvSpPr>
          <p:spPr>
            <a:xfrm>
              <a:off x="3942975" y="731602"/>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7F3098D-7E57-DF68-10D5-DB9D84EF497D}"/>
                </a:ext>
              </a:extLst>
            </p:cNvPr>
            <p:cNvSpPr/>
            <p:nvPr/>
          </p:nvSpPr>
          <p:spPr>
            <a:xfrm>
              <a:off x="4820613" y="535552"/>
              <a:ext cx="216024" cy="1143743"/>
            </a:xfrm>
            <a:prstGeom prst="rect">
              <a:avLst/>
            </a:prstGeom>
            <a:solidFill>
              <a:schemeClr val="accent5">
                <a:lumMod val="7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A850883-DB31-62C5-E120-00E9AF66EB30}"/>
                </a:ext>
              </a:extLst>
            </p:cNvPr>
            <p:cNvSpPr/>
            <p:nvPr/>
          </p:nvSpPr>
          <p:spPr>
            <a:xfrm>
              <a:off x="5042775" y="645399"/>
              <a:ext cx="216024" cy="1143743"/>
            </a:xfrm>
            <a:prstGeom prst="rect">
              <a:avLst/>
            </a:prstGeom>
            <a:solidFill>
              <a:schemeClr val="tx1">
                <a:lumMod val="75000"/>
                <a:lumOff val="2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0090B7A7-EE9A-CB79-6D74-9140DCBB7923}"/>
                </a:ext>
              </a:extLst>
            </p:cNvPr>
            <p:cNvSpPr/>
            <p:nvPr/>
          </p:nvSpPr>
          <p:spPr>
            <a:xfrm>
              <a:off x="2123728" y="1661307"/>
              <a:ext cx="3600400" cy="214038"/>
            </a:xfrm>
            <a:prstGeom prst="rect">
              <a:avLst/>
            </a:prstGeom>
            <a:blipFill>
              <a:blip r:embed="rId4"/>
              <a:tile tx="0" ty="0" sx="100000" sy="100000" flip="none" algn="tl"/>
            </a:bli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6" name="Footer Placeholder 4">
            <a:extLst>
              <a:ext uri="{FF2B5EF4-FFF2-40B4-BE49-F238E27FC236}">
                <a16:creationId xmlns:a16="http://schemas.microsoft.com/office/drawing/2014/main" id="{5813F4F9-2CF5-4226-DCC1-BDA30C8BB86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9516724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6E4D81-690A-C8DF-B9FC-00C532AD1410}"/>
              </a:ext>
            </a:extLst>
          </p:cNvPr>
          <p:cNvSpPr>
            <a:spLocks noGrp="1"/>
          </p:cNvSpPr>
          <p:nvPr>
            <p:ph type="title"/>
          </p:nvPr>
        </p:nvSpPr>
        <p:spPr>
          <a:xfrm>
            <a:off x="232950" y="249900"/>
            <a:ext cx="8437563" cy="699425"/>
          </a:xfrm>
        </p:spPr>
        <p:txBody>
          <a:bodyPr anchor="t">
            <a:normAutofit/>
          </a:bodyPr>
          <a:lstStyle/>
          <a:p>
            <a:r>
              <a:rPr lang="en-GB"/>
              <a:t>Types of supports</a:t>
            </a:r>
          </a:p>
        </p:txBody>
      </p:sp>
      <p:sp>
        <p:nvSpPr>
          <p:cNvPr id="4" name="Text Placeholder 3">
            <a:extLst>
              <a:ext uri="{FF2B5EF4-FFF2-40B4-BE49-F238E27FC236}">
                <a16:creationId xmlns:a16="http://schemas.microsoft.com/office/drawing/2014/main" id="{E1F101DB-1CDE-3868-BE7F-BA1FDECDA56D}"/>
              </a:ext>
            </a:extLst>
          </p:cNvPr>
          <p:cNvSpPr>
            <a:spLocks noGrp="1"/>
          </p:cNvSpPr>
          <p:nvPr>
            <p:ph type="body" sz="quarter" idx="12"/>
          </p:nvPr>
        </p:nvSpPr>
        <p:spPr>
          <a:xfrm>
            <a:off x="234000" y="986400"/>
            <a:ext cx="3960000" cy="3601574"/>
          </a:xfrm>
        </p:spPr>
        <p:txBody>
          <a:bodyPr>
            <a:normAutofit/>
          </a:bodyPr>
          <a:lstStyle/>
          <a:p>
            <a:r>
              <a:rPr lang="en-GB" b="0">
                <a:hlinkClick r:id="rId2"/>
              </a:rPr>
              <a:t>Types of Support | Support Reactions in a Beam - YouTube</a:t>
            </a:r>
            <a:endParaRPr lang="en-GB" b="0"/>
          </a:p>
        </p:txBody>
      </p:sp>
      <p:pic>
        <p:nvPicPr>
          <p:cNvPr id="7" name="Graphic 6" descr="Bridge scene with solid fill">
            <a:extLst>
              <a:ext uri="{FF2B5EF4-FFF2-40B4-BE49-F238E27FC236}">
                <a16:creationId xmlns:a16="http://schemas.microsoft.com/office/drawing/2014/main" id="{CB9DE2AD-71D0-7595-9327-B6AEFA0C0B3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0" y="1095375"/>
            <a:ext cx="3384550" cy="3384550"/>
          </a:xfrm>
          <a:prstGeom prst="rect">
            <a:avLst/>
          </a:prstGeom>
        </p:spPr>
      </p:pic>
      <p:sp>
        <p:nvSpPr>
          <p:cNvPr id="2" name="Slide Number Placeholder 1">
            <a:extLst>
              <a:ext uri="{FF2B5EF4-FFF2-40B4-BE49-F238E27FC236}">
                <a16:creationId xmlns:a16="http://schemas.microsoft.com/office/drawing/2014/main" id="{B7E8273A-FDA4-0628-E849-AFF338F948A4}"/>
              </a:ext>
            </a:extLst>
          </p:cNvPr>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6" name="Footer Placeholder 4">
            <a:extLst>
              <a:ext uri="{FF2B5EF4-FFF2-40B4-BE49-F238E27FC236}">
                <a16:creationId xmlns:a16="http://schemas.microsoft.com/office/drawing/2014/main" id="{EF2249BA-7D9C-1C8E-BFD6-28DAF63DB6EE}"/>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7857449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a:t>
            </a:r>
            <a:endParaRPr lang="en-GB">
              <a:solidFill>
                <a:schemeClr val="accent2">
                  <a:lumMod val="75000"/>
                </a:schemeClr>
              </a:solidFill>
            </a:endParaRPr>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64745" y="770963"/>
            <a:ext cx="6755528" cy="3601574"/>
          </a:xfrm>
        </p:spPr>
        <p:txBody>
          <a:bodyPr vert="horz" lIns="0" tIns="0" rIns="0" bIns="0" rtlCol="0" anchor="t">
            <a:noAutofit/>
          </a:bodyPr>
          <a:lstStyle/>
          <a:p>
            <a:pPr marL="457200" indent="-457200">
              <a:buAutoNum type="arabicPeriod"/>
            </a:pPr>
            <a:r>
              <a:rPr lang="en-GB" sz="2400"/>
              <a:t>The weight of a carpet on the floor is a uniformly distributed load.</a:t>
            </a:r>
            <a:br>
              <a:rPr lang="en-GB" sz="2400"/>
            </a:br>
            <a:endParaRPr lang="en-GB" sz="2400"/>
          </a:p>
          <a:p>
            <a:pPr marL="457200" indent="-457200">
              <a:buAutoNum type="arabicPeriod"/>
            </a:pPr>
            <a:r>
              <a:rPr lang="en-GB" sz="2400"/>
              <a:t>The weight of a person is a non-uniformly distributed load.</a:t>
            </a:r>
            <a:br>
              <a:rPr lang="en-GB" sz="2400"/>
            </a:br>
            <a:endParaRPr lang="en-GB" sz="2400"/>
          </a:p>
          <a:p>
            <a:pPr marL="457200" indent="-457200">
              <a:buAutoNum type="arabicPeriod"/>
            </a:pPr>
            <a:r>
              <a:rPr lang="en-GB" sz="2400"/>
              <a:t>Roller support reaction has a vertical and a horizonal component.</a:t>
            </a:r>
          </a:p>
        </p:txBody>
      </p:sp>
      <p:sp>
        <p:nvSpPr>
          <p:cNvPr id="6" name="Footer Placeholder 4">
            <a:extLst>
              <a:ext uri="{FF2B5EF4-FFF2-40B4-BE49-F238E27FC236}">
                <a16:creationId xmlns:a16="http://schemas.microsoft.com/office/drawing/2014/main" id="{BFB6B7C8-A460-A30F-48E1-F47FEB68CE6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287FCE4B-C6DC-A83B-3733-460354EB4086}"/>
              </a:ext>
            </a:extLst>
          </p:cNvPr>
          <p:cNvGrpSpPr/>
          <p:nvPr/>
        </p:nvGrpSpPr>
        <p:grpSpPr>
          <a:xfrm>
            <a:off x="7245081" y="688587"/>
            <a:ext cx="1228328" cy="830997"/>
            <a:chOff x="5364088" y="3923569"/>
            <a:chExt cx="1228328" cy="830997"/>
          </a:xfrm>
        </p:grpSpPr>
        <p:sp>
          <p:nvSpPr>
            <p:cNvPr id="7" name="TextBox 6">
              <a:extLst>
                <a:ext uri="{FF2B5EF4-FFF2-40B4-BE49-F238E27FC236}">
                  <a16:creationId xmlns:a16="http://schemas.microsoft.com/office/drawing/2014/main" id="{180A7723-AC56-95D0-B430-035901462E7F}"/>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244DD138-5994-FBBF-6FF8-EF1BC5AB7E0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64AF1DBB-DB2E-2D0F-B7C6-CE7DE48578EA}"/>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3C8ADE7B-4DBF-33A9-A5EA-2E47D9C1432C}"/>
              </a:ext>
            </a:extLst>
          </p:cNvPr>
          <p:cNvGrpSpPr/>
          <p:nvPr/>
        </p:nvGrpSpPr>
        <p:grpSpPr>
          <a:xfrm>
            <a:off x="7249282" y="1782487"/>
            <a:ext cx="1228328" cy="830997"/>
            <a:chOff x="5364088" y="3923569"/>
            <a:chExt cx="1228328" cy="830997"/>
          </a:xfrm>
        </p:grpSpPr>
        <p:sp>
          <p:nvSpPr>
            <p:cNvPr id="11" name="TextBox 10">
              <a:extLst>
                <a:ext uri="{FF2B5EF4-FFF2-40B4-BE49-F238E27FC236}">
                  <a16:creationId xmlns:a16="http://schemas.microsoft.com/office/drawing/2014/main" id="{DCCC23ED-22C1-5E61-9E9A-64C9B1452828}"/>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74D6E613-61BD-BFA0-7DC4-401EAA314390}"/>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CBB4A10-935C-9432-0D03-A717641DF612}"/>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0202DB2D-5157-C4FD-B748-5E9A3FCCE0D6}"/>
              </a:ext>
            </a:extLst>
          </p:cNvPr>
          <p:cNvGrpSpPr/>
          <p:nvPr/>
        </p:nvGrpSpPr>
        <p:grpSpPr>
          <a:xfrm>
            <a:off x="7253483" y="2900435"/>
            <a:ext cx="1228328" cy="830997"/>
            <a:chOff x="5364088" y="3923569"/>
            <a:chExt cx="1228328" cy="830997"/>
          </a:xfrm>
        </p:grpSpPr>
        <p:sp>
          <p:nvSpPr>
            <p:cNvPr id="15" name="TextBox 14">
              <a:extLst>
                <a:ext uri="{FF2B5EF4-FFF2-40B4-BE49-F238E27FC236}">
                  <a16:creationId xmlns:a16="http://schemas.microsoft.com/office/drawing/2014/main" id="{3BE8D7E7-674D-06F5-3A64-0A1A528CDAD8}"/>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D7984592-66D3-154C-56F4-00FAF6440B79}"/>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DE6C21A2-A992-5F47-C564-872FD64D48C0}"/>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52786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Summary of the session</a:t>
            </a:r>
          </a:p>
        </p:txBody>
      </p:sp>
    </p:spTree>
    <p:extLst>
      <p:ext uri="{BB962C8B-B14F-4D97-AF65-F5344CB8AC3E}">
        <p14:creationId xmlns:p14="http://schemas.microsoft.com/office/powerpoint/2010/main" val="1069419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28F12635-37A6-D22B-0F63-463E827A46E5}"/>
              </a:ext>
            </a:extLst>
          </p:cNvPr>
          <p:cNvSpPr/>
          <p:nvPr/>
        </p:nvSpPr>
        <p:spPr>
          <a:xfrm>
            <a:off x="4666785" y="2211784"/>
            <a:ext cx="285750" cy="161899"/>
          </a:xfrm>
          <a:prstGeom prst="rect">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ACB5822B-0D2B-B739-7B33-E527CC5BBD7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B5265A86-6BD1-E845-7D78-78BCC45002CE}"/>
              </a:ext>
            </a:extLst>
          </p:cNvPr>
          <p:cNvSpPr>
            <a:spLocks noGrp="1"/>
          </p:cNvSpPr>
          <p:nvPr>
            <p:ph type="title"/>
          </p:nvPr>
        </p:nvSpPr>
        <p:spPr/>
        <p:txBody>
          <a:bodyPr/>
          <a:lstStyle/>
          <a:p>
            <a:r>
              <a:rPr lang="en-GB"/>
              <a:t>Session 1 and 2 – revisit</a:t>
            </a:r>
          </a:p>
        </p:txBody>
      </p:sp>
      <p:pic>
        <p:nvPicPr>
          <p:cNvPr id="28" name="Picture 27" descr="Diagram&#10;&#10;Description automatically generated">
            <a:extLst>
              <a:ext uri="{FF2B5EF4-FFF2-40B4-BE49-F238E27FC236}">
                <a16:creationId xmlns:a16="http://schemas.microsoft.com/office/drawing/2014/main" id="{43B7BB93-4E72-408B-9977-6714F35B5D31}"/>
              </a:ext>
            </a:extLst>
          </p:cNvPr>
          <p:cNvPicPr>
            <a:picLocks noChangeAspect="1"/>
          </p:cNvPicPr>
          <p:nvPr/>
        </p:nvPicPr>
        <p:blipFill>
          <a:blip r:embed="rId2"/>
          <a:stretch>
            <a:fillRect/>
          </a:stretch>
        </p:blipFill>
        <p:spPr>
          <a:xfrm>
            <a:off x="693314" y="1191158"/>
            <a:ext cx="2694305" cy="2606040"/>
          </a:xfrm>
          <a:prstGeom prst="rect">
            <a:avLst/>
          </a:prstGeom>
        </p:spPr>
      </p:pic>
      <p:sp>
        <p:nvSpPr>
          <p:cNvPr id="29" name="TextBox 28">
            <a:extLst>
              <a:ext uri="{FF2B5EF4-FFF2-40B4-BE49-F238E27FC236}">
                <a16:creationId xmlns:a16="http://schemas.microsoft.com/office/drawing/2014/main" id="{4E49FADF-BB31-82FB-8ED8-0E0A3B9D20FA}"/>
              </a:ext>
            </a:extLst>
          </p:cNvPr>
          <p:cNvSpPr txBox="1"/>
          <p:nvPr/>
        </p:nvSpPr>
        <p:spPr>
          <a:xfrm>
            <a:off x="690895" y="4208476"/>
            <a:ext cx="3096344"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Arial"/>
                <a:ea typeface="+mn-ea"/>
                <a:cs typeface="+mn-cs"/>
              </a:rPr>
              <a:t>In session 1, we learnt …</a:t>
            </a:r>
          </a:p>
        </p:txBody>
      </p:sp>
      <p:pic>
        <p:nvPicPr>
          <p:cNvPr id="47" name="Picture 46">
            <a:extLst>
              <a:ext uri="{FF2B5EF4-FFF2-40B4-BE49-F238E27FC236}">
                <a16:creationId xmlns:a16="http://schemas.microsoft.com/office/drawing/2014/main" id="{D6F2DB42-BC9A-C3CD-5627-9B57F6CCF492}"/>
              </a:ext>
            </a:extLst>
          </p:cNvPr>
          <p:cNvPicPr>
            <a:picLocks noChangeAspect="1"/>
          </p:cNvPicPr>
          <p:nvPr/>
        </p:nvPicPr>
        <p:blipFill>
          <a:blip r:embed="rId3"/>
          <a:stretch>
            <a:fillRect/>
          </a:stretch>
        </p:blipFill>
        <p:spPr>
          <a:xfrm>
            <a:off x="4657401" y="629028"/>
            <a:ext cx="3541537" cy="1185301"/>
          </a:xfrm>
          <a:prstGeom prst="rect">
            <a:avLst/>
          </a:prstGeom>
        </p:spPr>
      </p:pic>
      <p:grpSp>
        <p:nvGrpSpPr>
          <p:cNvPr id="56" name="Group 55">
            <a:extLst>
              <a:ext uri="{FF2B5EF4-FFF2-40B4-BE49-F238E27FC236}">
                <a16:creationId xmlns:a16="http://schemas.microsoft.com/office/drawing/2014/main" id="{5F57FFF3-E60F-0BED-93CF-06DCE4080E54}"/>
              </a:ext>
            </a:extLst>
          </p:cNvPr>
          <p:cNvGrpSpPr/>
          <p:nvPr/>
        </p:nvGrpSpPr>
        <p:grpSpPr>
          <a:xfrm>
            <a:off x="4678624" y="2288070"/>
            <a:ext cx="3790950" cy="657118"/>
            <a:chOff x="142875" y="809625"/>
            <a:chExt cx="3790950" cy="657225"/>
          </a:xfrm>
        </p:grpSpPr>
        <p:sp>
          <p:nvSpPr>
            <p:cNvPr id="58" name="Rectangle 57">
              <a:extLst>
                <a:ext uri="{FF2B5EF4-FFF2-40B4-BE49-F238E27FC236}">
                  <a16:creationId xmlns:a16="http://schemas.microsoft.com/office/drawing/2014/main" id="{54A2DA1E-0A73-4A88-9699-FBACCB16C9F2}"/>
                </a:ext>
              </a:extLst>
            </p:cNvPr>
            <p:cNvSpPr/>
            <p:nvPr/>
          </p:nvSpPr>
          <p:spPr>
            <a:xfrm>
              <a:off x="142875" y="876300"/>
              <a:ext cx="3790950" cy="266700"/>
            </a:xfrm>
            <a:prstGeom prst="rect">
              <a:avLst/>
            </a:prstGeom>
            <a:solidFill>
              <a:srgbClr val="CCAF32"/>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59" name="Straight Connector 58">
              <a:extLst>
                <a:ext uri="{FF2B5EF4-FFF2-40B4-BE49-F238E27FC236}">
                  <a16:creationId xmlns:a16="http://schemas.microsoft.com/office/drawing/2014/main" id="{631CB27B-205B-C15C-E729-4DA3F72273A3}"/>
                </a:ext>
              </a:extLst>
            </p:cNvPr>
            <p:cNvCxnSpPr/>
            <p:nvPr/>
          </p:nvCxnSpPr>
          <p:spPr>
            <a:xfrm>
              <a:off x="2085975" y="809625"/>
              <a:ext cx="0" cy="657225"/>
            </a:xfrm>
            <a:prstGeom prst="line">
              <a:avLst/>
            </a:prstGeom>
            <a:noFill/>
            <a:ln w="9525" cap="flat" cmpd="sng" algn="ctr">
              <a:solidFill>
                <a:srgbClr val="4472C4"/>
              </a:solidFill>
              <a:prstDash val="lgDash"/>
              <a:miter lim="800000"/>
            </a:ln>
            <a:effectLst/>
          </p:spPr>
        </p:cxnSp>
      </p:grpSp>
      <p:cxnSp>
        <p:nvCxnSpPr>
          <p:cNvPr id="57" name="Straight Arrow Connector 56">
            <a:extLst>
              <a:ext uri="{FF2B5EF4-FFF2-40B4-BE49-F238E27FC236}">
                <a16:creationId xmlns:a16="http://schemas.microsoft.com/office/drawing/2014/main" id="{37AE0839-C500-2D3E-AC84-91EDBFEC0AC4}"/>
              </a:ext>
            </a:extLst>
          </p:cNvPr>
          <p:cNvCxnSpPr>
            <a:cxnSpLocks/>
          </p:cNvCxnSpPr>
          <p:nvPr/>
        </p:nvCxnSpPr>
        <p:spPr>
          <a:xfrm>
            <a:off x="8469723" y="2171413"/>
            <a:ext cx="0" cy="316649"/>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55" name="Straight Arrow Connector 54">
            <a:extLst>
              <a:ext uri="{FF2B5EF4-FFF2-40B4-BE49-F238E27FC236}">
                <a16:creationId xmlns:a16="http://schemas.microsoft.com/office/drawing/2014/main" id="{BFCC5BF7-ACA1-FB21-4FBC-92E9C4CEEAE8}"/>
              </a:ext>
            </a:extLst>
          </p:cNvPr>
          <p:cNvCxnSpPr>
            <a:cxnSpLocks/>
          </p:cNvCxnSpPr>
          <p:nvPr/>
        </p:nvCxnSpPr>
        <p:spPr>
          <a:xfrm>
            <a:off x="4678624" y="2118120"/>
            <a:ext cx="0" cy="1006542"/>
          </a:xfrm>
          <a:prstGeom prst="straightConnector1">
            <a:avLst/>
          </a:prstGeom>
          <a:ln w="76200">
            <a:headEnd type="arrow" w="med" len="med"/>
            <a:tailEnd type="none" w="med" len="med"/>
          </a:ln>
        </p:spPr>
        <p:style>
          <a:lnRef idx="1">
            <a:schemeClr val="accent4"/>
          </a:lnRef>
          <a:fillRef idx="0">
            <a:schemeClr val="accent4"/>
          </a:fillRef>
          <a:effectRef idx="0">
            <a:schemeClr val="accent4"/>
          </a:effectRef>
          <a:fontRef idx="minor">
            <a:schemeClr val="tx1"/>
          </a:fontRef>
        </p:style>
      </p:cxnSp>
      <p:sp>
        <p:nvSpPr>
          <p:cNvPr id="61" name="TextBox 60">
            <a:extLst>
              <a:ext uri="{FF2B5EF4-FFF2-40B4-BE49-F238E27FC236}">
                <a16:creationId xmlns:a16="http://schemas.microsoft.com/office/drawing/2014/main" id="{8B27B4F4-64E8-300F-87FF-DC6CEBB2BB92}"/>
              </a:ext>
            </a:extLst>
          </p:cNvPr>
          <p:cNvSpPr txBox="1"/>
          <p:nvPr/>
        </p:nvSpPr>
        <p:spPr>
          <a:xfrm>
            <a:off x="5236068" y="4208476"/>
            <a:ext cx="3096344"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Arial"/>
                <a:ea typeface="+mn-ea"/>
                <a:cs typeface="+mn-cs"/>
              </a:rPr>
              <a:t>In session 2, we learnt ...</a:t>
            </a:r>
          </a:p>
        </p:txBody>
      </p:sp>
      <p:grpSp>
        <p:nvGrpSpPr>
          <p:cNvPr id="19" name="Group 18">
            <a:extLst>
              <a:ext uri="{FF2B5EF4-FFF2-40B4-BE49-F238E27FC236}">
                <a16:creationId xmlns:a16="http://schemas.microsoft.com/office/drawing/2014/main" id="{5BB08C06-384E-EAF4-7612-60E0F9EE7F49}"/>
              </a:ext>
            </a:extLst>
          </p:cNvPr>
          <p:cNvGrpSpPr/>
          <p:nvPr/>
        </p:nvGrpSpPr>
        <p:grpSpPr>
          <a:xfrm>
            <a:off x="5265474" y="2949574"/>
            <a:ext cx="2762846" cy="654923"/>
            <a:chOff x="2123728" y="535552"/>
            <a:chExt cx="3600400" cy="1339793"/>
          </a:xfrm>
        </p:grpSpPr>
        <p:sp>
          <p:nvSpPr>
            <p:cNvPr id="6" name="Rectangle 5">
              <a:extLst>
                <a:ext uri="{FF2B5EF4-FFF2-40B4-BE49-F238E27FC236}">
                  <a16:creationId xmlns:a16="http://schemas.microsoft.com/office/drawing/2014/main" id="{B3C109E1-D5F6-F4BB-AE20-F1803CDB1710}"/>
                </a:ext>
              </a:extLst>
            </p:cNvPr>
            <p:cNvSpPr/>
            <p:nvPr/>
          </p:nvSpPr>
          <p:spPr>
            <a:xfrm>
              <a:off x="3059832" y="691158"/>
              <a:ext cx="216024" cy="1088504"/>
            </a:xfrm>
            <a:prstGeom prst="rect">
              <a:avLst/>
            </a:prstGeom>
            <a:solidFill>
              <a:schemeClr val="accent1">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6">
              <a:extLst>
                <a:ext uri="{FF2B5EF4-FFF2-40B4-BE49-F238E27FC236}">
                  <a16:creationId xmlns:a16="http://schemas.microsoft.com/office/drawing/2014/main" id="{228DD693-5BA1-A9F5-1F1B-F2380A5F6BC8}"/>
                </a:ext>
              </a:extLst>
            </p:cNvPr>
            <p:cNvSpPr/>
            <p:nvPr/>
          </p:nvSpPr>
          <p:spPr>
            <a:xfrm>
              <a:off x="2843808" y="949324"/>
              <a:ext cx="216024" cy="830337"/>
            </a:xfrm>
            <a:prstGeom prst="rect">
              <a:avLst/>
            </a:prstGeom>
            <a:blipFill>
              <a:blip r:embed="rId4"/>
              <a:tile tx="0" ty="0" sx="100000" sy="100000" flip="none" algn="tl"/>
            </a:blip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644EA829-A0F3-8FDA-6B6F-E82D7F3CFC43}"/>
                </a:ext>
              </a:extLst>
            </p:cNvPr>
            <p:cNvSpPr/>
            <p:nvPr/>
          </p:nvSpPr>
          <p:spPr>
            <a:xfrm>
              <a:off x="3275856" y="771550"/>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246E5D93-6615-92E3-3FFB-F5AEB3D35E60}"/>
                </a:ext>
              </a:extLst>
            </p:cNvPr>
            <p:cNvSpPr/>
            <p:nvPr/>
          </p:nvSpPr>
          <p:spPr>
            <a:xfrm>
              <a:off x="2621013" y="751576"/>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0632C18F-C57F-93BA-405A-CEA39A5E4CCC}"/>
                </a:ext>
              </a:extLst>
            </p:cNvPr>
            <p:cNvSpPr/>
            <p:nvPr/>
          </p:nvSpPr>
          <p:spPr>
            <a:xfrm>
              <a:off x="3498651" y="555526"/>
              <a:ext cx="216024" cy="1143743"/>
            </a:xfrm>
            <a:prstGeom prst="rect">
              <a:avLst/>
            </a:prstGeom>
            <a:solidFill>
              <a:schemeClr val="accent5">
                <a:lumMod val="7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A64BF2C5-8A4C-242F-B86F-740780221FE2}"/>
                </a:ext>
              </a:extLst>
            </p:cNvPr>
            <p:cNvSpPr/>
            <p:nvPr/>
          </p:nvSpPr>
          <p:spPr>
            <a:xfrm>
              <a:off x="3720813" y="701023"/>
              <a:ext cx="216024" cy="1143743"/>
            </a:xfrm>
            <a:prstGeom prst="rect">
              <a:avLst/>
            </a:prstGeom>
            <a:solidFill>
              <a:schemeClr val="bg2">
                <a:lumMod val="7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3F8309C7-BB3A-5978-F6C9-B34EAE74228D}"/>
                </a:ext>
              </a:extLst>
            </p:cNvPr>
            <p:cNvSpPr/>
            <p:nvPr/>
          </p:nvSpPr>
          <p:spPr>
            <a:xfrm>
              <a:off x="4381794" y="671184"/>
              <a:ext cx="216024" cy="1088504"/>
            </a:xfrm>
            <a:prstGeom prst="rect">
              <a:avLst/>
            </a:prstGeom>
            <a:solidFill>
              <a:schemeClr val="accent1">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463B1B40-46A1-FD85-34F9-7062DBFD6C28}"/>
                </a:ext>
              </a:extLst>
            </p:cNvPr>
            <p:cNvSpPr/>
            <p:nvPr/>
          </p:nvSpPr>
          <p:spPr>
            <a:xfrm>
              <a:off x="4165770" y="929350"/>
              <a:ext cx="216024" cy="830337"/>
            </a:xfrm>
            <a:prstGeom prst="rect">
              <a:avLst/>
            </a:prstGeom>
            <a:blipFill>
              <a:blip r:embed="rId4"/>
              <a:tile tx="0" ty="0" sx="100000" sy="100000" flip="none" algn="tl"/>
            </a:blip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AC9BE643-D518-47FC-D2F6-CAD688CB3648}"/>
                </a:ext>
              </a:extLst>
            </p:cNvPr>
            <p:cNvSpPr/>
            <p:nvPr/>
          </p:nvSpPr>
          <p:spPr>
            <a:xfrm>
              <a:off x="4597818" y="751576"/>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684FBB8D-6EBF-4DD0-9D6C-A7FC83F11F31}"/>
                </a:ext>
              </a:extLst>
            </p:cNvPr>
            <p:cNvSpPr/>
            <p:nvPr/>
          </p:nvSpPr>
          <p:spPr>
            <a:xfrm>
              <a:off x="3942975" y="731602"/>
              <a:ext cx="216024" cy="1008111"/>
            </a:xfrm>
            <a:prstGeom prst="rect">
              <a:avLst/>
            </a:prstGeom>
            <a:solidFill>
              <a:schemeClr val="accent4">
                <a:lumMod val="60000"/>
                <a:lumOff val="40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13B86F9E-FD25-A204-63D3-85F554BEED9C}"/>
                </a:ext>
              </a:extLst>
            </p:cNvPr>
            <p:cNvSpPr/>
            <p:nvPr/>
          </p:nvSpPr>
          <p:spPr>
            <a:xfrm>
              <a:off x="4820613" y="535552"/>
              <a:ext cx="216024" cy="1143743"/>
            </a:xfrm>
            <a:prstGeom prst="rect">
              <a:avLst/>
            </a:prstGeom>
            <a:solidFill>
              <a:schemeClr val="accent5">
                <a:lumMod val="7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E8748764-19C4-673B-634E-7D095DA462AD}"/>
                </a:ext>
              </a:extLst>
            </p:cNvPr>
            <p:cNvSpPr/>
            <p:nvPr/>
          </p:nvSpPr>
          <p:spPr>
            <a:xfrm>
              <a:off x="5042775" y="645399"/>
              <a:ext cx="216024" cy="1143743"/>
            </a:xfrm>
            <a:prstGeom prst="rect">
              <a:avLst/>
            </a:prstGeom>
            <a:solidFill>
              <a:schemeClr val="tx1">
                <a:lumMod val="75000"/>
                <a:lumOff val="25000"/>
              </a:schemeClr>
            </a:solidFill>
            <a:ln w="12700">
              <a:solidFill>
                <a:schemeClr val="tx2"/>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BF167E5D-6675-F825-F24F-AA35BC34689F}"/>
                </a:ext>
              </a:extLst>
            </p:cNvPr>
            <p:cNvSpPr/>
            <p:nvPr/>
          </p:nvSpPr>
          <p:spPr>
            <a:xfrm>
              <a:off x="2123728" y="1661307"/>
              <a:ext cx="3600400" cy="214038"/>
            </a:xfrm>
            <a:prstGeom prst="rect">
              <a:avLst/>
            </a:prstGeom>
            <a:blipFill>
              <a:blip r:embed="rId5"/>
              <a:tile tx="0" ty="0" sx="100000" sy="100000" flip="none" algn="tl"/>
            </a:bli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4" name="Footer Placeholder 4">
            <a:extLst>
              <a:ext uri="{FF2B5EF4-FFF2-40B4-BE49-F238E27FC236}">
                <a16:creationId xmlns:a16="http://schemas.microsoft.com/office/drawing/2014/main" id="{13336DBE-49FB-6279-8583-8BC0B5302F12}"/>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15417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grpId="0" nodeType="clickEffect">
                                  <p:stCondLst>
                                    <p:cond delay="0"/>
                                  </p:stCondLst>
                                  <p:childTnLst>
                                    <p:animMotion origin="layout" path="M 0.38073 0.00278 L 1.94444E-6 1.23457E-7 " pathEditMode="relative" rAng="0" ptsTypes="AA">
                                      <p:cBhvr>
                                        <p:cTn id="10" dur="5000" spd="-100000" fill="hold"/>
                                        <p:tgtEl>
                                          <p:spTgt spid="60"/>
                                        </p:tgtEl>
                                        <p:attrNameLst>
                                          <p:attrName>ppt_x</p:attrName>
                                          <p:attrName>ppt_y</p:attrName>
                                        </p:attrNameLst>
                                      </p:cBhvr>
                                      <p:rCtr x="-19045" y="-154"/>
                                    </p:animMotion>
                                  </p:childTnLst>
                                </p:cTn>
                              </p:par>
                              <p:par>
                                <p:cTn id="11" presetID="6" presetClass="emph" presetSubtype="0" fill="hold" nodeType="withEffect">
                                  <p:stCondLst>
                                    <p:cond delay="0"/>
                                  </p:stCondLst>
                                  <p:childTnLst>
                                    <p:animScale>
                                      <p:cBhvr>
                                        <p:cTn id="12" dur="5000" fill="hold"/>
                                        <p:tgtEl>
                                          <p:spTgt spid="55"/>
                                        </p:tgtEl>
                                      </p:cBhvr>
                                      <p:by x="25000" y="25000"/>
                                    </p:animScale>
                                  </p:childTnLst>
                                </p:cTn>
                              </p:par>
                              <p:par>
                                <p:cTn id="13" presetID="6" presetClass="emph" presetSubtype="0" fill="hold" nodeType="withEffect">
                                  <p:stCondLst>
                                    <p:cond delay="0"/>
                                  </p:stCondLst>
                                  <p:childTnLst>
                                    <p:animScale>
                                      <p:cBhvr>
                                        <p:cTn id="14" dur="5000" fill="hold"/>
                                        <p:tgtEl>
                                          <p:spTgt spid="57"/>
                                        </p:tgtEl>
                                      </p:cBhvr>
                                      <p:by x="400000" y="400000"/>
                                    </p:animScale>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02B735-390F-C487-75C7-A63474ABC8E6}"/>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A54EFB45-15DD-A456-8119-8B40F136ACE2}"/>
              </a:ext>
            </a:extLst>
          </p:cNvPr>
          <p:cNvSpPr>
            <a:spLocks noGrp="1"/>
          </p:cNvSpPr>
          <p:nvPr>
            <p:ph type="title"/>
          </p:nvPr>
        </p:nvSpPr>
        <p:spPr/>
        <p:txBody>
          <a:bodyPr/>
          <a:lstStyle/>
          <a:p>
            <a:r>
              <a:rPr lang="en-GB"/>
              <a:t>How and when this will be assessed</a:t>
            </a:r>
          </a:p>
        </p:txBody>
      </p:sp>
      <p:sp>
        <p:nvSpPr>
          <p:cNvPr id="4" name="Text Placeholder 3">
            <a:extLst>
              <a:ext uri="{FF2B5EF4-FFF2-40B4-BE49-F238E27FC236}">
                <a16:creationId xmlns:a16="http://schemas.microsoft.com/office/drawing/2014/main" id="{8C5274A0-DBD3-7410-059C-E98FED817724}"/>
              </a:ext>
            </a:extLst>
          </p:cNvPr>
          <p:cNvSpPr>
            <a:spLocks noGrp="1"/>
          </p:cNvSpPr>
          <p:nvPr>
            <p:ph type="body" sz="quarter" idx="12"/>
          </p:nvPr>
        </p:nvSpPr>
        <p:spPr>
          <a:xfrm>
            <a:off x="252751" y="3147814"/>
            <a:ext cx="7667625" cy="1296144"/>
          </a:xfrm>
        </p:spPr>
        <p:txBody>
          <a:bodyPr vert="horz" lIns="0" tIns="0" rIns="0" bIns="0" rtlCol="0" anchor="t">
            <a:noAutofit/>
          </a:bodyPr>
          <a:lstStyle/>
          <a:p>
            <a:r>
              <a:rPr lang="en-GB" sz="2000" b="1"/>
              <a:t>This course focuses on elements of </a:t>
            </a:r>
            <a:r>
              <a:rPr lang="en-GB" sz="2000"/>
              <a:t>the core content which is assessed by:</a:t>
            </a:r>
          </a:p>
          <a:p>
            <a:pPr marL="342900" indent="-342900">
              <a:buChar char="•"/>
            </a:pPr>
            <a:r>
              <a:rPr lang="en-GB" sz="2000" b="1"/>
              <a:t>Core examinations</a:t>
            </a:r>
          </a:p>
          <a:p>
            <a:pPr marL="342900" indent="-342900">
              <a:buChar char="•"/>
            </a:pPr>
            <a:r>
              <a:rPr lang="en-GB" sz="2000" b="1"/>
              <a:t>Employer-set project (ESP)</a:t>
            </a:r>
            <a:endParaRPr lang="en-GB" sz="2000">
              <a:cs typeface="Arial"/>
            </a:endParaRPr>
          </a:p>
          <a:p>
            <a:endParaRPr lang="en-GB" sz="2000"/>
          </a:p>
        </p:txBody>
      </p:sp>
      <p:pic>
        <p:nvPicPr>
          <p:cNvPr id="9" name="Picture 8">
            <a:extLst>
              <a:ext uri="{FF2B5EF4-FFF2-40B4-BE49-F238E27FC236}">
                <a16:creationId xmlns:a16="http://schemas.microsoft.com/office/drawing/2014/main" id="{CB31A868-8797-BA4B-968A-4CA22C27B4B1}"/>
              </a:ext>
            </a:extLst>
          </p:cNvPr>
          <p:cNvPicPr>
            <a:picLocks noChangeAspect="1"/>
          </p:cNvPicPr>
          <p:nvPr/>
        </p:nvPicPr>
        <p:blipFill>
          <a:blip r:embed="rId2"/>
          <a:stretch>
            <a:fillRect/>
          </a:stretch>
        </p:blipFill>
        <p:spPr>
          <a:xfrm>
            <a:off x="232950" y="798767"/>
            <a:ext cx="6933842" cy="2160240"/>
          </a:xfrm>
          <a:prstGeom prst="rect">
            <a:avLst/>
          </a:prstGeom>
          <a:ln>
            <a:solidFill>
              <a:schemeClr val="bg1">
                <a:lumMod val="75000"/>
              </a:schemeClr>
            </a:solidFill>
          </a:ln>
        </p:spPr>
      </p:pic>
      <p:sp>
        <p:nvSpPr>
          <p:cNvPr id="6" name="Footer Placeholder 4">
            <a:extLst>
              <a:ext uri="{FF2B5EF4-FFF2-40B4-BE49-F238E27FC236}">
                <a16:creationId xmlns:a16="http://schemas.microsoft.com/office/drawing/2014/main" id="{3528622B-E14A-86A5-1D7D-0AF4EEA545FB}"/>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23882089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7B075C-0082-E7CF-9069-A20270FF7F1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97F165B-158E-8D7F-AE46-227989283EA2}"/>
              </a:ext>
            </a:extLst>
          </p:cNvPr>
          <p:cNvSpPr>
            <a:spLocks noGrp="1"/>
          </p:cNvSpPr>
          <p:nvPr>
            <p:ph type="title"/>
          </p:nvPr>
        </p:nvSpPr>
        <p:spPr/>
        <p:txBody>
          <a:bodyPr/>
          <a:lstStyle/>
          <a:p>
            <a:r>
              <a:rPr lang="en-GB"/>
              <a:t>Plenary</a:t>
            </a:r>
            <a:br>
              <a:rPr lang="en-GB"/>
            </a:br>
            <a:endParaRPr lang="en-GB"/>
          </a:p>
        </p:txBody>
      </p:sp>
      <p:sp>
        <p:nvSpPr>
          <p:cNvPr id="4" name="Text Placeholder 3">
            <a:extLst>
              <a:ext uri="{FF2B5EF4-FFF2-40B4-BE49-F238E27FC236}">
                <a16:creationId xmlns:a16="http://schemas.microsoft.com/office/drawing/2014/main" id="{E6F833AB-8984-8773-CBDF-C2C34012D306}"/>
              </a:ext>
            </a:extLst>
          </p:cNvPr>
          <p:cNvSpPr>
            <a:spLocks noGrp="1"/>
          </p:cNvSpPr>
          <p:nvPr>
            <p:ph type="body" sz="quarter" idx="12"/>
          </p:nvPr>
        </p:nvSpPr>
        <p:spPr>
          <a:xfrm>
            <a:off x="234000" y="986400"/>
            <a:ext cx="8010408" cy="3601574"/>
          </a:xfrm>
        </p:spPr>
        <p:txBody>
          <a:bodyPr vert="horz" lIns="0" tIns="0" rIns="0" bIns="0" rtlCol="0" anchor="t">
            <a:noAutofit/>
          </a:bodyPr>
          <a:lstStyle/>
          <a:p>
            <a:r>
              <a:rPr lang="en-GB"/>
              <a:t>What did you learn today?</a:t>
            </a:r>
          </a:p>
          <a:p>
            <a:endParaRPr lang="en-GB"/>
          </a:p>
          <a:p>
            <a:endParaRPr lang="en-GB"/>
          </a:p>
          <a:p>
            <a:endParaRPr lang="en-GB"/>
          </a:p>
          <a:p>
            <a:endParaRPr lang="en-GB"/>
          </a:p>
          <a:p>
            <a:r>
              <a:rPr lang="en-GB"/>
              <a:t> </a:t>
            </a:r>
          </a:p>
          <a:p>
            <a:endParaRPr lang="en-GB">
              <a:solidFill>
                <a:srgbClr val="FF0000"/>
              </a:solidFill>
              <a:cs typeface="Arial"/>
            </a:endParaRPr>
          </a:p>
          <a:p>
            <a:endParaRPr lang="en-GB"/>
          </a:p>
        </p:txBody>
      </p:sp>
      <p:pic>
        <p:nvPicPr>
          <p:cNvPr id="8" name="Graphic 7" descr="Thought outline">
            <a:extLst>
              <a:ext uri="{FF2B5EF4-FFF2-40B4-BE49-F238E27FC236}">
                <a16:creationId xmlns:a16="http://schemas.microsoft.com/office/drawing/2014/main" id="{DF0E20B8-4EAB-450D-1FCE-A1A50EBD51A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14678" y="452967"/>
            <a:ext cx="3963282" cy="3947184"/>
          </a:xfrm>
          <a:prstGeom prst="rect">
            <a:avLst/>
          </a:prstGeom>
        </p:spPr>
      </p:pic>
      <p:sp>
        <p:nvSpPr>
          <p:cNvPr id="6" name="Footer Placeholder 4">
            <a:extLst>
              <a:ext uri="{FF2B5EF4-FFF2-40B4-BE49-F238E27FC236}">
                <a16:creationId xmlns:a16="http://schemas.microsoft.com/office/drawing/2014/main" id="{36566EB1-E014-36B4-11CC-7C66074734F1}"/>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42139774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3</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679829" y="870766"/>
            <a:ext cx="7623664" cy="3528896"/>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rgbClr val="000000"/>
                </a:solidFill>
                <a:effectLst/>
                <a:uLnTx/>
                <a:uFillTx/>
                <a:latin typeface="Arial"/>
                <a:ea typeface="+mn-ea"/>
                <a:cs typeface="Arial"/>
              </a:rPr>
              <a:t>Task 1:</a:t>
            </a:r>
            <a:r>
              <a:rPr kumimoji="0" lang="en-GB" sz="2400" b="0" i="0" u="none" strike="noStrike" kern="1200" cap="none" spc="0" normalizeH="0" baseline="0" noProof="0">
                <a:ln>
                  <a:noFill/>
                </a:ln>
                <a:solidFill>
                  <a:srgbClr val="000000"/>
                </a:solidFill>
                <a:effectLst/>
                <a:uLnTx/>
                <a:uFillTx/>
                <a:latin typeface="Arial"/>
                <a:ea typeface="+mn-ea"/>
                <a:cs typeface="Arial"/>
              </a:rPr>
              <a:t> Watch the video </a:t>
            </a:r>
            <a:r>
              <a:rPr kumimoji="0" lang="en-GB" sz="2400" b="0" i="0" u="none" strike="noStrike" kern="1200" cap="none" spc="0" normalizeH="0" baseline="0" noProof="0">
                <a:ln>
                  <a:noFill/>
                </a:ln>
                <a:solidFill>
                  <a:srgbClr val="000000"/>
                </a:solidFill>
                <a:effectLst/>
                <a:uLnTx/>
                <a:uFillTx/>
                <a:latin typeface="Arial"/>
                <a:ea typeface="+mn-lt"/>
                <a:cs typeface="Arial"/>
              </a:rPr>
              <a:t>in the next slide </a:t>
            </a:r>
            <a:r>
              <a:rPr kumimoji="0" lang="en-GB" sz="2400" b="0" i="0" u="none" strike="noStrike" kern="1200" cap="none" spc="0" normalizeH="0" baseline="0" noProof="0">
                <a:ln>
                  <a:noFill/>
                </a:ln>
                <a:solidFill>
                  <a:srgbClr val="000000"/>
                </a:solidFill>
                <a:effectLst/>
                <a:uLnTx/>
                <a:uFillTx/>
                <a:latin typeface="Arial"/>
                <a:ea typeface="+mn-ea"/>
                <a:cs typeface="Arial"/>
              </a:rPr>
              <a:t>and list ten applications of beams that you can identify from the video along with a screen-print.</a:t>
            </a: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000000"/>
                </a:solidFill>
                <a:effectLst/>
                <a:uLnTx/>
                <a:uFillTx/>
                <a:latin typeface="Arial"/>
                <a:ea typeface="+mn-ea"/>
                <a:cs typeface="Arial"/>
              </a:rPr>
              <a:t>Example answer:</a:t>
            </a:r>
          </a:p>
          <a:p>
            <a:pPr marL="457200" marR="0" lvl="0" indent="-457200" algn="l" defTabSz="914400" rtl="0" eaLnBrk="1" fontAlgn="auto" latinLnBrk="0" hangingPunct="1">
              <a:lnSpc>
                <a:spcPts val="2800"/>
              </a:lnSpc>
              <a:spcBef>
                <a:spcPts val="0"/>
              </a:spcBef>
              <a:spcAft>
                <a:spcPts val="0"/>
              </a:spcAft>
              <a:buClrTx/>
              <a:buSzTx/>
              <a:buFont typeface="Arial" panose="020B0604020202020204" pitchFamily="34" charset="0"/>
              <a:buAutoNum type="arabicPeriod"/>
              <a:tabLst/>
              <a:defRPr/>
            </a:pPr>
            <a:r>
              <a:rPr kumimoji="0" lang="en-GB" sz="2400" b="0" i="0" u="none" strike="noStrike" kern="1200" cap="none" spc="0" normalizeH="0" baseline="0" noProof="0">
                <a:ln>
                  <a:noFill/>
                </a:ln>
                <a:solidFill>
                  <a:srgbClr val="3829F7"/>
                </a:solidFill>
                <a:effectLst/>
                <a:uLnTx/>
                <a:uFillTx/>
                <a:latin typeface="Arial"/>
                <a:ea typeface="+mn-ea"/>
                <a:cs typeface="Arial"/>
              </a:rPr>
              <a:t>Wind turbine blades</a:t>
            </a: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Arial"/>
            </a:endParaRPr>
          </a:p>
        </p:txBody>
      </p:sp>
      <p:pic>
        <p:nvPicPr>
          <p:cNvPr id="4" name="Picture 6" descr="A picture containing sky, outdoor, grass, clouds&#10;&#10;Description automatically generated">
            <a:extLst>
              <a:ext uri="{FF2B5EF4-FFF2-40B4-BE49-F238E27FC236}">
                <a16:creationId xmlns:a16="http://schemas.microsoft.com/office/drawing/2014/main" id="{9E4A1CD4-C576-33EA-1498-F889B31D4AA5}"/>
              </a:ext>
            </a:extLst>
          </p:cNvPr>
          <p:cNvPicPr>
            <a:picLocks noChangeAspect="1"/>
          </p:cNvPicPr>
          <p:nvPr/>
        </p:nvPicPr>
        <p:blipFill>
          <a:blip r:embed="rId2"/>
          <a:stretch>
            <a:fillRect/>
          </a:stretch>
        </p:blipFill>
        <p:spPr>
          <a:xfrm>
            <a:off x="4413739" y="2637509"/>
            <a:ext cx="3886200" cy="1908297"/>
          </a:xfrm>
          <a:prstGeom prst="rect">
            <a:avLst/>
          </a:prstGeom>
        </p:spPr>
      </p:pic>
      <p:sp>
        <p:nvSpPr>
          <p:cNvPr id="7" name="Footer Placeholder 4">
            <a:extLst>
              <a:ext uri="{FF2B5EF4-FFF2-40B4-BE49-F238E27FC236}">
                <a16:creationId xmlns:a16="http://schemas.microsoft.com/office/drawing/2014/main" id="{B6BB9170-E100-4FC0-FF48-94D4AF9A529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5160271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990A83-2732-B5DD-24EB-8102C6550BA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8CBE3E17-4072-0545-0807-D38A0D4FEC63}"/>
              </a:ext>
            </a:extLst>
          </p:cNvPr>
          <p:cNvSpPr>
            <a:spLocks noGrp="1"/>
          </p:cNvSpPr>
          <p:nvPr>
            <p:ph type="body" sz="quarter" idx="12"/>
          </p:nvPr>
        </p:nvSpPr>
        <p:spPr>
          <a:xfrm>
            <a:off x="768866" y="1162245"/>
            <a:ext cx="7484452" cy="2883536"/>
          </a:xfrm>
        </p:spPr>
        <p:txBody>
          <a:bodyPr vert="horz" lIns="0" tIns="0" rIns="0" bIns="0" rtlCol="0" anchor="t">
            <a:noAutofit/>
          </a:bodyPr>
          <a:lstStyle/>
          <a:p>
            <a:r>
              <a:rPr lang="en-US" sz="2400">
                <a:ea typeface="+mn-lt"/>
                <a:cs typeface="+mn-lt"/>
              </a:rPr>
              <a:t>Think</a:t>
            </a:r>
            <a:r>
              <a:rPr lang="en-US" sz="2400">
                <a:cs typeface="Arial"/>
              </a:rPr>
              <a:t> Lifting is an educational initiative by Lifting Equipment Engineers Association (LEEA).</a:t>
            </a:r>
            <a:endParaRPr lang="en-US" sz="2800">
              <a:cs typeface="Arial"/>
            </a:endParaRPr>
          </a:p>
          <a:p>
            <a:r>
              <a:rPr lang="en-US" sz="2400">
                <a:cs typeface="Arial"/>
              </a:rPr>
              <a:t>LEEA has released some videos to support their Schools Engagement Project.</a:t>
            </a:r>
            <a:endParaRPr lang="en-US" sz="2800">
              <a:cs typeface="Arial"/>
            </a:endParaRPr>
          </a:p>
          <a:p>
            <a:r>
              <a:rPr lang="en-US" sz="2400">
                <a:cs typeface="Arial"/>
              </a:rPr>
              <a:t>Watch the first video listed on this website.</a:t>
            </a:r>
          </a:p>
          <a:p>
            <a:pPr algn="r"/>
            <a:r>
              <a:rPr lang="en-US" sz="2400">
                <a:ea typeface="+mn-lt"/>
                <a:cs typeface="+mn-lt"/>
                <a:hlinkClick r:id="rId2"/>
              </a:rPr>
              <a:t>Think Lifting (leeaint.com)</a:t>
            </a:r>
            <a:endParaRPr lang="en-US" sz="2800">
              <a:cs typeface="Arial"/>
            </a:endParaRPr>
          </a:p>
          <a:p>
            <a:pPr algn="r"/>
            <a:endParaRPr lang="en-US" sz="2400">
              <a:cs typeface="Arial"/>
            </a:endParaRPr>
          </a:p>
          <a:p>
            <a:endParaRPr lang="en-US" sz="2400">
              <a:cs typeface="Arial"/>
            </a:endParaRPr>
          </a:p>
        </p:txBody>
      </p:sp>
      <p:sp>
        <p:nvSpPr>
          <p:cNvPr id="7" name="Title 2">
            <a:extLst>
              <a:ext uri="{FF2B5EF4-FFF2-40B4-BE49-F238E27FC236}">
                <a16:creationId xmlns:a16="http://schemas.microsoft.com/office/drawing/2014/main" id="{B12CAB13-D206-FE73-5186-40DC1B118508}"/>
              </a:ext>
            </a:extLst>
          </p:cNvPr>
          <p:cNvSpPr txBox="1">
            <a:spLocks/>
          </p:cNvSpPr>
          <p:nvPr/>
        </p:nvSpPr>
        <p:spPr>
          <a:xfrm>
            <a:off x="385350" y="402300"/>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000"/>
                </a:solidFill>
                <a:effectLst/>
                <a:uLnTx/>
                <a:uFillTx/>
                <a:latin typeface="Arial"/>
                <a:ea typeface="+mj-ea"/>
                <a:cs typeface="Arial"/>
              </a:rPr>
              <a:t>Pre-session tasks for session 3</a:t>
            </a:r>
            <a:endParaRPr kumimoji="0" lang="en-US" sz="2000" b="1" i="0" u="none" strike="noStrike" kern="1200" cap="none" spc="0" normalizeH="0" baseline="0" noProof="0">
              <a:ln>
                <a:noFill/>
              </a:ln>
              <a:solidFill>
                <a:srgbClr val="000000"/>
              </a:solidFill>
              <a:effectLst/>
              <a:uLnTx/>
              <a:uFillTx/>
              <a:latin typeface="Arial"/>
              <a:ea typeface="+mj-ea"/>
              <a:cs typeface="+mj-cs"/>
            </a:endParaRPr>
          </a:p>
        </p:txBody>
      </p:sp>
      <p:sp>
        <p:nvSpPr>
          <p:cNvPr id="3" name="Footer Placeholder 4">
            <a:extLst>
              <a:ext uri="{FF2B5EF4-FFF2-40B4-BE49-F238E27FC236}">
                <a16:creationId xmlns:a16="http://schemas.microsoft.com/office/drawing/2014/main" id="{3D160BA2-7A20-7EE9-82E7-066F7EC2C39A}"/>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62808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F15EEC-9BCC-6CEF-D2AB-C7B34B9A2EA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68961259-2BF2-98A9-F92A-D30B2FC3A1A7}"/>
              </a:ext>
            </a:extLst>
          </p:cNvPr>
          <p:cNvSpPr>
            <a:spLocks noGrp="1"/>
          </p:cNvSpPr>
          <p:nvPr>
            <p:ph type="title"/>
          </p:nvPr>
        </p:nvSpPr>
        <p:spPr/>
        <p:txBody>
          <a:bodyPr>
            <a:normAutofit/>
          </a:bodyPr>
          <a:lstStyle/>
          <a:p>
            <a:r>
              <a:rPr lang="en-US">
                <a:cs typeface="Arial"/>
              </a:rPr>
              <a:t>Next session</a:t>
            </a:r>
            <a:endParaRPr lang="en-US"/>
          </a:p>
        </p:txBody>
      </p:sp>
      <p:sp>
        <p:nvSpPr>
          <p:cNvPr id="4" name="Text Placeholder 3">
            <a:extLst>
              <a:ext uri="{FF2B5EF4-FFF2-40B4-BE49-F238E27FC236}">
                <a16:creationId xmlns:a16="http://schemas.microsoft.com/office/drawing/2014/main" id="{A3875787-0DFF-ABE0-4C3D-A0DCD2630F03}"/>
              </a:ext>
            </a:extLst>
          </p:cNvPr>
          <p:cNvSpPr>
            <a:spLocks noGrp="1"/>
          </p:cNvSpPr>
          <p:nvPr>
            <p:ph type="body" sz="quarter" idx="12"/>
          </p:nvPr>
        </p:nvSpPr>
        <p:spPr>
          <a:xfrm>
            <a:off x="519750" y="883823"/>
            <a:ext cx="8012690" cy="3601574"/>
          </a:xfrm>
        </p:spPr>
        <p:txBody>
          <a:bodyPr vert="horz" lIns="0" tIns="0" rIns="0" bIns="0" rtlCol="0" anchor="t">
            <a:noAutofit/>
          </a:bodyPr>
          <a:lstStyle/>
          <a:p>
            <a:pPr>
              <a:lnSpc>
                <a:spcPct val="120000"/>
              </a:lnSpc>
              <a:spcBef>
                <a:spcPts val="600"/>
              </a:spcBef>
            </a:pPr>
            <a:r>
              <a:rPr lang="en-US" sz="2400">
                <a:cs typeface="Arial"/>
              </a:rPr>
              <a:t>In our next session we will be working on:</a:t>
            </a:r>
          </a:p>
          <a:p>
            <a:pPr algn="ctr">
              <a:lnSpc>
                <a:spcPct val="120000"/>
              </a:lnSpc>
              <a:spcBef>
                <a:spcPts val="600"/>
              </a:spcBef>
            </a:pPr>
            <a:r>
              <a:rPr lang="en-US" sz="2400" b="1">
                <a:solidFill>
                  <a:srgbClr val="C00000"/>
                </a:solidFill>
                <a:cs typeface="Arial"/>
              </a:rPr>
              <a:t>SS beam analysis</a:t>
            </a:r>
          </a:p>
          <a:p>
            <a:pPr>
              <a:lnSpc>
                <a:spcPct val="120000"/>
              </a:lnSpc>
              <a:spcBef>
                <a:spcPts val="600"/>
              </a:spcBef>
            </a:pPr>
            <a:r>
              <a:rPr lang="en-US" sz="2400">
                <a:cs typeface="Arial"/>
              </a:rPr>
              <a:t>This requires skills and understanding on calculation of moments.</a:t>
            </a:r>
            <a:endParaRPr lang="en-US" sz="2400"/>
          </a:p>
          <a:p>
            <a:pPr>
              <a:lnSpc>
                <a:spcPct val="120000"/>
              </a:lnSpc>
              <a:spcBef>
                <a:spcPts val="600"/>
              </a:spcBef>
            </a:pPr>
            <a:r>
              <a:rPr lang="en-US" sz="2400">
                <a:cs typeface="Arial"/>
              </a:rPr>
              <a:t>Refer to the link below for self-directed revision on moments:</a:t>
            </a:r>
          </a:p>
          <a:p>
            <a:pPr>
              <a:lnSpc>
                <a:spcPct val="120000"/>
              </a:lnSpc>
              <a:spcBef>
                <a:spcPts val="600"/>
              </a:spcBef>
            </a:pPr>
            <a:r>
              <a:rPr lang="en-US" sz="1800">
                <a:ea typeface="+mn-lt"/>
                <a:cs typeface="+mn-lt"/>
                <a:hlinkClick r:id="rId2"/>
              </a:rPr>
              <a:t>Moments - Moments, levers and gears - AQA - GCSE Physics (Single Science) Revision - AQA - BBC Bitesize</a:t>
            </a:r>
            <a:endParaRPr lang="en-US" sz="1800">
              <a:cs typeface="Arial"/>
            </a:endParaRPr>
          </a:p>
        </p:txBody>
      </p:sp>
      <p:sp>
        <p:nvSpPr>
          <p:cNvPr id="6" name="Footer Placeholder 4">
            <a:extLst>
              <a:ext uri="{FF2B5EF4-FFF2-40B4-BE49-F238E27FC236}">
                <a16:creationId xmlns:a16="http://schemas.microsoft.com/office/drawing/2014/main" id="{6064C588-834F-251C-FB8B-ED18535C1DD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407672591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6BFDC-9187-A376-E718-6A28D607726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9CEB353E-06E4-C687-1686-42EC0E49BF39}"/>
              </a:ext>
            </a:extLst>
          </p:cNvPr>
          <p:cNvSpPr>
            <a:spLocks noGrp="1"/>
          </p:cNvSpPr>
          <p:nvPr>
            <p:ph type="body" sz="quarter" idx="12"/>
          </p:nvPr>
        </p:nvSpPr>
        <p:spPr>
          <a:xfrm>
            <a:off x="546708" y="476543"/>
            <a:ext cx="7667625" cy="3601574"/>
          </a:xfrm>
        </p:spPr>
        <p:txBody>
          <a:bodyPr vert="horz" lIns="0" tIns="0" rIns="0" bIns="0" rtlCol="0" anchor="t">
            <a:noAutofit/>
          </a:bodyPr>
          <a:lstStyle/>
          <a:p>
            <a:r>
              <a:rPr lang="en-US" b="1">
                <a:ea typeface="+mn-lt"/>
                <a:cs typeface="+mn-lt"/>
              </a:rPr>
              <a:t>Let’s complete the self-assessment sheet for today’s session</a:t>
            </a:r>
            <a:endParaRPr lang="en-US">
              <a:ea typeface="+mn-lt"/>
              <a:cs typeface="+mn-lt"/>
            </a:endParaRPr>
          </a:p>
        </p:txBody>
      </p:sp>
      <p:grpSp>
        <p:nvGrpSpPr>
          <p:cNvPr id="8" name="Group 7">
            <a:extLst>
              <a:ext uri="{FF2B5EF4-FFF2-40B4-BE49-F238E27FC236}">
                <a16:creationId xmlns:a16="http://schemas.microsoft.com/office/drawing/2014/main" id="{DB97984B-ADDB-4E21-A3F6-1C55EEA40E98}"/>
              </a:ext>
            </a:extLst>
          </p:cNvPr>
          <p:cNvGrpSpPr/>
          <p:nvPr/>
        </p:nvGrpSpPr>
        <p:grpSpPr>
          <a:xfrm>
            <a:off x="4067812" y="1067631"/>
            <a:ext cx="3719864" cy="3376625"/>
            <a:chOff x="4067812" y="1067631"/>
            <a:chExt cx="3719864" cy="3376625"/>
          </a:xfrm>
        </p:grpSpPr>
        <p:grpSp>
          <p:nvGrpSpPr>
            <p:cNvPr id="11" name="Group 10">
              <a:extLst>
                <a:ext uri="{FF2B5EF4-FFF2-40B4-BE49-F238E27FC236}">
                  <a16:creationId xmlns:a16="http://schemas.microsoft.com/office/drawing/2014/main" id="{1FD24589-450E-B975-7F4D-0229020D6EA5}"/>
                </a:ext>
              </a:extLst>
            </p:cNvPr>
            <p:cNvGrpSpPr/>
            <p:nvPr/>
          </p:nvGrpSpPr>
          <p:grpSpPr>
            <a:xfrm>
              <a:off x="4067812" y="1067631"/>
              <a:ext cx="3719864" cy="3376625"/>
              <a:chOff x="4066472" y="1266825"/>
              <a:chExt cx="3719864" cy="3376625"/>
            </a:xfrm>
          </p:grpSpPr>
          <p:pic>
            <p:nvPicPr>
              <p:cNvPr id="6" name="Picture 6" descr="Reading cartoon bee">
                <a:extLst>
                  <a:ext uri="{FF2B5EF4-FFF2-40B4-BE49-F238E27FC236}">
                    <a16:creationId xmlns:a16="http://schemas.microsoft.com/office/drawing/2014/main" id="{B54E52EF-556A-6046-9B29-FF898181D523}"/>
                  </a:ext>
                </a:extLst>
              </p:cNvPr>
              <p:cNvPicPr>
                <a:picLocks noChangeAspect="1"/>
              </p:cNvPicPr>
              <p:nvPr/>
            </p:nvPicPr>
            <p:blipFill>
              <a:blip r:embed="rId2"/>
              <a:stretch>
                <a:fillRect/>
              </a:stretch>
            </p:blipFill>
            <p:spPr>
              <a:xfrm>
                <a:off x="4514850" y="2200263"/>
                <a:ext cx="1838324" cy="2443187"/>
              </a:xfrm>
              <a:prstGeom prst="rect">
                <a:avLst/>
              </a:prstGeom>
            </p:spPr>
          </p:pic>
          <p:pic>
            <p:nvPicPr>
              <p:cNvPr id="7" name="Graphic 7" descr="A lightbulb">
                <a:extLst>
                  <a:ext uri="{FF2B5EF4-FFF2-40B4-BE49-F238E27FC236}">
                    <a16:creationId xmlns:a16="http://schemas.microsoft.com/office/drawing/2014/main" id="{DC0808CE-94F9-62BA-6D4D-B35A247C6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7123" y="2474387"/>
                <a:ext cx="1319213" cy="1319213"/>
              </a:xfrm>
              <a:prstGeom prst="rect">
                <a:avLst/>
              </a:prstGeom>
            </p:spPr>
          </p:pic>
          <p:pic>
            <p:nvPicPr>
              <p:cNvPr id="9" name="Graphic 7" descr="A lightbulb">
                <a:extLst>
                  <a:ext uri="{FF2B5EF4-FFF2-40B4-BE49-F238E27FC236}">
                    <a16:creationId xmlns:a16="http://schemas.microsoft.com/office/drawing/2014/main" id="{C840CF0F-4FF2-31BF-3E62-F1CBAF14F9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7838" y="1266825"/>
                <a:ext cx="1319213" cy="1319213"/>
              </a:xfrm>
              <a:prstGeom prst="rect">
                <a:avLst/>
              </a:prstGeom>
            </p:spPr>
          </p:pic>
          <p:pic>
            <p:nvPicPr>
              <p:cNvPr id="10" name="Graphic 7" descr="A lightbulb">
                <a:extLst>
                  <a:ext uri="{FF2B5EF4-FFF2-40B4-BE49-F238E27FC236}">
                    <a16:creationId xmlns:a16="http://schemas.microsoft.com/office/drawing/2014/main" id="{55DF3E79-8956-DA48-74E6-14F5AE1232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6472" y="1540656"/>
                <a:ext cx="1319213" cy="1319213"/>
              </a:xfrm>
              <a:prstGeom prst="rect">
                <a:avLst/>
              </a:prstGeom>
            </p:spPr>
          </p:pic>
        </p:grpSp>
        <p:sp>
          <p:nvSpPr>
            <p:cNvPr id="3" name="TextBox 2">
              <a:extLst>
                <a:ext uri="{FF2B5EF4-FFF2-40B4-BE49-F238E27FC236}">
                  <a16:creationId xmlns:a16="http://schemas.microsoft.com/office/drawing/2014/main" id="{01BC2AD8-3230-4FE7-9716-8B97CF44D392}"/>
                </a:ext>
              </a:extLst>
            </p:cNvPr>
            <p:cNvSpPr txBox="1"/>
            <p:nvPr/>
          </p:nvSpPr>
          <p:spPr>
            <a:xfrm>
              <a:off x="4666819" y="185167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R</a:t>
              </a:r>
            </a:p>
          </p:txBody>
        </p:sp>
        <p:sp>
          <p:nvSpPr>
            <p:cNvPr id="12" name="TextBox 11">
              <a:extLst>
                <a:ext uri="{FF2B5EF4-FFF2-40B4-BE49-F238E27FC236}">
                  <a16:creationId xmlns:a16="http://schemas.microsoft.com/office/drawing/2014/main" id="{BB9F474C-D1F2-40A2-AE9C-F30A144FAA71}"/>
                </a:ext>
              </a:extLst>
            </p:cNvPr>
            <p:cNvSpPr txBox="1"/>
            <p:nvPr/>
          </p:nvSpPr>
          <p:spPr>
            <a:xfrm>
              <a:off x="6156176" y="157005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A</a:t>
              </a:r>
            </a:p>
          </p:txBody>
        </p:sp>
        <p:sp>
          <p:nvSpPr>
            <p:cNvPr id="13" name="TextBox 12">
              <a:extLst>
                <a:ext uri="{FF2B5EF4-FFF2-40B4-BE49-F238E27FC236}">
                  <a16:creationId xmlns:a16="http://schemas.microsoft.com/office/drawing/2014/main" id="{C8F0C792-EEE7-407C-89FD-33A45215C141}"/>
                </a:ext>
              </a:extLst>
            </p:cNvPr>
            <p:cNvSpPr txBox="1"/>
            <p:nvPr/>
          </p:nvSpPr>
          <p:spPr>
            <a:xfrm>
              <a:off x="7092280" y="2787774"/>
              <a:ext cx="360040"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G</a:t>
              </a:r>
            </a:p>
          </p:txBody>
        </p:sp>
      </p:grpSp>
      <p:sp>
        <p:nvSpPr>
          <p:cNvPr id="14" name="Footer Placeholder 4">
            <a:extLst>
              <a:ext uri="{FF2B5EF4-FFF2-40B4-BE49-F238E27FC236}">
                <a16:creationId xmlns:a16="http://schemas.microsoft.com/office/drawing/2014/main" id="{0396F5D5-C035-E28C-3335-AEC50D80CEC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5409389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sz="1100" b="0" i="0" u="none" strike="noStrike" kern="1200" cap="none" spc="0" normalizeH="0" baseline="0" noProof="0">
              <a:ln>
                <a:noFill/>
              </a:ln>
              <a:solidFill>
                <a:srgbClr val="002060"/>
              </a:solidFill>
              <a:effectLst/>
              <a:uLnTx/>
              <a:uFillTx/>
              <a:latin typeface="Aria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FCC24D4C-9AB6-4EDE-DEE1-5D74DD96FE8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0080844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3</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1847868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Today’s session outcomes</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490001" y="691246"/>
            <a:ext cx="7898423" cy="3641820"/>
          </a:xfrm>
        </p:spPr>
        <p:txBody>
          <a:bodyPr vert="horz" lIns="0" tIns="0" rIns="0" bIns="0" rtlCol="0" anchor="t">
            <a:noAutofit/>
          </a:bodyPr>
          <a:lstStyle/>
          <a:p>
            <a:pPr marL="514350" indent="-514350">
              <a:lnSpc>
                <a:spcPct val="120000"/>
              </a:lnSpc>
              <a:spcBef>
                <a:spcPts val="600"/>
              </a:spcBef>
              <a:buAutoNum type="arabicPeriod"/>
            </a:pPr>
            <a:r>
              <a:rPr lang="en-GB" sz="2400">
                <a:cs typeface="Arial"/>
              </a:rPr>
              <a:t>Recap of session 2</a:t>
            </a:r>
            <a:endParaRPr lang="en-US" sz="2400">
              <a:cs typeface="Arial"/>
            </a:endParaRPr>
          </a:p>
          <a:p>
            <a:pPr marL="514350" indent="-514350">
              <a:lnSpc>
                <a:spcPct val="120000"/>
              </a:lnSpc>
              <a:spcBef>
                <a:spcPts val="600"/>
              </a:spcBef>
              <a:buAutoNum type="arabicPeriod"/>
            </a:pPr>
            <a:r>
              <a:rPr lang="en-GB" sz="2400">
                <a:cs typeface="Arial"/>
              </a:rPr>
              <a:t>Review answers of pre-session task </a:t>
            </a:r>
          </a:p>
          <a:p>
            <a:pPr marL="514350" indent="-514350">
              <a:lnSpc>
                <a:spcPct val="120000"/>
              </a:lnSpc>
              <a:spcBef>
                <a:spcPts val="600"/>
              </a:spcBef>
              <a:buAutoNum type="arabicPeriod"/>
            </a:pPr>
            <a:r>
              <a:rPr lang="fr-FR" sz="2400">
                <a:cs typeface="Arial"/>
              </a:rPr>
              <a:t>Calculate the support reactions</a:t>
            </a:r>
            <a:r>
              <a:rPr lang="en-GB" sz="2400">
                <a:cs typeface="Arial"/>
              </a:rPr>
              <a:t> in SS beams subjected to different loading conditions</a:t>
            </a:r>
          </a:p>
          <a:p>
            <a:pPr marL="514350" indent="-514350">
              <a:lnSpc>
                <a:spcPct val="120000"/>
              </a:lnSpc>
              <a:spcBef>
                <a:spcPts val="600"/>
              </a:spcBef>
              <a:buAutoNum type="arabicPeriod"/>
            </a:pPr>
            <a:r>
              <a:rPr lang="en-GB" sz="2400">
                <a:ea typeface="+mn-lt"/>
                <a:cs typeface="+mn-lt"/>
              </a:rPr>
              <a:t>Comparison of support reaction of SS beams from experiments and theoretical values</a:t>
            </a:r>
            <a:endParaRPr lang="en-US" sz="2400">
              <a:ea typeface="+mn-lt"/>
              <a:cs typeface="+mn-lt"/>
            </a:endParaRPr>
          </a:p>
          <a:p>
            <a:pPr marL="514350" indent="-514350">
              <a:lnSpc>
                <a:spcPct val="120000"/>
              </a:lnSpc>
              <a:spcBef>
                <a:spcPts val="600"/>
              </a:spcBef>
              <a:buAutoNum type="arabicPeriod"/>
            </a:pPr>
            <a:r>
              <a:rPr lang="en-GB" sz="2400">
                <a:cs typeface="Arial"/>
              </a:rPr>
              <a:t>Introduction to next session</a:t>
            </a:r>
          </a:p>
          <a:p>
            <a:pPr marL="514350" indent="-514350">
              <a:lnSpc>
                <a:spcPct val="120000"/>
              </a:lnSpc>
              <a:spcBef>
                <a:spcPts val="600"/>
              </a:spcBef>
              <a:buAutoNum type="arabicPeriod"/>
            </a:pPr>
            <a:endParaRPr lang="en-GB" sz="2400">
              <a:cs typeface="Arial"/>
            </a:endParaRPr>
          </a:p>
        </p:txBody>
      </p:sp>
      <p:sp>
        <p:nvSpPr>
          <p:cNvPr id="6" name="Footer Placeholder 4">
            <a:extLst>
              <a:ext uri="{FF2B5EF4-FFF2-40B4-BE49-F238E27FC236}">
                <a16:creationId xmlns:a16="http://schemas.microsoft.com/office/drawing/2014/main" id="{FB96D1D9-D9D6-9B22-73B5-85BD0387690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2246468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4400"/>
              <a:t>Recap of session 2</a:t>
            </a:r>
          </a:p>
        </p:txBody>
      </p:sp>
    </p:spTree>
    <p:extLst>
      <p:ext uri="{BB962C8B-B14F-4D97-AF65-F5344CB8AC3E}">
        <p14:creationId xmlns:p14="http://schemas.microsoft.com/office/powerpoint/2010/main" val="21567300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B678E-8DA7-634A-A677-F77E3A8C09B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dirty="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3EB27EC-CFA9-294B-04D7-34EEDAFD9D62}"/>
              </a:ext>
            </a:extLst>
          </p:cNvPr>
          <p:cNvSpPr>
            <a:spLocks noGrp="1"/>
          </p:cNvSpPr>
          <p:nvPr>
            <p:ph type="title"/>
          </p:nvPr>
        </p:nvSpPr>
        <p:spPr/>
        <p:txBody>
          <a:bodyPr/>
          <a:lstStyle/>
          <a:p>
            <a:r>
              <a:rPr lang="en-GB">
                <a:cs typeface="Arial"/>
              </a:rPr>
              <a:t>Last week we learnt to:</a:t>
            </a:r>
            <a:endParaRPr lang="en-GB"/>
          </a:p>
        </p:txBody>
      </p:sp>
      <p:sp>
        <p:nvSpPr>
          <p:cNvPr id="4" name="Text Placeholder 3">
            <a:extLst>
              <a:ext uri="{FF2B5EF4-FFF2-40B4-BE49-F238E27FC236}">
                <a16:creationId xmlns:a16="http://schemas.microsoft.com/office/drawing/2014/main" id="{73FFA407-80A8-68BB-8857-94CD785C1BEB}"/>
              </a:ext>
            </a:extLst>
          </p:cNvPr>
          <p:cNvSpPr>
            <a:spLocks noGrp="1"/>
          </p:cNvSpPr>
          <p:nvPr>
            <p:ph type="body" sz="quarter" idx="12"/>
          </p:nvPr>
        </p:nvSpPr>
        <p:spPr>
          <a:xfrm>
            <a:off x="234000" y="986400"/>
            <a:ext cx="8586472" cy="3601574"/>
          </a:xfrm>
        </p:spPr>
        <p:txBody>
          <a:bodyPr vert="horz" lIns="0" tIns="0" rIns="0" bIns="0" rtlCol="0" anchor="t">
            <a:noAutofit/>
          </a:bodyPr>
          <a:lstStyle/>
          <a:p>
            <a:pPr marL="514350" indent="-514350">
              <a:lnSpc>
                <a:spcPct val="120000"/>
              </a:lnSpc>
              <a:spcBef>
                <a:spcPts val="600"/>
              </a:spcBef>
              <a:buAutoNum type="arabicPeriod"/>
            </a:pPr>
            <a:r>
              <a:rPr lang="fr-FR" sz="2400" err="1">
                <a:ea typeface="+mn-lt"/>
                <a:cs typeface="+mn-lt"/>
              </a:rPr>
              <a:t>understand</a:t>
            </a:r>
            <a:r>
              <a:rPr lang="fr-FR" sz="2400">
                <a:ea typeface="+mn-lt"/>
                <a:cs typeface="+mn-lt"/>
              </a:rPr>
              <a:t> types of forces (concurrent, non-concurrent,</a:t>
            </a:r>
            <a:br>
              <a:rPr lang="fr-FR" sz="2400">
                <a:ea typeface="+mn-lt"/>
                <a:cs typeface="+mn-lt"/>
              </a:rPr>
            </a:br>
            <a:r>
              <a:rPr lang="fr-FR" sz="2400" err="1">
                <a:ea typeface="+mn-lt"/>
                <a:cs typeface="+mn-lt"/>
              </a:rPr>
              <a:t>co-planar</a:t>
            </a:r>
            <a:r>
              <a:rPr lang="fr-FR" sz="2400">
                <a:ea typeface="+mn-lt"/>
                <a:cs typeface="+mn-lt"/>
              </a:rPr>
              <a:t>, non-contact)</a:t>
            </a:r>
          </a:p>
          <a:p>
            <a:pPr marL="514350" indent="-514350">
              <a:lnSpc>
                <a:spcPct val="120000"/>
              </a:lnSpc>
              <a:spcBef>
                <a:spcPts val="600"/>
              </a:spcBef>
              <a:buAutoNum type="arabicPeriod"/>
            </a:pPr>
            <a:r>
              <a:rPr lang="en-GB" sz="2400">
                <a:ea typeface="+mn-lt"/>
                <a:cs typeface="+mn-lt"/>
              </a:rPr>
              <a:t>understand types of loads on simply supported (SS) beams</a:t>
            </a:r>
            <a:endParaRPr lang="en-US" sz="2400">
              <a:ea typeface="+mn-lt"/>
              <a:cs typeface="+mn-lt"/>
            </a:endParaRPr>
          </a:p>
          <a:p>
            <a:pPr marL="514350" indent="-514350">
              <a:lnSpc>
                <a:spcPct val="120000"/>
              </a:lnSpc>
              <a:spcBef>
                <a:spcPts val="600"/>
              </a:spcBef>
              <a:buAutoNum type="arabicPeriod"/>
            </a:pPr>
            <a:r>
              <a:rPr lang="en-GB" sz="2400">
                <a:ea typeface="+mn-lt"/>
                <a:cs typeface="+mn-lt"/>
              </a:rPr>
              <a:t>understand types of supports used in SS beams</a:t>
            </a:r>
            <a:endParaRPr lang="en-US" sz="2400">
              <a:ea typeface="+mn-lt"/>
              <a:cs typeface="+mn-lt"/>
            </a:endParaRPr>
          </a:p>
          <a:p>
            <a:pPr marL="514350" indent="-514350">
              <a:lnSpc>
                <a:spcPct val="120000"/>
              </a:lnSpc>
              <a:spcBef>
                <a:spcPts val="600"/>
              </a:spcBef>
              <a:buAutoNum type="arabicPeriod"/>
            </a:pPr>
            <a:r>
              <a:rPr lang="en-GB" sz="2400">
                <a:ea typeface="+mn-lt"/>
                <a:cs typeface="+mn-lt"/>
              </a:rPr>
              <a:t>perform an experiment on SS beams and record results.</a:t>
            </a:r>
          </a:p>
          <a:p>
            <a:pPr marL="514350" indent="-514350">
              <a:lnSpc>
                <a:spcPct val="120000"/>
              </a:lnSpc>
              <a:spcBef>
                <a:spcPts val="600"/>
              </a:spcBef>
              <a:buAutoNum type="arabicPeriod"/>
            </a:pPr>
            <a:endParaRPr lang="en-GB" sz="2400">
              <a:cs typeface="Arial"/>
            </a:endParaRPr>
          </a:p>
        </p:txBody>
      </p:sp>
      <p:sp>
        <p:nvSpPr>
          <p:cNvPr id="6" name="Footer Placeholder 4">
            <a:extLst>
              <a:ext uri="{FF2B5EF4-FFF2-40B4-BE49-F238E27FC236}">
                <a16:creationId xmlns:a16="http://schemas.microsoft.com/office/drawing/2014/main" id="{4C57E155-4E4E-1688-42D1-8A0550D2BAD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330181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Problem-based learning approach (PBL) project </a:t>
            </a:r>
          </a:p>
        </p:txBody>
      </p:sp>
    </p:spTree>
    <p:extLst>
      <p:ext uri="{BB962C8B-B14F-4D97-AF65-F5344CB8AC3E}">
        <p14:creationId xmlns:p14="http://schemas.microsoft.com/office/powerpoint/2010/main" val="14202212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a:t>
            </a:r>
            <a:endParaRPr lang="en-GB">
              <a:solidFill>
                <a:schemeClr val="accent2">
                  <a:lumMod val="75000"/>
                </a:schemeClr>
              </a:solidFill>
            </a:endParaRPr>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64745" y="770963"/>
            <a:ext cx="6323480" cy="3601574"/>
          </a:xfrm>
        </p:spPr>
        <p:txBody>
          <a:bodyPr vert="horz" lIns="0" tIns="0" rIns="0" bIns="0" rtlCol="0" anchor="t">
            <a:noAutofit/>
          </a:bodyPr>
          <a:lstStyle/>
          <a:p>
            <a:pPr marL="457200" indent="-457200">
              <a:buAutoNum type="arabicPeriod"/>
            </a:pPr>
            <a:r>
              <a:rPr lang="en-GB" sz="2400"/>
              <a:t>The weight of a carpet on a floor is a uniformly distributed load.</a:t>
            </a:r>
            <a:br>
              <a:rPr lang="en-GB" sz="2400"/>
            </a:br>
            <a:endParaRPr lang="en-GB" sz="2400"/>
          </a:p>
          <a:p>
            <a:pPr marL="457200" indent="-457200">
              <a:buAutoNum type="arabicPeriod"/>
            </a:pPr>
            <a:r>
              <a:rPr lang="en-GB" sz="2400"/>
              <a:t>The weight of a person is a non-uniformly distributed load.</a:t>
            </a:r>
            <a:br>
              <a:rPr lang="en-GB" sz="2400"/>
            </a:br>
            <a:endParaRPr lang="en-GB" sz="2400"/>
          </a:p>
          <a:p>
            <a:pPr marL="457200" indent="-457200">
              <a:buAutoNum type="arabicPeriod"/>
            </a:pPr>
            <a:r>
              <a:rPr lang="en-GB" sz="2400"/>
              <a:t>Roller support reaction has both vertical and horizonal components.</a:t>
            </a:r>
          </a:p>
          <a:p>
            <a:pPr marL="514350" indent="-514350" algn="r">
              <a:buFont typeface="+mj-lt"/>
              <a:buAutoNum type="arabicPeriod"/>
            </a:pPr>
            <a:endParaRPr lang="en-GB" sz="2400"/>
          </a:p>
          <a:p>
            <a:pPr marL="514350" indent="-514350" algn="r">
              <a:buFont typeface="+mj-lt"/>
              <a:buAutoNum type="arabicPeriod"/>
            </a:pPr>
            <a:endParaRPr lang="en-GB" sz="2400"/>
          </a:p>
        </p:txBody>
      </p:sp>
      <p:sp>
        <p:nvSpPr>
          <p:cNvPr id="6" name="Footer Placeholder 4">
            <a:extLst>
              <a:ext uri="{FF2B5EF4-FFF2-40B4-BE49-F238E27FC236}">
                <a16:creationId xmlns:a16="http://schemas.microsoft.com/office/drawing/2014/main" id="{203A8834-2A31-1F09-0C5B-1FAEB548EC5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21597B7B-DD0B-20F5-4BF6-E4D9F251F3DE}"/>
              </a:ext>
            </a:extLst>
          </p:cNvPr>
          <p:cNvGrpSpPr/>
          <p:nvPr/>
        </p:nvGrpSpPr>
        <p:grpSpPr>
          <a:xfrm>
            <a:off x="7105266" y="732641"/>
            <a:ext cx="1228328" cy="830997"/>
            <a:chOff x="5364088" y="3923569"/>
            <a:chExt cx="1228328" cy="830997"/>
          </a:xfrm>
        </p:grpSpPr>
        <p:sp>
          <p:nvSpPr>
            <p:cNvPr id="7" name="TextBox 6">
              <a:extLst>
                <a:ext uri="{FF2B5EF4-FFF2-40B4-BE49-F238E27FC236}">
                  <a16:creationId xmlns:a16="http://schemas.microsoft.com/office/drawing/2014/main" id="{7F7434BE-C5D2-3534-9E14-670619BFC4FC}"/>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D19E6F6A-FB81-74F5-B5DE-22DFD1C2E564}"/>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86F7C05-D4E7-5DBE-8AA9-54C0EE6756EA}"/>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2D9933EA-FD47-9477-6B4C-8E1D3CA8AD85}"/>
              </a:ext>
            </a:extLst>
          </p:cNvPr>
          <p:cNvGrpSpPr/>
          <p:nvPr/>
        </p:nvGrpSpPr>
        <p:grpSpPr>
          <a:xfrm>
            <a:off x="7105266" y="1791775"/>
            <a:ext cx="1228328" cy="830997"/>
            <a:chOff x="5364088" y="3923569"/>
            <a:chExt cx="1228328" cy="830997"/>
          </a:xfrm>
        </p:grpSpPr>
        <p:sp>
          <p:nvSpPr>
            <p:cNvPr id="11" name="TextBox 10">
              <a:extLst>
                <a:ext uri="{FF2B5EF4-FFF2-40B4-BE49-F238E27FC236}">
                  <a16:creationId xmlns:a16="http://schemas.microsoft.com/office/drawing/2014/main" id="{F5492B7E-274E-13E2-823C-DE2114EAD05A}"/>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47A97100-0B67-9E60-5CAE-98C18E6DE2FC}"/>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B639480D-A536-8B6F-6177-5A0733FCEB53}"/>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17A99D14-142B-4567-FAA7-46F9F4054491}"/>
              </a:ext>
            </a:extLst>
          </p:cNvPr>
          <p:cNvGrpSpPr/>
          <p:nvPr/>
        </p:nvGrpSpPr>
        <p:grpSpPr>
          <a:xfrm>
            <a:off x="7105266" y="2894334"/>
            <a:ext cx="1228328" cy="830997"/>
            <a:chOff x="5364088" y="3923569"/>
            <a:chExt cx="1228328" cy="830997"/>
          </a:xfrm>
        </p:grpSpPr>
        <p:sp>
          <p:nvSpPr>
            <p:cNvPr id="15" name="TextBox 14">
              <a:extLst>
                <a:ext uri="{FF2B5EF4-FFF2-40B4-BE49-F238E27FC236}">
                  <a16:creationId xmlns:a16="http://schemas.microsoft.com/office/drawing/2014/main" id="{B8E4F697-17BE-9596-6595-1AD3587D3B0E}"/>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E0175450-1C74-51EC-C9FA-4201AD2C0A4C}"/>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6496E93-9013-1B09-2518-96CDD0AC883F}"/>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3405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15BAA1-02A1-4567-8B9A-167645A684F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BB708CE5-4DB1-4174-9694-2A22B3D5F735}"/>
              </a:ext>
            </a:extLst>
          </p:cNvPr>
          <p:cNvSpPr>
            <a:spLocks noGrp="1"/>
          </p:cNvSpPr>
          <p:nvPr>
            <p:ph type="title"/>
          </p:nvPr>
        </p:nvSpPr>
        <p:spPr/>
        <p:txBody>
          <a:bodyPr/>
          <a:lstStyle/>
          <a:p>
            <a:r>
              <a:rPr lang="en-GB"/>
              <a:t>Pre-session task </a:t>
            </a:r>
          </a:p>
        </p:txBody>
      </p:sp>
      <p:pic>
        <p:nvPicPr>
          <p:cNvPr id="4" name="Picture 5" descr="Graphical user interface, application&#10;&#10;Description automatically generated">
            <a:extLst>
              <a:ext uri="{FF2B5EF4-FFF2-40B4-BE49-F238E27FC236}">
                <a16:creationId xmlns:a16="http://schemas.microsoft.com/office/drawing/2014/main" id="{008596FD-7411-1080-59D8-63B838D0DE27}"/>
              </a:ext>
            </a:extLst>
          </p:cNvPr>
          <p:cNvPicPr>
            <a:picLocks noChangeAspect="1"/>
          </p:cNvPicPr>
          <p:nvPr/>
        </p:nvPicPr>
        <p:blipFill>
          <a:blip r:embed="rId3"/>
          <a:stretch>
            <a:fillRect/>
          </a:stretch>
        </p:blipFill>
        <p:spPr>
          <a:xfrm>
            <a:off x="1429555" y="710389"/>
            <a:ext cx="6453924" cy="3497344"/>
          </a:xfrm>
          <a:prstGeom prst="rect">
            <a:avLst/>
          </a:prstGeom>
          <a:ln>
            <a:solidFill>
              <a:schemeClr val="tx1"/>
            </a:solidFill>
          </a:ln>
        </p:spPr>
      </p:pic>
      <p:sp>
        <p:nvSpPr>
          <p:cNvPr id="6" name="Footer Placeholder 4">
            <a:extLst>
              <a:ext uri="{FF2B5EF4-FFF2-40B4-BE49-F238E27FC236}">
                <a16:creationId xmlns:a16="http://schemas.microsoft.com/office/drawing/2014/main" id="{14C7C405-F7DA-7545-3DD7-66140CE7397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9176938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a:t>
            </a:r>
            <a:r>
              <a:rPr lang="en-GB">
                <a:solidFill>
                  <a:schemeClr val="accent2">
                    <a:lumMod val="75000"/>
                  </a:schemeClr>
                </a:solidFill>
                <a:latin typeface="Arial" panose="020B0604020202020204" pitchFamily="34" charset="0"/>
                <a:ea typeface="Calibri" panose="020F0502020204030204" pitchFamily="34" charset="0"/>
              </a:rPr>
              <a:t>pre-session task</a:t>
            </a:r>
            <a:endParaRPr lang="en-GB">
              <a:solidFill>
                <a:schemeClr val="accent2">
                  <a:lumMod val="75000"/>
                </a:schemeClr>
              </a:solidFill>
            </a:endParaRPr>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64745" y="770963"/>
            <a:ext cx="6467496" cy="3601574"/>
          </a:xfrm>
        </p:spPr>
        <p:txBody>
          <a:bodyPr vert="horz" lIns="0" tIns="0" rIns="0" bIns="0" rtlCol="0" anchor="t">
            <a:noAutofit/>
          </a:bodyPr>
          <a:lstStyle/>
          <a:p>
            <a:pPr marL="457200" indent="-457200">
              <a:buAutoNum type="arabicPeriod"/>
            </a:pPr>
            <a:r>
              <a:rPr lang="en-GB" sz="2400"/>
              <a:t>A wind turbine beam is subjected to only point loads.</a:t>
            </a:r>
            <a:br>
              <a:rPr lang="en-GB" sz="2400"/>
            </a:br>
            <a:endParaRPr lang="en-GB" sz="2400"/>
          </a:p>
          <a:p>
            <a:pPr marL="457200" indent="-457200">
              <a:buAutoNum type="arabicPeriod"/>
            </a:pPr>
            <a:r>
              <a:rPr lang="en-GB" sz="2400"/>
              <a:t>Beam analysis is only conducted by civil engineers in the industry.</a:t>
            </a:r>
            <a:br>
              <a:rPr lang="en-GB" sz="2400"/>
            </a:br>
            <a:endParaRPr lang="en-GB" sz="2400"/>
          </a:p>
          <a:p>
            <a:pPr marL="457200" indent="-457200">
              <a:buAutoNum type="arabicPeriod"/>
            </a:pPr>
            <a:r>
              <a:rPr lang="en-GB" sz="2400"/>
              <a:t>Each member of a truss shall be considered as a beam.</a:t>
            </a:r>
          </a:p>
        </p:txBody>
      </p:sp>
      <p:sp>
        <p:nvSpPr>
          <p:cNvPr id="6" name="Footer Placeholder 4">
            <a:extLst>
              <a:ext uri="{FF2B5EF4-FFF2-40B4-BE49-F238E27FC236}">
                <a16:creationId xmlns:a16="http://schemas.microsoft.com/office/drawing/2014/main" id="{0100FAC1-1C9D-6A23-59C8-57254308E6A4}"/>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5F6289E9-64A1-F7AA-A584-A53DA9789FF2}"/>
              </a:ext>
            </a:extLst>
          </p:cNvPr>
          <p:cNvGrpSpPr/>
          <p:nvPr/>
        </p:nvGrpSpPr>
        <p:grpSpPr>
          <a:xfrm>
            <a:off x="7243861" y="770963"/>
            <a:ext cx="1228328" cy="830997"/>
            <a:chOff x="5364088" y="3923569"/>
            <a:chExt cx="1228328" cy="830997"/>
          </a:xfrm>
        </p:grpSpPr>
        <p:sp>
          <p:nvSpPr>
            <p:cNvPr id="7" name="TextBox 6">
              <a:extLst>
                <a:ext uri="{FF2B5EF4-FFF2-40B4-BE49-F238E27FC236}">
                  <a16:creationId xmlns:a16="http://schemas.microsoft.com/office/drawing/2014/main" id="{6FC805AF-33EC-AE0A-B9D4-D1F582361AD6}"/>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C4BFF3B5-F293-DED8-D148-B34051BEF47F}"/>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DB6BFA80-A832-DEAC-FCC4-9CE930B6A129}"/>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F467F2C4-0F1B-BE38-6E12-7BFE99DC227C}"/>
              </a:ext>
            </a:extLst>
          </p:cNvPr>
          <p:cNvGrpSpPr/>
          <p:nvPr/>
        </p:nvGrpSpPr>
        <p:grpSpPr>
          <a:xfrm>
            <a:off x="7243861" y="1815986"/>
            <a:ext cx="1228328" cy="830997"/>
            <a:chOff x="5364088" y="3923569"/>
            <a:chExt cx="1228328" cy="830997"/>
          </a:xfrm>
        </p:grpSpPr>
        <p:sp>
          <p:nvSpPr>
            <p:cNvPr id="11" name="TextBox 10">
              <a:extLst>
                <a:ext uri="{FF2B5EF4-FFF2-40B4-BE49-F238E27FC236}">
                  <a16:creationId xmlns:a16="http://schemas.microsoft.com/office/drawing/2014/main" id="{582179BD-417A-D01D-E531-B9189EE67C23}"/>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5AF4D037-646B-4CA5-4490-066DA0AF0B6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D3A7F32E-7C8C-8D23-428F-A5529A41700C}"/>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23EE0040-CFB4-2CCE-74DB-062A75B4960B}"/>
              </a:ext>
            </a:extLst>
          </p:cNvPr>
          <p:cNvGrpSpPr/>
          <p:nvPr/>
        </p:nvGrpSpPr>
        <p:grpSpPr>
          <a:xfrm>
            <a:off x="7243861" y="2869401"/>
            <a:ext cx="1228328" cy="830997"/>
            <a:chOff x="5364088" y="3923569"/>
            <a:chExt cx="1228328" cy="830997"/>
          </a:xfrm>
        </p:grpSpPr>
        <p:sp>
          <p:nvSpPr>
            <p:cNvPr id="15" name="TextBox 14">
              <a:extLst>
                <a:ext uri="{FF2B5EF4-FFF2-40B4-BE49-F238E27FC236}">
                  <a16:creationId xmlns:a16="http://schemas.microsoft.com/office/drawing/2014/main" id="{86F680E4-DD3F-E47E-1968-F2C0966C1806}"/>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64EE9D1E-A482-63B1-FC33-D52AE01A851D}"/>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B7DBE626-BA35-A8C2-1951-8CEE1C5D430E}"/>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23845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Simply supported (SS) beams analysis</a:t>
            </a:r>
          </a:p>
        </p:txBody>
      </p:sp>
    </p:spTree>
    <p:extLst>
      <p:ext uri="{BB962C8B-B14F-4D97-AF65-F5344CB8AC3E}">
        <p14:creationId xmlns:p14="http://schemas.microsoft.com/office/powerpoint/2010/main" val="3374038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7956376" y="4767263"/>
            <a:ext cx="909464" cy="273844"/>
          </a:xfrm>
        </p:spPr>
        <p:txBody>
          <a:bodyPr anchor="t">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84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2" name="Title 11"/>
          <p:cNvSpPr>
            <a:spLocks noGrp="1"/>
          </p:cNvSpPr>
          <p:nvPr>
            <p:ph type="title"/>
          </p:nvPr>
        </p:nvSpPr>
        <p:spPr>
          <a:xfrm>
            <a:off x="232950" y="249900"/>
            <a:ext cx="8437563" cy="699425"/>
          </a:xfrm>
        </p:spPr>
        <p:txBody>
          <a:bodyPr anchor="t">
            <a:normAutofit/>
          </a:bodyPr>
          <a:lstStyle/>
          <a:p>
            <a:r>
              <a:rPr lang="en-GB"/>
              <a:t>Beam analysis steps</a:t>
            </a:r>
          </a:p>
        </p:txBody>
      </p:sp>
      <p:sp>
        <p:nvSpPr>
          <p:cNvPr id="5" name="Text Placeholder 4"/>
          <p:cNvSpPr>
            <a:spLocks noGrp="1"/>
          </p:cNvSpPr>
          <p:nvPr>
            <p:ph type="body" sz="quarter" idx="12"/>
          </p:nvPr>
        </p:nvSpPr>
        <p:spPr>
          <a:xfrm>
            <a:off x="234000" y="986400"/>
            <a:ext cx="8298440" cy="3601574"/>
          </a:xfrm>
        </p:spPr>
        <p:txBody>
          <a:bodyPr vert="horz" lIns="0" tIns="0" rIns="0" bIns="0" rtlCol="0" anchor="t">
            <a:normAutofit/>
          </a:bodyPr>
          <a:lstStyle/>
          <a:p>
            <a:pPr marL="514350" indent="-514350">
              <a:spcAft>
                <a:spcPts val="600"/>
              </a:spcAft>
              <a:buFont typeface="+mj-lt"/>
              <a:buAutoNum type="arabicPeriod"/>
            </a:pPr>
            <a:r>
              <a:rPr lang="en-GB" sz="2400"/>
              <a:t>Construct the FBD of beam</a:t>
            </a:r>
          </a:p>
          <a:p>
            <a:pPr marL="514350" indent="-514350">
              <a:spcAft>
                <a:spcPts val="600"/>
              </a:spcAft>
              <a:buAutoNum type="arabicPeriod"/>
            </a:pPr>
            <a:r>
              <a:rPr lang="en-GB" sz="2400"/>
              <a:t>Consider resultant force in vertical (</a:t>
            </a:r>
            <a:r>
              <a:rPr lang="en-GB" sz="2400" i="1">
                <a:latin typeface="Times New Roman" panose="02020603050405020304" pitchFamily="18" charset="0"/>
                <a:cs typeface="Times New Roman" panose="02020603050405020304" pitchFamily="18" charset="0"/>
              </a:rPr>
              <a:t>y</a:t>
            </a:r>
            <a:r>
              <a:rPr lang="en-GB" sz="2400"/>
              <a:t>) direction</a:t>
            </a:r>
            <a:endParaRPr lang="en-GB" sz="2400" b="0">
              <a:cs typeface="Arial"/>
            </a:endParaRPr>
          </a:p>
          <a:p>
            <a:pPr marL="514350" indent="-514350">
              <a:spcAft>
                <a:spcPts val="600"/>
              </a:spcAft>
              <a:buFont typeface="+mj-lt"/>
              <a:buAutoNum type="arabicPeriod"/>
            </a:pPr>
            <a:r>
              <a:rPr lang="en-GB" sz="2400"/>
              <a:t>Consider resultant force in horizontal (</a:t>
            </a:r>
            <a:r>
              <a:rPr lang="en-GB" sz="2400" i="1">
                <a:latin typeface="Times New Roman" panose="02020603050405020304" pitchFamily="18" charset="0"/>
                <a:cs typeface="Times New Roman" panose="02020603050405020304" pitchFamily="18" charset="0"/>
              </a:rPr>
              <a:t>x</a:t>
            </a:r>
            <a:r>
              <a:rPr lang="en-GB" sz="2400"/>
              <a:t>) direction</a:t>
            </a:r>
            <a:endParaRPr lang="en-GB" sz="2400" b="0">
              <a:cs typeface="Arial"/>
            </a:endParaRPr>
          </a:p>
          <a:p>
            <a:pPr marL="514350" indent="-514350">
              <a:spcAft>
                <a:spcPts val="600"/>
              </a:spcAft>
              <a:buFont typeface="+mj-lt"/>
              <a:buAutoNum type="arabicPeriod"/>
            </a:pPr>
            <a:r>
              <a:rPr lang="en-GB" sz="2400" b="0"/>
              <a:t>Consider the resultant moment around one point</a:t>
            </a:r>
            <a:br>
              <a:rPr lang="en-GB" sz="2400" b="0"/>
            </a:br>
            <a:r>
              <a:rPr lang="en-GB" sz="1800" b="0">
                <a:solidFill>
                  <a:srgbClr val="0070C0"/>
                </a:solidFill>
              </a:rPr>
              <a:t>(Preferably a point, where a reaction force is acting)</a:t>
            </a:r>
          </a:p>
          <a:p>
            <a:pPr marL="514350" indent="-514350">
              <a:spcAft>
                <a:spcPts val="600"/>
              </a:spcAft>
              <a:buFont typeface="+mj-lt"/>
              <a:buAutoNum type="arabicPeriod"/>
            </a:pPr>
            <a:r>
              <a:rPr lang="en-GB" sz="2400"/>
              <a:t>Solve the set of equations to calculate the unknowns </a:t>
            </a:r>
            <a:r>
              <a:rPr lang="en-GB" sz="1800">
                <a:solidFill>
                  <a:srgbClr val="0070C0"/>
                </a:solidFill>
              </a:rPr>
              <a:t>(Usually the support reactions)</a:t>
            </a:r>
            <a:endParaRPr lang="en-GB" sz="2400" b="0">
              <a:solidFill>
                <a:srgbClr val="0070C0"/>
              </a:solidFill>
            </a:endParaRPr>
          </a:p>
          <a:p>
            <a:pPr>
              <a:spcAft>
                <a:spcPts val="600"/>
              </a:spcAft>
            </a:pPr>
            <a:endParaRPr lang="en-GB" sz="2400"/>
          </a:p>
          <a:p>
            <a:pPr>
              <a:spcAft>
                <a:spcPts val="600"/>
              </a:spcAft>
            </a:pPr>
            <a:endParaRPr lang="en-GB" sz="2400"/>
          </a:p>
        </p:txBody>
      </p:sp>
      <p:sp>
        <p:nvSpPr>
          <p:cNvPr id="2" name="Footer Placeholder 4">
            <a:extLst>
              <a:ext uri="{FF2B5EF4-FFF2-40B4-BE49-F238E27FC236}">
                <a16:creationId xmlns:a16="http://schemas.microsoft.com/office/drawing/2014/main" id="{36335A47-D15C-E0E4-618E-F785D6CDD891}"/>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47667898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4a – Modelled by teacher</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37" name="Straight Arrow Connector 36">
            <a:extLst>
              <a:ext uri="{FF2B5EF4-FFF2-40B4-BE49-F238E27FC236}">
                <a16:creationId xmlns:a16="http://schemas.microsoft.com/office/drawing/2014/main" id="{1BD45C34-9B6C-346E-AF71-612E40832E1A}"/>
              </a:ext>
            </a:extLst>
          </p:cNvPr>
          <p:cNvCxnSpPr>
            <a:cxnSpLocks/>
          </p:cNvCxnSpPr>
          <p:nvPr/>
        </p:nvCxnSpPr>
        <p:spPr>
          <a:xfrm flipV="1">
            <a:off x="4296520" y="1614252"/>
            <a:ext cx="1" cy="244846"/>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179505" y="141959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4263565" y="2670492"/>
            <a:ext cx="2477914"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35FF4B95-3B09-3025-961C-B19AC5A31787}"/>
                  </a:ext>
                </a:extLst>
              </p:cNvPr>
              <p:cNvSpPr txBox="1"/>
              <p:nvPr/>
            </p:nvSpPr>
            <p:spPr>
              <a:xfrm>
                <a:off x="2987825" y="269525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5" name="TextBox 44">
                <a:extLst>
                  <a:ext uri="{FF2B5EF4-FFF2-40B4-BE49-F238E27FC236}">
                    <a16:creationId xmlns:a16="http://schemas.microsoft.com/office/drawing/2014/main" id="{35FF4B95-3B09-3025-961C-B19AC5A31787}"/>
                  </a:ext>
                </a:extLst>
              </p:cNvPr>
              <p:cNvSpPr txBox="1">
                <a:spLocks noRot="1" noChangeAspect="1" noMove="1" noResize="1" noEditPoints="1" noAdjustHandles="1" noChangeArrowheads="1" noChangeShapeType="1" noTextEdit="1"/>
              </p:cNvSpPr>
              <p:nvPr/>
            </p:nvSpPr>
            <p:spPr>
              <a:xfrm>
                <a:off x="2987825" y="2695257"/>
                <a:ext cx="360040" cy="387607"/>
              </a:xfrm>
              <a:prstGeom prst="rect">
                <a:avLst/>
              </a:prstGeom>
              <a:blipFill>
                <a:blip r:embed="rId4"/>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E5D52480-5CDD-A3EB-8FC1-509AC401FDDA}"/>
                  </a:ext>
                </a:extLst>
              </p:cNvPr>
              <p:cNvSpPr txBox="1"/>
              <p:nvPr/>
            </p:nvSpPr>
            <p:spPr>
              <a:xfrm>
                <a:off x="5322502" y="272512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47" name="TextBox 46">
                <a:extLst>
                  <a:ext uri="{FF2B5EF4-FFF2-40B4-BE49-F238E27FC236}">
                    <a16:creationId xmlns:a16="http://schemas.microsoft.com/office/drawing/2014/main" id="{E5D52480-5CDD-A3EB-8FC1-509AC401FDDA}"/>
                  </a:ext>
                </a:extLst>
              </p:cNvPr>
              <p:cNvSpPr txBox="1">
                <a:spLocks noRot="1" noChangeAspect="1" noMove="1" noResize="1" noEditPoints="1" noAdjustHandles="1" noChangeArrowheads="1" noChangeShapeType="1" noTextEdit="1"/>
              </p:cNvSpPr>
              <p:nvPr/>
            </p:nvSpPr>
            <p:spPr>
              <a:xfrm>
                <a:off x="5322502" y="2725125"/>
                <a:ext cx="360040" cy="387607"/>
              </a:xfrm>
              <a:prstGeom prst="rect">
                <a:avLst/>
              </a:prstGeom>
              <a:blipFill>
                <a:blip r:embed="rId4"/>
                <a:stretch>
                  <a:fillRect t="-1563" b="-14063"/>
                </a:stretch>
              </a:blipFill>
            </p:spPr>
            <p:txBody>
              <a:bodyPr/>
              <a:lstStyle/>
              <a:p>
                <a:r>
                  <a:rPr lang="en-GB">
                    <a:noFill/>
                  </a:rPr>
                  <a:t> </a:t>
                </a:r>
              </a:p>
            </p:txBody>
          </p:sp>
        </mc:Fallback>
      </mc:AlternateContent>
      <p:sp>
        <p:nvSpPr>
          <p:cNvPr id="48" name="TextBox 47">
            <a:extLst>
              <a:ext uri="{FF2B5EF4-FFF2-40B4-BE49-F238E27FC236}">
                <a16:creationId xmlns:a16="http://schemas.microsoft.com/office/drawing/2014/main" id="{01C62173-5EC8-DECD-6294-0AA6550F30E0}"/>
              </a:ext>
            </a:extLst>
          </p:cNvPr>
          <p:cNvSpPr txBox="1"/>
          <p:nvPr/>
        </p:nvSpPr>
        <p:spPr>
          <a:xfrm>
            <a:off x="738838" y="3662669"/>
            <a:ext cx="8127002"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 values in the space provided on the experiment worksheet</a:t>
            </a:r>
          </a:p>
        </p:txBody>
      </p:sp>
      <p:grpSp>
        <p:nvGrpSpPr>
          <p:cNvPr id="6" name="Group 5">
            <a:extLst>
              <a:ext uri="{FF2B5EF4-FFF2-40B4-BE49-F238E27FC236}">
                <a16:creationId xmlns:a16="http://schemas.microsoft.com/office/drawing/2014/main" id="{C6AC845F-6B83-476C-B408-90C7945E48D9}"/>
              </a:ext>
            </a:extLst>
          </p:cNvPr>
          <p:cNvGrpSpPr/>
          <p:nvPr/>
        </p:nvGrpSpPr>
        <p:grpSpPr>
          <a:xfrm>
            <a:off x="4297494" y="1842830"/>
            <a:ext cx="511223" cy="828094"/>
            <a:chOff x="4297494" y="1842830"/>
            <a:chExt cx="511223" cy="828094"/>
          </a:xfrm>
        </p:grpSpPr>
        <p:cxnSp>
          <p:nvCxnSpPr>
            <p:cNvPr id="26" name="Straight Arrow Connector 25">
              <a:extLst>
                <a:ext uri="{FF2B5EF4-FFF2-40B4-BE49-F238E27FC236}">
                  <a16:creationId xmlns:a16="http://schemas.microsoft.com/office/drawing/2014/main" id="{A8DD725B-31B7-4E8C-82B9-F8143ADC22CA}"/>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1A55BFF9-DB27-48F2-BE32-067C8C492CCD}"/>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4" name="TextBox 3">
            <a:extLst>
              <a:ext uri="{FF2B5EF4-FFF2-40B4-BE49-F238E27FC236}">
                <a16:creationId xmlns:a16="http://schemas.microsoft.com/office/drawing/2014/main" id="{0A2A1A81-EE46-1157-3951-7253729F9D5C}"/>
              </a:ext>
            </a:extLst>
          </p:cNvPr>
          <p:cNvSpPr txBox="1"/>
          <p:nvPr/>
        </p:nvSpPr>
        <p:spPr>
          <a:xfrm>
            <a:off x="733927" y="4238124"/>
            <a:ext cx="7776410" cy="36933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829F7"/>
                </a:solidFill>
                <a:effectLst/>
                <a:uLnTx/>
                <a:uFillTx/>
                <a:latin typeface="Arial"/>
                <a:ea typeface="+mn-ea"/>
                <a:cs typeface="+mn-cs"/>
                <a:hlinkClick r:id="rId5">
                  <a:extLst>
                    <a:ext uri="{A12FA001-AC4F-418D-AE19-62706E023703}">
                      <ahyp:hlinkClr xmlns:ahyp="http://schemas.microsoft.com/office/drawing/2018/hyperlinkcolor" val="tx"/>
                    </a:ext>
                  </a:extLst>
                </a:hlinkClick>
              </a:rPr>
              <a:t>Beam Calculator Online (Calculate the reactions, Draws Bending Moment, Shear Force, Axial Force) (beamguru.com)</a:t>
            </a:r>
            <a:endParaRPr kumimoji="0" lang="en-US" sz="1200" b="1" i="0" u="none" strike="noStrike" kern="1200" cap="none" spc="0" normalizeH="0" baseline="0" noProof="0">
              <a:ln>
                <a:noFill/>
              </a:ln>
              <a:solidFill>
                <a:srgbClr val="3829F7"/>
              </a:solidFill>
              <a:effectLst/>
              <a:uLnTx/>
              <a:uFillTx/>
              <a:latin typeface="Arial"/>
              <a:ea typeface="+mn-ea"/>
              <a:cs typeface="Arial"/>
            </a:endParaRPr>
          </a:p>
        </p:txBody>
      </p:sp>
      <p:sp>
        <p:nvSpPr>
          <p:cNvPr id="7" name="Footer Placeholder 4">
            <a:extLst>
              <a:ext uri="{FF2B5EF4-FFF2-40B4-BE49-F238E27FC236}">
                <a16:creationId xmlns:a16="http://schemas.microsoft.com/office/drawing/2014/main" id="{5CAD877F-90C9-3B2B-B617-6BCFF0285897}"/>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5979137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4b – It’s your turn</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grpSp>
        <p:nvGrpSpPr>
          <p:cNvPr id="4" name="Group 3">
            <a:extLst>
              <a:ext uri="{FF2B5EF4-FFF2-40B4-BE49-F238E27FC236}">
                <a16:creationId xmlns:a16="http://schemas.microsoft.com/office/drawing/2014/main" id="{5503353E-0F7A-D18D-978E-8C379087BFDA}"/>
              </a:ext>
            </a:extLst>
          </p:cNvPr>
          <p:cNvGrpSpPr/>
          <p:nvPr/>
        </p:nvGrpSpPr>
        <p:grpSpPr>
          <a:xfrm>
            <a:off x="2987824" y="1307280"/>
            <a:ext cx="609582" cy="1313122"/>
            <a:chOff x="4077188" y="1327365"/>
            <a:chExt cx="609582" cy="1313122"/>
          </a:xfrm>
        </p:grpSpPr>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Straight Arrow Connector 36">
              <a:extLst>
                <a:ext uri="{FF2B5EF4-FFF2-40B4-BE49-F238E27FC236}">
                  <a16:creationId xmlns:a16="http://schemas.microsoft.com/office/drawing/2014/main" id="{1BD45C34-9B6C-346E-AF71-612E40832E1A}"/>
                </a:ext>
              </a:extLst>
            </p:cNvPr>
            <p:cNvCxnSpPr/>
            <p:nvPr/>
          </p:nvCxnSpPr>
          <p:spPr>
            <a:xfrm flipH="1" flipV="1">
              <a:off x="4296520" y="1614252"/>
              <a:ext cx="1605" cy="828094"/>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216691" y="243273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6" name="Straight Arrow Connector 5">
            <a:extLst>
              <a:ext uri="{FF2B5EF4-FFF2-40B4-BE49-F238E27FC236}">
                <a16:creationId xmlns:a16="http://schemas.microsoft.com/office/drawing/2014/main" id="{270E8835-9871-A878-8051-B7257CFF95F7}"/>
              </a:ext>
            </a:extLst>
          </p:cNvPr>
          <p:cNvCxnSpPr>
            <a:cxnSpLocks/>
          </p:cNvCxnSpPr>
          <p:nvPr/>
        </p:nvCxnSpPr>
        <p:spPr>
          <a:xfrm>
            <a:off x="1979712" y="2681948"/>
            <a:ext cx="1223680" cy="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8FDD525-34C5-F078-D407-51BCB93DE2EB}"/>
                  </a:ext>
                </a:extLst>
              </p:cNvPr>
              <p:cNvSpPr txBox="1"/>
              <p:nvPr/>
            </p:nvSpPr>
            <p:spPr>
              <a:xfrm>
                <a:off x="2411532" y="2789954"/>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18FDD525-34C5-F078-D407-51BCB93DE2EB}"/>
                  </a:ext>
                </a:extLst>
              </p:cNvPr>
              <p:cNvSpPr txBox="1">
                <a:spLocks noRot="1" noChangeAspect="1" noMove="1" noResize="1" noEditPoints="1" noAdjustHandles="1" noChangeArrowheads="1" noChangeShapeType="1" noTextEdit="1"/>
              </p:cNvSpPr>
              <p:nvPr/>
            </p:nvSpPr>
            <p:spPr>
              <a:xfrm>
                <a:off x="2411532" y="2789954"/>
                <a:ext cx="360040" cy="387607"/>
              </a:xfrm>
              <a:prstGeom prst="rect">
                <a:avLst/>
              </a:prstGeom>
              <a:blipFill>
                <a:blip r:embed="rId4"/>
                <a:stretch>
                  <a:fillRect t="-3175" b="-15873"/>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617A7186-CF21-5618-3193-CB2FDCD2EB75}"/>
              </a:ext>
            </a:extLst>
          </p:cNvPr>
          <p:cNvCxnSpPr>
            <a:cxnSpLocks/>
          </p:cNvCxnSpPr>
          <p:nvPr/>
        </p:nvCxnSpPr>
        <p:spPr>
          <a:xfrm>
            <a:off x="3203392" y="2681948"/>
            <a:ext cx="3519072" cy="272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1AB90D9-BB60-A129-BD74-3C8B903710B9}"/>
                  </a:ext>
                </a:extLst>
              </p:cNvPr>
              <p:cNvSpPr txBox="1"/>
              <p:nvPr/>
            </p:nvSpPr>
            <p:spPr>
              <a:xfrm>
                <a:off x="4875344" y="2780948"/>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𝟑</m:t>
                          </m:r>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10" name="TextBox 9">
                <a:extLst>
                  <a:ext uri="{FF2B5EF4-FFF2-40B4-BE49-F238E27FC236}">
                    <a16:creationId xmlns:a16="http://schemas.microsoft.com/office/drawing/2014/main" id="{F1AB90D9-BB60-A129-BD74-3C8B903710B9}"/>
                  </a:ext>
                </a:extLst>
              </p:cNvPr>
              <p:cNvSpPr txBox="1">
                <a:spLocks noRot="1" noChangeAspect="1" noMove="1" noResize="1" noEditPoints="1" noAdjustHandles="1" noChangeArrowheads="1" noChangeShapeType="1" noTextEdit="1"/>
              </p:cNvSpPr>
              <p:nvPr/>
            </p:nvSpPr>
            <p:spPr>
              <a:xfrm>
                <a:off x="4875344" y="2780948"/>
                <a:ext cx="360040" cy="387607"/>
              </a:xfrm>
              <a:prstGeom prst="rect">
                <a:avLst/>
              </a:prstGeom>
              <a:blipFill>
                <a:blip r:embed="rId5"/>
                <a:stretch>
                  <a:fillRect t="-1563" b="-14063"/>
                </a:stretch>
              </a:blipFill>
            </p:spPr>
            <p:txBody>
              <a:bodyPr/>
              <a:lstStyle/>
              <a:p>
                <a:r>
                  <a:rPr lang="en-GB">
                    <a:noFill/>
                  </a:rPr>
                  <a:t> </a:t>
                </a:r>
              </a:p>
            </p:txBody>
          </p:sp>
        </mc:Fallback>
      </mc:AlternateContent>
      <p:sp>
        <p:nvSpPr>
          <p:cNvPr id="16" name="TextBox 15">
            <a:extLst>
              <a:ext uri="{FF2B5EF4-FFF2-40B4-BE49-F238E27FC236}">
                <a16:creationId xmlns:a16="http://schemas.microsoft.com/office/drawing/2014/main" id="{A5D7A67A-9B89-C6BC-06C7-3C1E22F5CABC}"/>
              </a:ext>
            </a:extLst>
          </p:cNvPr>
          <p:cNvSpPr txBox="1"/>
          <p:nvPr/>
        </p:nvSpPr>
        <p:spPr>
          <a:xfrm>
            <a:off x="728812" y="3742879"/>
            <a:ext cx="8235676"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 values in the space provided on the experiment worksheet</a:t>
            </a:r>
          </a:p>
        </p:txBody>
      </p:sp>
      <p:grpSp>
        <p:nvGrpSpPr>
          <p:cNvPr id="28" name="Group 27">
            <a:extLst>
              <a:ext uri="{FF2B5EF4-FFF2-40B4-BE49-F238E27FC236}">
                <a16:creationId xmlns:a16="http://schemas.microsoft.com/office/drawing/2014/main" id="{198DE891-0572-459F-96F5-01A5CF54A5EB}"/>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7602C575-1D18-404D-8939-3E0AAFB0C37D}"/>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53FDB7C3-6B60-4E36-80FE-EC2B6E1F3C04}"/>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8" name="Footer Placeholder 4">
            <a:extLst>
              <a:ext uri="{FF2B5EF4-FFF2-40B4-BE49-F238E27FC236}">
                <a16:creationId xmlns:a16="http://schemas.microsoft.com/office/drawing/2014/main" id="{2265C38C-BC9B-142F-096E-856053FA9ABC}"/>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5586305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4c – It’s your turn</a:t>
            </a:r>
            <a:endParaRPr lang="en-GB" strike="sngStrike"/>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grpSp>
        <p:nvGrpSpPr>
          <p:cNvPr id="4" name="Group 3">
            <a:extLst>
              <a:ext uri="{FF2B5EF4-FFF2-40B4-BE49-F238E27FC236}">
                <a16:creationId xmlns:a16="http://schemas.microsoft.com/office/drawing/2014/main" id="{5503353E-0F7A-D18D-978E-8C379087BFDA}"/>
              </a:ext>
            </a:extLst>
          </p:cNvPr>
          <p:cNvGrpSpPr/>
          <p:nvPr/>
        </p:nvGrpSpPr>
        <p:grpSpPr>
          <a:xfrm>
            <a:off x="5357896" y="1303061"/>
            <a:ext cx="609582" cy="1313122"/>
            <a:chOff x="4077188" y="1327365"/>
            <a:chExt cx="609582" cy="1313122"/>
          </a:xfrm>
        </p:grpSpPr>
        <p:sp>
          <p:nvSpPr>
            <p:cNvPr id="34" name="Cube 33">
              <a:extLst>
                <a:ext uri="{FF2B5EF4-FFF2-40B4-BE49-F238E27FC236}">
                  <a16:creationId xmlns:a16="http://schemas.microsoft.com/office/drawing/2014/main" id="{24160C3E-8BBE-ACF2-728C-A5BF0B41BE15}"/>
                </a:ext>
              </a:extLst>
            </p:cNvPr>
            <p:cNvSpPr/>
            <p:nvPr/>
          </p:nvSpPr>
          <p:spPr>
            <a:xfrm>
              <a:off x="4077188" y="1327365"/>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Straight Arrow Connector 36">
              <a:extLst>
                <a:ext uri="{FF2B5EF4-FFF2-40B4-BE49-F238E27FC236}">
                  <a16:creationId xmlns:a16="http://schemas.microsoft.com/office/drawing/2014/main" id="{1BD45C34-9B6C-346E-AF71-612E40832E1A}"/>
                </a:ext>
              </a:extLst>
            </p:cNvPr>
            <p:cNvCxnSpPr/>
            <p:nvPr/>
          </p:nvCxnSpPr>
          <p:spPr>
            <a:xfrm flipH="1" flipV="1">
              <a:off x="4296520" y="1614252"/>
              <a:ext cx="1605" cy="828094"/>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38" name="TextBox 37">
              <a:extLst>
                <a:ext uri="{FF2B5EF4-FFF2-40B4-BE49-F238E27FC236}">
                  <a16:creationId xmlns:a16="http://schemas.microsoft.com/office/drawing/2014/main" id="{5F322E60-D689-0F2A-8A67-DECFCD9D3D82}"/>
                </a:ext>
              </a:extLst>
            </p:cNvPr>
            <p:cNvSpPr txBox="1"/>
            <p:nvPr/>
          </p:nvSpPr>
          <p:spPr>
            <a:xfrm>
              <a:off x="4216691" y="243273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6" name="Straight Arrow Connector 5">
            <a:extLst>
              <a:ext uri="{FF2B5EF4-FFF2-40B4-BE49-F238E27FC236}">
                <a16:creationId xmlns:a16="http://schemas.microsoft.com/office/drawing/2014/main" id="{270E8835-9871-A878-8051-B7257CFF95F7}"/>
              </a:ext>
            </a:extLst>
          </p:cNvPr>
          <p:cNvCxnSpPr>
            <a:cxnSpLocks/>
          </p:cNvCxnSpPr>
          <p:nvPr/>
        </p:nvCxnSpPr>
        <p:spPr>
          <a:xfrm>
            <a:off x="5541438" y="2654748"/>
            <a:ext cx="1262810" cy="944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8FDD525-34C5-F078-D407-51BCB93DE2EB}"/>
                  </a:ext>
                </a:extLst>
              </p:cNvPr>
              <p:cNvSpPr txBox="1"/>
              <p:nvPr/>
            </p:nvSpPr>
            <p:spPr>
              <a:xfrm>
                <a:off x="5968349" y="2772203"/>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18FDD525-34C5-F078-D407-51BCB93DE2EB}"/>
                  </a:ext>
                </a:extLst>
              </p:cNvPr>
              <p:cNvSpPr txBox="1">
                <a:spLocks noRot="1" noChangeAspect="1" noMove="1" noResize="1" noEditPoints="1" noAdjustHandles="1" noChangeArrowheads="1" noChangeShapeType="1" noTextEdit="1"/>
              </p:cNvSpPr>
              <p:nvPr/>
            </p:nvSpPr>
            <p:spPr>
              <a:xfrm>
                <a:off x="5968349" y="2772203"/>
                <a:ext cx="360040" cy="387607"/>
              </a:xfrm>
              <a:prstGeom prst="rect">
                <a:avLst/>
              </a:prstGeom>
              <a:blipFill>
                <a:blip r:embed="rId4"/>
                <a:stretch>
                  <a:fillRect t="-1587" b="-15873"/>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617A7186-CF21-5618-3193-CB2FDCD2EB75}"/>
              </a:ext>
            </a:extLst>
          </p:cNvPr>
          <p:cNvCxnSpPr>
            <a:cxnSpLocks/>
          </p:cNvCxnSpPr>
          <p:nvPr/>
        </p:nvCxnSpPr>
        <p:spPr>
          <a:xfrm>
            <a:off x="1978327" y="2654748"/>
            <a:ext cx="3519072" cy="944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1AB90D9-BB60-A129-BD74-3C8B903710B9}"/>
                  </a:ext>
                </a:extLst>
              </p:cNvPr>
              <p:cNvSpPr txBox="1"/>
              <p:nvPr/>
            </p:nvSpPr>
            <p:spPr>
              <a:xfrm>
                <a:off x="3650279" y="2753748"/>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𝟑</m:t>
                          </m:r>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𝟒</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10" name="TextBox 9">
                <a:extLst>
                  <a:ext uri="{FF2B5EF4-FFF2-40B4-BE49-F238E27FC236}">
                    <a16:creationId xmlns:a16="http://schemas.microsoft.com/office/drawing/2014/main" id="{F1AB90D9-BB60-A129-BD74-3C8B903710B9}"/>
                  </a:ext>
                </a:extLst>
              </p:cNvPr>
              <p:cNvSpPr txBox="1">
                <a:spLocks noRot="1" noChangeAspect="1" noMove="1" noResize="1" noEditPoints="1" noAdjustHandles="1" noChangeArrowheads="1" noChangeShapeType="1" noTextEdit="1"/>
              </p:cNvSpPr>
              <p:nvPr/>
            </p:nvSpPr>
            <p:spPr>
              <a:xfrm>
                <a:off x="3650279" y="2753748"/>
                <a:ext cx="360040" cy="387607"/>
              </a:xfrm>
              <a:prstGeom prst="rect">
                <a:avLst/>
              </a:prstGeom>
              <a:blipFill>
                <a:blip r:embed="rId5"/>
                <a:stretch>
                  <a:fillRect t="-3175" b="-15873"/>
                </a:stretch>
              </a:blipFill>
            </p:spPr>
            <p:txBody>
              <a:bodyPr/>
              <a:lstStyle/>
              <a:p>
                <a:r>
                  <a:rPr lang="en-GB">
                    <a:noFill/>
                  </a:rPr>
                  <a:t> </a:t>
                </a:r>
              </a:p>
            </p:txBody>
          </p:sp>
        </mc:Fallback>
      </mc:AlternateContent>
      <p:sp>
        <p:nvSpPr>
          <p:cNvPr id="14" name="TextBox 13">
            <a:extLst>
              <a:ext uri="{FF2B5EF4-FFF2-40B4-BE49-F238E27FC236}">
                <a16:creationId xmlns:a16="http://schemas.microsoft.com/office/drawing/2014/main" id="{241072AD-4A18-CC5C-BBEA-BC099AB65CAB}"/>
              </a:ext>
            </a:extLst>
          </p:cNvPr>
          <p:cNvSpPr txBox="1"/>
          <p:nvPr/>
        </p:nvSpPr>
        <p:spPr>
          <a:xfrm>
            <a:off x="728812" y="3742879"/>
            <a:ext cx="813702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 values in the space provided on the experiment worksheet</a:t>
            </a:r>
          </a:p>
        </p:txBody>
      </p:sp>
      <p:grpSp>
        <p:nvGrpSpPr>
          <p:cNvPr id="28" name="Group 27">
            <a:extLst>
              <a:ext uri="{FF2B5EF4-FFF2-40B4-BE49-F238E27FC236}">
                <a16:creationId xmlns:a16="http://schemas.microsoft.com/office/drawing/2014/main" id="{7A1587D3-B6DD-4F7C-9F46-3487CEC37DB5}"/>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79EF77A8-2BB5-49F5-A3F0-0C465B2ED9F7}"/>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CDE9FB55-7D57-48E3-B52F-B2C83B039531}"/>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sng" strike="noStrike" kern="1200" cap="none" spc="0" normalizeH="0" baseline="0" noProof="0">
                  <a:ln>
                    <a:noFill/>
                  </a:ln>
                  <a:solidFill>
                    <a:srgbClr val="FF0000"/>
                  </a:solidFill>
                  <a:effectLst/>
                  <a:uLnTx/>
                  <a:uFillTx/>
                  <a:latin typeface="Arial"/>
                  <a:ea typeface="+mn-ea"/>
                  <a:cs typeface="+mn-cs"/>
                </a:rPr>
                <a:t>Mg</a:t>
              </a:r>
            </a:p>
          </p:txBody>
        </p:sp>
      </p:grpSp>
      <p:sp>
        <p:nvSpPr>
          <p:cNvPr id="8" name="Footer Placeholder 4">
            <a:extLst>
              <a:ext uri="{FF2B5EF4-FFF2-40B4-BE49-F238E27FC236}">
                <a16:creationId xmlns:a16="http://schemas.microsoft.com/office/drawing/2014/main" id="{1AC972BE-CE02-2DBD-26CF-0DA8D8E6F5A3}"/>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3660223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4d – Modelled by teacher</a:t>
            </a: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1953808" y="2627948"/>
            <a:ext cx="1790262" cy="12539"/>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Straight Arrow Connector 41">
            <a:extLst>
              <a:ext uri="{FF2B5EF4-FFF2-40B4-BE49-F238E27FC236}">
                <a16:creationId xmlns:a16="http://schemas.microsoft.com/office/drawing/2014/main" id="{1F54B93A-C795-4C7E-689C-0FE8850B0BF3}"/>
              </a:ext>
            </a:extLst>
          </p:cNvPr>
          <p:cNvCxnSpPr>
            <a:cxnSpLocks/>
          </p:cNvCxnSpPr>
          <p:nvPr/>
        </p:nvCxnSpPr>
        <p:spPr>
          <a:xfrm>
            <a:off x="5221333" y="2636431"/>
            <a:ext cx="1593415" cy="24765"/>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2771800" y="269525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47" name="TextBox 46">
            <a:extLst>
              <a:ext uri="{FF2B5EF4-FFF2-40B4-BE49-F238E27FC236}">
                <a16:creationId xmlns:a16="http://schemas.microsoft.com/office/drawing/2014/main" id="{E5D52480-5CDD-A3EB-8FC1-509AC401FDDA}"/>
              </a:ext>
            </a:extLst>
          </p:cNvPr>
          <p:cNvSpPr txBox="1"/>
          <p:nvPr/>
        </p:nvSpPr>
        <p:spPr>
          <a:xfrm>
            <a:off x="5944771" y="2718963"/>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4"/>
          <a:srcRect b="18926"/>
          <a:stretch/>
        </p:blipFill>
        <p:spPr>
          <a:xfrm>
            <a:off x="3744070" y="1192732"/>
            <a:ext cx="1519815" cy="476557"/>
          </a:xfrm>
          <a:prstGeom prst="rect">
            <a:avLst/>
          </a:prstGeom>
        </p:spPr>
      </p:pic>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3757063" y="2643758"/>
            <a:ext cx="1391001" cy="213"/>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4391980" y="2718964"/>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14" name="TextBox 13">
            <a:extLst>
              <a:ext uri="{FF2B5EF4-FFF2-40B4-BE49-F238E27FC236}">
                <a16:creationId xmlns:a16="http://schemas.microsoft.com/office/drawing/2014/main" id="{F2A7AF2C-BA2A-BC04-B49F-C852626FE2F5}"/>
              </a:ext>
            </a:extLst>
          </p:cNvPr>
          <p:cNvSpPr txBox="1"/>
          <p:nvPr/>
        </p:nvSpPr>
        <p:spPr>
          <a:xfrm>
            <a:off x="728812" y="3742879"/>
            <a:ext cx="8235676"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 values in the space provided on the experiment worksheet</a:t>
            </a:r>
          </a:p>
        </p:txBody>
      </p:sp>
      <p:cxnSp>
        <p:nvCxnSpPr>
          <p:cNvPr id="7" name="Straight Arrow Connector 6">
            <a:extLst>
              <a:ext uri="{FF2B5EF4-FFF2-40B4-BE49-F238E27FC236}">
                <a16:creationId xmlns:a16="http://schemas.microsoft.com/office/drawing/2014/main" id="{AAEACD92-6326-881F-C0F6-F54382152131}"/>
              </a:ext>
            </a:extLst>
          </p:cNvPr>
          <p:cNvCxnSpPr/>
          <p:nvPr/>
        </p:nvCxnSpPr>
        <p:spPr>
          <a:xfrm>
            <a:off x="3790364" y="1348271"/>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cxnSp>
        <p:nvCxnSpPr>
          <p:cNvPr id="10" name="Straight Arrow Connector 9">
            <a:extLst>
              <a:ext uri="{FF2B5EF4-FFF2-40B4-BE49-F238E27FC236}">
                <a16:creationId xmlns:a16="http://schemas.microsoft.com/office/drawing/2014/main" id="{350FA175-B88A-ECF9-F7C3-5B8E7C8A22C1}"/>
              </a:ext>
            </a:extLst>
          </p:cNvPr>
          <p:cNvCxnSpPr/>
          <p:nvPr/>
        </p:nvCxnSpPr>
        <p:spPr>
          <a:xfrm>
            <a:off x="5217648" y="1258883"/>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8" name="Group 27">
            <a:extLst>
              <a:ext uri="{FF2B5EF4-FFF2-40B4-BE49-F238E27FC236}">
                <a16:creationId xmlns:a16="http://schemas.microsoft.com/office/drawing/2014/main" id="{7CDBD7C3-CF1B-4C4D-BB62-B8B3A884831B}"/>
              </a:ext>
            </a:extLst>
          </p:cNvPr>
          <p:cNvGrpSpPr/>
          <p:nvPr/>
        </p:nvGrpSpPr>
        <p:grpSpPr>
          <a:xfrm>
            <a:off x="4297494" y="1842830"/>
            <a:ext cx="511223" cy="828094"/>
            <a:chOff x="4297494" y="1842830"/>
            <a:chExt cx="511223" cy="828094"/>
          </a:xfrm>
        </p:grpSpPr>
        <p:cxnSp>
          <p:nvCxnSpPr>
            <p:cNvPr id="29" name="Straight Arrow Connector 28">
              <a:extLst>
                <a:ext uri="{FF2B5EF4-FFF2-40B4-BE49-F238E27FC236}">
                  <a16:creationId xmlns:a16="http://schemas.microsoft.com/office/drawing/2014/main" id="{434C1AE0-BE73-4330-B497-645F07BDA90E}"/>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D6AC782A-0A68-487C-B382-C50DAEDB3053}"/>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8" name="Footer Placeholder 4">
            <a:extLst>
              <a:ext uri="{FF2B5EF4-FFF2-40B4-BE49-F238E27FC236}">
                <a16:creationId xmlns:a16="http://schemas.microsoft.com/office/drawing/2014/main" id="{C156FE8C-7ED8-C757-8263-ECEFAFFDC555}"/>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60254020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4e – It’s your turn</a:t>
            </a:r>
            <a:endParaRPr lang="en-GB">
              <a:highlight>
                <a:srgbClr val="FFFF00"/>
              </a:highlight>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2"/>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3"/>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a:off x="2004105" y="2505114"/>
            <a:ext cx="1506063" cy="6052"/>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2771800" y="269525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4"/>
          <a:srcRect b="18926"/>
          <a:stretch/>
        </p:blipFill>
        <p:spPr>
          <a:xfrm>
            <a:off x="2058358" y="1169330"/>
            <a:ext cx="1519815" cy="476557"/>
          </a:xfrm>
          <a:prstGeom prst="rect">
            <a:avLst/>
          </a:prstGeom>
        </p:spPr>
      </p:pic>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3555888" y="2505114"/>
            <a:ext cx="3186723" cy="44156"/>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5220072" y="2695256"/>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16" name="TextBox 15">
            <a:extLst>
              <a:ext uri="{FF2B5EF4-FFF2-40B4-BE49-F238E27FC236}">
                <a16:creationId xmlns:a16="http://schemas.microsoft.com/office/drawing/2014/main" id="{A66A6AC6-8C6F-726D-2468-DC8D9EDBE01D}"/>
              </a:ext>
            </a:extLst>
          </p:cNvPr>
          <p:cNvSpPr txBox="1"/>
          <p:nvPr/>
        </p:nvSpPr>
        <p:spPr>
          <a:xfrm>
            <a:off x="728811" y="3742879"/>
            <a:ext cx="8229253"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 values in the space provided on the experiment worksheet</a:t>
            </a:r>
          </a:p>
        </p:txBody>
      </p:sp>
      <p:cxnSp>
        <p:nvCxnSpPr>
          <p:cNvPr id="7" name="Straight Arrow Connector 6">
            <a:extLst>
              <a:ext uri="{FF2B5EF4-FFF2-40B4-BE49-F238E27FC236}">
                <a16:creationId xmlns:a16="http://schemas.microsoft.com/office/drawing/2014/main" id="{FCBD503D-9682-3A45-968B-2D2E7BD2DBF7}"/>
              </a:ext>
            </a:extLst>
          </p:cNvPr>
          <p:cNvCxnSpPr/>
          <p:nvPr/>
        </p:nvCxnSpPr>
        <p:spPr>
          <a:xfrm>
            <a:off x="3534156" y="1177290"/>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6" name="Group 25">
            <a:extLst>
              <a:ext uri="{FF2B5EF4-FFF2-40B4-BE49-F238E27FC236}">
                <a16:creationId xmlns:a16="http://schemas.microsoft.com/office/drawing/2014/main" id="{17C4E1F2-E0CD-4B40-A9B0-65061845F348}"/>
              </a:ext>
            </a:extLst>
          </p:cNvPr>
          <p:cNvGrpSpPr/>
          <p:nvPr/>
        </p:nvGrpSpPr>
        <p:grpSpPr>
          <a:xfrm>
            <a:off x="4297494" y="1842830"/>
            <a:ext cx="504514" cy="931968"/>
            <a:chOff x="4297494" y="1842830"/>
            <a:chExt cx="504514" cy="931968"/>
          </a:xfrm>
        </p:grpSpPr>
        <p:cxnSp>
          <p:nvCxnSpPr>
            <p:cNvPr id="28" name="Straight Arrow Connector 27">
              <a:extLst>
                <a:ext uri="{FF2B5EF4-FFF2-40B4-BE49-F238E27FC236}">
                  <a16:creationId xmlns:a16="http://schemas.microsoft.com/office/drawing/2014/main" id="{D5C30A58-830F-4787-8521-87AAFBD93470}"/>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9" name="TextBox 28">
              <a:extLst>
                <a:ext uri="{FF2B5EF4-FFF2-40B4-BE49-F238E27FC236}">
                  <a16:creationId xmlns:a16="http://schemas.microsoft.com/office/drawing/2014/main" id="{7A475ECA-B2F9-496F-A1B8-9E3FB6511F9C}"/>
                </a:ext>
              </a:extLst>
            </p:cNvPr>
            <p:cNvSpPr txBox="1"/>
            <p:nvPr/>
          </p:nvSpPr>
          <p:spPr>
            <a:xfrm>
              <a:off x="4331929" y="2567049"/>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4" name="Footer Placeholder 4">
            <a:extLst>
              <a:ext uri="{FF2B5EF4-FFF2-40B4-BE49-F238E27FC236}">
                <a16:creationId xmlns:a16="http://schemas.microsoft.com/office/drawing/2014/main" id="{7D2C4593-8E3F-148A-7938-E340668A94D0}"/>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488733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43375" y="770963"/>
            <a:ext cx="6776897" cy="3601574"/>
          </a:xfrm>
        </p:spPr>
        <p:txBody>
          <a:bodyPr/>
          <a:lstStyle/>
          <a:p>
            <a:pPr marL="457200" indent="-457200">
              <a:buFont typeface="+mj-lt"/>
              <a:buAutoNum type="arabicPeriod"/>
            </a:pPr>
            <a:r>
              <a:rPr lang="en-GB" sz="2400"/>
              <a:t>We will be learning about electrical principles.</a:t>
            </a:r>
            <a:br>
              <a:rPr lang="en-GB" sz="2400"/>
            </a:br>
            <a:endParaRPr lang="en-GB" sz="2400"/>
          </a:p>
          <a:p>
            <a:pPr marL="514350" indent="-514350" algn="r">
              <a:buFont typeface="+mj-lt"/>
              <a:buAutoNum type="arabicPeriod"/>
            </a:pPr>
            <a:endParaRPr lang="en-GB" sz="2400"/>
          </a:p>
          <a:p>
            <a:pPr marL="457200" indent="-457200">
              <a:buFont typeface="+mj-lt"/>
              <a:buAutoNum type="arabicPeriod"/>
            </a:pPr>
            <a:r>
              <a:rPr lang="en-GB" sz="2400"/>
              <a:t>The content will be assessed in core examinations.</a:t>
            </a:r>
            <a:br>
              <a:rPr lang="en-GB" sz="2400"/>
            </a:br>
            <a:endParaRPr lang="en-GB" sz="2400"/>
          </a:p>
          <a:p>
            <a:pPr marL="457200" indent="-457200" algn="r">
              <a:buFont typeface="+mj-lt"/>
              <a:buAutoNum type="arabicPeriod"/>
            </a:pPr>
            <a:endParaRPr lang="en-GB" sz="2400"/>
          </a:p>
          <a:p>
            <a:pPr marL="457200" indent="-457200">
              <a:buFont typeface="+mj-lt"/>
              <a:buAutoNum type="arabicPeriod"/>
            </a:pPr>
            <a:r>
              <a:rPr lang="en-GB" sz="2400"/>
              <a:t>We will be learning about Newton’s laws.</a:t>
            </a:r>
          </a:p>
          <a:p>
            <a:pPr marL="514350" indent="-514350" algn="r">
              <a:buFont typeface="+mj-lt"/>
              <a:buAutoNum type="arabicPeriod"/>
            </a:pPr>
            <a:endParaRPr lang="en-GB" sz="2400"/>
          </a:p>
        </p:txBody>
      </p:sp>
      <p:sp>
        <p:nvSpPr>
          <p:cNvPr id="6" name="Footer Placeholder 4">
            <a:extLst>
              <a:ext uri="{FF2B5EF4-FFF2-40B4-BE49-F238E27FC236}">
                <a16:creationId xmlns:a16="http://schemas.microsoft.com/office/drawing/2014/main" id="{7EAA678A-C7B2-7F2E-BDB8-BAF426CAC94A}"/>
              </a:ext>
            </a:extLst>
          </p:cNvPr>
          <p:cNvSpPr>
            <a:spLocks noGrp="1"/>
          </p:cNvSpPr>
          <p:nvPr>
            <p:ph type="ftr" sz="quarter" idx="10"/>
          </p:nvPr>
        </p:nvSpPr>
        <p:spPr>
          <a:xfrm>
            <a:off x="234000" y="4767263"/>
            <a:ext cx="7686376" cy="273844"/>
          </a:xfrm>
        </p:spPr>
        <p:txBody>
          <a:bodyPr/>
          <a:lstStyle/>
          <a:p>
            <a:r>
              <a:rPr lang="en-GB"/>
              <a:t>Education and Training Foundation</a:t>
            </a:r>
          </a:p>
        </p:txBody>
      </p:sp>
      <p:grpSp>
        <p:nvGrpSpPr>
          <p:cNvPr id="10" name="Group 9">
            <a:extLst>
              <a:ext uri="{FF2B5EF4-FFF2-40B4-BE49-F238E27FC236}">
                <a16:creationId xmlns:a16="http://schemas.microsoft.com/office/drawing/2014/main" id="{9F9042C9-7A91-9779-847F-6FC8DE32A8F2}"/>
              </a:ext>
            </a:extLst>
          </p:cNvPr>
          <p:cNvGrpSpPr/>
          <p:nvPr/>
        </p:nvGrpSpPr>
        <p:grpSpPr>
          <a:xfrm>
            <a:off x="7261884" y="587173"/>
            <a:ext cx="1228328" cy="830997"/>
            <a:chOff x="5364088" y="3923569"/>
            <a:chExt cx="1228328" cy="830997"/>
          </a:xfrm>
        </p:grpSpPr>
        <p:sp>
          <p:nvSpPr>
            <p:cNvPr id="7" name="TextBox 6">
              <a:extLst>
                <a:ext uri="{FF2B5EF4-FFF2-40B4-BE49-F238E27FC236}">
                  <a16:creationId xmlns:a16="http://schemas.microsoft.com/office/drawing/2014/main" id="{007D210B-6F73-8BF3-4150-1AEE76985C5A}"/>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8493D72B-4100-3E7E-AAD9-84473EF314CC}"/>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D140507-35DD-478A-44F8-E43948C9723E}"/>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A0A22244-A8BF-2E84-4AA4-63DF4F457534}"/>
              </a:ext>
            </a:extLst>
          </p:cNvPr>
          <p:cNvGrpSpPr/>
          <p:nvPr/>
        </p:nvGrpSpPr>
        <p:grpSpPr>
          <a:xfrm>
            <a:off x="7277840" y="1772850"/>
            <a:ext cx="1228328" cy="830997"/>
            <a:chOff x="5364088" y="3923569"/>
            <a:chExt cx="1228328" cy="830997"/>
          </a:xfrm>
        </p:grpSpPr>
        <p:sp>
          <p:nvSpPr>
            <p:cNvPr id="20" name="TextBox 19">
              <a:extLst>
                <a:ext uri="{FF2B5EF4-FFF2-40B4-BE49-F238E27FC236}">
                  <a16:creationId xmlns:a16="http://schemas.microsoft.com/office/drawing/2014/main" id="{DBCF6825-CB81-A172-C17E-FA470DAF4240}"/>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21" name="Rectangle 20">
              <a:extLst>
                <a:ext uri="{FF2B5EF4-FFF2-40B4-BE49-F238E27FC236}">
                  <a16:creationId xmlns:a16="http://schemas.microsoft.com/office/drawing/2014/main" id="{D0709C01-8E2F-4880-FECA-FBD6F2964C64}"/>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80C3854B-683B-BDF6-C8E8-4BBABC34CB21}"/>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3" name="Group 22">
            <a:extLst>
              <a:ext uri="{FF2B5EF4-FFF2-40B4-BE49-F238E27FC236}">
                <a16:creationId xmlns:a16="http://schemas.microsoft.com/office/drawing/2014/main" id="{3ED25A52-869D-4A52-4054-BD948EB6B990}"/>
              </a:ext>
            </a:extLst>
          </p:cNvPr>
          <p:cNvGrpSpPr/>
          <p:nvPr/>
        </p:nvGrpSpPr>
        <p:grpSpPr>
          <a:xfrm>
            <a:off x="7282041" y="3126041"/>
            <a:ext cx="1228328" cy="830997"/>
            <a:chOff x="5364088" y="3923569"/>
            <a:chExt cx="1228328" cy="830997"/>
          </a:xfrm>
        </p:grpSpPr>
        <p:sp>
          <p:nvSpPr>
            <p:cNvPr id="24" name="TextBox 23">
              <a:extLst>
                <a:ext uri="{FF2B5EF4-FFF2-40B4-BE49-F238E27FC236}">
                  <a16:creationId xmlns:a16="http://schemas.microsoft.com/office/drawing/2014/main" id="{4C51B12D-0471-F14E-DD8D-0DC8C6686735}"/>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25" name="Rectangle 24">
              <a:extLst>
                <a:ext uri="{FF2B5EF4-FFF2-40B4-BE49-F238E27FC236}">
                  <a16:creationId xmlns:a16="http://schemas.microsoft.com/office/drawing/2014/main" id="{1949451A-B772-AF58-7497-B1727797C373}"/>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568A4C1F-9B06-A050-182C-21438FFF6ED6}"/>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90106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2"/>
          <a:srcRect b="18926"/>
          <a:stretch/>
        </p:blipFill>
        <p:spPr>
          <a:xfrm>
            <a:off x="5355176" y="1246414"/>
            <a:ext cx="1519815" cy="476557"/>
          </a:xfrm>
          <a:prstGeom prst="rect">
            <a:avLst/>
          </a:prstGeom>
        </p:spPr>
      </p:pic>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p:txBody>
          <a:bodyPr/>
          <a:lstStyle/>
          <a:p>
            <a:r>
              <a:rPr lang="en-GB"/>
              <a:t>Case 4f – It’s your turn</a:t>
            </a:r>
            <a:endParaRPr lang="en-GB">
              <a:highlight>
                <a:srgbClr val="FFFF00"/>
              </a:highlight>
              <a:cs typeface="Arial"/>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flipV="1">
            <a:off x="5444859" y="2559514"/>
            <a:ext cx="1318611" cy="3092"/>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6038818" y="2761893"/>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1955209" y="2520059"/>
            <a:ext cx="3401607" cy="44156"/>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3683401" y="2710201"/>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4" name="TextBox 3">
            <a:extLst>
              <a:ext uri="{FF2B5EF4-FFF2-40B4-BE49-F238E27FC236}">
                <a16:creationId xmlns:a16="http://schemas.microsoft.com/office/drawing/2014/main" id="{7ED28A76-649A-B347-7EDD-F796112D8106}"/>
              </a:ext>
            </a:extLst>
          </p:cNvPr>
          <p:cNvSpPr txBox="1"/>
          <p:nvPr/>
        </p:nvSpPr>
        <p:spPr>
          <a:xfrm>
            <a:off x="728811" y="3742879"/>
            <a:ext cx="8133817"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R1 and R2 values in the space provided on the experiment worksheet</a:t>
            </a:r>
          </a:p>
        </p:txBody>
      </p:sp>
      <p:cxnSp>
        <p:nvCxnSpPr>
          <p:cNvPr id="8" name="Straight Arrow Connector 7">
            <a:extLst>
              <a:ext uri="{FF2B5EF4-FFF2-40B4-BE49-F238E27FC236}">
                <a16:creationId xmlns:a16="http://schemas.microsoft.com/office/drawing/2014/main" id="{EA75DF18-D2E6-1422-5472-8CE51E928B2F}"/>
              </a:ext>
            </a:extLst>
          </p:cNvPr>
          <p:cNvCxnSpPr/>
          <p:nvPr/>
        </p:nvCxnSpPr>
        <p:spPr>
          <a:xfrm>
            <a:off x="5394960" y="1355598"/>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26" name="Group 25">
            <a:extLst>
              <a:ext uri="{FF2B5EF4-FFF2-40B4-BE49-F238E27FC236}">
                <a16:creationId xmlns:a16="http://schemas.microsoft.com/office/drawing/2014/main" id="{7F162074-DCC6-492F-A0F8-B95899898EF8}"/>
              </a:ext>
            </a:extLst>
          </p:cNvPr>
          <p:cNvGrpSpPr/>
          <p:nvPr/>
        </p:nvGrpSpPr>
        <p:grpSpPr>
          <a:xfrm>
            <a:off x="4297494" y="1842830"/>
            <a:ext cx="483466" cy="944205"/>
            <a:chOff x="4297494" y="1842830"/>
            <a:chExt cx="483466" cy="944205"/>
          </a:xfrm>
        </p:grpSpPr>
        <p:cxnSp>
          <p:nvCxnSpPr>
            <p:cNvPr id="28" name="Straight Arrow Connector 27">
              <a:extLst>
                <a:ext uri="{FF2B5EF4-FFF2-40B4-BE49-F238E27FC236}">
                  <a16:creationId xmlns:a16="http://schemas.microsoft.com/office/drawing/2014/main" id="{CE1ED262-24BE-435E-A302-A53512D6006B}"/>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29" name="TextBox 28">
              <a:extLst>
                <a:ext uri="{FF2B5EF4-FFF2-40B4-BE49-F238E27FC236}">
                  <a16:creationId xmlns:a16="http://schemas.microsoft.com/office/drawing/2014/main" id="{AFD3509A-0098-42DF-86E6-9FFB4315A497}"/>
                </a:ext>
              </a:extLst>
            </p:cNvPr>
            <p:cNvSpPr txBox="1"/>
            <p:nvPr/>
          </p:nvSpPr>
          <p:spPr>
            <a:xfrm>
              <a:off x="4310881" y="2579286"/>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7" name="Footer Placeholder 4">
            <a:extLst>
              <a:ext uri="{FF2B5EF4-FFF2-40B4-BE49-F238E27FC236}">
                <a16:creationId xmlns:a16="http://schemas.microsoft.com/office/drawing/2014/main" id="{21B7678C-83E1-04D5-3923-E599558D992D}"/>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2185505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C78EEE-13F6-2941-B4EB-7AC8E882FF9C}"/>
              </a:ext>
            </a:extLst>
          </p:cNvPr>
          <p:cNvPicPr>
            <a:picLocks noChangeAspect="1"/>
          </p:cNvPicPr>
          <p:nvPr/>
        </p:nvPicPr>
        <p:blipFill rotWithShape="1">
          <a:blip r:embed="rId2"/>
          <a:srcRect b="18926"/>
          <a:stretch/>
        </p:blipFill>
        <p:spPr>
          <a:xfrm>
            <a:off x="5355176" y="1246414"/>
            <a:ext cx="1519815" cy="476557"/>
          </a:xfrm>
          <a:prstGeom prst="rect">
            <a:avLst/>
          </a:prstGeom>
        </p:spPr>
      </p:pic>
      <p:sp>
        <p:nvSpPr>
          <p:cNvPr id="2" name="Slide Number Placeholder 1">
            <a:extLst>
              <a:ext uri="{FF2B5EF4-FFF2-40B4-BE49-F238E27FC236}">
                <a16:creationId xmlns:a16="http://schemas.microsoft.com/office/drawing/2014/main" id="{507AFDF1-9EE3-47C9-A980-4475D704B5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C80EA252-0949-4105-A4F2-14AF8E03D373}"/>
              </a:ext>
            </a:extLst>
          </p:cNvPr>
          <p:cNvSpPr>
            <a:spLocks noGrp="1"/>
          </p:cNvSpPr>
          <p:nvPr>
            <p:ph type="title"/>
          </p:nvPr>
        </p:nvSpPr>
        <p:spPr>
          <a:xfrm>
            <a:off x="251238" y="336768"/>
            <a:ext cx="8437563" cy="699425"/>
          </a:xfrm>
        </p:spPr>
        <p:txBody>
          <a:bodyPr/>
          <a:lstStyle/>
          <a:p>
            <a:r>
              <a:rPr lang="en-GB"/>
              <a:t>Example g – It’s your turn</a:t>
            </a:r>
            <a:endParaRPr lang="en-GB">
              <a:highlight>
                <a:srgbClr val="FFFF00"/>
              </a:highlight>
              <a:cs typeface="Arial"/>
            </a:endParaRPr>
          </a:p>
        </p:txBody>
      </p:sp>
      <p:grpSp>
        <p:nvGrpSpPr>
          <p:cNvPr id="13" name="Group 12">
            <a:extLst>
              <a:ext uri="{FF2B5EF4-FFF2-40B4-BE49-F238E27FC236}">
                <a16:creationId xmlns:a16="http://schemas.microsoft.com/office/drawing/2014/main" id="{3B451136-51E8-6121-525B-ED2E470B8C8B}"/>
              </a:ext>
            </a:extLst>
          </p:cNvPr>
          <p:cNvGrpSpPr/>
          <p:nvPr/>
        </p:nvGrpSpPr>
        <p:grpSpPr>
          <a:xfrm>
            <a:off x="1691680" y="1347614"/>
            <a:ext cx="5356847" cy="972110"/>
            <a:chOff x="1691680" y="1347614"/>
            <a:chExt cx="5356847" cy="972110"/>
          </a:xfrm>
        </p:grpSpPr>
        <p:grpSp>
          <p:nvGrpSpPr>
            <p:cNvPr id="15" name="Group 14">
              <a:extLst>
                <a:ext uri="{FF2B5EF4-FFF2-40B4-BE49-F238E27FC236}">
                  <a16:creationId xmlns:a16="http://schemas.microsoft.com/office/drawing/2014/main" id="{690B520C-171E-84CE-2128-CCBBF5D584FD}"/>
                </a:ext>
              </a:extLst>
            </p:cNvPr>
            <p:cNvGrpSpPr/>
            <p:nvPr/>
          </p:nvGrpSpPr>
          <p:grpSpPr>
            <a:xfrm>
              <a:off x="1782874" y="1512800"/>
              <a:ext cx="5253192" cy="806923"/>
              <a:chOff x="1350826" y="2340891"/>
              <a:chExt cx="5253192" cy="806923"/>
            </a:xfrm>
          </p:grpSpPr>
          <p:sp>
            <p:nvSpPr>
              <p:cNvPr id="30" name="Cube 29">
                <a:extLst>
                  <a:ext uri="{FF2B5EF4-FFF2-40B4-BE49-F238E27FC236}">
                    <a16:creationId xmlns:a16="http://schemas.microsoft.com/office/drawing/2014/main" id="{8A82E378-118C-3784-4290-F9CC9C0209AA}"/>
                  </a:ext>
                </a:extLst>
              </p:cNvPr>
              <p:cNvSpPr/>
              <p:nvPr/>
            </p:nvSpPr>
            <p:spPr>
              <a:xfrm>
                <a:off x="1350826" y="2571750"/>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Cube 30">
                <a:extLst>
                  <a:ext uri="{FF2B5EF4-FFF2-40B4-BE49-F238E27FC236}">
                    <a16:creationId xmlns:a16="http://schemas.microsoft.com/office/drawing/2014/main" id="{4D739B90-5F8E-812C-D983-9469418E24E8}"/>
                  </a:ext>
                </a:extLst>
              </p:cNvPr>
              <p:cNvSpPr/>
              <p:nvPr/>
            </p:nvSpPr>
            <p:spPr>
              <a:xfrm>
                <a:off x="6081117" y="2643757"/>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32" name="Picture 31">
                <a:extLst>
                  <a:ext uri="{FF2B5EF4-FFF2-40B4-BE49-F238E27FC236}">
                    <a16:creationId xmlns:a16="http://schemas.microsoft.com/office/drawing/2014/main" id="{54F98863-9964-8781-96DC-F2E42D888C43}"/>
                  </a:ext>
                </a:extLst>
              </p:cNvPr>
              <p:cNvPicPr>
                <a:picLocks noChangeAspect="1"/>
              </p:cNvPicPr>
              <p:nvPr/>
            </p:nvPicPr>
            <p:blipFill>
              <a:blip r:embed="rId4"/>
              <a:stretch>
                <a:fillRect/>
              </a:stretch>
            </p:blipFill>
            <p:spPr>
              <a:xfrm rot="296887">
                <a:off x="1534497" y="2340891"/>
                <a:ext cx="4896000" cy="529451"/>
              </a:xfrm>
              <a:prstGeom prst="rect">
                <a:avLst/>
              </a:prstGeom>
            </p:spPr>
          </p:pic>
        </p:grpSp>
        <p:grpSp>
          <p:nvGrpSpPr>
            <p:cNvPr id="17" name="Group 16">
              <a:extLst>
                <a:ext uri="{FF2B5EF4-FFF2-40B4-BE49-F238E27FC236}">
                  <a16:creationId xmlns:a16="http://schemas.microsoft.com/office/drawing/2014/main" id="{6EFFBC35-1897-773C-620E-17B483C3D699}"/>
                </a:ext>
              </a:extLst>
            </p:cNvPr>
            <p:cNvGrpSpPr/>
            <p:nvPr/>
          </p:nvGrpSpPr>
          <p:grpSpPr>
            <a:xfrm>
              <a:off x="1691680" y="1347614"/>
              <a:ext cx="614095" cy="900102"/>
              <a:chOff x="1691680" y="1347614"/>
              <a:chExt cx="614095" cy="900102"/>
            </a:xfrm>
          </p:grpSpPr>
          <p:cxnSp>
            <p:nvCxnSpPr>
              <p:cNvPr id="25" name="Straight Arrow Connector 24">
                <a:extLst>
                  <a:ext uri="{FF2B5EF4-FFF2-40B4-BE49-F238E27FC236}">
                    <a16:creationId xmlns:a16="http://schemas.microsoft.com/office/drawing/2014/main" id="{DF577B05-A686-9B21-7E12-42F3F054A669}"/>
                  </a:ext>
                </a:extLst>
              </p:cNvPr>
              <p:cNvCxnSpPr>
                <a:cxnSpLocks/>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7" name="Straight Connector 26">
                <a:extLst>
                  <a:ext uri="{FF2B5EF4-FFF2-40B4-BE49-F238E27FC236}">
                    <a16:creationId xmlns:a16="http://schemas.microsoft.com/office/drawing/2014/main" id="{3EFE3BB0-1C38-5B78-43CE-D2858FBAE9F7}"/>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7A4B53E-61C0-CC57-38C8-22CCE6DBEC9E}"/>
                </a:ext>
              </a:extLst>
            </p:cNvPr>
            <p:cNvGrpSpPr/>
            <p:nvPr/>
          </p:nvGrpSpPr>
          <p:grpSpPr>
            <a:xfrm>
              <a:off x="6434432" y="1419622"/>
              <a:ext cx="614095" cy="900102"/>
              <a:chOff x="1691680" y="1347614"/>
              <a:chExt cx="614095" cy="900102"/>
            </a:xfrm>
          </p:grpSpPr>
          <p:cxnSp>
            <p:nvCxnSpPr>
              <p:cNvPr id="22" name="Straight Arrow Connector 21">
                <a:extLst>
                  <a:ext uri="{FF2B5EF4-FFF2-40B4-BE49-F238E27FC236}">
                    <a16:creationId xmlns:a16="http://schemas.microsoft.com/office/drawing/2014/main" id="{4DE5662C-3955-8073-71B8-90DAC7A7043B}"/>
                  </a:ext>
                </a:extLst>
              </p:cNvPr>
              <p:cNvCxnSpPr/>
              <p:nvPr/>
            </p:nvCxnSpPr>
            <p:spPr>
              <a:xfrm flipH="1" flipV="1">
                <a:off x="1979712" y="1347614"/>
                <a:ext cx="1605" cy="54000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2F9F5675-6A05-E9D6-343D-36752896F7B1}"/>
                  </a:ext>
                </a:extLst>
              </p:cNvPr>
              <p:cNvCxnSpPr/>
              <p:nvPr/>
            </p:nvCxnSpPr>
            <p:spPr>
              <a:xfrm>
                <a:off x="1691680" y="2247716"/>
                <a:ext cx="61409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D3C6FA05-9047-0EBD-93BD-157FA77FBDC2}"/>
              </a:ext>
            </a:extLst>
          </p:cNvPr>
          <p:cNvSpPr txBox="1"/>
          <p:nvPr/>
        </p:nvSpPr>
        <p:spPr>
          <a:xfrm>
            <a:off x="1869179" y="118000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1</a:t>
            </a:r>
          </a:p>
        </p:txBody>
      </p:sp>
      <p:sp>
        <p:nvSpPr>
          <p:cNvPr id="36" name="TextBox 35">
            <a:extLst>
              <a:ext uri="{FF2B5EF4-FFF2-40B4-BE49-F238E27FC236}">
                <a16:creationId xmlns:a16="http://schemas.microsoft.com/office/drawing/2014/main" id="{4E361DDD-B0F5-955A-0750-5FF81D86C4AA}"/>
              </a:ext>
            </a:extLst>
          </p:cNvPr>
          <p:cNvSpPr txBox="1"/>
          <p:nvPr/>
        </p:nvSpPr>
        <p:spPr>
          <a:xfrm>
            <a:off x="6645423" y="1257148"/>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0070C0"/>
                </a:solidFill>
                <a:effectLst/>
                <a:uLnTx/>
                <a:uFillTx/>
                <a:latin typeface="Arial"/>
                <a:ea typeface="+mn-ea"/>
                <a:cs typeface="+mn-cs"/>
              </a:rPr>
              <a:t>R</a:t>
            </a:r>
            <a:r>
              <a:rPr kumimoji="0" lang="en-GB" sz="1350" b="1" i="0" u="none" strike="noStrike" kern="1200" cap="none" spc="0" normalizeH="0" baseline="0" noProof="0">
                <a:ln>
                  <a:noFill/>
                </a:ln>
                <a:solidFill>
                  <a:srgbClr val="0070C0"/>
                </a:solidFill>
                <a:effectLst/>
                <a:uLnTx/>
                <a:uFillTx/>
                <a:latin typeface="Arial"/>
                <a:ea typeface="+mn-ea"/>
                <a:cs typeface="+mn-cs"/>
              </a:rPr>
              <a:t>2</a:t>
            </a:r>
          </a:p>
        </p:txBody>
      </p:sp>
      <p:cxnSp>
        <p:nvCxnSpPr>
          <p:cNvPr id="40" name="Straight Arrow Connector 39">
            <a:extLst>
              <a:ext uri="{FF2B5EF4-FFF2-40B4-BE49-F238E27FC236}">
                <a16:creationId xmlns:a16="http://schemas.microsoft.com/office/drawing/2014/main" id="{90E4D0CA-EE3A-DC26-0003-E23CCDCF0AD4}"/>
              </a:ext>
            </a:extLst>
          </p:cNvPr>
          <p:cNvCxnSpPr>
            <a:cxnSpLocks/>
          </p:cNvCxnSpPr>
          <p:nvPr/>
        </p:nvCxnSpPr>
        <p:spPr>
          <a:xfrm flipV="1">
            <a:off x="5394567" y="2728678"/>
            <a:ext cx="1396335" cy="16808"/>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45" name="TextBox 44">
            <a:extLst>
              <a:ext uri="{FF2B5EF4-FFF2-40B4-BE49-F238E27FC236}">
                <a16:creationId xmlns:a16="http://schemas.microsoft.com/office/drawing/2014/main" id="{35FF4B95-3B09-3025-961C-B19AC5A31787}"/>
              </a:ext>
            </a:extLst>
          </p:cNvPr>
          <p:cNvSpPr txBox="1"/>
          <p:nvPr/>
        </p:nvSpPr>
        <p:spPr>
          <a:xfrm>
            <a:off x="6006814" y="2885337"/>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cxnSp>
        <p:nvCxnSpPr>
          <p:cNvPr id="9" name="Straight Arrow Connector 8">
            <a:extLst>
              <a:ext uri="{FF2B5EF4-FFF2-40B4-BE49-F238E27FC236}">
                <a16:creationId xmlns:a16="http://schemas.microsoft.com/office/drawing/2014/main" id="{788D001D-CB6A-616A-B5B5-D11E1C8DFD72}"/>
              </a:ext>
            </a:extLst>
          </p:cNvPr>
          <p:cNvCxnSpPr>
            <a:cxnSpLocks/>
          </p:cNvCxnSpPr>
          <p:nvPr/>
        </p:nvCxnSpPr>
        <p:spPr>
          <a:xfrm>
            <a:off x="1968925" y="2698367"/>
            <a:ext cx="3387891" cy="48728"/>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TextBox 11">
            <a:extLst>
              <a:ext uri="{FF2B5EF4-FFF2-40B4-BE49-F238E27FC236}">
                <a16:creationId xmlns:a16="http://schemas.microsoft.com/office/drawing/2014/main" id="{1D53A2AA-4A00-EC36-0142-E06ED99EB024}"/>
              </a:ext>
            </a:extLst>
          </p:cNvPr>
          <p:cNvSpPr txBox="1"/>
          <p:nvPr/>
        </p:nvSpPr>
        <p:spPr>
          <a:xfrm>
            <a:off x="3683401" y="2888509"/>
            <a:ext cx="360040"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a:ln>
                  <a:noFill/>
                </a:ln>
                <a:solidFill>
                  <a:srgbClr val="000000"/>
                </a:solidFill>
                <a:effectLst/>
                <a:uLnTx/>
                <a:uFillTx/>
                <a:latin typeface="Arial"/>
                <a:ea typeface="+mn-ea"/>
                <a:cs typeface="+mn-cs"/>
              </a:rPr>
              <a:t>?</a:t>
            </a:r>
          </a:p>
        </p:txBody>
      </p:sp>
      <p:sp>
        <p:nvSpPr>
          <p:cNvPr id="4" name="TextBox 3">
            <a:extLst>
              <a:ext uri="{FF2B5EF4-FFF2-40B4-BE49-F238E27FC236}">
                <a16:creationId xmlns:a16="http://schemas.microsoft.com/office/drawing/2014/main" id="{7ED28A76-649A-B347-7EDD-F796112D8106}"/>
              </a:ext>
            </a:extLst>
          </p:cNvPr>
          <p:cNvSpPr txBox="1"/>
          <p:nvPr/>
        </p:nvSpPr>
        <p:spPr>
          <a:xfrm>
            <a:off x="728811" y="3742879"/>
            <a:ext cx="8137025"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71F8"/>
                </a:solidFill>
                <a:effectLst/>
                <a:uLnTx/>
                <a:uFillTx/>
                <a:latin typeface="Arial"/>
                <a:ea typeface="+mn-ea"/>
                <a:cs typeface="+mn-cs"/>
              </a:rPr>
              <a:t>Enter the calculated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1 and </a:t>
            </a:r>
            <a:r>
              <a:rPr kumimoji="0" lang="en-GB" sz="1600" b="0" i="1" u="none" strike="noStrike" kern="1200" cap="none" spc="0" normalizeH="0" baseline="0" noProof="0">
                <a:ln>
                  <a:noFill/>
                </a:ln>
                <a:solidFill>
                  <a:srgbClr val="0071F8"/>
                </a:solidFill>
                <a:effectLst/>
                <a:uLnTx/>
                <a:uFillTx/>
                <a:latin typeface="Arial"/>
                <a:ea typeface="+mn-ea"/>
                <a:cs typeface="+mn-cs"/>
              </a:rPr>
              <a:t>R</a:t>
            </a:r>
            <a:r>
              <a:rPr kumimoji="0" lang="en-GB" sz="1600" b="0" i="0" u="none" strike="noStrike" kern="1200" cap="none" spc="0" normalizeH="0" baseline="0" noProof="0">
                <a:ln>
                  <a:noFill/>
                </a:ln>
                <a:solidFill>
                  <a:srgbClr val="0071F8"/>
                </a:solidFill>
                <a:effectLst/>
                <a:uLnTx/>
                <a:uFillTx/>
                <a:latin typeface="Arial"/>
                <a:ea typeface="+mn-ea"/>
                <a:cs typeface="+mn-cs"/>
              </a:rPr>
              <a:t>2 values in the space provided on the experiment worksheet</a:t>
            </a:r>
          </a:p>
        </p:txBody>
      </p:sp>
      <p:grpSp>
        <p:nvGrpSpPr>
          <p:cNvPr id="14" name="Group 13">
            <a:extLst>
              <a:ext uri="{FF2B5EF4-FFF2-40B4-BE49-F238E27FC236}">
                <a16:creationId xmlns:a16="http://schemas.microsoft.com/office/drawing/2014/main" id="{BBB0481A-084E-34B2-22F1-0F0416807238}"/>
              </a:ext>
            </a:extLst>
          </p:cNvPr>
          <p:cNvGrpSpPr/>
          <p:nvPr/>
        </p:nvGrpSpPr>
        <p:grpSpPr>
          <a:xfrm>
            <a:off x="4091452" y="1289345"/>
            <a:ext cx="563046" cy="504057"/>
            <a:chOff x="4077188" y="1327365"/>
            <a:chExt cx="563046" cy="504057"/>
          </a:xfrm>
        </p:grpSpPr>
        <p:sp>
          <p:nvSpPr>
            <p:cNvPr id="8" name="Cube 7">
              <a:extLst>
                <a:ext uri="{FF2B5EF4-FFF2-40B4-BE49-F238E27FC236}">
                  <a16:creationId xmlns:a16="http://schemas.microsoft.com/office/drawing/2014/main" id="{5C801773-1533-AED5-ECC8-A471C9DCB383}"/>
                </a:ext>
              </a:extLst>
            </p:cNvPr>
            <p:cNvSpPr/>
            <p:nvPr/>
          </p:nvSpPr>
          <p:spPr>
            <a:xfrm>
              <a:off x="4077188" y="1327365"/>
              <a:ext cx="522901" cy="504057"/>
            </a:xfrm>
            <a:prstGeom prst="cube">
              <a:avLst/>
            </a:prstGeom>
            <a:blipFill>
              <a:blip r:embed="rId3"/>
              <a:tile tx="0" ty="0" sx="100000" sy="100000" flip="none" algn="tl"/>
            </a:blip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9073474E-5771-775E-55CF-6F50E5436839}"/>
                </a:ext>
              </a:extLst>
            </p:cNvPr>
            <p:cNvCxnSpPr>
              <a:cxnSpLocks/>
            </p:cNvCxnSpPr>
            <p:nvPr/>
          </p:nvCxnSpPr>
          <p:spPr>
            <a:xfrm flipH="1" flipV="1">
              <a:off x="4296521" y="1614252"/>
              <a:ext cx="3072" cy="217170"/>
            </a:xfrm>
            <a:prstGeom prst="straightConnector1">
              <a:avLst/>
            </a:prstGeom>
            <a:ln w="38100">
              <a:solidFill>
                <a:schemeClr val="accent2">
                  <a:lumMod val="75000"/>
                </a:schemeClr>
              </a:solidFill>
              <a:headEnd type="triangle" w="med" len="med"/>
              <a:tailEnd type="none" w="med" len="med"/>
            </a:ln>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0FFCC11D-4A15-1DDA-3D6F-B9BCAF274F37}"/>
                </a:ext>
              </a:extLst>
            </p:cNvPr>
            <p:cNvSpPr txBox="1"/>
            <p:nvPr/>
          </p:nvSpPr>
          <p:spPr>
            <a:xfrm>
              <a:off x="4170155" y="1424990"/>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E51C41">
                      <a:lumMod val="75000"/>
                    </a:srgbClr>
                  </a:solidFill>
                  <a:effectLst/>
                  <a:uLnTx/>
                  <a:uFillTx/>
                  <a:latin typeface="Arial"/>
                  <a:ea typeface="+mn-ea"/>
                  <a:cs typeface="+mn-cs"/>
                </a:rPr>
                <a:t>mg</a:t>
              </a:r>
            </a:p>
          </p:txBody>
        </p:sp>
      </p:grpSp>
      <p:cxnSp>
        <p:nvCxnSpPr>
          <p:cNvPr id="18" name="Straight Arrow Connector 17">
            <a:extLst>
              <a:ext uri="{FF2B5EF4-FFF2-40B4-BE49-F238E27FC236}">
                <a16:creationId xmlns:a16="http://schemas.microsoft.com/office/drawing/2014/main" id="{F7E4F61E-9305-8478-DBA1-26D192F6D06C}"/>
              </a:ext>
            </a:extLst>
          </p:cNvPr>
          <p:cNvCxnSpPr>
            <a:cxnSpLocks/>
          </p:cNvCxnSpPr>
          <p:nvPr/>
        </p:nvCxnSpPr>
        <p:spPr>
          <a:xfrm>
            <a:off x="1967524" y="2079308"/>
            <a:ext cx="2316808" cy="54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20" name="Straight Arrow Connector 19">
            <a:extLst>
              <a:ext uri="{FF2B5EF4-FFF2-40B4-BE49-F238E27FC236}">
                <a16:creationId xmlns:a16="http://schemas.microsoft.com/office/drawing/2014/main" id="{B34C88DB-8614-DCD1-BB78-B374A35CE0B6}"/>
              </a:ext>
            </a:extLst>
          </p:cNvPr>
          <p:cNvCxnSpPr>
            <a:cxnSpLocks/>
          </p:cNvCxnSpPr>
          <p:nvPr/>
        </p:nvCxnSpPr>
        <p:spPr>
          <a:xfrm>
            <a:off x="4313857" y="2130996"/>
            <a:ext cx="2441338" cy="20193"/>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707F458-9680-E969-B4E5-7B789459D7D2}"/>
                  </a:ext>
                </a:extLst>
              </p:cNvPr>
              <p:cNvSpPr txBox="1"/>
              <p:nvPr/>
            </p:nvSpPr>
            <p:spPr>
              <a:xfrm>
                <a:off x="3001541" y="2146617"/>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26" name="TextBox 25">
                <a:extLst>
                  <a:ext uri="{FF2B5EF4-FFF2-40B4-BE49-F238E27FC236}">
                    <a16:creationId xmlns:a16="http://schemas.microsoft.com/office/drawing/2014/main" id="{4707F458-9680-E969-B4E5-7B789459D7D2}"/>
                  </a:ext>
                </a:extLst>
              </p:cNvPr>
              <p:cNvSpPr txBox="1">
                <a:spLocks noRot="1" noChangeAspect="1" noMove="1" noResize="1" noEditPoints="1" noAdjustHandles="1" noChangeArrowheads="1" noChangeShapeType="1" noTextEdit="1"/>
              </p:cNvSpPr>
              <p:nvPr/>
            </p:nvSpPr>
            <p:spPr>
              <a:xfrm>
                <a:off x="3001541" y="2146617"/>
                <a:ext cx="360040" cy="387607"/>
              </a:xfrm>
              <a:prstGeom prst="rect">
                <a:avLst/>
              </a:prstGeom>
              <a:blipFill>
                <a:blip r:embed="rId5"/>
                <a:stretch>
                  <a:fillRect t="-1563" b="-1406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411CBA31-1AFD-AB9E-048F-2A17A75F395A}"/>
                  </a:ext>
                </a:extLst>
              </p:cNvPr>
              <p:cNvSpPr txBox="1"/>
              <p:nvPr/>
            </p:nvSpPr>
            <p:spPr>
              <a:xfrm>
                <a:off x="5336218" y="2176485"/>
                <a:ext cx="360040" cy="38760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Pr>
                        <m:num>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𝑳</m:t>
                          </m:r>
                        </m:num>
                        <m:den>
                          <m:r>
                            <a:rPr kumimoji="0" lang="en-GB" sz="1350" b="1"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𝟐</m:t>
                          </m:r>
                        </m:den>
                      </m:f>
                    </m:oMath>
                  </m:oMathPara>
                </a14:m>
                <a:endParaRPr kumimoji="0" lang="en-GB" sz="1350" b="1" i="0" u="none" strike="noStrike" kern="1200" cap="none" spc="0" normalizeH="0" baseline="0" noProof="0">
                  <a:ln>
                    <a:noFill/>
                  </a:ln>
                  <a:solidFill>
                    <a:srgbClr val="000000"/>
                  </a:solidFill>
                  <a:effectLst/>
                  <a:uLnTx/>
                  <a:uFillTx/>
                  <a:latin typeface="Arial"/>
                  <a:ea typeface="+mn-ea"/>
                  <a:cs typeface="+mn-cs"/>
                </a:endParaRPr>
              </a:p>
            </p:txBody>
          </p:sp>
        </mc:Choice>
        <mc:Fallback xmlns="">
          <p:sp>
            <p:nvSpPr>
              <p:cNvPr id="29" name="TextBox 28">
                <a:extLst>
                  <a:ext uri="{FF2B5EF4-FFF2-40B4-BE49-F238E27FC236}">
                    <a16:creationId xmlns:a16="http://schemas.microsoft.com/office/drawing/2014/main" id="{411CBA31-1AFD-AB9E-048F-2A17A75F395A}"/>
                  </a:ext>
                </a:extLst>
              </p:cNvPr>
              <p:cNvSpPr txBox="1">
                <a:spLocks noRot="1" noChangeAspect="1" noMove="1" noResize="1" noEditPoints="1" noAdjustHandles="1" noChangeArrowheads="1" noChangeShapeType="1" noTextEdit="1"/>
              </p:cNvSpPr>
              <p:nvPr/>
            </p:nvSpPr>
            <p:spPr>
              <a:xfrm>
                <a:off x="5336218" y="2176485"/>
                <a:ext cx="360040" cy="387607"/>
              </a:xfrm>
              <a:prstGeom prst="rect">
                <a:avLst/>
              </a:prstGeom>
              <a:blipFill>
                <a:blip r:embed="rId5"/>
                <a:stretch>
                  <a:fillRect t="-1563" b="-14063"/>
                </a:stretch>
              </a:blipFill>
            </p:spPr>
            <p:txBody>
              <a:bodyPr/>
              <a:lstStyle/>
              <a:p>
                <a:r>
                  <a:rPr lang="en-GB">
                    <a:noFill/>
                  </a:rPr>
                  <a:t> </a:t>
                </a:r>
              </a:p>
            </p:txBody>
          </p:sp>
        </mc:Fallback>
      </mc:AlternateContent>
      <p:cxnSp>
        <p:nvCxnSpPr>
          <p:cNvPr id="33" name="Straight Arrow Connector 32">
            <a:extLst>
              <a:ext uri="{FF2B5EF4-FFF2-40B4-BE49-F238E27FC236}">
                <a16:creationId xmlns:a16="http://schemas.microsoft.com/office/drawing/2014/main" id="{1B6E6AA8-F420-5065-D366-940094EA7214}"/>
              </a:ext>
            </a:extLst>
          </p:cNvPr>
          <p:cNvCxnSpPr/>
          <p:nvPr/>
        </p:nvCxnSpPr>
        <p:spPr>
          <a:xfrm>
            <a:off x="5394960" y="1355598"/>
            <a:ext cx="0" cy="1522476"/>
          </a:xfrm>
          <a:prstGeom prst="straightConnector1">
            <a:avLst/>
          </a:prstGeom>
          <a:ln>
            <a:prstDash val="dash"/>
          </a:ln>
        </p:spPr>
        <p:style>
          <a:lnRef idx="1">
            <a:schemeClr val="accent6"/>
          </a:lnRef>
          <a:fillRef idx="0">
            <a:schemeClr val="accent6"/>
          </a:fillRef>
          <a:effectRef idx="0">
            <a:schemeClr val="accent6"/>
          </a:effectRef>
          <a:fontRef idx="minor">
            <a:schemeClr val="tx1"/>
          </a:fontRef>
        </p:style>
      </p:cxnSp>
      <p:grpSp>
        <p:nvGrpSpPr>
          <p:cNvPr id="39" name="Group 38">
            <a:extLst>
              <a:ext uri="{FF2B5EF4-FFF2-40B4-BE49-F238E27FC236}">
                <a16:creationId xmlns:a16="http://schemas.microsoft.com/office/drawing/2014/main" id="{B3912142-E13A-4520-801A-442C2D467434}"/>
              </a:ext>
            </a:extLst>
          </p:cNvPr>
          <p:cNvGrpSpPr/>
          <p:nvPr/>
        </p:nvGrpSpPr>
        <p:grpSpPr>
          <a:xfrm>
            <a:off x="4310785" y="1849625"/>
            <a:ext cx="511223" cy="828094"/>
            <a:chOff x="4297494" y="1842830"/>
            <a:chExt cx="511223" cy="828094"/>
          </a:xfrm>
        </p:grpSpPr>
        <p:cxnSp>
          <p:nvCxnSpPr>
            <p:cNvPr id="41" name="Straight Arrow Connector 40">
              <a:extLst>
                <a:ext uri="{FF2B5EF4-FFF2-40B4-BE49-F238E27FC236}">
                  <a16:creationId xmlns:a16="http://schemas.microsoft.com/office/drawing/2014/main" id="{1CF6CB6E-8ABE-4271-A39E-B6046D95BE5E}"/>
                </a:ext>
              </a:extLst>
            </p:cNvPr>
            <p:cNvCxnSpPr/>
            <p:nvPr/>
          </p:nvCxnSpPr>
          <p:spPr>
            <a:xfrm flipH="1" flipV="1">
              <a:off x="4297494" y="1842830"/>
              <a:ext cx="1605" cy="828094"/>
            </a:xfrm>
            <a:prstGeom prst="straightConnector1">
              <a:avLst/>
            </a:prstGeom>
            <a:ln w="19050">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42" name="TextBox 41">
              <a:extLst>
                <a:ext uri="{FF2B5EF4-FFF2-40B4-BE49-F238E27FC236}">
                  <a16:creationId xmlns:a16="http://schemas.microsoft.com/office/drawing/2014/main" id="{C8C5AC4E-3A36-44F6-AD0C-21D3B3EAA305}"/>
                </a:ext>
              </a:extLst>
            </p:cNvPr>
            <p:cNvSpPr txBox="1"/>
            <p:nvPr/>
          </p:nvSpPr>
          <p:spPr>
            <a:xfrm>
              <a:off x="4338638" y="2444487"/>
              <a:ext cx="470079" cy="2077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1" u="none" strike="noStrike" kern="1200" cap="none" spc="0" normalizeH="0" baseline="0" noProof="0">
                  <a:ln>
                    <a:noFill/>
                  </a:ln>
                  <a:solidFill>
                    <a:srgbClr val="FF0000"/>
                  </a:solidFill>
                  <a:effectLst/>
                  <a:uLnTx/>
                  <a:uFillTx/>
                  <a:latin typeface="Arial"/>
                  <a:ea typeface="+mn-ea"/>
                  <a:cs typeface="+mn-cs"/>
                </a:rPr>
                <a:t>Mg</a:t>
              </a:r>
            </a:p>
          </p:txBody>
        </p:sp>
      </p:grpSp>
      <p:sp>
        <p:nvSpPr>
          <p:cNvPr id="7" name="Footer Placeholder 4">
            <a:extLst>
              <a:ext uri="{FF2B5EF4-FFF2-40B4-BE49-F238E27FC236}">
                <a16:creationId xmlns:a16="http://schemas.microsoft.com/office/drawing/2014/main" id="{8BF4B0F5-B05A-66A6-5B9D-34C16FE397E1}"/>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42261753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BAF9-4051-4404-B0EB-8138E007919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3C3E8BCE-0DBE-4D02-B321-7A0E460EEDA5}"/>
              </a:ext>
            </a:extLst>
          </p:cNvPr>
          <p:cNvSpPr>
            <a:spLocks noGrp="1"/>
          </p:cNvSpPr>
          <p:nvPr>
            <p:ph type="title"/>
          </p:nvPr>
        </p:nvSpPr>
        <p:spPr/>
        <p:txBody>
          <a:bodyPr/>
          <a:lstStyle/>
          <a:p>
            <a:r>
              <a:rPr lang="en-GB">
                <a:solidFill>
                  <a:srgbClr val="000000"/>
                </a:solidFill>
                <a:latin typeface="Arial" panose="020B0604020202020204" pitchFamily="34" charset="0"/>
                <a:ea typeface="Calibri" panose="020F0502020204030204" pitchFamily="34" charset="0"/>
              </a:rPr>
              <a:t>True or false assessment questions for experiments worksheet</a:t>
            </a:r>
            <a:endParaRPr lang="en-GB"/>
          </a:p>
        </p:txBody>
      </p:sp>
      <p:sp>
        <p:nvSpPr>
          <p:cNvPr id="4" name="Text Placeholder 3">
            <a:extLst>
              <a:ext uri="{FF2B5EF4-FFF2-40B4-BE49-F238E27FC236}">
                <a16:creationId xmlns:a16="http://schemas.microsoft.com/office/drawing/2014/main" id="{BB0A2D7A-0FFB-43F1-9ED4-A4A500187594}"/>
              </a:ext>
            </a:extLst>
          </p:cNvPr>
          <p:cNvSpPr>
            <a:spLocks noGrp="1"/>
          </p:cNvSpPr>
          <p:nvPr>
            <p:ph type="body" sz="quarter" idx="12"/>
          </p:nvPr>
        </p:nvSpPr>
        <p:spPr>
          <a:xfrm>
            <a:off x="211962" y="949325"/>
            <a:ext cx="6520277" cy="3601574"/>
          </a:xfrm>
        </p:spPr>
        <p:txBody>
          <a:bodyPr/>
          <a:lstStyle/>
          <a:p>
            <a:pPr marL="457200" indent="-457200">
              <a:buAutoNum type="arabicPeriod"/>
            </a:pPr>
            <a:r>
              <a:rPr lang="en-GB" sz="2400"/>
              <a:t>It is important to consider angular momentum for SS beam analysis.</a:t>
            </a:r>
            <a:br>
              <a:rPr lang="en-GB" sz="2400"/>
            </a:br>
            <a:endParaRPr lang="en-GB" sz="2400"/>
          </a:p>
          <a:p>
            <a:pPr marL="457200" indent="-457200">
              <a:buAutoNum type="arabicPeriod"/>
            </a:pPr>
            <a:r>
              <a:rPr lang="en-GB" sz="2400"/>
              <a:t>Support reactions are calculated considering the static equilibrium of the beam.</a:t>
            </a:r>
            <a:br>
              <a:rPr lang="en-GB" sz="2400"/>
            </a:br>
            <a:endParaRPr lang="en-GB" sz="2400"/>
          </a:p>
          <a:p>
            <a:pPr marL="457200" indent="-457200">
              <a:buAutoNum type="arabicPeriod"/>
            </a:pPr>
            <a:r>
              <a:rPr lang="en-GB" sz="2400"/>
              <a:t>Resultant force and moments are both considered in the static equilibrium concept.</a:t>
            </a:r>
          </a:p>
          <a:p>
            <a:pPr marL="514350" indent="-514350" algn="r">
              <a:buFont typeface="+mj-lt"/>
              <a:buAutoNum type="arabicPeriod"/>
            </a:pPr>
            <a:endParaRPr lang="en-GB" sz="2400"/>
          </a:p>
        </p:txBody>
      </p:sp>
      <p:sp>
        <p:nvSpPr>
          <p:cNvPr id="6" name="Footer Placeholder 4">
            <a:extLst>
              <a:ext uri="{FF2B5EF4-FFF2-40B4-BE49-F238E27FC236}">
                <a16:creationId xmlns:a16="http://schemas.microsoft.com/office/drawing/2014/main" id="{E85C34B6-86D5-12B5-A646-85F6B2F5A919}"/>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grpSp>
        <p:nvGrpSpPr>
          <p:cNvPr id="5" name="Group 4">
            <a:extLst>
              <a:ext uri="{FF2B5EF4-FFF2-40B4-BE49-F238E27FC236}">
                <a16:creationId xmlns:a16="http://schemas.microsoft.com/office/drawing/2014/main" id="{D6F30170-D028-5228-4699-036581D7AB05}"/>
              </a:ext>
            </a:extLst>
          </p:cNvPr>
          <p:cNvGrpSpPr/>
          <p:nvPr/>
        </p:nvGrpSpPr>
        <p:grpSpPr>
          <a:xfrm>
            <a:off x="7306212" y="911414"/>
            <a:ext cx="1228328" cy="830997"/>
            <a:chOff x="5364088" y="3923569"/>
            <a:chExt cx="1228328" cy="830997"/>
          </a:xfrm>
        </p:grpSpPr>
        <p:sp>
          <p:nvSpPr>
            <p:cNvPr id="7" name="TextBox 6">
              <a:extLst>
                <a:ext uri="{FF2B5EF4-FFF2-40B4-BE49-F238E27FC236}">
                  <a16:creationId xmlns:a16="http://schemas.microsoft.com/office/drawing/2014/main" id="{B81A2EB7-CBA1-A76F-9F00-DD48B4648C1C}"/>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8" name="Rectangle 7">
              <a:extLst>
                <a:ext uri="{FF2B5EF4-FFF2-40B4-BE49-F238E27FC236}">
                  <a16:creationId xmlns:a16="http://schemas.microsoft.com/office/drawing/2014/main" id="{DF78F7F6-BCFB-E304-07EF-E6A937DDC5B6}"/>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21B31FA-80C8-FD0D-8F89-E1178C3E9290}"/>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4511B156-0F82-6DE6-37A1-1FDAF49F4CFD}"/>
              </a:ext>
            </a:extLst>
          </p:cNvPr>
          <p:cNvGrpSpPr/>
          <p:nvPr/>
        </p:nvGrpSpPr>
        <p:grpSpPr>
          <a:xfrm>
            <a:off x="7306212" y="1964425"/>
            <a:ext cx="1228328" cy="830997"/>
            <a:chOff x="5364088" y="3923569"/>
            <a:chExt cx="1228328" cy="830997"/>
          </a:xfrm>
        </p:grpSpPr>
        <p:sp>
          <p:nvSpPr>
            <p:cNvPr id="11" name="TextBox 10">
              <a:extLst>
                <a:ext uri="{FF2B5EF4-FFF2-40B4-BE49-F238E27FC236}">
                  <a16:creationId xmlns:a16="http://schemas.microsoft.com/office/drawing/2014/main" id="{E4733093-C0CC-9E97-30CB-4EE52FDEBAE0}"/>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2" name="Rectangle 11">
              <a:extLst>
                <a:ext uri="{FF2B5EF4-FFF2-40B4-BE49-F238E27FC236}">
                  <a16:creationId xmlns:a16="http://schemas.microsoft.com/office/drawing/2014/main" id="{8DD7FB1F-6127-B773-DD4B-E2A126F10071}"/>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3301E26-99DB-3613-F904-0A7983E054BA}"/>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9D3378C1-83CF-E729-333C-BB336F5F8709}"/>
              </a:ext>
            </a:extLst>
          </p:cNvPr>
          <p:cNvGrpSpPr/>
          <p:nvPr/>
        </p:nvGrpSpPr>
        <p:grpSpPr>
          <a:xfrm>
            <a:off x="7306212" y="3075806"/>
            <a:ext cx="1228328" cy="830997"/>
            <a:chOff x="5364088" y="3923569"/>
            <a:chExt cx="1228328" cy="830997"/>
          </a:xfrm>
        </p:grpSpPr>
        <p:sp>
          <p:nvSpPr>
            <p:cNvPr id="15" name="TextBox 14">
              <a:extLst>
                <a:ext uri="{FF2B5EF4-FFF2-40B4-BE49-F238E27FC236}">
                  <a16:creationId xmlns:a16="http://schemas.microsoft.com/office/drawing/2014/main" id="{8E0D0A85-234C-80D4-23FB-E8415B1F9A00}"/>
                </a:ext>
              </a:extLst>
            </p:cNvPr>
            <p:cNvSpPr txBox="1"/>
            <p:nvPr/>
          </p:nvSpPr>
          <p:spPr>
            <a:xfrm>
              <a:off x="5364088" y="3923569"/>
              <a:ext cx="1219927" cy="830997"/>
            </a:xfrm>
            <a:prstGeom prst="rect">
              <a:avLst/>
            </a:prstGeom>
            <a:noFill/>
          </p:spPr>
          <p:txBody>
            <a:bodyPr wrap="square">
              <a:spAutoFit/>
            </a:bodyPr>
            <a:lstStyle/>
            <a:p>
              <a:r>
                <a:rPr lang="en-GB" sz="2400"/>
                <a:t>True</a:t>
              </a:r>
            </a:p>
            <a:p>
              <a:r>
                <a:rPr lang="en-GB" sz="2400"/>
                <a:t>False</a:t>
              </a:r>
            </a:p>
          </p:txBody>
        </p:sp>
        <p:sp>
          <p:nvSpPr>
            <p:cNvPr id="16" name="Rectangle 15">
              <a:extLst>
                <a:ext uri="{FF2B5EF4-FFF2-40B4-BE49-F238E27FC236}">
                  <a16:creationId xmlns:a16="http://schemas.microsoft.com/office/drawing/2014/main" id="{F210F763-1395-A01E-29DF-D07F8954A42F}"/>
                </a:ext>
              </a:extLst>
            </p:cNvPr>
            <p:cNvSpPr/>
            <p:nvPr/>
          </p:nvSpPr>
          <p:spPr>
            <a:xfrm>
              <a:off x="6304384" y="4011910"/>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6ABC875A-DA50-7187-1080-D01901CB77FE}"/>
                </a:ext>
              </a:extLst>
            </p:cNvPr>
            <p:cNvSpPr/>
            <p:nvPr/>
          </p:nvSpPr>
          <p:spPr>
            <a:xfrm>
              <a:off x="6304384" y="4339067"/>
              <a:ext cx="288032" cy="2880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3535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sz="3600"/>
              <a:t>Summary of the session</a:t>
            </a:r>
          </a:p>
        </p:txBody>
      </p:sp>
    </p:spTree>
    <p:extLst>
      <p:ext uri="{BB962C8B-B14F-4D97-AF65-F5344CB8AC3E}">
        <p14:creationId xmlns:p14="http://schemas.microsoft.com/office/powerpoint/2010/main" val="4920220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B5822B-0D2B-B739-7B33-E527CC5BBD7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B5265A86-6BD1-E845-7D78-78BCC45002CE}"/>
              </a:ext>
            </a:extLst>
          </p:cNvPr>
          <p:cNvSpPr>
            <a:spLocks noGrp="1"/>
          </p:cNvSpPr>
          <p:nvPr>
            <p:ph type="title"/>
          </p:nvPr>
        </p:nvSpPr>
        <p:spPr/>
        <p:txBody>
          <a:bodyPr/>
          <a:lstStyle/>
          <a:p>
            <a:r>
              <a:rPr lang="en-GB"/>
              <a:t>Plenary</a:t>
            </a:r>
            <a:endParaRPr lang="en-US"/>
          </a:p>
        </p:txBody>
      </p:sp>
      <p:sp>
        <p:nvSpPr>
          <p:cNvPr id="29" name="TextBox 28">
            <a:extLst>
              <a:ext uri="{FF2B5EF4-FFF2-40B4-BE49-F238E27FC236}">
                <a16:creationId xmlns:a16="http://schemas.microsoft.com/office/drawing/2014/main" id="{4E49FADF-BB31-82FB-8ED8-0E0A3B9D20FA}"/>
              </a:ext>
            </a:extLst>
          </p:cNvPr>
          <p:cNvSpPr txBox="1"/>
          <p:nvPr/>
        </p:nvSpPr>
        <p:spPr>
          <a:xfrm>
            <a:off x="683568" y="4083918"/>
            <a:ext cx="3096344"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Arial"/>
                <a:ea typeface="+mn-ea"/>
                <a:cs typeface="+mn-cs"/>
              </a:rPr>
              <a:t>In session 3, we learnt...</a:t>
            </a:r>
          </a:p>
        </p:txBody>
      </p:sp>
      <p:pic>
        <p:nvPicPr>
          <p:cNvPr id="47" name="Picture 46">
            <a:extLst>
              <a:ext uri="{FF2B5EF4-FFF2-40B4-BE49-F238E27FC236}">
                <a16:creationId xmlns:a16="http://schemas.microsoft.com/office/drawing/2014/main" id="{D6F2DB42-BC9A-C3CD-5627-9B57F6CCF492}"/>
              </a:ext>
            </a:extLst>
          </p:cNvPr>
          <p:cNvPicPr>
            <a:picLocks noChangeAspect="1"/>
          </p:cNvPicPr>
          <p:nvPr/>
        </p:nvPicPr>
        <p:blipFill>
          <a:blip r:embed="rId2"/>
          <a:stretch>
            <a:fillRect/>
          </a:stretch>
        </p:blipFill>
        <p:spPr>
          <a:xfrm>
            <a:off x="5271417" y="1193098"/>
            <a:ext cx="2704411" cy="911625"/>
          </a:xfrm>
          <a:prstGeom prst="rect">
            <a:avLst/>
          </a:prstGeom>
        </p:spPr>
      </p:pic>
      <p:grpSp>
        <p:nvGrpSpPr>
          <p:cNvPr id="8" name="Group 7">
            <a:extLst>
              <a:ext uri="{FF2B5EF4-FFF2-40B4-BE49-F238E27FC236}">
                <a16:creationId xmlns:a16="http://schemas.microsoft.com/office/drawing/2014/main" id="{DD7CF683-E8CB-7235-D8BC-13E9A9465CE1}"/>
              </a:ext>
            </a:extLst>
          </p:cNvPr>
          <p:cNvGrpSpPr/>
          <p:nvPr/>
        </p:nvGrpSpPr>
        <p:grpSpPr>
          <a:xfrm>
            <a:off x="5461395" y="2909220"/>
            <a:ext cx="2949713" cy="845557"/>
            <a:chOff x="4608170" y="2748235"/>
            <a:chExt cx="3802938" cy="1006542"/>
          </a:xfrm>
        </p:grpSpPr>
        <p:sp>
          <p:nvSpPr>
            <p:cNvPr id="60" name="Rectangle 59">
              <a:extLst>
                <a:ext uri="{FF2B5EF4-FFF2-40B4-BE49-F238E27FC236}">
                  <a16:creationId xmlns:a16="http://schemas.microsoft.com/office/drawing/2014/main" id="{28F12635-37A6-D22B-0F63-463E827A46E5}"/>
                </a:ext>
              </a:extLst>
            </p:cNvPr>
            <p:cNvSpPr/>
            <p:nvPr/>
          </p:nvSpPr>
          <p:spPr>
            <a:xfrm>
              <a:off x="4608170" y="2841899"/>
              <a:ext cx="285750" cy="161899"/>
            </a:xfrm>
            <a:prstGeom prst="rect">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56" name="Group 55">
              <a:extLst>
                <a:ext uri="{FF2B5EF4-FFF2-40B4-BE49-F238E27FC236}">
                  <a16:creationId xmlns:a16="http://schemas.microsoft.com/office/drawing/2014/main" id="{5F57FFF3-E60F-0BED-93CF-06DCE4080E54}"/>
                </a:ext>
              </a:extLst>
            </p:cNvPr>
            <p:cNvGrpSpPr/>
            <p:nvPr/>
          </p:nvGrpSpPr>
          <p:grpSpPr>
            <a:xfrm>
              <a:off x="4620009" y="2918185"/>
              <a:ext cx="3790950" cy="657118"/>
              <a:chOff x="142875" y="809623"/>
              <a:chExt cx="3790950" cy="657224"/>
            </a:xfrm>
          </p:grpSpPr>
          <p:sp>
            <p:nvSpPr>
              <p:cNvPr id="58" name="Rectangle 57">
                <a:extLst>
                  <a:ext uri="{FF2B5EF4-FFF2-40B4-BE49-F238E27FC236}">
                    <a16:creationId xmlns:a16="http://schemas.microsoft.com/office/drawing/2014/main" id="{54A2DA1E-0A73-4A88-9699-FBACCB16C9F2}"/>
                  </a:ext>
                </a:extLst>
              </p:cNvPr>
              <p:cNvSpPr/>
              <p:nvPr/>
            </p:nvSpPr>
            <p:spPr>
              <a:xfrm>
                <a:off x="142875" y="876300"/>
                <a:ext cx="3790950" cy="266700"/>
              </a:xfrm>
              <a:prstGeom prst="rect">
                <a:avLst/>
              </a:prstGeom>
              <a:solidFill>
                <a:srgbClr val="CCAF32"/>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59" name="Straight Connector 58">
                <a:extLst>
                  <a:ext uri="{FF2B5EF4-FFF2-40B4-BE49-F238E27FC236}">
                    <a16:creationId xmlns:a16="http://schemas.microsoft.com/office/drawing/2014/main" id="{631CB27B-205B-C15C-E729-4DA3F72273A3}"/>
                  </a:ext>
                </a:extLst>
              </p:cNvPr>
              <p:cNvCxnSpPr/>
              <p:nvPr/>
            </p:nvCxnSpPr>
            <p:spPr>
              <a:xfrm>
                <a:off x="2085975" y="809625"/>
                <a:ext cx="0" cy="657225"/>
              </a:xfrm>
              <a:prstGeom prst="line">
                <a:avLst/>
              </a:prstGeom>
              <a:noFill/>
              <a:ln w="9525" cap="flat" cmpd="sng" algn="ctr">
                <a:solidFill>
                  <a:srgbClr val="4472C4"/>
                </a:solidFill>
                <a:prstDash val="lgDash"/>
                <a:miter lim="800000"/>
              </a:ln>
              <a:effectLst/>
            </p:spPr>
          </p:cxnSp>
        </p:grpSp>
        <p:cxnSp>
          <p:nvCxnSpPr>
            <p:cNvPr id="57" name="Straight Arrow Connector 56">
              <a:extLst>
                <a:ext uri="{FF2B5EF4-FFF2-40B4-BE49-F238E27FC236}">
                  <a16:creationId xmlns:a16="http://schemas.microsoft.com/office/drawing/2014/main" id="{37AE0839-C500-2D3E-AC84-91EDBFEC0AC4}"/>
                </a:ext>
              </a:extLst>
            </p:cNvPr>
            <p:cNvCxnSpPr>
              <a:cxnSpLocks/>
            </p:cNvCxnSpPr>
            <p:nvPr/>
          </p:nvCxnSpPr>
          <p:spPr>
            <a:xfrm>
              <a:off x="8411108" y="2801528"/>
              <a:ext cx="0" cy="316649"/>
            </a:xfrm>
            <a:prstGeom prst="straightConnector1">
              <a:avLst/>
            </a:prstGeom>
            <a:ln w="28575">
              <a:headEnd type="arrow"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55" name="Straight Arrow Connector 54">
              <a:extLst>
                <a:ext uri="{FF2B5EF4-FFF2-40B4-BE49-F238E27FC236}">
                  <a16:creationId xmlns:a16="http://schemas.microsoft.com/office/drawing/2014/main" id="{BFCC5BF7-ACA1-FB21-4FBC-92E9C4CEEAE8}"/>
                </a:ext>
              </a:extLst>
            </p:cNvPr>
            <p:cNvCxnSpPr>
              <a:cxnSpLocks/>
            </p:cNvCxnSpPr>
            <p:nvPr/>
          </p:nvCxnSpPr>
          <p:spPr>
            <a:xfrm>
              <a:off x="4620009" y="2748235"/>
              <a:ext cx="0" cy="1006542"/>
            </a:xfrm>
            <a:prstGeom prst="straightConnector1">
              <a:avLst/>
            </a:prstGeom>
            <a:ln w="76200">
              <a:headEnd type="arrow" w="med" len="med"/>
              <a:tailEnd type="none" w="med" len="med"/>
            </a:ln>
          </p:spPr>
          <p:style>
            <a:lnRef idx="1">
              <a:schemeClr val="accent4"/>
            </a:lnRef>
            <a:fillRef idx="0">
              <a:schemeClr val="accent4"/>
            </a:fillRef>
            <a:effectRef idx="0">
              <a:schemeClr val="accent4"/>
            </a:effectRef>
            <a:fontRef idx="minor">
              <a:schemeClr val="tx1"/>
            </a:fontRef>
          </p:style>
        </p:cxnSp>
      </p:grpSp>
      <p:sp>
        <p:nvSpPr>
          <p:cNvPr id="61" name="TextBox 60">
            <a:extLst>
              <a:ext uri="{FF2B5EF4-FFF2-40B4-BE49-F238E27FC236}">
                <a16:creationId xmlns:a16="http://schemas.microsoft.com/office/drawing/2014/main" id="{8B27B4F4-64E8-300F-87FF-DC6CEBB2BB92}"/>
              </a:ext>
            </a:extLst>
          </p:cNvPr>
          <p:cNvSpPr txBox="1"/>
          <p:nvPr/>
        </p:nvSpPr>
        <p:spPr>
          <a:xfrm>
            <a:off x="4877048" y="4083918"/>
            <a:ext cx="3096344"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Arial"/>
                <a:ea typeface="+mn-ea"/>
                <a:cs typeface="+mn-cs"/>
              </a:rPr>
              <a:t>In session 2, we learnt...</a:t>
            </a:r>
          </a:p>
        </p:txBody>
      </p:sp>
      <p:pic>
        <p:nvPicPr>
          <p:cNvPr id="4" name="Picture 5" descr="Diagram, schematic&#10;&#10;Description automatically generated">
            <a:extLst>
              <a:ext uri="{FF2B5EF4-FFF2-40B4-BE49-F238E27FC236}">
                <a16:creationId xmlns:a16="http://schemas.microsoft.com/office/drawing/2014/main" id="{E17D5EB1-C076-9C99-AE8D-5CC27365DBC1}"/>
              </a:ext>
            </a:extLst>
          </p:cNvPr>
          <p:cNvPicPr>
            <a:picLocks noChangeAspect="1"/>
          </p:cNvPicPr>
          <p:nvPr/>
        </p:nvPicPr>
        <p:blipFill>
          <a:blip r:embed="rId3"/>
          <a:stretch>
            <a:fillRect/>
          </a:stretch>
        </p:blipFill>
        <p:spPr>
          <a:xfrm>
            <a:off x="517583" y="2303055"/>
            <a:ext cx="2819316" cy="1207883"/>
          </a:xfrm>
          <a:prstGeom prst="rect">
            <a:avLst/>
          </a:prstGeom>
        </p:spPr>
      </p:pic>
      <p:sp>
        <p:nvSpPr>
          <p:cNvPr id="6" name="TextBox 5">
            <a:extLst>
              <a:ext uri="{FF2B5EF4-FFF2-40B4-BE49-F238E27FC236}">
                <a16:creationId xmlns:a16="http://schemas.microsoft.com/office/drawing/2014/main" id="{2E698ABD-5363-2B03-5A46-6755054ADA9D}"/>
              </a:ext>
            </a:extLst>
          </p:cNvPr>
          <p:cNvSpPr txBox="1"/>
          <p:nvPr/>
        </p:nvSpPr>
        <p:spPr>
          <a:xfrm>
            <a:off x="342900" y="701094"/>
            <a:ext cx="3821805" cy="86177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000000"/>
                </a:solidFill>
                <a:effectLst/>
                <a:uLnTx/>
                <a:uFillTx/>
                <a:latin typeface="Arial"/>
                <a:ea typeface="+mn-ea"/>
                <a:cs typeface="+mn-cs"/>
              </a:rPr>
              <a:t>What did you learn today?</a:t>
            </a:r>
            <a:r>
              <a:rPr kumimoji="0" lang="en-US" sz="2800" b="0" i="0" u="none" strike="noStrike" kern="1200" cap="none" spc="0" normalizeH="0" baseline="0" noProof="0">
                <a:ln>
                  <a:noFill/>
                </a:ln>
                <a:solidFill>
                  <a:srgbClr val="000000"/>
                </a:solidFill>
                <a:effectLst/>
                <a:uLnTx/>
                <a:uFillTx/>
                <a:latin typeface="Arial"/>
                <a:ea typeface="+mn-ea"/>
                <a:cs typeface="Arial"/>
              </a:rPr>
              <a:t>​</a:t>
            </a:r>
            <a:endParaRPr kumimoji="0" lang="en-US" sz="2800" b="0" i="0" u="none" strike="noStrike" kern="1200" cap="none" spc="0" normalizeH="0" baseline="0" noProof="0">
              <a:ln>
                <a:noFill/>
              </a:ln>
              <a:solidFill>
                <a:srgbClr val="000000"/>
              </a:solidFill>
              <a:effectLst/>
              <a:uLnTx/>
              <a:uFillTx/>
              <a:latin typeface="Arial"/>
              <a:ea typeface="+mn-ea"/>
              <a:cs typeface="+mn-cs"/>
            </a:endParaRPr>
          </a:p>
        </p:txBody>
      </p:sp>
      <p:pic>
        <p:nvPicPr>
          <p:cNvPr id="7" name="Graphic 1" descr="Thought outline">
            <a:extLst>
              <a:ext uri="{FF2B5EF4-FFF2-40B4-BE49-F238E27FC236}">
                <a16:creationId xmlns:a16="http://schemas.microsoft.com/office/drawing/2014/main" id="{0061C9FD-1F1D-BD60-39CE-74A29570C3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98291" y="106849"/>
            <a:ext cx="1701430" cy="1709479"/>
          </a:xfrm>
          <a:prstGeom prst="rect">
            <a:avLst/>
          </a:prstGeom>
        </p:spPr>
      </p:pic>
      <p:sp>
        <p:nvSpPr>
          <p:cNvPr id="9" name="Footer Placeholder 4">
            <a:extLst>
              <a:ext uri="{FF2B5EF4-FFF2-40B4-BE49-F238E27FC236}">
                <a16:creationId xmlns:a16="http://schemas.microsoft.com/office/drawing/2014/main" id="{4A3598F1-37FE-79B5-60FB-E8308A5B65E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6683006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CB3E71-EB61-CDED-4AD3-A856665A3D9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930972DB-8563-7521-5558-6BBC6A1A268F}"/>
              </a:ext>
            </a:extLst>
          </p:cNvPr>
          <p:cNvSpPr>
            <a:spLocks noGrp="1"/>
          </p:cNvSpPr>
          <p:nvPr>
            <p:ph type="title"/>
          </p:nvPr>
        </p:nvSpPr>
        <p:spPr>
          <a:xfrm>
            <a:off x="353218" y="771550"/>
            <a:ext cx="8437563" cy="1381170"/>
          </a:xfrm>
        </p:spPr>
        <p:txBody>
          <a:bodyPr>
            <a:normAutofit/>
          </a:bodyPr>
          <a:lstStyle/>
          <a:p>
            <a:pPr>
              <a:lnSpc>
                <a:spcPct val="120000"/>
              </a:lnSpc>
              <a:spcBef>
                <a:spcPts val="600"/>
              </a:spcBef>
            </a:pPr>
            <a:r>
              <a:rPr lang="en-GB" sz="2400" b="0">
                <a:latin typeface="+mn-lt"/>
              </a:rPr>
              <a:t>Suppose now we have designed the end supports to provide the required reactions.</a:t>
            </a:r>
            <a:endParaRPr lang="en-GB" sz="2400">
              <a:latin typeface="+mn-lt"/>
              <a:cs typeface="Arial"/>
            </a:endParaRPr>
          </a:p>
        </p:txBody>
      </p:sp>
      <p:sp>
        <p:nvSpPr>
          <p:cNvPr id="4" name="TextBox 3">
            <a:extLst>
              <a:ext uri="{FF2B5EF4-FFF2-40B4-BE49-F238E27FC236}">
                <a16:creationId xmlns:a16="http://schemas.microsoft.com/office/drawing/2014/main" id="{505D0C0E-8A15-14EE-5327-E513140064ED}"/>
              </a:ext>
            </a:extLst>
          </p:cNvPr>
          <p:cNvSpPr txBox="1"/>
          <p:nvPr/>
        </p:nvSpPr>
        <p:spPr>
          <a:xfrm>
            <a:off x="353218" y="3654709"/>
            <a:ext cx="8635526" cy="84561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GB" sz="2400" b="0" i="0" u="none" strike="noStrike" kern="1200" cap="none" spc="0" normalizeH="0" baseline="0" noProof="0">
                <a:ln>
                  <a:noFill/>
                </a:ln>
                <a:solidFill>
                  <a:srgbClr val="000000"/>
                </a:solidFill>
                <a:effectLst/>
                <a:uLnTx/>
                <a:uFillTx/>
                <a:ea typeface="+mn-ea"/>
                <a:cs typeface="+mn-cs"/>
              </a:rPr>
              <a:t>What are the possible health and safety risks associated with poorly designed beams?</a:t>
            </a:r>
            <a:endParaRPr kumimoji="0" lang="en-US" sz="2400" b="0" i="0" u="none" strike="noStrike" kern="1200" cap="none" spc="0" normalizeH="0" baseline="0" noProof="0">
              <a:ln>
                <a:noFill/>
              </a:ln>
              <a:solidFill>
                <a:srgbClr val="000000"/>
              </a:solidFill>
              <a:effectLst/>
              <a:uLnTx/>
              <a:uFillTx/>
              <a:ea typeface="+mn-ea"/>
              <a:cs typeface="Arial"/>
            </a:endParaRPr>
          </a:p>
        </p:txBody>
      </p:sp>
      <p:sp>
        <p:nvSpPr>
          <p:cNvPr id="6" name="Footer Placeholder 4">
            <a:extLst>
              <a:ext uri="{FF2B5EF4-FFF2-40B4-BE49-F238E27FC236}">
                <a16:creationId xmlns:a16="http://schemas.microsoft.com/office/drawing/2014/main" id="{C7886965-F15C-0826-FB37-02C908EA58EF}"/>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
        <p:nvSpPr>
          <p:cNvPr id="7" name="TextBox 6">
            <a:extLst>
              <a:ext uri="{FF2B5EF4-FFF2-40B4-BE49-F238E27FC236}">
                <a16:creationId xmlns:a16="http://schemas.microsoft.com/office/drawing/2014/main" id="{EFEA570E-6C2A-DC60-1177-9DAFA3F59958}"/>
              </a:ext>
            </a:extLst>
          </p:cNvPr>
          <p:cNvSpPr txBox="1"/>
          <p:nvPr/>
        </p:nvSpPr>
        <p:spPr>
          <a:xfrm>
            <a:off x="289290" y="1633807"/>
            <a:ext cx="6102424" cy="1014893"/>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n-GB" sz="2400">
                <a:ea typeface="+mj-lt"/>
                <a:cs typeface="+mj-lt"/>
              </a:rPr>
              <a:t>Is that all that is required?</a:t>
            </a:r>
          </a:p>
          <a:p>
            <a:pPr marL="285750" indent="-285750">
              <a:lnSpc>
                <a:spcPct val="120000"/>
              </a:lnSpc>
              <a:spcBef>
                <a:spcPts val="600"/>
              </a:spcBef>
              <a:buFont typeface="Arial" panose="020B0604020202020204" pitchFamily="34" charset="0"/>
              <a:buChar char="•"/>
            </a:pPr>
            <a:r>
              <a:rPr lang="en-GB" sz="2400">
                <a:ea typeface="+mj-lt"/>
                <a:cs typeface="+mj-lt"/>
              </a:rPr>
              <a:t>Is the beam/ girder safe to load now?</a:t>
            </a:r>
            <a:endParaRPr lang="en-GB" sz="2400"/>
          </a:p>
        </p:txBody>
      </p:sp>
      <p:sp>
        <p:nvSpPr>
          <p:cNvPr id="9" name="TextBox 8">
            <a:extLst>
              <a:ext uri="{FF2B5EF4-FFF2-40B4-BE49-F238E27FC236}">
                <a16:creationId xmlns:a16="http://schemas.microsoft.com/office/drawing/2014/main" id="{7576D1D0-2041-0036-7A6F-739FE67D550E}"/>
              </a:ext>
            </a:extLst>
          </p:cNvPr>
          <p:cNvSpPr txBox="1"/>
          <p:nvPr/>
        </p:nvSpPr>
        <p:spPr>
          <a:xfrm>
            <a:off x="1018540" y="2748662"/>
            <a:ext cx="7416824" cy="726609"/>
          </a:xfrm>
          <a:prstGeom prst="rect">
            <a:avLst/>
          </a:prstGeom>
          <a:noFill/>
        </p:spPr>
        <p:txBody>
          <a:bodyPr wrap="square">
            <a:spAutoFit/>
          </a:bodyPr>
          <a:lstStyle/>
          <a:p>
            <a:pPr>
              <a:lnSpc>
                <a:spcPct val="120000"/>
              </a:lnSpc>
              <a:spcBef>
                <a:spcPts val="600"/>
              </a:spcBef>
            </a:pPr>
            <a:r>
              <a:rPr lang="en-GB" b="0">
                <a:ea typeface="+mj-lt"/>
                <a:cs typeface="+mj-lt"/>
                <a:hlinkClick r:id="rId2"/>
              </a:rPr>
              <a:t>(698) Bending failure of a softwood beam grain parallel to beam axis: Materials Lab on-line - YouTube</a:t>
            </a:r>
            <a:endParaRPr lang="en-GB"/>
          </a:p>
        </p:txBody>
      </p:sp>
      <p:sp>
        <p:nvSpPr>
          <p:cNvPr id="10" name="Title 2">
            <a:extLst>
              <a:ext uri="{FF2B5EF4-FFF2-40B4-BE49-F238E27FC236}">
                <a16:creationId xmlns:a16="http://schemas.microsoft.com/office/drawing/2014/main" id="{ABB4B585-23D8-AE07-6BCC-8D88A30A69C5}"/>
              </a:ext>
            </a:extLst>
          </p:cNvPr>
          <p:cNvSpPr txBox="1">
            <a:spLocks/>
          </p:cNvSpPr>
          <p:nvPr/>
        </p:nvSpPr>
        <p:spPr>
          <a:xfrm>
            <a:off x="232950" y="249900"/>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a:t>Plenary</a:t>
            </a:r>
            <a:endParaRPr lang="en-US"/>
          </a:p>
        </p:txBody>
      </p:sp>
    </p:spTree>
    <p:extLst>
      <p:ext uri="{BB962C8B-B14F-4D97-AF65-F5344CB8AC3E}">
        <p14:creationId xmlns:p14="http://schemas.microsoft.com/office/powerpoint/2010/main" val="31802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586EF-307F-416B-CE23-8933056D8AA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5D1E9590-1F3D-FD1E-38B4-5E7B8583B5CB}"/>
              </a:ext>
            </a:extLst>
          </p:cNvPr>
          <p:cNvSpPr>
            <a:spLocks noGrp="1"/>
          </p:cNvSpPr>
          <p:nvPr>
            <p:ph type="title"/>
          </p:nvPr>
        </p:nvSpPr>
        <p:spPr/>
        <p:txBody>
          <a:bodyPr/>
          <a:lstStyle/>
          <a:p>
            <a:r>
              <a:rPr lang="en-US">
                <a:cs typeface="Arial"/>
              </a:rPr>
              <a:t>Pre-session tasks for session 4</a:t>
            </a:r>
            <a:endParaRPr lang="en-US"/>
          </a:p>
        </p:txBody>
      </p:sp>
      <p:sp>
        <p:nvSpPr>
          <p:cNvPr id="6" name="Text Placeholder 3">
            <a:extLst>
              <a:ext uri="{FF2B5EF4-FFF2-40B4-BE49-F238E27FC236}">
                <a16:creationId xmlns:a16="http://schemas.microsoft.com/office/drawing/2014/main" id="{2052C2B2-7321-3722-25EE-6A87A8170AD9}"/>
              </a:ext>
            </a:extLst>
          </p:cNvPr>
          <p:cNvSpPr>
            <a:spLocks noGrp="1"/>
          </p:cNvSpPr>
          <p:nvPr/>
        </p:nvSpPr>
        <p:spPr>
          <a:xfrm>
            <a:off x="395536" y="843558"/>
            <a:ext cx="7667625" cy="2347728"/>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600"/>
              </a:spcBef>
              <a:buClrTx/>
              <a:buSzTx/>
              <a:buFont typeface="Arial" panose="020B0604020202020204" pitchFamily="34" charset="0"/>
              <a:buNone/>
              <a:tabLst/>
              <a:defRPr/>
            </a:pPr>
            <a:r>
              <a:rPr kumimoji="0" lang="en-GB" sz="2400" b="1" i="0" u="none" strike="noStrike" kern="1200" cap="none" spc="0" normalizeH="0" baseline="0" noProof="0">
                <a:ln>
                  <a:noFill/>
                </a:ln>
                <a:solidFill>
                  <a:srgbClr val="000000"/>
                </a:solidFill>
                <a:effectLst/>
                <a:uLnTx/>
                <a:uFillTx/>
                <a:latin typeface="Arial"/>
                <a:ea typeface="+mn-ea"/>
                <a:cs typeface="Arial"/>
              </a:rPr>
              <a:t>Task:</a:t>
            </a:r>
            <a:r>
              <a:rPr kumimoji="0" lang="en-GB" sz="2400" b="0" i="0" u="none" strike="noStrike" kern="1200" cap="none" spc="0" normalizeH="0" baseline="0" noProof="0">
                <a:ln>
                  <a:noFill/>
                </a:ln>
                <a:solidFill>
                  <a:srgbClr val="000000"/>
                </a:solidFill>
                <a:effectLst/>
                <a:uLnTx/>
                <a:uFillTx/>
                <a:latin typeface="Arial"/>
                <a:ea typeface="+mn-ea"/>
                <a:cs typeface="Arial"/>
              </a:rPr>
              <a:t> Watch the two videos below and write the definition and units of:</a:t>
            </a:r>
          </a:p>
          <a:p>
            <a:pPr marL="727200" lvl="1" indent="-457200">
              <a:lnSpc>
                <a:spcPct val="120000"/>
              </a:lnSpc>
              <a:spcBef>
                <a:spcPts val="600"/>
              </a:spcBef>
              <a:buFont typeface="Arial" panose="020B0604020202020204" pitchFamily="34" charset="0"/>
              <a:buAutoNum type="arabicPeriod"/>
              <a:defRPr/>
            </a:pPr>
            <a:r>
              <a:rPr kumimoji="0" lang="en-GB" sz="2400" b="0" i="0" u="none" strike="noStrike" kern="1200" cap="none" spc="0" normalizeH="0" baseline="0" noProof="0">
                <a:ln>
                  <a:noFill/>
                </a:ln>
                <a:solidFill>
                  <a:srgbClr val="000000"/>
                </a:solidFill>
                <a:effectLst/>
                <a:uLnTx/>
                <a:uFillTx/>
                <a:latin typeface="Arial"/>
                <a:ea typeface="+mn-ea"/>
                <a:cs typeface="Arial"/>
              </a:rPr>
              <a:t>shearing stress </a:t>
            </a:r>
          </a:p>
          <a:p>
            <a:pPr marL="727200" lvl="1" indent="-457200">
              <a:lnSpc>
                <a:spcPct val="120000"/>
              </a:lnSpc>
              <a:spcBef>
                <a:spcPts val="600"/>
              </a:spcBef>
              <a:buFont typeface="Arial" panose="020B0604020202020204" pitchFamily="34" charset="0"/>
              <a:buAutoNum type="arabicPeriod"/>
              <a:defRPr/>
            </a:pPr>
            <a:r>
              <a:rPr kumimoji="0" lang="en-GB" sz="2400" b="0" i="0" u="none" strike="noStrike" kern="1200" cap="none" spc="0" normalizeH="0" baseline="0" noProof="0">
                <a:ln>
                  <a:noFill/>
                </a:ln>
                <a:solidFill>
                  <a:srgbClr val="000000"/>
                </a:solidFill>
                <a:effectLst/>
                <a:uLnTx/>
                <a:uFillTx/>
                <a:latin typeface="Arial"/>
                <a:ea typeface="+mn-ea"/>
                <a:cs typeface="Arial"/>
              </a:rPr>
              <a:t>shear force </a:t>
            </a:r>
          </a:p>
          <a:p>
            <a:pPr marL="727200" lvl="1" indent="-457200">
              <a:lnSpc>
                <a:spcPct val="120000"/>
              </a:lnSpc>
              <a:spcBef>
                <a:spcPts val="600"/>
              </a:spcBef>
              <a:buFont typeface="Arial" panose="020B0604020202020204" pitchFamily="34" charset="0"/>
              <a:buAutoNum type="arabicPeriod"/>
              <a:defRPr/>
            </a:pPr>
            <a:r>
              <a:rPr kumimoji="0" lang="en-GB" sz="2400" b="0" i="0" u="none" strike="noStrike" kern="1200" cap="none" spc="0" normalizeH="0" baseline="0" noProof="0">
                <a:ln>
                  <a:noFill/>
                </a:ln>
                <a:solidFill>
                  <a:srgbClr val="000000"/>
                </a:solidFill>
                <a:effectLst/>
                <a:uLnTx/>
                <a:uFillTx/>
                <a:latin typeface="Arial"/>
                <a:ea typeface="+mn-ea"/>
                <a:cs typeface="Arial"/>
              </a:rPr>
              <a:t>bending stress</a:t>
            </a:r>
          </a:p>
          <a:p>
            <a:pPr marL="727200" lvl="1" indent="-457200">
              <a:lnSpc>
                <a:spcPct val="120000"/>
              </a:lnSpc>
              <a:spcBef>
                <a:spcPts val="600"/>
              </a:spcBef>
              <a:buFont typeface="Arial" panose="020B0604020202020204" pitchFamily="34" charset="0"/>
              <a:buAutoNum type="arabicPeriod"/>
              <a:defRPr/>
            </a:pPr>
            <a:r>
              <a:rPr kumimoji="0" lang="en-GB" sz="2400" b="0" i="0" u="none" strike="noStrike" kern="1200" cap="none" spc="0" normalizeH="0" baseline="0" noProof="0">
                <a:ln>
                  <a:noFill/>
                </a:ln>
                <a:solidFill>
                  <a:srgbClr val="000000"/>
                </a:solidFill>
                <a:effectLst/>
                <a:uLnTx/>
                <a:uFillTx/>
                <a:latin typeface="Arial"/>
                <a:ea typeface="+mn-ea"/>
                <a:cs typeface="Arial"/>
              </a:rPr>
              <a:t>bending moment.</a:t>
            </a:r>
            <a:endParaRPr kumimoji="0" lang="en-US" sz="1800" b="0" i="0" u="none" strike="noStrike" kern="1200" cap="none" spc="0" normalizeH="0" baseline="0" noProof="0">
              <a:ln>
                <a:noFill/>
              </a:ln>
              <a:solidFill>
                <a:srgbClr val="000000"/>
              </a:solidFill>
              <a:effectLst/>
              <a:uLnTx/>
              <a:uFillTx/>
              <a:latin typeface="Arial"/>
              <a:ea typeface="+mn-ea"/>
              <a:cs typeface="Arial"/>
            </a:endParaRPr>
          </a:p>
          <a:p>
            <a:pPr marL="0" marR="0" lvl="0" indent="0" algn="r" defTabSz="914400" rtl="0" eaLnBrk="1" fontAlgn="auto" latinLnBrk="0" hangingPunct="1">
              <a:lnSpc>
                <a:spcPct val="120000"/>
              </a:lnSpc>
              <a:spcBef>
                <a:spcPts val="600"/>
              </a:spcBef>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Arial"/>
                <a:ea typeface="+mn-ea"/>
                <a:cs typeface="Arial"/>
                <a:hlinkClick r:id="rId2"/>
              </a:rPr>
              <a:t>(698) Strength of Materials: Analysis of shearing stress - YouTube</a:t>
            </a:r>
            <a:endParaRPr kumimoji="0" lang="en-US" sz="1800" b="0" i="0" u="none" strike="noStrike" kern="1200" cap="none" spc="0" normalizeH="0" baseline="0" noProof="0">
              <a:ln>
                <a:noFill/>
              </a:ln>
              <a:solidFill>
                <a:srgbClr val="000000"/>
              </a:solidFill>
              <a:effectLst/>
              <a:uLnTx/>
              <a:uFillTx/>
              <a:latin typeface="Arial"/>
              <a:ea typeface="+mn-lt"/>
              <a:cs typeface="Arial"/>
            </a:endParaRPr>
          </a:p>
          <a:p>
            <a:pPr marL="0" marR="0" lvl="0" indent="0" algn="r" defTabSz="914400" rtl="0" eaLnBrk="1" fontAlgn="auto" latinLnBrk="0" hangingPunct="1">
              <a:lnSpc>
                <a:spcPct val="120000"/>
              </a:lnSpc>
              <a:spcBef>
                <a:spcPts val="600"/>
              </a:spcBef>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Arial"/>
                <a:ea typeface="+mn-ea"/>
                <a:cs typeface="Arial"/>
                <a:hlinkClick r:id="rId3"/>
              </a:rPr>
              <a:t>(698) Strength of Materials: Bending - YouTube</a:t>
            </a:r>
            <a:endParaRPr kumimoji="0" lang="en-GB" sz="1800" b="0" i="0" u="none" strike="noStrike" kern="1200" cap="none" spc="0" normalizeH="0" baseline="0" noProof="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20000"/>
              </a:lnSpc>
              <a:spcBef>
                <a:spcPts val="600"/>
              </a:spcBef>
              <a:buClrTx/>
              <a:buSzTx/>
              <a:buFont typeface="Arial" panose="020B0604020202020204" pitchFamily="34" charset="0"/>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Arial"/>
            </a:endParaRPr>
          </a:p>
        </p:txBody>
      </p:sp>
      <p:sp>
        <p:nvSpPr>
          <p:cNvPr id="4" name="Footer Placeholder 4">
            <a:extLst>
              <a:ext uri="{FF2B5EF4-FFF2-40B4-BE49-F238E27FC236}">
                <a16:creationId xmlns:a16="http://schemas.microsoft.com/office/drawing/2014/main" id="{81E95586-4196-9DD3-277C-1D8A12B288E6}"/>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224428858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6BFDC-9187-A376-E718-6A28D607726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9CEB353E-06E4-C687-1686-42EC0E49BF39}"/>
              </a:ext>
            </a:extLst>
          </p:cNvPr>
          <p:cNvSpPr>
            <a:spLocks noGrp="1"/>
          </p:cNvSpPr>
          <p:nvPr>
            <p:ph type="body" sz="quarter" idx="12"/>
          </p:nvPr>
        </p:nvSpPr>
        <p:spPr>
          <a:xfrm>
            <a:off x="234000" y="519675"/>
            <a:ext cx="7667625" cy="3601574"/>
          </a:xfrm>
        </p:spPr>
        <p:txBody>
          <a:bodyPr vert="horz" lIns="0" tIns="0" rIns="0" bIns="0" rtlCol="0" anchor="t">
            <a:noAutofit/>
          </a:bodyPr>
          <a:lstStyle/>
          <a:p>
            <a:r>
              <a:rPr lang="en-US" b="1">
                <a:ea typeface="+mn-lt"/>
                <a:cs typeface="+mn-lt"/>
              </a:rPr>
              <a:t>Let’s complete the self-assessment sheet for today’s session</a:t>
            </a:r>
            <a:endParaRPr lang="en-US">
              <a:ea typeface="+mn-lt"/>
              <a:cs typeface="+mn-lt"/>
            </a:endParaRPr>
          </a:p>
        </p:txBody>
      </p:sp>
      <p:grpSp>
        <p:nvGrpSpPr>
          <p:cNvPr id="8" name="Group 7">
            <a:extLst>
              <a:ext uri="{FF2B5EF4-FFF2-40B4-BE49-F238E27FC236}">
                <a16:creationId xmlns:a16="http://schemas.microsoft.com/office/drawing/2014/main" id="{DB97984B-ADDB-4E21-A3F6-1C55EEA40E98}"/>
              </a:ext>
            </a:extLst>
          </p:cNvPr>
          <p:cNvGrpSpPr/>
          <p:nvPr/>
        </p:nvGrpSpPr>
        <p:grpSpPr>
          <a:xfrm>
            <a:off x="4067812" y="1067631"/>
            <a:ext cx="3719864" cy="3376625"/>
            <a:chOff x="4067812" y="1067631"/>
            <a:chExt cx="3719864" cy="3376625"/>
          </a:xfrm>
        </p:grpSpPr>
        <p:grpSp>
          <p:nvGrpSpPr>
            <p:cNvPr id="11" name="Group 10">
              <a:extLst>
                <a:ext uri="{FF2B5EF4-FFF2-40B4-BE49-F238E27FC236}">
                  <a16:creationId xmlns:a16="http://schemas.microsoft.com/office/drawing/2014/main" id="{1FD24589-450E-B975-7F4D-0229020D6EA5}"/>
                </a:ext>
              </a:extLst>
            </p:cNvPr>
            <p:cNvGrpSpPr/>
            <p:nvPr/>
          </p:nvGrpSpPr>
          <p:grpSpPr>
            <a:xfrm>
              <a:off x="4067812" y="1067631"/>
              <a:ext cx="3719864" cy="3376625"/>
              <a:chOff x="4066472" y="1266825"/>
              <a:chExt cx="3719864" cy="3376625"/>
            </a:xfrm>
          </p:grpSpPr>
          <p:pic>
            <p:nvPicPr>
              <p:cNvPr id="6" name="Picture 6" descr="Reading cartoon bee">
                <a:extLst>
                  <a:ext uri="{FF2B5EF4-FFF2-40B4-BE49-F238E27FC236}">
                    <a16:creationId xmlns:a16="http://schemas.microsoft.com/office/drawing/2014/main" id="{B54E52EF-556A-6046-9B29-FF898181D523}"/>
                  </a:ext>
                </a:extLst>
              </p:cNvPr>
              <p:cNvPicPr>
                <a:picLocks noChangeAspect="1"/>
              </p:cNvPicPr>
              <p:nvPr/>
            </p:nvPicPr>
            <p:blipFill>
              <a:blip r:embed="rId2"/>
              <a:stretch>
                <a:fillRect/>
              </a:stretch>
            </p:blipFill>
            <p:spPr>
              <a:xfrm>
                <a:off x="4514850" y="2200263"/>
                <a:ext cx="1838324" cy="2443187"/>
              </a:xfrm>
              <a:prstGeom prst="rect">
                <a:avLst/>
              </a:prstGeom>
            </p:spPr>
          </p:pic>
          <p:pic>
            <p:nvPicPr>
              <p:cNvPr id="7" name="Graphic 7" descr="A lightbulb">
                <a:extLst>
                  <a:ext uri="{FF2B5EF4-FFF2-40B4-BE49-F238E27FC236}">
                    <a16:creationId xmlns:a16="http://schemas.microsoft.com/office/drawing/2014/main" id="{DC0808CE-94F9-62BA-6D4D-B35A247C6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7123" y="2474387"/>
                <a:ext cx="1319213" cy="1319213"/>
              </a:xfrm>
              <a:prstGeom prst="rect">
                <a:avLst/>
              </a:prstGeom>
            </p:spPr>
          </p:pic>
          <p:pic>
            <p:nvPicPr>
              <p:cNvPr id="9" name="Graphic 7" descr="A lightbulb">
                <a:extLst>
                  <a:ext uri="{FF2B5EF4-FFF2-40B4-BE49-F238E27FC236}">
                    <a16:creationId xmlns:a16="http://schemas.microsoft.com/office/drawing/2014/main" id="{C840CF0F-4FF2-31BF-3E62-F1CBAF14F9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7838" y="1266825"/>
                <a:ext cx="1319213" cy="1319213"/>
              </a:xfrm>
              <a:prstGeom prst="rect">
                <a:avLst/>
              </a:prstGeom>
            </p:spPr>
          </p:pic>
          <p:pic>
            <p:nvPicPr>
              <p:cNvPr id="10" name="Graphic 7" descr="A lightbulb">
                <a:extLst>
                  <a:ext uri="{FF2B5EF4-FFF2-40B4-BE49-F238E27FC236}">
                    <a16:creationId xmlns:a16="http://schemas.microsoft.com/office/drawing/2014/main" id="{55DF3E79-8956-DA48-74E6-14F5AE1232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6472" y="1540656"/>
                <a:ext cx="1319213" cy="1319213"/>
              </a:xfrm>
              <a:prstGeom prst="rect">
                <a:avLst/>
              </a:prstGeom>
            </p:spPr>
          </p:pic>
        </p:grpSp>
        <p:sp>
          <p:nvSpPr>
            <p:cNvPr id="3" name="TextBox 2">
              <a:extLst>
                <a:ext uri="{FF2B5EF4-FFF2-40B4-BE49-F238E27FC236}">
                  <a16:creationId xmlns:a16="http://schemas.microsoft.com/office/drawing/2014/main" id="{01BC2AD8-3230-4FE7-9716-8B97CF44D392}"/>
                </a:ext>
              </a:extLst>
            </p:cNvPr>
            <p:cNvSpPr txBox="1"/>
            <p:nvPr/>
          </p:nvSpPr>
          <p:spPr>
            <a:xfrm>
              <a:off x="4666819" y="185167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R</a:t>
              </a:r>
            </a:p>
          </p:txBody>
        </p:sp>
        <p:sp>
          <p:nvSpPr>
            <p:cNvPr id="12" name="TextBox 11">
              <a:extLst>
                <a:ext uri="{FF2B5EF4-FFF2-40B4-BE49-F238E27FC236}">
                  <a16:creationId xmlns:a16="http://schemas.microsoft.com/office/drawing/2014/main" id="{BB9F474C-D1F2-40A2-AE9C-F30A144FAA71}"/>
                </a:ext>
              </a:extLst>
            </p:cNvPr>
            <p:cNvSpPr txBox="1"/>
            <p:nvPr/>
          </p:nvSpPr>
          <p:spPr>
            <a:xfrm>
              <a:off x="6156176" y="1570050"/>
              <a:ext cx="288032"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A</a:t>
              </a:r>
            </a:p>
          </p:txBody>
        </p:sp>
        <p:sp>
          <p:nvSpPr>
            <p:cNvPr id="13" name="TextBox 12">
              <a:extLst>
                <a:ext uri="{FF2B5EF4-FFF2-40B4-BE49-F238E27FC236}">
                  <a16:creationId xmlns:a16="http://schemas.microsoft.com/office/drawing/2014/main" id="{C8F0C792-EEE7-407C-89FD-33A45215C141}"/>
                </a:ext>
              </a:extLst>
            </p:cNvPr>
            <p:cNvSpPr txBox="1"/>
            <p:nvPr/>
          </p:nvSpPr>
          <p:spPr>
            <a:xfrm>
              <a:off x="7092280" y="2787774"/>
              <a:ext cx="360040" cy="21602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000000"/>
                  </a:solidFill>
                  <a:effectLst/>
                  <a:uLnTx/>
                  <a:uFillTx/>
                  <a:latin typeface="Arial"/>
                  <a:ea typeface="+mn-ea"/>
                  <a:cs typeface="+mn-cs"/>
                </a:rPr>
                <a:t>G</a:t>
              </a:r>
            </a:p>
          </p:txBody>
        </p:sp>
      </p:grpSp>
      <p:sp>
        <p:nvSpPr>
          <p:cNvPr id="14" name="Footer Placeholder 4">
            <a:extLst>
              <a:ext uri="{FF2B5EF4-FFF2-40B4-BE49-F238E27FC236}">
                <a16:creationId xmlns:a16="http://schemas.microsoft.com/office/drawing/2014/main" id="{29807B50-30A6-2AB0-3EEB-1ACA42214788}"/>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311868437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sz="1100" b="0" i="0" u="none" strike="noStrike" kern="1200" cap="none" spc="0" normalizeH="0" baseline="0" noProof="0">
              <a:ln>
                <a:noFill/>
              </a:ln>
              <a:solidFill>
                <a:srgbClr val="002060"/>
              </a:solidFill>
              <a:effectLst/>
              <a:uLnTx/>
              <a:uFillTx/>
              <a:latin typeface="Aria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Arial"/>
                <a:ea typeface="+mn-ea"/>
                <a:cs typeface="+mn-cs"/>
              </a:rPr>
              <a:t>Hugh Baird College, Liverpool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9F6EED9B-3C9F-49A8-AAC3-70C8AAF48ED3}"/>
              </a:ext>
            </a:extLst>
          </p:cNvPr>
          <p:cNvPicPr>
            <a:picLocks noChangeAspect="1"/>
          </p:cNvPicPr>
          <p:nvPr/>
        </p:nvPicPr>
        <p:blipFill>
          <a:blip r:embed="rId5"/>
          <a:stretch>
            <a:fillRect/>
          </a:stretch>
        </p:blipFill>
        <p:spPr>
          <a:xfrm>
            <a:off x="1583803" y="1648099"/>
            <a:ext cx="1890663" cy="945332"/>
          </a:xfrm>
          <a:prstGeom prst="rect">
            <a:avLst/>
          </a:prstGeom>
        </p:spPr>
      </p:pic>
      <p:sp>
        <p:nvSpPr>
          <p:cNvPr id="6" name="Footer Placeholder 4">
            <a:extLst>
              <a:ext uri="{FF2B5EF4-FFF2-40B4-BE49-F238E27FC236}">
                <a16:creationId xmlns:a16="http://schemas.microsoft.com/office/drawing/2014/main" id="{EB3088E9-E512-6A45-A500-7E0E6B29852A}"/>
              </a:ext>
            </a:extLst>
          </p:cNvPr>
          <p:cNvSpPr txBox="1">
            <a:spLocks/>
          </p:cNvSpPr>
          <p:nvPr/>
        </p:nvSpPr>
        <p:spPr>
          <a:xfrm>
            <a:off x="234000" y="4767263"/>
            <a:ext cx="7686376"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700"/>
              <a:t>Education and Training Foundation</a:t>
            </a:r>
          </a:p>
        </p:txBody>
      </p:sp>
    </p:spTree>
    <p:extLst>
      <p:ext uri="{BB962C8B-B14F-4D97-AF65-F5344CB8AC3E}">
        <p14:creationId xmlns:p14="http://schemas.microsoft.com/office/powerpoint/2010/main" val="1668953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2800"/>
              <a:t>Introduction to engineering mechanics – session 4</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2839014400"/>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76E745-D9E8-4D93-8B7F-BCE1E4A491AA}">
  <ds:schemaRefs>
    <ds:schemaRef ds:uri="http://schemas.microsoft.com/office/2006/documentManagement/types"/>
    <ds:schemaRef ds:uri="2847a094-2edf-4950-a853-13ec668231ed"/>
    <ds:schemaRef ds:uri="http://schemas.openxmlformats.org/package/2006/metadata/core-properties"/>
    <ds:schemaRef ds:uri="http://www.w3.org/XML/1998/namespace"/>
    <ds:schemaRef ds:uri="http://purl.org/dc/terms/"/>
    <ds:schemaRef ds:uri="414d2ded-29cc-4abd-a1df-c646721ce55b"/>
    <ds:schemaRef ds:uri="http://schemas.microsoft.com/office/infopath/2007/PartnerControls"/>
    <ds:schemaRef ds:uri="http://schemas.microsoft.com/office/2006/metadata/properties"/>
    <ds:schemaRef ds:uri="http://purl.org/dc/dcmitype/"/>
    <ds:schemaRef ds:uri="http://purl.org/dc/elements/1.1/"/>
    <ds:schemaRef ds:uri="b99cf144-4eb2-4910-9a88-c8d0ce72bbfd"/>
    <ds:schemaRef ds:uri="a75230e0-234e-44fc-a46b-fcfdfca8ad4b"/>
  </ds:schemaRefs>
</ds:datastoreItem>
</file>

<file path=customXml/itemProps2.xml><?xml version="1.0" encoding="utf-8"?>
<ds:datastoreItem xmlns:ds="http://schemas.openxmlformats.org/officeDocument/2006/customXml" ds:itemID="{314741B7-D4EB-47B7-8D3A-58085FA215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29C5E-FC3E-4187-92B8-5FE37E61E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9579</Words>
  <Application>Microsoft Office PowerPoint</Application>
  <PresentationFormat>On-screen Show (16:9)</PresentationFormat>
  <Paragraphs>1791</Paragraphs>
  <Slides>223</Slides>
  <Notes>126</Notes>
  <HiddenSlides>0</HiddenSlides>
  <MMClips>0</MMClips>
  <ScaleCrop>false</ScaleCrop>
  <HeadingPairs>
    <vt:vector size="4" baseType="variant">
      <vt:variant>
        <vt:lpstr>Theme</vt:lpstr>
      </vt:variant>
      <vt:variant>
        <vt:i4>1</vt:i4>
      </vt:variant>
      <vt:variant>
        <vt:lpstr>Slide Titles</vt:lpstr>
      </vt:variant>
      <vt:variant>
        <vt:i4>223</vt:i4>
      </vt:variant>
    </vt:vector>
  </HeadingPairs>
  <TitlesOfParts>
    <vt:vector size="224" baseType="lpstr">
      <vt:lpstr>ETF Master</vt:lpstr>
      <vt:lpstr>Introduction to engineering mechanics – Session 1</vt:lpstr>
      <vt:lpstr>01</vt:lpstr>
      <vt:lpstr>Today’s session outcomes</vt:lpstr>
      <vt:lpstr>Seven-week course introduction</vt:lpstr>
      <vt:lpstr>Links of the course to the overall T Level programme</vt:lpstr>
      <vt:lpstr>Course sessions</vt:lpstr>
      <vt:lpstr>How and when this will be assessed</vt:lpstr>
      <vt:lpstr>02</vt:lpstr>
      <vt:lpstr>True or false assessment questions</vt:lpstr>
      <vt:lpstr> PBL project</vt:lpstr>
      <vt:lpstr>Structural components  </vt:lpstr>
      <vt:lpstr>Automated overhead crane in operation – 1</vt:lpstr>
      <vt:lpstr>Automated overhead crane in operation – 2</vt:lpstr>
      <vt:lpstr>03</vt:lpstr>
      <vt:lpstr>Construct free body diagrams (FBD)</vt:lpstr>
      <vt:lpstr>Construct free body diagrams (FBD)</vt:lpstr>
      <vt:lpstr>Example FBD 1</vt:lpstr>
      <vt:lpstr>Example FBD 2</vt:lpstr>
      <vt:lpstr>Your turn to draw a FBD</vt:lpstr>
      <vt:lpstr>Answer to FBD of the box</vt:lpstr>
      <vt:lpstr>Construct FBD for the automated double girder overhead crane in operation – 1 shown in slide 12 </vt:lpstr>
      <vt:lpstr>Forces that should be considered for the FBD of double girder AOC </vt:lpstr>
      <vt:lpstr>04</vt:lpstr>
      <vt:lpstr>Newton’s first law (Law of inertia)</vt:lpstr>
      <vt:lpstr>Mass and inertia</vt:lpstr>
      <vt:lpstr>Newton’s second law (Law of motion)</vt:lpstr>
      <vt:lpstr>More about Newton’s second law</vt:lpstr>
      <vt:lpstr>More about Newton’s second law</vt:lpstr>
      <vt:lpstr>Newton’s third law (Action–reaction)</vt:lpstr>
      <vt:lpstr>More on Newton’s third law </vt:lpstr>
      <vt:lpstr>More on Newton’s third law </vt:lpstr>
      <vt:lpstr>True or false assessment questions</vt:lpstr>
      <vt:lpstr>Example 1</vt:lpstr>
      <vt:lpstr>Example 2</vt:lpstr>
      <vt:lpstr>Hints for problem solving</vt:lpstr>
      <vt:lpstr>Hints for problem solving</vt:lpstr>
      <vt:lpstr>Plenary </vt:lpstr>
      <vt:lpstr>PowerPoint Presentation</vt:lpstr>
      <vt:lpstr>Introduction to engineering mechanics – session 2</vt:lpstr>
      <vt:lpstr>Today’s session outcomes</vt:lpstr>
      <vt:lpstr>01</vt:lpstr>
      <vt:lpstr>Last week we learnt to:</vt:lpstr>
      <vt:lpstr>True or false assessment questions from last session</vt:lpstr>
      <vt:lpstr>Pre-session task – session 2  Pre-session video link: How to Calculate Support Reactions of a Simply Supported Beam with a Point Load - YouTube</vt:lpstr>
      <vt:lpstr>Revisit of PBL scenario from last week  EOT Crane | Double Girder | Overhead Crane | EOT Crane Working | How Crane Works? | 3D Animation - YouTube</vt:lpstr>
      <vt:lpstr>Let’s see your answers</vt:lpstr>
      <vt:lpstr>Let’s see your answers</vt:lpstr>
      <vt:lpstr>Let’s see your answers</vt:lpstr>
      <vt:lpstr>Let’s see your answers</vt:lpstr>
      <vt:lpstr>True or false assessment questions for pre-session task</vt:lpstr>
      <vt:lpstr>02</vt:lpstr>
      <vt:lpstr>Pre-experiment task</vt:lpstr>
      <vt:lpstr>Experimental set-up </vt:lpstr>
      <vt:lpstr>Experimental set-up</vt:lpstr>
      <vt:lpstr>Experiment set-up (4a)</vt:lpstr>
      <vt:lpstr>Experiment set-up (4b)</vt:lpstr>
      <vt:lpstr>Experiment set-up (4c)</vt:lpstr>
      <vt:lpstr>Experiment set-up (4d)</vt:lpstr>
      <vt:lpstr>Experiment set-up (4e)</vt:lpstr>
      <vt:lpstr>Experiment set-up (4f)</vt:lpstr>
      <vt:lpstr>Experiment set-up (4g)</vt:lpstr>
      <vt:lpstr>03</vt:lpstr>
      <vt:lpstr>(698) Strength of Materials: Beams - YouTube </vt:lpstr>
      <vt:lpstr>Types of loads</vt:lpstr>
      <vt:lpstr>What is a loading function?</vt:lpstr>
      <vt:lpstr>Types of supports</vt:lpstr>
      <vt:lpstr>True or false assessment questions </vt:lpstr>
      <vt:lpstr>04</vt:lpstr>
      <vt:lpstr>Session 1 and 2 – revisit</vt:lpstr>
      <vt:lpstr>Plenary </vt:lpstr>
      <vt:lpstr>Pre-session tasks for session 3</vt:lpstr>
      <vt:lpstr>PowerPoint Presentation</vt:lpstr>
      <vt:lpstr>Next session</vt:lpstr>
      <vt:lpstr>PowerPoint Presentation</vt:lpstr>
      <vt:lpstr>PowerPoint Presentation</vt:lpstr>
      <vt:lpstr>Introduction to engineering mechanics – Session 3</vt:lpstr>
      <vt:lpstr>Today’s session outcomes</vt:lpstr>
      <vt:lpstr>01</vt:lpstr>
      <vt:lpstr>Last week we learnt to:</vt:lpstr>
      <vt:lpstr>True or false assessment questions </vt:lpstr>
      <vt:lpstr>Pre-session task </vt:lpstr>
      <vt:lpstr>True or false assessment questions for pre-session task</vt:lpstr>
      <vt:lpstr>02</vt:lpstr>
      <vt:lpstr>Beam analysis steps</vt:lpstr>
      <vt:lpstr>Case 4a – Modelled by teacher</vt:lpstr>
      <vt:lpstr>Case 4b – It’s your turn</vt:lpstr>
      <vt:lpstr>Case 4c – It’s your turn</vt:lpstr>
      <vt:lpstr>Case 4d – Modelled by teacher</vt:lpstr>
      <vt:lpstr>Case 4e – It’s your turn</vt:lpstr>
      <vt:lpstr>Case 4f – It’s your turn</vt:lpstr>
      <vt:lpstr>Example g – It’s your turn</vt:lpstr>
      <vt:lpstr>True or false assessment questions for experiments worksheet</vt:lpstr>
      <vt:lpstr>03</vt:lpstr>
      <vt:lpstr>Plenary</vt:lpstr>
      <vt:lpstr>Suppose now we have designed the end supports to provide the required reactions.</vt:lpstr>
      <vt:lpstr>Pre-session tasks for session 4</vt:lpstr>
      <vt:lpstr>PowerPoint Presentation</vt:lpstr>
      <vt:lpstr>PowerPoint Presentation</vt:lpstr>
      <vt:lpstr>Introduction to engineering mechanics – session 4</vt:lpstr>
      <vt:lpstr>Today’s session outcomes</vt:lpstr>
      <vt:lpstr>01</vt:lpstr>
      <vt:lpstr>Last week we learnt to:</vt:lpstr>
      <vt:lpstr>True or false assessment questions for experiments worksheet</vt:lpstr>
      <vt:lpstr>Pre-session tasks for session 4</vt:lpstr>
      <vt:lpstr>What is shear or shearing force?</vt:lpstr>
      <vt:lpstr>What is bending moment? </vt:lpstr>
      <vt:lpstr>Sign convention</vt:lpstr>
      <vt:lpstr>True or false assessment questions for pre-session task</vt:lpstr>
      <vt:lpstr>02</vt:lpstr>
      <vt:lpstr>Group activity</vt:lpstr>
      <vt:lpstr>Case study guideline</vt:lpstr>
      <vt:lpstr>03</vt:lpstr>
      <vt:lpstr>Beam analysis steps to calculate shear and bending stress</vt:lpstr>
      <vt:lpstr>Application to the double girder automatic overhead crane PBL project</vt:lpstr>
      <vt:lpstr>Examples from the industry</vt:lpstr>
      <vt:lpstr>Case 4a – Modelled by teacher</vt:lpstr>
      <vt:lpstr>Case 4a – Modelled by teacher</vt:lpstr>
      <vt:lpstr>Shear force and bending moment diagrams for case 4a</vt:lpstr>
      <vt:lpstr>Why do we calculate shear force and bending moment?  How are these quantities used for design of SS beams?</vt:lpstr>
      <vt:lpstr>Case 4b – It’s your turn – Draw the shear force and bending moment diagram</vt:lpstr>
      <vt:lpstr>Case 4c – It’s your turn – Draw the shear force and bending moment diagram</vt:lpstr>
      <vt:lpstr>Case 4d – It’s your turn – Draw the shear force and bending moment diagram</vt:lpstr>
      <vt:lpstr>Case 4e – It’s your turn – Draw the shear force and bending moment diagram</vt:lpstr>
      <vt:lpstr>Case 4f – It’s your turn – Draw the shear force and bending moment diagram</vt:lpstr>
      <vt:lpstr>Example 4g – It’s your turn – Draw the shear force and bending moment diagram</vt:lpstr>
      <vt:lpstr>Three assessment questions for shear force and bending moment calculations</vt:lpstr>
      <vt:lpstr>04</vt:lpstr>
      <vt:lpstr>Plenary</vt:lpstr>
      <vt:lpstr>Pre-session tasks for session 5</vt:lpstr>
      <vt:lpstr>PowerPoint Presentation</vt:lpstr>
      <vt:lpstr>PowerPoint Presentation</vt:lpstr>
      <vt:lpstr>Introduction to engineering mechanics – session 5</vt:lpstr>
      <vt:lpstr>Today’s session outcomes</vt:lpstr>
      <vt:lpstr>01</vt:lpstr>
      <vt:lpstr>Last week we learnt to:</vt:lpstr>
      <vt:lpstr>Three assessment questions for shear force and bending moment calculations</vt:lpstr>
      <vt:lpstr>Pre-session tasks for session 5</vt:lpstr>
      <vt:lpstr>Answer to the pre-session task</vt:lpstr>
      <vt:lpstr>Application of momentum knowledge to the design of double girder automatic overhead crane PBL project</vt:lpstr>
      <vt:lpstr>02</vt:lpstr>
      <vt:lpstr>What is momentum?</vt:lpstr>
      <vt:lpstr>Impulse</vt:lpstr>
      <vt:lpstr>Conservation of momentum</vt:lpstr>
      <vt:lpstr>Elastic or inelastic?</vt:lpstr>
      <vt:lpstr>Verification of the principle of conservation of momentum </vt:lpstr>
      <vt:lpstr>True or false assessment questions for experiments worksheet</vt:lpstr>
      <vt:lpstr>03</vt:lpstr>
      <vt:lpstr>Problem 1</vt:lpstr>
      <vt:lpstr>Problem 2</vt:lpstr>
      <vt:lpstr>Problem 2 – answer</vt:lpstr>
      <vt:lpstr>Problem 3</vt:lpstr>
      <vt:lpstr>True or false assessment questions for the session 5</vt:lpstr>
      <vt:lpstr>04</vt:lpstr>
      <vt:lpstr>Plenary</vt:lpstr>
      <vt:lpstr>Pre-session task for session 6</vt:lpstr>
      <vt:lpstr>PowerPoint Presentation</vt:lpstr>
      <vt:lpstr>PowerPoint Presentation</vt:lpstr>
      <vt:lpstr>Introduction to engineering mechanics – session 6</vt:lpstr>
      <vt:lpstr>Today’s session outcomes</vt:lpstr>
      <vt:lpstr>01</vt:lpstr>
      <vt:lpstr>Last week we learnt to:</vt:lpstr>
      <vt:lpstr>True or false assessment questions from session 5</vt:lpstr>
      <vt:lpstr>Pre-session task for session 6</vt:lpstr>
      <vt:lpstr>Risks</vt:lpstr>
      <vt:lpstr>02</vt:lpstr>
      <vt:lpstr>Equations of motion </vt:lpstr>
      <vt:lpstr>Knowledge assessment</vt:lpstr>
      <vt:lpstr>What is tractive force?</vt:lpstr>
      <vt:lpstr>What is braking force?</vt:lpstr>
      <vt:lpstr>Group activity on stopping distance</vt:lpstr>
      <vt:lpstr>03</vt:lpstr>
      <vt:lpstr>Kinetic energy</vt:lpstr>
      <vt:lpstr>Gravitational potential energy</vt:lpstr>
      <vt:lpstr>Elastic potential energy (E.P.E.)</vt:lpstr>
      <vt:lpstr>Knowledge assessment</vt:lpstr>
      <vt:lpstr>Mechanical energy</vt:lpstr>
      <vt:lpstr>Work done</vt:lpstr>
      <vt:lpstr>Power</vt:lpstr>
      <vt:lpstr>Knowledge assessment</vt:lpstr>
      <vt:lpstr>04</vt:lpstr>
      <vt:lpstr>Scenario 1</vt:lpstr>
      <vt:lpstr>Problem 1</vt:lpstr>
      <vt:lpstr>Problem 1 – Answer</vt:lpstr>
      <vt:lpstr>Calculate the horizontal displacement of the mass attached to the trolley, if the length of the cable is 3 m.  </vt:lpstr>
      <vt:lpstr>Scenario 2</vt:lpstr>
      <vt:lpstr>Problem 2</vt:lpstr>
      <vt:lpstr>05</vt:lpstr>
      <vt:lpstr>Plenary</vt:lpstr>
      <vt:lpstr>Pre-session tasks for session 7</vt:lpstr>
      <vt:lpstr>PowerPoint Presentation</vt:lpstr>
      <vt:lpstr>PowerPoint Presentation</vt:lpstr>
      <vt:lpstr>Introduction to engineering mechanics – session 7</vt:lpstr>
      <vt:lpstr>Today’s session outcomes</vt:lpstr>
      <vt:lpstr>01</vt:lpstr>
      <vt:lpstr>Last week we learnt to:</vt:lpstr>
      <vt:lpstr>Knowledge check</vt:lpstr>
      <vt:lpstr>Pre-session tasks for session 6</vt:lpstr>
      <vt:lpstr>Answer to the pre-session task</vt:lpstr>
      <vt:lpstr>In class task – continuation of the pre-session task</vt:lpstr>
      <vt:lpstr>02</vt:lpstr>
      <vt:lpstr>Moment of inertia </vt:lpstr>
      <vt:lpstr>Rotational kinetic energy</vt:lpstr>
      <vt:lpstr>Flywheel</vt:lpstr>
      <vt:lpstr>Energy storing methods</vt:lpstr>
      <vt:lpstr>03</vt:lpstr>
      <vt:lpstr>Overall knowledge – practice question</vt:lpstr>
      <vt:lpstr>Overall knowledge – practice question cont.</vt:lpstr>
      <vt:lpstr>Overall knowledge – practice question cont.</vt:lpstr>
      <vt:lpstr>Answer: tension of the ropes. </vt:lpstr>
      <vt:lpstr>Overall knowledge – practice question cont.</vt:lpstr>
      <vt:lpstr>Overall knowledge – practice question cont.</vt:lpstr>
      <vt:lpstr>Answer: overall knowledge – practice question</vt:lpstr>
      <vt:lpstr>Answer: overall knowledge – practice question</vt:lpstr>
      <vt:lpstr>Answer: overall knowledge – practice question</vt:lpstr>
      <vt:lpstr>Answer: overall knowledge – practice question</vt:lpstr>
      <vt:lpstr>Answer: overall knowledge – practice question  e) Work done by the trolley per second. </vt:lpstr>
      <vt:lpstr>In-class exam – duration: One hour </vt:lpstr>
      <vt:lpstr>04</vt:lpstr>
      <vt:lpstr>Further readings</vt:lpstr>
      <vt:lpstr>05</vt:lpstr>
      <vt:lpstr>Plenary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Nicola Susans</cp:lastModifiedBy>
  <cp:revision>2</cp:revision>
  <cp:lastPrinted>2023-03-28T12:53:30Z</cp:lastPrinted>
  <dcterms:created xsi:type="dcterms:W3CDTF">2020-10-20T08:50:32Z</dcterms:created>
  <dcterms:modified xsi:type="dcterms:W3CDTF">2023-11-10T10:33:26Z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