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8" r:id="rId5"/>
  </p:sldMasterIdLst>
  <p:notesMasterIdLst>
    <p:notesMasterId r:id="rId27"/>
  </p:notesMasterIdLst>
  <p:sldIdLst>
    <p:sldId id="296"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272" r:id="rId23"/>
    <p:sldId id="315" r:id="rId24"/>
    <p:sldId id="316" r:id="rId25"/>
    <p:sldId id="298"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Georgia" panose="02040502050405020303" pitchFamily="18" charset="0"/>
      <p:regular r:id="rId32"/>
      <p:bold r:id="rId33"/>
      <p:italic r:id="rId34"/>
      <p:boldItalic r:id="rId35"/>
    </p:embeddedFont>
    <p:embeddedFont>
      <p:font typeface="Roboto"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gCsRUogcQ6K0XtN8ANIKc2BXxni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41"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font" Target="fonts/font10.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36"/>
        <p:cNvGrpSpPr/>
        <p:nvPr/>
      </p:nvGrpSpPr>
      <p:grpSpPr>
        <a:xfrm>
          <a:off x="0" y="0"/>
          <a:ext cx="0" cy="0"/>
          <a:chOff x="0" y="0"/>
          <a:chExt cx="0" cy="0"/>
        </a:xfrm>
      </p:grpSpPr>
      <p:sp>
        <p:nvSpPr>
          <p:cNvPr id="37" name="Google Shape;37;p26"/>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26"/>
          <p:cNvSpPr>
            <a:spLocks noGrp="1"/>
          </p:cNvSpPr>
          <p:nvPr>
            <p:ph type="pic" idx="2"/>
          </p:nvPr>
        </p:nvSpPr>
        <p:spPr>
          <a:xfrm>
            <a:off x="15" y="0"/>
            <a:ext cx="12191985" cy="4578350"/>
          </a:xfrm>
          <a:prstGeom prst="rect">
            <a:avLst/>
          </a:prstGeom>
          <a:solidFill>
            <a:srgbClr val="D8D8D8"/>
          </a:solidFill>
          <a:ln>
            <a:noFill/>
          </a:ln>
        </p:spPr>
      </p:sp>
      <p:sp>
        <p:nvSpPr>
          <p:cNvPr id="39" name="Google Shape;39;p26"/>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6"/>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41" name="Google Shape;41;p2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08097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435926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6985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76856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09122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90357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14853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51000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4486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02453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44"/>
        <p:cNvGrpSpPr/>
        <p:nvPr/>
      </p:nvGrpSpPr>
      <p:grpSpPr>
        <a:xfrm>
          <a:off x="0" y="0"/>
          <a:ext cx="0" cy="0"/>
          <a:chOff x="0" y="0"/>
          <a:chExt cx="0" cy="0"/>
        </a:xfrm>
      </p:grpSpPr>
      <p:sp>
        <p:nvSpPr>
          <p:cNvPr id="45" name="Google Shape;45;p27"/>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7"/>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Arial"/>
              <a:buNone/>
              <a:defRPr sz="8000" b="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7"/>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Arial"/>
                <a:ea typeface="Arial"/>
                <a:cs typeface="Arial"/>
                <a:sym typeface="Arial"/>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48" name="Google Shape;48;p27"/>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49" name="Google Shape;49;p2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2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58730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2191131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9817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299874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081680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989707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49061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10257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53756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590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59"/>
        <p:cNvGrpSpPr/>
        <p:nvPr/>
      </p:nvGrpSpPr>
      <p:grpSpPr>
        <a:xfrm>
          <a:off x="0" y="0"/>
          <a:ext cx="0" cy="0"/>
          <a:chOff x="0" y="0"/>
          <a:chExt cx="0" cy="0"/>
        </a:xfrm>
      </p:grpSpPr>
      <p:sp>
        <p:nvSpPr>
          <p:cNvPr id="60" name="Google Shape;60;p31"/>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31"/>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1"/>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3" name="Google Shape;63;p31"/>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64" name="Google Shape;64;p31"/>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1"/>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2087580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741148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591629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8786088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436613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0243198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3157836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594217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5645432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229320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7"/>
        <p:cNvGrpSpPr/>
        <p:nvPr/>
      </p:nvGrpSpPr>
      <p:grpSpPr>
        <a:xfrm>
          <a:off x="0" y="0"/>
          <a:ext cx="0" cy="0"/>
          <a:chOff x="0" y="0"/>
          <a:chExt cx="0" cy="0"/>
        </a:xfrm>
      </p:grpSpPr>
      <p:sp>
        <p:nvSpPr>
          <p:cNvPr id="68" name="Google Shape;68;p3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32"/>
          <p:cNvSpPr txBox="1">
            <a:spLocks noGrp="1"/>
          </p:cNvSpPr>
          <p:nvPr>
            <p:ph type="body" idx="1"/>
          </p:nvPr>
        </p:nvSpPr>
        <p:spPr>
          <a:xfrm rot="5400000">
            <a:off x="4246034" y="-1040553"/>
            <a:ext cx="3760891" cy="100584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0" name="Google Shape;70;p3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28409949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12869177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2799027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1579982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1541623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41646154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5271849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716180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4158023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85671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73"/>
        <p:cNvGrpSpPr/>
        <p:nvPr/>
      </p:nvGrpSpPr>
      <p:grpSpPr>
        <a:xfrm>
          <a:off x="0" y="0"/>
          <a:ext cx="0" cy="0"/>
          <a:chOff x="0" y="0"/>
          <a:chExt cx="0" cy="0"/>
        </a:xfrm>
      </p:grpSpPr>
      <p:sp>
        <p:nvSpPr>
          <p:cNvPr id="74" name="Google Shape;74;p3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33"/>
          <p:cNvSpPr txBox="1">
            <a:spLocks noGrp="1"/>
          </p:cNvSpPr>
          <p:nvPr>
            <p:ph type="title"/>
          </p:nvPr>
        </p:nvSpPr>
        <p:spPr>
          <a:xfrm rot="5400000">
            <a:off x="7159401" y="1977801"/>
            <a:ext cx="5759898" cy="26289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3"/>
          <p:cNvSpPr txBox="1">
            <a:spLocks noGrp="1"/>
          </p:cNvSpPr>
          <p:nvPr>
            <p:ph type="body" idx="1"/>
          </p:nvPr>
        </p:nvSpPr>
        <p:spPr>
          <a:xfrm rot="5400000">
            <a:off x="1825401" y="-574899"/>
            <a:ext cx="5759898" cy="77343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7" name="Google Shape;77;p3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0052610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908011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10165231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30212457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24964327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0867852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9677504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42921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6592426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761402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86072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2114709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2">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17220241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1825857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2267528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4638741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925521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527262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7286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099504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9" Type="http://schemas.openxmlformats.org/officeDocument/2006/relationships/slideLayout" Target="../slideLayouts/slideLayout44.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42" Type="http://schemas.openxmlformats.org/officeDocument/2006/relationships/slideLayout" Target="../slideLayouts/slideLayout47.xml"/><Relationship Id="rId47" Type="http://schemas.openxmlformats.org/officeDocument/2006/relationships/slideLayout" Target="../slideLayouts/slideLayout52.xml"/><Relationship Id="rId50" Type="http://schemas.openxmlformats.org/officeDocument/2006/relationships/slideLayout" Target="../slideLayouts/slideLayout55.xml"/><Relationship Id="rId55" Type="http://schemas.openxmlformats.org/officeDocument/2006/relationships/slideLayout" Target="../slideLayouts/slideLayout60.xml"/><Relationship Id="rId7" Type="http://schemas.openxmlformats.org/officeDocument/2006/relationships/slideLayout" Target="../slideLayouts/slideLayout1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41" Type="http://schemas.openxmlformats.org/officeDocument/2006/relationships/slideLayout" Target="../slideLayouts/slideLayout46.xml"/><Relationship Id="rId54" Type="http://schemas.openxmlformats.org/officeDocument/2006/relationships/slideLayout" Target="../slideLayouts/slideLayout59.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slideLayout" Target="../slideLayouts/slideLayout45.xml"/><Relationship Id="rId45" Type="http://schemas.openxmlformats.org/officeDocument/2006/relationships/slideLayout" Target="../slideLayouts/slideLayout50.xml"/><Relationship Id="rId53" Type="http://schemas.openxmlformats.org/officeDocument/2006/relationships/slideLayout" Target="../slideLayouts/slideLayout58.xml"/><Relationship Id="rId58" Type="http://schemas.openxmlformats.org/officeDocument/2006/relationships/slideLayout" Target="../slideLayouts/slideLayout63.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49" Type="http://schemas.openxmlformats.org/officeDocument/2006/relationships/slideLayout" Target="../slideLayouts/slideLayout54.xml"/><Relationship Id="rId57" Type="http://schemas.openxmlformats.org/officeDocument/2006/relationships/slideLayout" Target="../slideLayouts/slideLayout62.xml"/><Relationship Id="rId61" Type="http://schemas.openxmlformats.org/officeDocument/2006/relationships/theme" Target="../theme/theme2.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4" Type="http://schemas.openxmlformats.org/officeDocument/2006/relationships/slideLayout" Target="../slideLayouts/slideLayout49.xml"/><Relationship Id="rId52" Type="http://schemas.openxmlformats.org/officeDocument/2006/relationships/slideLayout" Target="../slideLayouts/slideLayout57.xml"/><Relationship Id="rId60" Type="http://schemas.openxmlformats.org/officeDocument/2006/relationships/slideLayout" Target="../slideLayouts/slideLayout6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43" Type="http://schemas.openxmlformats.org/officeDocument/2006/relationships/slideLayout" Target="../slideLayouts/slideLayout48.xml"/><Relationship Id="rId48" Type="http://schemas.openxmlformats.org/officeDocument/2006/relationships/slideLayout" Target="../slideLayouts/slideLayout53.xml"/><Relationship Id="rId56" Type="http://schemas.openxmlformats.org/officeDocument/2006/relationships/slideLayout" Target="../slideLayouts/slideLayout61.xml"/><Relationship Id="rId8" Type="http://schemas.openxmlformats.org/officeDocument/2006/relationships/slideLayout" Target="../slideLayouts/slideLayout13.xml"/><Relationship Id="rId51" Type="http://schemas.openxmlformats.org/officeDocument/2006/relationships/slideLayout" Target="../slideLayouts/slideLayout56.xml"/><Relationship Id="rId3" Type="http://schemas.openxmlformats.org/officeDocument/2006/relationships/slideLayout" Target="../slideLayouts/slideLayout8.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46" Type="http://schemas.openxmlformats.org/officeDocument/2006/relationships/slideLayout" Target="../slideLayouts/slideLayout51.xml"/><Relationship Id="rId5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Arial"/>
              <a:buNone/>
              <a:defRPr sz="4700" b="0" i="0" u="none" strike="noStrike" cap="none">
                <a:solidFill>
                  <a:srgbClr val="3F3F3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22"/>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Arial"/>
              <a:buChar char=" "/>
              <a:defRPr sz="1900" b="0" i="0" u="none" strike="noStrike" cap="none">
                <a:solidFill>
                  <a:srgbClr val="3F3F3F"/>
                </a:solidFill>
                <a:latin typeface="Arial"/>
                <a:ea typeface="Arial"/>
                <a:cs typeface="Arial"/>
                <a:sym typeface="Arial"/>
              </a:defRPr>
            </a:lvl1pPr>
            <a:lvl2pPr marL="914400" marR="0" lvl="1" indent="-336550" algn="l" rtl="0">
              <a:lnSpc>
                <a:spcPct val="100000"/>
              </a:lnSpc>
              <a:spcBef>
                <a:spcPts val="200"/>
              </a:spcBef>
              <a:spcAft>
                <a:spcPts val="0"/>
              </a:spcAft>
              <a:buClr>
                <a:srgbClr val="3F3F3F"/>
              </a:buClr>
              <a:buSzPts val="1700"/>
              <a:buFont typeface="Arial"/>
              <a:buChar char="◦"/>
              <a:defRPr sz="1700" b="0" i="0" u="none" strike="noStrike" cap="none">
                <a:solidFill>
                  <a:srgbClr val="3F3F3F"/>
                </a:solidFill>
                <a:latin typeface="Arial"/>
                <a:ea typeface="Arial"/>
                <a:cs typeface="Arial"/>
                <a:sym typeface="Arial"/>
              </a:defRPr>
            </a:lvl2pPr>
            <a:lvl3pPr marL="1371600" marR="0" lvl="2"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3pPr>
            <a:lvl4pPr marL="1828800" marR="0" lvl="3"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4pPr>
            <a:lvl5pPr marL="2286000" marR="0" lvl="4"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6pPr>
            <a:lvl7pPr marL="3200400" marR="0" lvl="6"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7pPr>
            <a:lvl8pPr marL="3657600" marR="0" lvl="7"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8pPr>
            <a:lvl9pPr marL="4114800" marR="0" lvl="8" indent="-317500" algn="l" rtl="0">
              <a:lnSpc>
                <a:spcPct val="90000"/>
              </a:lnSpc>
              <a:spcBef>
                <a:spcPts val="400"/>
              </a:spcBef>
              <a:spcAft>
                <a:spcPts val="400"/>
              </a:spcAft>
              <a:buClr>
                <a:schemeClr val="accent1"/>
              </a:buClr>
              <a:buSzPts val="1400"/>
              <a:buFont typeface="Arial"/>
              <a:buChar char="◦"/>
              <a:defRPr sz="1400" b="0" i="0" u="none" strike="noStrike" cap="none">
                <a:solidFill>
                  <a:srgbClr val="3F3F3F"/>
                </a:solidFill>
                <a:latin typeface="Arial"/>
                <a:ea typeface="Arial"/>
                <a:cs typeface="Arial"/>
                <a:sym typeface="Arial"/>
              </a:defRPr>
            </a:lvl9pPr>
          </a:lstStyle>
          <a:p>
            <a:endParaRPr/>
          </a:p>
        </p:txBody>
      </p:sp>
      <p:sp>
        <p:nvSpPr>
          <p:cNvPr id="13" name="Google Shape;13;p2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2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2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cxnSp>
        <p:nvCxnSpPr>
          <p:cNvPr id="16" name="Google Shape;16;p22"/>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2" r:id="rId1"/>
    <p:sldLayoutId id="2147483653" r:id="rId2"/>
    <p:sldLayoutId id="2147483655" r:id="rId3"/>
    <p:sldLayoutId id="2147483656"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4082571949"/>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33.emf"/><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t>Project and Change Management</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6.3 – LESSON 1</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b="1" dirty="0"/>
              <a:t>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7B4EAE-67B2-4280-8F5E-CFC17DFC76E1}"/>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4F726756-4C72-4C60-8BCD-47838192150D}"/>
              </a:ext>
            </a:extLst>
          </p:cNvPr>
          <p:cNvSpPr>
            <a:spLocks noGrp="1"/>
          </p:cNvSpPr>
          <p:nvPr>
            <p:ph type="title"/>
          </p:nvPr>
        </p:nvSpPr>
        <p:spPr/>
        <p:txBody>
          <a:bodyPr>
            <a:normAutofit/>
          </a:bodyPr>
          <a:lstStyle/>
          <a:p>
            <a:r>
              <a:rPr lang="en-GB" sz="2400" dirty="0"/>
              <a:t>3. Create a vision for change</a:t>
            </a:r>
          </a:p>
        </p:txBody>
      </p:sp>
      <p:sp>
        <p:nvSpPr>
          <p:cNvPr id="4" name="Text Placeholder 3">
            <a:extLst>
              <a:ext uri="{FF2B5EF4-FFF2-40B4-BE49-F238E27FC236}">
                <a16:creationId xmlns:a16="http://schemas.microsoft.com/office/drawing/2014/main" id="{1767FFBC-C143-4331-8829-FBD3B74DBCBA}"/>
              </a:ext>
            </a:extLst>
          </p:cNvPr>
          <p:cNvSpPr>
            <a:spLocks noGrp="1"/>
          </p:cNvSpPr>
          <p:nvPr>
            <p:ph type="body" sz="quarter" idx="12"/>
          </p:nvPr>
        </p:nvSpPr>
        <p:spPr>
          <a:xfrm>
            <a:off x="823893" y="1027950"/>
            <a:ext cx="10223500" cy="4802099"/>
          </a:xfrm>
        </p:spPr>
        <p:txBody>
          <a:bodyPr/>
          <a:lstStyle/>
          <a:p>
            <a:pPr lvl="0">
              <a:lnSpc>
                <a:spcPct val="115000"/>
              </a:lnSpc>
            </a:pPr>
            <a:r>
              <a:rPr lang="en-GB" sz="2400" dirty="0">
                <a:solidFill>
                  <a:schemeClr val="dk1"/>
                </a:solidFill>
                <a:highlight>
                  <a:srgbClr val="FFFFFF"/>
                </a:highlight>
              </a:rPr>
              <a:t>If change is to be successful, there must be a clear idea or vision of what the future will look like after the change has been implemented. This will help others to get on board with the change, as they will see why they are being asked to do something.</a:t>
            </a:r>
          </a:p>
          <a:p>
            <a:pPr lvl="0">
              <a:lnSpc>
                <a:spcPct val="122000"/>
              </a:lnSpc>
              <a:spcBef>
                <a:spcPts val="2300"/>
              </a:spcBef>
            </a:pPr>
            <a:r>
              <a:rPr lang="en-GB" sz="2400" b="1" dirty="0">
                <a:solidFill>
                  <a:schemeClr val="dk1"/>
                </a:solidFill>
                <a:highlight>
                  <a:srgbClr val="FBFBFB"/>
                </a:highlight>
              </a:rPr>
              <a:t>What steps can be taken?:</a:t>
            </a:r>
          </a:p>
          <a:p>
            <a:pPr marL="342900" lvl="0" indent="-342900">
              <a:lnSpc>
                <a:spcPct val="122000"/>
              </a:lnSpc>
              <a:spcBef>
                <a:spcPts val="2300"/>
              </a:spcBef>
              <a:buFontTx/>
              <a:buChar char="-"/>
            </a:pPr>
            <a:r>
              <a:rPr lang="en-GB" sz="2400" dirty="0">
                <a:solidFill>
                  <a:schemeClr val="dk1"/>
                </a:solidFill>
                <a:highlight>
                  <a:srgbClr val="FBFBFB"/>
                </a:highlight>
              </a:rPr>
              <a:t>Identify the key central values of the change.</a:t>
            </a:r>
          </a:p>
          <a:p>
            <a:pPr marL="342900" lvl="0" indent="-342900">
              <a:lnSpc>
                <a:spcPct val="122000"/>
              </a:lnSpc>
              <a:spcBef>
                <a:spcPts val="2300"/>
              </a:spcBef>
              <a:buFontTx/>
              <a:buChar char="-"/>
            </a:pPr>
            <a:r>
              <a:rPr lang="en-GB" sz="2400" dirty="0">
                <a:solidFill>
                  <a:schemeClr val="dk1"/>
                </a:solidFill>
                <a:highlight>
                  <a:srgbClr val="FBFBFB"/>
                </a:highlight>
              </a:rPr>
              <a:t>Develop a short summary of the change and the strategy to be used to implement it, and ensure that change leaders can describe the vision effectively.</a:t>
            </a:r>
            <a:endParaRPr lang="en-GB" sz="2400" dirty="0">
              <a:solidFill>
                <a:schemeClr val="dk1"/>
              </a:solidFill>
              <a:highlight>
                <a:srgbClr val="FFFFFF"/>
              </a:highlight>
            </a:endParaRPr>
          </a:p>
          <a:p>
            <a:endParaRPr lang="en-GB" sz="2400" dirty="0"/>
          </a:p>
        </p:txBody>
      </p:sp>
      <p:sp>
        <p:nvSpPr>
          <p:cNvPr id="5" name="Footer Placeholder 4">
            <a:extLst>
              <a:ext uri="{FF2B5EF4-FFF2-40B4-BE49-F238E27FC236}">
                <a16:creationId xmlns:a16="http://schemas.microsoft.com/office/drawing/2014/main" id="{4E6F6CF0-B80A-4AFA-BA2D-29B4C0F71B2C}"/>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920434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B098DB-0B2E-47FF-B79C-043F5AA131B7}"/>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2A1BF739-F134-4308-B0C0-A1DACB81B970}"/>
              </a:ext>
            </a:extLst>
          </p:cNvPr>
          <p:cNvSpPr>
            <a:spLocks noGrp="1"/>
          </p:cNvSpPr>
          <p:nvPr>
            <p:ph type="title"/>
          </p:nvPr>
        </p:nvSpPr>
        <p:spPr/>
        <p:txBody>
          <a:bodyPr>
            <a:normAutofit/>
          </a:bodyPr>
          <a:lstStyle/>
          <a:p>
            <a:r>
              <a:rPr lang="en-GB" sz="2400" dirty="0"/>
              <a:t>4. Communicate the vision </a:t>
            </a:r>
          </a:p>
        </p:txBody>
      </p:sp>
      <p:sp>
        <p:nvSpPr>
          <p:cNvPr id="4" name="Text Placeholder 3">
            <a:extLst>
              <a:ext uri="{FF2B5EF4-FFF2-40B4-BE49-F238E27FC236}">
                <a16:creationId xmlns:a16="http://schemas.microsoft.com/office/drawing/2014/main" id="{C04A9CE8-28E1-4BEA-BE15-6BAB98C5918C}"/>
              </a:ext>
            </a:extLst>
          </p:cNvPr>
          <p:cNvSpPr>
            <a:spLocks noGrp="1"/>
          </p:cNvSpPr>
          <p:nvPr>
            <p:ph type="body" sz="quarter" idx="12"/>
          </p:nvPr>
        </p:nvSpPr>
        <p:spPr>
          <a:xfrm>
            <a:off x="823893" y="1027950"/>
            <a:ext cx="10223500" cy="5137180"/>
          </a:xfrm>
        </p:spPr>
        <p:txBody>
          <a:bodyPr/>
          <a:lstStyle/>
          <a:p>
            <a:pPr lvl="0">
              <a:lnSpc>
                <a:spcPct val="115000"/>
              </a:lnSpc>
              <a:buClr>
                <a:schemeClr val="dk1"/>
              </a:buClr>
              <a:buSzPts val="1100"/>
            </a:pPr>
            <a:r>
              <a:rPr lang="en-GB" sz="2400" dirty="0">
                <a:solidFill>
                  <a:schemeClr val="dk1"/>
                </a:solidFill>
                <a:highlight>
                  <a:srgbClr val="FFFFFF"/>
                </a:highlight>
              </a:rPr>
              <a:t>Create an environment where the proposed change is embedded into all tasks and spoken about by people from all levels of the organisation.</a:t>
            </a:r>
          </a:p>
          <a:p>
            <a:pPr lvl="0">
              <a:lnSpc>
                <a:spcPct val="115000"/>
              </a:lnSpc>
              <a:spcBef>
                <a:spcPts val="2300"/>
              </a:spcBef>
            </a:pPr>
            <a:r>
              <a:rPr lang="en-GB" sz="2400" dirty="0">
                <a:solidFill>
                  <a:schemeClr val="dk1"/>
                </a:solidFill>
                <a:highlight>
                  <a:srgbClr val="FFFFFF"/>
                </a:highlight>
              </a:rPr>
              <a:t>Failure to do this properly makes it hard to get people on board with a change, because they’re not being motivated by a vision of a better future.</a:t>
            </a:r>
          </a:p>
          <a:p>
            <a:pPr lvl="0">
              <a:lnSpc>
                <a:spcPct val="122000"/>
              </a:lnSpc>
              <a:spcBef>
                <a:spcPts val="2300"/>
              </a:spcBef>
            </a:pPr>
            <a:r>
              <a:rPr lang="en-GB" sz="2400" b="1" dirty="0">
                <a:solidFill>
                  <a:schemeClr val="dk1"/>
                </a:solidFill>
                <a:highlight>
                  <a:srgbClr val="FBFBFB"/>
                </a:highlight>
              </a:rPr>
              <a:t>What steps can be taken:</a:t>
            </a:r>
          </a:p>
          <a:p>
            <a:pPr marL="342900" lvl="0" indent="-342900">
              <a:lnSpc>
                <a:spcPct val="122000"/>
              </a:lnSpc>
              <a:spcBef>
                <a:spcPts val="2300"/>
              </a:spcBef>
              <a:buFontTx/>
              <a:buChar char="-"/>
            </a:pPr>
            <a:r>
              <a:rPr lang="en-GB" sz="2400" dirty="0">
                <a:solidFill>
                  <a:schemeClr val="dk1"/>
                </a:solidFill>
                <a:highlight>
                  <a:srgbClr val="FBFBFB"/>
                </a:highlight>
              </a:rPr>
              <a:t>Discuss the vision for change frequently, relating it to all areas of the organisation.</a:t>
            </a:r>
          </a:p>
          <a:p>
            <a:pPr marL="342900" lvl="0" indent="-342900">
              <a:lnSpc>
                <a:spcPct val="122000"/>
              </a:lnSpc>
              <a:spcBef>
                <a:spcPts val="2300"/>
              </a:spcBef>
              <a:buFontTx/>
              <a:buChar char="-"/>
            </a:pPr>
            <a:r>
              <a:rPr lang="en-GB" sz="2400" dirty="0">
                <a:solidFill>
                  <a:schemeClr val="dk1"/>
                </a:solidFill>
                <a:highlight>
                  <a:srgbClr val="FBFBFB"/>
                </a:highlight>
              </a:rPr>
              <a:t>Do not be dismissive of people's concerns, and handle them with sensitivity.</a:t>
            </a:r>
          </a:p>
          <a:p>
            <a:pPr lvl="0">
              <a:lnSpc>
                <a:spcPct val="133000"/>
              </a:lnSpc>
              <a:spcBef>
                <a:spcPts val="3700"/>
              </a:spcBef>
              <a:spcAft>
                <a:spcPts val="3700"/>
              </a:spcAft>
            </a:pPr>
            <a:endParaRPr lang="en-GB" sz="2400" dirty="0">
              <a:solidFill>
                <a:srgbClr val="444444"/>
              </a:solidFill>
              <a:highlight>
                <a:srgbClr val="FFFFFF"/>
              </a:highlight>
              <a:latin typeface="Georgia"/>
              <a:ea typeface="Georgia"/>
              <a:cs typeface="Georgia"/>
              <a:sym typeface="Georgia"/>
            </a:endParaRPr>
          </a:p>
          <a:p>
            <a:endParaRPr lang="en-GB" sz="2400" dirty="0"/>
          </a:p>
        </p:txBody>
      </p:sp>
      <p:sp>
        <p:nvSpPr>
          <p:cNvPr id="5" name="Footer Placeholder 4">
            <a:extLst>
              <a:ext uri="{FF2B5EF4-FFF2-40B4-BE49-F238E27FC236}">
                <a16:creationId xmlns:a16="http://schemas.microsoft.com/office/drawing/2014/main" id="{146FF0D2-07D9-4691-8387-BAF2AEB52A2F}"/>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921562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C16768-5623-4970-B3B1-80BC42958F3E}"/>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CD98D719-13FF-482C-943A-CE8DC4D7BA82}"/>
              </a:ext>
            </a:extLst>
          </p:cNvPr>
          <p:cNvSpPr>
            <a:spLocks noGrp="1"/>
          </p:cNvSpPr>
          <p:nvPr>
            <p:ph type="title"/>
          </p:nvPr>
        </p:nvSpPr>
        <p:spPr/>
        <p:txBody>
          <a:bodyPr>
            <a:normAutofit/>
          </a:bodyPr>
          <a:lstStyle/>
          <a:p>
            <a:r>
              <a:rPr lang="en-GB" sz="2400" dirty="0"/>
              <a:t>5. Remove obstacles to the new vision</a:t>
            </a:r>
          </a:p>
        </p:txBody>
      </p:sp>
      <p:sp>
        <p:nvSpPr>
          <p:cNvPr id="4" name="Text Placeholder 3">
            <a:extLst>
              <a:ext uri="{FF2B5EF4-FFF2-40B4-BE49-F238E27FC236}">
                <a16:creationId xmlns:a16="http://schemas.microsoft.com/office/drawing/2014/main" id="{2C3458BA-1F1D-4E03-B3A8-5A2D65105210}"/>
              </a:ext>
            </a:extLst>
          </p:cNvPr>
          <p:cNvSpPr>
            <a:spLocks noGrp="1"/>
          </p:cNvSpPr>
          <p:nvPr>
            <p:ph type="body" sz="quarter" idx="12"/>
          </p:nvPr>
        </p:nvSpPr>
        <p:spPr>
          <a:xfrm>
            <a:off x="823893" y="1136090"/>
            <a:ext cx="10223500" cy="4802099"/>
          </a:xfrm>
        </p:spPr>
        <p:txBody>
          <a:bodyPr/>
          <a:lstStyle/>
          <a:p>
            <a:pPr lvl="0">
              <a:lnSpc>
                <a:spcPct val="115000"/>
              </a:lnSpc>
            </a:pPr>
            <a:r>
              <a:rPr lang="en-GB" sz="2200" dirty="0">
                <a:solidFill>
                  <a:schemeClr val="dk1"/>
                </a:solidFill>
                <a:highlight>
                  <a:srgbClr val="FFFFFF"/>
                </a:highlight>
              </a:rPr>
              <a:t>There are likely to be obstacles to change in the attitude of individuals or the structure of the organisation. A business needs to be ready for these obstacles, to check for them and have a plan to remove them.</a:t>
            </a:r>
          </a:p>
          <a:p>
            <a:pPr lvl="0">
              <a:lnSpc>
                <a:spcPct val="122000"/>
              </a:lnSpc>
              <a:spcBef>
                <a:spcPts val="2300"/>
              </a:spcBef>
            </a:pPr>
            <a:r>
              <a:rPr lang="en-GB" sz="2200" b="1" dirty="0">
                <a:solidFill>
                  <a:schemeClr val="dk1"/>
                </a:solidFill>
                <a:highlight>
                  <a:srgbClr val="FBFBFB"/>
                </a:highlight>
              </a:rPr>
              <a:t>What steps can you take?</a:t>
            </a:r>
          </a:p>
          <a:p>
            <a:pPr marL="342900" lvl="0" indent="-342900">
              <a:lnSpc>
                <a:spcPct val="122000"/>
              </a:lnSpc>
              <a:spcBef>
                <a:spcPts val="2300"/>
              </a:spcBef>
              <a:buFontTx/>
              <a:buChar char="-"/>
            </a:pPr>
            <a:r>
              <a:rPr lang="en-GB" sz="2200" dirty="0">
                <a:solidFill>
                  <a:schemeClr val="dk1"/>
                </a:solidFill>
                <a:highlight>
                  <a:srgbClr val="FBFBFB"/>
                </a:highlight>
              </a:rPr>
              <a:t>Put your key leaders of change in the right places to deliver the change.</a:t>
            </a:r>
          </a:p>
          <a:p>
            <a:pPr marL="342900" lvl="0" indent="-342900">
              <a:lnSpc>
                <a:spcPct val="122000"/>
              </a:lnSpc>
              <a:spcBef>
                <a:spcPts val="2300"/>
              </a:spcBef>
              <a:buFontTx/>
              <a:buChar char="-"/>
            </a:pPr>
            <a:r>
              <a:rPr lang="en-GB" sz="2200" dirty="0">
                <a:solidFill>
                  <a:schemeClr val="dk1"/>
                </a:solidFill>
                <a:highlight>
                  <a:srgbClr val="FBFBFB"/>
                </a:highlight>
              </a:rPr>
              <a:t>Have a system in place to check effectively for obstacles and for resistance to change, with clear instructions on how to tackle them efficiently.</a:t>
            </a:r>
          </a:p>
          <a:p>
            <a:pPr marL="342900" lvl="0" indent="-342900">
              <a:lnSpc>
                <a:spcPct val="122000"/>
              </a:lnSpc>
              <a:spcBef>
                <a:spcPts val="2300"/>
              </a:spcBef>
              <a:buFontTx/>
              <a:buChar char="-"/>
            </a:pPr>
            <a:r>
              <a:rPr lang="en-GB" sz="2200" dirty="0">
                <a:solidFill>
                  <a:schemeClr val="dk1"/>
                </a:solidFill>
                <a:highlight>
                  <a:srgbClr val="FBFBFB"/>
                </a:highlight>
              </a:rPr>
              <a:t>Acknowledge and credit people for enabling the change.</a:t>
            </a:r>
            <a:endParaRPr lang="en-GB" sz="2200" dirty="0">
              <a:solidFill>
                <a:schemeClr val="dk1"/>
              </a:solidFill>
              <a:highlight>
                <a:srgbClr val="FFFFFF"/>
              </a:highlight>
            </a:endParaRPr>
          </a:p>
          <a:p>
            <a:endParaRPr lang="en-GB" sz="2200" dirty="0"/>
          </a:p>
        </p:txBody>
      </p:sp>
      <p:sp>
        <p:nvSpPr>
          <p:cNvPr id="5" name="Footer Placeholder 4">
            <a:extLst>
              <a:ext uri="{FF2B5EF4-FFF2-40B4-BE49-F238E27FC236}">
                <a16:creationId xmlns:a16="http://schemas.microsoft.com/office/drawing/2014/main" id="{18191B60-875F-4CBD-A8A2-C7119660595A}"/>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540535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B14E83-3D2F-467F-B6DE-ED50987EC640}"/>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A5FD908E-C682-47F1-8F09-E213D1410547}"/>
              </a:ext>
            </a:extLst>
          </p:cNvPr>
          <p:cNvSpPr>
            <a:spLocks noGrp="1"/>
          </p:cNvSpPr>
          <p:nvPr>
            <p:ph type="title"/>
          </p:nvPr>
        </p:nvSpPr>
        <p:spPr/>
        <p:txBody>
          <a:bodyPr>
            <a:normAutofit/>
          </a:bodyPr>
          <a:lstStyle/>
          <a:p>
            <a:r>
              <a:rPr lang="en-GB" sz="2400" dirty="0"/>
              <a:t>6. Create short-term wins in a change strategy</a:t>
            </a:r>
          </a:p>
        </p:txBody>
      </p:sp>
      <p:sp>
        <p:nvSpPr>
          <p:cNvPr id="4" name="Text Placeholder 3">
            <a:extLst>
              <a:ext uri="{FF2B5EF4-FFF2-40B4-BE49-F238E27FC236}">
                <a16:creationId xmlns:a16="http://schemas.microsoft.com/office/drawing/2014/main" id="{2EE90DC0-DD86-4199-8799-9BFEAA6748BA}"/>
              </a:ext>
            </a:extLst>
          </p:cNvPr>
          <p:cNvSpPr>
            <a:spLocks noGrp="1"/>
          </p:cNvSpPr>
          <p:nvPr>
            <p:ph type="body" sz="quarter" idx="12"/>
          </p:nvPr>
        </p:nvSpPr>
        <p:spPr>
          <a:xfrm>
            <a:off x="823893" y="1240064"/>
            <a:ext cx="10223500" cy="4802099"/>
          </a:xfrm>
        </p:spPr>
        <p:txBody>
          <a:bodyPr/>
          <a:lstStyle/>
          <a:p>
            <a:pPr lvl="0">
              <a:lnSpc>
                <a:spcPct val="95000"/>
              </a:lnSpc>
              <a:buClr>
                <a:schemeClr val="dk1"/>
              </a:buClr>
              <a:buSzPts val="770"/>
            </a:pPr>
            <a:r>
              <a:rPr lang="en-GB" sz="2700" dirty="0">
                <a:solidFill>
                  <a:srgbClr val="444444"/>
                </a:solidFill>
                <a:highlight>
                  <a:srgbClr val="FFFFFF"/>
                </a:highlight>
              </a:rPr>
              <a:t>Change can be a lengthy process, and the key individuals driving the change can often lose enthusiasm and focus. Creating short-term wins ensures that the feeling of victory is maintained throughout the process. </a:t>
            </a:r>
          </a:p>
          <a:p>
            <a:pPr lvl="0">
              <a:lnSpc>
                <a:spcPct val="102000"/>
              </a:lnSpc>
              <a:spcBef>
                <a:spcPts val="2300"/>
              </a:spcBef>
              <a:buSzPts val="770"/>
            </a:pPr>
            <a:r>
              <a:rPr lang="en-GB" sz="2700" b="1" dirty="0">
                <a:solidFill>
                  <a:schemeClr val="dk1"/>
                </a:solidFill>
                <a:highlight>
                  <a:srgbClr val="FBFBFB"/>
                </a:highlight>
              </a:rPr>
              <a:t>What steps can you take:</a:t>
            </a:r>
          </a:p>
          <a:p>
            <a:pPr marL="457200" lvl="0" indent="-457200">
              <a:lnSpc>
                <a:spcPct val="102000"/>
              </a:lnSpc>
              <a:spcBef>
                <a:spcPts val="2300"/>
              </a:spcBef>
              <a:buSzPts val="770"/>
              <a:buFontTx/>
              <a:buChar char="-"/>
            </a:pPr>
            <a:r>
              <a:rPr lang="en-GB" sz="2700" b="1" dirty="0">
                <a:solidFill>
                  <a:schemeClr val="dk1"/>
                </a:solidFill>
                <a:highlight>
                  <a:srgbClr val="FBFBFB"/>
                </a:highlight>
              </a:rPr>
              <a:t>Identify</a:t>
            </a:r>
            <a:r>
              <a:rPr lang="en-GB" sz="2700" dirty="0">
                <a:solidFill>
                  <a:srgbClr val="333333"/>
                </a:solidFill>
                <a:highlight>
                  <a:srgbClr val="FBFBFB"/>
                </a:highlight>
              </a:rPr>
              <a:t> the short-term wins and break them down into smaller chunks.</a:t>
            </a:r>
          </a:p>
          <a:p>
            <a:pPr marL="457200" lvl="0" indent="-457200">
              <a:lnSpc>
                <a:spcPct val="102000"/>
              </a:lnSpc>
              <a:spcBef>
                <a:spcPts val="2300"/>
              </a:spcBef>
              <a:buSzPts val="770"/>
              <a:buFontTx/>
              <a:buChar char="-"/>
            </a:pPr>
            <a:r>
              <a:rPr lang="en-GB" sz="2700" b="1" dirty="0">
                <a:solidFill>
                  <a:srgbClr val="111111"/>
                </a:solidFill>
                <a:highlight>
                  <a:srgbClr val="FBFBFB"/>
                </a:highlight>
              </a:rPr>
              <a:t>Reward</a:t>
            </a:r>
            <a:r>
              <a:rPr lang="en-GB" sz="2700" dirty="0">
                <a:solidFill>
                  <a:srgbClr val="333333"/>
                </a:solidFill>
                <a:highlight>
                  <a:srgbClr val="FBFBFB"/>
                </a:highlight>
              </a:rPr>
              <a:t> the people who help you meet targets, to incentivise the others.</a:t>
            </a:r>
            <a:endParaRPr lang="en-GB" sz="2700" dirty="0">
              <a:solidFill>
                <a:srgbClr val="444444"/>
              </a:solidFill>
              <a:highlight>
                <a:srgbClr val="FFFFFF"/>
              </a:highlight>
            </a:endParaRPr>
          </a:p>
          <a:p>
            <a:endParaRPr lang="en-GB" sz="2700" dirty="0"/>
          </a:p>
        </p:txBody>
      </p:sp>
      <p:sp>
        <p:nvSpPr>
          <p:cNvPr id="5" name="Footer Placeholder 4">
            <a:extLst>
              <a:ext uri="{FF2B5EF4-FFF2-40B4-BE49-F238E27FC236}">
                <a16:creationId xmlns:a16="http://schemas.microsoft.com/office/drawing/2014/main" id="{6A5C3718-4A0D-41F4-A70B-3C6DFD0CA15B}"/>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210529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65FF8E-524B-4170-814A-ADABD91CA80D}"/>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F3ADE11E-3711-4BD8-B027-3C30CA3C50EC}"/>
              </a:ext>
            </a:extLst>
          </p:cNvPr>
          <p:cNvSpPr>
            <a:spLocks noGrp="1"/>
          </p:cNvSpPr>
          <p:nvPr>
            <p:ph type="title"/>
          </p:nvPr>
        </p:nvSpPr>
        <p:spPr/>
        <p:txBody>
          <a:bodyPr>
            <a:normAutofit/>
          </a:bodyPr>
          <a:lstStyle/>
          <a:p>
            <a:r>
              <a:rPr lang="en-GB" sz="2400" dirty="0"/>
              <a:t>7. Build on the change</a:t>
            </a:r>
          </a:p>
        </p:txBody>
      </p:sp>
      <p:sp>
        <p:nvSpPr>
          <p:cNvPr id="4" name="Text Placeholder 3">
            <a:extLst>
              <a:ext uri="{FF2B5EF4-FFF2-40B4-BE49-F238E27FC236}">
                <a16:creationId xmlns:a16="http://schemas.microsoft.com/office/drawing/2014/main" id="{5CBEE0D9-44A8-4E0D-BD60-D1D58FE802CE}"/>
              </a:ext>
            </a:extLst>
          </p:cNvPr>
          <p:cNvSpPr>
            <a:spLocks noGrp="1"/>
          </p:cNvSpPr>
          <p:nvPr>
            <p:ph type="body" sz="quarter" idx="12"/>
          </p:nvPr>
        </p:nvSpPr>
        <p:spPr>
          <a:xfrm>
            <a:off x="823893" y="1027950"/>
            <a:ext cx="10223500" cy="4802099"/>
          </a:xfrm>
        </p:spPr>
        <p:txBody>
          <a:bodyPr/>
          <a:lstStyle/>
          <a:p>
            <a:pPr lvl="0">
              <a:lnSpc>
                <a:spcPct val="115000"/>
              </a:lnSpc>
              <a:buClr>
                <a:schemeClr val="dk1"/>
              </a:buClr>
              <a:buSzPts val="1100"/>
            </a:pPr>
            <a:r>
              <a:rPr lang="en-GB" sz="2200" dirty="0">
                <a:solidFill>
                  <a:srgbClr val="1B393A"/>
                </a:solidFill>
                <a:highlight>
                  <a:srgbClr val="FBFCFF"/>
                </a:highlight>
              </a:rPr>
              <a:t>A significant part of change is to continue to build on it. This means that early victory celebrations should be avoided, in order to keep the momentum of change going.</a:t>
            </a:r>
            <a:endParaRPr lang="en-GB" sz="2200" dirty="0">
              <a:solidFill>
                <a:srgbClr val="333333"/>
              </a:solidFill>
              <a:highlight>
                <a:srgbClr val="FBFBFB"/>
              </a:highlight>
            </a:endParaRPr>
          </a:p>
          <a:p>
            <a:pPr lvl="0">
              <a:lnSpc>
                <a:spcPct val="102000"/>
              </a:lnSpc>
              <a:spcBef>
                <a:spcPts val="1500"/>
              </a:spcBef>
              <a:buSzPts val="275"/>
            </a:pPr>
            <a:r>
              <a:rPr lang="en-GB" sz="2200" b="1" dirty="0">
                <a:solidFill>
                  <a:schemeClr val="dk1"/>
                </a:solidFill>
                <a:highlight>
                  <a:srgbClr val="FBFBFB"/>
                </a:highlight>
              </a:rPr>
              <a:t>What steps can you take:</a:t>
            </a:r>
          </a:p>
          <a:p>
            <a:pPr marL="647700" lvl="0" indent="-342900">
              <a:lnSpc>
                <a:spcPct val="113000"/>
              </a:lnSpc>
              <a:spcBef>
                <a:spcPts val="2700"/>
              </a:spcBef>
              <a:buClr>
                <a:srgbClr val="333333"/>
              </a:buClr>
              <a:buSzPts val="1800"/>
              <a:buFont typeface="Arial" panose="020B0604020202020204" pitchFamily="34" charset="0"/>
              <a:buChar char="-"/>
            </a:pPr>
            <a:r>
              <a:rPr lang="en-GB" sz="2200" dirty="0">
                <a:solidFill>
                  <a:srgbClr val="333333"/>
                </a:solidFill>
                <a:highlight>
                  <a:srgbClr val="FBFBFB"/>
                </a:highlight>
              </a:rPr>
              <a:t>After every win, work on improvements by examining what went right and what needs further work.</a:t>
            </a:r>
          </a:p>
          <a:p>
            <a:pPr marL="647700" lvl="0" indent="-342900">
              <a:lnSpc>
                <a:spcPct val="113000"/>
              </a:lnSpc>
              <a:spcBef>
                <a:spcPts val="2700"/>
              </a:spcBef>
              <a:buClr>
                <a:srgbClr val="333333"/>
              </a:buClr>
              <a:buSzPts val="1800"/>
              <a:buFont typeface="Arial" panose="020B0604020202020204" pitchFamily="34" charset="0"/>
              <a:buChar char="-"/>
            </a:pPr>
            <a:r>
              <a:rPr lang="en-GB" sz="2200" b="1" dirty="0">
                <a:solidFill>
                  <a:srgbClr val="333333"/>
                </a:solidFill>
                <a:highlight>
                  <a:srgbClr val="FBFBFB"/>
                </a:highlight>
              </a:rPr>
              <a:t>Reap the rewards of any wins</a:t>
            </a:r>
            <a:r>
              <a:rPr lang="en-GB" sz="2200" dirty="0">
                <a:solidFill>
                  <a:srgbClr val="333333"/>
                </a:solidFill>
                <a:highlight>
                  <a:srgbClr val="FBFBFB"/>
                </a:highlight>
              </a:rPr>
              <a:t>, but continue to set more goals to keep the momentum going. </a:t>
            </a:r>
          </a:p>
          <a:p>
            <a:pPr marL="647700" lvl="0" indent="-342900">
              <a:lnSpc>
                <a:spcPct val="113000"/>
              </a:lnSpc>
              <a:spcBef>
                <a:spcPts val="2700"/>
              </a:spcBef>
              <a:buClr>
                <a:srgbClr val="333333"/>
              </a:buClr>
              <a:buSzPts val="1800"/>
              <a:buFont typeface="Arial" panose="020B0604020202020204" pitchFamily="34" charset="0"/>
              <a:buChar char="-"/>
            </a:pPr>
            <a:r>
              <a:rPr lang="en-GB" sz="2200" dirty="0">
                <a:solidFill>
                  <a:srgbClr val="333333"/>
                </a:solidFill>
                <a:highlight>
                  <a:srgbClr val="FBFBFB"/>
                </a:highlight>
              </a:rPr>
              <a:t>Look at how </a:t>
            </a:r>
            <a:r>
              <a:rPr lang="en-GB" sz="2200" b="1" dirty="0">
                <a:solidFill>
                  <a:srgbClr val="333333"/>
                </a:solidFill>
                <a:highlight>
                  <a:srgbClr val="FBFBFB"/>
                </a:highlight>
              </a:rPr>
              <a:t>kaizen</a:t>
            </a:r>
            <a:r>
              <a:rPr lang="en-GB" sz="2200" dirty="0">
                <a:solidFill>
                  <a:srgbClr val="333333"/>
                </a:solidFill>
                <a:highlight>
                  <a:srgbClr val="FBFBFB"/>
                </a:highlight>
              </a:rPr>
              <a:t> (continuous development) can be implemented.</a:t>
            </a:r>
            <a:endParaRPr lang="en-GB" sz="2200" dirty="0"/>
          </a:p>
        </p:txBody>
      </p:sp>
      <p:sp>
        <p:nvSpPr>
          <p:cNvPr id="5" name="Footer Placeholder 4">
            <a:extLst>
              <a:ext uri="{FF2B5EF4-FFF2-40B4-BE49-F238E27FC236}">
                <a16:creationId xmlns:a16="http://schemas.microsoft.com/office/drawing/2014/main" id="{B52CD572-61A3-4A42-9DC5-DEC6011BDF3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237634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193DCD-92CE-4902-918C-B03A419A9342}"/>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AEE3D64B-D2EA-49A8-9F6B-B8B36E58D7EB}"/>
              </a:ext>
            </a:extLst>
          </p:cNvPr>
          <p:cNvSpPr>
            <a:spLocks noGrp="1"/>
          </p:cNvSpPr>
          <p:nvPr>
            <p:ph type="title"/>
          </p:nvPr>
        </p:nvSpPr>
        <p:spPr/>
        <p:txBody>
          <a:bodyPr>
            <a:normAutofit/>
          </a:bodyPr>
          <a:lstStyle/>
          <a:p>
            <a:r>
              <a:rPr lang="en-GB" sz="2400" dirty="0"/>
              <a:t>8. Anchoring the changes in the corporate culture</a:t>
            </a:r>
          </a:p>
        </p:txBody>
      </p:sp>
      <p:sp>
        <p:nvSpPr>
          <p:cNvPr id="4" name="Text Placeholder 3">
            <a:extLst>
              <a:ext uri="{FF2B5EF4-FFF2-40B4-BE49-F238E27FC236}">
                <a16:creationId xmlns:a16="http://schemas.microsoft.com/office/drawing/2014/main" id="{C4CE9EB5-D810-457C-B600-196DF08E6E13}"/>
              </a:ext>
            </a:extLst>
          </p:cNvPr>
          <p:cNvSpPr>
            <a:spLocks noGrp="1"/>
          </p:cNvSpPr>
          <p:nvPr>
            <p:ph type="body" sz="quarter" idx="12"/>
          </p:nvPr>
        </p:nvSpPr>
        <p:spPr>
          <a:xfrm>
            <a:off x="823893" y="938128"/>
            <a:ext cx="10223500" cy="5274136"/>
          </a:xfrm>
        </p:spPr>
        <p:txBody>
          <a:bodyPr/>
          <a:lstStyle/>
          <a:p>
            <a:pPr lvl="0">
              <a:lnSpc>
                <a:spcPct val="105000"/>
              </a:lnSpc>
              <a:buClr>
                <a:schemeClr val="dk1"/>
              </a:buClr>
              <a:buSzPts val="1100"/>
            </a:pPr>
            <a:r>
              <a:rPr lang="en-GB" sz="2400" dirty="0">
                <a:solidFill>
                  <a:schemeClr val="dk1"/>
                </a:solidFill>
                <a:highlight>
                  <a:srgbClr val="FFFFFF"/>
                </a:highlight>
              </a:rPr>
              <a:t>A new change in the corporate culture must be created and stuck to, in order for the change to be sustained.</a:t>
            </a:r>
          </a:p>
          <a:p>
            <a:pPr lvl="0">
              <a:lnSpc>
                <a:spcPct val="105000"/>
              </a:lnSpc>
              <a:spcBef>
                <a:spcPts val="2300"/>
              </a:spcBef>
            </a:pPr>
            <a:r>
              <a:rPr lang="en-GB" sz="2400" dirty="0">
                <a:solidFill>
                  <a:schemeClr val="dk1"/>
                </a:solidFill>
                <a:highlight>
                  <a:srgbClr val="FFFFFF"/>
                </a:highlight>
              </a:rPr>
              <a:t>Failure to do this can result in resistance and people resorting to their old, familiar ways.</a:t>
            </a:r>
          </a:p>
          <a:p>
            <a:pPr lvl="0">
              <a:lnSpc>
                <a:spcPct val="102000"/>
              </a:lnSpc>
              <a:spcBef>
                <a:spcPts val="2300"/>
              </a:spcBef>
            </a:pPr>
            <a:r>
              <a:rPr lang="en-GB" sz="2400" b="1" dirty="0">
                <a:solidFill>
                  <a:schemeClr val="dk1"/>
                </a:solidFill>
                <a:highlight>
                  <a:srgbClr val="FBFBFB"/>
                </a:highlight>
              </a:rPr>
              <a:t>What steps can you take:</a:t>
            </a:r>
          </a:p>
          <a:p>
            <a:pPr marL="342900" lvl="0" indent="-342900">
              <a:lnSpc>
                <a:spcPct val="102000"/>
              </a:lnSpc>
              <a:spcBef>
                <a:spcPts val="2300"/>
              </a:spcBef>
              <a:buFontTx/>
              <a:buChar char="-"/>
            </a:pPr>
            <a:r>
              <a:rPr lang="en-GB" sz="2400" dirty="0">
                <a:solidFill>
                  <a:schemeClr val="dk1"/>
                </a:solidFill>
                <a:highlight>
                  <a:srgbClr val="FBFBFB"/>
                </a:highlight>
              </a:rPr>
              <a:t>Share updates about the change process.</a:t>
            </a:r>
          </a:p>
          <a:p>
            <a:pPr marL="342900" lvl="0" indent="-342900">
              <a:lnSpc>
                <a:spcPct val="102000"/>
              </a:lnSpc>
              <a:spcBef>
                <a:spcPts val="2300"/>
              </a:spcBef>
              <a:buFontTx/>
              <a:buChar char="-"/>
            </a:pPr>
            <a:r>
              <a:rPr lang="en-GB" sz="2400" dirty="0">
                <a:solidFill>
                  <a:schemeClr val="dk1"/>
                </a:solidFill>
                <a:highlight>
                  <a:srgbClr val="FBFBFB"/>
                </a:highlight>
              </a:rPr>
              <a:t>Ensure new staff are aware of these new norms during the recruitment process.</a:t>
            </a:r>
          </a:p>
          <a:p>
            <a:pPr marL="342900" lvl="0" indent="-342900">
              <a:lnSpc>
                <a:spcPct val="102000"/>
              </a:lnSpc>
              <a:spcBef>
                <a:spcPts val="2300"/>
              </a:spcBef>
              <a:buFontTx/>
              <a:buChar char="-"/>
            </a:pPr>
            <a:r>
              <a:rPr lang="en-GB" sz="2400" dirty="0">
                <a:solidFill>
                  <a:schemeClr val="dk1"/>
                </a:solidFill>
                <a:highlight>
                  <a:srgbClr val="FBFBFB"/>
                </a:highlight>
              </a:rPr>
              <a:t>Make training available for employees to gain the relevant knowledge and skills to keep up to date with the change.</a:t>
            </a:r>
            <a:endParaRPr lang="en-GB" sz="2400" dirty="0">
              <a:solidFill>
                <a:schemeClr val="dk1"/>
              </a:solidFill>
              <a:highlight>
                <a:srgbClr val="FFFFFF"/>
              </a:highlight>
            </a:endParaRPr>
          </a:p>
          <a:p>
            <a:endParaRPr lang="en-GB" sz="2400" dirty="0"/>
          </a:p>
        </p:txBody>
      </p:sp>
      <p:sp>
        <p:nvSpPr>
          <p:cNvPr id="5" name="Footer Placeholder 4">
            <a:extLst>
              <a:ext uri="{FF2B5EF4-FFF2-40B4-BE49-F238E27FC236}">
                <a16:creationId xmlns:a16="http://schemas.microsoft.com/office/drawing/2014/main" id="{013B32CB-168A-4F7F-AD51-34FB073821A9}"/>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861272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90137-D92F-41CC-9AF0-390AE79CD3A7}"/>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40D4F36E-A9F9-4B25-9715-1DA243777027}"/>
              </a:ext>
            </a:extLst>
          </p:cNvPr>
          <p:cNvSpPr>
            <a:spLocks noGrp="1"/>
          </p:cNvSpPr>
          <p:nvPr>
            <p:ph type="title"/>
          </p:nvPr>
        </p:nvSpPr>
        <p:spPr/>
        <p:txBody>
          <a:bodyPr>
            <a:normAutofit/>
          </a:bodyPr>
          <a:lstStyle/>
          <a:p>
            <a:r>
              <a:rPr lang="en-GB" sz="2400" dirty="0"/>
              <a:t>Main activity: worksheet</a:t>
            </a:r>
          </a:p>
        </p:txBody>
      </p:sp>
      <p:sp>
        <p:nvSpPr>
          <p:cNvPr id="4" name="Text Placeholder 3">
            <a:extLst>
              <a:ext uri="{FF2B5EF4-FFF2-40B4-BE49-F238E27FC236}">
                <a16:creationId xmlns:a16="http://schemas.microsoft.com/office/drawing/2014/main" id="{B48A5841-E7F9-40CE-9840-A5F7B671D0B9}"/>
              </a:ext>
            </a:extLst>
          </p:cNvPr>
          <p:cNvSpPr>
            <a:spLocks noGrp="1"/>
          </p:cNvSpPr>
          <p:nvPr>
            <p:ph type="body" sz="quarter" idx="12"/>
          </p:nvPr>
        </p:nvSpPr>
        <p:spPr>
          <a:xfrm>
            <a:off x="823893" y="1136090"/>
            <a:ext cx="10223500" cy="4802099"/>
          </a:xfrm>
        </p:spPr>
        <p:txBody>
          <a:bodyPr/>
          <a:lstStyle/>
          <a:p>
            <a:r>
              <a:rPr lang="en-GB" sz="2700" b="1" dirty="0">
                <a:solidFill>
                  <a:schemeClr val="dk1"/>
                </a:solidFill>
              </a:rPr>
              <a:t>Task</a:t>
            </a:r>
          </a:p>
          <a:p>
            <a:endParaRPr lang="en-GB" sz="2700" b="1" dirty="0">
              <a:solidFill>
                <a:schemeClr val="dk1"/>
              </a:solidFill>
            </a:endParaRPr>
          </a:p>
          <a:p>
            <a:r>
              <a:rPr lang="en-GB" sz="2700" dirty="0">
                <a:solidFill>
                  <a:schemeClr val="dk1"/>
                </a:solidFill>
              </a:rPr>
              <a:t>Using Kotter’s eight steps, develop an action plan for James for each step. </a:t>
            </a:r>
          </a:p>
          <a:p>
            <a:endParaRPr lang="en-GB" sz="2700" dirty="0"/>
          </a:p>
        </p:txBody>
      </p:sp>
      <p:sp>
        <p:nvSpPr>
          <p:cNvPr id="5" name="Footer Placeholder 4">
            <a:extLst>
              <a:ext uri="{FF2B5EF4-FFF2-40B4-BE49-F238E27FC236}">
                <a16:creationId xmlns:a16="http://schemas.microsoft.com/office/drawing/2014/main" id="{72ACFB93-DFEF-4967-A967-CE5EECA228FF}"/>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470415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01710C-A694-4918-BD8F-426946DA51C6}"/>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5" name="Footer Placeholder 4">
            <a:extLst>
              <a:ext uri="{FF2B5EF4-FFF2-40B4-BE49-F238E27FC236}">
                <a16:creationId xmlns:a16="http://schemas.microsoft.com/office/drawing/2014/main" id="{677FB5AD-874D-4114-9CD3-0213D68F7556}"/>
              </a:ext>
            </a:extLst>
          </p:cNvPr>
          <p:cNvSpPr>
            <a:spLocks noGrp="1"/>
          </p:cNvSpPr>
          <p:nvPr>
            <p:ph type="ftr" sz="quarter" idx="10"/>
          </p:nvPr>
        </p:nvSpPr>
        <p:spPr/>
        <p:txBody>
          <a:bodyPr/>
          <a:lstStyle/>
          <a:p>
            <a:r>
              <a:rPr lang="en-GB"/>
              <a:t>Education &amp; Training Foundation</a:t>
            </a:r>
            <a:endParaRPr lang="en-GB" dirty="0"/>
          </a:p>
        </p:txBody>
      </p:sp>
      <p:sp>
        <p:nvSpPr>
          <p:cNvPr id="6" name="TextBox 5">
            <a:extLst>
              <a:ext uri="{FF2B5EF4-FFF2-40B4-BE49-F238E27FC236}">
                <a16:creationId xmlns:a16="http://schemas.microsoft.com/office/drawing/2014/main" id="{B22127A3-6D11-4A53-81E8-8777B7639208}"/>
              </a:ext>
            </a:extLst>
          </p:cNvPr>
          <p:cNvSpPr txBox="1"/>
          <p:nvPr/>
        </p:nvSpPr>
        <p:spPr>
          <a:xfrm>
            <a:off x="556181" y="424703"/>
            <a:ext cx="4880069" cy="615553"/>
          </a:xfrm>
          <a:prstGeom prst="rect">
            <a:avLst/>
          </a:prstGeom>
          <a:noFill/>
        </p:spPr>
        <p:txBody>
          <a:bodyPr wrap="square" lIns="0" tIns="0" rIns="0" bIns="0" rtlCol="0">
            <a:spAutoFit/>
          </a:bodyPr>
          <a:lstStyle/>
          <a:p>
            <a:r>
              <a:rPr lang="en-GB" sz="2000" b="1" dirty="0">
                <a:latin typeface="+mj-lt"/>
              </a:rPr>
              <a:t>The main advantages of Kotter’s eight-step change model</a:t>
            </a:r>
          </a:p>
        </p:txBody>
      </p:sp>
      <p:sp>
        <p:nvSpPr>
          <p:cNvPr id="7" name="TextBox 6">
            <a:extLst>
              <a:ext uri="{FF2B5EF4-FFF2-40B4-BE49-F238E27FC236}">
                <a16:creationId xmlns:a16="http://schemas.microsoft.com/office/drawing/2014/main" id="{41C03BF2-0804-401E-80F7-E7ED74758C6D}"/>
              </a:ext>
            </a:extLst>
          </p:cNvPr>
          <p:cNvSpPr txBox="1"/>
          <p:nvPr/>
        </p:nvSpPr>
        <p:spPr>
          <a:xfrm>
            <a:off x="6755752" y="424703"/>
            <a:ext cx="4207621" cy="677814"/>
          </a:xfrm>
          <a:prstGeom prst="rect">
            <a:avLst/>
          </a:prstGeom>
          <a:noFill/>
        </p:spPr>
        <p:txBody>
          <a:bodyPr wrap="square" lIns="0" tIns="0" rIns="0" bIns="0" rtlCol="0">
            <a:spAutoFit/>
          </a:bodyPr>
          <a:lstStyle/>
          <a:p>
            <a:pPr lvl="0">
              <a:lnSpc>
                <a:spcPct val="115000"/>
              </a:lnSpc>
            </a:pPr>
            <a:r>
              <a:rPr lang="en-GB" sz="2000" b="1" dirty="0">
                <a:highlight>
                  <a:schemeClr val="lt1"/>
                </a:highlight>
                <a:latin typeface="+mj-lt"/>
              </a:rPr>
              <a:t>The main disadvantages of Kotter’s eight-step change model</a:t>
            </a:r>
          </a:p>
        </p:txBody>
      </p:sp>
      <p:sp>
        <p:nvSpPr>
          <p:cNvPr id="8" name="TextBox 7">
            <a:extLst>
              <a:ext uri="{FF2B5EF4-FFF2-40B4-BE49-F238E27FC236}">
                <a16:creationId xmlns:a16="http://schemas.microsoft.com/office/drawing/2014/main" id="{5D319FF3-3C93-4903-A4FC-CEC8FE59461D}"/>
              </a:ext>
            </a:extLst>
          </p:cNvPr>
          <p:cNvSpPr txBox="1"/>
          <p:nvPr/>
        </p:nvSpPr>
        <p:spPr>
          <a:xfrm>
            <a:off x="6626381" y="1421969"/>
            <a:ext cx="4336992" cy="5040482"/>
          </a:xfrm>
          <a:prstGeom prst="rect">
            <a:avLst/>
          </a:prstGeom>
          <a:noFill/>
        </p:spPr>
        <p:txBody>
          <a:bodyPr wrap="square" lIns="0" tIns="0" rIns="0" bIns="0" rtlCol="0">
            <a:spAutoFit/>
          </a:bodyPr>
          <a:lstStyle/>
          <a:p>
            <a:pPr marL="603250" lvl="0" indent="-285750">
              <a:lnSpc>
                <a:spcPct val="127500"/>
              </a:lnSpc>
              <a:buClr>
                <a:srgbClr val="111111"/>
              </a:buClr>
              <a:buSzPts val="1600"/>
              <a:buFontTx/>
              <a:buChar char="-"/>
            </a:pPr>
            <a:r>
              <a:rPr lang="en-GB" sz="1800" dirty="0">
                <a:solidFill>
                  <a:srgbClr val="111111"/>
                </a:solidFill>
                <a:highlight>
                  <a:srgbClr val="FFFFFF"/>
                </a:highlight>
                <a:latin typeface="+mn-lt"/>
                <a:ea typeface="Roboto"/>
                <a:cs typeface="Roboto"/>
                <a:sym typeface="Roboto"/>
              </a:rPr>
              <a:t>It is a top-down model, so you can miss potential opportunities because not everyone is involved in the vision’s co-creation.</a:t>
            </a:r>
          </a:p>
          <a:p>
            <a:pPr marL="603250" lvl="0" indent="-285750">
              <a:lnSpc>
                <a:spcPct val="127500"/>
              </a:lnSpc>
              <a:buClr>
                <a:srgbClr val="111111"/>
              </a:buClr>
              <a:buSzPts val="1600"/>
              <a:buFontTx/>
              <a:buChar char="-"/>
            </a:pPr>
            <a:r>
              <a:rPr lang="en-GB" sz="1800" dirty="0">
                <a:solidFill>
                  <a:srgbClr val="111111"/>
                </a:solidFill>
                <a:highlight>
                  <a:srgbClr val="FFFFFF"/>
                </a:highlight>
                <a:latin typeface="+mn-lt"/>
                <a:ea typeface="Roboto"/>
                <a:cs typeface="Roboto"/>
                <a:sym typeface="Roboto"/>
              </a:rPr>
              <a:t>It can lead to resistance and resentment among employees if you don’t consider the change curve and how people react to significant change.</a:t>
            </a:r>
          </a:p>
          <a:p>
            <a:pPr marL="603250" lvl="0" indent="-285750">
              <a:lnSpc>
                <a:spcPct val="127500"/>
              </a:lnSpc>
              <a:buClr>
                <a:srgbClr val="111111"/>
              </a:buClr>
              <a:buSzPts val="1600"/>
              <a:buFontTx/>
              <a:buChar char="-"/>
            </a:pPr>
            <a:r>
              <a:rPr lang="en-GB" sz="1800" dirty="0">
                <a:solidFill>
                  <a:srgbClr val="111111"/>
                </a:solidFill>
                <a:highlight>
                  <a:srgbClr val="FFFFFF"/>
                </a:highlight>
                <a:latin typeface="+mn-lt"/>
                <a:ea typeface="Roboto"/>
                <a:cs typeface="Roboto"/>
                <a:sym typeface="Roboto"/>
              </a:rPr>
              <a:t>While the model is really good for initiating change, it doesn’t help you as much when it comes to sustaining change.</a:t>
            </a:r>
          </a:p>
          <a:p>
            <a:pPr lvl="0">
              <a:spcBef>
                <a:spcPts val="1200"/>
              </a:spcBef>
            </a:pPr>
            <a:endParaRPr lang="en-GB" sz="1800" dirty="0">
              <a:latin typeface="+mn-lt"/>
            </a:endParaRPr>
          </a:p>
        </p:txBody>
      </p:sp>
      <p:sp>
        <p:nvSpPr>
          <p:cNvPr id="9" name="TextBox 8">
            <a:extLst>
              <a:ext uri="{FF2B5EF4-FFF2-40B4-BE49-F238E27FC236}">
                <a16:creationId xmlns:a16="http://schemas.microsoft.com/office/drawing/2014/main" id="{89F8AA6B-D1B2-46A3-9FA5-8355F9BD99F2}"/>
              </a:ext>
            </a:extLst>
          </p:cNvPr>
          <p:cNvSpPr txBox="1"/>
          <p:nvPr/>
        </p:nvSpPr>
        <p:spPr>
          <a:xfrm>
            <a:off x="312000" y="1421969"/>
            <a:ext cx="4128941" cy="2246769"/>
          </a:xfrm>
          <a:prstGeom prst="rect">
            <a:avLst/>
          </a:prstGeom>
          <a:noFill/>
        </p:spPr>
        <p:txBody>
          <a:bodyPr wrap="square" lIns="0" tIns="0" rIns="0" bIns="0" rtlCol="0">
            <a:spAutoFit/>
          </a:bodyPr>
          <a:lstStyle/>
          <a:p>
            <a:pPr marL="403225" lvl="0" indent="-285750">
              <a:spcBef>
                <a:spcPts val="1200"/>
              </a:spcBef>
              <a:buClr>
                <a:srgbClr val="111111"/>
              </a:buClr>
              <a:buSzPts val="1750"/>
              <a:buFontTx/>
              <a:buChar char="-"/>
            </a:pPr>
            <a:r>
              <a:rPr lang="en-GB" sz="1800" dirty="0">
                <a:solidFill>
                  <a:srgbClr val="111111"/>
                </a:solidFill>
                <a:highlight>
                  <a:srgbClr val="FFFFFF"/>
                </a:highlight>
                <a:latin typeface="+mn-lt"/>
                <a:ea typeface="Roboto" panose="020B0604020202020204" charset="0"/>
                <a:cs typeface="Roboto"/>
                <a:sym typeface="Roboto"/>
              </a:rPr>
              <a:t>It is a step-by-step model that is easy to follow and apply. </a:t>
            </a:r>
          </a:p>
          <a:p>
            <a:pPr marL="403225" lvl="0" indent="-285750">
              <a:spcBef>
                <a:spcPts val="1200"/>
              </a:spcBef>
              <a:buClr>
                <a:srgbClr val="111111"/>
              </a:buClr>
              <a:buSzPts val="1750"/>
              <a:buFontTx/>
              <a:buChar char="-"/>
            </a:pPr>
            <a:r>
              <a:rPr lang="en-GB" sz="1800" dirty="0">
                <a:solidFill>
                  <a:srgbClr val="111111"/>
                </a:solidFill>
                <a:highlight>
                  <a:srgbClr val="FFFFFF"/>
                </a:highlight>
                <a:latin typeface="+mn-lt"/>
                <a:ea typeface="Roboto" panose="020B0604020202020204" charset="0"/>
                <a:cs typeface="Roboto"/>
                <a:sym typeface="Roboto"/>
              </a:rPr>
              <a:t>The primary focus of the model is on preparing for and accepting change, not on the actual change.</a:t>
            </a:r>
          </a:p>
          <a:p>
            <a:pPr lvl="0">
              <a:spcBef>
                <a:spcPts val="1200"/>
              </a:spcBef>
            </a:pPr>
            <a:endParaRPr lang="en-GB" sz="1800" dirty="0">
              <a:solidFill>
                <a:srgbClr val="111111"/>
              </a:solidFill>
              <a:highlight>
                <a:srgbClr val="FFFFFF"/>
              </a:highlight>
              <a:latin typeface="+mn-lt"/>
              <a:ea typeface="Roboto" panose="020B0604020202020204" charset="0"/>
              <a:cs typeface="Roboto"/>
              <a:sym typeface="Roboto"/>
            </a:endParaRPr>
          </a:p>
          <a:p>
            <a:endParaRPr lang="en-GB" sz="1800" dirty="0">
              <a:latin typeface="+mn-lt"/>
              <a:ea typeface="Roboto" panose="020B0604020202020204" charset="0"/>
            </a:endParaRPr>
          </a:p>
        </p:txBody>
      </p:sp>
    </p:spTree>
    <p:extLst>
      <p:ext uri="{BB962C8B-B14F-4D97-AF65-F5344CB8AC3E}">
        <p14:creationId xmlns:p14="http://schemas.microsoft.com/office/powerpoint/2010/main" val="1714485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21"/>
          <p:cNvPicPr preferRelativeResize="0"/>
          <p:nvPr/>
        </p:nvPicPr>
        <p:blipFill rotWithShape="1">
          <a:blip r:embed="rId3">
            <a:alphaModFix/>
          </a:blip>
          <a:srcRect t="30395" b="16524"/>
          <a:stretch/>
        </p:blipFill>
        <p:spPr>
          <a:xfrm>
            <a:off x="15" y="10"/>
            <a:ext cx="12191985" cy="4578340"/>
          </a:xfrm>
          <a:prstGeom prst="rect">
            <a:avLst/>
          </a:prstGeom>
          <a:noFill/>
          <a:ln>
            <a:noFill/>
          </a:ln>
        </p:spPr>
      </p:pic>
      <p:sp>
        <p:nvSpPr>
          <p:cNvPr id="203" name="Google Shape;203;p21"/>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rmAutofit/>
          </a:bodyPr>
          <a:lstStyle/>
          <a:p>
            <a:pPr marL="0" lvl="0" indent="0" algn="l" rtl="0">
              <a:lnSpc>
                <a:spcPct val="90000"/>
              </a:lnSpc>
              <a:spcBef>
                <a:spcPts val="0"/>
              </a:spcBef>
              <a:spcAft>
                <a:spcPts val="0"/>
              </a:spcAft>
              <a:buClr>
                <a:srgbClr val="FFFFFF"/>
              </a:buClr>
              <a:buSzPts val="3600"/>
              <a:buFont typeface="Arial"/>
              <a:buNone/>
            </a:pPr>
            <a:r>
              <a:rPr lang="en-US" sz="2400" b="1" dirty="0"/>
              <a:t>Plenary</a:t>
            </a:r>
            <a:endParaRPr sz="2400" b="1" dirty="0"/>
          </a:p>
        </p:txBody>
      </p:sp>
      <p:sp>
        <p:nvSpPr>
          <p:cNvPr id="204" name="Google Shape;204;p21"/>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p>
            <a:pPr marL="0" lvl="0" indent="0" algn="l" rtl="0">
              <a:lnSpc>
                <a:spcPct val="110000"/>
              </a:lnSpc>
              <a:spcBef>
                <a:spcPts val="0"/>
              </a:spcBef>
              <a:spcAft>
                <a:spcPts val="0"/>
              </a:spcAft>
              <a:buSzPts val="1800"/>
              <a:buNone/>
            </a:pPr>
            <a:r>
              <a:rPr lang="en-US" dirty="0"/>
              <a:t>Multiple-choice questions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90137-D92F-41CC-9AF0-390AE79CD3A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933"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GB" sz="933"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40D4F36E-A9F9-4B25-9715-1DA243777027}"/>
              </a:ext>
            </a:extLst>
          </p:cNvPr>
          <p:cNvSpPr>
            <a:spLocks noGrp="1"/>
          </p:cNvSpPr>
          <p:nvPr>
            <p:ph type="title"/>
          </p:nvPr>
        </p:nvSpPr>
        <p:spPr/>
        <p:txBody>
          <a:bodyPr>
            <a:normAutofit/>
          </a:bodyPr>
          <a:lstStyle/>
          <a:p>
            <a:r>
              <a:rPr lang="en-GB" sz="2400" dirty="0"/>
              <a:t>Task 1</a:t>
            </a:r>
          </a:p>
        </p:txBody>
      </p:sp>
      <p:sp>
        <p:nvSpPr>
          <p:cNvPr id="4" name="Text Placeholder 3">
            <a:extLst>
              <a:ext uri="{FF2B5EF4-FFF2-40B4-BE49-F238E27FC236}">
                <a16:creationId xmlns:a16="http://schemas.microsoft.com/office/drawing/2014/main" id="{B48A5841-E7F9-40CE-9840-A5F7B671D0B9}"/>
              </a:ext>
            </a:extLst>
          </p:cNvPr>
          <p:cNvSpPr>
            <a:spLocks noGrp="1"/>
          </p:cNvSpPr>
          <p:nvPr>
            <p:ph type="body" sz="quarter" idx="12"/>
          </p:nvPr>
        </p:nvSpPr>
        <p:spPr>
          <a:xfrm>
            <a:off x="823893" y="1027950"/>
            <a:ext cx="10223500" cy="4802099"/>
          </a:xfrm>
        </p:spPr>
        <p:txBody>
          <a:bodyPr/>
          <a:lstStyle/>
          <a:p>
            <a:pPr>
              <a:lnSpc>
                <a:spcPct val="150000"/>
              </a:lnSpc>
            </a:pPr>
            <a:r>
              <a:rPr lang="en-US" sz="1800" b="1" dirty="0">
                <a:solidFill>
                  <a:schemeClr val="dk1"/>
                </a:solidFill>
                <a:highlight>
                  <a:srgbClr val="FFFFFF"/>
                </a:highlight>
              </a:rPr>
              <a:t>Isaac, the new CEO of a company, is planning to use Kotter’s eight-step change model to make an </a:t>
            </a:r>
            <a:r>
              <a:rPr lang="en-US" sz="1800" b="1" dirty="0" err="1">
                <a:solidFill>
                  <a:schemeClr val="dk1"/>
                </a:solidFill>
                <a:highlight>
                  <a:srgbClr val="FFFFFF"/>
                </a:highlight>
              </a:rPr>
              <a:t>organisational</a:t>
            </a:r>
            <a:r>
              <a:rPr lang="en-US" sz="1800" b="1" dirty="0">
                <a:solidFill>
                  <a:schemeClr val="dk1"/>
                </a:solidFill>
                <a:highlight>
                  <a:srgbClr val="FFFFFF"/>
                </a:highlight>
              </a:rPr>
              <a:t> change to improve efficiency and boost the company's decreasing profits. As part of the first step, he outlines a </a:t>
            </a:r>
            <a:r>
              <a:rPr lang="en-US" sz="1800" b="1" dirty="0" err="1">
                <a:solidFill>
                  <a:schemeClr val="dk1"/>
                </a:solidFill>
                <a:highlight>
                  <a:srgbClr val="FFFFFF"/>
                </a:highlight>
              </a:rPr>
              <a:t>programme</a:t>
            </a:r>
            <a:r>
              <a:rPr lang="en-US" sz="1800" b="1" dirty="0">
                <a:solidFill>
                  <a:schemeClr val="dk1"/>
                </a:solidFill>
                <a:highlight>
                  <a:srgbClr val="FFFFFF"/>
                </a:highlight>
              </a:rPr>
              <a:t> he believes will revive the business in six to nine months. What aspect of the first step in the change model did he miss?</a:t>
            </a:r>
            <a:endParaRPr lang="en-GB" sz="1800" b="1" dirty="0">
              <a:solidFill>
                <a:schemeClr val="dk1"/>
              </a:solidFill>
            </a:endParaRPr>
          </a:p>
          <a:p>
            <a:pPr marL="457200" marR="139700" lvl="0" indent="-344334">
              <a:lnSpc>
                <a:spcPct val="150000"/>
              </a:lnSpc>
              <a:spcBef>
                <a:spcPts val="1100"/>
              </a:spcBef>
              <a:buClr>
                <a:schemeClr val="dk1"/>
              </a:buClr>
              <a:buSzPct val="100000"/>
              <a:buChar char="❏"/>
            </a:pPr>
            <a:r>
              <a:rPr lang="en-GB" sz="1800" dirty="0">
                <a:solidFill>
                  <a:schemeClr val="dk1"/>
                </a:solidFill>
                <a:highlight>
                  <a:srgbClr val="FFFFFF"/>
                </a:highlight>
              </a:rPr>
              <a:t>A. He didn't miss any aspects of the step; employees were clearly told they might lose their jobs if change did not occur soon.</a:t>
            </a:r>
          </a:p>
          <a:p>
            <a:pPr marL="457200" marR="139700" lvl="0" indent="-344334">
              <a:lnSpc>
                <a:spcPct val="150000"/>
              </a:lnSpc>
              <a:buClr>
                <a:schemeClr val="dk1"/>
              </a:buClr>
              <a:buSzPct val="100000"/>
              <a:buChar char="❏"/>
            </a:pPr>
            <a:r>
              <a:rPr lang="en-GB" sz="1800" dirty="0">
                <a:solidFill>
                  <a:schemeClr val="dk1"/>
                </a:solidFill>
                <a:highlight>
                  <a:srgbClr val="FFFFFF"/>
                </a:highlight>
              </a:rPr>
              <a:t>B. He didn't miss any aspects of the step; employees were informed about how the CEO intends to increase profits and efficiency.</a:t>
            </a:r>
          </a:p>
          <a:p>
            <a:pPr marL="457200" marR="139700" lvl="0" indent="-344334">
              <a:lnSpc>
                <a:spcPct val="150000"/>
              </a:lnSpc>
              <a:buClr>
                <a:schemeClr val="dk1"/>
              </a:buClr>
              <a:buSzPct val="100000"/>
              <a:buChar char="❏"/>
            </a:pPr>
            <a:r>
              <a:rPr lang="en-GB" sz="1800" dirty="0">
                <a:solidFill>
                  <a:schemeClr val="dk1"/>
                </a:solidFill>
                <a:highlight>
                  <a:srgbClr val="FFFFFF"/>
                </a:highlight>
              </a:rPr>
              <a:t>C. He didn't foster a sense of urgency by helping employees realise that their jobs depend on their support of the changes.</a:t>
            </a:r>
          </a:p>
          <a:p>
            <a:pPr marL="457200" marR="139700" lvl="0" indent="-344334">
              <a:lnSpc>
                <a:spcPct val="150000"/>
              </a:lnSpc>
              <a:buClr>
                <a:schemeClr val="dk1"/>
              </a:buClr>
              <a:buSzPct val="100000"/>
              <a:buChar char="❏"/>
            </a:pPr>
            <a:r>
              <a:rPr lang="en-GB" sz="1800" dirty="0">
                <a:solidFill>
                  <a:schemeClr val="dk1"/>
                </a:solidFill>
                <a:highlight>
                  <a:srgbClr val="FFFFFF"/>
                </a:highlight>
              </a:rPr>
              <a:t>D. He failed to mention possible alternative solutions for the failing business.</a:t>
            </a:r>
          </a:p>
          <a:p>
            <a:pPr marR="139700" lvl="0">
              <a:lnSpc>
                <a:spcPct val="115000"/>
              </a:lnSpc>
              <a:spcBef>
                <a:spcPts val="1900"/>
              </a:spcBef>
              <a:buClr>
                <a:schemeClr val="dk1"/>
              </a:buClr>
              <a:buSzPct val="68750"/>
            </a:pPr>
            <a:endParaRPr lang="en-GB" sz="1800" dirty="0">
              <a:solidFill>
                <a:srgbClr val="FFFFFF"/>
              </a:solidFill>
              <a:highlight>
                <a:srgbClr val="4ABC8D"/>
              </a:highlight>
            </a:endParaRPr>
          </a:p>
          <a:p>
            <a:pPr marL="139700" marR="139700" lvl="0">
              <a:lnSpc>
                <a:spcPct val="115000"/>
              </a:lnSpc>
              <a:spcBef>
                <a:spcPts val="1500"/>
              </a:spcBef>
              <a:buClr>
                <a:schemeClr val="dk1"/>
              </a:buClr>
              <a:buSzPct val="104761"/>
            </a:pPr>
            <a:endParaRPr lang="en-GB" sz="1800" dirty="0">
              <a:solidFill>
                <a:srgbClr val="555555"/>
              </a:solidFill>
              <a:highlight>
                <a:srgbClr val="FFFFFF"/>
              </a:highlight>
            </a:endParaRPr>
          </a:p>
          <a:p>
            <a:pPr lvl="0">
              <a:spcBef>
                <a:spcPts val="1200"/>
              </a:spcBef>
            </a:pPr>
            <a:endParaRPr lang="en-GB" sz="1800" dirty="0"/>
          </a:p>
          <a:p>
            <a:endParaRPr lang="en-GB" sz="1800" dirty="0"/>
          </a:p>
        </p:txBody>
      </p:sp>
      <p:sp>
        <p:nvSpPr>
          <p:cNvPr id="5" name="Footer Placeholder 4">
            <a:extLst>
              <a:ext uri="{FF2B5EF4-FFF2-40B4-BE49-F238E27FC236}">
                <a16:creationId xmlns:a16="http://schemas.microsoft.com/office/drawing/2014/main" id="{72ACFB93-DFEF-4967-A967-CE5EECA228F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933"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933"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01794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t>Kotter’s change-management theory</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90137-D92F-41CC-9AF0-390AE79CD3A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933"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GB" sz="933"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40D4F36E-A9F9-4B25-9715-1DA243777027}"/>
              </a:ext>
            </a:extLst>
          </p:cNvPr>
          <p:cNvSpPr>
            <a:spLocks noGrp="1"/>
          </p:cNvSpPr>
          <p:nvPr>
            <p:ph type="title"/>
          </p:nvPr>
        </p:nvSpPr>
        <p:spPr/>
        <p:txBody>
          <a:bodyPr>
            <a:normAutofit/>
          </a:bodyPr>
          <a:lstStyle/>
          <a:p>
            <a:r>
              <a:rPr lang="en-GB" sz="2400" dirty="0"/>
              <a:t>Task 2</a:t>
            </a:r>
          </a:p>
        </p:txBody>
      </p:sp>
      <p:sp>
        <p:nvSpPr>
          <p:cNvPr id="4" name="Text Placeholder 3">
            <a:extLst>
              <a:ext uri="{FF2B5EF4-FFF2-40B4-BE49-F238E27FC236}">
                <a16:creationId xmlns:a16="http://schemas.microsoft.com/office/drawing/2014/main" id="{B48A5841-E7F9-40CE-9840-A5F7B671D0B9}"/>
              </a:ext>
            </a:extLst>
          </p:cNvPr>
          <p:cNvSpPr>
            <a:spLocks noGrp="1"/>
          </p:cNvSpPr>
          <p:nvPr>
            <p:ph type="body" sz="quarter" idx="12"/>
          </p:nvPr>
        </p:nvSpPr>
        <p:spPr>
          <a:xfrm>
            <a:off x="823893" y="1027950"/>
            <a:ext cx="10223500" cy="4802099"/>
          </a:xfrm>
        </p:spPr>
        <p:txBody>
          <a:bodyPr/>
          <a:lstStyle/>
          <a:p>
            <a:pPr>
              <a:lnSpc>
                <a:spcPct val="150000"/>
              </a:lnSpc>
            </a:pPr>
            <a:r>
              <a:rPr lang="en-US" sz="1800" b="1" dirty="0">
                <a:solidFill>
                  <a:schemeClr val="dk1"/>
                </a:solidFill>
                <a:highlight>
                  <a:srgbClr val="FFFFFF"/>
                </a:highlight>
              </a:rPr>
              <a:t>2. Sophie held a lunch for her employees, to show her appreciation and to inform them that the feedback from their clients on the first phase of the new hair-care product range and pricing structure was overwhelmingly positive. Why is this an example of the sixth step of the change model: </a:t>
            </a:r>
            <a:r>
              <a:rPr lang="en-US" sz="1800" b="1" i="1" dirty="0">
                <a:solidFill>
                  <a:schemeClr val="dk1"/>
                </a:solidFill>
                <a:highlight>
                  <a:srgbClr val="FFFFFF"/>
                </a:highlight>
              </a:rPr>
              <a:t>generate short-term wins</a:t>
            </a:r>
            <a:r>
              <a:rPr lang="en-US" sz="1800" b="1" dirty="0">
                <a:solidFill>
                  <a:schemeClr val="dk1"/>
                </a:solidFill>
                <a:highlight>
                  <a:srgbClr val="FFFFFF"/>
                </a:highlight>
              </a:rPr>
              <a:t>?</a:t>
            </a:r>
          </a:p>
          <a:p>
            <a:pPr marL="457200" lvl="0" indent="-349250">
              <a:lnSpc>
                <a:spcPct val="175000"/>
              </a:lnSpc>
              <a:spcBef>
                <a:spcPts val="800"/>
              </a:spcBef>
              <a:buClr>
                <a:schemeClr val="dk1"/>
              </a:buClr>
              <a:buSzPts val="1900"/>
              <a:buChar char="❏"/>
            </a:pPr>
            <a:endParaRPr lang="en-GB" sz="1800" dirty="0">
              <a:solidFill>
                <a:schemeClr val="dk1"/>
              </a:solidFill>
              <a:highlight>
                <a:srgbClr val="FFFFFF"/>
              </a:highlight>
            </a:endParaRPr>
          </a:p>
          <a:p>
            <a:pPr marL="457200" lvl="0" indent="-349250">
              <a:lnSpc>
                <a:spcPct val="175000"/>
              </a:lnSpc>
              <a:spcBef>
                <a:spcPts val="800"/>
              </a:spcBef>
              <a:buClr>
                <a:schemeClr val="dk1"/>
              </a:buClr>
              <a:buSzPts val="1900"/>
              <a:buChar char="❏"/>
            </a:pPr>
            <a:r>
              <a:rPr lang="en-GB" sz="1800" dirty="0">
                <a:solidFill>
                  <a:schemeClr val="dk1"/>
                </a:solidFill>
                <a:highlight>
                  <a:srgbClr val="FFFFFF"/>
                </a:highlight>
              </a:rPr>
              <a:t>A. The manager communicated the company vision about the project to employees.</a:t>
            </a:r>
          </a:p>
          <a:p>
            <a:pPr marL="457200" lvl="0" indent="-349250">
              <a:lnSpc>
                <a:spcPct val="175000"/>
              </a:lnSpc>
              <a:buClr>
                <a:schemeClr val="dk1"/>
              </a:buClr>
              <a:buSzPts val="1900"/>
              <a:buChar char="❏"/>
            </a:pPr>
            <a:r>
              <a:rPr lang="en-GB" sz="1800" dirty="0">
                <a:solidFill>
                  <a:schemeClr val="dk1"/>
                </a:solidFill>
                <a:highlight>
                  <a:srgbClr val="FFFFFF"/>
                </a:highlight>
              </a:rPr>
              <a:t>B. The manager publicly recognised employees with evidence that their efforts are paying off.</a:t>
            </a:r>
          </a:p>
          <a:p>
            <a:pPr marL="457200" lvl="0" indent="-349250">
              <a:lnSpc>
                <a:spcPct val="175000"/>
              </a:lnSpc>
              <a:buClr>
                <a:schemeClr val="dk1"/>
              </a:buClr>
              <a:buSzPts val="1900"/>
              <a:buChar char="❏"/>
            </a:pPr>
            <a:r>
              <a:rPr lang="en-GB" sz="1800" dirty="0">
                <a:solidFill>
                  <a:schemeClr val="dk1"/>
                </a:solidFill>
                <a:highlight>
                  <a:srgbClr val="FFFFFF"/>
                </a:highlight>
              </a:rPr>
              <a:t>C. It will increase the revenue of the company, which will impact strategic thinking.</a:t>
            </a:r>
          </a:p>
          <a:p>
            <a:pPr marL="457200" lvl="0" indent="-349250">
              <a:lnSpc>
                <a:spcPct val="175000"/>
              </a:lnSpc>
              <a:buClr>
                <a:schemeClr val="dk1"/>
              </a:buClr>
              <a:buSzPts val="1900"/>
              <a:buChar char="❏"/>
            </a:pPr>
            <a:r>
              <a:rPr lang="en-GB" sz="1800" dirty="0">
                <a:solidFill>
                  <a:schemeClr val="dk1"/>
                </a:solidFill>
                <a:highlight>
                  <a:srgbClr val="FFFFFF"/>
                </a:highlight>
              </a:rPr>
              <a:t>D. It notifies workers that the manager is the only important element of the project.</a:t>
            </a:r>
          </a:p>
          <a:p>
            <a:pPr lvl="0">
              <a:spcBef>
                <a:spcPts val="1300"/>
              </a:spcBef>
            </a:pPr>
            <a:endParaRPr lang="en-GB" sz="1800" dirty="0">
              <a:highlight>
                <a:srgbClr val="FFFFFF"/>
              </a:highlight>
            </a:endParaRPr>
          </a:p>
          <a:p>
            <a:pPr>
              <a:lnSpc>
                <a:spcPct val="150000"/>
              </a:lnSpc>
            </a:pPr>
            <a:endParaRPr lang="en-GB" sz="1800" dirty="0">
              <a:solidFill>
                <a:srgbClr val="555555"/>
              </a:solidFill>
              <a:highlight>
                <a:srgbClr val="FFFFFF"/>
              </a:highlight>
            </a:endParaRPr>
          </a:p>
          <a:p>
            <a:pPr lvl="0">
              <a:spcBef>
                <a:spcPts val="1200"/>
              </a:spcBef>
            </a:pPr>
            <a:endParaRPr lang="en-GB" sz="1800" dirty="0"/>
          </a:p>
          <a:p>
            <a:endParaRPr lang="en-GB" sz="1800" dirty="0"/>
          </a:p>
        </p:txBody>
      </p:sp>
      <p:sp>
        <p:nvSpPr>
          <p:cNvPr id="5" name="Footer Placeholder 4">
            <a:extLst>
              <a:ext uri="{FF2B5EF4-FFF2-40B4-BE49-F238E27FC236}">
                <a16:creationId xmlns:a16="http://schemas.microsoft.com/office/drawing/2014/main" id="{72ACFB93-DFEF-4967-A967-CE5EECA228FF}"/>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933"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933"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260377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defTabSz="1219170">
              <a:buClrTx/>
            </a:pPr>
            <a:r>
              <a:rPr lang="en-GB" kern="1200" dirty="0">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pPr defTabSz="1219170">
              <a:buClrTx/>
            </a:pPr>
            <a:r>
              <a:rPr lang="en-GB" kern="1200" dirty="0">
                <a:ea typeface="+mn-ea"/>
                <a:cs typeface="+mn-cs"/>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defTabSz="1219170">
              <a:buClrTx/>
            </a:pPr>
            <a:r>
              <a:rPr lang="en-GB" sz="3200" b="1" kern="1200" dirty="0">
                <a:solidFill>
                  <a:srgbClr val="E51C41"/>
                </a:solidFil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a:extLst>
              <a:ext uri="{FF2B5EF4-FFF2-40B4-BE49-F238E27FC236}">
                <a16:creationId xmlns:a16="http://schemas.microsoft.com/office/drawing/2014/main" id="{44A34009-EA9D-4FD5-A12F-731B9D06F9B5}"/>
              </a:ext>
            </a:extLst>
          </p:cNvPr>
          <p:cNvPicPr>
            <a:picLocks noChangeAspect="1"/>
          </p:cNvPicPr>
          <p:nvPr/>
        </p:nvPicPr>
        <p:blipFill>
          <a:blip r:embed="rId5"/>
          <a:stretch>
            <a:fillRect/>
          </a:stretch>
        </p:blipFill>
        <p:spPr>
          <a:xfrm>
            <a:off x="2060272" y="2095799"/>
            <a:ext cx="2835775" cy="1427533"/>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Learning objectives</a:t>
            </a:r>
          </a:p>
        </p:txBody>
      </p:sp>
      <p:sp>
        <p:nvSpPr>
          <p:cNvPr id="5" name="Text Placeholder 4"/>
          <p:cNvSpPr>
            <a:spLocks noGrp="1"/>
          </p:cNvSpPr>
          <p:nvPr>
            <p:ph type="body" sz="quarter" idx="12"/>
          </p:nvPr>
        </p:nvSpPr>
        <p:spPr/>
        <p:txBody>
          <a:bodyPr/>
          <a:lstStyle/>
          <a:p>
            <a:pPr marL="457200" lvl="0" indent="-457200">
              <a:lnSpc>
                <a:spcPct val="110000"/>
              </a:lnSpc>
              <a:buClr>
                <a:srgbClr val="00B050"/>
              </a:buClr>
              <a:buSzPts val="2400"/>
              <a:buFontTx/>
              <a:buChar char="-"/>
            </a:pPr>
            <a:r>
              <a:rPr lang="en-GB" sz="2700" dirty="0"/>
              <a:t>Everyone will be able to explain how organisations implement and use a range of change-management theories to ensure that  change is successfully embedded.</a:t>
            </a:r>
          </a:p>
          <a:p>
            <a:pPr marL="457200" lvl="0" indent="-457200">
              <a:lnSpc>
                <a:spcPct val="110000"/>
              </a:lnSpc>
              <a:buClr>
                <a:srgbClr val="00B050"/>
              </a:buClr>
              <a:buSzPts val="2400"/>
              <a:buFontTx/>
              <a:buChar char="-"/>
            </a:pPr>
            <a:endParaRPr lang="en-GB" sz="2700" dirty="0"/>
          </a:p>
          <a:p>
            <a:pPr marL="457200" lvl="0" indent="-457200">
              <a:lnSpc>
                <a:spcPct val="110000"/>
              </a:lnSpc>
              <a:buClr>
                <a:srgbClr val="00B050"/>
              </a:buClr>
              <a:buSzPts val="2400"/>
              <a:buFontTx/>
              <a:buChar char="-"/>
            </a:pPr>
            <a:r>
              <a:rPr lang="en-GB" sz="2700" dirty="0"/>
              <a:t>Most will be able to identify and analyse Kotter’s change-management theory.</a:t>
            </a:r>
          </a:p>
          <a:p>
            <a:pPr marL="457200" lvl="0" indent="-457200">
              <a:lnSpc>
                <a:spcPct val="110000"/>
              </a:lnSpc>
              <a:buClr>
                <a:srgbClr val="00B050"/>
              </a:buClr>
              <a:buSzPts val="2400"/>
              <a:buFontTx/>
              <a:buChar char="-"/>
            </a:pPr>
            <a:endParaRPr lang="en-GB" sz="2700" dirty="0">
              <a:highlight>
                <a:schemeClr val="lt1"/>
              </a:highlight>
            </a:endParaRPr>
          </a:p>
          <a:p>
            <a:pPr marL="457200" lvl="0" indent="-457200">
              <a:lnSpc>
                <a:spcPct val="110000"/>
              </a:lnSpc>
              <a:buClr>
                <a:srgbClr val="00B050"/>
              </a:buClr>
              <a:buSzPts val="2400"/>
              <a:buFontTx/>
              <a:buChar char="-"/>
            </a:pPr>
            <a:r>
              <a:rPr lang="en-GB" sz="2700" dirty="0">
                <a:highlight>
                  <a:schemeClr val="lt1"/>
                </a:highlight>
              </a:rPr>
              <a:t>Some will be able to evaluate the effectiveness of this theory.</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F6AA38-EEDC-4846-A42C-8E8737CE0B21}"/>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1F21E684-6501-47CC-820E-1D802ACD7486}"/>
              </a:ext>
            </a:extLst>
          </p:cNvPr>
          <p:cNvSpPr>
            <a:spLocks noGrp="1"/>
          </p:cNvSpPr>
          <p:nvPr>
            <p:ph type="title"/>
          </p:nvPr>
        </p:nvSpPr>
        <p:spPr/>
        <p:txBody>
          <a:bodyPr>
            <a:normAutofit/>
          </a:bodyPr>
          <a:lstStyle/>
          <a:p>
            <a:r>
              <a:rPr lang="en-GB" sz="2400" dirty="0"/>
              <a:t>Starter</a:t>
            </a:r>
          </a:p>
        </p:txBody>
      </p:sp>
      <p:sp>
        <p:nvSpPr>
          <p:cNvPr id="4" name="Text Placeholder 3">
            <a:extLst>
              <a:ext uri="{FF2B5EF4-FFF2-40B4-BE49-F238E27FC236}">
                <a16:creationId xmlns:a16="http://schemas.microsoft.com/office/drawing/2014/main" id="{B5B0B0FD-C47C-45C9-BDD6-467969C6C209}"/>
              </a:ext>
            </a:extLst>
          </p:cNvPr>
          <p:cNvSpPr>
            <a:spLocks noGrp="1"/>
          </p:cNvSpPr>
          <p:nvPr>
            <p:ph type="body" sz="quarter" idx="12"/>
          </p:nvPr>
        </p:nvSpPr>
        <p:spPr>
          <a:xfrm>
            <a:off x="312000" y="1315200"/>
            <a:ext cx="11009591" cy="4802099"/>
          </a:xfrm>
        </p:spPr>
        <p:txBody>
          <a:bodyPr/>
          <a:lstStyle/>
          <a:p>
            <a:pPr marL="457200">
              <a:lnSpc>
                <a:spcPct val="110000"/>
              </a:lnSpc>
              <a:buSzPct val="66666"/>
            </a:pPr>
            <a:r>
              <a:rPr lang="en-GB" sz="2400" b="1" dirty="0"/>
              <a:t>Major ways supermarkets changed in response to the </a:t>
            </a:r>
            <a:r>
              <a:rPr lang="en-GB" sz="2400" b="1" dirty="0" err="1"/>
              <a:t>Covid</a:t>
            </a:r>
            <a:r>
              <a:rPr lang="en-GB" sz="2400" b="1" dirty="0"/>
              <a:t> pandemic</a:t>
            </a:r>
          </a:p>
          <a:p>
            <a:pPr marL="457200">
              <a:lnSpc>
                <a:spcPct val="110000"/>
              </a:lnSpc>
              <a:buSzPct val="66666"/>
            </a:pPr>
            <a:endParaRPr lang="en-GB" sz="2400" b="1" dirty="0"/>
          </a:p>
          <a:p>
            <a:pPr marL="457200" lvl="0">
              <a:lnSpc>
                <a:spcPct val="110000"/>
              </a:lnSpc>
              <a:buSzPct val="66666"/>
            </a:pPr>
            <a:r>
              <a:rPr lang="en-GB" sz="2400" dirty="0">
                <a:solidFill>
                  <a:schemeClr val="dk1"/>
                </a:solidFill>
              </a:rPr>
              <a:t>Over the past year, supermarkets underwent a series of changes, in order to adapt to the pandemic.</a:t>
            </a:r>
          </a:p>
          <a:p>
            <a:pPr marL="457200" lvl="0">
              <a:lnSpc>
                <a:spcPct val="110000"/>
              </a:lnSpc>
              <a:buSzPct val="66666"/>
            </a:pPr>
            <a:endParaRPr lang="en-GB" sz="2400" b="1" dirty="0">
              <a:solidFill>
                <a:schemeClr val="dk1"/>
              </a:solidFill>
            </a:endParaRPr>
          </a:p>
          <a:p>
            <a:pPr marL="457200" lvl="0">
              <a:lnSpc>
                <a:spcPct val="110000"/>
              </a:lnSpc>
              <a:buSzPct val="66666"/>
            </a:pPr>
            <a:r>
              <a:rPr lang="en-GB" sz="2400" b="1" dirty="0">
                <a:solidFill>
                  <a:schemeClr val="dk1"/>
                </a:solidFill>
              </a:rPr>
              <a:t>Task </a:t>
            </a:r>
          </a:p>
          <a:p>
            <a:pPr marL="457200" lvl="0">
              <a:lnSpc>
                <a:spcPct val="110000"/>
              </a:lnSpc>
              <a:buSzPct val="66666"/>
            </a:pPr>
            <a:r>
              <a:rPr lang="en-GB" sz="2400" dirty="0">
                <a:solidFill>
                  <a:schemeClr val="dk1"/>
                </a:solidFill>
              </a:rPr>
              <a:t>1.Identify at least three of these changes, as well as how these changes may have affected supermarket staff. </a:t>
            </a:r>
          </a:p>
          <a:p>
            <a:pPr marL="457200" lvl="0">
              <a:lnSpc>
                <a:spcPct val="110000"/>
              </a:lnSpc>
              <a:buSzPct val="66666"/>
            </a:pPr>
            <a:r>
              <a:rPr lang="en-GB" sz="2400" dirty="0">
                <a:solidFill>
                  <a:schemeClr val="dk1"/>
                </a:solidFill>
              </a:rPr>
              <a:t>2.What steps do you think Tesco took to ensure that staff were informed and on board with the changes?</a:t>
            </a:r>
          </a:p>
          <a:p>
            <a:endParaRPr lang="en-GB" sz="2400" dirty="0"/>
          </a:p>
        </p:txBody>
      </p:sp>
      <p:sp>
        <p:nvSpPr>
          <p:cNvPr id="5" name="Footer Placeholder 4">
            <a:extLst>
              <a:ext uri="{FF2B5EF4-FFF2-40B4-BE49-F238E27FC236}">
                <a16:creationId xmlns:a16="http://schemas.microsoft.com/office/drawing/2014/main" id="{CC4C2026-40E1-498C-AA96-31E0BDF2BB69}"/>
              </a:ext>
            </a:extLst>
          </p:cNvPr>
          <p:cNvSpPr>
            <a:spLocks noGrp="1"/>
          </p:cNvSpPr>
          <p:nvPr>
            <p:ph type="ftr" sz="quarter" idx="10"/>
          </p:nvPr>
        </p:nvSpPr>
        <p:spPr/>
        <p:txBody>
          <a:bodyPr/>
          <a:lstStyle/>
          <a:p>
            <a:r>
              <a:rPr lang="en-GB"/>
              <a:t>Education &amp; Training Foundation</a:t>
            </a:r>
            <a:endParaRPr lang="en-GB" dirty="0"/>
          </a:p>
        </p:txBody>
      </p:sp>
      <p:pic>
        <p:nvPicPr>
          <p:cNvPr id="6" name="Google Shape;102;p4">
            <a:extLst>
              <a:ext uri="{FF2B5EF4-FFF2-40B4-BE49-F238E27FC236}">
                <a16:creationId xmlns:a16="http://schemas.microsoft.com/office/drawing/2014/main" id="{F4E1FC19-6E68-4069-A32F-596056E2B7A8}"/>
              </a:ext>
            </a:extLst>
          </p:cNvPr>
          <p:cNvPicPr preferRelativeResize="0"/>
          <p:nvPr/>
        </p:nvPicPr>
        <p:blipFill>
          <a:blip r:embed="rId2">
            <a:alphaModFix/>
          </a:blip>
          <a:stretch>
            <a:fillRect/>
          </a:stretch>
        </p:blipFill>
        <p:spPr>
          <a:xfrm>
            <a:off x="9212298" y="7093"/>
            <a:ext cx="2669101" cy="1188581"/>
          </a:xfrm>
          <a:prstGeom prst="rect">
            <a:avLst/>
          </a:prstGeom>
          <a:noFill/>
          <a:ln>
            <a:noFill/>
          </a:ln>
        </p:spPr>
      </p:pic>
    </p:spTree>
    <p:extLst>
      <p:ext uri="{BB962C8B-B14F-4D97-AF65-F5344CB8AC3E}">
        <p14:creationId xmlns:p14="http://schemas.microsoft.com/office/powerpoint/2010/main" val="940085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572D52-42B3-4740-A84F-E71886AED35B}"/>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C437F261-D788-4269-9EAE-B924F5BD9C82}"/>
              </a:ext>
            </a:extLst>
          </p:cNvPr>
          <p:cNvSpPr>
            <a:spLocks noGrp="1"/>
          </p:cNvSpPr>
          <p:nvPr>
            <p:ph type="title"/>
          </p:nvPr>
        </p:nvSpPr>
        <p:spPr/>
        <p:txBody>
          <a:bodyPr>
            <a:normAutofit/>
          </a:bodyPr>
          <a:lstStyle/>
          <a:p>
            <a:r>
              <a:rPr lang="en-GB" sz="2400" dirty="0"/>
              <a:t>Key terms and concepts</a:t>
            </a:r>
          </a:p>
        </p:txBody>
      </p:sp>
      <p:sp>
        <p:nvSpPr>
          <p:cNvPr id="5" name="Footer Placeholder 4">
            <a:extLst>
              <a:ext uri="{FF2B5EF4-FFF2-40B4-BE49-F238E27FC236}">
                <a16:creationId xmlns:a16="http://schemas.microsoft.com/office/drawing/2014/main" id="{DC62E517-C468-45C0-AA6B-DE455B09508D}"/>
              </a:ext>
            </a:extLst>
          </p:cNvPr>
          <p:cNvSpPr>
            <a:spLocks noGrp="1"/>
          </p:cNvSpPr>
          <p:nvPr>
            <p:ph type="ftr" sz="quarter" idx="10"/>
          </p:nvPr>
        </p:nvSpPr>
        <p:spPr/>
        <p:txBody>
          <a:bodyPr/>
          <a:lstStyle/>
          <a:p>
            <a:r>
              <a:rPr lang="en-GB"/>
              <a:t>Education &amp; Training Foundation</a:t>
            </a:r>
            <a:endParaRPr lang="en-GB" dirty="0"/>
          </a:p>
        </p:txBody>
      </p:sp>
      <p:sp>
        <p:nvSpPr>
          <p:cNvPr id="8" name="Google Shape;109;ge1d33da23d_0_12">
            <a:extLst>
              <a:ext uri="{FF2B5EF4-FFF2-40B4-BE49-F238E27FC236}">
                <a16:creationId xmlns:a16="http://schemas.microsoft.com/office/drawing/2014/main" id="{8EC8CC25-A247-4FA3-8557-807C250AF830}"/>
              </a:ext>
            </a:extLst>
          </p:cNvPr>
          <p:cNvSpPr txBox="1">
            <a:spLocks/>
          </p:cNvSpPr>
          <p:nvPr/>
        </p:nvSpPr>
        <p:spPr>
          <a:xfrm>
            <a:off x="3452250" y="1290750"/>
            <a:ext cx="5287500" cy="4276500"/>
          </a:xfrm>
          <a:prstGeom prst="rect">
            <a:avLst/>
          </a:prstGeom>
          <a:solidFill>
            <a:srgbClr val="CFE2F3"/>
          </a:solidFill>
          <a:ln>
            <a:noFill/>
          </a:ln>
        </p:spPr>
        <p:txBody>
          <a:bodyPr spcFirstLastPara="1" wrap="square" lIns="0" tIns="45700" rIns="0" bIns="45700" anchor="t" anchorCtr="0">
            <a:normAutofit fontScale="92500" lnSpcReduction="20000"/>
          </a:bodyPr>
          <a:lst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Threats</a:t>
            </a:r>
          </a:p>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Opportunities</a:t>
            </a:r>
          </a:p>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Change</a:t>
            </a:r>
          </a:p>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Sustainability</a:t>
            </a:r>
          </a:p>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Kaizen</a:t>
            </a:r>
          </a:p>
          <a:p>
            <a:pPr marL="457200" indent="-324489">
              <a:lnSpc>
                <a:spcPct val="200000"/>
              </a:lnSpc>
              <a:spcBef>
                <a:spcPts val="0"/>
              </a:spcBef>
              <a:buClr>
                <a:schemeClr val="dk1"/>
              </a:buClr>
              <a:buSzPct val="100000"/>
              <a:buFont typeface="Arial" panose="020B0604020202020204" pitchFamily="34" charset="0"/>
              <a:buChar char="❏"/>
            </a:pPr>
            <a:r>
              <a:rPr lang="en-GB" sz="2743" b="1" dirty="0">
                <a:solidFill>
                  <a:schemeClr val="dk1"/>
                </a:solidFill>
              </a:rPr>
              <a:t>Stakeholders</a:t>
            </a:r>
          </a:p>
          <a:p>
            <a:pPr marL="457200" indent="0">
              <a:lnSpc>
                <a:spcPct val="110000"/>
              </a:lnSpc>
              <a:spcBef>
                <a:spcPts val="0"/>
              </a:spcBef>
              <a:buClrTx/>
              <a:buFont typeface="Arial" panose="020B0604020202020204" pitchFamily="34" charset="0"/>
              <a:buNone/>
            </a:pPr>
            <a:endParaRPr lang="en-GB" sz="2743" b="1" dirty="0">
              <a:solidFill>
                <a:schemeClr val="dk1"/>
              </a:solidFill>
            </a:endParaRPr>
          </a:p>
          <a:p>
            <a:pPr marL="0" indent="0">
              <a:lnSpc>
                <a:spcPct val="110000"/>
              </a:lnSpc>
              <a:spcBef>
                <a:spcPts val="1200"/>
              </a:spcBef>
              <a:spcAft>
                <a:spcPts val="200"/>
              </a:spcAft>
              <a:buClrTx/>
              <a:buSzPct val="122241"/>
              <a:buFont typeface="Arial" panose="020B0604020202020204" pitchFamily="34" charset="0"/>
              <a:buNone/>
            </a:pPr>
            <a:endParaRPr lang="en-GB" dirty="0"/>
          </a:p>
        </p:txBody>
      </p:sp>
    </p:spTree>
    <p:extLst>
      <p:ext uri="{BB962C8B-B14F-4D97-AF65-F5344CB8AC3E}">
        <p14:creationId xmlns:p14="http://schemas.microsoft.com/office/powerpoint/2010/main" val="1383363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159337-9EF3-414F-B6A6-E9253A4F1157}"/>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964775F2-9258-4F21-B503-B802F670FF92}"/>
              </a:ext>
            </a:extLst>
          </p:cNvPr>
          <p:cNvSpPr>
            <a:spLocks noGrp="1"/>
          </p:cNvSpPr>
          <p:nvPr>
            <p:ph type="title"/>
          </p:nvPr>
        </p:nvSpPr>
        <p:spPr/>
        <p:txBody>
          <a:bodyPr>
            <a:normAutofit/>
          </a:bodyPr>
          <a:lstStyle/>
          <a:p>
            <a:r>
              <a:rPr lang="en-GB" sz="2400" dirty="0"/>
              <a:t>What is Kotter’s change-management theory?</a:t>
            </a:r>
          </a:p>
        </p:txBody>
      </p:sp>
      <p:sp>
        <p:nvSpPr>
          <p:cNvPr id="5" name="Footer Placeholder 4">
            <a:extLst>
              <a:ext uri="{FF2B5EF4-FFF2-40B4-BE49-F238E27FC236}">
                <a16:creationId xmlns:a16="http://schemas.microsoft.com/office/drawing/2014/main" id="{46236EF1-8A83-414F-B431-9AB6BD8E7B58}"/>
              </a:ext>
            </a:extLst>
          </p:cNvPr>
          <p:cNvSpPr>
            <a:spLocks noGrp="1"/>
          </p:cNvSpPr>
          <p:nvPr>
            <p:ph type="ftr" sz="quarter" idx="10"/>
          </p:nvPr>
        </p:nvSpPr>
        <p:spPr/>
        <p:txBody>
          <a:bodyPr/>
          <a:lstStyle/>
          <a:p>
            <a:r>
              <a:rPr lang="en-GB"/>
              <a:t>Education &amp; Training Foundation</a:t>
            </a:r>
            <a:endParaRPr lang="en-GB" dirty="0"/>
          </a:p>
        </p:txBody>
      </p:sp>
      <p:pic>
        <p:nvPicPr>
          <p:cNvPr id="6" name="Google Shape;115;p16">
            <a:extLst>
              <a:ext uri="{FF2B5EF4-FFF2-40B4-BE49-F238E27FC236}">
                <a16:creationId xmlns:a16="http://schemas.microsoft.com/office/drawing/2014/main" id="{6BD394B2-FB4C-49D9-A499-27EFB87F4258}"/>
              </a:ext>
            </a:extLst>
          </p:cNvPr>
          <p:cNvPicPr preferRelativeResize="0"/>
          <p:nvPr/>
        </p:nvPicPr>
        <p:blipFill rotWithShape="1">
          <a:blip r:embed="rId2">
            <a:alphaModFix/>
          </a:blip>
          <a:srcRect l="27994" t="9972" r="28610" b="22327"/>
          <a:stretch/>
        </p:blipFill>
        <p:spPr>
          <a:xfrm>
            <a:off x="1390921" y="1289368"/>
            <a:ext cx="3789064" cy="4533923"/>
          </a:xfrm>
          <a:prstGeom prst="rect">
            <a:avLst/>
          </a:prstGeom>
          <a:noFill/>
          <a:ln>
            <a:noFill/>
          </a:ln>
        </p:spPr>
      </p:pic>
      <p:pic>
        <p:nvPicPr>
          <p:cNvPr id="7" name="Google Shape;116;p16">
            <a:extLst>
              <a:ext uri="{FF2B5EF4-FFF2-40B4-BE49-F238E27FC236}">
                <a16:creationId xmlns:a16="http://schemas.microsoft.com/office/drawing/2014/main" id="{0EC0AA49-7C41-4A4F-BE81-C859F7BA8C35}"/>
              </a:ext>
            </a:extLst>
          </p:cNvPr>
          <p:cNvPicPr preferRelativeResize="0"/>
          <p:nvPr/>
        </p:nvPicPr>
        <p:blipFill rotWithShape="1">
          <a:blip r:embed="rId3">
            <a:alphaModFix/>
          </a:blip>
          <a:srcRect l="28533" t="34057" r="29461" b="19786"/>
          <a:stretch/>
        </p:blipFill>
        <p:spPr>
          <a:xfrm>
            <a:off x="5107125" y="1289368"/>
            <a:ext cx="5501376" cy="4533924"/>
          </a:xfrm>
          <a:prstGeom prst="rect">
            <a:avLst/>
          </a:prstGeom>
          <a:noFill/>
          <a:ln>
            <a:noFill/>
          </a:ln>
        </p:spPr>
      </p:pic>
    </p:spTree>
    <p:extLst>
      <p:ext uri="{BB962C8B-B14F-4D97-AF65-F5344CB8AC3E}">
        <p14:creationId xmlns:p14="http://schemas.microsoft.com/office/powerpoint/2010/main" val="61312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4F7A03-6C97-40CB-B50A-BAED5E826AD0}"/>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5" name="Footer Placeholder 4">
            <a:extLst>
              <a:ext uri="{FF2B5EF4-FFF2-40B4-BE49-F238E27FC236}">
                <a16:creationId xmlns:a16="http://schemas.microsoft.com/office/drawing/2014/main" id="{53553FED-568A-458A-A91F-85FB62FFA04C}"/>
              </a:ext>
            </a:extLst>
          </p:cNvPr>
          <p:cNvSpPr>
            <a:spLocks noGrp="1"/>
          </p:cNvSpPr>
          <p:nvPr>
            <p:ph type="ftr" sz="quarter" idx="10"/>
          </p:nvPr>
        </p:nvSpPr>
        <p:spPr/>
        <p:txBody>
          <a:bodyPr/>
          <a:lstStyle/>
          <a:p>
            <a:r>
              <a:rPr lang="en-GB"/>
              <a:t>Education &amp; Training Foundation</a:t>
            </a:r>
            <a:endParaRPr lang="en-GB" dirty="0"/>
          </a:p>
        </p:txBody>
      </p:sp>
      <p:pic>
        <p:nvPicPr>
          <p:cNvPr id="6" name="Google Shape;123;gfd77c527d9_2_64">
            <a:extLst>
              <a:ext uri="{FF2B5EF4-FFF2-40B4-BE49-F238E27FC236}">
                <a16:creationId xmlns:a16="http://schemas.microsoft.com/office/drawing/2014/main" id="{EB49E5CA-A041-43E1-8725-C2C810CE6957}"/>
              </a:ext>
            </a:extLst>
          </p:cNvPr>
          <p:cNvPicPr preferRelativeResize="0"/>
          <p:nvPr/>
        </p:nvPicPr>
        <p:blipFill rotWithShape="1">
          <a:blip r:embed="rId2">
            <a:alphaModFix/>
          </a:blip>
          <a:srcRect l="21865" t="27166" r="22383" b="18096"/>
          <a:stretch/>
        </p:blipFill>
        <p:spPr>
          <a:xfrm>
            <a:off x="2226851" y="136524"/>
            <a:ext cx="8333650" cy="6136975"/>
          </a:xfrm>
          <a:prstGeom prst="rect">
            <a:avLst/>
          </a:prstGeom>
          <a:noFill/>
          <a:ln>
            <a:noFill/>
          </a:ln>
        </p:spPr>
      </p:pic>
    </p:spTree>
    <p:extLst>
      <p:ext uri="{BB962C8B-B14F-4D97-AF65-F5344CB8AC3E}">
        <p14:creationId xmlns:p14="http://schemas.microsoft.com/office/powerpoint/2010/main" val="527427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3FB9C5-BFF9-455B-B30D-D7047C5E2838}"/>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7906B6D6-4B5C-4F2D-B0AB-A649343A3BF7}"/>
              </a:ext>
            </a:extLst>
          </p:cNvPr>
          <p:cNvSpPr>
            <a:spLocks noGrp="1"/>
          </p:cNvSpPr>
          <p:nvPr>
            <p:ph type="title"/>
          </p:nvPr>
        </p:nvSpPr>
        <p:spPr/>
        <p:txBody>
          <a:bodyPr>
            <a:normAutofit/>
          </a:bodyPr>
          <a:lstStyle/>
          <a:p>
            <a:r>
              <a:rPr lang="en-GB" sz="2400" dirty="0"/>
              <a:t>1. Create a sense of urgency</a:t>
            </a:r>
          </a:p>
        </p:txBody>
      </p:sp>
      <p:sp>
        <p:nvSpPr>
          <p:cNvPr id="4" name="Text Placeholder 3">
            <a:extLst>
              <a:ext uri="{FF2B5EF4-FFF2-40B4-BE49-F238E27FC236}">
                <a16:creationId xmlns:a16="http://schemas.microsoft.com/office/drawing/2014/main" id="{AD1AC905-EDEE-41D4-8941-8D8949D2A0FD}"/>
              </a:ext>
            </a:extLst>
          </p:cNvPr>
          <p:cNvSpPr>
            <a:spLocks noGrp="1"/>
          </p:cNvSpPr>
          <p:nvPr>
            <p:ph type="body" sz="quarter" idx="12"/>
          </p:nvPr>
        </p:nvSpPr>
        <p:spPr>
          <a:xfrm>
            <a:off x="631315" y="877122"/>
            <a:ext cx="10558301" cy="5212593"/>
          </a:xfrm>
        </p:spPr>
        <p:txBody>
          <a:bodyPr/>
          <a:lstStyle/>
          <a:p>
            <a:pPr lvl="0">
              <a:lnSpc>
                <a:spcPct val="115000"/>
              </a:lnSpc>
              <a:buClr>
                <a:schemeClr val="dk1"/>
              </a:buClr>
              <a:buSzPts val="1100"/>
            </a:pPr>
            <a:r>
              <a:rPr lang="en-GB" sz="1800" dirty="0">
                <a:solidFill>
                  <a:srgbClr val="444444"/>
                </a:solidFill>
                <a:highlight>
                  <a:srgbClr val="FFFFFF"/>
                </a:highlight>
              </a:rPr>
              <a:t>If individuals in an organisation are not on board with a change, it can be difficult to persuade them away from the current way of doing things. The two different stakeholder groups could have very different motivating factors – for example, if management is concerned with financial factors and staff are more interested in their own personal gains.</a:t>
            </a:r>
          </a:p>
          <a:p>
            <a:pPr lvl="0">
              <a:lnSpc>
                <a:spcPct val="122000"/>
              </a:lnSpc>
              <a:spcBef>
                <a:spcPts val="2300"/>
              </a:spcBef>
            </a:pPr>
            <a:r>
              <a:rPr lang="en-GB" sz="1800" b="1" dirty="0">
                <a:solidFill>
                  <a:schemeClr val="dk1"/>
                </a:solidFill>
                <a:highlight>
                  <a:srgbClr val="FBFBFB"/>
                </a:highlight>
              </a:rPr>
              <a:t>What steps can be taken:</a:t>
            </a:r>
          </a:p>
          <a:p>
            <a:pPr marL="342900" lvl="0" indent="-342900">
              <a:lnSpc>
                <a:spcPct val="122000"/>
              </a:lnSpc>
              <a:spcBef>
                <a:spcPts val="2300"/>
              </a:spcBef>
              <a:buFontTx/>
              <a:buChar char="-"/>
            </a:pPr>
            <a:r>
              <a:rPr lang="en-GB" sz="1800" dirty="0">
                <a:solidFill>
                  <a:srgbClr val="333333"/>
                </a:solidFill>
                <a:highlight>
                  <a:srgbClr val="FBFBFB"/>
                </a:highlight>
              </a:rPr>
              <a:t>Be aware of any potential </a:t>
            </a:r>
            <a:r>
              <a:rPr lang="en-GB" sz="1800" b="1" dirty="0">
                <a:solidFill>
                  <a:srgbClr val="333333"/>
                </a:solidFill>
                <a:highlight>
                  <a:srgbClr val="FBFBFB"/>
                </a:highlight>
              </a:rPr>
              <a:t>threats</a:t>
            </a:r>
            <a:r>
              <a:rPr lang="en-GB" sz="1800" dirty="0">
                <a:solidFill>
                  <a:srgbClr val="333333"/>
                </a:solidFill>
                <a:highlight>
                  <a:srgbClr val="FBFBFB"/>
                </a:highlight>
              </a:rPr>
              <a:t>, and </a:t>
            </a:r>
            <a:r>
              <a:rPr lang="en-GB" sz="1800" b="1" dirty="0">
                <a:solidFill>
                  <a:srgbClr val="333333"/>
                </a:solidFill>
                <a:highlight>
                  <a:srgbClr val="FBFBFB"/>
                </a:highlight>
              </a:rPr>
              <a:t>present scenarios</a:t>
            </a:r>
            <a:r>
              <a:rPr lang="en-GB" sz="1800" dirty="0">
                <a:solidFill>
                  <a:srgbClr val="333333"/>
                </a:solidFill>
                <a:highlight>
                  <a:srgbClr val="FBFBFB"/>
                </a:highlight>
              </a:rPr>
              <a:t> to illustrate what could happen in the future.</a:t>
            </a:r>
          </a:p>
          <a:p>
            <a:pPr marL="342900" lvl="0" indent="-342900">
              <a:lnSpc>
                <a:spcPct val="122000"/>
              </a:lnSpc>
              <a:spcBef>
                <a:spcPts val="2300"/>
              </a:spcBef>
              <a:buFontTx/>
              <a:buChar char="-"/>
            </a:pPr>
            <a:r>
              <a:rPr lang="en-GB" sz="1800" dirty="0">
                <a:solidFill>
                  <a:srgbClr val="333333"/>
                </a:solidFill>
                <a:highlight>
                  <a:srgbClr val="FBFBFB"/>
                </a:highlight>
              </a:rPr>
              <a:t>Explore possible </a:t>
            </a:r>
            <a:r>
              <a:rPr lang="en-GB" sz="1800" b="1" dirty="0">
                <a:solidFill>
                  <a:srgbClr val="333333"/>
                </a:solidFill>
                <a:highlight>
                  <a:srgbClr val="FBFBFB"/>
                </a:highlight>
              </a:rPr>
              <a:t>opportunities</a:t>
            </a:r>
            <a:r>
              <a:rPr lang="en-GB" sz="1800" dirty="0">
                <a:solidFill>
                  <a:srgbClr val="333333"/>
                </a:solidFill>
                <a:highlight>
                  <a:srgbClr val="FBFBFB"/>
                </a:highlight>
              </a:rPr>
              <a:t>.</a:t>
            </a:r>
          </a:p>
          <a:p>
            <a:pPr marL="342900" lvl="0" indent="-342900">
              <a:lnSpc>
                <a:spcPct val="122000"/>
              </a:lnSpc>
              <a:spcBef>
                <a:spcPts val="2300"/>
              </a:spcBef>
              <a:buFontTx/>
              <a:buChar char="-"/>
            </a:pPr>
            <a:r>
              <a:rPr lang="en-GB" sz="1800" dirty="0">
                <a:solidFill>
                  <a:srgbClr val="333333"/>
                </a:solidFill>
                <a:highlight>
                  <a:srgbClr val="FBFBFB"/>
                </a:highlight>
              </a:rPr>
              <a:t>Start an honest, transparent dialogue, offering convincing reasons for people to start communicating and thinking about the issues.</a:t>
            </a:r>
          </a:p>
          <a:p>
            <a:pPr marL="342900" lvl="0" indent="-342900">
              <a:lnSpc>
                <a:spcPct val="122000"/>
              </a:lnSpc>
              <a:spcBef>
                <a:spcPts val="2300"/>
              </a:spcBef>
              <a:buFontTx/>
              <a:buChar char="-"/>
            </a:pPr>
            <a:r>
              <a:rPr lang="en-GB" sz="1800" dirty="0">
                <a:solidFill>
                  <a:srgbClr val="333333"/>
                </a:solidFill>
                <a:highlight>
                  <a:srgbClr val="FBFBFB"/>
                </a:highlight>
              </a:rPr>
              <a:t>Involve internal and external stakeholders, to lend support to your argument.</a:t>
            </a:r>
            <a:endParaRPr lang="en-GB" sz="1800" b="1" dirty="0">
              <a:solidFill>
                <a:srgbClr val="444444"/>
              </a:solidFill>
              <a:highlight>
                <a:srgbClr val="FFFFFF"/>
              </a:highlight>
            </a:endParaRPr>
          </a:p>
          <a:p>
            <a:endParaRPr lang="en-GB" sz="1800" dirty="0"/>
          </a:p>
        </p:txBody>
      </p:sp>
      <p:sp>
        <p:nvSpPr>
          <p:cNvPr id="5" name="Footer Placeholder 4">
            <a:extLst>
              <a:ext uri="{FF2B5EF4-FFF2-40B4-BE49-F238E27FC236}">
                <a16:creationId xmlns:a16="http://schemas.microsoft.com/office/drawing/2014/main" id="{7746CB87-C6E3-46D6-888C-7716750CA3FE}"/>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801186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469D5F-4FE5-4AB5-959C-78C77BDC5203}"/>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343ED2F7-81CF-40F5-B2DA-26384BF79DED}"/>
              </a:ext>
            </a:extLst>
          </p:cNvPr>
          <p:cNvSpPr>
            <a:spLocks noGrp="1"/>
          </p:cNvSpPr>
          <p:nvPr>
            <p:ph type="title"/>
          </p:nvPr>
        </p:nvSpPr>
        <p:spPr/>
        <p:txBody>
          <a:bodyPr>
            <a:normAutofit/>
          </a:bodyPr>
          <a:lstStyle/>
          <a:p>
            <a:r>
              <a:rPr lang="en-GB" sz="2400" dirty="0"/>
              <a:t>2. Create a powerful coalition</a:t>
            </a:r>
          </a:p>
        </p:txBody>
      </p:sp>
      <p:sp>
        <p:nvSpPr>
          <p:cNvPr id="4" name="Text Placeholder 3">
            <a:extLst>
              <a:ext uri="{FF2B5EF4-FFF2-40B4-BE49-F238E27FC236}">
                <a16:creationId xmlns:a16="http://schemas.microsoft.com/office/drawing/2014/main" id="{93F6EE23-7939-4717-8B66-111000C2E384}"/>
              </a:ext>
            </a:extLst>
          </p:cNvPr>
          <p:cNvSpPr>
            <a:spLocks noGrp="1"/>
          </p:cNvSpPr>
          <p:nvPr>
            <p:ph type="body" sz="quarter" idx="12"/>
          </p:nvPr>
        </p:nvSpPr>
        <p:spPr>
          <a:xfrm>
            <a:off x="823893" y="1145517"/>
            <a:ext cx="10223500" cy="4802099"/>
          </a:xfrm>
        </p:spPr>
        <p:txBody>
          <a:bodyPr/>
          <a:lstStyle/>
          <a:p>
            <a:pPr lvl="0">
              <a:lnSpc>
                <a:spcPct val="115000"/>
              </a:lnSpc>
            </a:pPr>
            <a:r>
              <a:rPr lang="en-GB" sz="1800" dirty="0">
                <a:solidFill>
                  <a:schemeClr val="dk1"/>
                </a:solidFill>
                <a:highlight>
                  <a:srgbClr val="FFFFFF"/>
                </a:highlight>
              </a:rPr>
              <a:t>One of John Kotter’s requirements for leading change is that a coalition of leaders should be created. The leaders can be key people within the organisation – they do not necessarily have to hold a position of authority, but should be influential nonetheless. This creates a force to move the change in a positive direction, and helps to sustain the sense of urgency.</a:t>
            </a:r>
          </a:p>
          <a:p>
            <a:pPr lvl="0">
              <a:lnSpc>
                <a:spcPct val="122000"/>
              </a:lnSpc>
              <a:spcBef>
                <a:spcPts val="2300"/>
              </a:spcBef>
            </a:pPr>
            <a:r>
              <a:rPr lang="en-GB" sz="1800" b="1" dirty="0">
                <a:solidFill>
                  <a:schemeClr val="dk1"/>
                </a:solidFill>
                <a:highlight>
                  <a:srgbClr val="FBFBFB"/>
                </a:highlight>
              </a:rPr>
              <a:t>What steps can be taken?</a:t>
            </a:r>
          </a:p>
          <a:p>
            <a:pPr marL="342900" lvl="0" indent="-342900">
              <a:lnSpc>
                <a:spcPct val="122000"/>
              </a:lnSpc>
              <a:spcBef>
                <a:spcPts val="2300"/>
              </a:spcBef>
              <a:buFontTx/>
              <a:buChar char="-"/>
            </a:pPr>
            <a:r>
              <a:rPr lang="en-GB" sz="1800" dirty="0">
                <a:solidFill>
                  <a:schemeClr val="dk1"/>
                </a:solidFill>
                <a:highlight>
                  <a:srgbClr val="FBFBFB"/>
                </a:highlight>
              </a:rPr>
              <a:t>Identify the key influential leaders and stakeholders in the organisation and request their support and commitment.</a:t>
            </a:r>
          </a:p>
          <a:p>
            <a:pPr marL="342900" lvl="0" indent="-342900">
              <a:lnSpc>
                <a:spcPct val="122000"/>
              </a:lnSpc>
              <a:spcBef>
                <a:spcPts val="2300"/>
              </a:spcBef>
              <a:buFontTx/>
              <a:buChar char="-"/>
            </a:pPr>
            <a:r>
              <a:rPr lang="en-GB" sz="1800" dirty="0">
                <a:solidFill>
                  <a:schemeClr val="dk1"/>
                </a:solidFill>
                <a:highlight>
                  <a:srgbClr val="FBFBFB"/>
                </a:highlight>
              </a:rPr>
              <a:t>Focus on team building with your change coalition.</a:t>
            </a:r>
          </a:p>
          <a:p>
            <a:pPr marL="342900" lvl="0" indent="-342900">
              <a:lnSpc>
                <a:spcPct val="122000"/>
              </a:lnSpc>
              <a:spcBef>
                <a:spcPts val="2300"/>
              </a:spcBef>
              <a:buFontTx/>
              <a:buChar char="-"/>
            </a:pPr>
            <a:r>
              <a:rPr lang="en-GB" sz="1800" dirty="0">
                <a:solidFill>
                  <a:schemeClr val="dk1"/>
                </a:solidFill>
                <a:highlight>
                  <a:srgbClr val="FBFBFB"/>
                </a:highlight>
              </a:rPr>
              <a:t>Ensure that any weaknesses are identified, and that the team consists of individuals with varying skills, from all levels of the organisation.</a:t>
            </a:r>
            <a:endParaRPr lang="en-GB" sz="1800" dirty="0">
              <a:solidFill>
                <a:schemeClr val="dk1"/>
              </a:solidFill>
              <a:highlight>
                <a:srgbClr val="FFFFFF"/>
              </a:highlight>
            </a:endParaRPr>
          </a:p>
          <a:p>
            <a:endParaRPr lang="en-GB" sz="1800" dirty="0"/>
          </a:p>
        </p:txBody>
      </p:sp>
      <p:sp>
        <p:nvSpPr>
          <p:cNvPr id="5" name="Footer Placeholder 4">
            <a:extLst>
              <a:ext uri="{FF2B5EF4-FFF2-40B4-BE49-F238E27FC236}">
                <a16:creationId xmlns:a16="http://schemas.microsoft.com/office/drawing/2014/main" id="{4C70D5FA-6202-4C57-B07C-8DA87785BBA3}"/>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629067532"/>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0783DF1A-CCAF-4A8A-84C7-A2B4B6D6D4FF}">
  <ds:schemaRefs>
    <ds:schemaRef ds:uri="http://schemas.microsoft.com/sharepoint/v3/contenttype/forms"/>
  </ds:schemaRefs>
</ds:datastoreItem>
</file>

<file path=customXml/itemProps2.xml><?xml version="1.0" encoding="utf-8"?>
<ds:datastoreItem xmlns:ds="http://schemas.openxmlformats.org/officeDocument/2006/customXml" ds:itemID="{87DD79D5-7EBE-4FA9-8137-F4BAF6528C67}"/>
</file>

<file path=customXml/itemProps3.xml><?xml version="1.0" encoding="utf-8"?>
<ds:datastoreItem xmlns:ds="http://schemas.openxmlformats.org/officeDocument/2006/customXml" ds:itemID="{E25E6616-3B0B-4E68-94E4-2D4000090650}">
  <ds:schemaRefs>
    <ds:schemaRef ds:uri="http://purl.org/dc/elements/1.1/"/>
    <ds:schemaRef ds:uri="http://schemas.microsoft.com/office/2006/metadata/properties"/>
    <ds:schemaRef ds:uri="5b445847-c24f-4193-86d7-f1d3b43b626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e93ca30-efe2-4bb4-90cd-d2db97fb21c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1028</TotalTime>
  <Words>1543</Words>
  <Application>Microsoft Office PowerPoint</Application>
  <PresentationFormat>Widescreen</PresentationFormat>
  <Paragraphs>148</Paragraphs>
  <Slides>21</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Arial</vt:lpstr>
      <vt:lpstr>Calibri</vt:lpstr>
      <vt:lpstr>Georgia</vt:lpstr>
      <vt:lpstr>Roboto</vt:lpstr>
      <vt:lpstr>1_RetrospectVTI</vt:lpstr>
      <vt:lpstr>ETF Master</vt:lpstr>
      <vt:lpstr>Project and Change Management</vt:lpstr>
      <vt:lpstr>04</vt:lpstr>
      <vt:lpstr>Learning objectives</vt:lpstr>
      <vt:lpstr>Starter</vt:lpstr>
      <vt:lpstr>Key terms and concepts</vt:lpstr>
      <vt:lpstr>What is Kotter’s change-management theory?</vt:lpstr>
      <vt:lpstr>PowerPoint Presentation</vt:lpstr>
      <vt:lpstr>1. Create a sense of urgency</vt:lpstr>
      <vt:lpstr>2. Create a powerful coalition</vt:lpstr>
      <vt:lpstr>3. Create a vision for change</vt:lpstr>
      <vt:lpstr>4. Communicate the vision </vt:lpstr>
      <vt:lpstr>5. Remove obstacles to the new vision</vt:lpstr>
      <vt:lpstr>6. Create short-term wins in a change strategy</vt:lpstr>
      <vt:lpstr>7. Build on the change</vt:lpstr>
      <vt:lpstr>8. Anchoring the changes in the corporate culture</vt:lpstr>
      <vt:lpstr>Main activity: worksheet</vt:lpstr>
      <vt:lpstr>PowerPoint Presentation</vt:lpstr>
      <vt:lpstr>Plenary</vt:lpstr>
      <vt:lpstr>Task 1</vt:lpstr>
      <vt:lpstr>Task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and Change Management</dc:title>
  <dc:creator>Niail Campbell</dc:creator>
  <cp:lastModifiedBy>Adi</cp:lastModifiedBy>
  <cp:revision>15</cp:revision>
  <dcterms:created xsi:type="dcterms:W3CDTF">2021-06-18T13:28:36Z</dcterms:created>
  <dcterms:modified xsi:type="dcterms:W3CDTF">2022-06-03T19:52:06Z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