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3"/>
  </p:notesMasterIdLst>
  <p:sldIdLst>
    <p:sldId id="261" r:id="rId6"/>
    <p:sldId id="316" r:id="rId7"/>
    <p:sldId id="305" r:id="rId8"/>
    <p:sldId id="307" r:id="rId9"/>
    <p:sldId id="330" r:id="rId10"/>
    <p:sldId id="337" r:id="rId11"/>
    <p:sldId id="334" r:id="rId12"/>
    <p:sldId id="335" r:id="rId13"/>
    <p:sldId id="336" r:id="rId14"/>
    <p:sldId id="340" r:id="rId15"/>
    <p:sldId id="348" r:id="rId16"/>
    <p:sldId id="342" r:id="rId17"/>
    <p:sldId id="349" r:id="rId18"/>
    <p:sldId id="347" r:id="rId19"/>
    <p:sldId id="345" r:id="rId20"/>
    <p:sldId id="266" r:id="rId21"/>
    <p:sldId id="32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BD6A00-3A30-D1C0-15E0-E7877314EB3C}" name="Holly Connor" initials="HC" userId="S::holly.connor@etfoundation.co.uk::1f42cece-a2cb-42f7-8756-b24cefe03901" providerId="AD"/>
  <p188:author id="{A38CE21D-A44F-DFDE-2216-6A83308448DE}" name="PR" initials="WRG" userId="PR" providerId="None"/>
  <p188:author id="{DB168830-51D4-4CC1-7858-D21AD9F13162}" name="Sarah Stafford" initials="SS" userId="Sarah Stafford" providerId="None"/>
  <p188:author id="{388BD235-D01C-DD7B-5262-90526D8948DC}" name="Steve Pardoe" initials="SP" userId="S::steve.pardoe_etfoundation.co.uk#ext#@pearsoneducationinc.onmicrosoft.com::36300e65-e3c2-49f9-adf9-c4183b2d011a" providerId="AD"/>
  <p188:author id="{D3C2B254-6397-3662-2653-66AB3C11A1D8}" name="Veronica Wastell" initials="VW" userId="Veronica Wastell" providerId="None"/>
  <p188:author id="{6EAC9880-9F95-82CD-7BDE-5A307FA106F4}" name="Sarah" initials="S" userId="Sarah" providerId="None"/>
  <p188:author id="{D14B3EBA-005B-6203-8345-EF2423BFD20D}" name="jpa1981 jpa1981" initials="jj" userId="e46c017030acd5ea" providerId="Windows Live"/>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C8FF"/>
    <a:srgbClr val="E6C8D9"/>
    <a:srgbClr val="BE0064"/>
    <a:srgbClr val="0071F8"/>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F53E30-C247-E94C-9033-0559B0047481}" v="5" dt="2023-03-26T17:54:21.2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60" autoAdjust="0"/>
    <p:restoredTop sz="73060" autoAdjust="0"/>
  </p:normalViewPr>
  <p:slideViewPr>
    <p:cSldViewPr snapToGrid="0" snapToObjects="1">
      <p:cViewPr varScale="1">
        <p:scale>
          <a:sx n="84" d="100"/>
          <a:sy n="84" d="100"/>
        </p:scale>
        <p:origin x="192" y="19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S::steve.pardoe_etfoundation.co.uk#ext#@pearsoneducationinc.onmicrosoft.com::36300e65-e3c2-49f9-adf9-c4183b2d011a" providerId="AD" clId="Web-{07F7B082-DF7D-B373-FE72-A73E3B41A3E5}"/>
    <pc:docChg chg="modSld">
      <pc:chgData name="Steve Pardoe" userId="S::steve.pardoe_etfoundation.co.uk#ext#@pearsoneducationinc.onmicrosoft.com::36300e65-e3c2-49f9-adf9-c4183b2d011a" providerId="AD" clId="Web-{07F7B082-DF7D-B373-FE72-A73E3B41A3E5}" dt="2023-02-11T20:37:45.845" v="2" actId="1076"/>
      <pc:docMkLst>
        <pc:docMk/>
      </pc:docMkLst>
      <pc:sldChg chg="modCm">
        <pc:chgData name="Steve Pardoe" userId="S::steve.pardoe_etfoundation.co.uk#ext#@pearsoneducationinc.onmicrosoft.com::36300e65-e3c2-49f9-adf9-c4183b2d011a" providerId="AD" clId="Web-{07F7B082-DF7D-B373-FE72-A73E3B41A3E5}" dt="2023-02-11T20:37:15.688" v="0"/>
        <pc:sldMkLst>
          <pc:docMk/>
          <pc:sldMk cId="3586911450" sldId="340"/>
        </pc:sldMkLst>
        <pc:extLst>
          <p:ext xmlns:p="http://schemas.openxmlformats.org/presentationml/2006/main" uri="{D6D511B9-2390-475A-947B-AFAB55BFBCF1}">
            <pc226:cmChg xmlns:pc226="http://schemas.microsoft.com/office/powerpoint/2022/06/main/command" chg="">
              <pc226:chgData name="Steve Pardoe" userId="S::steve.pardoe_etfoundation.co.uk#ext#@pearsoneducationinc.onmicrosoft.com::36300e65-e3c2-49f9-adf9-c4183b2d011a" providerId="AD" clId="Web-{07F7B082-DF7D-B373-FE72-A73E3B41A3E5}" dt="2023-02-11T20:37:15.688" v="0"/>
              <pc2:cmMkLst xmlns:pc2="http://schemas.microsoft.com/office/powerpoint/2019/9/main/command">
                <pc:docMk/>
                <pc:sldMk cId="3586911450" sldId="340"/>
                <pc2:cmMk id="{367D2AC8-8E16-409B-A06A-65EFC4DB5EF9}"/>
              </pc2:cmMkLst>
              <pc226:cmRplyChg chg="add">
                <pc226:chgData name="Steve Pardoe" userId="S::steve.pardoe_etfoundation.co.uk#ext#@pearsoneducationinc.onmicrosoft.com::36300e65-e3c2-49f9-adf9-c4183b2d011a" providerId="AD" clId="Web-{07F7B082-DF7D-B373-FE72-A73E3B41A3E5}" dt="2023-02-11T20:37:15.688" v="0"/>
                <pc2:cmRplyMkLst xmlns:pc2="http://schemas.microsoft.com/office/powerpoint/2019/9/main/command">
                  <pc:docMk/>
                  <pc:sldMk cId="3586911450" sldId="340"/>
                  <pc2:cmMk id="{367D2AC8-8E16-409B-A06A-65EFC4DB5EF9}"/>
                  <pc2:cmRplyMk id="{1D488F03-4B75-4A58-B75C-5626099DB2B4}"/>
                </pc2:cmRplyMkLst>
              </pc226:cmRplyChg>
            </pc226:cmChg>
          </p:ext>
        </pc:extLst>
      </pc:sldChg>
      <pc:sldChg chg="modSp">
        <pc:chgData name="Steve Pardoe" userId="S::steve.pardoe_etfoundation.co.uk#ext#@pearsoneducationinc.onmicrosoft.com::36300e65-e3c2-49f9-adf9-c4183b2d011a" providerId="AD" clId="Web-{07F7B082-DF7D-B373-FE72-A73E3B41A3E5}" dt="2023-02-11T20:37:45.845" v="2" actId="1076"/>
        <pc:sldMkLst>
          <pc:docMk/>
          <pc:sldMk cId="2987080898" sldId="341"/>
        </pc:sldMkLst>
        <pc:picChg chg="mod">
          <ac:chgData name="Steve Pardoe" userId="S::steve.pardoe_etfoundation.co.uk#ext#@pearsoneducationinc.onmicrosoft.com::36300e65-e3c2-49f9-adf9-c4183b2d011a" providerId="AD" clId="Web-{07F7B082-DF7D-B373-FE72-A73E3B41A3E5}" dt="2023-02-11T20:37:45.845" v="2" actId="1076"/>
          <ac:picMkLst>
            <pc:docMk/>
            <pc:sldMk cId="2987080898" sldId="341"/>
            <ac:picMk id="3" creationId="{23B6B0DF-091B-11BF-271E-712582856F54}"/>
          </ac:picMkLst>
        </pc:picChg>
      </pc:sldChg>
    </pc:docChg>
  </pc:docChgLst>
  <pc:docChgLst>
    <pc:chgData name="Holly Connor" userId="1f42cece-a2cb-42f7-8756-b24cefe03901" providerId="ADAL" clId="{EBC91403-9153-46AE-92D4-6CAC8630111E}"/>
    <pc:docChg chg="custSel addSld modSld">
      <pc:chgData name="Holly Connor" userId="1f42cece-a2cb-42f7-8756-b24cefe03901" providerId="ADAL" clId="{EBC91403-9153-46AE-92D4-6CAC8630111E}" dt="2023-02-10T16:39:23.605" v="993"/>
      <pc:docMkLst>
        <pc:docMk/>
      </pc:docMkLst>
      <pc:sldChg chg="addCm modCm">
        <pc:chgData name="Holly Connor" userId="1f42cece-a2cb-42f7-8756-b24cefe03901" providerId="ADAL" clId="{EBC91403-9153-46AE-92D4-6CAC8630111E}" dt="2023-02-10T15:18:43.537" v="264"/>
        <pc:sldMkLst>
          <pc:docMk/>
          <pc:sldMk cId="3541215812" sldId="305"/>
        </pc:sldMkLst>
        <pc:extLst>
          <p:ext xmlns:p="http://schemas.openxmlformats.org/presentationml/2006/main" uri="{D6D511B9-2390-475A-947B-AFAB55BFBCF1}">
            <pc226:cmChg xmlns:pc226="http://schemas.microsoft.com/office/powerpoint/2022/06/main/command" chg="add mod">
              <pc226:chgData name="Holly Connor" userId="1f42cece-a2cb-42f7-8756-b24cefe03901" providerId="ADAL" clId="{EBC91403-9153-46AE-92D4-6CAC8630111E}" dt="2023-02-10T15:18:43.537" v="264"/>
              <pc2:cmMkLst xmlns:pc2="http://schemas.microsoft.com/office/powerpoint/2019/9/main/command">
                <pc:docMk/>
                <pc:sldMk cId="3541215812" sldId="305"/>
                <pc2:cmMk id="{C403A454-9DA4-4F98-AE6B-E87B2241255C}"/>
              </pc2:cmMkLst>
            </pc226:cmChg>
          </p:ext>
        </pc:extLst>
      </pc:sldChg>
      <pc:sldChg chg="modCm">
        <pc:chgData name="Holly Connor" userId="1f42cece-a2cb-42f7-8756-b24cefe03901" providerId="ADAL" clId="{EBC91403-9153-46AE-92D4-6CAC8630111E}" dt="2023-02-10T16:21:13.450" v="674"/>
        <pc:sldMkLst>
          <pc:docMk/>
          <pc:sldMk cId="1183814239" sldId="316"/>
        </pc:sldMkLst>
        <pc:extLst>
          <p:ext xmlns:p="http://schemas.openxmlformats.org/presentationml/2006/main" uri="{D6D511B9-2390-475A-947B-AFAB55BFBCF1}">
            <pc226:cmChg xmlns:pc226="http://schemas.microsoft.com/office/powerpoint/2022/06/main/command" chg="">
              <pc226:chgData name="Holly Connor" userId="1f42cece-a2cb-42f7-8756-b24cefe03901" providerId="ADAL" clId="{EBC91403-9153-46AE-92D4-6CAC8630111E}" dt="2023-02-10T16:21:13.450" v="674"/>
              <pc2:cmMkLst xmlns:pc2="http://schemas.microsoft.com/office/powerpoint/2019/9/main/command">
                <pc:docMk/>
                <pc:sldMk cId="1183814239" sldId="316"/>
                <pc2:cmMk id="{C0B20968-01A1-445D-839C-F19F84E0305D}"/>
              </pc2:cmMkLst>
              <pc226:cmRplyChg chg="add">
                <pc226:chgData name="Holly Connor" userId="1f42cece-a2cb-42f7-8756-b24cefe03901" providerId="ADAL" clId="{EBC91403-9153-46AE-92D4-6CAC8630111E}" dt="2023-02-10T10:12:20.029" v="8"/>
                <pc2:cmRplyMkLst xmlns:pc2="http://schemas.microsoft.com/office/powerpoint/2019/9/main/command">
                  <pc:docMk/>
                  <pc:sldMk cId="1183814239" sldId="316"/>
                  <pc2:cmMk id="{C0B20968-01A1-445D-839C-F19F84E0305D}"/>
                  <pc2:cmRplyMk id="{DD91994D-CD8E-4CD2-93DD-2739981A684F}"/>
                </pc2:cmRplyMkLst>
              </pc226:cmRplyChg>
              <pc226:cmRplyChg chg="add mod">
                <pc226:chgData name="Holly Connor" userId="1f42cece-a2cb-42f7-8756-b24cefe03901" providerId="ADAL" clId="{EBC91403-9153-46AE-92D4-6CAC8630111E}" dt="2023-02-10T16:21:13.450" v="674"/>
                <pc2:cmRplyMkLst xmlns:pc2="http://schemas.microsoft.com/office/powerpoint/2019/9/main/command">
                  <pc:docMk/>
                  <pc:sldMk cId="1183814239" sldId="316"/>
                  <pc2:cmMk id="{C0B20968-01A1-445D-839C-F19F84E0305D}"/>
                  <pc2:cmRplyMk id="{DFA98069-C606-4115-86A8-660FEE4A8503}"/>
                </pc2:cmRplyMkLst>
              </pc226:cmRplyChg>
              <pc226:cmRplyChg chg="add">
                <pc226:chgData name="Holly Connor" userId="1f42cece-a2cb-42f7-8756-b24cefe03901" providerId="ADAL" clId="{EBC91403-9153-46AE-92D4-6CAC8630111E}" dt="2023-02-09T14:10:32.128" v="2"/>
                <pc2:cmRplyMkLst xmlns:pc2="http://schemas.microsoft.com/office/powerpoint/2019/9/main/command">
                  <pc:docMk/>
                  <pc:sldMk cId="1183814239" sldId="316"/>
                  <pc2:cmMk id="{C0B20968-01A1-445D-839C-F19F84E0305D}"/>
                  <pc2:cmRplyMk id="{37D1A2DC-C20E-4125-8938-6EA0DCB365AC}"/>
                </pc2:cmRplyMkLst>
              </pc226:cmRplyChg>
            </pc226:cmChg>
          </p:ext>
        </pc:extLst>
      </pc:sldChg>
      <pc:sldChg chg="addCm modCm modNotesTx">
        <pc:chgData name="Holly Connor" userId="1f42cece-a2cb-42f7-8756-b24cefe03901" providerId="ADAL" clId="{EBC91403-9153-46AE-92D4-6CAC8630111E}" dt="2023-02-10T16:24:20.575" v="774" actId="20577"/>
        <pc:sldMkLst>
          <pc:docMk/>
          <pc:sldMk cId="3491418607" sldId="330"/>
        </pc:sldMkLst>
        <pc:extLst>
          <p:ext xmlns:p="http://schemas.openxmlformats.org/presentationml/2006/main" uri="{D6D511B9-2390-475A-947B-AFAB55BFBCF1}">
            <pc226:cmChg xmlns:pc226="http://schemas.microsoft.com/office/powerpoint/2022/06/main/command" chg="add mod">
              <pc226:chgData name="Holly Connor" userId="1f42cece-a2cb-42f7-8756-b24cefe03901" providerId="ADAL" clId="{EBC91403-9153-46AE-92D4-6CAC8630111E}" dt="2023-02-10T16:19:35.781" v="673"/>
              <pc2:cmMkLst xmlns:pc2="http://schemas.microsoft.com/office/powerpoint/2019/9/main/command">
                <pc:docMk/>
                <pc:sldMk cId="3491418607" sldId="330"/>
                <pc2:cmMk id="{F66CC75C-EB07-4D3C-9F54-46179E32E507}"/>
              </pc2:cmMkLst>
            </pc226:cmChg>
          </p:ext>
        </pc:extLst>
      </pc:sldChg>
      <pc:sldChg chg="modCm">
        <pc:chgData name="Holly Connor" userId="1f42cece-a2cb-42f7-8756-b24cefe03901" providerId="ADAL" clId="{EBC91403-9153-46AE-92D4-6CAC8630111E}" dt="2023-02-09T14:13:57.513" v="4"/>
        <pc:sldMkLst>
          <pc:docMk/>
          <pc:sldMk cId="2849662197" sldId="334"/>
        </pc:sldMkLst>
        <pc:extLst>
          <p:ext xmlns:p="http://schemas.openxmlformats.org/presentationml/2006/main" uri="{D6D511B9-2390-475A-947B-AFAB55BFBCF1}">
            <pc226:cmChg xmlns:pc226="http://schemas.microsoft.com/office/powerpoint/2022/06/main/command" chg="">
              <pc226:chgData name="Holly Connor" userId="1f42cece-a2cb-42f7-8756-b24cefe03901" providerId="ADAL" clId="{EBC91403-9153-46AE-92D4-6CAC8630111E}" dt="2023-02-09T14:13:57.513" v="4"/>
              <pc2:cmMkLst xmlns:pc2="http://schemas.microsoft.com/office/powerpoint/2019/9/main/command">
                <pc:docMk/>
                <pc:sldMk cId="2849662197" sldId="334"/>
                <pc2:cmMk id="{6B9B894A-EEEE-4233-B124-AA92C0CB6D49}"/>
              </pc2:cmMkLst>
              <pc226:cmRplyChg chg="add">
                <pc226:chgData name="Holly Connor" userId="1f42cece-a2cb-42f7-8756-b24cefe03901" providerId="ADAL" clId="{EBC91403-9153-46AE-92D4-6CAC8630111E}" dt="2023-02-09T14:13:57.513" v="4"/>
                <pc2:cmRplyMkLst xmlns:pc2="http://schemas.microsoft.com/office/powerpoint/2019/9/main/command">
                  <pc:docMk/>
                  <pc:sldMk cId="2849662197" sldId="334"/>
                  <pc2:cmMk id="{6B9B894A-EEEE-4233-B124-AA92C0CB6D49}"/>
                  <pc2:cmRplyMk id="{8DEE01E8-91D3-40D0-83F3-ED13ED1F7853}"/>
                </pc2:cmRplyMkLst>
              </pc226:cmRplyChg>
            </pc226:cmChg>
          </p:ext>
        </pc:extLst>
      </pc:sldChg>
      <pc:sldChg chg="modCm">
        <pc:chgData name="Holly Connor" userId="1f42cece-a2cb-42f7-8756-b24cefe03901" providerId="ADAL" clId="{EBC91403-9153-46AE-92D4-6CAC8630111E}" dt="2023-02-10T15:24:44.707" v="266"/>
        <pc:sldMkLst>
          <pc:docMk/>
          <pc:sldMk cId="964390177" sldId="335"/>
        </pc:sldMkLst>
        <pc:extLst>
          <p:ext xmlns:p="http://schemas.openxmlformats.org/presentationml/2006/main" uri="{D6D511B9-2390-475A-947B-AFAB55BFBCF1}">
            <pc226:cmChg xmlns:pc226="http://schemas.microsoft.com/office/powerpoint/2022/06/main/command" chg="">
              <pc226:chgData name="Holly Connor" userId="1f42cece-a2cb-42f7-8756-b24cefe03901" providerId="ADAL" clId="{EBC91403-9153-46AE-92D4-6CAC8630111E}" dt="2023-02-10T15:24:44.707" v="266"/>
              <pc2:cmMkLst xmlns:pc2="http://schemas.microsoft.com/office/powerpoint/2019/9/main/command">
                <pc:docMk/>
                <pc:sldMk cId="964390177" sldId="335"/>
                <pc2:cmMk id="{8CBBF0E6-B75B-4D67-ADAC-75728083667F}"/>
              </pc2:cmMkLst>
              <pc226:cmRplyChg chg="add">
                <pc226:chgData name="Holly Connor" userId="1f42cece-a2cb-42f7-8756-b24cefe03901" providerId="ADAL" clId="{EBC91403-9153-46AE-92D4-6CAC8630111E}" dt="2023-02-10T15:21:18.191" v="265"/>
                <pc2:cmRplyMkLst xmlns:pc2="http://schemas.microsoft.com/office/powerpoint/2019/9/main/command">
                  <pc:docMk/>
                  <pc:sldMk cId="964390177" sldId="335"/>
                  <pc2:cmMk id="{8CBBF0E6-B75B-4D67-ADAC-75728083667F}"/>
                  <pc2:cmRplyMk id="{72A6D141-F759-4A32-AF26-2AAB54833A69}"/>
                </pc2:cmRplyMkLst>
              </pc226:cmRplyChg>
              <pc226:cmRplyChg chg="add">
                <pc226:chgData name="Holly Connor" userId="1f42cece-a2cb-42f7-8756-b24cefe03901" providerId="ADAL" clId="{EBC91403-9153-46AE-92D4-6CAC8630111E}" dt="2023-02-10T15:24:44.707" v="266"/>
                <pc2:cmRplyMkLst xmlns:pc2="http://schemas.microsoft.com/office/powerpoint/2019/9/main/command">
                  <pc:docMk/>
                  <pc:sldMk cId="964390177" sldId="335"/>
                  <pc2:cmMk id="{8CBBF0E6-B75B-4D67-ADAC-75728083667F}"/>
                  <pc2:cmRplyMk id="{872500AA-FACD-4CC5-90C2-AAD834FE0F0D}"/>
                </pc2:cmRplyMkLst>
              </pc226:cmRplyChg>
              <pc226:cmRplyChg chg="add">
                <pc226:chgData name="Holly Connor" userId="1f42cece-a2cb-42f7-8756-b24cefe03901" providerId="ADAL" clId="{EBC91403-9153-46AE-92D4-6CAC8630111E}" dt="2023-02-09T14:13:37.448" v="3"/>
                <pc2:cmRplyMkLst xmlns:pc2="http://schemas.microsoft.com/office/powerpoint/2019/9/main/command">
                  <pc:docMk/>
                  <pc:sldMk cId="964390177" sldId="335"/>
                  <pc2:cmMk id="{8CBBF0E6-B75B-4D67-ADAC-75728083667F}"/>
                  <pc2:cmRplyMk id="{C65669E4-348A-47E1-956A-81B9299B44D2}"/>
                </pc2:cmRplyMkLst>
              </pc226:cmRplyChg>
            </pc226:cmChg>
          </p:ext>
        </pc:extLst>
      </pc:sldChg>
      <pc:sldChg chg="addCm">
        <pc:chgData name="Holly Connor" userId="1f42cece-a2cb-42f7-8756-b24cefe03901" providerId="ADAL" clId="{EBC91403-9153-46AE-92D4-6CAC8630111E}" dt="2023-02-10T15:25:34.545" v="267"/>
        <pc:sldMkLst>
          <pc:docMk/>
          <pc:sldMk cId="2493959184" sldId="336"/>
        </pc:sldMkLst>
        <pc:extLst>
          <p:ext xmlns:p="http://schemas.openxmlformats.org/presentationml/2006/main" uri="{D6D511B9-2390-475A-947B-AFAB55BFBCF1}">
            <pc226:cmChg xmlns:pc226="http://schemas.microsoft.com/office/powerpoint/2022/06/main/command" chg="add">
              <pc226:chgData name="Holly Connor" userId="1f42cece-a2cb-42f7-8756-b24cefe03901" providerId="ADAL" clId="{EBC91403-9153-46AE-92D4-6CAC8630111E}" dt="2023-02-10T15:25:34.545" v="267"/>
              <pc2:cmMkLst xmlns:pc2="http://schemas.microsoft.com/office/powerpoint/2019/9/main/command">
                <pc:docMk/>
                <pc:sldMk cId="2493959184" sldId="336"/>
                <pc2:cmMk id="{0190F9F1-2A53-493D-8627-D68A1C897857}"/>
              </pc2:cmMkLst>
            </pc226:cmChg>
          </p:ext>
        </pc:extLst>
      </pc:sldChg>
      <pc:sldChg chg="addCm modNotesTx">
        <pc:chgData name="Holly Connor" userId="1f42cece-a2cb-42f7-8756-b24cefe03901" providerId="ADAL" clId="{EBC91403-9153-46AE-92D4-6CAC8630111E}" dt="2023-02-10T16:39:23.605" v="993"/>
        <pc:sldMkLst>
          <pc:docMk/>
          <pc:sldMk cId="3280082150" sldId="337"/>
        </pc:sldMkLst>
        <pc:extLst>
          <p:ext xmlns:p="http://schemas.openxmlformats.org/presentationml/2006/main" uri="{D6D511B9-2390-475A-947B-AFAB55BFBCF1}">
            <pc226:cmChg xmlns:pc226="http://schemas.microsoft.com/office/powerpoint/2022/06/main/command" chg="add">
              <pc226:chgData name="Holly Connor" userId="1f42cece-a2cb-42f7-8756-b24cefe03901" providerId="ADAL" clId="{EBC91403-9153-46AE-92D4-6CAC8630111E}" dt="2023-02-10T16:39:23.605" v="993"/>
              <pc2:cmMkLst xmlns:pc2="http://schemas.microsoft.com/office/powerpoint/2019/9/main/command">
                <pc:docMk/>
                <pc:sldMk cId="3280082150" sldId="337"/>
                <pc2:cmMk id="{DD2760EC-1BAF-4B73-9AA7-CB35222DA3CC}"/>
              </pc2:cmMkLst>
            </pc226:cmChg>
          </p:ext>
        </pc:extLst>
      </pc:sldChg>
      <pc:sldChg chg="modCm">
        <pc:chgData name="Holly Connor" userId="1f42cece-a2cb-42f7-8756-b24cefe03901" providerId="ADAL" clId="{EBC91403-9153-46AE-92D4-6CAC8630111E}" dt="2023-02-09T14:14:35.143" v="5"/>
        <pc:sldMkLst>
          <pc:docMk/>
          <pc:sldMk cId="3586911450" sldId="340"/>
        </pc:sldMkLst>
        <pc:extLst>
          <p:ext xmlns:p="http://schemas.openxmlformats.org/presentationml/2006/main" uri="{D6D511B9-2390-475A-947B-AFAB55BFBCF1}">
            <pc226:cmChg xmlns:pc226="http://schemas.microsoft.com/office/powerpoint/2022/06/main/command" chg="">
              <pc226:chgData name="Holly Connor" userId="1f42cece-a2cb-42f7-8756-b24cefe03901" providerId="ADAL" clId="{EBC91403-9153-46AE-92D4-6CAC8630111E}" dt="2023-02-09T14:14:35.143" v="5"/>
              <pc2:cmMkLst xmlns:pc2="http://schemas.microsoft.com/office/powerpoint/2019/9/main/command">
                <pc:docMk/>
                <pc:sldMk cId="3586911450" sldId="340"/>
                <pc2:cmMk id="{CDDA62FD-9A68-4459-A3E4-9C24FC55EDCD}"/>
              </pc2:cmMkLst>
              <pc226:cmRplyChg chg="add">
                <pc226:chgData name="Holly Connor" userId="1f42cece-a2cb-42f7-8756-b24cefe03901" providerId="ADAL" clId="{EBC91403-9153-46AE-92D4-6CAC8630111E}" dt="2023-02-09T14:14:35.143" v="5"/>
                <pc2:cmRplyMkLst xmlns:pc2="http://schemas.microsoft.com/office/powerpoint/2019/9/main/command">
                  <pc:docMk/>
                  <pc:sldMk cId="3586911450" sldId="340"/>
                  <pc2:cmMk id="{CDDA62FD-9A68-4459-A3E4-9C24FC55EDCD}"/>
                  <pc2:cmRplyMk id="{848B5479-63FE-4509-90AF-10A18560E5C3}"/>
                </pc2:cmRplyMkLst>
              </pc226:cmRplyChg>
            </pc226:cmChg>
          </p:ext>
        </pc:extLst>
      </pc:sldChg>
      <pc:sldChg chg="addSp modSp mod modCm">
        <pc:chgData name="Holly Connor" userId="1f42cece-a2cb-42f7-8756-b24cefe03901" providerId="ADAL" clId="{EBC91403-9153-46AE-92D4-6CAC8630111E}" dt="2023-02-10T10:15:12.364" v="13" actId="1076"/>
        <pc:sldMkLst>
          <pc:docMk/>
          <pc:sldMk cId="2987080898" sldId="341"/>
        </pc:sldMkLst>
        <pc:picChg chg="add mod">
          <ac:chgData name="Holly Connor" userId="1f42cece-a2cb-42f7-8756-b24cefe03901" providerId="ADAL" clId="{EBC91403-9153-46AE-92D4-6CAC8630111E}" dt="2023-02-10T10:15:12.364" v="13" actId="1076"/>
          <ac:picMkLst>
            <pc:docMk/>
            <pc:sldMk cId="2987080898" sldId="341"/>
            <ac:picMk id="3" creationId="{23B6B0DF-091B-11BF-271E-712582856F54}"/>
          </ac:picMkLst>
        </pc:picChg>
        <pc:extLst>
          <p:ext xmlns:p="http://schemas.openxmlformats.org/presentationml/2006/main" uri="{D6D511B9-2390-475A-947B-AFAB55BFBCF1}">
            <pc226:cmChg xmlns:pc226="http://schemas.microsoft.com/office/powerpoint/2022/06/main/command" chg="">
              <pc226:chgData name="Holly Connor" userId="1f42cece-a2cb-42f7-8756-b24cefe03901" providerId="ADAL" clId="{EBC91403-9153-46AE-92D4-6CAC8630111E}" dt="2023-02-10T10:15:04.999" v="10"/>
              <pc2:cmMkLst xmlns:pc2="http://schemas.microsoft.com/office/powerpoint/2019/9/main/command">
                <pc:docMk/>
                <pc:sldMk cId="2987080898" sldId="341"/>
                <pc2:cmMk id="{09771743-0F3A-4633-9CF1-F77FEA23CC4D}"/>
              </pc2:cmMkLst>
              <pc226:cmRplyChg chg="add">
                <pc226:chgData name="Holly Connor" userId="1f42cece-a2cb-42f7-8756-b24cefe03901" providerId="ADAL" clId="{EBC91403-9153-46AE-92D4-6CAC8630111E}" dt="2023-02-09T14:14:58.604" v="6"/>
                <pc2:cmRplyMkLst xmlns:pc2="http://schemas.microsoft.com/office/powerpoint/2019/9/main/command">
                  <pc:docMk/>
                  <pc:sldMk cId="2987080898" sldId="341"/>
                  <pc2:cmMk id="{09771743-0F3A-4633-9CF1-F77FEA23CC4D}"/>
                  <pc2:cmRplyMk id="{6D3E3B46-353F-45E8-8366-151351FE7191}"/>
                </pc2:cmRplyMkLst>
              </pc226:cmRplyChg>
              <pc226:cmRplyChg chg="add">
                <pc226:chgData name="Holly Connor" userId="1f42cece-a2cb-42f7-8756-b24cefe03901" providerId="ADAL" clId="{EBC91403-9153-46AE-92D4-6CAC8630111E}" dt="2023-02-10T10:15:04.999" v="10"/>
                <pc2:cmRplyMkLst xmlns:pc2="http://schemas.microsoft.com/office/powerpoint/2019/9/main/command">
                  <pc:docMk/>
                  <pc:sldMk cId="2987080898" sldId="341"/>
                  <pc2:cmMk id="{09771743-0F3A-4633-9CF1-F77FEA23CC4D}"/>
                  <pc2:cmRplyMk id="{3F807788-386B-49C8-9589-B7C291CA7EA7}"/>
                </pc2:cmRplyMkLst>
              </pc226:cmRplyChg>
            </pc226:cmChg>
          </p:ext>
        </pc:extLst>
      </pc:sldChg>
      <pc:sldChg chg="modCm">
        <pc:chgData name="Holly Connor" userId="1f42cece-a2cb-42f7-8756-b24cefe03901" providerId="ADAL" clId="{EBC91403-9153-46AE-92D4-6CAC8630111E}" dt="2023-02-09T14:15:35.559" v="7"/>
        <pc:sldMkLst>
          <pc:docMk/>
          <pc:sldMk cId="37096873" sldId="342"/>
        </pc:sldMkLst>
        <pc:extLst>
          <p:ext xmlns:p="http://schemas.openxmlformats.org/presentationml/2006/main" uri="{D6D511B9-2390-475A-947B-AFAB55BFBCF1}">
            <pc226:cmChg xmlns:pc226="http://schemas.microsoft.com/office/powerpoint/2022/06/main/command" chg="">
              <pc226:chgData name="Holly Connor" userId="1f42cece-a2cb-42f7-8756-b24cefe03901" providerId="ADAL" clId="{EBC91403-9153-46AE-92D4-6CAC8630111E}" dt="2023-02-09T14:15:35.559" v="7"/>
              <pc2:cmMkLst xmlns:pc2="http://schemas.microsoft.com/office/powerpoint/2019/9/main/command">
                <pc:docMk/>
                <pc:sldMk cId="37096873" sldId="342"/>
                <pc2:cmMk id="{237B1E8F-D9A2-489C-BCE9-7B9E8D76DEF9}"/>
              </pc2:cmMkLst>
              <pc226:cmRplyChg chg="add">
                <pc226:chgData name="Holly Connor" userId="1f42cece-a2cb-42f7-8756-b24cefe03901" providerId="ADAL" clId="{EBC91403-9153-46AE-92D4-6CAC8630111E}" dt="2023-02-09T14:15:35.559" v="7"/>
                <pc2:cmRplyMkLst xmlns:pc2="http://schemas.microsoft.com/office/powerpoint/2019/9/main/command">
                  <pc:docMk/>
                  <pc:sldMk cId="37096873" sldId="342"/>
                  <pc2:cmMk id="{237B1E8F-D9A2-489C-BCE9-7B9E8D76DEF9}"/>
                  <pc2:cmRplyMk id="{6DB28CB0-9CE1-41AC-B859-D63CAAE65D3F}"/>
                </pc2:cmRplyMkLst>
              </pc226:cmRplyChg>
            </pc226:cmChg>
          </p:ext>
        </pc:extLst>
      </pc:sldChg>
      <pc:sldChg chg="addSp modSp add mod modCm">
        <pc:chgData name="Holly Connor" userId="1f42cece-a2cb-42f7-8756-b24cefe03901" providerId="ADAL" clId="{EBC91403-9153-46AE-92D4-6CAC8630111E}" dt="2023-02-10T16:23:48.498" v="743" actId="20577"/>
        <pc:sldMkLst>
          <pc:docMk/>
          <pc:sldMk cId="827071303" sldId="343"/>
        </pc:sldMkLst>
        <pc:spChg chg="add mod">
          <ac:chgData name="Holly Connor" userId="1f42cece-a2cb-42f7-8756-b24cefe03901" providerId="ADAL" clId="{EBC91403-9153-46AE-92D4-6CAC8630111E}" dt="2023-02-10T10:16:25.501" v="46" actId="1076"/>
          <ac:spMkLst>
            <pc:docMk/>
            <pc:sldMk cId="827071303" sldId="343"/>
            <ac:spMk id="2" creationId="{3B426AAB-4A9A-69E6-A129-2A5DD8EB70F7}"/>
          </ac:spMkLst>
        </pc:spChg>
        <pc:spChg chg="add mod">
          <ac:chgData name="Holly Connor" userId="1f42cece-a2cb-42f7-8756-b24cefe03901" providerId="ADAL" clId="{EBC91403-9153-46AE-92D4-6CAC8630111E}" dt="2023-02-10T10:16:46.892" v="74" actId="20577"/>
          <ac:spMkLst>
            <pc:docMk/>
            <pc:sldMk cId="827071303" sldId="343"/>
            <ac:spMk id="6" creationId="{40A6F56D-7D6D-A4AF-BAB0-30DCE044F4EF}"/>
          </ac:spMkLst>
        </pc:spChg>
        <pc:spChg chg="add mod">
          <ac:chgData name="Holly Connor" userId="1f42cece-a2cb-42f7-8756-b24cefe03901" providerId="ADAL" clId="{EBC91403-9153-46AE-92D4-6CAC8630111E}" dt="2023-02-10T10:17:06.652" v="102" actId="14100"/>
          <ac:spMkLst>
            <pc:docMk/>
            <pc:sldMk cId="827071303" sldId="343"/>
            <ac:spMk id="7" creationId="{32B3AA42-0708-2F64-7A5A-81B03E41F532}"/>
          </ac:spMkLst>
        </pc:spChg>
        <pc:spChg chg="mod">
          <ac:chgData name="Holly Connor" userId="1f42cece-a2cb-42f7-8756-b24cefe03901" providerId="ADAL" clId="{EBC91403-9153-46AE-92D4-6CAC8630111E}" dt="2023-02-10T16:23:48.498" v="743" actId="20577"/>
          <ac:spMkLst>
            <pc:docMk/>
            <pc:sldMk cId="827071303" sldId="343"/>
            <ac:spMk id="21" creationId="{4D970DDE-3331-43C7-8808-F643520183D1}"/>
          </ac:spMkLst>
        </pc:spChg>
        <pc:spChg chg="mod">
          <ac:chgData name="Holly Connor" userId="1f42cece-a2cb-42f7-8756-b24cefe03901" providerId="ADAL" clId="{EBC91403-9153-46AE-92D4-6CAC8630111E}" dt="2023-02-10T10:15:35.180" v="32" actId="20577"/>
          <ac:spMkLst>
            <pc:docMk/>
            <pc:sldMk cId="827071303" sldId="343"/>
            <ac:spMk id="22" creationId="{02AABD48-7F62-174B-98BD-03D513E3B1A1}"/>
          </ac:spMkLst>
        </pc:spChg>
        <pc:extLst>
          <p:ext xmlns:p="http://schemas.openxmlformats.org/presentationml/2006/main" uri="{D6D511B9-2390-475A-947B-AFAB55BFBCF1}">
            <pc226:cmChg xmlns:pc226="http://schemas.microsoft.com/office/powerpoint/2022/06/main/command" chg="mod">
              <pc226:chgData name="Holly Connor" userId="1f42cece-a2cb-42f7-8756-b24cefe03901" providerId="ADAL" clId="{EBC91403-9153-46AE-92D4-6CAC8630111E}" dt="2023-02-10T10:15:35.180" v="32" actId="20577"/>
              <pc2:cmMkLst xmlns:pc2="http://schemas.microsoft.com/office/powerpoint/2019/9/main/command">
                <pc:docMk/>
                <pc:sldMk cId="827071303" sldId="343"/>
                <pc2:cmMk id="{F567A655-E9C2-4C41-99E0-77CBCAF2CDB0}"/>
              </pc2:cmMkLst>
            </pc226:cmChg>
          </p:ext>
        </pc:extLst>
      </pc:sldChg>
      <pc:sldChg chg="addSp modSp add mod">
        <pc:chgData name="Holly Connor" userId="1f42cece-a2cb-42f7-8756-b24cefe03901" providerId="ADAL" clId="{EBC91403-9153-46AE-92D4-6CAC8630111E}" dt="2023-02-10T16:23:39.891" v="728" actId="20577"/>
        <pc:sldMkLst>
          <pc:docMk/>
          <pc:sldMk cId="3195848596" sldId="344"/>
        </pc:sldMkLst>
        <pc:spChg chg="add mod">
          <ac:chgData name="Holly Connor" userId="1f42cece-a2cb-42f7-8756-b24cefe03901" providerId="ADAL" clId="{EBC91403-9153-46AE-92D4-6CAC8630111E}" dt="2023-02-10T10:23:25.556" v="121" actId="20577"/>
          <ac:spMkLst>
            <pc:docMk/>
            <pc:sldMk cId="3195848596" sldId="344"/>
            <ac:spMk id="6" creationId="{A45D8F49-97CA-5BCD-FE9D-882C22242A68}"/>
          </ac:spMkLst>
        </pc:spChg>
        <pc:spChg chg="add mod">
          <ac:chgData name="Holly Connor" userId="1f42cece-a2cb-42f7-8756-b24cefe03901" providerId="ADAL" clId="{EBC91403-9153-46AE-92D4-6CAC8630111E}" dt="2023-02-10T10:24:06.641" v="141" actId="20577"/>
          <ac:spMkLst>
            <pc:docMk/>
            <pc:sldMk cId="3195848596" sldId="344"/>
            <ac:spMk id="7" creationId="{9A478C97-F09D-A57E-E11B-0B918C0B5956}"/>
          </ac:spMkLst>
        </pc:spChg>
        <pc:spChg chg="add mod">
          <ac:chgData name="Holly Connor" userId="1f42cece-a2cb-42f7-8756-b24cefe03901" providerId="ADAL" clId="{EBC91403-9153-46AE-92D4-6CAC8630111E}" dt="2023-02-10T10:24:32.638" v="157" actId="20577"/>
          <ac:spMkLst>
            <pc:docMk/>
            <pc:sldMk cId="3195848596" sldId="344"/>
            <ac:spMk id="8" creationId="{2F3E2027-A918-2ED0-8A3B-C9478283F8F2}"/>
          </ac:spMkLst>
        </pc:spChg>
        <pc:spChg chg="mod">
          <ac:chgData name="Holly Connor" userId="1f42cece-a2cb-42f7-8756-b24cefe03901" providerId="ADAL" clId="{EBC91403-9153-46AE-92D4-6CAC8630111E}" dt="2023-02-10T16:23:01.560" v="689" actId="20577"/>
          <ac:spMkLst>
            <pc:docMk/>
            <pc:sldMk cId="3195848596" sldId="344"/>
            <ac:spMk id="21" creationId="{4D970DDE-3331-43C7-8808-F643520183D1}"/>
          </ac:spMkLst>
        </pc:spChg>
        <pc:spChg chg="mod">
          <ac:chgData name="Holly Connor" userId="1f42cece-a2cb-42f7-8756-b24cefe03901" providerId="ADAL" clId="{EBC91403-9153-46AE-92D4-6CAC8630111E}" dt="2023-02-10T16:23:39.891" v="728" actId="20577"/>
          <ac:spMkLst>
            <pc:docMk/>
            <pc:sldMk cId="3195848596" sldId="344"/>
            <ac:spMk id="22" creationId="{02AABD48-7F62-174B-98BD-03D513E3B1A1}"/>
          </ac:spMkLst>
        </pc:spChg>
        <pc:picChg chg="mod">
          <ac:chgData name="Holly Connor" userId="1f42cece-a2cb-42f7-8756-b24cefe03901" providerId="ADAL" clId="{EBC91403-9153-46AE-92D4-6CAC8630111E}" dt="2023-02-10T10:22:53.207" v="106" actId="1076"/>
          <ac:picMkLst>
            <pc:docMk/>
            <pc:sldMk cId="3195848596" sldId="344"/>
            <ac:picMk id="3" creationId="{23B6B0DF-091B-11BF-271E-712582856F54}"/>
          </ac:picMkLst>
        </pc:picChg>
        <pc:picChg chg="add mod">
          <ac:chgData name="Holly Connor" userId="1f42cece-a2cb-42f7-8756-b24cefe03901" providerId="ADAL" clId="{EBC91403-9153-46AE-92D4-6CAC8630111E}" dt="2023-02-10T10:22:40.331" v="104"/>
          <ac:picMkLst>
            <pc:docMk/>
            <pc:sldMk cId="3195848596" sldId="344"/>
            <ac:picMk id="5" creationId="{16A78D0A-1BCC-7811-163D-ED03AFF506D1}"/>
          </ac:picMkLst>
        </pc:picChg>
      </pc:sldChg>
      <pc:sldChg chg="addSp modSp add mod">
        <pc:chgData name="Holly Connor" userId="1f42cece-a2cb-42f7-8756-b24cefe03901" providerId="ADAL" clId="{EBC91403-9153-46AE-92D4-6CAC8630111E}" dt="2023-02-10T16:23:30.815" v="712" actId="20577"/>
        <pc:sldMkLst>
          <pc:docMk/>
          <pc:sldMk cId="2447618155" sldId="345"/>
        </pc:sldMkLst>
        <pc:spChg chg="add mod">
          <ac:chgData name="Holly Connor" userId="1f42cece-a2cb-42f7-8756-b24cefe03901" providerId="ADAL" clId="{EBC91403-9153-46AE-92D4-6CAC8630111E}" dt="2023-02-10T10:26:57.686" v="198" actId="1076"/>
          <ac:spMkLst>
            <pc:docMk/>
            <pc:sldMk cId="2447618155" sldId="345"/>
            <ac:spMk id="3" creationId="{8E5C0647-503A-DABF-8A0D-634B87731FDB}"/>
          </ac:spMkLst>
        </pc:spChg>
        <pc:spChg chg="add mod">
          <ac:chgData name="Holly Connor" userId="1f42cece-a2cb-42f7-8756-b24cefe03901" providerId="ADAL" clId="{EBC91403-9153-46AE-92D4-6CAC8630111E}" dt="2023-02-10T10:29:02.734" v="262" actId="20577"/>
          <ac:spMkLst>
            <pc:docMk/>
            <pc:sldMk cId="2447618155" sldId="345"/>
            <ac:spMk id="6" creationId="{1C679D4C-5833-285D-12E3-0A1B717AE63B}"/>
          </ac:spMkLst>
        </pc:spChg>
        <pc:spChg chg="mod">
          <ac:chgData name="Holly Connor" userId="1f42cece-a2cb-42f7-8756-b24cefe03901" providerId="ADAL" clId="{EBC91403-9153-46AE-92D4-6CAC8630111E}" dt="2023-02-10T16:23:09.814" v="704" actId="20577"/>
          <ac:spMkLst>
            <pc:docMk/>
            <pc:sldMk cId="2447618155" sldId="345"/>
            <ac:spMk id="21" creationId="{4D970DDE-3331-43C7-8808-F643520183D1}"/>
          </ac:spMkLst>
        </pc:spChg>
        <pc:spChg chg="mod">
          <ac:chgData name="Holly Connor" userId="1f42cece-a2cb-42f7-8756-b24cefe03901" providerId="ADAL" clId="{EBC91403-9153-46AE-92D4-6CAC8630111E}" dt="2023-02-10T16:23:30.815" v="712" actId="20577"/>
          <ac:spMkLst>
            <pc:docMk/>
            <pc:sldMk cId="2447618155" sldId="345"/>
            <ac:spMk id="22" creationId="{02AABD48-7F62-174B-98BD-03D513E3B1A1}"/>
          </ac:spMkLst>
        </pc:spChg>
        <pc:cxnChg chg="add mod">
          <ac:chgData name="Holly Connor" userId="1f42cece-a2cb-42f7-8756-b24cefe03901" providerId="ADAL" clId="{EBC91403-9153-46AE-92D4-6CAC8630111E}" dt="2023-02-10T10:28:46.390" v="243" actId="692"/>
          <ac:cxnSpMkLst>
            <pc:docMk/>
            <pc:sldMk cId="2447618155" sldId="345"/>
            <ac:cxnSpMk id="10" creationId="{D7FB2D15-CD06-A7EA-B0CD-E691727A1495}"/>
          </ac:cxnSpMkLst>
        </pc:cxnChg>
      </pc:sldChg>
    </pc:docChg>
  </pc:docChgLst>
  <pc:docChgLst>
    <pc:chgData name="Steve Pardoe" userId="6fa2db72-1fdb-41be-8a25-f49a2205c689" providerId="ADAL" clId="{21F53E30-C247-E94C-9033-0559B0047481}"/>
    <pc:docChg chg="custSel modSld">
      <pc:chgData name="Steve Pardoe" userId="6fa2db72-1fdb-41be-8a25-f49a2205c689" providerId="ADAL" clId="{21F53E30-C247-E94C-9033-0559B0047481}" dt="2023-03-26T17:56:03.973" v="95" actId="20577"/>
      <pc:docMkLst>
        <pc:docMk/>
      </pc:docMkLst>
      <pc:sldChg chg="modSp mod">
        <pc:chgData name="Steve Pardoe" userId="6fa2db72-1fdb-41be-8a25-f49a2205c689" providerId="ADAL" clId="{21F53E30-C247-E94C-9033-0559B0047481}" dt="2023-03-26T17:43:38.015" v="35" actId="1076"/>
        <pc:sldMkLst>
          <pc:docMk/>
          <pc:sldMk cId="3541215812" sldId="305"/>
        </pc:sldMkLst>
        <pc:grpChg chg="mod">
          <ac:chgData name="Steve Pardoe" userId="6fa2db72-1fdb-41be-8a25-f49a2205c689" providerId="ADAL" clId="{21F53E30-C247-E94C-9033-0559B0047481}" dt="2023-03-26T17:43:38.015" v="35" actId="1076"/>
          <ac:grpSpMkLst>
            <pc:docMk/>
            <pc:sldMk cId="3541215812" sldId="305"/>
            <ac:grpSpMk id="15" creationId="{6B792857-DB97-41AB-B068-F97F0CE2F59F}"/>
          </ac:grpSpMkLst>
        </pc:grpChg>
      </pc:sldChg>
      <pc:sldChg chg="modSp mod modNotesTx">
        <pc:chgData name="Steve Pardoe" userId="6fa2db72-1fdb-41be-8a25-f49a2205c689" providerId="ADAL" clId="{21F53E30-C247-E94C-9033-0559B0047481}" dt="2023-03-26T17:41:53.884" v="34" actId="20577"/>
        <pc:sldMkLst>
          <pc:docMk/>
          <pc:sldMk cId="1183814239" sldId="316"/>
        </pc:sldMkLst>
        <pc:spChg chg="mod">
          <ac:chgData name="Steve Pardoe" userId="6fa2db72-1fdb-41be-8a25-f49a2205c689" providerId="ADAL" clId="{21F53E30-C247-E94C-9033-0559B0047481}" dt="2023-03-26T17:38:57.407" v="28" actId="313"/>
          <ac:spMkLst>
            <pc:docMk/>
            <pc:sldMk cId="1183814239" sldId="316"/>
            <ac:spMk id="2" creationId="{4E596DE6-ADA8-44E7-A615-41BAF28964E8}"/>
          </ac:spMkLst>
        </pc:spChg>
      </pc:sldChg>
      <pc:sldChg chg="modNotesTx">
        <pc:chgData name="Steve Pardoe" userId="6fa2db72-1fdb-41be-8a25-f49a2205c689" providerId="ADAL" clId="{21F53E30-C247-E94C-9033-0559B0047481}" dt="2023-03-26T17:46:24.779" v="54" actId="113"/>
        <pc:sldMkLst>
          <pc:docMk/>
          <pc:sldMk cId="3491418607" sldId="330"/>
        </pc:sldMkLst>
      </pc:sldChg>
      <pc:sldChg chg="addSp modSp mod modAnim modNotesTx">
        <pc:chgData name="Steve Pardoe" userId="6fa2db72-1fdb-41be-8a25-f49a2205c689" providerId="ADAL" clId="{21F53E30-C247-E94C-9033-0559B0047481}" dt="2023-03-26T17:53:31.976" v="67"/>
        <pc:sldMkLst>
          <pc:docMk/>
          <pc:sldMk cId="2849662197" sldId="334"/>
        </pc:sldMkLst>
        <pc:spChg chg="mod">
          <ac:chgData name="Steve Pardoe" userId="6fa2db72-1fdb-41be-8a25-f49a2205c689" providerId="ADAL" clId="{21F53E30-C247-E94C-9033-0559B0047481}" dt="2023-03-26T17:52:46.966" v="59" actId="14100"/>
          <ac:spMkLst>
            <pc:docMk/>
            <pc:sldMk cId="2849662197" sldId="334"/>
            <ac:spMk id="3" creationId="{0441E607-845E-4C64-A721-6C89B47C447C}"/>
          </ac:spMkLst>
        </pc:spChg>
        <pc:spChg chg="add mod">
          <ac:chgData name="Steve Pardoe" userId="6fa2db72-1fdb-41be-8a25-f49a2205c689" providerId="ADAL" clId="{21F53E30-C247-E94C-9033-0559B0047481}" dt="2023-03-26T17:53:17.137" v="65" actId="1076"/>
          <ac:spMkLst>
            <pc:docMk/>
            <pc:sldMk cId="2849662197" sldId="334"/>
            <ac:spMk id="6" creationId="{2E078554-BD1C-DFCF-1231-63FAEA6F5BD7}"/>
          </ac:spMkLst>
        </pc:spChg>
      </pc:sldChg>
      <pc:sldChg chg="addSp modSp mod modAnim modNotesTx">
        <pc:chgData name="Steve Pardoe" userId="6fa2db72-1fdb-41be-8a25-f49a2205c689" providerId="ADAL" clId="{21F53E30-C247-E94C-9033-0559B0047481}" dt="2023-03-26T17:56:03.973" v="95" actId="20577"/>
        <pc:sldMkLst>
          <pc:docMk/>
          <pc:sldMk cId="964390177" sldId="335"/>
        </pc:sldMkLst>
        <pc:spChg chg="mod">
          <ac:chgData name="Steve Pardoe" userId="6fa2db72-1fdb-41be-8a25-f49a2205c689" providerId="ADAL" clId="{21F53E30-C247-E94C-9033-0559B0047481}" dt="2023-03-26T17:53:43.047" v="69" actId="14100"/>
          <ac:spMkLst>
            <pc:docMk/>
            <pc:sldMk cId="964390177" sldId="335"/>
            <ac:spMk id="3" creationId="{36E2378D-09F9-4F0B-84E9-00145C53BA52}"/>
          </ac:spMkLst>
        </pc:spChg>
        <pc:spChg chg="add mod">
          <ac:chgData name="Steve Pardoe" userId="6fa2db72-1fdb-41be-8a25-f49a2205c689" providerId="ADAL" clId="{21F53E30-C247-E94C-9033-0559B0047481}" dt="2023-03-26T17:54:08.134" v="75" actId="1076"/>
          <ac:spMkLst>
            <pc:docMk/>
            <pc:sldMk cId="964390177" sldId="335"/>
            <ac:spMk id="6" creationId="{CFE6BB3E-87E4-9EAA-85B1-9B1062A79914}"/>
          </ac:spMkLst>
        </pc:spChg>
      </pc:sldChg>
      <pc:sldChg chg="modNotesTx">
        <pc:chgData name="Steve Pardoe" userId="6fa2db72-1fdb-41be-8a25-f49a2205c689" providerId="ADAL" clId="{21F53E30-C247-E94C-9033-0559B0047481}" dt="2023-03-26T17:55:52.563" v="87" actId="20577"/>
        <pc:sldMkLst>
          <pc:docMk/>
          <pc:sldMk cId="2493959184" sldId="336"/>
        </pc:sldMkLst>
      </pc:sldChg>
    </pc:docChg>
  </pc:docChgLst>
  <pc:docChgLst>
    <pc:chgData name="Steve Pardoe" userId="S::steve.pardoe_etfoundation.co.uk#ext#@pearsoneducationinc.onmicrosoft.com::36300e65-e3c2-49f9-adf9-c4183b2d011a" providerId="AD" clId="Web-{E931F5FB-FCE8-F561-8342-DB86728E175B}"/>
    <pc:docChg chg="mod">
      <pc:chgData name="Steve Pardoe" userId="S::steve.pardoe_etfoundation.co.uk#ext#@pearsoneducationinc.onmicrosoft.com::36300e65-e3c2-49f9-adf9-c4183b2d011a" providerId="AD" clId="Web-{E931F5FB-FCE8-F561-8342-DB86728E175B}" dt="2023-02-11T20:21:18.682" v="2"/>
      <pc:docMkLst>
        <pc:docMk/>
      </pc:docMkLst>
      <pc:sldChg chg="addCm">
        <pc:chgData name="Steve Pardoe" userId="S::steve.pardoe_etfoundation.co.uk#ext#@pearsoneducationinc.onmicrosoft.com::36300e65-e3c2-49f9-adf9-c4183b2d011a" providerId="AD" clId="Web-{E931F5FB-FCE8-F561-8342-DB86728E175B}" dt="2023-02-11T20:20:50.228" v="1"/>
        <pc:sldMkLst>
          <pc:docMk/>
          <pc:sldMk cId="4043658862" sldId="261"/>
        </pc:sldMkLst>
        <pc:extLst>
          <p:ext xmlns:p="http://schemas.openxmlformats.org/presentationml/2006/main" uri="{D6D511B9-2390-475A-947B-AFAB55BFBCF1}">
            <pc226:cmChg xmlns:pc226="http://schemas.microsoft.com/office/powerpoint/2022/06/main/command" chg="add">
              <pc226:chgData name="Steve Pardoe" userId="S::steve.pardoe_etfoundation.co.uk#ext#@pearsoneducationinc.onmicrosoft.com::36300e65-e3c2-49f9-adf9-c4183b2d011a" providerId="AD" clId="Web-{E931F5FB-FCE8-F561-8342-DB86728E175B}" dt="2023-02-11T20:20:50.228" v="1"/>
              <pc2:cmMkLst xmlns:pc2="http://schemas.microsoft.com/office/powerpoint/2019/9/main/command">
                <pc:docMk/>
                <pc:sldMk cId="4043658862" sldId="261"/>
                <pc2:cmMk id="{427C175B-C89E-41C4-BA63-63C6AA76D83F}"/>
              </pc2:cmMkLst>
            </pc226:cmChg>
          </p:ext>
        </pc:extLst>
      </pc:sldChg>
      <pc:sldChg chg="addCm">
        <pc:chgData name="Steve Pardoe" userId="S::steve.pardoe_etfoundation.co.uk#ext#@pearsoneducationinc.onmicrosoft.com::36300e65-e3c2-49f9-adf9-c4183b2d011a" providerId="AD" clId="Web-{E931F5FB-FCE8-F561-8342-DB86728E175B}" dt="2023-02-11T20:21:18.682" v="2"/>
        <pc:sldMkLst>
          <pc:docMk/>
          <pc:sldMk cId="3114241736" sldId="325"/>
        </pc:sldMkLst>
        <pc:extLst>
          <p:ext xmlns:p="http://schemas.openxmlformats.org/presentationml/2006/main" uri="{D6D511B9-2390-475A-947B-AFAB55BFBCF1}">
            <pc226:cmChg xmlns:pc226="http://schemas.microsoft.com/office/powerpoint/2022/06/main/command" chg="add">
              <pc226:chgData name="Steve Pardoe" userId="S::steve.pardoe_etfoundation.co.uk#ext#@pearsoneducationinc.onmicrosoft.com::36300e65-e3c2-49f9-adf9-c4183b2d011a" providerId="AD" clId="Web-{E931F5FB-FCE8-F561-8342-DB86728E175B}" dt="2023-02-11T20:21:18.682" v="2"/>
              <pc2:cmMkLst xmlns:pc2="http://schemas.microsoft.com/office/powerpoint/2019/9/main/command">
                <pc:docMk/>
                <pc:sldMk cId="3114241736" sldId="325"/>
                <pc2:cmMk id="{9A0EA4D1-053B-4FD9-BCE1-2108BC2568D7}"/>
              </pc2:cmMkLst>
            </pc226:cmChg>
          </p:ext>
        </pc:extLst>
      </pc:sldChg>
    </pc:docChg>
  </pc:docChgLst>
  <pc:docChgLst>
    <pc:chgData name="Nicola Twining" userId="S::nicola.twining@pearson.com::05b3df68-12d1-4bf9-a4d8-0ea790d8435a" providerId="AD" clId="Web-{0E734EB6-9961-B1CB-9578-20488092D1FD}"/>
    <pc:docChg chg="modSld">
      <pc:chgData name="Nicola Twining" userId="S::nicola.twining@pearson.com::05b3df68-12d1-4bf9-a4d8-0ea790d8435a" providerId="AD" clId="Web-{0E734EB6-9961-B1CB-9578-20488092D1FD}" dt="2023-02-16T08:54:02.712" v="3"/>
      <pc:docMkLst>
        <pc:docMk/>
      </pc:docMkLst>
      <pc:sldChg chg="modSp">
        <pc:chgData name="Nicola Twining" userId="S::nicola.twining@pearson.com::05b3df68-12d1-4bf9-a4d8-0ea790d8435a" providerId="AD" clId="Web-{0E734EB6-9961-B1CB-9578-20488092D1FD}" dt="2023-02-16T08:54:02.712" v="3"/>
        <pc:sldMkLst>
          <pc:docMk/>
          <pc:sldMk cId="3541215812" sldId="305"/>
        </pc:sldMkLst>
        <pc:spChg chg="mod">
          <ac:chgData name="Nicola Twining" userId="S::nicola.twining@pearson.com::05b3df68-12d1-4bf9-a4d8-0ea790d8435a" providerId="AD" clId="Web-{0E734EB6-9961-B1CB-9578-20488092D1FD}" dt="2023-02-16T08:54:02.712" v="3"/>
          <ac:spMkLst>
            <pc:docMk/>
            <pc:sldMk cId="3541215812" sldId="305"/>
            <ac:spMk id="16" creationId="{DC879B66-A936-4D42-B0D5-81C9DC8E559B}"/>
          </ac:spMkLst>
        </pc:spChg>
        <pc:spChg chg="mod">
          <ac:chgData name="Nicola Twining" userId="S::nicola.twining@pearson.com::05b3df68-12d1-4bf9-a4d8-0ea790d8435a" providerId="AD" clId="Web-{0E734EB6-9961-B1CB-9578-20488092D1FD}" dt="2023-02-16T08:54:02.712" v="2"/>
          <ac:spMkLst>
            <pc:docMk/>
            <pc:sldMk cId="3541215812" sldId="305"/>
            <ac:spMk id="27" creationId="{780EB18A-B6E1-426D-A1AF-AE5FFCE5758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Times New Roman" panose="02020603050405020304" pitchFamily="18" charset="0"/>
                <a:ea typeface="Times New Roman" panose="02020603050405020304" pitchFamily="18" charset="0"/>
                <a:cs typeface="Calibri" panose="020F0502020204030204" pitchFamily="34" charset="0"/>
              </a:rPr>
              <a:t>Explain that the activities will enable learners to draw on prior knowledge of sequences, using a realistic, practical context to build confidence and understanding.</a:t>
            </a:r>
            <a:endParaRPr lang="en-US"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try this question. </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521071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090188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try this question.</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782990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Part c:</a:t>
            </a:r>
          </a:p>
          <a:p>
            <a:r>
              <a:rPr lang="en-GB" sz="1200" kern="1200" dirty="0">
                <a:solidFill>
                  <a:schemeClr val="tx1"/>
                </a:solidFill>
                <a:effectLst/>
                <a:latin typeface="+mn-lt"/>
                <a:ea typeface="+mn-ea"/>
                <a:cs typeface="+mn-cs"/>
              </a:rPr>
              <a:t>Explanations from mark scheme: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1 less than 80 and 80 is a multiple of 4</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Generate series to 79</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79 is the 20</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term</a:t>
            </a:r>
          </a:p>
          <a:p>
            <a:pPr marL="0" indent="0">
              <a:buFont typeface="Arial" panose="020B0604020202020204" pitchFamily="34" charset="0"/>
              <a:buNone/>
            </a:pPr>
            <a:r>
              <a:rPr lang="en-GB" sz="1200" kern="1200" dirty="0">
                <a:solidFill>
                  <a:schemeClr val="tx1"/>
                </a:solidFill>
                <a:effectLst/>
                <a:latin typeface="+mn-lt"/>
                <a:ea typeface="+mn-ea"/>
                <a:cs typeface="+mn-cs"/>
              </a:rPr>
              <a:t>Accept equivalent answers</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818277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try this question.</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008279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93615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Discuss in pairs and answer the following questions: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How many chairs would they need for 8 tables? How many for 12 tables? </a:t>
            </a:r>
          </a:p>
          <a:p>
            <a:r>
              <a:rPr lang="en-GB" dirty="0">
                <a:solidFill>
                  <a:srgbClr val="3F3F3F"/>
                </a:solidFill>
                <a:effectLst/>
                <a:latin typeface="Helvetica" pitchFamily="2" charset="0"/>
              </a:rPr>
              <a:t>With this arrangement how many tables would they need for 37 chairs?</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Practical task:</a:t>
            </a:r>
          </a:p>
          <a:p>
            <a:r>
              <a:rPr lang="en-GB" b="0" dirty="0"/>
              <a:t>Ask learners to work together in arranging chairs around 1 table, 2 tables and 3 tables put together horizontally and record their results.</a:t>
            </a:r>
          </a:p>
          <a:p>
            <a:endParaRPr lang="en-GB" b="0" dirty="0"/>
          </a:p>
          <a:p>
            <a:r>
              <a:rPr lang="en-GB" b="0" dirty="0"/>
              <a:t>Nominate a learner to present results on the board.</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that each number in the pattern (sequence) is called a term.</a:t>
            </a:r>
          </a:p>
          <a:p>
            <a:endParaRPr lang="en-GB" dirty="0"/>
          </a:p>
          <a:p>
            <a:r>
              <a:rPr lang="en-GB" dirty="0"/>
              <a:t>Ask learners the relationship is between the table (position) and number of chairs (terms).</a:t>
            </a:r>
          </a:p>
          <a:p>
            <a:pPr marL="171450" indent="-171450">
              <a:buFont typeface="Arial" panose="020B0604020202020204" pitchFamily="34" charset="0"/>
              <a:buChar char="•"/>
            </a:pPr>
            <a:r>
              <a:rPr lang="en-GB" dirty="0"/>
              <a:t>First term represents number of chairs around one table (i.e. position 1).</a:t>
            </a:r>
          </a:p>
          <a:p>
            <a:pPr marL="171450" indent="-171450">
              <a:buFont typeface="Arial" panose="020B0604020202020204" pitchFamily="34" charset="0"/>
              <a:buChar char="•"/>
            </a:pPr>
            <a:r>
              <a:rPr lang="en-GB" dirty="0"/>
              <a:t>Third term represents number of chairs around three tables (i.e. position 3).</a:t>
            </a:r>
          </a:p>
          <a:p>
            <a:r>
              <a:rPr lang="en-GB" dirty="0"/>
              <a:t>Model the correct language, e.g., if terms are next to each other, they are referred to as consecutive terms.</a:t>
            </a:r>
          </a:p>
          <a:p>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Introduce the context of the cost of employing a plumber who charges an hourly rate and a call-out fee. Learners work in pairs and are instructed to take turns to match each card to a sequence on the template and explain their reasoning to their partner.</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Calibri" panose="020F0502020204030204" pitchFamily="34" charset="0"/>
                <a:ea typeface="Calibri" panose="020F0502020204030204" pitchFamily="34" charset="0"/>
                <a:cs typeface="Times New Roman" panose="02020603050405020304" pitchFamily="18" charset="0"/>
              </a:rPr>
              <a:t>Teacher is to cut out the cards on the ‘Explore 2’ handout. Only give out the N cards to start. Laminating these cards and the template sheet will enable re-use of the resource.</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Issue the template and first set of cards (labelled ‘N_’), giving the </a:t>
            </a:r>
            <a:r>
              <a:rPr lang="en-GB" sz="1800" i="1" dirty="0">
                <a:effectLst/>
                <a:latin typeface="Times New Roman" panose="02020603050405020304" pitchFamily="18" charset="0"/>
                <a:ea typeface="Calibri" panose="020F0502020204030204" pitchFamily="34" charset="0"/>
              </a:rPr>
              <a:t>n</a:t>
            </a:r>
            <a:r>
              <a:rPr lang="en-GB" sz="1800" dirty="0">
                <a:effectLst/>
                <a:latin typeface="Calibri" panose="020F0502020204030204" pitchFamily="34" charset="0"/>
                <a:ea typeface="Calibri" panose="020F0502020204030204" pitchFamily="34" charset="0"/>
                <a:cs typeface="Times New Roman" panose="02020603050405020304" pitchFamily="18" charset="0"/>
              </a:rPr>
              <a:t>th term expression/formula to each pair of learners. There are 6 cards in the set, and 8 gaps on the template.</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Move around the room, asking individual learners to identify which card they placed and why. Point out to learners that they need to determine the </a:t>
            </a:r>
            <a:r>
              <a:rPr lang="en-GB" sz="1800" i="1" dirty="0">
                <a:effectLst/>
                <a:latin typeface="Times New Roman" panose="02020603050405020304" pitchFamily="18" charset="0"/>
                <a:ea typeface="Calibri" panose="020F0502020204030204" pitchFamily="34" charset="0"/>
              </a:rPr>
              <a:t>n</a:t>
            </a:r>
            <a:r>
              <a:rPr lang="en-GB" sz="1800" dirty="0">
                <a:effectLst/>
                <a:latin typeface="Calibri" panose="020F0502020204030204" pitchFamily="34" charset="0"/>
                <a:ea typeface="Calibri" panose="020F0502020204030204" pitchFamily="34" charset="0"/>
                <a:cs typeface="Times New Roman" panose="02020603050405020304" pitchFamily="18" charset="0"/>
              </a:rPr>
              <a:t>th term for two missing cards. Ask questions relating to the context, e.g. ‘What is the hourly rate for this sequence?’ ‘How do you know that the call-out fee is £</a:t>
            </a:r>
            <a:r>
              <a:rPr lang="en-GB" sz="1800" i="1" dirty="0">
                <a:effectLst/>
                <a:latin typeface="Times New Roman" panose="02020603050405020304" pitchFamily="18" charset="0"/>
                <a:ea typeface="Calibri" panose="020F0502020204030204" pitchFamily="34" charset="0"/>
                <a:cs typeface="Times New Roman" panose="02020603050405020304" pitchFamily="18" charset="0"/>
              </a:rPr>
              <a:t>x</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Calibri" panose="020F0502020204030204" pitchFamily="34" charset="0"/>
                <a:ea typeface="Calibri" panose="020F0502020204030204" pitchFamily="34" charset="0"/>
                <a:cs typeface="Times New Roman" panose="02020603050405020304" pitchFamily="18" charset="0"/>
              </a:rPr>
              <a:t>Tutor to give out the second set of cards (B):</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Introduce the second set of cards showing bar models of cost structure (labelled ’B_’). Note that learners might match each card to just one other card and not check that all pairings make sense. The visual representation may provoke cognitive conflict. Again, point out to learners that they need to create bar models for the two missing cards.</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Calibri" panose="020F0502020204030204" pitchFamily="34" charset="0"/>
                <a:ea typeface="Calibri" panose="020F0502020204030204" pitchFamily="34" charset="0"/>
                <a:cs typeface="Times New Roman" panose="02020603050405020304" pitchFamily="18" charset="0"/>
              </a:rPr>
              <a:t>Tutor to give out the next set of cards (E):</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Issue the third set of cards with the value of the eighth term (labelled ‘E_’). Note that one of the cards has a value that is double the value of the 4th term of a different sequence to illustrate a common misconception.</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Calibri" panose="020F0502020204030204" pitchFamily="34" charset="0"/>
                <a:ea typeface="Calibri" panose="020F0502020204030204" pitchFamily="34" charset="0"/>
                <a:cs typeface="Times New Roman" panose="02020603050405020304" pitchFamily="18" charset="0"/>
              </a:rPr>
              <a:t>Tutor to give out final set of cards (W):</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final set of word cards, referring to context (labelled ‘W_’), can be issued. Note that two of the sequences have two word cards that match.</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525369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Ask learners for key learning points and reinforce correct mathematical language. (See </a:t>
            </a:r>
            <a:r>
              <a:rPr lang="en-GB" sz="1800" i="1" dirty="0">
                <a:effectLst/>
                <a:latin typeface="Calibri" panose="020F0502020204030204" pitchFamily="34" charset="0"/>
                <a:ea typeface="Calibri" panose="020F0502020204030204" pitchFamily="34" charset="0"/>
              </a:rPr>
              <a:t>NCETM KS3 guidance notes on language</a:t>
            </a:r>
            <a:r>
              <a:rPr lang="en-GB" sz="1800" dirty="0">
                <a:effectLst/>
                <a:latin typeface="Calibri" panose="020F0502020204030204" pitchFamily="34" charset="0"/>
                <a:ea typeface="Calibri" panose="020F0502020204030204" pitchFamily="34" charset="0"/>
              </a:rPr>
              <a:t>)</a:t>
            </a:r>
            <a:r>
              <a:rPr lang="en-GB" dirty="0">
                <a:effectLst/>
              </a:rPr>
              <a:t>.</a:t>
            </a:r>
          </a:p>
          <a:p>
            <a:endParaRPr lang="en-GB" dirty="0">
              <a:effectLst/>
            </a:endParaRPr>
          </a:p>
          <a:p>
            <a:r>
              <a:rPr lang="en-GB" dirty="0">
                <a:effectLst/>
              </a:rPr>
              <a:t>Ask learners to describe the </a:t>
            </a:r>
            <a:r>
              <a:rPr lang="en-GB" sz="1200" i="1" dirty="0">
                <a:effectLst/>
                <a:latin typeface="Times New Roman" panose="02020603050405020304" pitchFamily="18" charset="0"/>
                <a:ea typeface="Calibri" panose="020F0502020204030204" pitchFamily="34" charset="0"/>
              </a:rPr>
              <a:t>n</a:t>
            </a:r>
            <a:r>
              <a:rPr lang="en-GB" dirty="0">
                <a:effectLst/>
              </a:rPr>
              <a:t>th term formula for each model. </a:t>
            </a:r>
          </a:p>
          <a:p>
            <a:endParaRPr lang="en-GB" dirty="0">
              <a:effectLst/>
            </a:endParaRPr>
          </a:p>
          <a:p>
            <a:r>
              <a:rPr lang="en-GB" dirty="0">
                <a:effectLst/>
              </a:rPr>
              <a:t>‘How do you know which part of the diagram represents the call-out fee?’</a:t>
            </a:r>
          </a:p>
          <a:p>
            <a:endParaRPr lang="en-GB" sz="1200" dirty="0">
              <a:effectLst/>
            </a:endParaRPr>
          </a:p>
          <a:p>
            <a:r>
              <a:rPr lang="en-GB" sz="1200" dirty="0">
                <a:effectLst/>
              </a:rPr>
              <a:t>‘What would the total cost be if the plumber didn’t charge for labour?’</a:t>
            </a:r>
          </a:p>
          <a:p>
            <a:endParaRPr lang="en-GB" sz="1200" dirty="0">
              <a:effectLst/>
            </a:endParaRPr>
          </a:p>
          <a:p>
            <a:pPr algn="l"/>
            <a:r>
              <a:rPr lang="en-GB" sz="1200" dirty="0">
                <a:effectLst/>
                <a:latin typeface="Calibri" panose="020F0502020204030204" pitchFamily="34" charset="0"/>
                <a:ea typeface="Calibri" panose="020F0502020204030204" pitchFamily="34" charset="0"/>
                <a:cs typeface="Calibri" panose="020F0502020204030204" pitchFamily="34" charset="0"/>
              </a:rPr>
              <a:t>‘How would the </a:t>
            </a:r>
            <a:r>
              <a:rPr lang="en-GB" sz="1200" i="1" dirty="0">
                <a:effectLst/>
                <a:latin typeface="Times New Roman" panose="02020603050405020304" pitchFamily="18" charset="0"/>
                <a:ea typeface="Calibri" panose="020F0502020204030204" pitchFamily="34" charset="0"/>
              </a:rPr>
              <a:t>n</a:t>
            </a:r>
            <a:r>
              <a:rPr lang="en-GB" sz="1200" dirty="0">
                <a:effectLst/>
                <a:latin typeface="Calibri" panose="020F0502020204030204" pitchFamily="34" charset="0"/>
                <a:ea typeface="Calibri" panose="020F0502020204030204" pitchFamily="34" charset="0"/>
                <a:cs typeface="Calibri" panose="020F0502020204030204" pitchFamily="34" charset="0"/>
              </a:rPr>
              <a:t>th term formula change if, due to an increase in fuel prices, the plumber decided to increase his call-out charge to £50?’</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sz="1200" dirty="0">
                <a:effectLst/>
                <a:latin typeface="Calibri" panose="020F0502020204030204" pitchFamily="34" charset="0"/>
                <a:ea typeface="Calibri" panose="020F0502020204030204" pitchFamily="34" charset="0"/>
                <a:cs typeface="Calibri" panose="020F0502020204030204" pitchFamily="34"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Calibri" panose="020F0502020204030204" pitchFamily="34" charset="0"/>
                <a:ea typeface="Calibri" panose="020F0502020204030204" pitchFamily="34" charset="0"/>
              </a:rPr>
              <a:t>‘How would the </a:t>
            </a:r>
            <a:r>
              <a:rPr lang="en-GB" sz="1200" i="1" dirty="0">
                <a:effectLst/>
                <a:latin typeface="Times New Roman" panose="02020603050405020304" pitchFamily="18" charset="0"/>
                <a:ea typeface="Calibri" panose="020F0502020204030204" pitchFamily="34" charset="0"/>
              </a:rPr>
              <a:t>n</a:t>
            </a:r>
            <a:r>
              <a:rPr lang="en-GB" sz="1200" dirty="0">
                <a:effectLst/>
                <a:latin typeface="Calibri" panose="020F0502020204030204" pitchFamily="34" charset="0"/>
                <a:ea typeface="Calibri" panose="020F0502020204030204" pitchFamily="34" charset="0"/>
              </a:rPr>
              <a:t>th term formula change if the plumber decided to increase his labour charge to £40 per hour?’</a:t>
            </a:r>
            <a:endParaRPr lang="en-GB" sz="1200" dirty="0">
              <a:effectLst/>
            </a:endParaRPr>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1835366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rPr>
              <a:t>Use slide 7 to introduce zero term position. ‘What would the total cost be if the plumber did not charge for labour?’</a:t>
            </a:r>
          </a:p>
          <a:p>
            <a:endParaRPr lang="en-GB" sz="1800" dirty="0">
              <a:effectLst/>
            </a:endParaRP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‘How would the </a:t>
            </a:r>
            <a:r>
              <a:rPr lang="en-GB" sz="1800" i="1" dirty="0">
                <a:effectLst/>
                <a:latin typeface="Times New Roman" panose="02020603050405020304" pitchFamily="18" charset="0"/>
                <a:ea typeface="Calibri" panose="020F0502020204030204" pitchFamily="34" charset="0"/>
              </a:rPr>
              <a:t>n</a:t>
            </a:r>
            <a:r>
              <a:rPr lang="en-GB" sz="1800" dirty="0">
                <a:effectLst/>
                <a:latin typeface="Calibri" panose="020F0502020204030204" pitchFamily="34" charset="0"/>
                <a:ea typeface="Calibri" panose="020F0502020204030204" pitchFamily="34" charset="0"/>
                <a:cs typeface="Calibri" panose="020F0502020204030204" pitchFamily="34" charset="0"/>
              </a:rPr>
              <a:t>th term formula change if, due to an increase in fuel prices, the plumber decided to increase his call-out charge to £50?’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rPr>
              <a:t>‘How would the </a:t>
            </a:r>
            <a:r>
              <a:rPr lang="en-GB" sz="1800" i="1" dirty="0">
                <a:effectLst/>
                <a:latin typeface="Times New Roman" panose="02020603050405020304" pitchFamily="18" charset="0"/>
                <a:ea typeface="Calibri" panose="020F0502020204030204" pitchFamily="34" charset="0"/>
              </a:rPr>
              <a:t>n</a:t>
            </a:r>
            <a:r>
              <a:rPr lang="en-GB" sz="1800" dirty="0">
                <a:effectLst/>
                <a:latin typeface="Calibri" panose="020F0502020204030204" pitchFamily="34" charset="0"/>
                <a:ea typeface="Calibri" panose="020F0502020204030204" pitchFamily="34" charset="0"/>
              </a:rPr>
              <a:t>th term formula change if the plumber decided to increase his labour charge to £40 per hour?’</a:t>
            </a:r>
            <a:r>
              <a:rPr lang="en-GB" sz="1800" dirty="0">
                <a:effectLst/>
              </a:rPr>
              <a:t> </a:t>
            </a:r>
            <a:endParaRPr lang="en-GB" sz="1800"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2856297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Use slides 8 and 9 as practice for the class and more class discussion.</a:t>
            </a:r>
          </a:p>
          <a:p>
            <a:r>
              <a:rPr lang="en-GB" dirty="0">
                <a:effectLst/>
              </a:rPr>
              <a:t>Teacher to work through this example with the class.</a:t>
            </a:r>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104498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Teacher to work through examples with the class.</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153568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3/26/23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3/26/23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3/26/23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3/26/23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3/26/23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3/26/23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3/26/23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3/26/23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3/26/23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3/26/23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3/26/23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3/26/23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3/26/23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3/26/23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3/26/23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3/26/23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3/26/23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3/26/23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3/26/23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3/26/23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3/26/23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3/26/23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3/26/23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3/26/23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0.png"/><Relationship Id="rId7"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1.svg"/><Relationship Id="rId9"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5632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sz="4000" b="1" dirty="0">
                <a:solidFill>
                  <a:schemeClr val="bg1"/>
                </a:solidFill>
              </a:rPr>
              <a:t>49</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Arithmetic sequences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1"/>
            <a:ext cx="9144000" cy="3106404"/>
          </a:xfrm>
          <a:ln w="38100">
            <a:solidFill>
              <a:schemeClr val="accent1"/>
            </a:solidFill>
          </a:ln>
        </p:spPr>
        <p:txBody>
          <a:bodyPr>
            <a:normAutofit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Understand the concept of arithmetic sequences </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Derive the </a:t>
            </a:r>
            <a:r>
              <a:rPr lang="en-GB" sz="3000" i="1" dirty="0">
                <a:effectLst/>
                <a:latin typeface="Times New Roman" panose="02020603050405020304" pitchFamily="18" charset="0"/>
                <a:ea typeface="Calibri" panose="020F0502020204030204" pitchFamily="34" charset="0"/>
              </a:rPr>
              <a:t>n</a:t>
            </a:r>
            <a:r>
              <a:rPr lang="en-GB" sz="2800" dirty="0">
                <a:latin typeface="Arial" panose="020B0604020202020204" pitchFamily="34" charset="0"/>
                <a:cs typeface="Arial" panose="020B0604020202020204" pitchFamily="34" charset="0"/>
              </a:rPr>
              <a:t>th term of sequences generated from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a context</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Apply </a:t>
            </a:r>
            <a:r>
              <a:rPr lang="en-GB" sz="3000" i="1" dirty="0">
                <a:effectLst/>
                <a:latin typeface="Times New Roman" panose="02020603050405020304" pitchFamily="18" charset="0"/>
                <a:ea typeface="Calibri" panose="020F0502020204030204" pitchFamily="34" charset="0"/>
              </a:rPr>
              <a:t>n</a:t>
            </a:r>
            <a:r>
              <a:rPr lang="en-GB" sz="2800" dirty="0">
                <a:latin typeface="Arial" panose="020B0604020202020204" pitchFamily="34" charset="0"/>
                <a:cs typeface="Arial" panose="020B0604020202020204" pitchFamily="34" charset="0"/>
              </a:rPr>
              <a:t>th term formula in both theoretical and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practical contexts </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FDB9F96F-6551-4912-9371-EA7AE0F000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10" name="Picture 9" descr="Graphical user interface&#10;&#10;Description automatically generated">
            <a:extLst>
              <a:ext uri="{FF2B5EF4-FFF2-40B4-BE49-F238E27FC236}">
                <a16:creationId xmlns:a16="http://schemas.microsoft.com/office/drawing/2014/main" id="{6B59637A-3B92-4907-8355-047EEF76F92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654970"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PRACTICE</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p:cNvSpPr txBox="1"/>
          <p:nvPr/>
        </p:nvSpPr>
        <p:spPr>
          <a:xfrm>
            <a:off x="1025312" y="1241993"/>
            <a:ext cx="5455340" cy="369332"/>
          </a:xfrm>
          <a:prstGeom prst="rect">
            <a:avLst/>
          </a:prstGeom>
          <a:noFill/>
        </p:spPr>
        <p:txBody>
          <a:bodyPr wrap="none" rtlCol="0">
            <a:spAutoFit/>
          </a:bodyPr>
          <a:lstStyle/>
          <a:p>
            <a:pPr>
              <a:spcBef>
                <a:spcPts val="600"/>
              </a:spcBef>
              <a:spcAft>
                <a:spcPts val="600"/>
              </a:spcAft>
            </a:pPr>
            <a:r>
              <a:rPr lang="en-GB" sz="1800" dirty="0">
                <a:effectLst/>
                <a:latin typeface="Arial" panose="020B0604020202020204" pitchFamily="34" charset="0"/>
                <a:ea typeface="Calibri" panose="020F0502020204030204" pitchFamily="34" charset="0"/>
              </a:rPr>
              <a:t>Here are the first four terms of a number sequence.</a:t>
            </a:r>
          </a:p>
        </p:txBody>
      </p:sp>
      <p:sp>
        <p:nvSpPr>
          <p:cNvPr id="16" name="TextBox 15"/>
          <p:cNvSpPr txBox="1"/>
          <p:nvPr/>
        </p:nvSpPr>
        <p:spPr>
          <a:xfrm>
            <a:off x="2692533" y="1727869"/>
            <a:ext cx="2091150"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3      7      11      15</a:t>
            </a:r>
          </a:p>
        </p:txBody>
      </p:sp>
      <p:sp>
        <p:nvSpPr>
          <p:cNvPr id="17" name="TextBox 16"/>
          <p:cNvSpPr txBox="1"/>
          <p:nvPr/>
        </p:nvSpPr>
        <p:spPr>
          <a:xfrm>
            <a:off x="1104900" y="2258174"/>
            <a:ext cx="5233164"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Write down the next term in the sequence.</a:t>
            </a:r>
          </a:p>
        </p:txBody>
      </p:sp>
      <p:sp>
        <p:nvSpPr>
          <p:cNvPr id="20" name="TextBox 19"/>
          <p:cNvSpPr txBox="1"/>
          <p:nvPr/>
        </p:nvSpPr>
        <p:spPr>
          <a:xfrm>
            <a:off x="1427648" y="3059668"/>
            <a:ext cx="4031938"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(ii)  Explain how you got your answer.</a:t>
            </a:r>
          </a:p>
        </p:txBody>
      </p:sp>
      <p:sp>
        <p:nvSpPr>
          <p:cNvPr id="25" name="TextBox 24"/>
          <p:cNvSpPr txBox="1"/>
          <p:nvPr/>
        </p:nvSpPr>
        <p:spPr>
          <a:xfrm>
            <a:off x="1104900" y="3948704"/>
            <a:ext cx="4677434" cy="369332"/>
          </a:xfrm>
          <a:prstGeom prst="rect">
            <a:avLst/>
          </a:prstGeom>
          <a:noFill/>
        </p:spPr>
        <p:txBody>
          <a:bodyPr wrap="none" rtlCol="0">
            <a:spAutoFit/>
          </a:bodyPr>
          <a:lstStyle/>
          <a:p>
            <a:pPr>
              <a:spcBef>
                <a:spcPts val="600"/>
              </a:spcBef>
              <a:spcAft>
                <a:spcPts val="600"/>
              </a:spcAft>
            </a:pPr>
            <a:r>
              <a:rPr lang="en-GB" sz="1800" dirty="0">
                <a:effectLst/>
                <a:latin typeface="Arial" panose="020B0604020202020204" pitchFamily="34" charset="0"/>
                <a:ea typeface="Calibri" panose="020F0502020204030204" pitchFamily="34" charset="0"/>
              </a:rPr>
              <a:t>(b)  Work out the 11th term in the sequence.</a:t>
            </a:r>
          </a:p>
        </p:txBody>
      </p:sp>
      <p:sp>
        <p:nvSpPr>
          <p:cNvPr id="6" name="TextBox 5">
            <a:extLst>
              <a:ext uri="{FF2B5EF4-FFF2-40B4-BE49-F238E27FC236}">
                <a16:creationId xmlns:a16="http://schemas.microsoft.com/office/drawing/2014/main" id="{972F2407-40B2-A203-80AC-2CC13DAE8926}"/>
              </a:ext>
            </a:extLst>
          </p:cNvPr>
          <p:cNvSpPr txBox="1"/>
          <p:nvPr/>
        </p:nvSpPr>
        <p:spPr>
          <a:xfrm>
            <a:off x="1104900" y="4838218"/>
            <a:ext cx="4991100" cy="646331"/>
          </a:xfrm>
          <a:prstGeom prst="rect">
            <a:avLst/>
          </a:prstGeom>
          <a:noFill/>
        </p:spPr>
        <p:txBody>
          <a:bodyPr wrap="square" rtlCol="0">
            <a:spAutoFit/>
          </a:bodyPr>
          <a:lstStyle/>
          <a:p>
            <a:r>
              <a:rPr lang="en-GB" sz="1800" dirty="0">
                <a:effectLst/>
                <a:latin typeface="Arial" panose="020B0604020202020204" pitchFamily="34" charset="0"/>
                <a:ea typeface="Calibri" panose="020F0502020204030204" pitchFamily="34" charset="0"/>
              </a:rPr>
              <a:t>(c)  Is 79 a term in this sequence? </a:t>
            </a:r>
            <a:br>
              <a:rPr lang="en-GB" sz="1800" dirty="0">
                <a:effectLst/>
                <a:latin typeface="Arial" panose="020B0604020202020204" pitchFamily="34" charset="0"/>
                <a:ea typeface="Calibri" panose="020F0502020204030204" pitchFamily="34" charset="0"/>
              </a:rPr>
            </a:br>
            <a:r>
              <a:rPr lang="en-GB" sz="1800" dirty="0">
                <a:effectLst/>
                <a:latin typeface="Arial" panose="020B0604020202020204" pitchFamily="34" charset="0"/>
                <a:ea typeface="Calibri" panose="020F0502020204030204" pitchFamily="34" charset="0"/>
              </a:rPr>
              <a:t>Explain how you got your answer.</a:t>
            </a:r>
          </a:p>
        </p:txBody>
      </p:sp>
    </p:spTree>
    <p:extLst>
      <p:ext uri="{BB962C8B-B14F-4D97-AF65-F5344CB8AC3E}">
        <p14:creationId xmlns:p14="http://schemas.microsoft.com/office/powerpoint/2010/main" val="3586911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654970"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PRACTICE</a:t>
            </a:r>
          </a:p>
        </p:txBody>
      </p:sp>
      <p:sp>
        <p:nvSpPr>
          <p:cNvPr id="10" name="TextBox 9"/>
          <p:cNvSpPr txBox="1"/>
          <p:nvPr/>
        </p:nvSpPr>
        <p:spPr>
          <a:xfrm>
            <a:off x="1025312" y="1241993"/>
            <a:ext cx="5455340"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are the first five terms of a number sequence. </a:t>
            </a:r>
          </a:p>
        </p:txBody>
      </p:sp>
      <p:sp>
        <p:nvSpPr>
          <p:cNvPr id="11" name="TextBox 10"/>
          <p:cNvSpPr txBox="1"/>
          <p:nvPr/>
        </p:nvSpPr>
        <p:spPr>
          <a:xfrm>
            <a:off x="2378247" y="1755714"/>
            <a:ext cx="300595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45      40      35      30      25</a:t>
            </a:r>
          </a:p>
        </p:txBody>
      </p:sp>
      <p:sp>
        <p:nvSpPr>
          <p:cNvPr id="19" name="TextBox 18"/>
          <p:cNvSpPr txBox="1"/>
          <p:nvPr/>
        </p:nvSpPr>
        <p:spPr>
          <a:xfrm>
            <a:off x="1104900" y="2269435"/>
            <a:ext cx="577177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Write down the next two terms of this sequence.</a:t>
            </a:r>
          </a:p>
        </p:txBody>
      </p:sp>
      <p:sp>
        <p:nvSpPr>
          <p:cNvPr id="23" name="TextBox 22"/>
          <p:cNvSpPr txBox="1"/>
          <p:nvPr/>
        </p:nvSpPr>
        <p:spPr>
          <a:xfrm>
            <a:off x="1104900" y="3528943"/>
            <a:ext cx="3217612"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term of this sequence is </a:t>
            </a:r>
            <a:r>
              <a:rPr lang="en-GB" i="0" dirty="0">
                <a:solidFill>
                  <a:srgbClr val="202124"/>
                </a:solidFill>
                <a:effectLst/>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5</a:t>
            </a:r>
          </a:p>
        </p:txBody>
      </p:sp>
      <p:sp>
        <p:nvSpPr>
          <p:cNvPr id="24" name="TextBox 23"/>
          <p:cNvSpPr txBox="1"/>
          <p:nvPr/>
        </p:nvSpPr>
        <p:spPr>
          <a:xfrm>
            <a:off x="1478000" y="3983616"/>
            <a:ext cx="180049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(ii) Which term?</a:t>
            </a:r>
          </a:p>
        </p:txBody>
      </p:sp>
      <p:sp>
        <p:nvSpPr>
          <p:cNvPr id="25" name="TextBox 24"/>
          <p:cNvSpPr txBox="1"/>
          <p:nvPr/>
        </p:nvSpPr>
        <p:spPr>
          <a:xfrm>
            <a:off x="1119568" y="4972629"/>
            <a:ext cx="7758213"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nth term of a different sequence is given by the expression 4</a:t>
            </a:r>
            <a:r>
              <a:rPr lang="en-US" i="1"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 + 3</a:t>
            </a:r>
          </a:p>
          <a:p>
            <a:r>
              <a:rPr lang="en-US" dirty="0">
                <a:latin typeface="Arial" panose="020B0604020202020204" pitchFamily="34" charset="0"/>
                <a:cs typeface="Arial" panose="020B0604020202020204" pitchFamily="34" charset="0"/>
              </a:rPr>
              <a:t>(b)  Find the 9</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term of this sequence.</a:t>
            </a:r>
          </a:p>
        </p:txBody>
      </p:sp>
    </p:spTree>
    <p:extLst>
      <p:ext uri="{BB962C8B-B14F-4D97-AF65-F5344CB8AC3E}">
        <p14:creationId xmlns:p14="http://schemas.microsoft.com/office/powerpoint/2010/main" val="186722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654970"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PRACTICE</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6" name="TextBox 15"/>
          <p:cNvSpPr txBox="1"/>
          <p:nvPr/>
        </p:nvSpPr>
        <p:spPr>
          <a:xfrm>
            <a:off x="1385797" y="1365083"/>
            <a:ext cx="6494150"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sequence of patterns uses grey squares and white squares.</a:t>
            </a:r>
          </a:p>
        </p:txBody>
      </p:sp>
      <p:sp>
        <p:nvSpPr>
          <p:cNvPr id="17" name="TextBox 16"/>
          <p:cNvSpPr txBox="1"/>
          <p:nvPr/>
        </p:nvSpPr>
        <p:spPr>
          <a:xfrm>
            <a:off x="1385797" y="1753246"/>
            <a:ext cx="3326552"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are the first four patterns.</a:t>
            </a:r>
          </a:p>
        </p:txBody>
      </p:sp>
      <p:sp>
        <p:nvSpPr>
          <p:cNvPr id="18" name="TextBox 17"/>
          <p:cNvSpPr txBox="1"/>
          <p:nvPr/>
        </p:nvSpPr>
        <p:spPr>
          <a:xfrm>
            <a:off x="1115069" y="3958301"/>
            <a:ext cx="5938485"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Work out the </a:t>
            </a:r>
            <a:r>
              <a:rPr lang="en-US" b="1" dirty="0">
                <a:latin typeface="Arial" panose="020B0604020202020204" pitchFamily="34" charset="0"/>
                <a:cs typeface="Arial" panose="020B0604020202020204" pitchFamily="34" charset="0"/>
              </a:rPr>
              <a:t>total </a:t>
            </a:r>
            <a:r>
              <a:rPr lang="en-US" dirty="0">
                <a:latin typeface="Arial" panose="020B0604020202020204" pitchFamily="34" charset="0"/>
                <a:cs typeface="Arial" panose="020B0604020202020204" pitchFamily="34" charset="0"/>
              </a:rPr>
              <a:t>number of squares in Pattern 100</a:t>
            </a:r>
          </a:p>
        </p:txBody>
      </p:sp>
      <p:sp>
        <p:nvSpPr>
          <p:cNvPr id="19" name="TextBox 18"/>
          <p:cNvSpPr txBox="1"/>
          <p:nvPr/>
        </p:nvSpPr>
        <p:spPr>
          <a:xfrm>
            <a:off x="1115069" y="4675721"/>
            <a:ext cx="715057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(b)  Complete this number machine for the sequence of patterns.</a:t>
            </a:r>
          </a:p>
        </p:txBody>
      </p:sp>
      <p:pic>
        <p:nvPicPr>
          <p:cNvPr id="26" name="Picture 25" descr="A 3 by 4 rectangle labelled ‘Pattern 3’ made of 3 white squares in the top row and then 3 rows of 1 white, 1 grey and 1 white square.">
            <a:extLst>
              <a:ext uri="{FF2B5EF4-FFF2-40B4-BE49-F238E27FC236}">
                <a16:creationId xmlns:a16="http://schemas.microsoft.com/office/drawing/2014/main" id="{2FFC3EC6-6C6B-4055-A2FE-DEBEE69D7C9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096000" y="2226581"/>
            <a:ext cx="826008" cy="1347216"/>
          </a:xfrm>
          <a:prstGeom prst="rect">
            <a:avLst/>
          </a:prstGeom>
        </p:spPr>
      </p:pic>
      <p:pic>
        <p:nvPicPr>
          <p:cNvPr id="28" name="Picture 27" descr="A 3 by 5 rectangle labelled ‘Pattern 4’ made of 3 white squares in the top row and then 4 rows of 1 white, 1 grey and 1 white square.">
            <a:extLst>
              <a:ext uri="{FF2B5EF4-FFF2-40B4-BE49-F238E27FC236}">
                <a16:creationId xmlns:a16="http://schemas.microsoft.com/office/drawing/2014/main" id="{824933CA-74D7-498D-B9F5-A16A3B13794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479653" y="2111899"/>
            <a:ext cx="826008" cy="1615440"/>
          </a:xfrm>
          <a:prstGeom prst="rect">
            <a:avLst/>
          </a:prstGeom>
        </p:spPr>
      </p:pic>
      <p:pic>
        <p:nvPicPr>
          <p:cNvPr id="5" name="Picture 4" descr="A 3 by 2 rectangle labelled ‘Pattern 1’ made of 3 white squares in the top row and then 1 white, 1 grey and 1 white square in the bottom row.">
            <a:extLst>
              <a:ext uri="{FF2B5EF4-FFF2-40B4-BE49-F238E27FC236}">
                <a16:creationId xmlns:a16="http://schemas.microsoft.com/office/drawing/2014/main" id="{804D6C70-5A48-700A-DC0F-0878622FA82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293111" y="2442368"/>
            <a:ext cx="829056" cy="810768"/>
          </a:xfrm>
          <a:prstGeom prst="rect">
            <a:avLst/>
          </a:prstGeom>
        </p:spPr>
      </p:pic>
      <p:pic>
        <p:nvPicPr>
          <p:cNvPr id="7" name="Picture 6" descr="A 3 by 3 square labelled ‘Pattern 2’ made of 3 white squares in the top row;  1 white, 1 grey and 1 white square in the middle row and then 1 white, 1 grey and 1 white square in the bottom row.">
            <a:extLst>
              <a:ext uri="{FF2B5EF4-FFF2-40B4-BE49-F238E27FC236}">
                <a16:creationId xmlns:a16="http://schemas.microsoft.com/office/drawing/2014/main" id="{C0D9A956-374E-0D70-97F3-BBF583B1904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655925" y="2325941"/>
            <a:ext cx="829056" cy="1078992"/>
          </a:xfrm>
          <a:prstGeom prst="rect">
            <a:avLst/>
          </a:prstGeom>
        </p:spPr>
      </p:pic>
      <p:pic>
        <p:nvPicPr>
          <p:cNvPr id="9" name="Picture 8" descr="A number machine. The words ‘number of grey squares’ with an arrow right to a box with a multiply sign in it, with an arrow right leading to a box with a plus sign in it, with an arrow right leading to the words ‘number of white squares’">
            <a:extLst>
              <a:ext uri="{FF2B5EF4-FFF2-40B4-BE49-F238E27FC236}">
                <a16:creationId xmlns:a16="http://schemas.microsoft.com/office/drawing/2014/main" id="{5F316F38-F110-45BE-F8A8-6615F8613C0F}"/>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892265" y="5428927"/>
            <a:ext cx="5455920" cy="408432"/>
          </a:xfrm>
          <a:prstGeom prst="rect">
            <a:avLst/>
          </a:prstGeom>
        </p:spPr>
      </p:pic>
    </p:spTree>
    <p:extLst>
      <p:ext uri="{BB962C8B-B14F-4D97-AF65-F5344CB8AC3E}">
        <p14:creationId xmlns:p14="http://schemas.microsoft.com/office/powerpoint/2010/main" val="37096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1: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p:cNvSpPr txBox="1"/>
          <p:nvPr/>
        </p:nvSpPr>
        <p:spPr>
          <a:xfrm>
            <a:off x="1025312" y="1241993"/>
            <a:ext cx="5455340" cy="369332"/>
          </a:xfrm>
          <a:prstGeom prst="rect">
            <a:avLst/>
          </a:prstGeom>
          <a:noFill/>
        </p:spPr>
        <p:txBody>
          <a:bodyPr wrap="none" rtlCol="0">
            <a:spAutoFit/>
          </a:bodyPr>
          <a:lstStyle/>
          <a:p>
            <a:pPr>
              <a:spcBef>
                <a:spcPts val="600"/>
              </a:spcBef>
              <a:spcAft>
                <a:spcPts val="600"/>
              </a:spcAft>
            </a:pPr>
            <a:r>
              <a:rPr lang="en-GB" sz="1800" dirty="0">
                <a:effectLst/>
                <a:latin typeface="Arial" panose="020B0604020202020204" pitchFamily="34" charset="0"/>
                <a:ea typeface="Calibri" panose="020F0502020204030204" pitchFamily="34" charset="0"/>
              </a:rPr>
              <a:t>Here are the first four terms of a number sequence.</a:t>
            </a:r>
          </a:p>
        </p:txBody>
      </p:sp>
      <p:sp>
        <p:nvSpPr>
          <p:cNvPr id="16" name="TextBox 15"/>
          <p:cNvSpPr txBox="1"/>
          <p:nvPr/>
        </p:nvSpPr>
        <p:spPr>
          <a:xfrm>
            <a:off x="2692533" y="1727869"/>
            <a:ext cx="2091150"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3      7      11      15</a:t>
            </a:r>
          </a:p>
        </p:txBody>
      </p:sp>
      <p:sp>
        <p:nvSpPr>
          <p:cNvPr id="17" name="TextBox 16"/>
          <p:cNvSpPr txBox="1"/>
          <p:nvPr/>
        </p:nvSpPr>
        <p:spPr>
          <a:xfrm>
            <a:off x="1104900" y="2258174"/>
            <a:ext cx="5233164"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Write down the next term in the sequence.</a:t>
            </a:r>
          </a:p>
        </p:txBody>
      </p:sp>
      <p:sp>
        <p:nvSpPr>
          <p:cNvPr id="20" name="TextBox 19"/>
          <p:cNvSpPr txBox="1"/>
          <p:nvPr/>
        </p:nvSpPr>
        <p:spPr>
          <a:xfrm>
            <a:off x="1427648" y="3059668"/>
            <a:ext cx="4031938"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(ii)  Explain how you got your answer.</a:t>
            </a:r>
          </a:p>
        </p:txBody>
      </p:sp>
      <p:sp>
        <p:nvSpPr>
          <p:cNvPr id="25" name="TextBox 24"/>
          <p:cNvSpPr txBox="1"/>
          <p:nvPr/>
        </p:nvSpPr>
        <p:spPr>
          <a:xfrm>
            <a:off x="1104900" y="3948704"/>
            <a:ext cx="4677434" cy="369332"/>
          </a:xfrm>
          <a:prstGeom prst="rect">
            <a:avLst/>
          </a:prstGeom>
          <a:noFill/>
        </p:spPr>
        <p:txBody>
          <a:bodyPr wrap="none" rtlCol="0">
            <a:spAutoFit/>
          </a:bodyPr>
          <a:lstStyle/>
          <a:p>
            <a:pPr>
              <a:spcBef>
                <a:spcPts val="600"/>
              </a:spcBef>
              <a:spcAft>
                <a:spcPts val="600"/>
              </a:spcAft>
            </a:pPr>
            <a:r>
              <a:rPr lang="en-GB" sz="1800" dirty="0">
                <a:effectLst/>
                <a:latin typeface="Arial" panose="020B0604020202020204" pitchFamily="34" charset="0"/>
                <a:ea typeface="Calibri" panose="020F0502020204030204" pitchFamily="34" charset="0"/>
              </a:rPr>
              <a:t>(b)  Work out the 11th term in the sequence.</a:t>
            </a:r>
          </a:p>
        </p:txBody>
      </p:sp>
      <p:sp>
        <p:nvSpPr>
          <p:cNvPr id="6" name="TextBox 5">
            <a:extLst>
              <a:ext uri="{FF2B5EF4-FFF2-40B4-BE49-F238E27FC236}">
                <a16:creationId xmlns:a16="http://schemas.microsoft.com/office/drawing/2014/main" id="{972F2407-40B2-A203-80AC-2CC13DAE8926}"/>
              </a:ext>
            </a:extLst>
          </p:cNvPr>
          <p:cNvSpPr txBox="1"/>
          <p:nvPr/>
        </p:nvSpPr>
        <p:spPr>
          <a:xfrm>
            <a:off x="1104900" y="4838218"/>
            <a:ext cx="4991100" cy="646331"/>
          </a:xfrm>
          <a:prstGeom prst="rect">
            <a:avLst/>
          </a:prstGeom>
          <a:noFill/>
        </p:spPr>
        <p:txBody>
          <a:bodyPr wrap="square" rtlCol="0">
            <a:spAutoFit/>
          </a:bodyPr>
          <a:lstStyle/>
          <a:p>
            <a:r>
              <a:rPr lang="en-GB" sz="1800" dirty="0">
                <a:effectLst/>
                <a:latin typeface="Arial" panose="020B0604020202020204" pitchFamily="34" charset="0"/>
                <a:ea typeface="Calibri" panose="020F0502020204030204" pitchFamily="34" charset="0"/>
              </a:rPr>
              <a:t>(c)  Is 79 a term in this sequence? </a:t>
            </a:r>
            <a:br>
              <a:rPr lang="en-GB" sz="1800" dirty="0">
                <a:effectLst/>
                <a:latin typeface="Arial" panose="020B0604020202020204" pitchFamily="34" charset="0"/>
                <a:ea typeface="Calibri" panose="020F0502020204030204" pitchFamily="34" charset="0"/>
              </a:rPr>
            </a:br>
            <a:r>
              <a:rPr lang="en-GB" sz="1800" dirty="0">
                <a:effectLst/>
                <a:latin typeface="Arial" panose="020B0604020202020204" pitchFamily="34" charset="0"/>
                <a:ea typeface="Calibri" panose="020F0502020204030204" pitchFamily="34" charset="0"/>
              </a:rPr>
              <a:t>Explain how you got your answer.</a:t>
            </a:r>
          </a:p>
        </p:txBody>
      </p:sp>
      <p:sp>
        <p:nvSpPr>
          <p:cNvPr id="2" name="TextBox 1">
            <a:extLst>
              <a:ext uri="{FF2B5EF4-FFF2-40B4-BE49-F238E27FC236}">
                <a16:creationId xmlns:a16="http://schemas.microsoft.com/office/drawing/2014/main" id="{71FD5008-E57F-1EF9-154D-6E9A8EC19E8E}"/>
              </a:ext>
            </a:extLst>
          </p:cNvPr>
          <p:cNvSpPr txBox="1"/>
          <p:nvPr/>
        </p:nvSpPr>
        <p:spPr>
          <a:xfrm>
            <a:off x="-19845" y="165505"/>
            <a:ext cx="1654970"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REVIEW</a:t>
            </a:r>
          </a:p>
        </p:txBody>
      </p:sp>
      <p:sp>
        <p:nvSpPr>
          <p:cNvPr id="3" name="TextBox 2">
            <a:extLst>
              <a:ext uri="{FF2B5EF4-FFF2-40B4-BE49-F238E27FC236}">
                <a16:creationId xmlns:a16="http://schemas.microsoft.com/office/drawing/2014/main" id="{F6004C9D-AE1B-CA6E-AA8B-C2A19BB8A60E}"/>
              </a:ext>
            </a:extLst>
          </p:cNvPr>
          <p:cNvSpPr txBox="1"/>
          <p:nvPr/>
        </p:nvSpPr>
        <p:spPr>
          <a:xfrm>
            <a:off x="8252833" y="2241062"/>
            <a:ext cx="1341699" cy="369332"/>
          </a:xfrm>
          <a:prstGeom prst="rect">
            <a:avLst/>
          </a:prstGeom>
          <a:noFill/>
          <a:ln>
            <a:solidFill>
              <a:schemeClr val="accent1"/>
            </a:solidFill>
          </a:ln>
        </p:spPr>
        <p:txBody>
          <a:bodyPr wrap="square" rtlCol="0">
            <a:spAutoFit/>
          </a:bodyPr>
          <a:lstStyle/>
          <a:p>
            <a:pPr algn="ctr"/>
            <a:r>
              <a:rPr lang="en-GB" dirty="0">
                <a:solidFill>
                  <a:schemeClr val="accent1"/>
                </a:solidFill>
                <a:latin typeface="Arial" panose="020B0604020202020204" pitchFamily="34" charset="0"/>
                <a:ea typeface="Cambria Math" panose="02040503050406030204" pitchFamily="18" charset="0"/>
                <a:cs typeface="Arial" panose="020B0604020202020204" pitchFamily="34" charset="0"/>
              </a:rPr>
              <a:t>19</a:t>
            </a:r>
          </a:p>
        </p:txBody>
      </p:sp>
      <p:sp>
        <p:nvSpPr>
          <p:cNvPr id="7" name="TextBox 6">
            <a:extLst>
              <a:ext uri="{FF2B5EF4-FFF2-40B4-BE49-F238E27FC236}">
                <a16:creationId xmlns:a16="http://schemas.microsoft.com/office/drawing/2014/main" id="{817968B5-D353-9E41-4F23-A095303F5784}"/>
              </a:ext>
            </a:extLst>
          </p:cNvPr>
          <p:cNvSpPr txBox="1"/>
          <p:nvPr/>
        </p:nvSpPr>
        <p:spPr>
          <a:xfrm>
            <a:off x="7430947" y="3092512"/>
            <a:ext cx="2163585" cy="369332"/>
          </a:xfrm>
          <a:prstGeom prst="rect">
            <a:avLst/>
          </a:prstGeom>
          <a:noFill/>
          <a:ln>
            <a:solidFill>
              <a:schemeClr val="accent1"/>
            </a:solidFill>
          </a:ln>
        </p:spPr>
        <p:txBody>
          <a:bodyPr wrap="square" rtlCol="0">
            <a:spAutoFit/>
          </a:bodyPr>
          <a:lstStyle/>
          <a:p>
            <a:pPr algn="ctr"/>
            <a:r>
              <a:rPr lang="en-GB" dirty="0">
                <a:solidFill>
                  <a:schemeClr val="accent1"/>
                </a:solidFill>
                <a:latin typeface="Arial" panose="020B0604020202020204" pitchFamily="34" charset="0"/>
                <a:ea typeface="Cambria Math" panose="02040503050406030204" pitchFamily="18" charset="0"/>
                <a:cs typeface="Arial" panose="020B0604020202020204" pitchFamily="34" charset="0"/>
              </a:rPr>
              <a:t>Add 4 each time</a:t>
            </a:r>
          </a:p>
        </p:txBody>
      </p:sp>
      <p:sp>
        <p:nvSpPr>
          <p:cNvPr id="8" name="TextBox 7">
            <a:extLst>
              <a:ext uri="{FF2B5EF4-FFF2-40B4-BE49-F238E27FC236}">
                <a16:creationId xmlns:a16="http://schemas.microsoft.com/office/drawing/2014/main" id="{D96AEC49-74A9-B210-972B-E1DCEA375C2E}"/>
              </a:ext>
            </a:extLst>
          </p:cNvPr>
          <p:cNvSpPr txBox="1"/>
          <p:nvPr/>
        </p:nvSpPr>
        <p:spPr>
          <a:xfrm>
            <a:off x="8252833" y="3948704"/>
            <a:ext cx="1341699" cy="369332"/>
          </a:xfrm>
          <a:prstGeom prst="rect">
            <a:avLst/>
          </a:prstGeom>
          <a:noFill/>
          <a:ln>
            <a:solidFill>
              <a:schemeClr val="accent1"/>
            </a:solidFill>
          </a:ln>
        </p:spPr>
        <p:txBody>
          <a:bodyPr wrap="square" rtlCol="0">
            <a:spAutoFit/>
          </a:bodyPr>
          <a:lstStyle/>
          <a:p>
            <a:pPr algn="ctr"/>
            <a:r>
              <a:rPr lang="en-GB" dirty="0">
                <a:solidFill>
                  <a:schemeClr val="accent1"/>
                </a:solidFill>
                <a:latin typeface="Arial" panose="020B0604020202020204" pitchFamily="34" charset="0"/>
                <a:ea typeface="Cambria Math" panose="02040503050406030204" pitchFamily="18" charset="0"/>
                <a:cs typeface="Arial" panose="020B0604020202020204" pitchFamily="34" charset="0"/>
              </a:rPr>
              <a:t>43</a:t>
            </a:r>
          </a:p>
        </p:txBody>
      </p:sp>
      <p:sp>
        <p:nvSpPr>
          <p:cNvPr id="9" name="TextBox 8">
            <a:extLst>
              <a:ext uri="{FF2B5EF4-FFF2-40B4-BE49-F238E27FC236}">
                <a16:creationId xmlns:a16="http://schemas.microsoft.com/office/drawing/2014/main" id="{7FBE0CFF-7DAA-5ECD-CC63-5918168A10CD}"/>
              </a:ext>
            </a:extLst>
          </p:cNvPr>
          <p:cNvSpPr txBox="1"/>
          <p:nvPr/>
        </p:nvSpPr>
        <p:spPr>
          <a:xfrm>
            <a:off x="6881233" y="4976717"/>
            <a:ext cx="2743200" cy="646331"/>
          </a:xfrm>
          <a:prstGeom prst="rect">
            <a:avLst/>
          </a:prstGeom>
          <a:noFill/>
          <a:ln>
            <a:solidFill>
              <a:schemeClr val="accent1"/>
            </a:solidFill>
          </a:ln>
        </p:spPr>
        <p:txBody>
          <a:bodyPr wrap="square" rtlCol="0">
            <a:spAutoFit/>
          </a:bodyPr>
          <a:lstStyle/>
          <a:p>
            <a:pPr algn="ctr"/>
            <a:r>
              <a:rPr lang="en-GB" dirty="0">
                <a:solidFill>
                  <a:schemeClr val="accent1"/>
                </a:solidFill>
                <a:latin typeface="Arial" panose="020B0604020202020204" pitchFamily="34" charset="0"/>
                <a:ea typeface="Cambria Math" panose="02040503050406030204" pitchFamily="18" charset="0"/>
                <a:cs typeface="Arial" panose="020B0604020202020204" pitchFamily="34" charset="0"/>
              </a:rPr>
              <a:t>Yes, 1 less than 80 and 80 is a multiple of 4</a:t>
            </a:r>
          </a:p>
        </p:txBody>
      </p:sp>
    </p:spTree>
    <p:extLst>
      <p:ext uri="{BB962C8B-B14F-4D97-AF65-F5344CB8AC3E}">
        <p14:creationId xmlns:p14="http://schemas.microsoft.com/office/powerpoint/2010/main" val="2110969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2: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654970"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0" name="TextBox 9"/>
          <p:cNvSpPr txBox="1"/>
          <p:nvPr/>
        </p:nvSpPr>
        <p:spPr>
          <a:xfrm>
            <a:off x="1025312" y="1241993"/>
            <a:ext cx="5455340"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are the first five terms of a number sequence. </a:t>
            </a:r>
          </a:p>
        </p:txBody>
      </p:sp>
      <p:sp>
        <p:nvSpPr>
          <p:cNvPr id="11" name="TextBox 10"/>
          <p:cNvSpPr txBox="1"/>
          <p:nvPr/>
        </p:nvSpPr>
        <p:spPr>
          <a:xfrm>
            <a:off x="2378247" y="1755714"/>
            <a:ext cx="300595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45      40      35      30      25</a:t>
            </a:r>
          </a:p>
        </p:txBody>
      </p:sp>
      <p:sp>
        <p:nvSpPr>
          <p:cNvPr id="19" name="TextBox 18"/>
          <p:cNvSpPr txBox="1"/>
          <p:nvPr/>
        </p:nvSpPr>
        <p:spPr>
          <a:xfrm>
            <a:off x="1104900" y="2269435"/>
            <a:ext cx="577177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Write down the next two terms of this sequence.</a:t>
            </a:r>
          </a:p>
        </p:txBody>
      </p:sp>
      <p:sp>
        <p:nvSpPr>
          <p:cNvPr id="23" name="TextBox 22"/>
          <p:cNvSpPr txBox="1"/>
          <p:nvPr/>
        </p:nvSpPr>
        <p:spPr>
          <a:xfrm>
            <a:off x="1104900" y="3528943"/>
            <a:ext cx="3217612"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term of this sequence is </a:t>
            </a:r>
            <a:r>
              <a:rPr lang="en-GB" i="0" dirty="0">
                <a:solidFill>
                  <a:srgbClr val="202124"/>
                </a:solidFill>
                <a:effectLst/>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5</a:t>
            </a:r>
          </a:p>
        </p:txBody>
      </p:sp>
      <p:sp>
        <p:nvSpPr>
          <p:cNvPr id="24" name="TextBox 23"/>
          <p:cNvSpPr txBox="1"/>
          <p:nvPr/>
        </p:nvSpPr>
        <p:spPr>
          <a:xfrm>
            <a:off x="1478000" y="3983616"/>
            <a:ext cx="180049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(ii) Which term?</a:t>
            </a:r>
          </a:p>
        </p:txBody>
      </p:sp>
      <p:sp>
        <p:nvSpPr>
          <p:cNvPr id="25" name="TextBox 24"/>
          <p:cNvSpPr txBox="1"/>
          <p:nvPr/>
        </p:nvSpPr>
        <p:spPr>
          <a:xfrm>
            <a:off x="1119568" y="4972629"/>
            <a:ext cx="7758213"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nth term of a different sequence is given by the expression 4</a:t>
            </a:r>
            <a:r>
              <a:rPr lang="en-US" i="1"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 + 3</a:t>
            </a:r>
          </a:p>
          <a:p>
            <a:r>
              <a:rPr lang="en-US" dirty="0">
                <a:latin typeface="Arial" panose="020B0604020202020204" pitchFamily="34" charset="0"/>
                <a:cs typeface="Arial" panose="020B0604020202020204" pitchFamily="34" charset="0"/>
              </a:rPr>
              <a:t>(b)  Find the 9</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term of this sequence.</a:t>
            </a:r>
          </a:p>
        </p:txBody>
      </p:sp>
      <p:sp>
        <p:nvSpPr>
          <p:cNvPr id="5" name="TextBox 4">
            <a:extLst>
              <a:ext uri="{FF2B5EF4-FFF2-40B4-BE49-F238E27FC236}">
                <a16:creationId xmlns:a16="http://schemas.microsoft.com/office/drawing/2014/main" id="{BA101300-7C75-2477-5E85-DFA830284891}"/>
              </a:ext>
            </a:extLst>
          </p:cNvPr>
          <p:cNvSpPr txBox="1"/>
          <p:nvPr/>
        </p:nvSpPr>
        <p:spPr>
          <a:xfrm>
            <a:off x="9142689" y="2877617"/>
            <a:ext cx="1341699" cy="369332"/>
          </a:xfrm>
          <a:prstGeom prst="rect">
            <a:avLst/>
          </a:prstGeom>
          <a:noFill/>
          <a:ln>
            <a:solidFill>
              <a:schemeClr val="accent1"/>
            </a:solidFill>
          </a:ln>
        </p:spPr>
        <p:txBody>
          <a:bodyPr wrap="square" rtlCol="0">
            <a:spAutoFit/>
          </a:bodyPr>
          <a:lstStyle/>
          <a:p>
            <a:pPr algn="ctr"/>
            <a:r>
              <a:rPr lang="en-GB" dirty="0">
                <a:solidFill>
                  <a:schemeClr val="accent1"/>
                </a:solidFill>
                <a:latin typeface="Arial" panose="020B0604020202020204" pitchFamily="34" charset="0"/>
                <a:ea typeface="Cambria Math" panose="02040503050406030204" pitchFamily="18" charset="0"/>
                <a:cs typeface="Arial" panose="020B0604020202020204" pitchFamily="34" charset="0"/>
              </a:rPr>
              <a:t>20, 15</a:t>
            </a:r>
          </a:p>
        </p:txBody>
      </p:sp>
      <p:sp>
        <p:nvSpPr>
          <p:cNvPr id="6" name="TextBox 5">
            <a:extLst>
              <a:ext uri="{FF2B5EF4-FFF2-40B4-BE49-F238E27FC236}">
                <a16:creationId xmlns:a16="http://schemas.microsoft.com/office/drawing/2014/main" id="{9E81EBDE-E13E-36F9-59F8-39CD767EA829}"/>
              </a:ext>
            </a:extLst>
          </p:cNvPr>
          <p:cNvSpPr txBox="1"/>
          <p:nvPr/>
        </p:nvSpPr>
        <p:spPr>
          <a:xfrm>
            <a:off x="9142689" y="3983616"/>
            <a:ext cx="1341699" cy="369332"/>
          </a:xfrm>
          <a:prstGeom prst="rect">
            <a:avLst/>
          </a:prstGeom>
          <a:noFill/>
          <a:ln>
            <a:solidFill>
              <a:schemeClr val="accent1"/>
            </a:solidFill>
          </a:ln>
        </p:spPr>
        <p:txBody>
          <a:bodyPr wrap="square" rtlCol="0">
            <a:spAutoFit/>
          </a:bodyPr>
          <a:lstStyle/>
          <a:p>
            <a:pPr algn="ctr"/>
            <a:r>
              <a:rPr lang="en-GB" dirty="0">
                <a:solidFill>
                  <a:schemeClr val="accent1"/>
                </a:solidFill>
                <a:latin typeface="Arial" panose="020B0604020202020204" pitchFamily="34" charset="0"/>
                <a:ea typeface="Cambria Math" panose="02040503050406030204" pitchFamily="18" charset="0"/>
                <a:cs typeface="Arial" panose="020B0604020202020204" pitchFamily="34" charset="0"/>
              </a:rPr>
              <a:t>11</a:t>
            </a:r>
            <a:r>
              <a:rPr lang="en-GB" baseline="30000" dirty="0">
                <a:solidFill>
                  <a:schemeClr val="accent1"/>
                </a:solidFill>
                <a:latin typeface="Arial" panose="020B0604020202020204" pitchFamily="34" charset="0"/>
                <a:ea typeface="Cambria Math" panose="02040503050406030204" pitchFamily="18" charset="0"/>
                <a:cs typeface="Arial" panose="020B0604020202020204" pitchFamily="34" charset="0"/>
              </a:rPr>
              <a:t>th</a:t>
            </a:r>
            <a:r>
              <a:rPr lang="en-GB" dirty="0">
                <a:solidFill>
                  <a:schemeClr val="accent1"/>
                </a:solidFill>
                <a:latin typeface="Arial" panose="020B0604020202020204" pitchFamily="34" charset="0"/>
                <a:ea typeface="Cambria Math" panose="02040503050406030204" pitchFamily="18" charset="0"/>
                <a:cs typeface="Arial" panose="020B0604020202020204" pitchFamily="34" charset="0"/>
              </a:rPr>
              <a:t> term</a:t>
            </a:r>
          </a:p>
        </p:txBody>
      </p:sp>
      <p:sp>
        <p:nvSpPr>
          <p:cNvPr id="7" name="TextBox 6">
            <a:extLst>
              <a:ext uri="{FF2B5EF4-FFF2-40B4-BE49-F238E27FC236}">
                <a16:creationId xmlns:a16="http://schemas.microsoft.com/office/drawing/2014/main" id="{9E850568-60F8-82E6-3BEE-B03C66B1443B}"/>
              </a:ext>
            </a:extLst>
          </p:cNvPr>
          <p:cNvSpPr txBox="1"/>
          <p:nvPr/>
        </p:nvSpPr>
        <p:spPr>
          <a:xfrm>
            <a:off x="8115880" y="5663621"/>
            <a:ext cx="2425794" cy="369332"/>
          </a:xfrm>
          <a:prstGeom prst="rect">
            <a:avLst/>
          </a:prstGeom>
          <a:noFill/>
          <a:ln>
            <a:solidFill>
              <a:schemeClr val="accent1"/>
            </a:solidFill>
          </a:ln>
        </p:spPr>
        <p:txBody>
          <a:bodyPr wrap="square" rtlCol="0">
            <a:spAutoFit/>
          </a:bodyPr>
          <a:lstStyle/>
          <a:p>
            <a:pPr algn="ctr"/>
            <a:r>
              <a:rPr lang="en-GB" dirty="0">
                <a:solidFill>
                  <a:schemeClr val="accent1"/>
                </a:solidFill>
                <a:latin typeface="Arial" panose="020B0604020202020204" pitchFamily="34" charset="0"/>
                <a:ea typeface="Cambria Math" panose="02040503050406030204" pitchFamily="18" charset="0"/>
                <a:cs typeface="Arial" panose="020B0604020202020204" pitchFamily="34" charset="0"/>
              </a:rPr>
              <a:t>4 × 9 + 3 = 39</a:t>
            </a:r>
          </a:p>
        </p:txBody>
      </p:sp>
    </p:spTree>
    <p:extLst>
      <p:ext uri="{BB962C8B-B14F-4D97-AF65-F5344CB8AC3E}">
        <p14:creationId xmlns:p14="http://schemas.microsoft.com/office/powerpoint/2010/main" val="1436163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a:t>
            </a:r>
            <a:r>
              <a:rPr lang="en-US" sz="3600" b="1" dirty="0">
                <a:solidFill>
                  <a:schemeClr val="accent1"/>
                </a:solidFill>
                <a:latin typeface="Arial" panose="020B0604020202020204" pitchFamily="34" charset="0"/>
                <a:cs typeface="Arial" panose="020B0604020202020204" pitchFamily="34" charset="0"/>
              </a:rPr>
              <a:t>3:</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t>
            </a:r>
            <a:r>
              <a:rPr lang="en-US" sz="3600" b="1" dirty="0">
                <a:solidFill>
                  <a:schemeClr val="accent1"/>
                </a:solidFill>
                <a:latin typeface="Arial" panose="020B0604020202020204" pitchFamily="34" charset="0"/>
                <a:cs typeface="Arial" panose="020B0604020202020204" pitchFamily="34" charset="0"/>
              </a:rPr>
              <a:t>A</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nswers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654970"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REVIEW</a:t>
            </a:r>
          </a:p>
        </p:txBody>
      </p:sp>
      <p:sp>
        <p:nvSpPr>
          <p:cNvPr id="16" name="TextBox 15"/>
          <p:cNvSpPr txBox="1"/>
          <p:nvPr/>
        </p:nvSpPr>
        <p:spPr>
          <a:xfrm>
            <a:off x="1385797" y="1365083"/>
            <a:ext cx="6494150"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sequence of patterns uses grey squares and white squares.</a:t>
            </a:r>
          </a:p>
        </p:txBody>
      </p:sp>
      <p:sp>
        <p:nvSpPr>
          <p:cNvPr id="17" name="TextBox 16"/>
          <p:cNvSpPr txBox="1"/>
          <p:nvPr/>
        </p:nvSpPr>
        <p:spPr>
          <a:xfrm>
            <a:off x="1385797" y="1753246"/>
            <a:ext cx="3326552"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are the first four patterns.</a:t>
            </a:r>
          </a:p>
        </p:txBody>
      </p:sp>
      <p:sp>
        <p:nvSpPr>
          <p:cNvPr id="18" name="TextBox 17"/>
          <p:cNvSpPr txBox="1"/>
          <p:nvPr/>
        </p:nvSpPr>
        <p:spPr>
          <a:xfrm>
            <a:off x="1115069" y="3958301"/>
            <a:ext cx="5938485"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  Work out the </a:t>
            </a:r>
            <a:r>
              <a:rPr lang="en-US" b="1" dirty="0">
                <a:latin typeface="Arial" panose="020B0604020202020204" pitchFamily="34" charset="0"/>
                <a:cs typeface="Arial" panose="020B0604020202020204" pitchFamily="34" charset="0"/>
              </a:rPr>
              <a:t>total </a:t>
            </a:r>
            <a:r>
              <a:rPr lang="en-US" dirty="0">
                <a:latin typeface="Arial" panose="020B0604020202020204" pitchFamily="34" charset="0"/>
                <a:cs typeface="Arial" panose="020B0604020202020204" pitchFamily="34" charset="0"/>
              </a:rPr>
              <a:t>number of squares in Pattern 100</a:t>
            </a:r>
          </a:p>
        </p:txBody>
      </p:sp>
      <p:sp>
        <p:nvSpPr>
          <p:cNvPr id="19" name="TextBox 18"/>
          <p:cNvSpPr txBox="1"/>
          <p:nvPr/>
        </p:nvSpPr>
        <p:spPr>
          <a:xfrm>
            <a:off x="1115069" y="4675721"/>
            <a:ext cx="715057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(b)  Complete this number machine for the sequence of patterns.</a:t>
            </a:r>
          </a:p>
        </p:txBody>
      </p:sp>
      <p:pic>
        <p:nvPicPr>
          <p:cNvPr id="26" name="Picture 25" descr="A 3 by 4 rectangle labelled ‘Pattern 3’ made of 3 white squares in the top row and then 3 rows of 1 white, 1 grey and 1 white square.">
            <a:extLst>
              <a:ext uri="{FF2B5EF4-FFF2-40B4-BE49-F238E27FC236}">
                <a16:creationId xmlns:a16="http://schemas.microsoft.com/office/drawing/2014/main" id="{2FFC3EC6-6C6B-4055-A2FE-DEBEE69D7C9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96000" y="2226581"/>
            <a:ext cx="826008" cy="1347216"/>
          </a:xfrm>
          <a:prstGeom prst="rect">
            <a:avLst/>
          </a:prstGeom>
        </p:spPr>
      </p:pic>
      <p:pic>
        <p:nvPicPr>
          <p:cNvPr id="28" name="Picture 27" descr="A 3 by 5 rectangle labelled ‘Pattern 4’ made of 3 white squares in the top row and then 4 rows of 1 white, 1 grey and 1 white square.">
            <a:extLst>
              <a:ext uri="{FF2B5EF4-FFF2-40B4-BE49-F238E27FC236}">
                <a16:creationId xmlns:a16="http://schemas.microsoft.com/office/drawing/2014/main" id="{824933CA-74D7-498D-B9F5-A16A3B13794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479653" y="2111899"/>
            <a:ext cx="826008" cy="1615440"/>
          </a:xfrm>
          <a:prstGeom prst="rect">
            <a:avLst/>
          </a:prstGeom>
        </p:spPr>
      </p:pic>
      <p:pic>
        <p:nvPicPr>
          <p:cNvPr id="5" name="Picture 4" descr="A 3 by 2 rectangle labelled ‘Pattern 1’ made of 3 white squares in the top row and then 1 white, 1 grey and 1 white square in the bottom row.">
            <a:extLst>
              <a:ext uri="{FF2B5EF4-FFF2-40B4-BE49-F238E27FC236}">
                <a16:creationId xmlns:a16="http://schemas.microsoft.com/office/drawing/2014/main" id="{804D6C70-5A48-700A-DC0F-0878622FA82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293111" y="2442368"/>
            <a:ext cx="829056" cy="810768"/>
          </a:xfrm>
          <a:prstGeom prst="rect">
            <a:avLst/>
          </a:prstGeom>
        </p:spPr>
      </p:pic>
      <p:pic>
        <p:nvPicPr>
          <p:cNvPr id="7" name="Picture 6" descr="A 3 by 3 square labelled ‘Pattern 2’ made of 3 white squares in the top row;  1 white, 1 grey and 1 white square in the middle row and then 1 white, 1 grey and 1 white square in the bottom row.">
            <a:extLst>
              <a:ext uri="{FF2B5EF4-FFF2-40B4-BE49-F238E27FC236}">
                <a16:creationId xmlns:a16="http://schemas.microsoft.com/office/drawing/2014/main" id="{C0D9A956-374E-0D70-97F3-BBF583B1904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655925" y="2325941"/>
            <a:ext cx="829056" cy="1078992"/>
          </a:xfrm>
          <a:prstGeom prst="rect">
            <a:avLst/>
          </a:prstGeom>
        </p:spPr>
      </p:pic>
      <p:pic>
        <p:nvPicPr>
          <p:cNvPr id="9" name="Picture 8" descr="A number machine. The words ‘number of grey squares’ with an arrow right to a box with a multiply sign in it, with an arrow right leading to a box with a plus sign in it, with an arrow right leading to the words ‘number of white squares’">
            <a:extLst>
              <a:ext uri="{FF2B5EF4-FFF2-40B4-BE49-F238E27FC236}">
                <a16:creationId xmlns:a16="http://schemas.microsoft.com/office/drawing/2014/main" id="{5F316F38-F110-45BE-F8A8-6615F8613C0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81617" y="5428927"/>
            <a:ext cx="5455920" cy="408432"/>
          </a:xfrm>
          <a:prstGeom prst="rect">
            <a:avLst/>
          </a:prstGeom>
        </p:spPr>
      </p:pic>
      <p:sp>
        <p:nvSpPr>
          <p:cNvPr id="3" name="TextBox 2">
            <a:extLst>
              <a:ext uri="{FF2B5EF4-FFF2-40B4-BE49-F238E27FC236}">
                <a16:creationId xmlns:a16="http://schemas.microsoft.com/office/drawing/2014/main" id="{8E5C0647-503A-DABF-8A0D-634B87731FDB}"/>
              </a:ext>
            </a:extLst>
          </p:cNvPr>
          <p:cNvSpPr txBox="1"/>
          <p:nvPr/>
        </p:nvSpPr>
        <p:spPr>
          <a:xfrm>
            <a:off x="8760077" y="3958301"/>
            <a:ext cx="2292824" cy="707886"/>
          </a:xfrm>
          <a:prstGeom prst="rect">
            <a:avLst/>
          </a:prstGeom>
          <a:noFill/>
          <a:ln w="9525">
            <a:solidFill>
              <a:schemeClr val="accent1"/>
            </a:solidFill>
          </a:ln>
        </p:spPr>
        <p:txBody>
          <a:bodyPr wrap="square" rtlCol="0">
            <a:spAutoFit/>
          </a:bodyPr>
          <a:lstStyle/>
          <a:p>
            <a:r>
              <a:rPr lang="en-GB" sz="2000" dirty="0">
                <a:solidFill>
                  <a:schemeClr val="accent1"/>
                </a:solidFill>
                <a:latin typeface="Arial" panose="020B0604020202020204" pitchFamily="34" charset="0"/>
                <a:cs typeface="Arial" panose="020B0604020202020204" pitchFamily="34" charset="0"/>
              </a:rPr>
              <a:t>3</a:t>
            </a:r>
            <a:r>
              <a:rPr lang="en-GB" sz="2000" i="1" dirty="0">
                <a:solidFill>
                  <a:schemeClr val="accent1"/>
                </a:solidFill>
                <a:latin typeface="Arial" panose="020B0604020202020204" pitchFamily="34" charset="0"/>
                <a:cs typeface="Arial" panose="020B0604020202020204" pitchFamily="34" charset="0"/>
              </a:rPr>
              <a:t>n</a:t>
            </a:r>
            <a:r>
              <a:rPr lang="en-GB" sz="2000" dirty="0">
                <a:solidFill>
                  <a:schemeClr val="accent1"/>
                </a:solidFill>
                <a:latin typeface="Arial" panose="020B0604020202020204" pitchFamily="34" charset="0"/>
                <a:cs typeface="Arial" panose="020B0604020202020204" pitchFamily="34" charset="0"/>
              </a:rPr>
              <a:t> + 3 is </a:t>
            </a:r>
            <a:r>
              <a:rPr lang="en-GB" sz="2000" i="1" dirty="0">
                <a:solidFill>
                  <a:schemeClr val="accent1"/>
                </a:solidFill>
                <a:latin typeface="Arial" panose="020B0604020202020204" pitchFamily="34" charset="0"/>
                <a:cs typeface="Arial" panose="020B0604020202020204" pitchFamily="34" charset="0"/>
              </a:rPr>
              <a:t>n</a:t>
            </a:r>
            <a:r>
              <a:rPr lang="en-GB" sz="2000" dirty="0">
                <a:solidFill>
                  <a:schemeClr val="accent1"/>
                </a:solidFill>
                <a:latin typeface="Arial" panose="020B0604020202020204" pitchFamily="34" charset="0"/>
                <a:cs typeface="Arial" panose="020B0604020202020204" pitchFamily="34" charset="0"/>
              </a:rPr>
              <a:t>th term. </a:t>
            </a:r>
          </a:p>
          <a:p>
            <a:r>
              <a:rPr lang="en-GB" sz="2000" dirty="0">
                <a:solidFill>
                  <a:schemeClr val="accent1"/>
                </a:solidFill>
                <a:latin typeface="Arial" panose="020B0604020202020204" pitchFamily="34" charset="0"/>
                <a:cs typeface="Arial" panose="020B0604020202020204" pitchFamily="34" charset="0"/>
              </a:rPr>
              <a:t>3 × 100 + 3 = 303</a:t>
            </a:r>
          </a:p>
        </p:txBody>
      </p:sp>
      <p:sp>
        <p:nvSpPr>
          <p:cNvPr id="6" name="TextBox 5">
            <a:extLst>
              <a:ext uri="{FF2B5EF4-FFF2-40B4-BE49-F238E27FC236}">
                <a16:creationId xmlns:a16="http://schemas.microsoft.com/office/drawing/2014/main" id="{1C679D4C-5833-285D-12E3-0A1B717AE63B}"/>
              </a:ext>
            </a:extLst>
          </p:cNvPr>
          <p:cNvSpPr txBox="1"/>
          <p:nvPr/>
        </p:nvSpPr>
        <p:spPr>
          <a:xfrm>
            <a:off x="9106373" y="5380101"/>
            <a:ext cx="1751653" cy="400110"/>
          </a:xfrm>
          <a:prstGeom prst="rect">
            <a:avLst/>
          </a:prstGeom>
          <a:noFill/>
          <a:ln w="9525">
            <a:solidFill>
              <a:schemeClr val="accent1"/>
            </a:solidFill>
          </a:ln>
        </p:spPr>
        <p:txBody>
          <a:bodyPr wrap="square" rtlCol="0">
            <a:spAutoFit/>
          </a:bodyPr>
          <a:lstStyle/>
          <a:p>
            <a:r>
              <a:rPr lang="en-GB" sz="2000" dirty="0">
                <a:solidFill>
                  <a:schemeClr val="accent1"/>
                </a:solidFill>
              </a:rPr>
              <a:t>× 2            + 3</a:t>
            </a:r>
          </a:p>
        </p:txBody>
      </p:sp>
      <p:cxnSp>
        <p:nvCxnSpPr>
          <p:cNvPr id="10" name="Straight Arrow Connector 9">
            <a:extLst>
              <a:ext uri="{FF2B5EF4-FFF2-40B4-BE49-F238E27FC236}">
                <a16:creationId xmlns:a16="http://schemas.microsoft.com/office/drawing/2014/main" id="{D7FB2D15-CD06-A7EA-B0CD-E691727A1495}"/>
              </a:ext>
            </a:extLst>
          </p:cNvPr>
          <p:cNvCxnSpPr/>
          <p:nvPr/>
        </p:nvCxnSpPr>
        <p:spPr>
          <a:xfrm>
            <a:off x="9588828" y="5580156"/>
            <a:ext cx="502416"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7618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rPr>
              <a:t>Arithmetic s</a:t>
            </a:r>
            <a:r>
              <a:rPr lang="en-US" sz="4000" b="1" dirty="0">
                <a:solidFill>
                  <a:schemeClr val="bg1"/>
                </a:solidFill>
                <a:latin typeface="Arial" panose="020B0604020202020204" pitchFamily="34" charset="0"/>
                <a:cs typeface="Arial" panose="020B0604020202020204" pitchFamily="34" charset="0"/>
              </a:rPr>
              <a:t>equences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16</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2999"/>
            <a:ext cx="9144000" cy="3102915"/>
          </a:xfrm>
          <a:prstGeom prst="rect">
            <a:avLst/>
          </a:prstGeom>
          <a:ln w="38100">
            <a:solidFill>
              <a:schemeClr val="accent1"/>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Understand the concept of arithmetic sequences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Derive the </a:t>
            </a:r>
            <a:r>
              <a:rPr lang="en-GB" sz="3000" i="1" dirty="0">
                <a:effectLst/>
                <a:latin typeface="Times New Roman" panose="02020603050405020304" pitchFamily="18" charset="0"/>
                <a:ea typeface="Calibri" panose="020F0502020204030204" pitchFamily="34" charset="0"/>
              </a:rPr>
              <a:t>n</a:t>
            </a:r>
            <a:r>
              <a:rPr lang="en-GB" sz="2800" dirty="0">
                <a:latin typeface="Arial" panose="020B0604020202020204" pitchFamily="34" charset="0"/>
                <a:cs typeface="Arial" panose="020B0604020202020204" pitchFamily="34" charset="0"/>
              </a:rPr>
              <a:t>th term of sequences generated from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a context</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Apply </a:t>
            </a:r>
            <a:r>
              <a:rPr lang="en-GB" sz="3000" i="1" dirty="0">
                <a:effectLst/>
                <a:latin typeface="Times New Roman" panose="02020603050405020304" pitchFamily="18" charset="0"/>
                <a:ea typeface="Calibri" panose="020F0502020204030204" pitchFamily="34" charset="0"/>
              </a:rPr>
              <a:t>n</a:t>
            </a:r>
            <a:r>
              <a:rPr lang="en-GB" sz="2800" dirty="0">
                <a:latin typeface="Arial" panose="020B0604020202020204" pitchFamily="34" charset="0"/>
                <a:cs typeface="Arial" panose="020B0604020202020204" pitchFamily="34" charset="0"/>
              </a:rPr>
              <a:t>th term formula in both theoretical and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practical contexts</a:t>
            </a:r>
            <a:endParaRPr lang="en-GB" sz="2800"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245915"/>
            <a:ext cx="9558936" cy="1080077"/>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Solving equations; finding coordinates for a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straight-line graph</a:t>
            </a:r>
          </a:p>
        </p:txBody>
      </p:sp>
    </p:spTree>
    <p:extLst>
      <p:ext uri="{BB962C8B-B14F-4D97-AF65-F5344CB8AC3E}">
        <p14:creationId xmlns:p14="http://schemas.microsoft.com/office/powerpoint/2010/main" val="4136096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sz="4000" b="1" dirty="0">
                <a:solidFill>
                  <a:schemeClr val="bg1"/>
                </a:solidFill>
              </a:rPr>
              <a:t>49</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17</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2"/>
            <a:ext cx="9144000" cy="2993904"/>
          </a:xfrm>
          <a:solidFill>
            <a:schemeClr val="bg1"/>
          </a:solidFill>
          <a:ln w="38100">
            <a:solidFill>
              <a:schemeClr val="accent1"/>
            </a:solidFill>
          </a:ln>
        </p:spPr>
        <p:txBody>
          <a:bodyPr>
            <a:normAutofit fontScale="55000" lnSpcReduction="20000"/>
          </a:bodyPr>
          <a:lstStyle/>
          <a:p>
            <a:pPr algn="l">
              <a:lnSpc>
                <a:spcPct val="120000"/>
              </a:lnSpc>
              <a:spcBef>
                <a:spcPts val="0"/>
              </a:spcBef>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3400" b="1" dirty="0"/>
              <a:t>Slide 10: </a:t>
            </a:r>
            <a:r>
              <a:rPr lang="en-GB" sz="3400" dirty="0"/>
              <a:t>Pearson Edexcel GCSE (9-1) in Mathematics 1MA0/2F June 2015, Question 13</a:t>
            </a:r>
            <a:endParaRPr lang="en-GB" sz="3400" dirty="0">
              <a:latin typeface="Arial" panose="020B0604020202020204" pitchFamily="34" charset="0"/>
              <a:cs typeface="Arial" panose="020B0604020202020204" pitchFamily="34" charset="0"/>
            </a:endParaRPr>
          </a:p>
          <a:p>
            <a:pPr algn="l">
              <a:lnSpc>
                <a:spcPct val="120000"/>
              </a:lnSpc>
              <a:spcBef>
                <a:spcPts val="0"/>
              </a:spcBef>
            </a:pPr>
            <a:r>
              <a:rPr lang="en-GB" sz="3400" b="1" dirty="0"/>
              <a:t>Slide 11: </a:t>
            </a:r>
            <a:r>
              <a:rPr lang="en-GB" sz="3400" dirty="0"/>
              <a:t>Pearson Edexcel GCSE (9-1) in Mathematics, 1MA1/3F November 2020, Question 12</a:t>
            </a:r>
          </a:p>
          <a:p>
            <a:pPr algn="l">
              <a:lnSpc>
                <a:spcPct val="120000"/>
              </a:lnSpc>
              <a:spcBef>
                <a:spcPts val="0"/>
              </a:spcBef>
            </a:pPr>
            <a:r>
              <a:rPr lang="en-GB" sz="3500" b="1" dirty="0">
                <a:latin typeface="Arial" panose="020B0604020202020204" pitchFamily="34" charset="0"/>
                <a:cs typeface="Arial" panose="020B0604020202020204" pitchFamily="34" charset="0"/>
              </a:rPr>
              <a:t>Slide 12: </a:t>
            </a:r>
            <a:r>
              <a:rPr lang="en-GB" sz="3500" dirty="0">
                <a:effectLst/>
                <a:latin typeface="Arial" panose="020B0604020202020204" pitchFamily="34" charset="0"/>
                <a:cs typeface="Arial" panose="020B0604020202020204" pitchFamily="34" charset="0"/>
              </a:rPr>
              <a:t>GCSE Maths AQA Foundation Specimen Paper 3, 2015, Question 11</a:t>
            </a:r>
          </a:p>
          <a:p>
            <a:pPr algn="l">
              <a:lnSpc>
                <a:spcPct val="120000"/>
              </a:lnSpc>
              <a:spcBef>
                <a:spcPts val="0"/>
              </a:spcBef>
            </a:pPr>
            <a:endParaRPr lang="en-GB" sz="3500" dirty="0"/>
          </a:p>
          <a:p>
            <a:pPr algn="l">
              <a:lnSpc>
                <a:spcPct val="120000"/>
              </a:lnSpc>
              <a:spcBef>
                <a:spcPts val="0"/>
              </a:spcBef>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3400" b="1" kern="100" dirty="0">
                <a:solidFill>
                  <a:srgbClr val="000000"/>
                </a:solidFill>
                <a:effectLst/>
                <a:ea typeface="Calibri" panose="020F0502020204030204" pitchFamily="34" charset="0"/>
              </a:rPr>
              <a:t>123RF.com:</a:t>
            </a:r>
            <a:r>
              <a:rPr lang="en-GB" sz="3400" kern="100" dirty="0">
                <a:solidFill>
                  <a:srgbClr val="000000"/>
                </a:solidFill>
                <a:effectLst/>
                <a:ea typeface="Calibri" panose="020F0502020204030204" pitchFamily="34" charset="0"/>
              </a:rPr>
              <a:t> </a:t>
            </a:r>
            <a:r>
              <a:rPr lang="en-GB" sz="3400" kern="100" dirty="0" err="1">
                <a:solidFill>
                  <a:srgbClr val="000000"/>
                </a:solidFill>
                <a:effectLst/>
                <a:ea typeface="Calibri" panose="020F0502020204030204" pitchFamily="34" charset="0"/>
              </a:rPr>
              <a:t>Nuwat</a:t>
            </a:r>
            <a:r>
              <a:rPr lang="en-GB" sz="3400" kern="100" dirty="0">
                <a:solidFill>
                  <a:srgbClr val="000000"/>
                </a:solidFill>
                <a:effectLst/>
                <a:ea typeface="Calibri" panose="020F0502020204030204" pitchFamily="34" charset="0"/>
              </a:rPr>
              <a:t> </a:t>
            </a:r>
            <a:r>
              <a:rPr lang="en-GB" sz="3400" kern="100" dirty="0" err="1">
                <a:solidFill>
                  <a:srgbClr val="000000"/>
                </a:solidFill>
                <a:effectLst/>
                <a:ea typeface="Calibri" panose="020F0502020204030204" pitchFamily="34" charset="0"/>
              </a:rPr>
              <a:t>Chanthachanthuek</a:t>
            </a:r>
            <a:endParaRPr lang="en-GB" sz="3400" kern="100" dirty="0">
              <a:effectLst/>
              <a:ea typeface="Calibri" panose="020F0502020204030204" pitchFamily="34" charset="0"/>
            </a:endParaRPr>
          </a:p>
          <a:p>
            <a:pPr algn="l">
              <a:lnSpc>
                <a:spcPct val="120000"/>
              </a:lnSpc>
              <a:spcBef>
                <a:spcPts val="0"/>
              </a:spcBef>
            </a:pPr>
            <a:endParaRPr lang="en-GB" sz="3500" dirty="0">
              <a:effectLst/>
              <a:latin typeface="Arial" panose="020B0604020202020204" pitchFamily="34" charset="0"/>
              <a:cs typeface="Arial" panose="020B0604020202020204" pitchFamily="34" charset="0"/>
            </a:endParaRPr>
          </a:p>
          <a:p>
            <a:pPr algn="l">
              <a:lnSpc>
                <a:spcPts val="3100"/>
              </a:lnSpc>
              <a:spcAft>
                <a:spcPts val="600"/>
              </a:spcAft>
            </a:pPr>
            <a:endParaRPr lang="en-GB" sz="11200" dirty="0">
              <a:latin typeface="Arial" panose="020B0604020202020204" pitchFamily="34" charset="0"/>
              <a:cs typeface="Arial" panose="020B0604020202020204" pitchFamily="34" charset="0"/>
            </a:endParaRPr>
          </a:p>
          <a:p>
            <a:pPr algn="l"/>
            <a:endParaRPr lang="en-GB" dirty="0"/>
          </a:p>
        </p:txBody>
      </p:sp>
      <p:pic>
        <p:nvPicPr>
          <p:cNvPr id="8" name="Picture 7" descr="Text&#10;&#10;Description automatically generated">
            <a:extLst>
              <a:ext uri="{FF2B5EF4-FFF2-40B4-BE49-F238E27FC236}">
                <a16:creationId xmlns:a16="http://schemas.microsoft.com/office/drawing/2014/main" id="{0B885F06-875A-4F2C-AEBD-260B727CDAB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209800" y="90399"/>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Discuss 1: How many tables do they need?</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237406" cy="212334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585"/>
            <a:ext cx="1586441"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 name="Rectangle 1">
            <a:extLst>
              <a:ext uri="{FF2B5EF4-FFF2-40B4-BE49-F238E27FC236}">
                <a16:creationId xmlns:a16="http://schemas.microsoft.com/office/drawing/2014/main" id="{4E596DE6-ADA8-44E7-A615-41BAF28964E8}"/>
              </a:ext>
            </a:extLst>
          </p:cNvPr>
          <p:cNvSpPr/>
          <p:nvPr/>
        </p:nvSpPr>
        <p:spPr>
          <a:xfrm>
            <a:off x="803782" y="3481485"/>
            <a:ext cx="10683240" cy="2547749"/>
          </a:xfrm>
          <a:prstGeom prst="rect">
            <a:avLst/>
          </a:prstGeom>
        </p:spPr>
        <p:txBody>
          <a:bodyPr wrap="square">
            <a:spAutoFit/>
          </a:bodyPr>
          <a:lstStyle/>
          <a:p>
            <a:pPr algn="just">
              <a:lnSpc>
                <a:spcPct val="115000"/>
              </a:lnSpc>
              <a:spcBef>
                <a:spcPts val="400"/>
              </a:spcBef>
              <a:spcAft>
                <a:spcPts val="1000"/>
              </a:spcAft>
            </a:pPr>
            <a:r>
              <a:rPr lang="en-GB" sz="2400" dirty="0">
                <a:latin typeface="Arial" panose="020B0604020202020204" pitchFamily="34" charset="0"/>
                <a:cs typeface="Times New Roman" panose="02020603050405020304" pitchFamily="18" charset="0"/>
              </a:rPr>
              <a:t>Ruby and Dev work at a café. Dev says that he has worked out a formula to calculate how many people can be seated around different numbers of tables when they are put together:</a:t>
            </a:r>
          </a:p>
          <a:p>
            <a:pPr algn="just">
              <a:lnSpc>
                <a:spcPct val="115000"/>
              </a:lnSpc>
              <a:spcBef>
                <a:spcPts val="400"/>
              </a:spcBef>
              <a:spcAft>
                <a:spcPts val="1000"/>
              </a:spcAft>
            </a:pPr>
            <a:r>
              <a:rPr lang="en-GB" sz="2400" dirty="0">
                <a:latin typeface="Arial" panose="020B0604020202020204" pitchFamily="34" charset="0"/>
                <a:cs typeface="Times New Roman" panose="02020603050405020304" pitchFamily="18" charset="0"/>
              </a:rPr>
              <a:t>“We need </a:t>
            </a:r>
            <a:r>
              <a:rPr lang="en-GB" sz="2400" i="1" dirty="0">
                <a:latin typeface="Times New Roman" panose="02020603050405020304" pitchFamily="18" charset="0"/>
                <a:cs typeface="Times New Roman" panose="02020603050405020304" pitchFamily="18" charset="0"/>
              </a:rPr>
              <a:t>n</a:t>
            </a:r>
            <a:r>
              <a:rPr lang="en-GB" sz="2400" dirty="0">
                <a:latin typeface="Arial" panose="020B0604020202020204" pitchFamily="34" charset="0"/>
                <a:cs typeface="Times New Roman" panose="02020603050405020304" pitchFamily="18" charset="0"/>
              </a:rPr>
              <a:t> </a:t>
            </a:r>
            <a:r>
              <a:rPr lang="en-GB" sz="2400" dirty="0">
                <a:latin typeface="Cambria Math" panose="02040503050406030204" pitchFamily="18" charset="0"/>
                <a:ea typeface="Cambria Math" panose="02040503050406030204" pitchFamily="18" charset="0"/>
                <a:cs typeface="Times New Roman" panose="02020603050405020304" pitchFamily="18" charset="0"/>
              </a:rPr>
              <a:t>+ 3</a:t>
            </a:r>
            <a:r>
              <a:rPr lang="en-GB" sz="2400" dirty="0">
                <a:latin typeface="Arial" panose="020B0604020202020204" pitchFamily="34" charset="0"/>
                <a:cs typeface="Times New Roman" panose="02020603050405020304" pitchFamily="18" charset="0"/>
              </a:rPr>
              <a:t> chairs where ‘</a:t>
            </a:r>
            <a:r>
              <a:rPr lang="en-GB" sz="2400" i="1" dirty="0">
                <a:latin typeface="Times New Roman" panose="02020603050405020304" pitchFamily="18" charset="0"/>
                <a:cs typeface="Times New Roman" panose="02020603050405020304" pitchFamily="18" charset="0"/>
              </a:rPr>
              <a:t>n</a:t>
            </a:r>
            <a:r>
              <a:rPr lang="en-GB" sz="2400" dirty="0">
                <a:latin typeface="Arial" panose="020B0604020202020204" pitchFamily="34" charset="0"/>
                <a:cs typeface="Times New Roman" panose="02020603050405020304" pitchFamily="18" charset="0"/>
              </a:rPr>
              <a:t>’ represents the number of tables.”</a:t>
            </a:r>
          </a:p>
          <a:p>
            <a:pPr algn="just">
              <a:lnSpc>
                <a:spcPct val="115000"/>
              </a:lnSpc>
              <a:spcBef>
                <a:spcPts val="400"/>
              </a:spcBef>
              <a:spcAft>
                <a:spcPts val="1000"/>
              </a:spcAft>
            </a:pPr>
            <a:r>
              <a:rPr lang="en-GB" sz="2400" dirty="0">
                <a:latin typeface="Arial" panose="020B0604020202020204" pitchFamily="34" charset="0"/>
                <a:ea typeface="Calibri" panose="020F0502020204030204" pitchFamily="34" charset="0"/>
                <a:cs typeface="Times New Roman" panose="02020603050405020304" pitchFamily="18" charset="0"/>
              </a:rPr>
              <a:t>Ruby thinks Dev is wrong. What do you think?</a:t>
            </a:r>
            <a:endParaRPr lang="en-GB" sz="24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EE7185E-80F2-1A6F-9334-393ED8336093}"/>
              </a:ext>
            </a:extLst>
          </p:cNvPr>
          <p:cNvSpPr txBox="1"/>
          <p:nvPr/>
        </p:nvSpPr>
        <p:spPr>
          <a:xfrm>
            <a:off x="1695232" y="1133347"/>
            <a:ext cx="9231269"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 café organises square tables and circular chairs like the diagrams below.</a:t>
            </a:r>
          </a:p>
        </p:txBody>
      </p:sp>
      <p:pic>
        <p:nvPicPr>
          <p:cNvPr id="9" name="Picture 8" descr="Diagram showing how a café organises a square table and 4 circular chairs. The table is a square in the centre and there are 4 dotted-line circles around it, 1 on each side.">
            <a:extLst>
              <a:ext uri="{FF2B5EF4-FFF2-40B4-BE49-F238E27FC236}">
                <a16:creationId xmlns:a16="http://schemas.microsoft.com/office/drawing/2014/main" id="{EBA7323E-7AAE-36EB-CA21-7FB5503201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83229" y="2076738"/>
            <a:ext cx="1289304" cy="1292352"/>
          </a:xfrm>
          <a:prstGeom prst="rect">
            <a:avLst/>
          </a:prstGeom>
        </p:spPr>
      </p:pic>
      <p:pic>
        <p:nvPicPr>
          <p:cNvPr id="13" name="Picture 12" descr="Diagram showing how a café organises 2 square tables and 6 circular chairs. The 2 square tables are touching side-by-side in the centre and there are 6 dotted-line circles around it, 1 on each side, 2 at the top and 2 at the bottom.">
            <a:extLst>
              <a:ext uri="{FF2B5EF4-FFF2-40B4-BE49-F238E27FC236}">
                <a16:creationId xmlns:a16="http://schemas.microsoft.com/office/drawing/2014/main" id="{35237724-352C-E86A-977D-08057269445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18876" y="2076738"/>
            <a:ext cx="1691640" cy="1292352"/>
          </a:xfrm>
          <a:prstGeom prst="rect">
            <a:avLst/>
          </a:prstGeom>
        </p:spPr>
      </p:pic>
      <p:pic>
        <p:nvPicPr>
          <p:cNvPr id="15" name="Picture 14" descr="Diagram showing how a café organises 3 square tables and 8 circular chairs. The 3 square tables are touching side-by-side in the centre and there are 8 dotted-line circles around it, 1 on each side, 3 at the top and 3 at the bottom.">
            <a:extLst>
              <a:ext uri="{FF2B5EF4-FFF2-40B4-BE49-F238E27FC236}">
                <a16:creationId xmlns:a16="http://schemas.microsoft.com/office/drawing/2014/main" id="{B3D57E32-B81E-00AA-09A3-4474BAA17B1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56859" y="2078636"/>
            <a:ext cx="2093976" cy="1292352"/>
          </a:xfrm>
          <a:prstGeom prst="rect">
            <a:avLst/>
          </a:prstGeom>
        </p:spPr>
      </p:pic>
    </p:spTree>
    <p:extLst>
      <p:ext uri="{BB962C8B-B14F-4D97-AF65-F5344CB8AC3E}">
        <p14:creationId xmlns:p14="http://schemas.microsoft.com/office/powerpoint/2010/main" val="1183814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4" y="112166"/>
            <a:ext cx="8520889" cy="843798"/>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Explore 1: Tables and chairs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0" y="-17453"/>
            <a:ext cx="1545928" cy="430887"/>
          </a:xfrm>
          <a:prstGeom prst="rect">
            <a:avLst/>
          </a:prstGeom>
          <a:solidFill>
            <a:schemeClr val="accent1"/>
          </a:solidFill>
          <a:ln>
            <a:solidFill>
              <a:schemeClr val="accent1"/>
            </a:solid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EXPLORE</a:t>
            </a:r>
          </a:p>
        </p:txBody>
      </p:sp>
      <p:sp>
        <p:nvSpPr>
          <p:cNvPr id="13" name="Content Placeholder 2">
            <a:extLst>
              <a:ext uri="{FF2B5EF4-FFF2-40B4-BE49-F238E27FC236}">
                <a16:creationId xmlns:a16="http://schemas.microsoft.com/office/drawing/2014/main" id="{6E8EDB0F-83C7-4308-86FC-BDCEE34C65E3}"/>
              </a:ext>
            </a:extLst>
          </p:cNvPr>
          <p:cNvSpPr>
            <a:spLocks noGrp="1"/>
          </p:cNvSpPr>
          <p:nvPr>
            <p:ph idx="1"/>
          </p:nvPr>
        </p:nvSpPr>
        <p:spPr>
          <a:xfrm>
            <a:off x="1124297" y="1276213"/>
            <a:ext cx="6468695" cy="5160842"/>
          </a:xfrm>
        </p:spPr>
        <p:txBody>
          <a:bodyPr>
            <a:normAutofit/>
          </a:bodyPr>
          <a:lstStyle/>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How many people fit around this table? </a:t>
            </a:r>
          </a:p>
          <a:p>
            <a:pPr marL="0" indent="0">
              <a:buNone/>
            </a:pPr>
            <a:endParaRPr lang="en-GB" dirty="0"/>
          </a:p>
          <a:p>
            <a:pPr marL="0" indent="0">
              <a:buNone/>
            </a:pPr>
            <a:r>
              <a:rPr lang="en-GB" dirty="0"/>
              <a:t>Using the same arrangement, h</a:t>
            </a:r>
            <a:r>
              <a:rPr lang="en-GB" dirty="0">
                <a:latin typeface="Arial" panose="020B0604020202020204" pitchFamily="34" charset="0"/>
                <a:cs typeface="Arial" panose="020B0604020202020204" pitchFamily="34" charset="0"/>
              </a:rPr>
              <a:t>ow many people fit around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2 of these tables when put together as shown?</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Record your results using a diagram like this one. </a:t>
            </a:r>
          </a:p>
          <a:p>
            <a:pPr>
              <a:buNone/>
            </a:pPr>
            <a:endParaRPr lang="en-GB" b="1" dirty="0"/>
          </a:p>
        </p:txBody>
      </p:sp>
      <p:grpSp>
        <p:nvGrpSpPr>
          <p:cNvPr id="15" name="Group 14" descr="A diagram showing two blue-coloured rectangles placed together.">
            <a:extLst>
              <a:ext uri="{FF2B5EF4-FFF2-40B4-BE49-F238E27FC236}">
                <a16:creationId xmlns:a16="http://schemas.microsoft.com/office/drawing/2014/main" id="{6B792857-DB97-41AB-B068-F97F0CE2F59F}"/>
              </a:ext>
            </a:extLst>
          </p:cNvPr>
          <p:cNvGrpSpPr/>
          <p:nvPr/>
        </p:nvGrpSpPr>
        <p:grpSpPr>
          <a:xfrm>
            <a:off x="8164495" y="4748469"/>
            <a:ext cx="2286016" cy="714380"/>
            <a:chOff x="5429256" y="5143512"/>
            <a:chExt cx="2286016" cy="714380"/>
          </a:xfrm>
          <a:solidFill>
            <a:schemeClr val="accent2">
              <a:lumMod val="40000"/>
              <a:lumOff val="60000"/>
            </a:schemeClr>
          </a:solidFill>
        </p:grpSpPr>
        <p:sp>
          <p:nvSpPr>
            <p:cNvPr id="16" name="Rectangle 15">
              <a:extLst>
                <a:ext uri="{FF2B5EF4-FFF2-40B4-BE49-F238E27FC236}">
                  <a16:creationId xmlns:a16="http://schemas.microsoft.com/office/drawing/2014/main" id="{DC879B66-A936-4D42-B0D5-81C9DC8E559B}"/>
                </a:ext>
              </a:extLst>
            </p:cNvPr>
            <p:cNvSpPr/>
            <p:nvPr/>
          </p:nvSpPr>
          <p:spPr>
            <a:xfrm>
              <a:off x="5429256" y="5143512"/>
              <a:ext cx="1143008" cy="714380"/>
            </a:xfrm>
            <a:prstGeom prst="rect">
              <a:avLst/>
            </a:prstGeom>
            <a:solidFill>
              <a:schemeClr val="accent4">
                <a:lumMod val="50000"/>
              </a:schemeClr>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780EB18A-B6E1-426D-A1AF-AE5FFCE57588}"/>
                </a:ext>
              </a:extLst>
            </p:cNvPr>
            <p:cNvSpPr/>
            <p:nvPr/>
          </p:nvSpPr>
          <p:spPr>
            <a:xfrm>
              <a:off x="6572264" y="5143512"/>
              <a:ext cx="1143008" cy="714380"/>
            </a:xfrm>
            <a:prstGeom prst="rect">
              <a:avLst/>
            </a:prstGeom>
            <a:solidFill>
              <a:schemeClr val="accent4">
                <a:lumMod val="50000"/>
              </a:schemeClr>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5" name="Picture 4" descr="A large rectangular wooden table surrounded by six matching wooden chairs: two per long side and one on each end.">
            <a:extLst>
              <a:ext uri="{FF2B5EF4-FFF2-40B4-BE49-F238E27FC236}">
                <a16:creationId xmlns:a16="http://schemas.microsoft.com/office/drawing/2014/main" id="{7FABCEAE-6171-DCFA-D203-8B06E36AC7E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56242" y="1197031"/>
            <a:ext cx="3302523" cy="2195826"/>
          </a:xfrm>
          <a:prstGeom prst="rect">
            <a:avLst/>
          </a:prstGeom>
        </p:spPr>
      </p:pic>
    </p:spTree>
    <p:extLst>
      <p:ext uri="{BB962C8B-B14F-4D97-AF65-F5344CB8AC3E}">
        <p14:creationId xmlns:p14="http://schemas.microsoft.com/office/powerpoint/2010/main" val="3541215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C6FE321-34B9-3E9E-1D08-392F926D524D}"/>
              </a:ext>
            </a:extLst>
          </p:cNvPr>
          <p:cNvSpPr>
            <a:spLocks noGrp="1"/>
          </p:cNvSpPr>
          <p:nvPr>
            <p:ph type="title"/>
          </p:nvPr>
        </p:nvSpPr>
        <p:spPr/>
        <p:txBody>
          <a:bodyPr/>
          <a:lstStyle/>
          <a:p>
            <a:r>
              <a:rPr lang="en-GB" dirty="0"/>
              <a:t>Discuss 2: Tables and chairs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6" name="Content Placeholder 5">
            <a:extLst>
              <a:ext uri="{FF2B5EF4-FFF2-40B4-BE49-F238E27FC236}">
                <a16:creationId xmlns:a16="http://schemas.microsoft.com/office/drawing/2014/main" id="{4C279CCF-3466-4D67-6AC9-399B7B57DA62}"/>
              </a:ext>
            </a:extLst>
          </p:cNvPr>
          <p:cNvSpPr>
            <a:spLocks noGrp="1"/>
          </p:cNvSpPr>
          <p:nvPr>
            <p:ph idx="1"/>
          </p:nvPr>
        </p:nvSpPr>
        <p:spPr/>
        <p:txBody>
          <a:bodyPr/>
          <a:lstStyle/>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Spot the pattern</a:t>
            </a:r>
          </a:p>
          <a:p>
            <a:pPr marL="0" indent="0">
              <a:spcAft>
                <a:spcPts val="600"/>
              </a:spcAft>
              <a:buNone/>
            </a:pPr>
            <a:r>
              <a:rPr lang="en-GB" dirty="0"/>
              <a:t>    </a:t>
            </a:r>
            <a:r>
              <a:rPr lang="en-GB" sz="2800" dirty="0">
                <a:latin typeface="Arial" panose="020B0604020202020204" pitchFamily="34" charset="0"/>
                <a:cs typeface="Arial" panose="020B0604020202020204" pitchFamily="34" charset="0"/>
              </a:rPr>
              <a:t>6,    10,    14</a:t>
            </a:r>
          </a:p>
          <a:p>
            <a:pPr>
              <a:spcAft>
                <a:spcPts val="600"/>
              </a:spcAft>
            </a:pPr>
            <a:endParaRPr lang="en-GB" sz="2800" dirty="0">
              <a:latin typeface="Arial" panose="020B0604020202020204" pitchFamily="34" charset="0"/>
              <a:cs typeface="Arial" panose="020B0604020202020204" pitchFamily="34" charset="0"/>
            </a:endParaRPr>
          </a:p>
          <a:p>
            <a:pPr>
              <a:spcAft>
                <a:spcPts val="600"/>
              </a:spcAft>
            </a:pPr>
            <a:endParaRPr lang="en-GB" dirty="0"/>
          </a:p>
          <a:p>
            <a:pPr>
              <a:spcAft>
                <a:spcPts val="600"/>
              </a:spcAft>
            </a:pPr>
            <a:r>
              <a:rPr lang="en-GB" sz="2800" dirty="0">
                <a:latin typeface="Arial" panose="020B0604020202020204" pitchFamily="34" charset="0"/>
                <a:cs typeface="Arial" panose="020B0604020202020204" pitchFamily="34" charset="0"/>
              </a:rPr>
              <a:t>How many chairs are needed for 4, 5 and 6 tables?</a:t>
            </a:r>
          </a:p>
          <a:p>
            <a:pPr>
              <a:spcAft>
                <a:spcPts val="600"/>
              </a:spcAft>
            </a:pPr>
            <a:r>
              <a:rPr lang="en-GB" sz="2800" dirty="0">
                <a:latin typeface="Arial" panose="020B0604020202020204" pitchFamily="34" charset="0"/>
                <a:cs typeface="Arial" panose="020B0604020202020204" pitchFamily="34" charset="0"/>
              </a:rPr>
              <a:t>How many chairs are needed for 10 tables?</a:t>
            </a:r>
          </a:p>
          <a:p>
            <a:pPr>
              <a:spcAft>
                <a:spcPts val="600"/>
              </a:spcAft>
            </a:pPr>
            <a:endParaRPr lang="en-GB" sz="2800" dirty="0">
              <a:latin typeface="Arial" panose="020B0604020202020204" pitchFamily="34" charset="0"/>
              <a:cs typeface="Arial" panose="020B0604020202020204" pitchFamily="34" charset="0"/>
            </a:endParaRPr>
          </a:p>
          <a:p>
            <a:endParaRPr lang="en-GB" dirty="0"/>
          </a:p>
        </p:txBody>
      </p:sp>
      <p:sp>
        <p:nvSpPr>
          <p:cNvPr id="20" name="Text Box 7">
            <a:extLst>
              <a:ext uri="{FF2B5EF4-FFF2-40B4-BE49-F238E27FC236}">
                <a16:creationId xmlns:a16="http://schemas.microsoft.com/office/drawing/2014/main" id="{39B91C25-982D-41C5-A3A9-928582C642C8}"/>
              </a:ext>
            </a:extLst>
          </p:cNvPr>
          <p:cNvSpPr txBox="1">
            <a:spLocks noChangeArrowheads="1"/>
          </p:cNvSpPr>
          <p:nvPr/>
        </p:nvSpPr>
        <p:spPr bwMode="auto">
          <a:xfrm>
            <a:off x="1028936" y="3079785"/>
            <a:ext cx="1632628" cy="523220"/>
          </a:xfrm>
          <a:prstGeom prst="rect">
            <a:avLst/>
          </a:prstGeom>
          <a:noFill/>
          <a:ln w="9525">
            <a:noFill/>
            <a:miter lim="800000"/>
            <a:headEnd/>
            <a:tailEnd/>
          </a:ln>
          <a:effectLst/>
        </p:spPr>
        <p:txBody>
          <a:bodyPr wrap="square">
            <a:spAutoFit/>
          </a:bodyPr>
          <a:lstStyle/>
          <a:p>
            <a:r>
              <a:rPr lang="en-GB" sz="2800" b="1" dirty="0">
                <a:solidFill>
                  <a:srgbClr val="000066"/>
                </a:solidFill>
                <a:latin typeface="Arial" panose="020B0604020202020204" pitchFamily="34" charset="0"/>
                <a:cs typeface="Arial" panose="020B0604020202020204" pitchFamily="34" charset="0"/>
              </a:rPr>
              <a:t>1</a:t>
            </a:r>
            <a:r>
              <a:rPr lang="en-GB" sz="2800" b="1" baseline="30000" dirty="0">
                <a:solidFill>
                  <a:srgbClr val="000066"/>
                </a:solidFill>
                <a:latin typeface="Arial" panose="020B0604020202020204" pitchFamily="34" charset="0"/>
                <a:cs typeface="Arial" panose="020B0604020202020204" pitchFamily="34" charset="0"/>
              </a:rPr>
              <a:t>st</a:t>
            </a:r>
            <a:r>
              <a:rPr lang="en-GB" sz="2800" b="1" dirty="0">
                <a:solidFill>
                  <a:srgbClr val="000066"/>
                </a:solidFill>
                <a:latin typeface="Arial" panose="020B0604020202020204" pitchFamily="34" charset="0"/>
                <a:cs typeface="Arial" panose="020B0604020202020204" pitchFamily="34" charset="0"/>
              </a:rPr>
              <a:t> term</a:t>
            </a:r>
          </a:p>
        </p:txBody>
      </p:sp>
      <p:sp>
        <p:nvSpPr>
          <p:cNvPr id="24" name="Text Box 10">
            <a:extLst>
              <a:ext uri="{FF2B5EF4-FFF2-40B4-BE49-F238E27FC236}">
                <a16:creationId xmlns:a16="http://schemas.microsoft.com/office/drawing/2014/main" id="{4082C519-729A-42FB-A571-08D947C074B2}"/>
              </a:ext>
            </a:extLst>
          </p:cNvPr>
          <p:cNvSpPr txBox="1">
            <a:spLocks noChangeArrowheads="1"/>
          </p:cNvSpPr>
          <p:nvPr/>
        </p:nvSpPr>
        <p:spPr bwMode="auto">
          <a:xfrm>
            <a:off x="3093393" y="3098748"/>
            <a:ext cx="1502334" cy="523220"/>
          </a:xfrm>
          <a:prstGeom prst="rect">
            <a:avLst/>
          </a:prstGeom>
          <a:noFill/>
          <a:ln w="9525">
            <a:noFill/>
            <a:miter lim="800000"/>
            <a:headEnd/>
            <a:tailEnd/>
          </a:ln>
          <a:effectLst/>
        </p:spPr>
        <p:txBody>
          <a:bodyPr wrap="none">
            <a:spAutoFit/>
          </a:bodyPr>
          <a:lstStyle/>
          <a:p>
            <a:r>
              <a:rPr lang="en-GB" sz="2800" b="1" dirty="0">
                <a:solidFill>
                  <a:srgbClr val="000066"/>
                </a:solidFill>
                <a:latin typeface="Arial" panose="020B0604020202020204" pitchFamily="34" charset="0"/>
                <a:cs typeface="Arial" panose="020B0604020202020204" pitchFamily="34" charset="0"/>
              </a:rPr>
              <a:t>3</a:t>
            </a:r>
            <a:r>
              <a:rPr lang="en-GB" sz="2800" b="1" baseline="30000" dirty="0">
                <a:solidFill>
                  <a:srgbClr val="000066"/>
                </a:solidFill>
                <a:latin typeface="Arial" panose="020B0604020202020204" pitchFamily="34" charset="0"/>
                <a:cs typeface="Arial" panose="020B0604020202020204" pitchFamily="34" charset="0"/>
              </a:rPr>
              <a:t>rd</a:t>
            </a:r>
            <a:r>
              <a:rPr lang="en-GB" sz="2800" b="1" dirty="0">
                <a:solidFill>
                  <a:srgbClr val="000066"/>
                </a:solidFill>
                <a:latin typeface="Arial" panose="020B0604020202020204" pitchFamily="34" charset="0"/>
                <a:cs typeface="Arial" panose="020B0604020202020204" pitchFamily="34" charset="0"/>
              </a:rPr>
              <a:t> term</a:t>
            </a:r>
          </a:p>
        </p:txBody>
      </p:sp>
      <p:pic>
        <p:nvPicPr>
          <p:cNvPr id="2" name="Picture 1">
            <a:extLst>
              <a:ext uri="{FF2B5EF4-FFF2-40B4-BE49-F238E27FC236}">
                <a16:creationId xmlns:a16="http://schemas.microsoft.com/office/drawing/2014/main" id="{2700F9FC-A1A3-49B6-BF67-F9563C413740}"/>
              </a:ext>
            </a:extLst>
          </p:cNvPr>
          <p:cNvPicPr>
            <a:picLocks noChangeAspect="1"/>
          </p:cNvPicPr>
          <p:nvPr/>
        </p:nvPicPr>
        <p:blipFill>
          <a:blip r:embed="rId3"/>
          <a:stretch>
            <a:fillRect/>
          </a:stretch>
        </p:blipFill>
        <p:spPr>
          <a:xfrm>
            <a:off x="1372837" y="2710131"/>
            <a:ext cx="164606" cy="469433"/>
          </a:xfrm>
          <a:prstGeom prst="rect">
            <a:avLst/>
          </a:prstGeom>
        </p:spPr>
      </p:pic>
      <p:pic>
        <p:nvPicPr>
          <p:cNvPr id="3" name="Picture 2">
            <a:extLst>
              <a:ext uri="{FF2B5EF4-FFF2-40B4-BE49-F238E27FC236}">
                <a16:creationId xmlns:a16="http://schemas.microsoft.com/office/drawing/2014/main" id="{CB4382C1-B5F5-46FB-9580-1506C5603FFF}"/>
              </a:ext>
            </a:extLst>
          </p:cNvPr>
          <p:cNvPicPr>
            <a:picLocks noChangeAspect="1"/>
          </p:cNvPicPr>
          <p:nvPr/>
        </p:nvPicPr>
        <p:blipFill>
          <a:blip r:embed="rId4"/>
          <a:stretch>
            <a:fillRect/>
          </a:stretch>
        </p:blipFill>
        <p:spPr>
          <a:xfrm>
            <a:off x="3196201" y="2710130"/>
            <a:ext cx="164606" cy="469433"/>
          </a:xfrm>
          <a:prstGeom prst="rect">
            <a:avLst/>
          </a:prstGeom>
        </p:spPr>
      </p:pic>
    </p:spTree>
    <p:extLst>
      <p:ext uri="{BB962C8B-B14F-4D97-AF65-F5344CB8AC3E}">
        <p14:creationId xmlns:p14="http://schemas.microsoft.com/office/powerpoint/2010/main" val="2934758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D4277-DDB4-4005-8CAB-49A111A9CB56}"/>
              </a:ext>
            </a:extLst>
          </p:cNvPr>
          <p:cNvSpPr>
            <a:spLocks noGrp="1"/>
          </p:cNvSpPr>
          <p:nvPr>
            <p:ph type="title"/>
          </p:nvPr>
        </p:nvSpPr>
        <p:spPr/>
        <p:txBody>
          <a:bodyPr/>
          <a:lstStyle/>
          <a:p>
            <a:r>
              <a:rPr lang="en-GB" dirty="0">
                <a:solidFill>
                  <a:schemeClr val="accent1"/>
                </a:solidFill>
              </a:rPr>
              <a:t>Explore 2: Setting the scene</a:t>
            </a:r>
          </a:p>
        </p:txBody>
      </p:sp>
      <p:sp>
        <p:nvSpPr>
          <p:cNvPr id="4" name="Slide Number Placeholder 3">
            <a:extLst>
              <a:ext uri="{FF2B5EF4-FFF2-40B4-BE49-F238E27FC236}">
                <a16:creationId xmlns:a16="http://schemas.microsoft.com/office/drawing/2014/main" id="{2F2A1EEF-477F-49DA-B852-F517C2449197}"/>
              </a:ext>
            </a:extLst>
          </p:cNvPr>
          <p:cNvSpPr>
            <a:spLocks noGrp="1"/>
          </p:cNvSpPr>
          <p:nvPr>
            <p:ph type="sldNum" sz="quarter" idx="12"/>
          </p:nvPr>
        </p:nvSpPr>
        <p:spPr/>
        <p:txBody>
          <a:bodyPr/>
          <a:lstStyle/>
          <a:p>
            <a:fld id="{892959B6-490E-A144-8C7C-88267F972F69}" type="slidenum">
              <a:rPr lang="en-US" smtClean="0"/>
              <a:t>5</a:t>
            </a:fld>
            <a:endParaRPr lang="en-US"/>
          </a:p>
        </p:txBody>
      </p:sp>
      <p:grpSp>
        <p:nvGrpSpPr>
          <p:cNvPr id="9" name="Group 8" descr="Worksheet available icon">
            <a:extLst>
              <a:ext uri="{FF2B5EF4-FFF2-40B4-BE49-F238E27FC236}">
                <a16:creationId xmlns:a16="http://schemas.microsoft.com/office/drawing/2014/main" id="{E5CA3998-379B-FE96-B446-CB4D17465A9C}"/>
              </a:ext>
            </a:extLst>
          </p:cNvPr>
          <p:cNvGrpSpPr/>
          <p:nvPr/>
        </p:nvGrpSpPr>
        <p:grpSpPr>
          <a:xfrm>
            <a:off x="9495879" y="211521"/>
            <a:ext cx="2102384" cy="753403"/>
            <a:chOff x="9495879" y="211521"/>
            <a:chExt cx="2102384" cy="753403"/>
          </a:xfrm>
        </p:grpSpPr>
        <p:pic>
          <p:nvPicPr>
            <p:cNvPr id="10" name="Graphic 6" descr="Document">
              <a:extLst>
                <a:ext uri="{FF2B5EF4-FFF2-40B4-BE49-F238E27FC236}">
                  <a16:creationId xmlns:a16="http://schemas.microsoft.com/office/drawing/2014/main" id="{A2860FC8-CEB1-13E8-F72F-EA0B99B8FC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1" name="TextBox 10">
              <a:extLst>
                <a:ext uri="{FF2B5EF4-FFF2-40B4-BE49-F238E27FC236}">
                  <a16:creationId xmlns:a16="http://schemas.microsoft.com/office/drawing/2014/main" id="{ED56FA3D-25C5-6598-83D9-9E3964C9353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Content Placeholder 2">
            <a:extLst>
              <a:ext uri="{FF2B5EF4-FFF2-40B4-BE49-F238E27FC236}">
                <a16:creationId xmlns:a16="http://schemas.microsoft.com/office/drawing/2014/main" id="{4AA21C7C-0F3A-46BD-B86C-49FB08E2C2B7}"/>
              </a:ext>
            </a:extLst>
          </p:cNvPr>
          <p:cNvSpPr>
            <a:spLocks noGrp="1"/>
          </p:cNvSpPr>
          <p:nvPr>
            <p:ph idx="1"/>
          </p:nvPr>
        </p:nvSpPr>
        <p:spPr>
          <a:xfrm>
            <a:off x="838200" y="1265328"/>
            <a:ext cx="7008730" cy="4822956"/>
          </a:xfrm>
        </p:spPr>
        <p:txBody>
          <a:bodyPr/>
          <a:lstStyle/>
          <a:p>
            <a:pPr marL="0" indent="0">
              <a:buNone/>
            </a:pPr>
            <a:r>
              <a:rPr lang="en-GB" sz="2600" dirty="0"/>
              <a:t>Ruby and Dev are comparing the cost of employing plumbers to complete some work in the bathroom.</a:t>
            </a:r>
          </a:p>
          <a:p>
            <a:pPr marL="0" indent="0">
              <a:buNone/>
            </a:pPr>
            <a:r>
              <a:rPr lang="en-GB" sz="2600" dirty="0"/>
              <a:t>They need to calculate the total cost of the refurbishment, which includes a call-out fee and an hourly rate for labour.</a:t>
            </a:r>
          </a:p>
          <a:p>
            <a:pPr marL="0" indent="0">
              <a:buNone/>
            </a:pPr>
            <a:r>
              <a:rPr lang="en-GB" sz="2600" dirty="0"/>
              <a:t>Working in pairs, take turns to match the set of cards given to the sequence shown on the template.</a:t>
            </a:r>
          </a:p>
          <a:p>
            <a:pPr marL="0" indent="0">
              <a:buNone/>
            </a:pPr>
            <a:r>
              <a:rPr lang="en-GB" sz="2600" dirty="0"/>
              <a:t>For each match, the first person must </a:t>
            </a:r>
            <a:r>
              <a:rPr lang="en-GB" sz="2600" b="1" dirty="0"/>
              <a:t>explain</a:t>
            </a:r>
            <a:r>
              <a:rPr lang="en-GB" sz="2600" dirty="0"/>
              <a:t> their reasoning. The second person must agree/disagree/ask for more explanation.</a:t>
            </a:r>
          </a:p>
        </p:txBody>
      </p:sp>
      <p:pic>
        <p:nvPicPr>
          <p:cNvPr id="5" name="Picture 4">
            <a:extLst>
              <a:ext uri="{FF2B5EF4-FFF2-40B4-BE49-F238E27FC236}">
                <a16:creationId xmlns:a16="http://schemas.microsoft.com/office/drawing/2014/main" id="{03BCF54F-3754-1861-0FC3-5BD205D74CD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349650" y="1690688"/>
            <a:ext cx="3004150" cy="3666356"/>
          </a:xfrm>
          <a:prstGeom prst="rect">
            <a:avLst/>
          </a:prstGeom>
        </p:spPr>
      </p:pic>
    </p:spTree>
    <p:extLst>
      <p:ext uri="{BB962C8B-B14F-4D97-AF65-F5344CB8AC3E}">
        <p14:creationId xmlns:p14="http://schemas.microsoft.com/office/powerpoint/2010/main" val="3491418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A9086-7E29-4591-93DA-16CDF202003A}"/>
              </a:ext>
            </a:extLst>
          </p:cNvPr>
          <p:cNvSpPr>
            <a:spLocks noGrp="1"/>
          </p:cNvSpPr>
          <p:nvPr>
            <p:ph type="title"/>
          </p:nvPr>
        </p:nvSpPr>
        <p:spPr/>
        <p:txBody>
          <a:bodyPr/>
          <a:lstStyle/>
          <a:p>
            <a:r>
              <a:rPr lang="en-GB" dirty="0"/>
              <a:t>Review: Cost of a plumber</a:t>
            </a:r>
          </a:p>
        </p:txBody>
      </p:sp>
      <p:sp>
        <p:nvSpPr>
          <p:cNvPr id="4" name="Slide Number Placeholder 3">
            <a:extLst>
              <a:ext uri="{FF2B5EF4-FFF2-40B4-BE49-F238E27FC236}">
                <a16:creationId xmlns:a16="http://schemas.microsoft.com/office/drawing/2014/main" id="{96F78388-F25E-4B59-A53E-72CC94851013}"/>
              </a:ext>
            </a:extLst>
          </p:cNvPr>
          <p:cNvSpPr>
            <a:spLocks noGrp="1"/>
          </p:cNvSpPr>
          <p:nvPr>
            <p:ph type="sldNum" sz="quarter" idx="12"/>
          </p:nvPr>
        </p:nvSpPr>
        <p:spPr/>
        <p:txBody>
          <a:bodyPr/>
          <a:lstStyle/>
          <a:p>
            <a:fld id="{892959B6-490E-A144-8C7C-88267F972F69}" type="slidenum">
              <a:rPr lang="en-US" smtClean="0"/>
              <a:t>6</a:t>
            </a:fld>
            <a:endParaRPr lang="en-US"/>
          </a:p>
        </p:txBody>
      </p:sp>
      <p:pic>
        <p:nvPicPr>
          <p:cNvPr id="9" name="Picture 8" descr="A bar model with 4 bars in a row. Each bar has an equal pink section labelled 40 and a number of equal green sections labelled 30. The first bar is divided into 40 and 30. The second 40, 30, 30. The third 40, 30, 30, 30 and the last 40, 30, 30, 30, 30.">
            <a:extLst>
              <a:ext uri="{FF2B5EF4-FFF2-40B4-BE49-F238E27FC236}">
                <a16:creationId xmlns:a16="http://schemas.microsoft.com/office/drawing/2014/main" id="{AE58C515-29C0-001D-783F-2A4B4893066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33552" y="1581474"/>
            <a:ext cx="1539240" cy="3541776"/>
          </a:xfrm>
          <a:prstGeom prst="rect">
            <a:avLst/>
          </a:prstGeom>
        </p:spPr>
      </p:pic>
      <p:pic>
        <p:nvPicPr>
          <p:cNvPr id="15" name="Picture 14" descr="A bar model with 4 bars in a row. Each bar has an equal blue section labelled 50 and a number of equal green sections labelled 30. The first bar is divided into 50 and 30. The second 50, 30, 30. The third 50, 30, 30, 30 and the last 50, 30, 30, 30, 30.">
            <a:extLst>
              <a:ext uri="{FF2B5EF4-FFF2-40B4-BE49-F238E27FC236}">
                <a16:creationId xmlns:a16="http://schemas.microsoft.com/office/drawing/2014/main" id="{B0E0816F-6F72-5881-187D-F12A9FF0EE1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429372" y="1383354"/>
            <a:ext cx="1539240" cy="3739896"/>
          </a:xfrm>
          <a:prstGeom prst="rect">
            <a:avLst/>
          </a:prstGeom>
        </p:spPr>
      </p:pic>
    </p:spTree>
    <p:extLst>
      <p:ext uri="{BB962C8B-B14F-4D97-AF65-F5344CB8AC3E}">
        <p14:creationId xmlns:p14="http://schemas.microsoft.com/office/powerpoint/2010/main" val="3280082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DA7E5-02E9-4740-ACC4-442228F89C16}"/>
              </a:ext>
            </a:extLst>
          </p:cNvPr>
          <p:cNvSpPr>
            <a:spLocks noGrp="1"/>
          </p:cNvSpPr>
          <p:nvPr>
            <p:ph type="title"/>
          </p:nvPr>
        </p:nvSpPr>
        <p:spPr>
          <a:xfrm>
            <a:off x="775063" y="320675"/>
            <a:ext cx="10515600" cy="1325563"/>
          </a:xfrm>
        </p:spPr>
        <p:txBody>
          <a:bodyPr/>
          <a:lstStyle/>
          <a:p>
            <a:r>
              <a:rPr lang="en-GB" dirty="0">
                <a:solidFill>
                  <a:schemeClr val="accent1"/>
                </a:solidFill>
              </a:rPr>
              <a:t>Plenary: </a:t>
            </a:r>
            <a:r>
              <a:rPr lang="en-GB" sz="3800" i="1" dirty="0">
                <a:effectLst/>
                <a:latin typeface="Times New Roman" panose="02020603050405020304" pitchFamily="18" charset="0"/>
                <a:ea typeface="Calibri" panose="020F0502020204030204" pitchFamily="34" charset="0"/>
              </a:rPr>
              <a:t>n</a:t>
            </a:r>
            <a:r>
              <a:rPr lang="en-GB" dirty="0">
                <a:solidFill>
                  <a:schemeClr val="accent1"/>
                </a:solidFill>
              </a:rPr>
              <a:t>th term</a:t>
            </a:r>
            <a:br>
              <a:rPr lang="en-GB" sz="3600" dirty="0">
                <a:solidFill>
                  <a:schemeClr val="accent1"/>
                </a:solidFill>
              </a:rPr>
            </a:br>
            <a:endParaRPr lang="en-GB" sz="3600" dirty="0">
              <a:solidFill>
                <a:schemeClr val="accent1"/>
              </a:solidFill>
            </a:endParaRPr>
          </a:p>
        </p:txBody>
      </p:sp>
      <p:sp>
        <p:nvSpPr>
          <p:cNvPr id="4" name="Slide Number Placeholder 3">
            <a:extLst>
              <a:ext uri="{FF2B5EF4-FFF2-40B4-BE49-F238E27FC236}">
                <a16:creationId xmlns:a16="http://schemas.microsoft.com/office/drawing/2014/main" id="{F2A7FE97-9949-4D9F-93C7-708ED856E10E}"/>
              </a:ext>
            </a:extLst>
          </p:cNvPr>
          <p:cNvSpPr>
            <a:spLocks noGrp="1"/>
          </p:cNvSpPr>
          <p:nvPr>
            <p:ph type="sldNum" sz="quarter" idx="12"/>
          </p:nvPr>
        </p:nvSpPr>
        <p:spPr/>
        <p:txBody>
          <a:bodyPr/>
          <a:lstStyle/>
          <a:p>
            <a:fld id="{892959B6-490E-A144-8C7C-88267F972F69}" type="slidenum">
              <a:rPr lang="en-US" smtClean="0"/>
              <a:t>7</a:t>
            </a:fld>
            <a:endParaRPr lang="en-US"/>
          </a:p>
        </p:txBody>
      </p:sp>
      <p:sp>
        <p:nvSpPr>
          <p:cNvPr id="3" name="Content Placeholder 2">
            <a:extLst>
              <a:ext uri="{FF2B5EF4-FFF2-40B4-BE49-F238E27FC236}">
                <a16:creationId xmlns:a16="http://schemas.microsoft.com/office/drawing/2014/main" id="{0441E607-845E-4C64-A721-6C89B47C447C}"/>
              </a:ext>
            </a:extLst>
          </p:cNvPr>
          <p:cNvSpPr>
            <a:spLocks noGrp="1"/>
          </p:cNvSpPr>
          <p:nvPr>
            <p:ph idx="1"/>
          </p:nvPr>
        </p:nvSpPr>
        <p:spPr>
          <a:xfrm>
            <a:off x="901337" y="1460500"/>
            <a:ext cx="8105503" cy="4895850"/>
          </a:xfrm>
        </p:spPr>
        <p:txBody>
          <a:bodyPr/>
          <a:lstStyle/>
          <a:p>
            <a:pPr marL="0" indent="0">
              <a:buNone/>
            </a:pPr>
            <a:r>
              <a:rPr lang="en-GB" dirty="0"/>
              <a:t>Look at the following sequence</a:t>
            </a:r>
          </a:p>
          <a:p>
            <a:pPr marL="0" indent="0">
              <a:buNone/>
            </a:pPr>
            <a:endParaRPr lang="en-GB" dirty="0"/>
          </a:p>
          <a:p>
            <a:pPr marL="0" indent="0">
              <a:buNone/>
            </a:pPr>
            <a:r>
              <a:rPr lang="en-GB" dirty="0"/>
              <a:t>70, 100, 130, 160</a:t>
            </a:r>
          </a:p>
          <a:p>
            <a:pPr marL="0" indent="0">
              <a:buNone/>
            </a:pPr>
            <a:endParaRPr lang="en-GB" dirty="0"/>
          </a:p>
          <a:p>
            <a:pPr marL="0" indent="0">
              <a:buNone/>
            </a:pPr>
            <a:r>
              <a:rPr lang="en-GB" dirty="0"/>
              <a:t>Make sense of these in terms of the context.</a:t>
            </a:r>
          </a:p>
          <a:p>
            <a:pPr marL="0" indent="0">
              <a:buNone/>
            </a:pPr>
            <a:endParaRPr lang="en-GB" dirty="0"/>
          </a:p>
          <a:p>
            <a:pPr marL="0" indent="0">
              <a:buNone/>
            </a:pPr>
            <a:r>
              <a:rPr lang="en-GB" dirty="0"/>
              <a:t>What is the rule?				</a:t>
            </a:r>
            <a:endParaRPr lang="en-GB" dirty="0">
              <a:latin typeface="Cambria Math" panose="02040503050406030204" pitchFamily="18" charset="0"/>
              <a:ea typeface="Cambria Math" panose="02040503050406030204" pitchFamily="18" charset="0"/>
            </a:endParaRPr>
          </a:p>
          <a:p>
            <a:pPr marL="0" indent="0">
              <a:buNone/>
            </a:pPr>
            <a:endParaRPr lang="en-GB" dirty="0"/>
          </a:p>
          <a:p>
            <a:pPr marL="0" indent="0">
              <a:buNone/>
            </a:pPr>
            <a:r>
              <a:rPr lang="en-GB" dirty="0"/>
              <a:t>So we can write this as			</a:t>
            </a:r>
            <a:r>
              <a:rPr lang="en-GB" dirty="0">
                <a:latin typeface="Cambria Math" panose="02040503050406030204" pitchFamily="18" charset="0"/>
                <a:ea typeface="Cambria Math" panose="02040503050406030204" pitchFamily="18" charset="0"/>
              </a:rPr>
              <a:t>30</a:t>
            </a:r>
            <a:r>
              <a:rPr lang="en-GB" i="1" dirty="0">
                <a:latin typeface="Cambria Math" panose="02040503050406030204" pitchFamily="18" charset="0"/>
                <a:ea typeface="Cambria Math" panose="02040503050406030204" pitchFamily="18" charset="0"/>
                <a:cs typeface="Times New Roman" panose="02020603050405020304" pitchFamily="18" charset="0"/>
              </a:rPr>
              <a:t>n</a:t>
            </a:r>
            <a:r>
              <a:rPr lang="en-GB" dirty="0">
                <a:latin typeface="Cambria Math" panose="02040503050406030204" pitchFamily="18" charset="0"/>
                <a:ea typeface="Cambria Math" panose="02040503050406030204" pitchFamily="18" charset="0"/>
              </a:rPr>
              <a:t> + 40</a:t>
            </a:r>
          </a:p>
          <a:p>
            <a:pPr marL="0" indent="0">
              <a:buNone/>
            </a:pPr>
            <a:endParaRPr lang="en-GB" dirty="0"/>
          </a:p>
        </p:txBody>
      </p:sp>
      <p:sp>
        <p:nvSpPr>
          <p:cNvPr id="6" name="TextBox 5">
            <a:extLst>
              <a:ext uri="{FF2B5EF4-FFF2-40B4-BE49-F238E27FC236}">
                <a16:creationId xmlns:a16="http://schemas.microsoft.com/office/drawing/2014/main" id="{2E078554-BD1C-DFCF-1231-63FAEA6F5BD7}"/>
              </a:ext>
            </a:extLst>
          </p:cNvPr>
          <p:cNvSpPr txBox="1"/>
          <p:nvPr/>
        </p:nvSpPr>
        <p:spPr>
          <a:xfrm>
            <a:off x="6309360" y="4493697"/>
            <a:ext cx="2148840" cy="523220"/>
          </a:xfrm>
          <a:prstGeom prst="rect">
            <a:avLst/>
          </a:prstGeom>
          <a:noFill/>
        </p:spPr>
        <p:txBody>
          <a:bodyPr wrap="square">
            <a:spAutoFit/>
          </a:bodyPr>
          <a:lstStyle/>
          <a:p>
            <a:r>
              <a:rPr lang="en-GB" sz="2800" dirty="0">
                <a:latin typeface="Cambria Math" panose="02040503050406030204" pitchFamily="18" charset="0"/>
                <a:ea typeface="Cambria Math" panose="02040503050406030204" pitchFamily="18" charset="0"/>
              </a:rPr>
              <a:t>× 30 + 40</a:t>
            </a:r>
            <a:endParaRPr lang="en-GB" sz="2800" dirty="0"/>
          </a:p>
        </p:txBody>
      </p:sp>
    </p:spTree>
    <p:extLst>
      <p:ext uri="{BB962C8B-B14F-4D97-AF65-F5344CB8AC3E}">
        <p14:creationId xmlns:p14="http://schemas.microsoft.com/office/powerpoint/2010/main" val="284966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dissolve">
                                      <p:cBhvr>
                                        <p:cTn id="1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88D0D-141E-46DF-AFB3-883A2B05F12B}"/>
              </a:ext>
            </a:extLst>
          </p:cNvPr>
          <p:cNvSpPr>
            <a:spLocks noGrp="1"/>
          </p:cNvSpPr>
          <p:nvPr>
            <p:ph type="title"/>
          </p:nvPr>
        </p:nvSpPr>
        <p:spPr/>
        <p:txBody>
          <a:bodyPr/>
          <a:lstStyle/>
          <a:p>
            <a:r>
              <a:rPr lang="en-GB" sz="3800" i="1" dirty="0">
                <a:effectLst/>
                <a:latin typeface="Times New Roman" panose="02020603050405020304" pitchFamily="18" charset="0"/>
                <a:ea typeface="Calibri" panose="020F0502020204030204" pitchFamily="34" charset="0"/>
              </a:rPr>
              <a:t>n</a:t>
            </a:r>
            <a:r>
              <a:rPr lang="en-GB" dirty="0"/>
              <a:t>th term 1</a:t>
            </a:r>
          </a:p>
        </p:txBody>
      </p:sp>
      <p:sp>
        <p:nvSpPr>
          <p:cNvPr id="4" name="Slide Number Placeholder 3">
            <a:extLst>
              <a:ext uri="{FF2B5EF4-FFF2-40B4-BE49-F238E27FC236}">
                <a16:creationId xmlns:a16="http://schemas.microsoft.com/office/drawing/2014/main" id="{068A45EC-F934-4AC2-9692-1E88699E64BA}"/>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3" name="Content Placeholder 2">
            <a:extLst>
              <a:ext uri="{FF2B5EF4-FFF2-40B4-BE49-F238E27FC236}">
                <a16:creationId xmlns:a16="http://schemas.microsoft.com/office/drawing/2014/main" id="{36E2378D-09F9-4F0B-84E9-00145C53BA52}"/>
              </a:ext>
            </a:extLst>
          </p:cNvPr>
          <p:cNvSpPr>
            <a:spLocks noGrp="1"/>
          </p:cNvSpPr>
          <p:nvPr>
            <p:ph idx="1"/>
          </p:nvPr>
        </p:nvSpPr>
        <p:spPr>
          <a:xfrm>
            <a:off x="838200" y="1271442"/>
            <a:ext cx="6537960" cy="4784181"/>
          </a:xfrm>
        </p:spPr>
        <p:txBody>
          <a:bodyPr/>
          <a:lstStyle/>
          <a:p>
            <a:pPr marL="342900" lvl="0" indent="-342900">
              <a:lnSpc>
                <a:spcPct val="100000"/>
              </a:lnSpc>
              <a:spcBef>
                <a:spcPct val="20000"/>
              </a:spcBef>
              <a:buNone/>
            </a:pPr>
            <a:r>
              <a:rPr lang="en-GB" sz="3200" dirty="0">
                <a:solidFill>
                  <a:prstClr val="black"/>
                </a:solidFill>
              </a:rPr>
              <a:t>Look at the following sequence</a:t>
            </a:r>
          </a:p>
          <a:p>
            <a:pPr marL="342900" lvl="0" indent="-342900">
              <a:lnSpc>
                <a:spcPct val="100000"/>
              </a:lnSpc>
              <a:spcBef>
                <a:spcPct val="20000"/>
              </a:spcBef>
              <a:buNone/>
            </a:pPr>
            <a:endParaRPr lang="en-GB" sz="3200" dirty="0">
              <a:solidFill>
                <a:prstClr val="black"/>
              </a:solidFill>
            </a:endParaRPr>
          </a:p>
          <a:p>
            <a:pPr marL="342900" lvl="0" indent="-342900">
              <a:lnSpc>
                <a:spcPct val="100000"/>
              </a:lnSpc>
              <a:spcBef>
                <a:spcPct val="20000"/>
              </a:spcBef>
              <a:buNone/>
            </a:pPr>
            <a:r>
              <a:rPr lang="en-GB" sz="3200" dirty="0">
                <a:solidFill>
                  <a:prstClr val="black"/>
                </a:solidFill>
              </a:rPr>
              <a:t>3, 7, 11, 15, 19, ....</a:t>
            </a:r>
          </a:p>
          <a:p>
            <a:pPr marL="342900" lvl="0" indent="-342900">
              <a:lnSpc>
                <a:spcPct val="100000"/>
              </a:lnSpc>
              <a:spcBef>
                <a:spcPct val="20000"/>
              </a:spcBef>
              <a:buNone/>
            </a:pPr>
            <a:endParaRPr lang="en-GB" sz="3200" dirty="0">
              <a:solidFill>
                <a:prstClr val="black"/>
              </a:solidFill>
            </a:endParaRPr>
          </a:p>
          <a:p>
            <a:pPr marL="342900" lvl="0" indent="-342900">
              <a:lnSpc>
                <a:spcPct val="100000"/>
              </a:lnSpc>
              <a:spcBef>
                <a:spcPct val="20000"/>
              </a:spcBef>
              <a:buNone/>
            </a:pPr>
            <a:r>
              <a:rPr lang="en-GB" sz="3200" dirty="0">
                <a:solidFill>
                  <a:prstClr val="black"/>
                </a:solidFill>
              </a:rPr>
              <a:t>What is the rule?			</a:t>
            </a:r>
            <a:endParaRPr lang="en-GB" sz="3200" dirty="0">
              <a:solidFill>
                <a:prstClr val="black"/>
              </a:solidFill>
              <a:latin typeface="Cambria Math" panose="02040503050406030204" pitchFamily="18" charset="0"/>
              <a:ea typeface="Cambria Math" panose="02040503050406030204" pitchFamily="18" charset="0"/>
            </a:endParaRPr>
          </a:p>
        </p:txBody>
      </p:sp>
      <p:sp>
        <p:nvSpPr>
          <p:cNvPr id="6" name="TextBox 5">
            <a:extLst>
              <a:ext uri="{FF2B5EF4-FFF2-40B4-BE49-F238E27FC236}">
                <a16:creationId xmlns:a16="http://schemas.microsoft.com/office/drawing/2014/main" id="{CFE6BB3E-87E4-9EAA-85B1-9B1062A79914}"/>
              </a:ext>
            </a:extLst>
          </p:cNvPr>
          <p:cNvSpPr txBox="1"/>
          <p:nvPr/>
        </p:nvSpPr>
        <p:spPr>
          <a:xfrm>
            <a:off x="5715000" y="3617812"/>
            <a:ext cx="1661160" cy="584775"/>
          </a:xfrm>
          <a:prstGeom prst="rect">
            <a:avLst/>
          </a:prstGeom>
          <a:noFill/>
        </p:spPr>
        <p:txBody>
          <a:bodyPr wrap="square">
            <a:spAutoFit/>
          </a:bodyPr>
          <a:lstStyle/>
          <a:p>
            <a:r>
              <a:rPr lang="en-GB" sz="3200" dirty="0">
                <a:solidFill>
                  <a:prstClr val="black"/>
                </a:solidFill>
                <a:latin typeface="Cambria Math" panose="02040503050406030204" pitchFamily="18" charset="0"/>
                <a:ea typeface="Cambria Math" panose="02040503050406030204" pitchFamily="18" charset="0"/>
              </a:rPr>
              <a:t>4n </a:t>
            </a:r>
            <a:r>
              <a:rPr lang="en-GB" sz="3200" b="1" i="0" dirty="0">
                <a:solidFill>
                  <a:srgbClr val="202124"/>
                </a:solidFill>
                <a:effectLst/>
                <a:latin typeface="Cambria Math" panose="02040503050406030204" pitchFamily="18" charset="0"/>
                <a:ea typeface="Cambria Math" panose="02040503050406030204" pitchFamily="18" charset="0"/>
              </a:rPr>
              <a:t>−</a:t>
            </a:r>
            <a:r>
              <a:rPr lang="en-GB" sz="3200" dirty="0">
                <a:solidFill>
                  <a:prstClr val="black"/>
                </a:solidFill>
                <a:latin typeface="Cambria Math" panose="02040503050406030204" pitchFamily="18" charset="0"/>
                <a:ea typeface="Cambria Math" panose="02040503050406030204" pitchFamily="18" charset="0"/>
              </a:rPr>
              <a:t> 1</a:t>
            </a:r>
            <a:endParaRPr lang="en-GB" sz="3200" dirty="0"/>
          </a:p>
        </p:txBody>
      </p:sp>
    </p:spTree>
    <p:extLst>
      <p:ext uri="{BB962C8B-B14F-4D97-AF65-F5344CB8AC3E}">
        <p14:creationId xmlns:p14="http://schemas.microsoft.com/office/powerpoint/2010/main" val="96439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3AEF5-9E98-41AE-9C5A-92E8330DEA8C}"/>
              </a:ext>
            </a:extLst>
          </p:cNvPr>
          <p:cNvSpPr>
            <a:spLocks noGrp="1"/>
          </p:cNvSpPr>
          <p:nvPr>
            <p:ph type="title"/>
          </p:nvPr>
        </p:nvSpPr>
        <p:spPr/>
        <p:txBody>
          <a:bodyPr/>
          <a:lstStyle/>
          <a:p>
            <a:r>
              <a:rPr lang="en-GB" sz="3800" i="1" dirty="0">
                <a:effectLst/>
                <a:latin typeface="Times New Roman" panose="02020603050405020304" pitchFamily="18" charset="0"/>
                <a:ea typeface="Calibri" panose="020F0502020204030204" pitchFamily="34" charset="0"/>
              </a:rPr>
              <a:t>n</a:t>
            </a:r>
            <a:r>
              <a:rPr lang="en-GB" dirty="0"/>
              <a:t>th term 2</a:t>
            </a:r>
          </a:p>
        </p:txBody>
      </p:sp>
      <p:sp>
        <p:nvSpPr>
          <p:cNvPr id="4" name="Slide Number Placeholder 3">
            <a:extLst>
              <a:ext uri="{FF2B5EF4-FFF2-40B4-BE49-F238E27FC236}">
                <a16:creationId xmlns:a16="http://schemas.microsoft.com/office/drawing/2014/main" id="{2BA110D1-089E-4093-8487-EB00FD596021}"/>
              </a:ext>
            </a:extLst>
          </p:cNvPr>
          <p:cNvSpPr>
            <a:spLocks noGrp="1"/>
          </p:cNvSpPr>
          <p:nvPr>
            <p:ph type="sldNum" sz="quarter" idx="12"/>
          </p:nvPr>
        </p:nvSpPr>
        <p:spPr/>
        <p:txBody>
          <a:bodyPr/>
          <a:lstStyle/>
          <a:p>
            <a:fld id="{892959B6-490E-A144-8C7C-88267F972F69}" type="slidenum">
              <a:rPr lang="en-US" smtClean="0"/>
              <a:t>9</a:t>
            </a:fld>
            <a:endParaRPr lang="en-US"/>
          </a:p>
        </p:txBody>
      </p:sp>
      <p:sp>
        <p:nvSpPr>
          <p:cNvPr id="3" name="Content Placeholder 2">
            <a:extLst>
              <a:ext uri="{FF2B5EF4-FFF2-40B4-BE49-F238E27FC236}">
                <a16:creationId xmlns:a16="http://schemas.microsoft.com/office/drawing/2014/main" id="{95CD0C30-D07D-48F7-A5CB-BC3B0124504B}"/>
              </a:ext>
            </a:extLst>
          </p:cNvPr>
          <p:cNvSpPr>
            <a:spLocks noGrp="1"/>
          </p:cNvSpPr>
          <p:nvPr>
            <p:ph idx="1"/>
          </p:nvPr>
        </p:nvSpPr>
        <p:spPr/>
        <p:txBody>
          <a:bodyPr/>
          <a:lstStyle/>
          <a:p>
            <a:r>
              <a:rPr lang="en-GB" dirty="0"/>
              <a:t>What about when the sequence decreases?</a:t>
            </a:r>
          </a:p>
          <a:p>
            <a:endParaRPr lang="en-GB" dirty="0"/>
          </a:p>
          <a:p>
            <a:r>
              <a:rPr lang="en-GB" dirty="0"/>
              <a:t>What is the </a:t>
            </a:r>
            <a:r>
              <a:rPr lang="en-GB" sz="2800" i="1" dirty="0">
                <a:latin typeface="Times New Roman" panose="02020603050405020304" pitchFamily="18" charset="0"/>
                <a:cs typeface="Times New Roman" panose="02020603050405020304" pitchFamily="18" charset="0"/>
              </a:rPr>
              <a:t>n</a:t>
            </a:r>
            <a:r>
              <a:rPr lang="en-GB" dirty="0"/>
              <a:t>th term of these sequences?</a:t>
            </a:r>
          </a:p>
          <a:p>
            <a:endParaRPr lang="en-GB" dirty="0"/>
          </a:p>
          <a:p>
            <a:pPr lvl="1"/>
            <a:r>
              <a:rPr lang="en-GB" dirty="0"/>
              <a:t>2, 0, -2, -4, ...</a:t>
            </a:r>
          </a:p>
          <a:p>
            <a:endParaRPr lang="en-GB" dirty="0"/>
          </a:p>
          <a:p>
            <a:pPr lvl="1"/>
            <a:r>
              <a:rPr lang="en-GB" dirty="0"/>
              <a:t>0, -3, -6,-9, ...</a:t>
            </a:r>
          </a:p>
          <a:p>
            <a:endParaRPr lang="en-GB" dirty="0"/>
          </a:p>
        </p:txBody>
      </p:sp>
    </p:spTree>
    <p:extLst>
      <p:ext uri="{BB962C8B-B14F-4D97-AF65-F5344CB8AC3E}">
        <p14:creationId xmlns:p14="http://schemas.microsoft.com/office/powerpoint/2010/main" val="24939591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F054519A-5C88-4765-8DF4-097EB505FC69}">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purl.org/dc/dcmitype/"/>
    <ds:schemaRef ds:uri="a943fffa-545b-4eca-b17d-5f9a138dda08"/>
    <ds:schemaRef ds:uri="c5cf19a6-e467-491d-9af0-5a70f09a6a4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DE86CFA8-C8AA-44D9-8177-00E6033CC0A0}"/>
</file>

<file path=docProps/app.xml><?xml version="1.0" encoding="utf-8"?>
<Properties xmlns="http://schemas.openxmlformats.org/officeDocument/2006/extended-properties" xmlns:vt="http://schemas.openxmlformats.org/officeDocument/2006/docPropsVTypes">
  <TotalTime>34144</TotalTime>
  <Words>1899</Words>
  <Application>Microsoft Macintosh PowerPoint</Application>
  <PresentationFormat>Widescreen</PresentationFormat>
  <Paragraphs>232</Paragraphs>
  <Slides>17</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Cambria Math</vt:lpstr>
      <vt:lpstr>Helvetica</vt:lpstr>
      <vt:lpstr>Times New Roman</vt:lpstr>
      <vt:lpstr>Office Theme</vt:lpstr>
      <vt:lpstr>Custom Design</vt:lpstr>
      <vt:lpstr>Lesson 49:  Arithmetic sequences</vt:lpstr>
      <vt:lpstr>Discuss 1: How many tables do they need?</vt:lpstr>
      <vt:lpstr>Explore 1: Tables and chairs</vt:lpstr>
      <vt:lpstr>Discuss 2: Tables and chairs</vt:lpstr>
      <vt:lpstr>Explore 2: Setting the scene</vt:lpstr>
      <vt:lpstr>Review: Cost of a plumber</vt:lpstr>
      <vt:lpstr>Plenary: nth term </vt:lpstr>
      <vt:lpstr>nth term 1</vt:lpstr>
      <vt:lpstr>nth term 2</vt:lpstr>
      <vt:lpstr>Exam question 1</vt:lpstr>
      <vt:lpstr>Exam question 2</vt:lpstr>
      <vt:lpstr>Exam question 3</vt:lpstr>
      <vt:lpstr>Exam question 1: Answers</vt:lpstr>
      <vt:lpstr>Exam question 2: Answers</vt:lpstr>
      <vt:lpstr>Exam question 3: Answers</vt:lpstr>
      <vt:lpstr>Lesson review:  Arithmetic sequences</vt:lpstr>
      <vt:lpstr>Lesson 49: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447</cp:revision>
  <dcterms:created xsi:type="dcterms:W3CDTF">2019-07-11T15:46:02Z</dcterms:created>
  <dcterms:modified xsi:type="dcterms:W3CDTF">2023-03-26T17:56:14Z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