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entation.xml" ContentType="application/vnd.openxmlformats-officedocument.presentationml.presentation.main+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2.xml" ContentType="application/vnd.openxmlformats-officedocument.presentationml.notesSlide+xml"/>
  <Override PartName="/ppt/notesSlides/notesSlide18.xml" ContentType="application/vnd.openxmlformats-officedocument.presentationml.notesSlide+xml"/>
  <Override PartName="/ppt/notesSlides/notesSlide17.xml" ContentType="application/vnd.openxmlformats-officedocument.presentationml.notes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Masters/notesMaster1.xml" ContentType="application/vnd.openxmlformats-officedocument.presentationml.notesMaster+xml"/>
  <Override PartName="/ppt/theme/theme2.xml" ContentType="application/vnd.openxmlformats-officedocument.theme+xml"/>
  <Override PartName="/ppt/theme/theme1.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413" r:id="rId2"/>
    <p:sldId id="412" r:id="rId3"/>
    <p:sldId id="411" r:id="rId4"/>
    <p:sldId id="410" r:id="rId5"/>
    <p:sldId id="409" r:id="rId6"/>
    <p:sldId id="408" r:id="rId7"/>
    <p:sldId id="407" r:id="rId8"/>
    <p:sldId id="406" r:id="rId9"/>
    <p:sldId id="415" r:id="rId10"/>
    <p:sldId id="405" r:id="rId11"/>
    <p:sldId id="303" r:id="rId12"/>
    <p:sldId id="310" r:id="rId13"/>
    <p:sldId id="417" r:id="rId14"/>
    <p:sldId id="416" r:id="rId15"/>
    <p:sldId id="304" r:id="rId16"/>
    <p:sldId id="315" r:id="rId17"/>
    <p:sldId id="305" r:id="rId18"/>
    <p:sldId id="317" r:id="rId19"/>
    <p:sldId id="421"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111" d="100"/>
          <a:sy n="111" d="100"/>
        </p:scale>
        <p:origin x="594"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ustomXml" Target="../customXml/item1.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28" Type="http://schemas.openxmlformats.org/officeDocument/2006/relationships/customXml" Target="../customXml/item3.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 Id="rId27" Type="http://schemas.openxmlformats.org/officeDocument/2006/relationships/customXml" Target="../customXml/item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1FBF822-CD7F-4EAF-A073-11393311D9EC}" type="datetimeFigureOut">
              <a:rPr lang="en-GB" smtClean="0"/>
              <a:t>08/01/2024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CB2278F-EA30-4ECD-AAD8-54633AB3F654}" type="slidenum">
              <a:rPr lang="en-GB" smtClean="0"/>
              <a:t>‹#›</a:t>
            </a:fld>
            <a:endParaRPr lang="en-GB"/>
          </a:p>
        </p:txBody>
      </p:sp>
    </p:spTree>
    <p:extLst>
      <p:ext uri="{BB962C8B-B14F-4D97-AF65-F5344CB8AC3E}">
        <p14:creationId xmlns:p14="http://schemas.microsoft.com/office/powerpoint/2010/main" val="12756741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1</a:t>
            </a:fld>
            <a:endParaRPr lang="en-GB"/>
          </a:p>
        </p:txBody>
      </p:sp>
    </p:spTree>
    <p:extLst>
      <p:ext uri="{BB962C8B-B14F-4D97-AF65-F5344CB8AC3E}">
        <p14:creationId xmlns:p14="http://schemas.microsoft.com/office/powerpoint/2010/main" val="4038769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11</a:t>
            </a:fld>
            <a:endParaRPr lang="en-GB"/>
          </a:p>
        </p:txBody>
      </p:sp>
    </p:spTree>
    <p:extLst>
      <p:ext uri="{BB962C8B-B14F-4D97-AF65-F5344CB8AC3E}">
        <p14:creationId xmlns:p14="http://schemas.microsoft.com/office/powerpoint/2010/main" val="17007516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12</a:t>
            </a:fld>
            <a:endParaRPr lang="en-GB"/>
          </a:p>
        </p:txBody>
      </p:sp>
    </p:spTree>
    <p:extLst>
      <p:ext uri="{BB962C8B-B14F-4D97-AF65-F5344CB8AC3E}">
        <p14:creationId xmlns:p14="http://schemas.microsoft.com/office/powerpoint/2010/main" val="13659031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Suggested answer to go through with the students.</a:t>
            </a:r>
          </a:p>
        </p:txBody>
      </p:sp>
      <p:sp>
        <p:nvSpPr>
          <p:cNvPr id="4" name="Slide Number Placeholder 3"/>
          <p:cNvSpPr>
            <a:spLocks noGrp="1"/>
          </p:cNvSpPr>
          <p:nvPr>
            <p:ph type="sldNum" sz="quarter" idx="5"/>
          </p:nvPr>
        </p:nvSpPr>
        <p:spPr/>
        <p:txBody>
          <a:bodyPr/>
          <a:lstStyle/>
          <a:p>
            <a:fld id="{9920340D-206C-4C41-A35B-4D72CE2F2B89}" type="slidenum">
              <a:rPr lang="en-GB" smtClean="0"/>
              <a:t>13</a:t>
            </a:fld>
            <a:endParaRPr lang="en-GB"/>
          </a:p>
        </p:txBody>
      </p:sp>
    </p:spTree>
    <p:extLst>
      <p:ext uri="{BB962C8B-B14F-4D97-AF65-F5344CB8AC3E}">
        <p14:creationId xmlns:p14="http://schemas.microsoft.com/office/powerpoint/2010/main" val="19818889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14</a:t>
            </a:fld>
            <a:endParaRPr lang="en-GB"/>
          </a:p>
        </p:txBody>
      </p:sp>
    </p:spTree>
    <p:extLst>
      <p:ext uri="{BB962C8B-B14F-4D97-AF65-F5344CB8AC3E}">
        <p14:creationId xmlns:p14="http://schemas.microsoft.com/office/powerpoint/2010/main" val="28635262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15</a:t>
            </a:fld>
            <a:endParaRPr lang="en-GB"/>
          </a:p>
        </p:txBody>
      </p:sp>
    </p:spTree>
    <p:extLst>
      <p:ext uri="{BB962C8B-B14F-4D97-AF65-F5344CB8AC3E}">
        <p14:creationId xmlns:p14="http://schemas.microsoft.com/office/powerpoint/2010/main" val="20449369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16</a:t>
            </a:fld>
            <a:endParaRPr lang="en-GB"/>
          </a:p>
        </p:txBody>
      </p:sp>
    </p:spTree>
    <p:extLst>
      <p:ext uri="{BB962C8B-B14F-4D97-AF65-F5344CB8AC3E}">
        <p14:creationId xmlns:p14="http://schemas.microsoft.com/office/powerpoint/2010/main" val="6061319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17</a:t>
            </a:fld>
            <a:endParaRPr lang="en-GB"/>
          </a:p>
        </p:txBody>
      </p:sp>
    </p:spTree>
    <p:extLst>
      <p:ext uri="{BB962C8B-B14F-4D97-AF65-F5344CB8AC3E}">
        <p14:creationId xmlns:p14="http://schemas.microsoft.com/office/powerpoint/2010/main" val="2540560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https://www.youtube.com/watch?v=jdg50KzCR9w</a:t>
            </a:r>
          </a:p>
        </p:txBody>
      </p:sp>
      <p:sp>
        <p:nvSpPr>
          <p:cNvPr id="4" name="Slide Number Placeholder 3"/>
          <p:cNvSpPr>
            <a:spLocks noGrp="1"/>
          </p:cNvSpPr>
          <p:nvPr>
            <p:ph type="sldNum" sz="quarter" idx="5"/>
          </p:nvPr>
        </p:nvSpPr>
        <p:spPr/>
        <p:txBody>
          <a:bodyPr/>
          <a:lstStyle/>
          <a:p>
            <a:fld id="{9920340D-206C-4C41-A35B-4D72CE2F2B89}" type="slidenum">
              <a:rPr lang="en-GB" smtClean="0"/>
              <a:t>18</a:t>
            </a:fld>
            <a:endParaRPr lang="en-GB"/>
          </a:p>
        </p:txBody>
      </p:sp>
    </p:spTree>
    <p:extLst>
      <p:ext uri="{BB962C8B-B14F-4D97-AF65-F5344CB8AC3E}">
        <p14:creationId xmlns:p14="http://schemas.microsoft.com/office/powerpoint/2010/main" val="381642558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19</a:t>
            </a:fld>
            <a:endParaRPr lang="en-GB"/>
          </a:p>
        </p:txBody>
      </p:sp>
    </p:spTree>
    <p:extLst>
      <p:ext uri="{BB962C8B-B14F-4D97-AF65-F5344CB8AC3E}">
        <p14:creationId xmlns:p14="http://schemas.microsoft.com/office/powerpoint/2010/main" val="34764777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2</a:t>
            </a:fld>
            <a:endParaRPr lang="en-GB"/>
          </a:p>
        </p:txBody>
      </p:sp>
    </p:spTree>
    <p:extLst>
      <p:ext uri="{BB962C8B-B14F-4D97-AF65-F5344CB8AC3E}">
        <p14:creationId xmlns:p14="http://schemas.microsoft.com/office/powerpoint/2010/main" val="15859288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3</a:t>
            </a:fld>
            <a:endParaRPr lang="en-GB"/>
          </a:p>
        </p:txBody>
      </p:sp>
    </p:spTree>
    <p:extLst>
      <p:ext uri="{BB962C8B-B14F-4D97-AF65-F5344CB8AC3E}">
        <p14:creationId xmlns:p14="http://schemas.microsoft.com/office/powerpoint/2010/main" val="9359559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4</a:t>
            </a:fld>
            <a:endParaRPr lang="en-GB"/>
          </a:p>
        </p:txBody>
      </p:sp>
    </p:spTree>
    <p:extLst>
      <p:ext uri="{BB962C8B-B14F-4D97-AF65-F5344CB8AC3E}">
        <p14:creationId xmlns:p14="http://schemas.microsoft.com/office/powerpoint/2010/main" val="32186696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5</a:t>
            </a:fld>
            <a:endParaRPr lang="en-GB"/>
          </a:p>
        </p:txBody>
      </p:sp>
    </p:spTree>
    <p:extLst>
      <p:ext uri="{BB962C8B-B14F-4D97-AF65-F5344CB8AC3E}">
        <p14:creationId xmlns:p14="http://schemas.microsoft.com/office/powerpoint/2010/main" val="3261458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6</a:t>
            </a:fld>
            <a:endParaRPr lang="en-GB"/>
          </a:p>
        </p:txBody>
      </p:sp>
    </p:spTree>
    <p:extLst>
      <p:ext uri="{BB962C8B-B14F-4D97-AF65-F5344CB8AC3E}">
        <p14:creationId xmlns:p14="http://schemas.microsoft.com/office/powerpoint/2010/main" val="11607339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920340D-206C-4C41-A35B-4D72CE2F2B89}" type="slidenum">
              <a:rPr lang="en-GB" smtClean="0"/>
              <a:pPr/>
              <a:t>7</a:t>
            </a:fld>
            <a:endParaRPr lang="en-GB"/>
          </a:p>
        </p:txBody>
      </p:sp>
    </p:spTree>
    <p:extLst>
      <p:ext uri="{BB962C8B-B14F-4D97-AF65-F5344CB8AC3E}">
        <p14:creationId xmlns:p14="http://schemas.microsoft.com/office/powerpoint/2010/main" val="40906424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8</a:t>
            </a:fld>
            <a:endParaRPr lang="en-GB"/>
          </a:p>
        </p:txBody>
      </p:sp>
    </p:spTree>
    <p:extLst>
      <p:ext uri="{BB962C8B-B14F-4D97-AF65-F5344CB8AC3E}">
        <p14:creationId xmlns:p14="http://schemas.microsoft.com/office/powerpoint/2010/main" val="12906884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10</a:t>
            </a:fld>
            <a:endParaRPr lang="en-GB"/>
          </a:p>
        </p:txBody>
      </p:sp>
    </p:spTree>
    <p:extLst>
      <p:ext uri="{BB962C8B-B14F-4D97-AF65-F5344CB8AC3E}">
        <p14:creationId xmlns:p14="http://schemas.microsoft.com/office/powerpoint/2010/main" val="3329563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81F1B3-F6B9-4BA8-931C-9D29010190F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145C88A-159F-4D6F-80B5-09D17D2199C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28CBB58-F617-47DD-9BC4-C9A2DB3D05B4}"/>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5" name="Footer Placeholder 4">
            <a:extLst>
              <a:ext uri="{FF2B5EF4-FFF2-40B4-BE49-F238E27FC236}">
                <a16:creationId xmlns:a16="http://schemas.microsoft.com/office/drawing/2014/main" id="{74758573-A418-4A0C-A005-30333CFF0E1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D184A9A-A6F7-49A2-827E-415A66399E22}"/>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4618244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838A24-83E1-48BB-95DF-5EBD382F81D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BBBB664-A350-4B0E-82BA-C7230B798BA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9357415-38F6-4621-9DEF-05E09252547D}"/>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5" name="Footer Placeholder 4">
            <a:extLst>
              <a:ext uri="{FF2B5EF4-FFF2-40B4-BE49-F238E27FC236}">
                <a16:creationId xmlns:a16="http://schemas.microsoft.com/office/drawing/2014/main" id="{5E7FADEC-7E72-431C-AE9E-89F2D680868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A92F3C4-3586-48AA-A68A-5CA5D21C04DF}"/>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483901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59DC279-19B0-4536-AA08-9E2E8BA51DE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7A6563E-369C-4DFE-915A-E1980AACFBA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470D5D2-0E4D-41B8-BAAC-464DB42B8A25}"/>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5" name="Footer Placeholder 4">
            <a:extLst>
              <a:ext uri="{FF2B5EF4-FFF2-40B4-BE49-F238E27FC236}">
                <a16:creationId xmlns:a16="http://schemas.microsoft.com/office/drawing/2014/main" id="{701AA40E-6041-4E4F-9257-D7CE2D8A7E5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732672E-A2AE-4154-AC33-C900DDDF98B4}"/>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19713577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3_Title Slide Option 2">
    <p:bg>
      <p:bgPr>
        <a:solidFill>
          <a:srgbClr val="E51C41"/>
        </a:solidFill>
        <a:effectLst/>
      </p:bgPr>
    </p:bg>
    <p:spTree>
      <p:nvGrpSpPr>
        <p:cNvPr id="1" name=""/>
        <p:cNvGrpSpPr/>
        <p:nvPr/>
      </p:nvGrpSpPr>
      <p:grpSpPr>
        <a:xfrm>
          <a:off x="0" y="0"/>
          <a:ext cx="0" cy="0"/>
          <a:chOff x="0" y="0"/>
          <a:chExt cx="0" cy="0"/>
        </a:xfrm>
      </p:grpSpPr>
      <p:sp>
        <p:nvSpPr>
          <p:cNvPr id="8" name="WHITE BAR">
            <a:extLst>
              <a:ext uri="{FF2B5EF4-FFF2-40B4-BE49-F238E27FC236}">
                <a16:creationId xmlns:a16="http://schemas.microsoft.com/office/drawing/2014/main" id="{389A7FE7-F633-8F42-8ADE-50586B02B2F0}"/>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t>1</a:t>
            </a:r>
          </a:p>
        </p:txBody>
      </p:sp>
      <p:pic>
        <p:nvPicPr>
          <p:cNvPr id="10" name="ETF LOGO" descr="Education and Training Foundation">
            <a:extLst>
              <a:ext uri="{FF2B5EF4-FFF2-40B4-BE49-F238E27FC236}">
                <a16:creationId xmlns:a16="http://schemas.microsoft.com/office/drawing/2014/main" id="{F14D5ED0-A2F5-A546-8C5C-70096A8625F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35360" y="255788"/>
            <a:ext cx="1146437" cy="609077"/>
          </a:xfrm>
          <a:prstGeom prst="rect">
            <a:avLst/>
          </a:prstGeom>
        </p:spPr>
      </p:pic>
      <p:pic>
        <p:nvPicPr>
          <p:cNvPr id="15" name="T LEVELS LOGO" descr="T Levels Professional Development">
            <a:extLst>
              <a:ext uri="{FF2B5EF4-FFF2-40B4-BE49-F238E27FC236}">
                <a16:creationId xmlns:a16="http://schemas.microsoft.com/office/drawing/2014/main" id="{6EEA13AF-D457-EC45-9075-03198B4D877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1" name="Black Box">
            <a:extLst>
              <a:ext uri="{FF2B5EF4-FFF2-40B4-BE49-F238E27FC236}">
                <a16:creationId xmlns:a16="http://schemas.microsoft.com/office/drawing/2014/main" id="{55546DE3-A40F-1548-9BB6-DF3446E000F6}"/>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 name="Title 1"/>
          <p:cNvSpPr>
            <a:spLocks noGrp="1"/>
          </p:cNvSpPr>
          <p:nvPr>
            <p:ph type="ctrTitle"/>
          </p:nvPr>
        </p:nvSpPr>
        <p:spPr>
          <a:xfrm>
            <a:off x="5184960" y="2961600"/>
            <a:ext cx="6623040" cy="1656000"/>
          </a:xfrm>
          <a:solidFill>
            <a:schemeClr val="bg1"/>
          </a:solidFill>
        </p:spPr>
        <p:txBody>
          <a:bodyPr lIns="108000" tIns="136800" rIns="0" bIns="0">
            <a:noAutofit/>
          </a:bodyPr>
          <a:lstStyle>
            <a:lvl1pPr algn="l">
              <a:lnSpc>
                <a:spcPts val="5467"/>
              </a:lnSpc>
              <a:defRPr sz="6000" b="1" cap="none" baseline="0">
                <a:solidFill>
                  <a:schemeClr val="tx1"/>
                </a:solidFill>
              </a:defRPr>
            </a:lvl1pPr>
          </a:lstStyle>
          <a:p>
            <a:r>
              <a:rPr lang="en-US"/>
              <a:t>Click to edit Master title style</a:t>
            </a:r>
            <a:endParaRPr lang="en-GB"/>
          </a:p>
        </p:txBody>
      </p:sp>
      <p:sp>
        <p:nvSpPr>
          <p:cNvPr id="12" name="Subtitle 1">
            <a:extLst>
              <a:ext uri="{FF2B5EF4-FFF2-40B4-BE49-F238E27FC236}">
                <a16:creationId xmlns:a16="http://schemas.microsoft.com/office/drawing/2014/main" id="{71ADB664-6A98-C844-AD83-2FFA9643D8CA}"/>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GB"/>
          </a:p>
        </p:txBody>
      </p:sp>
      <p:sp>
        <p:nvSpPr>
          <p:cNvPr id="13" name="Subtitle 2">
            <a:extLst>
              <a:ext uri="{FF2B5EF4-FFF2-40B4-BE49-F238E27FC236}">
                <a16:creationId xmlns:a16="http://schemas.microsoft.com/office/drawing/2014/main" id="{EBAFDD57-7DB7-C94F-9022-BCFA74420B18}"/>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a:t>Click to edit Master text styles</a:t>
            </a:r>
          </a:p>
        </p:txBody>
      </p:sp>
      <p:sp>
        <p:nvSpPr>
          <p:cNvPr id="14" name="Subtitle 3">
            <a:extLst>
              <a:ext uri="{FF2B5EF4-FFF2-40B4-BE49-F238E27FC236}">
                <a16:creationId xmlns:a16="http://schemas.microsoft.com/office/drawing/2014/main" id="{53669C88-21D0-6341-9C2E-9ED1F32DE103}"/>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264373933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ext and Bullets">
    <p:spTree>
      <p:nvGrpSpPr>
        <p:cNvPr id="1" name=""/>
        <p:cNvGrpSpPr/>
        <p:nvPr/>
      </p:nvGrpSpPr>
      <p:grpSpPr>
        <a:xfrm>
          <a:off x="0" y="0"/>
          <a:ext cx="0" cy="0"/>
          <a:chOff x="0" y="0"/>
          <a:chExt cx="0" cy="0"/>
        </a:xfrm>
      </p:grpSpPr>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8" name="Title 1">
            <a:extLst>
              <a:ext uri="{FF2B5EF4-FFF2-40B4-BE49-F238E27FC236}">
                <a16:creationId xmlns:a16="http://schemas.microsoft.com/office/drawing/2014/main" id="{677BB2F1-AFF0-C64C-83D0-3B465EE13985}"/>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a:t>Slide Title</a:t>
            </a:r>
            <a:endParaRPr lang="en-GB"/>
          </a:p>
        </p:txBody>
      </p:sp>
      <p:sp>
        <p:nvSpPr>
          <p:cNvPr id="9" name="Text Placeholder 8"/>
          <p:cNvSpPr>
            <a:spLocks noGrp="1"/>
          </p:cNvSpPr>
          <p:nvPr>
            <p:ph type="body" sz="quarter" idx="12"/>
          </p:nvPr>
        </p:nvSpPr>
        <p:spPr>
          <a:xfrm>
            <a:off x="312001" y="1315200"/>
            <a:ext cx="10223500" cy="4802099"/>
          </a:xfrm>
        </p:spPr>
        <p:txBody>
          <a:bodyPr>
            <a:noAutofit/>
          </a:bodyPr>
          <a:lstStyle>
            <a:lvl1pPr marL="0" indent="0">
              <a:lnSpc>
                <a:spcPts val="3733"/>
              </a:lnSpc>
              <a:spcBef>
                <a:spcPts val="0"/>
              </a:spcBef>
              <a:buNone/>
              <a:defRPr sz="3600"/>
            </a:lvl1pPr>
            <a:lvl2pPr marL="359991" indent="-359991">
              <a:lnSpc>
                <a:spcPts val="3733"/>
              </a:lnSpc>
              <a:spcBef>
                <a:spcPts val="0"/>
              </a:spcBef>
              <a:defRPr sz="3600"/>
            </a:lvl2pPr>
            <a:lvl3pPr marL="719982" indent="-359991">
              <a:lnSpc>
                <a:spcPts val="3733"/>
              </a:lnSpc>
              <a:defRPr sz="3600"/>
            </a:lvl3pPr>
            <a:lvl4pPr marL="1079973" indent="-359991">
              <a:lnSpc>
                <a:spcPts val="3733"/>
              </a:lnSpc>
              <a:defRPr sz="3600"/>
            </a:lvl4pPr>
            <a:lvl5pPr marL="1439964" indent="-359991">
              <a:lnSpc>
                <a:spcPts val="3733"/>
              </a:lnSpc>
              <a:defRPr sz="3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2">
            <a:extLst>
              <a:ext uri="{FF2B5EF4-FFF2-40B4-BE49-F238E27FC236}">
                <a16:creationId xmlns:a16="http://schemas.microsoft.com/office/drawing/2014/main" id="{FC25F548-F1B7-1942-BFC2-C7EF39D09D2E}"/>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&amp; Training Foundation</a:t>
            </a:r>
          </a:p>
        </p:txBody>
      </p:sp>
    </p:spTree>
    <p:extLst>
      <p:ext uri="{BB962C8B-B14F-4D97-AF65-F5344CB8AC3E}">
        <p14:creationId xmlns:p14="http://schemas.microsoft.com/office/powerpoint/2010/main" val="36482547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Divider 1">
    <p:bg>
      <p:bgPr>
        <a:solidFill>
          <a:srgbClr val="E51C41"/>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CBA1186-F870-7F4B-82E3-1A0CA756CF2F}"/>
              </a:ext>
            </a:extLst>
          </p:cNvPr>
          <p:cNvSpPr>
            <a:spLocks noGrp="1"/>
          </p:cNvSpPr>
          <p:nvPr>
            <p:ph type="ctrTitle"/>
          </p:nvPr>
        </p:nvSpPr>
        <p:spPr>
          <a:xfrm>
            <a:off x="3263040" y="1940640"/>
            <a:ext cx="8544960" cy="2136480"/>
          </a:xfrm>
          <a:solidFill>
            <a:schemeClr val="bg1"/>
          </a:solidFill>
        </p:spPr>
        <p:txBody>
          <a:bodyPr lIns="108000" tIns="144000" rIns="0" bIns="0">
            <a:noAutofit/>
          </a:bodyPr>
          <a:lstStyle>
            <a:lvl1pPr algn="l">
              <a:lnSpc>
                <a:spcPts val="12000"/>
              </a:lnSpc>
              <a:defRPr sz="12000" b="1" cap="none" baseline="0">
                <a:solidFill>
                  <a:schemeClr val="tx1"/>
                </a:solidFill>
              </a:defRPr>
            </a:lvl1pPr>
          </a:lstStyle>
          <a:p>
            <a:r>
              <a:rPr lang="en-US"/>
              <a:t>Click to edit Master title style</a:t>
            </a:r>
            <a:endParaRPr lang="en-GB"/>
          </a:p>
        </p:txBody>
      </p:sp>
      <p:sp>
        <p:nvSpPr>
          <p:cNvPr id="5" name="Subtitle 1">
            <a:extLst>
              <a:ext uri="{FF2B5EF4-FFF2-40B4-BE49-F238E27FC236}">
                <a16:creationId xmlns:a16="http://schemas.microsoft.com/office/drawing/2014/main" id="{B5B20F18-EB70-1D40-A46E-B71B577D6CD0}"/>
              </a:ext>
            </a:extLst>
          </p:cNvPr>
          <p:cNvSpPr>
            <a:spLocks noGrp="1"/>
          </p:cNvSpPr>
          <p:nvPr>
            <p:ph type="subTitle" idx="1"/>
          </p:nvPr>
        </p:nvSpPr>
        <p:spPr>
          <a:xfrm>
            <a:off x="3261360" y="4344000"/>
            <a:ext cx="8546640" cy="2136480"/>
          </a:xfrm>
          <a:solidFill>
            <a:schemeClr val="tx1"/>
          </a:solidFill>
        </p:spPr>
        <p:txBody>
          <a:bodyPr lIns="144000" tIns="108000" bIns="0" anchor="ctr" anchorCtr="0">
            <a:normAutofit/>
          </a:bodyPr>
          <a:lstStyle>
            <a:lvl1pPr marL="0" indent="0" algn="l">
              <a:lnSpc>
                <a:spcPts val="6000"/>
              </a:lnSpc>
              <a:spcBef>
                <a:spcPts val="0"/>
              </a:spcBef>
              <a:buNone/>
              <a:defRPr sz="60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GB"/>
          </a:p>
        </p:txBody>
      </p:sp>
      <p:pic>
        <p:nvPicPr>
          <p:cNvPr id="6" name="Logo" descr="Education and Training Foundation Logo">
            <a:extLst>
              <a:ext uri="{FF2B5EF4-FFF2-40B4-BE49-F238E27FC236}">
                <a16:creationId xmlns:a16="http://schemas.microsoft.com/office/drawing/2014/main" id="{B5FFAA84-3707-474A-9BFF-8E16EECCC07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18081" y="385110"/>
            <a:ext cx="1189919" cy="629956"/>
          </a:xfrm>
          <a:prstGeom prst="rect">
            <a:avLst/>
          </a:prstGeom>
        </p:spPr>
      </p:pic>
    </p:spTree>
    <p:extLst>
      <p:ext uri="{BB962C8B-B14F-4D97-AF65-F5344CB8AC3E}">
        <p14:creationId xmlns:p14="http://schemas.microsoft.com/office/powerpoint/2010/main" val="63043768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Large Text and Supporting Text">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E17FABA6-57B8-9148-99A9-C72DFAAECE0A}"/>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a:t>Slide Title</a:t>
            </a:r>
            <a:endParaRPr lang="en-GB"/>
          </a:p>
        </p:txBody>
      </p:sp>
      <p:sp>
        <p:nvSpPr>
          <p:cNvPr id="9" name="Text Placeholder 8"/>
          <p:cNvSpPr>
            <a:spLocks noGrp="1"/>
          </p:cNvSpPr>
          <p:nvPr>
            <p:ph type="body" sz="quarter" idx="12"/>
          </p:nvPr>
        </p:nvSpPr>
        <p:spPr>
          <a:xfrm>
            <a:off x="312000" y="1315200"/>
            <a:ext cx="5280000" cy="4802099"/>
          </a:xfrm>
        </p:spPr>
        <p:txBody>
          <a:bodyPr>
            <a:noAutofit/>
          </a:bodyPr>
          <a:lstStyle>
            <a:lvl1pPr marL="0" indent="0">
              <a:lnSpc>
                <a:spcPts val="3733"/>
              </a:lnSpc>
              <a:buNone/>
              <a:defRPr sz="3600" b="1"/>
            </a:lvl1pPr>
            <a:lvl2pPr marL="359991" indent="-359991">
              <a:lnSpc>
                <a:spcPts val="3733"/>
              </a:lnSpc>
              <a:spcBef>
                <a:spcPts val="0"/>
              </a:spcBef>
              <a:buFont typeface="Calibri" panose="020F0502020204030204" pitchFamily="34" charset="0"/>
              <a:buChar char="–"/>
              <a:defRPr sz="3600" b="1"/>
            </a:lvl2pPr>
            <a:lvl3pPr marL="815980" indent="-359991">
              <a:lnSpc>
                <a:spcPts val="3733"/>
              </a:lnSpc>
              <a:buFont typeface="Calibri" panose="020F0502020204030204" pitchFamily="34" charset="0"/>
              <a:buChar char="–"/>
              <a:defRPr sz="3600" b="1"/>
            </a:lvl3pPr>
            <a:lvl4pPr marL="1319967" indent="-359991">
              <a:lnSpc>
                <a:spcPts val="3733"/>
              </a:lnSpc>
              <a:buFont typeface="Calibri" panose="020F0502020204030204" pitchFamily="34" charset="0"/>
              <a:buChar char="–"/>
              <a:defRPr sz="3600" b="1"/>
            </a:lvl4pPr>
            <a:lvl5pPr marL="1679958" indent="-359991">
              <a:lnSpc>
                <a:spcPts val="3733"/>
              </a:lnSpc>
              <a:buFont typeface="Calibri" panose="020F0502020204030204" pitchFamily="34" charset="0"/>
              <a:buChar char="–"/>
              <a:defRPr sz="3600" b="1"/>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4" name="Content Placeholder 13"/>
          <p:cNvSpPr>
            <a:spLocks noGrp="1"/>
          </p:cNvSpPr>
          <p:nvPr>
            <p:ph sz="quarter" idx="13"/>
          </p:nvPr>
        </p:nvSpPr>
        <p:spPr>
          <a:xfrm>
            <a:off x="6096000" y="1316567"/>
            <a:ext cx="4512733" cy="4800600"/>
          </a:xfrm>
        </p:spPr>
        <p:txBody>
          <a:bodyPr/>
          <a:lstStyle>
            <a:lvl1pPr marL="0" indent="0">
              <a:lnSpc>
                <a:spcPts val="2133"/>
              </a:lnSpc>
              <a:buNone/>
              <a:defRPr sz="1800"/>
            </a:lvl1pPr>
            <a:lvl2pPr marL="239994" indent="-239994">
              <a:lnSpc>
                <a:spcPts val="2133"/>
              </a:lnSpc>
              <a:buFont typeface="Calibri" panose="020F0502020204030204" pitchFamily="34" charset="0"/>
              <a:buChar char="–"/>
              <a:defRPr sz="1800"/>
            </a:lvl2pPr>
            <a:lvl3pPr marL="575986" indent="-239994">
              <a:lnSpc>
                <a:spcPts val="2133"/>
              </a:lnSpc>
              <a:buFont typeface="Calibri" panose="020F0502020204030204" pitchFamily="34" charset="0"/>
              <a:buChar char="–"/>
              <a:defRPr sz="1800"/>
            </a:lvl3pPr>
            <a:lvl4pPr marL="863978" indent="-239994">
              <a:lnSpc>
                <a:spcPts val="2133"/>
              </a:lnSpc>
              <a:buFont typeface="Calibri" panose="020F0502020204030204" pitchFamily="34" charset="0"/>
              <a:buChar char="–"/>
              <a:defRPr sz="1800"/>
            </a:lvl4pPr>
            <a:lvl5pPr marL="110397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a:t>Education &amp; Training Foundation</a:t>
            </a:r>
          </a:p>
        </p:txBody>
      </p:sp>
    </p:spTree>
    <p:extLst>
      <p:ext uri="{BB962C8B-B14F-4D97-AF65-F5344CB8AC3E}">
        <p14:creationId xmlns:p14="http://schemas.microsoft.com/office/powerpoint/2010/main" val="90558690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Contents">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EF7BC3F4-A560-6244-B6D7-E1099F3BF5E6}"/>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a:t>Slide Title</a:t>
            </a:r>
            <a:endParaRPr lang="en-GB"/>
          </a:p>
        </p:txBody>
      </p:sp>
      <p:sp>
        <p:nvSpPr>
          <p:cNvPr id="10" name="Text Placeholder 8"/>
          <p:cNvSpPr>
            <a:spLocks noGrp="1"/>
          </p:cNvSpPr>
          <p:nvPr>
            <p:ph type="body" sz="quarter" idx="14"/>
          </p:nvPr>
        </p:nvSpPr>
        <p:spPr>
          <a:xfrm>
            <a:off x="335360" y="1315201"/>
            <a:ext cx="9601200" cy="4613108"/>
          </a:xfrm>
        </p:spPr>
        <p:txBody>
          <a:bodyPr lIns="0" tIns="0" rIns="0" bIns="0">
            <a:normAutofit/>
          </a:bodyPr>
          <a:lstStyle>
            <a:lvl1pPr marL="0" indent="0">
              <a:lnSpc>
                <a:spcPts val="6000"/>
              </a:lnSpc>
              <a:spcBef>
                <a:spcPts val="0"/>
              </a:spcBef>
              <a:buNone/>
              <a:defRPr lang="en-US" sz="6000" b="1" kern="1200" cap="none" baseline="0" dirty="0" smtClean="0">
                <a:solidFill>
                  <a:srgbClr val="0071F8"/>
                </a:solidFill>
                <a:latin typeface="+mn-lt"/>
                <a:ea typeface="+mn-ea"/>
                <a:cs typeface="+mn-cs"/>
              </a:defRPr>
            </a:lvl1pPr>
          </a:lstStyle>
          <a:p>
            <a:pPr marL="0" lvl="0" indent="0" algn="l" defTabSz="1219170" rtl="0" eaLnBrk="1" latinLnBrk="0" hangingPunct="1">
              <a:spcBef>
                <a:spcPct val="20000"/>
              </a:spcBef>
              <a:buFont typeface="+mj-lt"/>
              <a:buNone/>
            </a:pPr>
            <a:r>
              <a:rPr lang="en-US"/>
              <a:t>Click to edit Master text styles</a:t>
            </a:r>
          </a:p>
        </p:txBody>
      </p:sp>
      <p:sp>
        <p:nvSpPr>
          <p:cNvPr id="5" name="Footer Placeholder 4">
            <a:extLst>
              <a:ext uri="{C183D7F6-B498-43B3-948B-1728B52AA6E4}">
                <adec:decorative xmlns:adec="http://schemas.microsoft.com/office/drawing/2017/decorative" val="1"/>
              </a:ext>
            </a:extLst>
          </p:cNvPr>
          <p:cNvSpPr>
            <a:spLocks noGrp="1"/>
          </p:cNvSpPr>
          <p:nvPr>
            <p:ph type="ftr" sz="quarter" idx="11"/>
          </p:nvPr>
        </p:nvSpPr>
        <p:spPr/>
        <p:txBody>
          <a:bodyPr/>
          <a:lstStyle/>
          <a:p>
            <a:r>
              <a:rPr lang="en-GB"/>
              <a:t>Education &amp; Training Foundation</a:t>
            </a:r>
          </a:p>
        </p:txBody>
      </p:sp>
      <p:sp>
        <p:nvSpPr>
          <p:cNvPr id="6" name="Slide Number Placeholder 5"/>
          <p:cNvSpPr>
            <a:spLocks noGrp="1"/>
          </p:cNvSpPr>
          <p:nvPr>
            <p:ph type="sldNum" sz="quarter" idx="12"/>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28269622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1E6FC6-04BD-4B8C-9E81-41B54453CBE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9AC6D8A-113F-444F-8F62-83100084C0C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68D2800-C6D2-402D-B9C2-3DF4679DB577}"/>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5" name="Footer Placeholder 4">
            <a:extLst>
              <a:ext uri="{FF2B5EF4-FFF2-40B4-BE49-F238E27FC236}">
                <a16:creationId xmlns:a16="http://schemas.microsoft.com/office/drawing/2014/main" id="{7BFC92EC-7160-493B-B4B5-6536194AE3D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100C406-B697-46AF-A56A-45FD7C86EDE4}"/>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5236491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A42C94-D81C-405D-9B7E-F29919FCB92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A6C0FF7-E57A-490F-A010-16AD14A80DC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3AA7AE9-5213-4D0F-9C16-B2C3A1B90602}"/>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5" name="Footer Placeholder 4">
            <a:extLst>
              <a:ext uri="{FF2B5EF4-FFF2-40B4-BE49-F238E27FC236}">
                <a16:creationId xmlns:a16="http://schemas.microsoft.com/office/drawing/2014/main" id="{5E029ED7-5E7C-4C99-B773-1D99ADEE71B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E627C0D-B3F0-4EBC-AC80-C83242E12416}"/>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4391986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3E034A-E650-48B5-A70F-57390136154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246EB71-0944-43E1-A2D9-EB0EAE186FA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6307A5A-2ADB-4263-9376-F194C9213FA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3574391-DF16-464D-A5D8-9F228752813C}"/>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6" name="Footer Placeholder 5">
            <a:extLst>
              <a:ext uri="{FF2B5EF4-FFF2-40B4-BE49-F238E27FC236}">
                <a16:creationId xmlns:a16="http://schemas.microsoft.com/office/drawing/2014/main" id="{77322363-5095-44FE-9935-8B2C56F27A5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EB6FFE9-6940-4BF4-B86A-3F7D7398C2DA}"/>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3687886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B51E4E-698D-4CE1-A63B-4565E4F221A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74D5674-D18F-4E59-B987-643BA00E4F7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48C7B83-4153-4405-A2D9-0852AFE26D1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DFDDDBD-31A9-4730-900E-34925CF8BB6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33A24FE-6732-4D1F-A396-48F2DCD185E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3F4C004-E3A6-4E03-BC0C-563932E3E865}"/>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8" name="Footer Placeholder 7">
            <a:extLst>
              <a:ext uri="{FF2B5EF4-FFF2-40B4-BE49-F238E27FC236}">
                <a16:creationId xmlns:a16="http://schemas.microsoft.com/office/drawing/2014/main" id="{A5D00115-3DD7-4FE5-B70F-530024EEF0F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1BE1B20-4748-4E67-BAC7-095C2AF44BC6}"/>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9671469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6B9750-31E5-42EA-B4E4-D1F33596925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823F3FA-6D63-445B-84F8-9C18E046ADF1}"/>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4" name="Footer Placeholder 3">
            <a:extLst>
              <a:ext uri="{FF2B5EF4-FFF2-40B4-BE49-F238E27FC236}">
                <a16:creationId xmlns:a16="http://schemas.microsoft.com/office/drawing/2014/main" id="{5E59EA9F-7113-4648-96DE-B1BEE0CD888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DFFB727-61CA-4211-8C6C-355BFD01014E}"/>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31927682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FACDF95-0CE8-4710-AE86-E8FEB74B288A}"/>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3" name="Footer Placeholder 2">
            <a:extLst>
              <a:ext uri="{FF2B5EF4-FFF2-40B4-BE49-F238E27FC236}">
                <a16:creationId xmlns:a16="http://schemas.microsoft.com/office/drawing/2014/main" id="{00D19C93-A1B1-4B5A-B33D-70214C525A1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DA88C68-52BC-48E2-A6E5-3CF490528F5A}"/>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15331625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92666A-9BFD-42C1-B11C-8AF8234ABF5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CAA3D87-AD27-464F-8E50-A50070B12E9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7732F88-FE10-4093-911E-40F3E6E7AB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2567632-61FA-44F5-9E07-2C8DA2837604}"/>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6" name="Footer Placeholder 5">
            <a:extLst>
              <a:ext uri="{FF2B5EF4-FFF2-40B4-BE49-F238E27FC236}">
                <a16:creationId xmlns:a16="http://schemas.microsoft.com/office/drawing/2014/main" id="{DB41C73E-B1E1-41DA-AD52-616863DB6E2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C79ABB0-4CFE-48ED-B740-DA28F02335E1}"/>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36268264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37CDA5-B2E0-44AF-9DE8-608CA6204ED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81C36E2-468F-40FE-B038-F56BA5C3BCC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D25A288E-2936-41A0-BF96-E15CDAA33C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72DA149-D2C1-4150-B2A3-3E195C1E822F}"/>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6" name="Footer Placeholder 5">
            <a:extLst>
              <a:ext uri="{FF2B5EF4-FFF2-40B4-BE49-F238E27FC236}">
                <a16:creationId xmlns:a16="http://schemas.microsoft.com/office/drawing/2014/main" id="{7B348074-ECA8-47E7-9461-179B312CD1E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887FEC5-3D8D-4981-99E1-009E3E0096DE}"/>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5547382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3EB423C-2894-43C0-8D16-2528AF959DF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F577D6D-7834-4380-A355-9DF0A0C9283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030E452-C5E8-46AE-8386-142EA662B47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A11BE61-DDF5-453F-8590-8C9FA2C7BC93}" type="datetimeFigureOut">
              <a:rPr lang="en-US" smtClean="0"/>
              <a:t>1/8/2024</a:t>
            </a:fld>
            <a:endParaRPr lang="en-US"/>
          </a:p>
        </p:txBody>
      </p:sp>
      <p:sp>
        <p:nvSpPr>
          <p:cNvPr id="5" name="Footer Placeholder 4">
            <a:extLst>
              <a:ext uri="{FF2B5EF4-FFF2-40B4-BE49-F238E27FC236}">
                <a16:creationId xmlns:a16="http://schemas.microsoft.com/office/drawing/2014/main" id="{FED02B97-DFE2-4AD4-BB6B-2A55C9E5C7C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9D12B03D-85E8-4B47-88DC-4E323D658B1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58441B7-B3CB-4C49-A2D1-B6914F7C3DAF}" type="slidenum">
              <a:rPr lang="en-US" smtClean="0"/>
              <a:t>‹#›</a:t>
            </a:fld>
            <a:endParaRPr lang="en-US"/>
          </a:p>
        </p:txBody>
      </p:sp>
    </p:spTree>
    <p:extLst>
      <p:ext uri="{BB962C8B-B14F-4D97-AF65-F5344CB8AC3E}">
        <p14:creationId xmlns:p14="http://schemas.microsoft.com/office/powerpoint/2010/main" val="35326320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E12C84-47CE-F14E-9879-50B5699FE8E9}"/>
              </a:ext>
            </a:extLst>
          </p:cNvPr>
          <p:cNvSpPr>
            <a:spLocks noGrp="1"/>
          </p:cNvSpPr>
          <p:nvPr>
            <p:ph type="ctrTitle"/>
          </p:nvPr>
        </p:nvSpPr>
        <p:spPr/>
        <p:txBody>
          <a:bodyPr/>
          <a:lstStyle/>
          <a:p>
            <a:r>
              <a:rPr lang="en-US"/>
              <a:t>Lesson 1</a:t>
            </a:r>
          </a:p>
        </p:txBody>
      </p:sp>
      <p:sp>
        <p:nvSpPr>
          <p:cNvPr id="5" name="Text Placeholder 4">
            <a:extLst>
              <a:ext uri="{FF2B5EF4-FFF2-40B4-BE49-F238E27FC236}">
                <a16:creationId xmlns:a16="http://schemas.microsoft.com/office/drawing/2014/main" id="{6B4643D2-5B40-084D-AF5C-E1AE7B10AF17}"/>
              </a:ext>
            </a:extLst>
          </p:cNvPr>
          <p:cNvSpPr>
            <a:spLocks noGrp="1"/>
          </p:cNvSpPr>
          <p:nvPr>
            <p:ph type="body" sz="quarter" idx="15"/>
          </p:nvPr>
        </p:nvSpPr>
        <p:spPr>
          <a:xfrm>
            <a:off x="6479316" y="7144500"/>
            <a:ext cx="6407315" cy="672075"/>
          </a:xfrm>
        </p:spPr>
        <p:txBody>
          <a:bodyPr/>
          <a:lstStyle/>
          <a:p>
            <a:endParaRPr lang="en-US">
              <a:cs typeface="Arial"/>
            </a:endParaRPr>
          </a:p>
        </p:txBody>
      </p:sp>
      <p:sp>
        <p:nvSpPr>
          <p:cNvPr id="7" name="Text Placeholder 6">
            <a:extLst>
              <a:ext uri="{FF2B5EF4-FFF2-40B4-BE49-F238E27FC236}">
                <a16:creationId xmlns:a16="http://schemas.microsoft.com/office/drawing/2014/main" id="{7EF8B17B-C8F1-4BDE-9E05-4EF4A932AA3C}"/>
              </a:ext>
            </a:extLst>
          </p:cNvPr>
          <p:cNvSpPr>
            <a:spLocks noGrp="1"/>
          </p:cNvSpPr>
          <p:nvPr>
            <p:ph type="body" sz="quarter" idx="14"/>
          </p:nvPr>
        </p:nvSpPr>
        <p:spPr>
          <a:xfrm>
            <a:off x="5184959" y="4950376"/>
            <a:ext cx="6420887" cy="1051840"/>
          </a:xfrm>
        </p:spPr>
        <p:txBody>
          <a:bodyPr vert="horz" lIns="144000" tIns="0" rIns="0" bIns="0" rtlCol="0" anchor="t">
            <a:noAutofit/>
          </a:bodyPr>
          <a:lstStyle/>
          <a:p>
            <a:pPr>
              <a:lnSpc>
                <a:spcPct val="100000"/>
              </a:lnSpc>
            </a:pPr>
            <a:r>
              <a:rPr lang="en-US" sz="3200" dirty="0">
                <a:cs typeface="Arial"/>
              </a:rPr>
              <a:t>Aim: Communicate effectively with young people</a:t>
            </a:r>
          </a:p>
        </p:txBody>
      </p:sp>
    </p:spTree>
    <p:extLst>
      <p:ext uri="{BB962C8B-B14F-4D97-AF65-F5344CB8AC3E}">
        <p14:creationId xmlns:p14="http://schemas.microsoft.com/office/powerpoint/2010/main" val="28083830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10</a:t>
            </a:fld>
            <a:endParaRPr lang="en-GB"/>
          </a:p>
        </p:txBody>
      </p:sp>
      <p:sp>
        <p:nvSpPr>
          <p:cNvPr id="9" name="Title 5">
            <a:extLst>
              <a:ext uri="{FF2B5EF4-FFF2-40B4-BE49-F238E27FC236}">
                <a16:creationId xmlns:a16="http://schemas.microsoft.com/office/drawing/2014/main" id="{388859AD-DE63-8D2C-33DF-7B6DAE692D6C}"/>
              </a:ext>
            </a:extLst>
          </p:cNvPr>
          <p:cNvSpPr>
            <a:spLocks noGrp="1"/>
          </p:cNvSpPr>
          <p:nvPr>
            <p:ph type="title"/>
          </p:nvPr>
        </p:nvSpPr>
        <p:spPr>
          <a:xfrm>
            <a:off x="143340" y="59126"/>
            <a:ext cx="11905321" cy="946092"/>
          </a:xfrm>
        </p:spPr>
        <p:txBody>
          <a:bodyPr vert="horz" lIns="144000" tIns="0" rIns="144000" bIns="0" rtlCol="0" anchor="t" anchorCtr="0">
            <a:normAutofit fontScale="90000"/>
          </a:bodyPr>
          <a:lstStyle/>
          <a:p>
            <a:br>
              <a:rPr lang="en-GB" sz="1333">
                <a:solidFill>
                  <a:schemeClr val="dk1"/>
                </a:solidFill>
                <a:ea typeface="+mn-ea"/>
                <a:cs typeface="+mn-cs"/>
              </a:rPr>
            </a:br>
            <a:r>
              <a:rPr lang="en-GB" sz="1333" i="1">
                <a:solidFill>
                  <a:schemeClr val="dk1"/>
                </a:solidFill>
                <a:ea typeface="+mn-ea"/>
                <a:cs typeface="+mn-cs"/>
              </a:rPr>
              <a:t> </a:t>
            </a:r>
            <a:br>
              <a:rPr lang="en-GB" sz="1333">
                <a:solidFill>
                  <a:schemeClr val="dk1"/>
                </a:solidFill>
                <a:ea typeface="+mn-ea"/>
                <a:cs typeface="+mn-cs"/>
              </a:rPr>
            </a:br>
            <a:endParaRPr lang="en-GB" sz="1333"/>
          </a:p>
        </p:txBody>
      </p:sp>
      <p:sp>
        <p:nvSpPr>
          <p:cNvPr id="7" name="TextBox 6">
            <a:extLst>
              <a:ext uri="{FF2B5EF4-FFF2-40B4-BE49-F238E27FC236}">
                <a16:creationId xmlns:a16="http://schemas.microsoft.com/office/drawing/2014/main" id="{828F09AB-2D5B-DD74-31E8-7A53D7032C1A}"/>
              </a:ext>
            </a:extLst>
          </p:cNvPr>
          <p:cNvSpPr txBox="1"/>
          <p:nvPr/>
        </p:nvSpPr>
        <p:spPr>
          <a:xfrm>
            <a:off x="311064" y="253653"/>
            <a:ext cx="11663816" cy="410433"/>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GB" sz="2667" b="1" i="1" dirty="0"/>
              <a:t>Aim:</a:t>
            </a:r>
            <a:r>
              <a:rPr lang="en-GB" sz="2667" i="1" dirty="0">
                <a:solidFill>
                  <a:srgbClr val="FF0000"/>
                </a:solidFill>
              </a:rPr>
              <a:t> </a:t>
            </a:r>
            <a:r>
              <a:rPr lang="en-GB" sz="2667" b="1" i="1" dirty="0"/>
              <a:t>C</a:t>
            </a:r>
            <a:r>
              <a:rPr lang="en-GB" sz="2667" b="1" i="1" dirty="0">
                <a:solidFill>
                  <a:srgbClr val="000000"/>
                </a:solidFill>
              </a:rPr>
              <a:t>ommunicate effectively with young people</a:t>
            </a:r>
            <a:endParaRPr lang="en-GB" sz="2667" dirty="0">
              <a:solidFill>
                <a:srgbClr val="000000"/>
              </a:solidFill>
              <a:cs typeface="Arial"/>
            </a:endParaRPr>
          </a:p>
        </p:txBody>
      </p:sp>
      <p:sp>
        <p:nvSpPr>
          <p:cNvPr id="8" name="Text Placeholder 7">
            <a:extLst>
              <a:ext uri="{FF2B5EF4-FFF2-40B4-BE49-F238E27FC236}">
                <a16:creationId xmlns:a16="http://schemas.microsoft.com/office/drawing/2014/main" id="{8BB56285-2992-8C69-3B27-536DC84D7B81}"/>
              </a:ext>
            </a:extLst>
          </p:cNvPr>
          <p:cNvSpPr>
            <a:spLocks noGrp="1"/>
          </p:cNvSpPr>
          <p:nvPr>
            <p:ph type="body" sz="quarter" idx="12"/>
          </p:nvPr>
        </p:nvSpPr>
        <p:spPr>
          <a:xfrm>
            <a:off x="450951" y="1190234"/>
            <a:ext cx="10896988" cy="4824921"/>
          </a:xfrm>
        </p:spPr>
        <p:txBody>
          <a:bodyPr vert="horz" lIns="0" tIns="0" rIns="0" bIns="0" rtlCol="0" anchor="t">
            <a:noAutofit/>
          </a:bodyPr>
          <a:lstStyle/>
          <a:p>
            <a:r>
              <a:rPr lang="en-GB" sz="2667" dirty="0">
                <a:cs typeface="Arial"/>
              </a:rPr>
              <a:t>Activity 1</a:t>
            </a:r>
          </a:p>
          <a:p>
            <a:r>
              <a:rPr lang="en-GB" sz="2667" b="0" dirty="0">
                <a:cs typeface="Arial"/>
              </a:rPr>
              <a:t>Read through the EYFS framework information on communication and language. </a:t>
            </a:r>
          </a:p>
          <a:p>
            <a:endParaRPr lang="en-US" sz="2667" b="0" dirty="0">
              <a:cs typeface="Arial"/>
            </a:endParaRPr>
          </a:p>
          <a:p>
            <a:r>
              <a:rPr lang="en-GB" sz="2667" b="0" dirty="0">
                <a:cs typeface="Arial"/>
              </a:rPr>
              <a:t>Answer the following questions.</a:t>
            </a:r>
            <a:endParaRPr lang="en-US" sz="2667" b="0" dirty="0">
              <a:cs typeface="Arial"/>
            </a:endParaRPr>
          </a:p>
          <a:p>
            <a:pPr marL="609585" indent="-609585">
              <a:buFont typeface="+mj-lt"/>
              <a:buAutoNum type="arabicPeriod"/>
            </a:pPr>
            <a:r>
              <a:rPr lang="en-GB" sz="2667" b="0" dirty="0">
                <a:cs typeface="Arial"/>
              </a:rPr>
              <a:t>What does children’s spoken language underpin?</a:t>
            </a:r>
            <a:endParaRPr lang="en-US" sz="2667" b="0" dirty="0">
              <a:cs typeface="Arial"/>
            </a:endParaRPr>
          </a:p>
          <a:p>
            <a:pPr marL="609585" indent="-609585">
              <a:buFont typeface="+mj-lt"/>
              <a:buAutoNum type="arabicPeriod"/>
            </a:pPr>
            <a:r>
              <a:rPr lang="en-GB" sz="2667" b="0" dirty="0">
                <a:cs typeface="Arial"/>
              </a:rPr>
              <a:t>How can practitioners build children’s language effectively?</a:t>
            </a:r>
            <a:endParaRPr lang="en-US" sz="2667" b="0" dirty="0">
              <a:cs typeface="Arial"/>
            </a:endParaRPr>
          </a:p>
          <a:p>
            <a:pPr marL="609585" indent="-609585">
              <a:buFont typeface="+mj-lt"/>
              <a:buAutoNum type="arabicPeriod"/>
            </a:pPr>
            <a:r>
              <a:rPr lang="en-GB" sz="2667" b="0" dirty="0">
                <a:cs typeface="Arial"/>
              </a:rPr>
              <a:t>What types of reading and communication should you use?</a:t>
            </a:r>
            <a:endParaRPr lang="en-US" sz="2667" b="0" dirty="0">
              <a:cs typeface="Arial"/>
            </a:endParaRPr>
          </a:p>
          <a:p>
            <a:pPr marL="609585" indent="-609585">
              <a:buFont typeface="+mj-lt"/>
              <a:buAutoNum type="arabicPeriod"/>
            </a:pPr>
            <a:r>
              <a:rPr lang="en-GB" sz="2667" b="0" dirty="0">
                <a:cs typeface="Arial"/>
              </a:rPr>
              <a:t>How would you encourage children to share their ideas?</a:t>
            </a:r>
            <a:endParaRPr lang="en-US" sz="2667" b="0" dirty="0">
              <a:cs typeface="Arial"/>
            </a:endParaRPr>
          </a:p>
        </p:txBody>
      </p:sp>
    </p:spTree>
    <p:extLst>
      <p:ext uri="{BB962C8B-B14F-4D97-AF65-F5344CB8AC3E}">
        <p14:creationId xmlns:p14="http://schemas.microsoft.com/office/powerpoint/2010/main" val="41420154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a:t>03</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lstStyle/>
          <a:p>
            <a:r>
              <a:rPr lang="en-US" dirty="0"/>
              <a:t>Guided practice</a:t>
            </a:r>
          </a:p>
        </p:txBody>
      </p:sp>
    </p:spTree>
    <p:extLst>
      <p:ext uri="{BB962C8B-B14F-4D97-AF65-F5344CB8AC3E}">
        <p14:creationId xmlns:p14="http://schemas.microsoft.com/office/powerpoint/2010/main" val="7668628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a:xfrm>
            <a:off x="534457" y="1487489"/>
            <a:ext cx="5861440" cy="4488417"/>
          </a:xfrm>
          <a:solidFill>
            <a:schemeClr val="accent3">
              <a:lumMod val="20000"/>
              <a:lumOff val="80000"/>
            </a:schemeClr>
          </a:solidFill>
          <a:ln>
            <a:solidFill>
              <a:schemeClr val="tx1"/>
            </a:solidFill>
          </a:ln>
          <a:effectLst>
            <a:outerShdw blurRad="50800" dist="38100" dir="2700000" algn="tl" rotWithShape="0">
              <a:prstClr val="black">
                <a:alpha val="40000"/>
              </a:prstClr>
            </a:outerShdw>
          </a:effectLst>
        </p:spPr>
        <p:txBody>
          <a:bodyPr vert="horz" lIns="240000" tIns="288000" rIns="240000" bIns="0" rtlCol="0" anchor="t">
            <a:noAutofit/>
          </a:bodyPr>
          <a:lstStyle/>
          <a:p>
            <a:pPr>
              <a:lnSpc>
                <a:spcPct val="100000"/>
              </a:lnSpc>
              <a:spcBef>
                <a:spcPts val="1867"/>
              </a:spcBef>
            </a:pPr>
            <a:r>
              <a:rPr lang="en-US" sz="2133" b="0" dirty="0"/>
              <a:t>One of the key factors of the guidance encourages “Reading frequently to children, and engaging them actively in stories, non-fiction, rhymes and poems, and then providing them with extensive opportunities to use and embed new words in a range of contexts.”</a:t>
            </a:r>
          </a:p>
          <a:p>
            <a:pPr>
              <a:lnSpc>
                <a:spcPct val="100000"/>
              </a:lnSpc>
              <a:spcBef>
                <a:spcPts val="1867"/>
              </a:spcBef>
            </a:pPr>
            <a:r>
              <a:rPr lang="en-US" sz="2133" b="0" dirty="0">
                <a:cs typeface="Arial"/>
              </a:rPr>
              <a:t>(</a:t>
            </a:r>
            <a:r>
              <a:rPr lang="en-US" sz="2133" b="0" dirty="0" err="1">
                <a:cs typeface="Arial"/>
              </a:rPr>
              <a:t>DfE</a:t>
            </a:r>
            <a:r>
              <a:rPr lang="en-US" sz="2133" b="0" dirty="0">
                <a:cs typeface="Arial"/>
              </a:rPr>
              <a:t>, </a:t>
            </a:r>
            <a:r>
              <a:rPr lang="en-US" sz="2133" b="0" i="1" dirty="0">
                <a:cs typeface="Arial"/>
              </a:rPr>
              <a:t>Statutory framework for the EYFS</a:t>
            </a:r>
            <a:r>
              <a:rPr lang="en-US" sz="2133" b="0" dirty="0">
                <a:cs typeface="Arial"/>
              </a:rPr>
              <a:t>, July 2023)</a:t>
            </a:r>
          </a:p>
          <a:p>
            <a:endParaRPr lang="en-US" sz="2400" dirty="0">
              <a:cs typeface="Arial"/>
            </a:endParaRPr>
          </a:p>
          <a:p>
            <a:endParaRPr lang="en-US" sz="2400" dirty="0">
              <a:cs typeface="Arial"/>
            </a:endParaRPr>
          </a:p>
          <a:p>
            <a:endParaRPr lang="en-GB" sz="2400" dirty="0">
              <a:cs typeface="Arial"/>
            </a:endParaRP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12</a:t>
            </a:fld>
            <a:endParaRPr lang="en-GB"/>
          </a:p>
        </p:txBody>
      </p:sp>
      <p:sp>
        <p:nvSpPr>
          <p:cNvPr id="9" name="Title 5">
            <a:extLst>
              <a:ext uri="{FF2B5EF4-FFF2-40B4-BE49-F238E27FC236}">
                <a16:creationId xmlns:a16="http://schemas.microsoft.com/office/drawing/2014/main" id="{FE093F16-9ABC-5E42-708F-5858957B1F0D}"/>
              </a:ext>
            </a:extLst>
          </p:cNvPr>
          <p:cNvSpPr>
            <a:spLocks noGrp="1"/>
          </p:cNvSpPr>
          <p:nvPr>
            <p:ph type="title"/>
          </p:nvPr>
        </p:nvSpPr>
        <p:spPr>
          <a:xfrm>
            <a:off x="143340" y="59126"/>
            <a:ext cx="11905321" cy="946092"/>
          </a:xfrm>
        </p:spPr>
        <p:txBody>
          <a:bodyPr vert="horz" lIns="144000" tIns="0" rIns="144000" bIns="0" rtlCol="0" anchor="t" anchorCtr="0">
            <a:normAutofit fontScale="90000"/>
          </a:bodyPr>
          <a:lstStyle/>
          <a:p>
            <a:br>
              <a:rPr lang="en-GB" sz="1333">
                <a:solidFill>
                  <a:schemeClr val="dk1"/>
                </a:solidFill>
                <a:ea typeface="+mn-ea"/>
                <a:cs typeface="+mn-cs"/>
              </a:rPr>
            </a:br>
            <a:r>
              <a:rPr lang="en-GB" sz="1333" i="1">
                <a:solidFill>
                  <a:schemeClr val="dk1"/>
                </a:solidFill>
                <a:ea typeface="+mn-ea"/>
                <a:cs typeface="+mn-cs"/>
              </a:rPr>
              <a:t> </a:t>
            </a:r>
            <a:br>
              <a:rPr lang="en-GB" sz="1333">
                <a:solidFill>
                  <a:schemeClr val="dk1"/>
                </a:solidFill>
                <a:ea typeface="+mn-ea"/>
                <a:cs typeface="+mn-cs"/>
              </a:rPr>
            </a:br>
            <a:endParaRPr lang="en-GB" sz="1333"/>
          </a:p>
        </p:txBody>
      </p:sp>
      <p:sp>
        <p:nvSpPr>
          <p:cNvPr id="2" name="TextBox 1">
            <a:extLst>
              <a:ext uri="{FF2B5EF4-FFF2-40B4-BE49-F238E27FC236}">
                <a16:creationId xmlns:a16="http://schemas.microsoft.com/office/drawing/2014/main" id="{2F3C1FDC-7E98-CEB6-2EC7-17D0F4C2B1DE}"/>
              </a:ext>
            </a:extLst>
          </p:cNvPr>
          <p:cNvSpPr txBox="1"/>
          <p:nvPr/>
        </p:nvSpPr>
        <p:spPr>
          <a:xfrm>
            <a:off x="7019794" y="1722329"/>
            <a:ext cx="4514588" cy="3150030"/>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US" sz="2667" b="1" dirty="0">
                <a:cs typeface="Arial"/>
              </a:rPr>
              <a:t>Task 3</a:t>
            </a:r>
            <a:endParaRPr lang="en-US" sz="2667" dirty="0">
              <a:cs typeface="Arial"/>
            </a:endParaRPr>
          </a:p>
          <a:p>
            <a:endParaRPr lang="en-US" sz="2667" dirty="0">
              <a:cs typeface="Arial"/>
            </a:endParaRPr>
          </a:p>
          <a:p>
            <a:r>
              <a:rPr lang="en-US" sz="2667" dirty="0">
                <a:cs typeface="Arial"/>
              </a:rPr>
              <a:t>What songs and rhymes have you read with children aged up to 5 years old, and what language and concepts did this teach you?</a:t>
            </a:r>
            <a:endParaRPr lang="en-US" sz="2667" dirty="0"/>
          </a:p>
          <a:p>
            <a:pPr algn="l"/>
            <a:endParaRPr lang="en-US" dirty="0">
              <a:cs typeface="Arial"/>
            </a:endParaRPr>
          </a:p>
        </p:txBody>
      </p:sp>
      <p:sp>
        <p:nvSpPr>
          <p:cNvPr id="10" name="TextBox 9">
            <a:extLst>
              <a:ext uri="{FF2B5EF4-FFF2-40B4-BE49-F238E27FC236}">
                <a16:creationId xmlns:a16="http://schemas.microsoft.com/office/drawing/2014/main" id="{DCF66434-8522-BB94-BC97-132F263B1FA0}"/>
              </a:ext>
            </a:extLst>
          </p:cNvPr>
          <p:cNvSpPr txBox="1"/>
          <p:nvPr/>
        </p:nvSpPr>
        <p:spPr>
          <a:xfrm>
            <a:off x="311064" y="253653"/>
            <a:ext cx="11663816" cy="410433"/>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GB" sz="2667" b="1" i="1" dirty="0"/>
              <a:t>Aim:</a:t>
            </a:r>
            <a:r>
              <a:rPr lang="en-GB" sz="2667" i="1" dirty="0">
                <a:solidFill>
                  <a:srgbClr val="FF0000"/>
                </a:solidFill>
              </a:rPr>
              <a:t> </a:t>
            </a:r>
            <a:r>
              <a:rPr lang="en-GB" sz="2667" b="1" i="1" dirty="0"/>
              <a:t>C</a:t>
            </a:r>
            <a:r>
              <a:rPr lang="en-GB" sz="2667" b="1" i="1" dirty="0">
                <a:solidFill>
                  <a:srgbClr val="000000"/>
                </a:solidFill>
              </a:rPr>
              <a:t>ommunicate effectively with young people</a:t>
            </a:r>
            <a:endParaRPr lang="en-GB" sz="2667" dirty="0">
              <a:solidFill>
                <a:srgbClr val="000000"/>
              </a:solidFill>
              <a:cs typeface="Arial"/>
            </a:endParaRPr>
          </a:p>
        </p:txBody>
      </p:sp>
    </p:spTree>
    <p:extLst>
      <p:ext uri="{BB962C8B-B14F-4D97-AF65-F5344CB8AC3E}">
        <p14:creationId xmlns:p14="http://schemas.microsoft.com/office/powerpoint/2010/main" val="359306421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13</a:t>
            </a:fld>
            <a:endParaRPr lang="en-GB"/>
          </a:p>
        </p:txBody>
      </p:sp>
      <p:graphicFrame>
        <p:nvGraphicFramePr>
          <p:cNvPr id="7" name="Table 7">
            <a:extLst>
              <a:ext uri="{FF2B5EF4-FFF2-40B4-BE49-F238E27FC236}">
                <a16:creationId xmlns:a16="http://schemas.microsoft.com/office/drawing/2014/main" id="{184FD880-4006-606E-5105-3CD0EF7320B3}"/>
              </a:ext>
            </a:extLst>
          </p:cNvPr>
          <p:cNvGraphicFramePr>
            <a:graphicFrameLocks noGrp="1"/>
          </p:cNvGraphicFramePr>
          <p:nvPr/>
        </p:nvGraphicFramePr>
        <p:xfrm>
          <a:off x="310608" y="992342"/>
          <a:ext cx="11510513" cy="4942951"/>
        </p:xfrm>
        <a:graphic>
          <a:graphicData uri="http://schemas.openxmlformats.org/drawingml/2006/table">
            <a:tbl>
              <a:tblPr firstRow="1" bandRow="1">
                <a:tableStyleId>{00A15C55-8517-42AA-B614-E9B94910E393}</a:tableStyleId>
              </a:tblPr>
              <a:tblGrid>
                <a:gridCol w="1696232">
                  <a:extLst>
                    <a:ext uri="{9D8B030D-6E8A-4147-A177-3AD203B41FA5}">
                      <a16:colId xmlns:a16="http://schemas.microsoft.com/office/drawing/2014/main" val="894919641"/>
                    </a:ext>
                  </a:extLst>
                </a:gridCol>
                <a:gridCol w="1592487">
                  <a:extLst>
                    <a:ext uri="{9D8B030D-6E8A-4147-A177-3AD203B41FA5}">
                      <a16:colId xmlns:a16="http://schemas.microsoft.com/office/drawing/2014/main" val="163035362"/>
                    </a:ext>
                  </a:extLst>
                </a:gridCol>
                <a:gridCol w="1644359">
                  <a:extLst>
                    <a:ext uri="{9D8B030D-6E8A-4147-A177-3AD203B41FA5}">
                      <a16:colId xmlns:a16="http://schemas.microsoft.com/office/drawing/2014/main" val="3640091545"/>
                    </a:ext>
                  </a:extLst>
                </a:gridCol>
                <a:gridCol w="1332372">
                  <a:extLst>
                    <a:ext uri="{9D8B030D-6E8A-4147-A177-3AD203B41FA5}">
                      <a16:colId xmlns:a16="http://schemas.microsoft.com/office/drawing/2014/main" val="2065276422"/>
                    </a:ext>
                  </a:extLst>
                </a:gridCol>
                <a:gridCol w="1956347">
                  <a:extLst>
                    <a:ext uri="{9D8B030D-6E8A-4147-A177-3AD203B41FA5}">
                      <a16:colId xmlns:a16="http://schemas.microsoft.com/office/drawing/2014/main" val="197632444"/>
                    </a:ext>
                  </a:extLst>
                </a:gridCol>
                <a:gridCol w="1644359">
                  <a:extLst>
                    <a:ext uri="{9D8B030D-6E8A-4147-A177-3AD203B41FA5}">
                      <a16:colId xmlns:a16="http://schemas.microsoft.com/office/drawing/2014/main" val="1678396059"/>
                    </a:ext>
                  </a:extLst>
                </a:gridCol>
                <a:gridCol w="1644359">
                  <a:extLst>
                    <a:ext uri="{9D8B030D-6E8A-4147-A177-3AD203B41FA5}">
                      <a16:colId xmlns:a16="http://schemas.microsoft.com/office/drawing/2014/main" val="2206727730"/>
                    </a:ext>
                  </a:extLst>
                </a:gridCol>
              </a:tblGrid>
              <a:tr h="2159395">
                <a:tc>
                  <a:txBody>
                    <a:bodyPr/>
                    <a:lstStyle/>
                    <a:p>
                      <a:r>
                        <a:rPr lang="en-US" sz="2100" b="0" i="0">
                          <a:solidFill>
                            <a:schemeClr val="tx1"/>
                          </a:solidFill>
                        </a:rPr>
                        <a:t>Song or</a:t>
                      </a:r>
                    </a:p>
                    <a:p>
                      <a:r>
                        <a:rPr lang="en-US" sz="2100" b="0" i="0">
                          <a:solidFill>
                            <a:schemeClr val="tx1"/>
                          </a:solidFill>
                        </a:rPr>
                        <a:t>rhyme</a:t>
                      </a:r>
                      <a:endParaRPr lang="en-GB" sz="2100" b="0" i="0">
                        <a:solidFill>
                          <a:schemeClr val="tx1"/>
                        </a:solidFill>
                      </a:endParaRP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r>
                        <a:rPr lang="en-US" sz="2100" b="0" i="0" dirty="0">
                          <a:solidFill>
                            <a:schemeClr val="tx1"/>
                          </a:solidFill>
                        </a:rPr>
                        <a:t>Concepts it teaches</a:t>
                      </a:r>
                      <a:endParaRPr lang="en-GB" sz="2100" b="0" i="0" dirty="0">
                        <a:solidFill>
                          <a:schemeClr val="tx1"/>
                        </a:solidFill>
                      </a:endParaRP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r>
                        <a:rPr lang="en-US" sz="2100" b="0" i="0" dirty="0">
                          <a:solidFill>
                            <a:schemeClr val="tx1"/>
                          </a:solidFill>
                        </a:rPr>
                        <a:t>Repeated words or phrases</a:t>
                      </a:r>
                      <a:endParaRPr lang="en-GB" sz="2100" b="0" i="0" dirty="0">
                        <a:solidFill>
                          <a:schemeClr val="tx1"/>
                        </a:solidFill>
                      </a:endParaRP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r>
                        <a:rPr lang="en-US" sz="2100" b="0" i="0">
                          <a:solidFill>
                            <a:schemeClr val="tx1"/>
                          </a:solidFill>
                        </a:rPr>
                        <a:t>Actions</a:t>
                      </a:r>
                      <a:endParaRPr lang="en-GB" sz="2100" b="0" i="0">
                        <a:solidFill>
                          <a:schemeClr val="tx1"/>
                        </a:solidFill>
                      </a:endParaRP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r>
                        <a:rPr lang="en-US" sz="2100" b="0" i="0" dirty="0">
                          <a:solidFill>
                            <a:schemeClr val="tx1"/>
                          </a:solidFill>
                        </a:rPr>
                        <a:t>How child can use the language in a different context</a:t>
                      </a:r>
                      <a:endParaRPr lang="en-GB" sz="2100" b="0" i="0" dirty="0">
                        <a:solidFill>
                          <a:schemeClr val="tx1"/>
                        </a:solidFill>
                      </a:endParaRP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r>
                        <a:rPr lang="en-US" sz="2100" b="0" i="0">
                          <a:solidFill>
                            <a:schemeClr val="tx1"/>
                          </a:solidFill>
                        </a:rPr>
                        <a:t>Phonics</a:t>
                      </a:r>
                      <a:endParaRPr lang="en-GB" sz="2100" b="0" i="0">
                        <a:solidFill>
                          <a:schemeClr val="tx1"/>
                        </a:solidFill>
                      </a:endParaRP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r>
                        <a:rPr lang="en-US" sz="2100" b="0" i="0" dirty="0">
                          <a:solidFill>
                            <a:schemeClr val="tx1"/>
                          </a:solidFill>
                        </a:rPr>
                        <a:t>How to adapt or </a:t>
                      </a:r>
                      <a:r>
                        <a:rPr lang="en-US" sz="2100" b="0" i="0" dirty="0" err="1">
                          <a:solidFill>
                            <a:schemeClr val="tx1"/>
                          </a:solidFill>
                        </a:rPr>
                        <a:t>personaliseit</a:t>
                      </a:r>
                      <a:r>
                        <a:rPr lang="en-US" sz="2100" b="0" i="0" dirty="0">
                          <a:solidFill>
                            <a:schemeClr val="tx1"/>
                          </a:solidFill>
                        </a:rPr>
                        <a:t> to the child</a:t>
                      </a: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835101484"/>
                  </a:ext>
                </a:extLst>
              </a:tr>
              <a:tr h="2783556">
                <a:tc>
                  <a:txBody>
                    <a:bodyPr/>
                    <a:lstStyle/>
                    <a:p>
                      <a:r>
                        <a:rPr lang="en-US" sz="2100" b="0" i="0" dirty="0">
                          <a:solidFill>
                            <a:schemeClr val="tx1"/>
                          </a:solidFill>
                        </a:rPr>
                        <a:t>“Pat-a-cake”</a:t>
                      </a:r>
                      <a:endParaRPr lang="en-GB" sz="2100" b="0" i="0" dirty="0">
                        <a:solidFill>
                          <a:schemeClr val="tx1"/>
                        </a:solidFill>
                      </a:endParaRP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lvl="0">
                        <a:buNone/>
                      </a:pPr>
                      <a:endParaRPr lang="en-US" sz="2100" b="0" i="0">
                        <a:solidFill>
                          <a:schemeClr val="tx1"/>
                        </a:solidFill>
                      </a:endParaRP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lvl="0">
                        <a:buNone/>
                      </a:pPr>
                      <a:endParaRPr lang="en-US" sz="2100" b="0" i="0">
                        <a:solidFill>
                          <a:schemeClr val="tx1"/>
                        </a:solidFill>
                      </a:endParaRPr>
                    </a:p>
                    <a:p>
                      <a:pPr lvl="0">
                        <a:buNone/>
                      </a:pPr>
                      <a:endParaRPr lang="en-GB" sz="2100" b="0" i="0">
                        <a:solidFill>
                          <a:schemeClr val="tx1"/>
                        </a:solidFill>
                      </a:endParaRP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lvl="0">
                        <a:buNone/>
                      </a:pPr>
                      <a:endParaRPr lang="en-US" sz="2100" b="0" i="0">
                        <a:solidFill>
                          <a:schemeClr val="tx1"/>
                        </a:solidFill>
                      </a:endParaRP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lvl="0">
                        <a:buNone/>
                      </a:pPr>
                      <a:endParaRPr lang="en-GB" sz="2100" b="0" i="0">
                        <a:solidFill>
                          <a:schemeClr val="tx1"/>
                        </a:solidFill>
                      </a:endParaRP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lvl="0">
                        <a:buNone/>
                      </a:pPr>
                      <a:endParaRPr lang="en-US" sz="2100" b="0" i="0">
                        <a:solidFill>
                          <a:schemeClr val="tx1"/>
                        </a:solidFill>
                      </a:endParaRP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lvl="0">
                        <a:buNone/>
                      </a:pPr>
                      <a:endParaRPr lang="en-US" sz="2100" b="0" i="0" dirty="0">
                        <a:solidFill>
                          <a:schemeClr val="tx1"/>
                        </a:solidFill>
                      </a:endParaRP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481635901"/>
                  </a:ext>
                </a:extLst>
              </a:tr>
            </a:tbl>
          </a:graphicData>
        </a:graphic>
      </p:graphicFrame>
      <p:sp>
        <p:nvSpPr>
          <p:cNvPr id="9" name="Title 5">
            <a:extLst>
              <a:ext uri="{FF2B5EF4-FFF2-40B4-BE49-F238E27FC236}">
                <a16:creationId xmlns:a16="http://schemas.microsoft.com/office/drawing/2014/main" id="{99B4B036-4743-134F-EAD9-69BF562FBB54}"/>
              </a:ext>
            </a:extLst>
          </p:cNvPr>
          <p:cNvSpPr>
            <a:spLocks noGrp="1"/>
          </p:cNvSpPr>
          <p:nvPr>
            <p:ph type="title"/>
          </p:nvPr>
        </p:nvSpPr>
        <p:spPr>
          <a:xfrm>
            <a:off x="143340" y="59126"/>
            <a:ext cx="11905321" cy="946092"/>
          </a:xfrm>
        </p:spPr>
        <p:txBody>
          <a:bodyPr vert="horz" lIns="144000" tIns="0" rIns="144000" bIns="0" rtlCol="0" anchor="t" anchorCtr="0">
            <a:normAutofit fontScale="90000"/>
          </a:bodyPr>
          <a:lstStyle/>
          <a:p>
            <a:br>
              <a:rPr lang="en-GB" sz="1333">
                <a:solidFill>
                  <a:schemeClr val="dk1"/>
                </a:solidFill>
                <a:ea typeface="+mn-ea"/>
                <a:cs typeface="+mn-cs"/>
              </a:rPr>
            </a:br>
            <a:r>
              <a:rPr lang="en-GB" sz="1333" i="1">
                <a:solidFill>
                  <a:schemeClr val="dk1"/>
                </a:solidFill>
                <a:ea typeface="+mn-ea"/>
                <a:cs typeface="+mn-cs"/>
              </a:rPr>
              <a:t> </a:t>
            </a:r>
            <a:br>
              <a:rPr lang="en-GB" sz="1333">
                <a:solidFill>
                  <a:schemeClr val="dk1"/>
                </a:solidFill>
                <a:ea typeface="+mn-ea"/>
                <a:cs typeface="+mn-cs"/>
              </a:rPr>
            </a:br>
            <a:endParaRPr lang="en-GB" sz="1333"/>
          </a:p>
        </p:txBody>
      </p:sp>
      <p:sp>
        <p:nvSpPr>
          <p:cNvPr id="10" name="TextBox 9">
            <a:extLst>
              <a:ext uri="{FF2B5EF4-FFF2-40B4-BE49-F238E27FC236}">
                <a16:creationId xmlns:a16="http://schemas.microsoft.com/office/drawing/2014/main" id="{EF950925-D91E-66B5-35D7-52B0B91A6565}"/>
              </a:ext>
            </a:extLst>
          </p:cNvPr>
          <p:cNvSpPr txBox="1"/>
          <p:nvPr/>
        </p:nvSpPr>
        <p:spPr>
          <a:xfrm>
            <a:off x="2096403" y="3168576"/>
            <a:ext cx="1480037" cy="3026149"/>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GB" sz="2400" dirty="0"/>
              <a:t>•</a:t>
            </a:r>
            <a:r>
              <a:rPr lang="en-GB" sz="2133" dirty="0"/>
              <a:t> </a:t>
            </a:r>
            <a:r>
              <a:rPr lang="en-US" sz="2133" dirty="0">
                <a:cs typeface="Arial"/>
              </a:rPr>
              <a:t>Making a cake </a:t>
            </a:r>
          </a:p>
          <a:p>
            <a:r>
              <a:rPr lang="en-GB" sz="2400" dirty="0"/>
              <a:t>•</a:t>
            </a:r>
            <a:r>
              <a:rPr lang="en-GB" sz="2133" dirty="0"/>
              <a:t> </a:t>
            </a:r>
            <a:r>
              <a:rPr lang="en-US" sz="2133" dirty="0">
                <a:cs typeface="Arial"/>
              </a:rPr>
              <a:t>Heating </a:t>
            </a:r>
          </a:p>
          <a:p>
            <a:r>
              <a:rPr lang="en-US" sz="2133" dirty="0">
                <a:cs typeface="Arial"/>
              </a:rPr>
              <a:t>food </a:t>
            </a:r>
          </a:p>
          <a:p>
            <a:r>
              <a:rPr lang="en-US" sz="2133" dirty="0">
                <a:cs typeface="Arial"/>
              </a:rPr>
              <a:t>(baking) </a:t>
            </a:r>
          </a:p>
          <a:p>
            <a:r>
              <a:rPr lang="en-GB" sz="2400" dirty="0"/>
              <a:t>•</a:t>
            </a:r>
            <a:r>
              <a:rPr lang="en-GB" sz="2133" dirty="0"/>
              <a:t> </a:t>
            </a:r>
            <a:r>
              <a:rPr lang="en-US" sz="2133" dirty="0">
                <a:cs typeface="Arial"/>
              </a:rPr>
              <a:t>Sharing </a:t>
            </a:r>
          </a:p>
          <a:p>
            <a:r>
              <a:rPr lang="en-US" sz="2133" dirty="0">
                <a:cs typeface="Arial"/>
              </a:rPr>
              <a:t>(baby/name and me)</a:t>
            </a:r>
            <a:r>
              <a:rPr lang="en-US" sz="2133" dirty="0">
                <a:solidFill>
                  <a:srgbClr val="FFFFFF"/>
                </a:solidFill>
                <a:cs typeface="Arial"/>
              </a:rPr>
              <a:t> </a:t>
            </a:r>
            <a:endParaRPr lang="en-US" sz="2133" dirty="0"/>
          </a:p>
          <a:p>
            <a:pPr algn="l"/>
            <a:endParaRPr lang="en-US" dirty="0">
              <a:cs typeface="Arial"/>
            </a:endParaRPr>
          </a:p>
        </p:txBody>
      </p:sp>
      <p:sp>
        <p:nvSpPr>
          <p:cNvPr id="16" name="TextBox 15">
            <a:extLst>
              <a:ext uri="{FF2B5EF4-FFF2-40B4-BE49-F238E27FC236}">
                <a16:creationId xmlns:a16="http://schemas.microsoft.com/office/drawing/2014/main" id="{C828ABE7-9DA2-0263-F009-6EF169D0C38C}"/>
              </a:ext>
            </a:extLst>
          </p:cNvPr>
          <p:cNvSpPr txBox="1"/>
          <p:nvPr/>
        </p:nvSpPr>
        <p:spPr>
          <a:xfrm>
            <a:off x="3769713" y="3330638"/>
            <a:ext cx="1436076" cy="656462"/>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rtl="0"/>
            <a:r>
              <a:rPr lang="en-US" sz="2133" dirty="0">
                <a:latin typeface="Arial"/>
                <a:ea typeface="Segoe UI"/>
                <a:cs typeface="Segoe UI"/>
              </a:rPr>
              <a:t>Bake/cake</a:t>
            </a:r>
          </a:p>
          <a:p>
            <a:pPr rtl="0"/>
            <a:endParaRPr lang="en-US" sz="2133" dirty="0"/>
          </a:p>
        </p:txBody>
      </p:sp>
      <p:sp>
        <p:nvSpPr>
          <p:cNvPr id="17" name="TextBox 16">
            <a:extLst>
              <a:ext uri="{FF2B5EF4-FFF2-40B4-BE49-F238E27FC236}">
                <a16:creationId xmlns:a16="http://schemas.microsoft.com/office/drawing/2014/main" id="{B612382F-607D-8DC3-E37C-8C9DFA1D88E5}"/>
              </a:ext>
            </a:extLst>
          </p:cNvPr>
          <p:cNvSpPr txBox="1"/>
          <p:nvPr/>
        </p:nvSpPr>
        <p:spPr>
          <a:xfrm>
            <a:off x="5362236" y="3326581"/>
            <a:ext cx="1125413" cy="1641155"/>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GB" sz="2133" dirty="0"/>
              <a:t>•</a:t>
            </a:r>
            <a:r>
              <a:rPr lang="en-GB" sz="1867" dirty="0"/>
              <a:t> </a:t>
            </a:r>
            <a:r>
              <a:rPr lang="en-US" sz="2133" dirty="0">
                <a:latin typeface="Arial"/>
                <a:ea typeface="Segoe UI"/>
                <a:cs typeface="Segoe UI"/>
              </a:rPr>
              <a:t>Patting​​</a:t>
            </a:r>
          </a:p>
          <a:p>
            <a:r>
              <a:rPr lang="en-GB" sz="2133" dirty="0"/>
              <a:t>•</a:t>
            </a:r>
            <a:r>
              <a:rPr lang="en-GB" sz="1867" dirty="0"/>
              <a:t> </a:t>
            </a:r>
            <a:r>
              <a:rPr lang="en-US" sz="2133" dirty="0">
                <a:latin typeface="Arial"/>
                <a:ea typeface="Segoe UI"/>
                <a:cs typeface="Segoe UI"/>
              </a:rPr>
              <a:t>Baking​​</a:t>
            </a:r>
          </a:p>
          <a:p>
            <a:r>
              <a:rPr lang="en-GB" sz="2133" dirty="0"/>
              <a:t>•</a:t>
            </a:r>
            <a:r>
              <a:rPr lang="en-GB" sz="1867" dirty="0"/>
              <a:t> </a:t>
            </a:r>
            <a:r>
              <a:rPr lang="en-US" sz="2133" dirty="0">
                <a:latin typeface="Arial"/>
                <a:ea typeface="Segoe UI"/>
                <a:cs typeface="Segoe UI"/>
              </a:rPr>
              <a:t>Putting in the </a:t>
            </a:r>
            <a:endParaRPr lang="en-US" sz="2133" dirty="0">
              <a:latin typeface="Arial"/>
              <a:ea typeface="Segoe UI"/>
              <a:cs typeface="Arial"/>
            </a:endParaRPr>
          </a:p>
          <a:p>
            <a:r>
              <a:rPr lang="en-US" sz="2133" dirty="0">
                <a:latin typeface="Arial"/>
                <a:ea typeface="Segoe UI"/>
                <a:cs typeface="Segoe UI"/>
              </a:rPr>
              <a:t>oven​</a:t>
            </a:r>
            <a:endParaRPr lang="en-US" sz="2133" dirty="0">
              <a:cs typeface="Arial"/>
            </a:endParaRPr>
          </a:p>
        </p:txBody>
      </p:sp>
      <p:sp>
        <p:nvSpPr>
          <p:cNvPr id="18" name="TextBox 17">
            <a:extLst>
              <a:ext uri="{FF2B5EF4-FFF2-40B4-BE49-F238E27FC236}">
                <a16:creationId xmlns:a16="http://schemas.microsoft.com/office/drawing/2014/main" id="{E3C59046-AE36-1ABD-DD8E-8C871E535B56}"/>
              </a:ext>
            </a:extLst>
          </p:cNvPr>
          <p:cNvSpPr txBox="1"/>
          <p:nvPr/>
        </p:nvSpPr>
        <p:spPr>
          <a:xfrm>
            <a:off x="6692143" y="3310804"/>
            <a:ext cx="1850397" cy="2246384"/>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GB" sz="2133" dirty="0"/>
              <a:t>•</a:t>
            </a:r>
            <a:r>
              <a:rPr lang="en-GB" sz="1867" dirty="0"/>
              <a:t> </a:t>
            </a:r>
            <a:r>
              <a:rPr lang="en-US" sz="2133" dirty="0">
                <a:cs typeface="Arial"/>
              </a:rPr>
              <a:t>Concepts of </a:t>
            </a:r>
            <a:endParaRPr lang="en-US" sz="2400" dirty="0"/>
          </a:p>
          <a:p>
            <a:r>
              <a:rPr lang="en-US" sz="2133" dirty="0">
                <a:cs typeface="Arial"/>
              </a:rPr>
              <a:t>gender – man </a:t>
            </a:r>
            <a:endParaRPr lang="en-US" sz="2400" dirty="0"/>
          </a:p>
          <a:p>
            <a:r>
              <a:rPr lang="en-GB" sz="2133" dirty="0"/>
              <a:t>•</a:t>
            </a:r>
            <a:r>
              <a:rPr lang="en-GB" sz="1867" dirty="0"/>
              <a:t> </a:t>
            </a:r>
            <a:r>
              <a:rPr lang="en-US" sz="2133" dirty="0">
                <a:cs typeface="Arial"/>
              </a:rPr>
              <a:t>Baking in a kitchen context</a:t>
            </a:r>
          </a:p>
          <a:p>
            <a:r>
              <a:rPr lang="en-US" sz="2133" dirty="0">
                <a:cs typeface="Arial"/>
              </a:rPr>
              <a:t>Sharing – toys, food, games </a:t>
            </a:r>
          </a:p>
          <a:p>
            <a:pPr algn="l"/>
            <a:endParaRPr lang="en-US" dirty="0">
              <a:cs typeface="Arial"/>
            </a:endParaRPr>
          </a:p>
        </p:txBody>
      </p:sp>
      <p:sp>
        <p:nvSpPr>
          <p:cNvPr id="19" name="TextBox 18">
            <a:extLst>
              <a:ext uri="{FF2B5EF4-FFF2-40B4-BE49-F238E27FC236}">
                <a16:creationId xmlns:a16="http://schemas.microsoft.com/office/drawing/2014/main" id="{FB42EBC8-0D63-3A2E-D6AA-A87631403642}"/>
              </a:ext>
            </a:extLst>
          </p:cNvPr>
          <p:cNvSpPr txBox="1"/>
          <p:nvPr/>
        </p:nvSpPr>
        <p:spPr>
          <a:xfrm>
            <a:off x="8569879" y="3310804"/>
            <a:ext cx="1548891" cy="1312924"/>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US" sz="2133" dirty="0">
                <a:cs typeface="Arial"/>
              </a:rPr>
              <a:t>CVC/</a:t>
            </a:r>
            <a:r>
              <a:rPr lang="en-US" sz="2133" dirty="0" err="1">
                <a:cs typeface="Arial"/>
              </a:rPr>
              <a:t>CVCVwords</a:t>
            </a:r>
            <a:r>
              <a:rPr lang="en-US" sz="2133" dirty="0">
                <a:cs typeface="Arial"/>
              </a:rPr>
              <a:t>  </a:t>
            </a:r>
            <a:endParaRPr lang="en-US" sz="2400" dirty="0"/>
          </a:p>
          <a:p>
            <a:r>
              <a:rPr lang="en-US" sz="2133" dirty="0">
                <a:cs typeface="Arial"/>
              </a:rPr>
              <a:t>(man/can, </a:t>
            </a:r>
          </a:p>
          <a:p>
            <a:r>
              <a:rPr lang="en-US" sz="2133" dirty="0">
                <a:cs typeface="Arial"/>
              </a:rPr>
              <a:t>bake/cake) </a:t>
            </a:r>
          </a:p>
        </p:txBody>
      </p:sp>
      <p:sp>
        <p:nvSpPr>
          <p:cNvPr id="20" name="TextBox 19">
            <a:extLst>
              <a:ext uri="{FF2B5EF4-FFF2-40B4-BE49-F238E27FC236}">
                <a16:creationId xmlns:a16="http://schemas.microsoft.com/office/drawing/2014/main" id="{C6BB6DB7-4FB9-9A7F-0891-AF810CEC0138}"/>
              </a:ext>
            </a:extLst>
          </p:cNvPr>
          <p:cNvSpPr txBox="1"/>
          <p:nvPr/>
        </p:nvSpPr>
        <p:spPr>
          <a:xfrm>
            <a:off x="10286037" y="3259507"/>
            <a:ext cx="1406768" cy="2625847"/>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US" sz="2133" dirty="0">
                <a:latin typeface="Arial"/>
              </a:rPr>
              <a:t>Individual </a:t>
            </a:r>
            <a:endParaRPr lang="en-US" sz="2133" dirty="0">
              <a:latin typeface="Arial"/>
              <a:cs typeface="Arial"/>
            </a:endParaRPr>
          </a:p>
          <a:p>
            <a:r>
              <a:rPr lang="en-US" sz="2133" dirty="0">
                <a:latin typeface="Arial"/>
              </a:rPr>
              <a:t>names to teach </a:t>
            </a:r>
            <a:endParaRPr lang="en-US" sz="2133" dirty="0">
              <a:latin typeface="Arial"/>
              <a:cs typeface="Arial"/>
            </a:endParaRPr>
          </a:p>
          <a:p>
            <a:r>
              <a:rPr lang="en-US" sz="2133" dirty="0">
                <a:latin typeface="Arial"/>
              </a:rPr>
              <a:t>children</a:t>
            </a:r>
            <a:endParaRPr lang="en-US" sz="2133" dirty="0">
              <a:latin typeface="Arial"/>
              <a:cs typeface="Arial"/>
            </a:endParaRPr>
          </a:p>
          <a:p>
            <a:r>
              <a:rPr lang="en-US" sz="2133" dirty="0">
                <a:latin typeface="Arial"/>
              </a:rPr>
              <a:t>their own name and</a:t>
            </a:r>
            <a:endParaRPr lang="en-US" sz="2133" dirty="0">
              <a:latin typeface="Arial"/>
              <a:cs typeface="Arial"/>
            </a:endParaRPr>
          </a:p>
          <a:p>
            <a:r>
              <a:rPr lang="en-US" sz="2133" dirty="0">
                <a:latin typeface="Arial"/>
              </a:rPr>
              <a:t>those of peers</a:t>
            </a:r>
            <a:endParaRPr lang="en-US" sz="2133" dirty="0">
              <a:cs typeface="Arial"/>
            </a:endParaRPr>
          </a:p>
        </p:txBody>
      </p:sp>
      <p:sp>
        <p:nvSpPr>
          <p:cNvPr id="6" name="TextBox 5">
            <a:extLst>
              <a:ext uri="{FF2B5EF4-FFF2-40B4-BE49-F238E27FC236}">
                <a16:creationId xmlns:a16="http://schemas.microsoft.com/office/drawing/2014/main" id="{EEB2B7FD-2C62-A77F-79F2-8CAD27706D95}"/>
              </a:ext>
            </a:extLst>
          </p:cNvPr>
          <p:cNvSpPr txBox="1"/>
          <p:nvPr/>
        </p:nvSpPr>
        <p:spPr>
          <a:xfrm>
            <a:off x="311064" y="253653"/>
            <a:ext cx="11663816" cy="410433"/>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GB" sz="2667" b="1" i="1" dirty="0"/>
              <a:t>Aim: C</a:t>
            </a:r>
            <a:r>
              <a:rPr lang="en-GB" sz="2667" b="1" i="1" dirty="0">
                <a:solidFill>
                  <a:srgbClr val="000000"/>
                </a:solidFill>
              </a:rPr>
              <a:t>ommunicate effectively with young people</a:t>
            </a:r>
            <a:endParaRPr lang="en-GB" sz="2667" dirty="0">
              <a:solidFill>
                <a:srgbClr val="000000"/>
              </a:solidFill>
              <a:cs typeface="Arial"/>
            </a:endParaRPr>
          </a:p>
        </p:txBody>
      </p:sp>
    </p:spTree>
    <p:extLst>
      <p:ext uri="{BB962C8B-B14F-4D97-AF65-F5344CB8AC3E}">
        <p14:creationId xmlns:p14="http://schemas.microsoft.com/office/powerpoint/2010/main" val="18511579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500"/>
                                        <p:tgtEl>
                                          <p:spTgt spid="1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500"/>
                                        <p:tgtEl>
                                          <p:spTgt spid="1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6" grpId="0"/>
      <p:bldP spid="17" grpId="0"/>
      <p:bldP spid="18" grpId="0"/>
      <p:bldP spid="19" grpId="0"/>
      <p:bldP spid="2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a:xfrm>
            <a:off x="310600" y="1315200"/>
            <a:ext cx="5977421" cy="4646029"/>
          </a:xfrm>
          <a:solidFill>
            <a:schemeClr val="accent3">
              <a:lumMod val="20000"/>
              <a:lumOff val="80000"/>
            </a:schemeClr>
          </a:solidFill>
          <a:ln>
            <a:solidFill>
              <a:schemeClr val="tx1"/>
            </a:solidFill>
          </a:ln>
          <a:effectLst>
            <a:outerShdw blurRad="50800" dist="38100" dir="2700000" algn="tl" rotWithShape="0">
              <a:prstClr val="black">
                <a:alpha val="40000"/>
              </a:prstClr>
            </a:outerShdw>
          </a:effectLst>
        </p:spPr>
        <p:txBody>
          <a:bodyPr vert="horz" lIns="240000" tIns="336000" rIns="240000" bIns="0" rtlCol="0" anchor="t">
            <a:noAutofit/>
          </a:bodyPr>
          <a:lstStyle/>
          <a:p>
            <a:pPr>
              <a:lnSpc>
                <a:spcPct val="100000"/>
              </a:lnSpc>
            </a:pPr>
            <a:r>
              <a:rPr lang="en-US" sz="2667" b="0" dirty="0"/>
              <a:t>One of the key factors of the guidance encourages “Reading frequently to children, and engaging them actively in stories, non-fiction, rhymes and poems, and then providing them with extensive opportunities to use and embed new words in a range of contexts”.</a:t>
            </a:r>
            <a:endParaRPr lang="en-US" sz="2667" b="0" dirty="0">
              <a:cs typeface="Arial"/>
            </a:endParaRPr>
          </a:p>
          <a:p>
            <a:pPr>
              <a:lnSpc>
                <a:spcPct val="100000"/>
              </a:lnSpc>
            </a:pPr>
            <a:r>
              <a:rPr lang="en-US" sz="2667" b="0" dirty="0">
                <a:cs typeface="Arial"/>
              </a:rPr>
              <a:t>(</a:t>
            </a:r>
            <a:r>
              <a:rPr lang="en-US" sz="2667" b="0" dirty="0" err="1">
                <a:cs typeface="Arial"/>
              </a:rPr>
              <a:t>DfE</a:t>
            </a:r>
            <a:r>
              <a:rPr lang="en-US" sz="2667" b="0" dirty="0">
                <a:cs typeface="Arial"/>
              </a:rPr>
              <a:t>, </a:t>
            </a:r>
            <a:r>
              <a:rPr lang="en-US" sz="2667" b="0" i="1" dirty="0">
                <a:cs typeface="Arial"/>
              </a:rPr>
              <a:t>Statutory framework for the EYFS</a:t>
            </a:r>
            <a:r>
              <a:rPr lang="en-US" sz="2667" b="0" dirty="0">
                <a:cs typeface="Arial"/>
              </a:rPr>
              <a:t>, July 2023)</a:t>
            </a:r>
          </a:p>
          <a:p>
            <a:endParaRPr lang="en-GB" sz="2133" dirty="0">
              <a:cs typeface="Arial"/>
            </a:endParaRP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14</a:t>
            </a:fld>
            <a:endParaRPr lang="en-GB"/>
          </a:p>
        </p:txBody>
      </p:sp>
      <p:sp>
        <p:nvSpPr>
          <p:cNvPr id="9" name="Title 5">
            <a:extLst>
              <a:ext uri="{FF2B5EF4-FFF2-40B4-BE49-F238E27FC236}">
                <a16:creationId xmlns:a16="http://schemas.microsoft.com/office/drawing/2014/main" id="{FE093F16-9ABC-5E42-708F-5858957B1F0D}"/>
              </a:ext>
            </a:extLst>
          </p:cNvPr>
          <p:cNvSpPr>
            <a:spLocks noGrp="1"/>
          </p:cNvSpPr>
          <p:nvPr>
            <p:ph type="title"/>
          </p:nvPr>
        </p:nvSpPr>
        <p:spPr>
          <a:xfrm>
            <a:off x="143340" y="59126"/>
            <a:ext cx="11905321" cy="946092"/>
          </a:xfrm>
        </p:spPr>
        <p:txBody>
          <a:bodyPr vert="horz" lIns="144000" tIns="0" rIns="144000" bIns="0" rtlCol="0" anchor="t" anchorCtr="0">
            <a:normAutofit fontScale="90000"/>
          </a:bodyPr>
          <a:lstStyle/>
          <a:p>
            <a:br>
              <a:rPr lang="en-GB" sz="1333">
                <a:solidFill>
                  <a:schemeClr val="dk1"/>
                </a:solidFill>
                <a:ea typeface="+mn-ea"/>
                <a:cs typeface="+mn-cs"/>
              </a:rPr>
            </a:br>
            <a:r>
              <a:rPr lang="en-GB" sz="1333" i="1">
                <a:solidFill>
                  <a:schemeClr val="dk1"/>
                </a:solidFill>
                <a:ea typeface="+mn-ea"/>
                <a:cs typeface="+mn-cs"/>
              </a:rPr>
              <a:t> </a:t>
            </a:r>
            <a:br>
              <a:rPr lang="en-GB" sz="1333">
                <a:solidFill>
                  <a:schemeClr val="dk1"/>
                </a:solidFill>
                <a:ea typeface="+mn-ea"/>
                <a:cs typeface="+mn-cs"/>
              </a:rPr>
            </a:br>
            <a:endParaRPr lang="en-GB" sz="1333"/>
          </a:p>
        </p:txBody>
      </p:sp>
      <p:sp>
        <p:nvSpPr>
          <p:cNvPr id="8" name="TextBox 7">
            <a:extLst>
              <a:ext uri="{FF2B5EF4-FFF2-40B4-BE49-F238E27FC236}">
                <a16:creationId xmlns:a16="http://schemas.microsoft.com/office/drawing/2014/main" id="{02251AAA-A901-E464-D82D-190BE13589BB}"/>
              </a:ext>
            </a:extLst>
          </p:cNvPr>
          <p:cNvSpPr txBox="1"/>
          <p:nvPr/>
        </p:nvSpPr>
        <p:spPr>
          <a:xfrm>
            <a:off x="311064" y="253653"/>
            <a:ext cx="11663816" cy="410433"/>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GB" sz="2667" b="1" i="1" dirty="0"/>
              <a:t>Aim:</a:t>
            </a:r>
            <a:r>
              <a:rPr lang="en-GB" sz="2667" i="1" dirty="0">
                <a:solidFill>
                  <a:srgbClr val="FF0000"/>
                </a:solidFill>
              </a:rPr>
              <a:t> </a:t>
            </a:r>
            <a:r>
              <a:rPr lang="en-GB" sz="2667" b="1" i="1" dirty="0"/>
              <a:t>C</a:t>
            </a:r>
            <a:r>
              <a:rPr lang="en-GB" sz="2667" b="1" i="1" dirty="0">
                <a:solidFill>
                  <a:srgbClr val="000000"/>
                </a:solidFill>
              </a:rPr>
              <a:t>ommunicate effectively with young people.</a:t>
            </a:r>
            <a:endParaRPr lang="en-GB" sz="2667" dirty="0">
              <a:solidFill>
                <a:srgbClr val="000000"/>
              </a:solidFill>
              <a:cs typeface="Arial"/>
            </a:endParaRPr>
          </a:p>
        </p:txBody>
      </p:sp>
      <p:sp>
        <p:nvSpPr>
          <p:cNvPr id="2" name="TextBox 1">
            <a:extLst>
              <a:ext uri="{FF2B5EF4-FFF2-40B4-BE49-F238E27FC236}">
                <a16:creationId xmlns:a16="http://schemas.microsoft.com/office/drawing/2014/main" id="{96E2A1B0-3EE0-D726-6E5D-B2676832EBA6}"/>
              </a:ext>
            </a:extLst>
          </p:cNvPr>
          <p:cNvSpPr txBox="1"/>
          <p:nvPr/>
        </p:nvSpPr>
        <p:spPr>
          <a:xfrm>
            <a:off x="7077206" y="2074623"/>
            <a:ext cx="4279725" cy="2295821"/>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spcBef>
                <a:spcPts val="1867"/>
              </a:spcBef>
            </a:pPr>
            <a:r>
              <a:rPr lang="en-US" sz="2667" b="1" dirty="0"/>
              <a:t>Activity 2</a:t>
            </a:r>
            <a:endParaRPr lang="en-US" sz="2667" b="1" dirty="0">
              <a:cs typeface="Arial"/>
            </a:endParaRPr>
          </a:p>
          <a:p>
            <a:pPr>
              <a:spcBef>
                <a:spcPts val="1867"/>
              </a:spcBef>
            </a:pPr>
            <a:r>
              <a:rPr lang="en-US" sz="2667" dirty="0"/>
              <a:t>Using the grid in your handout booklet, fill in the columns for a nursery rhyme of your choice</a:t>
            </a:r>
            <a:r>
              <a:rPr lang="en-US" sz="2400" dirty="0"/>
              <a:t>.</a:t>
            </a:r>
          </a:p>
        </p:txBody>
      </p:sp>
    </p:spTree>
    <p:extLst>
      <p:ext uri="{BB962C8B-B14F-4D97-AF65-F5344CB8AC3E}">
        <p14:creationId xmlns:p14="http://schemas.microsoft.com/office/powerpoint/2010/main" val="36333844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a:t>04</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lstStyle/>
          <a:p>
            <a:r>
              <a:rPr lang="en-US" dirty="0"/>
              <a:t>Independent practice</a:t>
            </a:r>
          </a:p>
        </p:txBody>
      </p:sp>
    </p:spTree>
    <p:extLst>
      <p:ext uri="{BB962C8B-B14F-4D97-AF65-F5344CB8AC3E}">
        <p14:creationId xmlns:p14="http://schemas.microsoft.com/office/powerpoint/2010/main" val="347251054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6623" y="264057"/>
            <a:ext cx="11354019" cy="457529"/>
          </a:xfrm>
        </p:spPr>
        <p:txBody>
          <a:bodyPr vert="horz" lIns="0" tIns="0" rIns="0" bIns="0" rtlCol="0" anchor="t" anchorCtr="0">
            <a:noAutofit/>
          </a:bodyPr>
          <a:lstStyle/>
          <a:p>
            <a:r>
              <a:rPr lang="en-GB" i="1" dirty="0"/>
              <a:t>Aim: Communicate effectively with young people</a:t>
            </a:r>
            <a:endParaRPr lang="en-GB" b="0" i="1" dirty="0">
              <a:cs typeface="Arial"/>
            </a:endParaRPr>
          </a:p>
          <a:p>
            <a:endParaRPr lang="en-GB" dirty="0">
              <a:cs typeface="Arial"/>
            </a:endParaRP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16</a:t>
            </a:fld>
            <a:endParaRPr lang="en-GB"/>
          </a:p>
        </p:txBody>
      </p:sp>
      <p:sp>
        <p:nvSpPr>
          <p:cNvPr id="8" name="TextBox 7">
            <a:extLst>
              <a:ext uri="{FF2B5EF4-FFF2-40B4-BE49-F238E27FC236}">
                <a16:creationId xmlns:a16="http://schemas.microsoft.com/office/drawing/2014/main" id="{4D059381-ACD4-93DA-233D-5B2DC87248CE}"/>
              </a:ext>
            </a:extLst>
          </p:cNvPr>
          <p:cNvSpPr txBox="1"/>
          <p:nvPr/>
        </p:nvSpPr>
        <p:spPr>
          <a:xfrm>
            <a:off x="570788" y="537279"/>
            <a:ext cx="10858544" cy="5253426"/>
          </a:xfrm>
          <a:prstGeom prst="rect">
            <a:avLst/>
          </a:prstGeom>
          <a:noFill/>
        </p:spPr>
        <p:txBody>
          <a:bodyPr wrap="square" lIns="0" tIns="0" rIns="0" bIns="0" rtlCol="0" anchor="t">
            <a:spAutoFit/>
          </a:bodyPr>
          <a:lstStyle/>
          <a:p>
            <a:r>
              <a:rPr lang="en-US" sz="2133" b="1" dirty="0">
                <a:cs typeface="Arial"/>
              </a:rPr>
              <a:t>     </a:t>
            </a:r>
            <a:endParaRPr lang="en-US" sz="2133" dirty="0">
              <a:cs typeface="Arial"/>
            </a:endParaRPr>
          </a:p>
          <a:p>
            <a:r>
              <a:rPr lang="en-US" sz="2667" b="1" dirty="0">
                <a:cs typeface="Arial"/>
              </a:rPr>
              <a:t>Activity 3</a:t>
            </a:r>
          </a:p>
          <a:p>
            <a:r>
              <a:rPr lang="en-US" sz="2667" dirty="0">
                <a:cs typeface="Arial"/>
              </a:rPr>
              <a:t>This activity is designed to use songs and rhyme to aid young people’s memory recall.</a:t>
            </a:r>
            <a:endParaRPr lang="en-US" sz="2667" b="1" dirty="0">
              <a:cs typeface="Arial"/>
            </a:endParaRPr>
          </a:p>
          <a:p>
            <a:pPr marL="457189" indent="-457189">
              <a:buFont typeface="Arial" panose="020B0604020202020204" pitchFamily="34" charset="0"/>
              <a:buChar char="•"/>
            </a:pPr>
            <a:r>
              <a:rPr lang="en-US" sz="2667" dirty="0"/>
              <a:t>Select </a:t>
            </a:r>
            <a:r>
              <a:rPr lang="en-US" sz="2667" b="1" dirty="0"/>
              <a:t>one</a:t>
            </a:r>
            <a:r>
              <a:rPr lang="en-US" sz="2667" dirty="0"/>
              <a:t> song or rhyme to help Ishaan develop his language and understanding of the names of the class and those of the nursery practitioners.</a:t>
            </a:r>
            <a:endParaRPr lang="en-US" sz="2667" dirty="0">
              <a:cs typeface="Arial"/>
            </a:endParaRPr>
          </a:p>
          <a:p>
            <a:pPr marL="457189" indent="-457189">
              <a:buFont typeface="Arial" panose="020B0604020202020204" pitchFamily="34" charset="0"/>
              <a:buChar char="•"/>
            </a:pPr>
            <a:r>
              <a:rPr lang="en-US" sz="2667" dirty="0"/>
              <a:t>Select the </a:t>
            </a:r>
            <a:r>
              <a:rPr lang="en-US" sz="2667" b="1" dirty="0"/>
              <a:t>verbal </a:t>
            </a:r>
            <a:r>
              <a:rPr lang="en-US" sz="2667" dirty="0"/>
              <a:t>and</a:t>
            </a:r>
            <a:r>
              <a:rPr lang="en-US" sz="2667" b="1" dirty="0"/>
              <a:t> non-verbal cues</a:t>
            </a:r>
            <a:r>
              <a:rPr lang="en-US" sz="2667" dirty="0"/>
              <a:t> in the song you could use to help him.</a:t>
            </a:r>
            <a:endParaRPr lang="en-US" sz="2667" dirty="0">
              <a:cs typeface="Arial"/>
            </a:endParaRPr>
          </a:p>
          <a:p>
            <a:pPr marL="457189" indent="-457189">
              <a:buFont typeface="Arial" panose="020B0604020202020204" pitchFamily="34" charset="0"/>
              <a:buChar char="•"/>
            </a:pPr>
            <a:r>
              <a:rPr lang="en-US" sz="2667" dirty="0">
                <a:cs typeface="Arial"/>
              </a:rPr>
              <a:t>Explain the choices for your approach in a minimum of </a:t>
            </a:r>
            <a:r>
              <a:rPr lang="en-US" sz="2667" b="1" dirty="0">
                <a:cs typeface="Arial"/>
              </a:rPr>
              <a:t>two</a:t>
            </a:r>
            <a:r>
              <a:rPr lang="en-US" sz="2667" dirty="0">
                <a:cs typeface="Arial"/>
              </a:rPr>
              <a:t> paragraphs specifically linked to aiding Ishaan’s memory recall.</a:t>
            </a:r>
          </a:p>
          <a:p>
            <a:pPr marL="457189" indent="-457189">
              <a:buFont typeface="Arial" panose="020B0604020202020204" pitchFamily="34" charset="0"/>
              <a:buChar char="•"/>
            </a:pPr>
            <a:r>
              <a:rPr lang="en-US" sz="2667" dirty="0">
                <a:cs typeface="Arial"/>
              </a:rPr>
              <a:t>Present your ideas to the rest of the class, demonstrating what you would do. Try to incorporate ideas for EAL students.</a:t>
            </a:r>
          </a:p>
        </p:txBody>
      </p:sp>
    </p:spTree>
    <p:extLst>
      <p:ext uri="{BB962C8B-B14F-4D97-AF65-F5344CB8AC3E}">
        <p14:creationId xmlns:p14="http://schemas.microsoft.com/office/powerpoint/2010/main" val="168992963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a:t>05</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lstStyle/>
          <a:p>
            <a:r>
              <a:rPr lang="en-US"/>
              <a:t>Review </a:t>
            </a:r>
          </a:p>
        </p:txBody>
      </p:sp>
    </p:spTree>
    <p:extLst>
      <p:ext uri="{BB962C8B-B14F-4D97-AF65-F5344CB8AC3E}">
        <p14:creationId xmlns:p14="http://schemas.microsoft.com/office/powerpoint/2010/main" val="166072446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18</a:t>
            </a:fld>
            <a:endParaRPr lang="en-GB"/>
          </a:p>
        </p:txBody>
      </p:sp>
      <p:sp>
        <p:nvSpPr>
          <p:cNvPr id="5" name="TextBox 4">
            <a:extLst>
              <a:ext uri="{FF2B5EF4-FFF2-40B4-BE49-F238E27FC236}">
                <a16:creationId xmlns:a16="http://schemas.microsoft.com/office/drawing/2014/main" id="{336FDACF-3907-124B-5C00-796BA95F1C33}"/>
              </a:ext>
            </a:extLst>
          </p:cNvPr>
          <p:cNvSpPr txBox="1"/>
          <p:nvPr/>
        </p:nvSpPr>
        <p:spPr>
          <a:xfrm>
            <a:off x="5252551" y="1117875"/>
            <a:ext cx="6314340" cy="5007012"/>
          </a:xfrm>
          <a:prstGeom prst="rect">
            <a:avLst/>
          </a:prstGeom>
          <a:noFill/>
        </p:spPr>
        <p:txBody>
          <a:bodyPr wrap="square" lIns="243840" tIns="121920" rIns="243840" bIns="121920" rtlCol="0" anchor="t">
            <a:spAutoFit/>
          </a:bodyPr>
          <a:lstStyle/>
          <a:p>
            <a:r>
              <a:rPr lang="en-US" sz="2667" b="1" dirty="0">
                <a:cs typeface="Arial"/>
              </a:rPr>
              <a:t>Review activity</a:t>
            </a:r>
          </a:p>
          <a:p>
            <a:endParaRPr lang="en-US" sz="2667" b="1" dirty="0">
              <a:cs typeface="Arial"/>
            </a:endParaRPr>
          </a:p>
          <a:p>
            <a:r>
              <a:rPr lang="en-US" sz="2667" dirty="0"/>
              <a:t>Write a 2-minute recap on how you could adapt language and activities to elicit a response from a child.</a:t>
            </a:r>
            <a:endParaRPr lang="en-US" sz="2667" dirty="0">
              <a:cs typeface="Arial"/>
            </a:endParaRPr>
          </a:p>
          <a:p>
            <a:endParaRPr lang="en-US" sz="2667" dirty="0">
              <a:cs typeface="Arial"/>
            </a:endParaRPr>
          </a:p>
          <a:p>
            <a:r>
              <a:rPr lang="en-US" sz="2667" dirty="0"/>
              <a:t>Include ideas explaining...</a:t>
            </a:r>
            <a:endParaRPr lang="en-US" sz="2667" dirty="0">
              <a:cs typeface="Arial"/>
            </a:endParaRPr>
          </a:p>
          <a:p>
            <a:pPr marL="380990" indent="-380990">
              <a:buFont typeface="Arial"/>
              <a:buChar char="•"/>
            </a:pPr>
            <a:r>
              <a:rPr lang="en-US" sz="2667" dirty="0"/>
              <a:t>what makes for effective communication</a:t>
            </a:r>
            <a:endParaRPr lang="en-US" sz="2667" dirty="0">
              <a:cs typeface="Arial"/>
            </a:endParaRPr>
          </a:p>
          <a:p>
            <a:pPr marL="380990" indent="-380990">
              <a:buFont typeface="Arial"/>
              <a:buChar char="•"/>
            </a:pPr>
            <a:r>
              <a:rPr lang="en-US" sz="2667" dirty="0"/>
              <a:t>verbal and non-verbal cues.</a:t>
            </a:r>
            <a:endParaRPr lang="en-US" sz="2667" dirty="0">
              <a:cs typeface="Arial"/>
            </a:endParaRPr>
          </a:p>
          <a:p>
            <a:pPr marL="380990" indent="-380990">
              <a:buFont typeface="Arial"/>
              <a:buChar char="•"/>
            </a:pPr>
            <a:endParaRPr lang="en-US" sz="2133" dirty="0">
              <a:cs typeface="Arial"/>
            </a:endParaRPr>
          </a:p>
          <a:p>
            <a:endParaRPr lang="en-GB" sz="2133" b="1" dirty="0">
              <a:cs typeface="Arial"/>
            </a:endParaRPr>
          </a:p>
        </p:txBody>
      </p:sp>
      <p:sp>
        <p:nvSpPr>
          <p:cNvPr id="8" name="Title 5">
            <a:extLst>
              <a:ext uri="{FF2B5EF4-FFF2-40B4-BE49-F238E27FC236}">
                <a16:creationId xmlns:a16="http://schemas.microsoft.com/office/drawing/2014/main" id="{72FD4235-971F-1EED-1909-6E04AAC480A6}"/>
              </a:ext>
            </a:extLst>
          </p:cNvPr>
          <p:cNvSpPr>
            <a:spLocks noGrp="1"/>
          </p:cNvSpPr>
          <p:nvPr>
            <p:ph type="title"/>
          </p:nvPr>
        </p:nvSpPr>
        <p:spPr>
          <a:xfrm>
            <a:off x="143340" y="59126"/>
            <a:ext cx="11905321" cy="946092"/>
          </a:xfrm>
        </p:spPr>
        <p:txBody>
          <a:bodyPr vert="horz" lIns="144000" tIns="0" rIns="144000" bIns="0" rtlCol="0" anchor="t" anchorCtr="0">
            <a:normAutofit fontScale="90000"/>
          </a:bodyPr>
          <a:lstStyle/>
          <a:p>
            <a:br>
              <a:rPr lang="en-GB" sz="1333">
                <a:solidFill>
                  <a:schemeClr val="dk1"/>
                </a:solidFill>
                <a:ea typeface="+mn-ea"/>
                <a:cs typeface="+mn-cs"/>
              </a:rPr>
            </a:br>
            <a:r>
              <a:rPr lang="en-GB" sz="1333" i="1">
                <a:solidFill>
                  <a:schemeClr val="dk1"/>
                </a:solidFill>
                <a:ea typeface="+mn-ea"/>
                <a:cs typeface="+mn-cs"/>
              </a:rPr>
              <a:t> </a:t>
            </a:r>
            <a:br>
              <a:rPr lang="en-GB" sz="1333">
                <a:solidFill>
                  <a:schemeClr val="dk1"/>
                </a:solidFill>
                <a:ea typeface="+mn-ea"/>
                <a:cs typeface="+mn-cs"/>
              </a:rPr>
            </a:br>
            <a:endParaRPr lang="en-GB" sz="1333"/>
          </a:p>
        </p:txBody>
      </p:sp>
      <p:sp>
        <p:nvSpPr>
          <p:cNvPr id="2" name="Oval 1">
            <a:extLst>
              <a:ext uri="{FF2B5EF4-FFF2-40B4-BE49-F238E27FC236}">
                <a16:creationId xmlns:a16="http://schemas.microsoft.com/office/drawing/2014/main" id="{0D6AC186-FF84-CE5F-A832-8C456092B8D7}"/>
              </a:ext>
            </a:extLst>
          </p:cNvPr>
          <p:cNvSpPr/>
          <p:nvPr/>
        </p:nvSpPr>
        <p:spPr>
          <a:xfrm>
            <a:off x="1487488" y="2084851"/>
            <a:ext cx="3072341" cy="2976331"/>
          </a:xfrm>
          <a:prstGeom prst="ellipse">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121920" tIns="60960" rIns="121920" bIns="60960" rtlCol="0" anchor="ctr"/>
          <a:lstStyle/>
          <a:p>
            <a:pPr algn="ctr"/>
            <a:r>
              <a:rPr lang="en-US" sz="3200" b="1">
                <a:solidFill>
                  <a:schemeClr val="accent4">
                    <a:lumMod val="50000"/>
                  </a:schemeClr>
                </a:solidFill>
              </a:rPr>
              <a:t>2</a:t>
            </a:r>
            <a:endParaRPr lang="en-US" sz="3200" b="1">
              <a:solidFill>
                <a:schemeClr val="accent4">
                  <a:lumMod val="50000"/>
                </a:schemeClr>
              </a:solidFill>
              <a:cs typeface="Arial"/>
            </a:endParaRPr>
          </a:p>
          <a:p>
            <a:pPr algn="ctr"/>
            <a:r>
              <a:rPr lang="en-US" sz="3200" b="1">
                <a:solidFill>
                  <a:schemeClr val="accent4">
                    <a:lumMod val="50000"/>
                  </a:schemeClr>
                </a:solidFill>
              </a:rPr>
              <a:t>minutes</a:t>
            </a:r>
            <a:endParaRPr lang="en-GB" sz="3200" b="1">
              <a:solidFill>
                <a:schemeClr val="accent4">
                  <a:lumMod val="50000"/>
                </a:schemeClr>
              </a:solidFill>
              <a:cs typeface="Arial"/>
            </a:endParaRPr>
          </a:p>
        </p:txBody>
      </p:sp>
      <p:sp>
        <p:nvSpPr>
          <p:cNvPr id="7" name="TextBox 6">
            <a:extLst>
              <a:ext uri="{FF2B5EF4-FFF2-40B4-BE49-F238E27FC236}">
                <a16:creationId xmlns:a16="http://schemas.microsoft.com/office/drawing/2014/main" id="{1C2D93F9-6492-48AA-E89E-0DC9AF28C091}"/>
              </a:ext>
            </a:extLst>
          </p:cNvPr>
          <p:cNvSpPr txBox="1"/>
          <p:nvPr/>
        </p:nvSpPr>
        <p:spPr>
          <a:xfrm>
            <a:off x="279748" y="243213"/>
            <a:ext cx="11475928" cy="902876"/>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GB" sz="2667" b="1" i="1" dirty="0"/>
              <a:t>Aim: Communica</a:t>
            </a:r>
            <a:r>
              <a:rPr lang="en-GB" sz="2667" b="1" i="1" dirty="0">
                <a:solidFill>
                  <a:srgbClr val="000000"/>
                </a:solidFill>
              </a:rPr>
              <a:t>te effectively with young people</a:t>
            </a:r>
            <a:endParaRPr lang="en-GB" sz="2667" dirty="0">
              <a:solidFill>
                <a:srgbClr val="000000"/>
              </a:solidFill>
              <a:cs typeface="Arial"/>
            </a:endParaRPr>
          </a:p>
          <a:p>
            <a:endParaRPr lang="en-GB" sz="3200" b="1" i="1" dirty="0">
              <a:solidFill>
                <a:srgbClr val="FF0000"/>
              </a:solidFill>
              <a:cs typeface="Arial"/>
            </a:endParaRPr>
          </a:p>
        </p:txBody>
      </p:sp>
    </p:spTree>
    <p:extLst>
      <p:ext uri="{BB962C8B-B14F-4D97-AF65-F5344CB8AC3E}">
        <p14:creationId xmlns:p14="http://schemas.microsoft.com/office/powerpoint/2010/main" val="32011818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19</a:t>
            </a:fld>
            <a:endParaRPr lang="en-GB"/>
          </a:p>
        </p:txBody>
      </p:sp>
      <p:sp>
        <p:nvSpPr>
          <p:cNvPr id="8" name="TextBox 7">
            <a:extLst>
              <a:ext uri="{FF2B5EF4-FFF2-40B4-BE49-F238E27FC236}">
                <a16:creationId xmlns:a16="http://schemas.microsoft.com/office/drawing/2014/main" id="{445D907B-E11C-8D26-4B19-D1CBDCCA1236}"/>
              </a:ext>
            </a:extLst>
          </p:cNvPr>
          <p:cNvSpPr txBox="1"/>
          <p:nvPr/>
        </p:nvSpPr>
        <p:spPr>
          <a:xfrm>
            <a:off x="1347411" y="2077105"/>
            <a:ext cx="8867755" cy="3488584"/>
          </a:xfrm>
          <a:prstGeom prst="rect">
            <a:avLst/>
          </a:prstGeom>
          <a:noFill/>
        </p:spPr>
        <p:txBody>
          <a:bodyPr wrap="square" lIns="121920" tIns="60960" rIns="121920" bIns="60960" anchor="t">
            <a:spAutoFit/>
          </a:bodyPr>
          <a:lstStyle/>
          <a:p>
            <a:r>
              <a:rPr lang="en-GB" sz="2667" b="1" dirty="0">
                <a:latin typeface="+mj-lt"/>
              </a:rPr>
              <a:t>Learning outcomes</a:t>
            </a:r>
            <a:endParaRPr lang="en-GB" sz="2667" b="1" dirty="0">
              <a:latin typeface="+mj-lt"/>
              <a:cs typeface="Arial"/>
            </a:endParaRPr>
          </a:p>
          <a:p>
            <a:endParaRPr lang="en-GB" sz="2667" dirty="0">
              <a:latin typeface="+mj-lt"/>
            </a:endParaRPr>
          </a:p>
          <a:p>
            <a:r>
              <a:rPr lang="en-GB" sz="2667" dirty="0">
                <a:latin typeface="+mj-lt"/>
              </a:rPr>
              <a:t>Can you now:</a:t>
            </a:r>
            <a:endParaRPr lang="en-GB" sz="2667" dirty="0">
              <a:latin typeface="+mj-lt"/>
              <a:cs typeface="Arial"/>
            </a:endParaRPr>
          </a:p>
          <a:p>
            <a:pPr marL="457189" indent="-457189">
              <a:buFont typeface="Arial" panose="020B0604020202020204" pitchFamily="34" charset="0"/>
              <a:buChar char="•"/>
            </a:pPr>
            <a:r>
              <a:rPr lang="en-GB" sz="2667" dirty="0">
                <a:cs typeface="Arial"/>
              </a:rPr>
              <a:t>use communication strategies to elicit effective responses from young people?</a:t>
            </a:r>
            <a:endParaRPr lang="en-US" sz="2667" dirty="0">
              <a:cs typeface="Arial"/>
            </a:endParaRPr>
          </a:p>
          <a:p>
            <a:pPr marL="457189" indent="-457189">
              <a:buFont typeface="Arial" panose="020B0604020202020204" pitchFamily="34" charset="0"/>
              <a:buChar char="•"/>
            </a:pPr>
            <a:r>
              <a:rPr lang="en-GB" sz="2667" dirty="0"/>
              <a:t>use verbal and non-verbal questioning techniques?</a:t>
            </a:r>
            <a:endParaRPr lang="en-GB" sz="2667" dirty="0">
              <a:cs typeface="Arial"/>
            </a:endParaRPr>
          </a:p>
          <a:p>
            <a:pPr marL="457189" indent="-457189">
              <a:buFont typeface="Arial" panose="020B0604020202020204" pitchFamily="34" charset="0"/>
              <a:buChar char="•"/>
            </a:pPr>
            <a:r>
              <a:rPr lang="en-GB" sz="2667" dirty="0"/>
              <a:t>use memory strategies to remember key names?</a:t>
            </a:r>
            <a:endParaRPr lang="en-GB" sz="2667" dirty="0">
              <a:cs typeface="Arial"/>
            </a:endParaRPr>
          </a:p>
          <a:p>
            <a:endParaRPr lang="en-US" sz="3200" dirty="0">
              <a:latin typeface="+mj-lt"/>
              <a:cs typeface="Arial"/>
            </a:endParaRPr>
          </a:p>
        </p:txBody>
      </p:sp>
      <p:sp>
        <p:nvSpPr>
          <p:cNvPr id="2" name="TextBox 1">
            <a:extLst>
              <a:ext uri="{FF2B5EF4-FFF2-40B4-BE49-F238E27FC236}">
                <a16:creationId xmlns:a16="http://schemas.microsoft.com/office/drawing/2014/main" id="{26EDCBD2-11BD-2C15-C05A-3B54572B5AC2}"/>
              </a:ext>
            </a:extLst>
          </p:cNvPr>
          <p:cNvSpPr txBox="1"/>
          <p:nvPr/>
        </p:nvSpPr>
        <p:spPr>
          <a:xfrm>
            <a:off x="1393602" y="1038529"/>
            <a:ext cx="9406789" cy="410433"/>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GB" sz="2667" b="1" i="1" dirty="0">
                <a:cs typeface="Arial"/>
              </a:rPr>
              <a:t>Aim:</a:t>
            </a:r>
            <a:r>
              <a:rPr lang="en-GB" sz="2667" i="1" dirty="0">
                <a:cs typeface="Arial"/>
              </a:rPr>
              <a:t> </a:t>
            </a:r>
            <a:r>
              <a:rPr lang="en-GB" sz="2667" b="1" i="1" dirty="0">
                <a:cs typeface="Arial"/>
              </a:rPr>
              <a:t>Communicate effectively with young people</a:t>
            </a:r>
            <a:endParaRPr lang="en-US" sz="2667" dirty="0">
              <a:cs typeface="Arial"/>
            </a:endParaRPr>
          </a:p>
        </p:txBody>
      </p:sp>
    </p:spTree>
    <p:extLst>
      <p:ext uri="{BB962C8B-B14F-4D97-AF65-F5344CB8AC3E}">
        <p14:creationId xmlns:p14="http://schemas.microsoft.com/office/powerpoint/2010/main" val="25291669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dirty="0"/>
              <a:t>Lesson outline: Teacher use only  </a:t>
            </a:r>
          </a:p>
        </p:txBody>
      </p:sp>
      <p:sp>
        <p:nvSpPr>
          <p:cNvPr id="5" name="Text Placeholder 4"/>
          <p:cNvSpPr>
            <a:spLocks noGrp="1"/>
          </p:cNvSpPr>
          <p:nvPr>
            <p:ph type="body" sz="quarter" idx="12"/>
          </p:nvPr>
        </p:nvSpPr>
        <p:spPr>
          <a:xfrm>
            <a:off x="8400257" y="397517"/>
            <a:ext cx="10223500" cy="4802099"/>
          </a:xfrm>
        </p:spPr>
        <p:txBody>
          <a:bodyPr/>
          <a:lstStyle/>
          <a:p>
            <a:r>
              <a:rPr lang="en-GB">
                <a:solidFill>
                  <a:srgbClr val="E51C41"/>
                </a:solidFill>
              </a:rPr>
              <a:t> </a:t>
            </a:r>
            <a:br>
              <a:rPr lang="en-GB">
                <a:solidFill>
                  <a:schemeClr val="accent1"/>
                </a:solidFill>
              </a:rPr>
            </a:br>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00470" y="6342238"/>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2</a:t>
            </a:fld>
            <a:endParaRPr lang="en-GB"/>
          </a:p>
        </p:txBody>
      </p:sp>
      <p:graphicFrame>
        <p:nvGraphicFramePr>
          <p:cNvPr id="2" name="Table 5">
            <a:extLst>
              <a:ext uri="{FF2B5EF4-FFF2-40B4-BE49-F238E27FC236}">
                <a16:creationId xmlns:a16="http://schemas.microsoft.com/office/drawing/2014/main" id="{58E498D9-3291-1D7B-EDE2-87F8F9FAFC5D}"/>
              </a:ext>
            </a:extLst>
          </p:cNvPr>
          <p:cNvGraphicFramePr>
            <a:graphicFrameLocks noGrp="1"/>
          </p:cNvGraphicFramePr>
          <p:nvPr/>
        </p:nvGraphicFramePr>
        <p:xfrm>
          <a:off x="192136" y="752200"/>
          <a:ext cx="11760509" cy="5469131"/>
        </p:xfrm>
        <a:graphic>
          <a:graphicData uri="http://schemas.openxmlformats.org/drawingml/2006/table">
            <a:tbl>
              <a:tblPr firstRow="1" bandRow="1">
                <a:tableStyleId>{21E4AEA4-8DFA-4A89-87EB-49C32662AFE0}</a:tableStyleId>
              </a:tblPr>
              <a:tblGrid>
                <a:gridCol w="1960085">
                  <a:extLst>
                    <a:ext uri="{9D8B030D-6E8A-4147-A177-3AD203B41FA5}">
                      <a16:colId xmlns:a16="http://schemas.microsoft.com/office/drawing/2014/main" val="346630619"/>
                    </a:ext>
                  </a:extLst>
                </a:gridCol>
                <a:gridCol w="1682932">
                  <a:extLst>
                    <a:ext uri="{9D8B030D-6E8A-4147-A177-3AD203B41FA5}">
                      <a16:colId xmlns:a16="http://schemas.microsoft.com/office/drawing/2014/main" val="1098180410"/>
                    </a:ext>
                  </a:extLst>
                </a:gridCol>
                <a:gridCol w="554860">
                  <a:extLst>
                    <a:ext uri="{9D8B030D-6E8A-4147-A177-3AD203B41FA5}">
                      <a16:colId xmlns:a16="http://schemas.microsoft.com/office/drawing/2014/main" val="847170278"/>
                    </a:ext>
                  </a:extLst>
                </a:gridCol>
                <a:gridCol w="2806364">
                  <a:extLst>
                    <a:ext uri="{9D8B030D-6E8A-4147-A177-3AD203B41FA5}">
                      <a16:colId xmlns:a16="http://schemas.microsoft.com/office/drawing/2014/main" val="2399357076"/>
                    </a:ext>
                  </a:extLst>
                </a:gridCol>
                <a:gridCol w="2913152">
                  <a:extLst>
                    <a:ext uri="{9D8B030D-6E8A-4147-A177-3AD203B41FA5}">
                      <a16:colId xmlns:a16="http://schemas.microsoft.com/office/drawing/2014/main" val="3333028173"/>
                    </a:ext>
                  </a:extLst>
                </a:gridCol>
                <a:gridCol w="1843116">
                  <a:extLst>
                    <a:ext uri="{9D8B030D-6E8A-4147-A177-3AD203B41FA5}">
                      <a16:colId xmlns:a16="http://schemas.microsoft.com/office/drawing/2014/main" val="3581277042"/>
                    </a:ext>
                  </a:extLst>
                </a:gridCol>
              </a:tblGrid>
              <a:tr h="577517">
                <a:tc>
                  <a:txBody>
                    <a:bodyPr/>
                    <a:lstStyle/>
                    <a:p>
                      <a:r>
                        <a:rPr lang="en-US" sz="1300" dirty="0">
                          <a:latin typeface="+mj-lt"/>
                        </a:rPr>
                        <a:t>Topic: </a:t>
                      </a:r>
                    </a:p>
                  </a:txBody>
                  <a:tcPr marL="121920" marR="121920" marT="60960" marB="60960"/>
                </a:tc>
                <a:tc gridSpan="2">
                  <a:txBody>
                    <a:bodyPr/>
                    <a:lstStyle/>
                    <a:p>
                      <a:r>
                        <a:rPr lang="en-US" sz="1300" dirty="0">
                          <a:latin typeface="+mj-lt"/>
                        </a:rPr>
                        <a:t>Core skills – CS1</a:t>
                      </a:r>
                      <a:endParaRPr lang="en-GB" sz="1300" dirty="0">
                        <a:latin typeface="+mj-lt"/>
                      </a:endParaRPr>
                    </a:p>
                  </a:txBody>
                  <a:tcPr marL="121920" marR="121920" marT="60960" marB="60960"/>
                </a:tc>
                <a:tc hMerge="1">
                  <a:txBody>
                    <a:bodyPr/>
                    <a:lstStyle/>
                    <a:p>
                      <a:endParaRPr lang="en-GB"/>
                    </a:p>
                  </a:txBody>
                  <a:tcPr/>
                </a:tc>
                <a:tc>
                  <a:txBody>
                    <a:bodyPr/>
                    <a:lstStyle/>
                    <a:p>
                      <a:r>
                        <a:rPr lang="en-US" sz="1300">
                          <a:latin typeface="+mj-lt"/>
                        </a:rPr>
                        <a:t>Lesson:</a:t>
                      </a:r>
                      <a:endParaRPr lang="en-GB" sz="1300">
                        <a:latin typeface="+mj-lt"/>
                      </a:endParaRPr>
                    </a:p>
                  </a:txBody>
                  <a:tcPr marL="121920" marR="121920" marT="60960" marB="60960"/>
                </a:tc>
                <a:tc gridSpan="2">
                  <a:txBody>
                    <a:bodyPr/>
                    <a:lstStyle/>
                    <a:p>
                      <a:r>
                        <a:rPr lang="en-US" sz="1300">
                          <a:latin typeface="+mj-lt"/>
                        </a:rPr>
                        <a:t>1 (2 hours 45 minutes) </a:t>
                      </a:r>
                      <a:endParaRPr lang="en-GB" sz="1300">
                        <a:latin typeface="+mj-lt"/>
                      </a:endParaRPr>
                    </a:p>
                  </a:txBody>
                  <a:tcPr marL="121920" marR="121920" marT="60960" marB="60960"/>
                </a:tc>
                <a:tc hMerge="1">
                  <a:txBody>
                    <a:bodyPr/>
                    <a:lstStyle/>
                    <a:p>
                      <a:endParaRPr lang="en-GB"/>
                    </a:p>
                  </a:txBody>
                  <a:tcPr/>
                </a:tc>
                <a:extLst>
                  <a:ext uri="{0D108BD9-81ED-4DB2-BD59-A6C34878D82A}">
                    <a16:rowId xmlns:a16="http://schemas.microsoft.com/office/drawing/2014/main" val="1869845289"/>
                  </a:ext>
                </a:extLst>
              </a:tr>
              <a:tr h="325120">
                <a:tc gridSpan="3">
                  <a:txBody>
                    <a:bodyPr/>
                    <a:lstStyle/>
                    <a:p>
                      <a:r>
                        <a:rPr lang="en-US" sz="1300" b="1">
                          <a:latin typeface="+mj-lt"/>
                        </a:rPr>
                        <a:t>Aim:</a:t>
                      </a:r>
                    </a:p>
                  </a:txBody>
                  <a:tcPr marL="121920" marR="121920" marT="60960" marB="60960"/>
                </a:tc>
                <a:tc hMerge="1">
                  <a:txBody>
                    <a:bodyPr/>
                    <a:lstStyle/>
                    <a:p>
                      <a:endParaRPr lang="en-GB"/>
                    </a:p>
                  </a:txBody>
                  <a:tcPr/>
                </a:tc>
                <a:tc hMerge="1">
                  <a:txBody>
                    <a:bodyPr/>
                    <a:lstStyle/>
                    <a:p>
                      <a:endParaRPr lang="en-GB"/>
                    </a:p>
                  </a:txBody>
                  <a:tcPr/>
                </a:tc>
                <a:tc gridSpan="3">
                  <a:txBody>
                    <a:bodyPr/>
                    <a:lstStyle/>
                    <a:p>
                      <a:pPr lvl="0">
                        <a:buNone/>
                      </a:pPr>
                      <a:r>
                        <a:rPr lang="en-GB" sz="1300" b="1" i="1" u="none" strike="noStrike" kern="1200" noProof="0" dirty="0">
                          <a:solidFill>
                            <a:srgbClr val="000000"/>
                          </a:solidFill>
                          <a:effectLst/>
                          <a:latin typeface="Arial"/>
                        </a:rPr>
                        <a:t>Communicate effectively with young people</a:t>
                      </a:r>
                      <a:endParaRPr lang="en-GB" sz="1300" kern="1200" dirty="0">
                        <a:solidFill>
                          <a:schemeClr val="dk1"/>
                        </a:solidFill>
                        <a:effectLst/>
                        <a:latin typeface="+mj-lt"/>
                        <a:ea typeface="+mn-ea"/>
                        <a:cs typeface="+mn-cs"/>
                      </a:endParaRPr>
                    </a:p>
                  </a:txBody>
                  <a:tcPr marL="121920" marR="121920" marT="60960" marB="60960"/>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80983349"/>
                  </a:ext>
                </a:extLst>
              </a:tr>
              <a:tr h="577517">
                <a:tc gridSpan="2">
                  <a:txBody>
                    <a:bodyPr/>
                    <a:lstStyle/>
                    <a:p>
                      <a:r>
                        <a:rPr lang="en-US" sz="1300" b="1" dirty="0">
                          <a:latin typeface="+mj-lt"/>
                        </a:rPr>
                        <a:t>Component</a:t>
                      </a:r>
                      <a:endParaRPr lang="en-GB" sz="1300" b="1" dirty="0">
                        <a:latin typeface="+mj-lt"/>
                      </a:endParaRPr>
                    </a:p>
                  </a:txBody>
                  <a:tcPr marL="121920" marR="121920" marT="60960" marB="60960"/>
                </a:tc>
                <a:tc hMerge="1">
                  <a:txBody>
                    <a:bodyPr/>
                    <a:lstStyle/>
                    <a:p>
                      <a:endParaRPr lang="en-GB"/>
                    </a:p>
                  </a:txBody>
                  <a:tcPr/>
                </a:tc>
                <a:tc gridSpan="3">
                  <a:txBody>
                    <a:bodyPr/>
                    <a:lstStyle/>
                    <a:p>
                      <a:r>
                        <a:rPr lang="en-US" sz="1300" b="1">
                          <a:latin typeface="+mj-lt"/>
                        </a:rPr>
                        <a:t> Activity</a:t>
                      </a:r>
                      <a:endParaRPr lang="en-GB" sz="1300" b="1">
                        <a:latin typeface="+mj-lt"/>
                      </a:endParaRPr>
                    </a:p>
                  </a:txBody>
                  <a:tcPr marL="121920" marR="121920" marT="60960" marB="60960"/>
                </a:tc>
                <a:tc hMerge="1">
                  <a:txBody>
                    <a:bodyPr/>
                    <a:lstStyle/>
                    <a:p>
                      <a:endParaRPr lang="en-GB"/>
                    </a:p>
                  </a:txBody>
                  <a:tcPr/>
                </a:tc>
                <a:tc hMerge="1">
                  <a:txBody>
                    <a:bodyPr/>
                    <a:lstStyle/>
                    <a:p>
                      <a:endParaRPr lang="en-GB"/>
                    </a:p>
                  </a:txBody>
                  <a:tcPr/>
                </a:tc>
                <a:tc>
                  <a:txBody>
                    <a:bodyPr/>
                    <a:lstStyle/>
                    <a:p>
                      <a:r>
                        <a:rPr lang="en-US" sz="1300" b="1">
                          <a:latin typeface="+mj-lt"/>
                        </a:rPr>
                        <a:t>Timings </a:t>
                      </a:r>
                      <a:endParaRPr lang="en-GB" sz="1300" b="1">
                        <a:latin typeface="+mj-lt"/>
                      </a:endParaRPr>
                    </a:p>
                  </a:txBody>
                  <a:tcPr marL="121920" marR="121920" marT="60960" marB="60960"/>
                </a:tc>
                <a:extLst>
                  <a:ext uri="{0D108BD9-81ED-4DB2-BD59-A6C34878D82A}">
                    <a16:rowId xmlns:a16="http://schemas.microsoft.com/office/drawing/2014/main" val="1626249464"/>
                  </a:ext>
                </a:extLst>
              </a:tr>
              <a:tr h="577517">
                <a:tc gridSpan="2">
                  <a:txBody>
                    <a:bodyPr/>
                    <a:lstStyle/>
                    <a:p>
                      <a:r>
                        <a:rPr lang="en-US" sz="1300" b="1" dirty="0">
                          <a:latin typeface="+mj-lt"/>
                        </a:rPr>
                        <a:t>Recall and connect</a:t>
                      </a:r>
                      <a:endParaRPr lang="en-GB" sz="1300" b="1" dirty="0">
                        <a:latin typeface="+mj-lt"/>
                      </a:endParaRPr>
                    </a:p>
                  </a:txBody>
                  <a:tcPr marL="121920" marR="121920" marT="60960" marB="60960"/>
                </a:tc>
                <a:tc hMerge="1">
                  <a:txBody>
                    <a:bodyPr/>
                    <a:lstStyle/>
                    <a:p>
                      <a:endParaRPr lang="en-GB"/>
                    </a:p>
                  </a:txBody>
                  <a:tcPr/>
                </a:tc>
                <a:tc gridSpan="3">
                  <a:txBody>
                    <a:bodyPr/>
                    <a:lstStyle/>
                    <a:p>
                      <a:r>
                        <a:rPr lang="en-US" sz="1300" dirty="0">
                          <a:latin typeface="+mj-lt"/>
                        </a:rPr>
                        <a:t>Slides 3–5. Place ideas of effective communication on a continuum line. Discuss ideas and explain reasoning. Introduce aims and objectives.</a:t>
                      </a:r>
                      <a:endParaRPr lang="en-GB" sz="1300" dirty="0">
                        <a:latin typeface="+mj-lt"/>
                      </a:endParaRPr>
                    </a:p>
                  </a:txBody>
                  <a:tcPr marL="121920" marR="121920" marT="60960" marB="60960"/>
                </a:tc>
                <a:tc hMerge="1">
                  <a:txBody>
                    <a:bodyPr/>
                    <a:lstStyle/>
                    <a:p>
                      <a:endParaRPr lang="en-GB"/>
                    </a:p>
                  </a:txBody>
                  <a:tcPr/>
                </a:tc>
                <a:tc hMerge="1">
                  <a:txBody>
                    <a:bodyPr/>
                    <a:lstStyle/>
                    <a:p>
                      <a:endParaRPr lang="en-GB"/>
                    </a:p>
                  </a:txBody>
                  <a:tcPr/>
                </a:tc>
                <a:tc>
                  <a:txBody>
                    <a:bodyPr/>
                    <a:lstStyle/>
                    <a:p>
                      <a:r>
                        <a:rPr lang="en-US" sz="1300">
                          <a:latin typeface="+mj-lt"/>
                        </a:rPr>
                        <a:t>20 minutes</a:t>
                      </a:r>
                      <a:endParaRPr lang="en-GB" sz="1300">
                        <a:latin typeface="+mj-lt"/>
                      </a:endParaRPr>
                    </a:p>
                  </a:txBody>
                  <a:tcPr marL="121920" marR="121920" marT="60960" marB="60960"/>
                </a:tc>
                <a:extLst>
                  <a:ext uri="{0D108BD9-81ED-4DB2-BD59-A6C34878D82A}">
                    <a16:rowId xmlns:a16="http://schemas.microsoft.com/office/drawing/2014/main" val="1457640557"/>
                  </a:ext>
                </a:extLst>
              </a:tr>
              <a:tr h="752369">
                <a:tc gridSpan="2">
                  <a:txBody>
                    <a:bodyPr/>
                    <a:lstStyle/>
                    <a:p>
                      <a:r>
                        <a:rPr lang="en-US" sz="1300" b="1" dirty="0">
                          <a:latin typeface="+mj-lt"/>
                        </a:rPr>
                        <a:t>Present new information</a:t>
                      </a:r>
                      <a:endParaRPr lang="en-GB" sz="1300" b="1" dirty="0">
                        <a:latin typeface="+mj-lt"/>
                      </a:endParaRPr>
                    </a:p>
                  </a:txBody>
                  <a:tcPr marL="121920" marR="121920" marT="60960" marB="60960"/>
                </a:tc>
                <a:tc hMerge="1">
                  <a:txBody>
                    <a:bodyPr/>
                    <a:lstStyle/>
                    <a:p>
                      <a:endParaRPr lang="en-GB"/>
                    </a:p>
                  </a:txBody>
                  <a:tcPr/>
                </a:tc>
                <a:tc gridSpan="3">
                  <a:txBody>
                    <a:bodyPr/>
                    <a:lstStyle/>
                    <a:p>
                      <a:r>
                        <a:rPr lang="en-US" sz="1300" dirty="0">
                          <a:latin typeface="+mj-lt"/>
                        </a:rPr>
                        <a:t>Slides 6–10. Explain verbal and non-verbal cues. Create a list of ways to communicate with children. Read information and answer questions on the statutory frameworks.  </a:t>
                      </a:r>
                      <a:endParaRPr lang="en-GB" sz="1300" dirty="0">
                        <a:latin typeface="+mj-lt"/>
                      </a:endParaRPr>
                    </a:p>
                  </a:txBody>
                  <a:tcPr marL="121920" marR="121920" marT="60960" marB="60960"/>
                </a:tc>
                <a:tc hMerge="1">
                  <a:txBody>
                    <a:bodyPr/>
                    <a:lstStyle/>
                    <a:p>
                      <a:endParaRPr lang="en-GB"/>
                    </a:p>
                  </a:txBody>
                  <a:tcPr/>
                </a:tc>
                <a:tc hMerge="1">
                  <a:txBody>
                    <a:bodyPr/>
                    <a:lstStyle/>
                    <a:p>
                      <a:endParaRPr lang="en-GB"/>
                    </a:p>
                  </a:txBody>
                  <a:tcPr/>
                </a:tc>
                <a:tc>
                  <a:txBody>
                    <a:bodyPr/>
                    <a:lstStyle/>
                    <a:p>
                      <a:r>
                        <a:rPr lang="en-US" sz="1300">
                          <a:latin typeface="+mj-lt"/>
                        </a:rPr>
                        <a:t>50 minutes</a:t>
                      </a:r>
                      <a:endParaRPr lang="en-GB" sz="1300">
                        <a:latin typeface="+mj-lt"/>
                      </a:endParaRPr>
                    </a:p>
                  </a:txBody>
                  <a:tcPr marL="121920" marR="121920" marT="60960" marB="60960"/>
                </a:tc>
                <a:extLst>
                  <a:ext uri="{0D108BD9-81ED-4DB2-BD59-A6C34878D82A}">
                    <a16:rowId xmlns:a16="http://schemas.microsoft.com/office/drawing/2014/main" val="1741999525"/>
                  </a:ext>
                </a:extLst>
              </a:tr>
              <a:tr h="1084760">
                <a:tc gridSpan="2">
                  <a:txBody>
                    <a:bodyPr/>
                    <a:lstStyle/>
                    <a:p>
                      <a:r>
                        <a:rPr lang="en-US" sz="1300" b="1" dirty="0">
                          <a:latin typeface="+mj-lt"/>
                        </a:rPr>
                        <a:t>Guided practice </a:t>
                      </a:r>
                      <a:endParaRPr lang="en-GB" sz="1300" b="1" dirty="0">
                        <a:latin typeface="+mj-lt"/>
                      </a:endParaRPr>
                    </a:p>
                  </a:txBody>
                  <a:tcPr marL="121920" marR="121920" marT="60960" marB="60960"/>
                </a:tc>
                <a:tc hMerge="1">
                  <a:txBody>
                    <a:bodyPr/>
                    <a:lstStyle/>
                    <a:p>
                      <a:endParaRPr lang="en-GB"/>
                    </a:p>
                  </a:txBody>
                  <a:tcPr/>
                </a:tc>
                <a:tc gridSpan="3">
                  <a:txBody>
                    <a:bodyPr/>
                    <a:lstStyle/>
                    <a:p>
                      <a:r>
                        <a:rPr lang="en-US" sz="1300" dirty="0">
                          <a:latin typeface="+mj-lt"/>
                        </a:rPr>
                        <a:t>Slides 11–14. Read and watch the video for “Pat-a-cake”. Fill in the grid in the handout booklet outlining how this can aid language, communication and physical development. (Example on slide 13)</a:t>
                      </a:r>
                      <a:endParaRPr lang="en-GB" sz="1300" dirty="0">
                        <a:latin typeface="+mj-lt"/>
                      </a:endParaRPr>
                    </a:p>
                  </a:txBody>
                  <a:tcPr marL="121920" marR="121920" marT="60960" marB="60960"/>
                </a:tc>
                <a:tc hMerge="1">
                  <a:txBody>
                    <a:bodyPr/>
                    <a:lstStyle/>
                    <a:p>
                      <a:endParaRPr lang="en-GB"/>
                    </a:p>
                  </a:txBody>
                  <a:tcPr/>
                </a:tc>
                <a:tc hMerge="1">
                  <a:txBody>
                    <a:bodyPr/>
                    <a:lstStyle/>
                    <a:p>
                      <a:endParaRPr lang="en-GB"/>
                    </a:p>
                  </a:txBody>
                  <a:tcPr/>
                </a:tc>
                <a:tc>
                  <a:txBody>
                    <a:bodyPr/>
                    <a:lstStyle/>
                    <a:p>
                      <a:r>
                        <a:rPr lang="en-US" sz="1300" dirty="0">
                          <a:latin typeface="+mj-lt"/>
                        </a:rPr>
                        <a:t>35 minutes</a:t>
                      </a:r>
                      <a:endParaRPr lang="en-GB" sz="1300" dirty="0">
                        <a:latin typeface="+mj-lt"/>
                      </a:endParaRPr>
                    </a:p>
                  </a:txBody>
                  <a:tcPr marL="121920" marR="121920" marT="60960" marB="60960"/>
                </a:tc>
                <a:extLst>
                  <a:ext uri="{0D108BD9-81ED-4DB2-BD59-A6C34878D82A}">
                    <a16:rowId xmlns:a16="http://schemas.microsoft.com/office/drawing/2014/main" val="4033886473"/>
                  </a:ext>
                </a:extLst>
              </a:tr>
              <a:tr h="996812">
                <a:tc gridSpan="2">
                  <a:txBody>
                    <a:bodyPr/>
                    <a:lstStyle/>
                    <a:p>
                      <a:r>
                        <a:rPr lang="en-US" sz="1300" b="1" dirty="0">
                          <a:latin typeface="+mj-lt"/>
                        </a:rPr>
                        <a:t>Independent practice </a:t>
                      </a:r>
                      <a:endParaRPr lang="en-GB" sz="1300" b="1" dirty="0">
                        <a:latin typeface="+mj-lt"/>
                      </a:endParaRPr>
                    </a:p>
                  </a:txBody>
                  <a:tcPr marL="121920" marR="121920" marT="60960" marB="60960"/>
                </a:tc>
                <a:tc hMerge="1">
                  <a:txBody>
                    <a:bodyPr/>
                    <a:lstStyle/>
                    <a:p>
                      <a:endParaRPr lang="en-GB"/>
                    </a:p>
                  </a:txBody>
                  <a:tcPr/>
                </a:tc>
                <a:tc gridSpan="3">
                  <a:txBody>
                    <a:bodyPr/>
                    <a:lstStyle/>
                    <a:p>
                      <a:r>
                        <a:rPr lang="en-US" sz="1300" dirty="0">
                          <a:latin typeface="+mj-lt"/>
                        </a:rPr>
                        <a:t>Slides 15–16. Fill in the grid in the handout booklet, adding two more nursery rhymes and one extract from a book for older children. Apply ideas learnt to a scenario.</a:t>
                      </a:r>
                      <a:endParaRPr lang="en-GB" sz="1300" dirty="0">
                        <a:latin typeface="+mj-lt"/>
                      </a:endParaRPr>
                    </a:p>
                  </a:txBody>
                  <a:tcPr marL="121920" marR="121920" marT="60960" marB="60960"/>
                </a:tc>
                <a:tc hMerge="1">
                  <a:txBody>
                    <a:bodyPr/>
                    <a:lstStyle/>
                    <a:p>
                      <a:endParaRPr lang="en-GB"/>
                    </a:p>
                  </a:txBody>
                  <a:tcPr/>
                </a:tc>
                <a:tc hMerge="1">
                  <a:txBody>
                    <a:bodyPr/>
                    <a:lstStyle/>
                    <a:p>
                      <a:endParaRPr lang="en-GB"/>
                    </a:p>
                  </a:txBody>
                  <a:tcPr/>
                </a:tc>
                <a:tc>
                  <a:txBody>
                    <a:bodyPr/>
                    <a:lstStyle/>
                    <a:p>
                      <a:r>
                        <a:rPr lang="en-US" sz="1300" dirty="0">
                          <a:latin typeface="+mj-lt"/>
                        </a:rPr>
                        <a:t>50 minutes</a:t>
                      </a:r>
                      <a:endParaRPr lang="en-GB" sz="1300" dirty="0">
                        <a:latin typeface="+mj-lt"/>
                      </a:endParaRPr>
                    </a:p>
                  </a:txBody>
                  <a:tcPr marL="121920" marR="121920" marT="60960" marB="60960"/>
                </a:tc>
                <a:extLst>
                  <a:ext uri="{0D108BD9-81ED-4DB2-BD59-A6C34878D82A}">
                    <a16:rowId xmlns:a16="http://schemas.microsoft.com/office/drawing/2014/main" val="1955350770"/>
                  </a:ext>
                </a:extLst>
              </a:tr>
              <a:tr h="577517">
                <a:tc gridSpan="2">
                  <a:txBody>
                    <a:bodyPr/>
                    <a:lstStyle/>
                    <a:p>
                      <a:r>
                        <a:rPr lang="en-US" sz="1300" b="1">
                          <a:latin typeface="+mj-lt"/>
                        </a:rPr>
                        <a:t>Review </a:t>
                      </a:r>
                      <a:endParaRPr lang="en-GB" sz="1300" b="1">
                        <a:latin typeface="+mj-lt"/>
                      </a:endParaRPr>
                    </a:p>
                  </a:txBody>
                  <a:tcPr marL="121920" marR="121920" marT="60960" marB="60960"/>
                </a:tc>
                <a:tc hMerge="1">
                  <a:txBody>
                    <a:bodyPr/>
                    <a:lstStyle/>
                    <a:p>
                      <a:endParaRPr lang="en-GB"/>
                    </a:p>
                  </a:txBody>
                  <a:tcPr/>
                </a:tc>
                <a:tc gridSpan="3">
                  <a:txBody>
                    <a:bodyPr/>
                    <a:lstStyle/>
                    <a:p>
                      <a:r>
                        <a:rPr lang="en-US" sz="1300" dirty="0">
                          <a:latin typeface="+mj-lt"/>
                        </a:rPr>
                        <a:t>Slides 17–19. Two-minute essay and review of the lesson.</a:t>
                      </a:r>
                      <a:endParaRPr lang="en-GB" sz="1300" dirty="0">
                        <a:latin typeface="+mj-lt"/>
                      </a:endParaRPr>
                    </a:p>
                  </a:txBody>
                  <a:tcPr marL="121920" marR="121920" marT="60960" marB="60960"/>
                </a:tc>
                <a:tc hMerge="1">
                  <a:txBody>
                    <a:bodyPr/>
                    <a:lstStyle/>
                    <a:p>
                      <a:endParaRPr lang="en-GB"/>
                    </a:p>
                  </a:txBody>
                  <a:tcPr/>
                </a:tc>
                <a:tc hMerge="1">
                  <a:txBody>
                    <a:bodyPr/>
                    <a:lstStyle/>
                    <a:p>
                      <a:endParaRPr lang="en-GB"/>
                    </a:p>
                  </a:txBody>
                  <a:tcPr/>
                </a:tc>
                <a:tc>
                  <a:txBody>
                    <a:bodyPr/>
                    <a:lstStyle/>
                    <a:p>
                      <a:r>
                        <a:rPr lang="en-US" sz="1300" dirty="0">
                          <a:latin typeface="+mj-lt"/>
                        </a:rPr>
                        <a:t>10 minutes</a:t>
                      </a:r>
                      <a:endParaRPr lang="en-GB" sz="1300" dirty="0">
                        <a:latin typeface="+mj-lt"/>
                      </a:endParaRPr>
                    </a:p>
                  </a:txBody>
                  <a:tcPr marL="121920" marR="121920" marT="60960" marB="60960"/>
                </a:tc>
                <a:extLst>
                  <a:ext uri="{0D108BD9-81ED-4DB2-BD59-A6C34878D82A}">
                    <a16:rowId xmlns:a16="http://schemas.microsoft.com/office/drawing/2014/main" val="451707158"/>
                  </a:ext>
                </a:extLst>
              </a:tr>
            </a:tbl>
          </a:graphicData>
        </a:graphic>
      </p:graphicFrame>
    </p:spTree>
    <p:extLst>
      <p:ext uri="{BB962C8B-B14F-4D97-AF65-F5344CB8AC3E}">
        <p14:creationId xmlns:p14="http://schemas.microsoft.com/office/powerpoint/2010/main" val="36399145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a:t>01</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lstStyle/>
          <a:p>
            <a:r>
              <a:rPr lang="en-US" dirty="0"/>
              <a:t>Recall and connect</a:t>
            </a:r>
          </a:p>
        </p:txBody>
      </p:sp>
    </p:spTree>
    <p:extLst>
      <p:ext uri="{BB962C8B-B14F-4D97-AF65-F5344CB8AC3E}">
        <p14:creationId xmlns:p14="http://schemas.microsoft.com/office/powerpoint/2010/main" val="24920262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4</a:t>
            </a:fld>
            <a:endParaRPr lang="en-GB"/>
          </a:p>
        </p:txBody>
      </p:sp>
      <p:sp>
        <p:nvSpPr>
          <p:cNvPr id="9" name="Arrow: Right 8">
            <a:extLst>
              <a:ext uri="{FF2B5EF4-FFF2-40B4-BE49-F238E27FC236}">
                <a16:creationId xmlns:a16="http://schemas.microsoft.com/office/drawing/2014/main" id="{83A15BEC-7D31-061D-35FC-584E29D15987}"/>
              </a:ext>
            </a:extLst>
          </p:cNvPr>
          <p:cNvSpPr/>
          <p:nvPr/>
        </p:nvSpPr>
        <p:spPr>
          <a:xfrm>
            <a:off x="467101" y="3802427"/>
            <a:ext cx="11354019" cy="480053"/>
          </a:xfrm>
          <a:prstGeom prst="rightArrow">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0" name="TextBox 9">
            <a:extLst>
              <a:ext uri="{FF2B5EF4-FFF2-40B4-BE49-F238E27FC236}">
                <a16:creationId xmlns:a16="http://schemas.microsoft.com/office/drawing/2014/main" id="{22E2D888-8B07-C779-188D-1DBFC1231132}"/>
              </a:ext>
            </a:extLst>
          </p:cNvPr>
          <p:cNvSpPr txBox="1"/>
          <p:nvPr/>
        </p:nvSpPr>
        <p:spPr>
          <a:xfrm>
            <a:off x="467176" y="3480807"/>
            <a:ext cx="2208245" cy="328231"/>
          </a:xfrm>
          <a:prstGeom prst="rect">
            <a:avLst/>
          </a:prstGeom>
          <a:noFill/>
        </p:spPr>
        <p:txBody>
          <a:bodyPr wrap="square" lIns="0" tIns="0" rIns="0" bIns="0" rtlCol="0" anchor="t">
            <a:spAutoFit/>
          </a:bodyPr>
          <a:lstStyle/>
          <a:p>
            <a:r>
              <a:rPr lang="en-US" sz="2133"/>
              <a:t>Least important</a:t>
            </a:r>
            <a:endParaRPr lang="en-GB" sz="2133"/>
          </a:p>
        </p:txBody>
      </p:sp>
      <p:sp>
        <p:nvSpPr>
          <p:cNvPr id="11" name="TextBox 10">
            <a:extLst>
              <a:ext uri="{FF2B5EF4-FFF2-40B4-BE49-F238E27FC236}">
                <a16:creationId xmlns:a16="http://schemas.microsoft.com/office/drawing/2014/main" id="{E5283E23-C9FF-43E7-2491-6DB42BFD3794}"/>
              </a:ext>
            </a:extLst>
          </p:cNvPr>
          <p:cNvSpPr txBox="1"/>
          <p:nvPr/>
        </p:nvSpPr>
        <p:spPr>
          <a:xfrm>
            <a:off x="9609648" y="3537485"/>
            <a:ext cx="2208245" cy="328231"/>
          </a:xfrm>
          <a:prstGeom prst="rect">
            <a:avLst/>
          </a:prstGeom>
          <a:noFill/>
        </p:spPr>
        <p:txBody>
          <a:bodyPr wrap="square" lIns="0" tIns="0" rIns="0" bIns="0" rtlCol="0" anchor="t">
            <a:spAutoFit/>
          </a:bodyPr>
          <a:lstStyle/>
          <a:p>
            <a:r>
              <a:rPr lang="en-US" sz="2133"/>
              <a:t>Most important</a:t>
            </a:r>
            <a:endParaRPr lang="en-GB" sz="2133"/>
          </a:p>
        </p:txBody>
      </p:sp>
      <p:sp>
        <p:nvSpPr>
          <p:cNvPr id="13" name="TextBox 12">
            <a:extLst>
              <a:ext uri="{FF2B5EF4-FFF2-40B4-BE49-F238E27FC236}">
                <a16:creationId xmlns:a16="http://schemas.microsoft.com/office/drawing/2014/main" id="{AF0FB78B-69AC-900C-F652-7AB9F78DE732}"/>
              </a:ext>
            </a:extLst>
          </p:cNvPr>
          <p:cNvSpPr txBox="1"/>
          <p:nvPr/>
        </p:nvSpPr>
        <p:spPr>
          <a:xfrm>
            <a:off x="316551" y="722582"/>
            <a:ext cx="11241597" cy="2298386"/>
          </a:xfrm>
          <a:prstGeom prst="rect">
            <a:avLst/>
          </a:prstGeom>
          <a:noFill/>
        </p:spPr>
        <p:txBody>
          <a:bodyPr wrap="square" lIns="182880" tIns="121920" rIns="182880" bIns="121920" rtlCol="0" anchor="t">
            <a:spAutoFit/>
          </a:bodyPr>
          <a:lstStyle/>
          <a:p>
            <a:r>
              <a:rPr lang="en-US" sz="2667" b="1" dirty="0"/>
              <a:t>Recall activity</a:t>
            </a:r>
          </a:p>
          <a:p>
            <a:endParaRPr lang="en-US" sz="2667" dirty="0">
              <a:cs typeface="Arial"/>
            </a:endParaRPr>
          </a:p>
          <a:p>
            <a:r>
              <a:rPr lang="en-US" sz="2667" dirty="0"/>
              <a:t>Below are key practice points for effective communication. Based on your own experience, decide where to place the statements in order of importance. Be prepared to share your responses with the class.</a:t>
            </a:r>
            <a:endParaRPr lang="en-GB" sz="2667" dirty="0">
              <a:cs typeface="Arial"/>
            </a:endParaRPr>
          </a:p>
        </p:txBody>
      </p:sp>
      <p:sp>
        <p:nvSpPr>
          <p:cNvPr id="6" name="Title 5">
            <a:extLst>
              <a:ext uri="{FF2B5EF4-FFF2-40B4-BE49-F238E27FC236}">
                <a16:creationId xmlns:a16="http://schemas.microsoft.com/office/drawing/2014/main" id="{884719B4-4F9E-3B90-BBC6-A678307B7789}"/>
              </a:ext>
            </a:extLst>
          </p:cNvPr>
          <p:cNvSpPr>
            <a:spLocks noGrp="1"/>
          </p:cNvSpPr>
          <p:nvPr>
            <p:ph type="title"/>
          </p:nvPr>
        </p:nvSpPr>
        <p:spPr>
          <a:xfrm>
            <a:off x="143340" y="59126"/>
            <a:ext cx="11905321" cy="946092"/>
          </a:xfrm>
        </p:spPr>
        <p:txBody>
          <a:bodyPr vert="horz" lIns="144000" tIns="0" rIns="144000" bIns="0" rtlCol="0" anchor="t" anchorCtr="0">
            <a:normAutofit fontScale="90000"/>
          </a:bodyPr>
          <a:lstStyle/>
          <a:p>
            <a:br>
              <a:rPr lang="en-GB" sz="1333">
                <a:solidFill>
                  <a:schemeClr val="dk1"/>
                </a:solidFill>
                <a:ea typeface="+mn-ea"/>
                <a:cs typeface="+mn-cs"/>
              </a:rPr>
            </a:br>
            <a:r>
              <a:rPr lang="en-GB" sz="1333" i="1">
                <a:solidFill>
                  <a:schemeClr val="dk1"/>
                </a:solidFill>
                <a:ea typeface="+mn-ea"/>
                <a:cs typeface="+mn-cs"/>
              </a:rPr>
              <a:t> </a:t>
            </a:r>
            <a:br>
              <a:rPr lang="en-GB" sz="1333">
                <a:solidFill>
                  <a:schemeClr val="dk1"/>
                </a:solidFill>
                <a:ea typeface="+mn-ea"/>
                <a:cs typeface="+mn-cs"/>
              </a:rPr>
            </a:br>
            <a:endParaRPr lang="en-GB" sz="1333"/>
          </a:p>
        </p:txBody>
      </p:sp>
      <p:sp>
        <p:nvSpPr>
          <p:cNvPr id="2" name="TextBox 1">
            <a:extLst>
              <a:ext uri="{FF2B5EF4-FFF2-40B4-BE49-F238E27FC236}">
                <a16:creationId xmlns:a16="http://schemas.microsoft.com/office/drawing/2014/main" id="{49F6EFD8-8B03-E363-5940-C4BAE5A657D9}"/>
              </a:ext>
            </a:extLst>
          </p:cNvPr>
          <p:cNvSpPr txBox="1"/>
          <p:nvPr/>
        </p:nvSpPr>
        <p:spPr>
          <a:xfrm>
            <a:off x="467101" y="173782"/>
            <a:ext cx="11475928" cy="410433"/>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GB" sz="2667" b="1" i="1" dirty="0"/>
              <a:t>Aim: C</a:t>
            </a:r>
            <a:r>
              <a:rPr lang="en-GB" sz="2667" b="1" i="1" dirty="0">
                <a:solidFill>
                  <a:srgbClr val="000000"/>
                </a:solidFill>
              </a:rPr>
              <a:t>ommunicate effectively with young people</a:t>
            </a:r>
            <a:endParaRPr lang="en-GB" sz="2667" i="1" dirty="0">
              <a:solidFill>
                <a:srgbClr val="000000"/>
              </a:solidFill>
              <a:cs typeface="Arial"/>
            </a:endParaRPr>
          </a:p>
        </p:txBody>
      </p:sp>
      <p:graphicFrame>
        <p:nvGraphicFramePr>
          <p:cNvPr id="5" name="Table 6">
            <a:extLst>
              <a:ext uri="{FF2B5EF4-FFF2-40B4-BE49-F238E27FC236}">
                <a16:creationId xmlns:a16="http://schemas.microsoft.com/office/drawing/2014/main" id="{15E57573-CCBA-685F-ACC6-B9A532DF025F}"/>
              </a:ext>
            </a:extLst>
          </p:cNvPr>
          <p:cNvGraphicFramePr>
            <a:graphicFrameLocks noGrp="1"/>
          </p:cNvGraphicFramePr>
          <p:nvPr/>
        </p:nvGraphicFramePr>
        <p:xfrm>
          <a:off x="467360" y="4348480"/>
          <a:ext cx="11166696" cy="1869440"/>
        </p:xfrm>
        <a:graphic>
          <a:graphicData uri="http://schemas.openxmlformats.org/drawingml/2006/table">
            <a:tbl>
              <a:tblPr firstRow="1" bandRow="1">
                <a:tableStyleId>{5C22544A-7EE6-4342-B048-85BDC9FD1C3A}</a:tableStyleId>
              </a:tblPr>
              <a:tblGrid>
                <a:gridCol w="3722232">
                  <a:extLst>
                    <a:ext uri="{9D8B030D-6E8A-4147-A177-3AD203B41FA5}">
                      <a16:colId xmlns:a16="http://schemas.microsoft.com/office/drawing/2014/main" val="455201230"/>
                    </a:ext>
                  </a:extLst>
                </a:gridCol>
                <a:gridCol w="3722232">
                  <a:extLst>
                    <a:ext uri="{9D8B030D-6E8A-4147-A177-3AD203B41FA5}">
                      <a16:colId xmlns:a16="http://schemas.microsoft.com/office/drawing/2014/main" val="1686565650"/>
                    </a:ext>
                  </a:extLst>
                </a:gridCol>
                <a:gridCol w="3722232">
                  <a:extLst>
                    <a:ext uri="{9D8B030D-6E8A-4147-A177-3AD203B41FA5}">
                      <a16:colId xmlns:a16="http://schemas.microsoft.com/office/drawing/2014/main" val="3083848312"/>
                    </a:ext>
                  </a:extLst>
                </a:gridCol>
              </a:tblGrid>
              <a:tr h="1097280">
                <a:tc>
                  <a:txBody>
                    <a:bodyPr/>
                    <a:lstStyle/>
                    <a:p>
                      <a:pPr marL="0" indent="0">
                        <a:buNone/>
                      </a:pPr>
                      <a:r>
                        <a:rPr lang="en-US" sz="2100" b="0" dirty="0">
                          <a:solidFill>
                            <a:schemeClr val="tx1"/>
                          </a:solidFill>
                        </a:rPr>
                        <a:t>1. Use open and approachable body language.</a:t>
                      </a:r>
                    </a:p>
                  </a:txBody>
                  <a:tcPr marL="121920" marR="121920" marT="60960" marB="60960">
                    <a:lnL w="12700">
                      <a:solidFill>
                        <a:schemeClr val="tx1"/>
                      </a:solidFill>
                    </a:lnL>
                    <a:lnR w="12700">
                      <a:solidFill>
                        <a:schemeClr val="tx1"/>
                      </a:solidFill>
                    </a:lnR>
                    <a:lnT w="12700">
                      <a:solidFill>
                        <a:schemeClr val="tx1"/>
                      </a:solidFill>
                    </a:lnT>
                    <a:lnB w="12700">
                      <a:solidFill>
                        <a:schemeClr val="tx1"/>
                      </a:solidFill>
                    </a:lnB>
                    <a:solidFill>
                      <a:schemeClr val="accent3">
                        <a:lumMod val="20000"/>
                        <a:lumOff val="80000"/>
                      </a:schemeClr>
                    </a:solidFill>
                  </a:tcPr>
                </a:tc>
                <a:tc>
                  <a:txBody>
                    <a:bodyPr/>
                    <a:lstStyle/>
                    <a:p>
                      <a:pPr marL="0" indent="0">
                        <a:buNone/>
                      </a:pPr>
                      <a:r>
                        <a:rPr lang="en-US" sz="2100" b="0" dirty="0">
                          <a:solidFill>
                            <a:schemeClr val="tx1"/>
                          </a:solidFill>
                        </a:rPr>
                        <a:t>2. Be positive. Smile and look interested in what children say.</a:t>
                      </a:r>
                    </a:p>
                  </a:txBody>
                  <a:tcPr marL="121920" marR="121920" marT="60960" marB="60960">
                    <a:lnL w="12700">
                      <a:solidFill>
                        <a:schemeClr val="tx1"/>
                      </a:solidFill>
                    </a:lnL>
                    <a:lnR w="12700">
                      <a:solidFill>
                        <a:schemeClr val="tx1"/>
                      </a:solidFill>
                    </a:lnR>
                    <a:lnT w="12700">
                      <a:solidFill>
                        <a:schemeClr val="tx1"/>
                      </a:solidFill>
                    </a:lnT>
                    <a:lnB w="12700">
                      <a:solidFill>
                        <a:schemeClr val="tx1"/>
                      </a:solidFill>
                    </a:lnB>
                    <a:solidFill>
                      <a:schemeClr val="accent3">
                        <a:lumMod val="20000"/>
                        <a:lumOff val="80000"/>
                      </a:schemeClr>
                    </a:solidFill>
                  </a:tcPr>
                </a:tc>
                <a:tc>
                  <a:txBody>
                    <a:bodyPr/>
                    <a:lstStyle/>
                    <a:p>
                      <a:pPr marL="0" indent="0">
                        <a:buNone/>
                      </a:pPr>
                      <a:r>
                        <a:rPr lang="en-US" sz="2100" b="0" dirty="0">
                          <a:solidFill>
                            <a:schemeClr val="tx1"/>
                          </a:solidFill>
                        </a:rPr>
                        <a:t>3. Make sure your communication is clear and in standard English</a:t>
                      </a:r>
                    </a:p>
                  </a:txBody>
                  <a:tcPr marL="121920" marR="121920" marT="60960" marB="60960">
                    <a:lnL w="12700">
                      <a:solidFill>
                        <a:schemeClr val="tx1"/>
                      </a:solidFill>
                    </a:lnL>
                    <a:lnR w="12700">
                      <a:solidFill>
                        <a:schemeClr val="tx1"/>
                      </a:solidFill>
                    </a:lnR>
                    <a:lnT w="12700">
                      <a:solidFill>
                        <a:schemeClr val="tx1"/>
                      </a:solidFill>
                    </a:lnT>
                    <a:lnB w="12700">
                      <a:solidFill>
                        <a:schemeClr val="tx1"/>
                      </a:solidFill>
                    </a:lnB>
                    <a:solidFill>
                      <a:schemeClr val="accent3">
                        <a:lumMod val="20000"/>
                        <a:lumOff val="80000"/>
                      </a:schemeClr>
                    </a:solidFill>
                  </a:tcPr>
                </a:tc>
                <a:extLst>
                  <a:ext uri="{0D108BD9-81ED-4DB2-BD59-A6C34878D82A}">
                    <a16:rowId xmlns:a16="http://schemas.microsoft.com/office/drawing/2014/main" val="3890359344"/>
                  </a:ext>
                </a:extLst>
              </a:tr>
              <a:tr h="772160">
                <a:tc>
                  <a:txBody>
                    <a:bodyPr/>
                    <a:lstStyle/>
                    <a:p>
                      <a:pPr marL="0" indent="0">
                        <a:buNone/>
                      </a:pPr>
                      <a:r>
                        <a:rPr lang="en-US" sz="2100" b="0" dirty="0">
                          <a:solidFill>
                            <a:schemeClr val="tx1"/>
                          </a:solidFill>
                        </a:rPr>
                        <a:t>4. Speak clearly and make eye contact.</a:t>
                      </a:r>
                    </a:p>
                  </a:txBody>
                  <a:tcPr marL="121920" marR="121920" marT="60960" marB="60960">
                    <a:lnL w="12700">
                      <a:solidFill>
                        <a:schemeClr val="tx1"/>
                      </a:solidFill>
                    </a:lnL>
                    <a:lnR w="12700">
                      <a:solidFill>
                        <a:schemeClr val="tx1"/>
                      </a:solidFill>
                    </a:lnR>
                    <a:lnT w="12700">
                      <a:solidFill>
                        <a:schemeClr val="tx1"/>
                      </a:solidFill>
                    </a:lnT>
                    <a:lnB w="12700">
                      <a:solidFill>
                        <a:schemeClr val="tx1"/>
                      </a:solidFill>
                    </a:lnB>
                    <a:solidFill>
                      <a:schemeClr val="accent3">
                        <a:lumMod val="20000"/>
                        <a:lumOff val="80000"/>
                      </a:schemeClr>
                    </a:solidFill>
                  </a:tcPr>
                </a:tc>
                <a:tc>
                  <a:txBody>
                    <a:bodyPr/>
                    <a:lstStyle/>
                    <a:p>
                      <a:pPr marL="0" indent="0">
                        <a:buNone/>
                      </a:pPr>
                      <a:r>
                        <a:rPr lang="en-US" sz="2100" b="0" dirty="0">
                          <a:solidFill>
                            <a:schemeClr val="tx1"/>
                          </a:solidFill>
                        </a:rPr>
                        <a:t>5. Do not interrupt. Give them time to speak.</a:t>
                      </a:r>
                    </a:p>
                  </a:txBody>
                  <a:tcPr marL="121920" marR="121920" marT="60960" marB="60960">
                    <a:lnL w="12700">
                      <a:solidFill>
                        <a:schemeClr val="tx1"/>
                      </a:solidFill>
                    </a:lnL>
                    <a:lnR w="12700">
                      <a:solidFill>
                        <a:schemeClr val="tx1"/>
                      </a:solidFill>
                    </a:lnR>
                    <a:lnT w="12700">
                      <a:solidFill>
                        <a:schemeClr val="tx1"/>
                      </a:solidFill>
                    </a:lnT>
                    <a:lnB w="12700">
                      <a:solidFill>
                        <a:schemeClr val="tx1"/>
                      </a:solidFill>
                    </a:lnB>
                    <a:solidFill>
                      <a:schemeClr val="accent3">
                        <a:lumMod val="20000"/>
                        <a:lumOff val="80000"/>
                      </a:schemeClr>
                    </a:solidFill>
                  </a:tcPr>
                </a:tc>
                <a:tc>
                  <a:txBody>
                    <a:bodyPr/>
                    <a:lstStyle/>
                    <a:p>
                      <a:pPr marL="0" indent="0">
                        <a:buNone/>
                      </a:pPr>
                      <a:r>
                        <a:rPr lang="en-US" sz="2100" b="0" dirty="0">
                          <a:solidFill>
                            <a:schemeClr val="tx1"/>
                          </a:solidFill>
                        </a:rPr>
                        <a:t>6. Give them “thinking time” to answer a question.</a:t>
                      </a:r>
                    </a:p>
                  </a:txBody>
                  <a:tcPr marL="121920" marR="121920" marT="60960" marB="60960">
                    <a:lnL w="12700">
                      <a:solidFill>
                        <a:schemeClr val="tx1"/>
                      </a:solidFill>
                    </a:lnL>
                    <a:lnR w="12700">
                      <a:solidFill>
                        <a:schemeClr val="tx1"/>
                      </a:solidFill>
                    </a:lnR>
                    <a:lnT w="12700">
                      <a:solidFill>
                        <a:schemeClr val="tx1"/>
                      </a:solidFill>
                    </a:lnT>
                    <a:lnB w="12700">
                      <a:solidFill>
                        <a:schemeClr val="tx1"/>
                      </a:solidFill>
                    </a:lnB>
                    <a:solidFill>
                      <a:schemeClr val="accent3">
                        <a:lumMod val="20000"/>
                        <a:lumOff val="80000"/>
                      </a:schemeClr>
                    </a:solidFill>
                  </a:tcPr>
                </a:tc>
                <a:extLst>
                  <a:ext uri="{0D108BD9-81ED-4DB2-BD59-A6C34878D82A}">
                    <a16:rowId xmlns:a16="http://schemas.microsoft.com/office/drawing/2014/main" val="2939278886"/>
                  </a:ext>
                </a:extLst>
              </a:tr>
            </a:tbl>
          </a:graphicData>
        </a:graphic>
      </p:graphicFrame>
    </p:spTree>
    <p:extLst>
      <p:ext uri="{BB962C8B-B14F-4D97-AF65-F5344CB8AC3E}">
        <p14:creationId xmlns:p14="http://schemas.microsoft.com/office/powerpoint/2010/main" val="11063798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5</a:t>
            </a:fld>
            <a:endParaRPr lang="en-GB"/>
          </a:p>
        </p:txBody>
      </p:sp>
      <p:sp>
        <p:nvSpPr>
          <p:cNvPr id="2" name="TextBox 1">
            <a:extLst>
              <a:ext uri="{FF2B5EF4-FFF2-40B4-BE49-F238E27FC236}">
                <a16:creationId xmlns:a16="http://schemas.microsoft.com/office/drawing/2014/main" id="{8308BC32-389F-68D0-1BB8-66BCE7E87AC2}"/>
              </a:ext>
            </a:extLst>
          </p:cNvPr>
          <p:cNvSpPr txBox="1"/>
          <p:nvPr/>
        </p:nvSpPr>
        <p:spPr>
          <a:xfrm>
            <a:off x="1271393" y="2205627"/>
            <a:ext cx="9450887" cy="3365473"/>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GB" sz="2667" b="1" dirty="0">
                <a:cs typeface="Arial"/>
              </a:rPr>
              <a:t>Learning outcomes</a:t>
            </a:r>
          </a:p>
          <a:p>
            <a:endParaRPr lang="en-GB" sz="2667" dirty="0">
              <a:cs typeface="Arial"/>
            </a:endParaRPr>
          </a:p>
          <a:p>
            <a:r>
              <a:rPr lang="en-GB" sz="2667" dirty="0">
                <a:cs typeface="Arial"/>
              </a:rPr>
              <a:t>By the end of this lesson, you will: </a:t>
            </a:r>
          </a:p>
          <a:p>
            <a:pPr marL="609585" indent="-609585">
              <a:buAutoNum type="arabicPeriod"/>
            </a:pPr>
            <a:r>
              <a:rPr lang="en-GB" sz="2667" dirty="0">
                <a:cs typeface="Arial"/>
              </a:rPr>
              <a:t>be able to use communication strategies to elicit effective responses from young people </a:t>
            </a:r>
            <a:endParaRPr lang="en-US" sz="2667" dirty="0">
              <a:cs typeface="Arial"/>
            </a:endParaRPr>
          </a:p>
          <a:p>
            <a:pPr marL="609585" indent="-609585">
              <a:buAutoNum type="arabicPeriod"/>
            </a:pPr>
            <a:r>
              <a:rPr lang="en-GB" sz="2667" dirty="0"/>
              <a:t>know verbal and non-verbal questioning techniques  </a:t>
            </a:r>
            <a:r>
              <a:rPr lang="en-US" sz="2667" dirty="0">
                <a:cs typeface="Arial"/>
              </a:rPr>
              <a:t> </a:t>
            </a:r>
          </a:p>
          <a:p>
            <a:pPr marL="609585" indent="-609585">
              <a:buAutoNum type="arabicPeriod"/>
            </a:pPr>
            <a:r>
              <a:rPr lang="en-GB" sz="2667" dirty="0"/>
              <a:t>use memory strategies to remember key names.</a:t>
            </a:r>
            <a:endParaRPr lang="en-GB" sz="2667" dirty="0">
              <a:cs typeface="Arial"/>
            </a:endParaRPr>
          </a:p>
          <a:p>
            <a:pPr marL="380990" indent="-380990">
              <a:buFont typeface="Arial"/>
              <a:buChar char="•"/>
            </a:pPr>
            <a:endParaRPr lang="en-GB" sz="3200" dirty="0">
              <a:cs typeface="Arial"/>
            </a:endParaRPr>
          </a:p>
        </p:txBody>
      </p:sp>
      <p:sp>
        <p:nvSpPr>
          <p:cNvPr id="5" name="TextBox 4">
            <a:extLst>
              <a:ext uri="{FF2B5EF4-FFF2-40B4-BE49-F238E27FC236}">
                <a16:creationId xmlns:a16="http://schemas.microsoft.com/office/drawing/2014/main" id="{95D50727-9704-9D3C-2581-263D87EC9227}"/>
              </a:ext>
            </a:extLst>
          </p:cNvPr>
          <p:cNvSpPr txBox="1"/>
          <p:nvPr/>
        </p:nvSpPr>
        <p:spPr>
          <a:xfrm>
            <a:off x="1226508" y="942060"/>
            <a:ext cx="8635129" cy="410433"/>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GB" sz="2667" b="1" i="1" dirty="0">
                <a:cs typeface="Arial"/>
              </a:rPr>
              <a:t>Aim: Communicate effectively with young people</a:t>
            </a:r>
          </a:p>
        </p:txBody>
      </p:sp>
    </p:spTree>
    <p:extLst>
      <p:ext uri="{BB962C8B-B14F-4D97-AF65-F5344CB8AC3E}">
        <p14:creationId xmlns:p14="http://schemas.microsoft.com/office/powerpoint/2010/main" val="39343561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a:t>02</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lstStyle/>
          <a:p>
            <a:r>
              <a:rPr lang="en-US" dirty="0">
                <a:cs typeface="Arial"/>
              </a:rPr>
              <a:t>New material</a:t>
            </a:r>
          </a:p>
        </p:txBody>
      </p:sp>
    </p:spTree>
    <p:extLst>
      <p:ext uri="{BB962C8B-B14F-4D97-AF65-F5344CB8AC3E}">
        <p14:creationId xmlns:p14="http://schemas.microsoft.com/office/powerpoint/2010/main" val="22785253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3906C48C-B17D-16E7-E873-3F7AFC909268}"/>
              </a:ext>
            </a:extLst>
          </p:cNvPr>
          <p:cNvSpPr>
            <a:spLocks noGrp="1"/>
          </p:cNvSpPr>
          <p:nvPr>
            <p:ph type="sldNum" sz="quarter" idx="11"/>
          </p:nvPr>
        </p:nvSpPr>
        <p:spPr/>
        <p:txBody>
          <a:bodyPr/>
          <a:lstStyle/>
          <a:p>
            <a:pPr algn="ctr"/>
            <a:fld id="{DA2C159E-F13C-4A85-9A41-E7669D3E0D70}" type="slidenum">
              <a:rPr lang="en-GB" smtClean="0"/>
              <a:pPr algn="ctr"/>
              <a:t>7</a:t>
            </a:fld>
            <a:endParaRPr lang="en-GB"/>
          </a:p>
        </p:txBody>
      </p:sp>
      <p:sp>
        <p:nvSpPr>
          <p:cNvPr id="6" name="Footer Placeholder 5">
            <a:extLst>
              <a:ext uri="{FF2B5EF4-FFF2-40B4-BE49-F238E27FC236}">
                <a16:creationId xmlns:a16="http://schemas.microsoft.com/office/drawing/2014/main" id="{0B862F1D-7D11-9DAE-F560-2A5FA78A4FB2}"/>
              </a:ext>
            </a:extLst>
          </p:cNvPr>
          <p:cNvSpPr>
            <a:spLocks noGrp="1"/>
          </p:cNvSpPr>
          <p:nvPr>
            <p:ph type="ftr" sz="quarter" idx="10"/>
          </p:nvPr>
        </p:nvSpPr>
        <p:spPr/>
        <p:txBody>
          <a:bodyPr/>
          <a:lstStyle/>
          <a:p>
            <a:r>
              <a:rPr lang="en-GB" dirty="0"/>
              <a:t>Education and Training Foundation</a:t>
            </a:r>
          </a:p>
        </p:txBody>
      </p:sp>
      <p:sp>
        <p:nvSpPr>
          <p:cNvPr id="9" name="TextBox 8">
            <a:extLst>
              <a:ext uri="{FF2B5EF4-FFF2-40B4-BE49-F238E27FC236}">
                <a16:creationId xmlns:a16="http://schemas.microsoft.com/office/drawing/2014/main" id="{D0976769-7E26-535B-7926-CF1F954F89EB}"/>
              </a:ext>
            </a:extLst>
          </p:cNvPr>
          <p:cNvSpPr txBox="1"/>
          <p:nvPr/>
        </p:nvSpPr>
        <p:spPr>
          <a:xfrm>
            <a:off x="311999" y="1412776"/>
            <a:ext cx="5234743" cy="4431406"/>
          </a:xfrm>
          <a:prstGeom prst="rect">
            <a:avLst/>
          </a:prstGeom>
          <a:solidFill>
            <a:schemeClr val="accent3">
              <a:lumMod val="20000"/>
              <a:lumOff val="80000"/>
            </a:schemeClr>
          </a:solidFill>
          <a:ln>
            <a:solidFill>
              <a:schemeClr val="tx1"/>
            </a:solidFill>
          </a:ln>
          <a:effectLst>
            <a:outerShdw blurRad="50800" dist="38100" dir="2700000" algn="tl" rotWithShape="0">
              <a:prstClr val="black">
                <a:alpha val="40000"/>
              </a:prstClr>
            </a:outerShdw>
          </a:effectLst>
        </p:spPr>
        <p:txBody>
          <a:bodyPr wrap="square" lIns="0" tIns="0" rIns="0" bIns="0" rtlCol="0" anchor="t">
            <a:spAutoFit/>
          </a:bodyPr>
          <a:lstStyle/>
          <a:p>
            <a:pPr algn="ctr"/>
            <a:r>
              <a:rPr lang="en-US" sz="2667" b="1" dirty="0">
                <a:cs typeface="Arial"/>
              </a:rPr>
              <a:t>CUE</a:t>
            </a:r>
          </a:p>
          <a:p>
            <a:pPr algn="ctr"/>
            <a:endParaRPr lang="en-US" sz="2667" b="1" dirty="0">
              <a:cs typeface="Arial"/>
            </a:endParaRPr>
          </a:p>
          <a:p>
            <a:r>
              <a:rPr lang="en-US" sz="2133" dirty="0"/>
              <a:t>“A prompt or something which encourages someone into action.” (</a:t>
            </a:r>
            <a:r>
              <a:rPr lang="en-US" sz="2133" i="1" dirty="0" err="1"/>
              <a:t>Dictionary.com</a:t>
            </a:r>
            <a:r>
              <a:rPr lang="en-US" sz="2133" dirty="0"/>
              <a:t>)</a:t>
            </a:r>
            <a:endParaRPr lang="en-US" sz="2133" dirty="0">
              <a:cs typeface="Arial"/>
            </a:endParaRPr>
          </a:p>
          <a:p>
            <a:endParaRPr lang="en-US" sz="2133" dirty="0">
              <a:cs typeface="Arial"/>
            </a:endParaRPr>
          </a:p>
          <a:p>
            <a:r>
              <a:rPr lang="en-US" sz="2133" dirty="0"/>
              <a:t>A cue can be:</a:t>
            </a:r>
            <a:endParaRPr lang="en-US" sz="2133" dirty="0">
              <a:cs typeface="Arial"/>
            </a:endParaRPr>
          </a:p>
          <a:p>
            <a:endParaRPr lang="en-US" sz="2133" dirty="0">
              <a:cs typeface="Arial"/>
            </a:endParaRPr>
          </a:p>
          <a:p>
            <a:pPr marL="380990" indent="-380990">
              <a:buFont typeface="Arial" panose="020B0604020202020204" pitchFamily="34" charset="0"/>
              <a:buChar char="•"/>
            </a:pPr>
            <a:r>
              <a:rPr lang="en-US" sz="2133" b="1" dirty="0"/>
              <a:t>verbal</a:t>
            </a:r>
            <a:r>
              <a:rPr lang="en-US" sz="2133" dirty="0"/>
              <a:t> or spoken – to help the listener answer</a:t>
            </a:r>
            <a:endParaRPr lang="en-US" sz="2133" dirty="0">
              <a:cs typeface="Arial"/>
            </a:endParaRPr>
          </a:p>
          <a:p>
            <a:pPr marL="380990" indent="-380990">
              <a:buFont typeface="Arial" panose="020B0604020202020204" pitchFamily="34" charset="0"/>
              <a:buChar char="•"/>
            </a:pPr>
            <a:endParaRPr lang="en-US" sz="2133" dirty="0">
              <a:cs typeface="Arial"/>
            </a:endParaRPr>
          </a:p>
          <a:p>
            <a:pPr marL="380990" indent="-380990">
              <a:buFont typeface="Arial" panose="020B0604020202020204" pitchFamily="34" charset="0"/>
              <a:buChar char="•"/>
            </a:pPr>
            <a:r>
              <a:rPr lang="en-US" sz="2133" b="1" dirty="0"/>
              <a:t>non-verbal </a:t>
            </a:r>
            <a:r>
              <a:rPr lang="en-US" sz="2133" dirty="0"/>
              <a:t>–</a:t>
            </a:r>
            <a:r>
              <a:rPr lang="en-US" sz="2133" b="1" dirty="0"/>
              <a:t> </a:t>
            </a:r>
            <a:r>
              <a:rPr lang="en-US" sz="2133" dirty="0"/>
              <a:t>body language, eye contact, etc.</a:t>
            </a:r>
            <a:endParaRPr lang="en-US" sz="2133" dirty="0">
              <a:cs typeface="Arial"/>
            </a:endParaRPr>
          </a:p>
          <a:p>
            <a:pPr algn="ctr"/>
            <a:endParaRPr lang="en-US" sz="2133" dirty="0">
              <a:cs typeface="Arial"/>
            </a:endParaRPr>
          </a:p>
        </p:txBody>
      </p:sp>
      <p:sp>
        <p:nvSpPr>
          <p:cNvPr id="10" name="TextBox 9">
            <a:extLst>
              <a:ext uri="{FF2B5EF4-FFF2-40B4-BE49-F238E27FC236}">
                <a16:creationId xmlns:a16="http://schemas.microsoft.com/office/drawing/2014/main" id="{FB54EB4F-68E5-0BB0-9BCA-AEB0FB871FB2}"/>
              </a:ext>
            </a:extLst>
          </p:cNvPr>
          <p:cNvSpPr txBox="1"/>
          <p:nvPr/>
        </p:nvSpPr>
        <p:spPr>
          <a:xfrm>
            <a:off x="5901468" y="1883724"/>
            <a:ext cx="6048672" cy="2831929"/>
          </a:xfrm>
          <a:prstGeom prst="rect">
            <a:avLst/>
          </a:prstGeom>
          <a:noFill/>
        </p:spPr>
        <p:txBody>
          <a:bodyPr wrap="square" lIns="0" tIns="0" rIns="0" bIns="0" rtlCol="0" anchor="t">
            <a:spAutoFit/>
          </a:bodyPr>
          <a:lstStyle/>
          <a:p>
            <a:endParaRPr lang="en-US" sz="2400" dirty="0"/>
          </a:p>
          <a:p>
            <a:r>
              <a:rPr lang="en-US" sz="2667" b="1" dirty="0">
                <a:cs typeface="Arial"/>
              </a:rPr>
              <a:t>Task 1</a:t>
            </a:r>
          </a:p>
          <a:p>
            <a:endParaRPr lang="en-US" sz="2667" dirty="0">
              <a:cs typeface="Arial"/>
            </a:endParaRPr>
          </a:p>
          <a:p>
            <a:r>
              <a:rPr lang="en-US" sz="2667" dirty="0"/>
              <a:t>Make a list of </a:t>
            </a:r>
            <a:r>
              <a:rPr lang="en-US" sz="2667" b="1" dirty="0"/>
              <a:t>five “verbal”</a:t>
            </a:r>
            <a:r>
              <a:rPr lang="en-US" sz="2667" dirty="0"/>
              <a:t> and </a:t>
            </a:r>
            <a:r>
              <a:rPr lang="en-US" sz="2667" b="1" dirty="0"/>
              <a:t>five “non-verbal”</a:t>
            </a:r>
            <a:r>
              <a:rPr lang="en-US" sz="2667" dirty="0"/>
              <a:t> cues you could use to reassure a child who is upset or has SEND or EAL.</a:t>
            </a:r>
            <a:endParaRPr lang="en-US" sz="2667" dirty="0">
              <a:cs typeface="Arial"/>
            </a:endParaRPr>
          </a:p>
        </p:txBody>
      </p:sp>
      <p:sp>
        <p:nvSpPr>
          <p:cNvPr id="2" name="Title 5">
            <a:extLst>
              <a:ext uri="{FF2B5EF4-FFF2-40B4-BE49-F238E27FC236}">
                <a16:creationId xmlns:a16="http://schemas.microsoft.com/office/drawing/2014/main" id="{C8D8D097-137E-B6E7-301E-7D73F627A01F}"/>
              </a:ext>
            </a:extLst>
          </p:cNvPr>
          <p:cNvSpPr>
            <a:spLocks noGrp="1"/>
          </p:cNvSpPr>
          <p:nvPr>
            <p:ph type="title"/>
          </p:nvPr>
        </p:nvSpPr>
        <p:spPr>
          <a:xfrm>
            <a:off x="143340" y="59126"/>
            <a:ext cx="11905321" cy="946092"/>
          </a:xfrm>
        </p:spPr>
        <p:txBody>
          <a:bodyPr vert="horz" lIns="144000" tIns="0" rIns="144000" bIns="0" rtlCol="0" anchor="t" anchorCtr="0">
            <a:normAutofit fontScale="90000"/>
          </a:bodyPr>
          <a:lstStyle/>
          <a:p>
            <a:br>
              <a:rPr lang="en-GB" sz="1333">
                <a:solidFill>
                  <a:schemeClr val="dk1"/>
                </a:solidFill>
                <a:ea typeface="+mn-ea"/>
                <a:cs typeface="+mn-cs"/>
              </a:rPr>
            </a:br>
            <a:r>
              <a:rPr lang="en-GB" sz="1333" i="1">
                <a:solidFill>
                  <a:schemeClr val="dk1"/>
                </a:solidFill>
                <a:ea typeface="+mn-ea"/>
                <a:cs typeface="+mn-cs"/>
              </a:rPr>
              <a:t> </a:t>
            </a:r>
            <a:br>
              <a:rPr lang="en-GB" sz="1333">
                <a:solidFill>
                  <a:schemeClr val="dk1"/>
                </a:solidFill>
                <a:ea typeface="+mn-ea"/>
                <a:cs typeface="+mn-cs"/>
              </a:rPr>
            </a:br>
            <a:endParaRPr lang="en-GB" sz="1333"/>
          </a:p>
        </p:txBody>
      </p:sp>
      <p:sp>
        <p:nvSpPr>
          <p:cNvPr id="3" name="TextBox 2">
            <a:extLst>
              <a:ext uri="{FF2B5EF4-FFF2-40B4-BE49-F238E27FC236}">
                <a16:creationId xmlns:a16="http://schemas.microsoft.com/office/drawing/2014/main" id="{A2896C7F-F9E2-5982-F3DC-86EE4F6A87BF}"/>
              </a:ext>
            </a:extLst>
          </p:cNvPr>
          <p:cNvSpPr txBox="1"/>
          <p:nvPr/>
        </p:nvSpPr>
        <p:spPr>
          <a:xfrm>
            <a:off x="311064" y="138831"/>
            <a:ext cx="11496803" cy="410433"/>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GB" sz="2667" b="1" i="1" dirty="0"/>
              <a:t>Aim:</a:t>
            </a:r>
            <a:r>
              <a:rPr lang="en-GB" sz="2667" i="1" dirty="0"/>
              <a:t> </a:t>
            </a:r>
            <a:r>
              <a:rPr lang="en-GB" sz="2667" b="1" i="1" dirty="0"/>
              <a:t>Communicate effectively with young people</a:t>
            </a:r>
            <a:endParaRPr lang="en-GB" sz="2667" dirty="0">
              <a:cs typeface="Arial"/>
            </a:endParaRPr>
          </a:p>
        </p:txBody>
      </p:sp>
      <p:sp>
        <p:nvSpPr>
          <p:cNvPr id="7" name="Rectangle: Rounded Corners 6">
            <a:extLst>
              <a:ext uri="{FF2B5EF4-FFF2-40B4-BE49-F238E27FC236}">
                <a16:creationId xmlns:a16="http://schemas.microsoft.com/office/drawing/2014/main" id="{593F7DA1-F84C-3C80-25F8-108BB953F1D3}"/>
              </a:ext>
            </a:extLst>
          </p:cNvPr>
          <p:cNvSpPr/>
          <p:nvPr/>
        </p:nvSpPr>
        <p:spPr>
          <a:xfrm>
            <a:off x="9694612" y="4986936"/>
            <a:ext cx="1824203" cy="1248139"/>
          </a:xfrm>
          <a:prstGeom prst="roundRect">
            <a:avLst/>
          </a:prstGeom>
          <a:solidFill>
            <a:srgbClr val="00B050"/>
          </a:solidFill>
          <a:ln w="12700">
            <a:solidFill>
              <a:schemeClr val="tx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rPr>
              <a:t>TURN AND</a:t>
            </a:r>
          </a:p>
          <a:p>
            <a:pPr algn="ctr"/>
            <a:r>
              <a:rPr lang="en-US" sz="2400" b="1" dirty="0">
                <a:solidFill>
                  <a:schemeClr val="bg1"/>
                </a:solidFill>
              </a:rPr>
              <a:t>TALK</a:t>
            </a:r>
            <a:endParaRPr lang="en-GB" sz="2400" b="1" dirty="0">
              <a:solidFill>
                <a:schemeClr val="bg1"/>
              </a:solidFill>
            </a:endParaRPr>
          </a:p>
        </p:txBody>
      </p:sp>
    </p:spTree>
    <p:extLst>
      <p:ext uri="{BB962C8B-B14F-4D97-AF65-F5344CB8AC3E}">
        <p14:creationId xmlns:p14="http://schemas.microsoft.com/office/powerpoint/2010/main" val="31144060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a:xfrm>
            <a:off x="2861183" y="1251700"/>
            <a:ext cx="6073432" cy="4802099"/>
          </a:xfrm>
          <a:solidFill>
            <a:schemeClr val="accent3">
              <a:lumMod val="20000"/>
              <a:lumOff val="80000"/>
            </a:schemeClr>
          </a:solidFill>
          <a:ln>
            <a:solidFill>
              <a:schemeClr val="tx1"/>
            </a:solidFill>
          </a:ln>
          <a:effectLst>
            <a:outerShdw blurRad="50800" dist="38100" dir="2700000" algn="tl" rotWithShape="0">
              <a:prstClr val="black">
                <a:alpha val="40000"/>
              </a:prstClr>
            </a:outerShdw>
          </a:effectLst>
        </p:spPr>
        <p:txBody>
          <a:bodyPr vert="horz" lIns="240000" tIns="0" rIns="240000" bIns="0" rtlCol="0" anchor="t">
            <a:noAutofit/>
          </a:bodyPr>
          <a:lstStyle/>
          <a:p>
            <a:r>
              <a:rPr lang="en-US" sz="2667" b="0" dirty="0"/>
              <a:t>  </a:t>
            </a:r>
            <a:endParaRPr lang="en-US" sz="2667" b="0" dirty="0">
              <a:cs typeface="Arial"/>
            </a:endParaRPr>
          </a:p>
          <a:p>
            <a:r>
              <a:rPr lang="en-US" sz="2667" b="0" dirty="0"/>
              <a:t>The prime areas</a:t>
            </a:r>
            <a:r>
              <a:rPr lang="en-US" sz="2667" b="0" dirty="0">
                <a:solidFill>
                  <a:srgbClr val="000000"/>
                </a:solidFill>
              </a:rPr>
              <a:t> included in the early years foundation stage (EYFS) framework are</a:t>
            </a:r>
            <a:r>
              <a:rPr lang="en-US" sz="2667" b="0" dirty="0"/>
              <a:t>:</a:t>
            </a:r>
            <a:endParaRPr lang="en-US" sz="2667" b="0" dirty="0">
              <a:cs typeface="Arial"/>
            </a:endParaRPr>
          </a:p>
          <a:p>
            <a:pPr marL="457189" indent="-457189">
              <a:buChar char="•"/>
            </a:pPr>
            <a:r>
              <a:rPr lang="en-US" sz="2667" b="0" dirty="0"/>
              <a:t>communication and language</a:t>
            </a:r>
            <a:endParaRPr lang="en-US" sz="2667" b="0" dirty="0">
              <a:cs typeface="Arial"/>
            </a:endParaRPr>
          </a:p>
          <a:p>
            <a:pPr marL="457189" indent="-457189">
              <a:buChar char="•"/>
            </a:pPr>
            <a:r>
              <a:rPr lang="en-US" sz="2667" b="0" dirty="0">
                <a:solidFill>
                  <a:srgbClr val="000000"/>
                </a:solidFill>
              </a:rPr>
              <a:t>physical</a:t>
            </a:r>
            <a:r>
              <a:rPr lang="en-US" sz="2667" b="0" dirty="0"/>
              <a:t> development </a:t>
            </a:r>
            <a:endParaRPr lang="en-US" sz="2667" b="0" dirty="0">
              <a:cs typeface="Arial"/>
            </a:endParaRPr>
          </a:p>
          <a:p>
            <a:pPr marL="457189" indent="-457189">
              <a:buChar char="•"/>
            </a:pPr>
            <a:r>
              <a:rPr lang="en-US" sz="2667" b="0" dirty="0"/>
              <a:t>personal, social and emotional development.</a:t>
            </a:r>
            <a:endParaRPr lang="en-US" sz="2667" b="0" dirty="0">
              <a:cs typeface="Arial"/>
            </a:endParaRPr>
          </a:p>
          <a:p>
            <a:endParaRPr lang="en-US" sz="2133" dirty="0">
              <a:solidFill>
                <a:srgbClr val="E51C41"/>
              </a:solidFill>
              <a:cs typeface="Arial"/>
            </a:endParaRP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8</a:t>
            </a:fld>
            <a:endParaRPr lang="en-GB"/>
          </a:p>
        </p:txBody>
      </p:sp>
      <p:sp>
        <p:nvSpPr>
          <p:cNvPr id="7" name="Rectangle 6">
            <a:extLst>
              <a:ext uri="{FF2B5EF4-FFF2-40B4-BE49-F238E27FC236}">
                <a16:creationId xmlns:a16="http://schemas.microsoft.com/office/drawing/2014/main" id="{6296CCE9-0F60-94B7-E233-7F2A1D7734D9}"/>
              </a:ext>
            </a:extLst>
          </p:cNvPr>
          <p:cNvSpPr/>
          <p:nvPr/>
        </p:nvSpPr>
        <p:spPr>
          <a:xfrm>
            <a:off x="3442360" y="3274433"/>
            <a:ext cx="4983667" cy="518635"/>
          </a:xfrm>
          <a:prstGeom prst="rect">
            <a:avLst/>
          </a:prstGeom>
          <a:no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en-GB" sz="2400"/>
          </a:p>
        </p:txBody>
      </p:sp>
      <p:sp>
        <p:nvSpPr>
          <p:cNvPr id="11" name="Title 5">
            <a:extLst>
              <a:ext uri="{FF2B5EF4-FFF2-40B4-BE49-F238E27FC236}">
                <a16:creationId xmlns:a16="http://schemas.microsoft.com/office/drawing/2014/main" id="{BC8CEFD0-AFF1-F9F5-AD41-428FC9E6D380}"/>
              </a:ext>
            </a:extLst>
          </p:cNvPr>
          <p:cNvSpPr>
            <a:spLocks noGrp="1"/>
          </p:cNvSpPr>
          <p:nvPr>
            <p:ph type="title"/>
          </p:nvPr>
        </p:nvSpPr>
        <p:spPr>
          <a:xfrm>
            <a:off x="143340" y="59126"/>
            <a:ext cx="11905321" cy="946092"/>
          </a:xfrm>
        </p:spPr>
        <p:txBody>
          <a:bodyPr vert="horz" lIns="144000" tIns="0" rIns="144000" bIns="0" rtlCol="0" anchor="t" anchorCtr="0">
            <a:normAutofit fontScale="90000"/>
          </a:bodyPr>
          <a:lstStyle/>
          <a:p>
            <a:br>
              <a:rPr lang="en-GB" sz="1333">
                <a:solidFill>
                  <a:schemeClr val="dk1"/>
                </a:solidFill>
                <a:ea typeface="+mn-ea"/>
                <a:cs typeface="+mn-cs"/>
              </a:rPr>
            </a:br>
            <a:r>
              <a:rPr lang="en-GB" sz="1333" i="1">
                <a:solidFill>
                  <a:schemeClr val="dk1"/>
                </a:solidFill>
                <a:ea typeface="+mn-ea"/>
                <a:cs typeface="+mn-cs"/>
              </a:rPr>
              <a:t> </a:t>
            </a:r>
            <a:br>
              <a:rPr lang="en-GB" sz="1333">
                <a:solidFill>
                  <a:schemeClr val="dk1"/>
                </a:solidFill>
                <a:ea typeface="+mn-ea"/>
                <a:cs typeface="+mn-cs"/>
              </a:rPr>
            </a:br>
            <a:endParaRPr lang="en-GB" sz="1333"/>
          </a:p>
        </p:txBody>
      </p:sp>
      <p:sp>
        <p:nvSpPr>
          <p:cNvPr id="8" name="TextBox 7">
            <a:extLst>
              <a:ext uri="{FF2B5EF4-FFF2-40B4-BE49-F238E27FC236}">
                <a16:creationId xmlns:a16="http://schemas.microsoft.com/office/drawing/2014/main" id="{E94E307B-7652-8C5D-9585-9D5B4235B69A}"/>
              </a:ext>
            </a:extLst>
          </p:cNvPr>
          <p:cNvSpPr txBox="1"/>
          <p:nvPr/>
        </p:nvSpPr>
        <p:spPr>
          <a:xfrm>
            <a:off x="311065" y="253653"/>
            <a:ext cx="11736884" cy="410433"/>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GB" sz="2667" b="1" i="1" dirty="0"/>
              <a:t>Aim:</a:t>
            </a:r>
            <a:r>
              <a:rPr lang="en-GB" sz="2667" i="1" dirty="0"/>
              <a:t> </a:t>
            </a:r>
            <a:r>
              <a:rPr lang="en-GB" sz="2667" b="1" i="1" dirty="0"/>
              <a:t>Commu</a:t>
            </a:r>
            <a:r>
              <a:rPr lang="en-GB" sz="2667" b="1" i="1" dirty="0">
                <a:solidFill>
                  <a:srgbClr val="000000"/>
                </a:solidFill>
              </a:rPr>
              <a:t>nicate effectively with young people</a:t>
            </a:r>
            <a:endParaRPr lang="en-GB" sz="2667" dirty="0">
              <a:solidFill>
                <a:srgbClr val="000000"/>
              </a:solidFill>
              <a:cs typeface="Arial"/>
            </a:endParaRPr>
          </a:p>
        </p:txBody>
      </p:sp>
    </p:spTree>
    <p:extLst>
      <p:ext uri="{BB962C8B-B14F-4D97-AF65-F5344CB8AC3E}">
        <p14:creationId xmlns:p14="http://schemas.microsoft.com/office/powerpoint/2010/main" val="26484633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C5F776-4876-6D89-419B-13EFD1385586}"/>
              </a:ext>
            </a:extLst>
          </p:cNvPr>
          <p:cNvSpPr>
            <a:spLocks noGrp="1"/>
          </p:cNvSpPr>
          <p:nvPr>
            <p:ph type="title"/>
          </p:nvPr>
        </p:nvSpPr>
        <p:spPr>
          <a:xfrm>
            <a:off x="316835" y="300290"/>
            <a:ext cx="11698932" cy="963881"/>
          </a:xfrm>
        </p:spPr>
        <p:txBody>
          <a:bodyPr/>
          <a:lstStyle/>
          <a:p>
            <a:r>
              <a:rPr lang="en-GB" i="1" dirty="0">
                <a:cs typeface="Arial"/>
              </a:rPr>
              <a:t>Aim:</a:t>
            </a:r>
            <a:r>
              <a:rPr lang="en-GB" b="0" i="1" dirty="0">
                <a:cs typeface="Arial"/>
              </a:rPr>
              <a:t> </a:t>
            </a:r>
            <a:r>
              <a:rPr lang="en-GB" i="1" dirty="0">
                <a:cs typeface="Arial"/>
              </a:rPr>
              <a:t>Communicate effectively with young people</a:t>
            </a:r>
            <a:endParaRPr lang="en-US" b="0" dirty="0">
              <a:cs typeface="Arial"/>
            </a:endParaRPr>
          </a:p>
          <a:p>
            <a:endParaRPr lang="en-US" dirty="0">
              <a:cs typeface="Arial"/>
            </a:endParaRPr>
          </a:p>
        </p:txBody>
      </p:sp>
      <p:sp>
        <p:nvSpPr>
          <p:cNvPr id="3" name="Text Placeholder 2">
            <a:extLst>
              <a:ext uri="{FF2B5EF4-FFF2-40B4-BE49-F238E27FC236}">
                <a16:creationId xmlns:a16="http://schemas.microsoft.com/office/drawing/2014/main" id="{5DDEC9B5-29E3-872A-1CDD-3CE68760201E}"/>
              </a:ext>
            </a:extLst>
          </p:cNvPr>
          <p:cNvSpPr>
            <a:spLocks noGrp="1"/>
          </p:cNvSpPr>
          <p:nvPr>
            <p:ph type="body" sz="quarter" idx="14"/>
          </p:nvPr>
        </p:nvSpPr>
        <p:spPr>
          <a:xfrm>
            <a:off x="518755" y="5114618"/>
            <a:ext cx="11166808" cy="1314588"/>
          </a:xfrm>
        </p:spPr>
        <p:txBody>
          <a:bodyPr vert="horz" lIns="0" tIns="0" rIns="0" bIns="0" rtlCol="0" anchor="t">
            <a:normAutofit/>
          </a:bodyPr>
          <a:lstStyle/>
          <a:p>
            <a:pPr>
              <a:lnSpc>
                <a:spcPts val="2133"/>
              </a:lnSpc>
              <a:spcBef>
                <a:spcPct val="20000"/>
              </a:spcBef>
            </a:pPr>
            <a:endParaRPr lang="en-US" sz="2667" b="0">
              <a:solidFill>
                <a:srgbClr val="000000"/>
              </a:solidFill>
              <a:cs typeface="Arial"/>
            </a:endParaRPr>
          </a:p>
          <a:p>
            <a:endParaRPr lang="en-US" sz="2667">
              <a:cs typeface="Arial"/>
            </a:endParaRPr>
          </a:p>
          <a:p>
            <a:endParaRPr lang="en-US" sz="2667">
              <a:cs typeface="Arial"/>
            </a:endParaRPr>
          </a:p>
        </p:txBody>
      </p:sp>
      <p:sp>
        <p:nvSpPr>
          <p:cNvPr id="4" name="Footer Placeholder 3">
            <a:extLst>
              <a:ext uri="{FF2B5EF4-FFF2-40B4-BE49-F238E27FC236}">
                <a16:creationId xmlns:a16="http://schemas.microsoft.com/office/drawing/2014/main" id="{78015C6F-6D82-A2FF-2A6D-CD44A3D12955}"/>
              </a:ext>
            </a:extLst>
          </p:cNvPr>
          <p:cNvSpPr>
            <a:spLocks noGrp="1"/>
          </p:cNvSpPr>
          <p:nvPr>
            <p:ph type="ftr" sz="quarter" idx="11"/>
          </p:nvPr>
        </p:nvSpPr>
        <p:spPr/>
        <p:txBody>
          <a:bodyPr/>
          <a:lstStyle/>
          <a:p>
            <a:r>
              <a:rPr lang="en-GB" dirty="0"/>
              <a:t>Education and Training Foundation</a:t>
            </a:r>
          </a:p>
        </p:txBody>
      </p:sp>
      <p:sp>
        <p:nvSpPr>
          <p:cNvPr id="5" name="Slide Number Placeholder 4">
            <a:extLst>
              <a:ext uri="{FF2B5EF4-FFF2-40B4-BE49-F238E27FC236}">
                <a16:creationId xmlns:a16="http://schemas.microsoft.com/office/drawing/2014/main" id="{93D7E805-F485-8F29-DA38-42EBB22983E8}"/>
              </a:ext>
            </a:extLst>
          </p:cNvPr>
          <p:cNvSpPr>
            <a:spLocks noGrp="1"/>
          </p:cNvSpPr>
          <p:nvPr>
            <p:ph type="sldNum" sz="quarter" idx="12"/>
          </p:nvPr>
        </p:nvSpPr>
        <p:spPr/>
        <p:txBody>
          <a:bodyPr/>
          <a:lstStyle/>
          <a:p>
            <a:fld id="{DA2C159E-F13C-4A85-9A41-E7669D3E0D70}" type="slidenum">
              <a:rPr lang="en-GB" smtClean="0"/>
              <a:pPr/>
              <a:t>9</a:t>
            </a:fld>
            <a:endParaRPr lang="en-GB"/>
          </a:p>
        </p:txBody>
      </p:sp>
      <p:sp>
        <p:nvSpPr>
          <p:cNvPr id="8" name="TextBox 7">
            <a:extLst>
              <a:ext uri="{FF2B5EF4-FFF2-40B4-BE49-F238E27FC236}">
                <a16:creationId xmlns:a16="http://schemas.microsoft.com/office/drawing/2014/main" id="{ED223B0B-4EBE-FAF1-8E45-6D7FD417D14C}"/>
              </a:ext>
            </a:extLst>
          </p:cNvPr>
          <p:cNvSpPr txBox="1"/>
          <p:nvPr/>
        </p:nvSpPr>
        <p:spPr>
          <a:xfrm>
            <a:off x="516578" y="1004932"/>
            <a:ext cx="9799007" cy="4849276"/>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rtl="0"/>
            <a:r>
              <a:rPr lang="en-US" sz="2667" b="1" dirty="0">
                <a:latin typeface="Arial"/>
                <a:ea typeface="Segoe UI"/>
                <a:cs typeface="Segoe UI"/>
              </a:rPr>
              <a:t>Task 2</a:t>
            </a:r>
            <a:r>
              <a:rPr lang="en-US" sz="2667" dirty="0">
                <a:latin typeface="Arial"/>
                <a:ea typeface="Segoe UI"/>
                <a:cs typeface="Segoe UI"/>
              </a:rPr>
              <a:t>​</a:t>
            </a:r>
          </a:p>
          <a:p>
            <a:endParaRPr lang="en-US" sz="2667" dirty="0">
              <a:latin typeface="Arial"/>
              <a:ea typeface="Segoe UI"/>
              <a:cs typeface="Segoe UI"/>
            </a:endParaRPr>
          </a:p>
          <a:p>
            <a:pPr rtl="0"/>
            <a:r>
              <a:rPr lang="en-US" sz="2667" dirty="0">
                <a:latin typeface="Arial"/>
                <a:ea typeface="Segoe UI"/>
                <a:cs typeface="Segoe UI"/>
              </a:rPr>
              <a:t>Create a list of the different ways of communicating with young people.​</a:t>
            </a:r>
          </a:p>
          <a:p>
            <a:endParaRPr lang="en-US" sz="2667" dirty="0">
              <a:latin typeface="Arial"/>
              <a:ea typeface="Segoe UI"/>
              <a:cs typeface="Segoe UI"/>
            </a:endParaRPr>
          </a:p>
          <a:p>
            <a:pPr rtl="0"/>
            <a:r>
              <a:rPr lang="en-US" sz="2667" dirty="0">
                <a:latin typeface="Arial"/>
                <a:ea typeface="Segoe UI"/>
                <a:cs typeface="Segoe UI"/>
              </a:rPr>
              <a:t>These can include:​</a:t>
            </a:r>
          </a:p>
          <a:p>
            <a:pPr marL="457189" indent="-457189">
              <a:lnSpc>
                <a:spcPct val="150000"/>
              </a:lnSpc>
              <a:buFont typeface="Arial"/>
              <a:buChar char="•"/>
            </a:pPr>
            <a:r>
              <a:rPr lang="en-US" sz="2667" dirty="0">
                <a:latin typeface="Arial"/>
                <a:ea typeface="Segoe UI"/>
                <a:cs typeface="Segoe UI"/>
              </a:rPr>
              <a:t>pitch/tone of voice</a:t>
            </a:r>
          </a:p>
          <a:p>
            <a:pPr marL="457189" indent="-457189">
              <a:lnSpc>
                <a:spcPct val="150000"/>
              </a:lnSpc>
              <a:buFont typeface="Arial"/>
              <a:buChar char="•"/>
            </a:pPr>
            <a:r>
              <a:rPr lang="en-US" sz="2667" dirty="0">
                <a:latin typeface="Arial"/>
                <a:ea typeface="Segoe UI"/>
                <a:cs typeface="Segoe UI"/>
              </a:rPr>
              <a:t>language used</a:t>
            </a:r>
          </a:p>
          <a:p>
            <a:pPr marL="457189" indent="-457189">
              <a:lnSpc>
                <a:spcPct val="150000"/>
              </a:lnSpc>
              <a:buFont typeface="Arial"/>
              <a:buChar char="•"/>
            </a:pPr>
            <a:r>
              <a:rPr lang="en-US" sz="2667" dirty="0">
                <a:latin typeface="Arial"/>
                <a:ea typeface="Segoe UI"/>
                <a:cs typeface="Segoe UI"/>
              </a:rPr>
              <a:t>verbal and non-verbal cues</a:t>
            </a:r>
          </a:p>
          <a:p>
            <a:pPr marL="457189" indent="-457189">
              <a:lnSpc>
                <a:spcPct val="150000"/>
              </a:lnSpc>
              <a:buFont typeface="Arial"/>
              <a:buChar char="•"/>
            </a:pPr>
            <a:r>
              <a:rPr lang="en-US" sz="2667" dirty="0">
                <a:latin typeface="Arial"/>
                <a:ea typeface="Segoe UI"/>
                <a:cs typeface="Segoe UI"/>
              </a:rPr>
              <a:t>types of texts and activities.​</a:t>
            </a:r>
            <a:endParaRPr lang="en-US" sz="2667" dirty="0">
              <a:cs typeface="Arial"/>
            </a:endParaRPr>
          </a:p>
        </p:txBody>
      </p:sp>
    </p:spTree>
    <p:extLst>
      <p:ext uri="{BB962C8B-B14F-4D97-AF65-F5344CB8AC3E}">
        <p14:creationId xmlns:p14="http://schemas.microsoft.com/office/powerpoint/2010/main" val="248530995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PowerPoi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D0EB937B-22B1-438E-B94C-53F0C82EE8F1}" vid="{C8935411-04CE-46E8-8E77-6CC9E3078D2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F881A016B10084995EF93CBCB18F51C" ma:contentTypeVersion="17" ma:contentTypeDescription="Create a new document." ma:contentTypeScope="" ma:versionID="48ffc06f6ec283ce7618f4b4875bad84">
  <xsd:schema xmlns:xsd="http://www.w3.org/2001/XMLSchema" xmlns:xs="http://www.w3.org/2001/XMLSchema" xmlns:p="http://schemas.microsoft.com/office/2006/metadata/properties" xmlns:ns2="b99cf144-4eb2-4910-9a88-c8d0ce72bbfd" xmlns:ns3="a75230e0-234e-44fc-a46b-fcfdfca8ad4b" targetNamespace="http://schemas.microsoft.com/office/2006/metadata/properties" ma:root="true" ma:fieldsID="adfd571ea4855126d306e926ca3f8808" ns2:_="" ns3:_="">
    <xsd:import namespace="b99cf144-4eb2-4910-9a88-c8d0ce72bbfd"/>
    <xsd:import namespace="a75230e0-234e-44fc-a46b-fcfdfca8ad4b"/>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AutoKeyPoints" minOccurs="0"/>
                <xsd:element ref="ns2:MediaServiceKeyPoints" minOccurs="0"/>
                <xsd:element ref="ns2:MediaServiceOCR" minOccurs="0"/>
                <xsd:element ref="ns2:MediaServiceDateTake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Location"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99cf144-4eb2-4910-9a88-c8d0ce72bbf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20cda56a-0d36-40e2-ad5d-df46f41119bb"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75230e0-234e-44fc-a46b-fcfdfca8ad4b"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a57b629d-5dce-4b34-ab1a-52e3d0ef0cee}" ma:internalName="TaxCatchAll" ma:showField="CatchAllData" ma:web="a75230e0-234e-44fc-a46b-fcfdfca8ad4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a75230e0-234e-44fc-a46b-fcfdfca8ad4b" xsi:nil="true"/>
    <lcf76f155ced4ddcb4097134ff3c332f xmlns="b99cf144-4eb2-4910-9a88-c8d0ce72bbfd">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DD7278F5-59E7-493D-8F6D-EF01FCE9ED5C}"/>
</file>

<file path=customXml/itemProps2.xml><?xml version="1.0" encoding="utf-8"?>
<ds:datastoreItem xmlns:ds="http://schemas.openxmlformats.org/officeDocument/2006/customXml" ds:itemID="{B2C7ADDA-B79E-4BAA-862E-BCE84BDC9094}"/>
</file>

<file path=customXml/itemProps3.xml><?xml version="1.0" encoding="utf-8"?>
<ds:datastoreItem xmlns:ds="http://schemas.openxmlformats.org/officeDocument/2006/customXml" ds:itemID="{2A99184B-7177-4F4E-8960-080153CDD93C}"/>
</file>

<file path=docProps/app.xml><?xml version="1.0" encoding="utf-8"?>
<Properties xmlns="http://schemas.openxmlformats.org/officeDocument/2006/extended-properties" xmlns:vt="http://schemas.openxmlformats.org/officeDocument/2006/docPropsVTypes">
  <Template>blank</Template>
  <TotalTime>1</TotalTime>
  <Words>1230</Words>
  <Application>Microsoft Office PowerPoint</Application>
  <PresentationFormat>Widescreen</PresentationFormat>
  <Paragraphs>223</Paragraphs>
  <Slides>19</Slides>
  <Notes>18</Notes>
  <HiddenSlides>1</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19</vt:i4>
      </vt:variant>
    </vt:vector>
  </HeadingPairs>
  <TitlesOfParts>
    <vt:vector size="22" baseType="lpstr">
      <vt:lpstr>Arial</vt:lpstr>
      <vt:lpstr>Calibri</vt:lpstr>
      <vt:lpstr>Office Theme</vt:lpstr>
      <vt:lpstr>Lesson 1</vt:lpstr>
      <vt:lpstr>Lesson outline: Teacher use only  </vt:lpstr>
      <vt:lpstr>01</vt:lpstr>
      <vt:lpstr>   </vt:lpstr>
      <vt:lpstr>PowerPoint Presentation</vt:lpstr>
      <vt:lpstr>02</vt:lpstr>
      <vt:lpstr>   </vt:lpstr>
      <vt:lpstr>   </vt:lpstr>
      <vt:lpstr>Aim: Communicate effectively with young people </vt:lpstr>
      <vt:lpstr>   </vt:lpstr>
      <vt:lpstr>03</vt:lpstr>
      <vt:lpstr>   </vt:lpstr>
      <vt:lpstr>   </vt:lpstr>
      <vt:lpstr>   </vt:lpstr>
      <vt:lpstr>04</vt:lpstr>
      <vt:lpstr>Aim: Communicate effectively with young people </vt:lpstr>
      <vt:lpstr>05</vt:lpstr>
      <vt:lpstr>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dc:title>
  <dc:creator>Gemma Brezinski</dc:creator>
  <cp:lastModifiedBy>Gemma Brezinski</cp:lastModifiedBy>
  <cp:revision>1</cp:revision>
  <dcterms:created xsi:type="dcterms:W3CDTF">2024-01-08T10:53:03Z</dcterms:created>
  <dcterms:modified xsi:type="dcterms:W3CDTF">2024-01-08T10:54:05Z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0x010100BF881A016B10084995EF93CBCB18F51C</vt:lpwstr>
  </property>
</Properties>
</file>