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s/slide17.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60" r:id="rId2"/>
    <p:sldId id="361" r:id="rId3"/>
    <p:sldId id="362" r:id="rId4"/>
    <p:sldId id="363" r:id="rId5"/>
    <p:sldId id="364" r:id="rId6"/>
    <p:sldId id="365" r:id="rId7"/>
    <p:sldId id="366" r:id="rId8"/>
    <p:sldId id="367" r:id="rId9"/>
    <p:sldId id="368" r:id="rId10"/>
    <p:sldId id="369" r:id="rId11"/>
    <p:sldId id="370" r:id="rId12"/>
    <p:sldId id="371" r:id="rId13"/>
    <p:sldId id="372" r:id="rId14"/>
    <p:sldId id="373" r:id="rId15"/>
    <p:sldId id="374" r:id="rId16"/>
    <p:sldId id="375" r:id="rId17"/>
    <p:sldId id="42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1" d="100"/>
          <a:sy n="61" d="100"/>
        </p:scale>
        <p:origin x="2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FBF822-CD7F-4EAF-A073-11393311D9EC}"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B2278F-EA30-4ECD-AAD8-54633AB3F654}" type="slidenum">
              <a:rPr lang="en-GB" smtClean="0"/>
              <a:t>‹#›</a:t>
            </a:fld>
            <a:endParaRPr lang="en-GB"/>
          </a:p>
        </p:txBody>
      </p:sp>
    </p:spTree>
    <p:extLst>
      <p:ext uri="{BB962C8B-B14F-4D97-AF65-F5344CB8AC3E}">
        <p14:creationId xmlns:p14="http://schemas.microsoft.com/office/powerpoint/2010/main" val="1275674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a:p>
        </p:txBody>
      </p:sp>
    </p:spTree>
    <p:extLst>
      <p:ext uri="{BB962C8B-B14F-4D97-AF65-F5344CB8AC3E}">
        <p14:creationId xmlns:p14="http://schemas.microsoft.com/office/powerpoint/2010/main" val="254056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a:p>
        </p:txBody>
      </p:sp>
    </p:spTree>
    <p:extLst>
      <p:ext uri="{BB962C8B-B14F-4D97-AF65-F5344CB8AC3E}">
        <p14:creationId xmlns:p14="http://schemas.microsoft.com/office/powerpoint/2010/main" val="3816425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a:p>
        </p:txBody>
      </p:sp>
    </p:spTree>
    <p:extLst>
      <p:ext uri="{BB962C8B-B14F-4D97-AF65-F5344CB8AC3E}">
        <p14:creationId xmlns:p14="http://schemas.microsoft.com/office/powerpoint/2010/main" val="2242124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1585928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865021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a:p>
        </p:txBody>
      </p:sp>
    </p:spTree>
    <p:extLst>
      <p:ext uri="{BB962C8B-B14F-4D97-AF65-F5344CB8AC3E}">
        <p14:creationId xmlns:p14="http://schemas.microsoft.com/office/powerpoint/2010/main" val="11607339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1700751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2044936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1365903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43739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p>
        </p:txBody>
      </p:sp>
    </p:spTree>
    <p:extLst>
      <p:ext uri="{BB962C8B-B14F-4D97-AF65-F5344CB8AC3E}">
        <p14:creationId xmlns:p14="http://schemas.microsoft.com/office/powerpoint/2010/main" val="3241743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3614401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1693273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Lesson 4</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a:xfrm>
            <a:off x="5184959" y="4839225"/>
            <a:ext cx="6444333" cy="1209883"/>
          </a:xfrm>
        </p:spPr>
        <p:txBody>
          <a:bodyPr vert="horz" lIns="144000" tIns="144000" rIns="0" bIns="144000" rtlCol="0" anchor="t">
            <a:noAutofit/>
          </a:bodyPr>
          <a:lstStyle/>
          <a:p>
            <a:pPr>
              <a:lnSpc>
                <a:spcPct val="100000"/>
              </a:lnSpc>
              <a:defRPr/>
            </a:pPr>
            <a:r>
              <a:rPr lang="en-US" sz="3200" b="0" dirty="0">
                <a:cs typeface="Arial"/>
              </a:rPr>
              <a:t>Aim: Use positive language to effectively motivate young people </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a:xfrm>
            <a:off x="5615947" y="6521963"/>
            <a:ext cx="6407315" cy="672075"/>
          </a:xfrm>
        </p:spPr>
        <p:txBody>
          <a:bodyPr/>
          <a:lstStyle/>
          <a:p>
            <a:endParaRPr lang="en-US"/>
          </a:p>
        </p:txBody>
      </p:sp>
    </p:spTree>
    <p:extLst>
      <p:ext uri="{BB962C8B-B14F-4D97-AF65-F5344CB8AC3E}">
        <p14:creationId xmlns:p14="http://schemas.microsoft.com/office/powerpoint/2010/main" val="29759988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10</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3" name="Rectangle: Rounded Corners 2">
            <a:extLst>
              <a:ext uri="{FF2B5EF4-FFF2-40B4-BE49-F238E27FC236}">
                <a16:creationId xmlns:a16="http://schemas.microsoft.com/office/drawing/2014/main" id="{61F3260D-6C4E-DCDD-92B9-0995AE4C841C}"/>
              </a:ext>
            </a:extLst>
          </p:cNvPr>
          <p:cNvSpPr/>
          <p:nvPr/>
        </p:nvSpPr>
        <p:spPr>
          <a:xfrm>
            <a:off x="719403" y="3373747"/>
            <a:ext cx="10248501" cy="2746371"/>
          </a:xfrm>
          <a:prstGeom prst="round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r>
              <a:rPr lang="en-US" sz="2133" b="1" dirty="0">
                <a:solidFill>
                  <a:srgbClr val="002060"/>
                </a:solidFill>
              </a:rPr>
              <a:t>1. Help children and young people to focus on strengths rather than</a:t>
            </a:r>
          </a:p>
          <a:p>
            <a:pPr algn="ctr"/>
            <a:r>
              <a:rPr lang="en-US" sz="2133" b="1" dirty="0">
                <a:solidFill>
                  <a:srgbClr val="002060"/>
                </a:solidFill>
              </a:rPr>
              <a:t> on disadvantages.</a:t>
            </a:r>
            <a:endParaRPr lang="en-US" sz="2133" b="1" dirty="0">
              <a:solidFill>
                <a:srgbClr val="002060"/>
              </a:solidFill>
              <a:cs typeface="Arial"/>
            </a:endParaRPr>
          </a:p>
          <a:p>
            <a:pPr algn="ctr"/>
            <a:r>
              <a:rPr lang="en-US" sz="2133" dirty="0">
                <a:solidFill>
                  <a:schemeClr val="tx1"/>
                </a:solidFill>
              </a:rPr>
              <a:t>To do this, always use the positive of what children do know, or what they can do, as a starting point. This will give them confidence to build their knowledge. </a:t>
            </a:r>
            <a:endParaRPr lang="en-US" sz="2133" dirty="0">
              <a:solidFill>
                <a:schemeClr val="tx1"/>
              </a:solidFill>
              <a:cs typeface="Arial"/>
            </a:endParaRPr>
          </a:p>
          <a:p>
            <a:pPr algn="ctr"/>
            <a:r>
              <a:rPr lang="en-US" sz="2133" dirty="0">
                <a:solidFill>
                  <a:srgbClr val="002060"/>
                </a:solidFill>
              </a:rPr>
              <a:t>Use phrases such as “Tell me one thing you know about…” and “That’s a fantastic starting point… Now think about…”</a:t>
            </a:r>
            <a:endParaRPr lang="en-GB" sz="2133" dirty="0">
              <a:solidFill>
                <a:srgbClr val="002060"/>
              </a:solidFill>
            </a:endParaRPr>
          </a:p>
        </p:txBody>
      </p:sp>
      <p:sp>
        <p:nvSpPr>
          <p:cNvPr id="4" name="TextBox 3">
            <a:extLst>
              <a:ext uri="{FF2B5EF4-FFF2-40B4-BE49-F238E27FC236}">
                <a16:creationId xmlns:a16="http://schemas.microsoft.com/office/drawing/2014/main" id="{0C11701C-FC93-B113-A6A5-A4543603ADEB}"/>
              </a:ext>
            </a:extLst>
          </p:cNvPr>
          <p:cNvSpPr txBox="1"/>
          <p:nvPr/>
        </p:nvSpPr>
        <p:spPr>
          <a:xfrm>
            <a:off x="214648" y="140338"/>
            <a:ext cx="11858853" cy="533544"/>
          </a:xfrm>
          <a:prstGeom prst="rect">
            <a:avLst/>
          </a:prstGeom>
          <a:noFill/>
        </p:spPr>
        <p:txBody>
          <a:bodyPr wrap="square" lIns="121920" tIns="60960" rIns="121920" bIns="60960" anchor="t">
            <a:spAutoFit/>
          </a:bodyPr>
          <a:lstStyle/>
          <a:p>
            <a:r>
              <a:rPr lang="en-US" sz="2667" b="1" i="1" dirty="0">
                <a:cs typeface="Arial"/>
              </a:rPr>
              <a:t>Aim: Use positive language to effectively motivate young people </a:t>
            </a:r>
            <a:r>
              <a:rPr lang="en-US" sz="2667" b="1" dirty="0">
                <a:cs typeface="Arial"/>
              </a:rPr>
              <a:t> </a:t>
            </a:r>
            <a:endParaRPr lang="en-US" sz="2667" b="1" dirty="0"/>
          </a:p>
        </p:txBody>
      </p:sp>
      <p:sp>
        <p:nvSpPr>
          <p:cNvPr id="2" name="TextBox 1">
            <a:extLst>
              <a:ext uri="{FF2B5EF4-FFF2-40B4-BE49-F238E27FC236}">
                <a16:creationId xmlns:a16="http://schemas.microsoft.com/office/drawing/2014/main" id="{BFCF86A7-7F7C-E77E-E64A-4519623FD921}"/>
              </a:ext>
            </a:extLst>
          </p:cNvPr>
          <p:cNvSpPr txBox="1"/>
          <p:nvPr/>
        </p:nvSpPr>
        <p:spPr>
          <a:xfrm>
            <a:off x="798455" y="1022077"/>
            <a:ext cx="10163907" cy="205216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Activity 1 </a:t>
            </a:r>
          </a:p>
          <a:p>
            <a:endParaRPr lang="en-US" sz="2667" b="1" dirty="0">
              <a:cs typeface="Arial"/>
            </a:endParaRPr>
          </a:p>
          <a:p>
            <a:r>
              <a:rPr lang="en-US" sz="2667" dirty="0"/>
              <a:t>Use the mind-map for this task provided in the handout booklet, and make some notes on the key approaches you hear being discussed. </a:t>
            </a:r>
            <a:endParaRPr lang="en-US" sz="2667" dirty="0">
              <a:cs typeface="Arial"/>
            </a:endParaRPr>
          </a:p>
        </p:txBody>
      </p:sp>
    </p:spTree>
    <p:extLst>
      <p:ext uri="{BB962C8B-B14F-4D97-AF65-F5344CB8AC3E}">
        <p14:creationId xmlns:p14="http://schemas.microsoft.com/office/powerpoint/2010/main" val="2612952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11</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8" name="TextBox 7">
            <a:extLst>
              <a:ext uri="{FF2B5EF4-FFF2-40B4-BE49-F238E27FC236}">
                <a16:creationId xmlns:a16="http://schemas.microsoft.com/office/drawing/2014/main" id="{F86E075C-893D-1773-95D9-BB8939C1F7A6}"/>
              </a:ext>
            </a:extLst>
          </p:cNvPr>
          <p:cNvSpPr txBox="1"/>
          <p:nvPr/>
        </p:nvSpPr>
        <p:spPr>
          <a:xfrm>
            <a:off x="173584" y="183115"/>
            <a:ext cx="11865856" cy="533544"/>
          </a:xfrm>
          <a:prstGeom prst="rect">
            <a:avLst/>
          </a:prstGeom>
          <a:noFill/>
        </p:spPr>
        <p:txBody>
          <a:bodyPr wrap="square" lIns="121920" tIns="60960" rIns="121920" bIns="60960" anchor="t">
            <a:spAutoFit/>
          </a:bodyPr>
          <a:lstStyle/>
          <a:p>
            <a:r>
              <a:rPr lang="en-US" sz="2667" b="1" i="1" dirty="0">
                <a:cs typeface="Arial"/>
              </a:rPr>
              <a:t>Aim: Use positive language to effectively motivate young people </a:t>
            </a:r>
            <a:r>
              <a:rPr lang="en-US" sz="2667" b="1" dirty="0">
                <a:cs typeface="Arial"/>
              </a:rPr>
              <a:t> </a:t>
            </a:r>
          </a:p>
        </p:txBody>
      </p:sp>
      <p:sp>
        <p:nvSpPr>
          <p:cNvPr id="3" name="Rectangle: Rounded Corners 2">
            <a:extLst>
              <a:ext uri="{FF2B5EF4-FFF2-40B4-BE49-F238E27FC236}">
                <a16:creationId xmlns:a16="http://schemas.microsoft.com/office/drawing/2014/main" id="{61F3260D-6C4E-DCDD-92B9-0995AE4C841C}"/>
              </a:ext>
            </a:extLst>
          </p:cNvPr>
          <p:cNvSpPr/>
          <p:nvPr/>
        </p:nvSpPr>
        <p:spPr>
          <a:xfrm>
            <a:off x="719403" y="1940172"/>
            <a:ext cx="10248501" cy="3741744"/>
          </a:xfrm>
          <a:prstGeom prst="round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r>
              <a:rPr lang="en-US" sz="2133" b="1" dirty="0">
                <a:solidFill>
                  <a:srgbClr val="002060"/>
                </a:solidFill>
              </a:rPr>
              <a:t>2. Use praise and constructive feedback to build confidence </a:t>
            </a:r>
          </a:p>
          <a:p>
            <a:pPr algn="ctr"/>
            <a:r>
              <a:rPr lang="en-US" sz="2133" b="1" dirty="0">
                <a:solidFill>
                  <a:srgbClr val="002060"/>
                </a:solidFill>
              </a:rPr>
              <a:t>and competence.</a:t>
            </a:r>
            <a:endParaRPr lang="en-US" sz="2133" b="1" dirty="0">
              <a:solidFill>
                <a:srgbClr val="002060"/>
              </a:solidFill>
              <a:cs typeface="Arial"/>
            </a:endParaRPr>
          </a:p>
          <a:p>
            <a:pPr algn="ctr"/>
            <a:r>
              <a:rPr lang="en-US" sz="2133" dirty="0">
                <a:solidFill>
                  <a:schemeClr val="tx1"/>
                </a:solidFill>
              </a:rPr>
              <a:t>To do this, show children that you are listening to them by giving them feedback on what they have said. Praise them for their contributions, regardless of whether or not they were accurate, and build from this position. </a:t>
            </a:r>
            <a:endParaRPr lang="en-US" sz="2133" dirty="0">
              <a:solidFill>
                <a:schemeClr val="tx1"/>
              </a:solidFill>
              <a:cs typeface="Arial"/>
            </a:endParaRPr>
          </a:p>
          <a:p>
            <a:pPr algn="ctr"/>
            <a:endParaRPr lang="en-US" sz="2133" dirty="0">
              <a:solidFill>
                <a:schemeClr val="tx1"/>
              </a:solidFill>
              <a:cs typeface="Arial"/>
            </a:endParaRPr>
          </a:p>
          <a:p>
            <a:pPr algn="ctr"/>
            <a:r>
              <a:rPr lang="en-GB" sz="2133" dirty="0">
                <a:solidFill>
                  <a:srgbClr val="002060"/>
                </a:solidFill>
              </a:rPr>
              <a:t>Use phrases such as “That was a fantastic start” or “Well done for thinking about… Now let’s think about…”</a:t>
            </a:r>
            <a:endParaRPr lang="en-GB" sz="2133" dirty="0">
              <a:solidFill>
                <a:srgbClr val="002060"/>
              </a:solidFill>
              <a:cs typeface="Arial"/>
            </a:endParaRPr>
          </a:p>
        </p:txBody>
      </p:sp>
    </p:spTree>
    <p:extLst>
      <p:ext uri="{BB962C8B-B14F-4D97-AF65-F5344CB8AC3E}">
        <p14:creationId xmlns:p14="http://schemas.microsoft.com/office/powerpoint/2010/main" val="1825360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12</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8" name="TextBox 7">
            <a:extLst>
              <a:ext uri="{FF2B5EF4-FFF2-40B4-BE49-F238E27FC236}">
                <a16:creationId xmlns:a16="http://schemas.microsoft.com/office/drawing/2014/main" id="{F86E075C-893D-1773-95D9-BB8939C1F7A6}"/>
              </a:ext>
            </a:extLst>
          </p:cNvPr>
          <p:cNvSpPr txBox="1"/>
          <p:nvPr/>
        </p:nvSpPr>
        <p:spPr>
          <a:xfrm>
            <a:off x="173585" y="183116"/>
            <a:ext cx="11907609" cy="615553"/>
          </a:xfrm>
          <a:prstGeom prst="rect">
            <a:avLst/>
          </a:prstGeom>
          <a:noFill/>
        </p:spPr>
        <p:txBody>
          <a:bodyPr wrap="square" lIns="121920" tIns="60960" rIns="121920" bIns="60960" anchor="t">
            <a:spAutoFit/>
          </a:bodyPr>
          <a:lstStyle/>
          <a:p>
            <a:r>
              <a:rPr lang="en-US" sz="2667" b="1" i="1" dirty="0">
                <a:cs typeface="Arial"/>
              </a:rPr>
              <a:t>Aim: Use positive language to effectively motivate young</a:t>
            </a:r>
            <a:r>
              <a:rPr lang="en-US" sz="3200" b="1" i="1" dirty="0">
                <a:cs typeface="Arial"/>
              </a:rPr>
              <a:t> </a:t>
            </a:r>
            <a:r>
              <a:rPr lang="en-US" sz="2667" b="1" i="1" dirty="0">
                <a:cs typeface="Arial"/>
              </a:rPr>
              <a:t>people</a:t>
            </a:r>
            <a:r>
              <a:rPr lang="en-US" sz="3200" b="1" i="1" dirty="0">
                <a:cs typeface="Arial"/>
              </a:rPr>
              <a:t> </a:t>
            </a:r>
            <a:r>
              <a:rPr lang="en-US" sz="2667" b="1" dirty="0">
                <a:cs typeface="Arial"/>
              </a:rPr>
              <a:t> </a:t>
            </a:r>
            <a:endParaRPr lang="en-US" sz="2667" b="1" dirty="0"/>
          </a:p>
        </p:txBody>
      </p:sp>
      <p:sp>
        <p:nvSpPr>
          <p:cNvPr id="2" name="Rectangle: Rounded Corners 1">
            <a:extLst>
              <a:ext uri="{FF2B5EF4-FFF2-40B4-BE49-F238E27FC236}">
                <a16:creationId xmlns:a16="http://schemas.microsoft.com/office/drawing/2014/main" id="{BB0B7C2B-2062-385E-A7E9-BF2B13BC7F47}"/>
              </a:ext>
            </a:extLst>
          </p:cNvPr>
          <p:cNvSpPr/>
          <p:nvPr/>
        </p:nvSpPr>
        <p:spPr>
          <a:xfrm>
            <a:off x="719403" y="1658960"/>
            <a:ext cx="10248501" cy="3786264"/>
          </a:xfrm>
          <a:prstGeom prst="round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r>
              <a:rPr lang="en-US" sz="2133" b="1" dirty="0">
                <a:solidFill>
                  <a:srgbClr val="002060"/>
                </a:solidFill>
              </a:rPr>
              <a:t>3. Model language that celebrates diversity.</a:t>
            </a:r>
            <a:endParaRPr lang="en-US" sz="2133" b="1" dirty="0">
              <a:solidFill>
                <a:srgbClr val="002060"/>
              </a:solidFill>
              <a:cs typeface="Arial"/>
            </a:endParaRPr>
          </a:p>
          <a:p>
            <a:pPr algn="ctr"/>
            <a:r>
              <a:rPr lang="en-US" sz="2133" dirty="0">
                <a:solidFill>
                  <a:schemeClr val="tx1"/>
                </a:solidFill>
              </a:rPr>
              <a:t>To do this, always use language that is inclusive and celebrates all individual children and young people. This makes sure children feel safe and confident, and are encouraged to contribute.</a:t>
            </a:r>
            <a:endParaRPr lang="en-US" sz="2133" dirty="0">
              <a:solidFill>
                <a:schemeClr val="tx1"/>
              </a:solidFill>
              <a:cs typeface="Arial"/>
            </a:endParaRPr>
          </a:p>
          <a:p>
            <a:pPr algn="ctr"/>
            <a:endParaRPr lang="en-US" sz="2133" dirty="0">
              <a:solidFill>
                <a:schemeClr val="tx1"/>
              </a:solidFill>
              <a:cs typeface="Arial"/>
            </a:endParaRPr>
          </a:p>
          <a:p>
            <a:pPr algn="ctr"/>
            <a:r>
              <a:rPr lang="en-US" sz="2133" dirty="0">
                <a:solidFill>
                  <a:srgbClr val="002060"/>
                </a:solidFill>
              </a:rPr>
              <a:t>When using language, think carefully about not including terms that make assumptions about culture, race, gender, ability, etc. Keep your language as neutral as possible. For example, instead of saying, “They are a disabled person”, say “They are a person with a disability”.</a:t>
            </a:r>
            <a:endParaRPr lang="en-GB" sz="2133" dirty="0">
              <a:solidFill>
                <a:srgbClr val="002060"/>
              </a:solidFill>
            </a:endParaRPr>
          </a:p>
        </p:txBody>
      </p:sp>
    </p:spTree>
    <p:extLst>
      <p:ext uri="{BB962C8B-B14F-4D97-AF65-F5344CB8AC3E}">
        <p14:creationId xmlns:p14="http://schemas.microsoft.com/office/powerpoint/2010/main" val="31304372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Independent practice</a:t>
            </a:r>
          </a:p>
        </p:txBody>
      </p:sp>
    </p:spTree>
    <p:extLst>
      <p:ext uri="{BB962C8B-B14F-4D97-AF65-F5344CB8AC3E}">
        <p14:creationId xmlns:p14="http://schemas.microsoft.com/office/powerpoint/2010/main" val="4208595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06217" y="1087518"/>
            <a:ext cx="8845596" cy="4942677"/>
          </a:xfr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vert="horz" lIns="121920" tIns="240000" rIns="0" bIns="0" rtlCol="0" anchor="t">
            <a:noAutofit/>
          </a:bodyPr>
          <a:lstStyle/>
          <a:p>
            <a:pPr>
              <a:lnSpc>
                <a:spcPct val="100000"/>
              </a:lnSpc>
            </a:pPr>
            <a:r>
              <a:rPr lang="en-US" sz="2133" dirty="0">
                <a:cs typeface="Arial"/>
              </a:rPr>
              <a:t>Task 2</a:t>
            </a:r>
          </a:p>
          <a:p>
            <a:pPr>
              <a:lnSpc>
                <a:spcPct val="100000"/>
              </a:lnSpc>
            </a:pPr>
            <a:endParaRPr lang="en-US" sz="2133" b="0" dirty="0">
              <a:cs typeface="Arial"/>
            </a:endParaRPr>
          </a:p>
          <a:p>
            <a:pPr>
              <a:lnSpc>
                <a:spcPct val="100000"/>
              </a:lnSpc>
            </a:pPr>
            <a:r>
              <a:rPr lang="en-US" sz="2133" b="0" dirty="0">
                <a:cs typeface="Arial"/>
              </a:rPr>
              <a:t>Person A asks person B the following question:</a:t>
            </a:r>
          </a:p>
          <a:p>
            <a:pPr>
              <a:lnSpc>
                <a:spcPct val="100000"/>
              </a:lnSpc>
            </a:pPr>
            <a:r>
              <a:rPr lang="en-US" sz="2133" b="0" dirty="0">
                <a:cs typeface="Arial"/>
              </a:rPr>
              <a:t>“What do you think is the most effective strategy for communicating with children?”</a:t>
            </a:r>
            <a:br>
              <a:rPr lang="en-US" sz="2133" b="0" dirty="0"/>
            </a:br>
            <a:endParaRPr lang="en-US" sz="2133" b="0" dirty="0">
              <a:cs typeface="Arial"/>
            </a:endParaRPr>
          </a:p>
          <a:p>
            <a:pPr>
              <a:lnSpc>
                <a:spcPct val="100000"/>
              </a:lnSpc>
            </a:pPr>
            <a:r>
              <a:rPr lang="en-US" sz="2133" b="0" dirty="0">
                <a:cs typeface="Arial"/>
              </a:rPr>
              <a:t>Person B initially replies:</a:t>
            </a:r>
          </a:p>
          <a:p>
            <a:pPr>
              <a:lnSpc>
                <a:spcPct val="100000"/>
              </a:lnSpc>
            </a:pPr>
            <a:r>
              <a:rPr lang="en-US" sz="2133" b="0" dirty="0">
                <a:cs typeface="Arial"/>
              </a:rPr>
              <a:t>“I don’t know.”</a:t>
            </a:r>
          </a:p>
          <a:p>
            <a:pPr>
              <a:lnSpc>
                <a:spcPct val="100000"/>
              </a:lnSpc>
            </a:pPr>
            <a:endParaRPr lang="en-US" sz="2133" b="0" dirty="0">
              <a:cs typeface="Arial"/>
            </a:endParaRPr>
          </a:p>
          <a:p>
            <a:pPr>
              <a:lnSpc>
                <a:spcPct val="100000"/>
              </a:lnSpc>
            </a:pPr>
            <a:r>
              <a:rPr lang="en-US" sz="2133" b="0" dirty="0">
                <a:cs typeface="Arial"/>
              </a:rPr>
              <a:t>At this point, person A will use the positive strategies discussed to question their partner further and elicit more developed responses.</a:t>
            </a:r>
          </a:p>
          <a:p>
            <a:pPr>
              <a:lnSpc>
                <a:spcPct val="100000"/>
              </a:lnSpc>
            </a:pPr>
            <a:r>
              <a:rPr lang="en-US" sz="2133" b="0" dirty="0">
                <a:cs typeface="Arial"/>
              </a:rPr>
              <a:t>Then swap roles.</a:t>
            </a:r>
            <a:endParaRPr lang="en-US" sz="2133" dirty="0">
              <a:cs typeface="Arial"/>
            </a:endParaRPr>
          </a:p>
          <a:p>
            <a:pPr>
              <a:lnSpc>
                <a:spcPct val="100000"/>
              </a:lnSpc>
            </a:pPr>
            <a:endParaRPr lang="en-US" sz="2133" b="0" dirty="0">
              <a:cs typeface="Arial"/>
            </a:endParaRPr>
          </a:p>
          <a:p>
            <a:pPr>
              <a:lnSpc>
                <a:spcPct val="100000"/>
              </a:lnSpc>
            </a:pPr>
            <a:endParaRPr lang="en-US" sz="2133" b="0" dirty="0">
              <a:cs typeface="Arial"/>
            </a:endParaRPr>
          </a:p>
          <a:p>
            <a:pPr>
              <a:lnSpc>
                <a:spcPct val="100000"/>
              </a:lnSpc>
            </a:pPr>
            <a:endParaRPr lang="en-US" sz="2133" b="0" dirty="0"/>
          </a:p>
          <a:p>
            <a:pPr>
              <a:lnSpc>
                <a:spcPct val="100000"/>
              </a:lnSpc>
            </a:pPr>
            <a:endParaRPr lang="en-US" sz="2133" b="0" dirty="0"/>
          </a:p>
          <a:p>
            <a:pPr>
              <a:lnSpc>
                <a:spcPct val="100000"/>
              </a:lnSpc>
            </a:pPr>
            <a:endParaRPr lang="en-US" sz="2133" b="0" dirty="0"/>
          </a:p>
          <a:p>
            <a:pPr>
              <a:lnSpc>
                <a:spcPct val="100000"/>
              </a:lnSpc>
            </a:pPr>
            <a:endParaRPr lang="en-US" sz="2133" b="0" dirty="0"/>
          </a:p>
          <a:p>
            <a:pPr>
              <a:lnSpc>
                <a:spcPct val="100000"/>
              </a:lnSpc>
            </a:pPr>
            <a:endParaRPr lang="en-US" sz="2133" b="0" dirty="0"/>
          </a:p>
          <a:p>
            <a:pPr>
              <a:lnSpc>
                <a:spcPct val="100000"/>
              </a:lnSpc>
            </a:pPr>
            <a:endParaRPr lang="en-US" sz="2133" b="0" dirty="0"/>
          </a:p>
          <a:p>
            <a:pPr>
              <a:lnSpc>
                <a:spcPct val="100000"/>
              </a:lnSpc>
            </a:pPr>
            <a:endParaRPr lang="en-US" sz="2133" b="0" dirty="0"/>
          </a:p>
          <a:p>
            <a:pPr>
              <a:lnSpc>
                <a:spcPct val="100000"/>
              </a:lnSpc>
            </a:pPr>
            <a:endParaRPr lang="en-US" sz="2133" b="0" dirty="0"/>
          </a:p>
          <a:p>
            <a:pPr>
              <a:lnSpc>
                <a:spcPct val="100000"/>
              </a:lnSpc>
            </a:pPr>
            <a:endParaRPr lang="en-US" sz="2133" b="0"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pic>
        <p:nvPicPr>
          <p:cNvPr id="14" name="Picture 13">
            <a:extLst>
              <a:ext uri="{FF2B5EF4-FFF2-40B4-BE49-F238E27FC236}">
                <a16:creationId xmlns:a16="http://schemas.microsoft.com/office/drawing/2014/main" id="{35769CC5-395D-1233-998C-A6EA6A5E1E27}"/>
              </a:ext>
            </a:extLst>
          </p:cNvPr>
          <p:cNvPicPr>
            <a:picLocks noChangeAspect="1"/>
          </p:cNvPicPr>
          <p:nvPr/>
        </p:nvPicPr>
        <p:blipFill>
          <a:blip r:embed="rId3"/>
          <a:stretch>
            <a:fillRect/>
          </a:stretch>
        </p:blipFill>
        <p:spPr>
          <a:xfrm>
            <a:off x="9426624" y="3652763"/>
            <a:ext cx="1981200" cy="1981200"/>
          </a:xfrm>
          <a:prstGeom prst="rect">
            <a:avLst/>
          </a:prstGeom>
        </p:spPr>
      </p:pic>
      <p:sp>
        <p:nvSpPr>
          <p:cNvPr id="6" name="TextBox 5">
            <a:extLst>
              <a:ext uri="{FF2B5EF4-FFF2-40B4-BE49-F238E27FC236}">
                <a16:creationId xmlns:a16="http://schemas.microsoft.com/office/drawing/2014/main" id="{75590B5C-6316-00A5-9A86-4D19795BF0CD}"/>
              </a:ext>
            </a:extLst>
          </p:cNvPr>
          <p:cNvSpPr txBox="1"/>
          <p:nvPr/>
        </p:nvSpPr>
        <p:spPr>
          <a:xfrm>
            <a:off x="9310939" y="1004011"/>
            <a:ext cx="2584172" cy="1641731"/>
          </a:xfrm>
          <a:prstGeom prst="rect">
            <a:avLst/>
          </a:prstGeom>
          <a:solidFill>
            <a:schemeClr val="bg1">
              <a:lumMod val="95000"/>
            </a:schemeClr>
          </a:solidFill>
          <a:ln>
            <a:solidFill>
              <a:schemeClr val="tx1"/>
            </a:solidFill>
          </a:ln>
        </p:spPr>
        <p:txBody>
          <a:bodyPr rot="0" spcFirstLastPara="0" vertOverflow="overflow" horzOverflow="overflow" vert="horz" wrap="square" lIns="182880" tIns="0" rIns="0" bIns="0" numCol="1" spcCol="0" rtlCol="0" fromWordArt="0" anchor="t" anchorCtr="0" forceAA="0" compatLnSpc="1">
            <a:prstTxWarp prst="textNoShape">
              <a:avLst/>
            </a:prstTxWarp>
            <a:spAutoFit/>
          </a:bodyPr>
          <a:lstStyle/>
          <a:p>
            <a:r>
              <a:rPr lang="en-US" sz="2667" dirty="0">
                <a:cs typeface="Arial"/>
              </a:rPr>
              <a:t>You will now use role-play to </a:t>
            </a:r>
            <a:r>
              <a:rPr lang="en-US" sz="2667" dirty="0" err="1">
                <a:cs typeface="Arial"/>
              </a:rPr>
              <a:t>practise</a:t>
            </a:r>
            <a:r>
              <a:rPr lang="en-US" sz="2667" dirty="0">
                <a:cs typeface="Arial"/>
              </a:rPr>
              <a:t> this skill. </a:t>
            </a:r>
            <a:endParaRPr lang="en-US" sz="2667" dirty="0"/>
          </a:p>
        </p:txBody>
      </p:sp>
      <p:sp>
        <p:nvSpPr>
          <p:cNvPr id="10" name="TextBox 9">
            <a:extLst>
              <a:ext uri="{FF2B5EF4-FFF2-40B4-BE49-F238E27FC236}">
                <a16:creationId xmlns:a16="http://schemas.microsoft.com/office/drawing/2014/main" id="{8C2F1ACF-366E-0538-2814-7BF69B5236F0}"/>
              </a:ext>
            </a:extLst>
          </p:cNvPr>
          <p:cNvSpPr txBox="1"/>
          <p:nvPr/>
        </p:nvSpPr>
        <p:spPr>
          <a:xfrm>
            <a:off x="142270" y="78732"/>
            <a:ext cx="11907609" cy="615553"/>
          </a:xfrm>
          <a:prstGeom prst="rect">
            <a:avLst/>
          </a:prstGeom>
          <a:noFill/>
        </p:spPr>
        <p:txBody>
          <a:bodyPr wrap="square" lIns="121920" tIns="60960" rIns="121920" bIns="60960" anchor="t">
            <a:spAutoFit/>
          </a:bodyPr>
          <a:lstStyle/>
          <a:p>
            <a:r>
              <a:rPr lang="en-US" sz="2667" b="1" i="1" dirty="0">
                <a:cs typeface="Arial"/>
              </a:rPr>
              <a:t>Aim: Use positive language to effectively motivate young</a:t>
            </a:r>
            <a:r>
              <a:rPr lang="en-US" sz="3200" b="1" i="1" dirty="0">
                <a:cs typeface="Arial"/>
              </a:rPr>
              <a:t> </a:t>
            </a:r>
            <a:r>
              <a:rPr lang="en-US" sz="2667" b="1" i="1" dirty="0">
                <a:cs typeface="Arial"/>
              </a:rPr>
              <a:t>people</a:t>
            </a:r>
            <a:r>
              <a:rPr lang="en-US" sz="3200" b="1" i="1" dirty="0">
                <a:cs typeface="Arial"/>
              </a:rPr>
              <a:t> </a:t>
            </a:r>
            <a:r>
              <a:rPr lang="en-US" sz="2667" b="1" dirty="0">
                <a:cs typeface="Arial"/>
              </a:rPr>
              <a:t> </a:t>
            </a:r>
            <a:endParaRPr lang="en-US" sz="2667" b="1" dirty="0"/>
          </a:p>
        </p:txBody>
      </p:sp>
    </p:spTree>
    <p:extLst>
      <p:ext uri="{BB962C8B-B14F-4D97-AF65-F5344CB8AC3E}">
        <p14:creationId xmlns:p14="http://schemas.microsoft.com/office/powerpoint/2010/main" val="2525570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Review </a:t>
            </a:r>
          </a:p>
        </p:txBody>
      </p:sp>
    </p:spTree>
    <p:extLst>
      <p:ext uri="{BB962C8B-B14F-4D97-AF65-F5344CB8AC3E}">
        <p14:creationId xmlns:p14="http://schemas.microsoft.com/office/powerpoint/2010/main" val="27578038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a:p>
        </p:txBody>
      </p:sp>
      <p:sp>
        <p:nvSpPr>
          <p:cNvPr id="7" name="Text Placeholder 4">
            <a:extLst>
              <a:ext uri="{FF2B5EF4-FFF2-40B4-BE49-F238E27FC236}">
                <a16:creationId xmlns:a16="http://schemas.microsoft.com/office/drawing/2014/main" id="{A5DD5CAC-789C-F938-7F2A-A7F5B5F0AD48}"/>
              </a:ext>
            </a:extLst>
          </p:cNvPr>
          <p:cNvSpPr>
            <a:spLocks noGrp="1"/>
          </p:cNvSpPr>
          <p:nvPr>
            <p:ph type="body" sz="quarter" idx="12"/>
          </p:nvPr>
        </p:nvSpPr>
        <p:spPr>
          <a:xfrm>
            <a:off x="2664331" y="1600255"/>
            <a:ext cx="6720747" cy="3998296"/>
          </a:xfr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vert="horz" lIns="182880" tIns="96000" rIns="0" bIns="0" rtlCol="0" anchor="t">
            <a:noAutofit/>
          </a:bodyPr>
          <a:lstStyle/>
          <a:p>
            <a:pPr>
              <a:lnSpc>
                <a:spcPct val="100000"/>
              </a:lnSpc>
            </a:pPr>
            <a:r>
              <a:rPr lang="en-US" sz="2667" dirty="0"/>
              <a:t>Review activity </a:t>
            </a:r>
            <a:endParaRPr lang="en-US" sz="2667" dirty="0">
              <a:cs typeface="Arial"/>
            </a:endParaRPr>
          </a:p>
          <a:p>
            <a:pPr>
              <a:lnSpc>
                <a:spcPct val="100000"/>
              </a:lnSpc>
            </a:pPr>
            <a:endParaRPr lang="en-US" sz="2667" dirty="0">
              <a:cs typeface="Arial"/>
            </a:endParaRPr>
          </a:p>
          <a:p>
            <a:pPr>
              <a:lnSpc>
                <a:spcPct val="100000"/>
              </a:lnSpc>
            </a:pPr>
            <a:r>
              <a:rPr lang="en-US" sz="2667" b="0" dirty="0"/>
              <a:t>What positive phrases did you use to draw out further responses?</a:t>
            </a:r>
            <a:endParaRPr lang="en-US" sz="2667" b="0" dirty="0">
              <a:cs typeface="Arial"/>
            </a:endParaRPr>
          </a:p>
          <a:p>
            <a:pPr>
              <a:lnSpc>
                <a:spcPct val="100000"/>
              </a:lnSpc>
            </a:pPr>
            <a:endParaRPr lang="en-US" sz="2667" b="0" dirty="0">
              <a:cs typeface="Arial"/>
            </a:endParaRPr>
          </a:p>
          <a:p>
            <a:pPr>
              <a:lnSpc>
                <a:spcPct val="100000"/>
              </a:lnSpc>
            </a:pPr>
            <a:r>
              <a:rPr lang="en-US" sz="2667" b="0" dirty="0"/>
              <a:t>How could you adapt these types of phrases further for a younger child? </a:t>
            </a:r>
            <a:endParaRPr lang="en-US" sz="2667" b="0" dirty="0">
              <a:cs typeface="Arial"/>
            </a:endParaRPr>
          </a:p>
          <a:p>
            <a:pPr>
              <a:lnSpc>
                <a:spcPct val="100000"/>
              </a:lnSpc>
            </a:pPr>
            <a:endParaRPr lang="en-US" sz="3200" b="0" dirty="0">
              <a:cs typeface="Arial"/>
            </a:endParaRPr>
          </a:p>
        </p:txBody>
      </p:sp>
      <p:sp>
        <p:nvSpPr>
          <p:cNvPr id="10" name="TextBox 9">
            <a:extLst>
              <a:ext uri="{FF2B5EF4-FFF2-40B4-BE49-F238E27FC236}">
                <a16:creationId xmlns:a16="http://schemas.microsoft.com/office/drawing/2014/main" id="{CC56B752-EA23-D7D4-BABE-B3A576CDE7E6}"/>
              </a:ext>
            </a:extLst>
          </p:cNvPr>
          <p:cNvSpPr txBox="1"/>
          <p:nvPr/>
        </p:nvSpPr>
        <p:spPr>
          <a:xfrm>
            <a:off x="142270" y="133160"/>
            <a:ext cx="11907609" cy="615553"/>
          </a:xfrm>
          <a:prstGeom prst="rect">
            <a:avLst/>
          </a:prstGeom>
          <a:noFill/>
        </p:spPr>
        <p:txBody>
          <a:bodyPr wrap="square" lIns="121920" tIns="60960" rIns="121920" bIns="60960" anchor="t">
            <a:spAutoFit/>
          </a:bodyPr>
          <a:lstStyle/>
          <a:p>
            <a:r>
              <a:rPr lang="en-US" sz="2667" b="1" i="1" dirty="0">
                <a:cs typeface="Arial"/>
              </a:rPr>
              <a:t>Aim: Use positive language to effectively motivate young</a:t>
            </a:r>
            <a:r>
              <a:rPr lang="en-US" sz="3200" b="1" i="1" dirty="0">
                <a:cs typeface="Arial"/>
              </a:rPr>
              <a:t> </a:t>
            </a:r>
            <a:r>
              <a:rPr lang="en-US" sz="2667" b="1" i="1" dirty="0">
                <a:cs typeface="Arial"/>
              </a:rPr>
              <a:t>people</a:t>
            </a:r>
            <a:r>
              <a:rPr lang="en-US" sz="3200" b="1" i="1" dirty="0">
                <a:cs typeface="Arial"/>
              </a:rPr>
              <a:t> </a:t>
            </a:r>
            <a:r>
              <a:rPr lang="en-US" sz="2667" b="1" dirty="0">
                <a:cs typeface="Arial"/>
              </a:rPr>
              <a:t> </a:t>
            </a:r>
            <a:endParaRPr lang="en-US" sz="2667" b="1" dirty="0"/>
          </a:p>
        </p:txBody>
      </p:sp>
    </p:spTree>
    <p:extLst>
      <p:ext uri="{BB962C8B-B14F-4D97-AF65-F5344CB8AC3E}">
        <p14:creationId xmlns:p14="http://schemas.microsoft.com/office/powerpoint/2010/main" val="23793253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000" y="236279"/>
            <a:ext cx="11354019" cy="1235279"/>
          </a:xfrm>
        </p:spPr>
        <p:txBody>
          <a:bodyPr>
            <a:normAutofit fontScale="90000"/>
          </a:bodyPr>
          <a:lstStyle/>
          <a:p>
            <a:br>
              <a:rPr lang="en-GB">
                <a:cs typeface="Arial"/>
              </a:rPr>
            </a:br>
            <a:br>
              <a:rPr lang="en-GB">
                <a:solidFill>
                  <a:srgbClr val="FF0000"/>
                </a:solidFill>
                <a:latin typeface="+mn-lt"/>
                <a:ea typeface="+mn-ea"/>
                <a:cs typeface="Arial"/>
              </a:rPr>
            </a:br>
            <a:br>
              <a:rPr lang="en-GB">
                <a:latin typeface="+mn-lt"/>
                <a:ea typeface="+mn-ea"/>
                <a:cs typeface="+mn-cs"/>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a:p>
        </p:txBody>
      </p:sp>
      <p:sp>
        <p:nvSpPr>
          <p:cNvPr id="5" name="TextBox 4">
            <a:extLst>
              <a:ext uri="{FF2B5EF4-FFF2-40B4-BE49-F238E27FC236}">
                <a16:creationId xmlns:a16="http://schemas.microsoft.com/office/drawing/2014/main" id="{DA922FB9-5F6C-6353-2101-3B8B65321C51}"/>
              </a:ext>
            </a:extLst>
          </p:cNvPr>
          <p:cNvSpPr txBox="1"/>
          <p:nvPr/>
        </p:nvSpPr>
        <p:spPr>
          <a:xfrm>
            <a:off x="1165184" y="2186152"/>
            <a:ext cx="9397131" cy="32834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rtl="0" fontAlgn="base"/>
            <a:r>
              <a:rPr lang="en-US" sz="2667" b="1" dirty="0">
                <a:solidFill>
                  <a:srgbClr val="000000"/>
                </a:solidFill>
                <a:latin typeface="Arial"/>
                <a:cs typeface="Arial"/>
              </a:rPr>
              <a:t>Learning outcomes</a:t>
            </a:r>
          </a:p>
          <a:p>
            <a:pPr algn="l" rtl="0" fontAlgn="base"/>
            <a:endParaRPr lang="en-US" sz="2667" dirty="0">
              <a:solidFill>
                <a:srgbClr val="000000"/>
              </a:solidFill>
              <a:latin typeface="Arial"/>
              <a:cs typeface="Arial"/>
            </a:endParaRPr>
          </a:p>
          <a:p>
            <a:pPr fontAlgn="base"/>
            <a:r>
              <a:rPr lang="en-US" sz="2667" dirty="0">
                <a:solidFill>
                  <a:srgbClr val="000000"/>
                </a:solidFill>
                <a:latin typeface="Arial"/>
                <a:cs typeface="Arial"/>
              </a:rPr>
              <a:t>Can you now:</a:t>
            </a:r>
          </a:p>
          <a:p>
            <a:pPr marL="380990" indent="-380990" fontAlgn="base">
              <a:buFont typeface="Arial" panose="020B0604020202020204" pitchFamily="34" charset="0"/>
              <a:buChar char="•"/>
            </a:pPr>
            <a:r>
              <a:rPr lang="en-US" sz="2667" dirty="0">
                <a:solidFill>
                  <a:srgbClr val="000000"/>
                </a:solidFill>
                <a:latin typeface="Arial"/>
                <a:cs typeface="Arial"/>
              </a:rPr>
              <a:t>understand the importance of using positive language? </a:t>
            </a:r>
          </a:p>
          <a:p>
            <a:pPr marL="380990" indent="-380990">
              <a:buFont typeface="Arial" panose="020B0604020202020204" pitchFamily="34" charset="0"/>
              <a:buChar char="•"/>
            </a:pPr>
            <a:r>
              <a:rPr lang="en-US" sz="2667" dirty="0">
                <a:solidFill>
                  <a:srgbClr val="000000"/>
                </a:solidFill>
                <a:latin typeface="Arial"/>
                <a:cs typeface="Arial"/>
              </a:rPr>
              <a:t>use a range of strategies to motivate young people and celebrate diversity?</a:t>
            </a:r>
          </a:p>
          <a:p>
            <a:pPr marL="380990" indent="-380990">
              <a:buFont typeface="Arial" panose="020B0604020202020204" pitchFamily="34" charset="0"/>
              <a:buChar char="•"/>
            </a:pPr>
            <a:r>
              <a:rPr lang="en-US" sz="2667" dirty="0">
                <a:solidFill>
                  <a:srgbClr val="000000"/>
                </a:solidFill>
                <a:latin typeface="Arial"/>
                <a:cs typeface="Arial"/>
              </a:rPr>
              <a:t>use positive language in your interactions with young people?</a:t>
            </a:r>
          </a:p>
        </p:txBody>
      </p:sp>
      <p:sp>
        <p:nvSpPr>
          <p:cNvPr id="6" name="TextBox 5">
            <a:extLst>
              <a:ext uri="{FF2B5EF4-FFF2-40B4-BE49-F238E27FC236}">
                <a16:creationId xmlns:a16="http://schemas.microsoft.com/office/drawing/2014/main" id="{F22CDE61-7583-CF8E-A06F-14DC501D3F44}"/>
              </a:ext>
            </a:extLst>
          </p:cNvPr>
          <p:cNvSpPr txBox="1"/>
          <p:nvPr/>
        </p:nvSpPr>
        <p:spPr>
          <a:xfrm>
            <a:off x="1160584" y="908539"/>
            <a:ext cx="9812536" cy="90287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i="1" dirty="0">
                <a:cs typeface="Arial"/>
              </a:rPr>
              <a:t>Aim: Use positive language to effectively motivate young people</a:t>
            </a:r>
            <a:r>
              <a:rPr lang="en-US" sz="2667" i="1" dirty="0">
                <a:cs typeface="Arial"/>
              </a:rPr>
              <a:t> </a:t>
            </a:r>
            <a:r>
              <a:rPr lang="en-US" sz="3200" dirty="0">
                <a:cs typeface="Arial"/>
              </a:rPr>
              <a:t> </a:t>
            </a:r>
          </a:p>
        </p:txBody>
      </p:sp>
    </p:spTree>
    <p:extLst>
      <p:ext uri="{BB962C8B-B14F-4D97-AF65-F5344CB8AC3E}">
        <p14:creationId xmlns:p14="http://schemas.microsoft.com/office/powerpoint/2010/main" val="2618819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L</a:t>
            </a:r>
            <a:r>
              <a:rPr lang="en-GB" dirty="0" err="1"/>
              <a:t>esson</a:t>
            </a:r>
            <a:r>
              <a:rPr lang="en-GB" dirty="0"/>
              <a:t> outline: Teacher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92136" y="752200"/>
          <a:ext cx="11824018" cy="5464871"/>
        </p:xfrm>
        <a:graphic>
          <a:graphicData uri="http://schemas.openxmlformats.org/drawingml/2006/table">
            <a:tbl>
              <a:tblPr firstRow="1" bandRow="1">
                <a:tableStyleId>{21E4AEA4-8DFA-4A89-87EB-49C32662AFE0}</a:tableStyleId>
              </a:tblPr>
              <a:tblGrid>
                <a:gridCol w="1970671">
                  <a:extLst>
                    <a:ext uri="{9D8B030D-6E8A-4147-A177-3AD203B41FA5}">
                      <a16:colId xmlns:a16="http://schemas.microsoft.com/office/drawing/2014/main" val="346630619"/>
                    </a:ext>
                  </a:extLst>
                </a:gridCol>
                <a:gridCol w="1970671">
                  <a:extLst>
                    <a:ext uri="{9D8B030D-6E8A-4147-A177-3AD203B41FA5}">
                      <a16:colId xmlns:a16="http://schemas.microsoft.com/office/drawing/2014/main" val="1098180410"/>
                    </a:ext>
                  </a:extLst>
                </a:gridCol>
                <a:gridCol w="931180">
                  <a:extLst>
                    <a:ext uri="{9D8B030D-6E8A-4147-A177-3AD203B41FA5}">
                      <a16:colId xmlns:a16="http://schemas.microsoft.com/office/drawing/2014/main" val="847170278"/>
                    </a:ext>
                  </a:extLst>
                </a:gridCol>
                <a:gridCol w="2169544">
                  <a:extLst>
                    <a:ext uri="{9D8B030D-6E8A-4147-A177-3AD203B41FA5}">
                      <a16:colId xmlns:a16="http://schemas.microsoft.com/office/drawing/2014/main" val="2399357076"/>
                    </a:ext>
                  </a:extLst>
                </a:gridCol>
                <a:gridCol w="2928883">
                  <a:extLst>
                    <a:ext uri="{9D8B030D-6E8A-4147-A177-3AD203B41FA5}">
                      <a16:colId xmlns:a16="http://schemas.microsoft.com/office/drawing/2014/main" val="3333028173"/>
                    </a:ext>
                  </a:extLst>
                </a:gridCol>
                <a:gridCol w="1853069">
                  <a:extLst>
                    <a:ext uri="{9D8B030D-6E8A-4147-A177-3AD203B41FA5}">
                      <a16:colId xmlns:a16="http://schemas.microsoft.com/office/drawing/2014/main" val="3581277042"/>
                    </a:ext>
                  </a:extLst>
                </a:gridCol>
              </a:tblGrid>
              <a:tr h="510019">
                <a:tc>
                  <a:txBody>
                    <a:bodyPr/>
                    <a:lstStyle/>
                    <a:p>
                      <a:r>
                        <a:rPr lang="en-US" sz="1300" dirty="0"/>
                        <a:t>Topic: </a:t>
                      </a:r>
                      <a:endParaRPr lang="en-GB" sz="1300" dirty="0"/>
                    </a:p>
                  </a:txBody>
                  <a:tcPr marL="121920" marR="121920" marT="60960" marB="60960"/>
                </a:tc>
                <a:tc gridSpan="2">
                  <a:txBody>
                    <a:bodyPr/>
                    <a:lstStyle/>
                    <a:p>
                      <a:r>
                        <a:rPr lang="en-US" sz="1300" dirty="0"/>
                        <a:t>Core skills – CS1</a:t>
                      </a:r>
                      <a:endParaRPr lang="en-GB" sz="1300" dirty="0"/>
                    </a:p>
                  </a:txBody>
                  <a:tcPr marL="121920" marR="121920" marT="60960" marB="60960"/>
                </a:tc>
                <a:tc hMerge="1">
                  <a:txBody>
                    <a:bodyPr/>
                    <a:lstStyle/>
                    <a:p>
                      <a:endParaRPr lang="en-GB"/>
                    </a:p>
                  </a:txBody>
                  <a:tcPr/>
                </a:tc>
                <a:tc>
                  <a:txBody>
                    <a:bodyPr/>
                    <a:lstStyle/>
                    <a:p>
                      <a:r>
                        <a:rPr lang="en-US" sz="1300"/>
                        <a:t>Lesson:</a:t>
                      </a:r>
                      <a:endParaRPr lang="en-GB" sz="1300"/>
                    </a:p>
                  </a:txBody>
                  <a:tcPr marL="121920" marR="121920" marT="60960" marB="60960"/>
                </a:tc>
                <a:tc gridSpan="2">
                  <a:txBody>
                    <a:bodyPr/>
                    <a:lstStyle/>
                    <a:p>
                      <a:r>
                        <a:rPr lang="en-US" sz="1500"/>
                        <a:t>4 (1 hour 15 minutes)</a:t>
                      </a:r>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345440">
                <a:tc gridSpan="3">
                  <a:txBody>
                    <a:bodyPr/>
                    <a:lstStyle/>
                    <a:p>
                      <a:r>
                        <a:rPr lang="en-US" sz="1300" b="1" dirty="0">
                          <a:solidFill>
                            <a:schemeClr val="tx1"/>
                          </a:solidFill>
                        </a:rPr>
                        <a:t>Aim:</a:t>
                      </a:r>
                      <a:endParaRPr lang="en-GB" sz="1300" b="1" dirty="0">
                        <a:solidFill>
                          <a:schemeClr val="tx1"/>
                        </a:solidFill>
                      </a:endParaRPr>
                    </a:p>
                  </a:txBody>
                  <a:tcPr marL="121920" marR="121920" marT="60960" marB="60960"/>
                </a:tc>
                <a:tc hMerge="1">
                  <a:txBody>
                    <a:bodyPr/>
                    <a:lstStyle/>
                    <a:p>
                      <a:endParaRPr lang="en-GB"/>
                    </a:p>
                  </a:txBody>
                  <a:tcPr/>
                </a:tc>
                <a:tc hMerge="1">
                  <a:txBody>
                    <a:bodyPr/>
                    <a:lstStyle/>
                    <a:p>
                      <a:endParaRPr lang="en-GB"/>
                    </a:p>
                  </a:txBody>
                  <a:tcPr/>
                </a:tc>
                <a:tc gridSpan="3">
                  <a:txBody>
                    <a:bodyPr/>
                    <a:lstStyle/>
                    <a:p>
                      <a:pPr marL="0" marR="0" lvl="0" indent="0" algn="l" rtl="0" eaLnBrk="1" fontAlgn="auto" latinLnBrk="0" hangingPunct="1">
                        <a:lnSpc>
                          <a:spcPct val="100000"/>
                        </a:lnSpc>
                        <a:spcBef>
                          <a:spcPts val="0"/>
                        </a:spcBef>
                        <a:spcAft>
                          <a:spcPts val="0"/>
                        </a:spcAft>
                        <a:buClrTx/>
                        <a:buSzTx/>
                        <a:buFontTx/>
                        <a:buNone/>
                      </a:pPr>
                      <a:r>
                        <a:rPr lang="en-US" sz="1500" b="1" i="1" kern="1200" dirty="0">
                          <a:solidFill>
                            <a:schemeClr val="dk1"/>
                          </a:solidFill>
                          <a:effectLst/>
                          <a:latin typeface="+mn-lt"/>
                          <a:ea typeface="+mn-ea"/>
                          <a:cs typeface="+mn-cs"/>
                        </a:rPr>
                        <a:t>Use positive language to effectively motivate young people </a:t>
                      </a:r>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510019">
                <a:tc gridSpan="2">
                  <a:txBody>
                    <a:bodyPr/>
                    <a:lstStyle/>
                    <a:p>
                      <a:r>
                        <a:rPr lang="en-US" sz="1300" b="1" dirty="0"/>
                        <a:t>Component</a:t>
                      </a:r>
                      <a:endParaRPr lang="en-GB" sz="1300" b="1" dirty="0"/>
                    </a:p>
                  </a:txBody>
                  <a:tcPr marL="121920" marR="121920" marT="60960" marB="60960"/>
                </a:tc>
                <a:tc hMerge="1">
                  <a:txBody>
                    <a:bodyPr/>
                    <a:lstStyle/>
                    <a:p>
                      <a:endParaRPr lang="en-GB"/>
                    </a:p>
                  </a:txBody>
                  <a:tcPr/>
                </a:tc>
                <a:tc gridSpan="3">
                  <a:txBody>
                    <a:bodyPr/>
                    <a:lstStyle/>
                    <a:p>
                      <a:r>
                        <a:rPr lang="en-US" sz="1300" b="1"/>
                        <a:t> Activity</a:t>
                      </a:r>
                      <a:endParaRPr lang="en-GB" sz="1300" b="1"/>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300" b="1"/>
                        <a:t>Timings </a:t>
                      </a:r>
                      <a:endParaRPr lang="en-GB" sz="1300" b="1"/>
                    </a:p>
                  </a:txBody>
                  <a:tcPr marL="121920" marR="121920" marT="60960" marB="60960"/>
                </a:tc>
                <a:extLst>
                  <a:ext uri="{0D108BD9-81ED-4DB2-BD59-A6C34878D82A}">
                    <a16:rowId xmlns:a16="http://schemas.microsoft.com/office/drawing/2014/main" val="1626249464"/>
                  </a:ext>
                </a:extLst>
              </a:tr>
              <a:tr h="542188">
                <a:tc gridSpan="2">
                  <a:txBody>
                    <a:bodyPr/>
                    <a:lstStyle/>
                    <a:p>
                      <a:r>
                        <a:rPr lang="en-US" sz="1300" b="1" dirty="0"/>
                        <a:t>Recall and connect</a:t>
                      </a:r>
                      <a:endParaRPr lang="en-GB" sz="1300" b="1" dirty="0"/>
                    </a:p>
                  </a:txBody>
                  <a:tcPr marL="121920" marR="121920" marT="60960" marB="60960"/>
                </a:tc>
                <a:tc hMerge="1">
                  <a:txBody>
                    <a:bodyPr/>
                    <a:lstStyle/>
                    <a:p>
                      <a:endParaRPr lang="en-GB"/>
                    </a:p>
                  </a:txBody>
                  <a:tcPr/>
                </a:tc>
                <a:tc gridSpan="3">
                  <a:txBody>
                    <a:bodyPr/>
                    <a:lstStyle/>
                    <a:p>
                      <a:r>
                        <a:rPr lang="en-US" sz="1500" dirty="0"/>
                        <a:t>Slides 61–63. Complete a “5 in 5” recall activity linked to CS1. </a:t>
                      </a:r>
                      <a:endParaRPr lang="en-GB" sz="1500" dirty="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500"/>
                        <a:t>15 minutes </a:t>
                      </a:r>
                      <a:endParaRPr lang="en-GB" sz="1500"/>
                    </a:p>
                  </a:txBody>
                  <a:tcPr marL="121920" marR="121920" marT="60960" marB="60960"/>
                </a:tc>
                <a:extLst>
                  <a:ext uri="{0D108BD9-81ED-4DB2-BD59-A6C34878D82A}">
                    <a16:rowId xmlns:a16="http://schemas.microsoft.com/office/drawing/2014/main" val="1457640557"/>
                  </a:ext>
                </a:extLst>
              </a:tr>
              <a:tr h="1016000">
                <a:tc gridSpan="2">
                  <a:txBody>
                    <a:bodyPr/>
                    <a:lstStyle/>
                    <a:p>
                      <a:r>
                        <a:rPr lang="en-US" sz="1300" b="1" dirty="0"/>
                        <a:t>New material</a:t>
                      </a:r>
                    </a:p>
                  </a:txBody>
                  <a:tcPr marL="121920" marR="121920" marT="60960" marB="60960"/>
                </a:tc>
                <a:tc hMerge="1">
                  <a:txBody>
                    <a:bodyPr/>
                    <a:lstStyle/>
                    <a:p>
                      <a:endParaRPr lang="en-GB"/>
                    </a:p>
                  </a:txBody>
                  <a:tcPr/>
                </a:tc>
                <a:tc gridSpan="3">
                  <a:txBody>
                    <a:bodyPr/>
                    <a:lstStyle/>
                    <a:p>
                      <a:r>
                        <a:rPr lang="en-US" sz="1500" dirty="0"/>
                        <a:t>Slides 64–66. Introduce the importance of positive language. </a:t>
                      </a:r>
                    </a:p>
                    <a:p>
                      <a:r>
                        <a:rPr lang="en-US" sz="1500" dirty="0"/>
                        <a:t>Students work in groups and discuss their experience of positive language in an educational setting, then feed back their ideas to the class. </a:t>
                      </a:r>
                      <a:endParaRPr lang="en-GB" sz="1500" dirty="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500"/>
                        <a:t>20 minutes</a:t>
                      </a:r>
                      <a:endParaRPr lang="en-GB" sz="1500"/>
                    </a:p>
                  </a:txBody>
                  <a:tcPr marL="121920" marR="121920" marT="60960" marB="60960"/>
                </a:tc>
                <a:extLst>
                  <a:ext uri="{0D108BD9-81ED-4DB2-BD59-A6C34878D82A}">
                    <a16:rowId xmlns:a16="http://schemas.microsoft.com/office/drawing/2014/main" val="1741999525"/>
                  </a:ext>
                </a:extLst>
              </a:tr>
              <a:tr h="880307">
                <a:tc gridSpan="2">
                  <a:txBody>
                    <a:bodyPr/>
                    <a:lstStyle/>
                    <a:p>
                      <a:r>
                        <a:rPr lang="en-US" sz="1300" b="1" dirty="0"/>
                        <a:t>Guided practice </a:t>
                      </a:r>
                      <a:endParaRPr lang="en-GB" sz="1300" b="1" dirty="0"/>
                    </a:p>
                  </a:txBody>
                  <a:tcPr marL="121920" marR="121920" marT="60960" marB="60960"/>
                </a:tc>
                <a:tc hMerge="1">
                  <a:txBody>
                    <a:bodyPr/>
                    <a:lstStyle/>
                    <a:p>
                      <a:endParaRPr lang="en-GB"/>
                    </a:p>
                  </a:txBody>
                  <a:tcPr/>
                </a:tc>
                <a:tc gridSpan="3">
                  <a:txBody>
                    <a:bodyPr/>
                    <a:lstStyle/>
                    <a:p>
                      <a:r>
                        <a:rPr lang="en-US" sz="1500" dirty="0"/>
                        <a:t>Slides 67–70. Talk through key approaches linked to positive language and ask students to mind-map notes on the associated handout. </a:t>
                      </a:r>
                      <a:endParaRPr lang="en-GB" sz="1500" dirty="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500"/>
                        <a:t>15 minutes </a:t>
                      </a:r>
                      <a:endParaRPr lang="en-GB" sz="1500"/>
                    </a:p>
                  </a:txBody>
                  <a:tcPr marL="121920" marR="121920" marT="60960" marB="60960"/>
                </a:tc>
                <a:extLst>
                  <a:ext uri="{0D108BD9-81ED-4DB2-BD59-A6C34878D82A}">
                    <a16:rowId xmlns:a16="http://schemas.microsoft.com/office/drawing/2014/main" val="4033886473"/>
                  </a:ext>
                </a:extLst>
              </a:tr>
              <a:tr h="880307">
                <a:tc gridSpan="2">
                  <a:txBody>
                    <a:bodyPr/>
                    <a:lstStyle/>
                    <a:p>
                      <a:r>
                        <a:rPr lang="en-US" sz="1300" b="1" dirty="0"/>
                        <a:t>Independent practice </a:t>
                      </a:r>
                      <a:endParaRPr lang="en-GB" sz="1300" b="1" dirty="0"/>
                    </a:p>
                  </a:txBody>
                  <a:tcPr marL="121920" marR="121920" marT="60960" marB="60960"/>
                </a:tc>
                <a:tc hMerge="1">
                  <a:txBody>
                    <a:bodyPr/>
                    <a:lstStyle/>
                    <a:p>
                      <a:endParaRPr lang="en-GB"/>
                    </a:p>
                  </a:txBody>
                  <a:tcPr/>
                </a:tc>
                <a:tc gridSpan="3">
                  <a:txBody>
                    <a:bodyPr/>
                    <a:lstStyle/>
                    <a:p>
                      <a:r>
                        <a:rPr lang="en-US" sz="1500" dirty="0"/>
                        <a:t>Slides 71–72. Work in pairs on a scenario task role-modelling the use of positive language. </a:t>
                      </a:r>
                      <a:endParaRPr lang="en-GB" sz="1500" dirty="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500" dirty="0"/>
                        <a:t>15 minutes </a:t>
                      </a:r>
                      <a:endParaRPr lang="en-GB" sz="1500" dirty="0"/>
                    </a:p>
                  </a:txBody>
                  <a:tcPr marL="121920" marR="121920" marT="60960" marB="60960"/>
                </a:tc>
                <a:extLst>
                  <a:ext uri="{0D108BD9-81ED-4DB2-BD59-A6C34878D82A}">
                    <a16:rowId xmlns:a16="http://schemas.microsoft.com/office/drawing/2014/main" val="1955350770"/>
                  </a:ext>
                </a:extLst>
              </a:tr>
              <a:tr h="755191">
                <a:tc gridSpan="2">
                  <a:txBody>
                    <a:bodyPr/>
                    <a:lstStyle/>
                    <a:p>
                      <a:r>
                        <a:rPr lang="en-US" sz="1300" b="1"/>
                        <a:t>Review </a:t>
                      </a:r>
                      <a:endParaRPr lang="en-GB" sz="1300" b="1"/>
                    </a:p>
                  </a:txBody>
                  <a:tcPr marL="121920" marR="121920" marT="60960" marB="60960"/>
                </a:tc>
                <a:tc hMerge="1">
                  <a:txBody>
                    <a:bodyPr/>
                    <a:lstStyle/>
                    <a:p>
                      <a:endParaRPr lang="en-GB"/>
                    </a:p>
                  </a:txBody>
                  <a:tcPr/>
                </a:tc>
                <a:tc gridSpan="3">
                  <a:txBody>
                    <a:bodyPr/>
                    <a:lstStyle/>
                    <a:p>
                      <a:r>
                        <a:rPr lang="en-US" sz="1500" dirty="0"/>
                        <a:t>Slides 73–75. Identify positive phrases used in their practice, and identify how these could be adapted for younger children. </a:t>
                      </a:r>
                      <a:endParaRPr lang="en-GB" sz="1500" dirty="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500" dirty="0"/>
                        <a:t>10 minutes </a:t>
                      </a:r>
                      <a:endParaRPr lang="en-GB" sz="1500" dirty="0"/>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809190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Recall and connect</a:t>
            </a:r>
          </a:p>
        </p:txBody>
      </p:sp>
    </p:spTree>
    <p:extLst>
      <p:ext uri="{BB962C8B-B14F-4D97-AF65-F5344CB8AC3E}">
        <p14:creationId xmlns:p14="http://schemas.microsoft.com/office/powerpoint/2010/main" val="3540748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140" y="271287"/>
            <a:ext cx="11823744" cy="1089141"/>
          </a:xfrm>
        </p:spPr>
        <p:txBody>
          <a:bodyPr>
            <a:normAutofit/>
          </a:bodyPr>
          <a:lstStyle/>
          <a:p>
            <a:r>
              <a:rPr lang="en-GB" i="1" dirty="0">
                <a:latin typeface="+mn-lt"/>
                <a:ea typeface="+mn-ea"/>
                <a:cs typeface="+mn-cs"/>
              </a:rPr>
              <a:t>Aim: Use positive language to effectively motivate young people </a:t>
            </a:r>
            <a:br>
              <a:rPr lang="en-GB" kern="1200" dirty="0">
                <a:effectLst/>
                <a:latin typeface="+mn-lt"/>
                <a:ea typeface="+mn-ea"/>
                <a:cs typeface="+mn-cs"/>
              </a:rPr>
            </a:br>
            <a:endParaRPr lang="en-GB" sz="32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graphicFrame>
        <p:nvGraphicFramePr>
          <p:cNvPr id="14" name="Table 14">
            <a:extLst>
              <a:ext uri="{FF2B5EF4-FFF2-40B4-BE49-F238E27FC236}">
                <a16:creationId xmlns:a16="http://schemas.microsoft.com/office/drawing/2014/main" id="{DE3A34D7-08B9-AE94-E44C-52DFFE20593D}"/>
              </a:ext>
            </a:extLst>
          </p:cNvPr>
          <p:cNvGraphicFramePr>
            <a:graphicFrameLocks noGrp="1"/>
          </p:cNvGraphicFramePr>
          <p:nvPr/>
        </p:nvGraphicFramePr>
        <p:xfrm>
          <a:off x="623392" y="2179135"/>
          <a:ext cx="10566427" cy="3576320"/>
        </p:xfrm>
        <a:graphic>
          <a:graphicData uri="http://schemas.openxmlformats.org/drawingml/2006/table">
            <a:tbl>
              <a:tblPr firstRow="1" bandRow="1">
                <a:tableStyleId>{00A15C55-8517-42AA-B614-E9B94910E393}</a:tableStyleId>
              </a:tblPr>
              <a:tblGrid>
                <a:gridCol w="10566427">
                  <a:extLst>
                    <a:ext uri="{9D8B030D-6E8A-4147-A177-3AD203B41FA5}">
                      <a16:colId xmlns:a16="http://schemas.microsoft.com/office/drawing/2014/main" val="1251262612"/>
                    </a:ext>
                  </a:extLst>
                </a:gridCol>
              </a:tblGrid>
              <a:tr h="528320">
                <a:tc>
                  <a:txBody>
                    <a:bodyPr/>
                    <a:lstStyle/>
                    <a:p>
                      <a:r>
                        <a:rPr lang="en-US" sz="2700" dirty="0"/>
                        <a:t>Questions</a:t>
                      </a:r>
                      <a:endParaRPr lang="en-GB" sz="2700" dirty="0"/>
                    </a:p>
                  </a:txBody>
                  <a:tcPr marL="121920" marR="121920" marT="60960" marB="60960"/>
                </a:tc>
                <a:extLst>
                  <a:ext uri="{0D108BD9-81ED-4DB2-BD59-A6C34878D82A}">
                    <a16:rowId xmlns:a16="http://schemas.microsoft.com/office/drawing/2014/main" val="2868806960"/>
                  </a:ext>
                </a:extLst>
              </a:tr>
              <a:tr h="528320">
                <a:tc>
                  <a:txBody>
                    <a:bodyPr/>
                    <a:lstStyle/>
                    <a:p>
                      <a:r>
                        <a:rPr lang="en-US" sz="2700" dirty="0"/>
                        <a:t>1. What is sustained shared thinking? </a:t>
                      </a:r>
                      <a:endParaRPr lang="en-GB" sz="2700" dirty="0"/>
                    </a:p>
                  </a:txBody>
                  <a:tcPr marL="121920" marR="121920" marT="60960" marB="60960"/>
                </a:tc>
                <a:extLst>
                  <a:ext uri="{0D108BD9-81ED-4DB2-BD59-A6C34878D82A}">
                    <a16:rowId xmlns:a16="http://schemas.microsoft.com/office/drawing/2014/main" val="1172275257"/>
                  </a:ext>
                </a:extLst>
              </a:tr>
              <a:tr h="934720">
                <a:tc>
                  <a:txBody>
                    <a:bodyPr/>
                    <a:lstStyle/>
                    <a:p>
                      <a:r>
                        <a:rPr lang="en-US" sz="2700" dirty="0"/>
                        <a:t>2. Give </a:t>
                      </a:r>
                      <a:r>
                        <a:rPr lang="en-US" sz="2700" b="1" dirty="0"/>
                        <a:t>one</a:t>
                      </a:r>
                      <a:r>
                        <a:rPr lang="en-US" sz="2700" dirty="0"/>
                        <a:t> example of how to adapt speech for a younger</a:t>
                      </a:r>
                    </a:p>
                    <a:p>
                      <a:r>
                        <a:rPr lang="en-US" sz="2700" dirty="0"/>
                        <a:t>    audience.</a:t>
                      </a:r>
                      <a:endParaRPr lang="en-GB" sz="2700" dirty="0"/>
                    </a:p>
                  </a:txBody>
                  <a:tcPr marL="121920" marR="121920" marT="60960" marB="60960"/>
                </a:tc>
                <a:extLst>
                  <a:ext uri="{0D108BD9-81ED-4DB2-BD59-A6C34878D82A}">
                    <a16:rowId xmlns:a16="http://schemas.microsoft.com/office/drawing/2014/main" val="1766964208"/>
                  </a:ext>
                </a:extLst>
              </a:tr>
              <a:tr h="528320">
                <a:tc>
                  <a:txBody>
                    <a:bodyPr/>
                    <a:lstStyle/>
                    <a:p>
                      <a:r>
                        <a:rPr lang="en-US" sz="2700" dirty="0"/>
                        <a:t>3. Why is positioning important when speaking to young children? </a:t>
                      </a:r>
                      <a:endParaRPr lang="en-GB" sz="2700" dirty="0"/>
                    </a:p>
                  </a:txBody>
                  <a:tcPr marL="121920" marR="121920" marT="60960" marB="60960"/>
                </a:tc>
                <a:extLst>
                  <a:ext uri="{0D108BD9-81ED-4DB2-BD59-A6C34878D82A}">
                    <a16:rowId xmlns:a16="http://schemas.microsoft.com/office/drawing/2014/main" val="2514834931"/>
                  </a:ext>
                </a:extLst>
              </a:tr>
              <a:tr h="528320">
                <a:tc>
                  <a:txBody>
                    <a:bodyPr/>
                    <a:lstStyle/>
                    <a:p>
                      <a:r>
                        <a:rPr lang="en-US" sz="2700"/>
                        <a:t>4. What is a non-verbal cue? </a:t>
                      </a:r>
                      <a:endParaRPr lang="en-GB" sz="2700"/>
                    </a:p>
                  </a:txBody>
                  <a:tcPr marL="121920" marR="121920" marT="60960" marB="60960"/>
                </a:tc>
                <a:extLst>
                  <a:ext uri="{0D108BD9-81ED-4DB2-BD59-A6C34878D82A}">
                    <a16:rowId xmlns:a16="http://schemas.microsoft.com/office/drawing/2014/main" val="187257241"/>
                  </a:ext>
                </a:extLst>
              </a:tr>
              <a:tr h="528320">
                <a:tc>
                  <a:txBody>
                    <a:bodyPr/>
                    <a:lstStyle/>
                    <a:p>
                      <a:r>
                        <a:rPr lang="en-US" sz="2700" dirty="0"/>
                        <a:t>5. What are verbal cues? </a:t>
                      </a:r>
                      <a:endParaRPr lang="en-GB" sz="2700" dirty="0"/>
                    </a:p>
                  </a:txBody>
                  <a:tcPr marL="121920" marR="121920" marT="60960" marB="60960"/>
                </a:tc>
                <a:extLst>
                  <a:ext uri="{0D108BD9-81ED-4DB2-BD59-A6C34878D82A}">
                    <a16:rowId xmlns:a16="http://schemas.microsoft.com/office/drawing/2014/main" val="2772657092"/>
                  </a:ext>
                </a:extLst>
              </a:tr>
            </a:tbl>
          </a:graphicData>
        </a:graphic>
      </p:graphicFrame>
      <p:sp>
        <p:nvSpPr>
          <p:cNvPr id="5" name="TextBox 4">
            <a:extLst>
              <a:ext uri="{FF2B5EF4-FFF2-40B4-BE49-F238E27FC236}">
                <a16:creationId xmlns:a16="http://schemas.microsoft.com/office/drawing/2014/main" id="{58D1FE08-F765-3763-ECA5-7D88B05C66A4}"/>
              </a:ext>
            </a:extLst>
          </p:cNvPr>
          <p:cNvSpPr txBox="1"/>
          <p:nvPr/>
        </p:nvSpPr>
        <p:spPr>
          <a:xfrm>
            <a:off x="4208585" y="1455346"/>
            <a:ext cx="3083169"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Recall activity</a:t>
            </a:r>
            <a:endParaRPr lang="en-US" sz="2667" b="1" dirty="0"/>
          </a:p>
        </p:txBody>
      </p:sp>
    </p:spTree>
    <p:extLst>
      <p:ext uri="{BB962C8B-B14F-4D97-AF65-F5344CB8AC3E}">
        <p14:creationId xmlns:p14="http://schemas.microsoft.com/office/powerpoint/2010/main" val="2972065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000" y="236279"/>
            <a:ext cx="11354019" cy="1235279"/>
          </a:xfrm>
        </p:spPr>
        <p:txBody>
          <a:bodyPr>
            <a:normAutofit fontScale="90000"/>
          </a:bodyPr>
          <a:lstStyle/>
          <a:p>
            <a:br>
              <a:rPr lang="en-GB">
                <a:cs typeface="Arial"/>
              </a:rPr>
            </a:br>
            <a:br>
              <a:rPr lang="en-GB">
                <a:solidFill>
                  <a:srgbClr val="FF0000"/>
                </a:solidFill>
                <a:latin typeface="+mn-lt"/>
                <a:ea typeface="+mn-ea"/>
                <a:cs typeface="Arial"/>
              </a:rPr>
            </a:br>
            <a:br>
              <a:rPr lang="en-GB">
                <a:latin typeface="+mn-lt"/>
                <a:ea typeface="+mn-ea"/>
                <a:cs typeface="+mn-cs"/>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
        <p:nvSpPr>
          <p:cNvPr id="5" name="TextBox 4">
            <a:extLst>
              <a:ext uri="{FF2B5EF4-FFF2-40B4-BE49-F238E27FC236}">
                <a16:creationId xmlns:a16="http://schemas.microsoft.com/office/drawing/2014/main" id="{DA922FB9-5F6C-6353-2101-3B8B65321C51}"/>
              </a:ext>
            </a:extLst>
          </p:cNvPr>
          <p:cNvSpPr txBox="1"/>
          <p:nvPr/>
        </p:nvSpPr>
        <p:spPr>
          <a:xfrm>
            <a:off x="1154746" y="2145845"/>
            <a:ext cx="9825101" cy="32834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rtl="0" fontAlgn="base"/>
            <a:r>
              <a:rPr lang="en-US" sz="2667" b="1" dirty="0">
                <a:solidFill>
                  <a:srgbClr val="000000"/>
                </a:solidFill>
                <a:latin typeface="Arial"/>
                <a:cs typeface="Arial"/>
              </a:rPr>
              <a:t>Learning outcomes</a:t>
            </a:r>
          </a:p>
          <a:p>
            <a:pPr algn="l" rtl="0" fontAlgn="base"/>
            <a:endParaRPr lang="en-US" sz="2667" b="1" dirty="0">
              <a:solidFill>
                <a:srgbClr val="000000"/>
              </a:solidFill>
              <a:latin typeface="Arial"/>
              <a:cs typeface="Arial"/>
            </a:endParaRPr>
          </a:p>
          <a:p>
            <a:pPr fontAlgn="base"/>
            <a:r>
              <a:rPr lang="en-US" sz="2667" dirty="0">
                <a:solidFill>
                  <a:srgbClr val="000000"/>
                </a:solidFill>
                <a:latin typeface="Arial"/>
                <a:cs typeface="Arial"/>
              </a:rPr>
              <a:t>By the end of this lesson, you will:</a:t>
            </a:r>
          </a:p>
          <a:p>
            <a:pPr marL="609585" indent="-609585" fontAlgn="base">
              <a:buAutoNum type="arabicPeriod"/>
            </a:pPr>
            <a:r>
              <a:rPr lang="en-US" sz="2667" dirty="0">
                <a:solidFill>
                  <a:srgbClr val="000000"/>
                </a:solidFill>
                <a:latin typeface="Arial"/>
                <a:cs typeface="Arial"/>
              </a:rPr>
              <a:t>understand the importance of using positive language</a:t>
            </a:r>
          </a:p>
          <a:p>
            <a:pPr marL="609585" indent="-609585">
              <a:buAutoNum type="arabicPeriod"/>
            </a:pPr>
            <a:r>
              <a:rPr lang="en-US" sz="2667" dirty="0">
                <a:solidFill>
                  <a:srgbClr val="000000"/>
                </a:solidFill>
                <a:latin typeface="Arial"/>
                <a:cs typeface="Arial"/>
              </a:rPr>
              <a:t>be able to use a range of strategies to motivate young people and celebrate diversity</a:t>
            </a:r>
          </a:p>
          <a:p>
            <a:pPr marL="609585" indent="-609585">
              <a:buAutoNum type="arabicPeriod"/>
            </a:pPr>
            <a:r>
              <a:rPr lang="en-US" sz="2667" dirty="0">
                <a:solidFill>
                  <a:srgbClr val="000000"/>
                </a:solidFill>
                <a:latin typeface="Arial"/>
                <a:cs typeface="Arial"/>
              </a:rPr>
              <a:t>be able to use positive language in your interactions with young people. </a:t>
            </a:r>
          </a:p>
        </p:txBody>
      </p:sp>
      <p:sp>
        <p:nvSpPr>
          <p:cNvPr id="6" name="TextBox 5">
            <a:extLst>
              <a:ext uri="{FF2B5EF4-FFF2-40B4-BE49-F238E27FC236}">
                <a16:creationId xmlns:a16="http://schemas.microsoft.com/office/drawing/2014/main" id="{67260B34-91EB-1483-AE84-78F4A95C71F7}"/>
              </a:ext>
            </a:extLst>
          </p:cNvPr>
          <p:cNvSpPr txBox="1"/>
          <p:nvPr/>
        </p:nvSpPr>
        <p:spPr>
          <a:xfrm>
            <a:off x="1113693" y="908539"/>
            <a:ext cx="10374921" cy="82086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i="1" dirty="0">
                <a:cs typeface="Arial"/>
              </a:rPr>
              <a:t>Aim: Use positive language to effectively motivate young people </a:t>
            </a:r>
            <a:r>
              <a:rPr lang="en-US" sz="2667" b="1" dirty="0">
                <a:cs typeface="Arial"/>
              </a:rPr>
              <a:t> </a:t>
            </a:r>
            <a:endParaRPr lang="en-US" sz="2667" dirty="0">
              <a:cs typeface="Arial"/>
            </a:endParaRPr>
          </a:p>
        </p:txBody>
      </p:sp>
    </p:spTree>
    <p:extLst>
      <p:ext uri="{BB962C8B-B14F-4D97-AF65-F5344CB8AC3E}">
        <p14:creationId xmlns:p14="http://schemas.microsoft.com/office/powerpoint/2010/main" val="2781092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cs typeface="Arial"/>
              </a:rPr>
              <a:t>New material</a:t>
            </a:r>
          </a:p>
        </p:txBody>
      </p:sp>
    </p:spTree>
    <p:extLst>
      <p:ext uri="{BB962C8B-B14F-4D97-AF65-F5344CB8AC3E}">
        <p14:creationId xmlns:p14="http://schemas.microsoft.com/office/powerpoint/2010/main" val="2748104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7</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8" name="TextBox 7">
            <a:extLst>
              <a:ext uri="{FF2B5EF4-FFF2-40B4-BE49-F238E27FC236}">
                <a16:creationId xmlns:a16="http://schemas.microsoft.com/office/drawing/2014/main" id="{F86E075C-893D-1773-95D9-BB8939C1F7A6}"/>
              </a:ext>
            </a:extLst>
          </p:cNvPr>
          <p:cNvSpPr txBox="1"/>
          <p:nvPr/>
        </p:nvSpPr>
        <p:spPr>
          <a:xfrm>
            <a:off x="194902" y="142833"/>
            <a:ext cx="11886733" cy="533544"/>
          </a:xfrm>
          <a:prstGeom prst="rect">
            <a:avLst/>
          </a:prstGeom>
          <a:noFill/>
        </p:spPr>
        <p:txBody>
          <a:bodyPr wrap="square" lIns="121920" tIns="60960" rIns="121920" bIns="60960" anchor="t">
            <a:spAutoFit/>
          </a:bodyPr>
          <a:lstStyle/>
          <a:p>
            <a:r>
              <a:rPr lang="en-US" sz="2667" b="1" i="1" dirty="0">
                <a:cs typeface="Arial"/>
              </a:rPr>
              <a:t>Aim: Use positive language to effectively motivate young people. </a:t>
            </a:r>
            <a:r>
              <a:rPr lang="en-US" sz="2667" b="1" dirty="0">
                <a:cs typeface="Arial"/>
              </a:rPr>
              <a:t> </a:t>
            </a:r>
          </a:p>
        </p:txBody>
      </p:sp>
      <p:sp>
        <p:nvSpPr>
          <p:cNvPr id="9" name="TextBox 8">
            <a:extLst>
              <a:ext uri="{FF2B5EF4-FFF2-40B4-BE49-F238E27FC236}">
                <a16:creationId xmlns:a16="http://schemas.microsoft.com/office/drawing/2014/main" id="{D0976769-7E26-535B-7926-CF1F954F89EB}"/>
              </a:ext>
            </a:extLst>
          </p:cNvPr>
          <p:cNvSpPr txBox="1"/>
          <p:nvPr/>
        </p:nvSpPr>
        <p:spPr>
          <a:xfrm>
            <a:off x="757856" y="1546157"/>
            <a:ext cx="10571905" cy="3443605"/>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lIns="0" tIns="240000" rIns="0" bIns="0" rtlCol="0" anchor="t">
            <a:spAutoFit/>
          </a:bodyPr>
          <a:lstStyle/>
          <a:p>
            <a:pPr algn="ctr"/>
            <a:r>
              <a:rPr lang="en-US" sz="2667" b="1" dirty="0"/>
              <a:t>The importance of positive language</a:t>
            </a:r>
            <a:endParaRPr lang="en-US" sz="2667" b="1" dirty="0">
              <a:cs typeface="Arial"/>
            </a:endParaRPr>
          </a:p>
          <a:p>
            <a:pPr algn="ctr"/>
            <a:endParaRPr lang="en-US" sz="2667" dirty="0">
              <a:cs typeface="Arial"/>
            </a:endParaRPr>
          </a:p>
          <a:p>
            <a:pPr marL="1066773" lvl="1" indent="-457189">
              <a:buFont typeface="Arial" panose="020B0604020202020204" pitchFamily="34" charset="0"/>
              <a:buChar char="•"/>
            </a:pPr>
            <a:r>
              <a:rPr lang="en-US" sz="2667" dirty="0"/>
              <a:t>Always use positive language in your work with children. </a:t>
            </a:r>
            <a:endParaRPr lang="en-US" sz="2667" dirty="0">
              <a:cs typeface="Arial"/>
            </a:endParaRPr>
          </a:p>
          <a:p>
            <a:pPr marL="1066773" lvl="1" indent="-457189">
              <a:buFont typeface="Arial" panose="020B0604020202020204" pitchFamily="34" charset="0"/>
              <a:buChar char="•"/>
            </a:pPr>
            <a:r>
              <a:rPr lang="en-US" sz="2667" dirty="0"/>
              <a:t>This makes sure that you </a:t>
            </a:r>
            <a:r>
              <a:rPr lang="en-US" sz="2667" dirty="0" err="1"/>
              <a:t>recognise</a:t>
            </a:r>
            <a:r>
              <a:rPr lang="en-US" sz="2667" dirty="0"/>
              <a:t> the contributions of all children and respond in a way which values them.</a:t>
            </a:r>
            <a:endParaRPr lang="en-US" sz="2667" dirty="0">
              <a:cs typeface="Arial"/>
            </a:endParaRPr>
          </a:p>
          <a:p>
            <a:pPr marL="1066773" lvl="1" indent="-457189">
              <a:buFont typeface="Arial" panose="020B0604020202020204" pitchFamily="34" charset="0"/>
              <a:buChar char="•"/>
            </a:pPr>
            <a:r>
              <a:rPr lang="en-US" sz="2667" dirty="0"/>
              <a:t>It also helps to build a child’s confidence and self-esteem, so they feel able to progress in their learning. </a:t>
            </a:r>
            <a:endParaRPr lang="en-US" sz="2667" dirty="0">
              <a:cs typeface="Arial"/>
            </a:endParaRPr>
          </a:p>
          <a:p>
            <a:pPr marL="1066773" lvl="1" indent="-457189">
              <a:buFont typeface="Arial" panose="020B0604020202020204" pitchFamily="34" charset="0"/>
              <a:buChar char="•"/>
            </a:pPr>
            <a:endParaRPr lang="en-GB" sz="2133" dirty="0">
              <a:cs typeface="Arial"/>
            </a:endParaRPr>
          </a:p>
        </p:txBody>
      </p:sp>
    </p:spTree>
    <p:extLst>
      <p:ext uri="{BB962C8B-B14F-4D97-AF65-F5344CB8AC3E}">
        <p14:creationId xmlns:p14="http://schemas.microsoft.com/office/powerpoint/2010/main" val="208943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8</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8" name="TextBox 7">
            <a:extLst>
              <a:ext uri="{FF2B5EF4-FFF2-40B4-BE49-F238E27FC236}">
                <a16:creationId xmlns:a16="http://schemas.microsoft.com/office/drawing/2014/main" id="{F86E075C-893D-1773-95D9-BB8939C1F7A6}"/>
              </a:ext>
            </a:extLst>
          </p:cNvPr>
          <p:cNvSpPr txBox="1"/>
          <p:nvPr/>
        </p:nvSpPr>
        <p:spPr>
          <a:xfrm>
            <a:off x="173585" y="183116"/>
            <a:ext cx="11824103" cy="615553"/>
          </a:xfrm>
          <a:prstGeom prst="rect">
            <a:avLst/>
          </a:prstGeom>
          <a:noFill/>
        </p:spPr>
        <p:txBody>
          <a:bodyPr wrap="square" lIns="121920" tIns="60960" rIns="121920" bIns="60960" anchor="t">
            <a:spAutoFit/>
          </a:bodyPr>
          <a:lstStyle/>
          <a:p>
            <a:r>
              <a:rPr lang="en-US" sz="2667" b="1" i="1" dirty="0">
                <a:cs typeface="Arial"/>
              </a:rPr>
              <a:t>Aim: Use positive language to effectively motivate young people </a:t>
            </a:r>
            <a:r>
              <a:rPr lang="en-US" sz="3200" b="1" dirty="0">
                <a:cs typeface="Arial"/>
              </a:rPr>
              <a:t> </a:t>
            </a:r>
          </a:p>
        </p:txBody>
      </p:sp>
      <p:sp>
        <p:nvSpPr>
          <p:cNvPr id="9" name="TextBox 8">
            <a:extLst>
              <a:ext uri="{FF2B5EF4-FFF2-40B4-BE49-F238E27FC236}">
                <a16:creationId xmlns:a16="http://schemas.microsoft.com/office/drawing/2014/main" id="{D0976769-7E26-535B-7926-CF1F954F89EB}"/>
              </a:ext>
            </a:extLst>
          </p:cNvPr>
          <p:cNvSpPr txBox="1"/>
          <p:nvPr/>
        </p:nvSpPr>
        <p:spPr>
          <a:xfrm>
            <a:off x="498871" y="1460320"/>
            <a:ext cx="9472661" cy="3936240"/>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lIns="240000" tIns="240000" rIns="0" bIns="0" rtlCol="0" anchor="t">
            <a:spAutoFit/>
          </a:bodyPr>
          <a:lstStyle/>
          <a:p>
            <a:r>
              <a:rPr lang="en-US" sz="2667" b="1" dirty="0">
                <a:cs typeface="Arial"/>
              </a:rPr>
              <a:t>Task 1 </a:t>
            </a:r>
          </a:p>
          <a:p>
            <a:endParaRPr lang="en-US" sz="2667" dirty="0">
              <a:cs typeface="Arial"/>
            </a:endParaRPr>
          </a:p>
          <a:p>
            <a:r>
              <a:rPr lang="en-US" sz="2667" dirty="0"/>
              <a:t>In pairs, discuss the following questions and be prepared to feed back to the rest of the group.</a:t>
            </a:r>
            <a:endParaRPr lang="en-US" sz="2667" dirty="0">
              <a:cs typeface="Arial"/>
            </a:endParaRPr>
          </a:p>
          <a:p>
            <a:pPr marL="457189" indent="-457189">
              <a:buFont typeface="Arial" panose="020B0604020202020204" pitchFamily="34" charset="0"/>
              <a:buChar char="•"/>
            </a:pPr>
            <a:r>
              <a:rPr lang="en-US" sz="2667" dirty="0"/>
              <a:t>In your own experience of school/college, when did you feel the most confident in your learning?</a:t>
            </a:r>
            <a:endParaRPr lang="en-US" sz="2667" dirty="0">
              <a:cs typeface="Arial"/>
            </a:endParaRPr>
          </a:p>
          <a:p>
            <a:pPr marL="457189" indent="-457189">
              <a:buFont typeface="Arial" panose="020B0604020202020204" pitchFamily="34" charset="0"/>
              <a:buChar char="•"/>
            </a:pPr>
            <a:r>
              <a:rPr lang="en-US" sz="2667" dirty="0"/>
              <a:t>How did the teacher/teaching assistant contribute to this?</a:t>
            </a:r>
            <a:endParaRPr lang="en-US" sz="2667" dirty="0">
              <a:cs typeface="Arial"/>
            </a:endParaRPr>
          </a:p>
          <a:p>
            <a:pPr marL="457189" indent="-457189">
              <a:buFont typeface="Arial" panose="020B0604020202020204" pitchFamily="34" charset="0"/>
              <a:buChar char="•"/>
            </a:pPr>
            <a:r>
              <a:rPr lang="en-US" sz="2667" dirty="0"/>
              <a:t>What types of positive language approaches did they use? </a:t>
            </a:r>
            <a:endParaRPr lang="en-US" sz="2667" dirty="0">
              <a:cs typeface="Arial"/>
            </a:endParaRPr>
          </a:p>
        </p:txBody>
      </p:sp>
      <p:pic>
        <p:nvPicPr>
          <p:cNvPr id="2" name="Picture 1">
            <a:extLst>
              <a:ext uri="{FF2B5EF4-FFF2-40B4-BE49-F238E27FC236}">
                <a16:creationId xmlns:a16="http://schemas.microsoft.com/office/drawing/2014/main" id="{54EA59F3-BFDE-59CE-DC87-E1ABCF85C5D7}"/>
              </a:ext>
            </a:extLst>
          </p:cNvPr>
          <p:cNvPicPr>
            <a:picLocks noChangeAspect="1"/>
          </p:cNvPicPr>
          <p:nvPr/>
        </p:nvPicPr>
        <p:blipFill>
          <a:blip r:embed="rId2"/>
          <a:stretch>
            <a:fillRect/>
          </a:stretch>
        </p:blipFill>
        <p:spPr>
          <a:xfrm>
            <a:off x="10361277" y="2468894"/>
            <a:ext cx="1471833" cy="1608105"/>
          </a:xfrm>
          <a:prstGeom prst="rect">
            <a:avLst/>
          </a:prstGeom>
        </p:spPr>
      </p:pic>
    </p:spTree>
    <p:extLst>
      <p:ext uri="{BB962C8B-B14F-4D97-AF65-F5344CB8AC3E}">
        <p14:creationId xmlns:p14="http://schemas.microsoft.com/office/powerpoint/2010/main" val="3550273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Guided practice</a:t>
            </a:r>
          </a:p>
        </p:txBody>
      </p:sp>
    </p:spTree>
    <p:extLst>
      <p:ext uri="{BB962C8B-B14F-4D97-AF65-F5344CB8AC3E}">
        <p14:creationId xmlns:p14="http://schemas.microsoft.com/office/powerpoint/2010/main" val="25154964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7089ACC-5187-4EBE-856E-3FD2852448DE}"/>
</file>

<file path=customXml/itemProps2.xml><?xml version="1.0" encoding="utf-8"?>
<ds:datastoreItem xmlns:ds="http://schemas.openxmlformats.org/officeDocument/2006/customXml" ds:itemID="{D3135C5D-E883-4701-9B45-1BE5570EEA4D}"/>
</file>

<file path=customXml/itemProps3.xml><?xml version="1.0" encoding="utf-8"?>
<ds:datastoreItem xmlns:ds="http://schemas.openxmlformats.org/officeDocument/2006/customXml" ds:itemID="{F0297CE3-7183-441E-8AB1-8BDBB095AB2F}"/>
</file>

<file path=docProps/app.xml><?xml version="1.0" encoding="utf-8"?>
<Properties xmlns="http://schemas.openxmlformats.org/officeDocument/2006/extended-properties" xmlns:vt="http://schemas.openxmlformats.org/officeDocument/2006/docPropsVTypes">
  <Template>blank</Template>
  <TotalTime>2</TotalTime>
  <Words>1013</Words>
  <Application>Microsoft Office PowerPoint</Application>
  <PresentationFormat>Widescreen</PresentationFormat>
  <Paragraphs>156</Paragraphs>
  <Slides>17</Slides>
  <Notes>12</Notes>
  <HiddenSlides>1</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Lesson 4</vt:lpstr>
      <vt:lpstr>Lesson outline: Teacher use only  </vt:lpstr>
      <vt:lpstr>01</vt:lpstr>
      <vt:lpstr>Aim: Use positive language to effectively motivate young people  </vt:lpstr>
      <vt:lpstr>   </vt:lpstr>
      <vt:lpstr>02</vt:lpstr>
      <vt:lpstr>PowerPoint Presentation</vt:lpstr>
      <vt:lpstr>PowerPoint Presentation</vt:lpstr>
      <vt:lpstr>03</vt:lpstr>
      <vt:lpstr>PowerPoint Presentation</vt:lpstr>
      <vt:lpstr>PowerPoint Presentation</vt:lpstr>
      <vt:lpstr>PowerPoint Presentation</vt:lpstr>
      <vt:lpstr>04</vt:lpstr>
      <vt:lpstr>PowerPoint Presentation</vt:lpstr>
      <vt:lpstr>05</vt:lpstr>
      <vt:lpstr>PowerPoint Presentation</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dc:title>
  <dc:creator>Gemma Brezinski</dc:creator>
  <cp:lastModifiedBy>Gemma Brezinski</cp:lastModifiedBy>
  <cp:revision>5</cp:revision>
  <dcterms:created xsi:type="dcterms:W3CDTF">2024-01-08T10:53:03Z</dcterms:created>
  <dcterms:modified xsi:type="dcterms:W3CDTF">2024-01-08T11:55:29Z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