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422" r:id="rId2"/>
    <p:sldId id="348" r:id="rId3"/>
    <p:sldId id="435" r:id="rId4"/>
    <p:sldId id="436" r:id="rId5"/>
    <p:sldId id="437" r:id="rId6"/>
    <p:sldId id="438" r:id="rId7"/>
    <p:sldId id="439" r:id="rId8"/>
    <p:sldId id="440" r:id="rId9"/>
    <p:sldId id="341" r:id="rId10"/>
    <p:sldId id="441" r:id="rId11"/>
    <p:sldId id="442" r:id="rId12"/>
    <p:sldId id="443" r:id="rId13"/>
    <p:sldId id="444" r:id="rId14"/>
    <p:sldId id="445" r:id="rId15"/>
    <p:sldId id="446" r:id="rId16"/>
    <p:sldId id="447" r:id="rId17"/>
    <p:sldId id="448" r:id="rId18"/>
    <p:sldId id="449" r:id="rId19"/>
    <p:sldId id="450" r:id="rId20"/>
    <p:sldId id="330" r:id="rId21"/>
    <p:sldId id="451" r:id="rId22"/>
    <p:sldId id="45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2720016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4131128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a:p>
        </p:txBody>
      </p:sp>
    </p:spTree>
    <p:extLst>
      <p:ext uri="{BB962C8B-B14F-4D97-AF65-F5344CB8AC3E}">
        <p14:creationId xmlns:p14="http://schemas.microsoft.com/office/powerpoint/2010/main" val="3702678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3816425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3848746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1367126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326145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1334933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2671966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630437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3644199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566162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4C122-B929-FCC5-DE3B-4EBF267DEBB7}"/>
              </a:ext>
            </a:extLst>
          </p:cNvPr>
          <p:cNvSpPr>
            <a:spLocks noGrp="1"/>
          </p:cNvSpPr>
          <p:nvPr>
            <p:ph type="ctrTitle"/>
          </p:nvPr>
        </p:nvSpPr>
        <p:spPr/>
        <p:txBody>
          <a:bodyPr/>
          <a:lstStyle/>
          <a:p>
            <a:r>
              <a:rPr lang="en-US"/>
              <a:t>Block 2</a:t>
            </a:r>
            <a:endParaRPr lang="en-GB"/>
          </a:p>
        </p:txBody>
      </p:sp>
    </p:spTree>
    <p:extLst>
      <p:ext uri="{BB962C8B-B14F-4D97-AF65-F5344CB8AC3E}">
        <p14:creationId xmlns:p14="http://schemas.microsoft.com/office/powerpoint/2010/main" val="2564277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124545" y="2067203"/>
            <a:ext cx="9942911" cy="1590397"/>
          </a:xfrm>
        </p:spPr>
        <p:txBody>
          <a:bodyPr vert="horz" lIns="144000" tIns="0" rIns="144000" bIns="0" rtlCol="0" anchor="t" anchorCtr="0">
            <a:normAutofit fontScale="90000"/>
          </a:bodyPr>
          <a:lstStyle/>
          <a:p>
            <a:pPr algn="l" rtl="0" fontAlgn="base"/>
            <a:r>
              <a:rPr lang="en-GB" b="0"/>
              <a:t>. </a:t>
            </a:r>
            <a:br>
              <a:rPr lang="en-GB" b="0"/>
            </a:br>
            <a:br>
              <a:rPr lang="en-GB" b="0"/>
            </a:br>
            <a:br>
              <a:rPr lang="en-US" sz="2400" b="0">
                <a:solidFill>
                  <a:srgbClr val="000000"/>
                </a:solidFill>
                <a:latin typeface="Arial" panose="020B0604020202020204" pitchFamily="34" charset="0"/>
              </a:rPr>
            </a:br>
            <a:r>
              <a:rPr lang="en-US" sz="2400" b="0">
                <a:solidFill>
                  <a:srgbClr val="000000"/>
                </a:solidFill>
                <a:latin typeface="Arial" panose="020B0604020202020204" pitchFamily="34" charset="0"/>
              </a:rPr>
              <a:t> </a:t>
            </a:r>
            <a:br>
              <a:rPr lang="en-US" b="0" i="0">
                <a:solidFill>
                  <a:srgbClr val="000000"/>
                </a:solidFill>
                <a:effectLst/>
                <a:latin typeface="Segoe UI" panose="020B0502040204020203" pitchFamily="34" charset="0"/>
              </a:rPr>
            </a:br>
            <a:br>
              <a:rPr lang="en-GB" b="0">
                <a:cs typeface="Arial"/>
              </a:rPr>
            </a:br>
            <a:br>
              <a:rPr lang="en-GB" b="0">
                <a:ea typeface="+mn-ea"/>
                <a:cs typeface="+mn-cs"/>
              </a:rPr>
            </a:br>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619719" y="1346824"/>
            <a:ext cx="10248501" cy="533544"/>
          </a:xfrm>
          <a:prstGeom prst="rect">
            <a:avLst/>
          </a:prstGeom>
          <a:noFill/>
        </p:spPr>
        <p:txBody>
          <a:bodyPr wrap="square" lIns="121920" tIns="60960" rIns="121920" bIns="60960" anchor="t">
            <a:spAutoFit/>
          </a:bodyPr>
          <a:lstStyle/>
          <a:p>
            <a:pPr algn="ctr"/>
            <a:r>
              <a:rPr lang="en-US" sz="2667" b="1" dirty="0"/>
              <a:t>The project: Part 1</a:t>
            </a:r>
            <a:r>
              <a:rPr lang="en-US" sz="2667" dirty="0"/>
              <a:t> </a:t>
            </a:r>
          </a:p>
        </p:txBody>
      </p:sp>
      <p:sp>
        <p:nvSpPr>
          <p:cNvPr id="2" name="Rectangle: Rounded Corners 1">
            <a:extLst>
              <a:ext uri="{FF2B5EF4-FFF2-40B4-BE49-F238E27FC236}">
                <a16:creationId xmlns:a16="http://schemas.microsoft.com/office/drawing/2014/main" id="{D427DF95-F4B2-CB9B-14CD-7966CFA8248D}"/>
              </a:ext>
            </a:extLst>
          </p:cNvPr>
          <p:cNvSpPr/>
          <p:nvPr/>
        </p:nvSpPr>
        <p:spPr>
          <a:xfrm>
            <a:off x="1302852" y="1963310"/>
            <a:ext cx="9576741" cy="3654465"/>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r>
              <a:rPr lang="en-US" sz="2667" dirty="0">
                <a:solidFill>
                  <a:schemeClr val="tx1"/>
                </a:solidFill>
              </a:rPr>
              <a:t>For part 1 of the project, you are going to look carefully at a brief about a child and complete the following stages.</a:t>
            </a:r>
            <a:endParaRPr lang="en-US" sz="2667" dirty="0">
              <a:solidFill>
                <a:schemeClr val="tx1"/>
              </a:solidFill>
              <a:cs typeface="Arial"/>
            </a:endParaRPr>
          </a:p>
          <a:p>
            <a:pPr marL="457189" indent="-457189">
              <a:buFont typeface="Arial" panose="020B0604020202020204" pitchFamily="34" charset="0"/>
              <a:buChar char="•"/>
            </a:pPr>
            <a:r>
              <a:rPr lang="en-US" sz="2667" dirty="0">
                <a:solidFill>
                  <a:schemeClr val="tx1"/>
                </a:solidFill>
              </a:rPr>
              <a:t>Identify the child’s needs.</a:t>
            </a:r>
            <a:endParaRPr lang="en-US" sz="2667" dirty="0">
              <a:solidFill>
                <a:schemeClr val="tx1"/>
              </a:solidFill>
              <a:cs typeface="Arial"/>
            </a:endParaRPr>
          </a:p>
          <a:p>
            <a:pPr marL="457189" indent="-457189">
              <a:buFont typeface="Arial" panose="020B0604020202020204" pitchFamily="34" charset="0"/>
              <a:buChar char="•"/>
            </a:pPr>
            <a:r>
              <a:rPr lang="en-US" sz="2667" dirty="0">
                <a:solidFill>
                  <a:schemeClr val="tx1"/>
                </a:solidFill>
              </a:rPr>
              <a:t>Discuss these needs with others in your group.</a:t>
            </a:r>
            <a:endParaRPr lang="en-US" sz="2667" dirty="0">
              <a:solidFill>
                <a:schemeClr val="tx1"/>
              </a:solidFill>
              <a:cs typeface="Arial"/>
            </a:endParaRPr>
          </a:p>
          <a:p>
            <a:pPr marL="457189" indent="-457189">
              <a:buFont typeface="Arial" panose="020B0604020202020204" pitchFamily="34" charset="0"/>
              <a:buChar char="•"/>
            </a:pPr>
            <a:r>
              <a:rPr lang="en-US" sz="2667" dirty="0">
                <a:solidFill>
                  <a:schemeClr val="tx1"/>
                </a:solidFill>
              </a:rPr>
              <a:t>Start to discuss activities that could be used to support the child.</a:t>
            </a:r>
            <a:endParaRPr lang="en-GB" sz="2667" dirty="0">
              <a:solidFill>
                <a:schemeClr val="tx1"/>
              </a:solidFill>
            </a:endParaRPr>
          </a:p>
        </p:txBody>
      </p:sp>
      <p:sp>
        <p:nvSpPr>
          <p:cNvPr id="8" name="TextBox 7">
            <a:extLst>
              <a:ext uri="{FF2B5EF4-FFF2-40B4-BE49-F238E27FC236}">
                <a16:creationId xmlns:a16="http://schemas.microsoft.com/office/drawing/2014/main" id="{2351B5E7-5855-D3FB-9507-CF1078B80671}"/>
              </a:ext>
            </a:extLst>
          </p:cNvPr>
          <p:cNvSpPr txBox="1"/>
          <p:nvPr/>
        </p:nvSpPr>
        <p:spPr>
          <a:xfrm>
            <a:off x="221015" y="132163"/>
            <a:ext cx="11509120"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667" i="1" dirty="0"/>
          </a:p>
        </p:txBody>
      </p:sp>
    </p:spTree>
    <p:extLst>
      <p:ext uri="{BB962C8B-B14F-4D97-AF65-F5344CB8AC3E}">
        <p14:creationId xmlns:p14="http://schemas.microsoft.com/office/powerpoint/2010/main" val="2113272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550114" y="6357850"/>
            <a:ext cx="9942911" cy="1590397"/>
          </a:xfrm>
        </p:spPr>
        <p:txBody>
          <a:bodyPr vert="horz" lIns="144000" tIns="0" rIns="144000" bIns="0" rtlCol="0" anchor="t" anchorCtr="0">
            <a:normAutofit fontScale="90000"/>
          </a:bodyPr>
          <a:lstStyle/>
          <a:p>
            <a:pPr fontAlgn="base"/>
            <a:r>
              <a:rPr lang="en-GB" sz="2133" b="0">
                <a:cs typeface="Arial"/>
              </a:rPr>
              <a:t> </a:t>
            </a:r>
            <a:br>
              <a:rPr lang="en-GB" b="0" i="0">
                <a:effectLst/>
                <a:cs typeface="Arial"/>
              </a:rPr>
            </a:br>
            <a:br>
              <a:rPr lang="en-GB" b="0"/>
            </a:br>
            <a:br>
              <a:rPr lang="en-US" sz="2400" b="0">
                <a:latin typeface="Arial"/>
              </a:rPr>
            </a:br>
            <a:r>
              <a:rPr lang="en-US" sz="2400" b="0">
                <a:solidFill>
                  <a:srgbClr val="000000"/>
                </a:solidFill>
                <a:latin typeface="Arial"/>
                <a:cs typeface="Arial"/>
              </a:rPr>
              <a:t> </a:t>
            </a:r>
            <a:br>
              <a:rPr lang="en-US" b="0" i="0">
                <a:effectLst/>
                <a:latin typeface="Segoe UI" panose="020B0502040204020203" pitchFamily="34" charset="0"/>
              </a:rPr>
            </a:br>
            <a:br>
              <a:rPr lang="en-GB" b="0">
                <a:cs typeface="Arial"/>
              </a:rPr>
            </a:br>
            <a:br>
              <a:rPr lang="en-GB" b="0">
                <a:ea typeface="+mn-ea"/>
                <a:cs typeface="+mn-cs"/>
              </a:rPr>
            </a:br>
            <a:br>
              <a:rPr lang="en-GB" sz="1333">
                <a:ea typeface="+mn-ea"/>
                <a:cs typeface="+mn-cs"/>
              </a:rPr>
            </a:br>
            <a:r>
              <a:rPr lang="en-GB" sz="1333" i="1">
                <a:solidFill>
                  <a:schemeClr val="dk1"/>
                </a:solidFill>
                <a:ea typeface="+mn-ea"/>
                <a:cs typeface="+mn-cs"/>
              </a:rPr>
              <a:t> </a:t>
            </a:r>
            <a:br>
              <a:rPr lang="en-GB" sz="1333">
                <a:ea typeface="+mn-ea"/>
                <a:cs typeface="+mn-cs"/>
              </a:rPr>
            </a:br>
            <a:endParaRPr lang="en-GB" sz="1333">
              <a:cs typeface="Arial"/>
            </a:endParaRPr>
          </a:p>
        </p:txBody>
      </p:sp>
      <p:pic>
        <p:nvPicPr>
          <p:cNvPr id="7" name="Picture 6">
            <a:extLst>
              <a:ext uri="{FF2B5EF4-FFF2-40B4-BE49-F238E27FC236}">
                <a16:creationId xmlns:a16="http://schemas.microsoft.com/office/drawing/2014/main" id="{63A613E7-AC00-C5C3-7E4D-9DA06BB571B3}"/>
              </a:ext>
            </a:extLst>
          </p:cNvPr>
          <p:cNvPicPr>
            <a:picLocks noChangeAspect="1"/>
          </p:cNvPicPr>
          <p:nvPr/>
        </p:nvPicPr>
        <p:blipFill>
          <a:blip r:embed="rId3"/>
          <a:stretch>
            <a:fillRect/>
          </a:stretch>
        </p:blipFill>
        <p:spPr>
          <a:xfrm>
            <a:off x="8830515" y="444210"/>
            <a:ext cx="2277471" cy="2277471"/>
          </a:xfrm>
          <a:prstGeom prst="rect">
            <a:avLst/>
          </a:prstGeom>
        </p:spPr>
      </p:pic>
      <p:sp>
        <p:nvSpPr>
          <p:cNvPr id="11" name="TextBox 10">
            <a:extLst>
              <a:ext uri="{FF2B5EF4-FFF2-40B4-BE49-F238E27FC236}">
                <a16:creationId xmlns:a16="http://schemas.microsoft.com/office/drawing/2014/main" id="{DBD78D3C-DAB1-558B-0C0A-12B0B9F702D3}"/>
              </a:ext>
            </a:extLst>
          </p:cNvPr>
          <p:cNvSpPr txBox="1"/>
          <p:nvPr/>
        </p:nvSpPr>
        <p:spPr>
          <a:xfrm>
            <a:off x="644855" y="636031"/>
            <a:ext cx="6226999" cy="1231299"/>
          </a:xfrm>
          <a:prstGeom prst="rect">
            <a:avLst/>
          </a:prstGeom>
          <a:solidFill>
            <a:schemeClr val="bg1">
              <a:lumMod val="95000"/>
            </a:schemeClr>
          </a:solidFill>
          <a:ln>
            <a:solidFill>
              <a:schemeClr val="tx1"/>
            </a:solidFill>
          </a:ln>
        </p:spPr>
        <p:txBody>
          <a:bodyPr wrap="square" lIns="0" tIns="0" rIns="0" bIns="0" rtlCol="0" anchor="t">
            <a:spAutoFit/>
          </a:bodyPr>
          <a:lstStyle/>
          <a:p>
            <a:r>
              <a:rPr lang="en-US" sz="2667" dirty="0">
                <a:solidFill>
                  <a:srgbClr val="262626"/>
                </a:solidFill>
                <a:latin typeface="Arial"/>
                <a:cs typeface="Arial"/>
              </a:rPr>
              <a:t>“Coming together is a beginning, staying together is progress, and working together is success.” Henry Ford</a:t>
            </a:r>
          </a:p>
        </p:txBody>
      </p:sp>
      <p:sp>
        <p:nvSpPr>
          <p:cNvPr id="2" name="TextBox 1">
            <a:extLst>
              <a:ext uri="{FF2B5EF4-FFF2-40B4-BE49-F238E27FC236}">
                <a16:creationId xmlns:a16="http://schemas.microsoft.com/office/drawing/2014/main" id="{D2372444-34F2-A2C9-A71D-DE6B7DF009FE}"/>
              </a:ext>
            </a:extLst>
          </p:cNvPr>
          <p:cNvSpPr txBox="1"/>
          <p:nvPr/>
        </p:nvSpPr>
        <p:spPr>
          <a:xfrm>
            <a:off x="643194" y="2068556"/>
            <a:ext cx="9759461" cy="410432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Task 1</a:t>
            </a:r>
          </a:p>
          <a:p>
            <a:endParaRPr lang="en-US" sz="2667" dirty="0">
              <a:cs typeface="Arial"/>
            </a:endParaRPr>
          </a:p>
          <a:p>
            <a:r>
              <a:rPr lang="en-US" sz="2667" dirty="0">
                <a:cs typeface="Arial"/>
              </a:rPr>
              <a:t>Think carefully about the following questions and be prepared to share your ideas. </a:t>
            </a:r>
          </a:p>
          <a:p>
            <a:pPr marL="457189" indent="-457189">
              <a:buFont typeface="Arial,Sans-Serif"/>
              <a:buChar char="•"/>
            </a:pPr>
            <a:endParaRPr lang="en-US" sz="2667" dirty="0">
              <a:cs typeface="Arial"/>
            </a:endParaRPr>
          </a:p>
          <a:p>
            <a:pPr marL="609585" indent="-609585">
              <a:buFont typeface="+mj-lt"/>
              <a:buAutoNum type="arabicPeriod"/>
            </a:pPr>
            <a:r>
              <a:rPr lang="en-US" sz="2667" dirty="0">
                <a:cs typeface="Arial"/>
              </a:rPr>
              <a:t>Why is it important to work effectively with other professionals?</a:t>
            </a:r>
          </a:p>
          <a:p>
            <a:pPr marL="609585" indent="-609585">
              <a:buFont typeface="+mj-lt"/>
              <a:buAutoNum type="arabicPeriod"/>
            </a:pPr>
            <a:endParaRPr lang="en-US" sz="2667" dirty="0">
              <a:cs typeface="Arial"/>
            </a:endParaRPr>
          </a:p>
          <a:p>
            <a:pPr marL="609585" indent="-609585">
              <a:buFont typeface="+mj-lt"/>
              <a:buAutoNum type="arabicPeriod"/>
            </a:pPr>
            <a:r>
              <a:rPr lang="en-US" sz="2667" dirty="0">
                <a:cs typeface="Arial"/>
              </a:rPr>
              <a:t>What skills are important when discussing/working </a:t>
            </a:r>
          </a:p>
          <a:p>
            <a:r>
              <a:rPr lang="en-US" sz="2667" dirty="0">
                <a:cs typeface="Arial"/>
              </a:rPr>
              <a:t>       as a group?</a:t>
            </a:r>
            <a:endParaRPr lang="en-US" sz="2667" dirty="0"/>
          </a:p>
        </p:txBody>
      </p:sp>
    </p:spTree>
    <p:extLst>
      <p:ext uri="{BB962C8B-B14F-4D97-AF65-F5344CB8AC3E}">
        <p14:creationId xmlns:p14="http://schemas.microsoft.com/office/powerpoint/2010/main" val="3133687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858263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13</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2" name="TextBox 1">
            <a:extLst>
              <a:ext uri="{FF2B5EF4-FFF2-40B4-BE49-F238E27FC236}">
                <a16:creationId xmlns:a16="http://schemas.microsoft.com/office/drawing/2014/main" id="{412D206C-4FD4-4766-2E94-4B5930A86966}"/>
              </a:ext>
            </a:extLst>
          </p:cNvPr>
          <p:cNvSpPr txBox="1"/>
          <p:nvPr/>
        </p:nvSpPr>
        <p:spPr>
          <a:xfrm>
            <a:off x="3898497" y="1319042"/>
            <a:ext cx="3778720" cy="3775329"/>
          </a:xfrm>
          <a:prstGeom prst="rect">
            <a:avLst/>
          </a:prstGeom>
          <a:noFill/>
        </p:spPr>
        <p:txBody>
          <a:bodyPr wrap="square" lIns="0" tIns="0" rIns="0" bIns="0" rtlCol="0">
            <a:spAutoFit/>
          </a:bodyPr>
          <a:lstStyle/>
          <a:p>
            <a:r>
              <a:rPr lang="en-US" sz="2133" b="1" dirty="0"/>
              <a:t>The brief </a:t>
            </a:r>
            <a:r>
              <a:rPr lang="en-US" sz="2133" dirty="0"/>
              <a:t>(copy in handouts) </a:t>
            </a:r>
          </a:p>
          <a:p>
            <a:endParaRPr lang="en-US" sz="3200" dirty="0"/>
          </a:p>
          <a:p>
            <a:endParaRPr lang="en-US" sz="4800" dirty="0"/>
          </a:p>
          <a:p>
            <a:endParaRPr lang="en-US" sz="4800" dirty="0"/>
          </a:p>
          <a:p>
            <a:endParaRPr lang="en-US" sz="4800" dirty="0"/>
          </a:p>
          <a:p>
            <a:endParaRPr lang="en-US" sz="4800" dirty="0"/>
          </a:p>
        </p:txBody>
      </p:sp>
      <p:grpSp>
        <p:nvGrpSpPr>
          <p:cNvPr id="9" name="Group 8">
            <a:extLst>
              <a:ext uri="{FF2B5EF4-FFF2-40B4-BE49-F238E27FC236}">
                <a16:creationId xmlns:a16="http://schemas.microsoft.com/office/drawing/2014/main" id="{00604484-0AE8-89A9-F342-5AA96891BC69}"/>
              </a:ext>
            </a:extLst>
          </p:cNvPr>
          <p:cNvGrpSpPr/>
          <p:nvPr/>
        </p:nvGrpSpPr>
        <p:grpSpPr>
          <a:xfrm>
            <a:off x="312000" y="1798820"/>
            <a:ext cx="11720105" cy="4601897"/>
            <a:chOff x="228602" y="947057"/>
            <a:chExt cx="8392884" cy="3592286"/>
          </a:xfrm>
        </p:grpSpPr>
        <p:sp>
          <p:nvSpPr>
            <p:cNvPr id="3" name="Rectangle: Rounded Corners 2">
              <a:extLst>
                <a:ext uri="{FF2B5EF4-FFF2-40B4-BE49-F238E27FC236}">
                  <a16:creationId xmlns:a16="http://schemas.microsoft.com/office/drawing/2014/main" id="{280C1A07-99EA-E014-47F1-F55026C271E0}"/>
                </a:ext>
              </a:extLst>
            </p:cNvPr>
            <p:cNvSpPr/>
            <p:nvPr/>
          </p:nvSpPr>
          <p:spPr>
            <a:xfrm>
              <a:off x="228602" y="947057"/>
              <a:ext cx="8392884" cy="3592286"/>
            </a:xfrm>
            <a:prstGeom prst="roundRect">
              <a:avLst/>
            </a:prstGeom>
            <a:solidFill>
              <a:schemeClr val="accent3">
                <a:lumMod val="20000"/>
                <a:lumOff val="8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TextBox 7">
              <a:extLst>
                <a:ext uri="{FF2B5EF4-FFF2-40B4-BE49-F238E27FC236}">
                  <a16:creationId xmlns:a16="http://schemas.microsoft.com/office/drawing/2014/main" id="{B8B825B9-404B-EF6C-7BC5-6E4CE900307D}"/>
                </a:ext>
              </a:extLst>
            </p:cNvPr>
            <p:cNvSpPr txBox="1"/>
            <p:nvPr/>
          </p:nvSpPr>
          <p:spPr>
            <a:xfrm>
              <a:off x="379640" y="1018513"/>
              <a:ext cx="8090807" cy="3426965"/>
            </a:xfrm>
            <a:prstGeom prst="rect">
              <a:avLst/>
            </a:prstGeom>
            <a:noFill/>
          </p:spPr>
          <p:txBody>
            <a:bodyPr wrap="square" lIns="121920" tIns="60960" rIns="121920" bIns="60960" anchor="t">
              <a:spAutoFit/>
            </a:bodyPr>
            <a:lstStyle/>
            <a:p>
              <a:r>
                <a:rPr lang="en-US" sz="2133" dirty="0"/>
                <a:t>You are working in a nursery with 15 children aged 3 to 4 years. The day nursery is in an area with low levels of literacy. Archie is aged 3 years 11 months, and has recently joined the nursery. You have been asked to work with the key person to support Archie’s specific development needs. When Archie joined the nursery, an on-entry formative assessment was carried out. An extract from this assessment is available to you and shows Archie’s current level of development across a range of areas. Archie’s profile notes are also included with the assessment and outline background information obtained by the key person during an initial meeting with Archie’s mother. You must </a:t>
              </a:r>
              <a:r>
                <a:rPr lang="en-US" sz="2133" dirty="0" err="1"/>
                <a:t>analyse</a:t>
              </a:r>
              <a:r>
                <a:rPr lang="en-US" sz="2133" dirty="0"/>
                <a:t> the information provided, in order to plan how you will support and encourage Archie’s personal, social and emotional development. The approach, including a sequence of activities, will be shared with and approved by the key person. Routine informal reviews will take place to assess Archie’s continuing progress, and the key person will formally review Archie’s development after 6 weeks.</a:t>
              </a:r>
              <a:endParaRPr lang="en-GB" sz="2133" dirty="0"/>
            </a:p>
          </p:txBody>
        </p:sp>
      </p:grpSp>
      <p:sp>
        <p:nvSpPr>
          <p:cNvPr id="11" name="TextBox 10">
            <a:extLst>
              <a:ext uri="{FF2B5EF4-FFF2-40B4-BE49-F238E27FC236}">
                <a16:creationId xmlns:a16="http://schemas.microsoft.com/office/drawing/2014/main" id="{9FDB7677-43AC-6716-7699-ECE232ED9987}"/>
              </a:ext>
            </a:extLst>
          </p:cNvPr>
          <p:cNvSpPr txBox="1"/>
          <p:nvPr/>
        </p:nvSpPr>
        <p:spPr>
          <a:xfrm>
            <a:off x="164149" y="117929"/>
            <a:ext cx="11472007"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667" i="1" dirty="0"/>
          </a:p>
        </p:txBody>
      </p:sp>
    </p:spTree>
    <p:extLst>
      <p:ext uri="{BB962C8B-B14F-4D97-AF65-F5344CB8AC3E}">
        <p14:creationId xmlns:p14="http://schemas.microsoft.com/office/powerpoint/2010/main" val="4149519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14</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graphicFrame>
        <p:nvGraphicFramePr>
          <p:cNvPr id="4" name="Table 7">
            <a:extLst>
              <a:ext uri="{FF2B5EF4-FFF2-40B4-BE49-F238E27FC236}">
                <a16:creationId xmlns:a16="http://schemas.microsoft.com/office/drawing/2014/main" id="{BCF745FE-B7CC-2AC5-5960-45EA9CF08642}"/>
              </a:ext>
            </a:extLst>
          </p:cNvPr>
          <p:cNvGraphicFramePr>
            <a:graphicFrameLocks noGrp="1"/>
          </p:cNvGraphicFramePr>
          <p:nvPr/>
        </p:nvGraphicFramePr>
        <p:xfrm>
          <a:off x="667823" y="713763"/>
          <a:ext cx="6752885" cy="5579957"/>
        </p:xfrm>
        <a:graphic>
          <a:graphicData uri="http://schemas.openxmlformats.org/drawingml/2006/table">
            <a:tbl>
              <a:tblPr firstRow="1" bandRow="1">
                <a:tableStyleId>{5C22544A-7EE6-4342-B048-85BDC9FD1C3A}</a:tableStyleId>
              </a:tblPr>
              <a:tblGrid>
                <a:gridCol w="1853304">
                  <a:extLst>
                    <a:ext uri="{9D8B030D-6E8A-4147-A177-3AD203B41FA5}">
                      <a16:colId xmlns:a16="http://schemas.microsoft.com/office/drawing/2014/main" val="2290429398"/>
                    </a:ext>
                  </a:extLst>
                </a:gridCol>
                <a:gridCol w="4899581">
                  <a:extLst>
                    <a:ext uri="{9D8B030D-6E8A-4147-A177-3AD203B41FA5}">
                      <a16:colId xmlns:a16="http://schemas.microsoft.com/office/drawing/2014/main" val="1739275940"/>
                    </a:ext>
                  </a:extLst>
                </a:gridCol>
              </a:tblGrid>
              <a:tr h="792480">
                <a:tc>
                  <a:txBody>
                    <a:bodyPr/>
                    <a:lstStyle/>
                    <a:p>
                      <a:r>
                        <a:rPr lang="en-US" sz="1500" dirty="0">
                          <a:solidFill>
                            <a:srgbClr val="FF0000"/>
                          </a:solidFill>
                        </a:rPr>
                        <a:t>Name of child: Archie Brown</a:t>
                      </a:r>
                      <a:endParaRPr lang="en-GB" sz="1500" dirty="0">
                        <a:solidFill>
                          <a:srgbClr val="FF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solidFill>
                            <a:srgbClr val="FF0000"/>
                          </a:solidFill>
                        </a:rPr>
                        <a:t>Age: 3 years 11 months</a:t>
                      </a:r>
                      <a:endParaRPr lang="en-GB" sz="1500" dirty="0">
                        <a:solidFill>
                          <a:srgbClr val="FF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5403645"/>
                  </a:ext>
                </a:extLst>
              </a:tr>
              <a:tr h="792480">
                <a:tc>
                  <a:txBody>
                    <a:bodyPr/>
                    <a:lstStyle/>
                    <a:p>
                      <a:r>
                        <a:rPr lang="en-US" sz="1500" dirty="0"/>
                        <a:t>Date of assessment: 10.05.xxxx</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a:t>Carried out by I. Smith</a:t>
                      </a:r>
                      <a:endParaRPr lang="en-GB" sz="15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64456481"/>
                  </a:ext>
                </a:extLst>
              </a:tr>
              <a:tr h="1377739">
                <a:tc>
                  <a:txBody>
                    <a:bodyPr/>
                    <a:lstStyle/>
                    <a:p>
                      <a:r>
                        <a:rPr lang="en-US" sz="1500" dirty="0"/>
                        <a:t>Personal, social and emotional development</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t>Archie is okay when his mum leaves and soon settles with his key worker. He can share toys and food, but often takes toys from other children, becoming aggressive if they do not let him have them. He is prone to outbursts of anger if he does not get his own way.</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986510"/>
                  </a:ext>
                </a:extLst>
              </a:tr>
              <a:tr h="1239520">
                <a:tc>
                  <a:txBody>
                    <a:bodyPr/>
                    <a:lstStyle/>
                    <a:p>
                      <a:r>
                        <a:rPr lang="en-US" sz="1500" dirty="0"/>
                        <a:t>Physical development</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t>Archie enjoys football and climbing. He struggles with fine motor skills, and finds holding a pencil or doing a jigsaw difficult. He also struggles to throw and catch a ball. However, he is very good at balancing on a bench or on one leg.</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2923912"/>
                  </a:ext>
                </a:extLst>
              </a:tr>
              <a:tr h="1377739">
                <a:tc>
                  <a:txBody>
                    <a:bodyPr/>
                    <a:lstStyle/>
                    <a:p>
                      <a:r>
                        <a:rPr lang="en-US" sz="1500" dirty="0"/>
                        <a:t>Communication and language</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t>Archie can follow instructions, but sometimes does not listen. He can </a:t>
                      </a:r>
                      <a:r>
                        <a:rPr lang="en-US" sz="1500" dirty="0" err="1"/>
                        <a:t>recognise</a:t>
                      </a:r>
                      <a:r>
                        <a:rPr lang="en-US" sz="1500" dirty="0"/>
                        <a:t> letter sounds, but struggles with phonics – especially “</a:t>
                      </a:r>
                      <a:r>
                        <a:rPr lang="en-US" sz="1500" dirty="0" err="1"/>
                        <a:t>sh</a:t>
                      </a:r>
                      <a:r>
                        <a:rPr lang="en-US" sz="1500" dirty="0"/>
                        <a:t>”, “</a:t>
                      </a:r>
                      <a:r>
                        <a:rPr lang="en-US" sz="1500" dirty="0" err="1"/>
                        <a:t>ch</a:t>
                      </a:r>
                      <a:r>
                        <a:rPr lang="en-US" sz="1500" dirty="0"/>
                        <a:t>” and “</a:t>
                      </a:r>
                      <a:r>
                        <a:rPr lang="en-US" sz="1500" dirty="0" err="1"/>
                        <a:t>br</a:t>
                      </a:r>
                      <a:r>
                        <a:rPr lang="en-US" sz="1500" dirty="0"/>
                        <a:t>” sounds. He can use onset and rime, but struggles with “to” rime words. He can </a:t>
                      </a:r>
                      <a:r>
                        <a:rPr lang="en-US" sz="1500" dirty="0" err="1"/>
                        <a:t>recognise</a:t>
                      </a:r>
                      <a:r>
                        <a:rPr lang="en-US" sz="1500" dirty="0"/>
                        <a:t> some sounds in images (e.g. cot).</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185103"/>
                  </a:ext>
                </a:extLst>
              </a:tr>
            </a:tbl>
          </a:graphicData>
        </a:graphic>
      </p:graphicFrame>
      <p:graphicFrame>
        <p:nvGraphicFramePr>
          <p:cNvPr id="9" name="Table 8">
            <a:extLst>
              <a:ext uri="{FF2B5EF4-FFF2-40B4-BE49-F238E27FC236}">
                <a16:creationId xmlns:a16="http://schemas.microsoft.com/office/drawing/2014/main" id="{E122121F-B243-4B80-0130-C743CDAD017B}"/>
              </a:ext>
            </a:extLst>
          </p:cNvPr>
          <p:cNvGraphicFramePr>
            <a:graphicFrameLocks noGrp="1"/>
          </p:cNvGraphicFramePr>
          <p:nvPr/>
        </p:nvGraphicFramePr>
        <p:xfrm>
          <a:off x="7718605" y="1049043"/>
          <a:ext cx="3708039" cy="5080000"/>
        </p:xfrm>
        <a:graphic>
          <a:graphicData uri="http://schemas.openxmlformats.org/drawingml/2006/table">
            <a:tbl>
              <a:tblPr firstRow="1" bandRow="1">
                <a:tableStyleId>{5C22544A-7EE6-4342-B048-85BDC9FD1C3A}</a:tableStyleId>
              </a:tblPr>
              <a:tblGrid>
                <a:gridCol w="3708039">
                  <a:extLst>
                    <a:ext uri="{9D8B030D-6E8A-4147-A177-3AD203B41FA5}">
                      <a16:colId xmlns:a16="http://schemas.microsoft.com/office/drawing/2014/main" val="2409558338"/>
                    </a:ext>
                  </a:extLst>
                </a:gridCol>
              </a:tblGrid>
              <a:tr h="2397760">
                <a:tc>
                  <a:txBody>
                    <a:bodyPr/>
                    <a:lstStyle/>
                    <a:p>
                      <a:r>
                        <a:rPr lang="en-US" sz="1900" dirty="0">
                          <a:solidFill>
                            <a:schemeClr val="tx1"/>
                          </a:solidFill>
                        </a:rPr>
                        <a:t>General comments</a:t>
                      </a:r>
                    </a:p>
                    <a:p>
                      <a:r>
                        <a:rPr lang="en-US" sz="1900" b="0" dirty="0">
                          <a:solidFill>
                            <a:schemeClr val="tx1"/>
                          </a:solidFill>
                        </a:rPr>
                        <a:t>Archie is full of energy and his mum has said she struggles to get him to sleep, as he is often on his Nintendo Switch.</a:t>
                      </a:r>
                    </a:p>
                    <a:p>
                      <a:r>
                        <a:rPr lang="en-US" sz="1900" b="0" dirty="0">
                          <a:solidFill>
                            <a:schemeClr val="tx1"/>
                          </a:solidFill>
                        </a:rPr>
                        <a:t>His communication, especially when explaining his ideas, is below age-related expectations.</a:t>
                      </a:r>
                      <a:endParaRPr lang="en-GB" sz="19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6955635"/>
                  </a:ext>
                </a:extLst>
              </a:tr>
              <a:tr h="2682240">
                <a:tc>
                  <a:txBody>
                    <a:bodyPr/>
                    <a:lstStyle/>
                    <a:p>
                      <a:r>
                        <a:rPr lang="en-US" sz="1900" b="1" dirty="0">
                          <a:solidFill>
                            <a:schemeClr val="tx1"/>
                          </a:solidFill>
                        </a:rPr>
                        <a:t>Parent comment</a:t>
                      </a:r>
                    </a:p>
                    <a:p>
                      <a:r>
                        <a:rPr lang="en-US" sz="1900" b="0" dirty="0">
                          <a:solidFill>
                            <a:schemeClr val="tx1"/>
                          </a:solidFill>
                        </a:rPr>
                        <a:t>Archie loves the structure of school and is beginning to use more words at home.</a:t>
                      </a:r>
                    </a:p>
                    <a:p>
                      <a:r>
                        <a:rPr lang="en-US" sz="1900" b="0" dirty="0">
                          <a:solidFill>
                            <a:schemeClr val="tx1"/>
                          </a:solidFill>
                        </a:rPr>
                        <a:t>He is getting more regular contact with his father, who is trying to come over at bedtime to read him a story and settle him.</a:t>
                      </a:r>
                    </a:p>
                    <a:p>
                      <a:r>
                        <a:rPr lang="en-US" sz="1900" b="0" dirty="0">
                          <a:solidFill>
                            <a:schemeClr val="tx1"/>
                          </a:solidFill>
                        </a:rPr>
                        <a:t>He loves Marvel superheroes.</a:t>
                      </a:r>
                      <a:endParaRPr lang="en-GB" sz="19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5301177"/>
                  </a:ext>
                </a:extLst>
              </a:tr>
            </a:tbl>
          </a:graphicData>
        </a:graphic>
      </p:graphicFrame>
      <p:sp>
        <p:nvSpPr>
          <p:cNvPr id="3" name="TextBox 2">
            <a:extLst>
              <a:ext uri="{FF2B5EF4-FFF2-40B4-BE49-F238E27FC236}">
                <a16:creationId xmlns:a16="http://schemas.microsoft.com/office/drawing/2014/main" id="{31F5BC88-4A62-7BB4-6936-B31BB3C0A448}"/>
              </a:ext>
            </a:extLst>
          </p:cNvPr>
          <p:cNvSpPr txBox="1"/>
          <p:nvPr/>
        </p:nvSpPr>
        <p:spPr>
          <a:xfrm>
            <a:off x="1361589" y="176894"/>
            <a:ext cx="8211036" cy="410433"/>
          </a:xfrm>
          <a:prstGeom prst="rect">
            <a:avLst/>
          </a:prstGeom>
          <a:noFill/>
        </p:spPr>
        <p:txBody>
          <a:bodyPr wrap="square" lIns="0" tIns="0" rIns="0" bIns="0" rtlCol="0" anchor="t">
            <a:spAutoFit/>
          </a:bodyPr>
          <a:lstStyle/>
          <a:p>
            <a:r>
              <a:rPr lang="en-US" sz="2667" b="1" dirty="0"/>
              <a:t>The assessment </a:t>
            </a:r>
            <a:r>
              <a:rPr lang="en-US" sz="2667" dirty="0"/>
              <a:t>(copy in handouts) </a:t>
            </a:r>
            <a:endParaRPr lang="en-US" sz="3200" dirty="0"/>
          </a:p>
        </p:txBody>
      </p:sp>
    </p:spTree>
    <p:extLst>
      <p:ext uri="{BB962C8B-B14F-4D97-AF65-F5344CB8AC3E}">
        <p14:creationId xmlns:p14="http://schemas.microsoft.com/office/powerpoint/2010/main" val="610082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15</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2" name="TextBox 1">
            <a:extLst>
              <a:ext uri="{FF2B5EF4-FFF2-40B4-BE49-F238E27FC236}">
                <a16:creationId xmlns:a16="http://schemas.microsoft.com/office/drawing/2014/main" id="{412D206C-4FD4-4766-2E94-4B5930A86966}"/>
              </a:ext>
            </a:extLst>
          </p:cNvPr>
          <p:cNvSpPr txBox="1"/>
          <p:nvPr/>
        </p:nvSpPr>
        <p:spPr>
          <a:xfrm>
            <a:off x="415635" y="644344"/>
            <a:ext cx="11368372" cy="287323"/>
          </a:xfrm>
          <a:prstGeom prst="rect">
            <a:avLst/>
          </a:prstGeom>
          <a:noFill/>
        </p:spPr>
        <p:txBody>
          <a:bodyPr wrap="square" lIns="0" tIns="0" rIns="0" bIns="0" rtlCol="0">
            <a:spAutoFit/>
          </a:bodyPr>
          <a:lstStyle/>
          <a:p>
            <a:r>
              <a:rPr lang="en-US" sz="1867"/>
              <a:t>.</a:t>
            </a:r>
            <a:endParaRPr lang="en-GB" sz="1867"/>
          </a:p>
        </p:txBody>
      </p:sp>
      <p:sp>
        <p:nvSpPr>
          <p:cNvPr id="3" name="TextBox 2">
            <a:extLst>
              <a:ext uri="{FF2B5EF4-FFF2-40B4-BE49-F238E27FC236}">
                <a16:creationId xmlns:a16="http://schemas.microsoft.com/office/drawing/2014/main" id="{71D99A58-2DBC-76BE-0183-37103BC23A9A}"/>
              </a:ext>
            </a:extLst>
          </p:cNvPr>
          <p:cNvSpPr txBox="1"/>
          <p:nvPr/>
        </p:nvSpPr>
        <p:spPr>
          <a:xfrm>
            <a:off x="368357" y="1576851"/>
            <a:ext cx="10192144" cy="4104329"/>
          </a:xfrm>
          <a:prstGeom prst="rect">
            <a:avLst/>
          </a:prstGeom>
          <a:noFill/>
        </p:spPr>
        <p:txBody>
          <a:bodyPr wrap="square" lIns="0" tIns="0" rIns="0" bIns="0" rtlCol="0" anchor="t">
            <a:spAutoFit/>
          </a:bodyPr>
          <a:lstStyle/>
          <a:p>
            <a:r>
              <a:rPr lang="en-US" sz="2667" b="1" dirty="0">
                <a:cs typeface="Arial"/>
              </a:rPr>
              <a:t>Activity 1 </a:t>
            </a:r>
          </a:p>
          <a:p>
            <a:endParaRPr lang="en-US" sz="2667" dirty="0">
              <a:cs typeface="Arial"/>
            </a:endParaRPr>
          </a:p>
          <a:p>
            <a:r>
              <a:rPr lang="en-US" sz="2667" dirty="0">
                <a:cs typeface="Arial"/>
              </a:rPr>
              <a:t>Read through the brief and the assessment </a:t>
            </a:r>
            <a:r>
              <a:rPr lang="en-US" sz="2667" b="1" dirty="0">
                <a:cs typeface="Arial"/>
              </a:rPr>
              <a:t>independently</a:t>
            </a:r>
            <a:r>
              <a:rPr lang="en-US" sz="2667" dirty="0">
                <a:cs typeface="Arial"/>
              </a:rPr>
              <a:t> and carefully, and make notes in response to the following questions.</a:t>
            </a:r>
          </a:p>
          <a:p>
            <a:endParaRPr lang="en-US" sz="2667" dirty="0">
              <a:cs typeface="Arial"/>
            </a:endParaRPr>
          </a:p>
          <a:p>
            <a:pPr marL="457189" indent="-457189">
              <a:buFont typeface="Arial"/>
              <a:buChar char="•"/>
            </a:pPr>
            <a:r>
              <a:rPr lang="en-US" sz="2667" dirty="0">
                <a:cs typeface="Arial"/>
              </a:rPr>
              <a:t>What do you think Archie’s key </a:t>
            </a:r>
            <a:r>
              <a:rPr lang="en-US" sz="2667" b="1" dirty="0">
                <a:cs typeface="Arial"/>
              </a:rPr>
              <a:t>three</a:t>
            </a:r>
            <a:r>
              <a:rPr lang="en-US" sz="2667" dirty="0">
                <a:cs typeface="Arial"/>
              </a:rPr>
              <a:t> areas of need are?</a:t>
            </a:r>
          </a:p>
          <a:p>
            <a:pPr marL="457189" indent="-457189">
              <a:buFont typeface="Arial"/>
              <a:buChar char="•"/>
            </a:pPr>
            <a:r>
              <a:rPr lang="en-US" sz="2667" dirty="0">
                <a:cs typeface="Arial"/>
              </a:rPr>
              <a:t>For each key area, what further information might you need to know?</a:t>
            </a:r>
          </a:p>
          <a:p>
            <a:pPr marL="457189" indent="-457189">
              <a:buFont typeface="Arial"/>
              <a:buChar char="•"/>
            </a:pPr>
            <a:r>
              <a:rPr lang="en-US" sz="2667" dirty="0">
                <a:cs typeface="Arial"/>
              </a:rPr>
              <a:t>Do you have any initial thoughts about the activities/strategies you could use to help support Archie in these areas? </a:t>
            </a:r>
            <a:endParaRPr lang="en-US" sz="2667" dirty="0"/>
          </a:p>
        </p:txBody>
      </p:sp>
      <p:sp>
        <p:nvSpPr>
          <p:cNvPr id="10" name="TextBox 9">
            <a:extLst>
              <a:ext uri="{FF2B5EF4-FFF2-40B4-BE49-F238E27FC236}">
                <a16:creationId xmlns:a16="http://schemas.microsoft.com/office/drawing/2014/main" id="{471E2757-48F5-F8A6-8646-55ECFF7894A3}"/>
              </a:ext>
            </a:extLst>
          </p:cNvPr>
          <p:cNvSpPr txBox="1"/>
          <p:nvPr/>
        </p:nvSpPr>
        <p:spPr>
          <a:xfrm>
            <a:off x="183046" y="172483"/>
            <a:ext cx="11464367" cy="943976"/>
          </a:xfrm>
          <a:prstGeom prst="rect">
            <a:avLst/>
          </a:prstGeom>
          <a:noFill/>
        </p:spPr>
        <p:txBody>
          <a:bodyPr wrap="square" lIns="121920" tIns="60960" rIns="121920" bIns="60960" anchor="t">
            <a:spAutoFit/>
          </a:bodyPr>
          <a:lstStyle/>
          <a:p>
            <a:r>
              <a:rPr lang="en-US" sz="2667" b="1" i="1" dirty="0">
                <a:cs typeface="Arial"/>
              </a:rPr>
              <a:t>Aim: Work with others to identify a child’s needs and consider appropriate strategies </a:t>
            </a:r>
            <a:endParaRPr lang="en-US" sz="2667" dirty="0">
              <a:cs typeface="Arial"/>
            </a:endParaRPr>
          </a:p>
        </p:txBody>
      </p:sp>
    </p:spTree>
    <p:extLst>
      <p:ext uri="{BB962C8B-B14F-4D97-AF65-F5344CB8AC3E}">
        <p14:creationId xmlns:p14="http://schemas.microsoft.com/office/powerpoint/2010/main" val="3707309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16</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2" name="TextBox 1">
            <a:extLst>
              <a:ext uri="{FF2B5EF4-FFF2-40B4-BE49-F238E27FC236}">
                <a16:creationId xmlns:a16="http://schemas.microsoft.com/office/drawing/2014/main" id="{412D206C-4FD4-4766-2E94-4B5930A86966}"/>
              </a:ext>
            </a:extLst>
          </p:cNvPr>
          <p:cNvSpPr txBox="1"/>
          <p:nvPr/>
        </p:nvSpPr>
        <p:spPr>
          <a:xfrm>
            <a:off x="415635" y="644344"/>
            <a:ext cx="11368372" cy="287323"/>
          </a:xfrm>
          <a:prstGeom prst="rect">
            <a:avLst/>
          </a:prstGeom>
          <a:noFill/>
        </p:spPr>
        <p:txBody>
          <a:bodyPr wrap="square" lIns="0" tIns="0" rIns="0" bIns="0" rtlCol="0">
            <a:spAutoFit/>
          </a:bodyPr>
          <a:lstStyle/>
          <a:p>
            <a:r>
              <a:rPr lang="en-US" sz="1867"/>
              <a:t>.</a:t>
            </a:r>
            <a:endParaRPr lang="en-GB" sz="1867"/>
          </a:p>
        </p:txBody>
      </p:sp>
      <p:sp>
        <p:nvSpPr>
          <p:cNvPr id="3" name="TextBox 2">
            <a:extLst>
              <a:ext uri="{FF2B5EF4-FFF2-40B4-BE49-F238E27FC236}">
                <a16:creationId xmlns:a16="http://schemas.microsoft.com/office/drawing/2014/main" id="{71D99A58-2DBC-76BE-0183-37103BC23A9A}"/>
              </a:ext>
            </a:extLst>
          </p:cNvPr>
          <p:cNvSpPr txBox="1"/>
          <p:nvPr/>
        </p:nvSpPr>
        <p:spPr>
          <a:xfrm>
            <a:off x="415635" y="1416758"/>
            <a:ext cx="8211036" cy="328231"/>
          </a:xfrm>
          <a:prstGeom prst="rect">
            <a:avLst/>
          </a:prstGeom>
          <a:noFill/>
        </p:spPr>
        <p:txBody>
          <a:bodyPr wrap="square" lIns="0" tIns="0" rIns="0" bIns="0" rtlCol="0" anchor="t">
            <a:spAutoFit/>
          </a:bodyPr>
          <a:lstStyle/>
          <a:p>
            <a:endParaRPr lang="en-US" sz="2133">
              <a:cs typeface="Arial"/>
            </a:endParaRPr>
          </a:p>
        </p:txBody>
      </p:sp>
      <p:sp>
        <p:nvSpPr>
          <p:cNvPr id="4" name="Rectangle: Rounded Corners 3">
            <a:extLst>
              <a:ext uri="{FF2B5EF4-FFF2-40B4-BE49-F238E27FC236}">
                <a16:creationId xmlns:a16="http://schemas.microsoft.com/office/drawing/2014/main" id="{B04F48CC-7370-3A45-ED77-D30FE392B747}"/>
              </a:ext>
            </a:extLst>
          </p:cNvPr>
          <p:cNvSpPr/>
          <p:nvPr/>
        </p:nvSpPr>
        <p:spPr>
          <a:xfrm>
            <a:off x="310128" y="1532323"/>
            <a:ext cx="6212985" cy="4226061"/>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endParaRPr lang="en-US" sz="2133" dirty="0">
              <a:cs typeface="Arial"/>
            </a:endParaRPr>
          </a:p>
          <a:p>
            <a:r>
              <a:rPr lang="en-US" sz="2133" b="1" dirty="0">
                <a:solidFill>
                  <a:schemeClr val="tx1"/>
                </a:solidFill>
                <a:cs typeface="Arial"/>
              </a:rPr>
              <a:t>Task 2</a:t>
            </a:r>
          </a:p>
          <a:p>
            <a:endParaRPr lang="en-US" sz="2133" dirty="0">
              <a:cs typeface="Arial"/>
            </a:endParaRPr>
          </a:p>
          <a:p>
            <a:r>
              <a:rPr lang="en-US" sz="2133" dirty="0">
                <a:solidFill>
                  <a:schemeClr val="tx1"/>
                </a:solidFill>
              </a:rPr>
              <a:t>You are going to discuss your ideas in groups of three. It is important to listen to the views of others and come to an agreement on the areas you are focusing on.</a:t>
            </a:r>
            <a:endParaRPr lang="en-US" sz="2133" dirty="0">
              <a:solidFill>
                <a:schemeClr val="tx1"/>
              </a:solidFill>
              <a:cs typeface="Arial"/>
            </a:endParaRPr>
          </a:p>
          <a:p>
            <a:endParaRPr lang="en-US" sz="2133" dirty="0">
              <a:cs typeface="Arial"/>
            </a:endParaRPr>
          </a:p>
          <a:p>
            <a:r>
              <a:rPr lang="en-US" sz="2133" dirty="0">
                <a:solidFill>
                  <a:schemeClr val="tx1"/>
                </a:solidFill>
              </a:rPr>
              <a:t>You will need to appoint an </a:t>
            </a:r>
            <a:r>
              <a:rPr lang="en-US" sz="2133" b="1" dirty="0">
                <a:solidFill>
                  <a:schemeClr val="tx1"/>
                </a:solidFill>
              </a:rPr>
              <a:t>instigator</a:t>
            </a:r>
            <a:r>
              <a:rPr lang="en-US" sz="2133" dirty="0">
                <a:solidFill>
                  <a:schemeClr val="tx1"/>
                </a:solidFill>
              </a:rPr>
              <a:t>, who will lead and manage the discussion. All three students must contribute to the discussion. </a:t>
            </a:r>
            <a:endParaRPr lang="en-US" sz="2133" dirty="0">
              <a:solidFill>
                <a:schemeClr val="tx1"/>
              </a:solidFill>
              <a:cs typeface="Arial"/>
            </a:endParaRPr>
          </a:p>
          <a:p>
            <a:endParaRPr lang="en-GB" sz="2667" dirty="0">
              <a:solidFill>
                <a:sysClr val="windowText" lastClr="000000"/>
              </a:solidFill>
            </a:endParaRPr>
          </a:p>
        </p:txBody>
      </p:sp>
      <p:graphicFrame>
        <p:nvGraphicFramePr>
          <p:cNvPr id="7" name="Table 7">
            <a:extLst>
              <a:ext uri="{FF2B5EF4-FFF2-40B4-BE49-F238E27FC236}">
                <a16:creationId xmlns:a16="http://schemas.microsoft.com/office/drawing/2014/main" id="{3EA0D040-4A14-C2C4-7FBD-C9C95A069E9F}"/>
              </a:ext>
            </a:extLst>
          </p:cNvPr>
          <p:cNvGraphicFramePr>
            <a:graphicFrameLocks noGrp="1"/>
          </p:cNvGraphicFramePr>
          <p:nvPr/>
        </p:nvGraphicFramePr>
        <p:xfrm>
          <a:off x="6791325" y="1321451"/>
          <a:ext cx="4791563" cy="5011139"/>
        </p:xfrm>
        <a:graphic>
          <a:graphicData uri="http://schemas.openxmlformats.org/drawingml/2006/table">
            <a:tbl>
              <a:tblPr firstRow="1" bandRow="1">
                <a:tableStyleId>{00A15C55-8517-42AA-B614-E9B94910E393}</a:tableStyleId>
              </a:tblPr>
              <a:tblGrid>
                <a:gridCol w="4791563">
                  <a:extLst>
                    <a:ext uri="{9D8B030D-6E8A-4147-A177-3AD203B41FA5}">
                      <a16:colId xmlns:a16="http://schemas.microsoft.com/office/drawing/2014/main" val="4097455385"/>
                    </a:ext>
                  </a:extLst>
                </a:gridCol>
              </a:tblGrid>
              <a:tr h="447040">
                <a:tc>
                  <a:txBody>
                    <a:bodyPr/>
                    <a:lstStyle/>
                    <a:p>
                      <a:r>
                        <a:rPr lang="en-US" sz="2100" dirty="0"/>
                        <a:t>Key points for discussion</a:t>
                      </a:r>
                      <a:endParaRPr lang="en-GB" sz="2100" dirty="0"/>
                    </a:p>
                  </a:txBody>
                  <a:tcPr marL="121920" marR="121920" marT="60960" marB="60960"/>
                </a:tc>
                <a:extLst>
                  <a:ext uri="{0D108BD9-81ED-4DB2-BD59-A6C34878D82A}">
                    <a16:rowId xmlns:a16="http://schemas.microsoft.com/office/drawing/2014/main" val="2416143315"/>
                  </a:ext>
                </a:extLst>
              </a:tr>
              <a:tr h="1422400">
                <a:tc>
                  <a:txBody>
                    <a:bodyPr/>
                    <a:lstStyle/>
                    <a:p>
                      <a:r>
                        <a:rPr lang="en-US" sz="2100" dirty="0"/>
                        <a:t>What are the </a:t>
                      </a:r>
                      <a:r>
                        <a:rPr lang="en-US" sz="2100" b="1" dirty="0"/>
                        <a:t>three</a:t>
                      </a:r>
                      <a:r>
                        <a:rPr lang="en-US" sz="2100" dirty="0"/>
                        <a:t> main areas of need for Archie? </a:t>
                      </a:r>
                    </a:p>
                    <a:p>
                      <a:r>
                        <a:rPr lang="en-US" sz="2100" dirty="0"/>
                        <a:t>(You will need to come to agreement as a group.)</a:t>
                      </a:r>
                    </a:p>
                  </a:txBody>
                  <a:tcPr marL="121920" marR="121920" marT="60960" marB="60960"/>
                </a:tc>
                <a:extLst>
                  <a:ext uri="{0D108BD9-81ED-4DB2-BD59-A6C34878D82A}">
                    <a16:rowId xmlns:a16="http://schemas.microsoft.com/office/drawing/2014/main" val="2708791316"/>
                  </a:ext>
                </a:extLst>
              </a:tr>
              <a:tr h="1747520">
                <a:tc>
                  <a:txBody>
                    <a:bodyPr/>
                    <a:lstStyle/>
                    <a:p>
                      <a:r>
                        <a:rPr lang="en-US" sz="2100" dirty="0"/>
                        <a:t>Do you know enough about these areas, or do you need to complete any further research?</a:t>
                      </a:r>
                    </a:p>
                    <a:p>
                      <a:r>
                        <a:rPr lang="en-US" sz="2100" dirty="0"/>
                        <a:t>(You will need to agree at least one area for further research.)</a:t>
                      </a:r>
                      <a:endParaRPr lang="en-GB" sz="2100" dirty="0"/>
                    </a:p>
                  </a:txBody>
                  <a:tcPr marL="121920" marR="121920" marT="60960" marB="60960"/>
                </a:tc>
                <a:extLst>
                  <a:ext uri="{0D108BD9-81ED-4DB2-BD59-A6C34878D82A}">
                    <a16:rowId xmlns:a16="http://schemas.microsoft.com/office/drawing/2014/main" val="127597447"/>
                  </a:ext>
                </a:extLst>
              </a:tr>
              <a:tr h="1394179">
                <a:tc>
                  <a:txBody>
                    <a:bodyPr/>
                    <a:lstStyle/>
                    <a:p>
                      <a:r>
                        <a:rPr lang="en-US" sz="2100" dirty="0"/>
                        <a:t>Are there any key strategies or activities that you think will be important? </a:t>
                      </a:r>
                    </a:p>
                  </a:txBody>
                  <a:tcPr marL="121920" marR="121920" marT="60960" marB="60960"/>
                </a:tc>
                <a:extLst>
                  <a:ext uri="{0D108BD9-81ED-4DB2-BD59-A6C34878D82A}">
                    <a16:rowId xmlns:a16="http://schemas.microsoft.com/office/drawing/2014/main" val="4077232515"/>
                  </a:ext>
                </a:extLst>
              </a:tr>
            </a:tbl>
          </a:graphicData>
        </a:graphic>
      </p:graphicFrame>
      <p:sp>
        <p:nvSpPr>
          <p:cNvPr id="9" name="TextBox 8">
            <a:extLst>
              <a:ext uri="{FF2B5EF4-FFF2-40B4-BE49-F238E27FC236}">
                <a16:creationId xmlns:a16="http://schemas.microsoft.com/office/drawing/2014/main" id="{96F22DA0-E933-14DD-9C59-63AA31CFF71B}"/>
              </a:ext>
            </a:extLst>
          </p:cNvPr>
          <p:cNvSpPr txBox="1"/>
          <p:nvPr/>
        </p:nvSpPr>
        <p:spPr>
          <a:xfrm>
            <a:off x="112707" y="166563"/>
            <a:ext cx="11464367" cy="943976"/>
          </a:xfrm>
          <a:prstGeom prst="rect">
            <a:avLst/>
          </a:prstGeom>
          <a:noFill/>
        </p:spPr>
        <p:txBody>
          <a:bodyPr wrap="square" lIns="121920" tIns="60960" rIns="121920" bIns="60960" anchor="t">
            <a:spAutoFit/>
          </a:bodyPr>
          <a:lstStyle/>
          <a:p>
            <a:r>
              <a:rPr lang="en-US" sz="2667" b="1" i="1" dirty="0">
                <a:cs typeface="Arial"/>
              </a:rPr>
              <a:t>Aim: Work with others to identify a child’s needs and consider appropriate strategies </a:t>
            </a:r>
            <a:endParaRPr lang="en-US" sz="2667" dirty="0">
              <a:cs typeface="Arial"/>
            </a:endParaRPr>
          </a:p>
        </p:txBody>
      </p:sp>
    </p:spTree>
    <p:extLst>
      <p:ext uri="{BB962C8B-B14F-4D97-AF65-F5344CB8AC3E}">
        <p14:creationId xmlns:p14="http://schemas.microsoft.com/office/powerpoint/2010/main" val="3640930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17</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2" name="TextBox 1">
            <a:extLst>
              <a:ext uri="{FF2B5EF4-FFF2-40B4-BE49-F238E27FC236}">
                <a16:creationId xmlns:a16="http://schemas.microsoft.com/office/drawing/2014/main" id="{412D206C-4FD4-4766-2E94-4B5930A86966}"/>
              </a:ext>
            </a:extLst>
          </p:cNvPr>
          <p:cNvSpPr txBox="1"/>
          <p:nvPr/>
        </p:nvSpPr>
        <p:spPr>
          <a:xfrm>
            <a:off x="415635" y="644344"/>
            <a:ext cx="11368372" cy="287323"/>
          </a:xfrm>
          <a:prstGeom prst="rect">
            <a:avLst/>
          </a:prstGeom>
          <a:noFill/>
        </p:spPr>
        <p:txBody>
          <a:bodyPr wrap="square" lIns="0" tIns="0" rIns="0" bIns="0" rtlCol="0">
            <a:spAutoFit/>
          </a:bodyPr>
          <a:lstStyle/>
          <a:p>
            <a:r>
              <a:rPr lang="en-US" sz="1867"/>
              <a:t>.</a:t>
            </a:r>
            <a:endParaRPr lang="en-GB" sz="1867"/>
          </a:p>
        </p:txBody>
      </p:sp>
      <p:sp>
        <p:nvSpPr>
          <p:cNvPr id="4" name="Rectangle: Rounded Corners 3">
            <a:extLst>
              <a:ext uri="{FF2B5EF4-FFF2-40B4-BE49-F238E27FC236}">
                <a16:creationId xmlns:a16="http://schemas.microsoft.com/office/drawing/2014/main" id="{C2941466-36A2-8CCF-7AE9-960F37AE0766}"/>
              </a:ext>
            </a:extLst>
          </p:cNvPr>
          <p:cNvSpPr/>
          <p:nvPr/>
        </p:nvSpPr>
        <p:spPr>
          <a:xfrm>
            <a:off x="362197" y="1702043"/>
            <a:ext cx="6439388" cy="4236968"/>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r>
              <a:rPr lang="en-US" sz="2400" b="1" dirty="0">
                <a:solidFill>
                  <a:schemeClr val="tx1"/>
                </a:solidFill>
              </a:rPr>
              <a:t>Task 3</a:t>
            </a:r>
            <a:endParaRPr lang="en-GB" sz="2400" b="1" dirty="0">
              <a:solidFill>
                <a:schemeClr val="tx1"/>
              </a:solidFill>
              <a:cs typeface="Arial"/>
            </a:endParaRPr>
          </a:p>
          <a:p>
            <a:endParaRPr lang="en-US" sz="2400" dirty="0">
              <a:solidFill>
                <a:schemeClr val="tx1"/>
              </a:solidFill>
              <a:cs typeface="Arial"/>
            </a:endParaRPr>
          </a:p>
          <a:p>
            <a:r>
              <a:rPr lang="en-US" sz="2400" dirty="0">
                <a:solidFill>
                  <a:schemeClr val="tx1"/>
                </a:solidFill>
              </a:rPr>
              <a:t>You will now have time as a group to collate your ideas from the discussion task and undertake any further research on the areas of need identified. This information is essential for the next stage of your project. </a:t>
            </a:r>
            <a:endParaRPr lang="en-GB" sz="2400" dirty="0">
              <a:solidFill>
                <a:schemeClr val="tx1"/>
              </a:solidFill>
              <a:cs typeface="Arial"/>
            </a:endParaRPr>
          </a:p>
        </p:txBody>
      </p:sp>
      <p:sp>
        <p:nvSpPr>
          <p:cNvPr id="7" name="TextBox 6">
            <a:extLst>
              <a:ext uri="{FF2B5EF4-FFF2-40B4-BE49-F238E27FC236}">
                <a16:creationId xmlns:a16="http://schemas.microsoft.com/office/drawing/2014/main" id="{8203C80E-405A-A327-B39A-51B18EF9E53A}"/>
              </a:ext>
            </a:extLst>
          </p:cNvPr>
          <p:cNvSpPr txBox="1"/>
          <p:nvPr/>
        </p:nvSpPr>
        <p:spPr>
          <a:xfrm>
            <a:off x="3901825" y="6090755"/>
            <a:ext cx="3371849" cy="656655"/>
          </a:xfrm>
          <a:prstGeom prst="rect">
            <a:avLst/>
          </a:prstGeom>
          <a:noFill/>
        </p:spPr>
        <p:txBody>
          <a:bodyPr wrap="square" lIns="0" tIns="0" rIns="0" bIns="0" rtlCol="0" anchor="t">
            <a:spAutoFit/>
          </a:bodyPr>
          <a:lstStyle/>
          <a:p>
            <a:endParaRPr lang="en-US" sz="4267" b="1" i="1">
              <a:cs typeface="Arial"/>
            </a:endParaRPr>
          </a:p>
        </p:txBody>
      </p:sp>
      <p:sp>
        <p:nvSpPr>
          <p:cNvPr id="8" name="TextBox 7">
            <a:extLst>
              <a:ext uri="{FF2B5EF4-FFF2-40B4-BE49-F238E27FC236}">
                <a16:creationId xmlns:a16="http://schemas.microsoft.com/office/drawing/2014/main" id="{A23F1A29-B779-CDB6-934A-A2300A37D9A1}"/>
              </a:ext>
            </a:extLst>
          </p:cNvPr>
          <p:cNvSpPr txBox="1"/>
          <p:nvPr/>
        </p:nvSpPr>
        <p:spPr>
          <a:xfrm>
            <a:off x="7320567" y="1711221"/>
            <a:ext cx="4510333" cy="4256526"/>
          </a:xfrm>
          <a:prstGeom prst="rect">
            <a:avLst/>
          </a:prstGeom>
          <a:solidFill>
            <a:schemeClr val="bg1">
              <a:lumMod val="95000"/>
            </a:schemeClr>
          </a:solidFill>
          <a:ln>
            <a:solidFill>
              <a:schemeClr val="tx1"/>
            </a:solidFill>
            <a:prstDash val="lgDash"/>
          </a:ln>
        </p:spPr>
        <p:txBody>
          <a:bodyPr wrap="square" lIns="144000" tIns="192000" rIns="144000" bIns="0" rtlCol="0" anchor="t">
            <a:spAutoFit/>
          </a:bodyPr>
          <a:lstStyle/>
          <a:p>
            <a:r>
              <a:rPr lang="en-US" sz="2400" dirty="0"/>
              <a:t>For each area of need identified, you may wish to research the following questions.</a:t>
            </a:r>
            <a:endParaRPr lang="en-US" sz="2400" dirty="0">
              <a:cs typeface="Arial"/>
            </a:endParaRPr>
          </a:p>
          <a:p>
            <a:endParaRPr lang="en-US" sz="2400" dirty="0">
              <a:cs typeface="Arial"/>
            </a:endParaRPr>
          </a:p>
          <a:p>
            <a:pPr marL="457189" indent="-457189">
              <a:buAutoNum type="arabicPeriod"/>
            </a:pPr>
            <a:r>
              <a:rPr lang="en-US" sz="2400" dirty="0"/>
              <a:t>What are common barriers in this area for a child of Archie’s age? </a:t>
            </a:r>
            <a:endParaRPr lang="en-US" sz="2400" dirty="0">
              <a:cs typeface="Arial"/>
            </a:endParaRPr>
          </a:p>
          <a:p>
            <a:pPr marL="457189" indent="-457189">
              <a:buAutoNum type="arabicPeriod"/>
            </a:pPr>
            <a:r>
              <a:rPr lang="en-US" sz="2400" dirty="0"/>
              <a:t>What are some effective strategies/activities that can be used?</a:t>
            </a:r>
            <a:endParaRPr lang="en-US" sz="2400" dirty="0">
              <a:cs typeface="Arial"/>
            </a:endParaRPr>
          </a:p>
        </p:txBody>
      </p:sp>
      <p:sp>
        <p:nvSpPr>
          <p:cNvPr id="10" name="TextBox 9">
            <a:extLst>
              <a:ext uri="{FF2B5EF4-FFF2-40B4-BE49-F238E27FC236}">
                <a16:creationId xmlns:a16="http://schemas.microsoft.com/office/drawing/2014/main" id="{E91D7DC2-1919-CD66-F5F6-512C83482367}"/>
              </a:ext>
            </a:extLst>
          </p:cNvPr>
          <p:cNvSpPr txBox="1"/>
          <p:nvPr/>
        </p:nvSpPr>
        <p:spPr>
          <a:xfrm>
            <a:off x="147877" y="86210"/>
            <a:ext cx="11464367"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667" i="1" dirty="0"/>
          </a:p>
        </p:txBody>
      </p:sp>
    </p:spTree>
    <p:extLst>
      <p:ext uri="{BB962C8B-B14F-4D97-AF65-F5344CB8AC3E}">
        <p14:creationId xmlns:p14="http://schemas.microsoft.com/office/powerpoint/2010/main" val="2745171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 </a:t>
            </a:r>
          </a:p>
        </p:txBody>
      </p:sp>
    </p:spTree>
    <p:extLst>
      <p:ext uri="{BB962C8B-B14F-4D97-AF65-F5344CB8AC3E}">
        <p14:creationId xmlns:p14="http://schemas.microsoft.com/office/powerpoint/2010/main" val="3019211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19</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2" name="TextBox 1">
            <a:extLst>
              <a:ext uri="{FF2B5EF4-FFF2-40B4-BE49-F238E27FC236}">
                <a16:creationId xmlns:a16="http://schemas.microsoft.com/office/drawing/2014/main" id="{412D206C-4FD4-4766-2E94-4B5930A86966}"/>
              </a:ext>
            </a:extLst>
          </p:cNvPr>
          <p:cNvSpPr txBox="1"/>
          <p:nvPr/>
        </p:nvSpPr>
        <p:spPr>
          <a:xfrm>
            <a:off x="415635" y="644344"/>
            <a:ext cx="11368372" cy="287323"/>
          </a:xfrm>
          <a:prstGeom prst="rect">
            <a:avLst/>
          </a:prstGeom>
          <a:noFill/>
        </p:spPr>
        <p:txBody>
          <a:bodyPr wrap="square" lIns="0" tIns="0" rIns="0" bIns="0" rtlCol="0">
            <a:spAutoFit/>
          </a:bodyPr>
          <a:lstStyle/>
          <a:p>
            <a:r>
              <a:rPr lang="en-US" sz="1867"/>
              <a:t>.</a:t>
            </a:r>
            <a:endParaRPr lang="en-GB" sz="1867"/>
          </a:p>
        </p:txBody>
      </p:sp>
      <p:sp>
        <p:nvSpPr>
          <p:cNvPr id="3" name="TextBox 2">
            <a:extLst>
              <a:ext uri="{FF2B5EF4-FFF2-40B4-BE49-F238E27FC236}">
                <a16:creationId xmlns:a16="http://schemas.microsoft.com/office/drawing/2014/main" id="{71D99A58-2DBC-76BE-0183-37103BC23A9A}"/>
              </a:ext>
            </a:extLst>
          </p:cNvPr>
          <p:cNvSpPr txBox="1"/>
          <p:nvPr/>
        </p:nvSpPr>
        <p:spPr>
          <a:xfrm>
            <a:off x="4050833" y="1309789"/>
            <a:ext cx="3767991" cy="410433"/>
          </a:xfrm>
          <a:prstGeom prst="rect">
            <a:avLst/>
          </a:prstGeom>
          <a:noFill/>
        </p:spPr>
        <p:txBody>
          <a:bodyPr wrap="square" lIns="0" tIns="0" rIns="0" bIns="0" rtlCol="0" anchor="t">
            <a:spAutoFit/>
          </a:bodyPr>
          <a:lstStyle/>
          <a:p>
            <a:r>
              <a:rPr lang="en-US" sz="2667" b="1" dirty="0"/>
              <a:t>Presenting findings</a:t>
            </a:r>
          </a:p>
        </p:txBody>
      </p:sp>
      <p:sp>
        <p:nvSpPr>
          <p:cNvPr id="4" name="Rectangle: Rounded Corners 3">
            <a:extLst>
              <a:ext uri="{FF2B5EF4-FFF2-40B4-BE49-F238E27FC236}">
                <a16:creationId xmlns:a16="http://schemas.microsoft.com/office/drawing/2014/main" id="{B04F48CC-7370-3A45-ED77-D30FE392B747}"/>
              </a:ext>
            </a:extLst>
          </p:cNvPr>
          <p:cNvSpPr/>
          <p:nvPr/>
        </p:nvSpPr>
        <p:spPr>
          <a:xfrm>
            <a:off x="390039" y="1904999"/>
            <a:ext cx="11296404" cy="4313840"/>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r>
              <a:rPr lang="en-US" sz="2667" b="1" dirty="0">
                <a:solidFill>
                  <a:schemeClr val="tx1"/>
                </a:solidFill>
                <a:cs typeface="Arial"/>
              </a:rPr>
              <a:t>Task 4 </a:t>
            </a:r>
          </a:p>
          <a:p>
            <a:endParaRPr lang="en-US" sz="2667" dirty="0">
              <a:solidFill>
                <a:schemeClr val="tx1"/>
              </a:solidFill>
              <a:cs typeface="Arial"/>
            </a:endParaRPr>
          </a:p>
          <a:p>
            <a:r>
              <a:rPr lang="en-US" sz="2667" dirty="0">
                <a:solidFill>
                  <a:schemeClr val="tx1"/>
                </a:solidFill>
              </a:rPr>
              <a:t>In your groups of three, nominate </a:t>
            </a:r>
            <a:r>
              <a:rPr lang="en-US" sz="2667" b="1" dirty="0">
                <a:solidFill>
                  <a:schemeClr val="tx1"/>
                </a:solidFill>
              </a:rPr>
              <a:t>one</a:t>
            </a:r>
            <a:r>
              <a:rPr lang="en-US" sz="2667" dirty="0">
                <a:solidFill>
                  <a:schemeClr val="tx1"/>
                </a:solidFill>
              </a:rPr>
              <a:t> person to feed back your initial thoughts and findings to the rest of the group. </a:t>
            </a:r>
            <a:endParaRPr lang="en-US" sz="2667" dirty="0">
              <a:solidFill>
                <a:schemeClr val="tx1"/>
              </a:solidFill>
              <a:cs typeface="Arial"/>
            </a:endParaRPr>
          </a:p>
          <a:p>
            <a:endParaRPr lang="en-US" sz="2667" dirty="0">
              <a:solidFill>
                <a:schemeClr val="tx1"/>
              </a:solidFill>
              <a:cs typeface="Arial"/>
            </a:endParaRPr>
          </a:p>
          <a:p>
            <a:r>
              <a:rPr lang="en-US" sz="2667" dirty="0">
                <a:solidFill>
                  <a:schemeClr val="tx1"/>
                </a:solidFill>
              </a:rPr>
              <a:t>These should include: </a:t>
            </a:r>
            <a:endParaRPr lang="en-US" sz="2667" dirty="0">
              <a:solidFill>
                <a:schemeClr val="tx1"/>
              </a:solidFill>
              <a:cs typeface="Arial"/>
            </a:endParaRPr>
          </a:p>
          <a:p>
            <a:pPr marL="457189" indent="-457189">
              <a:buFont typeface="Arial" panose="020B0604020202020204" pitchFamily="34" charset="0"/>
              <a:buChar char="•"/>
            </a:pPr>
            <a:r>
              <a:rPr lang="en-GB" sz="2667" dirty="0">
                <a:solidFill>
                  <a:schemeClr val="tx1"/>
                </a:solidFill>
              </a:rPr>
              <a:t>what Archie’s agreed main needs are</a:t>
            </a:r>
            <a:endParaRPr lang="en-GB" sz="2667" dirty="0">
              <a:solidFill>
                <a:schemeClr val="tx1"/>
              </a:solidFill>
              <a:cs typeface="Arial"/>
            </a:endParaRPr>
          </a:p>
          <a:p>
            <a:pPr marL="457189" indent="-457189">
              <a:buFont typeface="Arial" panose="020B0604020202020204" pitchFamily="34" charset="0"/>
              <a:buChar char="•"/>
            </a:pPr>
            <a:r>
              <a:rPr lang="en-GB" sz="2667" dirty="0">
                <a:solidFill>
                  <a:schemeClr val="tx1"/>
                </a:solidFill>
              </a:rPr>
              <a:t>what useful information you gained through your research</a:t>
            </a:r>
            <a:endParaRPr lang="en-GB" sz="2667" dirty="0">
              <a:solidFill>
                <a:schemeClr val="tx1"/>
              </a:solidFill>
              <a:cs typeface="Arial"/>
            </a:endParaRPr>
          </a:p>
          <a:p>
            <a:pPr marL="457189" indent="-457189">
              <a:buFont typeface="Arial" panose="020B0604020202020204" pitchFamily="34" charset="0"/>
              <a:buChar char="•"/>
            </a:pPr>
            <a:r>
              <a:rPr lang="en-GB" sz="2667" dirty="0">
                <a:solidFill>
                  <a:schemeClr val="tx1"/>
                </a:solidFill>
              </a:rPr>
              <a:t>any initial activities you have started to consider.</a:t>
            </a:r>
            <a:r>
              <a:rPr lang="en-GB" sz="2667" dirty="0"/>
              <a:t> </a:t>
            </a:r>
            <a:endParaRPr lang="en-GB" sz="2667" dirty="0">
              <a:cs typeface="Arial"/>
            </a:endParaRPr>
          </a:p>
        </p:txBody>
      </p:sp>
      <p:sp>
        <p:nvSpPr>
          <p:cNvPr id="10" name="TextBox 9">
            <a:extLst>
              <a:ext uri="{FF2B5EF4-FFF2-40B4-BE49-F238E27FC236}">
                <a16:creationId xmlns:a16="http://schemas.microsoft.com/office/drawing/2014/main" id="{E502963D-8D63-A872-8F60-68919691CECF}"/>
              </a:ext>
            </a:extLst>
          </p:cNvPr>
          <p:cNvSpPr txBox="1"/>
          <p:nvPr/>
        </p:nvSpPr>
        <p:spPr>
          <a:xfrm>
            <a:off x="311999" y="168271"/>
            <a:ext cx="11464367" cy="943976"/>
          </a:xfrm>
          <a:prstGeom prst="rect">
            <a:avLst/>
          </a:prstGeom>
          <a:noFill/>
        </p:spPr>
        <p:txBody>
          <a:bodyPr wrap="square" lIns="121920" tIns="60960" rIns="121920" bIns="60960" anchor="t">
            <a:spAutoFit/>
          </a:bodyPr>
          <a:lstStyle/>
          <a:p>
            <a:r>
              <a:rPr lang="en-US" sz="2667" b="1" i="1" dirty="0">
                <a:cs typeface="Arial"/>
              </a:rPr>
              <a:t>Aim: Work with others to identify a child’s needs and consider appropriate strategies </a:t>
            </a:r>
            <a:endParaRPr lang="en-US" sz="2667" i="1" dirty="0">
              <a:cs typeface="Arial"/>
            </a:endParaRPr>
          </a:p>
        </p:txBody>
      </p:sp>
    </p:spTree>
    <p:extLst>
      <p:ext uri="{BB962C8B-B14F-4D97-AF65-F5344CB8AC3E}">
        <p14:creationId xmlns:p14="http://schemas.microsoft.com/office/powerpoint/2010/main" val="869324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2</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5184960" y="5030032"/>
            <a:ext cx="6623040" cy="1429384"/>
          </a:xfrm>
        </p:spPr>
        <p:txBody>
          <a:bodyPr vert="horz" lIns="144000" tIns="0" rIns="0" bIns="0" rtlCol="0" anchor="t">
            <a:noAutofit/>
          </a:bodyPr>
          <a:lstStyle/>
          <a:p>
            <a:pPr>
              <a:lnSpc>
                <a:spcPct val="100000"/>
              </a:lnSpc>
            </a:pPr>
            <a:r>
              <a:rPr lang="en-US" sz="3200" dirty="0">
                <a:latin typeface="Arial"/>
                <a:cs typeface="Arial"/>
              </a:rPr>
              <a:t>Aim: Work with others to determine a child’s needs and consider appropriate strategies </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a:xfrm>
            <a:off x="6479316" y="7144500"/>
            <a:ext cx="6407315" cy="672075"/>
          </a:xfrm>
        </p:spPr>
        <p:txBody>
          <a:bodyPr/>
          <a:lstStyle/>
          <a:p>
            <a:endParaRPr lang="en-US">
              <a:cs typeface="Arial"/>
            </a:endParaRPr>
          </a:p>
        </p:txBody>
      </p:sp>
    </p:spTree>
    <p:extLst>
      <p:ext uri="{BB962C8B-B14F-4D97-AF65-F5344CB8AC3E}">
        <p14:creationId xmlns:p14="http://schemas.microsoft.com/office/powerpoint/2010/main" val="663564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21009169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
        <p:nvSpPr>
          <p:cNvPr id="8" name="Title 5">
            <a:extLst>
              <a:ext uri="{FF2B5EF4-FFF2-40B4-BE49-F238E27FC236}">
                <a16:creationId xmlns:a16="http://schemas.microsoft.com/office/drawing/2014/main" id="{72FD4235-971F-1EED-1909-6E04AAC480A6}"/>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7" name="TextBox 6">
            <a:extLst>
              <a:ext uri="{FF2B5EF4-FFF2-40B4-BE49-F238E27FC236}">
                <a16:creationId xmlns:a16="http://schemas.microsoft.com/office/drawing/2014/main" id="{1C2D93F9-6492-48AA-E89E-0DC9AF28C091}"/>
              </a:ext>
            </a:extLst>
          </p:cNvPr>
          <p:cNvSpPr txBox="1"/>
          <p:nvPr/>
        </p:nvSpPr>
        <p:spPr>
          <a:xfrm>
            <a:off x="221132" y="137705"/>
            <a:ext cx="11452483" cy="8208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i="1" dirty="0">
                <a:latin typeface="Arial"/>
                <a:cs typeface="Arial"/>
              </a:rPr>
              <a:t>Aim: Work with others to identify a child’s needs and consider appropriate strategies </a:t>
            </a:r>
            <a:endParaRPr lang="en-US" sz="2667" i="1" dirty="0"/>
          </a:p>
        </p:txBody>
      </p:sp>
      <p:graphicFrame>
        <p:nvGraphicFramePr>
          <p:cNvPr id="6" name="Table 8">
            <a:extLst>
              <a:ext uri="{FF2B5EF4-FFF2-40B4-BE49-F238E27FC236}">
                <a16:creationId xmlns:a16="http://schemas.microsoft.com/office/drawing/2014/main" id="{596882A6-7AC7-F580-2E66-8A17FE10A1C8}"/>
              </a:ext>
            </a:extLst>
          </p:cNvPr>
          <p:cNvGraphicFramePr>
            <a:graphicFrameLocks noGrp="1"/>
          </p:cNvGraphicFramePr>
          <p:nvPr/>
        </p:nvGraphicFramePr>
        <p:xfrm>
          <a:off x="1477107" y="3176956"/>
          <a:ext cx="9347011" cy="2963651"/>
        </p:xfrm>
        <a:graphic>
          <a:graphicData uri="http://schemas.openxmlformats.org/drawingml/2006/table">
            <a:tbl>
              <a:tblPr firstRow="1" bandRow="1">
                <a:tableStyleId>{5C22544A-7EE6-4342-B048-85BDC9FD1C3A}</a:tableStyleId>
              </a:tblPr>
              <a:tblGrid>
                <a:gridCol w="4673505">
                  <a:extLst>
                    <a:ext uri="{9D8B030D-6E8A-4147-A177-3AD203B41FA5}">
                      <a16:colId xmlns:a16="http://schemas.microsoft.com/office/drawing/2014/main" val="230859100"/>
                    </a:ext>
                  </a:extLst>
                </a:gridCol>
                <a:gridCol w="4673505">
                  <a:extLst>
                    <a:ext uri="{9D8B030D-6E8A-4147-A177-3AD203B41FA5}">
                      <a16:colId xmlns:a16="http://schemas.microsoft.com/office/drawing/2014/main" val="3481108091"/>
                    </a:ext>
                  </a:extLst>
                </a:gridCol>
              </a:tblGrid>
              <a:tr h="1697507">
                <a:tc>
                  <a:txBody>
                    <a:bodyPr/>
                    <a:lstStyle/>
                    <a:p>
                      <a:r>
                        <a:rPr lang="en-US" sz="2100">
                          <a:solidFill>
                            <a:schemeClr val="tx1"/>
                          </a:solidFill>
                        </a:rPr>
                        <a:t>Strengths</a:t>
                      </a:r>
                    </a:p>
                    <a:p>
                      <a:r>
                        <a:rPr lang="en-US" sz="2100" b="0">
                          <a:solidFill>
                            <a:schemeClr val="tx1"/>
                          </a:solidFill>
                        </a:rPr>
                        <a:t>What went well?</a:t>
                      </a:r>
                    </a:p>
                    <a:p>
                      <a:r>
                        <a:rPr lang="en-US" sz="2100" b="0">
                          <a:solidFill>
                            <a:schemeClr val="tx1"/>
                          </a:solidFill>
                        </a:rPr>
                        <a:t>What were your strengths as a team member?</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100" b="1" dirty="0">
                          <a:solidFill>
                            <a:schemeClr val="tx1"/>
                          </a:solidFill>
                        </a:rPr>
                        <a:t>Weaknesses</a:t>
                      </a:r>
                    </a:p>
                    <a:p>
                      <a:r>
                        <a:rPr lang="en-US" sz="2100" b="0" dirty="0">
                          <a:solidFill>
                            <a:schemeClr val="tx1"/>
                          </a:solidFill>
                        </a:rPr>
                        <a:t>What did not go as well as planned?</a:t>
                      </a:r>
                    </a:p>
                    <a:p>
                      <a:r>
                        <a:rPr lang="en-US" sz="2100" b="0" dirty="0">
                          <a:solidFill>
                            <a:schemeClr val="tx1"/>
                          </a:solidFill>
                        </a:rPr>
                        <a:t>What are your personal areas to develop?</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2833226"/>
                  </a:ext>
                </a:extLst>
              </a:tr>
              <a:tr h="1266144">
                <a:tc>
                  <a:txBody>
                    <a:bodyPr/>
                    <a:lstStyle/>
                    <a:p>
                      <a:r>
                        <a:rPr lang="en-US" sz="2100" b="1" dirty="0">
                          <a:solidFill>
                            <a:schemeClr val="tx1"/>
                          </a:solidFill>
                        </a:rPr>
                        <a:t>Opportunities</a:t>
                      </a:r>
                    </a:p>
                    <a:p>
                      <a:r>
                        <a:rPr lang="en-US" sz="2100" b="0" dirty="0">
                          <a:solidFill>
                            <a:schemeClr val="tx1"/>
                          </a:solidFill>
                        </a:rPr>
                        <a:t>What would you do differently for part 2 of the project?</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100" b="1" dirty="0">
                          <a:solidFill>
                            <a:schemeClr val="tx1"/>
                          </a:solidFill>
                        </a:rPr>
                        <a:t>Threats</a:t>
                      </a:r>
                    </a:p>
                    <a:p>
                      <a:r>
                        <a:rPr lang="en-US" sz="2100" b="0" dirty="0">
                          <a:solidFill>
                            <a:schemeClr val="tx1"/>
                          </a:solidFill>
                        </a:rPr>
                        <a:t>What obstacles might you face if you were to do this activity again?</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085168"/>
                  </a:ext>
                </a:extLst>
              </a:tr>
            </a:tbl>
          </a:graphicData>
        </a:graphic>
      </p:graphicFrame>
      <p:sp>
        <p:nvSpPr>
          <p:cNvPr id="9" name="TextBox 8">
            <a:extLst>
              <a:ext uri="{FF2B5EF4-FFF2-40B4-BE49-F238E27FC236}">
                <a16:creationId xmlns:a16="http://schemas.microsoft.com/office/drawing/2014/main" id="{5A01FF37-FD3B-8A6F-8090-A47B2F3A701C}"/>
              </a:ext>
            </a:extLst>
          </p:cNvPr>
          <p:cNvSpPr txBox="1"/>
          <p:nvPr/>
        </p:nvSpPr>
        <p:spPr>
          <a:xfrm>
            <a:off x="218215" y="1343234"/>
            <a:ext cx="11475928" cy="1641731"/>
          </a:xfrm>
          <a:prstGeom prst="rect">
            <a:avLst/>
          </a:prstGeom>
          <a:noFill/>
        </p:spPr>
        <p:txBody>
          <a:bodyPr wrap="square" lIns="0" tIns="0" rIns="0" bIns="0" rtlCol="0" anchor="t">
            <a:spAutoFit/>
          </a:bodyPr>
          <a:lstStyle/>
          <a:p>
            <a:r>
              <a:rPr lang="en-US" sz="2667" b="1" dirty="0"/>
              <a:t>Review activity</a:t>
            </a:r>
            <a:endParaRPr lang="en-GB" sz="2667" b="1" dirty="0">
              <a:cs typeface="Arial"/>
            </a:endParaRPr>
          </a:p>
          <a:p>
            <a:endParaRPr lang="en-US" sz="2667" dirty="0">
              <a:cs typeface="Arial"/>
            </a:endParaRPr>
          </a:p>
          <a:p>
            <a:r>
              <a:rPr lang="en-US" sz="2667" dirty="0"/>
              <a:t>Now complete a mini-SWOT analysis based on how well you worked together as a team. </a:t>
            </a:r>
            <a:endParaRPr lang="en-GB" sz="2667" dirty="0">
              <a:cs typeface="Arial"/>
            </a:endParaRPr>
          </a:p>
        </p:txBody>
      </p:sp>
    </p:spTree>
    <p:extLst>
      <p:ext uri="{BB962C8B-B14F-4D97-AF65-F5344CB8AC3E}">
        <p14:creationId xmlns:p14="http://schemas.microsoft.com/office/powerpoint/2010/main" val="3060065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5" name="TextBox 4">
            <a:extLst>
              <a:ext uri="{FF2B5EF4-FFF2-40B4-BE49-F238E27FC236}">
                <a16:creationId xmlns:a16="http://schemas.microsoft.com/office/drawing/2014/main" id="{B7FBE475-8944-3C93-276C-201EA336F34A}"/>
              </a:ext>
            </a:extLst>
          </p:cNvPr>
          <p:cNvSpPr txBox="1"/>
          <p:nvPr/>
        </p:nvSpPr>
        <p:spPr>
          <a:xfrm>
            <a:off x="1013203" y="634738"/>
            <a:ext cx="9908533"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667" b="1" i="1" dirty="0"/>
          </a:p>
        </p:txBody>
      </p:sp>
      <p:sp>
        <p:nvSpPr>
          <p:cNvPr id="2" name="TextBox 1">
            <a:extLst>
              <a:ext uri="{FF2B5EF4-FFF2-40B4-BE49-F238E27FC236}">
                <a16:creationId xmlns:a16="http://schemas.microsoft.com/office/drawing/2014/main" id="{31D34050-5C00-7BEF-877F-D46BA3BEA444}"/>
              </a:ext>
            </a:extLst>
          </p:cNvPr>
          <p:cNvSpPr txBox="1"/>
          <p:nvPr/>
        </p:nvSpPr>
        <p:spPr>
          <a:xfrm>
            <a:off x="1159714" y="1867757"/>
            <a:ext cx="9536725" cy="2873031"/>
          </a:xfrm>
          <a:prstGeom prst="rect">
            <a:avLst/>
          </a:prstGeom>
          <a:noFill/>
        </p:spPr>
        <p:txBody>
          <a:bodyPr wrap="square" lIns="0" tIns="0" rIns="0" bIns="0" rtlCol="0" anchor="t">
            <a:spAutoFit/>
          </a:bodyPr>
          <a:lstStyle/>
          <a:p>
            <a:r>
              <a:rPr lang="en-GB" sz="2667" b="1" dirty="0">
                <a:cs typeface="Arial"/>
              </a:rPr>
              <a:t>Learning outcomes</a:t>
            </a:r>
          </a:p>
          <a:p>
            <a:endParaRPr lang="en-GB" sz="2667" b="1" dirty="0">
              <a:cs typeface="Arial"/>
            </a:endParaRPr>
          </a:p>
          <a:p>
            <a:r>
              <a:rPr lang="en-GB" sz="2667" dirty="0">
                <a:cs typeface="Arial"/>
              </a:rPr>
              <a:t>Can you now:</a:t>
            </a:r>
          </a:p>
          <a:p>
            <a:pPr marL="609585" indent="-609585">
              <a:buAutoNum type="arabicPeriod"/>
            </a:pPr>
            <a:r>
              <a:rPr lang="en-GB" sz="2667" dirty="0"/>
              <a:t>identify the needs of a child?</a:t>
            </a:r>
            <a:endParaRPr lang="en-GB" sz="2667" dirty="0">
              <a:cs typeface="Arial"/>
            </a:endParaRPr>
          </a:p>
          <a:p>
            <a:pPr marL="609585" indent="-609585">
              <a:buAutoNum type="arabicPeriod"/>
            </a:pPr>
            <a:r>
              <a:rPr lang="en-GB" sz="2667" dirty="0">
                <a:cs typeface="Arial"/>
              </a:rPr>
              <a:t>work with others to agree the most important/specific needs of the child?</a:t>
            </a:r>
          </a:p>
          <a:p>
            <a:pPr marL="609585" indent="-609585">
              <a:buAutoNum type="arabicPeriod"/>
            </a:pPr>
            <a:r>
              <a:rPr lang="en-GB" sz="2667" dirty="0"/>
              <a:t>work with others to discuss a range of possible strategies?</a:t>
            </a:r>
            <a:endParaRPr lang="en-GB" sz="2667" dirty="0">
              <a:cs typeface="Arial"/>
            </a:endParaRPr>
          </a:p>
        </p:txBody>
      </p:sp>
    </p:spTree>
    <p:extLst>
      <p:ext uri="{BB962C8B-B14F-4D97-AF65-F5344CB8AC3E}">
        <p14:creationId xmlns:p14="http://schemas.microsoft.com/office/powerpoint/2010/main" val="100261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L</a:t>
            </a:r>
            <a:r>
              <a:rPr lang="en-GB" dirty="0" err="1"/>
              <a:t>esson</a:t>
            </a:r>
            <a:r>
              <a:rPr lang="en-GB" dirty="0"/>
              <a:t>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7" y="752199"/>
          <a:ext cx="11730232" cy="5449198"/>
        </p:xfrm>
        <a:graphic>
          <a:graphicData uri="http://schemas.openxmlformats.org/drawingml/2006/table">
            <a:tbl>
              <a:tblPr firstRow="1" bandRow="1">
                <a:tableStyleId>{21E4AEA4-8DFA-4A89-87EB-49C32662AFE0}</a:tableStyleId>
              </a:tblPr>
              <a:tblGrid>
                <a:gridCol w="1955039">
                  <a:extLst>
                    <a:ext uri="{9D8B030D-6E8A-4147-A177-3AD203B41FA5}">
                      <a16:colId xmlns:a16="http://schemas.microsoft.com/office/drawing/2014/main" val="346630619"/>
                    </a:ext>
                  </a:extLst>
                </a:gridCol>
                <a:gridCol w="1955039">
                  <a:extLst>
                    <a:ext uri="{9D8B030D-6E8A-4147-A177-3AD203B41FA5}">
                      <a16:colId xmlns:a16="http://schemas.microsoft.com/office/drawing/2014/main" val="1098180410"/>
                    </a:ext>
                  </a:extLst>
                </a:gridCol>
                <a:gridCol w="3076131">
                  <a:extLst>
                    <a:ext uri="{9D8B030D-6E8A-4147-A177-3AD203B41FA5}">
                      <a16:colId xmlns:a16="http://schemas.microsoft.com/office/drawing/2014/main" val="847170278"/>
                    </a:ext>
                  </a:extLst>
                </a:gridCol>
                <a:gridCol w="2905652">
                  <a:extLst>
                    <a:ext uri="{9D8B030D-6E8A-4147-A177-3AD203B41FA5}">
                      <a16:colId xmlns:a16="http://schemas.microsoft.com/office/drawing/2014/main" val="3333028173"/>
                    </a:ext>
                  </a:extLst>
                </a:gridCol>
                <a:gridCol w="1838371">
                  <a:extLst>
                    <a:ext uri="{9D8B030D-6E8A-4147-A177-3AD203B41FA5}">
                      <a16:colId xmlns:a16="http://schemas.microsoft.com/office/drawing/2014/main" val="3581277042"/>
                    </a:ext>
                  </a:extLst>
                </a:gridCol>
              </a:tblGrid>
              <a:tr h="325120">
                <a:tc>
                  <a:txBody>
                    <a:bodyPr/>
                    <a:lstStyle/>
                    <a:p>
                      <a:r>
                        <a:rPr lang="en-US" sz="1300" dirty="0">
                          <a:latin typeface="+mj-lt"/>
                        </a:rPr>
                        <a:t>Topic: </a:t>
                      </a:r>
                      <a:endParaRPr lang="en-GB" sz="1300" dirty="0">
                        <a:latin typeface="+mj-lt"/>
                      </a:endParaRPr>
                    </a:p>
                  </a:txBody>
                  <a:tcPr marL="121920" marR="121920" marT="60960" marB="60960"/>
                </a:tc>
                <a:tc>
                  <a:txBody>
                    <a:bodyPr/>
                    <a:lstStyle/>
                    <a:p>
                      <a:r>
                        <a:rPr lang="en-US" sz="1300" dirty="0">
                          <a:latin typeface="+mj-lt"/>
                        </a:rPr>
                        <a:t>Core skills – CS2</a:t>
                      </a:r>
                      <a:endParaRPr lang="en-GB" sz="1300" dirty="0">
                        <a:latin typeface="+mj-lt"/>
                      </a:endParaRPr>
                    </a:p>
                  </a:txBody>
                  <a:tcPr marL="121920" marR="121920" marT="60960" marB="60960"/>
                </a:tc>
                <a:tc>
                  <a:txBody>
                    <a:bodyPr/>
                    <a:lstStyle/>
                    <a:p>
                      <a:r>
                        <a:rPr lang="en-US" sz="1300">
                          <a:latin typeface="+mj-lt"/>
                        </a:rPr>
                        <a:t>Lesson:</a:t>
                      </a:r>
                      <a:endParaRPr lang="en-GB" sz="2400"/>
                    </a:p>
                  </a:txBody>
                  <a:tcPr marL="121920" marR="121920" marT="60960" marB="60960"/>
                </a:tc>
                <a:tc gridSpan="2">
                  <a:txBody>
                    <a:bodyPr/>
                    <a:lstStyle/>
                    <a:p>
                      <a:r>
                        <a:rPr lang="en-US" sz="1300">
                          <a:latin typeface="+mj-lt"/>
                        </a:rPr>
                        <a:t>2 (2 hours 15 minutes)</a:t>
                      </a: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533027">
                <a:tc gridSpan="2">
                  <a:txBody>
                    <a:bodyPr/>
                    <a:lstStyle/>
                    <a:p>
                      <a:r>
                        <a:rPr lang="en-US" sz="1300" b="1" dirty="0">
                          <a:latin typeface="+mj-lt"/>
                        </a:rPr>
                        <a:t>Aim:</a:t>
                      </a:r>
                    </a:p>
                  </a:txBody>
                  <a:tcPr marL="121920" marR="121920" marT="60960" marB="60960"/>
                </a:tc>
                <a:tc hMerge="1">
                  <a:txBody>
                    <a:bodyPr/>
                    <a:lstStyle/>
                    <a:p>
                      <a:endParaRPr lang="en-GB"/>
                    </a:p>
                  </a:txBody>
                  <a:tcPr/>
                </a:tc>
                <a:tc gridSpan="3">
                  <a:txBody>
                    <a:bodyPr/>
                    <a:lstStyle/>
                    <a:p>
                      <a:r>
                        <a:rPr lang="en-US" sz="1400" b="1" i="1" dirty="0">
                          <a:effectLst/>
                          <a:latin typeface="Arial"/>
                        </a:rPr>
                        <a:t>Work with others to identify a child’s needs and consider appropriate strategies </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341683">
                <a:tc gridSpan="2">
                  <a:txBody>
                    <a:bodyPr/>
                    <a:lstStyle/>
                    <a:p>
                      <a:r>
                        <a:rPr lang="en-US" sz="1300" b="1" dirty="0">
                          <a:latin typeface="+mj-lt"/>
                        </a:rPr>
                        <a:t>Component</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b="1">
                          <a:latin typeface="+mj-lt"/>
                        </a:rPr>
                        <a:t> Activity</a:t>
                      </a:r>
                      <a:endParaRPr lang="en-GB" sz="1300" b="1">
                        <a:latin typeface="+mj-lt"/>
                      </a:endParaRPr>
                    </a:p>
                  </a:txBody>
                  <a:tcPr marL="121920" marR="121920" marT="60960" marB="60960"/>
                </a:tc>
                <a:tc hMerge="1">
                  <a:txBody>
                    <a:bodyPr/>
                    <a:lstStyle/>
                    <a:p>
                      <a:endParaRPr lang="en-GB"/>
                    </a:p>
                  </a:txBody>
                  <a:tcPr/>
                </a:tc>
                <a:tc>
                  <a:txBody>
                    <a:bodyPr/>
                    <a:lstStyle/>
                    <a:p>
                      <a:r>
                        <a:rPr lang="en-US" sz="1300" b="1">
                          <a:latin typeface="+mj-lt"/>
                        </a:rPr>
                        <a:t>Timings </a:t>
                      </a:r>
                      <a:endParaRPr lang="en-GB" sz="1300" b="1">
                        <a:latin typeface="+mj-lt"/>
                      </a:endParaRPr>
                    </a:p>
                  </a:txBody>
                  <a:tcPr marL="121920" marR="121920" marT="60960" marB="60960"/>
                </a:tc>
                <a:extLst>
                  <a:ext uri="{0D108BD9-81ED-4DB2-BD59-A6C34878D82A}">
                    <a16:rowId xmlns:a16="http://schemas.microsoft.com/office/drawing/2014/main" val="1626249464"/>
                  </a:ext>
                </a:extLst>
              </a:tr>
              <a:tr h="908119">
                <a:tc gridSpan="2">
                  <a:txBody>
                    <a:bodyPr/>
                    <a:lstStyle/>
                    <a:p>
                      <a:r>
                        <a:rPr lang="en-US" sz="1300" b="1" dirty="0">
                          <a:latin typeface="+mj-lt"/>
                        </a:rPr>
                        <a:t>Recall and connect</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120–123. Using prior knowledge, students mind-map all the different needs a young child may have in relation to their development. </a:t>
                      </a:r>
                    </a:p>
                    <a:p>
                      <a:r>
                        <a:rPr lang="en-US" sz="1300" dirty="0">
                          <a:latin typeface="+mj-lt"/>
                        </a:rPr>
                        <a:t>Teacher leads discussion to feed back and collate ideas. </a:t>
                      </a:r>
                      <a:endParaRPr lang="en-GB" sz="1300" dirty="0">
                        <a:latin typeface="+mj-lt"/>
                      </a:endParaRPr>
                    </a:p>
                  </a:txBody>
                  <a:tcPr marL="121920" marR="121920" marT="60960" marB="60960"/>
                </a:tc>
                <a:tc hMerge="1">
                  <a:txBody>
                    <a:bodyPr/>
                    <a:lstStyle/>
                    <a:p>
                      <a:endParaRPr lang="en-GB"/>
                    </a:p>
                  </a:txBody>
                  <a:tcPr/>
                </a:tc>
                <a:tc>
                  <a:txBody>
                    <a:bodyPr/>
                    <a:lstStyle/>
                    <a:p>
                      <a:r>
                        <a:rPr lang="en-US" sz="1300">
                          <a:latin typeface="+mj-lt"/>
                        </a:rPr>
                        <a:t>25 minutes</a:t>
                      </a:r>
                      <a:endParaRPr lang="en-GB" sz="1300">
                        <a:latin typeface="+mj-lt"/>
                      </a:endParaRPr>
                    </a:p>
                  </a:txBody>
                  <a:tcPr marL="121920" marR="121920" marT="60960" marB="60960"/>
                </a:tc>
                <a:extLst>
                  <a:ext uri="{0D108BD9-81ED-4DB2-BD59-A6C34878D82A}">
                    <a16:rowId xmlns:a16="http://schemas.microsoft.com/office/drawing/2014/main" val="1457640557"/>
                  </a:ext>
                </a:extLst>
              </a:tr>
              <a:tr h="934720">
                <a:tc gridSpan="2">
                  <a:txBody>
                    <a:bodyPr/>
                    <a:lstStyle/>
                    <a:p>
                      <a:r>
                        <a:rPr lang="en-US" sz="1300" b="1" dirty="0">
                          <a:latin typeface="+mj-lt"/>
                        </a:rPr>
                        <a:t>New material</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124–127. Talks through part 1 of the project and explain that students will be completing a mini-project.</a:t>
                      </a:r>
                    </a:p>
                    <a:p>
                      <a:r>
                        <a:rPr lang="en-US" sz="1300" dirty="0">
                          <a:latin typeface="+mj-lt"/>
                        </a:rPr>
                        <a:t>Discuss the importance of working together as a team using the Ford quotation as a stimulus for this. </a:t>
                      </a:r>
                      <a:endParaRPr lang="en-GB" sz="1300" dirty="0">
                        <a:latin typeface="+mj-lt"/>
                      </a:endParaRPr>
                    </a:p>
                  </a:txBody>
                  <a:tcPr marL="121920" marR="121920" marT="60960" marB="60960"/>
                </a:tc>
                <a:tc hMerge="1">
                  <a:txBody>
                    <a:bodyPr/>
                    <a:lstStyle/>
                    <a:p>
                      <a:endParaRPr lang="en-GB"/>
                    </a:p>
                  </a:txBody>
                  <a:tcPr/>
                </a:tc>
                <a:tc>
                  <a:txBody>
                    <a:bodyPr/>
                    <a:lstStyle/>
                    <a:p>
                      <a:r>
                        <a:rPr lang="en-US" sz="1300">
                          <a:latin typeface="+mj-lt"/>
                        </a:rPr>
                        <a:t>10 minutes </a:t>
                      </a:r>
                      <a:endParaRPr lang="en-GB" sz="1300">
                        <a:latin typeface="+mj-lt"/>
                      </a:endParaRPr>
                    </a:p>
                  </a:txBody>
                  <a:tcPr marL="121920" marR="121920" marT="60960" marB="60960"/>
                </a:tc>
                <a:extLst>
                  <a:ext uri="{0D108BD9-81ED-4DB2-BD59-A6C34878D82A}">
                    <a16:rowId xmlns:a16="http://schemas.microsoft.com/office/drawing/2014/main" val="1741999525"/>
                  </a:ext>
                </a:extLst>
              </a:tr>
              <a:tr h="1302953">
                <a:tc gridSpan="2">
                  <a:txBody>
                    <a:bodyPr/>
                    <a:lstStyle/>
                    <a:p>
                      <a:r>
                        <a:rPr lang="en-US" sz="1300" b="1" dirty="0">
                          <a:latin typeface="+mj-lt"/>
                        </a:rPr>
                        <a:t>Guided practice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128–133. Read through the brief and assessment independently. Independent note-making around the prompt questions. Come together as a group to collate and discuss ideas. Work together to complete the further research task and start to discuss ideas around activities that could be used. </a:t>
                      </a:r>
                      <a:endParaRPr lang="en-GB" sz="1300" dirty="0">
                        <a:latin typeface="+mj-lt"/>
                      </a:endParaRPr>
                    </a:p>
                  </a:txBody>
                  <a:tcPr marL="121920" marR="121920" marT="60960" marB="60960"/>
                </a:tc>
                <a:tc hMerge="1">
                  <a:txBody>
                    <a:bodyPr/>
                    <a:lstStyle/>
                    <a:p>
                      <a:endParaRPr lang="en-GB"/>
                    </a:p>
                  </a:txBody>
                  <a:tcPr/>
                </a:tc>
                <a:tc>
                  <a:txBody>
                    <a:bodyPr/>
                    <a:lstStyle/>
                    <a:p>
                      <a:r>
                        <a:rPr lang="en-US" sz="1300" dirty="0">
                          <a:latin typeface="+mj-lt"/>
                        </a:rPr>
                        <a:t>1 hour 5 minutes </a:t>
                      </a:r>
                    </a:p>
                  </a:txBody>
                  <a:tcPr marL="121920" marR="121920" marT="60960" marB="60960"/>
                </a:tc>
                <a:extLst>
                  <a:ext uri="{0D108BD9-81ED-4DB2-BD59-A6C34878D82A}">
                    <a16:rowId xmlns:a16="http://schemas.microsoft.com/office/drawing/2014/main" val="4033886473"/>
                  </a:ext>
                </a:extLst>
              </a:tr>
              <a:tr h="528320">
                <a:tc gridSpan="2">
                  <a:txBody>
                    <a:bodyPr/>
                    <a:lstStyle/>
                    <a:p>
                      <a:r>
                        <a:rPr lang="en-US" sz="1300" b="1" dirty="0">
                          <a:latin typeface="+mj-lt"/>
                        </a:rPr>
                        <a:t>Independent practice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134–135. Each group nominates a spokesperson to feed back ideas to the rest of the class. </a:t>
                      </a:r>
                      <a:endParaRPr lang="en-GB" sz="1300" dirty="0">
                        <a:latin typeface="+mj-lt"/>
                      </a:endParaRPr>
                    </a:p>
                  </a:txBody>
                  <a:tcPr marL="121920" marR="121920" marT="60960" marB="60960"/>
                </a:tc>
                <a:tc hMerge="1">
                  <a:txBody>
                    <a:bodyPr/>
                    <a:lstStyle/>
                    <a:p>
                      <a:endParaRPr lang="en-GB"/>
                    </a:p>
                  </a:txBody>
                  <a:tcPr/>
                </a:tc>
                <a:tc>
                  <a:txBody>
                    <a:bodyPr/>
                    <a:lstStyle/>
                    <a:p>
                      <a:r>
                        <a:rPr lang="en-US" sz="1300" dirty="0">
                          <a:latin typeface="+mj-lt"/>
                        </a:rPr>
                        <a:t>22 minutes </a:t>
                      </a:r>
                      <a:endParaRPr lang="en-GB" sz="1300" dirty="0">
                        <a:latin typeface="+mj-lt"/>
                      </a:endParaRPr>
                    </a:p>
                  </a:txBody>
                  <a:tcPr marL="121920" marR="121920" marT="60960" marB="60960"/>
                </a:tc>
                <a:extLst>
                  <a:ext uri="{0D108BD9-81ED-4DB2-BD59-A6C34878D82A}">
                    <a16:rowId xmlns:a16="http://schemas.microsoft.com/office/drawing/2014/main" val="1955350770"/>
                  </a:ext>
                </a:extLst>
              </a:tr>
              <a:tr h="575256">
                <a:tc gridSpan="2">
                  <a:txBody>
                    <a:bodyPr/>
                    <a:lstStyle/>
                    <a:p>
                      <a:r>
                        <a:rPr lang="en-US" sz="1300" b="1" dirty="0">
                          <a:latin typeface="+mj-lt"/>
                        </a:rPr>
                        <a:t>Review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136–138. Carry out a mini-SWOT analysis of how well students have worked as a team up to that point.</a:t>
                      </a:r>
                      <a:endParaRPr lang="en-GB" sz="1300" dirty="0">
                        <a:latin typeface="+mj-lt"/>
                      </a:endParaRPr>
                    </a:p>
                  </a:txBody>
                  <a:tcPr marL="121920" marR="121920" marT="60960" marB="60960"/>
                </a:tc>
                <a:tc hMerge="1">
                  <a:txBody>
                    <a:bodyPr/>
                    <a:lstStyle/>
                    <a:p>
                      <a:endParaRPr lang="en-GB"/>
                    </a:p>
                  </a:txBody>
                  <a:tcPr/>
                </a:tc>
                <a:tc>
                  <a:txBody>
                    <a:bodyPr/>
                    <a:lstStyle/>
                    <a:p>
                      <a:r>
                        <a:rPr lang="en-US" sz="1300" dirty="0">
                          <a:latin typeface="+mj-lt"/>
                        </a:rPr>
                        <a:t>13 minutes</a:t>
                      </a:r>
                      <a:endParaRPr lang="en-GB" sz="1300" dirty="0">
                        <a:latin typeface="+mj-lt"/>
                      </a:endParaRPr>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2852775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269245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a:xfrm>
            <a:off x="10710425" y="6354279"/>
            <a:ext cx="1212619" cy="365125"/>
          </a:xfrm>
        </p:spPr>
        <p:txBody>
          <a:bodyPr/>
          <a:lstStyle/>
          <a:p>
            <a:fld id="{DA2C159E-F13C-4A85-9A41-E7669D3E0D70}" type="slidenum">
              <a:rPr lang="en-GB" smtClean="0"/>
              <a:pPr/>
              <a:t>5</a:t>
            </a:fld>
            <a:endParaRPr lang="en-GB"/>
          </a:p>
        </p:txBody>
      </p:sp>
      <p:sp>
        <p:nvSpPr>
          <p:cNvPr id="13" name="TextBox 12">
            <a:extLst>
              <a:ext uri="{FF2B5EF4-FFF2-40B4-BE49-F238E27FC236}">
                <a16:creationId xmlns:a16="http://schemas.microsoft.com/office/drawing/2014/main" id="{AF0FB78B-69AC-900C-F652-7AB9F78DE732}"/>
              </a:ext>
            </a:extLst>
          </p:cNvPr>
          <p:cNvSpPr txBox="1"/>
          <p:nvPr/>
        </p:nvSpPr>
        <p:spPr>
          <a:xfrm>
            <a:off x="218963" y="1078235"/>
            <a:ext cx="5302123" cy="1354217"/>
          </a:xfrm>
          <a:prstGeom prst="rect">
            <a:avLst/>
          </a:prstGeom>
          <a:noFill/>
        </p:spPr>
        <p:txBody>
          <a:bodyPr wrap="square" lIns="182880" tIns="121920" rIns="182880" bIns="121920" rtlCol="0" anchor="t">
            <a:spAutoFit/>
          </a:bodyPr>
          <a:lstStyle/>
          <a:p>
            <a:endParaRPr lang="en-US" b="1"/>
          </a:p>
          <a:p>
            <a:endParaRPr lang="en-US" b="1"/>
          </a:p>
          <a:p>
            <a:pPr marL="380990" indent="-380990">
              <a:buFont typeface="Arial" panose="020B0604020202020204" pitchFamily="34" charset="0"/>
              <a:buChar char="•"/>
            </a:pPr>
            <a:endParaRPr lang="en-US" b="1"/>
          </a:p>
          <a:p>
            <a:endParaRPr lang="en-GB" b="1"/>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9" name="Rectangle: Rounded Corners 8">
            <a:extLst>
              <a:ext uri="{FF2B5EF4-FFF2-40B4-BE49-F238E27FC236}">
                <a16:creationId xmlns:a16="http://schemas.microsoft.com/office/drawing/2014/main" id="{1B4A7B4A-7D05-E004-353D-0987C0ADFE61}"/>
              </a:ext>
            </a:extLst>
          </p:cNvPr>
          <p:cNvSpPr/>
          <p:nvPr/>
        </p:nvSpPr>
        <p:spPr>
          <a:xfrm>
            <a:off x="3243909" y="2768194"/>
            <a:ext cx="5084856" cy="980223"/>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pPr algn="ctr"/>
            <a:r>
              <a:rPr lang="en-US" sz="2133" dirty="0">
                <a:solidFill>
                  <a:schemeClr val="tx1"/>
                </a:solidFill>
              </a:rPr>
              <a:t>What type of needs might a 3-year-old child have in an early years setting? </a:t>
            </a:r>
            <a:endParaRPr lang="en-GB" sz="2133" dirty="0">
              <a:solidFill>
                <a:schemeClr val="tx1"/>
              </a:solidFill>
            </a:endParaRPr>
          </a:p>
        </p:txBody>
      </p:sp>
      <p:cxnSp>
        <p:nvCxnSpPr>
          <p:cNvPr id="11" name="Straight Arrow Connector 10">
            <a:extLst>
              <a:ext uri="{FF2B5EF4-FFF2-40B4-BE49-F238E27FC236}">
                <a16:creationId xmlns:a16="http://schemas.microsoft.com/office/drawing/2014/main" id="{AFA1F98A-05A3-66C7-B59B-C61E6A307032}"/>
              </a:ext>
            </a:extLst>
          </p:cNvPr>
          <p:cNvCxnSpPr/>
          <p:nvPr/>
        </p:nvCxnSpPr>
        <p:spPr>
          <a:xfrm flipV="1">
            <a:off x="5619751" y="2333626"/>
            <a:ext cx="0" cy="40004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15B1D33-10FA-2226-5986-84D9F8354B2A}"/>
              </a:ext>
            </a:extLst>
          </p:cNvPr>
          <p:cNvCxnSpPr>
            <a:cxnSpLocks/>
          </p:cNvCxnSpPr>
          <p:nvPr/>
        </p:nvCxnSpPr>
        <p:spPr>
          <a:xfrm flipV="1">
            <a:off x="8302279" y="2444751"/>
            <a:ext cx="396875" cy="28892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7FB1C96-B5C2-E7C5-AEA4-98CA3A8DD235}"/>
              </a:ext>
            </a:extLst>
          </p:cNvPr>
          <p:cNvCxnSpPr>
            <a:cxnSpLocks/>
          </p:cNvCxnSpPr>
          <p:nvPr/>
        </p:nvCxnSpPr>
        <p:spPr>
          <a:xfrm>
            <a:off x="8328766" y="3605543"/>
            <a:ext cx="434975" cy="34925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41EE68E-B6F4-E401-6CEC-16401CCDD769}"/>
              </a:ext>
            </a:extLst>
          </p:cNvPr>
          <p:cNvCxnSpPr>
            <a:cxnSpLocks/>
          </p:cNvCxnSpPr>
          <p:nvPr/>
        </p:nvCxnSpPr>
        <p:spPr>
          <a:xfrm>
            <a:off x="5524261" y="3748418"/>
            <a:ext cx="0" cy="4921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CD22B82-339D-A149-2FC3-769890C6C145}"/>
              </a:ext>
            </a:extLst>
          </p:cNvPr>
          <p:cNvCxnSpPr>
            <a:cxnSpLocks/>
          </p:cNvCxnSpPr>
          <p:nvPr/>
        </p:nvCxnSpPr>
        <p:spPr>
          <a:xfrm flipH="1" flipV="1">
            <a:off x="2702274" y="2438360"/>
            <a:ext cx="469900" cy="2794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0F127E1-ADE8-A76B-4499-4450F28DED38}"/>
              </a:ext>
            </a:extLst>
          </p:cNvPr>
          <p:cNvCxnSpPr>
            <a:cxnSpLocks/>
          </p:cNvCxnSpPr>
          <p:nvPr/>
        </p:nvCxnSpPr>
        <p:spPr>
          <a:xfrm flipH="1">
            <a:off x="2937223" y="3844906"/>
            <a:ext cx="386700" cy="26032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C930434-C827-5AA8-A526-258A7BDF7019}"/>
              </a:ext>
            </a:extLst>
          </p:cNvPr>
          <p:cNvSpPr txBox="1"/>
          <p:nvPr/>
        </p:nvSpPr>
        <p:spPr>
          <a:xfrm>
            <a:off x="199604" y="136541"/>
            <a:ext cx="11159881"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400" i="1" dirty="0"/>
          </a:p>
        </p:txBody>
      </p:sp>
      <p:sp>
        <p:nvSpPr>
          <p:cNvPr id="2" name="TextBox 1">
            <a:extLst>
              <a:ext uri="{FF2B5EF4-FFF2-40B4-BE49-F238E27FC236}">
                <a16:creationId xmlns:a16="http://schemas.microsoft.com/office/drawing/2014/main" id="{123EA17D-E93F-3EA3-CEDC-017B47B83B72}"/>
              </a:ext>
            </a:extLst>
          </p:cNvPr>
          <p:cNvSpPr txBox="1"/>
          <p:nvPr/>
        </p:nvSpPr>
        <p:spPr>
          <a:xfrm>
            <a:off x="460174" y="4554503"/>
            <a:ext cx="11286521" cy="16417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Recall activity</a:t>
            </a:r>
          </a:p>
          <a:p>
            <a:endParaRPr lang="en-US" sz="2667" dirty="0">
              <a:cs typeface="Arial"/>
            </a:endParaRPr>
          </a:p>
          <a:p>
            <a:r>
              <a:rPr lang="en-US" sz="2667" dirty="0">
                <a:cs typeface="Arial"/>
              </a:rPr>
              <a:t>Complete the mind-map by making notes on any needs you think a 3-year- old child may present with in a nursery setting. </a:t>
            </a:r>
          </a:p>
        </p:txBody>
      </p:sp>
    </p:spTree>
    <p:extLst>
      <p:ext uri="{BB962C8B-B14F-4D97-AF65-F5344CB8AC3E}">
        <p14:creationId xmlns:p14="http://schemas.microsoft.com/office/powerpoint/2010/main" val="2054996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a:xfrm>
            <a:off x="10710425" y="6354279"/>
            <a:ext cx="1212619" cy="365125"/>
          </a:xfrm>
        </p:spPr>
        <p:txBody>
          <a:bodyPr/>
          <a:lstStyle/>
          <a:p>
            <a:fld id="{DA2C159E-F13C-4A85-9A41-E7669D3E0D70}" type="slidenum">
              <a:rPr lang="en-GB" smtClean="0"/>
              <a:pPr/>
              <a:t>6</a:t>
            </a:fld>
            <a:endParaRPr lang="en-GB"/>
          </a:p>
        </p:txBody>
      </p:sp>
      <p:sp>
        <p:nvSpPr>
          <p:cNvPr id="13" name="TextBox 12">
            <a:extLst>
              <a:ext uri="{FF2B5EF4-FFF2-40B4-BE49-F238E27FC236}">
                <a16:creationId xmlns:a16="http://schemas.microsoft.com/office/drawing/2014/main" id="{AF0FB78B-69AC-900C-F652-7AB9F78DE732}"/>
              </a:ext>
            </a:extLst>
          </p:cNvPr>
          <p:cNvSpPr txBox="1"/>
          <p:nvPr/>
        </p:nvSpPr>
        <p:spPr>
          <a:xfrm>
            <a:off x="218963" y="1078235"/>
            <a:ext cx="5302123" cy="1354217"/>
          </a:xfrm>
          <a:prstGeom prst="rect">
            <a:avLst/>
          </a:prstGeom>
          <a:noFill/>
        </p:spPr>
        <p:txBody>
          <a:bodyPr wrap="square" lIns="182880" tIns="121920" rIns="182880" bIns="121920" rtlCol="0" anchor="t">
            <a:spAutoFit/>
          </a:bodyPr>
          <a:lstStyle/>
          <a:p>
            <a:endParaRPr lang="en-US" b="1"/>
          </a:p>
          <a:p>
            <a:endParaRPr lang="en-US" b="1"/>
          </a:p>
          <a:p>
            <a:pPr marL="380990" indent="-380990">
              <a:buFont typeface="Arial" panose="020B0604020202020204" pitchFamily="34" charset="0"/>
              <a:buChar char="•"/>
            </a:pPr>
            <a:endParaRPr lang="en-US" b="1"/>
          </a:p>
          <a:p>
            <a:endParaRPr lang="en-GB" b="1"/>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cxnSp>
        <p:nvCxnSpPr>
          <p:cNvPr id="11" name="Straight Arrow Connector 10">
            <a:extLst>
              <a:ext uri="{FF2B5EF4-FFF2-40B4-BE49-F238E27FC236}">
                <a16:creationId xmlns:a16="http://schemas.microsoft.com/office/drawing/2014/main" id="{AFA1F98A-05A3-66C7-B59B-C61E6A307032}"/>
              </a:ext>
            </a:extLst>
          </p:cNvPr>
          <p:cNvCxnSpPr/>
          <p:nvPr/>
        </p:nvCxnSpPr>
        <p:spPr>
          <a:xfrm flipV="1">
            <a:off x="5619751" y="2333626"/>
            <a:ext cx="0" cy="40004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15B1D33-10FA-2226-5986-84D9F8354B2A}"/>
              </a:ext>
            </a:extLst>
          </p:cNvPr>
          <p:cNvCxnSpPr>
            <a:cxnSpLocks/>
          </p:cNvCxnSpPr>
          <p:nvPr/>
        </p:nvCxnSpPr>
        <p:spPr>
          <a:xfrm flipV="1">
            <a:off x="8302279" y="2444751"/>
            <a:ext cx="396875" cy="28892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7FB1C96-B5C2-E7C5-AEA4-98CA3A8DD235}"/>
              </a:ext>
            </a:extLst>
          </p:cNvPr>
          <p:cNvCxnSpPr>
            <a:cxnSpLocks/>
          </p:cNvCxnSpPr>
          <p:nvPr/>
        </p:nvCxnSpPr>
        <p:spPr>
          <a:xfrm>
            <a:off x="8328766" y="3605543"/>
            <a:ext cx="434975" cy="34925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41EE68E-B6F4-E401-6CEC-16401CCDD769}"/>
              </a:ext>
            </a:extLst>
          </p:cNvPr>
          <p:cNvCxnSpPr>
            <a:cxnSpLocks/>
          </p:cNvCxnSpPr>
          <p:nvPr/>
        </p:nvCxnSpPr>
        <p:spPr>
          <a:xfrm>
            <a:off x="5524261" y="3748418"/>
            <a:ext cx="0" cy="4921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CD22B82-339D-A149-2FC3-769890C6C145}"/>
              </a:ext>
            </a:extLst>
          </p:cNvPr>
          <p:cNvCxnSpPr>
            <a:cxnSpLocks/>
          </p:cNvCxnSpPr>
          <p:nvPr/>
        </p:nvCxnSpPr>
        <p:spPr>
          <a:xfrm flipH="1" flipV="1">
            <a:off x="2702274" y="2438360"/>
            <a:ext cx="469900" cy="2794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0F127E1-ADE8-A76B-4499-4450F28DED38}"/>
              </a:ext>
            </a:extLst>
          </p:cNvPr>
          <p:cNvCxnSpPr>
            <a:cxnSpLocks/>
          </p:cNvCxnSpPr>
          <p:nvPr/>
        </p:nvCxnSpPr>
        <p:spPr>
          <a:xfrm flipH="1">
            <a:off x="2937223" y="3844906"/>
            <a:ext cx="386700" cy="26032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2F3AE2E-08DA-9D05-5556-7718C003C2D7}"/>
              </a:ext>
            </a:extLst>
          </p:cNvPr>
          <p:cNvSpPr txBox="1"/>
          <p:nvPr/>
        </p:nvSpPr>
        <p:spPr>
          <a:xfrm>
            <a:off x="343777" y="1928729"/>
            <a:ext cx="2139423" cy="553998"/>
          </a:xfrm>
          <a:prstGeom prst="rect">
            <a:avLst/>
          </a:prstGeom>
          <a:noFill/>
        </p:spPr>
        <p:txBody>
          <a:bodyPr wrap="square" lIns="0" tIns="0" rIns="0" bIns="0" rtlCol="0">
            <a:spAutoFit/>
          </a:bodyPr>
          <a:lstStyle/>
          <a:p>
            <a:r>
              <a:rPr lang="en-US"/>
              <a:t>Social and emotional </a:t>
            </a:r>
          </a:p>
          <a:p>
            <a:endParaRPr lang="en-GB"/>
          </a:p>
        </p:txBody>
      </p:sp>
      <p:sp>
        <p:nvSpPr>
          <p:cNvPr id="7" name="TextBox 6">
            <a:extLst>
              <a:ext uri="{FF2B5EF4-FFF2-40B4-BE49-F238E27FC236}">
                <a16:creationId xmlns:a16="http://schemas.microsoft.com/office/drawing/2014/main" id="{EB9A965C-2D22-C1F4-7527-6FA9C4DF002E}"/>
              </a:ext>
            </a:extLst>
          </p:cNvPr>
          <p:cNvSpPr txBox="1"/>
          <p:nvPr/>
        </p:nvSpPr>
        <p:spPr>
          <a:xfrm>
            <a:off x="3026303" y="1144206"/>
            <a:ext cx="2139423" cy="1107996"/>
          </a:xfrm>
          <a:prstGeom prst="rect">
            <a:avLst/>
          </a:prstGeom>
          <a:noFill/>
        </p:spPr>
        <p:txBody>
          <a:bodyPr wrap="square" lIns="0" tIns="0" rIns="0" bIns="0" rtlCol="0">
            <a:spAutoFit/>
          </a:bodyPr>
          <a:lstStyle/>
          <a:p>
            <a:r>
              <a:rPr lang="en-US"/>
              <a:t>Could become upset easily at changes of routine/unfamiliar surroundings</a:t>
            </a:r>
            <a:endParaRPr lang="en-GB"/>
          </a:p>
        </p:txBody>
      </p:sp>
      <p:sp>
        <p:nvSpPr>
          <p:cNvPr id="8" name="TextBox 7">
            <a:extLst>
              <a:ext uri="{FF2B5EF4-FFF2-40B4-BE49-F238E27FC236}">
                <a16:creationId xmlns:a16="http://schemas.microsoft.com/office/drawing/2014/main" id="{73CD1A24-87A2-9EB6-13A0-1FCC6881271E}"/>
              </a:ext>
            </a:extLst>
          </p:cNvPr>
          <p:cNvSpPr txBox="1"/>
          <p:nvPr/>
        </p:nvSpPr>
        <p:spPr>
          <a:xfrm>
            <a:off x="562851" y="3540630"/>
            <a:ext cx="2139423" cy="553998"/>
          </a:xfrm>
          <a:prstGeom prst="rect">
            <a:avLst/>
          </a:prstGeom>
          <a:noFill/>
        </p:spPr>
        <p:txBody>
          <a:bodyPr wrap="square" lIns="0" tIns="0" rIns="0" bIns="0" rtlCol="0">
            <a:spAutoFit/>
          </a:bodyPr>
          <a:lstStyle/>
          <a:p>
            <a:r>
              <a:rPr lang="en-US"/>
              <a:t>Could be fearful of unknown things </a:t>
            </a:r>
            <a:endParaRPr lang="en-GB"/>
          </a:p>
        </p:txBody>
      </p:sp>
      <p:sp>
        <p:nvSpPr>
          <p:cNvPr id="10" name="TextBox 9">
            <a:extLst>
              <a:ext uri="{FF2B5EF4-FFF2-40B4-BE49-F238E27FC236}">
                <a16:creationId xmlns:a16="http://schemas.microsoft.com/office/drawing/2014/main" id="{D15E4A19-9487-0BB8-6B1E-8D08C4C33697}"/>
              </a:ext>
            </a:extLst>
          </p:cNvPr>
          <p:cNvSpPr txBox="1"/>
          <p:nvPr/>
        </p:nvSpPr>
        <p:spPr>
          <a:xfrm>
            <a:off x="1104487" y="4649053"/>
            <a:ext cx="2139423" cy="830997"/>
          </a:xfrm>
          <a:prstGeom prst="rect">
            <a:avLst/>
          </a:prstGeom>
          <a:noFill/>
        </p:spPr>
        <p:txBody>
          <a:bodyPr wrap="square" lIns="0" tIns="0" rIns="0" bIns="0" rtlCol="0">
            <a:spAutoFit/>
          </a:bodyPr>
          <a:lstStyle/>
          <a:p>
            <a:r>
              <a:rPr lang="en-US"/>
              <a:t>Could struggle to take turns or play with other children </a:t>
            </a:r>
            <a:endParaRPr lang="en-GB"/>
          </a:p>
        </p:txBody>
      </p:sp>
      <p:sp>
        <p:nvSpPr>
          <p:cNvPr id="12" name="TextBox 11">
            <a:extLst>
              <a:ext uri="{FF2B5EF4-FFF2-40B4-BE49-F238E27FC236}">
                <a16:creationId xmlns:a16="http://schemas.microsoft.com/office/drawing/2014/main" id="{07D8718F-5CCE-A5A7-B5E4-7B4C15FA5C7C}"/>
              </a:ext>
            </a:extLst>
          </p:cNvPr>
          <p:cNvSpPr txBox="1"/>
          <p:nvPr/>
        </p:nvSpPr>
        <p:spPr>
          <a:xfrm>
            <a:off x="5970318" y="1165965"/>
            <a:ext cx="2139423" cy="553998"/>
          </a:xfrm>
          <a:prstGeom prst="rect">
            <a:avLst/>
          </a:prstGeom>
          <a:noFill/>
        </p:spPr>
        <p:txBody>
          <a:bodyPr wrap="square" lIns="0" tIns="0" rIns="0" bIns="0" rtlCol="0">
            <a:spAutoFit/>
          </a:bodyPr>
          <a:lstStyle/>
          <a:p>
            <a:r>
              <a:rPr lang="en-US" dirty="0"/>
              <a:t>Speech and language</a:t>
            </a:r>
            <a:endParaRPr lang="en-GB" dirty="0"/>
          </a:p>
        </p:txBody>
      </p:sp>
      <p:sp>
        <p:nvSpPr>
          <p:cNvPr id="15" name="TextBox 14">
            <a:extLst>
              <a:ext uri="{FF2B5EF4-FFF2-40B4-BE49-F238E27FC236}">
                <a16:creationId xmlns:a16="http://schemas.microsoft.com/office/drawing/2014/main" id="{9132CFF7-1AED-CB33-8746-2BFBC0CDE95B}"/>
              </a:ext>
            </a:extLst>
          </p:cNvPr>
          <p:cNvSpPr txBox="1"/>
          <p:nvPr/>
        </p:nvSpPr>
        <p:spPr>
          <a:xfrm>
            <a:off x="8302279" y="1625907"/>
            <a:ext cx="2139423" cy="553998"/>
          </a:xfrm>
          <a:prstGeom prst="rect">
            <a:avLst/>
          </a:prstGeom>
          <a:noFill/>
        </p:spPr>
        <p:txBody>
          <a:bodyPr wrap="square" lIns="0" tIns="0" rIns="0" bIns="0" rtlCol="0">
            <a:spAutoFit/>
          </a:bodyPr>
          <a:lstStyle/>
          <a:p>
            <a:r>
              <a:rPr lang="en-US"/>
              <a:t>Could have delayed speech</a:t>
            </a:r>
            <a:endParaRPr lang="en-GB"/>
          </a:p>
        </p:txBody>
      </p:sp>
      <p:sp>
        <p:nvSpPr>
          <p:cNvPr id="16" name="TextBox 15">
            <a:extLst>
              <a:ext uri="{FF2B5EF4-FFF2-40B4-BE49-F238E27FC236}">
                <a16:creationId xmlns:a16="http://schemas.microsoft.com/office/drawing/2014/main" id="{6A8816AA-45B4-7B64-C9A7-1EA118FD92F1}"/>
              </a:ext>
            </a:extLst>
          </p:cNvPr>
          <p:cNvSpPr txBox="1"/>
          <p:nvPr/>
        </p:nvSpPr>
        <p:spPr>
          <a:xfrm>
            <a:off x="9177313" y="3124715"/>
            <a:ext cx="2139423" cy="1384995"/>
          </a:xfrm>
          <a:prstGeom prst="rect">
            <a:avLst/>
          </a:prstGeom>
          <a:noFill/>
        </p:spPr>
        <p:txBody>
          <a:bodyPr wrap="square" lIns="0" tIns="0" rIns="0" bIns="0" rtlCol="0" anchor="t">
            <a:spAutoFit/>
          </a:bodyPr>
          <a:lstStyle/>
          <a:p>
            <a:r>
              <a:rPr lang="en-US"/>
              <a:t>Could become frustrated at not being able to communicate their feelings/needs</a:t>
            </a:r>
            <a:endParaRPr lang="en-GB"/>
          </a:p>
        </p:txBody>
      </p:sp>
      <p:sp>
        <p:nvSpPr>
          <p:cNvPr id="17" name="TextBox 16">
            <a:extLst>
              <a:ext uri="{FF2B5EF4-FFF2-40B4-BE49-F238E27FC236}">
                <a16:creationId xmlns:a16="http://schemas.microsoft.com/office/drawing/2014/main" id="{8FA5D99A-394C-31C9-793C-18D5BEFD5B8A}"/>
              </a:ext>
            </a:extLst>
          </p:cNvPr>
          <p:cNvSpPr txBox="1"/>
          <p:nvPr/>
        </p:nvSpPr>
        <p:spPr>
          <a:xfrm>
            <a:off x="6791769" y="4579107"/>
            <a:ext cx="2139423" cy="1384995"/>
          </a:xfrm>
          <a:prstGeom prst="rect">
            <a:avLst/>
          </a:prstGeom>
          <a:noFill/>
        </p:spPr>
        <p:txBody>
          <a:bodyPr wrap="square" lIns="0" tIns="0" rIns="0" bIns="0" rtlCol="0" anchor="t">
            <a:spAutoFit/>
          </a:bodyPr>
          <a:lstStyle/>
          <a:p>
            <a:r>
              <a:rPr lang="en-US" dirty="0"/>
              <a:t>Might have issues with fine motor skills (getting dressed/ holding crayons/ eating)</a:t>
            </a:r>
            <a:endParaRPr lang="en-GB" dirty="0"/>
          </a:p>
        </p:txBody>
      </p:sp>
      <p:sp>
        <p:nvSpPr>
          <p:cNvPr id="18" name="TextBox 17">
            <a:extLst>
              <a:ext uri="{FF2B5EF4-FFF2-40B4-BE49-F238E27FC236}">
                <a16:creationId xmlns:a16="http://schemas.microsoft.com/office/drawing/2014/main" id="{245A2B5A-D3D4-9CEA-60BB-197A7C1300DD}"/>
              </a:ext>
            </a:extLst>
          </p:cNvPr>
          <p:cNvSpPr txBox="1"/>
          <p:nvPr/>
        </p:nvSpPr>
        <p:spPr>
          <a:xfrm>
            <a:off x="3939736" y="4643410"/>
            <a:ext cx="2566227" cy="830997"/>
          </a:xfrm>
          <a:prstGeom prst="rect">
            <a:avLst/>
          </a:prstGeom>
          <a:noFill/>
        </p:spPr>
        <p:txBody>
          <a:bodyPr wrap="square" lIns="0" tIns="0" rIns="0" bIns="0" rtlCol="0" anchor="t">
            <a:spAutoFit/>
          </a:bodyPr>
          <a:lstStyle/>
          <a:p>
            <a:r>
              <a:rPr lang="en-US" dirty="0"/>
              <a:t>Might have problems </a:t>
            </a:r>
            <a:r>
              <a:rPr lang="en-US" dirty="0" err="1"/>
              <a:t>recognising</a:t>
            </a:r>
            <a:r>
              <a:rPr lang="en-US" dirty="0"/>
              <a:t> </a:t>
            </a:r>
            <a:r>
              <a:rPr lang="en-US" dirty="0" err="1"/>
              <a:t>colours</a:t>
            </a:r>
            <a:r>
              <a:rPr lang="en-US" dirty="0"/>
              <a:t>/shapes/numbers </a:t>
            </a:r>
            <a:endParaRPr lang="en-GB" dirty="0"/>
          </a:p>
        </p:txBody>
      </p:sp>
      <p:sp>
        <p:nvSpPr>
          <p:cNvPr id="20" name="Title 5">
            <a:extLst>
              <a:ext uri="{FF2B5EF4-FFF2-40B4-BE49-F238E27FC236}">
                <a16:creationId xmlns:a16="http://schemas.microsoft.com/office/drawing/2014/main" id="{174756B0-B96E-643E-5388-A46D2D34B8D1}"/>
              </a:ext>
            </a:extLst>
          </p:cNvPr>
          <p:cNvSpPr txBox="1">
            <a:spLocks/>
          </p:cNvSpPr>
          <p:nvPr/>
        </p:nvSpPr>
        <p:spPr>
          <a:xfrm>
            <a:off x="130450" y="216834"/>
            <a:ext cx="11905321" cy="946092"/>
          </a:xfrm>
          <a:prstGeom prst="rect">
            <a:avLst/>
          </a:prstGeom>
        </p:spPr>
        <p:txBody>
          <a:bodyPr vert="horz" lIns="144000" tIns="0" rIns="144000" bIns="0" rtlCol="0" anchor="t" anchorCtr="0">
            <a:normAutofit fontScale="97500"/>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800" i="1" dirty="0">
                <a:latin typeface="Arial"/>
                <a:cs typeface="Arial"/>
              </a:rPr>
              <a:t>Aim: Work with others to identify a child’s needs and consider appropriate strategies </a:t>
            </a:r>
            <a:endParaRPr lang="en-US" sz="2667" i="1" dirty="0"/>
          </a:p>
        </p:txBody>
      </p:sp>
      <p:sp>
        <p:nvSpPr>
          <p:cNvPr id="22" name="Rectangle: Rounded Corners 21">
            <a:extLst>
              <a:ext uri="{FF2B5EF4-FFF2-40B4-BE49-F238E27FC236}">
                <a16:creationId xmlns:a16="http://schemas.microsoft.com/office/drawing/2014/main" id="{DD46750B-0D9E-C37B-5E1A-B83D6C9E3CE8}"/>
              </a:ext>
            </a:extLst>
          </p:cNvPr>
          <p:cNvSpPr/>
          <p:nvPr/>
        </p:nvSpPr>
        <p:spPr>
          <a:xfrm>
            <a:off x="3080475" y="2812933"/>
            <a:ext cx="5221804" cy="864831"/>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pPr algn="ctr"/>
            <a:r>
              <a:rPr lang="en-US" sz="2133" dirty="0">
                <a:solidFill>
                  <a:schemeClr val="tx1"/>
                </a:solidFill>
              </a:rPr>
              <a:t>What type of needs might a 3-year- old child have in an early years setting? </a:t>
            </a:r>
            <a:endParaRPr lang="en-GB" sz="2133" dirty="0">
              <a:solidFill>
                <a:schemeClr val="tx1"/>
              </a:solidFill>
            </a:endParaRPr>
          </a:p>
        </p:txBody>
      </p:sp>
    </p:spTree>
    <p:extLst>
      <p:ext uri="{BB962C8B-B14F-4D97-AF65-F5344CB8AC3E}">
        <p14:creationId xmlns:p14="http://schemas.microsoft.com/office/powerpoint/2010/main" val="1992048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
        <p:nvSpPr>
          <p:cNvPr id="5" name="TextBox 4">
            <a:extLst>
              <a:ext uri="{FF2B5EF4-FFF2-40B4-BE49-F238E27FC236}">
                <a16:creationId xmlns:a16="http://schemas.microsoft.com/office/drawing/2014/main" id="{B7FBE475-8944-3C93-276C-201EA336F34A}"/>
              </a:ext>
            </a:extLst>
          </p:cNvPr>
          <p:cNvSpPr txBox="1"/>
          <p:nvPr/>
        </p:nvSpPr>
        <p:spPr>
          <a:xfrm>
            <a:off x="1000430" y="950035"/>
            <a:ext cx="10021039"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667" b="1" i="1" dirty="0"/>
          </a:p>
        </p:txBody>
      </p:sp>
      <p:sp>
        <p:nvSpPr>
          <p:cNvPr id="2" name="TextBox 1">
            <a:extLst>
              <a:ext uri="{FF2B5EF4-FFF2-40B4-BE49-F238E27FC236}">
                <a16:creationId xmlns:a16="http://schemas.microsoft.com/office/drawing/2014/main" id="{4A6E0CCD-96C1-A46D-A87B-789E94A8F0DD}"/>
              </a:ext>
            </a:extLst>
          </p:cNvPr>
          <p:cNvSpPr txBox="1"/>
          <p:nvPr/>
        </p:nvSpPr>
        <p:spPr>
          <a:xfrm>
            <a:off x="1190242" y="2182110"/>
            <a:ext cx="9222737" cy="32834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Learning outcomes</a:t>
            </a:r>
          </a:p>
          <a:p>
            <a:endParaRPr lang="en-US" sz="2667" b="1" dirty="0">
              <a:cs typeface="Arial"/>
            </a:endParaRPr>
          </a:p>
          <a:p>
            <a:r>
              <a:rPr lang="en-US" sz="2667" dirty="0">
                <a:cs typeface="Arial"/>
              </a:rPr>
              <a:t>By the end of this lesson, you will:</a:t>
            </a:r>
          </a:p>
          <a:p>
            <a:pPr marL="457189" indent="-457189">
              <a:buAutoNum type="arabicPeriod"/>
            </a:pPr>
            <a:r>
              <a:rPr lang="en-US" sz="2667" dirty="0">
                <a:cs typeface="Arial"/>
              </a:rPr>
              <a:t>be able to identify the needs of a child </a:t>
            </a:r>
          </a:p>
          <a:p>
            <a:pPr marL="457189" indent="-457189">
              <a:buAutoNum type="arabicPeriod"/>
            </a:pPr>
            <a:r>
              <a:rPr lang="en-US" sz="2667" dirty="0">
                <a:cs typeface="Arial"/>
              </a:rPr>
              <a:t>be able to work with others to agree the most important/specific needs of the child</a:t>
            </a:r>
          </a:p>
          <a:p>
            <a:pPr marL="457189" indent="-457189">
              <a:buAutoNum type="arabicPeriod"/>
            </a:pPr>
            <a:r>
              <a:rPr lang="en-US" sz="2667" dirty="0">
                <a:cs typeface="Arial"/>
              </a:rPr>
              <a:t>be able to work with others to discuss a range of possible strategies. </a:t>
            </a:r>
          </a:p>
        </p:txBody>
      </p:sp>
    </p:spTree>
    <p:extLst>
      <p:ext uri="{BB962C8B-B14F-4D97-AF65-F5344CB8AC3E}">
        <p14:creationId xmlns:p14="http://schemas.microsoft.com/office/powerpoint/2010/main" val="1796047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New material</a:t>
            </a:r>
          </a:p>
        </p:txBody>
      </p:sp>
    </p:spTree>
    <p:extLst>
      <p:ext uri="{BB962C8B-B14F-4D97-AF65-F5344CB8AC3E}">
        <p14:creationId xmlns:p14="http://schemas.microsoft.com/office/powerpoint/2010/main" val="359420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124545" y="2067203"/>
            <a:ext cx="9942911" cy="1590397"/>
          </a:xfrm>
        </p:spPr>
        <p:txBody>
          <a:bodyPr vert="horz" lIns="144000" tIns="0" rIns="144000" bIns="0" rtlCol="0" anchor="t" anchorCtr="0">
            <a:normAutofit fontScale="90000"/>
          </a:bodyPr>
          <a:lstStyle/>
          <a:p>
            <a:pPr algn="l" rtl="0" fontAlgn="base"/>
            <a:r>
              <a:rPr lang="en-GB" b="0"/>
              <a:t>. </a:t>
            </a:r>
            <a:br>
              <a:rPr lang="en-GB" b="0"/>
            </a:br>
            <a:br>
              <a:rPr lang="en-GB" b="0"/>
            </a:br>
            <a:br>
              <a:rPr lang="en-US" sz="2400" b="0">
                <a:solidFill>
                  <a:srgbClr val="000000"/>
                </a:solidFill>
                <a:latin typeface="Arial" panose="020B0604020202020204" pitchFamily="34" charset="0"/>
              </a:rPr>
            </a:br>
            <a:r>
              <a:rPr lang="en-US" sz="2400" b="0">
                <a:solidFill>
                  <a:srgbClr val="000000"/>
                </a:solidFill>
                <a:latin typeface="Arial" panose="020B0604020202020204" pitchFamily="34" charset="0"/>
              </a:rPr>
              <a:t> </a:t>
            </a:r>
            <a:br>
              <a:rPr lang="en-US" b="0" i="0">
                <a:solidFill>
                  <a:srgbClr val="000000"/>
                </a:solidFill>
                <a:effectLst/>
                <a:latin typeface="Segoe UI" panose="020B0502040204020203" pitchFamily="34" charset="0"/>
              </a:rPr>
            </a:br>
            <a:br>
              <a:rPr lang="en-GB" b="0">
                <a:cs typeface="Arial"/>
              </a:rPr>
            </a:br>
            <a:br>
              <a:rPr lang="en-GB" b="0">
                <a:ea typeface="+mn-ea"/>
                <a:cs typeface="+mn-cs"/>
              </a:rPr>
            </a:br>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2234703" y="1538032"/>
            <a:ext cx="7678175" cy="533544"/>
          </a:xfrm>
          <a:prstGeom prst="rect">
            <a:avLst/>
          </a:prstGeom>
          <a:noFill/>
        </p:spPr>
        <p:txBody>
          <a:bodyPr wrap="square" lIns="121920" tIns="60960" rIns="121920" bIns="60960" anchor="t">
            <a:spAutoFit/>
          </a:bodyPr>
          <a:lstStyle/>
          <a:p>
            <a:pPr algn="ctr"/>
            <a:r>
              <a:rPr lang="en-US" sz="2667" b="1" dirty="0"/>
              <a:t>The project</a:t>
            </a:r>
          </a:p>
        </p:txBody>
      </p:sp>
      <p:sp>
        <p:nvSpPr>
          <p:cNvPr id="2" name="Rectangle: Rounded Corners 1">
            <a:extLst>
              <a:ext uri="{FF2B5EF4-FFF2-40B4-BE49-F238E27FC236}">
                <a16:creationId xmlns:a16="http://schemas.microsoft.com/office/drawing/2014/main" id="{D427DF95-F4B2-CB9B-14CD-7966CFA8248D}"/>
              </a:ext>
            </a:extLst>
          </p:cNvPr>
          <p:cNvSpPr/>
          <p:nvPr/>
        </p:nvSpPr>
        <p:spPr>
          <a:xfrm>
            <a:off x="1291479" y="2188832"/>
            <a:ext cx="9576741" cy="3654465"/>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pPr algn="ctr"/>
            <a:r>
              <a:rPr lang="en-US" sz="2667" dirty="0">
                <a:solidFill>
                  <a:schemeClr val="tx1"/>
                </a:solidFill>
              </a:rPr>
              <a:t>You are going to work in groups to develop the skills you will need during your work placement and for</a:t>
            </a:r>
          </a:p>
          <a:p>
            <a:pPr algn="ctr"/>
            <a:r>
              <a:rPr lang="en-US" sz="2667" dirty="0">
                <a:solidFill>
                  <a:schemeClr val="tx1"/>
                </a:solidFill>
              </a:rPr>
              <a:t>your Employer-set project. This project will give you the opportunity to identify a child’s specific needs and work effectively with other people to plan a series of activities to support the child. </a:t>
            </a:r>
            <a:endParaRPr lang="en-GB" sz="2667" dirty="0">
              <a:solidFill>
                <a:schemeClr val="tx1"/>
              </a:solidFill>
            </a:endParaRPr>
          </a:p>
        </p:txBody>
      </p:sp>
      <p:sp>
        <p:nvSpPr>
          <p:cNvPr id="8" name="TextBox 7">
            <a:extLst>
              <a:ext uri="{FF2B5EF4-FFF2-40B4-BE49-F238E27FC236}">
                <a16:creationId xmlns:a16="http://schemas.microsoft.com/office/drawing/2014/main" id="{D939237A-A8AB-4484-1565-2E89673ABD88}"/>
              </a:ext>
            </a:extLst>
          </p:cNvPr>
          <p:cNvSpPr txBox="1"/>
          <p:nvPr/>
        </p:nvSpPr>
        <p:spPr>
          <a:xfrm>
            <a:off x="180974" y="156686"/>
            <a:ext cx="11572876" cy="943976"/>
          </a:xfrm>
          <a:prstGeom prst="rect">
            <a:avLst/>
          </a:prstGeom>
          <a:noFill/>
        </p:spPr>
        <p:txBody>
          <a:bodyPr wrap="square" lIns="121920" tIns="60960" rIns="121920" bIns="60960" anchor="t">
            <a:spAutoFit/>
          </a:bodyPr>
          <a:lstStyle/>
          <a:p>
            <a:r>
              <a:rPr lang="en-US" sz="2667" b="1" i="1" dirty="0">
                <a:latin typeface="Arial"/>
                <a:cs typeface="Arial"/>
              </a:rPr>
              <a:t>Aim: Work with others to identify a child’s needs and consider appropriate strategies </a:t>
            </a:r>
            <a:endParaRPr lang="en-US" sz="2400" i="1" dirty="0"/>
          </a:p>
        </p:txBody>
      </p:sp>
    </p:spTree>
    <p:extLst>
      <p:ext uri="{BB962C8B-B14F-4D97-AF65-F5344CB8AC3E}">
        <p14:creationId xmlns:p14="http://schemas.microsoft.com/office/powerpoint/2010/main" val="2785955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D5F8768-49CF-4FBC-BB20-BA30DA63841E}"/>
</file>

<file path=customXml/itemProps2.xml><?xml version="1.0" encoding="utf-8"?>
<ds:datastoreItem xmlns:ds="http://schemas.openxmlformats.org/officeDocument/2006/customXml" ds:itemID="{4CAD69D6-213B-4305-846E-0AA2A8090934}"/>
</file>

<file path=customXml/itemProps3.xml><?xml version="1.0" encoding="utf-8"?>
<ds:datastoreItem xmlns:ds="http://schemas.openxmlformats.org/officeDocument/2006/customXml" ds:itemID="{42482E43-319C-4A1F-8213-BCE1B937CD1C}"/>
</file>

<file path=docProps/app.xml><?xml version="1.0" encoding="utf-8"?>
<Properties xmlns="http://schemas.openxmlformats.org/officeDocument/2006/extended-properties" xmlns:vt="http://schemas.openxmlformats.org/officeDocument/2006/docPropsVTypes">
  <Template>blank</Template>
  <TotalTime>3</TotalTime>
  <Words>1890</Words>
  <Application>Microsoft Office PowerPoint</Application>
  <PresentationFormat>Widescreen</PresentationFormat>
  <Paragraphs>227</Paragraphs>
  <Slides>22</Slides>
  <Notes>16</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Arial,Sans-Serif</vt:lpstr>
      <vt:lpstr>Calibri</vt:lpstr>
      <vt:lpstr>Segoe UI</vt:lpstr>
      <vt:lpstr>Office Theme</vt:lpstr>
      <vt:lpstr>Block 2</vt:lpstr>
      <vt:lpstr>Lesson 2</vt:lpstr>
      <vt:lpstr>Lesson outline: Teacher use only  </vt:lpstr>
      <vt:lpstr>01</vt:lpstr>
      <vt:lpstr>   </vt:lpstr>
      <vt:lpstr>   </vt:lpstr>
      <vt:lpstr>PowerPoint Presentation</vt:lpstr>
      <vt:lpstr>02</vt:lpstr>
      <vt:lpstr>.           </vt:lpstr>
      <vt:lpstr>.           </vt:lpstr>
      <vt:lpstr>           </vt:lpstr>
      <vt:lpstr>03</vt:lpstr>
      <vt:lpstr>PowerPoint Presentation</vt:lpstr>
      <vt:lpstr>PowerPoint Presentation</vt:lpstr>
      <vt:lpstr>PowerPoint Presentation</vt:lpstr>
      <vt:lpstr>PowerPoint Presentation</vt:lpstr>
      <vt:lpstr>PowerPoint Presentation</vt:lpstr>
      <vt:lpstr>04</vt:lpstr>
      <vt:lpstr>PowerPoint Presentation</vt:lpstr>
      <vt:lpstr>05</vt:lpstr>
      <vt:lpst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8</cp:revision>
  <dcterms:created xsi:type="dcterms:W3CDTF">2024-01-08T10:53:03Z</dcterms:created>
  <dcterms:modified xsi:type="dcterms:W3CDTF">2024-01-08T11:56:45Z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