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7.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422" r:id="rId2"/>
    <p:sldId id="453" r:id="rId3"/>
    <p:sldId id="454" r:id="rId4"/>
    <p:sldId id="455" r:id="rId5"/>
    <p:sldId id="456" r:id="rId6"/>
    <p:sldId id="457" r:id="rId7"/>
    <p:sldId id="458" r:id="rId8"/>
    <p:sldId id="459" r:id="rId9"/>
    <p:sldId id="376" r:id="rId10"/>
    <p:sldId id="460" r:id="rId11"/>
    <p:sldId id="461" r:id="rId12"/>
    <p:sldId id="462" r:id="rId13"/>
    <p:sldId id="463" r:id="rId14"/>
    <p:sldId id="464" r:id="rId15"/>
    <p:sldId id="465" r:id="rId16"/>
    <p:sldId id="466" r:id="rId17"/>
    <p:sldId id="467" r:id="rId18"/>
    <p:sldId id="468" r:id="rId19"/>
    <p:sldId id="469" r:id="rId20"/>
    <p:sldId id="470" r:id="rId21"/>
    <p:sldId id="471" r:id="rId22"/>
    <p:sldId id="472" r:id="rId23"/>
    <p:sldId id="473" r:id="rId24"/>
    <p:sldId id="474" r:id="rId25"/>
    <p:sldId id="475" r:id="rId26"/>
    <p:sldId id="359" r:id="rId27"/>
    <p:sldId id="476" r:id="rId28"/>
    <p:sldId id="477" r:id="rId29"/>
    <p:sldId id="478" r:id="rId30"/>
    <p:sldId id="479" r:id="rId31"/>
    <p:sldId id="480" r:id="rId32"/>
    <p:sldId id="481" r:id="rId33"/>
    <p:sldId id="482" r:id="rId34"/>
    <p:sldId id="483" r:id="rId35"/>
    <p:sldId id="484"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1" d="100"/>
          <a:sy n="61" d="100"/>
        </p:scale>
        <p:origin x="2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FBF822-CD7F-4EAF-A073-11393311D9EC}" type="datetimeFigureOut">
              <a:rPr lang="en-GB" smtClean="0"/>
              <a:t>08/01/2024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B2278F-EA30-4ECD-AAD8-54633AB3F654}" type="slidenum">
              <a:rPr lang="en-GB" smtClean="0"/>
              <a:t>‹#›</a:t>
            </a:fld>
            <a:endParaRPr lang="en-GB"/>
          </a:p>
        </p:txBody>
      </p:sp>
    </p:spTree>
    <p:extLst>
      <p:ext uri="{BB962C8B-B14F-4D97-AF65-F5344CB8AC3E}">
        <p14:creationId xmlns:p14="http://schemas.microsoft.com/office/powerpoint/2010/main" val="1275674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a:p>
        </p:txBody>
      </p:sp>
    </p:spTree>
    <p:extLst>
      <p:ext uri="{BB962C8B-B14F-4D97-AF65-F5344CB8AC3E}">
        <p14:creationId xmlns:p14="http://schemas.microsoft.com/office/powerpoint/2010/main" val="1290688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13</a:t>
            </a:fld>
            <a:endParaRPr lang="en-GB"/>
          </a:p>
        </p:txBody>
      </p:sp>
    </p:spTree>
    <p:extLst>
      <p:ext uri="{BB962C8B-B14F-4D97-AF65-F5344CB8AC3E}">
        <p14:creationId xmlns:p14="http://schemas.microsoft.com/office/powerpoint/2010/main" val="37880569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15</a:t>
            </a:fld>
            <a:endParaRPr lang="en-GB"/>
          </a:p>
        </p:txBody>
      </p:sp>
    </p:spTree>
    <p:extLst>
      <p:ext uri="{BB962C8B-B14F-4D97-AF65-F5344CB8AC3E}">
        <p14:creationId xmlns:p14="http://schemas.microsoft.com/office/powerpoint/2010/main" val="30824369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a:p>
        </p:txBody>
      </p:sp>
    </p:spTree>
    <p:extLst>
      <p:ext uri="{BB962C8B-B14F-4D97-AF65-F5344CB8AC3E}">
        <p14:creationId xmlns:p14="http://schemas.microsoft.com/office/powerpoint/2010/main" val="28086971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17</a:t>
            </a:fld>
            <a:endParaRPr lang="en-GB"/>
          </a:p>
        </p:txBody>
      </p:sp>
    </p:spTree>
    <p:extLst>
      <p:ext uri="{BB962C8B-B14F-4D97-AF65-F5344CB8AC3E}">
        <p14:creationId xmlns:p14="http://schemas.microsoft.com/office/powerpoint/2010/main" val="11457301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18</a:t>
            </a:fld>
            <a:endParaRPr lang="en-GB"/>
          </a:p>
        </p:txBody>
      </p:sp>
    </p:spTree>
    <p:extLst>
      <p:ext uri="{BB962C8B-B14F-4D97-AF65-F5344CB8AC3E}">
        <p14:creationId xmlns:p14="http://schemas.microsoft.com/office/powerpoint/2010/main" val="39907958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19</a:t>
            </a:fld>
            <a:endParaRPr lang="en-GB"/>
          </a:p>
        </p:txBody>
      </p:sp>
    </p:spTree>
    <p:extLst>
      <p:ext uri="{BB962C8B-B14F-4D97-AF65-F5344CB8AC3E}">
        <p14:creationId xmlns:p14="http://schemas.microsoft.com/office/powerpoint/2010/main" val="10719774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20</a:t>
            </a:fld>
            <a:endParaRPr lang="en-GB"/>
          </a:p>
        </p:txBody>
      </p:sp>
    </p:spTree>
    <p:extLst>
      <p:ext uri="{BB962C8B-B14F-4D97-AF65-F5344CB8AC3E}">
        <p14:creationId xmlns:p14="http://schemas.microsoft.com/office/powerpoint/2010/main" val="15850067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21</a:t>
            </a:fld>
            <a:endParaRPr lang="en-GB"/>
          </a:p>
        </p:txBody>
      </p:sp>
    </p:spTree>
    <p:extLst>
      <p:ext uri="{BB962C8B-B14F-4D97-AF65-F5344CB8AC3E}">
        <p14:creationId xmlns:p14="http://schemas.microsoft.com/office/powerpoint/2010/main" val="24962610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22</a:t>
            </a:fld>
            <a:endParaRPr lang="en-GB"/>
          </a:p>
        </p:txBody>
      </p:sp>
    </p:spTree>
    <p:extLst>
      <p:ext uri="{BB962C8B-B14F-4D97-AF65-F5344CB8AC3E}">
        <p14:creationId xmlns:p14="http://schemas.microsoft.com/office/powerpoint/2010/main" val="2826081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15859288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23</a:t>
            </a:fld>
            <a:endParaRPr lang="en-GB"/>
          </a:p>
        </p:txBody>
      </p:sp>
    </p:spTree>
    <p:extLst>
      <p:ext uri="{BB962C8B-B14F-4D97-AF65-F5344CB8AC3E}">
        <p14:creationId xmlns:p14="http://schemas.microsoft.com/office/powerpoint/2010/main" val="17007516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25</a:t>
            </a:fld>
            <a:endParaRPr lang="en-GB"/>
          </a:p>
        </p:txBody>
      </p:sp>
    </p:spTree>
    <p:extLst>
      <p:ext uri="{BB962C8B-B14F-4D97-AF65-F5344CB8AC3E}">
        <p14:creationId xmlns:p14="http://schemas.microsoft.com/office/powerpoint/2010/main" val="40651712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27</a:t>
            </a:fld>
            <a:endParaRPr lang="en-GB"/>
          </a:p>
        </p:txBody>
      </p:sp>
    </p:spTree>
    <p:extLst>
      <p:ext uri="{BB962C8B-B14F-4D97-AF65-F5344CB8AC3E}">
        <p14:creationId xmlns:p14="http://schemas.microsoft.com/office/powerpoint/2010/main" val="7839112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28</a:t>
            </a:fld>
            <a:endParaRPr lang="en-GB"/>
          </a:p>
        </p:txBody>
      </p:sp>
    </p:spTree>
    <p:extLst>
      <p:ext uri="{BB962C8B-B14F-4D97-AF65-F5344CB8AC3E}">
        <p14:creationId xmlns:p14="http://schemas.microsoft.com/office/powerpoint/2010/main" val="20449369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31</a:t>
            </a:fld>
            <a:endParaRPr lang="en-GB"/>
          </a:p>
        </p:txBody>
      </p:sp>
    </p:spTree>
    <p:extLst>
      <p:ext uri="{BB962C8B-B14F-4D97-AF65-F5344CB8AC3E}">
        <p14:creationId xmlns:p14="http://schemas.microsoft.com/office/powerpoint/2010/main" val="22840008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33</a:t>
            </a:fld>
            <a:endParaRPr lang="en-GB"/>
          </a:p>
        </p:txBody>
      </p:sp>
    </p:spTree>
    <p:extLst>
      <p:ext uri="{BB962C8B-B14F-4D97-AF65-F5344CB8AC3E}">
        <p14:creationId xmlns:p14="http://schemas.microsoft.com/office/powerpoint/2010/main" val="2540560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https://www.youtube.com/watch?v=jdg50KzCR9w</a:t>
            </a:r>
          </a:p>
        </p:txBody>
      </p:sp>
      <p:sp>
        <p:nvSpPr>
          <p:cNvPr id="4" name="Slide Number Placeholder 3"/>
          <p:cNvSpPr>
            <a:spLocks noGrp="1"/>
          </p:cNvSpPr>
          <p:nvPr>
            <p:ph type="sldNum" sz="quarter" idx="5"/>
          </p:nvPr>
        </p:nvSpPr>
        <p:spPr/>
        <p:txBody>
          <a:bodyPr/>
          <a:lstStyle/>
          <a:p>
            <a:fld id="{9920340D-206C-4C41-A35B-4D72CE2F2B89}" type="slidenum">
              <a:rPr lang="en-GB" smtClean="0"/>
              <a:t>34</a:t>
            </a:fld>
            <a:endParaRPr lang="en-GB"/>
          </a:p>
        </p:txBody>
      </p:sp>
    </p:spTree>
    <p:extLst>
      <p:ext uri="{BB962C8B-B14F-4D97-AF65-F5344CB8AC3E}">
        <p14:creationId xmlns:p14="http://schemas.microsoft.com/office/powerpoint/2010/main" val="38164255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35</a:t>
            </a:fld>
            <a:endParaRPr lang="en-GB"/>
          </a:p>
        </p:txBody>
      </p:sp>
    </p:spTree>
    <p:extLst>
      <p:ext uri="{BB962C8B-B14F-4D97-AF65-F5344CB8AC3E}">
        <p14:creationId xmlns:p14="http://schemas.microsoft.com/office/powerpoint/2010/main" val="7515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https://d2tic4wvo1iusb.cloudfront.net/</a:t>
            </a:r>
            <a:r>
              <a:rPr lang="en-US" dirty="0" err="1"/>
              <a:t>eef</a:t>
            </a:r>
            <a:r>
              <a:rPr lang="en-US" dirty="0"/>
              <a:t>-guidance-reports/supporting-parents/</a:t>
            </a:r>
            <a:r>
              <a:rPr lang="en-US" dirty="0" err="1"/>
              <a:t>EEF_Parental_Engagement_Summary_of_recommendations.pdf?v</a:t>
            </a:r>
            <a:r>
              <a:rPr lang="en-US" dirty="0"/>
              <a:t>=1686049311</a:t>
            </a:r>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3218669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https://d2tic4wvo1iusb.cloudfront.net/</a:t>
            </a:r>
            <a:r>
              <a:rPr lang="en-US" dirty="0" err="1"/>
              <a:t>eef</a:t>
            </a:r>
            <a:r>
              <a:rPr lang="en-US" dirty="0"/>
              <a:t>-guidance-reports/supporting-parents/</a:t>
            </a:r>
            <a:r>
              <a:rPr lang="en-US" dirty="0" err="1"/>
              <a:t>EEF_Parental_Engagement_Summary_of_recommendations.pdf?v</a:t>
            </a:r>
            <a:r>
              <a:rPr lang="en-US" dirty="0"/>
              <a:t>=1686049311</a:t>
            </a:r>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1112488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a:p>
        </p:txBody>
      </p:sp>
    </p:spTree>
    <p:extLst>
      <p:ext uri="{BB962C8B-B14F-4D97-AF65-F5344CB8AC3E}">
        <p14:creationId xmlns:p14="http://schemas.microsoft.com/office/powerpoint/2010/main" val="16003864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8</a:t>
            </a:fld>
            <a:endParaRPr lang="en-GB"/>
          </a:p>
        </p:txBody>
      </p:sp>
    </p:spTree>
    <p:extLst>
      <p:ext uri="{BB962C8B-B14F-4D97-AF65-F5344CB8AC3E}">
        <p14:creationId xmlns:p14="http://schemas.microsoft.com/office/powerpoint/2010/main" val="1160733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a:t>
            </a:r>
            <a:r>
              <a:rPr lang="en-GB" dirty="0" err="1"/>
              <a:t>issuu.com</a:t>
            </a:r>
            <a:r>
              <a:rPr lang="en-GB" dirty="0"/>
              <a:t>/</a:t>
            </a:r>
            <a:r>
              <a:rPr lang="en-GB" dirty="0" err="1"/>
              <a:t>hwrkmagazine</a:t>
            </a:r>
            <a:r>
              <a:rPr lang="en-GB" dirty="0"/>
              <a:t>/docs/hwrk-issue08-summer2019?scrlybrkr=6b339883  Adapted from HWRK magazine.</a:t>
            </a:r>
          </a:p>
        </p:txBody>
      </p:sp>
      <p:sp>
        <p:nvSpPr>
          <p:cNvPr id="4" name="Slide Number Placeholder 3"/>
          <p:cNvSpPr>
            <a:spLocks noGrp="1"/>
          </p:cNvSpPr>
          <p:nvPr>
            <p:ph type="sldNum" sz="quarter" idx="5"/>
          </p:nvPr>
        </p:nvSpPr>
        <p:spPr/>
        <p:txBody>
          <a:bodyPr/>
          <a:lstStyle/>
          <a:p>
            <a:fld id="{9920340D-206C-4C41-A35B-4D72CE2F2B89}" type="slidenum">
              <a:rPr lang="en-GB" smtClean="0"/>
              <a:pPr/>
              <a:t>10</a:t>
            </a:fld>
            <a:endParaRPr lang="en-GB"/>
          </a:p>
        </p:txBody>
      </p:sp>
    </p:spTree>
    <p:extLst>
      <p:ext uri="{BB962C8B-B14F-4D97-AF65-F5344CB8AC3E}">
        <p14:creationId xmlns:p14="http://schemas.microsoft.com/office/powerpoint/2010/main" val="4090642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a:t>
            </a:r>
            <a:r>
              <a:rPr lang="en-GB" dirty="0" err="1"/>
              <a:t>issuu.com</a:t>
            </a:r>
            <a:r>
              <a:rPr lang="en-GB" dirty="0"/>
              <a:t>/</a:t>
            </a:r>
            <a:r>
              <a:rPr lang="en-GB" dirty="0" err="1"/>
              <a:t>hwrkmagazine</a:t>
            </a:r>
            <a:r>
              <a:rPr lang="en-GB" dirty="0"/>
              <a:t>/docs/hwrk-issue08-summer2019?scrlybrkr=6b339883</a:t>
            </a:r>
          </a:p>
        </p:txBody>
      </p:sp>
      <p:sp>
        <p:nvSpPr>
          <p:cNvPr id="4" name="Slide Number Placeholder 3"/>
          <p:cNvSpPr>
            <a:spLocks noGrp="1"/>
          </p:cNvSpPr>
          <p:nvPr>
            <p:ph type="sldNum" sz="quarter" idx="5"/>
          </p:nvPr>
        </p:nvSpPr>
        <p:spPr/>
        <p:txBody>
          <a:bodyPr/>
          <a:lstStyle/>
          <a:p>
            <a:fld id="{9920340D-206C-4C41-A35B-4D72CE2F2B89}" type="slidenum">
              <a:rPr lang="en-GB" smtClean="0"/>
              <a:pPr/>
              <a:t>11</a:t>
            </a:fld>
            <a:endParaRPr lang="en-GB"/>
          </a:p>
        </p:txBody>
      </p:sp>
    </p:spTree>
    <p:extLst>
      <p:ext uri="{BB962C8B-B14F-4D97-AF65-F5344CB8AC3E}">
        <p14:creationId xmlns:p14="http://schemas.microsoft.com/office/powerpoint/2010/main" val="387036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643739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6304376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p>
        </p:txBody>
      </p:sp>
    </p:spTree>
    <p:extLst>
      <p:ext uri="{BB962C8B-B14F-4D97-AF65-F5344CB8AC3E}">
        <p14:creationId xmlns:p14="http://schemas.microsoft.com/office/powerpoint/2010/main" val="39176613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3139774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 id="2147483664"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s://d2tic4wvo1iusb.cloudfront.net/eef-guidance-reports/supporting-parents/EEF_Parental_Engagement_Summary_of_recommendations.pdf?v=1686049311" TargetMode="External"/><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4C122-B929-FCC5-DE3B-4EBF267DEBB7}"/>
              </a:ext>
            </a:extLst>
          </p:cNvPr>
          <p:cNvSpPr>
            <a:spLocks noGrp="1"/>
          </p:cNvSpPr>
          <p:nvPr>
            <p:ph type="ctrTitle"/>
          </p:nvPr>
        </p:nvSpPr>
        <p:spPr/>
        <p:txBody>
          <a:bodyPr/>
          <a:lstStyle/>
          <a:p>
            <a:r>
              <a:rPr lang="en-US"/>
              <a:t>Block 2</a:t>
            </a:r>
            <a:endParaRPr lang="en-GB"/>
          </a:p>
        </p:txBody>
      </p:sp>
    </p:spTree>
    <p:extLst>
      <p:ext uri="{BB962C8B-B14F-4D97-AF65-F5344CB8AC3E}">
        <p14:creationId xmlns:p14="http://schemas.microsoft.com/office/powerpoint/2010/main" val="2564277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906C48C-B17D-16E7-E873-3F7AFC909268}"/>
              </a:ext>
            </a:extLst>
          </p:cNvPr>
          <p:cNvSpPr>
            <a:spLocks noGrp="1"/>
          </p:cNvSpPr>
          <p:nvPr>
            <p:ph type="sldNum" sz="quarter" idx="11"/>
          </p:nvPr>
        </p:nvSpPr>
        <p:spPr/>
        <p:txBody>
          <a:bodyPr/>
          <a:lstStyle/>
          <a:p>
            <a:pPr algn="ctr"/>
            <a:fld id="{DA2C159E-F13C-4A85-9A41-E7669D3E0D70}" type="slidenum">
              <a:rPr lang="en-GB" smtClean="0"/>
              <a:pPr algn="ctr"/>
              <a:t>10</a:t>
            </a:fld>
            <a:endParaRPr lang="en-GB"/>
          </a:p>
        </p:txBody>
      </p:sp>
      <p:sp>
        <p:nvSpPr>
          <p:cNvPr id="6" name="Footer Placeholder 5">
            <a:extLst>
              <a:ext uri="{FF2B5EF4-FFF2-40B4-BE49-F238E27FC236}">
                <a16:creationId xmlns:a16="http://schemas.microsoft.com/office/drawing/2014/main" id="{0B862F1D-7D11-9DAE-F560-2A5FA78A4FB2}"/>
              </a:ext>
            </a:extLst>
          </p:cNvPr>
          <p:cNvSpPr>
            <a:spLocks noGrp="1"/>
          </p:cNvSpPr>
          <p:nvPr>
            <p:ph type="ftr" sz="quarter" idx="10"/>
          </p:nvPr>
        </p:nvSpPr>
        <p:spPr>
          <a:xfrm>
            <a:off x="253943" y="6481928"/>
            <a:ext cx="10248501" cy="365125"/>
          </a:xfrm>
        </p:spPr>
        <p:txBody>
          <a:bodyPr/>
          <a:lstStyle/>
          <a:p>
            <a:r>
              <a:rPr lang="en-GB" sz="1067" dirty="0"/>
              <a:t>Education and Training Foundation</a:t>
            </a:r>
          </a:p>
        </p:txBody>
      </p:sp>
      <p:sp>
        <p:nvSpPr>
          <p:cNvPr id="2" name="Title 5">
            <a:extLst>
              <a:ext uri="{FF2B5EF4-FFF2-40B4-BE49-F238E27FC236}">
                <a16:creationId xmlns:a16="http://schemas.microsoft.com/office/drawing/2014/main" id="{C8D8D097-137E-B6E7-301E-7D73F627A01F}"/>
              </a:ext>
            </a:extLst>
          </p:cNvPr>
          <p:cNvSpPr>
            <a:spLocks noGrp="1"/>
          </p:cNvSpPr>
          <p:nvPr>
            <p:ph type="title"/>
          </p:nvPr>
        </p:nvSpPr>
        <p:spPr>
          <a:xfrm>
            <a:off x="143340" y="59126"/>
            <a:ext cx="11905321" cy="946092"/>
          </a:xfrm>
        </p:spPr>
        <p:txBody>
          <a:bodyPr vert="horz" lIns="144000" tIns="0" rIns="144000" bIns="0" rtlCol="0" anchor="t" anchorCtr="0">
            <a:noAutofit/>
          </a:bodyPr>
          <a:lstStyle/>
          <a:p>
            <a:br>
              <a:rPr lang="en-GB" sz="2133">
                <a:solidFill>
                  <a:schemeClr val="dk1"/>
                </a:solidFill>
                <a:ea typeface="+mn-ea"/>
                <a:cs typeface="+mn-cs"/>
              </a:rPr>
            </a:br>
            <a:r>
              <a:rPr lang="en-GB" sz="2133" i="1">
                <a:solidFill>
                  <a:schemeClr val="dk1"/>
                </a:solidFill>
                <a:ea typeface="+mn-ea"/>
                <a:cs typeface="+mn-cs"/>
              </a:rPr>
              <a:t> </a:t>
            </a:r>
            <a:br>
              <a:rPr lang="en-GB" sz="2133">
                <a:solidFill>
                  <a:schemeClr val="dk1"/>
                </a:solidFill>
                <a:ea typeface="+mn-ea"/>
                <a:cs typeface="+mn-cs"/>
              </a:rPr>
            </a:br>
            <a:endParaRPr lang="en-GB" sz="2133"/>
          </a:p>
        </p:txBody>
      </p:sp>
      <p:sp>
        <p:nvSpPr>
          <p:cNvPr id="3" name="TextBox 2">
            <a:extLst>
              <a:ext uri="{FF2B5EF4-FFF2-40B4-BE49-F238E27FC236}">
                <a16:creationId xmlns:a16="http://schemas.microsoft.com/office/drawing/2014/main" id="{A2896C7F-F9E2-5982-F3DC-86EE4F6A87BF}"/>
              </a:ext>
            </a:extLst>
          </p:cNvPr>
          <p:cNvSpPr txBox="1"/>
          <p:nvPr/>
        </p:nvSpPr>
        <p:spPr>
          <a:xfrm>
            <a:off x="478077" y="253653"/>
            <a:ext cx="11496803"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dirty="0"/>
              <a:t>Activity 1a: Planning a sequence of lessons</a:t>
            </a:r>
            <a:endParaRPr lang="en-US" sz="2667" dirty="0">
              <a:cs typeface="Arial"/>
            </a:endParaRPr>
          </a:p>
        </p:txBody>
      </p:sp>
      <p:sp>
        <p:nvSpPr>
          <p:cNvPr id="4" name="TextBox 3">
            <a:extLst>
              <a:ext uri="{FF2B5EF4-FFF2-40B4-BE49-F238E27FC236}">
                <a16:creationId xmlns:a16="http://schemas.microsoft.com/office/drawing/2014/main" id="{DB2AE949-D3EB-F0C1-5F63-75C34757CF04}"/>
              </a:ext>
            </a:extLst>
          </p:cNvPr>
          <p:cNvSpPr txBox="1"/>
          <p:nvPr/>
        </p:nvSpPr>
        <p:spPr>
          <a:xfrm>
            <a:off x="424475" y="701410"/>
            <a:ext cx="11343043" cy="656462"/>
          </a:xfrm>
          <a:prstGeom prst="rect">
            <a:avLst/>
          </a:prstGeom>
          <a:noFill/>
        </p:spPr>
        <p:txBody>
          <a:bodyPr wrap="square" lIns="0" tIns="0" rIns="0" bIns="0" rtlCol="0" anchor="t">
            <a:spAutoFit/>
          </a:bodyPr>
          <a:lstStyle/>
          <a:p>
            <a:r>
              <a:rPr lang="en-US" sz="2133" dirty="0"/>
              <a:t>When planning a sequence of learning, it is important to use the following guidelines as a baseline for your thinking. A copy of this is available in your handouts. </a:t>
            </a:r>
            <a:endParaRPr lang="en-GB" sz="2133" dirty="0">
              <a:cs typeface="Arial"/>
            </a:endParaRPr>
          </a:p>
        </p:txBody>
      </p:sp>
      <p:grpSp>
        <p:nvGrpSpPr>
          <p:cNvPr id="11" name="Group 10">
            <a:extLst>
              <a:ext uri="{FF2B5EF4-FFF2-40B4-BE49-F238E27FC236}">
                <a16:creationId xmlns:a16="http://schemas.microsoft.com/office/drawing/2014/main" id="{17A073B9-1928-82F8-F402-68AE77A1816D}"/>
              </a:ext>
            </a:extLst>
          </p:cNvPr>
          <p:cNvGrpSpPr/>
          <p:nvPr/>
        </p:nvGrpSpPr>
        <p:grpSpPr>
          <a:xfrm>
            <a:off x="480943" y="1382443"/>
            <a:ext cx="3256932" cy="1548191"/>
            <a:chOff x="358558" y="1328057"/>
            <a:chExt cx="2442699" cy="1161143"/>
          </a:xfrm>
          <a:solidFill>
            <a:schemeClr val="accent3">
              <a:lumMod val="20000"/>
              <a:lumOff val="80000"/>
            </a:schemeClr>
          </a:solidFill>
        </p:grpSpPr>
        <p:sp>
          <p:nvSpPr>
            <p:cNvPr id="7" name="Arrow: Right 6">
              <a:extLst>
                <a:ext uri="{FF2B5EF4-FFF2-40B4-BE49-F238E27FC236}">
                  <a16:creationId xmlns:a16="http://schemas.microsoft.com/office/drawing/2014/main" id="{16C4B7E9-7050-0A77-13FF-781070B6CC96}"/>
                </a:ext>
              </a:extLst>
            </p:cNvPr>
            <p:cNvSpPr/>
            <p:nvPr/>
          </p:nvSpPr>
          <p:spPr>
            <a:xfrm>
              <a:off x="358558" y="1328057"/>
              <a:ext cx="2442699" cy="1161143"/>
            </a:xfrm>
            <a:prstGeom prst="rightArrow">
              <a:avLst/>
            </a:prstGeom>
            <a:grp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33"/>
            </a:p>
          </p:txBody>
        </p:sp>
        <p:sp>
          <p:nvSpPr>
            <p:cNvPr id="8" name="TextBox 7">
              <a:extLst>
                <a:ext uri="{FF2B5EF4-FFF2-40B4-BE49-F238E27FC236}">
                  <a16:creationId xmlns:a16="http://schemas.microsoft.com/office/drawing/2014/main" id="{2FBA0C3D-2C70-F24E-AB00-00F20B0EE111}"/>
                </a:ext>
              </a:extLst>
            </p:cNvPr>
            <p:cNvSpPr txBox="1"/>
            <p:nvPr/>
          </p:nvSpPr>
          <p:spPr>
            <a:xfrm>
              <a:off x="457200" y="1769834"/>
              <a:ext cx="1944914" cy="246173"/>
            </a:xfrm>
            <a:prstGeom prst="rect">
              <a:avLst/>
            </a:prstGeom>
            <a:grpFill/>
          </p:spPr>
          <p:txBody>
            <a:bodyPr wrap="square" lIns="0" tIns="0" rIns="0" bIns="0" rtlCol="0">
              <a:spAutoFit/>
            </a:bodyPr>
            <a:lstStyle/>
            <a:p>
              <a:r>
                <a:rPr lang="en-US" sz="2133" b="1" dirty="0"/>
                <a:t>Start with the end</a:t>
              </a:r>
              <a:endParaRPr lang="en-GB" sz="2133" b="1" dirty="0"/>
            </a:p>
          </p:txBody>
        </p:sp>
      </p:grpSp>
      <p:grpSp>
        <p:nvGrpSpPr>
          <p:cNvPr id="12" name="Group 11">
            <a:extLst>
              <a:ext uri="{FF2B5EF4-FFF2-40B4-BE49-F238E27FC236}">
                <a16:creationId xmlns:a16="http://schemas.microsoft.com/office/drawing/2014/main" id="{E8256F20-B162-CB96-12AD-1DF0E2BC74FF}"/>
              </a:ext>
            </a:extLst>
          </p:cNvPr>
          <p:cNvGrpSpPr/>
          <p:nvPr/>
        </p:nvGrpSpPr>
        <p:grpSpPr>
          <a:xfrm>
            <a:off x="8345899" y="1304677"/>
            <a:ext cx="3256932" cy="1548191"/>
            <a:chOff x="358558" y="1328057"/>
            <a:chExt cx="2442699" cy="1161143"/>
          </a:xfrm>
          <a:solidFill>
            <a:schemeClr val="accent2">
              <a:lumMod val="20000"/>
              <a:lumOff val="80000"/>
            </a:schemeClr>
          </a:solidFill>
        </p:grpSpPr>
        <p:sp>
          <p:nvSpPr>
            <p:cNvPr id="13" name="Arrow: Right 12">
              <a:extLst>
                <a:ext uri="{FF2B5EF4-FFF2-40B4-BE49-F238E27FC236}">
                  <a16:creationId xmlns:a16="http://schemas.microsoft.com/office/drawing/2014/main" id="{D0DA06D8-83BE-A8AE-6AD9-F5E9F3EF4C33}"/>
                </a:ext>
              </a:extLst>
            </p:cNvPr>
            <p:cNvSpPr/>
            <p:nvPr/>
          </p:nvSpPr>
          <p:spPr>
            <a:xfrm>
              <a:off x="358558" y="1328057"/>
              <a:ext cx="2442699" cy="1161143"/>
            </a:xfrm>
            <a:prstGeom prst="rightArrow">
              <a:avLst/>
            </a:prstGeom>
            <a:grp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33"/>
            </a:p>
          </p:txBody>
        </p:sp>
        <p:sp>
          <p:nvSpPr>
            <p:cNvPr id="14" name="TextBox 13">
              <a:extLst>
                <a:ext uri="{FF2B5EF4-FFF2-40B4-BE49-F238E27FC236}">
                  <a16:creationId xmlns:a16="http://schemas.microsoft.com/office/drawing/2014/main" id="{508E77C3-87A2-C512-D805-F18FB41E4E0D}"/>
                </a:ext>
              </a:extLst>
            </p:cNvPr>
            <p:cNvSpPr txBox="1"/>
            <p:nvPr/>
          </p:nvSpPr>
          <p:spPr>
            <a:xfrm>
              <a:off x="457200" y="1769834"/>
              <a:ext cx="1944914" cy="246173"/>
            </a:xfrm>
            <a:prstGeom prst="rect">
              <a:avLst/>
            </a:prstGeom>
            <a:grpFill/>
          </p:spPr>
          <p:txBody>
            <a:bodyPr wrap="square" lIns="0" tIns="0" rIns="0" bIns="0" rtlCol="0">
              <a:spAutoFit/>
            </a:bodyPr>
            <a:lstStyle/>
            <a:p>
              <a:r>
                <a:rPr lang="en-US" sz="2133" b="1"/>
                <a:t>Work backwards</a:t>
              </a:r>
              <a:endParaRPr lang="en-GB" sz="2133" b="1"/>
            </a:p>
          </p:txBody>
        </p:sp>
      </p:grpSp>
      <p:grpSp>
        <p:nvGrpSpPr>
          <p:cNvPr id="15" name="Group 14">
            <a:extLst>
              <a:ext uri="{FF2B5EF4-FFF2-40B4-BE49-F238E27FC236}">
                <a16:creationId xmlns:a16="http://schemas.microsoft.com/office/drawing/2014/main" id="{4D60C98D-983A-214A-7D88-B18F74A0BBD5}"/>
              </a:ext>
            </a:extLst>
          </p:cNvPr>
          <p:cNvGrpSpPr/>
          <p:nvPr/>
        </p:nvGrpSpPr>
        <p:grpSpPr>
          <a:xfrm>
            <a:off x="4467533" y="1341871"/>
            <a:ext cx="3256932" cy="1548191"/>
            <a:chOff x="358558" y="1328057"/>
            <a:chExt cx="2442699" cy="1161143"/>
          </a:xfrm>
          <a:solidFill>
            <a:schemeClr val="accent1">
              <a:lumMod val="20000"/>
              <a:lumOff val="80000"/>
            </a:schemeClr>
          </a:solidFill>
        </p:grpSpPr>
        <p:sp>
          <p:nvSpPr>
            <p:cNvPr id="16" name="Arrow: Right 15">
              <a:extLst>
                <a:ext uri="{FF2B5EF4-FFF2-40B4-BE49-F238E27FC236}">
                  <a16:creationId xmlns:a16="http://schemas.microsoft.com/office/drawing/2014/main" id="{4988EA4C-CE6D-1A77-8044-7D6A5E4A1E80}"/>
                </a:ext>
              </a:extLst>
            </p:cNvPr>
            <p:cNvSpPr/>
            <p:nvPr/>
          </p:nvSpPr>
          <p:spPr>
            <a:xfrm>
              <a:off x="358558" y="1328057"/>
              <a:ext cx="2442699" cy="1161143"/>
            </a:xfrm>
            <a:prstGeom prst="rightArrow">
              <a:avLst/>
            </a:prstGeom>
            <a:grp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33"/>
            </a:p>
          </p:txBody>
        </p:sp>
        <p:sp>
          <p:nvSpPr>
            <p:cNvPr id="17" name="TextBox 16">
              <a:extLst>
                <a:ext uri="{FF2B5EF4-FFF2-40B4-BE49-F238E27FC236}">
                  <a16:creationId xmlns:a16="http://schemas.microsoft.com/office/drawing/2014/main" id="{109DD059-BCA1-BA3D-8C29-D57220D1E2D6}"/>
                </a:ext>
              </a:extLst>
            </p:cNvPr>
            <p:cNvSpPr txBox="1"/>
            <p:nvPr/>
          </p:nvSpPr>
          <p:spPr>
            <a:xfrm>
              <a:off x="457200" y="1769834"/>
              <a:ext cx="1944914" cy="246173"/>
            </a:xfrm>
            <a:prstGeom prst="rect">
              <a:avLst/>
            </a:prstGeom>
            <a:grpFill/>
          </p:spPr>
          <p:txBody>
            <a:bodyPr wrap="square" lIns="0" tIns="0" rIns="0" bIns="0" rtlCol="0">
              <a:spAutoFit/>
            </a:bodyPr>
            <a:lstStyle/>
            <a:p>
              <a:r>
                <a:rPr lang="en-US" sz="2133" b="1"/>
                <a:t>Who is it for?</a:t>
              </a:r>
              <a:endParaRPr lang="en-GB" sz="2133" b="1"/>
            </a:p>
          </p:txBody>
        </p:sp>
      </p:grpSp>
      <p:grpSp>
        <p:nvGrpSpPr>
          <p:cNvPr id="18" name="Group 17">
            <a:extLst>
              <a:ext uri="{FF2B5EF4-FFF2-40B4-BE49-F238E27FC236}">
                <a16:creationId xmlns:a16="http://schemas.microsoft.com/office/drawing/2014/main" id="{70558C01-712D-3F80-9602-0B3498EF3CBF}"/>
              </a:ext>
            </a:extLst>
          </p:cNvPr>
          <p:cNvGrpSpPr/>
          <p:nvPr/>
        </p:nvGrpSpPr>
        <p:grpSpPr>
          <a:xfrm>
            <a:off x="508893" y="3869397"/>
            <a:ext cx="3256932" cy="1548191"/>
            <a:chOff x="358558" y="1328057"/>
            <a:chExt cx="2442699" cy="1161143"/>
          </a:xfrm>
          <a:solidFill>
            <a:schemeClr val="accent4">
              <a:lumMod val="20000"/>
              <a:lumOff val="80000"/>
            </a:schemeClr>
          </a:solidFill>
        </p:grpSpPr>
        <p:sp>
          <p:nvSpPr>
            <p:cNvPr id="19" name="Arrow: Right 18">
              <a:extLst>
                <a:ext uri="{FF2B5EF4-FFF2-40B4-BE49-F238E27FC236}">
                  <a16:creationId xmlns:a16="http://schemas.microsoft.com/office/drawing/2014/main" id="{29220FCE-EBF1-819D-20CF-DBC5B6C2F842}"/>
                </a:ext>
              </a:extLst>
            </p:cNvPr>
            <p:cNvSpPr/>
            <p:nvPr/>
          </p:nvSpPr>
          <p:spPr>
            <a:xfrm>
              <a:off x="358558" y="1328057"/>
              <a:ext cx="2442699" cy="1161143"/>
            </a:xfrm>
            <a:prstGeom prst="rightArrow">
              <a:avLst/>
            </a:prstGeom>
            <a:grp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33"/>
            </a:p>
          </p:txBody>
        </p:sp>
        <p:sp>
          <p:nvSpPr>
            <p:cNvPr id="20" name="TextBox 19">
              <a:extLst>
                <a:ext uri="{FF2B5EF4-FFF2-40B4-BE49-F238E27FC236}">
                  <a16:creationId xmlns:a16="http://schemas.microsoft.com/office/drawing/2014/main" id="{99415D70-F52D-4EA3-CF6D-5119B7AFB169}"/>
                </a:ext>
              </a:extLst>
            </p:cNvPr>
            <p:cNvSpPr txBox="1"/>
            <p:nvPr/>
          </p:nvSpPr>
          <p:spPr>
            <a:xfrm>
              <a:off x="457200" y="1769834"/>
              <a:ext cx="1944914" cy="246173"/>
            </a:xfrm>
            <a:prstGeom prst="rect">
              <a:avLst/>
            </a:prstGeom>
            <a:grpFill/>
          </p:spPr>
          <p:txBody>
            <a:bodyPr wrap="square" lIns="0" tIns="0" rIns="0" bIns="0" rtlCol="0">
              <a:spAutoFit/>
            </a:bodyPr>
            <a:lstStyle/>
            <a:p>
              <a:r>
                <a:rPr lang="en-US" sz="2133" b="1"/>
                <a:t>Simple objectives</a:t>
              </a:r>
              <a:endParaRPr lang="en-GB" sz="2133" b="1"/>
            </a:p>
          </p:txBody>
        </p:sp>
      </p:grpSp>
      <p:grpSp>
        <p:nvGrpSpPr>
          <p:cNvPr id="21" name="Group 20">
            <a:extLst>
              <a:ext uri="{FF2B5EF4-FFF2-40B4-BE49-F238E27FC236}">
                <a16:creationId xmlns:a16="http://schemas.microsoft.com/office/drawing/2014/main" id="{BAA3A893-0D9B-F976-A441-EE244CE9B803}"/>
              </a:ext>
            </a:extLst>
          </p:cNvPr>
          <p:cNvGrpSpPr/>
          <p:nvPr/>
        </p:nvGrpSpPr>
        <p:grpSpPr>
          <a:xfrm>
            <a:off x="4467531" y="3931333"/>
            <a:ext cx="3256932" cy="1548191"/>
            <a:chOff x="358558" y="1328057"/>
            <a:chExt cx="2442699" cy="1161143"/>
          </a:xfrm>
          <a:solidFill>
            <a:schemeClr val="bg2"/>
          </a:solidFill>
        </p:grpSpPr>
        <p:sp>
          <p:nvSpPr>
            <p:cNvPr id="22" name="Arrow: Right 21">
              <a:extLst>
                <a:ext uri="{FF2B5EF4-FFF2-40B4-BE49-F238E27FC236}">
                  <a16:creationId xmlns:a16="http://schemas.microsoft.com/office/drawing/2014/main" id="{F1604756-D1F5-94F4-B1D1-F1436C6E353D}"/>
                </a:ext>
              </a:extLst>
            </p:cNvPr>
            <p:cNvSpPr/>
            <p:nvPr/>
          </p:nvSpPr>
          <p:spPr>
            <a:xfrm>
              <a:off x="358558" y="1328057"/>
              <a:ext cx="2442699" cy="1161143"/>
            </a:xfrm>
            <a:prstGeom prst="rightArrow">
              <a:avLst/>
            </a:prstGeom>
            <a:grp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33"/>
            </a:p>
          </p:txBody>
        </p:sp>
        <p:sp>
          <p:nvSpPr>
            <p:cNvPr id="23" name="TextBox 22">
              <a:extLst>
                <a:ext uri="{FF2B5EF4-FFF2-40B4-BE49-F238E27FC236}">
                  <a16:creationId xmlns:a16="http://schemas.microsoft.com/office/drawing/2014/main" id="{4A996721-E3F1-8B4C-D58E-C33DB07F6D43}"/>
                </a:ext>
              </a:extLst>
            </p:cNvPr>
            <p:cNvSpPr txBox="1"/>
            <p:nvPr/>
          </p:nvSpPr>
          <p:spPr>
            <a:xfrm>
              <a:off x="457201" y="1651670"/>
              <a:ext cx="1944916" cy="492347"/>
            </a:xfrm>
            <a:prstGeom prst="rect">
              <a:avLst/>
            </a:prstGeom>
            <a:grpFill/>
          </p:spPr>
          <p:txBody>
            <a:bodyPr wrap="square" lIns="0" tIns="0" rIns="0" bIns="0" rtlCol="0">
              <a:spAutoFit/>
            </a:bodyPr>
            <a:lstStyle/>
            <a:p>
              <a:r>
                <a:rPr lang="en-US" sz="2133" b="1"/>
                <a:t>Create a worked example</a:t>
              </a:r>
              <a:endParaRPr lang="en-GB" sz="2133" b="1"/>
            </a:p>
          </p:txBody>
        </p:sp>
      </p:grpSp>
      <p:sp>
        <p:nvSpPr>
          <p:cNvPr id="24" name="TextBox 23">
            <a:extLst>
              <a:ext uri="{FF2B5EF4-FFF2-40B4-BE49-F238E27FC236}">
                <a16:creationId xmlns:a16="http://schemas.microsoft.com/office/drawing/2014/main" id="{2D44AEA7-1CDE-E9AD-8E62-599831C038ED}"/>
              </a:ext>
            </a:extLst>
          </p:cNvPr>
          <p:cNvSpPr txBox="1"/>
          <p:nvPr/>
        </p:nvSpPr>
        <p:spPr>
          <a:xfrm>
            <a:off x="387049" y="2852867"/>
            <a:ext cx="3256932" cy="1312924"/>
          </a:xfrm>
          <a:prstGeom prst="rect">
            <a:avLst/>
          </a:prstGeom>
          <a:noFill/>
        </p:spPr>
        <p:txBody>
          <a:bodyPr wrap="square" lIns="0" tIns="0" rIns="0" bIns="0" rtlCol="0" anchor="t">
            <a:spAutoFit/>
          </a:bodyPr>
          <a:lstStyle/>
          <a:p>
            <a:r>
              <a:rPr lang="en-US" sz="2133" dirty="0"/>
              <a:t>What do I want the children to know? What will they produce to show that they know it?</a:t>
            </a:r>
            <a:endParaRPr lang="en-GB" sz="2133" dirty="0">
              <a:cs typeface="Arial"/>
            </a:endParaRPr>
          </a:p>
        </p:txBody>
      </p:sp>
      <p:sp>
        <p:nvSpPr>
          <p:cNvPr id="25" name="TextBox 24">
            <a:extLst>
              <a:ext uri="{FF2B5EF4-FFF2-40B4-BE49-F238E27FC236}">
                <a16:creationId xmlns:a16="http://schemas.microsoft.com/office/drawing/2014/main" id="{BC80A711-8C6B-64A8-712E-4963AE582CC1}"/>
              </a:ext>
            </a:extLst>
          </p:cNvPr>
          <p:cNvSpPr txBox="1"/>
          <p:nvPr/>
        </p:nvSpPr>
        <p:spPr>
          <a:xfrm>
            <a:off x="4467531" y="2912977"/>
            <a:ext cx="3256932" cy="984693"/>
          </a:xfrm>
          <a:prstGeom prst="rect">
            <a:avLst/>
          </a:prstGeom>
          <a:noFill/>
        </p:spPr>
        <p:txBody>
          <a:bodyPr wrap="square" lIns="0" tIns="0" rIns="0" bIns="0" rtlCol="0" anchor="t">
            <a:spAutoFit/>
          </a:bodyPr>
          <a:lstStyle/>
          <a:p>
            <a:r>
              <a:rPr lang="en-US" sz="2133" dirty="0"/>
              <a:t>What is the purpose of what you want the children to create and who is it for?</a:t>
            </a:r>
            <a:endParaRPr lang="en-GB" sz="2133" dirty="0">
              <a:cs typeface="Arial"/>
            </a:endParaRPr>
          </a:p>
        </p:txBody>
      </p:sp>
      <p:sp>
        <p:nvSpPr>
          <p:cNvPr id="26" name="TextBox 25">
            <a:extLst>
              <a:ext uri="{FF2B5EF4-FFF2-40B4-BE49-F238E27FC236}">
                <a16:creationId xmlns:a16="http://schemas.microsoft.com/office/drawing/2014/main" id="{02C48ED3-F51F-5363-5C7D-DAAA56EBAE26}"/>
              </a:ext>
            </a:extLst>
          </p:cNvPr>
          <p:cNvSpPr txBox="1"/>
          <p:nvPr/>
        </p:nvSpPr>
        <p:spPr>
          <a:xfrm>
            <a:off x="8345899" y="2912976"/>
            <a:ext cx="3256932" cy="984693"/>
          </a:xfrm>
          <a:prstGeom prst="rect">
            <a:avLst/>
          </a:prstGeom>
          <a:noFill/>
        </p:spPr>
        <p:txBody>
          <a:bodyPr wrap="square" lIns="0" tIns="0" rIns="0" bIns="0" rtlCol="0">
            <a:spAutoFit/>
          </a:bodyPr>
          <a:lstStyle/>
          <a:p>
            <a:r>
              <a:rPr lang="en-US" sz="2133"/>
              <a:t>What knowledge and skills do they need to reach the end point?</a:t>
            </a:r>
            <a:endParaRPr lang="en-GB" sz="2133"/>
          </a:p>
        </p:txBody>
      </p:sp>
      <p:sp>
        <p:nvSpPr>
          <p:cNvPr id="27" name="TextBox 26">
            <a:extLst>
              <a:ext uri="{FF2B5EF4-FFF2-40B4-BE49-F238E27FC236}">
                <a16:creationId xmlns:a16="http://schemas.microsoft.com/office/drawing/2014/main" id="{3F419DB9-4C1B-C0CC-FB60-9D192F418D00}"/>
              </a:ext>
            </a:extLst>
          </p:cNvPr>
          <p:cNvSpPr txBox="1"/>
          <p:nvPr/>
        </p:nvSpPr>
        <p:spPr>
          <a:xfrm>
            <a:off x="393874" y="5488062"/>
            <a:ext cx="3256932" cy="984693"/>
          </a:xfrm>
          <a:prstGeom prst="rect">
            <a:avLst/>
          </a:prstGeom>
          <a:noFill/>
        </p:spPr>
        <p:txBody>
          <a:bodyPr wrap="square" lIns="0" tIns="0" rIns="0" bIns="0" rtlCol="0">
            <a:spAutoFit/>
          </a:bodyPr>
          <a:lstStyle/>
          <a:p>
            <a:r>
              <a:rPr lang="en-US" sz="2133" dirty="0"/>
              <a:t>Plan a sequence which builds the knowledge and skills needed.</a:t>
            </a:r>
            <a:endParaRPr lang="en-GB" sz="2133" dirty="0"/>
          </a:p>
        </p:txBody>
      </p:sp>
      <p:sp>
        <p:nvSpPr>
          <p:cNvPr id="28" name="TextBox 27">
            <a:extLst>
              <a:ext uri="{FF2B5EF4-FFF2-40B4-BE49-F238E27FC236}">
                <a16:creationId xmlns:a16="http://schemas.microsoft.com/office/drawing/2014/main" id="{A540AA1F-7290-C936-D47C-DB00EE409B2C}"/>
              </a:ext>
            </a:extLst>
          </p:cNvPr>
          <p:cNvSpPr txBox="1"/>
          <p:nvPr/>
        </p:nvSpPr>
        <p:spPr>
          <a:xfrm>
            <a:off x="4467530" y="5481563"/>
            <a:ext cx="3831041" cy="984693"/>
          </a:xfrm>
          <a:prstGeom prst="rect">
            <a:avLst/>
          </a:prstGeom>
          <a:noFill/>
        </p:spPr>
        <p:txBody>
          <a:bodyPr wrap="square" lIns="0" tIns="0" rIns="0" bIns="0" rtlCol="0">
            <a:spAutoFit/>
          </a:bodyPr>
          <a:lstStyle/>
          <a:p>
            <a:r>
              <a:rPr lang="en-US" sz="2133"/>
              <a:t>Create a model or a WAGOLL of what you want the children to be able to do.</a:t>
            </a:r>
            <a:endParaRPr lang="en-GB" sz="2133"/>
          </a:p>
        </p:txBody>
      </p:sp>
      <p:sp>
        <p:nvSpPr>
          <p:cNvPr id="29" name="Rectangle: Rounded Corners 28">
            <a:extLst>
              <a:ext uri="{FF2B5EF4-FFF2-40B4-BE49-F238E27FC236}">
                <a16:creationId xmlns:a16="http://schemas.microsoft.com/office/drawing/2014/main" id="{183F3ACB-B094-9D2D-07EA-82EE9F525F00}"/>
              </a:ext>
            </a:extLst>
          </p:cNvPr>
          <p:cNvSpPr/>
          <p:nvPr/>
        </p:nvSpPr>
        <p:spPr>
          <a:xfrm>
            <a:off x="8489520" y="4393068"/>
            <a:ext cx="3392080" cy="1577065"/>
          </a:xfrm>
          <a:prstGeom prst="roundRect">
            <a:avLst/>
          </a:prstGeom>
          <a:solidFill>
            <a:srgbClr val="FF0000"/>
          </a:solid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b="1" dirty="0"/>
              <a:t>WAGOLL – What a good one looks like.</a:t>
            </a:r>
            <a:endParaRPr lang="en-GB" sz="2133" b="1" dirty="0"/>
          </a:p>
        </p:txBody>
      </p:sp>
    </p:spTree>
    <p:extLst>
      <p:ext uri="{BB962C8B-B14F-4D97-AF65-F5344CB8AC3E}">
        <p14:creationId xmlns:p14="http://schemas.microsoft.com/office/powerpoint/2010/main" val="474836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0B862F1D-7D11-9DAE-F560-2A5FA78A4FB2}"/>
              </a:ext>
            </a:extLst>
          </p:cNvPr>
          <p:cNvSpPr>
            <a:spLocks noGrp="1"/>
          </p:cNvSpPr>
          <p:nvPr>
            <p:ph type="ftr" sz="quarter" idx="10"/>
          </p:nvPr>
        </p:nvSpPr>
        <p:spPr>
          <a:xfrm>
            <a:off x="253943" y="6481928"/>
            <a:ext cx="10248501" cy="365125"/>
          </a:xfrm>
        </p:spPr>
        <p:txBody>
          <a:bodyPr/>
          <a:lstStyle/>
          <a:p>
            <a:r>
              <a:rPr lang="en-GB" dirty="0"/>
              <a:t>Education and Training Foundation</a:t>
            </a:r>
          </a:p>
        </p:txBody>
      </p:sp>
      <p:sp>
        <p:nvSpPr>
          <p:cNvPr id="2" name="Title 5">
            <a:extLst>
              <a:ext uri="{FF2B5EF4-FFF2-40B4-BE49-F238E27FC236}">
                <a16:creationId xmlns:a16="http://schemas.microsoft.com/office/drawing/2014/main" id="{C8D8D097-137E-B6E7-301E-7D73F627A01F}"/>
              </a:ext>
            </a:extLst>
          </p:cNvPr>
          <p:cNvSpPr>
            <a:spLocks noGrp="1"/>
          </p:cNvSpPr>
          <p:nvPr>
            <p:ph type="title"/>
          </p:nvPr>
        </p:nvSpPr>
        <p:spPr>
          <a:xfrm>
            <a:off x="143340" y="59126"/>
            <a:ext cx="11905321" cy="946092"/>
          </a:xfrm>
        </p:spPr>
        <p:txBody>
          <a:bodyPr vert="horz" lIns="144000" tIns="0" rIns="144000" bIns="0" rtlCol="0" anchor="t" anchorCtr="0">
            <a:normAutofit fontScale="90000"/>
          </a:bodyPr>
          <a:lstStyle/>
          <a:p>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p>
        </p:txBody>
      </p:sp>
      <p:sp>
        <p:nvSpPr>
          <p:cNvPr id="3" name="TextBox 2">
            <a:extLst>
              <a:ext uri="{FF2B5EF4-FFF2-40B4-BE49-F238E27FC236}">
                <a16:creationId xmlns:a16="http://schemas.microsoft.com/office/drawing/2014/main" id="{A2896C7F-F9E2-5982-F3DC-86EE4F6A87BF}"/>
              </a:ext>
            </a:extLst>
          </p:cNvPr>
          <p:cNvSpPr txBox="1"/>
          <p:nvPr/>
        </p:nvSpPr>
        <p:spPr>
          <a:xfrm>
            <a:off x="255339" y="206760"/>
            <a:ext cx="11496803" cy="82086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cs typeface="Arial"/>
              </a:rPr>
              <a:t>Aim: </a:t>
            </a:r>
            <a:r>
              <a:rPr lang="en-US" sz="2667" b="1" i="1" dirty="0">
                <a:cs typeface="Arial"/>
              </a:rPr>
              <a:t>Communicate effectively with others to plan a sequence of learning </a:t>
            </a:r>
            <a:endParaRPr lang="en-US" sz="2667" b="1" dirty="0">
              <a:cs typeface="Arial"/>
            </a:endParaRPr>
          </a:p>
        </p:txBody>
      </p:sp>
      <p:sp>
        <p:nvSpPr>
          <p:cNvPr id="4" name="TextBox 3">
            <a:extLst>
              <a:ext uri="{FF2B5EF4-FFF2-40B4-BE49-F238E27FC236}">
                <a16:creationId xmlns:a16="http://schemas.microsoft.com/office/drawing/2014/main" id="{DB2AE949-D3EB-F0C1-5F63-75C34757CF04}"/>
              </a:ext>
            </a:extLst>
          </p:cNvPr>
          <p:cNvSpPr txBox="1"/>
          <p:nvPr/>
        </p:nvSpPr>
        <p:spPr>
          <a:xfrm>
            <a:off x="260355" y="1386407"/>
            <a:ext cx="11343043" cy="2462597"/>
          </a:xfrm>
          <a:prstGeom prst="rect">
            <a:avLst/>
          </a:prstGeom>
          <a:noFill/>
        </p:spPr>
        <p:txBody>
          <a:bodyPr wrap="square" lIns="0" tIns="0" rIns="0" bIns="0" rtlCol="0" anchor="t">
            <a:spAutoFit/>
          </a:bodyPr>
          <a:lstStyle/>
          <a:p>
            <a:r>
              <a:rPr lang="en-US" sz="2667" b="1" dirty="0"/>
              <a:t>Activity 1b: Planning a sequence of lessons</a:t>
            </a:r>
            <a:endParaRPr lang="en-US" sz="2667" dirty="0">
              <a:cs typeface="Arial"/>
            </a:endParaRPr>
          </a:p>
          <a:p>
            <a:endParaRPr lang="en-US" sz="2667" dirty="0">
              <a:cs typeface="Arial"/>
            </a:endParaRPr>
          </a:p>
          <a:p>
            <a:r>
              <a:rPr lang="en-US" sz="2667" dirty="0"/>
              <a:t>In your handout booklet, there is a copy of a six-lesson sequence of learning. Using the information on the previous slide and in your handout booklet, explore how this sequence of lessons fits each section. Consider the questions below and fill in the grid in your handout booklet.</a:t>
            </a:r>
            <a:endParaRPr lang="en-GB" sz="2667" dirty="0">
              <a:cs typeface="Arial"/>
            </a:endParaRPr>
          </a:p>
        </p:txBody>
      </p:sp>
      <p:sp>
        <p:nvSpPr>
          <p:cNvPr id="34" name="Rectangle: Rounded Corners 33">
            <a:extLst>
              <a:ext uri="{FF2B5EF4-FFF2-40B4-BE49-F238E27FC236}">
                <a16:creationId xmlns:a16="http://schemas.microsoft.com/office/drawing/2014/main" id="{92D5CCDA-FFB2-FF33-13C8-80EE5BC5883A}"/>
              </a:ext>
            </a:extLst>
          </p:cNvPr>
          <p:cNvSpPr/>
          <p:nvPr/>
        </p:nvSpPr>
        <p:spPr>
          <a:xfrm>
            <a:off x="662698" y="5121556"/>
            <a:ext cx="4139681" cy="590699"/>
          </a:xfrm>
          <a:prstGeom prst="roundRect">
            <a:avLst/>
          </a:prstGeom>
          <a:solidFill>
            <a:srgbClr val="00B050"/>
          </a:solid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rPr>
              <a:t>TURN AND TALK</a:t>
            </a:r>
            <a:endParaRPr lang="en-GB" sz="2400" b="1">
              <a:solidFill>
                <a:schemeClr val="bg1"/>
              </a:solidFill>
            </a:endParaRPr>
          </a:p>
        </p:txBody>
      </p:sp>
      <p:sp>
        <p:nvSpPr>
          <p:cNvPr id="35" name="TextBox 34">
            <a:extLst>
              <a:ext uri="{FF2B5EF4-FFF2-40B4-BE49-F238E27FC236}">
                <a16:creationId xmlns:a16="http://schemas.microsoft.com/office/drawing/2014/main" id="{E4830B00-12DA-EF97-00C7-3B2317136AB3}"/>
              </a:ext>
            </a:extLst>
          </p:cNvPr>
          <p:cNvSpPr txBox="1"/>
          <p:nvPr/>
        </p:nvSpPr>
        <p:spPr>
          <a:xfrm>
            <a:off x="5474690" y="4452365"/>
            <a:ext cx="6128708" cy="2052165"/>
          </a:xfrm>
          <a:prstGeom prst="rect">
            <a:avLst/>
          </a:prstGeom>
          <a:noFill/>
        </p:spPr>
        <p:txBody>
          <a:bodyPr wrap="square" lIns="0" tIns="0" rIns="0" bIns="0" rtlCol="0" anchor="t">
            <a:spAutoFit/>
          </a:bodyPr>
          <a:lstStyle/>
          <a:p>
            <a:pPr marL="380990" indent="-380990">
              <a:buFont typeface="Arial" panose="020B0604020202020204" pitchFamily="34" charset="0"/>
              <a:buChar char="•"/>
            </a:pPr>
            <a:r>
              <a:rPr lang="en-US" sz="2667" dirty="0"/>
              <a:t>How effective is this sequence of learning?</a:t>
            </a:r>
          </a:p>
          <a:p>
            <a:pPr marL="380990" indent="-380990">
              <a:buFont typeface="Arial" panose="020B0604020202020204" pitchFamily="34" charset="0"/>
              <a:buChar char="•"/>
            </a:pPr>
            <a:r>
              <a:rPr lang="en-US" sz="2667" dirty="0"/>
              <a:t>Does it fit the criteria outlined in the previous planning suggestions?</a:t>
            </a:r>
            <a:endParaRPr lang="en-US" sz="2667" dirty="0">
              <a:cs typeface="Arial"/>
            </a:endParaRPr>
          </a:p>
          <a:p>
            <a:pPr marL="380990" indent="-380990">
              <a:buFont typeface="Arial" panose="020B0604020202020204" pitchFamily="34" charset="0"/>
              <a:buChar char="•"/>
            </a:pPr>
            <a:r>
              <a:rPr lang="en-US" sz="2667" dirty="0"/>
              <a:t>Is it missing any key elements?</a:t>
            </a:r>
            <a:endParaRPr lang="en-GB" sz="2667" dirty="0">
              <a:cs typeface="Arial"/>
            </a:endParaRPr>
          </a:p>
        </p:txBody>
      </p:sp>
    </p:spTree>
    <p:extLst>
      <p:ext uri="{BB962C8B-B14F-4D97-AF65-F5344CB8AC3E}">
        <p14:creationId xmlns:p14="http://schemas.microsoft.com/office/powerpoint/2010/main" val="10244815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a:p>
        </p:txBody>
      </p:sp>
      <p:sp>
        <p:nvSpPr>
          <p:cNvPr id="11" name="Title 5">
            <a:extLst>
              <a:ext uri="{FF2B5EF4-FFF2-40B4-BE49-F238E27FC236}">
                <a16:creationId xmlns:a16="http://schemas.microsoft.com/office/drawing/2014/main" id="{BC8CEFD0-AFF1-F9F5-AD41-428FC9E6D380}"/>
              </a:ext>
            </a:extLst>
          </p:cNvPr>
          <p:cNvSpPr>
            <a:spLocks noGrp="1"/>
          </p:cNvSpPr>
          <p:nvPr>
            <p:ph type="title"/>
          </p:nvPr>
        </p:nvSpPr>
        <p:spPr>
          <a:xfrm>
            <a:off x="143340" y="59126"/>
            <a:ext cx="11905321" cy="946092"/>
          </a:xfrm>
        </p:spPr>
        <p:txBody>
          <a:bodyPr vert="horz" lIns="144000" tIns="0" rIns="144000" bIns="0" rtlCol="0" anchor="t" anchorCtr="0">
            <a:normAutofit fontScale="90000"/>
          </a:bodyPr>
          <a:lstStyle/>
          <a:p>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p>
        </p:txBody>
      </p:sp>
      <p:sp>
        <p:nvSpPr>
          <p:cNvPr id="15" name="TextBox 14">
            <a:extLst>
              <a:ext uri="{FF2B5EF4-FFF2-40B4-BE49-F238E27FC236}">
                <a16:creationId xmlns:a16="http://schemas.microsoft.com/office/drawing/2014/main" id="{D71BC326-89EA-6D35-3DCE-F229D1BDF8D8}"/>
              </a:ext>
            </a:extLst>
          </p:cNvPr>
          <p:cNvSpPr txBox="1"/>
          <p:nvPr/>
        </p:nvSpPr>
        <p:spPr>
          <a:xfrm>
            <a:off x="139471" y="122148"/>
            <a:ext cx="11190452" cy="1025987"/>
          </a:xfrm>
          <a:prstGeom prst="rect">
            <a:avLst/>
          </a:prstGeom>
          <a:noFill/>
        </p:spPr>
        <p:txBody>
          <a:bodyPr wrap="square" lIns="121920" tIns="60960" rIns="121920" bIns="60960" anchor="t">
            <a:spAutoFit/>
          </a:bodyPr>
          <a:lstStyle/>
          <a:p>
            <a:r>
              <a:rPr lang="en-GB" sz="2667" b="1" i="1" dirty="0">
                <a:cs typeface="Arial"/>
              </a:rPr>
              <a:t>Aim: </a:t>
            </a:r>
            <a:r>
              <a:rPr lang="en-US" sz="2667" b="1" i="1" dirty="0">
                <a:cs typeface="Arial"/>
              </a:rPr>
              <a:t>Communicate effectively with others to plan a sequence of learning </a:t>
            </a:r>
            <a:r>
              <a:rPr lang="en-GB" sz="3200" dirty="0"/>
              <a:t> </a:t>
            </a:r>
          </a:p>
        </p:txBody>
      </p:sp>
      <p:sp>
        <p:nvSpPr>
          <p:cNvPr id="16" name="TextBox 15">
            <a:extLst>
              <a:ext uri="{FF2B5EF4-FFF2-40B4-BE49-F238E27FC236}">
                <a16:creationId xmlns:a16="http://schemas.microsoft.com/office/drawing/2014/main" id="{23F95FAB-C0E8-0288-0745-2A1D254DD651}"/>
              </a:ext>
            </a:extLst>
          </p:cNvPr>
          <p:cNvSpPr txBox="1"/>
          <p:nvPr/>
        </p:nvSpPr>
        <p:spPr>
          <a:xfrm rot="10800000" flipV="1">
            <a:off x="247134" y="1489775"/>
            <a:ext cx="10975125" cy="4267002"/>
          </a:xfrm>
          <a:prstGeom prst="rect">
            <a:avLst/>
          </a:prstGeom>
          <a:noFill/>
        </p:spPr>
        <p:txBody>
          <a:bodyPr wrap="square" lIns="0" tIns="0" rIns="0" bIns="0" rtlCol="0" anchor="t">
            <a:spAutoFit/>
          </a:bodyPr>
          <a:lstStyle/>
          <a:p>
            <a:r>
              <a:rPr lang="en-US" sz="2133" b="1" dirty="0">
                <a:cs typeface="Arial"/>
              </a:rPr>
              <a:t>Task 1</a:t>
            </a:r>
            <a:endParaRPr lang="en-US" sz="2133" b="1" dirty="0"/>
          </a:p>
          <a:p>
            <a:endParaRPr lang="en-US" sz="2133" b="1" dirty="0"/>
          </a:p>
          <a:p>
            <a:r>
              <a:rPr lang="en-US" sz="2133" dirty="0"/>
              <a:t>Once you have planned a sequence of lessons, you need to use the communication, verbal and non-verbal skills you have learnt to create an individual lesson plan. There is a suggested layout in your handout booklet. Most lessons can follow a structure similar to the one on the next slide.   </a:t>
            </a:r>
            <a:endParaRPr lang="en-US" sz="2400" dirty="0">
              <a:cs typeface="Arial"/>
            </a:endParaRPr>
          </a:p>
          <a:p>
            <a:endParaRPr lang="en-US" sz="2133" dirty="0"/>
          </a:p>
          <a:p>
            <a:r>
              <a:rPr lang="en-US" sz="2133" dirty="0"/>
              <a:t>As you complete your lesson plan, you should also think about the resources you will need. Also think about any adaptations you may need to make for SEND and EAL students.</a:t>
            </a:r>
            <a:endParaRPr lang="en-US" sz="2133" dirty="0">
              <a:cs typeface="Arial"/>
            </a:endParaRPr>
          </a:p>
          <a:p>
            <a:endParaRPr lang="en-US" sz="2133" dirty="0"/>
          </a:p>
          <a:p>
            <a:r>
              <a:rPr lang="en-US" sz="2133" dirty="0"/>
              <a:t>There is a copy of a 5-minute lesson plan in your handout booklet to help with this.</a:t>
            </a:r>
            <a:endParaRPr lang="en-US" sz="2133" dirty="0">
              <a:cs typeface="Arial"/>
            </a:endParaRPr>
          </a:p>
          <a:p>
            <a:endParaRPr lang="en-US" sz="2133" b="1" dirty="0">
              <a:cs typeface="Arial"/>
            </a:endParaRPr>
          </a:p>
          <a:p>
            <a:r>
              <a:rPr lang="en-US" sz="2133" dirty="0">
                <a:cs typeface="Arial"/>
              </a:rPr>
              <a:t>In pairs or small groups, evaluate the strengths and pitfalls of using a quick lesson plan.</a:t>
            </a:r>
          </a:p>
        </p:txBody>
      </p:sp>
    </p:spTree>
    <p:extLst>
      <p:ext uri="{BB962C8B-B14F-4D97-AF65-F5344CB8AC3E}">
        <p14:creationId xmlns:p14="http://schemas.microsoft.com/office/powerpoint/2010/main" val="39374882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7FCDB2-23F2-6AEB-E006-784C10E2C406}"/>
              </a:ext>
            </a:extLst>
          </p:cNvPr>
          <p:cNvSpPr>
            <a:spLocks noGrp="1"/>
          </p:cNvSpPr>
          <p:nvPr>
            <p:ph type="sldNum" sz="quarter" idx="11"/>
          </p:nvPr>
        </p:nvSpPr>
        <p:spPr/>
        <p:txBody>
          <a:bodyPr/>
          <a:lstStyle/>
          <a:p>
            <a:fld id="{DA2C159E-F13C-4A85-9A41-E7669D3E0D70}" type="slidenum">
              <a:rPr lang="en-GB" smtClean="0"/>
              <a:pPr/>
              <a:t>13</a:t>
            </a:fld>
            <a:endParaRPr lang="en-GB"/>
          </a:p>
        </p:txBody>
      </p:sp>
      <p:sp>
        <p:nvSpPr>
          <p:cNvPr id="6" name="Footer Placeholder 5">
            <a:extLst>
              <a:ext uri="{FF2B5EF4-FFF2-40B4-BE49-F238E27FC236}">
                <a16:creationId xmlns:a16="http://schemas.microsoft.com/office/drawing/2014/main" id="{E400925E-41D2-7AEC-EFD9-9BE401BF2FD1}"/>
              </a:ext>
            </a:extLst>
          </p:cNvPr>
          <p:cNvSpPr>
            <a:spLocks noGrp="1"/>
          </p:cNvSpPr>
          <p:nvPr>
            <p:ph type="ftr" sz="quarter" idx="10"/>
          </p:nvPr>
        </p:nvSpPr>
        <p:spPr/>
        <p:txBody>
          <a:bodyPr/>
          <a:lstStyle/>
          <a:p>
            <a:r>
              <a:rPr lang="en-GB" dirty="0"/>
              <a:t>Education and Training Foundation</a:t>
            </a:r>
          </a:p>
        </p:txBody>
      </p:sp>
      <p:pic>
        <p:nvPicPr>
          <p:cNvPr id="8" name="Picture 7">
            <a:extLst>
              <a:ext uri="{FF2B5EF4-FFF2-40B4-BE49-F238E27FC236}">
                <a16:creationId xmlns:a16="http://schemas.microsoft.com/office/drawing/2014/main" id="{7F9AB997-26D8-045C-981F-047839BA7EA0}"/>
              </a:ext>
            </a:extLst>
          </p:cNvPr>
          <p:cNvPicPr>
            <a:picLocks noChangeAspect="1"/>
          </p:cNvPicPr>
          <p:nvPr/>
        </p:nvPicPr>
        <p:blipFill>
          <a:blip r:embed="rId3"/>
          <a:stretch>
            <a:fillRect/>
          </a:stretch>
        </p:blipFill>
        <p:spPr>
          <a:xfrm>
            <a:off x="480154" y="136524"/>
            <a:ext cx="11231693" cy="5860077"/>
          </a:xfrm>
          <a:prstGeom prst="rect">
            <a:avLst/>
          </a:prstGeom>
        </p:spPr>
      </p:pic>
      <p:sp>
        <p:nvSpPr>
          <p:cNvPr id="9" name="TextBox 8">
            <a:extLst>
              <a:ext uri="{FF2B5EF4-FFF2-40B4-BE49-F238E27FC236}">
                <a16:creationId xmlns:a16="http://schemas.microsoft.com/office/drawing/2014/main" id="{0D9D8E13-3D3B-D92C-654B-7EA59E0E7046}"/>
              </a:ext>
            </a:extLst>
          </p:cNvPr>
          <p:cNvSpPr txBox="1"/>
          <p:nvPr/>
        </p:nvSpPr>
        <p:spPr>
          <a:xfrm>
            <a:off x="3193143" y="5996602"/>
            <a:ext cx="7818363" cy="369332"/>
          </a:xfrm>
          <a:prstGeom prst="rect">
            <a:avLst/>
          </a:prstGeom>
          <a:noFill/>
        </p:spPr>
        <p:txBody>
          <a:bodyPr wrap="square" lIns="0" tIns="0" rIns="0" bIns="0" rtlCol="0">
            <a:spAutoFit/>
          </a:bodyPr>
          <a:lstStyle/>
          <a:p>
            <a:r>
              <a:rPr lang="en-US" sz="2400" dirty="0"/>
              <a:t>There is a copy of this in your handout booklet.</a:t>
            </a:r>
            <a:endParaRPr lang="en-GB" sz="2400" dirty="0"/>
          </a:p>
        </p:txBody>
      </p:sp>
      <p:sp>
        <p:nvSpPr>
          <p:cNvPr id="4" name="TextBox 3">
            <a:extLst>
              <a:ext uri="{FF2B5EF4-FFF2-40B4-BE49-F238E27FC236}">
                <a16:creationId xmlns:a16="http://schemas.microsoft.com/office/drawing/2014/main" id="{882C31A8-AEE7-01B1-E333-E07493697A56}"/>
              </a:ext>
            </a:extLst>
          </p:cNvPr>
          <p:cNvSpPr txBox="1"/>
          <p:nvPr/>
        </p:nvSpPr>
        <p:spPr>
          <a:xfrm>
            <a:off x="1059103" y="652703"/>
            <a:ext cx="2302933" cy="646331"/>
          </a:xfrm>
          <a:prstGeom prst="rect">
            <a:avLst/>
          </a:prstGeom>
          <a:solidFill>
            <a:schemeClr val="bg1"/>
          </a:solidFill>
        </p:spPr>
        <p:txBody>
          <a:bodyPr wrap="square" lIns="0" tIns="0" rIns="0" bIns="0" rtlCol="0">
            <a:spAutoFit/>
          </a:bodyPr>
          <a:lstStyle/>
          <a:p>
            <a:r>
              <a:rPr lang="en-US" sz="1400" dirty="0"/>
              <a:t>What are the basics? What type of topics are being covered?</a:t>
            </a:r>
            <a:endParaRPr lang="en-GB" sz="1400" dirty="0"/>
          </a:p>
        </p:txBody>
      </p:sp>
    </p:spTree>
    <p:extLst>
      <p:ext uri="{BB962C8B-B14F-4D97-AF65-F5344CB8AC3E}">
        <p14:creationId xmlns:p14="http://schemas.microsoft.com/office/powerpoint/2010/main" val="2667711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62ECBB-2BFF-D974-113A-C1B995D96BF5}"/>
              </a:ext>
            </a:extLst>
          </p:cNvPr>
          <p:cNvSpPr>
            <a:spLocks noGrp="1"/>
          </p:cNvSpPr>
          <p:nvPr>
            <p:ph type="sldNum" sz="quarter" idx="11"/>
          </p:nvPr>
        </p:nvSpPr>
        <p:spPr/>
        <p:txBody>
          <a:bodyPr/>
          <a:lstStyle/>
          <a:p>
            <a:fld id="{DA2C159E-F13C-4A85-9A41-E7669D3E0D70}" type="slidenum">
              <a:rPr lang="en-GB" smtClean="0"/>
              <a:pPr/>
              <a:t>14</a:t>
            </a:fld>
            <a:endParaRPr lang="en-GB"/>
          </a:p>
        </p:txBody>
      </p:sp>
      <p:sp>
        <p:nvSpPr>
          <p:cNvPr id="6" name="Footer Placeholder 5">
            <a:extLst>
              <a:ext uri="{FF2B5EF4-FFF2-40B4-BE49-F238E27FC236}">
                <a16:creationId xmlns:a16="http://schemas.microsoft.com/office/drawing/2014/main" id="{002447FF-D150-5689-F58B-695657CACC7F}"/>
              </a:ext>
            </a:extLst>
          </p:cNvPr>
          <p:cNvSpPr>
            <a:spLocks noGrp="1"/>
          </p:cNvSpPr>
          <p:nvPr>
            <p:ph type="ftr" sz="quarter" idx="10"/>
          </p:nvPr>
        </p:nvSpPr>
        <p:spPr/>
        <p:txBody>
          <a:bodyPr/>
          <a:lstStyle/>
          <a:p>
            <a:r>
              <a:rPr lang="en-GB" dirty="0"/>
              <a:t>Education and Training Foundation</a:t>
            </a:r>
          </a:p>
        </p:txBody>
      </p:sp>
      <p:sp>
        <p:nvSpPr>
          <p:cNvPr id="8" name="TextBox 7">
            <a:extLst>
              <a:ext uri="{FF2B5EF4-FFF2-40B4-BE49-F238E27FC236}">
                <a16:creationId xmlns:a16="http://schemas.microsoft.com/office/drawing/2014/main" id="{1FCD5D57-1D43-D188-B823-391AE81C8201}"/>
              </a:ext>
            </a:extLst>
          </p:cNvPr>
          <p:cNvSpPr txBox="1"/>
          <p:nvPr/>
        </p:nvSpPr>
        <p:spPr>
          <a:xfrm>
            <a:off x="171449" y="136525"/>
            <a:ext cx="6096000" cy="492443"/>
          </a:xfrm>
          <a:prstGeom prst="rect">
            <a:avLst/>
          </a:prstGeom>
          <a:noFill/>
        </p:spPr>
        <p:txBody>
          <a:bodyPr wrap="square" lIns="121920" tIns="60960" rIns="121920" bIns="60960" anchor="t">
            <a:spAutoFit/>
          </a:bodyPr>
          <a:lstStyle/>
          <a:p>
            <a:endParaRPr lang="en-GB" sz="2400" b="1" i="1">
              <a:cs typeface="Arial"/>
            </a:endParaRPr>
          </a:p>
        </p:txBody>
      </p:sp>
      <p:grpSp>
        <p:nvGrpSpPr>
          <p:cNvPr id="9" name="Group 8">
            <a:extLst>
              <a:ext uri="{FF2B5EF4-FFF2-40B4-BE49-F238E27FC236}">
                <a16:creationId xmlns:a16="http://schemas.microsoft.com/office/drawing/2014/main" id="{DA74B7C7-FF82-852B-9F1F-4F12D36A4424}"/>
              </a:ext>
            </a:extLst>
          </p:cNvPr>
          <p:cNvGrpSpPr/>
          <p:nvPr/>
        </p:nvGrpSpPr>
        <p:grpSpPr>
          <a:xfrm>
            <a:off x="312000" y="1087316"/>
            <a:ext cx="4832429" cy="5142500"/>
            <a:chOff x="234000" y="542925"/>
            <a:chExt cx="3554636" cy="4053072"/>
          </a:xfrm>
        </p:grpSpPr>
        <p:sp>
          <p:nvSpPr>
            <p:cNvPr id="2" name="Rectangle 1">
              <a:extLst>
                <a:ext uri="{FF2B5EF4-FFF2-40B4-BE49-F238E27FC236}">
                  <a16:creationId xmlns:a16="http://schemas.microsoft.com/office/drawing/2014/main" id="{78CA4C02-C9D5-3994-C33F-D0BE964F81E5}"/>
                </a:ext>
              </a:extLst>
            </p:cNvPr>
            <p:cNvSpPr/>
            <p:nvPr/>
          </p:nvSpPr>
          <p:spPr>
            <a:xfrm>
              <a:off x="234000" y="542926"/>
              <a:ext cx="3554636" cy="4053071"/>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400">
                <a:cs typeface="Arial"/>
              </a:endParaRPr>
            </a:p>
          </p:txBody>
        </p:sp>
        <p:sp>
          <p:nvSpPr>
            <p:cNvPr id="3" name="Arrow: Pentagon 2">
              <a:extLst>
                <a:ext uri="{FF2B5EF4-FFF2-40B4-BE49-F238E27FC236}">
                  <a16:creationId xmlns:a16="http://schemas.microsoft.com/office/drawing/2014/main" id="{09CB30A1-8F70-F260-FEAA-FA75A9F36EE9}"/>
                </a:ext>
              </a:extLst>
            </p:cNvPr>
            <p:cNvSpPr/>
            <p:nvPr/>
          </p:nvSpPr>
          <p:spPr>
            <a:xfrm>
              <a:off x="234000" y="542925"/>
              <a:ext cx="1673381" cy="728663"/>
            </a:xfrm>
            <a:prstGeom prst="homePlate">
              <a:avLst/>
            </a:prstGeom>
            <a:solidFill>
              <a:srgbClr val="BE0064"/>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400">
                <a:cs typeface="Arial"/>
              </a:endParaRPr>
            </a:p>
          </p:txBody>
        </p:sp>
        <p:sp>
          <p:nvSpPr>
            <p:cNvPr id="4" name="TextBox 3">
              <a:extLst>
                <a:ext uri="{FF2B5EF4-FFF2-40B4-BE49-F238E27FC236}">
                  <a16:creationId xmlns:a16="http://schemas.microsoft.com/office/drawing/2014/main" id="{0B6D3917-A1E4-DFC9-E2D8-1418455A455B}"/>
                </a:ext>
              </a:extLst>
            </p:cNvPr>
            <p:cNvSpPr txBox="1"/>
            <p:nvPr/>
          </p:nvSpPr>
          <p:spPr>
            <a:xfrm>
              <a:off x="432196" y="799534"/>
              <a:ext cx="1121569" cy="226454"/>
            </a:xfrm>
            <a:prstGeom prst="rect">
              <a:avLst/>
            </a:prstGeom>
            <a:noFill/>
          </p:spPr>
          <p:txBody>
            <a:bodyPr wrap="square" lIns="0" tIns="0" rIns="0" bIns="0" rtlCol="0" anchor="t">
              <a:spAutoFit/>
            </a:bodyPr>
            <a:lstStyle/>
            <a:p>
              <a:r>
                <a:rPr lang="en-US" sz="1867" b="1">
                  <a:solidFill>
                    <a:schemeClr val="bg1"/>
                  </a:solidFill>
                </a:rPr>
                <a:t>KEY TERMS</a:t>
              </a:r>
              <a:endParaRPr lang="en-GB" sz="1867" b="1">
                <a:solidFill>
                  <a:schemeClr val="bg1"/>
                </a:solidFill>
                <a:cs typeface="Arial"/>
              </a:endParaRPr>
            </a:p>
          </p:txBody>
        </p:sp>
        <p:sp>
          <p:nvSpPr>
            <p:cNvPr id="7" name="TextBox 6">
              <a:extLst>
                <a:ext uri="{FF2B5EF4-FFF2-40B4-BE49-F238E27FC236}">
                  <a16:creationId xmlns:a16="http://schemas.microsoft.com/office/drawing/2014/main" id="{5E6CF910-1E87-E8D7-A283-9FFFD4998C5C}"/>
                </a:ext>
              </a:extLst>
            </p:cNvPr>
            <p:cNvSpPr txBox="1"/>
            <p:nvPr/>
          </p:nvSpPr>
          <p:spPr>
            <a:xfrm>
              <a:off x="350044" y="1385888"/>
              <a:ext cx="3314700" cy="3104350"/>
            </a:xfrm>
            <a:prstGeom prst="rect">
              <a:avLst/>
            </a:prstGeom>
            <a:noFill/>
          </p:spPr>
          <p:txBody>
            <a:bodyPr wrap="square" lIns="0" tIns="0" rIns="0" bIns="0" rtlCol="0" anchor="t">
              <a:spAutoFit/>
            </a:bodyPr>
            <a:lstStyle/>
            <a:p>
              <a:r>
                <a:rPr lang="en-US" sz="2133" b="1" dirty="0"/>
                <a:t>Formative assessment</a:t>
              </a:r>
              <a:endParaRPr lang="en-US" sz="2133" b="1" dirty="0">
                <a:cs typeface="Arial"/>
              </a:endParaRPr>
            </a:p>
            <a:p>
              <a:r>
                <a:rPr lang="en-US" sz="2133" dirty="0"/>
                <a:t>This is frequent and ongoing assessment designed to generate evidence of young people’s progress and attainment.</a:t>
              </a:r>
              <a:endParaRPr lang="en-US" sz="2133" dirty="0">
                <a:cs typeface="Arial"/>
              </a:endParaRPr>
            </a:p>
            <a:p>
              <a:endParaRPr lang="en-US" sz="2133" dirty="0">
                <a:cs typeface="Arial"/>
              </a:endParaRPr>
            </a:p>
            <a:p>
              <a:r>
                <a:rPr lang="en-US" sz="2133" b="1" dirty="0"/>
                <a:t>Summative assessment</a:t>
              </a:r>
              <a:endParaRPr lang="en-US" sz="2133" b="1" dirty="0">
                <a:cs typeface="Arial"/>
              </a:endParaRPr>
            </a:p>
            <a:p>
              <a:r>
                <a:rPr lang="en-US" sz="2133" dirty="0"/>
                <a:t>The final assessment, usually at the end of a period of study, to sum up the child’s overall level of attainment and provide data for the stakeholders.</a:t>
              </a:r>
              <a:endParaRPr lang="en-GB" sz="2133" dirty="0">
                <a:cs typeface="Arial"/>
              </a:endParaRPr>
            </a:p>
          </p:txBody>
        </p:sp>
      </p:grpSp>
      <p:sp>
        <p:nvSpPr>
          <p:cNvPr id="13" name="TextBox 12">
            <a:extLst>
              <a:ext uri="{FF2B5EF4-FFF2-40B4-BE49-F238E27FC236}">
                <a16:creationId xmlns:a16="http://schemas.microsoft.com/office/drawing/2014/main" id="{492F074D-75A0-9C16-D494-8A630AE18305}"/>
              </a:ext>
            </a:extLst>
          </p:cNvPr>
          <p:cNvSpPr txBox="1"/>
          <p:nvPr/>
        </p:nvSpPr>
        <p:spPr>
          <a:xfrm>
            <a:off x="5546609" y="958106"/>
            <a:ext cx="6429009" cy="5579925"/>
          </a:xfrm>
          <a:prstGeom prst="rect">
            <a:avLst/>
          </a:prstGeom>
          <a:noFill/>
        </p:spPr>
        <p:txBody>
          <a:bodyPr wrap="square" lIns="0" tIns="0" rIns="0" bIns="0" rtlCol="0" anchor="t">
            <a:spAutoFit/>
          </a:bodyPr>
          <a:lstStyle/>
          <a:p>
            <a:r>
              <a:rPr lang="en-US" sz="2133" b="1" dirty="0"/>
              <a:t>Activity 2</a:t>
            </a:r>
            <a:endParaRPr lang="en-US" sz="2133" b="1" dirty="0">
              <a:cs typeface="Arial"/>
            </a:endParaRPr>
          </a:p>
          <a:p>
            <a:endParaRPr lang="en-US" sz="2133" b="1" dirty="0">
              <a:cs typeface="Arial"/>
            </a:endParaRPr>
          </a:p>
          <a:p>
            <a:r>
              <a:rPr lang="en-US" sz="2133" dirty="0"/>
              <a:t>Assessing young people is integral to their continued progression and development. The </a:t>
            </a:r>
            <a:r>
              <a:rPr lang="en-US" sz="2133" b="1" dirty="0"/>
              <a:t>two</a:t>
            </a:r>
            <a:r>
              <a:rPr lang="en-US" sz="2133" dirty="0"/>
              <a:t> main types of assessment are outlined on the left.</a:t>
            </a:r>
            <a:endParaRPr lang="en-US" sz="2133" dirty="0">
              <a:cs typeface="Arial"/>
            </a:endParaRPr>
          </a:p>
          <a:p>
            <a:endParaRPr lang="en-US" sz="2133" b="1" dirty="0">
              <a:cs typeface="Arial"/>
            </a:endParaRPr>
          </a:p>
          <a:p>
            <a:pPr marL="380990" indent="-380990">
              <a:buFont typeface="Arial" panose="020B0604020202020204" pitchFamily="34" charset="0"/>
              <a:buChar char="•"/>
            </a:pPr>
            <a:r>
              <a:rPr lang="en-US" sz="2133" dirty="0"/>
              <a:t>In your handouts, there is a table with the headings “Formative assessment” and “Summative assessment”.</a:t>
            </a:r>
            <a:endParaRPr lang="en-US" sz="2133" dirty="0">
              <a:cs typeface="Arial"/>
            </a:endParaRPr>
          </a:p>
          <a:p>
            <a:pPr marL="380990" indent="-380990">
              <a:buFont typeface="Arial" panose="020B0604020202020204" pitchFamily="34" charset="0"/>
              <a:buChar char="•"/>
            </a:pPr>
            <a:endParaRPr lang="en-US" sz="2133" dirty="0">
              <a:cs typeface="Arial"/>
            </a:endParaRPr>
          </a:p>
          <a:p>
            <a:pPr marL="380990" indent="-380990">
              <a:buFont typeface="Arial" panose="020B0604020202020204" pitchFamily="34" charset="0"/>
              <a:buChar char="•"/>
            </a:pPr>
            <a:r>
              <a:rPr lang="en-US" sz="2133" dirty="0"/>
              <a:t>Underneath the table is a grid with the different types of assessments you may encounter with young people.</a:t>
            </a:r>
            <a:endParaRPr lang="en-US" sz="2133" dirty="0">
              <a:cs typeface="Arial"/>
            </a:endParaRPr>
          </a:p>
          <a:p>
            <a:pPr marL="380990" indent="-380990">
              <a:buFont typeface="Arial" panose="020B0604020202020204" pitchFamily="34" charset="0"/>
              <a:buChar char="•"/>
            </a:pPr>
            <a:endParaRPr lang="en-US" sz="2133" dirty="0">
              <a:cs typeface="Arial"/>
            </a:endParaRPr>
          </a:p>
          <a:p>
            <a:pPr marL="380990" indent="-380990">
              <a:buFont typeface="Arial" panose="020B0604020202020204" pitchFamily="34" charset="0"/>
              <a:buChar char="•"/>
            </a:pPr>
            <a:r>
              <a:rPr lang="en-US" sz="2133" dirty="0"/>
              <a:t>Place the activities in the correct columns.</a:t>
            </a:r>
            <a:endParaRPr lang="en-US" sz="2133" dirty="0">
              <a:cs typeface="Arial"/>
            </a:endParaRPr>
          </a:p>
          <a:p>
            <a:pPr marL="380990" indent="-380990">
              <a:buFont typeface="Arial" panose="020B0604020202020204" pitchFamily="34" charset="0"/>
              <a:buChar char="•"/>
            </a:pPr>
            <a:endParaRPr lang="en-US" sz="2133" b="1" dirty="0">
              <a:cs typeface="Arial"/>
            </a:endParaRPr>
          </a:p>
          <a:p>
            <a:endParaRPr lang="en-GB" sz="2133" b="1" dirty="0">
              <a:cs typeface="Arial"/>
            </a:endParaRPr>
          </a:p>
        </p:txBody>
      </p:sp>
      <p:sp>
        <p:nvSpPr>
          <p:cNvPr id="11" name="TextBox 10">
            <a:extLst>
              <a:ext uri="{FF2B5EF4-FFF2-40B4-BE49-F238E27FC236}">
                <a16:creationId xmlns:a16="http://schemas.microsoft.com/office/drawing/2014/main" id="{234DB2E7-5EC9-AADA-03E9-72184D00DA46}"/>
              </a:ext>
            </a:extLst>
          </p:cNvPr>
          <p:cNvSpPr txBox="1"/>
          <p:nvPr/>
        </p:nvSpPr>
        <p:spPr>
          <a:xfrm>
            <a:off x="162917" y="133870"/>
            <a:ext cx="11659375" cy="943976"/>
          </a:xfrm>
          <a:prstGeom prst="rect">
            <a:avLst/>
          </a:prstGeom>
          <a:noFill/>
        </p:spPr>
        <p:txBody>
          <a:bodyPr wrap="square" lIns="121920" tIns="60960" rIns="121920" bIns="60960" anchor="t">
            <a:spAutoFit/>
          </a:bodyPr>
          <a:lstStyle/>
          <a:p>
            <a:r>
              <a:rPr lang="en-GB" sz="2667" b="1" i="1" dirty="0">
                <a:cs typeface="Arial"/>
              </a:rPr>
              <a:t>Aim: </a:t>
            </a:r>
            <a:r>
              <a:rPr lang="en-US" sz="2667" b="1" i="1" dirty="0">
                <a:cs typeface="Arial"/>
              </a:rPr>
              <a:t>Communicate effectively with others to plan a sequence of learning </a:t>
            </a:r>
            <a:r>
              <a:rPr lang="en-GB" sz="2667" dirty="0"/>
              <a:t> </a:t>
            </a:r>
          </a:p>
        </p:txBody>
      </p:sp>
    </p:spTree>
    <p:extLst>
      <p:ext uri="{BB962C8B-B14F-4D97-AF65-F5344CB8AC3E}">
        <p14:creationId xmlns:p14="http://schemas.microsoft.com/office/powerpoint/2010/main" val="6578668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62ECBB-2BFF-D974-113A-C1B995D96BF5}"/>
              </a:ext>
            </a:extLst>
          </p:cNvPr>
          <p:cNvSpPr>
            <a:spLocks noGrp="1"/>
          </p:cNvSpPr>
          <p:nvPr>
            <p:ph type="sldNum" sz="quarter" idx="11"/>
          </p:nvPr>
        </p:nvSpPr>
        <p:spPr/>
        <p:txBody>
          <a:bodyPr/>
          <a:lstStyle/>
          <a:p>
            <a:fld id="{DA2C159E-F13C-4A85-9A41-E7669D3E0D70}" type="slidenum">
              <a:rPr lang="en-GB" smtClean="0"/>
              <a:pPr/>
              <a:t>15</a:t>
            </a:fld>
            <a:endParaRPr lang="en-GB"/>
          </a:p>
        </p:txBody>
      </p:sp>
      <p:sp>
        <p:nvSpPr>
          <p:cNvPr id="6" name="Footer Placeholder 5">
            <a:extLst>
              <a:ext uri="{FF2B5EF4-FFF2-40B4-BE49-F238E27FC236}">
                <a16:creationId xmlns:a16="http://schemas.microsoft.com/office/drawing/2014/main" id="{002447FF-D150-5689-F58B-695657CACC7F}"/>
              </a:ext>
            </a:extLst>
          </p:cNvPr>
          <p:cNvSpPr>
            <a:spLocks noGrp="1"/>
          </p:cNvSpPr>
          <p:nvPr>
            <p:ph type="ftr" sz="quarter" idx="10"/>
          </p:nvPr>
        </p:nvSpPr>
        <p:spPr/>
        <p:txBody>
          <a:bodyPr/>
          <a:lstStyle/>
          <a:p>
            <a:r>
              <a:rPr lang="en-GB" dirty="0"/>
              <a:t>Education and Training Foundation</a:t>
            </a:r>
          </a:p>
        </p:txBody>
      </p:sp>
      <p:sp>
        <p:nvSpPr>
          <p:cNvPr id="8" name="TextBox 7">
            <a:extLst>
              <a:ext uri="{FF2B5EF4-FFF2-40B4-BE49-F238E27FC236}">
                <a16:creationId xmlns:a16="http://schemas.microsoft.com/office/drawing/2014/main" id="{1FCD5D57-1D43-D188-B823-391AE81C8201}"/>
              </a:ext>
            </a:extLst>
          </p:cNvPr>
          <p:cNvSpPr txBox="1"/>
          <p:nvPr/>
        </p:nvSpPr>
        <p:spPr>
          <a:xfrm>
            <a:off x="171449" y="136525"/>
            <a:ext cx="6096000" cy="492443"/>
          </a:xfrm>
          <a:prstGeom prst="rect">
            <a:avLst/>
          </a:prstGeom>
          <a:noFill/>
        </p:spPr>
        <p:txBody>
          <a:bodyPr wrap="square" lIns="121920" tIns="60960" rIns="121920" bIns="60960" anchor="t">
            <a:spAutoFit/>
          </a:bodyPr>
          <a:lstStyle/>
          <a:p>
            <a:r>
              <a:rPr lang="en-GB" sz="2400" b="1" i="1"/>
              <a:t>Assessment</a:t>
            </a:r>
            <a:endParaRPr lang="en-GB" sz="2400"/>
          </a:p>
        </p:txBody>
      </p:sp>
      <p:grpSp>
        <p:nvGrpSpPr>
          <p:cNvPr id="9" name="Group 8">
            <a:extLst>
              <a:ext uri="{FF2B5EF4-FFF2-40B4-BE49-F238E27FC236}">
                <a16:creationId xmlns:a16="http://schemas.microsoft.com/office/drawing/2014/main" id="{DA74B7C7-FF82-852B-9F1F-4F12D36A4424}"/>
              </a:ext>
            </a:extLst>
          </p:cNvPr>
          <p:cNvGrpSpPr/>
          <p:nvPr/>
        </p:nvGrpSpPr>
        <p:grpSpPr>
          <a:xfrm>
            <a:off x="312000" y="723901"/>
            <a:ext cx="4783875" cy="4810125"/>
            <a:chOff x="234000" y="542925"/>
            <a:chExt cx="3587906" cy="3607594"/>
          </a:xfrm>
        </p:grpSpPr>
        <p:sp>
          <p:nvSpPr>
            <p:cNvPr id="2" name="Rectangle 1">
              <a:extLst>
                <a:ext uri="{FF2B5EF4-FFF2-40B4-BE49-F238E27FC236}">
                  <a16:creationId xmlns:a16="http://schemas.microsoft.com/office/drawing/2014/main" id="{78CA4C02-C9D5-3994-C33F-D0BE964F81E5}"/>
                </a:ext>
              </a:extLst>
            </p:cNvPr>
            <p:cNvSpPr/>
            <p:nvPr/>
          </p:nvSpPr>
          <p:spPr>
            <a:xfrm>
              <a:off x="234000" y="542925"/>
              <a:ext cx="3587906" cy="3607594"/>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Arrow: Pentagon 2">
              <a:extLst>
                <a:ext uri="{FF2B5EF4-FFF2-40B4-BE49-F238E27FC236}">
                  <a16:creationId xmlns:a16="http://schemas.microsoft.com/office/drawing/2014/main" id="{09CB30A1-8F70-F260-FEAA-FA75A9F36EE9}"/>
                </a:ext>
              </a:extLst>
            </p:cNvPr>
            <p:cNvSpPr/>
            <p:nvPr/>
          </p:nvSpPr>
          <p:spPr>
            <a:xfrm>
              <a:off x="234000" y="542925"/>
              <a:ext cx="1673381" cy="728663"/>
            </a:xfrm>
            <a:prstGeom prst="homePlate">
              <a:avLst/>
            </a:prstGeom>
            <a:solidFill>
              <a:srgbClr val="BE0064"/>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 name="TextBox 3">
              <a:extLst>
                <a:ext uri="{FF2B5EF4-FFF2-40B4-BE49-F238E27FC236}">
                  <a16:creationId xmlns:a16="http://schemas.microsoft.com/office/drawing/2014/main" id="{0B6D3917-A1E4-DFC9-E2D8-1418455A455B}"/>
                </a:ext>
              </a:extLst>
            </p:cNvPr>
            <p:cNvSpPr txBox="1"/>
            <p:nvPr/>
          </p:nvSpPr>
          <p:spPr>
            <a:xfrm>
              <a:off x="432196" y="799534"/>
              <a:ext cx="1121569" cy="215492"/>
            </a:xfrm>
            <a:prstGeom prst="rect">
              <a:avLst/>
            </a:prstGeom>
            <a:noFill/>
          </p:spPr>
          <p:txBody>
            <a:bodyPr wrap="square" lIns="0" tIns="0" rIns="0" bIns="0" rtlCol="0">
              <a:spAutoFit/>
            </a:bodyPr>
            <a:lstStyle/>
            <a:p>
              <a:r>
                <a:rPr lang="en-US" sz="1867" b="1">
                  <a:solidFill>
                    <a:schemeClr val="bg1"/>
                  </a:solidFill>
                </a:rPr>
                <a:t>KEY TERMS</a:t>
              </a:r>
              <a:endParaRPr lang="en-GB" sz="1867" b="1">
                <a:solidFill>
                  <a:schemeClr val="bg1"/>
                </a:solidFill>
              </a:endParaRPr>
            </a:p>
          </p:txBody>
        </p:sp>
        <p:sp>
          <p:nvSpPr>
            <p:cNvPr id="7" name="TextBox 6">
              <a:extLst>
                <a:ext uri="{FF2B5EF4-FFF2-40B4-BE49-F238E27FC236}">
                  <a16:creationId xmlns:a16="http://schemas.microsoft.com/office/drawing/2014/main" id="{5E6CF910-1E87-E8D7-A283-9FFFD4998C5C}"/>
                </a:ext>
              </a:extLst>
            </p:cNvPr>
            <p:cNvSpPr txBox="1"/>
            <p:nvPr/>
          </p:nvSpPr>
          <p:spPr>
            <a:xfrm>
              <a:off x="350044" y="1385888"/>
              <a:ext cx="3314700" cy="2492990"/>
            </a:xfrm>
            <a:prstGeom prst="rect">
              <a:avLst/>
            </a:prstGeom>
            <a:noFill/>
          </p:spPr>
          <p:txBody>
            <a:bodyPr wrap="square" lIns="0" tIns="0" rIns="0" bIns="0" rtlCol="0">
              <a:spAutoFit/>
            </a:bodyPr>
            <a:lstStyle/>
            <a:p>
              <a:r>
                <a:rPr lang="en-US" b="1" dirty="0"/>
                <a:t>Formative assessment</a:t>
              </a:r>
            </a:p>
            <a:p>
              <a:endParaRPr lang="en-US" dirty="0"/>
            </a:p>
            <a:p>
              <a:r>
                <a:rPr lang="en-US" dirty="0"/>
                <a:t>This is frequent and ongoing assessment designed to generate evidence of young people’s progress and attainment.</a:t>
              </a:r>
            </a:p>
            <a:p>
              <a:endParaRPr lang="en-US" dirty="0"/>
            </a:p>
            <a:p>
              <a:r>
                <a:rPr lang="en-US" b="1" dirty="0"/>
                <a:t>Summative assessment</a:t>
              </a:r>
            </a:p>
            <a:p>
              <a:endParaRPr lang="en-US" dirty="0"/>
            </a:p>
            <a:p>
              <a:r>
                <a:rPr lang="en-US" dirty="0"/>
                <a:t>The final assessment, usually at the end of a period of study, to sum up the child’s overall level of attainment and provide data for the stakeholders.</a:t>
              </a:r>
              <a:endParaRPr lang="en-GB" dirty="0"/>
            </a:p>
          </p:txBody>
        </p:sp>
      </p:grpSp>
      <p:graphicFrame>
        <p:nvGraphicFramePr>
          <p:cNvPr id="10" name="Table 10">
            <a:extLst>
              <a:ext uri="{FF2B5EF4-FFF2-40B4-BE49-F238E27FC236}">
                <a16:creationId xmlns:a16="http://schemas.microsoft.com/office/drawing/2014/main" id="{11E8EB47-96D6-FD00-8481-638226B9B4FE}"/>
              </a:ext>
            </a:extLst>
          </p:cNvPr>
          <p:cNvGraphicFramePr>
            <a:graphicFrameLocks noGrp="1"/>
          </p:cNvGraphicFramePr>
          <p:nvPr/>
        </p:nvGraphicFramePr>
        <p:xfrm>
          <a:off x="5250600" y="1080701"/>
          <a:ext cx="6365139" cy="5021732"/>
        </p:xfrm>
        <a:graphic>
          <a:graphicData uri="http://schemas.openxmlformats.org/drawingml/2006/table">
            <a:tbl>
              <a:tblPr firstRow="1" bandRow="1">
                <a:tableStyleId>{5C22544A-7EE6-4342-B048-85BDC9FD1C3A}</a:tableStyleId>
              </a:tblPr>
              <a:tblGrid>
                <a:gridCol w="3182569">
                  <a:extLst>
                    <a:ext uri="{9D8B030D-6E8A-4147-A177-3AD203B41FA5}">
                      <a16:colId xmlns:a16="http://schemas.microsoft.com/office/drawing/2014/main" val="2221867149"/>
                    </a:ext>
                  </a:extLst>
                </a:gridCol>
                <a:gridCol w="3182569">
                  <a:extLst>
                    <a:ext uri="{9D8B030D-6E8A-4147-A177-3AD203B41FA5}">
                      <a16:colId xmlns:a16="http://schemas.microsoft.com/office/drawing/2014/main" val="73490957"/>
                    </a:ext>
                  </a:extLst>
                </a:gridCol>
              </a:tblGrid>
              <a:tr h="632612">
                <a:tc>
                  <a:txBody>
                    <a:bodyPr/>
                    <a:lstStyle/>
                    <a:p>
                      <a:r>
                        <a:rPr lang="en-US" sz="1900"/>
                        <a:t>Formative assessment</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a:t>Summative assessment</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1789584"/>
                  </a:ext>
                </a:extLst>
              </a:tr>
              <a:tr h="43891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00" b="0" dirty="0">
                          <a:solidFill>
                            <a:schemeClr val="tx1"/>
                          </a:solidFill>
                        </a:rPr>
                        <a:t>Observation</a:t>
                      </a:r>
                      <a:endParaRPr lang="en-GB" sz="1900" b="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900" b="0" dirty="0">
                          <a:solidFill>
                            <a:schemeClr val="tx1"/>
                          </a:solidFill>
                        </a:rPr>
                        <a:t>Talking to children</a:t>
                      </a:r>
                      <a:endParaRPr lang="en-GB" sz="1900" b="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900" b="0" dirty="0">
                          <a:solidFill>
                            <a:schemeClr val="tx1"/>
                          </a:solidFill>
                        </a:rPr>
                        <a:t>Marking books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900" b="0" dirty="0">
                          <a:solidFill>
                            <a:schemeClr val="tx1"/>
                          </a:solidFill>
                        </a:rPr>
                        <a:t>Spelling test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900" b="0" dirty="0">
                          <a:solidFill>
                            <a:schemeClr val="tx1"/>
                          </a:solidFill>
                        </a:rPr>
                        <a:t>Surveys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900" b="0" dirty="0">
                          <a:solidFill>
                            <a:schemeClr val="tx1"/>
                          </a:solidFill>
                        </a:rPr>
                        <a:t>Homework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900" b="0" dirty="0">
                          <a:solidFill>
                            <a:schemeClr val="tx1"/>
                          </a:solidFill>
                        </a:rPr>
                        <a:t>1-minute reflection tasks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900" b="0" dirty="0">
                          <a:solidFill>
                            <a:schemeClr val="tx1"/>
                          </a:solidFill>
                        </a:rPr>
                        <a:t>Plenary tasks</a:t>
                      </a:r>
                      <a:endParaRPr lang="en-GB" sz="1900" b="0" dirty="0">
                        <a:solidFill>
                          <a:schemeClr val="tx1"/>
                        </a:solidFill>
                      </a:endParaRPr>
                    </a:p>
                    <a:p>
                      <a:pPr marL="0" marR="0" lvl="0" indent="0" algn="l">
                        <a:lnSpc>
                          <a:spcPct val="100000"/>
                        </a:lnSpc>
                        <a:spcBef>
                          <a:spcPts val="0"/>
                        </a:spcBef>
                        <a:spcAft>
                          <a:spcPts val="0"/>
                        </a:spcAft>
                        <a:buClrTx/>
                        <a:buSzTx/>
                        <a:buFontTx/>
                        <a:buNone/>
                      </a:pPr>
                      <a:r>
                        <a:rPr lang="en-US" sz="1900" b="0" dirty="0">
                          <a:solidFill>
                            <a:schemeClr val="tx1"/>
                          </a:solidFill>
                        </a:rPr>
                        <a:t>Learning journals</a:t>
                      </a:r>
                    </a:p>
                    <a:p>
                      <a:pPr marL="0" marR="0" lvl="0" indent="0" algn="l">
                        <a:lnSpc>
                          <a:spcPct val="100000"/>
                        </a:lnSpc>
                        <a:spcBef>
                          <a:spcPts val="0"/>
                        </a:spcBef>
                        <a:spcAft>
                          <a:spcPts val="0"/>
                        </a:spcAft>
                        <a:buClrTx/>
                        <a:buSzTx/>
                        <a:buFontTx/>
                        <a:buNone/>
                      </a:pPr>
                      <a:endParaRPr lang="en-US" sz="1900" b="0" dirty="0">
                        <a:solidFill>
                          <a:schemeClr val="tx1"/>
                        </a:solidFill>
                      </a:endParaRPr>
                    </a:p>
                    <a:p>
                      <a:pPr marL="0" marR="0" lvl="0" indent="0" algn="l" rtl="0" eaLnBrk="1" fontAlgn="auto" latinLnBrk="0" hangingPunct="1">
                        <a:lnSpc>
                          <a:spcPct val="100000"/>
                        </a:lnSpc>
                        <a:spcBef>
                          <a:spcPts val="0"/>
                        </a:spcBef>
                        <a:spcAft>
                          <a:spcPts val="0"/>
                        </a:spcAft>
                        <a:buClrTx/>
                        <a:buSzTx/>
                        <a:buFontTx/>
                        <a:buNone/>
                      </a:pPr>
                      <a:endParaRPr lang="en-GB" sz="1900" b="0" dirty="0">
                        <a:solidFill>
                          <a:schemeClr val="tx1"/>
                        </a:solidFill>
                      </a:endParaRPr>
                    </a:p>
                    <a:p>
                      <a:endParaRPr lang="en-US" sz="1900" dirty="0"/>
                    </a:p>
                    <a:p>
                      <a:endParaRPr lang="en-GB" sz="1900" dirty="0"/>
                    </a:p>
                    <a:p>
                      <a:endParaRPr lang="en-GB" sz="1900" dirty="0"/>
                    </a:p>
                    <a:p>
                      <a:endParaRPr lang="en-GB" sz="19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900" b="0" dirty="0">
                          <a:solidFill>
                            <a:schemeClr val="tx1"/>
                          </a:solidFill>
                        </a:rPr>
                        <a:t>SATs/exams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900" b="0" dirty="0">
                          <a:solidFill>
                            <a:schemeClr val="tx1"/>
                          </a:solidFill>
                        </a:rPr>
                        <a:t>Creative writing tasks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900" b="0" dirty="0">
                          <a:solidFill>
                            <a:schemeClr val="tx1"/>
                          </a:solidFill>
                        </a:rPr>
                        <a:t>Spelling test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900" b="0" dirty="0">
                          <a:solidFill>
                            <a:schemeClr val="tx1"/>
                          </a:solidFill>
                        </a:rPr>
                        <a:t>Final presentations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900" b="0" dirty="0">
                          <a:solidFill>
                            <a:schemeClr val="tx1"/>
                          </a:solidFill>
                        </a:rPr>
                        <a:t>End-of-unit tasks</a:t>
                      </a:r>
                      <a:endParaRPr lang="en-GB" sz="1900" b="0" dirty="0">
                        <a:solidFill>
                          <a:schemeClr val="tx1"/>
                        </a:solidFill>
                      </a:endParaRPr>
                    </a:p>
                    <a:p>
                      <a:pPr marL="0" marR="0" lvl="0" indent="0" algn="ctr" rtl="0" eaLnBrk="1" fontAlgn="auto" latinLnBrk="0" hangingPunct="1">
                        <a:lnSpc>
                          <a:spcPct val="100000"/>
                        </a:lnSpc>
                        <a:spcBef>
                          <a:spcPts val="0"/>
                        </a:spcBef>
                        <a:spcAft>
                          <a:spcPts val="0"/>
                        </a:spcAft>
                        <a:buClrTx/>
                        <a:buSzTx/>
                        <a:buFontTx/>
                        <a:buNone/>
                      </a:pPr>
                      <a:r>
                        <a:rPr lang="en-GB" sz="1900" b="0" dirty="0">
                          <a:solidFill>
                            <a:schemeClr val="tx1"/>
                          </a:solidFill>
                        </a:rPr>
                        <a:t>Baseline assessments</a:t>
                      </a:r>
                    </a:p>
                    <a:p>
                      <a:pPr marL="0" marR="0" lvl="0" indent="0" algn="ctr" rtl="0" eaLnBrk="1" fontAlgn="auto" latinLnBrk="0" hangingPunct="1">
                        <a:lnSpc>
                          <a:spcPct val="100000"/>
                        </a:lnSpc>
                        <a:spcBef>
                          <a:spcPts val="0"/>
                        </a:spcBef>
                        <a:spcAft>
                          <a:spcPts val="0"/>
                        </a:spcAft>
                        <a:buClrTx/>
                        <a:buSzTx/>
                        <a:buFontTx/>
                        <a:buNone/>
                      </a:pPr>
                      <a:r>
                        <a:rPr lang="en-GB" sz="1900" b="0" dirty="0">
                          <a:solidFill>
                            <a:schemeClr val="tx1"/>
                          </a:solidFill>
                        </a:rPr>
                        <a:t>EYFS progress checks</a:t>
                      </a:r>
                    </a:p>
                    <a:p>
                      <a:pPr marL="0" marR="0" lvl="0" indent="0" algn="ctr">
                        <a:lnSpc>
                          <a:spcPct val="100000"/>
                        </a:lnSpc>
                        <a:spcBef>
                          <a:spcPts val="0"/>
                        </a:spcBef>
                        <a:spcAft>
                          <a:spcPts val="0"/>
                        </a:spcAft>
                        <a:buClrTx/>
                        <a:buSzTx/>
                        <a:buFontTx/>
                        <a:buNone/>
                      </a:pPr>
                      <a:r>
                        <a:rPr lang="en-GB" sz="1900" b="0" dirty="0">
                          <a:solidFill>
                            <a:schemeClr val="tx1"/>
                          </a:solidFill>
                        </a:rPr>
                        <a:t>Time sample observation</a:t>
                      </a:r>
                    </a:p>
                    <a:p>
                      <a:pPr marL="0" marR="0" lvl="0" indent="0" algn="ctr">
                        <a:lnSpc>
                          <a:spcPct val="100000"/>
                        </a:lnSpc>
                        <a:spcBef>
                          <a:spcPts val="0"/>
                        </a:spcBef>
                        <a:spcAft>
                          <a:spcPts val="0"/>
                        </a:spcAft>
                        <a:buClrTx/>
                        <a:buSzTx/>
                        <a:buFontTx/>
                        <a:buNone/>
                      </a:pPr>
                      <a:endParaRPr lang="en-GB" sz="1900" b="0" dirty="0">
                        <a:solidFill>
                          <a:schemeClr val="tx1"/>
                        </a:solidFill>
                      </a:endParaRPr>
                    </a:p>
                    <a:p>
                      <a:pPr marL="0" marR="0" lvl="0" indent="0" algn="ctr">
                        <a:lnSpc>
                          <a:spcPct val="100000"/>
                        </a:lnSpc>
                        <a:spcBef>
                          <a:spcPts val="0"/>
                        </a:spcBef>
                        <a:spcAft>
                          <a:spcPts val="0"/>
                        </a:spcAft>
                        <a:buClrTx/>
                        <a:buSzTx/>
                        <a:buFontTx/>
                        <a:buNone/>
                      </a:pPr>
                      <a:endParaRPr lang="en-GB" sz="1900" b="0" dirty="0">
                        <a:solidFill>
                          <a:schemeClr val="tx1"/>
                        </a:solidFill>
                      </a:endParaRPr>
                    </a:p>
                    <a:p>
                      <a:pPr algn="ctr"/>
                      <a:endParaRPr lang="en-GB" sz="1900" b="0" dirty="0">
                        <a:solidFill>
                          <a:schemeClr val="tx1"/>
                        </a:solidFill>
                      </a:endParaRPr>
                    </a:p>
                    <a:p>
                      <a:pPr algn="l"/>
                      <a:endParaRPr lang="en-GB" sz="19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45627192"/>
                  </a:ext>
                </a:extLst>
              </a:tr>
            </a:tbl>
          </a:graphicData>
        </a:graphic>
      </p:graphicFrame>
      <p:sp>
        <p:nvSpPr>
          <p:cNvPr id="11" name="TextBox 10">
            <a:extLst>
              <a:ext uri="{FF2B5EF4-FFF2-40B4-BE49-F238E27FC236}">
                <a16:creationId xmlns:a16="http://schemas.microsoft.com/office/drawing/2014/main" id="{F3BEADF3-560B-04D1-F68D-7B091FF9FDDB}"/>
              </a:ext>
            </a:extLst>
          </p:cNvPr>
          <p:cNvSpPr txBox="1"/>
          <p:nvPr/>
        </p:nvSpPr>
        <p:spPr>
          <a:xfrm>
            <a:off x="5360136" y="136525"/>
            <a:ext cx="6460984" cy="553998"/>
          </a:xfrm>
          <a:prstGeom prst="rect">
            <a:avLst/>
          </a:prstGeom>
          <a:noFill/>
        </p:spPr>
        <p:txBody>
          <a:bodyPr wrap="square" lIns="0" tIns="0" rIns="0" bIns="0" rtlCol="0" anchor="t">
            <a:spAutoFit/>
          </a:bodyPr>
          <a:lstStyle/>
          <a:p>
            <a:r>
              <a:rPr lang="en-US" dirty="0"/>
              <a:t>The table below is in your handout booklet. Place the ideas in the formative or summative assessment columns.</a:t>
            </a:r>
            <a:endParaRPr lang="en-GB" dirty="0"/>
          </a:p>
        </p:txBody>
      </p:sp>
      <p:sp>
        <p:nvSpPr>
          <p:cNvPr id="13" name="TextBox 12">
            <a:extLst>
              <a:ext uri="{FF2B5EF4-FFF2-40B4-BE49-F238E27FC236}">
                <a16:creationId xmlns:a16="http://schemas.microsoft.com/office/drawing/2014/main" id="{6DB5176D-7993-E901-68C5-71024B31A498}"/>
              </a:ext>
            </a:extLst>
          </p:cNvPr>
          <p:cNvSpPr txBox="1"/>
          <p:nvPr/>
        </p:nvSpPr>
        <p:spPr>
          <a:xfrm>
            <a:off x="3286126" y="5791201"/>
            <a:ext cx="8329613" cy="425169"/>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txBody>
          <a:bodyPr wrap="square" lIns="144000" tIns="48000" rIns="144000" bIns="48000" rtlCol="0">
            <a:spAutoFit/>
          </a:bodyPr>
          <a:lstStyle/>
          <a:p>
            <a:pPr algn="ctr"/>
            <a:r>
              <a:rPr lang="en-US" sz="2133"/>
              <a:t>In your table, fill in any ideas which you may have missed.</a:t>
            </a:r>
            <a:endParaRPr lang="en-GB" sz="2133"/>
          </a:p>
        </p:txBody>
      </p:sp>
    </p:spTree>
    <p:extLst>
      <p:ext uri="{BB962C8B-B14F-4D97-AF65-F5344CB8AC3E}">
        <p14:creationId xmlns:p14="http://schemas.microsoft.com/office/powerpoint/2010/main" val="10402299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62ECBB-2BFF-D974-113A-C1B995D96BF5}"/>
              </a:ext>
            </a:extLst>
          </p:cNvPr>
          <p:cNvSpPr>
            <a:spLocks noGrp="1"/>
          </p:cNvSpPr>
          <p:nvPr>
            <p:ph type="sldNum" sz="quarter" idx="11"/>
          </p:nvPr>
        </p:nvSpPr>
        <p:spPr/>
        <p:txBody>
          <a:bodyPr/>
          <a:lstStyle/>
          <a:p>
            <a:fld id="{DA2C159E-F13C-4A85-9A41-E7669D3E0D70}" type="slidenum">
              <a:rPr lang="en-GB" smtClean="0"/>
              <a:pPr/>
              <a:t>16</a:t>
            </a:fld>
            <a:endParaRPr lang="en-GB"/>
          </a:p>
        </p:txBody>
      </p:sp>
      <p:sp>
        <p:nvSpPr>
          <p:cNvPr id="6" name="Footer Placeholder 5">
            <a:extLst>
              <a:ext uri="{FF2B5EF4-FFF2-40B4-BE49-F238E27FC236}">
                <a16:creationId xmlns:a16="http://schemas.microsoft.com/office/drawing/2014/main" id="{002447FF-D150-5689-F58B-695657CACC7F}"/>
              </a:ext>
            </a:extLst>
          </p:cNvPr>
          <p:cNvSpPr>
            <a:spLocks noGrp="1"/>
          </p:cNvSpPr>
          <p:nvPr>
            <p:ph type="ftr" sz="quarter" idx="10"/>
          </p:nvPr>
        </p:nvSpPr>
        <p:spPr>
          <a:xfrm>
            <a:off x="312000" y="6442959"/>
            <a:ext cx="10248501" cy="365125"/>
          </a:xfrm>
        </p:spPr>
        <p:txBody>
          <a:bodyPr/>
          <a:lstStyle/>
          <a:p>
            <a:r>
              <a:rPr lang="en-GB" dirty="0"/>
              <a:t>Education and Training Foundation</a:t>
            </a:r>
          </a:p>
        </p:txBody>
      </p:sp>
      <p:sp>
        <p:nvSpPr>
          <p:cNvPr id="8" name="TextBox 7">
            <a:extLst>
              <a:ext uri="{FF2B5EF4-FFF2-40B4-BE49-F238E27FC236}">
                <a16:creationId xmlns:a16="http://schemas.microsoft.com/office/drawing/2014/main" id="{1FCD5D57-1D43-D188-B823-391AE81C8201}"/>
              </a:ext>
            </a:extLst>
          </p:cNvPr>
          <p:cNvSpPr txBox="1"/>
          <p:nvPr/>
        </p:nvSpPr>
        <p:spPr>
          <a:xfrm>
            <a:off x="171449" y="136524"/>
            <a:ext cx="6096000" cy="451342"/>
          </a:xfrm>
          <a:prstGeom prst="rect">
            <a:avLst/>
          </a:prstGeom>
          <a:noFill/>
        </p:spPr>
        <p:txBody>
          <a:bodyPr wrap="square" lIns="121920" tIns="60960" rIns="121920" bIns="60960" anchor="t">
            <a:spAutoFit/>
          </a:bodyPr>
          <a:lstStyle/>
          <a:p>
            <a:r>
              <a:rPr lang="en-GB" sz="2133" b="1" i="1"/>
              <a:t>Assessment</a:t>
            </a:r>
            <a:endParaRPr lang="en-GB" sz="2133">
              <a:cs typeface="Arial"/>
            </a:endParaRPr>
          </a:p>
        </p:txBody>
      </p:sp>
      <p:grpSp>
        <p:nvGrpSpPr>
          <p:cNvPr id="9" name="Group 8">
            <a:extLst>
              <a:ext uri="{FF2B5EF4-FFF2-40B4-BE49-F238E27FC236}">
                <a16:creationId xmlns:a16="http://schemas.microsoft.com/office/drawing/2014/main" id="{DA74B7C7-FF82-852B-9F1F-4F12D36A4424}"/>
              </a:ext>
            </a:extLst>
          </p:cNvPr>
          <p:cNvGrpSpPr/>
          <p:nvPr/>
        </p:nvGrpSpPr>
        <p:grpSpPr>
          <a:xfrm>
            <a:off x="312001" y="723901"/>
            <a:ext cx="7072615" cy="6047415"/>
            <a:chOff x="234000" y="542925"/>
            <a:chExt cx="5304461" cy="4535561"/>
          </a:xfrm>
        </p:grpSpPr>
        <p:sp>
          <p:nvSpPr>
            <p:cNvPr id="2" name="Rectangle 1">
              <a:extLst>
                <a:ext uri="{FF2B5EF4-FFF2-40B4-BE49-F238E27FC236}">
                  <a16:creationId xmlns:a16="http://schemas.microsoft.com/office/drawing/2014/main" id="{78CA4C02-C9D5-3994-C33F-D0BE964F81E5}"/>
                </a:ext>
              </a:extLst>
            </p:cNvPr>
            <p:cNvSpPr/>
            <p:nvPr/>
          </p:nvSpPr>
          <p:spPr>
            <a:xfrm>
              <a:off x="234000" y="542925"/>
              <a:ext cx="5304461" cy="4224338"/>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Arrow: Pentagon 2">
              <a:extLst>
                <a:ext uri="{FF2B5EF4-FFF2-40B4-BE49-F238E27FC236}">
                  <a16:creationId xmlns:a16="http://schemas.microsoft.com/office/drawing/2014/main" id="{09CB30A1-8F70-F260-FEAA-FA75A9F36EE9}"/>
                </a:ext>
              </a:extLst>
            </p:cNvPr>
            <p:cNvSpPr/>
            <p:nvPr/>
          </p:nvSpPr>
          <p:spPr>
            <a:xfrm>
              <a:off x="234000" y="542925"/>
              <a:ext cx="1673381" cy="728663"/>
            </a:xfrm>
            <a:prstGeom prst="homePlate">
              <a:avLst/>
            </a:prstGeom>
            <a:solidFill>
              <a:srgbClr val="BE0064"/>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 name="TextBox 3">
              <a:extLst>
                <a:ext uri="{FF2B5EF4-FFF2-40B4-BE49-F238E27FC236}">
                  <a16:creationId xmlns:a16="http://schemas.microsoft.com/office/drawing/2014/main" id="{0B6D3917-A1E4-DFC9-E2D8-1418455A455B}"/>
                </a:ext>
              </a:extLst>
            </p:cNvPr>
            <p:cNvSpPr txBox="1"/>
            <p:nvPr/>
          </p:nvSpPr>
          <p:spPr>
            <a:xfrm>
              <a:off x="432196" y="799534"/>
              <a:ext cx="1121569" cy="215492"/>
            </a:xfrm>
            <a:prstGeom prst="rect">
              <a:avLst/>
            </a:prstGeom>
            <a:noFill/>
          </p:spPr>
          <p:txBody>
            <a:bodyPr wrap="square" lIns="0" tIns="0" rIns="0" bIns="0" rtlCol="0">
              <a:spAutoFit/>
            </a:bodyPr>
            <a:lstStyle/>
            <a:p>
              <a:r>
                <a:rPr lang="en-US" sz="1867" b="1">
                  <a:solidFill>
                    <a:schemeClr val="bg1"/>
                  </a:solidFill>
                </a:rPr>
                <a:t>KEY TERMS</a:t>
              </a:r>
              <a:endParaRPr lang="en-GB" sz="1867" b="1">
                <a:solidFill>
                  <a:schemeClr val="bg1"/>
                </a:solidFill>
              </a:endParaRPr>
            </a:p>
          </p:txBody>
        </p:sp>
        <p:sp>
          <p:nvSpPr>
            <p:cNvPr id="7" name="TextBox 6">
              <a:extLst>
                <a:ext uri="{FF2B5EF4-FFF2-40B4-BE49-F238E27FC236}">
                  <a16:creationId xmlns:a16="http://schemas.microsoft.com/office/drawing/2014/main" id="{5E6CF910-1E87-E8D7-A283-9FFFD4998C5C}"/>
                </a:ext>
              </a:extLst>
            </p:cNvPr>
            <p:cNvSpPr txBox="1"/>
            <p:nvPr/>
          </p:nvSpPr>
          <p:spPr>
            <a:xfrm>
              <a:off x="350044" y="1385888"/>
              <a:ext cx="5004471" cy="3692598"/>
            </a:xfrm>
            <a:prstGeom prst="rect">
              <a:avLst/>
            </a:prstGeom>
            <a:noFill/>
          </p:spPr>
          <p:txBody>
            <a:bodyPr wrap="square" lIns="0" tIns="0" rIns="0" bIns="0" rtlCol="0" anchor="t">
              <a:spAutoFit/>
            </a:bodyPr>
            <a:lstStyle/>
            <a:p>
              <a:r>
                <a:rPr lang="en-US" sz="2133" b="1" dirty="0"/>
                <a:t>Formal observations</a:t>
              </a:r>
              <a:endParaRPr lang="en-US" sz="2133" b="1" dirty="0">
                <a:cs typeface="Arial"/>
              </a:endParaRPr>
            </a:p>
            <a:p>
              <a:endParaRPr lang="en-US" sz="2133" dirty="0">
                <a:cs typeface="Arial"/>
              </a:endParaRPr>
            </a:p>
            <a:p>
              <a:r>
                <a:rPr lang="en-US" sz="2133" dirty="0"/>
                <a:t>Structured observations taking place during a set time.</a:t>
              </a:r>
              <a:endParaRPr lang="en-US" sz="2133" dirty="0">
                <a:cs typeface="Arial"/>
              </a:endParaRPr>
            </a:p>
            <a:p>
              <a:endParaRPr lang="en-US" sz="2133" dirty="0">
                <a:cs typeface="Arial"/>
              </a:endParaRPr>
            </a:p>
            <a:p>
              <a:r>
                <a:rPr lang="en-US" sz="2133" b="1" dirty="0"/>
                <a:t>Informal observations</a:t>
              </a:r>
              <a:endParaRPr lang="en-US" sz="2133" b="1" dirty="0">
                <a:cs typeface="Arial"/>
              </a:endParaRPr>
            </a:p>
            <a:p>
              <a:endParaRPr lang="en-US" sz="2133" dirty="0">
                <a:cs typeface="Arial"/>
              </a:endParaRPr>
            </a:p>
            <a:p>
              <a:r>
                <a:rPr lang="en-US" sz="2133" dirty="0"/>
                <a:t>Simple observations which take place during the course of the day, looking at </a:t>
              </a:r>
              <a:r>
                <a:rPr lang="en-US" sz="2133" dirty="0" err="1"/>
                <a:t>behaviour</a:t>
              </a:r>
              <a:r>
                <a:rPr lang="en-US" sz="2133" dirty="0"/>
                <a:t>, relationships and confidence.</a:t>
              </a:r>
              <a:endParaRPr lang="en-US" sz="2133" dirty="0">
                <a:cs typeface="Arial"/>
              </a:endParaRPr>
            </a:p>
            <a:p>
              <a:endParaRPr lang="en-US" sz="2133" dirty="0">
                <a:cs typeface="Arial"/>
              </a:endParaRPr>
            </a:p>
            <a:p>
              <a:r>
                <a:rPr lang="en-US" sz="2133" b="1" dirty="0"/>
                <a:t>Learning journal</a:t>
              </a:r>
              <a:endParaRPr lang="en-US" sz="2133" b="1" dirty="0">
                <a:cs typeface="Arial"/>
              </a:endParaRPr>
            </a:p>
            <a:p>
              <a:r>
                <a:rPr lang="en-US" sz="2133" dirty="0"/>
                <a:t>This may be used in the EYFS as a record of a child’s progress and achievement throughout the year. It may include observations, quotes and photographs.</a:t>
              </a:r>
              <a:endParaRPr lang="en-US" sz="2133" dirty="0">
                <a:cs typeface="Arial"/>
              </a:endParaRPr>
            </a:p>
            <a:p>
              <a:endParaRPr lang="en-GB" sz="2133" dirty="0">
                <a:cs typeface="Arial"/>
              </a:endParaRPr>
            </a:p>
          </p:txBody>
        </p:sp>
      </p:grpSp>
      <p:sp>
        <p:nvSpPr>
          <p:cNvPr id="12" name="TextBox 11">
            <a:extLst>
              <a:ext uri="{FF2B5EF4-FFF2-40B4-BE49-F238E27FC236}">
                <a16:creationId xmlns:a16="http://schemas.microsoft.com/office/drawing/2014/main" id="{EB8DC48B-8806-C845-04A1-4FE9AA3CD455}"/>
              </a:ext>
            </a:extLst>
          </p:cNvPr>
          <p:cNvSpPr txBox="1"/>
          <p:nvPr/>
        </p:nvSpPr>
        <p:spPr>
          <a:xfrm>
            <a:off x="7842382" y="811144"/>
            <a:ext cx="3571484" cy="5251694"/>
          </a:xfrm>
          <a:prstGeom prst="rect">
            <a:avLst/>
          </a:prstGeom>
          <a:noFill/>
        </p:spPr>
        <p:txBody>
          <a:bodyPr wrap="square" lIns="0" tIns="0" rIns="0" bIns="0" rtlCol="0" anchor="t">
            <a:spAutoFit/>
          </a:bodyPr>
          <a:lstStyle/>
          <a:p>
            <a:r>
              <a:rPr lang="en-US" sz="2133" b="1" dirty="0"/>
              <a:t>Activity 3</a:t>
            </a:r>
            <a:endParaRPr lang="en-US" sz="2133" b="1" dirty="0">
              <a:cs typeface="Arial"/>
            </a:endParaRPr>
          </a:p>
          <a:p>
            <a:endParaRPr lang="en-US" sz="2133" dirty="0">
              <a:cs typeface="Arial"/>
            </a:endParaRPr>
          </a:p>
          <a:p>
            <a:r>
              <a:rPr lang="en-US" sz="2133" dirty="0"/>
              <a:t>On the left of this slide are the </a:t>
            </a:r>
            <a:r>
              <a:rPr lang="en-US" sz="2133" b="1" dirty="0"/>
              <a:t>three</a:t>
            </a:r>
            <a:r>
              <a:rPr lang="en-US" sz="2133" dirty="0"/>
              <a:t> main types of observations you may undertake with young people.</a:t>
            </a:r>
            <a:endParaRPr lang="en-US" sz="2133" dirty="0">
              <a:cs typeface="Arial"/>
            </a:endParaRPr>
          </a:p>
          <a:p>
            <a:endParaRPr lang="en-US" sz="2133" dirty="0">
              <a:cs typeface="Arial"/>
            </a:endParaRPr>
          </a:p>
          <a:p>
            <a:r>
              <a:rPr lang="en-US" sz="2133" dirty="0"/>
              <a:t>In your handout booklet, there is a table outlining the </a:t>
            </a:r>
            <a:r>
              <a:rPr lang="en-US" sz="2133" b="1" dirty="0"/>
              <a:t>four</a:t>
            </a:r>
            <a:r>
              <a:rPr lang="en-US" sz="2133" dirty="0"/>
              <a:t> key techniques you can use in your interactions.</a:t>
            </a:r>
            <a:endParaRPr lang="en-US" sz="2133" dirty="0">
              <a:cs typeface="Arial"/>
            </a:endParaRPr>
          </a:p>
          <a:p>
            <a:endParaRPr lang="en-US" sz="2133" dirty="0">
              <a:cs typeface="Arial"/>
            </a:endParaRPr>
          </a:p>
          <a:p>
            <a:r>
              <a:rPr lang="en-US" sz="2133" dirty="0"/>
              <a:t>Based on your previous experiences, highlight the strengths and drawbacks of each in the table.</a:t>
            </a:r>
            <a:endParaRPr lang="en-GB" sz="2133" dirty="0">
              <a:cs typeface="Arial"/>
            </a:endParaRPr>
          </a:p>
        </p:txBody>
      </p:sp>
    </p:spTree>
    <p:extLst>
      <p:ext uri="{BB962C8B-B14F-4D97-AF65-F5344CB8AC3E}">
        <p14:creationId xmlns:p14="http://schemas.microsoft.com/office/powerpoint/2010/main" val="23055670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62ECBB-2BFF-D974-113A-C1B995D96BF5}"/>
              </a:ext>
            </a:extLst>
          </p:cNvPr>
          <p:cNvSpPr>
            <a:spLocks noGrp="1"/>
          </p:cNvSpPr>
          <p:nvPr>
            <p:ph type="sldNum" sz="quarter" idx="11"/>
          </p:nvPr>
        </p:nvSpPr>
        <p:spPr/>
        <p:txBody>
          <a:bodyPr/>
          <a:lstStyle/>
          <a:p>
            <a:fld id="{DA2C159E-F13C-4A85-9A41-E7669D3E0D70}" type="slidenum">
              <a:rPr lang="en-GB" smtClean="0"/>
              <a:pPr/>
              <a:t>17</a:t>
            </a:fld>
            <a:endParaRPr lang="en-GB"/>
          </a:p>
        </p:txBody>
      </p:sp>
      <p:sp>
        <p:nvSpPr>
          <p:cNvPr id="6" name="Footer Placeholder 5">
            <a:extLst>
              <a:ext uri="{FF2B5EF4-FFF2-40B4-BE49-F238E27FC236}">
                <a16:creationId xmlns:a16="http://schemas.microsoft.com/office/drawing/2014/main" id="{002447FF-D150-5689-F58B-695657CACC7F}"/>
              </a:ext>
            </a:extLst>
          </p:cNvPr>
          <p:cNvSpPr>
            <a:spLocks noGrp="1"/>
          </p:cNvSpPr>
          <p:nvPr>
            <p:ph type="ftr" sz="quarter" idx="10"/>
          </p:nvPr>
        </p:nvSpPr>
        <p:spPr>
          <a:xfrm>
            <a:off x="312000" y="6442959"/>
            <a:ext cx="10248501" cy="365125"/>
          </a:xfrm>
        </p:spPr>
        <p:txBody>
          <a:bodyPr/>
          <a:lstStyle/>
          <a:p>
            <a:r>
              <a:rPr lang="en-GB"/>
              <a:t>Education &amp; Training Foundation</a:t>
            </a:r>
          </a:p>
        </p:txBody>
      </p:sp>
      <p:sp>
        <p:nvSpPr>
          <p:cNvPr id="8" name="TextBox 7">
            <a:extLst>
              <a:ext uri="{FF2B5EF4-FFF2-40B4-BE49-F238E27FC236}">
                <a16:creationId xmlns:a16="http://schemas.microsoft.com/office/drawing/2014/main" id="{1FCD5D57-1D43-D188-B823-391AE81C8201}"/>
              </a:ext>
            </a:extLst>
          </p:cNvPr>
          <p:cNvSpPr txBox="1"/>
          <p:nvPr/>
        </p:nvSpPr>
        <p:spPr>
          <a:xfrm>
            <a:off x="171449" y="136525"/>
            <a:ext cx="6096000" cy="461665"/>
          </a:xfrm>
          <a:prstGeom prst="rect">
            <a:avLst/>
          </a:prstGeom>
          <a:noFill/>
        </p:spPr>
        <p:txBody>
          <a:bodyPr wrap="square">
            <a:spAutoFit/>
          </a:bodyPr>
          <a:lstStyle/>
          <a:p>
            <a:r>
              <a:rPr lang="en-GB" sz="2400" b="1" i="1">
                <a:solidFill>
                  <a:srgbClr val="0070C0"/>
                </a:solidFill>
              </a:rPr>
              <a:t>Assessment</a:t>
            </a:r>
            <a:endParaRPr lang="en-GB" sz="2400"/>
          </a:p>
        </p:txBody>
      </p:sp>
      <p:graphicFrame>
        <p:nvGraphicFramePr>
          <p:cNvPr id="14" name="Table 14">
            <a:extLst>
              <a:ext uri="{FF2B5EF4-FFF2-40B4-BE49-F238E27FC236}">
                <a16:creationId xmlns:a16="http://schemas.microsoft.com/office/drawing/2014/main" id="{31D83A50-67C3-0017-E9B5-2610F3EFD563}"/>
              </a:ext>
            </a:extLst>
          </p:cNvPr>
          <p:cNvGraphicFramePr>
            <a:graphicFrameLocks noGrp="1"/>
          </p:cNvGraphicFramePr>
          <p:nvPr/>
        </p:nvGraphicFramePr>
        <p:xfrm>
          <a:off x="312001" y="577649"/>
          <a:ext cx="11181191" cy="5980367"/>
        </p:xfrm>
        <a:graphic>
          <a:graphicData uri="http://schemas.openxmlformats.org/drawingml/2006/table">
            <a:tbl>
              <a:tblPr firstRow="1" bandRow="1">
                <a:tableStyleId>{00A15C55-8517-42AA-B614-E9B94910E393}</a:tableStyleId>
              </a:tblPr>
              <a:tblGrid>
                <a:gridCol w="1682712">
                  <a:extLst>
                    <a:ext uri="{9D8B030D-6E8A-4147-A177-3AD203B41FA5}">
                      <a16:colId xmlns:a16="http://schemas.microsoft.com/office/drawing/2014/main" val="2589602477"/>
                    </a:ext>
                  </a:extLst>
                </a:gridCol>
                <a:gridCol w="5771416">
                  <a:extLst>
                    <a:ext uri="{9D8B030D-6E8A-4147-A177-3AD203B41FA5}">
                      <a16:colId xmlns:a16="http://schemas.microsoft.com/office/drawing/2014/main" val="1187557491"/>
                    </a:ext>
                  </a:extLst>
                </a:gridCol>
                <a:gridCol w="3727063">
                  <a:extLst>
                    <a:ext uri="{9D8B030D-6E8A-4147-A177-3AD203B41FA5}">
                      <a16:colId xmlns:a16="http://schemas.microsoft.com/office/drawing/2014/main" val="34983367"/>
                    </a:ext>
                  </a:extLst>
                </a:gridCol>
              </a:tblGrid>
              <a:tr h="366145">
                <a:tc>
                  <a:txBody>
                    <a:bodyPr/>
                    <a:lstStyle/>
                    <a:p>
                      <a:r>
                        <a:rPr lang="en-US" sz="1600" dirty="0"/>
                        <a:t>Assessment</a:t>
                      </a:r>
                      <a:endParaRPr lang="en-GB" sz="16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Strengths</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Drawbacks</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2763924"/>
                  </a:ext>
                </a:extLst>
              </a:tr>
              <a:tr h="1586628">
                <a:tc>
                  <a:txBody>
                    <a:bodyPr/>
                    <a:lstStyle/>
                    <a:p>
                      <a:endParaRPr lang="en-US" sz="1600" dirty="0"/>
                    </a:p>
                    <a:p>
                      <a:r>
                        <a:rPr lang="en-GB" sz="1600" dirty="0"/>
                        <a:t>Questioning </a:t>
                      </a:r>
                    </a:p>
                    <a:p>
                      <a:r>
                        <a:rPr lang="en-GB" sz="1600" dirty="0"/>
                        <a:t>children.</a:t>
                      </a:r>
                    </a:p>
                    <a:p>
                      <a:endParaRPr lang="en-GB" sz="16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a:t>Can differentiate to level of the child.</a:t>
                      </a:r>
                    </a:p>
                    <a:p>
                      <a:r>
                        <a:rPr lang="en-US" sz="1600"/>
                        <a:t>Quick and easy way to gain understanding.</a:t>
                      </a:r>
                    </a:p>
                    <a:p>
                      <a:r>
                        <a:rPr lang="en-US" sz="1600"/>
                        <a:t>Open questions could lead to varied discussion.</a:t>
                      </a:r>
                    </a:p>
                    <a:p>
                      <a:r>
                        <a:rPr lang="en-US" sz="1600"/>
                        <a:t>Can record in a learning journal.</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If using closed questions, this can lead to simple answers.</a:t>
                      </a:r>
                    </a:p>
                    <a:p>
                      <a:r>
                        <a:rPr lang="en-US" sz="1600" dirty="0"/>
                        <a:t>Some students may become distracted/not like to be questioned.</a:t>
                      </a:r>
                    </a:p>
                    <a:p>
                      <a:r>
                        <a:rPr lang="en-US" sz="1600" dirty="0"/>
                        <a:t>May forget the answer if recording later.</a:t>
                      </a:r>
                      <a:endParaRPr lang="en-GB" sz="16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59458955"/>
                  </a:ext>
                </a:extLst>
              </a:tr>
              <a:tr h="1342531">
                <a:tc>
                  <a:txBody>
                    <a:bodyPr/>
                    <a:lstStyle/>
                    <a:p>
                      <a:r>
                        <a:rPr lang="en-US" sz="1600" dirty="0"/>
                        <a:t>Asking children to review their own or others’ progress.</a:t>
                      </a:r>
                      <a:endParaRPr lang="en-GB" sz="16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Good for metacognition and understanding of the task.</a:t>
                      </a:r>
                    </a:p>
                    <a:p>
                      <a:r>
                        <a:rPr lang="en-US" sz="1600" dirty="0"/>
                        <a:t>Good to improve vocabulary and technical vocabulary of the child.</a:t>
                      </a:r>
                    </a:p>
                    <a:p>
                      <a:r>
                        <a:rPr lang="en-US" sz="1600" dirty="0"/>
                        <a:t>Makes sure student is aware of the criteria.</a:t>
                      </a:r>
                      <a:endParaRPr lang="en-GB" sz="16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Some students may not fully understand the criteria.</a:t>
                      </a:r>
                    </a:p>
                    <a:p>
                      <a:r>
                        <a:rPr lang="en-US" sz="1600" dirty="0"/>
                        <a:t>“Progress” may be hard to define for students if they do not know their starting point or the target.</a:t>
                      </a:r>
                      <a:endParaRPr lang="en-GB" sz="16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87522350"/>
                  </a:ext>
                </a:extLst>
              </a:tr>
              <a:tr h="1586628">
                <a:tc>
                  <a:txBody>
                    <a:bodyPr/>
                    <a:lstStyle/>
                    <a:p>
                      <a:r>
                        <a:rPr lang="en-US" sz="1600"/>
                        <a:t>Listening to children’s reasoning.</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a:t>Builds up rapport between student and adult.</a:t>
                      </a:r>
                    </a:p>
                    <a:p>
                      <a:r>
                        <a:rPr lang="en-US" sz="1600"/>
                        <a:t>Quick and easy way to gain understanding.</a:t>
                      </a:r>
                    </a:p>
                    <a:p>
                      <a:r>
                        <a:rPr lang="en-US" sz="1600"/>
                        <a:t>Good for developing student’s metacognition.</a:t>
                      </a:r>
                    </a:p>
                    <a:p>
                      <a:r>
                        <a:rPr lang="en-US" sz="1600" err="1"/>
                        <a:t>Individualised</a:t>
                      </a:r>
                      <a:r>
                        <a:rPr lang="en-US" sz="1600"/>
                        <a:t> response for learning journal.</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Weaker speakers may struggle to explain reasoning.</a:t>
                      </a:r>
                    </a:p>
                    <a:p>
                      <a:r>
                        <a:rPr lang="en-US" sz="1600" dirty="0"/>
                        <a:t>Some SEND students may experience processing skill difficulties.</a:t>
                      </a:r>
                    </a:p>
                    <a:p>
                      <a:r>
                        <a:rPr lang="en-US" sz="1600" dirty="0"/>
                        <a:t>EAL students may not have the vocabulary.</a:t>
                      </a:r>
                      <a:endParaRPr lang="en-GB" sz="16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08945727"/>
                  </a:ext>
                </a:extLst>
              </a:tr>
              <a:tr h="1098435">
                <a:tc>
                  <a:txBody>
                    <a:bodyPr/>
                    <a:lstStyle/>
                    <a:p>
                      <a:r>
                        <a:rPr lang="en-US" sz="1600"/>
                        <a:t>Using regular observations.</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Quick and easy assessment of progress.</a:t>
                      </a:r>
                    </a:p>
                    <a:p>
                      <a:r>
                        <a:rPr lang="en-US" sz="1600" dirty="0"/>
                        <a:t>Can use pictures/videos to aid.</a:t>
                      </a:r>
                    </a:p>
                    <a:p>
                      <a:r>
                        <a:rPr lang="en-US" sz="1600" dirty="0"/>
                        <a:t>Unobtrusive – student is unaware so will behave naturally.</a:t>
                      </a:r>
                      <a:endParaRPr lang="en-GB" sz="16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Can be time consuming, especially if formal.</a:t>
                      </a:r>
                    </a:p>
                    <a:p>
                      <a:r>
                        <a:rPr lang="en-US" sz="1600" dirty="0"/>
                        <a:t>Students may react differently if they are aware of observation.</a:t>
                      </a:r>
                      <a:endParaRPr lang="en-GB" sz="16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42450821"/>
                  </a:ext>
                </a:extLst>
              </a:tr>
            </a:tbl>
          </a:graphicData>
        </a:graphic>
      </p:graphicFrame>
      <p:sp>
        <p:nvSpPr>
          <p:cNvPr id="10" name="TextBox 9">
            <a:extLst>
              <a:ext uri="{FF2B5EF4-FFF2-40B4-BE49-F238E27FC236}">
                <a16:creationId xmlns:a16="http://schemas.microsoft.com/office/drawing/2014/main" id="{B99EA7F7-12A9-C81E-6A50-ABAF5D19B5FA}"/>
              </a:ext>
            </a:extLst>
          </p:cNvPr>
          <p:cNvSpPr txBox="1"/>
          <p:nvPr/>
        </p:nvSpPr>
        <p:spPr>
          <a:xfrm>
            <a:off x="2461335" y="236911"/>
            <a:ext cx="8753476" cy="276999"/>
          </a:xfrm>
          <a:prstGeom prst="rect">
            <a:avLst/>
          </a:prstGeom>
          <a:noFill/>
        </p:spPr>
        <p:txBody>
          <a:bodyPr wrap="square" lIns="0" tIns="0" rIns="0" bIns="0" rtlCol="0">
            <a:spAutoFit/>
          </a:bodyPr>
          <a:lstStyle/>
          <a:p>
            <a:r>
              <a:rPr lang="en-US"/>
              <a:t>Review your answers with these suggestions.</a:t>
            </a:r>
            <a:endParaRPr lang="en-GB"/>
          </a:p>
        </p:txBody>
      </p:sp>
    </p:spTree>
    <p:extLst>
      <p:ext uri="{BB962C8B-B14F-4D97-AF65-F5344CB8AC3E}">
        <p14:creationId xmlns:p14="http://schemas.microsoft.com/office/powerpoint/2010/main" val="27667552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62ECBB-2BFF-D974-113A-C1B995D96BF5}"/>
              </a:ext>
            </a:extLst>
          </p:cNvPr>
          <p:cNvSpPr>
            <a:spLocks noGrp="1"/>
          </p:cNvSpPr>
          <p:nvPr>
            <p:ph type="sldNum" sz="quarter" idx="11"/>
          </p:nvPr>
        </p:nvSpPr>
        <p:spPr/>
        <p:txBody>
          <a:bodyPr/>
          <a:lstStyle/>
          <a:p>
            <a:fld id="{DA2C159E-F13C-4A85-9A41-E7669D3E0D70}" type="slidenum">
              <a:rPr lang="en-GB" smtClean="0"/>
              <a:pPr/>
              <a:t>18</a:t>
            </a:fld>
            <a:endParaRPr lang="en-GB"/>
          </a:p>
        </p:txBody>
      </p:sp>
      <p:sp>
        <p:nvSpPr>
          <p:cNvPr id="6" name="Footer Placeholder 5">
            <a:extLst>
              <a:ext uri="{FF2B5EF4-FFF2-40B4-BE49-F238E27FC236}">
                <a16:creationId xmlns:a16="http://schemas.microsoft.com/office/drawing/2014/main" id="{002447FF-D150-5689-F58B-695657CACC7F}"/>
              </a:ext>
            </a:extLst>
          </p:cNvPr>
          <p:cNvSpPr>
            <a:spLocks noGrp="1"/>
          </p:cNvSpPr>
          <p:nvPr>
            <p:ph type="ftr" sz="quarter" idx="10"/>
          </p:nvPr>
        </p:nvSpPr>
        <p:spPr>
          <a:xfrm>
            <a:off x="312000" y="6442959"/>
            <a:ext cx="10248501" cy="365125"/>
          </a:xfrm>
        </p:spPr>
        <p:txBody>
          <a:bodyPr/>
          <a:lstStyle/>
          <a:p>
            <a:r>
              <a:rPr lang="en-GB" dirty="0"/>
              <a:t>Education and Training Foundation</a:t>
            </a:r>
            <a:endParaRPr lang="en-GB" dirty="0">
              <a:cs typeface="Arial"/>
            </a:endParaRPr>
          </a:p>
        </p:txBody>
      </p:sp>
      <p:sp>
        <p:nvSpPr>
          <p:cNvPr id="8" name="TextBox 7">
            <a:extLst>
              <a:ext uri="{FF2B5EF4-FFF2-40B4-BE49-F238E27FC236}">
                <a16:creationId xmlns:a16="http://schemas.microsoft.com/office/drawing/2014/main" id="{1FCD5D57-1D43-D188-B823-391AE81C8201}"/>
              </a:ext>
            </a:extLst>
          </p:cNvPr>
          <p:cNvSpPr txBox="1"/>
          <p:nvPr/>
        </p:nvSpPr>
        <p:spPr>
          <a:xfrm>
            <a:off x="171449" y="136524"/>
            <a:ext cx="6096000" cy="533544"/>
          </a:xfrm>
          <a:prstGeom prst="rect">
            <a:avLst/>
          </a:prstGeom>
          <a:noFill/>
        </p:spPr>
        <p:txBody>
          <a:bodyPr wrap="square" lIns="121920" tIns="60960" rIns="121920" bIns="60960" anchor="t">
            <a:spAutoFit/>
          </a:bodyPr>
          <a:lstStyle/>
          <a:p>
            <a:r>
              <a:rPr lang="en-GB" sz="2667" b="1" i="1">
                <a:cs typeface="Arial"/>
              </a:rPr>
              <a:t>Assessment</a:t>
            </a:r>
            <a:endParaRPr lang="en-GB" sz="2667">
              <a:cs typeface="Arial"/>
            </a:endParaRPr>
          </a:p>
        </p:txBody>
      </p:sp>
      <p:sp>
        <p:nvSpPr>
          <p:cNvPr id="2" name="Rectangle 1">
            <a:extLst>
              <a:ext uri="{FF2B5EF4-FFF2-40B4-BE49-F238E27FC236}">
                <a16:creationId xmlns:a16="http://schemas.microsoft.com/office/drawing/2014/main" id="{78CA4C02-C9D5-3994-C33F-D0BE964F81E5}"/>
              </a:ext>
            </a:extLst>
          </p:cNvPr>
          <p:cNvSpPr/>
          <p:nvPr/>
        </p:nvSpPr>
        <p:spPr>
          <a:xfrm>
            <a:off x="82356" y="901353"/>
            <a:ext cx="5538176" cy="5444561"/>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33"/>
          </a:p>
        </p:txBody>
      </p:sp>
      <p:sp>
        <p:nvSpPr>
          <p:cNvPr id="3" name="Arrow: Pentagon 2">
            <a:extLst>
              <a:ext uri="{FF2B5EF4-FFF2-40B4-BE49-F238E27FC236}">
                <a16:creationId xmlns:a16="http://schemas.microsoft.com/office/drawing/2014/main" id="{09CB30A1-8F70-F260-FEAA-FA75A9F36EE9}"/>
              </a:ext>
            </a:extLst>
          </p:cNvPr>
          <p:cNvSpPr/>
          <p:nvPr/>
        </p:nvSpPr>
        <p:spPr>
          <a:xfrm>
            <a:off x="82357" y="901352"/>
            <a:ext cx="2231175" cy="585333"/>
          </a:xfrm>
          <a:prstGeom prst="homePlate">
            <a:avLst/>
          </a:prstGeom>
          <a:solidFill>
            <a:srgbClr val="BE0064"/>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33"/>
          </a:p>
        </p:txBody>
      </p:sp>
      <p:sp>
        <p:nvSpPr>
          <p:cNvPr id="4" name="TextBox 3">
            <a:extLst>
              <a:ext uri="{FF2B5EF4-FFF2-40B4-BE49-F238E27FC236}">
                <a16:creationId xmlns:a16="http://schemas.microsoft.com/office/drawing/2014/main" id="{0B6D3917-A1E4-DFC9-E2D8-1418455A455B}"/>
              </a:ext>
            </a:extLst>
          </p:cNvPr>
          <p:cNvSpPr txBox="1"/>
          <p:nvPr/>
        </p:nvSpPr>
        <p:spPr>
          <a:xfrm>
            <a:off x="169166" y="1045169"/>
            <a:ext cx="2424439" cy="328231"/>
          </a:xfrm>
          <a:prstGeom prst="rect">
            <a:avLst/>
          </a:prstGeom>
          <a:noFill/>
        </p:spPr>
        <p:txBody>
          <a:bodyPr wrap="square" lIns="0" tIns="0" rIns="0" bIns="0" rtlCol="0">
            <a:spAutoFit/>
          </a:bodyPr>
          <a:lstStyle/>
          <a:p>
            <a:r>
              <a:rPr lang="en-US" sz="2133" b="1">
                <a:solidFill>
                  <a:schemeClr val="bg1"/>
                </a:solidFill>
              </a:rPr>
              <a:t>KEY TERMS</a:t>
            </a:r>
            <a:endParaRPr lang="en-GB" sz="2133" b="1">
              <a:solidFill>
                <a:schemeClr val="bg1"/>
              </a:solidFill>
            </a:endParaRPr>
          </a:p>
        </p:txBody>
      </p:sp>
      <p:sp>
        <p:nvSpPr>
          <p:cNvPr id="7" name="TextBox 6">
            <a:extLst>
              <a:ext uri="{FF2B5EF4-FFF2-40B4-BE49-F238E27FC236}">
                <a16:creationId xmlns:a16="http://schemas.microsoft.com/office/drawing/2014/main" id="{5E6CF910-1E87-E8D7-A283-9FFFD4998C5C}"/>
              </a:ext>
            </a:extLst>
          </p:cNvPr>
          <p:cNvSpPr txBox="1"/>
          <p:nvPr/>
        </p:nvSpPr>
        <p:spPr>
          <a:xfrm>
            <a:off x="320588" y="1639085"/>
            <a:ext cx="5118921" cy="4884479"/>
          </a:xfrm>
          <a:prstGeom prst="rect">
            <a:avLst/>
          </a:prstGeom>
          <a:noFill/>
        </p:spPr>
        <p:txBody>
          <a:bodyPr wrap="square" lIns="0" tIns="0" rIns="0" bIns="0" rtlCol="0" anchor="t">
            <a:spAutoFit/>
          </a:bodyPr>
          <a:lstStyle/>
          <a:p>
            <a:r>
              <a:rPr lang="en-US" sz="1867" b="1" dirty="0"/>
              <a:t>Formal observations</a:t>
            </a:r>
            <a:endParaRPr lang="en-US" sz="1867" b="1" dirty="0">
              <a:cs typeface="Arial"/>
            </a:endParaRPr>
          </a:p>
          <a:p>
            <a:endParaRPr lang="en-US" sz="1867" dirty="0">
              <a:cs typeface="Arial"/>
            </a:endParaRPr>
          </a:p>
          <a:p>
            <a:r>
              <a:rPr lang="en-US" sz="1867" dirty="0"/>
              <a:t>Structured observations taking place during a set time.</a:t>
            </a:r>
            <a:endParaRPr lang="en-US" sz="1867" dirty="0">
              <a:cs typeface="Arial"/>
            </a:endParaRPr>
          </a:p>
          <a:p>
            <a:endParaRPr lang="en-US" sz="1867" dirty="0">
              <a:cs typeface="Arial"/>
            </a:endParaRPr>
          </a:p>
          <a:p>
            <a:r>
              <a:rPr lang="en-US" sz="1867" b="1" dirty="0"/>
              <a:t>Informal observations</a:t>
            </a:r>
            <a:endParaRPr lang="en-US" sz="1867" b="1" dirty="0">
              <a:cs typeface="Arial"/>
            </a:endParaRPr>
          </a:p>
          <a:p>
            <a:endParaRPr lang="en-US" sz="1867" dirty="0">
              <a:cs typeface="Arial"/>
            </a:endParaRPr>
          </a:p>
          <a:p>
            <a:r>
              <a:rPr lang="en-US" sz="1867" dirty="0"/>
              <a:t>Simple observations which take place during the course of the day, looking at </a:t>
            </a:r>
            <a:r>
              <a:rPr lang="en-US" sz="1867" dirty="0" err="1"/>
              <a:t>behaviour</a:t>
            </a:r>
            <a:r>
              <a:rPr lang="en-US" sz="1867" dirty="0"/>
              <a:t>, relationships and confidence.</a:t>
            </a:r>
            <a:endParaRPr lang="en-US" sz="1867" dirty="0">
              <a:cs typeface="Arial"/>
            </a:endParaRPr>
          </a:p>
          <a:p>
            <a:endParaRPr lang="en-US" sz="1867" dirty="0">
              <a:cs typeface="Arial"/>
            </a:endParaRPr>
          </a:p>
          <a:p>
            <a:r>
              <a:rPr lang="en-US" sz="1867" b="1" dirty="0"/>
              <a:t>Learning journal</a:t>
            </a:r>
            <a:endParaRPr lang="en-US" sz="1867" b="1" dirty="0">
              <a:cs typeface="Arial"/>
            </a:endParaRPr>
          </a:p>
          <a:p>
            <a:r>
              <a:rPr lang="en-US" sz="1867" dirty="0"/>
              <a:t>This may be used in the EYFS as a record of a child’s progress and achievement throughout the year. It may include observations, quotes and photographs.</a:t>
            </a:r>
            <a:endParaRPr lang="en-US" sz="1867" dirty="0">
              <a:cs typeface="Arial"/>
            </a:endParaRPr>
          </a:p>
          <a:p>
            <a:endParaRPr lang="en-US" sz="1867" dirty="0">
              <a:cs typeface="Arial"/>
            </a:endParaRPr>
          </a:p>
        </p:txBody>
      </p:sp>
      <p:sp>
        <p:nvSpPr>
          <p:cNvPr id="12" name="TextBox 11">
            <a:extLst>
              <a:ext uri="{FF2B5EF4-FFF2-40B4-BE49-F238E27FC236}">
                <a16:creationId xmlns:a16="http://schemas.microsoft.com/office/drawing/2014/main" id="{EB8DC48B-8806-C845-04A1-4FE9AA3CD455}"/>
              </a:ext>
            </a:extLst>
          </p:cNvPr>
          <p:cNvSpPr txBox="1"/>
          <p:nvPr/>
        </p:nvSpPr>
        <p:spPr>
          <a:xfrm>
            <a:off x="5823754" y="300647"/>
            <a:ext cx="5803708" cy="6236387"/>
          </a:xfrm>
          <a:prstGeom prst="rect">
            <a:avLst/>
          </a:prstGeom>
          <a:noFill/>
        </p:spPr>
        <p:txBody>
          <a:bodyPr wrap="square" lIns="0" tIns="0" rIns="0" bIns="0" rtlCol="0" anchor="t">
            <a:spAutoFit/>
          </a:bodyPr>
          <a:lstStyle/>
          <a:p>
            <a:r>
              <a:rPr lang="en-US" sz="2133" b="1" dirty="0"/>
              <a:t>Activity 4</a:t>
            </a:r>
          </a:p>
          <a:p>
            <a:r>
              <a:rPr lang="en-US" sz="2133" dirty="0"/>
              <a:t>You will have hopefully experienced a learning journal in your work-based experience. These are a great way of recording a child’s progress through conversation, photographs and observations.</a:t>
            </a:r>
            <a:endParaRPr lang="en-US" sz="2133" dirty="0">
              <a:cs typeface="Arial"/>
            </a:endParaRPr>
          </a:p>
          <a:p>
            <a:endParaRPr lang="en-US" sz="2133" dirty="0"/>
          </a:p>
          <a:p>
            <a:pPr marL="380990" indent="-380990">
              <a:buFont typeface="Arial" panose="020B0604020202020204" pitchFamily="34" charset="0"/>
              <a:buChar char="•"/>
            </a:pPr>
            <a:r>
              <a:rPr lang="en-US" sz="2133" dirty="0"/>
              <a:t>Go online and find examples of children’s learning journals. Use a search engine for examples, top tips, etc.  </a:t>
            </a:r>
            <a:endParaRPr lang="en-US" sz="2133" dirty="0">
              <a:cs typeface="Arial"/>
            </a:endParaRPr>
          </a:p>
          <a:p>
            <a:pPr marL="380990" indent="-380990">
              <a:buFont typeface="Arial" panose="020B0604020202020204" pitchFamily="34" charset="0"/>
              <a:buChar char="•"/>
            </a:pPr>
            <a:endParaRPr lang="en-US" sz="2133" dirty="0"/>
          </a:p>
          <a:p>
            <a:pPr marL="380990" indent="-380990">
              <a:buFont typeface="Arial" panose="020B0604020202020204" pitchFamily="34" charset="0"/>
              <a:buChar char="•"/>
            </a:pPr>
            <a:r>
              <a:rPr lang="en-US" sz="2133" dirty="0"/>
              <a:t>Write down a list of the key features they contain and how they show progress.</a:t>
            </a:r>
          </a:p>
          <a:p>
            <a:pPr marL="380990" indent="-380990">
              <a:buFont typeface="Arial" panose="020B0604020202020204" pitchFamily="34" charset="0"/>
              <a:buChar char="•"/>
            </a:pPr>
            <a:endParaRPr lang="en-US" sz="2133" dirty="0">
              <a:cs typeface="Arial"/>
            </a:endParaRPr>
          </a:p>
          <a:p>
            <a:pPr marL="380990" indent="-380990">
              <a:buFont typeface="Arial" panose="020B0604020202020204" pitchFamily="34" charset="0"/>
              <a:buChar char="•"/>
            </a:pPr>
            <a:r>
              <a:rPr lang="en-US" sz="2133" dirty="0"/>
              <a:t>If you have already had school experience, or you have younger siblings, explore how your own setting uses these.</a:t>
            </a:r>
            <a:endParaRPr lang="en-US" sz="2133" dirty="0">
              <a:cs typeface="Arial"/>
            </a:endParaRPr>
          </a:p>
          <a:p>
            <a:pPr marL="380990" indent="-380990">
              <a:buFont typeface="Arial" panose="020B0604020202020204" pitchFamily="34" charset="0"/>
              <a:buChar char="•"/>
            </a:pPr>
            <a:endParaRPr lang="en-US" sz="2133" dirty="0"/>
          </a:p>
          <a:p>
            <a:pPr marL="380990" indent="-380990">
              <a:buFont typeface="Arial" panose="020B0604020202020204" pitchFamily="34" charset="0"/>
              <a:buChar char="•"/>
            </a:pPr>
            <a:r>
              <a:rPr lang="en-US" sz="2133" dirty="0"/>
              <a:t>Fill in the table in your handout booklet.</a:t>
            </a:r>
            <a:endParaRPr lang="en-GB" sz="2133" dirty="0"/>
          </a:p>
        </p:txBody>
      </p:sp>
    </p:spTree>
    <p:extLst>
      <p:ext uri="{BB962C8B-B14F-4D97-AF65-F5344CB8AC3E}">
        <p14:creationId xmlns:p14="http://schemas.microsoft.com/office/powerpoint/2010/main" val="37889041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62ECBB-2BFF-D974-113A-C1B995D96BF5}"/>
              </a:ext>
            </a:extLst>
          </p:cNvPr>
          <p:cNvSpPr>
            <a:spLocks noGrp="1"/>
          </p:cNvSpPr>
          <p:nvPr>
            <p:ph type="sldNum" sz="quarter" idx="11"/>
          </p:nvPr>
        </p:nvSpPr>
        <p:spPr/>
        <p:txBody>
          <a:bodyPr/>
          <a:lstStyle/>
          <a:p>
            <a:fld id="{DA2C159E-F13C-4A85-9A41-E7669D3E0D70}" type="slidenum">
              <a:rPr lang="en-GB" smtClean="0"/>
              <a:pPr/>
              <a:t>19</a:t>
            </a:fld>
            <a:endParaRPr lang="en-GB"/>
          </a:p>
        </p:txBody>
      </p:sp>
      <p:sp>
        <p:nvSpPr>
          <p:cNvPr id="6" name="Footer Placeholder 5">
            <a:extLst>
              <a:ext uri="{FF2B5EF4-FFF2-40B4-BE49-F238E27FC236}">
                <a16:creationId xmlns:a16="http://schemas.microsoft.com/office/drawing/2014/main" id="{002447FF-D150-5689-F58B-695657CACC7F}"/>
              </a:ext>
            </a:extLst>
          </p:cNvPr>
          <p:cNvSpPr>
            <a:spLocks noGrp="1"/>
          </p:cNvSpPr>
          <p:nvPr>
            <p:ph type="ftr" sz="quarter" idx="10"/>
          </p:nvPr>
        </p:nvSpPr>
        <p:spPr>
          <a:xfrm>
            <a:off x="312000" y="6442959"/>
            <a:ext cx="10248501" cy="365125"/>
          </a:xfrm>
        </p:spPr>
        <p:txBody>
          <a:bodyPr/>
          <a:lstStyle/>
          <a:p>
            <a:r>
              <a:rPr lang="en-GB" dirty="0"/>
              <a:t>Education and Training Foundation</a:t>
            </a:r>
          </a:p>
        </p:txBody>
      </p:sp>
      <p:sp>
        <p:nvSpPr>
          <p:cNvPr id="8" name="TextBox 7">
            <a:extLst>
              <a:ext uri="{FF2B5EF4-FFF2-40B4-BE49-F238E27FC236}">
                <a16:creationId xmlns:a16="http://schemas.microsoft.com/office/drawing/2014/main" id="{1FCD5D57-1D43-D188-B823-391AE81C8201}"/>
              </a:ext>
            </a:extLst>
          </p:cNvPr>
          <p:cNvSpPr txBox="1"/>
          <p:nvPr/>
        </p:nvSpPr>
        <p:spPr>
          <a:xfrm>
            <a:off x="171449" y="136524"/>
            <a:ext cx="6096000" cy="533544"/>
          </a:xfrm>
          <a:prstGeom prst="rect">
            <a:avLst/>
          </a:prstGeom>
          <a:noFill/>
        </p:spPr>
        <p:txBody>
          <a:bodyPr wrap="square" lIns="121920" tIns="60960" rIns="121920" bIns="60960" anchor="t">
            <a:spAutoFit/>
          </a:bodyPr>
          <a:lstStyle/>
          <a:p>
            <a:r>
              <a:rPr lang="en-GB" sz="2667" b="1" i="1">
                <a:cs typeface="Arial"/>
              </a:rPr>
              <a:t>Assessment</a:t>
            </a:r>
            <a:endParaRPr lang="en-GB" sz="2667">
              <a:cs typeface="Arial"/>
            </a:endParaRPr>
          </a:p>
        </p:txBody>
      </p:sp>
      <p:grpSp>
        <p:nvGrpSpPr>
          <p:cNvPr id="9" name="Group 8">
            <a:extLst>
              <a:ext uri="{FF2B5EF4-FFF2-40B4-BE49-F238E27FC236}">
                <a16:creationId xmlns:a16="http://schemas.microsoft.com/office/drawing/2014/main" id="{DA74B7C7-FF82-852B-9F1F-4F12D36A4424}"/>
              </a:ext>
            </a:extLst>
          </p:cNvPr>
          <p:cNvGrpSpPr/>
          <p:nvPr/>
        </p:nvGrpSpPr>
        <p:grpSpPr>
          <a:xfrm>
            <a:off x="312001" y="723901"/>
            <a:ext cx="4755300" cy="5767140"/>
            <a:chOff x="234000" y="542925"/>
            <a:chExt cx="3566475" cy="4325355"/>
          </a:xfrm>
        </p:grpSpPr>
        <p:sp>
          <p:nvSpPr>
            <p:cNvPr id="2" name="Rectangle 1">
              <a:extLst>
                <a:ext uri="{FF2B5EF4-FFF2-40B4-BE49-F238E27FC236}">
                  <a16:creationId xmlns:a16="http://schemas.microsoft.com/office/drawing/2014/main" id="{78CA4C02-C9D5-3994-C33F-D0BE964F81E5}"/>
                </a:ext>
              </a:extLst>
            </p:cNvPr>
            <p:cNvSpPr/>
            <p:nvPr/>
          </p:nvSpPr>
          <p:spPr>
            <a:xfrm>
              <a:off x="234000" y="542925"/>
              <a:ext cx="3566475" cy="4224338"/>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Arrow: Pentagon 2">
              <a:extLst>
                <a:ext uri="{FF2B5EF4-FFF2-40B4-BE49-F238E27FC236}">
                  <a16:creationId xmlns:a16="http://schemas.microsoft.com/office/drawing/2014/main" id="{09CB30A1-8F70-F260-FEAA-FA75A9F36EE9}"/>
                </a:ext>
              </a:extLst>
            </p:cNvPr>
            <p:cNvSpPr/>
            <p:nvPr/>
          </p:nvSpPr>
          <p:spPr>
            <a:xfrm>
              <a:off x="234000" y="542925"/>
              <a:ext cx="1673381" cy="728663"/>
            </a:xfrm>
            <a:prstGeom prst="homePlate">
              <a:avLst/>
            </a:prstGeom>
            <a:solidFill>
              <a:srgbClr val="BE0064"/>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 name="TextBox 3">
              <a:extLst>
                <a:ext uri="{FF2B5EF4-FFF2-40B4-BE49-F238E27FC236}">
                  <a16:creationId xmlns:a16="http://schemas.microsoft.com/office/drawing/2014/main" id="{0B6D3917-A1E4-DFC9-E2D8-1418455A455B}"/>
                </a:ext>
              </a:extLst>
            </p:cNvPr>
            <p:cNvSpPr txBox="1"/>
            <p:nvPr/>
          </p:nvSpPr>
          <p:spPr>
            <a:xfrm>
              <a:off x="432196" y="799534"/>
              <a:ext cx="1121569" cy="215492"/>
            </a:xfrm>
            <a:prstGeom prst="rect">
              <a:avLst/>
            </a:prstGeom>
            <a:noFill/>
          </p:spPr>
          <p:txBody>
            <a:bodyPr wrap="square" lIns="0" tIns="0" rIns="0" bIns="0" rtlCol="0">
              <a:spAutoFit/>
            </a:bodyPr>
            <a:lstStyle/>
            <a:p>
              <a:r>
                <a:rPr lang="en-US" sz="1867" b="1">
                  <a:solidFill>
                    <a:schemeClr val="bg1"/>
                  </a:solidFill>
                </a:rPr>
                <a:t>KEY TERMS</a:t>
              </a:r>
              <a:endParaRPr lang="en-GB" sz="1867" b="1">
                <a:solidFill>
                  <a:schemeClr val="bg1"/>
                </a:solidFill>
              </a:endParaRPr>
            </a:p>
          </p:txBody>
        </p:sp>
        <p:sp>
          <p:nvSpPr>
            <p:cNvPr id="7" name="TextBox 6">
              <a:extLst>
                <a:ext uri="{FF2B5EF4-FFF2-40B4-BE49-F238E27FC236}">
                  <a16:creationId xmlns:a16="http://schemas.microsoft.com/office/drawing/2014/main" id="{5E6CF910-1E87-E8D7-A283-9FFFD4998C5C}"/>
                </a:ext>
              </a:extLst>
            </p:cNvPr>
            <p:cNvSpPr txBox="1"/>
            <p:nvPr/>
          </p:nvSpPr>
          <p:spPr>
            <a:xfrm>
              <a:off x="367628" y="1336544"/>
              <a:ext cx="3202049" cy="3531736"/>
            </a:xfrm>
            <a:prstGeom prst="rect">
              <a:avLst/>
            </a:prstGeom>
            <a:noFill/>
          </p:spPr>
          <p:txBody>
            <a:bodyPr wrap="square" lIns="0" tIns="0" rIns="0" bIns="0" rtlCol="0">
              <a:spAutoFit/>
            </a:bodyPr>
            <a:lstStyle/>
            <a:p>
              <a:r>
                <a:rPr lang="en-US" b="1" dirty="0"/>
                <a:t>Open question</a:t>
              </a:r>
            </a:p>
            <a:p>
              <a:endParaRPr lang="en-US" dirty="0"/>
            </a:p>
            <a:p>
              <a:r>
                <a:rPr lang="en-US" dirty="0"/>
                <a:t>A question that cannot be answered by a simple “yes/no” or single word answer.</a:t>
              </a:r>
            </a:p>
            <a:p>
              <a:endParaRPr lang="en-US" dirty="0"/>
            </a:p>
            <a:p>
              <a:r>
                <a:rPr lang="en-US" b="1" dirty="0"/>
                <a:t>Closed question</a:t>
              </a:r>
            </a:p>
            <a:p>
              <a:endParaRPr lang="en-US" dirty="0"/>
            </a:p>
            <a:p>
              <a:r>
                <a:rPr lang="en-US" dirty="0"/>
                <a:t>A question which has only one answer or a defined “yes/no” response.</a:t>
              </a:r>
            </a:p>
            <a:p>
              <a:endParaRPr lang="en-US" dirty="0"/>
            </a:p>
            <a:p>
              <a:r>
                <a:rPr lang="en-US" b="1" dirty="0"/>
                <a:t>Hinge question</a:t>
              </a:r>
            </a:p>
            <a:p>
              <a:endParaRPr lang="en-US" dirty="0"/>
            </a:p>
            <a:p>
              <a:r>
                <a:rPr lang="en-US" dirty="0"/>
                <a:t>A question which contains an answer which is close to the correct answer but is slightly different.</a:t>
              </a:r>
            </a:p>
            <a:p>
              <a:endParaRPr lang="en-US" dirty="0"/>
            </a:p>
            <a:p>
              <a:endParaRPr lang="en-GB" dirty="0"/>
            </a:p>
          </p:txBody>
        </p:sp>
      </p:grpSp>
      <p:sp>
        <p:nvSpPr>
          <p:cNvPr id="12" name="TextBox 11">
            <a:extLst>
              <a:ext uri="{FF2B5EF4-FFF2-40B4-BE49-F238E27FC236}">
                <a16:creationId xmlns:a16="http://schemas.microsoft.com/office/drawing/2014/main" id="{EB8DC48B-8806-C845-04A1-4FE9AA3CD455}"/>
              </a:ext>
            </a:extLst>
          </p:cNvPr>
          <p:cNvSpPr txBox="1"/>
          <p:nvPr/>
        </p:nvSpPr>
        <p:spPr>
          <a:xfrm>
            <a:off x="5762626" y="383809"/>
            <a:ext cx="5619749" cy="5200463"/>
          </a:xfrm>
          <a:prstGeom prst="rect">
            <a:avLst/>
          </a:prstGeom>
          <a:noFill/>
        </p:spPr>
        <p:txBody>
          <a:bodyPr wrap="square" lIns="0" tIns="0" rIns="0" bIns="0" rtlCol="0" anchor="t">
            <a:spAutoFit/>
          </a:bodyPr>
          <a:lstStyle/>
          <a:p>
            <a:r>
              <a:rPr lang="en-US" sz="2133" b="1" dirty="0"/>
              <a:t>Task 1</a:t>
            </a:r>
          </a:p>
          <a:p>
            <a:endParaRPr lang="en-US" sz="2133" b="1" dirty="0"/>
          </a:p>
          <a:p>
            <a:r>
              <a:rPr lang="en-US" sz="2133" dirty="0"/>
              <a:t>Read the </a:t>
            </a:r>
            <a:r>
              <a:rPr lang="en-US" sz="2133" b="1" dirty="0"/>
              <a:t>three</a:t>
            </a:r>
            <a:r>
              <a:rPr lang="en-US" sz="2133" dirty="0"/>
              <a:t> questions below.</a:t>
            </a:r>
          </a:p>
          <a:p>
            <a:r>
              <a:rPr lang="en-US" sz="2133" dirty="0"/>
              <a:t>Decide if they are open, closed or hinge questions.</a:t>
            </a:r>
            <a:endParaRPr lang="en-US" sz="2133" dirty="0">
              <a:cs typeface="Arial"/>
            </a:endParaRPr>
          </a:p>
          <a:p>
            <a:endParaRPr lang="en-US" sz="2133" dirty="0"/>
          </a:p>
          <a:p>
            <a:pPr marL="457189" indent="-457189">
              <a:buAutoNum type="arabicPeriod"/>
            </a:pPr>
            <a:r>
              <a:rPr lang="en-US" sz="2133" dirty="0"/>
              <a:t>Is a bird a predator, Sophie?</a:t>
            </a:r>
            <a:endParaRPr lang="en-US" sz="2133" dirty="0">
              <a:cs typeface="Arial"/>
            </a:endParaRPr>
          </a:p>
          <a:p>
            <a:pPr marL="457189" indent="-457189">
              <a:buAutoNum type="arabicPeriod"/>
            </a:pPr>
            <a:endParaRPr lang="en-US" sz="2133" dirty="0"/>
          </a:p>
          <a:p>
            <a:pPr marL="457189" indent="-457189">
              <a:buAutoNum type="arabicPeriod"/>
            </a:pPr>
            <a:r>
              <a:rPr lang="en-US" sz="2133" dirty="0"/>
              <a:t>Today we are going to be looking at predators. What can you tell me about what this means?</a:t>
            </a:r>
            <a:endParaRPr lang="en-US" sz="2133" dirty="0">
              <a:cs typeface="Arial"/>
            </a:endParaRPr>
          </a:p>
          <a:p>
            <a:pPr marL="457189" indent="-457189">
              <a:buAutoNum type="arabicPeriod"/>
            </a:pPr>
            <a:endParaRPr lang="en-US" sz="2133" dirty="0"/>
          </a:p>
          <a:p>
            <a:pPr marL="457189" indent="-457189">
              <a:buAutoNum type="arabicPeriod"/>
            </a:pPr>
            <a:r>
              <a:rPr lang="en-US" sz="2133" dirty="0"/>
              <a:t>Which of the following is an equilateral triangle?</a:t>
            </a:r>
            <a:endParaRPr lang="en-US" sz="2133" dirty="0">
              <a:cs typeface="Arial"/>
            </a:endParaRPr>
          </a:p>
          <a:p>
            <a:endParaRPr lang="en-US" sz="2133" dirty="0"/>
          </a:p>
          <a:p>
            <a:endParaRPr lang="en-US" dirty="0"/>
          </a:p>
        </p:txBody>
      </p:sp>
      <p:sp>
        <p:nvSpPr>
          <p:cNvPr id="10" name="Isosceles Triangle 9">
            <a:extLst>
              <a:ext uri="{FF2B5EF4-FFF2-40B4-BE49-F238E27FC236}">
                <a16:creationId xmlns:a16="http://schemas.microsoft.com/office/drawing/2014/main" id="{EDA21D56-3FC1-5512-1745-B8AF39133EAA}"/>
              </a:ext>
            </a:extLst>
          </p:cNvPr>
          <p:cNvSpPr/>
          <p:nvPr/>
        </p:nvSpPr>
        <p:spPr>
          <a:xfrm>
            <a:off x="5991226" y="5132002"/>
            <a:ext cx="1323975" cy="1028700"/>
          </a:xfrm>
          <a:prstGeom prst="triangle">
            <a:avLst/>
          </a:prstGeom>
          <a:solidFill>
            <a:srgbClr val="FFFF00"/>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Right Triangle 10">
            <a:extLst>
              <a:ext uri="{FF2B5EF4-FFF2-40B4-BE49-F238E27FC236}">
                <a16:creationId xmlns:a16="http://schemas.microsoft.com/office/drawing/2014/main" id="{A213E176-4077-13BA-CBD6-3607010D7047}"/>
              </a:ext>
            </a:extLst>
          </p:cNvPr>
          <p:cNvSpPr/>
          <p:nvPr/>
        </p:nvSpPr>
        <p:spPr>
          <a:xfrm>
            <a:off x="7610475" y="5086351"/>
            <a:ext cx="1981200" cy="1066800"/>
          </a:xfrm>
          <a:prstGeom prst="rtTriangle">
            <a:avLst/>
          </a:prstGeom>
          <a:solidFill>
            <a:schemeClr val="accent1">
              <a:lumMod val="40000"/>
              <a:lumOff val="6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Trapezoid 12">
            <a:extLst>
              <a:ext uri="{FF2B5EF4-FFF2-40B4-BE49-F238E27FC236}">
                <a16:creationId xmlns:a16="http://schemas.microsoft.com/office/drawing/2014/main" id="{282CF040-7045-C17D-1572-C67D97433469}"/>
              </a:ext>
            </a:extLst>
          </p:cNvPr>
          <p:cNvSpPr/>
          <p:nvPr/>
        </p:nvSpPr>
        <p:spPr>
          <a:xfrm>
            <a:off x="9925051" y="5086351"/>
            <a:ext cx="1552575" cy="1066800"/>
          </a:xfrm>
          <a:prstGeom prst="trapezoid">
            <a:avLst/>
          </a:prstGeom>
          <a:solidFill>
            <a:srgbClr val="FFFF00"/>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Tree>
    <p:extLst>
      <p:ext uri="{BB962C8B-B14F-4D97-AF65-F5344CB8AC3E}">
        <p14:creationId xmlns:p14="http://schemas.microsoft.com/office/powerpoint/2010/main" val="1595455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a:t>Lesson 3</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a:xfrm>
            <a:off x="5184960" y="4973801"/>
            <a:ext cx="6407315" cy="604832"/>
          </a:xfrm>
        </p:spPr>
        <p:txBody>
          <a:bodyPr vert="horz" lIns="144000" tIns="0" rIns="0" bIns="0" rtlCol="0" anchor="t">
            <a:noAutofit/>
          </a:bodyPr>
          <a:lstStyle/>
          <a:p>
            <a:pPr>
              <a:lnSpc>
                <a:spcPct val="100000"/>
              </a:lnSpc>
            </a:pPr>
            <a:r>
              <a:rPr lang="en-US" sz="3200" dirty="0">
                <a:latin typeface="Arial"/>
                <a:cs typeface="Arial"/>
              </a:rPr>
              <a:t>Aim: Communicate effectively with others to plan a sequence of learning</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a:xfrm>
            <a:off x="6479316" y="7144500"/>
            <a:ext cx="6407315" cy="672075"/>
          </a:xfrm>
        </p:spPr>
        <p:txBody>
          <a:bodyPr/>
          <a:lstStyle/>
          <a:p>
            <a:endParaRPr lang="en-US">
              <a:cs typeface="Arial"/>
            </a:endParaRPr>
          </a:p>
        </p:txBody>
      </p:sp>
    </p:spTree>
    <p:extLst>
      <p:ext uri="{BB962C8B-B14F-4D97-AF65-F5344CB8AC3E}">
        <p14:creationId xmlns:p14="http://schemas.microsoft.com/office/powerpoint/2010/main" val="42484904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62ECBB-2BFF-D974-113A-C1B995D96BF5}"/>
              </a:ext>
            </a:extLst>
          </p:cNvPr>
          <p:cNvSpPr>
            <a:spLocks noGrp="1"/>
          </p:cNvSpPr>
          <p:nvPr>
            <p:ph type="sldNum" sz="quarter" idx="11"/>
          </p:nvPr>
        </p:nvSpPr>
        <p:spPr/>
        <p:txBody>
          <a:bodyPr/>
          <a:lstStyle/>
          <a:p>
            <a:fld id="{DA2C159E-F13C-4A85-9A41-E7669D3E0D70}" type="slidenum">
              <a:rPr lang="en-GB" smtClean="0"/>
              <a:pPr/>
              <a:t>20</a:t>
            </a:fld>
            <a:endParaRPr lang="en-GB"/>
          </a:p>
        </p:txBody>
      </p:sp>
      <p:sp>
        <p:nvSpPr>
          <p:cNvPr id="6" name="Footer Placeholder 5">
            <a:extLst>
              <a:ext uri="{FF2B5EF4-FFF2-40B4-BE49-F238E27FC236}">
                <a16:creationId xmlns:a16="http://schemas.microsoft.com/office/drawing/2014/main" id="{002447FF-D150-5689-F58B-695657CACC7F}"/>
              </a:ext>
            </a:extLst>
          </p:cNvPr>
          <p:cNvSpPr>
            <a:spLocks noGrp="1"/>
          </p:cNvSpPr>
          <p:nvPr>
            <p:ph type="ftr" sz="quarter" idx="10"/>
          </p:nvPr>
        </p:nvSpPr>
        <p:spPr>
          <a:xfrm>
            <a:off x="312000" y="6442959"/>
            <a:ext cx="10248501" cy="365125"/>
          </a:xfrm>
        </p:spPr>
        <p:txBody>
          <a:bodyPr/>
          <a:lstStyle/>
          <a:p>
            <a:r>
              <a:rPr lang="en-GB" dirty="0"/>
              <a:t>Education and Training Foundation</a:t>
            </a:r>
          </a:p>
        </p:txBody>
      </p:sp>
      <p:sp>
        <p:nvSpPr>
          <p:cNvPr id="8" name="TextBox 7">
            <a:extLst>
              <a:ext uri="{FF2B5EF4-FFF2-40B4-BE49-F238E27FC236}">
                <a16:creationId xmlns:a16="http://schemas.microsoft.com/office/drawing/2014/main" id="{1FCD5D57-1D43-D188-B823-391AE81C8201}"/>
              </a:ext>
            </a:extLst>
          </p:cNvPr>
          <p:cNvSpPr txBox="1"/>
          <p:nvPr/>
        </p:nvSpPr>
        <p:spPr>
          <a:xfrm>
            <a:off x="171449" y="136524"/>
            <a:ext cx="6096000" cy="533544"/>
          </a:xfrm>
          <a:prstGeom prst="rect">
            <a:avLst/>
          </a:prstGeom>
          <a:noFill/>
        </p:spPr>
        <p:txBody>
          <a:bodyPr wrap="square" lIns="121920" tIns="60960" rIns="121920" bIns="60960" anchor="t">
            <a:spAutoFit/>
          </a:bodyPr>
          <a:lstStyle/>
          <a:p>
            <a:r>
              <a:rPr lang="en-GB" sz="2667" b="1" i="1"/>
              <a:t>Assessment</a:t>
            </a:r>
            <a:endParaRPr lang="en-GB" sz="2667"/>
          </a:p>
        </p:txBody>
      </p:sp>
      <p:grpSp>
        <p:nvGrpSpPr>
          <p:cNvPr id="9" name="Group 8">
            <a:extLst>
              <a:ext uri="{FF2B5EF4-FFF2-40B4-BE49-F238E27FC236}">
                <a16:creationId xmlns:a16="http://schemas.microsoft.com/office/drawing/2014/main" id="{DA74B7C7-FF82-852B-9F1F-4F12D36A4424}"/>
              </a:ext>
            </a:extLst>
          </p:cNvPr>
          <p:cNvGrpSpPr/>
          <p:nvPr/>
        </p:nvGrpSpPr>
        <p:grpSpPr>
          <a:xfrm>
            <a:off x="312001" y="723901"/>
            <a:ext cx="4755300" cy="5832932"/>
            <a:chOff x="234000" y="542925"/>
            <a:chExt cx="3566475" cy="4374699"/>
          </a:xfrm>
        </p:grpSpPr>
        <p:sp>
          <p:nvSpPr>
            <p:cNvPr id="2" name="Rectangle 1">
              <a:extLst>
                <a:ext uri="{FF2B5EF4-FFF2-40B4-BE49-F238E27FC236}">
                  <a16:creationId xmlns:a16="http://schemas.microsoft.com/office/drawing/2014/main" id="{78CA4C02-C9D5-3994-C33F-D0BE964F81E5}"/>
                </a:ext>
              </a:extLst>
            </p:cNvPr>
            <p:cNvSpPr/>
            <p:nvPr/>
          </p:nvSpPr>
          <p:spPr>
            <a:xfrm>
              <a:off x="234000" y="542925"/>
              <a:ext cx="3566475" cy="4224338"/>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Arrow: Pentagon 2">
              <a:extLst>
                <a:ext uri="{FF2B5EF4-FFF2-40B4-BE49-F238E27FC236}">
                  <a16:creationId xmlns:a16="http://schemas.microsoft.com/office/drawing/2014/main" id="{09CB30A1-8F70-F260-FEAA-FA75A9F36EE9}"/>
                </a:ext>
              </a:extLst>
            </p:cNvPr>
            <p:cNvSpPr/>
            <p:nvPr/>
          </p:nvSpPr>
          <p:spPr>
            <a:xfrm>
              <a:off x="234000" y="542925"/>
              <a:ext cx="1673381" cy="728663"/>
            </a:xfrm>
            <a:prstGeom prst="homePlate">
              <a:avLst/>
            </a:prstGeom>
            <a:solidFill>
              <a:srgbClr val="BE0064"/>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 name="TextBox 3">
              <a:extLst>
                <a:ext uri="{FF2B5EF4-FFF2-40B4-BE49-F238E27FC236}">
                  <a16:creationId xmlns:a16="http://schemas.microsoft.com/office/drawing/2014/main" id="{0B6D3917-A1E4-DFC9-E2D8-1418455A455B}"/>
                </a:ext>
              </a:extLst>
            </p:cNvPr>
            <p:cNvSpPr txBox="1"/>
            <p:nvPr/>
          </p:nvSpPr>
          <p:spPr>
            <a:xfrm>
              <a:off x="432196" y="799534"/>
              <a:ext cx="1121569" cy="215492"/>
            </a:xfrm>
            <a:prstGeom prst="rect">
              <a:avLst/>
            </a:prstGeom>
            <a:noFill/>
          </p:spPr>
          <p:txBody>
            <a:bodyPr wrap="square" lIns="0" tIns="0" rIns="0" bIns="0" rtlCol="0">
              <a:spAutoFit/>
            </a:bodyPr>
            <a:lstStyle/>
            <a:p>
              <a:r>
                <a:rPr lang="en-US" sz="1867" b="1">
                  <a:solidFill>
                    <a:schemeClr val="bg1"/>
                  </a:solidFill>
                </a:rPr>
                <a:t>KEY TERMS</a:t>
              </a:r>
              <a:endParaRPr lang="en-GB" sz="1867" b="1">
                <a:solidFill>
                  <a:schemeClr val="bg1"/>
                </a:solidFill>
              </a:endParaRPr>
            </a:p>
          </p:txBody>
        </p:sp>
        <p:sp>
          <p:nvSpPr>
            <p:cNvPr id="7" name="TextBox 6">
              <a:extLst>
                <a:ext uri="{FF2B5EF4-FFF2-40B4-BE49-F238E27FC236}">
                  <a16:creationId xmlns:a16="http://schemas.microsoft.com/office/drawing/2014/main" id="{5E6CF910-1E87-E8D7-A283-9FFFD4998C5C}"/>
                </a:ext>
              </a:extLst>
            </p:cNvPr>
            <p:cNvSpPr txBox="1"/>
            <p:nvPr/>
          </p:nvSpPr>
          <p:spPr>
            <a:xfrm>
              <a:off x="350044" y="1385888"/>
              <a:ext cx="3314700" cy="3531736"/>
            </a:xfrm>
            <a:prstGeom prst="rect">
              <a:avLst/>
            </a:prstGeom>
            <a:noFill/>
          </p:spPr>
          <p:txBody>
            <a:bodyPr wrap="square" lIns="0" tIns="0" rIns="0" bIns="0" rtlCol="0">
              <a:spAutoFit/>
            </a:bodyPr>
            <a:lstStyle/>
            <a:p>
              <a:r>
                <a:rPr lang="en-US" b="1" dirty="0"/>
                <a:t>Open question</a:t>
              </a:r>
            </a:p>
            <a:p>
              <a:endParaRPr lang="en-US" dirty="0"/>
            </a:p>
            <a:p>
              <a:r>
                <a:rPr lang="en-US" dirty="0"/>
                <a:t>A question that cannot be answered by a simple “yes/no” or single word answer.</a:t>
              </a:r>
            </a:p>
            <a:p>
              <a:endParaRPr lang="en-US" dirty="0"/>
            </a:p>
            <a:p>
              <a:r>
                <a:rPr lang="en-US" b="1" dirty="0"/>
                <a:t>Closed question</a:t>
              </a:r>
            </a:p>
            <a:p>
              <a:endParaRPr lang="en-US" dirty="0"/>
            </a:p>
            <a:p>
              <a:r>
                <a:rPr lang="en-US" dirty="0"/>
                <a:t>A question which has only one answer or a defined “yes/no” response.</a:t>
              </a:r>
            </a:p>
            <a:p>
              <a:endParaRPr lang="en-US" dirty="0"/>
            </a:p>
            <a:p>
              <a:r>
                <a:rPr lang="en-US" b="1" dirty="0"/>
                <a:t>Hinge question</a:t>
              </a:r>
            </a:p>
            <a:p>
              <a:endParaRPr lang="en-US" dirty="0"/>
            </a:p>
            <a:p>
              <a:r>
                <a:rPr lang="en-US" dirty="0"/>
                <a:t>A question which contains an answer which is close to the correct answer but is slightly different.</a:t>
              </a:r>
            </a:p>
            <a:p>
              <a:endParaRPr lang="en-US" dirty="0"/>
            </a:p>
            <a:p>
              <a:endParaRPr lang="en-GB" dirty="0"/>
            </a:p>
          </p:txBody>
        </p:sp>
      </p:grpSp>
      <p:sp>
        <p:nvSpPr>
          <p:cNvPr id="12" name="TextBox 11">
            <a:extLst>
              <a:ext uri="{FF2B5EF4-FFF2-40B4-BE49-F238E27FC236}">
                <a16:creationId xmlns:a16="http://schemas.microsoft.com/office/drawing/2014/main" id="{EB8DC48B-8806-C845-04A1-4FE9AA3CD455}"/>
              </a:ext>
            </a:extLst>
          </p:cNvPr>
          <p:cNvSpPr txBox="1"/>
          <p:nvPr/>
        </p:nvSpPr>
        <p:spPr>
          <a:xfrm>
            <a:off x="5762626" y="383809"/>
            <a:ext cx="5619749" cy="4595232"/>
          </a:xfrm>
          <a:prstGeom prst="rect">
            <a:avLst/>
          </a:prstGeom>
          <a:noFill/>
        </p:spPr>
        <p:txBody>
          <a:bodyPr wrap="square" lIns="0" tIns="0" rIns="0" bIns="0" rtlCol="0" anchor="t">
            <a:spAutoFit/>
          </a:bodyPr>
          <a:lstStyle/>
          <a:p>
            <a:r>
              <a:rPr lang="en-US" sz="2133" b="1" dirty="0">
                <a:cs typeface="Arial"/>
              </a:rPr>
              <a:t>Activity 5</a:t>
            </a:r>
          </a:p>
          <a:p>
            <a:endParaRPr lang="en-US" sz="2133" b="1" dirty="0">
              <a:cs typeface="Arial"/>
            </a:endParaRPr>
          </a:p>
          <a:p>
            <a:pPr marL="380990" indent="-380990">
              <a:buFont typeface="Arial" panose="020B0604020202020204" pitchFamily="34" charset="0"/>
              <a:buChar char="•"/>
            </a:pPr>
            <a:r>
              <a:rPr lang="en-US" sz="2133" dirty="0"/>
              <a:t>On the left are the </a:t>
            </a:r>
            <a:r>
              <a:rPr lang="en-US" sz="2133" b="1" dirty="0"/>
              <a:t>three</a:t>
            </a:r>
            <a:r>
              <a:rPr lang="en-US" sz="2133" dirty="0"/>
              <a:t> types of questions you may wish to use with young people.  </a:t>
            </a:r>
            <a:endParaRPr lang="en-US" sz="2133" dirty="0">
              <a:cs typeface="Arial"/>
            </a:endParaRPr>
          </a:p>
          <a:p>
            <a:pPr marL="380990" indent="-380990">
              <a:buFont typeface="Arial" panose="020B0604020202020204" pitchFamily="34" charset="0"/>
              <a:buChar char="•"/>
            </a:pPr>
            <a:endParaRPr lang="en-US" sz="2133" dirty="0"/>
          </a:p>
          <a:p>
            <a:pPr marL="380990" indent="-380990">
              <a:buFont typeface="Arial" panose="020B0604020202020204" pitchFamily="34" charset="0"/>
              <a:buChar char="•"/>
            </a:pPr>
            <a:r>
              <a:rPr lang="en-US" sz="2133" dirty="0"/>
              <a:t>Although a closed question can be good for a quick answer to check understanding, it is better to use open or hinge questions to gain a deeper understanding.</a:t>
            </a:r>
            <a:endParaRPr lang="en-US" sz="2133" dirty="0">
              <a:cs typeface="Arial"/>
            </a:endParaRPr>
          </a:p>
          <a:p>
            <a:pPr marL="380990" indent="-380990">
              <a:buFont typeface="Arial" panose="020B0604020202020204" pitchFamily="34" charset="0"/>
              <a:buChar char="•"/>
            </a:pPr>
            <a:endParaRPr lang="en-US" sz="2133" dirty="0"/>
          </a:p>
          <a:p>
            <a:pPr marL="380990" indent="-380990">
              <a:buFont typeface="Arial" panose="020B0604020202020204" pitchFamily="34" charset="0"/>
              <a:buChar char="•"/>
            </a:pPr>
            <a:r>
              <a:rPr lang="en-US" sz="2133" dirty="0"/>
              <a:t>In the table in your handout booklet, there is a selection of closed questions. Can you turn these into open questions to elicit deeper understanding?</a:t>
            </a:r>
            <a:endParaRPr lang="en-US" sz="2133" dirty="0">
              <a:cs typeface="Arial"/>
            </a:endParaRPr>
          </a:p>
        </p:txBody>
      </p:sp>
      <p:sp>
        <p:nvSpPr>
          <p:cNvPr id="15" name="TextBox 14">
            <a:extLst>
              <a:ext uri="{FF2B5EF4-FFF2-40B4-BE49-F238E27FC236}">
                <a16:creationId xmlns:a16="http://schemas.microsoft.com/office/drawing/2014/main" id="{0281EEAA-5DA1-B552-299E-55062E987A47}"/>
              </a:ext>
            </a:extLst>
          </p:cNvPr>
          <p:cNvSpPr txBox="1"/>
          <p:nvPr/>
        </p:nvSpPr>
        <p:spPr>
          <a:xfrm>
            <a:off x="5407677" y="5629373"/>
            <a:ext cx="6257924" cy="656462"/>
          </a:xfrm>
          <a:prstGeom prst="rect">
            <a:avLst/>
          </a:prstGeom>
          <a:noFill/>
        </p:spPr>
        <p:txBody>
          <a:bodyPr wrap="square" lIns="0" tIns="0" rIns="0" bIns="0" rtlCol="0" anchor="t">
            <a:spAutoFit/>
          </a:bodyPr>
          <a:lstStyle/>
          <a:p>
            <a:r>
              <a:rPr lang="en-US" sz="2133" b="1" dirty="0"/>
              <a:t>Extension:</a:t>
            </a:r>
            <a:r>
              <a:rPr lang="en-US" sz="2133" b="1" dirty="0">
                <a:solidFill>
                  <a:schemeClr val="accent4">
                    <a:lumMod val="75000"/>
                  </a:schemeClr>
                </a:solidFill>
              </a:rPr>
              <a:t> </a:t>
            </a:r>
            <a:r>
              <a:rPr lang="en-US" sz="2133" dirty="0"/>
              <a:t>Can you think of a hinge question for one of these questions?</a:t>
            </a:r>
            <a:endParaRPr lang="en-GB" sz="2133" b="1" dirty="0">
              <a:solidFill>
                <a:schemeClr val="accent4">
                  <a:lumMod val="75000"/>
                </a:schemeClr>
              </a:solidFill>
            </a:endParaRPr>
          </a:p>
        </p:txBody>
      </p:sp>
    </p:spTree>
    <p:extLst>
      <p:ext uri="{BB962C8B-B14F-4D97-AF65-F5344CB8AC3E}">
        <p14:creationId xmlns:p14="http://schemas.microsoft.com/office/powerpoint/2010/main" val="34025601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62ECBB-2BFF-D974-113A-C1B995D96BF5}"/>
              </a:ext>
            </a:extLst>
          </p:cNvPr>
          <p:cNvSpPr>
            <a:spLocks noGrp="1"/>
          </p:cNvSpPr>
          <p:nvPr>
            <p:ph type="sldNum" sz="quarter" idx="11"/>
          </p:nvPr>
        </p:nvSpPr>
        <p:spPr/>
        <p:txBody>
          <a:bodyPr/>
          <a:lstStyle/>
          <a:p>
            <a:fld id="{DA2C159E-F13C-4A85-9A41-E7669D3E0D70}" type="slidenum">
              <a:rPr lang="en-GB" smtClean="0"/>
              <a:pPr/>
              <a:t>21</a:t>
            </a:fld>
            <a:endParaRPr lang="en-GB"/>
          </a:p>
        </p:txBody>
      </p:sp>
      <p:sp>
        <p:nvSpPr>
          <p:cNvPr id="6" name="Footer Placeholder 5">
            <a:extLst>
              <a:ext uri="{FF2B5EF4-FFF2-40B4-BE49-F238E27FC236}">
                <a16:creationId xmlns:a16="http://schemas.microsoft.com/office/drawing/2014/main" id="{002447FF-D150-5689-F58B-695657CACC7F}"/>
              </a:ext>
            </a:extLst>
          </p:cNvPr>
          <p:cNvSpPr>
            <a:spLocks noGrp="1"/>
          </p:cNvSpPr>
          <p:nvPr>
            <p:ph type="ftr" sz="quarter" idx="10"/>
          </p:nvPr>
        </p:nvSpPr>
        <p:spPr>
          <a:xfrm>
            <a:off x="312000" y="6442959"/>
            <a:ext cx="10248501" cy="365125"/>
          </a:xfrm>
        </p:spPr>
        <p:txBody>
          <a:bodyPr/>
          <a:lstStyle/>
          <a:p>
            <a:r>
              <a:rPr lang="en-GB" dirty="0"/>
              <a:t>Education and Training Foundation</a:t>
            </a:r>
          </a:p>
        </p:txBody>
      </p:sp>
      <p:sp>
        <p:nvSpPr>
          <p:cNvPr id="8" name="TextBox 7">
            <a:extLst>
              <a:ext uri="{FF2B5EF4-FFF2-40B4-BE49-F238E27FC236}">
                <a16:creationId xmlns:a16="http://schemas.microsoft.com/office/drawing/2014/main" id="{1FCD5D57-1D43-D188-B823-391AE81C8201}"/>
              </a:ext>
            </a:extLst>
          </p:cNvPr>
          <p:cNvSpPr txBox="1"/>
          <p:nvPr/>
        </p:nvSpPr>
        <p:spPr>
          <a:xfrm>
            <a:off x="171449" y="136525"/>
            <a:ext cx="6096000" cy="492443"/>
          </a:xfrm>
          <a:prstGeom prst="rect">
            <a:avLst/>
          </a:prstGeom>
          <a:noFill/>
        </p:spPr>
        <p:txBody>
          <a:bodyPr wrap="square" lIns="121920" tIns="60960" rIns="121920" bIns="60960" anchor="t">
            <a:spAutoFit/>
          </a:bodyPr>
          <a:lstStyle/>
          <a:p>
            <a:r>
              <a:rPr lang="en-GB" sz="2400" b="1" i="1"/>
              <a:t>Assessment</a:t>
            </a:r>
            <a:endParaRPr lang="en-GB" sz="2400"/>
          </a:p>
        </p:txBody>
      </p:sp>
      <p:grpSp>
        <p:nvGrpSpPr>
          <p:cNvPr id="9" name="Group 8">
            <a:extLst>
              <a:ext uri="{FF2B5EF4-FFF2-40B4-BE49-F238E27FC236}">
                <a16:creationId xmlns:a16="http://schemas.microsoft.com/office/drawing/2014/main" id="{DA74B7C7-FF82-852B-9F1F-4F12D36A4424}"/>
              </a:ext>
            </a:extLst>
          </p:cNvPr>
          <p:cNvGrpSpPr/>
          <p:nvPr/>
        </p:nvGrpSpPr>
        <p:grpSpPr>
          <a:xfrm>
            <a:off x="312001" y="723901"/>
            <a:ext cx="4755300" cy="5632451"/>
            <a:chOff x="234000" y="542925"/>
            <a:chExt cx="3566475" cy="4224338"/>
          </a:xfrm>
        </p:grpSpPr>
        <p:sp>
          <p:nvSpPr>
            <p:cNvPr id="2" name="Rectangle 1">
              <a:extLst>
                <a:ext uri="{FF2B5EF4-FFF2-40B4-BE49-F238E27FC236}">
                  <a16:creationId xmlns:a16="http://schemas.microsoft.com/office/drawing/2014/main" id="{78CA4C02-C9D5-3994-C33F-D0BE964F81E5}"/>
                </a:ext>
              </a:extLst>
            </p:cNvPr>
            <p:cNvSpPr/>
            <p:nvPr/>
          </p:nvSpPr>
          <p:spPr>
            <a:xfrm>
              <a:off x="234000" y="542925"/>
              <a:ext cx="3566475" cy="4224338"/>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Arrow: Pentagon 2">
              <a:extLst>
                <a:ext uri="{FF2B5EF4-FFF2-40B4-BE49-F238E27FC236}">
                  <a16:creationId xmlns:a16="http://schemas.microsoft.com/office/drawing/2014/main" id="{09CB30A1-8F70-F260-FEAA-FA75A9F36EE9}"/>
                </a:ext>
              </a:extLst>
            </p:cNvPr>
            <p:cNvSpPr/>
            <p:nvPr/>
          </p:nvSpPr>
          <p:spPr>
            <a:xfrm>
              <a:off x="234000" y="542925"/>
              <a:ext cx="1673381" cy="728663"/>
            </a:xfrm>
            <a:prstGeom prst="homePlate">
              <a:avLst/>
            </a:prstGeom>
            <a:solidFill>
              <a:srgbClr val="BE0064"/>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 name="TextBox 3">
              <a:extLst>
                <a:ext uri="{FF2B5EF4-FFF2-40B4-BE49-F238E27FC236}">
                  <a16:creationId xmlns:a16="http://schemas.microsoft.com/office/drawing/2014/main" id="{0B6D3917-A1E4-DFC9-E2D8-1418455A455B}"/>
                </a:ext>
              </a:extLst>
            </p:cNvPr>
            <p:cNvSpPr txBox="1"/>
            <p:nvPr/>
          </p:nvSpPr>
          <p:spPr>
            <a:xfrm>
              <a:off x="432196" y="799534"/>
              <a:ext cx="1121569" cy="215492"/>
            </a:xfrm>
            <a:prstGeom prst="rect">
              <a:avLst/>
            </a:prstGeom>
            <a:noFill/>
          </p:spPr>
          <p:txBody>
            <a:bodyPr wrap="square" lIns="0" tIns="0" rIns="0" bIns="0" rtlCol="0">
              <a:spAutoFit/>
            </a:bodyPr>
            <a:lstStyle/>
            <a:p>
              <a:r>
                <a:rPr lang="en-US" sz="1867" b="1">
                  <a:solidFill>
                    <a:schemeClr val="bg1"/>
                  </a:solidFill>
                </a:rPr>
                <a:t>KEY TERMS</a:t>
              </a:r>
              <a:endParaRPr lang="en-GB" sz="1867" b="1">
                <a:solidFill>
                  <a:schemeClr val="bg1"/>
                </a:solidFill>
              </a:endParaRPr>
            </a:p>
          </p:txBody>
        </p:sp>
        <p:sp>
          <p:nvSpPr>
            <p:cNvPr id="7" name="TextBox 6">
              <a:extLst>
                <a:ext uri="{FF2B5EF4-FFF2-40B4-BE49-F238E27FC236}">
                  <a16:creationId xmlns:a16="http://schemas.microsoft.com/office/drawing/2014/main" id="{5E6CF910-1E87-E8D7-A283-9FFFD4998C5C}"/>
                </a:ext>
              </a:extLst>
            </p:cNvPr>
            <p:cNvSpPr txBox="1"/>
            <p:nvPr/>
          </p:nvSpPr>
          <p:spPr>
            <a:xfrm>
              <a:off x="350044" y="1385888"/>
              <a:ext cx="3237218" cy="3116238"/>
            </a:xfrm>
            <a:prstGeom prst="rect">
              <a:avLst/>
            </a:prstGeom>
            <a:noFill/>
          </p:spPr>
          <p:txBody>
            <a:bodyPr wrap="square" lIns="0" tIns="0" rIns="0" bIns="0" rtlCol="0">
              <a:spAutoFit/>
            </a:bodyPr>
            <a:lstStyle/>
            <a:p>
              <a:r>
                <a:rPr lang="en-US" b="1" dirty="0"/>
                <a:t>Open question</a:t>
              </a:r>
            </a:p>
            <a:p>
              <a:endParaRPr lang="en-US" dirty="0"/>
            </a:p>
            <a:p>
              <a:r>
                <a:rPr lang="en-US" dirty="0"/>
                <a:t>A question that cannot be answered by a simple “yes/no” or single word answer.</a:t>
              </a:r>
            </a:p>
            <a:p>
              <a:endParaRPr lang="en-US" dirty="0"/>
            </a:p>
            <a:p>
              <a:r>
                <a:rPr lang="en-US" b="1" dirty="0"/>
                <a:t>Closed question</a:t>
              </a:r>
            </a:p>
            <a:p>
              <a:endParaRPr lang="en-US" dirty="0"/>
            </a:p>
            <a:p>
              <a:r>
                <a:rPr lang="en-US" dirty="0"/>
                <a:t>A question which has only one answer or a defined “yes/no” response.</a:t>
              </a:r>
            </a:p>
            <a:p>
              <a:endParaRPr lang="en-US" dirty="0"/>
            </a:p>
            <a:p>
              <a:r>
                <a:rPr lang="en-US" b="1" dirty="0"/>
                <a:t>Hinge question</a:t>
              </a:r>
            </a:p>
            <a:p>
              <a:endParaRPr lang="en-US" dirty="0"/>
            </a:p>
            <a:p>
              <a:r>
                <a:rPr lang="en-US" dirty="0"/>
                <a:t>A question which contains an answer which is close to the correct answer but is slightly different.</a:t>
              </a:r>
            </a:p>
          </p:txBody>
        </p:sp>
      </p:grpSp>
      <p:sp>
        <p:nvSpPr>
          <p:cNvPr id="12" name="TextBox 11">
            <a:extLst>
              <a:ext uri="{FF2B5EF4-FFF2-40B4-BE49-F238E27FC236}">
                <a16:creationId xmlns:a16="http://schemas.microsoft.com/office/drawing/2014/main" id="{EB8DC48B-8806-C845-04A1-4FE9AA3CD455}"/>
              </a:ext>
            </a:extLst>
          </p:cNvPr>
          <p:cNvSpPr txBox="1"/>
          <p:nvPr/>
        </p:nvSpPr>
        <p:spPr>
          <a:xfrm>
            <a:off x="5762626" y="383808"/>
            <a:ext cx="5619749" cy="1210460"/>
          </a:xfrm>
          <a:prstGeom prst="rect">
            <a:avLst/>
          </a:prstGeom>
          <a:noFill/>
        </p:spPr>
        <p:txBody>
          <a:bodyPr wrap="square" lIns="0" tIns="0" rIns="0" bIns="0" rtlCol="0" anchor="t">
            <a:spAutoFit/>
          </a:bodyPr>
          <a:lstStyle/>
          <a:p>
            <a:r>
              <a:rPr lang="en-US" sz="2133" b="1" dirty="0"/>
              <a:t>Activity 5</a:t>
            </a:r>
          </a:p>
          <a:p>
            <a:endParaRPr lang="en-US" sz="2133" b="1" dirty="0"/>
          </a:p>
          <a:p>
            <a:r>
              <a:rPr lang="en-US" dirty="0"/>
              <a:t>Can you turn these closed questions into open questions? Fill in the table in your handout booklet. </a:t>
            </a:r>
            <a:endParaRPr lang="en-US" dirty="0">
              <a:cs typeface="Arial"/>
            </a:endParaRPr>
          </a:p>
        </p:txBody>
      </p:sp>
      <p:graphicFrame>
        <p:nvGraphicFramePr>
          <p:cNvPr id="14" name="Table 14">
            <a:extLst>
              <a:ext uri="{FF2B5EF4-FFF2-40B4-BE49-F238E27FC236}">
                <a16:creationId xmlns:a16="http://schemas.microsoft.com/office/drawing/2014/main" id="{BCECEE47-BAC4-FCC6-7BE0-2EC38B0E35F7}"/>
              </a:ext>
            </a:extLst>
          </p:cNvPr>
          <p:cNvGraphicFramePr>
            <a:graphicFrameLocks noGrp="1"/>
          </p:cNvGraphicFramePr>
          <p:nvPr/>
        </p:nvGraphicFramePr>
        <p:xfrm>
          <a:off x="5436251" y="1841680"/>
          <a:ext cx="6443749" cy="3752427"/>
        </p:xfrm>
        <a:graphic>
          <a:graphicData uri="http://schemas.openxmlformats.org/drawingml/2006/table">
            <a:tbl>
              <a:tblPr firstRow="1" bandRow="1">
                <a:tableStyleId>{5C22544A-7EE6-4342-B048-85BDC9FD1C3A}</a:tableStyleId>
              </a:tblPr>
              <a:tblGrid>
                <a:gridCol w="3221875">
                  <a:extLst>
                    <a:ext uri="{9D8B030D-6E8A-4147-A177-3AD203B41FA5}">
                      <a16:colId xmlns:a16="http://schemas.microsoft.com/office/drawing/2014/main" val="3946617482"/>
                    </a:ext>
                  </a:extLst>
                </a:gridCol>
                <a:gridCol w="3221875">
                  <a:extLst>
                    <a:ext uri="{9D8B030D-6E8A-4147-A177-3AD203B41FA5}">
                      <a16:colId xmlns:a16="http://schemas.microsoft.com/office/drawing/2014/main" val="1548891573"/>
                    </a:ext>
                  </a:extLst>
                </a:gridCol>
              </a:tblGrid>
              <a:tr h="494453">
                <a:tc>
                  <a:txBody>
                    <a:bodyPr/>
                    <a:lstStyle/>
                    <a:p>
                      <a:r>
                        <a:rPr lang="en-US" sz="1900"/>
                        <a:t>Closed question</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a:t>Open question</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09986067"/>
                  </a:ext>
                </a:extLst>
              </a:tr>
              <a:tr h="690880">
                <a:tc>
                  <a:txBody>
                    <a:bodyPr/>
                    <a:lstStyle/>
                    <a:p>
                      <a:r>
                        <a:rPr lang="en-US" sz="1900"/>
                        <a:t>Is a monkey a mammal?</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a:t>Why is a monkey a mammal?</a:t>
                      </a:r>
                      <a:endParaRPr lang="en-GB" sz="19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5691663"/>
                  </a:ext>
                </a:extLst>
              </a:tr>
              <a:tr h="690880">
                <a:tc>
                  <a:txBody>
                    <a:bodyPr/>
                    <a:lstStyle/>
                    <a:p>
                      <a:r>
                        <a:rPr lang="en-US" sz="1900"/>
                        <a:t>Is this shape a hexagon?</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a:t>How can we define a hexagon?</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53728690"/>
                  </a:ext>
                </a:extLst>
              </a:tr>
              <a:tr h="690880">
                <a:tc>
                  <a:txBody>
                    <a:bodyPr/>
                    <a:lstStyle/>
                    <a:p>
                      <a:r>
                        <a:rPr lang="en-US" sz="1900"/>
                        <a:t>Is 3 an odd number?</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a:t>Why is 3 an odd number and 4 is not?</a:t>
                      </a:r>
                      <a:endParaRPr lang="en-GB" sz="19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1314347"/>
                  </a:ext>
                </a:extLst>
              </a:tr>
              <a:tr h="494453">
                <a:tc>
                  <a:txBody>
                    <a:bodyPr/>
                    <a:lstStyle/>
                    <a:p>
                      <a:r>
                        <a:rPr lang="en-US" sz="1900" dirty="0"/>
                        <a:t>Is “John” a noun?</a:t>
                      </a:r>
                      <a:endParaRPr lang="en-GB" sz="19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a:t>Why is “John” not a verb?</a:t>
                      </a:r>
                      <a:endParaRPr lang="en-GB" sz="19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04667850"/>
                  </a:ext>
                </a:extLst>
              </a:tr>
              <a:tr h="690880">
                <a:tc>
                  <a:txBody>
                    <a:bodyPr/>
                    <a:lstStyle/>
                    <a:p>
                      <a:r>
                        <a:rPr lang="en-US" sz="1900"/>
                        <a:t>Does chocolate melt in hot water?</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a:t>Why does chocolate melt in hot water, but not in ice?</a:t>
                      </a:r>
                      <a:endParaRPr lang="en-GB" sz="19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949061"/>
                  </a:ext>
                </a:extLst>
              </a:tr>
            </a:tbl>
          </a:graphicData>
        </a:graphic>
      </p:graphicFrame>
      <p:sp>
        <p:nvSpPr>
          <p:cNvPr id="15" name="TextBox 14">
            <a:extLst>
              <a:ext uri="{FF2B5EF4-FFF2-40B4-BE49-F238E27FC236}">
                <a16:creationId xmlns:a16="http://schemas.microsoft.com/office/drawing/2014/main" id="{0281EEAA-5DA1-B552-299E-55062E987A47}"/>
              </a:ext>
            </a:extLst>
          </p:cNvPr>
          <p:cNvSpPr txBox="1"/>
          <p:nvPr/>
        </p:nvSpPr>
        <p:spPr>
          <a:xfrm>
            <a:off x="5436253" y="5738340"/>
            <a:ext cx="6443748" cy="830997"/>
          </a:xfrm>
          <a:prstGeom prst="rect">
            <a:avLst/>
          </a:prstGeom>
          <a:noFill/>
        </p:spPr>
        <p:txBody>
          <a:bodyPr wrap="square" lIns="0" tIns="0" rIns="0" bIns="0" rtlCol="0" anchor="t">
            <a:spAutoFit/>
          </a:bodyPr>
          <a:lstStyle/>
          <a:p>
            <a:r>
              <a:rPr lang="en-US" b="1" dirty="0"/>
              <a:t>Extension:</a:t>
            </a:r>
            <a:r>
              <a:rPr lang="en-US" b="1" dirty="0">
                <a:solidFill>
                  <a:schemeClr val="accent4">
                    <a:lumMod val="75000"/>
                  </a:schemeClr>
                </a:solidFill>
              </a:rPr>
              <a:t> </a:t>
            </a:r>
            <a:r>
              <a:rPr lang="en-US" dirty="0"/>
              <a:t>Which </a:t>
            </a:r>
            <a:r>
              <a:rPr lang="en-US" b="1" dirty="0"/>
              <a:t>two</a:t>
            </a:r>
            <a:r>
              <a:rPr lang="en-US" dirty="0"/>
              <a:t> of the following shapes are hexagons? (Show two different 6-sided shapes, and one 5-sided and one </a:t>
            </a:r>
          </a:p>
          <a:p>
            <a:r>
              <a:rPr lang="en-US" dirty="0"/>
              <a:t>7-sided shape.</a:t>
            </a:r>
            <a:r>
              <a:rPr lang="en-US" b="1" dirty="0">
                <a:solidFill>
                  <a:schemeClr val="accent4">
                    <a:lumMod val="75000"/>
                  </a:schemeClr>
                </a:solidFill>
              </a:rPr>
              <a:t>) </a:t>
            </a:r>
            <a:endParaRPr lang="en-GB" b="1" dirty="0">
              <a:solidFill>
                <a:schemeClr val="accent4">
                  <a:lumMod val="75000"/>
                </a:schemeClr>
              </a:solidFill>
            </a:endParaRPr>
          </a:p>
        </p:txBody>
      </p:sp>
    </p:spTree>
    <p:extLst>
      <p:ext uri="{BB962C8B-B14F-4D97-AF65-F5344CB8AC3E}">
        <p14:creationId xmlns:p14="http://schemas.microsoft.com/office/powerpoint/2010/main" val="14070976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62ECBB-2BFF-D974-113A-C1B995D96BF5}"/>
              </a:ext>
            </a:extLst>
          </p:cNvPr>
          <p:cNvSpPr>
            <a:spLocks noGrp="1"/>
          </p:cNvSpPr>
          <p:nvPr>
            <p:ph type="sldNum" sz="quarter" idx="11"/>
          </p:nvPr>
        </p:nvSpPr>
        <p:spPr/>
        <p:txBody>
          <a:bodyPr/>
          <a:lstStyle/>
          <a:p>
            <a:fld id="{DA2C159E-F13C-4A85-9A41-E7669D3E0D70}" type="slidenum">
              <a:rPr lang="en-GB" smtClean="0"/>
              <a:pPr/>
              <a:t>22</a:t>
            </a:fld>
            <a:endParaRPr lang="en-GB"/>
          </a:p>
        </p:txBody>
      </p:sp>
      <p:sp>
        <p:nvSpPr>
          <p:cNvPr id="6" name="Footer Placeholder 5">
            <a:extLst>
              <a:ext uri="{FF2B5EF4-FFF2-40B4-BE49-F238E27FC236}">
                <a16:creationId xmlns:a16="http://schemas.microsoft.com/office/drawing/2014/main" id="{002447FF-D150-5689-F58B-695657CACC7F}"/>
              </a:ext>
            </a:extLst>
          </p:cNvPr>
          <p:cNvSpPr>
            <a:spLocks noGrp="1"/>
          </p:cNvSpPr>
          <p:nvPr>
            <p:ph type="ftr" sz="quarter" idx="10"/>
          </p:nvPr>
        </p:nvSpPr>
        <p:spPr>
          <a:xfrm>
            <a:off x="312000" y="6442959"/>
            <a:ext cx="10248501" cy="365125"/>
          </a:xfrm>
        </p:spPr>
        <p:txBody>
          <a:bodyPr/>
          <a:lstStyle/>
          <a:p>
            <a:r>
              <a:rPr lang="en-GB" dirty="0"/>
              <a:t>Education and Training Foundation</a:t>
            </a:r>
          </a:p>
        </p:txBody>
      </p:sp>
      <p:sp>
        <p:nvSpPr>
          <p:cNvPr id="8" name="TextBox 7">
            <a:extLst>
              <a:ext uri="{FF2B5EF4-FFF2-40B4-BE49-F238E27FC236}">
                <a16:creationId xmlns:a16="http://schemas.microsoft.com/office/drawing/2014/main" id="{1FCD5D57-1D43-D188-B823-391AE81C8201}"/>
              </a:ext>
            </a:extLst>
          </p:cNvPr>
          <p:cNvSpPr txBox="1"/>
          <p:nvPr/>
        </p:nvSpPr>
        <p:spPr>
          <a:xfrm>
            <a:off x="171449" y="136525"/>
            <a:ext cx="11850663" cy="943976"/>
          </a:xfrm>
          <a:prstGeom prst="rect">
            <a:avLst/>
          </a:prstGeom>
          <a:noFill/>
        </p:spPr>
        <p:txBody>
          <a:bodyPr wrap="square" lIns="121920" tIns="60960" rIns="121920" bIns="60960" anchor="t">
            <a:spAutoFit/>
          </a:bodyPr>
          <a:lstStyle/>
          <a:p>
            <a:r>
              <a:rPr lang="en-GB" sz="2667" b="1" i="1" dirty="0">
                <a:cs typeface="Arial"/>
              </a:rPr>
              <a:t>Aim: </a:t>
            </a:r>
            <a:r>
              <a:rPr lang="en-US" sz="2667" b="1" i="1" dirty="0">
                <a:cs typeface="Arial"/>
              </a:rPr>
              <a:t>Communicate effectively with others to plan a sequence of learning</a:t>
            </a:r>
            <a:endParaRPr lang="en-GB" sz="2667" dirty="0">
              <a:cs typeface="Arial"/>
            </a:endParaRPr>
          </a:p>
        </p:txBody>
      </p:sp>
      <p:grpSp>
        <p:nvGrpSpPr>
          <p:cNvPr id="9" name="Group 8">
            <a:extLst>
              <a:ext uri="{FF2B5EF4-FFF2-40B4-BE49-F238E27FC236}">
                <a16:creationId xmlns:a16="http://schemas.microsoft.com/office/drawing/2014/main" id="{DA74B7C7-FF82-852B-9F1F-4F12D36A4424}"/>
              </a:ext>
            </a:extLst>
          </p:cNvPr>
          <p:cNvGrpSpPr/>
          <p:nvPr/>
        </p:nvGrpSpPr>
        <p:grpSpPr>
          <a:xfrm>
            <a:off x="312001" y="1417830"/>
            <a:ext cx="4755300" cy="3905250"/>
            <a:chOff x="234000" y="542925"/>
            <a:chExt cx="3566475" cy="4224338"/>
          </a:xfrm>
        </p:grpSpPr>
        <p:sp>
          <p:nvSpPr>
            <p:cNvPr id="2" name="Rectangle 1">
              <a:extLst>
                <a:ext uri="{FF2B5EF4-FFF2-40B4-BE49-F238E27FC236}">
                  <a16:creationId xmlns:a16="http://schemas.microsoft.com/office/drawing/2014/main" id="{78CA4C02-C9D5-3994-C33F-D0BE964F81E5}"/>
                </a:ext>
              </a:extLst>
            </p:cNvPr>
            <p:cNvSpPr/>
            <p:nvPr/>
          </p:nvSpPr>
          <p:spPr>
            <a:xfrm>
              <a:off x="234000" y="542925"/>
              <a:ext cx="3566475" cy="4224338"/>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Arrow: Pentagon 2">
              <a:extLst>
                <a:ext uri="{FF2B5EF4-FFF2-40B4-BE49-F238E27FC236}">
                  <a16:creationId xmlns:a16="http://schemas.microsoft.com/office/drawing/2014/main" id="{09CB30A1-8F70-F260-FEAA-FA75A9F36EE9}"/>
                </a:ext>
              </a:extLst>
            </p:cNvPr>
            <p:cNvSpPr/>
            <p:nvPr/>
          </p:nvSpPr>
          <p:spPr>
            <a:xfrm>
              <a:off x="234000" y="542925"/>
              <a:ext cx="1673381" cy="728663"/>
            </a:xfrm>
            <a:prstGeom prst="homePlate">
              <a:avLst/>
            </a:prstGeom>
            <a:solidFill>
              <a:srgbClr val="BE0064"/>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 name="TextBox 3">
              <a:extLst>
                <a:ext uri="{FF2B5EF4-FFF2-40B4-BE49-F238E27FC236}">
                  <a16:creationId xmlns:a16="http://schemas.microsoft.com/office/drawing/2014/main" id="{0B6D3917-A1E4-DFC9-E2D8-1418455A455B}"/>
                </a:ext>
              </a:extLst>
            </p:cNvPr>
            <p:cNvSpPr txBox="1"/>
            <p:nvPr/>
          </p:nvSpPr>
          <p:spPr>
            <a:xfrm>
              <a:off x="432196" y="799533"/>
              <a:ext cx="1121569" cy="310799"/>
            </a:xfrm>
            <a:prstGeom prst="rect">
              <a:avLst/>
            </a:prstGeom>
            <a:noFill/>
          </p:spPr>
          <p:txBody>
            <a:bodyPr wrap="square" lIns="0" tIns="0" rIns="0" bIns="0" rtlCol="0">
              <a:spAutoFit/>
            </a:bodyPr>
            <a:lstStyle/>
            <a:p>
              <a:r>
                <a:rPr lang="en-US" sz="1867" b="1">
                  <a:solidFill>
                    <a:schemeClr val="bg1"/>
                  </a:solidFill>
                </a:rPr>
                <a:t>KEY TERMS</a:t>
              </a:r>
              <a:endParaRPr lang="en-GB" sz="1867" b="1">
                <a:solidFill>
                  <a:schemeClr val="bg1"/>
                </a:solidFill>
              </a:endParaRPr>
            </a:p>
          </p:txBody>
        </p:sp>
        <p:sp>
          <p:nvSpPr>
            <p:cNvPr id="7" name="TextBox 6">
              <a:extLst>
                <a:ext uri="{FF2B5EF4-FFF2-40B4-BE49-F238E27FC236}">
                  <a16:creationId xmlns:a16="http://schemas.microsoft.com/office/drawing/2014/main" id="{5E6CF910-1E87-E8D7-A283-9FFFD4998C5C}"/>
                </a:ext>
              </a:extLst>
            </p:cNvPr>
            <p:cNvSpPr txBox="1"/>
            <p:nvPr/>
          </p:nvSpPr>
          <p:spPr>
            <a:xfrm>
              <a:off x="350044" y="1385888"/>
              <a:ext cx="3314700" cy="3295949"/>
            </a:xfrm>
            <a:prstGeom prst="rect">
              <a:avLst/>
            </a:prstGeom>
            <a:noFill/>
          </p:spPr>
          <p:txBody>
            <a:bodyPr wrap="square" lIns="0" tIns="0" rIns="0" bIns="0" rtlCol="0">
              <a:spAutoFit/>
            </a:bodyPr>
            <a:lstStyle/>
            <a:p>
              <a:r>
                <a:rPr lang="en-US" b="1" dirty="0"/>
                <a:t>Individual assessment</a:t>
              </a:r>
            </a:p>
            <a:p>
              <a:endParaRPr lang="en-US" dirty="0"/>
            </a:p>
            <a:p>
              <a:r>
                <a:rPr lang="en-US" dirty="0"/>
                <a:t>Filled in by the child to check progress against set criteria.</a:t>
              </a:r>
            </a:p>
            <a:p>
              <a:endParaRPr lang="en-US" dirty="0"/>
            </a:p>
            <a:p>
              <a:r>
                <a:rPr lang="en-US" b="1" dirty="0"/>
                <a:t>Peer assessment</a:t>
              </a:r>
            </a:p>
            <a:p>
              <a:endParaRPr lang="en-US" dirty="0"/>
            </a:p>
            <a:p>
              <a:r>
                <a:rPr lang="en-US" dirty="0"/>
                <a:t>Filled in by other children to give feedback to a child.</a:t>
              </a:r>
            </a:p>
            <a:p>
              <a:endParaRPr lang="en-US" dirty="0"/>
            </a:p>
            <a:p>
              <a:endParaRPr lang="en-GB" dirty="0"/>
            </a:p>
          </p:txBody>
        </p:sp>
      </p:grpSp>
      <p:sp>
        <p:nvSpPr>
          <p:cNvPr id="12" name="TextBox 11">
            <a:extLst>
              <a:ext uri="{FF2B5EF4-FFF2-40B4-BE49-F238E27FC236}">
                <a16:creationId xmlns:a16="http://schemas.microsoft.com/office/drawing/2014/main" id="{EB8DC48B-8806-C845-04A1-4FE9AA3CD455}"/>
              </a:ext>
            </a:extLst>
          </p:cNvPr>
          <p:cNvSpPr txBox="1"/>
          <p:nvPr/>
        </p:nvSpPr>
        <p:spPr>
          <a:xfrm>
            <a:off x="5924334" y="1338409"/>
            <a:ext cx="5619749" cy="4104329"/>
          </a:xfrm>
          <a:prstGeom prst="rect">
            <a:avLst/>
          </a:prstGeom>
          <a:noFill/>
        </p:spPr>
        <p:txBody>
          <a:bodyPr wrap="square" lIns="0" tIns="0" rIns="0" bIns="0" rtlCol="0" anchor="t">
            <a:spAutoFit/>
          </a:bodyPr>
          <a:lstStyle/>
          <a:p>
            <a:r>
              <a:rPr lang="en-US" sz="2667" b="1" dirty="0"/>
              <a:t>Activity 6a and 6b</a:t>
            </a:r>
            <a:endParaRPr lang="en-US" sz="2667" b="1" dirty="0">
              <a:cs typeface="Arial"/>
            </a:endParaRPr>
          </a:p>
          <a:p>
            <a:endParaRPr lang="en-US" sz="2667" b="1" dirty="0">
              <a:cs typeface="Arial"/>
            </a:endParaRPr>
          </a:p>
          <a:p>
            <a:r>
              <a:rPr lang="en-US" sz="2667" dirty="0"/>
              <a:t>Remind yourself of the key terms on the left. In your handout booklet, there is an example of an individual and a peer assessment.</a:t>
            </a:r>
            <a:endParaRPr lang="en-US" sz="2667" dirty="0">
              <a:cs typeface="Arial"/>
            </a:endParaRPr>
          </a:p>
          <a:p>
            <a:endParaRPr lang="en-US" sz="2667" dirty="0">
              <a:cs typeface="Arial"/>
            </a:endParaRPr>
          </a:p>
          <a:p>
            <a:r>
              <a:rPr lang="en-US" sz="2667" dirty="0"/>
              <a:t>In pairs, discuss the strengths and drawbacks of each assessment type and fill in the table in your booklet.</a:t>
            </a:r>
            <a:endParaRPr lang="en-US" sz="2667" dirty="0">
              <a:cs typeface="Arial"/>
            </a:endParaRPr>
          </a:p>
        </p:txBody>
      </p:sp>
      <p:sp>
        <p:nvSpPr>
          <p:cNvPr id="17" name="TextBox 16">
            <a:extLst>
              <a:ext uri="{FF2B5EF4-FFF2-40B4-BE49-F238E27FC236}">
                <a16:creationId xmlns:a16="http://schemas.microsoft.com/office/drawing/2014/main" id="{D3D51D09-195B-34FA-8A5C-DA3D7C2AF988}"/>
              </a:ext>
            </a:extLst>
          </p:cNvPr>
          <p:cNvSpPr txBox="1"/>
          <p:nvPr/>
        </p:nvSpPr>
        <p:spPr>
          <a:xfrm>
            <a:off x="312000" y="5477510"/>
            <a:ext cx="5397424" cy="820866"/>
          </a:xfrm>
          <a:prstGeom prst="rect">
            <a:avLst/>
          </a:prstGeom>
          <a:noFill/>
        </p:spPr>
        <p:txBody>
          <a:bodyPr wrap="square" lIns="0" tIns="0" rIns="0" bIns="0" rtlCol="0" anchor="t">
            <a:spAutoFit/>
          </a:bodyPr>
          <a:lstStyle/>
          <a:p>
            <a:r>
              <a:rPr lang="en-US" sz="2667" dirty="0"/>
              <a:t>Think about the </a:t>
            </a:r>
            <a:r>
              <a:rPr lang="en-US" sz="2667" dirty="0" err="1"/>
              <a:t>colours</a:t>
            </a:r>
            <a:r>
              <a:rPr lang="en-US" sz="2667" dirty="0"/>
              <a:t> and images. Do they help at all?</a:t>
            </a:r>
            <a:endParaRPr lang="en-GB" sz="2133" dirty="0">
              <a:cs typeface="Arial"/>
            </a:endParaRPr>
          </a:p>
        </p:txBody>
      </p:sp>
    </p:spTree>
    <p:extLst>
      <p:ext uri="{BB962C8B-B14F-4D97-AF65-F5344CB8AC3E}">
        <p14:creationId xmlns:p14="http://schemas.microsoft.com/office/powerpoint/2010/main" val="7588409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Guided practice</a:t>
            </a:r>
          </a:p>
        </p:txBody>
      </p:sp>
    </p:spTree>
    <p:extLst>
      <p:ext uri="{BB962C8B-B14F-4D97-AF65-F5344CB8AC3E}">
        <p14:creationId xmlns:p14="http://schemas.microsoft.com/office/powerpoint/2010/main" val="27239079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D808BDB-0AC3-AAC9-047E-0A3E2570F627}"/>
              </a:ext>
            </a:extLst>
          </p:cNvPr>
          <p:cNvSpPr txBox="1"/>
          <p:nvPr/>
        </p:nvSpPr>
        <p:spPr>
          <a:xfrm>
            <a:off x="185411" y="496967"/>
            <a:ext cx="12006589" cy="5908156"/>
          </a:xfrm>
          <a:prstGeom prst="rect">
            <a:avLst/>
          </a:prstGeom>
          <a:noFill/>
        </p:spPr>
        <p:txBody>
          <a:bodyPr wrap="square" lIns="0" tIns="0" rIns="0" bIns="0" rtlCol="0" anchor="t">
            <a:spAutoFit/>
          </a:bodyPr>
          <a:lstStyle/>
          <a:p>
            <a:endParaRPr lang="en-US" sz="2133" b="1" dirty="0"/>
          </a:p>
          <a:p>
            <a:endParaRPr lang="en-US" sz="2133" b="1" dirty="0"/>
          </a:p>
          <a:p>
            <a:r>
              <a:rPr lang="en-US" sz="2133" b="1" dirty="0"/>
              <a:t>Activity 7a and 7b</a:t>
            </a:r>
            <a:endParaRPr lang="en-US" sz="2133" b="1" dirty="0">
              <a:cs typeface="Arial"/>
            </a:endParaRPr>
          </a:p>
          <a:p>
            <a:endParaRPr lang="en-US" sz="2133" b="1" dirty="0">
              <a:solidFill>
                <a:schemeClr val="accent4"/>
              </a:solidFill>
              <a:cs typeface="Arial"/>
            </a:endParaRPr>
          </a:p>
          <a:p>
            <a:r>
              <a:rPr lang="en-US" sz="2133" dirty="0"/>
              <a:t>As part of your role in an educational environment, you will often be asked to contribute activities and ideas to aid the development of older children.   </a:t>
            </a:r>
            <a:endParaRPr lang="en-US" sz="2133" dirty="0">
              <a:cs typeface="Arial"/>
            </a:endParaRPr>
          </a:p>
          <a:p>
            <a:endParaRPr lang="en-US" sz="2133" b="1" u="sng" dirty="0">
              <a:cs typeface="Arial"/>
            </a:endParaRPr>
          </a:p>
          <a:p>
            <a:r>
              <a:rPr lang="en-US" sz="2133" dirty="0"/>
              <a:t>Read the scenario in activity 7 of your handout booklet.</a:t>
            </a:r>
            <a:endParaRPr lang="en-US" sz="2133" dirty="0">
              <a:cs typeface="Arial"/>
            </a:endParaRPr>
          </a:p>
          <a:p>
            <a:endParaRPr lang="en-US" sz="2133" dirty="0">
              <a:cs typeface="Arial"/>
            </a:endParaRPr>
          </a:p>
          <a:p>
            <a:r>
              <a:rPr lang="en-US" sz="2133" dirty="0"/>
              <a:t>Using the “5-minute lesson plan” template, create a lesson plan to help David achieve his goal of learning the onset and rime patterns for “at” words.</a:t>
            </a:r>
            <a:endParaRPr lang="en-US" sz="2133" dirty="0">
              <a:cs typeface="Arial"/>
            </a:endParaRPr>
          </a:p>
          <a:p>
            <a:endParaRPr lang="en-US" sz="2133" dirty="0">
              <a:cs typeface="Arial"/>
            </a:endParaRPr>
          </a:p>
          <a:p>
            <a:r>
              <a:rPr lang="en-US" sz="2133" dirty="0"/>
              <a:t>Think about:</a:t>
            </a:r>
            <a:endParaRPr lang="en-US" sz="2133" dirty="0">
              <a:cs typeface="Arial"/>
            </a:endParaRPr>
          </a:p>
          <a:p>
            <a:endParaRPr lang="en-US" sz="2133" dirty="0">
              <a:cs typeface="Arial"/>
            </a:endParaRPr>
          </a:p>
          <a:p>
            <a:pPr marL="380990" indent="-380990">
              <a:buFont typeface="Arial" panose="020B0604020202020204" pitchFamily="34" charset="0"/>
              <a:buChar char="•"/>
            </a:pPr>
            <a:r>
              <a:rPr lang="en-US" sz="2133" dirty="0"/>
              <a:t>what you want David to learn</a:t>
            </a:r>
            <a:endParaRPr lang="en-US" sz="2133" dirty="0">
              <a:cs typeface="Arial"/>
            </a:endParaRPr>
          </a:p>
          <a:p>
            <a:pPr marL="380990" indent="-380990">
              <a:buFont typeface="Arial" panose="020B0604020202020204" pitchFamily="34" charset="0"/>
              <a:buChar char="•"/>
            </a:pPr>
            <a:r>
              <a:rPr lang="en-US" sz="2133" dirty="0"/>
              <a:t>the key sticking points</a:t>
            </a:r>
            <a:endParaRPr lang="en-US" sz="2133" dirty="0">
              <a:cs typeface="Arial"/>
            </a:endParaRPr>
          </a:p>
          <a:p>
            <a:pPr marL="380990" indent="-380990">
              <a:buFont typeface="Arial" panose="020B0604020202020204" pitchFamily="34" charset="0"/>
              <a:buChar char="•"/>
            </a:pPr>
            <a:r>
              <a:rPr lang="en-US" sz="2133" dirty="0"/>
              <a:t>any resources you will use</a:t>
            </a:r>
            <a:endParaRPr lang="en-US" sz="2133" dirty="0">
              <a:cs typeface="Arial"/>
            </a:endParaRPr>
          </a:p>
          <a:p>
            <a:pPr marL="380990" indent="-380990">
              <a:buFont typeface="Arial" panose="020B0604020202020204" pitchFamily="34" charset="0"/>
              <a:buChar char="•"/>
            </a:pPr>
            <a:r>
              <a:rPr lang="en-US" sz="2133" dirty="0"/>
              <a:t>images or videos you may adapt.</a:t>
            </a:r>
            <a:endParaRPr lang="en-US" sz="2133" dirty="0">
              <a:cs typeface="Arial"/>
            </a:endParaRPr>
          </a:p>
        </p:txBody>
      </p:sp>
      <p:sp>
        <p:nvSpPr>
          <p:cNvPr id="5" name="Slide Number Placeholder 4">
            <a:extLst>
              <a:ext uri="{FF2B5EF4-FFF2-40B4-BE49-F238E27FC236}">
                <a16:creationId xmlns:a16="http://schemas.microsoft.com/office/drawing/2014/main" id="{DB375534-0EE5-7661-CD50-8EC7679E84B0}"/>
              </a:ext>
            </a:extLst>
          </p:cNvPr>
          <p:cNvSpPr>
            <a:spLocks noGrp="1"/>
          </p:cNvSpPr>
          <p:nvPr>
            <p:ph type="sldNum" sz="quarter" idx="11"/>
          </p:nvPr>
        </p:nvSpPr>
        <p:spPr>
          <a:xfrm>
            <a:off x="10587624" y="6387666"/>
            <a:ext cx="1212619" cy="365125"/>
          </a:xfrm>
        </p:spPr>
        <p:txBody>
          <a:bodyPr/>
          <a:lstStyle/>
          <a:p>
            <a:fld id="{DA2C159E-F13C-4A85-9A41-E7669D3E0D70}" type="slidenum">
              <a:rPr lang="en-GB" smtClean="0"/>
              <a:pPr/>
              <a:t>24</a:t>
            </a:fld>
            <a:endParaRPr lang="en-GB"/>
          </a:p>
        </p:txBody>
      </p:sp>
      <p:sp>
        <p:nvSpPr>
          <p:cNvPr id="6" name="Footer Placeholder 5">
            <a:extLst>
              <a:ext uri="{FF2B5EF4-FFF2-40B4-BE49-F238E27FC236}">
                <a16:creationId xmlns:a16="http://schemas.microsoft.com/office/drawing/2014/main" id="{5BD98F0C-0096-E427-80CE-0BA86B35872B}"/>
              </a:ext>
            </a:extLst>
          </p:cNvPr>
          <p:cNvSpPr>
            <a:spLocks noGrp="1"/>
          </p:cNvSpPr>
          <p:nvPr>
            <p:ph type="ftr" sz="quarter" idx="10"/>
          </p:nvPr>
        </p:nvSpPr>
        <p:spPr>
          <a:xfrm>
            <a:off x="185411" y="6492875"/>
            <a:ext cx="10248501" cy="365125"/>
          </a:xfrm>
        </p:spPr>
        <p:txBody>
          <a:bodyPr/>
          <a:lstStyle/>
          <a:p>
            <a:r>
              <a:rPr lang="en-GB" dirty="0"/>
              <a:t>Education and Training Foundation</a:t>
            </a:r>
            <a:endParaRPr lang="en-GB" dirty="0">
              <a:cs typeface="Arial"/>
            </a:endParaRPr>
          </a:p>
        </p:txBody>
      </p:sp>
      <p:sp>
        <p:nvSpPr>
          <p:cNvPr id="10" name="TextBox 9">
            <a:extLst>
              <a:ext uri="{FF2B5EF4-FFF2-40B4-BE49-F238E27FC236}">
                <a16:creationId xmlns:a16="http://schemas.microsoft.com/office/drawing/2014/main" id="{CB63E152-EC7F-DE97-4CB3-574052FBF842}"/>
              </a:ext>
            </a:extLst>
          </p:cNvPr>
          <p:cNvSpPr txBox="1"/>
          <p:nvPr/>
        </p:nvSpPr>
        <p:spPr>
          <a:xfrm>
            <a:off x="7437806" y="4022651"/>
            <a:ext cx="3927415" cy="2394554"/>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txBody>
          <a:bodyPr wrap="square" lIns="96000" tIns="48000" rIns="0" bIns="48000" rtlCol="0" anchor="t">
            <a:spAutoFit/>
          </a:bodyPr>
          <a:lstStyle/>
          <a:p>
            <a:r>
              <a:rPr lang="en-US" sz="2133" b="1" dirty="0"/>
              <a:t>Onset</a:t>
            </a:r>
            <a:r>
              <a:rPr lang="en-US" sz="2133" dirty="0"/>
              <a:t> – the initial single-syllable sound in a word – e.g. b, c, d, etc.</a:t>
            </a:r>
            <a:endParaRPr lang="en-US" sz="2133" dirty="0">
              <a:cs typeface="Arial"/>
            </a:endParaRPr>
          </a:p>
          <a:p>
            <a:endParaRPr lang="en-US" sz="2133" dirty="0">
              <a:cs typeface="Arial"/>
            </a:endParaRPr>
          </a:p>
          <a:p>
            <a:r>
              <a:rPr lang="en-US" sz="2133" b="1" dirty="0"/>
              <a:t>Rime</a:t>
            </a:r>
            <a:r>
              <a:rPr lang="en-US" sz="2133" dirty="0"/>
              <a:t> – the part of the word including the vowel and letters that follow.</a:t>
            </a:r>
            <a:endParaRPr lang="en-GB" sz="2133" dirty="0"/>
          </a:p>
        </p:txBody>
      </p:sp>
      <p:sp>
        <p:nvSpPr>
          <p:cNvPr id="2" name="TextBox 1">
            <a:extLst>
              <a:ext uri="{FF2B5EF4-FFF2-40B4-BE49-F238E27FC236}">
                <a16:creationId xmlns:a16="http://schemas.microsoft.com/office/drawing/2014/main" id="{D50D9E89-D6F7-3C26-D2B6-04676BD60582}"/>
              </a:ext>
            </a:extLst>
          </p:cNvPr>
          <p:cNvSpPr txBox="1"/>
          <p:nvPr/>
        </p:nvSpPr>
        <p:spPr>
          <a:xfrm>
            <a:off x="185411" y="105209"/>
            <a:ext cx="11682740" cy="820866"/>
          </a:xfrm>
          <a:prstGeom prst="rect">
            <a:avLst/>
          </a:prstGeom>
          <a:noFill/>
        </p:spPr>
        <p:txBody>
          <a:bodyPr wrap="square" lIns="0" tIns="0" rIns="0" bIns="0" rtlCol="0" anchor="t">
            <a:spAutoFit/>
          </a:bodyPr>
          <a:lstStyle/>
          <a:p>
            <a:r>
              <a:rPr lang="en-GB" sz="2667" b="1" i="1" dirty="0"/>
              <a:t>Aim: </a:t>
            </a:r>
            <a:r>
              <a:rPr lang="en-US" sz="2667" b="1" i="1" dirty="0">
                <a:latin typeface="Arial"/>
                <a:cs typeface="Arial"/>
              </a:rPr>
              <a:t>Communicate effectively with others to plan a sequence of learning</a:t>
            </a:r>
            <a:endParaRPr lang="en-GB" sz="2667" dirty="0">
              <a:cs typeface="Arial"/>
            </a:endParaRPr>
          </a:p>
        </p:txBody>
      </p:sp>
    </p:spTree>
    <p:extLst>
      <p:ext uri="{BB962C8B-B14F-4D97-AF65-F5344CB8AC3E}">
        <p14:creationId xmlns:p14="http://schemas.microsoft.com/office/powerpoint/2010/main" val="15079016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7FCDB2-23F2-6AEB-E006-784C10E2C406}"/>
              </a:ext>
            </a:extLst>
          </p:cNvPr>
          <p:cNvSpPr>
            <a:spLocks noGrp="1"/>
          </p:cNvSpPr>
          <p:nvPr>
            <p:ph type="sldNum" sz="quarter" idx="11"/>
          </p:nvPr>
        </p:nvSpPr>
        <p:spPr/>
        <p:txBody>
          <a:bodyPr/>
          <a:lstStyle/>
          <a:p>
            <a:fld id="{DA2C159E-F13C-4A85-9A41-E7669D3E0D70}" type="slidenum">
              <a:rPr lang="en-GB" smtClean="0"/>
              <a:pPr/>
              <a:t>25</a:t>
            </a:fld>
            <a:endParaRPr lang="en-GB"/>
          </a:p>
        </p:txBody>
      </p:sp>
      <p:sp>
        <p:nvSpPr>
          <p:cNvPr id="6" name="Footer Placeholder 5">
            <a:extLst>
              <a:ext uri="{FF2B5EF4-FFF2-40B4-BE49-F238E27FC236}">
                <a16:creationId xmlns:a16="http://schemas.microsoft.com/office/drawing/2014/main" id="{E400925E-41D2-7AEC-EFD9-9BE401BF2FD1}"/>
              </a:ext>
            </a:extLst>
          </p:cNvPr>
          <p:cNvSpPr>
            <a:spLocks noGrp="1"/>
          </p:cNvSpPr>
          <p:nvPr>
            <p:ph type="ftr" sz="quarter" idx="10"/>
          </p:nvPr>
        </p:nvSpPr>
        <p:spPr/>
        <p:txBody>
          <a:bodyPr/>
          <a:lstStyle/>
          <a:p>
            <a:r>
              <a:rPr lang="en-GB" dirty="0"/>
              <a:t>Education and Training Foundation</a:t>
            </a:r>
          </a:p>
        </p:txBody>
      </p:sp>
      <p:pic>
        <p:nvPicPr>
          <p:cNvPr id="8" name="Picture 7">
            <a:extLst>
              <a:ext uri="{FF2B5EF4-FFF2-40B4-BE49-F238E27FC236}">
                <a16:creationId xmlns:a16="http://schemas.microsoft.com/office/drawing/2014/main" id="{7F9AB997-26D8-045C-981F-047839BA7EA0}"/>
              </a:ext>
            </a:extLst>
          </p:cNvPr>
          <p:cNvPicPr>
            <a:picLocks noChangeAspect="1"/>
          </p:cNvPicPr>
          <p:nvPr/>
        </p:nvPicPr>
        <p:blipFill>
          <a:blip r:embed="rId3"/>
          <a:stretch>
            <a:fillRect/>
          </a:stretch>
        </p:blipFill>
        <p:spPr>
          <a:xfrm>
            <a:off x="589427" y="136524"/>
            <a:ext cx="11231693" cy="5860077"/>
          </a:xfrm>
          <a:prstGeom prst="rect">
            <a:avLst/>
          </a:prstGeom>
        </p:spPr>
      </p:pic>
      <p:sp>
        <p:nvSpPr>
          <p:cNvPr id="9" name="TextBox 8">
            <a:extLst>
              <a:ext uri="{FF2B5EF4-FFF2-40B4-BE49-F238E27FC236}">
                <a16:creationId xmlns:a16="http://schemas.microsoft.com/office/drawing/2014/main" id="{0D9D8E13-3D3B-D92C-654B-7EA59E0E7046}"/>
              </a:ext>
            </a:extLst>
          </p:cNvPr>
          <p:cNvSpPr txBox="1"/>
          <p:nvPr/>
        </p:nvSpPr>
        <p:spPr>
          <a:xfrm>
            <a:off x="3193143" y="5996602"/>
            <a:ext cx="7818363" cy="369332"/>
          </a:xfrm>
          <a:prstGeom prst="rect">
            <a:avLst/>
          </a:prstGeom>
          <a:noFill/>
        </p:spPr>
        <p:txBody>
          <a:bodyPr wrap="square" lIns="0" tIns="0" rIns="0" bIns="0" rtlCol="0">
            <a:spAutoFit/>
          </a:bodyPr>
          <a:lstStyle/>
          <a:p>
            <a:r>
              <a:rPr lang="en-US" sz="2400" dirty="0"/>
              <a:t>There is a blank copy of this in your handout booklet.</a:t>
            </a:r>
            <a:endParaRPr lang="en-GB" sz="2400" dirty="0"/>
          </a:p>
        </p:txBody>
      </p:sp>
      <p:sp>
        <p:nvSpPr>
          <p:cNvPr id="2" name="TextBox 1">
            <a:extLst>
              <a:ext uri="{FF2B5EF4-FFF2-40B4-BE49-F238E27FC236}">
                <a16:creationId xmlns:a16="http://schemas.microsoft.com/office/drawing/2014/main" id="{08CECA4A-403B-684B-840C-8C811A2D445B}"/>
              </a:ext>
            </a:extLst>
          </p:cNvPr>
          <p:cNvSpPr txBox="1"/>
          <p:nvPr/>
        </p:nvSpPr>
        <p:spPr>
          <a:xfrm>
            <a:off x="1276351" y="1038225"/>
            <a:ext cx="2057400" cy="553998"/>
          </a:xfrm>
          <a:prstGeom prst="rect">
            <a:avLst/>
          </a:prstGeom>
          <a:noFill/>
        </p:spPr>
        <p:txBody>
          <a:bodyPr wrap="square" lIns="0" tIns="0" rIns="0" bIns="0" rtlCol="0">
            <a:spAutoFit/>
          </a:bodyPr>
          <a:lstStyle/>
          <a:p>
            <a:r>
              <a:rPr lang="en-US" dirty="0"/>
              <a:t>Phonics/onset and rime.</a:t>
            </a:r>
            <a:endParaRPr lang="en-GB" dirty="0"/>
          </a:p>
        </p:txBody>
      </p:sp>
      <p:sp>
        <p:nvSpPr>
          <p:cNvPr id="3" name="TextBox 2">
            <a:extLst>
              <a:ext uri="{FF2B5EF4-FFF2-40B4-BE49-F238E27FC236}">
                <a16:creationId xmlns:a16="http://schemas.microsoft.com/office/drawing/2014/main" id="{80861C9A-BC12-FAE2-1960-218BA34B1E72}"/>
              </a:ext>
            </a:extLst>
          </p:cNvPr>
          <p:cNvSpPr txBox="1"/>
          <p:nvPr/>
        </p:nvSpPr>
        <p:spPr>
          <a:xfrm>
            <a:off x="4020675" y="1315225"/>
            <a:ext cx="2057400" cy="492443"/>
          </a:xfrm>
          <a:prstGeom prst="rect">
            <a:avLst/>
          </a:prstGeom>
          <a:noFill/>
        </p:spPr>
        <p:txBody>
          <a:bodyPr wrap="square" lIns="0" tIns="0" rIns="0" bIns="0" rtlCol="0">
            <a:spAutoFit/>
          </a:bodyPr>
          <a:lstStyle/>
          <a:p>
            <a:r>
              <a:rPr lang="en-US" sz="1600" dirty="0"/>
              <a:t>Able to </a:t>
            </a:r>
            <a:r>
              <a:rPr lang="en-US" sz="1600" dirty="0" err="1"/>
              <a:t>recognise</a:t>
            </a:r>
            <a:r>
              <a:rPr lang="en-US" sz="1600" dirty="0"/>
              <a:t> c-v-c words ending in “at”.</a:t>
            </a:r>
            <a:endParaRPr lang="en-GB" sz="1600" dirty="0"/>
          </a:p>
        </p:txBody>
      </p:sp>
      <p:sp>
        <p:nvSpPr>
          <p:cNvPr id="4" name="TextBox 3">
            <a:extLst>
              <a:ext uri="{FF2B5EF4-FFF2-40B4-BE49-F238E27FC236}">
                <a16:creationId xmlns:a16="http://schemas.microsoft.com/office/drawing/2014/main" id="{8212088D-75A4-4A5C-505E-EFA7B0C6D55F}"/>
              </a:ext>
            </a:extLst>
          </p:cNvPr>
          <p:cNvSpPr txBox="1"/>
          <p:nvPr/>
        </p:nvSpPr>
        <p:spPr>
          <a:xfrm>
            <a:off x="6743700" y="1592223"/>
            <a:ext cx="1819275" cy="553998"/>
          </a:xfrm>
          <a:prstGeom prst="rect">
            <a:avLst/>
          </a:prstGeom>
          <a:noFill/>
        </p:spPr>
        <p:txBody>
          <a:bodyPr wrap="square" lIns="0" tIns="0" rIns="0" bIns="0" rtlCol="0">
            <a:spAutoFit/>
          </a:bodyPr>
          <a:lstStyle/>
          <a:p>
            <a:r>
              <a:rPr lang="en-US" dirty="0"/>
              <a:t>Onset sounds of letters, “at” rime.</a:t>
            </a:r>
            <a:endParaRPr lang="en-GB" dirty="0"/>
          </a:p>
        </p:txBody>
      </p:sp>
      <p:sp>
        <p:nvSpPr>
          <p:cNvPr id="7" name="TextBox 6">
            <a:extLst>
              <a:ext uri="{FF2B5EF4-FFF2-40B4-BE49-F238E27FC236}">
                <a16:creationId xmlns:a16="http://schemas.microsoft.com/office/drawing/2014/main" id="{0AA3516A-A761-E0D0-1405-68010546A56E}"/>
              </a:ext>
            </a:extLst>
          </p:cNvPr>
          <p:cNvSpPr txBox="1"/>
          <p:nvPr/>
        </p:nvSpPr>
        <p:spPr>
          <a:xfrm>
            <a:off x="9276224" y="882771"/>
            <a:ext cx="2057400" cy="830997"/>
          </a:xfrm>
          <a:prstGeom prst="rect">
            <a:avLst/>
          </a:prstGeom>
          <a:noFill/>
        </p:spPr>
        <p:txBody>
          <a:bodyPr wrap="square" lIns="0" tIns="0" rIns="0" bIns="0" rtlCol="0">
            <a:spAutoFit/>
          </a:bodyPr>
          <a:lstStyle/>
          <a:p>
            <a:r>
              <a:rPr lang="en-US" dirty="0"/>
              <a:t>David will be able to match the images with the words.</a:t>
            </a:r>
            <a:endParaRPr lang="en-GB" dirty="0"/>
          </a:p>
        </p:txBody>
      </p:sp>
      <p:sp>
        <p:nvSpPr>
          <p:cNvPr id="10" name="TextBox 9">
            <a:extLst>
              <a:ext uri="{FF2B5EF4-FFF2-40B4-BE49-F238E27FC236}">
                <a16:creationId xmlns:a16="http://schemas.microsoft.com/office/drawing/2014/main" id="{141A2DDE-B2C6-EEF4-B262-7DB06461AA34}"/>
              </a:ext>
            </a:extLst>
          </p:cNvPr>
          <p:cNvSpPr txBox="1"/>
          <p:nvPr/>
        </p:nvSpPr>
        <p:spPr>
          <a:xfrm>
            <a:off x="9163051" y="2914651"/>
            <a:ext cx="1971675" cy="1107996"/>
          </a:xfrm>
          <a:prstGeom prst="rect">
            <a:avLst/>
          </a:prstGeom>
          <a:noFill/>
        </p:spPr>
        <p:txBody>
          <a:bodyPr wrap="square" lIns="0" tIns="0" rIns="0" bIns="0" rtlCol="0">
            <a:spAutoFit/>
          </a:bodyPr>
          <a:lstStyle/>
          <a:p>
            <a:r>
              <a:rPr lang="en-US" dirty="0"/>
              <a:t>Images of c-v-c “at” words (e.g. cat, bat, mat, sat, etc.).</a:t>
            </a:r>
          </a:p>
          <a:p>
            <a:r>
              <a:rPr lang="en-US" dirty="0"/>
              <a:t>Individual letters.</a:t>
            </a:r>
            <a:endParaRPr lang="en-GB" dirty="0"/>
          </a:p>
        </p:txBody>
      </p:sp>
      <p:sp>
        <p:nvSpPr>
          <p:cNvPr id="11" name="TextBox 10">
            <a:extLst>
              <a:ext uri="{FF2B5EF4-FFF2-40B4-BE49-F238E27FC236}">
                <a16:creationId xmlns:a16="http://schemas.microsoft.com/office/drawing/2014/main" id="{65F0D1AC-9E60-1013-DAC6-7B97661DEB18}"/>
              </a:ext>
            </a:extLst>
          </p:cNvPr>
          <p:cNvSpPr txBox="1"/>
          <p:nvPr/>
        </p:nvSpPr>
        <p:spPr>
          <a:xfrm>
            <a:off x="3781426" y="3067051"/>
            <a:ext cx="4524375" cy="276999"/>
          </a:xfrm>
          <a:prstGeom prst="rect">
            <a:avLst/>
          </a:prstGeom>
          <a:noFill/>
        </p:spPr>
        <p:txBody>
          <a:bodyPr wrap="square" lIns="0" tIns="0" rIns="0" bIns="0" rtlCol="0">
            <a:spAutoFit/>
          </a:bodyPr>
          <a:lstStyle/>
          <a:p>
            <a:r>
              <a:rPr lang="en-US" dirty="0"/>
              <a:t>Onset, rime. </a:t>
            </a:r>
            <a:endParaRPr lang="en-GB" dirty="0"/>
          </a:p>
        </p:txBody>
      </p:sp>
      <p:sp>
        <p:nvSpPr>
          <p:cNvPr id="12" name="TextBox 11">
            <a:extLst>
              <a:ext uri="{FF2B5EF4-FFF2-40B4-BE49-F238E27FC236}">
                <a16:creationId xmlns:a16="http://schemas.microsoft.com/office/drawing/2014/main" id="{4D182A6D-8C01-9778-BBD0-1E2C842B75AE}"/>
              </a:ext>
            </a:extLst>
          </p:cNvPr>
          <p:cNvSpPr txBox="1"/>
          <p:nvPr/>
        </p:nvSpPr>
        <p:spPr>
          <a:xfrm>
            <a:off x="1057275" y="2790053"/>
            <a:ext cx="1971675" cy="830997"/>
          </a:xfrm>
          <a:prstGeom prst="rect">
            <a:avLst/>
          </a:prstGeom>
          <a:noFill/>
        </p:spPr>
        <p:txBody>
          <a:bodyPr wrap="square" lIns="0" tIns="0" rIns="0" bIns="0" rtlCol="0" anchor="t">
            <a:spAutoFit/>
          </a:bodyPr>
          <a:lstStyle/>
          <a:p>
            <a:r>
              <a:rPr lang="en-US" dirty="0"/>
              <a:t>Expand into double letter strings (e.g. spat, flat, etc.).</a:t>
            </a:r>
            <a:endParaRPr lang="en-GB" dirty="0"/>
          </a:p>
        </p:txBody>
      </p:sp>
      <p:sp>
        <p:nvSpPr>
          <p:cNvPr id="13" name="TextBox 12">
            <a:extLst>
              <a:ext uri="{FF2B5EF4-FFF2-40B4-BE49-F238E27FC236}">
                <a16:creationId xmlns:a16="http://schemas.microsoft.com/office/drawing/2014/main" id="{1CBE562C-2232-4F8A-25BC-6D0077F183E9}"/>
              </a:ext>
            </a:extLst>
          </p:cNvPr>
          <p:cNvSpPr txBox="1"/>
          <p:nvPr/>
        </p:nvSpPr>
        <p:spPr>
          <a:xfrm>
            <a:off x="1057275" y="4514483"/>
            <a:ext cx="2047875" cy="1107996"/>
          </a:xfrm>
          <a:prstGeom prst="rect">
            <a:avLst/>
          </a:prstGeom>
          <a:noFill/>
        </p:spPr>
        <p:txBody>
          <a:bodyPr wrap="square" lIns="0" tIns="0" rIns="0" bIns="0" rtlCol="0" anchor="t">
            <a:spAutoFit/>
          </a:bodyPr>
          <a:lstStyle/>
          <a:p>
            <a:r>
              <a:rPr lang="en-US" dirty="0"/>
              <a:t>Brainstorm “at” words (e.g. cat, bat, flat, etc.).</a:t>
            </a:r>
          </a:p>
          <a:p>
            <a:endParaRPr lang="en-GB" dirty="0"/>
          </a:p>
        </p:txBody>
      </p:sp>
      <p:sp>
        <p:nvSpPr>
          <p:cNvPr id="14" name="TextBox 13">
            <a:extLst>
              <a:ext uri="{FF2B5EF4-FFF2-40B4-BE49-F238E27FC236}">
                <a16:creationId xmlns:a16="http://schemas.microsoft.com/office/drawing/2014/main" id="{332A820F-129D-5BDE-A708-676CF83C35A7}"/>
              </a:ext>
            </a:extLst>
          </p:cNvPr>
          <p:cNvSpPr txBox="1"/>
          <p:nvPr/>
        </p:nvSpPr>
        <p:spPr>
          <a:xfrm>
            <a:off x="3705225" y="4285049"/>
            <a:ext cx="2171700" cy="1477328"/>
          </a:xfrm>
          <a:prstGeom prst="rect">
            <a:avLst/>
          </a:prstGeom>
          <a:noFill/>
        </p:spPr>
        <p:txBody>
          <a:bodyPr wrap="square" lIns="0" tIns="0" rIns="0" bIns="0" rtlCol="0">
            <a:spAutoFit/>
          </a:bodyPr>
          <a:lstStyle/>
          <a:p>
            <a:r>
              <a:rPr lang="en-US" sz="1600" dirty="0"/>
              <a:t>Match words to images.</a:t>
            </a:r>
          </a:p>
          <a:p>
            <a:r>
              <a:rPr lang="en-US" sz="1600" dirty="0"/>
              <a:t>Create c-v-c “at” words using onset and rime cards.</a:t>
            </a:r>
          </a:p>
          <a:p>
            <a:r>
              <a:rPr lang="en-US" sz="1600" dirty="0"/>
              <a:t>Write a sentence with “at” word in it.</a:t>
            </a:r>
            <a:endParaRPr lang="en-GB" sz="1600" dirty="0"/>
          </a:p>
        </p:txBody>
      </p:sp>
      <p:sp>
        <p:nvSpPr>
          <p:cNvPr id="15" name="TextBox 14">
            <a:extLst>
              <a:ext uri="{FF2B5EF4-FFF2-40B4-BE49-F238E27FC236}">
                <a16:creationId xmlns:a16="http://schemas.microsoft.com/office/drawing/2014/main" id="{5A834FBC-6278-E854-406F-76F153BD7686}"/>
              </a:ext>
            </a:extLst>
          </p:cNvPr>
          <p:cNvSpPr txBox="1"/>
          <p:nvPr/>
        </p:nvSpPr>
        <p:spPr>
          <a:xfrm>
            <a:off x="6677026" y="4285049"/>
            <a:ext cx="1885949" cy="1107996"/>
          </a:xfrm>
          <a:prstGeom prst="rect">
            <a:avLst/>
          </a:prstGeom>
          <a:noFill/>
        </p:spPr>
        <p:txBody>
          <a:bodyPr wrap="square" lIns="0" tIns="0" rIns="0" bIns="0" rtlCol="0">
            <a:spAutoFit/>
          </a:bodyPr>
          <a:lstStyle/>
          <a:p>
            <a:r>
              <a:rPr lang="en-US" dirty="0"/>
              <a:t>Show image.  Daniel must </a:t>
            </a:r>
            <a:r>
              <a:rPr lang="en-US" dirty="0" err="1"/>
              <a:t>recognise</a:t>
            </a:r>
            <a:r>
              <a:rPr lang="en-US" dirty="0"/>
              <a:t> and spell “at” words.</a:t>
            </a:r>
            <a:endParaRPr lang="en-GB" dirty="0"/>
          </a:p>
        </p:txBody>
      </p:sp>
      <p:sp>
        <p:nvSpPr>
          <p:cNvPr id="16" name="TextBox 15">
            <a:extLst>
              <a:ext uri="{FF2B5EF4-FFF2-40B4-BE49-F238E27FC236}">
                <a16:creationId xmlns:a16="http://schemas.microsoft.com/office/drawing/2014/main" id="{822C2E8F-FB45-C8DE-0002-A6ADC13449F1}"/>
              </a:ext>
            </a:extLst>
          </p:cNvPr>
          <p:cNvSpPr txBox="1"/>
          <p:nvPr/>
        </p:nvSpPr>
        <p:spPr>
          <a:xfrm>
            <a:off x="9448801" y="4705351"/>
            <a:ext cx="1409700" cy="553998"/>
          </a:xfrm>
          <a:prstGeom prst="rect">
            <a:avLst/>
          </a:prstGeom>
          <a:noFill/>
        </p:spPr>
        <p:txBody>
          <a:bodyPr wrap="square" lIns="0" tIns="0" rIns="0" bIns="0" rtlCol="0">
            <a:spAutoFit/>
          </a:bodyPr>
          <a:lstStyle/>
          <a:p>
            <a:r>
              <a:rPr lang="en-US" dirty="0"/>
              <a:t>c-v-c “at” spellings.</a:t>
            </a:r>
            <a:endParaRPr lang="en-GB" dirty="0"/>
          </a:p>
        </p:txBody>
      </p:sp>
    </p:spTree>
    <p:extLst>
      <p:ext uri="{BB962C8B-B14F-4D97-AF65-F5344CB8AC3E}">
        <p14:creationId xmlns:p14="http://schemas.microsoft.com/office/powerpoint/2010/main" val="16329084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62ECBB-2BFF-D974-113A-C1B995D96BF5}"/>
              </a:ext>
            </a:extLst>
          </p:cNvPr>
          <p:cNvSpPr>
            <a:spLocks noGrp="1"/>
          </p:cNvSpPr>
          <p:nvPr>
            <p:ph type="sldNum" sz="quarter" idx="11"/>
          </p:nvPr>
        </p:nvSpPr>
        <p:spPr>
          <a:xfrm>
            <a:off x="11188604" y="6356351"/>
            <a:ext cx="1212619" cy="365125"/>
          </a:xfrm>
        </p:spPr>
        <p:txBody>
          <a:bodyPr/>
          <a:lstStyle/>
          <a:p>
            <a:fld id="{DA2C159E-F13C-4A85-9A41-E7669D3E0D70}" type="slidenum">
              <a:rPr lang="en-GB" smtClean="0"/>
              <a:pPr/>
              <a:t>26</a:t>
            </a:fld>
            <a:endParaRPr lang="en-GB"/>
          </a:p>
        </p:txBody>
      </p:sp>
      <p:sp>
        <p:nvSpPr>
          <p:cNvPr id="6" name="Footer Placeholder 5">
            <a:extLst>
              <a:ext uri="{FF2B5EF4-FFF2-40B4-BE49-F238E27FC236}">
                <a16:creationId xmlns:a16="http://schemas.microsoft.com/office/drawing/2014/main" id="{002447FF-D150-5689-F58B-695657CACC7F}"/>
              </a:ext>
            </a:extLst>
          </p:cNvPr>
          <p:cNvSpPr>
            <a:spLocks noGrp="1"/>
          </p:cNvSpPr>
          <p:nvPr>
            <p:ph type="ftr" sz="quarter" idx="10"/>
          </p:nvPr>
        </p:nvSpPr>
        <p:spPr>
          <a:xfrm>
            <a:off x="278343" y="6336670"/>
            <a:ext cx="10248501" cy="365125"/>
          </a:xfrm>
        </p:spPr>
        <p:txBody>
          <a:bodyPr/>
          <a:lstStyle/>
          <a:p>
            <a:r>
              <a:rPr lang="en-GB" dirty="0"/>
              <a:t>Education and Training Foundation</a:t>
            </a:r>
          </a:p>
        </p:txBody>
      </p:sp>
      <p:sp>
        <p:nvSpPr>
          <p:cNvPr id="8" name="TextBox 7">
            <a:extLst>
              <a:ext uri="{FF2B5EF4-FFF2-40B4-BE49-F238E27FC236}">
                <a16:creationId xmlns:a16="http://schemas.microsoft.com/office/drawing/2014/main" id="{1FCD5D57-1D43-D188-B823-391AE81C8201}"/>
              </a:ext>
            </a:extLst>
          </p:cNvPr>
          <p:cNvSpPr txBox="1"/>
          <p:nvPr/>
        </p:nvSpPr>
        <p:spPr>
          <a:xfrm>
            <a:off x="171449" y="136525"/>
            <a:ext cx="11331787" cy="943976"/>
          </a:xfrm>
          <a:prstGeom prst="rect">
            <a:avLst/>
          </a:prstGeom>
          <a:noFill/>
        </p:spPr>
        <p:txBody>
          <a:bodyPr wrap="square" lIns="121920" tIns="60960" rIns="121920" bIns="60960" anchor="t">
            <a:spAutoFit/>
          </a:bodyPr>
          <a:lstStyle/>
          <a:p>
            <a:r>
              <a:rPr lang="en-GB" sz="2667" b="1" i="1" dirty="0">
                <a:cs typeface="Arial"/>
              </a:rPr>
              <a:t>Aim: </a:t>
            </a:r>
            <a:r>
              <a:rPr lang="en-US" sz="2667" b="1" i="1" dirty="0">
                <a:cs typeface="Arial"/>
              </a:rPr>
              <a:t>Communicate effectively with others to plan a sequence of learning</a:t>
            </a:r>
            <a:endParaRPr lang="en-GB" sz="2667" dirty="0">
              <a:cs typeface="Arial"/>
            </a:endParaRPr>
          </a:p>
        </p:txBody>
      </p:sp>
      <p:sp>
        <p:nvSpPr>
          <p:cNvPr id="9" name="TextBox 8">
            <a:extLst>
              <a:ext uri="{FF2B5EF4-FFF2-40B4-BE49-F238E27FC236}">
                <a16:creationId xmlns:a16="http://schemas.microsoft.com/office/drawing/2014/main" id="{39DD0787-370C-5055-7D4F-2A202B5A739D}"/>
              </a:ext>
            </a:extLst>
          </p:cNvPr>
          <p:cNvSpPr txBox="1"/>
          <p:nvPr/>
        </p:nvSpPr>
        <p:spPr>
          <a:xfrm>
            <a:off x="278343" y="1180686"/>
            <a:ext cx="11118000" cy="4923464"/>
          </a:xfrm>
          <a:prstGeom prst="rect">
            <a:avLst/>
          </a:prstGeom>
          <a:noFill/>
        </p:spPr>
        <p:txBody>
          <a:bodyPr wrap="square" lIns="0" tIns="0" rIns="0" bIns="0" rtlCol="0" anchor="t">
            <a:spAutoFit/>
          </a:bodyPr>
          <a:lstStyle/>
          <a:p>
            <a:r>
              <a:rPr lang="en-US" sz="2133" b="1" dirty="0"/>
              <a:t>Task 2</a:t>
            </a:r>
          </a:p>
          <a:p>
            <a:endParaRPr lang="en-US" sz="2133" dirty="0"/>
          </a:p>
          <a:p>
            <a:r>
              <a:rPr lang="en-US" sz="2133" dirty="0"/>
              <a:t>Using the assessment methods you have explored, and by researching examples of individual and peer assessment sheets, create a peer and self-assessment sheet to check David’s understanding. Work in pairs or small groups to complete this.</a:t>
            </a:r>
            <a:endParaRPr lang="en-US" sz="2133" dirty="0">
              <a:cs typeface="Arial"/>
            </a:endParaRPr>
          </a:p>
          <a:p>
            <a:endParaRPr lang="en-US" sz="2133" dirty="0"/>
          </a:p>
          <a:p>
            <a:r>
              <a:rPr lang="en-US" sz="2133" b="1" dirty="0"/>
              <a:t>Aim to include the following elements.</a:t>
            </a:r>
            <a:endParaRPr lang="en-US" sz="2133" b="1" dirty="0">
              <a:solidFill>
                <a:schemeClr val="accent4">
                  <a:lumMod val="75000"/>
                </a:schemeClr>
              </a:solidFill>
              <a:cs typeface="Arial"/>
            </a:endParaRPr>
          </a:p>
          <a:p>
            <a:endParaRPr lang="en-US" sz="2133" dirty="0"/>
          </a:p>
          <a:p>
            <a:pPr marL="380990" indent="-380990">
              <a:buFont typeface="Arial" panose="020B0604020202020204" pitchFamily="34" charset="0"/>
              <a:buChar char="•"/>
            </a:pPr>
            <a:r>
              <a:rPr lang="en-US" sz="2133" dirty="0"/>
              <a:t>Some images or simple tick boxes to gain understanding.</a:t>
            </a:r>
            <a:endParaRPr lang="en-US" sz="2133" dirty="0">
              <a:cs typeface="Arial"/>
            </a:endParaRPr>
          </a:p>
          <a:p>
            <a:pPr marL="380990" indent="-380990">
              <a:buFont typeface="Arial" panose="020B0604020202020204" pitchFamily="34" charset="0"/>
              <a:buChar char="•"/>
            </a:pPr>
            <a:endParaRPr lang="en-US" sz="2133" dirty="0"/>
          </a:p>
          <a:p>
            <a:pPr marL="380990" indent="-380990">
              <a:buFont typeface="Arial" panose="020B0604020202020204" pitchFamily="34" charset="0"/>
              <a:buChar char="•"/>
            </a:pPr>
            <a:r>
              <a:rPr lang="en-US" sz="2133" dirty="0"/>
              <a:t>A set of criteria which must be met for David to achieve his learning goals.</a:t>
            </a:r>
            <a:endParaRPr lang="en-US" sz="2133" dirty="0">
              <a:cs typeface="Arial"/>
            </a:endParaRPr>
          </a:p>
          <a:p>
            <a:pPr marL="380990" indent="-380990">
              <a:buFont typeface="Arial" panose="020B0604020202020204" pitchFamily="34" charset="0"/>
              <a:buChar char="•"/>
            </a:pPr>
            <a:endParaRPr lang="en-US" sz="2133" dirty="0"/>
          </a:p>
          <a:p>
            <a:pPr marL="380990" indent="-380990">
              <a:buFont typeface="Arial" panose="020B0604020202020204" pitchFamily="34" charset="0"/>
              <a:buChar char="•"/>
            </a:pPr>
            <a:r>
              <a:rPr lang="en-US" sz="2133" dirty="0"/>
              <a:t>A series of questions others can ask David to check his understanding.</a:t>
            </a:r>
            <a:endParaRPr lang="en-US" sz="2133" dirty="0">
              <a:cs typeface="Arial"/>
            </a:endParaRPr>
          </a:p>
          <a:p>
            <a:pPr marL="380990" indent="-380990">
              <a:buFont typeface="Arial" panose="020B0604020202020204" pitchFamily="34" charset="0"/>
              <a:buChar char="•"/>
            </a:pPr>
            <a:endParaRPr lang="en-US" sz="2133" dirty="0"/>
          </a:p>
          <a:p>
            <a:r>
              <a:rPr lang="en-US" sz="2133" b="1" dirty="0"/>
              <a:t>It may be useful to go online and look at some examples.</a:t>
            </a:r>
            <a:endParaRPr lang="en-GB" sz="2133" b="1" dirty="0">
              <a:cs typeface="Arial"/>
            </a:endParaRPr>
          </a:p>
        </p:txBody>
      </p:sp>
      <p:sp>
        <p:nvSpPr>
          <p:cNvPr id="10" name="Speech Bubble: Oval 9">
            <a:extLst>
              <a:ext uri="{FF2B5EF4-FFF2-40B4-BE49-F238E27FC236}">
                <a16:creationId xmlns:a16="http://schemas.microsoft.com/office/drawing/2014/main" id="{45B9423C-0D8A-F292-E70B-1355E0B029FB}"/>
              </a:ext>
            </a:extLst>
          </p:cNvPr>
          <p:cNvSpPr/>
          <p:nvPr/>
        </p:nvSpPr>
        <p:spPr>
          <a:xfrm>
            <a:off x="9235319" y="5019557"/>
            <a:ext cx="1248139" cy="576064"/>
          </a:xfrm>
          <a:prstGeom prst="wedgeEllipseCallout">
            <a:avLst/>
          </a:prstGeom>
          <a:solidFill>
            <a:schemeClr val="accent1">
              <a:lumMod val="7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t>Turn</a:t>
            </a:r>
            <a:endParaRPr lang="en-GB" sz="1600" b="1"/>
          </a:p>
        </p:txBody>
      </p:sp>
      <p:sp>
        <p:nvSpPr>
          <p:cNvPr id="11" name="Speech Bubble: Oval 10">
            <a:extLst>
              <a:ext uri="{FF2B5EF4-FFF2-40B4-BE49-F238E27FC236}">
                <a16:creationId xmlns:a16="http://schemas.microsoft.com/office/drawing/2014/main" id="{DF8E7743-3639-397A-051A-95C9A7A19411}"/>
              </a:ext>
            </a:extLst>
          </p:cNvPr>
          <p:cNvSpPr/>
          <p:nvPr/>
        </p:nvSpPr>
        <p:spPr>
          <a:xfrm>
            <a:off x="9859388" y="5433679"/>
            <a:ext cx="1248139" cy="576064"/>
          </a:xfrm>
          <a:prstGeom prst="wedgeEllipseCallout">
            <a:avLst/>
          </a:prstGeom>
          <a:solidFill>
            <a:srgbClr val="0070C0"/>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t>and</a:t>
            </a:r>
            <a:endParaRPr lang="en-GB" sz="1600" b="1"/>
          </a:p>
        </p:txBody>
      </p:sp>
      <p:sp>
        <p:nvSpPr>
          <p:cNvPr id="12" name="Speech Bubble: Oval 11">
            <a:extLst>
              <a:ext uri="{FF2B5EF4-FFF2-40B4-BE49-F238E27FC236}">
                <a16:creationId xmlns:a16="http://schemas.microsoft.com/office/drawing/2014/main" id="{90F68953-8419-D84E-86C8-31200425CA1A}"/>
              </a:ext>
            </a:extLst>
          </p:cNvPr>
          <p:cNvSpPr/>
          <p:nvPr/>
        </p:nvSpPr>
        <p:spPr>
          <a:xfrm>
            <a:off x="10339443" y="4893468"/>
            <a:ext cx="1248139" cy="576064"/>
          </a:xfrm>
          <a:prstGeom prst="wedgeEllipseCallout">
            <a:avLst/>
          </a:prstGeom>
          <a:solidFill>
            <a:schemeClr val="accent2">
              <a:lumMod val="7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t>Talk</a:t>
            </a:r>
            <a:endParaRPr lang="en-GB" sz="1600" b="1"/>
          </a:p>
        </p:txBody>
      </p:sp>
    </p:spTree>
    <p:extLst>
      <p:ext uri="{BB962C8B-B14F-4D97-AF65-F5344CB8AC3E}">
        <p14:creationId xmlns:p14="http://schemas.microsoft.com/office/powerpoint/2010/main" val="29866595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7D666D1-D9DE-D8CE-248D-1AC173F49DFE}"/>
              </a:ext>
            </a:extLst>
          </p:cNvPr>
          <p:cNvSpPr>
            <a:spLocks noGrp="1"/>
          </p:cNvSpPr>
          <p:nvPr>
            <p:ph type="sldNum" sz="quarter" idx="11"/>
          </p:nvPr>
        </p:nvSpPr>
        <p:spPr/>
        <p:txBody>
          <a:bodyPr/>
          <a:lstStyle/>
          <a:p>
            <a:fld id="{DA2C159E-F13C-4A85-9A41-E7669D3E0D70}" type="slidenum">
              <a:rPr lang="en-GB" smtClean="0"/>
              <a:pPr/>
              <a:t>27</a:t>
            </a:fld>
            <a:endParaRPr lang="en-GB"/>
          </a:p>
        </p:txBody>
      </p:sp>
      <p:sp>
        <p:nvSpPr>
          <p:cNvPr id="6" name="Footer Placeholder 5">
            <a:extLst>
              <a:ext uri="{FF2B5EF4-FFF2-40B4-BE49-F238E27FC236}">
                <a16:creationId xmlns:a16="http://schemas.microsoft.com/office/drawing/2014/main" id="{4C334A0C-0B61-8050-8087-52EB1485DA82}"/>
              </a:ext>
            </a:extLst>
          </p:cNvPr>
          <p:cNvSpPr>
            <a:spLocks noGrp="1"/>
          </p:cNvSpPr>
          <p:nvPr>
            <p:ph type="ftr" sz="quarter" idx="10"/>
          </p:nvPr>
        </p:nvSpPr>
        <p:spPr/>
        <p:txBody>
          <a:bodyPr/>
          <a:lstStyle/>
          <a:p>
            <a:r>
              <a:rPr lang="en-GB" dirty="0"/>
              <a:t>Education and Training Foundation</a:t>
            </a:r>
          </a:p>
        </p:txBody>
      </p:sp>
      <p:graphicFrame>
        <p:nvGraphicFramePr>
          <p:cNvPr id="7" name="Table 7">
            <a:extLst>
              <a:ext uri="{FF2B5EF4-FFF2-40B4-BE49-F238E27FC236}">
                <a16:creationId xmlns:a16="http://schemas.microsoft.com/office/drawing/2014/main" id="{869800F2-AA1F-E1B2-2094-9D1B7C1B2B79}"/>
              </a:ext>
            </a:extLst>
          </p:cNvPr>
          <p:cNvGraphicFramePr>
            <a:graphicFrameLocks noGrp="1"/>
          </p:cNvGraphicFramePr>
          <p:nvPr/>
        </p:nvGraphicFramePr>
        <p:xfrm>
          <a:off x="819601" y="340228"/>
          <a:ext cx="9567049" cy="2445696"/>
        </p:xfrm>
        <a:graphic>
          <a:graphicData uri="http://schemas.openxmlformats.org/drawingml/2006/table">
            <a:tbl>
              <a:tblPr firstRow="1" bandRow="1">
                <a:tableStyleId>{5C22544A-7EE6-4342-B048-85BDC9FD1C3A}</a:tableStyleId>
              </a:tblPr>
              <a:tblGrid>
                <a:gridCol w="1366721">
                  <a:extLst>
                    <a:ext uri="{9D8B030D-6E8A-4147-A177-3AD203B41FA5}">
                      <a16:colId xmlns:a16="http://schemas.microsoft.com/office/drawing/2014/main" val="2633026965"/>
                    </a:ext>
                  </a:extLst>
                </a:gridCol>
                <a:gridCol w="1366721">
                  <a:extLst>
                    <a:ext uri="{9D8B030D-6E8A-4147-A177-3AD203B41FA5}">
                      <a16:colId xmlns:a16="http://schemas.microsoft.com/office/drawing/2014/main" val="613786478"/>
                    </a:ext>
                  </a:extLst>
                </a:gridCol>
                <a:gridCol w="1366721">
                  <a:extLst>
                    <a:ext uri="{9D8B030D-6E8A-4147-A177-3AD203B41FA5}">
                      <a16:colId xmlns:a16="http://schemas.microsoft.com/office/drawing/2014/main" val="2580252314"/>
                    </a:ext>
                  </a:extLst>
                </a:gridCol>
                <a:gridCol w="1366721">
                  <a:extLst>
                    <a:ext uri="{9D8B030D-6E8A-4147-A177-3AD203B41FA5}">
                      <a16:colId xmlns:a16="http://schemas.microsoft.com/office/drawing/2014/main" val="2912558528"/>
                    </a:ext>
                  </a:extLst>
                </a:gridCol>
                <a:gridCol w="1366721">
                  <a:extLst>
                    <a:ext uri="{9D8B030D-6E8A-4147-A177-3AD203B41FA5}">
                      <a16:colId xmlns:a16="http://schemas.microsoft.com/office/drawing/2014/main" val="1407415240"/>
                    </a:ext>
                  </a:extLst>
                </a:gridCol>
                <a:gridCol w="1366721">
                  <a:extLst>
                    <a:ext uri="{9D8B030D-6E8A-4147-A177-3AD203B41FA5}">
                      <a16:colId xmlns:a16="http://schemas.microsoft.com/office/drawing/2014/main" val="3642102971"/>
                    </a:ext>
                  </a:extLst>
                </a:gridCol>
                <a:gridCol w="1366721">
                  <a:extLst>
                    <a:ext uri="{9D8B030D-6E8A-4147-A177-3AD203B41FA5}">
                      <a16:colId xmlns:a16="http://schemas.microsoft.com/office/drawing/2014/main" val="2603594998"/>
                    </a:ext>
                  </a:extLst>
                </a:gridCol>
              </a:tblGrid>
              <a:tr h="690880">
                <a:tc>
                  <a:txBody>
                    <a:bodyPr/>
                    <a:lstStyle/>
                    <a:p>
                      <a:r>
                        <a:rPr lang="en-US" sz="1900">
                          <a:solidFill>
                            <a:schemeClr val="accent4">
                              <a:lumMod val="75000"/>
                            </a:schemeClr>
                          </a:solidFill>
                        </a:rPr>
                        <a:t>Onset</a:t>
                      </a:r>
                      <a:endParaRPr lang="en-GB" sz="1900">
                        <a:solidFill>
                          <a:schemeClr val="accent4">
                            <a:lumMod val="75000"/>
                          </a:schemeClr>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900">
                          <a:solidFill>
                            <a:schemeClr val="accent4">
                              <a:lumMod val="75000"/>
                            </a:schemeClr>
                          </a:solidFill>
                        </a:rPr>
                        <a:t>Rime</a:t>
                      </a:r>
                      <a:endParaRPr lang="en-GB" sz="1900">
                        <a:solidFill>
                          <a:schemeClr val="accent4">
                            <a:lumMod val="75000"/>
                          </a:schemeClr>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900" dirty="0">
                          <a:solidFill>
                            <a:schemeClr val="accent4">
                              <a:lumMod val="75000"/>
                            </a:schemeClr>
                          </a:solidFill>
                        </a:rPr>
                        <a:t>Say the</a:t>
                      </a:r>
                    </a:p>
                    <a:p>
                      <a:r>
                        <a:rPr lang="en-US" sz="1900" dirty="0">
                          <a:solidFill>
                            <a:schemeClr val="accent4">
                              <a:lumMod val="75000"/>
                            </a:schemeClr>
                          </a:solidFill>
                        </a:rPr>
                        <a:t>word</a:t>
                      </a:r>
                      <a:endParaRPr lang="en-GB" sz="1900" dirty="0">
                        <a:solidFill>
                          <a:schemeClr val="accent4">
                            <a:lumMod val="75000"/>
                          </a:schemeClr>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900">
                          <a:solidFill>
                            <a:schemeClr val="accent4">
                              <a:lumMod val="75000"/>
                            </a:schemeClr>
                          </a:solidFill>
                        </a:rPr>
                        <a:t>Spell the word </a:t>
                      </a:r>
                      <a:endParaRPr lang="en-GB" sz="1900">
                        <a:solidFill>
                          <a:schemeClr val="accent4">
                            <a:lumMod val="75000"/>
                          </a:schemeClr>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25496686"/>
                  </a:ext>
                </a:extLst>
              </a:tr>
              <a:tr h="438704">
                <a:tc>
                  <a:txBody>
                    <a:bodyPr/>
                    <a:lstStyle/>
                    <a:p>
                      <a:r>
                        <a:rPr lang="en-US" sz="1900"/>
                        <a:t>r</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900"/>
                        <a:t>at</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974476"/>
                  </a:ext>
                </a:extLst>
              </a:tr>
              <a:tr h="438704">
                <a:tc>
                  <a:txBody>
                    <a:bodyPr/>
                    <a:lstStyle/>
                    <a:p>
                      <a:r>
                        <a:rPr lang="en-US" sz="1900"/>
                        <a:t>b</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900"/>
                        <a:t>at</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80103373"/>
                  </a:ext>
                </a:extLst>
              </a:tr>
              <a:tr h="438704">
                <a:tc>
                  <a:txBody>
                    <a:bodyPr/>
                    <a:lstStyle/>
                    <a:p>
                      <a:r>
                        <a:rPr lang="en-US" sz="1900"/>
                        <a:t>c</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900"/>
                        <a:t>at</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34516010"/>
                  </a:ext>
                </a:extLst>
              </a:tr>
              <a:tr h="438704">
                <a:tc>
                  <a:txBody>
                    <a:bodyPr/>
                    <a:lstStyle/>
                    <a:p>
                      <a:r>
                        <a:rPr lang="en-US" sz="1900"/>
                        <a:t>f</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900"/>
                        <a:t>at</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9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89348491"/>
                  </a:ext>
                </a:extLst>
              </a:tr>
            </a:tbl>
          </a:graphicData>
        </a:graphic>
      </p:graphicFrame>
      <p:pic>
        <p:nvPicPr>
          <p:cNvPr id="9" name="Graphic 8" descr="Checkmark with solid fill">
            <a:extLst>
              <a:ext uri="{FF2B5EF4-FFF2-40B4-BE49-F238E27FC236}">
                <a16:creationId xmlns:a16="http://schemas.microsoft.com/office/drawing/2014/main" id="{79F2CB72-296C-85ED-3096-2D050626483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84631" y="340229"/>
            <a:ext cx="571500" cy="571500"/>
          </a:xfrm>
          <a:prstGeom prst="rect">
            <a:avLst/>
          </a:prstGeom>
        </p:spPr>
      </p:pic>
      <p:pic>
        <p:nvPicPr>
          <p:cNvPr id="11" name="Graphic 10" descr="Close with solid fill">
            <a:extLst>
              <a:ext uri="{FF2B5EF4-FFF2-40B4-BE49-F238E27FC236}">
                <a16:creationId xmlns:a16="http://schemas.microsoft.com/office/drawing/2014/main" id="{DD8E6603-C1E4-FADF-1191-65979254D27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532592" y="420661"/>
            <a:ext cx="588435" cy="588435"/>
          </a:xfrm>
          <a:prstGeom prst="rect">
            <a:avLst/>
          </a:prstGeom>
        </p:spPr>
      </p:pic>
      <p:pic>
        <p:nvPicPr>
          <p:cNvPr id="13" name="Graphic 12" descr="Arrow Right with solid fill">
            <a:extLst>
              <a:ext uri="{FF2B5EF4-FFF2-40B4-BE49-F238E27FC236}">
                <a16:creationId xmlns:a16="http://schemas.microsoft.com/office/drawing/2014/main" id="{8D8068C3-097E-ECAA-417F-1AB8435749D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922867" y="193385"/>
            <a:ext cx="1042988" cy="1042988"/>
          </a:xfrm>
          <a:prstGeom prst="rect">
            <a:avLst/>
          </a:prstGeom>
        </p:spPr>
      </p:pic>
      <p:graphicFrame>
        <p:nvGraphicFramePr>
          <p:cNvPr id="14" name="Table 14">
            <a:extLst>
              <a:ext uri="{FF2B5EF4-FFF2-40B4-BE49-F238E27FC236}">
                <a16:creationId xmlns:a16="http://schemas.microsoft.com/office/drawing/2014/main" id="{9C2A6B62-9EAB-7557-727B-A39C2E2C0019}"/>
              </a:ext>
            </a:extLst>
          </p:cNvPr>
          <p:cNvGraphicFramePr>
            <a:graphicFrameLocks noGrp="1"/>
          </p:cNvGraphicFramePr>
          <p:nvPr/>
        </p:nvGraphicFramePr>
        <p:xfrm>
          <a:off x="312000" y="2866357"/>
          <a:ext cx="11234965" cy="3436176"/>
        </p:xfrm>
        <a:graphic>
          <a:graphicData uri="http://schemas.openxmlformats.org/drawingml/2006/table">
            <a:tbl>
              <a:tblPr firstRow="1" bandRow="1">
                <a:tableStyleId>{5C22544A-7EE6-4342-B048-85BDC9FD1C3A}</a:tableStyleId>
              </a:tblPr>
              <a:tblGrid>
                <a:gridCol w="2628392">
                  <a:extLst>
                    <a:ext uri="{9D8B030D-6E8A-4147-A177-3AD203B41FA5}">
                      <a16:colId xmlns:a16="http://schemas.microsoft.com/office/drawing/2014/main" val="3875253982"/>
                    </a:ext>
                  </a:extLst>
                </a:gridCol>
                <a:gridCol w="1308928">
                  <a:extLst>
                    <a:ext uri="{9D8B030D-6E8A-4147-A177-3AD203B41FA5}">
                      <a16:colId xmlns:a16="http://schemas.microsoft.com/office/drawing/2014/main" val="3232176205"/>
                    </a:ext>
                  </a:extLst>
                </a:gridCol>
                <a:gridCol w="1680163">
                  <a:extLst>
                    <a:ext uri="{9D8B030D-6E8A-4147-A177-3AD203B41FA5}">
                      <a16:colId xmlns:a16="http://schemas.microsoft.com/office/drawing/2014/main" val="338161357"/>
                    </a:ext>
                  </a:extLst>
                </a:gridCol>
                <a:gridCol w="1344255">
                  <a:extLst>
                    <a:ext uri="{9D8B030D-6E8A-4147-A177-3AD203B41FA5}">
                      <a16:colId xmlns:a16="http://schemas.microsoft.com/office/drawing/2014/main" val="3337730981"/>
                    </a:ext>
                  </a:extLst>
                </a:gridCol>
                <a:gridCol w="1715489">
                  <a:extLst>
                    <a:ext uri="{9D8B030D-6E8A-4147-A177-3AD203B41FA5}">
                      <a16:colId xmlns:a16="http://schemas.microsoft.com/office/drawing/2014/main" val="1836207630"/>
                    </a:ext>
                  </a:extLst>
                </a:gridCol>
                <a:gridCol w="2557739">
                  <a:extLst>
                    <a:ext uri="{9D8B030D-6E8A-4147-A177-3AD203B41FA5}">
                      <a16:colId xmlns:a16="http://schemas.microsoft.com/office/drawing/2014/main" val="132323656"/>
                    </a:ext>
                  </a:extLst>
                </a:gridCol>
              </a:tblGrid>
              <a:tr h="609600">
                <a:tc>
                  <a:txBody>
                    <a:bodyPr/>
                    <a:lstStyle/>
                    <a:p>
                      <a:r>
                        <a:rPr lang="en-US" sz="1600">
                          <a:solidFill>
                            <a:schemeClr val="tx1"/>
                          </a:solidFill>
                        </a:rPr>
                        <a:t>Criteria</a:t>
                      </a:r>
                      <a:endParaRPr lang="en-GB" sz="160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a:solidFill>
                            <a:schemeClr val="tx1"/>
                          </a:solidFill>
                        </a:rPr>
                        <a:t>All of the time</a:t>
                      </a:r>
                      <a:endParaRPr lang="en-GB" sz="160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a:solidFill>
                            <a:schemeClr val="tx1"/>
                          </a:solidFill>
                        </a:rPr>
                        <a:t>Frequently</a:t>
                      </a:r>
                      <a:endParaRPr lang="en-GB" sz="160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a:solidFill>
                            <a:schemeClr val="tx1"/>
                          </a:solidFill>
                        </a:rPr>
                        <a:t>Some of the time</a:t>
                      </a:r>
                      <a:endParaRPr lang="en-GB" sz="160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a:solidFill>
                            <a:schemeClr val="tx1"/>
                          </a:solidFill>
                        </a:rPr>
                        <a:t>Infrequently</a:t>
                      </a:r>
                      <a:endParaRPr lang="en-GB" sz="160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rPr>
                        <a:t>Cannot achieve without help</a:t>
                      </a:r>
                      <a:endParaRPr lang="en-GB" sz="160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04764886"/>
                  </a:ext>
                </a:extLst>
              </a:tr>
              <a:tr h="609600">
                <a:tc>
                  <a:txBody>
                    <a:bodyPr/>
                    <a:lstStyle/>
                    <a:p>
                      <a:r>
                        <a:rPr lang="en-US" sz="1600" dirty="0"/>
                        <a:t>Can match words to pictures</a:t>
                      </a:r>
                      <a:endParaRPr lang="en-GB" sz="16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59923258"/>
                  </a:ext>
                </a:extLst>
              </a:tr>
              <a:tr h="609600">
                <a:tc>
                  <a:txBody>
                    <a:bodyPr/>
                    <a:lstStyle/>
                    <a:p>
                      <a:r>
                        <a:rPr lang="en-US" sz="1600" dirty="0"/>
                        <a:t>Can say c-v-c words with the rime of “at”</a:t>
                      </a:r>
                      <a:endParaRPr lang="en-GB" sz="16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83545471"/>
                  </a:ext>
                </a:extLst>
              </a:tr>
              <a:tr h="609600">
                <a:tc>
                  <a:txBody>
                    <a:bodyPr/>
                    <a:lstStyle/>
                    <a:p>
                      <a:r>
                        <a:rPr lang="en-US" sz="1600" dirty="0" err="1"/>
                        <a:t>Recognises</a:t>
                      </a:r>
                      <a:r>
                        <a:rPr lang="en-US" sz="1600" dirty="0"/>
                        <a:t> plosive sounds b, p, d</a:t>
                      </a:r>
                      <a:endParaRPr lang="en-GB" sz="16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84445114"/>
                  </a:ext>
                </a:extLst>
              </a:tr>
              <a:tr h="609600">
                <a:tc>
                  <a:txBody>
                    <a:bodyPr/>
                    <a:lstStyle/>
                    <a:p>
                      <a:r>
                        <a:rPr lang="en-US" sz="1600" b="1" dirty="0"/>
                        <a:t>Suggested further action:</a:t>
                      </a:r>
                      <a:endParaRPr lang="en-GB" sz="1600" b="1"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645282959"/>
                  </a:ext>
                </a:extLst>
              </a:tr>
              <a:tr h="388176">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dirty="0"/>
                    </a:p>
                  </a:txBody>
                  <a:tcPr marL="121920" marR="121920" marT="60960" marB="6096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40670604"/>
                  </a:ext>
                </a:extLst>
              </a:tr>
            </a:tbl>
          </a:graphicData>
        </a:graphic>
      </p:graphicFrame>
    </p:spTree>
    <p:extLst>
      <p:ext uri="{BB962C8B-B14F-4D97-AF65-F5344CB8AC3E}">
        <p14:creationId xmlns:p14="http://schemas.microsoft.com/office/powerpoint/2010/main" val="28868444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Independent practice</a:t>
            </a:r>
          </a:p>
        </p:txBody>
      </p:sp>
    </p:spTree>
    <p:extLst>
      <p:ext uri="{BB962C8B-B14F-4D97-AF65-F5344CB8AC3E}">
        <p14:creationId xmlns:p14="http://schemas.microsoft.com/office/powerpoint/2010/main" val="35069714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12D206C-4FD4-4766-2E94-4B5930A86966}"/>
              </a:ext>
            </a:extLst>
          </p:cNvPr>
          <p:cNvSpPr txBox="1"/>
          <p:nvPr/>
        </p:nvSpPr>
        <p:spPr>
          <a:xfrm>
            <a:off x="302486" y="1538162"/>
            <a:ext cx="11368372" cy="4924425"/>
          </a:xfrm>
          <a:prstGeom prst="rect">
            <a:avLst/>
          </a:prstGeom>
          <a:noFill/>
        </p:spPr>
        <p:txBody>
          <a:bodyPr wrap="square" lIns="0" tIns="0" rIns="0" bIns="0" rtlCol="0" anchor="t">
            <a:spAutoFit/>
          </a:bodyPr>
          <a:lstStyle/>
          <a:p>
            <a:r>
              <a:rPr lang="en-US" sz="2000" dirty="0"/>
              <a:t>Using the scenario and the extra information in your handout booklet, work in groups of 2–3 to complete a sequence of learning to meet the needs of the child outlined. A copy of this information is also available in your handout booklet, along with the criteria.</a:t>
            </a:r>
            <a:endParaRPr lang="en-US" sz="2000" dirty="0">
              <a:cs typeface="Arial"/>
            </a:endParaRPr>
          </a:p>
          <a:p>
            <a:endParaRPr lang="en-US" sz="2000" dirty="0">
              <a:cs typeface="Arial"/>
            </a:endParaRPr>
          </a:p>
          <a:p>
            <a:r>
              <a:rPr lang="en-US" sz="2000" b="1" dirty="0"/>
              <a:t>You will need to include the following elements.</a:t>
            </a:r>
            <a:endParaRPr lang="en-US" sz="2000" b="1" dirty="0">
              <a:cs typeface="Arial"/>
            </a:endParaRPr>
          </a:p>
          <a:p>
            <a:pPr marL="380990" indent="-380990">
              <a:buFont typeface="Arial" panose="020B0604020202020204" pitchFamily="34" charset="0"/>
              <a:buChar char="•"/>
            </a:pPr>
            <a:r>
              <a:rPr lang="en-US" sz="2000" dirty="0"/>
              <a:t>A sequence of learning with four lessons.</a:t>
            </a:r>
            <a:endParaRPr lang="en-US" sz="2000" dirty="0">
              <a:cs typeface="Arial"/>
            </a:endParaRPr>
          </a:p>
          <a:p>
            <a:pPr marL="380990" indent="-380990">
              <a:buFont typeface="Arial" panose="020B0604020202020204" pitchFamily="34" charset="0"/>
              <a:buChar char="•"/>
            </a:pPr>
            <a:r>
              <a:rPr lang="en-US" sz="2000" dirty="0"/>
              <a:t>Four 5-minute lesson plans.</a:t>
            </a:r>
            <a:endParaRPr lang="en-US" sz="2000" dirty="0">
              <a:cs typeface="Arial"/>
            </a:endParaRPr>
          </a:p>
          <a:p>
            <a:pPr marL="380990" indent="-380990">
              <a:buFont typeface="Arial" panose="020B0604020202020204" pitchFamily="34" charset="0"/>
              <a:buChar char="•"/>
            </a:pPr>
            <a:r>
              <a:rPr lang="en-US" sz="2000" dirty="0"/>
              <a:t>Resources for the lessons.</a:t>
            </a:r>
            <a:endParaRPr lang="en-US" sz="2000" dirty="0">
              <a:cs typeface="Arial"/>
            </a:endParaRPr>
          </a:p>
          <a:p>
            <a:pPr marL="380990" indent="-380990">
              <a:buFont typeface="Arial" panose="020B0604020202020204" pitchFamily="34" charset="0"/>
              <a:buChar char="•"/>
            </a:pPr>
            <a:r>
              <a:rPr lang="en-US" sz="2000" dirty="0"/>
              <a:t>A tracking document to record the child’s progress.</a:t>
            </a:r>
            <a:endParaRPr lang="en-US" sz="2000" dirty="0">
              <a:cs typeface="Arial"/>
            </a:endParaRPr>
          </a:p>
          <a:p>
            <a:endParaRPr lang="en-US" sz="2000" b="1" dirty="0">
              <a:cs typeface="Arial"/>
            </a:endParaRPr>
          </a:p>
          <a:p>
            <a:r>
              <a:rPr lang="en-US" sz="2000" b="1" dirty="0"/>
              <a:t>You need to use:</a:t>
            </a:r>
            <a:endParaRPr lang="en-US" sz="2000" b="1" dirty="0">
              <a:cs typeface="Arial"/>
            </a:endParaRPr>
          </a:p>
          <a:p>
            <a:pPr marL="380990" indent="-380990">
              <a:buFont typeface="Arial" panose="020B0604020202020204" pitchFamily="34" charset="0"/>
              <a:buChar char="•"/>
            </a:pPr>
            <a:r>
              <a:rPr lang="en-US" sz="2000" dirty="0"/>
              <a:t>the sequence of learning pro forma provided by your teacher</a:t>
            </a:r>
            <a:endParaRPr lang="en-US" sz="2000" dirty="0">
              <a:cs typeface="Arial"/>
            </a:endParaRPr>
          </a:p>
          <a:p>
            <a:pPr marL="380990" indent="-380990">
              <a:buFont typeface="Arial" panose="020B0604020202020204" pitchFamily="34" charset="0"/>
              <a:buChar char="•"/>
            </a:pPr>
            <a:r>
              <a:rPr lang="en-US" sz="2000" dirty="0"/>
              <a:t>the 5-minute lesson plan format provided by your teacher.</a:t>
            </a:r>
            <a:endParaRPr lang="en-US" sz="2000" dirty="0">
              <a:cs typeface="Arial"/>
            </a:endParaRPr>
          </a:p>
          <a:p>
            <a:endParaRPr lang="en-US" sz="2000" dirty="0">
              <a:cs typeface="Arial"/>
            </a:endParaRPr>
          </a:p>
          <a:p>
            <a:r>
              <a:rPr lang="en-US" sz="2000" b="1" dirty="0"/>
              <a:t>Remember:</a:t>
            </a:r>
            <a:r>
              <a:rPr lang="en-US" sz="2000" dirty="0"/>
              <a:t> You must use the </a:t>
            </a:r>
            <a:r>
              <a:rPr lang="en-US" sz="2000" b="1" dirty="0"/>
              <a:t>skills</a:t>
            </a:r>
            <a:r>
              <a:rPr lang="en-US" sz="2000" dirty="0"/>
              <a:t> of effective written and spoken communication, and assign roles to each group member. </a:t>
            </a:r>
            <a:endParaRPr lang="en-GB" sz="2000" dirty="0">
              <a:cs typeface="Arial"/>
            </a:endParaRPr>
          </a:p>
        </p:txBody>
      </p:sp>
      <p:sp>
        <p:nvSpPr>
          <p:cNvPr id="5" name="Slide Number Placeholder 4">
            <a:extLst>
              <a:ext uri="{FF2B5EF4-FFF2-40B4-BE49-F238E27FC236}">
                <a16:creationId xmlns:a16="http://schemas.microsoft.com/office/drawing/2014/main" id="{DB375534-0EE5-7661-CD50-8EC7679E84B0}"/>
              </a:ext>
            </a:extLst>
          </p:cNvPr>
          <p:cNvSpPr>
            <a:spLocks noGrp="1"/>
          </p:cNvSpPr>
          <p:nvPr>
            <p:ph type="sldNum" sz="quarter" idx="11"/>
          </p:nvPr>
        </p:nvSpPr>
        <p:spPr>
          <a:xfrm>
            <a:off x="10571388" y="6456816"/>
            <a:ext cx="1212619" cy="365125"/>
          </a:xfrm>
        </p:spPr>
        <p:txBody>
          <a:bodyPr/>
          <a:lstStyle/>
          <a:p>
            <a:fld id="{DA2C159E-F13C-4A85-9A41-E7669D3E0D70}" type="slidenum">
              <a:rPr lang="en-GB" smtClean="0"/>
              <a:pPr/>
              <a:t>29</a:t>
            </a:fld>
            <a:endParaRPr lang="en-GB"/>
          </a:p>
        </p:txBody>
      </p:sp>
      <p:sp>
        <p:nvSpPr>
          <p:cNvPr id="6" name="Footer Placeholder 5">
            <a:extLst>
              <a:ext uri="{FF2B5EF4-FFF2-40B4-BE49-F238E27FC236}">
                <a16:creationId xmlns:a16="http://schemas.microsoft.com/office/drawing/2014/main" id="{5BD98F0C-0096-E427-80CE-0BA86B35872B}"/>
              </a:ext>
            </a:extLst>
          </p:cNvPr>
          <p:cNvSpPr>
            <a:spLocks noGrp="1"/>
          </p:cNvSpPr>
          <p:nvPr>
            <p:ph type="ftr" sz="quarter" idx="10"/>
          </p:nvPr>
        </p:nvSpPr>
        <p:spPr>
          <a:xfrm>
            <a:off x="312000" y="6508751"/>
            <a:ext cx="10248501" cy="365125"/>
          </a:xfrm>
        </p:spPr>
        <p:txBody>
          <a:bodyPr/>
          <a:lstStyle/>
          <a:p>
            <a:r>
              <a:rPr lang="en-GB" dirty="0"/>
              <a:t>Education and Training Foundation</a:t>
            </a:r>
          </a:p>
        </p:txBody>
      </p:sp>
      <p:sp>
        <p:nvSpPr>
          <p:cNvPr id="4" name="TextBox 3">
            <a:extLst>
              <a:ext uri="{FF2B5EF4-FFF2-40B4-BE49-F238E27FC236}">
                <a16:creationId xmlns:a16="http://schemas.microsoft.com/office/drawing/2014/main" id="{EC7650A4-2D32-9FEE-C8AD-7A7744002207}"/>
              </a:ext>
            </a:extLst>
          </p:cNvPr>
          <p:cNvSpPr txBox="1"/>
          <p:nvPr/>
        </p:nvSpPr>
        <p:spPr>
          <a:xfrm>
            <a:off x="136153" y="112413"/>
            <a:ext cx="11710112" cy="943976"/>
          </a:xfrm>
          <a:prstGeom prst="rect">
            <a:avLst/>
          </a:prstGeom>
          <a:noFill/>
        </p:spPr>
        <p:txBody>
          <a:bodyPr wrap="square" lIns="121920" tIns="60960" rIns="121920" bIns="60960" anchor="t">
            <a:spAutoFit/>
          </a:bodyPr>
          <a:lstStyle/>
          <a:p>
            <a:r>
              <a:rPr lang="en-GB" sz="2667" b="1" i="1" dirty="0"/>
              <a:t>Aim: </a:t>
            </a:r>
            <a:r>
              <a:rPr lang="en-US" sz="2667" b="1" i="1" dirty="0">
                <a:latin typeface="Arial"/>
                <a:cs typeface="Arial"/>
              </a:rPr>
              <a:t>Communicate effectively with others to plan a sequence of learning</a:t>
            </a:r>
            <a:endParaRPr lang="en-GB" sz="2667" b="1" dirty="0">
              <a:cs typeface="Arial"/>
            </a:endParaRPr>
          </a:p>
        </p:txBody>
      </p:sp>
      <p:sp>
        <p:nvSpPr>
          <p:cNvPr id="3" name="TextBox 1">
            <a:extLst>
              <a:ext uri="{FF2B5EF4-FFF2-40B4-BE49-F238E27FC236}">
                <a16:creationId xmlns:a16="http://schemas.microsoft.com/office/drawing/2014/main" id="{F4D9B222-D63A-A82F-FE8F-CFF3C0267271}"/>
              </a:ext>
            </a:extLst>
          </p:cNvPr>
          <p:cNvSpPr txBox="1"/>
          <p:nvPr/>
        </p:nvSpPr>
        <p:spPr>
          <a:xfrm>
            <a:off x="133305" y="1080136"/>
            <a:ext cx="6096000" cy="451342"/>
          </a:xfrm>
          <a:prstGeom prst="rect">
            <a:avLst/>
          </a:prstGeom>
          <a:noFill/>
        </p:spPr>
        <p:txBody>
          <a:bodyPr wrap="square" lIns="121920" tIns="60960" rIns="121920" bIns="6096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133" b="1" dirty="0"/>
              <a:t>Activities 8–11: Group task</a:t>
            </a:r>
            <a:endParaRPr lang="en-GB" sz="2133" dirty="0">
              <a:cs typeface="Arial"/>
            </a:endParaRPr>
          </a:p>
        </p:txBody>
      </p:sp>
    </p:spTree>
    <p:extLst>
      <p:ext uri="{BB962C8B-B14F-4D97-AF65-F5344CB8AC3E}">
        <p14:creationId xmlns:p14="http://schemas.microsoft.com/office/powerpoint/2010/main" val="3441134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L</a:t>
            </a:r>
            <a:r>
              <a:rPr lang="en-GB" dirty="0" err="1"/>
              <a:t>esson</a:t>
            </a:r>
            <a:r>
              <a:rPr lang="en-GB" dirty="0"/>
              <a:t> outline: Teacher use only  </a:t>
            </a:r>
          </a:p>
        </p:txBody>
      </p:sp>
      <p:sp>
        <p:nvSpPr>
          <p:cNvPr id="5" name="Text Placeholder 4"/>
          <p:cNvSpPr>
            <a:spLocks noGrp="1"/>
          </p:cNvSpPr>
          <p:nvPr>
            <p:ph type="body" sz="quarter" idx="12"/>
          </p:nvPr>
        </p:nvSpPr>
        <p:spPr>
          <a:xfrm>
            <a:off x="8400257" y="397517"/>
            <a:ext cx="10223500" cy="4802099"/>
          </a:xfrm>
        </p:spPr>
        <p:txBody>
          <a:bodyPr/>
          <a:lstStyle/>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00470" y="6342238"/>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graphicFrame>
        <p:nvGraphicFramePr>
          <p:cNvPr id="2" name="Table 5">
            <a:extLst>
              <a:ext uri="{FF2B5EF4-FFF2-40B4-BE49-F238E27FC236}">
                <a16:creationId xmlns:a16="http://schemas.microsoft.com/office/drawing/2014/main" id="{58E498D9-3291-1D7B-EDE2-87F8F9FAFC5D}"/>
              </a:ext>
            </a:extLst>
          </p:cNvPr>
          <p:cNvGraphicFramePr>
            <a:graphicFrameLocks noGrp="1"/>
          </p:cNvGraphicFramePr>
          <p:nvPr/>
        </p:nvGraphicFramePr>
        <p:xfrm>
          <a:off x="192136" y="752199"/>
          <a:ext cx="11760509" cy="5426660"/>
        </p:xfrm>
        <a:graphic>
          <a:graphicData uri="http://schemas.openxmlformats.org/drawingml/2006/table">
            <a:tbl>
              <a:tblPr firstRow="1" bandRow="1">
                <a:tableStyleId>{21E4AEA4-8DFA-4A89-87EB-49C32662AFE0}</a:tableStyleId>
              </a:tblPr>
              <a:tblGrid>
                <a:gridCol w="1960085">
                  <a:extLst>
                    <a:ext uri="{9D8B030D-6E8A-4147-A177-3AD203B41FA5}">
                      <a16:colId xmlns:a16="http://schemas.microsoft.com/office/drawing/2014/main" val="346630619"/>
                    </a:ext>
                  </a:extLst>
                </a:gridCol>
                <a:gridCol w="1960085">
                  <a:extLst>
                    <a:ext uri="{9D8B030D-6E8A-4147-A177-3AD203B41FA5}">
                      <a16:colId xmlns:a16="http://schemas.microsoft.com/office/drawing/2014/main" val="1098180410"/>
                    </a:ext>
                  </a:extLst>
                </a:gridCol>
                <a:gridCol w="3084071">
                  <a:extLst>
                    <a:ext uri="{9D8B030D-6E8A-4147-A177-3AD203B41FA5}">
                      <a16:colId xmlns:a16="http://schemas.microsoft.com/office/drawing/2014/main" val="847170278"/>
                    </a:ext>
                  </a:extLst>
                </a:gridCol>
                <a:gridCol w="2913152">
                  <a:extLst>
                    <a:ext uri="{9D8B030D-6E8A-4147-A177-3AD203B41FA5}">
                      <a16:colId xmlns:a16="http://schemas.microsoft.com/office/drawing/2014/main" val="3333028173"/>
                    </a:ext>
                  </a:extLst>
                </a:gridCol>
                <a:gridCol w="1843116">
                  <a:extLst>
                    <a:ext uri="{9D8B030D-6E8A-4147-A177-3AD203B41FA5}">
                      <a16:colId xmlns:a16="http://schemas.microsoft.com/office/drawing/2014/main" val="3581277042"/>
                    </a:ext>
                  </a:extLst>
                </a:gridCol>
              </a:tblGrid>
              <a:tr h="592107">
                <a:tc>
                  <a:txBody>
                    <a:bodyPr/>
                    <a:lstStyle/>
                    <a:p>
                      <a:r>
                        <a:rPr lang="en-US" sz="1300" dirty="0">
                          <a:latin typeface="+mj-lt"/>
                        </a:rPr>
                        <a:t>Topic: </a:t>
                      </a:r>
                      <a:endParaRPr lang="en-GB" sz="1300" dirty="0">
                        <a:latin typeface="+mj-lt"/>
                      </a:endParaRPr>
                    </a:p>
                  </a:txBody>
                  <a:tcPr marL="121920" marR="121920" marT="60960" marB="60960"/>
                </a:tc>
                <a:tc>
                  <a:txBody>
                    <a:bodyPr/>
                    <a:lstStyle/>
                    <a:p>
                      <a:r>
                        <a:rPr lang="en-US" sz="1300" dirty="0">
                          <a:latin typeface="+mj-lt"/>
                        </a:rPr>
                        <a:t>Core skills – CS2</a:t>
                      </a:r>
                      <a:endParaRPr lang="en-GB" sz="1300" dirty="0">
                        <a:latin typeface="+mj-lt"/>
                      </a:endParaRPr>
                    </a:p>
                  </a:txBody>
                  <a:tcPr marL="121920" marR="121920" marT="60960" marB="60960"/>
                </a:tc>
                <a:tc>
                  <a:txBody>
                    <a:bodyPr/>
                    <a:lstStyle/>
                    <a:p>
                      <a:r>
                        <a:rPr lang="en-US" sz="1300">
                          <a:latin typeface="+mj-lt"/>
                        </a:rPr>
                        <a:t>Lesson:</a:t>
                      </a:r>
                      <a:endParaRPr lang="en-GB" sz="2400"/>
                    </a:p>
                  </a:txBody>
                  <a:tcPr marL="121920" marR="121920" marT="60960" marB="60960"/>
                </a:tc>
                <a:tc gridSpan="2">
                  <a:txBody>
                    <a:bodyPr/>
                    <a:lstStyle/>
                    <a:p>
                      <a:r>
                        <a:rPr lang="en-US" sz="1300">
                          <a:latin typeface="+mj-lt"/>
                        </a:rPr>
                        <a:t>3 (7 hours 10 minutes)</a:t>
                      </a:r>
                      <a:endParaRPr lang="en-GB" sz="1300">
                        <a:latin typeface="+mj-lt"/>
                      </a:endParaRPr>
                    </a:p>
                  </a:txBody>
                  <a:tcPr marL="121920" marR="121920" marT="60960" marB="60960"/>
                </a:tc>
                <a:tc hMerge="1">
                  <a:txBody>
                    <a:bodyPr/>
                    <a:lstStyle/>
                    <a:p>
                      <a:endParaRPr lang="en-GB"/>
                    </a:p>
                  </a:txBody>
                  <a:tcPr/>
                </a:tc>
                <a:extLst>
                  <a:ext uri="{0D108BD9-81ED-4DB2-BD59-A6C34878D82A}">
                    <a16:rowId xmlns:a16="http://schemas.microsoft.com/office/drawing/2014/main" val="1869845289"/>
                  </a:ext>
                </a:extLst>
              </a:tr>
              <a:tr h="326197">
                <a:tc gridSpan="2">
                  <a:txBody>
                    <a:bodyPr/>
                    <a:lstStyle/>
                    <a:p>
                      <a:r>
                        <a:rPr lang="en-US" sz="1300" b="1" dirty="0">
                          <a:latin typeface="+mj-lt"/>
                        </a:rPr>
                        <a:t>Aim:</a:t>
                      </a:r>
                    </a:p>
                  </a:txBody>
                  <a:tcPr marL="121920" marR="121920" marT="60960" marB="60960"/>
                </a:tc>
                <a:tc hMerge="1">
                  <a:txBody>
                    <a:bodyPr/>
                    <a:lstStyle/>
                    <a:p>
                      <a:endParaRPr lang="en-GB"/>
                    </a:p>
                  </a:txBody>
                  <a:tcPr/>
                </a:tc>
                <a:tc gridSpan="3">
                  <a:txBody>
                    <a:bodyPr/>
                    <a:lstStyle/>
                    <a:p>
                      <a:r>
                        <a:rPr lang="en-US" sz="1300" b="1" i="0" dirty="0">
                          <a:solidFill>
                            <a:schemeClr val="tx1"/>
                          </a:solidFill>
                          <a:effectLst/>
                          <a:latin typeface="Arial"/>
                        </a:rPr>
                        <a:t>Communicate effectively with others to plan a sequence of learning</a:t>
                      </a:r>
                      <a:endParaRPr lang="en-GB" sz="2400" dirty="0">
                        <a:latin typeface="Arial"/>
                      </a:endParaRPr>
                    </a:p>
                  </a:txBody>
                  <a:tcPr marL="121920" marR="121920" marT="60960" marB="6096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0983349"/>
                  </a:ext>
                </a:extLst>
              </a:tr>
              <a:tr h="592107">
                <a:tc gridSpan="2">
                  <a:txBody>
                    <a:bodyPr/>
                    <a:lstStyle/>
                    <a:p>
                      <a:r>
                        <a:rPr lang="en-US" sz="1300" b="1" dirty="0">
                          <a:latin typeface="+mj-lt"/>
                        </a:rPr>
                        <a:t>Component</a:t>
                      </a:r>
                      <a:endParaRPr lang="en-GB" sz="1300" b="1" dirty="0">
                        <a:latin typeface="+mj-lt"/>
                      </a:endParaRPr>
                    </a:p>
                  </a:txBody>
                  <a:tcPr marL="121920" marR="121920" marT="60960" marB="60960"/>
                </a:tc>
                <a:tc hMerge="1">
                  <a:txBody>
                    <a:bodyPr/>
                    <a:lstStyle/>
                    <a:p>
                      <a:endParaRPr lang="en-GB"/>
                    </a:p>
                  </a:txBody>
                  <a:tcPr/>
                </a:tc>
                <a:tc gridSpan="2">
                  <a:txBody>
                    <a:bodyPr/>
                    <a:lstStyle/>
                    <a:p>
                      <a:r>
                        <a:rPr lang="en-US" sz="1300" b="1">
                          <a:latin typeface="+mj-lt"/>
                        </a:rPr>
                        <a:t> Activity</a:t>
                      </a:r>
                      <a:endParaRPr lang="en-GB" sz="1300" b="1">
                        <a:latin typeface="+mj-lt"/>
                      </a:endParaRPr>
                    </a:p>
                  </a:txBody>
                  <a:tcPr marL="121920" marR="121920" marT="60960" marB="60960"/>
                </a:tc>
                <a:tc hMerge="1">
                  <a:txBody>
                    <a:bodyPr/>
                    <a:lstStyle/>
                    <a:p>
                      <a:endParaRPr lang="en-GB"/>
                    </a:p>
                  </a:txBody>
                  <a:tcPr/>
                </a:tc>
                <a:tc>
                  <a:txBody>
                    <a:bodyPr/>
                    <a:lstStyle/>
                    <a:p>
                      <a:r>
                        <a:rPr lang="en-US" sz="1300" b="1">
                          <a:latin typeface="+mj-lt"/>
                        </a:rPr>
                        <a:t>Timings </a:t>
                      </a:r>
                      <a:endParaRPr lang="en-GB" sz="1300" b="1">
                        <a:latin typeface="+mj-lt"/>
                      </a:endParaRPr>
                    </a:p>
                  </a:txBody>
                  <a:tcPr marL="121920" marR="121920" marT="60960" marB="60960"/>
                </a:tc>
                <a:extLst>
                  <a:ext uri="{0D108BD9-81ED-4DB2-BD59-A6C34878D82A}">
                    <a16:rowId xmlns:a16="http://schemas.microsoft.com/office/drawing/2014/main" val="1626249464"/>
                  </a:ext>
                </a:extLst>
              </a:tr>
              <a:tr h="731520">
                <a:tc gridSpan="2">
                  <a:txBody>
                    <a:bodyPr/>
                    <a:lstStyle/>
                    <a:p>
                      <a:r>
                        <a:rPr lang="en-US" sz="1300" b="1" dirty="0">
                          <a:latin typeface="+mj-lt"/>
                        </a:rPr>
                        <a:t>Recall and connect</a:t>
                      </a:r>
                      <a:endParaRPr lang="en-GB" sz="1300" b="1" dirty="0">
                        <a:latin typeface="+mj-lt"/>
                      </a:endParaRPr>
                    </a:p>
                  </a:txBody>
                  <a:tcPr marL="121920" marR="121920" marT="60960" marB="60960"/>
                </a:tc>
                <a:tc hMerge="1">
                  <a:txBody>
                    <a:bodyPr/>
                    <a:lstStyle/>
                    <a:p>
                      <a:endParaRPr lang="en-GB"/>
                    </a:p>
                  </a:txBody>
                  <a:tcPr/>
                </a:tc>
                <a:tc gridSpan="2">
                  <a:txBody>
                    <a:bodyPr/>
                    <a:lstStyle/>
                    <a:p>
                      <a:r>
                        <a:rPr lang="en-US" sz="1300" dirty="0">
                          <a:latin typeface="+mj-lt"/>
                        </a:rPr>
                        <a:t>Slides 141–144. Create a Venn diagram of the similarities and differences used in communication with parents and peers. Outline lesson aim and learning outcomes.</a:t>
                      </a:r>
                      <a:endParaRPr lang="en-GB" sz="1300" dirty="0">
                        <a:latin typeface="+mj-lt"/>
                      </a:endParaRPr>
                    </a:p>
                  </a:txBody>
                  <a:tcPr marL="121920" marR="121920" marT="60960" marB="60960"/>
                </a:tc>
                <a:tc hMerge="1">
                  <a:txBody>
                    <a:bodyPr/>
                    <a:lstStyle/>
                    <a:p>
                      <a:endParaRPr lang="en-GB"/>
                    </a:p>
                  </a:txBody>
                  <a:tcPr/>
                </a:tc>
                <a:tc>
                  <a:txBody>
                    <a:bodyPr/>
                    <a:lstStyle/>
                    <a:p>
                      <a:r>
                        <a:rPr lang="en-US" sz="1300">
                          <a:latin typeface="+mj-lt"/>
                        </a:rPr>
                        <a:t>25 minutes</a:t>
                      </a:r>
                      <a:endParaRPr lang="en-GB" sz="1300">
                        <a:latin typeface="+mj-lt"/>
                      </a:endParaRPr>
                    </a:p>
                  </a:txBody>
                  <a:tcPr marL="121920" marR="121920" marT="60960" marB="60960"/>
                </a:tc>
                <a:extLst>
                  <a:ext uri="{0D108BD9-81ED-4DB2-BD59-A6C34878D82A}">
                    <a16:rowId xmlns:a16="http://schemas.microsoft.com/office/drawing/2014/main" val="1457640557"/>
                  </a:ext>
                </a:extLst>
              </a:tr>
              <a:tr h="771376">
                <a:tc gridSpan="2">
                  <a:txBody>
                    <a:bodyPr/>
                    <a:lstStyle/>
                    <a:p>
                      <a:r>
                        <a:rPr lang="en-US" sz="1300" b="1" dirty="0">
                          <a:latin typeface="+mj-lt"/>
                        </a:rPr>
                        <a:t>New material</a:t>
                      </a:r>
                      <a:endParaRPr lang="en-GB" sz="1300" b="1" dirty="0">
                        <a:latin typeface="+mj-lt"/>
                      </a:endParaRPr>
                    </a:p>
                  </a:txBody>
                  <a:tcPr marL="121920" marR="121920" marT="60960" marB="60960"/>
                </a:tc>
                <a:tc hMerge="1">
                  <a:txBody>
                    <a:bodyPr/>
                    <a:lstStyle/>
                    <a:p>
                      <a:endParaRPr lang="en-GB"/>
                    </a:p>
                  </a:txBody>
                  <a:tcPr/>
                </a:tc>
                <a:tc gridSpan="2">
                  <a:txBody>
                    <a:bodyPr/>
                    <a:lstStyle/>
                    <a:p>
                      <a:r>
                        <a:rPr lang="en-US" sz="1300" dirty="0">
                          <a:latin typeface="+mj-lt"/>
                        </a:rPr>
                        <a:t>Slides 145–159. Review and evaluate sequences of learning, lesson plans and individual and peer assessment opportunities.</a:t>
                      </a:r>
                      <a:endParaRPr lang="en-GB" sz="1300" dirty="0">
                        <a:latin typeface="+mj-lt"/>
                      </a:endParaRPr>
                    </a:p>
                  </a:txBody>
                  <a:tcPr marL="121920" marR="121920" marT="60960" marB="60960"/>
                </a:tc>
                <a:tc hMerge="1">
                  <a:txBody>
                    <a:bodyPr/>
                    <a:lstStyle/>
                    <a:p>
                      <a:endParaRPr lang="en-GB"/>
                    </a:p>
                  </a:txBody>
                  <a:tcPr/>
                </a:tc>
                <a:tc>
                  <a:txBody>
                    <a:bodyPr/>
                    <a:lstStyle/>
                    <a:p>
                      <a:r>
                        <a:rPr lang="en-US" sz="1300" dirty="0">
                          <a:latin typeface="+mj-lt"/>
                        </a:rPr>
                        <a:t>3 hours 30 minutes</a:t>
                      </a:r>
                      <a:endParaRPr lang="en-GB" sz="1300" dirty="0">
                        <a:latin typeface="+mj-lt"/>
                      </a:endParaRPr>
                    </a:p>
                  </a:txBody>
                  <a:tcPr marL="121920" marR="121920" marT="60960" marB="60960"/>
                </a:tc>
                <a:extLst>
                  <a:ext uri="{0D108BD9-81ED-4DB2-BD59-A6C34878D82A}">
                    <a16:rowId xmlns:a16="http://schemas.microsoft.com/office/drawing/2014/main" val="1741999525"/>
                  </a:ext>
                </a:extLst>
              </a:tr>
              <a:tr h="1021993">
                <a:tc gridSpan="2">
                  <a:txBody>
                    <a:bodyPr/>
                    <a:lstStyle/>
                    <a:p>
                      <a:r>
                        <a:rPr lang="en-US" sz="1300" b="1" dirty="0">
                          <a:latin typeface="+mj-lt"/>
                        </a:rPr>
                        <a:t>Guided practice </a:t>
                      </a:r>
                      <a:endParaRPr lang="en-GB" sz="1300" b="1" dirty="0">
                        <a:latin typeface="+mj-lt"/>
                      </a:endParaRPr>
                    </a:p>
                  </a:txBody>
                  <a:tcPr marL="121920" marR="121920" marT="60960" marB="60960"/>
                </a:tc>
                <a:tc hMerge="1">
                  <a:txBody>
                    <a:bodyPr/>
                    <a:lstStyle/>
                    <a:p>
                      <a:endParaRPr lang="en-GB"/>
                    </a:p>
                  </a:txBody>
                  <a:tcPr/>
                </a:tc>
                <a:tc gridSpan="2">
                  <a:txBody>
                    <a:bodyPr/>
                    <a:lstStyle/>
                    <a:p>
                      <a:r>
                        <a:rPr lang="en-US" sz="1300" dirty="0">
                          <a:latin typeface="+mj-lt"/>
                        </a:rPr>
                        <a:t>Slides 160–164. Create a 5-minute lesson plan and an assessment resource based around a given scenario.</a:t>
                      </a:r>
                      <a:endParaRPr lang="en-GB" sz="1300" dirty="0">
                        <a:latin typeface="+mj-lt"/>
                      </a:endParaRPr>
                    </a:p>
                  </a:txBody>
                  <a:tcPr marL="121920" marR="121920" marT="60960" marB="60960"/>
                </a:tc>
                <a:tc hMerge="1">
                  <a:txBody>
                    <a:bodyPr/>
                    <a:lstStyle/>
                    <a:p>
                      <a:endParaRPr lang="en-GB"/>
                    </a:p>
                  </a:txBody>
                  <a:tcPr/>
                </a:tc>
                <a:tc>
                  <a:txBody>
                    <a:bodyPr/>
                    <a:lstStyle/>
                    <a:p>
                      <a:r>
                        <a:rPr lang="en-US" sz="1300">
                          <a:latin typeface="+mj-lt"/>
                        </a:rPr>
                        <a:t>1 hour</a:t>
                      </a:r>
                      <a:endParaRPr lang="en-GB" sz="1300">
                        <a:latin typeface="+mj-lt"/>
                      </a:endParaRPr>
                    </a:p>
                  </a:txBody>
                  <a:tcPr marL="121920" marR="121920" marT="60960" marB="60960"/>
                </a:tc>
                <a:extLst>
                  <a:ext uri="{0D108BD9-81ED-4DB2-BD59-A6C34878D82A}">
                    <a16:rowId xmlns:a16="http://schemas.microsoft.com/office/drawing/2014/main" val="4033886473"/>
                  </a:ext>
                </a:extLst>
              </a:tr>
              <a:tr h="1021993">
                <a:tc gridSpan="2">
                  <a:txBody>
                    <a:bodyPr/>
                    <a:lstStyle/>
                    <a:p>
                      <a:r>
                        <a:rPr lang="en-US" sz="1300" b="1" dirty="0">
                          <a:latin typeface="+mj-lt"/>
                        </a:rPr>
                        <a:t>Independent practice </a:t>
                      </a:r>
                      <a:endParaRPr lang="en-GB" sz="1300" b="1" dirty="0">
                        <a:latin typeface="+mj-lt"/>
                      </a:endParaRPr>
                    </a:p>
                  </a:txBody>
                  <a:tcPr marL="121920" marR="121920" marT="60960" marB="60960"/>
                </a:tc>
                <a:tc hMerge="1">
                  <a:txBody>
                    <a:bodyPr/>
                    <a:lstStyle/>
                    <a:p>
                      <a:endParaRPr lang="en-GB"/>
                    </a:p>
                  </a:txBody>
                  <a:tcPr/>
                </a:tc>
                <a:tc gridSpan="2">
                  <a:txBody>
                    <a:bodyPr/>
                    <a:lstStyle/>
                    <a:p>
                      <a:r>
                        <a:rPr lang="en-US" sz="1300" dirty="0">
                          <a:latin typeface="+mj-lt"/>
                        </a:rPr>
                        <a:t>Slides 165–169. Create a sequence of learning for four lessons, including lesson plans and an assessment tool based around a scenario.</a:t>
                      </a:r>
                      <a:endParaRPr lang="en-GB" sz="1300" dirty="0">
                        <a:latin typeface="+mj-lt"/>
                      </a:endParaRPr>
                    </a:p>
                  </a:txBody>
                  <a:tcPr marL="121920" marR="121920" marT="60960" marB="60960"/>
                </a:tc>
                <a:tc hMerge="1">
                  <a:txBody>
                    <a:bodyPr/>
                    <a:lstStyle/>
                    <a:p>
                      <a:endParaRPr lang="en-GB"/>
                    </a:p>
                  </a:txBody>
                  <a:tcPr/>
                </a:tc>
                <a:tc>
                  <a:txBody>
                    <a:bodyPr/>
                    <a:lstStyle/>
                    <a:p>
                      <a:r>
                        <a:rPr lang="en-US" sz="1300">
                          <a:latin typeface="+mj-lt"/>
                        </a:rPr>
                        <a:t>2 hours</a:t>
                      </a:r>
                      <a:endParaRPr lang="en-GB" sz="1300">
                        <a:latin typeface="+mj-lt"/>
                      </a:endParaRPr>
                    </a:p>
                  </a:txBody>
                  <a:tcPr marL="121920" marR="121920" marT="60960" marB="60960"/>
                </a:tc>
                <a:extLst>
                  <a:ext uri="{0D108BD9-81ED-4DB2-BD59-A6C34878D82A}">
                    <a16:rowId xmlns:a16="http://schemas.microsoft.com/office/drawing/2014/main" val="1955350770"/>
                  </a:ext>
                </a:extLst>
              </a:tr>
              <a:tr h="369367">
                <a:tc gridSpan="2">
                  <a:txBody>
                    <a:bodyPr/>
                    <a:lstStyle/>
                    <a:p>
                      <a:r>
                        <a:rPr lang="en-US" sz="1300" b="1">
                          <a:latin typeface="+mj-lt"/>
                        </a:rPr>
                        <a:t>Review </a:t>
                      </a:r>
                      <a:endParaRPr lang="en-GB" sz="1300" b="1">
                        <a:latin typeface="+mj-lt"/>
                      </a:endParaRPr>
                    </a:p>
                  </a:txBody>
                  <a:tcPr marL="121920" marR="121920" marT="60960" marB="60960"/>
                </a:tc>
                <a:tc hMerge="1">
                  <a:txBody>
                    <a:bodyPr/>
                    <a:lstStyle/>
                    <a:p>
                      <a:endParaRPr lang="en-GB"/>
                    </a:p>
                  </a:txBody>
                  <a:tcPr/>
                </a:tc>
                <a:tc gridSpan="2">
                  <a:txBody>
                    <a:bodyPr/>
                    <a:lstStyle/>
                    <a:p>
                      <a:r>
                        <a:rPr lang="en-US" sz="1300" dirty="0">
                          <a:latin typeface="+mj-lt"/>
                        </a:rPr>
                        <a:t>Slides 170–172. Create a SWOT analysis of the project.</a:t>
                      </a:r>
                      <a:endParaRPr lang="en-GB" sz="1300" dirty="0">
                        <a:latin typeface="+mj-lt"/>
                      </a:endParaRPr>
                    </a:p>
                  </a:txBody>
                  <a:tcPr marL="121920" marR="121920" marT="60960" marB="60960"/>
                </a:tc>
                <a:tc hMerge="1">
                  <a:txBody>
                    <a:bodyPr/>
                    <a:lstStyle/>
                    <a:p>
                      <a:endParaRPr lang="en-GB"/>
                    </a:p>
                  </a:txBody>
                  <a:tcPr/>
                </a:tc>
                <a:tc>
                  <a:txBody>
                    <a:bodyPr/>
                    <a:lstStyle/>
                    <a:p>
                      <a:r>
                        <a:rPr lang="en-US" sz="1300" dirty="0">
                          <a:latin typeface="+mj-lt"/>
                        </a:rPr>
                        <a:t>15 minutes</a:t>
                      </a:r>
                      <a:endParaRPr lang="en-GB" sz="1300" dirty="0">
                        <a:latin typeface="+mj-lt"/>
                      </a:endParaRPr>
                    </a:p>
                  </a:txBody>
                  <a:tcPr marL="121920" marR="121920" marT="60960" marB="60960"/>
                </a:tc>
                <a:extLst>
                  <a:ext uri="{0D108BD9-81ED-4DB2-BD59-A6C34878D82A}">
                    <a16:rowId xmlns:a16="http://schemas.microsoft.com/office/drawing/2014/main" val="451707158"/>
                  </a:ext>
                </a:extLst>
              </a:tr>
            </a:tbl>
          </a:graphicData>
        </a:graphic>
      </p:graphicFrame>
    </p:spTree>
    <p:extLst>
      <p:ext uri="{BB962C8B-B14F-4D97-AF65-F5344CB8AC3E}">
        <p14:creationId xmlns:p14="http://schemas.microsoft.com/office/powerpoint/2010/main" val="17045362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DB375534-0EE5-7661-CD50-8EC7679E84B0}"/>
              </a:ext>
            </a:extLst>
          </p:cNvPr>
          <p:cNvSpPr>
            <a:spLocks noGrp="1"/>
          </p:cNvSpPr>
          <p:nvPr>
            <p:ph type="sldNum" sz="quarter" idx="11"/>
          </p:nvPr>
        </p:nvSpPr>
        <p:spPr>
          <a:xfrm>
            <a:off x="10571388" y="6456816"/>
            <a:ext cx="1212619" cy="365125"/>
          </a:xfrm>
        </p:spPr>
        <p:txBody>
          <a:bodyPr/>
          <a:lstStyle/>
          <a:p>
            <a:fld id="{DA2C159E-F13C-4A85-9A41-E7669D3E0D70}" type="slidenum">
              <a:rPr lang="en-GB" smtClean="0"/>
              <a:pPr/>
              <a:t>30</a:t>
            </a:fld>
            <a:endParaRPr lang="en-GB"/>
          </a:p>
        </p:txBody>
      </p:sp>
      <p:sp>
        <p:nvSpPr>
          <p:cNvPr id="6" name="Footer Placeholder 5">
            <a:extLst>
              <a:ext uri="{FF2B5EF4-FFF2-40B4-BE49-F238E27FC236}">
                <a16:creationId xmlns:a16="http://schemas.microsoft.com/office/drawing/2014/main" id="{5BD98F0C-0096-E427-80CE-0BA86B35872B}"/>
              </a:ext>
            </a:extLst>
          </p:cNvPr>
          <p:cNvSpPr>
            <a:spLocks noGrp="1"/>
          </p:cNvSpPr>
          <p:nvPr>
            <p:ph type="ftr" sz="quarter" idx="10"/>
          </p:nvPr>
        </p:nvSpPr>
        <p:spPr>
          <a:xfrm>
            <a:off x="312000" y="6508751"/>
            <a:ext cx="10248501" cy="365125"/>
          </a:xfrm>
        </p:spPr>
        <p:txBody>
          <a:bodyPr/>
          <a:lstStyle/>
          <a:p>
            <a:r>
              <a:rPr lang="en-GB" dirty="0"/>
              <a:t>Education and Training Foundation</a:t>
            </a:r>
          </a:p>
        </p:txBody>
      </p:sp>
      <p:sp>
        <p:nvSpPr>
          <p:cNvPr id="7" name="TextBox 6">
            <a:extLst>
              <a:ext uri="{FF2B5EF4-FFF2-40B4-BE49-F238E27FC236}">
                <a16:creationId xmlns:a16="http://schemas.microsoft.com/office/drawing/2014/main" id="{2A8CF354-681D-9C6D-EE7E-C158D832557C}"/>
              </a:ext>
            </a:extLst>
          </p:cNvPr>
          <p:cNvSpPr txBox="1"/>
          <p:nvPr/>
        </p:nvSpPr>
        <p:spPr>
          <a:xfrm>
            <a:off x="211359" y="136525"/>
            <a:ext cx="11479648" cy="943976"/>
          </a:xfrm>
          <a:prstGeom prst="rect">
            <a:avLst/>
          </a:prstGeom>
          <a:noFill/>
        </p:spPr>
        <p:txBody>
          <a:bodyPr wrap="square" lIns="121920" tIns="60960" rIns="121920" bIns="60960" anchor="t">
            <a:spAutoFit/>
          </a:bodyPr>
          <a:lstStyle/>
          <a:p>
            <a:r>
              <a:rPr lang="en-GB" sz="2667" b="1" i="1" dirty="0">
                <a:cs typeface="Arial"/>
              </a:rPr>
              <a:t>Aim: </a:t>
            </a:r>
            <a:r>
              <a:rPr lang="en-US" sz="2667" b="1" i="1" dirty="0">
                <a:cs typeface="Arial"/>
              </a:rPr>
              <a:t>Communicate effectively with others to plan a sequence of learning</a:t>
            </a:r>
            <a:endParaRPr lang="en-GB" sz="2667" dirty="0">
              <a:cs typeface="Arial"/>
            </a:endParaRPr>
          </a:p>
        </p:txBody>
      </p:sp>
      <p:grpSp>
        <p:nvGrpSpPr>
          <p:cNvPr id="9" name="Group 8">
            <a:extLst>
              <a:ext uri="{FF2B5EF4-FFF2-40B4-BE49-F238E27FC236}">
                <a16:creationId xmlns:a16="http://schemas.microsoft.com/office/drawing/2014/main" id="{00604484-0AE8-89A9-F342-5AA96891BC69}"/>
              </a:ext>
            </a:extLst>
          </p:cNvPr>
          <p:cNvGrpSpPr/>
          <p:nvPr/>
        </p:nvGrpSpPr>
        <p:grpSpPr>
          <a:xfrm>
            <a:off x="214861" y="1654133"/>
            <a:ext cx="11190512" cy="4789715"/>
            <a:chOff x="228602" y="947057"/>
            <a:chExt cx="8392884" cy="3592286"/>
          </a:xfrm>
        </p:grpSpPr>
        <p:sp>
          <p:nvSpPr>
            <p:cNvPr id="3" name="Rectangle: Rounded Corners 2">
              <a:extLst>
                <a:ext uri="{FF2B5EF4-FFF2-40B4-BE49-F238E27FC236}">
                  <a16:creationId xmlns:a16="http://schemas.microsoft.com/office/drawing/2014/main" id="{280C1A07-99EA-E014-47F1-F55026C271E0}"/>
                </a:ext>
              </a:extLst>
            </p:cNvPr>
            <p:cNvSpPr/>
            <p:nvPr/>
          </p:nvSpPr>
          <p:spPr>
            <a:xfrm>
              <a:off x="228602" y="947057"/>
              <a:ext cx="8392884" cy="3592286"/>
            </a:xfrm>
            <a:prstGeom prst="roundRect">
              <a:avLst/>
            </a:prstGeom>
            <a:solidFill>
              <a:schemeClr val="accent3">
                <a:lumMod val="20000"/>
                <a:lumOff val="8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8" name="TextBox 7">
              <a:extLst>
                <a:ext uri="{FF2B5EF4-FFF2-40B4-BE49-F238E27FC236}">
                  <a16:creationId xmlns:a16="http://schemas.microsoft.com/office/drawing/2014/main" id="{B8B825B9-404B-EF6C-7BC5-6E4CE900307D}"/>
                </a:ext>
              </a:extLst>
            </p:cNvPr>
            <p:cNvSpPr txBox="1"/>
            <p:nvPr/>
          </p:nvSpPr>
          <p:spPr>
            <a:xfrm>
              <a:off x="435391" y="1143722"/>
              <a:ext cx="8090807" cy="3292585"/>
            </a:xfrm>
            <a:prstGeom prst="rect">
              <a:avLst/>
            </a:prstGeom>
            <a:noFill/>
          </p:spPr>
          <p:txBody>
            <a:bodyPr wrap="square" lIns="121920" tIns="60960" rIns="121920" bIns="60960" anchor="t">
              <a:spAutoFit/>
            </a:bodyPr>
            <a:lstStyle/>
            <a:p>
              <a:r>
                <a:rPr lang="en-US" sz="2133" dirty="0"/>
                <a:t>You are working in a nursery with 15 children aged 3 to 4 years. The day nursery is in an area with low levels of literacy. Archie is aged 3 years 11 months, and has recently joined the nursery. You have been asked to work with the key person to support Archie’s specific development needs. When Archie joined the nursery, an on-entry formative assessment was carried out. An extract from this assessment is available to you and shows Archie’s current level of development across a range of areas. Archie’s profile notes are also included with the assessment and outline background information obtained by the key person during an initial meeting with Archie’s mother. You must </a:t>
              </a:r>
              <a:r>
                <a:rPr lang="en-US" sz="2133" dirty="0" err="1"/>
                <a:t>analyse</a:t>
              </a:r>
              <a:r>
                <a:rPr lang="en-US" sz="2133" dirty="0"/>
                <a:t> the information provided, in order to plan how you will support and encourage Archie’s personal, social and emotional development. The approach, including a sequence of learning and lesson plans, will be shared with and approved by the key person. Routine informal reviews will take place to assess Archie’s continuing progress, and the key person will formally review Archie’s development after 6 weeks.</a:t>
              </a:r>
              <a:endParaRPr lang="en-GB" sz="2133" dirty="0"/>
            </a:p>
          </p:txBody>
        </p:sp>
      </p:grpSp>
      <p:sp>
        <p:nvSpPr>
          <p:cNvPr id="4" name="TextBox 3">
            <a:extLst>
              <a:ext uri="{FF2B5EF4-FFF2-40B4-BE49-F238E27FC236}">
                <a16:creationId xmlns:a16="http://schemas.microsoft.com/office/drawing/2014/main" id="{C794A164-9F6B-884C-23AF-22F0856EF35B}"/>
              </a:ext>
            </a:extLst>
          </p:cNvPr>
          <p:cNvSpPr txBox="1"/>
          <p:nvPr/>
        </p:nvSpPr>
        <p:spPr>
          <a:xfrm>
            <a:off x="4827596" y="1242843"/>
            <a:ext cx="4572000"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l"/>
            <a:r>
              <a:rPr lang="en-US" sz="2667" b="1">
                <a:cs typeface="Arial"/>
              </a:rPr>
              <a:t>Scenario</a:t>
            </a:r>
            <a:endParaRPr lang="en-US" sz="2667" b="1"/>
          </a:p>
        </p:txBody>
      </p:sp>
    </p:spTree>
    <p:extLst>
      <p:ext uri="{BB962C8B-B14F-4D97-AF65-F5344CB8AC3E}">
        <p14:creationId xmlns:p14="http://schemas.microsoft.com/office/powerpoint/2010/main" val="18533241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DB375534-0EE5-7661-CD50-8EC7679E84B0}"/>
              </a:ext>
            </a:extLst>
          </p:cNvPr>
          <p:cNvSpPr>
            <a:spLocks noGrp="1"/>
          </p:cNvSpPr>
          <p:nvPr>
            <p:ph type="sldNum" sz="quarter" idx="11"/>
          </p:nvPr>
        </p:nvSpPr>
        <p:spPr>
          <a:xfrm>
            <a:off x="10571388" y="6456816"/>
            <a:ext cx="1212619" cy="365125"/>
          </a:xfrm>
        </p:spPr>
        <p:txBody>
          <a:bodyPr/>
          <a:lstStyle/>
          <a:p>
            <a:fld id="{DA2C159E-F13C-4A85-9A41-E7669D3E0D70}" type="slidenum">
              <a:rPr lang="en-GB" smtClean="0"/>
              <a:pPr/>
              <a:t>31</a:t>
            </a:fld>
            <a:endParaRPr lang="en-GB"/>
          </a:p>
        </p:txBody>
      </p:sp>
      <p:sp>
        <p:nvSpPr>
          <p:cNvPr id="6" name="Footer Placeholder 5">
            <a:extLst>
              <a:ext uri="{FF2B5EF4-FFF2-40B4-BE49-F238E27FC236}">
                <a16:creationId xmlns:a16="http://schemas.microsoft.com/office/drawing/2014/main" id="{5BD98F0C-0096-E427-80CE-0BA86B35872B}"/>
              </a:ext>
            </a:extLst>
          </p:cNvPr>
          <p:cNvSpPr>
            <a:spLocks noGrp="1"/>
          </p:cNvSpPr>
          <p:nvPr>
            <p:ph type="ftr" sz="quarter" idx="10"/>
          </p:nvPr>
        </p:nvSpPr>
        <p:spPr>
          <a:xfrm>
            <a:off x="312000" y="6508751"/>
            <a:ext cx="10248501" cy="365125"/>
          </a:xfrm>
        </p:spPr>
        <p:txBody>
          <a:bodyPr/>
          <a:lstStyle/>
          <a:p>
            <a:r>
              <a:rPr lang="en-GB" dirty="0"/>
              <a:t>Education and Training Foundation</a:t>
            </a:r>
          </a:p>
        </p:txBody>
      </p:sp>
      <p:sp>
        <p:nvSpPr>
          <p:cNvPr id="7" name="TextBox 6">
            <a:extLst>
              <a:ext uri="{FF2B5EF4-FFF2-40B4-BE49-F238E27FC236}">
                <a16:creationId xmlns:a16="http://schemas.microsoft.com/office/drawing/2014/main" id="{2A8CF354-681D-9C6D-EE7E-C158D832557C}"/>
              </a:ext>
            </a:extLst>
          </p:cNvPr>
          <p:cNvSpPr txBox="1"/>
          <p:nvPr/>
        </p:nvSpPr>
        <p:spPr>
          <a:xfrm>
            <a:off x="312000" y="136525"/>
            <a:ext cx="6096000" cy="492443"/>
          </a:xfrm>
          <a:prstGeom prst="rect">
            <a:avLst/>
          </a:prstGeom>
          <a:noFill/>
        </p:spPr>
        <p:txBody>
          <a:bodyPr wrap="square" lIns="121920" tIns="60960" rIns="121920" bIns="60960" anchor="t">
            <a:spAutoFit/>
          </a:bodyPr>
          <a:lstStyle/>
          <a:p>
            <a:r>
              <a:rPr lang="en-GB" sz="2400" b="1" dirty="0"/>
              <a:t>Group task</a:t>
            </a:r>
            <a:endParaRPr lang="en-GB" sz="2400" dirty="0">
              <a:cs typeface="Arial"/>
            </a:endParaRPr>
          </a:p>
        </p:txBody>
      </p:sp>
      <p:sp>
        <p:nvSpPr>
          <p:cNvPr id="2" name="TextBox 1">
            <a:extLst>
              <a:ext uri="{FF2B5EF4-FFF2-40B4-BE49-F238E27FC236}">
                <a16:creationId xmlns:a16="http://schemas.microsoft.com/office/drawing/2014/main" id="{412D206C-4FD4-4766-2E94-4B5930A86966}"/>
              </a:ext>
            </a:extLst>
          </p:cNvPr>
          <p:cNvSpPr txBox="1"/>
          <p:nvPr/>
        </p:nvSpPr>
        <p:spPr>
          <a:xfrm>
            <a:off x="415635" y="644343"/>
            <a:ext cx="11368372" cy="1764842"/>
          </a:xfrm>
          <a:prstGeom prst="rect">
            <a:avLst/>
          </a:prstGeom>
          <a:noFill/>
        </p:spPr>
        <p:txBody>
          <a:bodyPr wrap="square" lIns="0" tIns="0" rIns="0" bIns="0" rtlCol="0">
            <a:spAutoFit/>
          </a:bodyPr>
          <a:lstStyle/>
          <a:p>
            <a:r>
              <a:rPr lang="en-US" sz="2133"/>
              <a:t>Additional information</a:t>
            </a:r>
          </a:p>
          <a:p>
            <a:endParaRPr lang="en-US" sz="1867"/>
          </a:p>
          <a:p>
            <a:endParaRPr lang="en-US" sz="1867"/>
          </a:p>
          <a:p>
            <a:endParaRPr lang="en-US" sz="1867"/>
          </a:p>
          <a:p>
            <a:endParaRPr lang="en-US" sz="1867"/>
          </a:p>
          <a:p>
            <a:endParaRPr lang="en-US" sz="1867"/>
          </a:p>
        </p:txBody>
      </p:sp>
      <p:graphicFrame>
        <p:nvGraphicFramePr>
          <p:cNvPr id="4" name="Table 7">
            <a:extLst>
              <a:ext uri="{FF2B5EF4-FFF2-40B4-BE49-F238E27FC236}">
                <a16:creationId xmlns:a16="http://schemas.microsoft.com/office/drawing/2014/main" id="{BCF745FE-B7CC-2AC5-5960-45EA9CF08642}"/>
              </a:ext>
            </a:extLst>
          </p:cNvPr>
          <p:cNvGraphicFramePr>
            <a:graphicFrameLocks noGrp="1"/>
          </p:cNvGraphicFramePr>
          <p:nvPr/>
        </p:nvGraphicFramePr>
        <p:xfrm>
          <a:off x="407994" y="1291233"/>
          <a:ext cx="6935223" cy="5080000"/>
        </p:xfrm>
        <a:graphic>
          <a:graphicData uri="http://schemas.openxmlformats.org/drawingml/2006/table">
            <a:tbl>
              <a:tblPr firstRow="1" bandRow="1">
                <a:tableStyleId>{5C22544A-7EE6-4342-B048-85BDC9FD1C3A}</a:tableStyleId>
              </a:tblPr>
              <a:tblGrid>
                <a:gridCol w="1903347">
                  <a:extLst>
                    <a:ext uri="{9D8B030D-6E8A-4147-A177-3AD203B41FA5}">
                      <a16:colId xmlns:a16="http://schemas.microsoft.com/office/drawing/2014/main" val="2290429398"/>
                    </a:ext>
                  </a:extLst>
                </a:gridCol>
                <a:gridCol w="5031876">
                  <a:extLst>
                    <a:ext uri="{9D8B030D-6E8A-4147-A177-3AD203B41FA5}">
                      <a16:colId xmlns:a16="http://schemas.microsoft.com/office/drawing/2014/main" val="1739275940"/>
                    </a:ext>
                  </a:extLst>
                </a:gridCol>
              </a:tblGrid>
              <a:tr h="568960">
                <a:tc>
                  <a:txBody>
                    <a:bodyPr/>
                    <a:lstStyle/>
                    <a:p>
                      <a:r>
                        <a:rPr lang="en-US" sz="1500" dirty="0">
                          <a:solidFill>
                            <a:srgbClr val="FF0000"/>
                          </a:solidFill>
                        </a:rPr>
                        <a:t>Name of child:  Archie Brown</a:t>
                      </a:r>
                      <a:endParaRPr lang="en-GB" sz="1500" dirty="0">
                        <a:solidFill>
                          <a:srgbClr val="FF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500" dirty="0">
                          <a:solidFill>
                            <a:srgbClr val="FF0000"/>
                          </a:solidFill>
                        </a:rPr>
                        <a:t>Age: 3 years 11 months</a:t>
                      </a:r>
                      <a:endParaRPr lang="en-GB" sz="1500" dirty="0">
                        <a:solidFill>
                          <a:srgbClr val="FF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85403645"/>
                  </a:ext>
                </a:extLst>
              </a:tr>
              <a:tr h="792480">
                <a:tc>
                  <a:txBody>
                    <a:bodyPr/>
                    <a:lstStyle/>
                    <a:p>
                      <a:r>
                        <a:rPr lang="en-US" sz="1500" dirty="0"/>
                        <a:t>Date of assessment: 10.05.xxxx</a:t>
                      </a:r>
                      <a:endParaRPr lang="en-GB" sz="15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500"/>
                        <a:t>Carried out by I. Smith</a:t>
                      </a:r>
                      <a:endParaRPr lang="en-GB" sz="15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64456481"/>
                  </a:ext>
                </a:extLst>
              </a:tr>
              <a:tr h="1239520">
                <a:tc>
                  <a:txBody>
                    <a:bodyPr/>
                    <a:lstStyle/>
                    <a:p>
                      <a:r>
                        <a:rPr lang="en-US" sz="1500" dirty="0"/>
                        <a:t>Personal, social and emotional development</a:t>
                      </a:r>
                      <a:endParaRPr lang="en-GB" sz="15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500" dirty="0"/>
                        <a:t>Archie is okay when his mum leaves and soon settles with his key worker. He can share toys and food, but often takes toys from other children, becoming aggressive if they do not let him have them. He is prone to outbursts of anger if he does not get his own way.</a:t>
                      </a:r>
                      <a:endParaRPr lang="en-GB" sz="15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3986510"/>
                  </a:ext>
                </a:extLst>
              </a:tr>
              <a:tr h="1239520">
                <a:tc>
                  <a:txBody>
                    <a:bodyPr/>
                    <a:lstStyle/>
                    <a:p>
                      <a:r>
                        <a:rPr lang="en-US" sz="1500" dirty="0"/>
                        <a:t>Physical development</a:t>
                      </a:r>
                      <a:endParaRPr lang="en-GB" sz="15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500" dirty="0"/>
                        <a:t>Archie enjoys football and climbing. He struggles with fine motor skills and finds holding a pencil or doing a jigsaw difficult. He also struggles to throw and catch a ball.  However, he is very good at balancing on a bench or on one leg.</a:t>
                      </a:r>
                      <a:endParaRPr lang="en-GB" sz="15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2923912"/>
                  </a:ext>
                </a:extLst>
              </a:tr>
              <a:tr h="1239520">
                <a:tc>
                  <a:txBody>
                    <a:bodyPr/>
                    <a:lstStyle/>
                    <a:p>
                      <a:r>
                        <a:rPr lang="en-US" sz="1500" dirty="0"/>
                        <a:t>Communication and language</a:t>
                      </a:r>
                      <a:endParaRPr lang="en-GB" sz="15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500" dirty="0"/>
                        <a:t>Archie can follow instructions, but sometimes does not listen. He can </a:t>
                      </a:r>
                      <a:r>
                        <a:rPr lang="en-US" sz="1500" dirty="0" err="1"/>
                        <a:t>recognise</a:t>
                      </a:r>
                      <a:r>
                        <a:rPr lang="en-US" sz="1500" dirty="0"/>
                        <a:t> letter sounds, but struggles with phonics – especially “</a:t>
                      </a:r>
                      <a:r>
                        <a:rPr lang="en-US" sz="1500" dirty="0" err="1"/>
                        <a:t>sh</a:t>
                      </a:r>
                      <a:r>
                        <a:rPr lang="en-US" sz="1500" dirty="0"/>
                        <a:t>”, “</a:t>
                      </a:r>
                      <a:r>
                        <a:rPr lang="en-US" sz="1500" dirty="0" err="1"/>
                        <a:t>ch</a:t>
                      </a:r>
                      <a:r>
                        <a:rPr lang="en-US" sz="1500" dirty="0"/>
                        <a:t>” and “</a:t>
                      </a:r>
                      <a:r>
                        <a:rPr lang="en-US" sz="1500" dirty="0" err="1"/>
                        <a:t>br</a:t>
                      </a:r>
                      <a:r>
                        <a:rPr lang="en-US" sz="1500" dirty="0"/>
                        <a:t>” sounds.  He can use onset and rime, but struggles with “to” rime words.  He can </a:t>
                      </a:r>
                      <a:r>
                        <a:rPr lang="en-US" sz="1500" dirty="0" err="1"/>
                        <a:t>recognise</a:t>
                      </a:r>
                      <a:r>
                        <a:rPr lang="en-US" sz="1500" dirty="0"/>
                        <a:t> some sounds in images (e.g. cot).</a:t>
                      </a:r>
                      <a:endParaRPr lang="en-GB" sz="15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05185103"/>
                  </a:ext>
                </a:extLst>
              </a:tr>
            </a:tbl>
          </a:graphicData>
        </a:graphic>
      </p:graphicFrame>
      <p:graphicFrame>
        <p:nvGraphicFramePr>
          <p:cNvPr id="9" name="Table 8">
            <a:extLst>
              <a:ext uri="{FF2B5EF4-FFF2-40B4-BE49-F238E27FC236}">
                <a16:creationId xmlns:a16="http://schemas.microsoft.com/office/drawing/2014/main" id="{E122121F-B243-4B80-0130-C743CDAD017B}"/>
              </a:ext>
            </a:extLst>
          </p:cNvPr>
          <p:cNvGraphicFramePr>
            <a:graphicFrameLocks noGrp="1"/>
          </p:cNvGraphicFramePr>
          <p:nvPr/>
        </p:nvGraphicFramePr>
        <p:xfrm>
          <a:off x="7709593" y="1179473"/>
          <a:ext cx="3708039" cy="5080000"/>
        </p:xfrm>
        <a:graphic>
          <a:graphicData uri="http://schemas.openxmlformats.org/drawingml/2006/table">
            <a:tbl>
              <a:tblPr firstRow="1" bandRow="1">
                <a:tableStyleId>{5C22544A-7EE6-4342-B048-85BDC9FD1C3A}</a:tableStyleId>
              </a:tblPr>
              <a:tblGrid>
                <a:gridCol w="3708039">
                  <a:extLst>
                    <a:ext uri="{9D8B030D-6E8A-4147-A177-3AD203B41FA5}">
                      <a16:colId xmlns:a16="http://schemas.microsoft.com/office/drawing/2014/main" val="2409558338"/>
                    </a:ext>
                  </a:extLst>
                </a:gridCol>
              </a:tblGrid>
              <a:tr h="2397760">
                <a:tc>
                  <a:txBody>
                    <a:bodyPr/>
                    <a:lstStyle/>
                    <a:p>
                      <a:r>
                        <a:rPr lang="en-US" sz="1900" dirty="0">
                          <a:solidFill>
                            <a:schemeClr val="tx1"/>
                          </a:solidFill>
                        </a:rPr>
                        <a:t>General comments</a:t>
                      </a:r>
                    </a:p>
                    <a:p>
                      <a:r>
                        <a:rPr lang="en-US" sz="1900" b="0" dirty="0">
                          <a:solidFill>
                            <a:schemeClr val="tx1"/>
                          </a:solidFill>
                        </a:rPr>
                        <a:t>Archie is full of energy and his mother has said she struggles to get him to sleep, as he is often on his Nintendo Switch.</a:t>
                      </a:r>
                    </a:p>
                    <a:p>
                      <a:r>
                        <a:rPr lang="en-US" sz="1900" b="0" dirty="0">
                          <a:solidFill>
                            <a:schemeClr val="tx1"/>
                          </a:solidFill>
                        </a:rPr>
                        <a:t>His communication, especially when explaining his ideas, is below age-related expectations.</a:t>
                      </a:r>
                      <a:endParaRPr lang="en-GB" sz="19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16955635"/>
                  </a:ext>
                </a:extLst>
              </a:tr>
              <a:tr h="2682240">
                <a:tc>
                  <a:txBody>
                    <a:bodyPr/>
                    <a:lstStyle/>
                    <a:p>
                      <a:r>
                        <a:rPr lang="en-US" sz="1900" b="1" dirty="0">
                          <a:solidFill>
                            <a:schemeClr val="tx1"/>
                          </a:solidFill>
                        </a:rPr>
                        <a:t>Parent comment</a:t>
                      </a:r>
                    </a:p>
                    <a:p>
                      <a:r>
                        <a:rPr lang="en-US" sz="1900" b="0" dirty="0">
                          <a:solidFill>
                            <a:schemeClr val="tx1"/>
                          </a:solidFill>
                        </a:rPr>
                        <a:t>Archie loves the structure of school and is beginning to use more words at home.</a:t>
                      </a:r>
                    </a:p>
                    <a:p>
                      <a:r>
                        <a:rPr lang="en-US" sz="1900" b="0" dirty="0">
                          <a:solidFill>
                            <a:schemeClr val="tx1"/>
                          </a:solidFill>
                        </a:rPr>
                        <a:t>He is getting more regular contact with his father, who is trying to come over at bedtime to read him a story and settle him.</a:t>
                      </a:r>
                    </a:p>
                    <a:p>
                      <a:r>
                        <a:rPr lang="en-US" sz="1900" b="0" dirty="0">
                          <a:solidFill>
                            <a:schemeClr val="tx1"/>
                          </a:solidFill>
                        </a:rPr>
                        <a:t>He loves Marvel superheroes.</a:t>
                      </a:r>
                      <a:endParaRPr lang="en-GB" sz="19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25301177"/>
                  </a:ext>
                </a:extLst>
              </a:tr>
            </a:tbl>
          </a:graphicData>
        </a:graphic>
      </p:graphicFrame>
    </p:spTree>
    <p:extLst>
      <p:ext uri="{BB962C8B-B14F-4D97-AF65-F5344CB8AC3E}">
        <p14:creationId xmlns:p14="http://schemas.microsoft.com/office/powerpoint/2010/main" val="37566740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DB375534-0EE5-7661-CD50-8EC7679E84B0}"/>
              </a:ext>
            </a:extLst>
          </p:cNvPr>
          <p:cNvSpPr>
            <a:spLocks noGrp="1"/>
          </p:cNvSpPr>
          <p:nvPr>
            <p:ph type="sldNum" sz="quarter" idx="11"/>
          </p:nvPr>
        </p:nvSpPr>
        <p:spPr>
          <a:xfrm>
            <a:off x="10571388" y="6456816"/>
            <a:ext cx="1212619" cy="365125"/>
          </a:xfrm>
        </p:spPr>
        <p:txBody>
          <a:bodyPr/>
          <a:lstStyle/>
          <a:p>
            <a:fld id="{DA2C159E-F13C-4A85-9A41-E7669D3E0D70}" type="slidenum">
              <a:rPr lang="en-GB" smtClean="0"/>
              <a:pPr/>
              <a:t>32</a:t>
            </a:fld>
            <a:endParaRPr lang="en-GB"/>
          </a:p>
        </p:txBody>
      </p:sp>
      <p:sp>
        <p:nvSpPr>
          <p:cNvPr id="6" name="Footer Placeholder 5">
            <a:extLst>
              <a:ext uri="{FF2B5EF4-FFF2-40B4-BE49-F238E27FC236}">
                <a16:creationId xmlns:a16="http://schemas.microsoft.com/office/drawing/2014/main" id="{5BD98F0C-0096-E427-80CE-0BA86B35872B}"/>
              </a:ext>
            </a:extLst>
          </p:cNvPr>
          <p:cNvSpPr>
            <a:spLocks noGrp="1"/>
          </p:cNvSpPr>
          <p:nvPr>
            <p:ph type="ftr" sz="quarter" idx="10"/>
          </p:nvPr>
        </p:nvSpPr>
        <p:spPr>
          <a:xfrm>
            <a:off x="312000" y="6508751"/>
            <a:ext cx="10248501" cy="365125"/>
          </a:xfrm>
        </p:spPr>
        <p:txBody>
          <a:bodyPr/>
          <a:lstStyle/>
          <a:p>
            <a:r>
              <a:rPr lang="en-GB" dirty="0"/>
              <a:t>Education and Training Foundation</a:t>
            </a:r>
          </a:p>
        </p:txBody>
      </p:sp>
      <p:sp>
        <p:nvSpPr>
          <p:cNvPr id="7" name="TextBox 6">
            <a:extLst>
              <a:ext uri="{FF2B5EF4-FFF2-40B4-BE49-F238E27FC236}">
                <a16:creationId xmlns:a16="http://schemas.microsoft.com/office/drawing/2014/main" id="{2A8CF354-681D-9C6D-EE7E-C158D832557C}"/>
              </a:ext>
            </a:extLst>
          </p:cNvPr>
          <p:cNvSpPr txBox="1"/>
          <p:nvPr/>
        </p:nvSpPr>
        <p:spPr>
          <a:xfrm>
            <a:off x="89262" y="89633"/>
            <a:ext cx="11640157" cy="943976"/>
          </a:xfrm>
          <a:prstGeom prst="rect">
            <a:avLst/>
          </a:prstGeom>
          <a:noFill/>
        </p:spPr>
        <p:txBody>
          <a:bodyPr wrap="square" lIns="121920" tIns="60960" rIns="121920" bIns="60960" anchor="t">
            <a:spAutoFit/>
          </a:bodyPr>
          <a:lstStyle/>
          <a:p>
            <a:r>
              <a:rPr lang="en-GB" sz="2667" b="1" i="1" dirty="0">
                <a:cs typeface="Arial"/>
              </a:rPr>
              <a:t>Aim: </a:t>
            </a:r>
            <a:r>
              <a:rPr lang="en-US" sz="2667" b="1" i="1" dirty="0">
                <a:cs typeface="Arial"/>
              </a:rPr>
              <a:t>Communicate effectively with others to plan a sequence of learning</a:t>
            </a:r>
            <a:endParaRPr lang="en-GB" sz="2667" dirty="0">
              <a:cs typeface="Arial"/>
            </a:endParaRPr>
          </a:p>
        </p:txBody>
      </p:sp>
      <p:sp>
        <p:nvSpPr>
          <p:cNvPr id="3" name="TextBox 2">
            <a:extLst>
              <a:ext uri="{FF2B5EF4-FFF2-40B4-BE49-F238E27FC236}">
                <a16:creationId xmlns:a16="http://schemas.microsoft.com/office/drawing/2014/main" id="{E4B7FDE2-5A6C-E0BD-D535-423233A03601}"/>
              </a:ext>
            </a:extLst>
          </p:cNvPr>
          <p:cNvSpPr txBox="1"/>
          <p:nvPr/>
        </p:nvSpPr>
        <p:spPr>
          <a:xfrm>
            <a:off x="236660" y="1367521"/>
            <a:ext cx="11432325" cy="820866"/>
          </a:xfrm>
          <a:prstGeom prst="rect">
            <a:avLst/>
          </a:prstGeom>
          <a:noFill/>
        </p:spPr>
        <p:txBody>
          <a:bodyPr wrap="square" lIns="0" tIns="0" rIns="0" bIns="0" rtlCol="0" anchor="t">
            <a:spAutoFit/>
          </a:bodyPr>
          <a:lstStyle/>
          <a:p>
            <a:r>
              <a:rPr lang="en-US" sz="2667" dirty="0"/>
              <a:t>Use the grid in your handout booklet to plan the sequence of learning. </a:t>
            </a:r>
          </a:p>
          <a:p>
            <a:r>
              <a:rPr lang="en-US" sz="2667" dirty="0"/>
              <a:t>An example is provided below.</a:t>
            </a:r>
            <a:endParaRPr lang="en-GB" sz="2667" dirty="0"/>
          </a:p>
        </p:txBody>
      </p:sp>
      <p:graphicFrame>
        <p:nvGraphicFramePr>
          <p:cNvPr id="8" name="Table 9">
            <a:extLst>
              <a:ext uri="{FF2B5EF4-FFF2-40B4-BE49-F238E27FC236}">
                <a16:creationId xmlns:a16="http://schemas.microsoft.com/office/drawing/2014/main" id="{43B7A110-4F85-0CCE-FEA7-D05266D4BF23}"/>
              </a:ext>
            </a:extLst>
          </p:cNvPr>
          <p:cNvGraphicFramePr>
            <a:graphicFrameLocks noGrp="1"/>
          </p:cNvGraphicFramePr>
          <p:nvPr/>
        </p:nvGraphicFramePr>
        <p:xfrm>
          <a:off x="138479" y="2503513"/>
          <a:ext cx="11868148" cy="3657600"/>
        </p:xfrm>
        <a:graphic>
          <a:graphicData uri="http://schemas.openxmlformats.org/drawingml/2006/table">
            <a:tbl>
              <a:tblPr firstRow="1" bandRow="1">
                <a:tableStyleId>{5C22544A-7EE6-4342-B048-85BDC9FD1C3A}</a:tableStyleId>
              </a:tblPr>
              <a:tblGrid>
                <a:gridCol w="1520015">
                  <a:extLst>
                    <a:ext uri="{9D8B030D-6E8A-4147-A177-3AD203B41FA5}">
                      <a16:colId xmlns:a16="http://schemas.microsoft.com/office/drawing/2014/main" val="4003405975"/>
                    </a:ext>
                  </a:extLst>
                </a:gridCol>
                <a:gridCol w="1189783">
                  <a:extLst>
                    <a:ext uri="{9D8B030D-6E8A-4147-A177-3AD203B41FA5}">
                      <a16:colId xmlns:a16="http://schemas.microsoft.com/office/drawing/2014/main" val="3610519062"/>
                    </a:ext>
                  </a:extLst>
                </a:gridCol>
                <a:gridCol w="1919733">
                  <a:extLst>
                    <a:ext uri="{9D8B030D-6E8A-4147-A177-3AD203B41FA5}">
                      <a16:colId xmlns:a16="http://schemas.microsoft.com/office/drawing/2014/main" val="92263752"/>
                    </a:ext>
                  </a:extLst>
                </a:gridCol>
                <a:gridCol w="1711103">
                  <a:extLst>
                    <a:ext uri="{9D8B030D-6E8A-4147-A177-3AD203B41FA5}">
                      <a16:colId xmlns:a16="http://schemas.microsoft.com/office/drawing/2014/main" val="1494826703"/>
                    </a:ext>
                  </a:extLst>
                </a:gridCol>
                <a:gridCol w="1711103">
                  <a:extLst>
                    <a:ext uri="{9D8B030D-6E8A-4147-A177-3AD203B41FA5}">
                      <a16:colId xmlns:a16="http://schemas.microsoft.com/office/drawing/2014/main" val="2622433596"/>
                    </a:ext>
                  </a:extLst>
                </a:gridCol>
                <a:gridCol w="2072127">
                  <a:extLst>
                    <a:ext uri="{9D8B030D-6E8A-4147-A177-3AD203B41FA5}">
                      <a16:colId xmlns:a16="http://schemas.microsoft.com/office/drawing/2014/main" val="1490531836"/>
                    </a:ext>
                  </a:extLst>
                </a:gridCol>
                <a:gridCol w="1744285">
                  <a:extLst>
                    <a:ext uri="{9D8B030D-6E8A-4147-A177-3AD203B41FA5}">
                      <a16:colId xmlns:a16="http://schemas.microsoft.com/office/drawing/2014/main" val="2054928057"/>
                    </a:ext>
                  </a:extLst>
                </a:gridCol>
              </a:tblGrid>
              <a:tr h="1259840">
                <a:tc>
                  <a:txBody>
                    <a:bodyPr/>
                    <a:lstStyle/>
                    <a:p>
                      <a:r>
                        <a:rPr lang="en-US" sz="1900"/>
                        <a:t>Issues to address</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a:t>Lesson</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a:t>Skills taught</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a:t>Key vocabulary</a:t>
                      </a:r>
                    </a:p>
                    <a:p>
                      <a:r>
                        <a:rPr lang="en-US" sz="1900"/>
                        <a:t>/ideas</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a:t>Outcomes –</a:t>
                      </a:r>
                    </a:p>
                    <a:p>
                      <a:r>
                        <a:rPr lang="en-US" sz="1900" dirty="0"/>
                        <a:t>what should the child achieve?</a:t>
                      </a:r>
                      <a:endParaRPr lang="en-GB" sz="19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a:t>Resources needed</a:t>
                      </a:r>
                      <a:endParaRPr lang="en-GB" sz="19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a:t>Formative/</a:t>
                      </a:r>
                    </a:p>
                    <a:p>
                      <a:r>
                        <a:rPr lang="en-US" sz="1900" dirty="0"/>
                        <a:t>summative assessment activities</a:t>
                      </a:r>
                      <a:endParaRPr lang="en-GB" sz="1900" dirty="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6290357"/>
                  </a:ext>
                </a:extLst>
              </a:tr>
              <a:tr h="2397760">
                <a:tc>
                  <a:txBody>
                    <a:bodyPr/>
                    <a:lstStyle/>
                    <a:p>
                      <a:r>
                        <a:rPr lang="en-US" sz="1900"/>
                        <a:t>Motor skills</a:t>
                      </a:r>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a:t>1</a:t>
                      </a:r>
                    </a:p>
                    <a:p>
                      <a:endParaRPr lang="en-GB" sz="19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buNone/>
                      </a:pPr>
                      <a:r>
                        <a:rPr lang="en-US" sz="1900" dirty="0"/>
                        <a:t>Syringe painting. Fill bowls with </a:t>
                      </a:r>
                      <a:r>
                        <a:rPr lang="en-US" sz="1900" dirty="0" err="1"/>
                        <a:t>coloured</a:t>
                      </a:r>
                      <a:r>
                        <a:rPr lang="en-US" sz="1900" dirty="0"/>
                        <a:t> water/paint. Child to use syringe to get paint.</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buNone/>
                      </a:pPr>
                      <a:r>
                        <a:rPr lang="en-US" sz="1900" dirty="0"/>
                        <a:t>Pull</a:t>
                      </a:r>
                    </a:p>
                    <a:p>
                      <a:pPr lvl="0">
                        <a:buNone/>
                      </a:pPr>
                      <a:r>
                        <a:rPr lang="en-US" sz="1900" dirty="0"/>
                        <a:t>Push</a:t>
                      </a:r>
                    </a:p>
                    <a:p>
                      <a:pPr lvl="0">
                        <a:buNone/>
                      </a:pPr>
                      <a:r>
                        <a:rPr lang="en-US" sz="1900" dirty="0"/>
                        <a:t>Suck</a:t>
                      </a:r>
                    </a:p>
                    <a:p>
                      <a:pPr lvl="0">
                        <a:buNone/>
                      </a:pPr>
                      <a:r>
                        <a:rPr lang="en-US" sz="1900" dirty="0"/>
                        <a:t>Full</a:t>
                      </a:r>
                    </a:p>
                    <a:p>
                      <a:pPr lvl="0">
                        <a:buNone/>
                      </a:pPr>
                      <a:r>
                        <a:rPr lang="en-US" sz="1900" dirty="0"/>
                        <a:t>Empty</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a:t>Fill a syringe with </a:t>
                      </a:r>
                      <a:r>
                        <a:rPr lang="en-US" sz="1900" dirty="0" err="1"/>
                        <a:t>coloured</a:t>
                      </a:r>
                      <a:r>
                        <a:rPr lang="en-US" sz="1900" dirty="0"/>
                        <a:t> water. Release paint onto paper to create a picture.</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buNone/>
                      </a:pPr>
                      <a:r>
                        <a:rPr lang="en-US" sz="1900"/>
                        <a:t>Syringe</a:t>
                      </a:r>
                    </a:p>
                    <a:p>
                      <a:pPr lvl="0">
                        <a:buNone/>
                      </a:pPr>
                      <a:r>
                        <a:rPr lang="en-US" sz="1900"/>
                        <a:t>Paint</a:t>
                      </a:r>
                    </a:p>
                    <a:p>
                      <a:pPr lvl="0">
                        <a:buNone/>
                      </a:pPr>
                      <a:r>
                        <a:rPr lang="en-US" sz="1900"/>
                        <a:t>Water</a:t>
                      </a:r>
                    </a:p>
                    <a:p>
                      <a:pPr lvl="0">
                        <a:buNone/>
                      </a:pPr>
                      <a:r>
                        <a:rPr lang="en-US" sz="1900"/>
                        <a:t>Paper</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a:t>Formative – observation of motor skills.</a:t>
                      </a:r>
                    </a:p>
                    <a:p>
                      <a:pPr lvl="0">
                        <a:buNone/>
                      </a:pPr>
                      <a:r>
                        <a:rPr lang="en-US" sz="1900" dirty="0"/>
                        <a:t>Summative – completion of painting.</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2180344"/>
                  </a:ext>
                </a:extLst>
              </a:tr>
            </a:tbl>
          </a:graphicData>
        </a:graphic>
      </p:graphicFrame>
    </p:spTree>
    <p:extLst>
      <p:ext uri="{BB962C8B-B14F-4D97-AF65-F5344CB8AC3E}">
        <p14:creationId xmlns:p14="http://schemas.microsoft.com/office/powerpoint/2010/main" val="1352908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Review </a:t>
            </a:r>
          </a:p>
        </p:txBody>
      </p:sp>
    </p:spTree>
    <p:extLst>
      <p:ext uri="{BB962C8B-B14F-4D97-AF65-F5344CB8AC3E}">
        <p14:creationId xmlns:p14="http://schemas.microsoft.com/office/powerpoint/2010/main" val="19495312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34</a:t>
            </a:fld>
            <a:endParaRPr lang="en-GB"/>
          </a:p>
        </p:txBody>
      </p:sp>
      <p:sp>
        <p:nvSpPr>
          <p:cNvPr id="7" name="TextBox 6">
            <a:extLst>
              <a:ext uri="{FF2B5EF4-FFF2-40B4-BE49-F238E27FC236}">
                <a16:creationId xmlns:a16="http://schemas.microsoft.com/office/drawing/2014/main" id="{1C2D93F9-6492-48AA-E89E-0DC9AF28C091}"/>
              </a:ext>
            </a:extLst>
          </p:cNvPr>
          <p:cNvSpPr txBox="1"/>
          <p:nvPr/>
        </p:nvSpPr>
        <p:spPr>
          <a:xfrm>
            <a:off x="247497" y="624367"/>
            <a:ext cx="11385644" cy="98469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endParaRPr lang="en-US" sz="2133" b="1" dirty="0">
              <a:latin typeface="Arial"/>
              <a:cs typeface="Arial"/>
            </a:endParaRPr>
          </a:p>
          <a:p>
            <a:r>
              <a:rPr lang="en-US" sz="2133" b="1" dirty="0"/>
              <a:t>Review activity. </a:t>
            </a:r>
            <a:r>
              <a:rPr lang="en-US" sz="2133" dirty="0"/>
              <a:t>Reflect on your sequence of learning, lesson plans and resources, and </a:t>
            </a:r>
          </a:p>
          <a:p>
            <a:r>
              <a:rPr lang="en-US" sz="2133" dirty="0"/>
              <a:t>create a SWOT analysis of your group project. There is a copy in your handout booklet.</a:t>
            </a:r>
            <a:endParaRPr lang="en-GB" sz="2133" dirty="0">
              <a:cs typeface="Arial"/>
            </a:endParaRPr>
          </a:p>
        </p:txBody>
      </p:sp>
      <p:graphicFrame>
        <p:nvGraphicFramePr>
          <p:cNvPr id="6" name="Table 8">
            <a:extLst>
              <a:ext uri="{FF2B5EF4-FFF2-40B4-BE49-F238E27FC236}">
                <a16:creationId xmlns:a16="http://schemas.microsoft.com/office/drawing/2014/main" id="{596882A6-7AC7-F580-2E66-8A17FE10A1C8}"/>
              </a:ext>
            </a:extLst>
          </p:cNvPr>
          <p:cNvGraphicFramePr>
            <a:graphicFrameLocks noGrp="1"/>
          </p:cNvGraphicFramePr>
          <p:nvPr/>
        </p:nvGraphicFramePr>
        <p:xfrm>
          <a:off x="247496" y="1937547"/>
          <a:ext cx="11417896" cy="4241997"/>
        </p:xfrm>
        <a:graphic>
          <a:graphicData uri="http://schemas.openxmlformats.org/drawingml/2006/table">
            <a:tbl>
              <a:tblPr firstRow="1" bandRow="1">
                <a:tableStyleId>{5C22544A-7EE6-4342-B048-85BDC9FD1C3A}</a:tableStyleId>
              </a:tblPr>
              <a:tblGrid>
                <a:gridCol w="5708948">
                  <a:extLst>
                    <a:ext uri="{9D8B030D-6E8A-4147-A177-3AD203B41FA5}">
                      <a16:colId xmlns:a16="http://schemas.microsoft.com/office/drawing/2014/main" val="230859100"/>
                    </a:ext>
                  </a:extLst>
                </a:gridCol>
                <a:gridCol w="5708948">
                  <a:extLst>
                    <a:ext uri="{9D8B030D-6E8A-4147-A177-3AD203B41FA5}">
                      <a16:colId xmlns:a16="http://schemas.microsoft.com/office/drawing/2014/main" val="3481108091"/>
                    </a:ext>
                  </a:extLst>
                </a:gridCol>
              </a:tblGrid>
              <a:tr h="2120999">
                <a:tc>
                  <a:txBody>
                    <a:bodyPr/>
                    <a:lstStyle/>
                    <a:p>
                      <a:r>
                        <a:rPr lang="en-US" sz="2100">
                          <a:solidFill>
                            <a:schemeClr val="tx1"/>
                          </a:solidFill>
                        </a:rPr>
                        <a:t>Strengths</a:t>
                      </a:r>
                    </a:p>
                    <a:p>
                      <a:r>
                        <a:rPr lang="en-US" sz="2100" b="0">
                          <a:solidFill>
                            <a:schemeClr val="tx1"/>
                          </a:solidFill>
                        </a:rPr>
                        <a:t>What went well?</a:t>
                      </a:r>
                    </a:p>
                    <a:p>
                      <a:r>
                        <a:rPr lang="en-US" sz="2100" b="0">
                          <a:solidFill>
                            <a:schemeClr val="tx1"/>
                          </a:solidFill>
                        </a:rPr>
                        <a:t>What were your strengths as a team member?</a:t>
                      </a:r>
                    </a:p>
                    <a:p>
                      <a:r>
                        <a:rPr lang="en-US" sz="2100" b="0">
                          <a:solidFill>
                            <a:schemeClr val="tx1"/>
                          </a:solidFill>
                        </a:rPr>
                        <a:t>What was your star moment?</a:t>
                      </a:r>
                    </a:p>
                    <a:p>
                      <a:r>
                        <a:rPr lang="en-US" sz="2100" b="0">
                          <a:solidFill>
                            <a:schemeClr val="tx1"/>
                          </a:solidFill>
                        </a:rPr>
                        <a:t>Which objectives did you achieve?</a:t>
                      </a:r>
                      <a:endParaRPr lang="en-GB" sz="2100" b="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100" b="1" dirty="0">
                          <a:solidFill>
                            <a:schemeClr val="tx1"/>
                          </a:solidFill>
                        </a:rPr>
                        <a:t>Weaknesses</a:t>
                      </a:r>
                    </a:p>
                    <a:p>
                      <a:r>
                        <a:rPr lang="en-US" sz="2100" b="0" dirty="0">
                          <a:solidFill>
                            <a:schemeClr val="tx1"/>
                          </a:solidFill>
                        </a:rPr>
                        <a:t>What did not go as well as planned?</a:t>
                      </a:r>
                    </a:p>
                    <a:p>
                      <a:r>
                        <a:rPr lang="en-US" sz="2100" b="0" dirty="0">
                          <a:solidFill>
                            <a:schemeClr val="tx1"/>
                          </a:solidFill>
                        </a:rPr>
                        <a:t>Which parts needed or need improvement?</a:t>
                      </a:r>
                    </a:p>
                    <a:p>
                      <a:r>
                        <a:rPr lang="en-US" sz="2100" b="0" dirty="0">
                          <a:solidFill>
                            <a:schemeClr val="tx1"/>
                          </a:solidFill>
                        </a:rPr>
                        <a:t>What are your personal areas to develop?</a:t>
                      </a:r>
                    </a:p>
                    <a:p>
                      <a:r>
                        <a:rPr lang="en-US" sz="2100" b="0" dirty="0">
                          <a:solidFill>
                            <a:schemeClr val="tx1"/>
                          </a:solidFill>
                        </a:rPr>
                        <a:t>Which objectives were not fully met?</a:t>
                      </a:r>
                      <a:endParaRPr lang="en-GB" sz="21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22833226"/>
                  </a:ext>
                </a:extLst>
              </a:tr>
              <a:tr h="2120999">
                <a:tc>
                  <a:txBody>
                    <a:bodyPr/>
                    <a:lstStyle/>
                    <a:p>
                      <a:r>
                        <a:rPr lang="en-US" sz="2100" b="1" dirty="0">
                          <a:solidFill>
                            <a:schemeClr val="tx1"/>
                          </a:solidFill>
                        </a:rPr>
                        <a:t>Opportunities</a:t>
                      </a:r>
                    </a:p>
                    <a:p>
                      <a:r>
                        <a:rPr lang="en-US" sz="2100" b="0" dirty="0">
                          <a:solidFill>
                            <a:schemeClr val="tx1"/>
                          </a:solidFill>
                        </a:rPr>
                        <a:t>What have you learnt during the process which you would change to make your project better?</a:t>
                      </a:r>
                      <a:endParaRPr lang="en-GB" sz="21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100" b="1" dirty="0">
                          <a:solidFill>
                            <a:schemeClr val="tx1"/>
                          </a:solidFill>
                        </a:rPr>
                        <a:t>Threats</a:t>
                      </a:r>
                    </a:p>
                    <a:p>
                      <a:r>
                        <a:rPr lang="en-US" sz="2100" b="0" dirty="0">
                          <a:solidFill>
                            <a:schemeClr val="tx1"/>
                          </a:solidFill>
                        </a:rPr>
                        <a:t>What obstacles might you face if you were to do this again?</a:t>
                      </a:r>
                    </a:p>
                    <a:p>
                      <a:r>
                        <a:rPr lang="en-US" sz="2100" b="0" dirty="0">
                          <a:solidFill>
                            <a:schemeClr val="tx1"/>
                          </a:solidFill>
                        </a:rPr>
                        <a:t>What do you need to be aware of to avoid future failure?</a:t>
                      </a:r>
                      <a:endParaRPr lang="en-GB" sz="21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3085168"/>
                  </a:ext>
                </a:extLst>
              </a:tr>
            </a:tbl>
          </a:graphicData>
        </a:graphic>
      </p:graphicFrame>
      <p:sp>
        <p:nvSpPr>
          <p:cNvPr id="10" name="TextBox 9">
            <a:extLst>
              <a:ext uri="{FF2B5EF4-FFF2-40B4-BE49-F238E27FC236}">
                <a16:creationId xmlns:a16="http://schemas.microsoft.com/office/drawing/2014/main" id="{514614C8-DD3E-DDC0-FE5A-DA3A5C01F786}"/>
              </a:ext>
            </a:extLst>
          </p:cNvPr>
          <p:cNvSpPr txBox="1"/>
          <p:nvPr/>
        </p:nvSpPr>
        <p:spPr>
          <a:xfrm>
            <a:off x="89262" y="89633"/>
            <a:ext cx="11640157" cy="943976"/>
          </a:xfrm>
          <a:prstGeom prst="rect">
            <a:avLst/>
          </a:prstGeom>
          <a:noFill/>
        </p:spPr>
        <p:txBody>
          <a:bodyPr wrap="square" lIns="121920" tIns="60960" rIns="121920" bIns="60960" anchor="t">
            <a:spAutoFit/>
          </a:bodyPr>
          <a:lstStyle/>
          <a:p>
            <a:r>
              <a:rPr lang="en-GB" sz="2667" b="1" i="1" dirty="0">
                <a:cs typeface="Arial"/>
              </a:rPr>
              <a:t>Aim: </a:t>
            </a:r>
            <a:r>
              <a:rPr lang="en-US" sz="2667" b="1" i="1" dirty="0">
                <a:cs typeface="Arial"/>
              </a:rPr>
              <a:t>Communicate effectively with others to plan a sequence of learning</a:t>
            </a:r>
            <a:endParaRPr lang="en-GB" sz="2667" dirty="0">
              <a:cs typeface="Arial"/>
            </a:endParaRPr>
          </a:p>
        </p:txBody>
      </p:sp>
    </p:spTree>
    <p:extLst>
      <p:ext uri="{BB962C8B-B14F-4D97-AF65-F5344CB8AC3E}">
        <p14:creationId xmlns:p14="http://schemas.microsoft.com/office/powerpoint/2010/main" val="35742369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35</a:t>
            </a:fld>
            <a:endParaRPr lang="en-GB"/>
          </a:p>
        </p:txBody>
      </p:sp>
      <p:sp>
        <p:nvSpPr>
          <p:cNvPr id="6" name="Title 5">
            <a:extLst>
              <a:ext uri="{FF2B5EF4-FFF2-40B4-BE49-F238E27FC236}">
                <a16:creationId xmlns:a16="http://schemas.microsoft.com/office/drawing/2014/main" id="{884719B4-4F9E-3B90-BBC6-A678307B7789}"/>
              </a:ext>
            </a:extLst>
          </p:cNvPr>
          <p:cNvSpPr>
            <a:spLocks noGrp="1"/>
          </p:cNvSpPr>
          <p:nvPr>
            <p:ph type="title"/>
          </p:nvPr>
        </p:nvSpPr>
        <p:spPr>
          <a:xfrm>
            <a:off x="836213" y="989665"/>
            <a:ext cx="10727001" cy="946092"/>
          </a:xfrm>
        </p:spPr>
        <p:txBody>
          <a:bodyPr vert="horz" lIns="144000" tIns="0" rIns="144000" bIns="0" rtlCol="0" anchor="t" anchorCtr="0">
            <a:noAutofit/>
          </a:bodyPr>
          <a:lstStyle/>
          <a:p>
            <a:pPr fontAlgn="base"/>
            <a:r>
              <a:rPr lang="en-GB" i="1" dirty="0">
                <a:ea typeface="+mn-ea"/>
                <a:cs typeface="+mn-cs"/>
              </a:rPr>
              <a:t>Aim:  </a:t>
            </a:r>
            <a:r>
              <a:rPr lang="en-US" b="1" i="1" dirty="0">
                <a:effectLst/>
                <a:latin typeface="Arial"/>
                <a:cs typeface="Arial"/>
              </a:rPr>
              <a:t>Communicate effectively with </a:t>
            </a:r>
            <a:r>
              <a:rPr lang="en-US" i="1" dirty="0">
                <a:latin typeface="Arial"/>
                <a:cs typeface="Arial"/>
              </a:rPr>
              <a:t>others</a:t>
            </a:r>
            <a:r>
              <a:rPr lang="en-US" b="1" i="1" dirty="0">
                <a:effectLst/>
                <a:latin typeface="Arial"/>
                <a:cs typeface="Arial"/>
              </a:rPr>
              <a:t> to plan a sequence of learning </a:t>
            </a:r>
            <a:br>
              <a:rPr lang="en-US" sz="3200" dirty="0"/>
            </a:br>
            <a:r>
              <a:rPr lang="en-GB" sz="3200" dirty="0">
                <a:ea typeface="+mn-ea"/>
                <a:cs typeface="+mn-cs"/>
              </a:rPr>
              <a:t> </a:t>
            </a:r>
            <a:br>
              <a:rPr lang="en-GB" sz="3200" dirty="0">
                <a:ea typeface="+mn-ea"/>
                <a:cs typeface="+mn-cs"/>
              </a:rPr>
            </a:br>
            <a:br>
              <a:rPr lang="en-US" sz="3200" b="0" dirty="0">
                <a:latin typeface="Arial" panose="020B0604020202020204" pitchFamily="34" charset="0"/>
              </a:rPr>
            </a:br>
            <a:r>
              <a:rPr lang="en-US" sz="3200" b="0" dirty="0">
                <a:solidFill>
                  <a:srgbClr val="000000"/>
                </a:solidFill>
                <a:latin typeface="Arial"/>
                <a:cs typeface="Arial"/>
              </a:rPr>
              <a:t> </a:t>
            </a:r>
            <a:br>
              <a:rPr lang="en-US" sz="3200" b="0" dirty="0">
                <a:latin typeface="Segoe UI" panose="020B0502040204020203" pitchFamily="34" charset="0"/>
              </a:rPr>
            </a:br>
            <a:br>
              <a:rPr lang="en-GB" sz="3200" b="0" dirty="0">
                <a:cs typeface="Arial"/>
              </a:rPr>
            </a:br>
            <a:br>
              <a:rPr lang="en-GB" sz="3200" b="0" dirty="0">
                <a:ea typeface="+mn-ea"/>
                <a:cs typeface="+mn-cs"/>
              </a:rPr>
            </a:br>
            <a:br>
              <a:rPr lang="en-GB" sz="3200" dirty="0">
                <a:ea typeface="+mn-ea"/>
                <a:cs typeface="+mn-cs"/>
              </a:rPr>
            </a:br>
            <a:r>
              <a:rPr lang="en-GB" sz="3200" i="1" dirty="0">
                <a:solidFill>
                  <a:schemeClr val="dk1"/>
                </a:solidFill>
                <a:ea typeface="+mn-ea"/>
                <a:cs typeface="+mn-cs"/>
              </a:rPr>
              <a:t> </a:t>
            </a:r>
            <a:br>
              <a:rPr lang="en-GB" sz="3200" dirty="0">
                <a:ea typeface="+mn-ea"/>
                <a:cs typeface="+mn-cs"/>
              </a:rPr>
            </a:br>
            <a:endParaRPr lang="en-GB" sz="3200" dirty="0">
              <a:cs typeface="Arial"/>
            </a:endParaRPr>
          </a:p>
        </p:txBody>
      </p:sp>
      <p:sp>
        <p:nvSpPr>
          <p:cNvPr id="7" name="TextBox 6">
            <a:extLst>
              <a:ext uri="{FF2B5EF4-FFF2-40B4-BE49-F238E27FC236}">
                <a16:creationId xmlns:a16="http://schemas.microsoft.com/office/drawing/2014/main" id="{5281B525-BD19-17D9-6D42-5DB5F859F3EF}"/>
              </a:ext>
            </a:extLst>
          </p:cNvPr>
          <p:cNvSpPr txBox="1"/>
          <p:nvPr/>
        </p:nvSpPr>
        <p:spPr>
          <a:xfrm>
            <a:off x="1034606" y="2017817"/>
            <a:ext cx="10857748" cy="4268348"/>
          </a:xfrm>
          <a:prstGeom prst="rect">
            <a:avLst/>
          </a:prstGeom>
          <a:noFill/>
        </p:spPr>
        <p:txBody>
          <a:bodyPr wrap="square" lIns="0" tIns="0" rIns="0" bIns="0" rtlCol="0" anchor="t">
            <a:spAutoFit/>
          </a:bodyPr>
          <a:lstStyle/>
          <a:p>
            <a:r>
              <a:rPr lang="en-US" sz="2667" b="1" dirty="0"/>
              <a:t>Learning outcomes</a:t>
            </a:r>
          </a:p>
          <a:p>
            <a:endParaRPr lang="en-US" sz="2667" b="1" dirty="0">
              <a:cs typeface="Arial"/>
            </a:endParaRPr>
          </a:p>
          <a:p>
            <a:r>
              <a:rPr lang="en-US" sz="2667" dirty="0"/>
              <a:t>Can you now:</a:t>
            </a:r>
            <a:endParaRPr lang="en-US" sz="2667" b="1" dirty="0">
              <a:cs typeface="Arial"/>
            </a:endParaRPr>
          </a:p>
          <a:p>
            <a:pPr marL="457189" indent="-457189">
              <a:buFont typeface="Arial" panose="020B0604020202020204" pitchFamily="34" charset="0"/>
              <a:buChar char="•"/>
            </a:pPr>
            <a:r>
              <a:rPr lang="en-US" sz="2667" dirty="0">
                <a:solidFill>
                  <a:srgbClr val="000000"/>
                </a:solidFill>
                <a:latin typeface="Arial"/>
                <a:cs typeface="Arial"/>
              </a:rPr>
              <a:t>liaise with colleagues to plan appropriate activities for children </a:t>
            </a:r>
          </a:p>
          <a:p>
            <a:pPr marL="457189" indent="-457189">
              <a:buFont typeface="Arial" panose="020B0604020202020204" pitchFamily="34" charset="0"/>
              <a:buChar char="•"/>
            </a:pPr>
            <a:r>
              <a:rPr lang="en-US" sz="2667" dirty="0">
                <a:solidFill>
                  <a:srgbClr val="000000"/>
                </a:solidFill>
                <a:latin typeface="Arial"/>
                <a:cs typeface="Arial"/>
              </a:rPr>
              <a:t>and young people? </a:t>
            </a:r>
          </a:p>
          <a:p>
            <a:pPr marL="457189" indent="-457189">
              <a:buFont typeface="Arial" panose="020B0604020202020204" pitchFamily="34" charset="0"/>
              <a:buChar char="•"/>
            </a:pPr>
            <a:r>
              <a:rPr lang="en-US" sz="2667" dirty="0">
                <a:solidFill>
                  <a:srgbClr val="000000"/>
                </a:solidFill>
                <a:latin typeface="Arial"/>
                <a:cs typeface="Arial"/>
              </a:rPr>
              <a:t>contribute to medium-term planning?</a:t>
            </a:r>
          </a:p>
          <a:p>
            <a:pPr marL="457189" indent="-457189">
              <a:buFont typeface="Arial" panose="020B0604020202020204" pitchFamily="34" charset="0"/>
              <a:buChar char="•"/>
            </a:pPr>
            <a:r>
              <a:rPr lang="en-US" sz="2667" dirty="0">
                <a:solidFill>
                  <a:srgbClr val="000000"/>
                </a:solidFill>
                <a:latin typeface="Arial"/>
                <a:cs typeface="Arial"/>
              </a:rPr>
              <a:t>present information in an </a:t>
            </a:r>
            <a:r>
              <a:rPr lang="en-US" sz="2667" dirty="0" err="1">
                <a:solidFill>
                  <a:srgbClr val="000000"/>
                </a:solidFill>
                <a:latin typeface="Arial"/>
                <a:cs typeface="Arial"/>
              </a:rPr>
              <a:t>organised</a:t>
            </a:r>
            <a:r>
              <a:rPr lang="en-US" sz="2667" dirty="0">
                <a:solidFill>
                  <a:srgbClr val="000000"/>
                </a:solidFill>
                <a:latin typeface="Arial"/>
                <a:cs typeface="Arial"/>
              </a:rPr>
              <a:t> and logical way?</a:t>
            </a:r>
          </a:p>
          <a:p>
            <a:pPr marL="457189" indent="-457189">
              <a:buFont typeface="Arial" panose="020B0604020202020204" pitchFamily="34" charset="0"/>
              <a:buChar char="•"/>
            </a:pPr>
            <a:r>
              <a:rPr lang="en-US" sz="2667" dirty="0">
                <a:solidFill>
                  <a:srgbClr val="000000"/>
                </a:solidFill>
                <a:latin typeface="Arial"/>
                <a:cs typeface="Arial"/>
              </a:rPr>
              <a:t>communicate effectively in a group situation? </a:t>
            </a:r>
            <a:endParaRPr lang="en-GB" sz="2667" dirty="0">
              <a:cs typeface="Arial"/>
            </a:endParaRPr>
          </a:p>
          <a:p>
            <a:endParaRPr lang="en-GB" sz="3200" dirty="0">
              <a:cs typeface="Arial"/>
            </a:endParaRPr>
          </a:p>
          <a:p>
            <a:endParaRPr lang="en-GB" sz="3200" dirty="0"/>
          </a:p>
        </p:txBody>
      </p:sp>
    </p:spTree>
    <p:extLst>
      <p:ext uri="{BB962C8B-B14F-4D97-AF65-F5344CB8AC3E}">
        <p14:creationId xmlns:p14="http://schemas.microsoft.com/office/powerpoint/2010/main" val="4042097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Recall and connect</a:t>
            </a:r>
          </a:p>
        </p:txBody>
      </p:sp>
    </p:spTree>
    <p:extLst>
      <p:ext uri="{BB962C8B-B14F-4D97-AF65-F5344CB8AC3E}">
        <p14:creationId xmlns:p14="http://schemas.microsoft.com/office/powerpoint/2010/main" val="13685232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AF0FB78B-69AC-900C-F652-7AB9F78DE732}"/>
              </a:ext>
            </a:extLst>
          </p:cNvPr>
          <p:cNvSpPr txBox="1"/>
          <p:nvPr/>
        </p:nvSpPr>
        <p:spPr>
          <a:xfrm>
            <a:off x="142386" y="1227531"/>
            <a:ext cx="7776012" cy="5169685"/>
          </a:xfrm>
          <a:prstGeom prst="rect">
            <a:avLst/>
          </a:prstGeom>
          <a:noFill/>
        </p:spPr>
        <p:txBody>
          <a:bodyPr wrap="square" lIns="182880" tIns="121920" rIns="182880" bIns="121920" rtlCol="0" anchor="t">
            <a:spAutoFit/>
          </a:bodyPr>
          <a:lstStyle/>
          <a:p>
            <a:r>
              <a:rPr lang="en-US" sz="2133" b="1" dirty="0"/>
              <a:t>Recall activity</a:t>
            </a:r>
          </a:p>
          <a:p>
            <a:endParaRPr lang="en-US" sz="2133" dirty="0"/>
          </a:p>
          <a:p>
            <a:r>
              <a:rPr lang="en-US" sz="2133" dirty="0"/>
              <a:t>With a partner, discuss the similarities and differences in the way you speak to work colleagues and parents.</a:t>
            </a:r>
            <a:endParaRPr lang="en-US" sz="2133" dirty="0">
              <a:cs typeface="Arial"/>
            </a:endParaRPr>
          </a:p>
          <a:p>
            <a:endParaRPr lang="en-US" sz="2133" b="1" dirty="0">
              <a:cs typeface="Arial"/>
            </a:endParaRPr>
          </a:p>
          <a:p>
            <a:r>
              <a:rPr lang="en-US" sz="2133" dirty="0"/>
              <a:t>Explore the following language and ideas.</a:t>
            </a:r>
            <a:endParaRPr lang="en-US" sz="2133" dirty="0">
              <a:cs typeface="Arial"/>
            </a:endParaRPr>
          </a:p>
          <a:p>
            <a:endParaRPr lang="en-US" sz="2133" dirty="0">
              <a:cs typeface="Arial"/>
            </a:endParaRPr>
          </a:p>
          <a:p>
            <a:pPr marL="380990" indent="-380990">
              <a:buFont typeface="Arial" panose="020B0604020202020204" pitchFamily="34" charset="0"/>
              <a:buChar char="•"/>
            </a:pPr>
            <a:r>
              <a:rPr lang="en-US" sz="2133" dirty="0"/>
              <a:t>Technical terms and subject-specific vocabulary.</a:t>
            </a:r>
            <a:endParaRPr lang="en-US" sz="2133" dirty="0">
              <a:cs typeface="Arial"/>
            </a:endParaRPr>
          </a:p>
          <a:p>
            <a:pPr marL="380990" indent="-380990">
              <a:buFont typeface="Arial" panose="020B0604020202020204" pitchFamily="34" charset="0"/>
              <a:buChar char="•"/>
            </a:pPr>
            <a:r>
              <a:rPr lang="en-US" sz="2133" dirty="0"/>
              <a:t>Use of acronyms (e.g. SEND, LEA, etc.).</a:t>
            </a:r>
            <a:endParaRPr lang="en-US" sz="2133" dirty="0">
              <a:cs typeface="Arial"/>
            </a:endParaRPr>
          </a:p>
          <a:p>
            <a:pPr marL="380990" indent="-380990">
              <a:buFont typeface="Arial" panose="020B0604020202020204" pitchFamily="34" charset="0"/>
              <a:buChar char="•"/>
            </a:pPr>
            <a:r>
              <a:rPr lang="en-US" sz="2133" dirty="0"/>
              <a:t>Level of formality.</a:t>
            </a:r>
            <a:endParaRPr lang="en-US" sz="2133" dirty="0">
              <a:cs typeface="Arial"/>
            </a:endParaRPr>
          </a:p>
          <a:p>
            <a:pPr marL="380990" indent="-380990">
              <a:buFont typeface="Arial" panose="020B0604020202020204" pitchFamily="34" charset="0"/>
              <a:buChar char="•"/>
            </a:pPr>
            <a:r>
              <a:rPr lang="en-US" sz="2133" dirty="0"/>
              <a:t>Personal information about the child.</a:t>
            </a:r>
            <a:endParaRPr lang="en-US" sz="2133" dirty="0">
              <a:cs typeface="Arial"/>
            </a:endParaRPr>
          </a:p>
          <a:p>
            <a:pPr marL="380990" indent="-380990">
              <a:buFont typeface="Arial" panose="020B0604020202020204" pitchFamily="34" charset="0"/>
              <a:buChar char="•"/>
            </a:pPr>
            <a:r>
              <a:rPr lang="en-US" sz="2133" dirty="0"/>
              <a:t>Personal bias.</a:t>
            </a:r>
            <a:endParaRPr lang="en-US" sz="2133" dirty="0">
              <a:cs typeface="Arial"/>
            </a:endParaRPr>
          </a:p>
          <a:p>
            <a:pPr marL="380990" indent="-380990">
              <a:buFont typeface="Arial" panose="020B0604020202020204" pitchFamily="34" charset="0"/>
              <a:buChar char="•"/>
            </a:pPr>
            <a:endParaRPr lang="en-US" sz="2133" dirty="0">
              <a:cs typeface="Arial"/>
            </a:endParaRPr>
          </a:p>
          <a:p>
            <a:r>
              <a:rPr lang="en-US" sz="2133" dirty="0"/>
              <a:t>You may want to read the </a:t>
            </a:r>
            <a:r>
              <a:rPr lang="en-US" sz="2133" b="1" dirty="0">
                <a:solidFill>
                  <a:srgbClr val="FF0000"/>
                </a:solidFill>
              </a:rPr>
              <a:t>Education Endowment Foundation’s report </a:t>
            </a:r>
            <a:r>
              <a:rPr lang="en-US" sz="2133" dirty="0"/>
              <a:t>on working with parents to help you.</a:t>
            </a:r>
            <a:endParaRPr lang="en-US" sz="2133"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26567" y="6583416"/>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a:xfrm>
            <a:off x="10710425" y="6354279"/>
            <a:ext cx="1212619" cy="365125"/>
          </a:xfrm>
        </p:spPr>
        <p:txBody>
          <a:bodyPr/>
          <a:lstStyle/>
          <a:p>
            <a:fld id="{DA2C159E-F13C-4A85-9A41-E7669D3E0D70}" type="slidenum">
              <a:rPr lang="en-GB" smtClean="0"/>
              <a:pPr/>
              <a:t>5</a:t>
            </a:fld>
            <a:endParaRPr lang="en-GB"/>
          </a:p>
        </p:txBody>
      </p:sp>
      <p:sp>
        <p:nvSpPr>
          <p:cNvPr id="6" name="Title 5">
            <a:extLst>
              <a:ext uri="{FF2B5EF4-FFF2-40B4-BE49-F238E27FC236}">
                <a16:creationId xmlns:a16="http://schemas.microsoft.com/office/drawing/2014/main" id="{884719B4-4F9E-3B90-BBC6-A678307B7789}"/>
              </a:ext>
            </a:extLst>
          </p:cNvPr>
          <p:cNvSpPr>
            <a:spLocks noGrp="1"/>
          </p:cNvSpPr>
          <p:nvPr>
            <p:ph type="title"/>
          </p:nvPr>
        </p:nvSpPr>
        <p:spPr>
          <a:xfrm>
            <a:off x="143340" y="59126"/>
            <a:ext cx="11905321" cy="946092"/>
          </a:xfrm>
        </p:spPr>
        <p:txBody>
          <a:bodyPr vert="horz" lIns="144000" tIns="0" rIns="144000" bIns="0" rtlCol="0" anchor="t" anchorCtr="0">
            <a:normAutofit fontScale="90000"/>
          </a:bodyPr>
          <a:lstStyle/>
          <a:p>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p>
        </p:txBody>
      </p:sp>
      <p:sp>
        <p:nvSpPr>
          <p:cNvPr id="2" name="TextBox 1">
            <a:extLst>
              <a:ext uri="{FF2B5EF4-FFF2-40B4-BE49-F238E27FC236}">
                <a16:creationId xmlns:a16="http://schemas.microsoft.com/office/drawing/2014/main" id="{49F6EFD8-8B03-E363-5940-C4BAE5A657D9}"/>
              </a:ext>
            </a:extLst>
          </p:cNvPr>
          <p:cNvSpPr txBox="1"/>
          <p:nvPr/>
        </p:nvSpPr>
        <p:spPr>
          <a:xfrm>
            <a:off x="241661" y="184724"/>
            <a:ext cx="11452483" cy="82086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t>Aim:</a:t>
            </a:r>
            <a:r>
              <a:rPr lang="en-GB" sz="2667" b="1" i="1" dirty="0">
                <a:latin typeface="Arial"/>
                <a:cs typeface="Arial"/>
              </a:rPr>
              <a:t> </a:t>
            </a:r>
            <a:r>
              <a:rPr lang="en-US" sz="2667" b="1" i="1" dirty="0">
                <a:latin typeface="Arial"/>
                <a:cs typeface="Arial"/>
              </a:rPr>
              <a:t>Communicate effectively with others to plan a sequence of learning </a:t>
            </a:r>
            <a:endParaRPr lang="en-US" sz="2667" b="1" dirty="0">
              <a:cs typeface="Arial"/>
            </a:endParaRPr>
          </a:p>
        </p:txBody>
      </p:sp>
      <p:sp>
        <p:nvSpPr>
          <p:cNvPr id="5" name="TextBox 4">
            <a:hlinkClick r:id="rId3"/>
            <a:extLst>
              <a:ext uri="{FF2B5EF4-FFF2-40B4-BE49-F238E27FC236}">
                <a16:creationId xmlns:a16="http://schemas.microsoft.com/office/drawing/2014/main" id="{71FBF23A-7856-EC4E-C886-D78224D751B2}"/>
              </a:ext>
            </a:extLst>
          </p:cNvPr>
          <p:cNvSpPr txBox="1"/>
          <p:nvPr/>
        </p:nvSpPr>
        <p:spPr>
          <a:xfrm>
            <a:off x="8643387" y="5200063"/>
            <a:ext cx="3045847" cy="768519"/>
          </a:xfrm>
          <a:prstGeom prst="rect">
            <a:avLst/>
          </a:prstGeom>
          <a:solidFill>
            <a:srgbClr val="002060"/>
          </a:solidFill>
          <a:ln>
            <a:solidFill>
              <a:schemeClr val="tx1"/>
            </a:solidFill>
          </a:ln>
          <a:effectLst>
            <a:outerShdw blurRad="50800" dist="38100" dir="2700000" algn="tl" rotWithShape="0">
              <a:prstClr val="black">
                <a:alpha val="40000"/>
              </a:prstClr>
            </a:outerShdw>
          </a:effectLst>
        </p:spPr>
        <p:txBody>
          <a:bodyPr wrap="square" lIns="240000" tIns="96000" rIns="240000" bIns="96000" rtlCol="0">
            <a:spAutoFit/>
          </a:bodyPr>
          <a:lstStyle/>
          <a:p>
            <a:r>
              <a:rPr lang="en-US" sz="1867" b="1">
                <a:solidFill>
                  <a:schemeClr val="bg1"/>
                </a:solidFill>
              </a:rPr>
              <a:t>Click here to access the report.</a:t>
            </a:r>
            <a:endParaRPr lang="en-GB" sz="1867" b="1">
              <a:solidFill>
                <a:schemeClr val="bg1"/>
              </a:solidFill>
            </a:endParaRPr>
          </a:p>
        </p:txBody>
      </p:sp>
      <p:sp>
        <p:nvSpPr>
          <p:cNvPr id="7" name="Rectangle: Rounded Corners 6">
            <a:extLst>
              <a:ext uri="{FF2B5EF4-FFF2-40B4-BE49-F238E27FC236}">
                <a16:creationId xmlns:a16="http://schemas.microsoft.com/office/drawing/2014/main" id="{E343CD0F-9FDA-AD71-CF34-3F38333E80D2}"/>
              </a:ext>
            </a:extLst>
          </p:cNvPr>
          <p:cNvSpPr/>
          <p:nvPr/>
        </p:nvSpPr>
        <p:spPr>
          <a:xfrm>
            <a:off x="8410767" y="1420183"/>
            <a:ext cx="3503845" cy="768391"/>
          </a:xfrm>
          <a:prstGeom prst="roundRect">
            <a:avLst/>
          </a:prstGeom>
          <a:solidFill>
            <a:schemeClr val="accent3">
              <a:lumMod val="20000"/>
              <a:lumOff val="80000"/>
            </a:schemeClr>
          </a:solid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6000" bIns="96000" rtlCol="0" anchor="ctr"/>
          <a:lstStyle/>
          <a:p>
            <a:pPr algn="ctr"/>
            <a:r>
              <a:rPr lang="en-US" sz="2133" dirty="0">
                <a:solidFill>
                  <a:sysClr val="windowText" lastClr="000000"/>
                </a:solidFill>
              </a:rPr>
              <a:t>Fill in the Venn diagram in your handout.</a:t>
            </a:r>
            <a:endParaRPr lang="en-GB" sz="2133" dirty="0">
              <a:solidFill>
                <a:sysClr val="windowText" lastClr="000000"/>
              </a:solidFill>
            </a:endParaRPr>
          </a:p>
        </p:txBody>
      </p:sp>
      <p:sp>
        <p:nvSpPr>
          <p:cNvPr id="8" name="Oval 7">
            <a:extLst>
              <a:ext uri="{FF2B5EF4-FFF2-40B4-BE49-F238E27FC236}">
                <a16:creationId xmlns:a16="http://schemas.microsoft.com/office/drawing/2014/main" id="{F663F216-00EA-3801-6747-0BA11F0B9295}"/>
              </a:ext>
            </a:extLst>
          </p:cNvPr>
          <p:cNvSpPr/>
          <p:nvPr/>
        </p:nvSpPr>
        <p:spPr>
          <a:xfrm>
            <a:off x="8035024" y="2602708"/>
            <a:ext cx="2187085" cy="2252405"/>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Oval 14">
            <a:extLst>
              <a:ext uri="{FF2B5EF4-FFF2-40B4-BE49-F238E27FC236}">
                <a16:creationId xmlns:a16="http://schemas.microsoft.com/office/drawing/2014/main" id="{9BD78D80-B0AE-EF3F-F43A-A88443AEE1F7}"/>
              </a:ext>
            </a:extLst>
          </p:cNvPr>
          <p:cNvSpPr/>
          <p:nvPr/>
        </p:nvSpPr>
        <p:spPr>
          <a:xfrm>
            <a:off x="9795457" y="2626155"/>
            <a:ext cx="2072263" cy="2189776"/>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TextBox 15">
            <a:extLst>
              <a:ext uri="{FF2B5EF4-FFF2-40B4-BE49-F238E27FC236}">
                <a16:creationId xmlns:a16="http://schemas.microsoft.com/office/drawing/2014/main" id="{C1C41555-DCA4-7E74-8A2D-EB8E7D9CD0E5}"/>
              </a:ext>
            </a:extLst>
          </p:cNvPr>
          <p:cNvSpPr txBox="1"/>
          <p:nvPr/>
        </p:nvSpPr>
        <p:spPr>
          <a:xfrm>
            <a:off x="8339120" y="3284117"/>
            <a:ext cx="1456337" cy="276999"/>
          </a:xfrm>
          <a:prstGeom prst="rect">
            <a:avLst/>
          </a:prstGeom>
          <a:noFill/>
        </p:spPr>
        <p:txBody>
          <a:bodyPr wrap="square" lIns="0" tIns="0" rIns="0" bIns="0" rtlCol="0">
            <a:spAutoFit/>
          </a:bodyPr>
          <a:lstStyle/>
          <a:p>
            <a:r>
              <a:rPr lang="en-US" b="1" dirty="0">
                <a:solidFill>
                  <a:srgbClr val="FF0000"/>
                </a:solidFill>
              </a:rPr>
              <a:t>Parents</a:t>
            </a:r>
            <a:endParaRPr lang="en-GB" b="1" dirty="0">
              <a:solidFill>
                <a:srgbClr val="FF0000"/>
              </a:solidFill>
            </a:endParaRPr>
          </a:p>
        </p:txBody>
      </p:sp>
      <p:sp>
        <p:nvSpPr>
          <p:cNvPr id="17" name="TextBox 16">
            <a:extLst>
              <a:ext uri="{FF2B5EF4-FFF2-40B4-BE49-F238E27FC236}">
                <a16:creationId xmlns:a16="http://schemas.microsoft.com/office/drawing/2014/main" id="{26454A06-FB58-883B-DB9E-E780B15E03C4}"/>
              </a:ext>
            </a:extLst>
          </p:cNvPr>
          <p:cNvSpPr txBox="1"/>
          <p:nvPr/>
        </p:nvSpPr>
        <p:spPr>
          <a:xfrm>
            <a:off x="10465668" y="3284117"/>
            <a:ext cx="1456337" cy="276999"/>
          </a:xfrm>
          <a:prstGeom prst="rect">
            <a:avLst/>
          </a:prstGeom>
          <a:noFill/>
        </p:spPr>
        <p:txBody>
          <a:bodyPr wrap="square" lIns="0" tIns="0" rIns="0" bIns="0" rtlCol="0">
            <a:spAutoFit/>
          </a:bodyPr>
          <a:lstStyle/>
          <a:p>
            <a:r>
              <a:rPr lang="en-US" b="1" dirty="0">
                <a:solidFill>
                  <a:srgbClr val="FF0000"/>
                </a:solidFill>
              </a:rPr>
              <a:t>Peers</a:t>
            </a:r>
            <a:endParaRPr lang="en-GB" b="1" dirty="0">
              <a:solidFill>
                <a:srgbClr val="FF0000"/>
              </a:solidFill>
            </a:endParaRPr>
          </a:p>
        </p:txBody>
      </p:sp>
    </p:spTree>
    <p:extLst>
      <p:ext uri="{BB962C8B-B14F-4D97-AF65-F5344CB8AC3E}">
        <p14:creationId xmlns:p14="http://schemas.microsoft.com/office/powerpoint/2010/main" val="40903536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a:xfrm>
            <a:off x="10796431" y="6281543"/>
            <a:ext cx="1212619" cy="365125"/>
          </a:xfrm>
        </p:spPr>
        <p:txBody>
          <a:bodyPr/>
          <a:lstStyle/>
          <a:p>
            <a:fld id="{DA2C159E-F13C-4A85-9A41-E7669D3E0D70}" type="slidenum">
              <a:rPr lang="en-GB" smtClean="0"/>
              <a:pPr/>
              <a:t>6</a:t>
            </a:fld>
            <a:endParaRPr lang="en-GB"/>
          </a:p>
        </p:txBody>
      </p:sp>
      <p:sp>
        <p:nvSpPr>
          <p:cNvPr id="6" name="Title 5">
            <a:extLst>
              <a:ext uri="{FF2B5EF4-FFF2-40B4-BE49-F238E27FC236}">
                <a16:creationId xmlns:a16="http://schemas.microsoft.com/office/drawing/2014/main" id="{884719B4-4F9E-3B90-BBC6-A678307B7789}"/>
              </a:ext>
            </a:extLst>
          </p:cNvPr>
          <p:cNvSpPr>
            <a:spLocks noGrp="1"/>
          </p:cNvSpPr>
          <p:nvPr>
            <p:ph type="title"/>
          </p:nvPr>
        </p:nvSpPr>
        <p:spPr>
          <a:xfrm>
            <a:off x="143340" y="59126"/>
            <a:ext cx="11905321" cy="946092"/>
          </a:xfrm>
        </p:spPr>
        <p:txBody>
          <a:bodyPr vert="horz" lIns="144000" tIns="0" rIns="144000" bIns="0" rtlCol="0" anchor="t" anchorCtr="0">
            <a:normAutofit fontScale="90000"/>
          </a:bodyPr>
          <a:lstStyle/>
          <a:p>
            <a:br>
              <a:rPr lang="en-GB" sz="1333">
                <a:solidFill>
                  <a:schemeClr val="dk1"/>
                </a:solidFill>
                <a:ea typeface="+mn-ea"/>
                <a:cs typeface="+mn-cs"/>
              </a:rPr>
            </a:br>
            <a:r>
              <a:rPr lang="en-GB" sz="1333" i="1">
                <a:solidFill>
                  <a:schemeClr val="dk1"/>
                </a:solidFill>
                <a:ea typeface="+mn-ea"/>
                <a:cs typeface="+mn-cs"/>
              </a:rPr>
              <a:t> </a:t>
            </a:r>
            <a:br>
              <a:rPr lang="en-GB" sz="1333">
                <a:solidFill>
                  <a:schemeClr val="dk1"/>
                </a:solidFill>
                <a:ea typeface="+mn-ea"/>
                <a:cs typeface="+mn-cs"/>
              </a:rPr>
            </a:br>
            <a:endParaRPr lang="en-GB" sz="1333"/>
          </a:p>
        </p:txBody>
      </p:sp>
      <p:sp>
        <p:nvSpPr>
          <p:cNvPr id="2" name="TextBox 1">
            <a:extLst>
              <a:ext uri="{FF2B5EF4-FFF2-40B4-BE49-F238E27FC236}">
                <a16:creationId xmlns:a16="http://schemas.microsoft.com/office/drawing/2014/main" id="{49F6EFD8-8B03-E363-5940-C4BAE5A657D9}"/>
              </a:ext>
            </a:extLst>
          </p:cNvPr>
          <p:cNvSpPr txBox="1"/>
          <p:nvPr/>
        </p:nvSpPr>
        <p:spPr>
          <a:xfrm>
            <a:off x="279748" y="243213"/>
            <a:ext cx="11475928" cy="82086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latin typeface="Arial"/>
                <a:cs typeface="Arial"/>
              </a:rPr>
              <a:t>Aim: </a:t>
            </a:r>
            <a:r>
              <a:rPr lang="en-US" sz="2667" b="1" i="1" dirty="0">
                <a:latin typeface="Arial"/>
                <a:cs typeface="Arial"/>
              </a:rPr>
              <a:t>Communicate effectively with others to plan a sequence of learning </a:t>
            </a:r>
            <a:endParaRPr lang="en-US" sz="3200" b="1" dirty="0">
              <a:cs typeface="Arial"/>
            </a:endParaRPr>
          </a:p>
        </p:txBody>
      </p:sp>
      <p:sp>
        <p:nvSpPr>
          <p:cNvPr id="7" name="Rectangle: Rounded Corners 6">
            <a:extLst>
              <a:ext uri="{FF2B5EF4-FFF2-40B4-BE49-F238E27FC236}">
                <a16:creationId xmlns:a16="http://schemas.microsoft.com/office/drawing/2014/main" id="{E343CD0F-9FDA-AD71-CF34-3F38333E80D2}"/>
              </a:ext>
            </a:extLst>
          </p:cNvPr>
          <p:cNvSpPr/>
          <p:nvPr/>
        </p:nvSpPr>
        <p:spPr>
          <a:xfrm>
            <a:off x="7794937" y="877109"/>
            <a:ext cx="4000500" cy="768391"/>
          </a:xfrm>
          <a:prstGeom prst="roundRect">
            <a:avLst/>
          </a:prstGeom>
          <a:solidFill>
            <a:schemeClr val="accent3">
              <a:lumMod val="20000"/>
              <a:lumOff val="80000"/>
            </a:schemeClr>
          </a:solid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20" tIns="96000" rIns="121920" bIns="96000" rtlCol="0" anchor="ctr"/>
          <a:lstStyle/>
          <a:p>
            <a:pPr algn="ctr"/>
            <a:r>
              <a:rPr lang="en-US" sz="2667"/>
              <a:t>Some suggested ideas</a:t>
            </a:r>
            <a:endParaRPr lang="en-GB" sz="2667"/>
          </a:p>
        </p:txBody>
      </p:sp>
      <p:grpSp>
        <p:nvGrpSpPr>
          <p:cNvPr id="9" name="Group 8">
            <a:extLst>
              <a:ext uri="{FF2B5EF4-FFF2-40B4-BE49-F238E27FC236}">
                <a16:creationId xmlns:a16="http://schemas.microsoft.com/office/drawing/2014/main" id="{2537EE2D-9FBF-5131-1B3F-82EBA8FA0C69}"/>
              </a:ext>
            </a:extLst>
          </p:cNvPr>
          <p:cNvGrpSpPr/>
          <p:nvPr/>
        </p:nvGrpSpPr>
        <p:grpSpPr>
          <a:xfrm>
            <a:off x="312002" y="1857829"/>
            <a:ext cx="11299429" cy="4184396"/>
            <a:chOff x="4158343" y="1963695"/>
            <a:chExt cx="4550229" cy="2567973"/>
          </a:xfrm>
        </p:grpSpPr>
        <p:sp>
          <p:nvSpPr>
            <p:cNvPr id="8" name="Oval 7">
              <a:extLst>
                <a:ext uri="{FF2B5EF4-FFF2-40B4-BE49-F238E27FC236}">
                  <a16:creationId xmlns:a16="http://schemas.microsoft.com/office/drawing/2014/main" id="{F663F216-00EA-3801-6747-0BA11F0B9295}"/>
                </a:ext>
              </a:extLst>
            </p:cNvPr>
            <p:cNvSpPr/>
            <p:nvPr/>
          </p:nvSpPr>
          <p:spPr>
            <a:xfrm>
              <a:off x="4158343" y="1981200"/>
              <a:ext cx="2830286" cy="2550468"/>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Oval 14">
              <a:extLst>
                <a:ext uri="{FF2B5EF4-FFF2-40B4-BE49-F238E27FC236}">
                  <a16:creationId xmlns:a16="http://schemas.microsoft.com/office/drawing/2014/main" id="{9BD78D80-B0AE-EF3F-F43A-A88443AEE1F7}"/>
                </a:ext>
              </a:extLst>
            </p:cNvPr>
            <p:cNvSpPr/>
            <p:nvPr/>
          </p:nvSpPr>
          <p:spPr>
            <a:xfrm>
              <a:off x="5878286" y="1963695"/>
              <a:ext cx="2830286" cy="2550468"/>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TextBox 15">
              <a:extLst>
                <a:ext uri="{FF2B5EF4-FFF2-40B4-BE49-F238E27FC236}">
                  <a16:creationId xmlns:a16="http://schemas.microsoft.com/office/drawing/2014/main" id="{C1C41555-DCA4-7E74-8A2D-EB8E7D9CD0E5}"/>
                </a:ext>
              </a:extLst>
            </p:cNvPr>
            <p:cNvSpPr txBox="1"/>
            <p:nvPr/>
          </p:nvSpPr>
          <p:spPr>
            <a:xfrm>
              <a:off x="5170662" y="2178730"/>
              <a:ext cx="1092253" cy="169995"/>
            </a:xfrm>
            <a:prstGeom prst="rect">
              <a:avLst/>
            </a:prstGeom>
            <a:noFill/>
          </p:spPr>
          <p:txBody>
            <a:bodyPr wrap="square" lIns="0" tIns="0" rIns="0" bIns="0" rtlCol="0">
              <a:spAutoFit/>
            </a:bodyPr>
            <a:lstStyle/>
            <a:p>
              <a:r>
                <a:rPr lang="en-US" b="1">
                  <a:solidFill>
                    <a:srgbClr val="FF0000"/>
                  </a:solidFill>
                </a:rPr>
                <a:t>Parents</a:t>
              </a:r>
              <a:endParaRPr lang="en-GB" b="1">
                <a:solidFill>
                  <a:srgbClr val="FF0000"/>
                </a:solidFill>
              </a:endParaRPr>
            </a:p>
          </p:txBody>
        </p:sp>
        <p:sp>
          <p:nvSpPr>
            <p:cNvPr id="17" name="TextBox 16">
              <a:extLst>
                <a:ext uri="{FF2B5EF4-FFF2-40B4-BE49-F238E27FC236}">
                  <a16:creationId xmlns:a16="http://schemas.microsoft.com/office/drawing/2014/main" id="{26454A06-FB58-883B-DB9E-E780B15E03C4}"/>
                </a:ext>
              </a:extLst>
            </p:cNvPr>
            <p:cNvSpPr txBox="1"/>
            <p:nvPr/>
          </p:nvSpPr>
          <p:spPr>
            <a:xfrm>
              <a:off x="7111608" y="2159532"/>
              <a:ext cx="1092253" cy="169995"/>
            </a:xfrm>
            <a:prstGeom prst="rect">
              <a:avLst/>
            </a:prstGeom>
            <a:noFill/>
          </p:spPr>
          <p:txBody>
            <a:bodyPr wrap="square" lIns="0" tIns="0" rIns="0" bIns="0" rtlCol="0">
              <a:spAutoFit/>
            </a:bodyPr>
            <a:lstStyle/>
            <a:p>
              <a:r>
                <a:rPr lang="en-US" b="1">
                  <a:solidFill>
                    <a:srgbClr val="FF0000"/>
                  </a:solidFill>
                </a:rPr>
                <a:t>Peers</a:t>
              </a:r>
              <a:endParaRPr lang="en-GB" b="1">
                <a:solidFill>
                  <a:srgbClr val="FF0000"/>
                </a:solidFill>
              </a:endParaRPr>
            </a:p>
          </p:txBody>
        </p:sp>
      </p:grpSp>
      <p:sp>
        <p:nvSpPr>
          <p:cNvPr id="10" name="TextBox 9">
            <a:extLst>
              <a:ext uri="{FF2B5EF4-FFF2-40B4-BE49-F238E27FC236}">
                <a16:creationId xmlns:a16="http://schemas.microsoft.com/office/drawing/2014/main" id="{ED01EFA6-F37C-895E-B069-BD32AF511661}"/>
              </a:ext>
            </a:extLst>
          </p:cNvPr>
          <p:cNvSpPr txBox="1"/>
          <p:nvPr/>
        </p:nvSpPr>
        <p:spPr>
          <a:xfrm>
            <a:off x="5080000" y="2960915"/>
            <a:ext cx="1877181" cy="553998"/>
          </a:xfrm>
          <a:prstGeom prst="rect">
            <a:avLst/>
          </a:prstGeom>
          <a:noFill/>
        </p:spPr>
        <p:txBody>
          <a:bodyPr wrap="square" lIns="0" tIns="0" rIns="0" bIns="0" rtlCol="0">
            <a:spAutoFit/>
          </a:bodyPr>
          <a:lstStyle/>
          <a:p>
            <a:r>
              <a:rPr lang="en-US" dirty="0"/>
              <a:t>Clear instructions and vocabulary.</a:t>
            </a:r>
            <a:endParaRPr lang="en-GB" dirty="0"/>
          </a:p>
        </p:txBody>
      </p:sp>
      <p:sp>
        <p:nvSpPr>
          <p:cNvPr id="11" name="TextBox 10">
            <a:extLst>
              <a:ext uri="{FF2B5EF4-FFF2-40B4-BE49-F238E27FC236}">
                <a16:creationId xmlns:a16="http://schemas.microsoft.com/office/drawing/2014/main" id="{722C704D-1CB7-D870-1ACC-61F5B1BA72F5}"/>
              </a:ext>
            </a:extLst>
          </p:cNvPr>
          <p:cNvSpPr txBox="1"/>
          <p:nvPr/>
        </p:nvSpPr>
        <p:spPr>
          <a:xfrm>
            <a:off x="8097254" y="2764897"/>
            <a:ext cx="1877181" cy="553998"/>
          </a:xfrm>
          <a:prstGeom prst="rect">
            <a:avLst/>
          </a:prstGeom>
          <a:noFill/>
        </p:spPr>
        <p:txBody>
          <a:bodyPr wrap="square" lIns="0" tIns="0" rIns="0" bIns="0" rtlCol="0">
            <a:spAutoFit/>
          </a:bodyPr>
          <a:lstStyle/>
          <a:p>
            <a:r>
              <a:rPr lang="en-US"/>
              <a:t>Can use shared technical lexis.</a:t>
            </a:r>
            <a:endParaRPr lang="en-GB"/>
          </a:p>
        </p:txBody>
      </p:sp>
      <p:sp>
        <p:nvSpPr>
          <p:cNvPr id="14" name="TextBox 13">
            <a:extLst>
              <a:ext uri="{FF2B5EF4-FFF2-40B4-BE49-F238E27FC236}">
                <a16:creationId xmlns:a16="http://schemas.microsoft.com/office/drawing/2014/main" id="{C59A78A8-4935-583E-0D45-1AE2265616B2}"/>
              </a:ext>
            </a:extLst>
          </p:cNvPr>
          <p:cNvSpPr txBox="1"/>
          <p:nvPr/>
        </p:nvSpPr>
        <p:spPr>
          <a:xfrm>
            <a:off x="2515307" y="3562867"/>
            <a:ext cx="1877181" cy="830997"/>
          </a:xfrm>
          <a:prstGeom prst="rect">
            <a:avLst/>
          </a:prstGeom>
          <a:noFill/>
        </p:spPr>
        <p:txBody>
          <a:bodyPr wrap="square" lIns="0" tIns="0" rIns="0" bIns="0" rtlCol="0" anchor="t">
            <a:spAutoFit/>
          </a:bodyPr>
          <a:lstStyle/>
          <a:p>
            <a:r>
              <a:rPr lang="en-US"/>
              <a:t>Lack of acronyms and technical vocabulary.</a:t>
            </a:r>
            <a:endParaRPr lang="en-GB"/>
          </a:p>
        </p:txBody>
      </p:sp>
      <p:sp>
        <p:nvSpPr>
          <p:cNvPr id="18" name="TextBox 17">
            <a:extLst>
              <a:ext uri="{FF2B5EF4-FFF2-40B4-BE49-F238E27FC236}">
                <a16:creationId xmlns:a16="http://schemas.microsoft.com/office/drawing/2014/main" id="{EB0A0B62-1F7C-4E48-3581-F83B65F39D8B}"/>
              </a:ext>
            </a:extLst>
          </p:cNvPr>
          <p:cNvSpPr txBox="1"/>
          <p:nvPr/>
        </p:nvSpPr>
        <p:spPr>
          <a:xfrm>
            <a:off x="937779" y="3042736"/>
            <a:ext cx="1877181" cy="276999"/>
          </a:xfrm>
          <a:prstGeom prst="rect">
            <a:avLst/>
          </a:prstGeom>
          <a:noFill/>
        </p:spPr>
        <p:txBody>
          <a:bodyPr wrap="square" lIns="0" tIns="0" rIns="0" bIns="0" rtlCol="0" anchor="t">
            <a:spAutoFit/>
          </a:bodyPr>
          <a:lstStyle/>
          <a:p>
            <a:r>
              <a:rPr lang="en-US"/>
              <a:t>Simpler language.</a:t>
            </a:r>
            <a:endParaRPr lang="en-GB"/>
          </a:p>
        </p:txBody>
      </p:sp>
      <p:sp>
        <p:nvSpPr>
          <p:cNvPr id="19" name="TextBox 18">
            <a:extLst>
              <a:ext uri="{FF2B5EF4-FFF2-40B4-BE49-F238E27FC236}">
                <a16:creationId xmlns:a16="http://schemas.microsoft.com/office/drawing/2014/main" id="{B968BBDE-4C08-CF7D-8CCB-9AAEB7823CD9}"/>
              </a:ext>
            </a:extLst>
          </p:cNvPr>
          <p:cNvSpPr txBox="1"/>
          <p:nvPr/>
        </p:nvSpPr>
        <p:spPr>
          <a:xfrm>
            <a:off x="1025676" y="4605841"/>
            <a:ext cx="1877181" cy="553998"/>
          </a:xfrm>
          <a:prstGeom prst="rect">
            <a:avLst/>
          </a:prstGeom>
          <a:noFill/>
        </p:spPr>
        <p:txBody>
          <a:bodyPr wrap="square" lIns="0" tIns="0" rIns="0" bIns="0" rtlCol="0" anchor="t">
            <a:spAutoFit/>
          </a:bodyPr>
          <a:lstStyle/>
          <a:p>
            <a:r>
              <a:rPr lang="en-US" dirty="0"/>
              <a:t>Copy in home language if EAL.</a:t>
            </a:r>
            <a:endParaRPr lang="en-GB" dirty="0"/>
          </a:p>
        </p:txBody>
      </p:sp>
      <p:sp>
        <p:nvSpPr>
          <p:cNvPr id="20" name="TextBox 19">
            <a:extLst>
              <a:ext uri="{FF2B5EF4-FFF2-40B4-BE49-F238E27FC236}">
                <a16:creationId xmlns:a16="http://schemas.microsoft.com/office/drawing/2014/main" id="{CD2DC7A5-0F84-EEFE-5D82-C14D8478F93D}"/>
              </a:ext>
            </a:extLst>
          </p:cNvPr>
          <p:cNvSpPr txBox="1"/>
          <p:nvPr/>
        </p:nvSpPr>
        <p:spPr>
          <a:xfrm>
            <a:off x="2902858" y="5086991"/>
            <a:ext cx="1877181" cy="830997"/>
          </a:xfrm>
          <a:prstGeom prst="rect">
            <a:avLst/>
          </a:prstGeom>
          <a:noFill/>
        </p:spPr>
        <p:txBody>
          <a:bodyPr wrap="square" lIns="0" tIns="0" rIns="0" bIns="0" rtlCol="0">
            <a:spAutoFit/>
          </a:bodyPr>
          <a:lstStyle/>
          <a:p>
            <a:r>
              <a:rPr lang="en-US" dirty="0"/>
              <a:t>Images and explanations for grades, etc.</a:t>
            </a:r>
            <a:endParaRPr lang="en-GB" dirty="0"/>
          </a:p>
        </p:txBody>
      </p:sp>
      <p:sp>
        <p:nvSpPr>
          <p:cNvPr id="21" name="TextBox 20">
            <a:extLst>
              <a:ext uri="{FF2B5EF4-FFF2-40B4-BE49-F238E27FC236}">
                <a16:creationId xmlns:a16="http://schemas.microsoft.com/office/drawing/2014/main" id="{381C1E2F-56AB-5902-E12E-9ADF0FE1D545}"/>
              </a:ext>
            </a:extLst>
          </p:cNvPr>
          <p:cNvSpPr txBox="1"/>
          <p:nvPr/>
        </p:nvSpPr>
        <p:spPr>
          <a:xfrm>
            <a:off x="7645744" y="3778949"/>
            <a:ext cx="1877181" cy="830997"/>
          </a:xfrm>
          <a:prstGeom prst="rect">
            <a:avLst/>
          </a:prstGeom>
          <a:noFill/>
        </p:spPr>
        <p:txBody>
          <a:bodyPr wrap="square" lIns="0" tIns="0" rIns="0" bIns="0" rtlCol="0">
            <a:spAutoFit/>
          </a:bodyPr>
          <a:lstStyle/>
          <a:p>
            <a:r>
              <a:rPr lang="en-US"/>
              <a:t>Avoid language which conveys bias.</a:t>
            </a:r>
            <a:endParaRPr lang="en-GB"/>
          </a:p>
        </p:txBody>
      </p:sp>
      <p:sp>
        <p:nvSpPr>
          <p:cNvPr id="22" name="TextBox 21">
            <a:extLst>
              <a:ext uri="{FF2B5EF4-FFF2-40B4-BE49-F238E27FC236}">
                <a16:creationId xmlns:a16="http://schemas.microsoft.com/office/drawing/2014/main" id="{6D4E339E-7560-542C-D413-E64EB3ED03D2}"/>
              </a:ext>
            </a:extLst>
          </p:cNvPr>
          <p:cNvSpPr txBox="1"/>
          <p:nvPr/>
        </p:nvSpPr>
        <p:spPr>
          <a:xfrm>
            <a:off x="7744730" y="4822489"/>
            <a:ext cx="1877181" cy="1107996"/>
          </a:xfrm>
          <a:prstGeom prst="rect">
            <a:avLst/>
          </a:prstGeom>
          <a:noFill/>
        </p:spPr>
        <p:txBody>
          <a:bodyPr wrap="square" lIns="0" tIns="0" rIns="0" bIns="0" rtlCol="0" anchor="t">
            <a:spAutoFit/>
          </a:bodyPr>
          <a:lstStyle/>
          <a:p>
            <a:r>
              <a:rPr lang="en-US" dirty="0"/>
              <a:t>May link to other students’ </a:t>
            </a:r>
            <a:r>
              <a:rPr lang="en-US" dirty="0" err="1"/>
              <a:t>behaviours</a:t>
            </a:r>
            <a:r>
              <a:rPr lang="en-US" dirty="0"/>
              <a:t> and needs.</a:t>
            </a:r>
            <a:endParaRPr lang="en-GB" dirty="0"/>
          </a:p>
        </p:txBody>
      </p:sp>
      <p:sp>
        <p:nvSpPr>
          <p:cNvPr id="23" name="TextBox 22">
            <a:extLst>
              <a:ext uri="{FF2B5EF4-FFF2-40B4-BE49-F238E27FC236}">
                <a16:creationId xmlns:a16="http://schemas.microsoft.com/office/drawing/2014/main" id="{A44DD2CE-69BB-A9C8-D9BE-58C651270E35}"/>
              </a:ext>
            </a:extLst>
          </p:cNvPr>
          <p:cNvSpPr txBox="1"/>
          <p:nvPr/>
        </p:nvSpPr>
        <p:spPr>
          <a:xfrm>
            <a:off x="9621911" y="3539107"/>
            <a:ext cx="1877181" cy="830997"/>
          </a:xfrm>
          <a:prstGeom prst="rect">
            <a:avLst/>
          </a:prstGeom>
          <a:noFill/>
        </p:spPr>
        <p:txBody>
          <a:bodyPr wrap="square" lIns="0" tIns="0" rIns="0" bIns="0" rtlCol="0">
            <a:spAutoFit/>
          </a:bodyPr>
          <a:lstStyle/>
          <a:p>
            <a:r>
              <a:rPr lang="en-US"/>
              <a:t>Could include sensitive information.</a:t>
            </a:r>
            <a:endParaRPr lang="en-GB"/>
          </a:p>
        </p:txBody>
      </p:sp>
      <p:sp>
        <p:nvSpPr>
          <p:cNvPr id="24" name="TextBox 23">
            <a:extLst>
              <a:ext uri="{FF2B5EF4-FFF2-40B4-BE49-F238E27FC236}">
                <a16:creationId xmlns:a16="http://schemas.microsoft.com/office/drawing/2014/main" id="{35C5CE19-5337-E6AA-C561-5B99AEBECCAA}"/>
              </a:ext>
            </a:extLst>
          </p:cNvPr>
          <p:cNvSpPr txBox="1"/>
          <p:nvPr/>
        </p:nvSpPr>
        <p:spPr>
          <a:xfrm>
            <a:off x="5075704" y="3917449"/>
            <a:ext cx="1877181" cy="830997"/>
          </a:xfrm>
          <a:prstGeom prst="rect">
            <a:avLst/>
          </a:prstGeom>
          <a:noFill/>
        </p:spPr>
        <p:txBody>
          <a:bodyPr wrap="square" lIns="0" tIns="0" rIns="0" bIns="0" rtlCol="0" anchor="t">
            <a:spAutoFit/>
          </a:bodyPr>
          <a:lstStyle/>
          <a:p>
            <a:r>
              <a:rPr lang="en-US"/>
              <a:t>Information based on fact and not bias.</a:t>
            </a:r>
            <a:endParaRPr lang="en-GB"/>
          </a:p>
        </p:txBody>
      </p:sp>
    </p:spTree>
    <p:extLst>
      <p:ext uri="{BB962C8B-B14F-4D97-AF65-F5344CB8AC3E}">
        <p14:creationId xmlns:p14="http://schemas.microsoft.com/office/powerpoint/2010/main" val="7327018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a:p>
        </p:txBody>
      </p:sp>
      <p:sp>
        <p:nvSpPr>
          <p:cNvPr id="6" name="Title 5">
            <a:extLst>
              <a:ext uri="{FF2B5EF4-FFF2-40B4-BE49-F238E27FC236}">
                <a16:creationId xmlns:a16="http://schemas.microsoft.com/office/drawing/2014/main" id="{884719B4-4F9E-3B90-BBC6-A678307B7789}"/>
              </a:ext>
            </a:extLst>
          </p:cNvPr>
          <p:cNvSpPr>
            <a:spLocks noGrp="1"/>
          </p:cNvSpPr>
          <p:nvPr>
            <p:ph type="title"/>
          </p:nvPr>
        </p:nvSpPr>
        <p:spPr>
          <a:xfrm>
            <a:off x="984991" y="855653"/>
            <a:ext cx="9942911" cy="946092"/>
          </a:xfrm>
        </p:spPr>
        <p:txBody>
          <a:bodyPr vert="horz" lIns="144000" tIns="0" rIns="144000" bIns="0" rtlCol="0" anchor="t" anchorCtr="0">
            <a:noAutofit/>
          </a:bodyPr>
          <a:lstStyle/>
          <a:p>
            <a:pPr fontAlgn="base"/>
            <a:r>
              <a:rPr lang="en-GB" i="1" dirty="0">
                <a:ea typeface="+mn-ea"/>
                <a:cs typeface="+mn-cs"/>
              </a:rPr>
              <a:t>Aim: </a:t>
            </a:r>
            <a:r>
              <a:rPr lang="en-US" b="1" i="1" dirty="0">
                <a:effectLst/>
                <a:latin typeface="Arial"/>
                <a:cs typeface="Arial"/>
              </a:rPr>
              <a:t>Communicate effectively with </a:t>
            </a:r>
            <a:r>
              <a:rPr lang="en-US" i="1" dirty="0">
                <a:latin typeface="Arial"/>
                <a:cs typeface="Arial"/>
              </a:rPr>
              <a:t>others</a:t>
            </a:r>
            <a:r>
              <a:rPr lang="en-US" b="1" i="1" dirty="0">
                <a:effectLst/>
                <a:latin typeface="Arial"/>
                <a:cs typeface="Arial"/>
              </a:rPr>
              <a:t> to plan a sequence of learning </a:t>
            </a:r>
            <a:br>
              <a:rPr lang="en-US" sz="3200" dirty="0"/>
            </a:br>
            <a:r>
              <a:rPr lang="en-GB" sz="3200" dirty="0">
                <a:ea typeface="+mn-ea"/>
                <a:cs typeface="+mn-cs"/>
              </a:rPr>
              <a:t> </a:t>
            </a:r>
            <a:br>
              <a:rPr lang="en-GB" sz="3200" dirty="0">
                <a:ea typeface="+mn-ea"/>
                <a:cs typeface="+mn-cs"/>
              </a:rPr>
            </a:br>
            <a:br>
              <a:rPr lang="en-GB" sz="3200" b="0" dirty="0"/>
            </a:br>
            <a:br>
              <a:rPr lang="en-GB" sz="3200" b="0" dirty="0"/>
            </a:br>
            <a:br>
              <a:rPr lang="en-US" sz="3200" b="0" dirty="0">
                <a:latin typeface="Arial" panose="020B0604020202020204" pitchFamily="34" charset="0"/>
              </a:rPr>
            </a:br>
            <a:r>
              <a:rPr lang="en-US" sz="3200" b="0" dirty="0">
                <a:latin typeface="Arial"/>
                <a:cs typeface="Arial"/>
              </a:rPr>
              <a:t> </a:t>
            </a:r>
            <a:br>
              <a:rPr lang="en-US" sz="3200" b="0" dirty="0">
                <a:latin typeface="Segoe UI" panose="020B0502040204020203" pitchFamily="34" charset="0"/>
              </a:rPr>
            </a:br>
            <a:br>
              <a:rPr lang="en-GB" sz="3200" b="0" dirty="0">
                <a:cs typeface="Arial"/>
              </a:rPr>
            </a:br>
            <a:br>
              <a:rPr lang="en-GB" sz="3200" b="0" dirty="0">
                <a:ea typeface="+mn-ea"/>
                <a:cs typeface="+mn-cs"/>
              </a:rPr>
            </a:br>
            <a:br>
              <a:rPr lang="en-GB" sz="3200" dirty="0">
                <a:ea typeface="+mn-ea"/>
                <a:cs typeface="+mn-cs"/>
              </a:rPr>
            </a:br>
            <a:r>
              <a:rPr lang="en-GB" sz="3200" i="1" dirty="0">
                <a:ea typeface="+mn-ea"/>
                <a:cs typeface="+mn-cs"/>
              </a:rPr>
              <a:t> </a:t>
            </a:r>
            <a:br>
              <a:rPr lang="en-GB" sz="3200" dirty="0">
                <a:ea typeface="+mn-ea"/>
                <a:cs typeface="+mn-cs"/>
              </a:rPr>
            </a:br>
            <a:endParaRPr lang="en-GB" sz="3200" dirty="0">
              <a:cs typeface="Arial"/>
            </a:endParaRPr>
          </a:p>
        </p:txBody>
      </p:sp>
      <p:sp>
        <p:nvSpPr>
          <p:cNvPr id="8" name="TextBox 7">
            <a:extLst>
              <a:ext uri="{FF2B5EF4-FFF2-40B4-BE49-F238E27FC236}">
                <a16:creationId xmlns:a16="http://schemas.microsoft.com/office/drawing/2014/main" id="{2450E4B9-0ED4-C606-EF64-FDCAE6464F64}"/>
              </a:ext>
            </a:extLst>
          </p:cNvPr>
          <p:cNvSpPr txBox="1"/>
          <p:nvPr/>
        </p:nvSpPr>
        <p:spPr>
          <a:xfrm>
            <a:off x="1121380" y="1924312"/>
            <a:ext cx="10533088" cy="3611694"/>
          </a:xfrm>
          <a:prstGeom prst="rect">
            <a:avLst/>
          </a:prstGeom>
          <a:noFill/>
        </p:spPr>
        <p:txBody>
          <a:bodyPr wrap="square" lIns="0" tIns="0" rIns="0" bIns="0" rtlCol="0" anchor="t">
            <a:spAutoFit/>
          </a:bodyPr>
          <a:lstStyle/>
          <a:p>
            <a:r>
              <a:rPr lang="en-US" sz="2667" b="1" dirty="0"/>
              <a:t>Learning outcomes</a:t>
            </a:r>
          </a:p>
          <a:p>
            <a:endParaRPr lang="en-US" sz="2667" b="1" dirty="0">
              <a:cs typeface="Arial"/>
            </a:endParaRPr>
          </a:p>
          <a:p>
            <a:r>
              <a:rPr lang="en-US" sz="2667" dirty="0"/>
              <a:t>By the end of this lesson, you will:</a:t>
            </a:r>
            <a:endParaRPr lang="en-US" sz="2667" dirty="0">
              <a:cs typeface="Arial"/>
            </a:endParaRPr>
          </a:p>
          <a:p>
            <a:pPr marL="609585" indent="-609585">
              <a:buFont typeface="+mj-lt"/>
              <a:buAutoNum type="arabicPeriod"/>
            </a:pPr>
            <a:r>
              <a:rPr lang="en-US" sz="2667" dirty="0">
                <a:latin typeface="Arial"/>
                <a:cs typeface="Arial"/>
              </a:rPr>
              <a:t>know how to liaise with colleagues to plan appropriate activities for children and young people </a:t>
            </a:r>
          </a:p>
          <a:p>
            <a:pPr marL="609585" indent="-609585">
              <a:buFont typeface="+mj-lt"/>
              <a:buAutoNum type="arabicPeriod"/>
            </a:pPr>
            <a:r>
              <a:rPr lang="en-US" sz="2667" dirty="0">
                <a:latin typeface="Arial"/>
                <a:cs typeface="Arial"/>
              </a:rPr>
              <a:t>understand how to contribute to medium-term planning</a:t>
            </a:r>
          </a:p>
          <a:p>
            <a:pPr marL="609585" indent="-609585">
              <a:buFont typeface="+mj-lt"/>
              <a:buAutoNum type="arabicPeriod"/>
            </a:pPr>
            <a:r>
              <a:rPr lang="en-US" sz="2667" dirty="0">
                <a:latin typeface="Arial"/>
                <a:cs typeface="Arial"/>
              </a:rPr>
              <a:t>know how to present information in an </a:t>
            </a:r>
            <a:r>
              <a:rPr lang="en-US" sz="2667" dirty="0" err="1">
                <a:latin typeface="Arial"/>
                <a:cs typeface="Arial"/>
              </a:rPr>
              <a:t>organised</a:t>
            </a:r>
            <a:r>
              <a:rPr lang="en-US" sz="2667" dirty="0">
                <a:latin typeface="Arial"/>
                <a:cs typeface="Arial"/>
              </a:rPr>
              <a:t> and logical way </a:t>
            </a:r>
          </a:p>
          <a:p>
            <a:pPr marL="609585" indent="-609585">
              <a:buFont typeface="+mj-lt"/>
              <a:buAutoNum type="arabicPeriod"/>
            </a:pPr>
            <a:r>
              <a:rPr lang="en-US" sz="2667" dirty="0">
                <a:latin typeface="Arial"/>
                <a:cs typeface="Arial"/>
              </a:rPr>
              <a:t>be able to communicate effectively in a group situation. </a:t>
            </a:r>
            <a:endParaRPr lang="en-GB" sz="2667" dirty="0">
              <a:cs typeface="Arial"/>
            </a:endParaRPr>
          </a:p>
          <a:p>
            <a:endParaRPr lang="en-GB" sz="2133" dirty="0"/>
          </a:p>
        </p:txBody>
      </p:sp>
    </p:spTree>
    <p:extLst>
      <p:ext uri="{BB962C8B-B14F-4D97-AF65-F5344CB8AC3E}">
        <p14:creationId xmlns:p14="http://schemas.microsoft.com/office/powerpoint/2010/main" val="2619826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New material</a:t>
            </a:r>
          </a:p>
        </p:txBody>
      </p:sp>
    </p:spTree>
    <p:extLst>
      <p:ext uri="{BB962C8B-B14F-4D97-AF65-F5344CB8AC3E}">
        <p14:creationId xmlns:p14="http://schemas.microsoft.com/office/powerpoint/2010/main" val="1520749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AC238FA-0EA4-346B-4FA2-76F59036BAC2}"/>
              </a:ext>
            </a:extLst>
          </p:cNvPr>
          <p:cNvSpPr>
            <a:spLocks noGrp="1"/>
          </p:cNvSpPr>
          <p:nvPr>
            <p:ph type="sldNum" sz="quarter" idx="11"/>
          </p:nvPr>
        </p:nvSpPr>
        <p:spPr/>
        <p:txBody>
          <a:bodyPr/>
          <a:lstStyle/>
          <a:p>
            <a:fld id="{DA2C159E-F13C-4A85-9A41-E7669D3E0D70}" type="slidenum">
              <a:rPr lang="en-GB" smtClean="0"/>
              <a:pPr/>
              <a:t>9</a:t>
            </a:fld>
            <a:endParaRPr lang="en-GB"/>
          </a:p>
        </p:txBody>
      </p:sp>
      <p:sp>
        <p:nvSpPr>
          <p:cNvPr id="6" name="Footer Placeholder 5">
            <a:extLst>
              <a:ext uri="{FF2B5EF4-FFF2-40B4-BE49-F238E27FC236}">
                <a16:creationId xmlns:a16="http://schemas.microsoft.com/office/drawing/2014/main" id="{937E6308-2259-ED54-886F-F2FC96C2B09C}"/>
              </a:ext>
            </a:extLst>
          </p:cNvPr>
          <p:cNvSpPr>
            <a:spLocks noGrp="1"/>
          </p:cNvSpPr>
          <p:nvPr>
            <p:ph type="ftr" sz="quarter" idx="10"/>
          </p:nvPr>
        </p:nvSpPr>
        <p:spPr/>
        <p:txBody>
          <a:bodyPr/>
          <a:lstStyle/>
          <a:p>
            <a:r>
              <a:rPr lang="en-GB" dirty="0"/>
              <a:t>Education and Training Foundation</a:t>
            </a:r>
          </a:p>
        </p:txBody>
      </p:sp>
      <p:sp>
        <p:nvSpPr>
          <p:cNvPr id="9" name="TextBox 8">
            <a:extLst>
              <a:ext uri="{FF2B5EF4-FFF2-40B4-BE49-F238E27FC236}">
                <a16:creationId xmlns:a16="http://schemas.microsoft.com/office/drawing/2014/main" id="{9128B23A-597F-7025-25A6-0368D377D257}"/>
              </a:ext>
            </a:extLst>
          </p:cNvPr>
          <p:cNvSpPr txBox="1"/>
          <p:nvPr/>
        </p:nvSpPr>
        <p:spPr>
          <a:xfrm>
            <a:off x="435881" y="1310698"/>
            <a:ext cx="11234280" cy="4249735"/>
          </a:xfrm>
          <a:prstGeom prst="rect">
            <a:avLst/>
          </a:prstGeom>
          <a:solidFill>
            <a:schemeClr val="accent3">
              <a:lumMod val="20000"/>
              <a:lumOff val="80000"/>
            </a:schemeClr>
          </a:solidFill>
          <a:ln>
            <a:solidFill>
              <a:schemeClr val="tx1"/>
            </a:solidFill>
          </a:ln>
        </p:spPr>
        <p:txBody>
          <a:bodyPr rot="0" spcFirstLastPara="0" vertOverflow="overflow" horzOverflow="overflow" vert="horz" wrap="square" lIns="0" tIns="144000" rIns="0" bIns="0" numCol="1" spcCol="0" rtlCol="0" fromWordArt="0" anchor="t" anchorCtr="0" forceAA="0" compatLnSpc="1">
            <a:prstTxWarp prst="textNoShape">
              <a:avLst/>
            </a:prstTxWarp>
            <a:spAutoFit/>
          </a:bodyPr>
          <a:lstStyle/>
          <a:p>
            <a:pPr marL="243834"/>
            <a:r>
              <a:rPr lang="en-US" sz="2667" b="1" dirty="0">
                <a:cs typeface="Arial"/>
              </a:rPr>
              <a:t>Project: Part 2</a:t>
            </a:r>
            <a:endParaRPr lang="en-US" sz="2667" dirty="0">
              <a:cs typeface="Arial"/>
            </a:endParaRPr>
          </a:p>
          <a:p>
            <a:pPr marL="243834"/>
            <a:r>
              <a:rPr lang="en-US" sz="2667" dirty="0">
                <a:cs typeface="Arial"/>
              </a:rPr>
              <a:t>In today’s lesson, you will work on the second part of your group project. In the last session, you worked together in groups to look at a brief and begin to discuss appropriate strategies.</a:t>
            </a:r>
          </a:p>
          <a:p>
            <a:pPr marL="243834"/>
            <a:endParaRPr lang="en-US" sz="2667" dirty="0">
              <a:cs typeface="Arial"/>
            </a:endParaRPr>
          </a:p>
          <a:p>
            <a:pPr marL="243834"/>
            <a:r>
              <a:rPr lang="en-US" sz="2667" b="1" dirty="0">
                <a:cs typeface="Arial"/>
              </a:rPr>
              <a:t>In today’s lesson, you will:</a:t>
            </a:r>
          </a:p>
          <a:p>
            <a:pPr marL="243834"/>
            <a:endParaRPr lang="en-US" sz="2667" dirty="0">
              <a:cs typeface="Arial"/>
            </a:endParaRPr>
          </a:p>
          <a:p>
            <a:pPr marL="701022" indent="-457189">
              <a:buFont typeface="Arial"/>
              <a:buChar char="•"/>
            </a:pPr>
            <a:r>
              <a:rPr lang="en-US" sz="2667" dirty="0">
                <a:cs typeface="Arial"/>
              </a:rPr>
              <a:t>plan a sequence of learning</a:t>
            </a:r>
          </a:p>
          <a:p>
            <a:pPr marL="701022" indent="-457189">
              <a:buFont typeface="Arial"/>
              <a:buChar char="•"/>
            </a:pPr>
            <a:r>
              <a:rPr lang="en-US" sz="2667" dirty="0">
                <a:cs typeface="Arial"/>
              </a:rPr>
              <a:t>plan some lessons based on the brief provided</a:t>
            </a:r>
          </a:p>
          <a:p>
            <a:pPr marL="701022" indent="-457189">
              <a:buFont typeface="Arial"/>
              <a:buChar char="•"/>
            </a:pPr>
            <a:r>
              <a:rPr lang="en-US" sz="2667" dirty="0">
                <a:cs typeface="Arial"/>
              </a:rPr>
              <a:t>create the resources needed for this.</a:t>
            </a:r>
            <a:endParaRPr lang="en-US" sz="2667" dirty="0"/>
          </a:p>
        </p:txBody>
      </p:sp>
      <p:sp>
        <p:nvSpPr>
          <p:cNvPr id="3" name="Title 5">
            <a:extLst>
              <a:ext uri="{FF2B5EF4-FFF2-40B4-BE49-F238E27FC236}">
                <a16:creationId xmlns:a16="http://schemas.microsoft.com/office/drawing/2014/main" id="{C50E72AF-2779-AA4A-2695-514CD89F3B89}"/>
              </a:ext>
            </a:extLst>
          </p:cNvPr>
          <p:cNvSpPr>
            <a:spLocks noGrp="1"/>
          </p:cNvSpPr>
          <p:nvPr>
            <p:ph type="title"/>
          </p:nvPr>
        </p:nvSpPr>
        <p:spPr>
          <a:xfrm>
            <a:off x="199545" y="246053"/>
            <a:ext cx="11572417" cy="946092"/>
          </a:xfrm>
        </p:spPr>
        <p:txBody>
          <a:bodyPr vert="horz" lIns="144000" tIns="0" rIns="144000" bIns="0" rtlCol="0" anchor="t" anchorCtr="0">
            <a:noAutofit/>
          </a:bodyPr>
          <a:lstStyle/>
          <a:p>
            <a:pPr fontAlgn="base"/>
            <a:r>
              <a:rPr lang="en-GB" i="1" dirty="0">
                <a:ea typeface="+mn-ea"/>
                <a:cs typeface="+mn-cs"/>
              </a:rPr>
              <a:t>Aim: </a:t>
            </a:r>
            <a:r>
              <a:rPr lang="en-US" i="1" dirty="0">
                <a:latin typeface="Arial"/>
                <a:ea typeface="+mn-ea"/>
                <a:cs typeface="Arial"/>
              </a:rPr>
              <a:t>C</a:t>
            </a:r>
            <a:r>
              <a:rPr lang="en-US" b="1" i="1" dirty="0">
                <a:effectLst/>
                <a:latin typeface="Arial"/>
                <a:cs typeface="Arial"/>
              </a:rPr>
              <a:t>ommunicate effectively with </a:t>
            </a:r>
            <a:r>
              <a:rPr lang="en-US" i="1" dirty="0">
                <a:latin typeface="Arial"/>
                <a:cs typeface="Arial"/>
              </a:rPr>
              <a:t>others</a:t>
            </a:r>
            <a:r>
              <a:rPr lang="en-US" b="1" i="1" dirty="0">
                <a:effectLst/>
                <a:latin typeface="Arial"/>
                <a:cs typeface="Arial"/>
              </a:rPr>
              <a:t> to plan a sequence of learning </a:t>
            </a:r>
            <a:br>
              <a:rPr lang="en-US" sz="3200" dirty="0"/>
            </a:br>
            <a:r>
              <a:rPr lang="en-GB" sz="3200" dirty="0">
                <a:ea typeface="+mn-ea"/>
                <a:cs typeface="+mn-cs"/>
              </a:rPr>
              <a:t> </a:t>
            </a:r>
            <a:br>
              <a:rPr lang="en-GB" sz="3200" dirty="0">
                <a:ea typeface="+mn-ea"/>
                <a:cs typeface="+mn-cs"/>
              </a:rPr>
            </a:br>
            <a:br>
              <a:rPr lang="en-GB" sz="3200" b="0" dirty="0"/>
            </a:br>
            <a:br>
              <a:rPr lang="en-GB" sz="3200" b="0" dirty="0"/>
            </a:br>
            <a:br>
              <a:rPr lang="en-US" sz="3200" b="0" dirty="0">
                <a:latin typeface="Arial" panose="020B0604020202020204" pitchFamily="34" charset="0"/>
              </a:rPr>
            </a:br>
            <a:r>
              <a:rPr lang="en-US" sz="3200" b="0" dirty="0">
                <a:latin typeface="Arial"/>
                <a:cs typeface="Arial"/>
              </a:rPr>
              <a:t> </a:t>
            </a:r>
            <a:br>
              <a:rPr lang="en-US" sz="3200" b="0" dirty="0">
                <a:latin typeface="Segoe UI" panose="020B0502040204020203" pitchFamily="34" charset="0"/>
              </a:rPr>
            </a:br>
            <a:br>
              <a:rPr lang="en-GB" sz="3200" b="0" dirty="0">
                <a:cs typeface="Arial"/>
              </a:rPr>
            </a:br>
            <a:br>
              <a:rPr lang="en-GB" sz="3200" b="0" dirty="0">
                <a:ea typeface="+mn-ea"/>
                <a:cs typeface="+mn-cs"/>
              </a:rPr>
            </a:br>
            <a:br>
              <a:rPr lang="en-GB" sz="3200" dirty="0">
                <a:ea typeface="+mn-ea"/>
                <a:cs typeface="+mn-cs"/>
              </a:rPr>
            </a:br>
            <a:r>
              <a:rPr lang="en-GB" sz="3200" i="1" dirty="0">
                <a:ea typeface="+mn-ea"/>
                <a:cs typeface="+mn-cs"/>
              </a:rPr>
              <a:t> </a:t>
            </a:r>
            <a:br>
              <a:rPr lang="en-GB" sz="3200" dirty="0">
                <a:ea typeface="+mn-ea"/>
                <a:cs typeface="+mn-cs"/>
              </a:rPr>
            </a:br>
            <a:endParaRPr lang="en-GB" sz="3200" dirty="0">
              <a:cs typeface="Arial"/>
            </a:endParaRPr>
          </a:p>
        </p:txBody>
      </p:sp>
    </p:spTree>
    <p:extLst>
      <p:ext uri="{BB962C8B-B14F-4D97-AF65-F5344CB8AC3E}">
        <p14:creationId xmlns:p14="http://schemas.microsoft.com/office/powerpoint/2010/main" val="11155487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284CE30-A220-4266-8458-07A10F61EFD8}"/>
</file>

<file path=customXml/itemProps2.xml><?xml version="1.0" encoding="utf-8"?>
<ds:datastoreItem xmlns:ds="http://schemas.openxmlformats.org/officeDocument/2006/customXml" ds:itemID="{5CE7EB59-3FCA-4E9C-96AD-B422FCDB17E3}"/>
</file>

<file path=customXml/itemProps3.xml><?xml version="1.0" encoding="utf-8"?>
<ds:datastoreItem xmlns:ds="http://schemas.openxmlformats.org/officeDocument/2006/customXml" ds:itemID="{58B83B5D-1D38-439C-9CE9-D77DAA8250E3}"/>
</file>

<file path=docProps/app.xml><?xml version="1.0" encoding="utf-8"?>
<Properties xmlns="http://schemas.openxmlformats.org/officeDocument/2006/extended-properties" xmlns:vt="http://schemas.openxmlformats.org/officeDocument/2006/docPropsVTypes">
  <Template>blank</Template>
  <TotalTime>4</TotalTime>
  <Words>4124</Words>
  <Application>Microsoft Office PowerPoint</Application>
  <PresentationFormat>Widescreen</PresentationFormat>
  <Paragraphs>601</Paragraphs>
  <Slides>35</Slides>
  <Notes>27</Notes>
  <HiddenSlides>11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Arial</vt:lpstr>
      <vt:lpstr>Calibri</vt:lpstr>
      <vt:lpstr>Segoe UI</vt:lpstr>
      <vt:lpstr>Office Theme</vt:lpstr>
      <vt:lpstr>Block 2</vt:lpstr>
      <vt:lpstr>Lesson 3</vt:lpstr>
      <vt:lpstr>Lesson outline: Teacher use only  </vt:lpstr>
      <vt:lpstr>01</vt:lpstr>
      <vt:lpstr>   </vt:lpstr>
      <vt:lpstr>   </vt:lpstr>
      <vt:lpstr>Aim: Communicate effectively with others to plan a sequence of learning              </vt:lpstr>
      <vt:lpstr>02</vt:lpstr>
      <vt:lpstr>Aim: Communicate effectively with others to plan a sequence of learning              </vt:lpstr>
      <vt:lpstr>   </vt:lpstr>
      <vt:lpstr>   </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03</vt:lpstr>
      <vt:lpstr>PowerPoint Presentation</vt:lpstr>
      <vt:lpstr>PowerPoint Presentation</vt:lpstr>
      <vt:lpstr>PowerPoint Presentation</vt:lpstr>
      <vt:lpstr>PowerPoint Presentation</vt:lpstr>
      <vt:lpstr>04</vt:lpstr>
      <vt:lpstr>PowerPoint Presentation</vt:lpstr>
      <vt:lpstr>PowerPoint Presentation</vt:lpstr>
      <vt:lpstr>PowerPoint Presentation</vt:lpstr>
      <vt:lpstr>PowerPoint Presentation</vt:lpstr>
      <vt:lpstr>05</vt:lpstr>
      <vt:lpstr>PowerPoint Presentation</vt:lpstr>
      <vt:lpstr>Aim:  Communicate effectively with others to plan a sequence of learning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dc:title>
  <dc:creator>Gemma Brezinski</dc:creator>
  <cp:lastModifiedBy>Gemma Brezinski</cp:lastModifiedBy>
  <cp:revision>9</cp:revision>
  <dcterms:created xsi:type="dcterms:W3CDTF">2024-01-08T10:53:03Z</dcterms:created>
  <dcterms:modified xsi:type="dcterms:W3CDTF">2024-01-08T11:57:15Z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