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entation.xml" ContentType="application/vnd.openxmlformats-officedocument.presentationml.presentation.main+xml"/>
  <Override PartName="/ppt/slides/slide18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7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422" r:id="rId2"/>
    <p:sldId id="499" r:id="rId3"/>
    <p:sldId id="403" r:id="rId4"/>
    <p:sldId id="404" r:id="rId5"/>
    <p:sldId id="500" r:id="rId6"/>
    <p:sldId id="501" r:id="rId7"/>
    <p:sldId id="502" r:id="rId8"/>
    <p:sldId id="503" r:id="rId9"/>
    <p:sldId id="504" r:id="rId10"/>
    <p:sldId id="505" r:id="rId11"/>
    <p:sldId id="506" r:id="rId12"/>
    <p:sldId id="414" r:id="rId13"/>
    <p:sldId id="507" r:id="rId14"/>
    <p:sldId id="508" r:id="rId15"/>
    <p:sldId id="509" r:id="rId16"/>
    <p:sldId id="510" r:id="rId17"/>
    <p:sldId id="511" r:id="rId18"/>
    <p:sldId id="51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1" d="100"/>
          <a:sy n="61" d="100"/>
        </p:scale>
        <p:origin x="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FBF822-CD7F-4EAF-A073-11393311D9EC}" type="datetimeFigureOut">
              <a:rPr lang="en-GB" smtClean="0"/>
              <a:t>08/01/2024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B2278F-EA30-4ECD-AAD8-54633AB3F6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5674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27930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33625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62503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19693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5934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22978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27469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8404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8978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85341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5280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53277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76670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8477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78227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5636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1F1B3-F6B9-4BA8-931C-9D29010190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45C88A-159F-4D6F-80B5-09D17D219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CBB58-F617-47DD-9BC4-C9A2DB3D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58573-A418-4A0C-A005-30333CFF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84A9A-A6F7-49A2-827E-415A66399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24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38A24-83E1-48BB-95DF-5EBD382F8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BBB664-A350-4B0E-82BA-C7230B798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57415-38F6-4621-9DEF-05E09252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FADEC-7E72-431C-AE9E-89F2D6808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2F3C4-3586-48AA-A68A-5CA5D21C0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9DC279-19B0-4536-AA08-9E2E8BA51D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A6563E-369C-4DFE-915A-E1980AACF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0D5D2-0E4D-41B8-BAAC-464DB42B8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AA40E-6041-4E4F-9257-D7CE2D8A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2672E-A2AE-4154-AC33-C900DDDF9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5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37393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437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4469560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52800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buNone/>
              <a:defRPr sz="3600" b="1"/>
            </a:lvl1pPr>
            <a:lvl2pPr marL="359991" indent="-359991">
              <a:lnSpc>
                <a:spcPts val="3733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3600" b="1"/>
            </a:lvl2pPr>
            <a:lvl3pPr marL="815980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3pPr>
            <a:lvl4pPr marL="1319967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4pPr>
            <a:lvl5pPr marL="1679958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6096000" y="1316567"/>
            <a:ext cx="4512733" cy="4800600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/>
            </a:lvl1pPr>
            <a:lvl2pPr marL="239994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2pPr>
            <a:lvl3pPr marL="575986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863978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110397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29676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E6FC6-04BD-4B8C-9E81-41B54453C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C6D8A-113F-444F-8F62-83100084C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D2800-C6D2-402D-B9C2-3DF4679D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C92EC-7160-493B-B4B5-6536194AE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0C406-B697-46AF-A56A-45FD7C86E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4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42C94-D81C-405D-9B7E-F29919FCB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6C0FF7-E57A-490F-A010-16AD14A80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A7AE9-5213-4D0F-9C16-B2C3A1B90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29ED7-5E7C-4C99-B773-1D99ADEE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27C0D-B3F0-4EBC-AC80-C83242E12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E034A-E650-48B5-A70F-573901361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6EB71-0944-43E1-A2D9-EB0EAE186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307A5A-2ADB-4263-9376-F194C9213F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74391-DF16-464D-A5D8-9F2287528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22363-5095-44FE-9935-8B2C56F27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6FFE9-6940-4BF4-B86A-3F7D7398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8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51E4E-698D-4CE1-A63B-4565E4F22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D5674-D18F-4E59-B987-643BA00E4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8C7B83-4153-4405-A2D9-0852AFE26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FDDDBD-31A9-4730-900E-34925CF8BB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3A24FE-6732-4D1F-A396-48F2DCD18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F4C004-E3A6-4E03-BC0C-563932E3E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D00115-3DD7-4FE5-B70F-530024EEF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BE1B20-4748-4E67-BAC7-095C2AF44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4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B9750-31E5-42EA-B4E4-D1F335969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23F3FA-6D63-445B-84F8-9C18E046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59EA9F-7113-4648-96DE-B1BEE0CD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FB727-61CA-4211-8C6C-355BFD010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6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CDF95-0CE8-4710-AE86-E8FEB74B2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D19C93-A1B1-4B5A-B33D-70214C525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88C68-52BC-48E2-A6E5-3CF490528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6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2666A-9BFD-42C1-B11C-8AF8234A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A3D87-AD27-464F-8E50-A50070B12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32F88-FE10-4093-911E-40F3E6E7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67632-61FA-44F5-9E07-2C8DA283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1C73E-B1E1-41DA-AD52-616863DB6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79ABB0-4CFE-48ED-B740-DA28F023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2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7CDA5-B2E0-44AF-9DE8-608CA6204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1C36E2-468F-40FE-B038-F56BA5C3BC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A288E-2936-41A0-BF96-E15CDAA33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DA149-D2C1-4150-B2A3-3E195C1E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48074-ECA8-47E7-9461-179B312CD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7FEC5-3D8D-4981-99E1-009E3E00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3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EB423C-2894-43C0-8D16-2528AF959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77D6D-7834-4380-A355-9DF0A0C92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0E452-C5E8-46AE-8386-142EA662B4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02B97-DFE2-4AD4-BB6B-2A55C9E5C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2B03D-85E8-4B47-88DC-4E323D658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3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  <p:sldLayoutId id="214748366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4C122-B929-FCC5-DE3B-4EBF267DEB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Block 2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42770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Guided practice</a:t>
            </a:r>
          </a:p>
        </p:txBody>
      </p:sp>
    </p:spTree>
    <p:extLst>
      <p:ext uri="{BB962C8B-B14F-4D97-AF65-F5344CB8AC3E}">
        <p14:creationId xmlns:p14="http://schemas.microsoft.com/office/powerpoint/2010/main" val="8180311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84719B4-4F9E-3B90-BBC6-A678307B7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545" y="2067203"/>
            <a:ext cx="9942911" cy="1590397"/>
          </a:xfrm>
        </p:spPr>
        <p:txBody>
          <a:bodyPr vert="horz" lIns="144000" tIns="0" rIns="144000" bIns="0" rtlCol="0" anchor="t" anchorCtr="0">
            <a:normAutofit fontScale="90000"/>
          </a:bodyPr>
          <a:lstStyle/>
          <a:p>
            <a:pPr fontAlgn="base"/>
            <a:br>
              <a:rPr lang="en-GB" b="0"/>
            </a:br>
            <a:br>
              <a:rPr lang="en-GB" b="0"/>
            </a:br>
            <a:br>
              <a:rPr lang="en-US" sz="2400" b="0">
                <a:latin typeface="Arial" panose="020B0604020202020204" pitchFamily="34" charset="0"/>
              </a:rPr>
            </a:br>
            <a:r>
              <a:rPr lang="en-US" sz="2400" b="0">
                <a:solidFill>
                  <a:srgbClr val="000000"/>
                </a:solidFill>
                <a:latin typeface="Arial"/>
                <a:cs typeface="Arial"/>
              </a:rPr>
              <a:t> </a:t>
            </a:r>
            <a:br>
              <a:rPr lang="en-US" b="0" i="0">
                <a:effectLst/>
                <a:latin typeface="Segoe UI" panose="020B0502040204020203" pitchFamily="34" charset="0"/>
              </a:rPr>
            </a:br>
            <a:br>
              <a:rPr lang="en-GB" b="0">
                <a:cs typeface="Arial"/>
              </a:rPr>
            </a:br>
            <a:br>
              <a:rPr lang="en-GB" b="0">
                <a:ea typeface="+mn-ea"/>
                <a:cs typeface="+mn-cs"/>
              </a:rPr>
            </a:br>
            <a:br>
              <a:rPr lang="en-GB" sz="1333">
                <a:solidFill>
                  <a:schemeClr val="dk1"/>
                </a:solidFill>
                <a:ea typeface="+mn-ea"/>
                <a:cs typeface="+mn-cs"/>
              </a:rPr>
            </a:br>
            <a:r>
              <a:rPr lang="en-GB" sz="1333" i="1">
                <a:solidFill>
                  <a:schemeClr val="dk1"/>
                </a:solidFill>
                <a:ea typeface="+mn-ea"/>
                <a:cs typeface="+mn-cs"/>
              </a:rPr>
              <a:t> </a:t>
            </a:r>
            <a:br>
              <a:rPr lang="en-GB" sz="1333">
                <a:solidFill>
                  <a:schemeClr val="dk1"/>
                </a:solidFill>
                <a:ea typeface="+mn-ea"/>
                <a:cs typeface="+mn-cs"/>
              </a:rPr>
            </a:br>
            <a:endParaRPr lang="en-GB" sz="1333"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FBE475-8944-3C93-276C-201EA336F34A}"/>
              </a:ext>
            </a:extLst>
          </p:cNvPr>
          <p:cNvSpPr txBox="1"/>
          <p:nvPr/>
        </p:nvSpPr>
        <p:spPr>
          <a:xfrm>
            <a:off x="179073" y="186919"/>
            <a:ext cx="11760777" cy="5335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GB" sz="2667" b="1" i="1" dirty="0">
                <a:cs typeface="Arial"/>
              </a:rPr>
              <a:t>Aim: </a:t>
            </a:r>
            <a:r>
              <a:rPr lang="en-US" sz="2667" b="1" i="1" dirty="0">
                <a:cs typeface="Arial"/>
              </a:rPr>
              <a:t>Key summative checkpoint assessment for CS2</a:t>
            </a:r>
            <a:endParaRPr lang="en-GB" sz="2667" b="1" i="1" dirty="0"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C437F6-8DE0-7E98-21C5-8337F1103E6C}"/>
              </a:ext>
            </a:extLst>
          </p:cNvPr>
          <p:cNvSpPr txBox="1"/>
          <p:nvPr/>
        </p:nvSpPr>
        <p:spPr>
          <a:xfrm>
            <a:off x="3695178" y="1570973"/>
            <a:ext cx="5127841" cy="6566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4267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92E1F96-16AB-5F47-7927-61A7069E800E}"/>
              </a:ext>
            </a:extLst>
          </p:cNvPr>
          <p:cNvSpPr/>
          <p:nvPr/>
        </p:nvSpPr>
        <p:spPr>
          <a:xfrm>
            <a:off x="514313" y="1308570"/>
            <a:ext cx="11163372" cy="469806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96000" rIns="121920" bIns="96000" rtlCol="0" anchor="ctr"/>
          <a:lstStyle/>
          <a:p>
            <a:endParaRPr lang="en-US" sz="2667" b="1" dirty="0">
              <a:solidFill>
                <a:schemeClr val="tx1"/>
              </a:solidFill>
              <a:cs typeface="Arial"/>
            </a:endParaRPr>
          </a:p>
          <a:p>
            <a:r>
              <a:rPr lang="en-US" sz="2667" b="1" dirty="0">
                <a:solidFill>
                  <a:schemeClr val="tx1"/>
                </a:solidFill>
                <a:cs typeface="Arial"/>
              </a:rPr>
              <a:t>Task 2</a:t>
            </a:r>
            <a:endParaRPr lang="en-US" sz="2400" dirty="0">
              <a:solidFill>
                <a:schemeClr val="tx1"/>
              </a:solidFill>
              <a:cs typeface="Arial"/>
            </a:endParaRPr>
          </a:p>
          <a:p>
            <a:r>
              <a:rPr lang="en-US" sz="2667" dirty="0">
                <a:solidFill>
                  <a:schemeClr val="tx1"/>
                </a:solidFill>
                <a:cs typeface="Arial"/>
              </a:rPr>
              <a:t>You are going to work in your groups to create a 10-minute presentation covering the following questions.</a:t>
            </a:r>
          </a:p>
          <a:p>
            <a:pPr marL="609585" indent="-609585">
              <a:buAutoNum type="arabicPeriod"/>
            </a:pPr>
            <a:r>
              <a:rPr lang="en-US" sz="2667" dirty="0">
                <a:solidFill>
                  <a:schemeClr val="tx1"/>
                </a:solidFill>
                <a:cs typeface="Arial"/>
              </a:rPr>
              <a:t>What did you identify as the main needs of the child? </a:t>
            </a:r>
          </a:p>
          <a:p>
            <a:pPr marL="609585" indent="-609585">
              <a:buAutoNum type="arabicPeriod"/>
            </a:pPr>
            <a:r>
              <a:rPr lang="en-US" sz="2667" dirty="0">
                <a:solidFill>
                  <a:schemeClr val="tx1"/>
                </a:solidFill>
                <a:cs typeface="Arial"/>
              </a:rPr>
              <a:t>What key strategies did you plan to use to support the child?</a:t>
            </a:r>
          </a:p>
          <a:p>
            <a:pPr marL="609585" indent="-609585">
              <a:buAutoNum type="arabicPeriod"/>
            </a:pPr>
            <a:r>
              <a:rPr lang="en-US" sz="2667" dirty="0">
                <a:solidFill>
                  <a:schemeClr val="tx1"/>
                </a:solidFill>
                <a:cs typeface="Arial"/>
              </a:rPr>
              <a:t>How will you assess the child’s progress?</a:t>
            </a:r>
          </a:p>
          <a:p>
            <a:pPr marL="609585" indent="-609585">
              <a:buAutoNum type="arabicPeriod"/>
            </a:pPr>
            <a:r>
              <a:rPr lang="en-US" sz="2667" dirty="0">
                <a:solidFill>
                  <a:schemeClr val="tx1"/>
                </a:solidFill>
                <a:cs typeface="Arial"/>
              </a:rPr>
              <a:t>What did you take into account when communicating with parents?</a:t>
            </a:r>
          </a:p>
          <a:p>
            <a:pPr marL="609585" indent="-609585">
              <a:buAutoNum type="arabicPeriod"/>
            </a:pPr>
            <a:r>
              <a:rPr lang="en-US" sz="2667" dirty="0">
                <a:solidFill>
                  <a:schemeClr val="tx1"/>
                </a:solidFill>
                <a:cs typeface="Arial"/>
              </a:rPr>
              <a:t>How will you know if your support for the child has been effective? </a:t>
            </a:r>
          </a:p>
          <a:p>
            <a:endParaRPr lang="en-US" sz="240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280736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84719B4-4F9E-3B90-BBC6-A678307B7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545" y="2067203"/>
            <a:ext cx="9942911" cy="1590397"/>
          </a:xfrm>
        </p:spPr>
        <p:txBody>
          <a:bodyPr vert="horz" lIns="144000" tIns="0" rIns="144000" bIns="0" rtlCol="0" anchor="t" anchorCtr="0">
            <a:normAutofit fontScale="90000"/>
          </a:bodyPr>
          <a:lstStyle/>
          <a:p>
            <a:pPr fontAlgn="base"/>
            <a:br>
              <a:rPr lang="en-GB" b="0"/>
            </a:br>
            <a:br>
              <a:rPr lang="en-GB" b="0"/>
            </a:br>
            <a:br>
              <a:rPr lang="en-US" sz="2400" b="0">
                <a:latin typeface="Arial" panose="020B0604020202020204" pitchFamily="34" charset="0"/>
              </a:rPr>
            </a:br>
            <a:r>
              <a:rPr lang="en-US" sz="2400" b="0">
                <a:solidFill>
                  <a:srgbClr val="000000"/>
                </a:solidFill>
                <a:latin typeface="Arial"/>
                <a:cs typeface="Arial"/>
              </a:rPr>
              <a:t> </a:t>
            </a:r>
            <a:br>
              <a:rPr lang="en-US" b="0" i="0">
                <a:effectLst/>
                <a:latin typeface="Segoe UI" panose="020B0502040204020203" pitchFamily="34" charset="0"/>
              </a:rPr>
            </a:br>
            <a:br>
              <a:rPr lang="en-GB" b="0">
                <a:cs typeface="Arial"/>
              </a:rPr>
            </a:br>
            <a:br>
              <a:rPr lang="en-GB" b="0">
                <a:ea typeface="+mn-ea"/>
                <a:cs typeface="+mn-cs"/>
              </a:rPr>
            </a:br>
            <a:br>
              <a:rPr lang="en-GB" sz="1333">
                <a:solidFill>
                  <a:schemeClr val="dk1"/>
                </a:solidFill>
                <a:ea typeface="+mn-ea"/>
                <a:cs typeface="+mn-cs"/>
              </a:rPr>
            </a:br>
            <a:r>
              <a:rPr lang="en-GB" sz="1333" i="1">
                <a:solidFill>
                  <a:schemeClr val="dk1"/>
                </a:solidFill>
                <a:ea typeface="+mn-ea"/>
                <a:cs typeface="+mn-cs"/>
              </a:rPr>
              <a:t> </a:t>
            </a:r>
            <a:br>
              <a:rPr lang="en-GB" sz="1333">
                <a:solidFill>
                  <a:schemeClr val="dk1"/>
                </a:solidFill>
                <a:ea typeface="+mn-ea"/>
                <a:cs typeface="+mn-cs"/>
              </a:rPr>
            </a:br>
            <a:endParaRPr lang="en-GB" sz="1333"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FBE475-8944-3C93-276C-201EA336F34A}"/>
              </a:ext>
            </a:extLst>
          </p:cNvPr>
          <p:cNvSpPr txBox="1"/>
          <p:nvPr/>
        </p:nvSpPr>
        <p:spPr>
          <a:xfrm>
            <a:off x="103846" y="141217"/>
            <a:ext cx="11901455" cy="5335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GB" sz="2667" b="1" i="1" dirty="0"/>
              <a:t>Aim: </a:t>
            </a:r>
            <a:r>
              <a:rPr lang="en-US" sz="2667" b="1" i="1" dirty="0"/>
              <a:t>Key summative checkpoint assessment for CS2</a:t>
            </a:r>
            <a:endParaRPr lang="en-GB" sz="2667" b="1" i="1" dirty="0"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C437F6-8DE0-7E98-21C5-8337F1103E6C}"/>
              </a:ext>
            </a:extLst>
          </p:cNvPr>
          <p:cNvSpPr txBox="1"/>
          <p:nvPr/>
        </p:nvSpPr>
        <p:spPr>
          <a:xfrm>
            <a:off x="3695178" y="1570973"/>
            <a:ext cx="5127841" cy="6566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4267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92E1F96-16AB-5F47-7927-61A7069E800E}"/>
              </a:ext>
            </a:extLst>
          </p:cNvPr>
          <p:cNvSpPr/>
          <p:nvPr/>
        </p:nvSpPr>
        <p:spPr>
          <a:xfrm>
            <a:off x="514313" y="1668619"/>
            <a:ext cx="11163372" cy="37704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96000" rIns="121920" bIns="96000" rtlCol="0" anchor="ctr"/>
          <a:lstStyle/>
          <a:p>
            <a:endParaRPr lang="en-US" sz="2667" dirty="0">
              <a:solidFill>
                <a:schemeClr val="tx1"/>
              </a:solidFill>
              <a:cs typeface="Arial"/>
            </a:endParaRPr>
          </a:p>
          <a:p>
            <a:r>
              <a:rPr lang="en-US" sz="2667" b="1" dirty="0">
                <a:solidFill>
                  <a:schemeClr val="tx1"/>
                </a:solidFill>
                <a:cs typeface="Arial"/>
              </a:rPr>
              <a:t>Task 2 (continued)</a:t>
            </a:r>
          </a:p>
          <a:p>
            <a:endParaRPr lang="en-US" sz="2667" dirty="0">
              <a:solidFill>
                <a:schemeClr val="tx1"/>
              </a:solidFill>
              <a:cs typeface="Arial"/>
            </a:endParaRPr>
          </a:p>
          <a:p>
            <a:r>
              <a:rPr lang="en-US" sz="2667" dirty="0">
                <a:solidFill>
                  <a:schemeClr val="tx1"/>
                </a:solidFill>
                <a:cs typeface="Arial"/>
              </a:rPr>
              <a:t>You must also make sure that: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 dirty="0">
                <a:solidFill>
                  <a:schemeClr val="tx1"/>
                </a:solidFill>
                <a:cs typeface="Arial"/>
              </a:rPr>
              <a:t>every member of your group contributes to the presentation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 dirty="0">
                <a:solidFill>
                  <a:schemeClr val="tx1"/>
                </a:solidFill>
                <a:cs typeface="Arial"/>
              </a:rPr>
              <a:t>the presentation is no longer than 10 minutes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 dirty="0">
                <a:solidFill>
                  <a:schemeClr val="tx1"/>
                </a:solidFill>
                <a:cs typeface="Arial"/>
              </a:rPr>
              <a:t>you use PowerPoint slides to support your presentation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 dirty="0">
                <a:solidFill>
                  <a:schemeClr val="tx1"/>
                </a:solidFill>
                <a:cs typeface="Arial"/>
              </a:rPr>
              <a:t>you think carefully about the information you use and how you present this information to keep your audience interested. </a:t>
            </a:r>
          </a:p>
          <a:p>
            <a:endParaRPr lang="en-US" sz="240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002704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35584703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84719B4-4F9E-3B90-BBC6-A678307B7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545" y="2067203"/>
            <a:ext cx="9942911" cy="1590397"/>
          </a:xfrm>
        </p:spPr>
        <p:txBody>
          <a:bodyPr vert="horz" lIns="144000" tIns="0" rIns="144000" bIns="0" rtlCol="0" anchor="t" anchorCtr="0">
            <a:normAutofit fontScale="90000"/>
          </a:bodyPr>
          <a:lstStyle/>
          <a:p>
            <a:pPr fontAlgn="base"/>
            <a:br>
              <a:rPr lang="en-GB" b="0"/>
            </a:br>
            <a:br>
              <a:rPr lang="en-GB" b="0"/>
            </a:br>
            <a:br>
              <a:rPr lang="en-US" sz="2400" b="0">
                <a:latin typeface="Arial" panose="020B0604020202020204" pitchFamily="34" charset="0"/>
              </a:rPr>
            </a:br>
            <a:r>
              <a:rPr lang="en-US" sz="2400" b="0">
                <a:solidFill>
                  <a:srgbClr val="000000"/>
                </a:solidFill>
                <a:latin typeface="Arial"/>
                <a:cs typeface="Arial"/>
              </a:rPr>
              <a:t> </a:t>
            </a:r>
            <a:br>
              <a:rPr lang="en-US" b="0" i="0">
                <a:effectLst/>
                <a:latin typeface="Segoe UI" panose="020B0502040204020203" pitchFamily="34" charset="0"/>
              </a:rPr>
            </a:br>
            <a:br>
              <a:rPr lang="en-GB" b="0">
                <a:cs typeface="Arial"/>
              </a:rPr>
            </a:br>
            <a:br>
              <a:rPr lang="en-GB" b="0">
                <a:ea typeface="+mn-ea"/>
                <a:cs typeface="+mn-cs"/>
              </a:rPr>
            </a:br>
            <a:br>
              <a:rPr lang="en-GB" sz="1333">
                <a:solidFill>
                  <a:schemeClr val="dk1"/>
                </a:solidFill>
                <a:ea typeface="+mn-ea"/>
                <a:cs typeface="+mn-cs"/>
              </a:rPr>
            </a:br>
            <a:r>
              <a:rPr lang="en-GB" sz="1333" i="1">
                <a:solidFill>
                  <a:schemeClr val="dk1"/>
                </a:solidFill>
                <a:ea typeface="+mn-ea"/>
                <a:cs typeface="+mn-cs"/>
              </a:rPr>
              <a:t> </a:t>
            </a:r>
            <a:br>
              <a:rPr lang="en-GB" sz="1333">
                <a:solidFill>
                  <a:schemeClr val="dk1"/>
                </a:solidFill>
                <a:ea typeface="+mn-ea"/>
                <a:cs typeface="+mn-cs"/>
              </a:rPr>
            </a:br>
            <a:endParaRPr lang="en-GB" sz="1333"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FBE475-8944-3C93-276C-201EA336F34A}"/>
              </a:ext>
            </a:extLst>
          </p:cNvPr>
          <p:cNvSpPr txBox="1"/>
          <p:nvPr/>
        </p:nvSpPr>
        <p:spPr>
          <a:xfrm>
            <a:off x="172995" y="204356"/>
            <a:ext cx="11749055" cy="5335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GB" sz="2667" b="1" i="1" dirty="0"/>
              <a:t>Aim: </a:t>
            </a:r>
            <a:r>
              <a:rPr lang="en-US" sz="2667" b="1" i="1" dirty="0"/>
              <a:t>Key summative checkpoint assessment for CS2</a:t>
            </a:r>
            <a:endParaRPr lang="en-GB" sz="2667" b="1" i="1" dirty="0"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C437F6-8DE0-7E98-21C5-8337F1103E6C}"/>
              </a:ext>
            </a:extLst>
          </p:cNvPr>
          <p:cNvSpPr txBox="1"/>
          <p:nvPr/>
        </p:nvSpPr>
        <p:spPr>
          <a:xfrm>
            <a:off x="3695178" y="1570973"/>
            <a:ext cx="5127841" cy="6566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4267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92E1F96-16AB-5F47-7927-61A7069E800E}"/>
              </a:ext>
            </a:extLst>
          </p:cNvPr>
          <p:cNvSpPr/>
          <p:nvPr/>
        </p:nvSpPr>
        <p:spPr>
          <a:xfrm>
            <a:off x="461982" y="1430444"/>
            <a:ext cx="11163372" cy="46643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96000" rIns="121920" bIns="96000" rtlCol="0" anchor="ctr"/>
          <a:lstStyle/>
          <a:p>
            <a:endParaRPr lang="en-US" sz="2667" b="1" dirty="0">
              <a:solidFill>
                <a:schemeClr val="tx1"/>
              </a:solidFill>
              <a:cs typeface="Arial"/>
            </a:endParaRPr>
          </a:p>
          <a:p>
            <a:r>
              <a:rPr lang="en-US" sz="2667" b="1" dirty="0">
                <a:solidFill>
                  <a:schemeClr val="tx1"/>
                </a:solidFill>
                <a:cs typeface="Arial"/>
              </a:rPr>
              <a:t>Task 3</a:t>
            </a:r>
            <a:endParaRPr lang="en-US" sz="2400" dirty="0">
              <a:solidFill>
                <a:schemeClr val="tx1"/>
              </a:solidFill>
            </a:endParaRPr>
          </a:p>
          <a:p>
            <a:r>
              <a:rPr lang="en-US" sz="2667" dirty="0">
                <a:solidFill>
                  <a:schemeClr val="tx1"/>
                </a:solidFill>
                <a:cs typeface="Arial"/>
              </a:rPr>
              <a:t>Each group will now deliver their presentation to the rest of the class. Your teacher will assess you on the following points during the presentation.</a:t>
            </a:r>
            <a:endParaRPr lang="en-US" sz="2667" b="1" dirty="0">
              <a:solidFill>
                <a:schemeClr val="tx1"/>
              </a:solidFill>
              <a:cs typeface="Arial"/>
            </a:endParaRP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 dirty="0">
                <a:solidFill>
                  <a:schemeClr val="tx1"/>
                </a:solidFill>
                <a:cs typeface="Arial"/>
              </a:rPr>
              <a:t>Have you worked effectively as a group to identify the needs of the child?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 dirty="0">
                <a:solidFill>
                  <a:schemeClr val="tx1"/>
                </a:solidFill>
                <a:cs typeface="Arial"/>
              </a:rPr>
              <a:t>Have you worked effectively as a group to plan appropriate activities?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 dirty="0">
                <a:solidFill>
                  <a:schemeClr val="tx1"/>
                </a:solidFill>
                <a:cs typeface="Arial"/>
              </a:rPr>
              <a:t>Have you communicated effectively with parents?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 dirty="0">
                <a:solidFill>
                  <a:schemeClr val="tx1"/>
                </a:solidFill>
                <a:cs typeface="Arial"/>
              </a:rPr>
              <a:t>Have you delivered a clear and engaging presentation? </a:t>
            </a:r>
          </a:p>
          <a:p>
            <a:endParaRPr lang="en-US" sz="240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490769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Review </a:t>
            </a:r>
          </a:p>
        </p:txBody>
      </p:sp>
    </p:spTree>
    <p:extLst>
      <p:ext uri="{BB962C8B-B14F-4D97-AF65-F5344CB8AC3E}">
        <p14:creationId xmlns:p14="http://schemas.microsoft.com/office/powerpoint/2010/main" val="2878073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84719B4-4F9E-3B90-BBC6-A678307B7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545" y="2067203"/>
            <a:ext cx="9942911" cy="1590397"/>
          </a:xfrm>
        </p:spPr>
        <p:txBody>
          <a:bodyPr vert="horz" lIns="144000" tIns="0" rIns="144000" bIns="0" rtlCol="0" anchor="t" anchorCtr="0">
            <a:normAutofit fontScale="90000"/>
          </a:bodyPr>
          <a:lstStyle/>
          <a:p>
            <a:pPr fontAlgn="base"/>
            <a:br>
              <a:rPr lang="en-GB" b="0"/>
            </a:br>
            <a:br>
              <a:rPr lang="en-GB" b="0"/>
            </a:br>
            <a:br>
              <a:rPr lang="en-US" sz="2400" b="0">
                <a:latin typeface="Arial" panose="020B0604020202020204" pitchFamily="34" charset="0"/>
              </a:rPr>
            </a:br>
            <a:r>
              <a:rPr lang="en-US" sz="2400" b="0">
                <a:solidFill>
                  <a:srgbClr val="000000"/>
                </a:solidFill>
                <a:latin typeface="Arial"/>
                <a:cs typeface="Arial"/>
              </a:rPr>
              <a:t> </a:t>
            </a:r>
            <a:br>
              <a:rPr lang="en-US" b="0" i="0">
                <a:effectLst/>
                <a:latin typeface="Segoe UI" panose="020B0502040204020203" pitchFamily="34" charset="0"/>
              </a:rPr>
            </a:br>
            <a:br>
              <a:rPr lang="en-GB" b="0">
                <a:cs typeface="Arial"/>
              </a:rPr>
            </a:br>
            <a:br>
              <a:rPr lang="en-GB" b="0">
                <a:ea typeface="+mn-ea"/>
                <a:cs typeface="+mn-cs"/>
              </a:rPr>
            </a:br>
            <a:br>
              <a:rPr lang="en-GB" sz="1333">
                <a:solidFill>
                  <a:schemeClr val="dk1"/>
                </a:solidFill>
                <a:ea typeface="+mn-ea"/>
                <a:cs typeface="+mn-cs"/>
              </a:rPr>
            </a:br>
            <a:r>
              <a:rPr lang="en-GB" sz="1333" i="1">
                <a:solidFill>
                  <a:schemeClr val="dk1"/>
                </a:solidFill>
                <a:ea typeface="+mn-ea"/>
                <a:cs typeface="+mn-cs"/>
              </a:rPr>
              <a:t> </a:t>
            </a:r>
            <a:br>
              <a:rPr lang="en-GB" sz="1333">
                <a:solidFill>
                  <a:schemeClr val="dk1"/>
                </a:solidFill>
                <a:ea typeface="+mn-ea"/>
                <a:cs typeface="+mn-cs"/>
              </a:rPr>
            </a:br>
            <a:endParaRPr lang="en-GB" sz="1333"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FBE475-8944-3C93-276C-201EA336F34A}"/>
              </a:ext>
            </a:extLst>
          </p:cNvPr>
          <p:cNvSpPr txBox="1"/>
          <p:nvPr/>
        </p:nvSpPr>
        <p:spPr>
          <a:xfrm>
            <a:off x="193871" y="204357"/>
            <a:ext cx="11636803" cy="5335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GB" sz="2667" b="1" i="1" dirty="0"/>
              <a:t>Aim: </a:t>
            </a:r>
            <a:r>
              <a:rPr lang="en-US" sz="2667" b="1" i="1" dirty="0"/>
              <a:t>Key summative checkpoint assessment for CS2</a:t>
            </a:r>
            <a:endParaRPr lang="en-GB" sz="2667" b="1" i="1" dirty="0"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C437F6-8DE0-7E98-21C5-8337F1103E6C}"/>
              </a:ext>
            </a:extLst>
          </p:cNvPr>
          <p:cNvSpPr txBox="1"/>
          <p:nvPr/>
        </p:nvSpPr>
        <p:spPr>
          <a:xfrm>
            <a:off x="3695178" y="1570973"/>
            <a:ext cx="5127841" cy="6566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4267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92E1F96-16AB-5F47-7927-61A7069E800E}"/>
              </a:ext>
            </a:extLst>
          </p:cNvPr>
          <p:cNvSpPr/>
          <p:nvPr/>
        </p:nvSpPr>
        <p:spPr>
          <a:xfrm>
            <a:off x="478570" y="1714606"/>
            <a:ext cx="6925399" cy="372335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96000" rIns="121920" bIns="96000" rtlCol="0" anchor="ctr"/>
          <a:lstStyle/>
          <a:p>
            <a:endParaRPr lang="en-US" sz="3200" b="1" dirty="0">
              <a:solidFill>
                <a:schemeClr val="tx1"/>
              </a:solidFill>
              <a:cs typeface="Arial"/>
            </a:endParaRPr>
          </a:p>
          <a:p>
            <a:r>
              <a:rPr lang="en-US" sz="2667" b="1" dirty="0">
                <a:solidFill>
                  <a:schemeClr val="tx1"/>
                </a:solidFill>
                <a:cs typeface="Arial"/>
              </a:rPr>
              <a:t>Review activity</a:t>
            </a:r>
          </a:p>
          <a:p>
            <a:endParaRPr lang="en-US" sz="2667" b="1" dirty="0">
              <a:solidFill>
                <a:schemeClr val="tx1"/>
              </a:solidFill>
              <a:cs typeface="Arial"/>
            </a:endParaRPr>
          </a:p>
          <a:p>
            <a:r>
              <a:rPr lang="en-US" sz="2667" dirty="0">
                <a:solidFill>
                  <a:schemeClr val="tx1"/>
                </a:solidFill>
                <a:cs typeface="Arial"/>
              </a:rPr>
              <a:t>Now complete the self-assessment activity in the handout booklet, reflecting on the skills you have developed in this block and how effective you feel your presentation was. </a:t>
            </a:r>
          </a:p>
          <a:p>
            <a:endParaRPr lang="en-US" sz="3200" dirty="0">
              <a:solidFill>
                <a:schemeClr val="tx1"/>
              </a:solidFill>
              <a:cs typeface="Arial"/>
            </a:endParaRPr>
          </a:p>
        </p:txBody>
      </p:sp>
      <p:pic>
        <p:nvPicPr>
          <p:cNvPr id="2" name="Picture 7" descr="A hand writing on a white board&#10;&#10;Description automatically generated">
            <a:extLst>
              <a:ext uri="{FF2B5EF4-FFF2-40B4-BE49-F238E27FC236}">
                <a16:creationId xmlns:a16="http://schemas.microsoft.com/office/drawing/2014/main" id="{C861CB47-C0FF-C4CE-D1A6-279647FA0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995" y="2231253"/>
            <a:ext cx="3928996" cy="272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9728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84719B4-4F9E-3B90-BBC6-A678307B7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545" y="2067203"/>
            <a:ext cx="9942911" cy="733148"/>
          </a:xfrm>
        </p:spPr>
        <p:txBody>
          <a:bodyPr vert="horz" lIns="144000" tIns="0" rIns="144000" bIns="0" rtlCol="0" anchor="t" anchorCtr="0">
            <a:normAutofit fontScale="90000"/>
          </a:bodyPr>
          <a:lstStyle/>
          <a:p>
            <a:pPr fontAlgn="base"/>
            <a:br>
              <a:rPr lang="en-GB" sz="2933" b="0"/>
            </a:br>
            <a:br>
              <a:rPr lang="en-GB" b="0"/>
            </a:br>
            <a:br>
              <a:rPr lang="en-US" sz="2400" b="0">
                <a:latin typeface="Arial"/>
              </a:rPr>
            </a:br>
            <a:r>
              <a:rPr lang="en-US" sz="2400" b="0">
                <a:solidFill>
                  <a:srgbClr val="000000"/>
                </a:solidFill>
                <a:latin typeface="Arial"/>
                <a:cs typeface="Arial"/>
              </a:rPr>
              <a:t> </a:t>
            </a:r>
            <a:br>
              <a:rPr lang="en-US" b="0" i="0">
                <a:effectLst/>
                <a:latin typeface="Segoe UI" panose="020B0502040204020203" pitchFamily="34" charset="0"/>
              </a:rPr>
            </a:br>
            <a:br>
              <a:rPr lang="en-GB" b="0">
                <a:cs typeface="Arial"/>
              </a:rPr>
            </a:br>
            <a:br>
              <a:rPr lang="en-GB" b="0">
                <a:ea typeface="+mn-ea"/>
                <a:cs typeface="+mn-cs"/>
              </a:rPr>
            </a:br>
            <a:br>
              <a:rPr lang="en-GB" sz="1333">
                <a:ea typeface="+mn-ea"/>
                <a:cs typeface="+mn-cs"/>
              </a:rPr>
            </a:br>
            <a:r>
              <a:rPr lang="en-GB" sz="1333" i="1">
                <a:solidFill>
                  <a:schemeClr val="dk1"/>
                </a:solidFill>
                <a:ea typeface="+mn-ea"/>
                <a:cs typeface="+mn-cs"/>
              </a:rPr>
              <a:t> </a:t>
            </a:r>
            <a:br>
              <a:rPr lang="en-GB" sz="1333">
                <a:ea typeface="+mn-ea"/>
                <a:cs typeface="+mn-cs"/>
              </a:rPr>
            </a:br>
            <a:endParaRPr lang="en-GB" sz="1333"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FBE475-8944-3C93-276C-201EA336F34A}"/>
              </a:ext>
            </a:extLst>
          </p:cNvPr>
          <p:cNvSpPr txBox="1"/>
          <p:nvPr/>
        </p:nvSpPr>
        <p:spPr>
          <a:xfrm>
            <a:off x="1129148" y="763853"/>
            <a:ext cx="9240317" cy="5335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GB" sz="2667" b="1" i="1" dirty="0">
                <a:cs typeface="Arial"/>
              </a:rPr>
              <a:t>Aim: </a:t>
            </a:r>
            <a:r>
              <a:rPr lang="en-US" sz="2667" b="1" i="1" dirty="0">
                <a:cs typeface="Arial"/>
              </a:rPr>
              <a:t>Key summative checkpoint assessment for CS2</a:t>
            </a:r>
            <a:endParaRPr lang="en-GB" sz="2667" b="1" i="1" dirty="0"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0CEDCA-E329-5B78-A815-3052BEFA3E2E}"/>
              </a:ext>
            </a:extLst>
          </p:cNvPr>
          <p:cNvSpPr txBox="1"/>
          <p:nvPr/>
        </p:nvSpPr>
        <p:spPr>
          <a:xfrm>
            <a:off x="1219502" y="1999817"/>
            <a:ext cx="9059229" cy="32834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GB" sz="2667" b="1" dirty="0">
                <a:cs typeface="Arial"/>
              </a:rPr>
              <a:t>Learning outcomes</a:t>
            </a:r>
          </a:p>
          <a:p>
            <a:endParaRPr lang="en-GB" sz="2667" b="1" dirty="0">
              <a:cs typeface="Arial"/>
            </a:endParaRPr>
          </a:p>
          <a:p>
            <a:r>
              <a:rPr lang="en-GB" sz="2667" dirty="0">
                <a:cs typeface="Arial"/>
              </a:rPr>
              <a:t>Can you now: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sz="2667" dirty="0"/>
              <a:t>understand the important aspects of delivering a formal presentation?</a:t>
            </a:r>
            <a:endParaRPr lang="en-GB" sz="2667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sz="2667" dirty="0">
                <a:cs typeface="Arial"/>
              </a:rPr>
              <a:t>create a group presentation based on the project you have undertaken? 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sz="2667" dirty="0">
                <a:cs typeface="Arial"/>
              </a:rPr>
              <a:t>deliver an effective presentation to the rest of the group?</a:t>
            </a:r>
            <a:endParaRPr lang="en-GB" sz="2667" dirty="0"/>
          </a:p>
        </p:txBody>
      </p:sp>
    </p:spTree>
    <p:extLst>
      <p:ext uri="{BB962C8B-B14F-4D97-AF65-F5344CB8AC3E}">
        <p14:creationId xmlns:p14="http://schemas.microsoft.com/office/powerpoint/2010/main" val="26147754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C579EE-E5CC-4F9A-A5AE-7CAF0043E178}"/>
              </a:ext>
            </a:extLst>
          </p:cNvPr>
          <p:cNvSpPr/>
          <p:nvPr/>
        </p:nvSpPr>
        <p:spPr>
          <a:xfrm>
            <a:off x="2111737" y="2234023"/>
            <a:ext cx="2650067" cy="11260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1067"/>
              </a:spcAft>
            </a:pPr>
            <a:endParaRPr lang="en-GB" sz="1467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2351584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32357"/>
            <a:ext cx="2400267" cy="112606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6234069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6216563" y="3824753"/>
            <a:ext cx="240026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2111738" y="3717032"/>
            <a:ext cx="278430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dirty="0"/>
              <a:t>St Mary’s College, Hull, 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583499" y="4869161"/>
            <a:ext cx="873697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b="1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452670"/>
            <a:ext cx="1620137" cy="860743"/>
          </a:xfrm>
          <a:prstGeom prst="rect">
            <a:avLst/>
          </a:prstGeom>
        </p:spPr>
      </p:pic>
      <p:pic>
        <p:nvPicPr>
          <p:cNvPr id="6" name="Picture 5" descr="A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6855122B-22D2-7231-B2C3-ED82B6A40C1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910" y="2155758"/>
            <a:ext cx="1344149" cy="1344149"/>
          </a:xfrm>
          <a:prstGeom prst="rect">
            <a:avLst/>
          </a:prstGeom>
        </p:spPr>
      </p:pic>
      <p:pic>
        <p:nvPicPr>
          <p:cNvPr id="8" name="Picture 7" descr="A blue circle with white text and a cross&#10;&#10;Description automatically generated with low confidence">
            <a:extLst>
              <a:ext uri="{FF2B5EF4-FFF2-40B4-BE49-F238E27FC236}">
                <a16:creationId xmlns:a16="http://schemas.microsoft.com/office/drawing/2014/main" id="{9EB1EC5C-4ADF-850C-9C1D-1EB5AC03D56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837" y="2317720"/>
            <a:ext cx="868191" cy="89019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DC4FE81-D469-789B-C1AF-DBBCB62E8B4C}"/>
              </a:ext>
            </a:extLst>
          </p:cNvPr>
          <p:cNvSpPr txBox="1"/>
          <p:nvPr/>
        </p:nvSpPr>
        <p:spPr>
          <a:xfrm>
            <a:off x="9760479" y="1658939"/>
            <a:ext cx="1460499" cy="16421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067">
                <a:solidFill>
                  <a:schemeClr val="bg1"/>
                </a:solidFill>
                <a:cs typeface="Arial"/>
              </a:rPr>
              <a:t>A was here :)</a:t>
            </a:r>
            <a:endParaRPr lang="en-US" sz="1067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816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Lesson 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144000" tIns="144000" rIns="0" bIns="14400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0" dirty="0"/>
              <a:t>Aim: Key summative checkpoint assessment for CS2</a:t>
            </a:r>
            <a:endParaRPr lang="en-US" sz="3200" b="0" dirty="0">
              <a:cs typeface="Arial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4643D2-5B40-084D-AF5C-E1AE7B10AF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79316" y="7144500"/>
            <a:ext cx="6407315" cy="672075"/>
          </a:xfrm>
        </p:spPr>
        <p:txBody>
          <a:bodyPr/>
          <a:lstStyle/>
          <a:p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45665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GB" dirty="0" err="1"/>
              <a:t>esson</a:t>
            </a:r>
            <a:r>
              <a:rPr lang="en-GB" dirty="0"/>
              <a:t> outline: Teacher use only 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8400257" y="397517"/>
            <a:ext cx="10223500" cy="4802099"/>
          </a:xfrm>
        </p:spPr>
        <p:txBody>
          <a:bodyPr/>
          <a:lstStyle/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0470" y="6342238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/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58E498D9-3291-1D7B-EDE2-87F8F9FAFC5D}"/>
              </a:ext>
            </a:extLst>
          </p:cNvPr>
          <p:cNvGraphicFramePr>
            <a:graphicFrameLocks noGrp="1"/>
          </p:cNvGraphicFramePr>
          <p:nvPr/>
        </p:nvGraphicFramePr>
        <p:xfrm>
          <a:off x="215745" y="965265"/>
          <a:ext cx="11605374" cy="520802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34229">
                  <a:extLst>
                    <a:ext uri="{9D8B030D-6E8A-4147-A177-3AD203B41FA5}">
                      <a16:colId xmlns:a16="http://schemas.microsoft.com/office/drawing/2014/main" val="346630619"/>
                    </a:ext>
                  </a:extLst>
                </a:gridCol>
                <a:gridCol w="1934229">
                  <a:extLst>
                    <a:ext uri="{9D8B030D-6E8A-4147-A177-3AD203B41FA5}">
                      <a16:colId xmlns:a16="http://schemas.microsoft.com/office/drawing/2014/main" val="1098180410"/>
                    </a:ext>
                  </a:extLst>
                </a:gridCol>
                <a:gridCol w="3043389">
                  <a:extLst>
                    <a:ext uri="{9D8B030D-6E8A-4147-A177-3AD203B41FA5}">
                      <a16:colId xmlns:a16="http://schemas.microsoft.com/office/drawing/2014/main" val="847170278"/>
                    </a:ext>
                  </a:extLst>
                </a:gridCol>
                <a:gridCol w="2874724">
                  <a:extLst>
                    <a:ext uri="{9D8B030D-6E8A-4147-A177-3AD203B41FA5}">
                      <a16:colId xmlns:a16="http://schemas.microsoft.com/office/drawing/2014/main" val="3333028173"/>
                    </a:ext>
                  </a:extLst>
                </a:gridCol>
                <a:gridCol w="1818803">
                  <a:extLst>
                    <a:ext uri="{9D8B030D-6E8A-4147-A177-3AD203B41FA5}">
                      <a16:colId xmlns:a16="http://schemas.microsoft.com/office/drawing/2014/main" val="3581277042"/>
                    </a:ext>
                  </a:extLst>
                </a:gridCol>
              </a:tblGrid>
              <a:tr h="525177">
                <a:tc>
                  <a:txBody>
                    <a:bodyPr/>
                    <a:lstStyle/>
                    <a:p>
                      <a:r>
                        <a:rPr lang="en-US" sz="1300" dirty="0">
                          <a:latin typeface="+mj-lt"/>
                        </a:rPr>
                        <a:t>Topic: </a:t>
                      </a:r>
                      <a:endParaRPr lang="en-GB" sz="1300" dirty="0">
                        <a:latin typeface="+mj-lt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300" dirty="0">
                          <a:latin typeface="+mj-lt"/>
                        </a:rPr>
                        <a:t>Core skills – CS2</a:t>
                      </a:r>
                      <a:endParaRPr lang="en-GB" sz="1300" dirty="0">
                        <a:latin typeface="+mj-lt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300">
                          <a:latin typeface="+mj-lt"/>
                        </a:rPr>
                        <a:t>Lesson:</a:t>
                      </a:r>
                      <a:endParaRPr lang="en-GB" sz="2400"/>
                    </a:p>
                  </a:txBody>
                  <a:tcPr marL="121920" marR="121920" marT="60960" marB="60960"/>
                </a:tc>
                <a:tc gridSpan="2">
                  <a:txBody>
                    <a:bodyPr/>
                    <a:lstStyle/>
                    <a:p>
                      <a:r>
                        <a:rPr lang="en-US" sz="1300">
                          <a:latin typeface="+mj-lt"/>
                        </a:rPr>
                        <a:t>5 (3 hours 5 minutes) 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845289"/>
                  </a:ext>
                </a:extLst>
              </a:tr>
              <a:tr h="325120">
                <a:tc gridSpan="2">
                  <a:txBody>
                    <a:bodyPr/>
                    <a:lstStyle/>
                    <a:p>
                      <a:r>
                        <a:rPr lang="en-US" sz="1300" b="1" dirty="0">
                          <a:latin typeface="+mj-lt"/>
                        </a:rPr>
                        <a:t>Aim: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300" b="1" i="1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Key summative checkpoint assessment for CS2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983349"/>
                  </a:ext>
                </a:extLst>
              </a:tr>
              <a:tr h="525177">
                <a:tc gridSpan="2">
                  <a:txBody>
                    <a:bodyPr/>
                    <a:lstStyle/>
                    <a:p>
                      <a:r>
                        <a:rPr lang="en-US" sz="1300" b="1" dirty="0">
                          <a:latin typeface="+mj-lt"/>
                        </a:rPr>
                        <a:t>Component</a:t>
                      </a:r>
                      <a:endParaRPr lang="en-GB" sz="1300" b="1" dirty="0">
                        <a:latin typeface="+mj-lt"/>
                      </a:endParaRP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300" b="1">
                          <a:latin typeface="+mj-lt"/>
                        </a:rPr>
                        <a:t> Activity</a:t>
                      </a:r>
                      <a:endParaRPr lang="en-GB" sz="1300" b="1">
                        <a:latin typeface="+mj-lt"/>
                      </a:endParaRP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>
                          <a:latin typeface="+mj-lt"/>
                        </a:rPr>
                        <a:t>Timings </a:t>
                      </a:r>
                      <a:endParaRPr lang="en-GB" sz="1300" b="1">
                        <a:latin typeface="+mj-lt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626249464"/>
                  </a:ext>
                </a:extLst>
              </a:tr>
              <a:tr h="731520">
                <a:tc gridSpan="2">
                  <a:txBody>
                    <a:bodyPr/>
                    <a:lstStyle/>
                    <a:p>
                      <a:r>
                        <a:rPr lang="en-US" sz="1300" b="1" dirty="0">
                          <a:latin typeface="+mj-lt"/>
                        </a:rPr>
                        <a:t>Recall and connect</a:t>
                      </a:r>
                      <a:endParaRPr lang="en-GB" sz="1300" b="1" dirty="0">
                        <a:latin typeface="+mj-lt"/>
                      </a:endParaRP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300" dirty="0">
                          <a:latin typeface="+mj-lt"/>
                        </a:rPr>
                        <a:t>Slides 192–194. Students complete the true/false activity based on the content in the previous lesson. Teacher to lead feedback and check students’ understanding. 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>
                          <a:latin typeface="+mj-lt"/>
                        </a:rPr>
                        <a:t>15 minutes</a:t>
                      </a:r>
                      <a:endParaRPr lang="en-GB" sz="1300">
                        <a:latin typeface="+mj-lt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457640557"/>
                  </a:ext>
                </a:extLst>
              </a:tr>
              <a:tr h="731520">
                <a:tc gridSpan="2">
                  <a:txBody>
                    <a:bodyPr/>
                    <a:lstStyle/>
                    <a:p>
                      <a:r>
                        <a:rPr lang="en-US" sz="1300" b="1" dirty="0">
                          <a:latin typeface="+mj-lt"/>
                        </a:rPr>
                        <a:t>New material</a:t>
                      </a:r>
                      <a:endParaRPr lang="en-GB" sz="1300" b="1" dirty="0">
                        <a:latin typeface="+mj-lt"/>
                      </a:endParaRP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300" dirty="0">
                          <a:latin typeface="+mj-lt"/>
                        </a:rPr>
                        <a:t>Slides 195–197. Introduce the key presentation task for the lesson. Students watch the suggested video, or similar, on presentation skills and identify three top tips from this on delivering a presentation. 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>
                          <a:latin typeface="+mj-lt"/>
                        </a:rPr>
                        <a:t>20 minutes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741999525"/>
                  </a:ext>
                </a:extLst>
              </a:tr>
              <a:tr h="906471">
                <a:tc gridSpan="2">
                  <a:txBody>
                    <a:bodyPr/>
                    <a:lstStyle/>
                    <a:p>
                      <a:r>
                        <a:rPr lang="en-US" sz="1300" b="1" dirty="0">
                          <a:latin typeface="+mj-lt"/>
                        </a:rPr>
                        <a:t>Guided practice </a:t>
                      </a:r>
                      <a:endParaRPr lang="en-GB" sz="1300" b="1" dirty="0">
                        <a:latin typeface="+mj-lt"/>
                      </a:endParaRP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300" dirty="0">
                          <a:latin typeface="+mj-lt"/>
                        </a:rPr>
                        <a:t>Slides 198–200. Talk through the presentation task and the requirements for this. Students have about 1 hour to collate their information and create a PowerPoint presentation. 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>
                          <a:latin typeface="+mj-lt"/>
                        </a:rPr>
                        <a:t>1 hour 10 minutes 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033886473"/>
                  </a:ext>
                </a:extLst>
              </a:tr>
              <a:tr h="731520">
                <a:tc gridSpan="2">
                  <a:txBody>
                    <a:bodyPr/>
                    <a:lstStyle/>
                    <a:p>
                      <a:r>
                        <a:rPr lang="en-US" sz="1300" b="1" dirty="0">
                          <a:latin typeface="+mj-lt"/>
                        </a:rPr>
                        <a:t>Independent practice </a:t>
                      </a:r>
                      <a:endParaRPr lang="en-GB" sz="1300" b="1" dirty="0">
                        <a:latin typeface="+mj-lt"/>
                      </a:endParaRP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300" dirty="0">
                          <a:latin typeface="+mj-lt"/>
                        </a:rPr>
                        <a:t>Slides 201–202. Each group delivers their presentation to the rest of the class, while the teacher uses the presentations to assess students’ progress for CS2.  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>
                          <a:latin typeface="+mj-lt"/>
                        </a:rPr>
                        <a:t>1 hour 2 minutes 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955350770"/>
                  </a:ext>
                </a:extLst>
              </a:tr>
              <a:tr h="731520">
                <a:tc gridSpan="2">
                  <a:txBody>
                    <a:bodyPr/>
                    <a:lstStyle/>
                    <a:p>
                      <a:r>
                        <a:rPr lang="en-US" sz="1300" b="1" dirty="0">
                          <a:latin typeface="+mj-lt"/>
                        </a:rPr>
                        <a:t>Review </a:t>
                      </a:r>
                      <a:endParaRPr lang="en-GB" sz="1300" b="1" dirty="0">
                        <a:latin typeface="+mj-lt"/>
                      </a:endParaRP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300" dirty="0">
                          <a:latin typeface="+mj-lt"/>
                        </a:rPr>
                        <a:t>Slides 203–205. Students peer-assess the letter of a member of their group. They then spend 10 minutes redrafting their letter in response to feedback on their own work. 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>
                          <a:latin typeface="+mj-lt"/>
                        </a:rPr>
                        <a:t>18 minutes</a:t>
                      </a:r>
                      <a:endParaRPr lang="en-GB" sz="1300" dirty="0">
                        <a:latin typeface="+mj-lt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51707158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697469C-676D-DDBD-2C84-3256EEC42276}"/>
              </a:ext>
            </a:extLst>
          </p:cNvPr>
          <p:cNvSpPr txBox="1"/>
          <p:nvPr/>
        </p:nvSpPr>
        <p:spPr>
          <a:xfrm>
            <a:off x="3711598" y="1717919"/>
            <a:ext cx="10248501" cy="5335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endParaRPr lang="en-US" sz="2667" b="1" i="1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29948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Recall and connect</a:t>
            </a:r>
          </a:p>
        </p:txBody>
      </p:sp>
    </p:spTree>
    <p:extLst>
      <p:ext uri="{BB962C8B-B14F-4D97-AF65-F5344CB8AC3E}">
        <p14:creationId xmlns:p14="http://schemas.microsoft.com/office/powerpoint/2010/main" val="2053762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84719B4-4F9E-3B90-BBC6-A678307B7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545" y="2067203"/>
            <a:ext cx="9942911" cy="1590397"/>
          </a:xfrm>
        </p:spPr>
        <p:txBody>
          <a:bodyPr vert="horz" lIns="144000" tIns="0" rIns="144000" bIns="0" rtlCol="0" anchor="t" anchorCtr="0">
            <a:normAutofit fontScale="90000"/>
          </a:bodyPr>
          <a:lstStyle/>
          <a:p>
            <a:pPr fontAlgn="base"/>
            <a:br>
              <a:rPr lang="en-GB" b="0"/>
            </a:br>
            <a:br>
              <a:rPr lang="en-GB" b="0"/>
            </a:br>
            <a:br>
              <a:rPr lang="en-US" sz="2400" b="0">
                <a:latin typeface="Arial" panose="020B0604020202020204" pitchFamily="34" charset="0"/>
              </a:rPr>
            </a:br>
            <a:r>
              <a:rPr lang="en-US" sz="2400" b="0">
                <a:solidFill>
                  <a:srgbClr val="000000"/>
                </a:solidFill>
                <a:latin typeface="Arial"/>
                <a:cs typeface="Arial"/>
              </a:rPr>
              <a:t> </a:t>
            </a:r>
            <a:br>
              <a:rPr lang="en-US" b="0" i="0">
                <a:effectLst/>
                <a:latin typeface="Segoe UI" panose="020B0502040204020203" pitchFamily="34" charset="0"/>
              </a:rPr>
            </a:br>
            <a:br>
              <a:rPr lang="en-GB" b="0">
                <a:cs typeface="Arial"/>
              </a:rPr>
            </a:br>
            <a:br>
              <a:rPr lang="en-GB" b="0">
                <a:ea typeface="+mn-ea"/>
                <a:cs typeface="+mn-cs"/>
              </a:rPr>
            </a:br>
            <a:br>
              <a:rPr lang="en-GB" sz="1333">
                <a:solidFill>
                  <a:schemeClr val="dk1"/>
                </a:solidFill>
                <a:ea typeface="+mn-ea"/>
                <a:cs typeface="+mn-cs"/>
              </a:rPr>
            </a:br>
            <a:r>
              <a:rPr lang="en-GB" sz="1333" i="1">
                <a:solidFill>
                  <a:schemeClr val="dk1"/>
                </a:solidFill>
                <a:ea typeface="+mn-ea"/>
                <a:cs typeface="+mn-cs"/>
              </a:rPr>
              <a:t> </a:t>
            </a:r>
            <a:br>
              <a:rPr lang="en-GB" sz="1333">
                <a:solidFill>
                  <a:schemeClr val="dk1"/>
                </a:solidFill>
                <a:ea typeface="+mn-ea"/>
                <a:cs typeface="+mn-cs"/>
              </a:rPr>
            </a:br>
            <a:endParaRPr lang="en-GB" sz="1333"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FBE475-8944-3C93-276C-201EA336F34A}"/>
              </a:ext>
            </a:extLst>
          </p:cNvPr>
          <p:cNvSpPr txBox="1"/>
          <p:nvPr/>
        </p:nvSpPr>
        <p:spPr>
          <a:xfrm>
            <a:off x="126104" y="129841"/>
            <a:ext cx="11741185" cy="5335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GB" sz="2667" b="1" i="1" dirty="0">
                <a:cs typeface="Arial"/>
              </a:rPr>
              <a:t>Aim: </a:t>
            </a:r>
            <a:r>
              <a:rPr lang="en-US" sz="2667" b="1" i="1" dirty="0">
                <a:cs typeface="Arial"/>
              </a:rPr>
              <a:t>Key summative checkpoint assessment for CS2</a:t>
            </a:r>
            <a:endParaRPr lang="en-GB" sz="2667" b="1" i="1" dirty="0"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C437F6-8DE0-7E98-21C5-8337F1103E6C}"/>
              </a:ext>
            </a:extLst>
          </p:cNvPr>
          <p:cNvSpPr txBox="1"/>
          <p:nvPr/>
        </p:nvSpPr>
        <p:spPr>
          <a:xfrm>
            <a:off x="3695178" y="1570973"/>
            <a:ext cx="5127841" cy="6566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4267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92E1F96-16AB-5F47-7927-61A7069E800E}"/>
              </a:ext>
            </a:extLst>
          </p:cNvPr>
          <p:cNvSpPr/>
          <p:nvPr/>
        </p:nvSpPr>
        <p:spPr>
          <a:xfrm>
            <a:off x="310274" y="1203705"/>
            <a:ext cx="11425133" cy="493003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96000" rIns="121920" bIns="96000" rtlCol="0" anchor="ctr"/>
          <a:lstStyle/>
          <a:p>
            <a:endParaRPr lang="en-US" sz="2667" dirty="0">
              <a:solidFill>
                <a:schemeClr val="tx1"/>
              </a:solidFill>
              <a:cs typeface="Arial"/>
            </a:endParaRPr>
          </a:p>
          <a:p>
            <a:r>
              <a:rPr lang="en-US" sz="2667" b="1" dirty="0">
                <a:solidFill>
                  <a:schemeClr val="tx1"/>
                </a:solidFill>
                <a:cs typeface="Arial"/>
              </a:rPr>
              <a:t>Recall activity</a:t>
            </a:r>
          </a:p>
          <a:p>
            <a:endParaRPr lang="en-US" sz="2667" b="1" dirty="0">
              <a:solidFill>
                <a:schemeClr val="tx1"/>
              </a:solidFill>
              <a:cs typeface="Arial"/>
            </a:endParaRPr>
          </a:p>
          <a:p>
            <a:r>
              <a:rPr lang="en-US" sz="2667" dirty="0">
                <a:solidFill>
                  <a:schemeClr val="tx1"/>
                </a:solidFill>
                <a:cs typeface="Arial"/>
              </a:rPr>
              <a:t>Decide whether each of these statements is </a:t>
            </a:r>
            <a:r>
              <a:rPr lang="en-US" sz="2667" b="1" dirty="0">
                <a:solidFill>
                  <a:schemeClr val="tx1"/>
                </a:solidFill>
                <a:cs typeface="Arial"/>
              </a:rPr>
              <a:t>true</a:t>
            </a:r>
            <a:r>
              <a:rPr lang="en-US" sz="2667" dirty="0">
                <a:solidFill>
                  <a:schemeClr val="tx1"/>
                </a:solidFill>
                <a:cs typeface="Arial"/>
              </a:rPr>
              <a:t> or </a:t>
            </a:r>
            <a:r>
              <a:rPr lang="en-US" sz="2667" b="1" dirty="0">
                <a:solidFill>
                  <a:schemeClr val="tx1"/>
                </a:solidFill>
                <a:cs typeface="Arial"/>
              </a:rPr>
              <a:t>false</a:t>
            </a:r>
            <a:r>
              <a:rPr lang="en-US" sz="2667" dirty="0">
                <a:solidFill>
                  <a:schemeClr val="tx1"/>
                </a:solidFill>
                <a:cs typeface="Arial"/>
              </a:rPr>
              <a:t>.</a:t>
            </a:r>
          </a:p>
          <a:p>
            <a:pPr marL="609585" indent="-609585">
              <a:buAutoNum type="arabicPeriod"/>
            </a:pPr>
            <a:r>
              <a:rPr lang="en-US" sz="2667" dirty="0">
                <a:solidFill>
                  <a:schemeClr val="tx1"/>
                </a:solidFill>
                <a:cs typeface="Arial"/>
              </a:rPr>
              <a:t>Looking for letters or numbers on street signs is an effective strategy for parents to use. </a:t>
            </a:r>
          </a:p>
          <a:p>
            <a:pPr marL="609585" indent="-609585">
              <a:buAutoNum type="arabicPeriod"/>
            </a:pPr>
            <a:r>
              <a:rPr lang="en-US" sz="2667" dirty="0">
                <a:solidFill>
                  <a:schemeClr val="tx1"/>
                </a:solidFill>
                <a:cs typeface="Arial"/>
              </a:rPr>
              <a:t>Parents do not need to model reading. </a:t>
            </a:r>
          </a:p>
          <a:p>
            <a:pPr marL="609585" indent="-609585">
              <a:buAutoNum type="arabicPeriod"/>
            </a:pPr>
            <a:r>
              <a:rPr lang="en-US" sz="2667" dirty="0">
                <a:solidFill>
                  <a:schemeClr val="tx1"/>
                </a:solidFill>
                <a:cs typeface="Arial"/>
              </a:rPr>
              <a:t>Parents do not need to look for additional opportunities to support their child’s early reading.</a:t>
            </a:r>
          </a:p>
          <a:p>
            <a:pPr marL="609585" indent="-609585">
              <a:buAutoNum type="arabicPeriod"/>
            </a:pPr>
            <a:r>
              <a:rPr lang="en-US" sz="2667" dirty="0">
                <a:solidFill>
                  <a:schemeClr val="tx1"/>
                </a:solidFill>
                <a:cs typeface="Arial"/>
              </a:rPr>
              <a:t>For younger children, parents should focus on strategies that develop oral language. </a:t>
            </a:r>
          </a:p>
          <a:p>
            <a:pPr marL="609585" indent="-609585">
              <a:buAutoNum type="arabicPeriod"/>
            </a:pPr>
            <a:r>
              <a:rPr lang="en-US" sz="2667" dirty="0">
                <a:solidFill>
                  <a:schemeClr val="tx1"/>
                </a:solidFill>
                <a:cs typeface="Arial"/>
              </a:rPr>
              <a:t>Parental engagement has no impact on student outcomes. </a:t>
            </a:r>
          </a:p>
          <a:p>
            <a:endParaRPr lang="en-US" sz="320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8851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84719B4-4F9E-3B90-BBC6-A678307B7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545" y="2067203"/>
            <a:ext cx="9942911" cy="1066523"/>
          </a:xfrm>
        </p:spPr>
        <p:txBody>
          <a:bodyPr vert="horz" lIns="144000" tIns="0" rIns="144000" bIns="0" rtlCol="0" anchor="t" anchorCtr="0">
            <a:normAutofit fontScale="90000"/>
          </a:bodyPr>
          <a:lstStyle/>
          <a:p>
            <a:pPr fontAlgn="base"/>
            <a:br>
              <a:rPr lang="en-GB" b="0"/>
            </a:br>
            <a:br>
              <a:rPr lang="en-GB" b="0"/>
            </a:br>
            <a:br>
              <a:rPr lang="en-US" sz="2400" b="0">
                <a:latin typeface="Arial"/>
              </a:rPr>
            </a:br>
            <a:r>
              <a:rPr lang="en-US" sz="2400" b="0">
                <a:solidFill>
                  <a:srgbClr val="000000"/>
                </a:solidFill>
                <a:latin typeface="Arial"/>
                <a:cs typeface="Arial"/>
              </a:rPr>
              <a:t> </a:t>
            </a:r>
            <a:br>
              <a:rPr lang="en-US" b="0" i="0">
                <a:effectLst/>
                <a:latin typeface="Segoe UI" panose="020B0502040204020203" pitchFamily="34" charset="0"/>
              </a:rPr>
            </a:br>
            <a:br>
              <a:rPr lang="en-GB" b="0">
                <a:cs typeface="Arial"/>
              </a:rPr>
            </a:br>
            <a:br>
              <a:rPr lang="en-GB" b="0">
                <a:ea typeface="+mn-ea"/>
                <a:cs typeface="+mn-cs"/>
              </a:rPr>
            </a:br>
            <a:br>
              <a:rPr lang="en-GB" sz="1333">
                <a:ea typeface="+mn-ea"/>
                <a:cs typeface="+mn-cs"/>
              </a:rPr>
            </a:br>
            <a:r>
              <a:rPr lang="en-GB" sz="1333" i="1">
                <a:solidFill>
                  <a:schemeClr val="dk1"/>
                </a:solidFill>
                <a:ea typeface="+mn-ea"/>
                <a:cs typeface="+mn-cs"/>
              </a:rPr>
              <a:t> </a:t>
            </a:r>
            <a:br>
              <a:rPr lang="en-GB" sz="1333">
                <a:ea typeface="+mn-ea"/>
                <a:cs typeface="+mn-cs"/>
              </a:rPr>
            </a:br>
            <a:endParaRPr lang="en-GB" sz="1333"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FBE475-8944-3C93-276C-201EA336F34A}"/>
              </a:ext>
            </a:extLst>
          </p:cNvPr>
          <p:cNvSpPr txBox="1"/>
          <p:nvPr/>
        </p:nvSpPr>
        <p:spPr>
          <a:xfrm>
            <a:off x="1129148" y="881083"/>
            <a:ext cx="9392717" cy="5335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GB" sz="2667" b="1" i="1" dirty="0">
                <a:cs typeface="Arial"/>
              </a:rPr>
              <a:t>Aim: </a:t>
            </a:r>
            <a:r>
              <a:rPr lang="en-US" sz="2667" b="1" i="1" dirty="0">
                <a:cs typeface="Arial"/>
              </a:rPr>
              <a:t>Key summative checkpoint assessment for CS2</a:t>
            </a:r>
            <a:endParaRPr lang="en-GB" sz="2667" b="1" i="1" dirty="0"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8F1432-98B9-5415-6A88-60AA61821616}"/>
              </a:ext>
            </a:extLst>
          </p:cNvPr>
          <p:cNvSpPr txBox="1"/>
          <p:nvPr/>
        </p:nvSpPr>
        <p:spPr>
          <a:xfrm>
            <a:off x="1266394" y="1995781"/>
            <a:ext cx="9401175" cy="32834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GB" sz="2667" b="1" dirty="0">
                <a:cs typeface="Arial"/>
              </a:rPr>
              <a:t>Learning outcomes</a:t>
            </a:r>
          </a:p>
          <a:p>
            <a:endParaRPr lang="en-GB" sz="2667" b="1" dirty="0">
              <a:cs typeface="Arial"/>
            </a:endParaRPr>
          </a:p>
          <a:p>
            <a:r>
              <a:rPr lang="en-GB" sz="2667" dirty="0">
                <a:cs typeface="Arial"/>
              </a:rPr>
              <a:t>By the end of this lesson, you will:</a:t>
            </a:r>
          </a:p>
          <a:p>
            <a:pPr marL="609585" indent="-609585">
              <a:buAutoNum type="arabicPeriod"/>
            </a:pPr>
            <a:r>
              <a:rPr lang="en-GB" sz="2667" dirty="0"/>
              <a:t>understand the </a:t>
            </a:r>
            <a:r>
              <a:rPr lang="en-GB" sz="2667"/>
              <a:t>important aspects </a:t>
            </a:r>
            <a:r>
              <a:rPr lang="en-GB" sz="2667" dirty="0"/>
              <a:t>of delivering a formal presentation </a:t>
            </a:r>
            <a:endParaRPr lang="en-US" sz="2667" dirty="0">
              <a:cs typeface="Arial"/>
            </a:endParaRPr>
          </a:p>
          <a:p>
            <a:pPr marL="609585" indent="-609585">
              <a:buAutoNum type="arabicPeriod"/>
            </a:pPr>
            <a:r>
              <a:rPr lang="en-GB" sz="2667" dirty="0">
                <a:cs typeface="Arial"/>
              </a:rPr>
              <a:t>create a group presentation based on the project you have undertaken </a:t>
            </a:r>
          </a:p>
          <a:p>
            <a:pPr marL="609585" indent="-609585">
              <a:buAutoNum type="arabicPeriod"/>
            </a:pPr>
            <a:r>
              <a:rPr lang="en-GB" sz="2667" dirty="0">
                <a:cs typeface="Arial"/>
              </a:rPr>
              <a:t>deliver an effective presentation to the rest of the group. </a:t>
            </a:r>
          </a:p>
        </p:txBody>
      </p:sp>
    </p:spTree>
    <p:extLst>
      <p:ext uri="{BB962C8B-B14F-4D97-AF65-F5344CB8AC3E}">
        <p14:creationId xmlns:p14="http://schemas.microsoft.com/office/powerpoint/2010/main" val="2674844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New material</a:t>
            </a:r>
          </a:p>
        </p:txBody>
      </p:sp>
    </p:spTree>
    <p:extLst>
      <p:ext uri="{BB962C8B-B14F-4D97-AF65-F5344CB8AC3E}">
        <p14:creationId xmlns:p14="http://schemas.microsoft.com/office/powerpoint/2010/main" val="2831506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84719B4-4F9E-3B90-BBC6-A678307B7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545" y="2067203"/>
            <a:ext cx="9942911" cy="1590397"/>
          </a:xfrm>
        </p:spPr>
        <p:txBody>
          <a:bodyPr vert="horz" lIns="144000" tIns="0" rIns="144000" bIns="0" rtlCol="0" anchor="t" anchorCtr="0">
            <a:normAutofit fontScale="90000"/>
          </a:bodyPr>
          <a:lstStyle/>
          <a:p>
            <a:pPr fontAlgn="base"/>
            <a:br>
              <a:rPr lang="en-GB" b="0"/>
            </a:br>
            <a:br>
              <a:rPr lang="en-GB" b="0"/>
            </a:br>
            <a:br>
              <a:rPr lang="en-US" sz="2400" b="0">
                <a:latin typeface="Arial" panose="020B0604020202020204" pitchFamily="34" charset="0"/>
              </a:rPr>
            </a:br>
            <a:r>
              <a:rPr lang="en-US" sz="2400" b="0">
                <a:solidFill>
                  <a:srgbClr val="000000"/>
                </a:solidFill>
                <a:latin typeface="Arial"/>
                <a:cs typeface="Arial"/>
              </a:rPr>
              <a:t> </a:t>
            </a:r>
            <a:br>
              <a:rPr lang="en-US" b="0" i="0">
                <a:effectLst/>
                <a:latin typeface="Segoe UI" panose="020B0502040204020203" pitchFamily="34" charset="0"/>
              </a:rPr>
            </a:br>
            <a:br>
              <a:rPr lang="en-GB" b="0">
                <a:cs typeface="Arial"/>
              </a:rPr>
            </a:br>
            <a:br>
              <a:rPr lang="en-GB" b="0">
                <a:ea typeface="+mn-ea"/>
                <a:cs typeface="+mn-cs"/>
              </a:rPr>
            </a:br>
            <a:br>
              <a:rPr lang="en-GB" sz="1333">
                <a:solidFill>
                  <a:schemeClr val="dk1"/>
                </a:solidFill>
                <a:ea typeface="+mn-ea"/>
                <a:cs typeface="+mn-cs"/>
              </a:rPr>
            </a:br>
            <a:r>
              <a:rPr lang="en-GB" sz="1333" i="1">
                <a:solidFill>
                  <a:schemeClr val="dk1"/>
                </a:solidFill>
                <a:ea typeface="+mn-ea"/>
                <a:cs typeface="+mn-cs"/>
              </a:rPr>
              <a:t> </a:t>
            </a:r>
            <a:br>
              <a:rPr lang="en-GB" sz="1333">
                <a:solidFill>
                  <a:schemeClr val="dk1"/>
                </a:solidFill>
                <a:ea typeface="+mn-ea"/>
                <a:cs typeface="+mn-cs"/>
              </a:rPr>
            </a:br>
            <a:endParaRPr lang="en-GB" sz="1333"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FBE475-8944-3C93-276C-201EA336F34A}"/>
              </a:ext>
            </a:extLst>
          </p:cNvPr>
          <p:cNvSpPr txBox="1"/>
          <p:nvPr/>
        </p:nvSpPr>
        <p:spPr>
          <a:xfrm>
            <a:off x="554555" y="311478"/>
            <a:ext cx="11409085" cy="5335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GB" sz="2667" b="1" i="1" dirty="0"/>
              <a:t>Aim: </a:t>
            </a:r>
            <a:r>
              <a:rPr lang="en-US" sz="2667" b="1" i="1" dirty="0"/>
              <a:t>Key summative checkpoint assessment for CS2</a:t>
            </a:r>
            <a:endParaRPr lang="en-GB" sz="2667" b="1" i="1" dirty="0"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C437F6-8DE0-7E98-21C5-8337F1103E6C}"/>
              </a:ext>
            </a:extLst>
          </p:cNvPr>
          <p:cNvSpPr txBox="1"/>
          <p:nvPr/>
        </p:nvSpPr>
        <p:spPr>
          <a:xfrm>
            <a:off x="3695178" y="1570973"/>
            <a:ext cx="5127841" cy="6566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4267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92E1F96-16AB-5F47-7927-61A7069E800E}"/>
              </a:ext>
            </a:extLst>
          </p:cNvPr>
          <p:cNvSpPr/>
          <p:nvPr/>
        </p:nvSpPr>
        <p:spPr>
          <a:xfrm>
            <a:off x="585526" y="2226663"/>
            <a:ext cx="7353372" cy="266972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96000" rIns="121920" bIns="96000" rtlCol="0" anchor="ctr"/>
          <a:lstStyle/>
          <a:p>
            <a:r>
              <a:rPr lang="en-US" sz="2667">
                <a:solidFill>
                  <a:schemeClr val="tx1"/>
                </a:solidFill>
                <a:cs typeface="Arial"/>
              </a:rPr>
              <a:t>The final stage of your project will be to work together as a group to create, </a:t>
            </a:r>
            <a:r>
              <a:rPr lang="en-US" sz="2667" err="1">
                <a:solidFill>
                  <a:schemeClr val="tx1"/>
                </a:solidFill>
                <a:cs typeface="Arial"/>
              </a:rPr>
              <a:t>practise</a:t>
            </a:r>
            <a:r>
              <a:rPr lang="en-US" sz="2667">
                <a:solidFill>
                  <a:schemeClr val="tx1"/>
                </a:solidFill>
                <a:cs typeface="Arial"/>
              </a:rPr>
              <a:t> and deliver a presentation based on the ideas you have collated so far. </a:t>
            </a:r>
          </a:p>
        </p:txBody>
      </p:sp>
      <p:pic>
        <p:nvPicPr>
          <p:cNvPr id="2" name="Picture 7" descr="A red person standing behind a podium&#10;&#10;Description automatically generated">
            <a:extLst>
              <a:ext uri="{FF2B5EF4-FFF2-40B4-BE49-F238E27FC236}">
                <a16:creationId xmlns:a16="http://schemas.microsoft.com/office/drawing/2014/main" id="{31408C41-CB63-2B10-DB9D-581F5199AE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1116" y="2162305"/>
            <a:ext cx="29210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66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84719B4-4F9E-3B90-BBC6-A678307B7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545" y="2067203"/>
            <a:ext cx="9942911" cy="1590397"/>
          </a:xfrm>
        </p:spPr>
        <p:txBody>
          <a:bodyPr vert="horz" lIns="144000" tIns="0" rIns="144000" bIns="0" rtlCol="0" anchor="t" anchorCtr="0">
            <a:normAutofit fontScale="90000"/>
          </a:bodyPr>
          <a:lstStyle/>
          <a:p>
            <a:pPr fontAlgn="base"/>
            <a:br>
              <a:rPr lang="en-GB" b="0"/>
            </a:br>
            <a:br>
              <a:rPr lang="en-GB" b="0"/>
            </a:br>
            <a:br>
              <a:rPr lang="en-US" sz="2400" b="0">
                <a:latin typeface="Arial" panose="020B0604020202020204" pitchFamily="34" charset="0"/>
              </a:rPr>
            </a:br>
            <a:r>
              <a:rPr lang="en-US" sz="2400" b="0">
                <a:solidFill>
                  <a:srgbClr val="000000"/>
                </a:solidFill>
                <a:latin typeface="Arial"/>
                <a:cs typeface="Arial"/>
              </a:rPr>
              <a:t> </a:t>
            </a:r>
            <a:br>
              <a:rPr lang="en-US" b="0" i="0">
                <a:effectLst/>
                <a:latin typeface="Segoe UI" panose="020B0502040204020203" pitchFamily="34" charset="0"/>
              </a:rPr>
            </a:br>
            <a:br>
              <a:rPr lang="en-GB" b="0">
                <a:cs typeface="Arial"/>
              </a:rPr>
            </a:br>
            <a:br>
              <a:rPr lang="en-GB" b="0">
                <a:ea typeface="+mn-ea"/>
                <a:cs typeface="+mn-cs"/>
              </a:rPr>
            </a:br>
            <a:br>
              <a:rPr lang="en-GB" sz="1333">
                <a:solidFill>
                  <a:schemeClr val="dk1"/>
                </a:solidFill>
                <a:ea typeface="+mn-ea"/>
                <a:cs typeface="+mn-cs"/>
              </a:rPr>
            </a:br>
            <a:r>
              <a:rPr lang="en-GB" sz="1333" i="1">
                <a:solidFill>
                  <a:schemeClr val="dk1"/>
                </a:solidFill>
                <a:ea typeface="+mn-ea"/>
                <a:cs typeface="+mn-cs"/>
              </a:rPr>
              <a:t> </a:t>
            </a:r>
            <a:br>
              <a:rPr lang="en-GB" sz="1333">
                <a:solidFill>
                  <a:schemeClr val="dk1"/>
                </a:solidFill>
                <a:ea typeface="+mn-ea"/>
                <a:cs typeface="+mn-cs"/>
              </a:rPr>
            </a:br>
            <a:endParaRPr lang="en-GB" sz="1333"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FBE475-8944-3C93-276C-201EA336F34A}"/>
              </a:ext>
            </a:extLst>
          </p:cNvPr>
          <p:cNvSpPr txBox="1"/>
          <p:nvPr/>
        </p:nvSpPr>
        <p:spPr>
          <a:xfrm>
            <a:off x="455724" y="279451"/>
            <a:ext cx="11770573" cy="5335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GB" sz="2667" b="1" i="1" dirty="0"/>
              <a:t>Aim: </a:t>
            </a:r>
            <a:r>
              <a:rPr lang="en-US" sz="2667" b="1" i="1" dirty="0"/>
              <a:t>Key summative checkpoint assessment for KS2</a:t>
            </a:r>
            <a:endParaRPr lang="en-GB" sz="2667" b="1" i="1" dirty="0"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C437F6-8DE0-7E98-21C5-8337F1103E6C}"/>
              </a:ext>
            </a:extLst>
          </p:cNvPr>
          <p:cNvSpPr txBox="1"/>
          <p:nvPr/>
        </p:nvSpPr>
        <p:spPr>
          <a:xfrm>
            <a:off x="3695178" y="1570973"/>
            <a:ext cx="5127841" cy="6566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4267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92E1F96-16AB-5F47-7927-61A7069E800E}"/>
              </a:ext>
            </a:extLst>
          </p:cNvPr>
          <p:cNvSpPr/>
          <p:nvPr/>
        </p:nvSpPr>
        <p:spPr>
          <a:xfrm>
            <a:off x="550357" y="1828079"/>
            <a:ext cx="7353372" cy="401980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96000" rIns="121920" bIns="96000" rtlCol="0" anchor="ctr"/>
          <a:lstStyle/>
          <a:p>
            <a:r>
              <a:rPr lang="en-US" sz="3200" b="1" dirty="0">
                <a:solidFill>
                  <a:schemeClr val="tx1"/>
                </a:solidFill>
                <a:cs typeface="Arial"/>
              </a:rPr>
              <a:t>Task 1</a:t>
            </a:r>
            <a:endParaRPr lang="en-US" sz="2400" b="1" dirty="0">
              <a:solidFill>
                <a:schemeClr val="tx1"/>
              </a:solidFill>
            </a:endParaRPr>
          </a:p>
          <a:p>
            <a:endParaRPr lang="en-US" sz="3200" b="1" dirty="0">
              <a:solidFill>
                <a:schemeClr val="tx1"/>
              </a:solidFill>
              <a:cs typeface="Arial"/>
            </a:endParaRPr>
          </a:p>
          <a:p>
            <a:r>
              <a:rPr lang="en-US" sz="3200" dirty="0">
                <a:solidFill>
                  <a:schemeClr val="tx1"/>
                </a:solidFill>
                <a:cs typeface="Arial"/>
              </a:rPr>
              <a:t>As you watch the video about presentation skills, bullet-point at least </a:t>
            </a:r>
            <a:r>
              <a:rPr lang="en-US" sz="3200" b="1" dirty="0">
                <a:solidFill>
                  <a:schemeClr val="tx1"/>
                </a:solidFill>
                <a:cs typeface="Arial"/>
              </a:rPr>
              <a:t>three</a:t>
            </a:r>
            <a:r>
              <a:rPr lang="en-US" sz="3200" dirty="0">
                <a:solidFill>
                  <a:schemeClr val="tx1"/>
                </a:solidFill>
                <a:cs typeface="Arial"/>
              </a:rPr>
              <a:t> top tips you need to be aware of when delivering a presentation. 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2" name="Picture 7" descr="A red person standing behind a podium&#10;&#10;Description automatically generated">
            <a:extLst>
              <a:ext uri="{FF2B5EF4-FFF2-40B4-BE49-F238E27FC236}">
                <a16:creationId xmlns:a16="http://schemas.microsoft.com/office/drawing/2014/main" id="{31408C41-CB63-2B10-DB9D-581F5199AE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1116" y="2162305"/>
            <a:ext cx="29210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3401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EB937B-22B1-438E-B94C-53F0C82EE8F1}" vid="{C8935411-04CE-46E8-8E77-6CC9E3078D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FFD837B-450E-494B-A9EF-D61E2D40ABFC}"/>
</file>

<file path=customXml/itemProps2.xml><?xml version="1.0" encoding="utf-8"?>
<ds:datastoreItem xmlns:ds="http://schemas.openxmlformats.org/officeDocument/2006/customXml" ds:itemID="{54DFC461-9A85-461D-8D64-6427D5D8E42F}"/>
</file>

<file path=customXml/itemProps3.xml><?xml version="1.0" encoding="utf-8"?>
<ds:datastoreItem xmlns:ds="http://schemas.openxmlformats.org/officeDocument/2006/customXml" ds:itemID="{9B7C8433-5A09-42BF-8A76-3BF2FCCD5926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</TotalTime>
  <Words>972</Words>
  <Application>Microsoft Office PowerPoint</Application>
  <PresentationFormat>Widescreen</PresentationFormat>
  <Paragraphs>154</Paragraphs>
  <Slides>18</Slides>
  <Notes>17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Segoe UI</vt:lpstr>
      <vt:lpstr>Office Theme</vt:lpstr>
      <vt:lpstr>Block 2</vt:lpstr>
      <vt:lpstr>Lesson 5</vt:lpstr>
      <vt:lpstr>Lesson outline: Teacher use only  </vt:lpstr>
      <vt:lpstr>01</vt:lpstr>
      <vt:lpstr>          </vt:lpstr>
      <vt:lpstr>          </vt:lpstr>
      <vt:lpstr>02</vt:lpstr>
      <vt:lpstr>          </vt:lpstr>
      <vt:lpstr>          </vt:lpstr>
      <vt:lpstr>03</vt:lpstr>
      <vt:lpstr>          </vt:lpstr>
      <vt:lpstr>          </vt:lpstr>
      <vt:lpstr>04</vt:lpstr>
      <vt:lpstr>          </vt:lpstr>
      <vt:lpstr>05</vt:lpstr>
      <vt:lpstr>          </vt:lpstr>
      <vt:lpstr>         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</dc:title>
  <dc:creator>Gemma Brezinski</dc:creator>
  <cp:lastModifiedBy>Gemma Brezinski</cp:lastModifiedBy>
  <cp:revision>11</cp:revision>
  <dcterms:created xsi:type="dcterms:W3CDTF">2024-01-08T10:53:03Z</dcterms:created>
  <dcterms:modified xsi:type="dcterms:W3CDTF">2024-01-08T11:58:17Z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