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Override PartName="/ppt/slides/slide18.xml" ContentType="application/vnd.openxmlformats-officedocument.presentationml.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42" r:id="rId2"/>
    <p:sldId id="343" r:id="rId3"/>
    <p:sldId id="344" r:id="rId4"/>
    <p:sldId id="345" r:id="rId5"/>
    <p:sldId id="346" r:id="rId6"/>
    <p:sldId id="347" r:id="rId7"/>
    <p:sldId id="418" r:id="rId8"/>
    <p:sldId id="349" r:id="rId9"/>
    <p:sldId id="350" r:id="rId10"/>
    <p:sldId id="351" r:id="rId11"/>
    <p:sldId id="352" r:id="rId12"/>
    <p:sldId id="353" r:id="rId13"/>
    <p:sldId id="354" r:id="rId14"/>
    <p:sldId id="355" r:id="rId15"/>
    <p:sldId id="356" r:id="rId16"/>
    <p:sldId id="357" r:id="rId17"/>
    <p:sldId id="358" r:id="rId18"/>
    <p:sldId id="419"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1" d="100"/>
          <a:sy n="61" d="100"/>
        </p:scale>
        <p:origin x="2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FBF822-CD7F-4EAF-A073-11393311D9EC}"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B2278F-EA30-4ECD-AAD8-54633AB3F654}" type="slidenum">
              <a:rPr lang="en-GB" smtClean="0"/>
              <a:t>‹#›</a:t>
            </a:fld>
            <a:endParaRPr lang="en-GB"/>
          </a:p>
        </p:txBody>
      </p:sp>
    </p:spTree>
    <p:extLst>
      <p:ext uri="{BB962C8B-B14F-4D97-AF65-F5344CB8AC3E}">
        <p14:creationId xmlns:p14="http://schemas.microsoft.com/office/powerpoint/2010/main" val="1275674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2044936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254056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2069497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1585928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1891319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a:p>
        </p:txBody>
      </p:sp>
    </p:spTree>
    <p:extLst>
      <p:ext uri="{BB962C8B-B14F-4D97-AF65-F5344CB8AC3E}">
        <p14:creationId xmlns:p14="http://schemas.microsoft.com/office/powerpoint/2010/main" val="11607339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1737188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1700751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2656493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43739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p>
        </p:txBody>
      </p:sp>
    </p:spTree>
    <p:extLst>
      <p:ext uri="{BB962C8B-B14F-4D97-AF65-F5344CB8AC3E}">
        <p14:creationId xmlns:p14="http://schemas.microsoft.com/office/powerpoint/2010/main" val="2965424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5848321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1698710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Lesson 3</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a:xfrm>
            <a:off x="5184960" y="4839226"/>
            <a:ext cx="6397440" cy="1186436"/>
          </a:xfrm>
        </p:spPr>
        <p:txBody>
          <a:bodyPr vert="horz" lIns="144000" tIns="144000" rIns="0" bIns="144000" rtlCol="0" anchor="t">
            <a:noAutofit/>
          </a:bodyPr>
          <a:lstStyle/>
          <a:p>
            <a:pPr>
              <a:lnSpc>
                <a:spcPct val="100000"/>
              </a:lnSpc>
            </a:pPr>
            <a:r>
              <a:rPr lang="en-GB" sz="3200" b="0" dirty="0">
                <a:cs typeface="Arial"/>
              </a:rPr>
              <a:t>Aim: Use a range of strategies to encourage discussion </a:t>
            </a:r>
          </a:p>
        </p:txBody>
      </p:sp>
    </p:spTree>
    <p:extLst>
      <p:ext uri="{BB962C8B-B14F-4D97-AF65-F5344CB8AC3E}">
        <p14:creationId xmlns:p14="http://schemas.microsoft.com/office/powerpoint/2010/main" val="3956411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10</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8" name="TextBox 7">
            <a:extLst>
              <a:ext uri="{FF2B5EF4-FFF2-40B4-BE49-F238E27FC236}">
                <a16:creationId xmlns:a16="http://schemas.microsoft.com/office/drawing/2014/main" id="{F86E075C-893D-1773-95D9-BB8939C1F7A6}"/>
              </a:ext>
            </a:extLst>
          </p:cNvPr>
          <p:cNvSpPr txBox="1"/>
          <p:nvPr/>
        </p:nvSpPr>
        <p:spPr>
          <a:xfrm>
            <a:off x="173584" y="183115"/>
            <a:ext cx="11041227" cy="348878"/>
          </a:xfrm>
          <a:prstGeom prst="rect">
            <a:avLst/>
          </a:prstGeom>
          <a:noFill/>
        </p:spPr>
        <p:txBody>
          <a:bodyPr wrap="square" lIns="121920" tIns="60960" rIns="121920" bIns="60960" anchor="t">
            <a:spAutoFit/>
          </a:bodyPr>
          <a:lstStyle/>
          <a:p>
            <a:endParaRPr lang="en-GB" sz="1467" b="1">
              <a:solidFill>
                <a:srgbClr val="FF0000"/>
              </a:solidFill>
              <a:cs typeface="Arial"/>
            </a:endParaRPr>
          </a:p>
        </p:txBody>
      </p:sp>
      <p:graphicFrame>
        <p:nvGraphicFramePr>
          <p:cNvPr id="3" name="Table 6">
            <a:extLst>
              <a:ext uri="{FF2B5EF4-FFF2-40B4-BE49-F238E27FC236}">
                <a16:creationId xmlns:a16="http://schemas.microsoft.com/office/drawing/2014/main" id="{BE948CD8-F657-B4BD-7EBC-BDD64E4CAF80}"/>
              </a:ext>
            </a:extLst>
          </p:cNvPr>
          <p:cNvGraphicFramePr>
            <a:graphicFrameLocks noGrp="1"/>
          </p:cNvGraphicFramePr>
          <p:nvPr/>
        </p:nvGraphicFramePr>
        <p:xfrm>
          <a:off x="845507" y="2651342"/>
          <a:ext cx="10101804" cy="3640284"/>
        </p:xfrm>
        <a:graphic>
          <a:graphicData uri="http://schemas.openxmlformats.org/drawingml/2006/table">
            <a:tbl>
              <a:tblPr firstRow="1" bandRow="1">
                <a:tableStyleId>{5C22544A-7EE6-4342-B048-85BDC9FD1C3A}</a:tableStyleId>
              </a:tblPr>
              <a:tblGrid>
                <a:gridCol w="3367268">
                  <a:extLst>
                    <a:ext uri="{9D8B030D-6E8A-4147-A177-3AD203B41FA5}">
                      <a16:colId xmlns:a16="http://schemas.microsoft.com/office/drawing/2014/main" val="3992513028"/>
                    </a:ext>
                  </a:extLst>
                </a:gridCol>
                <a:gridCol w="3367268">
                  <a:extLst>
                    <a:ext uri="{9D8B030D-6E8A-4147-A177-3AD203B41FA5}">
                      <a16:colId xmlns:a16="http://schemas.microsoft.com/office/drawing/2014/main" val="4166037598"/>
                    </a:ext>
                  </a:extLst>
                </a:gridCol>
                <a:gridCol w="3367268">
                  <a:extLst>
                    <a:ext uri="{9D8B030D-6E8A-4147-A177-3AD203B41FA5}">
                      <a16:colId xmlns:a16="http://schemas.microsoft.com/office/drawing/2014/main" val="4136010160"/>
                    </a:ext>
                  </a:extLst>
                </a:gridCol>
              </a:tblGrid>
              <a:tr h="1741496">
                <a:tc>
                  <a:txBody>
                    <a:bodyPr/>
                    <a:lstStyle/>
                    <a:p>
                      <a:r>
                        <a:rPr lang="en-US" sz="2100" b="0" dirty="0">
                          <a:solidFill>
                            <a:schemeClr val="tx1"/>
                          </a:solidFill>
                        </a:rPr>
                        <a:t>Ask direct questions</a:t>
                      </a:r>
                      <a:endParaRPr lang="en-GB" sz="2100" b="0" dirty="0">
                        <a:solidFill>
                          <a:schemeClr val="tx1"/>
                        </a:solidFill>
                      </a:endParaRPr>
                    </a:p>
                  </a:txBody>
                  <a:tcPr marL="121920" marR="121920" marT="60960" marB="60960">
                    <a:solidFill>
                      <a:schemeClr val="bg1">
                        <a:lumMod val="95000"/>
                      </a:schemeClr>
                    </a:solidFill>
                  </a:tcPr>
                </a:tc>
                <a:tc>
                  <a:txBody>
                    <a:bodyPr/>
                    <a:lstStyle/>
                    <a:p>
                      <a:r>
                        <a:rPr lang="en-US" sz="2100" b="0" dirty="0">
                          <a:solidFill>
                            <a:schemeClr val="tx1"/>
                          </a:solidFill>
                        </a:rPr>
                        <a:t>Invite children to express themselves </a:t>
                      </a:r>
                      <a:endParaRPr lang="en-GB" sz="2100" b="0" dirty="0">
                        <a:solidFill>
                          <a:schemeClr val="tx1"/>
                        </a:solidFill>
                      </a:endParaRPr>
                    </a:p>
                  </a:txBody>
                  <a:tcPr marL="121920" marR="121920" marT="60960" marB="60960">
                    <a:solidFill>
                      <a:schemeClr val="bg1">
                        <a:lumMod val="95000"/>
                      </a:schemeClr>
                    </a:solidFill>
                  </a:tcPr>
                </a:tc>
                <a:tc>
                  <a:txBody>
                    <a:bodyPr/>
                    <a:lstStyle/>
                    <a:p>
                      <a:r>
                        <a:rPr lang="en-US" sz="2100" b="0" dirty="0">
                          <a:solidFill>
                            <a:schemeClr val="tx1"/>
                          </a:solidFill>
                        </a:rPr>
                        <a:t>Encourage dialogue through formative feedback</a:t>
                      </a:r>
                      <a:endParaRPr lang="en-GB" sz="2100" b="0" dirty="0">
                        <a:solidFill>
                          <a:schemeClr val="tx1"/>
                        </a:solidFill>
                      </a:endParaRPr>
                    </a:p>
                  </a:txBody>
                  <a:tcPr marL="121920" marR="121920" marT="60960" marB="60960">
                    <a:solidFill>
                      <a:schemeClr val="bg1">
                        <a:lumMod val="95000"/>
                      </a:schemeClr>
                    </a:solidFill>
                  </a:tcPr>
                </a:tc>
                <a:extLst>
                  <a:ext uri="{0D108BD9-81ED-4DB2-BD59-A6C34878D82A}">
                    <a16:rowId xmlns:a16="http://schemas.microsoft.com/office/drawing/2014/main" val="165270792"/>
                  </a:ext>
                </a:extLst>
              </a:tr>
              <a:tr h="1898788">
                <a:tc>
                  <a:txBody>
                    <a:bodyPr/>
                    <a:lstStyle/>
                    <a:p>
                      <a:r>
                        <a:rPr lang="en-US" sz="2100" b="0" dirty="0"/>
                        <a:t>Encourage dialogue </a:t>
                      </a:r>
                      <a:endParaRPr lang="en-GB" sz="2100" b="0" dirty="0"/>
                    </a:p>
                  </a:txBody>
                  <a:tcPr marL="121920" marR="121920" marT="60960" marB="60960">
                    <a:solidFill>
                      <a:schemeClr val="bg1">
                        <a:lumMod val="95000"/>
                      </a:schemeClr>
                    </a:solidFill>
                  </a:tcPr>
                </a:tc>
                <a:tc>
                  <a:txBody>
                    <a:bodyPr/>
                    <a:lstStyle/>
                    <a:p>
                      <a:r>
                        <a:rPr lang="en-US" sz="2100" b="0" dirty="0"/>
                        <a:t>Encourage peer teaching</a:t>
                      </a:r>
                      <a:endParaRPr lang="en-GB" sz="2100" b="0" dirty="0"/>
                    </a:p>
                  </a:txBody>
                  <a:tcPr marL="121920" marR="121920" marT="60960" marB="60960">
                    <a:solidFill>
                      <a:schemeClr val="bg1">
                        <a:lumMod val="95000"/>
                      </a:schemeClr>
                    </a:solidFill>
                  </a:tcPr>
                </a:tc>
                <a:tc>
                  <a:txBody>
                    <a:bodyPr/>
                    <a:lstStyle/>
                    <a:p>
                      <a:r>
                        <a:rPr lang="en-US" sz="2100" b="0" dirty="0"/>
                        <a:t>Contribute constructively (SST)</a:t>
                      </a:r>
                      <a:endParaRPr lang="en-GB" sz="2100" b="0" dirty="0"/>
                    </a:p>
                  </a:txBody>
                  <a:tcPr marL="121920" marR="121920" marT="60960" marB="60960">
                    <a:solidFill>
                      <a:schemeClr val="bg1">
                        <a:lumMod val="95000"/>
                      </a:schemeClr>
                    </a:solidFill>
                  </a:tcPr>
                </a:tc>
                <a:extLst>
                  <a:ext uri="{0D108BD9-81ED-4DB2-BD59-A6C34878D82A}">
                    <a16:rowId xmlns:a16="http://schemas.microsoft.com/office/drawing/2014/main" val="2001830598"/>
                  </a:ext>
                </a:extLst>
              </a:tr>
            </a:tbl>
          </a:graphicData>
        </a:graphic>
      </p:graphicFrame>
      <p:sp>
        <p:nvSpPr>
          <p:cNvPr id="4" name="TextBox 3">
            <a:extLst>
              <a:ext uri="{FF2B5EF4-FFF2-40B4-BE49-F238E27FC236}">
                <a16:creationId xmlns:a16="http://schemas.microsoft.com/office/drawing/2014/main" id="{860ED4C8-E536-DCD2-1F0E-611A99F7E41F}"/>
              </a:ext>
            </a:extLst>
          </p:cNvPr>
          <p:cNvSpPr txBox="1"/>
          <p:nvPr/>
        </p:nvSpPr>
        <p:spPr>
          <a:xfrm>
            <a:off x="269417" y="181119"/>
            <a:ext cx="11653379" cy="69775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cs typeface="Segoe UI"/>
              </a:rPr>
              <a:t>Aim: Use a range of strategies to encourage discussion </a:t>
            </a:r>
          </a:p>
          <a:p>
            <a:endParaRPr lang="en-US" sz="1867" dirty="0">
              <a:cs typeface="Arial"/>
            </a:endParaRPr>
          </a:p>
        </p:txBody>
      </p:sp>
      <p:sp>
        <p:nvSpPr>
          <p:cNvPr id="2" name="TextBox 1">
            <a:extLst>
              <a:ext uri="{FF2B5EF4-FFF2-40B4-BE49-F238E27FC236}">
                <a16:creationId xmlns:a16="http://schemas.microsoft.com/office/drawing/2014/main" id="{14F0CD56-4715-F64D-FC43-BBB46EC83BF3}"/>
              </a:ext>
            </a:extLst>
          </p:cNvPr>
          <p:cNvSpPr txBox="1"/>
          <p:nvPr/>
        </p:nvSpPr>
        <p:spPr>
          <a:xfrm>
            <a:off x="266540" y="792433"/>
            <a:ext cx="11643945" cy="164173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Activity 1</a:t>
            </a:r>
            <a:endParaRPr lang="en-US" sz="2667" dirty="0">
              <a:cs typeface="Arial"/>
            </a:endParaRPr>
          </a:p>
          <a:p>
            <a:endParaRPr lang="en-US" sz="2667" dirty="0">
              <a:cs typeface="Arial"/>
            </a:endParaRPr>
          </a:p>
          <a:p>
            <a:r>
              <a:rPr lang="en-US" sz="2667" dirty="0">
                <a:cs typeface="Arial"/>
              </a:rPr>
              <a:t>Using research or input from your teacher, make notes on each area of your copy of this grid. </a:t>
            </a:r>
            <a:endParaRPr lang="en-US" sz="2667" dirty="0"/>
          </a:p>
        </p:txBody>
      </p:sp>
    </p:spTree>
    <p:extLst>
      <p:ext uri="{BB962C8B-B14F-4D97-AF65-F5344CB8AC3E}">
        <p14:creationId xmlns:p14="http://schemas.microsoft.com/office/powerpoint/2010/main" val="8305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11</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9" name="TextBox 8">
            <a:extLst>
              <a:ext uri="{FF2B5EF4-FFF2-40B4-BE49-F238E27FC236}">
                <a16:creationId xmlns:a16="http://schemas.microsoft.com/office/drawing/2014/main" id="{D0976769-7E26-535B-7926-CF1F954F89EB}"/>
              </a:ext>
            </a:extLst>
          </p:cNvPr>
          <p:cNvSpPr txBox="1"/>
          <p:nvPr/>
        </p:nvSpPr>
        <p:spPr>
          <a:xfrm>
            <a:off x="1033109" y="2493301"/>
            <a:ext cx="4575231" cy="820866"/>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lIns="0" tIns="0" rIns="0" bIns="0" rtlCol="0" anchor="t">
            <a:spAutoFit/>
          </a:bodyPr>
          <a:lstStyle/>
          <a:p>
            <a:pPr algn="ctr"/>
            <a:r>
              <a:rPr lang="en-US" sz="2667" b="1" dirty="0"/>
              <a:t>KEY</a:t>
            </a:r>
            <a:r>
              <a:rPr lang="en-GB" sz="2667" b="1" dirty="0"/>
              <a:t> STRATEGY</a:t>
            </a:r>
            <a:endParaRPr lang="en-GB" sz="2667" b="1" dirty="0">
              <a:cs typeface="Arial"/>
            </a:endParaRPr>
          </a:p>
          <a:p>
            <a:pPr algn="ctr"/>
            <a:r>
              <a:rPr lang="en-GB" sz="2667" dirty="0"/>
              <a:t>Sustained shared thinking</a:t>
            </a:r>
            <a:r>
              <a:rPr lang="en-GB" sz="2667" b="1" i="1" dirty="0"/>
              <a:t> </a:t>
            </a:r>
            <a:endParaRPr lang="en-US" sz="2667" b="1" i="1" dirty="0"/>
          </a:p>
        </p:txBody>
      </p:sp>
      <p:cxnSp>
        <p:nvCxnSpPr>
          <p:cNvPr id="3" name="Straight Arrow Connector 2">
            <a:extLst>
              <a:ext uri="{FF2B5EF4-FFF2-40B4-BE49-F238E27FC236}">
                <a16:creationId xmlns:a16="http://schemas.microsoft.com/office/drawing/2014/main" id="{E7C17DB3-862F-B120-D60E-0FFB73AB617C}"/>
              </a:ext>
            </a:extLst>
          </p:cNvPr>
          <p:cNvCxnSpPr>
            <a:cxnSpLocks/>
          </p:cNvCxnSpPr>
          <p:nvPr/>
        </p:nvCxnSpPr>
        <p:spPr>
          <a:xfrm flipV="1">
            <a:off x="6044063" y="2429272"/>
            <a:ext cx="815415" cy="38404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7E1375B-6292-373E-0E9F-D5C1BD0FDE25}"/>
              </a:ext>
            </a:extLst>
          </p:cNvPr>
          <p:cNvSpPr txBox="1"/>
          <p:nvPr/>
        </p:nvSpPr>
        <p:spPr>
          <a:xfrm>
            <a:off x="7217411" y="1203005"/>
            <a:ext cx="4655840" cy="3652795"/>
          </a:xfrm>
          <a:prstGeom prst="rect">
            <a:avLst/>
          </a:prstGeom>
          <a:noFill/>
        </p:spPr>
        <p:txBody>
          <a:bodyPr wrap="square" lIns="0" tIns="0" rIns="0" bIns="0" rtlCol="0" anchor="t">
            <a:spAutoFit/>
          </a:bodyPr>
          <a:lstStyle/>
          <a:p>
            <a:r>
              <a:rPr lang="en-US" sz="2667" b="1" dirty="0">
                <a:solidFill>
                  <a:srgbClr val="111111"/>
                </a:solidFill>
                <a:latin typeface="Roboto"/>
                <a:ea typeface="Roboto"/>
                <a:cs typeface="Roboto"/>
              </a:rPr>
              <a:t>Definition</a:t>
            </a:r>
          </a:p>
          <a:p>
            <a:r>
              <a:rPr lang="en-US" sz="2667" dirty="0"/>
              <a:t>Sustained shared thinking occurs when two or more individuals “work together” in an intellectual way to solve a problem, clarify a concept, evaluate an activity, extend a narrative, etc.</a:t>
            </a:r>
            <a:endParaRPr lang="en-US" sz="2667" dirty="0">
              <a:latin typeface="Roboto" panose="02000000000000000000" pitchFamily="2" charset="0"/>
            </a:endParaRPr>
          </a:p>
          <a:p>
            <a:endParaRPr lang="en-US" sz="2400" dirty="0">
              <a:solidFill>
                <a:srgbClr val="FF0000"/>
              </a:solidFill>
              <a:latin typeface="Roboto" panose="02000000000000000000" pitchFamily="2" charset="0"/>
            </a:endParaRPr>
          </a:p>
        </p:txBody>
      </p:sp>
      <p:pic>
        <p:nvPicPr>
          <p:cNvPr id="17" name="Picture 16">
            <a:extLst>
              <a:ext uri="{FF2B5EF4-FFF2-40B4-BE49-F238E27FC236}">
                <a16:creationId xmlns:a16="http://schemas.microsoft.com/office/drawing/2014/main" id="{FDBC4A87-3D65-0F0D-E491-B20EBB337C37}"/>
              </a:ext>
            </a:extLst>
          </p:cNvPr>
          <p:cNvPicPr>
            <a:picLocks noChangeAspect="1"/>
          </p:cNvPicPr>
          <p:nvPr/>
        </p:nvPicPr>
        <p:blipFill>
          <a:blip r:embed="rId2"/>
          <a:stretch>
            <a:fillRect/>
          </a:stretch>
        </p:blipFill>
        <p:spPr>
          <a:xfrm>
            <a:off x="3840201" y="4089619"/>
            <a:ext cx="2688299" cy="1788941"/>
          </a:xfrm>
          <a:prstGeom prst="rect">
            <a:avLst/>
          </a:prstGeom>
        </p:spPr>
      </p:pic>
      <p:sp>
        <p:nvSpPr>
          <p:cNvPr id="4" name="TextBox 3">
            <a:extLst>
              <a:ext uri="{FF2B5EF4-FFF2-40B4-BE49-F238E27FC236}">
                <a16:creationId xmlns:a16="http://schemas.microsoft.com/office/drawing/2014/main" id="{734A4E70-45EC-C53F-103A-BD96A5A9FE02}"/>
              </a:ext>
            </a:extLst>
          </p:cNvPr>
          <p:cNvSpPr txBox="1"/>
          <p:nvPr/>
        </p:nvSpPr>
        <p:spPr>
          <a:xfrm>
            <a:off x="269417" y="160243"/>
            <a:ext cx="11674256" cy="69775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cs typeface="Segoe UI"/>
              </a:rPr>
              <a:t>Aim: Use a range of strategies to encourage discussion </a:t>
            </a:r>
          </a:p>
          <a:p>
            <a:endParaRPr lang="en-US" sz="1867" dirty="0">
              <a:cs typeface="Arial"/>
            </a:endParaRPr>
          </a:p>
        </p:txBody>
      </p:sp>
    </p:spTree>
    <p:extLst>
      <p:ext uri="{BB962C8B-B14F-4D97-AF65-F5344CB8AC3E}">
        <p14:creationId xmlns:p14="http://schemas.microsoft.com/office/powerpoint/2010/main" val="273436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12</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8" name="TextBox 7">
            <a:extLst>
              <a:ext uri="{FF2B5EF4-FFF2-40B4-BE49-F238E27FC236}">
                <a16:creationId xmlns:a16="http://schemas.microsoft.com/office/drawing/2014/main" id="{F86E075C-893D-1773-95D9-BB8939C1F7A6}"/>
              </a:ext>
            </a:extLst>
          </p:cNvPr>
          <p:cNvSpPr txBox="1"/>
          <p:nvPr/>
        </p:nvSpPr>
        <p:spPr>
          <a:xfrm>
            <a:off x="173584" y="183115"/>
            <a:ext cx="11779067" cy="410433"/>
          </a:xfrm>
          <a:prstGeom prst="rect">
            <a:avLst/>
          </a:prstGeom>
          <a:noFill/>
        </p:spPr>
        <p:txBody>
          <a:bodyPr wrap="square" lIns="121920" tIns="60960" rIns="121920" bIns="60960" anchor="t">
            <a:spAutoFit/>
          </a:bodyPr>
          <a:lstStyle/>
          <a:p>
            <a:endParaRPr lang="en-GB" sz="1867" b="1">
              <a:solidFill>
                <a:srgbClr val="FF0000"/>
              </a:solidFill>
              <a:cs typeface="Arial"/>
            </a:endParaRPr>
          </a:p>
        </p:txBody>
      </p:sp>
      <p:sp>
        <p:nvSpPr>
          <p:cNvPr id="2" name="TextBox 1">
            <a:extLst>
              <a:ext uri="{FF2B5EF4-FFF2-40B4-BE49-F238E27FC236}">
                <a16:creationId xmlns:a16="http://schemas.microsoft.com/office/drawing/2014/main" id="{E5CBC13A-A032-77A0-45D3-57D9415CA069}"/>
              </a:ext>
            </a:extLst>
          </p:cNvPr>
          <p:cNvSpPr txBox="1"/>
          <p:nvPr/>
        </p:nvSpPr>
        <p:spPr>
          <a:xfrm>
            <a:off x="8841155" y="863681"/>
            <a:ext cx="2844800" cy="369332"/>
          </a:xfrm>
          <a:prstGeom prst="rect">
            <a:avLst/>
          </a:prstGeom>
          <a:noFill/>
        </p:spPr>
        <p:txBody>
          <a:bodyPr wrap="square" lIns="0" tIns="0" rIns="0" bIns="0" rtlCol="0" anchor="t">
            <a:spAutoFit/>
          </a:bodyPr>
          <a:lstStyle/>
          <a:p>
            <a:pPr marL="457189" indent="-457189">
              <a:buAutoNum type="arabicPeriod"/>
            </a:pPr>
            <a:endParaRPr lang="en-US" sz="2400" i="1">
              <a:cs typeface="Arial"/>
            </a:endParaRPr>
          </a:p>
        </p:txBody>
      </p:sp>
      <p:sp>
        <p:nvSpPr>
          <p:cNvPr id="7" name="TextBox 6">
            <a:extLst>
              <a:ext uri="{FF2B5EF4-FFF2-40B4-BE49-F238E27FC236}">
                <a16:creationId xmlns:a16="http://schemas.microsoft.com/office/drawing/2014/main" id="{6B920E3D-3AE7-9FBA-A883-A01241C04226}"/>
              </a:ext>
            </a:extLst>
          </p:cNvPr>
          <p:cNvSpPr txBox="1"/>
          <p:nvPr/>
        </p:nvSpPr>
        <p:spPr>
          <a:xfrm>
            <a:off x="313417" y="243749"/>
            <a:ext cx="11642459" cy="77976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cs typeface="Segoe UI"/>
              </a:rPr>
              <a:t>Aim: Use a range of strategies to encourage discussion</a:t>
            </a:r>
            <a:r>
              <a:rPr lang="en-GB" sz="3200" b="1" i="1" dirty="0">
                <a:cs typeface="Segoe UI"/>
              </a:rPr>
              <a:t> </a:t>
            </a:r>
          </a:p>
          <a:p>
            <a:endParaRPr lang="en-US" sz="1867" dirty="0">
              <a:cs typeface="Arial"/>
            </a:endParaRPr>
          </a:p>
        </p:txBody>
      </p:sp>
      <p:sp>
        <p:nvSpPr>
          <p:cNvPr id="3" name="TextBox 2">
            <a:extLst>
              <a:ext uri="{FF2B5EF4-FFF2-40B4-BE49-F238E27FC236}">
                <a16:creationId xmlns:a16="http://schemas.microsoft.com/office/drawing/2014/main" id="{D83D511D-8538-BCDD-C38A-2C35164ADFE2}"/>
              </a:ext>
            </a:extLst>
          </p:cNvPr>
          <p:cNvSpPr txBox="1"/>
          <p:nvPr/>
        </p:nvSpPr>
        <p:spPr>
          <a:xfrm>
            <a:off x="1488831" y="1231967"/>
            <a:ext cx="9284676" cy="505452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Segoe UI"/>
              </a:rPr>
              <a:t>Activity 2 ​</a:t>
            </a:r>
          </a:p>
          <a:p>
            <a:r>
              <a:rPr lang="en-US" sz="2667" dirty="0">
                <a:cs typeface="Segoe UI"/>
              </a:rPr>
              <a:t>​</a:t>
            </a:r>
          </a:p>
          <a:p>
            <a:r>
              <a:rPr lang="en-US" sz="2667" dirty="0">
                <a:cs typeface="Segoe UI"/>
              </a:rPr>
              <a:t>Read through the overview of sustained shared thinking (SST) in your handout booklet and answer the following questions.​</a:t>
            </a:r>
          </a:p>
          <a:p>
            <a:pPr marL="457189" indent="-457189">
              <a:lnSpc>
                <a:spcPct val="150000"/>
              </a:lnSpc>
              <a:buFont typeface="Arial"/>
              <a:buChar char="•"/>
            </a:pPr>
            <a:endParaRPr lang="en-US" sz="2667" dirty="0">
              <a:cs typeface="Segoe UI"/>
            </a:endParaRPr>
          </a:p>
          <a:p>
            <a:pPr marL="609585" indent="-609585">
              <a:lnSpc>
                <a:spcPct val="150000"/>
              </a:lnSpc>
              <a:buFont typeface="+mj-lt"/>
              <a:buAutoNum type="arabicPeriod"/>
            </a:pPr>
            <a:r>
              <a:rPr lang="en-US" sz="2667" dirty="0">
                <a:cs typeface="Arial"/>
              </a:rPr>
              <a:t>How is thinking encouraged through SST?​</a:t>
            </a:r>
          </a:p>
          <a:p>
            <a:pPr marL="609585" indent="-609585">
              <a:lnSpc>
                <a:spcPct val="150000"/>
              </a:lnSpc>
              <a:buFont typeface="+mj-lt"/>
              <a:buAutoNum type="arabicPeriod"/>
            </a:pPr>
            <a:r>
              <a:rPr lang="en-US" sz="2667" dirty="0">
                <a:cs typeface="Arial"/>
              </a:rPr>
              <a:t>How can children be made to feel during this time?​</a:t>
            </a:r>
          </a:p>
          <a:p>
            <a:pPr marL="609585" indent="-609585">
              <a:lnSpc>
                <a:spcPct val="150000"/>
              </a:lnSpc>
              <a:buFont typeface="+mj-lt"/>
              <a:buAutoNum type="arabicPeriod"/>
            </a:pPr>
            <a:r>
              <a:rPr lang="en-US" sz="2667" dirty="0">
                <a:cs typeface="Arial"/>
              </a:rPr>
              <a:t>How can this support interactions?</a:t>
            </a:r>
            <a:r>
              <a:rPr lang="en-GB" sz="2667" dirty="0">
                <a:cs typeface="Arial"/>
              </a:rPr>
              <a:t>​</a:t>
            </a:r>
          </a:p>
          <a:p>
            <a:pPr marL="609585" indent="-609585">
              <a:lnSpc>
                <a:spcPct val="150000"/>
              </a:lnSpc>
              <a:buFont typeface="+mj-lt"/>
              <a:buAutoNum type="arabicPeriod"/>
            </a:pPr>
            <a:r>
              <a:rPr lang="en-GB" sz="2667" dirty="0">
                <a:cs typeface="Arial"/>
              </a:rPr>
              <a:t>What can key barriers be? </a:t>
            </a:r>
          </a:p>
        </p:txBody>
      </p:sp>
    </p:spTree>
    <p:extLst>
      <p:ext uri="{BB962C8B-B14F-4D97-AF65-F5344CB8AC3E}">
        <p14:creationId xmlns:p14="http://schemas.microsoft.com/office/powerpoint/2010/main" val="3559917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Independent practice</a:t>
            </a:r>
          </a:p>
        </p:txBody>
      </p:sp>
    </p:spTree>
    <p:extLst>
      <p:ext uri="{BB962C8B-B14F-4D97-AF65-F5344CB8AC3E}">
        <p14:creationId xmlns:p14="http://schemas.microsoft.com/office/powerpoint/2010/main" val="19935719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14</a:t>
            </a:fld>
            <a:endParaRPr lang="en-GB"/>
          </a:p>
        </p:txBody>
      </p:sp>
      <p:sp>
        <p:nvSpPr>
          <p:cNvPr id="8" name="TextBox 7">
            <a:extLst>
              <a:ext uri="{FF2B5EF4-FFF2-40B4-BE49-F238E27FC236}">
                <a16:creationId xmlns:a16="http://schemas.microsoft.com/office/drawing/2014/main" id="{F86E075C-893D-1773-95D9-BB8939C1F7A6}"/>
              </a:ext>
            </a:extLst>
          </p:cNvPr>
          <p:cNvSpPr txBox="1"/>
          <p:nvPr/>
        </p:nvSpPr>
        <p:spPr>
          <a:xfrm>
            <a:off x="173584" y="183115"/>
            <a:ext cx="11803227" cy="533544"/>
          </a:xfrm>
          <a:prstGeom prst="rect">
            <a:avLst/>
          </a:prstGeom>
          <a:noFill/>
        </p:spPr>
        <p:txBody>
          <a:bodyPr wrap="square" lIns="121920" tIns="60960" rIns="121920" bIns="60960" anchor="t">
            <a:spAutoFit/>
          </a:bodyPr>
          <a:lstStyle/>
          <a:p>
            <a:r>
              <a:rPr lang="en-GB" sz="2667" b="1" i="1" dirty="0">
                <a:solidFill>
                  <a:srgbClr val="000000"/>
                </a:solidFill>
                <a:cs typeface="Arial"/>
              </a:rPr>
              <a:t>Aim: Use a range of strategies to encourage discussion</a:t>
            </a:r>
            <a:endParaRPr lang="en-US" sz="2667" dirty="0"/>
          </a:p>
        </p:txBody>
      </p:sp>
      <p:sp>
        <p:nvSpPr>
          <p:cNvPr id="2" name="TextBox 1">
            <a:extLst>
              <a:ext uri="{FF2B5EF4-FFF2-40B4-BE49-F238E27FC236}">
                <a16:creationId xmlns:a16="http://schemas.microsoft.com/office/drawing/2014/main" id="{6E12C8CC-3B2C-BE14-3F0C-6996DE869CFC}"/>
              </a:ext>
            </a:extLst>
          </p:cNvPr>
          <p:cNvSpPr txBox="1"/>
          <p:nvPr/>
        </p:nvSpPr>
        <p:spPr>
          <a:xfrm>
            <a:off x="283120" y="1079356"/>
            <a:ext cx="6797619" cy="5041508"/>
          </a:xfrm>
          <a:prstGeom prst="rect">
            <a:avLst/>
          </a:prstGeom>
          <a:solidFill>
            <a:schemeClr val="accent3">
              <a:lumMod val="20000"/>
              <a:lumOff val="80000"/>
            </a:schemeClr>
          </a:solidFill>
          <a:ln>
            <a:solidFill>
              <a:schemeClr val="tx1"/>
            </a:solidFill>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43834">
              <a:spcBef>
                <a:spcPts val="267"/>
              </a:spcBef>
            </a:pPr>
            <a:r>
              <a:rPr lang="en-US" sz="2133" dirty="0">
                <a:cs typeface="Arial"/>
              </a:rPr>
              <a:t>Be aware of the difference between a casual chat with a child that does not extend a narrative or clarify a concept and an in-depth conversation. For example, the short conversation below is not an example of sustained shared thinking. It is an interaction between a young child and a practitioner based on a toy train – Thomas the Tank Engine. The practitioner starts a conversation with Jack, but the interaction is very limited.</a:t>
            </a:r>
            <a:endParaRPr lang="en-US" sz="2400" dirty="0">
              <a:cs typeface="Arial"/>
            </a:endParaRPr>
          </a:p>
          <a:p>
            <a:pPr marL="243834">
              <a:spcBef>
                <a:spcPts val="267"/>
              </a:spcBef>
            </a:pPr>
            <a:endParaRPr lang="en-US" sz="2133" dirty="0">
              <a:cs typeface="Arial"/>
            </a:endParaRPr>
          </a:p>
          <a:p>
            <a:pPr marL="243834">
              <a:spcBef>
                <a:spcPts val="267"/>
              </a:spcBef>
            </a:pPr>
            <a:r>
              <a:rPr lang="en-US" sz="2133" dirty="0">
                <a:cs typeface="Arial"/>
              </a:rPr>
              <a:t>Practitioner: “Is that Thomas?”</a:t>
            </a:r>
            <a:br>
              <a:rPr lang="en-US" sz="2133" dirty="0">
                <a:cs typeface="Arial"/>
              </a:rPr>
            </a:br>
            <a:r>
              <a:rPr lang="en-US" sz="2133" dirty="0">
                <a:cs typeface="Arial"/>
              </a:rPr>
              <a:t>Jack: “Yes, he’s blue.”</a:t>
            </a:r>
            <a:br>
              <a:rPr lang="en-US" sz="2133" dirty="0">
                <a:cs typeface="Arial"/>
              </a:rPr>
            </a:br>
            <a:r>
              <a:rPr lang="en-US" sz="2133" dirty="0">
                <a:cs typeface="Arial"/>
              </a:rPr>
              <a:t>Practitioner: “Yes, he is blue.”</a:t>
            </a:r>
            <a:br>
              <a:rPr lang="en-US" sz="2133" dirty="0">
                <a:cs typeface="Arial"/>
              </a:rPr>
            </a:br>
            <a:r>
              <a:rPr lang="en-US" sz="2133" dirty="0">
                <a:cs typeface="Arial"/>
              </a:rPr>
              <a:t>Jack: “I like Thomas.”</a:t>
            </a:r>
          </a:p>
          <a:p>
            <a:pPr lvl="1"/>
            <a:endParaRPr lang="en-US" sz="2400" dirty="0"/>
          </a:p>
        </p:txBody>
      </p:sp>
      <p:sp>
        <p:nvSpPr>
          <p:cNvPr id="3" name="TextBox 2">
            <a:extLst>
              <a:ext uri="{FF2B5EF4-FFF2-40B4-BE49-F238E27FC236}">
                <a16:creationId xmlns:a16="http://schemas.microsoft.com/office/drawing/2014/main" id="{9A7A6558-80CD-6689-6156-DCDE1E7FDAF2}"/>
              </a:ext>
            </a:extLst>
          </p:cNvPr>
          <p:cNvSpPr txBox="1"/>
          <p:nvPr/>
        </p:nvSpPr>
        <p:spPr>
          <a:xfrm>
            <a:off x="7242133" y="1140912"/>
            <a:ext cx="4578988" cy="451476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Segoe UI"/>
              </a:rPr>
              <a:t>Activity 3​</a:t>
            </a:r>
            <a:endParaRPr lang="en-US" sz="2667" dirty="0">
              <a:cs typeface="Segoe UI"/>
            </a:endParaRPr>
          </a:p>
          <a:p>
            <a:pPr marL="609585" indent="-609585">
              <a:buFont typeface="+mj-lt"/>
              <a:buAutoNum type="arabicPeriod"/>
            </a:pPr>
            <a:r>
              <a:rPr lang="en-US" sz="2667" dirty="0">
                <a:cs typeface="Segoe UI"/>
              </a:rPr>
              <a:t>What questions could the practitioner ask to develop this interaction? ​</a:t>
            </a:r>
          </a:p>
          <a:p>
            <a:pPr marL="609585" indent="-609585">
              <a:buFont typeface="+mj-lt"/>
              <a:buAutoNum type="arabicPeriod"/>
            </a:pPr>
            <a:endParaRPr lang="en-US" sz="2667" dirty="0">
              <a:cs typeface="Segoe UI"/>
            </a:endParaRPr>
          </a:p>
          <a:p>
            <a:pPr marL="609585" indent="-609585">
              <a:buFont typeface="+mj-lt"/>
              <a:buAutoNum type="arabicPeriod"/>
            </a:pPr>
            <a:r>
              <a:rPr lang="en-US" sz="2667" dirty="0">
                <a:cs typeface="Segoe UI"/>
              </a:rPr>
              <a:t>What prior knowledge could they draw upon?​</a:t>
            </a:r>
            <a:endParaRPr lang="en-US" sz="2400" dirty="0">
              <a:cs typeface="Arial"/>
            </a:endParaRPr>
          </a:p>
          <a:p>
            <a:pPr marL="609585" indent="-609585">
              <a:buFont typeface="+mj-lt"/>
              <a:buAutoNum type="arabicPeriod"/>
            </a:pPr>
            <a:endParaRPr lang="en-US" sz="2667" dirty="0">
              <a:cs typeface="Segoe UI"/>
            </a:endParaRPr>
          </a:p>
          <a:p>
            <a:pPr marL="609585" indent="-609585">
              <a:buFont typeface="+mj-lt"/>
              <a:buAutoNum type="arabicPeriod"/>
            </a:pPr>
            <a:r>
              <a:rPr lang="en-US" sz="2667" dirty="0">
                <a:cs typeface="Segoe UI"/>
              </a:rPr>
              <a:t>What questions could the practitioner ask to allow Jack to express himself? ​</a:t>
            </a:r>
          </a:p>
        </p:txBody>
      </p:sp>
      <p:sp>
        <p:nvSpPr>
          <p:cNvPr id="4" name="Rectangle 3">
            <a:extLst>
              <a:ext uri="{FF2B5EF4-FFF2-40B4-BE49-F238E27FC236}">
                <a16:creationId xmlns:a16="http://schemas.microsoft.com/office/drawing/2014/main" id="{554A7249-F2F1-AE41-B71A-983C981F700D}"/>
              </a:ext>
            </a:extLst>
          </p:cNvPr>
          <p:cNvSpPr/>
          <p:nvPr/>
        </p:nvSpPr>
        <p:spPr>
          <a:xfrm>
            <a:off x="233191" y="6174272"/>
            <a:ext cx="6847548" cy="235898"/>
          </a:xfrm>
          <a:prstGeom prst="rect">
            <a:avLst/>
          </a:prstGeom>
        </p:spPr>
        <p:txBody>
          <a:bodyPr wrap="square">
            <a:spAutoFit/>
          </a:bodyPr>
          <a:lstStyle/>
          <a:p>
            <a:r>
              <a:rPr lang="en-GB" sz="933" b="1" dirty="0"/>
              <a:t>Education and Training Foundation </a:t>
            </a:r>
            <a:endParaRPr lang="en-US" sz="933" b="1" dirty="0"/>
          </a:p>
        </p:txBody>
      </p:sp>
    </p:spTree>
    <p:extLst>
      <p:ext uri="{BB962C8B-B14F-4D97-AF65-F5344CB8AC3E}">
        <p14:creationId xmlns:p14="http://schemas.microsoft.com/office/powerpoint/2010/main" val="18908235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15</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endParaRPr lang="en-US" dirty="0"/>
          </a:p>
        </p:txBody>
      </p:sp>
      <p:sp>
        <p:nvSpPr>
          <p:cNvPr id="8" name="TextBox 7">
            <a:extLst>
              <a:ext uri="{FF2B5EF4-FFF2-40B4-BE49-F238E27FC236}">
                <a16:creationId xmlns:a16="http://schemas.microsoft.com/office/drawing/2014/main" id="{F86E075C-893D-1773-95D9-BB8939C1F7A6}"/>
              </a:ext>
            </a:extLst>
          </p:cNvPr>
          <p:cNvSpPr txBox="1"/>
          <p:nvPr/>
        </p:nvSpPr>
        <p:spPr>
          <a:xfrm>
            <a:off x="173584" y="183115"/>
            <a:ext cx="11730157" cy="533544"/>
          </a:xfrm>
          <a:prstGeom prst="rect">
            <a:avLst/>
          </a:prstGeom>
          <a:noFill/>
        </p:spPr>
        <p:txBody>
          <a:bodyPr wrap="square" lIns="121920" tIns="60960" rIns="121920" bIns="60960" anchor="t">
            <a:spAutoFit/>
          </a:bodyPr>
          <a:lstStyle/>
          <a:p>
            <a:r>
              <a:rPr lang="en-GB" sz="2667" b="1" i="1" dirty="0">
                <a:solidFill>
                  <a:srgbClr val="000000"/>
                </a:solidFill>
                <a:cs typeface="Arial"/>
              </a:rPr>
              <a:t>Aim: Use a range of strategies to encourage discussion</a:t>
            </a:r>
            <a:endParaRPr lang="en-US" sz="2667" dirty="0"/>
          </a:p>
        </p:txBody>
      </p:sp>
      <p:sp>
        <p:nvSpPr>
          <p:cNvPr id="9" name="TextBox 8">
            <a:extLst>
              <a:ext uri="{FF2B5EF4-FFF2-40B4-BE49-F238E27FC236}">
                <a16:creationId xmlns:a16="http://schemas.microsoft.com/office/drawing/2014/main" id="{D0976769-7E26-535B-7926-CF1F954F89EB}"/>
              </a:ext>
            </a:extLst>
          </p:cNvPr>
          <p:cNvSpPr txBox="1"/>
          <p:nvPr/>
        </p:nvSpPr>
        <p:spPr>
          <a:xfrm>
            <a:off x="312001" y="1029485"/>
            <a:ext cx="11055137" cy="451476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lIns="0" tIns="0" rIns="0" bIns="0" rtlCol="0" anchor="t">
            <a:spAutoFit/>
          </a:bodyPr>
          <a:lstStyle/>
          <a:p>
            <a:pPr marL="243834"/>
            <a:r>
              <a:rPr lang="en-US" sz="2667" b="1" dirty="0">
                <a:cs typeface="Arial"/>
              </a:rPr>
              <a:t>Task 2 </a:t>
            </a:r>
          </a:p>
          <a:p>
            <a:pPr marL="243834"/>
            <a:r>
              <a:rPr lang="en-US" sz="2667" dirty="0"/>
              <a:t>Now work in pairs to role-play the conversation between the practitioner and Jack. One of you plays the role of the practitioner and the other is Jack. Start in the same way as the example, but then use your ideas to further the dialogue and develop Jack’s contributions. </a:t>
            </a:r>
            <a:endParaRPr lang="en-US" sz="2667" dirty="0">
              <a:cs typeface="Arial"/>
            </a:endParaRPr>
          </a:p>
          <a:p>
            <a:pPr marL="243834"/>
            <a:endParaRPr lang="en-US" sz="2667" dirty="0">
              <a:cs typeface="Arial"/>
            </a:endParaRPr>
          </a:p>
          <a:p>
            <a:pPr marL="243834"/>
            <a:r>
              <a:rPr lang="en-US" sz="2667" dirty="0"/>
              <a:t>Practitioner: “Is that Thomas?”</a:t>
            </a:r>
            <a:br>
              <a:rPr lang="en-US" sz="2667" dirty="0"/>
            </a:br>
            <a:r>
              <a:rPr lang="en-US" sz="2667" dirty="0"/>
              <a:t>Jack: “Yes, he’s blue.”</a:t>
            </a:r>
            <a:endParaRPr lang="en-US" sz="2667" dirty="0">
              <a:cs typeface="Arial"/>
            </a:endParaRPr>
          </a:p>
          <a:p>
            <a:pPr marL="243834"/>
            <a:endParaRPr lang="en-US" sz="2667" dirty="0">
              <a:cs typeface="Arial"/>
            </a:endParaRPr>
          </a:p>
          <a:p>
            <a:pPr marL="243834"/>
            <a:r>
              <a:rPr lang="en-US" sz="2667" dirty="0"/>
              <a:t>Once you have finished the role-play, switch roles so you both have the opportunity to develop your skills. </a:t>
            </a:r>
            <a:endParaRPr lang="en-US" sz="2667" dirty="0">
              <a:solidFill>
                <a:srgbClr val="111111"/>
              </a:solidFill>
              <a:cs typeface="Arial"/>
            </a:endParaRPr>
          </a:p>
        </p:txBody>
      </p:sp>
    </p:spTree>
    <p:extLst>
      <p:ext uri="{BB962C8B-B14F-4D97-AF65-F5344CB8AC3E}">
        <p14:creationId xmlns:p14="http://schemas.microsoft.com/office/powerpoint/2010/main" val="1550321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Review </a:t>
            </a:r>
          </a:p>
        </p:txBody>
      </p:sp>
    </p:spTree>
    <p:extLst>
      <p:ext uri="{BB962C8B-B14F-4D97-AF65-F5344CB8AC3E}">
        <p14:creationId xmlns:p14="http://schemas.microsoft.com/office/powerpoint/2010/main" val="23735587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17</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8" name="TextBox 7">
            <a:extLst>
              <a:ext uri="{FF2B5EF4-FFF2-40B4-BE49-F238E27FC236}">
                <a16:creationId xmlns:a16="http://schemas.microsoft.com/office/drawing/2014/main" id="{F86E075C-893D-1773-95D9-BB8939C1F7A6}"/>
              </a:ext>
            </a:extLst>
          </p:cNvPr>
          <p:cNvSpPr txBox="1"/>
          <p:nvPr/>
        </p:nvSpPr>
        <p:spPr>
          <a:xfrm>
            <a:off x="173584" y="183115"/>
            <a:ext cx="11041227" cy="533544"/>
          </a:xfrm>
          <a:prstGeom prst="rect">
            <a:avLst/>
          </a:prstGeom>
          <a:noFill/>
        </p:spPr>
        <p:txBody>
          <a:bodyPr wrap="square" lIns="121920" tIns="60960" rIns="121920" bIns="60960" anchor="t">
            <a:spAutoFit/>
          </a:bodyPr>
          <a:lstStyle/>
          <a:p>
            <a:endParaRPr lang="en-GB" sz="2667" b="1">
              <a:solidFill>
                <a:srgbClr val="FF0000"/>
              </a:solidFill>
              <a:cs typeface="Arial"/>
            </a:endParaRPr>
          </a:p>
        </p:txBody>
      </p:sp>
      <p:sp>
        <p:nvSpPr>
          <p:cNvPr id="9" name="TextBox 8">
            <a:extLst>
              <a:ext uri="{FF2B5EF4-FFF2-40B4-BE49-F238E27FC236}">
                <a16:creationId xmlns:a16="http://schemas.microsoft.com/office/drawing/2014/main" id="{D0976769-7E26-535B-7926-CF1F954F89EB}"/>
              </a:ext>
            </a:extLst>
          </p:cNvPr>
          <p:cNvSpPr txBox="1"/>
          <p:nvPr/>
        </p:nvSpPr>
        <p:spPr>
          <a:xfrm>
            <a:off x="869671" y="1813564"/>
            <a:ext cx="6144683" cy="3033172"/>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lIns="336000" tIns="240000" rIns="0" bIns="0" rtlCol="0" anchor="t">
            <a:spAutoFit/>
          </a:bodyPr>
          <a:lstStyle/>
          <a:p>
            <a:r>
              <a:rPr lang="en-US" sz="2667" b="1" dirty="0">
                <a:solidFill>
                  <a:srgbClr val="111111"/>
                </a:solidFill>
              </a:rPr>
              <a:t>Review activity</a:t>
            </a:r>
            <a:endParaRPr lang="en-US" sz="2667" b="1" dirty="0">
              <a:solidFill>
                <a:srgbClr val="111111"/>
              </a:solidFill>
              <a:cs typeface="Arial"/>
            </a:endParaRPr>
          </a:p>
          <a:p>
            <a:pPr algn="l"/>
            <a:endParaRPr lang="en-US" sz="2667" dirty="0">
              <a:solidFill>
                <a:srgbClr val="111111"/>
              </a:solidFill>
              <a:cs typeface="Arial"/>
            </a:endParaRPr>
          </a:p>
          <a:p>
            <a:pPr marL="304792" indent="-304792">
              <a:buAutoNum type="arabicPeriod"/>
            </a:pPr>
            <a:r>
              <a:rPr lang="en-US" sz="2667" dirty="0">
                <a:solidFill>
                  <a:srgbClr val="111111"/>
                </a:solidFill>
              </a:rPr>
              <a:t>Give </a:t>
            </a:r>
            <a:r>
              <a:rPr lang="en-US" sz="2667" b="1" dirty="0">
                <a:solidFill>
                  <a:srgbClr val="111111"/>
                </a:solidFill>
              </a:rPr>
              <a:t>three</a:t>
            </a:r>
            <a:r>
              <a:rPr lang="en-US" sz="2667" dirty="0">
                <a:solidFill>
                  <a:srgbClr val="111111"/>
                </a:solidFill>
              </a:rPr>
              <a:t> ways you can develop interactions with a child.</a:t>
            </a:r>
            <a:endParaRPr lang="en-US" sz="2667" dirty="0">
              <a:solidFill>
                <a:srgbClr val="111111"/>
              </a:solidFill>
              <a:cs typeface="Arial"/>
            </a:endParaRPr>
          </a:p>
          <a:p>
            <a:pPr marL="304792" indent="-304792">
              <a:buAutoNum type="arabicPeriod"/>
            </a:pPr>
            <a:r>
              <a:rPr lang="en-US" sz="2667" dirty="0">
                <a:solidFill>
                  <a:srgbClr val="111111"/>
                </a:solidFill>
              </a:rPr>
              <a:t>Give </a:t>
            </a:r>
            <a:r>
              <a:rPr lang="en-US" sz="2667" b="1" dirty="0">
                <a:solidFill>
                  <a:srgbClr val="111111"/>
                </a:solidFill>
              </a:rPr>
              <a:t>two</a:t>
            </a:r>
            <a:r>
              <a:rPr lang="en-US" sz="2667" dirty="0">
                <a:solidFill>
                  <a:srgbClr val="111111"/>
                </a:solidFill>
              </a:rPr>
              <a:t> reasons why sustained shared thinking is important.</a:t>
            </a:r>
            <a:endParaRPr lang="en-US" sz="2667" dirty="0">
              <a:solidFill>
                <a:srgbClr val="111111"/>
              </a:solidFill>
              <a:cs typeface="Arial"/>
            </a:endParaRPr>
          </a:p>
          <a:p>
            <a:pPr algn="l"/>
            <a:endParaRPr lang="en-US" sz="2133" dirty="0">
              <a:solidFill>
                <a:srgbClr val="111111"/>
              </a:solidFill>
              <a:cs typeface="Arial"/>
            </a:endParaRPr>
          </a:p>
        </p:txBody>
      </p:sp>
      <p:pic>
        <p:nvPicPr>
          <p:cNvPr id="2" name="Picture 1">
            <a:extLst>
              <a:ext uri="{FF2B5EF4-FFF2-40B4-BE49-F238E27FC236}">
                <a16:creationId xmlns:a16="http://schemas.microsoft.com/office/drawing/2014/main" id="{BE107329-DDA1-E67B-AE4D-438C59C60496}"/>
              </a:ext>
            </a:extLst>
          </p:cNvPr>
          <p:cNvPicPr>
            <a:picLocks noChangeAspect="1"/>
          </p:cNvPicPr>
          <p:nvPr/>
        </p:nvPicPr>
        <p:blipFill>
          <a:blip r:embed="rId2"/>
          <a:stretch>
            <a:fillRect/>
          </a:stretch>
        </p:blipFill>
        <p:spPr>
          <a:xfrm>
            <a:off x="7444442" y="1546765"/>
            <a:ext cx="3764471" cy="3764471"/>
          </a:xfrm>
          <a:prstGeom prst="rect">
            <a:avLst/>
          </a:prstGeom>
        </p:spPr>
      </p:pic>
      <p:sp>
        <p:nvSpPr>
          <p:cNvPr id="4" name="TextBox 3">
            <a:extLst>
              <a:ext uri="{FF2B5EF4-FFF2-40B4-BE49-F238E27FC236}">
                <a16:creationId xmlns:a16="http://schemas.microsoft.com/office/drawing/2014/main" id="{D91B0652-1C84-0E4F-7E1B-08531C265AD2}"/>
              </a:ext>
            </a:extLst>
          </p:cNvPr>
          <p:cNvSpPr txBox="1"/>
          <p:nvPr/>
        </p:nvSpPr>
        <p:spPr>
          <a:xfrm>
            <a:off x="241086" y="187986"/>
            <a:ext cx="11719719" cy="533544"/>
          </a:xfrm>
          <a:prstGeom prst="rect">
            <a:avLst/>
          </a:prstGeom>
          <a:noFill/>
        </p:spPr>
        <p:txBody>
          <a:bodyPr wrap="square" lIns="121920" tIns="60960" rIns="121920" bIns="60960" anchor="t">
            <a:spAutoFit/>
          </a:bodyPr>
          <a:lstStyle/>
          <a:p>
            <a:r>
              <a:rPr lang="en-GB" sz="2667" b="1" i="1" dirty="0">
                <a:solidFill>
                  <a:srgbClr val="000000"/>
                </a:solidFill>
                <a:cs typeface="Arial"/>
              </a:rPr>
              <a:t>Aim: Use a range of strategies to encourage discussion</a:t>
            </a:r>
            <a:endParaRPr lang="en-US" sz="2667" dirty="0"/>
          </a:p>
        </p:txBody>
      </p:sp>
    </p:spTree>
    <p:extLst>
      <p:ext uri="{BB962C8B-B14F-4D97-AF65-F5344CB8AC3E}">
        <p14:creationId xmlns:p14="http://schemas.microsoft.com/office/powerpoint/2010/main" val="3557026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a:p>
        </p:txBody>
      </p:sp>
      <p:sp>
        <p:nvSpPr>
          <p:cNvPr id="5" name="TextBox 4">
            <a:extLst>
              <a:ext uri="{FF2B5EF4-FFF2-40B4-BE49-F238E27FC236}">
                <a16:creationId xmlns:a16="http://schemas.microsoft.com/office/drawing/2014/main" id="{29138BBB-7609-935A-8044-8923FDAE3A14}"/>
              </a:ext>
            </a:extLst>
          </p:cNvPr>
          <p:cNvSpPr txBox="1"/>
          <p:nvPr/>
        </p:nvSpPr>
        <p:spPr>
          <a:xfrm>
            <a:off x="1235099" y="1841590"/>
            <a:ext cx="9630427" cy="32834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Learning outcomes</a:t>
            </a:r>
          </a:p>
          <a:p>
            <a:endParaRPr lang="en-US" sz="2667" dirty="0">
              <a:cs typeface="Arial"/>
            </a:endParaRPr>
          </a:p>
          <a:p>
            <a:r>
              <a:rPr lang="en-GB" sz="2667" dirty="0">
                <a:latin typeface="+mj-lt"/>
                <a:cs typeface="Arial"/>
              </a:rPr>
              <a:t>Can you now:</a:t>
            </a:r>
          </a:p>
          <a:p>
            <a:pPr marL="457189" indent="-457189">
              <a:buFont typeface="Arial"/>
              <a:buChar char="•"/>
            </a:pPr>
            <a:r>
              <a:rPr lang="en-GB" sz="2667" dirty="0">
                <a:cs typeface="Arial"/>
              </a:rPr>
              <a:t>use a range of strategies to encourage young people to engage in discussion?</a:t>
            </a:r>
            <a:endParaRPr lang="en-US" sz="2667" dirty="0">
              <a:cs typeface="Arial"/>
            </a:endParaRPr>
          </a:p>
          <a:p>
            <a:pPr marL="457189" indent="-457189">
              <a:buFont typeface="Arial"/>
              <a:buChar char="•"/>
            </a:pPr>
            <a:r>
              <a:rPr lang="en-GB" sz="2667" dirty="0">
                <a:cs typeface="Arial"/>
              </a:rPr>
              <a:t>use sustained shared thinking (SST) to encourage discussion?</a:t>
            </a:r>
            <a:endParaRPr lang="en-US" sz="2667" dirty="0">
              <a:cs typeface="Arial"/>
            </a:endParaRPr>
          </a:p>
          <a:p>
            <a:pPr marL="457189" indent="-457189">
              <a:buFont typeface="Arial"/>
              <a:buChar char="•"/>
            </a:pPr>
            <a:r>
              <a:rPr lang="en-GB" sz="2667" dirty="0">
                <a:cs typeface="Arial"/>
              </a:rPr>
              <a:t>use SST to develop a dialogue with a child?</a:t>
            </a:r>
            <a:endParaRPr lang="en-US" sz="2667" dirty="0">
              <a:cs typeface="Arial"/>
            </a:endParaRPr>
          </a:p>
        </p:txBody>
      </p:sp>
      <p:sp>
        <p:nvSpPr>
          <p:cNvPr id="2" name="TextBox 1">
            <a:extLst>
              <a:ext uri="{FF2B5EF4-FFF2-40B4-BE49-F238E27FC236}">
                <a16:creationId xmlns:a16="http://schemas.microsoft.com/office/drawing/2014/main" id="{9937A5E8-1521-EAC2-8DEC-AF744FC98C10}"/>
              </a:ext>
            </a:extLst>
          </p:cNvPr>
          <p:cNvSpPr txBox="1"/>
          <p:nvPr/>
        </p:nvSpPr>
        <p:spPr>
          <a:xfrm>
            <a:off x="1235100" y="1020148"/>
            <a:ext cx="9407849"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cs typeface="Arial"/>
              </a:rPr>
              <a:t>Aim: Use a range of strategies to encourage discussion </a:t>
            </a:r>
            <a:endParaRPr lang="en-US" sz="2667" dirty="0">
              <a:cs typeface="Arial"/>
            </a:endParaRPr>
          </a:p>
        </p:txBody>
      </p:sp>
    </p:spTree>
    <p:extLst>
      <p:ext uri="{BB962C8B-B14F-4D97-AF65-F5344CB8AC3E}">
        <p14:creationId xmlns:p14="http://schemas.microsoft.com/office/powerpoint/2010/main" val="2327330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L</a:t>
            </a:r>
            <a:r>
              <a:rPr lang="en-GB" dirty="0" err="1"/>
              <a:t>esson</a:t>
            </a:r>
            <a:r>
              <a:rPr lang="en-GB" dirty="0"/>
              <a:t> outline: Teacher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92138" y="752201"/>
          <a:ext cx="11824016" cy="5537199"/>
        </p:xfrm>
        <a:graphic>
          <a:graphicData uri="http://schemas.openxmlformats.org/drawingml/2006/table">
            <a:tbl>
              <a:tblPr firstRow="1" bandRow="1">
                <a:tableStyleId>{21E4AEA4-8DFA-4A89-87EB-49C32662AFE0}</a:tableStyleId>
              </a:tblPr>
              <a:tblGrid>
                <a:gridCol w="1970669">
                  <a:extLst>
                    <a:ext uri="{9D8B030D-6E8A-4147-A177-3AD203B41FA5}">
                      <a16:colId xmlns:a16="http://schemas.microsoft.com/office/drawing/2014/main" val="346630619"/>
                    </a:ext>
                  </a:extLst>
                </a:gridCol>
                <a:gridCol w="1970669">
                  <a:extLst>
                    <a:ext uri="{9D8B030D-6E8A-4147-A177-3AD203B41FA5}">
                      <a16:colId xmlns:a16="http://schemas.microsoft.com/office/drawing/2014/main" val="1098180410"/>
                    </a:ext>
                  </a:extLst>
                </a:gridCol>
                <a:gridCol w="931180">
                  <a:extLst>
                    <a:ext uri="{9D8B030D-6E8A-4147-A177-3AD203B41FA5}">
                      <a16:colId xmlns:a16="http://schemas.microsoft.com/office/drawing/2014/main" val="847170278"/>
                    </a:ext>
                  </a:extLst>
                </a:gridCol>
                <a:gridCol w="2169545">
                  <a:extLst>
                    <a:ext uri="{9D8B030D-6E8A-4147-A177-3AD203B41FA5}">
                      <a16:colId xmlns:a16="http://schemas.microsoft.com/office/drawing/2014/main" val="2399357076"/>
                    </a:ext>
                  </a:extLst>
                </a:gridCol>
                <a:gridCol w="2928884">
                  <a:extLst>
                    <a:ext uri="{9D8B030D-6E8A-4147-A177-3AD203B41FA5}">
                      <a16:colId xmlns:a16="http://schemas.microsoft.com/office/drawing/2014/main" val="3333028173"/>
                    </a:ext>
                  </a:extLst>
                </a:gridCol>
                <a:gridCol w="1853069">
                  <a:extLst>
                    <a:ext uri="{9D8B030D-6E8A-4147-A177-3AD203B41FA5}">
                      <a16:colId xmlns:a16="http://schemas.microsoft.com/office/drawing/2014/main" val="3581277042"/>
                    </a:ext>
                  </a:extLst>
                </a:gridCol>
              </a:tblGrid>
              <a:tr h="441664">
                <a:tc>
                  <a:txBody>
                    <a:bodyPr/>
                    <a:lstStyle/>
                    <a:p>
                      <a:r>
                        <a:rPr lang="en-US" sz="1300" dirty="0"/>
                        <a:t>Topic: </a:t>
                      </a:r>
                      <a:endParaRPr lang="en-GB" sz="1300" dirty="0"/>
                    </a:p>
                  </a:txBody>
                  <a:tcPr marL="121920" marR="121920" marT="60960" marB="60960"/>
                </a:tc>
                <a:tc gridSpan="2">
                  <a:txBody>
                    <a:bodyPr/>
                    <a:lstStyle/>
                    <a:p>
                      <a:r>
                        <a:rPr lang="en-US" sz="1300" dirty="0"/>
                        <a:t>Core skills – CS1</a:t>
                      </a:r>
                      <a:endParaRPr lang="en-GB" sz="1300" dirty="0"/>
                    </a:p>
                  </a:txBody>
                  <a:tcPr marL="121920" marR="121920" marT="60960" marB="60960"/>
                </a:tc>
                <a:tc hMerge="1">
                  <a:txBody>
                    <a:bodyPr/>
                    <a:lstStyle/>
                    <a:p>
                      <a:endParaRPr lang="en-GB"/>
                    </a:p>
                  </a:txBody>
                  <a:tcPr/>
                </a:tc>
                <a:tc>
                  <a:txBody>
                    <a:bodyPr/>
                    <a:lstStyle/>
                    <a:p>
                      <a:r>
                        <a:rPr lang="en-US" sz="1300"/>
                        <a:t>Lesson:</a:t>
                      </a:r>
                      <a:endParaRPr lang="en-GB" sz="1300"/>
                    </a:p>
                  </a:txBody>
                  <a:tcPr marL="121920" marR="121920" marT="60960" marB="60960"/>
                </a:tc>
                <a:tc gridSpan="2">
                  <a:txBody>
                    <a:bodyPr/>
                    <a:lstStyle/>
                    <a:p>
                      <a:r>
                        <a:rPr lang="en-US" sz="1500"/>
                        <a:t>3  (2 hours 10 minutes)</a:t>
                      </a:r>
                      <a:endParaRPr lang="en-GB" sz="1500"/>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345440">
                <a:tc gridSpan="3">
                  <a:txBody>
                    <a:bodyPr/>
                    <a:lstStyle/>
                    <a:p>
                      <a:r>
                        <a:rPr lang="en-US" sz="1300" b="1" dirty="0">
                          <a:solidFill>
                            <a:schemeClr val="tx1"/>
                          </a:solidFill>
                        </a:rPr>
                        <a:t>Aim:</a:t>
                      </a:r>
                      <a:endParaRPr lang="en-GB" sz="1300" b="1" dirty="0">
                        <a:solidFill>
                          <a:schemeClr val="tx1"/>
                        </a:solidFill>
                      </a:endParaRPr>
                    </a:p>
                  </a:txBody>
                  <a:tcPr marL="121920" marR="121920" marT="60960" marB="60960"/>
                </a:tc>
                <a:tc hMerge="1">
                  <a:txBody>
                    <a:bodyPr/>
                    <a:lstStyle/>
                    <a:p>
                      <a:endParaRPr lang="en-GB"/>
                    </a:p>
                  </a:txBody>
                  <a:tcPr/>
                </a:tc>
                <a:tc hMerge="1">
                  <a:txBody>
                    <a:bodyPr/>
                    <a:lstStyle/>
                    <a:p>
                      <a:endParaRPr lang="en-GB"/>
                    </a:p>
                  </a:txBody>
                  <a:tcPr/>
                </a:tc>
                <a:tc gridSpan="3">
                  <a:txBody>
                    <a:bodyPr/>
                    <a:lstStyle/>
                    <a:p>
                      <a:pPr marL="0" marR="0" lvl="0" indent="0" algn="l" rtl="0" eaLnBrk="1" fontAlgn="auto" latinLnBrk="0" hangingPunct="1">
                        <a:lnSpc>
                          <a:spcPct val="100000"/>
                        </a:lnSpc>
                        <a:spcBef>
                          <a:spcPts val="0"/>
                        </a:spcBef>
                        <a:spcAft>
                          <a:spcPts val="0"/>
                        </a:spcAft>
                        <a:buClrTx/>
                        <a:buSzTx/>
                        <a:buFontTx/>
                        <a:buNone/>
                      </a:pPr>
                      <a:r>
                        <a:rPr lang="en-GB" sz="1500" b="1" i="1" dirty="0">
                          <a:solidFill>
                            <a:schemeClr val="tx1"/>
                          </a:solidFill>
                        </a:rPr>
                        <a:t>Use a range of strategies to encourage discussion</a:t>
                      </a:r>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325120">
                <a:tc gridSpan="2">
                  <a:txBody>
                    <a:bodyPr/>
                    <a:lstStyle/>
                    <a:p>
                      <a:r>
                        <a:rPr lang="en-US" sz="1300" b="1" dirty="0"/>
                        <a:t>Component</a:t>
                      </a:r>
                      <a:endParaRPr lang="en-GB" sz="1300" b="1" dirty="0"/>
                    </a:p>
                  </a:txBody>
                  <a:tcPr marL="121920" marR="121920" marT="60960" marB="60960"/>
                </a:tc>
                <a:tc hMerge="1">
                  <a:txBody>
                    <a:bodyPr/>
                    <a:lstStyle/>
                    <a:p>
                      <a:endParaRPr lang="en-GB"/>
                    </a:p>
                  </a:txBody>
                  <a:tcPr/>
                </a:tc>
                <a:tc gridSpan="3">
                  <a:txBody>
                    <a:bodyPr/>
                    <a:lstStyle/>
                    <a:p>
                      <a:r>
                        <a:rPr lang="en-US" sz="1300" b="1"/>
                        <a:t> Activity</a:t>
                      </a:r>
                      <a:endParaRPr lang="en-GB" sz="1300" b="1"/>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300" b="1"/>
                        <a:t>Timings </a:t>
                      </a:r>
                      <a:endParaRPr lang="en-GB" sz="1300" b="1"/>
                    </a:p>
                  </a:txBody>
                  <a:tcPr marL="121920" marR="121920" marT="60960" marB="60960"/>
                </a:tc>
                <a:extLst>
                  <a:ext uri="{0D108BD9-81ED-4DB2-BD59-A6C34878D82A}">
                    <a16:rowId xmlns:a16="http://schemas.microsoft.com/office/drawing/2014/main" val="1626249464"/>
                  </a:ext>
                </a:extLst>
              </a:tr>
              <a:tr h="731815">
                <a:tc gridSpan="2">
                  <a:txBody>
                    <a:bodyPr/>
                    <a:lstStyle/>
                    <a:p>
                      <a:r>
                        <a:rPr lang="en-US" sz="1300" b="1" dirty="0"/>
                        <a:t>Recall and connect</a:t>
                      </a:r>
                      <a:endParaRPr lang="en-GB" sz="1300" b="1" dirty="0"/>
                    </a:p>
                  </a:txBody>
                  <a:tcPr marL="121920" marR="121920" marT="60960" marB="60960"/>
                </a:tc>
                <a:tc hMerge="1">
                  <a:txBody>
                    <a:bodyPr/>
                    <a:lstStyle/>
                    <a:p>
                      <a:endParaRPr lang="en-GB"/>
                    </a:p>
                  </a:txBody>
                  <a:tcPr/>
                </a:tc>
                <a:tc gridSpan="3">
                  <a:txBody>
                    <a:bodyPr/>
                    <a:lstStyle/>
                    <a:p>
                      <a:r>
                        <a:rPr lang="en-US" sz="1500" dirty="0"/>
                        <a:t>Slides 43–44. Complete a true/false task based on the skills/content from previous lessons. Students then feed back with justifications. </a:t>
                      </a:r>
                      <a:endParaRPr lang="en-GB" sz="1500" dirty="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500"/>
                        <a:t>15 minutes</a:t>
                      </a:r>
                      <a:endParaRPr lang="en-GB" sz="1500"/>
                    </a:p>
                  </a:txBody>
                  <a:tcPr marL="121920" marR="121920" marT="60960" marB="60960"/>
                </a:tc>
                <a:extLst>
                  <a:ext uri="{0D108BD9-81ED-4DB2-BD59-A6C34878D82A}">
                    <a16:rowId xmlns:a16="http://schemas.microsoft.com/office/drawing/2014/main" val="1457640557"/>
                  </a:ext>
                </a:extLst>
              </a:tr>
              <a:tr h="792480">
                <a:tc gridSpan="2">
                  <a:txBody>
                    <a:bodyPr/>
                    <a:lstStyle/>
                    <a:p>
                      <a:r>
                        <a:rPr lang="en-US" sz="1300" b="1" dirty="0"/>
                        <a:t>New material</a:t>
                      </a:r>
                    </a:p>
                  </a:txBody>
                  <a:tcPr marL="121920" marR="121920" marT="60960" marB="60960"/>
                </a:tc>
                <a:tc hMerge="1">
                  <a:txBody>
                    <a:bodyPr/>
                    <a:lstStyle/>
                    <a:p>
                      <a:endParaRPr lang="en-GB"/>
                    </a:p>
                  </a:txBody>
                  <a:tcPr/>
                </a:tc>
                <a:tc gridSpan="3">
                  <a:txBody>
                    <a:bodyPr/>
                    <a:lstStyle/>
                    <a:p>
                      <a:r>
                        <a:rPr lang="en-US" sz="1500" dirty="0"/>
                        <a:t>Slides 46–48. Show students a video on interaction with young children and share top tips from this. Introduce the six ways that interaction can be encouraged. </a:t>
                      </a:r>
                      <a:endParaRPr lang="en-GB" sz="1500" dirty="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500"/>
                        <a:t>15 minutes </a:t>
                      </a:r>
                      <a:endParaRPr lang="en-GB" sz="1500"/>
                    </a:p>
                  </a:txBody>
                  <a:tcPr marL="121920" marR="121920" marT="60960" marB="60960"/>
                </a:tc>
                <a:extLst>
                  <a:ext uri="{0D108BD9-81ED-4DB2-BD59-A6C34878D82A}">
                    <a16:rowId xmlns:a16="http://schemas.microsoft.com/office/drawing/2014/main" val="1741999525"/>
                  </a:ext>
                </a:extLst>
              </a:tr>
              <a:tr h="1016000">
                <a:tc gridSpan="2">
                  <a:txBody>
                    <a:bodyPr/>
                    <a:lstStyle/>
                    <a:p>
                      <a:r>
                        <a:rPr lang="en-US" sz="1300" b="1" dirty="0"/>
                        <a:t>Guided practice </a:t>
                      </a:r>
                      <a:endParaRPr lang="en-GB" sz="1300" b="1" dirty="0"/>
                    </a:p>
                  </a:txBody>
                  <a:tcPr marL="121920" marR="121920" marT="60960" marB="60960"/>
                </a:tc>
                <a:tc hMerge="1">
                  <a:txBody>
                    <a:bodyPr/>
                    <a:lstStyle/>
                    <a:p>
                      <a:endParaRPr lang="en-GB"/>
                    </a:p>
                  </a:txBody>
                  <a:tcPr/>
                </a:tc>
                <a:tc gridSpan="3">
                  <a:txBody>
                    <a:bodyPr/>
                    <a:lstStyle/>
                    <a:p>
                      <a:r>
                        <a:rPr lang="en-US" sz="1500" dirty="0"/>
                        <a:t>Slides 49–52. Work in groups to research and make brief notes on the six areas.</a:t>
                      </a:r>
                    </a:p>
                    <a:p>
                      <a:r>
                        <a:rPr lang="en-US" sz="1500" dirty="0"/>
                        <a:t>Guide students through the information for sustained shared thinking (SST) and ask students to complete questions on this. </a:t>
                      </a: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500" dirty="0"/>
                        <a:t>50 minutes </a:t>
                      </a:r>
                    </a:p>
                  </a:txBody>
                  <a:tcPr marL="121920" marR="121920" marT="60960" marB="60960"/>
                </a:tc>
                <a:extLst>
                  <a:ext uri="{0D108BD9-81ED-4DB2-BD59-A6C34878D82A}">
                    <a16:rowId xmlns:a16="http://schemas.microsoft.com/office/drawing/2014/main" val="4033886473"/>
                  </a:ext>
                </a:extLst>
              </a:tr>
              <a:tr h="1239520">
                <a:tc gridSpan="2">
                  <a:txBody>
                    <a:bodyPr/>
                    <a:lstStyle/>
                    <a:p>
                      <a:r>
                        <a:rPr lang="en-US" sz="1300" b="1" dirty="0"/>
                        <a:t>Independent practice </a:t>
                      </a:r>
                      <a:endParaRPr lang="en-GB" sz="1300" b="1" dirty="0"/>
                    </a:p>
                  </a:txBody>
                  <a:tcPr marL="121920" marR="121920" marT="60960" marB="60960"/>
                </a:tc>
                <a:tc hMerge="1">
                  <a:txBody>
                    <a:bodyPr/>
                    <a:lstStyle/>
                    <a:p>
                      <a:endParaRPr lang="en-GB"/>
                    </a:p>
                  </a:txBody>
                  <a:tcPr/>
                </a:tc>
                <a:tc gridSpan="3">
                  <a:txBody>
                    <a:bodyPr/>
                    <a:lstStyle/>
                    <a:p>
                      <a:r>
                        <a:rPr lang="en-US" sz="1500" dirty="0"/>
                        <a:t>Slides 53–55. Show students the non-example of SST and tell them to work independently to identify key questions, etc. which could be used to extend this interaction. </a:t>
                      </a:r>
                    </a:p>
                    <a:p>
                      <a:r>
                        <a:rPr lang="en-US" sz="1500" dirty="0"/>
                        <a:t>Students work in pairs and </a:t>
                      </a:r>
                      <a:r>
                        <a:rPr lang="en-US" sz="1500" dirty="0" err="1"/>
                        <a:t>practise</a:t>
                      </a:r>
                      <a:r>
                        <a:rPr lang="en-US" sz="1500" dirty="0"/>
                        <a:t> how they would develop the initial interaction, then feed back reflections to the group.</a:t>
                      </a:r>
                      <a:endParaRPr lang="en-GB" sz="1500" dirty="0"/>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500" dirty="0"/>
                        <a:t>32 minutes </a:t>
                      </a:r>
                    </a:p>
                  </a:txBody>
                  <a:tcPr marL="121920" marR="121920" marT="60960" marB="60960"/>
                </a:tc>
                <a:extLst>
                  <a:ext uri="{0D108BD9-81ED-4DB2-BD59-A6C34878D82A}">
                    <a16:rowId xmlns:a16="http://schemas.microsoft.com/office/drawing/2014/main" val="1955350770"/>
                  </a:ext>
                </a:extLst>
              </a:tr>
              <a:tr h="568960">
                <a:tc gridSpan="2">
                  <a:txBody>
                    <a:bodyPr/>
                    <a:lstStyle/>
                    <a:p>
                      <a:r>
                        <a:rPr lang="en-US" sz="1300" b="1" dirty="0"/>
                        <a:t>Review </a:t>
                      </a:r>
                      <a:endParaRPr lang="en-GB" sz="1300" b="1" dirty="0"/>
                    </a:p>
                  </a:txBody>
                  <a:tcPr marL="121920" marR="121920" marT="60960" marB="60960"/>
                </a:tc>
                <a:tc hMerge="1">
                  <a:txBody>
                    <a:bodyPr/>
                    <a:lstStyle/>
                    <a:p>
                      <a:endParaRPr lang="en-GB"/>
                    </a:p>
                  </a:txBody>
                  <a:tcPr/>
                </a:tc>
                <a:tc gridSpan="3">
                  <a:txBody>
                    <a:bodyPr/>
                    <a:lstStyle/>
                    <a:p>
                      <a:r>
                        <a:rPr lang="en-US" sz="1500" dirty="0"/>
                        <a:t>Slides 56–58. Short question task reviewing the content of the lesson. </a:t>
                      </a: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500" dirty="0"/>
                        <a:t>18 minutes</a:t>
                      </a:r>
                      <a:endParaRPr lang="en-GB" sz="1500" dirty="0"/>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2692052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Recall and connect</a:t>
            </a:r>
          </a:p>
        </p:txBody>
      </p:sp>
    </p:spTree>
    <p:extLst>
      <p:ext uri="{BB962C8B-B14F-4D97-AF65-F5344CB8AC3E}">
        <p14:creationId xmlns:p14="http://schemas.microsoft.com/office/powerpoint/2010/main" val="927389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000" y="306618"/>
            <a:ext cx="11771552" cy="651213"/>
          </a:xfrm>
        </p:spPr>
        <p:txBody>
          <a:bodyPr>
            <a:normAutofit/>
          </a:bodyPr>
          <a:lstStyle/>
          <a:p>
            <a:r>
              <a:rPr lang="en-GB" i="1" dirty="0">
                <a:cs typeface="Arial"/>
              </a:rPr>
              <a:t>Aim: Use a range of strategies to encourage discussion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
        <p:nvSpPr>
          <p:cNvPr id="13" name="TextBox 12">
            <a:extLst>
              <a:ext uri="{FF2B5EF4-FFF2-40B4-BE49-F238E27FC236}">
                <a16:creationId xmlns:a16="http://schemas.microsoft.com/office/drawing/2014/main" id="{AF0FB78B-69AC-900C-F652-7AB9F78DE732}"/>
              </a:ext>
            </a:extLst>
          </p:cNvPr>
          <p:cNvSpPr txBox="1"/>
          <p:nvPr/>
        </p:nvSpPr>
        <p:spPr>
          <a:xfrm>
            <a:off x="308249" y="774487"/>
            <a:ext cx="10909695" cy="2052165"/>
          </a:xfrm>
          <a:prstGeom prst="rect">
            <a:avLst/>
          </a:prstGeom>
          <a:noFill/>
        </p:spPr>
        <p:txBody>
          <a:bodyPr wrap="square" lIns="0" tIns="0" rIns="0" bIns="0" rtlCol="0" anchor="t">
            <a:spAutoFit/>
          </a:bodyPr>
          <a:lstStyle/>
          <a:p>
            <a:r>
              <a:rPr lang="en-US" sz="2667" b="1" dirty="0">
                <a:cs typeface="Arial"/>
              </a:rPr>
              <a:t>Recall activity</a:t>
            </a:r>
            <a:endParaRPr lang="en-US" sz="2667" b="1" dirty="0"/>
          </a:p>
          <a:p>
            <a:endParaRPr lang="en-US" sz="2667" dirty="0"/>
          </a:p>
          <a:p>
            <a:r>
              <a:rPr lang="en-US" sz="2667" dirty="0"/>
              <a:t>Based on the core skills you have worked on so far, decide whether each statement below is </a:t>
            </a:r>
            <a:r>
              <a:rPr lang="en-US" sz="2667" b="1" dirty="0"/>
              <a:t>true</a:t>
            </a:r>
            <a:r>
              <a:rPr lang="en-US" sz="2667" dirty="0"/>
              <a:t> or </a:t>
            </a:r>
            <a:r>
              <a:rPr lang="en-US" sz="2667" b="1" dirty="0"/>
              <a:t>false</a:t>
            </a:r>
            <a:r>
              <a:rPr lang="en-US" sz="2667" dirty="0"/>
              <a:t>. Be prepared to justify your reasoning.  </a:t>
            </a:r>
            <a:endParaRPr lang="en-GB" sz="2667" dirty="0">
              <a:cs typeface="Arial"/>
            </a:endParaRPr>
          </a:p>
        </p:txBody>
      </p:sp>
      <p:graphicFrame>
        <p:nvGraphicFramePr>
          <p:cNvPr id="9" name="Table 13">
            <a:extLst>
              <a:ext uri="{FF2B5EF4-FFF2-40B4-BE49-F238E27FC236}">
                <a16:creationId xmlns:a16="http://schemas.microsoft.com/office/drawing/2014/main" id="{3F964EE9-780E-0E81-DAAB-42C5B6D50913}"/>
              </a:ext>
            </a:extLst>
          </p:cNvPr>
          <p:cNvGraphicFramePr>
            <a:graphicFrameLocks noGrp="1"/>
          </p:cNvGraphicFramePr>
          <p:nvPr/>
        </p:nvGraphicFramePr>
        <p:xfrm>
          <a:off x="1524854" y="2969127"/>
          <a:ext cx="8476481" cy="3244427"/>
        </p:xfrm>
        <a:graphic>
          <a:graphicData uri="http://schemas.openxmlformats.org/drawingml/2006/table">
            <a:tbl>
              <a:tblPr firstRow="1" bandRow="1">
                <a:tableStyleId>{8A107856-5554-42FB-B03E-39F5DBC370BA}</a:tableStyleId>
              </a:tblPr>
              <a:tblGrid>
                <a:gridCol w="8476481">
                  <a:extLst>
                    <a:ext uri="{9D8B030D-6E8A-4147-A177-3AD203B41FA5}">
                      <a16:colId xmlns:a16="http://schemas.microsoft.com/office/drawing/2014/main" val="2329567360"/>
                    </a:ext>
                  </a:extLst>
                </a:gridCol>
              </a:tblGrid>
              <a:tr h="494453">
                <a:tc>
                  <a:txBody>
                    <a:bodyPr/>
                    <a:lstStyle/>
                    <a:p>
                      <a:r>
                        <a:rPr lang="en-US" sz="2100" dirty="0"/>
                        <a:t>True or false?</a:t>
                      </a:r>
                      <a:endParaRPr lang="en-GB" sz="2100" dirty="0"/>
                    </a:p>
                  </a:txBody>
                  <a:tcPr marL="121920" marR="121920" marT="60960" marB="60960"/>
                </a:tc>
                <a:extLst>
                  <a:ext uri="{0D108BD9-81ED-4DB2-BD59-A6C34878D82A}">
                    <a16:rowId xmlns:a16="http://schemas.microsoft.com/office/drawing/2014/main" val="394592508"/>
                  </a:ext>
                </a:extLst>
              </a:tr>
              <a:tr h="494453">
                <a:tc>
                  <a:txBody>
                    <a:bodyPr/>
                    <a:lstStyle/>
                    <a:p>
                      <a:r>
                        <a:rPr lang="en-US" sz="2100"/>
                        <a:t>1. Jokes and illustrative stories are valuable for older children. </a:t>
                      </a:r>
                      <a:endParaRPr lang="en-GB" sz="2100"/>
                    </a:p>
                  </a:txBody>
                  <a:tcPr marL="121920" marR="121920" marT="60960" marB="60960"/>
                </a:tc>
                <a:extLst>
                  <a:ext uri="{0D108BD9-81ED-4DB2-BD59-A6C34878D82A}">
                    <a16:rowId xmlns:a16="http://schemas.microsoft.com/office/drawing/2014/main" val="60429100"/>
                  </a:ext>
                </a:extLst>
              </a:tr>
              <a:tr h="494453">
                <a:tc>
                  <a:txBody>
                    <a:bodyPr/>
                    <a:lstStyle/>
                    <a:p>
                      <a:r>
                        <a:rPr lang="en-US" sz="2100"/>
                        <a:t>2. Rhymes are not a useful approach for younger students.</a:t>
                      </a:r>
                      <a:endParaRPr lang="en-GB" sz="2100"/>
                    </a:p>
                  </a:txBody>
                  <a:tcPr marL="121920" marR="121920" marT="60960" marB="60960"/>
                </a:tc>
                <a:extLst>
                  <a:ext uri="{0D108BD9-81ED-4DB2-BD59-A6C34878D82A}">
                    <a16:rowId xmlns:a16="http://schemas.microsoft.com/office/drawing/2014/main" val="387893933"/>
                  </a:ext>
                </a:extLst>
              </a:tr>
              <a:tr h="494453">
                <a:tc>
                  <a:txBody>
                    <a:bodyPr/>
                    <a:lstStyle/>
                    <a:p>
                      <a:r>
                        <a:rPr lang="en-US" sz="2100"/>
                        <a:t>3. Hand gestures are classed as a verbal cue.</a:t>
                      </a:r>
                      <a:endParaRPr lang="en-GB" sz="2100"/>
                    </a:p>
                  </a:txBody>
                  <a:tcPr marL="121920" marR="121920" marT="60960" marB="60960"/>
                </a:tc>
                <a:extLst>
                  <a:ext uri="{0D108BD9-81ED-4DB2-BD59-A6C34878D82A}">
                    <a16:rowId xmlns:a16="http://schemas.microsoft.com/office/drawing/2014/main" val="3522133266"/>
                  </a:ext>
                </a:extLst>
              </a:tr>
              <a:tr h="772160">
                <a:tc>
                  <a:txBody>
                    <a:bodyPr/>
                    <a:lstStyle/>
                    <a:p>
                      <a:r>
                        <a:rPr lang="en-US" sz="2100"/>
                        <a:t>4. It is never appropriate to use technical language with children and young people. </a:t>
                      </a:r>
                      <a:endParaRPr lang="en-GB" sz="2100"/>
                    </a:p>
                  </a:txBody>
                  <a:tcPr marL="121920" marR="121920" marT="60960" marB="60960"/>
                </a:tc>
                <a:extLst>
                  <a:ext uri="{0D108BD9-81ED-4DB2-BD59-A6C34878D82A}">
                    <a16:rowId xmlns:a16="http://schemas.microsoft.com/office/drawing/2014/main" val="481861960"/>
                  </a:ext>
                </a:extLst>
              </a:tr>
              <a:tr h="494453">
                <a:tc>
                  <a:txBody>
                    <a:bodyPr/>
                    <a:lstStyle/>
                    <a:p>
                      <a:r>
                        <a:rPr lang="en-US" sz="2100" dirty="0"/>
                        <a:t>5. Your positioning is important when speaking to young children. </a:t>
                      </a:r>
                      <a:endParaRPr lang="en-GB" sz="2100" dirty="0"/>
                    </a:p>
                  </a:txBody>
                  <a:tcPr marL="121920" marR="121920" marT="60960" marB="60960"/>
                </a:tc>
                <a:extLst>
                  <a:ext uri="{0D108BD9-81ED-4DB2-BD59-A6C34878D82A}">
                    <a16:rowId xmlns:a16="http://schemas.microsoft.com/office/drawing/2014/main" val="3642236881"/>
                  </a:ext>
                </a:extLst>
              </a:tr>
            </a:tbl>
          </a:graphicData>
        </a:graphic>
      </p:graphicFrame>
    </p:spTree>
    <p:extLst>
      <p:ext uri="{BB962C8B-B14F-4D97-AF65-F5344CB8AC3E}">
        <p14:creationId xmlns:p14="http://schemas.microsoft.com/office/powerpoint/2010/main" val="783778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
        <p:nvSpPr>
          <p:cNvPr id="5" name="TextBox 4">
            <a:extLst>
              <a:ext uri="{FF2B5EF4-FFF2-40B4-BE49-F238E27FC236}">
                <a16:creationId xmlns:a16="http://schemas.microsoft.com/office/drawing/2014/main" id="{29138BBB-7609-935A-8044-8923FDAE3A14}"/>
              </a:ext>
            </a:extLst>
          </p:cNvPr>
          <p:cNvSpPr txBox="1"/>
          <p:nvPr/>
        </p:nvSpPr>
        <p:spPr>
          <a:xfrm>
            <a:off x="1377864" y="2125492"/>
            <a:ext cx="9837105" cy="369389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Learning outcomes</a:t>
            </a:r>
          </a:p>
          <a:p>
            <a:endParaRPr lang="en-GB" sz="2667" b="1" i="1" dirty="0">
              <a:cs typeface="Segoe UI"/>
            </a:endParaRPr>
          </a:p>
          <a:p>
            <a:r>
              <a:rPr lang="en-US" sz="2667" dirty="0">
                <a:ea typeface="+mn-lt"/>
                <a:cs typeface="+mn-lt"/>
              </a:rPr>
              <a:t>By the end of this lesson, you will</a:t>
            </a:r>
            <a:r>
              <a:rPr lang="en-GB" sz="2667" dirty="0">
                <a:latin typeface="+mj-lt"/>
              </a:rPr>
              <a:t>:</a:t>
            </a:r>
            <a:endParaRPr lang="en-GB" sz="2667" dirty="0">
              <a:latin typeface="+mj-lt"/>
              <a:cs typeface="Arial"/>
            </a:endParaRPr>
          </a:p>
          <a:p>
            <a:pPr marL="609585" indent="-609585">
              <a:buAutoNum type="arabicPeriod"/>
            </a:pPr>
            <a:r>
              <a:rPr lang="en-GB" sz="2667" dirty="0">
                <a:cs typeface="Arial"/>
              </a:rPr>
              <a:t>know a range of strategies to encourage young people to engage in discussion</a:t>
            </a:r>
            <a:endParaRPr lang="en-US" sz="2667" dirty="0">
              <a:cs typeface="Arial"/>
            </a:endParaRPr>
          </a:p>
          <a:p>
            <a:pPr marL="609585" indent="-609585">
              <a:buAutoNum type="arabicPeriod"/>
            </a:pPr>
            <a:r>
              <a:rPr lang="en-GB" sz="2667" dirty="0">
                <a:cs typeface="Arial"/>
              </a:rPr>
              <a:t>know how to use sustained shared thinking (SST) to encourage discussion</a:t>
            </a:r>
            <a:endParaRPr lang="en-US" sz="2667" dirty="0">
              <a:cs typeface="Arial"/>
            </a:endParaRPr>
          </a:p>
          <a:p>
            <a:pPr marL="609585" indent="-609585">
              <a:buAutoNum type="arabicPeriod"/>
            </a:pPr>
            <a:r>
              <a:rPr lang="en-GB" sz="2667" dirty="0">
                <a:cs typeface="Arial"/>
              </a:rPr>
              <a:t>be able to use SST to develop a dialogue with a young person.</a:t>
            </a:r>
            <a:endParaRPr lang="en-US" sz="2667" dirty="0">
              <a:cs typeface="Arial"/>
            </a:endParaRPr>
          </a:p>
        </p:txBody>
      </p:sp>
      <p:sp>
        <p:nvSpPr>
          <p:cNvPr id="2" name="TextBox 1">
            <a:extLst>
              <a:ext uri="{FF2B5EF4-FFF2-40B4-BE49-F238E27FC236}">
                <a16:creationId xmlns:a16="http://schemas.microsoft.com/office/drawing/2014/main" id="{595F12C1-16FF-B9D9-2E6A-7823CD1D6185}"/>
              </a:ext>
            </a:extLst>
          </p:cNvPr>
          <p:cNvSpPr txBox="1"/>
          <p:nvPr/>
        </p:nvSpPr>
        <p:spPr>
          <a:xfrm>
            <a:off x="1348154" y="931984"/>
            <a:ext cx="9495693"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 Use a range of strategies to encourage discussion </a:t>
            </a:r>
            <a:endParaRPr lang="en-US" sz="2667" dirty="0">
              <a:cs typeface="Arial"/>
            </a:endParaRPr>
          </a:p>
        </p:txBody>
      </p:sp>
    </p:spTree>
    <p:extLst>
      <p:ext uri="{BB962C8B-B14F-4D97-AF65-F5344CB8AC3E}">
        <p14:creationId xmlns:p14="http://schemas.microsoft.com/office/powerpoint/2010/main" val="3256554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cs typeface="Arial"/>
              </a:rPr>
              <a:t>New material</a:t>
            </a:r>
          </a:p>
        </p:txBody>
      </p:sp>
    </p:spTree>
    <p:extLst>
      <p:ext uri="{BB962C8B-B14F-4D97-AF65-F5344CB8AC3E}">
        <p14:creationId xmlns:p14="http://schemas.microsoft.com/office/powerpoint/2010/main" val="4189161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sp>
        <p:nvSpPr>
          <p:cNvPr id="5" name="TextBox 4">
            <a:extLst>
              <a:ext uri="{FF2B5EF4-FFF2-40B4-BE49-F238E27FC236}">
                <a16:creationId xmlns:a16="http://schemas.microsoft.com/office/drawing/2014/main" id="{29138BBB-7609-935A-8044-8923FDAE3A14}"/>
              </a:ext>
            </a:extLst>
          </p:cNvPr>
          <p:cNvSpPr txBox="1"/>
          <p:nvPr/>
        </p:nvSpPr>
        <p:spPr>
          <a:xfrm>
            <a:off x="312533" y="229983"/>
            <a:ext cx="11642940" cy="69775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cs typeface="Segoe UI"/>
              </a:rPr>
              <a:t>Aim: Use a range of strategies to encourage discussion </a:t>
            </a:r>
          </a:p>
          <a:p>
            <a:endParaRPr lang="en-US" sz="1867" dirty="0">
              <a:cs typeface="Arial"/>
            </a:endParaRPr>
          </a:p>
        </p:txBody>
      </p:sp>
      <p:sp>
        <p:nvSpPr>
          <p:cNvPr id="8" name="TextBox 7">
            <a:extLst>
              <a:ext uri="{FF2B5EF4-FFF2-40B4-BE49-F238E27FC236}">
                <a16:creationId xmlns:a16="http://schemas.microsoft.com/office/drawing/2014/main" id="{599CB440-CC52-A9C9-D965-94B0360CAB8D}"/>
              </a:ext>
            </a:extLst>
          </p:cNvPr>
          <p:cNvSpPr txBox="1"/>
          <p:nvPr/>
        </p:nvSpPr>
        <p:spPr>
          <a:xfrm>
            <a:off x="2758990" y="1712364"/>
            <a:ext cx="6318831" cy="3197383"/>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lIns="144000" tIns="240000" rIns="0" bIns="0" rtlCol="0" anchor="t">
            <a:spAutoFit/>
          </a:bodyPr>
          <a:lstStyle/>
          <a:p>
            <a:r>
              <a:rPr lang="en-GB" sz="2667" b="1" dirty="0">
                <a:cs typeface="Arial"/>
              </a:rPr>
              <a:t>Task 1</a:t>
            </a:r>
          </a:p>
          <a:p>
            <a:endParaRPr lang="en-GB" sz="2667" dirty="0">
              <a:cs typeface="Arial"/>
            </a:endParaRPr>
          </a:p>
          <a:p>
            <a:r>
              <a:rPr lang="en-GB" sz="2667" dirty="0">
                <a:cs typeface="Arial"/>
              </a:rPr>
              <a:t>Watch the Department for Education video on how to communicate with children, then make a list of top tips for encouraging discussion. </a:t>
            </a:r>
          </a:p>
          <a:p>
            <a:endParaRPr lang="en-GB" sz="3200" dirty="0">
              <a:cs typeface="Arial"/>
            </a:endParaRPr>
          </a:p>
        </p:txBody>
      </p:sp>
    </p:spTree>
    <p:extLst>
      <p:ext uri="{BB962C8B-B14F-4D97-AF65-F5344CB8AC3E}">
        <p14:creationId xmlns:p14="http://schemas.microsoft.com/office/powerpoint/2010/main" val="3404887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8</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8" name="TextBox 7">
            <a:extLst>
              <a:ext uri="{FF2B5EF4-FFF2-40B4-BE49-F238E27FC236}">
                <a16:creationId xmlns:a16="http://schemas.microsoft.com/office/drawing/2014/main" id="{F86E075C-893D-1773-95D9-BB8939C1F7A6}"/>
              </a:ext>
            </a:extLst>
          </p:cNvPr>
          <p:cNvSpPr txBox="1"/>
          <p:nvPr/>
        </p:nvSpPr>
        <p:spPr>
          <a:xfrm>
            <a:off x="173584" y="183115"/>
            <a:ext cx="11041227" cy="533544"/>
          </a:xfrm>
          <a:prstGeom prst="rect">
            <a:avLst/>
          </a:prstGeom>
          <a:noFill/>
        </p:spPr>
        <p:txBody>
          <a:bodyPr wrap="square" lIns="121920" tIns="60960" rIns="121920" bIns="60960" anchor="t">
            <a:spAutoFit/>
          </a:bodyPr>
          <a:lstStyle/>
          <a:p>
            <a:endParaRPr lang="en-GB" sz="2667" b="1">
              <a:solidFill>
                <a:srgbClr val="FF0000"/>
              </a:solidFill>
              <a:cs typeface="Arial"/>
            </a:endParaRPr>
          </a:p>
        </p:txBody>
      </p:sp>
      <p:cxnSp>
        <p:nvCxnSpPr>
          <p:cNvPr id="4" name="Straight Arrow Connector 3">
            <a:extLst>
              <a:ext uri="{FF2B5EF4-FFF2-40B4-BE49-F238E27FC236}">
                <a16:creationId xmlns:a16="http://schemas.microsoft.com/office/drawing/2014/main" id="{3E0AC590-413C-6906-7E1A-91C8AF5D1EFF}"/>
              </a:ext>
            </a:extLst>
          </p:cNvPr>
          <p:cNvCxnSpPr>
            <a:cxnSpLocks/>
          </p:cNvCxnSpPr>
          <p:nvPr/>
        </p:nvCxnSpPr>
        <p:spPr>
          <a:xfrm flipH="1" flipV="1">
            <a:off x="5646652" y="1892829"/>
            <a:ext cx="23445" cy="104912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69DF813D-B5B0-F471-E09B-DB959B58DE63}"/>
              </a:ext>
            </a:extLst>
          </p:cNvPr>
          <p:cNvCxnSpPr>
            <a:cxnSpLocks/>
          </p:cNvCxnSpPr>
          <p:nvPr/>
        </p:nvCxnSpPr>
        <p:spPr>
          <a:xfrm flipV="1">
            <a:off x="7469767" y="2768332"/>
            <a:ext cx="569892" cy="41606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9616CAF-769E-F1D7-85DD-4E471887B403}"/>
              </a:ext>
            </a:extLst>
          </p:cNvPr>
          <p:cNvCxnSpPr>
            <a:cxnSpLocks/>
          </p:cNvCxnSpPr>
          <p:nvPr/>
        </p:nvCxnSpPr>
        <p:spPr>
          <a:xfrm flipH="1">
            <a:off x="3398232" y="4672521"/>
            <a:ext cx="860363" cy="59444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EE138E6-3DB1-359E-0D90-6D7BA8BD4B5A}"/>
              </a:ext>
            </a:extLst>
          </p:cNvPr>
          <p:cNvCxnSpPr>
            <a:cxnSpLocks/>
          </p:cNvCxnSpPr>
          <p:nvPr/>
        </p:nvCxnSpPr>
        <p:spPr>
          <a:xfrm flipH="1" flipV="1">
            <a:off x="3409955" y="2672322"/>
            <a:ext cx="801631" cy="65490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A7469F4-58C1-A68A-AE89-428D0F4052EC}"/>
              </a:ext>
            </a:extLst>
          </p:cNvPr>
          <p:cNvCxnSpPr>
            <a:cxnSpLocks/>
          </p:cNvCxnSpPr>
          <p:nvPr/>
        </p:nvCxnSpPr>
        <p:spPr>
          <a:xfrm>
            <a:off x="6021210" y="4913063"/>
            <a:ext cx="903719" cy="80464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DC4AD9FE-95D4-5D42-9626-6C4470ED9996}"/>
              </a:ext>
            </a:extLst>
          </p:cNvPr>
          <p:cNvSpPr txBox="1"/>
          <p:nvPr/>
        </p:nvSpPr>
        <p:spPr>
          <a:xfrm>
            <a:off x="4398363" y="1296006"/>
            <a:ext cx="3840424" cy="328231"/>
          </a:xfrm>
          <a:prstGeom prst="rect">
            <a:avLst/>
          </a:prstGeom>
          <a:noFill/>
        </p:spPr>
        <p:txBody>
          <a:bodyPr wrap="square" lIns="0" tIns="0" rIns="0" bIns="0" rtlCol="0" anchor="t">
            <a:spAutoFit/>
          </a:bodyPr>
          <a:lstStyle/>
          <a:p>
            <a:r>
              <a:rPr lang="en-US" sz="2133" dirty="0"/>
              <a:t>Ask direct questions</a:t>
            </a:r>
            <a:endParaRPr lang="en-GB" sz="2133" dirty="0"/>
          </a:p>
        </p:txBody>
      </p:sp>
      <p:sp>
        <p:nvSpPr>
          <p:cNvPr id="27" name="TextBox 26">
            <a:extLst>
              <a:ext uri="{FF2B5EF4-FFF2-40B4-BE49-F238E27FC236}">
                <a16:creationId xmlns:a16="http://schemas.microsoft.com/office/drawing/2014/main" id="{94887B71-5232-DE39-11A1-0917814B9A07}"/>
              </a:ext>
            </a:extLst>
          </p:cNvPr>
          <p:cNvSpPr txBox="1"/>
          <p:nvPr/>
        </p:nvSpPr>
        <p:spPr>
          <a:xfrm>
            <a:off x="8208235" y="2332710"/>
            <a:ext cx="3840424" cy="656462"/>
          </a:xfrm>
          <a:prstGeom prst="rect">
            <a:avLst/>
          </a:prstGeom>
          <a:noFill/>
        </p:spPr>
        <p:txBody>
          <a:bodyPr wrap="square" lIns="0" tIns="0" rIns="0" bIns="0" rtlCol="0" anchor="t">
            <a:spAutoFit/>
          </a:bodyPr>
          <a:lstStyle/>
          <a:p>
            <a:r>
              <a:rPr lang="en-US" sz="2133" dirty="0"/>
              <a:t>Invite children and young people to express themselves </a:t>
            </a:r>
            <a:endParaRPr lang="en-GB" sz="2133" b="1" dirty="0"/>
          </a:p>
        </p:txBody>
      </p:sp>
      <p:sp>
        <p:nvSpPr>
          <p:cNvPr id="28" name="TextBox 27">
            <a:extLst>
              <a:ext uri="{FF2B5EF4-FFF2-40B4-BE49-F238E27FC236}">
                <a16:creationId xmlns:a16="http://schemas.microsoft.com/office/drawing/2014/main" id="{50F26D3D-9D05-22CF-6842-3D607C6FD345}"/>
              </a:ext>
            </a:extLst>
          </p:cNvPr>
          <p:cNvSpPr txBox="1"/>
          <p:nvPr/>
        </p:nvSpPr>
        <p:spPr>
          <a:xfrm>
            <a:off x="6960096" y="5898028"/>
            <a:ext cx="3840424" cy="328231"/>
          </a:xfrm>
          <a:prstGeom prst="rect">
            <a:avLst/>
          </a:prstGeom>
          <a:noFill/>
        </p:spPr>
        <p:txBody>
          <a:bodyPr wrap="square" lIns="0" tIns="0" rIns="0" bIns="0" rtlCol="0" anchor="t">
            <a:spAutoFit/>
          </a:bodyPr>
          <a:lstStyle/>
          <a:p>
            <a:r>
              <a:rPr lang="en-US" sz="2133" dirty="0"/>
              <a:t>Encourage dialogue </a:t>
            </a:r>
            <a:endParaRPr lang="en-GB" sz="2133" b="1" dirty="0"/>
          </a:p>
        </p:txBody>
      </p:sp>
      <p:sp>
        <p:nvSpPr>
          <p:cNvPr id="29" name="TextBox 28">
            <a:extLst>
              <a:ext uri="{FF2B5EF4-FFF2-40B4-BE49-F238E27FC236}">
                <a16:creationId xmlns:a16="http://schemas.microsoft.com/office/drawing/2014/main" id="{850C92B8-2805-C2FA-AD95-65AA8C28C92D}"/>
              </a:ext>
            </a:extLst>
          </p:cNvPr>
          <p:cNvSpPr txBox="1"/>
          <p:nvPr/>
        </p:nvSpPr>
        <p:spPr>
          <a:xfrm>
            <a:off x="911424" y="5439703"/>
            <a:ext cx="3840424" cy="328231"/>
          </a:xfrm>
          <a:prstGeom prst="rect">
            <a:avLst/>
          </a:prstGeom>
          <a:noFill/>
        </p:spPr>
        <p:txBody>
          <a:bodyPr wrap="square" lIns="0" tIns="0" rIns="0" bIns="0" rtlCol="0" anchor="t">
            <a:spAutoFit/>
          </a:bodyPr>
          <a:lstStyle/>
          <a:p>
            <a:r>
              <a:rPr lang="en-US" sz="2133" dirty="0"/>
              <a:t>Encourage peer teaching</a:t>
            </a:r>
            <a:endParaRPr lang="en-GB" sz="2133" dirty="0"/>
          </a:p>
        </p:txBody>
      </p:sp>
      <p:sp>
        <p:nvSpPr>
          <p:cNvPr id="30" name="TextBox 29">
            <a:extLst>
              <a:ext uri="{FF2B5EF4-FFF2-40B4-BE49-F238E27FC236}">
                <a16:creationId xmlns:a16="http://schemas.microsoft.com/office/drawing/2014/main" id="{C79CC363-B215-B4D1-A6E5-A8E390747FF0}"/>
              </a:ext>
            </a:extLst>
          </p:cNvPr>
          <p:cNvSpPr txBox="1"/>
          <p:nvPr/>
        </p:nvSpPr>
        <p:spPr>
          <a:xfrm>
            <a:off x="307128" y="1919587"/>
            <a:ext cx="3840424" cy="656462"/>
          </a:xfrm>
          <a:prstGeom prst="rect">
            <a:avLst/>
          </a:prstGeom>
          <a:noFill/>
        </p:spPr>
        <p:txBody>
          <a:bodyPr wrap="square" lIns="0" tIns="0" rIns="0" bIns="0" rtlCol="0" anchor="t">
            <a:spAutoFit/>
          </a:bodyPr>
          <a:lstStyle/>
          <a:p>
            <a:r>
              <a:rPr lang="en-US" sz="2133" dirty="0"/>
              <a:t>Contribute constructively </a:t>
            </a:r>
            <a:endParaRPr lang="en-US" sz="2133" dirty="0">
              <a:cs typeface="Arial"/>
            </a:endParaRPr>
          </a:p>
          <a:p>
            <a:r>
              <a:rPr lang="en-US" sz="2133" dirty="0"/>
              <a:t>(sustained shared thinking)</a:t>
            </a:r>
            <a:endParaRPr lang="en-GB" sz="2133" dirty="0"/>
          </a:p>
        </p:txBody>
      </p:sp>
      <p:cxnSp>
        <p:nvCxnSpPr>
          <p:cNvPr id="36" name="Straight Arrow Connector 35">
            <a:extLst>
              <a:ext uri="{FF2B5EF4-FFF2-40B4-BE49-F238E27FC236}">
                <a16:creationId xmlns:a16="http://schemas.microsoft.com/office/drawing/2014/main" id="{1196C508-37EC-B6D6-39EE-EF5BB83F654C}"/>
              </a:ext>
            </a:extLst>
          </p:cNvPr>
          <p:cNvCxnSpPr>
            <a:cxnSpLocks/>
          </p:cNvCxnSpPr>
          <p:nvPr/>
        </p:nvCxnSpPr>
        <p:spPr>
          <a:xfrm>
            <a:off x="7403181" y="4364269"/>
            <a:ext cx="805055" cy="24963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383424D3-C1A2-6E17-36B2-CE8A18DF05BD}"/>
              </a:ext>
            </a:extLst>
          </p:cNvPr>
          <p:cNvSpPr txBox="1"/>
          <p:nvPr/>
        </p:nvSpPr>
        <p:spPr>
          <a:xfrm>
            <a:off x="8439132" y="4427946"/>
            <a:ext cx="3840424" cy="984693"/>
          </a:xfrm>
          <a:prstGeom prst="rect">
            <a:avLst/>
          </a:prstGeom>
          <a:noFill/>
        </p:spPr>
        <p:txBody>
          <a:bodyPr wrap="square" lIns="0" tIns="0" rIns="0" bIns="0" rtlCol="0" anchor="t">
            <a:spAutoFit/>
          </a:bodyPr>
          <a:lstStyle/>
          <a:p>
            <a:r>
              <a:rPr lang="en-US" sz="2133" dirty="0"/>
              <a:t>Encourage dialogue through oral and written formative feedback</a:t>
            </a:r>
            <a:endParaRPr lang="en-GB" sz="2133" dirty="0"/>
          </a:p>
        </p:txBody>
      </p:sp>
      <p:sp>
        <p:nvSpPr>
          <p:cNvPr id="41" name="Oval 40">
            <a:extLst>
              <a:ext uri="{FF2B5EF4-FFF2-40B4-BE49-F238E27FC236}">
                <a16:creationId xmlns:a16="http://schemas.microsoft.com/office/drawing/2014/main" id="{37338BFA-E42D-5706-18D0-8229F8C0C73A}"/>
              </a:ext>
            </a:extLst>
          </p:cNvPr>
          <p:cNvSpPr/>
          <p:nvPr/>
        </p:nvSpPr>
        <p:spPr>
          <a:xfrm>
            <a:off x="3534" y="1452382"/>
            <a:ext cx="4132468" cy="1582077"/>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7" name="TextBox 6">
            <a:extLst>
              <a:ext uri="{FF2B5EF4-FFF2-40B4-BE49-F238E27FC236}">
                <a16:creationId xmlns:a16="http://schemas.microsoft.com/office/drawing/2014/main" id="{E86CE373-EE2F-7DD7-DBD1-AA3C21A3DDFA}"/>
              </a:ext>
            </a:extLst>
          </p:cNvPr>
          <p:cNvSpPr txBox="1"/>
          <p:nvPr/>
        </p:nvSpPr>
        <p:spPr>
          <a:xfrm>
            <a:off x="237301" y="243749"/>
            <a:ext cx="11818303" cy="69775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cs typeface="Segoe UI"/>
              </a:rPr>
              <a:t>Aim: Use a range of strategies to encourage discussion </a:t>
            </a:r>
          </a:p>
          <a:p>
            <a:endParaRPr lang="en-US" sz="1867" dirty="0">
              <a:cs typeface="Arial"/>
            </a:endParaRPr>
          </a:p>
        </p:txBody>
      </p:sp>
      <p:sp>
        <p:nvSpPr>
          <p:cNvPr id="3" name="TextBox 2">
            <a:extLst>
              <a:ext uri="{FF2B5EF4-FFF2-40B4-BE49-F238E27FC236}">
                <a16:creationId xmlns:a16="http://schemas.microsoft.com/office/drawing/2014/main" id="{5392E107-595D-5CEA-4596-44143132FE1F}"/>
              </a:ext>
            </a:extLst>
          </p:cNvPr>
          <p:cNvSpPr txBox="1"/>
          <p:nvPr/>
        </p:nvSpPr>
        <p:spPr>
          <a:xfrm>
            <a:off x="4373451" y="3085564"/>
            <a:ext cx="2951408" cy="1723357"/>
          </a:xfrm>
          <a:prstGeom prst="rect">
            <a:avLst/>
          </a:prstGeom>
          <a:noFill/>
          <a:ln>
            <a:solidFill>
              <a:schemeClr val="tx1"/>
            </a:solidFill>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3733" dirty="0">
                <a:cs typeface="Arial"/>
              </a:rPr>
              <a:t>How to encourage discussion </a:t>
            </a:r>
          </a:p>
        </p:txBody>
      </p:sp>
    </p:spTree>
    <p:extLst>
      <p:ext uri="{BB962C8B-B14F-4D97-AF65-F5344CB8AC3E}">
        <p14:creationId xmlns:p14="http://schemas.microsoft.com/office/powerpoint/2010/main" val="29384305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Guided practice</a:t>
            </a:r>
          </a:p>
        </p:txBody>
      </p:sp>
    </p:spTree>
    <p:extLst>
      <p:ext uri="{BB962C8B-B14F-4D97-AF65-F5344CB8AC3E}">
        <p14:creationId xmlns:p14="http://schemas.microsoft.com/office/powerpoint/2010/main" val="39265494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47699AB-4416-48E1-94C4-A29D88F276F6}"/>
</file>

<file path=customXml/itemProps2.xml><?xml version="1.0" encoding="utf-8"?>
<ds:datastoreItem xmlns:ds="http://schemas.openxmlformats.org/officeDocument/2006/customXml" ds:itemID="{8CAD2F8A-901A-4E24-9041-135F9A568539}"/>
</file>

<file path=customXml/itemProps3.xml><?xml version="1.0" encoding="utf-8"?>
<ds:datastoreItem xmlns:ds="http://schemas.openxmlformats.org/officeDocument/2006/customXml" ds:itemID="{CFBDA9B0-2B00-4849-BD6B-74B1B04C8CB7}"/>
</file>

<file path=docProps/app.xml><?xml version="1.0" encoding="utf-8"?>
<Properties xmlns="http://schemas.openxmlformats.org/officeDocument/2006/extended-properties" xmlns:vt="http://schemas.openxmlformats.org/officeDocument/2006/docPropsVTypes">
  <Template>blank</Template>
  <TotalTime>1</TotalTime>
  <Words>1089</Words>
  <Application>Microsoft Office PowerPoint</Application>
  <PresentationFormat>Widescreen</PresentationFormat>
  <Paragraphs>159</Paragraphs>
  <Slides>18</Slides>
  <Notes>12</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Roboto</vt:lpstr>
      <vt:lpstr>Office Theme</vt:lpstr>
      <vt:lpstr>Lesson 3</vt:lpstr>
      <vt:lpstr>Lesson outline: Teacher use only  </vt:lpstr>
      <vt:lpstr>01</vt:lpstr>
      <vt:lpstr>Aim: Use a range of strategies to encourage discussion</vt:lpstr>
      <vt:lpstr>PowerPoint Presentation</vt:lpstr>
      <vt:lpstr>02</vt:lpstr>
      <vt:lpstr>PowerPoint Presentation</vt:lpstr>
      <vt:lpstr>PowerPoint Presentation</vt:lpstr>
      <vt:lpstr>03</vt:lpstr>
      <vt:lpstr>PowerPoint Presentation</vt:lpstr>
      <vt:lpstr>PowerPoint Presentation</vt:lpstr>
      <vt:lpstr>PowerPoint Presentation</vt:lpstr>
      <vt:lpstr>04</vt:lpstr>
      <vt:lpstr>PowerPoint Presentation</vt:lpstr>
      <vt:lpstr>PowerPoint Presentation</vt:lpstr>
      <vt:lpstr>05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dc:title>
  <dc:creator>Gemma Brezinski</dc:creator>
  <cp:lastModifiedBy>Gemma Brezinski</cp:lastModifiedBy>
  <cp:revision>4</cp:revision>
  <dcterms:created xsi:type="dcterms:W3CDTF">2024-01-08T10:53:03Z</dcterms:created>
  <dcterms:modified xsi:type="dcterms:W3CDTF">2024-01-08T11:54:56Z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