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3.xml" ContentType="application/vnd.openxmlformats-officedocument.presentationml.notes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20" r:id="rId2"/>
    <p:sldId id="321" r:id="rId3"/>
    <p:sldId id="322" r:id="rId4"/>
    <p:sldId id="323" r:id="rId5"/>
    <p:sldId id="324" r:id="rId6"/>
    <p:sldId id="325" r:id="rId7"/>
    <p:sldId id="326" r:id="rId8"/>
    <p:sldId id="327" r:id="rId9"/>
    <p:sldId id="328" r:id="rId10"/>
    <p:sldId id="329" r:id="rId11"/>
    <p:sldId id="331" r:id="rId12"/>
    <p:sldId id="332" r:id="rId13"/>
    <p:sldId id="333" r:id="rId14"/>
    <p:sldId id="334" r:id="rId15"/>
    <p:sldId id="335" r:id="rId16"/>
    <p:sldId id="336" r:id="rId17"/>
    <p:sldId id="337" r:id="rId18"/>
    <p:sldId id="338" r:id="rId19"/>
    <p:sldId id="339" r:id="rId20"/>
    <p:sldId id="340" r:id="rId21"/>
    <p:sldId id="402"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1" d="100"/>
          <a:sy n="61" d="100"/>
        </p:scale>
        <p:origin x="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FBF822-CD7F-4EAF-A073-11393311D9EC}"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B2278F-EA30-4ECD-AAD8-54633AB3F654}" type="slidenum">
              <a:rPr lang="en-GB" smtClean="0"/>
              <a:t>‹#›</a:t>
            </a:fld>
            <a:endParaRPr lang="en-GB"/>
          </a:p>
        </p:txBody>
      </p:sp>
    </p:spTree>
    <p:extLst>
      <p:ext uri="{BB962C8B-B14F-4D97-AF65-F5344CB8AC3E}">
        <p14:creationId xmlns:p14="http://schemas.microsoft.com/office/powerpoint/2010/main" val="1275674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11</a:t>
            </a:fld>
            <a:endParaRPr lang="en-GB"/>
          </a:p>
        </p:txBody>
      </p:sp>
    </p:spTree>
    <p:extLst>
      <p:ext uri="{BB962C8B-B14F-4D97-AF65-F5344CB8AC3E}">
        <p14:creationId xmlns:p14="http://schemas.microsoft.com/office/powerpoint/2010/main" val="1700751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1365903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1523902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4115104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894126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a:p>
        </p:txBody>
      </p:sp>
    </p:spTree>
    <p:extLst>
      <p:ext uri="{BB962C8B-B14F-4D97-AF65-F5344CB8AC3E}">
        <p14:creationId xmlns:p14="http://schemas.microsoft.com/office/powerpoint/2010/main" val="38402236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17</a:t>
            </a:fld>
            <a:endParaRPr lang="en-GB"/>
          </a:p>
        </p:txBody>
      </p:sp>
    </p:spTree>
    <p:extLst>
      <p:ext uri="{BB962C8B-B14F-4D97-AF65-F5344CB8AC3E}">
        <p14:creationId xmlns:p14="http://schemas.microsoft.com/office/powerpoint/2010/main" val="20449369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606131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a:p>
        </p:txBody>
      </p:sp>
    </p:spTree>
    <p:extLst>
      <p:ext uri="{BB962C8B-B14F-4D97-AF65-F5344CB8AC3E}">
        <p14:creationId xmlns:p14="http://schemas.microsoft.com/office/powerpoint/2010/main" val="2540560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a:p>
        </p:txBody>
      </p:sp>
    </p:spTree>
    <p:extLst>
      <p:ext uri="{BB962C8B-B14F-4D97-AF65-F5344CB8AC3E}">
        <p14:creationId xmlns:p14="http://schemas.microsoft.com/office/powerpoint/2010/main" val="3816425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1585928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3741069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4150573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3195526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1290688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3329563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4373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3869871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493488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95772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Lesson 2</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a:xfrm>
            <a:off x="5292824" y="4915425"/>
            <a:ext cx="6383361" cy="1121959"/>
          </a:xfrm>
        </p:spPr>
        <p:txBody>
          <a:bodyPr vert="horz" lIns="144000" tIns="144000" rIns="0" bIns="144000" rtlCol="0" anchor="t">
            <a:noAutofit/>
          </a:bodyPr>
          <a:lstStyle/>
          <a:p>
            <a:pPr>
              <a:lnSpc>
                <a:spcPct val="100000"/>
              </a:lnSpc>
            </a:pPr>
            <a:r>
              <a:rPr lang="en-GB" sz="3200" b="0" dirty="0">
                <a:latin typeface="+mj-lt"/>
                <a:cs typeface="Arial"/>
              </a:rPr>
              <a:t>Aim: Adapt language for an age-appropriate audience</a:t>
            </a:r>
          </a:p>
        </p:txBody>
      </p:sp>
    </p:spTree>
    <p:extLst>
      <p:ext uri="{BB962C8B-B14F-4D97-AF65-F5344CB8AC3E}">
        <p14:creationId xmlns:p14="http://schemas.microsoft.com/office/powerpoint/2010/main" val="415818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80940" y="2184325"/>
            <a:ext cx="5625729" cy="2647320"/>
          </a:xfr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vert="horz" lIns="240000" tIns="240000" rIns="240000" bIns="240000" rtlCol="0" anchor="t">
            <a:noAutofit/>
          </a:bodyPr>
          <a:lstStyle/>
          <a:p>
            <a:pPr>
              <a:lnSpc>
                <a:spcPct val="100000"/>
              </a:lnSpc>
            </a:pPr>
            <a:r>
              <a:rPr lang="en-US" sz="2667" b="0" dirty="0"/>
              <a:t>There</a:t>
            </a:r>
            <a:r>
              <a:rPr lang="en-US" sz="2667" b="0" dirty="0">
                <a:solidFill>
                  <a:srgbClr val="FF0000"/>
                </a:solidFill>
              </a:rPr>
              <a:t> </a:t>
            </a:r>
            <a:r>
              <a:rPr lang="en-US" sz="2667" b="0" dirty="0"/>
              <a:t>is a section in your handout booklet explaining early learning goals for communication and language from the EYFS statutory framework.</a:t>
            </a:r>
            <a:endParaRPr lang="en-GB" sz="2667" b="0" dirty="0">
              <a:cs typeface="Arial"/>
            </a:endParaRPr>
          </a:p>
        </p:txBody>
      </p:sp>
      <p:sp>
        <p:nvSpPr>
          <p:cNvPr id="6" name="Content Placeholder 5"/>
          <p:cNvSpPr>
            <a:spLocks noGrp="1"/>
          </p:cNvSpPr>
          <p:nvPr>
            <p:ph sz="quarter" idx="13"/>
          </p:nvPr>
        </p:nvSpPr>
        <p:spPr>
          <a:xfrm>
            <a:off x="6344357" y="1164597"/>
            <a:ext cx="5238044" cy="4800600"/>
          </a:xfrm>
        </p:spPr>
        <p:txBody>
          <a:bodyPr vert="horz" lIns="0" tIns="0" rIns="0" bIns="0" rtlCol="0" anchor="t">
            <a:noAutofit/>
          </a:bodyPr>
          <a:lstStyle/>
          <a:p>
            <a:pPr>
              <a:lnSpc>
                <a:spcPct val="100000"/>
              </a:lnSpc>
            </a:pPr>
            <a:r>
              <a:rPr lang="en-US" sz="2667" b="1" dirty="0"/>
              <a:t>Activity</a:t>
            </a:r>
            <a:r>
              <a:rPr lang="en-US" sz="2667" b="1" dirty="0">
                <a:cs typeface="Arial"/>
              </a:rPr>
              <a:t> 2 </a:t>
            </a:r>
            <a:endParaRPr lang="en-US" sz="2667" baseline="-25000" dirty="0">
              <a:cs typeface="Arial"/>
            </a:endParaRPr>
          </a:p>
          <a:p>
            <a:pPr>
              <a:lnSpc>
                <a:spcPct val="100000"/>
              </a:lnSpc>
            </a:pPr>
            <a:r>
              <a:rPr lang="en-US" sz="2667" dirty="0"/>
              <a:t>Read the extracts in your handouts and answer the following questions.</a:t>
            </a:r>
            <a:endParaRPr lang="en-US" sz="2667" dirty="0">
              <a:cs typeface="Arial"/>
            </a:endParaRPr>
          </a:p>
          <a:p>
            <a:pPr marL="609585" indent="-609585">
              <a:lnSpc>
                <a:spcPct val="100000"/>
              </a:lnSpc>
              <a:buFont typeface="+mj-lt"/>
              <a:buAutoNum type="arabicPeriod"/>
            </a:pPr>
            <a:r>
              <a:rPr lang="en-US" sz="2667" dirty="0"/>
              <a:t>Where may children encounter new vocabulary?</a:t>
            </a:r>
            <a:endParaRPr lang="en-US" sz="2667" dirty="0">
              <a:cs typeface="Arial"/>
            </a:endParaRPr>
          </a:p>
          <a:p>
            <a:pPr marL="609585" indent="-609585">
              <a:lnSpc>
                <a:spcPct val="100000"/>
              </a:lnSpc>
              <a:buFont typeface="+mj-lt"/>
              <a:buAutoNum type="arabicPeriod"/>
            </a:pPr>
            <a:r>
              <a:rPr lang="en-US" sz="2667" dirty="0"/>
              <a:t>Where may children encounter new information? </a:t>
            </a:r>
            <a:endParaRPr lang="en-US" sz="2667" dirty="0">
              <a:cs typeface="Arial"/>
            </a:endParaRPr>
          </a:p>
          <a:p>
            <a:pPr marL="609585" indent="-609585">
              <a:lnSpc>
                <a:spcPct val="100000"/>
              </a:lnSpc>
              <a:buFont typeface="+mj-lt"/>
              <a:buAutoNum type="arabicPeriod"/>
            </a:pPr>
            <a:r>
              <a:rPr lang="en-US" sz="2667" dirty="0"/>
              <a:t>Why is it important for the teacher to model effective speech and questioning?</a:t>
            </a:r>
            <a:endParaRPr lang="en-US" sz="2667" baseline="-25000" dirty="0">
              <a:cs typeface="Arial"/>
            </a:endParaRPr>
          </a:p>
          <a:p>
            <a:pPr marL="609585" indent="-609585">
              <a:buFont typeface="Arial" panose="020B0604020202020204" pitchFamily="34" charset="0"/>
              <a:buChar char="•"/>
            </a:pPr>
            <a:endParaRPr lang="en-US" sz="3200" baseline="-25000" dirty="0">
              <a:cs typeface="Arial"/>
            </a:endParaRPr>
          </a:p>
          <a:p>
            <a:pPr marL="609585" indent="-609585">
              <a:buFont typeface="Arial" panose="020B0604020202020204" pitchFamily="34" charset="0"/>
              <a:buChar char="•"/>
            </a:pPr>
            <a:endParaRPr lang="en-GB" sz="3200" baseline="-250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
        <p:nvSpPr>
          <p:cNvPr id="7" name="TextBox 6">
            <a:extLst>
              <a:ext uri="{FF2B5EF4-FFF2-40B4-BE49-F238E27FC236}">
                <a16:creationId xmlns:a16="http://schemas.microsoft.com/office/drawing/2014/main" id="{2A45311C-B8BF-9409-74BA-5D244E5C9254}"/>
              </a:ext>
            </a:extLst>
          </p:cNvPr>
          <p:cNvSpPr txBox="1"/>
          <p:nvPr/>
        </p:nvSpPr>
        <p:spPr>
          <a:xfrm>
            <a:off x="317030" y="180585"/>
            <a:ext cx="11647415"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solidFill>
                  <a:srgbClr val="000000"/>
                </a:solidFill>
              </a:rPr>
              <a:t>Aim:</a:t>
            </a:r>
            <a:r>
              <a:rPr lang="en-GB" sz="2667" i="1" dirty="0">
                <a:solidFill>
                  <a:srgbClr val="000000"/>
                </a:solidFill>
              </a:rPr>
              <a:t> </a:t>
            </a:r>
            <a:r>
              <a:rPr lang="en-US" sz="2667" b="1" i="1" dirty="0"/>
              <a:t>Adapt language for an age-appropriate audience</a:t>
            </a:r>
            <a:endParaRPr lang="en-GB" sz="2667" b="1" dirty="0">
              <a:latin typeface="+mj-lt"/>
              <a:cs typeface="Arial"/>
            </a:endParaRPr>
          </a:p>
        </p:txBody>
      </p:sp>
    </p:spTree>
    <p:extLst>
      <p:ext uri="{BB962C8B-B14F-4D97-AF65-F5344CB8AC3E}">
        <p14:creationId xmlns:p14="http://schemas.microsoft.com/office/powerpoint/2010/main" val="2883007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Guided practice</a:t>
            </a:r>
          </a:p>
        </p:txBody>
      </p:sp>
    </p:spTree>
    <p:extLst>
      <p:ext uri="{BB962C8B-B14F-4D97-AF65-F5344CB8AC3E}">
        <p14:creationId xmlns:p14="http://schemas.microsoft.com/office/powerpoint/2010/main" val="17547054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a:p>
        </p:txBody>
      </p:sp>
      <p:sp>
        <p:nvSpPr>
          <p:cNvPr id="13" name="TextBox 12">
            <a:extLst>
              <a:ext uri="{FF2B5EF4-FFF2-40B4-BE49-F238E27FC236}">
                <a16:creationId xmlns:a16="http://schemas.microsoft.com/office/drawing/2014/main" id="{2ECBC66D-9663-E1D3-DC21-FE6429F1D749}"/>
              </a:ext>
            </a:extLst>
          </p:cNvPr>
          <p:cNvSpPr txBox="1"/>
          <p:nvPr/>
        </p:nvSpPr>
        <p:spPr>
          <a:xfrm>
            <a:off x="614428" y="5385805"/>
            <a:ext cx="6058337" cy="328231"/>
          </a:xfrm>
          <a:prstGeom prst="rect">
            <a:avLst/>
          </a:prstGeom>
          <a:noFill/>
        </p:spPr>
        <p:txBody>
          <a:bodyPr wrap="square" lIns="0" tIns="0" rIns="0" bIns="0" rtlCol="0" anchor="t">
            <a:spAutoFit/>
          </a:bodyPr>
          <a:lstStyle/>
          <a:p>
            <a:r>
              <a:rPr lang="en-US" sz="2133" dirty="0"/>
              <a:t>Alex Quigley, </a:t>
            </a:r>
            <a:r>
              <a:rPr lang="en-US" sz="2133" i="1" dirty="0"/>
              <a:t>The confident teacher</a:t>
            </a:r>
            <a:r>
              <a:rPr lang="en-US" sz="2133" dirty="0"/>
              <a:t>, June 2023</a:t>
            </a:r>
            <a:endParaRPr lang="en-US" sz="2133" dirty="0">
              <a:cs typeface="Arial"/>
            </a:endParaRPr>
          </a:p>
        </p:txBody>
      </p:sp>
      <p:sp>
        <p:nvSpPr>
          <p:cNvPr id="2" name="TextBox 1">
            <a:extLst>
              <a:ext uri="{FF2B5EF4-FFF2-40B4-BE49-F238E27FC236}">
                <a16:creationId xmlns:a16="http://schemas.microsoft.com/office/drawing/2014/main" id="{94CD91AF-E272-0A3C-8BBD-BB9E22F13B64}"/>
              </a:ext>
            </a:extLst>
          </p:cNvPr>
          <p:cNvSpPr txBox="1"/>
          <p:nvPr/>
        </p:nvSpPr>
        <p:spPr>
          <a:xfrm>
            <a:off x="2159250" y="1297489"/>
            <a:ext cx="380373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i="1" dirty="0">
                <a:cs typeface="Arial"/>
              </a:rPr>
              <a:t>The </a:t>
            </a:r>
            <a:r>
              <a:rPr lang="en-GB" sz="2667" i="1" dirty="0" err="1">
                <a:cs typeface="Arial"/>
              </a:rPr>
              <a:t>Frayer</a:t>
            </a:r>
            <a:r>
              <a:rPr lang="en-GB" sz="2667" i="1" dirty="0">
                <a:cs typeface="Arial"/>
              </a:rPr>
              <a:t> model</a:t>
            </a:r>
            <a:endParaRPr lang="en-US" sz="2667" dirty="0">
              <a:cs typeface="Arial"/>
            </a:endParaRPr>
          </a:p>
        </p:txBody>
      </p:sp>
      <p:graphicFrame>
        <p:nvGraphicFramePr>
          <p:cNvPr id="5" name="Table 5">
            <a:extLst>
              <a:ext uri="{FF2B5EF4-FFF2-40B4-BE49-F238E27FC236}">
                <a16:creationId xmlns:a16="http://schemas.microsoft.com/office/drawing/2014/main" id="{58AD649C-B3E8-561D-07E0-A9B04E345C12}"/>
              </a:ext>
            </a:extLst>
          </p:cNvPr>
          <p:cNvGraphicFramePr>
            <a:graphicFrameLocks noGrp="1"/>
          </p:cNvGraphicFramePr>
          <p:nvPr/>
        </p:nvGraphicFramePr>
        <p:xfrm>
          <a:off x="403905" y="2207356"/>
          <a:ext cx="6284512" cy="2896285"/>
        </p:xfrm>
        <a:graphic>
          <a:graphicData uri="http://schemas.openxmlformats.org/drawingml/2006/table">
            <a:tbl>
              <a:tblPr firstRow="1" bandRow="1">
                <a:tableStyleId>{5C22544A-7EE6-4342-B048-85BDC9FD1C3A}</a:tableStyleId>
              </a:tblPr>
              <a:tblGrid>
                <a:gridCol w="3142256">
                  <a:extLst>
                    <a:ext uri="{9D8B030D-6E8A-4147-A177-3AD203B41FA5}">
                      <a16:colId xmlns:a16="http://schemas.microsoft.com/office/drawing/2014/main" val="4012203573"/>
                    </a:ext>
                  </a:extLst>
                </a:gridCol>
                <a:gridCol w="3142256">
                  <a:extLst>
                    <a:ext uri="{9D8B030D-6E8A-4147-A177-3AD203B41FA5}">
                      <a16:colId xmlns:a16="http://schemas.microsoft.com/office/drawing/2014/main" val="2408198780"/>
                    </a:ext>
                  </a:extLst>
                </a:gridCol>
              </a:tblGrid>
              <a:tr h="1448143">
                <a:tc>
                  <a:txBody>
                    <a:bodyPr/>
                    <a:lstStyle/>
                    <a:p>
                      <a:r>
                        <a:rPr lang="en-US" sz="1900" b="1">
                          <a:solidFill>
                            <a:schemeClr val="tx1"/>
                          </a:solidFill>
                        </a:rPr>
                        <a:t>Definition</a:t>
                      </a:r>
                      <a:endParaRPr lang="en-GB" sz="1900" b="1">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900" b="1">
                          <a:solidFill>
                            <a:schemeClr val="tx1"/>
                          </a:solidFill>
                        </a:rPr>
                        <a:t>                  Characteristics</a:t>
                      </a:r>
                      <a:endParaRPr lang="en-GB" sz="1900" b="1">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19923197"/>
                  </a:ext>
                </a:extLst>
              </a:tr>
              <a:tr h="1448143">
                <a:tc>
                  <a:txBody>
                    <a:bodyPr/>
                    <a:lstStyle/>
                    <a:p>
                      <a:r>
                        <a:rPr lang="en-US" sz="1900" b="1">
                          <a:solidFill>
                            <a:schemeClr val="tx1"/>
                          </a:solidFill>
                        </a:rPr>
                        <a:t>Examples</a:t>
                      </a:r>
                      <a:endParaRPr lang="en-GB" sz="1900" b="1">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900" b="1">
                          <a:solidFill>
                            <a:schemeClr val="tx1"/>
                          </a:solidFill>
                        </a:rPr>
                        <a:t>                  Non-examples</a:t>
                      </a:r>
                      <a:endParaRPr lang="en-GB" sz="1900" b="1">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40221206"/>
                  </a:ext>
                </a:extLst>
              </a:tr>
            </a:tbl>
          </a:graphicData>
        </a:graphic>
      </p:graphicFrame>
      <p:sp>
        <p:nvSpPr>
          <p:cNvPr id="6" name="Rectangle: Rounded Corners 5">
            <a:extLst>
              <a:ext uri="{FF2B5EF4-FFF2-40B4-BE49-F238E27FC236}">
                <a16:creationId xmlns:a16="http://schemas.microsoft.com/office/drawing/2014/main" id="{05FCB995-1AE0-7D34-213A-F2DA5E3F48C4}"/>
              </a:ext>
            </a:extLst>
          </p:cNvPr>
          <p:cNvSpPr/>
          <p:nvPr/>
        </p:nvSpPr>
        <p:spPr>
          <a:xfrm>
            <a:off x="2070296" y="3173364"/>
            <a:ext cx="2545345" cy="1057683"/>
          </a:xfrm>
          <a:prstGeom prst="roundRect">
            <a:avLst/>
          </a:prstGeom>
          <a:solidFill>
            <a:srgbClr val="002060"/>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2133"/>
              <a:t>Happy</a:t>
            </a:r>
            <a:endParaRPr lang="en-GB" sz="2133"/>
          </a:p>
        </p:txBody>
      </p:sp>
      <p:sp>
        <p:nvSpPr>
          <p:cNvPr id="8" name="TextBox 7">
            <a:extLst>
              <a:ext uri="{FF2B5EF4-FFF2-40B4-BE49-F238E27FC236}">
                <a16:creationId xmlns:a16="http://schemas.microsoft.com/office/drawing/2014/main" id="{84F76C6F-788F-8972-8ED8-21FA5624DA58}"/>
              </a:ext>
            </a:extLst>
          </p:cNvPr>
          <p:cNvSpPr txBox="1"/>
          <p:nvPr/>
        </p:nvSpPr>
        <p:spPr>
          <a:xfrm>
            <a:off x="7125498" y="1226152"/>
            <a:ext cx="4301145" cy="4637873"/>
          </a:xfrm>
          <a:prstGeom prst="rect">
            <a:avLst/>
          </a:prstGeom>
          <a:noFill/>
        </p:spPr>
        <p:txBody>
          <a:bodyPr wrap="square" lIns="121920" tIns="60960" rIns="121920" bIns="60960" anchor="t">
            <a:spAutoFit/>
          </a:bodyPr>
          <a:lstStyle/>
          <a:p>
            <a:r>
              <a:rPr lang="en-US" sz="2667" b="1" dirty="0"/>
              <a:t>Task 2  </a:t>
            </a:r>
            <a:endParaRPr lang="en-US" sz="2667" b="1" dirty="0">
              <a:cs typeface="Arial"/>
            </a:endParaRPr>
          </a:p>
          <a:p>
            <a:endParaRPr lang="en-US" sz="2667" dirty="0">
              <a:cs typeface="Arial"/>
            </a:endParaRPr>
          </a:p>
          <a:p>
            <a:r>
              <a:rPr lang="en-US" sz="2667" dirty="0"/>
              <a:t>Can you think of a word or concept you could teach a child where a </a:t>
            </a:r>
            <a:r>
              <a:rPr lang="en-US" sz="2667" dirty="0" err="1"/>
              <a:t>Frayer</a:t>
            </a:r>
            <a:r>
              <a:rPr lang="en-US" sz="2667" dirty="0"/>
              <a:t> model would be useful? </a:t>
            </a:r>
            <a:endParaRPr lang="en-US" sz="2667" dirty="0">
              <a:cs typeface="Arial"/>
            </a:endParaRPr>
          </a:p>
          <a:p>
            <a:endParaRPr lang="en-US" sz="2667" dirty="0">
              <a:cs typeface="Arial"/>
            </a:endParaRPr>
          </a:p>
          <a:p>
            <a:r>
              <a:rPr lang="en-US" sz="2667" dirty="0"/>
              <a:t>Which words or concepts would be good to use if you were teaching the topic of animals or pets?</a:t>
            </a:r>
            <a:endParaRPr lang="en-US" sz="2667" dirty="0">
              <a:cs typeface="Arial"/>
            </a:endParaRPr>
          </a:p>
        </p:txBody>
      </p:sp>
      <p:sp>
        <p:nvSpPr>
          <p:cNvPr id="9" name="TextBox 8">
            <a:extLst>
              <a:ext uri="{FF2B5EF4-FFF2-40B4-BE49-F238E27FC236}">
                <a16:creationId xmlns:a16="http://schemas.microsoft.com/office/drawing/2014/main" id="{EF02A098-BB21-3FBD-B719-086C1C677A4A}"/>
              </a:ext>
            </a:extLst>
          </p:cNvPr>
          <p:cNvSpPr txBox="1"/>
          <p:nvPr/>
        </p:nvSpPr>
        <p:spPr>
          <a:xfrm>
            <a:off x="317030" y="180585"/>
            <a:ext cx="11647415"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solidFill>
                  <a:srgbClr val="000000"/>
                </a:solidFill>
              </a:rPr>
              <a:t>Aim:</a:t>
            </a:r>
            <a:r>
              <a:rPr lang="en-GB" sz="2667" i="1" dirty="0">
                <a:solidFill>
                  <a:srgbClr val="000000"/>
                </a:solidFill>
              </a:rPr>
              <a:t> </a:t>
            </a:r>
            <a:r>
              <a:rPr lang="en-US" sz="2667" b="1" i="1" dirty="0"/>
              <a:t>Adapt language for an age-appropriate audience</a:t>
            </a:r>
            <a:endParaRPr lang="en-GB" sz="2667" b="1" dirty="0">
              <a:latin typeface="+mj-lt"/>
              <a:cs typeface="Arial"/>
            </a:endParaRPr>
          </a:p>
        </p:txBody>
      </p:sp>
    </p:spTree>
    <p:extLst>
      <p:ext uri="{BB962C8B-B14F-4D97-AF65-F5344CB8AC3E}">
        <p14:creationId xmlns:p14="http://schemas.microsoft.com/office/powerpoint/2010/main" val="683002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
        <p:nvSpPr>
          <p:cNvPr id="7" name="Rectangle: Rounded Corners 6">
            <a:extLst>
              <a:ext uri="{FF2B5EF4-FFF2-40B4-BE49-F238E27FC236}">
                <a16:creationId xmlns:a16="http://schemas.microsoft.com/office/drawing/2014/main" id="{2EE1511D-271D-1F14-AB93-9B053264A00E}"/>
              </a:ext>
            </a:extLst>
          </p:cNvPr>
          <p:cNvSpPr/>
          <p:nvPr/>
        </p:nvSpPr>
        <p:spPr>
          <a:xfrm>
            <a:off x="568524" y="1270866"/>
            <a:ext cx="5113325" cy="2886769"/>
          </a:xfrm>
          <a:prstGeom prst="roundRect">
            <a:avLst/>
          </a:prstGeom>
          <a:solidFill>
            <a:schemeClr val="accent3">
              <a:lumMod val="20000"/>
              <a:lumOff val="8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20" tIns="384000" rIns="121920" bIns="60960" rtlCol="0" anchor="ctr"/>
          <a:lstStyle/>
          <a:p>
            <a:pPr algn="ctr"/>
            <a:r>
              <a:rPr lang="en-US" sz="2400" b="1" dirty="0">
                <a:solidFill>
                  <a:schemeClr val="tx1"/>
                </a:solidFill>
              </a:rPr>
              <a:t>BECAUSE, BUT, SO</a:t>
            </a:r>
          </a:p>
          <a:p>
            <a:pPr algn="ctr"/>
            <a:r>
              <a:rPr lang="en-US" sz="2133" dirty="0">
                <a:solidFill>
                  <a:schemeClr val="tx1"/>
                </a:solidFill>
              </a:rPr>
              <a:t>When introducing new vocabulary or a new concept, you can use the “because”, “but”, “so” method</a:t>
            </a:r>
            <a:r>
              <a:rPr lang="en-US" sz="2133" dirty="0">
                <a:solidFill>
                  <a:srgbClr val="E51C41"/>
                </a:solidFill>
              </a:rPr>
              <a:t> </a:t>
            </a:r>
            <a:r>
              <a:rPr lang="en-US" sz="2133" dirty="0">
                <a:solidFill>
                  <a:schemeClr val="tx1"/>
                </a:solidFill>
              </a:rPr>
              <a:t>to help students understand different concepts.</a:t>
            </a:r>
            <a:endParaRPr lang="en-US" sz="2133" dirty="0">
              <a:solidFill>
                <a:schemeClr val="tx1"/>
              </a:solidFill>
              <a:cs typeface="Arial"/>
            </a:endParaRPr>
          </a:p>
          <a:p>
            <a:pPr algn="ctr"/>
            <a:endParaRPr lang="en-GB" sz="2400" dirty="0">
              <a:cs typeface="Arial"/>
            </a:endParaRPr>
          </a:p>
        </p:txBody>
      </p:sp>
      <p:sp>
        <p:nvSpPr>
          <p:cNvPr id="8" name="TextBox 7">
            <a:extLst>
              <a:ext uri="{FF2B5EF4-FFF2-40B4-BE49-F238E27FC236}">
                <a16:creationId xmlns:a16="http://schemas.microsoft.com/office/drawing/2014/main" id="{B9FBCB90-E9E6-2310-005F-B8EC8822EF5A}"/>
              </a:ext>
            </a:extLst>
          </p:cNvPr>
          <p:cNvSpPr txBox="1"/>
          <p:nvPr/>
        </p:nvSpPr>
        <p:spPr>
          <a:xfrm>
            <a:off x="6405349" y="1199210"/>
            <a:ext cx="5184576" cy="295407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lIns="240000" tIns="0" rIns="240000" bIns="0" rtlCol="0" anchor="t">
            <a:spAutoFit/>
          </a:bodyPr>
          <a:lstStyle/>
          <a:p>
            <a:r>
              <a:rPr lang="en-US" sz="2133" dirty="0"/>
              <a:t>When introducing the concept of hot and cold science, you can apply these terms to different statements, as in:</a:t>
            </a:r>
            <a:endParaRPr lang="en-US" sz="2133" dirty="0">
              <a:cs typeface="Arial"/>
            </a:endParaRPr>
          </a:p>
          <a:p>
            <a:endParaRPr lang="en-US" sz="2133" dirty="0">
              <a:cs typeface="Arial"/>
            </a:endParaRPr>
          </a:p>
          <a:p>
            <a:r>
              <a:rPr lang="en-US" sz="2133" dirty="0"/>
              <a:t>The oven is hot </a:t>
            </a:r>
            <a:r>
              <a:rPr lang="en-US" sz="2133" dirty="0">
                <a:solidFill>
                  <a:srgbClr val="FF0000"/>
                </a:solidFill>
              </a:rPr>
              <a:t>because...</a:t>
            </a:r>
            <a:endParaRPr lang="en-US" sz="2133" dirty="0">
              <a:solidFill>
                <a:srgbClr val="FF0000"/>
              </a:solidFill>
              <a:cs typeface="Arial"/>
            </a:endParaRPr>
          </a:p>
          <a:p>
            <a:endParaRPr lang="en-US" sz="2133" dirty="0">
              <a:cs typeface="Arial"/>
            </a:endParaRPr>
          </a:p>
          <a:p>
            <a:r>
              <a:rPr lang="en-US" sz="2133" dirty="0"/>
              <a:t>The oven is hot </a:t>
            </a:r>
            <a:r>
              <a:rPr lang="en-US" sz="2133" dirty="0">
                <a:solidFill>
                  <a:srgbClr val="FF0000"/>
                </a:solidFill>
              </a:rPr>
              <a:t>but …</a:t>
            </a:r>
            <a:endParaRPr lang="en-US" sz="2133" dirty="0">
              <a:solidFill>
                <a:srgbClr val="FF0000"/>
              </a:solidFill>
              <a:cs typeface="Arial"/>
            </a:endParaRPr>
          </a:p>
          <a:p>
            <a:endParaRPr lang="en-US" sz="2133" dirty="0">
              <a:cs typeface="Arial"/>
            </a:endParaRPr>
          </a:p>
          <a:p>
            <a:r>
              <a:rPr lang="en-US" sz="2133" dirty="0"/>
              <a:t>The oven is hot </a:t>
            </a:r>
            <a:r>
              <a:rPr lang="en-US" sz="2133" dirty="0">
                <a:solidFill>
                  <a:srgbClr val="FF0000"/>
                </a:solidFill>
              </a:rPr>
              <a:t>so…</a:t>
            </a:r>
            <a:endParaRPr lang="en-GB" sz="2133" dirty="0">
              <a:solidFill>
                <a:srgbClr val="FF0000"/>
              </a:solidFill>
              <a:cs typeface="Arial"/>
            </a:endParaRPr>
          </a:p>
        </p:txBody>
      </p:sp>
      <p:sp>
        <p:nvSpPr>
          <p:cNvPr id="11" name="TextBox 10">
            <a:extLst>
              <a:ext uri="{FF2B5EF4-FFF2-40B4-BE49-F238E27FC236}">
                <a16:creationId xmlns:a16="http://schemas.microsoft.com/office/drawing/2014/main" id="{3C182A20-6B69-2D50-14C4-E8E70116C571}"/>
              </a:ext>
            </a:extLst>
          </p:cNvPr>
          <p:cNvSpPr txBox="1"/>
          <p:nvPr/>
        </p:nvSpPr>
        <p:spPr>
          <a:xfrm>
            <a:off x="254711" y="239635"/>
            <a:ext cx="11156692"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t> </a:t>
            </a:r>
            <a:r>
              <a:rPr lang="en-US" sz="2667" b="1" i="1" dirty="0"/>
              <a:t>Adapt language for an age-appropriate audience</a:t>
            </a:r>
            <a:endParaRPr lang="en-GB" sz="2667" b="1" dirty="0">
              <a:solidFill>
                <a:schemeClr val="dk1"/>
              </a:solidFill>
              <a:latin typeface="+mj-lt"/>
              <a:cs typeface="Arial"/>
            </a:endParaRPr>
          </a:p>
        </p:txBody>
      </p:sp>
      <p:sp>
        <p:nvSpPr>
          <p:cNvPr id="10" name="TextBox 9">
            <a:extLst>
              <a:ext uri="{FF2B5EF4-FFF2-40B4-BE49-F238E27FC236}">
                <a16:creationId xmlns:a16="http://schemas.microsoft.com/office/drawing/2014/main" id="{FC300C97-6A96-3CD0-22F3-39C3DF25F81F}"/>
              </a:ext>
            </a:extLst>
          </p:cNvPr>
          <p:cNvSpPr txBox="1"/>
          <p:nvPr/>
        </p:nvSpPr>
        <p:spPr>
          <a:xfrm>
            <a:off x="622502" y="4386618"/>
            <a:ext cx="11009940" cy="164173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Segoe UI"/>
              </a:rPr>
              <a:t>Task 3</a:t>
            </a:r>
            <a:r>
              <a:rPr lang="en-US" sz="2667" dirty="0">
                <a:cs typeface="Segoe UI"/>
              </a:rPr>
              <a:t>​</a:t>
            </a:r>
          </a:p>
          <a:p>
            <a:endParaRPr lang="en-US" sz="2667" dirty="0">
              <a:cs typeface="Segoe UI"/>
            </a:endParaRPr>
          </a:p>
          <a:p>
            <a:r>
              <a:rPr lang="en-US" sz="2667" dirty="0">
                <a:cs typeface="Segoe UI"/>
              </a:rPr>
              <a:t>In pairs, make a list of possible example statements students might give. Then create </a:t>
            </a:r>
            <a:r>
              <a:rPr lang="en-US" sz="2667" b="1" dirty="0">
                <a:cs typeface="Segoe UI"/>
              </a:rPr>
              <a:t>two</a:t>
            </a:r>
            <a:r>
              <a:rPr lang="en-US" sz="2667" dirty="0">
                <a:cs typeface="Segoe UI"/>
              </a:rPr>
              <a:t> of your own.</a:t>
            </a:r>
          </a:p>
        </p:txBody>
      </p:sp>
    </p:spTree>
    <p:extLst>
      <p:ext uri="{BB962C8B-B14F-4D97-AF65-F5344CB8AC3E}">
        <p14:creationId xmlns:p14="http://schemas.microsoft.com/office/powerpoint/2010/main" val="3424715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
        <p:nvSpPr>
          <p:cNvPr id="7" name="Arrow: Right 6">
            <a:extLst>
              <a:ext uri="{FF2B5EF4-FFF2-40B4-BE49-F238E27FC236}">
                <a16:creationId xmlns:a16="http://schemas.microsoft.com/office/drawing/2014/main" id="{1B455440-2FDF-275D-62C7-B4B6531CB31C}"/>
              </a:ext>
            </a:extLst>
          </p:cNvPr>
          <p:cNvSpPr/>
          <p:nvPr/>
        </p:nvSpPr>
        <p:spPr>
          <a:xfrm>
            <a:off x="365606" y="3510311"/>
            <a:ext cx="10849205" cy="365125"/>
          </a:xfrm>
          <a:prstGeom prst="rightArrow">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0" name="TextBox 9">
            <a:extLst>
              <a:ext uri="{FF2B5EF4-FFF2-40B4-BE49-F238E27FC236}">
                <a16:creationId xmlns:a16="http://schemas.microsoft.com/office/drawing/2014/main" id="{A3CC9B10-F15B-9F72-5D23-FA3AED045A29}"/>
              </a:ext>
            </a:extLst>
          </p:cNvPr>
          <p:cNvSpPr txBox="1"/>
          <p:nvPr/>
        </p:nvSpPr>
        <p:spPr>
          <a:xfrm>
            <a:off x="367466" y="3182906"/>
            <a:ext cx="2233005" cy="328231"/>
          </a:xfrm>
          <a:prstGeom prst="rect">
            <a:avLst/>
          </a:prstGeom>
          <a:noFill/>
        </p:spPr>
        <p:txBody>
          <a:bodyPr wrap="square" lIns="0" tIns="0" rIns="0" bIns="0" rtlCol="0" anchor="t">
            <a:spAutoFit/>
          </a:bodyPr>
          <a:lstStyle/>
          <a:p>
            <a:r>
              <a:rPr lang="en-US" sz="2133"/>
              <a:t>Least dirty</a:t>
            </a:r>
            <a:endParaRPr lang="en-GB" sz="2133"/>
          </a:p>
        </p:txBody>
      </p:sp>
      <p:sp>
        <p:nvSpPr>
          <p:cNvPr id="11" name="TextBox 10">
            <a:extLst>
              <a:ext uri="{FF2B5EF4-FFF2-40B4-BE49-F238E27FC236}">
                <a16:creationId xmlns:a16="http://schemas.microsoft.com/office/drawing/2014/main" id="{F3A1FA2E-2D66-38A7-BD4A-9219D45CDA99}"/>
              </a:ext>
            </a:extLst>
          </p:cNvPr>
          <p:cNvSpPr txBox="1"/>
          <p:nvPr/>
        </p:nvSpPr>
        <p:spPr>
          <a:xfrm>
            <a:off x="9965570" y="3183232"/>
            <a:ext cx="1436887" cy="328231"/>
          </a:xfrm>
          <a:prstGeom prst="rect">
            <a:avLst/>
          </a:prstGeom>
          <a:noFill/>
        </p:spPr>
        <p:txBody>
          <a:bodyPr wrap="square" lIns="0" tIns="0" rIns="0" bIns="0" rtlCol="0" anchor="t">
            <a:spAutoFit/>
          </a:bodyPr>
          <a:lstStyle/>
          <a:p>
            <a:r>
              <a:rPr lang="en-US" sz="2133" dirty="0"/>
              <a:t>Most dirty</a:t>
            </a:r>
            <a:endParaRPr lang="en-GB" sz="2133" dirty="0">
              <a:cs typeface="Arial"/>
            </a:endParaRPr>
          </a:p>
        </p:txBody>
      </p:sp>
      <p:graphicFrame>
        <p:nvGraphicFramePr>
          <p:cNvPr id="12" name="Table 12">
            <a:extLst>
              <a:ext uri="{FF2B5EF4-FFF2-40B4-BE49-F238E27FC236}">
                <a16:creationId xmlns:a16="http://schemas.microsoft.com/office/drawing/2014/main" id="{AEC5A790-A129-57C0-1887-B8FA3242BECE}"/>
              </a:ext>
            </a:extLst>
          </p:cNvPr>
          <p:cNvGraphicFramePr>
            <a:graphicFrameLocks noGrp="1"/>
          </p:cNvGraphicFramePr>
          <p:nvPr/>
        </p:nvGraphicFramePr>
        <p:xfrm>
          <a:off x="693446" y="3942365"/>
          <a:ext cx="10248500" cy="894080"/>
        </p:xfrm>
        <a:graphic>
          <a:graphicData uri="http://schemas.openxmlformats.org/drawingml/2006/table">
            <a:tbl>
              <a:tblPr firstRow="1" bandRow="1">
                <a:tableStyleId>{5C22544A-7EE6-4342-B048-85BDC9FD1C3A}</a:tableStyleId>
              </a:tblPr>
              <a:tblGrid>
                <a:gridCol w="3416167">
                  <a:extLst>
                    <a:ext uri="{9D8B030D-6E8A-4147-A177-3AD203B41FA5}">
                      <a16:colId xmlns:a16="http://schemas.microsoft.com/office/drawing/2014/main" val="2008644909"/>
                    </a:ext>
                  </a:extLst>
                </a:gridCol>
                <a:gridCol w="3416167">
                  <a:extLst>
                    <a:ext uri="{9D8B030D-6E8A-4147-A177-3AD203B41FA5}">
                      <a16:colId xmlns:a16="http://schemas.microsoft.com/office/drawing/2014/main" val="2244411626"/>
                    </a:ext>
                  </a:extLst>
                </a:gridCol>
                <a:gridCol w="3416167">
                  <a:extLst>
                    <a:ext uri="{9D8B030D-6E8A-4147-A177-3AD203B41FA5}">
                      <a16:colId xmlns:a16="http://schemas.microsoft.com/office/drawing/2014/main" val="3274625933"/>
                    </a:ext>
                  </a:extLst>
                </a:gridCol>
              </a:tblGrid>
              <a:tr h="447040">
                <a:tc>
                  <a:txBody>
                    <a:bodyPr/>
                    <a:lstStyle/>
                    <a:p>
                      <a:pPr marL="0" indent="0">
                        <a:buNone/>
                      </a:pPr>
                      <a:r>
                        <a:rPr lang="en-US" sz="2100" b="0">
                          <a:solidFill>
                            <a:schemeClr val="tx1"/>
                          </a:solidFill>
                        </a:rPr>
                        <a:t>1.  grimy</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a:solidFill>
                            <a:schemeClr val="tx1"/>
                          </a:solidFill>
                        </a:rPr>
                        <a:t>2. filthy</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a:solidFill>
                            <a:schemeClr val="tx1"/>
                          </a:solidFill>
                        </a:rPr>
                        <a:t>3. disgusting</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30099129"/>
                  </a:ext>
                </a:extLst>
              </a:tr>
              <a:tr h="447040">
                <a:tc>
                  <a:txBody>
                    <a:bodyPr/>
                    <a:lstStyle/>
                    <a:p>
                      <a:r>
                        <a:rPr lang="en-US" sz="2100" b="0">
                          <a:solidFill>
                            <a:schemeClr val="tx1"/>
                          </a:solidFill>
                        </a:rPr>
                        <a:t>4.  dusty</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a:solidFill>
                            <a:schemeClr val="tx1"/>
                          </a:solidFill>
                        </a:rPr>
                        <a:t>5. greasy</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a:solidFill>
                            <a:schemeClr val="tx1"/>
                          </a:solidFill>
                        </a:rPr>
                        <a:t>6. mucky</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04562823"/>
                  </a:ext>
                </a:extLst>
              </a:tr>
            </a:tbl>
          </a:graphicData>
        </a:graphic>
      </p:graphicFrame>
      <p:sp>
        <p:nvSpPr>
          <p:cNvPr id="13" name="TextBox 12">
            <a:extLst>
              <a:ext uri="{FF2B5EF4-FFF2-40B4-BE49-F238E27FC236}">
                <a16:creationId xmlns:a16="http://schemas.microsoft.com/office/drawing/2014/main" id="{A337502E-963D-8FDF-CC85-7C86D8CE1E37}"/>
              </a:ext>
            </a:extLst>
          </p:cNvPr>
          <p:cNvSpPr txBox="1"/>
          <p:nvPr/>
        </p:nvSpPr>
        <p:spPr>
          <a:xfrm>
            <a:off x="311063" y="191022"/>
            <a:ext cx="11684695"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t> </a:t>
            </a:r>
            <a:r>
              <a:rPr lang="en-US" sz="2667" b="1" i="1" dirty="0"/>
              <a:t>Adapt language for an age-appropriate audience</a:t>
            </a:r>
            <a:endParaRPr lang="en-GB" sz="2667" b="1" dirty="0">
              <a:solidFill>
                <a:schemeClr val="dk1"/>
              </a:solidFill>
              <a:latin typeface="+mj-lt"/>
              <a:cs typeface="Arial"/>
            </a:endParaRPr>
          </a:p>
        </p:txBody>
      </p:sp>
      <p:sp>
        <p:nvSpPr>
          <p:cNvPr id="15" name="TextBox 14">
            <a:extLst>
              <a:ext uri="{FF2B5EF4-FFF2-40B4-BE49-F238E27FC236}">
                <a16:creationId xmlns:a16="http://schemas.microsoft.com/office/drawing/2014/main" id="{5D770D50-A2E3-BC9A-6FA7-A9B56CB4C27E}"/>
              </a:ext>
            </a:extLst>
          </p:cNvPr>
          <p:cNvSpPr txBox="1"/>
          <p:nvPr/>
        </p:nvSpPr>
        <p:spPr>
          <a:xfrm>
            <a:off x="484982" y="5220871"/>
            <a:ext cx="10486685" cy="82086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Arial"/>
              </a:rPr>
              <a:t>Extension: </a:t>
            </a:r>
            <a:r>
              <a:rPr lang="en-US" sz="2667" dirty="0">
                <a:cs typeface="Arial"/>
              </a:rPr>
              <a:t>How could you adapt this activity to make it easier or harder?</a:t>
            </a:r>
            <a:endParaRPr lang="en-US" sz="2667" dirty="0"/>
          </a:p>
        </p:txBody>
      </p:sp>
      <p:sp>
        <p:nvSpPr>
          <p:cNvPr id="16" name="TextBox 15">
            <a:extLst>
              <a:ext uri="{FF2B5EF4-FFF2-40B4-BE49-F238E27FC236}">
                <a16:creationId xmlns:a16="http://schemas.microsoft.com/office/drawing/2014/main" id="{49460248-A5C1-6E3E-B70D-63C5DB96C721}"/>
              </a:ext>
            </a:extLst>
          </p:cNvPr>
          <p:cNvSpPr txBox="1"/>
          <p:nvPr/>
        </p:nvSpPr>
        <p:spPr>
          <a:xfrm>
            <a:off x="485400" y="1123151"/>
            <a:ext cx="11223537" cy="164173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a:cs typeface="Segoe UI"/>
              </a:rPr>
              <a:t>Activity 3</a:t>
            </a:r>
            <a:r>
              <a:rPr lang="en-US" sz="2667" dirty="0">
                <a:cs typeface="Segoe UI"/>
              </a:rPr>
              <a:t>​</a:t>
            </a:r>
            <a:endParaRPr lang="en-US" sz="2667" dirty="0">
              <a:cs typeface="Arial"/>
            </a:endParaRPr>
          </a:p>
          <a:p>
            <a:endParaRPr lang="en-US" sz="2667" dirty="0">
              <a:cs typeface="Segoe UI"/>
            </a:endParaRPr>
          </a:p>
          <a:p>
            <a:r>
              <a:rPr lang="en-US" sz="2667" dirty="0">
                <a:cs typeface="Segoe UI"/>
              </a:rPr>
              <a:t>In pairs, order the words below based on the degree of value line. </a:t>
            </a:r>
          </a:p>
          <a:p>
            <a:r>
              <a:rPr lang="en-US" sz="2667" dirty="0">
                <a:cs typeface="Segoe UI"/>
              </a:rPr>
              <a:t>Add some words of your own. Then share your responses.</a:t>
            </a:r>
            <a:endParaRPr lang="en-US" sz="2667" dirty="0"/>
          </a:p>
        </p:txBody>
      </p:sp>
    </p:spTree>
    <p:extLst>
      <p:ext uri="{BB962C8B-B14F-4D97-AF65-F5344CB8AC3E}">
        <p14:creationId xmlns:p14="http://schemas.microsoft.com/office/powerpoint/2010/main" val="33715373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234066-8806-599F-1E0D-31FF1EA91477}"/>
              </a:ext>
            </a:extLst>
          </p:cNvPr>
          <p:cNvSpPr txBox="1"/>
          <p:nvPr/>
        </p:nvSpPr>
        <p:spPr>
          <a:xfrm>
            <a:off x="831181" y="1416656"/>
            <a:ext cx="4960019" cy="3693896"/>
          </a:xfrm>
          <a:prstGeom prst="rect">
            <a:avLst/>
          </a:prstGeom>
          <a:noFill/>
        </p:spPr>
        <p:txBody>
          <a:bodyPr wrap="square" lIns="0" tIns="0" rIns="0" bIns="0" rtlCol="0" anchor="t">
            <a:spAutoFit/>
          </a:bodyPr>
          <a:lstStyle/>
          <a:p>
            <a:r>
              <a:rPr lang="en-US" sz="2667" b="1" dirty="0">
                <a:cs typeface="Arial"/>
              </a:rPr>
              <a:t>Task 3</a:t>
            </a:r>
            <a:endParaRPr lang="en-US" sz="2667" dirty="0">
              <a:cs typeface="Arial"/>
            </a:endParaRPr>
          </a:p>
          <a:p>
            <a:endParaRPr lang="en-US" sz="2667" dirty="0">
              <a:cs typeface="Arial"/>
            </a:endParaRPr>
          </a:p>
          <a:p>
            <a:r>
              <a:rPr lang="en-US" sz="2667" dirty="0">
                <a:cs typeface="Arial"/>
              </a:rPr>
              <a:t>When introducing new vocabulary, non-verbal cues can aid understanding.</a:t>
            </a:r>
          </a:p>
          <a:p>
            <a:pPr marL="380990" indent="-380990">
              <a:buFont typeface="Arial" panose="020B0604020202020204" pitchFamily="34" charset="0"/>
              <a:buChar char="•"/>
            </a:pPr>
            <a:endParaRPr lang="en-US" sz="2667" dirty="0">
              <a:cs typeface="Arial"/>
            </a:endParaRPr>
          </a:p>
          <a:p>
            <a:r>
              <a:rPr lang="en-US" sz="2667" dirty="0">
                <a:cs typeface="Arial"/>
              </a:rPr>
              <a:t>In pairs, think of non-verbal cues or symbols you could use to present the ideas on the right?</a:t>
            </a:r>
            <a:endParaRPr lang="en-GB" sz="2667" dirty="0">
              <a:cs typeface="Arial"/>
            </a:endParaRPr>
          </a:p>
        </p:txBody>
      </p:sp>
      <p:sp>
        <p:nvSpPr>
          <p:cNvPr id="6" name="Rectangle: Rounded Corners 5">
            <a:extLst>
              <a:ext uri="{FF2B5EF4-FFF2-40B4-BE49-F238E27FC236}">
                <a16:creationId xmlns:a16="http://schemas.microsoft.com/office/drawing/2014/main" id="{97846733-B843-3600-B6AC-91FF78292D5B}"/>
              </a:ext>
            </a:extLst>
          </p:cNvPr>
          <p:cNvSpPr/>
          <p:nvPr/>
        </p:nvSpPr>
        <p:spPr>
          <a:xfrm>
            <a:off x="6002937" y="1343296"/>
            <a:ext cx="5869487" cy="4656693"/>
          </a:xfrm>
          <a:prstGeom prst="roundRect">
            <a:avLst/>
          </a:prstGeom>
          <a:solidFill>
            <a:schemeClr val="accent3">
              <a:lumMod val="20000"/>
              <a:lumOff val="80000"/>
            </a:schemeClr>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r>
              <a:rPr lang="en-US" sz="2667" dirty="0">
                <a:solidFill>
                  <a:schemeClr val="tx1"/>
                </a:solidFill>
              </a:rPr>
              <a:t>I am happy/okay.</a:t>
            </a:r>
            <a:endParaRPr lang="en-US" sz="2667" dirty="0">
              <a:solidFill>
                <a:schemeClr val="tx1"/>
              </a:solidFill>
              <a:cs typeface="Arial"/>
            </a:endParaRPr>
          </a:p>
          <a:p>
            <a:pPr algn="ctr"/>
            <a:r>
              <a:rPr lang="en-US" sz="2667" dirty="0">
                <a:solidFill>
                  <a:schemeClr val="tx1"/>
                </a:solidFill>
              </a:rPr>
              <a:t>I am sad/not okay.</a:t>
            </a:r>
            <a:endParaRPr lang="en-US" sz="2667" dirty="0">
              <a:solidFill>
                <a:schemeClr val="tx1"/>
              </a:solidFill>
              <a:cs typeface="Arial"/>
            </a:endParaRPr>
          </a:p>
          <a:p>
            <a:pPr algn="ctr"/>
            <a:r>
              <a:rPr lang="en-US" sz="2667" dirty="0">
                <a:solidFill>
                  <a:schemeClr val="tx1"/>
                </a:solidFill>
              </a:rPr>
              <a:t>It is heavy.</a:t>
            </a:r>
            <a:endParaRPr lang="en-US" sz="2667" dirty="0">
              <a:solidFill>
                <a:schemeClr val="tx1"/>
              </a:solidFill>
              <a:cs typeface="Arial"/>
            </a:endParaRPr>
          </a:p>
          <a:p>
            <a:pPr algn="ctr"/>
            <a:r>
              <a:rPr lang="en-US" sz="2667" dirty="0">
                <a:solidFill>
                  <a:schemeClr val="tx1"/>
                </a:solidFill>
              </a:rPr>
              <a:t>It is cold.</a:t>
            </a:r>
            <a:endParaRPr lang="en-US" sz="2667" dirty="0">
              <a:solidFill>
                <a:schemeClr val="tx1"/>
              </a:solidFill>
              <a:cs typeface="Arial"/>
            </a:endParaRPr>
          </a:p>
          <a:p>
            <a:pPr algn="ctr"/>
            <a:r>
              <a:rPr lang="en-US" sz="2667" dirty="0">
                <a:solidFill>
                  <a:schemeClr val="tx1"/>
                </a:solidFill>
              </a:rPr>
              <a:t>It is hot.</a:t>
            </a:r>
            <a:endParaRPr lang="en-US" sz="2667" dirty="0">
              <a:solidFill>
                <a:schemeClr val="tx1"/>
              </a:solidFill>
              <a:cs typeface="Arial"/>
            </a:endParaRPr>
          </a:p>
          <a:p>
            <a:pPr algn="ctr"/>
            <a:r>
              <a:rPr lang="en-US" sz="2667" dirty="0">
                <a:solidFill>
                  <a:schemeClr val="tx1"/>
                </a:solidFill>
              </a:rPr>
              <a:t>Well done.</a:t>
            </a:r>
            <a:endParaRPr lang="en-US" sz="2667" dirty="0">
              <a:solidFill>
                <a:schemeClr val="tx1"/>
              </a:solidFill>
              <a:cs typeface="Arial"/>
            </a:endParaRPr>
          </a:p>
          <a:p>
            <a:pPr algn="ctr"/>
            <a:r>
              <a:rPr lang="en-US" sz="2667" dirty="0">
                <a:solidFill>
                  <a:schemeClr val="tx1"/>
                </a:solidFill>
              </a:rPr>
              <a:t>I am upset by your </a:t>
            </a:r>
            <a:r>
              <a:rPr lang="en-US" sz="2667" dirty="0" err="1">
                <a:solidFill>
                  <a:schemeClr val="tx1"/>
                </a:solidFill>
              </a:rPr>
              <a:t>behaviour</a:t>
            </a:r>
            <a:r>
              <a:rPr lang="en-US" sz="2667" dirty="0">
                <a:solidFill>
                  <a:schemeClr val="tx1"/>
                </a:solidFill>
              </a:rPr>
              <a:t>.</a:t>
            </a:r>
            <a:endParaRPr lang="en-US" sz="2667" dirty="0">
              <a:solidFill>
                <a:schemeClr val="tx1"/>
              </a:solidFill>
              <a:cs typeface="Arial"/>
            </a:endParaRPr>
          </a:p>
          <a:p>
            <a:pPr algn="ctr"/>
            <a:r>
              <a:rPr lang="en-US" sz="2667" dirty="0">
                <a:solidFill>
                  <a:schemeClr val="tx1"/>
                </a:solidFill>
              </a:rPr>
              <a:t>I am angry.</a:t>
            </a:r>
            <a:endParaRPr lang="en-US" sz="2667" dirty="0">
              <a:solidFill>
                <a:schemeClr val="tx1"/>
              </a:solidFill>
              <a:cs typeface="Arial"/>
            </a:endParaRPr>
          </a:p>
          <a:p>
            <a:pPr algn="ctr"/>
            <a:r>
              <a:rPr lang="en-US" sz="2667" dirty="0">
                <a:solidFill>
                  <a:schemeClr val="tx1"/>
                </a:solidFill>
              </a:rPr>
              <a:t>I am confused.</a:t>
            </a:r>
            <a:endParaRPr lang="en-US" sz="2667" dirty="0">
              <a:solidFill>
                <a:schemeClr val="tx1"/>
              </a:solidFill>
              <a:cs typeface="Arial"/>
            </a:endParaRPr>
          </a:p>
          <a:p>
            <a:pPr algn="ctr"/>
            <a:r>
              <a:rPr lang="en-US" sz="2667" dirty="0">
                <a:solidFill>
                  <a:schemeClr val="tx1"/>
                </a:solidFill>
              </a:rPr>
              <a:t>It is big.</a:t>
            </a:r>
            <a:endParaRPr lang="en-US" sz="2667" dirty="0">
              <a:solidFill>
                <a:schemeClr val="tx1"/>
              </a:solidFill>
              <a:cs typeface="Arial"/>
            </a:endParaRPr>
          </a:p>
          <a:p>
            <a:pPr algn="ctr"/>
            <a:r>
              <a:rPr lang="en-US" sz="2667" dirty="0">
                <a:solidFill>
                  <a:schemeClr val="tx1"/>
                </a:solidFill>
              </a:rPr>
              <a:t>It is small.</a:t>
            </a:r>
            <a:endParaRPr lang="en-GB" sz="2667" dirty="0">
              <a:solidFill>
                <a:schemeClr val="tx1"/>
              </a:solidFill>
              <a:cs typeface="Arial"/>
            </a:endParaRPr>
          </a:p>
        </p:txBody>
      </p:sp>
      <p:sp>
        <p:nvSpPr>
          <p:cNvPr id="7" name="TextBox 6">
            <a:extLst>
              <a:ext uri="{FF2B5EF4-FFF2-40B4-BE49-F238E27FC236}">
                <a16:creationId xmlns:a16="http://schemas.microsoft.com/office/drawing/2014/main" id="{AE9421C4-3459-57FE-66C8-9336C4ED6CB0}"/>
              </a:ext>
            </a:extLst>
          </p:cNvPr>
          <p:cNvSpPr txBox="1"/>
          <p:nvPr/>
        </p:nvSpPr>
        <p:spPr>
          <a:xfrm>
            <a:off x="197053" y="200713"/>
            <a:ext cx="11397771" cy="533544"/>
          </a:xfrm>
          <a:prstGeom prst="rect">
            <a:avLst/>
          </a:prstGeom>
          <a:noFill/>
        </p:spPr>
        <p:txBody>
          <a:bodyPr wrap="square" lIns="121920" tIns="60960" rIns="121920" bIns="60960" anchor="t">
            <a:spAutoFit/>
          </a:bodyPr>
          <a:lstStyle/>
          <a:p>
            <a:r>
              <a:rPr lang="en-GB" sz="2667" b="1" i="1" dirty="0"/>
              <a:t>Aim:</a:t>
            </a:r>
            <a:r>
              <a:rPr lang="en-GB" sz="2667" i="1" dirty="0"/>
              <a:t> </a:t>
            </a:r>
            <a:r>
              <a:rPr lang="en-US" sz="2667" b="1" i="1" dirty="0"/>
              <a:t>Adapt language for an age-appropriate audience</a:t>
            </a:r>
            <a:endParaRPr lang="en-GB" sz="2667" b="1" dirty="0">
              <a:solidFill>
                <a:schemeClr val="dk1"/>
              </a:solidFill>
              <a:latin typeface="+mj-lt"/>
              <a:cs typeface="Arial"/>
            </a:endParaRPr>
          </a:p>
        </p:txBody>
      </p:sp>
      <p:sp>
        <p:nvSpPr>
          <p:cNvPr id="2" name="Rectangle 1">
            <a:extLst>
              <a:ext uri="{FF2B5EF4-FFF2-40B4-BE49-F238E27FC236}">
                <a16:creationId xmlns:a16="http://schemas.microsoft.com/office/drawing/2014/main" id="{8E2A348F-ACFB-1749-9667-0BFFB41A94E6}"/>
              </a:ext>
            </a:extLst>
          </p:cNvPr>
          <p:cNvSpPr/>
          <p:nvPr/>
        </p:nvSpPr>
        <p:spPr>
          <a:xfrm>
            <a:off x="720310" y="6251309"/>
            <a:ext cx="2250937" cy="235898"/>
          </a:xfrm>
          <a:prstGeom prst="rect">
            <a:avLst/>
          </a:prstGeom>
        </p:spPr>
        <p:txBody>
          <a:bodyPr wrap="none">
            <a:spAutoFit/>
          </a:bodyPr>
          <a:lstStyle/>
          <a:p>
            <a:r>
              <a:rPr lang="en-GB" sz="933" b="1" dirty="0"/>
              <a:t>Education and Training Foundation </a:t>
            </a:r>
            <a:endParaRPr lang="en-US" sz="933" b="1" dirty="0"/>
          </a:p>
        </p:txBody>
      </p:sp>
    </p:spTree>
    <p:extLst>
      <p:ext uri="{BB962C8B-B14F-4D97-AF65-F5344CB8AC3E}">
        <p14:creationId xmlns:p14="http://schemas.microsoft.com/office/powerpoint/2010/main" val="1042531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234066-8806-599F-1E0D-31FF1EA91477}"/>
              </a:ext>
            </a:extLst>
          </p:cNvPr>
          <p:cNvSpPr txBox="1"/>
          <p:nvPr/>
        </p:nvSpPr>
        <p:spPr>
          <a:xfrm>
            <a:off x="287631" y="875181"/>
            <a:ext cx="11001692" cy="4925194"/>
          </a:xfrm>
          <a:prstGeom prst="rect">
            <a:avLst/>
          </a:prstGeom>
          <a:noFill/>
        </p:spPr>
        <p:txBody>
          <a:bodyPr wrap="square" lIns="0" tIns="0" rIns="0" bIns="0" rtlCol="0" anchor="t">
            <a:spAutoFit/>
          </a:bodyPr>
          <a:lstStyle/>
          <a:p>
            <a:r>
              <a:rPr lang="en-US" sz="2667" b="1" dirty="0">
                <a:cs typeface="Arial"/>
              </a:rPr>
              <a:t>Activity 4</a:t>
            </a:r>
          </a:p>
          <a:p>
            <a:r>
              <a:rPr lang="en-US" sz="2667" dirty="0">
                <a:cs typeface="Arial"/>
              </a:rPr>
              <a:t>Non-verbal communication has many advantages in the classroom. </a:t>
            </a:r>
          </a:p>
          <a:p>
            <a:r>
              <a:rPr lang="en-US" sz="2667" dirty="0">
                <a:cs typeface="Arial"/>
              </a:rPr>
              <a:t>It is important for setting up routines and uses shared signals for a variety of reasons.</a:t>
            </a:r>
            <a:endParaRPr lang="en-US" sz="2667" dirty="0">
              <a:solidFill>
                <a:srgbClr val="FF0000"/>
              </a:solidFill>
              <a:cs typeface="Arial"/>
            </a:endParaRPr>
          </a:p>
          <a:p>
            <a:endParaRPr lang="en-US" sz="2667" dirty="0">
              <a:solidFill>
                <a:srgbClr val="000000"/>
              </a:solidFill>
              <a:cs typeface="Arial"/>
            </a:endParaRPr>
          </a:p>
          <a:p>
            <a:r>
              <a:rPr lang="en-US" sz="2667" dirty="0">
                <a:cs typeface="Arial"/>
              </a:rPr>
              <a:t>Read the ideas in your handout booklet and answer the questions below them.</a:t>
            </a:r>
          </a:p>
          <a:p>
            <a:endParaRPr lang="en-US" sz="2667" dirty="0">
              <a:solidFill>
                <a:srgbClr val="FF0000"/>
              </a:solidFill>
              <a:cs typeface="Arial"/>
            </a:endParaRPr>
          </a:p>
          <a:p>
            <a:r>
              <a:rPr lang="en-US" sz="2667" dirty="0"/>
              <a:t>Think about:</a:t>
            </a:r>
            <a:endParaRPr lang="en-US" sz="2667" dirty="0">
              <a:solidFill>
                <a:srgbClr val="FF0000"/>
              </a:solidFill>
              <a:cs typeface="Arial"/>
            </a:endParaRPr>
          </a:p>
          <a:p>
            <a:pPr marL="380990" indent="-380990">
              <a:buFont typeface="Arial" panose="020B0604020202020204" pitchFamily="34" charset="0"/>
              <a:buChar char="•"/>
            </a:pPr>
            <a:r>
              <a:rPr lang="en-US" sz="2667" dirty="0"/>
              <a:t>the advantages of shared signals</a:t>
            </a:r>
            <a:endParaRPr lang="en-US" sz="2667" dirty="0">
              <a:cs typeface="Arial"/>
            </a:endParaRPr>
          </a:p>
          <a:p>
            <a:pPr marL="380990" indent="-380990">
              <a:buFont typeface="Arial" panose="020B0604020202020204" pitchFamily="34" charset="0"/>
              <a:buChar char="•"/>
            </a:pPr>
            <a:r>
              <a:rPr lang="en-US" sz="2667" dirty="0"/>
              <a:t>how this limits disruption in the class</a:t>
            </a:r>
            <a:endParaRPr lang="en-US" sz="2667" dirty="0">
              <a:cs typeface="Arial"/>
            </a:endParaRPr>
          </a:p>
          <a:p>
            <a:pPr marL="380990" indent="-380990">
              <a:buFont typeface="Arial" panose="020B0604020202020204" pitchFamily="34" charset="0"/>
              <a:buChar char="•"/>
            </a:pPr>
            <a:r>
              <a:rPr lang="en-US" sz="2667" dirty="0"/>
              <a:t>how the teacher sets up shared signals. </a:t>
            </a:r>
            <a:endParaRPr lang="en-GB" sz="2667" dirty="0">
              <a:cs typeface="Arial"/>
            </a:endParaRPr>
          </a:p>
        </p:txBody>
      </p:sp>
      <p:sp>
        <p:nvSpPr>
          <p:cNvPr id="2" name="TextBox 1">
            <a:extLst>
              <a:ext uri="{FF2B5EF4-FFF2-40B4-BE49-F238E27FC236}">
                <a16:creationId xmlns:a16="http://schemas.microsoft.com/office/drawing/2014/main" id="{813871FD-5CE2-C841-6CD9-6921CF85F740}"/>
              </a:ext>
            </a:extLst>
          </p:cNvPr>
          <p:cNvSpPr txBox="1"/>
          <p:nvPr/>
        </p:nvSpPr>
        <p:spPr>
          <a:xfrm>
            <a:off x="282582" y="201460"/>
            <a:ext cx="11392421"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t> </a:t>
            </a:r>
            <a:r>
              <a:rPr lang="en-US" sz="2667" b="1" i="1" dirty="0"/>
              <a:t>Adapt language for an age-appropriate audience</a:t>
            </a:r>
            <a:endParaRPr lang="en-GB" sz="2667" b="1" dirty="0">
              <a:solidFill>
                <a:schemeClr val="dk1"/>
              </a:solidFill>
              <a:latin typeface="+mj-lt"/>
              <a:cs typeface="Arial"/>
            </a:endParaRPr>
          </a:p>
        </p:txBody>
      </p:sp>
      <p:sp>
        <p:nvSpPr>
          <p:cNvPr id="3" name="Rectangle 2">
            <a:extLst>
              <a:ext uri="{FF2B5EF4-FFF2-40B4-BE49-F238E27FC236}">
                <a16:creationId xmlns:a16="http://schemas.microsoft.com/office/drawing/2014/main" id="{AE4AC34E-549D-9946-BDD0-5AF3BC8C9C73}"/>
              </a:ext>
            </a:extLst>
          </p:cNvPr>
          <p:cNvSpPr/>
          <p:nvPr/>
        </p:nvSpPr>
        <p:spPr>
          <a:xfrm>
            <a:off x="181668" y="6157524"/>
            <a:ext cx="2250937" cy="235898"/>
          </a:xfrm>
          <a:prstGeom prst="rect">
            <a:avLst/>
          </a:prstGeom>
        </p:spPr>
        <p:txBody>
          <a:bodyPr wrap="none">
            <a:spAutoFit/>
          </a:bodyPr>
          <a:lstStyle/>
          <a:p>
            <a:r>
              <a:rPr lang="en-GB" sz="933" b="1" dirty="0"/>
              <a:t>Education and Training Foundation </a:t>
            </a:r>
            <a:endParaRPr lang="en-US" sz="933" b="1" dirty="0"/>
          </a:p>
        </p:txBody>
      </p:sp>
    </p:spTree>
    <p:extLst>
      <p:ext uri="{BB962C8B-B14F-4D97-AF65-F5344CB8AC3E}">
        <p14:creationId xmlns:p14="http://schemas.microsoft.com/office/powerpoint/2010/main" val="3749920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Independent practice</a:t>
            </a:r>
          </a:p>
        </p:txBody>
      </p:sp>
    </p:spTree>
    <p:extLst>
      <p:ext uri="{BB962C8B-B14F-4D97-AF65-F5344CB8AC3E}">
        <p14:creationId xmlns:p14="http://schemas.microsoft.com/office/powerpoint/2010/main" val="37770013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
        <p:nvSpPr>
          <p:cNvPr id="8" name="TextBox 7">
            <a:extLst>
              <a:ext uri="{FF2B5EF4-FFF2-40B4-BE49-F238E27FC236}">
                <a16:creationId xmlns:a16="http://schemas.microsoft.com/office/drawing/2014/main" id="{4D059381-ACD4-93DA-233D-5B2DC87248CE}"/>
              </a:ext>
            </a:extLst>
          </p:cNvPr>
          <p:cNvSpPr txBox="1"/>
          <p:nvPr/>
        </p:nvSpPr>
        <p:spPr>
          <a:xfrm>
            <a:off x="309453" y="1225485"/>
            <a:ext cx="11271585" cy="4432560"/>
          </a:xfrm>
          <a:prstGeom prst="rect">
            <a:avLst/>
          </a:prstGeom>
          <a:noFill/>
        </p:spPr>
        <p:txBody>
          <a:bodyPr wrap="square" lIns="0" tIns="0" rIns="0" bIns="0" rtlCol="0" anchor="t">
            <a:spAutoFit/>
          </a:bodyPr>
          <a:lstStyle/>
          <a:p>
            <a:r>
              <a:rPr lang="en-US" sz="2667" b="1" dirty="0">
                <a:cs typeface="Arial"/>
              </a:rPr>
              <a:t>Activity 5</a:t>
            </a:r>
            <a:endParaRPr lang="en-US" sz="2667" dirty="0">
              <a:cs typeface="Arial"/>
            </a:endParaRPr>
          </a:p>
          <a:p>
            <a:endParaRPr lang="en-US" sz="2667" b="1" dirty="0">
              <a:solidFill>
                <a:schemeClr val="accent2"/>
              </a:solidFill>
              <a:cs typeface="Arial"/>
            </a:endParaRPr>
          </a:p>
          <a:p>
            <a:r>
              <a:rPr lang="en-US" sz="2667" dirty="0">
                <a:cs typeface="Arial"/>
              </a:rPr>
              <a:t>Read the information in the handout booklet and complete the scenario. You will need to produce a </a:t>
            </a:r>
            <a:r>
              <a:rPr lang="en-US" sz="2667" dirty="0" err="1">
                <a:cs typeface="Arial"/>
              </a:rPr>
              <a:t>Frayer</a:t>
            </a:r>
            <a:r>
              <a:rPr lang="en-US" sz="2667" dirty="0">
                <a:cs typeface="Arial"/>
              </a:rPr>
              <a:t> model, a “because”, “but”, </a:t>
            </a:r>
          </a:p>
          <a:p>
            <a:r>
              <a:rPr lang="en-US" sz="2667" dirty="0">
                <a:cs typeface="Arial"/>
              </a:rPr>
              <a:t>“so” example, a degree of value line and some non-verbal cues.</a:t>
            </a:r>
          </a:p>
          <a:p>
            <a:pPr marL="457189" indent="-457189">
              <a:buFont typeface="Arial" panose="020B0604020202020204" pitchFamily="34" charset="0"/>
              <a:buChar char="•"/>
            </a:pPr>
            <a:endParaRPr lang="en-US" sz="2667" dirty="0">
              <a:cs typeface="Arial"/>
            </a:endParaRPr>
          </a:p>
          <a:p>
            <a:r>
              <a:rPr lang="en-US" sz="2667" dirty="0">
                <a:cs typeface="Arial"/>
              </a:rPr>
              <a:t>Think about the following questions.</a:t>
            </a:r>
          </a:p>
          <a:p>
            <a:pPr marL="457189" indent="-457189">
              <a:buFont typeface="Arial" panose="020B0604020202020204" pitchFamily="34" charset="0"/>
              <a:buChar char="•"/>
            </a:pPr>
            <a:r>
              <a:rPr lang="en-US" sz="2667" dirty="0">
                <a:cs typeface="Arial"/>
              </a:rPr>
              <a:t>What is the difference between an animal and a pet?</a:t>
            </a:r>
          </a:p>
          <a:p>
            <a:pPr marL="457189" indent="-457189">
              <a:buFont typeface="Arial" panose="020B0604020202020204" pitchFamily="34" charset="0"/>
              <a:buChar char="•"/>
            </a:pPr>
            <a:r>
              <a:rPr lang="en-US" sz="2667" dirty="0">
                <a:cs typeface="Arial"/>
              </a:rPr>
              <a:t>How do we care for a pet and which vocabulary can we use?</a:t>
            </a:r>
          </a:p>
          <a:p>
            <a:pPr marL="457189" indent="-457189">
              <a:buFont typeface="Arial" panose="020B0604020202020204" pitchFamily="34" charset="0"/>
              <a:buChar char="•"/>
            </a:pPr>
            <a:r>
              <a:rPr lang="en-US" sz="2667" dirty="0">
                <a:cs typeface="Arial"/>
              </a:rPr>
              <a:t>How can non-verbal cues be used to aid with ideas of pet care?</a:t>
            </a:r>
          </a:p>
          <a:p>
            <a:pPr marL="457189" indent="-457189">
              <a:buFont typeface="Arial" panose="020B0604020202020204" pitchFamily="34" charset="0"/>
              <a:buChar char="•"/>
            </a:pPr>
            <a:endParaRPr lang="en-GB" sz="2133" dirty="0">
              <a:cs typeface="Arial"/>
            </a:endParaRPr>
          </a:p>
        </p:txBody>
      </p:sp>
      <p:sp>
        <p:nvSpPr>
          <p:cNvPr id="2" name="TextBox 1">
            <a:extLst>
              <a:ext uri="{FF2B5EF4-FFF2-40B4-BE49-F238E27FC236}">
                <a16:creationId xmlns:a16="http://schemas.microsoft.com/office/drawing/2014/main" id="{6404A46B-0773-E553-6B67-4C917B8C6F23}"/>
              </a:ext>
            </a:extLst>
          </p:cNvPr>
          <p:cNvSpPr txBox="1"/>
          <p:nvPr/>
        </p:nvSpPr>
        <p:spPr>
          <a:xfrm>
            <a:off x="306220" y="238143"/>
            <a:ext cx="11747453"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solidFill>
                  <a:srgbClr val="000000"/>
                </a:solidFill>
              </a:rPr>
              <a:t>Aim:</a:t>
            </a:r>
            <a:r>
              <a:rPr lang="en-GB" sz="2667" i="1" dirty="0">
                <a:solidFill>
                  <a:srgbClr val="000000"/>
                </a:solidFill>
              </a:rPr>
              <a:t> </a:t>
            </a:r>
            <a:r>
              <a:rPr lang="en-GB" sz="2667" b="1" i="1" dirty="0">
                <a:solidFill>
                  <a:srgbClr val="000000"/>
                </a:solidFill>
              </a:rPr>
              <a:t>Adapt language for an age-appropriate audience</a:t>
            </a:r>
            <a:endParaRPr lang="en-GB" sz="2667" dirty="0">
              <a:solidFill>
                <a:srgbClr val="000000"/>
              </a:solidFill>
              <a:cs typeface="Arial"/>
            </a:endParaRPr>
          </a:p>
        </p:txBody>
      </p:sp>
    </p:spTree>
    <p:extLst>
      <p:ext uri="{BB962C8B-B14F-4D97-AF65-F5344CB8AC3E}">
        <p14:creationId xmlns:p14="http://schemas.microsoft.com/office/powerpoint/2010/main" val="4153074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Review </a:t>
            </a:r>
          </a:p>
        </p:txBody>
      </p:sp>
    </p:spTree>
    <p:extLst>
      <p:ext uri="{BB962C8B-B14F-4D97-AF65-F5344CB8AC3E}">
        <p14:creationId xmlns:p14="http://schemas.microsoft.com/office/powerpoint/2010/main" val="3339865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Lesson outline: Teacher use only  </a:t>
            </a:r>
          </a:p>
        </p:txBody>
      </p:sp>
      <p:sp>
        <p:nvSpPr>
          <p:cNvPr id="5" name="Text Placeholder 4"/>
          <p:cNvSpPr>
            <a:spLocks noGrp="1"/>
          </p:cNvSpPr>
          <p:nvPr>
            <p:ph type="body" sz="quarter" idx="12"/>
          </p:nvPr>
        </p:nvSpPr>
        <p:spPr>
          <a:xfrm>
            <a:off x="8400257" y="397517"/>
            <a:ext cx="10223500" cy="4802099"/>
          </a:xfrm>
        </p:spPr>
        <p:txBody>
          <a:bodyPr/>
          <a:lstStyle/>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0470" y="6342238"/>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graphicFrame>
        <p:nvGraphicFramePr>
          <p:cNvPr id="2" name="Table 5">
            <a:extLst>
              <a:ext uri="{FF2B5EF4-FFF2-40B4-BE49-F238E27FC236}">
                <a16:creationId xmlns:a16="http://schemas.microsoft.com/office/drawing/2014/main" id="{58E498D9-3291-1D7B-EDE2-87F8F9FAFC5D}"/>
              </a:ext>
            </a:extLst>
          </p:cNvPr>
          <p:cNvGraphicFramePr>
            <a:graphicFrameLocks noGrp="1"/>
          </p:cNvGraphicFramePr>
          <p:nvPr/>
        </p:nvGraphicFramePr>
        <p:xfrm>
          <a:off x="192136" y="752199"/>
          <a:ext cx="11760515" cy="5514622"/>
        </p:xfrm>
        <a:graphic>
          <a:graphicData uri="http://schemas.openxmlformats.org/drawingml/2006/table">
            <a:tbl>
              <a:tblPr firstRow="1" bandRow="1">
                <a:tableStyleId>{21E4AEA4-8DFA-4A89-87EB-49C32662AFE0}</a:tableStyleId>
              </a:tblPr>
              <a:tblGrid>
                <a:gridCol w="1789224">
                  <a:extLst>
                    <a:ext uri="{9D8B030D-6E8A-4147-A177-3AD203B41FA5}">
                      <a16:colId xmlns:a16="http://schemas.microsoft.com/office/drawing/2014/main" val="346630619"/>
                    </a:ext>
                  </a:extLst>
                </a:gridCol>
                <a:gridCol w="1789224">
                  <a:extLst>
                    <a:ext uri="{9D8B030D-6E8A-4147-A177-3AD203B41FA5}">
                      <a16:colId xmlns:a16="http://schemas.microsoft.com/office/drawing/2014/main" val="1098180410"/>
                    </a:ext>
                  </a:extLst>
                </a:gridCol>
                <a:gridCol w="845444">
                  <a:extLst>
                    <a:ext uri="{9D8B030D-6E8A-4147-A177-3AD203B41FA5}">
                      <a16:colId xmlns:a16="http://schemas.microsoft.com/office/drawing/2014/main" val="847170278"/>
                    </a:ext>
                  </a:extLst>
                </a:gridCol>
                <a:gridCol w="1969787">
                  <a:extLst>
                    <a:ext uri="{9D8B030D-6E8A-4147-A177-3AD203B41FA5}">
                      <a16:colId xmlns:a16="http://schemas.microsoft.com/office/drawing/2014/main" val="2399357076"/>
                    </a:ext>
                  </a:extLst>
                </a:gridCol>
                <a:gridCol w="3604852">
                  <a:extLst>
                    <a:ext uri="{9D8B030D-6E8A-4147-A177-3AD203B41FA5}">
                      <a16:colId xmlns:a16="http://schemas.microsoft.com/office/drawing/2014/main" val="3333028173"/>
                    </a:ext>
                  </a:extLst>
                </a:gridCol>
                <a:gridCol w="1761984">
                  <a:extLst>
                    <a:ext uri="{9D8B030D-6E8A-4147-A177-3AD203B41FA5}">
                      <a16:colId xmlns:a16="http://schemas.microsoft.com/office/drawing/2014/main" val="3581277042"/>
                    </a:ext>
                  </a:extLst>
                </a:gridCol>
              </a:tblGrid>
              <a:tr h="701841">
                <a:tc>
                  <a:txBody>
                    <a:bodyPr/>
                    <a:lstStyle/>
                    <a:p>
                      <a:r>
                        <a:rPr lang="en-US" sz="1200" dirty="0">
                          <a:latin typeface="+mj-lt"/>
                        </a:rPr>
                        <a:t>Topic:</a:t>
                      </a:r>
                    </a:p>
                  </a:txBody>
                  <a:tcPr marL="121920" marR="121920" marT="60960" marB="60960"/>
                </a:tc>
                <a:tc gridSpan="2">
                  <a:txBody>
                    <a:bodyPr/>
                    <a:lstStyle/>
                    <a:p>
                      <a:r>
                        <a:rPr lang="en-US" sz="1200" dirty="0">
                          <a:latin typeface="+mj-lt"/>
                        </a:rPr>
                        <a:t>Core skills – CS1</a:t>
                      </a:r>
                      <a:endParaRPr lang="en-GB" sz="1200" dirty="0">
                        <a:latin typeface="+mj-lt"/>
                      </a:endParaRPr>
                    </a:p>
                  </a:txBody>
                  <a:tcPr marL="121920" marR="121920" marT="60960" marB="60960"/>
                </a:tc>
                <a:tc hMerge="1">
                  <a:txBody>
                    <a:bodyPr/>
                    <a:lstStyle/>
                    <a:p>
                      <a:endParaRPr lang="en-GB"/>
                    </a:p>
                  </a:txBody>
                  <a:tcPr/>
                </a:tc>
                <a:tc>
                  <a:txBody>
                    <a:bodyPr/>
                    <a:lstStyle/>
                    <a:p>
                      <a:r>
                        <a:rPr lang="en-US" sz="1200">
                          <a:latin typeface="+mj-lt"/>
                        </a:rPr>
                        <a:t>Lesson:</a:t>
                      </a:r>
                      <a:endParaRPr lang="en-GB" sz="1200">
                        <a:latin typeface="+mj-lt"/>
                      </a:endParaRPr>
                    </a:p>
                  </a:txBody>
                  <a:tcPr marL="121920" marR="121920" marT="60960" marB="60960"/>
                </a:tc>
                <a:tc gridSpan="2">
                  <a:txBody>
                    <a:bodyPr/>
                    <a:lstStyle/>
                    <a:p>
                      <a:r>
                        <a:rPr lang="en-US" sz="1200">
                          <a:latin typeface="+mj-lt"/>
                        </a:rPr>
                        <a:t>2 (3 hours 30 minutes)</a:t>
                      </a:r>
                      <a:endParaRPr lang="en-GB" sz="1200">
                        <a:latin typeface="+mj-lt"/>
                      </a:endParaRPr>
                    </a:p>
                  </a:txBody>
                  <a:tcPr marL="121920" marR="121920" marT="60960" marB="60960"/>
                </a:tc>
                <a:tc hMerge="1">
                  <a:txBody>
                    <a:bodyPr/>
                    <a:lstStyle/>
                    <a:p>
                      <a:endParaRPr lang="en-GB"/>
                    </a:p>
                  </a:txBody>
                  <a:tcPr/>
                </a:tc>
                <a:extLst>
                  <a:ext uri="{0D108BD9-81ED-4DB2-BD59-A6C34878D82A}">
                    <a16:rowId xmlns:a16="http://schemas.microsoft.com/office/drawing/2014/main" val="1869845289"/>
                  </a:ext>
                </a:extLst>
              </a:tr>
              <a:tr h="335280">
                <a:tc gridSpan="3">
                  <a:txBody>
                    <a:bodyPr/>
                    <a:lstStyle/>
                    <a:p>
                      <a:r>
                        <a:rPr lang="en-US" sz="1200" b="1" dirty="0">
                          <a:latin typeface="+mj-lt"/>
                        </a:rPr>
                        <a:t>Aim:</a:t>
                      </a:r>
                    </a:p>
                  </a:txBody>
                  <a:tcPr marL="121920" marR="121920" marT="60960" marB="60960"/>
                </a:tc>
                <a:tc hMerge="1">
                  <a:txBody>
                    <a:bodyPr/>
                    <a:lstStyle/>
                    <a:p>
                      <a:endParaRPr lang="en-GB"/>
                    </a:p>
                  </a:txBody>
                  <a:tcPr/>
                </a:tc>
                <a:tc hMerge="1">
                  <a:txBody>
                    <a:bodyPr/>
                    <a:lstStyle/>
                    <a:p>
                      <a:endParaRPr lang="en-GB"/>
                    </a:p>
                  </a:txBody>
                  <a:tcPr/>
                </a:tc>
                <a:tc gridSpan="3">
                  <a:txBody>
                    <a:bodyPr/>
                    <a:lstStyle/>
                    <a:p>
                      <a:r>
                        <a:rPr lang="en-US" sz="1400" b="1" i="1" kern="1200" dirty="0">
                          <a:effectLst/>
                          <a:latin typeface="+mn-lt"/>
                          <a:ea typeface="+mn-ea"/>
                          <a:cs typeface="+mn-cs"/>
                        </a:rPr>
                        <a:t>Adapt language for an age-appropriate audience</a:t>
                      </a:r>
                      <a:endParaRPr lang="en-GB" sz="1300" b="1" kern="1200" dirty="0">
                        <a:solidFill>
                          <a:schemeClr val="dk1"/>
                        </a:solidFill>
                        <a:effectLst/>
                        <a:latin typeface="+mj-lt"/>
                        <a:ea typeface="+mn-ea"/>
                        <a:cs typeface="+mn-cs"/>
                      </a:endParaRPr>
                    </a:p>
                  </a:txBody>
                  <a:tcPr marL="121920" marR="121920" marT="60960" marB="6096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0983349"/>
                  </a:ext>
                </a:extLst>
              </a:tr>
              <a:tr h="428164">
                <a:tc gridSpan="2">
                  <a:txBody>
                    <a:bodyPr/>
                    <a:lstStyle/>
                    <a:p>
                      <a:r>
                        <a:rPr lang="en-US" sz="1200" b="1" dirty="0">
                          <a:latin typeface="+mj-lt"/>
                        </a:rPr>
                        <a:t>Component</a:t>
                      </a:r>
                      <a:endParaRPr lang="en-GB" sz="1200" b="1" dirty="0">
                        <a:latin typeface="+mj-lt"/>
                      </a:endParaRPr>
                    </a:p>
                  </a:txBody>
                  <a:tcPr marL="121920" marR="121920" marT="60960" marB="60960"/>
                </a:tc>
                <a:tc hMerge="1">
                  <a:txBody>
                    <a:bodyPr/>
                    <a:lstStyle/>
                    <a:p>
                      <a:endParaRPr lang="en-GB"/>
                    </a:p>
                  </a:txBody>
                  <a:tcPr/>
                </a:tc>
                <a:tc gridSpan="3">
                  <a:txBody>
                    <a:bodyPr/>
                    <a:lstStyle/>
                    <a:p>
                      <a:r>
                        <a:rPr lang="en-US" sz="1200" b="1">
                          <a:latin typeface="+mj-lt"/>
                        </a:rPr>
                        <a:t> Activity</a:t>
                      </a:r>
                      <a:endParaRPr lang="en-GB" sz="1200" b="1">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200" b="1">
                          <a:latin typeface="+mj-lt"/>
                        </a:rPr>
                        <a:t>Timings </a:t>
                      </a:r>
                      <a:endParaRPr lang="en-GB" sz="1200" b="1">
                        <a:latin typeface="+mj-lt"/>
                      </a:endParaRPr>
                    </a:p>
                  </a:txBody>
                  <a:tcPr marL="121920" marR="121920" marT="60960" marB="60960"/>
                </a:tc>
                <a:extLst>
                  <a:ext uri="{0D108BD9-81ED-4DB2-BD59-A6C34878D82A}">
                    <a16:rowId xmlns:a16="http://schemas.microsoft.com/office/drawing/2014/main" val="1626249464"/>
                  </a:ext>
                </a:extLst>
              </a:tr>
              <a:tr h="608307">
                <a:tc gridSpan="2">
                  <a:txBody>
                    <a:bodyPr/>
                    <a:lstStyle/>
                    <a:p>
                      <a:r>
                        <a:rPr lang="en-US" sz="1200" b="1" dirty="0">
                          <a:latin typeface="+mj-lt"/>
                        </a:rPr>
                        <a:t>Recall and connect</a:t>
                      </a:r>
                      <a:endParaRPr lang="en-GB" sz="1200" b="1" dirty="0">
                        <a:latin typeface="+mj-lt"/>
                      </a:endParaRPr>
                    </a:p>
                  </a:txBody>
                  <a:tcPr marL="121920" marR="121920" marT="60960" marB="60960"/>
                </a:tc>
                <a:tc hMerge="1">
                  <a:txBody>
                    <a:bodyPr/>
                    <a:lstStyle/>
                    <a:p>
                      <a:endParaRPr lang="en-GB"/>
                    </a:p>
                  </a:txBody>
                  <a:tcPr/>
                </a:tc>
                <a:tc gridSpan="3">
                  <a:txBody>
                    <a:bodyPr/>
                    <a:lstStyle/>
                    <a:p>
                      <a:r>
                        <a:rPr lang="en-US" sz="1200" dirty="0">
                          <a:latin typeface="+mj-lt"/>
                        </a:rPr>
                        <a:t>Slides 23–25. “10 in 10” – recall 10 ideas from previous lessons. Answers on slide 24. Introduce aims and objectives.</a:t>
                      </a:r>
                      <a:endParaRPr lang="en-GB" sz="12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200">
                          <a:latin typeface="+mj-lt"/>
                        </a:rPr>
                        <a:t>20 minutes</a:t>
                      </a:r>
                      <a:endParaRPr lang="en-GB" sz="1200">
                        <a:latin typeface="+mj-lt"/>
                      </a:endParaRPr>
                    </a:p>
                  </a:txBody>
                  <a:tcPr marL="121920" marR="121920" marT="60960" marB="60960"/>
                </a:tc>
                <a:extLst>
                  <a:ext uri="{0D108BD9-81ED-4DB2-BD59-A6C34878D82A}">
                    <a16:rowId xmlns:a16="http://schemas.microsoft.com/office/drawing/2014/main" val="1457640557"/>
                  </a:ext>
                </a:extLst>
              </a:tr>
              <a:tr h="670560">
                <a:tc gridSpan="2">
                  <a:txBody>
                    <a:bodyPr/>
                    <a:lstStyle/>
                    <a:p>
                      <a:r>
                        <a:rPr lang="en-US" sz="1200" b="1" dirty="0">
                          <a:latin typeface="+mj-lt"/>
                        </a:rPr>
                        <a:t>New material</a:t>
                      </a:r>
                      <a:endParaRPr lang="en-GB" sz="1200" b="1" dirty="0">
                        <a:latin typeface="+mj-lt"/>
                      </a:endParaRPr>
                    </a:p>
                  </a:txBody>
                  <a:tcPr marL="121920" marR="121920" marT="60960" marB="60960"/>
                </a:tc>
                <a:tc hMerge="1">
                  <a:txBody>
                    <a:bodyPr/>
                    <a:lstStyle/>
                    <a:p>
                      <a:endParaRPr lang="en-GB"/>
                    </a:p>
                  </a:txBody>
                  <a:tcPr/>
                </a:tc>
                <a:tc gridSpan="3">
                  <a:txBody>
                    <a:bodyPr/>
                    <a:lstStyle/>
                    <a:p>
                      <a:r>
                        <a:rPr lang="en-US" sz="1200" dirty="0">
                          <a:latin typeface="+mj-lt"/>
                        </a:rPr>
                        <a:t>Slides 26–29. Explain technical information and make a list of any technical terms that students have learnt so far. Recall difficulties students have when they communicate new ideas. Read and </a:t>
                      </a:r>
                      <a:r>
                        <a:rPr lang="en-US" sz="1200" dirty="0" err="1">
                          <a:latin typeface="+mj-lt"/>
                        </a:rPr>
                        <a:t>summarise</a:t>
                      </a:r>
                      <a:r>
                        <a:rPr lang="en-US" sz="1200" dirty="0">
                          <a:latin typeface="+mj-lt"/>
                        </a:rPr>
                        <a:t> the early years learning goals.</a:t>
                      </a:r>
                      <a:endParaRPr lang="en-GB" sz="12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200">
                          <a:latin typeface="+mj-lt"/>
                        </a:rPr>
                        <a:t>45 minutes</a:t>
                      </a:r>
                      <a:endParaRPr lang="en-GB" sz="1200">
                        <a:latin typeface="+mj-lt"/>
                      </a:endParaRPr>
                    </a:p>
                  </a:txBody>
                  <a:tcPr marL="121920" marR="121920" marT="60960" marB="60960"/>
                </a:tc>
                <a:extLst>
                  <a:ext uri="{0D108BD9-81ED-4DB2-BD59-A6C34878D82A}">
                    <a16:rowId xmlns:a16="http://schemas.microsoft.com/office/drawing/2014/main" val="1741999525"/>
                  </a:ext>
                </a:extLst>
              </a:tr>
              <a:tr h="1049955">
                <a:tc gridSpan="2">
                  <a:txBody>
                    <a:bodyPr/>
                    <a:lstStyle/>
                    <a:p>
                      <a:r>
                        <a:rPr lang="en-US" sz="1200" b="1" dirty="0">
                          <a:latin typeface="+mj-lt"/>
                        </a:rPr>
                        <a:t>Guided practice</a:t>
                      </a:r>
                      <a:endParaRPr lang="en-GB" sz="1200" b="1" dirty="0">
                        <a:latin typeface="+mj-lt"/>
                      </a:endParaRPr>
                    </a:p>
                  </a:txBody>
                  <a:tcPr marL="121920" marR="121920" marT="60960" marB="60960"/>
                </a:tc>
                <a:tc hMerge="1">
                  <a:txBody>
                    <a:bodyPr/>
                    <a:lstStyle/>
                    <a:p>
                      <a:endParaRPr lang="en-GB"/>
                    </a:p>
                  </a:txBody>
                  <a:tcPr/>
                </a:tc>
                <a:tc gridSpan="3">
                  <a:txBody>
                    <a:bodyPr/>
                    <a:lstStyle/>
                    <a:p>
                      <a:r>
                        <a:rPr lang="en-US" sz="1200" dirty="0">
                          <a:latin typeface="+mj-lt"/>
                        </a:rPr>
                        <a:t>Slides 30–35. Explore the </a:t>
                      </a:r>
                      <a:r>
                        <a:rPr lang="en-US" sz="1200" dirty="0" err="1">
                          <a:latin typeface="+mj-lt"/>
                        </a:rPr>
                        <a:t>Frayer</a:t>
                      </a:r>
                      <a:r>
                        <a:rPr lang="en-US" sz="1200" dirty="0">
                          <a:latin typeface="+mj-lt"/>
                        </a:rPr>
                        <a:t> model and other vocabulary ideas (slides 30–32).</a:t>
                      </a:r>
                    </a:p>
                    <a:p>
                      <a:r>
                        <a:rPr lang="en-US" sz="1200" dirty="0">
                          <a:latin typeface="+mj-lt"/>
                        </a:rPr>
                        <a:t>Explore non-verbal cues and how to communicate without words (slide 33). Read the information on slide 34 and make notes about effective non-verbal communication.</a:t>
                      </a:r>
                      <a:endParaRPr lang="en-GB" sz="12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200">
                          <a:latin typeface="+mj-lt"/>
                        </a:rPr>
                        <a:t>75 minutes</a:t>
                      </a:r>
                      <a:endParaRPr lang="en-GB" sz="1200">
                        <a:latin typeface="+mj-lt"/>
                      </a:endParaRPr>
                    </a:p>
                  </a:txBody>
                  <a:tcPr marL="121920" marR="121920" marT="60960" marB="60960"/>
                </a:tc>
                <a:extLst>
                  <a:ext uri="{0D108BD9-81ED-4DB2-BD59-A6C34878D82A}">
                    <a16:rowId xmlns:a16="http://schemas.microsoft.com/office/drawing/2014/main" val="4033886473"/>
                  </a:ext>
                </a:extLst>
              </a:tr>
              <a:tr h="1049955">
                <a:tc gridSpan="2">
                  <a:txBody>
                    <a:bodyPr/>
                    <a:lstStyle/>
                    <a:p>
                      <a:r>
                        <a:rPr lang="en-US" sz="1200" b="1" dirty="0">
                          <a:latin typeface="+mj-lt"/>
                        </a:rPr>
                        <a:t>Independent practice </a:t>
                      </a:r>
                      <a:endParaRPr lang="en-GB" sz="1200" b="1" dirty="0">
                        <a:latin typeface="+mj-lt"/>
                      </a:endParaRPr>
                    </a:p>
                  </a:txBody>
                  <a:tcPr marL="121920" marR="121920" marT="60960" marB="60960"/>
                </a:tc>
                <a:tc hMerge="1">
                  <a:txBody>
                    <a:bodyPr/>
                    <a:lstStyle/>
                    <a:p>
                      <a:endParaRPr lang="en-GB"/>
                    </a:p>
                  </a:txBody>
                  <a:tcPr/>
                </a:tc>
                <a:tc gridSpan="3">
                  <a:txBody>
                    <a:bodyPr/>
                    <a:lstStyle/>
                    <a:p>
                      <a:r>
                        <a:rPr lang="en-US" sz="1200" dirty="0">
                          <a:latin typeface="+mj-lt"/>
                        </a:rPr>
                        <a:t>Slide 36–37. Create a plan of activities, songs and games to teach the concept of pets to a child the students will be working with. Write down key activities, create vocabulary games and models to aid with key concepts, explaining reasoning.  </a:t>
                      </a:r>
                      <a:endParaRPr lang="en-GB" sz="12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200" dirty="0">
                          <a:latin typeface="+mj-lt"/>
                        </a:rPr>
                        <a:t>55 minutes </a:t>
                      </a:r>
                      <a:endParaRPr lang="en-GB" sz="1200" dirty="0">
                        <a:latin typeface="+mj-lt"/>
                      </a:endParaRPr>
                    </a:p>
                  </a:txBody>
                  <a:tcPr marL="121920" marR="121920" marT="60960" marB="60960"/>
                </a:tc>
                <a:extLst>
                  <a:ext uri="{0D108BD9-81ED-4DB2-BD59-A6C34878D82A}">
                    <a16:rowId xmlns:a16="http://schemas.microsoft.com/office/drawing/2014/main" val="1955350770"/>
                  </a:ext>
                </a:extLst>
              </a:tr>
              <a:tr h="670560">
                <a:tc gridSpan="2">
                  <a:txBody>
                    <a:bodyPr/>
                    <a:lstStyle/>
                    <a:p>
                      <a:r>
                        <a:rPr lang="en-US" sz="1200" b="1" dirty="0">
                          <a:latin typeface="+mj-lt"/>
                        </a:rPr>
                        <a:t>Review </a:t>
                      </a:r>
                      <a:endParaRPr lang="en-GB" sz="1200" b="1" dirty="0">
                        <a:latin typeface="+mj-lt"/>
                      </a:endParaRPr>
                    </a:p>
                  </a:txBody>
                  <a:tcPr marL="121920" marR="121920" marT="60960" marB="60960"/>
                </a:tc>
                <a:tc hMerge="1">
                  <a:txBody>
                    <a:bodyPr/>
                    <a:lstStyle/>
                    <a:p>
                      <a:endParaRPr lang="en-GB"/>
                    </a:p>
                  </a:txBody>
                  <a:tcPr/>
                </a:tc>
                <a:tc gridSpan="3">
                  <a:txBody>
                    <a:bodyPr/>
                    <a:lstStyle/>
                    <a:p>
                      <a:r>
                        <a:rPr lang="en-US" sz="1200" dirty="0">
                          <a:latin typeface="+mj-lt"/>
                        </a:rPr>
                        <a:t>Slide 38–40. Sticky note plenary – students write something they have learnt on a sticky note, and then pass it on. They do this for 5 minutes. The team with the most ideas wins. Recap of aims and objectives.</a:t>
                      </a:r>
                      <a:endParaRPr lang="en-GB" sz="1200" dirty="0">
                        <a:latin typeface="+mj-lt"/>
                      </a:endParaRPr>
                    </a:p>
                  </a:txBody>
                  <a:tcPr marL="121920" marR="121920" marT="60960" marB="60960"/>
                </a:tc>
                <a:tc hMerge="1">
                  <a:txBody>
                    <a:bodyPr/>
                    <a:lstStyle/>
                    <a:p>
                      <a:endParaRPr lang="en-GB"/>
                    </a:p>
                  </a:txBody>
                  <a:tcPr/>
                </a:tc>
                <a:tc hMerge="1">
                  <a:txBody>
                    <a:bodyPr/>
                    <a:lstStyle/>
                    <a:p>
                      <a:endParaRPr lang="en-GB"/>
                    </a:p>
                  </a:txBody>
                  <a:tcPr/>
                </a:tc>
                <a:tc>
                  <a:txBody>
                    <a:bodyPr/>
                    <a:lstStyle/>
                    <a:p>
                      <a:r>
                        <a:rPr lang="en-US" sz="1200" dirty="0">
                          <a:latin typeface="+mj-lt"/>
                        </a:rPr>
                        <a:t>15 minutes</a:t>
                      </a:r>
                      <a:endParaRPr lang="en-GB" sz="1200" dirty="0">
                        <a:latin typeface="+mj-lt"/>
                      </a:endParaRPr>
                    </a:p>
                  </a:txBody>
                  <a:tcPr marL="121920" marR="121920" marT="60960" marB="60960"/>
                </a:tc>
                <a:extLst>
                  <a:ext uri="{0D108BD9-81ED-4DB2-BD59-A6C34878D82A}">
                    <a16:rowId xmlns:a16="http://schemas.microsoft.com/office/drawing/2014/main" val="451707158"/>
                  </a:ext>
                </a:extLst>
              </a:tr>
            </a:tbl>
          </a:graphicData>
        </a:graphic>
      </p:graphicFrame>
    </p:spTree>
    <p:extLst>
      <p:ext uri="{BB962C8B-B14F-4D97-AF65-F5344CB8AC3E}">
        <p14:creationId xmlns:p14="http://schemas.microsoft.com/office/powerpoint/2010/main" val="31159334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a:p>
        </p:txBody>
      </p:sp>
      <p:sp>
        <p:nvSpPr>
          <p:cNvPr id="5" name="TextBox 4">
            <a:extLst>
              <a:ext uri="{FF2B5EF4-FFF2-40B4-BE49-F238E27FC236}">
                <a16:creationId xmlns:a16="http://schemas.microsoft.com/office/drawing/2014/main" id="{336FDACF-3907-124B-5C00-796BA95F1C33}"/>
              </a:ext>
            </a:extLst>
          </p:cNvPr>
          <p:cNvSpPr txBox="1"/>
          <p:nvPr/>
        </p:nvSpPr>
        <p:spPr>
          <a:xfrm>
            <a:off x="5072142" y="967715"/>
            <a:ext cx="6758532" cy="5992090"/>
          </a:xfrm>
          <a:prstGeom prst="rect">
            <a:avLst/>
          </a:prstGeom>
          <a:noFill/>
        </p:spPr>
        <p:txBody>
          <a:bodyPr wrap="square" lIns="144000" tIns="0" rIns="0" bIns="0" rtlCol="0" anchor="t">
            <a:spAutoFit/>
          </a:bodyPr>
          <a:lstStyle/>
          <a:p>
            <a:r>
              <a:rPr lang="en-US" sz="2667" b="1" dirty="0">
                <a:cs typeface="Arial"/>
              </a:rPr>
              <a:t>Review activity</a:t>
            </a:r>
          </a:p>
          <a:p>
            <a:endParaRPr lang="en-US" sz="2667" b="1" dirty="0">
              <a:cs typeface="Arial"/>
            </a:endParaRPr>
          </a:p>
          <a:p>
            <a:r>
              <a:rPr lang="en-US" sz="2667" dirty="0"/>
              <a:t>Arrange yourselves in groups of 3 or 4. One person starts, and writes one thing they remember about today’s lesson on a large sticky note or piece of paper. Once they have finished writing, they pass it on to the second person, who adds another idea, word or concept. Once they have finished, they pass the note on, and so on.</a:t>
            </a:r>
            <a:endParaRPr lang="en-US" sz="2667" dirty="0">
              <a:cs typeface="Arial"/>
            </a:endParaRPr>
          </a:p>
          <a:p>
            <a:endParaRPr lang="en-US" sz="2667" dirty="0">
              <a:cs typeface="Arial"/>
            </a:endParaRPr>
          </a:p>
          <a:p>
            <a:r>
              <a:rPr lang="en-US" sz="2667" dirty="0"/>
              <a:t>The team with the most ideas at the end of 5 minutes wins.</a:t>
            </a:r>
            <a:endParaRPr lang="en-US" sz="2667" dirty="0">
              <a:cs typeface="Arial"/>
            </a:endParaRPr>
          </a:p>
          <a:p>
            <a:pPr marL="487668"/>
            <a:endParaRPr lang="en-US" sz="2133" dirty="0">
              <a:cs typeface="Arial"/>
            </a:endParaRPr>
          </a:p>
          <a:p>
            <a:pPr marL="243834"/>
            <a:endParaRPr lang="en-GB" sz="2133" b="1" dirty="0">
              <a:cs typeface="Arial"/>
            </a:endParaRPr>
          </a:p>
        </p:txBody>
      </p:sp>
      <p:sp>
        <p:nvSpPr>
          <p:cNvPr id="2" name="Rectangle 1">
            <a:extLst>
              <a:ext uri="{FF2B5EF4-FFF2-40B4-BE49-F238E27FC236}">
                <a16:creationId xmlns:a16="http://schemas.microsoft.com/office/drawing/2014/main" id="{F1BE98B8-F243-67CD-0055-59DD5B3AD2B4}"/>
              </a:ext>
            </a:extLst>
          </p:cNvPr>
          <p:cNvSpPr/>
          <p:nvPr/>
        </p:nvSpPr>
        <p:spPr>
          <a:xfrm rot="20823671">
            <a:off x="600228" y="2084851"/>
            <a:ext cx="3648405" cy="3360373"/>
          </a:xfrm>
          <a:prstGeom prst="rect">
            <a:avLst/>
          </a:prstGeom>
          <a:solidFill>
            <a:schemeClr val="accent3">
              <a:lumMod val="40000"/>
              <a:lumOff val="6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6" name="Oval 5">
            <a:extLst>
              <a:ext uri="{FF2B5EF4-FFF2-40B4-BE49-F238E27FC236}">
                <a16:creationId xmlns:a16="http://schemas.microsoft.com/office/drawing/2014/main" id="{122ED063-AA7B-EB99-3F99-852E9802407E}"/>
              </a:ext>
            </a:extLst>
          </p:cNvPr>
          <p:cNvSpPr/>
          <p:nvPr/>
        </p:nvSpPr>
        <p:spPr>
          <a:xfrm>
            <a:off x="597830" y="2529459"/>
            <a:ext cx="480053" cy="384043"/>
          </a:xfrm>
          <a:prstGeom prst="ellipse">
            <a:avLst/>
          </a:prstGeom>
          <a:solidFill>
            <a:srgbClr val="0071F8"/>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9" name="TextBox 8">
            <a:extLst>
              <a:ext uri="{FF2B5EF4-FFF2-40B4-BE49-F238E27FC236}">
                <a16:creationId xmlns:a16="http://schemas.microsoft.com/office/drawing/2014/main" id="{860DCFD3-43DA-DD42-4D93-351605F660B3}"/>
              </a:ext>
            </a:extLst>
          </p:cNvPr>
          <p:cNvSpPr txBox="1"/>
          <p:nvPr/>
        </p:nvSpPr>
        <p:spPr>
          <a:xfrm>
            <a:off x="306220" y="238143"/>
            <a:ext cx="11747453" cy="90287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solidFill>
                  <a:srgbClr val="000000"/>
                </a:solidFill>
              </a:rPr>
              <a:t>Aim:</a:t>
            </a:r>
            <a:r>
              <a:rPr lang="en-GB" sz="2667" i="1" dirty="0">
                <a:solidFill>
                  <a:srgbClr val="000000"/>
                </a:solidFill>
              </a:rPr>
              <a:t> </a:t>
            </a:r>
            <a:r>
              <a:rPr lang="en-GB" sz="2667" b="1" i="1" dirty="0">
                <a:solidFill>
                  <a:srgbClr val="000000"/>
                </a:solidFill>
              </a:rPr>
              <a:t>Adapt language for an age-appropriate audience</a:t>
            </a:r>
            <a:endParaRPr lang="en-GB" sz="2667" dirty="0">
              <a:solidFill>
                <a:srgbClr val="000000"/>
              </a:solidFill>
              <a:cs typeface="Arial"/>
            </a:endParaRPr>
          </a:p>
          <a:p>
            <a:endParaRPr lang="en-GB" sz="3200" b="1" dirty="0">
              <a:solidFill>
                <a:srgbClr val="FF0000"/>
              </a:solidFill>
              <a:cs typeface="Arial"/>
            </a:endParaRPr>
          </a:p>
        </p:txBody>
      </p:sp>
    </p:spTree>
    <p:extLst>
      <p:ext uri="{BB962C8B-B14F-4D97-AF65-F5344CB8AC3E}">
        <p14:creationId xmlns:p14="http://schemas.microsoft.com/office/powerpoint/2010/main" val="36825337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
        <p:nvSpPr>
          <p:cNvPr id="8" name="TextBox 7">
            <a:extLst>
              <a:ext uri="{FF2B5EF4-FFF2-40B4-BE49-F238E27FC236}">
                <a16:creationId xmlns:a16="http://schemas.microsoft.com/office/drawing/2014/main" id="{445D907B-E11C-8D26-4B19-D1CBDCCA1236}"/>
              </a:ext>
            </a:extLst>
          </p:cNvPr>
          <p:cNvSpPr txBox="1"/>
          <p:nvPr/>
        </p:nvSpPr>
        <p:spPr>
          <a:xfrm>
            <a:off x="1019195" y="1542090"/>
            <a:ext cx="9261944" cy="3817007"/>
          </a:xfrm>
          <a:prstGeom prst="rect">
            <a:avLst/>
          </a:prstGeom>
          <a:noFill/>
        </p:spPr>
        <p:txBody>
          <a:bodyPr wrap="square" lIns="121920" tIns="60960" rIns="121920" bIns="60960" anchor="t">
            <a:spAutoFit/>
          </a:bodyPr>
          <a:lstStyle/>
          <a:p>
            <a:r>
              <a:rPr lang="en-GB" sz="2667" b="1" dirty="0">
                <a:latin typeface="+mj-lt"/>
              </a:rPr>
              <a:t>Learning outcomes</a:t>
            </a:r>
            <a:endParaRPr lang="en-GB" sz="2667" b="1" dirty="0">
              <a:latin typeface="+mj-lt"/>
              <a:cs typeface="Arial"/>
            </a:endParaRPr>
          </a:p>
          <a:p>
            <a:endParaRPr lang="en-GB" sz="2667" dirty="0">
              <a:latin typeface="+mj-lt"/>
              <a:cs typeface="Arial"/>
            </a:endParaRPr>
          </a:p>
          <a:p>
            <a:r>
              <a:rPr lang="en-GB" sz="2667" dirty="0">
                <a:latin typeface="+mj-lt"/>
                <a:cs typeface="Arial"/>
              </a:rPr>
              <a:t>Can you now:</a:t>
            </a:r>
          </a:p>
          <a:p>
            <a:pPr marL="380990" indent="-380990">
              <a:buFont typeface="Arial,Sans-Serif"/>
              <a:buChar char="•"/>
            </a:pPr>
            <a:r>
              <a:rPr lang="en-GB" sz="2667" dirty="0">
                <a:latin typeface="+mj-lt"/>
                <a:cs typeface="Arial"/>
              </a:rPr>
              <a:t>adapt your register and explain technical information to a non-technical audience?</a:t>
            </a:r>
            <a:endParaRPr lang="en-US" sz="2667" dirty="0">
              <a:latin typeface="+mj-lt"/>
              <a:cs typeface="Arial"/>
            </a:endParaRPr>
          </a:p>
          <a:p>
            <a:pPr marL="380990" indent="-380990">
              <a:buFont typeface="Arial,Sans-Serif"/>
              <a:buChar char="•"/>
            </a:pPr>
            <a:r>
              <a:rPr lang="en-GB" sz="2667" dirty="0">
                <a:latin typeface="+mj-lt"/>
                <a:cs typeface="Arial"/>
              </a:rPr>
              <a:t>apply different vocabulary teaching tools to aid a child’s understanding of technical vocabulary?</a:t>
            </a:r>
            <a:endParaRPr lang="en-US" sz="2667" dirty="0">
              <a:latin typeface="+mj-lt"/>
              <a:cs typeface="Arial"/>
            </a:endParaRPr>
          </a:p>
          <a:p>
            <a:pPr marL="380990" indent="-380990">
              <a:buFont typeface="Arial,Sans-Serif"/>
              <a:buChar char="•"/>
            </a:pPr>
            <a:r>
              <a:rPr lang="en-GB" sz="2667" dirty="0">
                <a:latin typeface="+mj-lt"/>
                <a:cs typeface="Arial"/>
              </a:rPr>
              <a:t>use non-verbal skills to save time and convey information to children?</a:t>
            </a:r>
            <a:endParaRPr lang="en-US" sz="2667" dirty="0">
              <a:latin typeface="+mj-lt"/>
              <a:cs typeface="Arial"/>
            </a:endParaRPr>
          </a:p>
        </p:txBody>
      </p:sp>
      <p:sp>
        <p:nvSpPr>
          <p:cNvPr id="2" name="TextBox 1">
            <a:extLst>
              <a:ext uri="{FF2B5EF4-FFF2-40B4-BE49-F238E27FC236}">
                <a16:creationId xmlns:a16="http://schemas.microsoft.com/office/drawing/2014/main" id="{AFBE3F8B-65AC-E24F-0AA5-3C956877D0A8}"/>
              </a:ext>
            </a:extLst>
          </p:cNvPr>
          <p:cNvSpPr txBox="1"/>
          <p:nvPr/>
        </p:nvSpPr>
        <p:spPr>
          <a:xfrm>
            <a:off x="1122008" y="957519"/>
            <a:ext cx="905631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dirty="0">
                <a:cs typeface="Segoe UI"/>
              </a:rPr>
              <a:t>​</a:t>
            </a:r>
            <a:r>
              <a:rPr lang="en-GB" sz="2667" b="1" i="1" dirty="0">
                <a:cs typeface="Segoe UI"/>
              </a:rPr>
              <a:t>Aim:</a:t>
            </a:r>
            <a:r>
              <a:rPr lang="en-GB" sz="2667" i="1" dirty="0">
                <a:cs typeface="Segoe UI"/>
              </a:rPr>
              <a:t> </a:t>
            </a:r>
            <a:r>
              <a:rPr lang="en-US" sz="2667" b="1" i="1" dirty="0">
                <a:cs typeface="Segoe UI"/>
              </a:rPr>
              <a:t>Adapt language for an age-appropriate audience</a:t>
            </a:r>
            <a:endParaRPr lang="en-US" sz="2667" dirty="0">
              <a:cs typeface="Arial"/>
            </a:endParaRPr>
          </a:p>
        </p:txBody>
      </p:sp>
    </p:spTree>
    <p:extLst>
      <p:ext uri="{BB962C8B-B14F-4D97-AF65-F5344CB8AC3E}">
        <p14:creationId xmlns:p14="http://schemas.microsoft.com/office/powerpoint/2010/main" val="304602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Recall and connect</a:t>
            </a:r>
          </a:p>
        </p:txBody>
      </p:sp>
    </p:spTree>
    <p:extLst>
      <p:ext uri="{BB962C8B-B14F-4D97-AF65-F5344CB8AC3E}">
        <p14:creationId xmlns:p14="http://schemas.microsoft.com/office/powerpoint/2010/main" val="1725347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
        <p:nvSpPr>
          <p:cNvPr id="13" name="TextBox 12">
            <a:extLst>
              <a:ext uri="{FF2B5EF4-FFF2-40B4-BE49-F238E27FC236}">
                <a16:creationId xmlns:a16="http://schemas.microsoft.com/office/drawing/2014/main" id="{AF0FB78B-69AC-900C-F652-7AB9F78DE732}"/>
              </a:ext>
            </a:extLst>
          </p:cNvPr>
          <p:cNvSpPr txBox="1"/>
          <p:nvPr/>
        </p:nvSpPr>
        <p:spPr>
          <a:xfrm>
            <a:off x="310600" y="829070"/>
            <a:ext cx="8377688" cy="1641731"/>
          </a:xfrm>
          <a:prstGeom prst="rect">
            <a:avLst/>
          </a:prstGeom>
          <a:noFill/>
        </p:spPr>
        <p:txBody>
          <a:bodyPr wrap="square" lIns="0" tIns="0" rIns="0" bIns="0" rtlCol="0" anchor="t">
            <a:spAutoFit/>
          </a:bodyPr>
          <a:lstStyle/>
          <a:p>
            <a:r>
              <a:rPr lang="en-US" sz="2667" b="1" dirty="0"/>
              <a:t>Recall activity </a:t>
            </a:r>
            <a:endParaRPr lang="en-US" sz="2667" b="1" dirty="0">
              <a:cs typeface="Arial"/>
            </a:endParaRPr>
          </a:p>
          <a:p>
            <a:r>
              <a:rPr lang="en-US" sz="2667" b="1" dirty="0"/>
              <a:t>  </a:t>
            </a:r>
            <a:endParaRPr lang="en-US" sz="2667" b="1" dirty="0">
              <a:cs typeface="Arial"/>
            </a:endParaRPr>
          </a:p>
          <a:p>
            <a:r>
              <a:rPr lang="en-US" sz="2667" dirty="0"/>
              <a:t>Can you recall the information and ideas from the previous lesson?</a:t>
            </a:r>
            <a:endParaRPr lang="en-GB" sz="2667" dirty="0"/>
          </a:p>
        </p:txBody>
      </p:sp>
      <p:graphicFrame>
        <p:nvGraphicFramePr>
          <p:cNvPr id="5" name="Table 5">
            <a:extLst>
              <a:ext uri="{FF2B5EF4-FFF2-40B4-BE49-F238E27FC236}">
                <a16:creationId xmlns:a16="http://schemas.microsoft.com/office/drawing/2014/main" id="{6CE389C2-C42D-393F-1709-5C8B4077444D}"/>
              </a:ext>
            </a:extLst>
          </p:cNvPr>
          <p:cNvGraphicFramePr>
            <a:graphicFrameLocks noGrp="1"/>
          </p:cNvGraphicFramePr>
          <p:nvPr/>
        </p:nvGraphicFramePr>
        <p:xfrm>
          <a:off x="300792" y="2742319"/>
          <a:ext cx="11363827" cy="3478651"/>
        </p:xfrm>
        <a:graphic>
          <a:graphicData uri="http://schemas.openxmlformats.org/drawingml/2006/table">
            <a:tbl>
              <a:tblPr firstRow="1" bandRow="1">
                <a:tableStyleId>{5C22544A-7EE6-4342-B048-85BDC9FD1C3A}</a:tableStyleId>
              </a:tblPr>
              <a:tblGrid>
                <a:gridCol w="2272765">
                  <a:extLst>
                    <a:ext uri="{9D8B030D-6E8A-4147-A177-3AD203B41FA5}">
                      <a16:colId xmlns:a16="http://schemas.microsoft.com/office/drawing/2014/main" val="911030070"/>
                    </a:ext>
                  </a:extLst>
                </a:gridCol>
                <a:gridCol w="2272765">
                  <a:extLst>
                    <a:ext uri="{9D8B030D-6E8A-4147-A177-3AD203B41FA5}">
                      <a16:colId xmlns:a16="http://schemas.microsoft.com/office/drawing/2014/main" val="3331418556"/>
                    </a:ext>
                  </a:extLst>
                </a:gridCol>
                <a:gridCol w="2272765">
                  <a:extLst>
                    <a:ext uri="{9D8B030D-6E8A-4147-A177-3AD203B41FA5}">
                      <a16:colId xmlns:a16="http://schemas.microsoft.com/office/drawing/2014/main" val="3875371372"/>
                    </a:ext>
                  </a:extLst>
                </a:gridCol>
                <a:gridCol w="2272765">
                  <a:extLst>
                    <a:ext uri="{9D8B030D-6E8A-4147-A177-3AD203B41FA5}">
                      <a16:colId xmlns:a16="http://schemas.microsoft.com/office/drawing/2014/main" val="946291698"/>
                    </a:ext>
                  </a:extLst>
                </a:gridCol>
                <a:gridCol w="2272765">
                  <a:extLst>
                    <a:ext uri="{9D8B030D-6E8A-4147-A177-3AD203B41FA5}">
                      <a16:colId xmlns:a16="http://schemas.microsoft.com/office/drawing/2014/main" val="2317505969"/>
                    </a:ext>
                  </a:extLst>
                </a:gridCol>
              </a:tblGrid>
              <a:tr h="1731131">
                <a:tc>
                  <a:txBody>
                    <a:bodyPr/>
                    <a:lstStyle/>
                    <a:p>
                      <a:r>
                        <a:rPr lang="en-US" sz="2100" b="0" dirty="0">
                          <a:solidFill>
                            <a:schemeClr val="tx1"/>
                          </a:solidFill>
                        </a:rPr>
                        <a:t>What is a verbal cue?</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a:solidFill>
                            <a:schemeClr val="tx1"/>
                          </a:solidFill>
                        </a:rPr>
                        <a:t>What is a non-verbal cue?</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dirty="0">
                          <a:solidFill>
                            <a:schemeClr val="tx1"/>
                          </a:solidFill>
                        </a:rPr>
                        <a:t>What is the EYFS statutory framework? </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dirty="0">
                          <a:solidFill>
                            <a:schemeClr val="tx1"/>
                          </a:solidFill>
                        </a:rPr>
                        <a:t>Why is it good to alter the pitch or tone of your voice?</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a:solidFill>
                            <a:schemeClr val="tx1"/>
                          </a:solidFill>
                        </a:rPr>
                        <a:t>What types of reading can be used with children?</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8796673"/>
                  </a:ext>
                </a:extLst>
              </a:tr>
              <a:tr h="1747520">
                <a:tc>
                  <a:txBody>
                    <a:bodyPr/>
                    <a:lstStyle/>
                    <a:p>
                      <a:r>
                        <a:rPr lang="en-US" sz="2100" b="0">
                          <a:solidFill>
                            <a:schemeClr val="tx1"/>
                          </a:solidFill>
                        </a:rPr>
                        <a:t>What is a CVC word?</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dirty="0">
                          <a:solidFill>
                            <a:schemeClr val="tx1"/>
                          </a:solidFill>
                        </a:rPr>
                        <a:t>Which concepts does “Pat-a-cake” teach?</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a:solidFill>
                            <a:schemeClr val="tx1"/>
                          </a:solidFill>
                        </a:rPr>
                        <a:t>How can you encourage communication through body language?</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a:solidFill>
                            <a:schemeClr val="tx1"/>
                          </a:solidFill>
                        </a:rPr>
                        <a:t>Which songs would you use to improve fine and gross motor skills?</a:t>
                      </a:r>
                      <a:endParaRPr lang="en-GB" sz="2100" b="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dirty="0">
                          <a:solidFill>
                            <a:schemeClr val="tx1"/>
                          </a:solidFill>
                        </a:rPr>
                        <a:t>Which songs would you use to improve the concept of names?</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23758058"/>
                  </a:ext>
                </a:extLst>
              </a:tr>
            </a:tbl>
          </a:graphicData>
        </a:graphic>
      </p:graphicFrame>
      <p:sp>
        <p:nvSpPr>
          <p:cNvPr id="2" name="TextBox 1">
            <a:extLst>
              <a:ext uri="{FF2B5EF4-FFF2-40B4-BE49-F238E27FC236}">
                <a16:creationId xmlns:a16="http://schemas.microsoft.com/office/drawing/2014/main" id="{4B23E019-4306-E9E4-E108-D1E880DCC889}"/>
              </a:ext>
            </a:extLst>
          </p:cNvPr>
          <p:cNvSpPr txBox="1"/>
          <p:nvPr/>
        </p:nvSpPr>
        <p:spPr>
          <a:xfrm>
            <a:off x="312155" y="138831"/>
            <a:ext cx="11493845"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t> </a:t>
            </a:r>
            <a:r>
              <a:rPr lang="en-US" sz="2667" b="1" i="1" dirty="0"/>
              <a:t>Adapt language for an age-appropriate audience</a:t>
            </a:r>
            <a:endParaRPr lang="en-GB" sz="2667" b="1" dirty="0">
              <a:latin typeface="+mj-lt"/>
              <a:cs typeface="Arial"/>
            </a:endParaRPr>
          </a:p>
        </p:txBody>
      </p:sp>
      <p:sp>
        <p:nvSpPr>
          <p:cNvPr id="6" name="TextBox 5">
            <a:extLst>
              <a:ext uri="{FF2B5EF4-FFF2-40B4-BE49-F238E27FC236}">
                <a16:creationId xmlns:a16="http://schemas.microsoft.com/office/drawing/2014/main" id="{3D07F4E0-02E8-3FF2-8FDF-401B0B812AA0}"/>
              </a:ext>
            </a:extLst>
          </p:cNvPr>
          <p:cNvSpPr txBox="1"/>
          <p:nvPr/>
        </p:nvSpPr>
        <p:spPr>
          <a:xfrm>
            <a:off x="8546435" y="989168"/>
            <a:ext cx="3118184" cy="656655"/>
          </a:xfrm>
          <a:prstGeom prst="rect">
            <a:avLst/>
          </a:prstGeom>
          <a:solidFill>
            <a:schemeClr val="tx1"/>
          </a:solidFill>
          <a:ln>
            <a:solidFill>
              <a:schemeClr val="tx1"/>
            </a:solidFill>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487668"/>
            <a:r>
              <a:rPr lang="en-US" sz="4267" b="1" dirty="0">
                <a:solidFill>
                  <a:srgbClr val="FFFFFF"/>
                </a:solidFill>
                <a:cs typeface="Arial"/>
              </a:rPr>
              <a:t>“10 in 10”</a:t>
            </a:r>
            <a:endParaRPr lang="en-US" sz="2400" dirty="0"/>
          </a:p>
        </p:txBody>
      </p:sp>
    </p:spTree>
    <p:extLst>
      <p:ext uri="{BB962C8B-B14F-4D97-AF65-F5344CB8AC3E}">
        <p14:creationId xmlns:p14="http://schemas.microsoft.com/office/powerpoint/2010/main" val="3794839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
        <p:nvSpPr>
          <p:cNvPr id="13" name="TextBox 12">
            <a:extLst>
              <a:ext uri="{FF2B5EF4-FFF2-40B4-BE49-F238E27FC236}">
                <a16:creationId xmlns:a16="http://schemas.microsoft.com/office/drawing/2014/main" id="{AF0FB78B-69AC-900C-F652-7AB9F78DE732}"/>
              </a:ext>
            </a:extLst>
          </p:cNvPr>
          <p:cNvSpPr txBox="1"/>
          <p:nvPr/>
        </p:nvSpPr>
        <p:spPr>
          <a:xfrm>
            <a:off x="310600" y="839509"/>
            <a:ext cx="8377688" cy="1641731"/>
          </a:xfrm>
          <a:prstGeom prst="rect">
            <a:avLst/>
          </a:prstGeom>
          <a:noFill/>
        </p:spPr>
        <p:txBody>
          <a:bodyPr wrap="square" lIns="0" tIns="0" rIns="0" bIns="0" rtlCol="0" anchor="t">
            <a:spAutoFit/>
          </a:bodyPr>
          <a:lstStyle/>
          <a:p>
            <a:r>
              <a:rPr lang="en-US" sz="2667" b="1" dirty="0">
                <a:cs typeface="Arial"/>
              </a:rPr>
              <a:t>Recall activity</a:t>
            </a:r>
          </a:p>
          <a:p>
            <a:endParaRPr lang="en-US" sz="2667" b="1" dirty="0">
              <a:cs typeface="Arial"/>
            </a:endParaRPr>
          </a:p>
          <a:p>
            <a:r>
              <a:rPr lang="en-US" sz="2667" dirty="0"/>
              <a:t>Can you recall the information and ideas from the previous lesson?</a:t>
            </a:r>
            <a:endParaRPr lang="en-GB" sz="2667" dirty="0"/>
          </a:p>
        </p:txBody>
      </p:sp>
      <p:graphicFrame>
        <p:nvGraphicFramePr>
          <p:cNvPr id="5" name="Table 5">
            <a:extLst>
              <a:ext uri="{FF2B5EF4-FFF2-40B4-BE49-F238E27FC236}">
                <a16:creationId xmlns:a16="http://schemas.microsoft.com/office/drawing/2014/main" id="{6CE389C2-C42D-393F-1709-5C8B4077444D}"/>
              </a:ext>
            </a:extLst>
          </p:cNvPr>
          <p:cNvGraphicFramePr>
            <a:graphicFrameLocks noGrp="1"/>
          </p:cNvGraphicFramePr>
          <p:nvPr/>
        </p:nvGraphicFramePr>
        <p:xfrm>
          <a:off x="273470" y="2639960"/>
          <a:ext cx="11425269" cy="3495040"/>
        </p:xfrm>
        <a:graphic>
          <a:graphicData uri="http://schemas.openxmlformats.org/drawingml/2006/table">
            <a:tbl>
              <a:tblPr firstRow="1" bandRow="1">
                <a:tableStyleId>{5C22544A-7EE6-4342-B048-85BDC9FD1C3A}</a:tableStyleId>
              </a:tblPr>
              <a:tblGrid>
                <a:gridCol w="2334208">
                  <a:extLst>
                    <a:ext uri="{9D8B030D-6E8A-4147-A177-3AD203B41FA5}">
                      <a16:colId xmlns:a16="http://schemas.microsoft.com/office/drawing/2014/main" val="911030070"/>
                    </a:ext>
                  </a:extLst>
                </a:gridCol>
                <a:gridCol w="2272765">
                  <a:extLst>
                    <a:ext uri="{9D8B030D-6E8A-4147-A177-3AD203B41FA5}">
                      <a16:colId xmlns:a16="http://schemas.microsoft.com/office/drawing/2014/main" val="3331418556"/>
                    </a:ext>
                  </a:extLst>
                </a:gridCol>
                <a:gridCol w="2305795">
                  <a:extLst>
                    <a:ext uri="{9D8B030D-6E8A-4147-A177-3AD203B41FA5}">
                      <a16:colId xmlns:a16="http://schemas.microsoft.com/office/drawing/2014/main" val="3875371372"/>
                    </a:ext>
                  </a:extLst>
                </a:gridCol>
                <a:gridCol w="2239736">
                  <a:extLst>
                    <a:ext uri="{9D8B030D-6E8A-4147-A177-3AD203B41FA5}">
                      <a16:colId xmlns:a16="http://schemas.microsoft.com/office/drawing/2014/main" val="946291698"/>
                    </a:ext>
                  </a:extLst>
                </a:gridCol>
                <a:gridCol w="2272765">
                  <a:extLst>
                    <a:ext uri="{9D8B030D-6E8A-4147-A177-3AD203B41FA5}">
                      <a16:colId xmlns:a16="http://schemas.microsoft.com/office/drawing/2014/main" val="2317505969"/>
                    </a:ext>
                  </a:extLst>
                </a:gridCol>
              </a:tblGrid>
              <a:tr h="1747520">
                <a:tc>
                  <a:txBody>
                    <a:bodyPr/>
                    <a:lstStyle/>
                    <a:p>
                      <a:r>
                        <a:rPr lang="en-US" sz="2100" b="0" dirty="0">
                          <a:solidFill>
                            <a:schemeClr val="tx1"/>
                          </a:solidFill>
                        </a:rPr>
                        <a:t>A prompt to help the listener – i.e. speaking slower, etc.</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dirty="0">
                          <a:solidFill>
                            <a:schemeClr val="tx1"/>
                          </a:solidFill>
                        </a:rPr>
                        <a:t>A prompt using body language/eye contact, etc.</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dirty="0">
                          <a:solidFill>
                            <a:schemeClr val="tx1"/>
                          </a:solidFill>
                        </a:rPr>
                        <a:t>A set of statutory guidelines that set the rules for learning up to 5 years old</a:t>
                      </a: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dirty="0">
                          <a:solidFill>
                            <a:schemeClr val="tx1"/>
                          </a:solidFill>
                        </a:rPr>
                        <a:t>To get </a:t>
                      </a:r>
                    </a:p>
                    <a:p>
                      <a:r>
                        <a:rPr lang="en-US" sz="2100" b="0" dirty="0">
                          <a:solidFill>
                            <a:schemeClr val="tx1"/>
                          </a:solidFill>
                        </a:rPr>
                        <a:t>attention/ interest the child</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dirty="0">
                          <a:solidFill>
                            <a:schemeClr val="tx1"/>
                          </a:solidFill>
                        </a:rPr>
                        <a:t>Poems, songs, stories</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8796673"/>
                  </a:ext>
                </a:extLst>
              </a:tr>
              <a:tr h="1747520">
                <a:tc>
                  <a:txBody>
                    <a:bodyPr/>
                    <a:lstStyle/>
                    <a:p>
                      <a:r>
                        <a:rPr lang="en-US" sz="2100" b="0" dirty="0">
                          <a:solidFill>
                            <a:schemeClr val="tx1"/>
                          </a:solidFill>
                        </a:rPr>
                        <a:t>Consonant, vowel, consonant – e.g. cat, man, pat, etc.</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GB" sz="2100" dirty="0"/>
                        <a:t>•</a:t>
                      </a:r>
                      <a:r>
                        <a:rPr lang="en-GB" sz="1900" dirty="0"/>
                        <a:t> </a:t>
                      </a:r>
                      <a:r>
                        <a:rPr lang="en-US" sz="2100" b="0" dirty="0">
                          <a:solidFill>
                            <a:schemeClr val="tx1"/>
                          </a:solidFill>
                        </a:rPr>
                        <a:t>Dangers of hot ovens</a:t>
                      </a:r>
                    </a:p>
                    <a:p>
                      <a:r>
                        <a:rPr lang="en-GB" sz="2100" dirty="0"/>
                        <a:t>•</a:t>
                      </a:r>
                      <a:r>
                        <a:rPr lang="en-GB" sz="1900" dirty="0"/>
                        <a:t> </a:t>
                      </a:r>
                      <a:r>
                        <a:rPr lang="en-US" sz="2100" b="0" dirty="0">
                          <a:solidFill>
                            <a:schemeClr val="tx1"/>
                          </a:solidFill>
                        </a:rPr>
                        <a:t>Sharing</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GB" sz="2100" dirty="0"/>
                        <a:t>•</a:t>
                      </a:r>
                      <a:r>
                        <a:rPr lang="en-GB" sz="1900" dirty="0"/>
                        <a:t> </a:t>
                      </a:r>
                      <a:r>
                        <a:rPr lang="en-US" sz="2100" b="0" dirty="0">
                          <a:solidFill>
                            <a:schemeClr val="tx1"/>
                          </a:solidFill>
                        </a:rPr>
                        <a:t>Smile</a:t>
                      </a:r>
                    </a:p>
                    <a:p>
                      <a:r>
                        <a:rPr lang="en-GB" sz="2100" dirty="0"/>
                        <a:t>•</a:t>
                      </a:r>
                      <a:r>
                        <a:rPr lang="en-GB" sz="1900" dirty="0"/>
                        <a:t> </a:t>
                      </a:r>
                      <a:r>
                        <a:rPr lang="en-US" sz="2100" b="0" dirty="0">
                          <a:solidFill>
                            <a:schemeClr val="tx1"/>
                          </a:solidFill>
                        </a:rPr>
                        <a:t>Have an open posture</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GB" sz="2100" dirty="0"/>
                        <a:t>•</a:t>
                      </a:r>
                      <a:r>
                        <a:rPr lang="en-GB" sz="1900" dirty="0"/>
                        <a:t> </a:t>
                      </a:r>
                      <a:r>
                        <a:rPr lang="en-US" sz="2100" b="0" dirty="0">
                          <a:solidFill>
                            <a:schemeClr val="tx1"/>
                          </a:solidFill>
                        </a:rPr>
                        <a:t>“Pat-a-cake”</a:t>
                      </a:r>
                    </a:p>
                    <a:p>
                      <a:r>
                        <a:rPr lang="en-GB" sz="2100" dirty="0"/>
                        <a:t>•</a:t>
                      </a:r>
                      <a:r>
                        <a:rPr lang="en-GB" sz="1900" dirty="0"/>
                        <a:t> </a:t>
                      </a:r>
                      <a:r>
                        <a:rPr lang="en-US" sz="2100" b="0" dirty="0">
                          <a:solidFill>
                            <a:schemeClr val="tx1"/>
                          </a:solidFill>
                        </a:rPr>
                        <a:t>“</a:t>
                      </a:r>
                      <a:r>
                        <a:rPr lang="en-US" sz="2100" b="0" dirty="0" err="1">
                          <a:solidFill>
                            <a:schemeClr val="tx1"/>
                          </a:solidFill>
                        </a:rPr>
                        <a:t>Incey</a:t>
                      </a:r>
                      <a:r>
                        <a:rPr lang="en-US" sz="2100" b="0" dirty="0">
                          <a:solidFill>
                            <a:schemeClr val="tx1"/>
                          </a:solidFill>
                        </a:rPr>
                        <a:t> wincey spider”</a:t>
                      </a:r>
                    </a:p>
                    <a:p>
                      <a:r>
                        <a:rPr lang="en-GB" sz="2100" dirty="0"/>
                        <a:t>•</a:t>
                      </a:r>
                      <a:r>
                        <a:rPr lang="en-GB" sz="1900" dirty="0"/>
                        <a:t> </a:t>
                      </a:r>
                      <a:r>
                        <a:rPr lang="en-US" sz="2100" b="0" dirty="0">
                          <a:solidFill>
                            <a:schemeClr val="tx1"/>
                          </a:solidFill>
                        </a:rPr>
                        <a:t>“Wind the bobbin up”</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2100" b="0" dirty="0">
                          <a:solidFill>
                            <a:schemeClr val="tx1"/>
                          </a:solidFill>
                        </a:rPr>
                        <a:t>“Pat-a-cake”</a:t>
                      </a:r>
                      <a:endParaRPr lang="en-GB" sz="2100" b="0" dirty="0">
                        <a:solidFill>
                          <a:schemeClr val="tx1"/>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23758058"/>
                  </a:ext>
                </a:extLst>
              </a:tr>
            </a:tbl>
          </a:graphicData>
        </a:graphic>
      </p:graphicFrame>
      <p:sp>
        <p:nvSpPr>
          <p:cNvPr id="2" name="TextBox 1">
            <a:extLst>
              <a:ext uri="{FF2B5EF4-FFF2-40B4-BE49-F238E27FC236}">
                <a16:creationId xmlns:a16="http://schemas.microsoft.com/office/drawing/2014/main" id="{4BA33BEF-07F5-37DA-8E55-881BF7197A75}"/>
              </a:ext>
            </a:extLst>
          </p:cNvPr>
          <p:cNvSpPr txBox="1"/>
          <p:nvPr/>
        </p:nvSpPr>
        <p:spPr>
          <a:xfrm>
            <a:off x="248434" y="180585"/>
            <a:ext cx="11757764"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solidFill>
                  <a:srgbClr val="000000"/>
                </a:solidFill>
              </a:rPr>
              <a:t>Aim:</a:t>
            </a:r>
            <a:r>
              <a:rPr lang="en-GB" sz="2667" i="1" dirty="0">
                <a:solidFill>
                  <a:srgbClr val="000000"/>
                </a:solidFill>
              </a:rPr>
              <a:t> </a:t>
            </a:r>
            <a:r>
              <a:rPr lang="en-US" sz="2667" b="1" i="1" dirty="0"/>
              <a:t>Adapt language for an age-appropriate audience</a:t>
            </a:r>
            <a:endParaRPr lang="en-GB" sz="2667" b="1" dirty="0">
              <a:latin typeface="+mj-lt"/>
              <a:cs typeface="Arial"/>
            </a:endParaRPr>
          </a:p>
        </p:txBody>
      </p:sp>
    </p:spTree>
    <p:extLst>
      <p:ext uri="{BB962C8B-B14F-4D97-AF65-F5344CB8AC3E}">
        <p14:creationId xmlns:p14="http://schemas.microsoft.com/office/powerpoint/2010/main" val="38270215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
        <p:nvSpPr>
          <p:cNvPr id="8" name="TextBox 7">
            <a:extLst>
              <a:ext uri="{FF2B5EF4-FFF2-40B4-BE49-F238E27FC236}">
                <a16:creationId xmlns:a16="http://schemas.microsoft.com/office/drawing/2014/main" id="{445D907B-E11C-8D26-4B19-D1CBDCCA1236}"/>
              </a:ext>
            </a:extLst>
          </p:cNvPr>
          <p:cNvSpPr txBox="1"/>
          <p:nvPr/>
        </p:nvSpPr>
        <p:spPr>
          <a:xfrm>
            <a:off x="1234188" y="1924826"/>
            <a:ext cx="9220821" cy="3817007"/>
          </a:xfrm>
          <a:prstGeom prst="rect">
            <a:avLst/>
          </a:prstGeom>
          <a:noFill/>
        </p:spPr>
        <p:txBody>
          <a:bodyPr wrap="square" lIns="121920" tIns="60960" rIns="121920" bIns="60960" anchor="t">
            <a:spAutoFit/>
          </a:bodyPr>
          <a:lstStyle/>
          <a:p>
            <a:r>
              <a:rPr lang="en-GB" sz="2667" b="1" dirty="0">
                <a:latin typeface="+mj-lt"/>
              </a:rPr>
              <a:t>Learning outcomes</a:t>
            </a:r>
          </a:p>
          <a:p>
            <a:endParaRPr lang="en-GB" sz="2667" b="1" dirty="0">
              <a:latin typeface="+mj-lt"/>
              <a:cs typeface="Arial"/>
            </a:endParaRPr>
          </a:p>
          <a:p>
            <a:r>
              <a:rPr lang="en-GB" sz="2667" dirty="0">
                <a:latin typeface="+mj-lt"/>
              </a:rPr>
              <a:t>By the end of this lesson, you will:</a:t>
            </a:r>
            <a:endParaRPr lang="en-GB" sz="2667" dirty="0">
              <a:latin typeface="+mj-lt"/>
              <a:cs typeface="Arial"/>
            </a:endParaRPr>
          </a:p>
          <a:p>
            <a:pPr marL="609585" indent="-609585">
              <a:buAutoNum type="arabicPeriod"/>
            </a:pPr>
            <a:r>
              <a:rPr lang="en-GB" sz="2667" dirty="0">
                <a:latin typeface="+mj-lt"/>
                <a:cs typeface="Arial"/>
              </a:rPr>
              <a:t>be able to adapt your register and explain technical information to a non-technical audience</a:t>
            </a:r>
          </a:p>
          <a:p>
            <a:pPr marL="609585" indent="-609585">
              <a:buAutoNum type="arabicPeriod"/>
            </a:pPr>
            <a:r>
              <a:rPr lang="en-GB" sz="2667" dirty="0">
                <a:latin typeface="+mj-lt"/>
                <a:cs typeface="Arial"/>
              </a:rPr>
              <a:t>know how to apply different vocabulary teaching tools to aid a child’s understanding of technical vocabulary</a:t>
            </a:r>
          </a:p>
          <a:p>
            <a:pPr marL="609585" indent="-609585">
              <a:buAutoNum type="arabicPeriod"/>
            </a:pPr>
            <a:r>
              <a:rPr lang="en-GB" sz="2667" dirty="0">
                <a:latin typeface="+mj-lt"/>
                <a:cs typeface="Arial"/>
              </a:rPr>
              <a:t>use non-verbal skills to save time and convey information to children.</a:t>
            </a:r>
            <a:endParaRPr lang="en-US" sz="2667" dirty="0">
              <a:cs typeface="Arial"/>
            </a:endParaRPr>
          </a:p>
        </p:txBody>
      </p:sp>
      <p:sp>
        <p:nvSpPr>
          <p:cNvPr id="2" name="TextBox 1">
            <a:extLst>
              <a:ext uri="{FF2B5EF4-FFF2-40B4-BE49-F238E27FC236}">
                <a16:creationId xmlns:a16="http://schemas.microsoft.com/office/drawing/2014/main" id="{E6604DA7-1FF8-DD33-916C-860A2DB71B82}"/>
              </a:ext>
            </a:extLst>
          </p:cNvPr>
          <p:cNvSpPr txBox="1"/>
          <p:nvPr/>
        </p:nvSpPr>
        <p:spPr>
          <a:xfrm>
            <a:off x="1330812" y="850532"/>
            <a:ext cx="8926880"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latin typeface="Arial"/>
              </a:rPr>
              <a:t>Aim:</a:t>
            </a:r>
            <a:r>
              <a:rPr lang="en-GB" sz="2667" i="1" dirty="0">
                <a:latin typeface="Arial"/>
              </a:rPr>
              <a:t> </a:t>
            </a:r>
            <a:r>
              <a:rPr lang="en-US" sz="2667" b="1" i="1" dirty="0">
                <a:latin typeface="Arial"/>
              </a:rPr>
              <a:t>Adapt language for an age-appropriate audience</a:t>
            </a:r>
            <a:endParaRPr lang="en-US" sz="2667" dirty="0"/>
          </a:p>
        </p:txBody>
      </p:sp>
    </p:spTree>
    <p:extLst>
      <p:ext uri="{BB962C8B-B14F-4D97-AF65-F5344CB8AC3E}">
        <p14:creationId xmlns:p14="http://schemas.microsoft.com/office/powerpoint/2010/main" val="1530302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New material</a:t>
            </a:r>
          </a:p>
        </p:txBody>
      </p:sp>
    </p:spTree>
    <p:extLst>
      <p:ext uri="{BB962C8B-B14F-4D97-AF65-F5344CB8AC3E}">
        <p14:creationId xmlns:p14="http://schemas.microsoft.com/office/powerpoint/2010/main" val="2315344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06C48C-B17D-16E7-E873-3F7AFC909268}"/>
              </a:ext>
            </a:extLst>
          </p:cNvPr>
          <p:cNvSpPr>
            <a:spLocks noGrp="1"/>
          </p:cNvSpPr>
          <p:nvPr>
            <p:ph type="sldNum" sz="quarter" idx="11"/>
          </p:nvPr>
        </p:nvSpPr>
        <p:spPr/>
        <p:txBody>
          <a:bodyPr/>
          <a:lstStyle/>
          <a:p>
            <a:pPr algn="ctr"/>
            <a:fld id="{DA2C159E-F13C-4A85-9A41-E7669D3E0D70}" type="slidenum">
              <a:rPr lang="en-GB" smtClean="0"/>
              <a:pPr algn="ctr"/>
              <a:t>8</a:t>
            </a:fld>
            <a:endParaRPr lang="en-GB"/>
          </a:p>
        </p:txBody>
      </p:sp>
      <p:sp>
        <p:nvSpPr>
          <p:cNvPr id="6" name="Footer Placeholder 5">
            <a:extLst>
              <a:ext uri="{FF2B5EF4-FFF2-40B4-BE49-F238E27FC236}">
                <a16:creationId xmlns:a16="http://schemas.microsoft.com/office/drawing/2014/main" id="{0B862F1D-7D11-9DAE-F560-2A5FA78A4FB2}"/>
              </a:ext>
            </a:extLst>
          </p:cNvPr>
          <p:cNvSpPr>
            <a:spLocks noGrp="1"/>
          </p:cNvSpPr>
          <p:nvPr>
            <p:ph type="ftr" sz="quarter" idx="10"/>
          </p:nvPr>
        </p:nvSpPr>
        <p:spPr/>
        <p:txBody>
          <a:bodyPr/>
          <a:lstStyle/>
          <a:p>
            <a:r>
              <a:rPr lang="en-GB" dirty="0"/>
              <a:t>Education and Training Foundation</a:t>
            </a:r>
          </a:p>
        </p:txBody>
      </p:sp>
      <p:sp>
        <p:nvSpPr>
          <p:cNvPr id="9" name="TextBox 8">
            <a:extLst>
              <a:ext uri="{FF2B5EF4-FFF2-40B4-BE49-F238E27FC236}">
                <a16:creationId xmlns:a16="http://schemas.microsoft.com/office/drawing/2014/main" id="{D0976769-7E26-535B-7926-CF1F954F89EB}"/>
              </a:ext>
            </a:extLst>
          </p:cNvPr>
          <p:cNvSpPr txBox="1"/>
          <p:nvPr/>
        </p:nvSpPr>
        <p:spPr>
          <a:xfrm>
            <a:off x="987091" y="1322848"/>
            <a:ext cx="5500431" cy="2477333"/>
          </a:xfrm>
          <a:prstGeom prst="rect">
            <a:avLst/>
          </a:prstGeo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lIns="0" tIns="96000" rIns="0" bIns="0" rtlCol="0" anchor="t">
            <a:spAutoFit/>
          </a:bodyPr>
          <a:lstStyle/>
          <a:p>
            <a:pPr algn="ctr"/>
            <a:r>
              <a:rPr lang="en-US" sz="2667" b="1" dirty="0"/>
              <a:t>TECHNICAL INFORMATION</a:t>
            </a:r>
            <a:endParaRPr lang="en-US" sz="2667" b="1" dirty="0">
              <a:cs typeface="Arial"/>
            </a:endParaRPr>
          </a:p>
          <a:p>
            <a:pPr algn="ctr"/>
            <a:endParaRPr lang="en-US" sz="2667" dirty="0">
              <a:cs typeface="Arial"/>
            </a:endParaRPr>
          </a:p>
          <a:p>
            <a:pPr algn="ctr"/>
            <a:r>
              <a:rPr lang="en-US" sz="2667" dirty="0"/>
              <a:t>You will be developing the new core skill of vocabulary and information throughout this lesson.</a:t>
            </a:r>
            <a:endParaRPr lang="en-US" sz="2667" dirty="0">
              <a:cs typeface="Arial"/>
            </a:endParaRPr>
          </a:p>
          <a:p>
            <a:pPr algn="ctr"/>
            <a:endParaRPr lang="en-US" sz="2133" dirty="0">
              <a:cs typeface="Arial"/>
            </a:endParaRPr>
          </a:p>
        </p:txBody>
      </p:sp>
      <p:sp>
        <p:nvSpPr>
          <p:cNvPr id="10" name="TextBox 9">
            <a:extLst>
              <a:ext uri="{FF2B5EF4-FFF2-40B4-BE49-F238E27FC236}">
                <a16:creationId xmlns:a16="http://schemas.microsoft.com/office/drawing/2014/main" id="{FB54EB4F-68E5-0BB0-9BCA-AEB0FB871FB2}"/>
              </a:ext>
            </a:extLst>
          </p:cNvPr>
          <p:cNvSpPr txBox="1"/>
          <p:nvPr/>
        </p:nvSpPr>
        <p:spPr>
          <a:xfrm>
            <a:off x="931190" y="4094767"/>
            <a:ext cx="8491247" cy="2052165"/>
          </a:xfrm>
          <a:prstGeom prst="rect">
            <a:avLst/>
          </a:prstGeom>
          <a:noFill/>
        </p:spPr>
        <p:txBody>
          <a:bodyPr wrap="square" lIns="0" tIns="0" rIns="0" bIns="0" rtlCol="0" anchor="t">
            <a:spAutoFit/>
          </a:bodyPr>
          <a:lstStyle/>
          <a:p>
            <a:r>
              <a:rPr lang="en-US" sz="2667" b="1" dirty="0">
                <a:cs typeface="Arial"/>
              </a:rPr>
              <a:t>Activity 1</a:t>
            </a:r>
          </a:p>
          <a:p>
            <a:endParaRPr lang="en-US" sz="2667" b="1" dirty="0">
              <a:cs typeface="Arial"/>
            </a:endParaRPr>
          </a:p>
          <a:p>
            <a:r>
              <a:rPr lang="en-US" sz="2667" dirty="0"/>
              <a:t>Make a list of the technical information you have learnt in your core skills so far.</a:t>
            </a:r>
            <a:endParaRPr lang="en-US" sz="2667" dirty="0">
              <a:cs typeface="Arial"/>
            </a:endParaRPr>
          </a:p>
          <a:p>
            <a:r>
              <a:rPr lang="en-US" sz="2667" dirty="0"/>
              <a:t>Break it down into </a:t>
            </a:r>
            <a:r>
              <a:rPr lang="en-US" sz="2667" b="1" dirty="0"/>
              <a:t>vocabulary </a:t>
            </a:r>
            <a:r>
              <a:rPr lang="en-US" sz="2667" dirty="0"/>
              <a:t>and </a:t>
            </a:r>
            <a:r>
              <a:rPr lang="en-US" sz="2667" b="1" dirty="0"/>
              <a:t>information</a:t>
            </a:r>
            <a:r>
              <a:rPr lang="en-US" sz="2667" dirty="0"/>
              <a:t>.</a:t>
            </a:r>
            <a:r>
              <a:rPr lang="en-US" sz="2133" dirty="0"/>
              <a:t> </a:t>
            </a:r>
            <a:r>
              <a:rPr lang="en-US" sz="2133" b="1" dirty="0"/>
              <a:t> </a:t>
            </a:r>
            <a:endParaRPr lang="en-GB" sz="2133" dirty="0">
              <a:cs typeface="Arial"/>
            </a:endParaRPr>
          </a:p>
        </p:txBody>
      </p:sp>
      <p:graphicFrame>
        <p:nvGraphicFramePr>
          <p:cNvPr id="4" name="Table 6">
            <a:extLst>
              <a:ext uri="{FF2B5EF4-FFF2-40B4-BE49-F238E27FC236}">
                <a16:creationId xmlns:a16="http://schemas.microsoft.com/office/drawing/2014/main" id="{D5B23EF7-CC80-7E07-F15F-C7F1F9F121D7}"/>
              </a:ext>
            </a:extLst>
          </p:cNvPr>
          <p:cNvGraphicFramePr>
            <a:graphicFrameLocks noGrp="1"/>
          </p:cNvGraphicFramePr>
          <p:nvPr/>
        </p:nvGraphicFramePr>
        <p:xfrm>
          <a:off x="7066767" y="1315233"/>
          <a:ext cx="4746584" cy="2909039"/>
        </p:xfrm>
        <a:graphic>
          <a:graphicData uri="http://schemas.openxmlformats.org/drawingml/2006/table">
            <a:tbl>
              <a:tblPr firstRow="1" bandRow="1">
                <a:tableStyleId>{5C22544A-7EE6-4342-B048-85BDC9FD1C3A}</a:tableStyleId>
              </a:tblPr>
              <a:tblGrid>
                <a:gridCol w="2373292">
                  <a:extLst>
                    <a:ext uri="{9D8B030D-6E8A-4147-A177-3AD203B41FA5}">
                      <a16:colId xmlns:a16="http://schemas.microsoft.com/office/drawing/2014/main" val="2212642394"/>
                    </a:ext>
                  </a:extLst>
                </a:gridCol>
                <a:gridCol w="2373292">
                  <a:extLst>
                    <a:ext uri="{9D8B030D-6E8A-4147-A177-3AD203B41FA5}">
                      <a16:colId xmlns:a16="http://schemas.microsoft.com/office/drawing/2014/main" val="861032614"/>
                    </a:ext>
                  </a:extLst>
                </a:gridCol>
              </a:tblGrid>
              <a:tr h="621029">
                <a:tc>
                  <a:txBody>
                    <a:bodyPr/>
                    <a:lstStyle/>
                    <a:p>
                      <a:r>
                        <a:rPr lang="en-US" sz="2400"/>
                        <a:t>Vocabulary</a:t>
                      </a:r>
                      <a:endParaRPr lang="en-GB" sz="24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a:t>Information</a:t>
                      </a:r>
                      <a:endParaRPr lang="en-GB" sz="24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8322333"/>
                  </a:ext>
                </a:extLst>
              </a:tr>
              <a:tr h="2288009">
                <a:tc>
                  <a:txBody>
                    <a:bodyPr/>
                    <a:lstStyle/>
                    <a:p>
                      <a:endParaRPr lang="en-GB" sz="24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0307831"/>
                  </a:ext>
                </a:extLst>
              </a:tr>
            </a:tbl>
          </a:graphicData>
        </a:graphic>
      </p:graphicFrame>
      <p:sp>
        <p:nvSpPr>
          <p:cNvPr id="2" name="TextBox 1">
            <a:extLst>
              <a:ext uri="{FF2B5EF4-FFF2-40B4-BE49-F238E27FC236}">
                <a16:creationId xmlns:a16="http://schemas.microsoft.com/office/drawing/2014/main" id="{BD457DA9-A7EB-AA8D-3412-1C34B9653BB1}"/>
              </a:ext>
            </a:extLst>
          </p:cNvPr>
          <p:cNvSpPr txBox="1"/>
          <p:nvPr/>
        </p:nvSpPr>
        <p:spPr>
          <a:xfrm>
            <a:off x="312001" y="204962"/>
            <a:ext cx="11748644"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t>Aim:</a:t>
            </a:r>
            <a:r>
              <a:rPr lang="en-GB" sz="2667" i="1" dirty="0"/>
              <a:t> </a:t>
            </a:r>
            <a:r>
              <a:rPr lang="en-US" sz="2667" b="1" i="1" dirty="0"/>
              <a:t>Adapt language for an age-appropriate audience</a:t>
            </a:r>
            <a:endParaRPr lang="en-GB" sz="2667" b="1" dirty="0">
              <a:solidFill>
                <a:schemeClr val="dk1"/>
              </a:solidFill>
              <a:latin typeface="+mj-lt"/>
              <a:cs typeface="Arial"/>
            </a:endParaRPr>
          </a:p>
        </p:txBody>
      </p:sp>
    </p:spTree>
    <p:extLst>
      <p:ext uri="{BB962C8B-B14F-4D97-AF65-F5344CB8AC3E}">
        <p14:creationId xmlns:p14="http://schemas.microsoft.com/office/powerpoint/2010/main" val="173773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145708" y="1853129"/>
            <a:ext cx="5725120" cy="3987868"/>
          </a:xfrm>
          <a:solidFill>
            <a:schemeClr val="accent3">
              <a:lumMod val="20000"/>
              <a:lumOff val="80000"/>
            </a:schemeClr>
          </a:solidFill>
          <a:ln>
            <a:solidFill>
              <a:schemeClr val="tx1"/>
            </a:solidFill>
          </a:ln>
          <a:effectLst>
            <a:outerShdw blurRad="50800" dist="38100" dir="2700000" algn="tl" rotWithShape="0">
              <a:prstClr val="black">
                <a:alpha val="40000"/>
              </a:prstClr>
            </a:outerShdw>
          </a:effectLst>
        </p:spPr>
        <p:txBody>
          <a:bodyPr vert="horz" wrap="square" lIns="240000" tIns="144000" rIns="240000" bIns="0" rtlCol="0" anchor="t">
            <a:spAutoFit/>
          </a:bodyPr>
          <a:lstStyle/>
          <a:p>
            <a:pPr>
              <a:lnSpc>
                <a:spcPct val="100000"/>
              </a:lnSpc>
            </a:pPr>
            <a:r>
              <a:rPr lang="en-US" sz="2667" b="0" dirty="0"/>
              <a:t>The three prime areas are:</a:t>
            </a:r>
            <a:endParaRPr lang="en-US" sz="2667" b="0" dirty="0">
              <a:cs typeface="Arial"/>
            </a:endParaRPr>
          </a:p>
          <a:p>
            <a:pPr marL="380990" indent="-380990">
              <a:lnSpc>
                <a:spcPct val="100000"/>
              </a:lnSpc>
              <a:buChar char="•"/>
            </a:pPr>
            <a:r>
              <a:rPr lang="en-US" sz="2667" b="0" dirty="0"/>
              <a:t>communication and language</a:t>
            </a:r>
            <a:endParaRPr lang="en-US" sz="2667" b="0" dirty="0">
              <a:cs typeface="Arial"/>
            </a:endParaRPr>
          </a:p>
          <a:p>
            <a:pPr marL="380990" indent="-380990">
              <a:lnSpc>
                <a:spcPct val="100000"/>
              </a:lnSpc>
              <a:buChar char="•"/>
            </a:pPr>
            <a:r>
              <a:rPr lang="en-US" sz="2667" b="0" dirty="0"/>
              <a:t>physical development </a:t>
            </a:r>
            <a:endParaRPr lang="en-US" sz="2667" b="0" dirty="0">
              <a:cs typeface="Arial"/>
            </a:endParaRPr>
          </a:p>
          <a:p>
            <a:pPr marL="380990" indent="-380990">
              <a:lnSpc>
                <a:spcPct val="100000"/>
              </a:lnSpc>
              <a:buChar char="•"/>
            </a:pPr>
            <a:r>
              <a:rPr lang="en-US" sz="2667" b="0" dirty="0"/>
              <a:t>personal, social and emotional development</a:t>
            </a:r>
            <a:endParaRPr lang="en-US" sz="2667" b="0" dirty="0">
              <a:cs typeface="Arial"/>
            </a:endParaRPr>
          </a:p>
          <a:p>
            <a:pPr>
              <a:lnSpc>
                <a:spcPct val="100000"/>
              </a:lnSpc>
            </a:pPr>
            <a:r>
              <a:rPr lang="en-US" sz="2667" b="0" dirty="0"/>
              <a:t>(</a:t>
            </a:r>
            <a:r>
              <a:rPr lang="en-US" sz="2667" b="0" dirty="0" err="1"/>
              <a:t>DfE</a:t>
            </a:r>
            <a:r>
              <a:rPr lang="en-US" sz="2667" b="0" dirty="0"/>
              <a:t>, </a:t>
            </a:r>
            <a:r>
              <a:rPr lang="en-US" sz="2667" b="0" i="1" dirty="0"/>
              <a:t>Statutory framework for the EYFS</a:t>
            </a:r>
            <a:r>
              <a:rPr lang="en-US" sz="2667" b="0" dirty="0"/>
              <a:t>, July 2023)</a:t>
            </a:r>
            <a:endParaRPr lang="en-US" sz="2667" b="0" dirty="0">
              <a:cs typeface="Arial"/>
            </a:endParaRPr>
          </a:p>
          <a:p>
            <a:pPr>
              <a:lnSpc>
                <a:spcPct val="100000"/>
              </a:lnSpc>
            </a:pPr>
            <a:endParaRPr lang="en-GB" sz="2133"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1509120"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
        <p:nvSpPr>
          <p:cNvPr id="7" name="Rectangle 6">
            <a:extLst>
              <a:ext uri="{FF2B5EF4-FFF2-40B4-BE49-F238E27FC236}">
                <a16:creationId xmlns:a16="http://schemas.microsoft.com/office/drawing/2014/main" id="{6296CCE9-0F60-94B7-E233-7F2A1D7734D9}"/>
              </a:ext>
            </a:extLst>
          </p:cNvPr>
          <p:cNvSpPr/>
          <p:nvPr/>
        </p:nvSpPr>
        <p:spPr>
          <a:xfrm>
            <a:off x="707721" y="2473934"/>
            <a:ext cx="4560561" cy="442612"/>
          </a:xfrm>
          <a:prstGeom prst="rect">
            <a:avLst/>
          </a:prstGeom>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sz="2400"/>
          </a:p>
        </p:txBody>
      </p:sp>
      <p:sp>
        <p:nvSpPr>
          <p:cNvPr id="2" name="TextBox 1">
            <a:extLst>
              <a:ext uri="{FF2B5EF4-FFF2-40B4-BE49-F238E27FC236}">
                <a16:creationId xmlns:a16="http://schemas.microsoft.com/office/drawing/2014/main" id="{75737EA6-9E69-F2B1-3E53-5029C37E3076}"/>
              </a:ext>
            </a:extLst>
          </p:cNvPr>
          <p:cNvSpPr txBox="1"/>
          <p:nvPr/>
        </p:nvSpPr>
        <p:spPr>
          <a:xfrm>
            <a:off x="311063" y="170146"/>
            <a:ext cx="11757764"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i="1" dirty="0">
                <a:solidFill>
                  <a:srgbClr val="000000"/>
                </a:solidFill>
              </a:rPr>
              <a:t>Aim:</a:t>
            </a:r>
            <a:r>
              <a:rPr lang="en-GB" sz="2667" i="1" dirty="0">
                <a:solidFill>
                  <a:srgbClr val="000000"/>
                </a:solidFill>
              </a:rPr>
              <a:t> </a:t>
            </a:r>
            <a:r>
              <a:rPr lang="en-US" sz="2667" b="1" i="1" dirty="0">
                <a:solidFill>
                  <a:srgbClr val="000000"/>
                </a:solidFill>
              </a:rPr>
              <a:t>A</a:t>
            </a:r>
            <a:r>
              <a:rPr lang="en-US" sz="2667" b="1" i="1" dirty="0"/>
              <a:t>dapt language for an age-appropriate audience</a:t>
            </a:r>
            <a:endParaRPr lang="en-GB" sz="2667" b="1" dirty="0">
              <a:solidFill>
                <a:schemeClr val="dk1"/>
              </a:solidFill>
              <a:latin typeface="+mj-lt"/>
              <a:cs typeface="Arial"/>
            </a:endParaRPr>
          </a:p>
        </p:txBody>
      </p:sp>
      <p:sp>
        <p:nvSpPr>
          <p:cNvPr id="9" name="TextBox 8">
            <a:extLst>
              <a:ext uri="{FF2B5EF4-FFF2-40B4-BE49-F238E27FC236}">
                <a16:creationId xmlns:a16="http://schemas.microsoft.com/office/drawing/2014/main" id="{E1B26F55-FA9D-105E-094A-3F6578022BA7}"/>
              </a:ext>
            </a:extLst>
          </p:cNvPr>
          <p:cNvSpPr txBox="1"/>
          <p:nvPr/>
        </p:nvSpPr>
        <p:spPr>
          <a:xfrm>
            <a:off x="6343392" y="855286"/>
            <a:ext cx="5140889" cy="525348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ct val="20000"/>
              </a:spcBef>
            </a:pPr>
            <a:r>
              <a:rPr lang="en-US" sz="2667" b="1" dirty="0"/>
              <a:t>Task 1</a:t>
            </a:r>
            <a:endParaRPr lang="en-US" sz="2667" dirty="0">
              <a:cs typeface="Arial"/>
            </a:endParaRPr>
          </a:p>
          <a:p>
            <a:pPr>
              <a:spcBef>
                <a:spcPct val="20000"/>
              </a:spcBef>
            </a:pPr>
            <a:r>
              <a:rPr lang="en-US" sz="2667" dirty="0"/>
              <a:t>Remind yourself of the </a:t>
            </a:r>
            <a:r>
              <a:rPr lang="en-US" sz="2667" b="1" dirty="0"/>
              <a:t>three</a:t>
            </a:r>
            <a:r>
              <a:rPr lang="en-US" sz="2667" dirty="0"/>
              <a:t> prime areas outlined in the EYFS framework on the left.</a:t>
            </a:r>
            <a:endParaRPr lang="en-US" sz="2667" dirty="0">
              <a:cs typeface="Arial"/>
            </a:endParaRPr>
          </a:p>
          <a:p>
            <a:pPr>
              <a:spcBef>
                <a:spcPct val="20000"/>
              </a:spcBef>
            </a:pPr>
            <a:r>
              <a:rPr lang="en-US" sz="2667" dirty="0">
                <a:cs typeface="Arial"/>
              </a:rPr>
              <a:t>C</a:t>
            </a:r>
            <a:r>
              <a:rPr lang="en-US" sz="2667" dirty="0"/>
              <a:t>ommunication and language includes explaining technical information to a non-technical audience.</a:t>
            </a:r>
            <a:endParaRPr lang="en-US" sz="2667" dirty="0">
              <a:cs typeface="Arial"/>
            </a:endParaRPr>
          </a:p>
          <a:p>
            <a:pPr>
              <a:spcBef>
                <a:spcPct val="20000"/>
              </a:spcBef>
            </a:pPr>
            <a:r>
              <a:rPr lang="en-US" sz="2667" dirty="0"/>
              <a:t>What difficulties did you find explaining new concepts to children?</a:t>
            </a:r>
            <a:r>
              <a:rPr lang="en-US" sz="2667" dirty="0">
                <a:cs typeface="Arial"/>
              </a:rPr>
              <a:t> </a:t>
            </a:r>
          </a:p>
          <a:p>
            <a:pPr>
              <a:spcBef>
                <a:spcPct val="20000"/>
              </a:spcBef>
            </a:pPr>
            <a:r>
              <a:rPr lang="en-US" sz="2667" dirty="0"/>
              <a:t>How did you overcome them?</a:t>
            </a:r>
            <a:endParaRPr lang="en-US" sz="2667" dirty="0">
              <a:cs typeface="Arial"/>
            </a:endParaRPr>
          </a:p>
        </p:txBody>
      </p:sp>
    </p:spTree>
    <p:extLst>
      <p:ext uri="{BB962C8B-B14F-4D97-AF65-F5344CB8AC3E}">
        <p14:creationId xmlns:p14="http://schemas.microsoft.com/office/powerpoint/2010/main" val="37042875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3714E34-3A3B-4E35-96B2-898857804992}"/>
</file>

<file path=customXml/itemProps2.xml><?xml version="1.0" encoding="utf-8"?>
<ds:datastoreItem xmlns:ds="http://schemas.openxmlformats.org/officeDocument/2006/customXml" ds:itemID="{05217BDF-AAA1-46B1-90C8-93FAA4F95E2B}"/>
</file>

<file path=customXml/itemProps3.xml><?xml version="1.0" encoding="utf-8"?>
<ds:datastoreItem xmlns:ds="http://schemas.openxmlformats.org/officeDocument/2006/customXml" ds:itemID="{4D1C91E3-BC05-466E-BD2B-D5907C164A65}"/>
</file>

<file path=docProps/app.xml><?xml version="1.0" encoding="utf-8"?>
<Properties xmlns="http://schemas.openxmlformats.org/officeDocument/2006/extended-properties" xmlns:vt="http://schemas.openxmlformats.org/officeDocument/2006/docPropsVTypes">
  <Template>blank</Template>
  <TotalTime>1</TotalTime>
  <Words>1557</Words>
  <Application>Microsoft Office PowerPoint</Application>
  <PresentationFormat>Widescreen</PresentationFormat>
  <Paragraphs>247</Paragraphs>
  <Slides>21</Slides>
  <Notes>20</Notes>
  <HiddenSlides>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Arial,Sans-Serif</vt:lpstr>
      <vt:lpstr>Calibri</vt:lpstr>
      <vt:lpstr>Office Theme</vt:lpstr>
      <vt:lpstr>Lesson 2</vt:lpstr>
      <vt:lpstr>Lesson outline: Teacher use only  </vt:lpstr>
      <vt:lpstr>01</vt:lpstr>
      <vt:lpstr>PowerPoint Presentation</vt:lpstr>
      <vt:lpstr>PowerPoint Presentation</vt:lpstr>
      <vt:lpstr>PowerPoint Presentation</vt:lpstr>
      <vt:lpstr>02</vt:lpstr>
      <vt:lpstr>PowerPoint Presentation</vt:lpstr>
      <vt:lpstr>PowerPoint Presentation</vt:lpstr>
      <vt:lpstr>PowerPoint Presentation</vt:lpstr>
      <vt:lpstr>03</vt:lpstr>
      <vt:lpstr>PowerPoint Presentation</vt:lpstr>
      <vt:lpstr>PowerPoint Presentation</vt:lpstr>
      <vt:lpstr>PowerPoint Presentation</vt:lpstr>
      <vt:lpstr>PowerPoint Presentation</vt:lpstr>
      <vt:lpstr>PowerPoint Presentation</vt:lpstr>
      <vt:lpstr>04</vt:lpstr>
      <vt:lpstr>PowerPoint Presentation</vt:lpstr>
      <vt:lpstr>05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dc:title>
  <dc:creator>Gemma Brezinski</dc:creator>
  <cp:lastModifiedBy>Gemma Brezinski</cp:lastModifiedBy>
  <cp:revision>3</cp:revision>
  <dcterms:created xsi:type="dcterms:W3CDTF">2024-01-08T10:53:03Z</dcterms:created>
  <dcterms:modified xsi:type="dcterms:W3CDTF">2024-01-08T11:54:34Z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