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422" r:id="rId2"/>
    <p:sldId id="296" r:id="rId3"/>
    <p:sldId id="306" r:id="rId4"/>
    <p:sldId id="298" r:id="rId5"/>
    <p:sldId id="423" r:id="rId6"/>
    <p:sldId id="263" r:id="rId7"/>
    <p:sldId id="319" r:id="rId8"/>
    <p:sldId id="300" r:id="rId9"/>
    <p:sldId id="424" r:id="rId10"/>
    <p:sldId id="307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33" r:id="rId20"/>
    <p:sldId id="43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FBF822-CD7F-4EAF-A073-11393311D9EC}" type="datetimeFigureOut">
              <a:rPr lang="en-GB" smtClean="0"/>
              <a:t>08/01/2024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2278F-EA30-4ECD-AAD8-54633AB3F6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674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546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0751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9031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804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9369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5683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7013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560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64255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959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928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0349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669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145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733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4456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688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3739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437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941476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267532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4C122-B929-FCC5-DE3B-4EBF267DEB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Block 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4277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40E010AC-E03D-F12A-24E9-A0A2534B6487}"/>
              </a:ext>
            </a:extLst>
          </p:cNvPr>
          <p:cNvGraphicFramePr>
            <a:graphicFrameLocks noGrp="1"/>
          </p:cNvGraphicFramePr>
          <p:nvPr/>
        </p:nvGraphicFramePr>
        <p:xfrm>
          <a:off x="502022" y="932723"/>
          <a:ext cx="11162597" cy="1611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1299">
                  <a:extLst>
                    <a:ext uri="{9D8B030D-6E8A-4147-A177-3AD203B41FA5}">
                      <a16:colId xmlns:a16="http://schemas.microsoft.com/office/drawing/2014/main" val="3670666943"/>
                    </a:ext>
                  </a:extLst>
                </a:gridCol>
                <a:gridCol w="5581299">
                  <a:extLst>
                    <a:ext uri="{9D8B030D-6E8A-4147-A177-3AD203B41FA5}">
                      <a16:colId xmlns:a16="http://schemas.microsoft.com/office/drawing/2014/main" val="3245590360"/>
                    </a:ext>
                  </a:extLst>
                </a:gridCol>
              </a:tblGrid>
              <a:tr h="447040">
                <a:tc>
                  <a:txBody>
                    <a:bodyPr/>
                    <a:lstStyle/>
                    <a:p>
                      <a:r>
                        <a:rPr lang="en-US" sz="2100" dirty="0"/>
                        <a:t>Effective communication</a:t>
                      </a:r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100"/>
                        <a:t>Effective planning</a:t>
                      </a:r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541725"/>
                  </a:ext>
                </a:extLst>
              </a:tr>
              <a:tr h="1164399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26314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94CD6BB-D011-9C6C-419C-7FD0792503ED}"/>
              </a:ext>
            </a:extLst>
          </p:cNvPr>
          <p:cNvSpPr txBox="1"/>
          <p:nvPr/>
        </p:nvSpPr>
        <p:spPr>
          <a:xfrm>
            <a:off x="485032" y="2802139"/>
            <a:ext cx="11162597" cy="16417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/>
              <a:t>Activity 3</a:t>
            </a:r>
            <a:endParaRPr lang="en-GB" sz="2667" dirty="0"/>
          </a:p>
          <a:p>
            <a:r>
              <a:rPr lang="en-US" sz="2667" dirty="0"/>
              <a:t>The above table is in your handout booklet. Below are some key ideas for effective communication and planning. Put the ideas in the correct column. </a:t>
            </a:r>
            <a:r>
              <a:rPr lang="en-US" sz="2667" b="1" dirty="0"/>
              <a:t>Extension:</a:t>
            </a:r>
            <a:r>
              <a:rPr lang="en-US" sz="2667" dirty="0"/>
              <a:t> Can you research some more ideas?</a:t>
            </a:r>
            <a:endParaRPr lang="en-GB" sz="2667" dirty="0">
              <a:cs typeface="Arial"/>
            </a:endParaRP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F7D229C7-82C7-A7B9-6C0F-D4DD38F358F7}"/>
              </a:ext>
            </a:extLst>
          </p:cNvPr>
          <p:cNvGraphicFramePr>
            <a:graphicFrameLocks noGrp="1"/>
          </p:cNvGraphicFramePr>
          <p:nvPr/>
        </p:nvGraphicFramePr>
        <p:xfrm>
          <a:off x="436674" y="4665563"/>
          <a:ext cx="10976193" cy="154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5239">
                  <a:extLst>
                    <a:ext uri="{9D8B030D-6E8A-4147-A177-3AD203B41FA5}">
                      <a16:colId xmlns:a16="http://schemas.microsoft.com/office/drawing/2014/main" val="3631280686"/>
                    </a:ext>
                  </a:extLst>
                </a:gridCol>
                <a:gridCol w="2195239">
                  <a:extLst>
                    <a:ext uri="{9D8B030D-6E8A-4147-A177-3AD203B41FA5}">
                      <a16:colId xmlns:a16="http://schemas.microsoft.com/office/drawing/2014/main" val="279453504"/>
                    </a:ext>
                  </a:extLst>
                </a:gridCol>
                <a:gridCol w="2195239">
                  <a:extLst>
                    <a:ext uri="{9D8B030D-6E8A-4147-A177-3AD203B41FA5}">
                      <a16:colId xmlns:a16="http://schemas.microsoft.com/office/drawing/2014/main" val="2817360811"/>
                    </a:ext>
                  </a:extLst>
                </a:gridCol>
                <a:gridCol w="2195239">
                  <a:extLst>
                    <a:ext uri="{9D8B030D-6E8A-4147-A177-3AD203B41FA5}">
                      <a16:colId xmlns:a16="http://schemas.microsoft.com/office/drawing/2014/main" val="1330711551"/>
                    </a:ext>
                  </a:extLst>
                </a:gridCol>
                <a:gridCol w="2195239">
                  <a:extLst>
                    <a:ext uri="{9D8B030D-6E8A-4147-A177-3AD203B41FA5}">
                      <a16:colId xmlns:a16="http://schemas.microsoft.com/office/drawing/2014/main" val="901116998"/>
                    </a:ext>
                  </a:extLst>
                </a:gridCol>
              </a:tblGrid>
              <a:tr h="772160">
                <a:tc>
                  <a:txBody>
                    <a:bodyPr/>
                    <a:lstStyle/>
                    <a:p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Defined group roles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Standard English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Ordered instructions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Individual choice of role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All must contribute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115106"/>
                  </a:ext>
                </a:extLst>
              </a:tr>
              <a:tr h="772160">
                <a:tc>
                  <a:txBody>
                    <a:bodyPr/>
                    <a:lstStyle/>
                    <a:p>
                      <a:r>
                        <a:rPr lang="en-US" sz="2100">
                          <a:solidFill>
                            <a:schemeClr val="tx1"/>
                          </a:solidFill>
                        </a:rPr>
                        <a:t>Accessible language</a:t>
                      </a:r>
                      <a:endParaRPr lang="en-GB" sz="21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>
                          <a:solidFill>
                            <a:schemeClr val="tx1"/>
                          </a:solidFill>
                        </a:rPr>
                        <a:t>Chunking of tasks</a:t>
                      </a:r>
                      <a:endParaRPr lang="en-GB" sz="21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>
                          <a:solidFill>
                            <a:schemeClr val="tx1"/>
                          </a:solidFill>
                        </a:rPr>
                        <a:t>Checklist of tasks</a:t>
                      </a:r>
                      <a:endParaRPr lang="en-GB" sz="21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>
                          <a:solidFill>
                            <a:schemeClr val="tx1"/>
                          </a:solidFill>
                        </a:rPr>
                        <a:t>Evaluation of skills</a:t>
                      </a:r>
                      <a:endParaRPr lang="en-GB" sz="21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>
                          <a:solidFill>
                            <a:schemeClr val="tx1"/>
                          </a:solidFill>
                        </a:rPr>
                        <a:t>Shared goals</a:t>
                      </a:r>
                      <a:endParaRPr lang="en-GB" sz="21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523209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9153174-F9A1-2080-8077-72C1BA8FCAC4}"/>
              </a:ext>
            </a:extLst>
          </p:cNvPr>
          <p:cNvSpPr txBox="1"/>
          <p:nvPr/>
        </p:nvSpPr>
        <p:spPr>
          <a:xfrm>
            <a:off x="221132" y="131861"/>
            <a:ext cx="11690077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/>
              <a:t>Aim: </a:t>
            </a:r>
            <a:r>
              <a:rPr lang="en-US" sz="2667" b="1" i="1" dirty="0"/>
              <a:t>Use communication effectively to work with others</a:t>
            </a:r>
            <a:endParaRPr lang="en-US" sz="2667" i="1" dirty="0"/>
          </a:p>
        </p:txBody>
      </p:sp>
    </p:spTree>
    <p:extLst>
      <p:ext uri="{BB962C8B-B14F-4D97-AF65-F5344CB8AC3E}">
        <p14:creationId xmlns:p14="http://schemas.microsoft.com/office/powerpoint/2010/main" val="4128526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40E010AC-E03D-F12A-24E9-A0A2534B6487}"/>
              </a:ext>
            </a:extLst>
          </p:cNvPr>
          <p:cNvGraphicFramePr>
            <a:graphicFrameLocks noGrp="1"/>
          </p:cNvGraphicFramePr>
          <p:nvPr/>
        </p:nvGraphicFramePr>
        <p:xfrm>
          <a:off x="440776" y="1052988"/>
          <a:ext cx="11162597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1299">
                  <a:extLst>
                    <a:ext uri="{9D8B030D-6E8A-4147-A177-3AD203B41FA5}">
                      <a16:colId xmlns:a16="http://schemas.microsoft.com/office/drawing/2014/main" val="3670666943"/>
                    </a:ext>
                  </a:extLst>
                </a:gridCol>
                <a:gridCol w="5581299">
                  <a:extLst>
                    <a:ext uri="{9D8B030D-6E8A-4147-A177-3AD203B41FA5}">
                      <a16:colId xmlns:a16="http://schemas.microsoft.com/office/drawing/2014/main" val="3245590360"/>
                    </a:ext>
                  </a:extLst>
                </a:gridCol>
              </a:tblGrid>
              <a:tr h="487680">
                <a:tc>
                  <a:txBody>
                    <a:bodyPr/>
                    <a:lstStyle/>
                    <a:p>
                      <a:r>
                        <a:rPr lang="en-US" sz="2400" dirty="0"/>
                        <a:t>Effective communication</a:t>
                      </a:r>
                      <a:endParaRPr lang="en-GB" sz="24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Effective planning</a:t>
                      </a:r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541725"/>
                  </a:ext>
                </a:extLst>
              </a:tr>
              <a:tr h="2316480">
                <a:tc>
                  <a:txBody>
                    <a:bodyPr/>
                    <a:lstStyle/>
                    <a:p>
                      <a:r>
                        <a:rPr lang="en-US" sz="2400" dirty="0"/>
                        <a:t>Standard English</a:t>
                      </a:r>
                    </a:p>
                    <a:p>
                      <a:r>
                        <a:rPr lang="en-GB" sz="2400" dirty="0"/>
                        <a:t>All must contribute</a:t>
                      </a:r>
                    </a:p>
                    <a:p>
                      <a:r>
                        <a:rPr lang="en-GB" sz="2400" dirty="0"/>
                        <a:t>Ordered instructions</a:t>
                      </a:r>
                    </a:p>
                    <a:p>
                      <a:r>
                        <a:rPr lang="en-GB" sz="2400" dirty="0"/>
                        <a:t>Accessible language</a:t>
                      </a:r>
                    </a:p>
                    <a:p>
                      <a:endParaRPr lang="en-GB" sz="24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Defined group roles</a:t>
                      </a:r>
                    </a:p>
                    <a:p>
                      <a:r>
                        <a:rPr lang="en-US" sz="2400" dirty="0"/>
                        <a:t>Individual choice of role</a:t>
                      </a:r>
                    </a:p>
                    <a:p>
                      <a:r>
                        <a:rPr lang="en-US" sz="2400" dirty="0"/>
                        <a:t>Chunking of tasks / Checklist of tasks</a:t>
                      </a:r>
                    </a:p>
                    <a:p>
                      <a:r>
                        <a:rPr lang="en-US" sz="2400" dirty="0"/>
                        <a:t>Evaluation of skills</a:t>
                      </a:r>
                    </a:p>
                    <a:p>
                      <a:r>
                        <a:rPr lang="en-US" sz="2400" dirty="0"/>
                        <a:t>Shared goals</a:t>
                      </a:r>
                    </a:p>
                    <a:p>
                      <a:endParaRPr lang="en-GB" sz="24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263143"/>
                  </a:ext>
                </a:extLst>
              </a:tr>
            </a:tbl>
          </a:graphicData>
        </a:graphic>
      </p:graphicFrame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F7D229C7-82C7-A7B9-6C0F-D4DD38F358F7}"/>
              </a:ext>
            </a:extLst>
          </p:cNvPr>
          <p:cNvGraphicFramePr>
            <a:graphicFrameLocks noGrp="1"/>
          </p:cNvGraphicFramePr>
          <p:nvPr/>
        </p:nvGraphicFramePr>
        <p:xfrm>
          <a:off x="467990" y="4594675"/>
          <a:ext cx="10976193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5239">
                  <a:extLst>
                    <a:ext uri="{9D8B030D-6E8A-4147-A177-3AD203B41FA5}">
                      <a16:colId xmlns:a16="http://schemas.microsoft.com/office/drawing/2014/main" val="3631280686"/>
                    </a:ext>
                  </a:extLst>
                </a:gridCol>
                <a:gridCol w="2195239">
                  <a:extLst>
                    <a:ext uri="{9D8B030D-6E8A-4147-A177-3AD203B41FA5}">
                      <a16:colId xmlns:a16="http://schemas.microsoft.com/office/drawing/2014/main" val="279453504"/>
                    </a:ext>
                  </a:extLst>
                </a:gridCol>
                <a:gridCol w="2195239">
                  <a:extLst>
                    <a:ext uri="{9D8B030D-6E8A-4147-A177-3AD203B41FA5}">
                      <a16:colId xmlns:a16="http://schemas.microsoft.com/office/drawing/2014/main" val="2817360811"/>
                    </a:ext>
                  </a:extLst>
                </a:gridCol>
                <a:gridCol w="2195239">
                  <a:extLst>
                    <a:ext uri="{9D8B030D-6E8A-4147-A177-3AD203B41FA5}">
                      <a16:colId xmlns:a16="http://schemas.microsoft.com/office/drawing/2014/main" val="1330711551"/>
                    </a:ext>
                  </a:extLst>
                </a:gridCol>
                <a:gridCol w="2195239">
                  <a:extLst>
                    <a:ext uri="{9D8B030D-6E8A-4147-A177-3AD203B41FA5}">
                      <a16:colId xmlns:a16="http://schemas.microsoft.com/office/drawing/2014/main" val="901116998"/>
                    </a:ext>
                  </a:extLst>
                </a:gridCol>
              </a:tblGrid>
              <a:tr h="690880">
                <a:tc>
                  <a:txBody>
                    <a:bodyPr/>
                    <a:lstStyle/>
                    <a:p>
                      <a:r>
                        <a:rPr lang="en-US" sz="1900" b="0">
                          <a:solidFill>
                            <a:schemeClr val="tx1"/>
                          </a:solidFill>
                        </a:rPr>
                        <a:t>Defined group roles</a:t>
                      </a:r>
                      <a:endParaRPr lang="en-GB" sz="19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b="0">
                          <a:solidFill>
                            <a:schemeClr val="tx1"/>
                          </a:solidFill>
                        </a:rPr>
                        <a:t>Standard English</a:t>
                      </a:r>
                      <a:endParaRPr lang="en-GB" sz="19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b="0">
                          <a:solidFill>
                            <a:schemeClr val="tx1"/>
                          </a:solidFill>
                        </a:rPr>
                        <a:t>Ordered instructions</a:t>
                      </a:r>
                      <a:endParaRPr lang="en-GB" sz="19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b="0">
                          <a:solidFill>
                            <a:schemeClr val="tx1"/>
                          </a:solidFill>
                        </a:rPr>
                        <a:t>Individual choice of role</a:t>
                      </a:r>
                      <a:endParaRPr lang="en-GB" sz="19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b="0">
                          <a:solidFill>
                            <a:schemeClr val="tx1"/>
                          </a:solidFill>
                        </a:rPr>
                        <a:t>All must contribute</a:t>
                      </a:r>
                      <a:endParaRPr lang="en-GB" sz="19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115106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US" sz="1900">
                          <a:solidFill>
                            <a:schemeClr val="tx1"/>
                          </a:solidFill>
                        </a:rPr>
                        <a:t>Accessible language</a:t>
                      </a:r>
                      <a:endParaRPr lang="en-GB" sz="19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>
                          <a:solidFill>
                            <a:schemeClr val="tx1"/>
                          </a:solidFill>
                        </a:rPr>
                        <a:t>Chunking of tasks</a:t>
                      </a:r>
                      <a:endParaRPr lang="en-GB" sz="19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>
                          <a:solidFill>
                            <a:schemeClr val="tx1"/>
                          </a:solidFill>
                        </a:rPr>
                        <a:t>Checklist of tasks</a:t>
                      </a:r>
                      <a:endParaRPr lang="en-GB" sz="19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>
                          <a:solidFill>
                            <a:schemeClr val="tx1"/>
                          </a:solidFill>
                        </a:rPr>
                        <a:t>Evaluation of skills</a:t>
                      </a:r>
                      <a:endParaRPr lang="en-GB" sz="19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Shared goals</a:t>
                      </a:r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523209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D32B23F-4C20-28A2-3856-7CA6ED8663B9}"/>
              </a:ext>
            </a:extLst>
          </p:cNvPr>
          <p:cNvSpPr txBox="1"/>
          <p:nvPr/>
        </p:nvSpPr>
        <p:spPr>
          <a:xfrm>
            <a:off x="241111" y="212677"/>
            <a:ext cx="11561928" cy="4104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i="1" dirty="0"/>
              <a:t>Aim: </a:t>
            </a:r>
            <a:r>
              <a:rPr lang="en-US" sz="2667" b="1" i="1" dirty="0"/>
              <a:t>Use communication effectively to work with others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83186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Guided practice</a:t>
            </a:r>
          </a:p>
        </p:txBody>
      </p:sp>
    </p:spTree>
    <p:extLst>
      <p:ext uri="{BB962C8B-B14F-4D97-AF65-F5344CB8AC3E}">
        <p14:creationId xmlns:p14="http://schemas.microsoft.com/office/powerpoint/2010/main" val="2836620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dirty="0" smtClean="0"/>
              <a:pPr/>
              <a:t>13</a:t>
            </a:fld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D3B58D-F95B-6D09-9D04-3371BD76AC8D}"/>
              </a:ext>
            </a:extLst>
          </p:cNvPr>
          <p:cNvSpPr txBox="1"/>
          <p:nvPr/>
        </p:nvSpPr>
        <p:spPr>
          <a:xfrm>
            <a:off x="309991" y="353580"/>
            <a:ext cx="11569141" cy="57460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>
                <a:cs typeface="Arial"/>
              </a:rPr>
              <a:t>Task 1</a:t>
            </a:r>
          </a:p>
          <a:p>
            <a:endParaRPr lang="en-US" sz="2667" b="1" dirty="0"/>
          </a:p>
          <a:p>
            <a:r>
              <a:rPr lang="en-US" sz="2667" dirty="0"/>
              <a:t>Sit on your chairs back-to-back, so you cannot see each other. One person draws an image on their piece of paper.  </a:t>
            </a:r>
            <a:endParaRPr lang="en-US" sz="2667" dirty="0">
              <a:cs typeface="Arial"/>
            </a:endParaRPr>
          </a:p>
          <a:p>
            <a:endParaRPr lang="en-US" sz="2667" dirty="0">
              <a:cs typeface="Arial"/>
            </a:endParaRPr>
          </a:p>
          <a:p>
            <a:r>
              <a:rPr lang="en-US" sz="2667" dirty="0"/>
              <a:t>They then give a set of instructions to their partner, telling them how to draw the image.</a:t>
            </a:r>
            <a:endParaRPr lang="en-US" sz="2667" dirty="0">
              <a:cs typeface="Arial"/>
            </a:endParaRPr>
          </a:p>
          <a:p>
            <a:endParaRPr lang="en-US" sz="2667" dirty="0">
              <a:cs typeface="Arial"/>
            </a:endParaRPr>
          </a:p>
          <a:p>
            <a:r>
              <a:rPr lang="en-US" sz="2667" dirty="0"/>
              <a:t>Do not look at the other person’s drawing or use any non-verbal cues.</a:t>
            </a:r>
            <a:endParaRPr lang="en-US" sz="2667" dirty="0">
              <a:cs typeface="Arial"/>
            </a:endParaRPr>
          </a:p>
          <a:p>
            <a:endParaRPr lang="en-US" sz="2667" dirty="0">
              <a:cs typeface="Arial"/>
            </a:endParaRPr>
          </a:p>
          <a:p>
            <a:r>
              <a:rPr lang="en-US" sz="2667" dirty="0"/>
              <a:t>Do not tell them what it is (e.g. draw a sheep).</a:t>
            </a:r>
            <a:endParaRPr lang="en-US" sz="2667" dirty="0">
              <a:cs typeface="Arial"/>
            </a:endParaRPr>
          </a:p>
          <a:p>
            <a:endParaRPr lang="en-US" sz="2667" dirty="0">
              <a:cs typeface="Arial"/>
            </a:endParaRPr>
          </a:p>
          <a:p>
            <a:r>
              <a:rPr lang="en-US" sz="2667" dirty="0"/>
              <a:t>Once you have completed the task, compare drawings. The closest match is the winner. </a:t>
            </a:r>
            <a:r>
              <a:rPr lang="en-US" sz="2667" b="1" dirty="0"/>
              <a:t>Swap roles and repeat for the other person.</a:t>
            </a:r>
            <a:endParaRPr lang="en-GB" sz="2667" b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0470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2729C78-BCF1-2A32-8595-E8A52E7011BE}"/>
              </a:ext>
            </a:extLst>
          </p:cNvPr>
          <p:cNvSpPr/>
          <p:nvPr/>
        </p:nvSpPr>
        <p:spPr>
          <a:xfrm>
            <a:off x="7111297" y="751120"/>
            <a:ext cx="4872463" cy="124813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b="1" dirty="0"/>
              <a:t>Paired</a:t>
            </a:r>
          </a:p>
          <a:p>
            <a:pPr algn="ctr"/>
            <a:r>
              <a:rPr lang="en-US" sz="3733" b="1" dirty="0"/>
              <a:t>work</a:t>
            </a:r>
            <a:endParaRPr lang="en-GB" sz="3733" b="1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14E65D0-5DF3-08E8-4F8D-3E1111FECF3E}"/>
              </a:ext>
            </a:extLst>
          </p:cNvPr>
          <p:cNvGraphicFramePr>
            <a:graphicFrameLocks noGrp="1"/>
          </p:cNvGraphicFramePr>
          <p:nvPr/>
        </p:nvGraphicFramePr>
        <p:xfrm>
          <a:off x="208241" y="970384"/>
          <a:ext cx="6067640" cy="503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3820">
                  <a:extLst>
                    <a:ext uri="{9D8B030D-6E8A-4147-A177-3AD203B41FA5}">
                      <a16:colId xmlns:a16="http://schemas.microsoft.com/office/drawing/2014/main" val="582223010"/>
                    </a:ext>
                  </a:extLst>
                </a:gridCol>
                <a:gridCol w="3033820">
                  <a:extLst>
                    <a:ext uri="{9D8B030D-6E8A-4147-A177-3AD203B41FA5}">
                      <a16:colId xmlns:a16="http://schemas.microsoft.com/office/drawing/2014/main" val="3389676381"/>
                    </a:ext>
                  </a:extLst>
                </a:gridCol>
              </a:tblGrid>
              <a:tr h="1422400">
                <a:tc>
                  <a:txBody>
                    <a:bodyPr/>
                    <a:lstStyle/>
                    <a:p>
                      <a:r>
                        <a:rPr lang="en-US" sz="2100" dirty="0"/>
                        <a:t>What worked? / Effective communication</a:t>
                      </a:r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What made communication difficult? / Where it went wrong</a:t>
                      </a:r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649691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endParaRPr lang="en-US" sz="2100" dirty="0"/>
                    </a:p>
                    <a:p>
                      <a:endParaRPr lang="en-GB" sz="2100" dirty="0"/>
                    </a:p>
                    <a:p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1013203"/>
                  </a:ext>
                </a:extLst>
              </a:tr>
              <a:tr h="1422400"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How we could improve next time</a:t>
                      </a:r>
                      <a:endParaRPr lang="en-GB" sz="21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My personal target</a:t>
                      </a:r>
                    </a:p>
                    <a:p>
                      <a:endParaRPr lang="en-GB" sz="2100" b="1" dirty="0">
                        <a:solidFill>
                          <a:schemeClr val="bg1"/>
                        </a:solidFill>
                      </a:endParaRPr>
                    </a:p>
                    <a:p>
                      <a:endParaRPr lang="en-GB" sz="2100" b="1" dirty="0">
                        <a:solidFill>
                          <a:schemeClr val="bg1"/>
                        </a:solidFill>
                      </a:endParaRPr>
                    </a:p>
                    <a:p>
                      <a:endParaRPr lang="en-GB" sz="21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8134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endParaRPr lang="en-US" sz="2100" b="1">
                        <a:solidFill>
                          <a:schemeClr val="bg1"/>
                        </a:solidFill>
                      </a:endParaRPr>
                    </a:p>
                    <a:p>
                      <a:endParaRPr lang="en-GB" sz="2100" b="1">
                        <a:solidFill>
                          <a:schemeClr val="bg1"/>
                        </a:solidFill>
                      </a:endParaRPr>
                    </a:p>
                    <a:p>
                      <a:endParaRPr lang="en-GB" sz="2100" b="1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578258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4D8D79C-EC2F-3039-9838-65243328A140}"/>
              </a:ext>
            </a:extLst>
          </p:cNvPr>
          <p:cNvSpPr txBox="1"/>
          <p:nvPr/>
        </p:nvSpPr>
        <p:spPr>
          <a:xfrm>
            <a:off x="6591231" y="2113447"/>
            <a:ext cx="5527995" cy="45147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/>
              <a:t>Activity 4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667" dirty="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67" dirty="0"/>
              <a:t>Discuss how well you communicated in pairs. </a:t>
            </a:r>
            <a:endParaRPr lang="en-US" sz="2667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667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67" dirty="0"/>
              <a:t>Fill in the table in your handout booklet. </a:t>
            </a:r>
            <a:endParaRPr lang="en-US" sz="2667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667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67" dirty="0"/>
              <a:t>Discuss how you could complete the task more successfully next time (metacognition).</a:t>
            </a:r>
            <a:endParaRPr lang="en-GB" sz="2667" dirty="0"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F720F5-3709-E789-3D1A-D0EC85AFF6B2}"/>
              </a:ext>
            </a:extLst>
          </p:cNvPr>
          <p:cNvSpPr txBox="1"/>
          <p:nvPr/>
        </p:nvSpPr>
        <p:spPr>
          <a:xfrm>
            <a:off x="118774" y="131861"/>
            <a:ext cx="11690077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/>
              <a:t>Aim: </a:t>
            </a:r>
            <a:r>
              <a:rPr lang="en-US" sz="2667" b="1" i="1" dirty="0"/>
              <a:t>Use communication effectively to work with others</a:t>
            </a:r>
            <a:endParaRPr lang="en-US" sz="2667" i="1" dirty="0"/>
          </a:p>
        </p:txBody>
      </p:sp>
    </p:spTree>
    <p:extLst>
      <p:ext uri="{BB962C8B-B14F-4D97-AF65-F5344CB8AC3E}">
        <p14:creationId xmlns:p14="http://schemas.microsoft.com/office/powerpoint/2010/main" val="2752668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7713383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2729C78-BCF1-2A32-8595-E8A52E7011BE}"/>
              </a:ext>
            </a:extLst>
          </p:cNvPr>
          <p:cNvSpPr/>
          <p:nvPr/>
        </p:nvSpPr>
        <p:spPr>
          <a:xfrm>
            <a:off x="8784299" y="876743"/>
            <a:ext cx="2880320" cy="124813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b="1" dirty="0"/>
              <a:t>Groups of 4 or 5</a:t>
            </a:r>
            <a:endParaRPr lang="en-GB" sz="3733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D3B58D-F95B-6D09-9D04-3371BD76AC8D}"/>
              </a:ext>
            </a:extLst>
          </p:cNvPr>
          <p:cNvSpPr txBox="1"/>
          <p:nvPr/>
        </p:nvSpPr>
        <p:spPr>
          <a:xfrm>
            <a:off x="310253" y="959351"/>
            <a:ext cx="7872875" cy="16417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>
                <a:cs typeface="Arial"/>
              </a:rPr>
              <a:t>Activities 5 and 6</a:t>
            </a:r>
          </a:p>
          <a:p>
            <a:endParaRPr lang="en-US" sz="2667" b="1" dirty="0">
              <a:cs typeface="Arial"/>
            </a:endParaRPr>
          </a:p>
          <a:p>
            <a:r>
              <a:rPr lang="en-US" sz="2667" dirty="0">
                <a:cs typeface="Arial"/>
              </a:rPr>
              <a:t>Read the “Tower of Power” scenario in your handout booklet and fill in the grid.</a:t>
            </a:r>
            <a:endParaRPr lang="en-US" sz="2133" dirty="0">
              <a:cs typeface="Arial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AF4AD67A-3D2F-82B1-A768-FC93663A8826}"/>
              </a:ext>
            </a:extLst>
          </p:cNvPr>
          <p:cNvGraphicFramePr>
            <a:graphicFrameLocks noGrp="1"/>
          </p:cNvGraphicFramePr>
          <p:nvPr/>
        </p:nvGraphicFramePr>
        <p:xfrm>
          <a:off x="310254" y="2818459"/>
          <a:ext cx="11002469" cy="1991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50617">
                  <a:extLst>
                    <a:ext uri="{9D8B030D-6E8A-4147-A177-3AD203B41FA5}">
                      <a16:colId xmlns:a16="http://schemas.microsoft.com/office/drawing/2014/main" val="1926805965"/>
                    </a:ext>
                  </a:extLst>
                </a:gridCol>
                <a:gridCol w="2750617">
                  <a:extLst>
                    <a:ext uri="{9D8B030D-6E8A-4147-A177-3AD203B41FA5}">
                      <a16:colId xmlns:a16="http://schemas.microsoft.com/office/drawing/2014/main" val="210109774"/>
                    </a:ext>
                  </a:extLst>
                </a:gridCol>
                <a:gridCol w="2750617">
                  <a:extLst>
                    <a:ext uri="{9D8B030D-6E8A-4147-A177-3AD203B41FA5}">
                      <a16:colId xmlns:a16="http://schemas.microsoft.com/office/drawing/2014/main" val="566393055"/>
                    </a:ext>
                  </a:extLst>
                </a:gridCol>
                <a:gridCol w="2750617">
                  <a:extLst>
                    <a:ext uri="{9D8B030D-6E8A-4147-A177-3AD203B41FA5}">
                      <a16:colId xmlns:a16="http://schemas.microsoft.com/office/drawing/2014/main" val="3048886234"/>
                    </a:ext>
                  </a:extLst>
                </a:gridCol>
              </a:tblGrid>
              <a:tr h="772160">
                <a:tc>
                  <a:txBody>
                    <a:bodyPr/>
                    <a:lstStyle/>
                    <a:p>
                      <a:r>
                        <a:rPr lang="en-US" sz="2100" dirty="0"/>
                        <a:t>What I need to complete</a:t>
                      </a:r>
                      <a:endParaRPr lang="en-GB" sz="2100" dirty="0"/>
                    </a:p>
                  </a:txBody>
                  <a:tcPr marL="121920" marR="121920" marT="60960" marB="609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Resources I have</a:t>
                      </a:r>
                      <a:endParaRPr lang="en-GB" sz="2100" dirty="0"/>
                    </a:p>
                  </a:txBody>
                  <a:tcPr marL="121920" marR="121920" marT="60960" marB="609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Roles of people in the group</a:t>
                      </a:r>
                      <a:endParaRPr lang="en-GB" sz="2100" dirty="0"/>
                    </a:p>
                  </a:txBody>
                  <a:tcPr marL="121920" marR="121920" marT="60960" marB="609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Time</a:t>
                      </a:r>
                      <a:endParaRPr lang="en-GB" sz="2100" dirty="0"/>
                    </a:p>
                  </a:txBody>
                  <a:tcPr marL="121920" marR="121920" marT="60960" marB="609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4728501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endParaRPr lang="en-US" sz="2400"/>
                    </a:p>
                    <a:p>
                      <a:endParaRPr lang="en-GB" sz="2400"/>
                    </a:p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62960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141C4CF-0E27-9CAE-D134-23730DB7B72B}"/>
              </a:ext>
            </a:extLst>
          </p:cNvPr>
          <p:cNvSpPr txBox="1"/>
          <p:nvPr/>
        </p:nvSpPr>
        <p:spPr>
          <a:xfrm>
            <a:off x="310253" y="4967531"/>
            <a:ext cx="10657184" cy="12312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dirty="0"/>
              <a:t>Using effective communication, your group has </a:t>
            </a:r>
            <a:r>
              <a:rPr lang="en-US" sz="2667" b="1" dirty="0"/>
              <a:t>40 minutes </a:t>
            </a:r>
            <a:r>
              <a:rPr lang="en-US" sz="2667" dirty="0"/>
              <a:t>to build the tower. It must be able to hold a tennis ball at the top for </a:t>
            </a:r>
            <a:r>
              <a:rPr lang="en-US" sz="2667" b="1" dirty="0"/>
              <a:t>1 minute </a:t>
            </a:r>
            <a:r>
              <a:rPr lang="en-US" sz="2667" dirty="0"/>
              <a:t>without it falling.</a:t>
            </a:r>
            <a:endParaRPr lang="en-GB" sz="2667" dirty="0"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FA09E2-4455-B7DD-55D0-977762B5CF82}"/>
              </a:ext>
            </a:extLst>
          </p:cNvPr>
          <p:cNvSpPr txBox="1"/>
          <p:nvPr/>
        </p:nvSpPr>
        <p:spPr>
          <a:xfrm>
            <a:off x="118774" y="131861"/>
            <a:ext cx="11690077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/>
              <a:t>Aim: </a:t>
            </a:r>
            <a:r>
              <a:rPr lang="en-US" sz="2667" b="1" i="1" dirty="0"/>
              <a:t>Use communication effectively to work with others</a:t>
            </a:r>
            <a:endParaRPr lang="en-US" sz="2667" i="1" dirty="0"/>
          </a:p>
        </p:txBody>
      </p:sp>
    </p:spTree>
    <p:extLst>
      <p:ext uri="{BB962C8B-B14F-4D97-AF65-F5344CB8AC3E}">
        <p14:creationId xmlns:p14="http://schemas.microsoft.com/office/powerpoint/2010/main" val="3533875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346" y="229881"/>
            <a:ext cx="11331273" cy="375284"/>
          </a:xfr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i="1" dirty="0">
                <a:cs typeface="Arial"/>
              </a:rPr>
              <a:t>Aim: </a:t>
            </a:r>
            <a:r>
              <a:rPr lang="en-US" i="1" dirty="0">
                <a:cs typeface="Arial"/>
              </a:rPr>
              <a:t>Use communication effectively to work with others</a:t>
            </a:r>
            <a:endParaRPr lang="en-US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2729C78-BCF1-2A32-8595-E8A52E7011BE}"/>
              </a:ext>
            </a:extLst>
          </p:cNvPr>
          <p:cNvSpPr/>
          <p:nvPr/>
        </p:nvSpPr>
        <p:spPr>
          <a:xfrm>
            <a:off x="9001080" y="623512"/>
            <a:ext cx="2880320" cy="124813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b="1" dirty="0"/>
              <a:t>Groups of 4 or 5</a:t>
            </a:r>
            <a:endParaRPr lang="en-GB" sz="3733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D3B58D-F95B-6D09-9D04-3371BD76AC8D}"/>
              </a:ext>
            </a:extLst>
          </p:cNvPr>
          <p:cNvSpPr txBox="1"/>
          <p:nvPr/>
        </p:nvSpPr>
        <p:spPr>
          <a:xfrm>
            <a:off x="333345" y="803275"/>
            <a:ext cx="7872875" cy="12312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/>
              <a:t>Activity 5</a:t>
            </a:r>
          </a:p>
          <a:p>
            <a:r>
              <a:rPr lang="en-US" sz="2667" dirty="0"/>
              <a:t>Read the “Tower of Power” scenario in your handout booklet and fill in the grid.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AF4AD67A-3D2F-82B1-A768-FC93663A8826}"/>
              </a:ext>
            </a:extLst>
          </p:cNvPr>
          <p:cNvGraphicFramePr>
            <a:graphicFrameLocks noGrp="1"/>
          </p:cNvGraphicFramePr>
          <p:nvPr/>
        </p:nvGraphicFramePr>
        <p:xfrm>
          <a:off x="312000" y="2197112"/>
          <a:ext cx="11264875" cy="4064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16219">
                  <a:extLst>
                    <a:ext uri="{9D8B030D-6E8A-4147-A177-3AD203B41FA5}">
                      <a16:colId xmlns:a16="http://schemas.microsoft.com/office/drawing/2014/main" val="1926805965"/>
                    </a:ext>
                  </a:extLst>
                </a:gridCol>
                <a:gridCol w="2816219">
                  <a:extLst>
                    <a:ext uri="{9D8B030D-6E8A-4147-A177-3AD203B41FA5}">
                      <a16:colId xmlns:a16="http://schemas.microsoft.com/office/drawing/2014/main" val="210109774"/>
                    </a:ext>
                  </a:extLst>
                </a:gridCol>
                <a:gridCol w="2816219">
                  <a:extLst>
                    <a:ext uri="{9D8B030D-6E8A-4147-A177-3AD203B41FA5}">
                      <a16:colId xmlns:a16="http://schemas.microsoft.com/office/drawing/2014/main" val="566393055"/>
                    </a:ext>
                  </a:extLst>
                </a:gridCol>
                <a:gridCol w="2816219">
                  <a:extLst>
                    <a:ext uri="{9D8B030D-6E8A-4147-A177-3AD203B41FA5}">
                      <a16:colId xmlns:a16="http://schemas.microsoft.com/office/drawing/2014/main" val="3048886234"/>
                    </a:ext>
                  </a:extLst>
                </a:gridCol>
              </a:tblGrid>
              <a:tr h="690880">
                <a:tc>
                  <a:txBody>
                    <a:bodyPr/>
                    <a:lstStyle/>
                    <a:p>
                      <a:r>
                        <a:rPr lang="en-US" sz="1900" dirty="0"/>
                        <a:t>What I need to complete</a:t>
                      </a:r>
                      <a:endParaRPr lang="en-GB" sz="1900" dirty="0"/>
                    </a:p>
                  </a:txBody>
                  <a:tcPr marL="121920" marR="121920" marT="60960" marB="609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900"/>
                        <a:t>Resources I have</a:t>
                      </a:r>
                      <a:endParaRPr lang="en-GB" sz="1900"/>
                    </a:p>
                  </a:txBody>
                  <a:tcPr marL="121920" marR="121920" marT="60960" marB="609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Roles of people in the group</a:t>
                      </a:r>
                      <a:endParaRPr lang="en-GB" sz="1900" dirty="0"/>
                    </a:p>
                  </a:txBody>
                  <a:tcPr marL="121920" marR="121920" marT="60960" marB="609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900"/>
                        <a:t>Time</a:t>
                      </a:r>
                      <a:endParaRPr lang="en-GB" sz="1900"/>
                    </a:p>
                  </a:txBody>
                  <a:tcPr marL="121920" marR="121920" marT="60960" marB="609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4728501"/>
                  </a:ext>
                </a:extLst>
              </a:tr>
              <a:tr h="3373120">
                <a:tc>
                  <a:txBody>
                    <a:bodyPr/>
                    <a:lstStyle/>
                    <a:p>
                      <a:r>
                        <a:rPr lang="en-US" sz="2100" dirty="0"/>
                        <a:t>Build a tower at least 8 feet high.</a:t>
                      </a:r>
                    </a:p>
                    <a:p>
                      <a:r>
                        <a:rPr lang="en-US" sz="2100" dirty="0"/>
                        <a:t>The beacon (ball) must remain at the top for 1 minute.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newspaper sheets.</a:t>
                      </a:r>
                    </a:p>
                    <a:p>
                      <a:r>
                        <a:rPr lang="en-GB" sz="2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straws.</a:t>
                      </a:r>
                    </a:p>
                    <a:p>
                      <a:r>
                        <a:rPr lang="en-GB" sz="2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metres of masking tape or a roll of sticky tape.</a:t>
                      </a:r>
                    </a:p>
                    <a:p>
                      <a:r>
                        <a:rPr lang="en-GB" sz="2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tennis ball.</a:t>
                      </a:r>
                    </a:p>
                    <a:p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A timekeeper.</a:t>
                      </a:r>
                    </a:p>
                    <a:p>
                      <a:r>
                        <a:rPr lang="en-US" sz="2100" dirty="0"/>
                        <a:t>Someone to manage the resources.</a:t>
                      </a:r>
                    </a:p>
                    <a:p>
                      <a:r>
                        <a:rPr lang="en-US" sz="2100" dirty="0"/>
                        <a:t>Someone to ensure people are on task.</a:t>
                      </a:r>
                    </a:p>
                    <a:p>
                      <a:r>
                        <a:rPr lang="en-US" sz="2100" dirty="0"/>
                        <a:t>Someone to put people in the correct roles based on their strengths.</a:t>
                      </a:r>
                    </a:p>
                    <a:p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40 minutes </a:t>
                      </a:r>
                    </a:p>
                    <a:p>
                      <a:endParaRPr lang="en-US" sz="2100" dirty="0"/>
                    </a:p>
                    <a:p>
                      <a:r>
                        <a:rPr lang="en-US" sz="2100" dirty="0"/>
                        <a:t>By 10 minutes…</a:t>
                      </a:r>
                    </a:p>
                    <a:p>
                      <a:r>
                        <a:rPr lang="en-US" sz="2100" dirty="0"/>
                        <a:t>After 20 minutes…</a:t>
                      </a:r>
                    </a:p>
                    <a:p>
                      <a:r>
                        <a:rPr lang="en-US" sz="2100" dirty="0"/>
                        <a:t>After 30 minutes…</a:t>
                      </a:r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629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136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Review </a:t>
            </a:r>
          </a:p>
        </p:txBody>
      </p:sp>
    </p:spTree>
    <p:extLst>
      <p:ext uri="{BB962C8B-B14F-4D97-AF65-F5344CB8AC3E}">
        <p14:creationId xmlns:p14="http://schemas.microsoft.com/office/powerpoint/2010/main" val="2152019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/>
          </a:p>
        </p:txBody>
      </p:sp>
      <p:graphicFrame>
        <p:nvGraphicFramePr>
          <p:cNvPr id="9" name="Table 10">
            <a:extLst>
              <a:ext uri="{FF2B5EF4-FFF2-40B4-BE49-F238E27FC236}">
                <a16:creationId xmlns:a16="http://schemas.microsoft.com/office/drawing/2014/main" id="{4C0C7736-64F4-56EA-4B8B-3679A8260022}"/>
              </a:ext>
            </a:extLst>
          </p:cNvPr>
          <p:cNvGraphicFramePr>
            <a:graphicFrameLocks noGrp="1"/>
          </p:cNvGraphicFramePr>
          <p:nvPr/>
        </p:nvGraphicFramePr>
        <p:xfrm>
          <a:off x="261582" y="2706804"/>
          <a:ext cx="11101716" cy="339826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1810520208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1329599666"/>
                    </a:ext>
                  </a:extLst>
                </a:gridCol>
                <a:gridCol w="5917140">
                  <a:extLst>
                    <a:ext uri="{9D8B030D-6E8A-4147-A177-3AD203B41FA5}">
                      <a16:colId xmlns:a16="http://schemas.microsoft.com/office/drawing/2014/main" val="1155416964"/>
                    </a:ext>
                  </a:extLst>
                </a:gridCol>
              </a:tblGrid>
              <a:tr h="483357">
                <a:tc>
                  <a:txBody>
                    <a:bodyPr/>
                    <a:lstStyle/>
                    <a:p>
                      <a:r>
                        <a:rPr lang="en-US" sz="2100"/>
                        <a:t>Number</a:t>
                      </a:r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100"/>
                        <a:t>Top tip</a:t>
                      </a:r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Why/how it was effective</a:t>
                      </a:r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042346"/>
                  </a:ext>
                </a:extLst>
              </a:tr>
              <a:tr h="582981">
                <a:tc>
                  <a:txBody>
                    <a:bodyPr/>
                    <a:lstStyle/>
                    <a:p>
                      <a:r>
                        <a:rPr lang="en-US" sz="2100" dirty="0"/>
                        <a:t>1.</a:t>
                      </a:r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382497"/>
                  </a:ext>
                </a:extLst>
              </a:tr>
              <a:tr h="582981">
                <a:tc>
                  <a:txBody>
                    <a:bodyPr/>
                    <a:lstStyle/>
                    <a:p>
                      <a:r>
                        <a:rPr lang="en-US" sz="2100" dirty="0"/>
                        <a:t>2.</a:t>
                      </a:r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915617"/>
                  </a:ext>
                </a:extLst>
              </a:tr>
              <a:tr h="582981">
                <a:tc>
                  <a:txBody>
                    <a:bodyPr/>
                    <a:lstStyle/>
                    <a:p>
                      <a:r>
                        <a:rPr lang="en-US" sz="2100" dirty="0"/>
                        <a:t>3.</a:t>
                      </a:r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494966"/>
                  </a:ext>
                </a:extLst>
              </a:tr>
              <a:tr h="582981">
                <a:tc>
                  <a:txBody>
                    <a:bodyPr/>
                    <a:lstStyle/>
                    <a:p>
                      <a:r>
                        <a:rPr lang="en-US" sz="2100" dirty="0"/>
                        <a:t>4.</a:t>
                      </a:r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350918"/>
                  </a:ext>
                </a:extLst>
              </a:tr>
              <a:tr h="582981">
                <a:tc>
                  <a:txBody>
                    <a:bodyPr/>
                    <a:lstStyle/>
                    <a:p>
                      <a:r>
                        <a:rPr lang="en-US" sz="2100" dirty="0"/>
                        <a:t>5.</a:t>
                      </a:r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870839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91D333C-EF22-4CB1-F1F0-AC39E0064959}"/>
              </a:ext>
            </a:extLst>
          </p:cNvPr>
          <p:cNvSpPr txBox="1"/>
          <p:nvPr/>
        </p:nvSpPr>
        <p:spPr>
          <a:xfrm>
            <a:off x="242984" y="766645"/>
            <a:ext cx="11441656" cy="16417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/>
              <a:t>Review activity</a:t>
            </a:r>
            <a:endParaRPr lang="en-US" sz="2667" b="1" dirty="0">
              <a:cs typeface="Arial"/>
            </a:endParaRPr>
          </a:p>
          <a:p>
            <a:endParaRPr lang="en-US" sz="2667" b="1" dirty="0">
              <a:cs typeface="Arial"/>
            </a:endParaRPr>
          </a:p>
          <a:p>
            <a:r>
              <a:rPr lang="en-US" sz="2667" dirty="0"/>
              <a:t>Create a list of “top 5 tips” for effective planning and communication from your learning in today’s lesson. Explain why or how they were effective.</a:t>
            </a:r>
            <a:endParaRPr lang="en-GB" sz="2667" dirty="0"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4C87AB-953E-20AC-2B73-6C2DC5CBAAB8}"/>
              </a:ext>
            </a:extLst>
          </p:cNvPr>
          <p:cNvSpPr txBox="1"/>
          <p:nvPr/>
        </p:nvSpPr>
        <p:spPr>
          <a:xfrm>
            <a:off x="118774" y="131861"/>
            <a:ext cx="11690077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/>
              <a:t>Aim: </a:t>
            </a:r>
            <a:r>
              <a:rPr lang="en-US" sz="2667" b="1" i="1" dirty="0"/>
              <a:t>Use communication effectively to work with others</a:t>
            </a:r>
            <a:endParaRPr lang="en-US" sz="2667" i="1" dirty="0"/>
          </a:p>
        </p:txBody>
      </p:sp>
    </p:spTree>
    <p:extLst>
      <p:ext uri="{BB962C8B-B14F-4D97-AF65-F5344CB8AC3E}">
        <p14:creationId xmlns:p14="http://schemas.microsoft.com/office/powerpoint/2010/main" val="4226366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Lesson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144000" tIns="144000" rIns="0" bIns="14400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sz="3200" b="0" dirty="0">
                <a:cs typeface="Arial"/>
              </a:rPr>
              <a:t>Aim: Use communication effectively to work with others</a:t>
            </a:r>
            <a:r>
              <a:rPr lang="en-GB" sz="2667" b="0" i="1" dirty="0">
                <a:cs typeface="Arial"/>
              </a:rPr>
              <a:t> </a:t>
            </a:r>
            <a:endParaRPr lang="en-US" sz="2667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4719B4-4F9E-3B90-BBC6-A678307B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914" y="995059"/>
            <a:ext cx="9942911" cy="946092"/>
          </a:xfrm>
        </p:spPr>
        <p:txBody>
          <a:bodyPr vert="horz" lIns="144000" tIns="0" rIns="144000" bIns="0" rtlCol="0" anchor="t" anchorCtr="0">
            <a:noAutofit/>
          </a:bodyPr>
          <a:lstStyle/>
          <a:p>
            <a:pPr fontAlgn="base"/>
            <a:r>
              <a:rPr lang="en-GB" i="1" dirty="0">
                <a:latin typeface="Arial"/>
              </a:rPr>
              <a:t>Aim: </a:t>
            </a:r>
            <a:r>
              <a:rPr lang="en-US" i="1" dirty="0">
                <a:latin typeface="Arial"/>
              </a:rPr>
              <a:t>Use communication effectively to work with others</a:t>
            </a:r>
            <a:br>
              <a:rPr lang="en-US" sz="3200" b="0" dirty="0">
                <a:latin typeface="Arial" panose="020B0604020202020204" pitchFamily="34" charset="0"/>
              </a:rPr>
            </a:br>
            <a:br>
              <a:rPr lang="en-US" sz="3200" b="0" dirty="0">
                <a:latin typeface="Arial" panose="020B0604020202020204" pitchFamily="34" charset="0"/>
              </a:rPr>
            </a:br>
            <a:br>
              <a:rPr lang="en-GB" sz="3200" dirty="0">
                <a:ea typeface="+mn-ea"/>
                <a:cs typeface="+mn-cs"/>
              </a:rPr>
            </a:br>
            <a:br>
              <a:rPr lang="en-GB" sz="3200" dirty="0">
                <a:ea typeface="+mn-ea"/>
                <a:cs typeface="+mn-cs"/>
              </a:rPr>
            </a:br>
            <a:br>
              <a:rPr lang="en-GB" sz="3200" dirty="0">
                <a:ea typeface="+mn-ea"/>
                <a:cs typeface="+mn-cs"/>
              </a:rPr>
            </a:br>
            <a:br>
              <a:rPr lang="en-GB" sz="3200" dirty="0">
                <a:ea typeface="+mn-ea"/>
                <a:cs typeface="+mn-cs"/>
              </a:rPr>
            </a:br>
            <a:br>
              <a:rPr lang="en-GB" sz="3200" b="0" dirty="0">
                <a:ea typeface="+mn-ea"/>
                <a:cs typeface="+mn-cs"/>
              </a:rPr>
            </a:br>
            <a:br>
              <a:rPr lang="en-GB" sz="3200" b="0" dirty="0">
                <a:ea typeface="+mn-ea"/>
                <a:cs typeface="+mn-cs"/>
              </a:rPr>
            </a:br>
            <a:br>
              <a:rPr lang="en-GB" sz="3200" b="0" dirty="0">
                <a:ea typeface="+mn-ea"/>
                <a:cs typeface="Arial"/>
              </a:rPr>
            </a:br>
            <a:br>
              <a:rPr lang="en-GB" sz="3200" dirty="0">
                <a:latin typeface="Arial"/>
                <a:ea typeface="Calibri" panose="020F0502020204030204" pitchFamily="34" charset="0"/>
                <a:cs typeface="Arial"/>
              </a:rPr>
            </a:br>
            <a:br>
              <a:rPr lang="en-GB" sz="3200" dirty="0">
                <a:latin typeface="Arial"/>
                <a:ea typeface="Calibri" panose="020F0502020204030204" pitchFamily="34" charset="0"/>
                <a:cs typeface="Arial"/>
              </a:rPr>
            </a:br>
            <a:br>
              <a:rPr lang="en-GB" sz="3200" dirty="0">
                <a:latin typeface="Arial"/>
                <a:ea typeface="Calibri" panose="020F0502020204030204" pitchFamily="34" charset="0"/>
                <a:cs typeface="Arial"/>
              </a:rPr>
            </a:br>
            <a:br>
              <a:rPr lang="en-GB" sz="3200" b="0" dirty="0">
                <a:ea typeface="+mn-ea"/>
                <a:cs typeface="+mn-cs"/>
              </a:rPr>
            </a:br>
            <a:br>
              <a:rPr lang="en-GB" sz="3200" dirty="0">
                <a:ea typeface="+mn-ea"/>
                <a:cs typeface="+mn-cs"/>
              </a:rPr>
            </a:br>
            <a:r>
              <a:rPr lang="en-GB" sz="3200" i="1" dirty="0">
                <a:solidFill>
                  <a:schemeClr val="dk1"/>
                </a:solidFill>
                <a:ea typeface="+mn-ea"/>
                <a:cs typeface="+mn-cs"/>
              </a:rPr>
              <a:t> </a:t>
            </a:r>
            <a:br>
              <a:rPr lang="en-GB" sz="3200" dirty="0">
                <a:ea typeface="+mn-ea"/>
                <a:cs typeface="+mn-cs"/>
              </a:rPr>
            </a:br>
            <a:endParaRPr lang="en-GB" sz="3200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7B1CA2-7CEA-E859-DE77-ECE853D653C0}"/>
              </a:ext>
            </a:extLst>
          </p:cNvPr>
          <p:cNvSpPr txBox="1"/>
          <p:nvPr/>
        </p:nvSpPr>
        <p:spPr>
          <a:xfrm>
            <a:off x="1369810" y="2100375"/>
            <a:ext cx="9370909" cy="32834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/>
              <a:t>Learning outcomes</a:t>
            </a:r>
          </a:p>
          <a:p>
            <a:endParaRPr lang="en-US" sz="2667" b="1" dirty="0">
              <a:cs typeface="Arial"/>
            </a:endParaRPr>
          </a:p>
          <a:p>
            <a:r>
              <a:rPr lang="en-US" sz="2667" dirty="0"/>
              <a:t>Can you now:</a:t>
            </a:r>
            <a:endParaRPr lang="en-US" sz="2667" dirty="0">
              <a:cs typeface="Arial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/>
              <a:t>understand how and why we communicate needs to other people?</a:t>
            </a:r>
            <a:endParaRPr lang="en-US" sz="2667" dirty="0">
              <a:cs typeface="Arial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/>
              <a:t>communicate effectively with other peers, speaking clearly and confidently?</a:t>
            </a:r>
            <a:endParaRPr lang="en-US" sz="2667" dirty="0">
              <a:cs typeface="Arial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 dirty="0"/>
              <a:t>plan collaboratively in groups to complete a task?</a:t>
            </a:r>
            <a:endParaRPr lang="en-US" sz="2667" dirty="0"/>
          </a:p>
        </p:txBody>
      </p:sp>
    </p:spTree>
    <p:extLst>
      <p:ext uri="{BB962C8B-B14F-4D97-AF65-F5344CB8AC3E}">
        <p14:creationId xmlns:p14="http://schemas.microsoft.com/office/powerpoint/2010/main" val="1156488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GB" dirty="0" err="1"/>
              <a:t>esson</a:t>
            </a:r>
            <a:r>
              <a:rPr lang="en-GB" dirty="0"/>
              <a:t> outline: Teacher use only 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400257" y="397517"/>
            <a:ext cx="10223500" cy="4802099"/>
          </a:xfrm>
        </p:spPr>
        <p:txBody>
          <a:bodyPr/>
          <a:lstStyle/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0470" y="6342238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58E498D9-3291-1D7B-EDE2-87F8F9FAFC5D}"/>
              </a:ext>
            </a:extLst>
          </p:cNvPr>
          <p:cNvGraphicFramePr>
            <a:graphicFrameLocks noGrp="1"/>
          </p:cNvGraphicFramePr>
          <p:nvPr/>
        </p:nvGraphicFramePr>
        <p:xfrm>
          <a:off x="192137" y="752199"/>
          <a:ext cx="11760516" cy="553273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60087">
                  <a:extLst>
                    <a:ext uri="{9D8B030D-6E8A-4147-A177-3AD203B41FA5}">
                      <a16:colId xmlns:a16="http://schemas.microsoft.com/office/drawing/2014/main" val="346630619"/>
                    </a:ext>
                  </a:extLst>
                </a:gridCol>
                <a:gridCol w="1960087">
                  <a:extLst>
                    <a:ext uri="{9D8B030D-6E8A-4147-A177-3AD203B41FA5}">
                      <a16:colId xmlns:a16="http://schemas.microsoft.com/office/drawing/2014/main" val="1098180410"/>
                    </a:ext>
                  </a:extLst>
                </a:gridCol>
                <a:gridCol w="926180">
                  <a:extLst>
                    <a:ext uri="{9D8B030D-6E8A-4147-A177-3AD203B41FA5}">
                      <a16:colId xmlns:a16="http://schemas.microsoft.com/office/drawing/2014/main" val="847170278"/>
                    </a:ext>
                  </a:extLst>
                </a:gridCol>
                <a:gridCol w="2157892">
                  <a:extLst>
                    <a:ext uri="{9D8B030D-6E8A-4147-A177-3AD203B41FA5}">
                      <a16:colId xmlns:a16="http://schemas.microsoft.com/office/drawing/2014/main" val="2399357076"/>
                    </a:ext>
                  </a:extLst>
                </a:gridCol>
                <a:gridCol w="2913153">
                  <a:extLst>
                    <a:ext uri="{9D8B030D-6E8A-4147-A177-3AD203B41FA5}">
                      <a16:colId xmlns:a16="http://schemas.microsoft.com/office/drawing/2014/main" val="3333028173"/>
                    </a:ext>
                  </a:extLst>
                </a:gridCol>
                <a:gridCol w="1843117">
                  <a:extLst>
                    <a:ext uri="{9D8B030D-6E8A-4147-A177-3AD203B41FA5}">
                      <a16:colId xmlns:a16="http://schemas.microsoft.com/office/drawing/2014/main" val="3581277042"/>
                    </a:ext>
                  </a:extLst>
                </a:gridCol>
              </a:tblGrid>
              <a:tr h="592107">
                <a:tc>
                  <a:txBody>
                    <a:bodyPr/>
                    <a:lstStyle/>
                    <a:p>
                      <a:r>
                        <a:rPr lang="en-US" sz="1300" dirty="0"/>
                        <a:t>Topic: </a:t>
                      </a:r>
                      <a:endParaRPr lang="en-GB" sz="1300" dirty="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300" dirty="0"/>
                        <a:t>Core skills – CS2</a:t>
                      </a:r>
                      <a:endParaRPr lang="en-GB" sz="13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Lesson:</a:t>
                      </a:r>
                      <a:endParaRPr lang="en-GB" sz="13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500"/>
                        <a:t>1 (3 hours)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845289"/>
                  </a:ext>
                </a:extLst>
              </a:tr>
              <a:tr h="548640">
                <a:tc gridSpan="3">
                  <a:txBody>
                    <a:bodyPr/>
                    <a:lstStyle/>
                    <a:p>
                      <a:r>
                        <a:rPr lang="en-US" sz="1300" b="1" dirty="0"/>
                        <a:t>Aim:</a:t>
                      </a:r>
                      <a:endParaRPr lang="en-GB" sz="1300" b="1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3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communication effectively to work with others</a:t>
                      </a:r>
                      <a:r>
                        <a:rPr lang="en-US" sz="13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13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GB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5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83349"/>
                  </a:ext>
                </a:extLst>
              </a:tr>
              <a:tr h="356064">
                <a:tc gridSpan="2">
                  <a:txBody>
                    <a:bodyPr/>
                    <a:lstStyle/>
                    <a:p>
                      <a:r>
                        <a:rPr lang="en-US" sz="1300" b="1" dirty="0"/>
                        <a:t>Component</a:t>
                      </a:r>
                      <a:endParaRPr lang="en-GB" sz="1300" b="1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300" b="1" dirty="0"/>
                        <a:t> Activity</a:t>
                      </a:r>
                      <a:endParaRPr lang="en-GB" sz="1300" b="1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/>
                        <a:t>Timings </a:t>
                      </a:r>
                      <a:endParaRPr lang="en-GB" sz="1300" b="1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626249464"/>
                  </a:ext>
                </a:extLst>
              </a:tr>
              <a:tr h="592107">
                <a:tc gridSpan="2">
                  <a:txBody>
                    <a:bodyPr/>
                    <a:lstStyle/>
                    <a:p>
                      <a:r>
                        <a:rPr lang="en-US" sz="1300" b="1" dirty="0"/>
                        <a:t>Recall and connect</a:t>
                      </a:r>
                      <a:endParaRPr lang="en-GB" sz="1300" b="1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500" dirty="0"/>
                        <a:t>Slides 101–104. Outline Halliday’s functions of language and apply it to students’ own communication.</a:t>
                      </a:r>
                      <a:endParaRPr lang="en-GB" sz="15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35 minutes</a:t>
                      </a:r>
                      <a:endParaRPr lang="en-GB" sz="15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457640557"/>
                  </a:ext>
                </a:extLst>
              </a:tr>
              <a:tr h="792480">
                <a:tc gridSpan="2">
                  <a:txBody>
                    <a:bodyPr/>
                    <a:lstStyle/>
                    <a:p>
                      <a:r>
                        <a:rPr lang="en-US" sz="1300" b="1" dirty="0"/>
                        <a:t>New material</a:t>
                      </a:r>
                      <a:endParaRPr lang="en-GB" sz="1300" b="1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500" dirty="0"/>
                        <a:t>Slides 105–108. </a:t>
                      </a:r>
                      <a:r>
                        <a:rPr lang="en-US" sz="1500" dirty="0" err="1"/>
                        <a:t>Summarise</a:t>
                      </a:r>
                      <a:r>
                        <a:rPr lang="en-US" sz="1500" dirty="0"/>
                        <a:t> the skills needed for effective communication and fill in the grid for effective communication and planning.</a:t>
                      </a:r>
                      <a:endParaRPr lang="en-GB" sz="15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32 minutes</a:t>
                      </a:r>
                      <a:endParaRPr lang="en-GB" sz="15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741999525"/>
                  </a:ext>
                </a:extLst>
              </a:tr>
              <a:tr h="1021993">
                <a:tc gridSpan="2">
                  <a:txBody>
                    <a:bodyPr/>
                    <a:lstStyle/>
                    <a:p>
                      <a:r>
                        <a:rPr lang="en-US" sz="1300" b="1" dirty="0"/>
                        <a:t>Modelling/guided practice </a:t>
                      </a:r>
                      <a:endParaRPr lang="en-GB" sz="1300" b="1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500" dirty="0"/>
                        <a:t>Slides 109–111. Communicate drawings to each other while sitting back-to-back. Evaluate the effectiveness of communication and the drawbacks.</a:t>
                      </a:r>
                      <a:endParaRPr lang="en-GB" sz="15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25 minutes</a:t>
                      </a:r>
                      <a:endParaRPr lang="en-GB" sz="15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033886473"/>
                  </a:ext>
                </a:extLst>
              </a:tr>
              <a:tr h="1021993">
                <a:tc gridSpan="2">
                  <a:txBody>
                    <a:bodyPr/>
                    <a:lstStyle/>
                    <a:p>
                      <a:r>
                        <a:rPr lang="en-US" sz="1300" b="1" dirty="0"/>
                        <a:t>Independent practice </a:t>
                      </a:r>
                      <a:endParaRPr lang="en-GB" sz="1300" b="1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500" dirty="0"/>
                        <a:t>Slides 112–114. Complete a group task to build the highest tower using a given set of materials. Plan and evaluate group effectiveness and communication.</a:t>
                      </a:r>
                      <a:endParaRPr lang="en-GB" sz="15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75 minutes</a:t>
                      </a:r>
                      <a:endParaRPr lang="en-GB" sz="15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955350770"/>
                  </a:ext>
                </a:extLst>
              </a:tr>
              <a:tr h="592107">
                <a:tc gridSpan="2">
                  <a:txBody>
                    <a:bodyPr/>
                    <a:lstStyle/>
                    <a:p>
                      <a:r>
                        <a:rPr lang="en-US" sz="1300" b="1"/>
                        <a:t>Review </a:t>
                      </a:r>
                      <a:endParaRPr lang="en-GB" sz="13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500" dirty="0"/>
                        <a:t>Slides 115–117. “5 in 5” – “top 5 tips” for effective communication and planning.</a:t>
                      </a:r>
                      <a:endParaRPr lang="en-GB" sz="15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 minutes</a:t>
                      </a:r>
                      <a:endParaRPr lang="en-GB" sz="15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51707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9015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Recall and connect</a:t>
            </a:r>
          </a:p>
        </p:txBody>
      </p:sp>
    </p:spTree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6238F6-BEBF-0B15-EE7B-BC97F668CD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366CC9-28BA-0C4A-BAF4-D840FE518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2EFB83BB-3EDE-FB08-6AF1-8A04D4C58E2E}"/>
              </a:ext>
            </a:extLst>
          </p:cNvPr>
          <p:cNvSpPr txBox="1"/>
          <p:nvPr/>
        </p:nvSpPr>
        <p:spPr>
          <a:xfrm>
            <a:off x="1525114" y="136524"/>
            <a:ext cx="9035388" cy="5725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40000" tIns="96000" rIns="240000" bIns="48000" rtlCol="0" anchor="t">
            <a:spAutoFit/>
          </a:bodyPr>
          <a:lstStyle/>
          <a:p>
            <a:r>
              <a:rPr lang="en-GB" sz="2133" b="1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Instrumental function – </a:t>
            </a:r>
            <a:r>
              <a:rPr lang="en-GB" sz="2133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language that is used to fulfil a need, such as to obtain food, drink or comfort. This typically includes concrete nouns.</a:t>
            </a:r>
            <a:endParaRPr lang="en-GB" sz="2133" dirty="0">
              <a:latin typeface="Arial"/>
              <a:ea typeface="Calibri" panose="020F0502020204030204" pitchFamily="34" charset="0"/>
              <a:cs typeface="Arial"/>
            </a:endParaRPr>
          </a:p>
          <a:p>
            <a:r>
              <a:rPr lang="en-GB" sz="2133" b="1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Regulatory function – </a:t>
            </a:r>
            <a:r>
              <a:rPr lang="en-GB" sz="2133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language that is used to influence the behaviour of others, including persuading, commanding or requesting.</a:t>
            </a:r>
            <a:r>
              <a:rPr lang="en-GB" sz="2133" b="1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 </a:t>
            </a:r>
            <a:endParaRPr lang="en-GB" sz="2133" dirty="0">
              <a:latin typeface="Arial"/>
              <a:ea typeface="Calibri" panose="020F0502020204030204" pitchFamily="34" charset="0"/>
              <a:cs typeface="Arial"/>
            </a:endParaRPr>
          </a:p>
          <a:p>
            <a:r>
              <a:rPr lang="en-GB" sz="2133" b="1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Interactional function – </a:t>
            </a:r>
            <a:r>
              <a:rPr lang="en-GB" sz="2133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language that is used to develop relationships and ease interaction. This could include phrases like “I love you, Mummy” or “Thank you”. </a:t>
            </a:r>
            <a:endParaRPr lang="en-GB" sz="2133" dirty="0">
              <a:latin typeface="Arial"/>
              <a:ea typeface="Calibri" panose="020F0502020204030204" pitchFamily="34" charset="0"/>
              <a:cs typeface="Arial"/>
            </a:endParaRPr>
          </a:p>
          <a:p>
            <a:r>
              <a:rPr lang="en-GB" sz="2133" b="1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Personal function – </a:t>
            </a:r>
            <a:r>
              <a:rPr lang="en-GB" sz="2133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language that expresses personal opinions, attitudes and feelings, including a speaker’s identity. </a:t>
            </a:r>
            <a:endParaRPr lang="en-GB" sz="2133" dirty="0">
              <a:latin typeface="Arial"/>
              <a:ea typeface="Calibri" panose="020F0502020204030204" pitchFamily="34" charset="0"/>
              <a:cs typeface="Arial"/>
            </a:endParaRPr>
          </a:p>
          <a:p>
            <a:r>
              <a:rPr lang="en-GB" sz="2133" b="1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Representational/informative function – </a:t>
            </a:r>
            <a:r>
              <a:rPr lang="en-GB" sz="2133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language that is used to relay or request information.</a:t>
            </a:r>
            <a:endParaRPr lang="en-GB" sz="2133" dirty="0">
              <a:latin typeface="Arial"/>
              <a:ea typeface="Calibri" panose="020F0502020204030204" pitchFamily="34" charset="0"/>
              <a:cs typeface="Arial"/>
            </a:endParaRPr>
          </a:p>
          <a:p>
            <a:r>
              <a:rPr lang="en-GB" sz="2133" b="1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Heuristic function – </a:t>
            </a:r>
            <a:r>
              <a:rPr lang="en-GB" sz="2133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language that is used to explore, learn and discover. This could include questions, or a running commentary of </a:t>
            </a:r>
          </a:p>
          <a:p>
            <a:r>
              <a:rPr lang="en-GB" sz="2133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a child’s actions. </a:t>
            </a:r>
            <a:endParaRPr lang="en-GB" sz="2133" dirty="0">
              <a:latin typeface="Arial"/>
              <a:ea typeface="Calibri" panose="020F0502020204030204" pitchFamily="34" charset="0"/>
              <a:cs typeface="Arial"/>
            </a:endParaRPr>
          </a:p>
          <a:p>
            <a:r>
              <a:rPr lang="en-GB" sz="2133" b="1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Imaginative function </a:t>
            </a:r>
            <a:r>
              <a:rPr lang="en-GB" sz="2133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–</a:t>
            </a:r>
            <a:r>
              <a:rPr lang="en-GB" sz="2133" b="1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 </a:t>
            </a:r>
            <a:r>
              <a:rPr lang="en-GB" sz="2133" dirty="0">
                <a:solidFill>
                  <a:srgbClr val="232323"/>
                </a:solidFill>
                <a:latin typeface="Arial"/>
                <a:ea typeface="Times New Roman" panose="02020603050405020304" pitchFamily="18" charset="0"/>
                <a:cs typeface="Arial"/>
              </a:rPr>
              <a:t>the use of language to tell stories and create imaginary constructs. This typically accompanies play or leisure activities. </a:t>
            </a:r>
            <a:endParaRPr lang="en-GB" sz="2133" dirty="0">
              <a:latin typeface="Arial"/>
              <a:ea typeface="Calibri" panose="020F050202020403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6464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84" y="262862"/>
            <a:ext cx="11689928" cy="59043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i="1" dirty="0"/>
              <a:t>Aim: </a:t>
            </a:r>
            <a:r>
              <a:rPr lang="en-US" i="1" dirty="0">
                <a:latin typeface="+mn-lt"/>
                <a:ea typeface="+mn-ea"/>
                <a:cs typeface="+mn-cs"/>
              </a:rPr>
              <a:t>U</a:t>
            </a:r>
            <a:r>
              <a:rPr lang="en-US" i="1" kern="1200" dirty="0">
                <a:effectLst/>
                <a:latin typeface="+mn-lt"/>
                <a:ea typeface="+mn-ea"/>
                <a:cs typeface="+mn-cs"/>
              </a:rPr>
              <a:t>se communication effectively to work with others </a:t>
            </a:r>
            <a:r>
              <a:rPr lang="en-GB" i="1" kern="1200" dirty="0">
                <a:effectLst/>
                <a:latin typeface="+mn-lt"/>
                <a:ea typeface="+mn-ea"/>
                <a:cs typeface="+mn-cs"/>
              </a:rPr>
              <a:t> </a:t>
            </a:r>
            <a:br>
              <a:rPr lang="en-GB" sz="3200" dirty="0">
                <a:latin typeface="+mn-lt"/>
                <a:ea typeface="+mn-ea"/>
                <a:cs typeface="+mn-cs"/>
              </a:rPr>
            </a:br>
            <a:endParaRPr lang="en-GB" sz="3200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10ADC-A571-74AF-7831-1B45B495F024}"/>
              </a:ext>
            </a:extLst>
          </p:cNvPr>
          <p:cNvSpPr txBox="1"/>
          <p:nvPr/>
        </p:nvSpPr>
        <p:spPr>
          <a:xfrm>
            <a:off x="250321" y="1276350"/>
            <a:ext cx="11634300" cy="492346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spAutoFit/>
          </a:bodyPr>
          <a:lstStyle/>
          <a:p>
            <a:r>
              <a:rPr lang="en-US" sz="2133" b="1" dirty="0"/>
              <a:t>Recall activity</a:t>
            </a:r>
          </a:p>
          <a:p>
            <a:endParaRPr lang="en-US" sz="2133" dirty="0"/>
          </a:p>
          <a:p>
            <a:r>
              <a:rPr lang="en-US" sz="2133" dirty="0"/>
              <a:t>Michael Halliday (1978) outlined key functions of language that people use daily.  </a:t>
            </a:r>
            <a:endParaRPr lang="en-US" sz="2133" dirty="0">
              <a:cs typeface="Arial"/>
            </a:endParaRPr>
          </a:p>
          <a:p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In the handout booklet, turn to the recall activity. This highlights Michael Halliday’s key functions of language.</a:t>
            </a:r>
            <a:endParaRPr lang="en-US" sz="2133" dirty="0">
              <a:cs typeface="Arial"/>
            </a:endParaRPr>
          </a:p>
          <a:p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In pairs or small groups, highlight </a:t>
            </a:r>
            <a:r>
              <a:rPr lang="en-US" sz="2133" b="1" dirty="0"/>
              <a:t>six</a:t>
            </a:r>
            <a:r>
              <a:rPr lang="en-US" sz="2133" dirty="0"/>
              <a:t> ways you have communicated information today. This can be written (i.e. text/e-mail) or spoken (giving information/asking a question, etc.).</a:t>
            </a: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Fill in the table in the recall activity and outline which of Halliday’s language functions you have used.</a:t>
            </a: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b="1" dirty="0"/>
              <a:t>Extension:</a:t>
            </a:r>
            <a:r>
              <a:rPr lang="en-US" sz="2133" dirty="0"/>
              <a:t> Walk around the classroom and building. Which language functions are used the most? Why do you think this is?</a:t>
            </a:r>
            <a:endParaRPr lang="en-US" sz="2133" dirty="0">
              <a:cs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F0112DC-E992-09B0-B492-FFC28D94E2EC}"/>
              </a:ext>
            </a:extLst>
          </p:cNvPr>
          <p:cNvGrpSpPr/>
          <p:nvPr/>
        </p:nvGrpSpPr>
        <p:grpSpPr>
          <a:xfrm>
            <a:off x="9587754" y="853957"/>
            <a:ext cx="2352263" cy="1116275"/>
            <a:chOff x="2483768" y="3845335"/>
            <a:chExt cx="1764197" cy="837206"/>
          </a:xfrm>
        </p:grpSpPr>
        <p:sp>
          <p:nvSpPr>
            <p:cNvPr id="7" name="Speech Bubble: Oval 6">
              <a:extLst>
                <a:ext uri="{FF2B5EF4-FFF2-40B4-BE49-F238E27FC236}">
                  <a16:creationId xmlns:a16="http://schemas.microsoft.com/office/drawing/2014/main" id="{2528733F-1CB6-A01C-6D72-FBA36EFAA3D8}"/>
                </a:ext>
              </a:extLst>
            </p:cNvPr>
            <p:cNvSpPr/>
            <p:nvPr/>
          </p:nvSpPr>
          <p:spPr>
            <a:xfrm>
              <a:off x="2483768" y="3939902"/>
              <a:ext cx="936104" cy="432048"/>
            </a:xfrm>
            <a:prstGeom prst="wedgeEllipseCallout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/>
                <a:t>Turn</a:t>
              </a:r>
              <a:endParaRPr lang="en-GB" sz="1600" b="1"/>
            </a:p>
          </p:txBody>
        </p:sp>
        <p:sp>
          <p:nvSpPr>
            <p:cNvPr id="8" name="Speech Bubble: Oval 7">
              <a:extLst>
                <a:ext uri="{FF2B5EF4-FFF2-40B4-BE49-F238E27FC236}">
                  <a16:creationId xmlns:a16="http://schemas.microsoft.com/office/drawing/2014/main" id="{2E546673-9772-5C0A-189C-1EF3222C0859}"/>
                </a:ext>
              </a:extLst>
            </p:cNvPr>
            <p:cNvSpPr/>
            <p:nvPr/>
          </p:nvSpPr>
          <p:spPr>
            <a:xfrm>
              <a:off x="2951820" y="4250493"/>
              <a:ext cx="936104" cy="432048"/>
            </a:xfrm>
            <a:prstGeom prst="wedgeEllipseCallout">
              <a:avLst/>
            </a:prstGeom>
            <a:solidFill>
              <a:srgbClr val="0070C0"/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/>
                <a:t>and</a:t>
              </a:r>
              <a:endParaRPr lang="en-GB" sz="1600" b="1"/>
            </a:p>
          </p:txBody>
        </p:sp>
        <p:sp>
          <p:nvSpPr>
            <p:cNvPr id="9" name="Speech Bubble: Oval 8">
              <a:extLst>
                <a:ext uri="{FF2B5EF4-FFF2-40B4-BE49-F238E27FC236}">
                  <a16:creationId xmlns:a16="http://schemas.microsoft.com/office/drawing/2014/main" id="{F108695E-8F8E-2177-E2C9-D6889E3105AE}"/>
                </a:ext>
              </a:extLst>
            </p:cNvPr>
            <p:cNvSpPr/>
            <p:nvPr/>
          </p:nvSpPr>
          <p:spPr>
            <a:xfrm>
              <a:off x="3311861" y="3845335"/>
              <a:ext cx="936104" cy="432048"/>
            </a:xfrm>
            <a:prstGeom prst="wedgeEllipseCallout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/>
                <a:t>Talk</a:t>
              </a:r>
              <a:endParaRPr lang="en-GB" sz="1600" b="1"/>
            </a:p>
          </p:txBody>
        </p:sp>
      </p:grpSp>
    </p:spTree>
    <p:extLst>
      <p:ext uri="{BB962C8B-B14F-4D97-AF65-F5344CB8AC3E}">
        <p14:creationId xmlns:p14="http://schemas.microsoft.com/office/powerpoint/2010/main" val="4258874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4719B4-4F9E-3B90-BBC6-A678307B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1710" y="1467139"/>
            <a:ext cx="9572276" cy="4781272"/>
          </a:xfrm>
        </p:spPr>
        <p:txBody>
          <a:bodyPr vert="horz" lIns="144000" tIns="0" rIns="144000" bIns="0" rtlCol="0" anchor="t" anchorCtr="0">
            <a:noAutofit/>
          </a:bodyPr>
          <a:lstStyle/>
          <a:p>
            <a:pPr>
              <a:lnSpc>
                <a:spcPct val="100000"/>
              </a:lnSpc>
            </a:pPr>
            <a:br>
              <a:rPr lang="en-US" sz="3200" b="0"/>
            </a:br>
            <a:br>
              <a:rPr lang="en-GB" sz="3200" b="0">
                <a:ea typeface="+mn-ea"/>
                <a:cs typeface="+mn-cs"/>
              </a:rPr>
            </a:br>
            <a:br>
              <a:rPr lang="en-GB" sz="3200" b="0">
                <a:ea typeface="+mn-ea"/>
                <a:cs typeface="+mn-cs"/>
              </a:rPr>
            </a:br>
            <a:br>
              <a:rPr lang="en-GB" sz="3200" b="0">
                <a:ea typeface="+mn-ea"/>
                <a:cs typeface="Arial"/>
              </a:rPr>
            </a:br>
            <a:br>
              <a:rPr lang="en-GB" sz="3200">
                <a:ea typeface="+mn-ea"/>
                <a:cs typeface="+mn-cs"/>
              </a:rPr>
            </a:br>
            <a:br>
              <a:rPr lang="en-GB" sz="3200">
                <a:ea typeface="+mn-ea"/>
                <a:cs typeface="+mn-cs"/>
              </a:rPr>
            </a:br>
            <a:r>
              <a:rPr lang="en-GB" sz="3200" i="1">
                <a:solidFill>
                  <a:schemeClr val="dk1"/>
                </a:solidFill>
                <a:ea typeface="+mn-ea"/>
                <a:cs typeface="+mn-cs"/>
              </a:rPr>
              <a:t> </a:t>
            </a:r>
            <a:br>
              <a:rPr lang="en-GB" sz="3200">
                <a:ea typeface="+mn-ea"/>
                <a:cs typeface="+mn-cs"/>
              </a:rPr>
            </a:br>
            <a:endParaRPr lang="en-GB" sz="3200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77AA9E-AC24-78A5-2105-A80204D99450}"/>
              </a:ext>
            </a:extLst>
          </p:cNvPr>
          <p:cNvSpPr txBox="1"/>
          <p:nvPr/>
        </p:nvSpPr>
        <p:spPr>
          <a:xfrm>
            <a:off x="1160584" y="890167"/>
            <a:ext cx="9511789" cy="4104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i="1" dirty="0">
                <a:cs typeface="Arial"/>
              </a:rPr>
              <a:t>Aim: </a:t>
            </a:r>
            <a:r>
              <a:rPr lang="en-US" sz="2667" b="1" i="1" dirty="0">
                <a:cs typeface="Arial"/>
              </a:rPr>
              <a:t>Use communication effectively to work with others</a:t>
            </a:r>
            <a:endParaRPr lang="en-US" sz="2667" i="1" dirty="0"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C77DDD-6593-C924-9387-8AD19FEAB635}"/>
              </a:ext>
            </a:extLst>
          </p:cNvPr>
          <p:cNvSpPr txBox="1"/>
          <p:nvPr/>
        </p:nvSpPr>
        <p:spPr>
          <a:xfrm>
            <a:off x="1115093" y="1955903"/>
            <a:ext cx="8814177" cy="3817007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dirty="0">
                <a:latin typeface="Arial"/>
                <a:ea typeface="Segoe UI"/>
                <a:cs typeface="Arial"/>
              </a:rPr>
              <a:t>Learning outcomes</a:t>
            </a:r>
          </a:p>
          <a:p>
            <a:r>
              <a:rPr lang="en-US" sz="2667" dirty="0">
                <a:latin typeface="Arial"/>
                <a:ea typeface="Segoe UI"/>
                <a:cs typeface="Arial"/>
              </a:rPr>
              <a:t> </a:t>
            </a:r>
            <a:br>
              <a:rPr lang="en-US" sz="2667" dirty="0">
                <a:latin typeface="Arial"/>
                <a:ea typeface="Segoe UI"/>
                <a:cs typeface="Arial"/>
              </a:rPr>
            </a:br>
            <a:r>
              <a:rPr lang="en-US" sz="2667" dirty="0">
                <a:latin typeface="Arial"/>
                <a:ea typeface="Segoe UI"/>
                <a:cs typeface="Arial"/>
              </a:rPr>
              <a:t>By the end of this lesson, you will:</a:t>
            </a:r>
            <a:endParaRPr lang="en-GB" sz="2667" dirty="0">
              <a:latin typeface="Arial"/>
              <a:ea typeface="Segoe UI"/>
              <a:cs typeface="Segoe UI"/>
            </a:endParaRPr>
          </a:p>
          <a:p>
            <a:pPr marL="457189" indent="-457189">
              <a:buAutoNum type="arabicPeriod"/>
            </a:pPr>
            <a:r>
              <a:rPr lang="en-GB" sz="2667" dirty="0">
                <a:latin typeface="Arial"/>
                <a:ea typeface="Segoe UI"/>
                <a:cs typeface="Segoe UI"/>
              </a:rPr>
              <a:t>know how and why we communicate needs to other people</a:t>
            </a:r>
            <a:endParaRPr lang="en-US" sz="2667" dirty="0">
              <a:cs typeface="Arial"/>
            </a:endParaRPr>
          </a:p>
          <a:p>
            <a:pPr marL="457189" indent="-457189">
              <a:buFont typeface="+mj-lt"/>
              <a:buAutoNum type="arabicPeriod"/>
            </a:pPr>
            <a:r>
              <a:rPr lang="en-GB" sz="2667" dirty="0">
                <a:latin typeface="Arial"/>
                <a:ea typeface="Segoe UI"/>
                <a:cs typeface="Segoe UI"/>
              </a:rPr>
              <a:t>be able to communicate effectively with other peers, speaking clearly and confidently</a:t>
            </a:r>
          </a:p>
          <a:p>
            <a:pPr marL="457189" indent="-457189">
              <a:buFont typeface="+mj-lt"/>
              <a:buAutoNum type="arabicPeriod"/>
            </a:pPr>
            <a:r>
              <a:rPr lang="en-GB" sz="2667" dirty="0">
                <a:latin typeface="Arial"/>
                <a:ea typeface="Segoe UI"/>
                <a:cs typeface="Segoe UI"/>
              </a:rPr>
              <a:t>know how to plan collaboratively in groups to complete a task.</a:t>
            </a:r>
            <a:endParaRPr lang="en-US" sz="2667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7483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New material</a:t>
            </a:r>
          </a:p>
        </p:txBody>
      </p:sp>
    </p:spTree>
    <p:extLst>
      <p:ext uri="{BB962C8B-B14F-4D97-AF65-F5344CB8AC3E}">
        <p14:creationId xmlns:p14="http://schemas.microsoft.com/office/powerpoint/2010/main" val="3072831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06C48C-B17D-16E7-E873-3F7AFC9092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DA2C159E-F13C-4A85-9A41-E7669D3E0D70}" type="slidenum">
              <a:rPr lang="en-GB" smtClean="0"/>
              <a:pPr algn="ctr"/>
              <a:t>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862F1D-7D11-9DAE-F560-2A5FA78A4FB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958A3E-03C8-D0E7-9451-DA3D7B0DD476}"/>
              </a:ext>
            </a:extLst>
          </p:cNvPr>
          <p:cNvSpPr txBox="1"/>
          <p:nvPr/>
        </p:nvSpPr>
        <p:spPr>
          <a:xfrm>
            <a:off x="221132" y="131861"/>
            <a:ext cx="11690077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/>
              <a:t>Aim: </a:t>
            </a:r>
            <a:r>
              <a:rPr lang="en-US" sz="2667" b="1" i="1" dirty="0"/>
              <a:t>Use communication effectively to work with others</a:t>
            </a:r>
            <a:endParaRPr lang="en-US" sz="2667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D41870-AC93-FBDE-479E-51E339332447}"/>
              </a:ext>
            </a:extLst>
          </p:cNvPr>
          <p:cNvSpPr txBox="1"/>
          <p:nvPr/>
        </p:nvSpPr>
        <p:spPr>
          <a:xfrm>
            <a:off x="327691" y="1029307"/>
            <a:ext cx="10248501" cy="28730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dirty="0"/>
              <a:t>The core assessment will check your knowledge of effective communication and planning. It will consist of three sections.</a:t>
            </a:r>
            <a:endParaRPr lang="en-US" sz="2667" dirty="0">
              <a:cs typeface="Arial"/>
            </a:endParaRPr>
          </a:p>
          <a:p>
            <a:endParaRPr lang="en-US" sz="2667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67" dirty="0"/>
              <a:t>Core terms and vocabulary.</a:t>
            </a:r>
            <a:endParaRPr lang="en-US" sz="2667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67" dirty="0"/>
              <a:t>A summary of the strategies you could use to communicate with children effectively.</a:t>
            </a:r>
            <a:endParaRPr lang="en-US" sz="2667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67" dirty="0"/>
              <a:t>A scenario-based question.</a:t>
            </a:r>
            <a:endParaRPr lang="en-US" sz="2667" dirty="0"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63C535-6247-988C-3ABC-1A491CAADE4F}"/>
              </a:ext>
            </a:extLst>
          </p:cNvPr>
          <p:cNvSpPr txBox="1"/>
          <p:nvPr/>
        </p:nvSpPr>
        <p:spPr>
          <a:xfrm>
            <a:off x="331238" y="4415264"/>
            <a:ext cx="8804185" cy="13282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40000" tIns="48000" rIns="240000" bIns="48000" rtlCol="0" anchor="t">
            <a:spAutoFit/>
          </a:bodyPr>
          <a:lstStyle/>
          <a:p>
            <a:pPr algn="ctr"/>
            <a:r>
              <a:rPr lang="en-US" sz="2667" b="1" dirty="0"/>
              <a:t>DISCUSS</a:t>
            </a:r>
            <a:endParaRPr lang="en-US" sz="2667" dirty="0">
              <a:cs typeface="Arial"/>
            </a:endParaRPr>
          </a:p>
          <a:p>
            <a:r>
              <a:rPr lang="en-US" sz="2667" dirty="0"/>
              <a:t>Can you </a:t>
            </a:r>
            <a:r>
              <a:rPr lang="en-US" sz="2667" dirty="0" err="1"/>
              <a:t>summarise</a:t>
            </a:r>
            <a:r>
              <a:rPr lang="en-US" sz="2667" dirty="0"/>
              <a:t> the key ideas of the mark scheme printed in your handouts?</a:t>
            </a:r>
            <a:endParaRPr lang="en-GB" sz="2667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6033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B5242F1-95AA-4046-AC93-6EB630E3C049}"/>
</file>

<file path=customXml/itemProps2.xml><?xml version="1.0" encoding="utf-8"?>
<ds:datastoreItem xmlns:ds="http://schemas.openxmlformats.org/officeDocument/2006/customXml" ds:itemID="{2BC8AA4E-7A33-4692-845D-DABE1C416975}"/>
</file>

<file path=customXml/itemProps3.xml><?xml version="1.0" encoding="utf-8"?>
<ds:datastoreItem xmlns:ds="http://schemas.openxmlformats.org/officeDocument/2006/customXml" ds:itemID="{58746BF0-6E9D-4DB8-894A-7889A88CF7A5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</TotalTime>
  <Words>1367</Words>
  <Application>Microsoft Office PowerPoint</Application>
  <PresentationFormat>Widescreen</PresentationFormat>
  <Paragraphs>240</Paragraphs>
  <Slides>20</Slides>
  <Notes>19</Notes>
  <HiddenSlides>4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Block 2</vt:lpstr>
      <vt:lpstr>Lesson 1</vt:lpstr>
      <vt:lpstr>Lesson outline: Teacher use only  </vt:lpstr>
      <vt:lpstr>01</vt:lpstr>
      <vt:lpstr>PowerPoint Presentation</vt:lpstr>
      <vt:lpstr>Aim: Use communication effectively to work with others   </vt:lpstr>
      <vt:lpstr>        </vt:lpstr>
      <vt:lpstr>02</vt:lpstr>
      <vt:lpstr>PowerPoint Presentation</vt:lpstr>
      <vt:lpstr>PowerPoint Presentation</vt:lpstr>
      <vt:lpstr>PowerPoint Presentation</vt:lpstr>
      <vt:lpstr>03</vt:lpstr>
      <vt:lpstr>PowerPoint Presentation</vt:lpstr>
      <vt:lpstr>PowerPoint Presentation</vt:lpstr>
      <vt:lpstr>04</vt:lpstr>
      <vt:lpstr>PowerPoint Presentation</vt:lpstr>
      <vt:lpstr>Aim: Use communication effectively to work with others</vt:lpstr>
      <vt:lpstr>05</vt:lpstr>
      <vt:lpstr>PowerPoint Presentation</vt:lpstr>
      <vt:lpstr>Aim: Use communication effectively to work with others               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</dc:title>
  <dc:creator>Gemma Brezinski</dc:creator>
  <cp:lastModifiedBy>Gemma Brezinski</cp:lastModifiedBy>
  <cp:revision>7</cp:revision>
  <dcterms:created xsi:type="dcterms:W3CDTF">2024-01-08T10:53:03Z</dcterms:created>
  <dcterms:modified xsi:type="dcterms:W3CDTF">2024-01-08T11:56:21Z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