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s/slide18.xml" ContentType="application/vnd.openxmlformats-officedocument.presentationml.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422" r:id="rId2"/>
    <p:sldId id="485" r:id="rId3"/>
    <p:sldId id="486" r:id="rId4"/>
    <p:sldId id="390" r:id="rId5"/>
    <p:sldId id="392" r:id="rId6"/>
    <p:sldId id="487" r:id="rId7"/>
    <p:sldId id="488" r:id="rId8"/>
    <p:sldId id="489" r:id="rId9"/>
    <p:sldId id="490" r:id="rId10"/>
    <p:sldId id="491" r:id="rId11"/>
    <p:sldId id="492" r:id="rId12"/>
    <p:sldId id="493" r:id="rId13"/>
    <p:sldId id="494" r:id="rId14"/>
    <p:sldId id="495" r:id="rId15"/>
    <p:sldId id="496" r:id="rId16"/>
    <p:sldId id="497" r:id="rId17"/>
    <p:sldId id="498" r:id="rId18"/>
    <p:sldId id="40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1612690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1559874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554085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3270334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1772322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4084052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1135492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842929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2632349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45908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4123939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519218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4009305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1775681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83559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016880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768862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630437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1735174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801291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4C122-B929-FCC5-DE3B-4EBF267DEBB7}"/>
              </a:ext>
            </a:extLst>
          </p:cNvPr>
          <p:cNvSpPr>
            <a:spLocks noGrp="1"/>
          </p:cNvSpPr>
          <p:nvPr>
            <p:ph type="ctrTitle"/>
          </p:nvPr>
        </p:nvSpPr>
        <p:spPr/>
        <p:txBody>
          <a:bodyPr/>
          <a:lstStyle/>
          <a:p>
            <a:r>
              <a:rPr lang="en-US"/>
              <a:t>Block 2</a:t>
            </a:r>
            <a:endParaRPr lang="en-GB"/>
          </a:p>
        </p:txBody>
      </p:sp>
    </p:spTree>
    <p:extLst>
      <p:ext uri="{BB962C8B-B14F-4D97-AF65-F5344CB8AC3E}">
        <p14:creationId xmlns:p14="http://schemas.microsoft.com/office/powerpoint/2010/main" val="2564277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1111658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2067203"/>
            <a:ext cx="9942911" cy="1590397"/>
          </a:xfrm>
        </p:spPr>
        <p:txBody>
          <a:bodyPr vert="horz" lIns="144000" tIns="0" rIns="144000" bIns="0" rtlCol="0" anchor="t" anchorCtr="0">
            <a:normAutofit fontScale="90000"/>
          </a:bodyPr>
          <a:lstStyle/>
          <a:p>
            <a:pPr fontAlgn="base"/>
            <a:br>
              <a:rPr lang="en-GB" b="0"/>
            </a:br>
            <a:br>
              <a:rPr lang="en-GB" b="0"/>
            </a:br>
            <a:br>
              <a:rPr lang="en-US" sz="2400" b="0">
                <a:latin typeface="Arial" panose="020B0604020202020204" pitchFamily="34" charset="0"/>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109242" y="138034"/>
            <a:ext cx="12159361"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a:t>
            </a:r>
            <a:endParaRPr lang="en-US" sz="2667" dirty="0"/>
          </a:p>
        </p:txBody>
      </p:sp>
      <p:sp>
        <p:nvSpPr>
          <p:cNvPr id="7" name="TextBox 6">
            <a:extLst>
              <a:ext uri="{FF2B5EF4-FFF2-40B4-BE49-F238E27FC236}">
                <a16:creationId xmlns:a16="http://schemas.microsoft.com/office/drawing/2014/main" id="{64C437F6-8DE0-7E98-21C5-8337F1103E6C}"/>
              </a:ext>
            </a:extLst>
          </p:cNvPr>
          <p:cNvSpPr txBox="1"/>
          <p:nvPr/>
        </p:nvSpPr>
        <p:spPr>
          <a:xfrm>
            <a:off x="3695178" y="1570973"/>
            <a:ext cx="5127841" cy="6566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4267"/>
          </a:p>
        </p:txBody>
      </p:sp>
      <p:sp>
        <p:nvSpPr>
          <p:cNvPr id="9" name="Rectangle: Rounded Corners 8">
            <a:extLst>
              <a:ext uri="{FF2B5EF4-FFF2-40B4-BE49-F238E27FC236}">
                <a16:creationId xmlns:a16="http://schemas.microsoft.com/office/drawing/2014/main" id="{A92E1F96-16AB-5F47-7927-61A7069E800E}"/>
              </a:ext>
            </a:extLst>
          </p:cNvPr>
          <p:cNvSpPr/>
          <p:nvPr/>
        </p:nvSpPr>
        <p:spPr>
          <a:xfrm>
            <a:off x="681407" y="1575350"/>
            <a:ext cx="10735399" cy="4340345"/>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2667" dirty="0">
                <a:solidFill>
                  <a:schemeClr val="tx1"/>
                </a:solidFill>
                <a:cs typeface="Arial"/>
              </a:rPr>
              <a:t>When communicating with parents/</a:t>
            </a:r>
            <a:r>
              <a:rPr lang="en-US" sz="2667" dirty="0" err="1">
                <a:solidFill>
                  <a:schemeClr val="tx1"/>
                </a:solidFill>
                <a:cs typeface="Arial"/>
              </a:rPr>
              <a:t>carers</a:t>
            </a:r>
            <a:r>
              <a:rPr lang="en-US" sz="2667" dirty="0">
                <a:solidFill>
                  <a:schemeClr val="tx1"/>
                </a:solidFill>
                <a:cs typeface="Arial"/>
              </a:rPr>
              <a:t> in writing, it is essential that you consider the purpose and audience of your communication clearly. </a:t>
            </a:r>
            <a:br>
              <a:rPr lang="en-US" sz="2667" dirty="0">
                <a:cs typeface="Arial"/>
              </a:rPr>
            </a:br>
            <a:endParaRPr lang="en-US" sz="2667" dirty="0">
              <a:solidFill>
                <a:schemeClr val="tx1"/>
              </a:solidFill>
              <a:cs typeface="Arial"/>
            </a:endParaRPr>
          </a:p>
          <a:p>
            <a:r>
              <a:rPr lang="en-US" sz="2667" b="1" dirty="0">
                <a:solidFill>
                  <a:schemeClr val="tx1"/>
                </a:solidFill>
                <a:cs typeface="Arial"/>
              </a:rPr>
              <a:t>Purpose:</a:t>
            </a:r>
            <a:r>
              <a:rPr lang="en-US" sz="2667" dirty="0">
                <a:solidFill>
                  <a:schemeClr val="tx1"/>
                </a:solidFill>
                <a:cs typeface="Arial"/>
              </a:rPr>
              <a:t> The aim of your writing, e.g. to persuade, inform, entertain, etc. </a:t>
            </a:r>
          </a:p>
          <a:p>
            <a:r>
              <a:rPr lang="en-US" sz="2667" b="1" dirty="0">
                <a:solidFill>
                  <a:schemeClr val="tx1"/>
                </a:solidFill>
                <a:cs typeface="Arial"/>
              </a:rPr>
              <a:t>Audience:</a:t>
            </a:r>
            <a:r>
              <a:rPr lang="en-US" sz="2667" dirty="0">
                <a:solidFill>
                  <a:schemeClr val="tx1"/>
                </a:solidFill>
                <a:cs typeface="Arial"/>
              </a:rPr>
              <a:t> The people who will read your writing, who will have their own background and needs, etc. </a:t>
            </a:r>
          </a:p>
        </p:txBody>
      </p:sp>
    </p:spTree>
    <p:extLst>
      <p:ext uri="{BB962C8B-B14F-4D97-AF65-F5344CB8AC3E}">
        <p14:creationId xmlns:p14="http://schemas.microsoft.com/office/powerpoint/2010/main" val="1162624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370729" y="3602926"/>
            <a:ext cx="9942911" cy="1590397"/>
          </a:xfrm>
        </p:spPr>
        <p:txBody>
          <a:bodyPr vert="horz" lIns="144000" tIns="0" rIns="144000" bIns="0" rtlCol="0" anchor="t" anchorCtr="0">
            <a:normAutofit fontScale="90000"/>
          </a:bodyPr>
          <a:lstStyle/>
          <a:p>
            <a:pPr fontAlgn="base"/>
            <a:br>
              <a:rPr lang="en-GB" b="0"/>
            </a:br>
            <a:br>
              <a:rPr lang="en-GB" b="0"/>
            </a:br>
            <a:br>
              <a:rPr lang="en-US" sz="2400" b="0">
                <a:latin typeface="Arial" panose="020B0604020202020204" pitchFamily="34" charset="0"/>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101694" y="149757"/>
            <a:ext cx="12169156" cy="943976"/>
          </a:xfrm>
          <a:prstGeom prst="rect">
            <a:avLst/>
          </a:prstGeom>
          <a:noFill/>
        </p:spPr>
        <p:txBody>
          <a:bodyPr wrap="square" lIns="121920" tIns="60960" rIns="121920" bIns="60960" anchor="t">
            <a:spAutoFit/>
          </a:bodyPr>
          <a:lstStyle/>
          <a:p>
            <a:r>
              <a:rPr lang="en-GB" sz="2667" b="1" i="1" dirty="0"/>
              <a:t>Aim: Communicate effectively with parents and carers to support their child’s needs</a:t>
            </a:r>
            <a:endParaRPr lang="en-US" sz="2667" b="1" i="1" dirty="0">
              <a:cs typeface="Arial"/>
            </a:endParaRPr>
          </a:p>
        </p:txBody>
      </p:sp>
      <p:sp>
        <p:nvSpPr>
          <p:cNvPr id="7" name="TextBox 6">
            <a:extLst>
              <a:ext uri="{FF2B5EF4-FFF2-40B4-BE49-F238E27FC236}">
                <a16:creationId xmlns:a16="http://schemas.microsoft.com/office/drawing/2014/main" id="{64C437F6-8DE0-7E98-21C5-8337F1103E6C}"/>
              </a:ext>
            </a:extLst>
          </p:cNvPr>
          <p:cNvSpPr txBox="1"/>
          <p:nvPr/>
        </p:nvSpPr>
        <p:spPr>
          <a:xfrm>
            <a:off x="3695178" y="1570973"/>
            <a:ext cx="5127841" cy="6566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4267"/>
          </a:p>
        </p:txBody>
      </p:sp>
      <p:sp>
        <p:nvSpPr>
          <p:cNvPr id="2" name="TextBox 1">
            <a:extLst>
              <a:ext uri="{FF2B5EF4-FFF2-40B4-BE49-F238E27FC236}">
                <a16:creationId xmlns:a16="http://schemas.microsoft.com/office/drawing/2014/main" id="{88A5BD96-F6F2-DB27-02F2-8B97F41D315E}"/>
              </a:ext>
            </a:extLst>
          </p:cNvPr>
          <p:cNvSpPr txBox="1"/>
          <p:nvPr/>
        </p:nvSpPr>
        <p:spPr>
          <a:xfrm>
            <a:off x="742407" y="4344083"/>
            <a:ext cx="4416307" cy="16417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dirty="0">
                <a:cs typeface="Arial"/>
              </a:rPr>
              <a:t>What is the key purpose of the communication and how might this affect your written </a:t>
            </a:r>
          </a:p>
          <a:p>
            <a:r>
              <a:rPr lang="en-US" sz="2667" dirty="0">
                <a:cs typeface="Arial"/>
              </a:rPr>
              <a:t>style?</a:t>
            </a:r>
            <a:endParaRPr lang="en-US" sz="2667" dirty="0"/>
          </a:p>
        </p:txBody>
      </p:sp>
      <p:sp>
        <p:nvSpPr>
          <p:cNvPr id="8" name="TextBox 7">
            <a:extLst>
              <a:ext uri="{FF2B5EF4-FFF2-40B4-BE49-F238E27FC236}">
                <a16:creationId xmlns:a16="http://schemas.microsoft.com/office/drawing/2014/main" id="{DD254D3D-02C7-D6B0-3391-819ACBB75620}"/>
              </a:ext>
            </a:extLst>
          </p:cNvPr>
          <p:cNvSpPr txBox="1"/>
          <p:nvPr/>
        </p:nvSpPr>
        <p:spPr>
          <a:xfrm>
            <a:off x="5803724" y="4396113"/>
            <a:ext cx="4932123" cy="12312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dirty="0">
                <a:cs typeface="Arial"/>
              </a:rPr>
              <a:t>Who is the audience and how might this affect your written style? </a:t>
            </a:r>
          </a:p>
        </p:txBody>
      </p:sp>
      <p:cxnSp>
        <p:nvCxnSpPr>
          <p:cNvPr id="10" name="Straight Arrow Connector 9">
            <a:extLst>
              <a:ext uri="{FF2B5EF4-FFF2-40B4-BE49-F238E27FC236}">
                <a16:creationId xmlns:a16="http://schemas.microsoft.com/office/drawing/2014/main" id="{714E3F77-7974-08F7-42C2-691B51387768}"/>
              </a:ext>
            </a:extLst>
          </p:cNvPr>
          <p:cNvCxnSpPr/>
          <p:nvPr/>
        </p:nvCxnSpPr>
        <p:spPr>
          <a:xfrm flipH="1">
            <a:off x="5559992" y="3469188"/>
            <a:ext cx="2085" cy="3077227"/>
          </a:xfrm>
          <a:prstGeom prst="straightConnector1">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F64CDB4-547E-7D0C-DEBE-FD5AD16E4011}"/>
              </a:ext>
            </a:extLst>
          </p:cNvPr>
          <p:cNvCxnSpPr/>
          <p:nvPr/>
        </p:nvCxnSpPr>
        <p:spPr>
          <a:xfrm>
            <a:off x="366387" y="4181605"/>
            <a:ext cx="10582404" cy="39667"/>
          </a:xfrm>
          <a:prstGeom prst="straightConnector1">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80DDFE-2F51-6F1B-6DC3-F5E0F65C55DA}"/>
              </a:ext>
            </a:extLst>
          </p:cNvPr>
          <p:cNvSpPr txBox="1"/>
          <p:nvPr/>
        </p:nvSpPr>
        <p:spPr>
          <a:xfrm>
            <a:off x="2102324" y="3738095"/>
            <a:ext cx="434496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2667" b="1">
                <a:cs typeface="Arial"/>
              </a:rPr>
              <a:t>Purpose</a:t>
            </a:r>
            <a:endParaRPr lang="en-US" sz="2667" b="1"/>
          </a:p>
        </p:txBody>
      </p:sp>
      <p:sp>
        <p:nvSpPr>
          <p:cNvPr id="13" name="TextBox 12">
            <a:extLst>
              <a:ext uri="{FF2B5EF4-FFF2-40B4-BE49-F238E27FC236}">
                <a16:creationId xmlns:a16="http://schemas.microsoft.com/office/drawing/2014/main" id="{1FC090D7-FCB1-52E7-BCC4-78D9043FABCD}"/>
              </a:ext>
            </a:extLst>
          </p:cNvPr>
          <p:cNvSpPr txBox="1"/>
          <p:nvPr/>
        </p:nvSpPr>
        <p:spPr>
          <a:xfrm>
            <a:off x="7664362" y="3656033"/>
            <a:ext cx="434496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Audience </a:t>
            </a:r>
            <a:endParaRPr lang="en-US" sz="2667" b="1" dirty="0"/>
          </a:p>
        </p:txBody>
      </p:sp>
      <p:sp>
        <p:nvSpPr>
          <p:cNvPr id="14" name="TextBox 13">
            <a:extLst>
              <a:ext uri="{FF2B5EF4-FFF2-40B4-BE49-F238E27FC236}">
                <a16:creationId xmlns:a16="http://schemas.microsoft.com/office/drawing/2014/main" id="{4D4ED47F-39F4-11C9-E937-60F09E99C60B}"/>
              </a:ext>
            </a:extLst>
          </p:cNvPr>
          <p:cNvSpPr txBox="1"/>
          <p:nvPr/>
        </p:nvSpPr>
        <p:spPr>
          <a:xfrm>
            <a:off x="254978" y="1318846"/>
            <a:ext cx="11265876" cy="205216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Activity 2 </a:t>
            </a:r>
          </a:p>
          <a:p>
            <a:endParaRPr lang="en-US" sz="2667" dirty="0">
              <a:cs typeface="Arial"/>
            </a:endParaRPr>
          </a:p>
          <a:p>
            <a:r>
              <a:rPr lang="en-US" sz="2667" dirty="0">
                <a:cs typeface="Arial"/>
              </a:rPr>
              <a:t>You are going to write a letter to Archie’s parents/</a:t>
            </a:r>
            <a:r>
              <a:rPr lang="en-US" sz="2667" dirty="0" err="1">
                <a:cs typeface="Arial"/>
              </a:rPr>
              <a:t>carers</a:t>
            </a:r>
            <a:r>
              <a:rPr lang="en-US" sz="2667" dirty="0">
                <a:cs typeface="Arial"/>
              </a:rPr>
              <a:t>, outlining the needs you have identified, the strategies you will put in place and how they can support you. </a:t>
            </a:r>
          </a:p>
        </p:txBody>
      </p:sp>
    </p:spTree>
    <p:extLst>
      <p:ext uri="{BB962C8B-B14F-4D97-AF65-F5344CB8AC3E}">
        <p14:creationId xmlns:p14="http://schemas.microsoft.com/office/powerpoint/2010/main" val="3308427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89971" y="114587"/>
            <a:ext cx="12169157"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a:t>
            </a:r>
            <a:endParaRPr lang="en-US" sz="2667" dirty="0"/>
          </a:p>
        </p:txBody>
      </p:sp>
      <p:sp>
        <p:nvSpPr>
          <p:cNvPr id="7" name="TextBox 6">
            <a:extLst>
              <a:ext uri="{FF2B5EF4-FFF2-40B4-BE49-F238E27FC236}">
                <a16:creationId xmlns:a16="http://schemas.microsoft.com/office/drawing/2014/main" id="{64C437F6-8DE0-7E98-21C5-8337F1103E6C}"/>
              </a:ext>
            </a:extLst>
          </p:cNvPr>
          <p:cNvSpPr txBox="1"/>
          <p:nvPr/>
        </p:nvSpPr>
        <p:spPr>
          <a:xfrm>
            <a:off x="3695178" y="1570973"/>
            <a:ext cx="5127841" cy="6566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4267"/>
          </a:p>
        </p:txBody>
      </p:sp>
      <p:sp>
        <p:nvSpPr>
          <p:cNvPr id="17" name="Rectangle: Rounded Corners 16">
            <a:extLst>
              <a:ext uri="{FF2B5EF4-FFF2-40B4-BE49-F238E27FC236}">
                <a16:creationId xmlns:a16="http://schemas.microsoft.com/office/drawing/2014/main" id="{9B0F9A06-AFE9-6EE5-F4A1-8C28424D4E80}"/>
              </a:ext>
            </a:extLst>
          </p:cNvPr>
          <p:cNvSpPr/>
          <p:nvPr/>
        </p:nvSpPr>
        <p:spPr>
          <a:xfrm>
            <a:off x="8280753" y="3119588"/>
            <a:ext cx="3392080" cy="1577065"/>
          </a:xfrm>
          <a:prstGeom prst="roundRect">
            <a:avLst/>
          </a:prstGeom>
          <a:no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667" b="1" dirty="0">
                <a:solidFill>
                  <a:schemeClr val="tx1"/>
                </a:solidFill>
              </a:rPr>
              <a:t>WAGOLL –</a:t>
            </a:r>
            <a:endParaRPr lang="en-GB" sz="2667" b="1" dirty="0">
              <a:solidFill>
                <a:schemeClr val="tx1"/>
              </a:solidFill>
              <a:cs typeface="Arial"/>
            </a:endParaRPr>
          </a:p>
          <a:p>
            <a:pPr algn="ctr"/>
            <a:r>
              <a:rPr lang="en-US" sz="2667" dirty="0">
                <a:solidFill>
                  <a:schemeClr val="tx1"/>
                </a:solidFill>
              </a:rPr>
              <a:t>What a good one looks like.</a:t>
            </a:r>
            <a:endParaRPr lang="en-GB" sz="2667" dirty="0">
              <a:solidFill>
                <a:schemeClr val="tx1"/>
              </a:solidFill>
              <a:cs typeface="Arial"/>
            </a:endParaRPr>
          </a:p>
        </p:txBody>
      </p:sp>
      <p:sp>
        <p:nvSpPr>
          <p:cNvPr id="2" name="TextBox 1">
            <a:extLst>
              <a:ext uri="{FF2B5EF4-FFF2-40B4-BE49-F238E27FC236}">
                <a16:creationId xmlns:a16="http://schemas.microsoft.com/office/drawing/2014/main" id="{50699461-A543-C128-D9EE-382363B2E408}"/>
              </a:ext>
            </a:extLst>
          </p:cNvPr>
          <p:cNvSpPr txBox="1"/>
          <p:nvPr/>
        </p:nvSpPr>
        <p:spPr>
          <a:xfrm>
            <a:off x="817684" y="1781909"/>
            <a:ext cx="6945923" cy="32834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Activity 3</a:t>
            </a:r>
          </a:p>
          <a:p>
            <a:endParaRPr lang="en-US" sz="2667" dirty="0">
              <a:cs typeface="Arial"/>
            </a:endParaRPr>
          </a:p>
          <a:p>
            <a:r>
              <a:rPr lang="en-US" sz="2667" dirty="0">
                <a:cs typeface="Arial"/>
              </a:rPr>
              <a:t>Read the sample letter in the handout booklet and identify examples where the writing:</a:t>
            </a:r>
          </a:p>
          <a:p>
            <a:endParaRPr lang="en-US" sz="2667" dirty="0">
              <a:cs typeface="Arial"/>
            </a:endParaRPr>
          </a:p>
          <a:p>
            <a:pPr marL="457189" indent="-457189">
              <a:buFont typeface="Arial" panose="020B0604020202020204" pitchFamily="34" charset="0"/>
              <a:buChar char="•"/>
            </a:pPr>
            <a:r>
              <a:rPr lang="en-US" sz="2667" dirty="0">
                <a:cs typeface="Arial"/>
              </a:rPr>
              <a:t>is clear and concise</a:t>
            </a:r>
          </a:p>
          <a:p>
            <a:pPr marL="457189" indent="-457189">
              <a:buFont typeface="Arial" panose="020B0604020202020204" pitchFamily="34" charset="0"/>
              <a:buChar char="•"/>
            </a:pPr>
            <a:r>
              <a:rPr lang="en-US" sz="2667" dirty="0">
                <a:cs typeface="Arial"/>
              </a:rPr>
              <a:t>explains technical terms</a:t>
            </a:r>
          </a:p>
          <a:p>
            <a:pPr marL="457189" indent="-457189">
              <a:buFont typeface="Arial" panose="020B0604020202020204" pitchFamily="34" charset="0"/>
              <a:buChar char="•"/>
            </a:pPr>
            <a:r>
              <a:rPr lang="en-US" sz="2667" dirty="0">
                <a:cs typeface="Arial"/>
              </a:rPr>
              <a:t>maintains a positive and professional style.</a:t>
            </a:r>
            <a:endParaRPr lang="en-US" sz="2667" dirty="0"/>
          </a:p>
        </p:txBody>
      </p:sp>
    </p:spTree>
    <p:extLst>
      <p:ext uri="{BB962C8B-B14F-4D97-AF65-F5344CB8AC3E}">
        <p14:creationId xmlns:p14="http://schemas.microsoft.com/office/powerpoint/2010/main" val="4200877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282144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54801" y="91141"/>
            <a:ext cx="12180880"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a:t>
            </a:r>
            <a:endParaRPr lang="en-US" sz="2667" dirty="0"/>
          </a:p>
        </p:txBody>
      </p:sp>
      <p:sp>
        <p:nvSpPr>
          <p:cNvPr id="2" name="TextBox 1">
            <a:extLst>
              <a:ext uri="{FF2B5EF4-FFF2-40B4-BE49-F238E27FC236}">
                <a16:creationId xmlns:a16="http://schemas.microsoft.com/office/drawing/2014/main" id="{5D432855-B399-FFB7-6D2E-9E55459A39F5}"/>
              </a:ext>
            </a:extLst>
          </p:cNvPr>
          <p:cNvSpPr txBox="1"/>
          <p:nvPr/>
        </p:nvSpPr>
        <p:spPr>
          <a:xfrm>
            <a:off x="7673757" y="1402755"/>
            <a:ext cx="4200472" cy="4660168"/>
          </a:xfrm>
          <a:prstGeom prst="rect">
            <a:avLst/>
          </a:prstGeom>
          <a:solidFill>
            <a:schemeClr val="accent2">
              <a:lumMod val="20000"/>
              <a:lumOff val="80000"/>
            </a:schemeClr>
          </a:solidFill>
          <a:ln>
            <a:solidFill>
              <a:schemeClr val="tx1"/>
            </a:solidFill>
          </a:ln>
          <a:effectLst>
            <a:outerShdw blurRad="50800" dist="38100" dir="2700000" algn="tl" rotWithShape="0">
              <a:prstClr val="black">
                <a:alpha val="40000"/>
              </a:prstClr>
            </a:outerShdw>
          </a:effectLst>
        </p:spPr>
        <p:txBody>
          <a:bodyPr rot="0" spcFirstLastPara="0" vertOverflow="overflow" horzOverflow="overflow" vert="horz" wrap="square" lIns="240000" tIns="144000" rIns="240000" bIns="0" numCol="1" spcCol="0" rtlCol="0" fromWordArt="0" anchor="t" anchorCtr="0" forceAA="0" compatLnSpc="1">
            <a:prstTxWarp prst="textNoShape">
              <a:avLst/>
            </a:prstTxWarp>
            <a:spAutoFit/>
          </a:bodyPr>
          <a:lstStyle/>
          <a:p>
            <a:r>
              <a:rPr lang="en-US" sz="2667" b="1" dirty="0">
                <a:cs typeface="Arial"/>
              </a:rPr>
              <a:t>Remember:</a:t>
            </a:r>
            <a:endParaRPr lang="en-US" sz="2667" dirty="0">
              <a:cs typeface="Arial"/>
            </a:endParaRPr>
          </a:p>
          <a:p>
            <a:pPr marL="457189" indent="-457189">
              <a:buFont typeface="Arial" panose="020B0604020202020204" pitchFamily="34" charset="0"/>
              <a:buChar char="•"/>
            </a:pPr>
            <a:r>
              <a:rPr lang="en-US" sz="2667" dirty="0">
                <a:cs typeface="Arial"/>
              </a:rPr>
              <a:t>Keep your tone professional.</a:t>
            </a:r>
          </a:p>
          <a:p>
            <a:pPr marL="457189" indent="-457189">
              <a:buFont typeface="Arial" panose="020B0604020202020204" pitchFamily="34" charset="0"/>
              <a:buChar char="•"/>
            </a:pPr>
            <a:r>
              <a:rPr lang="en-US" sz="2667" dirty="0">
                <a:cs typeface="Arial"/>
              </a:rPr>
              <a:t>Make sure you address the letter to the parent/</a:t>
            </a:r>
            <a:r>
              <a:rPr lang="en-US" sz="2667" dirty="0" err="1">
                <a:cs typeface="Arial"/>
              </a:rPr>
              <a:t>carer</a:t>
            </a:r>
            <a:r>
              <a:rPr lang="en-US" sz="2667" dirty="0">
                <a:cs typeface="Arial"/>
              </a:rPr>
              <a:t> of the child and sign off appropriately. </a:t>
            </a:r>
          </a:p>
          <a:p>
            <a:pPr marL="457189" indent="-457189">
              <a:buFont typeface="Arial" panose="020B0604020202020204" pitchFamily="34" charset="0"/>
              <a:buChar char="•"/>
            </a:pPr>
            <a:r>
              <a:rPr lang="en-US" sz="2667" dirty="0">
                <a:cs typeface="Arial"/>
              </a:rPr>
              <a:t>Make sure your sentence structure is accurate. </a:t>
            </a:r>
          </a:p>
        </p:txBody>
      </p:sp>
      <p:sp>
        <p:nvSpPr>
          <p:cNvPr id="6" name="TextBox 5">
            <a:extLst>
              <a:ext uri="{FF2B5EF4-FFF2-40B4-BE49-F238E27FC236}">
                <a16:creationId xmlns:a16="http://schemas.microsoft.com/office/drawing/2014/main" id="{39827803-B83E-02E8-B069-AB197E711C15}"/>
              </a:ext>
            </a:extLst>
          </p:cNvPr>
          <p:cNvSpPr txBox="1"/>
          <p:nvPr/>
        </p:nvSpPr>
        <p:spPr>
          <a:xfrm>
            <a:off x="234461" y="1400908"/>
            <a:ext cx="7104184" cy="410432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Segoe UI"/>
              </a:rPr>
              <a:t>Activity 4</a:t>
            </a:r>
            <a:r>
              <a:rPr lang="en-US" sz="2667" dirty="0">
                <a:cs typeface="Segoe UI"/>
              </a:rPr>
              <a:t>​</a:t>
            </a:r>
          </a:p>
          <a:p>
            <a:r>
              <a:rPr lang="en-US" sz="2667" dirty="0">
                <a:cs typeface="Segoe UI"/>
              </a:rPr>
              <a:t>​</a:t>
            </a:r>
          </a:p>
          <a:p>
            <a:r>
              <a:rPr lang="en-US" sz="2667" dirty="0">
                <a:cs typeface="Segoe UI"/>
              </a:rPr>
              <a:t>You are now going to write your own letter to the parents/</a:t>
            </a:r>
            <a:r>
              <a:rPr lang="en-US" sz="2667" dirty="0" err="1">
                <a:cs typeface="Segoe UI"/>
              </a:rPr>
              <a:t>carers</a:t>
            </a:r>
            <a:r>
              <a:rPr lang="en-US" sz="2667" dirty="0">
                <a:cs typeface="Segoe UI"/>
              </a:rPr>
              <a:t> of Archie, outlining:​</a:t>
            </a:r>
          </a:p>
          <a:p>
            <a:r>
              <a:rPr lang="en-US" sz="2667" dirty="0">
                <a:cs typeface="Segoe UI"/>
              </a:rPr>
              <a:t>​</a:t>
            </a:r>
          </a:p>
          <a:p>
            <a:pPr marL="457189" indent="-457189">
              <a:buFont typeface="Arial"/>
              <a:buChar char="•"/>
            </a:pPr>
            <a:r>
              <a:rPr lang="en-US" sz="2667" dirty="0">
                <a:cs typeface="Arial"/>
              </a:rPr>
              <a:t>what the child’s key needs are.</a:t>
            </a:r>
          </a:p>
          <a:p>
            <a:pPr marL="457189" indent="-457189">
              <a:buFont typeface="Arial"/>
              <a:buChar char="•"/>
            </a:pPr>
            <a:r>
              <a:rPr lang="en-US" sz="2667" dirty="0">
                <a:cs typeface="Arial"/>
              </a:rPr>
              <a:t>what strategies will be put in place at nursery to support the child</a:t>
            </a:r>
          </a:p>
          <a:p>
            <a:pPr marL="457189" indent="-457189">
              <a:buFont typeface="Arial"/>
              <a:buChar char="•"/>
            </a:pPr>
            <a:r>
              <a:rPr lang="en-US" sz="2667" dirty="0">
                <a:cs typeface="Arial"/>
              </a:rPr>
              <a:t>what strategies the parents can use at home to support their child. </a:t>
            </a:r>
          </a:p>
        </p:txBody>
      </p:sp>
    </p:spTree>
    <p:extLst>
      <p:ext uri="{BB962C8B-B14F-4D97-AF65-F5344CB8AC3E}">
        <p14:creationId xmlns:p14="http://schemas.microsoft.com/office/powerpoint/2010/main" val="1690708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4120699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132847" y="131289"/>
            <a:ext cx="11407157"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a:t>
            </a:r>
            <a:endParaRPr lang="en-US" sz="2667" dirty="0"/>
          </a:p>
        </p:txBody>
      </p:sp>
      <p:sp>
        <p:nvSpPr>
          <p:cNvPr id="7" name="TextBox 6">
            <a:extLst>
              <a:ext uri="{FF2B5EF4-FFF2-40B4-BE49-F238E27FC236}">
                <a16:creationId xmlns:a16="http://schemas.microsoft.com/office/drawing/2014/main" id="{64C437F6-8DE0-7E98-21C5-8337F1103E6C}"/>
              </a:ext>
            </a:extLst>
          </p:cNvPr>
          <p:cNvSpPr txBox="1"/>
          <p:nvPr/>
        </p:nvSpPr>
        <p:spPr>
          <a:xfrm>
            <a:off x="3695178" y="1570973"/>
            <a:ext cx="5127841" cy="6566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4267"/>
          </a:p>
        </p:txBody>
      </p:sp>
      <p:sp>
        <p:nvSpPr>
          <p:cNvPr id="9" name="Rectangle: Rounded Corners 8">
            <a:extLst>
              <a:ext uri="{FF2B5EF4-FFF2-40B4-BE49-F238E27FC236}">
                <a16:creationId xmlns:a16="http://schemas.microsoft.com/office/drawing/2014/main" id="{A92E1F96-16AB-5F47-7927-61A7069E800E}"/>
              </a:ext>
            </a:extLst>
          </p:cNvPr>
          <p:cNvSpPr/>
          <p:nvPr/>
        </p:nvSpPr>
        <p:spPr>
          <a:xfrm>
            <a:off x="312000" y="1340499"/>
            <a:ext cx="7676960" cy="4750488"/>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2667" b="1" dirty="0">
                <a:solidFill>
                  <a:schemeClr val="tx1"/>
                </a:solidFill>
                <a:cs typeface="Arial"/>
              </a:rPr>
              <a:t>Review activity</a:t>
            </a:r>
          </a:p>
          <a:p>
            <a:endParaRPr lang="en-US" sz="2667" dirty="0">
              <a:solidFill>
                <a:schemeClr val="tx1"/>
              </a:solidFill>
              <a:cs typeface="Arial"/>
            </a:endParaRPr>
          </a:p>
          <a:p>
            <a:r>
              <a:rPr lang="en-US" sz="2667" dirty="0">
                <a:solidFill>
                  <a:schemeClr val="tx1"/>
                </a:solidFill>
                <a:cs typeface="Arial"/>
              </a:rPr>
              <a:t>You are going to peer-assess the work of another member of your group. Use the rating grid in the handout to do this. </a:t>
            </a:r>
          </a:p>
          <a:p>
            <a:r>
              <a:rPr lang="en-US" sz="2667" dirty="0">
                <a:solidFill>
                  <a:schemeClr val="tx1"/>
                </a:solidFill>
                <a:cs typeface="Arial"/>
              </a:rPr>
              <a:t>You will then have a final 10 minutes to re-draft/improve your letter in response to feedback on your own work. </a:t>
            </a:r>
          </a:p>
        </p:txBody>
      </p:sp>
      <p:pic>
        <p:nvPicPr>
          <p:cNvPr id="2" name="Picture 5" descr="A hand writing a word on a white board&#10;&#10;Description automatically generated">
            <a:extLst>
              <a:ext uri="{FF2B5EF4-FFF2-40B4-BE49-F238E27FC236}">
                <a16:creationId xmlns:a16="http://schemas.microsoft.com/office/drawing/2014/main" id="{9F273F17-BE55-196A-E8C4-7FFC3D2FAC95}"/>
              </a:ext>
            </a:extLst>
          </p:cNvPr>
          <p:cNvPicPr>
            <a:picLocks noChangeAspect="1"/>
          </p:cNvPicPr>
          <p:nvPr/>
        </p:nvPicPr>
        <p:blipFill>
          <a:blip r:embed="rId3"/>
          <a:stretch>
            <a:fillRect/>
          </a:stretch>
        </p:blipFill>
        <p:spPr>
          <a:xfrm>
            <a:off x="8317283" y="2342213"/>
            <a:ext cx="3657600" cy="2444972"/>
          </a:xfrm>
          <a:prstGeom prst="rect">
            <a:avLst/>
          </a:prstGeom>
        </p:spPr>
      </p:pic>
    </p:spTree>
    <p:extLst>
      <p:ext uri="{BB962C8B-B14F-4D97-AF65-F5344CB8AC3E}">
        <p14:creationId xmlns:p14="http://schemas.microsoft.com/office/powerpoint/2010/main" val="2680043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1857648"/>
            <a:ext cx="9942911" cy="714097"/>
          </a:xfrm>
        </p:spPr>
        <p:txBody>
          <a:bodyPr vert="horz" lIns="144000" tIns="0" rIns="144000" bIns="0" rtlCol="0" anchor="t" anchorCtr="0">
            <a:normAutofit fontScale="90000"/>
          </a:bodyPr>
          <a:lstStyle/>
          <a:p>
            <a:pPr fontAlgn="base"/>
            <a:br>
              <a:rPr lang="en-GB" b="0"/>
            </a:br>
            <a:br>
              <a:rPr lang="en-GB" b="0"/>
            </a:br>
            <a:br>
              <a:rPr lang="en-GB" b="0"/>
            </a:br>
            <a:br>
              <a:rPr lang="en-US" sz="2400" b="0">
                <a:latin typeface="Arial" panose="020B0604020202020204" pitchFamily="34" charset="0"/>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ea typeface="+mn-ea"/>
                <a:cs typeface="+mn-cs"/>
              </a:rPr>
            </a:br>
            <a:r>
              <a:rPr lang="en-GB" sz="1333" i="1">
                <a:solidFill>
                  <a:schemeClr val="dk1"/>
                </a:solidFill>
                <a:ea typeface="+mn-ea"/>
                <a:cs typeface="+mn-cs"/>
              </a:rPr>
              <a:t> </a:t>
            </a:r>
            <a:br>
              <a:rPr lang="en-GB" sz="1333">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1126899" y="614663"/>
            <a:ext cx="9174957" cy="943976"/>
          </a:xfrm>
          <a:prstGeom prst="rect">
            <a:avLst/>
          </a:prstGeom>
          <a:noFill/>
        </p:spPr>
        <p:txBody>
          <a:bodyPr wrap="square" lIns="121920" tIns="60960" rIns="121920" bIns="60960" anchor="t">
            <a:spAutoFit/>
          </a:bodyPr>
          <a:lstStyle/>
          <a:p>
            <a:r>
              <a:rPr lang="en-GB" sz="2667" b="1" i="1" dirty="0">
                <a:cs typeface="Arial"/>
              </a:rPr>
              <a:t>Aim: Communicate effectively with parents and carers to support their child’s needs</a:t>
            </a:r>
            <a:endParaRPr lang="en-US" sz="3200" dirty="0">
              <a:cs typeface="Arial"/>
            </a:endParaRPr>
          </a:p>
        </p:txBody>
      </p:sp>
      <p:sp>
        <p:nvSpPr>
          <p:cNvPr id="2" name="TextBox 1">
            <a:extLst>
              <a:ext uri="{FF2B5EF4-FFF2-40B4-BE49-F238E27FC236}">
                <a16:creationId xmlns:a16="http://schemas.microsoft.com/office/drawing/2014/main" id="{FCBA2695-CE32-D948-1BF6-416E38851389}"/>
              </a:ext>
            </a:extLst>
          </p:cNvPr>
          <p:cNvSpPr txBox="1"/>
          <p:nvPr/>
        </p:nvSpPr>
        <p:spPr>
          <a:xfrm>
            <a:off x="1261687" y="1814456"/>
            <a:ext cx="9448469" cy="4104329"/>
          </a:xfrm>
          <a:prstGeom prst="rect">
            <a:avLst/>
          </a:prstGeom>
          <a:noFill/>
        </p:spPr>
        <p:txBody>
          <a:bodyPr wrap="square" lIns="0" tIns="0" rIns="0" bIns="0" rtlCol="0" anchor="t">
            <a:spAutoFit/>
          </a:bodyPr>
          <a:lstStyle/>
          <a:p>
            <a:r>
              <a:rPr lang="en-GB" sz="2667" b="1" dirty="0">
                <a:cs typeface="Arial"/>
              </a:rPr>
              <a:t>Learning outcomes</a:t>
            </a:r>
          </a:p>
          <a:p>
            <a:endParaRPr lang="en-GB" sz="2667" b="1" dirty="0">
              <a:cs typeface="Arial"/>
            </a:endParaRPr>
          </a:p>
          <a:p>
            <a:r>
              <a:rPr lang="en-GB" sz="2667" dirty="0">
                <a:cs typeface="Arial"/>
              </a:rPr>
              <a:t>Can you now:</a:t>
            </a:r>
          </a:p>
          <a:p>
            <a:pPr marL="380990" indent="-380990">
              <a:buFont typeface="Arial" panose="020B0604020202020204" pitchFamily="34" charset="0"/>
              <a:buChar char="•"/>
            </a:pPr>
            <a:r>
              <a:rPr lang="en-GB" sz="2667" dirty="0"/>
              <a:t>understand the importance of communicating effectively with parents?</a:t>
            </a:r>
            <a:endParaRPr lang="en-GB" sz="2667" dirty="0">
              <a:cs typeface="Arial"/>
            </a:endParaRPr>
          </a:p>
          <a:p>
            <a:pPr marL="380990" indent="-380990">
              <a:buFont typeface="Arial" panose="020B0604020202020204" pitchFamily="34" charset="0"/>
              <a:buChar char="•"/>
            </a:pPr>
            <a:r>
              <a:rPr lang="en-GB" sz="2667" dirty="0"/>
              <a:t>adapt your written communication to suit the purpose and audience?</a:t>
            </a:r>
            <a:endParaRPr lang="en-GB" sz="2667" dirty="0">
              <a:cs typeface="Arial"/>
            </a:endParaRPr>
          </a:p>
          <a:p>
            <a:pPr marL="380990" indent="-380990">
              <a:buFont typeface="Arial" panose="020B0604020202020204" pitchFamily="34" charset="0"/>
              <a:buChar char="•"/>
            </a:pPr>
            <a:r>
              <a:rPr lang="en-GB" sz="2667" dirty="0"/>
              <a:t>create an effective written response to communicate with parents/carers about the needs of their child and the strategies in place to support them? </a:t>
            </a:r>
            <a:endParaRPr lang="en-GB" sz="2667" dirty="0">
              <a:cs typeface="Arial"/>
            </a:endParaRPr>
          </a:p>
        </p:txBody>
      </p:sp>
    </p:spTree>
    <p:extLst>
      <p:ext uri="{BB962C8B-B14F-4D97-AF65-F5344CB8AC3E}">
        <p14:creationId xmlns:p14="http://schemas.microsoft.com/office/powerpoint/2010/main" val="2125005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4</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vert="horz" lIns="144000" tIns="144000" rIns="0" bIns="144000" rtlCol="0" anchor="t">
            <a:noAutofit/>
          </a:bodyPr>
          <a:lstStyle/>
          <a:p>
            <a:pPr>
              <a:lnSpc>
                <a:spcPct val="100000"/>
              </a:lnSpc>
            </a:pPr>
            <a:r>
              <a:rPr lang="en-US" sz="3200" b="0" dirty="0"/>
              <a:t>Aim: Communicate effectively with parents and </a:t>
            </a:r>
            <a:r>
              <a:rPr lang="en-US" sz="3200" b="0" dirty="0" err="1"/>
              <a:t>carers</a:t>
            </a:r>
            <a:r>
              <a:rPr lang="en-US" sz="3200" b="0" dirty="0"/>
              <a:t> to support their child’s needs</a:t>
            </a:r>
            <a:endParaRPr lang="en-US" sz="3200" b="0" dirty="0">
              <a:cs typeface="Arial"/>
            </a:endParaRP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a:xfrm>
            <a:off x="6479316" y="7144500"/>
            <a:ext cx="6407315" cy="672075"/>
          </a:xfrm>
        </p:spPr>
        <p:txBody>
          <a:bodyPr/>
          <a:lstStyle/>
          <a:p>
            <a:endParaRPr lang="en-US">
              <a:cs typeface="Arial"/>
            </a:endParaRPr>
          </a:p>
        </p:txBody>
      </p:sp>
    </p:spTree>
    <p:extLst>
      <p:ext uri="{BB962C8B-B14F-4D97-AF65-F5344CB8AC3E}">
        <p14:creationId xmlns:p14="http://schemas.microsoft.com/office/powerpoint/2010/main" val="78515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a:t>
            </a:r>
            <a:r>
              <a:rPr lang="en-GB" dirty="0" err="1"/>
              <a:t>esson</a:t>
            </a:r>
            <a:r>
              <a:rPr lang="en-GB" dirty="0"/>
              <a:t>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7" y="752201"/>
          <a:ext cx="11628983" cy="5404428"/>
        </p:xfrm>
        <a:graphic>
          <a:graphicData uri="http://schemas.openxmlformats.org/drawingml/2006/table">
            <a:tbl>
              <a:tblPr firstRow="1" bandRow="1">
                <a:tableStyleId>{21E4AEA4-8DFA-4A89-87EB-49C32662AFE0}</a:tableStyleId>
              </a:tblPr>
              <a:tblGrid>
                <a:gridCol w="1938164">
                  <a:extLst>
                    <a:ext uri="{9D8B030D-6E8A-4147-A177-3AD203B41FA5}">
                      <a16:colId xmlns:a16="http://schemas.microsoft.com/office/drawing/2014/main" val="346630619"/>
                    </a:ext>
                  </a:extLst>
                </a:gridCol>
                <a:gridCol w="1938164">
                  <a:extLst>
                    <a:ext uri="{9D8B030D-6E8A-4147-A177-3AD203B41FA5}">
                      <a16:colId xmlns:a16="http://schemas.microsoft.com/office/drawing/2014/main" val="1098180410"/>
                    </a:ext>
                  </a:extLst>
                </a:gridCol>
                <a:gridCol w="3049580">
                  <a:extLst>
                    <a:ext uri="{9D8B030D-6E8A-4147-A177-3AD203B41FA5}">
                      <a16:colId xmlns:a16="http://schemas.microsoft.com/office/drawing/2014/main" val="847170278"/>
                    </a:ext>
                  </a:extLst>
                </a:gridCol>
                <a:gridCol w="2880572">
                  <a:extLst>
                    <a:ext uri="{9D8B030D-6E8A-4147-A177-3AD203B41FA5}">
                      <a16:colId xmlns:a16="http://schemas.microsoft.com/office/drawing/2014/main" val="3333028173"/>
                    </a:ext>
                  </a:extLst>
                </a:gridCol>
                <a:gridCol w="1822503">
                  <a:extLst>
                    <a:ext uri="{9D8B030D-6E8A-4147-A177-3AD203B41FA5}">
                      <a16:colId xmlns:a16="http://schemas.microsoft.com/office/drawing/2014/main" val="3581277042"/>
                    </a:ext>
                  </a:extLst>
                </a:gridCol>
              </a:tblGrid>
              <a:tr h="396759">
                <a:tc>
                  <a:txBody>
                    <a:bodyPr/>
                    <a:lstStyle/>
                    <a:p>
                      <a:r>
                        <a:rPr lang="en-US" sz="1300" dirty="0">
                          <a:latin typeface="+mj-lt"/>
                        </a:rPr>
                        <a:t>Topic: </a:t>
                      </a:r>
                      <a:endParaRPr lang="en-GB" sz="1300" dirty="0">
                        <a:latin typeface="+mj-lt"/>
                      </a:endParaRPr>
                    </a:p>
                  </a:txBody>
                  <a:tcPr marL="121920" marR="121920" marT="60960" marB="60960"/>
                </a:tc>
                <a:tc>
                  <a:txBody>
                    <a:bodyPr/>
                    <a:lstStyle/>
                    <a:p>
                      <a:r>
                        <a:rPr lang="en-US" sz="1300" dirty="0">
                          <a:latin typeface="+mj-lt"/>
                        </a:rPr>
                        <a:t>Core skills – CS2</a:t>
                      </a:r>
                      <a:endParaRPr lang="en-GB" sz="1300" dirty="0">
                        <a:latin typeface="+mj-lt"/>
                      </a:endParaRPr>
                    </a:p>
                  </a:txBody>
                  <a:tcPr marL="121920" marR="121920" marT="60960" marB="60960"/>
                </a:tc>
                <a:tc>
                  <a:txBody>
                    <a:bodyPr/>
                    <a:lstStyle/>
                    <a:p>
                      <a:r>
                        <a:rPr lang="en-US" sz="1300">
                          <a:latin typeface="+mj-lt"/>
                        </a:rPr>
                        <a:t>Lesson:</a:t>
                      </a:r>
                      <a:endParaRPr lang="en-GB" sz="2400"/>
                    </a:p>
                  </a:txBody>
                  <a:tcPr marL="121920" marR="121920" marT="60960" marB="60960"/>
                </a:tc>
                <a:tc gridSpan="2">
                  <a:txBody>
                    <a:bodyPr/>
                    <a:lstStyle/>
                    <a:p>
                      <a:r>
                        <a:rPr lang="en-US" sz="1300">
                          <a:latin typeface="+mj-lt"/>
                        </a:rPr>
                        <a:t>4 (2 hours 45 minutes)</a:t>
                      </a: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25120">
                <a:tc gridSpan="2">
                  <a:txBody>
                    <a:bodyPr/>
                    <a:lstStyle/>
                    <a:p>
                      <a:r>
                        <a:rPr lang="en-US" sz="1300" b="1" dirty="0">
                          <a:latin typeface="+mj-lt"/>
                        </a:rPr>
                        <a:t>Aim:</a:t>
                      </a:r>
                    </a:p>
                  </a:txBody>
                  <a:tcPr marL="121920" marR="121920" marT="60960" marB="60960"/>
                </a:tc>
                <a:tc hMerge="1">
                  <a:txBody>
                    <a:bodyPr/>
                    <a:lstStyle/>
                    <a:p>
                      <a:endParaRPr lang="en-GB"/>
                    </a:p>
                  </a:txBody>
                  <a:tcPr/>
                </a:tc>
                <a:tc gridSpan="3">
                  <a:txBody>
                    <a:bodyPr/>
                    <a:lstStyle/>
                    <a:p>
                      <a:r>
                        <a:rPr lang="en-US" sz="1300" b="1" i="1" dirty="0">
                          <a:solidFill>
                            <a:schemeClr val="tx1"/>
                          </a:solidFill>
                          <a:effectLst/>
                          <a:latin typeface="Arial"/>
                        </a:rPr>
                        <a:t>Communicate effectively with parents and </a:t>
                      </a:r>
                      <a:r>
                        <a:rPr lang="en-US" sz="1300" b="1" i="1" dirty="0" err="1">
                          <a:solidFill>
                            <a:schemeClr val="tx1"/>
                          </a:solidFill>
                          <a:effectLst/>
                          <a:latin typeface="Arial"/>
                        </a:rPr>
                        <a:t>carers</a:t>
                      </a:r>
                      <a:r>
                        <a:rPr lang="en-US" sz="1300" b="1" i="1" dirty="0">
                          <a:solidFill>
                            <a:schemeClr val="tx1"/>
                          </a:solidFill>
                          <a:effectLst/>
                          <a:latin typeface="Arial"/>
                        </a:rPr>
                        <a:t> to support their child’s needs</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325120">
                <a:tc gridSpan="2">
                  <a:txBody>
                    <a:bodyPr/>
                    <a:lstStyle/>
                    <a:p>
                      <a:r>
                        <a:rPr lang="en-US" sz="1300" b="1" dirty="0">
                          <a:latin typeface="+mj-lt"/>
                        </a:rPr>
                        <a:t>Component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b="1">
                          <a:latin typeface="+mj-lt"/>
                        </a:rPr>
                        <a:t> Activity</a:t>
                      </a:r>
                      <a:endParaRPr lang="en-GB" sz="1300" b="1">
                        <a:latin typeface="+mj-lt"/>
                      </a:endParaRPr>
                    </a:p>
                  </a:txBody>
                  <a:tcPr marL="121920" marR="121920" marT="60960" marB="60960"/>
                </a:tc>
                <a:tc hMerge="1">
                  <a:txBody>
                    <a:bodyPr/>
                    <a:lstStyle/>
                    <a:p>
                      <a:endParaRPr lang="en-GB"/>
                    </a:p>
                  </a:txBody>
                  <a:tcPr/>
                </a:tc>
                <a:tc>
                  <a:txBody>
                    <a:bodyPr/>
                    <a:lstStyle/>
                    <a:p>
                      <a:r>
                        <a:rPr lang="en-US" sz="1300" b="1">
                          <a:latin typeface="+mj-lt"/>
                        </a:rPr>
                        <a:t>Timings </a:t>
                      </a:r>
                      <a:endParaRPr lang="en-GB" sz="1300" b="1">
                        <a:latin typeface="+mj-lt"/>
                      </a:endParaRPr>
                    </a:p>
                  </a:txBody>
                  <a:tcPr marL="121920" marR="121920" marT="60960" marB="60960"/>
                </a:tc>
                <a:extLst>
                  <a:ext uri="{0D108BD9-81ED-4DB2-BD59-A6C34878D82A}">
                    <a16:rowId xmlns:a16="http://schemas.microsoft.com/office/drawing/2014/main" val="1626249464"/>
                  </a:ext>
                </a:extLst>
              </a:tr>
              <a:tr h="731520">
                <a:tc gridSpan="2">
                  <a:txBody>
                    <a:bodyPr/>
                    <a:lstStyle/>
                    <a:p>
                      <a:r>
                        <a:rPr lang="en-US" sz="1300" b="1" dirty="0">
                          <a:latin typeface="+mj-lt"/>
                        </a:rPr>
                        <a:t>Recall and connect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175–177. Complete the “5 in 5” recall task based on key content in the previous lesson. Teacher leads feedback with students self-assessing responses. </a:t>
                      </a:r>
                    </a:p>
                  </a:txBody>
                  <a:tcPr marL="121920" marR="121920" marT="60960" marB="60960"/>
                </a:tc>
                <a:tc hMerge="1">
                  <a:txBody>
                    <a:bodyPr/>
                    <a:lstStyle/>
                    <a:p>
                      <a:endParaRPr lang="en-GB"/>
                    </a:p>
                  </a:txBody>
                  <a:tcPr/>
                </a:tc>
                <a:tc>
                  <a:txBody>
                    <a:bodyPr/>
                    <a:lstStyle/>
                    <a:p>
                      <a:r>
                        <a:rPr lang="en-US" sz="1300">
                          <a:latin typeface="+mj-lt"/>
                        </a:rPr>
                        <a:t>15 minutes</a:t>
                      </a:r>
                      <a:endParaRPr lang="en-GB" sz="1300">
                        <a:latin typeface="+mj-lt"/>
                      </a:endParaRPr>
                    </a:p>
                  </a:txBody>
                  <a:tcPr marL="121920" marR="121920" marT="60960" marB="60960"/>
                </a:tc>
                <a:extLst>
                  <a:ext uri="{0D108BD9-81ED-4DB2-BD59-A6C34878D82A}">
                    <a16:rowId xmlns:a16="http://schemas.microsoft.com/office/drawing/2014/main" val="1457640557"/>
                  </a:ext>
                </a:extLst>
              </a:tr>
              <a:tr h="934720">
                <a:tc gridSpan="2">
                  <a:txBody>
                    <a:bodyPr/>
                    <a:lstStyle/>
                    <a:p>
                      <a:r>
                        <a:rPr lang="en-US" sz="1300" b="1" dirty="0">
                          <a:latin typeface="+mj-lt"/>
                        </a:rPr>
                        <a:t>New material</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178–180. Introduce the importance of communicating and working effectively with parents/</a:t>
                      </a:r>
                      <a:r>
                        <a:rPr lang="en-US" sz="1300" dirty="0" err="1">
                          <a:latin typeface="+mj-lt"/>
                        </a:rPr>
                        <a:t>carers</a:t>
                      </a:r>
                      <a:r>
                        <a:rPr lang="en-US" sz="1300" dirty="0">
                          <a:latin typeface="+mj-lt"/>
                        </a:rPr>
                        <a:t>. Students should read the EEF guidance on this and make notes for each of the two questions based on this. Teacher to lead feedback on this activity. </a:t>
                      </a:r>
                    </a:p>
                  </a:txBody>
                  <a:tcPr marL="121920" marR="121920" marT="60960" marB="60960"/>
                </a:tc>
                <a:tc hMerge="1">
                  <a:txBody>
                    <a:bodyPr/>
                    <a:lstStyle/>
                    <a:p>
                      <a:endParaRPr lang="en-GB"/>
                    </a:p>
                  </a:txBody>
                  <a:tcPr/>
                </a:tc>
                <a:tc>
                  <a:txBody>
                    <a:bodyPr/>
                    <a:lstStyle/>
                    <a:p>
                      <a:r>
                        <a:rPr lang="en-US" sz="1300">
                          <a:latin typeface="+mj-lt"/>
                        </a:rPr>
                        <a:t>33 minutes</a:t>
                      </a:r>
                      <a:endParaRPr lang="en-GB" sz="1300">
                        <a:latin typeface="+mj-lt"/>
                      </a:endParaRPr>
                    </a:p>
                  </a:txBody>
                  <a:tcPr marL="121920" marR="121920" marT="60960" marB="60960"/>
                </a:tc>
                <a:extLst>
                  <a:ext uri="{0D108BD9-81ED-4DB2-BD59-A6C34878D82A}">
                    <a16:rowId xmlns:a16="http://schemas.microsoft.com/office/drawing/2014/main" val="1741999525"/>
                  </a:ext>
                </a:extLst>
              </a:tr>
              <a:tr h="1268021">
                <a:tc gridSpan="2">
                  <a:txBody>
                    <a:bodyPr/>
                    <a:lstStyle/>
                    <a:p>
                      <a:r>
                        <a:rPr lang="en-US" sz="1300" b="1" dirty="0">
                          <a:latin typeface="+mj-lt"/>
                        </a:rPr>
                        <a:t>Guided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181–184. Introduce the importance of understanding purpose and audience when communicating with parents and pose the questions linked to this. Students complete the activity and feed back to the class. </a:t>
                      </a:r>
                    </a:p>
                    <a:p>
                      <a:pPr lvl="0">
                        <a:buNone/>
                      </a:pPr>
                      <a:r>
                        <a:rPr lang="en-US" sz="1300" dirty="0">
                          <a:latin typeface="+mj-lt"/>
                        </a:rPr>
                        <a:t>Students then look at a WAGOLL letter to a parent/</a:t>
                      </a:r>
                      <a:r>
                        <a:rPr lang="en-US" sz="1300" dirty="0" err="1">
                          <a:latin typeface="+mj-lt"/>
                        </a:rPr>
                        <a:t>carer</a:t>
                      </a:r>
                      <a:r>
                        <a:rPr lang="en-US" sz="1300" dirty="0">
                          <a:latin typeface="+mj-lt"/>
                        </a:rPr>
                        <a:t> and identify how it meets the purpose and is appropriate for the audience.</a:t>
                      </a:r>
                    </a:p>
                  </a:txBody>
                  <a:tcPr marL="121920" marR="121920" marT="60960" marB="60960"/>
                </a:tc>
                <a:tc hMerge="1">
                  <a:txBody>
                    <a:bodyPr/>
                    <a:lstStyle/>
                    <a:p>
                      <a:endParaRPr lang="en-GB"/>
                    </a:p>
                  </a:txBody>
                  <a:tcPr/>
                </a:tc>
                <a:tc>
                  <a:txBody>
                    <a:bodyPr/>
                    <a:lstStyle/>
                    <a:p>
                      <a:r>
                        <a:rPr lang="en-US" sz="1300">
                          <a:latin typeface="+mj-lt"/>
                        </a:rPr>
                        <a:t>30 minutes </a:t>
                      </a:r>
                    </a:p>
                  </a:txBody>
                  <a:tcPr marL="121920" marR="121920" marT="60960" marB="60960"/>
                </a:tc>
                <a:extLst>
                  <a:ext uri="{0D108BD9-81ED-4DB2-BD59-A6C34878D82A}">
                    <a16:rowId xmlns:a16="http://schemas.microsoft.com/office/drawing/2014/main" val="4033886473"/>
                  </a:ext>
                </a:extLst>
              </a:tr>
              <a:tr h="691648">
                <a:tc gridSpan="2">
                  <a:txBody>
                    <a:bodyPr/>
                    <a:lstStyle/>
                    <a:p>
                      <a:r>
                        <a:rPr lang="en-US" sz="1300" b="1" dirty="0">
                          <a:latin typeface="+mj-lt"/>
                        </a:rPr>
                        <a:t>Independent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185–186. Students create their own letter to the parents/</a:t>
                      </a:r>
                      <a:r>
                        <a:rPr lang="en-US" sz="1300" dirty="0" err="1">
                          <a:latin typeface="+mj-lt"/>
                        </a:rPr>
                        <a:t>carers</a:t>
                      </a:r>
                      <a:r>
                        <a:rPr lang="en-US" sz="1300" dirty="0">
                          <a:latin typeface="+mj-lt"/>
                        </a:rPr>
                        <a:t> of the child their project is based on. They should work independently on this task. </a:t>
                      </a:r>
                    </a:p>
                  </a:txBody>
                  <a:tcPr marL="121920" marR="121920" marT="60960" marB="60960"/>
                </a:tc>
                <a:tc hMerge="1">
                  <a:txBody>
                    <a:bodyPr/>
                    <a:lstStyle/>
                    <a:p>
                      <a:endParaRPr lang="en-GB"/>
                    </a:p>
                  </a:txBody>
                  <a:tcPr/>
                </a:tc>
                <a:tc>
                  <a:txBody>
                    <a:bodyPr/>
                    <a:lstStyle/>
                    <a:p>
                      <a:r>
                        <a:rPr lang="en-US" sz="1300">
                          <a:latin typeface="+mj-lt"/>
                        </a:rPr>
                        <a:t>1 hour</a:t>
                      </a:r>
                    </a:p>
                  </a:txBody>
                  <a:tcPr marL="121920" marR="121920" marT="60960" marB="60960"/>
                </a:tc>
                <a:extLst>
                  <a:ext uri="{0D108BD9-81ED-4DB2-BD59-A6C34878D82A}">
                    <a16:rowId xmlns:a16="http://schemas.microsoft.com/office/drawing/2014/main" val="1955350770"/>
                  </a:ext>
                </a:extLst>
              </a:tr>
              <a:tr h="731520">
                <a:tc gridSpan="2">
                  <a:txBody>
                    <a:bodyPr/>
                    <a:lstStyle/>
                    <a:p>
                      <a:r>
                        <a:rPr lang="en-US" sz="1300" b="1" dirty="0">
                          <a:latin typeface="+mj-lt"/>
                        </a:rPr>
                        <a:t>Review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187–189. Students peer-assess the letter of a member of their group. They then spend 10 minutes redrafting their letter in response to feedback on their own work. </a:t>
                      </a:r>
                    </a:p>
                  </a:txBody>
                  <a:tcPr marL="121920" marR="121920" marT="60960" marB="60960"/>
                </a:tc>
                <a:tc hMerge="1">
                  <a:txBody>
                    <a:bodyPr/>
                    <a:lstStyle/>
                    <a:p>
                      <a:endParaRPr lang="en-GB"/>
                    </a:p>
                  </a:txBody>
                  <a:tcPr/>
                </a:tc>
                <a:tc>
                  <a:txBody>
                    <a:bodyPr/>
                    <a:lstStyle/>
                    <a:p>
                      <a:r>
                        <a:rPr lang="en-US" sz="1300" dirty="0">
                          <a:latin typeface="+mj-lt"/>
                        </a:rPr>
                        <a:t>27 minutes</a:t>
                      </a:r>
                      <a:endParaRPr lang="en-GB" sz="1300" dirty="0">
                        <a:latin typeface="+mj-lt"/>
                      </a:endParaRPr>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2795424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655374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2067203"/>
            <a:ext cx="9942911" cy="1590397"/>
          </a:xfrm>
        </p:spPr>
        <p:txBody>
          <a:bodyPr vert="horz" lIns="144000" tIns="0" rIns="144000" bIns="0" rtlCol="0" anchor="t" anchorCtr="0">
            <a:normAutofit fontScale="90000"/>
          </a:bodyPr>
          <a:lstStyle/>
          <a:p>
            <a:pPr fontAlgn="base"/>
            <a:br>
              <a:rPr lang="en-GB" b="0"/>
            </a:br>
            <a:br>
              <a:rPr lang="en-GB" b="0"/>
            </a:br>
            <a:br>
              <a:rPr lang="en-US" sz="2400" b="0">
                <a:latin typeface="Arial" panose="020B0604020202020204" pitchFamily="34" charset="0"/>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115552" y="200985"/>
            <a:ext cx="11697137"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 </a:t>
            </a:r>
            <a:endParaRPr lang="en-US" sz="2667" dirty="0"/>
          </a:p>
        </p:txBody>
      </p:sp>
      <p:graphicFrame>
        <p:nvGraphicFramePr>
          <p:cNvPr id="2" name="Table 6">
            <a:extLst>
              <a:ext uri="{FF2B5EF4-FFF2-40B4-BE49-F238E27FC236}">
                <a16:creationId xmlns:a16="http://schemas.microsoft.com/office/drawing/2014/main" id="{BCCAE64D-2CFB-BB47-DA29-28784B545C71}"/>
              </a:ext>
            </a:extLst>
          </p:cNvPr>
          <p:cNvGraphicFramePr>
            <a:graphicFrameLocks noGrp="1"/>
          </p:cNvGraphicFramePr>
          <p:nvPr/>
        </p:nvGraphicFramePr>
        <p:xfrm>
          <a:off x="255819" y="2624845"/>
          <a:ext cx="11298204" cy="3576320"/>
        </p:xfrm>
        <a:graphic>
          <a:graphicData uri="http://schemas.openxmlformats.org/drawingml/2006/table">
            <a:tbl>
              <a:tblPr firstRow="1" bandRow="1">
                <a:tableStyleId>{5DA37D80-6434-44D0-A028-1B22A696006F}</a:tableStyleId>
              </a:tblPr>
              <a:tblGrid>
                <a:gridCol w="11298204">
                  <a:extLst>
                    <a:ext uri="{9D8B030D-6E8A-4147-A177-3AD203B41FA5}">
                      <a16:colId xmlns:a16="http://schemas.microsoft.com/office/drawing/2014/main" val="3098522436"/>
                    </a:ext>
                  </a:extLst>
                </a:gridCol>
              </a:tblGrid>
              <a:tr h="528320">
                <a:tc>
                  <a:txBody>
                    <a:bodyPr/>
                    <a:lstStyle/>
                    <a:p>
                      <a:r>
                        <a:rPr lang="en-US" sz="2700" dirty="0"/>
                        <a:t>Questions</a:t>
                      </a:r>
                    </a:p>
                  </a:txBody>
                  <a:tcPr marL="121920" marR="121920" marT="60960" marB="60960"/>
                </a:tc>
                <a:extLst>
                  <a:ext uri="{0D108BD9-81ED-4DB2-BD59-A6C34878D82A}">
                    <a16:rowId xmlns:a16="http://schemas.microsoft.com/office/drawing/2014/main" val="716500503"/>
                  </a:ext>
                </a:extLst>
              </a:tr>
              <a:tr h="528320">
                <a:tc>
                  <a:txBody>
                    <a:bodyPr/>
                    <a:lstStyle/>
                    <a:p>
                      <a:pPr marL="0" indent="0">
                        <a:buNone/>
                      </a:pPr>
                      <a:r>
                        <a:rPr lang="en-US" sz="2700" dirty="0"/>
                        <a:t>1. What is the name given to frequent, ongoing assessment? </a:t>
                      </a:r>
                    </a:p>
                  </a:txBody>
                  <a:tcPr marL="121920" marR="121920" marT="60960" marB="60960"/>
                </a:tc>
                <a:extLst>
                  <a:ext uri="{0D108BD9-81ED-4DB2-BD59-A6C34878D82A}">
                    <a16:rowId xmlns:a16="http://schemas.microsoft.com/office/drawing/2014/main" val="67926582"/>
                  </a:ext>
                </a:extLst>
              </a:tr>
              <a:tr h="934720">
                <a:tc>
                  <a:txBody>
                    <a:bodyPr/>
                    <a:lstStyle/>
                    <a:p>
                      <a:pPr marL="0" indent="0">
                        <a:buNone/>
                      </a:pPr>
                      <a:r>
                        <a:rPr lang="en-US" sz="2700" dirty="0"/>
                        <a:t>2. What is the name given to the type of assessment that usually takes place at the end of a unit? </a:t>
                      </a:r>
                    </a:p>
                  </a:txBody>
                  <a:tcPr marL="121920" marR="121920" marT="60960" marB="60960"/>
                </a:tc>
                <a:extLst>
                  <a:ext uri="{0D108BD9-81ED-4DB2-BD59-A6C34878D82A}">
                    <a16:rowId xmlns:a16="http://schemas.microsoft.com/office/drawing/2014/main" val="3653000201"/>
                  </a:ext>
                </a:extLst>
              </a:tr>
              <a:tr h="528320">
                <a:tc>
                  <a:txBody>
                    <a:bodyPr/>
                    <a:lstStyle/>
                    <a:p>
                      <a:r>
                        <a:rPr lang="en-US" sz="2700" dirty="0"/>
                        <a:t>3. What is a closed question?</a:t>
                      </a:r>
                    </a:p>
                  </a:txBody>
                  <a:tcPr marL="121920" marR="121920" marT="60960" marB="60960"/>
                </a:tc>
                <a:extLst>
                  <a:ext uri="{0D108BD9-81ED-4DB2-BD59-A6C34878D82A}">
                    <a16:rowId xmlns:a16="http://schemas.microsoft.com/office/drawing/2014/main" val="2614092531"/>
                  </a:ext>
                </a:extLst>
              </a:tr>
              <a:tr h="528320">
                <a:tc>
                  <a:txBody>
                    <a:bodyPr/>
                    <a:lstStyle/>
                    <a:p>
                      <a:r>
                        <a:rPr lang="en-US" sz="2700" dirty="0"/>
                        <a:t>4. What is an open question? </a:t>
                      </a:r>
                    </a:p>
                  </a:txBody>
                  <a:tcPr marL="121920" marR="121920" marT="60960" marB="60960"/>
                </a:tc>
                <a:extLst>
                  <a:ext uri="{0D108BD9-81ED-4DB2-BD59-A6C34878D82A}">
                    <a16:rowId xmlns:a16="http://schemas.microsoft.com/office/drawing/2014/main" val="3489603359"/>
                  </a:ext>
                </a:extLst>
              </a:tr>
              <a:tr h="528320">
                <a:tc>
                  <a:txBody>
                    <a:bodyPr/>
                    <a:lstStyle/>
                    <a:p>
                      <a:pPr lvl="0">
                        <a:buNone/>
                      </a:pPr>
                      <a:r>
                        <a:rPr lang="en-US" sz="2700" dirty="0"/>
                        <a:t>5. Why is it important to assess a child’s progress? </a:t>
                      </a:r>
                    </a:p>
                  </a:txBody>
                  <a:tcPr marL="121920" marR="121920" marT="60960" marB="60960"/>
                </a:tc>
                <a:extLst>
                  <a:ext uri="{0D108BD9-81ED-4DB2-BD59-A6C34878D82A}">
                    <a16:rowId xmlns:a16="http://schemas.microsoft.com/office/drawing/2014/main" val="3295542710"/>
                  </a:ext>
                </a:extLst>
              </a:tr>
            </a:tbl>
          </a:graphicData>
        </a:graphic>
      </p:graphicFrame>
      <p:sp>
        <p:nvSpPr>
          <p:cNvPr id="7" name="TextBox 6">
            <a:extLst>
              <a:ext uri="{FF2B5EF4-FFF2-40B4-BE49-F238E27FC236}">
                <a16:creationId xmlns:a16="http://schemas.microsoft.com/office/drawing/2014/main" id="{64C437F6-8DE0-7E98-21C5-8337F1103E6C}"/>
              </a:ext>
            </a:extLst>
          </p:cNvPr>
          <p:cNvSpPr txBox="1"/>
          <p:nvPr/>
        </p:nvSpPr>
        <p:spPr>
          <a:xfrm>
            <a:off x="236872" y="1195834"/>
            <a:ext cx="8726825" cy="12312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Recall activity</a:t>
            </a:r>
          </a:p>
          <a:p>
            <a:endParaRPr lang="en-US" sz="2667" b="1" dirty="0">
              <a:cs typeface="Arial"/>
            </a:endParaRPr>
          </a:p>
          <a:p>
            <a:r>
              <a:rPr lang="en-US" sz="2667" dirty="0">
                <a:cs typeface="Arial"/>
              </a:rPr>
              <a:t>Answer the questions in your handout booklet.</a:t>
            </a:r>
            <a:endParaRPr lang="en-US" sz="2667" b="1" dirty="0">
              <a:cs typeface="Arial"/>
            </a:endParaRPr>
          </a:p>
        </p:txBody>
      </p:sp>
    </p:spTree>
    <p:extLst>
      <p:ext uri="{BB962C8B-B14F-4D97-AF65-F5344CB8AC3E}">
        <p14:creationId xmlns:p14="http://schemas.microsoft.com/office/powerpoint/2010/main" val="2368117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5" name="TextBox 4">
            <a:extLst>
              <a:ext uri="{FF2B5EF4-FFF2-40B4-BE49-F238E27FC236}">
                <a16:creationId xmlns:a16="http://schemas.microsoft.com/office/drawing/2014/main" id="{B7FBE475-8944-3C93-276C-201EA336F34A}"/>
              </a:ext>
            </a:extLst>
          </p:cNvPr>
          <p:cNvSpPr txBox="1"/>
          <p:nvPr/>
        </p:nvSpPr>
        <p:spPr>
          <a:xfrm>
            <a:off x="1036648" y="916093"/>
            <a:ext cx="10107824" cy="943976"/>
          </a:xfrm>
          <a:prstGeom prst="rect">
            <a:avLst/>
          </a:prstGeom>
          <a:noFill/>
        </p:spPr>
        <p:txBody>
          <a:bodyPr wrap="square" lIns="121920" tIns="60960" rIns="121920" bIns="60960" anchor="t">
            <a:spAutoFit/>
          </a:bodyPr>
          <a:lstStyle/>
          <a:p>
            <a:r>
              <a:rPr lang="en-GB" sz="2667" b="1" i="1" dirty="0">
                <a:cs typeface="Arial"/>
              </a:rPr>
              <a:t>Aim: Communicate effectively with parents and carers to support their child’s needs </a:t>
            </a:r>
            <a:endParaRPr lang="en-US" sz="2667" dirty="0"/>
          </a:p>
        </p:txBody>
      </p:sp>
      <p:sp>
        <p:nvSpPr>
          <p:cNvPr id="2" name="TextBox 1">
            <a:extLst>
              <a:ext uri="{FF2B5EF4-FFF2-40B4-BE49-F238E27FC236}">
                <a16:creationId xmlns:a16="http://schemas.microsoft.com/office/drawing/2014/main" id="{398343E6-3EA9-6642-4612-44521C38483E}"/>
              </a:ext>
            </a:extLst>
          </p:cNvPr>
          <p:cNvSpPr txBox="1"/>
          <p:nvPr/>
        </p:nvSpPr>
        <p:spPr>
          <a:xfrm>
            <a:off x="1183159" y="2114888"/>
            <a:ext cx="9529301" cy="4104329"/>
          </a:xfrm>
          <a:prstGeom prst="rect">
            <a:avLst/>
          </a:prstGeom>
          <a:noFill/>
        </p:spPr>
        <p:txBody>
          <a:bodyPr wrap="square" lIns="0" tIns="0" rIns="0" bIns="0" rtlCol="0" anchor="t">
            <a:spAutoFit/>
          </a:bodyPr>
          <a:lstStyle/>
          <a:p>
            <a:r>
              <a:rPr lang="en-GB" sz="2667" b="1" dirty="0">
                <a:cs typeface="Arial"/>
              </a:rPr>
              <a:t>Learning outcomes</a:t>
            </a:r>
          </a:p>
          <a:p>
            <a:endParaRPr lang="en-GB" sz="2667" b="1" dirty="0">
              <a:cs typeface="Arial"/>
            </a:endParaRPr>
          </a:p>
          <a:p>
            <a:r>
              <a:rPr lang="en-GB" sz="2667" dirty="0">
                <a:cs typeface="Arial"/>
              </a:rPr>
              <a:t>By the end of this lesson, you will:</a:t>
            </a:r>
          </a:p>
          <a:p>
            <a:pPr marL="609585" indent="-609585">
              <a:buAutoNum type="arabicPeriod"/>
            </a:pPr>
            <a:r>
              <a:rPr lang="en-GB" sz="2667" dirty="0"/>
              <a:t>understand the importance of communicating effectively with parents</a:t>
            </a:r>
            <a:endParaRPr lang="en-GB" sz="2667" dirty="0">
              <a:cs typeface="Arial"/>
            </a:endParaRPr>
          </a:p>
          <a:p>
            <a:pPr marL="609585" indent="-609585">
              <a:buAutoNum type="arabicPeriod"/>
            </a:pPr>
            <a:r>
              <a:rPr lang="en-GB" sz="2667" dirty="0"/>
              <a:t>know how to adapt your written communication to suit the purpose and audience</a:t>
            </a:r>
            <a:endParaRPr lang="en-GB" sz="2667" dirty="0">
              <a:cs typeface="Arial"/>
            </a:endParaRPr>
          </a:p>
          <a:p>
            <a:pPr marL="609585" indent="-609585">
              <a:buAutoNum type="arabicPeriod"/>
            </a:pPr>
            <a:r>
              <a:rPr lang="en-GB" sz="2667" dirty="0"/>
              <a:t>be able to create an effective written response to communicate with parents/carers about the needs of their child and the strategies in place to support them. </a:t>
            </a:r>
            <a:endParaRPr lang="en-GB" sz="2667" dirty="0">
              <a:cs typeface="Arial"/>
            </a:endParaRPr>
          </a:p>
        </p:txBody>
      </p:sp>
    </p:spTree>
    <p:extLst>
      <p:ext uri="{BB962C8B-B14F-4D97-AF65-F5344CB8AC3E}">
        <p14:creationId xmlns:p14="http://schemas.microsoft.com/office/powerpoint/2010/main" val="635275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New material</a:t>
            </a:r>
          </a:p>
        </p:txBody>
      </p:sp>
    </p:spTree>
    <p:extLst>
      <p:ext uri="{BB962C8B-B14F-4D97-AF65-F5344CB8AC3E}">
        <p14:creationId xmlns:p14="http://schemas.microsoft.com/office/powerpoint/2010/main" val="2404911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124545" y="2067203"/>
            <a:ext cx="9942911" cy="1590397"/>
          </a:xfrm>
        </p:spPr>
        <p:txBody>
          <a:bodyPr vert="horz" lIns="144000" tIns="0" rIns="144000" bIns="0" rtlCol="0" anchor="t" anchorCtr="0">
            <a:normAutofit fontScale="90000"/>
          </a:bodyPr>
          <a:lstStyle/>
          <a:p>
            <a:pPr fontAlgn="base"/>
            <a:br>
              <a:rPr lang="en-GB" b="0"/>
            </a:br>
            <a:br>
              <a:rPr lang="en-GB" b="0"/>
            </a:br>
            <a:br>
              <a:rPr lang="en-US" sz="2400" b="0">
                <a:latin typeface="Arial" panose="020B0604020202020204" pitchFamily="34" charset="0"/>
              </a:rPr>
            </a:br>
            <a:r>
              <a:rPr lang="en-US" sz="2400" b="0">
                <a:solidFill>
                  <a:srgbClr val="000000"/>
                </a:solidFill>
                <a:latin typeface="Arial"/>
                <a:cs typeface="Arial"/>
              </a:rPr>
              <a:t> </a:t>
            </a:r>
            <a:br>
              <a:rPr lang="en-US" b="0" i="0">
                <a:effectLst/>
                <a:latin typeface="Segoe UI" panose="020B0502040204020203" pitchFamily="34" charset="0"/>
              </a:rPr>
            </a:br>
            <a:br>
              <a:rPr lang="en-GB" b="0">
                <a:cs typeface="Arial"/>
              </a:rPr>
            </a:br>
            <a:br>
              <a:rPr lang="en-GB" b="0">
                <a:ea typeface="+mn-ea"/>
                <a:cs typeface="+mn-cs"/>
              </a:rPr>
            </a:br>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122249" y="142369"/>
            <a:ext cx="11596655"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 </a:t>
            </a:r>
            <a:endParaRPr lang="en-US" sz="2667" dirty="0"/>
          </a:p>
        </p:txBody>
      </p:sp>
      <p:sp>
        <p:nvSpPr>
          <p:cNvPr id="7" name="TextBox 6">
            <a:extLst>
              <a:ext uri="{FF2B5EF4-FFF2-40B4-BE49-F238E27FC236}">
                <a16:creationId xmlns:a16="http://schemas.microsoft.com/office/drawing/2014/main" id="{64C437F6-8DE0-7E98-21C5-8337F1103E6C}"/>
              </a:ext>
            </a:extLst>
          </p:cNvPr>
          <p:cNvSpPr txBox="1"/>
          <p:nvPr/>
        </p:nvSpPr>
        <p:spPr>
          <a:xfrm>
            <a:off x="3695178" y="1570973"/>
            <a:ext cx="5127841" cy="6566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4267"/>
          </a:p>
        </p:txBody>
      </p:sp>
      <p:sp>
        <p:nvSpPr>
          <p:cNvPr id="9" name="Rectangle: Rounded Corners 8">
            <a:extLst>
              <a:ext uri="{FF2B5EF4-FFF2-40B4-BE49-F238E27FC236}">
                <a16:creationId xmlns:a16="http://schemas.microsoft.com/office/drawing/2014/main" id="{A92E1F96-16AB-5F47-7927-61A7069E800E}"/>
              </a:ext>
            </a:extLst>
          </p:cNvPr>
          <p:cNvSpPr/>
          <p:nvPr/>
        </p:nvSpPr>
        <p:spPr>
          <a:xfrm>
            <a:off x="1249726" y="1596348"/>
            <a:ext cx="9576741" cy="3654465"/>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r>
              <a:rPr lang="en-US" sz="3200" dirty="0">
                <a:solidFill>
                  <a:schemeClr val="tx1"/>
                </a:solidFill>
                <a:cs typeface="Arial"/>
              </a:rPr>
              <a:t>In the previous sessions, you identified the child’s specific needs and planned a series of activities and resources to support the child.</a:t>
            </a:r>
            <a:r>
              <a:rPr lang="en-US" sz="3200" dirty="0">
                <a:cs typeface="Arial"/>
              </a:rPr>
              <a:t> </a:t>
            </a:r>
          </a:p>
          <a:p>
            <a:r>
              <a:rPr lang="en-US" sz="3200" dirty="0">
                <a:solidFill>
                  <a:schemeClr val="tx1"/>
                </a:solidFill>
                <a:cs typeface="Arial"/>
              </a:rPr>
              <a:t>You are now going to develop the skills to communicate these needs/plans effectively with parents. </a:t>
            </a:r>
          </a:p>
        </p:txBody>
      </p:sp>
    </p:spTree>
    <p:extLst>
      <p:ext uri="{BB962C8B-B14F-4D97-AF65-F5344CB8AC3E}">
        <p14:creationId xmlns:p14="http://schemas.microsoft.com/office/powerpoint/2010/main" val="1425795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52791" y="5455172"/>
            <a:ext cx="9942911" cy="1590397"/>
          </a:xfrm>
        </p:spPr>
        <p:txBody>
          <a:bodyPr vert="horz" lIns="144000" tIns="0" rIns="144000" bIns="0" rtlCol="0" anchor="t" anchorCtr="0">
            <a:normAutofit fontScale="90000"/>
          </a:bodyPr>
          <a:lstStyle/>
          <a:p>
            <a:pPr>
              <a:lnSpc>
                <a:spcPct val="100000"/>
              </a:lnSpc>
            </a:pPr>
            <a:br>
              <a:rPr lang="en-GB"/>
            </a:br>
            <a:br>
              <a:rPr lang="en-GB"/>
            </a:br>
            <a:br>
              <a:rPr lang="en-US"/>
            </a:br>
            <a:r>
              <a:rPr lang="en-US"/>
              <a:t> </a:t>
            </a:r>
            <a:br>
              <a:rPr lang="en-US"/>
            </a:br>
            <a:br>
              <a:rPr lang="en-GB"/>
            </a:br>
            <a:br>
              <a:rPr lang="en-GB"/>
            </a:br>
            <a:br>
              <a:rPr lang="en-GB"/>
            </a:br>
            <a:r>
              <a:rPr lang="en-GB"/>
              <a:t> </a:t>
            </a:r>
            <a:br>
              <a:rPr lang="en-GB"/>
            </a:br>
            <a:endParaRPr lang="en-GB">
              <a:cs typeface="Arial"/>
            </a:endParaRPr>
          </a:p>
        </p:txBody>
      </p:sp>
      <p:sp>
        <p:nvSpPr>
          <p:cNvPr id="5" name="TextBox 4">
            <a:extLst>
              <a:ext uri="{FF2B5EF4-FFF2-40B4-BE49-F238E27FC236}">
                <a16:creationId xmlns:a16="http://schemas.microsoft.com/office/drawing/2014/main" id="{B7FBE475-8944-3C93-276C-201EA336F34A}"/>
              </a:ext>
            </a:extLst>
          </p:cNvPr>
          <p:cNvSpPr txBox="1"/>
          <p:nvPr/>
        </p:nvSpPr>
        <p:spPr>
          <a:xfrm>
            <a:off x="216033" y="142369"/>
            <a:ext cx="11596655" cy="943976"/>
          </a:xfrm>
          <a:prstGeom prst="rect">
            <a:avLst/>
          </a:prstGeom>
          <a:noFill/>
        </p:spPr>
        <p:txBody>
          <a:bodyPr wrap="square" lIns="121920" tIns="60960" rIns="121920" bIns="60960" anchor="t">
            <a:spAutoFit/>
          </a:bodyPr>
          <a:lstStyle/>
          <a:p>
            <a:r>
              <a:rPr lang="en-GB" sz="2667" b="1" i="1" dirty="0">
                <a:solidFill>
                  <a:srgbClr val="000000"/>
                </a:solidFill>
                <a:cs typeface="Arial"/>
              </a:rPr>
              <a:t>Aim: Communicate effectively with parents and carers to support their child’s needs </a:t>
            </a:r>
            <a:endParaRPr lang="en-US" sz="2667" dirty="0"/>
          </a:p>
        </p:txBody>
      </p:sp>
      <p:sp>
        <p:nvSpPr>
          <p:cNvPr id="10" name="TextBox 9">
            <a:extLst>
              <a:ext uri="{FF2B5EF4-FFF2-40B4-BE49-F238E27FC236}">
                <a16:creationId xmlns:a16="http://schemas.microsoft.com/office/drawing/2014/main" id="{46F331D3-53B5-AF10-A311-C028EC6AF44A}"/>
              </a:ext>
            </a:extLst>
          </p:cNvPr>
          <p:cNvSpPr txBox="1"/>
          <p:nvPr/>
        </p:nvSpPr>
        <p:spPr>
          <a:xfrm>
            <a:off x="313593" y="1204547"/>
            <a:ext cx="11520852" cy="447366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rtl="0"/>
            <a:r>
              <a:rPr lang="en-US" sz="2400" dirty="0">
                <a:latin typeface="Arial"/>
                <a:ea typeface="Segoe UI"/>
                <a:cs typeface="Segoe UI"/>
              </a:rPr>
              <a:t>​</a:t>
            </a:r>
          </a:p>
          <a:p>
            <a:r>
              <a:rPr lang="en-US" sz="2667" b="1" dirty="0">
                <a:latin typeface="Arial"/>
                <a:ea typeface="Segoe UI"/>
                <a:cs typeface="Segoe UI"/>
              </a:rPr>
              <a:t>Activity 1</a:t>
            </a:r>
          </a:p>
          <a:p>
            <a:endParaRPr lang="en-US" sz="2667" dirty="0">
              <a:latin typeface="Arial"/>
              <a:ea typeface="Segoe UI"/>
              <a:cs typeface="Segoe UI"/>
            </a:endParaRPr>
          </a:p>
          <a:p>
            <a:r>
              <a:rPr lang="en-US" sz="2667" dirty="0">
                <a:latin typeface="Arial"/>
                <a:ea typeface="Segoe UI"/>
                <a:cs typeface="Segoe UI"/>
              </a:rPr>
              <a:t>Why is it important to communicate and work effectively with parents/</a:t>
            </a:r>
            <a:r>
              <a:rPr lang="en-US" sz="2667" dirty="0" err="1">
                <a:latin typeface="Arial"/>
                <a:ea typeface="Segoe UI"/>
                <a:cs typeface="Segoe UI"/>
              </a:rPr>
              <a:t>carers</a:t>
            </a:r>
            <a:r>
              <a:rPr lang="en-US" sz="2667" dirty="0">
                <a:latin typeface="Arial"/>
                <a:ea typeface="Segoe UI"/>
                <a:cs typeface="Segoe UI"/>
              </a:rPr>
              <a:t>?​</a:t>
            </a:r>
            <a:endParaRPr lang="en-US" sz="2667" dirty="0">
              <a:cs typeface="Arial"/>
            </a:endParaRPr>
          </a:p>
          <a:p>
            <a:pPr rtl="0"/>
            <a:r>
              <a:rPr lang="en-US" sz="2667" dirty="0">
                <a:latin typeface="Arial"/>
                <a:ea typeface="Segoe UI"/>
                <a:cs typeface="Segoe UI"/>
              </a:rPr>
              <a:t>​</a:t>
            </a:r>
          </a:p>
          <a:p>
            <a:pPr rtl="0"/>
            <a:r>
              <a:rPr lang="en-US" sz="2667" dirty="0">
                <a:latin typeface="Arial"/>
                <a:ea typeface="Segoe UI"/>
                <a:cs typeface="Segoe UI"/>
              </a:rPr>
              <a:t>Read through the EEF Guidance Report on working with parents and answer the following questions.​</a:t>
            </a:r>
          </a:p>
          <a:p>
            <a:endParaRPr lang="en-US" sz="2667" dirty="0">
              <a:latin typeface="Segoe UI"/>
              <a:ea typeface="Arial"/>
              <a:cs typeface="Segoe UI"/>
            </a:endParaRPr>
          </a:p>
          <a:p>
            <a:pPr marL="457189" indent="-457189">
              <a:buAutoNum type="arabicPeriod"/>
            </a:pPr>
            <a:r>
              <a:rPr lang="en-US" sz="2667" dirty="0">
                <a:latin typeface="Arial"/>
                <a:ea typeface="Arial"/>
                <a:cs typeface="Arial"/>
              </a:rPr>
              <a:t>What are the benefits of working effectively with parents?​</a:t>
            </a:r>
          </a:p>
          <a:p>
            <a:pPr marL="457189" indent="-457189">
              <a:buAutoNum type="arabicPeriod"/>
            </a:pPr>
            <a:r>
              <a:rPr lang="en-US" sz="2667" dirty="0">
                <a:latin typeface="Arial"/>
                <a:ea typeface="Arial"/>
                <a:cs typeface="Arial"/>
              </a:rPr>
              <a:t>In terms of early reading development, what are some strategies that parents can use at home to support their child?</a:t>
            </a:r>
            <a:endParaRPr lang="en-US" sz="2667" dirty="0">
              <a:cs typeface="Arial"/>
            </a:endParaRPr>
          </a:p>
        </p:txBody>
      </p:sp>
    </p:spTree>
    <p:extLst>
      <p:ext uri="{BB962C8B-B14F-4D97-AF65-F5344CB8AC3E}">
        <p14:creationId xmlns:p14="http://schemas.microsoft.com/office/powerpoint/2010/main" val="39271715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5A250A0-19E6-4FD9-B314-C8FA4C026C51}"/>
</file>

<file path=customXml/itemProps2.xml><?xml version="1.0" encoding="utf-8"?>
<ds:datastoreItem xmlns:ds="http://schemas.openxmlformats.org/officeDocument/2006/customXml" ds:itemID="{9D322411-750B-4A8F-9973-0D233E770500}"/>
</file>

<file path=customXml/itemProps3.xml><?xml version="1.0" encoding="utf-8"?>
<ds:datastoreItem xmlns:ds="http://schemas.openxmlformats.org/officeDocument/2006/customXml" ds:itemID="{B00D7AD3-8427-4BDB-9F53-84E78BDA308C}"/>
</file>

<file path=docProps/app.xml><?xml version="1.0" encoding="utf-8"?>
<Properties xmlns="http://schemas.openxmlformats.org/officeDocument/2006/extended-properties" xmlns:vt="http://schemas.openxmlformats.org/officeDocument/2006/docPropsVTypes">
  <Template>blank</Template>
  <TotalTime>4</TotalTime>
  <Words>1168</Words>
  <Application>Microsoft Office PowerPoint</Application>
  <PresentationFormat>Widescreen</PresentationFormat>
  <Paragraphs>162</Paragraphs>
  <Slides>18</Slides>
  <Notes>17</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Segoe UI</vt:lpstr>
      <vt:lpstr>Office Theme</vt:lpstr>
      <vt:lpstr>Block 2</vt:lpstr>
      <vt:lpstr>Lesson 4</vt:lpstr>
      <vt:lpstr>Lesson outline: Teacher use only  </vt:lpstr>
      <vt:lpstr>01</vt:lpstr>
      <vt:lpstr>          </vt:lpstr>
      <vt:lpstr>PowerPoint Presentation</vt:lpstr>
      <vt:lpstr>02</vt:lpstr>
      <vt:lpstr>          </vt:lpstr>
      <vt:lpstr>          </vt:lpstr>
      <vt:lpstr>03</vt:lpstr>
      <vt:lpstr>          </vt:lpstr>
      <vt:lpstr>          </vt:lpstr>
      <vt:lpstr>PowerPoint Presentation</vt:lpstr>
      <vt:lpstr>04</vt:lpstr>
      <vt:lpstr>PowerPoint Presentation</vt:lpstr>
      <vt:lpstr>05</vt:lpstr>
      <vt:lpstr>PowerPoint Presentation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10</cp:revision>
  <dcterms:created xsi:type="dcterms:W3CDTF">2024-01-08T10:53:03Z</dcterms:created>
  <dcterms:modified xsi:type="dcterms:W3CDTF">2024-01-08T11:57:39Z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