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77" r:id="rId2"/>
    <p:sldId id="378" r:id="rId3"/>
    <p:sldId id="379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  <p:sldId id="389" r:id="rId14"/>
    <p:sldId id="391" r:id="rId15"/>
    <p:sldId id="393" r:id="rId16"/>
    <p:sldId id="395" r:id="rId17"/>
    <p:sldId id="394" r:id="rId18"/>
    <p:sldId id="396" r:id="rId19"/>
    <p:sldId id="397" r:id="rId20"/>
    <p:sldId id="398" r:id="rId21"/>
    <p:sldId id="399" r:id="rId22"/>
    <p:sldId id="40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BF822-CD7F-4EAF-A073-11393311D9EC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2278F-EA30-4ECD-AAD8-54633AB3F6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674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936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4612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1408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903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9413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9031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https://www.youtube.com/watch?v=jdg50KzCR9w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1319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9797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https://www.youtube.com/watch?v=jdg50KzCR9w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4552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https://www.youtube.com/watch?v=jdg50KzCR9w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8640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928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560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2282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663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669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554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136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https://sites.unicef.org/cwc/cwc_58674.html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4456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17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3739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76108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424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176382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Lesson 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79501" cy="1186435"/>
          </a:xfrm>
        </p:spPr>
        <p:txBody>
          <a:bodyPr vert="horz" lIns="144000" tIns="144000" rIns="0" bIns="1440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3200" b="0" dirty="0">
                <a:latin typeface="Arial"/>
                <a:ea typeface="Calibri" panose="020F0502020204030204" pitchFamily="34" charset="0"/>
                <a:cs typeface="Times New Roman"/>
              </a:rPr>
              <a:t>Key summative checkpoint assessment for CS1</a:t>
            </a:r>
            <a:endParaRPr lang="en-GB" sz="3200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2077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707874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B8C89C-DE41-06AA-8670-289FC3CD0FE7}"/>
              </a:ext>
            </a:extLst>
          </p:cNvPr>
          <p:cNvSpPr txBox="1"/>
          <p:nvPr/>
        </p:nvSpPr>
        <p:spPr>
          <a:xfrm>
            <a:off x="228539" y="130279"/>
            <a:ext cx="11450029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>
                <a:latin typeface="Arial"/>
                <a:ea typeface="Calibri"/>
                <a:cs typeface="Arial"/>
              </a:rPr>
              <a:t>Aim: Key summative checkpoint assessment for CS1</a:t>
            </a:r>
            <a:r>
              <a:rPr lang="en-US" sz="2667" i="1" dirty="0">
                <a:latin typeface="Arial"/>
                <a:ea typeface="Calibri"/>
                <a:cs typeface="Arial"/>
              </a:rPr>
              <a:t> </a:t>
            </a:r>
            <a:endParaRPr lang="en-GB" sz="2667" i="1" dirty="0">
              <a:cs typeface="Times New Roman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F8661D-A636-49F0-CE84-68D224CA471C}"/>
              </a:ext>
            </a:extLst>
          </p:cNvPr>
          <p:cNvSpPr txBox="1"/>
          <p:nvPr/>
        </p:nvSpPr>
        <p:spPr>
          <a:xfrm>
            <a:off x="360368" y="865962"/>
            <a:ext cx="9999568" cy="20521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>
                <a:cs typeface="Arial"/>
              </a:rPr>
              <a:t>Section A: Core terms</a:t>
            </a:r>
            <a:endParaRPr lang="en-GB" sz="2667" b="1" dirty="0">
              <a:cs typeface="Arial"/>
            </a:endParaRPr>
          </a:p>
          <a:p>
            <a:endParaRPr lang="en-US" sz="2667" dirty="0">
              <a:cs typeface="Arial"/>
            </a:endParaRPr>
          </a:p>
          <a:p>
            <a:r>
              <a:rPr lang="en-US" sz="2667" b="1" dirty="0">
                <a:cs typeface="Arial"/>
              </a:rPr>
              <a:t>Activity 3 </a:t>
            </a:r>
          </a:p>
          <a:p>
            <a:endParaRPr lang="en-US" sz="2667" dirty="0">
              <a:cs typeface="Arial"/>
            </a:endParaRPr>
          </a:p>
          <a:p>
            <a:r>
              <a:rPr lang="en-US" sz="2667" dirty="0">
                <a:cs typeface="Arial"/>
              </a:rPr>
              <a:t>Can you define these core terms based on what you have learnt? </a:t>
            </a:r>
            <a:endParaRPr lang="en-GB" sz="2667" b="1" dirty="0">
              <a:cs typeface="Arial"/>
            </a:endParaRP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DA1E6EE6-94EA-EC94-2796-ED0FA29921CF}"/>
              </a:ext>
            </a:extLst>
          </p:cNvPr>
          <p:cNvGraphicFramePr>
            <a:graphicFrameLocks noGrp="1"/>
          </p:cNvGraphicFramePr>
          <p:nvPr/>
        </p:nvGraphicFramePr>
        <p:xfrm>
          <a:off x="3025196" y="3154310"/>
          <a:ext cx="7708784" cy="3296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7196">
                  <a:extLst>
                    <a:ext uri="{9D8B030D-6E8A-4147-A177-3AD203B41FA5}">
                      <a16:colId xmlns:a16="http://schemas.microsoft.com/office/drawing/2014/main" val="259416084"/>
                    </a:ext>
                  </a:extLst>
                </a:gridCol>
                <a:gridCol w="1927196">
                  <a:extLst>
                    <a:ext uri="{9D8B030D-6E8A-4147-A177-3AD203B41FA5}">
                      <a16:colId xmlns:a16="http://schemas.microsoft.com/office/drawing/2014/main" val="4041303268"/>
                    </a:ext>
                  </a:extLst>
                </a:gridCol>
                <a:gridCol w="1927196">
                  <a:extLst>
                    <a:ext uri="{9D8B030D-6E8A-4147-A177-3AD203B41FA5}">
                      <a16:colId xmlns:a16="http://schemas.microsoft.com/office/drawing/2014/main" val="4040918984"/>
                    </a:ext>
                  </a:extLst>
                </a:gridCol>
                <a:gridCol w="1927196">
                  <a:extLst>
                    <a:ext uri="{9D8B030D-6E8A-4147-A177-3AD203B41FA5}">
                      <a16:colId xmlns:a16="http://schemas.microsoft.com/office/drawing/2014/main" val="2090095515"/>
                    </a:ext>
                  </a:extLst>
                </a:gridCol>
              </a:tblGrid>
              <a:tr h="1061897">
                <a:tc>
                  <a:txBody>
                    <a:bodyPr/>
                    <a:lstStyle/>
                    <a:p>
                      <a:pPr algn="ctr"/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Brief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Contextualise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Verbal cue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Non-verbal cue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1621808"/>
                  </a:ext>
                </a:extLst>
              </a:tr>
              <a:tr h="1172841">
                <a:tc>
                  <a:txBody>
                    <a:bodyPr/>
                    <a:lstStyle/>
                    <a:p>
                      <a:pPr algn="ctr"/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Paralinguistic cue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Technical information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Statutory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Sustained</a:t>
                      </a:r>
                    </a:p>
                    <a:p>
                      <a:pPr algn="ctr"/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shared</a:t>
                      </a:r>
                    </a:p>
                    <a:p>
                      <a:pPr algn="ctr"/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thinking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3187065"/>
                  </a:ext>
                </a:extLst>
              </a:tr>
              <a:tr h="1061897">
                <a:tc>
                  <a:txBody>
                    <a:bodyPr/>
                    <a:lstStyle/>
                    <a:p>
                      <a:pPr algn="ctr"/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Dialogue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Assess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EYFS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Age-related expectation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3208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748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60000" y="6435555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B8C89C-DE41-06AA-8670-289FC3CD0FE7}"/>
              </a:ext>
            </a:extLst>
          </p:cNvPr>
          <p:cNvSpPr txBox="1"/>
          <p:nvPr/>
        </p:nvSpPr>
        <p:spPr>
          <a:xfrm>
            <a:off x="173939" y="142966"/>
            <a:ext cx="11450029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>
                <a:latin typeface="Arial"/>
                <a:ea typeface="Calibri"/>
                <a:cs typeface="Arial"/>
              </a:rPr>
              <a:t>Aim: Key summative checkpoint assessment for CS1</a:t>
            </a:r>
            <a:r>
              <a:rPr lang="en-US" sz="2667" i="1" dirty="0">
                <a:latin typeface="Arial"/>
                <a:ea typeface="Calibri"/>
                <a:cs typeface="Arial"/>
              </a:rPr>
              <a:t> </a:t>
            </a:r>
            <a:endParaRPr lang="en-GB" sz="2667" i="1" dirty="0">
              <a:cs typeface="Times New Roman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F8661D-A636-49F0-CE84-68D224CA471C}"/>
              </a:ext>
            </a:extLst>
          </p:cNvPr>
          <p:cNvSpPr txBox="1"/>
          <p:nvPr/>
        </p:nvSpPr>
        <p:spPr>
          <a:xfrm>
            <a:off x="516943" y="834648"/>
            <a:ext cx="10657184" cy="3282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133" b="1" dirty="0"/>
              <a:t>Section A: Core terms. </a:t>
            </a:r>
            <a:r>
              <a:rPr lang="en-US" sz="2133" dirty="0"/>
              <a:t>Self-mark your answers in </a:t>
            </a:r>
            <a:r>
              <a:rPr lang="en-US" sz="2133" b="1" dirty="0">
                <a:solidFill>
                  <a:srgbClr val="FF0000"/>
                </a:solidFill>
              </a:rPr>
              <a:t>red pen</a:t>
            </a:r>
            <a:r>
              <a:rPr lang="en-US" sz="2133" dirty="0"/>
              <a:t>.</a:t>
            </a:r>
            <a:endParaRPr lang="en-GB" sz="2133" b="1" dirty="0">
              <a:cs typeface="Arial"/>
            </a:endParaRP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DA1E6EE6-94EA-EC94-2796-ED0FA29921CF}"/>
              </a:ext>
            </a:extLst>
          </p:cNvPr>
          <p:cNvGraphicFramePr>
            <a:graphicFrameLocks noGrp="1"/>
          </p:cNvGraphicFramePr>
          <p:nvPr/>
        </p:nvGraphicFramePr>
        <p:xfrm>
          <a:off x="515232" y="1316765"/>
          <a:ext cx="11305888" cy="4980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6472">
                  <a:extLst>
                    <a:ext uri="{9D8B030D-6E8A-4147-A177-3AD203B41FA5}">
                      <a16:colId xmlns:a16="http://schemas.microsoft.com/office/drawing/2014/main" val="259416084"/>
                    </a:ext>
                  </a:extLst>
                </a:gridCol>
                <a:gridCol w="2826472">
                  <a:extLst>
                    <a:ext uri="{9D8B030D-6E8A-4147-A177-3AD203B41FA5}">
                      <a16:colId xmlns:a16="http://schemas.microsoft.com/office/drawing/2014/main" val="4041303268"/>
                    </a:ext>
                  </a:extLst>
                </a:gridCol>
                <a:gridCol w="2826472">
                  <a:extLst>
                    <a:ext uri="{9D8B030D-6E8A-4147-A177-3AD203B41FA5}">
                      <a16:colId xmlns:a16="http://schemas.microsoft.com/office/drawing/2014/main" val="4040918984"/>
                    </a:ext>
                  </a:extLst>
                </a:gridCol>
                <a:gridCol w="2826472">
                  <a:extLst>
                    <a:ext uri="{9D8B030D-6E8A-4147-A177-3AD203B41FA5}">
                      <a16:colId xmlns:a16="http://schemas.microsoft.com/office/drawing/2014/main" val="2090095515"/>
                    </a:ext>
                  </a:extLst>
                </a:gridCol>
              </a:tblGrid>
              <a:tr h="1331953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Brief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A set of instructions for a given task.</a:t>
                      </a:r>
                      <a:endParaRPr lang="en-GB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err="1">
                          <a:solidFill>
                            <a:schemeClr val="tx1"/>
                          </a:solidFill>
                        </a:rPr>
                        <a:t>Contextualise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Refer to a context or place to extend learning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Verbal cue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Use of words to elicit a response from the listener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Non-verbal cue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Use of body language to elicit a response from the listener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1621808"/>
                  </a:ext>
                </a:extLst>
              </a:tr>
              <a:tr h="2316480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Paralinguistic cue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Use of body language to elicit a response from the listener.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information</a:t>
                      </a:r>
                    </a:p>
                    <a:p>
                      <a:pPr algn="ctr"/>
                      <a:r>
                        <a:rPr lang="en-US" sz="1600" b="0" dirty="0" err="1">
                          <a:solidFill>
                            <a:srgbClr val="FF0000"/>
                          </a:solidFill>
                        </a:rPr>
                        <a:t>Specialised</a:t>
                      </a:r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 vocabulary or information associated with a topic.</a:t>
                      </a:r>
                      <a:endParaRPr lang="en-GB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Statutory</a:t>
                      </a:r>
                    </a:p>
                    <a:p>
                      <a:pPr algn="ctr"/>
                      <a:r>
                        <a:rPr lang="en-US" sz="1600" b="0">
                          <a:solidFill>
                            <a:srgbClr val="FF0000"/>
                          </a:solidFill>
                        </a:rPr>
                        <a:t>Required or permitted by law or statute. </a:t>
                      </a:r>
                      <a:endParaRPr lang="en-GB" sz="1600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Sustained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shared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thinking</a:t>
                      </a:r>
                    </a:p>
                    <a:p>
                      <a:pPr algn="ctr"/>
                      <a:r>
                        <a:rPr lang="en-US" sz="1600" b="0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When two or more individuals “work together” in an intellectual way to solve a problem, clarify a concept, evaluate an activity, extend a narrative, etc.</a:t>
                      </a:r>
                      <a:endParaRPr lang="en-GB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3187065"/>
                  </a:ext>
                </a:extLst>
              </a:tr>
              <a:tr h="1331953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Dialogue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A conversation between two people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Assess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Evaluate the ability of someone or thing.</a:t>
                      </a:r>
                      <a:endParaRPr lang="en-GB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EYFS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Early years foundation stage.</a:t>
                      </a:r>
                      <a:endParaRPr lang="en-GB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Age-related expectation</a:t>
                      </a:r>
                    </a:p>
                    <a:p>
                      <a:pPr algn="ctr"/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The expected level that can be achieved based on age.</a:t>
                      </a:r>
                      <a:endParaRPr lang="en-GB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3208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58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0" y="333200"/>
            <a:ext cx="11354019" cy="473280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b="1" i="1" dirty="0">
                <a:effectLst/>
                <a:latin typeface="Arial"/>
                <a:ea typeface="Calibri"/>
                <a:cs typeface="Times New Roman"/>
              </a:rPr>
              <a:t>Aim: Key summative </a:t>
            </a:r>
            <a:r>
              <a:rPr lang="en-GB" i="1" dirty="0">
                <a:latin typeface="Arial"/>
                <a:ea typeface="Calibri"/>
                <a:cs typeface="Times New Roman"/>
              </a:rPr>
              <a:t>checkpoint</a:t>
            </a:r>
            <a:r>
              <a:rPr lang="en-GB" b="1" i="1" dirty="0">
                <a:effectLst/>
                <a:latin typeface="Arial"/>
                <a:ea typeface="Calibri"/>
                <a:cs typeface="Times New Roman"/>
              </a:rPr>
              <a:t> assessment for CS1</a:t>
            </a:r>
            <a:endParaRPr lang="en-GB" dirty="0">
              <a:cs typeface="Times New Roman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42B8C0C-3510-E929-A913-6B734AF025C8}"/>
              </a:ext>
            </a:extLst>
          </p:cNvPr>
          <p:cNvSpPr/>
          <p:nvPr/>
        </p:nvSpPr>
        <p:spPr>
          <a:xfrm>
            <a:off x="112271" y="1972674"/>
            <a:ext cx="11214012" cy="136346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rtlCol="0" anchor="ctr"/>
          <a:lstStyle/>
          <a:p>
            <a:r>
              <a:rPr lang="en-US" sz="2667" b="1" dirty="0">
                <a:solidFill>
                  <a:schemeClr val="tx1"/>
                </a:solidFill>
              </a:rPr>
              <a:t>Activity 4</a:t>
            </a:r>
            <a:endParaRPr lang="en-GB" sz="2667" dirty="0">
              <a:solidFill>
                <a:schemeClr val="tx1"/>
              </a:solidFill>
              <a:cs typeface="Arial"/>
            </a:endParaRPr>
          </a:p>
          <a:p>
            <a:r>
              <a:rPr lang="en-US" sz="2667" dirty="0">
                <a:solidFill>
                  <a:schemeClr val="tx1"/>
                </a:solidFill>
              </a:rPr>
              <a:t>Explain the ways you could use verbal and non-verbal cues to engage with a child who will not speak to adults, including how you might adapt your language to encourage speech.</a:t>
            </a:r>
            <a:endParaRPr lang="en-GB" sz="2667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AE4F37-9254-2EEA-DE6B-35CBE460F2E3}"/>
              </a:ext>
            </a:extLst>
          </p:cNvPr>
          <p:cNvSpPr txBox="1"/>
          <p:nvPr/>
        </p:nvSpPr>
        <p:spPr>
          <a:xfrm>
            <a:off x="308176" y="890969"/>
            <a:ext cx="10945216" cy="8208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>
                <a:cs typeface="Arial"/>
              </a:rPr>
              <a:t>Section B. </a:t>
            </a:r>
            <a:r>
              <a:rPr lang="en-US" sz="2667" dirty="0">
                <a:cs typeface="Arial"/>
              </a:rPr>
              <a:t>Read the scenario below and plan a response in your handout booklet.</a:t>
            </a:r>
            <a:endParaRPr lang="en-GB" sz="2667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12EBB1-BDFC-0194-37EC-095F08B68D87}"/>
              </a:ext>
            </a:extLst>
          </p:cNvPr>
          <p:cNvSpPr txBox="1"/>
          <p:nvPr/>
        </p:nvSpPr>
        <p:spPr>
          <a:xfrm>
            <a:off x="308176" y="3616643"/>
            <a:ext cx="10945216" cy="41043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/>
              <a:t>Plan your response using some of the following questions.</a:t>
            </a:r>
            <a:endParaRPr lang="en-US" sz="2667">
              <a:cs typeface="Arial"/>
            </a:endParaRP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4C207371-C189-15AF-3D75-50DCBB4C59ED}"/>
              </a:ext>
            </a:extLst>
          </p:cNvPr>
          <p:cNvGraphicFramePr>
            <a:graphicFrameLocks noGrp="1"/>
          </p:cNvGraphicFramePr>
          <p:nvPr/>
        </p:nvGraphicFramePr>
        <p:xfrm>
          <a:off x="347959" y="4241369"/>
          <a:ext cx="10978324" cy="154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9441">
                  <a:extLst>
                    <a:ext uri="{9D8B030D-6E8A-4147-A177-3AD203B41FA5}">
                      <a16:colId xmlns:a16="http://schemas.microsoft.com/office/drawing/2014/main" val="2816739020"/>
                    </a:ext>
                  </a:extLst>
                </a:gridCol>
                <a:gridCol w="3659441">
                  <a:extLst>
                    <a:ext uri="{9D8B030D-6E8A-4147-A177-3AD203B41FA5}">
                      <a16:colId xmlns:a16="http://schemas.microsoft.com/office/drawing/2014/main" val="19997164"/>
                    </a:ext>
                  </a:extLst>
                </a:gridCol>
                <a:gridCol w="3659441">
                  <a:extLst>
                    <a:ext uri="{9D8B030D-6E8A-4147-A177-3AD203B41FA5}">
                      <a16:colId xmlns:a16="http://schemas.microsoft.com/office/drawing/2014/main" val="2974104738"/>
                    </a:ext>
                  </a:extLst>
                </a:gridCol>
              </a:tblGrid>
              <a:tr h="772160">
                <a:tc>
                  <a:txBody>
                    <a:bodyPr/>
                    <a:lstStyle/>
                    <a:p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How would you alter your pitch and tone?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How would you sit?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0">
                          <a:solidFill>
                            <a:schemeClr val="tx1"/>
                          </a:solidFill>
                        </a:rPr>
                        <a:t>What facial expressions would you use and why?</a:t>
                      </a:r>
                      <a:endParaRPr lang="en-GB" sz="21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4112075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How would you encourage the child to talk to you?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How would you use nursery rhymes and songs to help?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0" dirty="0">
                          <a:solidFill>
                            <a:schemeClr val="tx1"/>
                          </a:solidFill>
                        </a:rPr>
                        <a:t>How would you apply sustained shared thinking? </a:t>
                      </a:r>
                      <a:endParaRPr lang="en-GB" sz="21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4999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70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0" y="333201"/>
            <a:ext cx="11354019" cy="932567"/>
          </a:xfrm>
        </p:spPr>
        <p:txBody>
          <a:bodyPr>
            <a:normAutofit/>
          </a:bodyPr>
          <a:lstStyle/>
          <a:p>
            <a:r>
              <a:rPr lang="en-GB" b="1" i="1" dirty="0">
                <a:effectLst/>
                <a:latin typeface="Arial"/>
                <a:ea typeface="Calibri"/>
                <a:cs typeface="Times New Roman"/>
              </a:rPr>
              <a:t>Aim: Key summative </a:t>
            </a:r>
            <a:r>
              <a:rPr lang="en-GB" i="1" dirty="0">
                <a:latin typeface="Arial"/>
                <a:ea typeface="Calibri"/>
                <a:cs typeface="Times New Roman"/>
              </a:rPr>
              <a:t>checkpoint</a:t>
            </a:r>
            <a:r>
              <a:rPr lang="en-GB" b="1" i="1" dirty="0">
                <a:effectLst/>
                <a:latin typeface="Arial"/>
                <a:ea typeface="Calibri"/>
                <a:cs typeface="Times New Roman"/>
              </a:rPr>
              <a:t> assessment for CS</a:t>
            </a:r>
            <a:r>
              <a:rPr lang="en-GB" i="1" dirty="0">
                <a:latin typeface="Arial"/>
                <a:ea typeface="Calibri"/>
                <a:cs typeface="Times New Roman"/>
              </a:rPr>
              <a:t>1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54BF85-3B85-B531-CE8A-BA0027F9E302}"/>
              </a:ext>
            </a:extLst>
          </p:cNvPr>
          <p:cNvSpPr txBox="1"/>
          <p:nvPr/>
        </p:nvSpPr>
        <p:spPr>
          <a:xfrm>
            <a:off x="519830" y="925751"/>
            <a:ext cx="9373525" cy="5007589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pPr algn="l"/>
            <a:r>
              <a:rPr lang="en-US" sz="1867" dirty="0">
                <a:solidFill>
                  <a:srgbClr val="374151"/>
                </a:solidFill>
                <a:latin typeface="+mj-lt"/>
              </a:rPr>
              <a:t>Use the following verbal and non-verbal cues to encourage interaction with a child.</a:t>
            </a:r>
          </a:p>
          <a:p>
            <a:pPr algn="l">
              <a:buFont typeface="+mj-lt"/>
              <a:buAutoNum type="arabicPeriod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 Verbal cues:</a:t>
            </a:r>
            <a:endParaRPr lang="en-US" sz="1867" dirty="0">
              <a:solidFill>
                <a:srgbClr val="374151"/>
              </a:solidFill>
              <a:latin typeface="+mj-lt"/>
              <a:cs typeface="Arial"/>
            </a:endParaRP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Use an inviting and friendly tone of voice.</a:t>
            </a:r>
            <a:endParaRPr lang="en-US" sz="1867" dirty="0">
              <a:solidFill>
                <a:srgbClr val="374151"/>
              </a:solidFill>
              <a:latin typeface="+mj-lt"/>
              <a:cs typeface="Arial"/>
            </a:endParaRP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Ask open-ended questions to encourage conversation.</a:t>
            </a: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Show genuine interest in what the child has to say.</a:t>
            </a: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Provide positive reinforcement and praise for their contributions.</a:t>
            </a:r>
            <a:endParaRPr lang="en-US" sz="1867" dirty="0">
              <a:solidFill>
                <a:srgbClr val="374151"/>
              </a:solidFill>
              <a:latin typeface="+mj-lt"/>
              <a:cs typeface="Arial"/>
            </a:endParaRP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Use simple and clear language appropriate for their age and </a:t>
            </a:r>
            <a:endParaRPr lang="en-US" sz="2400" dirty="0">
              <a:solidFill>
                <a:srgbClr val="000000"/>
              </a:solidFill>
              <a:latin typeface="+mj-lt"/>
            </a:endParaRPr>
          </a:p>
          <a:p>
            <a:pPr lvl="1"/>
            <a:r>
              <a:rPr lang="en-US" sz="1867" dirty="0">
                <a:solidFill>
                  <a:srgbClr val="000000"/>
                </a:solidFill>
                <a:latin typeface="+mj-lt"/>
              </a:rPr>
              <a:t>      </a:t>
            </a:r>
            <a:r>
              <a:rPr lang="en-US" sz="1867" dirty="0">
                <a:solidFill>
                  <a:srgbClr val="374151"/>
                </a:solidFill>
                <a:latin typeface="+mj-lt"/>
              </a:rPr>
              <a:t> understanding.</a:t>
            </a:r>
            <a:endParaRPr lang="en-US" sz="2400" dirty="0">
              <a:cs typeface="Arial"/>
            </a:endParaRPr>
          </a:p>
          <a:p>
            <a:pPr algn="l">
              <a:buFont typeface="+mj-lt"/>
              <a:buAutoNum type="arabicPeriod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 Non-verbal cues:</a:t>
            </a: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Maintain eye contact to show attentiveness.</a:t>
            </a: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Smile and use facial expressions to convey encouragement.</a:t>
            </a:r>
            <a:endParaRPr lang="en-US" sz="1867" dirty="0">
              <a:solidFill>
                <a:srgbClr val="374151"/>
              </a:solidFill>
              <a:latin typeface="+mj-lt"/>
              <a:cs typeface="Arial"/>
            </a:endParaRP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Nod your head to indicate understanding and agreement.</a:t>
            </a: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Use appropriate gestures and body language to engage the child.</a:t>
            </a:r>
          </a:p>
          <a:p>
            <a:pPr marL="1066773" lvl="1" indent="-457189">
              <a:buFont typeface="+mj-lt"/>
              <a:buAutoNum type="arabicParenR"/>
            </a:pPr>
            <a:r>
              <a:rPr lang="en-US" sz="1867" dirty="0">
                <a:solidFill>
                  <a:srgbClr val="374151"/>
                </a:solidFill>
                <a:latin typeface="+mj-lt"/>
              </a:rPr>
              <a:t>Mirror their body language to establish rapport and create a sense of connection.</a:t>
            </a:r>
          </a:p>
          <a:p>
            <a:pPr algn="l"/>
            <a:r>
              <a:rPr lang="en-US" sz="1867" dirty="0">
                <a:solidFill>
                  <a:srgbClr val="374151"/>
                </a:solidFill>
                <a:latin typeface="+mj-lt"/>
              </a:rPr>
              <a:t>Remember to be patient, supportive and responsive to the child’s cues and interests. Adapt your communication style to meet the child’s needs and preferences.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99F929-0553-0EDB-AAF4-21CBBBA25476}"/>
              </a:ext>
            </a:extLst>
          </p:cNvPr>
          <p:cNvSpPr txBox="1"/>
          <p:nvPr/>
        </p:nvSpPr>
        <p:spPr>
          <a:xfrm>
            <a:off x="8880310" y="1508788"/>
            <a:ext cx="3072341" cy="8619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000" tIns="0" rIns="0" bIns="0" rtlCol="0">
            <a:spAutoFit/>
          </a:bodyPr>
          <a:lstStyle/>
          <a:p>
            <a:r>
              <a:rPr lang="en-US" sz="1867" dirty="0"/>
              <a:t>Tell the child your name and raise your pitch to show excitement.</a:t>
            </a:r>
            <a:endParaRPr lang="en-GB" sz="1867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276EF3-FE55-3958-C75D-83F56FDF6952}"/>
              </a:ext>
            </a:extLst>
          </p:cNvPr>
          <p:cNvSpPr txBox="1"/>
          <p:nvPr/>
        </p:nvSpPr>
        <p:spPr>
          <a:xfrm>
            <a:off x="8880310" y="2566975"/>
            <a:ext cx="3072341" cy="17239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000" tIns="0" rIns="0" bIns="0" rtlCol="0" anchor="t">
            <a:spAutoFit/>
          </a:bodyPr>
          <a:lstStyle/>
          <a:p>
            <a:r>
              <a:rPr lang="en-US" sz="1867" dirty="0"/>
              <a:t>Give examples where you have given encouragement and praise. What did you say? What verbal and non-verbal cues did you use and why?</a:t>
            </a:r>
            <a:endParaRPr lang="en-GB" sz="1867" dirty="0"/>
          </a:p>
        </p:txBody>
      </p:sp>
    </p:spTree>
    <p:extLst>
      <p:ext uri="{BB962C8B-B14F-4D97-AF65-F5344CB8AC3E}">
        <p14:creationId xmlns:p14="http://schemas.microsoft.com/office/powerpoint/2010/main" val="3558686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42B8C0C-3510-E929-A913-6B734AF025C8}"/>
              </a:ext>
            </a:extLst>
          </p:cNvPr>
          <p:cNvSpPr/>
          <p:nvPr/>
        </p:nvSpPr>
        <p:spPr>
          <a:xfrm>
            <a:off x="327437" y="1586087"/>
            <a:ext cx="10713097" cy="45437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rtlCol="0" anchor="ctr"/>
          <a:lstStyle/>
          <a:p>
            <a:pPr algn="ctr"/>
            <a:r>
              <a:rPr lang="en-US" sz="2133" dirty="0">
                <a:solidFill>
                  <a:schemeClr val="tx1"/>
                </a:solidFill>
              </a:rPr>
              <a:t>You are working as part of a team which supports early years settings to provide early interventions for children.</a:t>
            </a:r>
          </a:p>
          <a:p>
            <a:pPr algn="ctr"/>
            <a:r>
              <a:rPr lang="en-US" sz="2133" dirty="0">
                <a:solidFill>
                  <a:schemeClr val="tx1"/>
                </a:solidFill>
              </a:rPr>
              <a:t>The project has been set up in a deprived area where the language and communication of younger children is a significant issue.</a:t>
            </a:r>
            <a:endParaRPr lang="en-US" sz="2133" dirty="0">
              <a:solidFill>
                <a:schemeClr val="tx1"/>
              </a:solidFill>
              <a:cs typeface="Arial"/>
            </a:endParaRPr>
          </a:p>
          <a:p>
            <a:pPr algn="ctr"/>
            <a:r>
              <a:rPr lang="en-US" sz="2133" dirty="0">
                <a:solidFill>
                  <a:schemeClr val="tx1"/>
                </a:solidFill>
              </a:rPr>
              <a:t>Research has shown that early intervention before school is very effective.</a:t>
            </a:r>
            <a:endParaRPr lang="en-US" sz="2133" dirty="0">
              <a:solidFill>
                <a:schemeClr val="tx1"/>
              </a:solidFill>
              <a:cs typeface="Arial"/>
            </a:endParaRPr>
          </a:p>
          <a:p>
            <a:pPr algn="ctr"/>
            <a:r>
              <a:rPr lang="en-US" sz="2133" dirty="0">
                <a:solidFill>
                  <a:schemeClr val="tx1"/>
                </a:solidFill>
              </a:rPr>
              <a:t>As part of the project, you have been asked to work with Daniel. Daniel is 3 years old. He has been attending a local childminder, and she is keen to be involved. Daniel attends the childminder’s for 15 hours a week and has funding, which means his place is free.</a:t>
            </a:r>
            <a:endParaRPr lang="en-US" sz="2133" dirty="0">
              <a:solidFill>
                <a:schemeClr val="tx1"/>
              </a:solidFill>
              <a:cs typeface="Arial"/>
            </a:endParaRPr>
          </a:p>
          <a:p>
            <a:pPr algn="ctr"/>
            <a:r>
              <a:rPr lang="en-US" sz="2133" dirty="0">
                <a:solidFill>
                  <a:schemeClr val="tx1"/>
                </a:solidFill>
              </a:rPr>
              <a:t>The childminder has said that his communication is delayed, and he often gets angry when he is not the </a:t>
            </a:r>
            <a:r>
              <a:rPr lang="en-US" sz="2133" dirty="0" err="1">
                <a:solidFill>
                  <a:schemeClr val="tx1"/>
                </a:solidFill>
              </a:rPr>
              <a:t>centre</a:t>
            </a:r>
            <a:r>
              <a:rPr lang="en-US" sz="2133" dirty="0">
                <a:solidFill>
                  <a:schemeClr val="tx1"/>
                </a:solidFill>
              </a:rPr>
              <a:t> of attention. He also struggles to share toys and food. He still needs a 2-hour nap in the afternoon, and is often more reasonable when he wakes up. His parents are often at work, and his 13-year-old sister often looks after him in the evenings.</a:t>
            </a:r>
            <a:endParaRPr lang="en-GB" sz="2133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AE4F37-9254-2EEA-DE6B-35CBE460F2E3}"/>
              </a:ext>
            </a:extLst>
          </p:cNvPr>
          <p:cNvSpPr txBox="1"/>
          <p:nvPr/>
        </p:nvSpPr>
        <p:spPr>
          <a:xfrm>
            <a:off x="269595" y="652107"/>
            <a:ext cx="10945216" cy="8208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>
                <a:cs typeface="Arial"/>
              </a:rPr>
              <a:t>Section C: Scenario.</a:t>
            </a:r>
            <a:r>
              <a:rPr lang="en-US" sz="2667" dirty="0">
                <a:cs typeface="Arial"/>
              </a:rPr>
              <a:t> Read the information on your handout sheets and fill in the planning grid on slide 93.</a:t>
            </a:r>
            <a:endParaRPr lang="en-GB" sz="2667" dirty="0">
              <a:cs typeface="Arial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E93F9CE-AC06-6366-6E7C-3FAE07B9B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0"/>
            <a:ext cx="11250084" cy="432149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i="1" dirty="0">
                <a:cs typeface="Arial"/>
              </a:rPr>
              <a:t>Aim: Key summative checkpoint assessment for CS1</a:t>
            </a:r>
            <a:r>
              <a:rPr lang="en-US" b="0" i="1" dirty="0">
                <a:cs typeface="Arial"/>
              </a:rPr>
              <a:t> </a:t>
            </a:r>
            <a:endParaRPr lang="en-US" i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7314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9358F0D-EE86-1B4F-6280-1BC46C431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0"/>
            <a:ext cx="11250084" cy="443523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b="1" i="1" dirty="0">
                <a:effectLst/>
                <a:latin typeface="Arial"/>
                <a:ea typeface="Calibri"/>
                <a:cs typeface="Times New Roman"/>
              </a:rPr>
              <a:t>Aim: Key </a:t>
            </a:r>
            <a:r>
              <a:rPr lang="en-GB" i="1" dirty="0">
                <a:latin typeface="Arial"/>
                <a:ea typeface="Calibri"/>
                <a:cs typeface="Times New Roman"/>
              </a:rPr>
              <a:t>summative</a:t>
            </a:r>
            <a:r>
              <a:rPr lang="en-GB" b="1" i="1" dirty="0">
                <a:effectLst/>
                <a:latin typeface="Arial"/>
                <a:ea typeface="Calibri"/>
                <a:cs typeface="Times New Roman"/>
              </a:rPr>
              <a:t> </a:t>
            </a:r>
            <a:r>
              <a:rPr lang="en-GB" i="1" dirty="0">
                <a:latin typeface="Arial"/>
                <a:ea typeface="Calibri"/>
                <a:cs typeface="Times New Roman"/>
              </a:rPr>
              <a:t>checkpoint a</a:t>
            </a:r>
            <a:r>
              <a:rPr lang="en-GB" b="1" i="1" dirty="0">
                <a:effectLst/>
                <a:latin typeface="Arial"/>
                <a:ea typeface="Calibri"/>
                <a:cs typeface="Times New Roman"/>
              </a:rPr>
              <a:t>ssessment for CS1</a:t>
            </a:r>
            <a:r>
              <a:rPr lang="en-GB" i="1" dirty="0">
                <a:latin typeface="Arial"/>
                <a:ea typeface="Calibri"/>
                <a:cs typeface="Times New Roman"/>
              </a:rPr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E1EAF2-3220-72E8-1B40-B10FE3A71B96}"/>
              </a:ext>
            </a:extLst>
          </p:cNvPr>
          <p:cNvSpPr txBox="1"/>
          <p:nvPr/>
        </p:nvSpPr>
        <p:spPr>
          <a:xfrm>
            <a:off x="7143891" y="1684593"/>
            <a:ext cx="4329544" cy="36938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/>
              <a:t>Activity 6</a:t>
            </a:r>
            <a:endParaRPr lang="en-GB" sz="2667" b="1" dirty="0">
              <a:cs typeface="Arial"/>
            </a:endParaRPr>
          </a:p>
          <a:p>
            <a:endParaRPr lang="en-US" sz="2667" b="1" dirty="0"/>
          </a:p>
          <a:p>
            <a:r>
              <a:rPr lang="en-US" sz="2667" dirty="0"/>
              <a:t>Using the Penn Green model, fill in the table in your handouts outlining the assess, plan and review stages of the intervention you plan to provide for Daniel.</a:t>
            </a:r>
            <a:endParaRPr lang="en-GB" sz="2667" dirty="0">
              <a:cs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8BF85CE-6308-AE4B-FD8F-392211BF616C}"/>
              </a:ext>
            </a:extLst>
          </p:cNvPr>
          <p:cNvGrpSpPr/>
          <p:nvPr/>
        </p:nvGrpSpPr>
        <p:grpSpPr>
          <a:xfrm>
            <a:off x="815414" y="2295509"/>
            <a:ext cx="2172725" cy="1149935"/>
            <a:chOff x="539552" y="1386816"/>
            <a:chExt cx="1629544" cy="862451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F17344C1-95BB-62F3-BA54-F066639FFF40}"/>
                </a:ext>
              </a:extLst>
            </p:cNvPr>
            <p:cNvSpPr/>
            <p:nvPr/>
          </p:nvSpPr>
          <p:spPr>
            <a:xfrm>
              <a:off x="539552" y="1386816"/>
              <a:ext cx="1629544" cy="862451"/>
            </a:xfrm>
            <a:prstGeom prst="rightArrow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D1265F6-F4C4-8B5C-ECEE-45199411A556}"/>
                </a:ext>
              </a:extLst>
            </p:cNvPr>
            <p:cNvSpPr txBox="1"/>
            <p:nvPr/>
          </p:nvSpPr>
          <p:spPr>
            <a:xfrm>
              <a:off x="611560" y="1707654"/>
              <a:ext cx="1296144" cy="21549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867" b="1"/>
                <a:t>PLAN</a:t>
              </a:r>
              <a:endParaRPr lang="en-GB" sz="1867" b="1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3DAAFE3-1833-3C39-A20E-0C8697A554F2}"/>
              </a:ext>
            </a:extLst>
          </p:cNvPr>
          <p:cNvGrpSpPr/>
          <p:nvPr/>
        </p:nvGrpSpPr>
        <p:grpSpPr>
          <a:xfrm>
            <a:off x="815414" y="3565017"/>
            <a:ext cx="2172725" cy="1149935"/>
            <a:chOff x="539552" y="1386816"/>
            <a:chExt cx="1629544" cy="86245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56D3851A-2E86-C591-380B-696B51CAE74A}"/>
                </a:ext>
              </a:extLst>
            </p:cNvPr>
            <p:cNvSpPr/>
            <p:nvPr/>
          </p:nvSpPr>
          <p:spPr>
            <a:xfrm>
              <a:off x="539552" y="1386816"/>
              <a:ext cx="1629544" cy="862451"/>
            </a:xfrm>
            <a:prstGeom prst="rightArrow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096BAFA-5795-B690-C527-2EDB9984CA61}"/>
                </a:ext>
              </a:extLst>
            </p:cNvPr>
            <p:cNvSpPr txBox="1"/>
            <p:nvPr/>
          </p:nvSpPr>
          <p:spPr>
            <a:xfrm>
              <a:off x="611560" y="1707654"/>
              <a:ext cx="1296144" cy="21549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867" b="1"/>
                <a:t>DO</a:t>
              </a:r>
              <a:endParaRPr lang="en-GB" sz="1867" b="1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16105A8-4ECF-76D0-0DA2-EA2C0BDC3572}"/>
              </a:ext>
            </a:extLst>
          </p:cNvPr>
          <p:cNvGrpSpPr/>
          <p:nvPr/>
        </p:nvGrpSpPr>
        <p:grpSpPr>
          <a:xfrm>
            <a:off x="815414" y="1138183"/>
            <a:ext cx="2172725" cy="1149935"/>
            <a:chOff x="539552" y="1386816"/>
            <a:chExt cx="1629544" cy="86245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64B961E6-B72D-F869-C306-62975BDC7D2C}"/>
                </a:ext>
              </a:extLst>
            </p:cNvPr>
            <p:cNvSpPr/>
            <p:nvPr/>
          </p:nvSpPr>
          <p:spPr>
            <a:xfrm>
              <a:off x="539552" y="1386816"/>
              <a:ext cx="1629544" cy="862451"/>
            </a:xfrm>
            <a:prstGeom prst="rightArrow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7DC8908-61C7-165C-1C50-43597903AE5C}"/>
                </a:ext>
              </a:extLst>
            </p:cNvPr>
            <p:cNvSpPr txBox="1"/>
            <p:nvPr/>
          </p:nvSpPr>
          <p:spPr>
            <a:xfrm>
              <a:off x="611560" y="1707654"/>
              <a:ext cx="1296144" cy="21549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867" b="1"/>
                <a:t>ASSESS</a:t>
              </a:r>
              <a:endParaRPr lang="en-GB" sz="1867" b="1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B46222E-AE8A-1505-70BB-99320A6E87A5}"/>
              </a:ext>
            </a:extLst>
          </p:cNvPr>
          <p:cNvGrpSpPr/>
          <p:nvPr/>
        </p:nvGrpSpPr>
        <p:grpSpPr>
          <a:xfrm>
            <a:off x="815414" y="4821509"/>
            <a:ext cx="2172725" cy="1149935"/>
            <a:chOff x="539552" y="1386816"/>
            <a:chExt cx="1629544" cy="862451"/>
          </a:xfrm>
        </p:grpSpPr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6E7BAEF7-D1A9-D6CB-35BF-CC2DA09D2855}"/>
                </a:ext>
              </a:extLst>
            </p:cNvPr>
            <p:cNvSpPr/>
            <p:nvPr/>
          </p:nvSpPr>
          <p:spPr>
            <a:xfrm>
              <a:off x="539552" y="1386816"/>
              <a:ext cx="1629544" cy="862451"/>
            </a:xfrm>
            <a:prstGeom prst="rightArrow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814E98D-48E4-CBA1-AD04-4190D4F1335F}"/>
                </a:ext>
              </a:extLst>
            </p:cNvPr>
            <p:cNvSpPr txBox="1"/>
            <p:nvPr/>
          </p:nvSpPr>
          <p:spPr>
            <a:xfrm>
              <a:off x="611560" y="1707654"/>
              <a:ext cx="1296144" cy="2154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867" b="1"/>
                <a:t>REVIEW</a:t>
              </a:r>
              <a:endParaRPr lang="en-GB" sz="1867" b="1"/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E89C1346-9579-B6FE-6A29-1BEA28C1B8F2}"/>
              </a:ext>
            </a:extLst>
          </p:cNvPr>
          <p:cNvSpPr/>
          <p:nvPr/>
        </p:nvSpPr>
        <p:spPr>
          <a:xfrm>
            <a:off x="3503712" y="2276873"/>
            <a:ext cx="3168352" cy="293696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CCF7FBF-EB71-6CD2-4BC0-74C7C168CC1F}"/>
              </a:ext>
            </a:extLst>
          </p:cNvPr>
          <p:cNvSpPr/>
          <p:nvPr/>
        </p:nvSpPr>
        <p:spPr>
          <a:xfrm>
            <a:off x="3981971" y="2720204"/>
            <a:ext cx="2211835" cy="205030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DDCE381-153E-0A56-1697-C851E003AEA6}"/>
              </a:ext>
            </a:extLst>
          </p:cNvPr>
          <p:cNvSpPr/>
          <p:nvPr/>
        </p:nvSpPr>
        <p:spPr>
          <a:xfrm>
            <a:off x="4416711" y="3165203"/>
            <a:ext cx="1344149" cy="12286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9FAA572-2C50-3316-5013-4F31A973FBEE}"/>
              </a:ext>
            </a:extLst>
          </p:cNvPr>
          <p:cNvSpPr txBox="1"/>
          <p:nvPr/>
        </p:nvSpPr>
        <p:spPr>
          <a:xfrm>
            <a:off x="4625385" y="3656933"/>
            <a:ext cx="96010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/>
              <a:t>CHILD</a:t>
            </a:r>
            <a:endParaRPr lang="en-GB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BBCFC6-2F6D-DC08-2693-DEFE9057E463}"/>
              </a:ext>
            </a:extLst>
          </p:cNvPr>
          <p:cNvSpPr txBox="1"/>
          <p:nvPr/>
        </p:nvSpPr>
        <p:spPr>
          <a:xfrm>
            <a:off x="4373443" y="2869191"/>
            <a:ext cx="1344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/>
              <a:t>TEACHER</a:t>
            </a:r>
            <a:endParaRPr lang="en-GB" b="1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F1F760-CC40-FF1F-A47F-833F9B1E0563}"/>
              </a:ext>
            </a:extLst>
          </p:cNvPr>
          <p:cNvSpPr txBox="1"/>
          <p:nvPr/>
        </p:nvSpPr>
        <p:spPr>
          <a:xfrm>
            <a:off x="4625385" y="4808533"/>
            <a:ext cx="96010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/>
              <a:t>SENCO</a:t>
            </a:r>
            <a:endParaRPr lang="en-GB" b="1"/>
          </a:p>
        </p:txBody>
      </p:sp>
    </p:spTree>
    <p:extLst>
      <p:ext uri="{BB962C8B-B14F-4D97-AF65-F5344CB8AC3E}">
        <p14:creationId xmlns:p14="http://schemas.microsoft.com/office/powerpoint/2010/main" val="2137251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3691" y="6452755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AE4F37-9254-2EEA-DE6B-35CBE460F2E3}"/>
              </a:ext>
            </a:extLst>
          </p:cNvPr>
          <p:cNvSpPr txBox="1"/>
          <p:nvPr/>
        </p:nvSpPr>
        <p:spPr>
          <a:xfrm>
            <a:off x="311584" y="639347"/>
            <a:ext cx="10945216" cy="6564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133" dirty="0"/>
              <a:t>You can find a copy of Daniel’s review in your handouts. Use it to add any new information to the assess map.</a:t>
            </a:r>
            <a:endParaRPr lang="en-GB" sz="2133" dirty="0">
              <a:cs typeface="Arial"/>
            </a:endParaRPr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90B49340-D5E7-B246-6080-2F0057424F3F}"/>
              </a:ext>
            </a:extLst>
          </p:cNvPr>
          <p:cNvGraphicFramePr>
            <a:graphicFrameLocks noGrp="1"/>
          </p:cNvGraphicFramePr>
          <p:nvPr/>
        </p:nvGraphicFramePr>
        <p:xfrm>
          <a:off x="333691" y="1397747"/>
          <a:ext cx="6935223" cy="485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3347">
                  <a:extLst>
                    <a:ext uri="{9D8B030D-6E8A-4147-A177-3AD203B41FA5}">
                      <a16:colId xmlns:a16="http://schemas.microsoft.com/office/drawing/2014/main" val="2290429398"/>
                    </a:ext>
                  </a:extLst>
                </a:gridCol>
                <a:gridCol w="5031876">
                  <a:extLst>
                    <a:ext uri="{9D8B030D-6E8A-4147-A177-3AD203B41FA5}">
                      <a16:colId xmlns:a16="http://schemas.microsoft.com/office/drawing/2014/main" val="1739275940"/>
                    </a:ext>
                  </a:extLst>
                </a:gridCol>
              </a:tblGrid>
              <a:tr h="568960">
                <a:tc>
                  <a:txBody>
                    <a:bodyPr/>
                    <a:lstStyle/>
                    <a:p>
                      <a:r>
                        <a:rPr lang="en-US" sz="1500" dirty="0">
                          <a:solidFill>
                            <a:srgbClr val="FF0000"/>
                          </a:solidFill>
                        </a:rPr>
                        <a:t>Name of child: Daniel Smith</a:t>
                      </a:r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>
                          <a:solidFill>
                            <a:srgbClr val="FF0000"/>
                          </a:solidFill>
                        </a:rPr>
                        <a:t>Age: 3 years 1 month</a:t>
                      </a:r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403645"/>
                  </a:ext>
                </a:extLst>
              </a:tr>
              <a:tr h="792480">
                <a:tc>
                  <a:txBody>
                    <a:bodyPr/>
                    <a:lstStyle/>
                    <a:p>
                      <a:r>
                        <a:rPr lang="en-US" sz="1500" dirty="0"/>
                        <a:t>Date of assessment: 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10.05.xxxx</a:t>
                      </a:r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Carried out by D. Brown</a:t>
                      </a:r>
                      <a:endParaRPr lang="en-GB" sz="15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456481"/>
                  </a:ext>
                </a:extLst>
              </a:tr>
              <a:tr h="1686560">
                <a:tc>
                  <a:txBody>
                    <a:bodyPr/>
                    <a:lstStyle/>
                    <a:p>
                      <a:r>
                        <a:rPr lang="en-US" sz="1500" dirty="0"/>
                        <a:t>Personal, social and emotional development</a:t>
                      </a:r>
                      <a:endParaRPr lang="en-GB" sz="15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Daniel does not like mum leaving. He also does not like it when his teacher gives other children attention.</a:t>
                      </a:r>
                    </a:p>
                    <a:p>
                      <a:r>
                        <a:rPr lang="en-US" sz="1500" dirty="0"/>
                        <a:t>He struggles to express how he feels and has frequent tantrums.</a:t>
                      </a:r>
                    </a:p>
                    <a:p>
                      <a:r>
                        <a:rPr lang="en-US" sz="1500" dirty="0"/>
                        <a:t>He enjoys playing with others but struggles to share. He can feed himself, but when he is tired, he refuses and asks to be fed by an adult.</a:t>
                      </a:r>
                      <a:endParaRPr lang="en-GB" sz="15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8651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r>
                        <a:rPr lang="en-US" sz="1500" dirty="0"/>
                        <a:t>Physical development</a:t>
                      </a:r>
                      <a:endParaRPr lang="en-GB" sz="15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Daniel enjoys football, climbing and running around.</a:t>
                      </a:r>
                    </a:p>
                    <a:p>
                      <a:r>
                        <a:rPr lang="en-US" sz="1500" dirty="0"/>
                        <a:t>He struggles with fine motor skills and finds holding a pencil or doing a jigsaw difficult. At this point, he often gives up.</a:t>
                      </a:r>
                      <a:endParaRPr lang="en-GB" sz="15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923912"/>
                  </a:ext>
                </a:extLst>
              </a:tr>
              <a:tr h="792480">
                <a:tc>
                  <a:txBody>
                    <a:bodyPr/>
                    <a:lstStyle/>
                    <a:p>
                      <a:r>
                        <a:rPr lang="en-US" sz="1500" dirty="0"/>
                        <a:t>Communication and language</a:t>
                      </a:r>
                      <a:endParaRPr lang="en-GB" sz="15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Daniel can follow instructions, but communicates through pointing and one-word labelling. He struggles to remember names.  </a:t>
                      </a:r>
                      <a:endParaRPr lang="en-GB" sz="15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185103"/>
                  </a:ext>
                </a:extLst>
              </a:tr>
            </a:tbl>
          </a:graphicData>
        </a:graphic>
      </p:graphicFrame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4453AAAC-CDB1-24B8-FFAA-CBDA5BF51EBA}"/>
              </a:ext>
            </a:extLst>
          </p:cNvPr>
          <p:cNvGraphicFramePr>
            <a:graphicFrameLocks noGrp="1"/>
          </p:cNvGraphicFramePr>
          <p:nvPr/>
        </p:nvGraphicFramePr>
        <p:xfrm>
          <a:off x="7780918" y="1388724"/>
          <a:ext cx="3679957" cy="5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9957">
                  <a:extLst>
                    <a:ext uri="{9D8B030D-6E8A-4147-A177-3AD203B41FA5}">
                      <a16:colId xmlns:a16="http://schemas.microsoft.com/office/drawing/2014/main" val="2409558338"/>
                    </a:ext>
                  </a:extLst>
                </a:gridCol>
              </a:tblGrid>
              <a:tr h="2682240"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General comments</a:t>
                      </a:r>
                    </a:p>
                    <a:p>
                      <a:r>
                        <a:rPr lang="en-US" sz="1900" b="0" dirty="0">
                          <a:solidFill>
                            <a:schemeClr val="tx1"/>
                          </a:solidFill>
                        </a:rPr>
                        <a:t>Daniel often needs a 2-hour nap during the day. He asks for a dummy, which his parents are trying to ween him off.</a:t>
                      </a:r>
                    </a:p>
                    <a:p>
                      <a:r>
                        <a:rPr lang="en-US" sz="1900" b="0" dirty="0">
                          <a:solidFill>
                            <a:schemeClr val="tx1"/>
                          </a:solidFill>
                        </a:rPr>
                        <a:t>His language is below the age- related expectation, and he is currently being assessed for a referral.</a:t>
                      </a:r>
                      <a:endParaRPr lang="en-GB" sz="19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955635"/>
                  </a:ext>
                </a:extLst>
              </a:tr>
              <a:tr h="2397760">
                <a:tc>
                  <a:txBody>
                    <a:bodyPr/>
                    <a:lstStyle/>
                    <a:p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Parent comment</a:t>
                      </a:r>
                    </a:p>
                    <a:p>
                      <a:r>
                        <a:rPr lang="en-US" sz="1900" b="0" dirty="0">
                          <a:solidFill>
                            <a:schemeClr val="tx1"/>
                          </a:solidFill>
                        </a:rPr>
                        <a:t>Daniel loves the structure of school and is beginning to use more words at home.</a:t>
                      </a:r>
                    </a:p>
                    <a:p>
                      <a:r>
                        <a:rPr lang="en-US" sz="1900" b="0" dirty="0">
                          <a:solidFill>
                            <a:schemeClr val="tx1"/>
                          </a:solidFill>
                        </a:rPr>
                        <a:t>We are trying to change shifts, so he does not watch so much television and we can read to him at bedtime.</a:t>
                      </a:r>
                      <a:endParaRPr lang="en-GB" sz="19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301177"/>
                  </a:ext>
                </a:extLst>
              </a:tr>
            </a:tbl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1BA3E4B1-4D70-415E-11FB-DC0DD4BABDA7}"/>
              </a:ext>
            </a:extLst>
          </p:cNvPr>
          <p:cNvSpPr txBox="1">
            <a:spLocks/>
          </p:cNvSpPr>
          <p:nvPr/>
        </p:nvSpPr>
        <p:spPr>
          <a:xfrm>
            <a:off x="265108" y="242215"/>
            <a:ext cx="11354019" cy="4732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67" i="1" dirty="0">
                <a:latin typeface="Arial"/>
                <a:ea typeface="Calibri"/>
                <a:cs typeface="Times New Roman"/>
              </a:rPr>
              <a:t>Aim: Key summative checkpoint assessment for CS1</a:t>
            </a:r>
            <a:endParaRPr lang="en-GB" sz="2667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7771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9358F0D-EE86-1B4F-6280-1BC46C431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500388"/>
          </a:xfrm>
        </p:spPr>
        <p:txBody>
          <a:bodyPr/>
          <a:lstStyle/>
          <a:p>
            <a:r>
              <a:rPr lang="en-GB" i="1" dirty="0">
                <a:latin typeface="Arial"/>
                <a:cs typeface="Arial"/>
              </a:rPr>
              <a:t>Aim: Key summative checkpoint assessment for CS1</a:t>
            </a:r>
            <a:r>
              <a:rPr lang="en-GB" sz="3200" dirty="0">
                <a:latin typeface="Arial"/>
                <a:cs typeface="Arial"/>
              </a:rPr>
              <a:t> </a:t>
            </a:r>
            <a:endParaRPr lang="en-US" sz="3200" b="0" dirty="0">
              <a:cs typeface="Arial"/>
            </a:endParaRPr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9117A21A-D614-023B-5CA2-041E052A0B8E}"/>
              </a:ext>
            </a:extLst>
          </p:cNvPr>
          <p:cNvGraphicFramePr>
            <a:graphicFrameLocks noGrp="1"/>
          </p:cNvGraphicFramePr>
          <p:nvPr/>
        </p:nvGraphicFramePr>
        <p:xfrm>
          <a:off x="310599" y="741170"/>
          <a:ext cx="11250085" cy="5481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4843">
                  <a:extLst>
                    <a:ext uri="{9D8B030D-6E8A-4147-A177-3AD203B41FA5}">
                      <a16:colId xmlns:a16="http://schemas.microsoft.com/office/drawing/2014/main" val="3233842883"/>
                    </a:ext>
                  </a:extLst>
                </a:gridCol>
                <a:gridCol w="6295243">
                  <a:extLst>
                    <a:ext uri="{9D8B030D-6E8A-4147-A177-3AD203B41FA5}">
                      <a16:colId xmlns:a16="http://schemas.microsoft.com/office/drawing/2014/main" val="3906477766"/>
                    </a:ext>
                  </a:extLst>
                </a:gridCol>
              </a:tblGrid>
              <a:tr h="1469851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Assess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What are the main needs of the child?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Which areas of development are most at risk?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What are the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three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main targets you would like the child to achieve?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479071"/>
                  </a:ext>
                </a:extLst>
              </a:tr>
              <a:tr h="2600505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Plan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What activities do you plan to use?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How will you adapt language to aid Daniel?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What verbal and non-verbal cues will you use?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How will you use songs and rhymes to aid him?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How will you adapt your pitch, tone and body language?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Can the teacher or others offer any advice or information?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101233"/>
                  </a:ext>
                </a:extLst>
              </a:tr>
              <a:tr h="1410691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Review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What would a good outcome look like?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When will the review take place?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How can you measure the success of the intervention?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379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052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9358F0D-EE86-1B4F-6280-1BC46C431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0"/>
            <a:ext cx="11250084" cy="466269"/>
          </a:xfrm>
        </p:spPr>
        <p:txBody>
          <a:bodyPr/>
          <a:lstStyle/>
          <a:p>
            <a:r>
              <a:rPr lang="en-GB" i="1" dirty="0">
                <a:latin typeface="Arial"/>
                <a:ea typeface="Calibri" panose="020F0502020204030204" pitchFamily="34" charset="0"/>
                <a:cs typeface="Times New Roman"/>
              </a:rPr>
              <a:t>Aim: Key summative checkpoint assessment for CS1</a:t>
            </a:r>
            <a:endParaRPr lang="en-GB" dirty="0">
              <a:latin typeface="Arial"/>
              <a:cs typeface="Times New Roman"/>
            </a:endParaRPr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9117A21A-D614-023B-5CA2-041E052A0B8E}"/>
              </a:ext>
            </a:extLst>
          </p:cNvPr>
          <p:cNvGraphicFramePr>
            <a:graphicFrameLocks noGrp="1"/>
          </p:cNvGraphicFramePr>
          <p:nvPr/>
        </p:nvGraphicFramePr>
        <p:xfrm>
          <a:off x="277061" y="799469"/>
          <a:ext cx="11544059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4316">
                  <a:extLst>
                    <a:ext uri="{9D8B030D-6E8A-4147-A177-3AD203B41FA5}">
                      <a16:colId xmlns:a16="http://schemas.microsoft.com/office/drawing/2014/main" val="3233842883"/>
                    </a:ext>
                  </a:extLst>
                </a:gridCol>
                <a:gridCol w="6459743">
                  <a:extLst>
                    <a:ext uri="{9D8B030D-6E8A-4147-A177-3AD203B41FA5}">
                      <a16:colId xmlns:a16="http://schemas.microsoft.com/office/drawing/2014/main" val="3906477766"/>
                    </a:ext>
                  </a:extLst>
                </a:gridCol>
              </a:tblGrid>
              <a:tr h="158496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Assess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What are the main needs of the child?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Which areas of development are most at risk?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What are the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three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main targets you would like the child to achieve?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Language development and vocabulary. Modelled interaction with others.</a:t>
                      </a:r>
                    </a:p>
                    <a:p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Language and social development (ability to share, knowing names, EAL language barriers).</a:t>
                      </a:r>
                    </a:p>
                    <a:p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To be able to say his name and the name of the carer. To be able to share a toy with another child. To take turns in games.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479071"/>
                  </a:ext>
                </a:extLst>
              </a:tr>
              <a:tr h="256032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Plan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What activities do you plan to use?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How will you adapt language to aid Daniel?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What verbal and non-verbal cues will you use?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How will you use songs and rhymes to aid him?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How will you adapt your pitch, tone and body language?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Can the teacher or others offer any advice or information?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Songs and rhymes – “Pat-a cake” for learning his name.  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Communication in circle time and waiting until it is his turn.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Emphasis on smiling and intonation when Daniel does something correctly. Praise or a sticker chart for everything he does correctly.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Sharing activities (e.g. sharing sweets, pencils, etc.), emphasizing names of people he will be giving them to.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Gestures (thumbs up, thumbs down for pleasing/non-pleasing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behaviour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101233"/>
                  </a:ext>
                </a:extLst>
              </a:tr>
              <a:tr h="134112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Review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What would a good outcome look like?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When will the review take place?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How can you measure the success of the intervention?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Daniel will be able to say his name and the name of his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carer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. He will be able to give the pencils out for his table and know the names of people on his table.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Success will be measured by teacher/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carer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observation and sustained use without being reminded.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379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8441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GB" dirty="0" err="1"/>
              <a:t>esson</a:t>
            </a:r>
            <a:r>
              <a:rPr lang="en-GB" dirty="0"/>
              <a:t> outline: Teacher use only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400257" y="397517"/>
            <a:ext cx="10223500" cy="4802099"/>
          </a:xfrm>
        </p:spPr>
        <p:txBody>
          <a:bodyPr/>
          <a:lstStyle/>
          <a:p>
            <a:r>
              <a:rPr lang="en-GB">
                <a:solidFill>
                  <a:srgbClr val="E51C41"/>
                </a:solidFill>
              </a:rPr>
              <a:t> </a:t>
            </a:r>
            <a:br>
              <a:rPr lang="en-GB">
                <a:solidFill>
                  <a:schemeClr val="accent1"/>
                </a:solidFill>
              </a:rPr>
            </a:br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0470" y="6342238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58E498D9-3291-1D7B-EDE2-87F8F9FAFC5D}"/>
              </a:ext>
            </a:extLst>
          </p:cNvPr>
          <p:cNvGraphicFramePr>
            <a:graphicFrameLocks noGrp="1"/>
          </p:cNvGraphicFramePr>
          <p:nvPr/>
        </p:nvGraphicFramePr>
        <p:xfrm>
          <a:off x="192136" y="752199"/>
          <a:ext cx="11699398" cy="552592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49900">
                  <a:extLst>
                    <a:ext uri="{9D8B030D-6E8A-4147-A177-3AD203B41FA5}">
                      <a16:colId xmlns:a16="http://schemas.microsoft.com/office/drawing/2014/main" val="346630619"/>
                    </a:ext>
                  </a:extLst>
                </a:gridCol>
                <a:gridCol w="1949900">
                  <a:extLst>
                    <a:ext uri="{9D8B030D-6E8A-4147-A177-3AD203B41FA5}">
                      <a16:colId xmlns:a16="http://schemas.microsoft.com/office/drawing/2014/main" val="1098180410"/>
                    </a:ext>
                  </a:extLst>
                </a:gridCol>
                <a:gridCol w="3068044">
                  <a:extLst>
                    <a:ext uri="{9D8B030D-6E8A-4147-A177-3AD203B41FA5}">
                      <a16:colId xmlns:a16="http://schemas.microsoft.com/office/drawing/2014/main" val="847170278"/>
                    </a:ext>
                  </a:extLst>
                </a:gridCol>
                <a:gridCol w="2898015">
                  <a:extLst>
                    <a:ext uri="{9D8B030D-6E8A-4147-A177-3AD203B41FA5}">
                      <a16:colId xmlns:a16="http://schemas.microsoft.com/office/drawing/2014/main" val="3333028173"/>
                    </a:ext>
                  </a:extLst>
                </a:gridCol>
                <a:gridCol w="1833539">
                  <a:extLst>
                    <a:ext uri="{9D8B030D-6E8A-4147-A177-3AD203B41FA5}">
                      <a16:colId xmlns:a16="http://schemas.microsoft.com/office/drawing/2014/main" val="3581277042"/>
                    </a:ext>
                  </a:extLst>
                </a:gridCol>
              </a:tblGrid>
              <a:tr h="467001">
                <a:tc>
                  <a:txBody>
                    <a:bodyPr/>
                    <a:lstStyle/>
                    <a:p>
                      <a:r>
                        <a:rPr lang="en-US" sz="1200" dirty="0"/>
                        <a:t>Topic: </a:t>
                      </a:r>
                      <a:endParaRPr lang="en-GB" sz="12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Core skills – CS1</a:t>
                      </a:r>
                      <a:endParaRPr lang="en-GB" sz="12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Lesson:</a:t>
                      </a:r>
                      <a:endParaRPr lang="en-GB" sz="2400"/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r>
                        <a:rPr lang="en-US" sz="1400"/>
                        <a:t>5 (3 hours 15 minutes) 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845289"/>
                  </a:ext>
                </a:extLst>
              </a:tr>
              <a:tr h="403192">
                <a:tc gridSpan="2">
                  <a:txBody>
                    <a:bodyPr/>
                    <a:lstStyle/>
                    <a:p>
                      <a:r>
                        <a:rPr lang="en-US" sz="1200" b="1" dirty="0"/>
                        <a:t>Aim:</a:t>
                      </a:r>
                      <a:endParaRPr lang="en-GB" sz="12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GB" sz="1500" b="1" i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Key summative checkpoint assessment for CS1</a:t>
                      </a:r>
                      <a:endParaRPr lang="en-GB" sz="1500" dirty="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3349"/>
                  </a:ext>
                </a:extLst>
              </a:tr>
              <a:tr h="378780">
                <a:tc gridSpan="2">
                  <a:txBody>
                    <a:bodyPr/>
                    <a:lstStyle/>
                    <a:p>
                      <a:r>
                        <a:rPr lang="en-US" sz="1200" b="1" dirty="0"/>
                        <a:t>Component</a:t>
                      </a:r>
                      <a:endParaRPr lang="en-GB" sz="12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 b="1"/>
                        <a:t> Activity</a:t>
                      </a:r>
                      <a:endParaRPr lang="en-GB" sz="12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Timings </a:t>
                      </a:r>
                      <a:endParaRPr lang="en-GB" sz="1200" b="1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26249464"/>
                  </a:ext>
                </a:extLst>
              </a:tr>
              <a:tr h="608307">
                <a:tc gridSpan="2">
                  <a:txBody>
                    <a:bodyPr/>
                    <a:lstStyle/>
                    <a:p>
                      <a:r>
                        <a:rPr lang="en-US" sz="1200" b="1" dirty="0"/>
                        <a:t>Recall and connect</a:t>
                      </a:r>
                      <a:endParaRPr lang="en-GB" sz="1200" b="1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Slides 78–81. Five minutes for brain dump; 5 minutes for “What I know, what I want to know” grid; 5 minutes for consolidation of ideas.</a:t>
                      </a:r>
                      <a:endParaRPr lang="en-GB" sz="14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25 minutes </a:t>
                      </a:r>
                      <a:endParaRPr lang="en-GB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57640557"/>
                  </a:ext>
                </a:extLst>
              </a:tr>
              <a:tr h="608307">
                <a:tc gridSpan="2">
                  <a:txBody>
                    <a:bodyPr/>
                    <a:lstStyle/>
                    <a:p>
                      <a:r>
                        <a:rPr lang="en-US" sz="1200" b="1" dirty="0"/>
                        <a:t>New material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Slides 82–84. Outline the assessment criteria for the task. Students create an “in a nutshell” summary of necessary criteria for success.</a:t>
                      </a:r>
                      <a:endParaRPr lang="en-GB" sz="14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15 minutes </a:t>
                      </a:r>
                      <a:endParaRPr lang="en-GB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741999525"/>
                  </a:ext>
                </a:extLst>
              </a:tr>
              <a:tr h="1402080">
                <a:tc rowSpan="2" gridSpan="2">
                  <a:txBody>
                    <a:bodyPr/>
                    <a:lstStyle/>
                    <a:p>
                      <a:r>
                        <a:rPr lang="en-US" sz="1200" b="1" dirty="0"/>
                        <a:t>Independent practice </a:t>
                      </a:r>
                      <a:endParaRPr lang="en-GB" sz="1200" b="1" dirty="0"/>
                    </a:p>
                  </a:txBody>
                  <a:tcPr marL="121920" marR="121920" marT="60960" marB="60960"/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Slides 85–94. Section A – vocabulary quiz (answers on slide 87). Section B – plan a response to a scenario-based question (slide 88). Explore key verbal and non-verbal cues (slide 89). Elaborate on ideas and explore a WAGOLL (What a good one looks like). Students write their own paragraphs based on how they would adapt verbal and non-verbal cues.</a:t>
                      </a:r>
                      <a:endParaRPr lang="en-GB" sz="14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400"/>
                        <a:t>155 minutes </a:t>
                      </a:r>
                    </a:p>
                    <a:p>
                      <a:endParaRPr lang="en-GB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33886473"/>
                  </a:ext>
                </a:extLst>
              </a:tr>
              <a:tr h="1049955">
                <a:tc gridSpan="2" vMerge="1">
                  <a:txBody>
                    <a:bodyPr/>
                    <a:lstStyle/>
                    <a:p>
                      <a:endParaRPr lang="en-GB" sz="900" b="1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Slides 90–93. Section C – fill in the planning sheet in the handout booklet based on the information provided about Daniel. Use the ideas around verbal and non-verbal cues and response planning in section B.</a:t>
                      </a:r>
                      <a:endParaRPr lang="en-GB" sz="14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r>
                        <a:rPr lang="en-US" sz="1050"/>
                        <a:t>50 mins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350770"/>
                  </a:ext>
                </a:extLst>
              </a:tr>
              <a:tr h="608307">
                <a:tc gridSpan="2">
                  <a:txBody>
                    <a:bodyPr/>
                    <a:lstStyle/>
                    <a:p>
                      <a:r>
                        <a:rPr lang="en-US" sz="1200" b="1"/>
                        <a:t>Review </a:t>
                      </a:r>
                      <a:endParaRPr lang="en-GB" sz="1200" b="1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Slides 95–97. Fill in the grid using the “What I know now” part. Fill in the self-assessment grid in the handouts.</a:t>
                      </a:r>
                      <a:endParaRPr lang="en-GB" sz="1400" dirty="0"/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15 minutes </a:t>
                      </a:r>
                      <a:endParaRPr lang="en-GB" sz="14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51707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853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2013154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/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6827E7B5-A984-9B68-8233-CFEE9A3BC633}"/>
              </a:ext>
            </a:extLst>
          </p:cNvPr>
          <p:cNvGraphicFramePr>
            <a:graphicFrameLocks noGrp="1"/>
          </p:cNvGraphicFramePr>
          <p:nvPr/>
        </p:nvGraphicFramePr>
        <p:xfrm>
          <a:off x="312000" y="1343955"/>
          <a:ext cx="11233248" cy="284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347008874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636605719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1973953618"/>
                    </a:ext>
                  </a:extLst>
                </a:gridCol>
              </a:tblGrid>
              <a:tr h="684411">
                <a:tc>
                  <a:txBody>
                    <a:bodyPr/>
                    <a:lstStyle/>
                    <a:p>
                      <a:r>
                        <a:rPr lang="en-US" sz="2700"/>
                        <a:t>What I know</a:t>
                      </a:r>
                      <a:endParaRPr lang="en-GB" sz="27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700"/>
                        <a:t>What I want to know</a:t>
                      </a:r>
                      <a:endParaRPr lang="en-GB" sz="27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700"/>
                        <a:t>What I know now</a:t>
                      </a:r>
                      <a:endParaRPr lang="en-GB" sz="27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439724"/>
                  </a:ext>
                </a:extLst>
              </a:tr>
              <a:tr h="2159435">
                <a:tc>
                  <a:txBody>
                    <a:bodyPr/>
                    <a:lstStyle/>
                    <a:p>
                      <a:endParaRPr lang="en-US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40266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D139A76-5960-D0EB-B415-BD000EE8005F}"/>
              </a:ext>
            </a:extLst>
          </p:cNvPr>
          <p:cNvSpPr txBox="1"/>
          <p:nvPr/>
        </p:nvSpPr>
        <p:spPr>
          <a:xfrm>
            <a:off x="307342" y="4520663"/>
            <a:ext cx="11389749" cy="16417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>
                <a:cs typeface="Arial"/>
              </a:rPr>
              <a:t>Review activity</a:t>
            </a:r>
          </a:p>
          <a:p>
            <a:endParaRPr lang="en-US" sz="2667" b="1" dirty="0"/>
          </a:p>
          <a:p>
            <a:r>
              <a:rPr lang="en-US" sz="2667" dirty="0"/>
              <a:t>Fill in the </a:t>
            </a:r>
            <a:r>
              <a:rPr lang="en-US" sz="2667" b="1" dirty="0"/>
              <a:t>final</a:t>
            </a:r>
            <a:r>
              <a:rPr lang="en-US" sz="2667" dirty="0"/>
              <a:t> column of your starter grid, outlining the new information you have learnt.</a:t>
            </a:r>
            <a:endParaRPr lang="en-GB" sz="2667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85D99B-EBBA-28BB-71E4-E64B1B006CC3}"/>
              </a:ext>
            </a:extLst>
          </p:cNvPr>
          <p:cNvSpPr txBox="1"/>
          <p:nvPr/>
        </p:nvSpPr>
        <p:spPr>
          <a:xfrm>
            <a:off x="239350" y="172179"/>
            <a:ext cx="11713301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>
                <a:cs typeface="Arial"/>
              </a:rPr>
              <a:t>Aim: Key summative checkpoint assessment for CS1</a:t>
            </a:r>
            <a:r>
              <a:rPr lang="en-US" sz="2667" i="1" dirty="0">
                <a:cs typeface="Arial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3438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C62173-9AA4-6D7E-5D33-132B25218BB6}"/>
              </a:ext>
            </a:extLst>
          </p:cNvPr>
          <p:cNvSpPr txBox="1"/>
          <p:nvPr/>
        </p:nvSpPr>
        <p:spPr>
          <a:xfrm>
            <a:off x="527382" y="5349214"/>
            <a:ext cx="11137237" cy="28732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endParaRPr lang="en-US" sz="1867" b="1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EC5C6C-9AB7-83D0-07BD-DA33D95BF22A}"/>
              </a:ext>
            </a:extLst>
          </p:cNvPr>
          <p:cNvSpPr txBox="1"/>
          <p:nvPr/>
        </p:nvSpPr>
        <p:spPr>
          <a:xfrm>
            <a:off x="239350" y="172179"/>
            <a:ext cx="11713301" cy="410433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endParaRPr lang="en-GB" sz="1867" b="1" u="sng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C0AD-0110-8F79-DBB3-6A9EF2D1C286}"/>
              </a:ext>
            </a:extLst>
          </p:cNvPr>
          <p:cNvSpPr txBox="1"/>
          <p:nvPr/>
        </p:nvSpPr>
        <p:spPr>
          <a:xfrm>
            <a:off x="530270" y="973899"/>
            <a:ext cx="5223353" cy="4104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dirty="0">
                <a:cs typeface="Arial"/>
              </a:rPr>
              <a:t>Aim: Key summative checkpoint assessment for CS1</a:t>
            </a:r>
            <a:r>
              <a:rPr lang="en-US" sz="2667" dirty="0">
                <a:cs typeface="Arial"/>
              </a:rPr>
              <a:t> </a:t>
            </a:r>
          </a:p>
          <a:p>
            <a:endParaRPr lang="en-US" sz="2667" dirty="0">
              <a:cs typeface="Arial"/>
            </a:endParaRPr>
          </a:p>
          <a:p>
            <a:r>
              <a:rPr lang="en-GB" sz="2667" b="1" dirty="0">
                <a:cs typeface="Arial"/>
              </a:rPr>
              <a:t>Learning outcome</a:t>
            </a:r>
          </a:p>
          <a:p>
            <a:r>
              <a:rPr lang="en-US" sz="2667" dirty="0">
                <a:ea typeface="+mn-lt"/>
                <a:cs typeface="+mn-lt"/>
              </a:rPr>
              <a:t>Can you now:</a:t>
            </a:r>
            <a:endParaRPr lang="en-US" sz="2667" dirty="0">
              <a:cs typeface="Arial"/>
            </a:endParaRPr>
          </a:p>
          <a:p>
            <a:pPr marL="457189" indent="-457189">
              <a:buFont typeface="Arial"/>
              <a:buChar char="•"/>
            </a:pPr>
            <a:r>
              <a:rPr lang="en-GB" sz="2667" dirty="0">
                <a:cs typeface="Arial"/>
              </a:rPr>
              <a:t>demonstrate your understanding of CS1: Communicate information clearly to engage children and young people?</a:t>
            </a:r>
            <a:endParaRPr lang="en-US" sz="2667" dirty="0">
              <a:cs typeface="Arial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A5F9274-A9BA-F31D-71A5-E825C8EF7BE7}"/>
              </a:ext>
            </a:extLst>
          </p:cNvPr>
          <p:cNvGraphicFramePr>
            <a:graphicFrameLocks noGrp="1"/>
          </p:cNvGraphicFramePr>
          <p:nvPr/>
        </p:nvGraphicFramePr>
        <p:xfrm>
          <a:off x="6001638" y="378620"/>
          <a:ext cx="5767221" cy="544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3908">
                  <a:extLst>
                    <a:ext uri="{9D8B030D-6E8A-4147-A177-3AD203B41FA5}">
                      <a16:colId xmlns:a16="http://schemas.microsoft.com/office/drawing/2014/main" val="1588298921"/>
                    </a:ext>
                  </a:extLst>
                </a:gridCol>
                <a:gridCol w="1448772">
                  <a:extLst>
                    <a:ext uri="{9D8B030D-6E8A-4147-A177-3AD203B41FA5}">
                      <a16:colId xmlns:a16="http://schemas.microsoft.com/office/drawing/2014/main" val="4255969569"/>
                    </a:ext>
                  </a:extLst>
                </a:gridCol>
                <a:gridCol w="913356">
                  <a:extLst>
                    <a:ext uri="{9D8B030D-6E8A-4147-A177-3AD203B41FA5}">
                      <a16:colId xmlns:a16="http://schemas.microsoft.com/office/drawing/2014/main" val="2120229599"/>
                    </a:ext>
                  </a:extLst>
                </a:gridCol>
                <a:gridCol w="981185">
                  <a:extLst>
                    <a:ext uri="{9D8B030D-6E8A-4147-A177-3AD203B41FA5}">
                      <a16:colId xmlns:a16="http://schemas.microsoft.com/office/drawing/2014/main" val="2559019386"/>
                    </a:ext>
                  </a:extLst>
                </a:gridCol>
              </a:tblGrid>
              <a:tr h="975360">
                <a:tc>
                  <a:txBody>
                    <a:bodyPr/>
                    <a:lstStyle/>
                    <a:p>
                      <a:r>
                        <a:rPr lang="en-US" sz="1900" dirty="0"/>
                        <a:t>Skill</a:t>
                      </a:r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900"/>
                        <a:t>Confident</a:t>
                      </a:r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Semi-confident</a:t>
                      </a:r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Needs more work</a:t>
                      </a:r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4771"/>
                  </a:ext>
                </a:extLst>
              </a:tr>
              <a:tr h="1259840">
                <a:tc>
                  <a:txBody>
                    <a:bodyPr/>
                    <a:lstStyle/>
                    <a:p>
                      <a:r>
                        <a:rPr lang="en-US" sz="1900" dirty="0"/>
                        <a:t>I can adapt my voice using pitch, tone and vary volume to present a message.</a:t>
                      </a:r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387999"/>
                  </a:ext>
                </a:extLst>
              </a:tr>
              <a:tr h="975360">
                <a:tc>
                  <a:txBody>
                    <a:bodyPr/>
                    <a:lstStyle/>
                    <a:p>
                      <a:r>
                        <a:rPr lang="en-US" sz="1900"/>
                        <a:t>I can use songs and nursery rhymes to engage children.</a:t>
                      </a:r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858995"/>
                  </a:ext>
                </a:extLst>
              </a:tr>
              <a:tr h="975360">
                <a:tc>
                  <a:txBody>
                    <a:bodyPr/>
                    <a:lstStyle/>
                    <a:p>
                      <a:r>
                        <a:rPr lang="en-US" sz="1900"/>
                        <a:t>I can apply sustained shared thinking.</a:t>
                      </a:r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715461"/>
                  </a:ext>
                </a:extLst>
              </a:tr>
              <a:tr h="1259840">
                <a:tc>
                  <a:txBody>
                    <a:bodyPr/>
                    <a:lstStyle/>
                    <a:p>
                      <a:r>
                        <a:rPr lang="en-US" sz="1900"/>
                        <a:t>I can present a friendly and welcoming body posture.</a:t>
                      </a:r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360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9658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Recall and connect</a:t>
            </a:r>
          </a:p>
        </p:txBody>
      </p:sp>
    </p:spTree>
    <p:extLst>
      <p:ext uri="{BB962C8B-B14F-4D97-AF65-F5344CB8AC3E}">
        <p14:creationId xmlns:p14="http://schemas.microsoft.com/office/powerpoint/2010/main" val="466483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C62173-9AA4-6D7E-5D33-132B25218BB6}"/>
              </a:ext>
            </a:extLst>
          </p:cNvPr>
          <p:cNvSpPr txBox="1"/>
          <p:nvPr/>
        </p:nvSpPr>
        <p:spPr>
          <a:xfrm>
            <a:off x="527382" y="3677310"/>
            <a:ext cx="11137237" cy="24625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>
                <a:cs typeface="Arial"/>
              </a:rPr>
              <a:t>Recall activity</a:t>
            </a:r>
            <a:endParaRPr lang="en-US" sz="2667" dirty="0">
              <a:cs typeface="Arial"/>
            </a:endParaRPr>
          </a:p>
          <a:p>
            <a:endParaRPr lang="en-US" sz="2667" b="1" dirty="0">
              <a:cs typeface="Arial"/>
            </a:endParaRPr>
          </a:p>
          <a:p>
            <a:r>
              <a:rPr lang="en-US" sz="2667" dirty="0"/>
              <a:t>You have 5 minutes to write down all you can remember about the content of the previous </a:t>
            </a:r>
            <a:r>
              <a:rPr lang="en-US" sz="2667" b="1" dirty="0"/>
              <a:t>four</a:t>
            </a:r>
            <a:r>
              <a:rPr lang="en-US" sz="2667" dirty="0"/>
              <a:t> lessons. After 5 minutes, you may swap</a:t>
            </a:r>
            <a:r>
              <a:rPr lang="en-US" sz="2667" dirty="0">
                <a:solidFill>
                  <a:srgbClr val="FF0000"/>
                </a:solidFill>
              </a:rPr>
              <a:t> </a:t>
            </a:r>
            <a:r>
              <a:rPr lang="en-US" sz="2667" dirty="0"/>
              <a:t>an answer with another person. You can only swap if you have an answer they do not have, and they have an answer you do not have.</a:t>
            </a:r>
            <a:endParaRPr lang="en-GB" sz="2667" dirty="0">
              <a:cs typeface="Arial"/>
            </a:endParaRPr>
          </a:p>
        </p:txBody>
      </p:sp>
      <p:pic>
        <p:nvPicPr>
          <p:cNvPr id="1026" name="Picture 2" descr="human brain on white background | human brain on white backg… | Flickr">
            <a:extLst>
              <a:ext uri="{FF2B5EF4-FFF2-40B4-BE49-F238E27FC236}">
                <a16:creationId xmlns:a16="http://schemas.microsoft.com/office/drawing/2014/main" id="{B154D399-3DAD-58DA-A1FC-5BF15F655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713" y="1077501"/>
            <a:ext cx="31877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DEC5C6C-9AB7-83D0-07BD-DA33D95BF22A}"/>
              </a:ext>
            </a:extLst>
          </p:cNvPr>
          <p:cNvSpPr txBox="1"/>
          <p:nvPr/>
        </p:nvSpPr>
        <p:spPr>
          <a:xfrm>
            <a:off x="239350" y="172179"/>
            <a:ext cx="11713301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i="1" dirty="0">
                <a:cs typeface="Arial"/>
              </a:rPr>
              <a:t>Aim: Key summative checkpoint assessment for CS1</a:t>
            </a:r>
            <a:r>
              <a:rPr lang="en-US" sz="2667" i="1" dirty="0">
                <a:cs typeface="Arial"/>
              </a:rPr>
              <a:t> </a:t>
            </a:r>
            <a:endParaRPr lang="en-US" sz="2667" dirty="0"/>
          </a:p>
        </p:txBody>
      </p:sp>
    </p:spTree>
    <p:extLst>
      <p:ext uri="{BB962C8B-B14F-4D97-AF65-F5344CB8AC3E}">
        <p14:creationId xmlns:p14="http://schemas.microsoft.com/office/powerpoint/2010/main" val="3312956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EC5C6C-9AB7-83D0-07BD-DA33D95BF22A}"/>
              </a:ext>
            </a:extLst>
          </p:cNvPr>
          <p:cNvSpPr txBox="1"/>
          <p:nvPr/>
        </p:nvSpPr>
        <p:spPr>
          <a:xfrm>
            <a:off x="239350" y="172179"/>
            <a:ext cx="11713301" cy="410433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endParaRPr lang="en-GB" sz="1867" b="1" u="sng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C0AD-0110-8F79-DBB3-6A9EF2D1C286}"/>
              </a:ext>
            </a:extLst>
          </p:cNvPr>
          <p:cNvSpPr txBox="1"/>
          <p:nvPr/>
        </p:nvSpPr>
        <p:spPr>
          <a:xfrm>
            <a:off x="1282475" y="2406086"/>
            <a:ext cx="9972805" cy="24625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dirty="0">
                <a:cs typeface="Arial"/>
              </a:rPr>
              <a:t>Learning outcome</a:t>
            </a:r>
          </a:p>
          <a:p>
            <a:endParaRPr lang="en-US" sz="2667" dirty="0">
              <a:cs typeface="Arial"/>
            </a:endParaRPr>
          </a:p>
          <a:p>
            <a:r>
              <a:rPr lang="en-US" sz="2667" dirty="0">
                <a:ea typeface="+mn-lt"/>
                <a:cs typeface="+mn-lt"/>
              </a:rPr>
              <a:t>By the end of this lesson, you will</a:t>
            </a:r>
            <a:r>
              <a:rPr lang="en-US" sz="2667" dirty="0">
                <a:cs typeface="Arial"/>
              </a:rPr>
              <a:t>: </a:t>
            </a:r>
          </a:p>
          <a:p>
            <a:pPr marL="609585" indent="-609585">
              <a:buAutoNum type="arabicPeriod"/>
            </a:pPr>
            <a:r>
              <a:rPr lang="en-GB" sz="2667" dirty="0">
                <a:cs typeface="Arial"/>
              </a:rPr>
              <a:t>be able to demonstrate your understanding of CS1: Communicate information clearly to engage children and young people.</a:t>
            </a:r>
            <a:endParaRPr lang="en-US" sz="2667" dirty="0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3E5C32-7B08-1DC1-BEE0-13F36CC52A05}"/>
              </a:ext>
            </a:extLst>
          </p:cNvPr>
          <p:cNvSpPr txBox="1"/>
          <p:nvPr/>
        </p:nvSpPr>
        <p:spPr>
          <a:xfrm>
            <a:off x="1287129" y="1424353"/>
            <a:ext cx="9847384" cy="4924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i="1" dirty="0"/>
              <a:t>Aim: Key summative checkpoint assessment for CS1</a:t>
            </a:r>
            <a:r>
              <a:rPr lang="en-US" sz="3200" dirty="0"/>
              <a:t> 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02423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6827E7B5-A984-9B68-8233-CFEE9A3BC633}"/>
              </a:ext>
            </a:extLst>
          </p:cNvPr>
          <p:cNvGraphicFramePr>
            <a:graphicFrameLocks noGrp="1"/>
          </p:cNvGraphicFramePr>
          <p:nvPr/>
        </p:nvGraphicFramePr>
        <p:xfrm>
          <a:off x="1273898" y="1344248"/>
          <a:ext cx="9286604" cy="288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5535">
                  <a:extLst>
                    <a:ext uri="{9D8B030D-6E8A-4147-A177-3AD203B41FA5}">
                      <a16:colId xmlns:a16="http://schemas.microsoft.com/office/drawing/2014/main" val="347008874"/>
                    </a:ext>
                  </a:extLst>
                </a:gridCol>
                <a:gridCol w="3095535">
                  <a:extLst>
                    <a:ext uri="{9D8B030D-6E8A-4147-A177-3AD203B41FA5}">
                      <a16:colId xmlns:a16="http://schemas.microsoft.com/office/drawing/2014/main" val="636605719"/>
                    </a:ext>
                  </a:extLst>
                </a:gridCol>
                <a:gridCol w="3095535">
                  <a:extLst>
                    <a:ext uri="{9D8B030D-6E8A-4147-A177-3AD203B41FA5}">
                      <a16:colId xmlns:a16="http://schemas.microsoft.com/office/drawing/2014/main" val="1973953618"/>
                    </a:ext>
                  </a:extLst>
                </a:gridCol>
              </a:tblGrid>
              <a:tr h="934720">
                <a:tc>
                  <a:txBody>
                    <a:bodyPr/>
                    <a:lstStyle/>
                    <a:p>
                      <a:r>
                        <a:rPr lang="en-US" sz="2700"/>
                        <a:t>What I know</a:t>
                      </a:r>
                      <a:endParaRPr lang="en-GB" sz="27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700"/>
                        <a:t>What I want to know</a:t>
                      </a:r>
                      <a:endParaRPr lang="en-GB" sz="27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700"/>
                        <a:t>What I know now</a:t>
                      </a:r>
                      <a:endParaRPr lang="en-GB" sz="27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439724"/>
                  </a:ext>
                </a:extLst>
              </a:tr>
              <a:tr h="1950720">
                <a:tc>
                  <a:txBody>
                    <a:bodyPr/>
                    <a:lstStyle/>
                    <a:p>
                      <a:endParaRPr lang="en-US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40266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D139A76-5960-D0EB-B415-BD000EE8005F}"/>
              </a:ext>
            </a:extLst>
          </p:cNvPr>
          <p:cNvSpPr txBox="1"/>
          <p:nvPr/>
        </p:nvSpPr>
        <p:spPr>
          <a:xfrm>
            <a:off x="307180" y="4383563"/>
            <a:ext cx="11389749" cy="16417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 dirty="0"/>
              <a:t>Activity 1 </a:t>
            </a:r>
            <a:endParaRPr lang="en-US" sz="2667" b="1" dirty="0">
              <a:cs typeface="Arial"/>
            </a:endParaRPr>
          </a:p>
          <a:p>
            <a:endParaRPr lang="en-US" sz="2667" b="1" dirty="0">
              <a:cs typeface="Arial"/>
            </a:endParaRPr>
          </a:p>
          <a:p>
            <a:r>
              <a:rPr lang="en-US" sz="2667" dirty="0"/>
              <a:t>Fill in the </a:t>
            </a:r>
            <a:r>
              <a:rPr lang="en-US" sz="2667" b="1" dirty="0"/>
              <a:t>first two</a:t>
            </a:r>
            <a:r>
              <a:rPr lang="en-US" sz="2667" dirty="0"/>
              <a:t> columns with everything you know about the skills you need to complete the Employer-set project, and anything you want to know.</a:t>
            </a:r>
            <a:endParaRPr lang="en-GB" sz="2667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D70048-700B-44DA-D593-2938F6512C53}"/>
              </a:ext>
            </a:extLst>
          </p:cNvPr>
          <p:cNvSpPr txBox="1"/>
          <p:nvPr/>
        </p:nvSpPr>
        <p:spPr>
          <a:xfrm>
            <a:off x="307180" y="479455"/>
            <a:ext cx="11713301" cy="53354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GB" sz="2667" b="1" dirty="0">
                <a:cs typeface="Arial"/>
              </a:rPr>
              <a:t>What skills do I need to communicate effectively with children?   </a:t>
            </a:r>
          </a:p>
        </p:txBody>
      </p:sp>
    </p:spTree>
    <p:extLst>
      <p:ext uri="{BB962C8B-B14F-4D97-AF65-F5344CB8AC3E}">
        <p14:creationId xmlns:p14="http://schemas.microsoft.com/office/powerpoint/2010/main" val="1284441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New material</a:t>
            </a:r>
          </a:p>
        </p:txBody>
      </p:sp>
    </p:spTree>
    <p:extLst>
      <p:ext uri="{BB962C8B-B14F-4D97-AF65-F5344CB8AC3E}">
        <p14:creationId xmlns:p14="http://schemas.microsoft.com/office/powerpoint/2010/main" val="1333093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06C48C-B17D-16E7-E873-3F7AFC9092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DA2C159E-F13C-4A85-9A41-E7669D3E0D70}" type="slidenum">
              <a:rPr lang="en-GB" smtClean="0"/>
              <a:pPr algn="ctr"/>
              <a:t>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862F1D-7D11-9DAE-F560-2A5FA78A4F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D41870-AC93-FBDE-479E-51E339332447}"/>
              </a:ext>
            </a:extLst>
          </p:cNvPr>
          <p:cNvSpPr txBox="1"/>
          <p:nvPr/>
        </p:nvSpPr>
        <p:spPr>
          <a:xfrm>
            <a:off x="602514" y="1212492"/>
            <a:ext cx="6506359" cy="36116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endParaRPr lang="en-US" sz="2133" dirty="0"/>
          </a:p>
          <a:p>
            <a:r>
              <a:rPr lang="en-US" sz="2667" dirty="0">
                <a:cs typeface="Arial"/>
              </a:rPr>
              <a:t>This is a </a:t>
            </a:r>
            <a:r>
              <a:rPr lang="en-US" sz="2667" b="1" dirty="0">
                <a:cs typeface="Arial"/>
              </a:rPr>
              <a:t>summative assessment </a:t>
            </a:r>
            <a:r>
              <a:rPr lang="en-US" sz="2667" dirty="0">
                <a:cs typeface="Arial"/>
              </a:rPr>
              <a:t>to check your knowledge. It will consist of </a:t>
            </a:r>
            <a:r>
              <a:rPr lang="en-US" sz="2667" b="1" dirty="0">
                <a:cs typeface="Arial"/>
              </a:rPr>
              <a:t>three</a:t>
            </a:r>
            <a:r>
              <a:rPr lang="en-US" sz="2667" dirty="0">
                <a:cs typeface="Arial"/>
              </a:rPr>
              <a:t> sections.</a:t>
            </a:r>
          </a:p>
          <a:p>
            <a:endParaRPr lang="en-US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67" dirty="0">
                <a:cs typeface="Arial"/>
              </a:rPr>
              <a:t>Core terms and vocabulary.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67" dirty="0">
                <a:cs typeface="Arial"/>
              </a:rPr>
              <a:t>A summary of strategies you could use to communicate with children effectively.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67" dirty="0">
                <a:cs typeface="Arial"/>
              </a:rPr>
              <a:t>A scenario-based question.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63C535-6247-988C-3ABC-1A491CAADE4F}"/>
              </a:ext>
            </a:extLst>
          </p:cNvPr>
          <p:cNvSpPr txBox="1"/>
          <p:nvPr/>
        </p:nvSpPr>
        <p:spPr>
          <a:xfrm>
            <a:off x="7595331" y="2269645"/>
            <a:ext cx="3840427" cy="2559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wrap="square" lIns="240000" tIns="48000" rIns="240000" bIns="48000" rtlCol="0" anchor="t">
            <a:spAutoFit/>
          </a:bodyPr>
          <a:lstStyle/>
          <a:p>
            <a:r>
              <a:rPr lang="en-US" sz="2667" b="1" dirty="0">
                <a:cs typeface="Arial"/>
              </a:rPr>
              <a:t>Activity 2</a:t>
            </a:r>
          </a:p>
          <a:p>
            <a:endParaRPr lang="en-US" sz="2667" b="1" dirty="0">
              <a:cs typeface="Arial"/>
            </a:endParaRPr>
          </a:p>
          <a:p>
            <a:r>
              <a:rPr lang="en-US" sz="2667" dirty="0"/>
              <a:t>Can you </a:t>
            </a:r>
            <a:r>
              <a:rPr lang="en-US" sz="2667" dirty="0" err="1"/>
              <a:t>summarise</a:t>
            </a:r>
            <a:r>
              <a:rPr lang="en-US" sz="2667" dirty="0"/>
              <a:t> the key ideas of the mark scheme printed in your handouts?</a:t>
            </a:r>
            <a:endParaRPr lang="en-US" sz="2667" b="1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638A6A-8518-6C20-A05B-31144B938543}"/>
              </a:ext>
            </a:extLst>
          </p:cNvPr>
          <p:cNvSpPr txBox="1"/>
          <p:nvPr/>
        </p:nvSpPr>
        <p:spPr>
          <a:xfrm>
            <a:off x="264171" y="129997"/>
            <a:ext cx="9847384" cy="4924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i="1" dirty="0"/>
              <a:t>Aim: Key summative checkpoint assessment for CS1</a:t>
            </a:r>
            <a:r>
              <a:rPr lang="en-US" sz="3200" dirty="0"/>
              <a:t> 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09128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06C48C-B17D-16E7-E873-3F7AFC9092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DA2C159E-F13C-4A85-9A41-E7669D3E0D70}" type="slidenum">
              <a:rPr lang="en-GB" smtClean="0"/>
              <a:pPr algn="ctr"/>
              <a:t>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862F1D-7D11-9DAE-F560-2A5FA78A4F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D41870-AC93-FBDE-479E-51E339332447}"/>
              </a:ext>
            </a:extLst>
          </p:cNvPr>
          <p:cNvSpPr txBox="1"/>
          <p:nvPr/>
        </p:nvSpPr>
        <p:spPr>
          <a:xfrm>
            <a:off x="341556" y="951534"/>
            <a:ext cx="11197728" cy="8208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dirty="0"/>
              <a:t>As well as meeting the marking criteria from the previous slide, you also need to develop the following skills.</a:t>
            </a:r>
            <a:endParaRPr lang="en-US" sz="2667" dirty="0"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47CFD4-7F19-F314-8BE4-1DD3A4657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820" y="1990676"/>
            <a:ext cx="10591800" cy="18796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81E4C7-48C6-3846-4D0C-CD4C8BF5B7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620" y="4109448"/>
            <a:ext cx="10236200" cy="21336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B0B776A-437E-27B7-31CE-B1DDAE26FB68}"/>
              </a:ext>
            </a:extLst>
          </p:cNvPr>
          <p:cNvSpPr/>
          <p:nvPr/>
        </p:nvSpPr>
        <p:spPr>
          <a:xfrm>
            <a:off x="815413" y="5176248"/>
            <a:ext cx="10125968" cy="949424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AE3541-FAC4-1F3C-0348-CDE6AF06D5D0}"/>
              </a:ext>
            </a:extLst>
          </p:cNvPr>
          <p:cNvSpPr/>
          <p:nvPr/>
        </p:nvSpPr>
        <p:spPr>
          <a:xfrm>
            <a:off x="879087" y="2534950"/>
            <a:ext cx="10125968" cy="649948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A71626-D703-2631-567C-4E82D33C3A02}"/>
              </a:ext>
            </a:extLst>
          </p:cNvPr>
          <p:cNvSpPr txBox="1"/>
          <p:nvPr/>
        </p:nvSpPr>
        <p:spPr>
          <a:xfrm>
            <a:off x="264171" y="129997"/>
            <a:ext cx="9847384" cy="4924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i="1" dirty="0"/>
              <a:t>Aim: Key summative checkpoint assessment for CS1</a:t>
            </a:r>
            <a:r>
              <a:rPr lang="en-US" sz="3200" dirty="0"/>
              <a:t> 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72078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ED6768B-CE3A-4E7B-B204-0472EA0B31BE}"/>
</file>

<file path=customXml/itemProps2.xml><?xml version="1.0" encoding="utf-8"?>
<ds:datastoreItem xmlns:ds="http://schemas.openxmlformats.org/officeDocument/2006/customXml" ds:itemID="{51F0506C-0417-4650-BD2C-37FCE76177B9}"/>
</file>

<file path=customXml/itemProps3.xml><?xml version="1.0" encoding="utf-8"?>
<ds:datastoreItem xmlns:ds="http://schemas.openxmlformats.org/officeDocument/2006/customXml" ds:itemID="{6B2D3114-4615-40EE-AAFE-CA4F9A483046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</TotalTime>
  <Words>2324</Words>
  <Application>Microsoft Office PowerPoint</Application>
  <PresentationFormat>Widescreen</PresentationFormat>
  <Paragraphs>305</Paragraphs>
  <Slides>22</Slides>
  <Notes>22</Notes>
  <HiddenSlides>3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Lesson 5</vt:lpstr>
      <vt:lpstr>Lesson outline: Teacher use only  </vt:lpstr>
      <vt:lpstr>01</vt:lpstr>
      <vt:lpstr>PowerPoint Presentation</vt:lpstr>
      <vt:lpstr>PowerPoint Presentation</vt:lpstr>
      <vt:lpstr>PowerPoint Presentation</vt:lpstr>
      <vt:lpstr>02</vt:lpstr>
      <vt:lpstr>PowerPoint Presentation</vt:lpstr>
      <vt:lpstr>PowerPoint Presentation</vt:lpstr>
      <vt:lpstr>04</vt:lpstr>
      <vt:lpstr>PowerPoint Presentation</vt:lpstr>
      <vt:lpstr>PowerPoint Presentation</vt:lpstr>
      <vt:lpstr>Aim: Key summative checkpoint assessment for CS1</vt:lpstr>
      <vt:lpstr>Aim: Key summative checkpoint assessment for CS1 </vt:lpstr>
      <vt:lpstr>Aim: Key summative checkpoint assessment for CS1 </vt:lpstr>
      <vt:lpstr>Aim: Key summative checkpoint assessment for CS1 </vt:lpstr>
      <vt:lpstr>PowerPoint Presentation</vt:lpstr>
      <vt:lpstr>Aim: Key summative checkpoint assessment for CS1 </vt:lpstr>
      <vt:lpstr>Aim: Key summative checkpoint assessment for CS1</vt:lpstr>
      <vt:lpstr>05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</dc:title>
  <dc:creator>Gemma Brezinski</dc:creator>
  <cp:lastModifiedBy>Gemma Brezinski</cp:lastModifiedBy>
  <cp:revision>6</cp:revision>
  <dcterms:created xsi:type="dcterms:W3CDTF">2024-01-08T10:53:03Z</dcterms:created>
  <dcterms:modified xsi:type="dcterms:W3CDTF">2024-01-08T11:55:52Z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