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 id="2147483684" r:id="rId7"/>
  </p:sldMasterIdLst>
  <p:notesMasterIdLst>
    <p:notesMasterId r:id="rId31"/>
  </p:notesMasterIdLst>
  <p:sldIdLst>
    <p:sldId id="327" r:id="rId8"/>
    <p:sldId id="328" r:id="rId9"/>
    <p:sldId id="329" r:id="rId10"/>
    <p:sldId id="331" r:id="rId11"/>
    <p:sldId id="330" r:id="rId12"/>
    <p:sldId id="332" r:id="rId13"/>
    <p:sldId id="334" r:id="rId14"/>
    <p:sldId id="341" r:id="rId15"/>
    <p:sldId id="348" r:id="rId16"/>
    <p:sldId id="350" r:id="rId17"/>
    <p:sldId id="365" r:id="rId18"/>
    <p:sldId id="385" r:id="rId19"/>
    <p:sldId id="383" r:id="rId20"/>
    <p:sldId id="360" r:id="rId21"/>
    <p:sldId id="361" r:id="rId22"/>
    <p:sldId id="355" r:id="rId23"/>
    <p:sldId id="351" r:id="rId24"/>
    <p:sldId id="269" r:id="rId25"/>
    <p:sldId id="358" r:id="rId26"/>
    <p:sldId id="353" r:id="rId27"/>
    <p:sldId id="354" r:id="rId28"/>
    <p:sldId id="270" r:id="rId29"/>
    <p:sldId id="32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8CE21D-A44F-DFDE-2216-6A83308448DE}" name="PR" initials="WRG" userId="PR" providerId="None"/>
  <p188:author id="{DB168830-51D4-4CC1-7858-D21AD9F13162}" name="Sarah Stafford" initials="SS" userId="Sarah Stafford" providerId="None"/>
  <p188:author id="{DEDC1C44-8BBF-B382-5329-523553A782EE}" name="Jan Schubert" initials="JS" userId="Jan Schubert" providerId="None"/>
  <p188:author id="{13731D61-6EEF-166B-55A1-BE9FB9519EDD}" name="Tingting Han (Staff)" initials="TH(" userId="S::t.han@bbk.ac.uk::9e8bedea-f974-4041-a7f3-2d91e0e4dcb7" providerId="AD"/>
  <p188:author id="{6EAC9880-9F95-82CD-7BDE-5A307FA106F4}" name="Sarah" initials="S" userId="Sarah"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BF5"/>
    <a:srgbClr val="CFD5EA"/>
    <a:srgbClr val="4472C4"/>
    <a:srgbClr val="FF3399"/>
    <a:srgbClr val="FFFFFF"/>
    <a:srgbClr val="0071F8"/>
    <a:srgbClr val="E6C8D9"/>
    <a:srgbClr val="BE0064"/>
    <a:srgbClr val="9BC8FF"/>
    <a:srgbClr val="008F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04" autoAdjust="0"/>
    <p:restoredTop sz="85290" autoAdjust="0"/>
  </p:normalViewPr>
  <p:slideViewPr>
    <p:cSldViewPr snapToGrid="0">
      <p:cViewPr varScale="1">
        <p:scale>
          <a:sx n="57" d="100"/>
          <a:sy n="57" d="100"/>
        </p:scale>
        <p:origin x="984" y="3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p:scale>
          <a:sx n="150" d="100"/>
          <a:sy n="150" d="100"/>
        </p:scale>
        <p:origin x="3952" y="-36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4/13/2023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dirty="0">
                <a:solidFill>
                  <a:schemeClr val="tx1"/>
                </a:solidFill>
                <a:effectLst/>
                <a:latin typeface="+mn-lt"/>
                <a:ea typeface="+mn-ea"/>
                <a:cs typeface="+mn-cs"/>
              </a:rPr>
              <a:t>Tutor guidance</a:t>
            </a:r>
            <a:r>
              <a:rPr lang="en-GB" dirty="0"/>
              <a:t> </a:t>
            </a:r>
            <a:r>
              <a:rPr lang="en-GB" sz="1200" kern="1200" dirty="0">
                <a:solidFill>
                  <a:schemeClr val="tx1"/>
                </a:solidFill>
                <a:effectLst/>
                <a:latin typeface="+mn-lt"/>
                <a:ea typeface="+mn-ea"/>
                <a:cs typeface="+mn-cs"/>
              </a:rPr>
              <a:t>for lesson introduction:</a:t>
            </a:r>
            <a:r>
              <a:rPr lang="en-GB" dirty="0"/>
              <a:t>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Ask a confident/fluent learner to read the lesson objectives to the group.</a:t>
            </a:r>
            <a:endParaRPr lang="en-GB" sz="1200" kern="1200" dirty="0">
              <a:solidFill>
                <a:schemeClr val="tx1"/>
              </a:solidFill>
              <a:effectLst/>
              <a:latin typeface="+mn-lt"/>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Reiterate and clarify learning objectives.</a:t>
            </a:r>
            <a:endParaRPr lang="en-GB" sz="1200" kern="1200" dirty="0">
              <a:solidFill>
                <a:schemeClr val="tx1"/>
              </a:solidFill>
              <a:effectLst/>
              <a:latin typeface="+mn-lt"/>
              <a:cs typeface="Calibri"/>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GB" dirty="0"/>
          </a:p>
          <a:p>
            <a:endParaRPr lang="en-GB" b="1" dirty="0"/>
          </a:p>
          <a:p>
            <a:r>
              <a:rPr lang="en-GB" dirty="0"/>
              <a:t>Use chocolate cookie recipe (unless not explored already with learner examples) to ask learners to find recipe for 15 chocolate cookies. </a:t>
            </a:r>
          </a:p>
          <a:p>
            <a:r>
              <a:rPr lang="en-GB" dirty="0"/>
              <a:t>Explore  12 + 6 method (slide 7 – slide 23).</a:t>
            </a:r>
          </a:p>
          <a:p>
            <a:r>
              <a:rPr lang="en-GB" dirty="0"/>
              <a:t>Use learner feedback to explore any other methods learners can think of (unitary method, multiplicative method e.g., 18/12 = 1.5, vertical multiplier(s)). Ask learners whether they have used a different approach to that used above when solving proportion problems. How has their thinking changed? What have they learned about multiplicative structure?</a:t>
            </a:r>
            <a:endParaRPr lang="en-US" dirty="0"/>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10</a:t>
            </a:fld>
            <a:endParaRPr lang="en-US" dirty="0"/>
          </a:p>
        </p:txBody>
      </p:sp>
    </p:spTree>
    <p:extLst>
      <p:ext uri="{BB962C8B-B14F-4D97-AF65-F5344CB8AC3E}">
        <p14:creationId xmlns:p14="http://schemas.microsoft.com/office/powerpoint/2010/main" val="3746522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Arial" panose="020B0604020202020204" pitchFamily="34" charset="0"/>
                <a:cs typeface="Arial" panose="020B0604020202020204" pitchFamily="34" charset="0"/>
              </a:rPr>
              <a:t>Tutor guidance: </a:t>
            </a:r>
            <a:endParaRPr lang="en-GB"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GB" kern="1200" dirty="0">
                <a:solidFill>
                  <a:schemeClr val="tx1"/>
                </a:solidFill>
                <a:effectLst/>
                <a:latin typeface="Arial" panose="020B0604020202020204" pitchFamily="34" charset="0"/>
                <a:cs typeface="Arial" panose="020B0604020202020204" pitchFamily="34" charset="0"/>
              </a:rPr>
              <a:t>Ask learners to work in pairs and </a:t>
            </a:r>
            <a:r>
              <a:rPr lang="en-GB" dirty="0">
                <a:latin typeface="Arial" panose="020B0604020202020204" pitchFamily="34" charset="0"/>
                <a:cs typeface="Arial" panose="020B0604020202020204" pitchFamily="34" charset="0"/>
              </a:rPr>
              <a:t>give</a:t>
            </a:r>
            <a:r>
              <a:rPr lang="en-GB" kern="1200" dirty="0">
                <a:solidFill>
                  <a:schemeClr val="tx1"/>
                </a:solidFill>
                <a:effectLst/>
                <a:latin typeface="Arial" panose="020B0604020202020204" pitchFamily="34" charset="0"/>
                <a:cs typeface="Arial" panose="020B0604020202020204" pitchFamily="34" charset="0"/>
              </a:rPr>
              <a:t> each pair a copy of ‘Explore 2’ handout. It is important that learners answer the questions in order, because they have been carefully designed to guide them to complete the table in a way that explores different relationships in a sequential way. Ask them not to be tempted just to fill in the table.</a:t>
            </a:r>
            <a:endParaRPr lang="en-US" dirty="0">
              <a:latin typeface="Arial" panose="020B0604020202020204" pitchFamily="34" charset="0"/>
              <a:cs typeface="Arial" panose="020B0604020202020204" pitchFamily="34" charset="0"/>
            </a:endParaRPr>
          </a:p>
          <a:p>
            <a:pPr marL="285750" indent="-285750">
              <a:buFont typeface="Arial"/>
              <a:buChar char="•"/>
            </a:pPr>
            <a:r>
              <a:rPr lang="en-GB" kern="1200" dirty="0">
                <a:solidFill>
                  <a:schemeClr val="tx1"/>
                </a:solidFill>
                <a:effectLst/>
                <a:latin typeface="Arial" panose="020B0604020202020204" pitchFamily="34" charset="0"/>
                <a:cs typeface="Arial" panose="020B0604020202020204" pitchFamily="34" charset="0"/>
              </a:rPr>
              <a:t>Make sure that learners explain their approach to their partner, working together to agree on a solution and to develop their own understanding. If you notice that one learner is answering all the questions, or that they are not working collaboratively, ask a learner to explain a question that has been answered by their partner.</a:t>
            </a:r>
            <a:endParaRPr lang="en-US" dirty="0">
              <a:latin typeface="Arial" panose="020B0604020202020204" pitchFamily="34" charset="0"/>
              <a:cs typeface="Arial" panose="020B0604020202020204" pitchFamily="34" charset="0"/>
            </a:endParaRPr>
          </a:p>
          <a:p>
            <a:pPr marL="285750" indent="-285750">
              <a:buFont typeface="Arial"/>
              <a:buChar char="•"/>
            </a:pPr>
            <a:r>
              <a:rPr lang="en-GB" kern="1200" dirty="0">
                <a:solidFill>
                  <a:schemeClr val="tx1"/>
                </a:solidFill>
                <a:effectLst/>
                <a:latin typeface="Arial" panose="020B0604020202020204" pitchFamily="34" charset="0"/>
                <a:cs typeface="Arial" panose="020B0604020202020204" pitchFamily="34" charset="0"/>
              </a:rPr>
              <a:t>Observe learners as they complete this task but do not intervene unless necessary. As learners work on the task, notice how they illustrate their strategy. As you observe them, identify those with different approaches. You can call on them to explain their thinking in the next part of the lesson.</a:t>
            </a:r>
            <a:r>
              <a:rPr lang="en-GB" dirty="0">
                <a:latin typeface="Arial" panose="020B0604020202020204" pitchFamily="34" charset="0"/>
                <a:cs typeface="Arial" panose="020B0604020202020204" pitchFamily="34" charset="0"/>
              </a:rPr>
              <a:t> </a:t>
            </a:r>
            <a:endParaRPr lang="en-US" kern="1200" dirty="0">
              <a:solidFill>
                <a:schemeClr val="tx1"/>
              </a:solidFill>
              <a:effectLst/>
              <a:latin typeface="Arial" panose="020B0604020202020204" pitchFamily="34" charset="0"/>
              <a:cs typeface="Arial" panose="020B0604020202020204" pitchFamily="34" charset="0"/>
            </a:endParaRPr>
          </a:p>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495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Tutor guidance: </a:t>
            </a:r>
            <a:endParaRPr lang="en-GB" dirty="0"/>
          </a:p>
          <a:p>
            <a:endParaRPr lang="en-GB" dirty="0"/>
          </a:p>
          <a:p>
            <a:r>
              <a:rPr lang="en-GB" dirty="0"/>
              <a:t>Ask groups to feedback on how they solved questions 1 and 2, and how they used ratio tables.</a:t>
            </a:r>
          </a:p>
          <a:p>
            <a:endParaRPr lang="en-GB" dirty="0"/>
          </a:p>
          <a:p>
            <a:r>
              <a:rPr lang="en-GB" dirty="0"/>
              <a:t>Use the animated slides, as required, to model use of ratio tables.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1546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Tutor guidance: </a:t>
            </a:r>
            <a:endParaRPr lang="en-GB" dirty="0"/>
          </a:p>
          <a:p>
            <a:endParaRPr lang="en-GB" dirty="0"/>
          </a:p>
          <a:p>
            <a:r>
              <a:rPr lang="en-GB" dirty="0"/>
              <a:t>Ask groups to feedback on how they solved questions 3 and 4, and how they used ratio tables.</a:t>
            </a:r>
          </a:p>
          <a:p>
            <a:endParaRPr lang="en-GB" dirty="0"/>
          </a:p>
          <a:p>
            <a:r>
              <a:rPr lang="en-GB" dirty="0"/>
              <a:t>Use the animated slides, as required, to model use of ratio tables.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GB" dirty="0">
              <a:cs typeface="Calibri"/>
            </a:endParaRPr>
          </a:p>
          <a:p>
            <a:endParaRPr lang="en-US" dirty="0">
              <a:cs typeface="Calibri"/>
            </a:endParaRPr>
          </a:p>
          <a:p>
            <a:pPr marL="171450" indent="-171450">
              <a:buFont typeface="Arial"/>
              <a:buChar char="•"/>
            </a:pPr>
            <a:r>
              <a:rPr lang="en-US" dirty="0">
                <a:cs typeface="Calibri"/>
              </a:rPr>
              <a:t>Learners explore the multiplicative relationship between columns and rows to decide whether the graphic shown for calculating direct proportion is true or false in each instance.</a:t>
            </a:r>
          </a:p>
          <a:p>
            <a:pPr marL="171450" indent="-171450">
              <a:buFont typeface="Arial"/>
              <a:buChar char="•"/>
            </a:pPr>
            <a:r>
              <a:rPr lang="en-US" dirty="0">
                <a:cs typeface="Calibri"/>
              </a:rPr>
              <a:t>Open discussion to highlight this common misconception - that learners calculate differences between adjacent columns and/or rows by using addition and/or multiplication.</a:t>
            </a:r>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dirty="0"/>
          </a:p>
        </p:txBody>
      </p:sp>
    </p:spTree>
    <p:extLst>
      <p:ext uri="{BB962C8B-B14F-4D97-AF65-F5344CB8AC3E}">
        <p14:creationId xmlns:p14="http://schemas.microsoft.com/office/powerpoint/2010/main" val="101101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Tutor guidance: </a:t>
            </a:r>
            <a:endParaRPr lang="en-US" dirty="0"/>
          </a:p>
          <a:p>
            <a:endParaRPr lang="en-US" dirty="0">
              <a:cs typeface="Calibri"/>
            </a:endParaRPr>
          </a:p>
          <a:p>
            <a:r>
              <a:rPr lang="en-US" dirty="0">
                <a:cs typeface="Calibri"/>
              </a:rPr>
              <a:t>Allow learners to explore the multiplicative relationship between these columns and rows to decide whether the graphic shown is a true or a false representation for calculating direct proportion.</a:t>
            </a: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dirty="0"/>
          </a:p>
        </p:txBody>
      </p:sp>
    </p:spTree>
    <p:extLst>
      <p:ext uri="{BB962C8B-B14F-4D97-AF65-F5344CB8AC3E}">
        <p14:creationId xmlns:p14="http://schemas.microsoft.com/office/powerpoint/2010/main" val="2537856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Tutor guidance: </a:t>
            </a:r>
          </a:p>
          <a:p>
            <a:endParaRPr lang="en-US" dirty="0"/>
          </a:p>
          <a:p>
            <a:r>
              <a:rPr lang="en-US" dirty="0"/>
              <a:t>Allow learners time to explore the multiplicative relationship between columns and rows to decide whether this statement is true or false in all instances.</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dirty="0"/>
          </a:p>
        </p:txBody>
      </p:sp>
    </p:spTree>
    <p:extLst>
      <p:ext uri="{BB962C8B-B14F-4D97-AF65-F5344CB8AC3E}">
        <p14:creationId xmlns:p14="http://schemas.microsoft.com/office/powerpoint/2010/main" val="10284833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US" dirty="0"/>
          </a:p>
          <a:p>
            <a:endParaRPr lang="en-GB" b="1" dirty="0">
              <a:cs typeface="Calibri"/>
            </a:endParaRPr>
          </a:p>
          <a:p>
            <a:pPr marL="171450" indent="-171450">
              <a:buFont typeface="Arial"/>
              <a:buChar char="•"/>
            </a:pPr>
            <a:r>
              <a:rPr lang="en-GB" dirty="0">
                <a:cs typeface="Calibri"/>
              </a:rPr>
              <a:t>Learners explore the relationship between the number of flapjacks and grams of flour required.</a:t>
            </a:r>
          </a:p>
          <a:p>
            <a:pPr marL="171450" indent="-171450">
              <a:buFont typeface="Arial"/>
              <a:buChar char="•"/>
            </a:pPr>
            <a:r>
              <a:rPr lang="en-GB" dirty="0">
                <a:cs typeface="Calibri"/>
              </a:rPr>
              <a:t>Can they spot the error and offer suggestions on how this could be rectified?</a:t>
            </a:r>
          </a:p>
          <a:p>
            <a:pPr marL="171450" indent="-171450">
              <a:buFont typeface="Arial"/>
              <a:buChar char="•"/>
            </a:pPr>
            <a:r>
              <a:rPr lang="en-GB" dirty="0">
                <a:cs typeface="Calibri"/>
              </a:rPr>
              <a:t>Use sugar, oats and syrup measures to extend this exercise.</a:t>
            </a:r>
            <a:endParaRPr lang="en-GB" dirty="0"/>
          </a:p>
          <a:p>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dirty="0"/>
          </a:p>
        </p:txBody>
      </p:sp>
    </p:spTree>
    <p:extLst>
      <p:ext uri="{BB962C8B-B14F-4D97-AF65-F5344CB8AC3E}">
        <p14:creationId xmlns:p14="http://schemas.microsoft.com/office/powerpoint/2010/main" val="3974712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1" dirty="0"/>
              <a:t>Tutor guidance: </a:t>
            </a:r>
            <a:endParaRPr lang="en-US" dirty="0"/>
          </a:p>
          <a:p>
            <a:endParaRPr lang="en-US" b="1" dirty="0">
              <a:cs typeface="Calibri"/>
            </a:endParaRPr>
          </a:p>
          <a:p>
            <a:r>
              <a:rPr lang="en-GB" dirty="0">
                <a:cs typeface="Calibri"/>
              </a:rPr>
              <a:t>Refer to handout worksheets.</a:t>
            </a:r>
          </a:p>
          <a:p>
            <a:r>
              <a:rPr lang="en-GB" dirty="0">
                <a:cs typeface="Calibri"/>
              </a:rPr>
              <a:t>Encourage learners to work at a level suitable for them or direct specific learners to a particular level (Bronze, Silver &amp; Gold).</a:t>
            </a:r>
            <a:br>
              <a:rPr lang="en-GB" dirty="0">
                <a:cs typeface="+mn-lt"/>
              </a:rPr>
            </a:br>
            <a:r>
              <a:rPr lang="en-GB" dirty="0">
                <a:cs typeface="Calibri"/>
              </a:rPr>
              <a:t>Despite learners on GCSE course, use FS questions as the starting point to build confidence in these questions.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1" dirty="0"/>
              <a:t>Tutor guidance: </a:t>
            </a:r>
            <a:endParaRPr lang="en-US" dirty="0"/>
          </a:p>
          <a:p>
            <a:endParaRPr lang="en-US" b="1" dirty="0">
              <a:cs typeface="Calibri"/>
            </a:endParaRPr>
          </a:p>
          <a:p>
            <a:r>
              <a:rPr lang="en-GB" dirty="0">
                <a:cs typeface="Calibri"/>
              </a:rPr>
              <a:t>Refer to handout worksheets.</a:t>
            </a:r>
          </a:p>
          <a:p>
            <a:r>
              <a:rPr lang="en-GB" dirty="0">
                <a:cs typeface="Calibri"/>
              </a:rPr>
              <a:t>Encourage learners to work at a level suitable for them or direct specific learners to a particular level (Bronze, Silver &amp; Gold).</a:t>
            </a:r>
            <a:br>
              <a:rPr lang="en-GB" dirty="0">
                <a:cs typeface="+mn-lt"/>
              </a:rPr>
            </a:br>
            <a:r>
              <a:rPr lang="en-GB" dirty="0">
                <a:cs typeface="Calibri"/>
              </a:rPr>
              <a:t>Despite learners on GCSE course, use FS questions as the starting point to build confidence in these questions.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dirty="0"/>
          </a:p>
        </p:txBody>
      </p:sp>
    </p:spTree>
    <p:extLst>
      <p:ext uri="{BB962C8B-B14F-4D97-AF65-F5344CB8AC3E}">
        <p14:creationId xmlns:p14="http://schemas.microsoft.com/office/powerpoint/2010/main" val="1996338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b="1" kern="1200" dirty="0">
                <a:solidFill>
                  <a:schemeClr val="tx1"/>
                </a:solidFill>
                <a:effectLst/>
                <a:latin typeface="+mn-lt"/>
                <a:ea typeface="+mn-ea"/>
                <a:cs typeface="+mn-cs"/>
              </a:rPr>
              <a:t>Tutor guidance: </a:t>
            </a:r>
            <a:r>
              <a:rPr lang="en-GB" sz="1200" b="0" kern="1200" dirty="0">
                <a:solidFill>
                  <a:schemeClr val="tx1"/>
                </a:solidFill>
                <a:effectLst/>
                <a:latin typeface="+mn-lt"/>
                <a:ea typeface="+mn-ea"/>
                <a:cs typeface="+mn-cs"/>
              </a:rPr>
              <a:t>15-minute exercise</a:t>
            </a:r>
          </a:p>
          <a:p>
            <a:pPr marL="0" indent="0">
              <a:buFont typeface="Arial" panose="020B0604020202020204" pitchFamily="34" charset="0"/>
              <a:buNone/>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Present information for individual and/or small group work.</a:t>
            </a:r>
            <a:r>
              <a:rPr lang="en-GB" dirty="0"/>
              <a:t> </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dirty="0"/>
              <a:t>Encourage learners</a:t>
            </a:r>
            <a:r>
              <a:rPr lang="en-GB" sz="1200" kern="1200" dirty="0">
                <a:solidFill>
                  <a:schemeClr val="tx1"/>
                </a:solidFill>
                <a:effectLst/>
                <a:latin typeface="+mn-lt"/>
                <a:ea typeface="+mn-ea"/>
                <a:cs typeface="+mn-cs"/>
              </a:rPr>
              <a:t> </a:t>
            </a:r>
            <a:r>
              <a:rPr lang="en-GB" dirty="0"/>
              <a:t>to </a:t>
            </a:r>
            <a:r>
              <a:rPr lang="en-GB" sz="1200" kern="1200" dirty="0">
                <a:solidFill>
                  <a:schemeClr val="tx1"/>
                </a:solidFill>
                <a:effectLst/>
                <a:latin typeface="+mn-lt"/>
                <a:ea typeface="+mn-ea"/>
                <a:cs typeface="+mn-cs"/>
              </a:rPr>
              <a:t>discuss</a:t>
            </a:r>
            <a:r>
              <a:rPr lang="en-GB" dirty="0"/>
              <a:t> and share</a:t>
            </a:r>
            <a:r>
              <a:rPr lang="en-GB" sz="1200" kern="1200" dirty="0">
                <a:solidFill>
                  <a:schemeClr val="tx1"/>
                </a:solidFill>
                <a:effectLst/>
                <a:latin typeface="+mn-lt"/>
                <a:ea typeface="+mn-ea"/>
                <a:cs typeface="+mn-cs"/>
              </a:rPr>
              <a:t> ideas </a:t>
            </a:r>
            <a:r>
              <a:rPr lang="en-GB" dirty="0"/>
              <a:t>in their groups, agree on</a:t>
            </a:r>
            <a:r>
              <a:rPr lang="en-GB" sz="1200" kern="1200" dirty="0">
                <a:solidFill>
                  <a:schemeClr val="tx1"/>
                </a:solidFill>
                <a:effectLst/>
                <a:latin typeface="+mn-lt"/>
                <a:ea typeface="+mn-ea"/>
                <a:cs typeface="+mn-cs"/>
              </a:rPr>
              <a:t> </a:t>
            </a:r>
            <a:r>
              <a:rPr lang="en-GB" dirty="0"/>
              <a:t>a y</a:t>
            </a:r>
            <a:r>
              <a:rPr lang="en-GB" sz="1200" kern="1200" dirty="0">
                <a:solidFill>
                  <a:schemeClr val="tx1"/>
                </a:solidFill>
                <a:effectLst/>
                <a:latin typeface="+mn-lt"/>
                <a:ea typeface="+mn-ea"/>
                <a:cs typeface="+mn-cs"/>
              </a:rPr>
              <a:t>-axis label </a:t>
            </a:r>
            <a:r>
              <a:rPr lang="en-GB" dirty="0"/>
              <a:t>and </a:t>
            </a:r>
            <a:r>
              <a:rPr lang="en-GB" sz="1200" kern="1200" dirty="0">
                <a:solidFill>
                  <a:schemeClr val="tx1"/>
                </a:solidFill>
                <a:effectLst/>
                <a:latin typeface="+mn-lt"/>
                <a:ea typeface="+mn-ea"/>
                <a:cs typeface="+mn-cs"/>
              </a:rPr>
              <a:t>include units</a:t>
            </a:r>
            <a:r>
              <a:rPr lang="en-GB" dirty="0"/>
              <a:t>.</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dirty="0"/>
              <a:t>Allow a minute </a:t>
            </a:r>
            <a:r>
              <a:rPr lang="en-GB" sz="1200" kern="1200" dirty="0">
                <a:solidFill>
                  <a:schemeClr val="tx1"/>
                </a:solidFill>
                <a:effectLst/>
                <a:latin typeface="+mn-lt"/>
                <a:ea typeface="+mn-ea"/>
                <a:cs typeface="+mn-cs"/>
              </a:rPr>
              <a:t>for individuals/groups to decide.</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share their idea choices with the </a:t>
            </a:r>
            <a:r>
              <a:rPr lang="en-GB" dirty="0"/>
              <a:t>class (5–10 minutes)</a:t>
            </a:r>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endParaRPr lang="en-GB" sz="1200" b="1" kern="1200" dirty="0">
              <a:solidFill>
                <a:schemeClr val="tx1"/>
              </a:solidFill>
              <a:effectLst/>
              <a:latin typeface="+mn-lt"/>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2222374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Tutor guidance: </a:t>
            </a:r>
            <a:endParaRPr lang="en-US" dirty="0"/>
          </a:p>
          <a:p>
            <a:endParaRPr lang="en-US" dirty="0">
              <a:cs typeface="Calibri"/>
            </a:endParaRPr>
          </a:p>
          <a:p>
            <a:r>
              <a:rPr lang="en-US" dirty="0">
                <a:cs typeface="Calibri"/>
              </a:rPr>
              <a:t>Individual and small group work will allow learners to discuss and share ideas on how to calculate the quantity of cocoa powder for a given number of people.</a:t>
            </a:r>
            <a:endParaRPr lang="en-US" dirty="0"/>
          </a:p>
          <a:p>
            <a:endParaRPr lang="en-US" dirty="0">
              <a:cs typeface="Calibri"/>
            </a:endParaRPr>
          </a:p>
          <a:p>
            <a:r>
              <a:rPr lang="en-US" dirty="0">
                <a:cs typeface="Calibri"/>
              </a:rPr>
              <a:t>Target questions to consolidate learners’ knowledge on the proportional relationship between x and y values.</a:t>
            </a:r>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dirty="0"/>
          </a:p>
        </p:txBody>
      </p:sp>
    </p:spTree>
    <p:extLst>
      <p:ext uri="{BB962C8B-B14F-4D97-AF65-F5344CB8AC3E}">
        <p14:creationId xmlns:p14="http://schemas.microsoft.com/office/powerpoint/2010/main" val="1297344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Tutor guidance: </a:t>
            </a:r>
            <a:endParaRPr lang="en-US" dirty="0"/>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dirty="0"/>
          </a:p>
        </p:txBody>
      </p:sp>
    </p:spTree>
    <p:extLst>
      <p:ext uri="{BB962C8B-B14F-4D97-AF65-F5344CB8AC3E}">
        <p14:creationId xmlns:p14="http://schemas.microsoft.com/office/powerpoint/2010/main" val="12980254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23</a:t>
            </a:fld>
            <a:endParaRPr lang="en-US" dirty="0"/>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b="1" kern="1200" dirty="0">
                <a:solidFill>
                  <a:schemeClr val="tx1"/>
                </a:solidFill>
                <a:effectLst/>
                <a:latin typeface="+mn-lt"/>
                <a:ea typeface="+mn-ea"/>
                <a:cs typeface="+mn-cs"/>
              </a:rPr>
              <a:t>Tutor guidance: </a:t>
            </a:r>
            <a:r>
              <a:rPr lang="en-GB" sz="1200" b="0" kern="1200" dirty="0">
                <a:solidFill>
                  <a:schemeClr val="tx1"/>
                </a:solidFill>
                <a:effectLst/>
                <a:latin typeface="+mn-lt"/>
                <a:ea typeface="+mn-ea"/>
                <a:cs typeface="+mn-cs"/>
              </a:rPr>
              <a:t>15-minute exercise</a:t>
            </a:r>
          </a:p>
          <a:p>
            <a:pPr marL="0" indent="0">
              <a:buFont typeface="Arial" panose="020B0604020202020204" pitchFamily="34" charset="0"/>
              <a:buNone/>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Present graph title</a:t>
            </a:r>
            <a:r>
              <a:rPr lang="en-GB" dirty="0"/>
              <a:t> and y-axis label</a:t>
            </a:r>
            <a:r>
              <a:rPr lang="en-GB" sz="1200" kern="1200" dirty="0">
                <a:solidFill>
                  <a:schemeClr val="tx1"/>
                </a:solidFill>
                <a:effectLst/>
                <a:latin typeface="+mn-lt"/>
                <a:ea typeface="+mn-ea"/>
                <a:cs typeface="+mn-cs"/>
              </a:rPr>
              <a:t> to learners.</a:t>
            </a:r>
            <a:r>
              <a:rPr lang="en-GB" dirty="0"/>
              <a:t> </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highlight>
                  <a:srgbClr val="FFFFFF"/>
                </a:highlight>
                <a:latin typeface="+mn-lt"/>
                <a:ea typeface="+mn-ea"/>
                <a:cs typeface="+mn-cs"/>
              </a:rPr>
              <a:t>Allow </a:t>
            </a:r>
            <a:r>
              <a:rPr lang="en-GB" sz="1800" dirty="0">
                <a:effectLst/>
                <a:highlight>
                  <a:srgbClr val="FFFFFF"/>
                </a:highlight>
                <a:latin typeface="Calibri"/>
                <a:ea typeface="Helvetica Neue"/>
                <a:cs typeface="Calibri"/>
              </a:rPr>
              <a:t>exploration, through discussion, of what direct proportion means</a:t>
            </a:r>
            <a:r>
              <a:rPr lang="en-GB" sz="1200" kern="1200" dirty="0">
                <a:solidFill>
                  <a:schemeClr val="tx1"/>
                </a:solidFill>
                <a:effectLst/>
                <a:latin typeface="+mn-lt"/>
                <a:ea typeface="+mn-ea"/>
                <a:cs typeface="+mn-cs"/>
              </a:rPr>
              <a:t>. </a:t>
            </a:r>
            <a:endParaRPr lang="en-GB" dirty="0"/>
          </a:p>
          <a:p>
            <a:pPr marL="171450" indent="-171450">
              <a:buFont typeface="Arial" panose="020B0604020202020204" pitchFamily="34" charset="0"/>
              <a:buChar char="•"/>
            </a:pPr>
            <a:r>
              <a:rPr lang="en-GB" sz="1200" kern="1200" dirty="0">
                <a:solidFill>
                  <a:schemeClr val="tx1"/>
                </a:solidFill>
                <a:effectLst/>
                <a:latin typeface="+mn-lt"/>
                <a:ea typeface="+mn-ea"/>
                <a:cs typeface="+mn-cs"/>
              </a:rPr>
              <a:t>Reveal table of plotted values using learner responses (e.g., ‘Learner A, can you determine the grams of cocoa powder needed for 3 people, from the graph</a:t>
            </a:r>
            <a:r>
              <a:rPr lang="en-GB" dirty="0"/>
              <a:t> and/or ratio table?’)</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dirty="0"/>
              <a:t>Emphasise the proportional relationship between the number of people and the grams of cocoa. </a:t>
            </a:r>
          </a:p>
          <a:p>
            <a:pPr marL="171450" indent="-171450">
              <a:buFont typeface="Arial" panose="020B0604020202020204" pitchFamily="34" charset="0"/>
              <a:buChar char="•"/>
            </a:pPr>
            <a:r>
              <a:rPr lang="en-GB" dirty="0"/>
              <a:t>Highlight the constant of proportionality in both horizontal and vertical approaches – noting that in either approach a multiplicative calculation is required.</a:t>
            </a:r>
            <a:endParaRPr lang="en-GB" dirty="0">
              <a:cs typeface="Calibri"/>
            </a:endParaRPr>
          </a:p>
          <a:p>
            <a:pPr marL="171450" indent="-171450">
              <a:buFont typeface="Arial" panose="020B0604020202020204" pitchFamily="34" charset="0"/>
              <a:buChar char="•"/>
            </a:pPr>
            <a:r>
              <a:rPr lang="en-GB" dirty="0">
                <a:cs typeface="Calibri"/>
              </a:rPr>
              <a:t>Use ‘?’ column to explore an extrapolated number of people for learners to use horizontal or vertical multiplication.</a:t>
            </a:r>
            <a:endParaRPr lang="en-GB" dirty="0"/>
          </a:p>
          <a:p>
            <a:pPr marL="171450" indent="-171450">
              <a:buFont typeface="Arial" panose="020B0604020202020204" pitchFamily="34" charset="0"/>
              <a:buChar char="•"/>
            </a:pPr>
            <a:r>
              <a:rPr lang="en-GB" sz="1200" kern="1200" dirty="0">
                <a:solidFill>
                  <a:schemeClr val="tx1"/>
                </a:solidFill>
                <a:effectLst/>
                <a:latin typeface="+mn-lt"/>
                <a:ea typeface="+mn-ea"/>
                <a:cs typeface="+mn-cs"/>
              </a:rPr>
              <a:t>Allow 5 minutes for individuals/groups to decide on definition/meaning of direct proportion</a:t>
            </a:r>
            <a:r>
              <a:rPr lang="en-GB" dirty="0"/>
              <a:t>.</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share their definitions with the group</a:t>
            </a:r>
            <a:r>
              <a:rPr lang="en-GB" dirty="0"/>
              <a:t> and key words/phrases are placed on the board. (5–15 minutes)</a:t>
            </a:r>
            <a:endParaRPr lang="en-GB" sz="1200" kern="1200" dirty="0">
              <a:solidFill>
                <a:schemeClr val="tx1"/>
              </a:solidFill>
              <a:effectLst/>
              <a:latin typeface="+mn-lt"/>
              <a:cs typeface="Calibri"/>
            </a:endParaRPr>
          </a:p>
          <a:p>
            <a:endParaRPr lang="en-GB" sz="1800" kern="1200" dirty="0">
              <a:solidFill>
                <a:schemeClr val="tx1"/>
              </a:solidFill>
              <a:effectLst/>
              <a:highlight>
                <a:srgbClr val="FFFFFF"/>
              </a:highlight>
              <a:latin typeface="Calibri"/>
              <a:cs typeface="Calibri"/>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783411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a:p>
            <a:pPr marL="171450" indent="-171450">
              <a:buFont typeface="Arial"/>
              <a:buChar char="•"/>
            </a:pPr>
            <a:r>
              <a:rPr lang="en-US" dirty="0">
                <a:cs typeface="Calibri"/>
              </a:rPr>
              <a:t>Share a formal definition of direct proportion with learners.</a:t>
            </a:r>
            <a:endParaRPr lang="en-US" dirty="0"/>
          </a:p>
          <a:p>
            <a:pPr marL="171450" indent="-171450">
              <a:buFont typeface="Arial"/>
              <a:buChar char="•"/>
            </a:pPr>
            <a:r>
              <a:rPr lang="en-US" dirty="0">
                <a:cs typeface="Calibri"/>
              </a:rPr>
              <a:t>Explore values from 0 and link these to people vs cocoa (grams). </a:t>
            </a:r>
          </a:p>
          <a:p>
            <a:pPr marL="171450" indent="-171450">
              <a:buFont typeface="Arial"/>
              <a:buChar char="•"/>
            </a:pPr>
            <a:r>
              <a:rPr lang="en-US" dirty="0">
                <a:cs typeface="Calibri"/>
              </a:rPr>
              <a:t>Contextualise as required.</a:t>
            </a:r>
            <a:endParaRPr lang="en-US" dirty="0"/>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Tutor guidance</a:t>
            </a:r>
            <a:r>
              <a:rPr lang="en-GB" b="1" dirty="0"/>
              <a:t> (slides 5 and 6):</a:t>
            </a:r>
            <a:r>
              <a:rPr lang="en-GB" sz="1200" b="1" kern="120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15-minute exercise</a:t>
            </a:r>
          </a:p>
          <a:p>
            <a:pPr marL="0" indent="0">
              <a:buFont typeface="Arial" panose="020B0604020202020204" pitchFamily="34" charset="0"/>
              <a:buNone/>
            </a:pPr>
            <a:r>
              <a:rPr lang="en-GB" sz="1200" kern="1200" dirty="0">
                <a:solidFill>
                  <a:schemeClr val="tx1"/>
                </a:solidFill>
                <a:effectLst/>
                <a:latin typeface="+mn-lt"/>
                <a:ea typeface="+mn-ea"/>
                <a:cs typeface="+mn-cs"/>
              </a:rPr>
              <a:t>Present this information outlining full recipe for 12 cookies.</a:t>
            </a:r>
          </a:p>
          <a:p>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3581527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Tutor guidance:</a:t>
            </a:r>
            <a:r>
              <a:rPr lang="en-GB" b="1" dirty="0"/>
              <a:t> </a:t>
            </a:r>
            <a:endParaRPr lang="en-GB" sz="1200" kern="1200" dirty="0">
              <a:solidFill>
                <a:schemeClr val="tx1"/>
              </a:solidFill>
              <a:effectLst/>
              <a:latin typeface="+mn-lt"/>
              <a:ea typeface="+mn-ea"/>
              <a:cs typeface="+mn-cs"/>
            </a:endParaRPr>
          </a:p>
          <a:p>
            <a:endParaRPr lang="en-GB" b="1" dirty="0"/>
          </a:p>
          <a:p>
            <a:pPr marL="171450" indent="-171450" algn="l">
              <a:buFont typeface="Arial" panose="020B0604020202020204" pitchFamily="34" charset="0"/>
              <a:buChar char="•"/>
            </a:pPr>
            <a:r>
              <a:rPr lang="en-GB" sz="1200" kern="1200" dirty="0">
                <a:solidFill>
                  <a:schemeClr val="tx1"/>
                </a:solidFill>
                <a:latin typeface="+mn-lt"/>
                <a:ea typeface="+mn-ea"/>
                <a:cs typeface="+mn-cs"/>
              </a:rPr>
              <a:t>Offer learners blank copies the of table presented in this slide,</a:t>
            </a:r>
            <a:r>
              <a:rPr lang="en-GB" dirty="0"/>
              <a:t> </a:t>
            </a:r>
            <a:r>
              <a:rPr lang="en-GB" sz="1800" dirty="0">
                <a:effectLst/>
                <a:latin typeface="Calibri" panose="020F0502020204030204" pitchFamily="34" charset="0"/>
                <a:ea typeface="Calibri" panose="020F0502020204030204" pitchFamily="34" charset="0"/>
                <a:cs typeface="Calibri" panose="020F0502020204030204" pitchFamily="34" charset="0"/>
              </a:rPr>
              <a:t>Handout 1: Recipes.</a:t>
            </a:r>
            <a:endParaRPr lang="en-GB" sz="18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l">
              <a:buFont typeface="Arial" panose="020B0604020202020204" pitchFamily="34" charset="0"/>
              <a:buChar char="•"/>
            </a:pPr>
            <a:r>
              <a:rPr lang="en-GB" sz="1200" kern="1200" dirty="0">
                <a:solidFill>
                  <a:schemeClr val="tx1"/>
                </a:solidFill>
                <a:latin typeface="+mn-lt"/>
                <a:ea typeface="+mn-ea"/>
                <a:cs typeface="+mn-cs"/>
              </a:rPr>
              <a:t>Ask learners to complete as many columns as possible for the full recipe of a different number of cookies using the recipe given to them for 12.</a:t>
            </a:r>
            <a:r>
              <a:rPr lang="en-GB" dirty="0"/>
              <a:t> </a:t>
            </a:r>
            <a:endParaRPr lang="en-GB" sz="1200" kern="1200" dirty="0">
              <a:solidFill>
                <a:schemeClr val="tx1"/>
              </a:solidFill>
              <a:latin typeface="+mn-lt"/>
              <a:ea typeface="+mn-ea"/>
              <a:cs typeface="Calibri"/>
            </a:endParaRPr>
          </a:p>
          <a:p>
            <a:pPr marL="171450" indent="-171450" algn="l">
              <a:buFont typeface="Arial" panose="020B0604020202020204" pitchFamily="34" charset="0"/>
              <a:buChar char="•"/>
            </a:pPr>
            <a:r>
              <a:rPr lang="en-GB" sz="1200" kern="1200" dirty="0">
                <a:solidFill>
                  <a:schemeClr val="tx1"/>
                </a:solidFill>
                <a:latin typeface="+mn-lt"/>
                <a:ea typeface="+mn-ea"/>
                <a:cs typeface="+mn-cs"/>
              </a:rPr>
              <a:t>If weaker learners need more scaffolding, offer this help while circulating in class, by filling in the top row of recipe for making 6, 3 and 24 cookies (pre-selected values).</a:t>
            </a:r>
            <a:endParaRPr lang="en-GB" sz="1200" kern="1200" dirty="0">
              <a:solidFill>
                <a:schemeClr val="tx1"/>
              </a:solidFill>
              <a:latin typeface="+mn-lt"/>
              <a:ea typeface="+mn-ea"/>
              <a:cs typeface="Calibri"/>
            </a:endParaRPr>
          </a:p>
          <a:p>
            <a:pPr marL="171450" indent="-171450" algn="l">
              <a:buFont typeface="Arial" panose="020B0604020202020204" pitchFamily="34" charset="0"/>
              <a:buChar char="•"/>
            </a:pPr>
            <a:r>
              <a:rPr lang="en-GB" dirty="0">
                <a:cs typeface="Calibri"/>
              </a:rPr>
              <a:t>Encourage completion without a calculator in the first instance.</a:t>
            </a:r>
            <a:endParaRPr lang="en-GB" sz="1200" kern="1200" dirty="0">
              <a:solidFill>
                <a:schemeClr val="tx1"/>
              </a:solidFill>
              <a:effectLst/>
              <a:latin typeface="+mn-lt"/>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6</a:t>
            </a:fld>
            <a:endParaRPr lang="en-US" dirty="0"/>
          </a:p>
        </p:txBody>
      </p:sp>
    </p:spTree>
    <p:extLst>
      <p:ext uri="{BB962C8B-B14F-4D97-AF65-F5344CB8AC3E}">
        <p14:creationId xmlns:p14="http://schemas.microsoft.com/office/powerpoint/2010/main" val="2083912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Tutor guidance:</a:t>
            </a:r>
            <a:r>
              <a:rPr lang="en-GB" b="1" dirty="0"/>
              <a:t> </a:t>
            </a:r>
            <a:endParaRPr lang="en-GB" sz="1200" kern="1200" dirty="0">
              <a:solidFill>
                <a:schemeClr val="tx1"/>
              </a:solidFill>
              <a:effectLst/>
              <a:latin typeface="+mn-lt"/>
              <a:ea typeface="+mn-ea"/>
              <a:cs typeface="+mn-cs"/>
            </a:endParaRPr>
          </a:p>
          <a:p>
            <a:endParaRPr lang="en-GB" b="1" dirty="0"/>
          </a:p>
          <a:p>
            <a:r>
              <a:rPr lang="en-GB" sz="1200" kern="1200" dirty="0">
                <a:solidFill>
                  <a:schemeClr val="tx1"/>
                </a:solidFill>
                <a:latin typeface="+mn-lt"/>
                <a:ea typeface="+mn-ea"/>
                <a:cs typeface="+mn-cs"/>
              </a:rPr>
              <a:t>Use chocolate cookie recipe (unless not explored already with learner examples) to ask learners to find recipe for </a:t>
            </a:r>
            <a:r>
              <a:rPr lang="en-GB" dirty="0"/>
              <a:t>18 </a:t>
            </a:r>
            <a:r>
              <a:rPr lang="en-GB" sz="1200" kern="1200" dirty="0">
                <a:solidFill>
                  <a:schemeClr val="tx1"/>
                </a:solidFill>
                <a:latin typeface="+mn-lt"/>
                <a:ea typeface="+mn-ea"/>
                <a:cs typeface="+mn-cs"/>
              </a:rPr>
              <a:t>chocolate cookies.</a:t>
            </a:r>
            <a:r>
              <a:rPr lang="en-GB" dirty="0"/>
              <a:t> </a:t>
            </a:r>
            <a:endParaRPr lang="en-GB" sz="1200" kern="1200" dirty="0">
              <a:solidFill>
                <a:schemeClr val="tx1"/>
              </a:solidFill>
              <a:latin typeface="+mn-lt"/>
              <a:cs typeface="Calibri"/>
            </a:endParaRPr>
          </a:p>
          <a:p>
            <a:r>
              <a:rPr lang="en-GB" sz="1200" kern="1200" dirty="0">
                <a:solidFill>
                  <a:schemeClr val="tx1"/>
                </a:solidFill>
                <a:latin typeface="+mn-lt"/>
                <a:ea typeface="+mn-ea"/>
                <a:cs typeface="+mn-cs"/>
              </a:rPr>
              <a:t>Explore</a:t>
            </a:r>
            <a:r>
              <a:rPr lang="en-GB" dirty="0"/>
              <a:t> </a:t>
            </a:r>
            <a:r>
              <a:rPr lang="en-GB" sz="1200" kern="1200" dirty="0">
                <a:solidFill>
                  <a:schemeClr val="tx1"/>
                </a:solidFill>
                <a:latin typeface="+mn-lt"/>
                <a:ea typeface="+mn-ea"/>
                <a:cs typeface="+mn-cs"/>
              </a:rPr>
              <a:t> 12 + </a:t>
            </a:r>
            <a:r>
              <a:rPr lang="en-GB" dirty="0"/>
              <a:t>6 </a:t>
            </a:r>
            <a:r>
              <a:rPr lang="en-GB" sz="1200" kern="1200" dirty="0">
                <a:solidFill>
                  <a:schemeClr val="tx1"/>
                </a:solidFill>
                <a:latin typeface="+mn-lt"/>
                <a:ea typeface="+mn-ea"/>
                <a:cs typeface="+mn-cs"/>
              </a:rPr>
              <a:t>method </a:t>
            </a:r>
            <a:r>
              <a:rPr lang="en-GB" dirty="0"/>
              <a:t>(slide 7 – slide 23).</a:t>
            </a:r>
            <a:endParaRPr lang="en-GB" sz="1200" kern="1200" dirty="0">
              <a:solidFill>
                <a:schemeClr val="tx1"/>
              </a:solidFill>
              <a:latin typeface="+mn-lt"/>
              <a:cs typeface="Calibri"/>
            </a:endParaRPr>
          </a:p>
          <a:p>
            <a:r>
              <a:rPr lang="en-GB" dirty="0">
                <a:cs typeface="Calibri"/>
              </a:rPr>
              <a:t>Use learner feedback to explore any other methods learners can think of (unitary method, multiplicative method e.g. 18/12 = 1.5, vertical multiplier(s)). </a:t>
            </a:r>
            <a:r>
              <a:rPr lang="en-GB" dirty="0"/>
              <a:t>Ask learners whether they have used a different approach to that used above when solving proportion problems. How has their thinking changed? What have they learned about multiplicative structure?</a:t>
            </a:r>
            <a:endParaRPr lang="en-GB" kern="1200" dirty="0">
              <a:effectLst/>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7</a:t>
            </a:fld>
            <a:endParaRPr lang="en-US" dirty="0"/>
          </a:p>
        </p:txBody>
      </p:sp>
    </p:spTree>
    <p:extLst>
      <p:ext uri="{BB962C8B-B14F-4D97-AF65-F5344CB8AC3E}">
        <p14:creationId xmlns:p14="http://schemas.microsoft.com/office/powerpoint/2010/main" val="4246389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kern="1200" dirty="0">
                <a:effectLst/>
              </a:rPr>
              <a:t>Tutor guidance:</a:t>
            </a:r>
            <a:r>
              <a:rPr lang="en-GB" b="1" dirty="0"/>
              <a:t> </a:t>
            </a:r>
            <a:endParaRPr lang="en-GB" b="0" kern="1200" dirty="0">
              <a:effectLst/>
            </a:endParaRPr>
          </a:p>
          <a:p>
            <a:endParaRPr lang="en-GB" b="1" dirty="0"/>
          </a:p>
          <a:p>
            <a:r>
              <a:rPr lang="en-GB" kern="1200" dirty="0"/>
              <a:t>Use chocolate cookie recipe (unless not explored already with learner examples) to ask learners to find recipe for </a:t>
            </a:r>
            <a:r>
              <a:rPr lang="en-GB" dirty="0"/>
              <a:t>18 </a:t>
            </a:r>
            <a:r>
              <a:rPr lang="en-GB" kern="1200" dirty="0"/>
              <a:t>chocolate cookies.</a:t>
            </a:r>
            <a:r>
              <a:rPr lang="en-GB" dirty="0"/>
              <a:t> </a:t>
            </a:r>
            <a:endParaRPr lang="en-GB" kern="1200" dirty="0">
              <a:cs typeface="Calibri"/>
            </a:endParaRPr>
          </a:p>
          <a:p>
            <a:r>
              <a:rPr lang="en-GB" kern="1200" dirty="0"/>
              <a:t>Explore</a:t>
            </a:r>
            <a:r>
              <a:rPr lang="en-GB" dirty="0"/>
              <a:t>  12 + 6 method (slide 7 – slide 23).</a:t>
            </a:r>
            <a:endParaRPr lang="en-GB" dirty="0">
              <a:cs typeface="Calibri"/>
            </a:endParaRPr>
          </a:p>
          <a:p>
            <a:r>
              <a:rPr lang="en-GB" dirty="0"/>
              <a:t>Use learner feedback to explore any other methods learner can think of (</a:t>
            </a:r>
            <a:r>
              <a:rPr lang="en-GB" kern="1200" dirty="0"/>
              <a:t>unitary method, </a:t>
            </a:r>
            <a:r>
              <a:rPr lang="en-GB" dirty="0"/>
              <a:t>multiplicative </a:t>
            </a:r>
            <a:r>
              <a:rPr lang="en-GB" kern="1200" dirty="0"/>
              <a:t>method </a:t>
            </a:r>
            <a:r>
              <a:rPr lang="en-GB" dirty="0"/>
              <a:t>e.g., 18/12 = 1.5, </a:t>
            </a:r>
            <a:r>
              <a:rPr lang="en-GB" kern="1200" dirty="0"/>
              <a:t>vertical multiplier</a:t>
            </a:r>
            <a:r>
              <a:rPr lang="en-GB" dirty="0"/>
              <a:t>(s)). Ask learners whether they have used a different approach to that used above when solving proportion problems. How has their thinking changed? What have they learned about multiplicative structure?</a:t>
            </a:r>
            <a:endParaRPr lang="en-US" dirty="0"/>
          </a:p>
          <a:p>
            <a:endParaRPr lang="en-GB" dirty="0"/>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8</a:t>
            </a:fld>
            <a:endParaRPr lang="en-US" dirty="0"/>
          </a:p>
        </p:txBody>
      </p:sp>
    </p:spTree>
    <p:extLst>
      <p:ext uri="{BB962C8B-B14F-4D97-AF65-F5344CB8AC3E}">
        <p14:creationId xmlns:p14="http://schemas.microsoft.com/office/powerpoint/2010/main" val="2807280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GB" dirty="0"/>
          </a:p>
          <a:p>
            <a:endParaRPr lang="en-GB" b="1" dirty="0"/>
          </a:p>
          <a:p>
            <a:r>
              <a:rPr lang="en-GB" dirty="0"/>
              <a:t>Use chocolate cookie recipe (unless not explored already with learner examples) to ask learners to find recipe for 15 chocolate cookies. </a:t>
            </a:r>
          </a:p>
          <a:p>
            <a:r>
              <a:rPr lang="en-GB" dirty="0"/>
              <a:t>Explore  12 + 6 method (slide 7 – slide 23).</a:t>
            </a:r>
          </a:p>
          <a:p>
            <a:r>
              <a:rPr lang="en-GB" dirty="0"/>
              <a:t>Use learner feedback to explore any other methods learners can think of (unitary method, multiplicative method e.g., 18/12 = 1.5, vertical multiplier(s)). Ask learners whether they have used a different approach to that used above when solving proportion problems. How has their thinking changed? What have they learned about multiplicative structure?</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pPr/>
              <a:t>9</a:t>
            </a:fld>
            <a:endParaRPr lang="en-US" dirty="0"/>
          </a:p>
        </p:txBody>
      </p:sp>
    </p:spTree>
    <p:extLst>
      <p:ext uri="{BB962C8B-B14F-4D97-AF65-F5344CB8AC3E}">
        <p14:creationId xmlns:p14="http://schemas.microsoft.com/office/powerpoint/2010/main" val="1693498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4/13/2023</a:t>
            </a:fld>
            <a:endParaRPr lang="en-US" dirty="0"/>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4/13/2023</a:t>
            </a:fld>
            <a:endParaRPr lang="en-US" dirty="0"/>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4/13/2023</a:t>
            </a:fld>
            <a:endParaRPr lang="en-US" dirty="0"/>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4/13/2023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4/13/2023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4/13/2023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4/13/2023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4/13/2023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4/13/2023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4/13/2023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4/13/2023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4/13/2023</a:t>
            </a:fld>
            <a:endParaRPr lang="en-US" dirty="0"/>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4/13/2023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4/13/2023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4/13/2023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3180361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35446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951994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6095069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7258282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5521941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62147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4/13/2023</a:t>
            </a:fld>
            <a:endParaRPr lang="en-US" dirty="0"/>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679808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149141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51253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2277535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43F05-BBC5-47F3-B9A9-FF78C23743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FB79893-8588-43D4-8CD6-36FD54447B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48B1A50-7359-4C21-8BBB-55EDF3EA52AD}"/>
              </a:ext>
            </a:extLst>
          </p:cNvPr>
          <p:cNvSpPr>
            <a:spLocks noGrp="1"/>
          </p:cNvSpPr>
          <p:nvPr>
            <p:ph type="dt" sz="half" idx="10"/>
          </p:nvPr>
        </p:nvSpPr>
        <p:spPr/>
        <p:txBody>
          <a:bodyPr/>
          <a:lstStyle/>
          <a:p>
            <a:fld id="{95EC9FD8-6AA9-46A0-A2DA-A01DEE32B594}" type="datetimeFigureOut">
              <a:rPr lang="en-GB" smtClean="0"/>
              <a:t>13/04/2023</a:t>
            </a:fld>
            <a:endParaRPr lang="en-GB"/>
          </a:p>
        </p:txBody>
      </p:sp>
      <p:sp>
        <p:nvSpPr>
          <p:cNvPr id="5" name="Footer Placeholder 4">
            <a:extLst>
              <a:ext uri="{FF2B5EF4-FFF2-40B4-BE49-F238E27FC236}">
                <a16:creationId xmlns:a16="http://schemas.microsoft.com/office/drawing/2014/main" id="{8829D360-74EF-4B8E-8092-99746E9A94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C2AB6E-80CA-4CEB-8315-E33C3A198B8F}"/>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41085525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6F0C4-B5AA-45C6-A247-888B1B1B2D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1DCAD-88B2-4E3E-A23B-739935F259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F05BA7-C416-4ABC-9044-7103223AC8DB}"/>
              </a:ext>
            </a:extLst>
          </p:cNvPr>
          <p:cNvSpPr>
            <a:spLocks noGrp="1"/>
          </p:cNvSpPr>
          <p:nvPr>
            <p:ph type="dt" sz="half" idx="10"/>
          </p:nvPr>
        </p:nvSpPr>
        <p:spPr/>
        <p:txBody>
          <a:bodyPr/>
          <a:lstStyle/>
          <a:p>
            <a:fld id="{95EC9FD8-6AA9-46A0-A2DA-A01DEE32B594}" type="datetimeFigureOut">
              <a:rPr lang="en-GB" smtClean="0"/>
              <a:t>13/04/2023</a:t>
            </a:fld>
            <a:endParaRPr lang="en-GB"/>
          </a:p>
        </p:txBody>
      </p:sp>
      <p:sp>
        <p:nvSpPr>
          <p:cNvPr id="5" name="Footer Placeholder 4">
            <a:extLst>
              <a:ext uri="{FF2B5EF4-FFF2-40B4-BE49-F238E27FC236}">
                <a16:creationId xmlns:a16="http://schemas.microsoft.com/office/drawing/2014/main" id="{5392CBD7-2A14-4C40-93D0-6922DAB07B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3345F9-70F5-446C-83B7-709E48100ABD}"/>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39163963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A300A-6812-416F-8830-9DF825F1FC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5677FC-0FDD-4B76-9858-A3B5B4FBE4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8EB30F-1AFC-432D-BB40-32466FD5276C}"/>
              </a:ext>
            </a:extLst>
          </p:cNvPr>
          <p:cNvSpPr>
            <a:spLocks noGrp="1"/>
          </p:cNvSpPr>
          <p:nvPr>
            <p:ph type="dt" sz="half" idx="10"/>
          </p:nvPr>
        </p:nvSpPr>
        <p:spPr/>
        <p:txBody>
          <a:bodyPr/>
          <a:lstStyle/>
          <a:p>
            <a:fld id="{95EC9FD8-6AA9-46A0-A2DA-A01DEE32B594}" type="datetimeFigureOut">
              <a:rPr lang="en-GB" smtClean="0"/>
              <a:t>13/04/2023</a:t>
            </a:fld>
            <a:endParaRPr lang="en-GB"/>
          </a:p>
        </p:txBody>
      </p:sp>
      <p:sp>
        <p:nvSpPr>
          <p:cNvPr id="5" name="Footer Placeholder 4">
            <a:extLst>
              <a:ext uri="{FF2B5EF4-FFF2-40B4-BE49-F238E27FC236}">
                <a16:creationId xmlns:a16="http://schemas.microsoft.com/office/drawing/2014/main" id="{6FC725AB-E2AA-4D7B-8C66-924334263A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4A24C6-3089-4B20-94F2-575FA0668DD3}"/>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18656324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A7174-D645-4F34-BA88-59F6E870DC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5AEE04-F025-4C49-B1AA-4FF8D4A5D4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500874F-56C9-4ACB-97C3-0D9CE7686B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D2B6E2F-F724-4A5B-A31B-916AE55C9896}"/>
              </a:ext>
            </a:extLst>
          </p:cNvPr>
          <p:cNvSpPr>
            <a:spLocks noGrp="1"/>
          </p:cNvSpPr>
          <p:nvPr>
            <p:ph type="dt" sz="half" idx="10"/>
          </p:nvPr>
        </p:nvSpPr>
        <p:spPr/>
        <p:txBody>
          <a:bodyPr/>
          <a:lstStyle/>
          <a:p>
            <a:fld id="{95EC9FD8-6AA9-46A0-A2DA-A01DEE32B594}" type="datetimeFigureOut">
              <a:rPr lang="en-GB" smtClean="0"/>
              <a:t>13/04/2023</a:t>
            </a:fld>
            <a:endParaRPr lang="en-GB"/>
          </a:p>
        </p:txBody>
      </p:sp>
      <p:sp>
        <p:nvSpPr>
          <p:cNvPr id="6" name="Footer Placeholder 5">
            <a:extLst>
              <a:ext uri="{FF2B5EF4-FFF2-40B4-BE49-F238E27FC236}">
                <a16:creationId xmlns:a16="http://schemas.microsoft.com/office/drawing/2014/main" id="{95E05C30-5F88-4D90-9D1E-CC15303508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BC8128-B7E0-4AC6-8ABB-442F1F2C9C5B}"/>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17152758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7E69D-E0C6-478D-9E82-B0C185025BF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2FAA3B4-CCC1-4521-A535-BDEF6A2EDA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515288-3A57-4680-8F14-6C8A8CBDA3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1ABE802-6342-43EB-88F5-C3BCF0291E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2817C7-B2FD-41E0-990C-00D2607D3B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7128314-CB17-4FC2-8189-4B40500A1D6C}"/>
              </a:ext>
            </a:extLst>
          </p:cNvPr>
          <p:cNvSpPr>
            <a:spLocks noGrp="1"/>
          </p:cNvSpPr>
          <p:nvPr>
            <p:ph type="dt" sz="half" idx="10"/>
          </p:nvPr>
        </p:nvSpPr>
        <p:spPr/>
        <p:txBody>
          <a:bodyPr/>
          <a:lstStyle/>
          <a:p>
            <a:fld id="{95EC9FD8-6AA9-46A0-A2DA-A01DEE32B594}" type="datetimeFigureOut">
              <a:rPr lang="en-GB" smtClean="0"/>
              <a:t>13/04/2023</a:t>
            </a:fld>
            <a:endParaRPr lang="en-GB"/>
          </a:p>
        </p:txBody>
      </p:sp>
      <p:sp>
        <p:nvSpPr>
          <p:cNvPr id="8" name="Footer Placeholder 7">
            <a:extLst>
              <a:ext uri="{FF2B5EF4-FFF2-40B4-BE49-F238E27FC236}">
                <a16:creationId xmlns:a16="http://schemas.microsoft.com/office/drawing/2014/main" id="{0147A004-BA79-44F7-B0CF-95BCA5AD192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61795C1-428F-45CA-AEAC-A8E827EA1620}"/>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22241710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C9C59-96F6-4B5C-BF4B-96B790439BE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2FE8832-EBB1-4887-ADA5-6462528A19F9}"/>
              </a:ext>
            </a:extLst>
          </p:cNvPr>
          <p:cNvSpPr>
            <a:spLocks noGrp="1"/>
          </p:cNvSpPr>
          <p:nvPr>
            <p:ph type="dt" sz="half" idx="10"/>
          </p:nvPr>
        </p:nvSpPr>
        <p:spPr/>
        <p:txBody>
          <a:bodyPr/>
          <a:lstStyle/>
          <a:p>
            <a:fld id="{95EC9FD8-6AA9-46A0-A2DA-A01DEE32B594}" type="datetimeFigureOut">
              <a:rPr lang="en-GB" smtClean="0"/>
              <a:t>13/04/2023</a:t>
            </a:fld>
            <a:endParaRPr lang="en-GB"/>
          </a:p>
        </p:txBody>
      </p:sp>
      <p:sp>
        <p:nvSpPr>
          <p:cNvPr id="4" name="Footer Placeholder 3">
            <a:extLst>
              <a:ext uri="{FF2B5EF4-FFF2-40B4-BE49-F238E27FC236}">
                <a16:creationId xmlns:a16="http://schemas.microsoft.com/office/drawing/2014/main" id="{AB6C2B2C-E95B-41CF-8973-5BE876D7B9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2C846E8-C949-44CC-9E56-F79453049B8D}"/>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3145025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4/13/2023</a:t>
            </a:fld>
            <a:endParaRPr lang="en-US" dirty="0"/>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7384378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0AD477-0050-4141-A3DA-607554399B6D}"/>
              </a:ext>
            </a:extLst>
          </p:cNvPr>
          <p:cNvSpPr>
            <a:spLocks noGrp="1"/>
          </p:cNvSpPr>
          <p:nvPr>
            <p:ph type="dt" sz="half" idx="10"/>
          </p:nvPr>
        </p:nvSpPr>
        <p:spPr/>
        <p:txBody>
          <a:bodyPr/>
          <a:lstStyle/>
          <a:p>
            <a:fld id="{95EC9FD8-6AA9-46A0-A2DA-A01DEE32B594}" type="datetimeFigureOut">
              <a:rPr lang="en-GB" smtClean="0"/>
              <a:t>13/04/2023</a:t>
            </a:fld>
            <a:endParaRPr lang="en-GB"/>
          </a:p>
        </p:txBody>
      </p:sp>
      <p:sp>
        <p:nvSpPr>
          <p:cNvPr id="3" name="Footer Placeholder 2">
            <a:extLst>
              <a:ext uri="{FF2B5EF4-FFF2-40B4-BE49-F238E27FC236}">
                <a16:creationId xmlns:a16="http://schemas.microsoft.com/office/drawing/2014/main" id="{A8C6C6E3-B935-4DFF-87AF-CBD6CAE2626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D5FE0C-67B0-488E-AF0B-09E3FE3E8E2E}"/>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36793727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30C30-ABC5-4038-8C1C-A0D781A242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8D3DBE4-197C-4CE4-8C40-BB5F629C67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757D3AF-A252-40DD-AB30-F4D6D8F3DB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AB46ED-156A-4D4F-AE38-FD326E402803}"/>
              </a:ext>
            </a:extLst>
          </p:cNvPr>
          <p:cNvSpPr>
            <a:spLocks noGrp="1"/>
          </p:cNvSpPr>
          <p:nvPr>
            <p:ph type="dt" sz="half" idx="10"/>
          </p:nvPr>
        </p:nvSpPr>
        <p:spPr/>
        <p:txBody>
          <a:bodyPr/>
          <a:lstStyle/>
          <a:p>
            <a:fld id="{95EC9FD8-6AA9-46A0-A2DA-A01DEE32B594}" type="datetimeFigureOut">
              <a:rPr lang="en-GB" smtClean="0"/>
              <a:t>13/04/2023</a:t>
            </a:fld>
            <a:endParaRPr lang="en-GB"/>
          </a:p>
        </p:txBody>
      </p:sp>
      <p:sp>
        <p:nvSpPr>
          <p:cNvPr id="6" name="Footer Placeholder 5">
            <a:extLst>
              <a:ext uri="{FF2B5EF4-FFF2-40B4-BE49-F238E27FC236}">
                <a16:creationId xmlns:a16="http://schemas.microsoft.com/office/drawing/2014/main" id="{E95AD67F-8E7D-4108-A66F-8245A1B046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5C41A5D-71FD-4D42-AFDE-4C509FDA1FE3}"/>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5493878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48F53-F289-4BAB-AB1E-F66ABBBABF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0AE1D4D-59D1-4845-A4E6-948DBD14FC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3CB3BF6-FA17-4BFC-8BE6-2F4596792A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C8DEC7-CE48-45B8-A379-8E967460504C}"/>
              </a:ext>
            </a:extLst>
          </p:cNvPr>
          <p:cNvSpPr>
            <a:spLocks noGrp="1"/>
          </p:cNvSpPr>
          <p:nvPr>
            <p:ph type="dt" sz="half" idx="10"/>
          </p:nvPr>
        </p:nvSpPr>
        <p:spPr/>
        <p:txBody>
          <a:bodyPr/>
          <a:lstStyle/>
          <a:p>
            <a:fld id="{95EC9FD8-6AA9-46A0-A2DA-A01DEE32B594}" type="datetimeFigureOut">
              <a:rPr lang="en-GB" smtClean="0"/>
              <a:t>13/04/2023</a:t>
            </a:fld>
            <a:endParaRPr lang="en-GB"/>
          </a:p>
        </p:txBody>
      </p:sp>
      <p:sp>
        <p:nvSpPr>
          <p:cNvPr id="6" name="Footer Placeholder 5">
            <a:extLst>
              <a:ext uri="{FF2B5EF4-FFF2-40B4-BE49-F238E27FC236}">
                <a16:creationId xmlns:a16="http://schemas.microsoft.com/office/drawing/2014/main" id="{B7EBC881-090B-4468-8B25-341247ECA6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6C111F-1995-4B6D-9C77-A16B1CDD0F95}"/>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11094188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5D800-55EF-46FA-910B-32ED4A09A2B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586859-A41A-49D3-B8A4-89AD8CD3B4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CECCF2-4697-42C6-AB7E-57039F1FA53F}"/>
              </a:ext>
            </a:extLst>
          </p:cNvPr>
          <p:cNvSpPr>
            <a:spLocks noGrp="1"/>
          </p:cNvSpPr>
          <p:nvPr>
            <p:ph type="dt" sz="half" idx="10"/>
          </p:nvPr>
        </p:nvSpPr>
        <p:spPr/>
        <p:txBody>
          <a:bodyPr/>
          <a:lstStyle/>
          <a:p>
            <a:fld id="{95EC9FD8-6AA9-46A0-A2DA-A01DEE32B594}" type="datetimeFigureOut">
              <a:rPr lang="en-GB" smtClean="0"/>
              <a:t>13/04/2023</a:t>
            </a:fld>
            <a:endParaRPr lang="en-GB"/>
          </a:p>
        </p:txBody>
      </p:sp>
      <p:sp>
        <p:nvSpPr>
          <p:cNvPr id="5" name="Footer Placeholder 4">
            <a:extLst>
              <a:ext uri="{FF2B5EF4-FFF2-40B4-BE49-F238E27FC236}">
                <a16:creationId xmlns:a16="http://schemas.microsoft.com/office/drawing/2014/main" id="{661542FD-909E-44D7-BDBC-CF9C7BC714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F98751-39FD-4B58-B760-077497F51D4B}"/>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31974477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AC8AAE-E90F-4A6B-A5E4-4AE877722EE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4497453-F3A9-4435-BC34-2ABE6B103C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C26978-DCEF-454A-8F10-6BF2D31FECA0}"/>
              </a:ext>
            </a:extLst>
          </p:cNvPr>
          <p:cNvSpPr>
            <a:spLocks noGrp="1"/>
          </p:cNvSpPr>
          <p:nvPr>
            <p:ph type="dt" sz="half" idx="10"/>
          </p:nvPr>
        </p:nvSpPr>
        <p:spPr/>
        <p:txBody>
          <a:bodyPr/>
          <a:lstStyle/>
          <a:p>
            <a:fld id="{95EC9FD8-6AA9-46A0-A2DA-A01DEE32B594}" type="datetimeFigureOut">
              <a:rPr lang="en-GB" smtClean="0"/>
              <a:t>13/04/2023</a:t>
            </a:fld>
            <a:endParaRPr lang="en-GB"/>
          </a:p>
        </p:txBody>
      </p:sp>
      <p:sp>
        <p:nvSpPr>
          <p:cNvPr id="5" name="Footer Placeholder 4">
            <a:extLst>
              <a:ext uri="{FF2B5EF4-FFF2-40B4-BE49-F238E27FC236}">
                <a16:creationId xmlns:a16="http://schemas.microsoft.com/office/drawing/2014/main" id="{4810A2F1-F27F-45E1-B837-6AA58DB3F0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A34F13-A97D-42A8-BE53-3AAD30227CFC}"/>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2009396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4/13/2023</a:t>
            </a:fld>
            <a:endParaRPr lang="en-US" dirty="0"/>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4/13/2023</a:t>
            </a:fld>
            <a:endParaRPr lang="en-US" dirty="0"/>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4/13/2023</a:t>
            </a:fld>
            <a:endParaRPr lang="en-US" dirty="0"/>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4/13/2023</a:t>
            </a:fld>
            <a:endParaRPr lang="en-US" dirty="0"/>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4/13/2023</a:t>
            </a:fld>
            <a:endParaRPr lang="en-US" dirty="0"/>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4/13/2023</a:t>
            </a:fld>
            <a:endParaRPr lang="en-US" dirty="0"/>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dirty="0"/>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4/13/2023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9620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7F87D-1AA0-430F-8EF0-1B4CE5633B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C1D8BA-8D05-415C-9F32-C216725AD1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60CBB1-36B4-4FBC-BC18-D4E69E6025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EC9FD8-6AA9-46A0-A2DA-A01DEE32B594}" type="datetimeFigureOut">
              <a:rPr lang="en-GB" smtClean="0"/>
              <a:t>13/04/2023</a:t>
            </a:fld>
            <a:endParaRPr lang="en-GB"/>
          </a:p>
        </p:txBody>
      </p:sp>
      <p:sp>
        <p:nvSpPr>
          <p:cNvPr id="5" name="Footer Placeholder 4">
            <a:extLst>
              <a:ext uri="{FF2B5EF4-FFF2-40B4-BE49-F238E27FC236}">
                <a16:creationId xmlns:a16="http://schemas.microsoft.com/office/drawing/2014/main" id="{1FB2C02E-7BFF-4AEC-A4E5-2637B1CBBF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D5A235D-64A2-43B3-B898-E12E78F97C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B7E9E2-379A-441A-811C-F228B2303B76}" type="slidenum">
              <a:rPr lang="en-GB" smtClean="0"/>
              <a:t>‹#›</a:t>
            </a:fld>
            <a:endParaRPr lang="en-GB"/>
          </a:p>
        </p:txBody>
      </p:sp>
    </p:spTree>
    <p:extLst>
      <p:ext uri="{BB962C8B-B14F-4D97-AF65-F5344CB8AC3E}">
        <p14:creationId xmlns:p14="http://schemas.microsoft.com/office/powerpoint/2010/main" val="11230444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5.xml"/><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9.sv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5.jp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openxmlformats.org/officeDocument/2006/relationships/image" Target="../media/image5.jp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341912" y="1358536"/>
            <a:ext cx="9326088" cy="1850229"/>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5: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Direct proportion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Level 1 </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341912" y="3429001"/>
            <a:ext cx="9326088" cy="2070463"/>
          </a:xfrm>
          <a:ln w="38100">
            <a:solidFill>
              <a:schemeClr val="accent1"/>
            </a:solidFill>
          </a:ln>
        </p:spPr>
        <p:txBody>
          <a:bodyPr vert="horz" lIns="91440" tIns="45720" rIns="91440" bIns="45720" rtlCol="0" anchor="t">
            <a:normAutofit fontScale="925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600" dirty="0">
              <a:solidFill>
                <a:schemeClr val="accent1"/>
              </a:solidFill>
              <a:latin typeface="Arial" panose="020B0604020202020204" pitchFamily="34" charset="0"/>
              <a:cs typeface="Arial" panose="020B0604020202020204" pitchFamily="34" charset="0"/>
            </a:endParaRPr>
          </a:p>
          <a:p>
            <a:pPr algn="l">
              <a:buFont typeface="Noto Sans Symbols" panose="020B0604020202020204" pitchFamily="34" charset="0"/>
              <a:buChar char="•"/>
            </a:pPr>
            <a:r>
              <a:rPr lang="en-GB" sz="2200" dirty="0">
                <a:latin typeface="Arial" panose="020B0604020202020204" pitchFamily="34" charset="0"/>
                <a:ea typeface="+mn-lt"/>
                <a:cs typeface="Arial" panose="020B0604020202020204" pitchFamily="34" charset="0"/>
              </a:rPr>
              <a:t> Identify when two quantities differ in direct proportion to each other</a:t>
            </a:r>
            <a:endParaRPr lang="en-US" sz="2200" dirty="0">
              <a:latin typeface="Arial" panose="020B0604020202020204" pitchFamily="34" charset="0"/>
              <a:ea typeface="+mn-lt"/>
              <a:cs typeface="Arial" panose="020B0604020202020204" pitchFamily="34" charset="0"/>
            </a:endParaRPr>
          </a:p>
          <a:p>
            <a:pPr algn="l">
              <a:buFont typeface="Noto Sans Symbols" panose="020B0604020202020204" pitchFamily="34" charset="0"/>
              <a:buChar char="•"/>
            </a:pPr>
            <a:r>
              <a:rPr lang="en-GB" sz="2200" dirty="0">
                <a:latin typeface="Arial" panose="020B0604020202020204" pitchFamily="34" charset="0"/>
                <a:ea typeface="+mn-lt"/>
                <a:cs typeface="Arial" panose="020B0604020202020204" pitchFamily="34" charset="0"/>
              </a:rPr>
              <a:t> Understand the multiplicative relationship between two quantities (non-               calculator)</a:t>
            </a:r>
            <a:endParaRPr lang="en-US" sz="2200" dirty="0">
              <a:effectLst/>
              <a:latin typeface="Arial" panose="020B0604020202020204" pitchFamily="34" charset="0"/>
              <a:ea typeface="+mn-lt"/>
              <a:cs typeface="Arial" panose="020B0604020202020204" pitchFamily="34" charset="0"/>
            </a:endParaRPr>
          </a:p>
          <a:p>
            <a:pPr algn="l">
              <a:buFont typeface="Noto Sans Symbols" panose="020B0604020202020204" pitchFamily="34" charset="0"/>
              <a:buChar char="•"/>
            </a:pPr>
            <a:r>
              <a:rPr lang="en-GB" sz="2200" dirty="0">
                <a:effectLst/>
                <a:latin typeface="Arial" panose="020B0604020202020204" pitchFamily="34" charset="0"/>
                <a:ea typeface="+mn-lt"/>
                <a:cs typeface="Arial" panose="020B0604020202020204" pitchFamily="34" charset="0"/>
              </a:rPr>
              <a:t> Solve </a:t>
            </a:r>
            <a:r>
              <a:rPr lang="en-GB" sz="2200" dirty="0">
                <a:latin typeface="Arial" panose="020B0604020202020204" pitchFamily="34" charset="0"/>
                <a:ea typeface="+mn-lt"/>
                <a:cs typeface="Arial" panose="020B0604020202020204" pitchFamily="34" charset="0"/>
              </a:rPr>
              <a:t>simple proportional </a:t>
            </a:r>
            <a:r>
              <a:rPr lang="en-GB" sz="2200" dirty="0">
                <a:effectLst/>
                <a:latin typeface="Arial" panose="020B0604020202020204" pitchFamily="34" charset="0"/>
                <a:ea typeface="+mn-lt"/>
                <a:cs typeface="Arial" panose="020B0604020202020204" pitchFamily="34" charset="0"/>
              </a:rPr>
              <a:t>problems using efficient methods </a:t>
            </a:r>
            <a:r>
              <a:rPr lang="en-GB" sz="2200" dirty="0">
                <a:latin typeface="Arial" panose="020B0604020202020204" pitchFamily="34" charset="0"/>
                <a:ea typeface="+mn-lt"/>
                <a:cs typeface="Arial" panose="020B0604020202020204" pitchFamily="34" charset="0"/>
              </a:rPr>
              <a:t>with </a:t>
            </a:r>
            <a:r>
              <a:rPr lang="en-GB" sz="2200" dirty="0">
                <a:effectLst/>
                <a:latin typeface="Arial" panose="020B0604020202020204" pitchFamily="34" charset="0"/>
                <a:ea typeface="+mn-lt"/>
                <a:cs typeface="Arial" panose="020B0604020202020204" pitchFamily="34" charset="0"/>
              </a:rPr>
              <a:t>ratio tables</a:t>
            </a:r>
            <a:endParaRPr lang="en-GB" sz="2200" dirty="0">
              <a:latin typeface="Arial" panose="020B0604020202020204" pitchFamily="34" charset="0"/>
              <a:ea typeface="+mn-lt"/>
              <a:cs typeface="Arial" panose="020B0604020202020204" pitchFamily="34" charset="0"/>
            </a:endParaRPr>
          </a:p>
          <a:p>
            <a:pPr marL="231775" indent="-231775" algn="l">
              <a:lnSpc>
                <a:spcPct val="120000"/>
              </a:lnSpc>
              <a:spcBef>
                <a:spcPts val="0"/>
              </a:spcBef>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p:txBody>
      </p:sp>
      <p:pic>
        <p:nvPicPr>
          <p:cNvPr id="8" name="Picture 7" descr="A picture containing text, plate, tableware, dishware&#10;&#10;Description automatically generated">
            <a:extLst>
              <a:ext uri="{FF2B5EF4-FFF2-40B4-BE49-F238E27FC236}">
                <a16:creationId xmlns:a16="http://schemas.microsoft.com/office/drawing/2014/main" id="{BA019637-EC80-4AF4-B07C-CD43BBF59A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647" y="248030"/>
            <a:ext cx="3893465" cy="63894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2478E771-C5B3-6A2B-7D45-1F9B50E899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0069" y="217417"/>
            <a:ext cx="2123825" cy="797891"/>
          </a:xfrm>
          <a:prstGeom prst="rect">
            <a:avLst/>
          </a:prstGeom>
        </p:spPr>
      </p:pic>
    </p:spTree>
    <p:extLst>
      <p:ext uri="{BB962C8B-B14F-4D97-AF65-F5344CB8AC3E}">
        <p14:creationId xmlns:p14="http://schemas.microsoft.com/office/powerpoint/2010/main" val="1187767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10</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1688425136"/>
              </p:ext>
            </p:extLst>
          </p:nvPr>
        </p:nvGraphicFramePr>
        <p:xfrm>
          <a:off x="3667489" y="1330468"/>
          <a:ext cx="7588501" cy="3188868"/>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936000">
                  <a:extLst>
                    <a:ext uri="{9D8B030D-6E8A-4147-A177-3AD203B41FA5}">
                      <a16:colId xmlns:a16="http://schemas.microsoft.com/office/drawing/2014/main" val="1073348637"/>
                    </a:ext>
                  </a:extLst>
                </a:gridCol>
                <a:gridCol w="936000">
                  <a:extLst>
                    <a:ext uri="{9D8B030D-6E8A-4147-A177-3AD203B41FA5}">
                      <a16:colId xmlns:a16="http://schemas.microsoft.com/office/drawing/2014/main" val="1874415336"/>
                    </a:ext>
                  </a:extLst>
                </a:gridCol>
                <a:gridCol w="936000">
                  <a:extLst>
                    <a:ext uri="{9D8B030D-6E8A-4147-A177-3AD203B41FA5}">
                      <a16:colId xmlns:a16="http://schemas.microsoft.com/office/drawing/2014/main" val="307384775"/>
                    </a:ext>
                  </a:extLst>
                </a:gridCol>
                <a:gridCol w="808552">
                  <a:extLst>
                    <a:ext uri="{9D8B030D-6E8A-4147-A177-3AD203B41FA5}">
                      <a16:colId xmlns:a16="http://schemas.microsoft.com/office/drawing/2014/main" val="3314211716"/>
                    </a:ext>
                  </a:extLst>
                </a:gridCol>
                <a:gridCol w="1063448">
                  <a:extLst>
                    <a:ext uri="{9D8B030D-6E8A-4147-A177-3AD203B41FA5}">
                      <a16:colId xmlns:a16="http://schemas.microsoft.com/office/drawing/2014/main" val="4087266666"/>
                    </a:ext>
                  </a:extLst>
                </a:gridCol>
                <a:gridCol w="936000">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Calibri" panose="020F0502020204030204" pitchFamily="34" charset="0"/>
                          <a:ea typeface="Arial" panose="020B0604020202020204" pitchFamily="34" charset="0"/>
                          <a:cs typeface="Times New Roman" panose="02020603050405020304" pitchFamily="18" charset="0"/>
                        </a:rPr>
                        <a:t>No. of Cookies</a:t>
                      </a: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panose="020F0502020204030204" pitchFamily="34" charset="0"/>
                          <a:ea typeface="Arial" panose="020B0604020202020204" pitchFamily="34" charset="0"/>
                          <a:cs typeface="Times New Roman" panose="02020603050405020304" pitchFamily="18" charset="0"/>
                        </a:rPr>
                        <a:t>12</a:t>
                      </a: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Calibri"/>
                          <a:ea typeface="Calibri" panose="020F0502020204030204" pitchFamily="34" charset="0"/>
                        </a:rPr>
                        <a:t>6</a:t>
                      </a:r>
                    </a:p>
                    <a:p>
                      <a:pPr algn="ctr">
                        <a:lnSpc>
                          <a:spcPct val="115000"/>
                        </a:lnSpc>
                        <a:spcBef>
                          <a:spcPts val="400"/>
                        </a:spcBef>
                        <a:spcAft>
                          <a:spcPts val="400"/>
                        </a:spcAft>
                      </a:pP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Calibri"/>
                          <a:ea typeface="Calibri" panose="020F0502020204030204" pitchFamily="34"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567307">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Flour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300 g</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solidFill>
                            <a:srgbClr val="404040"/>
                          </a:solidFill>
                          <a:effectLst/>
                          <a:latin typeface="Calibri"/>
                        </a:rPr>
                        <a:t>150 g</a:t>
                      </a:r>
                      <a:endParaRPr lang="en-US" sz="24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endParaRPr lang="en-US" sz="24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450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567307">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Sugar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150 g</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  75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225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567307">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Butter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200 g</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100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300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568800">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Cocoa powder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panose="020F0502020204030204" pitchFamily="34" charset="0"/>
                          <a:ea typeface="Arial" panose="020B0604020202020204" pitchFamily="34" charset="0"/>
                          <a:cs typeface="Times New Roman" panose="02020603050405020304" pitchFamily="18" charset="0"/>
                        </a:rPr>
                        <a:t>  60 g</a:t>
                      </a: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  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  90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2409460" y="232431"/>
            <a:ext cx="479869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78F6D872-0929-9FDD-3B93-7BFE3E5152DA}"/>
              </a:ext>
            </a:extLst>
          </p:cNvPr>
          <p:cNvSpPr txBox="1"/>
          <p:nvPr/>
        </p:nvSpPr>
        <p:spPr>
          <a:xfrm>
            <a:off x="591816" y="5359753"/>
            <a:ext cx="10463841"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rial" panose="020B0604020202020204" pitchFamily="34" charset="0"/>
                <a:ea typeface="Arial" panose="020B0604020202020204" pitchFamily="34" charset="0"/>
                <a:cs typeface="Arial" panose="020B0604020202020204" pitchFamily="34" charset="0"/>
              </a:rPr>
              <a:t>H</a:t>
            </a:r>
            <a:r>
              <a:rPr lang="en-GB" sz="2800" dirty="0">
                <a:effectLst/>
                <a:latin typeface="Arial" panose="020B0604020202020204" pitchFamily="34" charset="0"/>
                <a:ea typeface="Arial" panose="020B0604020202020204" pitchFamily="34" charset="0"/>
                <a:cs typeface="Arial" panose="020B0604020202020204" pitchFamily="34" charset="0"/>
              </a:rPr>
              <a:t>ow much of each ingredient would be required to make </a:t>
            </a:r>
            <a:r>
              <a:rPr lang="en-GB" sz="2800" dirty="0">
                <a:latin typeface="Arial" panose="020B0604020202020204" pitchFamily="34" charset="0"/>
                <a:ea typeface="Arial" panose="020B0604020202020204" pitchFamily="34" charset="0"/>
                <a:cs typeface="Arial" panose="020B0604020202020204" pitchFamily="34" charset="0"/>
              </a:rPr>
              <a:t>15</a:t>
            </a:r>
            <a:r>
              <a:rPr lang="en-GB" sz="2800" dirty="0">
                <a:effectLst/>
                <a:latin typeface="Arial" panose="020B0604020202020204" pitchFamily="34" charset="0"/>
                <a:ea typeface="Arial" panose="020B0604020202020204" pitchFamily="34" charset="0"/>
                <a:cs typeface="Arial" panose="020B0604020202020204" pitchFamily="34" charset="0"/>
              </a:rPr>
              <a:t> cookies?</a:t>
            </a:r>
            <a:endParaRPr lang="en-GB" sz="2800" dirty="0">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AFDC7D0A-F0D6-4E4A-98ED-5FB48BB8994C}"/>
              </a:ext>
            </a:extLst>
          </p:cNvPr>
          <p:cNvGrpSpPr/>
          <p:nvPr/>
        </p:nvGrpSpPr>
        <p:grpSpPr>
          <a:xfrm>
            <a:off x="7208154" y="1342183"/>
            <a:ext cx="675735" cy="632602"/>
            <a:chOff x="7208154" y="1342183"/>
            <a:chExt cx="675735" cy="632602"/>
          </a:xfrm>
        </p:grpSpPr>
        <p:sp>
          <p:nvSpPr>
            <p:cNvPr id="14" name="Arrow: Curved Down 13">
              <a:extLst>
                <a:ext uri="{FF2B5EF4-FFF2-40B4-BE49-F238E27FC236}">
                  <a16:creationId xmlns:a16="http://schemas.microsoft.com/office/drawing/2014/main" id="{E12ADAF3-4738-4364-858E-D2B9C61E4F54}"/>
                </a:ext>
              </a:extLst>
            </p:cNvPr>
            <p:cNvSpPr/>
            <p:nvPr/>
          </p:nvSpPr>
          <p:spPr>
            <a:xfrm>
              <a:off x="7208154" y="1600974"/>
              <a:ext cx="675735" cy="37381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TextBox 14">
              <a:extLst>
                <a:ext uri="{FF2B5EF4-FFF2-40B4-BE49-F238E27FC236}">
                  <a16:creationId xmlns:a16="http://schemas.microsoft.com/office/drawing/2014/main" id="{6A6A892A-E9A2-4943-8151-C323C83DE6A2}"/>
                </a:ext>
              </a:extLst>
            </p:cNvPr>
            <p:cNvSpPr txBox="1"/>
            <p:nvPr/>
          </p:nvSpPr>
          <p:spPr>
            <a:xfrm>
              <a:off x="7247339" y="1342183"/>
              <a:ext cx="5827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a:solidFill>
                    <a:srgbClr val="0070C0"/>
                  </a:solidFill>
                  <a:cs typeface="Calibri"/>
                </a:rPr>
                <a:t>÷2</a:t>
              </a:r>
              <a:endParaRPr lang="en-US" dirty="0">
                <a:solidFill>
                  <a:srgbClr val="0070C0"/>
                </a:solidFill>
                <a:cs typeface="Calibri"/>
              </a:endParaRPr>
            </a:p>
          </p:txBody>
        </p:sp>
      </p:grpSp>
      <p:sp>
        <p:nvSpPr>
          <p:cNvPr id="7" name="Rectangle 6">
            <a:extLst>
              <a:ext uri="{FF2B5EF4-FFF2-40B4-BE49-F238E27FC236}">
                <a16:creationId xmlns:a16="http://schemas.microsoft.com/office/drawing/2014/main" id="{35568C8C-0AD4-4AC2-B0B0-F4062ABAB2CA}"/>
              </a:ext>
            </a:extLst>
          </p:cNvPr>
          <p:cNvSpPr/>
          <p:nvPr/>
        </p:nvSpPr>
        <p:spPr>
          <a:xfrm>
            <a:off x="7686639" y="2213962"/>
            <a:ext cx="708848"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75 g</a:t>
            </a:r>
            <a:endParaRPr lang="en-US" sz="2400" dirty="0"/>
          </a:p>
        </p:txBody>
      </p:sp>
      <p:sp>
        <p:nvSpPr>
          <p:cNvPr id="17" name="Rectangle 16">
            <a:extLst>
              <a:ext uri="{FF2B5EF4-FFF2-40B4-BE49-F238E27FC236}">
                <a16:creationId xmlns:a16="http://schemas.microsoft.com/office/drawing/2014/main" id="{7D6D911C-D919-4344-BF5D-E339A99AAF02}"/>
              </a:ext>
            </a:extLst>
          </p:cNvPr>
          <p:cNvSpPr/>
          <p:nvPr/>
        </p:nvSpPr>
        <p:spPr>
          <a:xfrm>
            <a:off x="7466285" y="2787074"/>
            <a:ext cx="941284"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37.5 g</a:t>
            </a:r>
            <a:endParaRPr lang="en-US" sz="2400" dirty="0"/>
          </a:p>
        </p:txBody>
      </p:sp>
      <p:sp>
        <p:nvSpPr>
          <p:cNvPr id="18" name="Rectangle 17">
            <a:extLst>
              <a:ext uri="{FF2B5EF4-FFF2-40B4-BE49-F238E27FC236}">
                <a16:creationId xmlns:a16="http://schemas.microsoft.com/office/drawing/2014/main" id="{3C3B5AA3-B5BD-4218-863E-38A5C290B9F8}"/>
              </a:ext>
            </a:extLst>
          </p:cNvPr>
          <p:cNvSpPr/>
          <p:nvPr/>
        </p:nvSpPr>
        <p:spPr>
          <a:xfrm>
            <a:off x="7667949" y="3367774"/>
            <a:ext cx="708848"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50 g</a:t>
            </a:r>
            <a:endParaRPr lang="en-US" sz="2400" dirty="0"/>
          </a:p>
        </p:txBody>
      </p:sp>
      <p:sp>
        <p:nvSpPr>
          <p:cNvPr id="19" name="Rectangle 18">
            <a:extLst>
              <a:ext uri="{FF2B5EF4-FFF2-40B4-BE49-F238E27FC236}">
                <a16:creationId xmlns:a16="http://schemas.microsoft.com/office/drawing/2014/main" id="{A79F59B3-3EB1-4A54-8F1F-AA70F6BC7D00}"/>
              </a:ext>
            </a:extLst>
          </p:cNvPr>
          <p:cNvSpPr/>
          <p:nvPr/>
        </p:nvSpPr>
        <p:spPr>
          <a:xfrm>
            <a:off x="7660031" y="3925939"/>
            <a:ext cx="708848"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15 g</a:t>
            </a:r>
            <a:endParaRPr lang="en-US" sz="2400" dirty="0"/>
          </a:p>
        </p:txBody>
      </p:sp>
      <p:grpSp>
        <p:nvGrpSpPr>
          <p:cNvPr id="25" name="Group 24">
            <a:extLst>
              <a:ext uri="{FF2B5EF4-FFF2-40B4-BE49-F238E27FC236}">
                <a16:creationId xmlns:a16="http://schemas.microsoft.com/office/drawing/2014/main" id="{6DE008E0-0DDD-40A2-BC3F-59193508A3DC}"/>
              </a:ext>
            </a:extLst>
          </p:cNvPr>
          <p:cNvGrpSpPr/>
          <p:nvPr/>
        </p:nvGrpSpPr>
        <p:grpSpPr>
          <a:xfrm>
            <a:off x="6415177" y="583721"/>
            <a:ext cx="4201065" cy="763438"/>
            <a:chOff x="6415177" y="583721"/>
            <a:chExt cx="4201065" cy="763438"/>
          </a:xfrm>
        </p:grpSpPr>
        <p:sp>
          <p:nvSpPr>
            <p:cNvPr id="20" name="TextBox 19">
              <a:extLst>
                <a:ext uri="{FF2B5EF4-FFF2-40B4-BE49-F238E27FC236}">
                  <a16:creationId xmlns:a16="http://schemas.microsoft.com/office/drawing/2014/main" id="{A3BB7FC9-1B67-4CDD-8C49-1C5522478C10}"/>
                </a:ext>
              </a:extLst>
            </p:cNvPr>
            <p:cNvSpPr txBox="1"/>
            <p:nvPr/>
          </p:nvSpPr>
          <p:spPr>
            <a:xfrm>
              <a:off x="7873042" y="58372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rgbClr val="FF0000"/>
                  </a:solidFill>
                </a:rPr>
                <a:t>12 + 3 = 15</a:t>
              </a:r>
              <a:endParaRPr lang="en-US" dirty="0"/>
            </a:p>
          </p:txBody>
        </p:sp>
        <p:cxnSp>
          <p:nvCxnSpPr>
            <p:cNvPr id="21" name="Straight Arrow Connector 20">
              <a:extLst>
                <a:ext uri="{FF2B5EF4-FFF2-40B4-BE49-F238E27FC236}">
                  <a16:creationId xmlns:a16="http://schemas.microsoft.com/office/drawing/2014/main" id="{B7AF0F25-8BE9-4D34-8BB7-DC9D40BDE47F}"/>
                </a:ext>
              </a:extLst>
            </p:cNvPr>
            <p:cNvCxnSpPr>
              <a:cxnSpLocks/>
            </p:cNvCxnSpPr>
            <p:nvPr/>
          </p:nvCxnSpPr>
          <p:spPr>
            <a:xfrm flipV="1">
              <a:off x="6415177" y="866957"/>
              <a:ext cx="1431986" cy="48020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D3F9D19-8EB7-4EA7-AF4E-84793E4489A5}"/>
                </a:ext>
              </a:extLst>
            </p:cNvPr>
            <p:cNvCxnSpPr>
              <a:cxnSpLocks/>
            </p:cNvCxnSpPr>
            <p:nvPr/>
          </p:nvCxnSpPr>
          <p:spPr>
            <a:xfrm flipV="1">
              <a:off x="7873042" y="924466"/>
              <a:ext cx="2876" cy="4226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46714ED5-3BAF-4945-BE46-C128D92642D7}"/>
              </a:ext>
            </a:extLst>
          </p:cNvPr>
          <p:cNvSpPr/>
          <p:nvPr/>
        </p:nvSpPr>
        <p:spPr>
          <a:xfrm>
            <a:off x="9429474" y="2184060"/>
            <a:ext cx="864340"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375 g</a:t>
            </a:r>
            <a:endParaRPr lang="en-US" sz="2400" dirty="0"/>
          </a:p>
        </p:txBody>
      </p:sp>
      <p:sp>
        <p:nvSpPr>
          <p:cNvPr id="27" name="Rectangle 26">
            <a:extLst>
              <a:ext uri="{FF2B5EF4-FFF2-40B4-BE49-F238E27FC236}">
                <a16:creationId xmlns:a16="http://schemas.microsoft.com/office/drawing/2014/main" id="{A62E99DD-F92B-404F-A99C-82718C90FD4F}"/>
              </a:ext>
            </a:extLst>
          </p:cNvPr>
          <p:cNvSpPr/>
          <p:nvPr/>
        </p:nvSpPr>
        <p:spPr>
          <a:xfrm>
            <a:off x="9228852" y="2787074"/>
            <a:ext cx="1096775"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187.5 g</a:t>
            </a:r>
            <a:endParaRPr lang="en-US" sz="2400" dirty="0"/>
          </a:p>
        </p:txBody>
      </p:sp>
      <p:sp>
        <p:nvSpPr>
          <p:cNvPr id="28" name="Rectangle 27">
            <a:extLst>
              <a:ext uri="{FF2B5EF4-FFF2-40B4-BE49-F238E27FC236}">
                <a16:creationId xmlns:a16="http://schemas.microsoft.com/office/drawing/2014/main" id="{13B81035-2894-4DA8-8CD2-EA56C65292AD}"/>
              </a:ext>
            </a:extLst>
          </p:cNvPr>
          <p:cNvSpPr/>
          <p:nvPr/>
        </p:nvSpPr>
        <p:spPr>
          <a:xfrm>
            <a:off x="9443540" y="3390088"/>
            <a:ext cx="864340"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250 g</a:t>
            </a:r>
            <a:endParaRPr lang="en-US" sz="2400" dirty="0"/>
          </a:p>
        </p:txBody>
      </p:sp>
      <p:sp>
        <p:nvSpPr>
          <p:cNvPr id="29" name="Rectangle 28">
            <a:extLst>
              <a:ext uri="{FF2B5EF4-FFF2-40B4-BE49-F238E27FC236}">
                <a16:creationId xmlns:a16="http://schemas.microsoft.com/office/drawing/2014/main" id="{DC32B135-E5AF-4C8E-A65A-CFBBF5CD7DFB}"/>
              </a:ext>
            </a:extLst>
          </p:cNvPr>
          <p:cNvSpPr/>
          <p:nvPr/>
        </p:nvSpPr>
        <p:spPr>
          <a:xfrm>
            <a:off x="9619756" y="3906928"/>
            <a:ext cx="708848"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75 g</a:t>
            </a:r>
            <a:endParaRPr lang="en-US" sz="2400" dirty="0"/>
          </a:p>
        </p:txBody>
      </p:sp>
      <p:sp>
        <p:nvSpPr>
          <p:cNvPr id="6" name="Isosceles Triangle 5">
            <a:extLst>
              <a:ext uri="{FF2B5EF4-FFF2-40B4-BE49-F238E27FC236}">
                <a16:creationId xmlns:a16="http://schemas.microsoft.com/office/drawing/2014/main" id="{586BEDB0-DD69-9581-3926-F6C1F6357334}"/>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2" name="TextBox 11">
            <a:extLst>
              <a:ext uri="{FF2B5EF4-FFF2-40B4-BE49-F238E27FC236}">
                <a16:creationId xmlns:a16="http://schemas.microsoft.com/office/drawing/2014/main" id="{56F04367-046C-17E4-1774-214D3840BD41}"/>
              </a:ext>
            </a:extLst>
          </p:cNvPr>
          <p:cNvSpPr txBox="1"/>
          <p:nvPr/>
        </p:nvSpPr>
        <p:spPr>
          <a:xfrm>
            <a:off x="-51318" y="29042"/>
            <a:ext cx="2141372" cy="400110"/>
          </a:xfrm>
          <a:prstGeom prst="rect">
            <a:avLst/>
          </a:prstGeom>
          <a:noFill/>
          <a:ln>
            <a:noFill/>
          </a:ln>
          <a:effectLst/>
        </p:spPr>
        <p:txBody>
          <a:bodyPr wrap="square" lIns="91440" tIns="45720" rIns="91440" bIns="45720" rtlCol="0" anchor="t">
            <a:spAutoFit/>
          </a:bodyPr>
          <a:lstStyle/>
          <a:p>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10" name="Picture 9" descr="A stack of seven double chocolate chip cookies, with an eight leaning against the stack">
            <a:extLst>
              <a:ext uri="{FF2B5EF4-FFF2-40B4-BE49-F238E27FC236}">
                <a16:creationId xmlns:a16="http://schemas.microsoft.com/office/drawing/2014/main" id="{EEDE4492-5803-643C-90BA-F7DB97136AB9}"/>
              </a:ext>
            </a:extLst>
          </p:cNvPr>
          <p:cNvPicPr>
            <a:picLocks noChangeAspect="1"/>
          </p:cNvPicPr>
          <p:nvPr/>
        </p:nvPicPr>
        <p:blipFill>
          <a:blip r:embed="rId3"/>
          <a:stretch>
            <a:fillRect/>
          </a:stretch>
        </p:blipFill>
        <p:spPr>
          <a:xfrm>
            <a:off x="125506" y="3046182"/>
            <a:ext cx="2916545" cy="1944530"/>
          </a:xfrm>
          <a:prstGeom prst="rect">
            <a:avLst/>
          </a:prstGeom>
        </p:spPr>
      </p:pic>
    </p:spTree>
    <p:extLst>
      <p:ext uri="{BB962C8B-B14F-4D97-AF65-F5344CB8AC3E}">
        <p14:creationId xmlns:p14="http://schemas.microsoft.com/office/powerpoint/2010/main" val="383365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8" grpId="0"/>
      <p:bldP spid="19" grpId="0"/>
      <p:bldP spid="26" grpId="0"/>
      <p:bldP spid="27" grpId="0"/>
      <p:bldP spid="28"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392236" y="618519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7" y="-17454"/>
            <a:ext cx="2295793" cy="1988343"/>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itle 13">
            <a:extLst>
              <a:ext uri="{FF2B5EF4-FFF2-40B4-BE49-F238E27FC236}">
                <a16:creationId xmlns:a16="http://schemas.microsoft.com/office/drawing/2014/main" id="{0F82D19D-1FB9-47B5-A87D-36C07F3B87C2}"/>
              </a:ext>
            </a:extLst>
          </p:cNvPr>
          <p:cNvSpPr txBox="1">
            <a:spLocks noGrp="1"/>
          </p:cNvSpPr>
          <p:nvPr>
            <p:ph type="title" idx="4294967295"/>
          </p:nvPr>
        </p:nvSpPr>
        <p:spPr>
          <a:xfrm>
            <a:off x="-3815" y="5292"/>
            <a:ext cx="195136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n-ea"/>
                <a:cs typeface="Arial"/>
              </a:rPr>
              <a:t>EXPLORE 2 </a:t>
            </a:r>
            <a:endPar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mn-ea"/>
                  <a:cs typeface="Arial"/>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a:ea typeface="+mn-ea"/>
                  <a:cs typeface="Arial"/>
                </a:rPr>
                <a:t>available</a:t>
              </a:r>
            </a:p>
          </p:txBody>
        </p:sp>
      </p:grpSp>
      <p:grpSp>
        <p:nvGrpSpPr>
          <p:cNvPr id="10" name="Group 9">
            <a:extLst>
              <a:ext uri="{FF2B5EF4-FFF2-40B4-BE49-F238E27FC236}">
                <a16:creationId xmlns:a16="http://schemas.microsoft.com/office/drawing/2014/main" id="{BAC2A95E-2AAF-306D-ED7E-FF3882CF17EC}"/>
              </a:ext>
              <a:ext uri="{C183D7F6-B498-43B3-948B-1728B52AA6E4}">
                <adec:decorative xmlns:adec="http://schemas.microsoft.com/office/drawing/2017/decorative" val="1"/>
              </a:ext>
            </a:extLst>
          </p:cNvPr>
          <p:cNvGrpSpPr/>
          <p:nvPr/>
        </p:nvGrpSpPr>
        <p:grpSpPr>
          <a:xfrm>
            <a:off x="1494494" y="936671"/>
            <a:ext cx="9874611" cy="4943429"/>
            <a:chOff x="1259457" y="1949570"/>
            <a:chExt cx="8212347" cy="3381422"/>
          </a:xfrm>
        </p:grpSpPr>
        <p:sp>
          <p:nvSpPr>
            <p:cNvPr id="8" name="TextBox 7">
              <a:extLst>
                <a:ext uri="{FF2B5EF4-FFF2-40B4-BE49-F238E27FC236}">
                  <a16:creationId xmlns:a16="http://schemas.microsoft.com/office/drawing/2014/main" id="{DC0C5A7F-CE0A-55E9-F980-C7641C75EFEA}"/>
                </a:ext>
              </a:extLst>
            </p:cNvPr>
            <p:cNvSpPr txBox="1"/>
            <p:nvPr/>
          </p:nvSpPr>
          <p:spPr>
            <a:xfrm>
              <a:off x="1259457" y="1949570"/>
              <a:ext cx="2148387" cy="318353"/>
            </a:xfrm>
            <a:prstGeom prst="rect">
              <a:avLst/>
            </a:prstGeom>
            <a:solidFill>
              <a:schemeClr val="accent1"/>
            </a:solidFill>
            <a:ln w="38100">
              <a:solidFill>
                <a:schemeClr val="accent1"/>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PRACTICE</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3232C265-4917-4DF1-52BC-BCF747F13BDD}"/>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sp>
        <p:nvSpPr>
          <p:cNvPr id="13" name="TextBox 12">
            <a:extLst>
              <a:ext uri="{FF2B5EF4-FFF2-40B4-BE49-F238E27FC236}">
                <a16:creationId xmlns:a16="http://schemas.microsoft.com/office/drawing/2014/main" id="{2AB43EDF-625B-DAA9-AEB1-EBDFB3019298}"/>
              </a:ext>
            </a:extLst>
          </p:cNvPr>
          <p:cNvSpPr txBox="1"/>
          <p:nvPr/>
        </p:nvSpPr>
        <p:spPr>
          <a:xfrm>
            <a:off x="2344190" y="1970888"/>
            <a:ext cx="8353316" cy="247760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Use the ratio tables on the handout to answer the questions.</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sz="28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Ensure you show your working out.</a:t>
            </a:r>
          </a:p>
        </p:txBody>
      </p:sp>
    </p:spTree>
    <p:extLst>
      <p:ext uri="{BB962C8B-B14F-4D97-AF65-F5344CB8AC3E}">
        <p14:creationId xmlns:p14="http://schemas.microsoft.com/office/powerpoint/2010/main" val="193016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i="0" u="none" strike="noStrike" cap="none" dirty="0">
                <a:solidFill>
                  <a:schemeClr val="accent1"/>
                </a:solidFill>
                <a:latin typeface="Arial"/>
                <a:ea typeface="Arial"/>
                <a:cs typeface="Arial"/>
                <a:sym typeface="Arial"/>
              </a:rPr>
              <a:t>Answers</a:t>
            </a:r>
            <a:endParaRPr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1" name="Google Shape;421;p15"/>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422" name="Google Shape;422;p15" descr="Worksheet available icon"/>
          <p:cNvGrpSpPr/>
          <p:nvPr/>
        </p:nvGrpSpPr>
        <p:grpSpPr>
          <a:xfrm>
            <a:off x="9420817" y="211521"/>
            <a:ext cx="2177446" cy="753403"/>
            <a:chOff x="9420817" y="211521"/>
            <a:chExt cx="2177446" cy="753403"/>
          </a:xfrm>
        </p:grpSpPr>
        <p:pic>
          <p:nvPicPr>
            <p:cNvPr id="423" name="Google Shape;423;p15"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424" name="Google Shape;424;p15"/>
            <p:cNvSpPr txBox="1"/>
            <p:nvPr/>
          </p:nvSpPr>
          <p:spPr>
            <a:xfrm>
              <a:off x="9420817" y="257038"/>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Handout</a:t>
              </a:r>
              <a:b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b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available</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graphicFrame>
        <p:nvGraphicFramePr>
          <p:cNvPr id="2" name="Table 1">
            <a:extLst>
              <a:ext uri="{FF2B5EF4-FFF2-40B4-BE49-F238E27FC236}">
                <a16:creationId xmlns:a16="http://schemas.microsoft.com/office/drawing/2014/main" id="{678E8E68-008A-F634-9647-606416D7C46A}"/>
              </a:ext>
            </a:extLst>
          </p:cNvPr>
          <p:cNvGraphicFramePr>
            <a:graphicFrameLocks noGrp="1"/>
          </p:cNvGraphicFramePr>
          <p:nvPr>
            <p:extLst>
              <p:ext uri="{D42A27DB-BD31-4B8C-83A1-F6EECF244321}">
                <p14:modId xmlns:p14="http://schemas.microsoft.com/office/powerpoint/2010/main" val="1211122121"/>
              </p:ext>
            </p:extLst>
          </p:nvPr>
        </p:nvGraphicFramePr>
        <p:xfrm>
          <a:off x="1808349" y="1994967"/>
          <a:ext cx="7188505" cy="1325563"/>
        </p:xfrm>
        <a:graphic>
          <a:graphicData uri="http://schemas.openxmlformats.org/drawingml/2006/table">
            <a:tbl>
              <a:tblPr firstCol="1" bandRow="1">
                <a:tableStyleId>{5940675A-B579-460E-94D1-54222C63F5DA}</a:tableStyleId>
              </a:tblPr>
              <a:tblGrid>
                <a:gridCol w="2534135">
                  <a:extLst>
                    <a:ext uri="{9D8B030D-6E8A-4147-A177-3AD203B41FA5}">
                      <a16:colId xmlns:a16="http://schemas.microsoft.com/office/drawing/2014/main" val="1786099274"/>
                    </a:ext>
                  </a:extLst>
                </a:gridCol>
                <a:gridCol w="930874">
                  <a:extLst>
                    <a:ext uri="{9D8B030D-6E8A-4147-A177-3AD203B41FA5}">
                      <a16:colId xmlns:a16="http://schemas.microsoft.com/office/drawing/2014/main" val="835945698"/>
                    </a:ext>
                  </a:extLst>
                </a:gridCol>
                <a:gridCol w="930874">
                  <a:extLst>
                    <a:ext uri="{9D8B030D-6E8A-4147-A177-3AD203B41FA5}">
                      <a16:colId xmlns:a16="http://schemas.microsoft.com/office/drawing/2014/main" val="1084629905"/>
                    </a:ext>
                  </a:extLst>
                </a:gridCol>
                <a:gridCol w="930874">
                  <a:extLst>
                    <a:ext uri="{9D8B030D-6E8A-4147-A177-3AD203B41FA5}">
                      <a16:colId xmlns:a16="http://schemas.microsoft.com/office/drawing/2014/main" val="973089982"/>
                    </a:ext>
                  </a:extLst>
                </a:gridCol>
                <a:gridCol w="930874">
                  <a:extLst>
                    <a:ext uri="{9D8B030D-6E8A-4147-A177-3AD203B41FA5}">
                      <a16:colId xmlns:a16="http://schemas.microsoft.com/office/drawing/2014/main" val="4066677523"/>
                    </a:ext>
                  </a:extLst>
                </a:gridCol>
                <a:gridCol w="930874">
                  <a:extLst>
                    <a:ext uri="{9D8B030D-6E8A-4147-A177-3AD203B41FA5}">
                      <a16:colId xmlns:a16="http://schemas.microsoft.com/office/drawing/2014/main" val="3951326732"/>
                    </a:ext>
                  </a:extLst>
                </a:gridCol>
              </a:tblGrid>
              <a:tr h="712318">
                <a:tc>
                  <a:txBody>
                    <a:bodyPr/>
                    <a:lstStyle/>
                    <a:p>
                      <a:pPr>
                        <a:lnSpc>
                          <a:spcPct val="115000"/>
                        </a:lnSpc>
                        <a:spcAft>
                          <a:spcPts val="1000"/>
                        </a:spcAft>
                      </a:pPr>
                      <a:r>
                        <a:rPr lang="en-GB" sz="2000" dirty="0">
                          <a:solidFill>
                            <a:schemeClr val="bg1"/>
                          </a:solidFill>
                          <a:effectLst/>
                          <a:latin typeface="Arial" panose="020B0604020202020204" pitchFamily="34" charset="0"/>
                          <a:cs typeface="Arial" panose="020B0604020202020204" pitchFamily="34" charset="0"/>
                        </a:rPr>
                        <a:t>Length of pipe (m)</a:t>
                      </a: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3</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60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extLst>
                  <a:ext uri="{0D108BD9-81ED-4DB2-BD59-A6C34878D82A}">
                    <a16:rowId xmlns:a16="http://schemas.microsoft.com/office/drawing/2014/main" val="4065506806"/>
                  </a:ext>
                </a:extLst>
              </a:tr>
              <a:tr h="613245">
                <a:tc>
                  <a:txBody>
                    <a:bodyPr/>
                    <a:lstStyle/>
                    <a:p>
                      <a:pPr>
                        <a:lnSpc>
                          <a:spcPct val="115000"/>
                        </a:lnSpc>
                        <a:spcAft>
                          <a:spcPts val="1000"/>
                        </a:spcAft>
                      </a:pPr>
                      <a:r>
                        <a:rPr lang="en-GB" sz="2000" dirty="0">
                          <a:solidFill>
                            <a:schemeClr val="bg1"/>
                          </a:solidFill>
                          <a:effectLst/>
                          <a:latin typeface="Arial" panose="020B0604020202020204" pitchFamily="34" charset="0"/>
                          <a:cs typeface="Arial" panose="020B0604020202020204" pitchFamily="34" charset="0"/>
                        </a:rPr>
                        <a:t>Cost (£)</a:t>
                      </a: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22</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extLst>
                  <a:ext uri="{0D108BD9-81ED-4DB2-BD59-A6C34878D82A}">
                    <a16:rowId xmlns:a16="http://schemas.microsoft.com/office/drawing/2014/main" val="4214458476"/>
                  </a:ext>
                </a:extLst>
              </a:tr>
            </a:tbl>
          </a:graphicData>
        </a:graphic>
      </p:graphicFrame>
      <p:graphicFrame>
        <p:nvGraphicFramePr>
          <p:cNvPr id="17" name="Table 16">
            <a:extLst>
              <a:ext uri="{FF2B5EF4-FFF2-40B4-BE49-F238E27FC236}">
                <a16:creationId xmlns:a16="http://schemas.microsoft.com/office/drawing/2014/main" id="{BBA3FBEA-4233-6623-5D32-5FC13DEEB028}"/>
              </a:ext>
            </a:extLst>
          </p:cNvPr>
          <p:cNvGraphicFramePr>
            <a:graphicFrameLocks noGrp="1"/>
          </p:cNvGraphicFramePr>
          <p:nvPr>
            <p:extLst>
              <p:ext uri="{D42A27DB-BD31-4B8C-83A1-F6EECF244321}">
                <p14:modId xmlns:p14="http://schemas.microsoft.com/office/powerpoint/2010/main" val="2456590664"/>
              </p:ext>
            </p:extLst>
          </p:nvPr>
        </p:nvGraphicFramePr>
        <p:xfrm>
          <a:off x="1808349" y="4787799"/>
          <a:ext cx="7188506" cy="1325563"/>
        </p:xfrm>
        <a:graphic>
          <a:graphicData uri="http://schemas.openxmlformats.org/drawingml/2006/table">
            <a:tbl>
              <a:tblPr firstCol="1" bandRow="1">
                <a:tableStyleId>{5940675A-B579-460E-94D1-54222C63F5DA}</a:tableStyleId>
              </a:tblPr>
              <a:tblGrid>
                <a:gridCol w="2534136">
                  <a:extLst>
                    <a:ext uri="{9D8B030D-6E8A-4147-A177-3AD203B41FA5}">
                      <a16:colId xmlns:a16="http://schemas.microsoft.com/office/drawing/2014/main" val="2813877028"/>
                    </a:ext>
                  </a:extLst>
                </a:gridCol>
                <a:gridCol w="930874">
                  <a:extLst>
                    <a:ext uri="{9D8B030D-6E8A-4147-A177-3AD203B41FA5}">
                      <a16:colId xmlns:a16="http://schemas.microsoft.com/office/drawing/2014/main" val="2964711606"/>
                    </a:ext>
                  </a:extLst>
                </a:gridCol>
                <a:gridCol w="930874">
                  <a:extLst>
                    <a:ext uri="{9D8B030D-6E8A-4147-A177-3AD203B41FA5}">
                      <a16:colId xmlns:a16="http://schemas.microsoft.com/office/drawing/2014/main" val="2391776692"/>
                    </a:ext>
                  </a:extLst>
                </a:gridCol>
                <a:gridCol w="930874">
                  <a:extLst>
                    <a:ext uri="{9D8B030D-6E8A-4147-A177-3AD203B41FA5}">
                      <a16:colId xmlns:a16="http://schemas.microsoft.com/office/drawing/2014/main" val="1719346025"/>
                    </a:ext>
                  </a:extLst>
                </a:gridCol>
                <a:gridCol w="930874">
                  <a:extLst>
                    <a:ext uri="{9D8B030D-6E8A-4147-A177-3AD203B41FA5}">
                      <a16:colId xmlns:a16="http://schemas.microsoft.com/office/drawing/2014/main" val="3704956528"/>
                    </a:ext>
                  </a:extLst>
                </a:gridCol>
                <a:gridCol w="930874">
                  <a:extLst>
                    <a:ext uri="{9D8B030D-6E8A-4147-A177-3AD203B41FA5}">
                      <a16:colId xmlns:a16="http://schemas.microsoft.com/office/drawing/2014/main" val="2791268728"/>
                    </a:ext>
                  </a:extLst>
                </a:gridCol>
              </a:tblGrid>
              <a:tr h="712318">
                <a:tc>
                  <a:txBody>
                    <a:bodyPr/>
                    <a:lstStyle/>
                    <a:p>
                      <a:pPr>
                        <a:lnSpc>
                          <a:spcPct val="115000"/>
                        </a:lnSpc>
                        <a:spcAft>
                          <a:spcPts val="1000"/>
                        </a:spcAft>
                      </a:pPr>
                      <a:r>
                        <a:rPr lang="en-GB" sz="2000" dirty="0">
                          <a:solidFill>
                            <a:schemeClr val="bg1"/>
                          </a:solidFill>
                          <a:effectLst/>
                          <a:latin typeface="Arial" panose="020B0604020202020204" pitchFamily="34" charset="0"/>
                          <a:cs typeface="Arial" panose="020B0604020202020204" pitchFamily="34" charset="0"/>
                        </a:rPr>
                        <a:t>Copies</a:t>
                      </a:r>
                      <a:endParaRPr lang="en-GB" sz="2000" dirty="0">
                        <a:solidFill>
                          <a:schemeClr val="bg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25</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150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extLst>
                  <a:ext uri="{0D108BD9-81ED-4DB2-BD59-A6C34878D82A}">
                    <a16:rowId xmlns:a16="http://schemas.microsoft.com/office/drawing/2014/main" val="3948276942"/>
                  </a:ext>
                </a:extLst>
              </a:tr>
              <a:tr h="613245">
                <a:tc>
                  <a:txBody>
                    <a:bodyPr/>
                    <a:lstStyle/>
                    <a:p>
                      <a:pPr>
                        <a:lnSpc>
                          <a:spcPct val="115000"/>
                        </a:lnSpc>
                        <a:spcAft>
                          <a:spcPts val="1000"/>
                        </a:spcAft>
                      </a:pPr>
                      <a:r>
                        <a:rPr lang="en-GB" sz="2000" dirty="0">
                          <a:solidFill>
                            <a:schemeClr val="bg1"/>
                          </a:solidFill>
                          <a:effectLst/>
                          <a:latin typeface="Arial" panose="020B0604020202020204" pitchFamily="34" charset="0"/>
                          <a:cs typeface="Arial" panose="020B0604020202020204" pitchFamily="34" charset="0"/>
                        </a:rPr>
                        <a:t>Time (sec)</a:t>
                      </a: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30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extLst>
                  <a:ext uri="{0D108BD9-81ED-4DB2-BD59-A6C34878D82A}">
                    <a16:rowId xmlns:a16="http://schemas.microsoft.com/office/drawing/2014/main" val="3501470150"/>
                  </a:ext>
                </a:extLst>
              </a:tr>
            </a:tbl>
          </a:graphicData>
        </a:graphic>
      </p:graphicFrame>
      <p:sp>
        <p:nvSpPr>
          <p:cNvPr id="18" name="TextBox 17">
            <a:extLst>
              <a:ext uri="{FF2B5EF4-FFF2-40B4-BE49-F238E27FC236}">
                <a16:creationId xmlns:a16="http://schemas.microsoft.com/office/drawing/2014/main" id="{919E1214-547E-1609-2035-541D4DC0CC48}"/>
              </a:ext>
            </a:extLst>
          </p:cNvPr>
          <p:cNvSpPr txBox="1"/>
          <p:nvPr/>
        </p:nvSpPr>
        <p:spPr>
          <a:xfrm>
            <a:off x="1319048" y="1278981"/>
            <a:ext cx="9725004" cy="480901"/>
          </a:xfrm>
          <a:prstGeom prst="rect">
            <a:avLst/>
          </a:prstGeom>
          <a:noFill/>
        </p:spPr>
        <p:txBody>
          <a:bodyPr wrap="square">
            <a:spAutoFit/>
          </a:bodyPr>
          <a:lstStyle/>
          <a:p>
            <a:pPr marL="342900" marR="0" lvl="0" indent="-342900" algn="l" defTabSz="914400" rtl="0" eaLnBrk="1" fontAlgn="auto" latinLnBrk="0" hangingPunct="1">
              <a:lnSpc>
                <a:spcPct val="115000"/>
              </a:lnSpc>
              <a:spcBef>
                <a:spcPts val="0"/>
              </a:spcBef>
              <a:spcAft>
                <a:spcPts val="1000"/>
              </a:spcAft>
              <a:buClrTx/>
              <a:buSzTx/>
              <a:buFont typeface="+mj-lt"/>
              <a:buAutoNum type="arabicPeriod"/>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3 metres of copper pipe costs £22. How much will 60 metres cost?</a:t>
            </a:r>
          </a:p>
        </p:txBody>
      </p:sp>
      <p:sp>
        <p:nvSpPr>
          <p:cNvPr id="19" name="TextBox 18">
            <a:extLst>
              <a:ext uri="{FF2B5EF4-FFF2-40B4-BE49-F238E27FC236}">
                <a16:creationId xmlns:a16="http://schemas.microsoft.com/office/drawing/2014/main" id="{470C3710-30F8-49A8-D2C0-869EA4CC9086}"/>
              </a:ext>
            </a:extLst>
          </p:cNvPr>
          <p:cNvSpPr txBox="1"/>
          <p:nvPr/>
        </p:nvSpPr>
        <p:spPr>
          <a:xfrm>
            <a:off x="1319049" y="3780515"/>
            <a:ext cx="8854965" cy="916854"/>
          </a:xfrm>
          <a:prstGeom prst="rect">
            <a:avLst/>
          </a:prstGeom>
          <a:noFill/>
        </p:spPr>
        <p:txBody>
          <a:bodyPr wrap="square">
            <a:spAutoFit/>
          </a:bodyPr>
          <a:lstStyle/>
          <a:p>
            <a:pPr marL="342900" marR="0" lvl="0" indent="-342900" algn="l" defTabSz="914400" rtl="0" eaLnBrk="1" fontAlgn="auto" latinLnBrk="0" hangingPunct="1">
              <a:lnSpc>
                <a:spcPct val="115000"/>
              </a:lnSpc>
              <a:spcBef>
                <a:spcPts val="0"/>
              </a:spcBef>
              <a:spcAft>
                <a:spcPts val="1000"/>
              </a:spcAft>
              <a:buClrTx/>
              <a:buSzTx/>
              <a:buFont typeface="+mj-lt"/>
              <a:buAutoNum type="arabicPeriod" startAt="2"/>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photocopier can produce 25 copies in 30 seconds. How long will it take to make 150 copies?</a:t>
            </a:r>
          </a:p>
        </p:txBody>
      </p:sp>
      <p:sp>
        <p:nvSpPr>
          <p:cNvPr id="20" name="TextBox 19">
            <a:extLst>
              <a:ext uri="{FF2B5EF4-FFF2-40B4-BE49-F238E27FC236}">
                <a16:creationId xmlns:a16="http://schemas.microsoft.com/office/drawing/2014/main" id="{A334CF39-4FDC-2724-17F0-2424B6897A2B}"/>
              </a:ext>
            </a:extLst>
          </p:cNvPr>
          <p:cNvSpPr txBox="1"/>
          <p:nvPr/>
        </p:nvSpPr>
        <p:spPr>
          <a:xfrm>
            <a:off x="5402601" y="2127707"/>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30</a:t>
            </a:r>
          </a:p>
        </p:txBody>
      </p:sp>
      <p:sp>
        <p:nvSpPr>
          <p:cNvPr id="21" name="TextBox 20">
            <a:extLst>
              <a:ext uri="{FF2B5EF4-FFF2-40B4-BE49-F238E27FC236}">
                <a16:creationId xmlns:a16="http://schemas.microsoft.com/office/drawing/2014/main" id="{9B0C1CFB-94DB-CEDB-A00F-6860A387264B}"/>
              </a:ext>
            </a:extLst>
          </p:cNvPr>
          <p:cNvSpPr txBox="1"/>
          <p:nvPr/>
        </p:nvSpPr>
        <p:spPr>
          <a:xfrm>
            <a:off x="5412827" y="2818524"/>
            <a:ext cx="81096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220</a:t>
            </a:r>
          </a:p>
        </p:txBody>
      </p:sp>
      <p:sp>
        <p:nvSpPr>
          <p:cNvPr id="22" name="TextBox 21">
            <a:extLst>
              <a:ext uri="{FF2B5EF4-FFF2-40B4-BE49-F238E27FC236}">
                <a16:creationId xmlns:a16="http://schemas.microsoft.com/office/drawing/2014/main" id="{BEDE9C4C-DA06-7DE5-8B46-B8DD53FA171E}"/>
              </a:ext>
            </a:extLst>
          </p:cNvPr>
          <p:cNvSpPr txBox="1"/>
          <p:nvPr/>
        </p:nvSpPr>
        <p:spPr>
          <a:xfrm>
            <a:off x="8185886" y="2787324"/>
            <a:ext cx="81096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440</a:t>
            </a:r>
          </a:p>
        </p:txBody>
      </p:sp>
      <p:sp>
        <p:nvSpPr>
          <p:cNvPr id="23" name="TextBox 22">
            <a:extLst>
              <a:ext uri="{FF2B5EF4-FFF2-40B4-BE49-F238E27FC236}">
                <a16:creationId xmlns:a16="http://schemas.microsoft.com/office/drawing/2014/main" id="{E00180F7-1E8B-5D00-7A2D-36382B68070C}"/>
              </a:ext>
            </a:extLst>
          </p:cNvPr>
          <p:cNvSpPr txBox="1"/>
          <p:nvPr/>
        </p:nvSpPr>
        <p:spPr>
          <a:xfrm>
            <a:off x="5412828" y="4923760"/>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50</a:t>
            </a:r>
          </a:p>
        </p:txBody>
      </p:sp>
      <p:sp>
        <p:nvSpPr>
          <p:cNvPr id="24" name="TextBox 23">
            <a:extLst>
              <a:ext uri="{FF2B5EF4-FFF2-40B4-BE49-F238E27FC236}">
                <a16:creationId xmlns:a16="http://schemas.microsoft.com/office/drawing/2014/main" id="{06DCE800-5C01-E55C-5642-ED7E43C4B90A}"/>
              </a:ext>
            </a:extLst>
          </p:cNvPr>
          <p:cNvSpPr txBox="1"/>
          <p:nvPr/>
        </p:nvSpPr>
        <p:spPr>
          <a:xfrm>
            <a:off x="5412828" y="5541100"/>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60</a:t>
            </a:r>
          </a:p>
        </p:txBody>
      </p:sp>
      <p:sp>
        <p:nvSpPr>
          <p:cNvPr id="25" name="TextBox 24">
            <a:extLst>
              <a:ext uri="{FF2B5EF4-FFF2-40B4-BE49-F238E27FC236}">
                <a16:creationId xmlns:a16="http://schemas.microsoft.com/office/drawing/2014/main" id="{558D194C-B051-DE47-14FA-3673C264C242}"/>
              </a:ext>
            </a:extLst>
          </p:cNvPr>
          <p:cNvSpPr txBox="1"/>
          <p:nvPr/>
        </p:nvSpPr>
        <p:spPr>
          <a:xfrm>
            <a:off x="6252341" y="4923759"/>
            <a:ext cx="81096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100</a:t>
            </a:r>
          </a:p>
        </p:txBody>
      </p:sp>
      <p:sp>
        <p:nvSpPr>
          <p:cNvPr id="26" name="TextBox 25">
            <a:extLst>
              <a:ext uri="{FF2B5EF4-FFF2-40B4-BE49-F238E27FC236}">
                <a16:creationId xmlns:a16="http://schemas.microsoft.com/office/drawing/2014/main" id="{13B24C48-45C8-3EC0-FCE4-C11F144FAAC8}"/>
              </a:ext>
            </a:extLst>
          </p:cNvPr>
          <p:cNvSpPr txBox="1"/>
          <p:nvPr/>
        </p:nvSpPr>
        <p:spPr>
          <a:xfrm>
            <a:off x="6252341" y="5541100"/>
            <a:ext cx="90674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120</a:t>
            </a:r>
          </a:p>
        </p:txBody>
      </p:sp>
      <p:sp>
        <p:nvSpPr>
          <p:cNvPr id="27" name="TextBox 26">
            <a:extLst>
              <a:ext uri="{FF2B5EF4-FFF2-40B4-BE49-F238E27FC236}">
                <a16:creationId xmlns:a16="http://schemas.microsoft.com/office/drawing/2014/main" id="{5AE4A275-C525-3037-EE9A-EEC813E0D139}"/>
              </a:ext>
            </a:extLst>
          </p:cNvPr>
          <p:cNvSpPr txBox="1"/>
          <p:nvPr/>
        </p:nvSpPr>
        <p:spPr>
          <a:xfrm>
            <a:off x="8185887" y="5541100"/>
            <a:ext cx="81096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180</a:t>
            </a:r>
          </a:p>
        </p:txBody>
      </p:sp>
    </p:spTree>
    <p:extLst>
      <p:ext uri="{BB962C8B-B14F-4D97-AF65-F5344CB8AC3E}">
        <p14:creationId xmlns:p14="http://schemas.microsoft.com/office/powerpoint/2010/main" val="394052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dissolv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ssolv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dissolve">
                                      <p:cBhvr>
                                        <p:cTn id="22" dur="500"/>
                                        <p:tgtEl>
                                          <p:spTgt spid="19"/>
                                        </p:tgtEl>
                                      </p:cBhvr>
                                    </p:animEffect>
                                  </p:childTnLst>
                                </p:cTn>
                              </p:par>
                              <p:par>
                                <p:cTn id="23" presetID="9"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dissolv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dissolve">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dissolve">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dissolv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dissolv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dissolve">
                                      <p:cBhvr>
                                        <p:cTn id="5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P spid="25" grpId="0"/>
      <p:bldP spid="26"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i="0" u="none" strike="noStrike" cap="none" dirty="0">
                <a:solidFill>
                  <a:schemeClr val="accent1"/>
                </a:solidFill>
                <a:latin typeface="Arial"/>
                <a:ea typeface="Arial"/>
                <a:cs typeface="Arial"/>
                <a:sym typeface="Arial"/>
              </a:rPr>
              <a:t>Answers</a:t>
            </a:r>
            <a:endParaRPr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grpSp>
        <p:nvGrpSpPr>
          <p:cNvPr id="422" name="Google Shape;422;p15" descr="Worksheet available icon"/>
          <p:cNvGrpSpPr/>
          <p:nvPr/>
        </p:nvGrpSpPr>
        <p:grpSpPr>
          <a:xfrm>
            <a:off x="9420817" y="211521"/>
            <a:ext cx="2177446" cy="753403"/>
            <a:chOff x="9420817" y="211521"/>
            <a:chExt cx="2177446" cy="753403"/>
          </a:xfrm>
        </p:grpSpPr>
        <p:pic>
          <p:nvPicPr>
            <p:cNvPr id="423" name="Google Shape;423;p15"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424" name="Google Shape;424;p15"/>
            <p:cNvSpPr txBox="1"/>
            <p:nvPr/>
          </p:nvSpPr>
          <p:spPr>
            <a:xfrm>
              <a:off x="9420817" y="257038"/>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Handout</a:t>
              </a:r>
              <a:b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b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available</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3" name="TextBox 2">
            <a:extLst>
              <a:ext uri="{FF2B5EF4-FFF2-40B4-BE49-F238E27FC236}">
                <a16:creationId xmlns:a16="http://schemas.microsoft.com/office/drawing/2014/main" id="{D89902F6-589A-8246-68C0-1BCE9925C8FB}"/>
              </a:ext>
            </a:extLst>
          </p:cNvPr>
          <p:cNvSpPr txBox="1"/>
          <p:nvPr/>
        </p:nvSpPr>
        <p:spPr>
          <a:xfrm>
            <a:off x="951184" y="3835678"/>
            <a:ext cx="10620703" cy="905633"/>
          </a:xfrm>
          <a:prstGeom prst="rect">
            <a:avLst/>
          </a:prstGeom>
          <a:noFill/>
        </p:spPr>
        <p:txBody>
          <a:bodyPr wrap="square">
            <a:spAutoFit/>
          </a:bodyPr>
          <a:lstStyle/>
          <a:p>
            <a:pPr marL="457200" marR="0" lvl="0" indent="-457200" algn="l" defTabSz="914400" rtl="0" eaLnBrk="1" fontAlgn="auto" latinLnBrk="0" hangingPunct="1">
              <a:lnSpc>
                <a:spcPct val="115000"/>
              </a:lnSpc>
              <a:spcBef>
                <a:spcPts val="0"/>
              </a:spcBef>
              <a:spcAft>
                <a:spcPts val="1000"/>
              </a:spcAft>
              <a:buClrTx/>
              <a:buSzTx/>
              <a:buFont typeface="+mj-lt"/>
              <a:buAutoNum type="arabicPeriod" startAt="4"/>
              <a:tabLst/>
              <a:defRPr/>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Sarah likes to keep fit by running. She can cover 4 km in 25 min. She thinks she can do a 10 km run in less than an hour. Is she right?</a:t>
            </a:r>
          </a:p>
        </p:txBody>
      </p:sp>
      <p:graphicFrame>
        <p:nvGraphicFramePr>
          <p:cNvPr id="4" name="Table 3">
            <a:extLst>
              <a:ext uri="{FF2B5EF4-FFF2-40B4-BE49-F238E27FC236}">
                <a16:creationId xmlns:a16="http://schemas.microsoft.com/office/drawing/2014/main" id="{2BB18A1F-87E4-4548-6571-B9EF5FF109BD}"/>
              </a:ext>
            </a:extLst>
          </p:cNvPr>
          <p:cNvGraphicFramePr>
            <a:graphicFrameLocks noGrp="1"/>
          </p:cNvGraphicFramePr>
          <p:nvPr>
            <p:extLst>
              <p:ext uri="{D42A27DB-BD31-4B8C-83A1-F6EECF244321}">
                <p14:modId xmlns:p14="http://schemas.microsoft.com/office/powerpoint/2010/main" val="2183443008"/>
              </p:ext>
            </p:extLst>
          </p:nvPr>
        </p:nvGraphicFramePr>
        <p:xfrm>
          <a:off x="1524569" y="4822191"/>
          <a:ext cx="7159601" cy="1056650"/>
        </p:xfrm>
        <a:graphic>
          <a:graphicData uri="http://schemas.openxmlformats.org/drawingml/2006/table">
            <a:tbl>
              <a:tblPr firstCol="1" bandRow="1">
                <a:tableStyleId>{5940675A-B579-460E-94D1-54222C63F5DA}</a:tableStyleId>
              </a:tblPr>
              <a:tblGrid>
                <a:gridCol w="2523946">
                  <a:extLst>
                    <a:ext uri="{9D8B030D-6E8A-4147-A177-3AD203B41FA5}">
                      <a16:colId xmlns:a16="http://schemas.microsoft.com/office/drawing/2014/main" val="765150293"/>
                    </a:ext>
                  </a:extLst>
                </a:gridCol>
                <a:gridCol w="927131">
                  <a:extLst>
                    <a:ext uri="{9D8B030D-6E8A-4147-A177-3AD203B41FA5}">
                      <a16:colId xmlns:a16="http://schemas.microsoft.com/office/drawing/2014/main" val="2109118205"/>
                    </a:ext>
                  </a:extLst>
                </a:gridCol>
                <a:gridCol w="927131">
                  <a:extLst>
                    <a:ext uri="{9D8B030D-6E8A-4147-A177-3AD203B41FA5}">
                      <a16:colId xmlns:a16="http://schemas.microsoft.com/office/drawing/2014/main" val="3980750320"/>
                    </a:ext>
                  </a:extLst>
                </a:gridCol>
                <a:gridCol w="927131">
                  <a:extLst>
                    <a:ext uri="{9D8B030D-6E8A-4147-A177-3AD203B41FA5}">
                      <a16:colId xmlns:a16="http://schemas.microsoft.com/office/drawing/2014/main" val="3494924576"/>
                    </a:ext>
                  </a:extLst>
                </a:gridCol>
                <a:gridCol w="927131">
                  <a:extLst>
                    <a:ext uri="{9D8B030D-6E8A-4147-A177-3AD203B41FA5}">
                      <a16:colId xmlns:a16="http://schemas.microsoft.com/office/drawing/2014/main" val="1131718061"/>
                    </a:ext>
                  </a:extLst>
                </a:gridCol>
                <a:gridCol w="927131">
                  <a:extLst>
                    <a:ext uri="{9D8B030D-6E8A-4147-A177-3AD203B41FA5}">
                      <a16:colId xmlns:a16="http://schemas.microsoft.com/office/drawing/2014/main" val="2411456960"/>
                    </a:ext>
                  </a:extLst>
                </a:gridCol>
              </a:tblGrid>
              <a:tr h="567812">
                <a:tc>
                  <a:txBody>
                    <a:bodyPr/>
                    <a:lstStyle/>
                    <a:p>
                      <a:pPr>
                        <a:lnSpc>
                          <a:spcPct val="115000"/>
                        </a:lnSpc>
                        <a:spcAft>
                          <a:spcPts val="1000"/>
                        </a:spcAft>
                      </a:pPr>
                      <a:r>
                        <a:rPr lang="en-GB" sz="2400" dirty="0">
                          <a:solidFill>
                            <a:schemeClr val="bg1"/>
                          </a:solidFill>
                          <a:effectLst/>
                          <a:latin typeface="Arial" panose="020B0604020202020204" pitchFamily="34" charset="0"/>
                          <a:cs typeface="Arial" panose="020B0604020202020204" pitchFamily="34" charset="0"/>
                        </a:rPr>
                        <a:t>Distance (km)</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4</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10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extLst>
                  <a:ext uri="{0D108BD9-81ED-4DB2-BD59-A6C34878D82A}">
                    <a16:rowId xmlns:a16="http://schemas.microsoft.com/office/drawing/2014/main" val="1823273861"/>
                  </a:ext>
                </a:extLst>
              </a:tr>
              <a:tr h="488838">
                <a:tc>
                  <a:txBody>
                    <a:bodyPr/>
                    <a:lstStyle/>
                    <a:p>
                      <a:pPr>
                        <a:lnSpc>
                          <a:spcPct val="115000"/>
                        </a:lnSpc>
                        <a:spcAft>
                          <a:spcPts val="1000"/>
                        </a:spcAft>
                      </a:pPr>
                      <a:r>
                        <a:rPr lang="en-GB" sz="2400" dirty="0">
                          <a:solidFill>
                            <a:schemeClr val="bg1"/>
                          </a:solidFill>
                          <a:effectLst/>
                          <a:latin typeface="Arial" panose="020B0604020202020204" pitchFamily="34" charset="0"/>
                          <a:cs typeface="Arial" panose="020B0604020202020204" pitchFamily="34" charset="0"/>
                        </a:rPr>
                        <a:t>Time (min)</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25</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extLst>
                  <a:ext uri="{0D108BD9-81ED-4DB2-BD59-A6C34878D82A}">
                    <a16:rowId xmlns:a16="http://schemas.microsoft.com/office/drawing/2014/main" val="532096044"/>
                  </a:ext>
                </a:extLst>
              </a:tr>
            </a:tbl>
          </a:graphicData>
        </a:graphic>
      </p:graphicFrame>
      <p:sp>
        <p:nvSpPr>
          <p:cNvPr id="5" name="TextBox 4">
            <a:extLst>
              <a:ext uri="{FF2B5EF4-FFF2-40B4-BE49-F238E27FC236}">
                <a16:creationId xmlns:a16="http://schemas.microsoft.com/office/drawing/2014/main" id="{28C5D1DD-1975-A86A-A218-EDBFC46B3296}"/>
              </a:ext>
            </a:extLst>
          </p:cNvPr>
          <p:cNvSpPr txBox="1"/>
          <p:nvPr/>
        </p:nvSpPr>
        <p:spPr>
          <a:xfrm>
            <a:off x="5099328" y="4888851"/>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8</a:t>
            </a:r>
          </a:p>
        </p:txBody>
      </p:sp>
      <p:sp>
        <p:nvSpPr>
          <p:cNvPr id="6" name="TextBox 5">
            <a:extLst>
              <a:ext uri="{FF2B5EF4-FFF2-40B4-BE49-F238E27FC236}">
                <a16:creationId xmlns:a16="http://schemas.microsoft.com/office/drawing/2014/main" id="{BA425F80-5190-7383-85C1-30447BDC8B0D}"/>
              </a:ext>
            </a:extLst>
          </p:cNvPr>
          <p:cNvSpPr txBox="1"/>
          <p:nvPr/>
        </p:nvSpPr>
        <p:spPr>
          <a:xfrm>
            <a:off x="5099328" y="5411014"/>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50</a:t>
            </a:r>
          </a:p>
        </p:txBody>
      </p:sp>
      <p:sp>
        <p:nvSpPr>
          <p:cNvPr id="7" name="TextBox 6">
            <a:extLst>
              <a:ext uri="{FF2B5EF4-FFF2-40B4-BE49-F238E27FC236}">
                <a16:creationId xmlns:a16="http://schemas.microsoft.com/office/drawing/2014/main" id="{943E4EC0-E830-85BE-F706-DD40148893D5}"/>
              </a:ext>
            </a:extLst>
          </p:cNvPr>
          <p:cNvSpPr txBox="1"/>
          <p:nvPr/>
        </p:nvSpPr>
        <p:spPr>
          <a:xfrm>
            <a:off x="6053141" y="4910547"/>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a:t>
            </a:r>
          </a:p>
        </p:txBody>
      </p:sp>
      <p:sp>
        <p:nvSpPr>
          <p:cNvPr id="8" name="TextBox 7">
            <a:extLst>
              <a:ext uri="{FF2B5EF4-FFF2-40B4-BE49-F238E27FC236}">
                <a16:creationId xmlns:a16="http://schemas.microsoft.com/office/drawing/2014/main" id="{721A3472-CFB2-E6E4-8D21-58F0EE6F307F}"/>
              </a:ext>
            </a:extLst>
          </p:cNvPr>
          <p:cNvSpPr txBox="1"/>
          <p:nvPr/>
        </p:nvSpPr>
        <p:spPr>
          <a:xfrm>
            <a:off x="5992049" y="5422208"/>
            <a:ext cx="78170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12.5</a:t>
            </a:r>
          </a:p>
        </p:txBody>
      </p:sp>
      <p:sp>
        <p:nvSpPr>
          <p:cNvPr id="9" name="TextBox 8">
            <a:extLst>
              <a:ext uri="{FF2B5EF4-FFF2-40B4-BE49-F238E27FC236}">
                <a16:creationId xmlns:a16="http://schemas.microsoft.com/office/drawing/2014/main" id="{944D3447-4865-0CDB-0C2C-6D7DD21E804E}"/>
              </a:ext>
            </a:extLst>
          </p:cNvPr>
          <p:cNvSpPr txBox="1"/>
          <p:nvPr/>
        </p:nvSpPr>
        <p:spPr>
          <a:xfrm>
            <a:off x="7914288" y="5375355"/>
            <a:ext cx="78170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62.5</a:t>
            </a:r>
          </a:p>
        </p:txBody>
      </p:sp>
      <p:sp>
        <p:nvSpPr>
          <p:cNvPr id="10" name="TextBox 9">
            <a:extLst>
              <a:ext uri="{FF2B5EF4-FFF2-40B4-BE49-F238E27FC236}">
                <a16:creationId xmlns:a16="http://schemas.microsoft.com/office/drawing/2014/main" id="{1DC3B7D3-9909-9709-FC13-E7066C52B14C}"/>
              </a:ext>
            </a:extLst>
          </p:cNvPr>
          <p:cNvSpPr txBox="1"/>
          <p:nvPr/>
        </p:nvSpPr>
        <p:spPr>
          <a:xfrm>
            <a:off x="943301" y="1126630"/>
            <a:ext cx="10095187" cy="905633"/>
          </a:xfrm>
          <a:prstGeom prst="rect">
            <a:avLst/>
          </a:prstGeom>
          <a:noFill/>
        </p:spPr>
        <p:txBody>
          <a:bodyPr wrap="square">
            <a:spAutoFit/>
          </a:bodyPr>
          <a:lstStyle/>
          <a:p>
            <a:pPr marL="457200" marR="0" lvl="0" indent="-457200" algn="l" defTabSz="914400" rtl="0" eaLnBrk="1" fontAlgn="auto" latinLnBrk="0" hangingPunct="1">
              <a:lnSpc>
                <a:spcPct val="115000"/>
              </a:lnSpc>
              <a:spcBef>
                <a:spcPts val="0"/>
              </a:spcBef>
              <a:spcAft>
                <a:spcPts val="1000"/>
              </a:spcAft>
              <a:buClrTx/>
              <a:buSzTx/>
              <a:buFont typeface="+mj-lt"/>
              <a:buAutoNum type="arabicPeriod" startAt="3"/>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nursery needs 4 staff to care for 16 children. How many staff will be needed to care for 40 children?</a:t>
            </a:r>
          </a:p>
        </p:txBody>
      </p:sp>
      <p:graphicFrame>
        <p:nvGraphicFramePr>
          <p:cNvPr id="11" name="Table 10">
            <a:extLst>
              <a:ext uri="{FF2B5EF4-FFF2-40B4-BE49-F238E27FC236}">
                <a16:creationId xmlns:a16="http://schemas.microsoft.com/office/drawing/2014/main" id="{DF0A1A0A-E49C-326D-18AF-57FC87D312D0}"/>
              </a:ext>
            </a:extLst>
          </p:cNvPr>
          <p:cNvGraphicFramePr>
            <a:graphicFrameLocks noGrp="1"/>
          </p:cNvGraphicFramePr>
          <p:nvPr>
            <p:extLst>
              <p:ext uri="{D42A27DB-BD31-4B8C-83A1-F6EECF244321}">
                <p14:modId xmlns:p14="http://schemas.microsoft.com/office/powerpoint/2010/main" val="2164671976"/>
              </p:ext>
            </p:extLst>
          </p:nvPr>
        </p:nvGraphicFramePr>
        <p:xfrm>
          <a:off x="1524569" y="2268187"/>
          <a:ext cx="7086030" cy="1160813"/>
        </p:xfrm>
        <a:graphic>
          <a:graphicData uri="http://schemas.openxmlformats.org/drawingml/2006/table">
            <a:tbl>
              <a:tblPr firstCol="1" bandRow="1">
                <a:tableStyleId>{5940675A-B579-460E-94D1-54222C63F5DA}</a:tableStyleId>
              </a:tblPr>
              <a:tblGrid>
                <a:gridCol w="2498010">
                  <a:extLst>
                    <a:ext uri="{9D8B030D-6E8A-4147-A177-3AD203B41FA5}">
                      <a16:colId xmlns:a16="http://schemas.microsoft.com/office/drawing/2014/main" val="1634768705"/>
                    </a:ext>
                  </a:extLst>
                </a:gridCol>
                <a:gridCol w="917604">
                  <a:extLst>
                    <a:ext uri="{9D8B030D-6E8A-4147-A177-3AD203B41FA5}">
                      <a16:colId xmlns:a16="http://schemas.microsoft.com/office/drawing/2014/main" val="1656963305"/>
                    </a:ext>
                  </a:extLst>
                </a:gridCol>
                <a:gridCol w="917604">
                  <a:extLst>
                    <a:ext uri="{9D8B030D-6E8A-4147-A177-3AD203B41FA5}">
                      <a16:colId xmlns:a16="http://schemas.microsoft.com/office/drawing/2014/main" val="1708455689"/>
                    </a:ext>
                  </a:extLst>
                </a:gridCol>
                <a:gridCol w="917604">
                  <a:extLst>
                    <a:ext uri="{9D8B030D-6E8A-4147-A177-3AD203B41FA5}">
                      <a16:colId xmlns:a16="http://schemas.microsoft.com/office/drawing/2014/main" val="1580955474"/>
                    </a:ext>
                  </a:extLst>
                </a:gridCol>
                <a:gridCol w="917604">
                  <a:extLst>
                    <a:ext uri="{9D8B030D-6E8A-4147-A177-3AD203B41FA5}">
                      <a16:colId xmlns:a16="http://schemas.microsoft.com/office/drawing/2014/main" val="198589950"/>
                    </a:ext>
                  </a:extLst>
                </a:gridCol>
                <a:gridCol w="917604">
                  <a:extLst>
                    <a:ext uri="{9D8B030D-6E8A-4147-A177-3AD203B41FA5}">
                      <a16:colId xmlns:a16="http://schemas.microsoft.com/office/drawing/2014/main" val="12879179"/>
                    </a:ext>
                  </a:extLst>
                </a:gridCol>
              </a:tblGrid>
              <a:tr h="563205">
                <a:tc>
                  <a:txBody>
                    <a:bodyPr/>
                    <a:lstStyle/>
                    <a:p>
                      <a:pPr>
                        <a:lnSpc>
                          <a:spcPct val="115000"/>
                        </a:lnSpc>
                        <a:spcAft>
                          <a:spcPts val="1000"/>
                        </a:spcAft>
                      </a:pPr>
                      <a:r>
                        <a:rPr lang="en-GB" sz="2400" dirty="0">
                          <a:solidFill>
                            <a:schemeClr val="bg1"/>
                          </a:solidFill>
                          <a:effectLst/>
                          <a:latin typeface="Arial" panose="020B0604020202020204" pitchFamily="34" charset="0"/>
                          <a:cs typeface="Arial" panose="020B0604020202020204" pitchFamily="34" charset="0"/>
                        </a:rPr>
                        <a:t>No. of children</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16</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a:effectLst/>
                          <a:latin typeface="Arial" panose="020B0604020202020204" pitchFamily="34" charset="0"/>
                          <a:cs typeface="Arial" panose="020B0604020202020204" pitchFamily="34" charset="0"/>
                        </a:rPr>
                        <a:t>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40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extLst>
                  <a:ext uri="{0D108BD9-81ED-4DB2-BD59-A6C34878D82A}">
                    <a16:rowId xmlns:a16="http://schemas.microsoft.com/office/drawing/2014/main" val="2721402513"/>
                  </a:ext>
                </a:extLst>
              </a:tr>
              <a:tr h="597608">
                <a:tc>
                  <a:txBody>
                    <a:bodyPr/>
                    <a:lstStyle/>
                    <a:p>
                      <a:pPr>
                        <a:lnSpc>
                          <a:spcPct val="115000"/>
                        </a:lnSpc>
                        <a:spcAft>
                          <a:spcPts val="1000"/>
                        </a:spcAft>
                      </a:pPr>
                      <a:r>
                        <a:rPr lang="en-GB" sz="2400" dirty="0">
                          <a:solidFill>
                            <a:schemeClr val="bg1"/>
                          </a:solidFill>
                          <a:effectLst/>
                          <a:latin typeface="Arial" panose="020B0604020202020204" pitchFamily="34" charset="0"/>
                          <a:cs typeface="Arial" panose="020B0604020202020204" pitchFamily="34" charset="0"/>
                        </a:rPr>
                        <a:t>No. of staff</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4</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extLst>
                  <a:ext uri="{0D108BD9-81ED-4DB2-BD59-A6C34878D82A}">
                    <a16:rowId xmlns:a16="http://schemas.microsoft.com/office/drawing/2014/main" val="2804264357"/>
                  </a:ext>
                </a:extLst>
              </a:tr>
            </a:tbl>
          </a:graphicData>
        </a:graphic>
      </p:graphicFrame>
      <p:sp>
        <p:nvSpPr>
          <p:cNvPr id="12" name="TextBox 11">
            <a:extLst>
              <a:ext uri="{FF2B5EF4-FFF2-40B4-BE49-F238E27FC236}">
                <a16:creationId xmlns:a16="http://schemas.microsoft.com/office/drawing/2014/main" id="{DA5BE04C-1C3A-34B4-9522-C3AE494CD304}"/>
              </a:ext>
            </a:extLst>
          </p:cNvPr>
          <p:cNvSpPr txBox="1"/>
          <p:nvPr/>
        </p:nvSpPr>
        <p:spPr>
          <a:xfrm>
            <a:off x="5099328" y="2300931"/>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32</a:t>
            </a:r>
          </a:p>
        </p:txBody>
      </p:sp>
      <p:sp>
        <p:nvSpPr>
          <p:cNvPr id="13" name="TextBox 12">
            <a:extLst>
              <a:ext uri="{FF2B5EF4-FFF2-40B4-BE49-F238E27FC236}">
                <a16:creationId xmlns:a16="http://schemas.microsoft.com/office/drawing/2014/main" id="{00A58501-EF68-6036-07DA-89A5EE22F7C2}"/>
              </a:ext>
            </a:extLst>
          </p:cNvPr>
          <p:cNvSpPr txBox="1"/>
          <p:nvPr/>
        </p:nvSpPr>
        <p:spPr>
          <a:xfrm>
            <a:off x="5068041" y="2946340"/>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8</a:t>
            </a:r>
          </a:p>
        </p:txBody>
      </p:sp>
      <p:sp>
        <p:nvSpPr>
          <p:cNvPr id="14" name="TextBox 13">
            <a:extLst>
              <a:ext uri="{FF2B5EF4-FFF2-40B4-BE49-F238E27FC236}">
                <a16:creationId xmlns:a16="http://schemas.microsoft.com/office/drawing/2014/main" id="{D9081A6B-2D82-4F96-6AB9-E428F7B980C1}"/>
              </a:ext>
            </a:extLst>
          </p:cNvPr>
          <p:cNvSpPr txBox="1"/>
          <p:nvPr/>
        </p:nvSpPr>
        <p:spPr>
          <a:xfrm>
            <a:off x="5986135" y="2270616"/>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8</a:t>
            </a:r>
          </a:p>
        </p:txBody>
      </p:sp>
      <p:sp>
        <p:nvSpPr>
          <p:cNvPr id="15" name="TextBox 14">
            <a:extLst>
              <a:ext uri="{FF2B5EF4-FFF2-40B4-BE49-F238E27FC236}">
                <a16:creationId xmlns:a16="http://schemas.microsoft.com/office/drawing/2014/main" id="{5963A1E8-D025-9D52-C204-F7EDE97698BC}"/>
              </a:ext>
            </a:extLst>
          </p:cNvPr>
          <p:cNvSpPr txBox="1"/>
          <p:nvPr/>
        </p:nvSpPr>
        <p:spPr>
          <a:xfrm>
            <a:off x="5986135" y="2942462"/>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a:t>
            </a:r>
          </a:p>
        </p:txBody>
      </p:sp>
      <p:sp>
        <p:nvSpPr>
          <p:cNvPr id="16" name="TextBox 15">
            <a:extLst>
              <a:ext uri="{FF2B5EF4-FFF2-40B4-BE49-F238E27FC236}">
                <a16:creationId xmlns:a16="http://schemas.microsoft.com/office/drawing/2014/main" id="{33FFA407-1977-46AC-C9DD-B000D1D604FF}"/>
              </a:ext>
            </a:extLst>
          </p:cNvPr>
          <p:cNvSpPr txBox="1"/>
          <p:nvPr/>
        </p:nvSpPr>
        <p:spPr>
          <a:xfrm>
            <a:off x="7822324" y="2942463"/>
            <a:ext cx="70419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10</a:t>
            </a: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ssolv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dissolv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dissolv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dissolve">
                                      <p:cBhvr>
                                        <p:cTn id="32" dur="500"/>
                                        <p:tgtEl>
                                          <p:spTgt spid="4"/>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dissolve">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dissolve">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dissolve">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dissolve">
                                      <p:cBhvr>
                                        <p:cTn id="50" dur="500"/>
                                        <p:tgtEl>
                                          <p:spTgt spid="7"/>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dissolve">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dissolve">
                                      <p:cBhvr>
                                        <p:cTn id="6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2" grpId="0"/>
      <p:bldP spid="13" grpId="0"/>
      <p:bldP spid="14" grpId="0"/>
      <p:bldP spid="15"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3815" y="112166"/>
            <a:ext cx="4302720"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3" name="Table 2">
            <a:extLst>
              <a:ext uri="{FF2B5EF4-FFF2-40B4-BE49-F238E27FC236}">
                <a16:creationId xmlns:a16="http://schemas.microsoft.com/office/drawing/2014/main" id="{3EA177EE-EA14-43CB-6403-A4E5C3B01570}"/>
              </a:ext>
            </a:extLst>
          </p:cNvPr>
          <p:cNvGraphicFramePr>
            <a:graphicFrameLocks noGrp="1"/>
          </p:cNvGraphicFramePr>
          <p:nvPr>
            <p:extLst>
              <p:ext uri="{D42A27DB-BD31-4B8C-83A1-F6EECF244321}">
                <p14:modId xmlns:p14="http://schemas.microsoft.com/office/powerpoint/2010/main" val="2034133274"/>
              </p:ext>
            </p:extLst>
          </p:nvPr>
        </p:nvGraphicFramePr>
        <p:xfrm>
          <a:off x="2756170" y="1191435"/>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a:t>
                      </a:r>
                      <a:r>
                        <a:rPr lang="en-GB" sz="2400" kern="1200" dirty="0">
                          <a:solidFill>
                            <a:srgbClr val="404040"/>
                          </a:solidFill>
                          <a:effectLst/>
                          <a:latin typeface="Arial" panose="020B0604020202020204" pitchFamily="34" charset="0"/>
                          <a:ea typeface="Arial" panose="020B0604020202020204" pitchFamily="34" charset="0"/>
                          <a:cs typeface="Arial" panose="020B0604020202020204" pitchFamily="34" charset="0"/>
                        </a:rPr>
                        <a:t>f Cooki</a:t>
                      </a: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25</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Calibri"/>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40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55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5" name="TextBox 4">
            <a:extLst>
              <a:ext uri="{FF2B5EF4-FFF2-40B4-BE49-F238E27FC236}">
                <a16:creationId xmlns:a16="http://schemas.microsoft.com/office/drawing/2014/main" id="{DAC1631C-8B4F-4F19-A521-7A8BD08CF9CB}"/>
              </a:ext>
            </a:extLst>
          </p:cNvPr>
          <p:cNvSpPr txBox="1"/>
          <p:nvPr/>
        </p:nvSpPr>
        <p:spPr>
          <a:xfrm>
            <a:off x="509180" y="5791727"/>
            <a:ext cx="11105646" cy="523220"/>
          </a:xfrm>
          <a:prstGeom prst="rect">
            <a:avLst/>
          </a:prstGeom>
          <a:noFill/>
        </p:spPr>
        <p:txBody>
          <a:bodyPr wrap="square" rtlCol="0">
            <a:spAutoFit/>
          </a:bodyPr>
          <a:lstStyle/>
          <a:p>
            <a:r>
              <a:rPr lang="en-GB" sz="2800" dirty="0">
                <a:solidFill>
                  <a:srgbClr val="FF0000"/>
                </a:solidFill>
                <a:latin typeface="Arial" panose="020B0604020202020204" pitchFamily="34" charset="0"/>
                <a:cs typeface="Arial" panose="020B0604020202020204" pitchFamily="34" charset="0"/>
              </a:rPr>
              <a:t>Ratio tables work both vertically and horizontally – multiplicatively!</a:t>
            </a:r>
          </a:p>
        </p:txBody>
      </p:sp>
      <p:graphicFrame>
        <p:nvGraphicFramePr>
          <p:cNvPr id="9" name="Table 8">
            <a:extLst>
              <a:ext uri="{FF2B5EF4-FFF2-40B4-BE49-F238E27FC236}">
                <a16:creationId xmlns:a16="http://schemas.microsoft.com/office/drawing/2014/main" id="{B72FE291-2341-4977-96B8-5E299847A585}"/>
              </a:ext>
            </a:extLst>
          </p:cNvPr>
          <p:cNvGraphicFramePr>
            <a:graphicFrameLocks noGrp="1"/>
          </p:cNvGraphicFramePr>
          <p:nvPr>
            <p:extLst>
              <p:ext uri="{D42A27DB-BD31-4B8C-83A1-F6EECF244321}">
                <p14:modId xmlns:p14="http://schemas.microsoft.com/office/powerpoint/2010/main" val="450002525"/>
              </p:ext>
            </p:extLst>
          </p:nvPr>
        </p:nvGraphicFramePr>
        <p:xfrm>
          <a:off x="2756170" y="3500638"/>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20</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40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80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effectLst/>
                          <a:latin typeface="Arial" panose="020B0604020202020204" pitchFamily="34" charset="0"/>
                          <a:cs typeface="Arial" panose="020B0604020202020204" pitchFamily="34" charset="0"/>
                        </a:rPr>
                        <a:t>85 g</a:t>
                      </a:r>
                      <a:endParaRPr lang="en-US" dirty="0">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20" name="Arrow: Curved Up 19">
            <a:extLst>
              <a:ext uri="{FF2B5EF4-FFF2-40B4-BE49-F238E27FC236}">
                <a16:creationId xmlns:a16="http://schemas.microsoft.com/office/drawing/2014/main" id="{F16A3046-78F4-D3B7-77A6-9EC7CFFB4CDC}"/>
              </a:ext>
            </a:extLst>
          </p:cNvPr>
          <p:cNvSpPr/>
          <p:nvPr/>
        </p:nvSpPr>
        <p:spPr>
          <a:xfrm>
            <a:off x="5343293" y="3848047"/>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2861505-EC99-2680-ECA1-E62DDD51AB32}"/>
              </a:ext>
            </a:extLst>
          </p:cNvPr>
          <p:cNvSpPr txBox="1"/>
          <p:nvPr/>
        </p:nvSpPr>
        <p:spPr>
          <a:xfrm>
            <a:off x="5198998" y="4007727"/>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solidFill>
                <a:srgbClr val="375623"/>
              </a:solidFill>
              <a:latin typeface="Arial" panose="020B0604020202020204" pitchFamily="34" charset="0"/>
              <a:cs typeface="Arial" panose="020B0604020202020204" pitchFamily="34" charset="0"/>
            </a:endParaRPr>
          </a:p>
        </p:txBody>
      </p:sp>
      <p:sp>
        <p:nvSpPr>
          <p:cNvPr id="26" name="Arrow: Curved Up 25">
            <a:extLst>
              <a:ext uri="{FF2B5EF4-FFF2-40B4-BE49-F238E27FC236}">
                <a16:creationId xmlns:a16="http://schemas.microsoft.com/office/drawing/2014/main" id="{102D4D7E-20BF-FFFF-8961-9207053ECF3B}"/>
              </a:ext>
            </a:extLst>
          </p:cNvPr>
          <p:cNvSpPr/>
          <p:nvPr/>
        </p:nvSpPr>
        <p:spPr>
          <a:xfrm>
            <a:off x="5257204" y="4846046"/>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2" name="Arrow: Curved Up 1">
            <a:extLst>
              <a:ext uri="{FF2B5EF4-FFF2-40B4-BE49-F238E27FC236}">
                <a16:creationId xmlns:a16="http://schemas.microsoft.com/office/drawing/2014/main" id="{AFAFFD52-C85C-2B4F-EA58-6EA0B6798965}"/>
              </a:ext>
            </a:extLst>
          </p:cNvPr>
          <p:cNvSpPr/>
          <p:nvPr/>
        </p:nvSpPr>
        <p:spPr>
          <a:xfrm rot="5280000">
            <a:off x="4346072" y="1684304"/>
            <a:ext cx="947852" cy="223023"/>
          </a:xfrm>
          <a:prstGeom prst="curvedUp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E880B1D-3546-6EBC-315F-B3F965EF2594}"/>
              </a:ext>
            </a:extLst>
          </p:cNvPr>
          <p:cNvSpPr txBox="1"/>
          <p:nvPr/>
        </p:nvSpPr>
        <p:spPr>
          <a:xfrm>
            <a:off x="4122528" y="1736504"/>
            <a:ext cx="65978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+ 30</a:t>
            </a:r>
          </a:p>
        </p:txBody>
      </p:sp>
      <p:sp>
        <p:nvSpPr>
          <p:cNvPr id="11" name="TextBox 10">
            <a:extLst>
              <a:ext uri="{FF2B5EF4-FFF2-40B4-BE49-F238E27FC236}">
                <a16:creationId xmlns:a16="http://schemas.microsoft.com/office/drawing/2014/main" id="{A59D8BB4-8D72-8A72-B6C7-722F2AB9E447}"/>
              </a:ext>
            </a:extLst>
          </p:cNvPr>
          <p:cNvSpPr txBox="1">
            <a:spLocks/>
          </p:cNvSpPr>
          <p:nvPr/>
        </p:nvSpPr>
        <p:spPr>
          <a:xfrm>
            <a:off x="10134108" y="1902719"/>
            <a:ext cx="170880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False</a:t>
            </a:r>
          </a:p>
        </p:txBody>
      </p:sp>
      <p:sp>
        <p:nvSpPr>
          <p:cNvPr id="15" name="TextBox 14">
            <a:extLst>
              <a:ext uri="{FF2B5EF4-FFF2-40B4-BE49-F238E27FC236}">
                <a16:creationId xmlns:a16="http://schemas.microsoft.com/office/drawing/2014/main" id="{711B6770-627A-B761-86C0-15C825FA43AE}"/>
              </a:ext>
            </a:extLst>
          </p:cNvPr>
          <p:cNvSpPr txBox="1"/>
          <p:nvPr/>
        </p:nvSpPr>
        <p:spPr>
          <a:xfrm>
            <a:off x="10192932" y="3893453"/>
            <a:ext cx="159115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rgbClr val="0070C0"/>
                </a:solidFill>
                <a:latin typeface="Arial" panose="020B0604020202020204" pitchFamily="34" charset="0"/>
                <a:cs typeface="Arial" panose="020B0604020202020204" pitchFamily="34" charset="0"/>
              </a:rPr>
              <a:t>False</a:t>
            </a:r>
          </a:p>
        </p:txBody>
      </p:sp>
      <p:sp>
        <p:nvSpPr>
          <p:cNvPr id="10" name="TextBox 9">
            <a:extLst>
              <a:ext uri="{FF2B5EF4-FFF2-40B4-BE49-F238E27FC236}">
                <a16:creationId xmlns:a16="http://schemas.microsoft.com/office/drawing/2014/main" id="{A7A5EF44-8CCC-3931-430A-5687A726D34C}"/>
              </a:ext>
            </a:extLst>
          </p:cNvPr>
          <p:cNvSpPr txBox="1"/>
          <p:nvPr/>
        </p:nvSpPr>
        <p:spPr>
          <a:xfrm>
            <a:off x="5338419" y="4086556"/>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×2</a:t>
            </a:r>
            <a:r>
              <a:rPr lang="en-US" dirty="0">
                <a:solidFill>
                  <a:srgbClr val="375623"/>
                </a:solidFill>
                <a:latin typeface="Arial" panose="020B0604020202020204" pitchFamily="34" charset="0"/>
                <a:cs typeface="Arial" panose="020B0604020202020204" pitchFamily="34" charset="0"/>
              </a:rPr>
              <a:t> </a:t>
            </a:r>
          </a:p>
        </p:txBody>
      </p:sp>
      <p:sp>
        <p:nvSpPr>
          <p:cNvPr id="16" name="TextBox 15">
            <a:extLst>
              <a:ext uri="{FF2B5EF4-FFF2-40B4-BE49-F238E27FC236}">
                <a16:creationId xmlns:a16="http://schemas.microsoft.com/office/drawing/2014/main" id="{2D4CB9D6-62DE-B248-1970-8F6D69ACC2EA}"/>
              </a:ext>
            </a:extLst>
          </p:cNvPr>
          <p:cNvSpPr txBox="1"/>
          <p:nvPr/>
        </p:nvSpPr>
        <p:spPr>
          <a:xfrm>
            <a:off x="5280909" y="5073488"/>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×2 </a:t>
            </a:r>
            <a:endParaRPr lang="en-US" dirty="0">
              <a:solidFill>
                <a:srgbClr val="375623"/>
              </a:solidFill>
              <a:latin typeface="Arial" panose="020B0604020202020204" pitchFamily="34" charset="0"/>
              <a:cs typeface="Arial" panose="020B0604020202020204" pitchFamily="34" charset="0"/>
            </a:endParaRPr>
          </a:p>
        </p:txBody>
      </p:sp>
      <p:sp>
        <p:nvSpPr>
          <p:cNvPr id="17" name="Arrow: Curved Up 16">
            <a:extLst>
              <a:ext uri="{FF2B5EF4-FFF2-40B4-BE49-F238E27FC236}">
                <a16:creationId xmlns:a16="http://schemas.microsoft.com/office/drawing/2014/main" id="{A15A652B-2D5D-C8E7-2F00-43C48166C293}"/>
              </a:ext>
            </a:extLst>
          </p:cNvPr>
          <p:cNvSpPr/>
          <p:nvPr/>
        </p:nvSpPr>
        <p:spPr>
          <a:xfrm>
            <a:off x="6378636" y="4846045"/>
            <a:ext cx="677315"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920FCA2-2ECD-B052-4B70-774D74D1A329}"/>
              </a:ext>
            </a:extLst>
          </p:cNvPr>
          <p:cNvSpPr txBox="1"/>
          <p:nvPr/>
        </p:nvSpPr>
        <p:spPr>
          <a:xfrm>
            <a:off x="6392470" y="4102400"/>
            <a:ext cx="69850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+ 5</a:t>
            </a:r>
          </a:p>
        </p:txBody>
      </p:sp>
      <p:sp>
        <p:nvSpPr>
          <p:cNvPr id="13" name="TextBox 12">
            <a:extLst>
              <a:ext uri="{FF2B5EF4-FFF2-40B4-BE49-F238E27FC236}">
                <a16:creationId xmlns:a16="http://schemas.microsoft.com/office/drawing/2014/main" id="{1B4A986E-770A-D006-813E-2882CEBA4908}"/>
              </a:ext>
            </a:extLst>
          </p:cNvPr>
          <p:cNvSpPr txBox="1"/>
          <p:nvPr/>
        </p:nvSpPr>
        <p:spPr>
          <a:xfrm>
            <a:off x="6400154" y="5130996"/>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+ 5 </a:t>
            </a:r>
          </a:p>
        </p:txBody>
      </p:sp>
      <p:sp>
        <p:nvSpPr>
          <p:cNvPr id="21" name="Arrow: Curved Up 20">
            <a:extLst>
              <a:ext uri="{FF2B5EF4-FFF2-40B4-BE49-F238E27FC236}">
                <a16:creationId xmlns:a16="http://schemas.microsoft.com/office/drawing/2014/main" id="{0B3AEB92-0414-0561-AF9C-7373EF21BFFD}"/>
              </a:ext>
            </a:extLst>
          </p:cNvPr>
          <p:cNvSpPr/>
          <p:nvPr/>
        </p:nvSpPr>
        <p:spPr>
          <a:xfrm>
            <a:off x="6358334" y="3827918"/>
            <a:ext cx="691691"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8781972F-B18C-59A3-D7AA-168C723AC1E0}"/>
              </a:ext>
            </a:extLst>
          </p:cNvPr>
          <p:cNvSpPr txBox="1"/>
          <p:nvPr/>
        </p:nvSpPr>
        <p:spPr>
          <a:xfrm>
            <a:off x="6844744" y="1707749"/>
            <a:ext cx="65978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+ 30</a:t>
            </a:r>
          </a:p>
        </p:txBody>
      </p:sp>
      <p:sp>
        <p:nvSpPr>
          <p:cNvPr id="25" name="Arrow: Curved Left 24">
            <a:extLst>
              <a:ext uri="{FF2B5EF4-FFF2-40B4-BE49-F238E27FC236}">
                <a16:creationId xmlns:a16="http://schemas.microsoft.com/office/drawing/2014/main" id="{2A0EDBD1-ED3E-CDDA-0735-F98748FCE388}"/>
              </a:ext>
            </a:extLst>
          </p:cNvPr>
          <p:cNvSpPr/>
          <p:nvPr/>
        </p:nvSpPr>
        <p:spPr>
          <a:xfrm>
            <a:off x="6595743" y="1328551"/>
            <a:ext cx="258792" cy="963283"/>
          </a:xfrm>
          <a:prstGeom prst="curvedLef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grpSp>
        <p:nvGrpSpPr>
          <p:cNvPr id="27" name="Group 26" descr="Worksheet available icon">
            <a:extLst>
              <a:ext uri="{FF2B5EF4-FFF2-40B4-BE49-F238E27FC236}">
                <a16:creationId xmlns:a16="http://schemas.microsoft.com/office/drawing/2014/main" id="{E3C937F6-5C75-4A17-AAB3-DF85AAA44326}"/>
              </a:ext>
            </a:extLst>
          </p:cNvPr>
          <p:cNvGrpSpPr/>
          <p:nvPr/>
        </p:nvGrpSpPr>
        <p:grpSpPr>
          <a:xfrm>
            <a:off x="9495879" y="211521"/>
            <a:ext cx="2102384" cy="753403"/>
            <a:chOff x="9495879" y="211521"/>
            <a:chExt cx="2102384" cy="753403"/>
          </a:xfrm>
        </p:grpSpPr>
        <p:pic>
          <p:nvPicPr>
            <p:cNvPr id="28" name="Graphic 6" descr="Document">
              <a:extLst>
                <a:ext uri="{FF2B5EF4-FFF2-40B4-BE49-F238E27FC236}">
                  <a16:creationId xmlns:a16="http://schemas.microsoft.com/office/drawing/2014/main" id="{4100F262-CEBD-4558-9259-CCD271C8C6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9" name="TextBox 28">
              <a:extLst>
                <a:ext uri="{FF2B5EF4-FFF2-40B4-BE49-F238E27FC236}">
                  <a16:creationId xmlns:a16="http://schemas.microsoft.com/office/drawing/2014/main" id="{AD882B21-8824-42CF-A610-741181B39427}"/>
                </a:ext>
              </a:extLst>
            </p:cNvPr>
            <p:cNvSpPr txBox="1"/>
            <p:nvPr/>
          </p:nvSpPr>
          <p:spPr>
            <a:xfrm>
              <a:off x="9495879" y="228785"/>
              <a:ext cx="2091590" cy="707886"/>
            </a:xfrm>
            <a:prstGeom prst="rect">
              <a:avLst/>
            </a:prstGeom>
            <a:noFill/>
            <a:ln w="38100">
              <a:solidFill>
                <a:schemeClr val="accent1"/>
              </a:solidFill>
            </a:ln>
          </p:spPr>
          <p:txBody>
            <a:bodyPr wrap="square" lIns="91440" tIns="45720" rIns="91440" bIns="45720" rtlCol="0" anchor="t">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9" name="Title 1">
            <a:extLst>
              <a:ext uri="{FF2B5EF4-FFF2-40B4-BE49-F238E27FC236}">
                <a16:creationId xmlns:a16="http://schemas.microsoft.com/office/drawing/2014/main" id="{A48A5ABC-24EA-E15B-FF9A-2C6BC725EA56}"/>
              </a:ext>
            </a:extLst>
          </p:cNvPr>
          <p:cNvSpPr txBox="1">
            <a:spLocks/>
          </p:cNvSpPr>
          <p:nvPr/>
        </p:nvSpPr>
        <p:spPr>
          <a:xfrm>
            <a:off x="1670400" y="111600"/>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a:cs typeface="Arial"/>
              </a:rPr>
              <a:t>True or false?</a:t>
            </a:r>
            <a:endParaRPr lang="en-US" sz="3600"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7014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3815" y="112166"/>
            <a:ext cx="4302720"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3" name="Table 2">
            <a:extLst>
              <a:ext uri="{FF2B5EF4-FFF2-40B4-BE49-F238E27FC236}">
                <a16:creationId xmlns:a16="http://schemas.microsoft.com/office/drawing/2014/main" id="{3EA177EE-EA14-43CB-6403-A4E5C3B01570}"/>
              </a:ext>
            </a:extLst>
          </p:cNvPr>
          <p:cNvGraphicFramePr>
            <a:graphicFrameLocks noGrp="1"/>
          </p:cNvGraphicFramePr>
          <p:nvPr>
            <p:extLst>
              <p:ext uri="{D42A27DB-BD31-4B8C-83A1-F6EECF244321}">
                <p14:modId xmlns:p14="http://schemas.microsoft.com/office/powerpoint/2010/main" val="572732951"/>
              </p:ext>
            </p:extLst>
          </p:nvPr>
        </p:nvGraphicFramePr>
        <p:xfrm>
          <a:off x="2756170" y="1300044"/>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a:t>
                      </a:r>
                      <a:r>
                        <a:rPr lang="en-GB" sz="2400" kern="1200" dirty="0">
                          <a:solidFill>
                            <a:srgbClr val="404040"/>
                          </a:solidFill>
                          <a:effectLst/>
                          <a:latin typeface="Arial" panose="020B0604020202020204" pitchFamily="34" charset="0"/>
                          <a:ea typeface="Arial" panose="020B0604020202020204" pitchFamily="34" charset="0"/>
                          <a:cs typeface="Arial" panose="020B0604020202020204" pitchFamily="34" charset="0"/>
                        </a:rPr>
                        <a:t>f Cooki</a:t>
                      </a: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5" name="TextBox 4">
            <a:extLst>
              <a:ext uri="{FF2B5EF4-FFF2-40B4-BE49-F238E27FC236}">
                <a16:creationId xmlns:a16="http://schemas.microsoft.com/office/drawing/2014/main" id="{DAC1631C-8B4F-4F19-A521-7A8BD08CF9CB}"/>
              </a:ext>
            </a:extLst>
          </p:cNvPr>
          <p:cNvSpPr txBox="1"/>
          <p:nvPr/>
        </p:nvSpPr>
        <p:spPr>
          <a:xfrm>
            <a:off x="509180" y="5791727"/>
            <a:ext cx="11105646" cy="523220"/>
          </a:xfrm>
          <a:prstGeom prst="rect">
            <a:avLst/>
          </a:prstGeom>
          <a:noFill/>
        </p:spPr>
        <p:txBody>
          <a:bodyPr wrap="square" rtlCol="0">
            <a:spAutoFit/>
          </a:bodyPr>
          <a:lstStyle/>
          <a:p>
            <a:r>
              <a:rPr lang="en-GB" sz="2800" dirty="0">
                <a:solidFill>
                  <a:srgbClr val="FF0000"/>
                </a:solidFill>
                <a:latin typeface="Arial" panose="020B0604020202020204" pitchFamily="34" charset="0"/>
                <a:cs typeface="Arial" panose="020B0604020202020204" pitchFamily="34" charset="0"/>
              </a:rPr>
              <a:t>Ratio tables work both vertically and horizontally – multiplicatively!</a:t>
            </a:r>
          </a:p>
        </p:txBody>
      </p:sp>
      <p:graphicFrame>
        <p:nvGraphicFramePr>
          <p:cNvPr id="9" name="Table 8">
            <a:extLst>
              <a:ext uri="{FF2B5EF4-FFF2-40B4-BE49-F238E27FC236}">
                <a16:creationId xmlns:a16="http://schemas.microsoft.com/office/drawing/2014/main" id="{B72FE291-2341-4977-96B8-5E299847A585}"/>
              </a:ext>
            </a:extLst>
          </p:cNvPr>
          <p:cNvGraphicFramePr>
            <a:graphicFrameLocks noGrp="1"/>
          </p:cNvGraphicFramePr>
          <p:nvPr>
            <p:extLst>
              <p:ext uri="{D42A27DB-BD31-4B8C-83A1-F6EECF244321}">
                <p14:modId xmlns:p14="http://schemas.microsoft.com/office/powerpoint/2010/main" val="749152185"/>
              </p:ext>
            </p:extLst>
          </p:nvPr>
        </p:nvGraphicFramePr>
        <p:xfrm>
          <a:off x="2756170" y="3500638"/>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Calibri"/>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7" name="Arrow: Curved Left 6">
            <a:extLst>
              <a:ext uri="{FF2B5EF4-FFF2-40B4-BE49-F238E27FC236}">
                <a16:creationId xmlns:a16="http://schemas.microsoft.com/office/drawing/2014/main" id="{FCCFA0E7-90C0-9996-9628-5331F602BAB6}"/>
              </a:ext>
            </a:extLst>
          </p:cNvPr>
          <p:cNvSpPr/>
          <p:nvPr/>
        </p:nvSpPr>
        <p:spPr>
          <a:xfrm>
            <a:off x="5485541" y="1464908"/>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98012E6-EE70-0EA8-C192-DBEA2997D65E}"/>
              </a:ext>
            </a:extLst>
          </p:cNvPr>
          <p:cNvSpPr txBox="1"/>
          <p:nvPr/>
        </p:nvSpPr>
        <p:spPr>
          <a:xfrm>
            <a:off x="5900063"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13" name="Arrow: Curved Left 12">
            <a:extLst>
              <a:ext uri="{FF2B5EF4-FFF2-40B4-BE49-F238E27FC236}">
                <a16:creationId xmlns:a16="http://schemas.microsoft.com/office/drawing/2014/main" id="{63823792-7C4E-634A-7E07-E510F845E059}"/>
              </a:ext>
            </a:extLst>
          </p:cNvPr>
          <p:cNvSpPr/>
          <p:nvPr/>
        </p:nvSpPr>
        <p:spPr>
          <a:xfrm>
            <a:off x="6424102" y="1464908"/>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0A37E269-6128-8451-3679-A2FEE08A8729}"/>
              </a:ext>
            </a:extLst>
          </p:cNvPr>
          <p:cNvSpPr txBox="1"/>
          <p:nvPr/>
        </p:nvSpPr>
        <p:spPr>
          <a:xfrm>
            <a:off x="4965534"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20" name="Arrow: Curved Up 19">
            <a:extLst>
              <a:ext uri="{FF2B5EF4-FFF2-40B4-BE49-F238E27FC236}">
                <a16:creationId xmlns:a16="http://schemas.microsoft.com/office/drawing/2014/main" id="{F16A3046-78F4-D3B7-77A6-9EC7CFFB4CDC}"/>
              </a:ext>
            </a:extLst>
          </p:cNvPr>
          <p:cNvSpPr/>
          <p:nvPr/>
        </p:nvSpPr>
        <p:spPr>
          <a:xfrm>
            <a:off x="5343293" y="3848047"/>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F11FC70D-7910-A2FD-0407-179E2EAF2E54}"/>
              </a:ext>
            </a:extLst>
          </p:cNvPr>
          <p:cNvSpPr txBox="1"/>
          <p:nvPr/>
        </p:nvSpPr>
        <p:spPr>
          <a:xfrm>
            <a:off x="5399049" y="5064511"/>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÷2</a:t>
            </a:r>
          </a:p>
        </p:txBody>
      </p:sp>
      <p:sp>
        <p:nvSpPr>
          <p:cNvPr id="24" name="TextBox 23">
            <a:extLst>
              <a:ext uri="{FF2B5EF4-FFF2-40B4-BE49-F238E27FC236}">
                <a16:creationId xmlns:a16="http://schemas.microsoft.com/office/drawing/2014/main" id="{72861505-EC99-2680-ECA1-E62DDD51AB32}"/>
              </a:ext>
            </a:extLst>
          </p:cNvPr>
          <p:cNvSpPr txBox="1"/>
          <p:nvPr/>
        </p:nvSpPr>
        <p:spPr>
          <a:xfrm>
            <a:off x="5399049" y="3986560"/>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÷2</a:t>
            </a:r>
          </a:p>
        </p:txBody>
      </p:sp>
      <p:sp>
        <p:nvSpPr>
          <p:cNvPr id="26" name="Arrow: Curved Up 25">
            <a:extLst>
              <a:ext uri="{FF2B5EF4-FFF2-40B4-BE49-F238E27FC236}">
                <a16:creationId xmlns:a16="http://schemas.microsoft.com/office/drawing/2014/main" id="{102D4D7E-20BF-FFFF-8961-9207053ECF3B}"/>
              </a:ext>
            </a:extLst>
          </p:cNvPr>
          <p:cNvSpPr/>
          <p:nvPr/>
        </p:nvSpPr>
        <p:spPr>
          <a:xfrm>
            <a:off x="5257204" y="4846046"/>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4A76578-8E80-83DE-1D32-E980E8B6614B}"/>
              </a:ext>
            </a:extLst>
          </p:cNvPr>
          <p:cNvSpPr txBox="1"/>
          <p:nvPr/>
        </p:nvSpPr>
        <p:spPr>
          <a:xfrm>
            <a:off x="10253862" y="2264959"/>
            <a:ext cx="135673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rgbClr val="0070C0"/>
                </a:solidFill>
                <a:latin typeface="Arial" panose="020B0604020202020204" pitchFamily="34" charset="0"/>
                <a:ea typeface="+mn-lt"/>
                <a:cs typeface="Arial" panose="020B0604020202020204" pitchFamily="34" charset="0"/>
              </a:rPr>
              <a:t>True</a:t>
            </a:r>
            <a:endParaRPr lang="en-US" sz="4000" dirty="0">
              <a:solidFill>
                <a:srgbClr val="0070C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CDE3D4F-A7A7-CB2B-49B8-92A84BE09AB5}"/>
              </a:ext>
            </a:extLst>
          </p:cNvPr>
          <p:cNvSpPr txBox="1"/>
          <p:nvPr/>
        </p:nvSpPr>
        <p:spPr>
          <a:xfrm>
            <a:off x="10253861" y="4263412"/>
            <a:ext cx="135673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rgbClr val="0070C0"/>
                </a:solidFill>
                <a:latin typeface="Arial" panose="020B0604020202020204" pitchFamily="34" charset="0"/>
                <a:ea typeface="+mn-lt"/>
                <a:cs typeface="Arial" panose="020B0604020202020204" pitchFamily="34" charset="0"/>
              </a:rPr>
              <a:t>True</a:t>
            </a:r>
            <a:endParaRPr lang="en-US" sz="4000" dirty="0">
              <a:solidFill>
                <a:srgbClr val="0070C0"/>
              </a:solidFill>
              <a:latin typeface="Arial" panose="020B0604020202020204" pitchFamily="34" charset="0"/>
              <a:cs typeface="Arial" panose="020B0604020202020204" pitchFamily="34" charset="0"/>
            </a:endParaRPr>
          </a:p>
        </p:txBody>
      </p:sp>
      <p:grpSp>
        <p:nvGrpSpPr>
          <p:cNvPr id="21" name="Group 20" descr="Worksheet available icon">
            <a:extLst>
              <a:ext uri="{FF2B5EF4-FFF2-40B4-BE49-F238E27FC236}">
                <a16:creationId xmlns:a16="http://schemas.microsoft.com/office/drawing/2014/main" id="{E78949DF-FEB4-421D-921E-434C2A8A3434}"/>
              </a:ext>
            </a:extLst>
          </p:cNvPr>
          <p:cNvGrpSpPr/>
          <p:nvPr/>
        </p:nvGrpSpPr>
        <p:grpSpPr>
          <a:xfrm>
            <a:off x="9495879" y="211521"/>
            <a:ext cx="2102384" cy="753403"/>
            <a:chOff x="9495879" y="211521"/>
            <a:chExt cx="2102384" cy="753403"/>
          </a:xfrm>
        </p:grpSpPr>
        <p:pic>
          <p:nvPicPr>
            <p:cNvPr id="23" name="Graphic 6" descr="Document">
              <a:extLst>
                <a:ext uri="{FF2B5EF4-FFF2-40B4-BE49-F238E27FC236}">
                  <a16:creationId xmlns:a16="http://schemas.microsoft.com/office/drawing/2014/main" id="{464A8D36-4A39-4C86-99ED-B77BAA7ACE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5" name="TextBox 24">
              <a:extLst>
                <a:ext uri="{FF2B5EF4-FFF2-40B4-BE49-F238E27FC236}">
                  <a16:creationId xmlns:a16="http://schemas.microsoft.com/office/drawing/2014/main" id="{CA3B6FF9-EED1-45CC-BE52-7036C0EDCF46}"/>
                </a:ext>
              </a:extLst>
            </p:cNvPr>
            <p:cNvSpPr txBox="1"/>
            <p:nvPr/>
          </p:nvSpPr>
          <p:spPr>
            <a:xfrm>
              <a:off x="9495879" y="228785"/>
              <a:ext cx="2091590" cy="707886"/>
            </a:xfrm>
            <a:prstGeom prst="rect">
              <a:avLst/>
            </a:prstGeom>
            <a:noFill/>
            <a:ln w="38100">
              <a:solidFill>
                <a:schemeClr val="accent1"/>
              </a:solidFill>
            </a:ln>
          </p:spPr>
          <p:txBody>
            <a:bodyPr wrap="square" lIns="91440" tIns="45720" rIns="91440" bIns="45720" rtlCol="0" anchor="t">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itle 1">
            <a:extLst>
              <a:ext uri="{FF2B5EF4-FFF2-40B4-BE49-F238E27FC236}">
                <a16:creationId xmlns:a16="http://schemas.microsoft.com/office/drawing/2014/main" id="{21A18963-AF1A-E645-B0A9-E8D20BF89D83}"/>
              </a:ext>
            </a:extLst>
          </p:cNvPr>
          <p:cNvSpPr txBox="1">
            <a:spLocks/>
          </p:cNvSpPr>
          <p:nvPr/>
        </p:nvSpPr>
        <p:spPr>
          <a:xfrm>
            <a:off x="1670400" y="111600"/>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a:solidFill>
                  <a:schemeClr val="accent1"/>
                </a:solidFill>
                <a:latin typeface="Arial"/>
                <a:cs typeface="Arial"/>
              </a:rPr>
              <a:t>True or false?</a:t>
            </a:r>
            <a:endParaRPr lang="en-US" sz="3600"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831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3815" y="112166"/>
            <a:ext cx="4302720"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a:cs typeface="Arial"/>
              </a:rPr>
              <a:t> REVIEW</a:t>
            </a:r>
            <a:endParaRPr lang="en-GB" sz="2400" b="1" dirty="0">
              <a:solidFill>
                <a:schemeClr val="bg1"/>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9086ACA7-8D4B-3312-7752-789C630C1BFF}"/>
              </a:ext>
            </a:extLst>
          </p:cNvPr>
          <p:cNvSpPr txBox="1">
            <a:spLocks noGrp="1"/>
          </p:cNvSpPr>
          <p:nvPr>
            <p:ph type="title" idx="4294967295"/>
          </p:nvPr>
        </p:nvSpPr>
        <p:spPr>
          <a:xfrm>
            <a:off x="1670400" y="111600"/>
            <a:ext cx="6647553" cy="10121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a:ea typeface="+mj-ea"/>
                <a:cs typeface="Arial"/>
              </a:rPr>
              <a:t>Clarifying misconceptions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3" name="Table 2">
            <a:extLst>
              <a:ext uri="{FF2B5EF4-FFF2-40B4-BE49-F238E27FC236}">
                <a16:creationId xmlns:a16="http://schemas.microsoft.com/office/drawing/2014/main" id="{3EA177EE-EA14-43CB-6403-A4E5C3B01570}"/>
              </a:ext>
            </a:extLst>
          </p:cNvPr>
          <p:cNvGraphicFramePr>
            <a:graphicFrameLocks noGrp="1"/>
          </p:cNvGraphicFramePr>
          <p:nvPr>
            <p:extLst>
              <p:ext uri="{D42A27DB-BD31-4B8C-83A1-F6EECF244321}">
                <p14:modId xmlns:p14="http://schemas.microsoft.com/office/powerpoint/2010/main" val="1062943409"/>
              </p:ext>
            </p:extLst>
          </p:nvPr>
        </p:nvGraphicFramePr>
        <p:xfrm>
          <a:off x="1818324" y="1181666"/>
          <a:ext cx="6275927" cy="2077074"/>
        </p:xfrm>
        <a:graphic>
          <a:graphicData uri="http://schemas.openxmlformats.org/drawingml/2006/table">
            <a:tbl>
              <a:tblPr firstRow="1" firstCol="1" bandRow="1"/>
              <a:tblGrid>
                <a:gridCol w="1977030">
                  <a:extLst>
                    <a:ext uri="{9D8B030D-6E8A-4147-A177-3AD203B41FA5}">
                      <a16:colId xmlns:a16="http://schemas.microsoft.com/office/drawing/2014/main" val="506151735"/>
                    </a:ext>
                  </a:extLst>
                </a:gridCol>
                <a:gridCol w="1071702">
                  <a:extLst>
                    <a:ext uri="{9D8B030D-6E8A-4147-A177-3AD203B41FA5}">
                      <a16:colId xmlns:a16="http://schemas.microsoft.com/office/drawing/2014/main" val="1073348637"/>
                    </a:ext>
                  </a:extLst>
                </a:gridCol>
                <a:gridCol w="808675">
                  <a:extLst>
                    <a:ext uri="{9D8B030D-6E8A-4147-A177-3AD203B41FA5}">
                      <a16:colId xmlns:a16="http://schemas.microsoft.com/office/drawing/2014/main" val="1874415336"/>
                    </a:ext>
                  </a:extLst>
                </a:gridCol>
                <a:gridCol w="744274">
                  <a:extLst>
                    <a:ext uri="{9D8B030D-6E8A-4147-A177-3AD203B41FA5}">
                      <a16:colId xmlns:a16="http://schemas.microsoft.com/office/drawing/2014/main" val="307384775"/>
                    </a:ext>
                  </a:extLst>
                </a:gridCol>
                <a:gridCol w="812653">
                  <a:extLst>
                    <a:ext uri="{9D8B030D-6E8A-4147-A177-3AD203B41FA5}">
                      <a16:colId xmlns:a16="http://schemas.microsoft.com/office/drawing/2014/main" val="3314211716"/>
                    </a:ext>
                  </a:extLst>
                </a:gridCol>
                <a:gridCol w="861593">
                  <a:extLst>
                    <a:ext uri="{9D8B030D-6E8A-4147-A177-3AD203B41FA5}">
                      <a16:colId xmlns:a16="http://schemas.microsoft.com/office/drawing/2014/main" val="4087266666"/>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a:t>
                      </a:r>
                      <a:r>
                        <a:rPr lang="en-GB" sz="2400" kern="1200" dirty="0">
                          <a:solidFill>
                            <a:srgbClr val="404040"/>
                          </a:solidFill>
                          <a:effectLst/>
                          <a:latin typeface="Arial" panose="020B0604020202020204" pitchFamily="34" charset="0"/>
                          <a:ea typeface="Arial" panose="020B0604020202020204" pitchFamily="34" charset="0"/>
                          <a:cs typeface="Arial" panose="020B0604020202020204" pitchFamily="34" charset="0"/>
                        </a:rPr>
                        <a:t>f Cooki</a:t>
                      </a: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5" name="TextBox 4">
            <a:extLst>
              <a:ext uri="{FF2B5EF4-FFF2-40B4-BE49-F238E27FC236}">
                <a16:creationId xmlns:a16="http://schemas.microsoft.com/office/drawing/2014/main" id="{DAC1631C-8B4F-4F19-A521-7A8BD08CF9CB}"/>
              </a:ext>
            </a:extLst>
          </p:cNvPr>
          <p:cNvSpPr txBox="1"/>
          <p:nvPr/>
        </p:nvSpPr>
        <p:spPr>
          <a:xfrm>
            <a:off x="537935" y="5906746"/>
            <a:ext cx="11105646" cy="523220"/>
          </a:xfrm>
          <a:prstGeom prst="rect">
            <a:avLst/>
          </a:prstGeom>
          <a:noFill/>
        </p:spPr>
        <p:txBody>
          <a:bodyPr wrap="square" rtlCol="0">
            <a:spAutoFit/>
          </a:bodyPr>
          <a:lstStyle/>
          <a:p>
            <a:r>
              <a:rPr lang="en-GB" sz="2800" dirty="0">
                <a:solidFill>
                  <a:srgbClr val="FF0000"/>
                </a:solidFill>
                <a:latin typeface="Arial" panose="020B0604020202020204" pitchFamily="34" charset="0"/>
                <a:cs typeface="Arial" panose="020B0604020202020204" pitchFamily="34" charset="0"/>
              </a:rPr>
              <a:t>Ratio tables work both vertically and horizontally – multiplicatively!</a:t>
            </a:r>
          </a:p>
        </p:txBody>
      </p:sp>
      <p:graphicFrame>
        <p:nvGraphicFramePr>
          <p:cNvPr id="9" name="Table 8">
            <a:extLst>
              <a:ext uri="{FF2B5EF4-FFF2-40B4-BE49-F238E27FC236}">
                <a16:creationId xmlns:a16="http://schemas.microsoft.com/office/drawing/2014/main" id="{B72FE291-2341-4977-96B8-5E299847A585}"/>
              </a:ext>
            </a:extLst>
          </p:cNvPr>
          <p:cNvGraphicFramePr>
            <a:graphicFrameLocks noGrp="1"/>
          </p:cNvGraphicFramePr>
          <p:nvPr>
            <p:extLst>
              <p:ext uri="{D42A27DB-BD31-4B8C-83A1-F6EECF244321}">
                <p14:modId xmlns:p14="http://schemas.microsoft.com/office/powerpoint/2010/main" val="2300899876"/>
              </p:ext>
            </p:extLst>
          </p:nvPr>
        </p:nvGraphicFramePr>
        <p:xfrm>
          <a:off x="1832701" y="3476492"/>
          <a:ext cx="6261550" cy="2396098"/>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b="0" i="0" u="none" strike="noStrike" noProof="0" dirty="0">
                          <a:effectLst/>
                          <a:latin typeface="Arial" panose="020B0604020202020204" pitchFamily="34" charset="0"/>
                          <a:cs typeface="Arial" panose="020B0604020202020204" pitchFamily="34" charset="0"/>
                        </a:rPr>
                        <a:t>     12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8" name="TextBox 7">
            <a:extLst>
              <a:ext uri="{FF2B5EF4-FFF2-40B4-BE49-F238E27FC236}">
                <a16:creationId xmlns:a16="http://schemas.microsoft.com/office/drawing/2014/main" id="{90D8C2DF-775B-B7A3-88D8-4EEC4F49BB21}"/>
              </a:ext>
            </a:extLst>
          </p:cNvPr>
          <p:cNvSpPr txBox="1"/>
          <p:nvPr/>
        </p:nvSpPr>
        <p:spPr>
          <a:xfrm>
            <a:off x="8479692" y="1191846"/>
            <a:ext cx="26669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panose="020B0604020202020204" pitchFamily="34" charset="0"/>
                <a:cs typeface="Arial" panose="020B0604020202020204" pitchFamily="34" charset="0"/>
              </a:rPr>
              <a:t>Finding the multiplier:</a:t>
            </a:r>
          </a:p>
        </p:txBody>
      </p:sp>
      <p:sp>
        <p:nvSpPr>
          <p:cNvPr id="10" name="TextBox 9">
            <a:extLst>
              <a:ext uri="{FF2B5EF4-FFF2-40B4-BE49-F238E27FC236}">
                <a16:creationId xmlns:a16="http://schemas.microsoft.com/office/drawing/2014/main" id="{37B99E43-5CCE-469C-8F7B-A2A33C198DB2}"/>
              </a:ext>
            </a:extLst>
          </p:cNvPr>
          <p:cNvSpPr txBox="1"/>
          <p:nvPr/>
        </p:nvSpPr>
        <p:spPr>
          <a:xfrm>
            <a:off x="8548076" y="1758461"/>
            <a:ext cx="25400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FF0000"/>
                </a:solidFill>
                <a:latin typeface="Arial" panose="020B0604020202020204" pitchFamily="34" charset="0"/>
                <a:cs typeface="Arial" panose="020B0604020202020204" pitchFamily="34" charset="0"/>
              </a:rPr>
              <a:t>60 ÷ 12 = 5</a:t>
            </a:r>
          </a:p>
        </p:txBody>
      </p:sp>
      <p:sp>
        <p:nvSpPr>
          <p:cNvPr id="11" name="TextBox 10">
            <a:extLst>
              <a:ext uri="{FF2B5EF4-FFF2-40B4-BE49-F238E27FC236}">
                <a16:creationId xmlns:a16="http://schemas.microsoft.com/office/drawing/2014/main" id="{14081BCD-E195-A8E2-5D3A-A5BF66D67D42}"/>
              </a:ext>
            </a:extLst>
          </p:cNvPr>
          <p:cNvSpPr txBox="1"/>
          <p:nvPr/>
        </p:nvSpPr>
        <p:spPr>
          <a:xfrm>
            <a:off x="8548076" y="2334846"/>
            <a:ext cx="351692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panose="020B0604020202020204" pitchFamily="34" charset="0"/>
                <a:cs typeface="Arial" panose="020B0604020202020204" pitchFamily="34" charset="0"/>
              </a:rPr>
              <a:t>60 grams for 12 cookies, so 5 grams for a single cookie. </a:t>
            </a:r>
          </a:p>
        </p:txBody>
      </p:sp>
      <p:sp>
        <p:nvSpPr>
          <p:cNvPr id="13" name="TextBox 12">
            <a:extLst>
              <a:ext uri="{FF2B5EF4-FFF2-40B4-BE49-F238E27FC236}">
                <a16:creationId xmlns:a16="http://schemas.microsoft.com/office/drawing/2014/main" id="{AA484B68-A812-A24F-A486-D6E3A424DFAD}"/>
              </a:ext>
            </a:extLst>
          </p:cNvPr>
          <p:cNvSpPr txBox="1"/>
          <p:nvPr/>
        </p:nvSpPr>
        <p:spPr>
          <a:xfrm>
            <a:off x="6022895"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16" name="Arrow: Curved Left 15">
            <a:extLst>
              <a:ext uri="{FF2B5EF4-FFF2-40B4-BE49-F238E27FC236}">
                <a16:creationId xmlns:a16="http://schemas.microsoft.com/office/drawing/2014/main" id="{BDEC61E7-5239-DD2D-8095-A99BC3CA6AFC}"/>
              </a:ext>
            </a:extLst>
          </p:cNvPr>
          <p:cNvSpPr/>
          <p:nvPr/>
        </p:nvSpPr>
        <p:spPr>
          <a:xfrm>
            <a:off x="6277446" y="1455615"/>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97D51D5-68B4-6371-D296-1A245621A1CF}"/>
              </a:ext>
            </a:extLst>
          </p:cNvPr>
          <p:cNvSpPr txBox="1"/>
          <p:nvPr/>
        </p:nvSpPr>
        <p:spPr>
          <a:xfrm>
            <a:off x="8396932" y="3263107"/>
            <a:ext cx="361461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panose="020B0604020202020204" pitchFamily="34" charset="0"/>
                <a:cs typeface="Arial" panose="020B0604020202020204" pitchFamily="34" charset="0"/>
              </a:rPr>
              <a:t>Divide the gram quantity by the number of cookies to determine the multiplier value.</a:t>
            </a:r>
          </a:p>
        </p:txBody>
      </p:sp>
      <p:sp>
        <p:nvSpPr>
          <p:cNvPr id="19" name="TextBox 18">
            <a:extLst>
              <a:ext uri="{FF2B5EF4-FFF2-40B4-BE49-F238E27FC236}">
                <a16:creationId xmlns:a16="http://schemas.microsoft.com/office/drawing/2014/main" id="{40001897-4BFD-1738-0AF0-637E9699192C}"/>
              </a:ext>
            </a:extLst>
          </p:cNvPr>
          <p:cNvSpPr txBox="1"/>
          <p:nvPr/>
        </p:nvSpPr>
        <p:spPr>
          <a:xfrm>
            <a:off x="5088366"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20" name="TextBox 19">
            <a:extLst>
              <a:ext uri="{FF2B5EF4-FFF2-40B4-BE49-F238E27FC236}">
                <a16:creationId xmlns:a16="http://schemas.microsoft.com/office/drawing/2014/main" id="{155DBFF1-E537-6FCE-F56A-7C7D20DA032E}"/>
              </a:ext>
            </a:extLst>
          </p:cNvPr>
          <p:cNvSpPr txBox="1"/>
          <p:nvPr/>
        </p:nvSpPr>
        <p:spPr>
          <a:xfrm>
            <a:off x="4153838"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23" name="Arrow: Curved Left 22">
            <a:extLst>
              <a:ext uri="{FF2B5EF4-FFF2-40B4-BE49-F238E27FC236}">
                <a16:creationId xmlns:a16="http://schemas.microsoft.com/office/drawing/2014/main" id="{2D979ACB-7913-BA9A-0BCD-88F55B62D209}"/>
              </a:ext>
            </a:extLst>
          </p:cNvPr>
          <p:cNvSpPr/>
          <p:nvPr/>
        </p:nvSpPr>
        <p:spPr>
          <a:xfrm>
            <a:off x="4669812" y="1455615"/>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24" name="Arrow: Curved Left 23">
            <a:extLst>
              <a:ext uri="{FF2B5EF4-FFF2-40B4-BE49-F238E27FC236}">
                <a16:creationId xmlns:a16="http://schemas.microsoft.com/office/drawing/2014/main" id="{EB0E596D-53F7-3F74-1095-994FF5B4EB22}"/>
              </a:ext>
            </a:extLst>
          </p:cNvPr>
          <p:cNvSpPr/>
          <p:nvPr/>
        </p:nvSpPr>
        <p:spPr>
          <a:xfrm>
            <a:off x="5608372" y="1464907"/>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5" name="Arrow: Curved Up 14">
            <a:extLst>
              <a:ext uri="{FF2B5EF4-FFF2-40B4-BE49-F238E27FC236}">
                <a16:creationId xmlns:a16="http://schemas.microsoft.com/office/drawing/2014/main" id="{FEE4B34A-C30F-0696-B0C5-2EC3CF5AE4D0}"/>
              </a:ext>
            </a:extLst>
          </p:cNvPr>
          <p:cNvSpPr/>
          <p:nvPr/>
        </p:nvSpPr>
        <p:spPr>
          <a:xfrm>
            <a:off x="4402277" y="5143412"/>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18" name="Arrow: Curved Up 17">
            <a:extLst>
              <a:ext uri="{FF2B5EF4-FFF2-40B4-BE49-F238E27FC236}">
                <a16:creationId xmlns:a16="http://schemas.microsoft.com/office/drawing/2014/main" id="{704C0D64-2775-B61A-4FC5-9F387AF937AA}"/>
              </a:ext>
            </a:extLst>
          </p:cNvPr>
          <p:cNvSpPr/>
          <p:nvPr/>
        </p:nvSpPr>
        <p:spPr>
          <a:xfrm>
            <a:off x="4395439" y="3885218"/>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21CF824-F688-185E-E94C-4BF9EC9BAE6B}"/>
              </a:ext>
            </a:extLst>
          </p:cNvPr>
          <p:cNvSpPr txBox="1"/>
          <p:nvPr/>
        </p:nvSpPr>
        <p:spPr>
          <a:xfrm>
            <a:off x="4526119" y="5361877"/>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÷2</a:t>
            </a:r>
          </a:p>
        </p:txBody>
      </p:sp>
      <p:sp>
        <p:nvSpPr>
          <p:cNvPr id="22" name="TextBox 21">
            <a:extLst>
              <a:ext uri="{FF2B5EF4-FFF2-40B4-BE49-F238E27FC236}">
                <a16:creationId xmlns:a16="http://schemas.microsoft.com/office/drawing/2014/main" id="{E76CD9FB-0999-7939-F38B-9B7B5CBE047B}"/>
              </a:ext>
            </a:extLst>
          </p:cNvPr>
          <p:cNvSpPr txBox="1"/>
          <p:nvPr/>
        </p:nvSpPr>
        <p:spPr>
          <a:xfrm>
            <a:off x="4512471" y="4107365"/>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÷2</a:t>
            </a:r>
          </a:p>
        </p:txBody>
      </p:sp>
      <p:sp>
        <p:nvSpPr>
          <p:cNvPr id="2" name="TextBox 1">
            <a:extLst>
              <a:ext uri="{FF2B5EF4-FFF2-40B4-BE49-F238E27FC236}">
                <a16:creationId xmlns:a16="http://schemas.microsoft.com/office/drawing/2014/main" id="{2F1384C9-DB38-2FA4-4426-B8ED49A8150B}"/>
              </a:ext>
            </a:extLst>
          </p:cNvPr>
          <p:cNvSpPr txBox="1"/>
          <p:nvPr/>
        </p:nvSpPr>
        <p:spPr>
          <a:xfrm>
            <a:off x="8475628" y="4599703"/>
            <a:ext cx="259019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Arial" panose="020B0604020202020204" pitchFamily="34" charset="0"/>
                <a:cs typeface="Arial" panose="020B0604020202020204" pitchFamily="34" charset="0"/>
              </a:rPr>
              <a:t>How would you describe the </a:t>
            </a:r>
          </a:p>
          <a:p>
            <a:r>
              <a:rPr lang="en-US" b="1" dirty="0">
                <a:latin typeface="Arial" panose="020B0604020202020204" pitchFamily="34" charset="0"/>
                <a:cs typeface="Arial" panose="020B0604020202020204" pitchFamily="34" charset="0"/>
              </a:rPr>
              <a:t>relationship in the table?</a:t>
            </a:r>
          </a:p>
        </p:txBody>
      </p:sp>
    </p:spTree>
    <p:extLst>
      <p:ext uri="{BB962C8B-B14F-4D97-AF65-F5344CB8AC3E}">
        <p14:creationId xmlns:p14="http://schemas.microsoft.com/office/powerpoint/2010/main" val="409847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1" grpId="0"/>
      <p:bldP spid="17" grpId="0"/>
      <p:bldP spid="15" grpId="0" animBg="1"/>
      <p:bldP spid="18" grpId="0" animBg="1"/>
      <p:bldP spid="21"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6" name="Title 1">
            <a:extLst>
              <a:ext uri="{FF2B5EF4-FFF2-40B4-BE49-F238E27FC236}">
                <a16:creationId xmlns:a16="http://schemas.microsoft.com/office/drawing/2014/main" id="{9086ACA7-8D4B-3312-7752-789C630C1BFF}"/>
              </a:ext>
            </a:extLst>
          </p:cNvPr>
          <p:cNvSpPr txBox="1">
            <a:spLocks noGrp="1"/>
          </p:cNvSpPr>
          <p:nvPr>
            <p:ph type="title" idx="4294967295"/>
          </p:nvPr>
        </p:nvSpPr>
        <p:spPr>
          <a:xfrm>
            <a:off x="1670400" y="111600"/>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a:ea typeface="+mj-ea"/>
                <a:cs typeface="Arial"/>
              </a:rPr>
              <a:t>Spot the error</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3" name="Table 2">
            <a:extLst>
              <a:ext uri="{FF2B5EF4-FFF2-40B4-BE49-F238E27FC236}">
                <a16:creationId xmlns:a16="http://schemas.microsoft.com/office/drawing/2014/main" id="{1F67D27E-8EBE-4719-8D1A-353DF1C93D0F}"/>
              </a:ext>
            </a:extLst>
          </p:cNvPr>
          <p:cNvGraphicFramePr>
            <a:graphicFrameLocks noGrp="1"/>
          </p:cNvGraphicFramePr>
          <p:nvPr>
            <p:extLst>
              <p:ext uri="{D42A27DB-BD31-4B8C-83A1-F6EECF244321}">
                <p14:modId xmlns:p14="http://schemas.microsoft.com/office/powerpoint/2010/main" val="712230136"/>
              </p:ext>
            </p:extLst>
          </p:nvPr>
        </p:nvGraphicFramePr>
        <p:xfrm>
          <a:off x="5777505" y="4064760"/>
          <a:ext cx="5803227" cy="1750145"/>
        </p:xfrm>
        <a:graphic>
          <a:graphicData uri="http://schemas.openxmlformats.org/drawingml/2006/table">
            <a:tbl>
              <a:tblPr firstRow="1" bandRow="1">
                <a:tableStyleId>{5940675A-B579-460E-94D1-54222C63F5DA}</a:tableStyleId>
              </a:tblPr>
              <a:tblGrid>
                <a:gridCol w="1904999">
                  <a:extLst>
                    <a:ext uri="{9D8B030D-6E8A-4147-A177-3AD203B41FA5}">
                      <a16:colId xmlns:a16="http://schemas.microsoft.com/office/drawing/2014/main" val="717701226"/>
                    </a:ext>
                  </a:extLst>
                </a:gridCol>
                <a:gridCol w="974557">
                  <a:extLst>
                    <a:ext uri="{9D8B030D-6E8A-4147-A177-3AD203B41FA5}">
                      <a16:colId xmlns:a16="http://schemas.microsoft.com/office/drawing/2014/main" val="1035876903"/>
                    </a:ext>
                  </a:extLst>
                </a:gridCol>
                <a:gridCol w="974557">
                  <a:extLst>
                    <a:ext uri="{9D8B030D-6E8A-4147-A177-3AD203B41FA5}">
                      <a16:colId xmlns:a16="http://schemas.microsoft.com/office/drawing/2014/main" val="1424570775"/>
                    </a:ext>
                  </a:extLst>
                </a:gridCol>
                <a:gridCol w="974557">
                  <a:extLst>
                    <a:ext uri="{9D8B030D-6E8A-4147-A177-3AD203B41FA5}">
                      <a16:colId xmlns:a16="http://schemas.microsoft.com/office/drawing/2014/main" val="2887943343"/>
                    </a:ext>
                  </a:extLst>
                </a:gridCol>
                <a:gridCol w="974557">
                  <a:extLst>
                    <a:ext uri="{9D8B030D-6E8A-4147-A177-3AD203B41FA5}">
                      <a16:colId xmlns:a16="http://schemas.microsoft.com/office/drawing/2014/main" val="266915976"/>
                    </a:ext>
                  </a:extLst>
                </a:gridCol>
              </a:tblGrid>
              <a:tr h="874058">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No. of flapjacks</a:t>
                      </a:r>
                    </a:p>
                  </a:txBody>
                  <a:tcPr/>
                </a:tc>
                <a:tc>
                  <a:txBody>
                    <a:bodyPr/>
                    <a:lstStyle/>
                    <a:p>
                      <a:pPr algn="ctr">
                        <a:lnSpc>
                          <a:spcPct val="150000"/>
                        </a:lnSpc>
                      </a:pPr>
                      <a:r>
                        <a:rPr lang="en-GB" sz="3200" dirty="0">
                          <a:latin typeface="Arial" panose="020B0604020202020204" pitchFamily="34" charset="0"/>
                          <a:cs typeface="Arial" panose="020B0604020202020204" pitchFamily="34" charset="0"/>
                        </a:rPr>
                        <a:t>20</a:t>
                      </a:r>
                    </a:p>
                  </a:txBody>
                  <a:tcPr/>
                </a:tc>
                <a:tc>
                  <a:txBody>
                    <a:bodyPr/>
                    <a:lstStyle/>
                    <a:p>
                      <a:pPr lvl="0" algn="ctr">
                        <a:lnSpc>
                          <a:spcPct val="150000"/>
                        </a:lnSpc>
                        <a:buNone/>
                      </a:pPr>
                      <a:r>
                        <a:rPr lang="en-GB" sz="3200" b="0" i="0" u="none" strike="noStrike" noProof="0" dirty="0">
                          <a:latin typeface="Arial" panose="020B0604020202020204" pitchFamily="34" charset="0"/>
                          <a:cs typeface="Arial" panose="020B0604020202020204" pitchFamily="34" charset="0"/>
                        </a:rPr>
                        <a:t>40</a:t>
                      </a:r>
                      <a:endParaRPr lang="en-US" sz="3200" dirty="0">
                        <a:latin typeface="Arial" panose="020B0604020202020204" pitchFamily="34" charset="0"/>
                        <a:cs typeface="Arial" panose="020B0604020202020204" pitchFamily="34" charset="0"/>
                      </a:endParaRPr>
                    </a:p>
                  </a:txBody>
                  <a:tcPr/>
                </a:tc>
                <a:tc>
                  <a:txBody>
                    <a:bodyPr/>
                    <a:lstStyle/>
                    <a:p>
                      <a:pPr algn="ctr">
                        <a:lnSpc>
                          <a:spcPct val="150000"/>
                        </a:lnSpc>
                      </a:pPr>
                      <a:r>
                        <a:rPr lang="en-GB" sz="3200" dirty="0">
                          <a:latin typeface="Arial" panose="020B0604020202020204" pitchFamily="34" charset="0"/>
                          <a:cs typeface="Arial" panose="020B0604020202020204" pitchFamily="34" charset="0"/>
                        </a:rPr>
                        <a:t>50</a:t>
                      </a:r>
                    </a:p>
                  </a:txBody>
                  <a:tcPr/>
                </a:tc>
                <a:tc>
                  <a:txBody>
                    <a:bodyPr/>
                    <a:lstStyle/>
                    <a:p>
                      <a:endParaRPr lang="en-GB" dirty="0"/>
                    </a:p>
                  </a:txBody>
                  <a:tcPr/>
                </a:tc>
                <a:extLst>
                  <a:ext uri="{0D108BD9-81ED-4DB2-BD59-A6C34878D82A}">
                    <a16:rowId xmlns:a16="http://schemas.microsoft.com/office/drawing/2014/main" val="1738551251"/>
                  </a:ext>
                </a:extLst>
              </a:tr>
              <a:tr h="876087">
                <a:tc>
                  <a:txBody>
                    <a:bodyPr/>
                    <a:lstStyle/>
                    <a:p>
                      <a:endParaRPr lang="en-GB" dirty="0">
                        <a:latin typeface="Arial" panose="020B0604020202020204" pitchFamily="34" charset="0"/>
                        <a:cs typeface="Arial" panose="020B0604020202020204" pitchFamily="34" charset="0"/>
                      </a:endParaRPr>
                    </a:p>
                    <a:p>
                      <a:pPr lvl="0">
                        <a:buNone/>
                      </a:pPr>
                      <a:r>
                        <a:rPr lang="en-GB" dirty="0">
                          <a:latin typeface="Arial" panose="020B0604020202020204" pitchFamily="34" charset="0"/>
                          <a:cs typeface="Arial" panose="020B0604020202020204" pitchFamily="34" charset="0"/>
                        </a:rPr>
                        <a:t> Flour (g)</a:t>
                      </a:r>
                    </a:p>
                  </a:txBody>
                  <a:tcPr/>
                </a:tc>
                <a:tc>
                  <a:txBody>
                    <a:bodyPr/>
                    <a:lstStyle/>
                    <a:p>
                      <a:pPr algn="ctr">
                        <a:lnSpc>
                          <a:spcPct val="150000"/>
                        </a:lnSpc>
                      </a:pPr>
                      <a:r>
                        <a:rPr lang="en-GB" sz="3200" dirty="0">
                          <a:latin typeface="Arial" panose="020B0604020202020204" pitchFamily="34" charset="0"/>
                          <a:cs typeface="Arial" panose="020B0604020202020204" pitchFamily="34" charset="0"/>
                        </a:rPr>
                        <a:t>100</a:t>
                      </a:r>
                    </a:p>
                  </a:txBody>
                  <a:tcPr/>
                </a:tc>
                <a:tc>
                  <a:txBody>
                    <a:bodyPr/>
                    <a:lstStyle/>
                    <a:p>
                      <a:pPr algn="ctr">
                        <a:lnSpc>
                          <a:spcPct val="150000"/>
                        </a:lnSpc>
                      </a:pPr>
                      <a:r>
                        <a:rPr lang="en-GB" sz="3200" dirty="0">
                          <a:latin typeface="Arial" panose="020B0604020202020204" pitchFamily="34" charset="0"/>
                          <a:cs typeface="Arial" panose="020B0604020202020204" pitchFamily="34" charset="0"/>
                        </a:rPr>
                        <a:t>200</a:t>
                      </a:r>
                    </a:p>
                  </a:txBody>
                  <a:tcPr/>
                </a:tc>
                <a:tc>
                  <a:txBody>
                    <a:bodyPr/>
                    <a:lstStyle/>
                    <a:p>
                      <a:pPr algn="ctr">
                        <a:lnSpc>
                          <a:spcPct val="150000"/>
                        </a:lnSpc>
                      </a:pPr>
                      <a:r>
                        <a:rPr lang="en-GB" sz="3200" dirty="0">
                          <a:latin typeface="Arial" panose="020B0604020202020204" pitchFamily="34" charset="0"/>
                          <a:cs typeface="Arial" panose="020B0604020202020204" pitchFamily="34" charset="0"/>
                        </a:rPr>
                        <a:t>210</a:t>
                      </a:r>
                    </a:p>
                  </a:txBody>
                  <a:tcPr/>
                </a:tc>
                <a:tc>
                  <a:txBody>
                    <a:bodyPr/>
                    <a:lstStyle/>
                    <a:p>
                      <a:endParaRPr lang="en-GB" dirty="0"/>
                    </a:p>
                  </a:txBody>
                  <a:tcPr/>
                </a:tc>
                <a:extLst>
                  <a:ext uri="{0D108BD9-81ED-4DB2-BD59-A6C34878D82A}">
                    <a16:rowId xmlns:a16="http://schemas.microsoft.com/office/drawing/2014/main" val="1228618409"/>
                  </a:ext>
                </a:extLst>
              </a:tr>
            </a:tbl>
          </a:graphicData>
        </a:graphic>
      </p:graphicFrame>
      <p:sp>
        <p:nvSpPr>
          <p:cNvPr id="7" name="Arrow: Curved Left 6">
            <a:extLst>
              <a:ext uri="{FF2B5EF4-FFF2-40B4-BE49-F238E27FC236}">
                <a16:creationId xmlns:a16="http://schemas.microsoft.com/office/drawing/2014/main" id="{2583FC08-61FC-04F2-E838-6976F9F52650}"/>
              </a:ext>
            </a:extLst>
          </p:cNvPr>
          <p:cNvSpPr/>
          <p:nvPr/>
        </p:nvSpPr>
        <p:spPr>
          <a:xfrm rot="16200000">
            <a:off x="8502918" y="3501966"/>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Arrow: Curved Left 9">
            <a:extLst>
              <a:ext uri="{FF2B5EF4-FFF2-40B4-BE49-F238E27FC236}">
                <a16:creationId xmlns:a16="http://schemas.microsoft.com/office/drawing/2014/main" id="{C6604EC0-38C1-5F4F-5F09-6E5DDDD572F2}"/>
              </a:ext>
            </a:extLst>
          </p:cNvPr>
          <p:cNvSpPr/>
          <p:nvPr/>
        </p:nvSpPr>
        <p:spPr>
          <a:xfrm rot="16200000">
            <a:off x="9461844" y="3478790"/>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3" name="Arrow: Curved Up 12">
            <a:extLst>
              <a:ext uri="{FF2B5EF4-FFF2-40B4-BE49-F238E27FC236}">
                <a16:creationId xmlns:a16="http://schemas.microsoft.com/office/drawing/2014/main" id="{921941F6-59EB-2A7A-54B1-860E812E39E6}"/>
              </a:ext>
            </a:extLst>
          </p:cNvPr>
          <p:cNvSpPr/>
          <p:nvPr/>
        </p:nvSpPr>
        <p:spPr>
          <a:xfrm>
            <a:off x="8233665" y="5829339"/>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Arrow: Curved Up 14">
            <a:extLst>
              <a:ext uri="{FF2B5EF4-FFF2-40B4-BE49-F238E27FC236}">
                <a16:creationId xmlns:a16="http://schemas.microsoft.com/office/drawing/2014/main" id="{01673202-E901-3773-5507-4A8562AC7544}"/>
              </a:ext>
            </a:extLst>
          </p:cNvPr>
          <p:cNvSpPr/>
          <p:nvPr/>
        </p:nvSpPr>
        <p:spPr>
          <a:xfrm>
            <a:off x="9186166" y="5848040"/>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TextBox 4">
            <a:extLst>
              <a:ext uri="{FF2B5EF4-FFF2-40B4-BE49-F238E27FC236}">
                <a16:creationId xmlns:a16="http://schemas.microsoft.com/office/drawing/2014/main" id="{4F31C3F1-353A-2ADE-397A-5F70186CA218}"/>
              </a:ext>
            </a:extLst>
          </p:cNvPr>
          <p:cNvSpPr txBox="1"/>
          <p:nvPr/>
        </p:nvSpPr>
        <p:spPr>
          <a:xfrm>
            <a:off x="9357297" y="6058960"/>
            <a:ext cx="6411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+ 10</a:t>
            </a:r>
            <a:endParaRPr lang="en-US" dirty="0"/>
          </a:p>
        </p:txBody>
      </p:sp>
      <p:sp>
        <p:nvSpPr>
          <p:cNvPr id="11" name="TextBox 10">
            <a:extLst>
              <a:ext uri="{FF2B5EF4-FFF2-40B4-BE49-F238E27FC236}">
                <a16:creationId xmlns:a16="http://schemas.microsoft.com/office/drawing/2014/main" id="{1AA3278E-87C2-487B-9364-1AB7A5F2BEE7}"/>
              </a:ext>
            </a:extLst>
          </p:cNvPr>
          <p:cNvSpPr txBox="1"/>
          <p:nvPr/>
        </p:nvSpPr>
        <p:spPr>
          <a:xfrm>
            <a:off x="8404131" y="6065643"/>
            <a:ext cx="6411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 2</a:t>
            </a:r>
            <a:endParaRPr lang="en-US" dirty="0"/>
          </a:p>
        </p:txBody>
      </p:sp>
      <p:sp>
        <p:nvSpPr>
          <p:cNvPr id="23" name="TextBox 22">
            <a:extLst>
              <a:ext uri="{FF2B5EF4-FFF2-40B4-BE49-F238E27FC236}">
                <a16:creationId xmlns:a16="http://schemas.microsoft.com/office/drawing/2014/main" id="{0EE28686-5146-43F6-4D0B-0F6561FEC011}"/>
              </a:ext>
            </a:extLst>
          </p:cNvPr>
          <p:cNvSpPr txBox="1"/>
          <p:nvPr/>
        </p:nvSpPr>
        <p:spPr>
          <a:xfrm>
            <a:off x="610452" y="1429089"/>
            <a:ext cx="4749381" cy="4385816"/>
          </a:xfrm>
          <a:prstGeom prst="rect">
            <a:avLst/>
          </a:prstGeom>
          <a:noFill/>
        </p:spPr>
        <p:txBody>
          <a:bodyPr wrap="square" rtlCol="0">
            <a:spAutoFit/>
          </a:bodyPr>
          <a:lstStyle/>
          <a:p>
            <a:r>
              <a:rPr lang="en-GB" sz="1800" dirty="0">
                <a:effectLst/>
                <a:latin typeface="Arial" panose="020B0604020202020204" pitchFamily="34" charset="0"/>
                <a:ea typeface="Calibri" panose="020F0502020204030204" pitchFamily="34" charset="0"/>
              </a:rPr>
              <a:t>Here are the ingredients needed to make a tray of 20 flapjacks:</a:t>
            </a:r>
            <a:r>
              <a:rPr lang="en-GB" dirty="0">
                <a:effectLst/>
              </a:rPr>
              <a:t> </a:t>
            </a:r>
          </a:p>
          <a:p>
            <a:endParaRPr lang="en-GB" dirty="0">
              <a:effectLst/>
            </a:endParaRPr>
          </a:p>
          <a:p>
            <a:pPr>
              <a:spcAft>
                <a:spcPts val="600"/>
              </a:spcAft>
            </a:pPr>
            <a:r>
              <a:rPr lang="en-GB" dirty="0"/>
              <a:t>	</a:t>
            </a:r>
            <a:r>
              <a:rPr lang="en-GB" sz="1800" dirty="0">
                <a:effectLst/>
                <a:latin typeface="Arial" panose="020B0604020202020204" pitchFamily="34" charset="0"/>
                <a:ea typeface="Calibri" panose="020F0502020204030204" pitchFamily="34" charset="0"/>
              </a:rPr>
              <a:t>200 g of margarine</a:t>
            </a:r>
          </a:p>
          <a:p>
            <a:pPr indent="457200">
              <a:spcAft>
                <a:spcPts val="600"/>
              </a:spcAft>
            </a:pPr>
            <a:r>
              <a:rPr lang="en-GB" sz="1800" dirty="0">
                <a:effectLst/>
                <a:latin typeface="Arial" panose="020B0604020202020204" pitchFamily="34" charset="0"/>
                <a:ea typeface="Calibri" panose="020F0502020204030204" pitchFamily="34" charset="0"/>
              </a:rPr>
              <a:t>	250 g of oats</a:t>
            </a:r>
          </a:p>
          <a:p>
            <a:pPr indent="457200">
              <a:spcAft>
                <a:spcPts val="600"/>
              </a:spcAft>
            </a:pPr>
            <a:r>
              <a:rPr lang="en-GB" sz="1800" dirty="0">
                <a:effectLst/>
                <a:latin typeface="Arial" panose="020B0604020202020204" pitchFamily="34" charset="0"/>
                <a:ea typeface="Calibri" panose="020F0502020204030204" pitchFamily="34" charset="0"/>
              </a:rPr>
              <a:t>	200 g of sugar</a:t>
            </a:r>
          </a:p>
          <a:p>
            <a:pPr indent="457200">
              <a:spcAft>
                <a:spcPts val="600"/>
              </a:spcAft>
            </a:pPr>
            <a:r>
              <a:rPr lang="en-GB" sz="1800" dirty="0">
                <a:effectLst/>
                <a:latin typeface="Arial" panose="020B0604020202020204" pitchFamily="34" charset="0"/>
                <a:ea typeface="Calibri" panose="020F0502020204030204" pitchFamily="34" charset="0"/>
              </a:rPr>
              <a:t>	100 g of flour</a:t>
            </a:r>
          </a:p>
          <a:p>
            <a:pPr indent="457200">
              <a:spcAft>
                <a:spcPts val="600"/>
              </a:spcAft>
            </a:pPr>
            <a:r>
              <a:rPr lang="en-GB" sz="1800" dirty="0">
                <a:effectLst/>
                <a:latin typeface="Arial" panose="020B0604020202020204" pitchFamily="34" charset="0"/>
                <a:ea typeface="Calibri" panose="020F0502020204030204" pitchFamily="34" charset="0"/>
              </a:rPr>
              <a:t>	3 tablespoons of syrup</a:t>
            </a:r>
          </a:p>
          <a:p>
            <a:pPr>
              <a:spcAft>
                <a:spcPts val="600"/>
              </a:spcAft>
            </a:pPr>
            <a:r>
              <a:rPr lang="en-GB" sz="1800" dirty="0">
                <a:effectLst/>
                <a:latin typeface="Arial" panose="020B0604020202020204" pitchFamily="34" charset="0"/>
                <a:ea typeface="Calibri" panose="020F0502020204030204" pitchFamily="34" charset="0"/>
              </a:rPr>
              <a:t> </a:t>
            </a:r>
          </a:p>
          <a:p>
            <a:pPr>
              <a:spcAft>
                <a:spcPts val="600"/>
              </a:spcAft>
            </a:pPr>
            <a:r>
              <a:rPr lang="en-GB" sz="1800" dirty="0">
                <a:effectLst/>
                <a:latin typeface="Arial" panose="020B0604020202020204" pitchFamily="34" charset="0"/>
                <a:ea typeface="Calibri" panose="020F0502020204030204" pitchFamily="34" charset="0"/>
              </a:rPr>
              <a:t>Kelly needs to make 50 flapjacks for a party.</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b="1" dirty="0">
                <a:effectLst/>
                <a:latin typeface="Arial" panose="020B0604020202020204" pitchFamily="34" charset="0"/>
                <a:ea typeface="Calibri" panose="020F0502020204030204" pitchFamily="34" charset="0"/>
              </a:rPr>
              <a:t>How much flour does she need?</a:t>
            </a:r>
          </a:p>
          <a:p>
            <a:endParaRPr lang="en-US" dirty="0"/>
          </a:p>
        </p:txBody>
      </p:sp>
      <p:sp>
        <p:nvSpPr>
          <p:cNvPr id="9" name="Isosceles Triangle 8">
            <a:extLst>
              <a:ext uri="{FF2B5EF4-FFF2-40B4-BE49-F238E27FC236}">
                <a16:creationId xmlns:a16="http://schemas.microsoft.com/office/drawing/2014/main" id="{668E36F1-15F8-698A-AF1B-6BB193B4A2E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descr="A tray of flapjack divided into twenty equal squares in a five-by-four arrangement">
            <a:extLst>
              <a:ext uri="{FF2B5EF4-FFF2-40B4-BE49-F238E27FC236}">
                <a16:creationId xmlns:a16="http://schemas.microsoft.com/office/drawing/2014/main" id="{607B248B-DC3D-030F-78EB-D8F0BFC54824}"/>
              </a:ext>
            </a:extLst>
          </p:cNvPr>
          <p:cNvPicPr>
            <a:picLocks noChangeAspect="1"/>
          </p:cNvPicPr>
          <p:nvPr/>
        </p:nvPicPr>
        <p:blipFill>
          <a:blip r:embed="rId3"/>
          <a:stretch>
            <a:fillRect/>
          </a:stretch>
        </p:blipFill>
        <p:spPr>
          <a:xfrm>
            <a:off x="6706518" y="1404678"/>
            <a:ext cx="3396560" cy="2262831"/>
          </a:xfrm>
          <a:prstGeom prst="rect">
            <a:avLst/>
          </a:prstGeom>
        </p:spPr>
      </p:pic>
      <p:sp>
        <p:nvSpPr>
          <p:cNvPr id="8" name="TextBox 7">
            <a:extLst>
              <a:ext uri="{FF2B5EF4-FFF2-40B4-BE49-F238E27FC236}">
                <a16:creationId xmlns:a16="http://schemas.microsoft.com/office/drawing/2014/main" id="{529E126F-0892-7D6B-1FEE-D1D79DFF375E}"/>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8" name="TextBox 17">
            <a:extLst>
              <a:ext uri="{FF2B5EF4-FFF2-40B4-BE49-F238E27FC236}">
                <a16:creationId xmlns:a16="http://schemas.microsoft.com/office/drawing/2014/main" id="{E61B06E9-E98B-0624-142C-2F7BF3A79A36}"/>
              </a:ext>
            </a:extLst>
          </p:cNvPr>
          <p:cNvSpPr txBox="1"/>
          <p:nvPr/>
        </p:nvSpPr>
        <p:spPr>
          <a:xfrm>
            <a:off x="605048" y="5428911"/>
            <a:ext cx="4749380" cy="646331"/>
          </a:xfrm>
          <a:prstGeom prst="rect">
            <a:avLst/>
          </a:prstGeom>
          <a:noFill/>
        </p:spPr>
        <p:txBody>
          <a:bodyPr wrap="square" rtlCol="0">
            <a:spAutoFit/>
          </a:bodyPr>
          <a:lstStyle/>
          <a:p>
            <a:r>
              <a:rPr lang="en-US" b="1" dirty="0"/>
              <a:t>Answer: </a:t>
            </a:r>
            <a:r>
              <a:rPr lang="en-US" dirty="0"/>
              <a:t>250 g</a:t>
            </a:r>
          </a:p>
          <a:p>
            <a:r>
              <a:rPr lang="en-US" b="1" dirty="0"/>
              <a:t>Reverse calculation:</a:t>
            </a:r>
            <a:r>
              <a:rPr lang="en-US" dirty="0"/>
              <a:t> e.g. 250 ÷ 5 = 50 </a:t>
            </a:r>
            <a:endParaRPr lang="en-GB" dirty="0"/>
          </a:p>
        </p:txBody>
      </p:sp>
      <p:sp>
        <p:nvSpPr>
          <p:cNvPr id="14" name="Google Shape;428;p15" descr="Pink rectangle covering the answer">
            <a:extLst>
              <a:ext uri="{FF2B5EF4-FFF2-40B4-BE49-F238E27FC236}">
                <a16:creationId xmlns:a16="http://schemas.microsoft.com/office/drawing/2014/main" id="{E425F85E-E2DA-53F5-396E-8F503734ACB1}"/>
              </a:ext>
            </a:extLst>
          </p:cNvPr>
          <p:cNvSpPr/>
          <p:nvPr/>
        </p:nvSpPr>
        <p:spPr>
          <a:xfrm>
            <a:off x="630996" y="5368893"/>
            <a:ext cx="4749379" cy="920892"/>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2" name="TextBox 1">
            <a:extLst>
              <a:ext uri="{FF2B5EF4-FFF2-40B4-BE49-F238E27FC236}">
                <a16:creationId xmlns:a16="http://schemas.microsoft.com/office/drawing/2014/main" id="{71EEDED3-CB87-E26B-0D89-8B39DBDD273C}"/>
              </a:ext>
            </a:extLst>
          </p:cNvPr>
          <p:cNvSpPr txBox="1"/>
          <p:nvPr/>
        </p:nvSpPr>
        <p:spPr>
          <a:xfrm>
            <a:off x="9272109" y="3508848"/>
            <a:ext cx="87923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+ 10</a:t>
            </a:r>
            <a:endParaRPr lang="en-US" dirty="0"/>
          </a:p>
        </p:txBody>
      </p:sp>
      <p:sp>
        <p:nvSpPr>
          <p:cNvPr id="16" name="TextBox 15">
            <a:extLst>
              <a:ext uri="{FF2B5EF4-FFF2-40B4-BE49-F238E27FC236}">
                <a16:creationId xmlns:a16="http://schemas.microsoft.com/office/drawing/2014/main" id="{5CD56D1B-7E53-48C7-F53F-B1CA3C8B6D2D}"/>
              </a:ext>
            </a:extLst>
          </p:cNvPr>
          <p:cNvSpPr txBox="1"/>
          <p:nvPr/>
        </p:nvSpPr>
        <p:spPr>
          <a:xfrm>
            <a:off x="8352694" y="3510668"/>
            <a:ext cx="52968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 2</a:t>
            </a:r>
            <a:endParaRPr lang="en-US" dirty="0"/>
          </a:p>
        </p:txBody>
      </p:sp>
    </p:spTree>
    <p:extLst>
      <p:ext uri="{BB962C8B-B14F-4D97-AF65-F5344CB8AC3E}">
        <p14:creationId xmlns:p14="http://schemas.microsoft.com/office/powerpoint/2010/main" val="322005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18</a:t>
            </a:fld>
            <a:endParaRPr dirty="0"/>
          </a:p>
        </p:txBody>
      </p:sp>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i="0" u="none" strike="noStrike" cap="none" dirty="0">
                <a:solidFill>
                  <a:schemeClr val="accent1"/>
                </a:solidFill>
                <a:latin typeface="Arial"/>
                <a:ea typeface="Arial"/>
                <a:cs typeface="Arial"/>
                <a:sym typeface="Arial"/>
              </a:rPr>
              <a:t>Exam question 1</a:t>
            </a:r>
            <a:endParaRPr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21" name="Google Shape;421;p15"/>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2400" b="1" dirty="0">
                <a:solidFill>
                  <a:schemeClr val="lt1"/>
                </a:solidFill>
                <a:latin typeface="Arial"/>
                <a:ea typeface="Arial"/>
                <a:cs typeface="Arial"/>
                <a:sym typeface="Arial"/>
              </a:rPr>
              <a:t>REVIEW</a:t>
            </a:r>
            <a:endParaRPr dirty="0"/>
          </a:p>
        </p:txBody>
      </p:sp>
      <p:grpSp>
        <p:nvGrpSpPr>
          <p:cNvPr id="422" name="Google Shape;422;p15" descr="Worksheet available icon"/>
          <p:cNvGrpSpPr/>
          <p:nvPr/>
        </p:nvGrpSpPr>
        <p:grpSpPr>
          <a:xfrm>
            <a:off x="9420817" y="211521"/>
            <a:ext cx="2177446" cy="753403"/>
            <a:chOff x="9420817" y="211521"/>
            <a:chExt cx="2177446" cy="753403"/>
          </a:xfrm>
        </p:grpSpPr>
        <p:pic>
          <p:nvPicPr>
            <p:cNvPr id="423" name="Google Shape;423;p15"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424" name="Google Shape;424;p15"/>
            <p:cNvSpPr txBox="1"/>
            <p:nvPr/>
          </p:nvSpPr>
          <p:spPr>
            <a:xfrm>
              <a:off x="9420817" y="257038"/>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
        <p:nvSpPr>
          <p:cNvPr id="426" name="Google Shape;426;p15"/>
          <p:cNvSpPr/>
          <p:nvPr/>
        </p:nvSpPr>
        <p:spPr>
          <a:xfrm>
            <a:off x="9198254" y="5132568"/>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427" name="Google Shape;427;p15"/>
          <p:cNvSpPr txBox="1"/>
          <p:nvPr/>
        </p:nvSpPr>
        <p:spPr>
          <a:xfrm>
            <a:off x="9420817" y="5473884"/>
            <a:ext cx="1688673"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dirty="0">
                <a:solidFill>
                  <a:schemeClr val="dk1"/>
                </a:solidFill>
                <a:latin typeface="Arial" panose="020B0604020202020204" pitchFamily="34" charset="0"/>
                <a:cs typeface="Arial" panose="020B0604020202020204" pitchFamily="34" charset="0"/>
                <a:sym typeface="Calibri"/>
              </a:rPr>
              <a:t>3 litres</a:t>
            </a:r>
            <a:endParaRPr dirty="0">
              <a:latin typeface="Arial" panose="020B0604020202020204" pitchFamily="34" charset="0"/>
              <a:cs typeface="Arial" panose="020B0604020202020204" pitchFamily="34" charset="0"/>
            </a:endParaRPr>
          </a:p>
        </p:txBody>
      </p:sp>
      <p:sp>
        <p:nvSpPr>
          <p:cNvPr id="428" name="Google Shape;428;p15" descr="Pink rectangle covering the answer"/>
          <p:cNvSpPr/>
          <p:nvPr/>
        </p:nvSpPr>
        <p:spPr>
          <a:xfrm>
            <a:off x="9380379" y="5257094"/>
            <a:ext cx="1769548" cy="722945"/>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8" name="TextBox 7">
            <a:extLst>
              <a:ext uri="{FF2B5EF4-FFF2-40B4-BE49-F238E27FC236}">
                <a16:creationId xmlns:a16="http://schemas.microsoft.com/office/drawing/2014/main" id="{F07DD4C0-CD82-1898-C246-AFDE5EFF281D}"/>
              </a:ext>
            </a:extLst>
          </p:cNvPr>
          <p:cNvSpPr txBox="1"/>
          <p:nvPr/>
        </p:nvSpPr>
        <p:spPr>
          <a:xfrm>
            <a:off x="1192536" y="1379383"/>
            <a:ext cx="8005718" cy="1938992"/>
          </a:xfrm>
          <a:prstGeom prst="rect">
            <a:avLst/>
          </a:prstGeom>
          <a:noFill/>
        </p:spPr>
        <p:txBody>
          <a:bodyPr wrap="none" rtlCol="0">
            <a:spAutoFit/>
          </a:bodyPr>
          <a:lstStyle/>
          <a:p>
            <a:r>
              <a:rPr lang="en-GB" sz="2400" dirty="0">
                <a:latin typeface="Arial" panose="020B0604020202020204" pitchFamily="34" charset="0"/>
                <a:cs typeface="Arial" panose="020B0604020202020204" pitchFamily="34" charset="0"/>
              </a:rPr>
              <a:t>Evie needs to needs to make </a:t>
            </a:r>
            <a:r>
              <a:rPr lang="en-GB" sz="2400" b="1" dirty="0">
                <a:latin typeface="Arial" panose="020B0604020202020204" pitchFamily="34" charset="0"/>
                <a:cs typeface="Arial" panose="020B0604020202020204" pitchFamily="34" charset="0"/>
              </a:rPr>
              <a:t>200 scones</a:t>
            </a:r>
            <a:r>
              <a:rPr lang="en-GB" sz="2400" dirty="0">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Her recipe uses </a:t>
            </a:r>
            <a:r>
              <a:rPr lang="en-GB" sz="2400" b="1" dirty="0">
                <a:latin typeface="Arial" panose="020B0604020202020204" pitchFamily="34" charset="0"/>
                <a:cs typeface="Arial" panose="020B0604020202020204" pitchFamily="34" charset="0"/>
              </a:rPr>
              <a:t>150 ml of milk</a:t>
            </a:r>
            <a:r>
              <a:rPr lang="en-GB" sz="2400" dirty="0">
                <a:latin typeface="Arial" panose="020B0604020202020204" pitchFamily="34" charset="0"/>
                <a:cs typeface="Arial" panose="020B0604020202020204" pitchFamily="34" charset="0"/>
              </a:rPr>
              <a:t> to make </a:t>
            </a:r>
            <a:r>
              <a:rPr lang="en-GB" sz="2400" b="1" dirty="0">
                <a:latin typeface="Arial" panose="020B0604020202020204" pitchFamily="34" charset="0"/>
                <a:cs typeface="Arial" panose="020B0604020202020204" pitchFamily="34" charset="0"/>
              </a:rPr>
              <a:t>10 scones</a:t>
            </a:r>
            <a:r>
              <a:rPr lang="en-GB" sz="2400" dirty="0">
                <a:latin typeface="Arial" panose="020B0604020202020204" pitchFamily="34" charset="0"/>
                <a:cs typeface="Arial" panose="020B0604020202020204" pitchFamily="34" charset="0"/>
              </a:rPr>
              <a:t>.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How many litres of milk does Evie need for </a:t>
            </a:r>
            <a:r>
              <a:rPr lang="en-GB" sz="2400" b="1" dirty="0">
                <a:latin typeface="Arial" panose="020B0604020202020204" pitchFamily="34" charset="0"/>
                <a:cs typeface="Arial" panose="020B0604020202020204" pitchFamily="34" charset="0"/>
              </a:rPr>
              <a:t>200 scones</a:t>
            </a:r>
            <a:r>
              <a:rPr lang="en-GB" sz="2400" dirty="0">
                <a:latin typeface="Arial" panose="020B0604020202020204" pitchFamily="34" charset="0"/>
                <a:cs typeface="Arial" panose="020B0604020202020204" pitchFamily="34" charset="0"/>
              </a:rPr>
              <a:t>? </a:t>
            </a:r>
          </a:p>
        </p:txBody>
      </p:sp>
      <p:graphicFrame>
        <p:nvGraphicFramePr>
          <p:cNvPr id="11" name="Table 10">
            <a:extLst>
              <a:ext uri="{FF2B5EF4-FFF2-40B4-BE49-F238E27FC236}">
                <a16:creationId xmlns:a16="http://schemas.microsoft.com/office/drawing/2014/main" id="{3E314228-41D8-A759-B080-488226C21EE9}"/>
              </a:ext>
            </a:extLst>
          </p:cNvPr>
          <p:cNvGraphicFramePr>
            <a:graphicFrameLocks noGrp="1"/>
          </p:cNvGraphicFramePr>
          <p:nvPr>
            <p:extLst>
              <p:ext uri="{D42A27DB-BD31-4B8C-83A1-F6EECF244321}">
                <p14:modId xmlns:p14="http://schemas.microsoft.com/office/powerpoint/2010/main" val="1633026365"/>
              </p:ext>
            </p:extLst>
          </p:nvPr>
        </p:nvGraphicFramePr>
        <p:xfrm>
          <a:off x="1882162" y="4149361"/>
          <a:ext cx="6054977" cy="1205167"/>
        </p:xfrm>
        <a:graphic>
          <a:graphicData uri="http://schemas.openxmlformats.org/drawingml/2006/table">
            <a:tbl>
              <a:tblPr firstRow="1" firstCol="1" bandRow="1">
                <a:tableStyleId>{5940675A-B579-460E-94D1-54222C63F5DA}</a:tableStyleId>
              </a:tblPr>
              <a:tblGrid>
                <a:gridCol w="1780751">
                  <a:extLst>
                    <a:ext uri="{9D8B030D-6E8A-4147-A177-3AD203B41FA5}">
                      <a16:colId xmlns:a16="http://schemas.microsoft.com/office/drawing/2014/main" val="3149924086"/>
                    </a:ext>
                  </a:extLst>
                </a:gridCol>
                <a:gridCol w="1424742">
                  <a:extLst>
                    <a:ext uri="{9D8B030D-6E8A-4147-A177-3AD203B41FA5}">
                      <a16:colId xmlns:a16="http://schemas.microsoft.com/office/drawing/2014/main" val="4192218278"/>
                    </a:ext>
                  </a:extLst>
                </a:gridCol>
                <a:gridCol w="1424742">
                  <a:extLst>
                    <a:ext uri="{9D8B030D-6E8A-4147-A177-3AD203B41FA5}">
                      <a16:colId xmlns:a16="http://schemas.microsoft.com/office/drawing/2014/main" val="2481192716"/>
                    </a:ext>
                  </a:extLst>
                </a:gridCol>
                <a:gridCol w="1424742">
                  <a:extLst>
                    <a:ext uri="{9D8B030D-6E8A-4147-A177-3AD203B41FA5}">
                      <a16:colId xmlns:a16="http://schemas.microsoft.com/office/drawing/2014/main" val="3286324737"/>
                    </a:ext>
                  </a:extLst>
                </a:gridCol>
              </a:tblGrid>
              <a:tr h="612164">
                <a:tc>
                  <a:txBody>
                    <a:bodyPr/>
                    <a:lstStyle/>
                    <a:p>
                      <a:pPr algn="l">
                        <a:spcAft>
                          <a:spcPts val="600"/>
                        </a:spcAft>
                      </a:pPr>
                      <a:r>
                        <a:rPr lang="en-GB" sz="2000" dirty="0">
                          <a:effectLst/>
                          <a:latin typeface="Arial" panose="020B0604020202020204" pitchFamily="34" charset="0"/>
                          <a:cs typeface="Arial" panose="020B0604020202020204" pitchFamily="34" charset="0"/>
                        </a:rPr>
                        <a:t>No. of scones</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600"/>
                        </a:spcAft>
                      </a:pPr>
                      <a:r>
                        <a:rPr lang="en-GB" sz="2000" dirty="0">
                          <a:effectLst/>
                          <a:latin typeface="Arial" panose="020B0604020202020204" pitchFamily="34" charset="0"/>
                          <a:cs typeface="Arial" panose="020B0604020202020204" pitchFamily="34" charset="0"/>
                        </a:rPr>
                        <a:t>10</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600"/>
                        </a:spcAft>
                      </a:pPr>
                      <a:r>
                        <a:rPr lang="en-GB" sz="2000" dirty="0">
                          <a:effectLst/>
                          <a:latin typeface="Arial" panose="020B0604020202020204" pitchFamily="34" charset="0"/>
                          <a:cs typeface="Arial" panose="020B0604020202020204" pitchFamily="34" charset="0"/>
                        </a:rPr>
                        <a:t>100</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600"/>
                        </a:spcAft>
                      </a:pPr>
                      <a:r>
                        <a:rPr lang="en-GB" sz="2000" dirty="0">
                          <a:effectLst/>
                          <a:latin typeface="Arial" panose="020B0604020202020204" pitchFamily="34" charset="0"/>
                          <a:cs typeface="Arial" panose="020B0604020202020204" pitchFamily="34" charset="0"/>
                        </a:rPr>
                        <a:t>200</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783548913"/>
                  </a:ext>
                </a:extLst>
              </a:tr>
              <a:tr h="593003">
                <a:tc>
                  <a:txBody>
                    <a:bodyPr/>
                    <a:lstStyle/>
                    <a:p>
                      <a:pPr algn="l">
                        <a:spcAft>
                          <a:spcPts val="600"/>
                        </a:spcAft>
                      </a:pPr>
                      <a:r>
                        <a:rPr lang="en-GB" sz="2000" dirty="0">
                          <a:effectLst/>
                          <a:latin typeface="Arial" panose="020B0604020202020204" pitchFamily="34" charset="0"/>
                          <a:cs typeface="Arial" panose="020B0604020202020204" pitchFamily="34" charset="0"/>
                        </a:rPr>
                        <a:t>Milk (ml)</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600"/>
                        </a:spcAft>
                      </a:pPr>
                      <a:r>
                        <a:rPr lang="en-GB" sz="2000">
                          <a:effectLst/>
                          <a:latin typeface="Arial" panose="020B0604020202020204" pitchFamily="34" charset="0"/>
                          <a:cs typeface="Arial" panose="020B0604020202020204" pitchFamily="34" charset="0"/>
                        </a:rPr>
                        <a:t>150</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600"/>
                        </a:spcAft>
                      </a:pPr>
                      <a:r>
                        <a:rPr lang="en-GB" sz="2000">
                          <a:effectLst/>
                          <a:latin typeface="Arial" panose="020B0604020202020204" pitchFamily="34" charset="0"/>
                          <a:cs typeface="Arial" panose="020B0604020202020204" pitchFamily="34" charset="0"/>
                        </a:rPr>
                        <a:t> </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600"/>
                        </a:spcAft>
                      </a:pPr>
                      <a:r>
                        <a:rPr lang="en-GB" sz="2000" dirty="0">
                          <a:effectLst/>
                          <a:latin typeface="Arial" panose="020B0604020202020204" pitchFamily="34" charset="0"/>
                          <a:cs typeface="Arial" panose="020B0604020202020204" pitchFamily="34" charset="0"/>
                        </a:rPr>
                        <a:t> </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51954530"/>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19</a:t>
            </a:fld>
            <a:endParaRPr dirty="0"/>
          </a:p>
        </p:txBody>
      </p:sp>
      <p:sp>
        <p:nvSpPr>
          <p:cNvPr id="418" name="Google Shape;418;p15"/>
          <p:cNvSpPr txBox="1">
            <a:spLocks noGrp="1"/>
          </p:cNvSpPr>
          <p:nvPr>
            <p:ph type="title" idx="4294967295"/>
          </p:nvPr>
        </p:nvSpPr>
        <p:spPr>
          <a:xfrm>
            <a:off x="1634400" y="112713"/>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i="0" u="none" strike="noStrike" cap="none" dirty="0">
                <a:solidFill>
                  <a:schemeClr val="accent1"/>
                </a:solidFill>
                <a:latin typeface="Arial"/>
                <a:ea typeface="Arial"/>
                <a:cs typeface="Arial"/>
                <a:sym typeface="Arial"/>
              </a:rPr>
              <a:t>Exam question 2</a:t>
            </a:r>
            <a:endParaRPr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21" name="Google Shape;421;p15"/>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2400" b="1" dirty="0">
                <a:solidFill>
                  <a:schemeClr val="lt1"/>
                </a:solidFill>
                <a:latin typeface="Arial"/>
                <a:ea typeface="Arial"/>
                <a:cs typeface="Arial"/>
                <a:sym typeface="Arial"/>
              </a:rPr>
              <a:t>REVIEW</a:t>
            </a:r>
            <a:endParaRPr dirty="0"/>
          </a:p>
        </p:txBody>
      </p:sp>
      <p:grpSp>
        <p:nvGrpSpPr>
          <p:cNvPr id="422" name="Google Shape;422;p15" descr="Worksheet available icon"/>
          <p:cNvGrpSpPr/>
          <p:nvPr/>
        </p:nvGrpSpPr>
        <p:grpSpPr>
          <a:xfrm>
            <a:off x="9495879" y="211521"/>
            <a:ext cx="2102384" cy="753403"/>
            <a:chOff x="9495879" y="211521"/>
            <a:chExt cx="2102384" cy="753403"/>
          </a:xfrm>
        </p:grpSpPr>
        <p:pic>
          <p:nvPicPr>
            <p:cNvPr id="423" name="Google Shape;423;p15"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424" name="Google Shape;424;p15"/>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 name="Rectangle 2">
            <a:extLst>
              <a:ext uri="{FF2B5EF4-FFF2-40B4-BE49-F238E27FC236}">
                <a16:creationId xmlns:a16="http://schemas.microsoft.com/office/drawing/2014/main" id="{C571542F-7F0F-08A9-F685-99BC7071CA48}"/>
              </a:ext>
            </a:extLst>
          </p:cNvPr>
          <p:cNvSpPr/>
          <p:nvPr/>
        </p:nvSpPr>
        <p:spPr>
          <a:xfrm>
            <a:off x="1162803" y="1234029"/>
            <a:ext cx="6096000"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Sandro is making cottage pie. </a:t>
            </a:r>
          </a:p>
        </p:txBody>
      </p:sp>
      <p:sp>
        <p:nvSpPr>
          <p:cNvPr id="6" name="Rectangle 5">
            <a:extLst>
              <a:ext uri="{FF2B5EF4-FFF2-40B4-BE49-F238E27FC236}">
                <a16:creationId xmlns:a16="http://schemas.microsoft.com/office/drawing/2014/main" id="{663921B9-1D41-335B-0B69-913464AB5638}"/>
              </a:ext>
            </a:extLst>
          </p:cNvPr>
          <p:cNvSpPr/>
          <p:nvPr/>
        </p:nvSpPr>
        <p:spPr>
          <a:xfrm>
            <a:off x="1184694" y="1587933"/>
            <a:ext cx="6096000"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He finds this list of ingredients. </a:t>
            </a:r>
          </a:p>
        </p:txBody>
      </p:sp>
      <p:sp>
        <p:nvSpPr>
          <p:cNvPr id="7" name="Rectangle 6">
            <a:extLst>
              <a:ext uri="{FF2B5EF4-FFF2-40B4-BE49-F238E27FC236}">
                <a16:creationId xmlns:a16="http://schemas.microsoft.com/office/drawing/2014/main" id="{AFBC28D3-9646-7ABF-5ABA-A9CC78BD9AFA}"/>
              </a:ext>
            </a:extLst>
          </p:cNvPr>
          <p:cNvSpPr/>
          <p:nvPr/>
        </p:nvSpPr>
        <p:spPr>
          <a:xfrm>
            <a:off x="1384538" y="2193886"/>
            <a:ext cx="3085381" cy="1754326"/>
          </a:xfrm>
          <a:prstGeom prst="rect">
            <a:avLst/>
          </a:prstGeom>
        </p:spPr>
        <p:txBody>
          <a:bodyPr wrap="square">
            <a:spAutoFit/>
          </a:bodyPr>
          <a:lstStyle/>
          <a:p>
            <a:pPr algn="ctr"/>
            <a:r>
              <a:rPr lang="en-US" b="1" dirty="0">
                <a:latin typeface="Arial" panose="020B0604020202020204" pitchFamily="34" charset="0"/>
                <a:cs typeface="Arial" panose="020B0604020202020204" pitchFamily="34" charset="0"/>
              </a:rPr>
              <a:t>cottage pie</a:t>
            </a:r>
          </a:p>
          <a:p>
            <a:pPr algn="ctr"/>
            <a:r>
              <a:rPr lang="en-US" dirty="0">
                <a:latin typeface="Arial" panose="020B0604020202020204" pitchFamily="34" charset="0"/>
                <a:cs typeface="Arial" panose="020B0604020202020204" pitchFamily="34" charset="0"/>
              </a:rPr>
              <a:t>serves 8 people</a:t>
            </a:r>
          </a:p>
          <a:p>
            <a:pPr algn="ctr"/>
            <a:r>
              <a:rPr lang="en-US" dirty="0">
                <a:latin typeface="Arial" panose="020B0604020202020204" pitchFamily="34" charset="0"/>
                <a:cs typeface="Arial" panose="020B0604020202020204" pitchFamily="34" charset="0"/>
              </a:rPr>
              <a:t>1500 grams of meat</a:t>
            </a:r>
          </a:p>
          <a:p>
            <a:pPr algn="ctr"/>
            <a:r>
              <a:rPr lang="en-US" dirty="0">
                <a:latin typeface="Arial" panose="020B0604020202020204" pitchFamily="34" charset="0"/>
                <a:cs typeface="Arial" panose="020B0604020202020204" pitchFamily="34" charset="0"/>
              </a:rPr>
              <a:t>250 ml stock</a:t>
            </a:r>
          </a:p>
          <a:p>
            <a:pPr algn="ctr"/>
            <a:r>
              <a:rPr lang="en-US" dirty="0">
                <a:latin typeface="Arial" panose="020B0604020202020204" pitchFamily="34" charset="0"/>
                <a:cs typeface="Arial" panose="020B0604020202020204" pitchFamily="34" charset="0"/>
              </a:rPr>
              <a:t>4 </a:t>
            </a:r>
            <a:r>
              <a:rPr lang="en-US" dirty="0" err="1">
                <a:latin typeface="Arial" panose="020B0604020202020204" pitchFamily="34" charset="0"/>
                <a:cs typeface="Arial" panose="020B0604020202020204" pitchFamily="34" charset="0"/>
              </a:rPr>
              <a:t>tbsp</a:t>
            </a:r>
            <a:r>
              <a:rPr lang="en-US" dirty="0">
                <a:latin typeface="Arial" panose="020B0604020202020204" pitchFamily="34" charset="0"/>
                <a:cs typeface="Arial" panose="020B0604020202020204" pitchFamily="34" charset="0"/>
              </a:rPr>
              <a:t> tomato paste</a:t>
            </a:r>
          </a:p>
          <a:p>
            <a:pPr algn="ctr"/>
            <a:r>
              <a:rPr lang="en-US" dirty="0">
                <a:latin typeface="Arial" panose="020B0604020202020204" pitchFamily="34" charset="0"/>
                <a:cs typeface="Arial" panose="020B0604020202020204" pitchFamily="34" charset="0"/>
              </a:rPr>
              <a:t>2 kilograms of potatoes</a:t>
            </a:r>
          </a:p>
        </p:txBody>
      </p:sp>
      <p:sp>
        <p:nvSpPr>
          <p:cNvPr id="8" name="Rectangle 7">
            <a:extLst>
              <a:ext uri="{FF2B5EF4-FFF2-40B4-BE49-F238E27FC236}">
                <a16:creationId xmlns:a16="http://schemas.microsoft.com/office/drawing/2014/main" id="{F0C29204-DAC5-6DC3-62FC-F911465523E7}"/>
              </a:ext>
            </a:extLst>
          </p:cNvPr>
          <p:cNvSpPr/>
          <p:nvPr/>
        </p:nvSpPr>
        <p:spPr>
          <a:xfrm>
            <a:off x="1184694" y="2089070"/>
            <a:ext cx="3485071" cy="2097150"/>
          </a:xfrm>
          <a:prstGeom prst="rect">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4C61740-E42E-4E45-E8F1-90431B133651}"/>
              </a:ext>
            </a:extLst>
          </p:cNvPr>
          <p:cNvSpPr/>
          <p:nvPr/>
        </p:nvSpPr>
        <p:spPr>
          <a:xfrm>
            <a:off x="1184694" y="4401490"/>
            <a:ext cx="7238870" cy="646331"/>
          </a:xfrm>
          <a:prstGeom prst="rect">
            <a:avLst/>
          </a:prstGeom>
        </p:spPr>
        <p:txBody>
          <a:bodyPr wrap="square">
            <a:spAutoFit/>
          </a:bodyPr>
          <a:lstStyle/>
          <a:p>
            <a:r>
              <a:rPr lang="en-US" dirty="0">
                <a:latin typeface="Arial" panose="020B0604020202020204" pitchFamily="34" charset="0"/>
                <a:cs typeface="Arial" panose="020B0604020202020204" pitchFamily="34" charset="0"/>
              </a:rPr>
              <a:t>Sandro wants to make cottage pie for 12 people.</a:t>
            </a:r>
          </a:p>
          <a:p>
            <a:r>
              <a:rPr lang="en-US" dirty="0">
                <a:latin typeface="Arial" panose="020B0604020202020204" pitchFamily="34" charset="0"/>
                <a:cs typeface="Arial" panose="020B0604020202020204" pitchFamily="34" charset="0"/>
              </a:rPr>
              <a:t>He wants to know how much meat to use. </a:t>
            </a:r>
          </a:p>
        </p:txBody>
      </p:sp>
      <p:sp>
        <p:nvSpPr>
          <p:cNvPr id="22" name="Google Shape;426;p15">
            <a:extLst>
              <a:ext uri="{FF2B5EF4-FFF2-40B4-BE49-F238E27FC236}">
                <a16:creationId xmlns:a16="http://schemas.microsoft.com/office/drawing/2014/main" id="{DA652A92-D622-9FA8-2A0D-54D58AB0E74A}"/>
              </a:ext>
            </a:extLst>
          </p:cNvPr>
          <p:cNvSpPr/>
          <p:nvPr/>
        </p:nvSpPr>
        <p:spPr>
          <a:xfrm>
            <a:off x="9247992" y="1751626"/>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23" name="TextBox 22">
            <a:extLst>
              <a:ext uri="{FF2B5EF4-FFF2-40B4-BE49-F238E27FC236}">
                <a16:creationId xmlns:a16="http://schemas.microsoft.com/office/drawing/2014/main" id="{6D238030-2681-8C31-A5CB-AA2058D7DCB6}"/>
              </a:ext>
            </a:extLst>
          </p:cNvPr>
          <p:cNvSpPr txBox="1"/>
          <p:nvPr/>
        </p:nvSpPr>
        <p:spPr>
          <a:xfrm>
            <a:off x="9400750" y="1865557"/>
            <a:ext cx="196454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1200" b="0" i="0" u="none" strike="noStrike" kern="1200" cap="none" spc="0" normalizeH="0" baseline="0" noProof="0" dirty="0">
                <a:ln>
                  <a:noFill/>
                </a:ln>
                <a:solidFill>
                  <a:prstClr val="black"/>
                </a:solidFill>
                <a:effectLst/>
                <a:uLnTx/>
                <a:uFillTx/>
                <a:latin typeface="Calibri"/>
                <a:ea typeface="+mn-ea"/>
                <a:cs typeface="+mn-cs"/>
              </a:rPr>
              <a:t>1500 + 750 = 2250 grams</a:t>
            </a:r>
          </a:p>
        </p:txBody>
      </p:sp>
      <p:sp>
        <p:nvSpPr>
          <p:cNvPr id="25" name="Google Shape;428;p15" descr="Pink rectangle covering the answer">
            <a:extLst>
              <a:ext uri="{FF2B5EF4-FFF2-40B4-BE49-F238E27FC236}">
                <a16:creationId xmlns:a16="http://schemas.microsoft.com/office/drawing/2014/main" id="{840FEEC3-B994-A146-8CEA-3A3876EEC6F7}"/>
              </a:ext>
            </a:extLst>
          </p:cNvPr>
          <p:cNvSpPr/>
          <p:nvPr/>
        </p:nvSpPr>
        <p:spPr>
          <a:xfrm>
            <a:off x="9483179" y="1888034"/>
            <a:ext cx="1769548" cy="722945"/>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26" name="Rectangle 25">
            <a:extLst>
              <a:ext uri="{FF2B5EF4-FFF2-40B4-BE49-F238E27FC236}">
                <a16:creationId xmlns:a16="http://schemas.microsoft.com/office/drawing/2014/main" id="{D2EE20CD-1EEA-A741-C34C-7994D19AA0CC}"/>
              </a:ext>
            </a:extLst>
          </p:cNvPr>
          <p:cNvSpPr/>
          <p:nvPr/>
        </p:nvSpPr>
        <p:spPr>
          <a:xfrm>
            <a:off x="6338730" y="1232517"/>
            <a:ext cx="5772909" cy="646331"/>
          </a:xfrm>
          <a:prstGeom prst="rect">
            <a:avLst/>
          </a:prstGeom>
        </p:spPr>
        <p:txBody>
          <a:bodyPr wrap="square">
            <a:spAutoFit/>
          </a:bodyPr>
          <a:lstStyle/>
          <a:p>
            <a:r>
              <a:rPr lang="en-US" dirty="0">
                <a:latin typeface="Arial" panose="020B0604020202020204" pitchFamily="34" charset="0"/>
                <a:cs typeface="Arial" panose="020B0604020202020204" pitchFamily="34" charset="0"/>
              </a:rPr>
              <a:t>(a)  Calculate the amount of meat Sandro needs to use. </a:t>
            </a:r>
          </a:p>
        </p:txBody>
      </p:sp>
      <p:sp>
        <p:nvSpPr>
          <p:cNvPr id="28" name="Rectangle 27">
            <a:extLst>
              <a:ext uri="{FF2B5EF4-FFF2-40B4-BE49-F238E27FC236}">
                <a16:creationId xmlns:a16="http://schemas.microsoft.com/office/drawing/2014/main" id="{88FBBFE2-BE6A-0FCD-669B-BC59C6963C3D}"/>
              </a:ext>
            </a:extLst>
          </p:cNvPr>
          <p:cNvSpPr/>
          <p:nvPr/>
        </p:nvSpPr>
        <p:spPr>
          <a:xfrm>
            <a:off x="6338730" y="3301881"/>
            <a:ext cx="5573632" cy="646331"/>
          </a:xfrm>
          <a:prstGeom prst="rect">
            <a:avLst/>
          </a:prstGeom>
        </p:spPr>
        <p:txBody>
          <a:bodyPr wrap="square">
            <a:spAutoFit/>
          </a:bodyPr>
          <a:lstStyle/>
          <a:p>
            <a:pPr marL="342900" indent="-342900">
              <a:buAutoNum type="alphaLcParenBoth" startAt="2"/>
            </a:pPr>
            <a:r>
              <a:rPr lang="en-US" dirty="0">
                <a:latin typeface="Arial" panose="020B0604020202020204" pitchFamily="34" charset="0"/>
                <a:cs typeface="Arial" panose="020B0604020202020204" pitchFamily="34" charset="0"/>
              </a:rPr>
              <a:t>Use a reverse calculation to show a check of your answer. </a:t>
            </a:r>
            <a:r>
              <a:rPr lang="en-US" b="1" dirty="0">
                <a:latin typeface="Arial" panose="020B0604020202020204" pitchFamily="34" charset="0"/>
                <a:cs typeface="Arial" panose="020B0604020202020204" pitchFamily="34" charset="0"/>
              </a:rPr>
              <a:t> </a:t>
            </a:r>
          </a:p>
        </p:txBody>
      </p:sp>
      <p:sp>
        <p:nvSpPr>
          <p:cNvPr id="30" name="Google Shape;426;p15">
            <a:extLst>
              <a:ext uri="{FF2B5EF4-FFF2-40B4-BE49-F238E27FC236}">
                <a16:creationId xmlns:a16="http://schemas.microsoft.com/office/drawing/2014/main" id="{C791F6AF-EE6A-FD8D-B2D7-F8AF56171E64}"/>
              </a:ext>
            </a:extLst>
          </p:cNvPr>
          <p:cNvSpPr/>
          <p:nvPr/>
        </p:nvSpPr>
        <p:spPr>
          <a:xfrm>
            <a:off x="9286092" y="3835338"/>
            <a:ext cx="2117302" cy="893435"/>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31" name="TextBox 30">
            <a:extLst>
              <a:ext uri="{FF2B5EF4-FFF2-40B4-BE49-F238E27FC236}">
                <a16:creationId xmlns:a16="http://schemas.microsoft.com/office/drawing/2014/main" id="{8716128D-D6D7-6B33-777A-4597772288F9}"/>
              </a:ext>
            </a:extLst>
          </p:cNvPr>
          <p:cNvSpPr txBox="1"/>
          <p:nvPr/>
        </p:nvSpPr>
        <p:spPr>
          <a:xfrm>
            <a:off x="9630106" y="4163616"/>
            <a:ext cx="158203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 2250 − 1500 = 750</a:t>
            </a:r>
          </a:p>
        </p:txBody>
      </p:sp>
      <p:sp>
        <p:nvSpPr>
          <p:cNvPr id="416" name="Google Shape;428;p15" descr="Pink rectangle covering the answer">
            <a:extLst>
              <a:ext uri="{FF2B5EF4-FFF2-40B4-BE49-F238E27FC236}">
                <a16:creationId xmlns:a16="http://schemas.microsoft.com/office/drawing/2014/main" id="{DC8FC704-A1D5-594C-9ACF-D58221D3D683}"/>
              </a:ext>
            </a:extLst>
          </p:cNvPr>
          <p:cNvSpPr/>
          <p:nvPr/>
        </p:nvSpPr>
        <p:spPr>
          <a:xfrm>
            <a:off x="9495879" y="3948212"/>
            <a:ext cx="1769548" cy="722945"/>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2211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2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
                                          </p:stCondLst>
                                        </p:cTn>
                                        <p:tgtEl>
                                          <p:spTgt spid="4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pic>
        <p:nvPicPr>
          <p:cNvPr id="2" name="Picture 1" descr="A line graph the x-axis is labelled number of people, on the y-axis is labelled with a question mark. The first meets the plotted line at approximately x = 1, y = 5. The second meets the plotted line at x = 2, y = 10.  The third is x=3 and 7= 15. The fourth is x-= 7 y= 35.  The final point is x= 10 and y = 50">
            <a:extLst>
              <a:ext uri="{FF2B5EF4-FFF2-40B4-BE49-F238E27FC236}">
                <a16:creationId xmlns:a16="http://schemas.microsoft.com/office/drawing/2014/main" id="{17DFBE0E-3A8D-54C1-87FC-1345BC021A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85410" y="1954054"/>
            <a:ext cx="3793524" cy="3603115"/>
          </a:xfrm>
          <a:prstGeom prst="rect">
            <a:avLst/>
          </a:prstGeom>
          <a:noFill/>
        </p:spPr>
      </p:pic>
      <p:sp>
        <p:nvSpPr>
          <p:cNvPr id="6" name="TextBox 5">
            <a:extLst>
              <a:ext uri="{FF2B5EF4-FFF2-40B4-BE49-F238E27FC236}">
                <a16:creationId xmlns:a16="http://schemas.microsoft.com/office/drawing/2014/main" id="{1EA72910-895C-4B5D-7C98-667895D4EA9F}"/>
              </a:ext>
            </a:extLst>
          </p:cNvPr>
          <p:cNvSpPr txBox="1"/>
          <p:nvPr/>
        </p:nvSpPr>
        <p:spPr>
          <a:xfrm>
            <a:off x="2882214" y="5533504"/>
            <a:ext cx="2443548" cy="392159"/>
          </a:xfrm>
          <a:prstGeom prst="rect">
            <a:avLst/>
          </a:prstGeom>
          <a:noFill/>
        </p:spPr>
        <p:txBody>
          <a:bodyPr wrap="square">
            <a:spAutoFit/>
          </a:bodyPr>
          <a:lstStyle/>
          <a:p>
            <a:pPr algn="ctr">
              <a:lnSpc>
                <a:spcPct val="115000"/>
              </a:lnSpc>
              <a:spcBef>
                <a:spcPts val="400"/>
              </a:spcBef>
              <a:spcAft>
                <a:spcPts val="400"/>
              </a:spcAft>
            </a:pPr>
            <a:r>
              <a:rPr lang="en-GB" sz="18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Number of people</a:t>
            </a:r>
            <a:endParaRPr lang="en-GB" sz="12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E0646DE2-BACF-B8C4-1FF3-56BCB7554AAC}"/>
              </a:ext>
            </a:extLst>
          </p:cNvPr>
          <p:cNvSpPr txBox="1"/>
          <p:nvPr/>
        </p:nvSpPr>
        <p:spPr>
          <a:xfrm>
            <a:off x="6224955" y="3167390"/>
            <a:ext cx="5128846" cy="523220"/>
          </a:xfrm>
          <a:prstGeom prst="rect">
            <a:avLst/>
          </a:prstGeom>
          <a:noFill/>
        </p:spPr>
        <p:txBody>
          <a:bodyPr wrap="square">
            <a:spAutoFit/>
          </a:bodyPr>
          <a:lstStyle/>
          <a:p>
            <a:r>
              <a:rPr lang="en-GB" sz="2800" dirty="0">
                <a:highlight>
                  <a:srgbClr val="FFFFFF"/>
                </a:highlight>
                <a:latin typeface="Arial" panose="020B0604020202020204" pitchFamily="34" charset="0"/>
                <a:ea typeface="Helvetica Neue"/>
                <a:cs typeface="Arial" panose="020B0604020202020204" pitchFamily="34" charset="0"/>
              </a:rPr>
              <a:t>2</a:t>
            </a:r>
            <a:r>
              <a:rPr lang="en-GB" sz="2800" dirty="0">
                <a:effectLst/>
                <a:highlight>
                  <a:srgbClr val="FFFFFF"/>
                </a:highlight>
                <a:latin typeface="Arial" panose="020B0604020202020204" pitchFamily="34" charset="0"/>
                <a:ea typeface="Helvetica Neue"/>
                <a:cs typeface="Arial" panose="020B0604020202020204" pitchFamily="34" charset="0"/>
              </a:rPr>
              <a:t>. Think of a title for this graph</a:t>
            </a:r>
            <a:endParaRPr lang="en-GB" sz="2800" dirty="0">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D9B8AF79-D672-018B-72FD-EA9DE9029F50}"/>
              </a:ext>
            </a:extLst>
          </p:cNvPr>
          <p:cNvSpPr txBox="1"/>
          <p:nvPr/>
        </p:nvSpPr>
        <p:spPr>
          <a:xfrm>
            <a:off x="6224954" y="2067005"/>
            <a:ext cx="5430233" cy="523220"/>
          </a:xfrm>
          <a:prstGeom prst="rect">
            <a:avLst/>
          </a:prstGeom>
          <a:noFill/>
        </p:spPr>
        <p:txBody>
          <a:bodyPr wrap="square">
            <a:spAutoFit/>
          </a:bodyPr>
          <a:lstStyle/>
          <a:p>
            <a:r>
              <a:rPr lang="en-GB" sz="2800" dirty="0">
                <a:highlight>
                  <a:srgbClr val="FFFFFF"/>
                </a:highlight>
                <a:latin typeface="Arial" panose="020B0604020202020204" pitchFamily="34" charset="0"/>
                <a:ea typeface="Helvetica Neue"/>
                <a:cs typeface="Arial" panose="020B0604020202020204" pitchFamily="34" charset="0"/>
              </a:rPr>
              <a:t>1</a:t>
            </a:r>
            <a:r>
              <a:rPr lang="en-GB" sz="2800" dirty="0">
                <a:effectLst/>
                <a:highlight>
                  <a:srgbClr val="FFFFFF"/>
                </a:highlight>
                <a:latin typeface="Arial" panose="020B0604020202020204" pitchFamily="34" charset="0"/>
                <a:ea typeface="Helvetica Neue"/>
                <a:cs typeface="Arial" panose="020B0604020202020204" pitchFamily="34" charset="0"/>
              </a:rPr>
              <a:t>. </a:t>
            </a:r>
            <a:r>
              <a:rPr lang="en-GB" sz="2800" dirty="0">
                <a:highlight>
                  <a:srgbClr val="FFFFFF"/>
                </a:highlight>
                <a:latin typeface="Arial" panose="020B0604020202020204" pitchFamily="34" charset="0"/>
                <a:ea typeface="Helvetica Neue"/>
                <a:cs typeface="Arial" panose="020B0604020202020204" pitchFamily="34" charset="0"/>
              </a:rPr>
              <a:t>Consider</a:t>
            </a:r>
            <a:r>
              <a:rPr lang="en-GB" sz="2800" dirty="0">
                <a:effectLst/>
                <a:highlight>
                  <a:srgbClr val="FFFFFF"/>
                </a:highlight>
                <a:latin typeface="Arial" panose="020B0604020202020204" pitchFamily="34" charset="0"/>
                <a:ea typeface="Helvetica Neue"/>
                <a:cs typeface="Arial" panose="020B0604020202020204" pitchFamily="34" charset="0"/>
              </a:rPr>
              <a:t> a label for the y-axis</a:t>
            </a:r>
            <a:endParaRPr lang="en-GB" sz="28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3E97D91F-73A7-6401-1378-0DE78E727C41}"/>
              </a:ext>
            </a:extLst>
          </p:cNvPr>
          <p:cNvSpPr txBox="1"/>
          <p:nvPr/>
        </p:nvSpPr>
        <p:spPr>
          <a:xfrm>
            <a:off x="6027391" y="4267776"/>
            <a:ext cx="6456551" cy="954107"/>
          </a:xfrm>
          <a:prstGeom prst="rect">
            <a:avLst/>
          </a:prstGeom>
          <a:noFill/>
        </p:spPr>
        <p:txBody>
          <a:bodyPr wrap="square" lIns="91440" tIns="45720" rIns="91440" bIns="45720" anchor="t">
            <a:spAutoFit/>
          </a:bodyPr>
          <a:lstStyle/>
          <a:p>
            <a:r>
              <a:rPr lang="en-GB" sz="2800" dirty="0">
                <a:highlight>
                  <a:srgbClr val="FFFFFF"/>
                </a:highlight>
                <a:latin typeface="Arial" panose="020B0604020202020204" pitchFamily="34" charset="0"/>
                <a:ea typeface="Helvetica Neue"/>
                <a:cs typeface="Arial" panose="020B0604020202020204" pitchFamily="34" charset="0"/>
              </a:rPr>
              <a:t>  3. Explain how the plotted points        are related</a:t>
            </a:r>
            <a:r>
              <a:rPr lang="en-GB" sz="2800" dirty="0">
                <a:effectLst/>
                <a:highlight>
                  <a:srgbClr val="FFFFFF"/>
                </a:highlight>
                <a:latin typeface="Arial" panose="020B0604020202020204" pitchFamily="34" charset="0"/>
                <a:ea typeface="Helvetica Neue"/>
                <a:cs typeface="Arial" panose="020B0604020202020204" pitchFamily="34" charset="0"/>
              </a:rPr>
              <a:t>?</a:t>
            </a:r>
          </a:p>
        </p:txBody>
      </p:sp>
      <p:sp>
        <p:nvSpPr>
          <p:cNvPr id="7" name="TextBox 6">
            <a:extLst>
              <a:ext uri="{FF2B5EF4-FFF2-40B4-BE49-F238E27FC236}">
                <a16:creationId xmlns:a16="http://schemas.microsoft.com/office/drawing/2014/main" id="{07BB471B-0873-1867-847A-A54929BDDCA2}"/>
              </a:ext>
            </a:extLst>
          </p:cNvPr>
          <p:cNvSpPr txBox="1"/>
          <p:nvPr/>
        </p:nvSpPr>
        <p:spPr>
          <a:xfrm>
            <a:off x="1056357" y="1347110"/>
            <a:ext cx="6456551" cy="523220"/>
          </a:xfrm>
          <a:prstGeom prst="rect">
            <a:avLst/>
          </a:prstGeom>
          <a:noFill/>
        </p:spPr>
        <p:txBody>
          <a:bodyPr wrap="square">
            <a:spAutoFit/>
          </a:bodyPr>
          <a:lstStyle/>
          <a:p>
            <a:pPr algn="ctr"/>
            <a:r>
              <a:rPr lang="en-GB" sz="2800" dirty="0">
                <a:solidFill>
                  <a:srgbClr val="FF0000"/>
                </a:solidFill>
                <a:highlight>
                  <a:srgbClr val="FFFFFF"/>
                </a:highlight>
                <a:latin typeface="Arial" panose="020B0604020202020204" pitchFamily="34" charset="0"/>
                <a:ea typeface="Helvetica Neue"/>
                <a:cs typeface="Arial" panose="020B0604020202020204" pitchFamily="34" charset="0"/>
              </a:rPr>
              <a:t>Graph to show …?</a:t>
            </a:r>
            <a:endParaRPr lang="en-GB" sz="2800" dirty="0">
              <a:solidFill>
                <a:srgbClr val="FF000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8F432F63-89A1-7844-8A36-0BB2D5E4D7BE}"/>
              </a:ext>
            </a:extLst>
          </p:cNvPr>
          <p:cNvSpPr txBox="1"/>
          <p:nvPr/>
        </p:nvSpPr>
        <p:spPr>
          <a:xfrm>
            <a:off x="1169680" y="3103232"/>
            <a:ext cx="466467" cy="707886"/>
          </a:xfrm>
          <a:prstGeom prst="rect">
            <a:avLst/>
          </a:prstGeom>
          <a:noFill/>
        </p:spPr>
        <p:txBody>
          <a:bodyPr wrap="square">
            <a:spAutoFit/>
          </a:bodyPr>
          <a:lstStyle/>
          <a:p>
            <a:r>
              <a:rPr lang="en-GB" sz="4000" b="1" dirty="0">
                <a:solidFill>
                  <a:srgbClr val="FF0000"/>
                </a:solidFill>
                <a:effectLst/>
                <a:highlight>
                  <a:srgbClr val="FFFFFF"/>
                </a:highlight>
                <a:latin typeface="Arial" panose="020B0604020202020204" pitchFamily="34" charset="0"/>
                <a:ea typeface="Helvetica Neue"/>
                <a:cs typeface="Arial" panose="020B0604020202020204" pitchFamily="34" charset="0"/>
              </a:rPr>
              <a:t>?</a:t>
            </a:r>
            <a:endParaRPr lang="en-GB" sz="4000" dirty="0">
              <a:solidFill>
                <a:srgbClr val="FF0000"/>
              </a:solidFill>
              <a:latin typeface="Arial" panose="020B0604020202020204" pitchFamily="34" charset="0"/>
              <a:cs typeface="Arial" panose="020B0604020202020204" pitchFamily="34" charset="0"/>
            </a:endParaRPr>
          </a:p>
        </p:txBody>
      </p:sp>
      <p:sp>
        <p:nvSpPr>
          <p:cNvPr id="10" name="Isosceles Triangle 9">
            <a:extLst>
              <a:ext uri="{FF2B5EF4-FFF2-40B4-BE49-F238E27FC236}">
                <a16:creationId xmlns:a16="http://schemas.microsoft.com/office/drawing/2014/main" id="{CDF05FAA-50E7-70ED-FB93-2EB0B0980CA0}"/>
              </a:ext>
              <a:ext uri="{C183D7F6-B498-43B3-948B-1728B52AA6E4}">
                <adec:decorative xmlns:adec="http://schemas.microsoft.com/office/drawing/2017/decorative" val="1"/>
              </a:ext>
            </a:extLst>
          </p:cNvPr>
          <p:cNvSpPr/>
          <p:nvPr/>
        </p:nvSpPr>
        <p:spPr>
          <a:xfrm flipV="1">
            <a:off x="-3816" y="-11374"/>
            <a:ext cx="2378048"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itle 4">
            <a:extLst>
              <a:ext uri="{FF2B5EF4-FFF2-40B4-BE49-F238E27FC236}">
                <a16:creationId xmlns:a16="http://schemas.microsoft.com/office/drawing/2014/main" id="{D4069C72-1158-133F-5A38-60D278658DD3}"/>
              </a:ext>
            </a:extLst>
          </p:cNvPr>
          <p:cNvSpPr txBox="1">
            <a:spLocks noGrp="1"/>
          </p:cNvSpPr>
          <p:nvPr>
            <p:ph type="title" idx="4294967295"/>
          </p:nvPr>
        </p:nvSpPr>
        <p:spPr>
          <a:xfrm>
            <a:off x="-75068" y="29042"/>
            <a:ext cx="2141372"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a:ea typeface="+mn-ea"/>
                <a:cs typeface="Arial"/>
              </a:rPr>
              <a:t>INTRODUCTION</a:t>
            </a:r>
            <a:endPar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5213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 calcmode="lin" valueType="num">
                                      <p:cBhvr additive="base">
                                        <p:cTn id="7"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
                                            <p:txEl>
                                              <p:pRg st="0" end="0"/>
                                            </p:txEl>
                                          </p:spTgt>
                                        </p:tgtEl>
                                        <p:attrNameLst>
                                          <p:attrName>style.visibility</p:attrName>
                                        </p:attrNameLst>
                                      </p:cBhvr>
                                      <p:to>
                                        <p:strVal val="visible"/>
                                      </p:to>
                                    </p:set>
                                    <p:anim calcmode="lin" valueType="num">
                                      <p:cBhvr additive="base">
                                        <p:cTn id="19"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8">
                                            <p:txEl>
                                              <p:pRg st="0" end="0"/>
                                            </p:txEl>
                                          </p:spTgt>
                                        </p:tgtEl>
                                        <p:attrNameLst>
                                          <p:attrName>style.visibility</p:attrName>
                                        </p:attrNameLst>
                                      </p:cBhvr>
                                      <p:to>
                                        <p:strVal val="visible"/>
                                      </p:to>
                                    </p:set>
                                    <p:anim calcmode="lin" valueType="num">
                                      <p:cBhvr additive="base">
                                        <p:cTn id="31"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latin typeface="Arial" panose="020B0604020202020204" pitchFamily="34" charset="0"/>
              <a:cs typeface="Arial" panose="020B0604020202020204" pitchFamily="34" charset="0"/>
            </a:endParaRPr>
          </a:p>
        </p:txBody>
      </p:sp>
      <p:sp>
        <p:nvSpPr>
          <p:cNvPr id="21" name="Title 20">
            <a:extLst>
              <a:ext uri="{FF2B5EF4-FFF2-40B4-BE49-F238E27FC236}">
                <a16:creationId xmlns:a16="http://schemas.microsoft.com/office/drawing/2014/main" id="{4D970DDE-3331-43C7-8808-F643520183D1}"/>
              </a:ext>
            </a:extLst>
          </p:cNvPr>
          <p:cNvSpPr txBox="1">
            <a:spLocks noGrp="1"/>
          </p:cNvSpPr>
          <p:nvPr>
            <p:ph type="title" idx="4294967295"/>
          </p:nvPr>
        </p:nvSpPr>
        <p:spPr>
          <a:xfrm>
            <a:off x="-19845" y="165505"/>
            <a:ext cx="1511714"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REVIEW</a:t>
            </a:r>
          </a:p>
        </p:txBody>
      </p:sp>
      <p:pic>
        <p:nvPicPr>
          <p:cNvPr id="9" name="Picture 8" descr="A line graph the x-axis is labelled number of people, on the y-axis is labelled with a cocoa powder (grams). The first meets the plotted line at approximately x = 1, y = 5. The second meets the plotted line at x = 2, y = 10.  The third is x=3 and 7= 15. The fourth is x-= 7 y= 35.  The final point is x= 10 and y = 50">
            <a:extLst>
              <a:ext uri="{FF2B5EF4-FFF2-40B4-BE49-F238E27FC236}">
                <a16:creationId xmlns:a16="http://schemas.microsoft.com/office/drawing/2014/main" id="{9C3084F5-1ADF-4C9A-9FDC-56843BD72A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35007" y="1930389"/>
            <a:ext cx="3793524" cy="3603115"/>
          </a:xfrm>
          <a:prstGeom prst="rect">
            <a:avLst/>
          </a:prstGeom>
          <a:noFill/>
        </p:spPr>
      </p:pic>
      <p:sp>
        <p:nvSpPr>
          <p:cNvPr id="10" name="TextBox 9">
            <a:extLst>
              <a:ext uri="{FF2B5EF4-FFF2-40B4-BE49-F238E27FC236}">
                <a16:creationId xmlns:a16="http://schemas.microsoft.com/office/drawing/2014/main" id="{5CBB3959-22F6-46CB-A4F2-2AF4CE341CC7}"/>
              </a:ext>
            </a:extLst>
          </p:cNvPr>
          <p:cNvSpPr txBox="1"/>
          <p:nvPr/>
        </p:nvSpPr>
        <p:spPr>
          <a:xfrm>
            <a:off x="2882214" y="5533504"/>
            <a:ext cx="2443548" cy="392159"/>
          </a:xfrm>
          <a:prstGeom prst="rect">
            <a:avLst/>
          </a:prstGeom>
          <a:noFill/>
        </p:spPr>
        <p:txBody>
          <a:bodyPr wrap="square">
            <a:spAutoFit/>
          </a:bodyPr>
          <a:lstStyle/>
          <a:p>
            <a:pPr algn="ctr">
              <a:lnSpc>
                <a:spcPct val="115000"/>
              </a:lnSpc>
              <a:spcBef>
                <a:spcPts val="400"/>
              </a:spcBef>
              <a:spcAft>
                <a:spcPts val="400"/>
              </a:spcAft>
            </a:pPr>
            <a:r>
              <a:rPr lang="en-GB" sz="1800" b="1" dirty="0">
                <a:solidFill>
                  <a:srgbClr val="404040"/>
                </a:solidFill>
                <a:effectLst/>
                <a:latin typeface="Calibri" panose="020F0502020204030204" pitchFamily="34" charset="0"/>
                <a:ea typeface="Calibri" panose="020F0502020204030204" pitchFamily="34" charset="0"/>
              </a:rPr>
              <a:t>Number of people</a:t>
            </a:r>
            <a:endParaRPr lang="en-GB" sz="1200" dirty="0">
              <a:solidFill>
                <a:srgbClr val="404040"/>
              </a:solidFill>
              <a:effectLst/>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018F7085-927A-4759-8FCB-62D0D1AD22D5}"/>
              </a:ext>
            </a:extLst>
          </p:cNvPr>
          <p:cNvSpPr txBox="1"/>
          <p:nvPr/>
        </p:nvSpPr>
        <p:spPr>
          <a:xfrm>
            <a:off x="3661" y="3112218"/>
            <a:ext cx="2443548" cy="813300"/>
          </a:xfrm>
          <a:prstGeom prst="rect">
            <a:avLst/>
          </a:prstGeom>
          <a:noFill/>
        </p:spPr>
        <p:txBody>
          <a:bodyPr wrap="square">
            <a:spAutoFit/>
          </a:bodyPr>
          <a:lstStyle/>
          <a:p>
            <a:pPr algn="ctr">
              <a:lnSpc>
                <a:spcPct val="115000"/>
              </a:lnSpc>
              <a:spcBef>
                <a:spcPts val="400"/>
              </a:spcBef>
              <a:spcAft>
                <a:spcPts val="400"/>
              </a:spcAft>
            </a:pPr>
            <a:r>
              <a:rPr lang="en-GB" b="1" dirty="0">
                <a:latin typeface="Calibri" panose="020F0502020204030204" pitchFamily="34" charset="0"/>
                <a:ea typeface="Calibri" panose="020F0502020204030204" pitchFamily="34" charset="0"/>
              </a:rPr>
              <a:t>Cocoa powder</a:t>
            </a:r>
          </a:p>
          <a:p>
            <a:pPr algn="ctr">
              <a:lnSpc>
                <a:spcPct val="115000"/>
              </a:lnSpc>
              <a:spcBef>
                <a:spcPts val="400"/>
              </a:spcBef>
              <a:spcAft>
                <a:spcPts val="400"/>
              </a:spcAft>
            </a:pPr>
            <a:r>
              <a:rPr lang="en-GB" b="1" dirty="0">
                <a:latin typeface="Calibri" panose="020F0502020204030204" pitchFamily="34" charset="0"/>
                <a:ea typeface="Calibri" panose="020F0502020204030204" pitchFamily="34" charset="0"/>
              </a:rPr>
              <a:t>(grams)</a:t>
            </a:r>
            <a:endParaRPr lang="en-GB" sz="1200" dirty="0">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BF51C0A-1319-4AB6-9D33-767962538B17}"/>
              </a:ext>
            </a:extLst>
          </p:cNvPr>
          <p:cNvSpPr txBox="1"/>
          <p:nvPr/>
        </p:nvSpPr>
        <p:spPr>
          <a:xfrm>
            <a:off x="1046099" y="1134625"/>
            <a:ext cx="6988512" cy="830997"/>
          </a:xfrm>
          <a:prstGeom prst="rect">
            <a:avLst/>
          </a:prstGeom>
          <a:noFill/>
        </p:spPr>
        <p:txBody>
          <a:bodyPr wrap="square" lIns="91440" tIns="45720" rIns="91440" bIns="45720" anchor="t">
            <a:spAutoFit/>
          </a:bodyPr>
          <a:lstStyle/>
          <a:p>
            <a:pPr algn="ctr"/>
            <a:r>
              <a:rPr lang="en-GB" sz="2400" b="1" dirty="0">
                <a:highlight>
                  <a:srgbClr val="FFFFFF"/>
                </a:highlight>
                <a:latin typeface="Arial" panose="020B0604020202020204" pitchFamily="34" charset="0"/>
                <a:ea typeface="Helvetica Neue"/>
                <a:cs typeface="Arial" panose="020B0604020202020204" pitchFamily="34" charset="0"/>
              </a:rPr>
              <a:t>Amount of cocoa powder (in grams) needed for each chocolate cookie per person</a:t>
            </a:r>
            <a:endParaRPr lang="en-GB" sz="2400" b="1" dirty="0">
              <a:highlight>
                <a:srgbClr val="FFFFFF"/>
              </a:highlight>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566B72D-A6C0-4609-8F91-9E33FCB1A223}"/>
              </a:ext>
            </a:extLst>
          </p:cNvPr>
          <p:cNvSpPr txBox="1"/>
          <p:nvPr/>
        </p:nvSpPr>
        <p:spPr>
          <a:xfrm>
            <a:off x="6698621" y="2780273"/>
            <a:ext cx="4899642" cy="2527808"/>
          </a:xfrm>
          <a:prstGeom prst="rect">
            <a:avLst/>
          </a:prstGeom>
          <a:noFill/>
        </p:spPr>
        <p:txBody>
          <a:bodyPr wrap="square">
            <a:spAutoFit/>
          </a:bodyPr>
          <a:lstStyle/>
          <a:p>
            <a:pPr algn="ctr">
              <a:lnSpc>
                <a:spcPct val="115000"/>
              </a:lnSpc>
              <a:spcBef>
                <a:spcPts val="400"/>
              </a:spcBef>
              <a:spcAft>
                <a:spcPts val="400"/>
              </a:spcAft>
            </a:pPr>
            <a:r>
              <a:rPr lang="en-GB" sz="2800" dirty="0">
                <a:solidFill>
                  <a:srgbClr val="0070C0"/>
                </a:solidFill>
                <a:latin typeface="Arial" panose="020B0604020202020204" pitchFamily="34" charset="0"/>
                <a:ea typeface="Calibri" panose="020F0502020204030204" pitchFamily="34" charset="0"/>
                <a:cs typeface="Arial" panose="020B0604020202020204" pitchFamily="34" charset="0"/>
              </a:rPr>
              <a:t>How can the information presented in this graph help to find, for example, the amount of Cocoa powder for 17 people?</a:t>
            </a:r>
          </a:p>
        </p:txBody>
      </p:sp>
    </p:spTree>
    <p:extLst>
      <p:ext uri="{BB962C8B-B14F-4D97-AF65-F5344CB8AC3E}">
        <p14:creationId xmlns:p14="http://schemas.microsoft.com/office/powerpoint/2010/main" val="2996927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 calcmode="lin" valueType="num">
                                      <p:cBhvr additive="base">
                                        <p:cTn id="11"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 calcmode="lin" valueType="num">
                                      <p:cBhvr additive="base">
                                        <p:cTn id="1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 calcmode="lin" valueType="num">
                                      <p:cBhvr additive="base">
                                        <p:cTn id="23"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itle 20">
            <a:extLst>
              <a:ext uri="{FF2B5EF4-FFF2-40B4-BE49-F238E27FC236}">
                <a16:creationId xmlns:a16="http://schemas.microsoft.com/office/drawing/2014/main" id="{4D970DDE-3331-43C7-8808-F643520183D1}"/>
              </a:ext>
            </a:extLst>
          </p:cNvPr>
          <p:cNvSpPr txBox="1">
            <a:spLocks noGrp="1"/>
          </p:cNvSpPr>
          <p:nvPr>
            <p:ph type="title" idx="4294967295"/>
          </p:nvPr>
        </p:nvSpPr>
        <p:spPr>
          <a:xfrm>
            <a:off x="-19845" y="165505"/>
            <a:ext cx="1511714"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REVIEW</a:t>
            </a:r>
          </a:p>
        </p:txBody>
      </p:sp>
      <p:sp>
        <p:nvSpPr>
          <p:cNvPr id="17" name="TextBox 16">
            <a:extLst>
              <a:ext uri="{FF2B5EF4-FFF2-40B4-BE49-F238E27FC236}">
                <a16:creationId xmlns:a16="http://schemas.microsoft.com/office/drawing/2014/main" id="{F566B72D-A6C0-4609-8F91-9E33FCB1A223}"/>
              </a:ext>
            </a:extLst>
          </p:cNvPr>
          <p:cNvSpPr txBox="1"/>
          <p:nvPr/>
        </p:nvSpPr>
        <p:spPr>
          <a:xfrm>
            <a:off x="8855062" y="1661071"/>
            <a:ext cx="2743201" cy="4522905"/>
          </a:xfrm>
          <a:prstGeom prst="rect">
            <a:avLst/>
          </a:prstGeom>
          <a:noFill/>
        </p:spPr>
        <p:txBody>
          <a:bodyPr wrap="square" lIns="91440" tIns="45720" rIns="91440" bIns="45720" anchor="t">
            <a:spAutoFit/>
          </a:bodyPr>
          <a:lstStyle/>
          <a:p>
            <a:pPr>
              <a:lnSpc>
                <a:spcPct val="115000"/>
              </a:lnSpc>
              <a:spcBef>
                <a:spcPts val="400"/>
              </a:spcBef>
              <a:spcAft>
                <a:spcPts val="400"/>
              </a:spcAft>
            </a:pPr>
            <a:r>
              <a:rPr lang="en-GB" sz="2800" dirty="0">
                <a:solidFill>
                  <a:srgbClr val="0070C0"/>
                </a:solidFill>
                <a:latin typeface="Arial" panose="020B0604020202020204" pitchFamily="34" charset="0"/>
                <a:ea typeface="Calibri" panose="020F0502020204030204" pitchFamily="34" charset="0"/>
                <a:cs typeface="Arial" panose="020B0604020202020204" pitchFamily="34" charset="0"/>
              </a:rPr>
              <a:t>How can the information presented in this graph help in calculating the  number of gallons equivalent to 170 litres?</a:t>
            </a:r>
            <a:endParaRPr lang="en-US"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739DECA-16C9-C776-825D-92BB87B6F977}"/>
              </a:ext>
            </a:extLst>
          </p:cNvPr>
          <p:cNvSpPr txBox="1"/>
          <p:nvPr/>
        </p:nvSpPr>
        <p:spPr>
          <a:xfrm>
            <a:off x="1123462" y="1230923"/>
            <a:ext cx="825499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Arial" panose="020B0604020202020204" pitchFamily="34" charset="0"/>
                <a:cs typeface="Arial" panose="020B0604020202020204" pitchFamily="34" charset="0"/>
              </a:rPr>
              <a:t>This graph can be used to convert between gallons and litres.</a:t>
            </a:r>
          </a:p>
        </p:txBody>
      </p:sp>
      <p:pic>
        <p:nvPicPr>
          <p:cNvPr id="6" name="Picture 5" descr="A line graph converting gallons, on the y-axis, to litres, on the x-axis. A straight line is plotted, starting at x = 0, y = 0 with y increasing as x increases. There are two dotted lines that connect the plotted line horizontally to the y-axis and vertically to the x-axis. The first meets the plotted line at approximately x = 70, y = 15. The second meets the plotted line at x = 100, y = 22">
            <a:extLst>
              <a:ext uri="{FF2B5EF4-FFF2-40B4-BE49-F238E27FC236}">
                <a16:creationId xmlns:a16="http://schemas.microsoft.com/office/drawing/2014/main" id="{64B0A180-D931-D028-E8D7-06113815FD6B}"/>
              </a:ext>
            </a:extLst>
          </p:cNvPr>
          <p:cNvPicPr>
            <a:picLocks noChangeAspect="1"/>
          </p:cNvPicPr>
          <p:nvPr/>
        </p:nvPicPr>
        <p:blipFill>
          <a:blip r:embed="rId3"/>
          <a:stretch>
            <a:fillRect/>
          </a:stretch>
        </p:blipFill>
        <p:spPr>
          <a:xfrm>
            <a:off x="1473701" y="2034678"/>
            <a:ext cx="7136899" cy="4037296"/>
          </a:xfrm>
          <a:prstGeom prst="rect">
            <a:avLst/>
          </a:prstGeom>
        </p:spPr>
      </p:pic>
    </p:spTree>
    <p:extLst>
      <p:ext uri="{BB962C8B-B14F-4D97-AF65-F5344CB8AC3E}">
        <p14:creationId xmlns:p14="http://schemas.microsoft.com/office/powerpoint/2010/main" val="1512364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7" name="Google Shape;437;p16"/>
          <p:cNvSpPr txBox="1">
            <a:spLocks noGrp="1"/>
          </p:cNvSpPr>
          <p:nvPr>
            <p:ph type="sldNum" sz="quarter" idx="12"/>
          </p:nvPr>
        </p:nvSpPr>
        <p:spPr>
          <a:xfrm>
            <a:off x="9116723" y="6242049"/>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22</a:t>
            </a:fld>
            <a:endParaRPr dirty="0"/>
          </a:p>
        </p:txBody>
      </p:sp>
      <p:sp>
        <p:nvSpPr>
          <p:cNvPr id="436" name="Google Shape;436;p16"/>
          <p:cNvSpPr txBox="1">
            <a:spLocks noGrp="1"/>
          </p:cNvSpPr>
          <p:nvPr>
            <p:ph type="ctrTitle" idx="4294967295"/>
          </p:nvPr>
        </p:nvSpPr>
        <p:spPr>
          <a:xfrm>
            <a:off x="929387" y="433387"/>
            <a:ext cx="9144000" cy="1679575"/>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Direct proportion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Level 1 </a:t>
            </a:r>
            <a:endParaRPr sz="4000" dirty="0"/>
          </a:p>
        </p:txBody>
      </p:sp>
      <p:sp>
        <p:nvSpPr>
          <p:cNvPr id="7" name="Google Shape;168;p1">
            <a:extLst>
              <a:ext uri="{FF2B5EF4-FFF2-40B4-BE49-F238E27FC236}">
                <a16:creationId xmlns:a16="http://schemas.microsoft.com/office/drawing/2014/main" id="{59C39623-0DF5-4B9A-8EC4-8FEFB788A4B2}"/>
              </a:ext>
            </a:extLst>
          </p:cNvPr>
          <p:cNvSpPr txBox="1">
            <a:spLocks noGrp="1"/>
          </p:cNvSpPr>
          <p:nvPr>
            <p:ph type="subTitle" idx="4294967295"/>
          </p:nvPr>
        </p:nvSpPr>
        <p:spPr>
          <a:xfrm>
            <a:off x="929387" y="2295525"/>
            <a:ext cx="9144000" cy="2733675"/>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70000" lnSpcReduction="20000"/>
          </a:bodyPr>
          <a:lstStyle/>
          <a:p>
            <a:pPr marL="0" lvl="0" indent="0" algn="l" rtl="0">
              <a:lnSpc>
                <a:spcPct val="110714"/>
              </a:lnSpc>
              <a:spcBef>
                <a:spcPts val="0"/>
              </a:spcBef>
              <a:spcAft>
                <a:spcPts val="0"/>
              </a:spcAft>
              <a:buClr>
                <a:schemeClr val="accent1"/>
              </a:buClr>
              <a:buSzPct val="100000"/>
              <a:buNone/>
            </a:pPr>
            <a:r>
              <a:rPr lang="en-GB" sz="4600" b="1" dirty="0">
                <a:solidFill>
                  <a:schemeClr val="accent1"/>
                </a:solidFill>
                <a:latin typeface="Arial"/>
                <a:ea typeface="Arial"/>
                <a:cs typeface="Arial"/>
                <a:sym typeface="Arial"/>
              </a:rPr>
              <a:t>Objectives</a:t>
            </a:r>
            <a:endParaRPr sz="4600" dirty="0">
              <a:solidFill>
                <a:schemeClr val="accent1"/>
              </a:solidFill>
              <a:latin typeface="Arial"/>
              <a:ea typeface="Arial"/>
              <a:cs typeface="Arial"/>
              <a:sym typeface="Arial"/>
            </a:endParaRPr>
          </a:p>
          <a:p>
            <a:pPr marL="231775" lvl="0" indent="-231775" algn="l" rtl="0">
              <a:lnSpc>
                <a:spcPct val="120000"/>
              </a:lnSpc>
              <a:spcBef>
                <a:spcPts val="600"/>
              </a:spcBef>
              <a:spcAft>
                <a:spcPts val="0"/>
              </a:spcAft>
              <a:buClr>
                <a:schemeClr val="dk1"/>
              </a:buClr>
              <a:buSzPct val="100000"/>
              <a:buFont typeface="Arial"/>
              <a:buChar char="•"/>
            </a:pPr>
            <a:r>
              <a:rPr lang="en-US" sz="3100" dirty="0">
                <a:latin typeface="Arial"/>
                <a:ea typeface="Arial"/>
                <a:cs typeface="Arial"/>
                <a:sym typeface="Arial"/>
              </a:rPr>
              <a:t>Identify when two quantities differ in direct proportion to each other</a:t>
            </a:r>
          </a:p>
          <a:p>
            <a:pPr marL="231775" lvl="0" indent="-231775" algn="l" rtl="0">
              <a:lnSpc>
                <a:spcPct val="120000"/>
              </a:lnSpc>
              <a:spcBef>
                <a:spcPts val="600"/>
              </a:spcBef>
              <a:spcAft>
                <a:spcPts val="0"/>
              </a:spcAft>
              <a:buClr>
                <a:schemeClr val="dk1"/>
              </a:buClr>
              <a:buSzPct val="100000"/>
              <a:buFont typeface="Arial"/>
              <a:buChar char="•"/>
            </a:pPr>
            <a:r>
              <a:rPr lang="en-US" sz="3100" dirty="0">
                <a:latin typeface="Arial"/>
                <a:ea typeface="Arial"/>
                <a:cs typeface="Arial"/>
                <a:sym typeface="Arial"/>
              </a:rPr>
              <a:t>Understand the multiplicative relationship between two quantities (non-calculator)</a:t>
            </a:r>
          </a:p>
          <a:p>
            <a:pPr marL="231775" lvl="0" indent="-231775" algn="l" rtl="0">
              <a:lnSpc>
                <a:spcPct val="120000"/>
              </a:lnSpc>
              <a:spcBef>
                <a:spcPts val="600"/>
              </a:spcBef>
              <a:spcAft>
                <a:spcPts val="0"/>
              </a:spcAft>
              <a:buClr>
                <a:schemeClr val="dk1"/>
              </a:buClr>
              <a:buSzPct val="100000"/>
              <a:buFont typeface="Arial"/>
              <a:buChar char="•"/>
            </a:pPr>
            <a:r>
              <a:rPr lang="en-US" sz="3100" dirty="0">
                <a:latin typeface="Arial"/>
                <a:ea typeface="Arial"/>
                <a:cs typeface="Arial"/>
                <a:sym typeface="Arial"/>
              </a:rPr>
              <a:t>Solve simple proportional problems using efficient methods with ratio tables</a:t>
            </a:r>
          </a:p>
          <a:p>
            <a:pPr marL="0" lvl="0" indent="0" algn="l" rtl="0">
              <a:lnSpc>
                <a:spcPct val="90000"/>
              </a:lnSpc>
              <a:spcBef>
                <a:spcPts val="1000"/>
              </a:spcBef>
              <a:spcAft>
                <a:spcPts val="0"/>
              </a:spcAft>
              <a:buClr>
                <a:schemeClr val="dk1"/>
              </a:buClr>
              <a:buSzPct val="100000"/>
              <a:buNone/>
            </a:pPr>
            <a:endParaRPr dirty="0"/>
          </a:p>
        </p:txBody>
      </p:sp>
      <p:sp>
        <p:nvSpPr>
          <p:cNvPr id="439" name="Google Shape;439;p16"/>
          <p:cNvSpPr txBox="1"/>
          <p:nvPr/>
        </p:nvSpPr>
        <p:spPr>
          <a:xfrm>
            <a:off x="929387" y="5344535"/>
            <a:ext cx="9558936" cy="1080077"/>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110714"/>
              </a:lnSpc>
              <a:spcBef>
                <a:spcPts val="0"/>
              </a:spcBef>
              <a:spcAft>
                <a:spcPts val="0"/>
              </a:spcAft>
              <a:buClr>
                <a:schemeClr val="accent1"/>
              </a:buClr>
              <a:buSzPct val="100000"/>
              <a:buFont typeface="Arial"/>
              <a:buNone/>
            </a:pPr>
            <a:r>
              <a:rPr lang="en-GB" sz="2800" b="1" dirty="0">
                <a:solidFill>
                  <a:schemeClr val="accent1"/>
                </a:solidFill>
                <a:latin typeface="Arial"/>
                <a:ea typeface="Arial"/>
                <a:cs typeface="Arial"/>
                <a:sym typeface="Arial"/>
              </a:rPr>
              <a:t>Suggested further steps/areas to work on</a:t>
            </a:r>
            <a:endParaRPr dirty="0"/>
          </a:p>
          <a:p>
            <a:pPr marL="231775" marR="0" lvl="0" indent="-231775" algn="l" rtl="0">
              <a:lnSpc>
                <a:spcPct val="110714"/>
              </a:lnSpc>
              <a:spcBef>
                <a:spcPts val="1600"/>
              </a:spcBef>
              <a:spcAft>
                <a:spcPts val="0"/>
              </a:spcAft>
              <a:buClr>
                <a:schemeClr val="dk1"/>
              </a:buClr>
              <a:buSzPct val="100000"/>
              <a:buFont typeface="Arial"/>
              <a:buChar char="•"/>
            </a:pPr>
            <a:r>
              <a:rPr lang="en-GB" sz="2600" dirty="0">
                <a:solidFill>
                  <a:schemeClr val="dk1"/>
                </a:solidFill>
                <a:latin typeface="Arial"/>
                <a:ea typeface="Arial"/>
                <a:cs typeface="Arial"/>
                <a:sym typeface="Arial"/>
              </a:rPr>
              <a:t>Interpret and use conversion graphs</a:t>
            </a:r>
            <a:endParaRPr sz="2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a:xfrm>
            <a:off x="9210201" y="6356350"/>
            <a:ext cx="2743200" cy="365125"/>
          </a:xfrm>
        </p:spPr>
        <p:txBody>
          <a:bodyPr/>
          <a:lstStyle/>
          <a:p>
            <a:fld id="{A75AAEF5-C690-5D4B-B5C7-510283CCFE4D}" type="slidenum">
              <a:rPr lang="en-US" smtClean="0"/>
              <a:t>23</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217118" y="1466850"/>
            <a:ext cx="9144000" cy="1179261"/>
          </a:xfrm>
          <a:prstGeom prst="rect">
            <a:avLst/>
          </a:prstGeo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5: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217118" y="2776655"/>
            <a:ext cx="9144000" cy="3579695"/>
          </a:xfrm>
          <a:prstGeom prst="rect">
            <a:avLst/>
          </a:prstGeom>
          <a:solidFill>
            <a:schemeClr val="bg1"/>
          </a:solidFill>
          <a:ln w="38100">
            <a:solidFill>
              <a:schemeClr val="accent1"/>
            </a:solidFill>
          </a:ln>
        </p:spPr>
        <p:txBody>
          <a:bodyPr>
            <a:normAutofit fontScale="62500" lnSpcReduction="20000"/>
          </a:bodyPr>
          <a:lstStyle/>
          <a:p>
            <a:pPr marL="0" indent="0" algn="l">
              <a:lnSpc>
                <a:spcPct val="120000"/>
              </a:lnSpc>
              <a:spcBef>
                <a:spcPts val="0"/>
              </a:spcBef>
              <a:buNone/>
            </a:pPr>
            <a:r>
              <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marL="0" indent="0" algn="l">
              <a:lnSpc>
                <a:spcPct val="120000"/>
              </a:lnSpc>
              <a:spcBef>
                <a:spcPts val="0"/>
              </a:spcBef>
              <a:buNone/>
            </a:pPr>
            <a:r>
              <a:rPr kumimoji="0" lang="en-US" sz="27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123RF.com: </a:t>
            </a:r>
            <a:r>
              <a:rPr kumimoji="0" lang="en-US" sz="27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Natthapon</a:t>
            </a:r>
            <a:r>
              <a:rPr kumimoji="0" lang="en-US" sz="27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a:t>
            </a:r>
            <a:r>
              <a:rPr kumimoji="0" lang="en-US" sz="27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Ngamnithiporn</a:t>
            </a:r>
            <a:endParaRPr kumimoji="0" lang="en-US" sz="27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a:p>
            <a:pPr marL="0" indent="0" algn="l">
              <a:lnSpc>
                <a:spcPct val="120000"/>
              </a:lnSpc>
              <a:spcBef>
                <a:spcPts val="0"/>
              </a:spcBef>
              <a:buNone/>
            </a:pPr>
            <a:endParaRPr kumimoji="0" lang="en-US" sz="22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a:p>
            <a:pPr marL="0" indent="0" algn="l">
              <a:lnSpc>
                <a:spcPct val="120000"/>
              </a:lnSpc>
              <a:spcBef>
                <a:spcPts val="0"/>
              </a:spcBef>
              <a:buNone/>
            </a:pPr>
            <a:r>
              <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marL="0" indent="0" algn="l">
              <a:lnSpc>
                <a:spcPct val="120000"/>
              </a:lnSpc>
              <a:spcBef>
                <a:spcPts val="0"/>
              </a:spcBef>
              <a:buNone/>
            </a:pPr>
            <a:r>
              <a:rPr lang="en-GB" sz="3000" dirty="0">
                <a:latin typeface="Arial" panose="020B0604020202020204" pitchFamily="34" charset="0"/>
                <a:cs typeface="Arial" panose="020B0604020202020204" pitchFamily="34" charset="0"/>
              </a:rPr>
              <a:t>Pearson Edexcel Functional Skills, Past Paper 4 – Mathematics Level 1 (Non Calculator) PMAT1/N04 Question 3, Pearson Edexcel Functional Skills, Past Paper 2 – Mathematics Level 1 (Calculator) PMAT1/C02 Question 9, Pearson Edexcel Functional Skills, Practice paper (Sept 2019) – Mathematics Level 2 (Non-Calculator) PRACL2/01 Question 1, Pearson Edexcel Functional Skills, Practice Set 2 – Mathematics Level 2 (Calculator) PRACL2/C02 Question 4, Pearson Edexcel Functional Skills, Practice Set 2 – Mathematics Level 2 (Calculator) PRACL2/C02 Question 1</a:t>
            </a: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210201" y="305802"/>
            <a:ext cx="2123825" cy="638948"/>
          </a:xfrm>
          <a:prstGeom prst="rect">
            <a:avLst/>
          </a:prstGeom>
        </p:spPr>
      </p:pic>
      <p:pic>
        <p:nvPicPr>
          <p:cNvPr id="8" name="Picture 7" descr="A picture containing text, plate, tableware, dishware&#10;&#10;Description automatically generated">
            <a:extLst>
              <a:ext uri="{FF2B5EF4-FFF2-40B4-BE49-F238E27FC236}">
                <a16:creationId xmlns:a16="http://schemas.microsoft.com/office/drawing/2014/main" id="{49167B76-A173-4E16-8C0C-58FB911E5F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400" y="348932"/>
            <a:ext cx="3367835" cy="552688"/>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E284C135-65B3-AAAE-30F7-10BCAB0CDC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1214" y="199267"/>
            <a:ext cx="2632553" cy="989013"/>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pic>
        <p:nvPicPr>
          <p:cNvPr id="2" name="Picture 1" descr="A line graph the x-axis is labelled number of people, on the y-axis is labelled with a cocoa powder (grams). The first meets the plotted line at approximately x = 1, y = 5. The second meets the plotted line at x = 2, y = 10.  The third is x=3 and 7= 15. The fourth is x-= 7 y= 35.  The final point is x= 10 and y = 50">
            <a:extLst>
              <a:ext uri="{FF2B5EF4-FFF2-40B4-BE49-F238E27FC236}">
                <a16:creationId xmlns:a16="http://schemas.microsoft.com/office/drawing/2014/main" id="{17DFBE0E-3A8D-54C1-87FC-1345BC021A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35007" y="1930389"/>
            <a:ext cx="3793524" cy="3603115"/>
          </a:xfrm>
          <a:prstGeom prst="rect">
            <a:avLst/>
          </a:prstGeom>
          <a:noFill/>
        </p:spPr>
      </p:pic>
      <p:sp>
        <p:nvSpPr>
          <p:cNvPr id="6" name="TextBox 5">
            <a:extLst>
              <a:ext uri="{FF2B5EF4-FFF2-40B4-BE49-F238E27FC236}">
                <a16:creationId xmlns:a16="http://schemas.microsoft.com/office/drawing/2014/main" id="{1EA72910-895C-4B5D-7C98-667895D4EA9F}"/>
              </a:ext>
            </a:extLst>
          </p:cNvPr>
          <p:cNvSpPr txBox="1"/>
          <p:nvPr/>
        </p:nvSpPr>
        <p:spPr>
          <a:xfrm>
            <a:off x="2882214" y="5533504"/>
            <a:ext cx="2443548" cy="392159"/>
          </a:xfrm>
          <a:prstGeom prst="rect">
            <a:avLst/>
          </a:prstGeom>
          <a:noFill/>
        </p:spPr>
        <p:txBody>
          <a:bodyPr wrap="square">
            <a:spAutoFit/>
          </a:bodyPr>
          <a:lstStyle/>
          <a:p>
            <a:pPr algn="ctr">
              <a:lnSpc>
                <a:spcPct val="115000"/>
              </a:lnSpc>
              <a:spcBef>
                <a:spcPts val="400"/>
              </a:spcBef>
              <a:spcAft>
                <a:spcPts val="400"/>
              </a:spcAft>
            </a:pPr>
            <a:r>
              <a:rPr lang="en-GB" sz="1800" b="1" dirty="0">
                <a:solidFill>
                  <a:srgbClr val="404040"/>
                </a:solidFill>
                <a:effectLst/>
                <a:latin typeface="Calibri" panose="020F0502020204030204" pitchFamily="34" charset="0"/>
                <a:ea typeface="Calibri" panose="020F0502020204030204" pitchFamily="34" charset="0"/>
              </a:rPr>
              <a:t>Number of people</a:t>
            </a:r>
            <a:endParaRPr lang="en-GB" sz="1200" dirty="0">
              <a:solidFill>
                <a:srgbClr val="404040"/>
              </a:solidFill>
              <a:effectLst/>
              <a:latin typeface="Calibri" panose="020F050202020403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78BB343B-146A-8404-E4C9-CB19422BC73D}"/>
              </a:ext>
            </a:extLst>
          </p:cNvPr>
          <p:cNvSpPr txBox="1"/>
          <p:nvPr/>
        </p:nvSpPr>
        <p:spPr>
          <a:xfrm>
            <a:off x="3661" y="3112218"/>
            <a:ext cx="2443548" cy="813300"/>
          </a:xfrm>
          <a:prstGeom prst="rect">
            <a:avLst/>
          </a:prstGeom>
          <a:noFill/>
        </p:spPr>
        <p:txBody>
          <a:bodyPr wrap="square">
            <a:spAutoFit/>
          </a:bodyPr>
          <a:lstStyle/>
          <a:p>
            <a:pPr algn="ctr">
              <a:lnSpc>
                <a:spcPct val="115000"/>
              </a:lnSpc>
              <a:spcBef>
                <a:spcPts val="400"/>
              </a:spcBef>
              <a:spcAft>
                <a:spcPts val="400"/>
              </a:spcAft>
            </a:pPr>
            <a:r>
              <a:rPr lang="en-GB" b="1" dirty="0">
                <a:solidFill>
                  <a:srgbClr val="FF0000"/>
                </a:solidFill>
                <a:latin typeface="Arial" panose="020B0604020202020204" pitchFamily="34" charset="0"/>
                <a:ea typeface="Calibri" panose="020F0502020204030204" pitchFamily="34" charset="0"/>
                <a:cs typeface="Arial" panose="020B0604020202020204" pitchFamily="34" charset="0"/>
              </a:rPr>
              <a:t>Cocoa powder</a:t>
            </a:r>
          </a:p>
          <a:p>
            <a:pPr algn="ctr">
              <a:lnSpc>
                <a:spcPct val="115000"/>
              </a:lnSpc>
              <a:spcBef>
                <a:spcPts val="400"/>
              </a:spcBef>
              <a:spcAft>
                <a:spcPts val="400"/>
              </a:spcAft>
            </a:pPr>
            <a:r>
              <a:rPr lang="en-GB" b="1" dirty="0">
                <a:solidFill>
                  <a:srgbClr val="FF0000"/>
                </a:solidFill>
                <a:latin typeface="Arial" panose="020B0604020202020204" pitchFamily="34" charset="0"/>
                <a:ea typeface="Calibri" panose="020F0502020204030204" pitchFamily="34" charset="0"/>
                <a:cs typeface="Arial" panose="020B0604020202020204" pitchFamily="34" charset="0"/>
              </a:rPr>
              <a:t>(grams)</a:t>
            </a:r>
            <a:endParaRPr lang="en-GB" sz="12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07BB471B-0873-1867-847A-A54929BDDCA2}"/>
              </a:ext>
            </a:extLst>
          </p:cNvPr>
          <p:cNvSpPr txBox="1"/>
          <p:nvPr/>
        </p:nvSpPr>
        <p:spPr>
          <a:xfrm>
            <a:off x="1046099" y="1134625"/>
            <a:ext cx="6988512" cy="830997"/>
          </a:xfrm>
          <a:prstGeom prst="rect">
            <a:avLst/>
          </a:prstGeom>
          <a:noFill/>
        </p:spPr>
        <p:txBody>
          <a:bodyPr wrap="square" lIns="91440" tIns="45720" rIns="91440" bIns="45720" anchor="t">
            <a:spAutoFit/>
          </a:bodyPr>
          <a:lstStyle/>
          <a:p>
            <a:pPr algn="ctr"/>
            <a:r>
              <a:rPr lang="en-GB" sz="2400" b="1" dirty="0">
                <a:solidFill>
                  <a:srgbClr val="FF0000"/>
                </a:solidFill>
                <a:highlight>
                  <a:srgbClr val="FFFFFF"/>
                </a:highlight>
                <a:latin typeface="Arial" panose="020B0604020202020204" pitchFamily="34" charset="0"/>
                <a:ea typeface="Helvetica Neue"/>
                <a:cs typeface="Arial" panose="020B0604020202020204" pitchFamily="34" charset="0"/>
              </a:rPr>
              <a:t>Amount of cocoa powder (in grams) needed for each chocolate cookie per person</a:t>
            </a:r>
            <a:endParaRPr lang="en-GB" sz="2400" b="1" dirty="0">
              <a:solidFill>
                <a:srgbClr val="FF0000"/>
              </a:solidFill>
              <a:highlight>
                <a:srgbClr val="FFFFFF"/>
              </a:highlight>
              <a:latin typeface="Arial" panose="020B0604020202020204" pitchFamily="34" charset="0"/>
              <a:cs typeface="Arial" panose="020B0604020202020204" pitchFamily="34" charset="0"/>
            </a:endParaRPr>
          </a:p>
        </p:txBody>
      </p:sp>
      <p:graphicFrame>
        <p:nvGraphicFramePr>
          <p:cNvPr id="13" name="Table 13">
            <a:extLst>
              <a:ext uri="{FF2B5EF4-FFF2-40B4-BE49-F238E27FC236}">
                <a16:creationId xmlns:a16="http://schemas.microsoft.com/office/drawing/2014/main" id="{E5615DBF-9559-73D5-B562-B1E7446B2681}"/>
              </a:ext>
            </a:extLst>
          </p:cNvPr>
          <p:cNvGraphicFramePr>
            <a:graphicFrameLocks noGrp="1"/>
          </p:cNvGraphicFramePr>
          <p:nvPr>
            <p:extLst>
              <p:ext uri="{D42A27DB-BD31-4B8C-83A1-F6EECF244321}">
                <p14:modId xmlns:p14="http://schemas.microsoft.com/office/powerpoint/2010/main" val="4011088567"/>
              </p:ext>
            </p:extLst>
          </p:nvPr>
        </p:nvGraphicFramePr>
        <p:xfrm>
          <a:off x="6350091" y="2182493"/>
          <a:ext cx="1987175" cy="1357824"/>
        </p:xfrm>
        <a:graphic>
          <a:graphicData uri="http://schemas.openxmlformats.org/drawingml/2006/table">
            <a:tbl>
              <a:tblPr firstRow="1" bandRow="1">
                <a:tableStyleId>{5940675A-B579-460E-94D1-54222C63F5DA}</a:tableStyleId>
              </a:tblPr>
              <a:tblGrid>
                <a:gridCol w="1314823">
                  <a:extLst>
                    <a:ext uri="{9D8B030D-6E8A-4147-A177-3AD203B41FA5}">
                      <a16:colId xmlns:a16="http://schemas.microsoft.com/office/drawing/2014/main" val="1511512888"/>
                    </a:ext>
                  </a:extLst>
                </a:gridCol>
                <a:gridCol w="672352">
                  <a:extLst>
                    <a:ext uri="{9D8B030D-6E8A-4147-A177-3AD203B41FA5}">
                      <a16:colId xmlns:a16="http://schemas.microsoft.com/office/drawing/2014/main" val="1049584969"/>
                    </a:ext>
                  </a:extLst>
                </a:gridCol>
              </a:tblGrid>
              <a:tr h="678912">
                <a:tc>
                  <a:txBody>
                    <a:bodyPr/>
                    <a:lstStyle/>
                    <a:p>
                      <a:r>
                        <a:rPr lang="en-US" dirty="0">
                          <a:latin typeface="Arial" panose="020B0604020202020204" pitchFamily="34" charset="0"/>
                          <a:cs typeface="Arial" panose="020B0604020202020204" pitchFamily="34" charset="0"/>
                        </a:rPr>
                        <a:t>Number of people</a:t>
                      </a:r>
                    </a:p>
                  </a:txBody>
                  <a:tcPr/>
                </a:tc>
                <a:tc>
                  <a:txBody>
                    <a:bodyPr/>
                    <a:lstStyle/>
                    <a:p>
                      <a:pPr algn="ctr"/>
                      <a:r>
                        <a:rPr lang="en-US" sz="2800" dirty="0">
                          <a:latin typeface="Arial" panose="020B0604020202020204" pitchFamily="34" charset="0"/>
                          <a:cs typeface="Arial" panose="020B0604020202020204" pitchFamily="34" charset="0"/>
                        </a:rPr>
                        <a:t>1</a:t>
                      </a:r>
                    </a:p>
                  </a:txBody>
                  <a:tcPr anchor="ctr"/>
                </a:tc>
                <a:extLst>
                  <a:ext uri="{0D108BD9-81ED-4DB2-BD59-A6C34878D82A}">
                    <a16:rowId xmlns:a16="http://schemas.microsoft.com/office/drawing/2014/main" val="610859746"/>
                  </a:ext>
                </a:extLst>
              </a:tr>
              <a:tr h="678912">
                <a:tc>
                  <a:txBody>
                    <a:bodyPr/>
                    <a:lstStyle/>
                    <a:p>
                      <a:r>
                        <a:rPr lang="en-US" dirty="0">
                          <a:latin typeface="Arial" panose="020B0604020202020204" pitchFamily="34" charset="0"/>
                          <a:cs typeface="Arial" panose="020B0604020202020204" pitchFamily="34" charset="0"/>
                        </a:rPr>
                        <a:t>Cocoa powder (g)</a:t>
                      </a:r>
                    </a:p>
                  </a:txBody>
                  <a:tcPr/>
                </a:tc>
                <a:tc>
                  <a:txBody>
                    <a:bodyPr/>
                    <a:lstStyle/>
                    <a:p>
                      <a:pPr algn="ctr"/>
                      <a:r>
                        <a:rPr lang="en-US" sz="2800" dirty="0">
                          <a:latin typeface="Arial" panose="020B0604020202020204" pitchFamily="34" charset="0"/>
                          <a:cs typeface="Arial" panose="020B0604020202020204" pitchFamily="34" charset="0"/>
                        </a:rPr>
                        <a:t>5</a:t>
                      </a:r>
                    </a:p>
                  </a:txBody>
                  <a:tcPr anchor="ctr"/>
                </a:tc>
                <a:extLst>
                  <a:ext uri="{0D108BD9-81ED-4DB2-BD59-A6C34878D82A}">
                    <a16:rowId xmlns:a16="http://schemas.microsoft.com/office/drawing/2014/main" val="3010868028"/>
                  </a:ext>
                </a:extLst>
              </a:tr>
            </a:tbl>
          </a:graphicData>
        </a:graphic>
      </p:graphicFrame>
      <p:graphicFrame>
        <p:nvGraphicFramePr>
          <p:cNvPr id="9" name="Table 8">
            <a:extLst>
              <a:ext uri="{FF2B5EF4-FFF2-40B4-BE49-F238E27FC236}">
                <a16:creationId xmlns:a16="http://schemas.microsoft.com/office/drawing/2014/main" id="{C1462B7A-99BB-4BD8-B1DF-E30A4185E18C}"/>
              </a:ext>
            </a:extLst>
          </p:cNvPr>
          <p:cNvGraphicFramePr>
            <a:graphicFrameLocks noGrp="1"/>
          </p:cNvGraphicFramePr>
          <p:nvPr>
            <p:extLst>
              <p:ext uri="{D42A27DB-BD31-4B8C-83A1-F6EECF244321}">
                <p14:modId xmlns:p14="http://schemas.microsoft.com/office/powerpoint/2010/main" val="1121672703"/>
              </p:ext>
            </p:extLst>
          </p:nvPr>
        </p:nvGraphicFramePr>
        <p:xfrm>
          <a:off x="8342072" y="2182493"/>
          <a:ext cx="612588" cy="1357824"/>
        </p:xfrm>
        <a:graphic>
          <a:graphicData uri="http://schemas.openxmlformats.org/drawingml/2006/table">
            <a:tbl>
              <a:tblPr firstRow="1" bandRow="1">
                <a:tableStyleId>{5940675A-B579-460E-94D1-54222C63F5DA}</a:tableStyleId>
              </a:tblPr>
              <a:tblGrid>
                <a:gridCol w="612588">
                  <a:extLst>
                    <a:ext uri="{9D8B030D-6E8A-4147-A177-3AD203B41FA5}">
                      <a16:colId xmlns:a16="http://schemas.microsoft.com/office/drawing/2014/main" val="4054474010"/>
                    </a:ext>
                  </a:extLst>
                </a:gridCol>
              </a:tblGrid>
              <a:tr h="678912">
                <a:tc>
                  <a:txBody>
                    <a:bodyPr/>
                    <a:lstStyle/>
                    <a:p>
                      <a:pPr algn="ctr"/>
                      <a:r>
                        <a:rPr lang="en-US" sz="2800" dirty="0"/>
                        <a:t>2</a:t>
                      </a:r>
                    </a:p>
                  </a:txBody>
                  <a:tcPr anchor="ctr"/>
                </a:tc>
                <a:extLst>
                  <a:ext uri="{0D108BD9-81ED-4DB2-BD59-A6C34878D82A}">
                    <a16:rowId xmlns:a16="http://schemas.microsoft.com/office/drawing/2014/main" val="3689036499"/>
                  </a:ext>
                </a:extLst>
              </a:tr>
              <a:tr h="678912">
                <a:tc>
                  <a:txBody>
                    <a:bodyPr/>
                    <a:lstStyle/>
                    <a:p>
                      <a:pPr algn="ctr"/>
                      <a:r>
                        <a:rPr lang="en-US" sz="2800" dirty="0"/>
                        <a:t>10</a:t>
                      </a:r>
                    </a:p>
                  </a:txBody>
                  <a:tcPr anchor="ctr"/>
                </a:tc>
                <a:extLst>
                  <a:ext uri="{0D108BD9-81ED-4DB2-BD59-A6C34878D82A}">
                    <a16:rowId xmlns:a16="http://schemas.microsoft.com/office/drawing/2014/main" val="17608306"/>
                  </a:ext>
                </a:extLst>
              </a:tr>
            </a:tbl>
          </a:graphicData>
        </a:graphic>
      </p:graphicFrame>
      <p:graphicFrame>
        <p:nvGraphicFramePr>
          <p:cNvPr id="12" name="Table 11">
            <a:extLst>
              <a:ext uri="{FF2B5EF4-FFF2-40B4-BE49-F238E27FC236}">
                <a16:creationId xmlns:a16="http://schemas.microsoft.com/office/drawing/2014/main" id="{FFE957AE-AECD-4DD6-9B12-4CC40B20E1B1}"/>
              </a:ext>
            </a:extLst>
          </p:cNvPr>
          <p:cNvGraphicFramePr>
            <a:graphicFrameLocks noGrp="1"/>
          </p:cNvGraphicFramePr>
          <p:nvPr>
            <p:extLst>
              <p:ext uri="{D42A27DB-BD31-4B8C-83A1-F6EECF244321}">
                <p14:modId xmlns:p14="http://schemas.microsoft.com/office/powerpoint/2010/main" val="1479240933"/>
              </p:ext>
            </p:extLst>
          </p:nvPr>
        </p:nvGraphicFramePr>
        <p:xfrm>
          <a:off x="8971186" y="2182493"/>
          <a:ext cx="567760" cy="1357824"/>
        </p:xfrm>
        <a:graphic>
          <a:graphicData uri="http://schemas.openxmlformats.org/drawingml/2006/table">
            <a:tbl>
              <a:tblPr firstRow="1" bandRow="1">
                <a:tableStyleId>{5940675A-B579-460E-94D1-54222C63F5DA}</a:tableStyleId>
              </a:tblPr>
              <a:tblGrid>
                <a:gridCol w="567760">
                  <a:extLst>
                    <a:ext uri="{9D8B030D-6E8A-4147-A177-3AD203B41FA5}">
                      <a16:colId xmlns:a16="http://schemas.microsoft.com/office/drawing/2014/main" val="2988983114"/>
                    </a:ext>
                  </a:extLst>
                </a:gridCol>
              </a:tblGrid>
              <a:tr h="678912">
                <a:tc>
                  <a:txBody>
                    <a:bodyPr/>
                    <a:lstStyle/>
                    <a:p>
                      <a:pPr algn="ctr"/>
                      <a:r>
                        <a:rPr lang="en-US" sz="2800" dirty="0"/>
                        <a:t>3</a:t>
                      </a:r>
                    </a:p>
                  </a:txBody>
                  <a:tcPr anchor="ctr"/>
                </a:tc>
                <a:extLst>
                  <a:ext uri="{0D108BD9-81ED-4DB2-BD59-A6C34878D82A}">
                    <a16:rowId xmlns:a16="http://schemas.microsoft.com/office/drawing/2014/main" val="248804967"/>
                  </a:ext>
                </a:extLst>
              </a:tr>
              <a:tr h="678912">
                <a:tc>
                  <a:txBody>
                    <a:bodyPr/>
                    <a:lstStyle/>
                    <a:p>
                      <a:pPr algn="ctr"/>
                      <a:r>
                        <a:rPr lang="en-US" sz="2800" dirty="0"/>
                        <a:t>15</a:t>
                      </a:r>
                    </a:p>
                  </a:txBody>
                  <a:tcPr anchor="ctr"/>
                </a:tc>
                <a:extLst>
                  <a:ext uri="{0D108BD9-81ED-4DB2-BD59-A6C34878D82A}">
                    <a16:rowId xmlns:a16="http://schemas.microsoft.com/office/drawing/2014/main" val="1106354416"/>
                  </a:ext>
                </a:extLst>
              </a:tr>
            </a:tbl>
          </a:graphicData>
        </a:graphic>
      </p:graphicFrame>
      <p:graphicFrame>
        <p:nvGraphicFramePr>
          <p:cNvPr id="14" name="Table 13">
            <a:extLst>
              <a:ext uri="{FF2B5EF4-FFF2-40B4-BE49-F238E27FC236}">
                <a16:creationId xmlns:a16="http://schemas.microsoft.com/office/drawing/2014/main" id="{0A5DCA76-773B-461A-82E9-1358625ABB2E}"/>
              </a:ext>
            </a:extLst>
          </p:cNvPr>
          <p:cNvGraphicFramePr>
            <a:graphicFrameLocks noGrp="1"/>
          </p:cNvGraphicFramePr>
          <p:nvPr>
            <p:extLst>
              <p:ext uri="{D42A27DB-BD31-4B8C-83A1-F6EECF244321}">
                <p14:modId xmlns:p14="http://schemas.microsoft.com/office/powerpoint/2010/main" val="2040329956"/>
              </p:ext>
            </p:extLst>
          </p:nvPr>
        </p:nvGraphicFramePr>
        <p:xfrm>
          <a:off x="9551138" y="2179850"/>
          <a:ext cx="612588" cy="1357824"/>
        </p:xfrm>
        <a:graphic>
          <a:graphicData uri="http://schemas.openxmlformats.org/drawingml/2006/table">
            <a:tbl>
              <a:tblPr firstRow="1" bandRow="1">
                <a:tableStyleId>{5940675A-B579-460E-94D1-54222C63F5DA}</a:tableStyleId>
              </a:tblPr>
              <a:tblGrid>
                <a:gridCol w="612588">
                  <a:extLst>
                    <a:ext uri="{9D8B030D-6E8A-4147-A177-3AD203B41FA5}">
                      <a16:colId xmlns:a16="http://schemas.microsoft.com/office/drawing/2014/main" val="1672164758"/>
                    </a:ext>
                  </a:extLst>
                </a:gridCol>
              </a:tblGrid>
              <a:tr h="678912">
                <a:tc>
                  <a:txBody>
                    <a:bodyPr/>
                    <a:lstStyle/>
                    <a:p>
                      <a:pPr algn="ctr"/>
                      <a:r>
                        <a:rPr lang="en-US" sz="2800" dirty="0"/>
                        <a:t>7</a:t>
                      </a:r>
                    </a:p>
                  </a:txBody>
                  <a:tcPr anchor="ctr"/>
                </a:tc>
                <a:extLst>
                  <a:ext uri="{0D108BD9-81ED-4DB2-BD59-A6C34878D82A}">
                    <a16:rowId xmlns:a16="http://schemas.microsoft.com/office/drawing/2014/main" val="4077717740"/>
                  </a:ext>
                </a:extLst>
              </a:tr>
              <a:tr h="678912">
                <a:tc>
                  <a:txBody>
                    <a:bodyPr/>
                    <a:lstStyle/>
                    <a:p>
                      <a:pPr algn="ctr"/>
                      <a:r>
                        <a:rPr lang="en-US" sz="2800" dirty="0"/>
                        <a:t>35</a:t>
                      </a:r>
                    </a:p>
                  </a:txBody>
                  <a:tcPr anchor="ctr"/>
                </a:tc>
                <a:extLst>
                  <a:ext uri="{0D108BD9-81ED-4DB2-BD59-A6C34878D82A}">
                    <a16:rowId xmlns:a16="http://schemas.microsoft.com/office/drawing/2014/main" val="430575198"/>
                  </a:ext>
                </a:extLst>
              </a:tr>
            </a:tbl>
          </a:graphicData>
        </a:graphic>
      </p:graphicFrame>
      <p:graphicFrame>
        <p:nvGraphicFramePr>
          <p:cNvPr id="15" name="Table 14">
            <a:extLst>
              <a:ext uri="{FF2B5EF4-FFF2-40B4-BE49-F238E27FC236}">
                <a16:creationId xmlns:a16="http://schemas.microsoft.com/office/drawing/2014/main" id="{2BA19199-FFC9-4AC4-A3D5-09A9AA43C484}"/>
              </a:ext>
            </a:extLst>
          </p:cNvPr>
          <p:cNvGraphicFramePr>
            <a:graphicFrameLocks noGrp="1"/>
          </p:cNvGraphicFramePr>
          <p:nvPr>
            <p:extLst>
              <p:ext uri="{D42A27DB-BD31-4B8C-83A1-F6EECF244321}">
                <p14:modId xmlns:p14="http://schemas.microsoft.com/office/powerpoint/2010/main" val="777235323"/>
              </p:ext>
            </p:extLst>
          </p:nvPr>
        </p:nvGraphicFramePr>
        <p:xfrm>
          <a:off x="10150787" y="2179850"/>
          <a:ext cx="621610" cy="1357824"/>
        </p:xfrm>
        <a:graphic>
          <a:graphicData uri="http://schemas.openxmlformats.org/drawingml/2006/table">
            <a:tbl>
              <a:tblPr firstRow="1" bandRow="1">
                <a:tableStyleId>{5940675A-B579-460E-94D1-54222C63F5DA}</a:tableStyleId>
              </a:tblPr>
              <a:tblGrid>
                <a:gridCol w="621610">
                  <a:extLst>
                    <a:ext uri="{9D8B030D-6E8A-4147-A177-3AD203B41FA5}">
                      <a16:colId xmlns:a16="http://schemas.microsoft.com/office/drawing/2014/main" val="4137387217"/>
                    </a:ext>
                  </a:extLst>
                </a:gridCol>
              </a:tblGrid>
              <a:tr h="678912">
                <a:tc>
                  <a:txBody>
                    <a:bodyPr/>
                    <a:lstStyle/>
                    <a:p>
                      <a:pPr algn="ctr"/>
                      <a:r>
                        <a:rPr lang="en-US" sz="2800" dirty="0"/>
                        <a:t>10</a:t>
                      </a:r>
                    </a:p>
                  </a:txBody>
                  <a:tcPr anchor="ctr"/>
                </a:tc>
                <a:extLst>
                  <a:ext uri="{0D108BD9-81ED-4DB2-BD59-A6C34878D82A}">
                    <a16:rowId xmlns:a16="http://schemas.microsoft.com/office/drawing/2014/main" val="444955708"/>
                  </a:ext>
                </a:extLst>
              </a:tr>
              <a:tr h="678912">
                <a:tc>
                  <a:txBody>
                    <a:bodyPr/>
                    <a:lstStyle/>
                    <a:p>
                      <a:pPr algn="ctr"/>
                      <a:r>
                        <a:rPr lang="en-US" sz="2800" dirty="0"/>
                        <a:t>50</a:t>
                      </a:r>
                    </a:p>
                  </a:txBody>
                  <a:tcPr anchor="ctr"/>
                </a:tc>
                <a:extLst>
                  <a:ext uri="{0D108BD9-81ED-4DB2-BD59-A6C34878D82A}">
                    <a16:rowId xmlns:a16="http://schemas.microsoft.com/office/drawing/2014/main" val="955663227"/>
                  </a:ext>
                </a:extLst>
              </a:tr>
            </a:tbl>
          </a:graphicData>
        </a:graphic>
      </p:graphicFrame>
      <p:graphicFrame>
        <p:nvGraphicFramePr>
          <p:cNvPr id="16" name="Table 15">
            <a:extLst>
              <a:ext uri="{FF2B5EF4-FFF2-40B4-BE49-F238E27FC236}">
                <a16:creationId xmlns:a16="http://schemas.microsoft.com/office/drawing/2014/main" id="{62C5EAAD-CEBB-4D48-8C25-6D1AC19AF715}"/>
              </a:ext>
            </a:extLst>
          </p:cNvPr>
          <p:cNvGraphicFramePr>
            <a:graphicFrameLocks noGrp="1"/>
          </p:cNvGraphicFramePr>
          <p:nvPr>
            <p:extLst>
              <p:ext uri="{D42A27DB-BD31-4B8C-83A1-F6EECF244321}">
                <p14:modId xmlns:p14="http://schemas.microsoft.com/office/powerpoint/2010/main" val="2757649291"/>
              </p:ext>
            </p:extLst>
          </p:nvPr>
        </p:nvGraphicFramePr>
        <p:xfrm>
          <a:off x="10784588" y="2179850"/>
          <a:ext cx="502972" cy="1357824"/>
        </p:xfrm>
        <a:graphic>
          <a:graphicData uri="http://schemas.openxmlformats.org/drawingml/2006/table">
            <a:tbl>
              <a:tblPr firstRow="1" bandRow="1">
                <a:tableStyleId>{5940675A-B579-460E-94D1-54222C63F5DA}</a:tableStyleId>
              </a:tblPr>
              <a:tblGrid>
                <a:gridCol w="502972">
                  <a:extLst>
                    <a:ext uri="{9D8B030D-6E8A-4147-A177-3AD203B41FA5}">
                      <a16:colId xmlns:a16="http://schemas.microsoft.com/office/drawing/2014/main" val="972246921"/>
                    </a:ext>
                  </a:extLst>
                </a:gridCol>
              </a:tblGrid>
              <a:tr h="678912">
                <a:tc>
                  <a:txBody>
                    <a:bodyPr/>
                    <a:lstStyle/>
                    <a:p>
                      <a:pPr algn="ctr"/>
                      <a:r>
                        <a:rPr lang="en-US" sz="2800" dirty="0"/>
                        <a:t>?</a:t>
                      </a:r>
                    </a:p>
                  </a:txBody>
                  <a:tcPr anchor="ctr"/>
                </a:tc>
                <a:extLst>
                  <a:ext uri="{0D108BD9-81ED-4DB2-BD59-A6C34878D82A}">
                    <a16:rowId xmlns:a16="http://schemas.microsoft.com/office/drawing/2014/main" val="547579697"/>
                  </a:ext>
                </a:extLst>
              </a:tr>
              <a:tr h="678912">
                <a:tc>
                  <a:txBody>
                    <a:bodyPr/>
                    <a:lstStyle/>
                    <a:p>
                      <a:pPr algn="ctr"/>
                      <a:r>
                        <a:rPr lang="en-US" sz="2800" dirty="0"/>
                        <a:t>?</a:t>
                      </a:r>
                    </a:p>
                  </a:txBody>
                  <a:tcPr anchor="ctr"/>
                </a:tc>
                <a:extLst>
                  <a:ext uri="{0D108BD9-81ED-4DB2-BD59-A6C34878D82A}">
                    <a16:rowId xmlns:a16="http://schemas.microsoft.com/office/drawing/2014/main" val="1009130620"/>
                  </a:ext>
                </a:extLst>
              </a:tr>
            </a:tbl>
          </a:graphicData>
        </a:graphic>
      </p:graphicFrame>
      <p:sp>
        <p:nvSpPr>
          <p:cNvPr id="8" name="Isosceles Triangle 7">
            <a:extLst>
              <a:ext uri="{FF2B5EF4-FFF2-40B4-BE49-F238E27FC236}">
                <a16:creationId xmlns:a16="http://schemas.microsoft.com/office/drawing/2014/main" id="{165D1292-F723-08A9-956E-285479E1DB79}"/>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6">
            <a:extLst>
              <a:ext uri="{FF2B5EF4-FFF2-40B4-BE49-F238E27FC236}">
                <a16:creationId xmlns:a16="http://schemas.microsoft.com/office/drawing/2014/main" id="{D1141B4B-0C6A-354A-707C-6E0DCADACE45}"/>
              </a:ext>
            </a:extLst>
          </p:cNvPr>
          <p:cNvSpPr txBox="1">
            <a:spLocks noGrp="1"/>
          </p:cNvSpPr>
          <p:nvPr>
            <p:ph type="title" idx="4294967295"/>
          </p:nvPr>
        </p:nvSpPr>
        <p:spPr>
          <a:xfrm>
            <a:off x="-75068" y="29042"/>
            <a:ext cx="2141372"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a:ea typeface="+mn-ea"/>
                <a:cs typeface="Arial"/>
              </a:rPr>
              <a:t>INTRODUCTION</a:t>
            </a:r>
            <a:endPar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11" name="Picture 10" descr="A stack of seven double chocolate chip cookies, with an eight leaning against the stack">
            <a:extLst>
              <a:ext uri="{FF2B5EF4-FFF2-40B4-BE49-F238E27FC236}">
                <a16:creationId xmlns:a16="http://schemas.microsoft.com/office/drawing/2014/main" id="{9312B7BB-789A-8FA1-D53D-60A45404BB76}"/>
              </a:ext>
            </a:extLst>
          </p:cNvPr>
          <p:cNvPicPr>
            <a:picLocks noChangeAspect="1"/>
          </p:cNvPicPr>
          <p:nvPr/>
        </p:nvPicPr>
        <p:blipFill>
          <a:blip r:embed="rId4"/>
          <a:stretch>
            <a:fillRect/>
          </a:stretch>
        </p:blipFill>
        <p:spPr>
          <a:xfrm flipH="1">
            <a:off x="7987345" y="3723230"/>
            <a:ext cx="2999961" cy="2000145"/>
          </a:xfrm>
          <a:prstGeom prst="rect">
            <a:avLst/>
          </a:prstGeom>
        </p:spPr>
      </p:pic>
    </p:spTree>
    <p:extLst>
      <p:ext uri="{BB962C8B-B14F-4D97-AF65-F5344CB8AC3E}">
        <p14:creationId xmlns:p14="http://schemas.microsoft.com/office/powerpoint/2010/main" val="210995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additive="base">
                                        <p:cTn id="1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anim calcmode="lin" valueType="num">
                                      <p:cBhvr>
                                        <p:cTn id="52" dur="1000" fill="hold"/>
                                        <p:tgtEl>
                                          <p:spTgt spid="15"/>
                                        </p:tgtEl>
                                        <p:attrNameLst>
                                          <p:attrName>ppt_x</p:attrName>
                                        </p:attrNameLst>
                                      </p:cBhvr>
                                      <p:tavLst>
                                        <p:tav tm="0">
                                          <p:val>
                                            <p:strVal val="#ppt_x"/>
                                          </p:val>
                                        </p:tav>
                                        <p:tav tm="100000">
                                          <p:val>
                                            <p:strVal val="#ppt_x"/>
                                          </p:val>
                                        </p:tav>
                                      </p:tavLst>
                                    </p:anim>
                                    <p:anim calcmode="lin" valueType="num">
                                      <p:cBhvr>
                                        <p:cTn id="5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fade">
                                      <p:cBhvr>
                                        <p:cTn id="58" dur="1000"/>
                                        <p:tgtEl>
                                          <p:spTgt spid="16"/>
                                        </p:tgtEl>
                                      </p:cBhvr>
                                    </p:animEffect>
                                    <p:anim calcmode="lin" valueType="num">
                                      <p:cBhvr>
                                        <p:cTn id="59" dur="1000" fill="hold"/>
                                        <p:tgtEl>
                                          <p:spTgt spid="16"/>
                                        </p:tgtEl>
                                        <p:attrNameLst>
                                          <p:attrName>ppt_x</p:attrName>
                                        </p:attrNameLst>
                                      </p:cBhvr>
                                      <p:tavLst>
                                        <p:tav tm="0">
                                          <p:val>
                                            <p:strVal val="#ppt_x"/>
                                          </p:val>
                                        </p:tav>
                                        <p:tav tm="100000">
                                          <p:val>
                                            <p:strVal val="#ppt_x"/>
                                          </p:val>
                                        </p:tav>
                                      </p:tavLst>
                                    </p:anim>
                                    <p:anim calcmode="lin" valueType="num">
                                      <p:cBhvr>
                                        <p:cTn id="6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000" y="112713"/>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Direct proportion</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3382977"/>
          </a:xfrm>
          <a:prstGeom prst="rect">
            <a:avLst/>
          </a:prstGeom>
          <a:noFill/>
        </p:spPr>
        <p:txBody>
          <a:bodyPr wrap="square" rtlCol="0">
            <a:spAutoFit/>
          </a:bodyPr>
          <a:lstStyle/>
          <a:p>
            <a:pPr>
              <a:spcAft>
                <a:spcPts val="600"/>
              </a:spcAft>
            </a:pPr>
            <a:r>
              <a:rPr lang="en-GB" sz="2800" dirty="0">
                <a:latin typeface="Arial" panose="020B0604020202020204" pitchFamily="34" charset="0"/>
                <a:cs typeface="Arial" panose="020B0604020202020204" pitchFamily="34" charset="0"/>
              </a:rPr>
              <a:t>If two quantities are in direct proportion:</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As one value gets bigger, so does the other (by the same multiplier).</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A​s one value gets smaller, so does the other (by the same divisor).</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If one value is 0, then the other value is 0.</a:t>
            </a:r>
            <a:r>
              <a:rPr lang="en-US" sz="2800" dirty="0">
                <a:latin typeface="Arial" panose="020B0604020202020204" pitchFamily="34" charset="0"/>
                <a:cs typeface="Arial" panose="020B0604020202020204" pitchFamily="34" charset="0"/>
              </a:rPr>
              <a:t> </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4193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1000"/>
                                        <p:tgtEl>
                                          <p:spTgt spid="12">
                                            <p:txEl>
                                              <p:pRg st="0" end="0"/>
                                            </p:txEl>
                                          </p:spTgt>
                                        </p:tgtEl>
                                      </p:cBhvr>
                                    </p:animEffect>
                                    <p:anim calcmode="lin" valueType="num">
                                      <p:cBhvr>
                                        <p:cTn id="17"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animEffect transition="in" filter="fade">
                                      <p:cBhvr>
                                        <p:cTn id="23" dur="1000"/>
                                        <p:tgtEl>
                                          <p:spTgt spid="12">
                                            <p:txEl>
                                              <p:pRg st="1" end="1"/>
                                            </p:txEl>
                                          </p:spTgt>
                                        </p:tgtEl>
                                      </p:cBhvr>
                                    </p:animEffect>
                                    <p:anim calcmode="lin" valueType="num">
                                      <p:cBhvr>
                                        <p:cTn id="24"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2">
                                            <p:txEl>
                                              <p:pRg st="2" end="2"/>
                                            </p:txEl>
                                          </p:spTgt>
                                        </p:tgtEl>
                                        <p:attrNameLst>
                                          <p:attrName>style.visibility</p:attrName>
                                        </p:attrNameLst>
                                      </p:cBhvr>
                                      <p:to>
                                        <p:strVal val="visible"/>
                                      </p:to>
                                    </p:set>
                                    <p:animEffect transition="in" filter="fade">
                                      <p:cBhvr>
                                        <p:cTn id="30" dur="1000"/>
                                        <p:tgtEl>
                                          <p:spTgt spid="12">
                                            <p:txEl>
                                              <p:pRg st="2" end="2"/>
                                            </p:txEl>
                                          </p:spTgt>
                                        </p:tgtEl>
                                      </p:cBhvr>
                                    </p:animEffect>
                                    <p:anim calcmode="lin" valueType="num">
                                      <p:cBhvr>
                                        <p:cTn id="31"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2">
                                            <p:txEl>
                                              <p:pRg st="3" end="3"/>
                                            </p:txEl>
                                          </p:spTgt>
                                        </p:tgtEl>
                                        <p:attrNameLst>
                                          <p:attrName>style.visibility</p:attrName>
                                        </p:attrNameLst>
                                      </p:cBhvr>
                                      <p:to>
                                        <p:strVal val="visible"/>
                                      </p:to>
                                    </p:set>
                                    <p:animEffect transition="in" filter="fade">
                                      <p:cBhvr>
                                        <p:cTn id="37" dur="1000"/>
                                        <p:tgtEl>
                                          <p:spTgt spid="12">
                                            <p:txEl>
                                              <p:pRg st="3" end="3"/>
                                            </p:txEl>
                                          </p:spTgt>
                                        </p:tgtEl>
                                      </p:cBhvr>
                                    </p:animEffect>
                                    <p:anim calcmode="lin" valueType="num">
                                      <p:cBhvr>
                                        <p:cTn id="38"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70400" y="111600"/>
            <a:ext cx="6639852"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Investigating recipes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15" name="Table 14">
            <a:extLst>
              <a:ext uri="{FF2B5EF4-FFF2-40B4-BE49-F238E27FC236}">
                <a16:creationId xmlns:a16="http://schemas.microsoft.com/office/drawing/2014/main" id="{A6579C4E-4E2A-E994-1623-B88E2B33775B}"/>
              </a:ext>
            </a:extLst>
          </p:cNvPr>
          <p:cNvGraphicFramePr>
            <a:graphicFrameLocks noGrp="1"/>
          </p:cNvGraphicFramePr>
          <p:nvPr>
            <p:extLst>
              <p:ext uri="{D42A27DB-BD31-4B8C-83A1-F6EECF244321}">
                <p14:modId xmlns:p14="http://schemas.microsoft.com/office/powerpoint/2010/main" val="3486191537"/>
              </p:ext>
            </p:extLst>
          </p:nvPr>
        </p:nvGraphicFramePr>
        <p:xfrm>
          <a:off x="3671248" y="1507196"/>
          <a:ext cx="3980010" cy="3108738"/>
        </p:xfrm>
        <a:graphic>
          <a:graphicData uri="http://schemas.openxmlformats.org/drawingml/2006/table">
            <a:tbl>
              <a:tblPr firstRow="1" firstCol="1" bandRow="1"/>
              <a:tblGrid>
                <a:gridCol w="1951630">
                  <a:extLst>
                    <a:ext uri="{9D8B030D-6E8A-4147-A177-3AD203B41FA5}">
                      <a16:colId xmlns:a16="http://schemas.microsoft.com/office/drawing/2014/main" val="2422445284"/>
                    </a:ext>
                  </a:extLst>
                </a:gridCol>
                <a:gridCol w="2028380">
                  <a:extLst>
                    <a:ext uri="{9D8B030D-6E8A-4147-A177-3AD203B41FA5}">
                      <a16:colId xmlns:a16="http://schemas.microsoft.com/office/drawing/2014/main" val="451817636"/>
                    </a:ext>
                  </a:extLst>
                </a:gridCol>
              </a:tblGrid>
              <a:tr h="49929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3956156"/>
                  </a:ext>
                </a:extLst>
              </a:tr>
              <a:tr h="49929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2921562"/>
                  </a:ext>
                </a:extLst>
              </a:tr>
              <a:tr h="49929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2646413"/>
                  </a:ext>
                </a:extLst>
              </a:tr>
              <a:tr h="49929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848106"/>
                  </a:ext>
                </a:extLst>
              </a:tr>
              <a:tr h="50400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9377744"/>
                  </a:ext>
                </a:extLst>
              </a:tr>
            </a:tbl>
          </a:graphicData>
        </a:graphic>
      </p:graphicFrame>
      <p:sp>
        <p:nvSpPr>
          <p:cNvPr id="2" name="TextBox 1">
            <a:extLst>
              <a:ext uri="{FF2B5EF4-FFF2-40B4-BE49-F238E27FC236}">
                <a16:creationId xmlns:a16="http://schemas.microsoft.com/office/drawing/2014/main" id="{6DB4AA2B-BE5F-EAC4-52A9-29E9696B22D3}"/>
              </a:ext>
            </a:extLst>
          </p:cNvPr>
          <p:cNvSpPr txBox="1"/>
          <p:nvPr/>
        </p:nvSpPr>
        <p:spPr>
          <a:xfrm>
            <a:off x="8264769" y="1923564"/>
            <a:ext cx="2965938" cy="2246769"/>
          </a:xfrm>
          <a:prstGeom prst="rect">
            <a:avLst/>
          </a:prstGeom>
          <a:noFill/>
        </p:spPr>
        <p:txBody>
          <a:bodyPr wrap="square" rtlCol="0">
            <a:spAutoFit/>
          </a:bodyPr>
          <a:lstStyle/>
          <a:p>
            <a:r>
              <a:rPr lang="en-GB" sz="2800" dirty="0"/>
              <a:t>Here are the ingredient proportions in grams required to make 12 cookies. </a:t>
            </a:r>
          </a:p>
        </p:txBody>
      </p:sp>
      <p:sp>
        <p:nvSpPr>
          <p:cNvPr id="6" name="Isosceles Triangle 5">
            <a:extLst>
              <a:ext uri="{FF2B5EF4-FFF2-40B4-BE49-F238E27FC236}">
                <a16:creationId xmlns:a16="http://schemas.microsoft.com/office/drawing/2014/main" id="{38FB6C15-5189-5A39-17CF-A748A0FD8712}"/>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7B3E9BC4-0447-CD08-599A-B3870C34FBE9}"/>
              </a:ext>
            </a:extLst>
          </p:cNvPr>
          <p:cNvSpPr txBox="1"/>
          <p:nvPr/>
        </p:nvSpPr>
        <p:spPr>
          <a:xfrm>
            <a:off x="-75068" y="29042"/>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5" name="Picture 4" descr="A stack of seven double chocolate chip cookies, with an eight leaning against the stack">
            <a:extLst>
              <a:ext uri="{FF2B5EF4-FFF2-40B4-BE49-F238E27FC236}">
                <a16:creationId xmlns:a16="http://schemas.microsoft.com/office/drawing/2014/main" id="{FFB82844-5CAF-E665-4CE0-67ACC25F632F}"/>
              </a:ext>
            </a:extLst>
          </p:cNvPr>
          <p:cNvPicPr>
            <a:picLocks noChangeAspect="1"/>
          </p:cNvPicPr>
          <p:nvPr/>
        </p:nvPicPr>
        <p:blipFill>
          <a:blip r:embed="rId3"/>
          <a:stretch>
            <a:fillRect/>
          </a:stretch>
        </p:blipFill>
        <p:spPr>
          <a:xfrm>
            <a:off x="418815" y="3908655"/>
            <a:ext cx="3117299" cy="2078378"/>
          </a:xfrm>
          <a:prstGeom prst="rect">
            <a:avLst/>
          </a:prstGeom>
        </p:spPr>
      </p:pic>
    </p:spTree>
    <p:extLst>
      <p:ext uri="{BB962C8B-B14F-4D97-AF65-F5344CB8AC3E}">
        <p14:creationId xmlns:p14="http://schemas.microsoft.com/office/powerpoint/2010/main" val="130337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6</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552300357"/>
              </p:ext>
            </p:extLst>
          </p:nvPr>
        </p:nvGraphicFramePr>
        <p:xfrm>
          <a:off x="3667489" y="1330468"/>
          <a:ext cx="7541748" cy="3077015"/>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900000">
                  <a:extLst>
                    <a:ext uri="{9D8B030D-6E8A-4147-A177-3AD203B41FA5}">
                      <a16:colId xmlns:a16="http://schemas.microsoft.com/office/drawing/2014/main" val="1874415336"/>
                    </a:ext>
                  </a:extLst>
                </a:gridCol>
                <a:gridCol w="900000">
                  <a:extLst>
                    <a:ext uri="{9D8B030D-6E8A-4147-A177-3AD203B41FA5}">
                      <a16:colId xmlns:a16="http://schemas.microsoft.com/office/drawing/2014/main" val="307384775"/>
                    </a:ext>
                  </a:extLst>
                </a:gridCol>
                <a:gridCol w="900000">
                  <a:extLst>
                    <a:ext uri="{9D8B030D-6E8A-4147-A177-3AD203B41FA5}">
                      <a16:colId xmlns:a16="http://schemas.microsoft.com/office/drawing/2014/main" val="3314211716"/>
                    </a:ext>
                  </a:extLst>
                </a:gridCol>
                <a:gridCol w="900000">
                  <a:extLst>
                    <a:ext uri="{9D8B030D-6E8A-4147-A177-3AD203B41FA5}">
                      <a16:colId xmlns:a16="http://schemas.microsoft.com/office/drawing/2014/main" val="4087266666"/>
                    </a:ext>
                  </a:extLst>
                </a:gridCol>
                <a:gridCol w="900000">
                  <a:extLst>
                    <a:ext uri="{9D8B030D-6E8A-4147-A177-3AD203B41FA5}">
                      <a16:colId xmlns:a16="http://schemas.microsoft.com/office/drawing/2014/main" val="22863665"/>
                    </a:ext>
                  </a:extLst>
                </a:gridCol>
              </a:tblGrid>
              <a:tr h="816055">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454849">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454849">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454849">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900" dirty="0">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endParaRPr lang="en-GB" sz="900" dirty="0">
                        <a:solidFill>
                          <a:schemeClr val="tx1"/>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45720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900" dirty="0">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endParaRPr lang="en-GB" sz="900" dirty="0">
                        <a:solidFill>
                          <a:schemeClr val="tx1"/>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6" name="TextBox 5">
            <a:extLst>
              <a:ext uri="{FF2B5EF4-FFF2-40B4-BE49-F238E27FC236}">
                <a16:creationId xmlns:a16="http://schemas.microsoft.com/office/drawing/2014/main" id="{F06E0ECF-EF6A-16A5-7EC2-51D9835EE148}"/>
              </a:ext>
            </a:extLst>
          </p:cNvPr>
          <p:cNvSpPr txBox="1"/>
          <p:nvPr/>
        </p:nvSpPr>
        <p:spPr>
          <a:xfrm>
            <a:off x="405103" y="4934437"/>
            <a:ext cx="10948697" cy="1384995"/>
          </a:xfrm>
          <a:prstGeom prst="rect">
            <a:avLst/>
          </a:prstGeom>
          <a:noFill/>
        </p:spPr>
        <p:txBody>
          <a:bodyPr wrap="square" lIns="91440" tIns="45720" rIns="91440" bIns="45720" anchor="t">
            <a:spAutoFit/>
          </a:bodyPr>
          <a:lstStyle/>
          <a:p>
            <a:r>
              <a:rPr lang="en-GB" sz="2800" dirty="0">
                <a:latin typeface="Arial" panose="020B0604020202020204" pitchFamily="34" charset="0"/>
                <a:ea typeface="+mn-lt"/>
                <a:cs typeface="Arial" panose="020B0604020202020204" pitchFamily="34" charset="0"/>
              </a:rPr>
              <a:t>Using this recipe, how </a:t>
            </a:r>
            <a:r>
              <a:rPr lang="en-GB" sz="2800" dirty="0">
                <a:effectLst/>
                <a:latin typeface="Arial" panose="020B0604020202020204" pitchFamily="34" charset="0"/>
                <a:ea typeface="+mn-lt"/>
                <a:cs typeface="Arial" panose="020B0604020202020204" pitchFamily="34" charset="0"/>
              </a:rPr>
              <a:t>much of each ingredient would you need </a:t>
            </a:r>
            <a:r>
              <a:rPr lang="en-GB" sz="2800" dirty="0">
                <a:latin typeface="Arial" panose="020B0604020202020204" pitchFamily="34" charset="0"/>
                <a:ea typeface="+mn-lt"/>
                <a:cs typeface="Arial" panose="020B0604020202020204" pitchFamily="34" charset="0"/>
              </a:rPr>
              <a:t>to make a different number of chocolate cookies</a:t>
            </a:r>
            <a:r>
              <a:rPr lang="en-GB" sz="2800" dirty="0">
                <a:effectLst/>
                <a:latin typeface="Arial" panose="020B0604020202020204" pitchFamily="34" charset="0"/>
                <a:ea typeface="+mn-lt"/>
                <a:cs typeface="Arial" panose="020B0604020202020204" pitchFamily="34" charset="0"/>
              </a:rPr>
              <a:t>?</a:t>
            </a:r>
            <a:r>
              <a:rPr lang="en-GB" sz="2800" dirty="0">
                <a:latin typeface="Arial" panose="020B0604020202020204" pitchFamily="34" charset="0"/>
                <a:ea typeface="+mn-lt"/>
                <a:cs typeface="Arial" panose="020B0604020202020204" pitchFamily="34" charset="0"/>
              </a:rPr>
              <a:t> </a:t>
            </a:r>
            <a:endParaRPr lang="en-US" dirty="0">
              <a:latin typeface="Arial" panose="020B0604020202020204" pitchFamily="34" charset="0"/>
              <a:ea typeface="+mn-lt"/>
              <a:cs typeface="Arial" panose="020B0604020202020204" pitchFamily="34" charset="0"/>
            </a:endParaRPr>
          </a:p>
          <a:p>
            <a:r>
              <a:rPr lang="en-GB" sz="2800" b="1" dirty="0">
                <a:latin typeface="Arial" panose="020B0604020202020204" pitchFamily="34" charset="0"/>
                <a:ea typeface="+mn-lt"/>
                <a:cs typeface="Arial" panose="020B0604020202020204" pitchFamily="34" charset="0"/>
              </a:rPr>
              <a:t>Fill in as many columns as you can – without using a calculator</a:t>
            </a:r>
            <a:endParaRPr lang="en-US" b="1" dirty="0">
              <a:latin typeface="Arial" panose="020B0604020202020204" pitchFamily="34" charset="0"/>
              <a:ea typeface="+mn-lt"/>
              <a:cs typeface="Arial" panose="020B0604020202020204" pitchFamily="34" charset="0"/>
            </a:endParaRPr>
          </a:p>
        </p:txBody>
      </p:sp>
      <p:grpSp>
        <p:nvGrpSpPr>
          <p:cNvPr id="10" name="Group 9"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2"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3"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1670399" y="111600"/>
            <a:ext cx="551417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9" name="Isosceles Triangle 8">
            <a:extLst>
              <a:ext uri="{FF2B5EF4-FFF2-40B4-BE49-F238E27FC236}">
                <a16:creationId xmlns:a16="http://schemas.microsoft.com/office/drawing/2014/main" id="{D73F4FAA-D805-AC9C-50FF-388CEE16920C}"/>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7E15CAC2-A870-463D-C227-6C157C35CA74}"/>
              </a:ext>
            </a:extLst>
          </p:cNvPr>
          <p:cNvSpPr txBox="1"/>
          <p:nvPr/>
        </p:nvSpPr>
        <p:spPr>
          <a:xfrm>
            <a:off x="-75068" y="29042"/>
            <a:ext cx="2141372" cy="677108"/>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EXPLORE 1</a:t>
            </a:r>
            <a:endParaRPr lang="en-GB" sz="2000" b="1" dirty="0">
              <a:solidFill>
                <a:schemeClr val="bg1"/>
              </a:solidFill>
              <a:latin typeface="Arial" panose="020B0604020202020204" pitchFamily="34" charset="0"/>
              <a:cs typeface="Arial" panose="020B0604020202020204" pitchFamily="34" charset="0"/>
            </a:endParaRPr>
          </a:p>
          <a:p>
            <a:pPr algn="ctr"/>
            <a:endParaRPr lang="en-GB" b="1" dirty="0">
              <a:solidFill>
                <a:schemeClr val="bg1"/>
              </a:solidFill>
              <a:latin typeface="Arial" panose="020B0604020202020204" pitchFamily="34" charset="0"/>
              <a:cs typeface="Arial" panose="020B0604020202020204" pitchFamily="34" charset="0"/>
            </a:endParaRPr>
          </a:p>
        </p:txBody>
      </p:sp>
      <p:pic>
        <p:nvPicPr>
          <p:cNvPr id="7" name="Picture 6" descr="A stack of seven double chocolate chip cookies, with an eight leaning against the stack">
            <a:extLst>
              <a:ext uri="{FF2B5EF4-FFF2-40B4-BE49-F238E27FC236}">
                <a16:creationId xmlns:a16="http://schemas.microsoft.com/office/drawing/2014/main" id="{C28E8003-2D1A-B0C6-1985-032154D3BD84}"/>
              </a:ext>
            </a:extLst>
          </p:cNvPr>
          <p:cNvPicPr>
            <a:picLocks noChangeAspect="1"/>
          </p:cNvPicPr>
          <p:nvPr/>
        </p:nvPicPr>
        <p:blipFill>
          <a:blip r:embed="rId5"/>
          <a:stretch>
            <a:fillRect/>
          </a:stretch>
        </p:blipFill>
        <p:spPr>
          <a:xfrm>
            <a:off x="29222" y="2823834"/>
            <a:ext cx="2950491" cy="1967163"/>
          </a:xfrm>
          <a:prstGeom prst="rect">
            <a:avLst/>
          </a:prstGeom>
        </p:spPr>
      </p:pic>
    </p:spTree>
    <p:extLst>
      <p:ext uri="{BB962C8B-B14F-4D97-AF65-F5344CB8AC3E}">
        <p14:creationId xmlns:p14="http://schemas.microsoft.com/office/powerpoint/2010/main" val="3019960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7</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2998314724"/>
              </p:ext>
            </p:extLst>
          </p:nvPr>
        </p:nvGraphicFramePr>
        <p:xfrm>
          <a:off x="3667489" y="1330468"/>
          <a:ext cx="7641606" cy="3414389"/>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999858">
                  <a:extLst>
                    <a:ext uri="{9D8B030D-6E8A-4147-A177-3AD203B41FA5}">
                      <a16:colId xmlns:a16="http://schemas.microsoft.com/office/drawing/2014/main" val="1874415336"/>
                    </a:ext>
                  </a:extLst>
                </a:gridCol>
                <a:gridCol w="900000">
                  <a:extLst>
                    <a:ext uri="{9D8B030D-6E8A-4147-A177-3AD203B41FA5}">
                      <a16:colId xmlns:a16="http://schemas.microsoft.com/office/drawing/2014/main" val="307384775"/>
                    </a:ext>
                  </a:extLst>
                </a:gridCol>
                <a:gridCol w="900000">
                  <a:extLst>
                    <a:ext uri="{9D8B030D-6E8A-4147-A177-3AD203B41FA5}">
                      <a16:colId xmlns:a16="http://schemas.microsoft.com/office/drawing/2014/main" val="3314211716"/>
                    </a:ext>
                  </a:extLst>
                </a:gridCol>
                <a:gridCol w="900000">
                  <a:extLst>
                    <a:ext uri="{9D8B030D-6E8A-4147-A177-3AD203B41FA5}">
                      <a16:colId xmlns:a16="http://schemas.microsoft.com/office/drawing/2014/main" val="4087266666"/>
                    </a:ext>
                  </a:extLst>
                </a:gridCol>
                <a:gridCol w="900000">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900" dirty="0">
                          <a:solidFill>
                            <a:srgbClr val="404040"/>
                          </a:solidFill>
                          <a:effectLst/>
                          <a:latin typeface="Arial" panose="020B0604020202020204" pitchFamily="34" charset="0"/>
                          <a:ea typeface="Arial" panose="020B0604020202020204" pitchFamily="34" charset="0"/>
                          <a:cs typeface="Arial" panose="020B0604020202020204" pitchFamily="34" charset="0"/>
                        </a:rPr>
                        <a:t> </a:t>
                      </a: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56880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   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900" dirty="0">
                          <a:solidFill>
                            <a:srgbClr val="404040"/>
                          </a:solidFill>
                          <a:effectLst/>
                          <a:latin typeface="Arial" panose="020B0604020202020204" pitchFamily="34" charset="0"/>
                          <a:ea typeface="Arial" panose="020B0604020202020204" pitchFamily="34" charset="0"/>
                          <a:cs typeface="Arial" panose="020B0604020202020204" pitchFamily="34" charset="0"/>
                        </a:rPr>
                        <a:t> </a:t>
                      </a: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grpSp>
        <p:nvGrpSpPr>
          <p:cNvPr id="10" name="Group 9"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2"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3"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2403265" y="116522"/>
            <a:ext cx="479869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2" name="TextBox 1">
            <a:extLst>
              <a:ext uri="{FF2B5EF4-FFF2-40B4-BE49-F238E27FC236}">
                <a16:creationId xmlns:a16="http://schemas.microsoft.com/office/drawing/2014/main" id="{78F6D872-0929-9FDD-3B93-7BFE3E5152DA}"/>
              </a:ext>
            </a:extLst>
          </p:cNvPr>
          <p:cNvSpPr txBox="1"/>
          <p:nvPr/>
        </p:nvSpPr>
        <p:spPr>
          <a:xfrm>
            <a:off x="591816" y="5359753"/>
            <a:ext cx="10463841"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rial" panose="020B0604020202020204" pitchFamily="34" charset="0"/>
                <a:ea typeface="Arial" panose="020B0604020202020204" pitchFamily="34" charset="0"/>
                <a:cs typeface="Arial" panose="020B0604020202020204" pitchFamily="34" charset="0"/>
              </a:rPr>
              <a:t>H</a:t>
            </a:r>
            <a:r>
              <a:rPr lang="en-GB" sz="2800" dirty="0">
                <a:effectLst/>
                <a:latin typeface="Arial" panose="020B0604020202020204" pitchFamily="34" charset="0"/>
                <a:ea typeface="Arial" panose="020B0604020202020204" pitchFamily="34" charset="0"/>
                <a:cs typeface="Arial" panose="020B0604020202020204" pitchFamily="34" charset="0"/>
              </a:rPr>
              <a:t>ow much of each ingredient would be required to make 18 cookies?</a:t>
            </a:r>
            <a:endParaRPr lang="en-GB" sz="2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DFF1255-9833-A6BD-B4A7-4AA232403370}"/>
              </a:ext>
            </a:extLst>
          </p:cNvPr>
          <p:cNvSpPr txBox="1"/>
          <p:nvPr/>
        </p:nvSpPr>
        <p:spPr>
          <a:xfrm>
            <a:off x="6900334" y="1301750"/>
            <a:ext cx="60325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6</a:t>
            </a:r>
          </a:p>
        </p:txBody>
      </p:sp>
      <p:sp>
        <p:nvSpPr>
          <p:cNvPr id="15" name="Arrow: Curved Down 14">
            <a:extLst>
              <a:ext uri="{FF2B5EF4-FFF2-40B4-BE49-F238E27FC236}">
                <a16:creationId xmlns:a16="http://schemas.microsoft.com/office/drawing/2014/main" id="{48ECE812-6B83-980E-B738-4B2B30DC235A}"/>
              </a:ext>
            </a:extLst>
          </p:cNvPr>
          <p:cNvSpPr/>
          <p:nvPr/>
        </p:nvSpPr>
        <p:spPr>
          <a:xfrm>
            <a:off x="6358457" y="1665799"/>
            <a:ext cx="675735" cy="37381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TextBox 16">
            <a:extLst>
              <a:ext uri="{FF2B5EF4-FFF2-40B4-BE49-F238E27FC236}">
                <a16:creationId xmlns:a16="http://schemas.microsoft.com/office/drawing/2014/main" id="{2BF2D677-7FFB-F2E8-B036-CF9E22C393F5}"/>
              </a:ext>
            </a:extLst>
          </p:cNvPr>
          <p:cNvSpPr txBox="1"/>
          <p:nvPr/>
        </p:nvSpPr>
        <p:spPr>
          <a:xfrm>
            <a:off x="6528687" y="1347515"/>
            <a:ext cx="5827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a:solidFill>
                  <a:srgbClr val="0070C0"/>
                </a:solidFill>
                <a:cs typeface="Calibri"/>
              </a:rPr>
              <a:t>÷2</a:t>
            </a:r>
            <a:endParaRPr lang="en-US" dirty="0">
              <a:solidFill>
                <a:srgbClr val="0070C0"/>
              </a:solidFill>
              <a:cs typeface="Calibri"/>
            </a:endParaRPr>
          </a:p>
        </p:txBody>
      </p:sp>
      <p:sp>
        <p:nvSpPr>
          <p:cNvPr id="18" name="TextBox 17">
            <a:extLst>
              <a:ext uri="{FF2B5EF4-FFF2-40B4-BE49-F238E27FC236}">
                <a16:creationId xmlns:a16="http://schemas.microsoft.com/office/drawing/2014/main" id="{2349DE74-D84B-A7CD-3620-4E34FCC36EFC}"/>
              </a:ext>
            </a:extLst>
          </p:cNvPr>
          <p:cNvSpPr txBox="1"/>
          <p:nvPr/>
        </p:nvSpPr>
        <p:spPr>
          <a:xfrm>
            <a:off x="6688667" y="2258703"/>
            <a:ext cx="8784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150 g</a:t>
            </a:r>
            <a:endParaRPr lang="en-US" sz="2400" dirty="0"/>
          </a:p>
        </p:txBody>
      </p:sp>
      <p:sp>
        <p:nvSpPr>
          <p:cNvPr id="19" name="TextBox 18">
            <a:extLst>
              <a:ext uri="{FF2B5EF4-FFF2-40B4-BE49-F238E27FC236}">
                <a16:creationId xmlns:a16="http://schemas.microsoft.com/office/drawing/2014/main" id="{4C15D44B-62A8-157C-5E81-6F0F0E1C8F5E}"/>
              </a:ext>
            </a:extLst>
          </p:cNvPr>
          <p:cNvSpPr txBox="1"/>
          <p:nvPr/>
        </p:nvSpPr>
        <p:spPr>
          <a:xfrm>
            <a:off x="6835730" y="2824075"/>
            <a:ext cx="80433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75 g</a:t>
            </a:r>
            <a:endParaRPr lang="en-US" sz="2400" dirty="0"/>
          </a:p>
        </p:txBody>
      </p:sp>
      <p:sp>
        <p:nvSpPr>
          <p:cNvPr id="20" name="TextBox 19">
            <a:extLst>
              <a:ext uri="{FF2B5EF4-FFF2-40B4-BE49-F238E27FC236}">
                <a16:creationId xmlns:a16="http://schemas.microsoft.com/office/drawing/2014/main" id="{69A73734-6641-221D-8428-8CDC6E218252}"/>
              </a:ext>
            </a:extLst>
          </p:cNvPr>
          <p:cNvSpPr txBox="1"/>
          <p:nvPr/>
        </p:nvSpPr>
        <p:spPr>
          <a:xfrm>
            <a:off x="6699249" y="3380251"/>
            <a:ext cx="8784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100 g</a:t>
            </a:r>
          </a:p>
        </p:txBody>
      </p:sp>
      <p:sp>
        <p:nvSpPr>
          <p:cNvPr id="21" name="TextBox 20">
            <a:extLst>
              <a:ext uri="{FF2B5EF4-FFF2-40B4-BE49-F238E27FC236}">
                <a16:creationId xmlns:a16="http://schemas.microsoft.com/office/drawing/2014/main" id="{9C749DA2-A1AE-5991-FCC4-5B3275501AB4}"/>
              </a:ext>
            </a:extLst>
          </p:cNvPr>
          <p:cNvSpPr txBox="1"/>
          <p:nvPr/>
        </p:nvSpPr>
        <p:spPr>
          <a:xfrm>
            <a:off x="6741583" y="3955102"/>
            <a:ext cx="8255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 30 g    </a:t>
            </a:r>
          </a:p>
        </p:txBody>
      </p:sp>
      <p:sp>
        <p:nvSpPr>
          <p:cNvPr id="6" name="Isosceles Triangle 5">
            <a:extLst>
              <a:ext uri="{FF2B5EF4-FFF2-40B4-BE49-F238E27FC236}">
                <a16:creationId xmlns:a16="http://schemas.microsoft.com/office/drawing/2014/main" id="{082E411C-CF48-6DE8-5E55-5DF6C88AB7AC}"/>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3652D51-436E-CB73-A82B-1A50A0FB15BF}"/>
              </a:ext>
            </a:extLst>
          </p:cNvPr>
          <p:cNvSpPr txBox="1"/>
          <p:nvPr/>
        </p:nvSpPr>
        <p:spPr>
          <a:xfrm>
            <a:off x="-75068" y="29042"/>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14" name="Picture 13" descr="A stack of seven double chocolate chip cookies, with an eight leaning against the stack">
            <a:extLst>
              <a:ext uri="{FF2B5EF4-FFF2-40B4-BE49-F238E27FC236}">
                <a16:creationId xmlns:a16="http://schemas.microsoft.com/office/drawing/2014/main" id="{35817A60-DDC1-298D-2A64-06528D753905}"/>
              </a:ext>
            </a:extLst>
          </p:cNvPr>
          <p:cNvPicPr>
            <a:picLocks noChangeAspect="1"/>
          </p:cNvPicPr>
          <p:nvPr/>
        </p:nvPicPr>
        <p:blipFill>
          <a:blip r:embed="rId5"/>
          <a:stretch>
            <a:fillRect/>
          </a:stretch>
        </p:blipFill>
        <p:spPr>
          <a:xfrm>
            <a:off x="21537" y="2877415"/>
            <a:ext cx="3232782" cy="2155373"/>
          </a:xfrm>
          <a:prstGeom prst="rect">
            <a:avLst/>
          </a:prstGeom>
        </p:spPr>
      </p:pic>
    </p:spTree>
    <p:extLst>
      <p:ext uri="{BB962C8B-B14F-4D97-AF65-F5344CB8AC3E}">
        <p14:creationId xmlns:p14="http://schemas.microsoft.com/office/powerpoint/2010/main" val="308185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8" grpId="0"/>
      <p:bldP spid="19" grpId="0"/>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8</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2675484885"/>
              </p:ext>
            </p:extLst>
          </p:nvPr>
        </p:nvGraphicFramePr>
        <p:xfrm>
          <a:off x="3547467" y="1371323"/>
          <a:ext cx="7247912" cy="3414389"/>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1190009">
                  <a:extLst>
                    <a:ext uri="{9D8B030D-6E8A-4147-A177-3AD203B41FA5}">
                      <a16:colId xmlns:a16="http://schemas.microsoft.com/office/drawing/2014/main" val="1874415336"/>
                    </a:ext>
                  </a:extLst>
                </a:gridCol>
                <a:gridCol w="529849">
                  <a:extLst>
                    <a:ext uri="{9D8B030D-6E8A-4147-A177-3AD203B41FA5}">
                      <a16:colId xmlns:a16="http://schemas.microsoft.com/office/drawing/2014/main" val="307384775"/>
                    </a:ext>
                  </a:extLst>
                </a:gridCol>
                <a:gridCol w="720000">
                  <a:extLst>
                    <a:ext uri="{9D8B030D-6E8A-4147-A177-3AD203B41FA5}">
                      <a16:colId xmlns:a16="http://schemas.microsoft.com/office/drawing/2014/main" val="3314211716"/>
                    </a:ext>
                  </a:extLst>
                </a:gridCol>
                <a:gridCol w="720000">
                  <a:extLst>
                    <a:ext uri="{9D8B030D-6E8A-4147-A177-3AD203B41FA5}">
                      <a16:colId xmlns:a16="http://schemas.microsoft.com/office/drawing/2014/main" val="4087266666"/>
                    </a:ext>
                  </a:extLst>
                </a:gridCol>
                <a:gridCol w="10463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567307">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solidFill>
                            <a:schemeClr val="tx1"/>
                          </a:solidFill>
                          <a:effectLst/>
                          <a:latin typeface="Arial" panose="020B0604020202020204" pitchFamily="34" charset="0"/>
                          <a:cs typeface="Arial" panose="020B0604020202020204" pitchFamily="34" charset="0"/>
                        </a:rPr>
                        <a:t>  150 g</a:t>
                      </a:r>
                      <a:endParaRPr lang="en-US" sz="2400" dirty="0">
                        <a:solidFill>
                          <a:schemeClr val="tx1"/>
                        </a:solidFill>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567307">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75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567307">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100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56880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1670400" y="111600"/>
            <a:ext cx="6742080" cy="12173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2" name="TextBox 1">
            <a:extLst>
              <a:ext uri="{FF2B5EF4-FFF2-40B4-BE49-F238E27FC236}">
                <a16:creationId xmlns:a16="http://schemas.microsoft.com/office/drawing/2014/main" id="{78F6D872-0929-9FDD-3B93-7BFE3E5152DA}"/>
              </a:ext>
            </a:extLst>
          </p:cNvPr>
          <p:cNvSpPr txBox="1"/>
          <p:nvPr/>
        </p:nvSpPr>
        <p:spPr>
          <a:xfrm>
            <a:off x="591816" y="5359753"/>
            <a:ext cx="10463841"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rial" panose="020B0604020202020204" pitchFamily="34" charset="0"/>
                <a:ea typeface="Arial" panose="020B0604020202020204" pitchFamily="34" charset="0"/>
                <a:cs typeface="Arial" panose="020B0604020202020204" pitchFamily="34" charset="0"/>
              </a:rPr>
              <a:t>H</a:t>
            </a:r>
            <a:r>
              <a:rPr lang="en-GB" sz="2800" dirty="0">
                <a:effectLst/>
                <a:latin typeface="Arial" panose="020B0604020202020204" pitchFamily="34" charset="0"/>
                <a:ea typeface="Arial" panose="020B0604020202020204" pitchFamily="34" charset="0"/>
                <a:cs typeface="Arial" panose="020B0604020202020204" pitchFamily="34" charset="0"/>
              </a:rPr>
              <a:t>ow much of each ingredient would be required to make 18 cookies?</a:t>
            </a:r>
            <a:endParaRPr lang="en-GB" sz="28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3A68B01-076A-B96C-C2F2-D18245006D43}"/>
              </a:ext>
            </a:extLst>
          </p:cNvPr>
          <p:cNvSpPr txBox="1"/>
          <p:nvPr/>
        </p:nvSpPr>
        <p:spPr>
          <a:xfrm>
            <a:off x="7873042" y="58372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rgbClr val="FF0000"/>
                </a:solidFill>
                <a:latin typeface="Arial" panose="020B0604020202020204" pitchFamily="34" charset="0"/>
                <a:cs typeface="Arial" panose="020B0604020202020204" pitchFamily="34" charset="0"/>
              </a:rPr>
              <a:t>12 + 6 = 18</a:t>
            </a:r>
            <a:endParaRPr lang="en-US" dirty="0">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5E417C32-6E99-85E7-0870-2BF83F896759}"/>
              </a:ext>
            </a:extLst>
          </p:cNvPr>
          <p:cNvCxnSpPr/>
          <p:nvPr/>
        </p:nvCxnSpPr>
        <p:spPr>
          <a:xfrm flipV="1">
            <a:off x="6415177" y="866956"/>
            <a:ext cx="1431986" cy="4802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1428263-EA1A-C603-7B57-76133B439567}"/>
              </a:ext>
            </a:extLst>
          </p:cNvPr>
          <p:cNvCxnSpPr>
            <a:cxnSpLocks/>
          </p:cNvCxnSpPr>
          <p:nvPr/>
        </p:nvCxnSpPr>
        <p:spPr>
          <a:xfrm flipV="1">
            <a:off x="7249064" y="924465"/>
            <a:ext cx="626854" cy="52333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8F64D41-152D-CBCD-8EF3-C6D89BABAAF0}"/>
              </a:ext>
            </a:extLst>
          </p:cNvPr>
          <p:cNvSpPr txBox="1"/>
          <p:nvPr/>
        </p:nvSpPr>
        <p:spPr>
          <a:xfrm>
            <a:off x="6478438" y="2179608"/>
            <a:ext cx="3565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FF0000"/>
                </a:solidFill>
              </a:rPr>
              <a:t>+</a:t>
            </a:r>
            <a:endParaRPr lang="en-US" sz="3600" dirty="0"/>
          </a:p>
        </p:txBody>
      </p:sp>
      <p:sp>
        <p:nvSpPr>
          <p:cNvPr id="20" name="TextBox 19">
            <a:extLst>
              <a:ext uri="{FF2B5EF4-FFF2-40B4-BE49-F238E27FC236}">
                <a16:creationId xmlns:a16="http://schemas.microsoft.com/office/drawing/2014/main" id="{A4A1C7E8-1BAF-FD9C-B1FA-B79C57E5E0E5}"/>
              </a:ext>
            </a:extLst>
          </p:cNvPr>
          <p:cNvSpPr txBox="1"/>
          <p:nvPr/>
        </p:nvSpPr>
        <p:spPr>
          <a:xfrm>
            <a:off x="9765966" y="2305291"/>
            <a:ext cx="102514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Arial" panose="020B0604020202020204" pitchFamily="34" charset="0"/>
                <a:cs typeface="Arial" panose="020B0604020202020204" pitchFamily="34" charset="0"/>
              </a:rPr>
              <a:t>450 g</a:t>
            </a:r>
          </a:p>
        </p:txBody>
      </p:sp>
      <p:sp>
        <p:nvSpPr>
          <p:cNvPr id="22" name="TextBox 21">
            <a:extLst>
              <a:ext uri="{FF2B5EF4-FFF2-40B4-BE49-F238E27FC236}">
                <a16:creationId xmlns:a16="http://schemas.microsoft.com/office/drawing/2014/main" id="{6AB41740-3E42-3695-48B4-D842A99684CF}"/>
              </a:ext>
            </a:extLst>
          </p:cNvPr>
          <p:cNvSpPr txBox="1"/>
          <p:nvPr/>
        </p:nvSpPr>
        <p:spPr>
          <a:xfrm>
            <a:off x="6478437" y="2740324"/>
            <a:ext cx="3565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FF0000"/>
                </a:solidFill>
              </a:rPr>
              <a:t>+</a:t>
            </a:r>
            <a:endParaRPr lang="en-US" sz="3600" dirty="0"/>
          </a:p>
        </p:txBody>
      </p:sp>
      <p:sp>
        <p:nvSpPr>
          <p:cNvPr id="23" name="TextBox 22">
            <a:extLst>
              <a:ext uri="{FF2B5EF4-FFF2-40B4-BE49-F238E27FC236}">
                <a16:creationId xmlns:a16="http://schemas.microsoft.com/office/drawing/2014/main" id="{E883D121-A532-5284-9B6D-DA721EC701BD}"/>
              </a:ext>
            </a:extLst>
          </p:cNvPr>
          <p:cNvSpPr txBox="1"/>
          <p:nvPr/>
        </p:nvSpPr>
        <p:spPr>
          <a:xfrm>
            <a:off x="9765966" y="2941898"/>
            <a:ext cx="96955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Arial" panose="020B0604020202020204" pitchFamily="34" charset="0"/>
                <a:cs typeface="Arial" panose="020B0604020202020204" pitchFamily="34" charset="0"/>
              </a:rPr>
              <a:t>225 g</a:t>
            </a:r>
          </a:p>
        </p:txBody>
      </p:sp>
      <p:sp>
        <p:nvSpPr>
          <p:cNvPr id="25" name="TextBox 24">
            <a:extLst>
              <a:ext uri="{FF2B5EF4-FFF2-40B4-BE49-F238E27FC236}">
                <a16:creationId xmlns:a16="http://schemas.microsoft.com/office/drawing/2014/main" id="{E4E905D0-73B6-A21C-5881-8EB3298F511A}"/>
              </a:ext>
            </a:extLst>
          </p:cNvPr>
          <p:cNvSpPr txBox="1"/>
          <p:nvPr/>
        </p:nvSpPr>
        <p:spPr>
          <a:xfrm>
            <a:off x="6508178" y="3293625"/>
            <a:ext cx="3565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FF0000"/>
                </a:solidFill>
              </a:rPr>
              <a:t>+</a:t>
            </a:r>
            <a:endParaRPr lang="en-US" sz="3600" dirty="0"/>
          </a:p>
        </p:txBody>
      </p:sp>
      <p:sp>
        <p:nvSpPr>
          <p:cNvPr id="26" name="TextBox 25">
            <a:extLst>
              <a:ext uri="{FF2B5EF4-FFF2-40B4-BE49-F238E27FC236}">
                <a16:creationId xmlns:a16="http://schemas.microsoft.com/office/drawing/2014/main" id="{F209BE4A-4CF5-E493-7BB6-DA26D9E90733}"/>
              </a:ext>
            </a:extLst>
          </p:cNvPr>
          <p:cNvSpPr txBox="1"/>
          <p:nvPr/>
        </p:nvSpPr>
        <p:spPr>
          <a:xfrm>
            <a:off x="9765964" y="3462759"/>
            <a:ext cx="9695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Arial" panose="020B0604020202020204" pitchFamily="34" charset="0"/>
                <a:cs typeface="Arial" panose="020B0604020202020204" pitchFamily="34" charset="0"/>
              </a:rPr>
              <a:t>300 g</a:t>
            </a:r>
          </a:p>
        </p:txBody>
      </p:sp>
      <p:sp>
        <p:nvSpPr>
          <p:cNvPr id="28" name="TextBox 27">
            <a:extLst>
              <a:ext uri="{FF2B5EF4-FFF2-40B4-BE49-F238E27FC236}">
                <a16:creationId xmlns:a16="http://schemas.microsoft.com/office/drawing/2014/main" id="{47FDFB30-3977-4E58-BD7C-A2E9DB691AFA}"/>
              </a:ext>
            </a:extLst>
          </p:cNvPr>
          <p:cNvSpPr txBox="1"/>
          <p:nvPr/>
        </p:nvSpPr>
        <p:spPr>
          <a:xfrm>
            <a:off x="6508178" y="3837461"/>
            <a:ext cx="38630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FF0000"/>
                </a:solidFill>
              </a:rPr>
              <a:t>+</a:t>
            </a:r>
            <a:endParaRPr lang="en-US" sz="3600" dirty="0"/>
          </a:p>
        </p:txBody>
      </p:sp>
      <p:sp>
        <p:nvSpPr>
          <p:cNvPr id="29" name="TextBox 28">
            <a:extLst>
              <a:ext uri="{FF2B5EF4-FFF2-40B4-BE49-F238E27FC236}">
                <a16:creationId xmlns:a16="http://schemas.microsoft.com/office/drawing/2014/main" id="{F6B008F5-0C4F-CB80-1B8E-9DF066CF08E1}"/>
              </a:ext>
            </a:extLst>
          </p:cNvPr>
          <p:cNvSpPr txBox="1"/>
          <p:nvPr/>
        </p:nvSpPr>
        <p:spPr>
          <a:xfrm>
            <a:off x="9954227" y="4089721"/>
            <a:ext cx="83687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Arial" panose="020B0604020202020204" pitchFamily="34" charset="0"/>
                <a:cs typeface="Arial" panose="020B0604020202020204" pitchFamily="34" charset="0"/>
              </a:rPr>
              <a:t>90 g</a:t>
            </a:r>
          </a:p>
        </p:txBody>
      </p:sp>
      <p:sp>
        <p:nvSpPr>
          <p:cNvPr id="9" name="Isosceles Triangle 8">
            <a:extLst>
              <a:ext uri="{FF2B5EF4-FFF2-40B4-BE49-F238E27FC236}">
                <a16:creationId xmlns:a16="http://schemas.microsoft.com/office/drawing/2014/main" id="{C88AB7F6-E966-A887-A15F-093B7996F60D}"/>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5E3D19A2-2C1E-CD93-629D-7C4F801E7680}"/>
              </a:ext>
            </a:extLst>
          </p:cNvPr>
          <p:cNvSpPr txBox="1"/>
          <p:nvPr/>
        </p:nvSpPr>
        <p:spPr>
          <a:xfrm>
            <a:off x="-75068" y="29042"/>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7" name="Picture 6" descr="A stack of seven double chocolate chip cookies, with an eight leaning against the stack">
            <a:extLst>
              <a:ext uri="{FF2B5EF4-FFF2-40B4-BE49-F238E27FC236}">
                <a16:creationId xmlns:a16="http://schemas.microsoft.com/office/drawing/2014/main" id="{AF4F28DC-6A95-119A-C941-E03DB119E1E6}"/>
              </a:ext>
            </a:extLst>
          </p:cNvPr>
          <p:cNvPicPr>
            <a:picLocks noChangeAspect="1"/>
          </p:cNvPicPr>
          <p:nvPr/>
        </p:nvPicPr>
        <p:blipFill>
          <a:blip r:embed="rId3"/>
          <a:stretch>
            <a:fillRect/>
          </a:stretch>
        </p:blipFill>
        <p:spPr>
          <a:xfrm>
            <a:off x="134579" y="2875372"/>
            <a:ext cx="3117296" cy="2078376"/>
          </a:xfrm>
          <a:prstGeom prst="rect">
            <a:avLst/>
          </a:prstGeom>
        </p:spPr>
      </p:pic>
    </p:spTree>
    <p:extLst>
      <p:ext uri="{BB962C8B-B14F-4D97-AF65-F5344CB8AC3E}">
        <p14:creationId xmlns:p14="http://schemas.microsoft.com/office/powerpoint/2010/main" val="3626006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p:bldP spid="23" grpId="0"/>
      <p:bldP spid="25" grpId="0"/>
      <p:bldP spid="26" grpId="0"/>
      <p:bldP spid="28"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9</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2455773786"/>
              </p:ext>
            </p:extLst>
          </p:nvPr>
        </p:nvGraphicFramePr>
        <p:xfrm>
          <a:off x="3667489" y="1330468"/>
          <a:ext cx="7210160" cy="3188868"/>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915452">
                  <a:extLst>
                    <a:ext uri="{9D8B030D-6E8A-4147-A177-3AD203B41FA5}">
                      <a16:colId xmlns:a16="http://schemas.microsoft.com/office/drawing/2014/main" val="1874415336"/>
                    </a:ext>
                  </a:extLst>
                </a:gridCol>
                <a:gridCol w="777600">
                  <a:extLst>
                    <a:ext uri="{9D8B030D-6E8A-4147-A177-3AD203B41FA5}">
                      <a16:colId xmlns:a16="http://schemas.microsoft.com/office/drawing/2014/main" val="307384775"/>
                    </a:ext>
                  </a:extLst>
                </a:gridCol>
                <a:gridCol w="777600">
                  <a:extLst>
                    <a:ext uri="{9D8B030D-6E8A-4147-A177-3AD203B41FA5}">
                      <a16:colId xmlns:a16="http://schemas.microsoft.com/office/drawing/2014/main" val="3314211716"/>
                    </a:ext>
                  </a:extLst>
                </a:gridCol>
                <a:gridCol w="777600">
                  <a:extLst>
                    <a:ext uri="{9D8B030D-6E8A-4147-A177-3AD203B41FA5}">
                      <a16:colId xmlns:a16="http://schemas.microsoft.com/office/drawing/2014/main" val="4087266666"/>
                    </a:ext>
                  </a:extLst>
                </a:gridCol>
                <a:gridCol w="920160">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Calibri" panose="020F0502020204030204" pitchFamily="34" charset="0"/>
                          <a:ea typeface="Arial" panose="020B0604020202020204" pitchFamily="34" charset="0"/>
                          <a:cs typeface="Times New Roman" panose="02020603050405020304" pitchFamily="18" charset="0"/>
                        </a:rPr>
                        <a:t>No. of Cookies</a:t>
                      </a: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panose="020F0502020204030204" pitchFamily="34" charset="0"/>
                          <a:ea typeface="Arial" panose="020B0604020202020204" pitchFamily="34" charset="0"/>
                          <a:cs typeface="Times New Roman" panose="02020603050405020304" pitchFamily="18" charset="0"/>
                        </a:rPr>
                        <a:t>12</a:t>
                      </a: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Calibri"/>
                          <a:ea typeface="Calibri" panose="020F0502020204030204" pitchFamily="34" charset="0"/>
                        </a:rPr>
                        <a:t>6</a:t>
                      </a:r>
                    </a:p>
                    <a:p>
                      <a:pPr algn="ctr">
                        <a:lnSpc>
                          <a:spcPct val="115000"/>
                        </a:lnSpc>
                        <a:spcBef>
                          <a:spcPts val="400"/>
                        </a:spcBef>
                        <a:spcAft>
                          <a:spcPts val="400"/>
                        </a:spcAft>
                      </a:pP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567307">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Flour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300 g</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solidFill>
                            <a:srgbClr val="404040"/>
                          </a:solidFill>
                          <a:effectLst/>
                          <a:latin typeface="Calibri"/>
                        </a:rPr>
                        <a:t>150 g</a:t>
                      </a:r>
                      <a:endParaRPr lang="en-US" sz="24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450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567307">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Sugar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150 g</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  75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225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567307">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Butter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200 g</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100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300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568800">
                <a:tc>
                  <a:txBody>
                    <a:bodyPr/>
                    <a:lstStyle/>
                    <a:p>
                      <a:pPr algn="l">
                        <a:lnSpc>
                          <a:spcPct val="115000"/>
                        </a:lnSpc>
                        <a:spcBef>
                          <a:spcPts val="400"/>
                        </a:spcBef>
                        <a:spcAft>
                          <a:spcPts val="400"/>
                        </a:spcAft>
                      </a:pPr>
                      <a:r>
                        <a:rPr lang="en-GB" sz="2400" dirty="0">
                          <a:solidFill>
                            <a:srgbClr val="404040"/>
                          </a:solidFill>
                          <a:effectLst/>
                          <a:latin typeface="Calibri"/>
                          <a:ea typeface="Arial" panose="020B0604020202020204" pitchFamily="34" charset="0"/>
                          <a:cs typeface="Times New Roman"/>
                        </a:rPr>
                        <a:t>Cocoa powder</a:t>
                      </a: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panose="020F0502020204030204" pitchFamily="34" charset="0"/>
                          <a:ea typeface="Arial" panose="020B0604020202020204" pitchFamily="34" charset="0"/>
                          <a:cs typeface="Times New Roman" panose="02020603050405020304" pitchFamily="18" charset="0"/>
                        </a:rPr>
                        <a:t>  60 g</a:t>
                      </a:r>
                      <a:endParaRPr lang="en-GB" sz="2400" dirty="0">
                        <a:solidFill>
                          <a:srgbClr val="40404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  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Calibri"/>
                          <a:ea typeface="Calibri" panose="020F0502020204030204" pitchFamily="34" charset="0"/>
                          <a:cs typeface="Times New Roman"/>
                        </a:rPr>
                        <a:t>  90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6" name="TextBox 5">
            <a:extLst>
              <a:ext uri="{FF2B5EF4-FFF2-40B4-BE49-F238E27FC236}">
                <a16:creationId xmlns:a16="http://schemas.microsoft.com/office/drawing/2014/main" id="{F06E0ECF-EF6A-16A5-7EC2-51D9835EE148}"/>
              </a:ext>
            </a:extLst>
          </p:cNvPr>
          <p:cNvSpPr txBox="1"/>
          <p:nvPr/>
        </p:nvSpPr>
        <p:spPr>
          <a:xfrm>
            <a:off x="466225" y="5047649"/>
            <a:ext cx="10948697" cy="523220"/>
          </a:xfrm>
          <a:prstGeom prst="rect">
            <a:avLst/>
          </a:prstGeom>
          <a:noFill/>
        </p:spPr>
        <p:txBody>
          <a:bodyPr wrap="square" lIns="91440" tIns="45720" rIns="91440" bIns="45720" anchor="t">
            <a:spAutoFit/>
          </a:bodyPr>
          <a:lstStyle/>
          <a:p>
            <a:endParaRPr lang="en-GB" sz="2800" dirty="0">
              <a:ea typeface="+mn-lt"/>
              <a:cs typeface="+mn-lt"/>
            </a:endParaRPr>
          </a:p>
        </p:txBody>
      </p:sp>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1670400" y="111600"/>
            <a:ext cx="479869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2" name="TextBox 1">
            <a:extLst>
              <a:ext uri="{FF2B5EF4-FFF2-40B4-BE49-F238E27FC236}">
                <a16:creationId xmlns:a16="http://schemas.microsoft.com/office/drawing/2014/main" id="{78F6D872-0929-9FDD-3B93-7BFE3E5152DA}"/>
              </a:ext>
            </a:extLst>
          </p:cNvPr>
          <p:cNvSpPr txBox="1"/>
          <p:nvPr/>
        </p:nvSpPr>
        <p:spPr>
          <a:xfrm>
            <a:off x="591816" y="5359753"/>
            <a:ext cx="10463841"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rial" panose="020B0604020202020204" pitchFamily="34" charset="0"/>
                <a:ea typeface="Arial" panose="020B0604020202020204" pitchFamily="34" charset="0"/>
                <a:cs typeface="Arial" panose="020B0604020202020204" pitchFamily="34" charset="0"/>
              </a:rPr>
              <a:t>H</a:t>
            </a:r>
            <a:r>
              <a:rPr lang="en-GB" sz="2800" dirty="0">
                <a:effectLst/>
                <a:latin typeface="Arial" panose="020B0604020202020204" pitchFamily="34" charset="0"/>
                <a:ea typeface="Arial" panose="020B0604020202020204" pitchFamily="34" charset="0"/>
                <a:cs typeface="Arial" panose="020B0604020202020204" pitchFamily="34" charset="0"/>
              </a:rPr>
              <a:t>ow much of each ingredient would be required to make </a:t>
            </a:r>
            <a:r>
              <a:rPr lang="en-GB" sz="2800" dirty="0">
                <a:latin typeface="Arial" panose="020B0604020202020204" pitchFamily="34" charset="0"/>
                <a:ea typeface="Arial" panose="020B0604020202020204" pitchFamily="34" charset="0"/>
                <a:cs typeface="Arial" panose="020B0604020202020204" pitchFamily="34" charset="0"/>
              </a:rPr>
              <a:t>15</a:t>
            </a:r>
            <a:r>
              <a:rPr lang="en-GB" sz="2800" dirty="0">
                <a:effectLst/>
                <a:latin typeface="Arial" panose="020B0604020202020204" pitchFamily="34" charset="0"/>
                <a:ea typeface="Arial" panose="020B0604020202020204" pitchFamily="34" charset="0"/>
                <a:cs typeface="Arial" panose="020B0604020202020204" pitchFamily="34" charset="0"/>
              </a:rPr>
              <a:t> cookies?</a:t>
            </a:r>
            <a:endParaRPr lang="en-GB" sz="2800" dirty="0">
              <a:latin typeface="Arial" panose="020B0604020202020204" pitchFamily="34" charset="0"/>
              <a:cs typeface="Arial" panose="020B0604020202020204" pitchFamily="34" charset="0"/>
            </a:endParaRPr>
          </a:p>
        </p:txBody>
      </p:sp>
      <p:sp>
        <p:nvSpPr>
          <p:cNvPr id="10" name="Isosceles Triangle 9">
            <a:extLst>
              <a:ext uri="{FF2B5EF4-FFF2-40B4-BE49-F238E27FC236}">
                <a16:creationId xmlns:a16="http://schemas.microsoft.com/office/drawing/2014/main" id="{2BD335FD-4DC1-3818-DC91-38B0891F00EF}"/>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C621B7AE-F367-764F-E1AF-4886A3662E5B}"/>
              </a:ext>
            </a:extLst>
          </p:cNvPr>
          <p:cNvSpPr txBox="1"/>
          <p:nvPr/>
        </p:nvSpPr>
        <p:spPr>
          <a:xfrm>
            <a:off x="-51318" y="29042"/>
            <a:ext cx="2141372" cy="400110"/>
          </a:xfrm>
          <a:prstGeom prst="rect">
            <a:avLst/>
          </a:prstGeom>
          <a:noFill/>
          <a:ln>
            <a:noFill/>
          </a:ln>
          <a:effectLst/>
        </p:spPr>
        <p:txBody>
          <a:bodyPr wrap="square" lIns="91440" tIns="45720" rIns="91440" bIns="45720" rtlCol="0" anchor="t">
            <a:spAutoFit/>
          </a:bodyPr>
          <a:lstStyle/>
          <a:p>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9" name="Picture 8" descr="A stack of seven double chocolate chip cookies, with an eight leaning against the stack">
            <a:extLst>
              <a:ext uri="{FF2B5EF4-FFF2-40B4-BE49-F238E27FC236}">
                <a16:creationId xmlns:a16="http://schemas.microsoft.com/office/drawing/2014/main" id="{530AF1B3-6567-26C5-D19E-2293EC3915AD}"/>
              </a:ext>
            </a:extLst>
          </p:cNvPr>
          <p:cNvPicPr>
            <a:picLocks noChangeAspect="1"/>
          </p:cNvPicPr>
          <p:nvPr/>
        </p:nvPicPr>
        <p:blipFill>
          <a:blip r:embed="rId3"/>
          <a:stretch>
            <a:fillRect/>
          </a:stretch>
        </p:blipFill>
        <p:spPr>
          <a:xfrm>
            <a:off x="0" y="2778184"/>
            <a:ext cx="3403905" cy="2269465"/>
          </a:xfrm>
          <a:prstGeom prst="rect">
            <a:avLst/>
          </a:prstGeom>
        </p:spPr>
      </p:pic>
    </p:spTree>
    <p:extLst>
      <p:ext uri="{BB962C8B-B14F-4D97-AF65-F5344CB8AC3E}">
        <p14:creationId xmlns:p14="http://schemas.microsoft.com/office/powerpoint/2010/main" val="35351228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54519A-5C88-4765-8DF4-097EB505FC69}">
  <ds:schemaRefs>
    <ds:schemaRef ds:uri="83bdd42b-fb02-46fb-bb6b-b0ca0d8ae6de"/>
    <ds:schemaRef ds:uri="cf8cbe2d-0e71-4d38-8f38-c3c6c5b56cd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a943fffa-545b-4eca-b17d-5f9a138dda08"/>
    <ds:schemaRef ds:uri="c5cf19a6-e467-491d-9af0-5a70f09a6a41"/>
  </ds:schemaRefs>
</ds:datastoreItem>
</file>

<file path=customXml/itemProps2.xml><?xml version="1.0" encoding="utf-8"?>
<ds:datastoreItem xmlns:ds="http://schemas.openxmlformats.org/officeDocument/2006/customXml" ds:itemID="{5E0AC1AD-A1CF-46C0-8DC4-528ABD74FD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5237</TotalTime>
  <Words>2884</Words>
  <Application>Microsoft Office PowerPoint</Application>
  <PresentationFormat>Widescreen</PresentationFormat>
  <Paragraphs>555</Paragraphs>
  <Slides>23</Slides>
  <Notes>23</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23</vt:i4>
      </vt:variant>
    </vt:vector>
  </HeadingPairs>
  <TitlesOfParts>
    <vt:vector size="31" baseType="lpstr">
      <vt:lpstr>Arial</vt:lpstr>
      <vt:lpstr>Calibri</vt:lpstr>
      <vt:lpstr>Calibri Light</vt:lpstr>
      <vt:lpstr>Noto Sans Symbols</vt:lpstr>
      <vt:lpstr>Office Theme</vt:lpstr>
      <vt:lpstr>Custom Design</vt:lpstr>
      <vt:lpstr>1_Custom Design</vt:lpstr>
      <vt:lpstr>1_Office Theme</vt:lpstr>
      <vt:lpstr>Lesson 5:  Direct proportion  Level 1 </vt:lpstr>
      <vt:lpstr>INTRODUCTION</vt:lpstr>
      <vt:lpstr>INTRODUCTION</vt:lpstr>
      <vt:lpstr>Direct proportion</vt:lpstr>
      <vt:lpstr>Investigating recipes</vt:lpstr>
      <vt:lpstr>Investigating recipes</vt:lpstr>
      <vt:lpstr>Investigating recipes</vt:lpstr>
      <vt:lpstr>Investigating recipes</vt:lpstr>
      <vt:lpstr>Investigating recipes</vt:lpstr>
      <vt:lpstr>Investigating recipes</vt:lpstr>
      <vt:lpstr>EXPLORE 2 </vt:lpstr>
      <vt:lpstr>Answers</vt:lpstr>
      <vt:lpstr>Answers</vt:lpstr>
      <vt:lpstr>PowerPoint Presentation</vt:lpstr>
      <vt:lpstr>PowerPoint Presentation</vt:lpstr>
      <vt:lpstr>Clarifying misconceptions</vt:lpstr>
      <vt:lpstr>Spot the error</vt:lpstr>
      <vt:lpstr>Exam question 1</vt:lpstr>
      <vt:lpstr>Exam question 2</vt:lpstr>
      <vt:lpstr>REVIEW</vt:lpstr>
      <vt:lpstr>REVIEW</vt:lpstr>
      <vt:lpstr>Lesson review:  Direct proportion  Level 1 </vt:lpstr>
      <vt:lpstr>Lesson 5: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Olesya Gilmutdinova</cp:lastModifiedBy>
  <cp:revision>66</cp:revision>
  <dcterms:created xsi:type="dcterms:W3CDTF">2019-07-11T15:46:02Z</dcterms:created>
  <dcterms:modified xsi:type="dcterms:W3CDTF">2023-04-13T11:55:51Z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