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59" r:id="rId4"/>
  </p:sldMasterIdLst>
  <p:notesMasterIdLst>
    <p:notesMasterId r:id="rId10"/>
  </p:notesMasterIdLst>
  <p:sldIdLst>
    <p:sldId id="256" r:id="rId5"/>
    <p:sldId id="257" r:id="rId6"/>
    <p:sldId id="258" r:id="rId7"/>
    <p:sldId id="259" r:id="rId8"/>
    <p:sldId id="260" r:id="rId9"/>
  </p:sldIdLst>
  <p:sldSz cx="7559675" cy="10691813"/>
  <p:notesSz cx="6858000" cy="9144000"/>
  <p:embeddedFontLst>
    <p:embeddedFont>
      <p:font typeface="Montserrat" panose="00000500000000000000" pitchFamily="2" charset="0"/>
      <p:regular r:id="rId11"/>
      <p:bold r:id="rId12"/>
      <p:italic r:id="rId13"/>
      <p:boldItalic r:id="rId1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68">
          <p15:clr>
            <a:srgbClr val="A4A3A4"/>
          </p15:clr>
        </p15:guide>
        <p15:guide id="2" pos="238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522D33-E732-C2AE-2989-7CECC9B84CAA}" v="5" dt="2023-07-26T13:01:34.040"/>
  </p1510:revLst>
</p1510:revInfo>
</file>

<file path=ppt/tableStyles.xml><?xml version="1.0" encoding="utf-8"?>
<a:tblStyleLst xmlns:a="http://schemas.openxmlformats.org/drawingml/2006/main" def="{05FB1AF4-EFB2-420D-A0D7-55FA79B216F9}">
  <a:tblStyle styleId="{05FB1AF4-EFB2-420D-A0D7-55FA79B216F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0F7437C-0D85-4367-BD53-882B585F0FA8}" styleName="Table_1">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32"/>
  </p:normalViewPr>
  <p:slideViewPr>
    <p:cSldViewPr snapToGrid="0">
      <p:cViewPr varScale="1">
        <p:scale>
          <a:sx n="44" d="100"/>
          <a:sy n="44" d="100"/>
        </p:scale>
        <p:origin x="2136" y="60"/>
      </p:cViewPr>
      <p:guideLst>
        <p:guide orient="horz" pos="3368"/>
        <p:guide pos="2381"/>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notesMaster" Target="notesMasters/notesMaster1.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wena Scott" userId="S::rowena.scott_leedscitycollege.ac.uk#ext#@aoctenant.onmicrosoft.com::9852bc76-1901-4b88-baa3-87a173338e51" providerId="AD" clId="Web-{F383256A-79ED-1DF3-8A9C-8B3A0A54ADC7}"/>
    <pc:docChg chg="sldOrd">
      <pc:chgData name="Rowena Scott" userId="S::rowena.scott_leedscitycollege.ac.uk#ext#@aoctenant.onmicrosoft.com::9852bc76-1901-4b88-baa3-87a173338e51" providerId="AD" clId="Web-{F383256A-79ED-1DF3-8A9C-8B3A0A54ADC7}" dt="2023-01-23T14:04:25.629" v="0"/>
      <pc:docMkLst>
        <pc:docMk/>
      </pc:docMkLst>
      <pc:sldChg chg="ord">
        <pc:chgData name="Rowena Scott" userId="S::rowena.scott_leedscitycollege.ac.uk#ext#@aoctenant.onmicrosoft.com::9852bc76-1901-4b88-baa3-87a173338e51" providerId="AD" clId="Web-{F383256A-79ED-1DF3-8A9C-8B3A0A54ADC7}" dt="2023-01-23T14:04:25.629" v="0"/>
        <pc:sldMkLst>
          <pc:docMk/>
          <pc:sldMk cId="0" sldId="260"/>
        </pc:sldMkLst>
      </pc:sldChg>
    </pc:docChg>
  </pc:docChgLst>
  <pc:docChgLst>
    <pc:chgData name="Lucy Springall" userId="e4236610-272f-44af-aba9-45f426dfe81c" providerId="ADAL" clId="{43C8379E-8F6E-40F9-B9C0-EEFECD4AE79B}"/>
    <pc:docChg chg="custSel modSld">
      <pc:chgData name="Lucy Springall" userId="e4236610-272f-44af-aba9-45f426dfe81c" providerId="ADAL" clId="{43C8379E-8F6E-40F9-B9C0-EEFECD4AE79B}" dt="2023-04-20T14:16:21.930" v="25" actId="20577"/>
      <pc:docMkLst>
        <pc:docMk/>
      </pc:docMkLst>
      <pc:sldChg chg="modSp mod">
        <pc:chgData name="Lucy Springall" userId="e4236610-272f-44af-aba9-45f426dfe81c" providerId="ADAL" clId="{43C8379E-8F6E-40F9-B9C0-EEFECD4AE79B}" dt="2023-04-20T14:15:45.355" v="20" actId="255"/>
        <pc:sldMkLst>
          <pc:docMk/>
          <pc:sldMk cId="0" sldId="256"/>
        </pc:sldMkLst>
        <pc:spChg chg="mod">
          <ac:chgData name="Lucy Springall" userId="e4236610-272f-44af-aba9-45f426dfe81c" providerId="ADAL" clId="{43C8379E-8F6E-40F9-B9C0-EEFECD4AE79B}" dt="2023-04-20T14:15:45.355" v="20" actId="255"/>
          <ac:spMkLst>
            <pc:docMk/>
            <pc:sldMk cId="0" sldId="256"/>
            <ac:spMk id="54" creationId="{00000000-0000-0000-0000-000000000000}"/>
          </ac:spMkLst>
        </pc:spChg>
      </pc:sldChg>
      <pc:sldChg chg="modSp mod">
        <pc:chgData name="Lucy Springall" userId="e4236610-272f-44af-aba9-45f426dfe81c" providerId="ADAL" clId="{43C8379E-8F6E-40F9-B9C0-EEFECD4AE79B}" dt="2023-04-20T14:15:26.333" v="16" actId="255"/>
        <pc:sldMkLst>
          <pc:docMk/>
          <pc:sldMk cId="0" sldId="257"/>
        </pc:sldMkLst>
        <pc:spChg chg="mod">
          <ac:chgData name="Lucy Springall" userId="e4236610-272f-44af-aba9-45f426dfe81c" providerId="ADAL" clId="{43C8379E-8F6E-40F9-B9C0-EEFECD4AE79B}" dt="2023-04-20T14:15:26.333" v="16" actId="255"/>
          <ac:spMkLst>
            <pc:docMk/>
            <pc:sldMk cId="0" sldId="257"/>
            <ac:spMk id="67" creationId="{00000000-0000-0000-0000-000000000000}"/>
          </ac:spMkLst>
        </pc:spChg>
      </pc:sldChg>
      <pc:sldChg chg="modSp mod">
        <pc:chgData name="Lucy Springall" userId="e4236610-272f-44af-aba9-45f426dfe81c" providerId="ADAL" clId="{43C8379E-8F6E-40F9-B9C0-EEFECD4AE79B}" dt="2023-04-20T14:16:21.930" v="25" actId="20577"/>
        <pc:sldMkLst>
          <pc:docMk/>
          <pc:sldMk cId="0" sldId="258"/>
        </pc:sldMkLst>
        <pc:spChg chg="mod">
          <ac:chgData name="Lucy Springall" userId="e4236610-272f-44af-aba9-45f426dfe81c" providerId="ADAL" clId="{43C8379E-8F6E-40F9-B9C0-EEFECD4AE79B}" dt="2023-04-20T14:16:21.930" v="25" actId="20577"/>
          <ac:spMkLst>
            <pc:docMk/>
            <pc:sldMk cId="0" sldId="258"/>
            <ac:spMk id="80" creationId="{00000000-0000-0000-0000-000000000000}"/>
          </ac:spMkLst>
        </pc:spChg>
      </pc:sldChg>
    </pc:docChg>
  </pc:docChgLst>
  <pc:docChgLst>
    <pc:chgData name="Gemma Brezinski" userId="S::gemma.brezinski@etfoundation.co.uk::fd066b93-240a-4648-a0fe-c80aa4ee1278" providerId="AD" clId="Web-{D6522D33-E732-C2AE-2989-7CECC9B84CAA}"/>
    <pc:docChg chg="modSld">
      <pc:chgData name="Gemma Brezinski" userId="S::gemma.brezinski@etfoundation.co.uk::fd066b93-240a-4648-a0fe-c80aa4ee1278" providerId="AD" clId="Web-{D6522D33-E732-C2AE-2989-7CECC9B84CAA}" dt="2023-07-26T13:01:34.040" v="4"/>
      <pc:docMkLst>
        <pc:docMk/>
      </pc:docMkLst>
      <pc:sldChg chg="delSp">
        <pc:chgData name="Gemma Brezinski" userId="S::gemma.brezinski@etfoundation.co.uk::fd066b93-240a-4648-a0fe-c80aa4ee1278" providerId="AD" clId="Web-{D6522D33-E732-C2AE-2989-7CECC9B84CAA}" dt="2023-07-26T13:01:23.118" v="0"/>
        <pc:sldMkLst>
          <pc:docMk/>
          <pc:sldMk cId="0" sldId="256"/>
        </pc:sldMkLst>
        <pc:picChg chg="del">
          <ac:chgData name="Gemma Brezinski" userId="S::gemma.brezinski@etfoundation.co.uk::fd066b93-240a-4648-a0fe-c80aa4ee1278" providerId="AD" clId="Web-{D6522D33-E732-C2AE-2989-7CECC9B84CAA}" dt="2023-07-26T13:01:23.118" v="0"/>
          <ac:picMkLst>
            <pc:docMk/>
            <pc:sldMk cId="0" sldId="256"/>
            <ac:picMk id="56" creationId="{00000000-0000-0000-0000-000000000000}"/>
          </ac:picMkLst>
        </pc:picChg>
      </pc:sldChg>
      <pc:sldChg chg="delSp">
        <pc:chgData name="Gemma Brezinski" userId="S::gemma.brezinski@etfoundation.co.uk::fd066b93-240a-4648-a0fe-c80aa4ee1278" providerId="AD" clId="Web-{D6522D33-E732-C2AE-2989-7CECC9B84CAA}" dt="2023-07-26T13:01:26.368" v="1"/>
        <pc:sldMkLst>
          <pc:docMk/>
          <pc:sldMk cId="0" sldId="257"/>
        </pc:sldMkLst>
        <pc:picChg chg="del">
          <ac:chgData name="Gemma Brezinski" userId="S::gemma.brezinski@etfoundation.co.uk::fd066b93-240a-4648-a0fe-c80aa4ee1278" providerId="AD" clId="Web-{D6522D33-E732-C2AE-2989-7CECC9B84CAA}" dt="2023-07-26T13:01:26.368" v="1"/>
          <ac:picMkLst>
            <pc:docMk/>
            <pc:sldMk cId="0" sldId="257"/>
            <ac:picMk id="3" creationId="{8F7CFDB8-4ADE-4BA3-B672-E2F7CD270F0D}"/>
          </ac:picMkLst>
        </pc:picChg>
      </pc:sldChg>
      <pc:sldChg chg="delSp">
        <pc:chgData name="Gemma Brezinski" userId="S::gemma.brezinski@etfoundation.co.uk::fd066b93-240a-4648-a0fe-c80aa4ee1278" providerId="AD" clId="Web-{D6522D33-E732-C2AE-2989-7CECC9B84CAA}" dt="2023-07-26T13:01:28.477" v="2"/>
        <pc:sldMkLst>
          <pc:docMk/>
          <pc:sldMk cId="0" sldId="258"/>
        </pc:sldMkLst>
        <pc:picChg chg="del">
          <ac:chgData name="Gemma Brezinski" userId="S::gemma.brezinski@etfoundation.co.uk::fd066b93-240a-4648-a0fe-c80aa4ee1278" providerId="AD" clId="Web-{D6522D33-E732-C2AE-2989-7CECC9B84CAA}" dt="2023-07-26T13:01:28.477" v="2"/>
          <ac:picMkLst>
            <pc:docMk/>
            <pc:sldMk cId="0" sldId="258"/>
            <ac:picMk id="3" creationId="{8423C582-A239-D2E7-6558-D53C68479E89}"/>
          </ac:picMkLst>
        </pc:picChg>
      </pc:sldChg>
      <pc:sldChg chg="delSp">
        <pc:chgData name="Gemma Brezinski" userId="S::gemma.brezinski@etfoundation.co.uk::fd066b93-240a-4648-a0fe-c80aa4ee1278" providerId="AD" clId="Web-{D6522D33-E732-C2AE-2989-7CECC9B84CAA}" dt="2023-07-26T13:01:31.212" v="3"/>
        <pc:sldMkLst>
          <pc:docMk/>
          <pc:sldMk cId="0" sldId="259"/>
        </pc:sldMkLst>
        <pc:picChg chg="del">
          <ac:chgData name="Gemma Brezinski" userId="S::gemma.brezinski@etfoundation.co.uk::fd066b93-240a-4648-a0fe-c80aa4ee1278" providerId="AD" clId="Web-{D6522D33-E732-C2AE-2989-7CECC9B84CAA}" dt="2023-07-26T13:01:31.212" v="3"/>
          <ac:picMkLst>
            <pc:docMk/>
            <pc:sldMk cId="0" sldId="259"/>
            <ac:picMk id="5" creationId="{9B676079-D6E1-8B0E-A133-2AE746F59864}"/>
          </ac:picMkLst>
        </pc:picChg>
      </pc:sldChg>
      <pc:sldChg chg="delSp">
        <pc:chgData name="Gemma Brezinski" userId="S::gemma.brezinski@etfoundation.co.uk::fd066b93-240a-4648-a0fe-c80aa4ee1278" providerId="AD" clId="Web-{D6522D33-E732-C2AE-2989-7CECC9B84CAA}" dt="2023-07-26T13:01:34.040" v="4"/>
        <pc:sldMkLst>
          <pc:docMk/>
          <pc:sldMk cId="0" sldId="260"/>
        </pc:sldMkLst>
        <pc:picChg chg="del">
          <ac:chgData name="Gemma Brezinski" userId="S::gemma.brezinski@etfoundation.co.uk::fd066b93-240a-4648-a0fe-c80aa4ee1278" providerId="AD" clId="Web-{D6522D33-E732-C2AE-2989-7CECC9B84CAA}" dt="2023-07-26T13:01:34.040" v="4"/>
          <ac:picMkLst>
            <pc:docMk/>
            <pc:sldMk cId="0" sldId="260"/>
            <ac:picMk id="3" creationId="{0E115714-D8F1-1E55-A3D4-41EC2C1ECB91}"/>
          </ac:picMkLst>
        </pc:picChg>
      </pc:sldChg>
    </pc:docChg>
  </pc:docChgLst>
  <pc:docChgLst>
    <pc:chgData name="Rowena Scott" userId="S::rowena.scott_leedscitycollege.ac.uk#ext#@aoctenant.onmicrosoft.com::9852bc76-1901-4b88-baa3-87a173338e51" providerId="AD" clId="Web-{07F70E74-145D-D371-3FFF-61FD34B8E7CB}"/>
    <pc:docChg chg="modSld">
      <pc:chgData name="Rowena Scott" userId="S::rowena.scott_leedscitycollege.ac.uk#ext#@aoctenant.onmicrosoft.com::9852bc76-1901-4b88-baa3-87a173338e51" providerId="AD" clId="Web-{07F70E74-145D-D371-3FFF-61FD34B8E7CB}" dt="2023-03-01T21:45:17.874" v="6" actId="20577"/>
      <pc:docMkLst>
        <pc:docMk/>
      </pc:docMkLst>
      <pc:sldChg chg="modSp">
        <pc:chgData name="Rowena Scott" userId="S::rowena.scott_leedscitycollege.ac.uk#ext#@aoctenant.onmicrosoft.com::9852bc76-1901-4b88-baa3-87a173338e51" providerId="AD" clId="Web-{07F70E74-145D-D371-3FFF-61FD34B8E7CB}" dt="2023-03-01T21:45:00.999" v="1" actId="20577"/>
        <pc:sldMkLst>
          <pc:docMk/>
          <pc:sldMk cId="0" sldId="256"/>
        </pc:sldMkLst>
        <pc:spChg chg="mod">
          <ac:chgData name="Rowena Scott" userId="S::rowena.scott_leedscitycollege.ac.uk#ext#@aoctenant.onmicrosoft.com::9852bc76-1901-4b88-baa3-87a173338e51" providerId="AD" clId="Web-{07F70E74-145D-D371-3FFF-61FD34B8E7CB}" dt="2023-03-01T21:45:00.999" v="1" actId="20577"/>
          <ac:spMkLst>
            <pc:docMk/>
            <pc:sldMk cId="0" sldId="256"/>
            <ac:spMk id="60" creationId="{00000000-0000-0000-0000-000000000000}"/>
          </ac:spMkLst>
        </pc:spChg>
      </pc:sldChg>
      <pc:sldChg chg="modSp">
        <pc:chgData name="Rowena Scott" userId="S::rowena.scott_leedscitycollege.ac.uk#ext#@aoctenant.onmicrosoft.com::9852bc76-1901-4b88-baa3-87a173338e51" providerId="AD" clId="Web-{07F70E74-145D-D371-3FFF-61FD34B8E7CB}" dt="2023-03-01T21:45:04.874" v="2" actId="20577"/>
        <pc:sldMkLst>
          <pc:docMk/>
          <pc:sldMk cId="0" sldId="257"/>
        </pc:sldMkLst>
        <pc:spChg chg="mod">
          <ac:chgData name="Rowena Scott" userId="S::rowena.scott_leedscitycollege.ac.uk#ext#@aoctenant.onmicrosoft.com::9852bc76-1901-4b88-baa3-87a173338e51" providerId="AD" clId="Web-{07F70E74-145D-D371-3FFF-61FD34B8E7CB}" dt="2023-03-01T21:45:04.874" v="2" actId="20577"/>
          <ac:spMkLst>
            <pc:docMk/>
            <pc:sldMk cId="0" sldId="257"/>
            <ac:spMk id="73" creationId="{00000000-0000-0000-0000-000000000000}"/>
          </ac:spMkLst>
        </pc:spChg>
      </pc:sldChg>
      <pc:sldChg chg="modSp">
        <pc:chgData name="Rowena Scott" userId="S::rowena.scott_leedscitycollege.ac.uk#ext#@aoctenant.onmicrosoft.com::9852bc76-1901-4b88-baa3-87a173338e51" providerId="AD" clId="Web-{07F70E74-145D-D371-3FFF-61FD34B8E7CB}" dt="2023-03-01T21:45:07.280" v="3" actId="20577"/>
        <pc:sldMkLst>
          <pc:docMk/>
          <pc:sldMk cId="0" sldId="258"/>
        </pc:sldMkLst>
        <pc:spChg chg="mod">
          <ac:chgData name="Rowena Scott" userId="S::rowena.scott_leedscitycollege.ac.uk#ext#@aoctenant.onmicrosoft.com::9852bc76-1901-4b88-baa3-87a173338e51" providerId="AD" clId="Web-{07F70E74-145D-D371-3FFF-61FD34B8E7CB}" dt="2023-03-01T21:45:07.280" v="3" actId="20577"/>
          <ac:spMkLst>
            <pc:docMk/>
            <pc:sldMk cId="0" sldId="258"/>
            <ac:spMk id="84" creationId="{00000000-0000-0000-0000-000000000000}"/>
          </ac:spMkLst>
        </pc:spChg>
      </pc:sldChg>
      <pc:sldChg chg="modSp">
        <pc:chgData name="Rowena Scott" userId="S::rowena.scott_leedscitycollege.ac.uk#ext#@aoctenant.onmicrosoft.com::9852bc76-1901-4b88-baa3-87a173338e51" providerId="AD" clId="Web-{07F70E74-145D-D371-3FFF-61FD34B8E7CB}" dt="2023-03-01T21:45:13.108" v="4" actId="20577"/>
        <pc:sldMkLst>
          <pc:docMk/>
          <pc:sldMk cId="0" sldId="259"/>
        </pc:sldMkLst>
        <pc:spChg chg="mod">
          <ac:chgData name="Rowena Scott" userId="S::rowena.scott_leedscitycollege.ac.uk#ext#@aoctenant.onmicrosoft.com::9852bc76-1901-4b88-baa3-87a173338e51" providerId="AD" clId="Web-{07F70E74-145D-D371-3FFF-61FD34B8E7CB}" dt="2023-03-01T21:45:13.108" v="4" actId="20577"/>
          <ac:spMkLst>
            <pc:docMk/>
            <pc:sldMk cId="0" sldId="259"/>
            <ac:spMk id="96" creationId="{00000000-0000-0000-0000-000000000000}"/>
          </ac:spMkLst>
        </pc:spChg>
      </pc:sldChg>
      <pc:sldChg chg="modSp">
        <pc:chgData name="Rowena Scott" userId="S::rowena.scott_leedscitycollege.ac.uk#ext#@aoctenant.onmicrosoft.com::9852bc76-1901-4b88-baa3-87a173338e51" providerId="AD" clId="Web-{07F70E74-145D-D371-3FFF-61FD34B8E7CB}" dt="2023-03-01T21:45:17.874" v="6" actId="20577"/>
        <pc:sldMkLst>
          <pc:docMk/>
          <pc:sldMk cId="0" sldId="260"/>
        </pc:sldMkLst>
        <pc:spChg chg="mod">
          <ac:chgData name="Rowena Scott" userId="S::rowena.scott_leedscitycollege.ac.uk#ext#@aoctenant.onmicrosoft.com::9852bc76-1901-4b88-baa3-87a173338e51" providerId="AD" clId="Web-{07F70E74-145D-D371-3FFF-61FD34B8E7CB}" dt="2023-03-01T21:45:17.874" v="6" actId="20577"/>
          <ac:spMkLst>
            <pc:docMk/>
            <pc:sldMk cId="0" sldId="260"/>
            <ac:spMk id="110" creationId="{00000000-0000-0000-0000-000000000000}"/>
          </ac:spMkLst>
        </pc:spChg>
      </pc:sldChg>
    </pc:docChg>
  </pc:docChgLst>
  <pc:docChgLst>
    <pc:chgData name="Lucy Springall" userId="e4236610-272f-44af-aba9-45f426dfe81c" providerId="ADAL" clId="{D5836109-806C-4448-9543-5886C76B88A8}"/>
    <pc:docChg chg="modSld">
      <pc:chgData name="Lucy Springall" userId="e4236610-272f-44af-aba9-45f426dfe81c" providerId="ADAL" clId="{D5836109-806C-4448-9543-5886C76B88A8}" dt="2023-05-12T14:15:08.634" v="66"/>
      <pc:docMkLst>
        <pc:docMk/>
      </pc:docMkLst>
      <pc:sldChg chg="modSp mod modCm">
        <pc:chgData name="Lucy Springall" userId="e4236610-272f-44af-aba9-45f426dfe81c" providerId="ADAL" clId="{D5836109-806C-4448-9543-5886C76B88A8}" dt="2023-05-12T14:15:08.634" v="66"/>
        <pc:sldMkLst>
          <pc:docMk/>
          <pc:sldMk cId="0" sldId="257"/>
        </pc:sldMkLst>
        <pc:spChg chg="mod">
          <ac:chgData name="Lucy Springall" userId="e4236610-272f-44af-aba9-45f426dfe81c" providerId="ADAL" clId="{D5836109-806C-4448-9543-5886C76B88A8}" dt="2023-05-12T14:15:04.961" v="65" actId="20577"/>
          <ac:spMkLst>
            <pc:docMk/>
            <pc:sldMk cId="0" sldId="257"/>
            <ac:spMk id="67" creationId="{00000000-0000-0000-0000-000000000000}"/>
          </ac:spMkLst>
        </pc:spChg>
      </pc:sldChg>
    </pc:docChg>
  </pc:docChgLst>
  <pc:docChgLst>
    <pc:chgData name="Nicola Susans" userId="4da5c4f3-9bda-4b43-a02a-af3285e542de" providerId="ADAL" clId="{DB2163FA-CEBE-461F-9885-C5A290F1DCDF}"/>
    <pc:docChg chg="custSel modSld">
      <pc:chgData name="Nicola Susans" userId="4da5c4f3-9bda-4b43-a02a-af3285e542de" providerId="ADAL" clId="{DB2163FA-CEBE-461F-9885-C5A290F1DCDF}" dt="2023-05-23T16:57:27.749" v="59" actId="20577"/>
      <pc:docMkLst>
        <pc:docMk/>
      </pc:docMkLst>
      <pc:sldChg chg="modSp mod modCm">
        <pc:chgData name="Nicola Susans" userId="4da5c4f3-9bda-4b43-a02a-af3285e542de" providerId="ADAL" clId="{DB2163FA-CEBE-461F-9885-C5A290F1DCDF}" dt="2023-05-23T16:53:34.313" v="25"/>
        <pc:sldMkLst>
          <pc:docMk/>
          <pc:sldMk cId="0" sldId="256"/>
        </pc:sldMkLst>
        <pc:graphicFrameChg chg="modGraphic">
          <ac:chgData name="Nicola Susans" userId="4da5c4f3-9bda-4b43-a02a-af3285e542de" providerId="ADAL" clId="{DB2163FA-CEBE-461F-9885-C5A290F1DCDF}" dt="2023-05-23T16:53:28.778" v="23" actId="6549"/>
          <ac:graphicFrameMkLst>
            <pc:docMk/>
            <pc:sldMk cId="0" sldId="256"/>
            <ac:graphicFrameMk id="58" creationId="{00000000-0000-0000-0000-000000000000}"/>
          </ac:graphicFrameMkLst>
        </pc:graphicFrameChg>
      </pc:sldChg>
      <pc:sldChg chg="modSp mod">
        <pc:chgData name="Nicola Susans" userId="4da5c4f3-9bda-4b43-a02a-af3285e542de" providerId="ADAL" clId="{DB2163FA-CEBE-461F-9885-C5A290F1DCDF}" dt="2023-05-23T16:54:56.428" v="26" actId="14100"/>
        <pc:sldMkLst>
          <pc:docMk/>
          <pc:sldMk cId="0" sldId="258"/>
        </pc:sldMkLst>
        <pc:picChg chg="mod">
          <ac:chgData name="Nicola Susans" userId="4da5c4f3-9bda-4b43-a02a-af3285e542de" providerId="ADAL" clId="{DB2163FA-CEBE-461F-9885-C5A290F1DCDF}" dt="2023-05-23T16:54:56.428" v="26" actId="14100"/>
          <ac:picMkLst>
            <pc:docMk/>
            <pc:sldMk cId="0" sldId="258"/>
            <ac:picMk id="88" creationId="{00000000-0000-0000-0000-000000000000}"/>
          </ac:picMkLst>
        </pc:picChg>
      </pc:sldChg>
      <pc:sldChg chg="modSp mod modCm">
        <pc:chgData name="Nicola Susans" userId="4da5c4f3-9bda-4b43-a02a-af3285e542de" providerId="ADAL" clId="{DB2163FA-CEBE-461F-9885-C5A290F1DCDF}" dt="2023-05-23T16:57:27.749" v="59" actId="20577"/>
        <pc:sldMkLst>
          <pc:docMk/>
          <pc:sldMk cId="0" sldId="259"/>
        </pc:sldMkLst>
        <pc:spChg chg="mod">
          <ac:chgData name="Nicola Susans" userId="4da5c4f3-9bda-4b43-a02a-af3285e542de" providerId="ADAL" clId="{DB2163FA-CEBE-461F-9885-C5A290F1DCDF}" dt="2023-05-23T16:57:27.749" v="59" actId="20577"/>
          <ac:spMkLst>
            <pc:docMk/>
            <pc:sldMk cId="0" sldId="259"/>
            <ac:spMk id="96" creationId="{00000000-0000-0000-0000-000000000000}"/>
          </ac:spMkLst>
        </pc:spChg>
        <pc:spChg chg="mod">
          <ac:chgData name="Nicola Susans" userId="4da5c4f3-9bda-4b43-a02a-af3285e542de" providerId="ADAL" clId="{DB2163FA-CEBE-461F-9885-C5A290F1DCDF}" dt="2023-05-23T16:57:07.915" v="53" actId="20577"/>
          <ac:spMkLst>
            <pc:docMk/>
            <pc:sldMk cId="0" sldId="259"/>
            <ac:spMk id="101" creationId="{00000000-0000-0000-0000-000000000000}"/>
          </ac:spMkLst>
        </pc:spChg>
      </pc:sldChg>
      <pc:sldChg chg="modCm">
        <pc:chgData name="Nicola Susans" userId="4da5c4f3-9bda-4b43-a02a-af3285e542de" providerId="ADAL" clId="{DB2163FA-CEBE-461F-9885-C5A290F1DCDF}" dt="2023-05-23T16:56:11.789" v="27"/>
        <pc:sldMkLst>
          <pc:docMk/>
          <pc:sldMk cId="0" sldId="26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17a09e71995_0_7: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17a09e7199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17a09e71995_0_18: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17a09e71995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17a09e71995_0_33: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17a09e71995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17a09e71995_0_46: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17a09e71995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47778"/>
            <a:ext cx="7044600" cy="42669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891409"/>
            <a:ext cx="7044600" cy="1647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99346"/>
            <a:ext cx="7044600" cy="4081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552657"/>
            <a:ext cx="7044600" cy="27039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57705" y="4471058"/>
            <a:ext cx="7044600" cy="17499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95696"/>
            <a:ext cx="7044600" cy="71019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54948"/>
            <a:ext cx="2321700" cy="15708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88617"/>
            <a:ext cx="2321700" cy="66090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35745"/>
            <a:ext cx="5264700" cy="8503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60"/>
            <a:ext cx="3780000" cy="10692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63450"/>
            <a:ext cx="3344400" cy="3081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826865"/>
            <a:ext cx="3344400" cy="25674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505164"/>
            <a:ext cx="3172200" cy="76812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794266"/>
            <a:ext cx="4959600" cy="12579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subTitle" idx="1"/>
          </p:nvPr>
        </p:nvSpPr>
        <p:spPr>
          <a:xfrm>
            <a:off x="323999" y="2413141"/>
            <a:ext cx="6856401" cy="113625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ct val="48672"/>
              <a:buFont typeface="Arial"/>
              <a:buNone/>
            </a:pPr>
            <a:r>
              <a:rPr lang="en-GB" sz="1200" dirty="0">
                <a:solidFill>
                  <a:schemeClr val="dk1"/>
                </a:solidFill>
              </a:rPr>
              <a:t>Question 1 Care home assistants took blood pressure readings from two types of patients across various areas. The table below shows the results. Calculate the Spearman’s coefficient of rank correlation for the following tables.</a:t>
            </a:r>
            <a:endParaRPr sz="1200" dirty="0">
              <a:solidFill>
                <a:schemeClr val="dk1"/>
              </a:solidFill>
            </a:endParaRPr>
          </a:p>
          <a:p>
            <a:pPr marL="0" lvl="0" indent="0" algn="l" rtl="0">
              <a:lnSpc>
                <a:spcPct val="90000"/>
              </a:lnSpc>
              <a:spcBef>
                <a:spcPts val="0"/>
              </a:spcBef>
              <a:spcAft>
                <a:spcPts val="0"/>
              </a:spcAft>
              <a:buClr>
                <a:schemeClr val="dk1"/>
              </a:buClr>
              <a:buSzPct val="48672"/>
              <a:buFont typeface="Arial"/>
              <a:buNone/>
            </a:pPr>
            <a:endParaRPr sz="1200" dirty="0">
              <a:solidFill>
                <a:schemeClr val="dk1"/>
              </a:solidFill>
            </a:endParaRPr>
          </a:p>
          <a:p>
            <a:pPr marL="0" lvl="0" indent="0" algn="l" rtl="0">
              <a:lnSpc>
                <a:spcPct val="90000"/>
              </a:lnSpc>
              <a:spcBef>
                <a:spcPts val="0"/>
              </a:spcBef>
              <a:spcAft>
                <a:spcPts val="0"/>
              </a:spcAft>
              <a:buClr>
                <a:schemeClr val="dk1"/>
              </a:buClr>
              <a:buSzPct val="48672"/>
              <a:buFont typeface="Arial"/>
              <a:buNone/>
            </a:pPr>
            <a:r>
              <a:rPr lang="en-GB" sz="1200" dirty="0">
                <a:solidFill>
                  <a:schemeClr val="dk1"/>
                </a:solidFill>
              </a:rPr>
              <a:t>Comment on the relationship found between blood pressure readings of the two types of patients.</a:t>
            </a:r>
            <a:endParaRPr sz="1200" dirty="0">
              <a:solidFill>
                <a:schemeClr val="dk1"/>
              </a:solidFill>
            </a:endParaRPr>
          </a:p>
          <a:p>
            <a:pPr marL="0" lvl="0" indent="0" algn="l" rtl="0">
              <a:lnSpc>
                <a:spcPct val="90000"/>
              </a:lnSpc>
              <a:spcBef>
                <a:spcPts val="0"/>
              </a:spcBef>
              <a:spcAft>
                <a:spcPts val="0"/>
              </a:spcAft>
              <a:buClr>
                <a:schemeClr val="dk1"/>
              </a:buClr>
              <a:buSzPct val="48672"/>
              <a:buFont typeface="Arial"/>
              <a:buNone/>
            </a:pPr>
            <a:endParaRPr sz="1200" dirty="0">
              <a:solidFill>
                <a:schemeClr val="dk1"/>
              </a:solidFill>
            </a:endParaRPr>
          </a:p>
          <a:p>
            <a:pPr marL="0" lvl="0" indent="0" algn="l" rtl="0">
              <a:lnSpc>
                <a:spcPct val="90000"/>
              </a:lnSpc>
              <a:spcBef>
                <a:spcPts val="0"/>
              </a:spcBef>
              <a:spcAft>
                <a:spcPts val="0"/>
              </a:spcAft>
              <a:buSzPct val="45022"/>
              <a:buNone/>
            </a:pPr>
            <a:endParaRPr sz="1200" dirty="0">
              <a:solidFill>
                <a:schemeClr val="dk1"/>
              </a:solidFill>
            </a:endParaRPr>
          </a:p>
        </p:txBody>
      </p:sp>
      <p:pic>
        <p:nvPicPr>
          <p:cNvPr id="55" name="Google Shape;55;p13"/>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5167622" y="170514"/>
            <a:ext cx="2036260" cy="734600"/>
          </a:xfrm>
          <a:prstGeom prst="rect">
            <a:avLst/>
          </a:prstGeom>
          <a:noFill/>
          <a:ln>
            <a:noFill/>
          </a:ln>
        </p:spPr>
      </p:pic>
      <p:sp>
        <p:nvSpPr>
          <p:cNvPr id="57" name="Google Shape;57;p13"/>
          <p:cNvSpPr txBox="1"/>
          <p:nvPr/>
        </p:nvSpPr>
        <p:spPr>
          <a:xfrm>
            <a:off x="4537182" y="916014"/>
            <a:ext cx="2666700" cy="3420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500" b="1" dirty="0">
                <a:solidFill>
                  <a:srgbClr val="FFFFFF"/>
                </a:solidFill>
                <a:latin typeface="Montserrat"/>
                <a:ea typeface="Montserrat"/>
                <a:cs typeface="Montserrat"/>
                <a:sym typeface="Montserrat"/>
              </a:rPr>
              <a:t>ETFOUNDATION.CO.UK</a:t>
            </a: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p:txBody>
      </p:sp>
      <p:graphicFrame>
        <p:nvGraphicFramePr>
          <p:cNvPr id="58" name="Google Shape;58;p13"/>
          <p:cNvGraphicFramePr/>
          <p:nvPr>
            <p:extLst>
              <p:ext uri="{D42A27DB-BD31-4B8C-83A1-F6EECF244321}">
                <p14:modId xmlns:p14="http://schemas.microsoft.com/office/powerpoint/2010/main" val="2791576361"/>
              </p:ext>
            </p:extLst>
          </p:nvPr>
        </p:nvGraphicFramePr>
        <p:xfrm>
          <a:off x="323999" y="3502675"/>
          <a:ext cx="6856404" cy="4067245"/>
        </p:xfrm>
        <a:graphic>
          <a:graphicData uri="http://schemas.openxmlformats.org/drawingml/2006/table">
            <a:tbl>
              <a:tblPr>
                <a:noFill/>
                <a:tableStyleId>{05FB1AF4-EFB2-420D-A0D7-55FA79B216F9}</a:tableStyleId>
              </a:tblPr>
              <a:tblGrid>
                <a:gridCol w="1142734">
                  <a:extLst>
                    <a:ext uri="{9D8B030D-6E8A-4147-A177-3AD203B41FA5}">
                      <a16:colId xmlns:a16="http://schemas.microsoft.com/office/drawing/2014/main" val="20000"/>
                    </a:ext>
                  </a:extLst>
                </a:gridCol>
                <a:gridCol w="1142734">
                  <a:extLst>
                    <a:ext uri="{9D8B030D-6E8A-4147-A177-3AD203B41FA5}">
                      <a16:colId xmlns:a16="http://schemas.microsoft.com/office/drawing/2014/main" val="20001"/>
                    </a:ext>
                  </a:extLst>
                </a:gridCol>
                <a:gridCol w="1142734">
                  <a:extLst>
                    <a:ext uri="{9D8B030D-6E8A-4147-A177-3AD203B41FA5}">
                      <a16:colId xmlns:a16="http://schemas.microsoft.com/office/drawing/2014/main" val="20002"/>
                    </a:ext>
                  </a:extLst>
                </a:gridCol>
                <a:gridCol w="1142734">
                  <a:extLst>
                    <a:ext uri="{9D8B030D-6E8A-4147-A177-3AD203B41FA5}">
                      <a16:colId xmlns:a16="http://schemas.microsoft.com/office/drawing/2014/main" val="20003"/>
                    </a:ext>
                  </a:extLst>
                </a:gridCol>
                <a:gridCol w="1142734">
                  <a:extLst>
                    <a:ext uri="{9D8B030D-6E8A-4147-A177-3AD203B41FA5}">
                      <a16:colId xmlns:a16="http://schemas.microsoft.com/office/drawing/2014/main" val="20004"/>
                    </a:ext>
                  </a:extLst>
                </a:gridCol>
                <a:gridCol w="1142734">
                  <a:extLst>
                    <a:ext uri="{9D8B030D-6E8A-4147-A177-3AD203B41FA5}">
                      <a16:colId xmlns:a16="http://schemas.microsoft.com/office/drawing/2014/main" val="20005"/>
                    </a:ext>
                  </a:extLst>
                </a:gridCol>
              </a:tblGrid>
              <a:tr h="510775">
                <a:tc gridSpan="6">
                  <a:txBody>
                    <a:bodyPr/>
                    <a:lstStyle/>
                    <a:p>
                      <a:pPr marL="0" lvl="0" indent="0" algn="ctr" rtl="0">
                        <a:spcBef>
                          <a:spcPts val="0"/>
                        </a:spcBef>
                        <a:spcAft>
                          <a:spcPts val="0"/>
                        </a:spcAft>
                        <a:buNone/>
                      </a:pPr>
                      <a:r>
                        <a:rPr lang="en-GB" dirty="0"/>
                        <a:t>Question 1 </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10775">
                <a:tc>
                  <a:txBody>
                    <a:bodyPr/>
                    <a:lstStyle/>
                    <a:p>
                      <a:pPr marL="0" lvl="0" indent="0" algn="ctr" rtl="0">
                        <a:spcBef>
                          <a:spcPts val="0"/>
                        </a:spcBef>
                        <a:spcAft>
                          <a:spcPts val="0"/>
                        </a:spcAft>
                        <a:buNone/>
                      </a:pPr>
                      <a:r>
                        <a:rPr lang="en-GB" dirty="0"/>
                        <a:t>Type A patients</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R1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dirty="0"/>
                        <a:t>Type B patients</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R2</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d</a:t>
                      </a:r>
                      <a:r>
                        <a:rPr lang="en-GB" baseline="-25000">
                          <a:solidFill>
                            <a:srgbClr val="FF0000"/>
                          </a:solidFill>
                        </a:rPr>
                        <a:t>i</a:t>
                      </a:r>
                      <a:endParaRPr baseline="-25000">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d</a:t>
                      </a:r>
                      <a:r>
                        <a:rPr lang="en-GB" baseline="-25000">
                          <a:solidFill>
                            <a:srgbClr val="FF0000"/>
                          </a:solidFill>
                        </a:rPr>
                        <a:t>i</a:t>
                      </a:r>
                      <a:r>
                        <a:rPr lang="en-GB" baseline="30000">
                          <a:solidFill>
                            <a:srgbClr val="FF0000"/>
                          </a:solidFill>
                        </a:rPr>
                        <a:t>2</a:t>
                      </a:r>
                      <a:endParaRPr baseline="30000">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91150">
                <a:tc>
                  <a:txBody>
                    <a:bodyPr/>
                    <a:lstStyle/>
                    <a:p>
                      <a:pPr marL="0" lvl="0" indent="0" algn="ctr" rtl="0">
                        <a:spcBef>
                          <a:spcPts val="0"/>
                        </a:spcBef>
                        <a:spcAft>
                          <a:spcPts val="0"/>
                        </a:spcAft>
                        <a:buNone/>
                      </a:pPr>
                      <a:r>
                        <a:rPr lang="en-GB" dirty="0"/>
                        <a:t>9,000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2</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dirty="0"/>
                        <a:t>1,040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-3</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-3</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9</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91150">
                <a:tc>
                  <a:txBody>
                    <a:bodyPr/>
                    <a:lstStyle/>
                    <a:p>
                      <a:pPr marL="0" lvl="0" indent="0" algn="ctr" rtl="0">
                        <a:spcBef>
                          <a:spcPts val="0"/>
                        </a:spcBef>
                        <a:spcAft>
                          <a:spcPts val="0"/>
                        </a:spcAft>
                        <a:buNone/>
                      </a:pPr>
                      <a:r>
                        <a:rPr lang="en-GB" dirty="0"/>
                        <a:t>13,000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dirty="0"/>
                        <a:t>6,500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0</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0</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0</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91150">
                <a:tc>
                  <a:txBody>
                    <a:bodyPr/>
                    <a:lstStyle/>
                    <a:p>
                      <a:pPr marL="0" lvl="0" indent="0" algn="ctr" rtl="0">
                        <a:spcBef>
                          <a:spcPts val="0"/>
                        </a:spcBef>
                        <a:spcAft>
                          <a:spcPts val="0"/>
                        </a:spcAft>
                        <a:buNone/>
                      </a:pPr>
                      <a:r>
                        <a:rPr lang="en-GB" dirty="0"/>
                        <a:t>6,000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4</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dirty="0"/>
                        <a:t>3,040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91150">
                <a:tc>
                  <a:txBody>
                    <a:bodyPr/>
                    <a:lstStyle/>
                    <a:p>
                      <a:pPr marL="0" lvl="0" indent="0" algn="ctr" rtl="0">
                        <a:spcBef>
                          <a:spcPts val="0"/>
                        </a:spcBef>
                        <a:spcAft>
                          <a:spcPts val="0"/>
                        </a:spcAft>
                        <a:buNone/>
                      </a:pPr>
                      <a:r>
                        <a:rPr lang="en-GB" dirty="0"/>
                        <a:t>8,800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dirty="0">
                          <a:solidFill>
                            <a:srgbClr val="FF0000"/>
                          </a:solidFill>
                        </a:rPr>
                        <a:t>3</a:t>
                      </a:r>
                      <a:endParaRPr dirty="0">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dirty="0"/>
                        <a:t>2,300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91150">
                <a:tc>
                  <a:txBody>
                    <a:bodyPr/>
                    <a:lstStyle/>
                    <a:p>
                      <a:pPr marL="0" lvl="0" indent="0" algn="ctr" rtl="0">
                        <a:spcBef>
                          <a:spcPts val="0"/>
                        </a:spcBef>
                        <a:spcAft>
                          <a:spcPts val="0"/>
                        </a:spcAft>
                        <a:buNone/>
                      </a:pPr>
                      <a:r>
                        <a:rPr lang="en-GB" dirty="0"/>
                        <a:t>2,200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5</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dirty="0"/>
                        <a:t>4,800</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3</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3</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9</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491150">
                <a:tc gridSpan="5">
                  <a:txBody>
                    <a:bodyPr/>
                    <a:lstStyle/>
                    <a:p>
                      <a:pPr marL="0" lvl="0" indent="0" algn="ctr" rtl="0">
                        <a:spcBef>
                          <a:spcPts val="0"/>
                        </a:spcBef>
                        <a:spcAft>
                          <a:spcPts val="0"/>
                        </a:spcAft>
                        <a:buNone/>
                      </a:pPr>
                      <a:r>
                        <a:rPr lang="en-GB"/>
                        <a:t>Total</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ctr" rtl="0">
                        <a:spcBef>
                          <a:spcPts val="0"/>
                        </a:spcBef>
                        <a:spcAft>
                          <a:spcPts val="0"/>
                        </a:spcAft>
                        <a:buNone/>
                      </a:pPr>
                      <a:r>
                        <a:rPr lang="en-GB" dirty="0">
                          <a:solidFill>
                            <a:srgbClr val="FF0000"/>
                          </a:solidFill>
                        </a:rPr>
                        <a:t>20</a:t>
                      </a:r>
                      <a:endParaRPr dirty="0">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59" name="Google Shape;59;p13"/>
          <p:cNvSpPr/>
          <p:nvPr/>
        </p:nvSpPr>
        <p:spPr>
          <a:xfrm>
            <a:off x="323999" y="7696862"/>
            <a:ext cx="6879882" cy="2870537"/>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13"/>
          <p:cNvSpPr>
            <a:spLocks/>
          </p:cNvSpPr>
          <p:nvPr/>
        </p:nvSpPr>
        <p:spPr>
          <a:xfrm>
            <a:off x="324000" y="1355264"/>
            <a:ext cx="6879882" cy="9211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GB" sz="4100" dirty="0">
                <a:solidFill>
                  <a:schemeClr val="dk1"/>
                </a:solidFill>
                <a:latin typeface="+mn-lt"/>
              </a:rPr>
              <a:t>Spearman’s rank </a:t>
            </a:r>
            <a:r>
              <a:rPr lang="en-GB" sz="4100" b="1" i="1" dirty="0">
                <a:solidFill>
                  <a:schemeClr val="dk1"/>
                </a:solidFill>
                <a:latin typeface="+mn-lt"/>
              </a:rPr>
              <a:t>in context</a:t>
            </a:r>
            <a:endParaRPr sz="5500" dirty="0">
              <a:solidFill>
                <a:schemeClr val="dk1"/>
              </a:solidFill>
              <a:latin typeface="+mn-lt"/>
            </a:endParaRPr>
          </a:p>
          <a:p>
            <a:pPr marL="0" lvl="0" indent="0" algn="l" rtl="0">
              <a:spcBef>
                <a:spcPts val="0"/>
              </a:spcBef>
              <a:spcAft>
                <a:spcPts val="0"/>
              </a:spcAft>
              <a:buNone/>
            </a:pPr>
            <a:endParaRPr dirty="0">
              <a:latin typeface="+mn-lt"/>
            </a:endParaRPr>
          </a:p>
        </p:txBody>
      </p:sp>
      <p:pic>
        <p:nvPicPr>
          <p:cNvPr id="61" name="Google Shape;61;p13"/>
          <p:cNvPicPr preferRelativeResize="0"/>
          <p:nvPr/>
        </p:nvPicPr>
        <p:blipFill>
          <a:blip r:embed="rId4" cstate="screen">
            <a:alphaModFix/>
            <a:extLst>
              <a:ext uri="{28A0092B-C50C-407E-A947-70E740481C1C}">
                <a14:useLocalDpi xmlns:a14="http://schemas.microsoft.com/office/drawing/2010/main" val="0"/>
              </a:ext>
            </a:extLst>
          </a:blip>
          <a:stretch>
            <a:fillRect/>
          </a:stretch>
        </p:blipFill>
        <p:spPr>
          <a:xfrm>
            <a:off x="667622" y="8061631"/>
            <a:ext cx="1345277" cy="734600"/>
          </a:xfrm>
          <a:prstGeom prst="rect">
            <a:avLst/>
          </a:prstGeom>
          <a:noFill/>
          <a:ln>
            <a:noFill/>
          </a:ln>
        </p:spPr>
      </p:pic>
      <p:pic>
        <p:nvPicPr>
          <p:cNvPr id="62" name="Google Shape;62;p13"/>
          <p:cNvPicPr preferRelativeResize="0"/>
          <p:nvPr/>
        </p:nvPicPr>
        <p:blipFill>
          <a:blip r:embed="rId5" cstate="screen">
            <a:alphaModFix/>
            <a:extLst>
              <a:ext uri="{28A0092B-C50C-407E-A947-70E740481C1C}">
                <a14:useLocalDpi xmlns:a14="http://schemas.microsoft.com/office/drawing/2010/main" val="0"/>
              </a:ext>
            </a:extLst>
          </a:blip>
          <a:stretch>
            <a:fillRect/>
          </a:stretch>
        </p:blipFill>
        <p:spPr>
          <a:xfrm>
            <a:off x="2487640" y="8278672"/>
            <a:ext cx="4241500" cy="182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4"/>
          <p:cNvSpPr txBox="1">
            <a:spLocks noGrp="1"/>
          </p:cNvSpPr>
          <p:nvPr>
            <p:ph type="subTitle" idx="1"/>
          </p:nvPr>
        </p:nvSpPr>
        <p:spPr>
          <a:xfrm>
            <a:off x="324000" y="2373614"/>
            <a:ext cx="6879882" cy="9211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ct val="48672"/>
              <a:buFont typeface="Arial"/>
              <a:buNone/>
            </a:pPr>
            <a:r>
              <a:rPr lang="en-GB" sz="1200" dirty="0">
                <a:solidFill>
                  <a:schemeClr val="dk1"/>
                </a:solidFill>
              </a:rPr>
              <a:t>Question 2 Scientists were gathering data from people whose heights are over 165cm in two cities. This data will later be used to contribute to a genetic study. Calculate the Spearman’s coefficient of rank correlation for the following datasets.</a:t>
            </a:r>
          </a:p>
          <a:p>
            <a:pPr marL="0" lvl="0" indent="0" algn="l" rtl="0">
              <a:lnSpc>
                <a:spcPct val="90000"/>
              </a:lnSpc>
              <a:spcBef>
                <a:spcPts val="0"/>
              </a:spcBef>
              <a:spcAft>
                <a:spcPts val="0"/>
              </a:spcAft>
              <a:buClr>
                <a:schemeClr val="dk1"/>
              </a:buClr>
              <a:buSzPct val="48672"/>
              <a:buFont typeface="Arial"/>
              <a:buNone/>
            </a:pPr>
            <a:endParaRPr sz="1200" dirty="0">
              <a:solidFill>
                <a:schemeClr val="dk1"/>
              </a:solidFill>
            </a:endParaRPr>
          </a:p>
          <a:p>
            <a:pPr marL="0" lvl="0" indent="0" algn="l" rtl="0">
              <a:lnSpc>
                <a:spcPct val="90000"/>
              </a:lnSpc>
              <a:spcBef>
                <a:spcPts val="0"/>
              </a:spcBef>
              <a:spcAft>
                <a:spcPts val="0"/>
              </a:spcAft>
              <a:buClr>
                <a:schemeClr val="dk1"/>
              </a:buClr>
              <a:buSzPct val="48672"/>
              <a:buFont typeface="Arial"/>
              <a:buNone/>
            </a:pPr>
            <a:r>
              <a:rPr lang="en-GB" sz="1200" dirty="0">
                <a:solidFill>
                  <a:schemeClr val="dk1"/>
                </a:solidFill>
              </a:rPr>
              <a:t>Comment on the relationship you have found.</a:t>
            </a:r>
            <a:endParaRPr sz="1200" dirty="0">
              <a:solidFill>
                <a:schemeClr val="dk1"/>
              </a:solidFill>
            </a:endParaRPr>
          </a:p>
        </p:txBody>
      </p:sp>
      <p:graphicFrame>
        <p:nvGraphicFramePr>
          <p:cNvPr id="71" name="Google Shape;71;p14"/>
          <p:cNvGraphicFramePr/>
          <p:nvPr>
            <p:extLst>
              <p:ext uri="{D42A27DB-BD31-4B8C-83A1-F6EECF244321}">
                <p14:modId xmlns:p14="http://schemas.microsoft.com/office/powerpoint/2010/main" val="1900585806"/>
              </p:ext>
            </p:extLst>
          </p:nvPr>
        </p:nvGraphicFramePr>
        <p:xfrm>
          <a:off x="324000" y="3502675"/>
          <a:ext cx="6879882" cy="5441900"/>
        </p:xfrm>
        <a:graphic>
          <a:graphicData uri="http://schemas.openxmlformats.org/drawingml/2006/table">
            <a:tbl>
              <a:tblPr>
                <a:noFill/>
                <a:tableStyleId>{05FB1AF4-EFB2-420D-A0D7-55FA79B216F9}</a:tableStyleId>
              </a:tblPr>
              <a:tblGrid>
                <a:gridCol w="1146647">
                  <a:extLst>
                    <a:ext uri="{9D8B030D-6E8A-4147-A177-3AD203B41FA5}">
                      <a16:colId xmlns:a16="http://schemas.microsoft.com/office/drawing/2014/main" val="20000"/>
                    </a:ext>
                  </a:extLst>
                </a:gridCol>
                <a:gridCol w="1146647">
                  <a:extLst>
                    <a:ext uri="{9D8B030D-6E8A-4147-A177-3AD203B41FA5}">
                      <a16:colId xmlns:a16="http://schemas.microsoft.com/office/drawing/2014/main" val="20001"/>
                    </a:ext>
                  </a:extLst>
                </a:gridCol>
                <a:gridCol w="1146647">
                  <a:extLst>
                    <a:ext uri="{9D8B030D-6E8A-4147-A177-3AD203B41FA5}">
                      <a16:colId xmlns:a16="http://schemas.microsoft.com/office/drawing/2014/main" val="20002"/>
                    </a:ext>
                  </a:extLst>
                </a:gridCol>
                <a:gridCol w="1146647">
                  <a:extLst>
                    <a:ext uri="{9D8B030D-6E8A-4147-A177-3AD203B41FA5}">
                      <a16:colId xmlns:a16="http://schemas.microsoft.com/office/drawing/2014/main" val="20003"/>
                    </a:ext>
                  </a:extLst>
                </a:gridCol>
                <a:gridCol w="1146647">
                  <a:extLst>
                    <a:ext uri="{9D8B030D-6E8A-4147-A177-3AD203B41FA5}">
                      <a16:colId xmlns:a16="http://schemas.microsoft.com/office/drawing/2014/main" val="20004"/>
                    </a:ext>
                  </a:extLst>
                </a:gridCol>
                <a:gridCol w="1146647">
                  <a:extLst>
                    <a:ext uri="{9D8B030D-6E8A-4147-A177-3AD203B41FA5}">
                      <a16:colId xmlns:a16="http://schemas.microsoft.com/office/drawing/2014/main" val="20005"/>
                    </a:ext>
                  </a:extLst>
                </a:gridCol>
              </a:tblGrid>
              <a:tr h="510775">
                <a:tc gridSpan="6">
                  <a:txBody>
                    <a:bodyPr/>
                    <a:lstStyle/>
                    <a:p>
                      <a:pPr marL="0" lvl="0" indent="0" algn="ctr" rtl="0">
                        <a:spcBef>
                          <a:spcPts val="0"/>
                        </a:spcBef>
                        <a:spcAft>
                          <a:spcPts val="0"/>
                        </a:spcAft>
                        <a:buNone/>
                      </a:pPr>
                      <a:r>
                        <a:rPr lang="en-GB" dirty="0"/>
                        <a:t>Question 2</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10775">
                <a:tc>
                  <a:txBody>
                    <a:bodyPr/>
                    <a:lstStyle/>
                    <a:p>
                      <a:pPr marL="0" lvl="0" indent="0" algn="ctr" rtl="0">
                        <a:spcBef>
                          <a:spcPts val="0"/>
                        </a:spcBef>
                        <a:spcAft>
                          <a:spcPts val="0"/>
                        </a:spcAft>
                        <a:buNone/>
                      </a:pPr>
                      <a:r>
                        <a:rPr lang="en-GB" dirty="0"/>
                        <a:t>City 1</a:t>
                      </a:r>
                      <a:endParaRPr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dirty="0">
                          <a:solidFill>
                            <a:srgbClr val="FF0000"/>
                          </a:solidFill>
                        </a:rPr>
                        <a:t>R1</a:t>
                      </a:r>
                      <a:endParaRPr dirty="0">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t>City 2</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R2</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d</a:t>
                      </a:r>
                      <a:r>
                        <a:rPr lang="en-GB" baseline="-25000">
                          <a:solidFill>
                            <a:srgbClr val="FF0000"/>
                          </a:solidFill>
                        </a:rPr>
                        <a:t>i</a:t>
                      </a:r>
                      <a:endParaRPr baseline="-25000">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d</a:t>
                      </a:r>
                      <a:r>
                        <a:rPr lang="en-GB" baseline="-25000">
                          <a:solidFill>
                            <a:srgbClr val="FF0000"/>
                          </a:solidFill>
                        </a:rPr>
                        <a:t>i</a:t>
                      </a:r>
                      <a:r>
                        <a:rPr lang="en-GB" baseline="30000">
                          <a:solidFill>
                            <a:srgbClr val="FF0000"/>
                          </a:solidFill>
                        </a:rPr>
                        <a:t>2</a:t>
                      </a:r>
                      <a:endParaRPr baseline="30000">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91150">
                <a:tc>
                  <a:txBody>
                    <a:bodyPr/>
                    <a:lstStyle/>
                    <a:p>
                      <a:pPr marL="0" lvl="0" indent="0" algn="ctr" rtl="0">
                        <a:spcBef>
                          <a:spcPts val="0"/>
                        </a:spcBef>
                        <a:spcAft>
                          <a:spcPts val="0"/>
                        </a:spcAft>
                        <a:buNone/>
                      </a:pPr>
                      <a:r>
                        <a:rPr lang="en-GB"/>
                        <a:t>880</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dirty="0">
                          <a:solidFill>
                            <a:srgbClr val="FF0000"/>
                          </a:solidFill>
                        </a:rPr>
                        <a:t>4</a:t>
                      </a:r>
                      <a:endParaRPr dirty="0">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t>712</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6</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-2</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4</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91150">
                <a:tc>
                  <a:txBody>
                    <a:bodyPr/>
                    <a:lstStyle/>
                    <a:p>
                      <a:pPr marL="0" lvl="0" indent="0" algn="ctr" rtl="0">
                        <a:spcBef>
                          <a:spcPts val="0"/>
                        </a:spcBef>
                        <a:spcAft>
                          <a:spcPts val="0"/>
                        </a:spcAft>
                        <a:buNone/>
                      </a:pPr>
                      <a:r>
                        <a:rPr lang="en-GB"/>
                        <a:t>900</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3</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t>888</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3</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0</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0</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91150">
                <a:tc>
                  <a:txBody>
                    <a:bodyPr/>
                    <a:lstStyle/>
                    <a:p>
                      <a:pPr marL="0" lvl="0" indent="0" algn="ctr" rtl="0">
                        <a:spcBef>
                          <a:spcPts val="0"/>
                        </a:spcBef>
                        <a:spcAft>
                          <a:spcPts val="0"/>
                        </a:spcAft>
                        <a:buNone/>
                      </a:pPr>
                      <a:r>
                        <a:rPr lang="en-GB"/>
                        <a:t>913</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t>995</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0</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0</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91150">
                <a:tc>
                  <a:txBody>
                    <a:bodyPr/>
                    <a:lstStyle/>
                    <a:p>
                      <a:pPr marL="0" lvl="0" indent="0" algn="ctr" rtl="0">
                        <a:spcBef>
                          <a:spcPts val="0"/>
                        </a:spcBef>
                        <a:spcAft>
                          <a:spcPts val="0"/>
                        </a:spcAft>
                        <a:buNone/>
                      </a:pPr>
                      <a:r>
                        <a:rPr lang="en-GB"/>
                        <a:t>786</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5</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t>750</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5</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0</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0</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91150">
                <a:tc>
                  <a:txBody>
                    <a:bodyPr/>
                    <a:lstStyle/>
                    <a:p>
                      <a:pPr marL="0" lvl="0" indent="0" algn="ctr" rtl="0">
                        <a:spcBef>
                          <a:spcPts val="0"/>
                        </a:spcBef>
                        <a:spcAft>
                          <a:spcPts val="0"/>
                        </a:spcAft>
                        <a:buNone/>
                      </a:pPr>
                      <a:r>
                        <a:rPr lang="en-GB"/>
                        <a:t>912</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2</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t>850</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4</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-2</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4</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491150">
                <a:tc>
                  <a:txBody>
                    <a:bodyPr/>
                    <a:lstStyle/>
                    <a:p>
                      <a:pPr marL="0" lvl="0" indent="0" algn="ctr" rtl="0">
                        <a:spcBef>
                          <a:spcPts val="0"/>
                        </a:spcBef>
                        <a:spcAft>
                          <a:spcPts val="0"/>
                        </a:spcAft>
                        <a:buNone/>
                      </a:pPr>
                      <a:r>
                        <a:rPr lang="en-GB"/>
                        <a:t>750</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6</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t>900</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2</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4</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16</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491150">
                <a:tc>
                  <a:txBody>
                    <a:bodyPr/>
                    <a:lstStyle/>
                    <a:p>
                      <a:pPr marL="0" lvl="0" indent="0" algn="ctr" rtl="0">
                        <a:spcBef>
                          <a:spcPts val="0"/>
                        </a:spcBef>
                        <a:spcAft>
                          <a:spcPts val="0"/>
                        </a:spcAft>
                        <a:buNone/>
                      </a:pPr>
                      <a:r>
                        <a:rPr lang="en-GB"/>
                        <a:t>520</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8</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t>650</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7</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491150">
                <a:tc>
                  <a:txBody>
                    <a:bodyPr/>
                    <a:lstStyle/>
                    <a:p>
                      <a:pPr marL="0" lvl="0" indent="0" algn="ctr" rtl="0">
                        <a:spcBef>
                          <a:spcPts val="0"/>
                        </a:spcBef>
                        <a:spcAft>
                          <a:spcPts val="0"/>
                        </a:spcAft>
                        <a:buNone/>
                      </a:pPr>
                      <a:r>
                        <a:rPr lang="en-GB"/>
                        <a:t>611</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7</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t>555</a:t>
                      </a:r>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8</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a:solidFill>
                            <a:srgbClr val="FF0000"/>
                          </a:solidFill>
                        </a:rPr>
                        <a:t>1</a:t>
                      </a:r>
                      <a:endParaRPr>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491150">
                <a:tc gridSpan="5">
                  <a:txBody>
                    <a:bodyPr/>
                    <a:lstStyle/>
                    <a:p>
                      <a:pPr marL="0" lvl="0" indent="0" algn="ctr" rtl="0">
                        <a:spcBef>
                          <a:spcPts val="0"/>
                        </a:spcBef>
                        <a:spcAft>
                          <a:spcPts val="0"/>
                        </a:spcAft>
                        <a:buNone/>
                      </a:pPr>
                      <a:r>
                        <a:rPr lang="en-GB" dirty="0">
                          <a:solidFill>
                            <a:schemeClr val="dk1"/>
                          </a:solidFill>
                        </a:rPr>
                        <a:t>Total</a:t>
                      </a:r>
                      <a:endParaRPr dirty="0">
                        <a:solidFill>
                          <a:schemeClr val="dk1"/>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ctr" rtl="0">
                        <a:spcBef>
                          <a:spcPts val="0"/>
                        </a:spcBef>
                        <a:spcAft>
                          <a:spcPts val="0"/>
                        </a:spcAft>
                        <a:buNone/>
                      </a:pPr>
                      <a:r>
                        <a:rPr lang="en-GB" dirty="0">
                          <a:solidFill>
                            <a:srgbClr val="FF0000"/>
                          </a:solidFill>
                        </a:rPr>
                        <a:t>26</a:t>
                      </a:r>
                      <a:endParaRPr dirty="0">
                        <a:solidFill>
                          <a:srgbClr val="FF0000"/>
                        </a:solidFill>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72" name="Google Shape;72;p14"/>
          <p:cNvSpPr/>
          <p:nvPr/>
        </p:nvSpPr>
        <p:spPr>
          <a:xfrm>
            <a:off x="324000" y="9046647"/>
            <a:ext cx="6879882" cy="1545300"/>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4" name="Google Shape;74;p14"/>
          <p:cNvPicPr preferRelativeResize="0"/>
          <p:nvPr/>
        </p:nvPicPr>
        <p:blipFill>
          <a:blip r:embed="rId3" cstate="screen">
            <a:alphaModFix/>
            <a:extLst>
              <a:ext uri="{28A0092B-C50C-407E-A947-70E740481C1C}">
                <a14:useLocalDpi xmlns:a14="http://schemas.microsoft.com/office/drawing/2010/main" val="0"/>
              </a:ext>
            </a:extLst>
          </a:blip>
          <a:stretch>
            <a:fillRect/>
          </a:stretch>
        </p:blipFill>
        <p:spPr>
          <a:xfrm>
            <a:off x="2891075" y="9192451"/>
            <a:ext cx="3779999" cy="1253700"/>
          </a:xfrm>
          <a:prstGeom prst="rect">
            <a:avLst/>
          </a:prstGeom>
          <a:noFill/>
          <a:ln>
            <a:noFill/>
          </a:ln>
        </p:spPr>
      </p:pic>
      <p:pic>
        <p:nvPicPr>
          <p:cNvPr id="75" name="Google Shape;75;p14"/>
          <p:cNvPicPr preferRelativeResize="0"/>
          <p:nvPr/>
        </p:nvPicPr>
        <p:blipFill>
          <a:blip r:embed="rId4" cstate="screen">
            <a:alphaModFix/>
            <a:extLst>
              <a:ext uri="{28A0092B-C50C-407E-A947-70E740481C1C}">
                <a14:useLocalDpi xmlns:a14="http://schemas.microsoft.com/office/drawing/2010/main" val="0"/>
              </a:ext>
            </a:extLst>
          </a:blip>
          <a:stretch>
            <a:fillRect/>
          </a:stretch>
        </p:blipFill>
        <p:spPr>
          <a:xfrm>
            <a:off x="690273" y="9358745"/>
            <a:ext cx="1686815" cy="921100"/>
          </a:xfrm>
          <a:prstGeom prst="rect">
            <a:avLst/>
          </a:prstGeom>
          <a:noFill/>
          <a:ln>
            <a:noFill/>
          </a:ln>
        </p:spPr>
      </p:pic>
      <p:pic>
        <p:nvPicPr>
          <p:cNvPr id="2" name="Google Shape;55;p13">
            <a:extLst>
              <a:ext uri="{FF2B5EF4-FFF2-40B4-BE49-F238E27FC236}">
                <a16:creationId xmlns:a16="http://schemas.microsoft.com/office/drawing/2014/main" id="{E5291960-B848-EB0C-B768-AF7C1A5DC83A}"/>
              </a:ext>
            </a:extLst>
          </p:cNvPr>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5167622" y="170514"/>
            <a:ext cx="2036260" cy="734600"/>
          </a:xfrm>
          <a:prstGeom prst="rect">
            <a:avLst/>
          </a:prstGeom>
          <a:noFill/>
          <a:ln>
            <a:noFill/>
          </a:ln>
        </p:spPr>
      </p:pic>
      <p:sp>
        <p:nvSpPr>
          <p:cNvPr id="4" name="Google Shape;57;p13">
            <a:extLst>
              <a:ext uri="{FF2B5EF4-FFF2-40B4-BE49-F238E27FC236}">
                <a16:creationId xmlns:a16="http://schemas.microsoft.com/office/drawing/2014/main" id="{E255E4D0-B56B-3A71-1B95-C18513081A32}"/>
              </a:ext>
            </a:extLst>
          </p:cNvPr>
          <p:cNvSpPr txBox="1"/>
          <p:nvPr/>
        </p:nvSpPr>
        <p:spPr>
          <a:xfrm>
            <a:off x="4537182" y="916014"/>
            <a:ext cx="2666700" cy="3420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500" b="1" dirty="0">
                <a:solidFill>
                  <a:srgbClr val="FFFFFF"/>
                </a:solidFill>
                <a:latin typeface="Montserrat"/>
                <a:ea typeface="Montserrat"/>
                <a:cs typeface="Montserrat"/>
                <a:sym typeface="Montserrat"/>
              </a:rPr>
              <a:t>ETFOUNDATION.CO.UK</a:t>
            </a: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p:txBody>
      </p:sp>
      <p:sp>
        <p:nvSpPr>
          <p:cNvPr id="5" name="Google Shape;60;p13">
            <a:extLst>
              <a:ext uri="{FF2B5EF4-FFF2-40B4-BE49-F238E27FC236}">
                <a16:creationId xmlns:a16="http://schemas.microsoft.com/office/drawing/2014/main" id="{9E9695B8-FA57-2130-0FEF-38580A3CED99}"/>
              </a:ext>
            </a:extLst>
          </p:cNvPr>
          <p:cNvSpPr>
            <a:spLocks/>
          </p:cNvSpPr>
          <p:nvPr/>
        </p:nvSpPr>
        <p:spPr>
          <a:xfrm>
            <a:off x="324000" y="1355264"/>
            <a:ext cx="6879882" cy="9211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GB" sz="4100" dirty="0">
                <a:solidFill>
                  <a:schemeClr val="dk1"/>
                </a:solidFill>
                <a:latin typeface="+mn-lt"/>
              </a:rPr>
              <a:t>Spearman’s rank </a:t>
            </a:r>
            <a:r>
              <a:rPr lang="en-GB" sz="4100" b="1" i="1" dirty="0">
                <a:solidFill>
                  <a:schemeClr val="dk1"/>
                </a:solidFill>
                <a:latin typeface="+mn-lt"/>
              </a:rPr>
              <a:t>in context</a:t>
            </a:r>
            <a:endParaRPr sz="5500" dirty="0">
              <a:solidFill>
                <a:schemeClr val="dk1"/>
              </a:solidFill>
              <a:latin typeface="+mn-lt"/>
            </a:endParaRPr>
          </a:p>
          <a:p>
            <a:pPr marL="0" lvl="0" indent="0" algn="l" rtl="0">
              <a:spcBef>
                <a:spcPts val="0"/>
              </a:spcBef>
              <a:spcAft>
                <a:spcPts val="0"/>
              </a:spcAft>
              <a:buNone/>
            </a:pPr>
            <a:endParaRPr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5"/>
          <p:cNvSpPr txBox="1">
            <a:spLocks noGrp="1"/>
          </p:cNvSpPr>
          <p:nvPr>
            <p:ph type="subTitle" idx="1"/>
          </p:nvPr>
        </p:nvSpPr>
        <p:spPr>
          <a:xfrm>
            <a:off x="324000" y="2460400"/>
            <a:ext cx="6879882" cy="1084800"/>
          </a:xfrm>
          <a:prstGeom prst="rect">
            <a:avLst/>
          </a:prstGeom>
        </p:spPr>
        <p:txBody>
          <a:bodyPr spcFirstLastPara="1" wrap="square" lIns="91425" tIns="91425" rIns="91425" bIns="91425" anchor="t" anchorCtr="0">
            <a:normAutofit/>
          </a:bodyPr>
          <a:lstStyle/>
          <a:p>
            <a:pPr marL="0" lvl="0" indent="0" algn="l" rtl="0">
              <a:lnSpc>
                <a:spcPct val="90000"/>
              </a:lnSpc>
              <a:spcBef>
                <a:spcPts val="0"/>
              </a:spcBef>
              <a:spcAft>
                <a:spcPts val="0"/>
              </a:spcAft>
              <a:buClr>
                <a:schemeClr val="dk1"/>
              </a:buClr>
              <a:buSzPts val="1018"/>
              <a:buFont typeface="Arial"/>
              <a:buNone/>
            </a:pPr>
            <a:r>
              <a:rPr lang="en-US" sz="1200" dirty="0">
                <a:solidFill>
                  <a:schemeClr val="dk1"/>
                </a:solidFill>
              </a:rPr>
              <a:t>Question 3 To monitor patient data relating to asthma, scientists collected data from across all departments at two hospitals for the number of people who had taken a spirometry test. </a:t>
            </a:r>
            <a:r>
              <a:rPr lang="en-GB" sz="1200" dirty="0">
                <a:solidFill>
                  <a:schemeClr val="dk1"/>
                </a:solidFill>
              </a:rPr>
              <a:t>The results are shown in the table below.</a:t>
            </a:r>
          </a:p>
          <a:p>
            <a:pPr marL="0" lvl="0" indent="0" algn="l" rtl="0">
              <a:lnSpc>
                <a:spcPct val="90000"/>
              </a:lnSpc>
              <a:spcBef>
                <a:spcPts val="0"/>
              </a:spcBef>
              <a:spcAft>
                <a:spcPts val="0"/>
              </a:spcAft>
              <a:buClr>
                <a:schemeClr val="dk1"/>
              </a:buClr>
              <a:buSzPts val="1018"/>
              <a:buFont typeface="Arial"/>
              <a:buNone/>
            </a:pPr>
            <a:endParaRPr lang="en-GB" sz="1200" dirty="0">
              <a:solidFill>
                <a:schemeClr val="dk1"/>
              </a:solidFill>
            </a:endParaRPr>
          </a:p>
          <a:p>
            <a:pPr marL="0" lvl="0" indent="0" algn="l" rtl="0">
              <a:lnSpc>
                <a:spcPct val="90000"/>
              </a:lnSpc>
              <a:spcBef>
                <a:spcPts val="0"/>
              </a:spcBef>
              <a:spcAft>
                <a:spcPts val="0"/>
              </a:spcAft>
              <a:buClr>
                <a:schemeClr val="dk1"/>
              </a:buClr>
              <a:buSzPts val="1018"/>
              <a:buFont typeface="Arial"/>
              <a:buNone/>
            </a:pPr>
            <a:r>
              <a:rPr lang="en-GB" sz="1200" dirty="0">
                <a:solidFill>
                  <a:schemeClr val="dk1"/>
                </a:solidFill>
              </a:rPr>
              <a:t>Calculate the Spearman’s coefficient of rank correlation for the following tables.</a:t>
            </a:r>
            <a:endParaRPr sz="2000" dirty="0">
              <a:solidFill>
                <a:schemeClr val="dk1"/>
              </a:solidFill>
            </a:endParaRPr>
          </a:p>
        </p:txBody>
      </p:sp>
      <p:graphicFrame>
        <p:nvGraphicFramePr>
          <p:cNvPr id="85" name="Google Shape;85;p15"/>
          <p:cNvGraphicFramePr/>
          <p:nvPr>
            <p:extLst>
              <p:ext uri="{D42A27DB-BD31-4B8C-83A1-F6EECF244321}">
                <p14:modId xmlns:p14="http://schemas.microsoft.com/office/powerpoint/2010/main" val="2772034537"/>
              </p:ext>
            </p:extLst>
          </p:nvPr>
        </p:nvGraphicFramePr>
        <p:xfrm>
          <a:off x="324000" y="3512392"/>
          <a:ext cx="6879882" cy="5253855"/>
        </p:xfrm>
        <a:graphic>
          <a:graphicData uri="http://schemas.openxmlformats.org/drawingml/2006/table">
            <a:tbl>
              <a:tblPr>
                <a:noFill/>
                <a:tableStyleId>{30F7437C-0D85-4367-BD53-882B585F0FA8}</a:tableStyleId>
              </a:tblPr>
              <a:tblGrid>
                <a:gridCol w="1146647">
                  <a:extLst>
                    <a:ext uri="{9D8B030D-6E8A-4147-A177-3AD203B41FA5}">
                      <a16:colId xmlns:a16="http://schemas.microsoft.com/office/drawing/2014/main" val="20000"/>
                    </a:ext>
                  </a:extLst>
                </a:gridCol>
                <a:gridCol w="1146647">
                  <a:extLst>
                    <a:ext uri="{9D8B030D-6E8A-4147-A177-3AD203B41FA5}">
                      <a16:colId xmlns:a16="http://schemas.microsoft.com/office/drawing/2014/main" val="20001"/>
                    </a:ext>
                  </a:extLst>
                </a:gridCol>
                <a:gridCol w="1146647">
                  <a:extLst>
                    <a:ext uri="{9D8B030D-6E8A-4147-A177-3AD203B41FA5}">
                      <a16:colId xmlns:a16="http://schemas.microsoft.com/office/drawing/2014/main" val="20002"/>
                    </a:ext>
                  </a:extLst>
                </a:gridCol>
                <a:gridCol w="1146647">
                  <a:extLst>
                    <a:ext uri="{9D8B030D-6E8A-4147-A177-3AD203B41FA5}">
                      <a16:colId xmlns:a16="http://schemas.microsoft.com/office/drawing/2014/main" val="20003"/>
                    </a:ext>
                  </a:extLst>
                </a:gridCol>
                <a:gridCol w="1146647">
                  <a:extLst>
                    <a:ext uri="{9D8B030D-6E8A-4147-A177-3AD203B41FA5}">
                      <a16:colId xmlns:a16="http://schemas.microsoft.com/office/drawing/2014/main" val="20004"/>
                    </a:ext>
                  </a:extLst>
                </a:gridCol>
                <a:gridCol w="1146647">
                  <a:extLst>
                    <a:ext uri="{9D8B030D-6E8A-4147-A177-3AD203B41FA5}">
                      <a16:colId xmlns:a16="http://schemas.microsoft.com/office/drawing/2014/main" val="20005"/>
                    </a:ext>
                  </a:extLst>
                </a:gridCol>
              </a:tblGrid>
              <a:tr h="325875">
                <a:tc gridSpan="6">
                  <a:txBody>
                    <a:bodyPr/>
                    <a:lstStyle/>
                    <a:p>
                      <a:pPr marL="0" lvl="0" indent="0" algn="ctr" rtl="0">
                        <a:spcBef>
                          <a:spcPts val="0"/>
                        </a:spcBef>
                        <a:spcAft>
                          <a:spcPts val="0"/>
                        </a:spcAft>
                        <a:buNone/>
                      </a:pPr>
                      <a:r>
                        <a:rPr lang="en-GB" sz="1200" b="0">
                          <a:latin typeface="+mj-lt"/>
                          <a:ea typeface="Calibri"/>
                          <a:cs typeface="Calibri"/>
                          <a:sym typeface="Calibri"/>
                        </a:rPr>
                        <a:t>Question 3</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Hospital 1</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R2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Hospital 2</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rPr>
                        <a:t>R2</a:t>
                      </a:r>
                      <a:endParaRPr sz="1200" b="0">
                        <a:solidFill>
                          <a:srgbClr val="FF0000"/>
                        </a:solidFill>
                        <a:latin typeface="+mj-lt"/>
                        <a:ea typeface="Calibri"/>
                        <a:cs typeface="Calibri"/>
                        <a:sym typeface="Calibri"/>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rPr>
                        <a:t>d</a:t>
                      </a:r>
                      <a:r>
                        <a:rPr lang="en-GB" sz="1200" b="0" baseline="-25000">
                          <a:solidFill>
                            <a:srgbClr val="FF0000"/>
                          </a:solidFill>
                          <a:latin typeface="+mj-lt"/>
                        </a:rPr>
                        <a:t>i</a:t>
                      </a:r>
                      <a:endParaRPr sz="1200" b="0" baseline="-25000">
                        <a:solidFill>
                          <a:srgbClr val="FF0000"/>
                        </a:solidFill>
                        <a:latin typeface="+mj-lt"/>
                        <a:ea typeface="Calibri"/>
                        <a:cs typeface="Calibri"/>
                        <a:sym typeface="Calibri"/>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rPr>
                        <a:t>d</a:t>
                      </a:r>
                      <a:r>
                        <a:rPr lang="en-GB" sz="1200" b="0" baseline="-25000">
                          <a:solidFill>
                            <a:srgbClr val="FF0000"/>
                          </a:solidFill>
                          <a:latin typeface="+mj-lt"/>
                        </a:rPr>
                        <a:t>i</a:t>
                      </a:r>
                      <a:r>
                        <a:rPr lang="en-GB" sz="1200" b="0" baseline="30000">
                          <a:solidFill>
                            <a:srgbClr val="FF0000"/>
                          </a:solidFill>
                          <a:latin typeface="+mj-lt"/>
                        </a:rPr>
                        <a:t>2</a:t>
                      </a:r>
                      <a:endParaRPr sz="1200" b="0" baseline="30000">
                        <a:solidFill>
                          <a:srgbClr val="FF0000"/>
                        </a:solidFill>
                        <a:latin typeface="+mj-lt"/>
                        <a:ea typeface="Calibri"/>
                        <a:cs typeface="Calibri"/>
                        <a:sym typeface="Calibri"/>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80,880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60,000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8</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16</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95,000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solidFill>
                            <a:srgbClr val="FF0000"/>
                          </a:solidFill>
                          <a:latin typeface="+mj-lt"/>
                          <a:ea typeface="Calibri"/>
                          <a:cs typeface="Calibri"/>
                          <a:sym typeface="Calibri"/>
                        </a:rPr>
                        <a:t>1</a:t>
                      </a:r>
                      <a:endParaRPr sz="1200" b="0" dirty="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53,000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10</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-9</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81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73,000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solidFill>
                            <a:srgbClr val="FF0000"/>
                          </a:solidFill>
                          <a:latin typeface="+mj-lt"/>
                          <a:ea typeface="Calibri"/>
                          <a:cs typeface="Calibri"/>
                          <a:sym typeface="Calibri"/>
                        </a:rPr>
                        <a:t>6</a:t>
                      </a:r>
                      <a:endParaRPr sz="1200" b="0" dirty="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79,000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82,000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90,000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0</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0</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63,000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7</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95,000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15,000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67,000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6</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7</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49</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90,000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95,000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32,000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38,000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16,000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39,000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0</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0</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75,000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44,000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-6</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36</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61,000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8</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63,000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solidFill>
                            <a:srgbClr val="FF0000"/>
                          </a:solidFill>
                          <a:latin typeface="+mj-lt"/>
                          <a:ea typeface="Calibri"/>
                          <a:cs typeface="Calibri"/>
                          <a:sym typeface="Calibri"/>
                        </a:rPr>
                        <a:t>7</a:t>
                      </a:r>
                      <a:endParaRPr sz="1200" b="0" dirty="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325875">
                <a:tc>
                  <a:txBody>
                    <a:bodyPr/>
                    <a:lstStyle/>
                    <a:p>
                      <a:pPr marL="0" lvl="0" indent="0" algn="ctr" rtl="0">
                        <a:spcBef>
                          <a:spcPts val="0"/>
                        </a:spcBef>
                        <a:spcAft>
                          <a:spcPts val="0"/>
                        </a:spcAft>
                        <a:buNone/>
                      </a:pPr>
                      <a:r>
                        <a:rPr lang="en-GB" sz="1200" b="0">
                          <a:latin typeface="+mj-lt"/>
                          <a:ea typeface="Calibri"/>
                          <a:cs typeface="Calibri"/>
                          <a:sym typeface="Calibri"/>
                        </a:rPr>
                        <a:t>45000</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10</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59000</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9</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325875">
                <a:tc>
                  <a:txBody>
                    <a:bodyPr/>
                    <a:lstStyle/>
                    <a:p>
                      <a:pPr marL="0" lvl="0" indent="0" algn="ctr" rtl="0">
                        <a:spcBef>
                          <a:spcPts val="0"/>
                        </a:spcBef>
                        <a:spcAft>
                          <a:spcPts val="0"/>
                        </a:spcAft>
                        <a:buNone/>
                      </a:pPr>
                      <a:r>
                        <a:rPr lang="en-GB" sz="1200" b="0" dirty="0">
                          <a:latin typeface="+mj-lt"/>
                          <a:ea typeface="Calibri"/>
                          <a:cs typeface="Calibri"/>
                          <a:sym typeface="Calibri"/>
                        </a:rPr>
                        <a:t>53,000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9</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81,000</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325875">
                <a:tc gridSpan="5">
                  <a:txBody>
                    <a:bodyPr/>
                    <a:lstStyle/>
                    <a:p>
                      <a:pPr marL="0" lvl="0" indent="0" algn="ctr" rtl="0">
                        <a:spcBef>
                          <a:spcPts val="0"/>
                        </a:spcBef>
                        <a:spcAft>
                          <a:spcPts val="0"/>
                        </a:spcAft>
                        <a:buNone/>
                      </a:pPr>
                      <a:r>
                        <a:rPr lang="en-GB" sz="1200" b="0">
                          <a:latin typeface="+mj-lt"/>
                          <a:ea typeface="Calibri"/>
                          <a:cs typeface="Calibri"/>
                          <a:sym typeface="Calibri"/>
                        </a:rPr>
                        <a:t>Total</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ctr" rtl="0">
                        <a:spcBef>
                          <a:spcPts val="0"/>
                        </a:spcBef>
                        <a:spcAft>
                          <a:spcPts val="0"/>
                        </a:spcAft>
                        <a:buNone/>
                      </a:pPr>
                      <a:r>
                        <a:rPr lang="en-GB" sz="1200" b="0" dirty="0">
                          <a:solidFill>
                            <a:srgbClr val="FF0000"/>
                          </a:solidFill>
                          <a:latin typeface="+mj-lt"/>
                          <a:ea typeface="Calibri"/>
                          <a:cs typeface="Calibri"/>
                          <a:sym typeface="Calibri"/>
                        </a:rPr>
                        <a:t>240</a:t>
                      </a:r>
                      <a:endParaRPr sz="1200" b="0" dirty="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bl>
          </a:graphicData>
        </a:graphic>
      </p:graphicFrame>
      <p:sp>
        <p:nvSpPr>
          <p:cNvPr id="86" name="Google Shape;86;p15"/>
          <p:cNvSpPr/>
          <p:nvPr/>
        </p:nvSpPr>
        <p:spPr>
          <a:xfrm>
            <a:off x="324000" y="8932566"/>
            <a:ext cx="6879882" cy="1563300"/>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7" name="Google Shape;87;p15"/>
          <p:cNvPicPr preferRelativeResize="0"/>
          <p:nvPr/>
        </p:nvPicPr>
        <p:blipFill>
          <a:blip r:embed="rId3" cstate="screen">
            <a:alphaModFix/>
            <a:extLst>
              <a:ext uri="{28A0092B-C50C-407E-A947-70E740481C1C}">
                <a14:useLocalDpi xmlns:a14="http://schemas.microsoft.com/office/drawing/2010/main" val="0"/>
              </a:ext>
            </a:extLst>
          </a:blip>
          <a:stretch>
            <a:fillRect/>
          </a:stretch>
        </p:blipFill>
        <p:spPr>
          <a:xfrm>
            <a:off x="771900" y="9216775"/>
            <a:ext cx="1686868" cy="921100"/>
          </a:xfrm>
          <a:prstGeom prst="rect">
            <a:avLst/>
          </a:prstGeom>
          <a:noFill/>
          <a:ln>
            <a:noFill/>
          </a:ln>
        </p:spPr>
      </p:pic>
      <p:pic>
        <p:nvPicPr>
          <p:cNvPr id="88" name="Google Shape;88;p15"/>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2697868" y="9004125"/>
            <a:ext cx="4180907" cy="1409750"/>
          </a:xfrm>
          <a:prstGeom prst="rect">
            <a:avLst/>
          </a:prstGeom>
          <a:noFill/>
          <a:ln>
            <a:noFill/>
          </a:ln>
        </p:spPr>
      </p:pic>
      <p:pic>
        <p:nvPicPr>
          <p:cNvPr id="2" name="Google Shape;55;p13">
            <a:extLst>
              <a:ext uri="{FF2B5EF4-FFF2-40B4-BE49-F238E27FC236}">
                <a16:creationId xmlns:a16="http://schemas.microsoft.com/office/drawing/2014/main" id="{0FF2CE33-74C6-CF44-F447-0B97EEDFB4E1}"/>
              </a:ext>
            </a:extLst>
          </p:cNvPr>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5167622" y="170514"/>
            <a:ext cx="2036260" cy="734600"/>
          </a:xfrm>
          <a:prstGeom prst="rect">
            <a:avLst/>
          </a:prstGeom>
          <a:noFill/>
          <a:ln>
            <a:noFill/>
          </a:ln>
        </p:spPr>
      </p:pic>
      <p:sp>
        <p:nvSpPr>
          <p:cNvPr id="4" name="Google Shape;57;p13">
            <a:extLst>
              <a:ext uri="{FF2B5EF4-FFF2-40B4-BE49-F238E27FC236}">
                <a16:creationId xmlns:a16="http://schemas.microsoft.com/office/drawing/2014/main" id="{B9238807-1926-43E1-A1C1-3886604922F8}"/>
              </a:ext>
            </a:extLst>
          </p:cNvPr>
          <p:cNvSpPr txBox="1"/>
          <p:nvPr/>
        </p:nvSpPr>
        <p:spPr>
          <a:xfrm>
            <a:off x="4537182" y="916014"/>
            <a:ext cx="2666700" cy="3420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500" b="1" dirty="0">
                <a:solidFill>
                  <a:srgbClr val="FFFFFF"/>
                </a:solidFill>
                <a:latin typeface="Montserrat"/>
                <a:ea typeface="Montserrat"/>
                <a:cs typeface="Montserrat"/>
                <a:sym typeface="Montserrat"/>
              </a:rPr>
              <a:t>ETFOUNDATION.CO.UK</a:t>
            </a: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p:txBody>
      </p:sp>
      <p:sp>
        <p:nvSpPr>
          <p:cNvPr id="5" name="Google Shape;60;p13">
            <a:extLst>
              <a:ext uri="{FF2B5EF4-FFF2-40B4-BE49-F238E27FC236}">
                <a16:creationId xmlns:a16="http://schemas.microsoft.com/office/drawing/2014/main" id="{B2907D3D-086B-BAAE-6986-70E6C21B86D6}"/>
              </a:ext>
            </a:extLst>
          </p:cNvPr>
          <p:cNvSpPr>
            <a:spLocks/>
          </p:cNvSpPr>
          <p:nvPr/>
        </p:nvSpPr>
        <p:spPr>
          <a:xfrm>
            <a:off x="324000" y="1355264"/>
            <a:ext cx="6879882" cy="9211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GB" sz="4100" dirty="0">
                <a:solidFill>
                  <a:schemeClr val="dk1"/>
                </a:solidFill>
                <a:latin typeface="+mn-lt"/>
              </a:rPr>
              <a:t>Spearman’s rank </a:t>
            </a:r>
            <a:r>
              <a:rPr lang="en-GB" sz="4100" b="1" i="1" dirty="0">
                <a:solidFill>
                  <a:schemeClr val="dk1"/>
                </a:solidFill>
                <a:latin typeface="+mn-lt"/>
              </a:rPr>
              <a:t>in context</a:t>
            </a:r>
            <a:endParaRPr sz="5500" dirty="0">
              <a:solidFill>
                <a:schemeClr val="dk1"/>
              </a:solidFill>
              <a:latin typeface="+mn-lt"/>
            </a:endParaRPr>
          </a:p>
          <a:p>
            <a:pPr marL="0" lvl="0" indent="0" algn="l" rtl="0">
              <a:spcBef>
                <a:spcPts val="0"/>
              </a:spcBef>
              <a:spcAft>
                <a:spcPts val="0"/>
              </a:spcAft>
              <a:buNone/>
            </a:pPr>
            <a:endParaRPr dirty="0">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aphicFrame>
        <p:nvGraphicFramePr>
          <p:cNvPr id="97" name="Google Shape;97;p16"/>
          <p:cNvGraphicFramePr/>
          <p:nvPr>
            <p:extLst>
              <p:ext uri="{D42A27DB-BD31-4B8C-83A1-F6EECF244321}">
                <p14:modId xmlns:p14="http://schemas.microsoft.com/office/powerpoint/2010/main" val="794114171"/>
              </p:ext>
            </p:extLst>
          </p:nvPr>
        </p:nvGraphicFramePr>
        <p:xfrm>
          <a:off x="323999" y="3740690"/>
          <a:ext cx="6879882" cy="2956765"/>
        </p:xfrm>
        <a:graphic>
          <a:graphicData uri="http://schemas.openxmlformats.org/drawingml/2006/table">
            <a:tbl>
              <a:tblPr>
                <a:noFill/>
                <a:tableStyleId>{30F7437C-0D85-4367-BD53-882B585F0FA8}</a:tableStyleId>
              </a:tblPr>
              <a:tblGrid>
                <a:gridCol w="1146647">
                  <a:extLst>
                    <a:ext uri="{9D8B030D-6E8A-4147-A177-3AD203B41FA5}">
                      <a16:colId xmlns:a16="http://schemas.microsoft.com/office/drawing/2014/main" val="20000"/>
                    </a:ext>
                  </a:extLst>
                </a:gridCol>
                <a:gridCol w="1146647">
                  <a:extLst>
                    <a:ext uri="{9D8B030D-6E8A-4147-A177-3AD203B41FA5}">
                      <a16:colId xmlns:a16="http://schemas.microsoft.com/office/drawing/2014/main" val="20001"/>
                    </a:ext>
                  </a:extLst>
                </a:gridCol>
                <a:gridCol w="1146647">
                  <a:extLst>
                    <a:ext uri="{9D8B030D-6E8A-4147-A177-3AD203B41FA5}">
                      <a16:colId xmlns:a16="http://schemas.microsoft.com/office/drawing/2014/main" val="20002"/>
                    </a:ext>
                  </a:extLst>
                </a:gridCol>
                <a:gridCol w="1146647">
                  <a:extLst>
                    <a:ext uri="{9D8B030D-6E8A-4147-A177-3AD203B41FA5}">
                      <a16:colId xmlns:a16="http://schemas.microsoft.com/office/drawing/2014/main" val="20003"/>
                    </a:ext>
                  </a:extLst>
                </a:gridCol>
                <a:gridCol w="1146647">
                  <a:extLst>
                    <a:ext uri="{9D8B030D-6E8A-4147-A177-3AD203B41FA5}">
                      <a16:colId xmlns:a16="http://schemas.microsoft.com/office/drawing/2014/main" val="20004"/>
                    </a:ext>
                  </a:extLst>
                </a:gridCol>
                <a:gridCol w="1146647">
                  <a:extLst>
                    <a:ext uri="{9D8B030D-6E8A-4147-A177-3AD203B41FA5}">
                      <a16:colId xmlns:a16="http://schemas.microsoft.com/office/drawing/2014/main" val="20005"/>
                    </a:ext>
                  </a:extLst>
                </a:gridCol>
              </a:tblGrid>
              <a:tr h="325875">
                <a:tc>
                  <a:txBody>
                    <a:bodyPr/>
                    <a:lstStyle/>
                    <a:p>
                      <a:pPr marL="0" lvl="0" indent="0" algn="ctr" rtl="0">
                        <a:spcBef>
                          <a:spcPts val="0"/>
                        </a:spcBef>
                        <a:spcAft>
                          <a:spcPts val="0"/>
                        </a:spcAft>
                        <a:buNone/>
                      </a:pPr>
                      <a:r>
                        <a:rPr lang="en-GB" sz="1200" b="0">
                          <a:latin typeface="+mj-lt"/>
                          <a:ea typeface="Calibri"/>
                          <a:cs typeface="Calibri"/>
                          <a:sym typeface="Calibri"/>
                        </a:rPr>
                        <a:t>Volume collected by doctor A</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R1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Volume collected by doctor B</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rPr>
                        <a:t>R2</a:t>
                      </a:r>
                      <a:endParaRPr sz="1200" b="0">
                        <a:solidFill>
                          <a:srgbClr val="FF0000"/>
                        </a:solidFill>
                        <a:latin typeface="+mj-lt"/>
                        <a:ea typeface="Calibri"/>
                        <a:cs typeface="Calibri"/>
                        <a:sym typeface="Calibri"/>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rPr>
                        <a:t>d</a:t>
                      </a:r>
                      <a:r>
                        <a:rPr lang="en-GB" sz="1200" b="0" baseline="-25000">
                          <a:solidFill>
                            <a:srgbClr val="FF0000"/>
                          </a:solidFill>
                          <a:latin typeface="+mj-lt"/>
                        </a:rPr>
                        <a:t>i</a:t>
                      </a:r>
                      <a:endParaRPr sz="1200" b="0" baseline="-25000">
                        <a:solidFill>
                          <a:srgbClr val="FF0000"/>
                        </a:solidFill>
                        <a:latin typeface="+mj-lt"/>
                        <a:ea typeface="Calibri"/>
                        <a:cs typeface="Calibri"/>
                        <a:sym typeface="Calibri"/>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rPr>
                        <a:t>d</a:t>
                      </a:r>
                      <a:r>
                        <a:rPr lang="en-GB" sz="1200" b="0" baseline="-25000">
                          <a:solidFill>
                            <a:srgbClr val="FF0000"/>
                          </a:solidFill>
                          <a:latin typeface="+mj-lt"/>
                        </a:rPr>
                        <a:t>i</a:t>
                      </a:r>
                      <a:r>
                        <a:rPr lang="en-GB" sz="1200" b="0" baseline="30000">
                          <a:solidFill>
                            <a:srgbClr val="FF0000"/>
                          </a:solidFill>
                          <a:latin typeface="+mj-lt"/>
                        </a:rPr>
                        <a:t>2</a:t>
                      </a:r>
                      <a:endParaRPr sz="1200" b="0" baseline="30000">
                        <a:solidFill>
                          <a:srgbClr val="FF0000"/>
                        </a:solidFill>
                        <a:latin typeface="+mj-lt"/>
                        <a:ea typeface="Calibri"/>
                        <a:cs typeface="Calibri"/>
                        <a:sym typeface="Calibri"/>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25875">
                <a:tc>
                  <a:txBody>
                    <a:bodyPr/>
                    <a:lstStyle/>
                    <a:p>
                      <a:pPr marL="0" lvl="0" indent="0" algn="ctr" rtl="0">
                        <a:spcBef>
                          <a:spcPts val="0"/>
                        </a:spcBef>
                        <a:spcAft>
                          <a:spcPts val="0"/>
                        </a:spcAft>
                        <a:buNone/>
                      </a:pPr>
                      <a:r>
                        <a:rPr lang="en-GB" sz="1200" b="0">
                          <a:latin typeface="+mj-lt"/>
                          <a:ea typeface="Calibri"/>
                          <a:cs typeface="Calibri"/>
                          <a:sym typeface="Calibri"/>
                        </a:rPr>
                        <a:t>20</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6</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30</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25875">
                <a:tc>
                  <a:txBody>
                    <a:bodyPr/>
                    <a:lstStyle/>
                    <a:p>
                      <a:pPr marL="0" lvl="0" indent="0" algn="ctr" rtl="0">
                        <a:spcBef>
                          <a:spcPts val="0"/>
                        </a:spcBef>
                        <a:spcAft>
                          <a:spcPts val="0"/>
                        </a:spcAft>
                        <a:buNone/>
                      </a:pPr>
                      <a:r>
                        <a:rPr lang="en-GB" sz="1200" b="0">
                          <a:latin typeface="+mj-lt"/>
                          <a:ea typeface="Calibri"/>
                          <a:cs typeface="Calibri"/>
                          <a:sym typeface="Calibri"/>
                        </a:rPr>
                        <a:t>29</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31</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0</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0</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25875">
                <a:tc>
                  <a:txBody>
                    <a:bodyPr/>
                    <a:lstStyle/>
                    <a:p>
                      <a:pPr marL="0" lvl="0" indent="0" algn="ctr" rtl="0">
                        <a:spcBef>
                          <a:spcPts val="0"/>
                        </a:spcBef>
                        <a:spcAft>
                          <a:spcPts val="0"/>
                        </a:spcAft>
                        <a:buNone/>
                      </a:pPr>
                      <a:r>
                        <a:rPr lang="en-GB" sz="1200" b="0">
                          <a:latin typeface="+mj-lt"/>
                          <a:ea typeface="Calibri"/>
                          <a:cs typeface="Calibri"/>
                          <a:sym typeface="Calibri"/>
                        </a:rPr>
                        <a:t>23</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32</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solidFill>
                            <a:srgbClr val="FF0000"/>
                          </a:solidFill>
                          <a:latin typeface="+mj-lt"/>
                          <a:ea typeface="Calibri"/>
                          <a:cs typeface="Calibri"/>
                          <a:sym typeface="Calibri"/>
                        </a:rPr>
                        <a:t>2</a:t>
                      </a:r>
                      <a:endParaRPr sz="1200" b="0" dirty="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9</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25875">
                <a:tc>
                  <a:txBody>
                    <a:bodyPr/>
                    <a:lstStyle/>
                    <a:p>
                      <a:pPr marL="0" lvl="0" indent="0" algn="ctr" rtl="0">
                        <a:spcBef>
                          <a:spcPts val="0"/>
                        </a:spcBef>
                        <a:spcAft>
                          <a:spcPts val="0"/>
                        </a:spcAft>
                        <a:buNone/>
                      </a:pPr>
                      <a:r>
                        <a:rPr lang="en-GB" sz="1200" b="0">
                          <a:latin typeface="+mj-lt"/>
                          <a:ea typeface="Calibri"/>
                          <a:cs typeface="Calibri"/>
                          <a:sym typeface="Calibri"/>
                        </a:rPr>
                        <a:t>31</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26</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6</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25875">
                <a:tc>
                  <a:txBody>
                    <a:bodyPr/>
                    <a:lstStyle/>
                    <a:p>
                      <a:pPr marL="0" lvl="0" indent="0" algn="ctr" rtl="0">
                        <a:spcBef>
                          <a:spcPts val="0"/>
                        </a:spcBef>
                        <a:spcAft>
                          <a:spcPts val="0"/>
                        </a:spcAft>
                        <a:buNone/>
                      </a:pPr>
                      <a:r>
                        <a:rPr lang="en-GB" sz="1200" b="0">
                          <a:latin typeface="+mj-lt"/>
                          <a:ea typeface="Calibri"/>
                          <a:cs typeface="Calibri"/>
                          <a:sym typeface="Calibri"/>
                        </a:rPr>
                        <a:t>30</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29</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9</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25875">
                <a:tc>
                  <a:txBody>
                    <a:bodyPr/>
                    <a:lstStyle/>
                    <a:p>
                      <a:pPr marL="0" lvl="0" indent="0" algn="ctr" rtl="0">
                        <a:spcBef>
                          <a:spcPts val="0"/>
                        </a:spcBef>
                        <a:spcAft>
                          <a:spcPts val="0"/>
                        </a:spcAft>
                        <a:buNone/>
                      </a:pPr>
                      <a:r>
                        <a:rPr lang="en-GB" sz="1200" b="0">
                          <a:latin typeface="+mj-lt"/>
                          <a:ea typeface="Calibri"/>
                          <a:cs typeface="Calibri"/>
                          <a:sym typeface="Calibri"/>
                        </a:rPr>
                        <a:t>24</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33</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9</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25875">
                <a:tc gridSpan="5">
                  <a:txBody>
                    <a:bodyPr/>
                    <a:lstStyle/>
                    <a:p>
                      <a:pPr marL="0" lvl="0" indent="0" algn="ctr" rtl="0">
                        <a:spcBef>
                          <a:spcPts val="0"/>
                        </a:spcBef>
                        <a:spcAft>
                          <a:spcPts val="0"/>
                        </a:spcAft>
                        <a:buNone/>
                      </a:pPr>
                      <a:r>
                        <a:rPr lang="en-GB" sz="1200" b="0" dirty="0">
                          <a:latin typeface="+mj-lt"/>
                          <a:ea typeface="Calibri"/>
                          <a:cs typeface="Calibri"/>
                          <a:sym typeface="Calibri"/>
                        </a:rPr>
                        <a:t>Total</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ctr" rtl="0">
                        <a:spcBef>
                          <a:spcPts val="0"/>
                        </a:spcBef>
                        <a:spcAft>
                          <a:spcPts val="0"/>
                        </a:spcAft>
                        <a:buNone/>
                      </a:pPr>
                      <a:r>
                        <a:rPr lang="en-GB" sz="1200" b="0" dirty="0">
                          <a:solidFill>
                            <a:srgbClr val="FF0000"/>
                          </a:solidFill>
                          <a:latin typeface="+mj-lt"/>
                          <a:ea typeface="Calibri"/>
                          <a:cs typeface="Calibri"/>
                          <a:sym typeface="Calibri"/>
                        </a:rPr>
                        <a:t>56</a:t>
                      </a:r>
                      <a:endParaRPr sz="1200" b="0" dirty="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98" name="Google Shape;98;p16"/>
          <p:cNvSpPr/>
          <p:nvPr/>
        </p:nvSpPr>
        <p:spPr>
          <a:xfrm>
            <a:off x="323999" y="7462461"/>
            <a:ext cx="6879882" cy="2596500"/>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pic>
        <p:nvPicPr>
          <p:cNvPr id="99" name="Google Shape;99;p16"/>
          <p:cNvPicPr preferRelativeResize="0"/>
          <p:nvPr/>
        </p:nvPicPr>
        <p:blipFill>
          <a:blip r:embed="rId3" cstate="screen">
            <a:alphaModFix/>
            <a:extLst>
              <a:ext uri="{28A0092B-C50C-407E-A947-70E740481C1C}">
                <a14:useLocalDpi xmlns:a14="http://schemas.microsoft.com/office/drawing/2010/main" val="0"/>
              </a:ext>
            </a:extLst>
          </a:blip>
          <a:stretch>
            <a:fillRect/>
          </a:stretch>
        </p:blipFill>
        <p:spPr>
          <a:xfrm>
            <a:off x="803887" y="8268935"/>
            <a:ext cx="1686844" cy="921100"/>
          </a:xfrm>
          <a:prstGeom prst="rect">
            <a:avLst/>
          </a:prstGeom>
          <a:noFill/>
          <a:ln>
            <a:noFill/>
          </a:ln>
        </p:spPr>
      </p:pic>
      <p:pic>
        <p:nvPicPr>
          <p:cNvPr id="102" name="Google Shape;102;p16"/>
          <p:cNvPicPr preferRelativeResize="0"/>
          <p:nvPr/>
        </p:nvPicPr>
        <p:blipFill>
          <a:blip r:embed="rId4" cstate="screen">
            <a:alphaModFix/>
            <a:extLst>
              <a:ext uri="{28A0092B-C50C-407E-A947-70E740481C1C}">
                <a14:useLocalDpi xmlns:a14="http://schemas.microsoft.com/office/drawing/2010/main" val="0"/>
              </a:ext>
            </a:extLst>
          </a:blip>
          <a:stretch>
            <a:fillRect/>
          </a:stretch>
        </p:blipFill>
        <p:spPr>
          <a:xfrm>
            <a:off x="2670862" y="8076871"/>
            <a:ext cx="4209326" cy="1305240"/>
          </a:xfrm>
          <a:prstGeom prst="rect">
            <a:avLst/>
          </a:prstGeom>
          <a:noFill/>
          <a:ln>
            <a:noFill/>
          </a:ln>
        </p:spPr>
      </p:pic>
      <p:pic>
        <p:nvPicPr>
          <p:cNvPr id="4" name="Google Shape;55;p13">
            <a:extLst>
              <a:ext uri="{FF2B5EF4-FFF2-40B4-BE49-F238E27FC236}">
                <a16:creationId xmlns:a16="http://schemas.microsoft.com/office/drawing/2014/main" id="{59CF6856-E0CF-1D46-B768-3B696D7C955B}"/>
              </a:ext>
            </a:extLst>
          </p:cNvPr>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5167622" y="170514"/>
            <a:ext cx="2036260" cy="734600"/>
          </a:xfrm>
          <a:prstGeom prst="rect">
            <a:avLst/>
          </a:prstGeom>
          <a:noFill/>
          <a:ln>
            <a:noFill/>
          </a:ln>
        </p:spPr>
      </p:pic>
      <p:sp>
        <p:nvSpPr>
          <p:cNvPr id="6" name="Google Shape;57;p13">
            <a:extLst>
              <a:ext uri="{FF2B5EF4-FFF2-40B4-BE49-F238E27FC236}">
                <a16:creationId xmlns:a16="http://schemas.microsoft.com/office/drawing/2014/main" id="{EE5008BC-6FE7-C41F-2C5C-AFE897F313DB}"/>
              </a:ext>
            </a:extLst>
          </p:cNvPr>
          <p:cNvSpPr txBox="1"/>
          <p:nvPr/>
        </p:nvSpPr>
        <p:spPr>
          <a:xfrm>
            <a:off x="4537182" y="916014"/>
            <a:ext cx="2666700" cy="3420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500" b="1" dirty="0">
                <a:solidFill>
                  <a:srgbClr val="FFFFFF"/>
                </a:solidFill>
                <a:latin typeface="Montserrat"/>
                <a:ea typeface="Montserrat"/>
                <a:cs typeface="Montserrat"/>
                <a:sym typeface="Montserrat"/>
              </a:rPr>
              <a:t>ETFOUNDATION.CO.UK</a:t>
            </a: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p:txBody>
      </p:sp>
      <p:sp>
        <p:nvSpPr>
          <p:cNvPr id="7" name="Google Shape;60;p13">
            <a:extLst>
              <a:ext uri="{FF2B5EF4-FFF2-40B4-BE49-F238E27FC236}">
                <a16:creationId xmlns:a16="http://schemas.microsoft.com/office/drawing/2014/main" id="{A324CCE6-A0E5-B460-366D-1473AB8A6E89}"/>
              </a:ext>
            </a:extLst>
          </p:cNvPr>
          <p:cNvSpPr>
            <a:spLocks/>
          </p:cNvSpPr>
          <p:nvPr/>
        </p:nvSpPr>
        <p:spPr>
          <a:xfrm>
            <a:off x="324000" y="1355264"/>
            <a:ext cx="6879882" cy="9211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GB" sz="4100" dirty="0">
                <a:solidFill>
                  <a:schemeClr val="dk1"/>
                </a:solidFill>
                <a:latin typeface="+mn-lt"/>
              </a:rPr>
              <a:t>Spearman’s rank </a:t>
            </a:r>
            <a:r>
              <a:rPr lang="en-GB" sz="4100" b="1" i="1" dirty="0">
                <a:solidFill>
                  <a:schemeClr val="dk1"/>
                </a:solidFill>
                <a:latin typeface="+mn-lt"/>
              </a:rPr>
              <a:t>in context</a:t>
            </a:r>
            <a:endParaRPr sz="5500" dirty="0">
              <a:solidFill>
                <a:schemeClr val="dk1"/>
              </a:solidFill>
              <a:latin typeface="+mn-lt"/>
            </a:endParaRPr>
          </a:p>
          <a:p>
            <a:pPr marL="0" lvl="0" indent="0" algn="l" rtl="0">
              <a:spcBef>
                <a:spcPts val="0"/>
              </a:spcBef>
              <a:spcAft>
                <a:spcPts val="0"/>
              </a:spcAft>
              <a:buNone/>
            </a:pPr>
            <a:endParaRPr dirty="0">
              <a:latin typeface="+mn-lt"/>
            </a:endParaRPr>
          </a:p>
        </p:txBody>
      </p:sp>
      <p:sp>
        <p:nvSpPr>
          <p:cNvPr id="8" name="Google Shape;80;p15">
            <a:extLst>
              <a:ext uri="{FF2B5EF4-FFF2-40B4-BE49-F238E27FC236}">
                <a16:creationId xmlns:a16="http://schemas.microsoft.com/office/drawing/2014/main" id="{590C09C3-0104-45EF-0182-C756221B5BE1}"/>
              </a:ext>
            </a:extLst>
          </p:cNvPr>
          <p:cNvSpPr txBox="1">
            <a:spLocks noGrp="1"/>
          </p:cNvSpPr>
          <p:nvPr>
            <p:ph type="subTitle" idx="1"/>
          </p:nvPr>
        </p:nvSpPr>
        <p:spPr>
          <a:xfrm>
            <a:off x="324000" y="2460400"/>
            <a:ext cx="6879882" cy="1356226"/>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US" sz="1200" dirty="0">
                <a:solidFill>
                  <a:schemeClr val="dk1"/>
                </a:solidFill>
              </a:rPr>
              <a:t>Question 4 A hospital reviewed the volume of blood samples collected by two doctors from six patients. The table below shows their results. The hospital is keen to find out the correlation between the two. </a:t>
            </a:r>
          </a:p>
          <a:p>
            <a:pPr marL="0" lvl="0" indent="0" algn="l" rtl="0">
              <a:spcBef>
                <a:spcPts val="0"/>
              </a:spcBef>
              <a:spcAft>
                <a:spcPts val="0"/>
              </a:spcAft>
              <a:buClr>
                <a:schemeClr val="dk1"/>
              </a:buClr>
              <a:buSzPts val="1100"/>
              <a:buFont typeface="Arial"/>
              <a:buNone/>
            </a:pPr>
            <a:endParaRPr lang="en-US" sz="1200" dirty="0">
              <a:solidFill>
                <a:schemeClr val="dk1"/>
              </a:solidFill>
            </a:endParaRPr>
          </a:p>
          <a:p>
            <a:pPr marL="0" lvl="0" indent="0" algn="l" rtl="0">
              <a:spcBef>
                <a:spcPts val="0"/>
              </a:spcBef>
              <a:spcAft>
                <a:spcPts val="0"/>
              </a:spcAft>
              <a:buClr>
                <a:schemeClr val="dk1"/>
              </a:buClr>
              <a:buSzPts val="1100"/>
              <a:buFont typeface="Arial"/>
              <a:buNone/>
            </a:pPr>
            <a:r>
              <a:rPr lang="en-US" sz="1200" dirty="0">
                <a:solidFill>
                  <a:schemeClr val="dk1"/>
                </a:solidFill>
              </a:rPr>
              <a:t>Calculate the correlation.</a:t>
            </a:r>
          </a:p>
          <a:p>
            <a:pPr marL="0" lvl="0" indent="0" algn="l" rtl="0">
              <a:spcBef>
                <a:spcPts val="0"/>
              </a:spcBef>
              <a:spcAft>
                <a:spcPts val="0"/>
              </a:spcAft>
              <a:buNone/>
            </a:pP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graphicFrame>
        <p:nvGraphicFramePr>
          <p:cNvPr id="111" name="Google Shape;111;p17"/>
          <p:cNvGraphicFramePr/>
          <p:nvPr>
            <p:extLst>
              <p:ext uri="{D42A27DB-BD31-4B8C-83A1-F6EECF244321}">
                <p14:modId xmlns:p14="http://schemas.microsoft.com/office/powerpoint/2010/main" val="3940262890"/>
              </p:ext>
            </p:extLst>
          </p:nvPr>
        </p:nvGraphicFramePr>
        <p:xfrm>
          <a:off x="319068" y="3815538"/>
          <a:ext cx="6879882" cy="2711100"/>
        </p:xfrm>
        <a:graphic>
          <a:graphicData uri="http://schemas.openxmlformats.org/drawingml/2006/table">
            <a:tbl>
              <a:tblPr>
                <a:noFill/>
                <a:tableStyleId>{30F7437C-0D85-4367-BD53-882B585F0FA8}</a:tableStyleId>
              </a:tblPr>
              <a:tblGrid>
                <a:gridCol w="1146647">
                  <a:extLst>
                    <a:ext uri="{9D8B030D-6E8A-4147-A177-3AD203B41FA5}">
                      <a16:colId xmlns:a16="http://schemas.microsoft.com/office/drawing/2014/main" val="20000"/>
                    </a:ext>
                  </a:extLst>
                </a:gridCol>
                <a:gridCol w="1146647">
                  <a:extLst>
                    <a:ext uri="{9D8B030D-6E8A-4147-A177-3AD203B41FA5}">
                      <a16:colId xmlns:a16="http://schemas.microsoft.com/office/drawing/2014/main" val="20001"/>
                    </a:ext>
                  </a:extLst>
                </a:gridCol>
                <a:gridCol w="1146647">
                  <a:extLst>
                    <a:ext uri="{9D8B030D-6E8A-4147-A177-3AD203B41FA5}">
                      <a16:colId xmlns:a16="http://schemas.microsoft.com/office/drawing/2014/main" val="20002"/>
                    </a:ext>
                  </a:extLst>
                </a:gridCol>
                <a:gridCol w="1146647">
                  <a:extLst>
                    <a:ext uri="{9D8B030D-6E8A-4147-A177-3AD203B41FA5}">
                      <a16:colId xmlns:a16="http://schemas.microsoft.com/office/drawing/2014/main" val="20003"/>
                    </a:ext>
                  </a:extLst>
                </a:gridCol>
                <a:gridCol w="1146647">
                  <a:extLst>
                    <a:ext uri="{9D8B030D-6E8A-4147-A177-3AD203B41FA5}">
                      <a16:colId xmlns:a16="http://schemas.microsoft.com/office/drawing/2014/main" val="20004"/>
                    </a:ext>
                  </a:extLst>
                </a:gridCol>
                <a:gridCol w="1146647">
                  <a:extLst>
                    <a:ext uri="{9D8B030D-6E8A-4147-A177-3AD203B41FA5}">
                      <a16:colId xmlns:a16="http://schemas.microsoft.com/office/drawing/2014/main" val="20005"/>
                    </a:ext>
                  </a:extLst>
                </a:gridCol>
              </a:tblGrid>
              <a:tr h="387300">
                <a:tc>
                  <a:txBody>
                    <a:bodyPr/>
                    <a:lstStyle/>
                    <a:p>
                      <a:pPr marL="0" lvl="0" indent="0" algn="ctr" rtl="0">
                        <a:spcBef>
                          <a:spcPts val="0"/>
                        </a:spcBef>
                        <a:spcAft>
                          <a:spcPts val="0"/>
                        </a:spcAft>
                        <a:buNone/>
                      </a:pPr>
                      <a:r>
                        <a:rPr lang="en-GB" sz="1200" b="0">
                          <a:latin typeface="+mj-lt"/>
                          <a:ea typeface="Calibri"/>
                          <a:cs typeface="Calibri"/>
                          <a:sym typeface="Calibri"/>
                        </a:rPr>
                        <a:t>Scientist A</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R1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Scientist B</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rPr>
                        <a:t>R2</a:t>
                      </a:r>
                      <a:endParaRPr sz="1200" b="0">
                        <a:solidFill>
                          <a:srgbClr val="FF0000"/>
                        </a:solidFill>
                        <a:latin typeface="+mj-lt"/>
                        <a:ea typeface="Calibri"/>
                        <a:cs typeface="Calibri"/>
                        <a:sym typeface="Calibri"/>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rPr>
                        <a:t>d</a:t>
                      </a:r>
                      <a:r>
                        <a:rPr lang="en-GB" sz="1200" b="0" baseline="-25000">
                          <a:solidFill>
                            <a:srgbClr val="FF0000"/>
                          </a:solidFill>
                          <a:latin typeface="+mj-lt"/>
                        </a:rPr>
                        <a:t>i</a:t>
                      </a:r>
                      <a:endParaRPr sz="1200" b="0" baseline="-25000">
                        <a:solidFill>
                          <a:srgbClr val="FF0000"/>
                        </a:solidFill>
                        <a:latin typeface="+mj-lt"/>
                        <a:ea typeface="Calibri"/>
                        <a:cs typeface="Calibri"/>
                        <a:sym typeface="Calibri"/>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rPr>
                        <a:t>d</a:t>
                      </a:r>
                      <a:r>
                        <a:rPr lang="en-GB" sz="1200" b="0" baseline="-25000">
                          <a:solidFill>
                            <a:srgbClr val="FF0000"/>
                          </a:solidFill>
                          <a:latin typeface="+mj-lt"/>
                        </a:rPr>
                        <a:t>i</a:t>
                      </a:r>
                      <a:r>
                        <a:rPr lang="en-GB" sz="1200" b="0" baseline="30000">
                          <a:solidFill>
                            <a:srgbClr val="FF0000"/>
                          </a:solidFill>
                          <a:latin typeface="+mj-lt"/>
                        </a:rPr>
                        <a:t>2</a:t>
                      </a:r>
                      <a:endParaRPr sz="1200" b="0" baseline="30000">
                        <a:solidFill>
                          <a:srgbClr val="FF0000"/>
                        </a:solidFill>
                        <a:latin typeface="+mj-lt"/>
                        <a:ea typeface="Calibri"/>
                        <a:cs typeface="Calibri"/>
                        <a:sym typeface="Calibri"/>
                      </a:endParaRPr>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87300">
                <a:tc>
                  <a:txBody>
                    <a:bodyPr/>
                    <a:lstStyle/>
                    <a:p>
                      <a:pPr marL="0" lvl="0" indent="0" algn="ctr" rtl="0">
                        <a:spcBef>
                          <a:spcPts val="0"/>
                        </a:spcBef>
                        <a:spcAft>
                          <a:spcPts val="0"/>
                        </a:spcAft>
                        <a:buNone/>
                      </a:pPr>
                      <a:r>
                        <a:rPr lang="en-GB" sz="1200" b="0">
                          <a:latin typeface="+mj-lt"/>
                          <a:ea typeface="Calibri"/>
                          <a:cs typeface="Calibri"/>
                          <a:sym typeface="Calibri"/>
                        </a:rPr>
                        <a:t>15</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17</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87300">
                <a:tc>
                  <a:txBody>
                    <a:bodyPr/>
                    <a:lstStyle/>
                    <a:p>
                      <a:pPr marL="0" lvl="0" indent="0" algn="ctr" rtl="0">
                        <a:spcBef>
                          <a:spcPts val="0"/>
                        </a:spcBef>
                        <a:spcAft>
                          <a:spcPts val="0"/>
                        </a:spcAft>
                        <a:buNone/>
                      </a:pPr>
                      <a:r>
                        <a:rPr lang="en-GB" sz="1200" b="0">
                          <a:latin typeface="+mj-lt"/>
                          <a:ea typeface="Calibri"/>
                          <a:cs typeface="Calibri"/>
                          <a:sym typeface="Calibri"/>
                        </a:rPr>
                        <a:t>19</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latin typeface="+mj-lt"/>
                          <a:ea typeface="Calibri"/>
                          <a:cs typeface="Calibri"/>
                          <a:sym typeface="Calibri"/>
                        </a:rPr>
                        <a:t>15</a:t>
                      </a:r>
                      <a:endParaRPr sz="1200" b="0" dirty="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87300">
                <a:tc>
                  <a:txBody>
                    <a:bodyPr/>
                    <a:lstStyle/>
                    <a:p>
                      <a:pPr marL="0" lvl="0" indent="0" algn="ctr" rtl="0">
                        <a:spcBef>
                          <a:spcPts val="0"/>
                        </a:spcBef>
                        <a:spcAft>
                          <a:spcPts val="0"/>
                        </a:spcAft>
                        <a:buNone/>
                      </a:pPr>
                      <a:r>
                        <a:rPr lang="en-GB" sz="1200" b="0">
                          <a:latin typeface="+mj-lt"/>
                          <a:ea typeface="Calibri"/>
                          <a:cs typeface="Calibri"/>
                          <a:sym typeface="Calibri"/>
                        </a:rPr>
                        <a:t>12</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13</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2.25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87300">
                <a:tc>
                  <a:txBody>
                    <a:bodyPr/>
                    <a:lstStyle/>
                    <a:p>
                      <a:pPr marL="0" lvl="0" indent="0" algn="ctr" rtl="0">
                        <a:spcBef>
                          <a:spcPts val="0"/>
                        </a:spcBef>
                        <a:spcAft>
                          <a:spcPts val="0"/>
                        </a:spcAft>
                        <a:buNone/>
                      </a:pPr>
                      <a:r>
                        <a:rPr lang="en-GB" sz="1200" b="0">
                          <a:latin typeface="+mj-lt"/>
                          <a:ea typeface="Calibri"/>
                          <a:cs typeface="Calibri"/>
                          <a:sym typeface="Calibri"/>
                        </a:rPr>
                        <a:t>18</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dirty="0">
                          <a:solidFill>
                            <a:srgbClr val="FF0000"/>
                          </a:solidFill>
                          <a:latin typeface="+mj-lt"/>
                          <a:ea typeface="Calibri"/>
                          <a:cs typeface="Calibri"/>
                          <a:sym typeface="Calibri"/>
                        </a:rPr>
                        <a:t>2</a:t>
                      </a:r>
                      <a:endParaRPr sz="1200" b="0" dirty="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13</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3.5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2.25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87300">
                <a:tc>
                  <a:txBody>
                    <a:bodyPr/>
                    <a:lstStyle/>
                    <a:p>
                      <a:pPr marL="0" lvl="0" indent="0" algn="ctr" rtl="0">
                        <a:spcBef>
                          <a:spcPts val="0"/>
                        </a:spcBef>
                        <a:spcAft>
                          <a:spcPts val="0"/>
                        </a:spcAft>
                        <a:buNone/>
                      </a:pPr>
                      <a:r>
                        <a:rPr lang="en-GB" sz="1200" b="0">
                          <a:latin typeface="+mj-lt"/>
                          <a:ea typeface="Calibri"/>
                          <a:cs typeface="Calibri"/>
                          <a:sym typeface="Calibri"/>
                        </a:rPr>
                        <a:t>13</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4</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latin typeface="+mj-lt"/>
                          <a:ea typeface="Calibri"/>
                          <a:cs typeface="Calibri"/>
                          <a:sym typeface="Calibri"/>
                        </a:rPr>
                        <a:t>14</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5</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GB" sz="1200" b="0">
                          <a:solidFill>
                            <a:srgbClr val="FF0000"/>
                          </a:solidFill>
                          <a:latin typeface="+mj-lt"/>
                          <a:ea typeface="Calibri"/>
                          <a:cs typeface="Calibri"/>
                          <a:sym typeface="Calibri"/>
                        </a:rPr>
                        <a:t>1</a:t>
                      </a:r>
                      <a:endParaRPr sz="1200" b="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87300">
                <a:tc gridSpan="5">
                  <a:txBody>
                    <a:bodyPr/>
                    <a:lstStyle/>
                    <a:p>
                      <a:pPr marL="0" lvl="0" indent="0" algn="ctr" rtl="0">
                        <a:spcBef>
                          <a:spcPts val="0"/>
                        </a:spcBef>
                        <a:spcAft>
                          <a:spcPts val="0"/>
                        </a:spcAft>
                        <a:buNone/>
                      </a:pPr>
                      <a:r>
                        <a:rPr lang="en-GB" sz="1200" b="0">
                          <a:latin typeface="+mj-lt"/>
                          <a:ea typeface="Calibri"/>
                          <a:cs typeface="Calibri"/>
                          <a:sym typeface="Calibri"/>
                        </a:rPr>
                        <a:t>Total</a:t>
                      </a:r>
                      <a:endParaRPr sz="1200" b="0">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ctr" rtl="0">
                        <a:spcBef>
                          <a:spcPts val="0"/>
                        </a:spcBef>
                        <a:spcAft>
                          <a:spcPts val="0"/>
                        </a:spcAft>
                        <a:buNone/>
                      </a:pPr>
                      <a:r>
                        <a:rPr lang="en-GB" sz="1200" b="0" dirty="0">
                          <a:solidFill>
                            <a:srgbClr val="FF0000"/>
                          </a:solidFill>
                          <a:latin typeface="+mj-lt"/>
                          <a:ea typeface="Calibri"/>
                          <a:cs typeface="Calibri"/>
                          <a:sym typeface="Calibri"/>
                        </a:rPr>
                        <a:t>10.5</a:t>
                      </a:r>
                      <a:endParaRPr sz="1200" b="0" dirty="0">
                        <a:solidFill>
                          <a:srgbClr val="FF0000"/>
                        </a:solidFill>
                        <a:latin typeface="+mj-lt"/>
                        <a:ea typeface="Calibri"/>
                        <a:cs typeface="Calibri"/>
                        <a:sym typeface="Calibri"/>
                      </a:endParaRPr>
                    </a:p>
                  </a:txBody>
                  <a:tcPr marL="63500" marR="63500" marT="63500" marB="6350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12" name="Google Shape;112;p17"/>
          <p:cNvSpPr/>
          <p:nvPr/>
        </p:nvSpPr>
        <p:spPr>
          <a:xfrm>
            <a:off x="319068" y="7491159"/>
            <a:ext cx="6879882" cy="2711100"/>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pic>
        <p:nvPicPr>
          <p:cNvPr id="113" name="Google Shape;113;p17"/>
          <p:cNvPicPr preferRelativeResize="0"/>
          <p:nvPr/>
        </p:nvPicPr>
        <p:blipFill>
          <a:blip r:embed="rId3" cstate="screen">
            <a:alphaModFix/>
            <a:extLst>
              <a:ext uri="{28A0092B-C50C-407E-A947-70E740481C1C}">
                <a14:useLocalDpi xmlns:a14="http://schemas.microsoft.com/office/drawing/2010/main" val="0"/>
              </a:ext>
            </a:extLst>
          </a:blip>
          <a:stretch>
            <a:fillRect/>
          </a:stretch>
        </p:blipFill>
        <p:spPr>
          <a:xfrm>
            <a:off x="598924" y="8495498"/>
            <a:ext cx="1345300" cy="734600"/>
          </a:xfrm>
          <a:prstGeom prst="rect">
            <a:avLst/>
          </a:prstGeom>
          <a:noFill/>
          <a:ln>
            <a:noFill/>
          </a:ln>
        </p:spPr>
      </p:pic>
      <p:pic>
        <p:nvPicPr>
          <p:cNvPr id="116" name="Google Shape;116;p17"/>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2060198" y="8099244"/>
            <a:ext cx="4817400" cy="1624200"/>
          </a:xfrm>
          <a:prstGeom prst="rect">
            <a:avLst/>
          </a:prstGeom>
          <a:noFill/>
          <a:ln>
            <a:noFill/>
          </a:ln>
        </p:spPr>
      </p:pic>
      <p:pic>
        <p:nvPicPr>
          <p:cNvPr id="2" name="Google Shape;55;p13">
            <a:extLst>
              <a:ext uri="{FF2B5EF4-FFF2-40B4-BE49-F238E27FC236}">
                <a16:creationId xmlns:a16="http://schemas.microsoft.com/office/drawing/2014/main" id="{7FC4AD93-F714-5856-5C83-88C9A4090F61}"/>
              </a:ext>
            </a:extLst>
          </p:cNvPr>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5167622" y="170514"/>
            <a:ext cx="2036260" cy="734600"/>
          </a:xfrm>
          <a:prstGeom prst="rect">
            <a:avLst/>
          </a:prstGeom>
          <a:noFill/>
          <a:ln>
            <a:noFill/>
          </a:ln>
        </p:spPr>
      </p:pic>
      <p:sp>
        <p:nvSpPr>
          <p:cNvPr id="4" name="Google Shape;57;p13">
            <a:extLst>
              <a:ext uri="{FF2B5EF4-FFF2-40B4-BE49-F238E27FC236}">
                <a16:creationId xmlns:a16="http://schemas.microsoft.com/office/drawing/2014/main" id="{57AD11C5-5BBA-F9FA-C89F-C64A1AE78C8A}"/>
              </a:ext>
            </a:extLst>
          </p:cNvPr>
          <p:cNvSpPr txBox="1"/>
          <p:nvPr/>
        </p:nvSpPr>
        <p:spPr>
          <a:xfrm>
            <a:off x="4537182" y="916014"/>
            <a:ext cx="2666700" cy="3420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500" b="1" dirty="0">
                <a:solidFill>
                  <a:srgbClr val="FFFFFF"/>
                </a:solidFill>
                <a:latin typeface="Montserrat"/>
                <a:ea typeface="Montserrat"/>
                <a:cs typeface="Montserrat"/>
                <a:sym typeface="Montserrat"/>
              </a:rPr>
              <a:t>ETFOUNDATION.CO.UK</a:t>
            </a: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a:p>
            <a:pPr marL="0" lvl="0" indent="0" algn="l" rtl="0">
              <a:spcBef>
                <a:spcPts val="0"/>
              </a:spcBef>
              <a:spcAft>
                <a:spcPts val="0"/>
              </a:spcAft>
              <a:buNone/>
            </a:pPr>
            <a:endParaRPr sz="1500" b="1" dirty="0">
              <a:solidFill>
                <a:srgbClr val="FFFFFF"/>
              </a:solidFill>
              <a:latin typeface="Montserrat"/>
              <a:ea typeface="Montserrat"/>
              <a:cs typeface="Montserrat"/>
              <a:sym typeface="Montserrat"/>
            </a:endParaRPr>
          </a:p>
        </p:txBody>
      </p:sp>
      <p:sp>
        <p:nvSpPr>
          <p:cNvPr id="5" name="Google Shape;60;p13">
            <a:extLst>
              <a:ext uri="{FF2B5EF4-FFF2-40B4-BE49-F238E27FC236}">
                <a16:creationId xmlns:a16="http://schemas.microsoft.com/office/drawing/2014/main" id="{EC88903A-4AC9-E329-77D5-3DEC097333A0}"/>
              </a:ext>
            </a:extLst>
          </p:cNvPr>
          <p:cNvSpPr>
            <a:spLocks/>
          </p:cNvSpPr>
          <p:nvPr/>
        </p:nvSpPr>
        <p:spPr>
          <a:xfrm>
            <a:off x="324000" y="1355264"/>
            <a:ext cx="6879882" cy="9211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GB" sz="4100" dirty="0">
                <a:solidFill>
                  <a:schemeClr val="dk1"/>
                </a:solidFill>
                <a:latin typeface="+mn-lt"/>
              </a:rPr>
              <a:t>Spearman’s rank </a:t>
            </a:r>
            <a:r>
              <a:rPr lang="en-GB" sz="4100" b="1" i="1" dirty="0">
                <a:solidFill>
                  <a:schemeClr val="dk1"/>
                </a:solidFill>
                <a:latin typeface="+mn-lt"/>
              </a:rPr>
              <a:t>in context</a:t>
            </a:r>
            <a:endParaRPr sz="5500" dirty="0">
              <a:solidFill>
                <a:schemeClr val="dk1"/>
              </a:solidFill>
              <a:latin typeface="+mn-lt"/>
            </a:endParaRPr>
          </a:p>
          <a:p>
            <a:pPr marL="0" lvl="0" indent="0" algn="l" rtl="0">
              <a:spcBef>
                <a:spcPts val="0"/>
              </a:spcBef>
              <a:spcAft>
                <a:spcPts val="0"/>
              </a:spcAft>
              <a:buNone/>
            </a:pPr>
            <a:endParaRPr dirty="0">
              <a:latin typeface="+mn-lt"/>
            </a:endParaRPr>
          </a:p>
        </p:txBody>
      </p:sp>
      <p:sp>
        <p:nvSpPr>
          <p:cNvPr id="6" name="Google Shape;80;p15">
            <a:extLst>
              <a:ext uri="{FF2B5EF4-FFF2-40B4-BE49-F238E27FC236}">
                <a16:creationId xmlns:a16="http://schemas.microsoft.com/office/drawing/2014/main" id="{1291BC6C-89D9-B98C-709F-C22AA434D76F}"/>
              </a:ext>
            </a:extLst>
          </p:cNvPr>
          <p:cNvSpPr txBox="1">
            <a:spLocks noGrp="1"/>
          </p:cNvSpPr>
          <p:nvPr>
            <p:ph type="subTitle" idx="1"/>
          </p:nvPr>
        </p:nvSpPr>
        <p:spPr>
          <a:xfrm>
            <a:off x="324000" y="2460400"/>
            <a:ext cx="6879882" cy="1356226"/>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US" sz="1200" dirty="0">
                <a:solidFill>
                  <a:schemeClr val="dk1"/>
                </a:solidFill>
              </a:rPr>
              <a:t>Question 5 Two scientists collected bacteria samples across six different locations. The table below displays their results. </a:t>
            </a:r>
          </a:p>
          <a:p>
            <a:pPr marL="0" lvl="0" indent="0" algn="l" rtl="0">
              <a:spcBef>
                <a:spcPts val="0"/>
              </a:spcBef>
              <a:spcAft>
                <a:spcPts val="0"/>
              </a:spcAft>
              <a:buNone/>
            </a:pPr>
            <a:endParaRPr lang="en-US" sz="1200" dirty="0">
              <a:solidFill>
                <a:schemeClr val="dk1"/>
              </a:solidFill>
            </a:endParaRPr>
          </a:p>
          <a:p>
            <a:pPr marL="0" lvl="0" indent="0" algn="l" rtl="0">
              <a:spcBef>
                <a:spcPts val="0"/>
              </a:spcBef>
              <a:spcAft>
                <a:spcPts val="0"/>
              </a:spcAft>
              <a:buNone/>
            </a:pPr>
            <a:r>
              <a:rPr lang="en-US" sz="1200" dirty="0">
                <a:solidFill>
                  <a:schemeClr val="dk1"/>
                </a:solidFill>
              </a:rPr>
              <a:t>Calculate the Spearman’s coefficient of rank. </a:t>
            </a:r>
          </a:p>
          <a:p>
            <a:pPr marL="0" lvl="0" indent="0" algn="l" rtl="0">
              <a:spcBef>
                <a:spcPts val="0"/>
              </a:spcBef>
              <a:spcAft>
                <a:spcPts val="0"/>
              </a:spcAft>
              <a:buNone/>
            </a:pPr>
            <a:endParaRPr lang="en-US" sz="1200" dirty="0">
              <a:solidFill>
                <a:schemeClr val="dk1"/>
              </a:solidFill>
            </a:endParaRPr>
          </a:p>
          <a:p>
            <a:pPr marL="0" lvl="0" indent="0" algn="l" rtl="0">
              <a:spcBef>
                <a:spcPts val="0"/>
              </a:spcBef>
              <a:spcAft>
                <a:spcPts val="0"/>
              </a:spcAft>
              <a:buNone/>
            </a:pPr>
            <a:r>
              <a:rPr lang="en-US" sz="1200" dirty="0">
                <a:solidFill>
                  <a:schemeClr val="dk1"/>
                </a:solidFill>
              </a:rPr>
              <a:t>Comment on the correlation you have found.</a:t>
            </a:r>
            <a:endParaRPr lang="en-US" sz="120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2F4874-114F-49E3-9650-481C9729F8FC}">
  <ds:schemaRefs>
    <ds:schemaRef ds:uri="http://schemas.microsoft.com/office/infopath/2007/PartnerControls"/>
    <ds:schemaRef ds:uri="http://purl.org/dc/elements/1.1/"/>
    <ds:schemaRef ds:uri="http://purl.org/dc/dcmitype/"/>
    <ds:schemaRef ds:uri="http://schemas.microsoft.com/office/2006/documentManagement/types"/>
    <ds:schemaRef ds:uri="http://schemas.microsoft.com/office/2006/metadata/properties"/>
    <ds:schemaRef ds:uri="414d2ded-29cc-4abd-a1df-c646721ce55b"/>
    <ds:schemaRef ds:uri="http://schemas.openxmlformats.org/package/2006/metadata/core-properties"/>
    <ds:schemaRef ds:uri="2847a094-2edf-4950-a853-13ec668231ed"/>
    <ds:schemaRef ds:uri="http://www.w3.org/XML/1998/namespace"/>
    <ds:schemaRef ds:uri="http://purl.org/dc/terms/"/>
    <ds:schemaRef ds:uri="a75230e0-234e-44fc-a46b-fcfdfca8ad4b"/>
    <ds:schemaRef ds:uri="b99cf144-4eb2-4910-9a88-c8d0ce72bbfd"/>
  </ds:schemaRefs>
</ds:datastoreItem>
</file>

<file path=customXml/itemProps2.xml><?xml version="1.0" encoding="utf-8"?>
<ds:datastoreItem xmlns:ds="http://schemas.openxmlformats.org/officeDocument/2006/customXml" ds:itemID="{905523ED-6955-43CE-9B58-AFDD70BDEB5B}">
  <ds:schemaRefs>
    <ds:schemaRef ds:uri="http://schemas.microsoft.com/sharepoint/v3/contenttype/forms"/>
  </ds:schemaRefs>
</ds:datastoreItem>
</file>

<file path=customXml/itemProps3.xml><?xml version="1.0" encoding="utf-8"?>
<ds:datastoreItem xmlns:ds="http://schemas.openxmlformats.org/officeDocument/2006/customXml" ds:itemID="{4B01CD5F-66EE-4295-9671-390905636B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57</TotalTime>
  <Words>579</Words>
  <Application>Microsoft Office PowerPoint</Application>
  <PresentationFormat>Custom</PresentationFormat>
  <Paragraphs>292</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Simple Light</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Gemma Brezinski</cp:lastModifiedBy>
  <cp:revision>15</cp:revision>
  <dcterms:modified xsi:type="dcterms:W3CDTF">2023-07-26T13:01:36Z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