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>
  <p:sldMasterIdLst>
    <p:sldMasterId id="2147483659" r:id="rId4"/>
  </p:sldMasterIdLst>
  <p:notesMasterIdLst>
    <p:notesMasterId r:id="rId6"/>
  </p:notesMasterIdLst>
  <p:sldIdLst>
    <p:sldId id="256" r:id="rId5"/>
  </p:sldIdLst>
  <p:sldSz cx="9144000" cy="5143500" type="screen16x9"/>
  <p:notesSz cx="6858000" cy="9144000"/>
  <p:embeddedFontLst>
    <p:embeddedFont>
      <p:font typeface="Montserrat" panose="00000500000000000000" pitchFamily="2" charset="0"/>
      <p:regular r:id="rId7"/>
      <p:bold r:id="rId8"/>
      <p:italic r:id="rId9"/>
      <p:boldItalic r:id="rId1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06926C-E712-5707-6934-40F15C210D24}" name="Nicola Susans" initials="NS" userId="S::nicola.susans@etfoundation.co.uk::4da5c4f3-9bda-4b43-a02a-af3285e542d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15D28D2-76F5-6FE1-8561-8ACCC3B2A705}" v="1" dt="2023-07-26T13:01:09.099"/>
    <p1510:client id="{6BACA8E3-599A-0617-0EEE-085A7BCF74EE}" v="2" dt="2023-05-23T16:46:08.847"/>
  </p1510:revLst>
</p1510:revInfo>
</file>

<file path=ppt/tableStyles.xml><?xml version="1.0" encoding="utf-8"?>
<a:tblStyleLst xmlns:a="http://schemas.openxmlformats.org/drawingml/2006/main" def="{50629CE9-4836-4AD6-BCEA-2C8B82953389}">
  <a:tblStyle styleId="{50629CE9-4836-4AD6-BCEA-2C8B8295338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705"/>
  </p:normalViewPr>
  <p:slideViewPr>
    <p:cSldViewPr snapToGrid="0">
      <p:cViewPr varScale="1">
        <p:scale>
          <a:sx n="90" d="100"/>
          <a:sy n="90" d="100"/>
        </p:scale>
        <p:origin x="600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la Susans" userId="S::nicola.susans@etfoundation.co.uk::4da5c4f3-9bda-4b43-a02a-af3285e542de" providerId="AD" clId="Web-{6BACA8E3-599A-0617-0EEE-085A7BCF74EE}"/>
    <pc:docChg chg="mod">
      <pc:chgData name="Nicola Susans" userId="S::nicola.susans@etfoundation.co.uk::4da5c4f3-9bda-4b43-a02a-af3285e542de" providerId="AD" clId="Web-{6BACA8E3-599A-0617-0EEE-085A7BCF74EE}" dt="2023-05-23T16:46:08.847" v="1"/>
      <pc:docMkLst>
        <pc:docMk/>
      </pc:docMkLst>
      <pc:sldChg chg="addCm">
        <pc:chgData name="Nicola Susans" userId="S::nicola.susans@etfoundation.co.uk::4da5c4f3-9bda-4b43-a02a-af3285e542de" providerId="AD" clId="Web-{6BACA8E3-599A-0617-0EEE-085A7BCF74EE}" dt="2023-05-23T16:46:08.847" v="1"/>
        <pc:sldMkLst>
          <pc:docMk/>
          <pc:sldMk cId="0" sldId="25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Nicola Susans" userId="S::nicola.susans@etfoundation.co.uk::4da5c4f3-9bda-4b43-a02a-af3285e542de" providerId="AD" clId="Web-{6BACA8E3-599A-0617-0EEE-085A7BCF74EE}" dt="2023-05-23T16:46:08.847" v="1"/>
              <pc2:cmMkLst xmlns:pc2="http://schemas.microsoft.com/office/powerpoint/2019/9/main/command">
                <pc:docMk/>
                <pc:sldMk cId="0" sldId="256"/>
                <pc2:cmMk id="{4B2FDE69-201E-44A3-A453-FAC5EFADC19B}"/>
              </pc2:cmMkLst>
            </pc226:cmChg>
          </p:ext>
        </pc:extLst>
      </pc:sldChg>
    </pc:docChg>
  </pc:docChgLst>
  <pc:docChgLst>
    <pc:chgData clId="Web-{EAF82136-96F0-74E4-85F4-70964FB8C171}"/>
    <pc:docChg chg="modSld">
      <pc:chgData name="" userId="" providerId="" clId="Web-{EAF82136-96F0-74E4-85F4-70964FB8C171}" dt="2023-03-01T21:41:50.450" v="0"/>
      <pc:docMkLst>
        <pc:docMk/>
      </pc:docMkLst>
      <pc:sldChg chg="delSp">
        <pc:chgData name="" userId="" providerId="" clId="Web-{EAF82136-96F0-74E4-85F4-70964FB8C171}" dt="2023-03-01T21:41:50.450" v="0"/>
        <pc:sldMkLst>
          <pc:docMk/>
          <pc:sldMk cId="0" sldId="256"/>
        </pc:sldMkLst>
        <pc:grpChg chg="del">
          <ac:chgData name="" userId="" providerId="" clId="Web-{EAF82136-96F0-74E4-85F4-70964FB8C171}" dt="2023-03-01T21:41:50.450" v="0"/>
          <ac:grpSpMkLst>
            <pc:docMk/>
            <pc:sldMk cId="0" sldId="256"/>
            <ac:grpSpMk id="59" creationId="{00000000-0000-0000-0000-000000000000}"/>
          </ac:grpSpMkLst>
        </pc:grpChg>
      </pc:sldChg>
    </pc:docChg>
  </pc:docChgLst>
  <pc:docChgLst>
    <pc:chgData name="Gemma Brezinski" userId="S::gemma.brezinski@etfoundation.co.uk::fd066b93-240a-4648-a0fe-c80aa4ee1278" providerId="AD" clId="Web-{615D28D2-76F5-6FE1-8561-8ACCC3B2A705}"/>
    <pc:docChg chg="modSld">
      <pc:chgData name="Gemma Brezinski" userId="S::gemma.brezinski@etfoundation.co.uk::fd066b93-240a-4648-a0fe-c80aa4ee1278" providerId="AD" clId="Web-{615D28D2-76F5-6FE1-8561-8ACCC3B2A705}" dt="2023-07-26T13:01:09.099" v="0"/>
      <pc:docMkLst>
        <pc:docMk/>
      </pc:docMkLst>
      <pc:sldChg chg="delSp">
        <pc:chgData name="Gemma Brezinski" userId="S::gemma.brezinski@etfoundation.co.uk::fd066b93-240a-4648-a0fe-c80aa4ee1278" providerId="AD" clId="Web-{615D28D2-76F5-6FE1-8561-8ACCC3B2A705}" dt="2023-07-26T13:01:09.099" v="0"/>
        <pc:sldMkLst>
          <pc:docMk/>
          <pc:sldMk cId="0" sldId="256"/>
        </pc:sldMkLst>
        <pc:picChg chg="del">
          <ac:chgData name="Gemma Brezinski" userId="S::gemma.brezinski@etfoundation.co.uk::fd066b93-240a-4648-a0fe-c80aa4ee1278" providerId="AD" clId="Web-{615D28D2-76F5-6FE1-8561-8ACCC3B2A705}" dt="2023-07-26T13:01:09.099" v="0"/>
          <ac:picMkLst>
            <pc:docMk/>
            <pc:sldMk cId="0" sldId="256"/>
            <ac:picMk id="69" creationId="{00000000-0000-0000-0000-000000000000}"/>
          </ac:picMkLst>
        </pc:picChg>
      </pc:sldChg>
    </pc:docChg>
  </pc:docChgLst>
  <pc:docChgLst>
    <pc:chgData name="Rowena Scott" userId="S::rowena.scott_leedscitycollege.ac.uk#ext#@aoctenant.onmicrosoft.com::9852bc76-1901-4b88-baa3-87a173338e51" providerId="AD" clId="Web-{EAF82136-96F0-74E4-85F4-70964FB8C171}"/>
    <pc:docChg chg="modSld">
      <pc:chgData name="Rowena Scott" userId="S::rowena.scott_leedscitycollege.ac.uk#ext#@aoctenant.onmicrosoft.com::9852bc76-1901-4b88-baa3-87a173338e51" providerId="AD" clId="Web-{EAF82136-96F0-74E4-85F4-70964FB8C171}" dt="2023-03-01T21:43:45.345" v="178"/>
      <pc:docMkLst>
        <pc:docMk/>
      </pc:docMkLst>
      <pc:sldChg chg="delSp modSp">
        <pc:chgData name="Rowena Scott" userId="S::rowena.scott_leedscitycollege.ac.uk#ext#@aoctenant.onmicrosoft.com::9852bc76-1901-4b88-baa3-87a173338e51" providerId="AD" clId="Web-{EAF82136-96F0-74E4-85F4-70964FB8C171}" dt="2023-03-01T21:43:45.345" v="178"/>
        <pc:sldMkLst>
          <pc:docMk/>
          <pc:sldMk cId="0" sldId="256"/>
        </pc:sldMkLst>
        <pc:grpChg chg="del">
          <ac:chgData name="Rowena Scott" userId="S::rowena.scott_leedscitycollege.ac.uk#ext#@aoctenant.onmicrosoft.com::9852bc76-1901-4b88-baa3-87a173338e51" providerId="AD" clId="Web-{EAF82136-96F0-74E4-85F4-70964FB8C171}" dt="2023-03-01T21:41:54.575" v="2"/>
          <ac:grpSpMkLst>
            <pc:docMk/>
            <pc:sldMk cId="0" sldId="256"/>
            <ac:grpSpMk id="56" creationId="{00000000-0000-0000-0000-000000000000}"/>
          </ac:grpSpMkLst>
        </pc:grpChg>
        <pc:grpChg chg="del">
          <ac:chgData name="Rowena Scott" userId="S::rowena.scott_leedscitycollege.ac.uk#ext#@aoctenant.onmicrosoft.com::9852bc76-1901-4b88-baa3-87a173338e51" providerId="AD" clId="Web-{EAF82136-96F0-74E4-85F4-70964FB8C171}" dt="2023-03-01T21:42:00.278" v="5"/>
          <ac:grpSpMkLst>
            <pc:docMk/>
            <pc:sldMk cId="0" sldId="256"/>
            <ac:grpSpMk id="62" creationId="{00000000-0000-0000-0000-000000000000}"/>
          </ac:grpSpMkLst>
        </pc:grpChg>
        <pc:grpChg chg="del">
          <ac:chgData name="Rowena Scott" userId="S::rowena.scott_leedscitycollege.ac.uk#ext#@aoctenant.onmicrosoft.com::9852bc76-1901-4b88-baa3-87a173338e51" providerId="AD" clId="Web-{EAF82136-96F0-74E4-85F4-70964FB8C171}" dt="2023-03-01T21:41:52.591" v="0"/>
          <ac:grpSpMkLst>
            <pc:docMk/>
            <pc:sldMk cId="0" sldId="256"/>
            <ac:grpSpMk id="65" creationId="{00000000-0000-0000-0000-000000000000}"/>
          </ac:grpSpMkLst>
        </pc:grpChg>
        <pc:grpChg chg="del">
          <ac:chgData name="Rowena Scott" userId="S::rowena.scott_leedscitycollege.ac.uk#ext#@aoctenant.onmicrosoft.com::9852bc76-1901-4b88-baa3-87a173338e51" providerId="AD" clId="Web-{EAF82136-96F0-74E4-85F4-70964FB8C171}" dt="2023-03-01T21:41:53.059" v="1"/>
          <ac:grpSpMkLst>
            <pc:docMk/>
            <pc:sldMk cId="0" sldId="256"/>
            <ac:grpSpMk id="71" creationId="{00000000-0000-0000-0000-000000000000}"/>
          </ac:grpSpMkLst>
        </pc:grpChg>
        <pc:grpChg chg="del">
          <ac:chgData name="Rowena Scott" userId="S::rowena.scott_leedscitycollege.ac.uk#ext#@aoctenant.onmicrosoft.com::9852bc76-1901-4b88-baa3-87a173338e51" providerId="AD" clId="Web-{EAF82136-96F0-74E4-85F4-70964FB8C171}" dt="2023-03-01T21:41:57.966" v="3"/>
          <ac:grpSpMkLst>
            <pc:docMk/>
            <pc:sldMk cId="0" sldId="256"/>
            <ac:grpSpMk id="74" creationId="{00000000-0000-0000-0000-000000000000}"/>
          </ac:grpSpMkLst>
        </pc:grpChg>
        <pc:grpChg chg="del">
          <ac:chgData name="Rowena Scott" userId="S::rowena.scott_leedscitycollege.ac.uk#ext#@aoctenant.onmicrosoft.com::9852bc76-1901-4b88-baa3-87a173338e51" providerId="AD" clId="Web-{EAF82136-96F0-74E4-85F4-70964FB8C171}" dt="2023-03-01T21:41:58.794" v="4"/>
          <ac:grpSpMkLst>
            <pc:docMk/>
            <pc:sldMk cId="0" sldId="256"/>
            <ac:grpSpMk id="77" creationId="{00000000-0000-0000-0000-000000000000}"/>
          </ac:grpSpMkLst>
        </pc:grpChg>
        <pc:grpChg chg="del">
          <ac:chgData name="Rowena Scott" userId="S::rowena.scott_leedscitycollege.ac.uk#ext#@aoctenant.onmicrosoft.com::9852bc76-1901-4b88-baa3-87a173338e51" providerId="AD" clId="Web-{EAF82136-96F0-74E4-85F4-70964FB8C171}" dt="2023-03-01T21:42:02.825" v="6"/>
          <ac:grpSpMkLst>
            <pc:docMk/>
            <pc:sldMk cId="0" sldId="256"/>
            <ac:grpSpMk id="80" creationId="{00000000-0000-0000-0000-000000000000}"/>
          </ac:grpSpMkLst>
        </pc:grpChg>
        <pc:grpChg chg="del">
          <ac:chgData name="Rowena Scott" userId="S::rowena.scott_leedscitycollege.ac.uk#ext#@aoctenant.onmicrosoft.com::9852bc76-1901-4b88-baa3-87a173338e51" providerId="AD" clId="Web-{EAF82136-96F0-74E4-85F4-70964FB8C171}" dt="2023-03-01T21:42:03.279" v="7"/>
          <ac:grpSpMkLst>
            <pc:docMk/>
            <pc:sldMk cId="0" sldId="256"/>
            <ac:grpSpMk id="83" creationId="{00000000-0000-0000-0000-000000000000}"/>
          </ac:grpSpMkLst>
        </pc:grpChg>
        <pc:graphicFrameChg chg="mod modGraphic">
          <ac:chgData name="Rowena Scott" userId="S::rowena.scott_leedscitycollege.ac.uk#ext#@aoctenant.onmicrosoft.com::9852bc76-1901-4b88-baa3-87a173338e51" providerId="AD" clId="Web-{EAF82136-96F0-74E4-85F4-70964FB8C171}" dt="2023-03-01T21:43:45.345" v="178"/>
          <ac:graphicFrameMkLst>
            <pc:docMk/>
            <pc:sldMk cId="0" sldId="256"/>
            <ac:graphicFrameMk id="54" creationId="{00000000-0000-0000-0000-000000000000}"/>
          </ac:graphicFrameMkLst>
        </pc:graphicFrameChg>
      </pc:sldChg>
    </pc:docChg>
  </pc:docChgLst>
  <pc:docChgLst>
    <pc:chgData name="Lucy Springall" userId="e4236610-272f-44af-aba9-45f426dfe81c" providerId="ADAL" clId="{F5D07680-7409-4BD9-B4D2-238F21D6E386}"/>
    <pc:docChg chg="modSld">
      <pc:chgData name="Lucy Springall" userId="e4236610-272f-44af-aba9-45f426dfe81c" providerId="ADAL" clId="{F5D07680-7409-4BD9-B4D2-238F21D6E386}" dt="2023-04-20T14:10:07.393" v="1" actId="20577"/>
      <pc:docMkLst>
        <pc:docMk/>
      </pc:docMkLst>
      <pc:sldChg chg="modSp mod">
        <pc:chgData name="Lucy Springall" userId="e4236610-272f-44af-aba9-45f426dfe81c" providerId="ADAL" clId="{F5D07680-7409-4BD9-B4D2-238F21D6E386}" dt="2023-04-20T14:10:07.393" v="1" actId="20577"/>
        <pc:sldMkLst>
          <pc:docMk/>
          <pc:sldMk cId="0" sldId="256"/>
        </pc:sldMkLst>
        <pc:graphicFrameChg chg="modGraphic">
          <ac:chgData name="Lucy Springall" userId="e4236610-272f-44af-aba9-45f426dfe81c" providerId="ADAL" clId="{F5D07680-7409-4BD9-B4D2-238F21D6E386}" dt="2023-04-20T14:10:07.393" v="1" actId="20577"/>
          <ac:graphicFrameMkLst>
            <pc:docMk/>
            <pc:sldMk cId="0" sldId="256"/>
            <ac:graphicFrameMk id="54" creationId="{00000000-0000-0000-0000-000000000000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e24e68054_0_3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e24e68054_0_3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Google Shape;54;p13"/>
          <p:cNvGraphicFramePr/>
          <p:nvPr>
            <p:extLst>
              <p:ext uri="{D42A27DB-BD31-4B8C-83A1-F6EECF244321}">
                <p14:modId xmlns:p14="http://schemas.microsoft.com/office/powerpoint/2010/main" val="3168458503"/>
              </p:ext>
            </p:extLst>
          </p:nvPr>
        </p:nvGraphicFramePr>
        <p:xfrm>
          <a:off x="234221" y="1021204"/>
          <a:ext cx="8753016" cy="3929800"/>
        </p:xfrm>
        <a:graphic>
          <a:graphicData uri="http://schemas.openxmlformats.org/drawingml/2006/table">
            <a:tbl>
              <a:tblPr>
                <a:noFill/>
                <a:tableStyleId>{50629CE9-4836-4AD6-BCEA-2C8B82953389}</a:tableStyleId>
              </a:tblPr>
              <a:tblGrid>
                <a:gridCol w="2917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176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7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571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dirty="0">
                          <a:latin typeface="+mj-lt"/>
                          <a:ea typeface="Calibri"/>
                          <a:cs typeface="Calibri"/>
                          <a:sym typeface="Calibri"/>
                        </a:rPr>
                        <a:t>What is the importance of </a:t>
                      </a:r>
                      <a:r>
                        <a:rPr lang="en-GB" sz="1600" dirty="0">
                          <a:latin typeface="+mj-lt"/>
                          <a:ea typeface="Calibri"/>
                          <a:cs typeface="Calibri"/>
                        </a:rPr>
                        <a:t>Spearman’s r</a:t>
                      </a:r>
                      <a:r>
                        <a:rPr lang="en-GB" sz="1600" dirty="0">
                          <a:latin typeface="+mj-lt"/>
                          <a:ea typeface="Calibri"/>
                          <a:cs typeface="Calibri"/>
                          <a:sym typeface="Calibri"/>
                        </a:rPr>
                        <a:t>ank correlation in industry?</a:t>
                      </a:r>
                      <a:endParaRPr sz="1600"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600" dirty="0">
                          <a:latin typeface="+mj-lt"/>
                          <a:ea typeface="Calibri"/>
                          <a:cs typeface="Calibri"/>
                          <a:sym typeface="Calibri"/>
                        </a:rPr>
                        <a:t>Define the </a:t>
                      </a:r>
                      <a:r>
                        <a:rPr lang="en-GB" sz="1600" dirty="0" err="1">
                          <a:latin typeface="+mj-lt"/>
                          <a:ea typeface="Calibri"/>
                          <a:cs typeface="Calibri"/>
                          <a:sym typeface="Calibri"/>
                        </a:rPr>
                        <a:t>r</a:t>
                      </a:r>
                      <a:r>
                        <a:rPr lang="en-GB" sz="1600" baseline="-25000" dirty="0" err="1">
                          <a:latin typeface="+mj-lt"/>
                          <a:ea typeface="Calibri"/>
                          <a:cs typeface="Calibri"/>
                          <a:sym typeface="Calibri"/>
                        </a:rPr>
                        <a:t>s</a:t>
                      </a:r>
                      <a:r>
                        <a:rPr lang="en-GB" sz="1600" dirty="0">
                          <a:latin typeface="+mj-lt"/>
                          <a:ea typeface="Calibri"/>
                          <a:cs typeface="Calibri"/>
                          <a:sym typeface="Calibri"/>
                        </a:rPr>
                        <a:t> value that describes a </a:t>
                      </a:r>
                      <a:r>
                        <a:rPr lang="en-GB" sz="1600" dirty="0">
                          <a:latin typeface="+mj-lt"/>
                          <a:ea typeface="Calibri"/>
                          <a:cs typeface="Calibri"/>
                        </a:rPr>
                        <a:t>positive correlation</a:t>
                      </a:r>
                      <a:r>
                        <a:rPr lang="en-GB" sz="1600" dirty="0">
                          <a:latin typeface="+mj-lt"/>
                          <a:ea typeface="Calibri"/>
                          <a:cs typeface="Calibri"/>
                          <a:sym typeface="Calibri"/>
                        </a:rPr>
                        <a:t>.</a:t>
                      </a:r>
                      <a:endParaRPr sz="1600"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600" dirty="0">
                          <a:solidFill>
                            <a:schemeClr val="dk1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Define the </a:t>
                      </a:r>
                      <a:r>
                        <a:rPr lang="en-GB" sz="1600" dirty="0" err="1">
                          <a:solidFill>
                            <a:schemeClr val="dk1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r</a:t>
                      </a:r>
                      <a:r>
                        <a:rPr lang="en-GB" sz="1600" baseline="-25000" dirty="0" err="1">
                          <a:solidFill>
                            <a:schemeClr val="dk1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s</a:t>
                      </a:r>
                      <a:r>
                        <a:rPr lang="en-GB" sz="1600" dirty="0">
                          <a:solidFill>
                            <a:schemeClr val="dk1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 value that describes a </a:t>
                      </a:r>
                      <a:r>
                        <a:rPr lang="en-GB" sz="1600" dirty="0">
                          <a:solidFill>
                            <a:schemeClr val="dk1"/>
                          </a:solidFill>
                          <a:latin typeface="+mj-lt"/>
                          <a:ea typeface="Calibri"/>
                          <a:cs typeface="Calibri"/>
                        </a:rPr>
                        <a:t>negative correlation</a:t>
                      </a:r>
                      <a:r>
                        <a:rPr lang="en-GB" sz="1600" dirty="0">
                          <a:solidFill>
                            <a:schemeClr val="dk1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.</a:t>
                      </a:r>
                      <a:endParaRPr sz="1600"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155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600" dirty="0">
                          <a:latin typeface="+mj-lt"/>
                          <a:ea typeface="Calibri"/>
                          <a:cs typeface="Calibri"/>
                          <a:sym typeface="Calibri"/>
                        </a:rPr>
                        <a:t>Draw the chart for a </a:t>
                      </a:r>
                      <a:r>
                        <a:rPr lang="en-GB" sz="1600" dirty="0">
                          <a:latin typeface="+mj-lt"/>
                          <a:ea typeface="Calibri"/>
                          <a:cs typeface="Calibri"/>
                        </a:rPr>
                        <a:t>positive correlation.</a:t>
                      </a:r>
                      <a:endParaRPr lang="en-GB" sz="1600"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dirty="0">
                          <a:latin typeface="+mj-lt"/>
                          <a:ea typeface="Calibri"/>
                          <a:cs typeface="Calibri"/>
                          <a:sym typeface="Calibri"/>
                        </a:rPr>
                        <a:t>Define a setting in industry that utilises </a:t>
                      </a:r>
                      <a:r>
                        <a:rPr lang="en-GB" sz="1600" dirty="0">
                          <a:latin typeface="+mj-lt"/>
                          <a:ea typeface="Calibri"/>
                          <a:cs typeface="Calibri"/>
                        </a:rPr>
                        <a:t>Spearman’s r</a:t>
                      </a:r>
                      <a:r>
                        <a:rPr lang="en-GB" sz="1600" dirty="0">
                          <a:latin typeface="+mj-lt"/>
                          <a:ea typeface="Calibri"/>
                          <a:cs typeface="Calibri"/>
                          <a:sym typeface="Calibri"/>
                        </a:rPr>
                        <a:t>ank.</a:t>
                      </a:r>
                      <a:endParaRPr sz="1600"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600"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600" dirty="0">
                          <a:solidFill>
                            <a:schemeClr val="dk1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Draw the chart for a </a:t>
                      </a:r>
                      <a:r>
                        <a:rPr lang="en-GB" sz="1600" dirty="0">
                          <a:solidFill>
                            <a:schemeClr val="dk1"/>
                          </a:solidFill>
                          <a:latin typeface="+mj-lt"/>
                          <a:ea typeface="Calibri"/>
                          <a:cs typeface="Calibri"/>
                        </a:rPr>
                        <a:t>negative correlation.</a:t>
                      </a:r>
                      <a:endParaRPr lang="en-GB" sz="1600" dirty="0">
                        <a:solidFill>
                          <a:schemeClr val="dk1"/>
                        </a:solidFill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571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dirty="0">
                          <a:latin typeface="+mj-lt"/>
                          <a:ea typeface="Calibri"/>
                          <a:cs typeface="Calibri"/>
                          <a:sym typeface="Calibri"/>
                        </a:rPr>
                        <a:t>If you come across two or more values that are ranked the same, what do you do in this instance?</a:t>
                      </a:r>
                      <a:endParaRPr sz="1600"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dirty="0">
                          <a:latin typeface="+mj-lt"/>
                          <a:ea typeface="Calibri"/>
                          <a:cs typeface="Calibri"/>
                          <a:sym typeface="Calibri"/>
                        </a:rPr>
                        <a:t>List an </a:t>
                      </a:r>
                      <a:r>
                        <a:rPr lang="en-GB" sz="1600" dirty="0">
                          <a:latin typeface="+mj-lt"/>
                          <a:ea typeface="Calibri"/>
                          <a:cs typeface="Calibri"/>
                        </a:rPr>
                        <a:t>advantage</a:t>
                      </a:r>
                      <a:r>
                        <a:rPr lang="en-GB" sz="1600" dirty="0">
                          <a:latin typeface="+mj-lt"/>
                          <a:ea typeface="Calibri"/>
                          <a:cs typeface="Calibri"/>
                          <a:sym typeface="Calibri"/>
                        </a:rPr>
                        <a:t> of using </a:t>
                      </a:r>
                      <a:r>
                        <a:rPr lang="en-GB" sz="1600" dirty="0">
                          <a:latin typeface="+mj-lt"/>
                          <a:ea typeface="Calibri"/>
                          <a:cs typeface="Calibri"/>
                        </a:rPr>
                        <a:t>Spearman’s rank</a:t>
                      </a:r>
                      <a:r>
                        <a:rPr lang="en-GB" sz="1600" dirty="0">
                          <a:latin typeface="+mj-lt"/>
                          <a:ea typeface="Calibri"/>
                          <a:cs typeface="Calibri"/>
                          <a:sym typeface="Calibri"/>
                        </a:rPr>
                        <a:t>.</a:t>
                      </a:r>
                      <a:endParaRPr sz="1600"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600" dirty="0">
                          <a:solidFill>
                            <a:schemeClr val="dk1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List a </a:t>
                      </a:r>
                      <a:r>
                        <a:rPr lang="en-GB" sz="1600" dirty="0">
                          <a:solidFill>
                            <a:schemeClr val="dk1"/>
                          </a:solidFill>
                          <a:latin typeface="+mj-lt"/>
                          <a:ea typeface="Calibri"/>
                          <a:cs typeface="Calibri"/>
                        </a:rPr>
                        <a:t>disadvantage</a:t>
                      </a:r>
                      <a:r>
                        <a:rPr lang="en-GB" sz="1600" dirty="0">
                          <a:solidFill>
                            <a:schemeClr val="dk1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 of using </a:t>
                      </a:r>
                      <a:r>
                        <a:rPr lang="en-GB" sz="1600" dirty="0">
                          <a:solidFill>
                            <a:schemeClr val="dk1"/>
                          </a:solidFill>
                          <a:latin typeface="+mj-lt"/>
                          <a:ea typeface="Calibri"/>
                          <a:cs typeface="Calibri"/>
                        </a:rPr>
                        <a:t>Spearman’s rank</a:t>
                      </a:r>
                      <a:r>
                        <a:rPr lang="en-GB" sz="1600" dirty="0">
                          <a:solidFill>
                            <a:schemeClr val="dk1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.</a:t>
                      </a:r>
                      <a:endParaRPr sz="1600"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5" name="Google Shape;55;p13"/>
          <p:cNvSpPr txBox="1"/>
          <p:nvPr/>
        </p:nvSpPr>
        <p:spPr>
          <a:xfrm>
            <a:off x="264575" y="2737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 dirty="0">
                <a:latin typeface="+mj-lt"/>
                <a:ea typeface="Calibri"/>
                <a:cs typeface="Calibri"/>
                <a:sym typeface="Calibri"/>
              </a:rPr>
              <a:t>Spearman’s r</a:t>
            </a:r>
            <a:r>
              <a:rPr lang="en-GB" sz="2000" b="1" dirty="0">
                <a:solidFill>
                  <a:srgbClr val="000000"/>
                </a:solidFill>
                <a:latin typeface="+mj-lt"/>
                <a:ea typeface="Calibri"/>
                <a:cs typeface="Calibri"/>
                <a:sym typeface="Calibri"/>
              </a:rPr>
              <a:t>etrieval g</a:t>
            </a:r>
            <a:r>
              <a:rPr lang="en-GB" sz="2000" b="1" dirty="0">
                <a:latin typeface="+mj-lt"/>
                <a:ea typeface="Calibri"/>
                <a:cs typeface="Calibri"/>
                <a:sym typeface="Calibri"/>
              </a:rPr>
              <a:t>rid </a:t>
            </a:r>
            <a:endParaRPr sz="2000" b="1" dirty="0">
              <a:solidFill>
                <a:srgbClr val="000000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pic>
        <p:nvPicPr>
          <p:cNvPr id="68" name="Google Shape;68;p13"/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2412" y="107075"/>
            <a:ext cx="1351063" cy="464796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3"/>
          <p:cNvSpPr txBox="1"/>
          <p:nvPr/>
        </p:nvSpPr>
        <p:spPr>
          <a:xfrm>
            <a:off x="7118525" y="571900"/>
            <a:ext cx="1769700" cy="312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ETFOUNDATION.CO.UK</a:t>
            </a:r>
            <a:endParaRPr sz="10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7" ma:contentTypeDescription="Create a new document." ma:contentTypeScope="" ma:versionID="48ffc06f6ec283ce7618f4b4875bad84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dfd571ea4855126d306e926ca3f8808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5230e0-234e-44fc-a46b-fcfdfca8ad4b" xsi:nil="true"/>
    <lcf76f155ced4ddcb4097134ff3c332f xmlns="b99cf144-4eb2-4910-9a88-c8d0ce72bbf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0322B63-9D3B-45FE-9031-9296249220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99cf144-4eb2-4910-9a88-c8d0ce72bbfd"/>
    <ds:schemaRef ds:uri="a75230e0-234e-44fc-a46b-fcfdfca8ad4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0BD860B-E6F2-45EE-95E8-4E8BD59EAFE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F969F99-9DD6-4601-A972-59DE99BC950D}">
  <ds:schemaRefs>
    <ds:schemaRef ds:uri="b6d5ffdd-ce6b-444d-9c87-9b27aef49f38"/>
    <ds:schemaRef ds:uri="http://purl.org/dc/terms/"/>
    <ds:schemaRef ds:uri="http://purl.org/dc/elements/1.1/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purl.org/dc/dcmitype/"/>
    <ds:schemaRef ds:uri="07530afe-d844-488b-9a54-9e56863626c8"/>
    <ds:schemaRef ds:uri="2ff69431-d625-42b0-a6d5-57182fa431d3"/>
    <ds:schemaRef ds:uri="2847a094-2edf-4950-a853-13ec668231ed"/>
    <ds:schemaRef ds:uri="414d2ded-29cc-4abd-a1df-c646721ce55b"/>
    <ds:schemaRef ds:uri="a75230e0-234e-44fc-a46b-fcfdfca8ad4b"/>
    <ds:schemaRef ds:uri="b99cf144-4eb2-4910-9a88-c8d0ce72bbf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103</Words>
  <Application>Microsoft Office PowerPoint</Application>
  <PresentationFormat>On-screen Show (16:9)</PresentationFormat>
  <Paragraphs>11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Simple Light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Gemma Brezinski</cp:lastModifiedBy>
  <cp:revision>23</cp:revision>
  <dcterms:modified xsi:type="dcterms:W3CDTF">2023-07-26T13:01:09Z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  <property fmtid="{D5CDD505-2E9C-101B-9397-08002B2CF9AE}" pid="3" name="MediaServiceImageTags">
    <vt:lpwstr/>
  </property>
</Properties>
</file>