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96" r:id="rId5"/>
    <p:sldId id="298" r:id="rId6"/>
    <p:sldId id="303" r:id="rId7"/>
    <p:sldId id="299" r:id="rId8"/>
    <p:sldId id="301" r:id="rId9"/>
    <p:sldId id="300" r:id="rId10"/>
    <p:sldId id="263" r:id="rId11"/>
    <p:sldId id="307" r:id="rId12"/>
    <p:sldId id="302" r:id="rId13"/>
    <p:sldId id="304" r:id="rId14"/>
    <p:sldId id="306" r:id="rId15"/>
    <p:sldId id="305" r:id="rId16"/>
    <p:sldId id="309" r:id="rId17"/>
    <p:sldId id="308" r:id="rId18"/>
    <p:sldId id="310" r:id="rId19"/>
    <p:sldId id="262" r:id="rId2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3060">
          <p15:clr>
            <a:srgbClr val="A4A3A4"/>
          </p15:clr>
        </p15:guide>
        <p15:guide id="3" orient="horz" pos="169">
          <p15:clr>
            <a:srgbClr val="A4A3A4"/>
          </p15:clr>
        </p15:guide>
        <p15:guide id="4" orient="horz" pos="2890">
          <p15:clr>
            <a:srgbClr val="A4A3A4"/>
          </p15:clr>
        </p15:guide>
        <p15:guide id="5" orient="horz">
          <p15:clr>
            <a:srgbClr val="A4A3A4"/>
          </p15:clr>
        </p15:guide>
        <p15:guide id="6" orient="horz" pos="622">
          <p15:clr>
            <a:srgbClr val="A4A3A4"/>
          </p15:clr>
        </p15:guide>
        <p15:guide id="7" orient="horz" pos="1575">
          <p15:clr>
            <a:srgbClr val="A4A3A4"/>
          </p15:clr>
        </p15:guide>
        <p15:guide id="8" orient="horz" pos="868">
          <p15:clr>
            <a:srgbClr val="A4A3A4"/>
          </p15:clr>
        </p15:guide>
        <p15:guide id="9" pos="2835">
          <p15:clr>
            <a:srgbClr val="A4A3A4"/>
          </p15:clr>
        </p15:guide>
        <p15:guide id="10" pos="5583">
          <p15:clr>
            <a:srgbClr val="A4A3A4"/>
          </p15:clr>
        </p15:guide>
        <p15:guide id="11" pos="158">
          <p15:clr>
            <a:srgbClr val="A4A3A4"/>
          </p15:clr>
        </p15:guide>
        <p15:guide id="12" pos="5012">
          <p15:clr>
            <a:srgbClr val="A4A3A4"/>
          </p15:clr>
        </p15:guide>
        <p15:guide id="13" pos="1651">
          <p15:clr>
            <a:srgbClr val="A4A3A4"/>
          </p15:clr>
        </p15:guide>
        <p15:guide id="14" pos="2744">
          <p15:clr>
            <a:srgbClr val="A4A3A4"/>
          </p15:clr>
        </p15:guide>
        <p15:guide id="15" pos="5465">
          <p15:clr>
            <a:srgbClr val="A4A3A4"/>
          </p15:clr>
        </p15:guide>
        <p15:guide id="16" pos="956">
          <p15:clr>
            <a:srgbClr val="A4A3A4"/>
          </p15:clr>
        </p15:guide>
        <p15:guide id="17" pos="2562">
          <p15:clr>
            <a:srgbClr val="A4A3A4"/>
          </p15:clr>
        </p15:guide>
        <p15:guide id="18" pos="32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8DBF29-173B-1EE4-E980-EBF86C79181A}" name="Editor" initials="Ed" userId="Edito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1C41"/>
    <a:srgbClr val="0071F8"/>
    <a:srgbClr val="00A068"/>
    <a:srgbClr val="BE0064"/>
    <a:srgbClr val="FEB912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D83E20-B131-BDB3-F2EA-B9E3A11192A0}" v="2" dt="2023-07-07T14:32:40.7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83" autoAdjust="0"/>
    <p:restoredTop sz="95033" autoAdjust="0"/>
  </p:normalViewPr>
  <p:slideViewPr>
    <p:cSldViewPr showGuides="1">
      <p:cViewPr varScale="1">
        <p:scale>
          <a:sx n="143" d="100"/>
          <a:sy n="143" d="100"/>
        </p:scale>
        <p:origin x="468" y="120"/>
      </p:cViewPr>
      <p:guideLst>
        <p:guide orient="horz" pos="1620"/>
        <p:guide orient="horz" pos="3060"/>
        <p:guide orient="horz" pos="169"/>
        <p:guide orient="horz" pos="2890"/>
        <p:guide orient="horz"/>
        <p:guide orient="horz" pos="622"/>
        <p:guide orient="horz" pos="1575"/>
        <p:guide orient="horz" pos="868"/>
        <p:guide pos="2835"/>
        <p:guide pos="5583"/>
        <p:guide pos="158"/>
        <p:guide pos="5012"/>
        <p:guide pos="1651"/>
        <p:guide pos="2744"/>
        <p:guide pos="5465"/>
        <p:guide pos="956"/>
        <p:guide pos="2562"/>
        <p:guide pos="32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howGuides="1">
      <p:cViewPr varScale="1">
        <p:scale>
          <a:sx n="155" d="100"/>
          <a:sy n="155" d="100"/>
        </p:scale>
        <p:origin x="536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82452-3B3D-4B10-B5B2-216C3ED6E0C1}" type="datetimeFigureOut">
              <a:rPr lang="en-GB" smtClean="0"/>
              <a:pPr/>
              <a:t>04/08/2023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1B1AA-12AD-4BCD-8A84-BE258AB1E1E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704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A1484-528B-4725-8337-7ACDB6138B8F}" type="datetimeFigureOut">
              <a:rPr lang="en-GB" smtClean="0"/>
              <a:pPr/>
              <a:t>04/08/2023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20340D-206C-4C41-A35B-4D72CE2F2B8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61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6561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82523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73900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7396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808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8345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955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4330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5772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07339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669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55570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029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hyperlink" Target="http://www.etfoundation.co.uk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A0FFD4B0-9159-8D48-9C59-956E86C08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4601"/>
            <a:ext cx="9144000" cy="5137931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4375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769720E0-D698-5F42-AF67-74E1C999A3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8868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4DC4DA7F-C0BF-A345-96A5-A61D13AE0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8076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D626228C-9E12-7340-977D-F48BB67DEA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6175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6672E05B-8780-C045-94C1-1BCBFAD70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442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F75485EA-9D62-5F49-9769-8E118236F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816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36D352E3-B478-244F-884D-70CCDAA921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98963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8978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984DDA82-2029-3943-8C3A-C195DFC0A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80599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06435158-31E2-7543-A29F-F72506E2D7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1122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4AF41BBD-0D71-8C40-A89F-259189C9A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4535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E99084B-0580-C247-BEE0-9D1F33375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37931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0663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4B1A681-2E70-0344-8855-394ECF38A0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66860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32785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1A2E7624-5EF3-EA44-AD43-B1DC7FEE39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35574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10C48A06-0A1F-954D-829D-4C1E4A989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41521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69B09CBA-4AC4-D64C-A1C2-1FC6C910E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911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DC60B778-8D96-4D47-BD16-B16AB0F5D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60983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Unlo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9144000" cy="51435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8" name="Black Box">
            <a:extLst>
              <a:ext uri="{FF2B5EF4-FFF2-40B4-BE49-F238E27FC236}">
                <a16:creationId xmlns:a16="http://schemas.microsoft.com/office/drawing/2014/main" id="{DF89CEBF-8DDB-584B-AB45-17DC44A5F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41C458-4902-0341-BDFB-9FBCE3A778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Subtitle 1">
            <a:extLst>
              <a:ext uri="{FF2B5EF4-FFF2-40B4-BE49-F238E27FC236}">
                <a16:creationId xmlns:a16="http://schemas.microsoft.com/office/drawing/2014/main" id="{C093796F-CDB1-D348-B1F0-9617A8EAEF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B1A20097-0159-9E41-A93C-5431A58F80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Subtitle 3">
            <a:extLst>
              <a:ext uri="{FF2B5EF4-FFF2-40B4-BE49-F238E27FC236}">
                <a16:creationId xmlns:a16="http://schemas.microsoft.com/office/drawing/2014/main" id="{826CE89A-73E9-B24B-9078-4104E0E8B9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05037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5451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EBED1B9B-0A6E-A54B-B172-4DEE060EA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313DC36-E457-6143-9033-DA9500DC73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1248083E-C5D2-5345-8A8E-22F3D62550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B001CCC-F82B-4E4C-8FD3-D1EBA11F8D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B6AE49EF-13C0-7B41-B858-5E194465B4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7594FC0-3308-1249-AB5A-1FC574EFD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1C3437ED-F536-084E-BB10-4928099CF3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6CC2D7EA-EDA1-D043-A54E-72AC5AAF0F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2853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Option 2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61F1B003-6273-F546-86AC-FEB4DB7CA1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6D77190-E00E-FF44-B20D-54BC35DB7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5FBE1DCA-D8B6-FE48-9937-B6A2AA9F81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756CB08-70E7-A44D-BD0E-86C2D1900D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67097E92-A4F7-5D4F-A639-9669B93293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D843F5A-DA33-8B4E-9FD2-492A2FD31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6A51659-C98D-9149-B758-B7D8DF54E4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AD0D8A39-9D93-964B-A10E-3DF70661A7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164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485D52BE-2C66-9A40-A0FF-6793C274E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6875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66698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FFD88681-7A12-D144-ACBC-42D6F63A3F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119204-FBC9-B94A-86B9-7775C3F96B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71F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EF925A02-0271-4142-B01E-0B08F117F8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4C739F3A-1D09-D94D-8E35-21E9F4DD5E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03857983-908D-2B43-BBE8-9B01F801C9A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27A29B06-9920-6D45-A6DA-7A94FC197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5B2018CF-28E6-7E40-8B36-5816332E0F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8B65EB05-402D-1748-8051-8034DA82D6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6442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113ABC99-B7D1-FB42-B418-1D85203F4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4A128B5-1853-0442-B035-3088E4C9B6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A06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65CE4755-00FA-3641-B52A-4E4589B540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0CD1475-8388-5042-8ECB-B897D6426C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9D5F53B3-540D-2A4A-9215-E6AE82091B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8169A883-35CE-EB48-9D54-71F0DA23F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979A1F8-F02D-4D49-8042-B87C70E1BF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CAE09B20-510C-9E46-8659-338E9FB136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0762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F7BC3F4-A560-6244-B6D7-E1099F3BF5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251520" y="986400"/>
            <a:ext cx="7200900" cy="3459831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4500"/>
              </a:lnSpc>
              <a:spcBef>
                <a:spcPts val="0"/>
              </a:spcBef>
              <a:buNone/>
              <a:defRPr lang="en-US" sz="4500" b="1" kern="1200" cap="none" baseline="0" dirty="0" smtClean="0">
                <a:solidFill>
                  <a:srgbClr val="0071F8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+mj-lt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60683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34000" y="986399"/>
            <a:ext cx="8441688" cy="3601475"/>
          </a:xfrm>
        </p:spPr>
        <p:txBody>
          <a:bodyPr>
            <a:normAutofit/>
          </a:bodyPr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>
                <a:solidFill>
                  <a:srgbClr val="BE0064"/>
                </a:solidFill>
              </a:defRPr>
            </a:lvl1pPr>
            <a:lvl2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2pPr>
            <a:lvl3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3pPr>
            <a:lvl4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4pPr>
            <a:lvl5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4441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899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282837-AA43-2B49-9719-CBE16BA36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Subtitle 1">
            <a:extLst>
              <a:ext uri="{FF2B5EF4-FFF2-40B4-BE49-F238E27FC236}">
                <a16:creationId xmlns:a16="http://schemas.microsoft.com/office/drawing/2014/main" id="{6A42809A-0C44-5647-B234-70CCA1B7A7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561" y="288000"/>
            <a:ext cx="892437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608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224CD90-F3BD-A44D-9DC2-F84956FB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85DCD33C-489F-C44D-A742-83F6B7169F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560" y="288000"/>
            <a:ext cx="892439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96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vider 1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182004C-DBA4-0E4C-9AA6-3DDE7AECD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EFD4626C-D111-7348-A258-D06D96A03D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1650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8AC6BDB-3112-B24C-8DA2-713E005348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Subtitle 1">
            <a:extLst>
              <a:ext uri="{FF2B5EF4-FFF2-40B4-BE49-F238E27FC236}">
                <a16:creationId xmlns:a16="http://schemas.microsoft.com/office/drawing/2014/main" id="{2C7784E4-A553-854B-A891-D1209DBDD1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1" y="288833"/>
            <a:ext cx="892437" cy="47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7141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3960000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buNone/>
              <a:defRPr sz="2700" b="1"/>
            </a:lvl1pPr>
            <a:lvl2pPr marL="270000" indent="-270000">
              <a:lnSpc>
                <a:spcPts val="280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2700" b="1"/>
            </a:lvl2pPr>
            <a:lvl3pPr marL="612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3pPr>
            <a:lvl4pPr marL="99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4pPr>
            <a:lvl5pPr marL="126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4572000" y="987425"/>
            <a:ext cx="3384550" cy="3600450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/>
            </a:lvl1pPr>
            <a:lvl2pPr marL="18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2pPr>
            <a:lvl3pPr marL="432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64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82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772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FED04D8A-2191-444A-8B92-2289689D8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386"/>
            <a:ext cx="9144000" cy="5137931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21753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7667625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700"/>
            </a:lvl1pPr>
            <a:lvl2pPr marL="270000" indent="-270000">
              <a:lnSpc>
                <a:spcPts val="2800"/>
              </a:lnSpc>
              <a:spcBef>
                <a:spcPts val="0"/>
              </a:spcBef>
              <a:defRPr sz="2700"/>
            </a:lvl2pPr>
            <a:lvl3pPr marL="540000" indent="-270000">
              <a:lnSpc>
                <a:spcPts val="2800"/>
              </a:lnSpc>
              <a:defRPr sz="2700"/>
            </a:lvl3pPr>
            <a:lvl4pPr marL="810000" indent="-270000">
              <a:lnSpc>
                <a:spcPts val="2800"/>
              </a:lnSpc>
              <a:defRPr sz="2700"/>
            </a:lvl4pPr>
            <a:lvl5pPr marL="1080000" indent="-270000">
              <a:lnSpc>
                <a:spcPts val="2800"/>
              </a:lnSpc>
              <a:defRPr sz="2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88772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92" y="1059582"/>
            <a:ext cx="4142608" cy="273844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4A703AD-9E38-C941-B631-ABE77D2BB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5907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49" y="1057098"/>
            <a:ext cx="4122737" cy="274223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425EDCA8-C39F-0A47-918D-C38807C302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8051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49" y="1059582"/>
            <a:ext cx="4122737" cy="279078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76E5675-51D7-3D40-A986-781F0BAAB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7063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 descr="Quote mark Graphic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59582"/>
            <a:ext cx="4122736" cy="279078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FBF5C345-1F80-854D-8834-8C51A1F8B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1387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72208"/>
            <a:ext cx="4122738" cy="288032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03421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76685"/>
            <a:ext cx="4122738" cy="279077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4FAF4B1-A891-9345-87E4-874AEEFCC3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2174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,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sz="quarter" idx="18"/>
          </p:nvPr>
        </p:nvSpPr>
        <p:spPr>
          <a:xfrm>
            <a:off x="234000" y="1059582"/>
            <a:ext cx="4105275" cy="3528292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50840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37AC88C8-6C7D-3E4E-91BC-2525DB6F7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1AF2D4C-9CD0-B44D-B5CD-04B37D98F8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77239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234000" y="986400"/>
            <a:ext cx="4122100" cy="1584076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99992" y="986400"/>
            <a:ext cx="4175696" cy="1584076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34000" y="2825999"/>
            <a:ext cx="412210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4499992" y="2825999"/>
            <a:ext cx="4175696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86865402-09AB-6E42-B92F-B38A3A35D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FC11F3F-B757-9441-BCF0-F07A1DF6C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63729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34000" y="987425"/>
            <a:ext cx="4122100" cy="3600449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4500563" y="987425"/>
            <a:ext cx="4210497" cy="3600449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8D4D3896-89DF-784C-8D38-9C4D97F2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77960D-6F48-B34C-A702-9C399DDDF0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8567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B5D7302D-1995-3244-AE9A-AF35EA94B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4482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429021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vron etc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F46ED22D-AC95-FE4D-901B-E1150775F4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51520" y="2825999"/>
            <a:ext cx="252028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Content Placeholder 13"/>
          <p:cNvSpPr>
            <a:spLocks noGrp="1"/>
          </p:cNvSpPr>
          <p:nvPr>
            <p:ph sz="quarter" idx="15"/>
          </p:nvPr>
        </p:nvSpPr>
        <p:spPr>
          <a:xfrm>
            <a:off x="3304304" y="2825999"/>
            <a:ext cx="251280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6"/>
          </p:nvPr>
        </p:nvSpPr>
        <p:spPr>
          <a:xfrm>
            <a:off x="6349607" y="2825999"/>
            <a:ext cx="2513406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6129AFD6-AF4F-FA4C-BEB4-49138E48F4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70927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Logo" descr="Education and Training Foundation Logo">
            <a:extLst>
              <a:ext uri="{FF2B5EF4-FFF2-40B4-BE49-F238E27FC236}">
                <a16:creationId xmlns:a16="http://schemas.microsoft.com/office/drawing/2014/main" id="{7D7663F1-DFD6-1A44-A50B-2ABF86AF4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69A22DD6-14BC-CF43-9722-8BD9FD568B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33E0F30-4DD6-0F46-9159-49E2CB385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Subtitle 1">
            <a:extLst>
              <a:ext uri="{FF2B5EF4-FFF2-40B4-BE49-F238E27FC236}">
                <a16:creationId xmlns:a16="http://schemas.microsoft.com/office/drawing/2014/main" id="{C54FB554-6C0F-7F41-B3B1-73F3D30F82B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19081514-9C2F-EE48-B61F-88BD493A9F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1" name="Web address" descr="www.ETFOUNDATION.CO.UK&#10;">
            <a:extLst>
              <a:ext uri="{FF2B5EF4-FFF2-40B4-BE49-F238E27FC236}">
                <a16:creationId xmlns:a16="http://schemas.microsoft.com/office/drawing/2014/main" id="{222C9268-0E9F-7F4E-AC14-BE45FFB3CD00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Thankyou">
            <a:extLst>
              <a:ext uri="{FF2B5EF4-FFF2-40B4-BE49-F238E27FC236}">
                <a16:creationId xmlns:a16="http://schemas.microsoft.com/office/drawing/2014/main" id="{9689DB92-3A2D-2346-92F6-716C7E5B3F6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4142600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684C190-08A9-7B48-86BA-207A5256A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7C51523-08F2-D042-A3E7-DCB147D003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Subtitle 1">
            <a:extLst>
              <a:ext uri="{FF2B5EF4-FFF2-40B4-BE49-F238E27FC236}">
                <a16:creationId xmlns:a16="http://schemas.microsoft.com/office/drawing/2014/main" id="{4A885A05-D480-E542-8856-2FDD2356CA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356FEB21-668E-AA4E-8157-C294F91A2ED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8" name="Web address" descr="www.ETFOUNDATION.CO.UK&#10;">
            <a:extLst>
              <a:ext uri="{FF2B5EF4-FFF2-40B4-BE49-F238E27FC236}">
                <a16:creationId xmlns:a16="http://schemas.microsoft.com/office/drawing/2014/main" id="{EF4484DA-A18B-B644-B29C-6C94F927DB0C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Thankyou">
            <a:extLst>
              <a:ext uri="{FF2B5EF4-FFF2-40B4-BE49-F238E27FC236}">
                <a16:creationId xmlns:a16="http://schemas.microsoft.com/office/drawing/2014/main" id="{7D858E6C-DC75-9E40-AC7F-60076FD9DED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411980384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1" y="288832"/>
            <a:ext cx="892437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97529D4-70E4-0041-8B6F-056EE3D6C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721C14A-31B7-6148-A122-3983818EAD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1C0714B-324D-524D-92B1-F2450FA1DA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37D56AD-C3B2-AB46-A2B1-4327E5D2A5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A8FE1C9C-9AFF-0C47-9611-FA210835632D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E57FCD4B-3DCC-1E4C-BB74-B6EAA647C8E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2780957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E63377A-3CC2-8344-B0EF-E554B83976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BB5F31-C46B-6B46-8765-A0B99E1DE5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C5B034C-CB3E-0E48-9511-E30F21CA1B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8AEAAA9-A037-AD4B-A0A5-D9738C1CEF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1469E703-A0AF-004A-A767-B77B319C0AFB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A1C71F6F-2074-6D4E-BBE6-997B3E223F8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401984550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CA0DB97-2BCA-4141-841F-7BAD71105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681DB3-48B8-0647-BC05-5D438496D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205C497B-39C3-2A49-93F8-852FCE3E27D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6C80702F-2DBB-E149-B3D8-399EF4336F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D0E2F9B9-B8B5-3548-AA39-96414C09D88E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5" name="Thankyou">
            <a:extLst>
              <a:ext uri="{FF2B5EF4-FFF2-40B4-BE49-F238E27FC236}">
                <a16:creationId xmlns:a16="http://schemas.microsoft.com/office/drawing/2014/main" id="{7A974F44-1579-EB49-A14C-4C34465E283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70593225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68ECBED-4C0B-B243-B45C-1A12C7394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228C37-7A6A-E246-8BB2-1FEED8564C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Subtitle 1">
            <a:extLst>
              <a:ext uri="{FF2B5EF4-FFF2-40B4-BE49-F238E27FC236}">
                <a16:creationId xmlns:a16="http://schemas.microsoft.com/office/drawing/2014/main" id="{087BDA06-0DD9-7144-9EF0-DD228DFD074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27D0E203-B1F0-FA41-8A62-C5E42D77D7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19" name="Web address" descr="www.ETFOUNDATION.CO.UK&#10;">
            <a:extLst>
              <a:ext uri="{FF2B5EF4-FFF2-40B4-BE49-F238E27FC236}">
                <a16:creationId xmlns:a16="http://schemas.microsoft.com/office/drawing/2014/main" id="{80408406-98FE-8146-A312-F81B325F91B6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" name="DfE Logo" descr="Supported by Department for Education logo">
            <a:extLst>
              <a:ext uri="{FF2B5EF4-FFF2-40B4-BE49-F238E27FC236}">
                <a16:creationId xmlns:a16="http://schemas.microsoft.com/office/drawing/2014/main" id="{A521F76D-C57A-2E48-8EAE-C6465DC662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1" name="Thankyou">
            <a:extLst>
              <a:ext uri="{FF2B5EF4-FFF2-40B4-BE49-F238E27FC236}">
                <a16:creationId xmlns:a16="http://schemas.microsoft.com/office/drawing/2014/main" id="{337F81CD-D2EF-8146-A517-8023952D1CF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8438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CE537002-A87B-444E-935A-CEE05C450D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B2F1AB0-07F0-594D-99DD-0F60B1929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EBF3114F-9F3B-6645-BCD0-F4269A1A49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D706B3D9-74BC-6C4F-AA7E-3CBDA8D915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408017AF-FACE-8445-BB0A-C54625B5494C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54F0724C-3C9A-2346-982B-E113412791D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24EC5AE2-90A9-3A44-BF06-DCD6334142F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9491612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224DB21A-CA66-1B4F-8E7A-E8C4908C9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1BF9886-FE14-B04D-BE46-E52E599F24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2E2B7716-7BB1-5643-A7E2-D30C875364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74B330AD-DC33-D040-ADA2-2F2E8B0C9EB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FC9728B7-31CC-6B49-8913-35DB4E2EAA94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BA390474-1B52-BB48-8EC8-346D427F2F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417A9CA5-C9C6-D446-BDEE-F4F308BBB9B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26697535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6E9E8740-2721-7340-BDD2-14001A44C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7F9409B-8D8E-C14A-94D6-2A847B430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Subtitle 1">
            <a:extLst>
              <a:ext uri="{FF2B5EF4-FFF2-40B4-BE49-F238E27FC236}">
                <a16:creationId xmlns:a16="http://schemas.microsoft.com/office/drawing/2014/main" id="{7A09E294-EA43-B544-91E1-64E4A07B24C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CB281233-5067-6849-9447-D3149CE7F2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33" name="Web address" descr="www.ETFOUNDATION.CO.UK&#10;">
            <a:extLst>
              <a:ext uri="{FF2B5EF4-FFF2-40B4-BE49-F238E27FC236}">
                <a16:creationId xmlns:a16="http://schemas.microsoft.com/office/drawing/2014/main" id="{B89411EB-D69E-DF4C-9844-9339F5A5A19B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4" name="DfE Logo" descr="Supported by Department for Education logo">
            <a:extLst>
              <a:ext uri="{FF2B5EF4-FFF2-40B4-BE49-F238E27FC236}">
                <a16:creationId xmlns:a16="http://schemas.microsoft.com/office/drawing/2014/main" id="{0E66212B-F5A0-494D-BFD6-6A63AD9CC19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35" name="Thankyou">
            <a:extLst>
              <a:ext uri="{FF2B5EF4-FFF2-40B4-BE49-F238E27FC236}">
                <a16:creationId xmlns:a16="http://schemas.microsoft.com/office/drawing/2014/main" id="{485ACB11-D5EE-1545-B4C7-F308842FEEF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637674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ACKGROUND IMAGE">
            <a:extLst>
              <a:ext uri="{FF2B5EF4-FFF2-40B4-BE49-F238E27FC236}">
                <a16:creationId xmlns:a16="http://schemas.microsoft.com/office/drawing/2014/main" id="{A46F8847-44AC-F741-B1D7-375D33D5C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163548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34844BF-2207-ED49-9F25-85D40A0C6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7259AD1-A3E5-7A4D-A666-183E96823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C45F4C38-F8FC-E947-AE4C-6E40A21167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33B29604-A962-1042-A09C-58841C9E16B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7C1BC566-1805-0A4E-95A3-525C2FE5A48D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E4F7F9A6-6DDA-7847-AF6C-27013E4E94D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CCAFB428-DEA5-C440-9E4B-D7CCD0792F8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1327051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BF4AED7B-D82D-F04A-B4CB-6C63ECF0E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3843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B2B60F6C-EE8F-1745-8125-87FF48A8D8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3453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1E030DCF-B2F8-9B49-8C72-F6144F1EF0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4496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094" y="205979"/>
            <a:ext cx="8423593" cy="8572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094" y="1200151"/>
            <a:ext cx="8423593" cy="33944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000" y="4767263"/>
            <a:ext cx="7686376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700" b="1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56376" y="4767263"/>
            <a:ext cx="909464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>
                <a:solidFill>
                  <a:schemeClr val="tx1"/>
                </a:solidFill>
              </a:defRPr>
            </a:lvl1pPr>
          </a:lstStyle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08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649" r:id="rId11"/>
    <p:sldLayoutId id="2147483701" r:id="rId12"/>
    <p:sldLayoutId id="2147483690" r:id="rId13"/>
    <p:sldLayoutId id="2147483693" r:id="rId14"/>
    <p:sldLayoutId id="2147483697" r:id="rId15"/>
    <p:sldLayoutId id="2147483727" r:id="rId16"/>
    <p:sldLayoutId id="2147483728" r:id="rId17"/>
    <p:sldLayoutId id="2147483729" r:id="rId18"/>
    <p:sldLayoutId id="2147483730" r:id="rId19"/>
    <p:sldLayoutId id="2147483731" r:id="rId20"/>
    <p:sldLayoutId id="2147483747" r:id="rId21"/>
    <p:sldLayoutId id="2147483748" r:id="rId22"/>
    <p:sldLayoutId id="2147483749" r:id="rId23"/>
    <p:sldLayoutId id="2147483750" r:id="rId24"/>
    <p:sldLayoutId id="2147483751" r:id="rId25"/>
    <p:sldLayoutId id="2147483672" r:id="rId26"/>
    <p:sldLayoutId id="2147483698" r:id="rId27"/>
    <p:sldLayoutId id="2147483699" r:id="rId28"/>
    <p:sldLayoutId id="2147483680" r:id="rId29"/>
    <p:sldLayoutId id="2147483681" r:id="rId30"/>
    <p:sldLayoutId id="2147483660" r:id="rId31"/>
    <p:sldLayoutId id="2147483650" r:id="rId32"/>
    <p:sldLayoutId id="2147483661" r:id="rId33"/>
    <p:sldLayoutId id="2147483708" r:id="rId34"/>
    <p:sldLayoutId id="2147483753" r:id="rId35"/>
    <p:sldLayoutId id="2147483754" r:id="rId36"/>
    <p:sldLayoutId id="2147483755" r:id="rId37"/>
    <p:sldLayoutId id="2147483756" r:id="rId38"/>
    <p:sldLayoutId id="2147483665" r:id="rId39"/>
    <p:sldLayoutId id="2147483664" r:id="rId40"/>
    <p:sldLayoutId id="2147483757" r:id="rId41"/>
    <p:sldLayoutId id="2147483758" r:id="rId42"/>
    <p:sldLayoutId id="2147483759" r:id="rId43"/>
    <p:sldLayoutId id="2147483760" r:id="rId44"/>
    <p:sldLayoutId id="2147483761" r:id="rId45"/>
    <p:sldLayoutId id="2147483762" r:id="rId46"/>
    <p:sldLayoutId id="2147483668" r:id="rId47"/>
    <p:sldLayoutId id="2147483666" r:id="rId48"/>
    <p:sldLayoutId id="2147483671" r:id="rId49"/>
    <p:sldLayoutId id="2147483669" r:id="rId50"/>
    <p:sldLayoutId id="2147483670" r:id="rId51"/>
    <p:sldLayoutId id="2147483764" r:id="rId52"/>
    <p:sldLayoutId id="2147483765" r:id="rId53"/>
    <p:sldLayoutId id="2147483766" r:id="rId54"/>
    <p:sldLayoutId id="2147483767" r:id="rId55"/>
    <p:sldLayoutId id="2147483768" r:id="rId56"/>
    <p:sldLayoutId id="2147483769" r:id="rId57"/>
    <p:sldLayoutId id="2147483770" r:id="rId58"/>
    <p:sldLayoutId id="2147483771" r:id="rId59"/>
    <p:sldLayoutId id="2147483772" r:id="rId60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04164" y="2221200"/>
            <a:ext cx="4951836" cy="1218831"/>
          </a:xfrm>
        </p:spPr>
        <p:txBody>
          <a:bodyPr/>
          <a:lstStyle/>
          <a:p>
            <a:r>
              <a:rPr lang="en-US" sz="3600" dirty="0"/>
              <a:t>02 Curriculum design and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01783" y="4515966"/>
            <a:ext cx="4805486" cy="321902"/>
          </a:xfrm>
        </p:spPr>
        <p:txBody>
          <a:bodyPr/>
          <a:lstStyle/>
          <a:p>
            <a:r>
              <a:rPr lang="en-US" dirty="0"/>
              <a:t>Blackpool and The Fylde College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9066C870-75F3-4E70-A6EB-EB325974BE80}"/>
              </a:ext>
            </a:extLst>
          </p:cNvPr>
          <p:cNvSpPr txBox="1">
            <a:spLocks/>
          </p:cNvSpPr>
          <p:nvPr/>
        </p:nvSpPr>
        <p:spPr>
          <a:xfrm>
            <a:off x="3896442" y="3650065"/>
            <a:ext cx="4805486" cy="275565"/>
          </a:xfrm>
          <a:prstGeom prst="rect">
            <a:avLst/>
          </a:prstGeom>
          <a:solidFill>
            <a:schemeClr val="tx1"/>
          </a:solidFill>
        </p:spPr>
        <p:txBody>
          <a:bodyPr vert="horz" lIns="108000" tIns="108000" rIns="0" bIns="108000" rtlCol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sz="1350" b="1" kern="1200" cap="none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931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563638"/>
            <a:ext cx="6408720" cy="1602360"/>
          </a:xfrm>
        </p:spPr>
        <p:txBody>
          <a:bodyPr/>
          <a:lstStyle/>
          <a:p>
            <a:r>
              <a:rPr lang="en-US" sz="8000" dirty="0"/>
              <a:t>Sequencing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Curriculum design</a:t>
            </a:r>
          </a:p>
        </p:txBody>
      </p:sp>
    </p:spTree>
    <p:extLst>
      <p:ext uri="{BB962C8B-B14F-4D97-AF65-F5344CB8AC3E}">
        <p14:creationId xmlns:p14="http://schemas.microsoft.com/office/powerpoint/2010/main" val="3189018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50" y="249900"/>
            <a:ext cx="8437563" cy="699425"/>
          </a:xfrm>
        </p:spPr>
        <p:txBody>
          <a:bodyPr/>
          <a:lstStyle/>
          <a:p>
            <a:r>
              <a:rPr lang="en-GB" dirty="0"/>
              <a:t>The curriculum’s design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77496" y="944493"/>
            <a:ext cx="3960000" cy="3601574"/>
          </a:xfrm>
        </p:spPr>
        <p:txBody>
          <a:bodyPr/>
          <a:lstStyle/>
          <a:p>
            <a:r>
              <a:rPr lang="en-GB" sz="4400" dirty="0">
                <a:solidFill>
                  <a:srgbClr val="E51C41"/>
                </a:solidFill>
              </a:rPr>
              <a:t>“</a:t>
            </a:r>
            <a:r>
              <a:rPr lang="en-GB" dirty="0">
                <a:solidFill>
                  <a:srgbClr val="E51C41"/>
                </a:solidFill>
              </a:rPr>
              <a:t>Providers that were more effective had already used the flexibility in the new T Level courses to sequence different components in a coherent way that develops learners’ knowledge and skills.”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3995936" y="219092"/>
            <a:ext cx="5085928" cy="504205"/>
          </a:xfrm>
        </p:spPr>
        <p:txBody>
          <a:bodyPr/>
          <a:lstStyle/>
          <a:p>
            <a:r>
              <a:rPr lang="en-GB" dirty="0"/>
              <a:t>The </a:t>
            </a:r>
            <a:r>
              <a:rPr lang="en-GB" b="1" dirty="0">
                <a:solidFill>
                  <a:srgbClr val="C00000"/>
                </a:solidFill>
              </a:rPr>
              <a:t>second step</a:t>
            </a:r>
            <a:r>
              <a:rPr lang="en-GB" dirty="0"/>
              <a:t> in sequencing the T Level is mapping the elements and skills. 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2950" y="4767263"/>
            <a:ext cx="7686376" cy="273844"/>
          </a:xfrm>
        </p:spPr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BDD3A70C-526F-4AE4-A9E4-6DDE0850CF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2195590" y="4493419"/>
            <a:ext cx="1853728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70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O</a:t>
            </a:r>
            <a:r>
              <a:rPr lang="en-GB" cap="none" dirty="0"/>
              <a:t>fsted</a:t>
            </a:r>
            <a:r>
              <a:rPr lang="en-GB" dirty="0"/>
              <a:t> t l</a:t>
            </a:r>
            <a:r>
              <a:rPr lang="en-GB" cap="none" dirty="0"/>
              <a:t>evel quality review</a:t>
            </a:r>
            <a:r>
              <a:rPr lang="en-GB" dirty="0"/>
              <a:t>, 2022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4066278-57E1-48BE-90BB-571F1880EC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7290272" y="4080203"/>
            <a:ext cx="1853728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70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Anna turner, </a:t>
            </a:r>
            <a:r>
              <a:rPr lang="en-GB" dirty="0" err="1"/>
              <a:t>b&amp;fc</a:t>
            </a:r>
            <a:r>
              <a:rPr lang="en-GB" dirty="0"/>
              <a:t> education &amp; </a:t>
            </a:r>
            <a:r>
              <a:rPr lang="en-GB"/>
              <a:t>Early Years senior tutor </a:t>
            </a:r>
            <a:endParaRPr lang="en-GB" dirty="0"/>
          </a:p>
        </p:txBody>
      </p:sp>
      <p:sp>
        <p:nvSpPr>
          <p:cNvPr id="9" name="Content Placeholder 11">
            <a:extLst>
              <a:ext uri="{FF2B5EF4-FFF2-40B4-BE49-F238E27FC236}">
                <a16:creationId xmlns:a16="http://schemas.microsoft.com/office/drawing/2014/main" id="{71C0A1DE-5718-455E-AD67-D93840B0F132}"/>
              </a:ext>
            </a:extLst>
          </p:cNvPr>
          <p:cNvSpPr txBox="1">
            <a:spLocks/>
          </p:cNvSpPr>
          <p:nvPr/>
        </p:nvSpPr>
        <p:spPr>
          <a:xfrm>
            <a:off x="4788024" y="1130102"/>
            <a:ext cx="3816424" cy="23057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BA0277-F845-AD5C-E9D0-5149974B5555}"/>
              </a:ext>
            </a:extLst>
          </p:cNvPr>
          <p:cNvSpPr txBox="1"/>
          <p:nvPr/>
        </p:nvSpPr>
        <p:spPr>
          <a:xfrm>
            <a:off x="4716016" y="944493"/>
            <a:ext cx="3312368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350" b="1" dirty="0">
                <a:solidFill>
                  <a:srgbClr val="C00000"/>
                </a:solidFill>
              </a:rPr>
              <a:t>WATCH</a:t>
            </a:r>
          </a:p>
          <a:p>
            <a:r>
              <a:rPr lang="en-GB" sz="1350" dirty="0"/>
              <a:t>https://youtu.be/IsCWYEjB37U</a:t>
            </a:r>
          </a:p>
        </p:txBody>
      </p:sp>
    </p:spTree>
    <p:extLst>
      <p:ext uri="{BB962C8B-B14F-4D97-AF65-F5344CB8AC3E}">
        <p14:creationId xmlns:p14="http://schemas.microsoft.com/office/powerpoint/2010/main" val="2094791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563638"/>
            <a:ext cx="6408720" cy="1602360"/>
          </a:xfrm>
        </p:spPr>
        <p:txBody>
          <a:bodyPr/>
          <a:lstStyle/>
          <a:p>
            <a:r>
              <a:rPr lang="en-US" sz="8000" dirty="0"/>
              <a:t>Assessment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Curriculum design</a:t>
            </a:r>
          </a:p>
        </p:txBody>
      </p:sp>
    </p:spTree>
    <p:extLst>
      <p:ext uri="{BB962C8B-B14F-4D97-AF65-F5344CB8AC3E}">
        <p14:creationId xmlns:p14="http://schemas.microsoft.com/office/powerpoint/2010/main" val="170716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50" y="249900"/>
            <a:ext cx="8437563" cy="699425"/>
          </a:xfrm>
        </p:spPr>
        <p:txBody>
          <a:bodyPr/>
          <a:lstStyle/>
          <a:p>
            <a:r>
              <a:rPr lang="en-GB" dirty="0"/>
              <a:t>Assessment design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017036D9-6156-4A45-AA99-B9E32F2A1AE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635896" y="195486"/>
            <a:ext cx="2880319" cy="1728192"/>
          </a:xfrm>
        </p:spPr>
        <p:txBody>
          <a:bodyPr/>
          <a:lstStyle/>
          <a:p>
            <a:r>
              <a:rPr lang="en-GB" b="1" dirty="0">
                <a:solidFill>
                  <a:srgbClr val="C00000"/>
                </a:solidFill>
              </a:rPr>
              <a:t>FA </a:t>
            </a:r>
            <a:r>
              <a:rPr lang="en-GB" dirty="0"/>
              <a:t>is critical for: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preparing learners for their final assessments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ensuring learners can measure their own progress and performance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providing reliable data on which forecast grades can be established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allocating appropriate and timely interventions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measuring the quality of education.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FCC8B52-7CB1-40D6-B4D8-468C10BEC1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99612"/>
            <a:ext cx="3240360" cy="3916354"/>
          </a:xfrm>
          <a:prstGeom prst="rect">
            <a:avLst/>
          </a:prstGeom>
        </p:spPr>
      </p:pic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CFB47405-A494-4E29-ADD7-CF2E9B18FBC3}"/>
              </a:ext>
            </a:extLst>
          </p:cNvPr>
          <p:cNvSpPr txBox="1">
            <a:spLocks/>
          </p:cNvSpPr>
          <p:nvPr/>
        </p:nvSpPr>
        <p:spPr>
          <a:xfrm>
            <a:off x="3635896" y="3039071"/>
            <a:ext cx="5229944" cy="17281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C00000"/>
                </a:solidFill>
              </a:rPr>
              <a:t>Formative strategy </a:t>
            </a:r>
            <a:r>
              <a:rPr lang="en-GB" dirty="0"/>
              <a:t>at B&amp;FC includes: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five FA weeks during each academic year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each component being assessed during the five weeks (core, ESP and skills)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General English, </a:t>
            </a:r>
            <a:r>
              <a:rPr lang="en-US" dirty="0" err="1"/>
              <a:t>maths</a:t>
            </a:r>
            <a:r>
              <a:rPr lang="en-US" dirty="0"/>
              <a:t> and digital (</a:t>
            </a:r>
            <a:r>
              <a:rPr lang="en-GB" dirty="0"/>
              <a:t>GMED) competencies embedded throughout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assessments designed based on sample assessments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marking that reflects year 1 T Level grading structure and mark schemes</a:t>
            </a:r>
          </a:p>
        </p:txBody>
      </p:sp>
      <p:sp>
        <p:nvSpPr>
          <p:cNvPr id="16" name="Text Box 18">
            <a:extLst>
              <a:ext uri="{FF2B5EF4-FFF2-40B4-BE49-F238E27FC236}">
                <a16:creationId xmlns:a16="http://schemas.microsoft.com/office/drawing/2014/main" id="{1A1D7A45-1093-4B6F-98B1-1F0A855F83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3833" y="680881"/>
            <a:ext cx="2269490" cy="2308324"/>
          </a:xfrm>
          <a:prstGeom prst="rect">
            <a:avLst/>
          </a:prstGeom>
          <a:solidFill>
            <a:srgbClr val="FFFFFF"/>
          </a:solidFill>
          <a:ln w="9525">
            <a:solidFill>
              <a:srgbClr val="E51C4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r>
              <a:rPr lang="en-GB" sz="12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 tip</a:t>
            </a:r>
            <a:endParaRPr lang="en-GB" sz="12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2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Attach an experienced IQA to quality-check briefs and learners’ work – this provides all-round assurance of meeting sector and qualification needs. T Levels should ideally be subject to the same rigour of standardisation as other programmes despite year 1 being solely externally assessed.</a:t>
            </a:r>
            <a:endParaRPr lang="en-GB" sz="12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457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563638"/>
            <a:ext cx="6408720" cy="1602360"/>
          </a:xfrm>
        </p:spPr>
        <p:txBody>
          <a:bodyPr/>
          <a:lstStyle/>
          <a:p>
            <a:r>
              <a:rPr lang="en-US" sz="6600" dirty="0"/>
              <a:t>Intent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programme</a:t>
            </a:r>
            <a:r>
              <a:rPr lang="en-US" dirty="0"/>
              <a:t> plan</a:t>
            </a:r>
          </a:p>
        </p:txBody>
      </p:sp>
    </p:spTree>
    <p:extLst>
      <p:ext uri="{BB962C8B-B14F-4D97-AF65-F5344CB8AC3E}">
        <p14:creationId xmlns:p14="http://schemas.microsoft.com/office/powerpoint/2010/main" val="31805228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50" y="249900"/>
            <a:ext cx="8437563" cy="699425"/>
          </a:xfrm>
        </p:spPr>
        <p:txBody>
          <a:bodyPr/>
          <a:lstStyle/>
          <a:p>
            <a:r>
              <a:rPr lang="en-GB" dirty="0"/>
              <a:t>Programme planning </a:t>
            </a:r>
            <a:r>
              <a:rPr lang="en-GB" sz="1200" dirty="0"/>
              <a:t>(the programme plan can be located in the resource pack)</a:t>
            </a: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CFB47405-A494-4E29-ADD7-CF2E9B18FBC3}"/>
              </a:ext>
            </a:extLst>
          </p:cNvPr>
          <p:cNvSpPr txBox="1">
            <a:spLocks/>
          </p:cNvSpPr>
          <p:nvPr/>
        </p:nvSpPr>
        <p:spPr>
          <a:xfrm>
            <a:off x="340911" y="699542"/>
            <a:ext cx="6192688" cy="17281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300" b="1" dirty="0">
                <a:solidFill>
                  <a:srgbClr val="C00000"/>
                </a:solidFill>
              </a:rPr>
              <a:t>What does B&amp;FC consider?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00" dirty="0"/>
              <a:t>Data trends and quality improvement plan (QIP) used to inform iterative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00" dirty="0"/>
              <a:t>Profile of the cohort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00" dirty="0"/>
              <a:t>Labour market intelligence (LMI) and local skills improvement plan (LSIP) requirements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00" dirty="0"/>
              <a:t>Proposed implementation and affect on learners and the local sector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00" dirty="0"/>
              <a:t>EEP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00" dirty="0"/>
              <a:t>Relevant KSBs not specifically highlighted in specification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00" dirty="0"/>
              <a:t>Skills matrix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/>
              <a:t>General English, </a:t>
            </a:r>
            <a:r>
              <a:rPr lang="en-US" sz="1300" dirty="0" err="1"/>
              <a:t>maths</a:t>
            </a:r>
            <a:r>
              <a:rPr lang="en-US" sz="1300" dirty="0"/>
              <a:t> and digital (</a:t>
            </a:r>
            <a:r>
              <a:rPr lang="en-GB" sz="1300" dirty="0"/>
              <a:t>GEMD) competencies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00" dirty="0"/>
              <a:t>Quality assurance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00" dirty="0"/>
              <a:t>Induction timetable and strategy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00" dirty="0"/>
              <a:t>Sequencing of curriculum and assessment (skills and knowledge)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00" dirty="0"/>
              <a:t>Dates for formal T Level examinations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00" dirty="0"/>
              <a:t>Sequencing of holistic curriculum (embedding personal development, English and maths)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00" dirty="0"/>
              <a:t>Formal employer endorsement and written feedback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3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300" dirty="0"/>
          </a:p>
        </p:txBody>
      </p:sp>
      <p:sp>
        <p:nvSpPr>
          <p:cNvPr id="16" name="Text Box 18">
            <a:extLst>
              <a:ext uri="{FF2B5EF4-FFF2-40B4-BE49-F238E27FC236}">
                <a16:creationId xmlns:a16="http://schemas.microsoft.com/office/drawing/2014/main" id="{1A1D7A45-1093-4B6F-98B1-1F0A855F83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5853" y="689011"/>
            <a:ext cx="2271923" cy="1754326"/>
          </a:xfrm>
          <a:prstGeom prst="rect">
            <a:avLst/>
          </a:prstGeom>
          <a:solidFill>
            <a:srgbClr val="FFFFFF"/>
          </a:solidFill>
          <a:ln w="9525">
            <a:solidFill>
              <a:srgbClr val="E51C4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r>
              <a:rPr lang="en-GB" sz="12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 tip (1)</a:t>
            </a:r>
            <a:endParaRPr lang="en-GB" sz="12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2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Secure formal endorsement from your employer partners once your programme plan has been finalised. This adds a sense of authenticity to your curriculum design and ensures your plan is fit for purpose by meeting the sector’s needs.</a:t>
            </a:r>
            <a:endParaRPr lang="en-GB" sz="12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 Box 18">
            <a:extLst>
              <a:ext uri="{FF2B5EF4-FFF2-40B4-BE49-F238E27FC236}">
                <a16:creationId xmlns:a16="http://schemas.microsoft.com/office/drawing/2014/main" id="{96DEE3FF-4F78-491D-B82E-F4B06A7876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4573" y="3062144"/>
            <a:ext cx="2269490" cy="1384995"/>
          </a:xfrm>
          <a:prstGeom prst="rect">
            <a:avLst/>
          </a:prstGeom>
          <a:solidFill>
            <a:srgbClr val="FFFFFF"/>
          </a:solidFill>
          <a:ln w="9525">
            <a:solidFill>
              <a:srgbClr val="E51C4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r>
              <a:rPr lang="en-GB" sz="12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 tip (2)</a:t>
            </a:r>
            <a:endParaRPr lang="en-GB" sz="12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2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the ‘Curriculum planning timescales’ document available in this resource pack to consider how you could prepare for designing your T Level. </a:t>
            </a:r>
            <a:endParaRPr lang="en-GB" sz="1200" dirty="0">
              <a:solidFill>
                <a:srgbClr val="E51C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4547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1763688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 dirty="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74268"/>
            <a:ext cx="1800200" cy="84455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4675552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 dirty="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4662422" y="2868565"/>
            <a:ext cx="180020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50" dirty="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1763688" y="2787804"/>
            <a:ext cx="208823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50"/>
              <a:t>Blackpool and The </a:t>
            </a:r>
            <a:r>
              <a:rPr lang="en-GB" sz="1050" dirty="0"/>
              <a:t>Fylde College has produced this resource on behalf of the Education &amp;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187624" y="3651870"/>
            <a:ext cx="65527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400" b="1" dirty="0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339502"/>
            <a:ext cx="1215103" cy="64555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6F047A9-7B64-45BE-8840-788DA487C2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934" y="1724592"/>
            <a:ext cx="1836069" cy="96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600" dirty="0"/>
              <a:t>Starting points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Where do we begin?</a:t>
            </a:r>
          </a:p>
        </p:txBody>
      </p:sp>
    </p:spTree>
    <p:extLst>
      <p:ext uri="{BB962C8B-B14F-4D97-AF65-F5344CB8AC3E}">
        <p14:creationId xmlns:p14="http://schemas.microsoft.com/office/powerpoint/2010/main" val="325678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information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Guided learning hours and funding rules</a:t>
            </a:r>
          </a:p>
          <a:p>
            <a:r>
              <a:rPr lang="en-GB" dirty="0">
                <a:solidFill>
                  <a:schemeClr val="accent1"/>
                </a:solidFill>
              </a:rPr>
              <a:t> </a:t>
            </a:r>
          </a:p>
          <a:p>
            <a:r>
              <a:rPr lang="en-GB" dirty="0"/>
              <a:t>Confirmed placement model</a:t>
            </a:r>
          </a:p>
          <a:p>
            <a:endParaRPr lang="en-GB" dirty="0">
              <a:solidFill>
                <a:schemeClr val="accent1"/>
              </a:solidFill>
            </a:endParaRPr>
          </a:p>
          <a:p>
            <a:r>
              <a:rPr lang="en-GB" dirty="0"/>
              <a:t>Availability and specialisms of lecturing and assessing staff</a:t>
            </a:r>
          </a:p>
          <a:p>
            <a:endParaRPr lang="en-GB" dirty="0"/>
          </a:p>
          <a:p>
            <a:r>
              <a:rPr lang="en-GB" dirty="0"/>
              <a:t>Resources and specialist equipment</a:t>
            </a:r>
            <a:br>
              <a:rPr lang="en-GB" dirty="0">
                <a:solidFill>
                  <a:schemeClr val="accent1"/>
                </a:solidFill>
              </a:rPr>
            </a:b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99D899CD-7DE7-45D2-9F4B-0A1E32948E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1056" y="376237"/>
            <a:ext cx="2269490" cy="10156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r>
              <a:rPr lang="en-GB" sz="12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 tip</a:t>
            </a:r>
            <a:endParaRPr lang="en-GB" sz="12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2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Refer to the ESFA funding guide [link included in the ‘01 Resource pack Introduction’ document].</a:t>
            </a:r>
            <a:r>
              <a:rPr lang="en-GB" sz="12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10000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documents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NCFE specification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NCFE specimen question papers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NCFE tutor guidance documents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NCFE sample mark schemes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Curriculum plan template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Blank timetable</a:t>
            </a:r>
          </a:p>
          <a:p>
            <a:endParaRPr lang="en-GB" dirty="0"/>
          </a:p>
          <a:p>
            <a:pPr marL="457200" indent="-457200">
              <a:buFontTx/>
              <a:buChar char="-"/>
            </a:pPr>
            <a:endParaRPr lang="en-GB" dirty="0"/>
          </a:p>
          <a:p>
            <a:endParaRPr lang="en-GB" dirty="0"/>
          </a:p>
          <a:p>
            <a:endParaRPr lang="en-GB" dirty="0">
              <a:solidFill>
                <a:schemeClr val="accent1"/>
              </a:solidFill>
            </a:endParaRPr>
          </a:p>
          <a:p>
            <a:br>
              <a:rPr lang="en-GB" dirty="0">
                <a:solidFill>
                  <a:schemeClr val="accent1"/>
                </a:solidFill>
              </a:rPr>
            </a:b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C9C8BBC1-1E33-426F-B414-63A1E7FC5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6350" y="944350"/>
            <a:ext cx="2269490" cy="1015663"/>
          </a:xfrm>
          <a:prstGeom prst="rect">
            <a:avLst/>
          </a:prstGeom>
          <a:solidFill>
            <a:srgbClr val="FFFFFF"/>
          </a:solidFill>
          <a:ln w="9525">
            <a:solidFill>
              <a:srgbClr val="E51C4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r>
              <a:rPr lang="en-GB" sz="12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 tip (1)</a:t>
            </a:r>
            <a:endParaRPr lang="en-GB" sz="12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2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Refer to the NCFE portal for all specimen materials [link included in the 01 Resource Pack Introduction document].</a:t>
            </a:r>
            <a:r>
              <a:rPr lang="en-GB" sz="12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Text Box 18">
            <a:extLst>
              <a:ext uri="{FF2B5EF4-FFF2-40B4-BE49-F238E27FC236}">
                <a16:creationId xmlns:a16="http://schemas.microsoft.com/office/drawing/2014/main" id="{4866EAEE-A8E3-4A99-8AFB-63CBF06CA6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6350" y="3016651"/>
            <a:ext cx="2269490" cy="1384995"/>
          </a:xfrm>
          <a:prstGeom prst="rect">
            <a:avLst/>
          </a:prstGeom>
          <a:solidFill>
            <a:srgbClr val="FFFFFF"/>
          </a:solidFill>
          <a:ln w="9525">
            <a:solidFill>
              <a:srgbClr val="E51C4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r>
              <a:rPr lang="en-GB" sz="12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 tip (2)</a:t>
            </a:r>
            <a:endParaRPr lang="en-GB" sz="12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2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 not forget to review the general English, maths and digital competencies included in the specification. You will need these when designing your programme.</a:t>
            </a:r>
            <a:r>
              <a:rPr lang="en-GB" sz="12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23175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32950" y="267494"/>
            <a:ext cx="8437563" cy="699425"/>
          </a:xfrm>
        </p:spPr>
        <p:txBody>
          <a:bodyPr/>
          <a:lstStyle/>
          <a:p>
            <a:r>
              <a:rPr lang="en-GB" dirty="0"/>
              <a:t>Split of funded hours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73487" y="555526"/>
            <a:ext cx="8437563" cy="3601574"/>
          </a:xfrm>
        </p:spPr>
        <p:txBody>
          <a:bodyPr/>
          <a:lstStyle/>
          <a:p>
            <a:r>
              <a:rPr lang="en-US" dirty="0"/>
              <a:t>Blackpool and The Fylde College</a:t>
            </a:r>
          </a:p>
          <a:p>
            <a:r>
              <a:rPr lang="en-GB" dirty="0"/>
              <a:t>(B&amp;FC) model: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C00000"/>
                </a:solidFill>
              </a:rPr>
              <a:t>Year 1: 600</a:t>
            </a:r>
          </a:p>
          <a:p>
            <a:pPr lvl="2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GB" sz="1400" dirty="0"/>
              <a:t>78 employability, enrichment and pastoral (EEP) (2.25 hours x 35 weeks)</a:t>
            </a:r>
          </a:p>
          <a:p>
            <a:pPr lvl="2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GB" sz="1400" dirty="0"/>
              <a:t>412 core and employer-set project (ESP) (11.75 hours x 35 weeks)</a:t>
            </a:r>
          </a:p>
          <a:p>
            <a:pPr lvl="2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GB" sz="1400" dirty="0"/>
              <a:t>78 skills (2.25 hours x 35 weeks)</a:t>
            </a:r>
          </a:p>
          <a:p>
            <a:pPr lvl="2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GB" sz="1400" dirty="0"/>
              <a:t>40 academic support (1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GB" sz="1400" dirty="0"/>
              <a:t>2 hours x 35 weeks) – used for revision of key concepts, preparation for formative assessments (FAs) and to revise/prepare for the employer-set project tasks.</a:t>
            </a:r>
          </a:p>
          <a:p>
            <a:pPr marL="270000" lvl="2" indent="0">
              <a:lnSpc>
                <a:spcPct val="100000"/>
              </a:lnSpc>
              <a:buNone/>
            </a:pPr>
            <a:endParaRPr lang="en-GB" sz="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C00000"/>
                </a:solidFill>
              </a:rPr>
              <a:t>Year 2: 600</a:t>
            </a:r>
          </a:p>
          <a:p>
            <a:pPr lvl="2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GB" sz="1400" dirty="0"/>
              <a:t>78 EEP (2.25 hours x 35 weeks)</a:t>
            </a:r>
          </a:p>
          <a:p>
            <a:pPr lvl="2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GB" sz="1400" dirty="0"/>
              <a:t>289 occupational specialism (8.25 hours x 35 weeks)</a:t>
            </a:r>
          </a:p>
          <a:p>
            <a:pPr lvl="2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GB" sz="1400" dirty="0"/>
              <a:t>78 skills (2.25 hours x 35 weeks)</a:t>
            </a:r>
          </a:p>
          <a:p>
            <a:pPr lvl="2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GB" sz="1400" dirty="0"/>
              <a:t>158 academic support (4.5 hours x 35 weeks) – primarily used to support learners in completing their observation documentation.</a:t>
            </a:r>
          </a:p>
          <a:p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7" name="Text Box 18">
            <a:extLst>
              <a:ext uri="{FF2B5EF4-FFF2-40B4-BE49-F238E27FC236}">
                <a16:creationId xmlns:a16="http://schemas.microsoft.com/office/drawing/2014/main" id="{FB8E67A5-348E-45C3-9FD1-77D1ADDA40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248" y="376237"/>
            <a:ext cx="2046298" cy="2123658"/>
          </a:xfrm>
          <a:prstGeom prst="rect">
            <a:avLst/>
          </a:prstGeom>
          <a:solidFill>
            <a:srgbClr val="FFFFFF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r>
              <a:rPr lang="en-GB" sz="12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 tip</a:t>
            </a:r>
            <a:endParaRPr lang="en-GB" sz="12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2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can split the hours in any way you like, as long as you provide full coverage of the content and evidence of all the funded hours.</a:t>
            </a:r>
          </a:p>
          <a:p>
            <a:r>
              <a:rPr lang="en-GB" sz="12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Some providers split the hours 2/3 in year 1 and 1/3 in year 2, depending on their placement model. </a:t>
            </a:r>
            <a:endParaRPr lang="en-GB" sz="12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473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563638"/>
            <a:ext cx="6408720" cy="1602360"/>
          </a:xfrm>
        </p:spPr>
        <p:txBody>
          <a:bodyPr/>
          <a:lstStyle/>
          <a:p>
            <a:r>
              <a:rPr lang="en-US" dirty="0"/>
              <a:t>Employers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Curriculum cocreation</a:t>
            </a:r>
          </a:p>
        </p:txBody>
      </p:sp>
    </p:spTree>
    <p:extLst>
      <p:ext uri="{BB962C8B-B14F-4D97-AF65-F5344CB8AC3E}">
        <p14:creationId xmlns:p14="http://schemas.microsoft.com/office/powerpoint/2010/main" val="3072831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50" y="249900"/>
            <a:ext cx="8437563" cy="699425"/>
          </a:xfrm>
        </p:spPr>
        <p:txBody>
          <a:bodyPr/>
          <a:lstStyle/>
          <a:p>
            <a:r>
              <a:rPr lang="en-GB" dirty="0"/>
              <a:t>The curriculum cocreation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4049968" cy="3601574"/>
          </a:xfrm>
        </p:spPr>
        <p:txBody>
          <a:bodyPr/>
          <a:lstStyle/>
          <a:p>
            <a:r>
              <a:rPr lang="en-GB" sz="4400" dirty="0">
                <a:solidFill>
                  <a:srgbClr val="E51C41"/>
                </a:solidFill>
              </a:rPr>
              <a:t>“</a:t>
            </a:r>
            <a:r>
              <a:rPr lang="en-GB" dirty="0">
                <a:solidFill>
                  <a:srgbClr val="E51C41"/>
                </a:solidFill>
              </a:rPr>
              <a:t>Employer partnerships develop ideas, tools, resources and best practice that can be deployed through and around formal education.”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4454407" y="1798037"/>
            <a:ext cx="4410622" cy="2604358"/>
          </a:xfrm>
        </p:spPr>
        <p:txBody>
          <a:bodyPr/>
          <a:lstStyle/>
          <a:p>
            <a:r>
              <a:rPr lang="en-GB" dirty="0"/>
              <a:t>The </a:t>
            </a:r>
            <a:r>
              <a:rPr lang="en-GB" b="1" dirty="0">
                <a:solidFill>
                  <a:srgbClr val="C00000"/>
                </a:solidFill>
              </a:rPr>
              <a:t>first step</a:t>
            </a:r>
            <a:r>
              <a:rPr lang="en-GB" dirty="0"/>
              <a:t> in sequencing the T Level: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review broad k</a:t>
            </a:r>
            <a:r>
              <a:rPr lang="en-US" dirty="0" err="1"/>
              <a:t>nowledge</a:t>
            </a:r>
            <a:r>
              <a:rPr lang="en-US" dirty="0"/>
              <a:t>, skills and </a:t>
            </a:r>
            <a:r>
              <a:rPr lang="en-US" dirty="0" err="1"/>
              <a:t>behaviours</a:t>
            </a:r>
            <a:r>
              <a:rPr lang="en-US" dirty="0"/>
              <a:t> (</a:t>
            </a:r>
            <a:r>
              <a:rPr lang="en-GB" dirty="0"/>
              <a:t>KSBs)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identify most important, fundamental KSBs (necessary for placement commencement)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consider how to scaffold more complex KSBs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explore interrelated KSBs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examine preparation for formal assessments (occupational specialism)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appreciate any KSBs omitted or requiring greater prominence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agree </a:t>
            </a:r>
            <a:r>
              <a:rPr lang="en-GB" b="1" dirty="0">
                <a:solidFill>
                  <a:srgbClr val="C00000"/>
                </a:solidFill>
              </a:rPr>
              <a:t>codelivery</a:t>
            </a:r>
            <a:r>
              <a:rPr lang="en-GB" dirty="0"/>
              <a:t> approach where appropriate.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BDD3A70C-526F-4AE4-A9E4-6DDE0850CF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2037914" y="3579862"/>
            <a:ext cx="1853728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70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David Gallagher, </a:t>
            </a:r>
            <a:r>
              <a:rPr lang="en-GB" dirty="0" err="1"/>
              <a:t>ceo</a:t>
            </a:r>
            <a:r>
              <a:rPr lang="en-GB" dirty="0"/>
              <a:t>, </a:t>
            </a:r>
            <a:r>
              <a:rPr lang="en-GB" dirty="0" err="1"/>
              <a:t>ncfe</a:t>
            </a:r>
            <a:endParaRPr lang="en-GB" dirty="0"/>
          </a:p>
        </p:txBody>
      </p:sp>
      <p:sp>
        <p:nvSpPr>
          <p:cNvPr id="8" name="Text Box 18">
            <a:extLst>
              <a:ext uri="{FF2B5EF4-FFF2-40B4-BE49-F238E27FC236}">
                <a16:creationId xmlns:a16="http://schemas.microsoft.com/office/drawing/2014/main" id="{EE7BB34B-B460-4C06-919B-CF155F3102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716" y="233023"/>
            <a:ext cx="3461748" cy="1200329"/>
          </a:xfrm>
          <a:prstGeom prst="rect">
            <a:avLst/>
          </a:prstGeom>
          <a:noFill/>
          <a:ln w="9525">
            <a:solidFill>
              <a:srgbClr val="E51C4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r>
              <a:rPr lang="en-GB" sz="12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 tip</a:t>
            </a:r>
            <a:endParaRPr lang="en-GB" sz="12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2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Establish your employer partners early in the development phase. </a:t>
            </a:r>
          </a:p>
          <a:p>
            <a:r>
              <a:rPr lang="en-GB" sz="12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Sourcing your partners based on who provides industry placement ensures iterative curriculum design.</a:t>
            </a:r>
            <a:endParaRPr lang="en-GB" sz="12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874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50" y="249900"/>
            <a:ext cx="8437563" cy="699425"/>
          </a:xfrm>
        </p:spPr>
        <p:txBody>
          <a:bodyPr/>
          <a:lstStyle/>
          <a:p>
            <a:r>
              <a:rPr lang="en-GB" dirty="0"/>
              <a:t>B&amp;FC experience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BDD3A70C-526F-4AE4-A9E4-6DDE0850CF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372200" y="4463024"/>
            <a:ext cx="1853728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70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Alesa marsh, B&amp;FC education &amp; </a:t>
            </a:r>
            <a:r>
              <a:rPr lang="en-GB"/>
              <a:t>Early Years programme leader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3D4F918-20E5-DC58-2FC3-79D1C6A7CBF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70173" y="987425"/>
            <a:ext cx="8437563" cy="3600450"/>
          </a:xfrm>
        </p:spPr>
        <p:txBody>
          <a:bodyPr/>
          <a:lstStyle/>
          <a:p>
            <a:r>
              <a:rPr lang="en-GB" b="1" dirty="0">
                <a:solidFill>
                  <a:srgbClr val="C00000"/>
                </a:solidFill>
              </a:rPr>
              <a:t>WATCH</a:t>
            </a:r>
            <a:br>
              <a:rPr lang="en-GB" dirty="0"/>
            </a:br>
            <a:r>
              <a:rPr lang="en-GB" dirty="0"/>
              <a:t>https://youtu.be/zQlwa-J-xOI</a:t>
            </a:r>
          </a:p>
        </p:txBody>
      </p:sp>
    </p:spTree>
    <p:extLst>
      <p:ext uri="{BB962C8B-B14F-4D97-AF65-F5344CB8AC3E}">
        <p14:creationId xmlns:p14="http://schemas.microsoft.com/office/powerpoint/2010/main" val="1949031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280" y="246868"/>
            <a:ext cx="8437563" cy="699425"/>
          </a:xfrm>
        </p:spPr>
        <p:txBody>
          <a:bodyPr/>
          <a:lstStyle/>
          <a:p>
            <a:r>
              <a:rPr lang="en-GB" dirty="0"/>
              <a:t>Develop a skills matrix – What are learners developing and when?</a:t>
            </a:r>
          </a:p>
        </p:txBody>
      </p:sp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>
          <a:xfrm>
            <a:off x="201844" y="2669294"/>
            <a:ext cx="2722067" cy="1761875"/>
          </a:xfrm>
        </p:spPr>
        <p:txBody>
          <a:bodyPr/>
          <a:lstStyle/>
          <a:p>
            <a:r>
              <a:rPr lang="en-GB" dirty="0"/>
              <a:t>Use of apprenticeship standards</a:t>
            </a:r>
          </a:p>
          <a:p>
            <a:pPr lvl="1"/>
            <a:r>
              <a:rPr lang="en-GB" dirty="0"/>
              <a:t>Access a range of relevant apprenticeship standards. Check to see whether any relevant KSBs could be embedded into your design.</a:t>
            </a:r>
          </a:p>
          <a:p>
            <a:endParaRPr lang="en-GB" dirty="0"/>
          </a:p>
        </p:txBody>
      </p:sp>
      <p:sp>
        <p:nvSpPr>
          <p:cNvPr id="35" name="Content Placeholder 34"/>
          <p:cNvSpPr>
            <a:spLocks noGrp="1"/>
          </p:cNvSpPr>
          <p:nvPr>
            <p:ph sz="quarter" idx="17"/>
          </p:nvPr>
        </p:nvSpPr>
        <p:spPr>
          <a:xfrm>
            <a:off x="5724127" y="2627968"/>
            <a:ext cx="2997564" cy="934515"/>
          </a:xfrm>
        </p:spPr>
        <p:txBody>
          <a:bodyPr/>
          <a:lstStyle/>
          <a:p>
            <a:r>
              <a:rPr lang="en-GB" dirty="0"/>
              <a:t>Employer feedback</a:t>
            </a:r>
          </a:p>
          <a:p>
            <a:pPr lvl="1"/>
            <a:r>
              <a:rPr lang="en-GB" dirty="0"/>
              <a:t>Acknowledge and action employer feedback when considering how to sequence KSBs.</a:t>
            </a:r>
          </a:p>
          <a:p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9</a:t>
            </a:fld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62A615-2C3E-450D-8C4C-257390530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37" y="731926"/>
            <a:ext cx="3330939" cy="18398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7C5E693-9292-4255-B8A8-29CFC7E2E3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4008" y="731926"/>
            <a:ext cx="3546196" cy="17920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9C7B65E-8BFE-4710-9FCD-C4A5211119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134" y="2619526"/>
            <a:ext cx="2511770" cy="1761897"/>
          </a:xfrm>
          <a:prstGeom prst="rect">
            <a:avLst/>
          </a:prstGeom>
        </p:spPr>
      </p:pic>
      <p:sp>
        <p:nvSpPr>
          <p:cNvPr id="13" name="Text Box 18">
            <a:extLst>
              <a:ext uri="{FF2B5EF4-FFF2-40B4-BE49-F238E27FC236}">
                <a16:creationId xmlns:a16="http://schemas.microsoft.com/office/drawing/2014/main" id="{A8495AB7-D726-4582-8586-3EAC79E7B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0700" y="3558092"/>
            <a:ext cx="3345539" cy="1200329"/>
          </a:xfrm>
          <a:prstGeom prst="rect">
            <a:avLst/>
          </a:prstGeom>
          <a:solidFill>
            <a:srgbClr val="FFFFFF"/>
          </a:solidFill>
          <a:ln w="9525">
            <a:solidFill>
              <a:srgbClr val="E51C4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r>
              <a:rPr lang="en-GB" sz="12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 tip</a:t>
            </a:r>
            <a:endParaRPr lang="en-GB" sz="12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2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Consider your induction programme’s output and ensure any rich diagnostic data is used to refine your approach to curriculum design, assessment construction and KSBs sequencing. </a:t>
            </a:r>
            <a:endParaRPr lang="en-GB" sz="12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225419"/>
      </p:ext>
    </p:extLst>
  </p:cSld>
  <p:clrMapOvr>
    <a:masterClrMapping/>
  </p:clrMapOvr>
</p:sld>
</file>

<file path=ppt/theme/theme1.xml><?xml version="1.0" encoding="utf-8"?>
<a:theme xmlns:a="http://schemas.openxmlformats.org/drawingml/2006/main" name="ETF Master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EECE1"/>
      </a:lt2>
      <a:accent1>
        <a:srgbClr val="00A068"/>
      </a:accent1>
      <a:accent2>
        <a:srgbClr val="E51C41"/>
      </a:accent2>
      <a:accent3>
        <a:srgbClr val="FDB913"/>
      </a:accent3>
      <a:accent4>
        <a:srgbClr val="0071F8"/>
      </a:accent4>
      <a:accent5>
        <a:srgbClr val="BE0064"/>
      </a:accent5>
      <a:accent6>
        <a:srgbClr val="000000"/>
      </a:accent6>
      <a:hlink>
        <a:srgbClr val="0000FF"/>
      </a:hlink>
      <a:folHlink>
        <a:srgbClr val="800080"/>
      </a:folHlink>
    </a:clrScheme>
    <a:fontScheme name="ETF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35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ETF PPT TEMPLATE 2017 REVISION 2" id="{D9072210-44E4-4708-8F0F-C17D53D19737}" vid="{93905E69-2C3A-474D-AE1D-AE1AB7FC7A7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9cf144-4eb2-4910-9a88-c8d0ce72bbfd">
      <Terms xmlns="http://schemas.microsoft.com/office/infopath/2007/PartnerControls"/>
    </lcf76f155ced4ddcb4097134ff3c332f>
    <TaxCatchAll xmlns="a75230e0-234e-44fc-a46b-fcfdfca8ad4b" xsi:nil="true"/>
  </documentManagement>
</p:properties>
</file>

<file path=customXml/itemProps1.xml><?xml version="1.0" encoding="utf-8"?>
<ds:datastoreItem xmlns:ds="http://schemas.openxmlformats.org/officeDocument/2006/customXml" ds:itemID="{8E744EB2-2463-4F96-BB39-EDD1597922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99cf144-4eb2-4910-9a88-c8d0ce72bbfd"/>
    <ds:schemaRef ds:uri="a75230e0-234e-44fc-a46b-fcfdfca8ad4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9729C5E-FC3E-4187-92B8-5FE37E61E9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76E745-D9E8-4D93-8B7F-BCE1E4A491AA}">
  <ds:schemaRefs>
    <ds:schemaRef ds:uri="07530afe-d844-488b-9a54-9e56863626c8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2ff69431-d625-42b0-a6d5-57182fa431d3"/>
    <ds:schemaRef ds:uri="http://www.w3.org/XML/1998/namespace"/>
    <ds:schemaRef ds:uri="http://purl.org/dc/terms/"/>
    <ds:schemaRef ds:uri="http://purl.org/dc/dcmitype/"/>
    <ds:schemaRef ds:uri="http://schemas.microsoft.com/office/infopath/2007/PartnerControls"/>
    <ds:schemaRef ds:uri="http://schemas.microsoft.com/office/2006/metadata/properties"/>
    <ds:schemaRef ds:uri="1e93ca30-efe2-4bb4-90cd-d2db97fb21cd"/>
    <ds:schemaRef ds:uri="5b445847-c24f-4193-86d7-f1d3b43b6266"/>
    <ds:schemaRef ds:uri="414d2ded-29cc-4abd-a1df-c646721ce55b"/>
    <ds:schemaRef ds:uri="2847a094-2edf-4950-a853-13ec668231ed"/>
    <ds:schemaRef ds:uri="b99cf144-4eb2-4910-9a88-c8d0ce72bbfd"/>
    <ds:schemaRef ds:uri="a75230e0-234e-44fc-a46b-fcfdfca8ad4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1114</Words>
  <Application>Microsoft Office PowerPoint</Application>
  <PresentationFormat>On-screen Show (16:9)</PresentationFormat>
  <Paragraphs>164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Courier New</vt:lpstr>
      <vt:lpstr>ETF Master</vt:lpstr>
      <vt:lpstr>02 Curriculum design and planning</vt:lpstr>
      <vt:lpstr>Starting points </vt:lpstr>
      <vt:lpstr>Key information</vt:lpstr>
      <vt:lpstr>Key documents</vt:lpstr>
      <vt:lpstr>Split of funded hours</vt:lpstr>
      <vt:lpstr>Employers</vt:lpstr>
      <vt:lpstr>The curriculum cocreation</vt:lpstr>
      <vt:lpstr>B&amp;FC experience</vt:lpstr>
      <vt:lpstr>Develop a skills matrix – What are learners developing and when?</vt:lpstr>
      <vt:lpstr>Sequencing</vt:lpstr>
      <vt:lpstr>The curriculum’s design</vt:lpstr>
      <vt:lpstr>Assessment</vt:lpstr>
      <vt:lpstr>Assessment design</vt:lpstr>
      <vt:lpstr>Intent</vt:lpstr>
      <vt:lpstr>Programme planning (the programme plan can be located in the resource pack)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underpinning excellence</dc:title>
  <dc:creator>Richard Overton</dc:creator>
  <cp:lastModifiedBy>Holly Jones</cp:lastModifiedBy>
  <cp:revision>105</cp:revision>
  <dcterms:created xsi:type="dcterms:W3CDTF">2020-10-20T08:50:32Z</dcterms:created>
  <dcterms:modified xsi:type="dcterms:W3CDTF">2023-08-04T14:29:46Z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</Properties>
</file>