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18"/>
  </p:notesMasterIdLst>
  <p:sldIdLst>
    <p:sldId id="256" r:id="rId6"/>
    <p:sldId id="257" r:id="rId7"/>
    <p:sldId id="259" r:id="rId8"/>
    <p:sldId id="261" r:id="rId9"/>
    <p:sldId id="263" r:id="rId10"/>
    <p:sldId id="262" r:id="rId11"/>
    <p:sldId id="264" r:id="rId12"/>
    <p:sldId id="265" r:id="rId13"/>
    <p:sldId id="266" r:id="rId14"/>
    <p:sldId id="267" r:id="rId15"/>
    <p:sldId id="268" r:id="rId16"/>
    <p:sldId id="305"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0065"/>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C7537E-C3EA-4C14-AE3C-0CE9D6FB0184}" v="6" dt="2022-09-01T16:25:11.3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33"/>
    <p:restoredTop sz="94694"/>
  </p:normalViewPr>
  <p:slideViewPr>
    <p:cSldViewPr snapToGrid="0">
      <p:cViewPr varScale="1">
        <p:scale>
          <a:sx n="107" d="100"/>
          <a:sy n="107" d="100"/>
        </p:scale>
        <p:origin x="912"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a Davis" userId="83250328c86486b5" providerId="LiveId" clId="{83610275-EB43-4C41-9DEB-DDA29F111F76}"/>
    <pc:docChg chg="modSld">
      <pc:chgData name="Paula Davis" userId="83250328c86486b5" providerId="LiveId" clId="{83610275-EB43-4C41-9DEB-DDA29F111F76}" dt="2022-08-03T13:56:12.641" v="1" actId="20577"/>
      <pc:docMkLst>
        <pc:docMk/>
      </pc:docMkLst>
      <pc:sldChg chg="modSp mod modCm">
        <pc:chgData name="Paula Davis" userId="83250328c86486b5" providerId="LiveId" clId="{83610275-EB43-4C41-9DEB-DDA29F111F76}" dt="2022-08-03T13:56:12.641" v="1" actId="20577"/>
        <pc:sldMkLst>
          <pc:docMk/>
          <pc:sldMk cId="3248930250" sldId="259"/>
        </pc:sldMkLst>
        <pc:spChg chg="mod">
          <ac:chgData name="Paula Davis" userId="83250328c86486b5" providerId="LiveId" clId="{83610275-EB43-4C41-9DEB-DDA29F111F76}" dt="2022-08-03T13:56:12.641" v="1" actId="20577"/>
          <ac:spMkLst>
            <pc:docMk/>
            <pc:sldMk cId="3248930250" sldId="259"/>
            <ac:spMk id="2" creationId="{37DF1360-8145-4459-B43B-7DC96CC6D0CA}"/>
          </ac:spMkLst>
        </pc:spChg>
      </pc:sldChg>
    </pc:docChg>
  </pc:docChgLst>
  <pc:docChgLst>
    <pc:chgData name="Karen Kelly" userId="S::karen.kelly@ad.aoc.co.uk::f57be9d0-4fc7-4da5-9db5-02d704ebecd4" providerId="AD" clId="Web-{ADFAA9EB-FEFF-3044-B6AC-1508EACBB3B4}"/>
    <pc:docChg chg="">
      <pc:chgData name="Karen Kelly" userId="S::karen.kelly@ad.aoc.co.uk::f57be9d0-4fc7-4da5-9db5-02d704ebecd4" providerId="AD" clId="Web-{ADFAA9EB-FEFF-3044-B6AC-1508EACBB3B4}" dt="2022-08-15T16:48:12.369" v="1"/>
      <pc:docMkLst>
        <pc:docMk/>
      </pc:docMkLst>
      <pc:sldChg chg="delCm">
        <pc:chgData name="Karen Kelly" userId="S::karen.kelly@ad.aoc.co.uk::f57be9d0-4fc7-4da5-9db5-02d704ebecd4" providerId="AD" clId="Web-{ADFAA9EB-FEFF-3044-B6AC-1508EACBB3B4}" dt="2022-08-15T16:46:15.662" v="0"/>
        <pc:sldMkLst>
          <pc:docMk/>
          <pc:sldMk cId="2471243568" sldId="256"/>
        </pc:sldMkLst>
      </pc:sldChg>
      <pc:sldChg chg="delCm">
        <pc:chgData name="Karen Kelly" userId="S::karen.kelly@ad.aoc.co.uk::f57be9d0-4fc7-4da5-9db5-02d704ebecd4" providerId="AD" clId="Web-{ADFAA9EB-FEFF-3044-B6AC-1508EACBB3B4}" dt="2022-08-15T16:48:12.369" v="1"/>
        <pc:sldMkLst>
          <pc:docMk/>
          <pc:sldMk cId="3248930250" sldId="259"/>
        </pc:sldMkLst>
      </pc:sldChg>
    </pc:docChg>
  </pc:docChgLst>
  <pc:docChgLst>
    <pc:chgData name="Cat Uren" userId="4ace1602-a553-4d4a-bc06-7970af81c76f" providerId="ADAL" clId="{2EC7537E-C3EA-4C14-AE3C-0CE9D6FB0184}"/>
    <pc:docChg chg="custSel addSld delSld modSld">
      <pc:chgData name="Cat Uren" userId="4ace1602-a553-4d4a-bc06-7970af81c76f" providerId="ADAL" clId="{2EC7537E-C3EA-4C14-AE3C-0CE9D6FB0184}" dt="2022-09-01T16:25:26.912" v="46" actId="20577"/>
      <pc:docMkLst>
        <pc:docMk/>
      </pc:docMkLst>
      <pc:sldChg chg="addSp delSp modSp add del mod">
        <pc:chgData name="Cat Uren" userId="4ace1602-a553-4d4a-bc06-7970af81c76f" providerId="ADAL" clId="{2EC7537E-C3EA-4C14-AE3C-0CE9D6FB0184}" dt="2022-09-01T16:25:26.912" v="46" actId="20577"/>
        <pc:sldMkLst>
          <pc:docMk/>
          <pc:sldMk cId="3269314659" sldId="305"/>
        </pc:sldMkLst>
        <pc:spChg chg="del mod">
          <ac:chgData name="Cat Uren" userId="4ace1602-a553-4d4a-bc06-7970af81c76f" providerId="ADAL" clId="{2EC7537E-C3EA-4C14-AE3C-0CE9D6FB0184}" dt="2022-09-01T16:25:10.147" v="6" actId="478"/>
          <ac:spMkLst>
            <pc:docMk/>
            <pc:sldMk cId="3269314659" sldId="305"/>
            <ac:spMk id="13" creationId="{E2C579EE-E5CC-4F9A-A5AE-7CAF0043E178}"/>
          </ac:spMkLst>
        </pc:spChg>
        <pc:spChg chg="mod">
          <ac:chgData name="Cat Uren" userId="4ace1602-a553-4d4a-bc06-7970af81c76f" providerId="ADAL" clId="{2EC7537E-C3EA-4C14-AE3C-0CE9D6FB0184}" dt="2022-09-01T16:25:26.912" v="46" actId="20577"/>
          <ac:spMkLst>
            <pc:docMk/>
            <pc:sldMk cId="3269314659" sldId="305"/>
            <ac:spMk id="17" creationId="{36B2AE06-62E2-47AC-A4B8-78F23C87D5EA}"/>
          </ac:spMkLst>
        </pc:spChg>
        <pc:picChg chg="add mod">
          <ac:chgData name="Cat Uren" userId="4ace1602-a553-4d4a-bc06-7970af81c76f" providerId="ADAL" clId="{2EC7537E-C3EA-4C14-AE3C-0CE9D6FB0184}" dt="2022-09-01T16:25:16.506" v="10" actId="1076"/>
          <ac:picMkLst>
            <pc:docMk/>
            <pc:sldMk cId="3269314659" sldId="305"/>
            <ac:picMk id="12" creationId="{96595321-F51C-4013-9A4A-466CA47F6B8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70371E-75DB-4898-A3EE-A6C6D7144634}" type="datetimeFigureOut">
              <a:rPr lang="en-GB" smtClean="0"/>
              <a:t>01/09/2022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D46AC9-6A53-4869-A98F-8AC73362680C}" type="slidenum">
              <a:rPr lang="en-GB" smtClean="0"/>
              <a:t>‹#›</a:t>
            </a:fld>
            <a:endParaRPr lang="en-GB"/>
          </a:p>
        </p:txBody>
      </p:sp>
    </p:spTree>
    <p:extLst>
      <p:ext uri="{BB962C8B-B14F-4D97-AF65-F5344CB8AC3E}">
        <p14:creationId xmlns:p14="http://schemas.microsoft.com/office/powerpoint/2010/main" val="40832603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8FFBC-C481-47DA-8704-0B52E219899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E8096CC-9081-41AE-B2C5-BC8FE5AA0B7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6" name="Slide Number Placeholder 5">
            <a:extLst>
              <a:ext uri="{FF2B5EF4-FFF2-40B4-BE49-F238E27FC236}">
                <a16:creationId xmlns:a16="http://schemas.microsoft.com/office/drawing/2014/main" id="{EA31A811-2D90-4A24-8A0A-43C2C3C0D90D}"/>
              </a:ext>
            </a:extLst>
          </p:cNvPr>
          <p:cNvSpPr>
            <a:spLocks noGrp="1"/>
          </p:cNvSpPr>
          <p:nvPr>
            <p:ph type="sldNum" sz="quarter" idx="12"/>
          </p:nvPr>
        </p:nvSpPr>
        <p:spPr/>
        <p:txBody>
          <a:bodyPr/>
          <a:lstStyle/>
          <a:p>
            <a:fld id="{4248A083-2FA7-47B6-B1DA-AF3AF324E4CE}" type="slidenum">
              <a:rPr lang="en-GB" smtClean="0"/>
              <a:t>‹#›</a:t>
            </a:fld>
            <a:endParaRPr lang="en-GB"/>
          </a:p>
        </p:txBody>
      </p:sp>
      <p:sp>
        <p:nvSpPr>
          <p:cNvPr id="7" name="Footer Placeholder 4">
            <a:extLst>
              <a:ext uri="{FF2B5EF4-FFF2-40B4-BE49-F238E27FC236}">
                <a16:creationId xmlns:a16="http://schemas.microsoft.com/office/drawing/2014/main" id="{A4F6DC6A-2022-5F02-3F02-3E9F6418443D}"/>
              </a:ext>
            </a:extLst>
          </p:cNvPr>
          <p:cNvSpPr txBox="1">
            <a:spLocks/>
          </p:cNvSpPr>
          <p:nvPr userDrawn="1"/>
        </p:nvSpPr>
        <p:spPr>
          <a:xfrm>
            <a:off x="402771" y="6356350"/>
            <a:ext cx="9415931"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bg2">
                    <a:lumMod val="75000"/>
                  </a:schemeClr>
                </a:solidFill>
                <a:latin typeface="Arial" panose="020B0604020202020204" pitchFamily="34" charset="0"/>
                <a:cs typeface="Arial" panose="020B0604020202020204" pitchFamily="34" charset="0"/>
              </a:rPr>
              <a:t>T Level qualification in education and childcare (603/5829/4) </a:t>
            </a:r>
            <a:r>
              <a:rPr lang="en-GB" sz="1200" dirty="0">
                <a:effectLst/>
                <a:latin typeface="Arial" panose="020B0604020202020204" pitchFamily="34" charset="0"/>
                <a:ea typeface="Calibri" panose="020F0502020204030204" pitchFamily="34" charset="0"/>
                <a:cs typeface="Arial" panose="020B0604020202020204" pitchFamily="34" charset="0"/>
              </a:rPr>
              <a:t>– </a:t>
            </a:r>
            <a:r>
              <a:rPr lang="en-GB" dirty="0">
                <a:solidFill>
                  <a:schemeClr val="bg2">
                    <a:lumMod val="75000"/>
                  </a:schemeClr>
                </a:solidFill>
                <a:latin typeface="Arial" panose="020B0604020202020204" pitchFamily="34" charset="0"/>
                <a:cs typeface="Arial" panose="020B0604020202020204" pitchFamily="34" charset="0"/>
              </a:rPr>
              <a:t>assisting teaching occupational specialism: assignment two</a:t>
            </a:r>
          </a:p>
          <a:p>
            <a:endParaRPr lang="en-GB" dirty="0"/>
          </a:p>
        </p:txBody>
      </p:sp>
    </p:spTree>
    <p:extLst>
      <p:ext uri="{BB962C8B-B14F-4D97-AF65-F5344CB8AC3E}">
        <p14:creationId xmlns:p14="http://schemas.microsoft.com/office/powerpoint/2010/main" val="13870500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D93DD-124E-4072-B274-C20380058F1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7644FA5-1734-47CE-8030-5C60EB86D10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4FD99D0-22CA-4287-B183-D6E31FF6D747}"/>
              </a:ext>
            </a:extLst>
          </p:cNvPr>
          <p:cNvSpPr>
            <a:spLocks noGrp="1"/>
          </p:cNvSpPr>
          <p:nvPr>
            <p:ph type="dt" sz="half" idx="10"/>
          </p:nvPr>
        </p:nvSpPr>
        <p:spPr>
          <a:xfrm>
            <a:off x="838200" y="6356350"/>
            <a:ext cx="2743200" cy="365125"/>
          </a:xfrm>
          <a:prstGeom prst="rect">
            <a:avLst/>
          </a:prstGeom>
        </p:spPr>
        <p:txBody>
          <a:bodyPr/>
          <a:lstStyle/>
          <a:p>
            <a:fld id="{5D354383-DB64-4669-863F-3F0B7278C6BA}" type="datetimeFigureOut">
              <a:rPr lang="en-GB" smtClean="0"/>
              <a:t>01/09/2022</a:t>
            </a:fld>
            <a:endParaRPr lang="en-GB"/>
          </a:p>
        </p:txBody>
      </p:sp>
      <p:sp>
        <p:nvSpPr>
          <p:cNvPr id="5" name="Footer Placeholder 4">
            <a:extLst>
              <a:ext uri="{FF2B5EF4-FFF2-40B4-BE49-F238E27FC236}">
                <a16:creationId xmlns:a16="http://schemas.microsoft.com/office/drawing/2014/main" id="{EA67A2C5-60C3-4131-AFF5-A109EB2E8B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EF721E4-2415-4C91-B21D-97D674FE2616}"/>
              </a:ext>
            </a:extLst>
          </p:cNvPr>
          <p:cNvSpPr>
            <a:spLocks noGrp="1"/>
          </p:cNvSpPr>
          <p:nvPr>
            <p:ph type="sldNum" sz="quarter" idx="12"/>
          </p:nvPr>
        </p:nvSpPr>
        <p:spPr/>
        <p:txBody>
          <a:bodyPr/>
          <a:lstStyle/>
          <a:p>
            <a:fld id="{4248A083-2FA7-47B6-B1DA-AF3AF324E4CE}" type="slidenum">
              <a:rPr lang="en-GB" smtClean="0"/>
              <a:t>‹#›</a:t>
            </a:fld>
            <a:endParaRPr lang="en-GB"/>
          </a:p>
        </p:txBody>
      </p:sp>
    </p:spTree>
    <p:extLst>
      <p:ext uri="{BB962C8B-B14F-4D97-AF65-F5344CB8AC3E}">
        <p14:creationId xmlns:p14="http://schemas.microsoft.com/office/powerpoint/2010/main" val="4344088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88F8E2-D320-4CE5-AAA7-D316816DCD7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C335B2B-C1D9-4077-9783-705F7621240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5C586AD-42D4-4AAA-8E32-0AE4B1616D64}"/>
              </a:ext>
            </a:extLst>
          </p:cNvPr>
          <p:cNvSpPr>
            <a:spLocks noGrp="1"/>
          </p:cNvSpPr>
          <p:nvPr>
            <p:ph type="dt" sz="half" idx="10"/>
          </p:nvPr>
        </p:nvSpPr>
        <p:spPr>
          <a:xfrm>
            <a:off x="838200" y="6356350"/>
            <a:ext cx="2743200" cy="365125"/>
          </a:xfrm>
          <a:prstGeom prst="rect">
            <a:avLst/>
          </a:prstGeom>
        </p:spPr>
        <p:txBody>
          <a:bodyPr/>
          <a:lstStyle/>
          <a:p>
            <a:fld id="{5D354383-DB64-4669-863F-3F0B7278C6BA}" type="datetimeFigureOut">
              <a:rPr lang="en-GB" smtClean="0"/>
              <a:t>01/09/2022</a:t>
            </a:fld>
            <a:endParaRPr lang="en-GB"/>
          </a:p>
        </p:txBody>
      </p:sp>
      <p:sp>
        <p:nvSpPr>
          <p:cNvPr id="5" name="Footer Placeholder 4">
            <a:extLst>
              <a:ext uri="{FF2B5EF4-FFF2-40B4-BE49-F238E27FC236}">
                <a16:creationId xmlns:a16="http://schemas.microsoft.com/office/drawing/2014/main" id="{B936086C-2C16-4C4E-BE2C-A23652F3D74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336750B-F45A-4211-AC9B-EB87D9DB4775}"/>
              </a:ext>
            </a:extLst>
          </p:cNvPr>
          <p:cNvSpPr>
            <a:spLocks noGrp="1"/>
          </p:cNvSpPr>
          <p:nvPr>
            <p:ph type="sldNum" sz="quarter" idx="12"/>
          </p:nvPr>
        </p:nvSpPr>
        <p:spPr/>
        <p:txBody>
          <a:bodyPr/>
          <a:lstStyle/>
          <a:p>
            <a:fld id="{4248A083-2FA7-47B6-B1DA-AF3AF324E4CE}" type="slidenum">
              <a:rPr lang="en-GB" smtClean="0"/>
              <a:t>‹#›</a:t>
            </a:fld>
            <a:endParaRPr lang="en-GB"/>
          </a:p>
        </p:txBody>
      </p:sp>
    </p:spTree>
    <p:extLst>
      <p:ext uri="{BB962C8B-B14F-4D97-AF65-F5344CB8AC3E}">
        <p14:creationId xmlns:p14="http://schemas.microsoft.com/office/powerpoint/2010/main" val="11462213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9/1/2022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8945239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9/1/2022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7360031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9/1/2022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6068962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9/1/2022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9459547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9/1/2022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2383626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9/1/2022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8439791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9/1/2022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4083431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9/1/2022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847710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8762C-0DD8-4D89-BA17-0BCFFFE8FBA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F9D0D6C-B7E8-4B39-82E2-C209690E16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C4590826-B2A5-41E9-A68A-8F151C86BB4C}"/>
              </a:ext>
            </a:extLst>
          </p:cNvPr>
          <p:cNvSpPr>
            <a:spLocks noGrp="1"/>
          </p:cNvSpPr>
          <p:nvPr>
            <p:ph type="sldNum" sz="quarter" idx="12"/>
          </p:nvPr>
        </p:nvSpPr>
        <p:spPr/>
        <p:txBody>
          <a:bodyPr/>
          <a:lstStyle/>
          <a:p>
            <a:fld id="{4248A083-2FA7-47B6-B1DA-AF3AF324E4CE}" type="slidenum">
              <a:rPr lang="en-GB" smtClean="0"/>
              <a:t>‹#›</a:t>
            </a:fld>
            <a:endParaRPr lang="en-GB"/>
          </a:p>
        </p:txBody>
      </p:sp>
      <p:sp>
        <p:nvSpPr>
          <p:cNvPr id="7" name="Footer Placeholder 4">
            <a:extLst>
              <a:ext uri="{FF2B5EF4-FFF2-40B4-BE49-F238E27FC236}">
                <a16:creationId xmlns:a16="http://schemas.microsoft.com/office/drawing/2014/main" id="{4D7762B2-64D2-B7DA-58A7-4F23286288FA}"/>
              </a:ext>
            </a:extLst>
          </p:cNvPr>
          <p:cNvSpPr txBox="1">
            <a:spLocks/>
          </p:cNvSpPr>
          <p:nvPr userDrawn="1"/>
        </p:nvSpPr>
        <p:spPr>
          <a:xfrm>
            <a:off x="359229" y="6356350"/>
            <a:ext cx="7732486"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solidFill>
                  <a:schemeClr val="bg2">
                    <a:lumMod val="75000"/>
                  </a:schemeClr>
                </a:solidFill>
                <a:latin typeface="Arial" panose="020B0604020202020204" pitchFamily="34" charset="0"/>
                <a:cs typeface="Arial" panose="020B0604020202020204" pitchFamily="34" charset="0"/>
              </a:rPr>
              <a:t>T Level Technical Qualification in Education and Childcare (603/5829/4), OSA Assisting Teaching, Assignment 2</a:t>
            </a:r>
          </a:p>
          <a:p>
            <a:endParaRPr lang="en-GB" dirty="0"/>
          </a:p>
        </p:txBody>
      </p:sp>
    </p:spTree>
    <p:extLst>
      <p:ext uri="{BB962C8B-B14F-4D97-AF65-F5344CB8AC3E}">
        <p14:creationId xmlns:p14="http://schemas.microsoft.com/office/powerpoint/2010/main" val="35824226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9/1/2022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40863826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9/1/2022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18468285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9/1/2022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736617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6637631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31240303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p>
        </p:txBody>
      </p:sp>
    </p:spTree>
    <p:extLst>
      <p:ext uri="{BB962C8B-B14F-4D97-AF65-F5344CB8AC3E}">
        <p14:creationId xmlns:p14="http://schemas.microsoft.com/office/powerpoint/2010/main" val="23018813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64632-5DA7-4A02-A135-B310118BF21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2021B6F-C5BC-4F9A-ACD9-ACA737236F6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FE9E5B9-6581-4F77-B6F4-A434CD9D1318}"/>
              </a:ext>
            </a:extLst>
          </p:cNvPr>
          <p:cNvSpPr>
            <a:spLocks noGrp="1"/>
          </p:cNvSpPr>
          <p:nvPr>
            <p:ph type="dt" sz="half" idx="10"/>
          </p:nvPr>
        </p:nvSpPr>
        <p:spPr>
          <a:xfrm>
            <a:off x="838200" y="6356350"/>
            <a:ext cx="2743200" cy="365125"/>
          </a:xfrm>
          <a:prstGeom prst="rect">
            <a:avLst/>
          </a:prstGeom>
        </p:spPr>
        <p:txBody>
          <a:bodyPr/>
          <a:lstStyle/>
          <a:p>
            <a:fld id="{5D354383-DB64-4669-863F-3F0B7278C6BA}" type="datetimeFigureOut">
              <a:rPr lang="en-GB" smtClean="0"/>
              <a:t>01/09/2022</a:t>
            </a:fld>
            <a:endParaRPr lang="en-GB"/>
          </a:p>
        </p:txBody>
      </p:sp>
      <p:sp>
        <p:nvSpPr>
          <p:cNvPr id="5" name="Footer Placeholder 4">
            <a:extLst>
              <a:ext uri="{FF2B5EF4-FFF2-40B4-BE49-F238E27FC236}">
                <a16:creationId xmlns:a16="http://schemas.microsoft.com/office/drawing/2014/main" id="{D55110C5-A3A2-4089-BE14-739F27BA385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535393C-3032-4E1D-BBD5-81B346F27853}"/>
              </a:ext>
            </a:extLst>
          </p:cNvPr>
          <p:cNvSpPr>
            <a:spLocks noGrp="1"/>
          </p:cNvSpPr>
          <p:nvPr>
            <p:ph type="sldNum" sz="quarter" idx="12"/>
          </p:nvPr>
        </p:nvSpPr>
        <p:spPr/>
        <p:txBody>
          <a:bodyPr/>
          <a:lstStyle/>
          <a:p>
            <a:fld id="{4248A083-2FA7-47B6-B1DA-AF3AF324E4CE}" type="slidenum">
              <a:rPr lang="en-GB" smtClean="0"/>
              <a:t>‹#›</a:t>
            </a:fld>
            <a:endParaRPr lang="en-GB"/>
          </a:p>
        </p:txBody>
      </p:sp>
    </p:spTree>
    <p:extLst>
      <p:ext uri="{BB962C8B-B14F-4D97-AF65-F5344CB8AC3E}">
        <p14:creationId xmlns:p14="http://schemas.microsoft.com/office/powerpoint/2010/main" val="25745804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7739D-3042-41BA-9576-FAAEBC6760B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BCB984D-328A-4C66-A3C7-F50E2C18911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2D3CE48-35D8-4F94-AD1C-FDD82CDDBD1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4FCFD58-034C-4576-ADA3-99A581963BCA}"/>
              </a:ext>
            </a:extLst>
          </p:cNvPr>
          <p:cNvSpPr>
            <a:spLocks noGrp="1"/>
          </p:cNvSpPr>
          <p:nvPr>
            <p:ph type="dt" sz="half" idx="10"/>
          </p:nvPr>
        </p:nvSpPr>
        <p:spPr>
          <a:xfrm>
            <a:off x="838200" y="6356350"/>
            <a:ext cx="2743200" cy="365125"/>
          </a:xfrm>
          <a:prstGeom prst="rect">
            <a:avLst/>
          </a:prstGeom>
        </p:spPr>
        <p:txBody>
          <a:bodyPr/>
          <a:lstStyle/>
          <a:p>
            <a:fld id="{5D354383-DB64-4669-863F-3F0B7278C6BA}" type="datetimeFigureOut">
              <a:rPr lang="en-GB" smtClean="0"/>
              <a:t>01/09/2022</a:t>
            </a:fld>
            <a:endParaRPr lang="en-GB"/>
          </a:p>
        </p:txBody>
      </p:sp>
      <p:sp>
        <p:nvSpPr>
          <p:cNvPr id="6" name="Footer Placeholder 5">
            <a:extLst>
              <a:ext uri="{FF2B5EF4-FFF2-40B4-BE49-F238E27FC236}">
                <a16:creationId xmlns:a16="http://schemas.microsoft.com/office/drawing/2014/main" id="{578B52A7-0181-4D56-B33D-C1D872EF6C8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C54E653-733F-4686-8842-6F1D85D38C60}"/>
              </a:ext>
            </a:extLst>
          </p:cNvPr>
          <p:cNvSpPr>
            <a:spLocks noGrp="1"/>
          </p:cNvSpPr>
          <p:nvPr>
            <p:ph type="sldNum" sz="quarter" idx="12"/>
          </p:nvPr>
        </p:nvSpPr>
        <p:spPr/>
        <p:txBody>
          <a:bodyPr/>
          <a:lstStyle/>
          <a:p>
            <a:fld id="{4248A083-2FA7-47B6-B1DA-AF3AF324E4CE}" type="slidenum">
              <a:rPr lang="en-GB" smtClean="0"/>
              <a:t>‹#›</a:t>
            </a:fld>
            <a:endParaRPr lang="en-GB"/>
          </a:p>
        </p:txBody>
      </p:sp>
    </p:spTree>
    <p:extLst>
      <p:ext uri="{BB962C8B-B14F-4D97-AF65-F5344CB8AC3E}">
        <p14:creationId xmlns:p14="http://schemas.microsoft.com/office/powerpoint/2010/main" val="21176653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BBECC-F4B3-4552-8946-790DBC27DEA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07A453B-679C-4739-BBDC-26D1C1C856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362B807-3A5F-43C2-BDF5-B2B0D85C25E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4CFABE3-31E4-4C64-B584-B0566C1841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0CAD57F-5041-4559-B1A7-A08595632E0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72D4BA7-615C-4BB5-BC14-B9D914096C94}"/>
              </a:ext>
            </a:extLst>
          </p:cNvPr>
          <p:cNvSpPr>
            <a:spLocks noGrp="1"/>
          </p:cNvSpPr>
          <p:nvPr>
            <p:ph type="dt" sz="half" idx="10"/>
          </p:nvPr>
        </p:nvSpPr>
        <p:spPr>
          <a:xfrm>
            <a:off x="838200" y="6356350"/>
            <a:ext cx="2743200" cy="365125"/>
          </a:xfrm>
          <a:prstGeom prst="rect">
            <a:avLst/>
          </a:prstGeom>
        </p:spPr>
        <p:txBody>
          <a:bodyPr/>
          <a:lstStyle/>
          <a:p>
            <a:fld id="{5D354383-DB64-4669-863F-3F0B7278C6BA}" type="datetimeFigureOut">
              <a:rPr lang="en-GB" smtClean="0"/>
              <a:t>01/09/2022</a:t>
            </a:fld>
            <a:endParaRPr lang="en-GB"/>
          </a:p>
        </p:txBody>
      </p:sp>
      <p:sp>
        <p:nvSpPr>
          <p:cNvPr id="8" name="Footer Placeholder 7">
            <a:extLst>
              <a:ext uri="{FF2B5EF4-FFF2-40B4-BE49-F238E27FC236}">
                <a16:creationId xmlns:a16="http://schemas.microsoft.com/office/drawing/2014/main" id="{3D746372-FA76-4285-8046-9A384F7A7AA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70C954C-91E7-4F9B-A82A-9C5D61834497}"/>
              </a:ext>
            </a:extLst>
          </p:cNvPr>
          <p:cNvSpPr>
            <a:spLocks noGrp="1"/>
          </p:cNvSpPr>
          <p:nvPr>
            <p:ph type="sldNum" sz="quarter" idx="12"/>
          </p:nvPr>
        </p:nvSpPr>
        <p:spPr/>
        <p:txBody>
          <a:bodyPr/>
          <a:lstStyle/>
          <a:p>
            <a:fld id="{4248A083-2FA7-47B6-B1DA-AF3AF324E4CE}" type="slidenum">
              <a:rPr lang="en-GB" smtClean="0"/>
              <a:t>‹#›</a:t>
            </a:fld>
            <a:endParaRPr lang="en-GB"/>
          </a:p>
        </p:txBody>
      </p:sp>
    </p:spTree>
    <p:extLst>
      <p:ext uri="{BB962C8B-B14F-4D97-AF65-F5344CB8AC3E}">
        <p14:creationId xmlns:p14="http://schemas.microsoft.com/office/powerpoint/2010/main" val="2925722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23780-5496-4D3E-9582-6171035DCE8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2DE0431-76F7-49C8-B3C5-9645426D9FB5}"/>
              </a:ext>
            </a:extLst>
          </p:cNvPr>
          <p:cNvSpPr>
            <a:spLocks noGrp="1"/>
          </p:cNvSpPr>
          <p:nvPr>
            <p:ph type="dt" sz="half" idx="10"/>
          </p:nvPr>
        </p:nvSpPr>
        <p:spPr>
          <a:xfrm>
            <a:off x="838200" y="6356350"/>
            <a:ext cx="2743200" cy="365125"/>
          </a:xfrm>
          <a:prstGeom prst="rect">
            <a:avLst/>
          </a:prstGeom>
        </p:spPr>
        <p:txBody>
          <a:bodyPr/>
          <a:lstStyle/>
          <a:p>
            <a:fld id="{5D354383-DB64-4669-863F-3F0B7278C6BA}" type="datetimeFigureOut">
              <a:rPr lang="en-GB" smtClean="0"/>
              <a:t>01/09/2022</a:t>
            </a:fld>
            <a:endParaRPr lang="en-GB"/>
          </a:p>
        </p:txBody>
      </p:sp>
      <p:sp>
        <p:nvSpPr>
          <p:cNvPr id="4" name="Footer Placeholder 3">
            <a:extLst>
              <a:ext uri="{FF2B5EF4-FFF2-40B4-BE49-F238E27FC236}">
                <a16:creationId xmlns:a16="http://schemas.microsoft.com/office/drawing/2014/main" id="{F9C090CB-37A3-4493-B989-6FB2B9C9DCB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4B7DE43-BC7B-46C8-A40D-5AE9E2958A86}"/>
              </a:ext>
            </a:extLst>
          </p:cNvPr>
          <p:cNvSpPr>
            <a:spLocks noGrp="1"/>
          </p:cNvSpPr>
          <p:nvPr>
            <p:ph type="sldNum" sz="quarter" idx="12"/>
          </p:nvPr>
        </p:nvSpPr>
        <p:spPr/>
        <p:txBody>
          <a:bodyPr/>
          <a:lstStyle/>
          <a:p>
            <a:fld id="{4248A083-2FA7-47B6-B1DA-AF3AF324E4CE}" type="slidenum">
              <a:rPr lang="en-GB" smtClean="0"/>
              <a:t>‹#›</a:t>
            </a:fld>
            <a:endParaRPr lang="en-GB"/>
          </a:p>
        </p:txBody>
      </p:sp>
    </p:spTree>
    <p:extLst>
      <p:ext uri="{BB962C8B-B14F-4D97-AF65-F5344CB8AC3E}">
        <p14:creationId xmlns:p14="http://schemas.microsoft.com/office/powerpoint/2010/main" val="2205290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E1DAFCF-DF75-4153-A7E2-4A0927678E9A}"/>
              </a:ext>
            </a:extLst>
          </p:cNvPr>
          <p:cNvSpPr>
            <a:spLocks noGrp="1"/>
          </p:cNvSpPr>
          <p:nvPr>
            <p:ph type="sldNum" sz="quarter" idx="12"/>
          </p:nvPr>
        </p:nvSpPr>
        <p:spPr/>
        <p:txBody>
          <a:bodyPr/>
          <a:lstStyle/>
          <a:p>
            <a:fld id="{4248A083-2FA7-47B6-B1DA-AF3AF324E4CE}" type="slidenum">
              <a:rPr lang="en-GB" smtClean="0"/>
              <a:t>‹#›</a:t>
            </a:fld>
            <a:endParaRPr lang="en-GB"/>
          </a:p>
        </p:txBody>
      </p:sp>
      <p:sp>
        <p:nvSpPr>
          <p:cNvPr id="5" name="Footer Placeholder 4">
            <a:extLst>
              <a:ext uri="{FF2B5EF4-FFF2-40B4-BE49-F238E27FC236}">
                <a16:creationId xmlns:a16="http://schemas.microsoft.com/office/drawing/2014/main" id="{ED2B01C1-A302-0785-5273-C9B34A267ACB}"/>
              </a:ext>
            </a:extLst>
          </p:cNvPr>
          <p:cNvSpPr txBox="1">
            <a:spLocks/>
          </p:cNvSpPr>
          <p:nvPr userDrawn="1"/>
        </p:nvSpPr>
        <p:spPr>
          <a:xfrm>
            <a:off x="990600" y="6508750"/>
            <a:ext cx="7732486"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solidFill>
                  <a:schemeClr val="bg2">
                    <a:lumMod val="75000"/>
                  </a:schemeClr>
                </a:solidFill>
                <a:latin typeface="Arial" panose="020B0604020202020204" pitchFamily="34" charset="0"/>
                <a:cs typeface="Arial" panose="020B0604020202020204" pitchFamily="34" charset="0"/>
              </a:rPr>
              <a:t>T Level Technical Qualification in Education and Childcare (603/5829/4), OSA Assisting Teaching, Assignment 2</a:t>
            </a:r>
          </a:p>
          <a:p>
            <a:endParaRPr lang="en-GB" dirty="0"/>
          </a:p>
        </p:txBody>
      </p:sp>
    </p:spTree>
    <p:extLst>
      <p:ext uri="{BB962C8B-B14F-4D97-AF65-F5344CB8AC3E}">
        <p14:creationId xmlns:p14="http://schemas.microsoft.com/office/powerpoint/2010/main" val="23835819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26520-5196-430E-A1D1-21E3FCED08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0FB4692-576E-4BED-B7E6-45DC01A6D3D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724392D-FA76-4810-9D10-7B2186EDC9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EDF85D1-E7EA-46E8-B203-8561AE09A480}"/>
              </a:ext>
            </a:extLst>
          </p:cNvPr>
          <p:cNvSpPr>
            <a:spLocks noGrp="1"/>
          </p:cNvSpPr>
          <p:nvPr>
            <p:ph type="dt" sz="half" idx="10"/>
          </p:nvPr>
        </p:nvSpPr>
        <p:spPr>
          <a:xfrm>
            <a:off x="838200" y="6356350"/>
            <a:ext cx="2743200" cy="365125"/>
          </a:xfrm>
          <a:prstGeom prst="rect">
            <a:avLst/>
          </a:prstGeom>
        </p:spPr>
        <p:txBody>
          <a:bodyPr/>
          <a:lstStyle/>
          <a:p>
            <a:fld id="{5D354383-DB64-4669-863F-3F0B7278C6BA}" type="datetimeFigureOut">
              <a:rPr lang="en-GB" smtClean="0"/>
              <a:t>01/09/2022</a:t>
            </a:fld>
            <a:endParaRPr lang="en-GB"/>
          </a:p>
        </p:txBody>
      </p:sp>
      <p:sp>
        <p:nvSpPr>
          <p:cNvPr id="6" name="Footer Placeholder 5">
            <a:extLst>
              <a:ext uri="{FF2B5EF4-FFF2-40B4-BE49-F238E27FC236}">
                <a16:creationId xmlns:a16="http://schemas.microsoft.com/office/drawing/2014/main" id="{0E0215F9-93A4-4C4D-815F-4F54EBE2358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EA73869-2B65-4BAA-A4B3-7E7D000CD182}"/>
              </a:ext>
            </a:extLst>
          </p:cNvPr>
          <p:cNvSpPr>
            <a:spLocks noGrp="1"/>
          </p:cNvSpPr>
          <p:nvPr>
            <p:ph type="sldNum" sz="quarter" idx="12"/>
          </p:nvPr>
        </p:nvSpPr>
        <p:spPr/>
        <p:txBody>
          <a:bodyPr/>
          <a:lstStyle/>
          <a:p>
            <a:fld id="{4248A083-2FA7-47B6-B1DA-AF3AF324E4CE}" type="slidenum">
              <a:rPr lang="en-GB" smtClean="0"/>
              <a:t>‹#›</a:t>
            </a:fld>
            <a:endParaRPr lang="en-GB"/>
          </a:p>
        </p:txBody>
      </p:sp>
    </p:spTree>
    <p:extLst>
      <p:ext uri="{BB962C8B-B14F-4D97-AF65-F5344CB8AC3E}">
        <p14:creationId xmlns:p14="http://schemas.microsoft.com/office/powerpoint/2010/main" val="2781032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2971E-92EF-413F-9C24-96C347FCB4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596DA01-3EF7-4ACE-9AD6-D6C76E3406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025C8C6-77C8-409B-9F7F-BB074B81AF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79B157-7BA3-4317-8C12-AEFF63E898EE}"/>
              </a:ext>
            </a:extLst>
          </p:cNvPr>
          <p:cNvSpPr>
            <a:spLocks noGrp="1"/>
          </p:cNvSpPr>
          <p:nvPr>
            <p:ph type="dt" sz="half" idx="10"/>
          </p:nvPr>
        </p:nvSpPr>
        <p:spPr>
          <a:xfrm>
            <a:off x="838200" y="6356350"/>
            <a:ext cx="2743200" cy="365125"/>
          </a:xfrm>
          <a:prstGeom prst="rect">
            <a:avLst/>
          </a:prstGeom>
        </p:spPr>
        <p:txBody>
          <a:bodyPr/>
          <a:lstStyle/>
          <a:p>
            <a:fld id="{5D354383-DB64-4669-863F-3F0B7278C6BA}" type="datetimeFigureOut">
              <a:rPr lang="en-GB" smtClean="0"/>
              <a:t>01/09/2022</a:t>
            </a:fld>
            <a:endParaRPr lang="en-GB"/>
          </a:p>
        </p:txBody>
      </p:sp>
      <p:sp>
        <p:nvSpPr>
          <p:cNvPr id="6" name="Footer Placeholder 5">
            <a:extLst>
              <a:ext uri="{FF2B5EF4-FFF2-40B4-BE49-F238E27FC236}">
                <a16:creationId xmlns:a16="http://schemas.microsoft.com/office/drawing/2014/main" id="{8DD67FC7-7340-4CE0-A36B-1348BE97838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7824394-E869-458D-82B9-F8861EBA66F2}"/>
              </a:ext>
            </a:extLst>
          </p:cNvPr>
          <p:cNvSpPr>
            <a:spLocks noGrp="1"/>
          </p:cNvSpPr>
          <p:nvPr>
            <p:ph type="sldNum" sz="quarter" idx="12"/>
          </p:nvPr>
        </p:nvSpPr>
        <p:spPr/>
        <p:txBody>
          <a:bodyPr/>
          <a:lstStyle/>
          <a:p>
            <a:fld id="{4248A083-2FA7-47B6-B1DA-AF3AF324E4CE}" type="slidenum">
              <a:rPr lang="en-GB" smtClean="0"/>
              <a:t>‹#›</a:t>
            </a:fld>
            <a:endParaRPr lang="en-GB"/>
          </a:p>
        </p:txBody>
      </p:sp>
    </p:spTree>
    <p:extLst>
      <p:ext uri="{BB962C8B-B14F-4D97-AF65-F5344CB8AC3E}">
        <p14:creationId xmlns:p14="http://schemas.microsoft.com/office/powerpoint/2010/main" val="32435054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87F39A-6374-45E3-A867-C72F4DEC473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ED25CE7-EF4A-48C3-9D96-395CCB9FC5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61924240-4C42-4B47-B6DA-B8F517204C60}"/>
              </a:ext>
            </a:extLst>
          </p:cNvPr>
          <p:cNvSpPr>
            <a:spLocks noGrp="1"/>
          </p:cNvSpPr>
          <p:nvPr>
            <p:ph type="ftr" sz="quarter" idx="3"/>
          </p:nvPr>
        </p:nvSpPr>
        <p:spPr>
          <a:xfrm>
            <a:off x="838200" y="6356350"/>
            <a:ext cx="773248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dirty="0">
                <a:solidFill>
                  <a:schemeClr val="bg2">
                    <a:lumMod val="75000"/>
                  </a:schemeClr>
                </a:solidFill>
                <a:latin typeface="Arial" panose="020B0604020202020204" pitchFamily="34" charset="0"/>
                <a:cs typeface="Arial" panose="020B0604020202020204" pitchFamily="34" charset="0"/>
              </a:rPr>
              <a:t>T Level Technical Qualification in Education and Childcare (603/5829/4), OSA Assisting Teaching, Assignment 2</a:t>
            </a:r>
          </a:p>
          <a:p>
            <a:endParaRPr lang="en-GB" dirty="0"/>
          </a:p>
        </p:txBody>
      </p:sp>
      <p:sp>
        <p:nvSpPr>
          <p:cNvPr id="6" name="Slide Number Placeholder 5">
            <a:extLst>
              <a:ext uri="{FF2B5EF4-FFF2-40B4-BE49-F238E27FC236}">
                <a16:creationId xmlns:a16="http://schemas.microsoft.com/office/drawing/2014/main" id="{0FDEE4E9-FD54-40AA-8648-4A8FC874B86B}"/>
              </a:ext>
            </a:extLst>
          </p:cNvPr>
          <p:cNvSpPr>
            <a:spLocks noGrp="1"/>
          </p:cNvSpPr>
          <p:nvPr>
            <p:ph type="sldNum" sz="quarter" idx="4"/>
          </p:nvPr>
        </p:nvSpPr>
        <p:spPr>
          <a:xfrm>
            <a:off x="10537370" y="6356350"/>
            <a:ext cx="81642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48A083-2FA7-47B6-B1DA-AF3AF324E4CE}" type="slidenum">
              <a:rPr lang="en-GB" smtClean="0"/>
              <a:t>‹#›</a:t>
            </a:fld>
            <a:endParaRPr lang="en-GB" dirty="0"/>
          </a:p>
        </p:txBody>
      </p:sp>
    </p:spTree>
    <p:extLst>
      <p:ext uri="{BB962C8B-B14F-4D97-AF65-F5344CB8AC3E}">
        <p14:creationId xmlns:p14="http://schemas.microsoft.com/office/powerpoint/2010/main" val="6309242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9/1/2022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a:p>
        </p:txBody>
      </p:sp>
    </p:spTree>
    <p:extLst>
      <p:ext uri="{BB962C8B-B14F-4D97-AF65-F5344CB8AC3E}">
        <p14:creationId xmlns:p14="http://schemas.microsoft.com/office/powerpoint/2010/main" val="39962760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25.xml"/><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78DEA-B12C-4D14-A787-95641F63507D}"/>
              </a:ext>
            </a:extLst>
          </p:cNvPr>
          <p:cNvSpPr>
            <a:spLocks noGrp="1"/>
          </p:cNvSpPr>
          <p:nvPr>
            <p:ph type="ctrTitle"/>
          </p:nvPr>
        </p:nvSpPr>
        <p:spPr>
          <a:xfrm>
            <a:off x="670559" y="372604"/>
            <a:ext cx="10922351" cy="2311413"/>
          </a:xfrm>
        </p:spPr>
        <p:txBody>
          <a:bodyPr>
            <a:noAutofit/>
          </a:bodyPr>
          <a:lstStyle/>
          <a:p>
            <a:pPr algn="l"/>
            <a:br>
              <a:rPr lang="en-GB" sz="2000" b="1">
                <a:solidFill>
                  <a:srgbClr val="D00065"/>
                </a:solidFill>
                <a:latin typeface="Arial" panose="020B0604020202020204" pitchFamily="34" charset="0"/>
                <a:cs typeface="Arial" panose="020B0604020202020204" pitchFamily="34" charset="0"/>
              </a:rPr>
            </a:br>
            <a:br>
              <a:rPr lang="en-GB" sz="2000" b="1">
                <a:solidFill>
                  <a:srgbClr val="D00065"/>
                </a:solidFill>
                <a:latin typeface="Arial" panose="020B0604020202020204" pitchFamily="34" charset="0"/>
                <a:cs typeface="Arial" panose="020B0604020202020204" pitchFamily="34" charset="0"/>
              </a:rPr>
            </a:br>
            <a:br>
              <a:rPr lang="en-GB" sz="2000" b="1">
                <a:solidFill>
                  <a:srgbClr val="D00065"/>
                </a:solidFill>
                <a:latin typeface="Arial" panose="020B0604020202020204" pitchFamily="34" charset="0"/>
                <a:cs typeface="Arial" panose="020B0604020202020204" pitchFamily="34" charset="0"/>
              </a:rPr>
            </a:br>
            <a:br>
              <a:rPr lang="en-GB" sz="2000" b="1">
                <a:solidFill>
                  <a:srgbClr val="D00065"/>
                </a:solidFill>
                <a:latin typeface="Arial" panose="020B0604020202020204" pitchFamily="34" charset="0"/>
                <a:cs typeface="Arial" panose="020B0604020202020204" pitchFamily="34" charset="0"/>
              </a:rPr>
            </a:br>
            <a:br>
              <a:rPr lang="en-GB" sz="2000" b="1">
                <a:solidFill>
                  <a:srgbClr val="D00065"/>
                </a:solidFill>
                <a:latin typeface="Arial" panose="020B0604020202020204" pitchFamily="34" charset="0"/>
                <a:cs typeface="Arial" panose="020B0604020202020204" pitchFamily="34" charset="0"/>
              </a:rPr>
            </a:br>
            <a:r>
              <a:rPr lang="en-GB" sz="2000" b="1">
                <a:latin typeface="Arial" panose="020B0604020202020204" pitchFamily="34" charset="0"/>
                <a:cs typeface="Arial" panose="020B0604020202020204" pitchFamily="34" charset="0"/>
              </a:rPr>
              <a:t>Formative assessment task one (FA1)</a:t>
            </a:r>
            <a:br>
              <a:rPr lang="en-GB" sz="2000" b="1">
                <a:latin typeface="Arial" panose="020B0604020202020204" pitchFamily="34" charset="0"/>
                <a:cs typeface="Arial" panose="020B0604020202020204" pitchFamily="34" charset="0"/>
              </a:rPr>
            </a:br>
            <a:br>
              <a:rPr lang="en-GB" sz="2000">
                <a:latin typeface="Arial" panose="020B0604020202020204" pitchFamily="34" charset="0"/>
                <a:cs typeface="Arial" panose="020B0604020202020204" pitchFamily="34" charset="0"/>
              </a:rPr>
            </a:br>
            <a:r>
              <a:rPr lang="en-GB" sz="1800">
                <a:latin typeface="Arial" panose="020B0604020202020204" pitchFamily="34" charset="0"/>
                <a:cs typeface="Arial" panose="020B0604020202020204" pitchFamily="34" charset="0"/>
              </a:rPr>
              <a:t>Links to: assignment two –</a:t>
            </a:r>
            <a:r>
              <a:rPr lang="en-GB" sz="1800" b="1">
                <a:latin typeface="Arial" panose="020B0604020202020204" pitchFamily="34" charset="0"/>
                <a:cs typeface="Arial" panose="020B0604020202020204" pitchFamily="34" charset="0"/>
              </a:rPr>
              <a:t> </a:t>
            </a:r>
            <a:r>
              <a:rPr lang="en-GB" sz="1800">
                <a:solidFill>
                  <a:srgbClr val="000000"/>
                </a:solidFill>
                <a:latin typeface="Arial" panose="020B0604020202020204" pitchFamily="34" charset="0"/>
                <a:cs typeface="Arial" panose="020B0604020202020204" pitchFamily="34" charset="0"/>
              </a:rPr>
              <a:t>presentation to support preparation for potential professional discussions as part of assignment two </a:t>
            </a:r>
            <a:br>
              <a:rPr lang="en-GB" sz="2000">
                <a:solidFill>
                  <a:srgbClr val="000000"/>
                </a:solidFill>
                <a:latin typeface="Arial" panose="020B0604020202020204" pitchFamily="34" charset="0"/>
                <a:cs typeface="Arial" panose="020B0604020202020204" pitchFamily="34" charset="0"/>
              </a:rPr>
            </a:br>
            <a:br>
              <a:rPr lang="en-GB" sz="1800" b="1">
                <a:solidFill>
                  <a:srgbClr val="D00065"/>
                </a:solidFill>
                <a:latin typeface="Arial"/>
                <a:cs typeface="Arial"/>
              </a:rPr>
            </a:br>
            <a:r>
              <a:rPr lang="en-GB" sz="1800" b="1">
                <a:solidFill>
                  <a:srgbClr val="D00065"/>
                </a:solidFill>
                <a:latin typeface="Arial"/>
                <a:cs typeface="Arial"/>
              </a:rPr>
              <a:t>Please note that this is a learner guide and should be used as such. You are welcome to change the design and presentation how you see fit. </a:t>
            </a:r>
            <a:br>
              <a:rPr lang="en-GB" sz="1800" b="1">
                <a:solidFill>
                  <a:srgbClr val="D00065"/>
                </a:solidFill>
                <a:latin typeface="Arial" panose="020B0604020202020204" pitchFamily="34" charset="0"/>
                <a:cs typeface="Arial" panose="020B0604020202020204" pitchFamily="34" charset="0"/>
              </a:rPr>
            </a:br>
            <a:br>
              <a:rPr lang="en-GB" sz="1800" b="1">
                <a:solidFill>
                  <a:srgbClr val="D00065"/>
                </a:solidFill>
                <a:latin typeface="Arial" panose="020B0604020202020204" pitchFamily="34" charset="0"/>
                <a:cs typeface="Arial" panose="020B0604020202020204" pitchFamily="34" charset="0"/>
              </a:rPr>
            </a:br>
            <a:r>
              <a:rPr lang="en-GB" sz="1800" b="1">
                <a:solidFill>
                  <a:srgbClr val="D00065"/>
                </a:solidFill>
                <a:latin typeface="Arial"/>
                <a:cs typeface="Arial"/>
              </a:rPr>
              <a:t>All guidance is written in pink to provide a framework and prompts. You are expected to delete this guidance before your presentation to your tutor/assessor.</a:t>
            </a:r>
            <a:endParaRPr lang="en-GB" sz="1800" b="1">
              <a:solidFill>
                <a:srgbClr val="D00065"/>
              </a:solidFill>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AFC36365-435B-4BFF-A179-6CD1B17FE160}"/>
              </a:ext>
            </a:extLst>
          </p:cNvPr>
          <p:cNvSpPr>
            <a:spLocks noGrp="1"/>
          </p:cNvSpPr>
          <p:nvPr>
            <p:ph type="subTitle" idx="1"/>
          </p:nvPr>
        </p:nvSpPr>
        <p:spPr>
          <a:xfrm>
            <a:off x="670559" y="4019144"/>
            <a:ext cx="10787425" cy="1925953"/>
          </a:xfrm>
        </p:spPr>
        <p:txBody>
          <a:bodyPr vert="horz" lIns="91440" tIns="45720" rIns="91440" bIns="45720" rtlCol="0" anchor="t">
            <a:noAutofit/>
          </a:bodyPr>
          <a:lstStyle/>
          <a:p>
            <a:pPr algn="l"/>
            <a:endParaRPr lang="en-GB" sz="600">
              <a:solidFill>
                <a:srgbClr val="000000"/>
              </a:solidFill>
              <a:latin typeface="Arial" panose="020B0604020202020204" pitchFamily="34" charset="0"/>
              <a:cs typeface="Arial" panose="020B0604020202020204" pitchFamily="34" charset="0"/>
            </a:endParaRPr>
          </a:p>
          <a:p>
            <a:pPr algn="l"/>
            <a:endParaRPr lang="en-GB" sz="600">
              <a:solidFill>
                <a:srgbClr val="000000"/>
              </a:solidFill>
              <a:latin typeface="Arial" panose="020B0604020202020204" pitchFamily="34" charset="0"/>
              <a:cs typeface="Arial" panose="020B0604020202020204" pitchFamily="34" charset="0"/>
            </a:endParaRPr>
          </a:p>
          <a:p>
            <a:pPr algn="l"/>
            <a:r>
              <a:rPr lang="en-GB" sz="1600">
                <a:solidFill>
                  <a:srgbClr val="000000"/>
                </a:solidFill>
                <a:latin typeface="Arial" panose="020B0604020202020204" pitchFamily="34" charset="0"/>
                <a:cs typeface="Arial" panose="020B0604020202020204" pitchFamily="34" charset="0"/>
              </a:rPr>
              <a:t>Task scenario:</a:t>
            </a:r>
          </a:p>
          <a:p>
            <a:pPr algn="l"/>
            <a:r>
              <a:rPr lang="en-GB" sz="1600">
                <a:solidFill>
                  <a:srgbClr val="000000"/>
                </a:solidFill>
                <a:latin typeface="Arial"/>
                <a:cs typeface="Arial"/>
              </a:rPr>
              <a:t>	You are the higher level teaching assistant (HLTA) at your current school. You are given the task of 	designing induction training for new apprentice teaching assistants at your school. They will need to know 	the expectations, policies and procedures used in your setting. Create a presentation that will help them to 	understand some key elements of their role.</a:t>
            </a:r>
            <a:endParaRPr lang="en-GB" sz="1600">
              <a:latin typeface="Arial"/>
              <a:cs typeface="Arial"/>
            </a:endParaRPr>
          </a:p>
        </p:txBody>
      </p:sp>
      <p:sp>
        <p:nvSpPr>
          <p:cNvPr id="4" name="TextBox 3">
            <a:extLst>
              <a:ext uri="{FF2B5EF4-FFF2-40B4-BE49-F238E27FC236}">
                <a16:creationId xmlns:a16="http://schemas.microsoft.com/office/drawing/2014/main" id="{46B26468-530E-47BE-94C2-A5AAC5E14E51}"/>
              </a:ext>
            </a:extLst>
          </p:cNvPr>
          <p:cNvSpPr txBox="1"/>
          <p:nvPr/>
        </p:nvSpPr>
        <p:spPr>
          <a:xfrm>
            <a:off x="670559" y="2751416"/>
            <a:ext cx="10683241" cy="1477328"/>
          </a:xfrm>
          <a:prstGeom prst="rect">
            <a:avLst/>
          </a:prstGeom>
          <a:noFill/>
        </p:spPr>
        <p:txBody>
          <a:bodyPr wrap="square" lIns="91440" tIns="45720" rIns="91440" bIns="45720" rtlCol="0" anchor="t">
            <a:spAutoFit/>
          </a:bodyPr>
          <a:lstStyle/>
          <a:p>
            <a:r>
              <a:rPr lang="en-GB">
                <a:solidFill>
                  <a:srgbClr val="D00065"/>
                </a:solidFill>
                <a:latin typeface="Arial" panose="020B0604020202020204" pitchFamily="34" charset="0"/>
                <a:cs typeface="Arial" panose="020B0604020202020204" pitchFamily="34" charset="0"/>
              </a:rPr>
              <a:t>You have been asked to prepare this presentation as there may be some aspects of practice that cannot be easily observed during the required timeframe. </a:t>
            </a:r>
          </a:p>
          <a:p>
            <a:endParaRPr lang="en-GB">
              <a:solidFill>
                <a:srgbClr val="D00065"/>
              </a:solidFill>
              <a:latin typeface="Arial" panose="020B0604020202020204" pitchFamily="34" charset="0"/>
              <a:cs typeface="Arial" panose="020B0604020202020204" pitchFamily="34" charset="0"/>
            </a:endParaRPr>
          </a:p>
          <a:p>
            <a:r>
              <a:rPr lang="en-GB">
                <a:solidFill>
                  <a:srgbClr val="D00065"/>
                </a:solidFill>
                <a:latin typeface="Arial" panose="020B0604020202020204" pitchFamily="34" charset="0"/>
                <a:cs typeface="Arial" panose="020B0604020202020204" pitchFamily="34" charset="0"/>
              </a:rPr>
              <a:t>You may instead be asked to take part in a professional discussion with your tutor/assessor to capture evidence of your knowledge of these areas of practice.</a:t>
            </a:r>
          </a:p>
        </p:txBody>
      </p:sp>
      <p:pic>
        <p:nvPicPr>
          <p:cNvPr id="7" name="Picture 6">
            <a:extLst>
              <a:ext uri="{FF2B5EF4-FFF2-40B4-BE49-F238E27FC236}">
                <a16:creationId xmlns:a16="http://schemas.microsoft.com/office/drawing/2014/main" id="{3C25B593-A7E6-D75F-52AF-F2341FB142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034" y="4823253"/>
            <a:ext cx="904247" cy="904247"/>
          </a:xfrm>
          <a:prstGeom prst="rect">
            <a:avLst/>
          </a:prstGeom>
        </p:spPr>
      </p:pic>
    </p:spTree>
    <p:extLst>
      <p:ext uri="{BB962C8B-B14F-4D97-AF65-F5344CB8AC3E}">
        <p14:creationId xmlns:p14="http://schemas.microsoft.com/office/powerpoint/2010/main" val="2471243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F1360-8145-4459-B43B-7DC96CC6D0CA}"/>
              </a:ext>
            </a:extLst>
          </p:cNvPr>
          <p:cNvSpPr>
            <a:spLocks noGrp="1"/>
          </p:cNvSpPr>
          <p:nvPr>
            <p:ph type="title"/>
          </p:nvPr>
        </p:nvSpPr>
        <p:spPr>
          <a:xfrm>
            <a:off x="472698" y="478354"/>
            <a:ext cx="10515600" cy="1106488"/>
          </a:xfrm>
        </p:spPr>
        <p:txBody>
          <a:bodyPr>
            <a:normAutofit/>
          </a:bodyPr>
          <a:lstStyle/>
          <a:p>
            <a:r>
              <a:rPr lang="en-GB" sz="1800" b="1" dirty="0">
                <a:solidFill>
                  <a:srgbClr val="D00065"/>
                </a:solidFill>
                <a:latin typeface="Arial" panose="020B0604020202020204" pitchFamily="34" charset="0"/>
                <a:cs typeface="Arial" panose="020B0604020202020204" pitchFamily="34" charset="0"/>
              </a:rPr>
              <a:t>Encourage pupils to make informed choices</a:t>
            </a:r>
            <a:br>
              <a:rPr lang="en-GB" sz="1800" b="1" dirty="0">
                <a:solidFill>
                  <a:srgbClr val="D00065"/>
                </a:solidFill>
                <a:latin typeface="Arial" panose="020B0604020202020204" pitchFamily="34" charset="0"/>
                <a:cs typeface="Arial" panose="020B0604020202020204" pitchFamily="34" charset="0"/>
              </a:rPr>
            </a:br>
            <a:br>
              <a:rPr lang="en-US" sz="1800" b="1" dirty="0">
                <a:solidFill>
                  <a:srgbClr val="D00065"/>
                </a:solidFill>
                <a:latin typeface="Arial" panose="020B0604020202020204" pitchFamily="34" charset="0"/>
                <a:cs typeface="Arial" panose="020B0604020202020204" pitchFamily="34" charset="0"/>
              </a:rPr>
            </a:br>
            <a:r>
              <a:rPr lang="en-US" sz="1800" dirty="0">
                <a:solidFill>
                  <a:srgbClr val="D00065"/>
                </a:solidFill>
                <a:latin typeface="Arial" panose="020B0604020202020204" pitchFamily="34" charset="0"/>
                <a:cs typeface="Arial" panose="020B0604020202020204" pitchFamily="34" charset="0"/>
              </a:rPr>
              <a:t>The learner has demonstrated:</a:t>
            </a:r>
            <a:br>
              <a:rPr lang="en-US" sz="1800" dirty="0">
                <a:solidFill>
                  <a:srgbClr val="D00065"/>
                </a:solidFill>
                <a:latin typeface="Arial" panose="020B0604020202020204" pitchFamily="34" charset="0"/>
                <a:cs typeface="Arial" panose="020B0604020202020204" pitchFamily="34" charset="0"/>
              </a:rPr>
            </a:br>
            <a:r>
              <a:rPr lang="en-US" sz="1800" dirty="0">
                <a:solidFill>
                  <a:srgbClr val="D00065"/>
                </a:solidFill>
                <a:latin typeface="Arial" panose="020B0604020202020204" pitchFamily="34" charset="0"/>
                <a:cs typeface="Arial" panose="020B0604020202020204" pitchFamily="34" charset="0"/>
              </a:rPr>
              <a:t>- supporting pupils to consider all available information to make informed choices and decisions</a:t>
            </a:r>
          </a:p>
        </p:txBody>
      </p:sp>
      <p:sp>
        <p:nvSpPr>
          <p:cNvPr id="3" name="Content Placeholder 2">
            <a:extLst>
              <a:ext uri="{FF2B5EF4-FFF2-40B4-BE49-F238E27FC236}">
                <a16:creationId xmlns:a16="http://schemas.microsoft.com/office/drawing/2014/main" id="{BFEFE198-F563-4E97-9252-AF7ED2B67105}"/>
              </a:ext>
            </a:extLst>
          </p:cNvPr>
          <p:cNvSpPr>
            <a:spLocks noGrp="1"/>
          </p:cNvSpPr>
          <p:nvPr>
            <p:ph idx="1"/>
          </p:nvPr>
        </p:nvSpPr>
        <p:spPr>
          <a:xfrm>
            <a:off x="1339775" y="1776026"/>
            <a:ext cx="9907086" cy="2005302"/>
          </a:xfrm>
        </p:spPr>
        <p:txBody>
          <a:bodyPr vert="horz" lIns="91440" tIns="45720" rIns="91440" bIns="45720" rtlCol="0" anchor="t">
            <a:noAutofit/>
          </a:bodyPr>
          <a:lstStyle/>
          <a:p>
            <a:pPr marL="0" indent="0">
              <a:buNone/>
            </a:pPr>
            <a:r>
              <a:rPr lang="en-GB" sz="1600" dirty="0">
                <a:solidFill>
                  <a:srgbClr val="D00065"/>
                </a:solidFill>
                <a:latin typeface="Arial"/>
                <a:cs typeface="Arial"/>
              </a:rPr>
              <a:t>You need to:</a:t>
            </a:r>
            <a:endParaRPr lang="en-US" sz="1600" dirty="0">
              <a:solidFill>
                <a:srgbClr val="D00065"/>
              </a:solidFill>
              <a:latin typeface="Arial"/>
              <a:cs typeface="Arial"/>
            </a:endParaRPr>
          </a:p>
          <a:p>
            <a:r>
              <a:rPr lang="en-GB" sz="1600" dirty="0">
                <a:solidFill>
                  <a:srgbClr val="D00065"/>
                </a:solidFill>
                <a:latin typeface="Arial"/>
                <a:cs typeface="Arial"/>
              </a:rPr>
              <a:t>Explain why it is important that pupils are encouraged to make informed choices and your role in this.</a:t>
            </a:r>
          </a:p>
          <a:p>
            <a:r>
              <a:rPr lang="en-GB" sz="1600" dirty="0">
                <a:solidFill>
                  <a:srgbClr val="D00065"/>
                </a:solidFill>
                <a:latin typeface="Arial"/>
                <a:cs typeface="Arial"/>
              </a:rPr>
              <a:t>Give a variety of examples (at least three different contexts and approaches) of when pupils in your school may make informed choices. Highlight your role in this and how and why you might need to differentiate your support. </a:t>
            </a:r>
          </a:p>
          <a:p>
            <a:r>
              <a:rPr lang="en-GB" sz="1600" dirty="0">
                <a:solidFill>
                  <a:srgbClr val="D00065"/>
                </a:solidFill>
                <a:latin typeface="Arial"/>
                <a:cs typeface="Arial"/>
              </a:rPr>
              <a:t>Comment on what strategies work well, how you ensure that pupils are informed and the possible difficulties regarding the choices and decisions they make.</a:t>
            </a:r>
            <a:endParaRPr lang="en-GB" sz="1600" dirty="0">
              <a:solidFill>
                <a:srgbClr val="7030A0"/>
              </a:solidFill>
              <a:latin typeface="Arial"/>
              <a:cs typeface="Arial"/>
            </a:endParaRPr>
          </a:p>
        </p:txBody>
      </p:sp>
      <p:sp>
        <p:nvSpPr>
          <p:cNvPr id="4" name="TextBox 3">
            <a:extLst>
              <a:ext uri="{FF2B5EF4-FFF2-40B4-BE49-F238E27FC236}">
                <a16:creationId xmlns:a16="http://schemas.microsoft.com/office/drawing/2014/main" id="{CB08C734-5CBB-4AD4-9CCF-A8361A19B5D8}"/>
              </a:ext>
            </a:extLst>
          </p:cNvPr>
          <p:cNvSpPr txBox="1"/>
          <p:nvPr/>
        </p:nvSpPr>
        <p:spPr>
          <a:xfrm>
            <a:off x="134919" y="109022"/>
            <a:ext cx="1204856" cy="369332"/>
          </a:xfrm>
          <a:prstGeom prst="rect">
            <a:avLst/>
          </a:prstGeom>
          <a:noFill/>
        </p:spPr>
        <p:txBody>
          <a:bodyPr wrap="square" lIns="91440" tIns="45720" rIns="91440" bIns="45720" rtlCol="0" anchor="t">
            <a:spAutoFit/>
          </a:bodyPr>
          <a:lstStyle/>
          <a:p>
            <a:r>
              <a:rPr lang="en-GB" dirty="0">
                <a:latin typeface="Arial"/>
                <a:cs typeface="Arial"/>
              </a:rPr>
              <a:t>S3.39</a:t>
            </a:r>
            <a:endParaRPr lang="en-GB"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6BF19D07-C81B-52C0-F67F-6A15A7440FFF}"/>
              </a:ext>
            </a:extLst>
          </p:cNvPr>
          <p:cNvPicPr>
            <a:picLocks noChangeAspect="1"/>
          </p:cNvPicPr>
          <p:nvPr/>
        </p:nvPicPr>
        <p:blipFill>
          <a:blip r:embed="rId2"/>
          <a:stretch>
            <a:fillRect/>
          </a:stretch>
        </p:blipFill>
        <p:spPr>
          <a:xfrm>
            <a:off x="357465" y="2327735"/>
            <a:ext cx="889000" cy="901884"/>
          </a:xfrm>
          <a:prstGeom prst="rect">
            <a:avLst/>
          </a:prstGeom>
        </p:spPr>
      </p:pic>
    </p:spTree>
    <p:extLst>
      <p:ext uri="{BB962C8B-B14F-4D97-AF65-F5344CB8AC3E}">
        <p14:creationId xmlns:p14="http://schemas.microsoft.com/office/powerpoint/2010/main" val="33093476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F1360-8145-4459-B43B-7DC96CC6D0CA}"/>
              </a:ext>
            </a:extLst>
          </p:cNvPr>
          <p:cNvSpPr>
            <a:spLocks noGrp="1"/>
          </p:cNvSpPr>
          <p:nvPr>
            <p:ph type="title"/>
          </p:nvPr>
        </p:nvSpPr>
        <p:spPr>
          <a:xfrm>
            <a:off x="592667" y="619140"/>
            <a:ext cx="10515600" cy="1494155"/>
          </a:xfrm>
        </p:spPr>
        <p:txBody>
          <a:bodyPr anchor="t">
            <a:normAutofit fontScale="90000"/>
          </a:bodyPr>
          <a:lstStyle/>
          <a:p>
            <a:r>
              <a:rPr lang="en-GB" sz="1800" b="1" dirty="0">
                <a:solidFill>
                  <a:srgbClr val="D00065"/>
                </a:solidFill>
                <a:latin typeface="Arial" panose="020B0604020202020204" pitchFamily="34" charset="0"/>
                <a:cs typeface="Arial" panose="020B0604020202020204" pitchFamily="34" charset="0"/>
              </a:rPr>
              <a:t>Support the development of positive self-concept</a:t>
            </a:r>
            <a:br>
              <a:rPr lang="en-GB" sz="1800" b="1" dirty="0">
                <a:solidFill>
                  <a:srgbClr val="D00065"/>
                </a:solidFill>
                <a:latin typeface="Arial" panose="020B0604020202020204" pitchFamily="34" charset="0"/>
                <a:cs typeface="Arial" panose="020B0604020202020204" pitchFamily="34" charset="0"/>
              </a:rPr>
            </a:br>
            <a:br>
              <a:rPr lang="en-US" sz="1800" b="1" dirty="0">
                <a:solidFill>
                  <a:srgbClr val="D00065"/>
                </a:solidFill>
                <a:latin typeface="Arial" panose="020B0604020202020204" pitchFamily="34" charset="0"/>
                <a:cs typeface="Arial" panose="020B0604020202020204" pitchFamily="34" charset="0"/>
              </a:rPr>
            </a:br>
            <a:r>
              <a:rPr lang="en-US" sz="1800" dirty="0">
                <a:solidFill>
                  <a:srgbClr val="D00065"/>
                </a:solidFill>
                <a:latin typeface="Arial" panose="020B0604020202020204" pitchFamily="34" charset="0"/>
                <a:cs typeface="Arial" panose="020B0604020202020204" pitchFamily="34" charset="0"/>
              </a:rPr>
              <a:t>The learner has demonstrated: </a:t>
            </a:r>
            <a:br>
              <a:rPr lang="en-US" sz="1800" dirty="0">
                <a:solidFill>
                  <a:srgbClr val="D00065"/>
                </a:solidFill>
                <a:latin typeface="Arial" panose="020B0604020202020204" pitchFamily="34" charset="0"/>
                <a:cs typeface="Arial" panose="020B0604020202020204" pitchFamily="34" charset="0"/>
              </a:rPr>
            </a:br>
            <a:r>
              <a:rPr lang="en-US" sz="1800" dirty="0">
                <a:solidFill>
                  <a:srgbClr val="D00065"/>
                </a:solidFill>
                <a:latin typeface="Arial" panose="020B0604020202020204" pitchFamily="34" charset="0"/>
                <a:cs typeface="Arial" panose="020B0604020202020204" pitchFamily="34" charset="0"/>
              </a:rPr>
              <a:t>- use of positive language to reframe how pupils see themselves </a:t>
            </a:r>
            <a:br>
              <a:rPr lang="en-US" sz="1800" dirty="0">
                <a:solidFill>
                  <a:srgbClr val="D00065"/>
                </a:solidFill>
                <a:latin typeface="Arial" panose="020B0604020202020204" pitchFamily="34" charset="0"/>
                <a:cs typeface="Arial" panose="020B0604020202020204" pitchFamily="34" charset="0"/>
              </a:rPr>
            </a:br>
            <a:r>
              <a:rPr lang="en-US" sz="1800" dirty="0">
                <a:solidFill>
                  <a:srgbClr val="D00065"/>
                </a:solidFill>
                <a:latin typeface="Arial" panose="020B0604020202020204" pitchFamily="34" charset="0"/>
                <a:cs typeface="Arial" panose="020B0604020202020204" pitchFamily="34" charset="0"/>
              </a:rPr>
              <a:t>- reaffirming positive attitudes and </a:t>
            </a:r>
            <a:r>
              <a:rPr lang="en-GB" sz="1800" dirty="0">
                <a:solidFill>
                  <a:srgbClr val="D00065"/>
                </a:solidFill>
                <a:latin typeface="Arial" panose="020B0604020202020204" pitchFamily="34" charset="0"/>
                <a:cs typeface="Arial" panose="020B0604020202020204" pitchFamily="34" charset="0"/>
              </a:rPr>
              <a:t>behaviours</a:t>
            </a:r>
            <a:br>
              <a:rPr lang="en-US" sz="1800" dirty="0">
                <a:solidFill>
                  <a:srgbClr val="D00065"/>
                </a:solidFill>
                <a:latin typeface="Arial" panose="020B0604020202020204" pitchFamily="34" charset="0"/>
                <a:cs typeface="Arial" panose="020B0604020202020204" pitchFamily="34" charset="0"/>
              </a:rPr>
            </a:br>
            <a:r>
              <a:rPr lang="en-US" sz="1800" dirty="0">
                <a:solidFill>
                  <a:srgbClr val="D00065"/>
                </a:solidFill>
                <a:latin typeface="Arial" panose="020B0604020202020204" pitchFamily="34" charset="0"/>
                <a:cs typeface="Arial" panose="020B0604020202020204" pitchFamily="34" charset="0"/>
              </a:rPr>
              <a:t>- acknowledging diversity in the setting</a:t>
            </a:r>
          </a:p>
        </p:txBody>
      </p:sp>
      <p:sp>
        <p:nvSpPr>
          <p:cNvPr id="3" name="Content Placeholder 2">
            <a:extLst>
              <a:ext uri="{FF2B5EF4-FFF2-40B4-BE49-F238E27FC236}">
                <a16:creationId xmlns:a16="http://schemas.microsoft.com/office/drawing/2014/main" id="{BFEFE198-F563-4E97-9252-AF7ED2B67105}"/>
              </a:ext>
            </a:extLst>
          </p:cNvPr>
          <p:cNvSpPr>
            <a:spLocks noGrp="1"/>
          </p:cNvSpPr>
          <p:nvPr>
            <p:ph idx="1"/>
          </p:nvPr>
        </p:nvSpPr>
        <p:spPr>
          <a:xfrm>
            <a:off x="1339774" y="2254081"/>
            <a:ext cx="10090225" cy="1494155"/>
          </a:xfrm>
        </p:spPr>
        <p:txBody>
          <a:bodyPr vert="horz" lIns="91440" tIns="45720" rIns="91440" bIns="45720" rtlCol="0" anchor="t">
            <a:noAutofit/>
          </a:bodyPr>
          <a:lstStyle/>
          <a:p>
            <a:pPr marL="0" indent="0">
              <a:buNone/>
            </a:pPr>
            <a:r>
              <a:rPr lang="en-GB" sz="1600" dirty="0">
                <a:solidFill>
                  <a:srgbClr val="D00065"/>
                </a:solidFill>
                <a:latin typeface="Arial"/>
                <a:cs typeface="Arial"/>
              </a:rPr>
              <a:t>You need to:</a:t>
            </a:r>
            <a:endParaRPr lang="en-US" sz="1600" dirty="0">
              <a:solidFill>
                <a:srgbClr val="D00065"/>
              </a:solidFill>
              <a:latin typeface="Arial"/>
              <a:cs typeface="Arial"/>
            </a:endParaRPr>
          </a:p>
          <a:p>
            <a:r>
              <a:rPr lang="en-GB" sz="1600" dirty="0">
                <a:solidFill>
                  <a:srgbClr val="D00065"/>
                </a:solidFill>
                <a:latin typeface="Arial"/>
                <a:cs typeface="Arial"/>
              </a:rPr>
              <a:t>Explain why it is important that pupils develop a positive self-concept.</a:t>
            </a:r>
          </a:p>
          <a:p>
            <a:r>
              <a:rPr lang="en-GB" sz="1600" dirty="0">
                <a:solidFill>
                  <a:srgbClr val="D00065"/>
                </a:solidFill>
                <a:latin typeface="Arial"/>
                <a:cs typeface="Arial"/>
              </a:rPr>
              <a:t>Identify any school ethos, polices or practices that support the development of a positive self-concept.</a:t>
            </a:r>
          </a:p>
          <a:p>
            <a:r>
              <a:rPr lang="en-GB" sz="1600" dirty="0">
                <a:solidFill>
                  <a:srgbClr val="D00065"/>
                </a:solidFill>
                <a:latin typeface="Arial"/>
                <a:cs typeface="Arial"/>
              </a:rPr>
              <a:t>Give specific examples of your role in supporting a positive self-concept for pupils, especially considering language and reframing techniques, reaffirming positive attitudes and behaviours and valuing diversity.</a:t>
            </a:r>
          </a:p>
        </p:txBody>
      </p:sp>
      <p:sp>
        <p:nvSpPr>
          <p:cNvPr id="4" name="TextBox 3">
            <a:extLst>
              <a:ext uri="{FF2B5EF4-FFF2-40B4-BE49-F238E27FC236}">
                <a16:creationId xmlns:a16="http://schemas.microsoft.com/office/drawing/2014/main" id="{CB08C734-5CBB-4AD4-9CCF-A8361A19B5D8}"/>
              </a:ext>
            </a:extLst>
          </p:cNvPr>
          <p:cNvSpPr txBox="1"/>
          <p:nvPr/>
        </p:nvSpPr>
        <p:spPr>
          <a:xfrm>
            <a:off x="134919" y="109022"/>
            <a:ext cx="1204856" cy="369332"/>
          </a:xfrm>
          <a:prstGeom prst="rect">
            <a:avLst/>
          </a:prstGeom>
          <a:noFill/>
        </p:spPr>
        <p:txBody>
          <a:bodyPr wrap="square" lIns="91440" tIns="45720" rIns="91440" bIns="45720" rtlCol="0" anchor="t">
            <a:spAutoFit/>
          </a:bodyPr>
          <a:lstStyle/>
          <a:p>
            <a:r>
              <a:rPr lang="en-GB">
                <a:latin typeface="Arial"/>
                <a:cs typeface="Arial"/>
              </a:rPr>
              <a:t>S4.19</a:t>
            </a:r>
            <a:endParaRPr lang="en-GB">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A22F22E7-D064-3367-0EC7-78E963232B1B}"/>
              </a:ext>
            </a:extLst>
          </p:cNvPr>
          <p:cNvPicPr>
            <a:picLocks noChangeAspect="1"/>
          </p:cNvPicPr>
          <p:nvPr/>
        </p:nvPicPr>
        <p:blipFill>
          <a:blip r:embed="rId2"/>
          <a:stretch>
            <a:fillRect/>
          </a:stretch>
        </p:blipFill>
        <p:spPr>
          <a:xfrm>
            <a:off x="450774" y="2550216"/>
            <a:ext cx="889000" cy="901884"/>
          </a:xfrm>
          <a:prstGeom prst="rect">
            <a:avLst/>
          </a:prstGeom>
        </p:spPr>
      </p:pic>
    </p:spTree>
    <p:extLst>
      <p:ext uri="{BB962C8B-B14F-4D97-AF65-F5344CB8AC3E}">
        <p14:creationId xmlns:p14="http://schemas.microsoft.com/office/powerpoint/2010/main" val="25131323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a:ea typeface="+mn-ea"/>
                <a:cs typeface="+mn-cs"/>
              </a:rPr>
              <a:t>Education &amp; Training Foundation</a:t>
            </a:r>
          </a:p>
        </p:txBody>
      </p:sp>
      <p:sp>
        <p:nvSpPr>
          <p:cNvPr id="4" name="Slide Number Placeholder 3"/>
          <p:cNvSpPr>
            <a:spLocks noGrp="1"/>
          </p:cNvSpPr>
          <p:nvPr>
            <p:ph type="sldNum" sz="quarter" idx="11"/>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1200" b="0" i="0" u="none" strike="noStrike" kern="1200" cap="none" spc="0" normalizeH="0" baseline="0" noProof="0">
                <a:ln>
                  <a:noFill/>
                </a:ln>
                <a:solidFill>
                  <a:srgbClr val="000000"/>
                </a:solidFill>
                <a:effectLst/>
                <a:uLnTx/>
                <a:uFillTx/>
                <a:latin typeface="Arial"/>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srgbClr val="000000"/>
              </a:solidFill>
              <a:effectLst/>
              <a:uLnTx/>
              <a:uFillTx/>
              <a:latin typeface="Arial"/>
              <a:ea typeface="+mn-ea"/>
              <a:cs typeface="+mn-cs"/>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0000"/>
                </a:solidFill>
                <a:effectLst/>
                <a:uLnTx/>
                <a:uFillTx/>
                <a:latin typeface="Arial"/>
                <a:ea typeface="+mn-ea"/>
                <a:cs typeface="+mn-cs"/>
              </a:rPr>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277533"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srgbClr val="000000"/>
                </a:solidFill>
                <a:effectLst/>
                <a:uLnTx/>
                <a:uFillTx/>
                <a:latin typeface="Arial"/>
                <a:ea typeface="+mn-ea"/>
                <a:cs typeface="+mn-cs"/>
              </a:rPr>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000000"/>
                </a:solidFill>
                <a:effectLst/>
                <a:uLnTx/>
                <a:uFillTx/>
                <a:latin typeface="Arial"/>
                <a:ea typeface="+mn-ea"/>
                <a:cs typeface="+mn-cs"/>
              </a:rPr>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861774"/>
          </a:xfrm>
          <a:prstGeom prst="rect">
            <a:avLst/>
          </a:prstGeom>
          <a:noFill/>
        </p:spPr>
        <p:txBody>
          <a:bodyPr wrap="square" lIns="0" tIns="0" rIns="0" bIns="0"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a:ea typeface="+mn-ea"/>
                <a:cs typeface="+mn-cs"/>
              </a:rPr>
              <a:t>South Devon </a:t>
            </a:r>
            <a:r>
              <a:rPr kumimoji="0" lang="en-GB" sz="1400" b="0" i="0" u="none" strike="noStrike" kern="1200" cap="none" spc="0" normalizeH="0" baseline="0" noProof="0" dirty="0" err="1">
                <a:ln>
                  <a:noFill/>
                </a:ln>
                <a:solidFill>
                  <a:srgbClr val="000000"/>
                </a:solidFill>
                <a:effectLst/>
                <a:uLnTx/>
                <a:uFillTx/>
                <a:latin typeface="Arial"/>
                <a:ea typeface="+mn-ea"/>
                <a:cs typeface="+mn-cs"/>
              </a:rPr>
              <a:t>Colleg</a:t>
            </a:r>
            <a:r>
              <a:rPr lang="en-GB" sz="1400" dirty="0">
                <a:solidFill>
                  <a:srgbClr val="000000"/>
                </a:solidFill>
                <a:latin typeface="Arial"/>
              </a:rPr>
              <a:t>e </a:t>
            </a:r>
            <a:r>
              <a:rPr kumimoji="0" lang="en-GB" sz="1400" b="0" i="0" u="none" strike="noStrike" kern="1200" cap="none" spc="0" normalizeH="0" baseline="0" noProof="0" dirty="0">
                <a:ln>
                  <a:noFill/>
                </a:ln>
                <a:solidFill>
                  <a:srgbClr val="000000"/>
                </a:solidFill>
                <a:effectLst/>
                <a:uLnTx/>
                <a:uFillTx/>
                <a:latin typeface="Arial"/>
                <a:ea typeface="+mn-ea"/>
                <a:cs typeface="+mn-cs"/>
              </a:rPr>
              <a:t>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a:ln>
                  <a:noFill/>
                </a:ln>
                <a:solidFill>
                  <a:srgbClr val="E51C41"/>
                </a:solidFill>
                <a:effectLst/>
                <a:uLnTx/>
                <a:uFillTx/>
                <a:latin typeface="Arial"/>
                <a:ea typeface="+mn-ea"/>
                <a:cs typeface="+mn-cs"/>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84000" y="264001"/>
            <a:ext cx="1833600" cy="974151"/>
          </a:xfrm>
          <a:prstGeom prst="rect">
            <a:avLst/>
          </a:prstGeom>
        </p:spPr>
      </p:pic>
      <p:pic>
        <p:nvPicPr>
          <p:cNvPr id="12" name="Picture 11" descr="A picture containing shape&#10;&#10;Description automatically generated">
            <a:extLst>
              <a:ext uri="{FF2B5EF4-FFF2-40B4-BE49-F238E27FC236}">
                <a16:creationId xmlns:a16="http://schemas.microsoft.com/office/drawing/2014/main" id="{96595321-F51C-4013-9A4A-466CA47F6B8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152" t="19380" r="5368" b="20769"/>
          <a:stretch/>
        </p:blipFill>
        <p:spPr bwMode="auto">
          <a:xfrm>
            <a:off x="2068232" y="2494637"/>
            <a:ext cx="3639026" cy="64633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69314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F1360-8145-4459-B43B-7DC96CC6D0CA}"/>
              </a:ext>
            </a:extLst>
          </p:cNvPr>
          <p:cNvSpPr>
            <a:spLocks noGrp="1"/>
          </p:cNvSpPr>
          <p:nvPr>
            <p:ph type="title"/>
          </p:nvPr>
        </p:nvSpPr>
        <p:spPr>
          <a:xfrm>
            <a:off x="655320" y="549791"/>
            <a:ext cx="10698480" cy="1325563"/>
          </a:xfrm>
        </p:spPr>
        <p:txBody>
          <a:bodyPr>
            <a:noAutofit/>
          </a:bodyPr>
          <a:lstStyle/>
          <a:p>
            <a:pPr>
              <a:lnSpc>
                <a:spcPct val="100000"/>
              </a:lnSpc>
              <a:spcBef>
                <a:spcPts val="600"/>
              </a:spcBef>
              <a:spcAft>
                <a:spcPts val="600"/>
              </a:spcAft>
            </a:pPr>
            <a:r>
              <a:rPr lang="en-GB" sz="2000" b="1" i="0" dirty="0">
                <a:solidFill>
                  <a:srgbClr val="D00065"/>
                </a:solidFill>
                <a:effectLst/>
                <a:latin typeface="Arial" panose="020B0604020202020204" pitchFamily="34" charset="0"/>
                <a:cs typeface="Arial" panose="020B0604020202020204" pitchFamily="34" charset="0"/>
              </a:rPr>
              <a:t>Identify and use unplanned opportunities to develop mathematical understanding as they arise</a:t>
            </a:r>
            <a:br>
              <a:rPr lang="en-GB" sz="2000" b="1" i="0" dirty="0">
                <a:solidFill>
                  <a:srgbClr val="D00065"/>
                </a:solidFill>
                <a:effectLst/>
                <a:latin typeface="Arial" panose="020B0604020202020204" pitchFamily="34" charset="0"/>
                <a:cs typeface="Arial" panose="020B0604020202020204" pitchFamily="34" charset="0"/>
              </a:rPr>
            </a:br>
            <a:r>
              <a:rPr lang="en-GB" sz="2000" b="1" i="0" dirty="0">
                <a:solidFill>
                  <a:srgbClr val="D00065"/>
                </a:solidFill>
                <a:effectLst/>
                <a:latin typeface="Arial" panose="020B0604020202020204" pitchFamily="34" charset="0"/>
                <a:cs typeface="Arial" panose="020B0604020202020204" pitchFamily="34" charset="0"/>
              </a:rPr>
              <a:t> </a:t>
            </a:r>
            <a:br>
              <a:rPr lang="en-GB" sz="2000" b="0" i="0" dirty="0">
                <a:solidFill>
                  <a:srgbClr val="D00065"/>
                </a:solidFill>
                <a:effectLst/>
                <a:latin typeface="Arial" panose="020B0604020202020204" pitchFamily="34" charset="0"/>
                <a:cs typeface="Arial" panose="020B0604020202020204" pitchFamily="34" charset="0"/>
              </a:rPr>
            </a:br>
            <a:r>
              <a:rPr lang="en-GB" sz="2000" b="0" i="0" dirty="0">
                <a:solidFill>
                  <a:srgbClr val="D00065"/>
                </a:solidFill>
                <a:effectLst/>
                <a:latin typeface="Arial" panose="020B0604020202020204" pitchFamily="34" charset="0"/>
                <a:cs typeface="Arial" panose="020B0604020202020204" pitchFamily="34" charset="0"/>
              </a:rPr>
              <a:t>The </a:t>
            </a:r>
            <a:r>
              <a:rPr lang="en-GB" sz="2000" dirty="0">
                <a:solidFill>
                  <a:srgbClr val="D00065"/>
                </a:solidFill>
                <a:latin typeface="Arial" panose="020B0604020202020204" pitchFamily="34" charset="0"/>
                <a:cs typeface="Arial" panose="020B0604020202020204" pitchFamily="34" charset="0"/>
              </a:rPr>
              <a:t>learner has </a:t>
            </a:r>
            <a:r>
              <a:rPr lang="en-GB" sz="2000" b="0" i="0" dirty="0">
                <a:solidFill>
                  <a:srgbClr val="D00065"/>
                </a:solidFill>
                <a:effectLst/>
                <a:latin typeface="Arial" panose="020B0604020202020204" pitchFamily="34" charset="0"/>
                <a:cs typeface="Arial" panose="020B0604020202020204" pitchFamily="34" charset="0"/>
              </a:rPr>
              <a:t>demonstrated:</a:t>
            </a:r>
            <a:br>
              <a:rPr lang="en-GB" sz="2000" b="0" i="0" dirty="0">
                <a:solidFill>
                  <a:srgbClr val="D00065"/>
                </a:solidFill>
                <a:effectLst/>
                <a:latin typeface="Arial" panose="020B0604020202020204" pitchFamily="34" charset="0"/>
                <a:cs typeface="Arial" panose="020B0604020202020204" pitchFamily="34" charset="0"/>
              </a:rPr>
            </a:br>
            <a:r>
              <a:rPr lang="en-GB" sz="2000" b="0" i="0" dirty="0">
                <a:solidFill>
                  <a:srgbClr val="D00065"/>
                </a:solidFill>
                <a:effectLst/>
                <a:latin typeface="Arial" panose="020B0604020202020204" pitchFamily="34" charset="0"/>
                <a:cs typeface="Arial" panose="020B0604020202020204" pitchFamily="34" charset="0"/>
              </a:rPr>
              <a:t>- recognition and use of unplanned opportunities to develop mathematical understanding </a:t>
            </a:r>
            <a:br>
              <a:rPr lang="en-GB" sz="2000" b="0" i="0" dirty="0">
                <a:solidFill>
                  <a:srgbClr val="D00065"/>
                </a:solidFill>
                <a:effectLst/>
                <a:latin typeface="Arial" panose="020B0604020202020204" pitchFamily="34" charset="0"/>
                <a:cs typeface="Arial" panose="020B0604020202020204" pitchFamily="34" charset="0"/>
              </a:rPr>
            </a:br>
            <a:r>
              <a:rPr lang="en-GB" sz="2000" b="0" i="0" dirty="0">
                <a:solidFill>
                  <a:srgbClr val="D00065"/>
                </a:solidFill>
                <a:effectLst/>
                <a:latin typeface="Arial" panose="020B0604020202020204" pitchFamily="34" charset="0"/>
                <a:cs typeface="Arial" panose="020B0604020202020204" pitchFamily="34" charset="0"/>
              </a:rPr>
              <a:t>- skills to develop and extend pupils’ mathematical understanding</a:t>
            </a:r>
            <a:endParaRPr lang="en-GB" sz="2000" dirty="0">
              <a:solidFill>
                <a:srgbClr val="D0006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FEFE198-F563-4E97-9252-AF7ED2B67105}"/>
              </a:ext>
            </a:extLst>
          </p:cNvPr>
          <p:cNvSpPr>
            <a:spLocks noGrp="1"/>
          </p:cNvSpPr>
          <p:nvPr>
            <p:ph idx="1"/>
          </p:nvPr>
        </p:nvSpPr>
        <p:spPr>
          <a:xfrm>
            <a:off x="1549400" y="2238891"/>
            <a:ext cx="9804400" cy="1936869"/>
          </a:xfrm>
        </p:spPr>
        <p:txBody>
          <a:bodyPr vert="horz" lIns="91440" tIns="45720" rIns="91440" bIns="45720" rtlCol="0" anchor="t">
            <a:noAutofit/>
          </a:bodyPr>
          <a:lstStyle/>
          <a:p>
            <a:pPr marL="0" indent="0">
              <a:lnSpc>
                <a:spcPct val="100000"/>
              </a:lnSpc>
              <a:spcBef>
                <a:spcPts val="600"/>
              </a:spcBef>
              <a:spcAft>
                <a:spcPts val="600"/>
              </a:spcAft>
              <a:buNone/>
            </a:pPr>
            <a:r>
              <a:rPr lang="en-GB" sz="1600" dirty="0">
                <a:solidFill>
                  <a:srgbClr val="D00065"/>
                </a:solidFill>
                <a:latin typeface="Arial"/>
                <a:cs typeface="Arial"/>
              </a:rPr>
              <a:t>You need think about how maths can be embedded throughout out the whole day, not only during the assigned maths delivery sessions.</a:t>
            </a:r>
          </a:p>
          <a:p>
            <a:pPr marL="0" indent="0">
              <a:lnSpc>
                <a:spcPct val="100000"/>
              </a:lnSpc>
              <a:spcBef>
                <a:spcPts val="600"/>
              </a:spcBef>
              <a:spcAft>
                <a:spcPts val="600"/>
              </a:spcAft>
              <a:buNone/>
            </a:pPr>
            <a:r>
              <a:rPr lang="en-GB" sz="1600" dirty="0">
                <a:solidFill>
                  <a:srgbClr val="D00065"/>
                </a:solidFill>
                <a:latin typeface="Arial"/>
                <a:cs typeface="Arial"/>
              </a:rPr>
              <a:t>Identify the age/stage of the children with whom you are working. Give examples of how appropriate maths could be used throughout the day, for example, in a music or PE session, in the playground or during a forest school session.</a:t>
            </a:r>
          </a:p>
          <a:p>
            <a:pPr marL="0" indent="0">
              <a:lnSpc>
                <a:spcPct val="100000"/>
              </a:lnSpc>
              <a:spcBef>
                <a:spcPts val="600"/>
              </a:spcBef>
              <a:spcAft>
                <a:spcPts val="600"/>
              </a:spcAft>
              <a:buNone/>
            </a:pPr>
            <a:r>
              <a:rPr lang="en-GB" sz="1600" dirty="0">
                <a:solidFill>
                  <a:srgbClr val="D00065"/>
                </a:solidFill>
                <a:latin typeface="Arial"/>
                <a:cs typeface="Arial"/>
              </a:rPr>
              <a:t>How do you stretch and challenge children’s maths skills in these situations?</a:t>
            </a:r>
          </a:p>
        </p:txBody>
      </p:sp>
      <p:sp>
        <p:nvSpPr>
          <p:cNvPr id="4" name="TextBox 3">
            <a:extLst>
              <a:ext uri="{FF2B5EF4-FFF2-40B4-BE49-F238E27FC236}">
                <a16:creationId xmlns:a16="http://schemas.microsoft.com/office/drawing/2014/main" id="{CB08C734-5CBB-4AD4-9CCF-A8361A19B5D8}"/>
              </a:ext>
            </a:extLst>
          </p:cNvPr>
          <p:cNvSpPr txBox="1"/>
          <p:nvPr/>
        </p:nvSpPr>
        <p:spPr>
          <a:xfrm>
            <a:off x="96819" y="45522"/>
            <a:ext cx="1204856"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S2.17</a:t>
            </a:r>
          </a:p>
        </p:txBody>
      </p:sp>
      <p:pic>
        <p:nvPicPr>
          <p:cNvPr id="5" name="Picture 4">
            <a:extLst>
              <a:ext uri="{FF2B5EF4-FFF2-40B4-BE49-F238E27FC236}">
                <a16:creationId xmlns:a16="http://schemas.microsoft.com/office/drawing/2014/main" id="{9141E688-5AD2-C777-FB7F-402BC32CC42C}"/>
              </a:ext>
            </a:extLst>
          </p:cNvPr>
          <p:cNvPicPr>
            <a:picLocks noChangeAspect="1"/>
          </p:cNvPicPr>
          <p:nvPr/>
        </p:nvPicPr>
        <p:blipFill>
          <a:blip r:embed="rId2"/>
          <a:stretch>
            <a:fillRect/>
          </a:stretch>
        </p:blipFill>
        <p:spPr>
          <a:xfrm>
            <a:off x="533401" y="2386303"/>
            <a:ext cx="889000" cy="901884"/>
          </a:xfrm>
          <a:prstGeom prst="rect">
            <a:avLst/>
          </a:prstGeom>
        </p:spPr>
      </p:pic>
    </p:spTree>
    <p:extLst>
      <p:ext uri="{BB962C8B-B14F-4D97-AF65-F5344CB8AC3E}">
        <p14:creationId xmlns:p14="http://schemas.microsoft.com/office/powerpoint/2010/main" val="8500943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F1360-8145-4459-B43B-7DC96CC6D0CA}"/>
              </a:ext>
            </a:extLst>
          </p:cNvPr>
          <p:cNvSpPr>
            <a:spLocks noGrp="1"/>
          </p:cNvSpPr>
          <p:nvPr>
            <p:ph type="title"/>
          </p:nvPr>
        </p:nvSpPr>
        <p:spPr>
          <a:xfrm>
            <a:off x="716280" y="457458"/>
            <a:ext cx="10637520" cy="1325563"/>
          </a:xfrm>
        </p:spPr>
        <p:txBody>
          <a:bodyPr>
            <a:normAutofit fontScale="90000"/>
          </a:bodyPr>
          <a:lstStyle/>
          <a:p>
            <a:r>
              <a:rPr lang="en-GB" sz="2200" b="1" dirty="0">
                <a:solidFill>
                  <a:srgbClr val="D00065"/>
                </a:solidFill>
                <a:latin typeface="Arial"/>
                <a:ea typeface="+mj-lt"/>
                <a:cs typeface="+mj-lt"/>
              </a:rPr>
              <a:t>Participate in digital safety </a:t>
            </a:r>
            <a:r>
              <a:rPr lang="en-GB" sz="2200" b="1" i="0" dirty="0">
                <a:solidFill>
                  <a:srgbClr val="D00065"/>
                </a:solidFill>
                <a:effectLst/>
                <a:latin typeface="Arial"/>
                <a:ea typeface="+mj-lt"/>
                <a:cs typeface="+mj-lt"/>
              </a:rPr>
              <a:t>and </a:t>
            </a:r>
            <a:r>
              <a:rPr lang="en-GB" sz="2200" b="1" dirty="0">
                <a:solidFill>
                  <a:srgbClr val="D00065"/>
                </a:solidFill>
                <a:latin typeface="Arial"/>
                <a:ea typeface="+mj-lt"/>
                <a:cs typeface="+mj-lt"/>
              </a:rPr>
              <a:t>cyberbullying initiatives</a:t>
            </a:r>
            <a:r>
              <a:rPr lang="en-GB" sz="2200" b="1" dirty="0">
                <a:solidFill>
                  <a:srgbClr val="D00065"/>
                </a:solidFill>
                <a:latin typeface="Arial"/>
                <a:cs typeface="Arial"/>
              </a:rPr>
              <a:t> </a:t>
            </a:r>
            <a:br>
              <a:rPr lang="en-GB" sz="2200" b="1" dirty="0">
                <a:solidFill>
                  <a:srgbClr val="D00065"/>
                </a:solidFill>
                <a:latin typeface="Arial"/>
                <a:cs typeface="Arial"/>
              </a:rPr>
            </a:br>
            <a:br>
              <a:rPr lang="en-GB" sz="2000" b="0" i="0" dirty="0">
                <a:solidFill>
                  <a:srgbClr val="D00065"/>
                </a:solidFill>
                <a:effectLst/>
                <a:latin typeface="Arial" panose="020B0604020202020204" pitchFamily="34" charset="0"/>
                <a:cs typeface="Arial" panose="020B0604020202020204" pitchFamily="34" charset="0"/>
              </a:rPr>
            </a:br>
            <a:r>
              <a:rPr lang="en-GB" sz="2200" dirty="0">
                <a:solidFill>
                  <a:srgbClr val="D00065"/>
                </a:solidFill>
                <a:latin typeface="Arial" panose="020B0604020202020204" pitchFamily="34" charset="0"/>
                <a:cs typeface="Arial" panose="020B0604020202020204" pitchFamily="34" charset="0"/>
              </a:rPr>
              <a:t>The learner has demonstrated:</a:t>
            </a:r>
            <a:br>
              <a:rPr lang="en-GB" sz="2200" dirty="0">
                <a:solidFill>
                  <a:srgbClr val="D00065"/>
                </a:solidFill>
                <a:latin typeface="Arial" panose="020B0604020202020204" pitchFamily="34" charset="0"/>
                <a:cs typeface="Arial" panose="020B0604020202020204" pitchFamily="34" charset="0"/>
              </a:rPr>
            </a:br>
            <a:r>
              <a:rPr lang="en-GB" sz="2200" dirty="0">
                <a:solidFill>
                  <a:srgbClr val="D00065"/>
                </a:solidFill>
                <a:latin typeface="Arial" panose="020B0604020202020204" pitchFamily="34" charset="0"/>
                <a:cs typeface="Arial" panose="020B0604020202020204" pitchFamily="34" charset="0"/>
              </a:rPr>
              <a:t>- compliance with legislation and school policy</a:t>
            </a:r>
            <a:br>
              <a:rPr lang="en-GB" sz="2200" dirty="0">
                <a:solidFill>
                  <a:srgbClr val="D00065"/>
                </a:solidFill>
                <a:latin typeface="Arial" panose="020B0604020202020204" pitchFamily="34" charset="0"/>
                <a:cs typeface="Arial" panose="020B0604020202020204" pitchFamily="34" charset="0"/>
              </a:rPr>
            </a:br>
            <a:r>
              <a:rPr lang="en-GB" sz="2200" dirty="0">
                <a:solidFill>
                  <a:srgbClr val="D00065"/>
                </a:solidFill>
                <a:latin typeface="Arial" panose="020B0604020202020204" pitchFamily="34" charset="0"/>
                <a:cs typeface="Arial" panose="020B0604020202020204" pitchFamily="34" charset="0"/>
              </a:rPr>
              <a:t>- keeping knowledge up to date to be able to identify potential online risks</a:t>
            </a:r>
            <a:br>
              <a:rPr lang="en-GB" sz="2200" dirty="0">
                <a:solidFill>
                  <a:srgbClr val="D00065"/>
                </a:solidFill>
                <a:latin typeface="Arial" panose="020B0604020202020204" pitchFamily="34" charset="0"/>
                <a:cs typeface="Arial" panose="020B0604020202020204" pitchFamily="34" charset="0"/>
              </a:rPr>
            </a:br>
            <a:r>
              <a:rPr lang="en-GB" sz="2200" dirty="0">
                <a:solidFill>
                  <a:srgbClr val="D00065"/>
                </a:solidFill>
                <a:latin typeface="Arial" panose="020B0604020202020204" pitchFamily="34" charset="0"/>
                <a:cs typeface="Arial" panose="020B0604020202020204" pitchFamily="34" charset="0"/>
              </a:rPr>
              <a:t>- contributing to the safeguarding of pupils</a:t>
            </a:r>
          </a:p>
        </p:txBody>
      </p:sp>
      <p:sp>
        <p:nvSpPr>
          <p:cNvPr id="3" name="Content Placeholder 2">
            <a:extLst>
              <a:ext uri="{FF2B5EF4-FFF2-40B4-BE49-F238E27FC236}">
                <a16:creationId xmlns:a16="http://schemas.microsoft.com/office/drawing/2014/main" id="{BFEFE198-F563-4E97-9252-AF7ED2B67105}"/>
              </a:ext>
            </a:extLst>
          </p:cNvPr>
          <p:cNvSpPr>
            <a:spLocks noGrp="1"/>
          </p:cNvSpPr>
          <p:nvPr>
            <p:ph idx="1"/>
          </p:nvPr>
        </p:nvSpPr>
        <p:spPr>
          <a:xfrm>
            <a:off x="1422400" y="2105024"/>
            <a:ext cx="9931400" cy="2152015"/>
          </a:xfrm>
        </p:spPr>
        <p:txBody>
          <a:bodyPr vert="horz" lIns="91440" tIns="45720" rIns="91440" bIns="45720" rtlCol="0" anchor="t">
            <a:noAutofit/>
          </a:bodyPr>
          <a:lstStyle/>
          <a:p>
            <a:pPr marL="0" indent="0">
              <a:lnSpc>
                <a:spcPct val="100000"/>
              </a:lnSpc>
              <a:spcBef>
                <a:spcPts val="600"/>
              </a:spcBef>
              <a:spcAft>
                <a:spcPts val="600"/>
              </a:spcAft>
              <a:buNone/>
            </a:pPr>
            <a:r>
              <a:rPr lang="en-GB" sz="1600" dirty="0">
                <a:solidFill>
                  <a:srgbClr val="D00065"/>
                </a:solidFill>
                <a:latin typeface="Arial"/>
                <a:cs typeface="Arial"/>
              </a:rPr>
              <a:t>You need to:</a:t>
            </a:r>
            <a:endParaRPr lang="en-US" sz="1600" dirty="0">
              <a:solidFill>
                <a:srgbClr val="D00065"/>
              </a:solidFill>
              <a:latin typeface="Arial"/>
              <a:cs typeface="Arial"/>
            </a:endParaRPr>
          </a:p>
          <a:p>
            <a:pPr>
              <a:lnSpc>
                <a:spcPct val="100000"/>
              </a:lnSpc>
              <a:spcBef>
                <a:spcPts val="600"/>
              </a:spcBef>
              <a:spcAft>
                <a:spcPts val="600"/>
              </a:spcAft>
            </a:pPr>
            <a:r>
              <a:rPr lang="en-GB" sz="1600" dirty="0">
                <a:solidFill>
                  <a:srgbClr val="D00065"/>
                </a:solidFill>
                <a:latin typeface="Arial"/>
                <a:cs typeface="Arial"/>
              </a:rPr>
              <a:t>Identify the school’s policy on digital safety and cyber bullying. What is in the policy and where will you find it? What legislation helps inform the creation of the policy? What is your role in ensuring the policy is upheld?</a:t>
            </a:r>
          </a:p>
          <a:p>
            <a:pPr>
              <a:lnSpc>
                <a:spcPct val="100000"/>
              </a:lnSpc>
              <a:spcBef>
                <a:spcPts val="600"/>
              </a:spcBef>
              <a:spcAft>
                <a:spcPts val="600"/>
              </a:spcAft>
            </a:pPr>
            <a:r>
              <a:rPr lang="en-GB" sz="1600" dirty="0">
                <a:solidFill>
                  <a:srgbClr val="D00065"/>
                </a:solidFill>
                <a:latin typeface="Arial"/>
                <a:cs typeface="Arial"/>
              </a:rPr>
              <a:t>Highlight potential risks to pupils online. How do you minimise them?</a:t>
            </a:r>
          </a:p>
          <a:p>
            <a:pPr>
              <a:lnSpc>
                <a:spcPct val="100000"/>
              </a:lnSpc>
              <a:spcBef>
                <a:spcPts val="600"/>
              </a:spcBef>
              <a:spcAft>
                <a:spcPts val="600"/>
              </a:spcAft>
            </a:pPr>
            <a:r>
              <a:rPr lang="en-GB" sz="1600" dirty="0">
                <a:solidFill>
                  <a:srgbClr val="D00065"/>
                </a:solidFill>
                <a:latin typeface="Arial"/>
                <a:cs typeface="Arial"/>
              </a:rPr>
              <a:t>Specify how you remain up to date with current threats. (Give specific examples.)</a:t>
            </a:r>
          </a:p>
          <a:p>
            <a:pPr>
              <a:lnSpc>
                <a:spcPct val="100000"/>
              </a:lnSpc>
              <a:spcBef>
                <a:spcPts val="600"/>
              </a:spcBef>
              <a:spcAft>
                <a:spcPts val="600"/>
              </a:spcAft>
            </a:pPr>
            <a:r>
              <a:rPr lang="en-GB" sz="1600" dirty="0">
                <a:solidFill>
                  <a:srgbClr val="D00065"/>
                </a:solidFill>
                <a:latin typeface="Arial"/>
                <a:cs typeface="Arial"/>
              </a:rPr>
              <a:t>Highlight how these procedures contribute to safeguarding.</a:t>
            </a:r>
          </a:p>
        </p:txBody>
      </p:sp>
      <p:sp>
        <p:nvSpPr>
          <p:cNvPr id="4" name="TextBox 3">
            <a:extLst>
              <a:ext uri="{FF2B5EF4-FFF2-40B4-BE49-F238E27FC236}">
                <a16:creationId xmlns:a16="http://schemas.microsoft.com/office/drawing/2014/main" id="{CB08C734-5CBB-4AD4-9CCF-A8361A19B5D8}"/>
              </a:ext>
            </a:extLst>
          </p:cNvPr>
          <p:cNvSpPr txBox="1"/>
          <p:nvPr/>
        </p:nvSpPr>
        <p:spPr>
          <a:xfrm>
            <a:off x="96819" y="45522"/>
            <a:ext cx="1204856" cy="369332"/>
          </a:xfrm>
          <a:prstGeom prst="rect">
            <a:avLst/>
          </a:prstGeom>
          <a:noFill/>
        </p:spPr>
        <p:txBody>
          <a:bodyPr wrap="square" lIns="91440" tIns="45720" rIns="91440" bIns="45720" rtlCol="0" anchor="t">
            <a:spAutoFit/>
          </a:bodyPr>
          <a:lstStyle/>
          <a:p>
            <a:r>
              <a:rPr lang="en-GB">
                <a:latin typeface="Arial"/>
                <a:cs typeface="Arial"/>
              </a:rPr>
              <a:t>S3.26</a:t>
            </a:r>
            <a:endParaRPr lang="en-GB">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381ADE9B-CAED-76B2-C567-75E75DA745F2}"/>
              </a:ext>
            </a:extLst>
          </p:cNvPr>
          <p:cNvPicPr>
            <a:picLocks noChangeAspect="1"/>
          </p:cNvPicPr>
          <p:nvPr/>
        </p:nvPicPr>
        <p:blipFill>
          <a:blip r:embed="rId2"/>
          <a:stretch>
            <a:fillRect/>
          </a:stretch>
        </p:blipFill>
        <p:spPr>
          <a:xfrm>
            <a:off x="533400" y="2606436"/>
            <a:ext cx="889000" cy="901884"/>
          </a:xfrm>
          <a:prstGeom prst="rect">
            <a:avLst/>
          </a:prstGeom>
        </p:spPr>
      </p:pic>
    </p:spTree>
    <p:extLst>
      <p:ext uri="{BB962C8B-B14F-4D97-AF65-F5344CB8AC3E}">
        <p14:creationId xmlns:p14="http://schemas.microsoft.com/office/powerpoint/2010/main" val="3248930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F1360-8145-4459-B43B-7DC96CC6D0CA}"/>
              </a:ext>
            </a:extLst>
          </p:cNvPr>
          <p:cNvSpPr>
            <a:spLocks noGrp="1"/>
          </p:cNvSpPr>
          <p:nvPr>
            <p:ph type="title"/>
          </p:nvPr>
        </p:nvSpPr>
        <p:spPr>
          <a:xfrm>
            <a:off x="838200" y="489111"/>
            <a:ext cx="10515600" cy="2020542"/>
          </a:xfrm>
        </p:spPr>
        <p:txBody>
          <a:bodyPr>
            <a:noAutofit/>
          </a:bodyPr>
          <a:lstStyle/>
          <a:p>
            <a:r>
              <a:rPr lang="en-GB" sz="2000" b="1" dirty="0">
                <a:solidFill>
                  <a:srgbClr val="D00065"/>
                </a:solidFill>
                <a:latin typeface="Arial"/>
                <a:ea typeface="+mj-lt"/>
                <a:cs typeface="+mj-lt"/>
              </a:rPr>
              <a:t>Help pupils develop ownership of their learning and education through a learner-led approach</a:t>
            </a:r>
            <a:br>
              <a:rPr lang="en-GB" sz="2000" b="1" dirty="0">
                <a:solidFill>
                  <a:srgbClr val="D00065"/>
                </a:solidFill>
                <a:latin typeface="Arial"/>
                <a:ea typeface="+mj-lt"/>
                <a:cs typeface="+mj-lt"/>
              </a:rPr>
            </a:br>
            <a:br>
              <a:rPr lang="en-GB" sz="2000" dirty="0">
                <a:solidFill>
                  <a:srgbClr val="7030A0"/>
                </a:solidFill>
                <a:latin typeface="Arial"/>
                <a:ea typeface="+mj-lt"/>
                <a:cs typeface="+mj-lt"/>
              </a:rPr>
            </a:br>
            <a:r>
              <a:rPr lang="en-GB" sz="2000" dirty="0">
                <a:solidFill>
                  <a:srgbClr val="D00065"/>
                </a:solidFill>
                <a:latin typeface="Arial" panose="020B0604020202020204" pitchFamily="34" charset="0"/>
                <a:cs typeface="Arial" panose="020B0604020202020204" pitchFamily="34" charset="0"/>
              </a:rPr>
              <a:t>The learner has demonstrated: </a:t>
            </a:r>
            <a:br>
              <a:rPr lang="en-GB" sz="2000" dirty="0">
                <a:solidFill>
                  <a:srgbClr val="D00065"/>
                </a:solidFill>
                <a:latin typeface="Arial" panose="020B0604020202020204" pitchFamily="34" charset="0"/>
                <a:cs typeface="Arial" panose="020B0604020202020204" pitchFamily="34" charset="0"/>
              </a:rPr>
            </a:br>
            <a:r>
              <a:rPr lang="en-GB" sz="2000" dirty="0">
                <a:solidFill>
                  <a:srgbClr val="D00065"/>
                </a:solidFill>
                <a:latin typeface="Arial" panose="020B0604020202020204" pitchFamily="34" charset="0"/>
                <a:cs typeface="Arial" panose="020B0604020202020204" pitchFamily="34" charset="0"/>
              </a:rPr>
              <a:t>- facilitating pupil feedback on learning by providing opportunities for pupils to reflect on learning </a:t>
            </a:r>
            <a:br>
              <a:rPr lang="en-GB" sz="2000" dirty="0">
                <a:solidFill>
                  <a:srgbClr val="D00065"/>
                </a:solidFill>
                <a:latin typeface="Arial" panose="020B0604020202020204" pitchFamily="34" charset="0"/>
                <a:cs typeface="Arial" panose="020B0604020202020204" pitchFamily="34" charset="0"/>
              </a:rPr>
            </a:br>
            <a:br>
              <a:rPr lang="en-GB" sz="2000" dirty="0">
                <a:solidFill>
                  <a:srgbClr val="D00065"/>
                </a:solidFill>
                <a:latin typeface="Arial" panose="020B0604020202020204" pitchFamily="34" charset="0"/>
                <a:cs typeface="Arial" panose="020B0604020202020204" pitchFamily="34" charset="0"/>
              </a:rPr>
            </a:br>
            <a:r>
              <a:rPr lang="en-GB" sz="2000" dirty="0">
                <a:solidFill>
                  <a:srgbClr val="D00065"/>
                </a:solidFill>
                <a:latin typeface="Arial" panose="020B0604020202020204" pitchFamily="34" charset="0"/>
                <a:cs typeface="Arial" panose="020B0604020202020204" pitchFamily="34" charset="0"/>
              </a:rPr>
              <a:t>Through follow-up discussion, the learner has demonstrated:</a:t>
            </a:r>
            <a:br>
              <a:rPr lang="en-GB" sz="2000" dirty="0">
                <a:solidFill>
                  <a:srgbClr val="D00065"/>
                </a:solidFill>
                <a:latin typeface="Arial" panose="020B0604020202020204" pitchFamily="34" charset="0"/>
                <a:cs typeface="Arial" panose="020B0604020202020204" pitchFamily="34" charset="0"/>
              </a:rPr>
            </a:br>
            <a:r>
              <a:rPr lang="en-GB" sz="2000" dirty="0">
                <a:solidFill>
                  <a:srgbClr val="D00065"/>
                </a:solidFill>
                <a:latin typeface="Arial" panose="020B0604020202020204" pitchFamily="34" charset="0"/>
                <a:cs typeface="Arial" panose="020B0604020202020204" pitchFamily="34" charset="0"/>
              </a:rPr>
              <a:t>- understanding of supporting pupils to independently set targets and action plans</a:t>
            </a:r>
          </a:p>
        </p:txBody>
      </p:sp>
      <p:sp>
        <p:nvSpPr>
          <p:cNvPr id="3" name="Content Placeholder 2">
            <a:extLst>
              <a:ext uri="{FF2B5EF4-FFF2-40B4-BE49-F238E27FC236}">
                <a16:creationId xmlns:a16="http://schemas.microsoft.com/office/drawing/2014/main" id="{BFEFE198-F563-4E97-9252-AF7ED2B67105}"/>
              </a:ext>
            </a:extLst>
          </p:cNvPr>
          <p:cNvSpPr>
            <a:spLocks noGrp="1"/>
          </p:cNvSpPr>
          <p:nvPr>
            <p:ph idx="1"/>
          </p:nvPr>
        </p:nvSpPr>
        <p:spPr>
          <a:xfrm>
            <a:off x="1828800" y="2612418"/>
            <a:ext cx="9525000" cy="2020542"/>
          </a:xfrm>
        </p:spPr>
        <p:txBody>
          <a:bodyPr vert="horz" lIns="91440" tIns="45720" rIns="91440" bIns="45720" rtlCol="0" anchor="t">
            <a:noAutofit/>
          </a:bodyPr>
          <a:lstStyle/>
          <a:p>
            <a:pPr marL="0" indent="0">
              <a:lnSpc>
                <a:spcPct val="100000"/>
              </a:lnSpc>
              <a:spcBef>
                <a:spcPts val="600"/>
              </a:spcBef>
              <a:spcAft>
                <a:spcPts val="600"/>
              </a:spcAft>
              <a:buNone/>
            </a:pPr>
            <a:endParaRPr lang="en-GB" sz="1600" dirty="0">
              <a:solidFill>
                <a:srgbClr val="D00065"/>
              </a:solidFill>
              <a:latin typeface="Arial"/>
              <a:cs typeface="Arial"/>
            </a:endParaRPr>
          </a:p>
          <a:p>
            <a:pPr marL="0" indent="0">
              <a:lnSpc>
                <a:spcPct val="100000"/>
              </a:lnSpc>
              <a:spcBef>
                <a:spcPts val="600"/>
              </a:spcBef>
              <a:spcAft>
                <a:spcPts val="600"/>
              </a:spcAft>
              <a:buNone/>
            </a:pPr>
            <a:r>
              <a:rPr lang="en-GB" sz="1600" dirty="0">
                <a:solidFill>
                  <a:srgbClr val="D00065"/>
                </a:solidFill>
                <a:latin typeface="Arial"/>
                <a:cs typeface="Arial"/>
              </a:rPr>
              <a:t>You need to:</a:t>
            </a:r>
            <a:endParaRPr lang="en-US" sz="1600" dirty="0">
              <a:solidFill>
                <a:srgbClr val="D00065"/>
              </a:solidFill>
              <a:latin typeface="Arial"/>
              <a:cs typeface="Arial"/>
            </a:endParaRPr>
          </a:p>
          <a:p>
            <a:pPr>
              <a:lnSpc>
                <a:spcPct val="100000"/>
              </a:lnSpc>
              <a:spcBef>
                <a:spcPts val="600"/>
              </a:spcBef>
              <a:spcAft>
                <a:spcPts val="600"/>
              </a:spcAft>
            </a:pPr>
            <a:r>
              <a:rPr lang="en-GB" sz="1600" dirty="0">
                <a:solidFill>
                  <a:srgbClr val="D00065"/>
                </a:solidFill>
                <a:latin typeface="Arial"/>
                <a:cs typeface="Arial"/>
              </a:rPr>
              <a:t>Identify the classroom ethos and culture of giving feedback to pupils and encouraging them to set their own targets.</a:t>
            </a:r>
          </a:p>
          <a:p>
            <a:pPr>
              <a:lnSpc>
                <a:spcPct val="100000"/>
              </a:lnSpc>
              <a:spcBef>
                <a:spcPts val="600"/>
              </a:spcBef>
              <a:spcAft>
                <a:spcPts val="600"/>
              </a:spcAft>
            </a:pPr>
            <a:r>
              <a:rPr lang="en-GB" sz="1600" dirty="0">
                <a:solidFill>
                  <a:srgbClr val="D00065"/>
                </a:solidFill>
                <a:latin typeface="Arial"/>
                <a:cs typeface="Arial"/>
              </a:rPr>
              <a:t>Highlight a range of different strategies used to support pupils to reflect and set targets for their own learning that you have used or have seen the teacher use effectively. </a:t>
            </a:r>
          </a:p>
          <a:p>
            <a:pPr>
              <a:lnSpc>
                <a:spcPct val="100000"/>
              </a:lnSpc>
              <a:spcBef>
                <a:spcPts val="600"/>
              </a:spcBef>
              <a:spcAft>
                <a:spcPts val="600"/>
              </a:spcAft>
            </a:pPr>
            <a:r>
              <a:rPr lang="en-GB" sz="1600" dirty="0">
                <a:solidFill>
                  <a:srgbClr val="D00065"/>
                </a:solidFill>
                <a:latin typeface="Arial"/>
                <a:cs typeface="Arial"/>
              </a:rPr>
              <a:t>Comment on the effectiveness of these strategies and identify other strategies you could use.</a:t>
            </a:r>
          </a:p>
        </p:txBody>
      </p:sp>
      <p:sp>
        <p:nvSpPr>
          <p:cNvPr id="4" name="TextBox 3">
            <a:extLst>
              <a:ext uri="{FF2B5EF4-FFF2-40B4-BE49-F238E27FC236}">
                <a16:creationId xmlns:a16="http://schemas.microsoft.com/office/drawing/2014/main" id="{CB08C734-5CBB-4AD4-9CCF-A8361A19B5D8}"/>
              </a:ext>
            </a:extLst>
          </p:cNvPr>
          <p:cNvSpPr txBox="1"/>
          <p:nvPr/>
        </p:nvSpPr>
        <p:spPr>
          <a:xfrm>
            <a:off x="96819" y="45522"/>
            <a:ext cx="1204856" cy="369332"/>
          </a:xfrm>
          <a:prstGeom prst="rect">
            <a:avLst/>
          </a:prstGeom>
          <a:noFill/>
        </p:spPr>
        <p:txBody>
          <a:bodyPr wrap="square" lIns="91440" tIns="45720" rIns="91440" bIns="45720" rtlCol="0" anchor="t">
            <a:spAutoFit/>
          </a:bodyPr>
          <a:lstStyle/>
          <a:p>
            <a:r>
              <a:rPr lang="en-GB" dirty="0">
                <a:latin typeface="Arial"/>
                <a:cs typeface="Arial"/>
              </a:rPr>
              <a:t>S2.14</a:t>
            </a:r>
            <a:endParaRPr lang="en-GB"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B38D1CF7-5BC7-1203-60A5-012AD38A6860}"/>
              </a:ext>
            </a:extLst>
          </p:cNvPr>
          <p:cNvPicPr>
            <a:picLocks noChangeAspect="1"/>
          </p:cNvPicPr>
          <p:nvPr/>
        </p:nvPicPr>
        <p:blipFill>
          <a:blip r:embed="rId2"/>
          <a:stretch>
            <a:fillRect/>
          </a:stretch>
        </p:blipFill>
        <p:spPr>
          <a:xfrm>
            <a:off x="838200" y="3056467"/>
            <a:ext cx="889000" cy="901884"/>
          </a:xfrm>
          <a:prstGeom prst="rect">
            <a:avLst/>
          </a:prstGeom>
        </p:spPr>
      </p:pic>
    </p:spTree>
    <p:extLst>
      <p:ext uri="{BB962C8B-B14F-4D97-AF65-F5344CB8AC3E}">
        <p14:creationId xmlns:p14="http://schemas.microsoft.com/office/powerpoint/2010/main" val="36021775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F1360-8145-4459-B43B-7DC96CC6D0CA}"/>
              </a:ext>
            </a:extLst>
          </p:cNvPr>
          <p:cNvSpPr>
            <a:spLocks noGrp="1"/>
          </p:cNvSpPr>
          <p:nvPr>
            <p:ph type="title"/>
          </p:nvPr>
        </p:nvSpPr>
        <p:spPr>
          <a:xfrm>
            <a:off x="838200" y="500062"/>
            <a:ext cx="10515600" cy="1325563"/>
          </a:xfrm>
        </p:spPr>
        <p:txBody>
          <a:bodyPr>
            <a:normAutofit/>
          </a:bodyPr>
          <a:lstStyle/>
          <a:p>
            <a:r>
              <a:rPr lang="en-GB" sz="2000" b="1" dirty="0">
                <a:solidFill>
                  <a:srgbClr val="D00065"/>
                </a:solidFill>
                <a:latin typeface="Arial" panose="020B0604020202020204" pitchFamily="34" charset="0"/>
                <a:cs typeface="Arial" panose="020B0604020202020204" pitchFamily="34" charset="0"/>
              </a:rPr>
              <a:t>Help pupils to choose realistic goals that are challenging but achievable</a:t>
            </a:r>
            <a:br>
              <a:rPr lang="en-GB" sz="2000" b="1" dirty="0">
                <a:solidFill>
                  <a:srgbClr val="D00065"/>
                </a:solidFill>
                <a:latin typeface="Arial" panose="020B0604020202020204" pitchFamily="34" charset="0"/>
                <a:cs typeface="Arial" panose="020B0604020202020204" pitchFamily="34" charset="0"/>
              </a:rPr>
            </a:br>
            <a:br>
              <a:rPr lang="en-GB" sz="2000" dirty="0">
                <a:solidFill>
                  <a:srgbClr val="7030A0"/>
                </a:solidFill>
                <a:latin typeface="Arial" panose="020B0604020202020204" pitchFamily="34" charset="0"/>
                <a:ea typeface="+mj-lt"/>
                <a:cs typeface="Arial" panose="020B0604020202020204" pitchFamily="34" charset="0"/>
              </a:rPr>
            </a:br>
            <a:r>
              <a:rPr lang="en-GB" sz="2000" dirty="0">
                <a:solidFill>
                  <a:srgbClr val="D00065"/>
                </a:solidFill>
                <a:latin typeface="Arial" panose="020B0604020202020204" pitchFamily="34" charset="0"/>
                <a:cs typeface="Arial" panose="020B0604020202020204" pitchFamily="34" charset="0"/>
              </a:rPr>
              <a:t>The learner has demonstrated:</a:t>
            </a:r>
            <a:br>
              <a:rPr lang="en-GB" sz="2000" dirty="0">
                <a:solidFill>
                  <a:srgbClr val="D00065"/>
                </a:solidFill>
                <a:latin typeface="Arial" panose="020B0604020202020204" pitchFamily="34" charset="0"/>
                <a:cs typeface="Arial" panose="020B0604020202020204" pitchFamily="34" charset="0"/>
              </a:rPr>
            </a:br>
            <a:r>
              <a:rPr lang="en-GB" sz="2000" dirty="0">
                <a:solidFill>
                  <a:srgbClr val="D00065"/>
                </a:solidFill>
                <a:latin typeface="Arial" panose="020B0604020202020204" pitchFamily="34" charset="0"/>
                <a:cs typeface="Arial" panose="020B0604020202020204" pitchFamily="34" charset="0"/>
              </a:rPr>
              <a:t>- supporting pupils to create realistic, challenging and achievable targets (</a:t>
            </a:r>
            <a:r>
              <a:rPr lang="en-GB" sz="2000" dirty="0" err="1">
                <a:solidFill>
                  <a:srgbClr val="D00065"/>
                </a:solidFill>
                <a:latin typeface="Arial" panose="020B0604020202020204" pitchFamily="34" charset="0"/>
                <a:cs typeface="Arial" panose="020B0604020202020204" pitchFamily="34" charset="0"/>
              </a:rPr>
              <a:t>eg</a:t>
            </a:r>
            <a:r>
              <a:rPr lang="en-GB" sz="2000" dirty="0">
                <a:solidFill>
                  <a:srgbClr val="D00065"/>
                </a:solidFill>
                <a:latin typeface="Arial" panose="020B0604020202020204" pitchFamily="34" charset="0"/>
                <a:cs typeface="Arial" panose="020B0604020202020204" pitchFamily="34" charset="0"/>
              </a:rPr>
              <a:t> SMART)</a:t>
            </a:r>
          </a:p>
        </p:txBody>
      </p:sp>
      <p:sp>
        <p:nvSpPr>
          <p:cNvPr id="3" name="Content Placeholder 2">
            <a:extLst>
              <a:ext uri="{FF2B5EF4-FFF2-40B4-BE49-F238E27FC236}">
                <a16:creationId xmlns:a16="http://schemas.microsoft.com/office/drawing/2014/main" id="{BFEFE198-F563-4E97-9252-AF7ED2B67105}"/>
              </a:ext>
            </a:extLst>
          </p:cNvPr>
          <p:cNvSpPr>
            <a:spLocks noGrp="1"/>
          </p:cNvSpPr>
          <p:nvPr>
            <p:ph idx="1"/>
          </p:nvPr>
        </p:nvSpPr>
        <p:spPr>
          <a:xfrm>
            <a:off x="1898542" y="1825624"/>
            <a:ext cx="9455258" cy="1801495"/>
          </a:xfrm>
        </p:spPr>
        <p:txBody>
          <a:bodyPr vert="horz" lIns="91440" tIns="45720" rIns="91440" bIns="45720" rtlCol="0" anchor="t">
            <a:noAutofit/>
          </a:bodyPr>
          <a:lstStyle/>
          <a:p>
            <a:pPr marL="0" indent="0">
              <a:lnSpc>
                <a:spcPct val="100000"/>
              </a:lnSpc>
              <a:spcBef>
                <a:spcPts val="600"/>
              </a:spcBef>
              <a:spcAft>
                <a:spcPts val="600"/>
              </a:spcAft>
              <a:buNone/>
            </a:pPr>
            <a:r>
              <a:rPr lang="en-GB" sz="1600" dirty="0">
                <a:solidFill>
                  <a:srgbClr val="D00065"/>
                </a:solidFill>
                <a:latin typeface="Arial"/>
                <a:cs typeface="Arial"/>
              </a:rPr>
              <a:t>You need to:</a:t>
            </a:r>
            <a:endParaRPr lang="en-US" sz="1600" dirty="0">
              <a:solidFill>
                <a:srgbClr val="D00065"/>
              </a:solidFill>
              <a:latin typeface="Arial"/>
              <a:cs typeface="Arial"/>
            </a:endParaRPr>
          </a:p>
          <a:p>
            <a:pPr>
              <a:lnSpc>
                <a:spcPct val="100000"/>
              </a:lnSpc>
              <a:spcBef>
                <a:spcPts val="600"/>
              </a:spcBef>
              <a:spcAft>
                <a:spcPts val="600"/>
              </a:spcAft>
            </a:pPr>
            <a:r>
              <a:rPr lang="en-GB" sz="1600" dirty="0">
                <a:solidFill>
                  <a:srgbClr val="D00065"/>
                </a:solidFill>
                <a:latin typeface="Arial"/>
                <a:cs typeface="Arial"/>
              </a:rPr>
              <a:t>Identify the school’s approach to setting realistic, challenging and achievable targets, for example do they set SMART targets and, if so, what are they?</a:t>
            </a:r>
          </a:p>
          <a:p>
            <a:pPr>
              <a:lnSpc>
                <a:spcPct val="100000"/>
              </a:lnSpc>
              <a:spcBef>
                <a:spcPts val="600"/>
              </a:spcBef>
              <a:spcAft>
                <a:spcPts val="600"/>
              </a:spcAft>
            </a:pPr>
            <a:r>
              <a:rPr lang="en-GB" sz="1600" dirty="0">
                <a:solidFill>
                  <a:srgbClr val="D00065"/>
                </a:solidFill>
                <a:latin typeface="Arial"/>
                <a:cs typeface="Arial"/>
              </a:rPr>
              <a:t>Specify how the school encourages pupils to record and identify the use of pupil-set targets.</a:t>
            </a:r>
          </a:p>
          <a:p>
            <a:pPr>
              <a:lnSpc>
                <a:spcPct val="100000"/>
              </a:lnSpc>
              <a:spcBef>
                <a:spcPts val="600"/>
              </a:spcBef>
              <a:spcAft>
                <a:spcPts val="600"/>
              </a:spcAft>
            </a:pPr>
            <a:r>
              <a:rPr lang="en-GB" sz="1600" dirty="0">
                <a:solidFill>
                  <a:srgbClr val="D00065"/>
                </a:solidFill>
                <a:latin typeface="Arial"/>
                <a:cs typeface="Arial"/>
              </a:rPr>
              <a:t>Comment on how staff (you) encourage pupils to set these targets.</a:t>
            </a:r>
          </a:p>
        </p:txBody>
      </p:sp>
      <p:sp>
        <p:nvSpPr>
          <p:cNvPr id="4" name="TextBox 3">
            <a:extLst>
              <a:ext uri="{FF2B5EF4-FFF2-40B4-BE49-F238E27FC236}">
                <a16:creationId xmlns:a16="http://schemas.microsoft.com/office/drawing/2014/main" id="{CB08C734-5CBB-4AD4-9CCF-A8361A19B5D8}"/>
              </a:ext>
            </a:extLst>
          </p:cNvPr>
          <p:cNvSpPr txBox="1"/>
          <p:nvPr/>
        </p:nvSpPr>
        <p:spPr>
          <a:xfrm>
            <a:off x="96819" y="45522"/>
            <a:ext cx="1204856" cy="369332"/>
          </a:xfrm>
          <a:prstGeom prst="rect">
            <a:avLst/>
          </a:prstGeom>
          <a:noFill/>
        </p:spPr>
        <p:txBody>
          <a:bodyPr wrap="square" lIns="91440" tIns="45720" rIns="91440" bIns="45720" rtlCol="0" anchor="t">
            <a:spAutoFit/>
          </a:bodyPr>
          <a:lstStyle/>
          <a:p>
            <a:r>
              <a:rPr lang="en-GB">
                <a:latin typeface="Arial"/>
                <a:cs typeface="Arial"/>
              </a:rPr>
              <a:t>S3.37</a:t>
            </a:r>
            <a:endParaRPr lang="en-GB">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6DD86CA-EE8E-604A-0211-D77595E3B352}"/>
              </a:ext>
            </a:extLst>
          </p:cNvPr>
          <p:cNvPicPr>
            <a:picLocks noChangeAspect="1"/>
          </p:cNvPicPr>
          <p:nvPr/>
        </p:nvPicPr>
        <p:blipFill>
          <a:blip r:embed="rId2"/>
          <a:stretch>
            <a:fillRect/>
          </a:stretch>
        </p:blipFill>
        <p:spPr>
          <a:xfrm>
            <a:off x="857175" y="2150534"/>
            <a:ext cx="889000" cy="901884"/>
          </a:xfrm>
          <a:prstGeom prst="rect">
            <a:avLst/>
          </a:prstGeom>
        </p:spPr>
      </p:pic>
    </p:spTree>
    <p:extLst>
      <p:ext uri="{BB962C8B-B14F-4D97-AF65-F5344CB8AC3E}">
        <p14:creationId xmlns:p14="http://schemas.microsoft.com/office/powerpoint/2010/main" val="22683383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F1360-8145-4459-B43B-7DC96CC6D0CA}"/>
              </a:ext>
            </a:extLst>
          </p:cNvPr>
          <p:cNvSpPr>
            <a:spLocks noGrp="1"/>
          </p:cNvSpPr>
          <p:nvPr>
            <p:ph type="title"/>
          </p:nvPr>
        </p:nvSpPr>
        <p:spPr>
          <a:xfrm>
            <a:off x="838200" y="651844"/>
            <a:ext cx="10515600" cy="1325563"/>
          </a:xfrm>
        </p:spPr>
        <p:txBody>
          <a:bodyPr>
            <a:normAutofit fontScale="90000"/>
          </a:bodyPr>
          <a:lstStyle/>
          <a:p>
            <a:r>
              <a:rPr lang="en-GB" sz="2000" b="1" dirty="0">
                <a:solidFill>
                  <a:srgbClr val="D00065"/>
                </a:solidFill>
                <a:latin typeface="Arial" panose="020B0604020202020204" pitchFamily="34" charset="0"/>
                <a:cs typeface="Arial" panose="020B0604020202020204" pitchFamily="34" charset="0"/>
              </a:rPr>
              <a:t>Work collaboratively with other professionals, for example, speech and language therapists, as required, as part of a multiagency approach</a:t>
            </a:r>
            <a:br>
              <a:rPr lang="en-GB" sz="2000" b="1" dirty="0">
                <a:solidFill>
                  <a:srgbClr val="D00065"/>
                </a:solidFill>
                <a:latin typeface="Arial" panose="020B0604020202020204" pitchFamily="34" charset="0"/>
                <a:cs typeface="Arial" panose="020B0604020202020204" pitchFamily="34" charset="0"/>
              </a:rPr>
            </a:br>
            <a:br>
              <a:rPr lang="en-GB" sz="2000" dirty="0">
                <a:solidFill>
                  <a:srgbClr val="7030A0"/>
                </a:solidFill>
                <a:latin typeface="Arial"/>
                <a:ea typeface="+mj-lt"/>
                <a:cs typeface="Arial"/>
              </a:rPr>
            </a:br>
            <a:r>
              <a:rPr lang="en-GB" sz="2000" dirty="0">
                <a:solidFill>
                  <a:srgbClr val="D00065"/>
                </a:solidFill>
                <a:latin typeface="Arial" panose="020B0604020202020204" pitchFamily="34" charset="0"/>
                <a:cs typeface="Arial" panose="020B0604020202020204" pitchFamily="34" charset="0"/>
              </a:rPr>
              <a:t>The learner has demonstrated: </a:t>
            </a:r>
            <a:br>
              <a:rPr lang="en-GB" sz="2000" dirty="0">
                <a:solidFill>
                  <a:srgbClr val="D00065"/>
                </a:solidFill>
                <a:latin typeface="Arial" panose="020B0604020202020204" pitchFamily="34" charset="0"/>
                <a:cs typeface="Arial" panose="020B0604020202020204" pitchFamily="34" charset="0"/>
              </a:rPr>
            </a:br>
            <a:r>
              <a:rPr lang="en-GB" sz="2000" dirty="0">
                <a:solidFill>
                  <a:srgbClr val="D00065"/>
                </a:solidFill>
                <a:latin typeface="Arial" panose="020B0604020202020204" pitchFamily="34" charset="0"/>
                <a:cs typeface="Arial" panose="020B0604020202020204" pitchFamily="34" charset="0"/>
              </a:rPr>
              <a:t>- implementing strategies agreed through collaboration between agencies and the teacher, for example strategies on the education, health and care plan (EHCP)</a:t>
            </a:r>
          </a:p>
        </p:txBody>
      </p:sp>
      <p:sp>
        <p:nvSpPr>
          <p:cNvPr id="3" name="Content Placeholder 2">
            <a:extLst>
              <a:ext uri="{FF2B5EF4-FFF2-40B4-BE49-F238E27FC236}">
                <a16:creationId xmlns:a16="http://schemas.microsoft.com/office/drawing/2014/main" id="{BFEFE198-F563-4E97-9252-AF7ED2B67105}"/>
              </a:ext>
            </a:extLst>
          </p:cNvPr>
          <p:cNvSpPr>
            <a:spLocks noGrp="1"/>
          </p:cNvSpPr>
          <p:nvPr>
            <p:ph idx="1"/>
          </p:nvPr>
        </p:nvSpPr>
        <p:spPr>
          <a:xfrm>
            <a:off x="1921932" y="2158266"/>
            <a:ext cx="9431867" cy="2030095"/>
          </a:xfrm>
        </p:spPr>
        <p:txBody>
          <a:bodyPr vert="horz" lIns="91440" tIns="45720" rIns="91440" bIns="45720" rtlCol="0" anchor="t">
            <a:noAutofit/>
          </a:bodyPr>
          <a:lstStyle/>
          <a:p>
            <a:pPr marL="0" indent="0">
              <a:lnSpc>
                <a:spcPct val="100000"/>
              </a:lnSpc>
              <a:spcBef>
                <a:spcPts val="600"/>
              </a:spcBef>
              <a:spcAft>
                <a:spcPts val="600"/>
              </a:spcAft>
              <a:buNone/>
            </a:pPr>
            <a:r>
              <a:rPr lang="en-GB" sz="1600" dirty="0">
                <a:solidFill>
                  <a:srgbClr val="D00065"/>
                </a:solidFill>
                <a:latin typeface="Arial"/>
                <a:cs typeface="Arial"/>
              </a:rPr>
              <a:t>You need to:</a:t>
            </a:r>
            <a:endParaRPr lang="en-US" sz="1600" dirty="0">
              <a:solidFill>
                <a:srgbClr val="D00065"/>
              </a:solidFill>
              <a:latin typeface="Arial"/>
              <a:cs typeface="Arial"/>
            </a:endParaRPr>
          </a:p>
          <a:p>
            <a:pPr>
              <a:lnSpc>
                <a:spcPct val="100000"/>
              </a:lnSpc>
              <a:spcBef>
                <a:spcPts val="600"/>
              </a:spcBef>
              <a:spcAft>
                <a:spcPts val="600"/>
              </a:spcAft>
            </a:pPr>
            <a:r>
              <a:rPr lang="en-GB" sz="1600" dirty="0">
                <a:solidFill>
                  <a:srgbClr val="D00065"/>
                </a:solidFill>
                <a:latin typeface="Arial"/>
                <a:cs typeface="Arial"/>
              </a:rPr>
              <a:t>Identify the school’s policy on multiagency working and why it is important.</a:t>
            </a:r>
          </a:p>
          <a:p>
            <a:pPr>
              <a:lnSpc>
                <a:spcPct val="100000"/>
              </a:lnSpc>
              <a:spcBef>
                <a:spcPts val="600"/>
              </a:spcBef>
              <a:spcAft>
                <a:spcPts val="600"/>
              </a:spcAft>
            </a:pPr>
            <a:r>
              <a:rPr lang="en-GB" sz="1600" dirty="0">
                <a:solidFill>
                  <a:srgbClr val="D00065"/>
                </a:solidFill>
                <a:latin typeface="Arial"/>
                <a:cs typeface="Arial"/>
              </a:rPr>
              <a:t>Give examples of why and when you would need to work collaboratively with others and who the other professionals may be.</a:t>
            </a:r>
          </a:p>
          <a:p>
            <a:pPr>
              <a:lnSpc>
                <a:spcPct val="100000"/>
              </a:lnSpc>
              <a:spcBef>
                <a:spcPts val="600"/>
              </a:spcBef>
              <a:spcAft>
                <a:spcPts val="600"/>
              </a:spcAft>
            </a:pPr>
            <a:r>
              <a:rPr lang="en-GB" sz="1600" dirty="0">
                <a:solidFill>
                  <a:srgbClr val="D00065"/>
                </a:solidFill>
                <a:latin typeface="Arial"/>
                <a:cs typeface="Arial"/>
              </a:rPr>
              <a:t>Highlight a range of strategies used to successfully work with other professionals and how you would do so.</a:t>
            </a:r>
          </a:p>
        </p:txBody>
      </p:sp>
      <p:sp>
        <p:nvSpPr>
          <p:cNvPr id="4" name="TextBox 3">
            <a:extLst>
              <a:ext uri="{FF2B5EF4-FFF2-40B4-BE49-F238E27FC236}">
                <a16:creationId xmlns:a16="http://schemas.microsoft.com/office/drawing/2014/main" id="{CB08C734-5CBB-4AD4-9CCF-A8361A19B5D8}"/>
              </a:ext>
            </a:extLst>
          </p:cNvPr>
          <p:cNvSpPr txBox="1"/>
          <p:nvPr/>
        </p:nvSpPr>
        <p:spPr>
          <a:xfrm>
            <a:off x="96819" y="45522"/>
            <a:ext cx="1204856" cy="369332"/>
          </a:xfrm>
          <a:prstGeom prst="rect">
            <a:avLst/>
          </a:prstGeom>
          <a:noFill/>
        </p:spPr>
        <p:txBody>
          <a:bodyPr wrap="square" lIns="91440" tIns="45720" rIns="91440" bIns="45720" rtlCol="0" anchor="t">
            <a:spAutoFit/>
          </a:bodyPr>
          <a:lstStyle/>
          <a:p>
            <a:r>
              <a:rPr lang="en-GB">
                <a:latin typeface="Arial"/>
                <a:cs typeface="Arial"/>
              </a:rPr>
              <a:t>S2.19</a:t>
            </a:r>
            <a:endParaRPr lang="en-GB">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A40B51D3-C74B-E267-ACB6-CCBE0BA6CAD8}"/>
              </a:ext>
            </a:extLst>
          </p:cNvPr>
          <p:cNvPicPr>
            <a:picLocks noChangeAspect="1"/>
          </p:cNvPicPr>
          <p:nvPr/>
        </p:nvPicPr>
        <p:blipFill>
          <a:blip r:embed="rId2"/>
          <a:stretch>
            <a:fillRect/>
          </a:stretch>
        </p:blipFill>
        <p:spPr>
          <a:xfrm>
            <a:off x="810608" y="2556937"/>
            <a:ext cx="889000" cy="901884"/>
          </a:xfrm>
          <a:prstGeom prst="rect">
            <a:avLst/>
          </a:prstGeom>
        </p:spPr>
      </p:pic>
    </p:spTree>
    <p:extLst>
      <p:ext uri="{BB962C8B-B14F-4D97-AF65-F5344CB8AC3E}">
        <p14:creationId xmlns:p14="http://schemas.microsoft.com/office/powerpoint/2010/main" val="2866716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F1360-8145-4459-B43B-7DC96CC6D0CA}"/>
              </a:ext>
            </a:extLst>
          </p:cNvPr>
          <p:cNvSpPr>
            <a:spLocks noGrp="1"/>
          </p:cNvSpPr>
          <p:nvPr>
            <p:ph type="title"/>
          </p:nvPr>
        </p:nvSpPr>
        <p:spPr>
          <a:xfrm>
            <a:off x="693719" y="568325"/>
            <a:ext cx="10660081" cy="2942041"/>
          </a:xfrm>
        </p:spPr>
        <p:txBody>
          <a:bodyPr vert="horz" lIns="91440" tIns="45720" rIns="91440" bIns="45720" rtlCol="0" anchor="ctr">
            <a:noAutofit/>
          </a:bodyPr>
          <a:lstStyle/>
          <a:p>
            <a:r>
              <a:rPr lang="en-GB" sz="1800" b="1" dirty="0">
                <a:solidFill>
                  <a:srgbClr val="D00065"/>
                </a:solidFill>
                <a:latin typeface="Arial" panose="020B0604020202020204" pitchFamily="34" charset="0"/>
                <a:cs typeface="Arial" panose="020B0604020202020204" pitchFamily="34" charset="0"/>
              </a:rPr>
              <a:t>Recognise and differentiate approaches to meet pupils’ individual needs to support them in accessing the curriculum</a:t>
            </a:r>
            <a:br>
              <a:rPr lang="en-GB" sz="1800" b="1" dirty="0">
                <a:solidFill>
                  <a:srgbClr val="D00065"/>
                </a:solidFill>
                <a:latin typeface="Arial" panose="020B0604020202020204" pitchFamily="34" charset="0"/>
                <a:cs typeface="Arial" panose="020B0604020202020204" pitchFamily="34" charset="0"/>
              </a:rPr>
            </a:br>
            <a:br>
              <a:rPr lang="en-GB" sz="1800" b="1" dirty="0">
                <a:solidFill>
                  <a:srgbClr val="D00065"/>
                </a:solidFill>
                <a:latin typeface="Arial" panose="020B0604020202020204" pitchFamily="34" charset="0"/>
                <a:cs typeface="Arial" panose="020B0604020202020204" pitchFamily="34" charset="0"/>
              </a:rPr>
            </a:br>
            <a:r>
              <a:rPr lang="en-GB" sz="1800" dirty="0">
                <a:solidFill>
                  <a:srgbClr val="D00065"/>
                </a:solidFill>
                <a:latin typeface="Arial" panose="020B0604020202020204" pitchFamily="34" charset="0"/>
                <a:cs typeface="Arial" panose="020B0604020202020204" pitchFamily="34" charset="0"/>
              </a:rPr>
              <a:t>The learner has demonstrated: </a:t>
            </a:r>
            <a:br>
              <a:rPr lang="en-GB" sz="1800" dirty="0">
                <a:solidFill>
                  <a:srgbClr val="D00065"/>
                </a:solidFill>
                <a:latin typeface="Arial" panose="020B0604020202020204" pitchFamily="34" charset="0"/>
                <a:cs typeface="Arial" panose="020B0604020202020204" pitchFamily="34" charset="0"/>
              </a:rPr>
            </a:br>
            <a:r>
              <a:rPr lang="en-GB" sz="1800" dirty="0">
                <a:solidFill>
                  <a:srgbClr val="D00065"/>
                </a:solidFill>
                <a:latin typeface="Arial" panose="020B0604020202020204" pitchFamily="34" charset="0"/>
                <a:cs typeface="Arial" panose="020B0604020202020204" pitchFamily="34" charset="0"/>
              </a:rPr>
              <a:t>- using different communication methods when working with pupils with special education needs and disabilities (SEND), including but not limited to visual supports, sign language or British Sign Language and technologies such as augmentative and alternative communication (AAC)</a:t>
            </a:r>
            <a:br>
              <a:rPr lang="en-GB" sz="1800" dirty="0">
                <a:solidFill>
                  <a:srgbClr val="D00065"/>
                </a:solidFill>
                <a:latin typeface="Arial" panose="020B0604020202020204" pitchFamily="34" charset="0"/>
                <a:cs typeface="Arial" panose="020B0604020202020204" pitchFamily="34" charset="0"/>
              </a:rPr>
            </a:br>
            <a:r>
              <a:rPr lang="en-GB" sz="1800" dirty="0">
                <a:solidFill>
                  <a:srgbClr val="D00065"/>
                </a:solidFill>
                <a:latin typeface="Arial" panose="020B0604020202020204" pitchFamily="34" charset="0"/>
                <a:cs typeface="Arial" panose="020B0604020202020204" pitchFamily="34" charset="0"/>
              </a:rPr>
              <a:t>- using a range of strategies to communicate when working with pupils with different needs, including but not limited to visual prompts and cues including non-verbal communication, picture exchange communication systems (PECS), developing vocabulary and developing social skills to support communication</a:t>
            </a:r>
            <a:br>
              <a:rPr lang="en-GB" sz="1800" dirty="0">
                <a:solidFill>
                  <a:srgbClr val="D00065"/>
                </a:solidFill>
                <a:latin typeface="Arial" panose="020B0604020202020204" pitchFamily="34" charset="0"/>
                <a:cs typeface="Arial" panose="020B0604020202020204" pitchFamily="34" charset="0"/>
              </a:rPr>
            </a:br>
            <a:r>
              <a:rPr lang="en-GB" sz="1800" dirty="0">
                <a:solidFill>
                  <a:srgbClr val="D00065"/>
                </a:solidFill>
                <a:latin typeface="Arial" panose="020B0604020202020204" pitchFamily="34" charset="0"/>
                <a:cs typeface="Arial" panose="020B0604020202020204" pitchFamily="34" charset="0"/>
              </a:rPr>
              <a:t>- having a flexible approach in order to respond and adapt to pupils’ needs and the situation</a:t>
            </a:r>
          </a:p>
        </p:txBody>
      </p:sp>
      <p:sp>
        <p:nvSpPr>
          <p:cNvPr id="3" name="Content Placeholder 2">
            <a:extLst>
              <a:ext uri="{FF2B5EF4-FFF2-40B4-BE49-F238E27FC236}">
                <a16:creationId xmlns:a16="http://schemas.microsoft.com/office/drawing/2014/main" id="{BFEFE198-F563-4E97-9252-AF7ED2B67105}"/>
              </a:ext>
            </a:extLst>
          </p:cNvPr>
          <p:cNvSpPr>
            <a:spLocks noGrp="1"/>
          </p:cNvSpPr>
          <p:nvPr>
            <p:ph idx="1"/>
          </p:nvPr>
        </p:nvSpPr>
        <p:spPr>
          <a:xfrm>
            <a:off x="1534331" y="3825723"/>
            <a:ext cx="9674987" cy="1395702"/>
          </a:xfrm>
        </p:spPr>
        <p:txBody>
          <a:bodyPr vert="horz" lIns="91440" tIns="45720" rIns="91440" bIns="45720" rtlCol="0" anchor="t">
            <a:normAutofit lnSpcReduction="10000"/>
          </a:bodyPr>
          <a:lstStyle/>
          <a:p>
            <a:pPr marL="0" indent="0">
              <a:lnSpc>
                <a:spcPct val="100000"/>
              </a:lnSpc>
              <a:spcBef>
                <a:spcPts val="600"/>
              </a:spcBef>
              <a:spcAft>
                <a:spcPts val="600"/>
              </a:spcAft>
              <a:buNone/>
            </a:pPr>
            <a:r>
              <a:rPr lang="en-GB" sz="1600" dirty="0">
                <a:solidFill>
                  <a:srgbClr val="D00065"/>
                </a:solidFill>
                <a:latin typeface="Arial"/>
                <a:cs typeface="Arial"/>
              </a:rPr>
              <a:t>You need to:</a:t>
            </a:r>
            <a:endParaRPr lang="en-US" sz="1600" dirty="0">
              <a:solidFill>
                <a:srgbClr val="D00065"/>
              </a:solidFill>
              <a:latin typeface="Arial"/>
              <a:cs typeface="Arial"/>
            </a:endParaRPr>
          </a:p>
          <a:p>
            <a:pPr>
              <a:lnSpc>
                <a:spcPct val="100000"/>
              </a:lnSpc>
              <a:spcBef>
                <a:spcPts val="600"/>
              </a:spcBef>
              <a:spcAft>
                <a:spcPts val="600"/>
              </a:spcAft>
            </a:pPr>
            <a:r>
              <a:rPr lang="en-GB" sz="1600" dirty="0">
                <a:solidFill>
                  <a:srgbClr val="D00065"/>
                </a:solidFill>
                <a:latin typeface="Arial"/>
                <a:cs typeface="Arial"/>
              </a:rPr>
              <a:t>Describe a range of ways in which you have differentiated communication in the classroom based on individual needs. If you cannot think of any children who have communication barriers in your current classroom, provide a variety of examples that will enable you to discuss how and why you may need to use such techniques.</a:t>
            </a:r>
          </a:p>
        </p:txBody>
      </p:sp>
      <p:sp>
        <p:nvSpPr>
          <p:cNvPr id="4" name="TextBox 3">
            <a:extLst>
              <a:ext uri="{FF2B5EF4-FFF2-40B4-BE49-F238E27FC236}">
                <a16:creationId xmlns:a16="http://schemas.microsoft.com/office/drawing/2014/main" id="{CB08C734-5CBB-4AD4-9CCF-A8361A19B5D8}"/>
              </a:ext>
            </a:extLst>
          </p:cNvPr>
          <p:cNvSpPr txBox="1"/>
          <p:nvPr/>
        </p:nvSpPr>
        <p:spPr>
          <a:xfrm>
            <a:off x="182275" y="121722"/>
            <a:ext cx="1204856" cy="369332"/>
          </a:xfrm>
          <a:prstGeom prst="rect">
            <a:avLst/>
          </a:prstGeom>
          <a:noFill/>
        </p:spPr>
        <p:txBody>
          <a:bodyPr wrap="square" lIns="91440" tIns="45720" rIns="91440" bIns="45720" rtlCol="0" anchor="t">
            <a:spAutoFit/>
          </a:bodyPr>
          <a:lstStyle/>
          <a:p>
            <a:r>
              <a:rPr lang="en-GB" dirty="0">
                <a:latin typeface="Arial"/>
                <a:cs typeface="Arial"/>
              </a:rPr>
              <a:t>S4.13</a:t>
            </a:r>
            <a:endParaRPr lang="en-GB"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87F8A971-C8E2-EE09-AF76-12C593BB514B}"/>
              </a:ext>
            </a:extLst>
          </p:cNvPr>
          <p:cNvPicPr>
            <a:picLocks noChangeAspect="1"/>
          </p:cNvPicPr>
          <p:nvPr/>
        </p:nvPicPr>
        <p:blipFill>
          <a:blip r:embed="rId2"/>
          <a:stretch>
            <a:fillRect/>
          </a:stretch>
        </p:blipFill>
        <p:spPr>
          <a:xfrm>
            <a:off x="645331" y="3982781"/>
            <a:ext cx="889000" cy="901884"/>
          </a:xfrm>
          <a:prstGeom prst="rect">
            <a:avLst/>
          </a:prstGeom>
        </p:spPr>
      </p:pic>
    </p:spTree>
    <p:extLst>
      <p:ext uri="{BB962C8B-B14F-4D97-AF65-F5344CB8AC3E}">
        <p14:creationId xmlns:p14="http://schemas.microsoft.com/office/powerpoint/2010/main" val="1716134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F1360-8145-4459-B43B-7DC96CC6D0CA}"/>
              </a:ext>
            </a:extLst>
          </p:cNvPr>
          <p:cNvSpPr>
            <a:spLocks noGrp="1"/>
          </p:cNvSpPr>
          <p:nvPr>
            <p:ph type="title"/>
          </p:nvPr>
        </p:nvSpPr>
        <p:spPr>
          <a:xfrm>
            <a:off x="731520" y="672406"/>
            <a:ext cx="10622280" cy="1325563"/>
          </a:xfrm>
        </p:spPr>
        <p:txBody>
          <a:bodyPr>
            <a:noAutofit/>
          </a:bodyPr>
          <a:lstStyle/>
          <a:p>
            <a:r>
              <a:rPr lang="en-GB" sz="1800" b="1" dirty="0">
                <a:solidFill>
                  <a:srgbClr val="D00065"/>
                </a:solidFill>
                <a:latin typeface="Arial" panose="020B0604020202020204" pitchFamily="34" charset="0"/>
                <a:cs typeface="Arial" panose="020B0604020202020204" pitchFamily="34" charset="0"/>
              </a:rPr>
              <a:t>Support pupils with disabilities or special educational needs by providing care and encouragement</a:t>
            </a:r>
            <a:br>
              <a:rPr lang="en-GB" sz="1800" b="1" dirty="0">
                <a:solidFill>
                  <a:srgbClr val="D00065"/>
                </a:solidFill>
                <a:latin typeface="Arial" panose="020B0604020202020204" pitchFamily="34" charset="0"/>
                <a:cs typeface="Arial" panose="020B0604020202020204" pitchFamily="34" charset="0"/>
              </a:rPr>
            </a:br>
            <a:br>
              <a:rPr lang="en-GB" sz="1800" b="1" dirty="0">
                <a:solidFill>
                  <a:srgbClr val="D00065"/>
                </a:solidFill>
                <a:latin typeface="Arial" panose="020B0604020202020204" pitchFamily="34" charset="0"/>
                <a:cs typeface="Arial" panose="020B0604020202020204" pitchFamily="34" charset="0"/>
              </a:rPr>
            </a:br>
            <a:r>
              <a:rPr lang="en-GB" sz="1800" dirty="0">
                <a:solidFill>
                  <a:srgbClr val="D00065"/>
                </a:solidFill>
                <a:latin typeface="Arial" panose="020B0604020202020204" pitchFamily="34" charset="0"/>
                <a:cs typeface="Arial" panose="020B0604020202020204" pitchFamily="34" charset="0"/>
              </a:rPr>
              <a:t>The learner has demonstrated: </a:t>
            </a:r>
            <a:br>
              <a:rPr lang="en-GB" sz="1800" dirty="0">
                <a:solidFill>
                  <a:srgbClr val="D00065"/>
                </a:solidFill>
                <a:latin typeface="Arial" panose="020B0604020202020204" pitchFamily="34" charset="0"/>
                <a:cs typeface="Arial" panose="020B0604020202020204" pitchFamily="34" charset="0"/>
              </a:rPr>
            </a:br>
            <a:r>
              <a:rPr lang="en-GB" sz="1800" dirty="0">
                <a:solidFill>
                  <a:srgbClr val="D00065"/>
                </a:solidFill>
                <a:latin typeface="Arial" panose="020B0604020202020204" pitchFamily="34" charset="0"/>
                <a:cs typeface="Arial" panose="020B0604020202020204" pitchFamily="34" charset="0"/>
              </a:rPr>
              <a:t>- appropriate personal care for pupils with disabilities or special educational needs </a:t>
            </a:r>
            <a:br>
              <a:rPr lang="en-GB" sz="1800" dirty="0">
                <a:solidFill>
                  <a:srgbClr val="D00065"/>
                </a:solidFill>
                <a:latin typeface="Arial" panose="020B0604020202020204" pitchFamily="34" charset="0"/>
                <a:cs typeface="Arial" panose="020B0604020202020204" pitchFamily="34" charset="0"/>
              </a:rPr>
            </a:br>
            <a:r>
              <a:rPr lang="en-GB" sz="1800" dirty="0">
                <a:solidFill>
                  <a:srgbClr val="D00065"/>
                </a:solidFill>
                <a:latin typeface="Arial" panose="020B0604020202020204" pitchFamily="34" charset="0"/>
                <a:cs typeface="Arial" panose="020B0604020202020204" pitchFamily="34" charset="0"/>
              </a:rPr>
              <a:t>- medical care for pupils with disabilities or special educational needs, if appropriate </a:t>
            </a:r>
            <a:br>
              <a:rPr lang="en-GB" sz="1800" dirty="0">
                <a:solidFill>
                  <a:srgbClr val="D00065"/>
                </a:solidFill>
                <a:latin typeface="Arial" panose="020B0604020202020204" pitchFamily="34" charset="0"/>
                <a:cs typeface="Arial" panose="020B0604020202020204" pitchFamily="34" charset="0"/>
              </a:rPr>
            </a:br>
            <a:r>
              <a:rPr lang="en-GB" sz="1800" dirty="0">
                <a:solidFill>
                  <a:srgbClr val="D00065"/>
                </a:solidFill>
                <a:latin typeface="Arial" panose="020B0604020202020204" pitchFamily="34" charset="0"/>
                <a:cs typeface="Arial" panose="020B0604020202020204" pitchFamily="34" charset="0"/>
              </a:rPr>
              <a:t>- actively listening to pupils and providing encouragement</a:t>
            </a:r>
            <a:endParaRPr lang="en-US" sz="2000" dirty="0">
              <a:solidFill>
                <a:srgbClr val="7030A0"/>
              </a:solidFill>
              <a:latin typeface="Arial"/>
              <a:ea typeface="+mj-lt"/>
              <a:cs typeface="+mj-lt"/>
            </a:endParaRPr>
          </a:p>
        </p:txBody>
      </p:sp>
      <p:sp>
        <p:nvSpPr>
          <p:cNvPr id="3" name="Content Placeholder 2">
            <a:extLst>
              <a:ext uri="{FF2B5EF4-FFF2-40B4-BE49-F238E27FC236}">
                <a16:creationId xmlns:a16="http://schemas.microsoft.com/office/drawing/2014/main" id="{BFEFE198-F563-4E97-9252-AF7ED2B67105}"/>
              </a:ext>
            </a:extLst>
          </p:cNvPr>
          <p:cNvSpPr>
            <a:spLocks noGrp="1"/>
          </p:cNvSpPr>
          <p:nvPr>
            <p:ph idx="1"/>
          </p:nvPr>
        </p:nvSpPr>
        <p:spPr>
          <a:xfrm>
            <a:off x="1681566" y="2404745"/>
            <a:ext cx="9672234" cy="3073906"/>
          </a:xfrm>
        </p:spPr>
        <p:txBody>
          <a:bodyPr vert="horz" lIns="91440" tIns="45720" rIns="91440" bIns="45720" rtlCol="0" anchor="t">
            <a:normAutofit/>
          </a:bodyPr>
          <a:lstStyle/>
          <a:p>
            <a:pPr marL="0" indent="0">
              <a:buNone/>
            </a:pPr>
            <a:r>
              <a:rPr lang="en-GB" sz="1600" dirty="0">
                <a:solidFill>
                  <a:srgbClr val="D00065"/>
                </a:solidFill>
                <a:latin typeface="Arial"/>
                <a:cs typeface="Arial"/>
              </a:rPr>
              <a:t>You need to:</a:t>
            </a:r>
            <a:endParaRPr lang="en-US" sz="1600" dirty="0">
              <a:solidFill>
                <a:srgbClr val="D00065"/>
              </a:solidFill>
              <a:latin typeface="Arial"/>
              <a:cs typeface="Arial"/>
            </a:endParaRPr>
          </a:p>
          <a:p>
            <a:r>
              <a:rPr lang="en-GB" sz="1600" dirty="0">
                <a:solidFill>
                  <a:srgbClr val="D00065"/>
                </a:solidFill>
                <a:latin typeface="Arial"/>
                <a:cs typeface="Arial"/>
              </a:rPr>
              <a:t>Identify the school’s policies on supporting pupils with identified SEND and give examples of practices that could be used in the classroom to support:</a:t>
            </a:r>
          </a:p>
          <a:p>
            <a:pPr lvl="1">
              <a:buFont typeface="Courier New" panose="02070309020205020404" pitchFamily="49" charset="0"/>
              <a:buChar char="o"/>
            </a:pPr>
            <a:r>
              <a:rPr lang="en-GB" sz="1200" dirty="0">
                <a:solidFill>
                  <a:srgbClr val="D00065"/>
                </a:solidFill>
                <a:latin typeface="Arial"/>
                <a:cs typeface="Arial"/>
              </a:rPr>
              <a:t>personal care needs – what is appropriate and key to your practice?</a:t>
            </a:r>
          </a:p>
          <a:p>
            <a:pPr lvl="1">
              <a:buFont typeface="Courier New" panose="02070309020205020404" pitchFamily="49" charset="0"/>
              <a:buChar char="o"/>
            </a:pPr>
            <a:r>
              <a:rPr lang="en-GB" sz="1200" dirty="0">
                <a:solidFill>
                  <a:srgbClr val="D00065"/>
                </a:solidFill>
                <a:latin typeface="Arial"/>
                <a:cs typeface="Arial"/>
              </a:rPr>
              <a:t>medical care needs – what is your role and any procedures?</a:t>
            </a:r>
          </a:p>
          <a:p>
            <a:pPr lvl="1">
              <a:buFont typeface="Courier New" panose="02070309020205020404" pitchFamily="49" charset="0"/>
              <a:buChar char="o"/>
            </a:pPr>
            <a:r>
              <a:rPr lang="en-GB" sz="1200" dirty="0">
                <a:solidFill>
                  <a:srgbClr val="D00065"/>
                </a:solidFill>
                <a:latin typeface="Arial"/>
                <a:cs typeface="Arial"/>
              </a:rPr>
              <a:t>learners with a range of physical disabilities – give specific examples of appropriate support and conduct</a:t>
            </a:r>
          </a:p>
          <a:p>
            <a:pPr lvl="1">
              <a:buFont typeface="Courier New" panose="02070309020205020404" pitchFamily="49" charset="0"/>
              <a:buChar char="o"/>
            </a:pPr>
            <a:r>
              <a:rPr lang="en-GB" sz="1200" dirty="0">
                <a:solidFill>
                  <a:srgbClr val="D00065"/>
                </a:solidFill>
                <a:latin typeface="Arial"/>
                <a:cs typeface="Arial"/>
              </a:rPr>
              <a:t>neurodiverse pupils – what are some strategies you can use / have used? </a:t>
            </a:r>
          </a:p>
          <a:p>
            <a:r>
              <a:rPr lang="en-GB" sz="1600" dirty="0">
                <a:solidFill>
                  <a:srgbClr val="D00065"/>
                </a:solidFill>
                <a:latin typeface="Arial"/>
                <a:cs typeface="Arial"/>
              </a:rPr>
              <a:t>Specify what is meant by active listening with pupils and how you engage in it. </a:t>
            </a:r>
          </a:p>
          <a:p>
            <a:r>
              <a:rPr lang="en-GB" sz="1600" dirty="0">
                <a:solidFill>
                  <a:srgbClr val="D00065"/>
                </a:solidFill>
                <a:latin typeface="Arial"/>
                <a:cs typeface="Arial"/>
              </a:rPr>
              <a:t>Comment on how you provide general support and encouragement.</a:t>
            </a:r>
          </a:p>
          <a:p>
            <a:pPr marL="0" indent="0">
              <a:buNone/>
            </a:pPr>
            <a:endParaRPr lang="en-GB" sz="1600" dirty="0">
              <a:solidFill>
                <a:srgbClr val="7030A0"/>
              </a:solidFill>
              <a:latin typeface="Arial"/>
              <a:cs typeface="Arial"/>
            </a:endParaRPr>
          </a:p>
        </p:txBody>
      </p:sp>
      <p:sp>
        <p:nvSpPr>
          <p:cNvPr id="4" name="TextBox 3">
            <a:extLst>
              <a:ext uri="{FF2B5EF4-FFF2-40B4-BE49-F238E27FC236}">
                <a16:creationId xmlns:a16="http://schemas.microsoft.com/office/drawing/2014/main" id="{CB08C734-5CBB-4AD4-9CCF-A8361A19B5D8}"/>
              </a:ext>
            </a:extLst>
          </p:cNvPr>
          <p:cNvSpPr txBox="1"/>
          <p:nvPr/>
        </p:nvSpPr>
        <p:spPr>
          <a:xfrm>
            <a:off x="96819" y="45522"/>
            <a:ext cx="1204856" cy="369332"/>
          </a:xfrm>
          <a:prstGeom prst="rect">
            <a:avLst/>
          </a:prstGeom>
          <a:noFill/>
        </p:spPr>
        <p:txBody>
          <a:bodyPr wrap="square" lIns="91440" tIns="45720" rIns="91440" bIns="45720" rtlCol="0" anchor="t">
            <a:spAutoFit/>
          </a:bodyPr>
          <a:lstStyle/>
          <a:p>
            <a:r>
              <a:rPr lang="en-GB">
                <a:latin typeface="Arial"/>
                <a:cs typeface="Arial"/>
              </a:rPr>
              <a:t>S4.17</a:t>
            </a:r>
            <a:endParaRPr lang="en-GB">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6F2AC67A-1C3D-89F6-FB92-D4C84D356C40}"/>
              </a:ext>
            </a:extLst>
          </p:cNvPr>
          <p:cNvPicPr>
            <a:picLocks noChangeAspect="1"/>
          </p:cNvPicPr>
          <p:nvPr/>
        </p:nvPicPr>
        <p:blipFill>
          <a:blip r:embed="rId2"/>
          <a:stretch>
            <a:fillRect/>
          </a:stretch>
        </p:blipFill>
        <p:spPr>
          <a:xfrm>
            <a:off x="619931" y="3271581"/>
            <a:ext cx="889000" cy="901884"/>
          </a:xfrm>
          <a:prstGeom prst="rect">
            <a:avLst/>
          </a:prstGeom>
        </p:spPr>
      </p:pic>
    </p:spTree>
    <p:extLst>
      <p:ext uri="{BB962C8B-B14F-4D97-AF65-F5344CB8AC3E}">
        <p14:creationId xmlns:p14="http://schemas.microsoft.com/office/powerpoint/2010/main" val="2290008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F1360-8145-4459-B43B-7DC96CC6D0CA}"/>
              </a:ext>
            </a:extLst>
          </p:cNvPr>
          <p:cNvSpPr>
            <a:spLocks noGrp="1"/>
          </p:cNvSpPr>
          <p:nvPr>
            <p:ph type="title"/>
          </p:nvPr>
        </p:nvSpPr>
        <p:spPr>
          <a:xfrm>
            <a:off x="609600" y="576023"/>
            <a:ext cx="10515600" cy="2036763"/>
          </a:xfrm>
        </p:spPr>
        <p:txBody>
          <a:bodyPr>
            <a:normAutofit fontScale="90000"/>
          </a:bodyPr>
          <a:lstStyle/>
          <a:p>
            <a:r>
              <a:rPr lang="en-GB" sz="1800" b="1" dirty="0">
                <a:solidFill>
                  <a:srgbClr val="D00065"/>
                </a:solidFill>
                <a:latin typeface="Arial" panose="020B0604020202020204" pitchFamily="34" charset="0"/>
                <a:cs typeface="Arial" panose="020B0604020202020204" pitchFamily="34" charset="0"/>
              </a:rPr>
              <a:t>Facilitate learning outside the classroom</a:t>
            </a:r>
            <a:br>
              <a:rPr lang="en-GB" sz="1800" b="1" dirty="0">
                <a:solidFill>
                  <a:srgbClr val="D00065"/>
                </a:solidFill>
                <a:latin typeface="Arial" panose="020B0604020202020204" pitchFamily="34" charset="0"/>
                <a:cs typeface="Arial" panose="020B0604020202020204" pitchFamily="34" charset="0"/>
              </a:rPr>
            </a:br>
            <a:br>
              <a:rPr lang="en-GB" sz="2000" dirty="0">
                <a:latin typeface="Arial"/>
                <a:ea typeface="+mj-lt"/>
                <a:cs typeface="+mj-lt"/>
              </a:rPr>
            </a:br>
            <a:r>
              <a:rPr lang="en-GB" sz="1800" dirty="0">
                <a:solidFill>
                  <a:srgbClr val="D00065"/>
                </a:solidFill>
                <a:latin typeface="Arial" panose="020B0604020202020204" pitchFamily="34" charset="0"/>
                <a:cs typeface="Arial" panose="020B0604020202020204" pitchFamily="34" charset="0"/>
              </a:rPr>
              <a:t>The learner has demonstrated: </a:t>
            </a:r>
            <a:br>
              <a:rPr lang="en-GB" sz="1800" dirty="0">
                <a:solidFill>
                  <a:srgbClr val="D00065"/>
                </a:solidFill>
                <a:latin typeface="Arial" panose="020B0604020202020204" pitchFamily="34" charset="0"/>
                <a:cs typeface="Arial" panose="020B0604020202020204" pitchFamily="34" charset="0"/>
              </a:rPr>
            </a:br>
            <a:r>
              <a:rPr lang="en-GB" sz="1800" dirty="0">
                <a:solidFill>
                  <a:srgbClr val="D00065"/>
                </a:solidFill>
                <a:latin typeface="Arial" panose="020B0604020202020204" pitchFamily="34" charset="0"/>
                <a:cs typeface="Arial" panose="020B0604020202020204" pitchFamily="34" charset="0"/>
              </a:rPr>
              <a:t>- providing the right opportunities and the right environment </a:t>
            </a:r>
            <a:br>
              <a:rPr lang="en-GB" sz="1800" dirty="0">
                <a:solidFill>
                  <a:srgbClr val="D00065"/>
                </a:solidFill>
                <a:latin typeface="Arial" panose="020B0604020202020204" pitchFamily="34" charset="0"/>
                <a:cs typeface="Arial" panose="020B0604020202020204" pitchFamily="34" charset="0"/>
              </a:rPr>
            </a:br>
            <a:r>
              <a:rPr lang="en-GB" sz="1800" dirty="0">
                <a:solidFill>
                  <a:srgbClr val="D00065"/>
                </a:solidFill>
                <a:latin typeface="Arial" panose="020B0604020202020204" pitchFamily="34" charset="0"/>
                <a:cs typeface="Arial" panose="020B0604020202020204" pitchFamily="34" charset="0"/>
              </a:rPr>
              <a:t>- providing appropriate challenge </a:t>
            </a:r>
            <a:br>
              <a:rPr lang="en-GB" sz="1800" dirty="0">
                <a:solidFill>
                  <a:srgbClr val="D00065"/>
                </a:solidFill>
                <a:latin typeface="Arial" panose="020B0604020202020204" pitchFamily="34" charset="0"/>
                <a:cs typeface="Arial" panose="020B0604020202020204" pitchFamily="34" charset="0"/>
              </a:rPr>
            </a:br>
            <a:r>
              <a:rPr lang="en-GB" sz="1800" dirty="0">
                <a:solidFill>
                  <a:srgbClr val="D00065"/>
                </a:solidFill>
                <a:latin typeface="Arial" panose="020B0604020202020204" pitchFamily="34" charset="0"/>
                <a:cs typeface="Arial" panose="020B0604020202020204" pitchFamily="34" charset="0"/>
              </a:rPr>
              <a:t>- checking for and making pupils aware of health and safety </a:t>
            </a:r>
            <a:br>
              <a:rPr lang="en-GB" sz="1800" dirty="0">
                <a:solidFill>
                  <a:srgbClr val="D00065"/>
                </a:solidFill>
                <a:latin typeface="Arial" panose="020B0604020202020204" pitchFamily="34" charset="0"/>
                <a:cs typeface="Arial" panose="020B0604020202020204" pitchFamily="34" charset="0"/>
              </a:rPr>
            </a:br>
            <a:r>
              <a:rPr lang="en-GB" sz="1800" dirty="0">
                <a:solidFill>
                  <a:srgbClr val="D00065"/>
                </a:solidFill>
                <a:latin typeface="Arial" panose="020B0604020202020204" pitchFamily="34" charset="0"/>
                <a:cs typeface="Arial" panose="020B0604020202020204" pitchFamily="34" charset="0"/>
              </a:rPr>
              <a:t>- looking at practical considerations </a:t>
            </a:r>
            <a:br>
              <a:rPr lang="en-GB" sz="1800" dirty="0">
                <a:solidFill>
                  <a:srgbClr val="D00065"/>
                </a:solidFill>
                <a:latin typeface="Arial" panose="020B0604020202020204" pitchFamily="34" charset="0"/>
                <a:cs typeface="Arial" panose="020B0604020202020204" pitchFamily="34" charset="0"/>
              </a:rPr>
            </a:br>
            <a:r>
              <a:rPr lang="en-GB" sz="1800" dirty="0">
                <a:solidFill>
                  <a:srgbClr val="D00065"/>
                </a:solidFill>
                <a:latin typeface="Arial" panose="020B0604020202020204" pitchFamily="34" charset="0"/>
                <a:cs typeface="Arial" panose="020B0604020202020204" pitchFamily="34" charset="0"/>
              </a:rPr>
              <a:t>- considering the needs of all pupils</a:t>
            </a:r>
          </a:p>
        </p:txBody>
      </p:sp>
      <p:sp>
        <p:nvSpPr>
          <p:cNvPr id="3" name="Content Placeholder 2">
            <a:extLst>
              <a:ext uri="{FF2B5EF4-FFF2-40B4-BE49-F238E27FC236}">
                <a16:creationId xmlns:a16="http://schemas.microsoft.com/office/drawing/2014/main" id="{BFEFE198-F563-4E97-9252-AF7ED2B67105}"/>
              </a:ext>
            </a:extLst>
          </p:cNvPr>
          <p:cNvSpPr>
            <a:spLocks noGrp="1"/>
          </p:cNvSpPr>
          <p:nvPr>
            <p:ph idx="1"/>
          </p:nvPr>
        </p:nvSpPr>
        <p:spPr>
          <a:xfrm>
            <a:off x="1532897" y="2773955"/>
            <a:ext cx="9803969" cy="2036762"/>
          </a:xfrm>
        </p:spPr>
        <p:txBody>
          <a:bodyPr vert="horz" lIns="91440" tIns="45720" rIns="91440" bIns="45720" rtlCol="0" anchor="t">
            <a:noAutofit/>
          </a:bodyPr>
          <a:lstStyle/>
          <a:p>
            <a:pPr marL="0" indent="0">
              <a:buNone/>
            </a:pPr>
            <a:r>
              <a:rPr lang="en-GB" sz="1600" dirty="0">
                <a:solidFill>
                  <a:srgbClr val="D00065"/>
                </a:solidFill>
                <a:latin typeface="Arial"/>
                <a:cs typeface="Arial"/>
              </a:rPr>
              <a:t>You need to:</a:t>
            </a:r>
            <a:endParaRPr lang="en-US" sz="1600" dirty="0">
              <a:solidFill>
                <a:srgbClr val="D00065"/>
              </a:solidFill>
              <a:latin typeface="Arial"/>
              <a:cs typeface="Arial"/>
            </a:endParaRPr>
          </a:p>
          <a:p>
            <a:r>
              <a:rPr lang="en-GB" sz="1600" dirty="0">
                <a:solidFill>
                  <a:srgbClr val="D00065"/>
                </a:solidFill>
                <a:latin typeface="Arial"/>
                <a:cs typeface="Arial"/>
              </a:rPr>
              <a:t>Identify the school's policies and how they provide opportunities for learning outside the classroom.</a:t>
            </a:r>
          </a:p>
          <a:p>
            <a:r>
              <a:rPr lang="en-GB" sz="1600" dirty="0">
                <a:solidFill>
                  <a:srgbClr val="D00065"/>
                </a:solidFill>
                <a:latin typeface="Arial"/>
                <a:cs typeface="Arial"/>
              </a:rPr>
              <a:t>Explain how and why taking learning outside the classroom is beneficial.</a:t>
            </a:r>
          </a:p>
          <a:p>
            <a:r>
              <a:rPr lang="en-GB" sz="1600" dirty="0">
                <a:solidFill>
                  <a:srgbClr val="D00065"/>
                </a:solidFill>
                <a:latin typeface="Arial"/>
                <a:cs typeface="Arial"/>
              </a:rPr>
              <a:t>Describe the benefits of being outside the classroom to children. Think in terms of holistic development and how it supports emotional wellbeing and development, as well as the planned curriculum.</a:t>
            </a:r>
          </a:p>
          <a:p>
            <a:r>
              <a:rPr lang="en-GB" sz="1600" dirty="0">
                <a:solidFill>
                  <a:srgbClr val="D00065"/>
                </a:solidFill>
                <a:latin typeface="Arial"/>
                <a:cs typeface="Arial"/>
              </a:rPr>
              <a:t>Identify the health and safety processes that the school has in place to support outdoor learning environments.</a:t>
            </a:r>
          </a:p>
        </p:txBody>
      </p:sp>
      <p:sp>
        <p:nvSpPr>
          <p:cNvPr id="4" name="TextBox 3">
            <a:extLst>
              <a:ext uri="{FF2B5EF4-FFF2-40B4-BE49-F238E27FC236}">
                <a16:creationId xmlns:a16="http://schemas.microsoft.com/office/drawing/2014/main" id="{CB08C734-5CBB-4AD4-9CCF-A8361A19B5D8}"/>
              </a:ext>
            </a:extLst>
          </p:cNvPr>
          <p:cNvSpPr txBox="1"/>
          <p:nvPr/>
        </p:nvSpPr>
        <p:spPr>
          <a:xfrm>
            <a:off x="96819" y="45522"/>
            <a:ext cx="1204856" cy="369332"/>
          </a:xfrm>
          <a:prstGeom prst="rect">
            <a:avLst/>
          </a:prstGeom>
          <a:noFill/>
        </p:spPr>
        <p:txBody>
          <a:bodyPr wrap="square" lIns="91440" tIns="45720" rIns="91440" bIns="45720" rtlCol="0" anchor="t">
            <a:spAutoFit/>
          </a:bodyPr>
          <a:lstStyle/>
          <a:p>
            <a:r>
              <a:rPr lang="en-GB">
                <a:latin typeface="Arial"/>
                <a:cs typeface="Arial"/>
              </a:rPr>
              <a:t>S1.15</a:t>
            </a:r>
            <a:endParaRPr lang="en-GB">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74B5A403-8F10-B8C1-1DAB-1605B926615E}"/>
              </a:ext>
            </a:extLst>
          </p:cNvPr>
          <p:cNvPicPr>
            <a:picLocks noChangeAspect="1"/>
          </p:cNvPicPr>
          <p:nvPr/>
        </p:nvPicPr>
        <p:blipFill>
          <a:blip r:embed="rId2"/>
          <a:stretch>
            <a:fillRect/>
          </a:stretch>
        </p:blipFill>
        <p:spPr>
          <a:xfrm>
            <a:off x="526798" y="3160197"/>
            <a:ext cx="889000" cy="901884"/>
          </a:xfrm>
          <a:prstGeom prst="rect">
            <a:avLst/>
          </a:prstGeom>
        </p:spPr>
      </p:pic>
    </p:spTree>
    <p:extLst>
      <p:ext uri="{BB962C8B-B14F-4D97-AF65-F5344CB8AC3E}">
        <p14:creationId xmlns:p14="http://schemas.microsoft.com/office/powerpoint/2010/main" val="23219051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6" ma:contentTypeDescription="Create a new document." ma:contentTypeScope="" ma:versionID="0f627ac8ac796d0912ca7dfbd8a8a9aa">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a06230f52e8ad95caf0184dcb1ba937"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Props1.xml><?xml version="1.0" encoding="utf-8"?>
<ds:datastoreItem xmlns:ds="http://schemas.openxmlformats.org/officeDocument/2006/customXml" ds:itemID="{64393F1B-F1C1-4459-8D00-6DA4394BB4C9}">
  <ds:schemaRefs>
    <ds:schemaRef ds:uri="http://schemas.microsoft.com/sharepoint/v3/contenttype/forms"/>
  </ds:schemaRefs>
</ds:datastoreItem>
</file>

<file path=customXml/itemProps2.xml><?xml version="1.0" encoding="utf-8"?>
<ds:datastoreItem xmlns:ds="http://schemas.openxmlformats.org/officeDocument/2006/customXml" ds:itemID="{22B54259-CC4D-4C3F-B81E-C120E9DB80D2}"/>
</file>

<file path=customXml/itemProps3.xml><?xml version="1.0" encoding="utf-8"?>
<ds:datastoreItem xmlns:ds="http://schemas.openxmlformats.org/officeDocument/2006/customXml" ds:itemID="{664BD923-EEB9-4D5A-BB62-1C2F21A6B767}">
  <ds:schemaRefs>
    <ds:schemaRef ds:uri="http://schemas.openxmlformats.org/package/2006/metadata/core-properties"/>
    <ds:schemaRef ds:uri="http://schemas.microsoft.com/office/infopath/2007/PartnerControls"/>
    <ds:schemaRef ds:uri="http://purl.org/dc/dcmitype/"/>
    <ds:schemaRef ds:uri="http://schemas.microsoft.com/office/2006/documentManagement/types"/>
    <ds:schemaRef ds:uri="http://schemas.microsoft.com/office/2006/metadata/properties"/>
    <ds:schemaRef ds:uri="http://www.w3.org/XML/1998/namespace"/>
    <ds:schemaRef ds:uri="414d2ded-29cc-4abd-a1df-c646721ce55b"/>
    <ds:schemaRef ds:uri="http://purl.org/dc/elements/1.1/"/>
    <ds:schemaRef ds:uri="2847a094-2edf-4950-a853-13ec668231ed"/>
    <ds:schemaRef ds:uri="http://purl.org/dc/terms/"/>
  </ds:schemaRefs>
</ds:datastoreItem>
</file>

<file path=docProps/app.xml><?xml version="1.0" encoding="utf-8"?>
<Properties xmlns="http://schemas.openxmlformats.org/officeDocument/2006/extended-properties" xmlns:vt="http://schemas.openxmlformats.org/officeDocument/2006/docPropsVTypes">
  <TotalTime>1152</TotalTime>
  <Words>1587</Words>
  <Application>Microsoft Office PowerPoint</Application>
  <PresentationFormat>Widescreen</PresentationFormat>
  <Paragraphs>80</Paragraphs>
  <Slides>12</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Arial</vt:lpstr>
      <vt:lpstr>Calibri</vt:lpstr>
      <vt:lpstr>Calibri Light</vt:lpstr>
      <vt:lpstr>Courier New</vt:lpstr>
      <vt:lpstr>Office Theme</vt:lpstr>
      <vt:lpstr>1_Office Theme</vt:lpstr>
      <vt:lpstr>     Formative assessment task one (FA1)  Links to: assignment two – presentation to support preparation for potential professional discussions as part of assignment two   Please note that this is a learner guide and should be used as such. You are welcome to change the design and presentation how you see fit.   All guidance is written in pink to provide a framework and prompts. You are expected to delete this guidance before your presentation to your tutor/assessor.</vt:lpstr>
      <vt:lpstr>Identify and use unplanned opportunities to develop mathematical understanding as they arise   The learner has demonstrated: - recognition and use of unplanned opportunities to develop mathematical understanding  - skills to develop and extend pupils’ mathematical understanding</vt:lpstr>
      <vt:lpstr>Participate in digital safety and cyberbullying initiatives   The learner has demonstrated: - compliance with legislation and school policy - keeping knowledge up to date to be able to identify potential online risks - contributing to the safeguarding of pupils</vt:lpstr>
      <vt:lpstr>Help pupils develop ownership of their learning and education through a learner-led approach  The learner has demonstrated:  - facilitating pupil feedback on learning by providing opportunities for pupils to reflect on learning   Through follow-up discussion, the learner has demonstrated: - understanding of supporting pupils to independently set targets and action plans</vt:lpstr>
      <vt:lpstr>Help pupils to choose realistic goals that are challenging but achievable  The learner has demonstrated: - supporting pupils to create realistic, challenging and achievable targets (eg SMART)</vt:lpstr>
      <vt:lpstr>Work collaboratively with other professionals, for example, speech and language therapists, as required, as part of a multiagency approach  The learner has demonstrated:  - implementing strategies agreed through collaboration between agencies and the teacher, for example strategies on the education, health and care plan (EHCP)</vt:lpstr>
      <vt:lpstr>Recognise and differentiate approaches to meet pupils’ individual needs to support them in accessing the curriculum  The learner has demonstrated:  - using different communication methods when working with pupils with special education needs and disabilities (SEND), including but not limited to visual supports, sign language or British Sign Language and technologies such as augmentative and alternative communication (AAC) - using a range of strategies to communicate when working with pupils with different needs, including but not limited to visual prompts and cues including non-verbal communication, picture exchange communication systems (PECS), developing vocabulary and developing social skills to support communication - having a flexible approach in order to respond and adapt to pupils’ needs and the situation</vt:lpstr>
      <vt:lpstr>Support pupils with disabilities or special educational needs by providing care and encouragement  The learner has demonstrated:  - appropriate personal care for pupils with disabilities or special educational needs  - medical care for pupils with disabilities or special educational needs, if appropriate  - actively listening to pupils and providing encouragement</vt:lpstr>
      <vt:lpstr>Facilitate learning outside the classroom  The learner has demonstrated:  - providing the right opportunities and the right environment  - providing appropriate challenge  - checking for and making pupils aware of health and safety  - looking at practical considerations  - considering the needs of all pupils</vt:lpstr>
      <vt:lpstr>Encourage pupils to make informed choices  The learner has demonstrated: - supporting pupils to consider all available information to make informed choices and decisions</vt:lpstr>
      <vt:lpstr>Support the development of positive self-concept  The learner has demonstrated:  - use of positive language to reframe how pupils see themselves  - reaffirming positive attitudes and behaviours - acknowledging diversity in the setting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Please note this is a guide and should be used as such – therefore you are welcome change design and presentation how you see fit  All guidance will be written in Purple – you are expected to delete this purple guidance before your presentation to your Tutor/Assessor</dc:title>
  <dc:creator>Sarah Fairlie</dc:creator>
  <cp:lastModifiedBy>Cat Uren</cp:lastModifiedBy>
  <cp:revision>16</cp:revision>
  <dcterms:created xsi:type="dcterms:W3CDTF">2022-04-20T12:46:56Z</dcterms:created>
  <dcterms:modified xsi:type="dcterms:W3CDTF">2022-09-01T16:25:33Z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