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slideLayouts/slideLayout24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authors.xml" ContentType="application/vnd.ms-powerpoint.authors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7"/>
  </p:notesMasterIdLst>
  <p:sldIdLst>
    <p:sldId id="256" r:id="rId3"/>
    <p:sldId id="340" r:id="rId4"/>
    <p:sldId id="425" r:id="rId5"/>
    <p:sldId id="426" r:id="rId6"/>
    <p:sldId id="427" r:id="rId7"/>
    <p:sldId id="428" r:id="rId8"/>
    <p:sldId id="429" r:id="rId9"/>
    <p:sldId id="430" r:id="rId10"/>
    <p:sldId id="360" r:id="rId11"/>
    <p:sldId id="437" r:id="rId12"/>
    <p:sldId id="432" r:id="rId13"/>
    <p:sldId id="433" r:id="rId14"/>
    <p:sldId id="434" r:id="rId15"/>
    <p:sldId id="31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0DA437-6F9E-2DFB-2EDD-BF1D24D77E69}" name="Marie Joubert (staff)" initials="MJ(" userId="S::marie.joubert1@nottingham.ac.uk::8784a254-284d-4fcc-ace7-66743a425855" providerId="AD"/>
  <p188:author id="{6EAC9880-9F95-82CD-7BDE-5A307FA106F4}" name="Sarah" initials="S" userId="Sarah" providerId="None"/>
  <p188:author id="{A3B5DB84-950D-7B36-4E01-DE48024E119B}" name="Olesya Gilmutdinova" initials="OG" userId="S::olesya@newgenpublishing.co.uk::0ad0dfd8-c78a-45b1-8302-82c733b1cefb" providerId="AD"/>
  <p188:author id="{5C0F08FE-B5CA-9B9E-29F8-9E60E2B97FB0}" name="Harsh Kumar" initials="H" userId="Harsh Kumar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llett, Clare" initials="CC" lastIdx="62" clrIdx="0">
    <p:extLst>
      <p:ext uri="{19B8F6BF-5375-455C-9EA6-DF929625EA0E}">
        <p15:presenceInfo xmlns:p15="http://schemas.microsoft.com/office/powerpoint/2012/main" userId="S::Clare.Collett@Pearson.com::a376c1f8-5148-4d55-9c90-6113c98c8476" providerId="AD"/>
      </p:ext>
    </p:extLst>
  </p:cmAuthor>
  <p:cmAuthor id="2" name="Veronica Wastell" initials="VW" lastIdx="17" clrIdx="1">
    <p:extLst>
      <p:ext uri="{19B8F6BF-5375-455C-9EA6-DF929625EA0E}">
        <p15:presenceInfo xmlns:p15="http://schemas.microsoft.com/office/powerpoint/2012/main" userId="Veronica Wastell" providerId="None"/>
      </p:ext>
    </p:extLst>
  </p:cmAuthor>
  <p:cmAuthor id="3" name="Clare Dawson" initials="CD" lastIdx="10" clrIdx="2"/>
  <p:cmAuthor id="4" name="Marie Joubert" initials="MJ" lastIdx="70" clrIdx="3">
    <p:extLst>
      <p:ext uri="{19B8F6BF-5375-455C-9EA6-DF929625EA0E}">
        <p15:presenceInfo xmlns:p15="http://schemas.microsoft.com/office/powerpoint/2012/main" userId="S::marie.joubert1@nottingham.ac.uk::8784a254-284d-4fcc-ace7-66743a42585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0064"/>
    <a:srgbClr val="E6C8D9"/>
    <a:srgbClr val="B20000"/>
    <a:srgbClr val="EFDCBF"/>
    <a:srgbClr val="FFDDF1"/>
    <a:srgbClr val="BDA4B2"/>
    <a:srgbClr val="8F5C2E"/>
    <a:srgbClr val="4C4EAE"/>
    <a:srgbClr val="CDCEE9"/>
    <a:srgbClr val="7400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–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30" autoAdjust="0"/>
    <p:restoredTop sz="90553" autoAdjust="0"/>
  </p:normalViewPr>
  <p:slideViewPr>
    <p:cSldViewPr snapToGrid="0" snapToObjects="1">
      <p:cViewPr varScale="1">
        <p:scale>
          <a:sx n="60" d="100"/>
          <a:sy n="60" d="100"/>
        </p:scale>
        <p:origin x="788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5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commentAuthors" Target="commentAuthors.xml"/><Relationship Id="rId26" Type="http://schemas.openxmlformats.org/officeDocument/2006/relationships/customXml" Target="../customXml/item3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customXml" Target="../customXml/item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ustomXml" Target="../customXml/item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8/10/relationships/authors" Target="authors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25C08C-1EE7-2E4B-BEDD-2CD36E772CA0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0292A9-7A47-3844-B146-D6E152DC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700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8762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292A9-7A47-3844-B146-D6E152DCFCB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4411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0292A9-7A47-3844-B146-D6E152DCFCB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8650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0292A9-7A47-3844-B146-D6E152DCFCB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4240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0292A9-7A47-3844-B146-D6E152DCFCB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4538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292A9-7A47-3844-B146-D6E152DCFCB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841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0292A9-7A47-3844-B146-D6E152DCFC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3647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0292A9-7A47-3844-B146-D6E152DCFC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4137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0292A9-7A47-3844-B146-D6E152DCFC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203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0292A9-7A47-3844-B146-D6E152DCFC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3426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0292A9-7A47-3844-B146-D6E152DCFCB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1546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0292A9-7A47-3844-B146-D6E152DCFCB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0820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0292A9-7A47-3844-B146-D6E152DCFCB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443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292A9-7A47-3844-B146-D6E152DCFCB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288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E9299-7A4A-CF4C-8CAB-26B755E61A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D758C2-1153-B944-8767-1B9FC695E2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295346-481B-9148-9F45-047F4B17D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00532-AFFC-6B4B-A157-C5716CAB66AF}" type="datetime1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CA7E3-54F5-CE4C-A0C9-173A337E0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58FADA-7263-6346-880C-D8050662A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684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66B33-5A5D-9340-BCC9-7C2AC9BE8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2C00CF-AFD8-BF4A-A0BA-E817DCCDFC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CB277A-C330-5846-877B-A41F5A6FD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AB177-FA41-CE43-A4F3-2784EC194D6E}" type="datetime1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DB542-32A0-B041-ABC1-F2BF9E7F7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FB01DE-E4A2-9E4A-9F5E-920011075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691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888DED-5D49-0D49-9626-848FD149FA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705394-05C5-2442-AEE2-630A13F3B7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A01C0A-FBB6-AF43-BCEF-0A9F36242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78521-1942-204E-9D75-7B1AB6186D23}" type="datetime1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E63140-48CF-E94E-B47A-EB7847D17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4FDEEE-7B90-9644-8191-DDC372D97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760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Option 1 (Lock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meeting room with a discussion group enjoying collaborating together around a table. They have a variety of documents and an open laptop in front of them.&#10;">
            <a:extLst>
              <a:ext uri="{FF2B5EF4-FFF2-40B4-BE49-F238E27FC236}">
                <a16:creationId xmlns:a16="http://schemas.microsoft.com/office/drawing/2014/main" id="{E6FA3312-5EA2-C34C-A957-A867FE0B26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7986" b="798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84960" y="2961600"/>
            <a:ext cx="6623040" cy="1656000"/>
          </a:xfrm>
          <a:solidFill>
            <a:schemeClr val="accent2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5467"/>
              </a:lnSpc>
              <a:defRPr sz="6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84960" y="4824000"/>
            <a:ext cx="6623040" cy="1656000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2133"/>
              </a:lnSpc>
              <a:spcBef>
                <a:spcPts val="0"/>
              </a:spcBef>
              <a:buNone/>
              <a:defRPr sz="1800" b="1" cap="all" baseline="0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5184960" y="5253203"/>
            <a:ext cx="6407315" cy="672075"/>
          </a:xfrm>
        </p:spPr>
        <p:txBody>
          <a:bodyPr lIns="108000">
            <a:noAutofit/>
          </a:bodyPr>
          <a:lstStyle>
            <a:lvl1pPr marL="0" indent="0" algn="l" defTabSz="1219170" rtl="0" eaLnBrk="1" latinLnBrk="0" hangingPunct="1">
              <a:lnSpc>
                <a:spcPts val="2133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800" b="0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9170" rtl="0" eaLnBrk="1" latinLnBrk="0" hangingPunct="1">
              <a:lnSpc>
                <a:spcPts val="2133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80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1219170" rtl="0" eaLnBrk="1" latinLnBrk="0" hangingPunct="1">
              <a:lnSpc>
                <a:spcPts val="2133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80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1219170" rtl="0" eaLnBrk="1" latinLnBrk="0" hangingPunct="1">
              <a:lnSpc>
                <a:spcPts val="2133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80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1219170" rtl="0" eaLnBrk="1" latinLnBrk="0" hangingPunct="1">
              <a:lnSpc>
                <a:spcPts val="2133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80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5184960" y="5829267"/>
            <a:ext cx="6407315" cy="672075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1219170" rtl="0" eaLnBrk="1" latinLnBrk="0" hangingPunct="1">
              <a:lnSpc>
                <a:spcPts val="2133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800" b="0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9170" rtl="0" eaLnBrk="1" latinLnBrk="0" hangingPunct="1">
              <a:lnSpc>
                <a:spcPts val="2133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80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1219170" rtl="0" eaLnBrk="1" latinLnBrk="0" hangingPunct="1">
              <a:lnSpc>
                <a:spcPts val="2133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80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1219170" rtl="0" eaLnBrk="1" latinLnBrk="0" hangingPunct="1">
              <a:lnSpc>
                <a:spcPts val="2133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80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1219170" rtl="0" eaLnBrk="1" latinLnBrk="0" hangingPunct="1">
              <a:lnSpc>
                <a:spcPts val="2133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80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B225365-3D5D-E14C-B39A-FF7434DBCAC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384001"/>
            <a:ext cx="3860376" cy="63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87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8013A-3248-CD49-A89C-46D39D7FD8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DCBD20-65C8-604B-8223-E04FB69451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C0A9B5-C2E7-2449-9E0E-F6AFDCAED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E283-DB39-F44B-AFA4-F687808D57BF}" type="datetime1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94118D-3C70-8A41-907B-A497C920D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3E65BC-C24D-2D45-B0BB-EF6D1D635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8013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F5B31-45EB-C24F-9E36-7D17E6430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BE00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11802-820E-BE41-8BBE-378F5DAB0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E6C28-AC16-BF48-AC5A-1EE1FE127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144BD-0A74-C343-84B2-D8F01B20524B}" type="datetime1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AF1AC-29AF-9D4C-8C91-291F1E153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C52D71-6938-9944-BD93-B36443416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3295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7B0C8-8BEE-7D47-9B4D-F905347D6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A075DF-6830-994F-930B-9A7111A97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ED8FDA-DE34-D64E-841A-686C4CAF4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8A290-B8B3-DF49-A0D1-C9992EDB112D}" type="datetime1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6AFB61-A685-5B49-BBC3-4550598B6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0F3E9B-8688-3246-A29D-CA93D76DB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1629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CC053-5046-384A-AF29-B8F5FDD13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BE00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91068-C6AE-6C41-9AF4-DEBE37FE87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FF627F-C7DA-E143-AECD-24BC99F64E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E8725F-1BFE-884A-8C48-257026E83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218E9-7F47-C044-907D-624F6064ACA4}" type="datetime1">
              <a:rPr lang="en-US" smtClean="0"/>
              <a:t>3/16/2023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5F0B32-AB7B-C348-A61C-205DC7F22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EADAC-0764-DF4B-8EEF-D609EADF6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1094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5EFE7-41F6-D845-AD97-74826EFC6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BE00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635AB2-5796-944C-B5A8-95A3957468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A04CAB-CE95-6A4A-BC48-A5A6E28BC0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7A78F3-DBCE-BB4E-8AE5-1F978F3D02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99B274-DA5D-AF45-A15B-FCD0600286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A64DE8-F42B-F140-88D7-B91577285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DCB8-AD22-A54F-9910-29E01F6E01AB}" type="datetime1">
              <a:rPr lang="en-US" smtClean="0"/>
              <a:t>3/16/2023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55894D-314E-2248-8372-3ACCB8E33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6AF1A3-8C35-6444-880B-489D3E3BD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700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D6E35-E288-6E46-8AE2-C620DACF8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BE00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909971-F513-8245-B1F9-9A705DE1F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38A18-D63C-654F-A494-634F276E3E8E}" type="datetime1">
              <a:rPr lang="en-US" smtClean="0"/>
              <a:t>3/16/2023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2AA84A-0BFD-AF4D-9F99-6584F52DF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770928-A687-0F40-B8F0-2D6BD37CA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6964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080357-36FF-4C49-B3FF-1542030E0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29174-E8AA-2147-9375-45B31203D791}" type="datetime1">
              <a:rPr lang="en-US" smtClean="0"/>
              <a:t>3/16/2023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532AE4-F24A-A649-9728-E49CB5FE9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64B81A-0898-824E-86F6-312F2B037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038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9BBF6-712C-894B-B338-770EE55BC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E58E9-0799-7844-87FB-63296043F8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A0A057-D11A-AF46-A095-382D89609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23E7-40F4-C14B-965A-8AC6D86EFD48}" type="datetime1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1B5B23-F3DA-BA40-BDB9-E14D617B7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93DFE2-06A3-8A4B-A944-ECD3E22A4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2062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F9C27-E5B0-3345-A4AB-CFB2F6835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 b="1">
                <a:solidFill>
                  <a:srgbClr val="BE00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24FF64-A4EF-874D-8148-B50CAAACD8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450630-1DFB-8040-B781-5D0E3233E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0DDAF7-3456-A247-8D5C-0A8EBD0B4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A88EE-9189-5A4E-9528-35D4F42BEA3C}" type="datetime1">
              <a:rPr lang="en-US" smtClean="0"/>
              <a:t>3/16/2023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0FA3EF-BB27-4142-A314-3F13BEB8F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573FCC-E67D-914C-8071-528E22BB0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3199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23CFB-F218-FE4B-8BB7-6CC1B13A9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 b="1">
                <a:solidFill>
                  <a:srgbClr val="BE00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9AFFD7-11D4-1746-B361-401D1D238F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B5B14A-7DB4-694D-AD86-D834B1CDFE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48DFDA-9439-DD43-9821-1A465EA86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B1FB-8BFA-A84E-B83A-BE54B3EA6B17}" type="datetime1">
              <a:rPr lang="en-US" smtClean="0"/>
              <a:t>3/16/2023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26C68-32CC-CA45-B6C3-507085754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E5578E-F248-B144-AD91-40F0E6F90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4295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46885-65B4-5E40-98D6-F8377F61F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BE00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8FAB7D-778E-B443-9C49-CA14C625F5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EFCAC-9FC8-2F43-B14F-0289E67FA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90D3-6790-B348-A017-66135251B151}" type="datetime1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E52450-DA91-344A-BF3A-87DC3B688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F1BD14-FC3F-A248-8687-C4A0071B9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6640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0E8DF8-B610-594D-8FBB-72CC98FFF8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3443CC-1F93-D948-A9E8-C3289413EB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47C0B7-1831-2841-9DC9-AA8968856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56D6D-65C6-8E4B-9F66-DF088DE91A33}" type="datetime1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A52383-7CA5-AF44-8E5C-A339198E5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A34063-8A2B-F44D-A1D5-B7566A1DA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2392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312001" y="1315200"/>
            <a:ext cx="10223500" cy="4802099"/>
          </a:xfrm>
        </p:spPr>
        <p:txBody>
          <a:bodyPr>
            <a:noAutofit/>
          </a:bodyPr>
          <a:lstStyle>
            <a:lvl1pPr marL="0" indent="0">
              <a:lnSpc>
                <a:spcPts val="3733"/>
              </a:lnSpc>
              <a:spcBef>
                <a:spcPts val="0"/>
              </a:spcBef>
              <a:buNone/>
              <a:defRPr sz="3600"/>
            </a:lvl1pPr>
            <a:lvl2pPr marL="359991" indent="-359991">
              <a:lnSpc>
                <a:spcPts val="3733"/>
              </a:lnSpc>
              <a:spcBef>
                <a:spcPts val="0"/>
              </a:spcBef>
              <a:defRPr sz="3600"/>
            </a:lvl2pPr>
            <a:lvl3pPr marL="719982" indent="-359991">
              <a:lnSpc>
                <a:spcPts val="3733"/>
              </a:lnSpc>
              <a:defRPr sz="3600"/>
            </a:lvl3pPr>
            <a:lvl4pPr marL="1079973" indent="-359991">
              <a:lnSpc>
                <a:spcPts val="3733"/>
              </a:lnSpc>
              <a:defRPr sz="3600"/>
            </a:lvl4pPr>
            <a:lvl5pPr marL="1439964" indent="-359991">
              <a:lnSpc>
                <a:spcPts val="3733"/>
              </a:lnSpc>
              <a:defRPr sz="3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10601" y="333201"/>
            <a:ext cx="11250084" cy="932567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667"/>
              </a:lnSpc>
              <a:spcBef>
                <a:spcPts val="0"/>
              </a:spcBef>
              <a:defRPr sz="2667" b="1" cap="all" baseline="0"/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4854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DB25C-5BC8-5741-96E2-575DEB0A0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7A4623-1CC0-D846-B84F-4C72F5F133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7FA13E-7A12-1042-9D21-E96427238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C4B9-12C9-FB44-AC9D-ED994028918A}" type="datetime1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00A479-4CBC-5B4D-8D62-578763717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8F5A7C-FA91-BE4F-A72B-317008C88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442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571B6-3CF8-454F-AAA8-40717B48C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FEDA33-B84D-6F4D-A145-D2B700B5F5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DF14CB-76BE-E74C-B7EB-9E85283743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BDD26B-D800-9244-BC67-6035178AB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1DFF8-D00C-FB44-B806-B6B270705AEB}" type="datetime1">
              <a:rPr lang="en-US" smtClean="0"/>
              <a:t>3/16/2023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FA71B0-1356-CE44-839D-14B49C3AC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3BD825-FDD3-AE47-868C-0405C3003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437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1DBAD-EF53-8641-957C-47C8A0CF6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338973-FBEB-0B45-8B22-E682B7775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504063-3ECF-2A40-B4B2-D798607021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E6B636-F832-FE46-AFAC-A655154482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6203D1-709A-F440-A2B2-2354D0328C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105BDA-E7DE-A54B-A53D-AA1179002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EA0CC-CB2D-324E-AC2B-9E0B7B128A47}" type="datetime1">
              <a:rPr lang="en-US" smtClean="0"/>
              <a:t>3/16/2023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63DB5F-F468-FE46-A96D-BDEFCD3C6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046405-2AE0-C14B-8959-4DBC7D1B1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526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E6E30-01CA-B54F-A141-0B9C6CC42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7C3E65-99BB-E540-A491-F9EE12CBA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89F-5B75-E346-8D1C-51D16750FD93}" type="datetime1">
              <a:rPr lang="en-US" smtClean="0"/>
              <a:t>3/16/2023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000866-511C-3941-A764-EBB155AE5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C9C672-EE08-4046-BB96-26736A942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471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C9E546-42AD-D14C-9301-45E199364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E772-966B-1946-9ABE-AC27881A4A01}" type="datetime1">
              <a:rPr lang="en-US" smtClean="0"/>
              <a:t>3/16/2023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15A7F6-2EC6-B54D-8FA8-D9EF76EC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D52C0A-9B3B-624B-A092-B4A616BDE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660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0682B-29D1-9B46-A84B-E30E72B0F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C740C-FBAA-6C4B-A863-5BBBA5CBC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31B158-757E-AE41-B565-37ED88B1A2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865F3C-6C02-BB45-8932-C69F3CAAF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98A7-B758-DD40-8590-83E3E30C99FC}" type="datetime1">
              <a:rPr lang="en-US" smtClean="0"/>
              <a:t>3/16/2023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C2AC59-F5EC-594E-9C3B-39CA8EF72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41DF19-4F9F-5340-B271-B255C0A91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959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9186C-FEC9-2943-96A2-78568536F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2AED95-B008-8747-B10E-38272F70FC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E3CE7C-B467-854B-B6A6-FB7EC70DF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6A31EA-73C9-F847-BC58-915C2EFC2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5BBD-3E32-C644-8DE8-2C42C7A22893}" type="datetime1">
              <a:rPr lang="en-US" smtClean="0"/>
              <a:t>3/16/2023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75143B-FCE1-B642-A9D9-CA2BA6039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6B9DFA-1F03-D14A-88EF-5089C19F4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630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09BE31-4571-0E40-805F-BA98CF6C5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16792C-EF41-644D-8712-B3CE832D5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F5CA98-0782-2A49-B1CA-9A7E992844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4E2D3-EC21-BF4A-B917-324189F30406}" type="datetime1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0E0CFD-0BC6-8842-AFDB-7AAC0BAD59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CDDF30-F721-7F45-97FF-8B0353251D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1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C54EAE-9FC9-1846-B193-14EE7AB2C2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C01E3-789F-164C-A668-09207D43FCA9}" type="datetime1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EBF88A-710E-CF43-A77F-2F8EC52AF3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8CE41-835D-024E-8759-EB5C471BF0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92959B6-490E-A144-8C7C-88267F972F69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BD2323F-B1E1-6C4E-9AE6-649001D33CD4}"/>
              </a:ext>
            </a:extLst>
          </p:cNvPr>
          <p:cNvCxnSpPr>
            <a:cxnSpLocks/>
          </p:cNvCxnSpPr>
          <p:nvPr userDrawn="1"/>
        </p:nvCxnSpPr>
        <p:spPr>
          <a:xfrm>
            <a:off x="539999" y="6350379"/>
            <a:ext cx="11088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1315F01-3018-CC4B-BC61-0DF90B809CD2}"/>
              </a:ext>
            </a:extLst>
          </p:cNvPr>
          <p:cNvCxnSpPr>
            <a:cxnSpLocks/>
          </p:cNvCxnSpPr>
          <p:nvPr userDrawn="1"/>
        </p:nvCxnSpPr>
        <p:spPr>
          <a:xfrm>
            <a:off x="539999" y="1039899"/>
            <a:ext cx="11088000" cy="0"/>
          </a:xfrm>
          <a:prstGeom prst="line">
            <a:avLst/>
          </a:prstGeom>
          <a:ln w="9525">
            <a:solidFill>
              <a:srgbClr val="BE00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2837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rotect-eu.mimecast.com/s/vPSICK139HYOY2CA8y0k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rotect-eu.mimecast.com/s/vPSICK139HYOY2CA8y0k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rotect-eu.mimecast.com/s/vPSICK139HYOY2CA8y0k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rotect-eu.mimecast.com/s/vPSICK139HYOY2CA8y0k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jpeg"/><Relationship Id="rId4" Type="http://schemas.openxmlformats.org/officeDocument/2006/relationships/hyperlink" Target="https://protect-eu.mimecast.com/s/vPSICK139HYOY2CA8y0k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rotect-eu.mimecast.com/s/vPSICK139HYOY2CA8y0k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rotect-eu.mimecast.com/s/vPSICK139HYOY2CA8y0k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rotect-eu.mimecast.com/s/vPSICK139HYOY2CA8y0k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rotect-eu.mimecast.com/s/vPSICK139HYOY2CA8y0k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rotect-eu.mimecast.com/s/vPSICK139HYOY2CA8y0k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rotect-eu.mimecast.com/s/vPSICK139HYOY2CA8y0k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rotect-eu.mimecast.com/s/vPSICK139HYOY2CA8y0k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rotect-eu.mimecast.com/s/vPSICK139HYOY2CA8y0k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/>
          <p:cNvSpPr>
            <a:spLocks noGrp="1"/>
          </p:cNvSpPr>
          <p:nvPr>
            <p:ph type="ctrTitle"/>
          </p:nvPr>
        </p:nvSpPr>
        <p:spPr>
          <a:solidFill>
            <a:srgbClr val="BE0064"/>
          </a:solidFill>
        </p:spPr>
        <p:txBody>
          <a:bodyPr/>
          <a:lstStyle/>
          <a:p>
            <a:r>
              <a:rPr lang="en-GB" sz="5000" dirty="0">
                <a:latin typeface="Arial" panose="020B0604020202020204" pitchFamily="34" charset="0"/>
                <a:cs typeface="Arial" panose="020B0604020202020204" pitchFamily="34" charset="0"/>
              </a:rPr>
              <a:t>A whole college approach</a:t>
            </a:r>
          </a:p>
        </p:txBody>
      </p:sp>
      <p:sp>
        <p:nvSpPr>
          <p:cNvPr id="1057" name="Text Placeholder 105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D1CCD2-015A-ED66-6D05-0D81B75E21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029A9E5-BE12-7EC1-644F-927B347AF8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4960" y="4845341"/>
            <a:ext cx="6623040" cy="1656000"/>
          </a:xfrm>
        </p:spPr>
        <p:txBody>
          <a:bodyPr/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14CA42-B860-91B8-1594-93485BFDFCDE}"/>
              </a:ext>
            </a:extLst>
          </p:cNvPr>
          <p:cNvSpPr txBox="1"/>
          <p:nvPr/>
        </p:nvSpPr>
        <p:spPr>
          <a:xfrm>
            <a:off x="5184960" y="4832428"/>
            <a:ext cx="6623040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 for </a:t>
            </a:r>
          </a:p>
          <a:p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Self-Assessment Task 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22FDB7-99DA-C44F-9813-C2BAA492D7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5464" y="262672"/>
            <a:ext cx="2123825" cy="63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98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F61937-3E0C-915C-F392-C756B7EEA9F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10</a:t>
            </a:fld>
            <a:endParaRPr lang="en-GB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E37D97A-2960-E5D5-9C2F-F5D8C95836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8347606"/>
              </p:ext>
            </p:extLst>
          </p:nvPr>
        </p:nvGraphicFramePr>
        <p:xfrm>
          <a:off x="838800" y="2988000"/>
          <a:ext cx="10216800" cy="26491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389357">
                  <a:extLst>
                    <a:ext uri="{9D8B030D-6E8A-4147-A177-3AD203B41FA5}">
                      <a16:colId xmlns:a16="http://schemas.microsoft.com/office/drawing/2014/main" val="2188978475"/>
                    </a:ext>
                  </a:extLst>
                </a:gridCol>
                <a:gridCol w="1827443">
                  <a:extLst>
                    <a:ext uri="{9D8B030D-6E8A-4147-A177-3AD203B41FA5}">
                      <a16:colId xmlns:a16="http://schemas.microsoft.com/office/drawing/2014/main" val="3303282809"/>
                    </a:ext>
                  </a:extLst>
                </a:gridCol>
              </a:tblGrid>
              <a:tr h="5323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b="1" i="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Description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C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006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2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E6C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00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779783"/>
                  </a:ext>
                </a:extLst>
              </a:tr>
              <a:tr h="5292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From one vocational course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320751"/>
                  </a:ext>
                </a:extLst>
              </a:tr>
              <a:tr h="5292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From one vocational area but more than one course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7537494"/>
                  </a:ext>
                </a:extLst>
              </a:tr>
              <a:tr h="5292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Two or three vocational areas together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6886258"/>
                  </a:ext>
                </a:extLst>
              </a:tr>
              <a:tr h="5292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Totally mixed vocational areas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29857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CE8ACE3-3264-385C-3654-BE57CECFB6F5}"/>
              </a:ext>
            </a:extLst>
          </p:cNvPr>
          <p:cNvSpPr txBox="1"/>
          <p:nvPr/>
        </p:nvSpPr>
        <p:spPr>
          <a:xfrm>
            <a:off x="838800" y="1357409"/>
            <a:ext cx="10816344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altLang="en-US" sz="2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Which of the following best describes the mixture of students in your college classes for:</a:t>
            </a:r>
          </a:p>
          <a:p>
            <a:pPr lvl="1"/>
            <a:r>
              <a:rPr lang="en-GB" altLang="en-US" sz="2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	GCSE mathematics?</a:t>
            </a:r>
          </a:p>
          <a:p>
            <a:pPr lvl="1"/>
            <a:r>
              <a:rPr lang="en-GB" altLang="en-US" sz="2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	Functional Skills mathematics? </a:t>
            </a:r>
            <a:endParaRPr lang="en-GB" alt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B41ACABE-6585-8A52-2620-685006DC46A6}"/>
              </a:ext>
            </a:extLst>
          </p:cNvPr>
          <p:cNvSpPr txBox="1">
            <a:spLocks/>
          </p:cNvSpPr>
          <p:nvPr/>
        </p:nvSpPr>
        <p:spPr>
          <a:xfrm>
            <a:off x="462600" y="6405562"/>
            <a:ext cx="768637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© Crown copyright 2023. This information is licensed under the </a:t>
            </a:r>
            <a:r>
              <a:rPr lang="en-GB" sz="800" u="sng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Government Licence (nationalarchives.gov.uk)</a:t>
            </a:r>
            <a:r>
              <a:rPr lang="en-GB" sz="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v 3.0</a:t>
            </a:r>
            <a:endParaRPr lang="en-GB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892D3F5-94EB-11E9-D059-FA52149FD815}"/>
              </a:ext>
            </a:extLst>
          </p:cNvPr>
          <p:cNvSpPr txBox="1">
            <a:spLocks/>
          </p:cNvSpPr>
          <p:nvPr/>
        </p:nvSpPr>
        <p:spPr>
          <a:xfrm>
            <a:off x="752784" y="113608"/>
            <a:ext cx="7948613" cy="10170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600" b="1" dirty="0">
                <a:solidFill>
                  <a:srgbClr val="BE0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9</a:t>
            </a:r>
          </a:p>
        </p:txBody>
      </p:sp>
    </p:spTree>
    <p:extLst>
      <p:ext uri="{BB962C8B-B14F-4D97-AF65-F5344CB8AC3E}">
        <p14:creationId xmlns:p14="http://schemas.microsoft.com/office/powerpoint/2010/main" val="2132995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12F0C6-646A-B847-B751-F8629AA1EEB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353CAB-3C03-32FB-B39F-3BA99D257C8A}"/>
              </a:ext>
            </a:extLst>
          </p:cNvPr>
          <p:cNvSpPr txBox="1"/>
          <p:nvPr/>
        </p:nvSpPr>
        <p:spPr>
          <a:xfrm>
            <a:off x="1522800" y="2689200"/>
            <a:ext cx="8640000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Does the college stream any mathematics classes (by ability or previous grade)?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0BB415-F937-6D2F-15A2-90DDA6097820}"/>
              </a:ext>
            </a:extLst>
          </p:cNvPr>
          <p:cNvSpPr/>
          <p:nvPr/>
        </p:nvSpPr>
        <p:spPr>
          <a:xfrm>
            <a:off x="838800" y="1767599"/>
            <a:ext cx="9828000" cy="2601201"/>
          </a:xfrm>
          <a:prstGeom prst="rect">
            <a:avLst/>
          </a:prstGeom>
          <a:noFill/>
          <a:ln w="12700">
            <a:solidFill>
              <a:srgbClr val="BE00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 w="0"/>
              <a:solidFill>
                <a:srgbClr val="BE006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C6A53719-6B24-890A-084F-3AB08720E6A0}"/>
              </a:ext>
            </a:extLst>
          </p:cNvPr>
          <p:cNvSpPr txBox="1">
            <a:spLocks/>
          </p:cNvSpPr>
          <p:nvPr/>
        </p:nvSpPr>
        <p:spPr>
          <a:xfrm>
            <a:off x="462600" y="6405562"/>
            <a:ext cx="768637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© Crown copyright 2023. This information is licensed under the </a:t>
            </a:r>
            <a:r>
              <a:rPr lang="en-GB" sz="800" u="sng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Government Licence (nationalarchives.gov.uk)</a:t>
            </a:r>
            <a:r>
              <a:rPr lang="en-GB" sz="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v 3.0</a:t>
            </a:r>
            <a:endParaRPr lang="en-GB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0358997-B88D-C68B-19A3-2F5397D37E6F}"/>
              </a:ext>
            </a:extLst>
          </p:cNvPr>
          <p:cNvSpPr txBox="1">
            <a:spLocks/>
          </p:cNvSpPr>
          <p:nvPr/>
        </p:nvSpPr>
        <p:spPr>
          <a:xfrm>
            <a:off x="752784" y="113608"/>
            <a:ext cx="7948613" cy="10170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600" b="1" dirty="0">
                <a:solidFill>
                  <a:srgbClr val="BE0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10</a:t>
            </a:r>
          </a:p>
        </p:txBody>
      </p:sp>
    </p:spTree>
    <p:extLst>
      <p:ext uri="{BB962C8B-B14F-4D97-AF65-F5344CB8AC3E}">
        <p14:creationId xmlns:p14="http://schemas.microsoft.com/office/powerpoint/2010/main" val="3095269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12F0C6-646A-B847-B751-F8629AA1EEB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42114F-8311-F35F-03CA-76ED01FE68E6}"/>
              </a:ext>
            </a:extLst>
          </p:cNvPr>
          <p:cNvSpPr txBox="1"/>
          <p:nvPr/>
        </p:nvSpPr>
        <p:spPr>
          <a:xfrm>
            <a:off x="1525200" y="2422781"/>
            <a:ext cx="8640000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GB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How much time each week is allocated for mathematics classes for 16–19-year-olds taking: </a:t>
            </a:r>
          </a:p>
          <a:p>
            <a:pPr lvl="0"/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14400" lvl="1" indent="-457200">
              <a:buAutoNum type="alphaLcPeriod"/>
            </a:pPr>
            <a:r>
              <a:rPr lang="en-GB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GCSE mathematics? </a:t>
            </a:r>
          </a:p>
          <a:p>
            <a:pPr marL="914400" lvl="1" indent="-457200">
              <a:buAutoNum type="alphaLcPeriod"/>
            </a:pPr>
            <a:r>
              <a:rPr lang="en-GB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Functional Skills mathematics?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13DEC2-68FA-92C0-EE56-A1A828491807}"/>
              </a:ext>
            </a:extLst>
          </p:cNvPr>
          <p:cNvSpPr/>
          <p:nvPr/>
        </p:nvSpPr>
        <p:spPr>
          <a:xfrm>
            <a:off x="838800" y="1767599"/>
            <a:ext cx="9828000" cy="3464801"/>
          </a:xfrm>
          <a:prstGeom prst="rect">
            <a:avLst/>
          </a:prstGeom>
          <a:noFill/>
          <a:ln w="12700">
            <a:solidFill>
              <a:srgbClr val="BE00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 w="0"/>
              <a:solidFill>
                <a:srgbClr val="BE006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8BC6D1AD-B7D6-8099-DF6B-7519614483F5}"/>
              </a:ext>
            </a:extLst>
          </p:cNvPr>
          <p:cNvSpPr txBox="1">
            <a:spLocks/>
          </p:cNvSpPr>
          <p:nvPr/>
        </p:nvSpPr>
        <p:spPr>
          <a:xfrm>
            <a:off x="462600" y="6405562"/>
            <a:ext cx="768637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© Crown copyright 2023. This information is licensed under the </a:t>
            </a:r>
            <a:r>
              <a:rPr lang="en-GB" sz="800" u="sng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Government Licence (nationalarchives.gov.uk)</a:t>
            </a:r>
            <a:r>
              <a:rPr lang="en-GB" sz="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v 3.0</a:t>
            </a:r>
            <a:endParaRPr lang="en-GB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80E65A8-6AC2-3263-90EE-CE60B61C3F63}"/>
              </a:ext>
            </a:extLst>
          </p:cNvPr>
          <p:cNvSpPr txBox="1">
            <a:spLocks/>
          </p:cNvSpPr>
          <p:nvPr/>
        </p:nvSpPr>
        <p:spPr>
          <a:xfrm>
            <a:off x="752784" y="113608"/>
            <a:ext cx="7948613" cy="10170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600" b="1" dirty="0">
                <a:solidFill>
                  <a:srgbClr val="BE0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11</a:t>
            </a:r>
          </a:p>
        </p:txBody>
      </p:sp>
    </p:spTree>
    <p:extLst>
      <p:ext uri="{BB962C8B-B14F-4D97-AF65-F5344CB8AC3E}">
        <p14:creationId xmlns:p14="http://schemas.microsoft.com/office/powerpoint/2010/main" val="1462436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12F0C6-646A-B847-B751-F8629AA1EEB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F90E3B-2199-0878-E3B9-097F764EDEE3}"/>
              </a:ext>
            </a:extLst>
          </p:cNvPr>
          <p:cNvSpPr txBox="1"/>
          <p:nvPr/>
        </p:nvSpPr>
        <p:spPr>
          <a:xfrm>
            <a:off x="1525200" y="2110371"/>
            <a:ext cx="86400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How many teachers do you think are currently employed to teach mathematics (on courses leading to a mathematics qualification)? </a:t>
            </a:r>
          </a:p>
          <a:p>
            <a:pPr lvl="0"/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/>
            <a:r>
              <a:rPr lang="en-GB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How many of these are full-time mathematics teachers?</a:t>
            </a:r>
            <a:endParaRPr lang="en-GB" sz="2800" dirty="0"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911496C-AECE-19E4-FD92-20393B44BD8F}"/>
              </a:ext>
            </a:extLst>
          </p:cNvPr>
          <p:cNvSpPr/>
          <p:nvPr/>
        </p:nvSpPr>
        <p:spPr>
          <a:xfrm>
            <a:off x="838800" y="1767599"/>
            <a:ext cx="9828000" cy="3363201"/>
          </a:xfrm>
          <a:prstGeom prst="rect">
            <a:avLst/>
          </a:prstGeom>
          <a:noFill/>
          <a:ln w="12700">
            <a:solidFill>
              <a:srgbClr val="BE00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 w="0"/>
              <a:solidFill>
                <a:srgbClr val="BE006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C51A5341-C8BC-53D5-4776-9873E8750408}"/>
              </a:ext>
            </a:extLst>
          </p:cNvPr>
          <p:cNvSpPr txBox="1">
            <a:spLocks/>
          </p:cNvSpPr>
          <p:nvPr/>
        </p:nvSpPr>
        <p:spPr>
          <a:xfrm>
            <a:off x="462600" y="6405562"/>
            <a:ext cx="768637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© Crown copyright 2023. This information is licensed under the </a:t>
            </a:r>
            <a:r>
              <a:rPr lang="en-GB" sz="800" u="sng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Government Licence (nationalarchives.gov.uk)</a:t>
            </a:r>
            <a:r>
              <a:rPr lang="en-GB" sz="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v 3.0</a:t>
            </a:r>
            <a:endParaRPr lang="en-GB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4862A46-B484-BD14-DEFA-E2D31AFF3645}"/>
              </a:ext>
            </a:extLst>
          </p:cNvPr>
          <p:cNvSpPr txBox="1">
            <a:spLocks/>
          </p:cNvSpPr>
          <p:nvPr/>
        </p:nvSpPr>
        <p:spPr>
          <a:xfrm>
            <a:off x="752784" y="113608"/>
            <a:ext cx="7948613" cy="10170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600" b="1" dirty="0">
                <a:solidFill>
                  <a:srgbClr val="BE0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12</a:t>
            </a:r>
          </a:p>
        </p:txBody>
      </p:sp>
    </p:spTree>
    <p:extLst>
      <p:ext uri="{BB962C8B-B14F-4D97-AF65-F5344CB8AC3E}">
        <p14:creationId xmlns:p14="http://schemas.microsoft.com/office/powerpoint/2010/main" val="31235175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8AF66-BDEC-4533-9866-E930CF55A0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58537"/>
            <a:ext cx="9144000" cy="1219564"/>
          </a:xfrm>
          <a:solidFill>
            <a:srgbClr val="E6C8D9"/>
          </a:solidFill>
          <a:ln w="28575">
            <a:solidFill>
              <a:srgbClr val="BE0064"/>
            </a:solidFill>
          </a:ln>
        </p:spPr>
        <p:txBody>
          <a:bodyPr>
            <a:normAutofit/>
          </a:bodyPr>
          <a:lstStyle/>
          <a:p>
            <a:pPr algn="l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Credits</a:t>
            </a:r>
            <a:endParaRPr lang="en-GB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17EB91-628E-46AE-9928-24046C5C6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27592"/>
            <a:ext cx="9144000" cy="3203421"/>
          </a:xfrm>
          <a:ln w="28575">
            <a:solidFill>
              <a:srgbClr val="BE0064"/>
            </a:solidFill>
          </a:ln>
        </p:spPr>
        <p:txBody>
          <a:bodyPr>
            <a:normAutofit/>
          </a:bodyPr>
          <a:lstStyle/>
          <a:p>
            <a:pPr algn="l">
              <a:lnSpc>
                <a:spcPts val="31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b="1" dirty="0">
                <a:solidFill>
                  <a:srgbClr val="BE0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 acknowledgements</a:t>
            </a:r>
          </a:p>
          <a:p>
            <a:pPr algn="l">
              <a:lnSpc>
                <a:spcPts val="31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123rf.com: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Blaj Gabriel </a:t>
            </a:r>
          </a:p>
          <a:p>
            <a:pPr algn="l"/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F9FCDE-7D00-428D-8EE4-B16B20658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5464" y="262672"/>
            <a:ext cx="2123825" cy="63894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6827A3-B91F-4385-896A-93F2EEC9C0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14</a:t>
            </a:fld>
            <a:endParaRPr lang="en-US" dirty="0"/>
          </a:p>
        </p:txBody>
      </p:sp>
      <p:sp>
        <p:nvSpPr>
          <p:cNvPr id="11" name="Footer Placeholder 1">
            <a:extLst>
              <a:ext uri="{FF2B5EF4-FFF2-40B4-BE49-F238E27FC236}">
                <a16:creationId xmlns:a16="http://schemas.microsoft.com/office/drawing/2014/main" id="{CABF070F-41AE-3009-AE85-FCF49F7A7C45}"/>
              </a:ext>
            </a:extLst>
          </p:cNvPr>
          <p:cNvSpPr txBox="1">
            <a:spLocks/>
          </p:cNvSpPr>
          <p:nvPr/>
        </p:nvSpPr>
        <p:spPr>
          <a:xfrm>
            <a:off x="462600" y="6405562"/>
            <a:ext cx="768637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© Crown copyright 2023. This information is licensed under the </a:t>
            </a:r>
            <a:r>
              <a:rPr lang="en-GB" sz="800" u="sng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Government Licence (nationalarchives.gov.uk)</a:t>
            </a:r>
            <a:r>
              <a:rPr lang="en-GB" sz="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v 3.0</a:t>
            </a:r>
            <a:endParaRPr lang="en-GB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1001EA-A52C-81B8-A2CA-BB3C9EEBDB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00" y="0"/>
            <a:ext cx="3661410" cy="1006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2213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12F0C6-646A-B847-B751-F8629AA1EEB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32ED2AB-F02E-72B0-3385-30945488D7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6716905"/>
              </p:ext>
            </p:extLst>
          </p:nvPr>
        </p:nvGraphicFramePr>
        <p:xfrm>
          <a:off x="838800" y="1622107"/>
          <a:ext cx="9962865" cy="45676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85594">
                  <a:extLst>
                    <a:ext uri="{9D8B030D-6E8A-4147-A177-3AD203B41FA5}">
                      <a16:colId xmlns:a16="http://schemas.microsoft.com/office/drawing/2014/main" val="2188978475"/>
                    </a:ext>
                  </a:extLst>
                </a:gridCol>
                <a:gridCol w="6277271">
                  <a:extLst>
                    <a:ext uri="{9D8B030D-6E8A-4147-A177-3AD203B41FA5}">
                      <a16:colId xmlns:a16="http://schemas.microsoft.com/office/drawing/2014/main" val="3303282809"/>
                    </a:ext>
                  </a:extLst>
                </a:gridCol>
              </a:tblGrid>
              <a:tr h="917821">
                <a:tc>
                  <a:txBody>
                    <a:bodyPr/>
                    <a:lstStyle/>
                    <a:p>
                      <a:pPr algn="ctr"/>
                      <a:endParaRPr lang="en-US" sz="2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252000" marB="7200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C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00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b="1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 of college</a:t>
                      </a:r>
                    </a:p>
                  </a:txBody>
                  <a:tcPr marT="252000" marB="72000" anchor="ctr">
                    <a:lnL w="12700" cap="flat" cmpd="sng" algn="ctr">
                      <a:solidFill>
                        <a:srgbClr val="E6C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00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779783"/>
                  </a:ext>
                </a:extLst>
              </a:tr>
              <a:tr h="912458">
                <a:tc>
                  <a:txBody>
                    <a:bodyPr/>
                    <a:lstStyle/>
                    <a:p>
                      <a:pPr algn="ctr"/>
                      <a:r>
                        <a:rPr lang="en-GB" sz="21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marT="252000" marB="7200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Single-site independent college</a:t>
                      </a:r>
                    </a:p>
                  </a:txBody>
                  <a:tcPr marT="252000" marB="7200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320751"/>
                  </a:ext>
                </a:extLst>
              </a:tr>
              <a:tr h="9124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1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 marT="252000" marB="7200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Multi-site independent college</a:t>
                      </a:r>
                    </a:p>
                  </a:txBody>
                  <a:tcPr marT="252000" marB="7200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7537494"/>
                  </a:ext>
                </a:extLst>
              </a:tr>
              <a:tr h="9124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1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marT="252000" marB="7200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Single-site college within a larger college group</a:t>
                      </a:r>
                    </a:p>
                  </a:txBody>
                  <a:tcPr marT="252000" marB="7200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6886258"/>
                  </a:ext>
                </a:extLst>
              </a:tr>
              <a:tr h="9124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1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 marT="252000" marB="7200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Multi-site college within a larger college group</a:t>
                      </a:r>
                    </a:p>
                  </a:txBody>
                  <a:tcPr marT="252000" marB="7200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29857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C0C1B2A-71E9-2145-EDF7-1199C72D0CD9}"/>
              </a:ext>
            </a:extLst>
          </p:cNvPr>
          <p:cNvSpPr txBox="1"/>
          <p:nvPr/>
        </p:nvSpPr>
        <p:spPr>
          <a:xfrm>
            <a:off x="838800" y="1132353"/>
            <a:ext cx="8545655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Which of the following, in your opinion, best describes your college?</a:t>
            </a:r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B1B8873E-43F6-155D-A96E-5E1B2962880C}"/>
              </a:ext>
            </a:extLst>
          </p:cNvPr>
          <p:cNvSpPr txBox="1">
            <a:spLocks/>
          </p:cNvSpPr>
          <p:nvPr/>
        </p:nvSpPr>
        <p:spPr>
          <a:xfrm>
            <a:off x="462600" y="6405562"/>
            <a:ext cx="768637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© Crown copyright 2023. This information is licensed under the </a:t>
            </a:r>
            <a:r>
              <a:rPr lang="en-GB" sz="800" u="sng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Government Licence (nationalarchives.gov.uk)</a:t>
            </a:r>
            <a:r>
              <a:rPr lang="en-GB" sz="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v 3.0</a:t>
            </a:r>
            <a:endParaRPr lang="en-GB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84A7F8-1075-6A5F-2DD2-387D45573E06}"/>
              </a:ext>
            </a:extLst>
          </p:cNvPr>
          <p:cNvSpPr txBox="1">
            <a:spLocks/>
          </p:cNvSpPr>
          <p:nvPr/>
        </p:nvSpPr>
        <p:spPr>
          <a:xfrm>
            <a:off x="752784" y="113608"/>
            <a:ext cx="7948613" cy="10170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600" b="1" dirty="0">
                <a:solidFill>
                  <a:srgbClr val="BE0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1</a:t>
            </a:r>
          </a:p>
        </p:txBody>
      </p:sp>
    </p:spTree>
    <p:extLst>
      <p:ext uri="{BB962C8B-B14F-4D97-AF65-F5344CB8AC3E}">
        <p14:creationId xmlns:p14="http://schemas.microsoft.com/office/powerpoint/2010/main" val="131687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12F0C6-646A-B847-B751-F8629AA1EEB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225D96A-E522-F189-1DB4-859ED5958B7C}"/>
              </a:ext>
            </a:extLst>
          </p:cNvPr>
          <p:cNvSpPr/>
          <p:nvPr/>
        </p:nvSpPr>
        <p:spPr>
          <a:xfrm>
            <a:off x="838800" y="1767599"/>
            <a:ext cx="9828000" cy="2512301"/>
          </a:xfrm>
          <a:prstGeom prst="rect">
            <a:avLst/>
          </a:prstGeom>
          <a:noFill/>
          <a:ln w="12700">
            <a:solidFill>
              <a:srgbClr val="BE00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 w="0"/>
              <a:solidFill>
                <a:srgbClr val="BE006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2D61B6-A1A2-0776-E5F6-A731A7EE9BBE}"/>
              </a:ext>
            </a:extLst>
          </p:cNvPr>
          <p:cNvSpPr txBox="1"/>
          <p:nvPr/>
        </p:nvSpPr>
        <p:spPr>
          <a:xfrm>
            <a:off x="1525200" y="2331251"/>
            <a:ext cx="8640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 how many of your college sites would you find vocational or academic provision for 16–18-year-old students?</a:t>
            </a:r>
            <a:endParaRPr lang="en-GB" sz="2800" dirty="0"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8C5F77F4-6658-1D28-E7A1-90ED547FC4FB}"/>
              </a:ext>
            </a:extLst>
          </p:cNvPr>
          <p:cNvSpPr txBox="1">
            <a:spLocks/>
          </p:cNvSpPr>
          <p:nvPr/>
        </p:nvSpPr>
        <p:spPr>
          <a:xfrm>
            <a:off x="462600" y="6405562"/>
            <a:ext cx="768637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© Crown copyright 2023. This information is licensed under the </a:t>
            </a:r>
            <a:r>
              <a:rPr lang="en-GB" sz="800" u="sng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Government Licence (nationalarchives.gov.uk)</a:t>
            </a:r>
            <a:r>
              <a:rPr lang="en-GB" sz="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v 3.0</a:t>
            </a:r>
            <a:endParaRPr lang="en-GB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0AB41C-7966-0687-0FEF-F88F9680A754}"/>
              </a:ext>
            </a:extLst>
          </p:cNvPr>
          <p:cNvSpPr txBox="1">
            <a:spLocks/>
          </p:cNvSpPr>
          <p:nvPr/>
        </p:nvSpPr>
        <p:spPr>
          <a:xfrm>
            <a:off x="752784" y="113608"/>
            <a:ext cx="7948613" cy="10170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600" b="1" dirty="0">
                <a:solidFill>
                  <a:srgbClr val="BE0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2</a:t>
            </a:r>
          </a:p>
        </p:txBody>
      </p:sp>
    </p:spTree>
    <p:extLst>
      <p:ext uri="{BB962C8B-B14F-4D97-AF65-F5344CB8AC3E}">
        <p14:creationId xmlns:p14="http://schemas.microsoft.com/office/powerpoint/2010/main" val="2458554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12F0C6-646A-B847-B751-F8629AA1EEB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8577BE-44B0-0EAF-09D7-1493CFFD07E7}"/>
              </a:ext>
            </a:extLst>
          </p:cNvPr>
          <p:cNvSpPr txBox="1"/>
          <p:nvPr/>
        </p:nvSpPr>
        <p:spPr>
          <a:xfrm>
            <a:off x="1525200" y="2474893"/>
            <a:ext cx="8640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lvl="0">
              <a:defRPr sz="21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sz="2800" dirty="0"/>
              <a:t>What are the main vocational areas on each site?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D68C12-1DB5-0D2A-224C-1371CB36E6A3}"/>
              </a:ext>
            </a:extLst>
          </p:cNvPr>
          <p:cNvSpPr/>
          <p:nvPr/>
        </p:nvSpPr>
        <p:spPr>
          <a:xfrm>
            <a:off x="838800" y="1767599"/>
            <a:ext cx="9828000" cy="2296401"/>
          </a:xfrm>
          <a:prstGeom prst="rect">
            <a:avLst/>
          </a:prstGeom>
          <a:noFill/>
          <a:ln w="12700">
            <a:solidFill>
              <a:srgbClr val="BE00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 w="0"/>
              <a:solidFill>
                <a:srgbClr val="BE006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F463346F-D9D5-9E5E-9D29-5715A2582789}"/>
              </a:ext>
            </a:extLst>
          </p:cNvPr>
          <p:cNvSpPr txBox="1">
            <a:spLocks/>
          </p:cNvSpPr>
          <p:nvPr/>
        </p:nvSpPr>
        <p:spPr>
          <a:xfrm>
            <a:off x="462600" y="6405562"/>
            <a:ext cx="768637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© Crown copyright 2023. This information is licensed under the </a:t>
            </a:r>
            <a:r>
              <a:rPr lang="en-GB" sz="800" u="sng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Government Licence (nationalarchives.gov.uk)</a:t>
            </a:r>
            <a:r>
              <a:rPr lang="en-GB" sz="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v 3.0</a:t>
            </a:r>
            <a:endParaRPr lang="en-GB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56DF387-625B-9E35-677E-EDEFE09B46A2}"/>
              </a:ext>
            </a:extLst>
          </p:cNvPr>
          <p:cNvSpPr txBox="1">
            <a:spLocks/>
          </p:cNvSpPr>
          <p:nvPr/>
        </p:nvSpPr>
        <p:spPr>
          <a:xfrm>
            <a:off x="752784" y="113608"/>
            <a:ext cx="7948613" cy="10170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600" b="1" dirty="0">
                <a:solidFill>
                  <a:srgbClr val="BE0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3</a:t>
            </a:r>
          </a:p>
        </p:txBody>
      </p:sp>
    </p:spTree>
    <p:extLst>
      <p:ext uri="{BB962C8B-B14F-4D97-AF65-F5344CB8AC3E}">
        <p14:creationId xmlns:p14="http://schemas.microsoft.com/office/powerpoint/2010/main" val="2316342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12F0C6-646A-B847-B751-F8629AA1EEB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E30C4B-D998-1655-43CC-7B344A889122}"/>
              </a:ext>
            </a:extLst>
          </p:cNvPr>
          <p:cNvSpPr txBox="1"/>
          <p:nvPr/>
        </p:nvSpPr>
        <p:spPr>
          <a:xfrm>
            <a:off x="1525200" y="2168204"/>
            <a:ext cx="86400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How dispersed are your college sites? </a:t>
            </a:r>
            <a:r>
              <a:rPr lang="en-GB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example, are they:</a:t>
            </a:r>
          </a:p>
          <a:p>
            <a:pPr lvl="0"/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+mj-lt"/>
              <a:buAutoNum type="alphaLcPeriod"/>
            </a:pPr>
            <a:r>
              <a:rPr lang="en-GB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GB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ll within walking distance?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GB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two within walking distance and a third 15 miles away?</a:t>
            </a:r>
            <a:endParaRPr lang="en-GB" sz="2800" dirty="0"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59CE3D-781F-6F23-A457-A7B9AB40F026}"/>
              </a:ext>
            </a:extLst>
          </p:cNvPr>
          <p:cNvSpPr/>
          <p:nvPr/>
        </p:nvSpPr>
        <p:spPr>
          <a:xfrm>
            <a:off x="838800" y="1767599"/>
            <a:ext cx="9828000" cy="3312401"/>
          </a:xfrm>
          <a:prstGeom prst="rect">
            <a:avLst/>
          </a:prstGeom>
          <a:noFill/>
          <a:ln w="12700">
            <a:solidFill>
              <a:srgbClr val="BE00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 w="0"/>
              <a:solidFill>
                <a:srgbClr val="BE006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EC53FC0-4B8C-1C93-14B3-E85E7028246A}"/>
              </a:ext>
            </a:extLst>
          </p:cNvPr>
          <p:cNvSpPr txBox="1">
            <a:spLocks/>
          </p:cNvSpPr>
          <p:nvPr/>
        </p:nvSpPr>
        <p:spPr>
          <a:xfrm>
            <a:off x="462600" y="6405562"/>
            <a:ext cx="768637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© Crown copyright 2023. This information is licensed under the </a:t>
            </a:r>
            <a:r>
              <a:rPr lang="en-GB" sz="800" u="sng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Government Licence (nationalarchives.gov.uk)</a:t>
            </a:r>
            <a:r>
              <a:rPr lang="en-GB" sz="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v 3.0</a:t>
            </a:r>
            <a:endParaRPr lang="en-GB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6E081AF-6366-C10B-0780-A4FFB93C800E}"/>
              </a:ext>
            </a:extLst>
          </p:cNvPr>
          <p:cNvSpPr txBox="1">
            <a:spLocks/>
          </p:cNvSpPr>
          <p:nvPr/>
        </p:nvSpPr>
        <p:spPr>
          <a:xfrm>
            <a:off x="752784" y="113608"/>
            <a:ext cx="7948613" cy="10170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600" b="1" dirty="0">
                <a:solidFill>
                  <a:srgbClr val="BE0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4</a:t>
            </a:r>
          </a:p>
        </p:txBody>
      </p:sp>
    </p:spTree>
    <p:extLst>
      <p:ext uri="{BB962C8B-B14F-4D97-AF65-F5344CB8AC3E}">
        <p14:creationId xmlns:p14="http://schemas.microsoft.com/office/powerpoint/2010/main" val="1577471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12F0C6-646A-B847-B751-F8629AA1EEB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1AFC25-1433-4794-ED20-EA9E4F8FF70E}"/>
              </a:ext>
            </a:extLst>
          </p:cNvPr>
          <p:cNvSpPr txBox="1"/>
          <p:nvPr/>
        </p:nvSpPr>
        <p:spPr>
          <a:xfrm>
            <a:off x="1522800" y="2199727"/>
            <a:ext cx="8445012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 which sites are the following mathematics courses taught?</a:t>
            </a:r>
          </a:p>
          <a:p>
            <a:pPr lvl="0"/>
            <a:endParaRPr lang="en-GB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	GCSE mathematics </a:t>
            </a:r>
          </a:p>
          <a:p>
            <a:pPr lvl="1"/>
            <a:r>
              <a:rPr lang="en-GB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	Functional </a:t>
            </a:r>
            <a:r>
              <a:rPr lang="en-GB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lang="en-GB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kills mathematics</a:t>
            </a:r>
          </a:p>
          <a:p>
            <a:pPr lvl="1"/>
            <a:r>
              <a:rPr lang="en-GB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	A level mathematics</a:t>
            </a:r>
          </a:p>
          <a:p>
            <a:pPr lvl="1"/>
            <a:r>
              <a:rPr lang="en-GB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	Any other mathematics qualifications</a:t>
            </a:r>
            <a:endParaRPr lang="en-GB" sz="2800" dirty="0"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0D8B0A-77FC-1F70-9921-EB5D171E2400}"/>
              </a:ext>
            </a:extLst>
          </p:cNvPr>
          <p:cNvSpPr/>
          <p:nvPr/>
        </p:nvSpPr>
        <p:spPr>
          <a:xfrm>
            <a:off x="838800" y="1767599"/>
            <a:ext cx="9828000" cy="3972801"/>
          </a:xfrm>
          <a:prstGeom prst="rect">
            <a:avLst/>
          </a:prstGeom>
          <a:noFill/>
          <a:ln w="12700">
            <a:solidFill>
              <a:srgbClr val="BE00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 w="0"/>
              <a:solidFill>
                <a:srgbClr val="BE006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462DE8E-CA6A-AEF9-6E68-895E8810079A}"/>
              </a:ext>
            </a:extLst>
          </p:cNvPr>
          <p:cNvSpPr txBox="1">
            <a:spLocks/>
          </p:cNvSpPr>
          <p:nvPr/>
        </p:nvSpPr>
        <p:spPr>
          <a:xfrm>
            <a:off x="462600" y="6405562"/>
            <a:ext cx="768637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© Crown copyright 2023. This information is licensed under the </a:t>
            </a:r>
            <a:r>
              <a:rPr lang="en-GB" sz="800" u="sng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Government Licence (nationalarchives.gov.uk)</a:t>
            </a:r>
            <a:r>
              <a:rPr lang="en-GB" sz="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v 3.0</a:t>
            </a:r>
            <a:endParaRPr lang="en-GB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D5D9C06-964A-F434-59EB-9ABF572B79F4}"/>
              </a:ext>
            </a:extLst>
          </p:cNvPr>
          <p:cNvSpPr txBox="1">
            <a:spLocks/>
          </p:cNvSpPr>
          <p:nvPr/>
        </p:nvSpPr>
        <p:spPr>
          <a:xfrm>
            <a:off x="752784" y="113608"/>
            <a:ext cx="7948613" cy="10170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600" b="1" dirty="0">
                <a:solidFill>
                  <a:srgbClr val="BE0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5</a:t>
            </a:r>
          </a:p>
        </p:txBody>
      </p:sp>
    </p:spTree>
    <p:extLst>
      <p:ext uri="{BB962C8B-B14F-4D97-AF65-F5344CB8AC3E}">
        <p14:creationId xmlns:p14="http://schemas.microsoft.com/office/powerpoint/2010/main" val="612103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12F0C6-646A-B847-B751-F8629AA1EEB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5987F0-0A44-9537-76E1-6938E5F4C986}"/>
              </a:ext>
            </a:extLst>
          </p:cNvPr>
          <p:cNvSpPr txBox="1"/>
          <p:nvPr/>
        </p:nvSpPr>
        <p:spPr>
          <a:xfrm>
            <a:off x="1525200" y="2034705"/>
            <a:ext cx="8640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the current </a:t>
            </a:r>
            <a:r>
              <a:rPr lang="en-GB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academic</a:t>
            </a:r>
            <a:r>
              <a:rPr lang="en-GB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year, approximately how many 16- to 18-year-olds in the college do you think are studying for:</a:t>
            </a:r>
          </a:p>
          <a:p>
            <a:pPr lvl="0"/>
            <a:endParaRPr lang="en-GB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+mj-lt"/>
              <a:buAutoNum type="alphaLcPeriod"/>
            </a:pPr>
            <a:r>
              <a:rPr lang="en-GB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GCSE mathematics?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GB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Functional Skills mathematics?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GB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level mathematics?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GB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Any other mathematics qualifications?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7486693-CD73-0EE1-0015-1E121D2171C8}"/>
              </a:ext>
            </a:extLst>
          </p:cNvPr>
          <p:cNvSpPr/>
          <p:nvPr/>
        </p:nvSpPr>
        <p:spPr>
          <a:xfrm>
            <a:off x="838800" y="1767599"/>
            <a:ext cx="9828000" cy="4073643"/>
          </a:xfrm>
          <a:prstGeom prst="rect">
            <a:avLst/>
          </a:prstGeom>
          <a:noFill/>
          <a:ln w="12700">
            <a:solidFill>
              <a:srgbClr val="BE00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 w="0"/>
              <a:solidFill>
                <a:srgbClr val="BE006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04C0AE0-0FBA-523E-580F-85E201C0AE5E}"/>
              </a:ext>
            </a:extLst>
          </p:cNvPr>
          <p:cNvSpPr txBox="1">
            <a:spLocks/>
          </p:cNvSpPr>
          <p:nvPr/>
        </p:nvSpPr>
        <p:spPr>
          <a:xfrm>
            <a:off x="462600" y="6405562"/>
            <a:ext cx="768637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© Crown copyright 2023. This information is licensed under the </a:t>
            </a:r>
            <a:r>
              <a:rPr lang="en-GB" sz="800" u="sng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Government Licence (nationalarchives.gov.uk)</a:t>
            </a:r>
            <a:r>
              <a:rPr lang="en-GB" sz="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v 3.0</a:t>
            </a:r>
            <a:endParaRPr lang="en-GB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24994D1-3F02-5900-B9BD-0F00BF084808}"/>
              </a:ext>
            </a:extLst>
          </p:cNvPr>
          <p:cNvSpPr txBox="1">
            <a:spLocks/>
          </p:cNvSpPr>
          <p:nvPr/>
        </p:nvSpPr>
        <p:spPr>
          <a:xfrm>
            <a:off x="752784" y="113608"/>
            <a:ext cx="7948613" cy="10170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600" b="1" dirty="0">
                <a:solidFill>
                  <a:srgbClr val="BE0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6</a:t>
            </a:r>
          </a:p>
        </p:txBody>
      </p:sp>
    </p:spTree>
    <p:extLst>
      <p:ext uri="{BB962C8B-B14F-4D97-AF65-F5344CB8AC3E}">
        <p14:creationId xmlns:p14="http://schemas.microsoft.com/office/powerpoint/2010/main" val="3587671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12F0C6-646A-B847-B751-F8629AA1EEB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161DFE-83CC-4D2A-D0D2-0CC038565B00}"/>
              </a:ext>
            </a:extLst>
          </p:cNvPr>
          <p:cNvSpPr txBox="1"/>
          <p:nvPr/>
        </p:nvSpPr>
        <p:spPr>
          <a:xfrm>
            <a:off x="838200" y="1074369"/>
            <a:ext cx="10236200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Which of the following </a:t>
            </a:r>
            <a:r>
              <a:rPr lang="en-GB" sz="2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 you think best describes the college staffing and management structure for mathematics? 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9855651-2150-4D68-D016-874B0F5A49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5671915"/>
              </p:ext>
            </p:extLst>
          </p:nvPr>
        </p:nvGraphicFramePr>
        <p:xfrm>
          <a:off x="838199" y="1768442"/>
          <a:ext cx="10216800" cy="44924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65170">
                  <a:extLst>
                    <a:ext uri="{9D8B030D-6E8A-4147-A177-3AD203B41FA5}">
                      <a16:colId xmlns:a16="http://schemas.microsoft.com/office/drawing/2014/main" val="2188978475"/>
                    </a:ext>
                  </a:extLst>
                </a:gridCol>
                <a:gridCol w="7410310">
                  <a:extLst>
                    <a:ext uri="{9D8B030D-6E8A-4147-A177-3AD203B41FA5}">
                      <a16:colId xmlns:a16="http://schemas.microsoft.com/office/drawing/2014/main" val="3303282809"/>
                    </a:ext>
                  </a:extLst>
                </a:gridCol>
                <a:gridCol w="1041320">
                  <a:extLst>
                    <a:ext uri="{9D8B030D-6E8A-4147-A177-3AD203B41FA5}">
                      <a16:colId xmlns:a16="http://schemas.microsoft.com/office/drawing/2014/main" val="2373289365"/>
                    </a:ext>
                  </a:extLst>
                </a:gridCol>
              </a:tblGrid>
              <a:tr h="5323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b="1" i="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Basic model</a:t>
                      </a:r>
                    </a:p>
                  </a:txBody>
                  <a:tcPr marL="68077" marR="68077"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C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C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006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b="1" i="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Variations</a:t>
                      </a:r>
                    </a:p>
                  </a:txBody>
                  <a:tcPr marL="68077" marR="68077" marT="0" marB="0" anchor="ctr">
                    <a:lnL w="12700" cap="flat" cmpd="sng" algn="ctr">
                      <a:solidFill>
                        <a:srgbClr val="E6C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C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006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GB" sz="10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E6C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00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779783"/>
                  </a:ext>
                </a:extLst>
              </a:tr>
              <a:tr h="660019">
                <a:tc rowSpan="2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Centralised</a:t>
                      </a:r>
                    </a:p>
                  </a:txBody>
                  <a:tcPr marL="68077" marR="68077"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C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C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006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Centralised team on one site under one manager</a:t>
                      </a:r>
                    </a:p>
                  </a:txBody>
                  <a:tcPr marL="68077" marR="68077"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C1</a:t>
                      </a:r>
                      <a:endParaRPr lang="en-GB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77" marR="68077"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320751"/>
                  </a:ext>
                </a:extLst>
              </a:tr>
              <a:tr h="66001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Site-based teams managed by one central manager</a:t>
                      </a:r>
                    </a:p>
                  </a:txBody>
                  <a:tcPr marL="68077" marR="68077"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C2</a:t>
                      </a:r>
                      <a:endParaRPr lang="en-GB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77" marR="68077"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897159"/>
                  </a:ext>
                </a:extLst>
              </a:tr>
              <a:tr h="660019">
                <a:tc rowSpan="2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Dispersed</a:t>
                      </a:r>
                    </a:p>
                  </a:txBody>
                  <a:tcPr marL="68077" marR="68077"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C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C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006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Teachers based in vocational areas and managed by vocational staff</a:t>
                      </a:r>
                    </a:p>
                  </a:txBody>
                  <a:tcPr marL="68077" marR="68077"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D1</a:t>
                      </a:r>
                      <a:endParaRPr lang="en-GB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77" marR="68077"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7537494"/>
                  </a:ext>
                </a:extLst>
              </a:tr>
              <a:tr h="66001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Teachers based in vocational areas but managed centrally</a:t>
                      </a:r>
                    </a:p>
                  </a:txBody>
                  <a:tcPr marL="68077" marR="68077"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D2</a:t>
                      </a:r>
                      <a:endParaRPr lang="en-GB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77" marR="68077"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6582025"/>
                  </a:ext>
                </a:extLst>
              </a:tr>
              <a:tr h="660019">
                <a:tc rowSpan="2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Multi-team</a:t>
                      </a:r>
                    </a:p>
                  </a:txBody>
                  <a:tcPr marL="68077" marR="68077"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C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006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Separate teams for different types of programme (e.g. adults, sixth form, 16–18s) with different managers</a:t>
                      </a:r>
                    </a:p>
                  </a:txBody>
                  <a:tcPr marL="68077" marR="68077"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M1</a:t>
                      </a:r>
                      <a:endParaRPr lang="en-GB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77" marR="68077"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6886258"/>
                  </a:ext>
                </a:extLst>
              </a:tr>
              <a:tr h="66001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Separate teams for different college sites with site managers</a:t>
                      </a:r>
                    </a:p>
                  </a:txBody>
                  <a:tcPr marL="68077" marR="68077"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M2</a:t>
                      </a:r>
                      <a:endParaRPr lang="en-GB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77" marR="68077"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030825"/>
                  </a:ext>
                </a:extLst>
              </a:tr>
            </a:tbl>
          </a:graphicData>
        </a:graphic>
      </p:graphicFrame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2C94B2BD-C4B7-BD74-7C50-5341167DDC06}"/>
              </a:ext>
            </a:extLst>
          </p:cNvPr>
          <p:cNvSpPr txBox="1">
            <a:spLocks/>
          </p:cNvSpPr>
          <p:nvPr/>
        </p:nvSpPr>
        <p:spPr>
          <a:xfrm>
            <a:off x="462600" y="6405562"/>
            <a:ext cx="768637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© Crown copyright 2023. This information is licensed under the </a:t>
            </a:r>
            <a:r>
              <a:rPr lang="en-GB" sz="800" u="sng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Government Licence (nationalarchives.gov.uk)</a:t>
            </a:r>
            <a:r>
              <a:rPr lang="en-GB" sz="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v 3.0</a:t>
            </a:r>
            <a:endParaRPr lang="en-GB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E82851-DA22-3698-0A78-BC0E50780130}"/>
              </a:ext>
            </a:extLst>
          </p:cNvPr>
          <p:cNvSpPr txBox="1">
            <a:spLocks/>
          </p:cNvSpPr>
          <p:nvPr/>
        </p:nvSpPr>
        <p:spPr>
          <a:xfrm>
            <a:off x="752784" y="113608"/>
            <a:ext cx="7948613" cy="10170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600" b="1" dirty="0">
                <a:solidFill>
                  <a:srgbClr val="BE0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7</a:t>
            </a:r>
          </a:p>
        </p:txBody>
      </p:sp>
    </p:spTree>
    <p:extLst>
      <p:ext uri="{BB962C8B-B14F-4D97-AF65-F5344CB8AC3E}">
        <p14:creationId xmlns:p14="http://schemas.microsoft.com/office/powerpoint/2010/main" val="2935495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F61937-3E0C-915C-F392-C756B7EEA9F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E5E86E-2DE2-BACF-0A18-346427355971}"/>
              </a:ext>
            </a:extLst>
          </p:cNvPr>
          <p:cNvSpPr txBox="1"/>
          <p:nvPr/>
        </p:nvSpPr>
        <p:spPr>
          <a:xfrm>
            <a:off x="838800" y="1121269"/>
            <a:ext cx="10657184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altLang="en-US" sz="2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Which of the following do you think best describes the college’s current approach to the enrolment and progression routes of students required to retake mathematics?</a:t>
            </a:r>
            <a:endParaRPr lang="en-GB" alt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E37D97A-2960-E5D5-9C2F-F5D8C95836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3642816"/>
              </p:ext>
            </p:extLst>
          </p:nvPr>
        </p:nvGraphicFramePr>
        <p:xfrm>
          <a:off x="838800" y="1787018"/>
          <a:ext cx="10215887" cy="40999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388607">
                  <a:extLst>
                    <a:ext uri="{9D8B030D-6E8A-4147-A177-3AD203B41FA5}">
                      <a16:colId xmlns:a16="http://schemas.microsoft.com/office/drawing/2014/main" val="2188978475"/>
                    </a:ext>
                  </a:extLst>
                </a:gridCol>
                <a:gridCol w="1827280">
                  <a:extLst>
                    <a:ext uri="{9D8B030D-6E8A-4147-A177-3AD203B41FA5}">
                      <a16:colId xmlns:a16="http://schemas.microsoft.com/office/drawing/2014/main" val="3303282809"/>
                    </a:ext>
                  </a:extLst>
                </a:gridCol>
              </a:tblGrid>
              <a:tr h="5323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b="1" i="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Approach used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C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006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3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GB" sz="13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E6C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00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779783"/>
                  </a:ext>
                </a:extLst>
              </a:tr>
              <a:tr h="529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students take GCSE, unless exempt</a:t>
                      </a:r>
                      <a:endParaRPr lang="en-GB" sz="21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G1</a:t>
                      </a:r>
                      <a:endParaRPr lang="en-GB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320751"/>
                  </a:ext>
                </a:extLst>
              </a:tr>
              <a:tr h="529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students take GCSE, unless ungraded or exempt</a:t>
                      </a:r>
                      <a:endParaRPr lang="en-GB" sz="21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G2</a:t>
                      </a:r>
                      <a:endParaRPr lang="en-GB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7537494"/>
                  </a:ext>
                </a:extLst>
              </a:tr>
              <a:tr h="529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Students with grade 2 or lower take functional skills until they reach level 1 and then progress to GCSE</a:t>
                      </a:r>
                      <a:endParaRPr lang="en-GB" sz="21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F1</a:t>
                      </a:r>
                      <a:endParaRPr lang="en-GB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6886258"/>
                  </a:ext>
                </a:extLst>
              </a:tr>
              <a:tr h="529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Students with grade 2 or lower take functional skills and progress to level 2 before retaking GCSE</a:t>
                      </a:r>
                      <a:endParaRPr lang="en-GB" sz="21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F2</a:t>
                      </a:r>
                      <a:endParaRPr lang="en-GB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298575"/>
                  </a:ext>
                </a:extLst>
              </a:tr>
              <a:tr h="529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Students with grade 2 or lower are assessed by the college before placing them on a GCSE or functional skills course</a:t>
                      </a:r>
                      <a:endParaRPr lang="en-GB" sz="21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A1</a:t>
                      </a:r>
                      <a:endParaRPr lang="en-GB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7047093"/>
                  </a:ext>
                </a:extLst>
              </a:tr>
              <a:tr h="529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Combination or other approach</a:t>
                      </a:r>
                      <a:endParaRPr lang="en-GB" sz="21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A2</a:t>
                      </a:r>
                      <a:endParaRPr lang="en-GB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00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7939022"/>
                  </a:ext>
                </a:extLst>
              </a:tr>
            </a:tbl>
          </a:graphicData>
        </a:graphic>
      </p:graphicFrame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9BCC65C-836A-75C5-44BC-CA303A2431DF}"/>
              </a:ext>
            </a:extLst>
          </p:cNvPr>
          <p:cNvSpPr txBox="1">
            <a:spLocks/>
          </p:cNvSpPr>
          <p:nvPr/>
        </p:nvSpPr>
        <p:spPr>
          <a:xfrm>
            <a:off x="462600" y="6405562"/>
            <a:ext cx="768637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© Crown copyright 2023. This information is licensed under the </a:t>
            </a:r>
            <a:r>
              <a:rPr lang="en-GB" sz="800" u="sng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Government Licence (nationalarchives.gov.uk)</a:t>
            </a:r>
            <a:r>
              <a:rPr lang="en-GB" sz="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v 3.0</a:t>
            </a:r>
            <a:endParaRPr lang="en-GB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9F6A6B5-4890-3182-E7A0-30E720DF256F}"/>
              </a:ext>
            </a:extLst>
          </p:cNvPr>
          <p:cNvSpPr txBox="1">
            <a:spLocks/>
          </p:cNvSpPr>
          <p:nvPr/>
        </p:nvSpPr>
        <p:spPr>
          <a:xfrm>
            <a:off x="752784" y="113608"/>
            <a:ext cx="7948613" cy="10170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600" b="1" dirty="0">
                <a:solidFill>
                  <a:srgbClr val="BE0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8</a:t>
            </a:r>
          </a:p>
        </p:txBody>
      </p:sp>
    </p:spTree>
    <p:extLst>
      <p:ext uri="{BB962C8B-B14F-4D97-AF65-F5344CB8AC3E}">
        <p14:creationId xmlns:p14="http://schemas.microsoft.com/office/powerpoint/2010/main" val="32681838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C6BF2C10D2AD44BB79F8BFF365B8C2" ma:contentTypeVersion="16" ma:contentTypeDescription="Create a new document." ma:contentTypeScope="" ma:versionID="c9b06e18c8963115e3abf9b348a2b147">
  <xsd:schema xmlns:xsd="http://www.w3.org/2001/XMLSchema" xmlns:xs="http://www.w3.org/2001/XMLSchema" xmlns:p="http://schemas.microsoft.com/office/2006/metadata/properties" xmlns:ns2="a943fffa-545b-4eca-b17d-5f9a138dda08" xmlns:ns3="c5cf19a6-e467-491d-9af0-5a70f09a6a41" targetNamespace="http://schemas.microsoft.com/office/2006/metadata/properties" ma:root="true" ma:fieldsID="0a54bbcb56302e0d3bc70941a0a2ee6d" ns2:_="" ns3:_="">
    <xsd:import namespace="a943fffa-545b-4eca-b17d-5f9a138dda08"/>
    <xsd:import namespace="c5cf19a6-e467-491d-9af0-5a70f09a6a4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43fffa-545b-4eca-b17d-5f9a138dda0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e9c5b39-4955-4e83-95b2-d0ef9563bab7}" ma:internalName="TaxCatchAll" ma:showField="CatchAllData" ma:web="a943fffa-545b-4eca-b17d-5f9a138dda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cf19a6-e467-491d-9af0-5a70f09a6a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0cda56a-0d36-40e2-ad5d-df46f41119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943fffa-545b-4eca-b17d-5f9a138dda08" xsi:nil="true"/>
    <lcf76f155ced4ddcb4097134ff3c332f xmlns="c5cf19a6-e467-491d-9af0-5a70f09a6a4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9D60B12-D013-47D5-AE83-C4F7EA4701F8}"/>
</file>

<file path=customXml/itemProps2.xml><?xml version="1.0" encoding="utf-8"?>
<ds:datastoreItem xmlns:ds="http://schemas.openxmlformats.org/officeDocument/2006/customXml" ds:itemID="{BCC2BFE7-0A6D-4BB4-A868-2DE8F5C99D58}"/>
</file>

<file path=customXml/itemProps3.xml><?xml version="1.0" encoding="utf-8"?>
<ds:datastoreItem xmlns:ds="http://schemas.openxmlformats.org/officeDocument/2006/customXml" ds:itemID="{D7A293BD-18EA-410D-9642-DED5FD0AD704}"/>
</file>

<file path=docProps/app.xml><?xml version="1.0" encoding="utf-8"?>
<Properties xmlns="http://schemas.openxmlformats.org/officeDocument/2006/extended-properties" xmlns:vt="http://schemas.openxmlformats.org/officeDocument/2006/docPropsVTypes">
  <Template>CfE_LA_Slides_v7</Template>
  <TotalTime>49850</TotalTime>
  <Words>880</Words>
  <Application>Microsoft Office PowerPoint</Application>
  <PresentationFormat>Widescreen</PresentationFormat>
  <Paragraphs>231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Verdana</vt:lpstr>
      <vt:lpstr>Office Theme</vt:lpstr>
      <vt:lpstr>Custom Design</vt:lpstr>
      <vt:lpstr>A whole college approach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Credits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Centres for Excellence Mastery Lesson Slides</dc:title>
  <dc:subject/>
  <dc:creator>Collett, Clare</dc:creator>
  <cp:keywords/>
  <dc:description/>
  <cp:lastModifiedBy>Olesya Gilmutdinova</cp:lastModifiedBy>
  <cp:revision>887</cp:revision>
  <dcterms:created xsi:type="dcterms:W3CDTF">2021-03-24T10:45:40Z</dcterms:created>
  <dcterms:modified xsi:type="dcterms:W3CDTF">2023-03-16T17:36:12Z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0x01010062C6BF2C10D2AD44BB79F8BFF365B8C2</vt:lpwstr>
  </property>
</Properties>
</file>