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1.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2.xml" ContentType="application/vnd.openxmlformats-officedocument.drawingml.chartshapes+xml"/>
  <Override PartName="/ppt/comments/comment2.xml" ContentType="application/vnd.openxmlformats-officedocument.presentationml.comments+xml"/>
  <Override PartName="/ppt/notesSlides/notesSlide24.xml" ContentType="application/vnd.openxmlformats-officedocument.presentationml.notesSlide+xml"/>
  <Override PartName="/ppt/comments/comment3.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comment4.xml" ContentType="application/vnd.openxmlformats-officedocument.presentationml.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3" r:id="rId6"/>
    <p:sldMasterId id="2147483685" r:id="rId7"/>
  </p:sldMasterIdLst>
  <p:notesMasterIdLst>
    <p:notesMasterId r:id="rId35"/>
  </p:notesMasterIdLst>
  <p:sldIdLst>
    <p:sldId id="261" r:id="rId8"/>
    <p:sldId id="472" r:id="rId9"/>
    <p:sldId id="327" r:id="rId10"/>
    <p:sldId id="328" r:id="rId11"/>
    <p:sldId id="305" r:id="rId12"/>
    <p:sldId id="464" r:id="rId13"/>
    <p:sldId id="457" r:id="rId14"/>
    <p:sldId id="449" r:id="rId15"/>
    <p:sldId id="458" r:id="rId16"/>
    <p:sldId id="331" r:id="rId17"/>
    <p:sldId id="330" r:id="rId18"/>
    <p:sldId id="260" r:id="rId19"/>
    <p:sldId id="287" r:id="rId20"/>
    <p:sldId id="288" r:id="rId21"/>
    <p:sldId id="289" r:id="rId22"/>
    <p:sldId id="465" r:id="rId23"/>
    <p:sldId id="466" r:id="rId24"/>
    <p:sldId id="307" r:id="rId25"/>
    <p:sldId id="467" r:id="rId26"/>
    <p:sldId id="469" r:id="rId27"/>
    <p:sldId id="461" r:id="rId28"/>
    <p:sldId id="462" r:id="rId29"/>
    <p:sldId id="470" r:id="rId30"/>
    <p:sldId id="468" r:id="rId31"/>
    <p:sldId id="471" r:id="rId32"/>
    <p:sldId id="266" r:id="rId33"/>
    <p:sldId id="325"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1171D62C-38AB-798B-31BA-C98494FB7663}" name="Lynette Woodward" initials="LW" userId="13fbb54c17c89d99" providerId="Windows Live"/>
  <p188:author id="{DB168830-51D4-4CC1-7858-D21AD9F13162}" name="Sarah Stafford" initials="SS" userId="Sarah Stafford"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 id="4" name="Stephanie Colquitt" initials="SC" lastIdx="6" clrIdx="3">
    <p:extLst>
      <p:ext uri="{19B8F6BF-5375-455C-9EA6-DF929625EA0E}">
        <p15:presenceInfo xmlns:p15="http://schemas.microsoft.com/office/powerpoint/2012/main" userId="1bc9ee965db69ad1" providerId="Windows Live"/>
      </p:ext>
    </p:extLst>
  </p:cmAuthor>
  <p:cmAuthor id="5" name="Elizabeth Parker" initials="EP" lastIdx="9" clrIdx="4">
    <p:extLst>
      <p:ext uri="{19B8F6BF-5375-455C-9EA6-DF929625EA0E}">
        <p15:presenceInfo xmlns:p15="http://schemas.microsoft.com/office/powerpoint/2012/main" userId="S::elizabeth.parker@newgenpublishing.co.uk::48ed7c66-aa06-4dbb-a923-e20f8fac58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F8"/>
    <a:srgbClr val="E6C8D9"/>
    <a:srgbClr val="BE0064"/>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EE0CCD-FC45-5F42-9F82-1F05889886DF}" v="5" dt="2023-03-30T14:37:27.9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78" autoAdjust="0"/>
    <p:restoredTop sz="79072" autoAdjust="0"/>
  </p:normalViewPr>
  <p:slideViewPr>
    <p:cSldViewPr snapToGrid="0" snapToObjects="1">
      <p:cViewPr varScale="1">
        <p:scale>
          <a:sx n="140" d="100"/>
          <a:sy n="140" d="100"/>
        </p:scale>
        <p:origin x="360" y="20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FDEE0CCD-FC45-5F42-9F82-1F05889886DF}"/>
    <pc:docChg chg="delSld modSld">
      <pc:chgData name="Steve Pardoe" userId="6fa2db72-1fdb-41be-8a25-f49a2205c689" providerId="ADAL" clId="{FDEE0CCD-FC45-5F42-9F82-1F05889886DF}" dt="2023-03-30T14:40:15.644" v="19" actId="1076"/>
      <pc:docMkLst>
        <pc:docMk/>
      </pc:docMkLst>
      <pc:sldChg chg="modSp mod modAnim">
        <pc:chgData name="Steve Pardoe" userId="6fa2db72-1fdb-41be-8a25-f49a2205c689" providerId="ADAL" clId="{FDEE0CCD-FC45-5F42-9F82-1F05889886DF}" dt="2023-03-30T14:37:27.990" v="18"/>
        <pc:sldMkLst>
          <pc:docMk/>
          <pc:sldMk cId="3311268010" sldId="289"/>
        </pc:sldMkLst>
        <pc:spChg chg="mod">
          <ac:chgData name="Steve Pardoe" userId="6fa2db72-1fdb-41be-8a25-f49a2205c689" providerId="ADAL" clId="{FDEE0CCD-FC45-5F42-9F82-1F05889886DF}" dt="2023-03-30T14:35:45.196" v="16" actId="1076"/>
          <ac:spMkLst>
            <pc:docMk/>
            <pc:sldMk cId="3311268010" sldId="289"/>
            <ac:spMk id="23" creationId="{00000000-0000-0000-0000-000000000000}"/>
          </ac:spMkLst>
        </pc:spChg>
        <pc:spChg chg="mod">
          <ac:chgData name="Steve Pardoe" userId="6fa2db72-1fdb-41be-8a25-f49a2205c689" providerId="ADAL" clId="{FDEE0CCD-FC45-5F42-9F82-1F05889886DF}" dt="2023-03-30T14:33:08.202" v="3" actId="1076"/>
          <ac:spMkLst>
            <pc:docMk/>
            <pc:sldMk cId="3311268010" sldId="289"/>
            <ac:spMk id="24" creationId="{00000000-0000-0000-0000-000000000000}"/>
          </ac:spMkLst>
        </pc:spChg>
        <pc:spChg chg="mod">
          <ac:chgData name="Steve Pardoe" userId="6fa2db72-1fdb-41be-8a25-f49a2205c689" providerId="ADAL" clId="{FDEE0CCD-FC45-5F42-9F82-1F05889886DF}" dt="2023-03-30T14:35:42.643" v="15" actId="1076"/>
          <ac:spMkLst>
            <pc:docMk/>
            <pc:sldMk cId="3311268010" sldId="289"/>
            <ac:spMk id="25" creationId="{00000000-0000-0000-0000-000000000000}"/>
          </ac:spMkLst>
        </pc:spChg>
        <pc:spChg chg="mod">
          <ac:chgData name="Steve Pardoe" userId="6fa2db72-1fdb-41be-8a25-f49a2205c689" providerId="ADAL" clId="{FDEE0CCD-FC45-5F42-9F82-1F05889886DF}" dt="2023-03-30T14:35:34.827" v="14" actId="688"/>
          <ac:spMkLst>
            <pc:docMk/>
            <pc:sldMk cId="3311268010" sldId="289"/>
            <ac:spMk id="29" creationId="{00000000-0000-0000-0000-000000000000}"/>
          </ac:spMkLst>
        </pc:spChg>
        <pc:spChg chg="mod">
          <ac:chgData name="Steve Pardoe" userId="6fa2db72-1fdb-41be-8a25-f49a2205c689" providerId="ADAL" clId="{FDEE0CCD-FC45-5F42-9F82-1F05889886DF}" dt="2023-03-30T14:35:29.273" v="13" actId="1076"/>
          <ac:spMkLst>
            <pc:docMk/>
            <pc:sldMk cId="3311268010" sldId="289"/>
            <ac:spMk id="30" creationId="{00000000-0000-0000-0000-000000000000}"/>
          </ac:spMkLst>
        </pc:spChg>
      </pc:sldChg>
      <pc:sldChg chg="del">
        <pc:chgData name="Steve Pardoe" userId="6fa2db72-1fdb-41be-8a25-f49a2205c689" providerId="ADAL" clId="{FDEE0CCD-FC45-5F42-9F82-1F05889886DF}" dt="2023-03-30T14:27:30.515" v="0" actId="2696"/>
        <pc:sldMkLst>
          <pc:docMk/>
          <pc:sldMk cId="4236041814" sldId="442"/>
        </pc:sldMkLst>
      </pc:sldChg>
      <pc:sldChg chg="modSp mod">
        <pc:chgData name="Steve Pardoe" userId="6fa2db72-1fdb-41be-8a25-f49a2205c689" providerId="ADAL" clId="{FDEE0CCD-FC45-5F42-9F82-1F05889886DF}" dt="2023-03-30T14:40:15.644" v="19" actId="1076"/>
        <pc:sldMkLst>
          <pc:docMk/>
          <pc:sldMk cId="476478564" sldId="461"/>
        </pc:sldMkLst>
        <pc:spChg chg="mod">
          <ac:chgData name="Steve Pardoe" userId="6fa2db72-1fdb-41be-8a25-f49a2205c689" providerId="ADAL" clId="{FDEE0CCD-FC45-5F42-9F82-1F05889886DF}" dt="2023-03-30T14:40:15.644" v="19" actId="1076"/>
          <ac:spMkLst>
            <pc:docMk/>
            <pc:sldMk cId="476478564" sldId="461"/>
            <ac:spMk id="5" creationId="{CAD93CAB-084A-31EF-A3E4-EA5FD8545D38}"/>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E7D-7649-AB68-34DB10C59C9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E7D-7649-AB68-34DB10C59C9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E7D-7649-AB68-34DB10C59C9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E7D-7649-AB68-34DB10C59C9F}"/>
              </c:ext>
            </c:extLst>
          </c:dPt>
          <c:dLbls>
            <c:dLbl>
              <c:idx val="0"/>
              <c:layout>
                <c:manualLayout>
                  <c:x val="-0.15321547070767091"/>
                  <c:y val="8.971894770379136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E7D-7649-AB68-34DB10C59C9F}"/>
                </c:ext>
              </c:extLst>
            </c:dLbl>
            <c:dLbl>
              <c:idx val="1"/>
              <c:layout>
                <c:manualLayout>
                  <c:x val="-3.133999759464029E-2"/>
                  <c:y val="-0.17499999999999999"/>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E7D-7649-AB68-34DB10C59C9F}"/>
                </c:ext>
              </c:extLst>
            </c:dLbl>
            <c:dLbl>
              <c:idx val="2"/>
              <c:layout>
                <c:manualLayout>
                  <c:x val="0.15770868264108495"/>
                  <c:y val="-5.2995312002184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E7D-7649-AB68-34DB10C59C9F}"/>
                </c:ext>
              </c:extLst>
            </c:dLbl>
            <c:dLbl>
              <c:idx val="3"/>
              <c:layout>
                <c:manualLayout>
                  <c:x val="0.12778430998012041"/>
                  <c:y val="0.21356697464840016"/>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E7D-7649-AB68-34DB10C59C9F}"/>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Brazil</c:v>
                </c:pt>
                <c:pt idx="1">
                  <c:v>Kenya</c:v>
                </c:pt>
                <c:pt idx="2">
                  <c:v>Jamaica</c:v>
                </c:pt>
                <c:pt idx="3">
                  <c:v>South Africa</c:v>
                </c:pt>
              </c:strCache>
            </c:strRef>
          </c:cat>
          <c:val>
            <c:numRef>
              <c:f>Sheet1!$B$2:$B$5</c:f>
              <c:numCache>
                <c:formatCode>General</c:formatCode>
                <c:ptCount val="4"/>
                <c:pt idx="0">
                  <c:v>19</c:v>
                </c:pt>
                <c:pt idx="1">
                  <c:v>13</c:v>
                </c:pt>
                <c:pt idx="2">
                  <c:v>11</c:v>
                </c:pt>
                <c:pt idx="3">
                  <c:v>10</c:v>
                </c:pt>
              </c:numCache>
            </c:numRef>
          </c:val>
          <c:extLst>
            <c:ext xmlns:c16="http://schemas.microsoft.com/office/drawing/2014/chart" uri="{C3380CC4-5D6E-409C-BE32-E72D297353CC}">
              <c16:uniqueId val="{00000008-FE7D-7649-AB68-34DB10C59C9F}"/>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invertIfNegative val="0"/>
          <c:dLbls>
            <c:delete val="1"/>
          </c:dLbls>
          <c:cat>
            <c:strRef>
              <c:f>Sheet1!$A$2:$A$5</c:f>
              <c:strCache>
                <c:ptCount val="4"/>
                <c:pt idx="0">
                  <c:v>Brazil</c:v>
                </c:pt>
                <c:pt idx="1">
                  <c:v>Kenya</c:v>
                </c:pt>
                <c:pt idx="2">
                  <c:v>Jamaica</c:v>
                </c:pt>
                <c:pt idx="3">
                  <c:v>South Africa</c:v>
                </c:pt>
              </c:strCache>
            </c:strRef>
          </c:cat>
          <c:val>
            <c:numRef>
              <c:f>Sheet1!$B$2:$B$5</c:f>
              <c:numCache>
                <c:formatCode>General</c:formatCode>
                <c:ptCount val="4"/>
                <c:pt idx="0">
                  <c:v>19</c:v>
                </c:pt>
                <c:pt idx="1">
                  <c:v>13</c:v>
                </c:pt>
                <c:pt idx="2">
                  <c:v>11</c:v>
                </c:pt>
                <c:pt idx="3">
                  <c:v>10</c:v>
                </c:pt>
              </c:numCache>
            </c:numRef>
          </c:val>
          <c:extLst>
            <c:ext xmlns:c16="http://schemas.microsoft.com/office/drawing/2014/chart" uri="{C3380CC4-5D6E-409C-BE32-E72D297353CC}">
              <c16:uniqueId val="{00000000-8266-BF41-B55C-CA268F363F79}"/>
            </c:ext>
          </c:extLst>
        </c:ser>
        <c:dLbls>
          <c:dLblPos val="inEnd"/>
          <c:showLegendKey val="0"/>
          <c:showVal val="1"/>
          <c:showCatName val="0"/>
          <c:showSerName val="0"/>
          <c:showPercent val="0"/>
          <c:showBubbleSize val="0"/>
        </c:dLbls>
        <c:gapWidth val="100"/>
        <c:overlap val="-24"/>
        <c:axId val="1584553584"/>
        <c:axId val="1584839296"/>
      </c:barChart>
      <c:catAx>
        <c:axId val="1584553584"/>
        <c:scaling>
          <c:orientation val="minMax"/>
        </c:scaling>
        <c:delete val="0"/>
        <c:axPos val="b"/>
        <c:title>
          <c:tx>
            <c:rich>
              <a:bodyPr rot="0" spcFirstLastPara="1" vertOverflow="ellipsis" vert="horz" wrap="square" anchor="ctr" anchorCtr="1"/>
              <a:lstStyle/>
              <a:p>
                <a:pPr>
                  <a:defRPr sz="1800" b="1" i="0" u="none" strike="noStrike" kern="1200" baseline="0">
                    <a:solidFill>
                      <a:schemeClr val="tx2"/>
                    </a:solidFill>
                    <a:latin typeface="+mn-lt"/>
                    <a:ea typeface="+mn-ea"/>
                    <a:cs typeface="+mn-cs"/>
                  </a:defRPr>
                </a:pPr>
                <a:r>
                  <a:rPr lang="en-GB" sz="1800"/>
                  <a:t>Country</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en-US"/>
          </a:p>
        </c:txPr>
        <c:crossAx val="1584839296"/>
        <c:crosses val="autoZero"/>
        <c:auto val="1"/>
        <c:lblAlgn val="ctr"/>
        <c:lblOffset val="100"/>
        <c:noMultiLvlLbl val="0"/>
      </c:catAx>
      <c:valAx>
        <c:axId val="1584839296"/>
        <c:scaling>
          <c:orientation val="minMax"/>
        </c:scaling>
        <c:delete val="0"/>
        <c:axPos val="l"/>
        <c:majorGridlines>
          <c:spPr>
            <a:ln w="19050" cap="flat" cmpd="sng" algn="ctr">
              <a:solidFill>
                <a:schemeClr val="tx1"/>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GB" sz="1800"/>
                  <a:t>No. medals</a:t>
                </a:r>
                <a:r>
                  <a:rPr lang="en-GB" sz="1800" baseline="0"/>
                  <a:t> </a:t>
                </a:r>
                <a:r>
                  <a:rPr lang="en-GB" sz="1800"/>
                  <a:t>won</a:t>
                </a:r>
              </a:p>
            </c:rich>
          </c:tx>
          <c:layout>
            <c:manualLayout>
              <c:xMode val="edge"/>
              <c:yMode val="edge"/>
              <c:x val="1.4342892249868995E-2"/>
              <c:y val="0.19745626458435336"/>
            </c:manualLayout>
          </c:layout>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en-US"/>
          </a:p>
        </c:txPr>
        <c:crossAx val="15845535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2"/>
                </a:solidFill>
                <a:latin typeface="+mn-lt"/>
                <a:ea typeface="+mn-ea"/>
                <a:cs typeface="+mn-cs"/>
              </a:defRPr>
            </a:pPr>
            <a:r>
              <a:rPr lang="en-US" sz="2400" dirty="0"/>
              <a:t>No. items sold in a single day</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Sheet2!$B$1</c:f>
              <c:strCache>
                <c:ptCount val="1"/>
                <c:pt idx="0">
                  <c:v>No. sold</c:v>
                </c:pt>
              </c:strCache>
            </c:strRef>
          </c:tx>
          <c:spPr>
            <a:solidFill>
              <a:schemeClr val="accent2"/>
            </a:solidFill>
            <a:ln>
              <a:noFill/>
            </a:ln>
            <a:effectLst/>
          </c:spPr>
          <c:invertIfNegative val="0"/>
          <c:cat>
            <c:strRef>
              <c:f>Sheet2!$A$2:$A$7</c:f>
              <c:strCache>
                <c:ptCount val="6"/>
                <c:pt idx="0">
                  <c:v>Burgers</c:v>
                </c:pt>
                <c:pt idx="1">
                  <c:v>Pizza</c:v>
                </c:pt>
                <c:pt idx="2">
                  <c:v>Fries</c:v>
                </c:pt>
                <c:pt idx="3">
                  <c:v>Canned drinks</c:v>
                </c:pt>
                <c:pt idx="4">
                  <c:v>Coffee</c:v>
                </c:pt>
                <c:pt idx="5">
                  <c:v>Tea</c:v>
                </c:pt>
              </c:strCache>
            </c:strRef>
          </c:cat>
          <c:val>
            <c:numRef>
              <c:f>Sheet2!$B$2:$B$7</c:f>
              <c:numCache>
                <c:formatCode>General</c:formatCode>
                <c:ptCount val="6"/>
                <c:pt idx="0">
                  <c:v>70</c:v>
                </c:pt>
                <c:pt idx="1">
                  <c:v>35</c:v>
                </c:pt>
                <c:pt idx="2">
                  <c:v>60</c:v>
                </c:pt>
                <c:pt idx="3">
                  <c:v>45</c:v>
                </c:pt>
                <c:pt idx="4">
                  <c:v>15</c:v>
                </c:pt>
                <c:pt idx="5">
                  <c:v>20</c:v>
                </c:pt>
              </c:numCache>
            </c:numRef>
          </c:val>
          <c:extLst>
            <c:ext xmlns:c16="http://schemas.microsoft.com/office/drawing/2014/chart" uri="{C3380CC4-5D6E-409C-BE32-E72D297353CC}">
              <c16:uniqueId val="{00000000-3C29-6643-9B88-A3BD37268862}"/>
            </c:ext>
          </c:extLst>
        </c:ser>
        <c:dLbls>
          <c:showLegendKey val="0"/>
          <c:showVal val="0"/>
          <c:showCatName val="0"/>
          <c:showSerName val="0"/>
          <c:showPercent val="0"/>
          <c:showBubbleSize val="0"/>
        </c:dLbls>
        <c:gapWidth val="100"/>
        <c:overlap val="-24"/>
        <c:axId val="1568734624"/>
        <c:axId val="1601940688"/>
      </c:barChart>
      <c:catAx>
        <c:axId val="1568734624"/>
        <c:scaling>
          <c:orientation val="minMax"/>
        </c:scaling>
        <c:delete val="0"/>
        <c:axPos val="b"/>
        <c:title>
          <c:tx>
            <c:rich>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GB" sz="2000"/>
                  <a:t>Items</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crossAx val="1601940688"/>
        <c:crosses val="autoZero"/>
        <c:auto val="1"/>
        <c:lblAlgn val="ctr"/>
        <c:lblOffset val="100"/>
        <c:noMultiLvlLbl val="0"/>
      </c:catAx>
      <c:valAx>
        <c:axId val="1601940688"/>
        <c:scaling>
          <c:orientation val="minMax"/>
        </c:scaling>
        <c:delete val="0"/>
        <c:axPos val="l"/>
        <c:majorGridlines>
          <c:spPr>
            <a:ln w="9525" cap="flat" cmpd="sng" algn="ctr">
              <a:solidFill>
                <a:schemeClr val="tx1"/>
              </a:solidFill>
              <a:round/>
            </a:ln>
            <a:effectLst/>
          </c:spPr>
        </c:majorGridlines>
        <c:title>
          <c:tx>
            <c:rich>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GB" sz="2000"/>
                  <a:t>No. sold</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2"/>
                </a:solidFill>
                <a:latin typeface="+mn-lt"/>
                <a:ea typeface="+mn-ea"/>
                <a:cs typeface="+mn-cs"/>
              </a:defRPr>
            </a:pPr>
            <a:endParaRPr lang="en-US"/>
          </a:p>
        </c:txPr>
        <c:crossAx val="1568734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solidFill>
              <a:schemeClr val="accent6">
                <a:lumMod val="60000"/>
                <a:lumOff val="40000"/>
              </a:schemeClr>
            </a:solidFill>
            <a:ln w="50800">
              <a:solidFill>
                <a:schemeClr val="tx1"/>
              </a:solidFill>
            </a:ln>
          </c:spPr>
          <c:dPt>
            <c:idx val="0"/>
            <c:bubble3D val="0"/>
            <c:spPr>
              <a:solidFill>
                <a:schemeClr val="accent6">
                  <a:lumMod val="60000"/>
                  <a:lumOff val="40000"/>
                </a:schemeClr>
              </a:solidFill>
              <a:ln w="50800">
                <a:solidFill>
                  <a:schemeClr val="tx1"/>
                </a:solidFill>
              </a:ln>
              <a:effectLst/>
            </c:spPr>
            <c:extLst>
              <c:ext xmlns:c16="http://schemas.microsoft.com/office/drawing/2014/chart" uri="{C3380CC4-5D6E-409C-BE32-E72D297353CC}">
                <c16:uniqueId val="{00000001-27BE-7D4D-B2DB-CF174E4481C0}"/>
              </c:ext>
            </c:extLst>
          </c:dPt>
          <c:dPt>
            <c:idx val="1"/>
            <c:bubble3D val="0"/>
            <c:spPr>
              <a:solidFill>
                <a:schemeClr val="accent5">
                  <a:lumMod val="60000"/>
                  <a:lumOff val="40000"/>
                </a:schemeClr>
              </a:solidFill>
              <a:ln w="50800">
                <a:solidFill>
                  <a:schemeClr val="tx1"/>
                </a:solidFill>
              </a:ln>
              <a:effectLst/>
            </c:spPr>
            <c:extLst>
              <c:ext xmlns:c16="http://schemas.microsoft.com/office/drawing/2014/chart" uri="{C3380CC4-5D6E-409C-BE32-E72D297353CC}">
                <c16:uniqueId val="{00000003-27BE-7D4D-B2DB-CF174E4481C0}"/>
              </c:ext>
            </c:extLst>
          </c:dPt>
          <c:dPt>
            <c:idx val="2"/>
            <c:bubble3D val="0"/>
            <c:spPr>
              <a:solidFill>
                <a:srgbClr val="FFC7C1"/>
              </a:solidFill>
              <a:ln w="50800">
                <a:solidFill>
                  <a:schemeClr val="tx1"/>
                </a:solidFill>
              </a:ln>
              <a:effectLst/>
            </c:spPr>
            <c:extLst>
              <c:ext xmlns:c16="http://schemas.microsoft.com/office/drawing/2014/chart" uri="{C3380CC4-5D6E-409C-BE32-E72D297353CC}">
                <c16:uniqueId val="{00000005-27BE-7D4D-B2DB-CF174E4481C0}"/>
              </c:ext>
            </c:extLst>
          </c:dPt>
          <c:dPt>
            <c:idx val="3"/>
            <c:bubble3D val="0"/>
            <c:spPr>
              <a:solidFill>
                <a:srgbClr val="FF0000"/>
              </a:solidFill>
              <a:ln w="50800">
                <a:solidFill>
                  <a:schemeClr val="tx1"/>
                </a:solidFill>
              </a:ln>
              <a:effectLst/>
            </c:spPr>
            <c:extLst>
              <c:ext xmlns:c16="http://schemas.microsoft.com/office/drawing/2014/chart" uri="{C3380CC4-5D6E-409C-BE32-E72D297353CC}">
                <c16:uniqueId val="{00000007-27BE-7D4D-B2DB-CF174E4481C0}"/>
              </c:ext>
            </c:extLst>
          </c:dPt>
          <c:dPt>
            <c:idx val="4"/>
            <c:bubble3D val="0"/>
            <c:spPr>
              <a:solidFill>
                <a:schemeClr val="accent6">
                  <a:lumMod val="60000"/>
                  <a:lumOff val="40000"/>
                </a:schemeClr>
              </a:solidFill>
              <a:ln w="50800">
                <a:solidFill>
                  <a:schemeClr val="tx1"/>
                </a:solidFill>
              </a:ln>
              <a:effectLst/>
            </c:spPr>
            <c:extLst>
              <c:ext xmlns:c16="http://schemas.microsoft.com/office/drawing/2014/chart" uri="{C3380CC4-5D6E-409C-BE32-E72D297353CC}">
                <c16:uniqueId val="{00000009-27BE-7D4D-B2DB-CF174E4481C0}"/>
              </c:ext>
            </c:extLst>
          </c:dPt>
          <c:dPt>
            <c:idx val="5"/>
            <c:bubble3D val="0"/>
            <c:spPr>
              <a:solidFill>
                <a:schemeClr val="accent6">
                  <a:lumMod val="60000"/>
                  <a:lumOff val="40000"/>
                </a:schemeClr>
              </a:solidFill>
              <a:ln w="50800">
                <a:solidFill>
                  <a:schemeClr val="tx1"/>
                </a:solidFill>
              </a:ln>
              <a:effectLst/>
            </c:spPr>
            <c:extLst>
              <c:ext xmlns:c16="http://schemas.microsoft.com/office/drawing/2014/chart" uri="{C3380CC4-5D6E-409C-BE32-E72D297353CC}">
                <c16:uniqueId val="{0000000B-27BE-7D4D-B2DB-CF174E4481C0}"/>
              </c:ext>
            </c:extLst>
          </c:dPt>
          <c:dPt>
            <c:idx val="6"/>
            <c:bubble3D val="0"/>
            <c:spPr>
              <a:solidFill>
                <a:schemeClr val="accent6">
                  <a:lumMod val="60000"/>
                  <a:lumOff val="40000"/>
                </a:schemeClr>
              </a:solidFill>
              <a:ln w="50800">
                <a:solidFill>
                  <a:schemeClr val="tx1"/>
                </a:solidFill>
              </a:ln>
              <a:effectLst/>
            </c:spPr>
            <c:extLst>
              <c:ext xmlns:c16="http://schemas.microsoft.com/office/drawing/2014/chart" uri="{C3380CC4-5D6E-409C-BE32-E72D297353CC}">
                <c16:uniqueId val="{0000000D-27BE-7D4D-B2DB-CF174E4481C0}"/>
              </c:ext>
            </c:extLst>
          </c:dPt>
          <c:dPt>
            <c:idx val="7"/>
            <c:bubble3D val="0"/>
            <c:spPr>
              <a:solidFill>
                <a:schemeClr val="accent6">
                  <a:lumMod val="60000"/>
                  <a:lumOff val="40000"/>
                </a:schemeClr>
              </a:solidFill>
              <a:ln w="50800">
                <a:solidFill>
                  <a:schemeClr val="tx1"/>
                </a:solidFill>
              </a:ln>
              <a:effectLst/>
            </c:spPr>
            <c:extLst>
              <c:ext xmlns:c16="http://schemas.microsoft.com/office/drawing/2014/chart" uri="{C3380CC4-5D6E-409C-BE32-E72D297353CC}">
                <c16:uniqueId val="{0000000F-27BE-7D4D-B2DB-CF174E4481C0}"/>
              </c:ext>
            </c:extLst>
          </c:dPt>
          <c:cat>
            <c:strRef>
              <c:f>Sheet1!$A$2:$A$9</c:f>
              <c:strCache>
                <c:ptCount val="3"/>
                <c:pt idx="0">
                  <c:v>1st Qtr</c:v>
                </c:pt>
                <c:pt idx="1">
                  <c:v>2nd Qtr</c:v>
                </c:pt>
                <c:pt idx="2">
                  <c:v>3rd Qtr</c:v>
                </c:pt>
              </c:strCache>
            </c:strRef>
          </c:cat>
          <c:val>
            <c:numRef>
              <c:f>Sheet1!$B$2:$B$9</c:f>
              <c:numCache>
                <c:formatCode>General</c:formatCode>
                <c:ptCount val="8"/>
                <c:pt idx="0">
                  <c:v>180</c:v>
                </c:pt>
                <c:pt idx="1">
                  <c:v>36</c:v>
                </c:pt>
                <c:pt idx="2">
                  <c:v>72</c:v>
                </c:pt>
                <c:pt idx="3">
                  <c:v>72</c:v>
                </c:pt>
              </c:numCache>
            </c:numRef>
          </c:val>
          <c:extLst>
            <c:ext xmlns:c16="http://schemas.microsoft.com/office/drawing/2014/chart" uri="{C3380CC4-5D6E-409C-BE32-E72D297353CC}">
              <c16:uniqueId val="{00000010-27BE-7D4D-B2DB-CF174E4481C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17F-4C24-BA31-90B21592113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17F-4C24-BA31-90B21592113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17F-4C24-BA31-90B215921139}"/>
              </c:ext>
            </c:extLst>
          </c:dPt>
          <c:dPt>
            <c:idx val="3"/>
            <c:bubble3D val="0"/>
            <c:spPr>
              <a:noFill/>
              <a:ln w="19050">
                <a:solidFill>
                  <a:schemeClr val="tx1"/>
                </a:solidFill>
              </a:ln>
              <a:effectLst/>
            </c:spPr>
            <c:extLst>
              <c:ext xmlns:c16="http://schemas.microsoft.com/office/drawing/2014/chart" uri="{C3380CC4-5D6E-409C-BE32-E72D297353CC}">
                <c16:uniqueId val="{00000007-617F-4C24-BA31-90B215921139}"/>
              </c:ext>
            </c:extLst>
          </c:dPt>
          <c:cat>
            <c:numRef>
              <c:f>Sheet1!$A$2:$A$5</c:f>
              <c:numCache>
                <c:formatCode>General</c:formatCode>
                <c:ptCount val="4"/>
              </c:numCache>
            </c:numRef>
          </c:cat>
          <c:val>
            <c:numRef>
              <c:f>Sheet1!$B$2:$B$5</c:f>
              <c:numCache>
                <c:formatCode>General</c:formatCode>
                <c:ptCount val="4"/>
                <c:pt idx="0">
                  <c:v>0</c:v>
                </c:pt>
                <c:pt idx="1">
                  <c:v>0</c:v>
                </c:pt>
                <c:pt idx="2">
                  <c:v>0</c:v>
                </c:pt>
                <c:pt idx="3">
                  <c:v>1.2</c:v>
                </c:pt>
              </c:numCache>
            </c:numRef>
          </c:val>
          <c:extLst>
            <c:ext xmlns:c16="http://schemas.microsoft.com/office/drawing/2014/chart" uri="{C3380CC4-5D6E-409C-BE32-E72D297353CC}">
              <c16:uniqueId val="{00000008-617F-4C24-BA31-90B21592113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17F-4C24-BA31-90B21592113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17F-4C24-BA31-90B21592113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17F-4C24-BA31-90B215921139}"/>
              </c:ext>
            </c:extLst>
          </c:dPt>
          <c:dPt>
            <c:idx val="3"/>
            <c:bubble3D val="0"/>
            <c:spPr>
              <a:noFill/>
              <a:ln w="19050">
                <a:solidFill>
                  <a:schemeClr val="tx1"/>
                </a:solidFill>
              </a:ln>
              <a:effectLst/>
            </c:spPr>
            <c:extLst>
              <c:ext xmlns:c16="http://schemas.microsoft.com/office/drawing/2014/chart" uri="{C3380CC4-5D6E-409C-BE32-E72D297353CC}">
                <c16:uniqueId val="{00000007-617F-4C24-BA31-90B215921139}"/>
              </c:ext>
            </c:extLst>
          </c:dPt>
          <c:cat>
            <c:numRef>
              <c:f>Sheet1!$A$2:$A$5</c:f>
              <c:numCache>
                <c:formatCode>General</c:formatCode>
                <c:ptCount val="4"/>
              </c:numCache>
            </c:numRef>
          </c:cat>
          <c:val>
            <c:numRef>
              <c:f>Sheet1!$B$2:$B$5</c:f>
              <c:numCache>
                <c:formatCode>General</c:formatCode>
                <c:ptCount val="4"/>
                <c:pt idx="0">
                  <c:v>0</c:v>
                </c:pt>
                <c:pt idx="1">
                  <c:v>0</c:v>
                </c:pt>
                <c:pt idx="2">
                  <c:v>0</c:v>
                </c:pt>
                <c:pt idx="3">
                  <c:v>1.2</c:v>
                </c:pt>
              </c:numCache>
            </c:numRef>
          </c:val>
          <c:extLst>
            <c:ext xmlns:c16="http://schemas.microsoft.com/office/drawing/2014/chart" uri="{C3380CC4-5D6E-409C-BE32-E72D297353CC}">
              <c16:uniqueId val="{00000008-617F-4C24-BA31-90B21592113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6">
  <a:schemeClr val="accent6"/>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5" dt="2023-03-22T16:43:42.341" idx="2">
    <p:pos x="10" y="10"/>
    <p:text>do we keep this slide?</p:text>
    <p:extLst>
      <p:ext uri="{C676402C-5697-4E1C-873F-D02D1690AC5C}">
        <p15:threadingInfo xmlns:p15="http://schemas.microsoft.com/office/powerpoint/2012/main" timeZoneBias="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5" dt="2023-03-22T16:44:26.998" idx="3">
    <p:pos x="10" y="10"/>
    <p:text>do we keep this slide?</p:text>
    <p:extLst>
      <p:ext uri="{C676402C-5697-4E1C-873F-D02D1690AC5C}">
        <p15:threadingInfo xmlns:p15="http://schemas.microsoft.com/office/powerpoint/2012/main" timeZoneBias="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5" dt="2023-03-22T16:45:21.040" idx="4">
    <p:pos x="10" y="10"/>
    <p:text>no answer slide?</p:text>
    <p:extLst>
      <p:ext uri="{C676402C-5697-4E1C-873F-D02D1690AC5C}">
        <p15:threadingInfo xmlns:p15="http://schemas.microsoft.com/office/powerpoint/2012/main" timeZoneBias="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4" dt="2023-03-14T17:25:57.951" idx="6">
    <p:pos x="2756" y="48"/>
    <p:text>QUERY: would we benefit from a master slide with the logos across the top included. At the moment the Credits slides all show the logos in different positions.</p:text>
    <p:extLst>
      <p:ext uri="{C676402C-5697-4E1C-873F-D02D1690AC5C}">
        <p15:threadingInfo xmlns:p15="http://schemas.microsoft.com/office/powerpoint/2012/main" timeZoneBias="0"/>
      </p:ext>
    </p:extLst>
  </p:cm>
</p:cmLst>
</file>

<file path=ppt/drawings/drawing1.xml><?xml version="1.0" encoding="utf-8"?>
<c:userShapes xmlns:c="http://schemas.openxmlformats.org/drawingml/2006/chart">
  <cdr:relSizeAnchor xmlns:cdr="http://schemas.openxmlformats.org/drawingml/2006/chartDrawing">
    <cdr:from>
      <cdr:x>0.60797</cdr:x>
      <cdr:y>0.38329</cdr:y>
    </cdr:from>
    <cdr:to>
      <cdr:x>0.85358</cdr:x>
      <cdr:y>0.5389</cdr:y>
    </cdr:to>
    <cdr:sp macro="" textlink="">
      <cdr:nvSpPr>
        <cdr:cNvPr id="2" name="TextBox 5">
          <a:extLst xmlns:a="http://schemas.openxmlformats.org/drawingml/2006/main">
            <a:ext uri="{FF2B5EF4-FFF2-40B4-BE49-F238E27FC236}">
              <a16:creationId xmlns:a16="http://schemas.microsoft.com/office/drawing/2014/main" id="{991AF3E2-030D-4B68-A296-5A54F517931E}"/>
            </a:ext>
          </a:extLst>
        </cdr:cNvPr>
        <cdr:cNvSpPr txBox="1"/>
      </cdr:nvSpPr>
      <cdr:spPr>
        <a:xfrm xmlns:a="http://schemas.openxmlformats.org/drawingml/2006/main">
          <a:off x="3150256" y="1667824"/>
          <a:ext cx="1272661" cy="67710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GB" dirty="0" err="1"/>
            <a:t>SprintFlex</a:t>
          </a:r>
          <a:endParaRPr lang="en-GB" sz="2000" dirty="0">
            <a:latin typeface="Gill Sans MT" panose="020B0502020104020203" pitchFamily="34" charset="0"/>
          </a:endParaRPr>
        </a:p>
        <a:p xmlns:a="http://schemas.openxmlformats.org/drawingml/2006/main">
          <a:pPr algn="ctr"/>
          <a:r>
            <a:rPr lang="en-GB" sz="2000" dirty="0">
              <a:latin typeface="Gill Sans MT" panose="020B0502020104020203" pitchFamily="34" charset="0"/>
            </a:rPr>
            <a:t>180°</a:t>
          </a:r>
        </a:p>
      </cdr:txBody>
    </cdr:sp>
  </cdr:relSizeAnchor>
  <cdr:relSizeAnchor xmlns:cdr="http://schemas.openxmlformats.org/drawingml/2006/chartDrawing">
    <cdr:from>
      <cdr:x>0.13445</cdr:x>
      <cdr:y>0.47507</cdr:y>
    </cdr:from>
    <cdr:to>
      <cdr:x>0.37824</cdr:x>
      <cdr:y>0.63775</cdr:y>
    </cdr:to>
    <cdr:sp macro="" textlink="">
      <cdr:nvSpPr>
        <cdr:cNvPr id="3" name="TextBox 5">
          <a:extLst xmlns:a="http://schemas.openxmlformats.org/drawingml/2006/main">
            <a:ext uri="{FF2B5EF4-FFF2-40B4-BE49-F238E27FC236}">
              <a16:creationId xmlns:a16="http://schemas.microsoft.com/office/drawing/2014/main" id="{3DA6A2C5-9592-4991-B605-10514F9415D7}"/>
            </a:ext>
          </a:extLst>
        </cdr:cNvPr>
        <cdr:cNvSpPr txBox="1"/>
      </cdr:nvSpPr>
      <cdr:spPr>
        <a:xfrm xmlns:a="http://schemas.openxmlformats.org/drawingml/2006/main">
          <a:off x="696689" y="2067181"/>
          <a:ext cx="1263222" cy="70787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GB" sz="2000" dirty="0" err="1">
              <a:latin typeface="Gill Sans MT" panose="020B0502020104020203" pitchFamily="34" charset="0"/>
            </a:rPr>
            <a:t>FlexLite</a:t>
          </a:r>
          <a:endParaRPr lang="en-GB" sz="2000" dirty="0">
            <a:latin typeface="Gill Sans MT" panose="020B0502020104020203" pitchFamily="34" charset="0"/>
          </a:endParaRPr>
        </a:p>
        <a:p xmlns:a="http://schemas.openxmlformats.org/drawingml/2006/main">
          <a:pPr algn="ctr"/>
          <a:r>
            <a:rPr lang="en-GB" sz="2000" dirty="0">
              <a:latin typeface="Gill Sans MT" panose="020B0502020104020203" pitchFamily="34" charset="0"/>
            </a:rPr>
            <a:t>72°</a:t>
          </a:r>
        </a:p>
      </cdr:txBody>
    </cdr:sp>
  </cdr:relSizeAnchor>
  <cdr:relSizeAnchor xmlns:cdr="http://schemas.openxmlformats.org/drawingml/2006/chartDrawing">
    <cdr:from>
      <cdr:x>0.28513</cdr:x>
      <cdr:y>0.78073</cdr:y>
    </cdr:from>
    <cdr:to>
      <cdr:x>0.51496</cdr:x>
      <cdr:y>0.98585</cdr:y>
    </cdr:to>
    <cdr:sp macro="" textlink="">
      <cdr:nvSpPr>
        <cdr:cNvPr id="4" name="TextBox 5">
          <a:extLst xmlns:a="http://schemas.openxmlformats.org/drawingml/2006/main">
            <a:ext uri="{FF2B5EF4-FFF2-40B4-BE49-F238E27FC236}">
              <a16:creationId xmlns:a16="http://schemas.microsoft.com/office/drawing/2014/main" id="{9CD2835B-CE64-4E01-BC6E-987081840998}"/>
            </a:ext>
          </a:extLst>
        </cdr:cNvPr>
        <cdr:cNvSpPr txBox="1"/>
      </cdr:nvSpPr>
      <cdr:spPr>
        <a:xfrm xmlns:a="http://schemas.openxmlformats.org/drawingml/2006/main">
          <a:off x="1477451" y="3397231"/>
          <a:ext cx="1190847" cy="89255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GB" sz="1600" dirty="0" err="1">
              <a:latin typeface="Gill Sans MT" panose="020B0502020104020203" pitchFamily="34" charset="0"/>
            </a:rPr>
            <a:t>HypeSteps</a:t>
          </a:r>
          <a:endParaRPr lang="en-GB" sz="1600" dirty="0">
            <a:latin typeface="Gill Sans MT" panose="020B0502020104020203" pitchFamily="34" charset="0"/>
          </a:endParaRPr>
        </a:p>
        <a:p xmlns:a="http://schemas.openxmlformats.org/drawingml/2006/main">
          <a:pPr algn="ctr"/>
          <a:r>
            <a:rPr lang="en-GB" sz="1600" dirty="0">
              <a:latin typeface="Gill Sans MT" panose="020B0502020104020203" pitchFamily="34" charset="0"/>
            </a:rPr>
            <a:t>36°</a:t>
          </a:r>
        </a:p>
        <a:p xmlns:a="http://schemas.openxmlformats.org/drawingml/2006/main">
          <a:pPr algn="ctr"/>
          <a:endParaRPr lang="en-GB" sz="2000" dirty="0">
            <a:latin typeface="Gill Sans MT" panose="020B0502020104020203"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cdr:x>
      <cdr:y>0.5</cdr:y>
    </cdr:from>
    <cdr:to>
      <cdr:x>0.64123</cdr:x>
      <cdr:y>0.89854</cdr:y>
    </cdr:to>
    <cdr:cxnSp macro="">
      <cdr:nvCxnSpPr>
        <cdr:cNvPr id="3" name="Straight Connector 2">
          <a:extLst xmlns:a="http://schemas.openxmlformats.org/drawingml/2006/main">
            <a:ext uri="{FF2B5EF4-FFF2-40B4-BE49-F238E27FC236}">
              <a16:creationId xmlns:a16="http://schemas.microsoft.com/office/drawing/2014/main" id="{6C5E3260-A039-F1B9-FE35-2A1C2C126120}"/>
            </a:ext>
          </a:extLst>
        </cdr:cNvPr>
        <cdr:cNvCxnSpPr/>
      </cdr:nvCxnSpPr>
      <cdr:spPr>
        <a:xfrm xmlns:a="http://schemas.openxmlformats.org/drawingml/2006/main">
          <a:off x="2865755" y="1744345"/>
          <a:ext cx="809459" cy="1390387"/>
        </a:xfrm>
        <a:prstGeom xmlns:a="http://schemas.openxmlformats.org/drawingml/2006/main" prst="line">
          <a:avLst/>
        </a:prstGeom>
        <a:ln xmlns:a="http://schemas.openxmlformats.org/drawingml/2006/main" w="12700">
          <a:solidFill>
            <a:srgbClr val="FF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0.32344</cdr:x>
      <cdr:y>0.62177</cdr:y>
    </cdr:from>
    <cdr:to>
      <cdr:x>0.47207</cdr:x>
      <cdr:y>0.72763</cdr:y>
    </cdr:to>
    <cdr:sp macro="" textlink="">
      <cdr:nvSpPr>
        <cdr:cNvPr id="6" name="TextBox 36">
          <a:extLst xmlns:a="http://schemas.openxmlformats.org/drawingml/2006/main">
            <a:ext uri="{FF2B5EF4-FFF2-40B4-BE49-F238E27FC236}">
              <a16:creationId xmlns:a16="http://schemas.microsoft.com/office/drawing/2014/main" id="{9E449BDD-E184-A4DE-19F9-372C175D63E4}"/>
            </a:ext>
          </a:extLst>
        </cdr:cNvPr>
        <cdr:cNvSpPr txBox="1"/>
      </cdr:nvSpPr>
      <cdr:spPr>
        <a:xfrm xmlns:a="http://schemas.openxmlformats.org/drawingml/2006/main">
          <a:off x="1853777" y="2169148"/>
          <a:ext cx="851905"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dirty="0">
              <a:solidFill>
                <a:srgbClr val="FF0000"/>
              </a:solidFill>
            </a:rPr>
            <a:t>Rovers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3/30/23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context for this graph – Kate is collecting data on favourite brands of sports clothing (why might she want to know about this?) and asks 240 people.  Highlight that the size of the </a:t>
            </a:r>
            <a:r>
              <a:rPr lang="en-GB" b="1" dirty="0"/>
              <a:t>sectors</a:t>
            </a:r>
            <a:r>
              <a:rPr lang="en-GB" dirty="0"/>
              <a:t> of the pie chart show the angles for each brand, but not the actual numbers who chose that brand.</a:t>
            </a:r>
          </a:p>
          <a:p>
            <a:r>
              <a:rPr lang="en-GB" dirty="0"/>
              <a:t>Ask learners to discuss in pairs how they could find the numbers (or </a:t>
            </a:r>
            <a:r>
              <a:rPr lang="en-GB" b="1" dirty="0"/>
              <a:t>frequency</a:t>
            </a:r>
            <a:r>
              <a:rPr lang="en-GB" dirty="0"/>
              <a:t>) of people choosing each brand from the angles shown (allow 2-3 min to discuss).</a:t>
            </a:r>
          </a:p>
          <a:p>
            <a:r>
              <a:rPr lang="en-GB" dirty="0"/>
              <a:t>Take feedback and ask learners to model their different approaches used by the group.  Discuss any errors or misconceptions that arise along the way.</a:t>
            </a:r>
          </a:p>
          <a:p>
            <a:r>
              <a:rPr lang="en-GB" dirty="0"/>
              <a:t>Summarise by saying that the number of degrees around the pie chart must always be 360.  So the </a:t>
            </a:r>
            <a:r>
              <a:rPr lang="en-GB" b="1" dirty="0"/>
              <a:t>task is one of converting degrees to frequencies</a:t>
            </a:r>
            <a:r>
              <a:rPr lang="en-GB" dirty="0"/>
              <a:t>.  Make the link with proportion problems covered earlier in the scheme of work (e.g. scaling up recipes or converting between units &amp; currencies).  Remind learners about what approaches may have helped then (e.g. ratio tables and double number lines)</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034046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shows how a ratio table can be used to solve the previous question.  If this hasn’t already been addressed, use can use the animated sequence to model this approach – although it might be better to draw the ratio table on the whiteboard and get the learners to suggest what values they would include.</a:t>
            </a:r>
          </a:p>
        </p:txBody>
      </p:sp>
      <p:sp>
        <p:nvSpPr>
          <p:cNvPr id="4" name="Slide Number Placeholder 3"/>
          <p:cNvSpPr>
            <a:spLocks noGrp="1"/>
          </p:cNvSpPr>
          <p:nvPr>
            <p:ph type="sldNum" sz="quarter" idx="5"/>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4111269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Reveal the question and ask learners what they need to do to plot a pie chart (i.e. work out the angles)</a:t>
            </a:r>
          </a:p>
          <a:p>
            <a:r>
              <a:rPr lang="en-GB" dirty="0"/>
              <a:t>Next reveal the table and ask learners </a:t>
            </a:r>
            <a:r>
              <a:rPr lang="en-GB" b="1" dirty="0"/>
              <a:t>what is the same and what is different </a:t>
            </a:r>
            <a:r>
              <a:rPr lang="en-GB" dirty="0"/>
              <a:t>about this problem compared to the previous one (i.e. it is still converting between degrees and frequency – but in the reverse direction – so it is still a question of using proportion to scale up – or down).</a:t>
            </a:r>
          </a:p>
          <a:p>
            <a:r>
              <a:rPr lang="en-GB" dirty="0"/>
              <a:t>Allow 30 sec or so thinking time, then ask learners how they would go about this problem.  Probe, as required, to bring out that 90 needs to be multiplied by 4 to give 360 (show animation), and so all the individual frequencies also need to be scaled up by a factor of 4.  </a:t>
            </a:r>
            <a:r>
              <a:rPr lang="en-GB" b="1" dirty="0"/>
              <a:t>Note that what is shown can also be seen as a ratio table </a:t>
            </a:r>
            <a:r>
              <a:rPr lang="en-GB" dirty="0"/>
              <a:t>– and that the calculation could be done in 2 steps (x2 and x2).</a:t>
            </a:r>
          </a:p>
          <a:p>
            <a:r>
              <a:rPr lang="en-GB" dirty="0"/>
              <a:t>Ask the group to complete the table, row by row, using the animation to confirm answers.  </a:t>
            </a:r>
          </a:p>
          <a:p>
            <a:r>
              <a:rPr lang="en-GB" b="0" dirty="0"/>
              <a:t>Remind learners at the end that the angles should dd up to </a:t>
            </a:r>
            <a:r>
              <a:rPr lang="en-GB" b="1" dirty="0"/>
              <a:t>360</a:t>
            </a:r>
            <a:r>
              <a:rPr lang="en-GB" b="0" dirty="0"/>
              <a:t> – they need to check!</a:t>
            </a:r>
          </a:p>
          <a:p>
            <a:endParaRPr lang="en-GB"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1515775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slides 13 to 15, as required, to model the plotting of the pie chart using a protractor.</a:t>
            </a:r>
          </a:p>
        </p:txBody>
      </p:sp>
      <p:sp>
        <p:nvSpPr>
          <p:cNvPr id="4" name="Slide Number Placeholder 3"/>
          <p:cNvSpPr>
            <a:spLocks noGrp="1"/>
          </p:cNvSpPr>
          <p:nvPr>
            <p:ph type="sldNum" sz="quarter" idx="5"/>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907574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slides 13 to 15, as required, to model the plotting of the pie chart using a protractor.</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3914585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what would we do differently if we had asked 60 people, 30 people, 600 people…</a:t>
            </a:r>
          </a:p>
          <a:p>
            <a:endParaRPr lang="en-GB" dirty="0"/>
          </a:p>
          <a:p>
            <a:r>
              <a:rPr lang="en-GB" dirty="0"/>
              <a:t>Summarise by reminding learners that this is always a matter of scaling the number up or down to 360 (and how ratio tables or DNLs might help).</a:t>
            </a:r>
          </a:p>
        </p:txBody>
      </p:sp>
      <p:sp>
        <p:nvSpPr>
          <p:cNvPr id="4" name="Slide Number Placeholder 3"/>
          <p:cNvSpPr>
            <a:spLocks noGrp="1"/>
          </p:cNvSpPr>
          <p:nvPr>
            <p:ph type="sldNum" sz="quarter" idx="5"/>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40007569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Tell learners they will be working in pairs to match frequencies with pictures of pie charts.  </a:t>
            </a:r>
          </a:p>
          <a:p>
            <a:r>
              <a:rPr lang="en-US" sz="1200" b="0" kern="1200" dirty="0" err="1">
                <a:solidFill>
                  <a:schemeClr val="tx1"/>
                </a:solidFill>
                <a:effectLst/>
                <a:latin typeface="+mn-lt"/>
                <a:ea typeface="+mn-ea"/>
                <a:cs typeface="+mn-cs"/>
              </a:rPr>
              <a:t>Emphasise</a:t>
            </a:r>
            <a:r>
              <a:rPr lang="en-US" sz="1200" b="0" kern="1200" dirty="0">
                <a:solidFill>
                  <a:schemeClr val="tx1"/>
                </a:solidFill>
                <a:effectLst/>
                <a:latin typeface="+mn-lt"/>
                <a:ea typeface="+mn-ea"/>
                <a:cs typeface="+mn-cs"/>
              </a:rPr>
              <a:t> that they are expected to work collaboratively and draw attention to the points on the slide.</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33989156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Provide each pair or small group of learners with a copy of the </a:t>
            </a:r>
            <a:r>
              <a:rPr lang="en-US" sz="1200" b="0" i="1" kern="1200" dirty="0">
                <a:solidFill>
                  <a:schemeClr val="tx1"/>
                </a:solidFill>
                <a:effectLst/>
                <a:latin typeface="+mn-lt"/>
                <a:ea typeface="+mn-ea"/>
                <a:cs typeface="+mn-cs"/>
              </a:rPr>
              <a:t>Frequencies, angles and pie charts </a:t>
            </a:r>
            <a:r>
              <a:rPr lang="en-US" sz="1200" b="0" kern="1200" dirty="0">
                <a:solidFill>
                  <a:schemeClr val="tx1"/>
                </a:solidFill>
                <a:effectLst/>
                <a:latin typeface="+mn-lt"/>
                <a:ea typeface="+mn-ea"/>
                <a:cs typeface="+mn-cs"/>
              </a:rPr>
              <a:t>grid, and a set of angles cards and pie chart cards.  </a:t>
            </a:r>
          </a:p>
          <a:p>
            <a:r>
              <a:rPr lang="en-US" sz="1200" b="0" kern="1200" dirty="0">
                <a:solidFill>
                  <a:schemeClr val="tx1"/>
                </a:solidFill>
                <a:effectLst/>
                <a:latin typeface="+mn-lt"/>
                <a:ea typeface="+mn-ea"/>
                <a:cs typeface="+mn-cs"/>
              </a:rPr>
              <a:t>Ask them to match the cards in rows across the grid, take turns and explain their reasoning to each other.</a:t>
            </a:r>
          </a:p>
          <a:p>
            <a:r>
              <a:rPr lang="en-US" sz="1200" b="0" kern="1200" dirty="0">
                <a:solidFill>
                  <a:schemeClr val="tx1"/>
                </a:solidFill>
                <a:effectLst/>
                <a:latin typeface="+mn-lt"/>
                <a:ea typeface="+mn-ea"/>
                <a:cs typeface="+mn-cs"/>
              </a:rPr>
              <a:t>Note that there are two blank cards, which learners will need to fill-in to complete the grid.</a:t>
            </a:r>
          </a:p>
          <a:p>
            <a:r>
              <a:rPr lang="en-US" sz="1200" b="0" kern="1200" dirty="0">
                <a:solidFill>
                  <a:schemeClr val="tx1"/>
                </a:solidFill>
                <a:effectLst/>
                <a:latin typeface="+mn-lt"/>
                <a:ea typeface="+mn-ea"/>
                <a:cs typeface="+mn-cs"/>
              </a:rPr>
              <a:t>Observe learners as they complete the task but try not to correct any mistakes at this stage. </a:t>
            </a:r>
            <a:r>
              <a:rPr lang="en-GB" sz="1200" kern="1200" dirty="0">
                <a:solidFill>
                  <a:schemeClr val="tx1"/>
                </a:solidFill>
                <a:effectLst/>
                <a:latin typeface="+mn-lt"/>
                <a:ea typeface="+mn-ea"/>
                <a:cs typeface="+mn-cs"/>
              </a:rPr>
              <a:t>Instead, encourage students to explain their reasoning to each other and listen in to their explanations as you circulate.</a:t>
            </a:r>
            <a:endParaRPr lang="en-GB" sz="1200" b="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ANSWERS</a:t>
            </a:r>
          </a:p>
          <a:p>
            <a:r>
              <a:rPr lang="en-GB" sz="1200" b="0" kern="1200" dirty="0">
                <a:solidFill>
                  <a:schemeClr val="tx1"/>
                </a:solidFill>
                <a:effectLst/>
                <a:latin typeface="+mn-lt"/>
                <a:ea typeface="+mn-ea"/>
                <a:cs typeface="+mn-cs"/>
              </a:rPr>
              <a:t>When learners have completed the activity, ask them to explain their thinking when matching the cards.  </a:t>
            </a:r>
          </a:p>
          <a:p>
            <a:r>
              <a:rPr lang="en-GB" sz="1200" b="0" kern="1200" dirty="0">
                <a:solidFill>
                  <a:schemeClr val="tx1"/>
                </a:solidFill>
                <a:effectLst/>
                <a:latin typeface="+mn-lt"/>
                <a:ea typeface="+mn-ea"/>
                <a:cs typeface="+mn-cs"/>
              </a:rPr>
              <a:t>Did they need to move them around as they added further cards?  Which ones did they find hardest to match and why?</a:t>
            </a:r>
          </a:p>
          <a:p>
            <a:r>
              <a:rPr lang="en-GB" sz="1200" b="0" kern="1200" dirty="0">
                <a:solidFill>
                  <a:schemeClr val="tx1"/>
                </a:solidFill>
                <a:effectLst/>
                <a:latin typeface="+mn-lt"/>
                <a:ea typeface="+mn-ea"/>
                <a:cs typeface="+mn-cs"/>
              </a:rPr>
              <a:t>After taking feedback, provide each pair with an answer sheet to check their work.  Take questions and clarify any outstanding issues.</a:t>
            </a:r>
          </a:p>
          <a:p>
            <a:endParaRPr lang="en-US"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Angle table for Row D: Angles are 45, 45, 90, 180 and (TOTAL) 360 from top to bottom.</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Pie chart for Row G: a pie chart with four equally distributed angles, each 90 degrees.</a:t>
            </a: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521298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Emphasise the proportional relationship between frequency (no. of items) and degrees, and the connections with work that they did earlier in the year on proportion - including the use of ratio tables and DNLs.</a:t>
            </a:r>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12+ 12 =24</a:t>
            </a:r>
          </a:p>
          <a:p>
            <a:r>
              <a:rPr lang="en-US" dirty="0"/>
              <a:t>12+ 12+ 3= 27</a:t>
            </a:r>
          </a:p>
          <a:p>
            <a:r>
              <a:rPr lang="en-US" dirty="0"/>
              <a:t>Answers:</a:t>
            </a:r>
          </a:p>
          <a:p>
            <a:r>
              <a:rPr lang="en-GB" b="0" baseline="0" dirty="0"/>
              <a:t>6 quarters stand for 18 eggs</a:t>
            </a:r>
          </a:p>
          <a:p>
            <a:r>
              <a:rPr lang="en-GB" b="0" baseline="0" dirty="0"/>
              <a:t>1 quarter stands for 3 eggs</a:t>
            </a:r>
          </a:p>
          <a:p>
            <a:r>
              <a:rPr lang="en-GB" b="0" baseline="0" dirty="0"/>
              <a:t>Key: 1 quarter = 3 eggs or 1 circle = 12 eggs</a:t>
            </a:r>
          </a:p>
          <a:p>
            <a:r>
              <a:rPr lang="en-GB" b="0" baseline="0" dirty="0"/>
              <a:t>On Tuesday: 24 ÷ 3 = 8 quarters = 2 circles</a:t>
            </a:r>
          </a:p>
          <a:p>
            <a:r>
              <a:rPr lang="en-GB" b="0" baseline="0" dirty="0"/>
              <a:t>One Wednesday: 27 ÷ 3 = 9 quarters = 2 circles and 1 quarter</a:t>
            </a:r>
            <a:endParaRPr lang="en-US" b="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9271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 by asking the learners what they see on the slide.  </a:t>
            </a:r>
          </a:p>
          <a:p>
            <a:r>
              <a:rPr lang="en-GB" dirty="0"/>
              <a:t>You may get answers such as ‘a list of countries and some circles’ to start with. </a:t>
            </a:r>
            <a:r>
              <a:rPr lang="en-GB" b="0" dirty="0"/>
              <a:t> Probe for what type of charts it is (a pictogram), and what the circles could represent.  What about the quarter, half and there-quarter circles?</a:t>
            </a:r>
          </a:p>
          <a:p>
            <a:r>
              <a:rPr lang="en-GB" b="0" dirty="0"/>
              <a:t>Ask what’s missing from the pictogram? What needs adding to help makes sense of it?  (Probe for a key and a title)</a:t>
            </a:r>
          </a:p>
          <a:p>
            <a:r>
              <a:rPr lang="en-GB" b="0" dirty="0"/>
              <a:t>Next, click to reveal the key and ask the class what this tells them.  Again, probe to get as many ideas as you can from the class, e.g. What sort of medals might they be? Can learners say how many medals have been won or awarded to each country?  Emphasise the importance of a key on a pictogram (and on some other charts)</a:t>
            </a:r>
          </a:p>
          <a:p>
            <a:r>
              <a:rPr lang="en-GB" b="0" dirty="0"/>
              <a:t>Next, click to reveal the title. Ask if this helps learners make more sense of the pictogram. What events do they think Jamaica won medals for?  What about Kenya?  Emphasise the importance of a title on any graph or chart.</a:t>
            </a:r>
          </a:p>
          <a:p>
            <a:r>
              <a:rPr lang="en-GB" b="0" dirty="0"/>
              <a:t>Finally, ask the learners who might want to know this information and why? Why do we use charts such as pictograms to present information?</a:t>
            </a:r>
          </a:p>
        </p:txBody>
      </p:sp>
      <p:sp>
        <p:nvSpPr>
          <p:cNvPr id="4" name="Slide Number Placeholder 3"/>
          <p:cNvSpPr>
            <a:spLocks noGrp="1"/>
          </p:cNvSpPr>
          <p:nvPr>
            <p:ph type="sldNum" sz="quarter" idx="5"/>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35473071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12+ 12 =24</a:t>
            </a:r>
          </a:p>
          <a:p>
            <a:r>
              <a:rPr lang="en-US" dirty="0"/>
              <a:t>12+ 12+ 3= 27</a:t>
            </a:r>
          </a:p>
          <a:p>
            <a:endParaRPr lang="en-US" b="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92713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nSpc>
                <a:spcPct val="107000"/>
              </a:lnSpc>
              <a:buFont typeface="Courier New" panose="02070309020205020404" pitchFamily="49" charset="0"/>
              <a:buChar char="o"/>
            </a:pPr>
            <a:r>
              <a:rPr lang="en-GB" sz="1200" dirty="0">
                <a:effectLst/>
                <a:latin typeface="Arial" panose="020B0604020202020204" pitchFamily="34" charset="0"/>
                <a:ea typeface="Calibri" panose="020F0502020204030204" pitchFamily="34" charset="0"/>
                <a:cs typeface="Times New Roman" panose="02020603050405020304" pitchFamily="18" charset="0"/>
              </a:rPr>
              <a:t>The width of the last bar (Tom) is wrong, it should be one column wide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200" dirty="0">
                <a:effectLst/>
                <a:latin typeface="Arial" panose="020B0604020202020204" pitchFamily="34" charset="0"/>
                <a:ea typeface="Calibri" panose="020F0502020204030204" pitchFamily="34" charset="0"/>
                <a:cs typeface="Times New Roman" panose="02020603050405020304" pitchFamily="18" charset="0"/>
              </a:rPr>
              <a:t>The numbering of the y-axis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12607007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a:t>
            </a:r>
            <a:r>
              <a:rPr lang="en-GB" sz="1800" dirty="0">
                <a:effectLst/>
                <a:latin typeface="Arial" panose="020B0604020202020204" pitchFamily="34" charset="0"/>
                <a:ea typeface="Calibri" panose="020F0502020204030204" pitchFamily="34" charset="0"/>
              </a:rPr>
              <a:t> Correct angles are City – 150, Rovers – 135,United - 75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38152403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a:t>
            </a:r>
            <a:r>
              <a:rPr lang="en-GB" sz="1800" dirty="0">
                <a:effectLst/>
                <a:latin typeface="Arial" panose="020B0604020202020204" pitchFamily="34" charset="0"/>
                <a:ea typeface="Calibri" panose="020F0502020204030204" pitchFamily="34" charset="0"/>
              </a:rPr>
              <a:t> Correct angles are City – 150, Rovers – 135,United - 75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38152403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more challenging question, which can be used as an extension.  </a:t>
            </a:r>
          </a:p>
          <a:p>
            <a:r>
              <a:rPr lang="en-US" dirty="0"/>
              <a:t>Answer 120</a:t>
            </a:r>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38152403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79668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 by drawing attention to the three charts shown, and check that everyone is aware of what they are called.  Inform learners that all three charts are displaying the same data on medals won at the 2016 Rio Olympics.</a:t>
            </a:r>
          </a:p>
          <a:p>
            <a:r>
              <a:rPr lang="en-GB" dirty="0"/>
              <a:t>Ask learners to work in pairs and compare the three representations, and to note down:</a:t>
            </a:r>
          </a:p>
          <a:p>
            <a:pPr marL="171450" indent="-171450">
              <a:buFont typeface="Arial" panose="020B0604020202020204" pitchFamily="34" charset="0"/>
              <a:buChar char="•"/>
            </a:pPr>
            <a:r>
              <a:rPr lang="en-GB" b="0" dirty="0"/>
              <a:t>What is the same &amp; what is different about each representation?</a:t>
            </a:r>
          </a:p>
          <a:p>
            <a:pPr marL="171450" indent="-171450">
              <a:buFont typeface="Arial" panose="020B0604020202020204" pitchFamily="34" charset="0"/>
              <a:buChar char="•"/>
            </a:pPr>
            <a:r>
              <a:rPr lang="en-GB" b="0" dirty="0"/>
              <a:t>What are the advantages &amp; disadvantages of the different types of chart?</a:t>
            </a:r>
          </a:p>
          <a:p>
            <a:pPr marL="0" indent="0">
              <a:buFont typeface="Arial" panose="020B0604020202020204" pitchFamily="34" charset="0"/>
              <a:buNone/>
            </a:pPr>
            <a:r>
              <a:rPr lang="en-GB" b="0" dirty="0"/>
              <a:t>Allow 5 min for discussion, then take feedback.  </a:t>
            </a:r>
          </a:p>
          <a:p>
            <a:pPr marL="0" indent="0">
              <a:buFont typeface="Arial" panose="020B0604020202020204" pitchFamily="34" charset="0"/>
              <a:buNone/>
            </a:pPr>
            <a:r>
              <a:rPr lang="en-GB" b="0" dirty="0"/>
              <a:t>Probe for </a:t>
            </a:r>
            <a:r>
              <a:rPr lang="en-GB" b="1" dirty="0"/>
              <a:t>similarities </a:t>
            </a:r>
            <a:r>
              <a:rPr lang="en-GB" b="0" dirty="0"/>
              <a:t>and</a:t>
            </a:r>
            <a:r>
              <a:rPr lang="en-GB" b="1" dirty="0"/>
              <a:t> differences </a:t>
            </a:r>
            <a:r>
              <a:rPr lang="en-GB" b="0" dirty="0"/>
              <a:t>first, e.g.</a:t>
            </a:r>
          </a:p>
          <a:p>
            <a:pPr marL="171450" indent="-171450">
              <a:buFont typeface="Arial" panose="020B0604020202020204" pitchFamily="34" charset="0"/>
              <a:buChar char="•"/>
            </a:pPr>
            <a:r>
              <a:rPr lang="en-GB" b="0" dirty="0"/>
              <a:t>Pictogram and bar chart both show ‘bars’ –although one is vertical and the other horizontal (does this matter?)</a:t>
            </a:r>
          </a:p>
          <a:p>
            <a:pPr marL="171450" indent="-171450">
              <a:buFont typeface="Arial" panose="020B0604020202020204" pitchFamily="34" charset="0"/>
              <a:buChar char="•"/>
            </a:pPr>
            <a:r>
              <a:rPr lang="en-GB" b="0" dirty="0"/>
              <a:t>Only the pictogram has a key (but would a pie chart sometimes need a key?)</a:t>
            </a:r>
          </a:p>
          <a:p>
            <a:pPr marL="171450" indent="-171450">
              <a:buFont typeface="Arial" panose="020B0604020202020204" pitchFamily="34" charset="0"/>
              <a:buChar char="•"/>
            </a:pPr>
            <a:r>
              <a:rPr lang="en-GB" b="0" dirty="0"/>
              <a:t>The pie chart shows percentages (how would you work out percentages from the other two charts?)</a:t>
            </a:r>
          </a:p>
          <a:p>
            <a:pPr marL="0" indent="0">
              <a:buFont typeface="Arial" panose="020B0604020202020204" pitchFamily="34" charset="0"/>
              <a:buNone/>
            </a:pPr>
            <a:r>
              <a:rPr lang="en-GB" b="0" dirty="0"/>
              <a:t>Extend the discussion to take in the </a:t>
            </a:r>
            <a:r>
              <a:rPr lang="en-GB" b="1" dirty="0"/>
              <a:t>advantages </a:t>
            </a:r>
            <a:r>
              <a:rPr lang="en-GB" b="0" dirty="0"/>
              <a:t>and</a:t>
            </a:r>
            <a:r>
              <a:rPr lang="en-GB" b="1" dirty="0"/>
              <a:t> disadvantages </a:t>
            </a:r>
            <a:r>
              <a:rPr lang="en-GB" b="0" dirty="0"/>
              <a:t>of different representations, e.g.</a:t>
            </a:r>
          </a:p>
          <a:p>
            <a:pPr marL="171450" indent="-171450">
              <a:buFont typeface="Arial" panose="020B0604020202020204" pitchFamily="34" charset="0"/>
              <a:buChar char="•"/>
            </a:pPr>
            <a:r>
              <a:rPr lang="en-GB" b="0" dirty="0"/>
              <a:t>The bar chart is easier to see the </a:t>
            </a:r>
            <a:r>
              <a:rPr lang="en-GB" b="1" dirty="0"/>
              <a:t>number</a:t>
            </a:r>
            <a:r>
              <a:rPr lang="en-GB" b="0" dirty="0"/>
              <a:t> of medals won by each country.</a:t>
            </a:r>
          </a:p>
          <a:p>
            <a:pPr marL="171450" indent="-171450">
              <a:buFont typeface="Arial" panose="020B0604020202020204" pitchFamily="34" charset="0"/>
              <a:buChar char="•"/>
            </a:pPr>
            <a:r>
              <a:rPr lang="en-GB" b="0" dirty="0"/>
              <a:t>The pie chart is easier to see the </a:t>
            </a:r>
            <a:r>
              <a:rPr lang="en-GB" b="1" dirty="0"/>
              <a:t>percentage</a:t>
            </a:r>
            <a:r>
              <a:rPr lang="en-GB" b="0" dirty="0"/>
              <a:t> (or proportion) of medals won by each country.</a:t>
            </a:r>
          </a:p>
          <a:p>
            <a:pPr marL="171450" indent="-171450">
              <a:buFont typeface="Arial" panose="020B0604020202020204" pitchFamily="34" charset="0"/>
              <a:buChar char="•"/>
            </a:pPr>
            <a:r>
              <a:rPr lang="en-GB" b="0" dirty="0"/>
              <a:t>The pictogram is more visually attractive and relates to the context.</a:t>
            </a:r>
          </a:p>
          <a:p>
            <a:pPr marL="0" indent="0">
              <a:buFont typeface="Arial" panose="020B0604020202020204" pitchFamily="34" charset="0"/>
              <a:buNone/>
            </a:pPr>
            <a:r>
              <a:rPr lang="en-GB" b="0" dirty="0"/>
              <a:t>Finish by asking which representation of the data would learners choose if they were trying to communicate this information (and does it depend on the purpose?)</a:t>
            </a:r>
          </a:p>
        </p:txBody>
      </p:sp>
      <p:sp>
        <p:nvSpPr>
          <p:cNvPr id="4" name="Slide Number Placeholder 3"/>
          <p:cNvSpPr>
            <a:spLocks noGrp="1"/>
          </p:cNvSpPr>
          <p:nvPr>
            <p:ph type="sldNum" sz="quarter" idx="5"/>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147848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bar chart has been drawn incorrectly.  Ask learners examine that chart for a minute or so and identify things that are wrong with it.</a:t>
            </a:r>
          </a:p>
          <a:p>
            <a:r>
              <a:rPr lang="en-GB" dirty="0"/>
              <a:t>Ask different learners for their feedback and discuss it.</a:t>
            </a:r>
          </a:p>
          <a:p>
            <a:r>
              <a:rPr lang="en-GB" dirty="0"/>
              <a:t>If not mentioned, highlight the following:</a:t>
            </a:r>
          </a:p>
          <a:p>
            <a:pPr marL="171450" indent="-171450">
              <a:buFont typeface="Arial" panose="020B0604020202020204" pitchFamily="34" charset="0"/>
              <a:buChar char="•"/>
            </a:pPr>
            <a:r>
              <a:rPr lang="en-GB" dirty="0"/>
              <a:t>Neither axis has a title</a:t>
            </a:r>
          </a:p>
          <a:p>
            <a:pPr marL="171450" indent="-171450">
              <a:buFont typeface="Arial" panose="020B0604020202020204" pitchFamily="34" charset="0"/>
              <a:buChar char="•"/>
            </a:pPr>
            <a:r>
              <a:rPr lang="en-GB" dirty="0"/>
              <a:t>The </a:t>
            </a:r>
            <a:r>
              <a:rPr lang="en-GB" i="1" dirty="0"/>
              <a:t>y</a:t>
            </a:r>
            <a:r>
              <a:rPr lang="en-GB" dirty="0"/>
              <a:t>-axis has unequal intervals</a:t>
            </a:r>
          </a:p>
          <a:p>
            <a:pPr marL="171450" indent="-171450">
              <a:buFont typeface="Arial" panose="020B0604020202020204" pitchFamily="34" charset="0"/>
              <a:buChar char="•"/>
            </a:pPr>
            <a:r>
              <a:rPr lang="en-GB" dirty="0"/>
              <a:t>The width of the bars on unequal</a:t>
            </a:r>
          </a:p>
          <a:p>
            <a:pPr marL="171450" indent="-171450">
              <a:buFont typeface="Arial" panose="020B0604020202020204" pitchFamily="34" charset="0"/>
              <a:buChar char="•"/>
            </a:pPr>
            <a:r>
              <a:rPr lang="en-GB" dirty="0"/>
              <a:t>The title is incomplete (who’s favourite colours?).</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3815389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learners to work in pairs and give each pair a ‘What’s wrong?’ handout. Explain that each chart has been drawn with mistakes and information missing, and that their task is to identify the mistakes and note them on the handout.</a:t>
            </a:r>
          </a:p>
          <a:p>
            <a:endParaRPr lang="en-GB" sz="1200" kern="1200" dirty="0">
              <a:solidFill>
                <a:schemeClr val="tx1"/>
              </a:solidFill>
              <a:effectLst/>
              <a:latin typeface="+mn-lt"/>
              <a:ea typeface="+mn-ea"/>
              <a:cs typeface="+mn-cs"/>
            </a:endParaRPr>
          </a:p>
          <a:p>
            <a:r>
              <a:rPr lang="en-US" b="0" dirty="0"/>
              <a:t>All learners 5-7 min to complete the task, then take feedback about each chart. </a:t>
            </a:r>
          </a:p>
          <a:p>
            <a:endParaRPr lang="en-US" b="0" dirty="0"/>
          </a:p>
          <a:p>
            <a:r>
              <a:rPr lang="en-US" b="0" dirty="0"/>
              <a:t>Highlight the need to check charts that learners have plotted to ensure that they have not made similar mistakes.</a:t>
            </a: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Emphasise that the purpose of graphs and charts is to communicate complex information clearly to the reader.  To do this, they need to be labelled and plotted accurately.</a:t>
            </a:r>
          </a:p>
          <a:p>
            <a:r>
              <a:rPr lang="en-GB" sz="1200" kern="1200" dirty="0">
                <a:solidFill>
                  <a:schemeClr val="tx1"/>
                </a:solidFill>
                <a:effectLst/>
                <a:latin typeface="+mn-lt"/>
                <a:ea typeface="+mn-ea"/>
                <a:cs typeface="+mn-cs"/>
              </a:rPr>
              <a:t>Highlight that all graphs and charts should have a title, but that other labels depend on the type of chart.  (Axes titles and labels are required on a bar chart, whereas a key is required on a pictogram, and often a pie chart).</a:t>
            </a:r>
          </a:p>
          <a:p>
            <a:r>
              <a:rPr lang="en-GB" sz="1200" kern="1200" dirty="0">
                <a:solidFill>
                  <a:schemeClr val="tx1"/>
                </a:solidFill>
                <a:effectLst/>
                <a:latin typeface="+mn-lt"/>
                <a:ea typeface="+mn-ea"/>
                <a:cs typeface="+mn-cs"/>
              </a:rPr>
              <a:t>Answers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en-GB" sz="1100" dirty="0">
                <a:effectLst/>
                <a:latin typeface="Arial" panose="020B0604020202020204" pitchFamily="34" charset="0"/>
                <a:ea typeface="Calibri" panose="020F0502020204030204" pitchFamily="34" charset="0"/>
                <a:cs typeface="Arial" panose="020B0604020202020204" pitchFamily="34" charset="0"/>
              </a:rPr>
              <a:t>Graph 1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Arial" panose="020B0604020202020204" pitchFamily="34" charset="0"/>
              </a:rPr>
              <a:t>No title</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Arial" panose="020B0604020202020204" pitchFamily="34" charset="0"/>
              </a:rPr>
              <a:t>No key</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en-GB" sz="1200" dirty="0">
                <a:effectLst/>
                <a:latin typeface="Arial" panose="020B0604020202020204" pitchFamily="34" charset="0"/>
                <a:ea typeface="Calibri" panose="020F0502020204030204" pitchFamily="34" charset="0"/>
                <a:cs typeface="Arial" panose="020B0604020202020204" pitchFamily="34" charset="0"/>
              </a:rPr>
              <a:t>Graph 2</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Arial" panose="020B0604020202020204" pitchFamily="34" charset="0"/>
              </a:rPr>
              <a:t>No key</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Arial" panose="020B0604020202020204" pitchFamily="34" charset="0"/>
              </a:rPr>
              <a:t>Some circles are ovals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Arial" panose="020B0604020202020204" pitchFamily="34" charset="0"/>
              </a:rPr>
              <a:t>Some data inconsistent between the pictogram and frequency table</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en-GB" sz="1200" dirty="0">
                <a:effectLst/>
                <a:latin typeface="Arial" panose="020B0604020202020204" pitchFamily="34" charset="0"/>
                <a:ea typeface="Calibri" panose="020F0502020204030204" pitchFamily="34" charset="0"/>
                <a:cs typeface="Arial" panose="020B0604020202020204" pitchFamily="34" charset="0"/>
              </a:rPr>
              <a:t>Graph 3</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Arial" panose="020B0604020202020204" pitchFamily="34" charset="0"/>
              </a:rPr>
              <a:t>No title</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Arial" panose="020B0604020202020204" pitchFamily="34" charset="0"/>
              </a:rPr>
              <a:t>Label missing on bar</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Arial" panose="020B0604020202020204" pitchFamily="34" charset="0"/>
              </a:rPr>
              <a:t>The </a:t>
            </a:r>
            <a:r>
              <a:rPr lang="en-GB" sz="1200" i="1" dirty="0">
                <a:effectLst/>
                <a:latin typeface="Arial" panose="020B0604020202020204" pitchFamily="34" charset="0"/>
                <a:ea typeface="Calibri" panose="020F0502020204030204" pitchFamily="34" charset="0"/>
                <a:cs typeface="Arial" panose="020B0604020202020204" pitchFamily="34" charset="0"/>
              </a:rPr>
              <a:t>y</a:t>
            </a:r>
            <a:r>
              <a:rPr lang="en-GB" sz="1200" dirty="0">
                <a:effectLst/>
                <a:latin typeface="Arial" panose="020B0604020202020204" pitchFamily="34" charset="0"/>
                <a:ea typeface="Calibri" panose="020F0502020204030204" pitchFamily="34" charset="0"/>
                <a:cs typeface="Arial" panose="020B0604020202020204" pitchFamily="34" charset="0"/>
              </a:rPr>
              <a:t>-axis has unequal intervals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en-GB" sz="1200" dirty="0">
                <a:effectLst/>
                <a:latin typeface="Arial" panose="020B0604020202020204" pitchFamily="34" charset="0"/>
                <a:ea typeface="Calibri" panose="020F0502020204030204" pitchFamily="34" charset="0"/>
                <a:cs typeface="Arial" panose="020B0604020202020204" pitchFamily="34" charset="0"/>
              </a:rPr>
              <a:t>Graph 4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nSpc>
                <a:spcPct val="107000"/>
              </a:lnSpc>
              <a:spcAft>
                <a:spcPts val="800"/>
              </a:spcAft>
              <a:buFont typeface="Wingdings" panose="05000000000000000000" pitchFamily="2" charset="2"/>
              <a:buChar char=""/>
            </a:pPr>
            <a:r>
              <a:rPr lang="en-GB" sz="1200" dirty="0">
                <a:effectLst/>
                <a:latin typeface="Arial" panose="020B0604020202020204" pitchFamily="34" charset="0"/>
                <a:ea typeface="Calibri" panose="020F0502020204030204" pitchFamily="34" charset="0"/>
                <a:cs typeface="Arial" panose="020B0604020202020204" pitchFamily="34" charset="0"/>
              </a:rPr>
              <a:t>Data missing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r>
              <a:rPr lang="en-GB" sz="1200" dirty="0">
                <a:effectLst/>
                <a:latin typeface="Arial" panose="020B0604020202020204" pitchFamily="34" charset="0"/>
                <a:ea typeface="Calibri" panose="020F0502020204030204" pitchFamily="34" charset="0"/>
              </a:rPr>
              <a:t>One section is slightly wider than the rest </a:t>
            </a:r>
            <a:r>
              <a:rPr lang="en-GB" sz="1200" i="1" dirty="0">
                <a:effectLst/>
                <a:latin typeface="Arial" panose="020B0604020202020204" pitchFamily="34" charset="0"/>
                <a:ea typeface="Calibri" panose="020F0502020204030204" pitchFamily="34" charset="0"/>
              </a:rPr>
              <a:t>(*copyeditor am I missing anything else here?)</a:t>
            </a:r>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4036445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context to the next section, which focuses on understanding and interpreting data shown on charts.</a:t>
            </a:r>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395454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think individually about the chart and write down </a:t>
            </a:r>
            <a:r>
              <a:rPr lang="en-GB" b="1" dirty="0"/>
              <a:t>two things </a:t>
            </a:r>
            <a:r>
              <a:rPr lang="en-GB" b="0" dirty="0"/>
              <a:t>that they know </a:t>
            </a:r>
            <a:r>
              <a:rPr lang="en-GB" dirty="0"/>
              <a:t>from it.  Allow about 1 min for this before taking some brief feedback.</a:t>
            </a:r>
          </a:p>
          <a:p>
            <a:r>
              <a:rPr lang="en-GB" dirty="0"/>
              <a:t>Extend this by clicking to reveal the questions one by one.  Learners could be asked to display their answers on min-whiteboards, or you could nominate different learners to answer.  Make sure you ask learners to explain their reasoning each time.</a:t>
            </a:r>
          </a:p>
          <a:p>
            <a:r>
              <a:rPr lang="en-GB" dirty="0"/>
              <a:t>Finish by asking learners what they think were the more challenging questions.</a:t>
            </a:r>
          </a:p>
          <a:p>
            <a:r>
              <a:rPr lang="en-GB" sz="1100">
                <a:effectLst/>
                <a:latin typeface="Calibri" panose="020F0502020204030204" pitchFamily="34" charset="0"/>
                <a:ea typeface="Calibri" panose="020F0502020204030204" pitchFamily="34" charset="0"/>
                <a:cs typeface="Arial" panose="020B0604020202020204" pitchFamily="34" charset="0"/>
              </a:rPr>
              <a:t>Answers:</a:t>
            </a:r>
          </a:p>
          <a:p>
            <a:endParaRPr lang="en-GB"/>
          </a:p>
          <a:p>
            <a:pPr marL="171450" indent="-171450">
              <a:buFont typeface="Arial" panose="020B0604020202020204" pitchFamily="34" charset="0"/>
              <a:buChar char="•"/>
            </a:pPr>
            <a:endParaRPr lang="en-GB"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2449258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learners to work in pairs or small groups and give each pair a copy of one of the ‘Writing questions’ charts (try to ensure there are equal numbers of groups with the 3 different charts).</a:t>
            </a: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First of all, ask the pairs/groups to examine the chart and check that they understand it, then discuss what questions could be asked about the chart and agree three that they like best (ideally this should include one easy and two more difficult questions).  Learners should write these down underneath the chart.</a:t>
            </a:r>
          </a:p>
          <a:p>
            <a:r>
              <a:rPr lang="en-US" sz="1200" b="0" kern="1200" dirty="0">
                <a:solidFill>
                  <a:schemeClr val="tx1"/>
                </a:solidFill>
                <a:effectLst/>
                <a:latin typeface="+mn-lt"/>
                <a:ea typeface="+mn-ea"/>
                <a:cs typeface="+mn-cs"/>
              </a:rPr>
              <a:t>Next, ask learners to pass their questions to another group to answer.  Try to ensure that questions are passed to a group which has been looking at a different chart.  The recipients should then discuss the questions and write in their answers next to the questions.</a:t>
            </a:r>
          </a:p>
          <a:p>
            <a:r>
              <a:rPr lang="en-US" sz="1200" b="0" kern="1200" dirty="0">
                <a:solidFill>
                  <a:schemeClr val="tx1"/>
                </a:solidFill>
                <a:effectLst/>
                <a:latin typeface="+mn-lt"/>
                <a:ea typeface="+mn-ea"/>
                <a:cs typeface="+mn-cs"/>
              </a:rPr>
              <a:t>Finally, groups should return their answers to the group who set the questions, who should mark them and give feedback to those who answered them.</a:t>
            </a:r>
          </a:p>
          <a:p>
            <a:r>
              <a:rPr lang="en-US" sz="1200" b="0" kern="1200" dirty="0">
                <a:solidFill>
                  <a:schemeClr val="tx1"/>
                </a:solidFill>
                <a:effectLst/>
                <a:latin typeface="+mn-lt"/>
                <a:ea typeface="+mn-ea"/>
                <a:cs typeface="+mn-cs"/>
              </a:rPr>
              <a:t>Finish by asking what questions were the most interesting and what questions were the most difficult.</a:t>
            </a:r>
          </a:p>
          <a:p>
            <a:pPr marL="742950" lvl="1" indent="-285750">
              <a:lnSpc>
                <a:spcPct val="107000"/>
              </a:lnSpc>
              <a:buFont typeface="Courier New" panose="02070309020205020404" pitchFamily="49" charset="0"/>
              <a:buChar char="o"/>
            </a:pPr>
            <a:r>
              <a:rPr lang="en-GB" sz="1800" dirty="0">
                <a:effectLst/>
                <a:latin typeface="Arial" panose="020B0604020202020204" pitchFamily="34" charset="0"/>
                <a:ea typeface="Calibri" panose="020F0502020204030204" pitchFamily="34" charset="0"/>
                <a:cs typeface="Times New Roman" panose="02020603050405020304" pitchFamily="18" charset="0"/>
              </a:rPr>
              <a:t>What is the most popular food sold? Burgers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Arial" panose="020B0604020202020204" pitchFamily="34" charset="0"/>
                <a:ea typeface="Calibri" panose="020F0502020204030204" pitchFamily="34" charset="0"/>
                <a:cs typeface="Times New Roman" panose="02020603050405020304" pitchFamily="18" charset="0"/>
              </a:rPr>
              <a:t>How many more fries were sold than pizzas? 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800" dirty="0">
                <a:effectLst/>
                <a:latin typeface="Arial" panose="020B0604020202020204" pitchFamily="34" charset="0"/>
                <a:ea typeface="Calibri" panose="020F0502020204030204" pitchFamily="34" charset="0"/>
                <a:cs typeface="Times New Roman" panose="02020603050405020304" pitchFamily="18" charset="0"/>
              </a:rPr>
              <a:t>Which items did Dan sell more than 30 of? Burgers, pizza, fries, canned drinks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1289188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3/30/23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3/30/23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3/30/23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3/30/23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3/30/23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3/30/23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3/30/23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3/30/23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3/30/23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3/30/23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3/30/23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3/30/23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3/30/23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3/30/23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3/30/23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122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3/30/23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896296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3/30/23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8731987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3/30/23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7440163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3/30/23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4905287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3/30/23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3771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3/30/23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41188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3/30/23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3/30/23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22718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3/30/23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430135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3/30/23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23392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3/30/23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6101613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3/30/23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3263129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24A40-3294-1C25-5DCB-DEFFAFEC36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87BCE40-B800-4A9E-6BB6-4721B1337F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0B5BA26-ABDD-C077-8AFE-0D9834C2030F}"/>
              </a:ext>
            </a:extLst>
          </p:cNvPr>
          <p:cNvSpPr>
            <a:spLocks noGrp="1"/>
          </p:cNvSpPr>
          <p:nvPr>
            <p:ph type="dt" sz="half" idx="10"/>
          </p:nvPr>
        </p:nvSpPr>
        <p:spPr/>
        <p:txBody>
          <a:bodyPr/>
          <a:lstStyle/>
          <a:p>
            <a:fld id="{68FDA82D-3AE1-4744-91AC-3F5BA7CD7A6D}" type="datetimeFigureOut">
              <a:rPr lang="en-GB" smtClean="0"/>
              <a:t>30/03/2023</a:t>
            </a:fld>
            <a:endParaRPr lang="en-GB"/>
          </a:p>
        </p:txBody>
      </p:sp>
      <p:sp>
        <p:nvSpPr>
          <p:cNvPr id="5" name="Footer Placeholder 4">
            <a:extLst>
              <a:ext uri="{FF2B5EF4-FFF2-40B4-BE49-F238E27FC236}">
                <a16:creationId xmlns:a16="http://schemas.microsoft.com/office/drawing/2014/main" id="{040A692B-AB62-014E-62FD-0DF75A2D82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CAD82D-72DA-E0D7-18F6-7B73F042419A}"/>
              </a:ext>
            </a:extLst>
          </p:cNvPr>
          <p:cNvSpPr>
            <a:spLocks noGrp="1"/>
          </p:cNvSpPr>
          <p:nvPr>
            <p:ph type="sldNum" sz="quarter" idx="12"/>
          </p:nvPr>
        </p:nvSpPr>
        <p:spPr/>
        <p:txBody>
          <a:bodyPr/>
          <a:lstStyle/>
          <a:p>
            <a:fld id="{32E1C98E-3E25-4D7B-86F8-00BCA37A078C}" type="slidenum">
              <a:rPr lang="en-GB" smtClean="0"/>
              <a:t>‹#›</a:t>
            </a:fld>
            <a:endParaRPr lang="en-GB"/>
          </a:p>
        </p:txBody>
      </p:sp>
    </p:spTree>
    <p:extLst>
      <p:ext uri="{BB962C8B-B14F-4D97-AF65-F5344CB8AC3E}">
        <p14:creationId xmlns:p14="http://schemas.microsoft.com/office/powerpoint/2010/main" val="27471232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7F9D9-497A-0D5A-836F-7FD9C10551C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2E0C261-85EE-1C16-473A-FAC2A2721B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A8BA1C-E044-9F6D-7857-F136BD4B539D}"/>
              </a:ext>
            </a:extLst>
          </p:cNvPr>
          <p:cNvSpPr>
            <a:spLocks noGrp="1"/>
          </p:cNvSpPr>
          <p:nvPr>
            <p:ph type="dt" sz="half" idx="10"/>
          </p:nvPr>
        </p:nvSpPr>
        <p:spPr/>
        <p:txBody>
          <a:bodyPr/>
          <a:lstStyle/>
          <a:p>
            <a:fld id="{68FDA82D-3AE1-4744-91AC-3F5BA7CD7A6D}" type="datetimeFigureOut">
              <a:rPr lang="en-GB" smtClean="0"/>
              <a:t>30/03/2023</a:t>
            </a:fld>
            <a:endParaRPr lang="en-GB"/>
          </a:p>
        </p:txBody>
      </p:sp>
      <p:sp>
        <p:nvSpPr>
          <p:cNvPr id="5" name="Footer Placeholder 4">
            <a:extLst>
              <a:ext uri="{FF2B5EF4-FFF2-40B4-BE49-F238E27FC236}">
                <a16:creationId xmlns:a16="http://schemas.microsoft.com/office/drawing/2014/main" id="{0469F58C-B6C5-1589-8E0C-9F734623F4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660ADB-D598-080A-239D-2CAB40F3A884}"/>
              </a:ext>
            </a:extLst>
          </p:cNvPr>
          <p:cNvSpPr>
            <a:spLocks noGrp="1"/>
          </p:cNvSpPr>
          <p:nvPr>
            <p:ph type="sldNum" sz="quarter" idx="12"/>
          </p:nvPr>
        </p:nvSpPr>
        <p:spPr/>
        <p:txBody>
          <a:bodyPr/>
          <a:lstStyle/>
          <a:p>
            <a:fld id="{32E1C98E-3E25-4D7B-86F8-00BCA37A078C}" type="slidenum">
              <a:rPr lang="en-GB" smtClean="0"/>
              <a:t>‹#›</a:t>
            </a:fld>
            <a:endParaRPr lang="en-GB"/>
          </a:p>
        </p:txBody>
      </p:sp>
    </p:spTree>
    <p:extLst>
      <p:ext uri="{BB962C8B-B14F-4D97-AF65-F5344CB8AC3E}">
        <p14:creationId xmlns:p14="http://schemas.microsoft.com/office/powerpoint/2010/main" val="8351601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A7091-2269-5A90-B076-722C4258F6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152E61E-5E11-C6DC-3FD3-5604AE7720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4CB2F4-8E8C-01F6-AD63-5A7F41ED51EC}"/>
              </a:ext>
            </a:extLst>
          </p:cNvPr>
          <p:cNvSpPr>
            <a:spLocks noGrp="1"/>
          </p:cNvSpPr>
          <p:nvPr>
            <p:ph type="dt" sz="half" idx="10"/>
          </p:nvPr>
        </p:nvSpPr>
        <p:spPr/>
        <p:txBody>
          <a:bodyPr/>
          <a:lstStyle/>
          <a:p>
            <a:fld id="{68FDA82D-3AE1-4744-91AC-3F5BA7CD7A6D}" type="datetimeFigureOut">
              <a:rPr lang="en-GB" smtClean="0"/>
              <a:t>30/03/2023</a:t>
            </a:fld>
            <a:endParaRPr lang="en-GB"/>
          </a:p>
        </p:txBody>
      </p:sp>
      <p:sp>
        <p:nvSpPr>
          <p:cNvPr id="5" name="Footer Placeholder 4">
            <a:extLst>
              <a:ext uri="{FF2B5EF4-FFF2-40B4-BE49-F238E27FC236}">
                <a16:creationId xmlns:a16="http://schemas.microsoft.com/office/drawing/2014/main" id="{089BBE52-B6C2-6712-B22B-F042BDEA73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ED0E8A-C35E-139E-B6E8-3E4350D8D166}"/>
              </a:ext>
            </a:extLst>
          </p:cNvPr>
          <p:cNvSpPr>
            <a:spLocks noGrp="1"/>
          </p:cNvSpPr>
          <p:nvPr>
            <p:ph type="sldNum" sz="quarter" idx="12"/>
          </p:nvPr>
        </p:nvSpPr>
        <p:spPr/>
        <p:txBody>
          <a:bodyPr/>
          <a:lstStyle/>
          <a:p>
            <a:fld id="{32E1C98E-3E25-4D7B-86F8-00BCA37A078C}" type="slidenum">
              <a:rPr lang="en-GB" smtClean="0"/>
              <a:t>‹#›</a:t>
            </a:fld>
            <a:endParaRPr lang="en-GB"/>
          </a:p>
        </p:txBody>
      </p:sp>
    </p:spTree>
    <p:extLst>
      <p:ext uri="{BB962C8B-B14F-4D97-AF65-F5344CB8AC3E}">
        <p14:creationId xmlns:p14="http://schemas.microsoft.com/office/powerpoint/2010/main" val="13578773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DF3D9-28E0-8267-8AEE-1A73A61529F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B992399-4811-C54E-2247-F63268AD80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D66DD6F-078F-23AF-BA4E-22B6BA9CEB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D48459B-C09D-10CE-CCC1-4FE3FC77CAEA}"/>
              </a:ext>
            </a:extLst>
          </p:cNvPr>
          <p:cNvSpPr>
            <a:spLocks noGrp="1"/>
          </p:cNvSpPr>
          <p:nvPr>
            <p:ph type="dt" sz="half" idx="10"/>
          </p:nvPr>
        </p:nvSpPr>
        <p:spPr/>
        <p:txBody>
          <a:bodyPr/>
          <a:lstStyle/>
          <a:p>
            <a:fld id="{68FDA82D-3AE1-4744-91AC-3F5BA7CD7A6D}" type="datetimeFigureOut">
              <a:rPr lang="en-GB" smtClean="0"/>
              <a:t>30/03/2023</a:t>
            </a:fld>
            <a:endParaRPr lang="en-GB"/>
          </a:p>
        </p:txBody>
      </p:sp>
      <p:sp>
        <p:nvSpPr>
          <p:cNvPr id="6" name="Footer Placeholder 5">
            <a:extLst>
              <a:ext uri="{FF2B5EF4-FFF2-40B4-BE49-F238E27FC236}">
                <a16:creationId xmlns:a16="http://schemas.microsoft.com/office/drawing/2014/main" id="{02AF7E1D-62AC-9A96-F75C-8D98E535C4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159E8F1-FAB4-7E7C-4BED-1275D8B1BDB0}"/>
              </a:ext>
            </a:extLst>
          </p:cNvPr>
          <p:cNvSpPr>
            <a:spLocks noGrp="1"/>
          </p:cNvSpPr>
          <p:nvPr>
            <p:ph type="sldNum" sz="quarter" idx="12"/>
          </p:nvPr>
        </p:nvSpPr>
        <p:spPr/>
        <p:txBody>
          <a:bodyPr/>
          <a:lstStyle/>
          <a:p>
            <a:fld id="{32E1C98E-3E25-4D7B-86F8-00BCA37A078C}" type="slidenum">
              <a:rPr lang="en-GB" smtClean="0"/>
              <a:t>‹#›</a:t>
            </a:fld>
            <a:endParaRPr lang="en-GB"/>
          </a:p>
        </p:txBody>
      </p:sp>
    </p:spTree>
    <p:extLst>
      <p:ext uri="{BB962C8B-B14F-4D97-AF65-F5344CB8AC3E}">
        <p14:creationId xmlns:p14="http://schemas.microsoft.com/office/powerpoint/2010/main" val="36279544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DEE6D-11BF-DB8C-6484-E09C373B527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70BD38B-166C-8D25-A90A-C558852CCD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752873-89D7-6E68-F5FF-4C7DE8DF4E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AF52E57-15BD-8748-ECA6-40742660C5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B9B2C9-26C9-85E6-BC86-45E04DC5F0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87257CC-55FE-1F4A-49FE-95B7F2B3D1D2}"/>
              </a:ext>
            </a:extLst>
          </p:cNvPr>
          <p:cNvSpPr>
            <a:spLocks noGrp="1"/>
          </p:cNvSpPr>
          <p:nvPr>
            <p:ph type="dt" sz="half" idx="10"/>
          </p:nvPr>
        </p:nvSpPr>
        <p:spPr/>
        <p:txBody>
          <a:bodyPr/>
          <a:lstStyle/>
          <a:p>
            <a:fld id="{68FDA82D-3AE1-4744-91AC-3F5BA7CD7A6D}" type="datetimeFigureOut">
              <a:rPr lang="en-GB" smtClean="0"/>
              <a:t>30/03/2023</a:t>
            </a:fld>
            <a:endParaRPr lang="en-GB"/>
          </a:p>
        </p:txBody>
      </p:sp>
      <p:sp>
        <p:nvSpPr>
          <p:cNvPr id="8" name="Footer Placeholder 7">
            <a:extLst>
              <a:ext uri="{FF2B5EF4-FFF2-40B4-BE49-F238E27FC236}">
                <a16:creationId xmlns:a16="http://schemas.microsoft.com/office/drawing/2014/main" id="{F58264D2-8668-82C1-7213-3C99078F25F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6BA5A18-3919-DEFE-8F03-D110E6BC213C}"/>
              </a:ext>
            </a:extLst>
          </p:cNvPr>
          <p:cNvSpPr>
            <a:spLocks noGrp="1"/>
          </p:cNvSpPr>
          <p:nvPr>
            <p:ph type="sldNum" sz="quarter" idx="12"/>
          </p:nvPr>
        </p:nvSpPr>
        <p:spPr/>
        <p:txBody>
          <a:bodyPr/>
          <a:lstStyle/>
          <a:p>
            <a:fld id="{32E1C98E-3E25-4D7B-86F8-00BCA37A078C}" type="slidenum">
              <a:rPr lang="en-GB" smtClean="0"/>
              <a:t>‹#›</a:t>
            </a:fld>
            <a:endParaRPr lang="en-GB"/>
          </a:p>
        </p:txBody>
      </p:sp>
    </p:spTree>
    <p:extLst>
      <p:ext uri="{BB962C8B-B14F-4D97-AF65-F5344CB8AC3E}">
        <p14:creationId xmlns:p14="http://schemas.microsoft.com/office/powerpoint/2010/main" val="3775433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3/30/23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95FA7-7A15-6641-068C-A9A1BAD33D8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0D6191C-9170-9C0C-6074-C01F55B0DFB7}"/>
              </a:ext>
            </a:extLst>
          </p:cNvPr>
          <p:cNvSpPr>
            <a:spLocks noGrp="1"/>
          </p:cNvSpPr>
          <p:nvPr>
            <p:ph type="dt" sz="half" idx="10"/>
          </p:nvPr>
        </p:nvSpPr>
        <p:spPr/>
        <p:txBody>
          <a:bodyPr/>
          <a:lstStyle/>
          <a:p>
            <a:fld id="{68FDA82D-3AE1-4744-91AC-3F5BA7CD7A6D}" type="datetimeFigureOut">
              <a:rPr lang="en-GB" smtClean="0"/>
              <a:t>30/03/2023</a:t>
            </a:fld>
            <a:endParaRPr lang="en-GB"/>
          </a:p>
        </p:txBody>
      </p:sp>
      <p:sp>
        <p:nvSpPr>
          <p:cNvPr id="4" name="Footer Placeholder 3">
            <a:extLst>
              <a:ext uri="{FF2B5EF4-FFF2-40B4-BE49-F238E27FC236}">
                <a16:creationId xmlns:a16="http://schemas.microsoft.com/office/drawing/2014/main" id="{551B89DA-EE88-FAD2-B69A-7CE33E42E10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032EFC9-11FF-2035-5AE7-8C51BCC18C7A}"/>
              </a:ext>
            </a:extLst>
          </p:cNvPr>
          <p:cNvSpPr>
            <a:spLocks noGrp="1"/>
          </p:cNvSpPr>
          <p:nvPr>
            <p:ph type="sldNum" sz="quarter" idx="12"/>
          </p:nvPr>
        </p:nvSpPr>
        <p:spPr/>
        <p:txBody>
          <a:bodyPr/>
          <a:lstStyle/>
          <a:p>
            <a:fld id="{32E1C98E-3E25-4D7B-86F8-00BCA37A078C}" type="slidenum">
              <a:rPr lang="en-GB" smtClean="0"/>
              <a:t>‹#›</a:t>
            </a:fld>
            <a:endParaRPr lang="en-GB"/>
          </a:p>
        </p:txBody>
      </p:sp>
    </p:spTree>
    <p:extLst>
      <p:ext uri="{BB962C8B-B14F-4D97-AF65-F5344CB8AC3E}">
        <p14:creationId xmlns:p14="http://schemas.microsoft.com/office/powerpoint/2010/main" val="32545678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40C843-2B98-DF69-C953-26E56CCF891B}"/>
              </a:ext>
            </a:extLst>
          </p:cNvPr>
          <p:cNvSpPr>
            <a:spLocks noGrp="1"/>
          </p:cNvSpPr>
          <p:nvPr>
            <p:ph type="dt" sz="half" idx="10"/>
          </p:nvPr>
        </p:nvSpPr>
        <p:spPr/>
        <p:txBody>
          <a:bodyPr/>
          <a:lstStyle/>
          <a:p>
            <a:fld id="{68FDA82D-3AE1-4744-91AC-3F5BA7CD7A6D}" type="datetimeFigureOut">
              <a:rPr lang="en-GB" smtClean="0"/>
              <a:t>30/03/2023</a:t>
            </a:fld>
            <a:endParaRPr lang="en-GB"/>
          </a:p>
        </p:txBody>
      </p:sp>
      <p:sp>
        <p:nvSpPr>
          <p:cNvPr id="3" name="Footer Placeholder 2">
            <a:extLst>
              <a:ext uri="{FF2B5EF4-FFF2-40B4-BE49-F238E27FC236}">
                <a16:creationId xmlns:a16="http://schemas.microsoft.com/office/drawing/2014/main" id="{21CA36B3-BC36-1F31-0254-4C4DB36191B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8B8BC2-DE2B-ED3B-B7DF-5A624F384890}"/>
              </a:ext>
            </a:extLst>
          </p:cNvPr>
          <p:cNvSpPr>
            <a:spLocks noGrp="1"/>
          </p:cNvSpPr>
          <p:nvPr>
            <p:ph type="sldNum" sz="quarter" idx="12"/>
          </p:nvPr>
        </p:nvSpPr>
        <p:spPr/>
        <p:txBody>
          <a:bodyPr/>
          <a:lstStyle/>
          <a:p>
            <a:fld id="{32E1C98E-3E25-4D7B-86F8-00BCA37A078C}" type="slidenum">
              <a:rPr lang="en-GB" smtClean="0"/>
              <a:t>‹#›</a:t>
            </a:fld>
            <a:endParaRPr lang="en-GB"/>
          </a:p>
        </p:txBody>
      </p:sp>
    </p:spTree>
    <p:extLst>
      <p:ext uri="{BB962C8B-B14F-4D97-AF65-F5344CB8AC3E}">
        <p14:creationId xmlns:p14="http://schemas.microsoft.com/office/powerpoint/2010/main" val="3054700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1706F-2FAC-8E3F-8232-CA0BBA2F5F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AAEA5E2-8D11-6D1A-D55F-062960C547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6CA283E-9389-3EFF-753C-481041FAF3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EF4ED0-1C64-B9AA-DA5D-851809A6B517}"/>
              </a:ext>
            </a:extLst>
          </p:cNvPr>
          <p:cNvSpPr>
            <a:spLocks noGrp="1"/>
          </p:cNvSpPr>
          <p:nvPr>
            <p:ph type="dt" sz="half" idx="10"/>
          </p:nvPr>
        </p:nvSpPr>
        <p:spPr/>
        <p:txBody>
          <a:bodyPr/>
          <a:lstStyle/>
          <a:p>
            <a:fld id="{68FDA82D-3AE1-4744-91AC-3F5BA7CD7A6D}" type="datetimeFigureOut">
              <a:rPr lang="en-GB" smtClean="0"/>
              <a:t>30/03/2023</a:t>
            </a:fld>
            <a:endParaRPr lang="en-GB"/>
          </a:p>
        </p:txBody>
      </p:sp>
      <p:sp>
        <p:nvSpPr>
          <p:cNvPr id="6" name="Footer Placeholder 5">
            <a:extLst>
              <a:ext uri="{FF2B5EF4-FFF2-40B4-BE49-F238E27FC236}">
                <a16:creationId xmlns:a16="http://schemas.microsoft.com/office/drawing/2014/main" id="{CB69B0BA-5CEE-766D-554D-5366B8EC91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74F1EE-9674-F1A6-A5EB-401883CDFA9C}"/>
              </a:ext>
            </a:extLst>
          </p:cNvPr>
          <p:cNvSpPr>
            <a:spLocks noGrp="1"/>
          </p:cNvSpPr>
          <p:nvPr>
            <p:ph type="sldNum" sz="quarter" idx="12"/>
          </p:nvPr>
        </p:nvSpPr>
        <p:spPr/>
        <p:txBody>
          <a:bodyPr/>
          <a:lstStyle/>
          <a:p>
            <a:fld id="{32E1C98E-3E25-4D7B-86F8-00BCA37A078C}" type="slidenum">
              <a:rPr lang="en-GB" smtClean="0"/>
              <a:t>‹#›</a:t>
            </a:fld>
            <a:endParaRPr lang="en-GB"/>
          </a:p>
        </p:txBody>
      </p:sp>
    </p:spTree>
    <p:extLst>
      <p:ext uri="{BB962C8B-B14F-4D97-AF65-F5344CB8AC3E}">
        <p14:creationId xmlns:p14="http://schemas.microsoft.com/office/powerpoint/2010/main" val="32865346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0E5A4-0629-9607-22A0-5225A7C390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CE4001-0AC7-CF53-7816-3CFEA96BC0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FCB0D14-3900-3DD0-F753-CEF8BC37A0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4A1D5D-A90B-6A0D-8D74-35D56DC4432C}"/>
              </a:ext>
            </a:extLst>
          </p:cNvPr>
          <p:cNvSpPr>
            <a:spLocks noGrp="1"/>
          </p:cNvSpPr>
          <p:nvPr>
            <p:ph type="dt" sz="half" idx="10"/>
          </p:nvPr>
        </p:nvSpPr>
        <p:spPr/>
        <p:txBody>
          <a:bodyPr/>
          <a:lstStyle/>
          <a:p>
            <a:fld id="{68FDA82D-3AE1-4744-91AC-3F5BA7CD7A6D}" type="datetimeFigureOut">
              <a:rPr lang="en-GB" smtClean="0"/>
              <a:t>30/03/2023</a:t>
            </a:fld>
            <a:endParaRPr lang="en-GB"/>
          </a:p>
        </p:txBody>
      </p:sp>
      <p:sp>
        <p:nvSpPr>
          <p:cNvPr id="6" name="Footer Placeholder 5">
            <a:extLst>
              <a:ext uri="{FF2B5EF4-FFF2-40B4-BE49-F238E27FC236}">
                <a16:creationId xmlns:a16="http://schemas.microsoft.com/office/drawing/2014/main" id="{08FEF96F-ED3F-7CE1-9275-EEFE977C88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22A0DF-00BA-BA33-0E9B-EEFC15A519D2}"/>
              </a:ext>
            </a:extLst>
          </p:cNvPr>
          <p:cNvSpPr>
            <a:spLocks noGrp="1"/>
          </p:cNvSpPr>
          <p:nvPr>
            <p:ph type="sldNum" sz="quarter" idx="12"/>
          </p:nvPr>
        </p:nvSpPr>
        <p:spPr/>
        <p:txBody>
          <a:bodyPr/>
          <a:lstStyle/>
          <a:p>
            <a:fld id="{32E1C98E-3E25-4D7B-86F8-00BCA37A078C}" type="slidenum">
              <a:rPr lang="en-GB" smtClean="0"/>
              <a:t>‹#›</a:t>
            </a:fld>
            <a:endParaRPr lang="en-GB"/>
          </a:p>
        </p:txBody>
      </p:sp>
    </p:spTree>
    <p:extLst>
      <p:ext uri="{BB962C8B-B14F-4D97-AF65-F5344CB8AC3E}">
        <p14:creationId xmlns:p14="http://schemas.microsoft.com/office/powerpoint/2010/main" val="27831211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23AE1-A430-5C9B-3401-F51A1167385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1E875EC-CF5C-82B7-69F0-FF76557E86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E21B40-4697-27E0-AD96-4DB5FB15DD09}"/>
              </a:ext>
            </a:extLst>
          </p:cNvPr>
          <p:cNvSpPr>
            <a:spLocks noGrp="1"/>
          </p:cNvSpPr>
          <p:nvPr>
            <p:ph type="dt" sz="half" idx="10"/>
          </p:nvPr>
        </p:nvSpPr>
        <p:spPr/>
        <p:txBody>
          <a:bodyPr/>
          <a:lstStyle/>
          <a:p>
            <a:fld id="{68FDA82D-3AE1-4744-91AC-3F5BA7CD7A6D}" type="datetimeFigureOut">
              <a:rPr lang="en-GB" smtClean="0"/>
              <a:t>30/03/2023</a:t>
            </a:fld>
            <a:endParaRPr lang="en-GB"/>
          </a:p>
        </p:txBody>
      </p:sp>
      <p:sp>
        <p:nvSpPr>
          <p:cNvPr id="5" name="Footer Placeholder 4">
            <a:extLst>
              <a:ext uri="{FF2B5EF4-FFF2-40B4-BE49-F238E27FC236}">
                <a16:creationId xmlns:a16="http://schemas.microsoft.com/office/drawing/2014/main" id="{3C84666C-D69A-0709-6B77-5F051B30C6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484467-CCE9-58FC-043F-692E2B4D5BE7}"/>
              </a:ext>
            </a:extLst>
          </p:cNvPr>
          <p:cNvSpPr>
            <a:spLocks noGrp="1"/>
          </p:cNvSpPr>
          <p:nvPr>
            <p:ph type="sldNum" sz="quarter" idx="12"/>
          </p:nvPr>
        </p:nvSpPr>
        <p:spPr/>
        <p:txBody>
          <a:bodyPr/>
          <a:lstStyle/>
          <a:p>
            <a:fld id="{32E1C98E-3E25-4D7B-86F8-00BCA37A078C}" type="slidenum">
              <a:rPr lang="en-GB" smtClean="0"/>
              <a:t>‹#›</a:t>
            </a:fld>
            <a:endParaRPr lang="en-GB"/>
          </a:p>
        </p:txBody>
      </p:sp>
    </p:spTree>
    <p:extLst>
      <p:ext uri="{BB962C8B-B14F-4D97-AF65-F5344CB8AC3E}">
        <p14:creationId xmlns:p14="http://schemas.microsoft.com/office/powerpoint/2010/main" val="4203360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5DAD80-1B56-757E-76F3-845FE6506C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428D070-6C39-22D0-4AC1-1FF70D65F0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B62ACE-D425-73A9-8957-771D3865B646}"/>
              </a:ext>
            </a:extLst>
          </p:cNvPr>
          <p:cNvSpPr>
            <a:spLocks noGrp="1"/>
          </p:cNvSpPr>
          <p:nvPr>
            <p:ph type="dt" sz="half" idx="10"/>
          </p:nvPr>
        </p:nvSpPr>
        <p:spPr/>
        <p:txBody>
          <a:bodyPr/>
          <a:lstStyle/>
          <a:p>
            <a:fld id="{68FDA82D-3AE1-4744-91AC-3F5BA7CD7A6D}" type="datetimeFigureOut">
              <a:rPr lang="en-GB" smtClean="0"/>
              <a:t>30/03/2023</a:t>
            </a:fld>
            <a:endParaRPr lang="en-GB"/>
          </a:p>
        </p:txBody>
      </p:sp>
      <p:sp>
        <p:nvSpPr>
          <p:cNvPr id="5" name="Footer Placeholder 4">
            <a:extLst>
              <a:ext uri="{FF2B5EF4-FFF2-40B4-BE49-F238E27FC236}">
                <a16:creationId xmlns:a16="http://schemas.microsoft.com/office/drawing/2014/main" id="{D7D3EEC4-5E57-088A-128E-B1A5173726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E253F2-C65B-DE71-F10C-701962038E34}"/>
              </a:ext>
            </a:extLst>
          </p:cNvPr>
          <p:cNvSpPr>
            <a:spLocks noGrp="1"/>
          </p:cNvSpPr>
          <p:nvPr>
            <p:ph type="sldNum" sz="quarter" idx="12"/>
          </p:nvPr>
        </p:nvSpPr>
        <p:spPr/>
        <p:txBody>
          <a:bodyPr/>
          <a:lstStyle/>
          <a:p>
            <a:fld id="{32E1C98E-3E25-4D7B-86F8-00BCA37A078C}" type="slidenum">
              <a:rPr lang="en-GB" smtClean="0"/>
              <a:t>‹#›</a:t>
            </a:fld>
            <a:endParaRPr lang="en-GB"/>
          </a:p>
        </p:txBody>
      </p:sp>
    </p:spTree>
    <p:extLst>
      <p:ext uri="{BB962C8B-B14F-4D97-AF65-F5344CB8AC3E}">
        <p14:creationId xmlns:p14="http://schemas.microsoft.com/office/powerpoint/2010/main" val="1162144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3/30/23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3/30/23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3/30/23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3/30/23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3/30/23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3/30/23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3/30/23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3/30/23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4336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7B5C69-EF50-F2A3-0551-8E8413FB76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DB79026-2E28-8D43-5661-8964635A8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0EE0E7-F629-70B2-88A3-199C853CE9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DA82D-3AE1-4744-91AC-3F5BA7CD7A6D}" type="datetimeFigureOut">
              <a:rPr lang="en-GB" smtClean="0"/>
              <a:t>30/03/2023</a:t>
            </a:fld>
            <a:endParaRPr lang="en-GB"/>
          </a:p>
        </p:txBody>
      </p:sp>
      <p:sp>
        <p:nvSpPr>
          <p:cNvPr id="5" name="Footer Placeholder 4">
            <a:extLst>
              <a:ext uri="{FF2B5EF4-FFF2-40B4-BE49-F238E27FC236}">
                <a16:creationId xmlns:a16="http://schemas.microsoft.com/office/drawing/2014/main" id="{16FE0013-C7BB-822A-D763-34F99D68C2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4D9C06A-8D5C-2742-7D41-A94E97168B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E1C98E-3E25-4D7B-86F8-00BCA37A078C}" type="slidenum">
              <a:rPr lang="en-GB" smtClean="0"/>
              <a:t>‹#›</a:t>
            </a:fld>
            <a:endParaRPr lang="en-GB"/>
          </a:p>
        </p:txBody>
      </p:sp>
    </p:spTree>
    <p:extLst>
      <p:ext uri="{BB962C8B-B14F-4D97-AF65-F5344CB8AC3E}">
        <p14:creationId xmlns:p14="http://schemas.microsoft.com/office/powerpoint/2010/main" val="396320625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8" Type="http://schemas.openxmlformats.org/officeDocument/2006/relationships/image" Target="../media/image170.png"/><Relationship Id="rId7" Type="http://schemas.openxmlformats.org/officeDocument/2006/relationships/image" Target="../media/image160.png"/><Relationship Id="rId12"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30.xml"/><Relationship Id="rId6" Type="http://schemas.openxmlformats.org/officeDocument/2006/relationships/image" Target="../media/image150.png"/><Relationship Id="rId11" Type="http://schemas.openxmlformats.org/officeDocument/2006/relationships/image" Target="../media/image200.png"/><Relationship Id="rId5" Type="http://schemas.openxmlformats.org/officeDocument/2006/relationships/image" Target="../media/image140.png"/><Relationship Id="rId10" Type="http://schemas.openxmlformats.org/officeDocument/2006/relationships/image" Target="../media/image190.png"/><Relationship Id="rId4" Type="http://schemas.openxmlformats.org/officeDocument/2006/relationships/image" Target="../media/image20.png"/><Relationship Id="rId9" Type="http://schemas.openxmlformats.org/officeDocument/2006/relationships/image" Target="../media/image180.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4.jpg"/><Relationship Id="rId7" Type="http://schemas.openxmlformats.org/officeDocument/2006/relationships/image" Target="../media/image230.png"/><Relationship Id="rId2" Type="http://schemas.openxmlformats.org/officeDocument/2006/relationships/notesSlide" Target="../notesSlides/notesSlide13.xml"/><Relationship Id="rId1" Type="http://schemas.openxmlformats.org/officeDocument/2006/relationships/slideLayout" Target="../slideLayouts/slideLayout30.xml"/><Relationship Id="rId6" Type="http://schemas.openxmlformats.org/officeDocument/2006/relationships/image" Target="../media/image220.png"/><Relationship Id="rId11" Type="http://schemas.openxmlformats.org/officeDocument/2006/relationships/image" Target="../media/image27.png"/><Relationship Id="rId5" Type="http://schemas.openxmlformats.org/officeDocument/2006/relationships/image" Target="../media/image22.png"/><Relationship Id="rId10" Type="http://schemas.openxmlformats.org/officeDocument/2006/relationships/image" Target="../media/image26.pn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4.jpg"/><Relationship Id="rId7"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30.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3.png"/><Relationship Id="rId10" Type="http://schemas.openxmlformats.org/officeDocument/2006/relationships/image" Target="../media/image34.png"/><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8.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30.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30.xml"/><Relationship Id="rId4" Type="http://schemas.openxmlformats.org/officeDocument/2006/relationships/image" Target="../media/image7.sv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30.xml"/><Relationship Id="rId5" Type="http://schemas.openxmlformats.org/officeDocument/2006/relationships/image" Target="../media/image15.png"/><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30.xml"/><Relationship Id="rId4" Type="http://schemas.openxmlformats.org/officeDocument/2006/relationships/image" Target="../media/image12.sv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36.xml"/><Relationship Id="rId5" Type="http://schemas.openxmlformats.org/officeDocument/2006/relationships/image" Target="../media/image16.png"/><Relationship Id="rId4" Type="http://schemas.openxmlformats.org/officeDocument/2006/relationships/image" Target="../media/image7.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36.xml"/><Relationship Id="rId6" Type="http://schemas.openxmlformats.org/officeDocument/2006/relationships/comments" Target="../comments/comment1.xml"/><Relationship Id="rId5" Type="http://schemas.openxmlformats.org/officeDocument/2006/relationships/image" Target="../media/image16.png"/><Relationship Id="rId4" Type="http://schemas.openxmlformats.org/officeDocument/2006/relationships/image" Target="../media/image7.sv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30.xml"/><Relationship Id="rId6" Type="http://schemas.openxmlformats.org/officeDocument/2006/relationships/image" Target="../media/image18.jpg"/><Relationship Id="rId5" Type="http://schemas.openxmlformats.org/officeDocument/2006/relationships/image" Target="../media/image17.png"/><Relationship Id="rId4" Type="http://schemas.openxmlformats.org/officeDocument/2006/relationships/image" Target="../media/image7.sv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30.xml"/><Relationship Id="rId5" Type="http://schemas.openxmlformats.org/officeDocument/2006/relationships/chart" Target="../charts/chart5.xml"/><Relationship Id="rId4" Type="http://schemas.openxmlformats.org/officeDocument/2006/relationships/image" Target="../media/image7.sv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comments" Target="../comments/comment2.xml"/><Relationship Id="rId2" Type="http://schemas.openxmlformats.org/officeDocument/2006/relationships/notesSlide" Target="../notesSlides/notesSlide23.xml"/><Relationship Id="rId1" Type="http://schemas.openxmlformats.org/officeDocument/2006/relationships/slideLayout" Target="../slideLayouts/slideLayout30.xml"/><Relationship Id="rId6" Type="http://schemas.openxmlformats.org/officeDocument/2006/relationships/chart" Target="../charts/chart6.xml"/><Relationship Id="rId5" Type="http://schemas.openxmlformats.org/officeDocument/2006/relationships/image" Target="../media/image4.png"/><Relationship Id="rId4" Type="http://schemas.openxmlformats.org/officeDocument/2006/relationships/image" Target="../media/image7.sv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5.xml"/><Relationship Id="rId6" Type="http://schemas.openxmlformats.org/officeDocument/2006/relationships/comments" Target="../comments/comment3.xml"/><Relationship Id="rId5" Type="http://schemas.openxmlformats.org/officeDocument/2006/relationships/image" Target="../media/image19.jpg"/><Relationship Id="rId4" Type="http://schemas.openxmlformats.org/officeDocument/2006/relationships/image" Target="../media/image7.sv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5.xml"/><Relationship Id="rId6" Type="http://schemas.openxmlformats.org/officeDocument/2006/relationships/image" Target="../media/image19.jpg"/><Relationship Id="rId5" Type="http://schemas.openxmlformats.org/officeDocument/2006/relationships/image" Target="../media/image16.png"/><Relationship Id="rId4" Type="http://schemas.openxmlformats.org/officeDocument/2006/relationships/image" Target="../media/image7.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comments" Target="../comments/comment4.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0.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30.xml"/><Relationship Id="rId6" Type="http://schemas.openxmlformats.org/officeDocument/2006/relationships/image" Target="../media/image8.jpg"/><Relationship Id="rId5" Type="http://schemas.openxmlformats.org/officeDocument/2006/relationships/image" Target="../media/image7.sv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0.xml"/><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0.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341912" y="3429001"/>
            <a:ext cx="9326088" cy="2807170"/>
          </a:xfrm>
          <a:ln w="38100">
            <a:solidFill>
              <a:schemeClr val="accent1"/>
            </a:solidFill>
          </a:ln>
        </p:spPr>
        <p:txBody>
          <a:bodyPr>
            <a:normAutofit/>
          </a:bodyPr>
          <a:lstStyle/>
          <a:p>
            <a:pPr algn="l">
              <a:lnSpc>
                <a:spcPts val="3200"/>
              </a:lnSpc>
              <a:spcAft>
                <a:spcPts val="600"/>
              </a:spcAft>
            </a:pPr>
            <a:r>
              <a:rPr lang="en-GB" sz="3200" b="1" dirty="0">
                <a:solidFill>
                  <a:schemeClr val="accent1"/>
                </a:solidFill>
                <a:latin typeface="Arial" panose="020B0604020202020204" pitchFamily="34" charset="0"/>
                <a:cs typeface="Arial" panose="020B0604020202020204" pitchFamily="34" charset="0"/>
              </a:rPr>
              <a:t>Objectives</a:t>
            </a:r>
            <a:endParaRPr lang="en-GB" sz="3200" dirty="0">
              <a:solidFill>
                <a:schemeClr val="accent1"/>
              </a:solidFill>
              <a:latin typeface="Arial" panose="020B0604020202020204" pitchFamily="34" charset="0"/>
              <a:cs typeface="Arial" panose="020B0604020202020204" pitchFamily="34" charset="0"/>
            </a:endParaRPr>
          </a:p>
          <a:p>
            <a:pPr marL="231775" indent="-231775" algn="l">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Read and interpret pictograms, bar charts and pie charts</a:t>
            </a:r>
          </a:p>
          <a:p>
            <a:pPr marL="231775" indent="-231775" algn="l">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Understand common errors when constructing graphs and charts</a:t>
            </a:r>
          </a:p>
          <a:p>
            <a:pPr marL="231775" indent="-231775" algn="l">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Construct pie charts.</a:t>
            </a:r>
          </a:p>
          <a:p>
            <a:pPr algn="l"/>
            <a:endParaRPr lang="en-GB" dirty="0"/>
          </a:p>
        </p:txBody>
      </p:sp>
      <p:sp>
        <p:nvSpPr>
          <p:cNvPr id="10" name="Title 1">
            <a:extLst>
              <a:ext uri="{FF2B5EF4-FFF2-40B4-BE49-F238E27FC236}">
                <a16:creationId xmlns:a16="http://schemas.microsoft.com/office/drawing/2014/main" id="{2F76E27C-9CEA-BCB7-73D7-0FC6186B8B61}"/>
              </a:ext>
            </a:extLst>
          </p:cNvPr>
          <p:cNvSpPr txBox="1">
            <a:spLocks/>
          </p:cNvSpPr>
          <p:nvPr/>
        </p:nvSpPr>
        <p:spPr>
          <a:xfrm>
            <a:off x="1341912" y="1358536"/>
            <a:ext cx="9326088" cy="1850229"/>
          </a:xfrm>
          <a:prstGeom prst="rect">
            <a:avLst/>
          </a:prstGeom>
          <a:solidFill>
            <a:schemeClr val="accent1"/>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Lesson 43: </a:t>
            </a:r>
          </a:p>
          <a:p>
            <a:pPr algn="l"/>
            <a:r>
              <a:rPr lang="en-US" sz="4000" b="1" dirty="0">
                <a:solidFill>
                  <a:schemeClr val="bg1"/>
                </a:solidFill>
                <a:latin typeface="Arial" panose="020B0604020202020204" pitchFamily="34" charset="0"/>
                <a:cs typeface="Arial" panose="020B0604020202020204" pitchFamily="34" charset="0"/>
              </a:rPr>
              <a:t>Graphs and charts </a:t>
            </a:r>
            <a:endParaRPr lang="en-GB" sz="4000" dirty="0"/>
          </a:p>
        </p:txBody>
      </p:sp>
      <p:pic>
        <p:nvPicPr>
          <p:cNvPr id="11" name="Picture 10" descr="A picture containing text, plate, tableware, dishware&#10;&#10;Description automatically generated">
            <a:extLst>
              <a:ext uri="{FF2B5EF4-FFF2-40B4-BE49-F238E27FC236}">
                <a16:creationId xmlns:a16="http://schemas.microsoft.com/office/drawing/2014/main" id="{79745BE3-37EE-09CA-8AB4-B2B3FC5543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647" y="142493"/>
            <a:ext cx="3893465" cy="638948"/>
          </a:xfrm>
          <a:prstGeom prst="rect">
            <a:avLst/>
          </a:prstGeom>
        </p:spPr>
      </p:pic>
      <p:pic>
        <p:nvPicPr>
          <p:cNvPr id="12" name="Picture 11" descr="Graphical user interface&#10;&#10;Description automatically generated">
            <a:extLst>
              <a:ext uri="{FF2B5EF4-FFF2-40B4-BE49-F238E27FC236}">
                <a16:creationId xmlns:a16="http://schemas.microsoft.com/office/drawing/2014/main" id="{2C8FBF9C-89ED-608B-8719-30CB8FD68A60}"/>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48527D-F827-F82E-CB4D-93D879A46902}"/>
              </a:ext>
            </a:extLst>
          </p:cNvPr>
          <p:cNvSpPr>
            <a:spLocks noGrp="1"/>
          </p:cNvSpPr>
          <p:nvPr>
            <p:ph type="sldNum" sz="quarter" idx="12"/>
          </p:nvPr>
        </p:nvSpPr>
        <p:spPr/>
        <p:txBody>
          <a:bodyPr/>
          <a:lstStyle/>
          <a:p>
            <a:fld id="{892959B6-490E-A144-8C7C-88267F972F69}" type="slidenum">
              <a:rPr lang="en-US" smtClean="0"/>
              <a:t>10</a:t>
            </a:fld>
            <a:endParaRPr lang="en-US"/>
          </a:p>
        </p:txBody>
      </p:sp>
      <p:sp>
        <p:nvSpPr>
          <p:cNvPr id="2" name="Title 1">
            <a:extLst>
              <a:ext uri="{FF2B5EF4-FFF2-40B4-BE49-F238E27FC236}">
                <a16:creationId xmlns:a16="http://schemas.microsoft.com/office/drawing/2014/main" id="{FE201314-9B16-0717-D9BB-BD856822D9C2}"/>
              </a:ext>
            </a:extLst>
          </p:cNvPr>
          <p:cNvSpPr>
            <a:spLocks noGrp="1"/>
          </p:cNvSpPr>
          <p:nvPr>
            <p:ph type="title" idx="4294967295"/>
          </p:nvPr>
        </p:nvSpPr>
        <p:spPr>
          <a:xfrm>
            <a:off x="2858899" y="1655439"/>
            <a:ext cx="1272661" cy="677108"/>
          </a:xfrm>
          <a:prstGeom prst="rect">
            <a:avLst/>
          </a:prstGeom>
        </p:spPr>
        <p:txBody>
          <a:bodyPr/>
          <a:lstStyle/>
          <a:p>
            <a:pPr algn="ctr"/>
            <a:r>
              <a:rPr lang="en-GB" b="1" dirty="0">
                <a:solidFill>
                  <a:schemeClr val="accent1"/>
                </a:solidFill>
                <a:latin typeface="Arial" panose="020B0604020202020204" pitchFamily="34" charset="0"/>
                <a:cs typeface="Arial" panose="020B0604020202020204" pitchFamily="34" charset="0"/>
              </a:rPr>
              <a:t>Interpreting pie</a:t>
            </a:r>
          </a:p>
        </p:txBody>
      </p:sp>
      <p:sp>
        <p:nvSpPr>
          <p:cNvPr id="3" name="Content Placeholder 2">
            <a:extLst>
              <a:ext uri="{FF2B5EF4-FFF2-40B4-BE49-F238E27FC236}">
                <a16:creationId xmlns:a16="http://schemas.microsoft.com/office/drawing/2014/main" id="{E8D8B031-603E-226F-7F7E-316C6349473E}"/>
              </a:ext>
            </a:extLst>
          </p:cNvPr>
          <p:cNvSpPr>
            <a:spLocks noGrp="1"/>
          </p:cNvSpPr>
          <p:nvPr>
            <p:ph idx="4294967295"/>
          </p:nvPr>
        </p:nvSpPr>
        <p:spPr>
          <a:xfrm>
            <a:off x="6934200" y="1692275"/>
            <a:ext cx="5257800" cy="4351338"/>
          </a:xfrm>
          <a:prstGeom prst="rect">
            <a:avLst/>
          </a:prstGeom>
        </p:spPr>
        <p:txBody>
          <a:bodyPr/>
          <a:lstStyle/>
          <a:p>
            <a:r>
              <a:rPr lang="en-GB" dirty="0">
                <a:latin typeface="Arial" panose="020B0604020202020204" pitchFamily="34" charset="0"/>
                <a:cs typeface="Arial" panose="020B0604020202020204" pitchFamily="34" charset="0"/>
              </a:rPr>
              <a:t>Kate collects data on favourite brands of sports clothing</a:t>
            </a:r>
          </a:p>
          <a:p>
            <a:r>
              <a:rPr lang="en-GB" dirty="0">
                <a:latin typeface="Arial" panose="020B0604020202020204" pitchFamily="34" charset="0"/>
                <a:cs typeface="Arial" panose="020B0604020202020204" pitchFamily="34" charset="0"/>
              </a:rPr>
              <a:t>She asks 240 people.</a:t>
            </a:r>
          </a:p>
          <a:p>
            <a:r>
              <a:rPr lang="en-GB" dirty="0">
                <a:latin typeface="Arial" panose="020B0604020202020204" pitchFamily="34" charset="0"/>
                <a:cs typeface="Arial" panose="020B0604020202020204" pitchFamily="34" charset="0"/>
              </a:rPr>
              <a:t>How can you work out how many chose each brand?</a:t>
            </a:r>
          </a:p>
          <a:p>
            <a:r>
              <a:rPr lang="en-GB" dirty="0">
                <a:latin typeface="Arial" panose="020B0604020202020204" pitchFamily="34" charset="0"/>
                <a:cs typeface="Arial" panose="020B0604020202020204" pitchFamily="34" charset="0"/>
              </a:rPr>
              <a:t>Explain your method to your partner.</a:t>
            </a:r>
          </a:p>
          <a:p>
            <a:r>
              <a:rPr lang="en-GB" dirty="0">
                <a:latin typeface="Arial" panose="020B0604020202020204" pitchFamily="34" charset="0"/>
                <a:cs typeface="Arial" panose="020B0604020202020204" pitchFamily="34" charset="0"/>
              </a:rPr>
              <a:t>Think of three more questions to ask your partner.</a:t>
            </a:r>
          </a:p>
          <a:p>
            <a:endParaRPr lang="en-GB" dirty="0">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947CF3B9-DD1C-5A06-1835-B5F87428F2E1}"/>
              </a:ext>
            </a:extLst>
          </p:cNvPr>
          <p:cNvGrpSpPr/>
          <p:nvPr/>
        </p:nvGrpSpPr>
        <p:grpSpPr>
          <a:xfrm>
            <a:off x="826931" y="1453736"/>
            <a:ext cx="5181600" cy="4351338"/>
            <a:chOff x="327059" y="1453522"/>
            <a:chExt cx="5181600" cy="4351338"/>
          </a:xfrm>
        </p:grpSpPr>
        <p:graphicFrame>
          <p:nvGraphicFramePr>
            <p:cNvPr id="6" name="Content Placeholder 4">
              <a:extLst>
                <a:ext uri="{FF2B5EF4-FFF2-40B4-BE49-F238E27FC236}">
                  <a16:creationId xmlns:a16="http://schemas.microsoft.com/office/drawing/2014/main" id="{AACD89B1-5019-2EF9-AEA6-93807E8CA2D0}"/>
                </a:ext>
              </a:extLst>
            </p:cNvPr>
            <p:cNvGraphicFramePr>
              <a:graphicFrameLocks/>
            </p:cNvGraphicFramePr>
            <p:nvPr>
              <p:extLst>
                <p:ext uri="{D42A27DB-BD31-4B8C-83A1-F6EECF244321}">
                  <p14:modId xmlns:p14="http://schemas.microsoft.com/office/powerpoint/2010/main" val="294140382"/>
                </p:ext>
              </p:extLst>
            </p:nvPr>
          </p:nvGraphicFramePr>
          <p:xfrm>
            <a:off x="327059" y="1453522"/>
            <a:ext cx="5181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A8A54D45-3534-30CE-9C91-756524110A31}"/>
                </a:ext>
              </a:extLst>
            </p:cNvPr>
            <p:cNvSpPr txBox="1"/>
            <p:nvPr/>
          </p:nvSpPr>
          <p:spPr>
            <a:xfrm>
              <a:off x="1785034" y="2492955"/>
              <a:ext cx="1111586" cy="707886"/>
            </a:xfrm>
            <a:prstGeom prst="rect">
              <a:avLst/>
            </a:prstGeom>
            <a:noFill/>
          </p:spPr>
          <p:txBody>
            <a:bodyPr wrap="none" rtlCol="0">
              <a:spAutoFit/>
            </a:bodyPr>
            <a:lstStyle/>
            <a:p>
              <a:pPr algn="ctr"/>
              <a:r>
                <a:rPr lang="en-GB" sz="2000" dirty="0" err="1">
                  <a:latin typeface="Gill Sans MT" panose="020B0502020104020203" pitchFamily="34" charset="0"/>
                </a:rPr>
                <a:t>AirStrike</a:t>
              </a:r>
              <a:endParaRPr lang="en-GB" sz="2000" dirty="0">
                <a:latin typeface="Gill Sans MT" panose="020B0502020104020203" pitchFamily="34" charset="0"/>
              </a:endParaRPr>
            </a:p>
            <a:p>
              <a:pPr algn="ctr"/>
              <a:r>
                <a:rPr lang="en-GB" sz="2000" dirty="0">
                  <a:latin typeface="Gill Sans MT" panose="020B0502020104020203" pitchFamily="34" charset="0"/>
                </a:rPr>
                <a:t>72°</a:t>
              </a:r>
            </a:p>
          </p:txBody>
        </p:sp>
      </p:grpSp>
      <p:sp>
        <p:nvSpPr>
          <p:cNvPr id="8" name="Isosceles Triangle 7">
            <a:extLst>
              <a:ext uri="{FF2B5EF4-FFF2-40B4-BE49-F238E27FC236}">
                <a16:creationId xmlns:a16="http://schemas.microsoft.com/office/drawing/2014/main" id="{920BE7D7-C4A0-3B44-A208-6CB26891833C}"/>
              </a:ext>
              <a:ext uri="{C183D7F6-B498-43B3-948B-1728B52AA6E4}">
                <adec:decorative xmlns:adec="http://schemas.microsoft.com/office/drawing/2017/decorative" val="1"/>
              </a:ext>
            </a:extLst>
          </p:cNvPr>
          <p:cNvSpPr/>
          <p:nvPr/>
        </p:nvSpPr>
        <p:spPr>
          <a:xfrm flipV="1">
            <a:off x="-3816" y="-10890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254AF80-EB22-7AF0-3A43-9384A6568A64}"/>
              </a:ext>
            </a:extLst>
          </p:cNvPr>
          <p:cNvSpPr txBox="1"/>
          <p:nvPr/>
        </p:nvSpPr>
        <p:spPr>
          <a:xfrm>
            <a:off x="-38400" y="14630"/>
            <a:ext cx="163126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1" name="TextBox 10">
            <a:extLst>
              <a:ext uri="{FF2B5EF4-FFF2-40B4-BE49-F238E27FC236}">
                <a16:creationId xmlns:a16="http://schemas.microsoft.com/office/drawing/2014/main" id="{7308B6B6-2A3C-C246-E3E2-013E17FAF5CF}"/>
              </a:ext>
            </a:extLst>
          </p:cNvPr>
          <p:cNvSpPr txBox="1"/>
          <p:nvPr/>
        </p:nvSpPr>
        <p:spPr>
          <a:xfrm>
            <a:off x="3417731" y="-11674"/>
            <a:ext cx="6221894" cy="1107996"/>
          </a:xfrm>
          <a:prstGeom prst="rect">
            <a:avLst/>
          </a:prstGeom>
          <a:noFill/>
        </p:spPr>
        <p:txBody>
          <a:bodyPr wrap="square">
            <a:spAutoFit/>
          </a:bodyPr>
          <a:lstStyle/>
          <a:p>
            <a:r>
              <a:rPr lang="en-GB" sz="6600" b="1" dirty="0">
                <a:solidFill>
                  <a:schemeClr val="accent1"/>
                </a:solidFill>
                <a:latin typeface="Arial" panose="020B0604020202020204" pitchFamily="34" charset="0"/>
                <a:cs typeface="Arial" panose="020B0604020202020204" pitchFamily="34" charset="0"/>
              </a:rPr>
              <a:t>Charts</a:t>
            </a:r>
            <a:endParaRPr lang="en-GB" dirty="0"/>
          </a:p>
        </p:txBody>
      </p:sp>
    </p:spTree>
    <p:extLst>
      <p:ext uri="{BB962C8B-B14F-4D97-AF65-F5344CB8AC3E}">
        <p14:creationId xmlns:p14="http://schemas.microsoft.com/office/powerpoint/2010/main" val="35080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C5A65C2-4260-83E1-9778-AADD7150A901}"/>
              </a:ext>
            </a:extLst>
          </p:cNvPr>
          <p:cNvSpPr>
            <a:spLocks noGrp="1"/>
          </p:cNvSpPr>
          <p:nvPr>
            <p:ph type="sldNum" sz="quarter" idx="12"/>
          </p:nvPr>
        </p:nvSpPr>
        <p:spPr/>
        <p:txBody>
          <a:bodyPr/>
          <a:lstStyle/>
          <a:p>
            <a:fld id="{892959B6-490E-A144-8C7C-88267F972F69}" type="slidenum">
              <a:rPr lang="en-US" smtClean="0"/>
              <a:t>11</a:t>
            </a:fld>
            <a:endParaRPr lang="en-US"/>
          </a:p>
        </p:txBody>
      </p:sp>
      <p:sp>
        <p:nvSpPr>
          <p:cNvPr id="2" name="Title 1">
            <a:extLst>
              <a:ext uri="{FF2B5EF4-FFF2-40B4-BE49-F238E27FC236}">
                <a16:creationId xmlns:a16="http://schemas.microsoft.com/office/drawing/2014/main" id="{23783757-ED23-6FE4-A070-CD71CE05947F}"/>
              </a:ext>
            </a:extLst>
          </p:cNvPr>
          <p:cNvSpPr>
            <a:spLocks noGrp="1"/>
          </p:cNvSpPr>
          <p:nvPr>
            <p:ph type="title" idx="4294967295"/>
          </p:nvPr>
        </p:nvSpPr>
        <p:spPr>
          <a:xfrm>
            <a:off x="709045" y="329497"/>
            <a:ext cx="10515600" cy="611188"/>
          </a:xfrm>
          <a:prstGeom prst="rect">
            <a:avLst/>
          </a:prstGeom>
        </p:spPr>
        <p:txBody>
          <a:bodyPr/>
          <a:lstStyle/>
          <a:p>
            <a:pPr algn="ctr"/>
            <a:r>
              <a:rPr lang="en-GB" sz="3600" b="1" dirty="0">
                <a:solidFill>
                  <a:schemeClr val="accent1"/>
                </a:solidFill>
                <a:latin typeface="Arial" panose="020B0604020202020204" pitchFamily="34" charset="0"/>
                <a:cs typeface="Arial" panose="020B0604020202020204" pitchFamily="34" charset="0"/>
              </a:rPr>
              <a:t>Using a ratio table</a:t>
            </a:r>
          </a:p>
        </p:txBody>
      </p:sp>
      <p:graphicFrame>
        <p:nvGraphicFramePr>
          <p:cNvPr id="5" name="Table 5">
            <a:extLst>
              <a:ext uri="{FF2B5EF4-FFF2-40B4-BE49-F238E27FC236}">
                <a16:creationId xmlns:a16="http://schemas.microsoft.com/office/drawing/2014/main" id="{2D120CBB-A93E-7143-6C0F-CC7B127083F8}"/>
              </a:ext>
            </a:extLst>
          </p:cNvPr>
          <p:cNvGraphicFramePr>
            <a:graphicFrameLocks noGrp="1"/>
          </p:cNvGraphicFramePr>
          <p:nvPr>
            <p:ph idx="4294967295"/>
            <p:extLst>
              <p:ext uri="{D42A27DB-BD31-4B8C-83A1-F6EECF244321}">
                <p14:modId xmlns:p14="http://schemas.microsoft.com/office/powerpoint/2010/main" val="1816692859"/>
              </p:ext>
            </p:extLst>
          </p:nvPr>
        </p:nvGraphicFramePr>
        <p:xfrm>
          <a:off x="1473065" y="2436813"/>
          <a:ext cx="10515600" cy="2141942"/>
        </p:xfrm>
        <a:graphic>
          <a:graphicData uri="http://schemas.openxmlformats.org/drawingml/2006/table">
            <a:tbl>
              <a:tblPr bandRow="1">
                <a:tableStyleId>{5C22544A-7EE6-4342-B048-85BDC9FD1C3A}</a:tableStyleId>
              </a:tblPr>
              <a:tblGrid>
                <a:gridCol w="2103120">
                  <a:extLst>
                    <a:ext uri="{9D8B030D-6E8A-4147-A177-3AD203B41FA5}">
                      <a16:colId xmlns:a16="http://schemas.microsoft.com/office/drawing/2014/main" val="2278501521"/>
                    </a:ext>
                  </a:extLst>
                </a:gridCol>
                <a:gridCol w="2103120">
                  <a:extLst>
                    <a:ext uri="{9D8B030D-6E8A-4147-A177-3AD203B41FA5}">
                      <a16:colId xmlns:a16="http://schemas.microsoft.com/office/drawing/2014/main" val="2393538477"/>
                    </a:ext>
                  </a:extLst>
                </a:gridCol>
                <a:gridCol w="2103120">
                  <a:extLst>
                    <a:ext uri="{9D8B030D-6E8A-4147-A177-3AD203B41FA5}">
                      <a16:colId xmlns:a16="http://schemas.microsoft.com/office/drawing/2014/main" val="1908973766"/>
                    </a:ext>
                  </a:extLst>
                </a:gridCol>
                <a:gridCol w="2103120">
                  <a:extLst>
                    <a:ext uri="{9D8B030D-6E8A-4147-A177-3AD203B41FA5}">
                      <a16:colId xmlns:a16="http://schemas.microsoft.com/office/drawing/2014/main" val="1381798962"/>
                    </a:ext>
                  </a:extLst>
                </a:gridCol>
                <a:gridCol w="2103120">
                  <a:extLst>
                    <a:ext uri="{9D8B030D-6E8A-4147-A177-3AD203B41FA5}">
                      <a16:colId xmlns:a16="http://schemas.microsoft.com/office/drawing/2014/main" val="3869721483"/>
                    </a:ext>
                  </a:extLst>
                </a:gridCol>
              </a:tblGrid>
              <a:tr h="1070971">
                <a:tc>
                  <a:txBody>
                    <a:bodyPr/>
                    <a:lstStyle/>
                    <a:p>
                      <a:pPr algn="ctr"/>
                      <a:r>
                        <a:rPr lang="en-GB" sz="2800" dirty="0">
                          <a:latin typeface="Arial" panose="020B0604020202020204" pitchFamily="34" charset="0"/>
                          <a:cs typeface="Arial" panose="020B0604020202020204" pitchFamily="34" charset="0"/>
                        </a:rPr>
                        <a:t>Degrees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800" dirty="0">
                          <a:latin typeface="Arial" panose="020B0604020202020204" pitchFamily="34" charset="0"/>
                          <a:cs typeface="Arial" panose="020B0604020202020204" pitchFamily="34" charset="0"/>
                        </a:rPr>
                        <a:t>360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0475339"/>
                  </a:ext>
                </a:extLst>
              </a:tr>
              <a:tr h="1070971">
                <a:tc>
                  <a:txBody>
                    <a:bodyPr/>
                    <a:lstStyle/>
                    <a:p>
                      <a:pPr algn="ctr"/>
                      <a:r>
                        <a:rPr lang="en-GB" sz="2800" dirty="0">
                          <a:latin typeface="Arial" panose="020B0604020202020204" pitchFamily="34" charset="0"/>
                          <a:cs typeface="Arial" panose="020B0604020202020204" pitchFamily="34" charset="0"/>
                        </a:rPr>
                        <a:t>People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800" dirty="0">
                          <a:latin typeface="Arial" panose="020B0604020202020204" pitchFamily="34" charset="0"/>
                          <a:cs typeface="Arial" panose="020B0604020202020204" pitchFamily="34" charset="0"/>
                        </a:rPr>
                        <a:t>240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800"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2468754"/>
                  </a:ext>
                </a:extLst>
              </a:tr>
            </a:tbl>
          </a:graphicData>
        </a:graphic>
      </p:graphicFrame>
      <p:grpSp>
        <p:nvGrpSpPr>
          <p:cNvPr id="19" name="Group 18">
            <a:extLst>
              <a:ext uri="{FF2B5EF4-FFF2-40B4-BE49-F238E27FC236}">
                <a16:creationId xmlns:a16="http://schemas.microsoft.com/office/drawing/2014/main" id="{18CA45B1-8B64-AEA9-0AB7-8BEAF38DFFA0}"/>
              </a:ext>
            </a:extLst>
          </p:cNvPr>
          <p:cNvGrpSpPr/>
          <p:nvPr/>
        </p:nvGrpSpPr>
        <p:grpSpPr>
          <a:xfrm>
            <a:off x="4128247" y="1736993"/>
            <a:ext cx="1838598" cy="560501"/>
            <a:chOff x="4128247" y="1736993"/>
            <a:chExt cx="1838598" cy="560501"/>
          </a:xfrm>
        </p:grpSpPr>
        <p:sp>
          <p:nvSpPr>
            <p:cNvPr id="6" name="Curved Down Arrow 5">
              <a:extLst>
                <a:ext uri="{FF2B5EF4-FFF2-40B4-BE49-F238E27FC236}">
                  <a16:creationId xmlns:a16="http://schemas.microsoft.com/office/drawing/2014/main" id="{718A55D4-C7E4-B1C7-FCB4-464664DCF59B}"/>
                </a:ext>
              </a:extLst>
            </p:cNvPr>
            <p:cNvSpPr/>
            <p:nvPr/>
          </p:nvSpPr>
          <p:spPr>
            <a:xfrm>
              <a:off x="4128247" y="1910036"/>
              <a:ext cx="1838598" cy="3874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TextBox 8">
              <a:extLst>
                <a:ext uri="{FF2B5EF4-FFF2-40B4-BE49-F238E27FC236}">
                  <a16:creationId xmlns:a16="http://schemas.microsoft.com/office/drawing/2014/main" id="{35736A50-9D06-E963-96AE-2024D74DCCA9}"/>
                </a:ext>
              </a:extLst>
            </p:cNvPr>
            <p:cNvSpPr txBox="1"/>
            <p:nvPr/>
          </p:nvSpPr>
          <p:spPr>
            <a:xfrm>
              <a:off x="4796534" y="1736993"/>
              <a:ext cx="502024" cy="369332"/>
            </a:xfrm>
            <a:prstGeom prst="rect">
              <a:avLst/>
            </a:prstGeom>
            <a:solidFill>
              <a:schemeClr val="bg1"/>
            </a:solidFill>
          </p:spPr>
          <p:txBody>
            <a:bodyPr wrap="square" rtlCol="0">
              <a:spAutoFit/>
            </a:bodyPr>
            <a:lstStyle/>
            <a:p>
              <a:r>
                <a:rPr lang="en-GB" b="1" i="0" u="none" strike="noStrike" dirty="0">
                  <a:solidFill>
                    <a:srgbClr val="000000"/>
                  </a:solidFill>
                  <a:effectLst/>
                  <a:latin typeface="Jost"/>
                </a:rPr>
                <a:t>÷</a:t>
              </a:r>
              <a:r>
                <a:rPr lang="en-GB" dirty="0"/>
                <a:t> 2</a:t>
              </a:r>
            </a:p>
          </p:txBody>
        </p:sp>
      </p:grpSp>
      <p:grpSp>
        <p:nvGrpSpPr>
          <p:cNvPr id="20" name="Group 19">
            <a:extLst>
              <a:ext uri="{FF2B5EF4-FFF2-40B4-BE49-F238E27FC236}">
                <a16:creationId xmlns:a16="http://schemas.microsoft.com/office/drawing/2014/main" id="{0A54A686-DD20-97B1-AE5C-901BAD0E5458}"/>
              </a:ext>
            </a:extLst>
          </p:cNvPr>
          <p:cNvGrpSpPr/>
          <p:nvPr/>
        </p:nvGrpSpPr>
        <p:grpSpPr>
          <a:xfrm>
            <a:off x="3856684" y="1308812"/>
            <a:ext cx="4310923" cy="906561"/>
            <a:chOff x="3856684" y="1308812"/>
            <a:chExt cx="4310923" cy="906561"/>
          </a:xfrm>
        </p:grpSpPr>
        <p:sp>
          <p:nvSpPr>
            <p:cNvPr id="7" name="Curved Down Arrow 6">
              <a:extLst>
                <a:ext uri="{FF2B5EF4-FFF2-40B4-BE49-F238E27FC236}">
                  <a16:creationId xmlns:a16="http://schemas.microsoft.com/office/drawing/2014/main" id="{CF393E91-335D-9471-1C6B-1DE93DFAD0AB}"/>
                </a:ext>
              </a:extLst>
            </p:cNvPr>
            <p:cNvSpPr/>
            <p:nvPr/>
          </p:nvSpPr>
          <p:spPr>
            <a:xfrm>
              <a:off x="3856684" y="1492624"/>
              <a:ext cx="4310923" cy="722749"/>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TextBox 9">
              <a:extLst>
                <a:ext uri="{FF2B5EF4-FFF2-40B4-BE49-F238E27FC236}">
                  <a16:creationId xmlns:a16="http://schemas.microsoft.com/office/drawing/2014/main" id="{EF367F96-4C90-13B4-84E8-A9709FFF360B}"/>
                </a:ext>
              </a:extLst>
            </p:cNvPr>
            <p:cNvSpPr txBox="1"/>
            <p:nvPr/>
          </p:nvSpPr>
          <p:spPr>
            <a:xfrm>
              <a:off x="5651557" y="1308812"/>
              <a:ext cx="630576" cy="369332"/>
            </a:xfrm>
            <a:prstGeom prst="rect">
              <a:avLst/>
            </a:prstGeom>
            <a:solidFill>
              <a:schemeClr val="bg1"/>
            </a:solidFill>
          </p:spPr>
          <p:txBody>
            <a:bodyPr wrap="square" rtlCol="0">
              <a:spAutoFit/>
            </a:bodyPr>
            <a:lstStyle/>
            <a:p>
              <a:r>
                <a:rPr lang="en-GB" b="1" i="0" u="none" strike="noStrike" dirty="0">
                  <a:solidFill>
                    <a:srgbClr val="000000"/>
                  </a:solidFill>
                  <a:effectLst/>
                  <a:latin typeface="Jost"/>
                </a:rPr>
                <a:t>÷</a:t>
              </a:r>
              <a:r>
                <a:rPr lang="en-GB" dirty="0"/>
                <a:t> 10</a:t>
              </a:r>
            </a:p>
          </p:txBody>
        </p:sp>
      </p:grpSp>
      <p:grpSp>
        <p:nvGrpSpPr>
          <p:cNvPr id="21" name="Group 20">
            <a:extLst>
              <a:ext uri="{FF2B5EF4-FFF2-40B4-BE49-F238E27FC236}">
                <a16:creationId xmlns:a16="http://schemas.microsoft.com/office/drawing/2014/main" id="{D5F319EB-F2B9-053E-A7AE-212C3EE23C5B}"/>
              </a:ext>
            </a:extLst>
          </p:cNvPr>
          <p:cNvGrpSpPr/>
          <p:nvPr/>
        </p:nvGrpSpPr>
        <p:grpSpPr>
          <a:xfrm>
            <a:off x="8335316" y="1647292"/>
            <a:ext cx="1942452" cy="588529"/>
            <a:chOff x="8335316" y="1647292"/>
            <a:chExt cx="1942452" cy="588529"/>
          </a:xfrm>
        </p:grpSpPr>
        <p:sp>
          <p:nvSpPr>
            <p:cNvPr id="8" name="Curved Down Arrow 7">
              <a:extLst>
                <a:ext uri="{FF2B5EF4-FFF2-40B4-BE49-F238E27FC236}">
                  <a16:creationId xmlns:a16="http://schemas.microsoft.com/office/drawing/2014/main" id="{61B8677D-D33C-566C-A67A-0592FD728399}"/>
                </a:ext>
              </a:extLst>
            </p:cNvPr>
            <p:cNvSpPr/>
            <p:nvPr/>
          </p:nvSpPr>
          <p:spPr>
            <a:xfrm>
              <a:off x="8335316" y="1848363"/>
              <a:ext cx="1942452" cy="3874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TextBox 11">
              <a:extLst>
                <a:ext uri="{FF2B5EF4-FFF2-40B4-BE49-F238E27FC236}">
                  <a16:creationId xmlns:a16="http://schemas.microsoft.com/office/drawing/2014/main" id="{0C4CC0D1-4F0B-774B-141A-F43EF93FA262}"/>
                </a:ext>
              </a:extLst>
            </p:cNvPr>
            <p:cNvSpPr txBox="1"/>
            <p:nvPr/>
          </p:nvSpPr>
          <p:spPr>
            <a:xfrm>
              <a:off x="9042643" y="1647292"/>
              <a:ext cx="527797" cy="369332"/>
            </a:xfrm>
            <a:prstGeom prst="rect">
              <a:avLst/>
            </a:prstGeom>
            <a:solidFill>
              <a:schemeClr val="bg1"/>
            </a:solidFill>
          </p:spPr>
          <p:txBody>
            <a:bodyPr wrap="square">
              <a:spAutoFit/>
            </a:bodyPr>
            <a:lstStyle/>
            <a:p>
              <a:r>
                <a:rPr lang="en-GB" b="1" dirty="0">
                  <a:solidFill>
                    <a:srgbClr val="000000"/>
                  </a:solidFill>
                  <a:latin typeface="Jost"/>
                </a:rPr>
                <a:t>x</a:t>
              </a:r>
              <a:r>
                <a:rPr lang="en-GB" dirty="0"/>
                <a:t> 2</a:t>
              </a:r>
            </a:p>
          </p:txBody>
        </p:sp>
      </p:grpSp>
      <p:grpSp>
        <p:nvGrpSpPr>
          <p:cNvPr id="23" name="Group 22">
            <a:extLst>
              <a:ext uri="{FF2B5EF4-FFF2-40B4-BE49-F238E27FC236}">
                <a16:creationId xmlns:a16="http://schemas.microsoft.com/office/drawing/2014/main" id="{59E522A7-CDFE-5478-641C-4A3082BE50E4}"/>
              </a:ext>
            </a:extLst>
          </p:cNvPr>
          <p:cNvGrpSpPr/>
          <p:nvPr/>
        </p:nvGrpSpPr>
        <p:grpSpPr>
          <a:xfrm>
            <a:off x="8484410" y="4830784"/>
            <a:ext cx="1838598" cy="531822"/>
            <a:chOff x="8484410" y="4830784"/>
            <a:chExt cx="1838598" cy="531822"/>
          </a:xfrm>
        </p:grpSpPr>
        <p:sp>
          <p:nvSpPr>
            <p:cNvPr id="15" name="Curved Down Arrow 14">
              <a:extLst>
                <a:ext uri="{FF2B5EF4-FFF2-40B4-BE49-F238E27FC236}">
                  <a16:creationId xmlns:a16="http://schemas.microsoft.com/office/drawing/2014/main" id="{41FCBA1A-294B-B109-763A-B10473724E6B}"/>
                </a:ext>
              </a:extLst>
            </p:cNvPr>
            <p:cNvSpPr/>
            <p:nvPr/>
          </p:nvSpPr>
          <p:spPr>
            <a:xfrm flipV="1">
              <a:off x="8484410" y="4830784"/>
              <a:ext cx="1838598" cy="3874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F2BFBB7E-D02F-C026-8084-BA2FC52C3F6E}"/>
                </a:ext>
              </a:extLst>
            </p:cNvPr>
            <p:cNvSpPr txBox="1"/>
            <p:nvPr/>
          </p:nvSpPr>
          <p:spPr>
            <a:xfrm>
              <a:off x="9152154" y="4993274"/>
              <a:ext cx="527797" cy="369332"/>
            </a:xfrm>
            <a:prstGeom prst="rect">
              <a:avLst/>
            </a:prstGeom>
            <a:solidFill>
              <a:schemeClr val="bg1"/>
            </a:solidFill>
          </p:spPr>
          <p:txBody>
            <a:bodyPr wrap="square">
              <a:spAutoFit/>
            </a:bodyPr>
            <a:lstStyle/>
            <a:p>
              <a:r>
                <a:rPr lang="en-GB" b="1" dirty="0">
                  <a:solidFill>
                    <a:srgbClr val="000000"/>
                  </a:solidFill>
                  <a:latin typeface="Jost"/>
                </a:rPr>
                <a:t>x</a:t>
              </a:r>
              <a:r>
                <a:rPr lang="en-GB" dirty="0"/>
                <a:t> 2</a:t>
              </a:r>
            </a:p>
          </p:txBody>
        </p:sp>
      </p:grpSp>
      <p:grpSp>
        <p:nvGrpSpPr>
          <p:cNvPr id="24" name="Group 23">
            <a:extLst>
              <a:ext uri="{FF2B5EF4-FFF2-40B4-BE49-F238E27FC236}">
                <a16:creationId xmlns:a16="http://schemas.microsoft.com/office/drawing/2014/main" id="{2825BA6B-FA85-5CF4-40F0-CE36F07B3FBD}"/>
              </a:ext>
            </a:extLst>
          </p:cNvPr>
          <p:cNvGrpSpPr/>
          <p:nvPr/>
        </p:nvGrpSpPr>
        <p:grpSpPr>
          <a:xfrm>
            <a:off x="3913093" y="4860122"/>
            <a:ext cx="4308755" cy="879036"/>
            <a:chOff x="3913093" y="4860122"/>
            <a:chExt cx="4308755" cy="879036"/>
          </a:xfrm>
        </p:grpSpPr>
        <p:sp>
          <p:nvSpPr>
            <p:cNvPr id="13" name="Curved Down Arrow 12">
              <a:extLst>
                <a:ext uri="{FF2B5EF4-FFF2-40B4-BE49-F238E27FC236}">
                  <a16:creationId xmlns:a16="http://schemas.microsoft.com/office/drawing/2014/main" id="{BFE3422A-5B43-30B9-F172-1BE3FF767DA7}"/>
                </a:ext>
              </a:extLst>
            </p:cNvPr>
            <p:cNvSpPr/>
            <p:nvPr/>
          </p:nvSpPr>
          <p:spPr>
            <a:xfrm flipV="1">
              <a:off x="3913093" y="4860122"/>
              <a:ext cx="4308755" cy="722749"/>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Box 16">
              <a:extLst>
                <a:ext uri="{FF2B5EF4-FFF2-40B4-BE49-F238E27FC236}">
                  <a16:creationId xmlns:a16="http://schemas.microsoft.com/office/drawing/2014/main" id="{AF3DF3E7-F749-19D0-9C2B-3F6E8201D2BE}"/>
                </a:ext>
              </a:extLst>
            </p:cNvPr>
            <p:cNvSpPr txBox="1"/>
            <p:nvPr/>
          </p:nvSpPr>
          <p:spPr>
            <a:xfrm>
              <a:off x="5696857" y="5369826"/>
              <a:ext cx="630576" cy="369332"/>
            </a:xfrm>
            <a:prstGeom prst="rect">
              <a:avLst/>
            </a:prstGeom>
            <a:solidFill>
              <a:schemeClr val="bg1"/>
            </a:solidFill>
          </p:spPr>
          <p:txBody>
            <a:bodyPr wrap="square" rtlCol="0">
              <a:spAutoFit/>
            </a:bodyPr>
            <a:lstStyle/>
            <a:p>
              <a:r>
                <a:rPr lang="en-GB" b="1" i="0" u="none" strike="noStrike" dirty="0">
                  <a:solidFill>
                    <a:srgbClr val="000000"/>
                  </a:solidFill>
                  <a:effectLst/>
                  <a:latin typeface="Jost"/>
                </a:rPr>
                <a:t>÷</a:t>
              </a:r>
              <a:r>
                <a:rPr lang="en-GB" dirty="0"/>
                <a:t> 10</a:t>
              </a:r>
            </a:p>
          </p:txBody>
        </p:sp>
      </p:grpSp>
      <p:grpSp>
        <p:nvGrpSpPr>
          <p:cNvPr id="22" name="Group 21">
            <a:extLst>
              <a:ext uri="{FF2B5EF4-FFF2-40B4-BE49-F238E27FC236}">
                <a16:creationId xmlns:a16="http://schemas.microsoft.com/office/drawing/2014/main" id="{DCAF8C8B-4911-D180-406D-51E5F6F86815}"/>
              </a:ext>
            </a:extLst>
          </p:cNvPr>
          <p:cNvGrpSpPr/>
          <p:nvPr/>
        </p:nvGrpSpPr>
        <p:grpSpPr>
          <a:xfrm>
            <a:off x="4257402" y="4771773"/>
            <a:ext cx="1838598" cy="511153"/>
            <a:chOff x="4257402" y="4771773"/>
            <a:chExt cx="1838598" cy="511153"/>
          </a:xfrm>
        </p:grpSpPr>
        <p:sp>
          <p:nvSpPr>
            <p:cNvPr id="14" name="Curved Down Arrow 13">
              <a:extLst>
                <a:ext uri="{FF2B5EF4-FFF2-40B4-BE49-F238E27FC236}">
                  <a16:creationId xmlns:a16="http://schemas.microsoft.com/office/drawing/2014/main" id="{5A1F43D2-6D11-D4C6-888B-0305F0A9E102}"/>
                </a:ext>
              </a:extLst>
            </p:cNvPr>
            <p:cNvSpPr/>
            <p:nvPr/>
          </p:nvSpPr>
          <p:spPr>
            <a:xfrm flipV="1">
              <a:off x="4257402" y="4771773"/>
              <a:ext cx="1838598" cy="387458"/>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Box 17">
              <a:extLst>
                <a:ext uri="{FF2B5EF4-FFF2-40B4-BE49-F238E27FC236}">
                  <a16:creationId xmlns:a16="http://schemas.microsoft.com/office/drawing/2014/main" id="{C3661DC8-8A35-6040-CF82-4332FAE3C27A}"/>
                </a:ext>
              </a:extLst>
            </p:cNvPr>
            <p:cNvSpPr txBox="1"/>
            <p:nvPr/>
          </p:nvSpPr>
          <p:spPr>
            <a:xfrm>
              <a:off x="4925689" y="4913594"/>
              <a:ext cx="502024" cy="369332"/>
            </a:xfrm>
            <a:prstGeom prst="rect">
              <a:avLst/>
            </a:prstGeom>
            <a:solidFill>
              <a:schemeClr val="bg1"/>
            </a:solidFill>
          </p:spPr>
          <p:txBody>
            <a:bodyPr wrap="square" rtlCol="0">
              <a:spAutoFit/>
            </a:bodyPr>
            <a:lstStyle/>
            <a:p>
              <a:r>
                <a:rPr lang="en-GB" b="1" i="0" u="none" strike="noStrike" dirty="0">
                  <a:solidFill>
                    <a:srgbClr val="000000"/>
                  </a:solidFill>
                  <a:effectLst/>
                  <a:latin typeface="Jost"/>
                </a:rPr>
                <a:t>÷</a:t>
              </a:r>
              <a:r>
                <a:rPr lang="en-GB" dirty="0"/>
                <a:t> 2</a:t>
              </a:r>
            </a:p>
          </p:txBody>
        </p:sp>
      </p:grpSp>
      <p:sp>
        <p:nvSpPr>
          <p:cNvPr id="25" name="TextBox 24">
            <a:extLst>
              <a:ext uri="{FF2B5EF4-FFF2-40B4-BE49-F238E27FC236}">
                <a16:creationId xmlns:a16="http://schemas.microsoft.com/office/drawing/2014/main" id="{CF1BA055-E43D-9181-1F7A-15DB4A682C83}"/>
              </a:ext>
            </a:extLst>
          </p:cNvPr>
          <p:cNvSpPr txBox="1"/>
          <p:nvPr/>
        </p:nvSpPr>
        <p:spPr>
          <a:xfrm>
            <a:off x="5305477" y="2714906"/>
            <a:ext cx="1425388" cy="523220"/>
          </a:xfrm>
          <a:prstGeom prst="rect">
            <a:avLst/>
          </a:prstGeom>
          <a:noFill/>
        </p:spPr>
        <p:txBody>
          <a:bodyPr wrap="square" rtlCol="0">
            <a:spAutoFit/>
          </a:bodyPr>
          <a:lstStyle/>
          <a:p>
            <a:pPr algn="ctr"/>
            <a:r>
              <a:rPr lang="en-GB" sz="2800" dirty="0"/>
              <a:t>180</a:t>
            </a:r>
          </a:p>
        </p:txBody>
      </p:sp>
      <p:sp>
        <p:nvSpPr>
          <p:cNvPr id="26" name="TextBox 25">
            <a:extLst>
              <a:ext uri="{FF2B5EF4-FFF2-40B4-BE49-F238E27FC236}">
                <a16:creationId xmlns:a16="http://schemas.microsoft.com/office/drawing/2014/main" id="{BD4F9682-AD6B-3FA0-4EB9-3DACC95C0BDF}"/>
              </a:ext>
            </a:extLst>
          </p:cNvPr>
          <p:cNvSpPr txBox="1"/>
          <p:nvPr/>
        </p:nvSpPr>
        <p:spPr>
          <a:xfrm>
            <a:off x="5354776" y="3730071"/>
            <a:ext cx="1425388" cy="523220"/>
          </a:xfrm>
          <a:prstGeom prst="rect">
            <a:avLst/>
          </a:prstGeom>
          <a:noFill/>
        </p:spPr>
        <p:txBody>
          <a:bodyPr wrap="square" rtlCol="0">
            <a:spAutoFit/>
          </a:bodyPr>
          <a:lstStyle/>
          <a:p>
            <a:pPr algn="ctr"/>
            <a:r>
              <a:rPr lang="en-GB" sz="2800" dirty="0"/>
              <a:t>120</a:t>
            </a:r>
          </a:p>
        </p:txBody>
      </p:sp>
      <p:sp>
        <p:nvSpPr>
          <p:cNvPr id="27" name="TextBox 26">
            <a:extLst>
              <a:ext uri="{FF2B5EF4-FFF2-40B4-BE49-F238E27FC236}">
                <a16:creationId xmlns:a16="http://schemas.microsoft.com/office/drawing/2014/main" id="{4353768F-9722-553D-3599-799D5D0F7BD9}"/>
              </a:ext>
            </a:extLst>
          </p:cNvPr>
          <p:cNvSpPr txBox="1"/>
          <p:nvPr/>
        </p:nvSpPr>
        <p:spPr>
          <a:xfrm>
            <a:off x="7450209" y="3730071"/>
            <a:ext cx="1425388" cy="523220"/>
          </a:xfrm>
          <a:prstGeom prst="rect">
            <a:avLst/>
          </a:prstGeom>
          <a:noFill/>
        </p:spPr>
        <p:txBody>
          <a:bodyPr wrap="square" rtlCol="0">
            <a:spAutoFit/>
          </a:bodyPr>
          <a:lstStyle/>
          <a:p>
            <a:pPr algn="ctr"/>
            <a:r>
              <a:rPr lang="en-GB" sz="2800" dirty="0"/>
              <a:t>24</a:t>
            </a:r>
          </a:p>
        </p:txBody>
      </p:sp>
      <p:sp>
        <p:nvSpPr>
          <p:cNvPr id="28" name="TextBox 27">
            <a:extLst>
              <a:ext uri="{FF2B5EF4-FFF2-40B4-BE49-F238E27FC236}">
                <a16:creationId xmlns:a16="http://schemas.microsoft.com/office/drawing/2014/main" id="{41B59E17-6B93-7C05-32B0-B8FBF302ABEE}"/>
              </a:ext>
            </a:extLst>
          </p:cNvPr>
          <p:cNvSpPr txBox="1"/>
          <p:nvPr/>
        </p:nvSpPr>
        <p:spPr>
          <a:xfrm>
            <a:off x="7450209" y="2731603"/>
            <a:ext cx="1425388" cy="523220"/>
          </a:xfrm>
          <a:prstGeom prst="rect">
            <a:avLst/>
          </a:prstGeom>
          <a:noFill/>
        </p:spPr>
        <p:txBody>
          <a:bodyPr wrap="square" rtlCol="0">
            <a:spAutoFit/>
          </a:bodyPr>
          <a:lstStyle/>
          <a:p>
            <a:pPr algn="ctr"/>
            <a:r>
              <a:rPr lang="en-GB" sz="2800" dirty="0"/>
              <a:t>36</a:t>
            </a:r>
          </a:p>
        </p:txBody>
      </p:sp>
      <p:sp>
        <p:nvSpPr>
          <p:cNvPr id="29" name="TextBox 28">
            <a:extLst>
              <a:ext uri="{FF2B5EF4-FFF2-40B4-BE49-F238E27FC236}">
                <a16:creationId xmlns:a16="http://schemas.microsoft.com/office/drawing/2014/main" id="{317535F7-0C7E-EA41-1344-947A844B7547}"/>
              </a:ext>
            </a:extLst>
          </p:cNvPr>
          <p:cNvSpPr txBox="1"/>
          <p:nvPr/>
        </p:nvSpPr>
        <p:spPr>
          <a:xfrm>
            <a:off x="9515023" y="3730071"/>
            <a:ext cx="1425388" cy="523220"/>
          </a:xfrm>
          <a:prstGeom prst="rect">
            <a:avLst/>
          </a:prstGeom>
          <a:noFill/>
        </p:spPr>
        <p:txBody>
          <a:bodyPr wrap="square" rtlCol="0">
            <a:spAutoFit/>
          </a:bodyPr>
          <a:lstStyle/>
          <a:p>
            <a:pPr algn="ctr"/>
            <a:r>
              <a:rPr lang="en-GB" sz="2800" dirty="0"/>
              <a:t>48</a:t>
            </a:r>
          </a:p>
        </p:txBody>
      </p:sp>
      <p:sp>
        <p:nvSpPr>
          <p:cNvPr id="30" name="TextBox 29">
            <a:extLst>
              <a:ext uri="{FF2B5EF4-FFF2-40B4-BE49-F238E27FC236}">
                <a16:creationId xmlns:a16="http://schemas.microsoft.com/office/drawing/2014/main" id="{AB08B743-96E1-3E6A-7D9A-717D04877585}"/>
              </a:ext>
            </a:extLst>
          </p:cNvPr>
          <p:cNvSpPr txBox="1"/>
          <p:nvPr/>
        </p:nvSpPr>
        <p:spPr>
          <a:xfrm>
            <a:off x="9490623" y="2758096"/>
            <a:ext cx="1425388" cy="523220"/>
          </a:xfrm>
          <a:prstGeom prst="rect">
            <a:avLst/>
          </a:prstGeom>
          <a:noFill/>
        </p:spPr>
        <p:txBody>
          <a:bodyPr wrap="square" rtlCol="0">
            <a:spAutoFit/>
          </a:bodyPr>
          <a:lstStyle/>
          <a:p>
            <a:pPr algn="ctr"/>
            <a:r>
              <a:rPr lang="en-GB" sz="2800" dirty="0"/>
              <a:t>72</a:t>
            </a:r>
          </a:p>
        </p:txBody>
      </p:sp>
      <p:sp>
        <p:nvSpPr>
          <p:cNvPr id="3" name="Isosceles Triangle 2">
            <a:extLst>
              <a:ext uri="{FF2B5EF4-FFF2-40B4-BE49-F238E27FC236}">
                <a16:creationId xmlns:a16="http://schemas.microsoft.com/office/drawing/2014/main" id="{A39CBA19-9B09-6741-38D2-6FFE6713210D}"/>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FCC0F0DF-48D1-3BD0-EFF9-7F9AAF105FBC}"/>
              </a:ext>
            </a:extLst>
          </p:cNvPr>
          <p:cNvSpPr txBox="1"/>
          <p:nvPr/>
        </p:nvSpPr>
        <p:spPr>
          <a:xfrm>
            <a:off x="0" y="48130"/>
            <a:ext cx="163126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3090669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dissolv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dissolv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ssolv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dissolve">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dissolv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dissolve">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dissolve">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dissolve">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dissolv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dissolve">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dissolve">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dissolve">
                                      <p:cBhvr>
                                        <p:cTn id="6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P spid="29" grpId="0"/>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Text Box 18"/>
          <p:cNvSpPr txBox="1">
            <a:spLocks noChangeArrowheads="1"/>
          </p:cNvSpPr>
          <p:nvPr/>
        </p:nvSpPr>
        <p:spPr bwMode="auto">
          <a:xfrm>
            <a:off x="955890" y="1259755"/>
            <a:ext cx="10487965" cy="461665"/>
          </a:xfrm>
          <a:prstGeom prst="rect">
            <a:avLst/>
          </a:prstGeom>
          <a:noFill/>
          <a:ln w="9525">
            <a:noFill/>
            <a:miter lim="800000"/>
            <a:headEnd/>
            <a:tailEnd/>
          </a:ln>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latin typeface="Arial" panose="020B0604020202020204" pitchFamily="34" charset="0"/>
                <a:cs typeface="Arial" panose="020B0604020202020204" pitchFamily="34" charset="0"/>
              </a:rPr>
              <a:t>In a survey, people were asked which model of phone they preferred. </a:t>
            </a:r>
          </a:p>
        </p:txBody>
      </p:sp>
      <mc:AlternateContent xmlns:mc="http://schemas.openxmlformats.org/markup-compatibility/2006" xmlns:a14="http://schemas.microsoft.com/office/drawing/2010/main">
        <mc:Choice Requires="a14">
          <p:graphicFrame>
            <p:nvGraphicFramePr>
              <p:cNvPr id="28" name="Table 27"/>
              <p:cNvGraphicFramePr>
                <a:graphicFrameLocks noGrp="1"/>
              </p:cNvGraphicFramePr>
              <p:nvPr>
                <p:extLst>
                  <p:ext uri="{D42A27DB-BD31-4B8C-83A1-F6EECF244321}">
                    <p14:modId xmlns:p14="http://schemas.microsoft.com/office/powerpoint/2010/main" val="918246388"/>
                  </p:ext>
                </p:extLst>
              </p:nvPr>
            </p:nvGraphicFramePr>
            <p:xfrm>
              <a:off x="1524000" y="2420822"/>
              <a:ext cx="4385100" cy="2773680"/>
            </p:xfrm>
            <a:graphic>
              <a:graphicData uri="http://schemas.openxmlformats.org/drawingml/2006/table">
                <a:tbl>
                  <a:tblPr firstRow="1" bandRow="1">
                    <a:tableStyleId>{5C22544A-7EE6-4342-B048-85BDC9FD1C3A}</a:tableStyleId>
                  </a:tblPr>
                  <a:tblGrid>
                    <a:gridCol w="1564005">
                      <a:extLst>
                        <a:ext uri="{9D8B030D-6E8A-4147-A177-3AD203B41FA5}">
                          <a16:colId xmlns:a16="http://schemas.microsoft.com/office/drawing/2014/main" val="2217725239"/>
                        </a:ext>
                      </a:extLst>
                    </a:gridCol>
                    <a:gridCol w="1656184">
                      <a:extLst>
                        <a:ext uri="{9D8B030D-6E8A-4147-A177-3AD203B41FA5}">
                          <a16:colId xmlns:a16="http://schemas.microsoft.com/office/drawing/2014/main" val="2629005456"/>
                        </a:ext>
                      </a:extLst>
                    </a:gridCol>
                    <a:gridCol w="1164911">
                      <a:extLst>
                        <a:ext uri="{9D8B030D-6E8A-4147-A177-3AD203B41FA5}">
                          <a16:colId xmlns:a16="http://schemas.microsoft.com/office/drawing/2014/main" val="2536946603"/>
                        </a:ext>
                      </a:extLst>
                    </a:gridCol>
                  </a:tblGrid>
                  <a:tr h="370840">
                    <a:tc>
                      <a:txBody>
                        <a:bodyPr/>
                        <a:lstStyle/>
                        <a:p>
                          <a:r>
                            <a:rPr lang="en-GB" sz="2000" b="1" dirty="0">
                              <a:solidFill>
                                <a:schemeClr val="tx1"/>
                              </a:solidFill>
                              <a:latin typeface="Arial" panose="020B0604020202020204" pitchFamily="34" charset="0"/>
                              <a:cs typeface="Arial" panose="020B0604020202020204" pitchFamily="34" charset="0"/>
                            </a:rPr>
                            <a:t>Phone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Angle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169004"/>
                      </a:ext>
                    </a:extLst>
                  </a:tr>
                  <a:tr h="370840">
                    <a:tc>
                      <a:txBody>
                        <a:bodyPr/>
                        <a:lstStyle/>
                        <a:p>
                          <a:r>
                            <a:rPr lang="en-GB" sz="2000" b="0" dirty="0">
                              <a:solidFill>
                                <a:schemeClr val="tx1"/>
                              </a:solidFill>
                              <a:latin typeface="Arial" panose="020B0604020202020204" pitchFamily="34" charset="0"/>
                              <a:cs typeface="Arial" panose="020B0604020202020204" pitchFamily="34" charset="0"/>
                            </a:rPr>
                            <a:t>Vigour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35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720767"/>
                      </a:ext>
                    </a:extLst>
                  </a:tr>
                  <a:tr h="370840">
                    <a:tc>
                      <a:txBody>
                        <a:bodyPr/>
                        <a:lstStyle/>
                        <a:p>
                          <a:r>
                            <a:rPr lang="en-GB" sz="2000" b="0" dirty="0" err="1">
                              <a:solidFill>
                                <a:schemeClr val="tx1"/>
                              </a:solidFill>
                              <a:latin typeface="Arial" panose="020B0604020202020204" pitchFamily="34" charset="0"/>
                              <a:cs typeface="Arial" panose="020B0604020202020204" pitchFamily="34" charset="0"/>
                            </a:rPr>
                            <a:t>SmartHive</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10</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6733340"/>
                      </a:ext>
                    </a:extLst>
                  </a:tr>
                  <a:tr h="370840">
                    <a:tc>
                      <a:txBody>
                        <a:bodyPr/>
                        <a:lstStyle/>
                        <a:p>
                          <a:r>
                            <a:rPr lang="en-GB" sz="2000" b="0" dirty="0">
                              <a:solidFill>
                                <a:schemeClr val="tx1"/>
                              </a:solidFill>
                              <a:latin typeface="Arial" panose="020B0604020202020204" pitchFamily="34" charset="0"/>
                              <a:cs typeface="Arial" panose="020B0604020202020204" pitchFamily="34" charset="0"/>
                            </a:rPr>
                            <a:t>Numinous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15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389247"/>
                      </a:ext>
                    </a:extLst>
                  </a:tr>
                  <a:tr h="370840">
                    <a:tc>
                      <a:txBody>
                        <a:bodyPr/>
                        <a:lstStyle/>
                        <a:p>
                          <a:r>
                            <a:rPr lang="en-GB" sz="2000" b="0" dirty="0" err="1">
                              <a:solidFill>
                                <a:schemeClr val="tx1"/>
                              </a:solidFill>
                              <a:latin typeface="Arial" panose="020B0604020202020204" pitchFamily="34" charset="0"/>
                              <a:cs typeface="Arial" panose="020B0604020202020204" pitchFamily="34" charset="0"/>
                            </a:rPr>
                            <a:t>Eliven</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6769587"/>
                      </a:ext>
                    </a:extLst>
                  </a:tr>
                  <a:tr h="370840">
                    <a:tc>
                      <a:txBody>
                        <a:bodyPr/>
                        <a:lstStyle/>
                        <a:p>
                          <a:r>
                            <a:rPr lang="en-GB" sz="2000" b="0" dirty="0" err="1">
                              <a:solidFill>
                                <a:schemeClr val="tx1"/>
                              </a:solidFill>
                              <a:latin typeface="Arial" panose="020B0604020202020204" pitchFamily="34" charset="0"/>
                              <a:cs typeface="Arial" panose="020B0604020202020204" pitchFamily="34" charset="0"/>
                            </a:rPr>
                            <a:t>FutureTech</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25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2892957"/>
                      </a:ext>
                    </a:extLst>
                  </a:tr>
                  <a:tr h="370840">
                    <a:tc>
                      <a:txBody>
                        <a:bodyPr/>
                        <a:lstStyle/>
                        <a:p>
                          <a:r>
                            <a:rPr lang="en-GB" sz="2000" b="1" dirty="0">
                              <a:solidFill>
                                <a:schemeClr val="tx1"/>
                              </a:solidFill>
                              <a:latin typeface="Arial" panose="020B0604020202020204" pitchFamily="34" charset="0"/>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1" i="1" dirty="0" smtClean="0">
                                  <a:solidFill>
                                    <a:schemeClr val="tx1"/>
                                  </a:solidFill>
                                  <a:latin typeface="Cambria Math" panose="02040503050406030204" pitchFamily="18" charset="0"/>
                                </a:rPr>
                                <m:t>𝟗𝟎</m:t>
                              </m:r>
                            </m:oMath>
                          </a14:m>
                          <a:r>
                            <a:rPr lang="en-GB" sz="2000" b="1"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1" i="1" smtClean="0">
                                  <a:solidFill>
                                    <a:schemeClr val="tx1"/>
                                  </a:solidFill>
                                  <a:latin typeface="Cambria Math" panose="02040503050406030204" pitchFamily="18" charset="0"/>
                                </a:rPr>
                                <m:t>𝟑𝟔𝟎</m:t>
                              </m:r>
                              <m:r>
                                <a:rPr lang="en-GB" sz="2000" b="1" i="1" smtClean="0">
                                  <a:solidFill>
                                    <a:schemeClr val="tx1"/>
                                  </a:solidFill>
                                  <a:latin typeface="Cambria Math" panose="02040503050406030204" pitchFamily="18" charset="0"/>
                                  <a:ea typeface="Cambria Math" panose="02040503050406030204" pitchFamily="18" charset="0"/>
                                </a:rPr>
                                <m:t>°</m:t>
                              </m:r>
                            </m:oMath>
                          </a14:m>
                          <a:r>
                            <a:rPr lang="en-GB" sz="2000" b="1"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954560"/>
                      </a:ext>
                    </a:extLst>
                  </a:tr>
                </a:tbl>
              </a:graphicData>
            </a:graphic>
          </p:graphicFrame>
        </mc:Choice>
        <mc:Fallback xmlns="">
          <p:graphicFrame>
            <p:nvGraphicFramePr>
              <p:cNvPr id="28" name="Table 27"/>
              <p:cNvGraphicFramePr>
                <a:graphicFrameLocks noGrp="1"/>
              </p:cNvGraphicFramePr>
              <p:nvPr>
                <p:extLst>
                  <p:ext uri="{D42A27DB-BD31-4B8C-83A1-F6EECF244321}">
                    <p14:modId xmlns:p14="http://schemas.microsoft.com/office/powerpoint/2010/main" val="918246388"/>
                  </p:ext>
                </p:extLst>
              </p:nvPr>
            </p:nvGraphicFramePr>
            <p:xfrm>
              <a:off x="1524000" y="2420822"/>
              <a:ext cx="4385100" cy="2773680"/>
            </p:xfrm>
            <a:graphic>
              <a:graphicData uri="http://schemas.openxmlformats.org/drawingml/2006/table">
                <a:tbl>
                  <a:tblPr firstRow="1" bandRow="1">
                    <a:tableStyleId>{5C22544A-7EE6-4342-B048-85BDC9FD1C3A}</a:tableStyleId>
                  </a:tblPr>
                  <a:tblGrid>
                    <a:gridCol w="1564005">
                      <a:extLst>
                        <a:ext uri="{9D8B030D-6E8A-4147-A177-3AD203B41FA5}">
                          <a16:colId xmlns:a16="http://schemas.microsoft.com/office/drawing/2014/main" val="2217725239"/>
                        </a:ext>
                      </a:extLst>
                    </a:gridCol>
                    <a:gridCol w="1656184">
                      <a:extLst>
                        <a:ext uri="{9D8B030D-6E8A-4147-A177-3AD203B41FA5}">
                          <a16:colId xmlns:a16="http://schemas.microsoft.com/office/drawing/2014/main" val="2629005456"/>
                        </a:ext>
                      </a:extLst>
                    </a:gridCol>
                    <a:gridCol w="1164911">
                      <a:extLst>
                        <a:ext uri="{9D8B030D-6E8A-4147-A177-3AD203B41FA5}">
                          <a16:colId xmlns:a16="http://schemas.microsoft.com/office/drawing/2014/main" val="2536946603"/>
                        </a:ext>
                      </a:extLst>
                    </a:gridCol>
                  </a:tblGrid>
                  <a:tr h="396240">
                    <a:tc>
                      <a:txBody>
                        <a:bodyPr/>
                        <a:lstStyle/>
                        <a:p>
                          <a:r>
                            <a:rPr lang="en-GB" sz="2000" b="1" dirty="0">
                              <a:solidFill>
                                <a:schemeClr val="tx1"/>
                              </a:solidFill>
                              <a:latin typeface="Arial" panose="020B0604020202020204" pitchFamily="34" charset="0"/>
                              <a:cs typeface="Arial" panose="020B0604020202020204" pitchFamily="34" charset="0"/>
                            </a:rPr>
                            <a:t>Phone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Angle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169004"/>
                      </a:ext>
                    </a:extLst>
                  </a:tr>
                  <a:tr h="396240">
                    <a:tc>
                      <a:txBody>
                        <a:bodyPr/>
                        <a:lstStyle/>
                        <a:p>
                          <a:r>
                            <a:rPr lang="en-GB" sz="2000" b="0" dirty="0">
                              <a:solidFill>
                                <a:schemeClr val="tx1"/>
                              </a:solidFill>
                              <a:latin typeface="Arial" panose="020B0604020202020204" pitchFamily="34" charset="0"/>
                              <a:cs typeface="Arial" panose="020B0604020202020204" pitchFamily="34" charset="0"/>
                            </a:rPr>
                            <a:t>Vigour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5221" t="-106154" r="-70956" b="-529231"/>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720767"/>
                      </a:ext>
                    </a:extLst>
                  </a:tr>
                  <a:tr h="396240">
                    <a:tc>
                      <a:txBody>
                        <a:bodyPr/>
                        <a:lstStyle/>
                        <a:p>
                          <a:r>
                            <a:rPr lang="en-GB" sz="2000" b="0" dirty="0" err="1">
                              <a:solidFill>
                                <a:schemeClr val="tx1"/>
                              </a:solidFill>
                              <a:latin typeface="Arial" panose="020B0604020202020204" pitchFamily="34" charset="0"/>
                              <a:cs typeface="Arial" panose="020B0604020202020204" pitchFamily="34" charset="0"/>
                            </a:rPr>
                            <a:t>SmartHive</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5221" t="-206154" r="-70956" b="-429231"/>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6733340"/>
                      </a:ext>
                    </a:extLst>
                  </a:tr>
                  <a:tr h="396240">
                    <a:tc>
                      <a:txBody>
                        <a:bodyPr/>
                        <a:lstStyle/>
                        <a:p>
                          <a:r>
                            <a:rPr lang="en-GB" sz="2000" b="0" dirty="0">
                              <a:solidFill>
                                <a:schemeClr val="tx1"/>
                              </a:solidFill>
                              <a:latin typeface="Arial" panose="020B0604020202020204" pitchFamily="34" charset="0"/>
                              <a:cs typeface="Arial" panose="020B0604020202020204" pitchFamily="34" charset="0"/>
                            </a:rPr>
                            <a:t>Numinous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5221" t="-301515" r="-70956" b="-322727"/>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389247"/>
                      </a:ext>
                    </a:extLst>
                  </a:tr>
                  <a:tr h="396240">
                    <a:tc>
                      <a:txBody>
                        <a:bodyPr/>
                        <a:lstStyle/>
                        <a:p>
                          <a:r>
                            <a:rPr lang="en-GB" sz="2000" b="0" dirty="0" err="1">
                              <a:solidFill>
                                <a:schemeClr val="tx1"/>
                              </a:solidFill>
                              <a:latin typeface="Arial" panose="020B0604020202020204" pitchFamily="34" charset="0"/>
                              <a:cs typeface="Arial" panose="020B0604020202020204" pitchFamily="34" charset="0"/>
                            </a:rPr>
                            <a:t>Eliven</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5221" t="-407692" r="-70956" b="-227692"/>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6769587"/>
                      </a:ext>
                    </a:extLst>
                  </a:tr>
                  <a:tr h="396240">
                    <a:tc>
                      <a:txBody>
                        <a:bodyPr/>
                        <a:lstStyle/>
                        <a:p>
                          <a:r>
                            <a:rPr lang="en-GB" sz="2000" b="0" dirty="0" err="1">
                              <a:solidFill>
                                <a:schemeClr val="tx1"/>
                              </a:solidFill>
                              <a:latin typeface="Arial" panose="020B0604020202020204" pitchFamily="34" charset="0"/>
                              <a:cs typeface="Arial" panose="020B0604020202020204" pitchFamily="34" charset="0"/>
                            </a:rPr>
                            <a:t>FutureTech</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5221" t="-507692" r="-70956" b="-127692"/>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2892957"/>
                      </a:ext>
                    </a:extLst>
                  </a:tr>
                  <a:tr h="396240">
                    <a:tc>
                      <a:txBody>
                        <a:bodyPr/>
                        <a:lstStyle/>
                        <a:p>
                          <a:r>
                            <a:rPr lang="en-GB" sz="2000" b="1" dirty="0">
                              <a:solidFill>
                                <a:schemeClr val="tx1"/>
                              </a:solidFill>
                              <a:latin typeface="Arial" panose="020B0604020202020204" pitchFamily="34" charset="0"/>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5221" t="-607692" r="-70956" b="-27692"/>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78010" t="-607692" r="-1047" b="-27692"/>
                          </a:stretch>
                        </a:blipFill>
                      </a:tcPr>
                    </a:tc>
                    <a:extLst>
                      <a:ext uri="{0D108BD9-81ED-4DB2-BD59-A6C34878D82A}">
                        <a16:rowId xmlns:a16="http://schemas.microsoft.com/office/drawing/2014/main" val="1663954560"/>
                      </a:ext>
                    </a:extLst>
                  </a:tr>
                </a:tbl>
              </a:graphicData>
            </a:graphic>
          </p:graphicFrame>
        </mc:Fallback>
      </mc:AlternateContent>
      <p:sp>
        <p:nvSpPr>
          <p:cNvPr id="31" name="Curved Up Arrow 30"/>
          <p:cNvSpPr/>
          <p:nvPr/>
        </p:nvSpPr>
        <p:spPr>
          <a:xfrm>
            <a:off x="3778961" y="5302318"/>
            <a:ext cx="1512168" cy="360040"/>
          </a:xfrm>
          <a:prstGeom prst="curvedUpArrow">
            <a:avLst/>
          </a:prstGeom>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32" name="TextBox 31"/>
          <p:cNvSpPr txBox="1"/>
          <p:nvPr/>
        </p:nvSpPr>
        <p:spPr>
          <a:xfrm>
            <a:off x="4368170" y="5692728"/>
            <a:ext cx="333751"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33" name="TextBox 32"/>
              <p:cNvSpPr txBox="1"/>
              <p:nvPr/>
            </p:nvSpPr>
            <p:spPr>
              <a:xfrm>
                <a:off x="4149764" y="5700858"/>
                <a:ext cx="770560" cy="461665"/>
              </a:xfrm>
              <a:prstGeom prst="rect">
                <a:avLst/>
              </a:prstGeom>
              <a:solidFill>
                <a:srgbClr val="ECDAF1"/>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1" i="1" dirty="0">
                          <a:latin typeface="Cambria Math" panose="02040503050406030204" pitchFamily="18" charset="0"/>
                          <a:ea typeface="Cambria Math" panose="02040503050406030204" pitchFamily="18" charset="0"/>
                        </a:rPr>
                        <m:t>×</m:t>
                      </m:r>
                      <m:r>
                        <a:rPr lang="en-GB" sz="2400" b="1" i="1" dirty="0">
                          <a:latin typeface="Cambria Math" panose="02040503050406030204" pitchFamily="18" charset="0"/>
                        </a:rPr>
                        <m:t>𝟒</m:t>
                      </m:r>
                    </m:oMath>
                  </m:oMathPara>
                </a14:m>
                <a:endParaRPr lang="en-GB" sz="2400" b="1" dirty="0">
                  <a:latin typeface="Arial" panose="020B0604020202020204" pitchFamily="34" charset="0"/>
                  <a:cs typeface="Arial" panose="020B0604020202020204" pitchFamily="34"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4149764" y="5700858"/>
                <a:ext cx="770560" cy="461665"/>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4919150" y="2812800"/>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140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4919150" y="2812800"/>
                <a:ext cx="823648" cy="400110"/>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4931089" y="3212910"/>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40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4931089" y="3212910"/>
                <a:ext cx="823648" cy="400110"/>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931089" y="3604888"/>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60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4931089" y="3604888"/>
                <a:ext cx="823648" cy="400110"/>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4938530" y="4004998"/>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20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4938530" y="4004998"/>
                <a:ext cx="823648" cy="400110"/>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8" name="TextBox 37"/>
              <p:cNvSpPr txBox="1"/>
              <p:nvPr/>
            </p:nvSpPr>
            <p:spPr>
              <a:xfrm>
                <a:off x="4919150" y="4413238"/>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100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8" name="TextBox 37"/>
              <p:cNvSpPr txBox="1">
                <a:spLocks noRot="1" noChangeAspect="1" noMove="1" noResize="1" noEditPoints="1" noAdjustHandles="1" noChangeArrowheads="1" noChangeShapeType="1" noTextEdit="1"/>
              </p:cNvSpPr>
              <p:nvPr/>
            </p:nvSpPr>
            <p:spPr>
              <a:xfrm>
                <a:off x="4919150" y="4413238"/>
                <a:ext cx="823648" cy="400110"/>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9" name="Cloud Callout 38"/>
              <p:cNvSpPr/>
              <p:nvPr/>
            </p:nvSpPr>
            <p:spPr>
              <a:xfrm>
                <a:off x="7091329" y="5049506"/>
                <a:ext cx="3240360" cy="1188968"/>
              </a:xfrm>
              <a:prstGeom prst="cloudCallout">
                <a:avLst>
                  <a:gd name="adj1" fmla="val -86987"/>
                  <a:gd name="adj2" fmla="val -47501"/>
                </a:avLst>
              </a:prstGeom>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Check they add up to make </a:t>
                </a:r>
                <a14:m>
                  <m:oMath xmlns:m="http://schemas.openxmlformats.org/officeDocument/2006/math">
                    <m:r>
                      <a:rPr lang="en-GB" i="1" dirty="0">
                        <a:solidFill>
                          <a:schemeClr val="tx1"/>
                        </a:solidFill>
                        <a:latin typeface="Cambria Math" panose="02040503050406030204" pitchFamily="18" charset="0"/>
                      </a:rPr>
                      <m:t>360</m:t>
                    </m:r>
                    <m:r>
                      <a:rPr lang="en-GB" i="1" dirty="0">
                        <a:solidFill>
                          <a:schemeClr val="tx1"/>
                        </a:solidFill>
                        <a:latin typeface="Cambria Math" panose="02040503050406030204" pitchFamily="18" charset="0"/>
                        <a:ea typeface="Cambria Math" panose="02040503050406030204" pitchFamily="18" charset="0"/>
                      </a:rPr>
                      <m:t>°</m:t>
                    </m:r>
                  </m:oMath>
                </a14:m>
                <a:r>
                  <a:rPr lang="en-GB" dirty="0">
                    <a:solidFill>
                      <a:schemeClr val="tx1"/>
                    </a:solidFill>
                    <a:latin typeface="Arial" panose="020B0604020202020204" pitchFamily="34" charset="0"/>
                    <a:cs typeface="Arial" panose="020B0604020202020204" pitchFamily="34" charset="0"/>
                  </a:rPr>
                  <a:t>!</a:t>
                </a:r>
              </a:p>
            </p:txBody>
          </p:sp>
        </mc:Choice>
        <mc:Fallback xmlns="">
          <p:sp>
            <p:nvSpPr>
              <p:cNvPr id="39" name="Cloud Callout 38"/>
              <p:cNvSpPr>
                <a:spLocks noRot="1" noChangeAspect="1" noMove="1" noResize="1" noEditPoints="1" noAdjustHandles="1" noChangeArrowheads="1" noChangeShapeType="1" noTextEdit="1"/>
              </p:cNvSpPr>
              <p:nvPr/>
            </p:nvSpPr>
            <p:spPr>
              <a:xfrm>
                <a:off x="7091329" y="5049506"/>
                <a:ext cx="3240360" cy="1188968"/>
              </a:xfrm>
              <a:prstGeom prst="cloudCallout">
                <a:avLst>
                  <a:gd name="adj1" fmla="val -86987"/>
                  <a:gd name="adj2" fmla="val -47501"/>
                </a:avLst>
              </a:prstGeom>
              <a:blipFill>
                <a:blip r:embed="rId11"/>
                <a:stretch>
                  <a:fillRect/>
                </a:stretch>
              </a:blipFill>
              <a:ln>
                <a:solidFill>
                  <a:schemeClr val="tx1"/>
                </a:solidFill>
              </a:ln>
            </p:spPr>
            <p:txBody>
              <a:bodyPr/>
              <a:lstStyle/>
              <a:p>
                <a:r>
                  <a:rPr lang="en-GB">
                    <a:noFill/>
                  </a:rPr>
                  <a:t> </a:t>
                </a:r>
              </a:p>
            </p:txBody>
          </p:sp>
        </mc:Fallback>
      </mc:AlternateContent>
      <p:sp>
        <p:nvSpPr>
          <p:cNvPr id="2" name="Rectangle 1">
            <a:extLst>
              <a:ext uri="{FF2B5EF4-FFF2-40B4-BE49-F238E27FC236}">
                <a16:creationId xmlns:a16="http://schemas.microsoft.com/office/drawing/2014/main" id="{91AA4396-80FB-4725-9498-C0889571222F}"/>
              </a:ext>
            </a:extLst>
          </p:cNvPr>
          <p:cNvSpPr/>
          <p:nvPr/>
        </p:nvSpPr>
        <p:spPr>
          <a:xfrm>
            <a:off x="3198236" y="296360"/>
            <a:ext cx="5622052" cy="646331"/>
          </a:xfrm>
          <a:prstGeom prst="rect">
            <a:avLst/>
          </a:prstGeom>
        </p:spPr>
        <p:txBody>
          <a:bodyPr wrap="none">
            <a:spAutoFit/>
          </a:bodyPr>
          <a:lstStyle/>
          <a:p>
            <a:pPr algn="ctr"/>
            <a:r>
              <a:rPr lang="en-GB" sz="3600" b="1" dirty="0">
                <a:solidFill>
                  <a:schemeClr val="accent1"/>
                </a:solidFill>
                <a:latin typeface="Arial" panose="020B0604020202020204" pitchFamily="34" charset="0"/>
                <a:cs typeface="Arial" panose="020B0604020202020204" pitchFamily="34" charset="0"/>
              </a:rPr>
              <a:t>Constructing a pie chart</a:t>
            </a:r>
            <a:r>
              <a:rPr lang="en-GB" sz="3600" dirty="0">
                <a:solidFill>
                  <a:schemeClr val="accent1"/>
                </a:solidFill>
                <a:latin typeface="Arial" panose="020B0604020202020204" pitchFamily="34" charset="0"/>
                <a:cs typeface="Arial" panose="020B0604020202020204" pitchFamily="34" charset="0"/>
              </a:rPr>
              <a:t> </a:t>
            </a:r>
            <a:endParaRPr lang="en-GB" dirty="0">
              <a:solidFill>
                <a:schemeClr val="accent1"/>
              </a:solidFill>
            </a:endParaRPr>
          </a:p>
        </p:txBody>
      </p:sp>
      <p:sp>
        <p:nvSpPr>
          <p:cNvPr id="3" name="Isosceles Triangle 2">
            <a:extLst>
              <a:ext uri="{FF2B5EF4-FFF2-40B4-BE49-F238E27FC236}">
                <a16:creationId xmlns:a16="http://schemas.microsoft.com/office/drawing/2014/main" id="{66EA36D0-FCC7-BDBA-597C-91DFB606CC8D}"/>
              </a:ext>
              <a:ext uri="{C183D7F6-B498-43B3-948B-1728B52AA6E4}">
                <adec:decorative xmlns:adec="http://schemas.microsoft.com/office/drawing/2017/decorative" val="1"/>
              </a:ext>
            </a:extLst>
          </p:cNvPr>
          <p:cNvSpPr/>
          <p:nvPr/>
        </p:nvSpPr>
        <p:spPr>
          <a:xfrm flipV="1">
            <a:off x="-3816" y="-7233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B5024B76-1778-4EC6-AB9C-DB396CEA6B0E}"/>
              </a:ext>
            </a:extLst>
          </p:cNvPr>
          <p:cNvSpPr txBox="1"/>
          <p:nvPr/>
        </p:nvSpPr>
        <p:spPr>
          <a:xfrm>
            <a:off x="-38400" y="-46330"/>
            <a:ext cx="163126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5" name="TextBox 4">
            <a:extLst>
              <a:ext uri="{FF2B5EF4-FFF2-40B4-BE49-F238E27FC236}">
                <a16:creationId xmlns:a16="http://schemas.microsoft.com/office/drawing/2014/main" id="{B75AC67B-B27C-09C8-4278-121E4005B9A1}"/>
              </a:ext>
            </a:extLst>
          </p:cNvPr>
          <p:cNvSpPr txBox="1"/>
          <p:nvPr/>
        </p:nvSpPr>
        <p:spPr>
          <a:xfrm>
            <a:off x="6778752" y="2054812"/>
            <a:ext cx="4385100" cy="1569660"/>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The information is given in the table. </a:t>
            </a:r>
          </a:p>
          <a:p>
            <a:r>
              <a:rPr lang="en-GB" sz="2400" dirty="0">
                <a:latin typeface="Arial" panose="020B0604020202020204" pitchFamily="34" charset="0"/>
                <a:cs typeface="Arial" panose="020B0604020202020204" pitchFamily="34" charset="0"/>
              </a:rPr>
              <a:t>Display the information in a pie chart.</a:t>
            </a:r>
            <a:endParaRPr lang="en-GB" sz="2400" dirty="0"/>
          </a:p>
        </p:txBody>
      </p:sp>
      <p:sp>
        <p:nvSpPr>
          <p:cNvPr id="6" name="Curved Up Arrow 30">
            <a:extLst>
              <a:ext uri="{FF2B5EF4-FFF2-40B4-BE49-F238E27FC236}">
                <a16:creationId xmlns:a16="http://schemas.microsoft.com/office/drawing/2014/main" id="{FC8BDB08-DC78-CA36-E5D7-10E49F4B7C89}"/>
              </a:ext>
            </a:extLst>
          </p:cNvPr>
          <p:cNvSpPr/>
          <p:nvPr/>
        </p:nvSpPr>
        <p:spPr>
          <a:xfrm>
            <a:off x="3531303" y="3225852"/>
            <a:ext cx="1512168" cy="360040"/>
          </a:xfrm>
          <a:prstGeom prst="curvedUpArrow">
            <a:avLst/>
          </a:prstGeom>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00A2AB5C-DDF9-B5DC-F755-3797DB5EDB1F}"/>
              </a:ext>
            </a:extLst>
          </p:cNvPr>
          <p:cNvSpPr txBox="1"/>
          <p:nvPr/>
        </p:nvSpPr>
        <p:spPr>
          <a:xfrm>
            <a:off x="4120512" y="3616262"/>
            <a:ext cx="333751"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EA826AE-0CE2-EB8D-F839-D9A2CF56239A}"/>
                  </a:ext>
                </a:extLst>
              </p:cNvPr>
              <p:cNvSpPr txBox="1"/>
              <p:nvPr/>
            </p:nvSpPr>
            <p:spPr>
              <a:xfrm>
                <a:off x="3902106" y="3624392"/>
                <a:ext cx="770560" cy="461665"/>
              </a:xfrm>
              <a:prstGeom prst="rect">
                <a:avLst/>
              </a:prstGeom>
              <a:solidFill>
                <a:srgbClr val="ECDAF1"/>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1" i="1" dirty="0">
                          <a:latin typeface="Cambria Math" panose="02040503050406030204" pitchFamily="18" charset="0"/>
                          <a:ea typeface="Cambria Math" panose="02040503050406030204" pitchFamily="18" charset="0"/>
                        </a:rPr>
                        <m:t>×</m:t>
                      </m:r>
                      <m:r>
                        <a:rPr lang="en-GB" sz="2400" b="1" i="1" dirty="0">
                          <a:latin typeface="Cambria Math" panose="02040503050406030204" pitchFamily="18" charset="0"/>
                        </a:rPr>
                        <m:t>𝟒</m:t>
                      </m:r>
                    </m:oMath>
                  </m:oMathPara>
                </a14:m>
                <a:endParaRPr lang="en-GB" sz="2400" b="1" dirty="0">
                  <a:latin typeface="Arial" panose="020B0604020202020204" pitchFamily="34" charset="0"/>
                  <a:cs typeface="Arial" panose="020B0604020202020204" pitchFamily="34" charset="0"/>
                </a:endParaRPr>
              </a:p>
            </p:txBody>
          </p:sp>
        </mc:Choice>
        <mc:Fallback xmlns="">
          <p:sp>
            <p:nvSpPr>
              <p:cNvPr id="8" name="TextBox 7">
                <a:extLst>
                  <a:ext uri="{FF2B5EF4-FFF2-40B4-BE49-F238E27FC236}">
                    <a16:creationId xmlns:a16="http://schemas.microsoft.com/office/drawing/2014/main" id="{8EA826AE-0CE2-EB8D-F839-D9A2CF56239A}"/>
                  </a:ext>
                </a:extLst>
              </p:cNvPr>
              <p:cNvSpPr txBox="1">
                <a:spLocks noRot="1" noChangeAspect="1" noMove="1" noResize="1" noEditPoints="1" noAdjustHandles="1" noChangeArrowheads="1" noChangeShapeType="1" noTextEdit="1"/>
              </p:cNvSpPr>
              <p:nvPr/>
            </p:nvSpPr>
            <p:spPr>
              <a:xfrm>
                <a:off x="3902106" y="3624392"/>
                <a:ext cx="770560" cy="461665"/>
              </a:xfrm>
              <a:prstGeom prst="rect">
                <a:avLst/>
              </a:prstGeom>
              <a:blipFill>
                <a:blip r:embed="rId1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09235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4">
                                            <p:txEl>
                                              <p:pRg st="0" end="0"/>
                                            </p:txEl>
                                          </p:spTgt>
                                        </p:tgtEl>
                                        <p:attrNameLst>
                                          <p:attrName>style.visibility</p:attrName>
                                        </p:attrNameLst>
                                      </p:cBhvr>
                                      <p:to>
                                        <p:strVal val="visible"/>
                                      </p:to>
                                    </p:set>
                                    <p:animEffect transition="in" filter="fade">
                                      <p:cBhvr>
                                        <p:cTn id="33" dur="500"/>
                                        <p:tgtEl>
                                          <p:spTgt spid="34">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5">
                                            <p:txEl>
                                              <p:pRg st="0" end="0"/>
                                            </p:txEl>
                                          </p:spTgt>
                                        </p:tgtEl>
                                        <p:attrNameLst>
                                          <p:attrName>style.visibility</p:attrName>
                                        </p:attrNameLst>
                                      </p:cBhvr>
                                      <p:to>
                                        <p:strVal val="visible"/>
                                      </p:to>
                                    </p:set>
                                    <p:animEffect transition="in" filter="fade">
                                      <p:cBhvr>
                                        <p:cTn id="38" dur="500"/>
                                        <p:tgtEl>
                                          <p:spTgt spid="35">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6">
                                            <p:txEl>
                                              <p:pRg st="0" end="0"/>
                                            </p:txEl>
                                          </p:spTgt>
                                        </p:tgtEl>
                                        <p:attrNameLst>
                                          <p:attrName>style.visibility</p:attrName>
                                        </p:attrNameLst>
                                      </p:cBhvr>
                                      <p:to>
                                        <p:strVal val="visible"/>
                                      </p:to>
                                    </p:set>
                                    <p:animEffect transition="in" filter="fade">
                                      <p:cBhvr>
                                        <p:cTn id="43" dur="500"/>
                                        <p:tgtEl>
                                          <p:spTgt spid="36">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7">
                                            <p:txEl>
                                              <p:pRg st="0" end="0"/>
                                            </p:txEl>
                                          </p:spTgt>
                                        </p:tgtEl>
                                        <p:attrNameLst>
                                          <p:attrName>style.visibility</p:attrName>
                                        </p:attrNameLst>
                                      </p:cBhvr>
                                      <p:to>
                                        <p:strVal val="visible"/>
                                      </p:to>
                                    </p:set>
                                    <p:animEffect transition="in" filter="fade">
                                      <p:cBhvr>
                                        <p:cTn id="48" dur="500"/>
                                        <p:tgtEl>
                                          <p:spTgt spid="37">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8">
                                            <p:txEl>
                                              <p:pRg st="0" end="0"/>
                                            </p:txEl>
                                          </p:spTgt>
                                        </p:tgtEl>
                                        <p:attrNameLst>
                                          <p:attrName>style.visibility</p:attrName>
                                        </p:attrNameLst>
                                      </p:cBhvr>
                                      <p:to>
                                        <p:strVal val="visible"/>
                                      </p:to>
                                    </p:set>
                                    <p:animEffect transition="in" filter="fade">
                                      <p:cBhvr>
                                        <p:cTn id="53" dur="500"/>
                                        <p:tgtEl>
                                          <p:spTgt spid="38">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50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fade">
                                      <p:cBhvr>
                                        <p:cTn id="6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P spid="33" grpId="0" animBg="1"/>
      <p:bldP spid="39" grpId="0" animBg="1"/>
      <p:bldP spid="6" grpId="0" animBg="1"/>
      <p:bldP spid="7"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imple, line illustration of a 180° protractor with radiating lines and unit labels for measuring angles.">
            <a:extLst>
              <a:ext uri="{FF2B5EF4-FFF2-40B4-BE49-F238E27FC236}">
                <a16:creationId xmlns:a16="http://schemas.microsoft.com/office/drawing/2014/main" id="{CC9E4FF7-3A1E-DBAD-E022-3A40885C80D2}"/>
              </a:ext>
            </a:extLst>
          </p:cNvPr>
          <p:cNvPicPr>
            <a:picLocks noChangeAspect="1"/>
          </p:cNvPicPr>
          <p:nvPr/>
        </p:nvPicPr>
        <p:blipFill>
          <a:blip r:embed="rId3"/>
          <a:srcRect t="26797" b="26797"/>
          <a:stretch/>
        </p:blipFill>
        <p:spPr>
          <a:xfrm rot="5400000">
            <a:off x="7471870" y="2466290"/>
            <a:ext cx="3917085" cy="1817732"/>
          </a:xfrm>
          <a:prstGeom prst="rect">
            <a:avLst/>
          </a:prstGeom>
        </p:spPr>
      </p:pic>
      <mc:AlternateContent xmlns:mc="http://schemas.openxmlformats.org/markup-compatibility/2006" xmlns:a14="http://schemas.microsoft.com/office/drawing/2010/main">
        <mc:Choice Requires="a14">
          <p:graphicFrame>
            <p:nvGraphicFramePr>
              <p:cNvPr id="28" name="Table 27"/>
              <p:cNvGraphicFramePr>
                <a:graphicFrameLocks noGrp="1"/>
              </p:cNvGraphicFramePr>
              <p:nvPr>
                <p:extLst>
                  <p:ext uri="{D42A27DB-BD31-4B8C-83A1-F6EECF244321}">
                    <p14:modId xmlns:p14="http://schemas.microsoft.com/office/powerpoint/2010/main" val="150975573"/>
                  </p:ext>
                </p:extLst>
              </p:nvPr>
            </p:nvGraphicFramePr>
            <p:xfrm>
              <a:off x="1182218" y="1970152"/>
              <a:ext cx="4572000" cy="2773680"/>
            </p:xfrm>
            <a:graphic>
              <a:graphicData uri="http://schemas.openxmlformats.org/drawingml/2006/table">
                <a:tbl>
                  <a:tblPr firstRow="1" bandRow="1">
                    <a:tableStyleId>{5C22544A-7EE6-4342-B048-85BDC9FD1C3A}</a:tableStyleId>
                  </a:tblPr>
                  <a:tblGrid>
                    <a:gridCol w="1750905">
                      <a:extLst>
                        <a:ext uri="{9D8B030D-6E8A-4147-A177-3AD203B41FA5}">
                          <a16:colId xmlns:a16="http://schemas.microsoft.com/office/drawing/2014/main" val="2217725239"/>
                        </a:ext>
                      </a:extLst>
                    </a:gridCol>
                    <a:gridCol w="1656184">
                      <a:extLst>
                        <a:ext uri="{9D8B030D-6E8A-4147-A177-3AD203B41FA5}">
                          <a16:colId xmlns:a16="http://schemas.microsoft.com/office/drawing/2014/main" val="2629005456"/>
                        </a:ext>
                      </a:extLst>
                    </a:gridCol>
                    <a:gridCol w="1164911">
                      <a:extLst>
                        <a:ext uri="{9D8B030D-6E8A-4147-A177-3AD203B41FA5}">
                          <a16:colId xmlns:a16="http://schemas.microsoft.com/office/drawing/2014/main" val="2536946603"/>
                        </a:ext>
                      </a:extLst>
                    </a:gridCol>
                  </a:tblGrid>
                  <a:tr h="370840">
                    <a:tc>
                      <a:txBody>
                        <a:bodyPr/>
                        <a:lstStyle/>
                        <a:p>
                          <a:r>
                            <a:rPr lang="en-GB" sz="2000" b="1" dirty="0">
                              <a:solidFill>
                                <a:schemeClr val="tx1"/>
                              </a:solidFill>
                              <a:latin typeface="Arial" panose="020B0604020202020204" pitchFamily="34" charset="0"/>
                              <a:cs typeface="Arial" panose="020B0604020202020204" pitchFamily="34" charset="0"/>
                            </a:rPr>
                            <a:t>Phone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Angle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169004"/>
                      </a:ext>
                    </a:extLst>
                  </a:tr>
                  <a:tr h="370840">
                    <a:tc>
                      <a:txBody>
                        <a:bodyPr/>
                        <a:lstStyle/>
                        <a:p>
                          <a:r>
                            <a:rPr lang="en-GB" sz="2000" b="0" dirty="0">
                              <a:solidFill>
                                <a:schemeClr val="tx1"/>
                              </a:solidFill>
                              <a:latin typeface="Arial" panose="020B0604020202020204" pitchFamily="34" charset="0"/>
                              <a:cs typeface="Arial" panose="020B0604020202020204" pitchFamily="34" charset="0"/>
                            </a:rPr>
                            <a:t>Vigour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35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720767"/>
                      </a:ext>
                    </a:extLst>
                  </a:tr>
                  <a:tr h="370840">
                    <a:tc>
                      <a:txBody>
                        <a:bodyPr/>
                        <a:lstStyle/>
                        <a:p>
                          <a:r>
                            <a:rPr lang="en-GB" sz="2000" b="0" dirty="0" err="1">
                              <a:solidFill>
                                <a:schemeClr val="tx1"/>
                              </a:solidFill>
                              <a:latin typeface="Arial" panose="020B0604020202020204" pitchFamily="34" charset="0"/>
                              <a:cs typeface="Arial" panose="020B0604020202020204" pitchFamily="34" charset="0"/>
                            </a:rPr>
                            <a:t>SmartHive</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10</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6733340"/>
                      </a:ext>
                    </a:extLst>
                  </a:tr>
                  <a:tr h="370840">
                    <a:tc>
                      <a:txBody>
                        <a:bodyPr/>
                        <a:lstStyle/>
                        <a:p>
                          <a:r>
                            <a:rPr lang="en-GB" sz="2000" b="0" dirty="0">
                              <a:solidFill>
                                <a:schemeClr val="tx1"/>
                              </a:solidFill>
                              <a:latin typeface="Arial" panose="020B0604020202020204" pitchFamily="34" charset="0"/>
                              <a:cs typeface="Arial" panose="020B0604020202020204" pitchFamily="34" charset="0"/>
                            </a:rPr>
                            <a:t>Numinous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15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389247"/>
                      </a:ext>
                    </a:extLst>
                  </a:tr>
                  <a:tr h="370840">
                    <a:tc>
                      <a:txBody>
                        <a:bodyPr/>
                        <a:lstStyle/>
                        <a:p>
                          <a:r>
                            <a:rPr lang="en-GB" sz="2000" b="0" dirty="0" err="1">
                              <a:solidFill>
                                <a:schemeClr val="tx1"/>
                              </a:solidFill>
                              <a:latin typeface="Arial" panose="020B0604020202020204" pitchFamily="34" charset="0"/>
                              <a:cs typeface="Arial" panose="020B0604020202020204" pitchFamily="34" charset="0"/>
                            </a:rPr>
                            <a:t>Eliven</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6769587"/>
                      </a:ext>
                    </a:extLst>
                  </a:tr>
                  <a:tr h="370840">
                    <a:tc>
                      <a:txBody>
                        <a:bodyPr/>
                        <a:lstStyle/>
                        <a:p>
                          <a:r>
                            <a:rPr lang="en-GB" sz="2000" b="0" dirty="0" err="1">
                              <a:solidFill>
                                <a:schemeClr val="tx1"/>
                              </a:solidFill>
                              <a:latin typeface="Arial" panose="020B0604020202020204" pitchFamily="34" charset="0"/>
                              <a:cs typeface="Arial" panose="020B0604020202020204" pitchFamily="34" charset="0"/>
                            </a:rPr>
                            <a:t>FutureTech</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25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2892957"/>
                      </a:ext>
                    </a:extLst>
                  </a:tr>
                  <a:tr h="370840">
                    <a:tc>
                      <a:txBody>
                        <a:bodyPr/>
                        <a:lstStyle/>
                        <a:p>
                          <a:r>
                            <a:rPr lang="en-GB" sz="2000" b="1" dirty="0">
                              <a:solidFill>
                                <a:schemeClr val="tx1"/>
                              </a:solidFill>
                              <a:latin typeface="Arial" panose="020B0604020202020204" pitchFamily="34" charset="0"/>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1" i="1" dirty="0" smtClean="0">
                                  <a:solidFill>
                                    <a:schemeClr val="tx1"/>
                                  </a:solidFill>
                                  <a:latin typeface="Cambria Math" panose="02040503050406030204" pitchFamily="18" charset="0"/>
                                </a:rPr>
                                <m:t>𝟗𝟎</m:t>
                              </m:r>
                            </m:oMath>
                          </a14:m>
                          <a:r>
                            <a:rPr lang="en-GB" sz="2000" b="1"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1" i="1" smtClean="0">
                                  <a:solidFill>
                                    <a:schemeClr val="tx1"/>
                                  </a:solidFill>
                                  <a:latin typeface="Cambria Math" panose="02040503050406030204" pitchFamily="18" charset="0"/>
                                </a:rPr>
                                <m:t>𝟑𝟔𝟎</m:t>
                              </m:r>
                              <m:r>
                                <a:rPr lang="en-GB" sz="2000" b="1" i="1" smtClean="0">
                                  <a:solidFill>
                                    <a:schemeClr val="tx1"/>
                                  </a:solidFill>
                                  <a:latin typeface="Cambria Math" panose="02040503050406030204" pitchFamily="18" charset="0"/>
                                  <a:ea typeface="Cambria Math" panose="02040503050406030204" pitchFamily="18" charset="0"/>
                                </a:rPr>
                                <m:t>°</m:t>
                              </m:r>
                            </m:oMath>
                          </a14:m>
                          <a:r>
                            <a:rPr lang="en-GB" sz="2000" b="1"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954560"/>
                      </a:ext>
                    </a:extLst>
                  </a:tr>
                </a:tbl>
              </a:graphicData>
            </a:graphic>
          </p:graphicFrame>
        </mc:Choice>
        <mc:Fallback xmlns="">
          <p:graphicFrame>
            <p:nvGraphicFramePr>
              <p:cNvPr id="28" name="Table 27"/>
              <p:cNvGraphicFramePr>
                <a:graphicFrameLocks noGrp="1"/>
              </p:cNvGraphicFramePr>
              <p:nvPr>
                <p:extLst>
                  <p:ext uri="{D42A27DB-BD31-4B8C-83A1-F6EECF244321}">
                    <p14:modId xmlns:p14="http://schemas.microsoft.com/office/powerpoint/2010/main" val="150975573"/>
                  </p:ext>
                </p:extLst>
              </p:nvPr>
            </p:nvGraphicFramePr>
            <p:xfrm>
              <a:off x="1182218" y="1970152"/>
              <a:ext cx="4572000" cy="2773680"/>
            </p:xfrm>
            <a:graphic>
              <a:graphicData uri="http://schemas.openxmlformats.org/drawingml/2006/table">
                <a:tbl>
                  <a:tblPr firstRow="1" bandRow="1">
                    <a:tableStyleId>{5C22544A-7EE6-4342-B048-85BDC9FD1C3A}</a:tableStyleId>
                  </a:tblPr>
                  <a:tblGrid>
                    <a:gridCol w="1750905">
                      <a:extLst>
                        <a:ext uri="{9D8B030D-6E8A-4147-A177-3AD203B41FA5}">
                          <a16:colId xmlns:a16="http://schemas.microsoft.com/office/drawing/2014/main" val="2217725239"/>
                        </a:ext>
                      </a:extLst>
                    </a:gridCol>
                    <a:gridCol w="1656184">
                      <a:extLst>
                        <a:ext uri="{9D8B030D-6E8A-4147-A177-3AD203B41FA5}">
                          <a16:colId xmlns:a16="http://schemas.microsoft.com/office/drawing/2014/main" val="2629005456"/>
                        </a:ext>
                      </a:extLst>
                    </a:gridCol>
                    <a:gridCol w="1164911">
                      <a:extLst>
                        <a:ext uri="{9D8B030D-6E8A-4147-A177-3AD203B41FA5}">
                          <a16:colId xmlns:a16="http://schemas.microsoft.com/office/drawing/2014/main" val="2536946603"/>
                        </a:ext>
                      </a:extLst>
                    </a:gridCol>
                  </a:tblGrid>
                  <a:tr h="396240">
                    <a:tc>
                      <a:txBody>
                        <a:bodyPr/>
                        <a:lstStyle/>
                        <a:p>
                          <a:r>
                            <a:rPr lang="en-GB" sz="2000" b="1" dirty="0">
                              <a:solidFill>
                                <a:schemeClr val="tx1"/>
                              </a:solidFill>
                              <a:latin typeface="Arial" panose="020B0604020202020204" pitchFamily="34" charset="0"/>
                              <a:cs typeface="Arial" panose="020B0604020202020204" pitchFamily="34" charset="0"/>
                            </a:rPr>
                            <a:t>Phone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Angle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169004"/>
                      </a:ext>
                    </a:extLst>
                  </a:tr>
                  <a:tr h="396240">
                    <a:tc>
                      <a:txBody>
                        <a:bodyPr/>
                        <a:lstStyle/>
                        <a:p>
                          <a:r>
                            <a:rPr lang="en-GB" sz="2000" b="0" dirty="0">
                              <a:solidFill>
                                <a:schemeClr val="tx1"/>
                              </a:solidFill>
                              <a:latin typeface="Arial" panose="020B0604020202020204" pitchFamily="34" charset="0"/>
                              <a:cs typeface="Arial" panose="020B0604020202020204" pitchFamily="34" charset="0"/>
                            </a:rPr>
                            <a:t>Vigour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6250" t="-106154" r="-71324" b="-529231"/>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720767"/>
                      </a:ext>
                    </a:extLst>
                  </a:tr>
                  <a:tr h="396240">
                    <a:tc>
                      <a:txBody>
                        <a:bodyPr/>
                        <a:lstStyle/>
                        <a:p>
                          <a:r>
                            <a:rPr lang="en-GB" sz="2000" b="0" dirty="0" err="1">
                              <a:solidFill>
                                <a:schemeClr val="tx1"/>
                              </a:solidFill>
                              <a:latin typeface="Arial" panose="020B0604020202020204" pitchFamily="34" charset="0"/>
                              <a:cs typeface="Arial" panose="020B0604020202020204" pitchFamily="34" charset="0"/>
                            </a:rPr>
                            <a:t>SmartHive</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6250" t="-206154" r="-71324" b="-429231"/>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6733340"/>
                      </a:ext>
                    </a:extLst>
                  </a:tr>
                  <a:tr h="396240">
                    <a:tc>
                      <a:txBody>
                        <a:bodyPr/>
                        <a:lstStyle/>
                        <a:p>
                          <a:r>
                            <a:rPr lang="en-GB" sz="2000" b="0" dirty="0">
                              <a:solidFill>
                                <a:schemeClr val="tx1"/>
                              </a:solidFill>
                              <a:latin typeface="Arial" panose="020B0604020202020204" pitchFamily="34" charset="0"/>
                              <a:cs typeface="Arial" panose="020B0604020202020204" pitchFamily="34" charset="0"/>
                            </a:rPr>
                            <a:t>Numinous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6250" t="-301515" r="-71324" b="-322727"/>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389247"/>
                      </a:ext>
                    </a:extLst>
                  </a:tr>
                  <a:tr h="396240">
                    <a:tc>
                      <a:txBody>
                        <a:bodyPr/>
                        <a:lstStyle/>
                        <a:p>
                          <a:r>
                            <a:rPr lang="en-GB" sz="2000" b="0" dirty="0" err="1">
                              <a:solidFill>
                                <a:schemeClr val="tx1"/>
                              </a:solidFill>
                              <a:latin typeface="Arial" panose="020B0604020202020204" pitchFamily="34" charset="0"/>
                              <a:cs typeface="Arial" panose="020B0604020202020204" pitchFamily="34" charset="0"/>
                            </a:rPr>
                            <a:t>Eliven</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6250" t="-407692" r="-71324" b="-227692"/>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6769587"/>
                      </a:ext>
                    </a:extLst>
                  </a:tr>
                  <a:tr h="396240">
                    <a:tc>
                      <a:txBody>
                        <a:bodyPr/>
                        <a:lstStyle/>
                        <a:p>
                          <a:r>
                            <a:rPr lang="en-GB" sz="2000" b="0" dirty="0" err="1">
                              <a:solidFill>
                                <a:schemeClr val="tx1"/>
                              </a:solidFill>
                              <a:latin typeface="Arial" panose="020B0604020202020204" pitchFamily="34" charset="0"/>
                              <a:cs typeface="Arial" panose="020B0604020202020204" pitchFamily="34" charset="0"/>
                            </a:rPr>
                            <a:t>FutureTech</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6250" t="-507692" r="-71324" b="-127692"/>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2892957"/>
                      </a:ext>
                    </a:extLst>
                  </a:tr>
                  <a:tr h="396240">
                    <a:tc>
                      <a:txBody>
                        <a:bodyPr/>
                        <a:lstStyle/>
                        <a:p>
                          <a:r>
                            <a:rPr lang="en-GB" sz="2000" b="1" dirty="0">
                              <a:solidFill>
                                <a:schemeClr val="tx1"/>
                              </a:solidFill>
                              <a:latin typeface="Arial" panose="020B0604020202020204" pitchFamily="34" charset="0"/>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6250" t="-607692" r="-71324" b="-27692"/>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93717" t="-607692" r="-1571" b="-27692"/>
                          </a:stretch>
                        </a:blipFill>
                      </a:tcPr>
                    </a:tc>
                    <a:extLst>
                      <a:ext uri="{0D108BD9-81ED-4DB2-BD59-A6C34878D82A}">
                        <a16:rowId xmlns:a16="http://schemas.microsoft.com/office/drawing/2014/main" val="1663954560"/>
                      </a:ext>
                    </a:extLst>
                  </a:tr>
                </a:tbl>
              </a:graphicData>
            </a:graphic>
          </p:graphicFrame>
        </mc:Fallback>
      </mc:AlternateContent>
      <p:sp>
        <p:nvSpPr>
          <p:cNvPr id="31" name="Curved Up Arrow 30"/>
          <p:cNvSpPr/>
          <p:nvPr/>
        </p:nvSpPr>
        <p:spPr>
          <a:xfrm>
            <a:off x="3437179" y="4826248"/>
            <a:ext cx="1512168" cy="360040"/>
          </a:xfrm>
          <a:prstGeom prst="curvedUpArrow">
            <a:avLst/>
          </a:prstGeom>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32" name="TextBox 31"/>
          <p:cNvSpPr txBox="1"/>
          <p:nvPr/>
        </p:nvSpPr>
        <p:spPr>
          <a:xfrm>
            <a:off x="4026388" y="5216658"/>
            <a:ext cx="333751"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33" name="TextBox 32"/>
              <p:cNvSpPr txBox="1"/>
              <p:nvPr/>
            </p:nvSpPr>
            <p:spPr>
              <a:xfrm>
                <a:off x="3807982" y="5224788"/>
                <a:ext cx="770560" cy="461665"/>
              </a:xfrm>
              <a:prstGeom prst="rect">
                <a:avLst/>
              </a:prstGeom>
              <a:solidFill>
                <a:srgbClr val="ECDAF1"/>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1" i="1" dirty="0">
                          <a:latin typeface="Cambria Math" panose="02040503050406030204" pitchFamily="18" charset="0"/>
                          <a:ea typeface="Cambria Math" panose="02040503050406030204" pitchFamily="18" charset="0"/>
                        </a:rPr>
                        <m:t>×</m:t>
                      </m:r>
                      <m:r>
                        <a:rPr lang="en-GB" sz="2400" b="1" i="1" dirty="0">
                          <a:latin typeface="Cambria Math" panose="02040503050406030204" pitchFamily="18" charset="0"/>
                        </a:rPr>
                        <m:t>𝟒</m:t>
                      </m:r>
                    </m:oMath>
                  </m:oMathPara>
                </a14:m>
                <a:endParaRPr lang="en-GB" sz="2400" b="1" dirty="0">
                  <a:latin typeface="Arial" panose="020B0604020202020204" pitchFamily="34" charset="0"/>
                  <a:cs typeface="Arial" panose="020B0604020202020204" pitchFamily="34"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3807982" y="5224788"/>
                <a:ext cx="770560" cy="461665"/>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4577368" y="2336730"/>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140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4577368" y="2336730"/>
                <a:ext cx="823648" cy="400110"/>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4589307" y="2736840"/>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40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4589307" y="2736840"/>
                <a:ext cx="823648" cy="400110"/>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589307" y="3128818"/>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60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4589307" y="3128818"/>
                <a:ext cx="823648" cy="400110"/>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4596748" y="3528928"/>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20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4596748" y="3528928"/>
                <a:ext cx="823648" cy="400110"/>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8" name="TextBox 37"/>
              <p:cNvSpPr txBox="1"/>
              <p:nvPr/>
            </p:nvSpPr>
            <p:spPr>
              <a:xfrm>
                <a:off x="4577368" y="3937168"/>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100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8" name="TextBox 37"/>
              <p:cNvSpPr txBox="1">
                <a:spLocks noRot="1" noChangeAspect="1" noMove="1" noResize="1" noEditPoints="1" noAdjustHandles="1" noChangeArrowheads="1" noChangeShapeType="1" noTextEdit="1"/>
              </p:cNvSpPr>
              <p:nvPr/>
            </p:nvSpPr>
            <p:spPr>
              <a:xfrm>
                <a:off x="4577368" y="3937168"/>
                <a:ext cx="823648" cy="400110"/>
              </a:xfrm>
              <a:prstGeom prst="rect">
                <a:avLst/>
              </a:prstGeom>
              <a:blipFill>
                <a:blip r:embed="rId11"/>
                <a:stretch>
                  <a:fillRect/>
                </a:stretch>
              </a:blipFill>
            </p:spPr>
            <p:txBody>
              <a:bodyPr/>
              <a:lstStyle/>
              <a:p>
                <a:r>
                  <a:rPr lang="en-GB">
                    <a:noFill/>
                  </a:rPr>
                  <a:t> </a:t>
                </a:r>
              </a:p>
            </p:txBody>
          </p:sp>
        </mc:Fallback>
      </mc:AlternateContent>
      <p:grpSp>
        <p:nvGrpSpPr>
          <p:cNvPr id="13" name="Group 12"/>
          <p:cNvGrpSpPr/>
          <p:nvPr/>
        </p:nvGrpSpPr>
        <p:grpSpPr>
          <a:xfrm>
            <a:off x="6816080" y="1628800"/>
            <a:ext cx="3456384" cy="3456384"/>
            <a:chOff x="5652120" y="2420888"/>
            <a:chExt cx="3456384" cy="3456384"/>
          </a:xfrm>
        </p:grpSpPr>
        <p:sp>
          <p:nvSpPr>
            <p:cNvPr id="4" name="Oval 3"/>
            <p:cNvSpPr/>
            <p:nvPr/>
          </p:nvSpPr>
          <p:spPr>
            <a:xfrm>
              <a:off x="5652120" y="2420888"/>
              <a:ext cx="3456384" cy="3456384"/>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0" name="Oval 9"/>
            <p:cNvSpPr/>
            <p:nvPr/>
          </p:nvSpPr>
          <p:spPr>
            <a:xfrm>
              <a:off x="7308304" y="4077072"/>
              <a:ext cx="117727" cy="11772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cxnSp>
        <p:nvCxnSpPr>
          <p:cNvPr id="15" name="Straight Connector 14"/>
          <p:cNvCxnSpPr>
            <a:stCxn id="4" idx="0"/>
          </p:cNvCxnSpPr>
          <p:nvPr/>
        </p:nvCxnSpPr>
        <p:spPr>
          <a:xfrm>
            <a:off x="8544272" y="1628800"/>
            <a:ext cx="0" cy="16561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569151" y="4565159"/>
            <a:ext cx="72008"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cxnSp>
        <p:nvCxnSpPr>
          <p:cNvPr id="39" name="Straight Connector 38"/>
          <p:cNvCxnSpPr/>
          <p:nvPr/>
        </p:nvCxnSpPr>
        <p:spPr>
          <a:xfrm flipH="1" flipV="1">
            <a:off x="8531128" y="3356992"/>
            <a:ext cx="1110033" cy="12961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8683988" y="3060248"/>
            <a:ext cx="847348" cy="369332"/>
          </a:xfrm>
          <a:prstGeom prst="rect">
            <a:avLst/>
          </a:prstGeom>
        </p:spPr>
        <p:txBody>
          <a:bodyPr wrap="none">
            <a:spAutoFit/>
          </a:bodyPr>
          <a:lstStyle/>
          <a:p>
            <a:r>
              <a:rPr lang="en-GB" dirty="0">
                <a:latin typeface="Arial" panose="020B0604020202020204" pitchFamily="34" charset="0"/>
                <a:cs typeface="Arial" panose="020B0604020202020204" pitchFamily="34" charset="0"/>
              </a:rPr>
              <a:t>Vigour</a:t>
            </a:r>
          </a:p>
        </p:txBody>
      </p:sp>
      <p:sp>
        <p:nvSpPr>
          <p:cNvPr id="3" name="Rectangle 2">
            <a:extLst>
              <a:ext uri="{FF2B5EF4-FFF2-40B4-BE49-F238E27FC236}">
                <a16:creationId xmlns:a16="http://schemas.microsoft.com/office/drawing/2014/main" id="{47DFE822-2E08-07C0-3384-89C253477250}"/>
              </a:ext>
            </a:extLst>
          </p:cNvPr>
          <p:cNvSpPr/>
          <p:nvPr/>
        </p:nvSpPr>
        <p:spPr>
          <a:xfrm>
            <a:off x="3349094" y="344908"/>
            <a:ext cx="5493812" cy="646331"/>
          </a:xfrm>
          <a:prstGeom prst="rect">
            <a:avLst/>
          </a:prstGeom>
        </p:spPr>
        <p:txBody>
          <a:bodyPr wrap="none">
            <a:spAutoFit/>
          </a:bodyPr>
          <a:lstStyle/>
          <a:p>
            <a:pPr algn="ctr"/>
            <a:r>
              <a:rPr lang="en-GB" sz="3600" b="1" dirty="0">
                <a:solidFill>
                  <a:schemeClr val="accent1"/>
                </a:solidFill>
                <a:latin typeface="Arial" panose="020B0604020202020204" pitchFamily="34" charset="0"/>
                <a:cs typeface="Arial" panose="020B0604020202020204" pitchFamily="34" charset="0"/>
              </a:rPr>
              <a:t>Constructing pie charts</a:t>
            </a:r>
            <a:r>
              <a:rPr lang="en-GB" sz="3600" dirty="0">
                <a:solidFill>
                  <a:schemeClr val="accent1"/>
                </a:solidFill>
                <a:latin typeface="Arial" panose="020B0604020202020204" pitchFamily="34" charset="0"/>
                <a:cs typeface="Arial" panose="020B0604020202020204" pitchFamily="34" charset="0"/>
              </a:rPr>
              <a:t> </a:t>
            </a:r>
            <a:endParaRPr lang="en-GB" dirty="0">
              <a:solidFill>
                <a:schemeClr val="accent1"/>
              </a:solidFill>
            </a:endParaRPr>
          </a:p>
        </p:txBody>
      </p:sp>
      <p:sp>
        <p:nvSpPr>
          <p:cNvPr id="5" name="Isosceles Triangle 4">
            <a:extLst>
              <a:ext uri="{FF2B5EF4-FFF2-40B4-BE49-F238E27FC236}">
                <a16:creationId xmlns:a16="http://schemas.microsoft.com/office/drawing/2014/main" id="{C7A994D4-7AAC-807B-4F7F-F1CBA4B5FE70}"/>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D4C6676C-C2FA-B5CF-3FAF-5A091623E280}"/>
              </a:ext>
            </a:extLst>
          </p:cNvPr>
          <p:cNvSpPr txBox="1"/>
          <p:nvPr/>
        </p:nvSpPr>
        <p:spPr>
          <a:xfrm>
            <a:off x="-38400" y="-46330"/>
            <a:ext cx="1631268"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93958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wipe(down)">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19"/>
                                        </p:tgtEl>
                                      </p:cBhvr>
                                    </p:animEffect>
                                    <p:set>
                                      <p:cBhvr>
                                        <p:cTn id="27" dur="1" fill="hold">
                                          <p:stCondLst>
                                            <p:cond delay="499"/>
                                          </p:stCondLst>
                                        </p:cTn>
                                        <p:tgtEl>
                                          <p:spTgt spid="1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imple, line illustration of a 180° protractor with radiating lines and unit labels for measuring angles.">
            <a:extLst>
              <a:ext uri="{FF2B5EF4-FFF2-40B4-BE49-F238E27FC236}">
                <a16:creationId xmlns:a16="http://schemas.microsoft.com/office/drawing/2014/main" id="{6ED56D65-BFCD-9335-B157-721260ABCE17}"/>
              </a:ext>
            </a:extLst>
          </p:cNvPr>
          <p:cNvPicPr>
            <a:picLocks noChangeAspect="1"/>
          </p:cNvPicPr>
          <p:nvPr/>
        </p:nvPicPr>
        <p:blipFill>
          <a:blip r:embed="rId3"/>
          <a:srcRect t="26797" b="26797"/>
          <a:stretch/>
        </p:blipFill>
        <p:spPr>
          <a:xfrm rot="13782386">
            <a:off x="5974876" y="3029644"/>
            <a:ext cx="3795060" cy="1761106"/>
          </a:xfrm>
          <a:prstGeom prst="rect">
            <a:avLst/>
          </a:prstGeom>
        </p:spPr>
      </p:pic>
      <mc:AlternateContent xmlns:mc="http://schemas.openxmlformats.org/markup-compatibility/2006" xmlns:a14="http://schemas.microsoft.com/office/drawing/2010/main">
        <mc:Choice Requires="a14">
          <p:graphicFrame>
            <p:nvGraphicFramePr>
              <p:cNvPr id="28" name="Table 27"/>
              <p:cNvGraphicFramePr>
                <a:graphicFrameLocks noGrp="1"/>
              </p:cNvGraphicFramePr>
              <p:nvPr>
                <p:extLst>
                  <p:ext uri="{D42A27DB-BD31-4B8C-83A1-F6EECF244321}">
                    <p14:modId xmlns:p14="http://schemas.microsoft.com/office/powerpoint/2010/main" val="3220825884"/>
                  </p:ext>
                </p:extLst>
              </p:nvPr>
            </p:nvGraphicFramePr>
            <p:xfrm>
              <a:off x="1062267" y="1898144"/>
              <a:ext cx="4572000" cy="2773680"/>
            </p:xfrm>
            <a:graphic>
              <a:graphicData uri="http://schemas.openxmlformats.org/drawingml/2006/table">
                <a:tbl>
                  <a:tblPr firstRow="1" bandRow="1">
                    <a:tableStyleId>{5C22544A-7EE6-4342-B048-85BDC9FD1C3A}</a:tableStyleId>
                  </a:tblPr>
                  <a:tblGrid>
                    <a:gridCol w="1750905">
                      <a:extLst>
                        <a:ext uri="{9D8B030D-6E8A-4147-A177-3AD203B41FA5}">
                          <a16:colId xmlns:a16="http://schemas.microsoft.com/office/drawing/2014/main" val="2217725239"/>
                        </a:ext>
                      </a:extLst>
                    </a:gridCol>
                    <a:gridCol w="1656184">
                      <a:extLst>
                        <a:ext uri="{9D8B030D-6E8A-4147-A177-3AD203B41FA5}">
                          <a16:colId xmlns:a16="http://schemas.microsoft.com/office/drawing/2014/main" val="2629005456"/>
                        </a:ext>
                      </a:extLst>
                    </a:gridCol>
                    <a:gridCol w="1164911">
                      <a:extLst>
                        <a:ext uri="{9D8B030D-6E8A-4147-A177-3AD203B41FA5}">
                          <a16:colId xmlns:a16="http://schemas.microsoft.com/office/drawing/2014/main" val="2536946603"/>
                        </a:ext>
                      </a:extLst>
                    </a:gridCol>
                  </a:tblGrid>
                  <a:tr h="370840">
                    <a:tc>
                      <a:txBody>
                        <a:bodyPr/>
                        <a:lstStyle/>
                        <a:p>
                          <a:r>
                            <a:rPr lang="en-GB" sz="2000" b="1" dirty="0">
                              <a:solidFill>
                                <a:schemeClr val="tx1"/>
                              </a:solidFill>
                              <a:latin typeface="Arial" panose="020B0604020202020204" pitchFamily="34" charset="0"/>
                              <a:cs typeface="Arial" panose="020B0604020202020204" pitchFamily="34" charset="0"/>
                            </a:rPr>
                            <a:t>Phone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Angle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169004"/>
                      </a:ext>
                    </a:extLst>
                  </a:tr>
                  <a:tr h="370840">
                    <a:tc>
                      <a:txBody>
                        <a:bodyPr/>
                        <a:lstStyle/>
                        <a:p>
                          <a:r>
                            <a:rPr lang="en-GB" sz="2000" b="0" dirty="0">
                              <a:solidFill>
                                <a:schemeClr val="tx1"/>
                              </a:solidFill>
                              <a:latin typeface="Arial" panose="020B0604020202020204" pitchFamily="34" charset="0"/>
                              <a:cs typeface="Arial" panose="020B0604020202020204" pitchFamily="34" charset="0"/>
                            </a:rPr>
                            <a:t>Vigour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35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720767"/>
                      </a:ext>
                    </a:extLst>
                  </a:tr>
                  <a:tr h="370840">
                    <a:tc>
                      <a:txBody>
                        <a:bodyPr/>
                        <a:lstStyle/>
                        <a:p>
                          <a:r>
                            <a:rPr lang="en-GB" sz="2000" b="0" dirty="0" err="1">
                              <a:solidFill>
                                <a:schemeClr val="tx1"/>
                              </a:solidFill>
                              <a:latin typeface="Arial" panose="020B0604020202020204" pitchFamily="34" charset="0"/>
                              <a:cs typeface="Arial" panose="020B0604020202020204" pitchFamily="34" charset="0"/>
                            </a:rPr>
                            <a:t>SmartHive</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10</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6733340"/>
                      </a:ext>
                    </a:extLst>
                  </a:tr>
                  <a:tr h="370840">
                    <a:tc>
                      <a:txBody>
                        <a:bodyPr/>
                        <a:lstStyle/>
                        <a:p>
                          <a:r>
                            <a:rPr lang="en-GB" sz="2000" b="0" dirty="0">
                              <a:solidFill>
                                <a:schemeClr val="tx1"/>
                              </a:solidFill>
                              <a:latin typeface="Arial" panose="020B0604020202020204" pitchFamily="34" charset="0"/>
                              <a:cs typeface="Arial" panose="020B0604020202020204" pitchFamily="34" charset="0"/>
                            </a:rPr>
                            <a:t>Numinous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15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389247"/>
                      </a:ext>
                    </a:extLst>
                  </a:tr>
                  <a:tr h="370840">
                    <a:tc>
                      <a:txBody>
                        <a:bodyPr/>
                        <a:lstStyle/>
                        <a:p>
                          <a:r>
                            <a:rPr lang="en-GB" sz="2000" b="0" dirty="0" err="1">
                              <a:solidFill>
                                <a:schemeClr val="tx1"/>
                              </a:solidFill>
                              <a:latin typeface="Arial" panose="020B0604020202020204" pitchFamily="34" charset="0"/>
                              <a:cs typeface="Arial" panose="020B0604020202020204" pitchFamily="34" charset="0"/>
                            </a:rPr>
                            <a:t>Eliven</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6769587"/>
                      </a:ext>
                    </a:extLst>
                  </a:tr>
                  <a:tr h="370840">
                    <a:tc>
                      <a:txBody>
                        <a:bodyPr/>
                        <a:lstStyle/>
                        <a:p>
                          <a:r>
                            <a:rPr lang="en-GB" sz="2000" b="0" dirty="0" err="1">
                              <a:solidFill>
                                <a:schemeClr val="tx1"/>
                              </a:solidFill>
                              <a:latin typeface="Arial" panose="020B0604020202020204" pitchFamily="34" charset="0"/>
                              <a:cs typeface="Arial" panose="020B0604020202020204" pitchFamily="34" charset="0"/>
                            </a:rPr>
                            <a:t>FutureTech</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25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2892957"/>
                      </a:ext>
                    </a:extLst>
                  </a:tr>
                  <a:tr h="370840">
                    <a:tc>
                      <a:txBody>
                        <a:bodyPr/>
                        <a:lstStyle/>
                        <a:p>
                          <a:r>
                            <a:rPr lang="en-GB" sz="2000" b="1" dirty="0">
                              <a:solidFill>
                                <a:schemeClr val="tx1"/>
                              </a:solidFill>
                              <a:latin typeface="Arial" panose="020B0604020202020204" pitchFamily="34" charset="0"/>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1" i="1" dirty="0" smtClean="0">
                                  <a:solidFill>
                                    <a:schemeClr val="tx1"/>
                                  </a:solidFill>
                                  <a:latin typeface="Cambria Math" panose="02040503050406030204" pitchFamily="18" charset="0"/>
                                </a:rPr>
                                <m:t>𝟗𝟎</m:t>
                              </m:r>
                            </m:oMath>
                          </a14:m>
                          <a:r>
                            <a:rPr lang="en-GB" sz="2000" b="1"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1" i="1" smtClean="0">
                                  <a:solidFill>
                                    <a:schemeClr val="tx1"/>
                                  </a:solidFill>
                                  <a:latin typeface="Cambria Math" panose="02040503050406030204" pitchFamily="18" charset="0"/>
                                </a:rPr>
                                <m:t>𝟑𝟔𝟎</m:t>
                              </m:r>
                              <m:r>
                                <a:rPr lang="en-GB" sz="2000" b="1" i="1" smtClean="0">
                                  <a:solidFill>
                                    <a:schemeClr val="tx1"/>
                                  </a:solidFill>
                                  <a:latin typeface="Cambria Math" panose="02040503050406030204" pitchFamily="18" charset="0"/>
                                  <a:ea typeface="Cambria Math" panose="02040503050406030204" pitchFamily="18" charset="0"/>
                                </a:rPr>
                                <m:t>°</m:t>
                              </m:r>
                            </m:oMath>
                          </a14:m>
                          <a:r>
                            <a:rPr lang="en-GB" sz="2000" b="1"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954560"/>
                      </a:ext>
                    </a:extLst>
                  </a:tr>
                </a:tbl>
              </a:graphicData>
            </a:graphic>
          </p:graphicFrame>
        </mc:Choice>
        <mc:Fallback xmlns="">
          <p:graphicFrame>
            <p:nvGraphicFramePr>
              <p:cNvPr id="28" name="Table 27"/>
              <p:cNvGraphicFramePr>
                <a:graphicFrameLocks noGrp="1"/>
              </p:cNvGraphicFramePr>
              <p:nvPr>
                <p:extLst>
                  <p:ext uri="{D42A27DB-BD31-4B8C-83A1-F6EECF244321}">
                    <p14:modId xmlns:p14="http://schemas.microsoft.com/office/powerpoint/2010/main" val="3220825884"/>
                  </p:ext>
                </p:extLst>
              </p:nvPr>
            </p:nvGraphicFramePr>
            <p:xfrm>
              <a:off x="1062267" y="1898144"/>
              <a:ext cx="4572000" cy="2773680"/>
            </p:xfrm>
            <a:graphic>
              <a:graphicData uri="http://schemas.openxmlformats.org/drawingml/2006/table">
                <a:tbl>
                  <a:tblPr firstRow="1" bandRow="1">
                    <a:tableStyleId>{5C22544A-7EE6-4342-B048-85BDC9FD1C3A}</a:tableStyleId>
                  </a:tblPr>
                  <a:tblGrid>
                    <a:gridCol w="1750905">
                      <a:extLst>
                        <a:ext uri="{9D8B030D-6E8A-4147-A177-3AD203B41FA5}">
                          <a16:colId xmlns:a16="http://schemas.microsoft.com/office/drawing/2014/main" val="2217725239"/>
                        </a:ext>
                      </a:extLst>
                    </a:gridCol>
                    <a:gridCol w="1656184">
                      <a:extLst>
                        <a:ext uri="{9D8B030D-6E8A-4147-A177-3AD203B41FA5}">
                          <a16:colId xmlns:a16="http://schemas.microsoft.com/office/drawing/2014/main" val="2629005456"/>
                        </a:ext>
                      </a:extLst>
                    </a:gridCol>
                    <a:gridCol w="1164911">
                      <a:extLst>
                        <a:ext uri="{9D8B030D-6E8A-4147-A177-3AD203B41FA5}">
                          <a16:colId xmlns:a16="http://schemas.microsoft.com/office/drawing/2014/main" val="2536946603"/>
                        </a:ext>
                      </a:extLst>
                    </a:gridCol>
                  </a:tblGrid>
                  <a:tr h="396240">
                    <a:tc>
                      <a:txBody>
                        <a:bodyPr/>
                        <a:lstStyle/>
                        <a:p>
                          <a:r>
                            <a:rPr lang="en-GB" sz="2000" b="1" dirty="0">
                              <a:solidFill>
                                <a:schemeClr val="tx1"/>
                              </a:solidFill>
                              <a:latin typeface="Arial" panose="020B0604020202020204" pitchFamily="34" charset="0"/>
                              <a:cs typeface="Arial" panose="020B0604020202020204" pitchFamily="34" charset="0"/>
                            </a:rPr>
                            <a:t>Phone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Angle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169004"/>
                      </a:ext>
                    </a:extLst>
                  </a:tr>
                  <a:tr h="396240">
                    <a:tc>
                      <a:txBody>
                        <a:bodyPr/>
                        <a:lstStyle/>
                        <a:p>
                          <a:r>
                            <a:rPr lang="en-GB" sz="2000" b="0" dirty="0">
                              <a:solidFill>
                                <a:schemeClr val="tx1"/>
                              </a:solidFill>
                              <a:latin typeface="Arial" panose="020B0604020202020204" pitchFamily="34" charset="0"/>
                              <a:cs typeface="Arial" panose="020B0604020202020204" pitchFamily="34" charset="0"/>
                            </a:rPr>
                            <a:t>Vigour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6250" t="-106154" r="-70956" b="-529231"/>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720767"/>
                      </a:ext>
                    </a:extLst>
                  </a:tr>
                  <a:tr h="396240">
                    <a:tc>
                      <a:txBody>
                        <a:bodyPr/>
                        <a:lstStyle/>
                        <a:p>
                          <a:r>
                            <a:rPr lang="en-GB" sz="2000" b="0" dirty="0" err="1">
                              <a:solidFill>
                                <a:schemeClr val="tx1"/>
                              </a:solidFill>
                              <a:latin typeface="Arial" panose="020B0604020202020204" pitchFamily="34" charset="0"/>
                              <a:cs typeface="Arial" panose="020B0604020202020204" pitchFamily="34" charset="0"/>
                            </a:rPr>
                            <a:t>SmartHive</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6250" t="-206154" r="-70956" b="-429231"/>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6733340"/>
                      </a:ext>
                    </a:extLst>
                  </a:tr>
                  <a:tr h="396240">
                    <a:tc>
                      <a:txBody>
                        <a:bodyPr/>
                        <a:lstStyle/>
                        <a:p>
                          <a:r>
                            <a:rPr lang="en-GB" sz="2000" b="0" dirty="0">
                              <a:solidFill>
                                <a:schemeClr val="tx1"/>
                              </a:solidFill>
                              <a:latin typeface="Arial" panose="020B0604020202020204" pitchFamily="34" charset="0"/>
                              <a:cs typeface="Arial" panose="020B0604020202020204" pitchFamily="34" charset="0"/>
                            </a:rPr>
                            <a:t>Numinous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6250" t="-301515" r="-70956" b="-322727"/>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389247"/>
                      </a:ext>
                    </a:extLst>
                  </a:tr>
                  <a:tr h="396240">
                    <a:tc>
                      <a:txBody>
                        <a:bodyPr/>
                        <a:lstStyle/>
                        <a:p>
                          <a:r>
                            <a:rPr lang="en-GB" sz="2000" b="0" dirty="0" err="1">
                              <a:solidFill>
                                <a:schemeClr val="tx1"/>
                              </a:solidFill>
                              <a:latin typeface="Arial" panose="020B0604020202020204" pitchFamily="34" charset="0"/>
                              <a:cs typeface="Arial" panose="020B0604020202020204" pitchFamily="34" charset="0"/>
                            </a:rPr>
                            <a:t>Eliven</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6250" t="-407692" r="-70956" b="-227692"/>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6769587"/>
                      </a:ext>
                    </a:extLst>
                  </a:tr>
                  <a:tr h="396240">
                    <a:tc>
                      <a:txBody>
                        <a:bodyPr/>
                        <a:lstStyle/>
                        <a:p>
                          <a:r>
                            <a:rPr lang="en-GB" sz="2000" b="0" dirty="0" err="1">
                              <a:solidFill>
                                <a:schemeClr val="tx1"/>
                              </a:solidFill>
                              <a:latin typeface="Arial" panose="020B0604020202020204" pitchFamily="34" charset="0"/>
                              <a:cs typeface="Arial" panose="020B0604020202020204" pitchFamily="34" charset="0"/>
                            </a:rPr>
                            <a:t>FutureTech</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6250" t="-507692" r="-70956" b="-127692"/>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2892957"/>
                      </a:ext>
                    </a:extLst>
                  </a:tr>
                  <a:tr h="396240">
                    <a:tc>
                      <a:txBody>
                        <a:bodyPr/>
                        <a:lstStyle/>
                        <a:p>
                          <a:r>
                            <a:rPr lang="en-GB" sz="2000" b="1" dirty="0">
                              <a:solidFill>
                                <a:schemeClr val="tx1"/>
                              </a:solidFill>
                              <a:latin typeface="Arial" panose="020B0604020202020204" pitchFamily="34" charset="0"/>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06250" t="-607692" r="-70956" b="-27692"/>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93717" t="-607692" r="-1047" b="-27692"/>
                          </a:stretch>
                        </a:blipFill>
                      </a:tcPr>
                    </a:tc>
                    <a:extLst>
                      <a:ext uri="{0D108BD9-81ED-4DB2-BD59-A6C34878D82A}">
                        <a16:rowId xmlns:a16="http://schemas.microsoft.com/office/drawing/2014/main" val="1663954560"/>
                      </a:ext>
                    </a:extLst>
                  </a:tr>
                </a:tbl>
              </a:graphicData>
            </a:graphic>
          </p:graphicFrame>
        </mc:Fallback>
      </mc:AlternateContent>
      <p:sp>
        <p:nvSpPr>
          <p:cNvPr id="31" name="Curved Up Arrow 30"/>
          <p:cNvSpPr/>
          <p:nvPr/>
        </p:nvSpPr>
        <p:spPr>
          <a:xfrm>
            <a:off x="3317228" y="4779640"/>
            <a:ext cx="1512168" cy="360040"/>
          </a:xfrm>
          <a:prstGeom prst="curvedUpArrow">
            <a:avLst/>
          </a:prstGeom>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32" name="TextBox 31"/>
          <p:cNvSpPr txBox="1"/>
          <p:nvPr/>
        </p:nvSpPr>
        <p:spPr>
          <a:xfrm>
            <a:off x="3906437" y="5170050"/>
            <a:ext cx="333751"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33" name="TextBox 32"/>
              <p:cNvSpPr txBox="1"/>
              <p:nvPr/>
            </p:nvSpPr>
            <p:spPr>
              <a:xfrm>
                <a:off x="3688031" y="5178180"/>
                <a:ext cx="770560" cy="461665"/>
              </a:xfrm>
              <a:prstGeom prst="rect">
                <a:avLst/>
              </a:prstGeom>
              <a:solidFill>
                <a:srgbClr val="ECDAF1"/>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1" i="1" dirty="0">
                          <a:latin typeface="Cambria Math" panose="02040503050406030204" pitchFamily="18" charset="0"/>
                          <a:ea typeface="Cambria Math" panose="02040503050406030204" pitchFamily="18" charset="0"/>
                        </a:rPr>
                        <m:t>×</m:t>
                      </m:r>
                      <m:r>
                        <a:rPr lang="en-GB" sz="2400" b="1" i="1" dirty="0">
                          <a:latin typeface="Cambria Math" panose="02040503050406030204" pitchFamily="18" charset="0"/>
                        </a:rPr>
                        <m:t>𝟒</m:t>
                      </m:r>
                    </m:oMath>
                  </m:oMathPara>
                </a14:m>
                <a:endParaRPr lang="en-GB" sz="2400" b="1" dirty="0">
                  <a:latin typeface="Arial" panose="020B0604020202020204" pitchFamily="34" charset="0"/>
                  <a:cs typeface="Arial" panose="020B0604020202020204" pitchFamily="34"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3688031" y="5178180"/>
                <a:ext cx="770560" cy="461665"/>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4457417" y="2314506"/>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140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4457417" y="2314506"/>
                <a:ext cx="823648" cy="400110"/>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4469356" y="2690232"/>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40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4469356" y="2690232"/>
                <a:ext cx="823648" cy="400110"/>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469356" y="3082210"/>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60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4469356" y="3082210"/>
                <a:ext cx="823648" cy="400110"/>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4476797" y="3482320"/>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20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4476797" y="3482320"/>
                <a:ext cx="823648" cy="400110"/>
              </a:xfrm>
              <a:prstGeom prst="rect">
                <a:avLst/>
              </a:prstGeom>
              <a:blipFill>
                <a:blip r:embed="rId1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8" name="TextBox 37"/>
              <p:cNvSpPr txBox="1"/>
              <p:nvPr/>
            </p:nvSpPr>
            <p:spPr>
              <a:xfrm>
                <a:off x="4457417" y="3890560"/>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100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8" name="TextBox 37"/>
              <p:cNvSpPr txBox="1">
                <a:spLocks noRot="1" noChangeAspect="1" noMove="1" noResize="1" noEditPoints="1" noAdjustHandles="1" noChangeArrowheads="1" noChangeShapeType="1" noTextEdit="1"/>
              </p:cNvSpPr>
              <p:nvPr/>
            </p:nvSpPr>
            <p:spPr>
              <a:xfrm>
                <a:off x="4457417" y="3890560"/>
                <a:ext cx="823648" cy="400110"/>
              </a:xfrm>
              <a:prstGeom prst="rect">
                <a:avLst/>
              </a:prstGeom>
              <a:blipFill>
                <a:blip r:embed="rId11"/>
                <a:stretch>
                  <a:fillRect/>
                </a:stretch>
              </a:blipFill>
            </p:spPr>
            <p:txBody>
              <a:bodyPr/>
              <a:lstStyle/>
              <a:p>
                <a:r>
                  <a:rPr lang="en-GB">
                    <a:noFill/>
                  </a:rPr>
                  <a:t> </a:t>
                </a:r>
              </a:p>
            </p:txBody>
          </p:sp>
        </mc:Fallback>
      </mc:AlternateContent>
      <p:grpSp>
        <p:nvGrpSpPr>
          <p:cNvPr id="13" name="Group 12"/>
          <p:cNvGrpSpPr/>
          <p:nvPr/>
        </p:nvGrpSpPr>
        <p:grpSpPr>
          <a:xfrm>
            <a:off x="6816080" y="1628800"/>
            <a:ext cx="3456384" cy="3456384"/>
            <a:chOff x="5652120" y="2420888"/>
            <a:chExt cx="3456384" cy="3456384"/>
          </a:xfrm>
        </p:grpSpPr>
        <p:sp>
          <p:nvSpPr>
            <p:cNvPr id="4" name="Oval 3"/>
            <p:cNvSpPr/>
            <p:nvPr/>
          </p:nvSpPr>
          <p:spPr>
            <a:xfrm>
              <a:off x="5652120" y="2420888"/>
              <a:ext cx="3456384" cy="3456384"/>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0" name="Oval 9"/>
            <p:cNvSpPr/>
            <p:nvPr/>
          </p:nvSpPr>
          <p:spPr>
            <a:xfrm>
              <a:off x="7308304" y="4077072"/>
              <a:ext cx="117727" cy="11772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cxnSp>
        <p:nvCxnSpPr>
          <p:cNvPr id="15" name="Straight Connector 14"/>
          <p:cNvCxnSpPr>
            <a:stCxn id="4" idx="0"/>
          </p:cNvCxnSpPr>
          <p:nvPr/>
        </p:nvCxnSpPr>
        <p:spPr>
          <a:xfrm>
            <a:off x="8544272" y="1628800"/>
            <a:ext cx="0" cy="16561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flipV="1">
            <a:off x="8531128" y="3356992"/>
            <a:ext cx="1110033" cy="12961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8472264" y="4941168"/>
            <a:ext cx="72008" cy="7200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cxnSp>
        <p:nvCxnSpPr>
          <p:cNvPr id="21" name="Straight Connector 20"/>
          <p:cNvCxnSpPr/>
          <p:nvPr/>
        </p:nvCxnSpPr>
        <p:spPr>
          <a:xfrm flipV="1">
            <a:off x="8508268" y="3356994"/>
            <a:ext cx="36004" cy="172819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8683988" y="3060248"/>
            <a:ext cx="847348" cy="369332"/>
          </a:xfrm>
          <a:prstGeom prst="rect">
            <a:avLst/>
          </a:prstGeom>
        </p:spPr>
        <p:txBody>
          <a:bodyPr wrap="none" lIns="91440" tIns="45720" rIns="91440" bIns="45720" anchor="t">
            <a:spAutoFit/>
          </a:bodyPr>
          <a:lstStyle/>
          <a:p>
            <a:r>
              <a:rPr lang="en-GB" dirty="0">
                <a:latin typeface="Arial"/>
                <a:cs typeface="Arial"/>
              </a:rPr>
              <a:t>Vigour</a:t>
            </a:r>
            <a:endParaRPr lang="en-GB" dirty="0">
              <a:latin typeface="Arial" panose="020B0604020202020204" pitchFamily="34" charset="0"/>
              <a:cs typeface="Arial" panose="020B0604020202020204" pitchFamily="34" charset="0"/>
            </a:endParaRPr>
          </a:p>
        </p:txBody>
      </p:sp>
      <p:sp>
        <p:nvSpPr>
          <p:cNvPr id="24" name="Rectangle 23"/>
          <p:cNvSpPr/>
          <p:nvPr/>
        </p:nvSpPr>
        <p:spPr>
          <a:xfrm>
            <a:off x="8453156" y="4495182"/>
            <a:ext cx="1261884" cy="369332"/>
          </a:xfrm>
          <a:prstGeom prst="rect">
            <a:avLst/>
          </a:prstGeom>
        </p:spPr>
        <p:txBody>
          <a:bodyPr wrap="none" lIns="91440" tIns="45720" rIns="91440" bIns="45720" anchor="t">
            <a:spAutoFit/>
          </a:bodyPr>
          <a:lstStyle/>
          <a:p>
            <a:r>
              <a:rPr lang="en-GB" dirty="0" err="1">
                <a:latin typeface="Arial"/>
                <a:cs typeface="Arial"/>
              </a:rPr>
              <a:t>SmartHive</a:t>
            </a:r>
            <a:endParaRPr lang="en-GB"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EE5280D2-3DD8-46F8-A694-8C3562FD18BE}"/>
              </a:ext>
            </a:extLst>
          </p:cNvPr>
          <p:cNvSpPr/>
          <p:nvPr/>
        </p:nvSpPr>
        <p:spPr>
          <a:xfrm>
            <a:off x="3462046" y="206673"/>
            <a:ext cx="5622052" cy="646331"/>
          </a:xfrm>
          <a:prstGeom prst="rect">
            <a:avLst/>
          </a:prstGeom>
        </p:spPr>
        <p:txBody>
          <a:bodyPr wrap="none">
            <a:spAutoFit/>
          </a:bodyPr>
          <a:lstStyle/>
          <a:p>
            <a:r>
              <a:rPr lang="en-GB" sz="3600" b="1" dirty="0">
                <a:solidFill>
                  <a:schemeClr val="accent1"/>
                </a:solidFill>
                <a:latin typeface="Arial" panose="020B0604020202020204" pitchFamily="34" charset="0"/>
                <a:cs typeface="Arial" panose="020B0604020202020204" pitchFamily="34" charset="0"/>
              </a:rPr>
              <a:t>Constructing a pie chart</a:t>
            </a:r>
            <a:r>
              <a:rPr lang="en-GB" sz="3600" dirty="0">
                <a:solidFill>
                  <a:schemeClr val="accent1"/>
                </a:solidFill>
                <a:latin typeface="Arial" panose="020B0604020202020204" pitchFamily="34" charset="0"/>
                <a:cs typeface="Arial" panose="020B0604020202020204" pitchFamily="34" charset="0"/>
              </a:rPr>
              <a:t> </a:t>
            </a:r>
            <a:endParaRPr lang="en-GB" sz="3600" dirty="0">
              <a:solidFill>
                <a:schemeClr val="accent1"/>
              </a:solidFill>
            </a:endParaRPr>
          </a:p>
        </p:txBody>
      </p:sp>
      <p:sp>
        <p:nvSpPr>
          <p:cNvPr id="5" name="Isosceles Triangle 4">
            <a:extLst>
              <a:ext uri="{FF2B5EF4-FFF2-40B4-BE49-F238E27FC236}">
                <a16:creationId xmlns:a16="http://schemas.microsoft.com/office/drawing/2014/main" id="{9FD6C38C-F471-69A1-E7E7-70313435754B}"/>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0E7312EC-B348-8481-E2BC-AB6091A619EF}"/>
              </a:ext>
            </a:extLst>
          </p:cNvPr>
          <p:cNvSpPr txBox="1"/>
          <p:nvPr/>
        </p:nvSpPr>
        <p:spPr>
          <a:xfrm>
            <a:off x="-38400" y="-46330"/>
            <a:ext cx="163126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187462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20"/>
                                        </p:tgtEl>
                                      </p:cBhvr>
                                    </p:animEffect>
                                    <p:set>
                                      <p:cBhvr>
                                        <p:cTn id="17" dur="1" fill="hold">
                                          <p:stCondLst>
                                            <p:cond delay="499"/>
                                          </p:stCondLst>
                                        </p:cTn>
                                        <p:tgtEl>
                                          <p:spTgt spid="2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8" name="Table 27"/>
              <p:cNvGraphicFramePr>
                <a:graphicFrameLocks noGrp="1"/>
              </p:cNvGraphicFramePr>
              <p:nvPr>
                <p:extLst>
                  <p:ext uri="{D42A27DB-BD31-4B8C-83A1-F6EECF244321}">
                    <p14:modId xmlns:p14="http://schemas.microsoft.com/office/powerpoint/2010/main" val="1087160807"/>
                  </p:ext>
                </p:extLst>
              </p:nvPr>
            </p:nvGraphicFramePr>
            <p:xfrm>
              <a:off x="1179474" y="1957007"/>
              <a:ext cx="4572000" cy="2773680"/>
            </p:xfrm>
            <a:graphic>
              <a:graphicData uri="http://schemas.openxmlformats.org/drawingml/2006/table">
                <a:tbl>
                  <a:tblPr firstRow="1" bandRow="1">
                    <a:tableStyleId>{5C22544A-7EE6-4342-B048-85BDC9FD1C3A}</a:tableStyleId>
                  </a:tblPr>
                  <a:tblGrid>
                    <a:gridCol w="1750905">
                      <a:extLst>
                        <a:ext uri="{9D8B030D-6E8A-4147-A177-3AD203B41FA5}">
                          <a16:colId xmlns:a16="http://schemas.microsoft.com/office/drawing/2014/main" val="2217725239"/>
                        </a:ext>
                      </a:extLst>
                    </a:gridCol>
                    <a:gridCol w="1656184">
                      <a:extLst>
                        <a:ext uri="{9D8B030D-6E8A-4147-A177-3AD203B41FA5}">
                          <a16:colId xmlns:a16="http://schemas.microsoft.com/office/drawing/2014/main" val="2629005456"/>
                        </a:ext>
                      </a:extLst>
                    </a:gridCol>
                    <a:gridCol w="1164911">
                      <a:extLst>
                        <a:ext uri="{9D8B030D-6E8A-4147-A177-3AD203B41FA5}">
                          <a16:colId xmlns:a16="http://schemas.microsoft.com/office/drawing/2014/main" val="2536946603"/>
                        </a:ext>
                      </a:extLst>
                    </a:gridCol>
                  </a:tblGrid>
                  <a:tr h="370840">
                    <a:tc>
                      <a:txBody>
                        <a:bodyPr/>
                        <a:lstStyle/>
                        <a:p>
                          <a:r>
                            <a:rPr lang="en-GB" sz="2000" b="1" dirty="0">
                              <a:solidFill>
                                <a:schemeClr val="tx1"/>
                              </a:solidFill>
                              <a:latin typeface="Arial" panose="020B0604020202020204" pitchFamily="34" charset="0"/>
                              <a:cs typeface="Arial" panose="020B0604020202020204" pitchFamily="34" charset="0"/>
                            </a:rPr>
                            <a:t>Phone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Angle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169004"/>
                      </a:ext>
                    </a:extLst>
                  </a:tr>
                  <a:tr h="370840">
                    <a:tc>
                      <a:txBody>
                        <a:bodyPr/>
                        <a:lstStyle/>
                        <a:p>
                          <a:r>
                            <a:rPr lang="en-GB" sz="2000" b="0" dirty="0">
                              <a:solidFill>
                                <a:schemeClr val="tx1"/>
                              </a:solidFill>
                              <a:latin typeface="Arial" panose="020B0604020202020204" pitchFamily="34" charset="0"/>
                              <a:cs typeface="Arial" panose="020B0604020202020204" pitchFamily="34" charset="0"/>
                            </a:rPr>
                            <a:t>Vigour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35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720767"/>
                      </a:ext>
                    </a:extLst>
                  </a:tr>
                  <a:tr h="370840">
                    <a:tc>
                      <a:txBody>
                        <a:bodyPr/>
                        <a:lstStyle/>
                        <a:p>
                          <a:r>
                            <a:rPr lang="en-GB" sz="2000" b="0" dirty="0" err="1">
                              <a:solidFill>
                                <a:schemeClr val="tx1"/>
                              </a:solidFill>
                              <a:latin typeface="Arial" panose="020B0604020202020204" pitchFamily="34" charset="0"/>
                              <a:cs typeface="Arial" panose="020B0604020202020204" pitchFamily="34" charset="0"/>
                            </a:rPr>
                            <a:t>SmartHive</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10</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6733340"/>
                      </a:ext>
                    </a:extLst>
                  </a:tr>
                  <a:tr h="370840">
                    <a:tc>
                      <a:txBody>
                        <a:bodyPr/>
                        <a:lstStyle/>
                        <a:p>
                          <a:r>
                            <a:rPr lang="en-GB" sz="2000" b="0" dirty="0">
                              <a:solidFill>
                                <a:schemeClr val="tx1"/>
                              </a:solidFill>
                              <a:latin typeface="Arial" panose="020B0604020202020204" pitchFamily="34" charset="0"/>
                              <a:cs typeface="Arial" panose="020B0604020202020204" pitchFamily="34" charset="0"/>
                            </a:rPr>
                            <a:t>Numinous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15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389247"/>
                      </a:ext>
                    </a:extLst>
                  </a:tr>
                  <a:tr h="370840">
                    <a:tc>
                      <a:txBody>
                        <a:bodyPr/>
                        <a:lstStyle/>
                        <a:p>
                          <a:r>
                            <a:rPr lang="en-GB" sz="2000" b="0" dirty="0">
                              <a:solidFill>
                                <a:schemeClr val="tx1"/>
                              </a:solidFill>
                              <a:latin typeface="Arial" panose="020B0604020202020204" pitchFamily="34" charset="0"/>
                              <a:cs typeface="Arial" panose="020B0604020202020204" pitchFamily="34" charset="0"/>
                            </a:rPr>
                            <a:t>Enliven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6769587"/>
                      </a:ext>
                    </a:extLst>
                  </a:tr>
                  <a:tr h="370840">
                    <a:tc>
                      <a:txBody>
                        <a:bodyPr/>
                        <a:lstStyle/>
                        <a:p>
                          <a:r>
                            <a:rPr lang="en-GB" sz="2000" b="0" dirty="0" err="1">
                              <a:solidFill>
                                <a:schemeClr val="tx1"/>
                              </a:solidFill>
                              <a:latin typeface="Arial" panose="020B0604020202020204" pitchFamily="34" charset="0"/>
                              <a:cs typeface="Arial" panose="020B0604020202020204" pitchFamily="34" charset="0"/>
                            </a:rPr>
                            <a:t>FutureTech</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0" i="1" dirty="0" smtClean="0">
                                  <a:solidFill>
                                    <a:schemeClr val="tx1"/>
                                  </a:solidFill>
                                  <a:latin typeface="Cambria Math" panose="02040503050406030204" pitchFamily="18" charset="0"/>
                                </a:rPr>
                                <m:t>25</m:t>
                              </m:r>
                            </m:oMath>
                          </a14:m>
                          <a:r>
                            <a:rPr lang="en-GB" sz="2000" b="0"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2892957"/>
                      </a:ext>
                    </a:extLst>
                  </a:tr>
                  <a:tr h="370840">
                    <a:tc>
                      <a:txBody>
                        <a:bodyPr/>
                        <a:lstStyle/>
                        <a:p>
                          <a:r>
                            <a:rPr lang="en-GB" sz="2000" b="1" dirty="0">
                              <a:solidFill>
                                <a:schemeClr val="tx1"/>
                              </a:solidFill>
                              <a:latin typeface="Arial" panose="020B0604020202020204" pitchFamily="34" charset="0"/>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1" i="1" dirty="0" smtClean="0">
                                  <a:solidFill>
                                    <a:schemeClr val="tx1"/>
                                  </a:solidFill>
                                  <a:latin typeface="Cambria Math" panose="02040503050406030204" pitchFamily="18" charset="0"/>
                                </a:rPr>
                                <m:t>𝟗𝟎</m:t>
                              </m:r>
                            </m:oMath>
                          </a14:m>
                          <a:r>
                            <a:rPr lang="en-GB" sz="2000" b="1"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14:m>
                            <m:oMath xmlns:m="http://schemas.openxmlformats.org/officeDocument/2006/math">
                              <m:r>
                                <a:rPr lang="en-GB" sz="2000" b="1" i="1" smtClean="0">
                                  <a:solidFill>
                                    <a:schemeClr val="tx1"/>
                                  </a:solidFill>
                                  <a:latin typeface="Cambria Math" panose="02040503050406030204" pitchFamily="18" charset="0"/>
                                </a:rPr>
                                <m:t>𝟑𝟔𝟎</m:t>
                              </m:r>
                              <m:r>
                                <a:rPr lang="en-GB" sz="2000" b="1" i="1" smtClean="0">
                                  <a:solidFill>
                                    <a:schemeClr val="tx1"/>
                                  </a:solidFill>
                                  <a:latin typeface="Cambria Math" panose="02040503050406030204" pitchFamily="18" charset="0"/>
                                  <a:ea typeface="Cambria Math" panose="02040503050406030204" pitchFamily="18" charset="0"/>
                                </a:rPr>
                                <m:t>°</m:t>
                              </m:r>
                            </m:oMath>
                          </a14:m>
                          <a:r>
                            <a:rPr lang="en-GB" sz="2000" b="1" dirty="0">
                              <a:solidFill>
                                <a:schemeClr val="tx1"/>
                              </a:solidFill>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954560"/>
                      </a:ext>
                    </a:extLst>
                  </a:tr>
                </a:tbl>
              </a:graphicData>
            </a:graphic>
          </p:graphicFrame>
        </mc:Choice>
        <mc:Fallback xmlns="">
          <p:graphicFrame>
            <p:nvGraphicFramePr>
              <p:cNvPr id="28" name="Table 27"/>
              <p:cNvGraphicFramePr>
                <a:graphicFrameLocks noGrp="1"/>
              </p:cNvGraphicFramePr>
              <p:nvPr>
                <p:extLst>
                  <p:ext uri="{D42A27DB-BD31-4B8C-83A1-F6EECF244321}">
                    <p14:modId xmlns:p14="http://schemas.microsoft.com/office/powerpoint/2010/main" val="1087160807"/>
                  </p:ext>
                </p:extLst>
              </p:nvPr>
            </p:nvGraphicFramePr>
            <p:xfrm>
              <a:off x="1179474" y="1957007"/>
              <a:ext cx="4572000" cy="2773680"/>
            </p:xfrm>
            <a:graphic>
              <a:graphicData uri="http://schemas.openxmlformats.org/drawingml/2006/table">
                <a:tbl>
                  <a:tblPr firstRow="1" bandRow="1">
                    <a:tableStyleId>{5C22544A-7EE6-4342-B048-85BDC9FD1C3A}</a:tableStyleId>
                  </a:tblPr>
                  <a:tblGrid>
                    <a:gridCol w="1750905">
                      <a:extLst>
                        <a:ext uri="{9D8B030D-6E8A-4147-A177-3AD203B41FA5}">
                          <a16:colId xmlns:a16="http://schemas.microsoft.com/office/drawing/2014/main" val="2217725239"/>
                        </a:ext>
                      </a:extLst>
                    </a:gridCol>
                    <a:gridCol w="1656184">
                      <a:extLst>
                        <a:ext uri="{9D8B030D-6E8A-4147-A177-3AD203B41FA5}">
                          <a16:colId xmlns:a16="http://schemas.microsoft.com/office/drawing/2014/main" val="2629005456"/>
                        </a:ext>
                      </a:extLst>
                    </a:gridCol>
                    <a:gridCol w="1164911">
                      <a:extLst>
                        <a:ext uri="{9D8B030D-6E8A-4147-A177-3AD203B41FA5}">
                          <a16:colId xmlns:a16="http://schemas.microsoft.com/office/drawing/2014/main" val="2536946603"/>
                        </a:ext>
                      </a:extLst>
                    </a:gridCol>
                  </a:tblGrid>
                  <a:tr h="396240">
                    <a:tc>
                      <a:txBody>
                        <a:bodyPr/>
                        <a:lstStyle/>
                        <a:p>
                          <a:r>
                            <a:rPr lang="en-GB" sz="2000" b="1" dirty="0">
                              <a:solidFill>
                                <a:schemeClr val="tx1"/>
                              </a:solidFill>
                              <a:latin typeface="Arial" panose="020B0604020202020204" pitchFamily="34" charset="0"/>
                              <a:cs typeface="Arial" panose="020B0604020202020204" pitchFamily="34" charset="0"/>
                            </a:rPr>
                            <a:t>Phone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Frequency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b="1" dirty="0">
                              <a:solidFill>
                                <a:schemeClr val="tx1"/>
                              </a:solidFill>
                              <a:latin typeface="Arial" panose="020B0604020202020204" pitchFamily="34" charset="0"/>
                              <a:cs typeface="Arial" panose="020B0604020202020204" pitchFamily="34" charset="0"/>
                            </a:rPr>
                            <a:t>Angle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169004"/>
                      </a:ext>
                    </a:extLst>
                  </a:tr>
                  <a:tr h="396240">
                    <a:tc>
                      <a:txBody>
                        <a:bodyPr/>
                        <a:lstStyle/>
                        <a:p>
                          <a:r>
                            <a:rPr lang="en-GB" sz="2000" b="0" dirty="0">
                              <a:solidFill>
                                <a:schemeClr val="tx1"/>
                              </a:solidFill>
                              <a:latin typeface="Arial" panose="020B0604020202020204" pitchFamily="34" charset="0"/>
                              <a:cs typeface="Arial" panose="020B0604020202020204" pitchFamily="34" charset="0"/>
                            </a:rPr>
                            <a:t>Vigour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6250" t="-106154" r="-70956" b="-529231"/>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720767"/>
                      </a:ext>
                    </a:extLst>
                  </a:tr>
                  <a:tr h="396240">
                    <a:tc>
                      <a:txBody>
                        <a:bodyPr/>
                        <a:lstStyle/>
                        <a:p>
                          <a:r>
                            <a:rPr lang="en-GB" sz="2000" b="0" dirty="0" err="1">
                              <a:solidFill>
                                <a:schemeClr val="tx1"/>
                              </a:solidFill>
                              <a:latin typeface="Arial" panose="020B0604020202020204" pitchFamily="34" charset="0"/>
                              <a:cs typeface="Arial" panose="020B0604020202020204" pitchFamily="34" charset="0"/>
                            </a:rPr>
                            <a:t>SmartHive</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6250" t="-206154" r="-70956" b="-429231"/>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6733340"/>
                      </a:ext>
                    </a:extLst>
                  </a:tr>
                  <a:tr h="396240">
                    <a:tc>
                      <a:txBody>
                        <a:bodyPr/>
                        <a:lstStyle/>
                        <a:p>
                          <a:r>
                            <a:rPr lang="en-GB" sz="2000" b="0" dirty="0">
                              <a:solidFill>
                                <a:schemeClr val="tx1"/>
                              </a:solidFill>
                              <a:latin typeface="Arial" panose="020B0604020202020204" pitchFamily="34" charset="0"/>
                              <a:cs typeface="Arial" panose="020B0604020202020204" pitchFamily="34" charset="0"/>
                            </a:rPr>
                            <a:t>Numinous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6250" t="-301515" r="-70956" b="-322727"/>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389247"/>
                      </a:ext>
                    </a:extLst>
                  </a:tr>
                  <a:tr h="396240">
                    <a:tc>
                      <a:txBody>
                        <a:bodyPr/>
                        <a:lstStyle/>
                        <a:p>
                          <a:r>
                            <a:rPr lang="en-GB" sz="2000" b="0" dirty="0">
                              <a:solidFill>
                                <a:schemeClr val="tx1"/>
                              </a:solidFill>
                              <a:latin typeface="Arial" panose="020B0604020202020204" pitchFamily="34" charset="0"/>
                              <a:cs typeface="Arial" panose="020B0604020202020204" pitchFamily="34" charset="0"/>
                            </a:rPr>
                            <a:t>Enliven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6250" t="-407692" r="-70956" b="-227692"/>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6769587"/>
                      </a:ext>
                    </a:extLst>
                  </a:tr>
                  <a:tr h="396240">
                    <a:tc>
                      <a:txBody>
                        <a:bodyPr/>
                        <a:lstStyle/>
                        <a:p>
                          <a:r>
                            <a:rPr lang="en-GB" sz="2000" b="0" dirty="0" err="1">
                              <a:solidFill>
                                <a:schemeClr val="tx1"/>
                              </a:solidFill>
                              <a:latin typeface="Arial" panose="020B0604020202020204" pitchFamily="34" charset="0"/>
                              <a:cs typeface="Arial" panose="020B0604020202020204" pitchFamily="34" charset="0"/>
                            </a:rPr>
                            <a:t>FutureTech</a:t>
                          </a: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6250" t="-507692" r="-70956" b="-127692"/>
                          </a:stretch>
                        </a:blipFill>
                      </a:tcPr>
                    </a:tc>
                    <a:tc>
                      <a:txBody>
                        <a:bodyPr/>
                        <a:lstStyle/>
                        <a:p>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82892957"/>
                      </a:ext>
                    </a:extLst>
                  </a:tr>
                  <a:tr h="396240">
                    <a:tc>
                      <a:txBody>
                        <a:bodyPr/>
                        <a:lstStyle/>
                        <a:p>
                          <a:r>
                            <a:rPr lang="en-GB" sz="2000" b="1" dirty="0">
                              <a:solidFill>
                                <a:schemeClr val="tx1"/>
                              </a:solidFill>
                              <a:latin typeface="Arial" panose="020B0604020202020204" pitchFamily="34" charset="0"/>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06250" t="-607692" r="-70956" b="-27692"/>
                          </a:stretch>
                        </a:blip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3717" t="-607692" r="-1047" b="-27692"/>
                          </a:stretch>
                        </a:blipFill>
                      </a:tcPr>
                    </a:tc>
                    <a:extLst>
                      <a:ext uri="{0D108BD9-81ED-4DB2-BD59-A6C34878D82A}">
                        <a16:rowId xmlns:a16="http://schemas.microsoft.com/office/drawing/2014/main" val="1663954560"/>
                      </a:ext>
                    </a:extLst>
                  </a:tr>
                </a:tbl>
              </a:graphicData>
            </a:graphic>
          </p:graphicFrame>
        </mc:Fallback>
      </mc:AlternateContent>
      <p:sp>
        <p:nvSpPr>
          <p:cNvPr id="31" name="Curved Up Arrow 30"/>
          <p:cNvSpPr/>
          <p:nvPr/>
        </p:nvSpPr>
        <p:spPr>
          <a:xfrm>
            <a:off x="3434435" y="4838503"/>
            <a:ext cx="1512168" cy="360040"/>
          </a:xfrm>
          <a:prstGeom prst="curvedUpArrow">
            <a:avLst/>
          </a:prstGeom>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32" name="TextBox 31"/>
          <p:cNvSpPr txBox="1"/>
          <p:nvPr/>
        </p:nvSpPr>
        <p:spPr>
          <a:xfrm>
            <a:off x="4023644" y="5228913"/>
            <a:ext cx="333751"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33" name="TextBox 32"/>
              <p:cNvSpPr txBox="1"/>
              <p:nvPr/>
            </p:nvSpPr>
            <p:spPr>
              <a:xfrm>
                <a:off x="3805238" y="5237043"/>
                <a:ext cx="770560" cy="461665"/>
              </a:xfrm>
              <a:prstGeom prst="rect">
                <a:avLst/>
              </a:prstGeom>
              <a:solidFill>
                <a:srgbClr val="ECDAF1"/>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1" i="1" dirty="0">
                          <a:latin typeface="Cambria Math" panose="02040503050406030204" pitchFamily="18" charset="0"/>
                          <a:ea typeface="Cambria Math" panose="02040503050406030204" pitchFamily="18" charset="0"/>
                        </a:rPr>
                        <m:t>×</m:t>
                      </m:r>
                      <m:r>
                        <a:rPr lang="en-GB" sz="2400" b="1" i="1" dirty="0">
                          <a:latin typeface="Cambria Math" panose="02040503050406030204" pitchFamily="18" charset="0"/>
                        </a:rPr>
                        <m:t>𝟒</m:t>
                      </m:r>
                    </m:oMath>
                  </m:oMathPara>
                </a14:m>
                <a:endParaRPr lang="en-GB" sz="2400" b="1" dirty="0">
                  <a:latin typeface="Arial" panose="020B0604020202020204" pitchFamily="34" charset="0"/>
                  <a:cs typeface="Arial" panose="020B0604020202020204" pitchFamily="34"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3805238" y="5237043"/>
                <a:ext cx="770560" cy="461665"/>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4574624" y="2348985"/>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140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4" name="TextBox 33"/>
              <p:cNvSpPr txBox="1">
                <a:spLocks noRot="1" noChangeAspect="1" noMove="1" noResize="1" noEditPoints="1" noAdjustHandles="1" noChangeArrowheads="1" noChangeShapeType="1" noTextEdit="1"/>
              </p:cNvSpPr>
              <p:nvPr/>
            </p:nvSpPr>
            <p:spPr>
              <a:xfrm>
                <a:off x="4574624" y="2348985"/>
                <a:ext cx="823648" cy="400110"/>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4586563" y="2749095"/>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40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4586563" y="2749095"/>
                <a:ext cx="823648" cy="400110"/>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4586563" y="3141073"/>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60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6" name="TextBox 35"/>
              <p:cNvSpPr txBox="1">
                <a:spLocks noRot="1" noChangeAspect="1" noMove="1" noResize="1" noEditPoints="1" noAdjustHandles="1" noChangeArrowheads="1" noChangeShapeType="1" noTextEdit="1"/>
              </p:cNvSpPr>
              <p:nvPr/>
            </p:nvSpPr>
            <p:spPr>
              <a:xfrm>
                <a:off x="4586563" y="3141073"/>
                <a:ext cx="823648" cy="400110"/>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4594004" y="3541183"/>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20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7" name="TextBox 36"/>
              <p:cNvSpPr txBox="1">
                <a:spLocks noRot="1" noChangeAspect="1" noMove="1" noResize="1" noEditPoints="1" noAdjustHandles="1" noChangeArrowheads="1" noChangeShapeType="1" noTextEdit="1"/>
              </p:cNvSpPr>
              <p:nvPr/>
            </p:nvSpPr>
            <p:spPr>
              <a:xfrm>
                <a:off x="4594004" y="3541183"/>
                <a:ext cx="823648" cy="400110"/>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8" name="TextBox 37"/>
              <p:cNvSpPr txBox="1"/>
              <p:nvPr/>
            </p:nvSpPr>
            <p:spPr>
              <a:xfrm>
                <a:off x="4574624" y="3949423"/>
                <a:ext cx="823648" cy="40011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2000" i="1" dirty="0">
                          <a:latin typeface="Cambria Math" panose="02040503050406030204" pitchFamily="18" charset="0"/>
                        </a:rPr>
                        <m:t>100</m:t>
                      </m:r>
                      <m:r>
                        <a:rPr lang="en-GB" sz="2000" i="1" dirty="0">
                          <a:latin typeface="Cambria Math" panose="02040503050406030204" pitchFamily="18" charset="0"/>
                          <a:ea typeface="Cambria Math" panose="02040503050406030204" pitchFamily="18" charset="0"/>
                        </a:rPr>
                        <m:t>°</m:t>
                      </m:r>
                    </m:oMath>
                  </m:oMathPara>
                </a14:m>
                <a:endParaRPr lang="en-GB" dirty="0">
                  <a:latin typeface="Arial" panose="020B0604020202020204" pitchFamily="34" charset="0"/>
                  <a:cs typeface="Arial" panose="020B0604020202020204" pitchFamily="34" charset="0"/>
                </a:endParaRPr>
              </a:p>
            </p:txBody>
          </p:sp>
        </mc:Choice>
        <mc:Fallback xmlns="">
          <p:sp>
            <p:nvSpPr>
              <p:cNvPr id="38" name="TextBox 37"/>
              <p:cNvSpPr txBox="1">
                <a:spLocks noRot="1" noChangeAspect="1" noMove="1" noResize="1" noEditPoints="1" noAdjustHandles="1" noChangeArrowheads="1" noChangeShapeType="1" noTextEdit="1"/>
              </p:cNvSpPr>
              <p:nvPr/>
            </p:nvSpPr>
            <p:spPr>
              <a:xfrm>
                <a:off x="4574624" y="3949423"/>
                <a:ext cx="823648" cy="400110"/>
              </a:xfrm>
              <a:prstGeom prst="rect">
                <a:avLst/>
              </a:prstGeom>
              <a:blipFill>
                <a:blip r:embed="rId9"/>
                <a:stretch>
                  <a:fillRect/>
                </a:stretch>
              </a:blipFill>
            </p:spPr>
            <p:txBody>
              <a:bodyPr/>
              <a:lstStyle/>
              <a:p>
                <a:r>
                  <a:rPr lang="en-GB">
                    <a:noFill/>
                  </a:rPr>
                  <a:t> </a:t>
                </a:r>
              </a:p>
            </p:txBody>
          </p:sp>
        </mc:Fallback>
      </mc:AlternateContent>
      <p:grpSp>
        <p:nvGrpSpPr>
          <p:cNvPr id="13" name="Group 12"/>
          <p:cNvGrpSpPr/>
          <p:nvPr/>
        </p:nvGrpSpPr>
        <p:grpSpPr>
          <a:xfrm>
            <a:off x="6816080" y="1628800"/>
            <a:ext cx="3456384" cy="3456384"/>
            <a:chOff x="5652120" y="2420888"/>
            <a:chExt cx="3456384" cy="3456384"/>
          </a:xfrm>
        </p:grpSpPr>
        <p:sp>
          <p:nvSpPr>
            <p:cNvPr id="4" name="Oval 3"/>
            <p:cNvSpPr/>
            <p:nvPr/>
          </p:nvSpPr>
          <p:spPr>
            <a:xfrm>
              <a:off x="5652120" y="2420888"/>
              <a:ext cx="3456384" cy="3456384"/>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0" name="Oval 9"/>
            <p:cNvSpPr/>
            <p:nvPr/>
          </p:nvSpPr>
          <p:spPr>
            <a:xfrm>
              <a:off x="7308304" y="4077072"/>
              <a:ext cx="117727" cy="11772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cxnSp>
        <p:nvCxnSpPr>
          <p:cNvPr id="15" name="Straight Connector 14"/>
          <p:cNvCxnSpPr>
            <a:stCxn id="4" idx="0"/>
          </p:cNvCxnSpPr>
          <p:nvPr/>
        </p:nvCxnSpPr>
        <p:spPr>
          <a:xfrm>
            <a:off x="8544272" y="1628800"/>
            <a:ext cx="0" cy="16561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flipV="1">
            <a:off x="8531128" y="3356992"/>
            <a:ext cx="1110033" cy="12961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8508268" y="3356994"/>
            <a:ext cx="36004" cy="172819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8894672" y="2853584"/>
            <a:ext cx="772456" cy="338554"/>
          </a:xfrm>
          <a:prstGeom prst="rect">
            <a:avLst/>
          </a:prstGeom>
        </p:spPr>
        <p:txBody>
          <a:bodyPr wrap="none" lIns="91440" tIns="45720" rIns="91440" bIns="45720" anchor="t">
            <a:spAutoFit/>
          </a:bodyPr>
          <a:lstStyle/>
          <a:p>
            <a:r>
              <a:rPr lang="en-GB" sz="1600" dirty="0">
                <a:latin typeface="Arial"/>
                <a:cs typeface="Arial"/>
              </a:rPr>
              <a:t>Vigour</a:t>
            </a:r>
            <a:endParaRPr lang="en-GB" sz="1600" dirty="0">
              <a:latin typeface="Arial" panose="020B0604020202020204" pitchFamily="34" charset="0"/>
              <a:cs typeface="Arial" panose="020B0604020202020204" pitchFamily="34" charset="0"/>
            </a:endParaRPr>
          </a:p>
        </p:txBody>
      </p:sp>
      <p:sp>
        <p:nvSpPr>
          <p:cNvPr id="24" name="Rectangle 23"/>
          <p:cNvSpPr/>
          <p:nvPr/>
        </p:nvSpPr>
        <p:spPr>
          <a:xfrm>
            <a:off x="8469921" y="4452928"/>
            <a:ext cx="1141659" cy="338554"/>
          </a:xfrm>
          <a:prstGeom prst="rect">
            <a:avLst/>
          </a:prstGeom>
        </p:spPr>
        <p:txBody>
          <a:bodyPr wrap="none" lIns="91440" tIns="45720" rIns="91440" bIns="45720" anchor="t">
            <a:spAutoFit/>
          </a:bodyPr>
          <a:lstStyle/>
          <a:p>
            <a:r>
              <a:rPr lang="en-GB" sz="1600" dirty="0" err="1">
                <a:latin typeface="Arial"/>
                <a:cs typeface="Arial"/>
              </a:rPr>
              <a:t>SmartHive</a:t>
            </a:r>
            <a:endParaRPr lang="en-GB" sz="1600" dirty="0">
              <a:latin typeface="Arial" panose="020B0604020202020204" pitchFamily="34" charset="0"/>
              <a:cs typeface="Arial" panose="020B0604020202020204" pitchFamily="34" charset="0"/>
            </a:endParaRPr>
          </a:p>
        </p:txBody>
      </p:sp>
      <p:cxnSp>
        <p:nvCxnSpPr>
          <p:cNvPr id="22" name="Straight Connector 21"/>
          <p:cNvCxnSpPr>
            <a:endCxn id="10" idx="3"/>
          </p:cNvCxnSpPr>
          <p:nvPr/>
        </p:nvCxnSpPr>
        <p:spPr>
          <a:xfrm flipV="1">
            <a:off x="7032105" y="3385470"/>
            <a:ext cx="1457401" cy="8356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7112372" y="2579818"/>
            <a:ext cx="1210268" cy="338554"/>
          </a:xfrm>
          <a:prstGeom prst="rect">
            <a:avLst/>
          </a:prstGeom>
        </p:spPr>
        <p:txBody>
          <a:bodyPr wrap="none" lIns="91440" tIns="45720" rIns="91440" bIns="45720" anchor="t">
            <a:spAutoFit/>
          </a:bodyPr>
          <a:lstStyle/>
          <a:p>
            <a:r>
              <a:rPr lang="en-GB" sz="1600" dirty="0" err="1">
                <a:latin typeface="Arial"/>
                <a:cs typeface="Arial"/>
              </a:rPr>
              <a:t>FutureTech</a:t>
            </a:r>
            <a:endParaRPr lang="en-GB" sz="1600" dirty="0">
              <a:latin typeface="Arial" panose="020B0604020202020204" pitchFamily="34" charset="0"/>
              <a:cs typeface="Arial" panose="020B0604020202020204" pitchFamily="34" charset="0"/>
            </a:endParaRPr>
          </a:p>
        </p:txBody>
      </p:sp>
      <p:cxnSp>
        <p:nvCxnSpPr>
          <p:cNvPr id="26" name="Straight Connector 25"/>
          <p:cNvCxnSpPr>
            <a:endCxn id="10" idx="2"/>
          </p:cNvCxnSpPr>
          <p:nvPr/>
        </p:nvCxnSpPr>
        <p:spPr>
          <a:xfrm flipV="1">
            <a:off x="6816080" y="3343849"/>
            <a:ext cx="1656184" cy="30117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rot="20843307">
            <a:off x="6934764" y="3552761"/>
            <a:ext cx="854721" cy="338554"/>
          </a:xfrm>
          <a:prstGeom prst="rect">
            <a:avLst/>
          </a:prstGeom>
        </p:spPr>
        <p:txBody>
          <a:bodyPr wrap="none" lIns="91440" tIns="45720" rIns="91440" bIns="45720" anchor="t">
            <a:spAutoFit/>
          </a:bodyPr>
          <a:lstStyle/>
          <a:p>
            <a:r>
              <a:rPr lang="en-GB" sz="1600" dirty="0">
                <a:latin typeface="Arial"/>
                <a:cs typeface="Arial"/>
              </a:rPr>
              <a:t>Enliven</a:t>
            </a:r>
            <a:endParaRPr lang="en-GB" sz="1600" dirty="0">
              <a:latin typeface="Arial" panose="020B0604020202020204" pitchFamily="34" charset="0"/>
              <a:cs typeface="Arial" panose="020B0604020202020204" pitchFamily="34" charset="0"/>
            </a:endParaRPr>
          </a:p>
        </p:txBody>
      </p:sp>
      <p:sp>
        <p:nvSpPr>
          <p:cNvPr id="30" name="Rectangle 29"/>
          <p:cNvSpPr/>
          <p:nvPr/>
        </p:nvSpPr>
        <p:spPr>
          <a:xfrm>
            <a:off x="7319686" y="4100227"/>
            <a:ext cx="1106393" cy="338554"/>
          </a:xfrm>
          <a:prstGeom prst="rect">
            <a:avLst/>
          </a:prstGeom>
        </p:spPr>
        <p:txBody>
          <a:bodyPr wrap="none" lIns="91440" tIns="45720" rIns="91440" bIns="45720" anchor="t">
            <a:spAutoFit/>
          </a:bodyPr>
          <a:lstStyle/>
          <a:p>
            <a:r>
              <a:rPr lang="en-GB" sz="1600" dirty="0">
                <a:latin typeface="Arial"/>
                <a:cs typeface="Arial"/>
              </a:rPr>
              <a:t>Numinous</a:t>
            </a:r>
            <a:endParaRPr lang="en-GB" sz="1600"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F1915F5-ADCB-E861-C05A-32AC43A41933}"/>
              </a:ext>
            </a:extLst>
          </p:cNvPr>
          <p:cNvSpPr/>
          <p:nvPr/>
        </p:nvSpPr>
        <p:spPr>
          <a:xfrm>
            <a:off x="3156680" y="286119"/>
            <a:ext cx="5622052" cy="646331"/>
          </a:xfrm>
          <a:prstGeom prst="rect">
            <a:avLst/>
          </a:prstGeom>
        </p:spPr>
        <p:txBody>
          <a:bodyPr wrap="none">
            <a:spAutoFit/>
          </a:bodyPr>
          <a:lstStyle/>
          <a:p>
            <a:r>
              <a:rPr lang="en-GB" sz="3600" b="1" dirty="0">
                <a:solidFill>
                  <a:schemeClr val="accent1"/>
                </a:solidFill>
                <a:latin typeface="Arial" panose="020B0604020202020204" pitchFamily="34" charset="0"/>
                <a:cs typeface="Arial" panose="020B0604020202020204" pitchFamily="34" charset="0"/>
              </a:rPr>
              <a:t>Constructing a pie chart</a:t>
            </a:r>
            <a:r>
              <a:rPr lang="en-GB" sz="3600" dirty="0">
                <a:solidFill>
                  <a:schemeClr val="accent1"/>
                </a:solidFill>
                <a:latin typeface="Arial" panose="020B0604020202020204" pitchFamily="34" charset="0"/>
                <a:cs typeface="Arial" panose="020B0604020202020204" pitchFamily="34" charset="0"/>
              </a:rPr>
              <a:t> </a:t>
            </a:r>
            <a:endParaRPr lang="en-GB" sz="3600" dirty="0">
              <a:solidFill>
                <a:schemeClr val="accent1"/>
              </a:solidFill>
            </a:endParaRPr>
          </a:p>
        </p:txBody>
      </p:sp>
      <p:sp>
        <p:nvSpPr>
          <p:cNvPr id="3" name="Isosceles Triangle 2">
            <a:extLst>
              <a:ext uri="{FF2B5EF4-FFF2-40B4-BE49-F238E27FC236}">
                <a16:creationId xmlns:a16="http://schemas.microsoft.com/office/drawing/2014/main" id="{C8515BC6-8665-A223-3273-A29C8A978CF6}"/>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9DD87B4F-7FCB-0462-C1BC-90D28FAA9853}"/>
              </a:ext>
            </a:extLst>
          </p:cNvPr>
          <p:cNvSpPr txBox="1"/>
          <p:nvPr/>
        </p:nvSpPr>
        <p:spPr>
          <a:xfrm>
            <a:off x="-38400" y="-34900"/>
            <a:ext cx="1631268"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Tree>
    <p:extLst>
      <p:ext uri="{BB962C8B-B14F-4D97-AF65-F5344CB8AC3E}">
        <p14:creationId xmlns:p14="http://schemas.microsoft.com/office/powerpoint/2010/main" val="331126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left)">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9" grpId="0"/>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102152" y="163746"/>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Working in pairs</a:t>
            </a:r>
          </a:p>
        </p:txBody>
      </p:sp>
      <p:sp>
        <p:nvSpPr>
          <p:cNvPr id="2" name="Content Placeholder 2">
            <a:extLst>
              <a:ext uri="{FF2B5EF4-FFF2-40B4-BE49-F238E27FC236}">
                <a16:creationId xmlns:a16="http://schemas.microsoft.com/office/drawing/2014/main" id="{7F956E48-D963-1037-F022-E91689BE0AE3}"/>
              </a:ext>
            </a:extLst>
          </p:cNvPr>
          <p:cNvSpPr>
            <a:spLocks noGrp="1"/>
          </p:cNvSpPr>
          <p:nvPr>
            <p:ph idx="4294967295"/>
          </p:nvPr>
        </p:nvSpPr>
        <p:spPr>
          <a:xfrm>
            <a:off x="1743456" y="1745996"/>
            <a:ext cx="8375650" cy="3690938"/>
          </a:xfrm>
          <a:prstGeom prst="rect">
            <a:avLst/>
          </a:prstGeom>
        </p:spPr>
        <p:txBody>
          <a:bodyPr/>
          <a:lstStyle/>
          <a:p>
            <a:pPr marL="457200" indent="-457200">
              <a:lnSpc>
                <a:spcPts val="3100"/>
              </a:lnSpc>
              <a:spcAft>
                <a:spcPts val="600"/>
              </a:spcAft>
              <a:buFont typeface="Arial"/>
              <a:buChar char="•"/>
            </a:pPr>
            <a:r>
              <a:rPr lang="en-US" dirty="0">
                <a:latin typeface="Arial" panose="020B0604020202020204" pitchFamily="34" charset="0"/>
                <a:cs typeface="Arial" panose="020B0604020202020204" pitchFamily="34" charset="0"/>
              </a:rPr>
              <a:t>T</a:t>
            </a:r>
            <a:r>
              <a:rPr lang="en-US" sz="2800" dirty="0">
                <a:latin typeface="Arial" panose="020B0604020202020204" pitchFamily="34" charset="0"/>
                <a:cs typeface="Arial" panose="020B0604020202020204" pitchFamily="34" charset="0"/>
              </a:rPr>
              <a:t>ake turns to place a card.</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Explain your reasoning for the match to your partner.</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Your partner must agree, disagree or ask for more explanation.</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Complete any blank cards.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5AAEF5-C690-5D4B-B5C7-510283CCFE4D}" type="slidenum">
              <a:rPr lang="en-US" smtClean="0"/>
              <a:pPr/>
              <a:t>16</a:t>
            </a:fld>
            <a:endParaRPr lang="en-US"/>
          </a:p>
        </p:txBody>
      </p:sp>
    </p:spTree>
    <p:extLst>
      <p:ext uri="{BB962C8B-B14F-4D97-AF65-F5344CB8AC3E}">
        <p14:creationId xmlns:p14="http://schemas.microsoft.com/office/powerpoint/2010/main" val="25948494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63984" y="162518"/>
            <a:ext cx="7083425"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800" b="1" dirty="0">
                <a:solidFill>
                  <a:schemeClr val="accent1"/>
                </a:solidFill>
                <a:latin typeface="Arial" panose="020B0604020202020204" pitchFamily="34" charset="0"/>
                <a:cs typeface="Arial" panose="020B0604020202020204" pitchFamily="34" charset="0"/>
              </a:rPr>
              <a:t>Matching frequency tables, angles and pie charts</a:t>
            </a:r>
            <a:endParaRPr kumimoji="0" lang="en-US" sz="28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3" name="Slide Number Placeholder 3">
            <a:extLst>
              <a:ext uri="{FF2B5EF4-FFF2-40B4-BE49-F238E27FC236}">
                <a16:creationId xmlns:a16="http://schemas.microsoft.com/office/drawing/2014/main" id="{4798C81E-309D-F98A-ED43-D115DE8E317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5AAEF5-C690-5D4B-B5C7-510283CCFE4D}" type="slidenum">
              <a:rPr lang="en-US" smtClean="0"/>
              <a:pPr/>
              <a:t>17</a:t>
            </a:fld>
            <a:endParaRPr lang="en-US"/>
          </a:p>
        </p:txBody>
      </p:sp>
      <p:pic>
        <p:nvPicPr>
          <p:cNvPr id="9" name="Picture 8">
            <a:extLst>
              <a:ext uri="{FF2B5EF4-FFF2-40B4-BE49-F238E27FC236}">
                <a16:creationId xmlns:a16="http://schemas.microsoft.com/office/drawing/2014/main" id="{41A10123-2A3C-E66F-56EB-077D13035D6D}"/>
              </a:ext>
            </a:extLst>
          </p:cNvPr>
          <p:cNvPicPr>
            <a:picLocks noChangeAspect="1"/>
          </p:cNvPicPr>
          <p:nvPr/>
        </p:nvPicPr>
        <p:blipFill>
          <a:blip r:embed="rId5"/>
          <a:stretch>
            <a:fillRect/>
          </a:stretch>
        </p:blipFill>
        <p:spPr>
          <a:xfrm>
            <a:off x="4662431" y="3272951"/>
            <a:ext cx="2628424" cy="2659902"/>
          </a:xfrm>
          <a:prstGeom prst="rect">
            <a:avLst/>
          </a:prstGeom>
        </p:spPr>
      </p:pic>
      <p:graphicFrame>
        <p:nvGraphicFramePr>
          <p:cNvPr id="10" name="Table 9">
            <a:extLst>
              <a:ext uri="{FF2B5EF4-FFF2-40B4-BE49-F238E27FC236}">
                <a16:creationId xmlns:a16="http://schemas.microsoft.com/office/drawing/2014/main" id="{7AC0E1E4-5187-3F79-2AD4-C08CE1AE8617}"/>
              </a:ext>
            </a:extLst>
          </p:cNvPr>
          <p:cNvGraphicFramePr>
            <a:graphicFrameLocks noGrp="1"/>
          </p:cNvGraphicFramePr>
          <p:nvPr>
            <p:extLst>
              <p:ext uri="{D42A27DB-BD31-4B8C-83A1-F6EECF244321}">
                <p14:modId xmlns:p14="http://schemas.microsoft.com/office/powerpoint/2010/main" val="3824288544"/>
              </p:ext>
            </p:extLst>
          </p:nvPr>
        </p:nvGraphicFramePr>
        <p:xfrm>
          <a:off x="907118" y="2035730"/>
          <a:ext cx="3555154" cy="2560320"/>
        </p:xfrm>
        <a:graphic>
          <a:graphicData uri="http://schemas.openxmlformats.org/drawingml/2006/table">
            <a:tbl>
              <a:tblPr>
                <a:tableStyleId>{5C22544A-7EE6-4342-B048-85BDC9FD1C3A}</a:tableStyleId>
              </a:tblPr>
              <a:tblGrid>
                <a:gridCol w="1868140">
                  <a:extLst>
                    <a:ext uri="{9D8B030D-6E8A-4147-A177-3AD203B41FA5}">
                      <a16:colId xmlns:a16="http://schemas.microsoft.com/office/drawing/2014/main" val="1932801469"/>
                    </a:ext>
                  </a:extLst>
                </a:gridCol>
                <a:gridCol w="1687014">
                  <a:extLst>
                    <a:ext uri="{9D8B030D-6E8A-4147-A177-3AD203B41FA5}">
                      <a16:colId xmlns:a16="http://schemas.microsoft.com/office/drawing/2014/main" val="502829347"/>
                    </a:ext>
                  </a:extLst>
                </a:gridCol>
              </a:tblGrid>
              <a:tr h="343670">
                <a:tc>
                  <a:txBody>
                    <a:bodyPr/>
                    <a:lstStyle/>
                    <a:p>
                      <a:pPr algn="ctr"/>
                      <a:r>
                        <a:rPr lang="en-GB" sz="2400" dirty="0">
                          <a:effectLst/>
                          <a:latin typeface="Arial" panose="020B0604020202020204" pitchFamily="34" charset="0"/>
                          <a:cs typeface="Arial" panose="020B0604020202020204" pitchFamily="34" charset="0"/>
                        </a:rPr>
                        <a:t>Phone type</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en-GB" sz="2400" dirty="0">
                          <a:effectLst/>
                          <a:latin typeface="Arial" panose="020B0604020202020204" pitchFamily="34" charset="0"/>
                          <a:cs typeface="Arial" panose="020B0604020202020204" pitchFamily="34" charset="0"/>
                        </a:rPr>
                        <a:t>Frequency</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226770"/>
                  </a:ext>
                </a:extLst>
              </a:tr>
              <a:tr h="343670">
                <a:tc>
                  <a:txBody>
                    <a:bodyPr/>
                    <a:lstStyle/>
                    <a:p>
                      <a:r>
                        <a:rPr lang="en-GB" sz="2400" b="0" dirty="0">
                          <a:solidFill>
                            <a:schemeClr val="tx1"/>
                          </a:solidFill>
                          <a:latin typeface="Arial" panose="020B0604020202020204" pitchFamily="34" charset="0"/>
                          <a:cs typeface="Arial" panose="020B0604020202020204" pitchFamily="34" charset="0"/>
                        </a:rPr>
                        <a:t>Vigour</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2400">
                          <a:effectLst/>
                          <a:latin typeface="Arial" panose="020B0604020202020204" pitchFamily="34" charset="0"/>
                          <a:cs typeface="Arial" panose="020B0604020202020204" pitchFamily="34" charset="0"/>
                        </a:rPr>
                        <a:t>25</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883192728"/>
                  </a:ext>
                </a:extLst>
              </a:tr>
              <a:tr h="343670">
                <a:tc>
                  <a:txBody>
                    <a:bodyPr/>
                    <a:lstStyle/>
                    <a:p>
                      <a:r>
                        <a:rPr lang="en-GB" sz="2400" b="0" dirty="0" err="1">
                          <a:solidFill>
                            <a:schemeClr val="tx1"/>
                          </a:solidFill>
                          <a:latin typeface="Arial" panose="020B0604020202020204" pitchFamily="34" charset="0"/>
                          <a:cs typeface="Arial" panose="020B0604020202020204" pitchFamily="34" charset="0"/>
                        </a:rPr>
                        <a:t>SmartHive</a:t>
                      </a:r>
                      <a:endParaRPr lang="en-GB" sz="2400" b="0" dirty="0">
                        <a:solidFill>
                          <a:schemeClr val="tx1"/>
                        </a:solidFill>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2400" dirty="0">
                          <a:effectLst/>
                          <a:latin typeface="Arial" panose="020B0604020202020204" pitchFamily="34" charset="0"/>
                          <a:cs typeface="Arial" panose="020B0604020202020204" pitchFamily="34" charset="0"/>
                        </a:rPr>
                        <a:t>40</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690932511"/>
                  </a:ext>
                </a:extLst>
              </a:tr>
              <a:tr h="343670">
                <a:tc>
                  <a:txBody>
                    <a:bodyPr/>
                    <a:lstStyle/>
                    <a:p>
                      <a:r>
                        <a:rPr lang="en-GB" sz="2400" b="0" dirty="0">
                          <a:solidFill>
                            <a:schemeClr val="tx1"/>
                          </a:solidFill>
                          <a:latin typeface="Arial" panose="020B0604020202020204" pitchFamily="34" charset="0"/>
                          <a:cs typeface="Arial" panose="020B0604020202020204" pitchFamily="34" charset="0"/>
                        </a:rPr>
                        <a:t>Numinous</a:t>
                      </a: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2400" dirty="0">
                          <a:effectLst/>
                          <a:latin typeface="Arial" panose="020B0604020202020204" pitchFamily="34" charset="0"/>
                          <a:cs typeface="Arial" panose="020B0604020202020204" pitchFamily="34" charset="0"/>
                        </a:rPr>
                        <a:t>15</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906903157"/>
                  </a:ext>
                </a:extLst>
              </a:tr>
              <a:tr h="343670">
                <a:tc>
                  <a:txBody>
                    <a:bodyPr/>
                    <a:lstStyle/>
                    <a:p>
                      <a:r>
                        <a:rPr lang="en-GB" sz="2400" b="0" dirty="0" err="1">
                          <a:solidFill>
                            <a:schemeClr val="tx1"/>
                          </a:solidFill>
                          <a:latin typeface="Arial" panose="020B0604020202020204" pitchFamily="34" charset="0"/>
                          <a:cs typeface="Arial" panose="020B0604020202020204" pitchFamily="34" charset="0"/>
                        </a:rPr>
                        <a:t>Eliven</a:t>
                      </a:r>
                      <a:endParaRPr lang="en-GB" sz="2400" b="0" dirty="0">
                        <a:solidFill>
                          <a:schemeClr val="tx1"/>
                        </a:solidFill>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dirty="0">
                          <a:effectLst/>
                          <a:latin typeface="Arial" panose="020B0604020202020204" pitchFamily="34" charset="0"/>
                          <a:cs typeface="Arial" panose="020B0604020202020204" pitchFamily="34" charset="0"/>
                        </a:rPr>
                        <a:t>20</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817189"/>
                  </a:ext>
                </a:extLst>
              </a:tr>
              <a:tr h="343670">
                <a:tc>
                  <a:txBody>
                    <a:bodyPr/>
                    <a:lstStyle/>
                    <a:p>
                      <a:pPr algn="ctr"/>
                      <a:r>
                        <a:rPr lang="en-GB" sz="2400">
                          <a:effectLst/>
                          <a:latin typeface="Arial" panose="020B0604020202020204" pitchFamily="34" charset="0"/>
                          <a:cs typeface="Arial" panose="020B0604020202020204" pitchFamily="34" charset="0"/>
                        </a:rPr>
                        <a:t>TOTAL</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r>
                        <a:rPr lang="en-GB" sz="2400" dirty="0">
                          <a:effectLst/>
                          <a:latin typeface="Arial" panose="020B0604020202020204" pitchFamily="34" charset="0"/>
                          <a:cs typeface="Arial" panose="020B0604020202020204" pitchFamily="34" charset="0"/>
                        </a:rPr>
                        <a:t>100</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401168574"/>
                  </a:ext>
                </a:extLst>
              </a:tr>
            </a:tbl>
          </a:graphicData>
        </a:graphic>
      </p:graphicFrame>
      <p:graphicFrame>
        <p:nvGraphicFramePr>
          <p:cNvPr id="13" name="Table 12">
            <a:extLst>
              <a:ext uri="{FF2B5EF4-FFF2-40B4-BE49-F238E27FC236}">
                <a16:creationId xmlns:a16="http://schemas.microsoft.com/office/drawing/2014/main" id="{2F488A09-9138-4DF8-C5B1-418C374F04B8}"/>
              </a:ext>
            </a:extLst>
          </p:cNvPr>
          <p:cNvGraphicFramePr>
            <a:graphicFrameLocks noGrp="1"/>
          </p:cNvGraphicFramePr>
          <p:nvPr>
            <p:extLst>
              <p:ext uri="{D42A27DB-BD31-4B8C-83A1-F6EECF244321}">
                <p14:modId xmlns:p14="http://schemas.microsoft.com/office/powerpoint/2010/main" val="2234360225"/>
              </p:ext>
            </p:extLst>
          </p:nvPr>
        </p:nvGraphicFramePr>
        <p:xfrm>
          <a:off x="7729730" y="2035730"/>
          <a:ext cx="3629940" cy="2560320"/>
        </p:xfrm>
        <a:graphic>
          <a:graphicData uri="http://schemas.openxmlformats.org/drawingml/2006/table">
            <a:tbl>
              <a:tblPr>
                <a:tableStyleId>{5C22544A-7EE6-4342-B048-85BDC9FD1C3A}</a:tableStyleId>
              </a:tblPr>
              <a:tblGrid>
                <a:gridCol w="1907439">
                  <a:extLst>
                    <a:ext uri="{9D8B030D-6E8A-4147-A177-3AD203B41FA5}">
                      <a16:colId xmlns:a16="http://schemas.microsoft.com/office/drawing/2014/main" val="1208049036"/>
                    </a:ext>
                  </a:extLst>
                </a:gridCol>
                <a:gridCol w="1722501">
                  <a:extLst>
                    <a:ext uri="{9D8B030D-6E8A-4147-A177-3AD203B41FA5}">
                      <a16:colId xmlns:a16="http://schemas.microsoft.com/office/drawing/2014/main" val="2841357412"/>
                    </a:ext>
                  </a:extLst>
                </a:gridCol>
              </a:tblGrid>
              <a:tr h="363011">
                <a:tc>
                  <a:txBody>
                    <a:bodyPr/>
                    <a:lstStyle/>
                    <a:p>
                      <a:pPr algn="ctr"/>
                      <a:r>
                        <a:rPr lang="en-GB" sz="2400" dirty="0">
                          <a:effectLst/>
                          <a:latin typeface="Arial" panose="020B0604020202020204" pitchFamily="34" charset="0"/>
                          <a:cs typeface="Arial" panose="020B0604020202020204" pitchFamily="34" charset="0"/>
                        </a:rPr>
                        <a:t>Phone type</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en-GB" sz="2400" dirty="0">
                          <a:effectLst/>
                          <a:latin typeface="Arial" panose="020B0604020202020204" pitchFamily="34" charset="0"/>
                          <a:cs typeface="Arial" panose="020B0604020202020204" pitchFamily="34" charset="0"/>
                        </a:rPr>
                        <a:t>Angle</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0176121"/>
                  </a:ext>
                </a:extLst>
              </a:tr>
              <a:tr h="363011">
                <a:tc>
                  <a:txBody>
                    <a:bodyPr/>
                    <a:lstStyle/>
                    <a:p>
                      <a:r>
                        <a:rPr lang="en-GB" sz="2400" b="0" dirty="0">
                          <a:solidFill>
                            <a:schemeClr val="tx1"/>
                          </a:solidFill>
                          <a:latin typeface="Arial" panose="020B0604020202020204" pitchFamily="34" charset="0"/>
                          <a:cs typeface="Arial" panose="020B0604020202020204" pitchFamily="34" charset="0"/>
                        </a:rPr>
                        <a:t>Vigour</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2400">
                          <a:effectLst/>
                          <a:latin typeface="Arial" panose="020B0604020202020204" pitchFamily="34" charset="0"/>
                          <a:cs typeface="Arial" panose="020B0604020202020204" pitchFamily="34" charset="0"/>
                        </a:rPr>
                        <a:t>180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50632156"/>
                  </a:ext>
                </a:extLst>
              </a:tr>
              <a:tr h="439246">
                <a:tc>
                  <a:txBody>
                    <a:bodyPr/>
                    <a:lstStyle/>
                    <a:p>
                      <a:r>
                        <a:rPr lang="en-GB" sz="2400" b="0" dirty="0" err="1">
                          <a:solidFill>
                            <a:schemeClr val="tx1"/>
                          </a:solidFill>
                          <a:latin typeface="Arial" panose="020B0604020202020204" pitchFamily="34" charset="0"/>
                          <a:cs typeface="Arial" panose="020B0604020202020204" pitchFamily="34" charset="0"/>
                        </a:rPr>
                        <a:t>SmartHive</a:t>
                      </a:r>
                      <a:endParaRPr lang="en-GB" sz="2400" b="0" dirty="0">
                        <a:solidFill>
                          <a:schemeClr val="tx1"/>
                        </a:solidFill>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2400" dirty="0">
                          <a:effectLst/>
                          <a:latin typeface="Arial" panose="020B0604020202020204" pitchFamily="34" charset="0"/>
                          <a:cs typeface="Arial" panose="020B0604020202020204" pitchFamily="34" charset="0"/>
                        </a:rPr>
                        <a:t>72</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007369072"/>
                  </a:ext>
                </a:extLst>
              </a:tr>
              <a:tr h="363011">
                <a:tc>
                  <a:txBody>
                    <a:bodyPr/>
                    <a:lstStyle/>
                    <a:p>
                      <a:r>
                        <a:rPr lang="en-GB" sz="2400" b="0" dirty="0">
                          <a:solidFill>
                            <a:schemeClr val="tx1"/>
                          </a:solidFill>
                          <a:latin typeface="Arial" panose="020B0604020202020204" pitchFamily="34" charset="0"/>
                          <a:cs typeface="Arial" panose="020B0604020202020204" pitchFamily="34" charset="0"/>
                        </a:rPr>
                        <a:t>Numinous</a:t>
                      </a: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GB" sz="2400" dirty="0">
                          <a:effectLst/>
                          <a:latin typeface="Arial" panose="020B0604020202020204" pitchFamily="34" charset="0"/>
                          <a:cs typeface="Arial" panose="020B0604020202020204" pitchFamily="34" charset="0"/>
                        </a:rPr>
                        <a:t>54</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471247285"/>
                  </a:ext>
                </a:extLst>
              </a:tr>
              <a:tr h="363011">
                <a:tc>
                  <a:txBody>
                    <a:bodyPr/>
                    <a:lstStyle/>
                    <a:p>
                      <a:r>
                        <a:rPr lang="en-GB" sz="2400" b="0" dirty="0" err="1">
                          <a:solidFill>
                            <a:schemeClr val="tx1"/>
                          </a:solidFill>
                          <a:latin typeface="Arial" panose="020B0604020202020204" pitchFamily="34" charset="0"/>
                          <a:cs typeface="Arial" panose="020B0604020202020204" pitchFamily="34" charset="0"/>
                        </a:rPr>
                        <a:t>Eliven</a:t>
                      </a:r>
                      <a:endParaRPr lang="en-GB" sz="2400" b="0" dirty="0">
                        <a:solidFill>
                          <a:schemeClr val="tx1"/>
                        </a:solidFill>
                        <a:latin typeface="Arial" panose="020B0604020202020204" pitchFamily="34" charset="0"/>
                        <a:cs typeface="Arial" panose="020B0604020202020204" pitchFamily="34" charset="0"/>
                      </a:endParaRPr>
                    </a:p>
                  </a:txBody>
                  <a:tcPr>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400" dirty="0">
                          <a:effectLst/>
                          <a:latin typeface="Arial" panose="020B0604020202020204" pitchFamily="34" charset="0"/>
                          <a:cs typeface="Arial" panose="020B0604020202020204" pitchFamily="34" charset="0"/>
                        </a:rPr>
                        <a:t>54</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3809384"/>
                  </a:ext>
                </a:extLst>
              </a:tr>
              <a:tr h="363011">
                <a:tc>
                  <a:txBody>
                    <a:bodyPr/>
                    <a:lstStyle/>
                    <a:p>
                      <a:pPr algn="ctr"/>
                      <a:r>
                        <a:rPr lang="en-GB" sz="2400" dirty="0">
                          <a:effectLst/>
                          <a:latin typeface="Arial" panose="020B0604020202020204" pitchFamily="34" charset="0"/>
                          <a:cs typeface="Arial" panose="020B0604020202020204" pitchFamily="34" charset="0"/>
                        </a:rPr>
                        <a:t>TOTAL</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r>
                        <a:rPr lang="en-GB" sz="2400" dirty="0">
                          <a:effectLst/>
                          <a:latin typeface="Arial" panose="020B0604020202020204" pitchFamily="34" charset="0"/>
                          <a:cs typeface="Arial" panose="020B0604020202020204" pitchFamily="34" charset="0"/>
                        </a:rPr>
                        <a:t>360</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236154514"/>
                  </a:ext>
                </a:extLst>
              </a:tr>
            </a:tbl>
          </a:graphicData>
        </a:graphic>
      </p:graphicFrame>
    </p:spTree>
    <p:extLst>
      <p:ext uri="{BB962C8B-B14F-4D97-AF65-F5344CB8AC3E}">
        <p14:creationId xmlns:p14="http://schemas.microsoft.com/office/powerpoint/2010/main" val="31568596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247032" y="148816"/>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Constructing and interpreting pie charts</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3029034"/>
          </a:xfrm>
          <a:prstGeom prst="rect">
            <a:avLst/>
          </a:prstGeom>
          <a:noFill/>
        </p:spPr>
        <p:txBody>
          <a:bodyPr wrap="square" rtlCol="0">
            <a:spAutoFit/>
          </a:bodyPr>
          <a:lstStyle/>
          <a:p>
            <a:pPr marL="457200" indent="-457200">
              <a:lnSpc>
                <a:spcPts val="3100"/>
              </a:lnSpc>
              <a:spcAft>
                <a:spcPts val="600"/>
              </a:spcAft>
              <a:buFont typeface="Arial" panose="020B0604020202020204" pitchFamily="34" charset="0"/>
              <a:buChar char="•"/>
            </a:pPr>
            <a:r>
              <a:rPr lang="en-US" sz="2800" dirty="0">
                <a:latin typeface="Arial" panose="020B0604020202020204" pitchFamily="34" charset="0"/>
                <a:cs typeface="Arial" panose="020B0604020202020204" pitchFamily="34" charset="0"/>
              </a:rPr>
              <a:t>Constructing and interpreting pie charts involves direct proportion.</a:t>
            </a:r>
          </a:p>
          <a:p>
            <a:pPr marL="457200" indent="-457200">
              <a:lnSpc>
                <a:spcPts val="3100"/>
              </a:lnSpc>
              <a:spcAft>
                <a:spcPts val="600"/>
              </a:spcAft>
              <a:buFont typeface="Arial" panose="020B0604020202020204" pitchFamily="34" charset="0"/>
              <a:buChar char="•"/>
            </a:pPr>
            <a:r>
              <a:rPr lang="en-US" sz="2800" dirty="0">
                <a:latin typeface="Arial" panose="020B0604020202020204" pitchFamily="34" charset="0"/>
                <a:cs typeface="Arial" panose="020B0604020202020204" pitchFamily="34" charset="0"/>
              </a:rPr>
              <a:t>It requires conversions between frequencies and degrees (and vice-versa) by scaling up or down.</a:t>
            </a:r>
          </a:p>
          <a:p>
            <a:pPr marL="457200" indent="-457200">
              <a:lnSpc>
                <a:spcPts val="3100"/>
              </a:lnSpc>
              <a:spcAft>
                <a:spcPts val="600"/>
              </a:spcAft>
              <a:buFont typeface="Arial" panose="020B0604020202020204" pitchFamily="34" charset="0"/>
              <a:buChar char="•"/>
            </a:pPr>
            <a:r>
              <a:rPr lang="en-US" sz="2800" dirty="0">
                <a:latin typeface="Arial" panose="020B0604020202020204" pitchFamily="34" charset="0"/>
                <a:cs typeface="Arial" panose="020B0604020202020204" pitchFamily="34" charset="0"/>
              </a:rPr>
              <a:t>Ratio tables or double number lines may help with this.</a:t>
            </a:r>
          </a:p>
        </p:txBody>
      </p:sp>
    </p:spTree>
    <p:extLst>
      <p:ext uri="{BB962C8B-B14F-4D97-AF65-F5344CB8AC3E}">
        <p14:creationId xmlns:p14="http://schemas.microsoft.com/office/powerpoint/2010/main" val="2934758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pic>
        <p:nvPicPr>
          <p:cNvPr id="3" name="Picture 2" hidden="1">
            <a:extLst>
              <a:ext uri="{FF2B5EF4-FFF2-40B4-BE49-F238E27FC236}">
                <a16:creationId xmlns:a16="http://schemas.microsoft.com/office/drawing/2014/main" id="{807D04E3-6ECB-89AB-2B9F-80552E0E8368}"/>
              </a:ext>
            </a:extLst>
          </p:cNvPr>
          <p:cNvPicPr>
            <a:picLocks noChangeAspect="1"/>
          </p:cNvPicPr>
          <p:nvPr/>
        </p:nvPicPr>
        <p:blipFill>
          <a:blip r:embed="rId5"/>
          <a:stretch>
            <a:fillRect/>
          </a:stretch>
        </p:blipFill>
        <p:spPr>
          <a:xfrm>
            <a:off x="1305327" y="1329046"/>
            <a:ext cx="8766520" cy="4835567"/>
          </a:xfrm>
          <a:prstGeom prst="rect">
            <a:avLst/>
          </a:prstGeom>
        </p:spPr>
      </p:pic>
      <p:sp>
        <p:nvSpPr>
          <p:cNvPr id="2" name="TextBox 1"/>
          <p:cNvSpPr txBox="1"/>
          <p:nvPr/>
        </p:nvSpPr>
        <p:spPr>
          <a:xfrm>
            <a:off x="1288701" y="1378920"/>
            <a:ext cx="855356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incomplete pictogram shows information about the number of eggs sold from a farm shop on Monday.</a:t>
            </a:r>
          </a:p>
        </p:txBody>
      </p:sp>
      <p:sp>
        <p:nvSpPr>
          <p:cNvPr id="11" name="TextBox 10"/>
          <p:cNvSpPr txBox="1"/>
          <p:nvPr/>
        </p:nvSpPr>
        <p:spPr>
          <a:xfrm>
            <a:off x="1288701" y="4658532"/>
            <a:ext cx="8553568" cy="1077218"/>
          </a:xfrm>
          <a:prstGeom prst="rect">
            <a:avLst/>
          </a:prstGeom>
          <a:noFill/>
        </p:spPr>
        <p:txBody>
          <a:bodyPr wrap="square" rtlCol="0">
            <a:spAutoFit/>
          </a:bodyPr>
          <a:lstStyle/>
          <a:p>
            <a:pPr marL="0" marR="2194560" lvl="0" indent="0" algn="just"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25" normalizeH="0" baseline="0" noProof="0" dirty="0">
                <a:ln>
                  <a:noFill/>
                </a:ln>
                <a:solidFill>
                  <a:srgbClr val="0C0A0A"/>
                </a:solidFill>
                <a:effectLst/>
                <a:uLnTx/>
                <a:uFillTx/>
                <a:latin typeface="Arial" panose="020B0604020202020204" pitchFamily="34" charset="0"/>
                <a:ea typeface="Calibri" panose="020F0502020204030204" pitchFamily="34" charset="0"/>
                <a:cs typeface="Arial" panose="020B0604020202020204" pitchFamily="34" charset="0"/>
              </a:rPr>
              <a:t>On Monday the shop sold 18 eggs. </a:t>
            </a:r>
          </a:p>
          <a:p>
            <a:pPr marL="0" marR="2194560" lvl="0" indent="0" algn="just"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25" normalizeH="0" baseline="0" noProof="0" dirty="0">
                <a:ln>
                  <a:noFill/>
                </a:ln>
                <a:solidFill>
                  <a:srgbClr val="0C0A0A"/>
                </a:solidFill>
                <a:effectLst/>
                <a:uLnTx/>
                <a:uFillTx/>
                <a:latin typeface="Arial" panose="020B0604020202020204" pitchFamily="34" charset="0"/>
                <a:ea typeface="Calibri" panose="020F0502020204030204" pitchFamily="34" charset="0"/>
                <a:cs typeface="Arial" panose="020B0604020202020204" pitchFamily="34" charset="0"/>
              </a:rPr>
              <a:t>On Tuesday the shop sold 24 eggs. </a:t>
            </a:r>
          </a:p>
          <a:p>
            <a:pPr marL="0" marR="2194560" lvl="0" indent="0" algn="just"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20" normalizeH="0" baseline="0" noProof="0" dirty="0">
                <a:ln>
                  <a:noFill/>
                </a:ln>
                <a:solidFill>
                  <a:srgbClr val="0C0A0A"/>
                </a:solidFill>
                <a:effectLst/>
                <a:uLnTx/>
                <a:uFillTx/>
                <a:latin typeface="Arial" panose="020B0604020202020204" pitchFamily="34" charset="0"/>
                <a:ea typeface="Calibri" panose="020F0502020204030204" pitchFamily="34" charset="0"/>
                <a:cs typeface="Arial" panose="020B0604020202020204" pitchFamily="34" charset="0"/>
              </a:rPr>
              <a:t>On Wednesday the shop sold 27 eggs.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6" name="TextBox 15"/>
          <p:cNvSpPr txBox="1"/>
          <p:nvPr/>
        </p:nvSpPr>
        <p:spPr>
          <a:xfrm>
            <a:off x="1288701" y="5755128"/>
            <a:ext cx="85535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440"/>
              </a:spcBef>
              <a:spcAft>
                <a:spcPts val="0"/>
              </a:spcAft>
              <a:buClrTx/>
              <a:buSzTx/>
              <a:buFontTx/>
              <a:buNone/>
              <a:tabLst/>
              <a:defRPr/>
            </a:pPr>
            <a:r>
              <a:rPr kumimoji="0" lang="en-US" sz="1800" b="0" i="0" u="none" strike="noStrike" kern="1200" cap="none" spc="5" normalizeH="0" baseline="0" noProof="0" dirty="0">
                <a:ln>
                  <a:noFill/>
                </a:ln>
                <a:solidFill>
                  <a:srgbClr val="0C0A0A"/>
                </a:solidFill>
                <a:effectLst/>
                <a:uLnTx/>
                <a:uFillTx/>
                <a:latin typeface="Arial" panose="020B0604020202020204" pitchFamily="34" charset="0"/>
                <a:ea typeface="Calibri" panose="020F0502020204030204" pitchFamily="34" charset="0"/>
                <a:cs typeface="Arial" panose="020B0604020202020204" pitchFamily="34" charset="0"/>
              </a:rPr>
              <a:t>Use this information to complete the pictogram and the key.</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7" name="Rectangle 16"/>
          <p:cNvSpPr/>
          <p:nvPr/>
        </p:nvSpPr>
        <p:spPr>
          <a:xfrm>
            <a:off x="7680960" y="2490692"/>
            <a:ext cx="2937097" cy="1182346"/>
          </a:xfrm>
          <a:prstGeom prst="rect">
            <a:avLst/>
          </a:prstGeom>
          <a:solidFill>
            <a:schemeClr val="bg1"/>
          </a:solidFill>
          <a:ln w="190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Key:</a:t>
            </a:r>
          </a:p>
        </p:txBody>
      </p:sp>
      <p:graphicFrame>
        <p:nvGraphicFramePr>
          <p:cNvPr id="6" name="Table 5"/>
          <p:cNvGraphicFramePr>
            <a:graphicFrameLocks noGrp="1"/>
          </p:cNvGraphicFramePr>
          <p:nvPr/>
        </p:nvGraphicFramePr>
        <p:xfrm>
          <a:off x="1288699" y="2320080"/>
          <a:ext cx="5696562" cy="2078280"/>
        </p:xfrm>
        <a:graphic>
          <a:graphicData uri="http://schemas.openxmlformats.org/drawingml/2006/table">
            <a:tbl>
              <a:tblPr firstRow="1" bandRow="1">
                <a:tableStyleId>{5C22544A-7EE6-4342-B048-85BDC9FD1C3A}</a:tableStyleId>
              </a:tblPr>
              <a:tblGrid>
                <a:gridCol w="1765586">
                  <a:extLst>
                    <a:ext uri="{9D8B030D-6E8A-4147-A177-3AD203B41FA5}">
                      <a16:colId xmlns:a16="http://schemas.microsoft.com/office/drawing/2014/main" val="623957677"/>
                    </a:ext>
                  </a:extLst>
                </a:gridCol>
                <a:gridCol w="3930976">
                  <a:extLst>
                    <a:ext uri="{9D8B030D-6E8A-4147-A177-3AD203B41FA5}">
                      <a16:colId xmlns:a16="http://schemas.microsoft.com/office/drawing/2014/main" val="1810615992"/>
                    </a:ext>
                  </a:extLst>
                </a:gridCol>
              </a:tblGrid>
              <a:tr h="692760">
                <a:tc>
                  <a:txBody>
                    <a:bodyPr/>
                    <a:lstStyle/>
                    <a:p>
                      <a:r>
                        <a:rPr lang="en-US" b="0" dirty="0">
                          <a:solidFill>
                            <a:schemeClr val="tx1"/>
                          </a:solidFill>
                          <a:latin typeface="Arial" panose="020B0604020202020204" pitchFamily="34" charset="0"/>
                          <a:cs typeface="Arial" panose="020B0604020202020204" pitchFamily="34" charset="0"/>
                        </a:rPr>
                        <a:t>Monday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2229601"/>
                  </a:ext>
                </a:extLst>
              </a:tr>
              <a:tr h="692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Arial" panose="020B0604020202020204" pitchFamily="34" charset="0"/>
                          <a:cs typeface="Arial" panose="020B0604020202020204" pitchFamily="34" charset="0"/>
                        </a:rPr>
                        <a:t>Tuesday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38896131"/>
                  </a:ext>
                </a:extLst>
              </a:tr>
              <a:tr h="692760">
                <a:tc>
                  <a:txBody>
                    <a:bodyPr/>
                    <a:lstStyle/>
                    <a:p>
                      <a:r>
                        <a:rPr lang="en-US" dirty="0">
                          <a:latin typeface="Arial" panose="020B0604020202020204" pitchFamily="34" charset="0"/>
                          <a:cs typeface="Arial" panose="020B0604020202020204" pitchFamily="34" charset="0"/>
                        </a:rPr>
                        <a:t>Wednesday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6224490"/>
                  </a:ext>
                </a:extLst>
              </a:tr>
            </a:tbl>
          </a:graphicData>
        </a:graphic>
      </p:graphicFrame>
      <p:grpSp>
        <p:nvGrpSpPr>
          <p:cNvPr id="18" name="Group 17"/>
          <p:cNvGrpSpPr/>
          <p:nvPr/>
        </p:nvGrpSpPr>
        <p:grpSpPr>
          <a:xfrm>
            <a:off x="3251687" y="2428863"/>
            <a:ext cx="587068" cy="482251"/>
            <a:chOff x="9842269" y="4856672"/>
            <a:chExt cx="1070146" cy="879078"/>
          </a:xfrm>
        </p:grpSpPr>
        <p:sp>
          <p:nvSpPr>
            <p:cNvPr id="5" name="Oval 4"/>
            <p:cNvSpPr/>
            <p:nvPr/>
          </p:nvSpPr>
          <p:spPr>
            <a:xfrm>
              <a:off x="9842269" y="4856672"/>
              <a:ext cx="1070146" cy="87907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p:cNvCxnSpPr>
              <a:stCxn id="5" idx="0"/>
              <a:endCxn id="5" idx="4"/>
            </p:cNvCxnSpPr>
            <p:nvPr/>
          </p:nvCxnSpPr>
          <p:spPr>
            <a:xfrm>
              <a:off x="10377342" y="4856672"/>
              <a:ext cx="0" cy="8790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5" idx="2"/>
              <a:endCxn id="5" idx="6"/>
            </p:cNvCxnSpPr>
            <p:nvPr/>
          </p:nvCxnSpPr>
          <p:spPr>
            <a:xfrm>
              <a:off x="9842269" y="5296211"/>
              <a:ext cx="107014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p:cNvGrpSpPr/>
          <p:nvPr/>
        </p:nvGrpSpPr>
        <p:grpSpPr>
          <a:xfrm>
            <a:off x="4075917" y="2396280"/>
            <a:ext cx="725954" cy="546584"/>
            <a:chOff x="4082267" y="2351830"/>
            <a:chExt cx="725954" cy="546584"/>
          </a:xfrm>
        </p:grpSpPr>
        <p:sp>
          <p:nvSpPr>
            <p:cNvPr id="28" name="Oval 27"/>
            <p:cNvSpPr/>
            <p:nvPr/>
          </p:nvSpPr>
          <p:spPr>
            <a:xfrm>
              <a:off x="4082267" y="2375523"/>
              <a:ext cx="587068" cy="482251"/>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9" name="Straight Connector 28"/>
            <p:cNvCxnSpPr>
              <a:stCxn id="28" idx="0"/>
              <a:endCxn id="28" idx="4"/>
            </p:cNvCxnSpPr>
            <p:nvPr/>
          </p:nvCxnSpPr>
          <p:spPr>
            <a:xfrm>
              <a:off x="4375801" y="2375523"/>
              <a:ext cx="0" cy="482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28" idx="2"/>
            </p:cNvCxnSpPr>
            <p:nvPr/>
          </p:nvCxnSpPr>
          <p:spPr>
            <a:xfrm>
              <a:off x="4082267" y="2616649"/>
              <a:ext cx="2935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4396121" y="2351830"/>
              <a:ext cx="412100" cy="5465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521729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63C1C9-1DCC-90A1-2066-AC35FE08B260}"/>
              </a:ext>
            </a:extLst>
          </p:cNvPr>
          <p:cNvSpPr>
            <a:spLocks noGrp="1"/>
          </p:cNvSpPr>
          <p:nvPr>
            <p:ph type="sldNum" sz="quarter" idx="12"/>
          </p:nvPr>
        </p:nvSpPr>
        <p:spPr/>
        <p:txBody>
          <a:bodyPr/>
          <a:lstStyle/>
          <a:p>
            <a:fld id="{892959B6-490E-A144-8C7C-88267F972F69}" type="slidenum">
              <a:rPr lang="en-US" smtClean="0"/>
              <a:t>2</a:t>
            </a:fld>
            <a:endParaRPr lang="en-US"/>
          </a:p>
        </p:txBody>
      </p:sp>
      <p:sp>
        <p:nvSpPr>
          <p:cNvPr id="2" name="Title 1">
            <a:extLst>
              <a:ext uri="{FF2B5EF4-FFF2-40B4-BE49-F238E27FC236}">
                <a16:creationId xmlns:a16="http://schemas.microsoft.com/office/drawing/2014/main" id="{BCB7ECD1-D437-C176-2C61-9148608BE254}"/>
              </a:ext>
            </a:extLst>
          </p:cNvPr>
          <p:cNvSpPr>
            <a:spLocks noGrp="1"/>
          </p:cNvSpPr>
          <p:nvPr>
            <p:ph type="title" idx="4294967295"/>
          </p:nvPr>
        </p:nvSpPr>
        <p:spPr>
          <a:xfrm>
            <a:off x="0" y="365125"/>
            <a:ext cx="10515600" cy="757238"/>
          </a:xfrm>
          <a:prstGeom prst="rect">
            <a:avLst/>
          </a:prstGeom>
        </p:spPr>
        <p:txBody>
          <a:bodyPr/>
          <a:lstStyle/>
          <a:p>
            <a:pPr algn="ctr"/>
            <a:r>
              <a:rPr lang="en-GB" b="1" dirty="0">
                <a:solidFill>
                  <a:schemeClr val="accent1"/>
                </a:solidFill>
                <a:latin typeface="Arial" panose="020B0604020202020204" pitchFamily="34" charset="0"/>
                <a:cs typeface="Arial" panose="020B0604020202020204" pitchFamily="34" charset="0"/>
              </a:rPr>
              <a:t>Say what you see</a:t>
            </a:r>
          </a:p>
        </p:txBody>
      </p:sp>
      <p:sp>
        <p:nvSpPr>
          <p:cNvPr id="3" name="Content Placeholder 2">
            <a:extLst>
              <a:ext uri="{FF2B5EF4-FFF2-40B4-BE49-F238E27FC236}">
                <a16:creationId xmlns:a16="http://schemas.microsoft.com/office/drawing/2014/main" id="{EE6D370E-FDCB-B82F-7B4A-C0C2A4F9441C}"/>
              </a:ext>
            </a:extLst>
          </p:cNvPr>
          <p:cNvSpPr>
            <a:spLocks noGrp="1"/>
          </p:cNvSpPr>
          <p:nvPr>
            <p:ph idx="4294967295"/>
          </p:nvPr>
        </p:nvSpPr>
        <p:spPr>
          <a:xfrm>
            <a:off x="1552575" y="1241425"/>
            <a:ext cx="10639425" cy="495300"/>
          </a:xfrm>
          <a:prstGeom prst="rect">
            <a:avLst/>
          </a:prstGeom>
        </p:spPr>
        <p:txBody>
          <a:bodyPr/>
          <a:lstStyle/>
          <a:p>
            <a:pPr marL="0" indent="0">
              <a:buNone/>
            </a:pPr>
            <a:r>
              <a:rPr lang="en-GB" sz="2400" dirty="0">
                <a:latin typeface="Arial" panose="020B0604020202020204" pitchFamily="34" charset="0"/>
                <a:cs typeface="Arial" panose="020B0604020202020204" pitchFamily="34" charset="0"/>
              </a:rPr>
              <a:t>Total medals won by four countries in the 2016 Rio Olympic Games.</a:t>
            </a:r>
          </a:p>
          <a:p>
            <a:pPr marL="0" indent="0">
              <a:buNone/>
            </a:pPr>
            <a:endParaRPr lang="en-GB" sz="2400" dirty="0">
              <a:latin typeface="Arial" panose="020B0604020202020204" pitchFamily="34" charset="0"/>
              <a:cs typeface="Arial" panose="020B0604020202020204" pitchFamily="34" charset="0"/>
            </a:endParaRPr>
          </a:p>
        </p:txBody>
      </p:sp>
      <p:sp>
        <p:nvSpPr>
          <p:cNvPr id="8" name="Isosceles Triangle 7">
            <a:extLst>
              <a:ext uri="{FF2B5EF4-FFF2-40B4-BE49-F238E27FC236}">
                <a16:creationId xmlns:a16="http://schemas.microsoft.com/office/drawing/2014/main" id="{56E1FE2A-68A4-E249-0B16-8E5DBA6871B3}"/>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640E97BC-33AB-7839-FCD8-DFF768373768}"/>
              </a:ext>
            </a:extLst>
          </p:cNvPr>
          <p:cNvSpPr txBox="1"/>
          <p:nvPr/>
        </p:nvSpPr>
        <p:spPr>
          <a:xfrm>
            <a:off x="-75068" y="29042"/>
            <a:ext cx="2141372" cy="369332"/>
          </a:xfrm>
          <a:prstGeom prst="rect">
            <a:avLst/>
          </a:prstGeom>
          <a:noFill/>
          <a:ln>
            <a:noFill/>
          </a:ln>
          <a:effectLst/>
        </p:spPr>
        <p:txBody>
          <a:bodyPr wrap="square" lIns="91440" tIns="45720" rIns="91440" bIns="45720" rtlCol="0" anchor="t">
            <a:spAutoFit/>
          </a:bodyPr>
          <a:lstStyle/>
          <a:p>
            <a:pPr algn="ctr"/>
            <a:r>
              <a:rPr lang="en-GB" b="1" dirty="0">
                <a:solidFill>
                  <a:schemeClr val="bg1"/>
                </a:solidFill>
                <a:latin typeface="Arial"/>
                <a:cs typeface="Arial"/>
              </a:rPr>
              <a:t>INTRODUCTION</a:t>
            </a:r>
            <a:endParaRPr lang="en-GB" sz="1600" b="1" dirty="0">
              <a:solidFill>
                <a:schemeClr val="bg1"/>
              </a:solidFill>
              <a:latin typeface="Arial" panose="020B0604020202020204" pitchFamily="34" charset="0"/>
              <a:cs typeface="Arial" panose="020B0604020202020204" pitchFamily="34" charset="0"/>
            </a:endParaRPr>
          </a:p>
        </p:txBody>
      </p:sp>
      <p:graphicFrame>
        <p:nvGraphicFramePr>
          <p:cNvPr id="10" name="Table 10">
            <a:extLst>
              <a:ext uri="{FF2B5EF4-FFF2-40B4-BE49-F238E27FC236}">
                <a16:creationId xmlns:a16="http://schemas.microsoft.com/office/drawing/2014/main" id="{1E630959-BCCB-00C7-12BB-FEE204CC035A}"/>
              </a:ext>
            </a:extLst>
          </p:cNvPr>
          <p:cNvGraphicFramePr>
            <a:graphicFrameLocks noGrp="1"/>
          </p:cNvGraphicFramePr>
          <p:nvPr/>
        </p:nvGraphicFramePr>
        <p:xfrm>
          <a:off x="471929" y="1905476"/>
          <a:ext cx="5904157" cy="2560320"/>
        </p:xfrm>
        <a:graphic>
          <a:graphicData uri="http://schemas.openxmlformats.org/drawingml/2006/table">
            <a:tbl>
              <a:tblPr firstRow="1" bandRow="1">
                <a:tableStyleId>{5C22544A-7EE6-4342-B048-85BDC9FD1C3A}</a:tableStyleId>
              </a:tblPr>
              <a:tblGrid>
                <a:gridCol w="1254585">
                  <a:extLst>
                    <a:ext uri="{9D8B030D-6E8A-4147-A177-3AD203B41FA5}">
                      <a16:colId xmlns:a16="http://schemas.microsoft.com/office/drawing/2014/main" val="2293638211"/>
                    </a:ext>
                  </a:extLst>
                </a:gridCol>
                <a:gridCol w="967259">
                  <a:extLst>
                    <a:ext uri="{9D8B030D-6E8A-4147-A177-3AD203B41FA5}">
                      <a16:colId xmlns:a16="http://schemas.microsoft.com/office/drawing/2014/main" val="2779922729"/>
                    </a:ext>
                  </a:extLst>
                </a:gridCol>
                <a:gridCol w="1013254">
                  <a:extLst>
                    <a:ext uri="{9D8B030D-6E8A-4147-A177-3AD203B41FA5}">
                      <a16:colId xmlns:a16="http://schemas.microsoft.com/office/drawing/2014/main" val="4207671319"/>
                    </a:ext>
                  </a:extLst>
                </a:gridCol>
                <a:gridCol w="939114">
                  <a:extLst>
                    <a:ext uri="{9D8B030D-6E8A-4147-A177-3AD203B41FA5}">
                      <a16:colId xmlns:a16="http://schemas.microsoft.com/office/drawing/2014/main" val="3211236816"/>
                    </a:ext>
                  </a:extLst>
                </a:gridCol>
                <a:gridCol w="840259">
                  <a:extLst>
                    <a:ext uri="{9D8B030D-6E8A-4147-A177-3AD203B41FA5}">
                      <a16:colId xmlns:a16="http://schemas.microsoft.com/office/drawing/2014/main" val="2864086306"/>
                    </a:ext>
                  </a:extLst>
                </a:gridCol>
                <a:gridCol w="889686">
                  <a:extLst>
                    <a:ext uri="{9D8B030D-6E8A-4147-A177-3AD203B41FA5}">
                      <a16:colId xmlns:a16="http://schemas.microsoft.com/office/drawing/2014/main" val="1762999536"/>
                    </a:ext>
                  </a:extLst>
                </a:gridCol>
              </a:tblGrid>
              <a:tr h="584885">
                <a:tc>
                  <a:txBody>
                    <a:bodyPr/>
                    <a:lstStyle/>
                    <a:p>
                      <a:r>
                        <a:rPr lang="en-GB" dirty="0">
                          <a:solidFill>
                            <a:schemeClr val="tx1"/>
                          </a:solidFill>
                          <a:latin typeface="Arial" panose="020B0604020202020204" pitchFamily="34" charset="0"/>
                          <a:cs typeface="Arial" panose="020B0604020202020204" pitchFamily="34" charset="0"/>
                        </a:rPr>
                        <a:t>Brazil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2019115"/>
                  </a:ext>
                </a:extLst>
              </a:tr>
              <a:tr h="584885">
                <a:tc>
                  <a:txBody>
                    <a:bodyPr/>
                    <a:lstStyle/>
                    <a:p>
                      <a:r>
                        <a:rPr lang="en-GB" b="1" dirty="0">
                          <a:solidFill>
                            <a:schemeClr val="tx1"/>
                          </a:solidFill>
                          <a:latin typeface="Arial" panose="020B0604020202020204" pitchFamily="34" charset="0"/>
                          <a:cs typeface="Arial" panose="020B0604020202020204" pitchFamily="34" charset="0"/>
                        </a:rPr>
                        <a:t>Kenya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9262169"/>
                  </a:ext>
                </a:extLst>
              </a:tr>
              <a:tr h="584885">
                <a:tc>
                  <a:txBody>
                    <a:bodyPr/>
                    <a:lstStyle/>
                    <a:p>
                      <a:r>
                        <a:rPr lang="en-GB" b="1" dirty="0">
                          <a:solidFill>
                            <a:schemeClr val="tx1"/>
                          </a:solidFill>
                          <a:latin typeface="Arial" panose="020B0604020202020204" pitchFamily="34" charset="0"/>
                          <a:cs typeface="Arial" panose="020B0604020202020204" pitchFamily="34" charset="0"/>
                        </a:rPr>
                        <a:t>Jamaica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5248608"/>
                  </a:ext>
                </a:extLst>
              </a:tr>
              <a:tr h="584885">
                <a:tc>
                  <a:txBody>
                    <a:bodyPr/>
                    <a:lstStyle/>
                    <a:p>
                      <a:r>
                        <a:rPr lang="en-GB" b="1" dirty="0">
                          <a:solidFill>
                            <a:schemeClr val="tx1"/>
                          </a:solidFill>
                          <a:latin typeface="Arial" panose="020B0604020202020204" pitchFamily="34" charset="0"/>
                          <a:cs typeface="Arial" panose="020B0604020202020204" pitchFamily="34" charset="0"/>
                        </a:rPr>
                        <a:t>South Africa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5024329"/>
                  </a:ext>
                </a:extLst>
              </a:tr>
            </a:tbl>
          </a:graphicData>
        </a:graphic>
      </p:graphicFrame>
      <p:sp>
        <p:nvSpPr>
          <p:cNvPr id="11" name="Oval 10">
            <a:extLst>
              <a:ext uri="{FF2B5EF4-FFF2-40B4-BE49-F238E27FC236}">
                <a16:creationId xmlns:a16="http://schemas.microsoft.com/office/drawing/2014/main" id="{7F4102D5-E394-73BE-A775-33B462AD0674}"/>
              </a:ext>
            </a:extLst>
          </p:cNvPr>
          <p:cNvSpPr/>
          <p:nvPr/>
        </p:nvSpPr>
        <p:spPr>
          <a:xfrm>
            <a:off x="1967414" y="1986701"/>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3BC230B4-FB56-75C0-6A30-4D884DDAEC20}"/>
              </a:ext>
            </a:extLst>
          </p:cNvPr>
          <p:cNvSpPr/>
          <p:nvPr/>
        </p:nvSpPr>
        <p:spPr>
          <a:xfrm>
            <a:off x="1967414" y="2644124"/>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584BCAEF-038B-4746-74E8-3A3A8E27A2C9}"/>
              </a:ext>
            </a:extLst>
          </p:cNvPr>
          <p:cNvSpPr/>
          <p:nvPr/>
        </p:nvSpPr>
        <p:spPr>
          <a:xfrm>
            <a:off x="1967414" y="3922678"/>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AC3BD9D3-0E62-1D4E-EB4C-D3991E16B707}"/>
              </a:ext>
            </a:extLst>
          </p:cNvPr>
          <p:cNvSpPr/>
          <p:nvPr/>
        </p:nvSpPr>
        <p:spPr>
          <a:xfrm>
            <a:off x="1967414" y="3283401"/>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81065722-5859-C1D6-7782-0DDB964FD5FE}"/>
              </a:ext>
            </a:extLst>
          </p:cNvPr>
          <p:cNvSpPr/>
          <p:nvPr/>
        </p:nvSpPr>
        <p:spPr>
          <a:xfrm>
            <a:off x="2974319" y="1997165"/>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2E77D365-2C93-42CA-FB91-EEABF591CD66}"/>
              </a:ext>
            </a:extLst>
          </p:cNvPr>
          <p:cNvSpPr/>
          <p:nvPr/>
        </p:nvSpPr>
        <p:spPr>
          <a:xfrm>
            <a:off x="2974319" y="2654588"/>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FE6D72BA-25A0-9C85-5CEC-76FA6A6F5E11}"/>
              </a:ext>
            </a:extLst>
          </p:cNvPr>
          <p:cNvSpPr/>
          <p:nvPr/>
        </p:nvSpPr>
        <p:spPr>
          <a:xfrm>
            <a:off x="2974319" y="3933142"/>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767195EB-2C79-2624-BB92-14CB06DE2ED3}"/>
              </a:ext>
            </a:extLst>
          </p:cNvPr>
          <p:cNvSpPr/>
          <p:nvPr/>
        </p:nvSpPr>
        <p:spPr>
          <a:xfrm>
            <a:off x="2974319" y="3293865"/>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5D8F2E4D-6035-FA5F-66C1-3A88891DCEC5}"/>
              </a:ext>
            </a:extLst>
          </p:cNvPr>
          <p:cNvSpPr/>
          <p:nvPr/>
        </p:nvSpPr>
        <p:spPr>
          <a:xfrm>
            <a:off x="3975744" y="1978048"/>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35441B85-AD61-7E24-5A84-A778713330B8}"/>
              </a:ext>
            </a:extLst>
          </p:cNvPr>
          <p:cNvSpPr/>
          <p:nvPr/>
        </p:nvSpPr>
        <p:spPr>
          <a:xfrm>
            <a:off x="3975744" y="2635471"/>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1" name="Partial Circle 20">
            <a:extLst>
              <a:ext uri="{FF2B5EF4-FFF2-40B4-BE49-F238E27FC236}">
                <a16:creationId xmlns:a16="http://schemas.microsoft.com/office/drawing/2014/main" id="{20328A77-31F4-87F4-4727-2B92F5AFB3A2}"/>
              </a:ext>
            </a:extLst>
          </p:cNvPr>
          <p:cNvSpPr/>
          <p:nvPr/>
        </p:nvSpPr>
        <p:spPr>
          <a:xfrm>
            <a:off x="3988105" y="3321455"/>
            <a:ext cx="429368" cy="342047"/>
          </a:xfrm>
          <a:prstGeom prst="pi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2" name="Partial Circle 21">
            <a:extLst>
              <a:ext uri="{FF2B5EF4-FFF2-40B4-BE49-F238E27FC236}">
                <a16:creationId xmlns:a16="http://schemas.microsoft.com/office/drawing/2014/main" id="{17612AF8-0F7F-5C18-0A2B-1523C8468BC9}"/>
              </a:ext>
            </a:extLst>
          </p:cNvPr>
          <p:cNvSpPr/>
          <p:nvPr/>
        </p:nvSpPr>
        <p:spPr>
          <a:xfrm>
            <a:off x="5691393" y="1991332"/>
            <a:ext cx="429368" cy="342047"/>
          </a:xfrm>
          <a:prstGeom prst="pi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3" name="Oval 22">
            <a:extLst>
              <a:ext uri="{FF2B5EF4-FFF2-40B4-BE49-F238E27FC236}">
                <a16:creationId xmlns:a16="http://schemas.microsoft.com/office/drawing/2014/main" id="{D6E6C43E-1E98-3DAE-77DE-7634E6C69D1E}"/>
              </a:ext>
            </a:extLst>
          </p:cNvPr>
          <p:cNvSpPr/>
          <p:nvPr/>
        </p:nvSpPr>
        <p:spPr>
          <a:xfrm>
            <a:off x="4872810" y="1972323"/>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4" name="Partial Circle 23">
            <a:extLst>
              <a:ext uri="{FF2B5EF4-FFF2-40B4-BE49-F238E27FC236}">
                <a16:creationId xmlns:a16="http://schemas.microsoft.com/office/drawing/2014/main" id="{EA80B983-61CA-82C0-159B-0455AC4CD5BE}"/>
              </a:ext>
            </a:extLst>
          </p:cNvPr>
          <p:cNvSpPr/>
          <p:nvPr/>
        </p:nvSpPr>
        <p:spPr>
          <a:xfrm>
            <a:off x="4097925" y="3999638"/>
            <a:ext cx="327663" cy="313571"/>
          </a:xfrm>
          <a:prstGeom prst="pie">
            <a:avLst>
              <a:gd name="adj1" fmla="val 5339643"/>
              <a:gd name="adj2" fmla="val 16200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5" name="Partial Circle 24">
            <a:extLst>
              <a:ext uri="{FF2B5EF4-FFF2-40B4-BE49-F238E27FC236}">
                <a16:creationId xmlns:a16="http://schemas.microsoft.com/office/drawing/2014/main" id="{36CD2C30-A020-C481-3951-0D9A19D34DEB}"/>
              </a:ext>
            </a:extLst>
          </p:cNvPr>
          <p:cNvSpPr/>
          <p:nvPr/>
        </p:nvSpPr>
        <p:spPr>
          <a:xfrm>
            <a:off x="4960672" y="2755087"/>
            <a:ext cx="327663" cy="313571"/>
          </a:xfrm>
          <a:prstGeom prst="pie">
            <a:avLst>
              <a:gd name="adj1" fmla="val 10521288"/>
              <a:gd name="adj2" fmla="val 16200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F2F18831-9E08-0DBB-ACF3-69FBC335FD13}"/>
              </a:ext>
            </a:extLst>
          </p:cNvPr>
          <p:cNvSpPr txBox="1"/>
          <p:nvPr/>
        </p:nvSpPr>
        <p:spPr>
          <a:xfrm>
            <a:off x="621337" y="4743151"/>
            <a:ext cx="538463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Key :          represents 4 medals </a:t>
            </a:r>
          </a:p>
        </p:txBody>
      </p:sp>
      <p:sp>
        <p:nvSpPr>
          <p:cNvPr id="27" name="Oval 26">
            <a:extLst>
              <a:ext uri="{FF2B5EF4-FFF2-40B4-BE49-F238E27FC236}">
                <a16:creationId xmlns:a16="http://schemas.microsoft.com/office/drawing/2014/main" id="{3AEF454B-22A1-03F6-F36F-076F35B17228}"/>
              </a:ext>
            </a:extLst>
          </p:cNvPr>
          <p:cNvSpPr/>
          <p:nvPr/>
        </p:nvSpPr>
        <p:spPr>
          <a:xfrm>
            <a:off x="1287235" y="4737784"/>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55687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pic>
        <p:nvPicPr>
          <p:cNvPr id="3" name="Picture 2" hidden="1">
            <a:extLst>
              <a:ext uri="{FF2B5EF4-FFF2-40B4-BE49-F238E27FC236}">
                <a16:creationId xmlns:a16="http://schemas.microsoft.com/office/drawing/2014/main" id="{807D04E3-6ECB-89AB-2B9F-80552E0E8368}"/>
              </a:ext>
            </a:extLst>
          </p:cNvPr>
          <p:cNvPicPr>
            <a:picLocks noChangeAspect="1"/>
          </p:cNvPicPr>
          <p:nvPr/>
        </p:nvPicPr>
        <p:blipFill>
          <a:blip r:embed="rId5"/>
          <a:stretch>
            <a:fillRect/>
          </a:stretch>
        </p:blipFill>
        <p:spPr>
          <a:xfrm>
            <a:off x="1305327" y="1329046"/>
            <a:ext cx="8766520" cy="4835567"/>
          </a:xfrm>
          <a:prstGeom prst="rect">
            <a:avLst/>
          </a:prstGeom>
        </p:spPr>
      </p:pic>
      <p:sp>
        <p:nvSpPr>
          <p:cNvPr id="2" name="TextBox 1"/>
          <p:cNvSpPr txBox="1"/>
          <p:nvPr/>
        </p:nvSpPr>
        <p:spPr>
          <a:xfrm>
            <a:off x="1288701" y="1378920"/>
            <a:ext cx="855356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incomplete pictogram shows information about the number of eggs sold from a farm shop on Monday.</a:t>
            </a:r>
          </a:p>
        </p:txBody>
      </p:sp>
      <p:sp>
        <p:nvSpPr>
          <p:cNvPr id="11" name="TextBox 10"/>
          <p:cNvSpPr txBox="1"/>
          <p:nvPr/>
        </p:nvSpPr>
        <p:spPr>
          <a:xfrm>
            <a:off x="1288701" y="4658532"/>
            <a:ext cx="8553568" cy="1077218"/>
          </a:xfrm>
          <a:prstGeom prst="rect">
            <a:avLst/>
          </a:prstGeom>
          <a:noFill/>
        </p:spPr>
        <p:txBody>
          <a:bodyPr wrap="square" rtlCol="0">
            <a:spAutoFit/>
          </a:bodyPr>
          <a:lstStyle/>
          <a:p>
            <a:pPr marL="0" marR="2194560" lvl="0" indent="0" algn="just"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25" normalizeH="0" baseline="0" noProof="0" dirty="0">
                <a:ln>
                  <a:noFill/>
                </a:ln>
                <a:solidFill>
                  <a:srgbClr val="0C0A0A"/>
                </a:solidFill>
                <a:effectLst/>
                <a:uLnTx/>
                <a:uFillTx/>
                <a:latin typeface="Arial" panose="020B0604020202020204" pitchFamily="34" charset="0"/>
                <a:ea typeface="Calibri" panose="020F0502020204030204" pitchFamily="34" charset="0"/>
                <a:cs typeface="Arial" panose="020B0604020202020204" pitchFamily="34" charset="0"/>
              </a:rPr>
              <a:t>On Monday the shop sold 18 eggs. </a:t>
            </a:r>
          </a:p>
          <a:p>
            <a:pPr marL="0" marR="2194560" lvl="0" indent="0" algn="just"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25" normalizeH="0" baseline="0" noProof="0" dirty="0">
                <a:ln>
                  <a:noFill/>
                </a:ln>
                <a:solidFill>
                  <a:srgbClr val="0C0A0A"/>
                </a:solidFill>
                <a:effectLst/>
                <a:uLnTx/>
                <a:uFillTx/>
                <a:latin typeface="Arial" panose="020B0604020202020204" pitchFamily="34" charset="0"/>
                <a:ea typeface="Calibri" panose="020F0502020204030204" pitchFamily="34" charset="0"/>
                <a:cs typeface="Arial" panose="020B0604020202020204" pitchFamily="34" charset="0"/>
              </a:rPr>
              <a:t>On Tuesday the shop sold 24 eggs. </a:t>
            </a:r>
          </a:p>
          <a:p>
            <a:pPr marL="0" marR="2194560" lvl="0" indent="0" algn="just"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20" normalizeH="0" baseline="0" noProof="0" dirty="0">
                <a:ln>
                  <a:noFill/>
                </a:ln>
                <a:solidFill>
                  <a:srgbClr val="0C0A0A"/>
                </a:solidFill>
                <a:effectLst/>
                <a:uLnTx/>
                <a:uFillTx/>
                <a:latin typeface="Arial" panose="020B0604020202020204" pitchFamily="34" charset="0"/>
                <a:ea typeface="Calibri" panose="020F0502020204030204" pitchFamily="34" charset="0"/>
                <a:cs typeface="Arial" panose="020B0604020202020204" pitchFamily="34" charset="0"/>
              </a:rPr>
              <a:t>On Wednesday the shop sold 27 eggs.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6" name="TextBox 15"/>
          <p:cNvSpPr txBox="1"/>
          <p:nvPr/>
        </p:nvSpPr>
        <p:spPr>
          <a:xfrm>
            <a:off x="1288701" y="5755128"/>
            <a:ext cx="855356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1440"/>
              </a:spcBef>
              <a:spcAft>
                <a:spcPts val="0"/>
              </a:spcAft>
              <a:buClrTx/>
              <a:buSzTx/>
              <a:buFontTx/>
              <a:buNone/>
              <a:tabLst/>
              <a:defRPr/>
            </a:pPr>
            <a:r>
              <a:rPr kumimoji="0" lang="en-US" sz="1800" b="0" i="0" u="none" strike="noStrike" kern="1200" cap="none" spc="5" normalizeH="0" baseline="0" noProof="0" dirty="0">
                <a:ln>
                  <a:noFill/>
                </a:ln>
                <a:solidFill>
                  <a:srgbClr val="0C0A0A"/>
                </a:solidFill>
                <a:effectLst/>
                <a:uLnTx/>
                <a:uFillTx/>
                <a:latin typeface="Arial" panose="020B0604020202020204" pitchFamily="34" charset="0"/>
                <a:ea typeface="Calibri" panose="020F0502020204030204" pitchFamily="34" charset="0"/>
                <a:cs typeface="Arial" panose="020B0604020202020204" pitchFamily="34" charset="0"/>
              </a:rPr>
              <a:t>Use this information to complete the pictogram and the key.</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7" name="Rectangle 16"/>
          <p:cNvSpPr/>
          <p:nvPr/>
        </p:nvSpPr>
        <p:spPr>
          <a:xfrm>
            <a:off x="7680960" y="2490692"/>
            <a:ext cx="2937097" cy="1182346"/>
          </a:xfrm>
          <a:prstGeom prst="rect">
            <a:avLst/>
          </a:prstGeom>
          <a:solidFill>
            <a:schemeClr val="bg1"/>
          </a:solidFill>
          <a:ln w="190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Key:</a:t>
            </a:r>
          </a:p>
        </p:txBody>
      </p:sp>
      <p:graphicFrame>
        <p:nvGraphicFramePr>
          <p:cNvPr id="6" name="Table 5"/>
          <p:cNvGraphicFramePr>
            <a:graphicFrameLocks noGrp="1"/>
          </p:cNvGraphicFramePr>
          <p:nvPr>
            <p:extLst>
              <p:ext uri="{D42A27DB-BD31-4B8C-83A1-F6EECF244321}">
                <p14:modId xmlns:p14="http://schemas.microsoft.com/office/powerpoint/2010/main" val="1359919754"/>
              </p:ext>
            </p:extLst>
          </p:nvPr>
        </p:nvGraphicFramePr>
        <p:xfrm>
          <a:off x="1288699" y="2320080"/>
          <a:ext cx="5696562" cy="2078280"/>
        </p:xfrm>
        <a:graphic>
          <a:graphicData uri="http://schemas.openxmlformats.org/drawingml/2006/table">
            <a:tbl>
              <a:tblPr firstRow="1" bandRow="1">
                <a:tableStyleId>{5C22544A-7EE6-4342-B048-85BDC9FD1C3A}</a:tableStyleId>
              </a:tblPr>
              <a:tblGrid>
                <a:gridCol w="1765586">
                  <a:extLst>
                    <a:ext uri="{9D8B030D-6E8A-4147-A177-3AD203B41FA5}">
                      <a16:colId xmlns:a16="http://schemas.microsoft.com/office/drawing/2014/main" val="623957677"/>
                    </a:ext>
                  </a:extLst>
                </a:gridCol>
                <a:gridCol w="3930976">
                  <a:extLst>
                    <a:ext uri="{9D8B030D-6E8A-4147-A177-3AD203B41FA5}">
                      <a16:colId xmlns:a16="http://schemas.microsoft.com/office/drawing/2014/main" val="1810615992"/>
                    </a:ext>
                  </a:extLst>
                </a:gridCol>
              </a:tblGrid>
              <a:tr h="692760">
                <a:tc>
                  <a:txBody>
                    <a:bodyPr/>
                    <a:lstStyle/>
                    <a:p>
                      <a:r>
                        <a:rPr lang="en-US" b="0" dirty="0">
                          <a:solidFill>
                            <a:schemeClr val="tx1"/>
                          </a:solidFill>
                          <a:latin typeface="Arial" panose="020B0604020202020204" pitchFamily="34" charset="0"/>
                          <a:cs typeface="Arial" panose="020B0604020202020204" pitchFamily="34" charset="0"/>
                        </a:rPr>
                        <a:t>Monday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2229601"/>
                  </a:ext>
                </a:extLst>
              </a:tr>
              <a:tr h="692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latin typeface="Arial" panose="020B0604020202020204" pitchFamily="34" charset="0"/>
                          <a:cs typeface="Arial" panose="020B0604020202020204" pitchFamily="34" charset="0"/>
                        </a:rPr>
                        <a:t>Tuesday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38896131"/>
                  </a:ext>
                </a:extLst>
              </a:tr>
              <a:tr h="692760">
                <a:tc>
                  <a:txBody>
                    <a:bodyPr/>
                    <a:lstStyle/>
                    <a:p>
                      <a:r>
                        <a:rPr lang="en-US" dirty="0">
                          <a:latin typeface="Arial" panose="020B0604020202020204" pitchFamily="34" charset="0"/>
                          <a:cs typeface="Arial" panose="020B0604020202020204" pitchFamily="34" charset="0"/>
                        </a:rPr>
                        <a:t>Wednesday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6224490"/>
                  </a:ext>
                </a:extLst>
              </a:tr>
            </a:tbl>
          </a:graphicData>
        </a:graphic>
      </p:graphicFrame>
      <p:grpSp>
        <p:nvGrpSpPr>
          <p:cNvPr id="18" name="Group 17"/>
          <p:cNvGrpSpPr/>
          <p:nvPr/>
        </p:nvGrpSpPr>
        <p:grpSpPr>
          <a:xfrm>
            <a:off x="3251687" y="2428863"/>
            <a:ext cx="587068" cy="482251"/>
            <a:chOff x="9842269" y="4856672"/>
            <a:chExt cx="1070146" cy="879078"/>
          </a:xfrm>
        </p:grpSpPr>
        <p:sp>
          <p:nvSpPr>
            <p:cNvPr id="5" name="Oval 4"/>
            <p:cNvSpPr/>
            <p:nvPr/>
          </p:nvSpPr>
          <p:spPr>
            <a:xfrm>
              <a:off x="9842269" y="4856672"/>
              <a:ext cx="1070146" cy="879078"/>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p:cNvCxnSpPr>
              <a:stCxn id="5" idx="0"/>
              <a:endCxn id="5" idx="4"/>
            </p:cNvCxnSpPr>
            <p:nvPr/>
          </p:nvCxnSpPr>
          <p:spPr>
            <a:xfrm>
              <a:off x="10377342" y="4856672"/>
              <a:ext cx="0" cy="8790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stCxn id="5" idx="2"/>
              <a:endCxn id="5" idx="6"/>
            </p:cNvCxnSpPr>
            <p:nvPr/>
          </p:nvCxnSpPr>
          <p:spPr>
            <a:xfrm>
              <a:off x="9842269" y="5296211"/>
              <a:ext cx="107014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p:cNvGrpSpPr/>
          <p:nvPr/>
        </p:nvGrpSpPr>
        <p:grpSpPr>
          <a:xfrm>
            <a:off x="4075917" y="2396280"/>
            <a:ext cx="725954" cy="546584"/>
            <a:chOff x="4082267" y="2351830"/>
            <a:chExt cx="725954" cy="546584"/>
          </a:xfrm>
        </p:grpSpPr>
        <p:sp>
          <p:nvSpPr>
            <p:cNvPr id="28" name="Oval 27"/>
            <p:cNvSpPr/>
            <p:nvPr/>
          </p:nvSpPr>
          <p:spPr>
            <a:xfrm>
              <a:off x="4082267" y="2375523"/>
              <a:ext cx="587068" cy="482251"/>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9" name="Straight Connector 28"/>
            <p:cNvCxnSpPr>
              <a:stCxn id="28" idx="0"/>
              <a:endCxn id="28" idx="4"/>
            </p:cNvCxnSpPr>
            <p:nvPr/>
          </p:nvCxnSpPr>
          <p:spPr>
            <a:xfrm>
              <a:off x="4375801" y="2375523"/>
              <a:ext cx="0" cy="4822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28" idx="2"/>
            </p:cNvCxnSpPr>
            <p:nvPr/>
          </p:nvCxnSpPr>
          <p:spPr>
            <a:xfrm>
              <a:off x="4082267" y="2616649"/>
              <a:ext cx="29353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4396121" y="2351830"/>
              <a:ext cx="412100" cy="5465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7" name="Group 6">
            <a:extLst>
              <a:ext uri="{FF2B5EF4-FFF2-40B4-BE49-F238E27FC236}">
                <a16:creationId xmlns:a16="http://schemas.microsoft.com/office/drawing/2014/main" id="{0CE48424-3EC2-9B50-20D7-5C278AFFE455}"/>
              </a:ext>
            </a:extLst>
          </p:cNvPr>
          <p:cNvGrpSpPr/>
          <p:nvPr/>
        </p:nvGrpSpPr>
        <p:grpSpPr>
          <a:xfrm>
            <a:off x="7829810" y="2939373"/>
            <a:ext cx="587068" cy="482251"/>
            <a:chOff x="9842269" y="4856672"/>
            <a:chExt cx="1070146" cy="879078"/>
          </a:xfrm>
        </p:grpSpPr>
        <p:sp>
          <p:nvSpPr>
            <p:cNvPr id="9" name="Oval 8">
              <a:extLst>
                <a:ext uri="{FF2B5EF4-FFF2-40B4-BE49-F238E27FC236}">
                  <a16:creationId xmlns:a16="http://schemas.microsoft.com/office/drawing/2014/main" id="{3B79F6C3-536F-BB78-1239-51516FB1990B}"/>
                </a:ext>
              </a:extLst>
            </p:cNvPr>
            <p:cNvSpPr/>
            <p:nvPr/>
          </p:nvSpPr>
          <p:spPr>
            <a:xfrm>
              <a:off x="9842269" y="4856672"/>
              <a:ext cx="1070146" cy="879078"/>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cxnSp>
          <p:nvCxnSpPr>
            <p:cNvPr id="19" name="Straight Connector 18">
              <a:extLst>
                <a:ext uri="{FF2B5EF4-FFF2-40B4-BE49-F238E27FC236}">
                  <a16:creationId xmlns:a16="http://schemas.microsoft.com/office/drawing/2014/main" id="{8EBCBB42-9E24-069C-2E49-0A3563046996}"/>
                </a:ext>
              </a:extLst>
            </p:cNvPr>
            <p:cNvCxnSpPr>
              <a:stCxn id="9" idx="0"/>
              <a:endCxn id="9" idx="4"/>
            </p:cNvCxnSpPr>
            <p:nvPr/>
          </p:nvCxnSpPr>
          <p:spPr>
            <a:xfrm>
              <a:off x="10377342" y="4856672"/>
              <a:ext cx="0" cy="8790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A830B1-A97F-DB56-BD82-8892E0187386}"/>
                </a:ext>
              </a:extLst>
            </p:cNvPr>
            <p:cNvCxnSpPr>
              <a:stCxn id="9" idx="2"/>
              <a:endCxn id="9" idx="6"/>
            </p:cNvCxnSpPr>
            <p:nvPr/>
          </p:nvCxnSpPr>
          <p:spPr>
            <a:xfrm>
              <a:off x="9842269" y="5296211"/>
              <a:ext cx="107014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3ECC128B-4448-393B-DD8E-440E2515AC7B}"/>
              </a:ext>
            </a:extLst>
          </p:cNvPr>
          <p:cNvSpPr txBox="1"/>
          <p:nvPr/>
        </p:nvSpPr>
        <p:spPr>
          <a:xfrm>
            <a:off x="8565727" y="2978322"/>
            <a:ext cx="1820655" cy="338554"/>
          </a:xfrm>
          <a:prstGeom prst="rect">
            <a:avLst/>
          </a:prstGeom>
          <a:noFill/>
        </p:spPr>
        <p:txBody>
          <a:bodyPr wrap="square" rtlCol="0">
            <a:spAutoFit/>
          </a:bodyPr>
          <a:lstStyle/>
          <a:p>
            <a:r>
              <a:rPr lang="en-GB" sz="1600" dirty="0">
                <a:solidFill>
                  <a:srgbClr val="FF0000"/>
                </a:solidFill>
              </a:rPr>
              <a:t>represents 12 eggs</a:t>
            </a:r>
          </a:p>
        </p:txBody>
      </p:sp>
      <p:grpSp>
        <p:nvGrpSpPr>
          <p:cNvPr id="24" name="Group 23">
            <a:extLst>
              <a:ext uri="{FF2B5EF4-FFF2-40B4-BE49-F238E27FC236}">
                <a16:creationId xmlns:a16="http://schemas.microsoft.com/office/drawing/2014/main" id="{8F3AE214-7898-C748-0EF3-BD6AAFB0DCF4}"/>
              </a:ext>
            </a:extLst>
          </p:cNvPr>
          <p:cNvGrpSpPr/>
          <p:nvPr/>
        </p:nvGrpSpPr>
        <p:grpSpPr>
          <a:xfrm>
            <a:off x="3251687" y="3147599"/>
            <a:ext cx="587068" cy="482251"/>
            <a:chOff x="9842269" y="4856672"/>
            <a:chExt cx="1070146" cy="879078"/>
          </a:xfrm>
        </p:grpSpPr>
        <p:sp>
          <p:nvSpPr>
            <p:cNvPr id="25" name="Oval 24">
              <a:extLst>
                <a:ext uri="{FF2B5EF4-FFF2-40B4-BE49-F238E27FC236}">
                  <a16:creationId xmlns:a16="http://schemas.microsoft.com/office/drawing/2014/main" id="{ADE8100E-773A-D6D0-964E-EDFEF789787D}"/>
                </a:ext>
              </a:extLst>
            </p:cNvPr>
            <p:cNvSpPr/>
            <p:nvPr/>
          </p:nvSpPr>
          <p:spPr>
            <a:xfrm>
              <a:off x="9842269" y="4856672"/>
              <a:ext cx="1070146" cy="879078"/>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cxnSp>
          <p:nvCxnSpPr>
            <p:cNvPr id="26" name="Straight Connector 25">
              <a:extLst>
                <a:ext uri="{FF2B5EF4-FFF2-40B4-BE49-F238E27FC236}">
                  <a16:creationId xmlns:a16="http://schemas.microsoft.com/office/drawing/2014/main" id="{EB78A801-773C-AB8C-6332-66BBC94DEAFA}"/>
                </a:ext>
              </a:extLst>
            </p:cNvPr>
            <p:cNvCxnSpPr>
              <a:stCxn id="25" idx="0"/>
              <a:endCxn id="25" idx="4"/>
            </p:cNvCxnSpPr>
            <p:nvPr/>
          </p:nvCxnSpPr>
          <p:spPr>
            <a:xfrm>
              <a:off x="10377342" y="4856672"/>
              <a:ext cx="0" cy="8790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7507F58-4517-E15D-9FCB-6913D8971184}"/>
                </a:ext>
              </a:extLst>
            </p:cNvPr>
            <p:cNvCxnSpPr>
              <a:stCxn id="25" idx="2"/>
              <a:endCxn id="25" idx="6"/>
            </p:cNvCxnSpPr>
            <p:nvPr/>
          </p:nvCxnSpPr>
          <p:spPr>
            <a:xfrm>
              <a:off x="9842269" y="5296211"/>
              <a:ext cx="107014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D0CAAAC6-A18E-B76E-D531-B2AEDD059BB9}"/>
              </a:ext>
            </a:extLst>
          </p:cNvPr>
          <p:cNvGrpSpPr/>
          <p:nvPr/>
        </p:nvGrpSpPr>
        <p:grpSpPr>
          <a:xfrm>
            <a:off x="4093992" y="3138996"/>
            <a:ext cx="587068" cy="482251"/>
            <a:chOff x="9842269" y="4856672"/>
            <a:chExt cx="1070146" cy="879078"/>
          </a:xfrm>
        </p:grpSpPr>
        <p:sp>
          <p:nvSpPr>
            <p:cNvPr id="34" name="Oval 33">
              <a:extLst>
                <a:ext uri="{FF2B5EF4-FFF2-40B4-BE49-F238E27FC236}">
                  <a16:creationId xmlns:a16="http://schemas.microsoft.com/office/drawing/2014/main" id="{94EBDB30-8C46-2376-423A-4AF0EB3C6138}"/>
                </a:ext>
              </a:extLst>
            </p:cNvPr>
            <p:cNvSpPr/>
            <p:nvPr/>
          </p:nvSpPr>
          <p:spPr>
            <a:xfrm>
              <a:off x="9842269" y="4856672"/>
              <a:ext cx="1070146" cy="879078"/>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cxnSp>
          <p:nvCxnSpPr>
            <p:cNvPr id="35" name="Straight Connector 34">
              <a:extLst>
                <a:ext uri="{FF2B5EF4-FFF2-40B4-BE49-F238E27FC236}">
                  <a16:creationId xmlns:a16="http://schemas.microsoft.com/office/drawing/2014/main" id="{AF841519-4379-5B42-2C8D-F436BE62C2CB}"/>
                </a:ext>
              </a:extLst>
            </p:cNvPr>
            <p:cNvCxnSpPr>
              <a:stCxn id="34" idx="0"/>
              <a:endCxn id="34" idx="4"/>
            </p:cNvCxnSpPr>
            <p:nvPr/>
          </p:nvCxnSpPr>
          <p:spPr>
            <a:xfrm>
              <a:off x="10377342" y="4856672"/>
              <a:ext cx="0" cy="8790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8C52500-8784-9355-8DEF-8BCB18C46B48}"/>
                </a:ext>
              </a:extLst>
            </p:cNvPr>
            <p:cNvCxnSpPr>
              <a:stCxn id="34" idx="2"/>
              <a:endCxn id="34" idx="6"/>
            </p:cNvCxnSpPr>
            <p:nvPr/>
          </p:nvCxnSpPr>
          <p:spPr>
            <a:xfrm>
              <a:off x="9842269" y="5296211"/>
              <a:ext cx="107014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E48CCB0F-4210-9E25-DAB0-40903E02C56E}"/>
              </a:ext>
            </a:extLst>
          </p:cNvPr>
          <p:cNvGrpSpPr/>
          <p:nvPr/>
        </p:nvGrpSpPr>
        <p:grpSpPr>
          <a:xfrm>
            <a:off x="3251687" y="3825984"/>
            <a:ext cx="587068" cy="482251"/>
            <a:chOff x="9842269" y="4856672"/>
            <a:chExt cx="1070146" cy="879078"/>
          </a:xfrm>
        </p:grpSpPr>
        <p:sp>
          <p:nvSpPr>
            <p:cNvPr id="38" name="Oval 37">
              <a:extLst>
                <a:ext uri="{FF2B5EF4-FFF2-40B4-BE49-F238E27FC236}">
                  <a16:creationId xmlns:a16="http://schemas.microsoft.com/office/drawing/2014/main" id="{87414419-A39B-1A88-352B-C3DB3C1E2AEA}"/>
                </a:ext>
              </a:extLst>
            </p:cNvPr>
            <p:cNvSpPr/>
            <p:nvPr/>
          </p:nvSpPr>
          <p:spPr>
            <a:xfrm>
              <a:off x="9842269" y="4856672"/>
              <a:ext cx="1070146" cy="879078"/>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cxnSp>
          <p:nvCxnSpPr>
            <p:cNvPr id="39" name="Straight Connector 38">
              <a:extLst>
                <a:ext uri="{FF2B5EF4-FFF2-40B4-BE49-F238E27FC236}">
                  <a16:creationId xmlns:a16="http://schemas.microsoft.com/office/drawing/2014/main" id="{1C4851F8-F1B9-1B4D-3E1E-79034F2A8AB9}"/>
                </a:ext>
              </a:extLst>
            </p:cNvPr>
            <p:cNvCxnSpPr>
              <a:stCxn id="38" idx="0"/>
              <a:endCxn id="38" idx="4"/>
            </p:cNvCxnSpPr>
            <p:nvPr/>
          </p:nvCxnSpPr>
          <p:spPr>
            <a:xfrm>
              <a:off x="10377342" y="4856672"/>
              <a:ext cx="0" cy="8790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562CDD1-2D02-BD46-513B-0EFCEAE0FB97}"/>
                </a:ext>
              </a:extLst>
            </p:cNvPr>
            <p:cNvCxnSpPr>
              <a:stCxn id="38" idx="2"/>
              <a:endCxn id="38" idx="6"/>
            </p:cNvCxnSpPr>
            <p:nvPr/>
          </p:nvCxnSpPr>
          <p:spPr>
            <a:xfrm>
              <a:off x="9842269" y="5296211"/>
              <a:ext cx="107014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07FFDA3A-A671-40AB-8D6A-19CE22A1183C}"/>
              </a:ext>
            </a:extLst>
          </p:cNvPr>
          <p:cNvGrpSpPr/>
          <p:nvPr/>
        </p:nvGrpSpPr>
        <p:grpSpPr>
          <a:xfrm>
            <a:off x="4093992" y="3805070"/>
            <a:ext cx="587068" cy="482251"/>
            <a:chOff x="9842269" y="4856672"/>
            <a:chExt cx="1070146" cy="879078"/>
          </a:xfrm>
        </p:grpSpPr>
        <p:sp>
          <p:nvSpPr>
            <p:cNvPr id="42" name="Oval 41">
              <a:extLst>
                <a:ext uri="{FF2B5EF4-FFF2-40B4-BE49-F238E27FC236}">
                  <a16:creationId xmlns:a16="http://schemas.microsoft.com/office/drawing/2014/main" id="{5EA6B206-A554-3C0F-CB7F-FFF560B35BA5}"/>
                </a:ext>
              </a:extLst>
            </p:cNvPr>
            <p:cNvSpPr/>
            <p:nvPr/>
          </p:nvSpPr>
          <p:spPr>
            <a:xfrm>
              <a:off x="9842269" y="4856672"/>
              <a:ext cx="1070146" cy="879078"/>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cxnSp>
          <p:nvCxnSpPr>
            <p:cNvPr id="43" name="Straight Connector 42">
              <a:extLst>
                <a:ext uri="{FF2B5EF4-FFF2-40B4-BE49-F238E27FC236}">
                  <a16:creationId xmlns:a16="http://schemas.microsoft.com/office/drawing/2014/main" id="{8EA8DB07-707F-599C-4F5B-1D0AF6D85DF6}"/>
                </a:ext>
              </a:extLst>
            </p:cNvPr>
            <p:cNvCxnSpPr>
              <a:stCxn id="42" idx="0"/>
              <a:endCxn id="42" idx="4"/>
            </p:cNvCxnSpPr>
            <p:nvPr/>
          </p:nvCxnSpPr>
          <p:spPr>
            <a:xfrm>
              <a:off x="10377342" y="4856672"/>
              <a:ext cx="0" cy="8790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7C33C2F-811B-799A-51BA-4CB61E20D1E7}"/>
                </a:ext>
              </a:extLst>
            </p:cNvPr>
            <p:cNvCxnSpPr>
              <a:stCxn id="42" idx="2"/>
              <a:endCxn id="42" idx="6"/>
            </p:cNvCxnSpPr>
            <p:nvPr/>
          </p:nvCxnSpPr>
          <p:spPr>
            <a:xfrm>
              <a:off x="9842269" y="5296211"/>
              <a:ext cx="107014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6" name="Oval 45">
            <a:extLst>
              <a:ext uri="{FF2B5EF4-FFF2-40B4-BE49-F238E27FC236}">
                <a16:creationId xmlns:a16="http://schemas.microsoft.com/office/drawing/2014/main" id="{761363D4-B792-13F9-EF99-708FD9C3CA92}"/>
              </a:ext>
            </a:extLst>
          </p:cNvPr>
          <p:cNvSpPr/>
          <p:nvPr/>
        </p:nvSpPr>
        <p:spPr>
          <a:xfrm>
            <a:off x="4936297" y="3805070"/>
            <a:ext cx="587068" cy="482251"/>
          </a:xfrm>
          <a:prstGeom prst="ellipse">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cxnSp>
        <p:nvCxnSpPr>
          <p:cNvPr id="47" name="Straight Connector 46">
            <a:extLst>
              <a:ext uri="{FF2B5EF4-FFF2-40B4-BE49-F238E27FC236}">
                <a16:creationId xmlns:a16="http://schemas.microsoft.com/office/drawing/2014/main" id="{C621B612-BB32-3C48-E3ED-AD013E6C1DE2}"/>
              </a:ext>
            </a:extLst>
          </p:cNvPr>
          <p:cNvCxnSpPr>
            <a:cxnSpLocks/>
            <a:endCxn id="46" idx="4"/>
          </p:cNvCxnSpPr>
          <p:nvPr/>
        </p:nvCxnSpPr>
        <p:spPr>
          <a:xfrm>
            <a:off x="5229831" y="4046195"/>
            <a:ext cx="0" cy="24112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E004852-36FC-8110-092A-F731F59B5635}"/>
              </a:ext>
            </a:extLst>
          </p:cNvPr>
          <p:cNvCxnSpPr>
            <a:cxnSpLocks/>
            <a:stCxn id="46" idx="2"/>
          </p:cNvCxnSpPr>
          <p:nvPr/>
        </p:nvCxnSpPr>
        <p:spPr>
          <a:xfrm>
            <a:off x="4936297" y="4046196"/>
            <a:ext cx="29353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1805011D-7BDC-B2AC-88C2-C20F9F2C7092}"/>
              </a:ext>
            </a:extLst>
          </p:cNvPr>
          <p:cNvSpPr/>
          <p:nvPr/>
        </p:nvSpPr>
        <p:spPr>
          <a:xfrm>
            <a:off x="5250151" y="3781377"/>
            <a:ext cx="412100" cy="5465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Rectangle 58">
            <a:extLst>
              <a:ext uri="{FF2B5EF4-FFF2-40B4-BE49-F238E27FC236}">
                <a16:creationId xmlns:a16="http://schemas.microsoft.com/office/drawing/2014/main" id="{1FC4249C-504F-6D2D-8160-2997F90F5259}"/>
              </a:ext>
            </a:extLst>
          </p:cNvPr>
          <p:cNvSpPr/>
          <p:nvPr/>
        </p:nvSpPr>
        <p:spPr>
          <a:xfrm>
            <a:off x="4799769" y="3762492"/>
            <a:ext cx="495645" cy="2643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809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8EEA654E-3E70-3810-3C26-012135A253E8}"/>
              </a:ext>
            </a:extLst>
          </p:cNvPr>
          <p:cNvSpPr/>
          <p:nvPr/>
        </p:nvSpPr>
        <p:spPr>
          <a:xfrm>
            <a:off x="241129" y="4291584"/>
            <a:ext cx="5218176" cy="162467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05625" y="112713"/>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30F4D556-448E-E4F9-793C-0A9E0BCBFD43}"/>
              </a:ext>
            </a:extLst>
          </p:cNvPr>
          <p:cNvSpPr txBox="1"/>
          <p:nvPr/>
        </p:nvSpPr>
        <p:spPr>
          <a:xfrm>
            <a:off x="245621" y="4401312"/>
            <a:ext cx="5315712" cy="1354602"/>
          </a:xfrm>
          <a:prstGeom prst="rect">
            <a:avLst/>
          </a:prstGeom>
          <a:noFill/>
        </p:spPr>
        <p:txBody>
          <a:bodyPr wrap="square" rtlCol="0">
            <a:spAutoFit/>
          </a:bodyPr>
          <a:lstStyle/>
          <a:p>
            <a:pPr>
              <a:lnSpc>
                <a:spcPct val="107000"/>
              </a:lnSpc>
              <a:spcAft>
                <a:spcPts val="800"/>
              </a:spcAft>
            </a:pPr>
            <a:r>
              <a:rPr lang="en-GB" sz="2400" dirty="0">
                <a:effectLst/>
                <a:latin typeface="Arial" panose="020B0604020202020204" pitchFamily="34" charset="0"/>
                <a:ea typeface="Calibri" panose="020F0502020204030204" pitchFamily="34" charset="0"/>
                <a:cs typeface="Arial" panose="020B0604020202020204" pitchFamily="34" charset="0"/>
              </a:rPr>
              <a:t>1. The width of the last bar (Tom) is wrong, it should be one column wide</a:t>
            </a:r>
          </a:p>
          <a:p>
            <a:r>
              <a:rPr lang="en-GB" sz="2400" dirty="0">
                <a:effectLst/>
                <a:latin typeface="Arial" panose="020B0604020202020204" pitchFamily="34" charset="0"/>
                <a:ea typeface="Calibri" panose="020F0502020204030204" pitchFamily="34" charset="0"/>
                <a:cs typeface="Arial" panose="020B0604020202020204" pitchFamily="34" charset="0"/>
              </a:rPr>
              <a:t>2. The numbering of the </a:t>
            </a:r>
            <a:r>
              <a:rPr lang="en-GB" sz="2400" i="1" dirty="0">
                <a:effectLst/>
                <a:latin typeface="Arial" panose="020B0604020202020204" pitchFamily="34" charset="0"/>
                <a:ea typeface="Calibri" panose="020F0502020204030204" pitchFamily="34" charset="0"/>
                <a:cs typeface="Arial" panose="020B0604020202020204" pitchFamily="34" charset="0"/>
              </a:rPr>
              <a:t>y</a:t>
            </a:r>
            <a:r>
              <a:rPr lang="en-GB" sz="2400" dirty="0">
                <a:effectLst/>
                <a:latin typeface="Arial" panose="020B0604020202020204" pitchFamily="34" charset="0"/>
                <a:ea typeface="Calibri" panose="020F0502020204030204" pitchFamily="34" charset="0"/>
                <a:cs typeface="Arial" panose="020B0604020202020204" pitchFamily="34" charset="0"/>
              </a:rPr>
              <a:t>-axis</a:t>
            </a:r>
            <a:endParaRPr lang="en-GB" sz="240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65C5C23C-00D0-2B98-3DAD-F4FFE7A55E9D}"/>
              </a:ext>
            </a:extLst>
          </p:cNvPr>
          <p:cNvSpPr/>
          <p:nvPr/>
        </p:nvSpPr>
        <p:spPr>
          <a:xfrm>
            <a:off x="353568" y="4401312"/>
            <a:ext cx="4998720" cy="13546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1">
            <a:extLst>
              <a:ext uri="{FF2B5EF4-FFF2-40B4-BE49-F238E27FC236}">
                <a16:creationId xmlns:a16="http://schemas.microsoft.com/office/drawing/2014/main" id="{50DDE34D-AC41-D30F-50C1-B74E9B00FA7C}"/>
              </a:ext>
            </a:extLst>
          </p:cNvPr>
          <p:cNvSpPr txBox="1"/>
          <p:nvPr/>
        </p:nvSpPr>
        <p:spPr>
          <a:xfrm>
            <a:off x="772173" y="1212350"/>
            <a:ext cx="4347241" cy="85408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err="1">
                <a:latin typeface="Arial" panose="020B0604020202020204" pitchFamily="34" charset="0"/>
                <a:cs typeface="Arial" panose="020B0604020202020204" pitchFamily="34" charset="0"/>
              </a:rPr>
              <a:t>Farhad</a:t>
            </a:r>
            <a:r>
              <a:rPr lang="en-US" dirty="0">
                <a:latin typeface="Arial" panose="020B0604020202020204" pitchFamily="34" charset="0"/>
                <a:cs typeface="Arial" panose="020B0604020202020204" pitchFamily="34" charset="0"/>
              </a:rPr>
              <a:t>, George and Tom each did a test.</a:t>
            </a:r>
          </a:p>
          <a:p>
            <a:endParaRPr lang="en-US" dirty="0">
              <a:latin typeface="Arial" panose="020B0604020202020204" pitchFamily="34" charset="0"/>
              <a:cs typeface="Arial" panose="020B0604020202020204" pitchFamily="34" charset="0"/>
            </a:endParaRPr>
          </a:p>
          <a:p>
            <a:pPr>
              <a:lnSpc>
                <a:spcPct val="75000"/>
              </a:lnSpc>
            </a:pPr>
            <a:r>
              <a:rPr lang="en-US" spc="-50" dirty="0">
                <a:solidFill>
                  <a:srgbClr val="000000"/>
                </a:solidFill>
                <a:latin typeface="Arial" panose="020B0604020202020204" pitchFamily="34" charset="0"/>
                <a:ea typeface="Calibri" panose="020F0502020204030204" pitchFamily="34" charset="0"/>
                <a:cs typeface="Arial" panose="020B0604020202020204" pitchFamily="34" charset="0"/>
              </a:rPr>
              <a:t>Here are their marks for the test.</a:t>
            </a:r>
            <a:endParaRPr lang="en-US" sz="1200" dirty="0">
              <a:latin typeface="Arial" panose="020B0604020202020204" pitchFamily="34" charset="0"/>
              <a:ea typeface="Calibri" panose="020F0502020204030204" pitchFamily="34" charset="0"/>
              <a:cs typeface="Arial" panose="020B0604020202020204" pitchFamily="34" charset="0"/>
            </a:endParaRPr>
          </a:p>
        </p:txBody>
      </p:sp>
      <p:sp>
        <p:nvSpPr>
          <p:cNvPr id="5" name="TextBox 15">
            <a:extLst>
              <a:ext uri="{FF2B5EF4-FFF2-40B4-BE49-F238E27FC236}">
                <a16:creationId xmlns:a16="http://schemas.microsoft.com/office/drawing/2014/main" id="{CAD93CAB-084A-31EF-A3E4-EA5FD8545D38}"/>
              </a:ext>
            </a:extLst>
          </p:cNvPr>
          <p:cNvSpPr txBox="1"/>
          <p:nvPr/>
        </p:nvSpPr>
        <p:spPr>
          <a:xfrm>
            <a:off x="5779931" y="1212350"/>
            <a:ext cx="5828732"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George drew this bar chart to show the marks they got.</a:t>
            </a:r>
          </a:p>
          <a:p>
            <a:r>
              <a:rPr lang="en-US" dirty="0">
                <a:latin typeface="Arial" panose="020B0604020202020204" pitchFamily="34" charset="0"/>
                <a:cs typeface="Arial" panose="020B0604020202020204" pitchFamily="34" charset="0"/>
              </a:rPr>
              <a:t>The bar chart is </a:t>
            </a:r>
            <a:r>
              <a:rPr lang="en-US" b="1" dirty="0">
                <a:latin typeface="Arial" panose="020B0604020202020204" pitchFamily="34" charset="0"/>
                <a:cs typeface="Arial" panose="020B0604020202020204" pitchFamily="34" charset="0"/>
              </a:rPr>
              <a:t>not</a:t>
            </a:r>
            <a:r>
              <a:rPr lang="en-US" dirty="0">
                <a:latin typeface="Arial" panose="020B0604020202020204" pitchFamily="34" charset="0"/>
                <a:cs typeface="Arial" panose="020B0604020202020204" pitchFamily="34" charset="0"/>
              </a:rPr>
              <a:t> fully correct.</a:t>
            </a:r>
          </a:p>
        </p:txBody>
      </p:sp>
      <p:sp>
        <p:nvSpPr>
          <p:cNvPr id="11" name="TextBox 16">
            <a:extLst>
              <a:ext uri="{FF2B5EF4-FFF2-40B4-BE49-F238E27FC236}">
                <a16:creationId xmlns:a16="http://schemas.microsoft.com/office/drawing/2014/main" id="{7D490163-0DF0-30A3-5F70-9075725A357F}"/>
              </a:ext>
            </a:extLst>
          </p:cNvPr>
          <p:cNvSpPr txBox="1"/>
          <p:nvPr/>
        </p:nvSpPr>
        <p:spPr>
          <a:xfrm>
            <a:off x="5779931" y="5224736"/>
            <a:ext cx="6210041"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980"/>
              </a:spcBef>
              <a:spcAft>
                <a:spcPts val="360"/>
              </a:spcAft>
            </a:pPr>
            <a:r>
              <a:rPr lang="en-US" spc="-65" dirty="0">
                <a:solidFill>
                  <a:srgbClr val="000000"/>
                </a:solidFill>
                <a:latin typeface="Arial" panose="020B0604020202020204" pitchFamily="34" charset="0"/>
                <a:ea typeface="Calibri" panose="020F0502020204030204" pitchFamily="34" charset="0"/>
                <a:cs typeface="Arial" panose="020B0604020202020204" pitchFamily="34" charset="0"/>
              </a:rPr>
              <a:t>Write down </a:t>
            </a:r>
            <a:r>
              <a:rPr lang="en-US" b="1" spc="-65" dirty="0">
                <a:solidFill>
                  <a:srgbClr val="000000"/>
                </a:solidFill>
                <a:latin typeface="Arial" panose="020B0604020202020204" pitchFamily="34" charset="0"/>
                <a:ea typeface="Calibri" panose="020F0502020204030204" pitchFamily="34" charset="0"/>
                <a:cs typeface="Arial" panose="020B0604020202020204" pitchFamily="34" charset="0"/>
              </a:rPr>
              <a:t>two</a:t>
            </a:r>
            <a:r>
              <a:rPr lang="en-US" spc="-65" dirty="0">
                <a:solidFill>
                  <a:srgbClr val="000000"/>
                </a:solidFill>
                <a:latin typeface="Arial" panose="020B0604020202020204" pitchFamily="34" charset="0"/>
                <a:ea typeface="Calibri" panose="020F0502020204030204" pitchFamily="34" charset="0"/>
                <a:cs typeface="Arial" panose="020B0604020202020204" pitchFamily="34" charset="0"/>
              </a:rPr>
              <a:t> things that are wrong with George</a:t>
            </a:r>
            <a:r>
              <a:rPr lang="en-US" dirty="0">
                <a:latin typeface="Arial" panose="020B0604020202020204" pitchFamily="34" charset="0"/>
                <a:cs typeface="Arial" panose="020B0604020202020204" pitchFamily="34" charset="0"/>
              </a:rPr>
              <a:t>’s</a:t>
            </a:r>
            <a:r>
              <a:rPr lang="en-US" spc="-65" dirty="0">
                <a:solidFill>
                  <a:srgbClr val="000000"/>
                </a:solidFill>
                <a:latin typeface="Arial" panose="020B0604020202020204" pitchFamily="34" charset="0"/>
                <a:ea typeface="Calibri" panose="020F0502020204030204" pitchFamily="34" charset="0"/>
                <a:cs typeface="Arial" panose="020B0604020202020204" pitchFamily="34" charset="0"/>
              </a:rPr>
              <a:t> bar chart.</a:t>
            </a:r>
            <a:endParaRPr lang="en-US" dirty="0">
              <a:latin typeface="Arial" panose="020B0604020202020204" pitchFamily="34" charset="0"/>
              <a:ea typeface="Calibri" panose="020F0502020204030204" pitchFamily="34" charset="0"/>
              <a:cs typeface="Arial" panose="020B0604020202020204" pitchFamily="34" charset="0"/>
            </a:endParaRPr>
          </a:p>
        </p:txBody>
      </p:sp>
      <p:pic>
        <p:nvPicPr>
          <p:cNvPr id="16" name="table">
            <a:extLst>
              <a:ext uri="{FF2B5EF4-FFF2-40B4-BE49-F238E27FC236}">
                <a16:creationId xmlns:a16="http://schemas.microsoft.com/office/drawing/2014/main" id="{388A9D08-C199-0E4F-61A8-0C8AFC35BAFC}"/>
              </a:ext>
            </a:extLst>
          </p:cNvPr>
          <p:cNvPicPr>
            <a:picLocks noChangeAspect="1"/>
          </p:cNvPicPr>
          <p:nvPr/>
        </p:nvPicPr>
        <p:blipFill>
          <a:blip r:embed="rId5"/>
          <a:stretch>
            <a:fillRect/>
          </a:stretch>
        </p:blipFill>
        <p:spPr>
          <a:xfrm>
            <a:off x="891046" y="2416289"/>
            <a:ext cx="1847088" cy="1112520"/>
          </a:xfrm>
          <a:prstGeom prst="rect">
            <a:avLst/>
          </a:prstGeom>
        </p:spPr>
      </p:pic>
      <p:pic>
        <p:nvPicPr>
          <p:cNvPr id="17" name="Picture 16" descr="A bar chart with three grey bars, background grid, x-axis and y-axis. The y-axis is labelled: 0–78 upwards in single increments. The y-axis is labelled: Farhad, George and Tom. The order of the bars from smallest to tallest is: Tom, Farhad and then George.">
            <a:extLst>
              <a:ext uri="{FF2B5EF4-FFF2-40B4-BE49-F238E27FC236}">
                <a16:creationId xmlns:a16="http://schemas.microsoft.com/office/drawing/2014/main" id="{A4C83F3F-98FF-33EC-F0A6-D31D34B6FD17}"/>
              </a:ext>
            </a:extLst>
          </p:cNvPr>
          <p:cNvPicPr>
            <a:picLocks noChangeAspect="1"/>
          </p:cNvPicPr>
          <p:nvPr/>
        </p:nvPicPr>
        <p:blipFill>
          <a:blip r:embed="rId6"/>
          <a:srcRect/>
          <a:stretch/>
        </p:blipFill>
        <p:spPr>
          <a:xfrm>
            <a:off x="6755379" y="2271273"/>
            <a:ext cx="3118854" cy="2624328"/>
          </a:xfrm>
          <a:prstGeom prst="rect">
            <a:avLst/>
          </a:prstGeom>
        </p:spPr>
      </p:pic>
    </p:spTree>
    <p:extLst>
      <p:ext uri="{BB962C8B-B14F-4D97-AF65-F5344CB8AC3E}">
        <p14:creationId xmlns:p14="http://schemas.microsoft.com/office/powerpoint/2010/main" val="47647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aphicFrame>
        <p:nvGraphicFramePr>
          <p:cNvPr id="9" name="Chart 8">
            <a:extLst>
              <a:ext uri="{FF2B5EF4-FFF2-40B4-BE49-F238E27FC236}">
                <a16:creationId xmlns:a16="http://schemas.microsoft.com/office/drawing/2014/main" id="{C4075395-5272-D94D-6200-FE7807743550}"/>
              </a:ext>
            </a:extLst>
          </p:cNvPr>
          <p:cNvGraphicFramePr/>
          <p:nvPr>
            <p:extLst>
              <p:ext uri="{D42A27DB-BD31-4B8C-83A1-F6EECF244321}">
                <p14:modId xmlns:p14="http://schemas.microsoft.com/office/powerpoint/2010/main" val="3149885749"/>
              </p:ext>
            </p:extLst>
          </p:nvPr>
        </p:nvGraphicFramePr>
        <p:xfrm>
          <a:off x="6261131" y="2416179"/>
          <a:ext cx="5731510" cy="3488690"/>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750306EB-98BF-324C-C1F4-296AF2B1CD7F}"/>
              </a:ext>
            </a:extLst>
          </p:cNvPr>
          <p:cNvSpPr txBox="1"/>
          <p:nvPr/>
        </p:nvSpPr>
        <p:spPr>
          <a:xfrm>
            <a:off x="2799190" y="257838"/>
            <a:ext cx="6124574" cy="584775"/>
          </a:xfrm>
          <a:prstGeom prst="rect">
            <a:avLst/>
          </a:prstGeom>
          <a:noFill/>
        </p:spPr>
        <p:txBody>
          <a:bodyPr wrap="square">
            <a:spAutoFit/>
          </a:bodyPr>
          <a:lstStyle/>
          <a:p>
            <a:r>
              <a:rPr kumimoji="0" lang="en-US"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endParaRPr lang="en-GB" sz="3200" dirty="0"/>
          </a:p>
        </p:txBody>
      </p:sp>
      <p:sp>
        <p:nvSpPr>
          <p:cNvPr id="16" name="TextBox 15">
            <a:extLst>
              <a:ext uri="{FF2B5EF4-FFF2-40B4-BE49-F238E27FC236}">
                <a16:creationId xmlns:a16="http://schemas.microsoft.com/office/drawing/2014/main" id="{6876BCE2-B247-3096-4865-379DC8E96716}"/>
              </a:ext>
            </a:extLst>
          </p:cNvPr>
          <p:cNvSpPr txBox="1"/>
          <p:nvPr/>
        </p:nvSpPr>
        <p:spPr>
          <a:xfrm>
            <a:off x="1182664" y="1215850"/>
            <a:ext cx="9826671" cy="1569660"/>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The table gives information about the number of goals scored by each of three teams.</a:t>
            </a:r>
          </a:p>
          <a:p>
            <a:endParaRPr lang="en-GB" sz="2400" dirty="0">
              <a:latin typeface="Arial" panose="020B0604020202020204" pitchFamily="34" charset="0"/>
              <a:cs typeface="Arial" panose="020B0604020202020204" pitchFamily="34" charset="0"/>
            </a:endParaRPr>
          </a:p>
          <a:p>
            <a:r>
              <a:rPr lang="en-GB" sz="2400" dirty="0">
                <a:effectLst/>
                <a:latin typeface="Arial" panose="020B0604020202020204" pitchFamily="34" charset="0"/>
                <a:ea typeface="Calibri" panose="020F0502020204030204" pitchFamily="34" charset="0"/>
                <a:cs typeface="Arial" panose="020B0604020202020204" pitchFamily="34" charset="0"/>
              </a:rPr>
              <a:t>Draw an accurate pie chart for this information.</a:t>
            </a:r>
            <a:endParaRPr lang="en-GB" sz="3200" dirty="0">
              <a:latin typeface="Arial" panose="020B0604020202020204" pitchFamily="34" charset="0"/>
              <a:cs typeface="Arial" panose="020B0604020202020204" pitchFamily="34" charset="0"/>
            </a:endParaRPr>
          </a:p>
        </p:txBody>
      </p:sp>
      <p:graphicFrame>
        <p:nvGraphicFramePr>
          <p:cNvPr id="17" name="Table 17">
            <a:extLst>
              <a:ext uri="{FF2B5EF4-FFF2-40B4-BE49-F238E27FC236}">
                <a16:creationId xmlns:a16="http://schemas.microsoft.com/office/drawing/2014/main" id="{06A48C71-2B0A-1384-AF12-AF5A9AB85785}"/>
              </a:ext>
            </a:extLst>
          </p:cNvPr>
          <p:cNvGraphicFramePr>
            <a:graphicFrameLocks noGrp="1"/>
          </p:cNvGraphicFramePr>
          <p:nvPr>
            <p:extLst>
              <p:ext uri="{D42A27DB-BD31-4B8C-83A1-F6EECF244321}">
                <p14:modId xmlns:p14="http://schemas.microsoft.com/office/powerpoint/2010/main" val="1373888608"/>
              </p:ext>
            </p:extLst>
          </p:nvPr>
        </p:nvGraphicFramePr>
        <p:xfrm>
          <a:off x="1018189" y="3388766"/>
          <a:ext cx="4080422" cy="2106112"/>
        </p:xfrm>
        <a:graphic>
          <a:graphicData uri="http://schemas.openxmlformats.org/drawingml/2006/table">
            <a:tbl>
              <a:tblPr firstRow="1" bandRow="1">
                <a:tableStyleId>{5C22544A-7EE6-4342-B048-85BDC9FD1C3A}</a:tableStyleId>
              </a:tblPr>
              <a:tblGrid>
                <a:gridCol w="2040211">
                  <a:extLst>
                    <a:ext uri="{9D8B030D-6E8A-4147-A177-3AD203B41FA5}">
                      <a16:colId xmlns:a16="http://schemas.microsoft.com/office/drawing/2014/main" val="817257978"/>
                    </a:ext>
                  </a:extLst>
                </a:gridCol>
                <a:gridCol w="2040211">
                  <a:extLst>
                    <a:ext uri="{9D8B030D-6E8A-4147-A177-3AD203B41FA5}">
                      <a16:colId xmlns:a16="http://schemas.microsoft.com/office/drawing/2014/main" val="960840765"/>
                    </a:ext>
                  </a:extLst>
                </a:gridCol>
              </a:tblGrid>
              <a:tr h="526528">
                <a:tc>
                  <a:txBody>
                    <a:bodyPr/>
                    <a:lstStyle/>
                    <a:p>
                      <a:r>
                        <a:rPr lang="en-GB" dirty="0">
                          <a:solidFill>
                            <a:schemeClr val="tx1"/>
                          </a:solidFill>
                          <a:latin typeface="Arial" panose="020B0604020202020204" pitchFamily="34" charset="0"/>
                          <a:cs typeface="Arial" panose="020B0604020202020204" pitchFamily="34" charset="0"/>
                        </a:rPr>
                        <a:t>Team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latin typeface="Arial" panose="020B0604020202020204" pitchFamily="34" charset="0"/>
                          <a:cs typeface="Arial" panose="020B0604020202020204" pitchFamily="34" charset="0"/>
                        </a:rPr>
                        <a:t>Number of goals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9593648"/>
                  </a:ext>
                </a:extLst>
              </a:tr>
              <a:tr h="526528">
                <a:tc>
                  <a:txBody>
                    <a:bodyPr/>
                    <a:lstStyle/>
                    <a:p>
                      <a:r>
                        <a:rPr lang="en-GB" dirty="0">
                          <a:solidFill>
                            <a:schemeClr val="tx1"/>
                          </a:solidFill>
                          <a:latin typeface="Arial" panose="020B0604020202020204" pitchFamily="34" charset="0"/>
                          <a:cs typeface="Arial" panose="020B0604020202020204" pitchFamily="34" charset="0"/>
                        </a:rPr>
                        <a:t>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latin typeface="Arial" panose="020B0604020202020204" pitchFamily="34" charset="0"/>
                          <a:cs typeface="Arial" panose="020B0604020202020204" pitchFamily="34" charset="0"/>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05595000"/>
                  </a:ext>
                </a:extLst>
              </a:tr>
              <a:tr h="526528">
                <a:tc>
                  <a:txBody>
                    <a:bodyPr/>
                    <a:lstStyle/>
                    <a:p>
                      <a:r>
                        <a:rPr lang="en-GB" dirty="0">
                          <a:solidFill>
                            <a:schemeClr val="tx1"/>
                          </a:solidFill>
                          <a:latin typeface="Arial" panose="020B0604020202020204" pitchFamily="34" charset="0"/>
                          <a:cs typeface="Arial" panose="020B0604020202020204" pitchFamily="34" charset="0"/>
                        </a:rPr>
                        <a:t>Rovers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latin typeface="Arial" panose="020B0604020202020204" pitchFamily="34" charset="0"/>
                          <a:cs typeface="Arial" panose="020B0604020202020204" pitchFamily="34" charset="0"/>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766563"/>
                  </a:ext>
                </a:extLst>
              </a:tr>
              <a:tr h="526528">
                <a:tc>
                  <a:txBody>
                    <a:bodyPr/>
                    <a:lstStyle/>
                    <a:p>
                      <a:r>
                        <a:rPr lang="en-GB" dirty="0">
                          <a:solidFill>
                            <a:schemeClr val="tx1"/>
                          </a:solidFill>
                          <a:latin typeface="Arial" panose="020B0604020202020204" pitchFamily="34" charset="0"/>
                          <a:cs typeface="Arial" panose="020B0604020202020204" pitchFamily="34" charset="0"/>
                        </a:rPr>
                        <a:t>United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latin typeface="Arial" panose="020B0604020202020204" pitchFamily="34" charset="0"/>
                          <a:cs typeface="Arial" panose="020B0604020202020204" pitchFamily="34" charset="0"/>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2686108"/>
                  </a:ext>
                </a:extLst>
              </a:tr>
            </a:tbl>
          </a:graphicData>
        </a:graphic>
      </p:graphicFrame>
    </p:spTree>
    <p:extLst>
      <p:ext uri="{BB962C8B-B14F-4D97-AF65-F5344CB8AC3E}">
        <p14:creationId xmlns:p14="http://schemas.microsoft.com/office/powerpoint/2010/main" val="3175002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1" name="TextBox 10">
            <a:extLst>
              <a:ext uri="{FF2B5EF4-FFF2-40B4-BE49-F238E27FC236}">
                <a16:creationId xmlns:a16="http://schemas.microsoft.com/office/drawing/2014/main" id="{750306EB-98BF-324C-C1F4-296AF2B1CD7F}"/>
              </a:ext>
            </a:extLst>
          </p:cNvPr>
          <p:cNvSpPr txBox="1"/>
          <p:nvPr/>
        </p:nvSpPr>
        <p:spPr>
          <a:xfrm>
            <a:off x="2799190" y="257838"/>
            <a:ext cx="6124574" cy="584775"/>
          </a:xfrm>
          <a:prstGeom prst="rect">
            <a:avLst/>
          </a:prstGeom>
          <a:noFill/>
        </p:spPr>
        <p:txBody>
          <a:bodyPr wrap="square">
            <a:spAutoFit/>
          </a:bodyPr>
          <a:lstStyle/>
          <a:p>
            <a:r>
              <a:rPr kumimoji="0" lang="en-US"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Answer</a:t>
            </a:r>
            <a:endParaRPr lang="en-GB" sz="3200" dirty="0"/>
          </a:p>
        </p:txBody>
      </p:sp>
      <p:sp>
        <p:nvSpPr>
          <p:cNvPr id="16" name="TextBox 15">
            <a:extLst>
              <a:ext uri="{FF2B5EF4-FFF2-40B4-BE49-F238E27FC236}">
                <a16:creationId xmlns:a16="http://schemas.microsoft.com/office/drawing/2014/main" id="{6876BCE2-B247-3096-4865-379DC8E96716}"/>
              </a:ext>
            </a:extLst>
          </p:cNvPr>
          <p:cNvSpPr txBox="1"/>
          <p:nvPr/>
        </p:nvSpPr>
        <p:spPr>
          <a:xfrm>
            <a:off x="1182664" y="1106448"/>
            <a:ext cx="9826671" cy="1569660"/>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The table gives information about the number of goals scored by each of three teams.</a:t>
            </a:r>
          </a:p>
          <a:p>
            <a:endParaRPr lang="en-GB" sz="2400" dirty="0">
              <a:latin typeface="Arial" panose="020B0604020202020204" pitchFamily="34" charset="0"/>
              <a:cs typeface="Arial" panose="020B0604020202020204" pitchFamily="34" charset="0"/>
            </a:endParaRPr>
          </a:p>
          <a:p>
            <a:r>
              <a:rPr lang="en-GB" sz="2400" dirty="0">
                <a:effectLst/>
                <a:latin typeface="Arial" panose="020B0604020202020204" pitchFamily="34" charset="0"/>
                <a:ea typeface="Calibri" panose="020F0502020204030204" pitchFamily="34" charset="0"/>
                <a:cs typeface="Arial" panose="020B0604020202020204" pitchFamily="34" charset="0"/>
              </a:rPr>
              <a:t>Draw an accurate pie chart for this information</a:t>
            </a:r>
            <a:r>
              <a:rPr lang="en-GB" sz="2400" dirty="0">
                <a:effectLst/>
                <a:latin typeface="Arial" panose="020B0604020202020204" pitchFamily="34" charset="0"/>
                <a:cs typeface="Arial" panose="020B0604020202020204" pitchFamily="34" charset="0"/>
              </a:rPr>
              <a:t> </a:t>
            </a:r>
            <a:endParaRPr lang="en-GB" sz="2400" dirty="0">
              <a:latin typeface="Arial" panose="020B0604020202020204" pitchFamily="34" charset="0"/>
              <a:cs typeface="Arial" panose="020B0604020202020204" pitchFamily="34" charset="0"/>
            </a:endParaRPr>
          </a:p>
        </p:txBody>
      </p:sp>
      <p:graphicFrame>
        <p:nvGraphicFramePr>
          <p:cNvPr id="17" name="Table 17">
            <a:extLst>
              <a:ext uri="{FF2B5EF4-FFF2-40B4-BE49-F238E27FC236}">
                <a16:creationId xmlns:a16="http://schemas.microsoft.com/office/drawing/2014/main" id="{06A48C71-2B0A-1384-AF12-AF5A9AB85785}"/>
              </a:ext>
            </a:extLst>
          </p:cNvPr>
          <p:cNvGraphicFramePr>
            <a:graphicFrameLocks noGrp="1"/>
          </p:cNvGraphicFramePr>
          <p:nvPr/>
        </p:nvGraphicFramePr>
        <p:xfrm>
          <a:off x="1213616" y="3017172"/>
          <a:ext cx="3069934" cy="2219664"/>
        </p:xfrm>
        <a:graphic>
          <a:graphicData uri="http://schemas.openxmlformats.org/drawingml/2006/table">
            <a:tbl>
              <a:tblPr firstRow="1" bandRow="1">
                <a:tableStyleId>{5C22544A-7EE6-4342-B048-85BDC9FD1C3A}</a:tableStyleId>
              </a:tblPr>
              <a:tblGrid>
                <a:gridCol w="1534967">
                  <a:extLst>
                    <a:ext uri="{9D8B030D-6E8A-4147-A177-3AD203B41FA5}">
                      <a16:colId xmlns:a16="http://schemas.microsoft.com/office/drawing/2014/main" val="817257978"/>
                    </a:ext>
                  </a:extLst>
                </a:gridCol>
                <a:gridCol w="1534967">
                  <a:extLst>
                    <a:ext uri="{9D8B030D-6E8A-4147-A177-3AD203B41FA5}">
                      <a16:colId xmlns:a16="http://schemas.microsoft.com/office/drawing/2014/main" val="960840765"/>
                    </a:ext>
                  </a:extLst>
                </a:gridCol>
              </a:tblGrid>
              <a:tr h="526528">
                <a:tc>
                  <a:txBody>
                    <a:bodyPr/>
                    <a:lstStyle/>
                    <a:p>
                      <a:r>
                        <a:rPr lang="en-GB" dirty="0">
                          <a:solidFill>
                            <a:schemeClr val="tx1"/>
                          </a:solidFill>
                          <a:latin typeface="Arial" panose="020B0604020202020204" pitchFamily="34" charset="0"/>
                          <a:cs typeface="Arial" panose="020B0604020202020204" pitchFamily="34" charset="0"/>
                        </a:rPr>
                        <a:t>Team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latin typeface="Arial" panose="020B0604020202020204" pitchFamily="34" charset="0"/>
                          <a:cs typeface="Arial" panose="020B0604020202020204" pitchFamily="34" charset="0"/>
                        </a:rPr>
                        <a:t>Number of goals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9593648"/>
                  </a:ext>
                </a:extLst>
              </a:tr>
              <a:tr h="526528">
                <a:tc>
                  <a:txBody>
                    <a:bodyPr/>
                    <a:lstStyle/>
                    <a:p>
                      <a:r>
                        <a:rPr lang="en-GB" dirty="0">
                          <a:solidFill>
                            <a:schemeClr val="tx1"/>
                          </a:solidFill>
                          <a:latin typeface="Arial" panose="020B0604020202020204" pitchFamily="34" charset="0"/>
                          <a:cs typeface="Arial" panose="020B0604020202020204" pitchFamily="34" charset="0"/>
                        </a:rPr>
                        <a:t>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latin typeface="Arial" panose="020B0604020202020204" pitchFamily="34" charset="0"/>
                          <a:cs typeface="Arial" panose="020B0604020202020204" pitchFamily="34" charset="0"/>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05595000"/>
                  </a:ext>
                </a:extLst>
              </a:tr>
              <a:tr h="526528">
                <a:tc>
                  <a:txBody>
                    <a:bodyPr/>
                    <a:lstStyle/>
                    <a:p>
                      <a:r>
                        <a:rPr lang="en-GB" dirty="0">
                          <a:solidFill>
                            <a:schemeClr val="tx1"/>
                          </a:solidFill>
                          <a:latin typeface="Arial" panose="020B0604020202020204" pitchFamily="34" charset="0"/>
                          <a:cs typeface="Arial" panose="020B0604020202020204" pitchFamily="34" charset="0"/>
                        </a:rPr>
                        <a:t>Rovers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latin typeface="Arial" panose="020B0604020202020204" pitchFamily="34" charset="0"/>
                          <a:cs typeface="Arial" panose="020B0604020202020204" pitchFamily="34" charset="0"/>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766563"/>
                  </a:ext>
                </a:extLst>
              </a:tr>
              <a:tr h="526528">
                <a:tc>
                  <a:txBody>
                    <a:bodyPr/>
                    <a:lstStyle/>
                    <a:p>
                      <a:r>
                        <a:rPr lang="en-GB" dirty="0">
                          <a:solidFill>
                            <a:schemeClr val="tx1"/>
                          </a:solidFill>
                          <a:latin typeface="Arial" panose="020B0604020202020204" pitchFamily="34" charset="0"/>
                          <a:cs typeface="Arial" panose="020B0604020202020204" pitchFamily="34" charset="0"/>
                        </a:rPr>
                        <a:t>United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dirty="0">
                          <a:solidFill>
                            <a:schemeClr val="tx1"/>
                          </a:solidFill>
                          <a:latin typeface="Arial" panose="020B0604020202020204" pitchFamily="34" charset="0"/>
                          <a:cs typeface="Arial" panose="020B0604020202020204" pitchFamily="34" charset="0"/>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2686108"/>
                  </a:ext>
                </a:extLst>
              </a:tr>
            </a:tbl>
          </a:graphicData>
        </a:graphic>
      </p:graphicFrame>
      <p:grpSp>
        <p:nvGrpSpPr>
          <p:cNvPr id="40" name="Group 39">
            <a:extLst>
              <a:ext uri="{FF2B5EF4-FFF2-40B4-BE49-F238E27FC236}">
                <a16:creationId xmlns:a16="http://schemas.microsoft.com/office/drawing/2014/main" id="{0524629C-436F-5DAA-3436-73BCA12ED5A9}"/>
              </a:ext>
            </a:extLst>
          </p:cNvPr>
          <p:cNvGrpSpPr/>
          <p:nvPr/>
        </p:nvGrpSpPr>
        <p:grpSpPr>
          <a:xfrm>
            <a:off x="4271471" y="3017171"/>
            <a:ext cx="1279335" cy="2052081"/>
            <a:chOff x="4271471" y="3017171"/>
            <a:chExt cx="1279335" cy="2052081"/>
          </a:xfrm>
        </p:grpSpPr>
        <p:sp>
          <p:nvSpPr>
            <p:cNvPr id="5" name="TextBox 4">
              <a:extLst>
                <a:ext uri="{FF2B5EF4-FFF2-40B4-BE49-F238E27FC236}">
                  <a16:creationId xmlns:a16="http://schemas.microsoft.com/office/drawing/2014/main" id="{9104C4E2-99FD-1479-BD2F-D63FEB49F678}"/>
                </a:ext>
              </a:extLst>
            </p:cNvPr>
            <p:cNvSpPr txBox="1"/>
            <p:nvPr/>
          </p:nvSpPr>
          <p:spPr>
            <a:xfrm>
              <a:off x="4271471" y="3017171"/>
              <a:ext cx="1267200" cy="648000"/>
            </a:xfrm>
            <a:prstGeom prst="rect">
              <a:avLst/>
            </a:prstGeom>
            <a:noFill/>
            <a:ln w="12700">
              <a:solidFill>
                <a:srgbClr val="FF0000"/>
              </a:solidFill>
            </a:ln>
          </p:spPr>
          <p:txBody>
            <a:bodyPr wrap="square" rtlCol="0">
              <a:spAutoFit/>
            </a:bodyPr>
            <a:lstStyle/>
            <a:p>
              <a:r>
                <a:rPr lang="en-GB" b="1" dirty="0">
                  <a:solidFill>
                    <a:srgbClr val="FF0000"/>
                  </a:solidFill>
                  <a:latin typeface="Arial" panose="020B0604020202020204" pitchFamily="34" charset="0"/>
                  <a:cs typeface="Arial" panose="020B0604020202020204" pitchFamily="34" charset="0"/>
                </a:rPr>
                <a:t>Degrees</a:t>
              </a:r>
            </a:p>
          </p:txBody>
        </p:sp>
        <p:sp>
          <p:nvSpPr>
            <p:cNvPr id="8" name="TextBox 7">
              <a:extLst>
                <a:ext uri="{FF2B5EF4-FFF2-40B4-BE49-F238E27FC236}">
                  <a16:creationId xmlns:a16="http://schemas.microsoft.com/office/drawing/2014/main" id="{0C6A2477-C005-1440-9466-25647E9D3023}"/>
                </a:ext>
              </a:extLst>
            </p:cNvPr>
            <p:cNvSpPr txBox="1"/>
            <p:nvPr/>
          </p:nvSpPr>
          <p:spPr>
            <a:xfrm>
              <a:off x="4280006" y="4699920"/>
              <a:ext cx="1270800" cy="369332"/>
            </a:xfrm>
            <a:prstGeom prst="rect">
              <a:avLst/>
            </a:prstGeom>
            <a:noFill/>
            <a:ln w="12700">
              <a:solidFill>
                <a:srgbClr val="FF0000"/>
              </a:solidFill>
            </a:ln>
          </p:spPr>
          <p:txBody>
            <a:bodyPr wrap="square" rtlCol="0">
              <a:spAutoFit/>
            </a:bodyPr>
            <a:lstStyle/>
            <a:p>
              <a:r>
                <a:rPr lang="en-GB" b="1" dirty="0">
                  <a:solidFill>
                    <a:srgbClr val="FF0000"/>
                  </a:solidFill>
                </a:rPr>
                <a:t>75 °</a:t>
              </a:r>
            </a:p>
          </p:txBody>
        </p:sp>
        <p:sp>
          <p:nvSpPr>
            <p:cNvPr id="10" name="TextBox 9">
              <a:extLst>
                <a:ext uri="{FF2B5EF4-FFF2-40B4-BE49-F238E27FC236}">
                  <a16:creationId xmlns:a16="http://schemas.microsoft.com/office/drawing/2014/main" id="{1501C342-73B8-701F-6236-6A1533F1CA64}"/>
                </a:ext>
              </a:extLst>
            </p:cNvPr>
            <p:cNvSpPr txBox="1"/>
            <p:nvPr/>
          </p:nvSpPr>
          <p:spPr>
            <a:xfrm>
              <a:off x="4271951" y="3665171"/>
              <a:ext cx="1270800" cy="369332"/>
            </a:xfrm>
            <a:prstGeom prst="rect">
              <a:avLst/>
            </a:prstGeom>
            <a:noFill/>
            <a:ln w="12700">
              <a:solidFill>
                <a:srgbClr val="FF0000"/>
              </a:solidFill>
            </a:ln>
          </p:spPr>
          <p:txBody>
            <a:bodyPr wrap="square" rtlCol="0">
              <a:spAutoFit/>
            </a:bodyPr>
            <a:lstStyle/>
            <a:p>
              <a:r>
                <a:rPr lang="en-GB" b="1" dirty="0">
                  <a:solidFill>
                    <a:srgbClr val="FF0000"/>
                  </a:solidFill>
                </a:rPr>
                <a:t>150 °</a:t>
              </a:r>
            </a:p>
          </p:txBody>
        </p:sp>
        <p:sp>
          <p:nvSpPr>
            <p:cNvPr id="18" name="TextBox 17">
              <a:extLst>
                <a:ext uri="{FF2B5EF4-FFF2-40B4-BE49-F238E27FC236}">
                  <a16:creationId xmlns:a16="http://schemas.microsoft.com/office/drawing/2014/main" id="{F3077CDA-7EE6-5281-5063-7B8CCFA7ABD8}"/>
                </a:ext>
              </a:extLst>
            </p:cNvPr>
            <p:cNvSpPr txBox="1"/>
            <p:nvPr/>
          </p:nvSpPr>
          <p:spPr>
            <a:xfrm>
              <a:off x="4280006" y="4181003"/>
              <a:ext cx="1270800" cy="369332"/>
            </a:xfrm>
            <a:prstGeom prst="rect">
              <a:avLst/>
            </a:prstGeom>
            <a:noFill/>
            <a:ln w="12700">
              <a:solidFill>
                <a:srgbClr val="FF0000"/>
              </a:solidFill>
            </a:ln>
          </p:spPr>
          <p:txBody>
            <a:bodyPr wrap="square" rtlCol="0">
              <a:spAutoFit/>
            </a:bodyPr>
            <a:lstStyle/>
            <a:p>
              <a:r>
                <a:rPr lang="en-GB" b="1" dirty="0">
                  <a:solidFill>
                    <a:srgbClr val="FF0000"/>
                  </a:solidFill>
                </a:rPr>
                <a:t>135 °</a:t>
              </a:r>
            </a:p>
          </p:txBody>
        </p:sp>
      </p:grpSp>
      <p:sp>
        <p:nvSpPr>
          <p:cNvPr id="20" name="TextBox 19">
            <a:extLst>
              <a:ext uri="{FF2B5EF4-FFF2-40B4-BE49-F238E27FC236}">
                <a16:creationId xmlns:a16="http://schemas.microsoft.com/office/drawing/2014/main" id="{975C035E-48D0-4B55-074A-9465EA4D5C24}"/>
              </a:ext>
            </a:extLst>
          </p:cNvPr>
          <p:cNvSpPr txBox="1"/>
          <p:nvPr/>
        </p:nvSpPr>
        <p:spPr>
          <a:xfrm>
            <a:off x="1213615" y="5230171"/>
            <a:ext cx="1531461" cy="369332"/>
          </a:xfrm>
          <a:prstGeom prst="rect">
            <a:avLst/>
          </a:prstGeom>
          <a:noFill/>
          <a:ln w="12700">
            <a:solidFill>
              <a:srgbClr val="FF0000"/>
            </a:solidFill>
          </a:ln>
        </p:spPr>
        <p:txBody>
          <a:bodyPr wrap="square" rtlCol="0">
            <a:spAutoFit/>
          </a:bodyPr>
          <a:lstStyle/>
          <a:p>
            <a:r>
              <a:rPr lang="en-GB" b="1" dirty="0">
                <a:solidFill>
                  <a:srgbClr val="FF0000"/>
                </a:solidFill>
              </a:rPr>
              <a:t>Total</a:t>
            </a:r>
          </a:p>
        </p:txBody>
      </p:sp>
      <p:sp>
        <p:nvSpPr>
          <p:cNvPr id="22" name="TextBox 21">
            <a:extLst>
              <a:ext uri="{FF2B5EF4-FFF2-40B4-BE49-F238E27FC236}">
                <a16:creationId xmlns:a16="http://schemas.microsoft.com/office/drawing/2014/main" id="{EB03E7F4-A197-0C3B-46B1-79A01DF2FFA3}"/>
              </a:ext>
            </a:extLst>
          </p:cNvPr>
          <p:cNvSpPr txBox="1"/>
          <p:nvPr/>
        </p:nvSpPr>
        <p:spPr>
          <a:xfrm>
            <a:off x="2748545" y="5236836"/>
            <a:ext cx="1531461" cy="369332"/>
          </a:xfrm>
          <a:prstGeom prst="rect">
            <a:avLst/>
          </a:prstGeom>
          <a:noFill/>
          <a:ln w="12700">
            <a:solidFill>
              <a:srgbClr val="FF0000"/>
            </a:solidFill>
          </a:ln>
        </p:spPr>
        <p:txBody>
          <a:bodyPr wrap="square" rtlCol="0">
            <a:spAutoFit/>
          </a:bodyPr>
          <a:lstStyle/>
          <a:p>
            <a:r>
              <a:rPr lang="en-GB" b="1" dirty="0">
                <a:solidFill>
                  <a:srgbClr val="FF0000"/>
                </a:solidFill>
              </a:rPr>
              <a:t>120</a:t>
            </a:r>
          </a:p>
        </p:txBody>
      </p:sp>
      <p:sp>
        <p:nvSpPr>
          <p:cNvPr id="23" name="TextBox 22">
            <a:extLst>
              <a:ext uri="{FF2B5EF4-FFF2-40B4-BE49-F238E27FC236}">
                <a16:creationId xmlns:a16="http://schemas.microsoft.com/office/drawing/2014/main" id="{4837CEA0-B07B-C83E-A67A-9D3C418AD077}"/>
              </a:ext>
            </a:extLst>
          </p:cNvPr>
          <p:cNvSpPr txBox="1"/>
          <p:nvPr/>
        </p:nvSpPr>
        <p:spPr>
          <a:xfrm>
            <a:off x="4287020" y="5236836"/>
            <a:ext cx="1270800" cy="369332"/>
          </a:xfrm>
          <a:prstGeom prst="rect">
            <a:avLst/>
          </a:prstGeom>
          <a:noFill/>
          <a:ln w="12700">
            <a:solidFill>
              <a:srgbClr val="FF0000"/>
            </a:solidFill>
          </a:ln>
        </p:spPr>
        <p:txBody>
          <a:bodyPr wrap="square" rtlCol="0">
            <a:spAutoFit/>
          </a:bodyPr>
          <a:lstStyle/>
          <a:p>
            <a:r>
              <a:rPr lang="en-GB" b="1" dirty="0">
                <a:solidFill>
                  <a:srgbClr val="FF0000"/>
                </a:solidFill>
              </a:rPr>
              <a:t>360</a:t>
            </a:r>
          </a:p>
        </p:txBody>
      </p:sp>
      <p:sp>
        <p:nvSpPr>
          <p:cNvPr id="25" name="Curved Up Arrow 24">
            <a:extLst>
              <a:ext uri="{FF2B5EF4-FFF2-40B4-BE49-F238E27FC236}">
                <a16:creationId xmlns:a16="http://schemas.microsoft.com/office/drawing/2014/main" id="{52D516FC-0015-E2E0-A3EC-08F3D5BE5BE8}"/>
              </a:ext>
            </a:extLst>
          </p:cNvPr>
          <p:cNvSpPr/>
          <p:nvPr/>
        </p:nvSpPr>
        <p:spPr>
          <a:xfrm>
            <a:off x="3042367" y="5704815"/>
            <a:ext cx="1512168" cy="360040"/>
          </a:xfrm>
          <a:prstGeom prst="curvedUpArrow">
            <a:avLst/>
          </a:prstGeom>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74B05287-640A-D1C8-7DF7-72F7A357F73E}"/>
              </a:ext>
            </a:extLst>
          </p:cNvPr>
          <p:cNvSpPr txBox="1"/>
          <p:nvPr/>
        </p:nvSpPr>
        <p:spPr>
          <a:xfrm>
            <a:off x="3631576" y="6095225"/>
            <a:ext cx="333751"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F19ED757-0897-A194-E91F-4C30C69A1BCF}"/>
                  </a:ext>
                </a:extLst>
              </p:cNvPr>
              <p:cNvSpPr txBox="1"/>
              <p:nvPr/>
            </p:nvSpPr>
            <p:spPr>
              <a:xfrm>
                <a:off x="3413170" y="6103355"/>
                <a:ext cx="770560" cy="461665"/>
              </a:xfrm>
              <a:prstGeom prst="rect">
                <a:avLst/>
              </a:prstGeom>
              <a:solidFill>
                <a:srgbClr val="ECDAF1"/>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400" b="1" i="1" dirty="0" smtClean="0">
                          <a:latin typeface="Cambria Math" panose="02040503050406030204" pitchFamily="18" charset="0"/>
                          <a:ea typeface="Cambria Math" panose="02040503050406030204" pitchFamily="18" charset="0"/>
                        </a:rPr>
                        <m:t>×</m:t>
                      </m:r>
                      <m:r>
                        <a:rPr lang="en-GB" sz="2400" b="1" i="1" dirty="0" smtClean="0">
                          <a:latin typeface="Cambria Math" panose="02040503050406030204" pitchFamily="18" charset="0"/>
                          <a:ea typeface="Cambria Math" panose="02040503050406030204" pitchFamily="18" charset="0"/>
                        </a:rPr>
                        <m:t>𝟑</m:t>
                      </m:r>
                    </m:oMath>
                  </m:oMathPara>
                </a14:m>
                <a:endParaRPr lang="en-GB" sz="2400" b="1" dirty="0">
                  <a:latin typeface="Arial" panose="020B0604020202020204" pitchFamily="34" charset="0"/>
                  <a:cs typeface="Arial" panose="020B0604020202020204" pitchFamily="34" charset="0"/>
                </a:endParaRPr>
              </a:p>
            </p:txBody>
          </p:sp>
        </mc:Choice>
        <mc:Fallback xmlns="">
          <p:sp>
            <p:nvSpPr>
              <p:cNvPr id="27" name="TextBox 26">
                <a:extLst>
                  <a:ext uri="{FF2B5EF4-FFF2-40B4-BE49-F238E27FC236}">
                    <a16:creationId xmlns:a16="http://schemas.microsoft.com/office/drawing/2014/main" id="{F19ED757-0897-A194-E91F-4C30C69A1BCF}"/>
                  </a:ext>
                </a:extLst>
              </p:cNvPr>
              <p:cNvSpPr txBox="1">
                <a:spLocks noRot="1" noChangeAspect="1" noMove="1" noResize="1" noEditPoints="1" noAdjustHandles="1" noChangeArrowheads="1" noChangeShapeType="1" noTextEdit="1"/>
              </p:cNvSpPr>
              <p:nvPr/>
            </p:nvSpPr>
            <p:spPr>
              <a:xfrm>
                <a:off x="3413170" y="6103355"/>
                <a:ext cx="770560" cy="461665"/>
              </a:xfrm>
              <a:prstGeom prst="rect">
                <a:avLst/>
              </a:prstGeom>
              <a:blipFill>
                <a:blip r:embed="rId5"/>
                <a:stretch>
                  <a:fillRect/>
                </a:stretch>
              </a:blipFill>
            </p:spPr>
            <p:txBody>
              <a:bodyPr/>
              <a:lstStyle/>
              <a:p>
                <a:r>
                  <a:rPr lang="en-GB">
                    <a:noFill/>
                  </a:rPr>
                  <a:t> </a:t>
                </a:r>
              </a:p>
            </p:txBody>
          </p:sp>
        </mc:Fallback>
      </mc:AlternateContent>
      <p:grpSp>
        <p:nvGrpSpPr>
          <p:cNvPr id="39" name="Group 38">
            <a:extLst>
              <a:ext uri="{FF2B5EF4-FFF2-40B4-BE49-F238E27FC236}">
                <a16:creationId xmlns:a16="http://schemas.microsoft.com/office/drawing/2014/main" id="{347EEA5B-2370-CF24-5741-1584A864CA80}"/>
              </a:ext>
            </a:extLst>
          </p:cNvPr>
          <p:cNvGrpSpPr/>
          <p:nvPr/>
        </p:nvGrpSpPr>
        <p:grpSpPr>
          <a:xfrm>
            <a:off x="5744845" y="2567532"/>
            <a:ext cx="5731510" cy="3488690"/>
            <a:chOff x="5490051" y="2010270"/>
            <a:chExt cx="5731510" cy="3488690"/>
          </a:xfrm>
        </p:grpSpPr>
        <p:graphicFrame>
          <p:nvGraphicFramePr>
            <p:cNvPr id="9" name="Chart 8">
              <a:extLst>
                <a:ext uri="{FF2B5EF4-FFF2-40B4-BE49-F238E27FC236}">
                  <a16:creationId xmlns:a16="http://schemas.microsoft.com/office/drawing/2014/main" id="{C4075395-5272-D94D-6200-FE7807743550}"/>
                </a:ext>
              </a:extLst>
            </p:cNvPr>
            <p:cNvGraphicFramePr/>
            <p:nvPr/>
          </p:nvGraphicFramePr>
          <p:xfrm>
            <a:off x="5490051" y="2010270"/>
            <a:ext cx="5731510" cy="3488690"/>
          </p:xfrm>
          <a:graphic>
            <a:graphicData uri="http://schemas.openxmlformats.org/drawingml/2006/chart">
              <c:chart xmlns:c="http://schemas.openxmlformats.org/drawingml/2006/chart" xmlns:r="http://schemas.openxmlformats.org/officeDocument/2006/relationships" r:id="rId6"/>
            </a:graphicData>
          </a:graphic>
        </p:graphicFrame>
        <p:cxnSp>
          <p:nvCxnSpPr>
            <p:cNvPr id="32" name="Straight Connector 31">
              <a:extLst>
                <a:ext uri="{FF2B5EF4-FFF2-40B4-BE49-F238E27FC236}">
                  <a16:creationId xmlns:a16="http://schemas.microsoft.com/office/drawing/2014/main" id="{D829A44E-49D9-8C04-4811-98403EDBB6C9}"/>
                </a:ext>
              </a:extLst>
            </p:cNvPr>
            <p:cNvCxnSpPr>
              <a:cxnSpLocks/>
            </p:cNvCxnSpPr>
            <p:nvPr/>
          </p:nvCxnSpPr>
          <p:spPr>
            <a:xfrm>
              <a:off x="6802644" y="3341865"/>
              <a:ext cx="1553162" cy="412465"/>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9E449BDD-E184-A4DE-19F9-372C175D63E4}"/>
                </a:ext>
              </a:extLst>
            </p:cNvPr>
            <p:cNvSpPr txBox="1"/>
            <p:nvPr/>
          </p:nvSpPr>
          <p:spPr>
            <a:xfrm>
              <a:off x="8886984" y="3184238"/>
              <a:ext cx="601133" cy="369332"/>
            </a:xfrm>
            <a:prstGeom prst="rect">
              <a:avLst/>
            </a:prstGeom>
            <a:noFill/>
          </p:spPr>
          <p:txBody>
            <a:bodyPr wrap="square" rtlCol="0">
              <a:spAutoFit/>
            </a:bodyPr>
            <a:lstStyle/>
            <a:p>
              <a:r>
                <a:rPr lang="en-GB" dirty="0">
                  <a:solidFill>
                    <a:srgbClr val="FF0000"/>
                  </a:solidFill>
                </a:rPr>
                <a:t>City</a:t>
              </a:r>
            </a:p>
          </p:txBody>
        </p:sp>
        <p:sp>
          <p:nvSpPr>
            <p:cNvPr id="38" name="TextBox 37">
              <a:extLst>
                <a:ext uri="{FF2B5EF4-FFF2-40B4-BE49-F238E27FC236}">
                  <a16:creationId xmlns:a16="http://schemas.microsoft.com/office/drawing/2014/main" id="{C2B9AC64-A638-83D9-FDCF-5D04C54F38DD}"/>
                </a:ext>
              </a:extLst>
            </p:cNvPr>
            <p:cNvSpPr txBox="1"/>
            <p:nvPr/>
          </p:nvSpPr>
          <p:spPr>
            <a:xfrm>
              <a:off x="7278658" y="2841267"/>
              <a:ext cx="823942" cy="369332"/>
            </a:xfrm>
            <a:prstGeom prst="rect">
              <a:avLst/>
            </a:prstGeom>
            <a:noFill/>
          </p:spPr>
          <p:txBody>
            <a:bodyPr wrap="square" rtlCol="0">
              <a:spAutoFit/>
            </a:bodyPr>
            <a:lstStyle/>
            <a:p>
              <a:r>
                <a:rPr lang="en-GB" dirty="0">
                  <a:solidFill>
                    <a:srgbClr val="FF0000"/>
                  </a:solidFill>
                </a:rPr>
                <a:t>United</a:t>
              </a:r>
            </a:p>
          </p:txBody>
        </p:sp>
      </p:grpSp>
    </p:spTree>
    <p:extLst>
      <p:ext uri="{BB962C8B-B14F-4D97-AF65-F5344CB8AC3E}">
        <p14:creationId xmlns:p14="http://schemas.microsoft.com/office/powerpoint/2010/main" val="173937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0" name="TextBox 9"/>
          <p:cNvSpPr txBox="1"/>
          <p:nvPr/>
        </p:nvSpPr>
        <p:spPr>
          <a:xfrm>
            <a:off x="1708811" y="1287047"/>
            <a:ext cx="8444479"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pie chart gives information about the </a:t>
            </a:r>
            <a:r>
              <a:rPr lang="en-US" dirty="0" err="1">
                <a:latin typeface="Arial" panose="020B0604020202020204" pitchFamily="34" charset="0"/>
                <a:cs typeface="Arial" panose="020B0604020202020204" pitchFamily="34" charset="0"/>
              </a:rPr>
              <a:t>colour</a:t>
            </a:r>
            <a:r>
              <a:rPr lang="en-US" dirty="0">
                <a:latin typeface="Arial" panose="020B0604020202020204" pitchFamily="34" charset="0"/>
                <a:cs typeface="Arial" panose="020B0604020202020204" pitchFamily="34" charset="0"/>
              </a:rPr>
              <a:t> of each car in a car park.</a:t>
            </a:r>
            <a:endParaRPr lang="en-US" dirty="0">
              <a:latin typeface="Arial" panose="020B0604020202020204" pitchFamily="34" charset="0"/>
              <a:ea typeface="Calibri" panose="020F0502020204030204" pitchFamily="34" charset="0"/>
              <a:cs typeface="Arial" panose="020B0604020202020204" pitchFamily="34" charset="0"/>
            </a:endParaRPr>
          </a:p>
        </p:txBody>
      </p:sp>
      <p:sp>
        <p:nvSpPr>
          <p:cNvPr id="11" name="TextBox 10"/>
          <p:cNvSpPr txBox="1"/>
          <p:nvPr/>
        </p:nvSpPr>
        <p:spPr>
          <a:xfrm>
            <a:off x="1468020" y="5201621"/>
            <a:ext cx="7142580"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There are 135 black cars in the car park.</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ea typeface="Calibri" panose="020F0502020204030204" pitchFamily="34" charset="0"/>
                <a:cs typeface="Arial" panose="020B0604020202020204" pitchFamily="34" charset="0"/>
              </a:rPr>
              <a:t>Work out the number of white cars in the car park.</a:t>
            </a:r>
          </a:p>
        </p:txBody>
      </p:sp>
      <p:pic>
        <p:nvPicPr>
          <p:cNvPr id="2" name="Picture 1" descr="A simple, black and white line pie chart with three sections. A 90° section is labelled 'black', an 80° section is labelled 'white' and the rest is labelled 'other colours'. "/>
          <p:cNvPicPr>
            <a:picLocks noChangeAspect="1"/>
          </p:cNvPicPr>
          <p:nvPr/>
        </p:nvPicPr>
        <p:blipFill>
          <a:blip r:embed="rId5"/>
          <a:srcRect/>
          <a:stretch/>
        </p:blipFill>
        <p:spPr>
          <a:xfrm>
            <a:off x="4701540" y="2034540"/>
            <a:ext cx="2788920" cy="2788920"/>
          </a:xfrm>
          <a:prstGeom prst="rect">
            <a:avLst/>
          </a:prstGeom>
        </p:spPr>
      </p:pic>
      <p:sp>
        <p:nvSpPr>
          <p:cNvPr id="7" name="TextBox 6">
            <a:extLst>
              <a:ext uri="{FF2B5EF4-FFF2-40B4-BE49-F238E27FC236}">
                <a16:creationId xmlns:a16="http://schemas.microsoft.com/office/drawing/2014/main" id="{46C0B3A6-42B5-B94A-EACD-55929B42C9B3}"/>
              </a:ext>
            </a:extLst>
          </p:cNvPr>
          <p:cNvSpPr txBox="1"/>
          <p:nvPr/>
        </p:nvSpPr>
        <p:spPr>
          <a:xfrm>
            <a:off x="2698885" y="275832"/>
            <a:ext cx="6122504" cy="707886"/>
          </a:xfrm>
          <a:prstGeom prst="rect">
            <a:avLst/>
          </a:prstGeom>
          <a:noFill/>
        </p:spPr>
        <p:txBody>
          <a:bodyPr wrap="square">
            <a:spAutoFit/>
          </a:bodyPr>
          <a:lstStyle/>
          <a:p>
            <a:r>
              <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endParaRPr lang="en-GB" sz="4000" dirty="0"/>
          </a:p>
        </p:txBody>
      </p:sp>
    </p:spTree>
    <p:extLst>
      <p:ext uri="{BB962C8B-B14F-4D97-AF65-F5344CB8AC3E}">
        <p14:creationId xmlns:p14="http://schemas.microsoft.com/office/powerpoint/2010/main" val="6346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pic>
        <p:nvPicPr>
          <p:cNvPr id="3" name="Picture 2" hidden="1">
            <a:extLst>
              <a:ext uri="{FF2B5EF4-FFF2-40B4-BE49-F238E27FC236}">
                <a16:creationId xmlns:a16="http://schemas.microsoft.com/office/drawing/2014/main" id="{807D04E3-6ECB-89AB-2B9F-80552E0E8368}"/>
              </a:ext>
            </a:extLst>
          </p:cNvPr>
          <p:cNvPicPr>
            <a:picLocks noChangeAspect="1"/>
          </p:cNvPicPr>
          <p:nvPr/>
        </p:nvPicPr>
        <p:blipFill>
          <a:blip r:embed="rId5"/>
          <a:stretch>
            <a:fillRect/>
          </a:stretch>
        </p:blipFill>
        <p:spPr>
          <a:xfrm>
            <a:off x="1305327" y="1329046"/>
            <a:ext cx="8766520" cy="4835567"/>
          </a:xfrm>
          <a:prstGeom prst="rect">
            <a:avLst/>
          </a:prstGeom>
        </p:spPr>
      </p:pic>
      <p:sp>
        <p:nvSpPr>
          <p:cNvPr id="45" name="TextBox 44">
            <a:extLst>
              <a:ext uri="{FF2B5EF4-FFF2-40B4-BE49-F238E27FC236}">
                <a16:creationId xmlns:a16="http://schemas.microsoft.com/office/drawing/2014/main" id="{033961E8-1584-0915-B1E7-9B8AF2B8BADE}"/>
              </a:ext>
            </a:extLst>
          </p:cNvPr>
          <p:cNvSpPr txBox="1"/>
          <p:nvPr/>
        </p:nvSpPr>
        <p:spPr>
          <a:xfrm>
            <a:off x="2698885" y="275832"/>
            <a:ext cx="6122504" cy="707886"/>
          </a:xfrm>
          <a:prstGeom prst="rect">
            <a:avLst/>
          </a:prstGeom>
          <a:noFill/>
        </p:spPr>
        <p:txBody>
          <a:bodyPr wrap="square">
            <a:spAutoFit/>
          </a:bodyPr>
          <a:lstStyle/>
          <a:p>
            <a:r>
              <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a:t>
            </a:r>
            <a:endParaRPr lang="en-GB" sz="4000" dirty="0"/>
          </a:p>
        </p:txBody>
      </p:sp>
      <p:sp>
        <p:nvSpPr>
          <p:cNvPr id="50" name="TextBox 49">
            <a:extLst>
              <a:ext uri="{FF2B5EF4-FFF2-40B4-BE49-F238E27FC236}">
                <a16:creationId xmlns:a16="http://schemas.microsoft.com/office/drawing/2014/main" id="{BB053475-543B-5A06-BAC3-0880947EAB16}"/>
              </a:ext>
            </a:extLst>
          </p:cNvPr>
          <p:cNvSpPr txBox="1"/>
          <p:nvPr/>
        </p:nvSpPr>
        <p:spPr>
          <a:xfrm>
            <a:off x="1708811" y="1287047"/>
            <a:ext cx="8444479"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pie chart gives information about the </a:t>
            </a:r>
            <a:r>
              <a:rPr lang="en-US" dirty="0" err="1">
                <a:latin typeface="Arial" panose="020B0604020202020204" pitchFamily="34" charset="0"/>
                <a:cs typeface="Arial" panose="020B0604020202020204" pitchFamily="34" charset="0"/>
              </a:rPr>
              <a:t>colour</a:t>
            </a:r>
            <a:r>
              <a:rPr lang="en-US" dirty="0">
                <a:latin typeface="Arial" panose="020B0604020202020204" pitchFamily="34" charset="0"/>
                <a:cs typeface="Arial" panose="020B0604020202020204" pitchFamily="34" charset="0"/>
              </a:rPr>
              <a:t> of each car in a car park.</a:t>
            </a:r>
            <a:endParaRPr lang="en-US" dirty="0">
              <a:latin typeface="Arial" panose="020B0604020202020204" pitchFamily="34" charset="0"/>
              <a:ea typeface="Calibri" panose="020F050202020403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3F448232-96E1-23D9-B93A-8C7642DC6967}"/>
              </a:ext>
            </a:extLst>
          </p:cNvPr>
          <p:cNvSpPr txBox="1"/>
          <p:nvPr/>
        </p:nvSpPr>
        <p:spPr>
          <a:xfrm>
            <a:off x="1678809" y="4970788"/>
            <a:ext cx="7142580" cy="1754326"/>
          </a:xfrm>
          <a:prstGeom prst="rect">
            <a:avLst/>
          </a:prstGeom>
          <a:noFill/>
        </p:spPr>
        <p:txBody>
          <a:bodyPr wrap="square" rtlCol="0">
            <a:spAutoFit/>
          </a:bodyPr>
          <a:lstStyle/>
          <a:p>
            <a:r>
              <a:rPr lang="en-US">
                <a:latin typeface="Arial" panose="020B0604020202020204" pitchFamily="34" charset="0"/>
                <a:cs typeface="Arial" panose="020B0604020202020204" pitchFamily="34" charset="0"/>
              </a:rPr>
              <a:t>There are 135 black cars in the car park.</a:t>
            </a:r>
          </a:p>
          <a:p>
            <a:endParaRPr lang="en-US">
              <a:latin typeface="Arial" panose="020B0604020202020204" pitchFamily="34" charset="0"/>
              <a:ea typeface="Calibri" panose="020F0502020204030204" pitchFamily="34" charset="0"/>
              <a:cs typeface="Arial" panose="020B0604020202020204" pitchFamily="34" charset="0"/>
            </a:endParaRPr>
          </a:p>
          <a:p>
            <a:r>
              <a:rPr lang="en-US">
                <a:latin typeface="Arial" panose="020B0604020202020204" pitchFamily="34" charset="0"/>
                <a:ea typeface="Calibri" panose="020F0502020204030204" pitchFamily="34" charset="0"/>
                <a:cs typeface="Arial" panose="020B0604020202020204" pitchFamily="34" charset="0"/>
              </a:rPr>
              <a:t>Work out the number of white cars in the car park.</a:t>
            </a:r>
          </a:p>
          <a:p>
            <a:endParaRPr lang="en-US">
              <a:latin typeface="Arial" panose="020B0604020202020204" pitchFamily="34" charset="0"/>
              <a:ea typeface="Calibri" panose="020F0502020204030204" pitchFamily="34" charset="0"/>
              <a:cs typeface="Arial" panose="020B0604020202020204" pitchFamily="34" charset="0"/>
            </a:endParaRPr>
          </a:p>
          <a:p>
            <a:endParaRPr lang="en-US">
              <a:latin typeface="Arial" panose="020B0604020202020204" pitchFamily="34" charset="0"/>
              <a:ea typeface="Calibri" panose="020F0502020204030204" pitchFamily="34" charset="0"/>
              <a:cs typeface="Arial" panose="020B0604020202020204" pitchFamily="34" charset="0"/>
            </a:endParaRPr>
          </a:p>
          <a:p>
            <a:pPr marL="342900" indent="-342900">
              <a:buAutoNum type="alphaLcParenBoth"/>
            </a:pPr>
            <a:endParaRPr lang="en-US" dirty="0">
              <a:latin typeface="Arial" panose="020B0604020202020204" pitchFamily="34" charset="0"/>
              <a:ea typeface="Calibri" panose="020F0502020204030204" pitchFamily="34" charset="0"/>
              <a:cs typeface="Arial" panose="020B0604020202020204" pitchFamily="34" charset="0"/>
            </a:endParaRPr>
          </a:p>
        </p:txBody>
      </p:sp>
      <p:pic>
        <p:nvPicPr>
          <p:cNvPr id="52" name="Picture 51">
            <a:extLst>
              <a:ext uri="{FF2B5EF4-FFF2-40B4-BE49-F238E27FC236}">
                <a16:creationId xmlns:a16="http://schemas.microsoft.com/office/drawing/2014/main" id="{28B58104-1EF3-6F29-45F4-752957B94ACC}"/>
              </a:ext>
            </a:extLst>
          </p:cNvPr>
          <p:cNvPicPr>
            <a:picLocks noChangeAspect="1"/>
          </p:cNvPicPr>
          <p:nvPr/>
        </p:nvPicPr>
        <p:blipFill>
          <a:blip r:embed="rId6"/>
          <a:srcRect/>
          <a:stretch/>
        </p:blipFill>
        <p:spPr>
          <a:xfrm>
            <a:off x="4701540" y="2034540"/>
            <a:ext cx="2788920" cy="2788920"/>
          </a:xfrm>
          <a:prstGeom prst="rect">
            <a:avLst/>
          </a:prstGeom>
        </p:spPr>
      </p:pic>
      <p:sp>
        <p:nvSpPr>
          <p:cNvPr id="56" name="Rectangle: Rounded Corners 55">
            <a:extLst>
              <a:ext uri="{FF2B5EF4-FFF2-40B4-BE49-F238E27FC236}">
                <a16:creationId xmlns:a16="http://schemas.microsoft.com/office/drawing/2014/main" id="{5EF7AC38-AF50-4FCA-7412-2B308A3799DF}"/>
              </a:ext>
            </a:extLst>
          </p:cNvPr>
          <p:cNvSpPr/>
          <p:nvPr/>
        </p:nvSpPr>
        <p:spPr>
          <a:xfrm>
            <a:off x="8610600" y="4621870"/>
            <a:ext cx="1753144" cy="126013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TextBox 56">
            <a:extLst>
              <a:ext uri="{FF2B5EF4-FFF2-40B4-BE49-F238E27FC236}">
                <a16:creationId xmlns:a16="http://schemas.microsoft.com/office/drawing/2014/main" id="{CADB7E9E-F0C7-586B-F0E2-88391EC653D6}"/>
              </a:ext>
            </a:extLst>
          </p:cNvPr>
          <p:cNvSpPr txBox="1"/>
          <p:nvPr/>
        </p:nvSpPr>
        <p:spPr>
          <a:xfrm>
            <a:off x="9157183" y="5022549"/>
            <a:ext cx="1650034" cy="458780"/>
          </a:xfrm>
          <a:prstGeom prst="rect">
            <a:avLst/>
          </a:prstGeom>
          <a:noFill/>
        </p:spPr>
        <p:txBody>
          <a:bodyPr wrap="square" rtlCol="0">
            <a:spAutoFit/>
          </a:bodyPr>
          <a:lstStyle/>
          <a:p>
            <a:pPr>
              <a:lnSpc>
                <a:spcPct val="107000"/>
              </a:lnSpc>
              <a:spcAft>
                <a:spcPts val="800"/>
              </a:spcAft>
            </a:pPr>
            <a:r>
              <a:rPr lang="en-GB" sz="2400" dirty="0">
                <a:effectLst/>
                <a:latin typeface="Arial" panose="020B0604020202020204" pitchFamily="34" charset="0"/>
                <a:ea typeface="Calibri" panose="020F0502020204030204" pitchFamily="34" charset="0"/>
                <a:cs typeface="Arial" panose="020B0604020202020204" pitchFamily="34" charset="0"/>
              </a:rPr>
              <a:t>120</a:t>
            </a:r>
            <a:endParaRPr lang="en-GB" sz="2400" dirty="0">
              <a:latin typeface="Arial" panose="020B0604020202020204" pitchFamily="34" charset="0"/>
              <a:cs typeface="Arial" panose="020B0604020202020204" pitchFamily="34" charset="0"/>
            </a:endParaRPr>
          </a:p>
        </p:txBody>
      </p:sp>
      <p:sp>
        <p:nvSpPr>
          <p:cNvPr id="58" name="Rectangle 57">
            <a:extLst>
              <a:ext uri="{FF2B5EF4-FFF2-40B4-BE49-F238E27FC236}">
                <a16:creationId xmlns:a16="http://schemas.microsoft.com/office/drawing/2014/main" id="{60AA21AB-21E3-819A-E91B-24EBC5320278}"/>
              </a:ext>
            </a:extLst>
          </p:cNvPr>
          <p:cNvSpPr/>
          <p:nvPr/>
        </p:nvSpPr>
        <p:spPr>
          <a:xfrm>
            <a:off x="8818746" y="4857361"/>
            <a:ext cx="1334544" cy="713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4495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7095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43 Graphs and charts</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26</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945548"/>
            <a:ext cx="9144000" cy="2512127"/>
          </a:xfrm>
          <a:prstGeom prst="rect">
            <a:avLst/>
          </a:prstGeom>
          <a:ln w="38100">
            <a:solidFill>
              <a:schemeClr val="accent1"/>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200"/>
              </a:lnSpc>
              <a:spcAft>
                <a:spcPts val="600"/>
              </a:spcAft>
            </a:pPr>
            <a:r>
              <a:rPr lang="en-GB" sz="1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10000"/>
              </a:lnSpc>
              <a:spcBef>
                <a:spcPts val="400"/>
              </a:spcBef>
              <a:spcAft>
                <a:spcPts val="400"/>
              </a:spcAft>
              <a:buClr>
                <a:schemeClr val="accent1"/>
              </a:buClr>
              <a:buFont typeface="Arial" panose="020B0604020202020204" pitchFamily="34" charset="0"/>
              <a:buChar char="•"/>
            </a:pPr>
            <a:r>
              <a:rPr lang="en-GB" sz="10400" dirty="0">
                <a:latin typeface="Arial" panose="020B0604020202020204" pitchFamily="34" charset="0"/>
                <a:cs typeface="Arial" panose="020B0604020202020204" pitchFamily="34" charset="0"/>
              </a:rPr>
              <a:t>Read and interpret pictograms, bar charts and pie charts</a:t>
            </a:r>
          </a:p>
          <a:p>
            <a:pPr marL="231775" indent="-231775" algn="l">
              <a:lnSpc>
                <a:spcPct val="110000"/>
              </a:lnSpc>
              <a:spcBef>
                <a:spcPts val="400"/>
              </a:spcBef>
              <a:spcAft>
                <a:spcPts val="400"/>
              </a:spcAft>
              <a:buClr>
                <a:schemeClr val="accent1"/>
              </a:buClr>
              <a:buFont typeface="Arial" panose="020B0604020202020204" pitchFamily="34" charset="0"/>
              <a:buChar char="•"/>
            </a:pPr>
            <a:r>
              <a:rPr lang="en-GB" sz="10400" dirty="0">
                <a:latin typeface="Arial" panose="020B0604020202020204" pitchFamily="34" charset="0"/>
                <a:cs typeface="Arial" panose="020B0604020202020204" pitchFamily="34" charset="0"/>
              </a:rPr>
              <a:t>Understand common errors when constructing graphs </a:t>
            </a:r>
            <a:r>
              <a:rPr lang="en-GB" sz="10400">
                <a:latin typeface="Arial" panose="020B0604020202020204" pitchFamily="34" charset="0"/>
                <a:cs typeface="Arial" panose="020B0604020202020204" pitchFamily="34" charset="0"/>
              </a:rPr>
              <a:t>and charts</a:t>
            </a:r>
            <a:endParaRPr lang="en-GB" sz="10400" dirty="0">
              <a:latin typeface="Arial" panose="020B0604020202020204" pitchFamily="34" charset="0"/>
              <a:cs typeface="Arial" panose="020B0604020202020204" pitchFamily="34" charset="0"/>
            </a:endParaRPr>
          </a:p>
          <a:p>
            <a:pPr marL="231775" indent="-231775" algn="l">
              <a:lnSpc>
                <a:spcPct val="110000"/>
              </a:lnSpc>
              <a:spcBef>
                <a:spcPts val="400"/>
              </a:spcBef>
              <a:spcAft>
                <a:spcPts val="400"/>
              </a:spcAft>
              <a:buClr>
                <a:schemeClr val="accent1"/>
              </a:buClr>
              <a:buFont typeface="Arial" panose="020B0604020202020204" pitchFamily="34" charset="0"/>
              <a:buChar char="•"/>
            </a:pPr>
            <a:r>
              <a:rPr lang="en-GB" sz="10400" dirty="0">
                <a:latin typeface="Arial" panose="020B0604020202020204" pitchFamily="34" charset="0"/>
                <a:cs typeface="Arial" panose="020B0604020202020204" pitchFamily="34" charset="0"/>
              </a:rPr>
              <a:t>Construct pie charts.</a:t>
            </a:r>
          </a:p>
          <a:p>
            <a:pPr algn="l"/>
            <a:endParaRPr lang="en-GB" dirty="0"/>
          </a:p>
        </p:txBody>
      </p:sp>
    </p:spTree>
    <p:extLst>
      <p:ext uri="{BB962C8B-B14F-4D97-AF65-F5344CB8AC3E}">
        <p14:creationId xmlns:p14="http://schemas.microsoft.com/office/powerpoint/2010/main" val="4136096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43: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27</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8081"/>
            <a:ext cx="9144000" cy="2872659"/>
          </a:xfrm>
          <a:solidFill>
            <a:schemeClr val="bg1"/>
          </a:solidFill>
          <a:ln w="38100">
            <a:solidFill>
              <a:schemeClr val="accent1"/>
            </a:solidFill>
          </a:ln>
        </p:spPr>
        <p:txBody>
          <a:bodyPr>
            <a:normAutofit fontScale="92500" lnSpcReduction="20000"/>
          </a:bodyPr>
          <a:lstStyle/>
          <a:p>
            <a:pPr algn="l">
              <a:lnSpc>
                <a:spcPct val="120000"/>
              </a:lnSpc>
              <a:spcBef>
                <a:spcPts val="0"/>
              </a:spcBef>
            </a:pPr>
            <a:r>
              <a:rPr kumimoji="0" lang="en-US" sz="2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Photos</a:t>
            </a:r>
          </a:p>
          <a:p>
            <a:pPr algn="l">
              <a:lnSpc>
                <a:spcPct val="120000"/>
              </a:lnSpc>
              <a:spcBef>
                <a:spcPts val="0"/>
              </a:spcBef>
            </a:pPr>
            <a:r>
              <a:rPr lang="en-GB" sz="2000" b="1" dirty="0">
                <a:effectLst/>
                <a:latin typeface="Arial" panose="020B0604020202020204" pitchFamily="34" charset="0"/>
                <a:ea typeface="Calibri" panose="020F0502020204030204" pitchFamily="34" charset="0"/>
                <a:cs typeface="Arial" panose="020B0604020202020204" pitchFamily="34" charset="0"/>
              </a:rPr>
              <a:t>123RF.com:</a:t>
            </a:r>
            <a:r>
              <a:rPr lang="en-GB" sz="2000" dirty="0">
                <a:effectLst/>
                <a:latin typeface="Arial" panose="020B0604020202020204" pitchFamily="34" charset="0"/>
                <a:ea typeface="Calibri" panose="020F0502020204030204" pitchFamily="34" charset="0"/>
                <a:cs typeface="Arial" panose="020B0604020202020204" pitchFamily="34" charset="0"/>
              </a:rPr>
              <a:t> </a:t>
            </a:r>
            <a:r>
              <a:rPr lang="en-GB" sz="2000" dirty="0" err="1">
                <a:effectLst/>
                <a:latin typeface="Arial" panose="020B0604020202020204" pitchFamily="34" charset="0"/>
                <a:ea typeface="Calibri" panose="020F0502020204030204" pitchFamily="34" charset="0"/>
                <a:cs typeface="Arial" panose="020B0604020202020204" pitchFamily="34" charset="0"/>
              </a:rPr>
              <a:t>attaphong</a:t>
            </a:r>
            <a:r>
              <a:rPr lang="en-GB" sz="2000" dirty="0">
                <a:latin typeface="Arial" panose="020B0604020202020204" pitchFamily="34" charset="0"/>
                <a:ea typeface="Calibri" panose="020F0502020204030204" pitchFamily="34" charset="0"/>
                <a:cs typeface="Arial" panose="020B0604020202020204" pitchFamily="34" charset="0"/>
              </a:rPr>
              <a:t> </a:t>
            </a:r>
            <a:r>
              <a:rPr lang="en-GB" sz="2000" b="1" dirty="0">
                <a:effectLst/>
                <a:latin typeface="Arial" panose="020B0604020202020204" pitchFamily="34" charset="0"/>
                <a:ea typeface="Calibri" panose="020F0502020204030204" pitchFamily="34" charset="0"/>
                <a:cs typeface="Arial" panose="020B0604020202020204" pitchFamily="34" charset="0"/>
              </a:rPr>
              <a:t>Shutterstock.com:</a:t>
            </a:r>
            <a:r>
              <a:rPr lang="en-GB" sz="2000" dirty="0">
                <a:effectLst/>
                <a:latin typeface="Arial" panose="020B0604020202020204" pitchFamily="34" charset="0"/>
                <a:ea typeface="Calibri" panose="020F0502020204030204" pitchFamily="34" charset="0"/>
                <a:cs typeface="Arial" panose="020B0604020202020204" pitchFamily="34" charset="0"/>
              </a:rPr>
              <a:t> Anton </a:t>
            </a:r>
            <a:r>
              <a:rPr lang="en-GB" sz="2000" dirty="0" err="1">
                <a:effectLst/>
                <a:latin typeface="Arial" panose="020B0604020202020204" pitchFamily="34" charset="0"/>
                <a:ea typeface="Calibri" panose="020F0502020204030204" pitchFamily="34" charset="0"/>
                <a:cs typeface="Arial" panose="020B0604020202020204" pitchFamily="34" charset="0"/>
              </a:rPr>
              <a:t>Prohorov</a:t>
            </a:r>
            <a:r>
              <a:rPr lang="en-GB" sz="2000" dirty="0">
                <a:effectLst/>
                <a:latin typeface="Arial" panose="020B0604020202020204" pitchFamily="34" charset="0"/>
                <a:ea typeface="Calibri" panose="020F0502020204030204" pitchFamily="34" charset="0"/>
                <a:cs typeface="Arial" panose="020B0604020202020204" pitchFamily="34" charset="0"/>
              </a:rPr>
              <a:t>, Creation, Jojoo64, </a:t>
            </a:r>
            <a:r>
              <a:rPr lang="en-GB" sz="2000" dirty="0" err="1">
                <a:effectLst/>
                <a:latin typeface="Arial" panose="020B0604020202020204" pitchFamily="34" charset="0"/>
                <a:ea typeface="Calibri" panose="020F0502020204030204" pitchFamily="34" charset="0"/>
                <a:cs typeface="Arial" panose="020B0604020202020204" pitchFamily="34" charset="0"/>
              </a:rPr>
              <a:t>MyKwang'noii</a:t>
            </a:r>
            <a:r>
              <a:rPr lang="en-GB" sz="2000" dirty="0">
                <a:effectLst/>
                <a:latin typeface="Arial" panose="020B0604020202020204" pitchFamily="34" charset="0"/>
                <a:ea typeface="Calibri" panose="020F0502020204030204" pitchFamily="34" charset="0"/>
                <a:cs typeface="Arial" panose="020B0604020202020204" pitchFamily="34" charset="0"/>
              </a:rPr>
              <a:t>, </a:t>
            </a:r>
            <a:r>
              <a:rPr lang="en-GB" sz="2000" dirty="0" err="1">
                <a:effectLst/>
                <a:latin typeface="Arial" panose="020B0604020202020204" pitchFamily="34" charset="0"/>
                <a:ea typeface="Calibri" panose="020F0502020204030204" pitchFamily="34" charset="0"/>
                <a:cs typeface="Arial" panose="020B0604020202020204" pitchFamily="34" charset="0"/>
              </a:rPr>
              <a:t>Migren</a:t>
            </a:r>
            <a:r>
              <a:rPr lang="en-GB" sz="2000" dirty="0">
                <a:effectLst/>
                <a:latin typeface="Arial" panose="020B0604020202020204" pitchFamily="34" charset="0"/>
                <a:ea typeface="Calibri" panose="020F0502020204030204" pitchFamily="34" charset="0"/>
                <a:cs typeface="Arial" panose="020B0604020202020204" pitchFamily="34" charset="0"/>
              </a:rPr>
              <a:t> art, Stephen Marques, Bea Rue</a:t>
            </a:r>
          </a:p>
          <a:p>
            <a:pPr algn="l">
              <a:lnSpc>
                <a:spcPct val="120000"/>
              </a:lnSpc>
              <a:spcBef>
                <a:spcPts val="0"/>
              </a:spcBef>
            </a:pPr>
            <a:r>
              <a:rPr kumimoji="0" lang="en-US" sz="2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lang="en-GB" sz="2000" b="1" dirty="0">
                <a:effectLst/>
                <a:latin typeface="Arial" panose="020B0604020202020204" pitchFamily="34" charset="0"/>
                <a:ea typeface="Calibri" panose="020F0502020204030204" pitchFamily="34" charset="0"/>
                <a:cs typeface="Arial" panose="020B0604020202020204" pitchFamily="34" charset="0"/>
              </a:rPr>
              <a:t>Pearson Education Ltd:</a:t>
            </a:r>
            <a:r>
              <a:rPr lang="en-GB" sz="2000" dirty="0">
                <a:effectLst/>
                <a:latin typeface="Arial" panose="020B0604020202020204" pitchFamily="34" charset="0"/>
                <a:ea typeface="Calibri" panose="020F0502020204030204" pitchFamily="34" charset="0"/>
                <a:cs typeface="Arial" panose="020B0604020202020204" pitchFamily="34" charset="0"/>
              </a:rPr>
              <a:t> Pearson Edexcel ​GCSE (9-1) In Mathematics (1MA1) Foundation (Non-Calculator) November 2020 Paper 1F, </a:t>
            </a:r>
            <a:r>
              <a:rPr lang="en-GB" sz="2000" b="1" dirty="0">
                <a:effectLst/>
                <a:latin typeface="Arial" panose="020B0604020202020204" pitchFamily="34" charset="0"/>
                <a:ea typeface="Calibri" panose="020F0502020204030204" pitchFamily="34" charset="0"/>
                <a:cs typeface="Arial" panose="020B0604020202020204" pitchFamily="34" charset="0"/>
              </a:rPr>
              <a:t>Pearson Education Ltd:</a:t>
            </a:r>
            <a:r>
              <a:rPr lang="en-GB" sz="2000" dirty="0">
                <a:effectLst/>
                <a:latin typeface="Arial" panose="020B0604020202020204" pitchFamily="34" charset="0"/>
                <a:ea typeface="Calibri" panose="020F0502020204030204" pitchFamily="34" charset="0"/>
                <a:cs typeface="Arial" panose="020B0604020202020204" pitchFamily="34" charset="0"/>
              </a:rPr>
              <a:t> Pearson Edexcel ​GCSE (9-1) In Mathematics (1MA1) Foundation (Calculator) November 2020 Paper 2F, </a:t>
            </a:r>
            <a:r>
              <a:rPr lang="en-GB" sz="2000" b="1" dirty="0">
                <a:effectLst/>
                <a:latin typeface="Arial" panose="020B0604020202020204" pitchFamily="34" charset="0"/>
                <a:ea typeface="Calibri" panose="020F0502020204030204" pitchFamily="34" charset="0"/>
                <a:cs typeface="Arial" panose="020B0604020202020204" pitchFamily="34" charset="0"/>
              </a:rPr>
              <a:t>Pearson Education Ltd:</a:t>
            </a:r>
            <a:r>
              <a:rPr lang="en-GB" sz="2000" dirty="0">
                <a:effectLst/>
                <a:latin typeface="Arial" panose="020B0604020202020204" pitchFamily="34" charset="0"/>
                <a:ea typeface="Calibri" panose="020F0502020204030204" pitchFamily="34" charset="0"/>
                <a:cs typeface="Arial" panose="020B0604020202020204" pitchFamily="34" charset="0"/>
              </a:rPr>
              <a:t> Pearson Edexcel ​GCSE (9-1) In Mathematics (1MA1) Foundation (Calculator) November 2021 Paper 2F</a:t>
            </a:r>
          </a:p>
        </p:txBody>
      </p:sp>
      <p:pic>
        <p:nvPicPr>
          <p:cNvPr id="6" name="Picture 5" descr="A picture containing text, plate, tableware, dishware&#10;&#10;Description automatically generated">
            <a:extLst>
              <a:ext uri="{FF2B5EF4-FFF2-40B4-BE49-F238E27FC236}">
                <a16:creationId xmlns:a16="http://schemas.microsoft.com/office/drawing/2014/main" id="{F99E19B4-F290-7F23-A1DF-71BFB60C8C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647" y="142493"/>
            <a:ext cx="3893465" cy="638948"/>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D73EE-B615-23FD-9280-3B64F337661C}"/>
              </a:ext>
            </a:extLst>
          </p:cNvPr>
          <p:cNvSpPr>
            <a:spLocks noGrp="1"/>
          </p:cNvSpPr>
          <p:nvPr>
            <p:ph type="sldNum" sz="quarter" idx="12"/>
          </p:nvPr>
        </p:nvSpPr>
        <p:spPr/>
        <p:txBody>
          <a:bodyPr/>
          <a:lstStyle/>
          <a:p>
            <a:fld id="{892959B6-490E-A144-8C7C-88267F972F69}" type="slidenum">
              <a:rPr lang="en-US" smtClean="0"/>
              <a:t>3</a:t>
            </a:fld>
            <a:endParaRPr lang="en-US"/>
          </a:p>
        </p:txBody>
      </p:sp>
      <p:sp>
        <p:nvSpPr>
          <p:cNvPr id="2" name="Title 1">
            <a:extLst>
              <a:ext uri="{FF2B5EF4-FFF2-40B4-BE49-F238E27FC236}">
                <a16:creationId xmlns:a16="http://schemas.microsoft.com/office/drawing/2014/main" id="{301B4C9A-F2B7-18B7-5C63-80DDE752F7E2}"/>
              </a:ext>
            </a:extLst>
          </p:cNvPr>
          <p:cNvSpPr>
            <a:spLocks noGrp="1"/>
          </p:cNvSpPr>
          <p:nvPr>
            <p:ph type="title" idx="4294967295"/>
          </p:nvPr>
        </p:nvSpPr>
        <p:spPr>
          <a:xfrm>
            <a:off x="0" y="365125"/>
            <a:ext cx="10515600" cy="798513"/>
          </a:xfrm>
          <a:prstGeom prst="rect">
            <a:avLst/>
          </a:prstGeom>
        </p:spPr>
        <p:txBody>
          <a:bodyPr/>
          <a:lstStyle/>
          <a:p>
            <a:pPr algn="r"/>
            <a:r>
              <a:rPr lang="en-GB" sz="3600" b="1" dirty="0">
                <a:solidFill>
                  <a:schemeClr val="accent1"/>
                </a:solidFill>
                <a:latin typeface="Arial" panose="020B0604020202020204" pitchFamily="34" charset="0"/>
                <a:cs typeface="Arial" panose="020B0604020202020204" pitchFamily="34" charset="0"/>
              </a:rPr>
              <a:t>What’s the same and what’s different?</a:t>
            </a:r>
          </a:p>
        </p:txBody>
      </p:sp>
      <p:graphicFrame>
        <p:nvGraphicFramePr>
          <p:cNvPr id="6" name="Chart 5">
            <a:extLst>
              <a:ext uri="{FF2B5EF4-FFF2-40B4-BE49-F238E27FC236}">
                <a16:creationId xmlns:a16="http://schemas.microsoft.com/office/drawing/2014/main" id="{877106D4-B4E7-FD09-AB1D-2CB84CF2FA1B}"/>
              </a:ext>
            </a:extLst>
          </p:cNvPr>
          <p:cNvGraphicFramePr>
            <a:graphicFrameLocks/>
          </p:cNvGraphicFramePr>
          <p:nvPr>
            <p:extLst>
              <p:ext uri="{D42A27DB-BD31-4B8C-83A1-F6EECF244321}">
                <p14:modId xmlns:p14="http://schemas.microsoft.com/office/powerpoint/2010/main" val="2098062902"/>
              </p:ext>
            </p:extLst>
          </p:nvPr>
        </p:nvGraphicFramePr>
        <p:xfrm>
          <a:off x="4985960" y="3097557"/>
          <a:ext cx="5296269" cy="34413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F519ABAB-6220-979D-61F3-5ABB0A7303BA}"/>
              </a:ext>
            </a:extLst>
          </p:cNvPr>
          <p:cNvGraphicFramePr>
            <a:graphicFrameLocks/>
          </p:cNvGraphicFramePr>
          <p:nvPr>
            <p:extLst>
              <p:ext uri="{D42A27DB-BD31-4B8C-83A1-F6EECF244321}">
                <p14:modId xmlns:p14="http://schemas.microsoft.com/office/powerpoint/2010/main" val="1971974546"/>
              </p:ext>
            </p:extLst>
          </p:nvPr>
        </p:nvGraphicFramePr>
        <p:xfrm>
          <a:off x="8355733" y="1274618"/>
          <a:ext cx="3717205" cy="3683145"/>
        </p:xfrm>
        <a:graphic>
          <a:graphicData uri="http://schemas.openxmlformats.org/drawingml/2006/chart">
            <c:chart xmlns:c="http://schemas.openxmlformats.org/drawingml/2006/chart" xmlns:r="http://schemas.openxmlformats.org/officeDocument/2006/relationships" r:id="rId4"/>
          </a:graphicData>
        </a:graphic>
      </p:graphicFrame>
      <p:sp>
        <p:nvSpPr>
          <p:cNvPr id="3" name="Isosceles Triangle 2">
            <a:extLst>
              <a:ext uri="{FF2B5EF4-FFF2-40B4-BE49-F238E27FC236}">
                <a16:creationId xmlns:a16="http://schemas.microsoft.com/office/drawing/2014/main" id="{D212BD74-E642-1272-A9F6-2C8C06E74867}"/>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45C72480-1139-E527-5FC2-735A65B6B7C6}"/>
              </a:ext>
            </a:extLst>
          </p:cNvPr>
          <p:cNvSpPr txBox="1"/>
          <p:nvPr/>
        </p:nvSpPr>
        <p:spPr>
          <a:xfrm>
            <a:off x="-219456" y="54232"/>
            <a:ext cx="201581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DISCUSS</a:t>
            </a:r>
            <a:endParaRPr lang="en-GB" b="1" dirty="0">
              <a:solidFill>
                <a:schemeClr val="bg1"/>
              </a:solidFill>
              <a:latin typeface="Arial" panose="020B0604020202020204" pitchFamily="34" charset="0"/>
              <a:cs typeface="Arial" panose="020B0604020202020204" pitchFamily="34" charset="0"/>
            </a:endParaRPr>
          </a:p>
        </p:txBody>
      </p:sp>
      <p:graphicFrame>
        <p:nvGraphicFramePr>
          <p:cNvPr id="10" name="Table 10">
            <a:extLst>
              <a:ext uri="{FF2B5EF4-FFF2-40B4-BE49-F238E27FC236}">
                <a16:creationId xmlns:a16="http://schemas.microsoft.com/office/drawing/2014/main" id="{91EFEE4A-5C96-7475-3822-31E4406E7585}"/>
              </a:ext>
            </a:extLst>
          </p:cNvPr>
          <p:cNvGraphicFramePr>
            <a:graphicFrameLocks noGrp="1"/>
          </p:cNvGraphicFramePr>
          <p:nvPr>
            <p:extLst>
              <p:ext uri="{D42A27DB-BD31-4B8C-83A1-F6EECF244321}">
                <p14:modId xmlns:p14="http://schemas.microsoft.com/office/powerpoint/2010/main" val="2655097380"/>
              </p:ext>
            </p:extLst>
          </p:nvPr>
        </p:nvGraphicFramePr>
        <p:xfrm>
          <a:off x="555054" y="1576856"/>
          <a:ext cx="5904157" cy="2560320"/>
        </p:xfrm>
        <a:graphic>
          <a:graphicData uri="http://schemas.openxmlformats.org/drawingml/2006/table">
            <a:tbl>
              <a:tblPr firstRow="1" bandRow="1">
                <a:tableStyleId>{5C22544A-7EE6-4342-B048-85BDC9FD1C3A}</a:tableStyleId>
              </a:tblPr>
              <a:tblGrid>
                <a:gridCol w="1254585">
                  <a:extLst>
                    <a:ext uri="{9D8B030D-6E8A-4147-A177-3AD203B41FA5}">
                      <a16:colId xmlns:a16="http://schemas.microsoft.com/office/drawing/2014/main" val="2293638211"/>
                    </a:ext>
                  </a:extLst>
                </a:gridCol>
                <a:gridCol w="967259">
                  <a:extLst>
                    <a:ext uri="{9D8B030D-6E8A-4147-A177-3AD203B41FA5}">
                      <a16:colId xmlns:a16="http://schemas.microsoft.com/office/drawing/2014/main" val="2779922729"/>
                    </a:ext>
                  </a:extLst>
                </a:gridCol>
                <a:gridCol w="1013254">
                  <a:extLst>
                    <a:ext uri="{9D8B030D-6E8A-4147-A177-3AD203B41FA5}">
                      <a16:colId xmlns:a16="http://schemas.microsoft.com/office/drawing/2014/main" val="4207671319"/>
                    </a:ext>
                  </a:extLst>
                </a:gridCol>
                <a:gridCol w="939114">
                  <a:extLst>
                    <a:ext uri="{9D8B030D-6E8A-4147-A177-3AD203B41FA5}">
                      <a16:colId xmlns:a16="http://schemas.microsoft.com/office/drawing/2014/main" val="3211236816"/>
                    </a:ext>
                  </a:extLst>
                </a:gridCol>
                <a:gridCol w="840259">
                  <a:extLst>
                    <a:ext uri="{9D8B030D-6E8A-4147-A177-3AD203B41FA5}">
                      <a16:colId xmlns:a16="http://schemas.microsoft.com/office/drawing/2014/main" val="2864086306"/>
                    </a:ext>
                  </a:extLst>
                </a:gridCol>
                <a:gridCol w="889686">
                  <a:extLst>
                    <a:ext uri="{9D8B030D-6E8A-4147-A177-3AD203B41FA5}">
                      <a16:colId xmlns:a16="http://schemas.microsoft.com/office/drawing/2014/main" val="1762999536"/>
                    </a:ext>
                  </a:extLst>
                </a:gridCol>
              </a:tblGrid>
              <a:tr h="584885">
                <a:tc>
                  <a:txBody>
                    <a:bodyPr/>
                    <a:lstStyle/>
                    <a:p>
                      <a:r>
                        <a:rPr lang="en-GB" dirty="0">
                          <a:solidFill>
                            <a:schemeClr val="tx1"/>
                          </a:solidFill>
                          <a:latin typeface="Arial" panose="020B0604020202020204" pitchFamily="34" charset="0"/>
                          <a:cs typeface="Arial" panose="020B0604020202020204" pitchFamily="34" charset="0"/>
                        </a:rPr>
                        <a:t>Brazil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2019115"/>
                  </a:ext>
                </a:extLst>
              </a:tr>
              <a:tr h="584885">
                <a:tc>
                  <a:txBody>
                    <a:bodyPr/>
                    <a:lstStyle/>
                    <a:p>
                      <a:r>
                        <a:rPr lang="en-GB" b="1" dirty="0">
                          <a:solidFill>
                            <a:schemeClr val="tx1"/>
                          </a:solidFill>
                          <a:latin typeface="Arial" panose="020B0604020202020204" pitchFamily="34" charset="0"/>
                          <a:cs typeface="Arial" panose="020B0604020202020204" pitchFamily="34" charset="0"/>
                        </a:rPr>
                        <a:t>Kenya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9262169"/>
                  </a:ext>
                </a:extLst>
              </a:tr>
              <a:tr h="584885">
                <a:tc>
                  <a:txBody>
                    <a:bodyPr/>
                    <a:lstStyle/>
                    <a:p>
                      <a:r>
                        <a:rPr lang="en-GB" b="1" dirty="0">
                          <a:solidFill>
                            <a:schemeClr val="tx1"/>
                          </a:solidFill>
                          <a:latin typeface="Arial" panose="020B0604020202020204" pitchFamily="34" charset="0"/>
                          <a:cs typeface="Arial" panose="020B0604020202020204" pitchFamily="34" charset="0"/>
                        </a:rPr>
                        <a:t>Jamaica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5248608"/>
                  </a:ext>
                </a:extLst>
              </a:tr>
              <a:tr h="584885">
                <a:tc>
                  <a:txBody>
                    <a:bodyPr/>
                    <a:lstStyle/>
                    <a:p>
                      <a:r>
                        <a:rPr lang="en-GB" b="1" dirty="0">
                          <a:solidFill>
                            <a:schemeClr val="tx1"/>
                          </a:solidFill>
                          <a:latin typeface="Arial" panose="020B0604020202020204" pitchFamily="34" charset="0"/>
                          <a:cs typeface="Arial" panose="020B0604020202020204" pitchFamily="34" charset="0"/>
                        </a:rPr>
                        <a:t>South Africa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5024329"/>
                  </a:ext>
                </a:extLst>
              </a:tr>
            </a:tbl>
          </a:graphicData>
        </a:graphic>
      </p:graphicFrame>
      <p:sp>
        <p:nvSpPr>
          <p:cNvPr id="11" name="Oval 10">
            <a:extLst>
              <a:ext uri="{FF2B5EF4-FFF2-40B4-BE49-F238E27FC236}">
                <a16:creationId xmlns:a16="http://schemas.microsoft.com/office/drawing/2014/main" id="{4E4575EB-12AD-BB32-A89C-2DC0B8D69D76}"/>
              </a:ext>
            </a:extLst>
          </p:cNvPr>
          <p:cNvSpPr/>
          <p:nvPr/>
        </p:nvSpPr>
        <p:spPr>
          <a:xfrm>
            <a:off x="1967414" y="1658081"/>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38848D2B-353D-8964-09BA-293E155EC8F2}"/>
              </a:ext>
            </a:extLst>
          </p:cNvPr>
          <p:cNvSpPr/>
          <p:nvPr/>
        </p:nvSpPr>
        <p:spPr>
          <a:xfrm>
            <a:off x="1967414" y="2315504"/>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3" name="Oval 12">
            <a:extLst>
              <a:ext uri="{FF2B5EF4-FFF2-40B4-BE49-F238E27FC236}">
                <a16:creationId xmlns:a16="http://schemas.microsoft.com/office/drawing/2014/main" id="{5A381900-6020-FF5C-A6AE-78757088C5AA}"/>
              </a:ext>
            </a:extLst>
          </p:cNvPr>
          <p:cNvSpPr/>
          <p:nvPr/>
        </p:nvSpPr>
        <p:spPr>
          <a:xfrm>
            <a:off x="1967414" y="3594058"/>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1A41C118-D2C0-15A5-9A33-D813759BAC4D}"/>
              </a:ext>
            </a:extLst>
          </p:cNvPr>
          <p:cNvSpPr/>
          <p:nvPr/>
        </p:nvSpPr>
        <p:spPr>
          <a:xfrm>
            <a:off x="1967414" y="2954781"/>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E9553DA5-04DF-40CE-0D74-9EB03C518F93}"/>
              </a:ext>
            </a:extLst>
          </p:cNvPr>
          <p:cNvSpPr/>
          <p:nvPr/>
        </p:nvSpPr>
        <p:spPr>
          <a:xfrm>
            <a:off x="2974319" y="1668545"/>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F2C9D5F1-1F94-ABFF-46FD-2BE0ED4E7DF6}"/>
              </a:ext>
            </a:extLst>
          </p:cNvPr>
          <p:cNvSpPr/>
          <p:nvPr/>
        </p:nvSpPr>
        <p:spPr>
          <a:xfrm>
            <a:off x="2974319" y="2325968"/>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7" name="Oval 16">
            <a:extLst>
              <a:ext uri="{FF2B5EF4-FFF2-40B4-BE49-F238E27FC236}">
                <a16:creationId xmlns:a16="http://schemas.microsoft.com/office/drawing/2014/main" id="{67AD13C4-9413-A8BC-E839-6D469A8F227C}"/>
              </a:ext>
            </a:extLst>
          </p:cNvPr>
          <p:cNvSpPr/>
          <p:nvPr/>
        </p:nvSpPr>
        <p:spPr>
          <a:xfrm>
            <a:off x="2974319" y="3604522"/>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53AA16F3-869D-1659-4FA1-A1F70261BC73}"/>
              </a:ext>
            </a:extLst>
          </p:cNvPr>
          <p:cNvSpPr/>
          <p:nvPr/>
        </p:nvSpPr>
        <p:spPr>
          <a:xfrm>
            <a:off x="2974319" y="2965245"/>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DC5D3854-BD9A-0B45-D3AA-6B9B77099BA0}"/>
              </a:ext>
            </a:extLst>
          </p:cNvPr>
          <p:cNvSpPr/>
          <p:nvPr/>
        </p:nvSpPr>
        <p:spPr>
          <a:xfrm>
            <a:off x="3975744" y="1649428"/>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E9099FCA-7307-AF83-C83F-5305A4141CAD}"/>
              </a:ext>
            </a:extLst>
          </p:cNvPr>
          <p:cNvSpPr/>
          <p:nvPr/>
        </p:nvSpPr>
        <p:spPr>
          <a:xfrm>
            <a:off x="3975744" y="2306851"/>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3" name="Partial Circle 22">
            <a:extLst>
              <a:ext uri="{FF2B5EF4-FFF2-40B4-BE49-F238E27FC236}">
                <a16:creationId xmlns:a16="http://schemas.microsoft.com/office/drawing/2014/main" id="{7638AF34-5F46-D737-B1BD-0D263B7A11A7}"/>
              </a:ext>
            </a:extLst>
          </p:cNvPr>
          <p:cNvSpPr/>
          <p:nvPr/>
        </p:nvSpPr>
        <p:spPr>
          <a:xfrm>
            <a:off x="3988105" y="2992835"/>
            <a:ext cx="429368" cy="342047"/>
          </a:xfrm>
          <a:prstGeom prst="pi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4" name="Partial Circle 23">
            <a:extLst>
              <a:ext uri="{FF2B5EF4-FFF2-40B4-BE49-F238E27FC236}">
                <a16:creationId xmlns:a16="http://schemas.microsoft.com/office/drawing/2014/main" id="{79E85BAC-3A8A-B468-DE9B-ADECE52807AB}"/>
              </a:ext>
            </a:extLst>
          </p:cNvPr>
          <p:cNvSpPr/>
          <p:nvPr/>
        </p:nvSpPr>
        <p:spPr>
          <a:xfrm>
            <a:off x="5691393" y="1662712"/>
            <a:ext cx="429368" cy="342047"/>
          </a:xfrm>
          <a:prstGeom prst="pi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C7BFFB75-CF1F-0608-F4E8-C20227AA3B9A}"/>
              </a:ext>
            </a:extLst>
          </p:cNvPr>
          <p:cNvSpPr/>
          <p:nvPr/>
        </p:nvSpPr>
        <p:spPr>
          <a:xfrm>
            <a:off x="4872810" y="1643703"/>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6" name="Partial Circle 25">
            <a:extLst>
              <a:ext uri="{FF2B5EF4-FFF2-40B4-BE49-F238E27FC236}">
                <a16:creationId xmlns:a16="http://schemas.microsoft.com/office/drawing/2014/main" id="{DD88810E-305C-A9EE-56FF-4FE143AC05C6}"/>
              </a:ext>
            </a:extLst>
          </p:cNvPr>
          <p:cNvSpPr/>
          <p:nvPr/>
        </p:nvSpPr>
        <p:spPr>
          <a:xfrm>
            <a:off x="4097925" y="3671018"/>
            <a:ext cx="327663" cy="313571"/>
          </a:xfrm>
          <a:prstGeom prst="pie">
            <a:avLst>
              <a:gd name="adj1" fmla="val 5339643"/>
              <a:gd name="adj2" fmla="val 16200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8" name="Partial Circle 27">
            <a:extLst>
              <a:ext uri="{FF2B5EF4-FFF2-40B4-BE49-F238E27FC236}">
                <a16:creationId xmlns:a16="http://schemas.microsoft.com/office/drawing/2014/main" id="{BBC4766D-A1CA-E656-19E3-E803E7314CF9}"/>
              </a:ext>
            </a:extLst>
          </p:cNvPr>
          <p:cNvSpPr/>
          <p:nvPr/>
        </p:nvSpPr>
        <p:spPr>
          <a:xfrm>
            <a:off x="4960672" y="2426467"/>
            <a:ext cx="327663" cy="313571"/>
          </a:xfrm>
          <a:prstGeom prst="pie">
            <a:avLst>
              <a:gd name="adj1" fmla="val 10521288"/>
              <a:gd name="adj2" fmla="val 162000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F30BF871-E013-7036-AB1D-8E5E648656F4}"/>
              </a:ext>
            </a:extLst>
          </p:cNvPr>
          <p:cNvSpPr txBox="1"/>
          <p:nvPr/>
        </p:nvSpPr>
        <p:spPr>
          <a:xfrm>
            <a:off x="621337" y="4414531"/>
            <a:ext cx="538463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Key :          represents 4 medals </a:t>
            </a:r>
          </a:p>
        </p:txBody>
      </p:sp>
      <p:sp>
        <p:nvSpPr>
          <p:cNvPr id="30" name="Oval 29">
            <a:extLst>
              <a:ext uri="{FF2B5EF4-FFF2-40B4-BE49-F238E27FC236}">
                <a16:creationId xmlns:a16="http://schemas.microsoft.com/office/drawing/2014/main" id="{67C38CEA-67AA-D5B1-0F8A-B3D8EA2A58BC}"/>
              </a:ext>
            </a:extLst>
          </p:cNvPr>
          <p:cNvSpPr/>
          <p:nvPr/>
        </p:nvSpPr>
        <p:spPr>
          <a:xfrm>
            <a:off x="1287235" y="4409164"/>
            <a:ext cx="429368" cy="3800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0976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8B5D08B-3FB6-F8AA-44C5-20616F3E7D53}"/>
              </a:ext>
            </a:extLst>
          </p:cNvPr>
          <p:cNvSpPr>
            <a:spLocks noGrp="1"/>
          </p:cNvSpPr>
          <p:nvPr>
            <p:ph type="sldNum" sz="quarter" idx="12"/>
          </p:nvPr>
        </p:nvSpPr>
        <p:spPr/>
        <p:txBody>
          <a:bodyPr/>
          <a:lstStyle/>
          <a:p>
            <a:fld id="{892959B6-490E-A144-8C7C-88267F972F69}" type="slidenum">
              <a:rPr lang="en-US" smtClean="0"/>
              <a:t>4</a:t>
            </a:fld>
            <a:endParaRPr lang="en-US"/>
          </a:p>
        </p:txBody>
      </p:sp>
      <p:sp>
        <p:nvSpPr>
          <p:cNvPr id="2" name="Title 1">
            <a:extLst>
              <a:ext uri="{FF2B5EF4-FFF2-40B4-BE49-F238E27FC236}">
                <a16:creationId xmlns:a16="http://schemas.microsoft.com/office/drawing/2014/main" id="{B9082E73-278E-B790-7B2B-340E6BFDF2DF}"/>
              </a:ext>
            </a:extLst>
          </p:cNvPr>
          <p:cNvSpPr>
            <a:spLocks noGrp="1"/>
          </p:cNvSpPr>
          <p:nvPr>
            <p:ph type="title" idx="4294967295"/>
          </p:nvPr>
        </p:nvSpPr>
        <p:spPr>
          <a:xfrm>
            <a:off x="0" y="365125"/>
            <a:ext cx="10515600" cy="865188"/>
          </a:xfrm>
          <a:prstGeom prst="rect">
            <a:avLst/>
          </a:prstGeom>
        </p:spPr>
        <p:txBody>
          <a:bodyPr/>
          <a:lstStyle/>
          <a:p>
            <a:pPr algn="ctr"/>
            <a:r>
              <a:rPr lang="en-GB" sz="3600" b="1" dirty="0">
                <a:solidFill>
                  <a:schemeClr val="accent1"/>
                </a:solidFill>
                <a:latin typeface="Arial" panose="020B0604020202020204" pitchFamily="34" charset="0"/>
                <a:cs typeface="Arial" panose="020B0604020202020204" pitchFamily="34" charset="0"/>
              </a:rPr>
              <a:t>What’s wrong?</a:t>
            </a:r>
          </a:p>
        </p:txBody>
      </p:sp>
      <p:pic>
        <p:nvPicPr>
          <p:cNvPr id="5" name="Picture 4" descr="A bar chart with five grey bars of varying heights and widths. The title 'Bar chart showing favourite colours' runs across the top and the x-axis includes a label for each bar. Labels from left to right: red, yellow, green, turquoise and blue. ">
            <a:extLst>
              <a:ext uri="{FF2B5EF4-FFF2-40B4-BE49-F238E27FC236}">
                <a16:creationId xmlns:a16="http://schemas.microsoft.com/office/drawing/2014/main" id="{AD427D9C-EF4A-464D-B2AD-F8D65EF2A746}"/>
              </a:ext>
            </a:extLst>
          </p:cNvPr>
          <p:cNvPicPr>
            <a:picLocks noChangeAspect="1"/>
          </p:cNvPicPr>
          <p:nvPr/>
        </p:nvPicPr>
        <p:blipFill>
          <a:blip r:embed="rId3"/>
          <a:srcRect l="4078" r="4078"/>
          <a:stretch/>
        </p:blipFill>
        <p:spPr bwMode="auto">
          <a:xfrm>
            <a:off x="2026782" y="1230422"/>
            <a:ext cx="7043726" cy="5015861"/>
          </a:xfrm>
          <a:prstGeom prst="rect">
            <a:avLst/>
          </a:prstGeom>
          <a:ln>
            <a:noFill/>
          </a:ln>
          <a:extLst>
            <a:ext uri="{53640926-AAD7-44D8-BBD7-CCE9431645EC}">
              <a14:shadowObscured xmlns:a14="http://schemas.microsoft.com/office/drawing/2010/main"/>
            </a:ext>
          </a:extLst>
        </p:spPr>
      </p:pic>
      <p:sp>
        <p:nvSpPr>
          <p:cNvPr id="3" name="Isosceles Triangle 2">
            <a:extLst>
              <a:ext uri="{FF2B5EF4-FFF2-40B4-BE49-F238E27FC236}">
                <a16:creationId xmlns:a16="http://schemas.microsoft.com/office/drawing/2014/main" id="{5DDE5CB9-F9F1-C794-7DCC-864989C1ED50}"/>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079149B5-5275-F768-B28B-B6A3F06DFB21}"/>
              </a:ext>
            </a:extLst>
          </p:cNvPr>
          <p:cNvSpPr txBox="1"/>
          <p:nvPr/>
        </p:nvSpPr>
        <p:spPr>
          <a:xfrm>
            <a:off x="-219456" y="-6728"/>
            <a:ext cx="201581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EXPLORE</a:t>
            </a:r>
            <a:endParaRPr lang="en-GB"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75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CE4B980-166C-9F55-057A-6771DFEC1DD2}"/>
              </a:ext>
            </a:extLst>
          </p:cNvPr>
          <p:cNvPicPr>
            <a:picLocks noChangeAspect="1"/>
          </p:cNvPicPr>
          <p:nvPr/>
        </p:nvPicPr>
        <p:blipFill>
          <a:blip r:embed="rId3"/>
          <a:stretch>
            <a:fillRect/>
          </a:stretch>
        </p:blipFill>
        <p:spPr>
          <a:xfrm>
            <a:off x="8214889" y="1114066"/>
            <a:ext cx="2772112" cy="2129197"/>
          </a:xfrm>
          <a:prstGeom prst="rect">
            <a:avLst/>
          </a:prstGeom>
        </p:spPr>
      </p:pic>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63984" y="148325"/>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What’s wrong?</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54029"/>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882276" y="1524723"/>
            <a:ext cx="4867596" cy="3349635"/>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Look at the charts you’ve been given. Each has been drawn with mistakes or bits of information missing. </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Work in pairs to identify what’s wrong with each chart.</a:t>
            </a:r>
          </a:p>
        </p:txBody>
      </p:sp>
      <p:pic>
        <p:nvPicPr>
          <p:cNvPr id="3" name="Content Placeholder 4">
            <a:extLst>
              <a:ext uri="{FF2B5EF4-FFF2-40B4-BE49-F238E27FC236}">
                <a16:creationId xmlns:a16="http://schemas.microsoft.com/office/drawing/2014/main" id="{C34E48CB-EA05-4F0D-895D-6ACC1F2A768D}"/>
              </a:ext>
            </a:extLst>
          </p:cNvPr>
          <p:cNvPicPr>
            <a:picLocks noChangeAspect="1"/>
          </p:cNvPicPr>
          <p:nvPr/>
        </p:nvPicPr>
        <p:blipFill>
          <a:blip r:embed="rId6"/>
          <a:srcRect t="4153" b="4153"/>
          <a:stretch/>
        </p:blipFill>
        <p:spPr bwMode="auto">
          <a:xfrm rot="21167793">
            <a:off x="6688260" y="3129590"/>
            <a:ext cx="2390549" cy="2208481"/>
          </a:xfrm>
          <a:prstGeom prst="rect">
            <a:avLst/>
          </a:prstGeom>
          <a:ln>
            <a:noFill/>
          </a:ln>
          <a:extLst>
            <a:ext uri="{53640926-AAD7-44D8-BBD7-CCE9431645EC}">
              <a14:shadowObscured xmlns:a14="http://schemas.microsoft.com/office/drawing/2010/main"/>
            </a:ext>
          </a:extLst>
        </p:spPr>
      </p:pic>
      <p:pic>
        <p:nvPicPr>
          <p:cNvPr id="7" name="Content Placeholder 4">
            <a:extLst>
              <a:ext uri="{FF2B5EF4-FFF2-40B4-BE49-F238E27FC236}">
                <a16:creationId xmlns:a16="http://schemas.microsoft.com/office/drawing/2014/main" id="{5319AB96-D5B3-46BE-A504-31FAF3F6E215}"/>
              </a:ext>
            </a:extLst>
          </p:cNvPr>
          <p:cNvPicPr>
            <a:picLocks noChangeAspect="1"/>
          </p:cNvPicPr>
          <p:nvPr/>
        </p:nvPicPr>
        <p:blipFill>
          <a:blip r:embed="rId7"/>
          <a:srcRect/>
          <a:stretch/>
        </p:blipFill>
        <p:spPr>
          <a:xfrm rot="693973">
            <a:off x="9361141" y="2739542"/>
            <a:ext cx="2361068" cy="1877839"/>
          </a:xfrm>
          <a:prstGeom prst="rect">
            <a:avLst/>
          </a:prstGeom>
        </p:spPr>
      </p:pic>
      <p:sp>
        <p:nvSpPr>
          <p:cNvPr id="8" name="Rectangle 2">
            <a:extLst>
              <a:ext uri="{FF2B5EF4-FFF2-40B4-BE49-F238E27FC236}">
                <a16:creationId xmlns:a16="http://schemas.microsoft.com/office/drawing/2014/main" id="{2BEA7757-07BF-6ECC-82B7-D3F1964CE6A1}"/>
              </a:ext>
            </a:extLst>
          </p:cNvPr>
          <p:cNvSpPr>
            <a:spLocks noChangeArrowheads="1"/>
          </p:cNvSpPr>
          <p:nvPr/>
        </p:nvSpPr>
        <p:spPr bwMode="auto">
          <a:xfrm flipV="1">
            <a:off x="5588005" y="2528808"/>
            <a:ext cx="723966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pic>
        <p:nvPicPr>
          <p:cNvPr id="2" name="Content Placeholder 4">
            <a:extLst>
              <a:ext uri="{FF2B5EF4-FFF2-40B4-BE49-F238E27FC236}">
                <a16:creationId xmlns:a16="http://schemas.microsoft.com/office/drawing/2014/main" id="{1D9579B6-D054-4A29-B6D1-8A3861FFC6D9}"/>
              </a:ext>
            </a:extLst>
          </p:cNvPr>
          <p:cNvPicPr>
            <a:picLocks noChangeAspect="1"/>
          </p:cNvPicPr>
          <p:nvPr/>
        </p:nvPicPr>
        <p:blipFill>
          <a:blip r:embed="rId8"/>
          <a:srcRect/>
          <a:stretch/>
        </p:blipFill>
        <p:spPr>
          <a:xfrm rot="197701">
            <a:off x="8031750" y="4612849"/>
            <a:ext cx="3274107" cy="1549158"/>
          </a:xfrm>
          <a:prstGeom prst="rect">
            <a:avLst/>
          </a:prstGeom>
        </p:spPr>
      </p:pic>
    </p:spTree>
    <p:extLst>
      <p:ext uri="{BB962C8B-B14F-4D97-AF65-F5344CB8AC3E}">
        <p14:creationId xmlns:p14="http://schemas.microsoft.com/office/powerpoint/2010/main" val="3541215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84671" y="190271"/>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Representing data</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4"/>
            <a:ext cx="9715011" cy="4515467"/>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1769854" y="2129878"/>
            <a:ext cx="9373634" cy="3224665"/>
          </a:xfrm>
          <a:prstGeom prst="rect">
            <a:avLst/>
          </a:prstGeom>
          <a:noFill/>
        </p:spPr>
        <p:txBody>
          <a:bodyPr wrap="square" rtlCol="0">
            <a:spAutoFit/>
          </a:bodyPr>
          <a:lstStyle/>
          <a:p>
            <a:pPr>
              <a:lnSpc>
                <a:spcPts val="3100"/>
              </a:lnSpc>
              <a:spcAft>
                <a:spcPts val="600"/>
              </a:spcAft>
            </a:pPr>
            <a:r>
              <a:rPr lang="en-US" sz="2400" dirty="0">
                <a:latin typeface="Arial" panose="020B0604020202020204" pitchFamily="34" charset="0"/>
                <a:cs typeface="Arial" panose="020B0604020202020204" pitchFamily="34" charset="0"/>
              </a:rPr>
              <a:t>Graphs and charts need to be labelled and plotted accurately to be understood by the reader.  </a:t>
            </a:r>
          </a:p>
          <a:p>
            <a:pPr>
              <a:lnSpc>
                <a:spcPts val="3100"/>
              </a:lnSpc>
              <a:spcAft>
                <a:spcPts val="600"/>
              </a:spcAft>
            </a:pPr>
            <a:r>
              <a:rPr lang="en-US" sz="2400" dirty="0">
                <a:latin typeface="Arial" panose="020B0604020202020204" pitchFamily="34" charset="0"/>
                <a:cs typeface="Arial" panose="020B0604020202020204" pitchFamily="34" charset="0"/>
              </a:rPr>
              <a:t>Labels may include: </a:t>
            </a:r>
          </a:p>
          <a:p>
            <a:pPr marL="342900" indent="-3429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a title (say what the chart is showing)</a:t>
            </a:r>
          </a:p>
          <a:p>
            <a:pPr marL="342900" indent="-3429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axis titles</a:t>
            </a:r>
          </a:p>
          <a:p>
            <a:pPr marL="342900" indent="-3429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evenly spaced divisions and labels on axes</a:t>
            </a:r>
          </a:p>
          <a:p>
            <a:pPr marL="342900" indent="-342900">
              <a:lnSpc>
                <a:spcPts val="3100"/>
              </a:lnSpc>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a key </a:t>
            </a:r>
          </a:p>
        </p:txBody>
      </p:sp>
      <p:sp>
        <p:nvSpPr>
          <p:cNvPr id="2" name="Isosceles Triangle 1">
            <a:extLst>
              <a:ext uri="{FF2B5EF4-FFF2-40B4-BE49-F238E27FC236}">
                <a16:creationId xmlns:a16="http://schemas.microsoft.com/office/drawing/2014/main" id="{CE3E8B78-D6F3-777D-41DC-BE21EC118EFC}"/>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05570797-CE38-8984-5EA9-DD496B3E04F6}"/>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Tree>
    <p:extLst>
      <p:ext uri="{BB962C8B-B14F-4D97-AF65-F5344CB8AC3E}">
        <p14:creationId xmlns:p14="http://schemas.microsoft.com/office/powerpoint/2010/main" val="1294162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635BFC-29CE-5CA1-C321-B597BD5AB138}"/>
              </a:ext>
            </a:extLst>
          </p:cNvPr>
          <p:cNvSpPr>
            <a:spLocks noGrp="1"/>
          </p:cNvSpPr>
          <p:nvPr>
            <p:ph type="sldNum" sz="quarter" idx="12"/>
          </p:nvPr>
        </p:nvSpPr>
        <p:spPr/>
        <p:txBody>
          <a:bodyPr/>
          <a:lstStyle/>
          <a:p>
            <a:fld id="{892959B6-490E-A144-8C7C-88267F972F69}" type="slidenum">
              <a:rPr lang="en-US" smtClean="0"/>
              <a:t>7</a:t>
            </a:fld>
            <a:endParaRPr lang="en-US"/>
          </a:p>
        </p:txBody>
      </p:sp>
      <p:sp>
        <p:nvSpPr>
          <p:cNvPr id="2" name="Title 1">
            <a:extLst>
              <a:ext uri="{FF2B5EF4-FFF2-40B4-BE49-F238E27FC236}">
                <a16:creationId xmlns:a16="http://schemas.microsoft.com/office/drawing/2014/main" id="{7E5C8CAE-0230-E04C-F6D4-B458CD2A0936}"/>
              </a:ext>
            </a:extLst>
          </p:cNvPr>
          <p:cNvSpPr>
            <a:spLocks noGrp="1"/>
          </p:cNvSpPr>
          <p:nvPr>
            <p:ph type="title" idx="4294967295"/>
          </p:nvPr>
        </p:nvSpPr>
        <p:spPr>
          <a:xfrm>
            <a:off x="0" y="365125"/>
            <a:ext cx="10515600" cy="650875"/>
          </a:xfrm>
          <a:prstGeom prst="rect">
            <a:avLst/>
          </a:prstGeom>
        </p:spPr>
        <p:txBody>
          <a:bodyPr/>
          <a:lstStyle/>
          <a:p>
            <a:pPr algn="ctr"/>
            <a:r>
              <a:rPr lang="en-GB" sz="3600" b="1" dirty="0">
                <a:solidFill>
                  <a:schemeClr val="accent1"/>
                </a:solidFill>
                <a:latin typeface="Arial" panose="020B0604020202020204" pitchFamily="34" charset="0"/>
                <a:cs typeface="Arial" panose="020B0604020202020204" pitchFamily="34" charset="0"/>
              </a:rPr>
              <a:t>Festivals: food stall</a:t>
            </a:r>
          </a:p>
        </p:txBody>
      </p:sp>
      <p:sp>
        <p:nvSpPr>
          <p:cNvPr id="3" name="Content Placeholder 2">
            <a:extLst>
              <a:ext uri="{FF2B5EF4-FFF2-40B4-BE49-F238E27FC236}">
                <a16:creationId xmlns:a16="http://schemas.microsoft.com/office/drawing/2014/main" id="{9CD79FA7-1517-4FBB-A54F-B81F59976AAA}"/>
              </a:ext>
            </a:extLst>
          </p:cNvPr>
          <p:cNvSpPr>
            <a:spLocks noGrp="1"/>
          </p:cNvSpPr>
          <p:nvPr>
            <p:ph idx="4294967295"/>
          </p:nvPr>
        </p:nvSpPr>
        <p:spPr>
          <a:xfrm>
            <a:off x="8352013" y="1854200"/>
            <a:ext cx="3773487" cy="3149600"/>
          </a:xfrm>
          <a:prstGeom prst="rect">
            <a:avLst/>
          </a:prstGeom>
        </p:spPr>
        <p:txBody>
          <a:bodyPr/>
          <a:lstStyle/>
          <a:p>
            <a:pPr marL="0" indent="0">
              <a:buNone/>
            </a:pPr>
            <a:r>
              <a:rPr lang="en-GB" dirty="0">
                <a:latin typeface="Arial" panose="020B0604020202020204" pitchFamily="34" charset="0"/>
                <a:cs typeface="Arial" panose="020B0604020202020204" pitchFamily="34" charset="0"/>
              </a:rPr>
              <a:t>Dan has a stall selling food at festivals.</a:t>
            </a:r>
          </a:p>
          <a:p>
            <a:pPr marL="0" indent="0">
              <a:buNone/>
            </a:pPr>
            <a:r>
              <a:rPr lang="en-GB" dirty="0">
                <a:latin typeface="Arial" panose="020B0604020202020204" pitchFamily="34" charset="0"/>
                <a:cs typeface="Arial" panose="020B0604020202020204" pitchFamily="34" charset="0"/>
              </a:rPr>
              <a:t>To help him plan what to sell, Dan is analysing his sales figures.</a:t>
            </a:r>
          </a:p>
        </p:txBody>
      </p:sp>
      <p:pic>
        <p:nvPicPr>
          <p:cNvPr id="12" name="Picture 11" descr="A close-up of a pizza sitting on a long-handled tool to be placed in a wood fired pizza oven.">
            <a:extLst>
              <a:ext uri="{FF2B5EF4-FFF2-40B4-BE49-F238E27FC236}">
                <a16:creationId xmlns:a16="http://schemas.microsoft.com/office/drawing/2014/main" id="{29304C54-D1E3-19DB-68D3-E7E3E8E2A5F9}"/>
              </a:ext>
            </a:extLst>
          </p:cNvPr>
          <p:cNvPicPr>
            <a:picLocks noChangeAspect="1"/>
          </p:cNvPicPr>
          <p:nvPr/>
        </p:nvPicPr>
        <p:blipFill>
          <a:blip r:embed="rId3"/>
          <a:srcRect/>
          <a:stretch/>
        </p:blipFill>
        <p:spPr>
          <a:xfrm>
            <a:off x="838200" y="1494409"/>
            <a:ext cx="6449558" cy="4296564"/>
          </a:xfrm>
          <a:prstGeom prst="rect">
            <a:avLst/>
          </a:prstGeom>
        </p:spPr>
      </p:pic>
    </p:spTree>
    <p:extLst>
      <p:ext uri="{BB962C8B-B14F-4D97-AF65-F5344CB8AC3E}">
        <p14:creationId xmlns:p14="http://schemas.microsoft.com/office/powerpoint/2010/main" val="3215448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B9A146F-BF15-49B1-BAD8-F7B6CB5EF5C9}"/>
              </a:ext>
            </a:extLst>
          </p:cNvPr>
          <p:cNvSpPr>
            <a:spLocks noGrp="1"/>
          </p:cNvSpPr>
          <p:nvPr>
            <p:ph type="sldNum" sz="quarter" idx="12"/>
          </p:nvPr>
        </p:nvSpPr>
        <p:spPr/>
        <p:txBody>
          <a:bodyPr/>
          <a:lstStyle/>
          <a:p>
            <a:fld id="{A75AAEF5-C690-5D4B-B5C7-510283CCFE4D}" type="slidenum">
              <a:rPr lang="en-US" smtClean="0"/>
              <a:t>8</a:t>
            </a:fld>
            <a:endParaRPr lang="en-US"/>
          </a:p>
        </p:txBody>
      </p:sp>
      <p:sp>
        <p:nvSpPr>
          <p:cNvPr id="2" name="Title 1">
            <a:extLst>
              <a:ext uri="{FF2B5EF4-FFF2-40B4-BE49-F238E27FC236}">
                <a16:creationId xmlns:a16="http://schemas.microsoft.com/office/drawing/2014/main" id="{E9E8116B-927D-4DAA-9AD9-13BB27FC5F6D}"/>
              </a:ext>
            </a:extLst>
          </p:cNvPr>
          <p:cNvSpPr>
            <a:spLocks noGrp="1"/>
          </p:cNvSpPr>
          <p:nvPr>
            <p:ph type="title" idx="4294967295"/>
          </p:nvPr>
        </p:nvSpPr>
        <p:spPr>
          <a:xfrm>
            <a:off x="1514901" y="322901"/>
            <a:ext cx="10515600" cy="668338"/>
          </a:xfrm>
          <a:prstGeom prst="rect">
            <a:avLst/>
          </a:prstGeom>
        </p:spPr>
        <p:txBody>
          <a:bodyPr>
            <a:normAutofit/>
          </a:bodyPr>
          <a:lstStyle/>
          <a:p>
            <a:pPr algn="ctr"/>
            <a:r>
              <a:rPr lang="en-GB" sz="3600" b="1" dirty="0">
                <a:solidFill>
                  <a:schemeClr val="accent1"/>
                </a:solidFill>
                <a:latin typeface="Arial" panose="020B0604020202020204" pitchFamily="34" charset="0"/>
                <a:cs typeface="Arial" panose="020B0604020202020204" pitchFamily="34" charset="0"/>
              </a:rPr>
              <a:t>What does Dan learn from this bar chart?</a:t>
            </a:r>
            <a:endParaRPr lang="en-GB" sz="3600" b="1" dirty="0">
              <a:solidFill>
                <a:schemeClr val="accent1"/>
              </a:solidFill>
            </a:endParaRPr>
          </a:p>
        </p:txBody>
      </p:sp>
      <p:graphicFrame>
        <p:nvGraphicFramePr>
          <p:cNvPr id="9" name="Chart 8">
            <a:extLst>
              <a:ext uri="{FF2B5EF4-FFF2-40B4-BE49-F238E27FC236}">
                <a16:creationId xmlns:a16="http://schemas.microsoft.com/office/drawing/2014/main" id="{80B44E71-F4B2-3C50-BCB4-5D35BEE3D66C}"/>
              </a:ext>
            </a:extLst>
          </p:cNvPr>
          <p:cNvGraphicFramePr>
            <a:graphicFrameLocks/>
          </p:cNvGraphicFramePr>
          <p:nvPr>
            <p:extLst>
              <p:ext uri="{D42A27DB-BD31-4B8C-83A1-F6EECF244321}">
                <p14:modId xmlns:p14="http://schemas.microsoft.com/office/powerpoint/2010/main" val="2377241965"/>
              </p:ext>
            </p:extLst>
          </p:nvPr>
        </p:nvGraphicFramePr>
        <p:xfrm>
          <a:off x="838200" y="1335735"/>
          <a:ext cx="7772400" cy="493163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6AD275FC-3E65-0306-92AC-C98F09254960}"/>
              </a:ext>
            </a:extLst>
          </p:cNvPr>
          <p:cNvSpPr txBox="1"/>
          <p:nvPr/>
        </p:nvSpPr>
        <p:spPr>
          <a:xfrm>
            <a:off x="8780929" y="1335735"/>
            <a:ext cx="2864224" cy="5124480"/>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What is the most popular food sold?</a:t>
            </a:r>
          </a:p>
          <a:p>
            <a:pPr marL="285750" indent="-28575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How many more fries were sold than pizzas?</a:t>
            </a:r>
          </a:p>
          <a:p>
            <a:pPr marL="285750" indent="-28575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Which items did Dan sell more than 30 of?</a:t>
            </a:r>
          </a:p>
          <a:p>
            <a:pPr marL="285750" indent="-285750">
              <a:spcAft>
                <a:spcPts val="600"/>
              </a:spcAft>
              <a:buFont typeface="Arial" panose="020B0604020202020204" pitchFamily="34" charset="0"/>
              <a:buChar char="•"/>
            </a:pPr>
            <a:r>
              <a:rPr lang="en-GB" sz="2400" dirty="0">
                <a:latin typeface="Arial" panose="020B0604020202020204" pitchFamily="34" charset="0"/>
                <a:cs typeface="Arial" panose="020B0604020202020204" pitchFamily="34" charset="0"/>
              </a:rPr>
              <a:t>What might Dan decide to do on the basis of this chart?</a:t>
            </a:r>
          </a:p>
        </p:txBody>
      </p:sp>
      <p:sp>
        <p:nvSpPr>
          <p:cNvPr id="3" name="Isosceles Triangle 2">
            <a:extLst>
              <a:ext uri="{FF2B5EF4-FFF2-40B4-BE49-F238E27FC236}">
                <a16:creationId xmlns:a16="http://schemas.microsoft.com/office/drawing/2014/main" id="{51A95733-CC8E-AC63-404A-C48AAA136F55}"/>
              </a:ext>
              <a:ext uri="{C183D7F6-B498-43B3-948B-1728B52AA6E4}">
                <adec:decorative xmlns:adec="http://schemas.microsoft.com/office/drawing/2017/decorative" val="1"/>
              </a:ext>
            </a:extLst>
          </p:cNvPr>
          <p:cNvSpPr/>
          <p:nvPr/>
        </p:nvSpPr>
        <p:spPr>
          <a:xfrm flipV="1">
            <a:off x="-3816" y="-47949"/>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5A640CFB-2076-9946-4C02-4F24EA05FC63}"/>
              </a:ext>
            </a:extLst>
          </p:cNvPr>
          <p:cNvSpPr txBox="1"/>
          <p:nvPr/>
        </p:nvSpPr>
        <p:spPr>
          <a:xfrm>
            <a:off x="-219456" y="-6728"/>
            <a:ext cx="201581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EXPLORE</a:t>
            </a:r>
            <a:endParaRPr lang="en-GB"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584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dissolv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dissolv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dissolve">
                                      <p:cBhvr>
                                        <p:cTn id="22"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63984" y="112713"/>
            <a:ext cx="852963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Festivals: w</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riting</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questions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38400" y="14630"/>
            <a:ext cx="1631268"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1092755" y="1484380"/>
            <a:ext cx="9947280" cy="4298613"/>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In pairs or small groups, discuss the chart you’ve been given and what it tells you.</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Underneath the chart, write down </a:t>
            </a:r>
            <a:r>
              <a:rPr lang="en-US" sz="2800" b="1" dirty="0">
                <a:solidFill>
                  <a:schemeClr val="accent1"/>
                </a:solidFill>
                <a:latin typeface="Arial" panose="020B0604020202020204" pitchFamily="34" charset="0"/>
                <a:cs typeface="Arial" panose="020B0604020202020204" pitchFamily="34" charset="0"/>
              </a:rPr>
              <a:t>three</a:t>
            </a:r>
            <a:r>
              <a:rPr lang="en-US" sz="2800" b="1"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questions</a:t>
            </a:r>
            <a:r>
              <a:rPr lang="en-US" sz="2800" b="1"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that can be answered using the chart – </a:t>
            </a:r>
            <a:r>
              <a:rPr lang="en-US" sz="2800" b="1" dirty="0">
                <a:solidFill>
                  <a:schemeClr val="accent1"/>
                </a:solidFill>
                <a:latin typeface="Arial" panose="020B0604020202020204" pitchFamily="34" charset="0"/>
                <a:cs typeface="Arial" panose="020B0604020202020204" pitchFamily="34" charset="0"/>
              </a:rPr>
              <a:t>one</a:t>
            </a:r>
            <a:r>
              <a:rPr lang="en-US" sz="2800" b="1"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should be </a:t>
            </a:r>
            <a:r>
              <a:rPr lang="en-US" sz="2800" b="1" dirty="0">
                <a:solidFill>
                  <a:schemeClr val="accent1"/>
                </a:solidFill>
                <a:latin typeface="Arial" panose="020B0604020202020204" pitchFamily="34" charset="0"/>
                <a:cs typeface="Arial" panose="020B0604020202020204" pitchFamily="34" charset="0"/>
              </a:rPr>
              <a:t>easy</a:t>
            </a:r>
            <a:r>
              <a:rPr lang="en-US" sz="2800" dirty="0">
                <a:latin typeface="Arial" panose="020B0604020202020204" pitchFamily="34" charset="0"/>
                <a:cs typeface="Arial" panose="020B0604020202020204" pitchFamily="34" charset="0"/>
              </a:rPr>
              <a:t>, and the</a:t>
            </a:r>
            <a:r>
              <a:rPr lang="en-US" sz="2800" b="1"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other</a:t>
            </a:r>
            <a:r>
              <a:rPr lang="en-US" sz="2800" b="1" dirty="0">
                <a:latin typeface="Arial" panose="020B0604020202020204" pitchFamily="34" charset="0"/>
                <a:cs typeface="Arial" panose="020B0604020202020204" pitchFamily="34" charset="0"/>
              </a:rPr>
              <a:t> </a:t>
            </a:r>
            <a:r>
              <a:rPr lang="en-US" sz="2800" b="1" dirty="0">
                <a:solidFill>
                  <a:schemeClr val="accent1"/>
                </a:solidFill>
                <a:latin typeface="Arial" panose="020B0604020202020204" pitchFamily="34" charset="0"/>
                <a:cs typeface="Arial" panose="020B0604020202020204" pitchFamily="34" charset="0"/>
              </a:rPr>
              <a:t>two</a:t>
            </a:r>
            <a:r>
              <a:rPr lang="en-US" sz="2800" b="1"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more</a:t>
            </a:r>
            <a:r>
              <a:rPr lang="en-US" sz="2800" b="1" dirty="0">
                <a:latin typeface="Arial" panose="020B0604020202020204" pitchFamily="34" charset="0"/>
                <a:cs typeface="Arial" panose="020B0604020202020204" pitchFamily="34" charset="0"/>
              </a:rPr>
              <a:t> </a:t>
            </a:r>
            <a:r>
              <a:rPr lang="en-US" sz="2800" b="1" dirty="0">
                <a:solidFill>
                  <a:schemeClr val="accent1"/>
                </a:solidFill>
                <a:latin typeface="Arial" panose="020B0604020202020204" pitchFamily="34" charset="0"/>
                <a:cs typeface="Arial" panose="020B0604020202020204" pitchFamily="34" charset="0"/>
              </a:rPr>
              <a:t>difficult</a:t>
            </a:r>
            <a:r>
              <a:rPr lang="en-US" sz="2800" dirty="0">
                <a:latin typeface="Arial" panose="020B0604020202020204" pitchFamily="34" charset="0"/>
                <a:cs typeface="Arial" panose="020B0604020202020204" pitchFamily="34" charset="0"/>
              </a:rPr>
              <a:t>.</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Pass your chart and questions on to another group of students (preferably one who have worked on a different chart).</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After you have answered the questions given to you, pass your work back to the group who set them for marking.</a:t>
            </a:r>
          </a:p>
        </p:txBody>
      </p:sp>
    </p:spTree>
    <p:extLst>
      <p:ext uri="{BB962C8B-B14F-4D97-AF65-F5344CB8AC3E}">
        <p14:creationId xmlns:p14="http://schemas.microsoft.com/office/powerpoint/2010/main" val="1901397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6CC03A-0C9A-4CBA-8F39-FCB97DF3573B}"/>
</file>

<file path=customXml/itemProps2.xml><?xml version="1.0" encoding="utf-8"?>
<ds:datastoreItem xmlns:ds="http://schemas.openxmlformats.org/officeDocument/2006/customXml" ds:itemID="{F054519A-5C88-4765-8DF4-097EB505FC69}">
  <ds:schemaRefs>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http://purl.org/dc/terms/"/>
    <ds:schemaRef ds:uri="a943fffa-545b-4eca-b17d-5f9a138dda08"/>
    <ds:schemaRef ds:uri="c5cf19a6-e467-491d-9af0-5a70f09a6a41"/>
    <ds:schemaRef ds:uri="http://www.w3.org/XML/1998/namespace"/>
    <ds:schemaRef ds:uri="http://purl.org/dc/dcmitype/"/>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32925</TotalTime>
  <Words>3490</Words>
  <Application>Microsoft Macintosh PowerPoint</Application>
  <PresentationFormat>Widescreen</PresentationFormat>
  <Paragraphs>517</Paragraphs>
  <Slides>27</Slides>
  <Notes>27</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27</vt:i4>
      </vt:variant>
    </vt:vector>
  </HeadingPairs>
  <TitlesOfParts>
    <vt:vector size="39" baseType="lpstr">
      <vt:lpstr>Arial</vt:lpstr>
      <vt:lpstr>Calibri</vt:lpstr>
      <vt:lpstr>Calibri Light</vt:lpstr>
      <vt:lpstr>Cambria Math</vt:lpstr>
      <vt:lpstr>Courier New</vt:lpstr>
      <vt:lpstr>Gill Sans MT</vt:lpstr>
      <vt:lpstr>Jost</vt:lpstr>
      <vt:lpstr>Wingdings</vt:lpstr>
      <vt:lpstr>Office Theme</vt:lpstr>
      <vt:lpstr>Custom Design</vt:lpstr>
      <vt:lpstr>1_Custom Design</vt:lpstr>
      <vt:lpstr>1_Office Theme</vt:lpstr>
      <vt:lpstr>PowerPoint Presentation</vt:lpstr>
      <vt:lpstr>Say what you see</vt:lpstr>
      <vt:lpstr>What’s the same and what’s different?</vt:lpstr>
      <vt:lpstr>What’s wrong?</vt:lpstr>
      <vt:lpstr>What’s wrong?</vt:lpstr>
      <vt:lpstr>Representing data</vt:lpstr>
      <vt:lpstr>Festivals: food stall</vt:lpstr>
      <vt:lpstr>What does Dan learn from this bar chart?</vt:lpstr>
      <vt:lpstr>Festivals: writing questions</vt:lpstr>
      <vt:lpstr>Interpreting pie</vt:lpstr>
      <vt:lpstr>Using a ratio table</vt:lpstr>
      <vt:lpstr>PowerPoint Presentation</vt:lpstr>
      <vt:lpstr>PowerPoint Presentation</vt:lpstr>
      <vt:lpstr>PowerPoint Presentation</vt:lpstr>
      <vt:lpstr>PowerPoint Presentation</vt:lpstr>
      <vt:lpstr>Working in pairs</vt:lpstr>
      <vt:lpstr>Matching frequency tables, angles and pie charts</vt:lpstr>
      <vt:lpstr>Constructing and interpreting pie charts</vt:lpstr>
      <vt:lpstr>Practice question</vt:lpstr>
      <vt:lpstr>Practice question- Answers</vt:lpstr>
      <vt:lpstr>Practice question</vt:lpstr>
      <vt:lpstr>PowerPoint Presentation</vt:lpstr>
      <vt:lpstr>PowerPoint Presentation</vt:lpstr>
      <vt:lpstr>PowerPoint Presentation</vt:lpstr>
      <vt:lpstr>PowerPoint Presentation</vt:lpstr>
      <vt:lpstr>Lesson review:  43 Graphs and charts</vt:lpstr>
      <vt:lpstr>Lesson 43: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429</cp:revision>
  <dcterms:created xsi:type="dcterms:W3CDTF">2019-07-11T15:46:02Z</dcterms:created>
  <dcterms:modified xsi:type="dcterms:W3CDTF">2023-03-30T14:40:26Z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