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4"/>
    <p:sldMasterId id="2147483662" r:id="rId5"/>
  </p:sldMasterIdLst>
  <p:notesMasterIdLst>
    <p:notesMasterId r:id="rId25"/>
  </p:notesMasterIdLst>
  <p:sldIdLst>
    <p:sldId id="296" r:id="rId6"/>
    <p:sldId id="256" r:id="rId7"/>
    <p:sldId id="299" r:id="rId8"/>
    <p:sldId id="300" r:id="rId9"/>
    <p:sldId id="259" r:id="rId10"/>
    <p:sldId id="260" r:id="rId11"/>
    <p:sldId id="262" r:id="rId12"/>
    <p:sldId id="263" r:id="rId13"/>
    <p:sldId id="264" r:id="rId14"/>
    <p:sldId id="301" r:id="rId15"/>
    <p:sldId id="302" r:id="rId16"/>
    <p:sldId id="303" r:id="rId17"/>
    <p:sldId id="304" r:id="rId18"/>
    <p:sldId id="305" r:id="rId19"/>
    <p:sldId id="270" r:id="rId20"/>
    <p:sldId id="306" r:id="rId21"/>
    <p:sldId id="272" r:id="rId22"/>
    <p:sldId id="307" r:id="rId23"/>
    <p:sldId id="298" r:id="rId2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Economica" panose="020B0604020202020204" charset="0"/>
      <p:regular r:id="rId30"/>
      <p:bold r:id="rId31"/>
      <p:italic r:id="rId32"/>
      <p:boldItalic r:id="rId33"/>
    </p:embeddedFont>
    <p:embeddedFont>
      <p:font typeface="Open Sans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54DDA7D-C2BE-4657-9491-F271E5CAA1EB}">
  <a:tblStyle styleId="{254DDA7D-C2BE-4657-9491-F271E5CAA1E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9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3087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7711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7258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287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e26f19abc9_12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e26f19abc9_12_183:notes"/>
          <p:cNvSpPr txBox="1">
            <a:spLocks noGrp="1"/>
          </p:cNvSpPr>
          <p:nvPr>
            <p:ph type="body" idx="1"/>
          </p:nvPr>
        </p:nvSpPr>
        <p:spPr>
          <a:xfrm>
            <a:off x="685480" y="4344135"/>
            <a:ext cx="54870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Read the article and complete the worksheet to identify the key leadership and management characteristics shown by Indra Nooyi.</a:t>
            </a:r>
            <a:endParaRPr/>
          </a:p>
        </p:txBody>
      </p:sp>
      <p:sp>
        <p:nvSpPr>
          <p:cNvPr id="301" name="Google Shape;301;ge26f19abc9_12_183:notes"/>
          <p:cNvSpPr txBox="1">
            <a:spLocks noGrp="1"/>
          </p:cNvSpPr>
          <p:nvPr>
            <p:ph type="sldNum" idx="12"/>
          </p:nvPr>
        </p:nvSpPr>
        <p:spPr>
          <a:xfrm>
            <a:off x="3883851" y="8685330"/>
            <a:ext cx="2972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1225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e28450598c_102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e28450598c_102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3440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0340D-206C-4C41-A35B-4D72CE2F2B8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e26f19abc9_0_5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ge26f19abc9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e26f19abc9_8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ge26f19abc9_8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e26f19abc9_8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ge26f19abc9_8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e26f19abc9_8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e26f19abc9_8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26f19abc9_8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e26f19abc9_8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26f19abc9_8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e26f19abc9_8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9920340D-206C-4C41-A35B-4D72CE2F2B89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7276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7595938" y="4602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7" name="Google Shape;17;p3"/>
          <p:cNvSpPr/>
          <p:nvPr/>
        </p:nvSpPr>
        <p:spPr>
          <a:xfrm rot="10800000" flipH="1">
            <a:off x="466425" y="35583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6092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759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4862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70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452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463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513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18927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r="15782" b="1946"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5753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7141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40515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2672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0529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5503" r="21596"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87221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3191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84023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69254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0927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2781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5221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63971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538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3676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8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3276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199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4111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182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546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157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" name="Google Shape;43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4" name="Google Shape;44;p9"/>
          <p:cNvSpPr txBox="1">
            <a:spLocks noGrp="1"/>
          </p:cNvSpPr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57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1947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1303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9499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06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177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631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669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43982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33138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17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body" idx="1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0318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1812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3721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0156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83647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73395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2766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6427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040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839380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8418096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5960638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1803822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1250629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963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5384922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937144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7394139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742528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9" t="6208" r="2313" b="23313"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759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9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29.xml"/><Relationship Id="rId34" Type="http://schemas.openxmlformats.org/officeDocument/2006/relationships/slideLayout" Target="../slideLayouts/slideLayout42.xml"/><Relationship Id="rId42" Type="http://schemas.openxmlformats.org/officeDocument/2006/relationships/slideLayout" Target="../slideLayouts/slideLayout50.xml"/><Relationship Id="rId47" Type="http://schemas.openxmlformats.org/officeDocument/2006/relationships/slideLayout" Target="../slideLayouts/slideLayout55.xml"/><Relationship Id="rId50" Type="http://schemas.openxmlformats.org/officeDocument/2006/relationships/slideLayout" Target="../slideLayouts/slideLayout58.xml"/><Relationship Id="rId55" Type="http://schemas.openxmlformats.org/officeDocument/2006/relationships/slideLayout" Target="../slideLayouts/slideLayout63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37.xml"/><Relationship Id="rId41" Type="http://schemas.openxmlformats.org/officeDocument/2006/relationships/slideLayout" Target="../slideLayouts/slideLayout49.xml"/><Relationship Id="rId54" Type="http://schemas.openxmlformats.org/officeDocument/2006/relationships/slideLayout" Target="../slideLayouts/slideLayout62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slideLayout" Target="../slideLayouts/slideLayout40.xml"/><Relationship Id="rId37" Type="http://schemas.openxmlformats.org/officeDocument/2006/relationships/slideLayout" Target="../slideLayouts/slideLayout45.xml"/><Relationship Id="rId40" Type="http://schemas.openxmlformats.org/officeDocument/2006/relationships/slideLayout" Target="../slideLayouts/slideLayout48.xml"/><Relationship Id="rId45" Type="http://schemas.openxmlformats.org/officeDocument/2006/relationships/slideLayout" Target="../slideLayouts/slideLayout53.xml"/><Relationship Id="rId53" Type="http://schemas.openxmlformats.org/officeDocument/2006/relationships/slideLayout" Target="../slideLayouts/slideLayout61.xml"/><Relationship Id="rId58" Type="http://schemas.openxmlformats.org/officeDocument/2006/relationships/slideLayout" Target="../slideLayouts/slideLayout66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36" Type="http://schemas.openxmlformats.org/officeDocument/2006/relationships/slideLayout" Target="../slideLayouts/slideLayout44.xml"/><Relationship Id="rId49" Type="http://schemas.openxmlformats.org/officeDocument/2006/relationships/slideLayout" Target="../slideLayouts/slideLayout57.xml"/><Relationship Id="rId57" Type="http://schemas.openxmlformats.org/officeDocument/2006/relationships/slideLayout" Target="../slideLayouts/slideLayout65.xml"/><Relationship Id="rId61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4" Type="http://schemas.openxmlformats.org/officeDocument/2006/relationships/slideLayout" Target="../slideLayouts/slideLayout52.xml"/><Relationship Id="rId52" Type="http://schemas.openxmlformats.org/officeDocument/2006/relationships/slideLayout" Target="../slideLayouts/slideLayout60.xml"/><Relationship Id="rId6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35" Type="http://schemas.openxmlformats.org/officeDocument/2006/relationships/slideLayout" Target="../slideLayouts/slideLayout43.xml"/><Relationship Id="rId43" Type="http://schemas.openxmlformats.org/officeDocument/2006/relationships/slideLayout" Target="../slideLayouts/slideLayout51.xml"/><Relationship Id="rId48" Type="http://schemas.openxmlformats.org/officeDocument/2006/relationships/slideLayout" Target="../slideLayouts/slideLayout56.xml"/><Relationship Id="rId56" Type="http://schemas.openxmlformats.org/officeDocument/2006/relationships/slideLayout" Target="../slideLayouts/slideLayout64.xml"/><Relationship Id="rId8" Type="http://schemas.openxmlformats.org/officeDocument/2006/relationships/slideLayout" Target="../slideLayouts/slideLayout16.xml"/><Relationship Id="rId51" Type="http://schemas.openxmlformats.org/officeDocument/2006/relationships/slideLayout" Target="../slideLayouts/slideLayout59.xml"/><Relationship Id="rId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slideLayout" Target="../slideLayouts/slideLayout41.xml"/><Relationship Id="rId38" Type="http://schemas.openxmlformats.org/officeDocument/2006/relationships/slideLayout" Target="../slideLayouts/slideLayout46.xml"/><Relationship Id="rId46" Type="http://schemas.openxmlformats.org/officeDocument/2006/relationships/slideLayout" Target="../slideLayouts/slideLayout54.xml"/><Relationship Id="rId5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lux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0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9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  <p:sldLayoutId id="2147483707" r:id="rId45"/>
    <p:sldLayoutId id="2147483708" r:id="rId46"/>
    <p:sldLayoutId id="2147483709" r:id="rId47"/>
    <p:sldLayoutId id="2147483710" r:id="rId48"/>
    <p:sldLayoutId id="2147483711" r:id="rId49"/>
    <p:sldLayoutId id="2147483712" r:id="rId50"/>
    <p:sldLayoutId id="2147483713" r:id="rId51"/>
    <p:sldLayoutId id="2147483714" r:id="rId52"/>
    <p:sldLayoutId id="2147483715" r:id="rId53"/>
    <p:sldLayoutId id="2147483716" r:id="rId54"/>
    <p:sldLayoutId id="2147483717" r:id="rId55"/>
    <p:sldLayoutId id="2147483718" r:id="rId56"/>
    <p:sldLayoutId id="2147483719" r:id="rId57"/>
    <p:sldLayoutId id="2147483720" r:id="rId58"/>
    <p:sldLayoutId id="2147483721" r:id="rId59"/>
    <p:sldLayoutId id="214748372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9zDMoj7D3b8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5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s3-eu-west-1.amazonaws.com/tutor2u-media/subjects/business/downloads/Indra-Nooyi-PepsiCo-Article-LinkedIn.pdf?mtime=20170803080217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57.emf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12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5" Type="http://schemas.openxmlformats.org/officeDocument/2006/relationships/image" Target="../media/image40.jpg"/><Relationship Id="rId10" Type="http://schemas.openxmlformats.org/officeDocument/2006/relationships/image" Target="../media/image35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image" Target="../media/image3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8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Relationship Id="rId9" Type="http://schemas.openxmlformats.org/officeDocument/2006/relationships/image" Target="../media/image4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8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4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36.jpg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Outcome 1–1.1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600" b="1" dirty="0"/>
              <a:t>URSULINE HIGH SCHOOL</a:t>
            </a:r>
          </a:p>
        </p:txBody>
      </p:sp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 general interpretation of leadership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29626" y="1046922"/>
            <a:ext cx="7244209" cy="36015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GB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A relationship through which one person influences the behaviour or actions of other people</a:t>
            </a:r>
          </a:p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GB" sz="2000" dirty="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GB" sz="12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Source: Mullins (The Nature of Leadership)</a:t>
            </a:r>
          </a:p>
          <a:p>
            <a:pPr lvl="0">
              <a:spcAft>
                <a:spcPts val="1200"/>
              </a:spcAft>
            </a:pPr>
            <a:endParaRPr lang="en-GB" sz="2400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1969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35612"/>
            <a:ext cx="8437563" cy="699425"/>
          </a:xfrm>
        </p:spPr>
        <p:txBody>
          <a:bodyPr>
            <a:normAutofit/>
          </a:bodyPr>
          <a:lstStyle/>
          <a:p>
            <a:r>
              <a:rPr lang="en-GB" sz="2400" dirty="0"/>
              <a:t>Leadership or management?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229677" y="1064439"/>
            <a:ext cx="2542224" cy="488984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en-GB" sz="3200" b="1" dirty="0">
                <a:highlight>
                  <a:schemeClr val="lt1"/>
                </a:highlight>
              </a:rPr>
              <a:t>Leaders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8E65208-5114-49CE-9813-81590D394169}"/>
              </a:ext>
            </a:extLst>
          </p:cNvPr>
          <p:cNvSpPr txBox="1">
            <a:spLocks/>
          </p:cNvSpPr>
          <p:nvPr/>
        </p:nvSpPr>
        <p:spPr>
          <a:xfrm>
            <a:off x="5372101" y="1011702"/>
            <a:ext cx="2542224" cy="4889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Tx/>
            </a:pPr>
            <a:r>
              <a:rPr lang="en-GB" sz="3200" b="1" dirty="0">
                <a:highlight>
                  <a:schemeClr val="lt1"/>
                </a:highlight>
              </a:rPr>
              <a:t>Managers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E79113-7804-41A3-8EED-F566CADE7464}"/>
              </a:ext>
            </a:extLst>
          </p:cNvPr>
          <p:cNvSpPr txBox="1"/>
          <p:nvPr/>
        </p:nvSpPr>
        <p:spPr>
          <a:xfrm>
            <a:off x="1229677" y="1633503"/>
            <a:ext cx="2542224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Focus on long-term strategy and vision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Inspire people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Build relationships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Take risks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Have followers</a:t>
            </a:r>
            <a:endParaRPr lang="en-GB" sz="1800" dirty="0">
              <a:latin typeface="+mn-lt"/>
            </a:endParaRPr>
          </a:p>
          <a:p>
            <a:endParaRPr lang="en-GB" sz="18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860850-8F27-42AA-BC10-39E42B699C87}"/>
              </a:ext>
            </a:extLst>
          </p:cNvPr>
          <p:cNvSpPr txBox="1"/>
          <p:nvPr/>
        </p:nvSpPr>
        <p:spPr>
          <a:xfrm>
            <a:off x="5372101" y="1602254"/>
            <a:ext cx="2639855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Focus on short-term plans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Enact the plan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Use their authority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Manage risks</a:t>
            </a:r>
            <a:endParaRPr lang="en-GB" sz="1800" dirty="0">
              <a:latin typeface="+mn-l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Have subordinates</a:t>
            </a:r>
            <a:endParaRPr lang="en-GB" sz="1800" dirty="0">
              <a:latin typeface="+mn-lt"/>
            </a:endParaRPr>
          </a:p>
          <a:p>
            <a:endParaRPr lang="en-GB" sz="1800" dirty="0">
              <a:latin typeface="+mn-lt"/>
            </a:endParaRPr>
          </a:p>
        </p:txBody>
      </p:sp>
      <p:sp>
        <p:nvSpPr>
          <p:cNvPr id="9" name="Google Shape;270;p25">
            <a:extLst>
              <a:ext uri="{FF2B5EF4-FFF2-40B4-BE49-F238E27FC236}">
                <a16:creationId xmlns:a16="http://schemas.microsoft.com/office/drawing/2014/main" id="{ABF2629F-4FAA-46B7-A44C-B247592CF3B3}"/>
              </a:ext>
            </a:extLst>
          </p:cNvPr>
          <p:cNvSpPr/>
          <p:nvPr/>
        </p:nvSpPr>
        <p:spPr>
          <a:xfrm>
            <a:off x="549181" y="3411506"/>
            <a:ext cx="7805100" cy="1020600"/>
          </a:xfrm>
          <a:prstGeom prst="leftRightArrow">
            <a:avLst>
              <a:gd name="adj1" fmla="val 50000"/>
              <a:gd name="adj2" fmla="val 49992"/>
            </a:avLst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srgbClr val="000000">
                <a:alpha val="39610"/>
              </a:srgbClr>
            </a:outerShdw>
          </a:effectLst>
        </p:spPr>
        <p:txBody>
          <a:bodyPr spcFirstLastPara="1" wrap="square" lIns="36000" tIns="0" rIns="3600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reality, both are closely linked.</a:t>
            </a:r>
            <a:endParaRPr sz="1100" dirty="0"/>
          </a:p>
        </p:txBody>
      </p:sp>
    </p:spTree>
    <p:extLst>
      <p:ext uri="{BB962C8B-B14F-4D97-AF65-F5344CB8AC3E}">
        <p14:creationId xmlns:p14="http://schemas.microsoft.com/office/powerpoint/2010/main" val="2242963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Two different leadership perspectives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258724" y="1134165"/>
            <a:ext cx="2785112" cy="517559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en-GB" sz="2400" b="1" dirty="0">
                <a:highlight>
                  <a:schemeClr val="lt1"/>
                </a:highlight>
                <a:latin typeface="+mj-lt"/>
              </a:rPr>
              <a:t>Traditional view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6BD3C74C-BFE5-4E23-A27F-6F59C163A7CB}"/>
              </a:ext>
            </a:extLst>
          </p:cNvPr>
          <p:cNvSpPr txBox="1">
            <a:spLocks/>
          </p:cNvSpPr>
          <p:nvPr/>
        </p:nvSpPr>
        <p:spPr>
          <a:xfrm>
            <a:off x="5100164" y="1130519"/>
            <a:ext cx="2785112" cy="5175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ClrTx/>
            </a:pPr>
            <a:r>
              <a:rPr lang="en-GB" sz="2400" b="1" dirty="0">
                <a:highlight>
                  <a:schemeClr val="lt1"/>
                </a:highlight>
                <a:latin typeface="+mj-lt"/>
              </a:rPr>
              <a:t>Modern 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E91C07-2735-4963-827D-19B19FB7F3B4}"/>
              </a:ext>
            </a:extLst>
          </p:cNvPr>
          <p:cNvSpPr txBox="1"/>
          <p:nvPr/>
        </p:nvSpPr>
        <p:spPr>
          <a:xfrm>
            <a:off x="1258724" y="1648078"/>
            <a:ext cx="2963704" cy="1890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90000"/>
              </a:lnSpc>
            </a:pPr>
            <a:endParaRPr lang="en-GB" sz="1800" dirty="0">
              <a:latin typeface="+mn-lt"/>
            </a:endParaRPr>
          </a:p>
          <a:p>
            <a:pPr lvl="0">
              <a:spcBef>
                <a:spcPts val="480"/>
              </a:spcBef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Command and control</a:t>
            </a:r>
          </a:p>
          <a:p>
            <a:pPr lvl="0">
              <a:spcBef>
                <a:spcPts val="480"/>
              </a:spcBef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pPr lvl="0">
              <a:spcBef>
                <a:spcPts val="480"/>
              </a:spcBef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Decision-making</a:t>
            </a:r>
          </a:p>
          <a:p>
            <a:pPr lvl="0">
              <a:spcBef>
                <a:spcPts val="480"/>
              </a:spcBef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endParaRPr lang="en-GB" sz="1800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91BDD0-EDDA-49C7-815C-E0E2F60D419E}"/>
              </a:ext>
            </a:extLst>
          </p:cNvPr>
          <p:cNvSpPr txBox="1"/>
          <p:nvPr/>
        </p:nvSpPr>
        <p:spPr>
          <a:xfrm>
            <a:off x="5100164" y="1771473"/>
            <a:ext cx="3286125" cy="28618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90000"/>
              </a:lnSpc>
            </a:pPr>
            <a:endParaRPr lang="en-GB" sz="1800" dirty="0">
              <a:latin typeface="+mn-lt"/>
            </a:endParaRPr>
          </a:p>
          <a:p>
            <a:pPr lvl="0">
              <a:lnSpc>
                <a:spcPct val="90000"/>
              </a:lnSpc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Inspiring employees</a:t>
            </a:r>
          </a:p>
          <a:p>
            <a:pPr lvl="0">
              <a:lnSpc>
                <a:spcPct val="90000"/>
              </a:lnSpc>
              <a:buClr>
                <a:schemeClr val="dk1"/>
              </a:buClr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Creating a vision</a:t>
            </a:r>
          </a:p>
          <a:p>
            <a:pPr lvl="0">
              <a:lnSpc>
                <a:spcPct val="90000"/>
              </a:lnSpc>
              <a:buClr>
                <a:schemeClr val="dk1"/>
              </a:buClr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Shaping core values and culture</a:t>
            </a:r>
          </a:p>
          <a:p>
            <a:pPr lvl="0">
              <a:lnSpc>
                <a:spcPct val="90000"/>
              </a:lnSpc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</a:pPr>
            <a:r>
              <a:rPr lang="en-GB" sz="1800" dirty="0">
                <a:latin typeface="+mn-lt"/>
                <a:ea typeface="Calibri"/>
                <a:cs typeface="Calibri"/>
                <a:sym typeface="Calibri"/>
              </a:rPr>
              <a:t>Building effective teams</a:t>
            </a:r>
          </a:p>
          <a:p>
            <a:pPr lvl="0">
              <a:lnSpc>
                <a:spcPct val="90000"/>
              </a:lnSpc>
              <a:buClr>
                <a:schemeClr val="dk1"/>
              </a:buClr>
            </a:pPr>
            <a:endParaRPr lang="en-GB" sz="1800" dirty="0">
              <a:latin typeface="+mn-lt"/>
              <a:ea typeface="Calibri"/>
              <a:cs typeface="Calibri"/>
              <a:sym typeface="Calibri"/>
            </a:endParaRPr>
          </a:p>
          <a:p>
            <a:pPr lvl="0">
              <a:spcBef>
                <a:spcPts val="480"/>
              </a:spcBef>
            </a:pPr>
            <a:endParaRPr lang="en-GB" sz="1800" dirty="0">
              <a:latin typeface="+mn-lt"/>
            </a:endParaRPr>
          </a:p>
          <a:p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291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Activity: Characteristics of leadership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29626" y="1009884"/>
            <a:ext cx="7244209" cy="3601574"/>
          </a:xfrm>
        </p:spPr>
        <p:txBody>
          <a:bodyPr/>
          <a:lstStyle/>
          <a:p>
            <a:pPr lvl="0">
              <a:lnSpc>
                <a:spcPct val="105000"/>
              </a:lnSpc>
              <a:buClr>
                <a:schemeClr val="dk1"/>
              </a:buClr>
              <a:buSzPts val="1018"/>
            </a:pPr>
            <a:r>
              <a:rPr lang="en-GB" sz="18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A group activity in which students are provided with a set of cards,  each displaying a characteristic, skill or quality of a manager/leader. Students need to rank the cards in order: most important to least important. </a:t>
            </a:r>
          </a:p>
          <a:p>
            <a:pPr lvl="0">
              <a:lnSpc>
                <a:spcPct val="105000"/>
              </a:lnSpc>
              <a:buClr>
                <a:schemeClr val="dk1"/>
              </a:buClr>
              <a:buSzPts val="1018"/>
            </a:pPr>
            <a:endParaRPr lang="en-GB" sz="1800" b="1" dirty="0">
              <a:highlight>
                <a:schemeClr val="lt1"/>
              </a:highlight>
              <a:ea typeface="Open Sans"/>
              <a:cs typeface="Calibri"/>
              <a:sym typeface="Calibri"/>
            </a:endParaRPr>
          </a:p>
          <a:p>
            <a:pPr lvl="0">
              <a:lnSpc>
                <a:spcPct val="105000"/>
              </a:lnSpc>
              <a:buClr>
                <a:schemeClr val="dk1"/>
              </a:buClr>
              <a:buSzPts val="1018"/>
            </a:pPr>
            <a:r>
              <a:rPr lang="en-GB" sz="1800" b="1" dirty="0">
                <a:highlight>
                  <a:schemeClr val="lt1"/>
                </a:highlight>
                <a:ea typeface="Open Sans"/>
                <a:cs typeface="Open Sans"/>
                <a:sym typeface="Open Sans"/>
              </a:rPr>
              <a:t>Use management and leadership skills cards for this activity:</a:t>
            </a:r>
          </a:p>
          <a:p>
            <a:pPr lv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1018"/>
            </a:pPr>
            <a:endParaRPr lang="en-GB" sz="1800" dirty="0">
              <a:highlight>
                <a:schemeClr val="lt1"/>
              </a:highlight>
            </a:endParaRPr>
          </a:p>
          <a:p>
            <a:pPr lvl="0">
              <a:spcAft>
                <a:spcPts val="1200"/>
              </a:spcAft>
            </a:pPr>
            <a:endParaRPr lang="en-GB" sz="1800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Google Shape;287;p27">
            <a:extLst>
              <a:ext uri="{FF2B5EF4-FFF2-40B4-BE49-F238E27FC236}">
                <a16:creationId xmlns:a16="http://schemas.microsoft.com/office/drawing/2014/main" id="{9E67856B-96A9-45B2-8F45-309E908C92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5583" t="35247" r="16007" b="5482"/>
          <a:stretch/>
        </p:blipFill>
        <p:spPr>
          <a:xfrm>
            <a:off x="3933350" y="2895332"/>
            <a:ext cx="5210650" cy="2269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3771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2453"/>
            <a:ext cx="8437563" cy="699425"/>
          </a:xfrm>
        </p:spPr>
        <p:txBody>
          <a:bodyPr>
            <a:normAutofit/>
          </a:bodyPr>
          <a:lstStyle/>
          <a:p>
            <a:r>
              <a:rPr lang="en-GB" sz="2400" dirty="0"/>
              <a:t>Transformational leadership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498729" y="666480"/>
            <a:ext cx="3527614" cy="3601574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GB" dirty="0">
                <a:highlight>
                  <a:schemeClr val="lt1"/>
                </a:highlight>
                <a:latin typeface="+mj-lt"/>
                <a:ea typeface="Calibri"/>
                <a:cs typeface="Calibri"/>
                <a:sym typeface="Calibri"/>
              </a:rPr>
              <a:t>Watch the clip.  </a:t>
            </a:r>
          </a:p>
          <a:p>
            <a:pPr lvl="0">
              <a:lnSpc>
                <a:spcPct val="100000"/>
              </a:lnSpc>
              <a:spcBef>
                <a:spcPts val="1200"/>
              </a:spcBef>
            </a:pPr>
            <a:r>
              <a:rPr lang="en-GB" dirty="0">
                <a:highlight>
                  <a:schemeClr val="lt1"/>
                </a:highlight>
                <a:latin typeface="+mj-lt"/>
                <a:ea typeface="Calibri"/>
                <a:cs typeface="Calibri"/>
                <a:sym typeface="Calibri"/>
              </a:rPr>
              <a:t>Identify the key characteristics of leadership that Oprah Winfrey identifies. </a:t>
            </a:r>
          </a:p>
          <a:p>
            <a:pPr lvl="0">
              <a:lnSpc>
                <a:spcPct val="100000"/>
              </a:lnSpc>
              <a:spcBef>
                <a:spcPts val="1200"/>
              </a:spcBef>
            </a:pPr>
            <a:r>
              <a:rPr lang="en-GB" dirty="0">
                <a:highlight>
                  <a:schemeClr val="lt1"/>
                </a:highlight>
                <a:latin typeface="+mj-lt"/>
                <a:ea typeface="Calibri"/>
                <a:cs typeface="Calibri"/>
                <a:sym typeface="Calibri"/>
              </a:rPr>
              <a:t>Why is leadership important?</a:t>
            </a:r>
          </a:p>
          <a:p>
            <a:pPr lvl="0">
              <a:lnSpc>
                <a:spcPct val="100000"/>
              </a:lnSpc>
              <a:spcAft>
                <a:spcPts val="1200"/>
              </a:spcAft>
            </a:pPr>
            <a:endParaRPr lang="en-GB" sz="1800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Google Shape;296;p28" descr="Oprah Winfrey- A Transformational Leader. Project for our Positive Leadership Class. &#10; &#10;Footage and audio from YouTube. No copyright infringement intended." title="Oprah Winfrey- A Transformational Leader">
            <a:hlinkClick r:id="rId3"/>
            <a:extLst>
              <a:ext uri="{FF2B5EF4-FFF2-40B4-BE49-F238E27FC236}">
                <a16:creationId xmlns:a16="http://schemas.microsoft.com/office/drawing/2014/main" id="{4849EFD3-06EB-489A-AA25-A5DDBE67B81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657" y="666480"/>
            <a:ext cx="5255419" cy="3941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646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29"/>
          <p:cNvPicPr preferRelativeResize="0"/>
          <p:nvPr/>
        </p:nvPicPr>
        <p:blipFill rotWithShape="1">
          <a:blip r:embed="rId3">
            <a:alphaModFix/>
          </a:blip>
          <a:srcRect l="31918" t="29020" r="29699" b="19559"/>
          <a:stretch/>
        </p:blipFill>
        <p:spPr>
          <a:xfrm>
            <a:off x="1420453" y="0"/>
            <a:ext cx="6303093" cy="4188542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29"/>
          <p:cNvSpPr txBox="1"/>
          <p:nvPr/>
        </p:nvSpPr>
        <p:spPr>
          <a:xfrm rot="10800000" flipV="1">
            <a:off x="1420452" y="4148920"/>
            <a:ext cx="6303094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>
                <a:solidFill>
                  <a:schemeClr val="hlink"/>
                </a:solidFill>
                <a:hlinkClick r:id="rId4"/>
              </a:rPr>
              <a:t>https://s3-eu-west-1.amazonaws.com/tutor2u-media/subjects/business/downloads/Indra-Nooyi-PepsiCo-Article-LinkedIn.pdf?mtime=20170803080217</a:t>
            </a:r>
            <a:r>
              <a:rPr lang="en-GB" dirty="0"/>
              <a:t> 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Leadership activity: Indra </a:t>
            </a:r>
            <a:r>
              <a:rPr lang="en-GB" sz="2400" dirty="0" err="1"/>
              <a:t>Nooyi</a:t>
            </a:r>
            <a:endParaRPr lang="en-GB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2950" y="707231"/>
            <a:ext cx="7840885" cy="3941265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200"/>
              </a:spcBef>
              <a:buClr>
                <a:schemeClr val="dk1"/>
              </a:buClr>
              <a:buSzPts val="275"/>
            </a:pPr>
            <a:r>
              <a:rPr lang="en-GB" sz="20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Identify in the table below the key leadership and management characteristics demonstrated by Indra </a:t>
            </a:r>
            <a:r>
              <a:rPr lang="en-GB" sz="2000" dirty="0" err="1">
                <a:highlight>
                  <a:schemeClr val="lt1"/>
                </a:highlight>
                <a:ea typeface="Calibri"/>
                <a:cs typeface="Calibri"/>
                <a:sym typeface="Calibri"/>
              </a:rPr>
              <a:t>Nooyi</a:t>
            </a:r>
            <a:r>
              <a:rPr lang="en-GB" sz="20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.</a:t>
            </a:r>
          </a:p>
          <a:p>
            <a:pPr lvl="0">
              <a:spcAft>
                <a:spcPts val="1200"/>
              </a:spcAft>
            </a:pPr>
            <a:endParaRPr lang="en-GB" sz="1800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aphicFrame>
        <p:nvGraphicFramePr>
          <p:cNvPr id="6" name="Google Shape;313;p30">
            <a:extLst>
              <a:ext uri="{FF2B5EF4-FFF2-40B4-BE49-F238E27FC236}">
                <a16:creationId xmlns:a16="http://schemas.microsoft.com/office/drawing/2014/main" id="{8236D1CA-37C3-4133-B681-F5BD62672A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5390168"/>
              </p:ext>
            </p:extLst>
          </p:nvPr>
        </p:nvGraphicFramePr>
        <p:xfrm>
          <a:off x="1023000" y="1633800"/>
          <a:ext cx="7098000" cy="2873250"/>
        </p:xfrm>
        <a:graphic>
          <a:graphicData uri="http://schemas.openxmlformats.org/drawingml/2006/table">
            <a:tbl>
              <a:tblPr>
                <a:noFill/>
                <a:tableStyleId>{254DDA7D-C2BE-4657-9491-F271E5CAA1EB}</a:tableStyleId>
              </a:tblPr>
              <a:tblGrid>
                <a:gridCol w="336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1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dirty="0"/>
                        <a:t>Personal characteristics and qualities</a:t>
                      </a:r>
                      <a:endParaRPr sz="1800" b="1" dirty="0"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dirty="0"/>
                        <a:t>Example of how she showed this characteristic or quality</a:t>
                      </a:r>
                      <a:endParaRPr sz="1800" b="1" dirty="0"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495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1"/>
          <p:cNvSpPr txBox="1">
            <a:spLocks noGrp="1"/>
          </p:cNvSpPr>
          <p:nvPr>
            <p:ph type="title"/>
          </p:nvPr>
        </p:nvSpPr>
        <p:spPr>
          <a:xfrm>
            <a:off x="147725" y="123291"/>
            <a:ext cx="8729100" cy="3606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400" b="1" dirty="0">
                <a:latin typeface="+mj-lt"/>
                <a:ea typeface="Calibri"/>
                <a:cs typeface="Calibri"/>
                <a:sym typeface="Calibri"/>
              </a:rPr>
              <a:t>Plenary</a:t>
            </a:r>
            <a:endParaRPr sz="2400" b="1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1"/>
          <p:cNvSpPr/>
          <p:nvPr/>
        </p:nvSpPr>
        <p:spPr>
          <a:xfrm>
            <a:off x="207450" y="1111225"/>
            <a:ext cx="8729100" cy="3696600"/>
          </a:xfrm>
          <a:prstGeom prst="wedgeRectCallout">
            <a:avLst>
              <a:gd name="adj1" fmla="val -19851"/>
              <a:gd name="adj2" fmla="val 49745"/>
            </a:avLst>
          </a:prstGeom>
          <a:solidFill>
            <a:srgbClr val="FDE9D8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/>
              <a:t>Exit ticket</a:t>
            </a:r>
            <a:endParaRPr sz="19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Name: 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Three things I have learnt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Two questions I have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One opinion I now have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aphicFrame>
        <p:nvGraphicFramePr>
          <p:cNvPr id="321" name="Google Shape;321;p31"/>
          <p:cNvGraphicFramePr/>
          <p:nvPr>
            <p:extLst>
              <p:ext uri="{D42A27DB-BD31-4B8C-83A1-F6EECF244321}">
                <p14:modId xmlns:p14="http://schemas.microsoft.com/office/powerpoint/2010/main" val="3298667172"/>
              </p:ext>
            </p:extLst>
          </p:nvPr>
        </p:nvGraphicFramePr>
        <p:xfrm>
          <a:off x="293750" y="2434420"/>
          <a:ext cx="8266350" cy="396210"/>
        </p:xfrm>
        <a:graphic>
          <a:graphicData uri="http://schemas.openxmlformats.org/drawingml/2006/table">
            <a:tbl>
              <a:tblPr>
                <a:noFill/>
                <a:tableStyleId>{254DDA7D-C2BE-4657-9491-F271E5CAA1EB}</a:tableStyleId>
              </a:tblPr>
              <a:tblGrid>
                <a:gridCol w="2755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5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8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1.</a:t>
                      </a:r>
                      <a:endParaRPr/>
                    </a:p>
                  </a:txBody>
                  <a:tcPr marL="91425" marR="91425" marT="91425" marB="91425">
                    <a:lnL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/>
                        <a:t>2.</a:t>
                      </a:r>
                      <a:endParaRPr/>
                    </a:p>
                  </a:txBody>
                  <a:tcPr marL="91425" marR="91425" marT="91425" marB="91425">
                    <a:lnL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/>
                        <a:t>3.</a:t>
                      </a: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1155CC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2" name="Google Shape;322;p31"/>
          <p:cNvGraphicFramePr/>
          <p:nvPr/>
        </p:nvGraphicFramePr>
        <p:xfrm>
          <a:off x="293750" y="3428775"/>
          <a:ext cx="8266350" cy="396210"/>
        </p:xfrm>
        <a:graphic>
          <a:graphicData uri="http://schemas.openxmlformats.org/drawingml/2006/table">
            <a:tbl>
              <a:tblPr>
                <a:noFill/>
                <a:tableStyleId>{254DDA7D-C2BE-4657-9491-F271E5CAA1EB}</a:tableStyleId>
              </a:tblPr>
              <a:tblGrid>
                <a:gridCol w="413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3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/>
                        <a:t>1.</a:t>
                      </a: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/>
                        <a:t>2.</a:t>
                      </a: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23" name="Google Shape;323;p31"/>
          <p:cNvGraphicFramePr/>
          <p:nvPr>
            <p:extLst>
              <p:ext uri="{D42A27DB-BD31-4B8C-83A1-F6EECF244321}">
                <p14:modId xmlns:p14="http://schemas.microsoft.com/office/powerpoint/2010/main" val="442273550"/>
              </p:ext>
            </p:extLst>
          </p:nvPr>
        </p:nvGraphicFramePr>
        <p:xfrm>
          <a:off x="293750" y="4317114"/>
          <a:ext cx="7239000" cy="396210"/>
        </p:xfrm>
        <a:graphic>
          <a:graphicData uri="http://schemas.openxmlformats.org/drawingml/2006/table">
            <a:tbl>
              <a:tblPr>
                <a:noFill/>
                <a:tableStyleId>{254DDA7D-C2BE-4657-9491-F271E5CAA1EB}</a:tableStyleId>
              </a:tblPr>
              <a:tblGrid>
                <a:gridCol w="723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900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900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900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900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D05AA09-5087-4067-A9C6-FAB051211FAC}"/>
              </a:ext>
            </a:extLst>
          </p:cNvPr>
          <p:cNvSpPr txBox="1"/>
          <p:nvPr/>
        </p:nvSpPr>
        <p:spPr>
          <a:xfrm>
            <a:off x="147725" y="628281"/>
            <a:ext cx="3636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Complete the exit ticket below.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Homework task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2950" y="828113"/>
            <a:ext cx="7244209" cy="36015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GB" sz="2200" b="1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Business review, September 2020</a:t>
            </a:r>
          </a:p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GB" sz="2200" b="1" dirty="0">
              <a:solidFill>
                <a:schemeClr val="dk1"/>
              </a:solidFill>
              <a:highlight>
                <a:schemeClr val="lt1"/>
              </a:highlight>
              <a:cs typeface="Calibri"/>
              <a:sym typeface="Calibri"/>
            </a:endParaRPr>
          </a:p>
          <a:p>
            <a:pPr marL="406400" lvl="0" indent="-342900">
              <a:lnSpc>
                <a:spcPct val="100000"/>
              </a:lnSpc>
              <a:spcBef>
                <a:spcPts val="800"/>
              </a:spcBef>
              <a:buSzPts val="2600"/>
              <a:buFontTx/>
              <a:buChar char="-"/>
            </a:pPr>
            <a:r>
              <a:rPr lang="en-GB" sz="22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The changing role of the CEO, pages 2-4</a:t>
            </a:r>
          </a:p>
          <a:p>
            <a:pPr marL="406400" lvl="0" indent="-342900">
              <a:lnSpc>
                <a:spcPct val="100000"/>
              </a:lnSpc>
              <a:spcBef>
                <a:spcPts val="800"/>
              </a:spcBef>
              <a:buSzPts val="2600"/>
              <a:buFontTx/>
              <a:buChar char="-"/>
            </a:pPr>
            <a:endParaRPr lang="en-GB" sz="2200" dirty="0">
              <a:highlight>
                <a:schemeClr val="lt1"/>
              </a:highlight>
              <a:ea typeface="Calibri"/>
              <a:cs typeface="Calibri"/>
              <a:sym typeface="Calibri"/>
            </a:endParaRPr>
          </a:p>
          <a:p>
            <a:pPr marL="406400" lvl="0" indent="-342900">
              <a:lnSpc>
                <a:spcPct val="100000"/>
              </a:lnSpc>
              <a:spcBef>
                <a:spcPts val="800"/>
              </a:spcBef>
              <a:buSzPts val="2600"/>
              <a:buFontTx/>
              <a:buChar char="-"/>
            </a:pPr>
            <a:r>
              <a:rPr lang="en-GB" sz="22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Thinking hard exercise: read the case study and summarise the main points in no more than 300 words.</a:t>
            </a:r>
          </a:p>
          <a:p>
            <a:pPr marL="406400" lvl="0" indent="-342900">
              <a:lnSpc>
                <a:spcPct val="100000"/>
              </a:lnSpc>
              <a:spcBef>
                <a:spcPts val="800"/>
              </a:spcBef>
              <a:buSzPts val="2600"/>
              <a:buFontTx/>
              <a:buChar char="-"/>
            </a:pPr>
            <a:endParaRPr lang="en-GB" sz="2200" dirty="0">
              <a:highlight>
                <a:schemeClr val="lt1"/>
              </a:highlight>
              <a:ea typeface="Calibri"/>
              <a:cs typeface="Calibri"/>
              <a:sym typeface="Calibri"/>
            </a:endParaRPr>
          </a:p>
          <a:p>
            <a:pPr marL="406400" lvl="0" indent="-342900">
              <a:lnSpc>
                <a:spcPct val="100000"/>
              </a:lnSpc>
              <a:spcBef>
                <a:spcPts val="800"/>
              </a:spcBef>
              <a:buSzPts val="2600"/>
              <a:buFontTx/>
              <a:buChar char="-"/>
            </a:pPr>
            <a:r>
              <a:rPr lang="en-GB" sz="22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How has the role of CEO changed over time?</a:t>
            </a:r>
          </a:p>
          <a:p>
            <a:pPr lvl="0">
              <a:lnSpc>
                <a:spcPct val="100000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GB" sz="2200" b="1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700" b="1" i="0" u="none" strike="noStrike" kern="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DA2C159E-F13C-4A85-9A41-E7669D3E0D70}" type="slidenum">
              <a:rPr kumimoji="0" lang="en-GB" sz="7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-GB" sz="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8466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kern="1200" dirty="0">
                <a:ea typeface="+mn-ea"/>
                <a:cs typeface="+mn-cs"/>
              </a:rPr>
              <a:t>Ursuline High School 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E51C4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4077B5-2A63-45F1-9624-7C5981EC21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046" y="1562659"/>
            <a:ext cx="2299487" cy="115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5" descr="A picture containing sitting, monitor, ma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52" y="0"/>
            <a:ext cx="914510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176275" y="222626"/>
            <a:ext cx="4913400" cy="13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70"/>
              <a:buFont typeface="Open Sans"/>
              <a:buNone/>
            </a:pPr>
            <a:r>
              <a:rPr lang="en-GB" sz="2700" dirty="0">
                <a:latin typeface="+mj-lt"/>
              </a:rPr>
              <a:t>T Level technical qualification in management and administration </a:t>
            </a:r>
            <a:endParaRPr sz="2700" dirty="0"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87443C-1D9F-45D8-93AF-4369FD3FCC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9BD5A-E955-4BE4-97FF-D358A8B23F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pic>
        <p:nvPicPr>
          <p:cNvPr id="6" name="Google Shape;82;p16">
            <a:extLst>
              <a:ext uri="{FF2B5EF4-FFF2-40B4-BE49-F238E27FC236}">
                <a16:creationId xmlns:a16="http://schemas.microsoft.com/office/drawing/2014/main" id="{FA4D7561-478C-4FD2-A9A1-2F68F52F15A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09150" y="2055137"/>
            <a:ext cx="4525700" cy="22628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F48C9C-1494-41E9-B26C-8EE6E5AF74B5}"/>
              </a:ext>
            </a:extLst>
          </p:cNvPr>
          <p:cNvSpPr txBox="1"/>
          <p:nvPr/>
        </p:nvSpPr>
        <p:spPr>
          <a:xfrm>
            <a:off x="234000" y="171450"/>
            <a:ext cx="7686376" cy="946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Lead, manage and develop individuals and teams to deliver outcomes (Outcome 1)  </a:t>
            </a:r>
          </a:p>
          <a:p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2122860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Learning objectives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2950" y="770963"/>
            <a:ext cx="8103806" cy="3601574"/>
          </a:xfrm>
        </p:spPr>
        <p:txBody>
          <a:bodyPr/>
          <a:lstStyle/>
          <a:p>
            <a:pPr lvl="0"/>
            <a:r>
              <a:rPr lang="en-GB" sz="2400" b="1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1.1 The difference between leadership and management</a:t>
            </a:r>
          </a:p>
          <a:p>
            <a:pPr lvl="0"/>
            <a:endParaRPr lang="en-GB" sz="2400" dirty="0">
              <a:solidFill>
                <a:schemeClr val="dk1"/>
              </a:solidFill>
              <a:highlight>
                <a:schemeClr val="lt1"/>
              </a:highlight>
              <a:ea typeface="Calibri"/>
              <a:cs typeface="Calibri"/>
              <a:sym typeface="Calibri"/>
            </a:endParaRPr>
          </a:p>
          <a:p>
            <a:pPr marL="342900" lvl="0" indent="-342900">
              <a:buFontTx/>
              <a:buChar char="-"/>
            </a:pP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A definition of </a:t>
            </a:r>
            <a:r>
              <a:rPr lang="en-GB" sz="2400" dirty="0">
                <a:solidFill>
                  <a:srgbClr val="FF0000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leadership</a:t>
            </a:r>
            <a:r>
              <a:rPr lang="en-GB" sz="24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,</a:t>
            </a: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eg</a:t>
            </a: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, visionary, motivational</a:t>
            </a:r>
          </a:p>
          <a:p>
            <a:pPr marL="342900" lvl="0" indent="-342900">
              <a:buFontTx/>
              <a:buChar char="-"/>
            </a:pP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A definition of </a:t>
            </a:r>
            <a:r>
              <a:rPr lang="en-GB" sz="2400" dirty="0">
                <a:solidFill>
                  <a:srgbClr val="FF0000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management</a:t>
            </a: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eg</a:t>
            </a: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, organising, meeting goals</a:t>
            </a:r>
          </a:p>
          <a:p>
            <a:pPr marL="342900" lvl="0" indent="-342900">
              <a:buFontTx/>
              <a:buChar char="-"/>
            </a:pPr>
            <a:r>
              <a:rPr lang="en-GB" sz="2400" dirty="0">
                <a:solidFill>
                  <a:schemeClr val="dk1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The key characteristics of both </a:t>
            </a:r>
            <a:r>
              <a:rPr lang="en-GB" sz="2400" dirty="0">
                <a:solidFill>
                  <a:srgbClr val="FF0000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leadership </a:t>
            </a:r>
            <a:r>
              <a:rPr lang="en-GB" sz="24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and</a:t>
            </a:r>
            <a:r>
              <a:rPr lang="en-GB" sz="2400" dirty="0">
                <a:solidFill>
                  <a:srgbClr val="FF0000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 management</a:t>
            </a:r>
          </a:p>
          <a:p>
            <a:pPr marL="914400" lvl="0" indent="-381000">
              <a:buClr>
                <a:schemeClr val="dk1"/>
              </a:buClr>
              <a:buSzPts val="2400"/>
              <a:buFont typeface="Calibri"/>
              <a:buChar char="●"/>
            </a:pPr>
            <a:endParaRPr lang="en-GB" sz="2400" dirty="0">
              <a:solidFill>
                <a:srgbClr val="FF0000"/>
              </a:solidFill>
              <a:highlight>
                <a:schemeClr val="lt1"/>
              </a:highlight>
              <a:ea typeface="Calibri"/>
              <a:cs typeface="Calibri"/>
              <a:sym typeface="Calibri"/>
            </a:endParaRPr>
          </a:p>
          <a:p>
            <a:pPr lvl="0"/>
            <a:r>
              <a:rPr lang="en-GB" sz="2400" b="1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Do now:</a:t>
            </a:r>
          </a:p>
          <a:p>
            <a:pPr lvl="0"/>
            <a:r>
              <a:rPr lang="en-GB" sz="2400" dirty="0">
                <a:highlight>
                  <a:schemeClr val="lt1"/>
                </a:highlight>
                <a:ea typeface="Calibri"/>
                <a:cs typeface="Calibri"/>
                <a:sym typeface="Calibri"/>
              </a:rPr>
              <a:t>Guess who… </a:t>
            </a:r>
            <a:r>
              <a:rPr lang="en-GB" sz="2400" dirty="0">
                <a:solidFill>
                  <a:srgbClr val="FF0000"/>
                </a:solidFill>
                <a:highlight>
                  <a:schemeClr val="lt1"/>
                </a:highlight>
                <a:ea typeface="Calibri"/>
                <a:cs typeface="Calibri"/>
                <a:sym typeface="Calibri"/>
              </a:rPr>
              <a:t>   </a:t>
            </a:r>
          </a:p>
          <a:p>
            <a:pPr marL="342900" indent="-342900">
              <a:lnSpc>
                <a:spcPct val="110000"/>
              </a:lnSpc>
              <a:buClr>
                <a:srgbClr val="00B050"/>
              </a:buClr>
              <a:buSzPts val="2400"/>
              <a:buFontTx/>
              <a:buChar char="-"/>
            </a:pPr>
            <a:endParaRPr lang="en-GB" sz="2400" dirty="0">
              <a:highlight>
                <a:schemeClr val="lt1"/>
              </a:highlight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2950" y="4756678"/>
            <a:ext cx="7686376" cy="273844"/>
          </a:xfrm>
        </p:spPr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33A3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8"/>
          <p:cNvPicPr preferRelativeResize="0"/>
          <p:nvPr/>
        </p:nvPicPr>
        <p:blipFill rotWithShape="1">
          <a:blip r:embed="rId3">
            <a:alphaModFix/>
          </a:blip>
          <a:srcRect l="5802" t="10841"/>
          <a:stretch/>
        </p:blipFill>
        <p:spPr>
          <a:xfrm>
            <a:off x="0" y="0"/>
            <a:ext cx="3188878" cy="2452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8" descr="Image result for Emma Walmsley - GSK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17055">
            <a:off x="7106484" y="2928488"/>
            <a:ext cx="1432134" cy="1665899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6" name="Google Shape;96;p18" descr="Image result for Richard Branson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441721">
            <a:off x="952403" y="3235800"/>
            <a:ext cx="1447885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7" name="Google Shape;97;p18" descr="Image result for Willie Walsh - International Airlines Group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313237">
            <a:off x="522437" y="2103270"/>
            <a:ext cx="1541493" cy="1671246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8" name="Google Shape;98;p18" descr="Image result for Indra Nooyi - Pepsi (2018 stepped down)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50900">
            <a:off x="1889990" y="1886552"/>
            <a:ext cx="1447885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9" name="Google Shape;99;p18" descr="Related imag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478169">
            <a:off x="4911121" y="218594"/>
            <a:ext cx="1430830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0" name="Google Shape;100;p18" descr="Related imag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421813">
            <a:off x="3078412" y="200668"/>
            <a:ext cx="1432134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1" name="Google Shape;101;p18" descr="Related image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-283736">
            <a:off x="3525474" y="1530131"/>
            <a:ext cx="1701503" cy="1670294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" name="Google Shape;102;p18" descr="Image result for Jeff Bezos - Amazon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413586" y="1652326"/>
            <a:ext cx="1762625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" name="Google Shape;103;p18" descr="Image result for Tim Cook - Apple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 rot="470111">
            <a:off x="6748037" y="285402"/>
            <a:ext cx="1754256" cy="1677814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" name="Google Shape;104;p18" descr="Image result for Dave Lewis - Tesco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 rot="304289">
            <a:off x="6826822" y="1744514"/>
            <a:ext cx="1447885" cy="166590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5" name="Google Shape;105;p18" descr="Image result for Liv Garfield - Severn Trent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 rot="-556914">
            <a:off x="2402396" y="3211762"/>
            <a:ext cx="1693704" cy="1682492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6" name="Google Shape;106;p18" descr="Image result for Elon Musk - Tesla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 rot="136310">
            <a:off x="3957546" y="3216466"/>
            <a:ext cx="1606394" cy="1666920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Google Shape;107;p18" descr="Image result for Paul Polman - Unilever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 rot="455433">
            <a:off x="5500587" y="2986089"/>
            <a:ext cx="1432134" cy="1665901"/>
          </a:xfrm>
          <a:prstGeom prst="rect">
            <a:avLst/>
          </a:prstGeom>
          <a:solidFill>
            <a:srgbClr val="ECECEC"/>
          </a:solidFill>
          <a:ln w="8890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8" name="Google Shape;108;p18"/>
          <p:cNvSpPr/>
          <p:nvPr/>
        </p:nvSpPr>
        <p:spPr>
          <a:xfrm>
            <a:off x="4572000" y="1362075"/>
            <a:ext cx="3297900" cy="2724000"/>
          </a:xfrm>
          <a:prstGeom prst="rect">
            <a:avLst/>
          </a:prstGeom>
          <a:solidFill>
            <a:schemeClr val="lt1">
              <a:alpha val="80000"/>
            </a:schemeClr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0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Match the CEO to the  business</a:t>
            </a:r>
            <a:endParaRPr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33A3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19"/>
          <p:cNvGrpSpPr/>
          <p:nvPr/>
        </p:nvGrpSpPr>
        <p:grpSpPr>
          <a:xfrm>
            <a:off x="0" y="0"/>
            <a:ext cx="8991888" cy="5167675"/>
            <a:chOff x="0" y="0"/>
            <a:chExt cx="8991888" cy="5167675"/>
          </a:xfrm>
        </p:grpSpPr>
        <p:pic>
          <p:nvPicPr>
            <p:cNvPr id="114" name="Google Shape;114;p19"/>
            <p:cNvPicPr preferRelativeResize="0"/>
            <p:nvPr/>
          </p:nvPicPr>
          <p:blipFill rotWithShape="1">
            <a:blip r:embed="rId3">
              <a:alphaModFix/>
            </a:blip>
            <a:srcRect l="5802" t="10841"/>
            <a:stretch/>
          </p:blipFill>
          <p:spPr>
            <a:xfrm>
              <a:off x="0" y="0"/>
              <a:ext cx="3563818" cy="274062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5" name="Google Shape;115;p19"/>
            <p:cNvGrpSpPr/>
            <p:nvPr/>
          </p:nvGrpSpPr>
          <p:grpSpPr>
            <a:xfrm>
              <a:off x="3881269" y="346884"/>
              <a:ext cx="1762949" cy="1665900"/>
              <a:chOff x="4204602" y="462512"/>
              <a:chExt cx="1909814" cy="2221199"/>
            </a:xfrm>
          </p:grpSpPr>
          <p:pic>
            <p:nvPicPr>
              <p:cNvPr id="116" name="Google Shape;116;p19" descr="Image result for Emma Walmsley - GSK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429739" y="462512"/>
                <a:ext cx="1684677" cy="2221199"/>
              </a:xfrm>
              <a:prstGeom prst="rect">
                <a:avLst/>
              </a:prstGeom>
              <a:solidFill>
                <a:srgbClr val="ECECEC"/>
              </a:solidFill>
              <a:ln w="88900" cap="sq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17" name="Google Shape;117;p19"/>
              <p:cNvSpPr/>
              <p:nvPr/>
            </p:nvSpPr>
            <p:spPr>
              <a:xfrm>
                <a:off x="4204602" y="482600"/>
                <a:ext cx="304800" cy="304800"/>
              </a:xfrm>
              <a:prstGeom prst="ellipse">
                <a:avLst/>
              </a:prstGeom>
              <a:solidFill>
                <a:schemeClr val="accent2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</a:t>
                </a:r>
                <a:endParaRPr sz="1200"/>
              </a:p>
            </p:txBody>
          </p:sp>
        </p:grpSp>
        <p:grpSp>
          <p:nvGrpSpPr>
            <p:cNvPr id="118" name="Google Shape;118;p19"/>
            <p:cNvGrpSpPr/>
            <p:nvPr/>
          </p:nvGrpSpPr>
          <p:grpSpPr>
            <a:xfrm>
              <a:off x="552826" y="2774918"/>
              <a:ext cx="1764645" cy="1665900"/>
              <a:chOff x="598880" y="3699891"/>
              <a:chExt cx="1911652" cy="2221200"/>
            </a:xfrm>
          </p:grpSpPr>
          <p:pic>
            <p:nvPicPr>
              <p:cNvPr id="119" name="Google Shape;119;p19" descr="Image result for Richard Branson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818706" y="3699891"/>
                <a:ext cx="1691826" cy="2221200"/>
              </a:xfrm>
              <a:prstGeom prst="rect">
                <a:avLst/>
              </a:prstGeom>
              <a:solidFill>
                <a:srgbClr val="ECECEC"/>
              </a:solidFill>
              <a:ln w="88900" cap="sq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20" name="Google Shape;120;p19"/>
              <p:cNvSpPr/>
              <p:nvPr/>
            </p:nvSpPr>
            <p:spPr>
              <a:xfrm>
                <a:off x="598880" y="3733800"/>
                <a:ext cx="304800" cy="304800"/>
              </a:xfrm>
              <a:prstGeom prst="ellipse">
                <a:avLst/>
              </a:prstGeom>
              <a:solidFill>
                <a:schemeClr val="accent2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</a:t>
                </a:r>
                <a:endParaRPr sz="1200"/>
              </a:p>
            </p:txBody>
          </p:sp>
        </p:grpSp>
        <p:grpSp>
          <p:nvGrpSpPr>
            <p:cNvPr id="121" name="Google Shape;121;p19"/>
            <p:cNvGrpSpPr/>
            <p:nvPr/>
          </p:nvGrpSpPr>
          <p:grpSpPr>
            <a:xfrm>
              <a:off x="4898437" y="2774918"/>
              <a:ext cx="1716145" cy="1665900"/>
              <a:chOff x="5306508" y="3699891"/>
              <a:chExt cx="1859111" cy="2221200"/>
            </a:xfrm>
          </p:grpSpPr>
          <p:pic>
            <p:nvPicPr>
              <p:cNvPr id="122" name="Google Shape;122;p19" descr="Image result for Dave Lewis - Tesco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580904" y="3699891"/>
                <a:ext cx="1584715" cy="2221200"/>
              </a:xfrm>
              <a:prstGeom prst="rect">
                <a:avLst/>
              </a:prstGeom>
              <a:solidFill>
                <a:srgbClr val="ECECEC"/>
              </a:solidFill>
              <a:ln w="88900" cap="sq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</p:spPr>
          </p:pic>
          <p:sp>
            <p:nvSpPr>
              <p:cNvPr id="123" name="Google Shape;123;p19"/>
              <p:cNvSpPr/>
              <p:nvPr/>
            </p:nvSpPr>
            <p:spPr>
              <a:xfrm>
                <a:off x="5306508" y="3733800"/>
                <a:ext cx="304800" cy="304800"/>
              </a:xfrm>
              <a:prstGeom prst="ellipse">
                <a:avLst/>
              </a:prstGeom>
              <a:solidFill>
                <a:schemeClr val="accent2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</a:t>
                </a:r>
                <a:endParaRPr sz="1200"/>
              </a:p>
            </p:txBody>
          </p:sp>
        </p:grpSp>
        <p:sp>
          <p:nvSpPr>
            <p:cNvPr id="124" name="Google Shape;124;p19"/>
            <p:cNvSpPr/>
            <p:nvPr/>
          </p:nvSpPr>
          <p:spPr>
            <a:xfrm>
              <a:off x="5883157" y="346775"/>
              <a:ext cx="2182500" cy="567600"/>
            </a:xfrm>
            <a:prstGeom prst="rect">
              <a:avLst/>
            </a:prstGeom>
            <a:solidFill>
              <a:srgbClr val="FFCCFF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Emma Walmsley </a:t>
              </a:r>
              <a:endParaRPr sz="1800" dirty="0">
                <a:latin typeface="+mj-lt"/>
              </a:endParaRPr>
            </a:p>
          </p:txBody>
        </p:sp>
        <p:sp>
          <p:nvSpPr>
            <p:cNvPr id="125" name="Google Shape;125;p19"/>
            <p:cNvSpPr/>
            <p:nvPr/>
          </p:nvSpPr>
          <p:spPr>
            <a:xfrm>
              <a:off x="2516704" y="2777489"/>
              <a:ext cx="2182500" cy="567600"/>
            </a:xfrm>
            <a:prstGeom prst="rect">
              <a:avLst/>
            </a:prstGeom>
            <a:solidFill>
              <a:srgbClr val="FFCCFF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Richard Branson</a:t>
              </a:r>
              <a:endParaRPr sz="1800" dirty="0">
                <a:latin typeface="+mj-lt"/>
              </a:endParaRPr>
            </a:p>
          </p:txBody>
        </p:sp>
        <p:sp>
          <p:nvSpPr>
            <p:cNvPr id="126" name="Google Shape;126;p19"/>
            <p:cNvSpPr/>
            <p:nvPr/>
          </p:nvSpPr>
          <p:spPr>
            <a:xfrm>
              <a:off x="6809388" y="2774918"/>
              <a:ext cx="2182500" cy="567600"/>
            </a:xfrm>
            <a:prstGeom prst="rect">
              <a:avLst/>
            </a:prstGeom>
            <a:solidFill>
              <a:srgbClr val="FFCCFF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i="0" u="none" strike="noStrike" cap="none" dirty="0">
                  <a:solidFill>
                    <a:schemeClr val="dk1"/>
                  </a:solidFill>
                  <a:latin typeface="+mj-lt"/>
                  <a:ea typeface="Calibri"/>
                  <a:cs typeface="Calibri"/>
                  <a:sym typeface="Calibri"/>
                </a:rPr>
                <a:t>Dave Lewis</a:t>
              </a:r>
              <a:endParaRPr sz="1800" dirty="0">
                <a:latin typeface="+mj-lt"/>
              </a:endParaRPr>
            </a:p>
          </p:txBody>
        </p:sp>
        <p:grpSp>
          <p:nvGrpSpPr>
            <p:cNvPr id="127" name="Google Shape;127;p19"/>
            <p:cNvGrpSpPr/>
            <p:nvPr/>
          </p:nvGrpSpPr>
          <p:grpSpPr>
            <a:xfrm>
              <a:off x="5883408" y="959784"/>
              <a:ext cx="2182485" cy="1053000"/>
              <a:chOff x="6373533" y="1279712"/>
              <a:chExt cx="2364300" cy="1404000"/>
            </a:xfrm>
          </p:grpSpPr>
          <p:sp>
            <p:nvSpPr>
              <p:cNvPr id="128" name="Google Shape;128;p19"/>
              <p:cNvSpPr/>
              <p:nvPr/>
            </p:nvSpPr>
            <p:spPr>
              <a:xfrm>
                <a:off x="6373533" y="1279712"/>
                <a:ext cx="2364300" cy="1404000"/>
              </a:xfrm>
              <a:prstGeom prst="rect">
                <a:avLst/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52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29" name="Google Shape;129;p19" descr="Image result for gsk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891222" y="1423507"/>
                <a:ext cx="1328574" cy="11458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0" name="Google Shape;130;p19"/>
            <p:cNvGrpSpPr/>
            <p:nvPr/>
          </p:nvGrpSpPr>
          <p:grpSpPr>
            <a:xfrm>
              <a:off x="2516871" y="3390499"/>
              <a:ext cx="2182485" cy="1053000"/>
              <a:chOff x="2726542" y="4520665"/>
              <a:chExt cx="2364300" cy="1404000"/>
            </a:xfrm>
          </p:grpSpPr>
          <p:sp>
            <p:nvSpPr>
              <p:cNvPr id="131" name="Google Shape;131;p19"/>
              <p:cNvSpPr/>
              <p:nvPr/>
            </p:nvSpPr>
            <p:spPr>
              <a:xfrm>
                <a:off x="2726542" y="4520665"/>
                <a:ext cx="2364300" cy="1404000"/>
              </a:xfrm>
              <a:prstGeom prst="rect">
                <a:avLst/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2" name="Google Shape;132;p19" descr="Image result for virgin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284375" y="4673924"/>
                <a:ext cx="1248513" cy="109369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" name="Google Shape;133;p19"/>
            <p:cNvGrpSpPr/>
            <p:nvPr/>
          </p:nvGrpSpPr>
          <p:grpSpPr>
            <a:xfrm>
              <a:off x="6809403" y="3387818"/>
              <a:ext cx="2182485" cy="1053000"/>
              <a:chOff x="7376669" y="4517090"/>
              <a:chExt cx="2364300" cy="1404000"/>
            </a:xfrm>
          </p:grpSpPr>
          <p:sp>
            <p:nvSpPr>
              <p:cNvPr id="134" name="Google Shape;134;p19"/>
              <p:cNvSpPr/>
              <p:nvPr/>
            </p:nvSpPr>
            <p:spPr>
              <a:xfrm>
                <a:off x="7376669" y="4517090"/>
                <a:ext cx="2364300" cy="1404000"/>
              </a:xfrm>
              <a:prstGeom prst="rect">
                <a:avLst/>
              </a:prstGeom>
              <a:solidFill>
                <a:schemeClr val="lt1"/>
              </a:solidFill>
              <a:ln w="127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79125" tIns="39550" rIns="79125" bIns="395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35" name="Google Shape;135;p19" descr="Image result for tesco"/>
              <p:cNvPicPr preferRelativeResize="0"/>
              <p:nvPr/>
            </p:nvPicPr>
            <p:blipFill rotWithShape="1">
              <a:blip r:embed="rId9">
                <a:alphaModFix/>
              </a:blip>
              <a:srcRect t="23013" b="29905"/>
              <a:stretch/>
            </p:blipFill>
            <p:spPr>
              <a:xfrm>
                <a:off x="7448756" y="4730443"/>
                <a:ext cx="2220110" cy="104525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36" name="Google Shape;136;p19"/>
            <p:cNvSpPr txBox="1"/>
            <p:nvPr/>
          </p:nvSpPr>
          <p:spPr>
            <a:xfrm>
              <a:off x="7689650" y="4767475"/>
              <a:ext cx="1152600" cy="400200"/>
            </a:xfrm>
            <a:prstGeom prst="rect">
              <a:avLst/>
            </a:prstGeom>
            <a:solidFill>
              <a:srgbClr val="EF33A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33A3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1"/>
          <p:cNvPicPr preferRelativeResize="0"/>
          <p:nvPr/>
        </p:nvPicPr>
        <p:blipFill rotWithShape="1">
          <a:blip r:embed="rId3">
            <a:alphaModFix/>
          </a:blip>
          <a:srcRect l="5802" t="10841"/>
          <a:stretch/>
        </p:blipFill>
        <p:spPr>
          <a:xfrm>
            <a:off x="0" y="0"/>
            <a:ext cx="3563818" cy="27406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3" name="Google Shape;193;p21"/>
          <p:cNvGrpSpPr/>
          <p:nvPr/>
        </p:nvGrpSpPr>
        <p:grpSpPr>
          <a:xfrm>
            <a:off x="4200954" y="346884"/>
            <a:ext cx="1509265" cy="1665900"/>
            <a:chOff x="4202863" y="462366"/>
            <a:chExt cx="1909512" cy="2221200"/>
          </a:xfrm>
        </p:grpSpPr>
        <p:pic>
          <p:nvPicPr>
            <p:cNvPr id="194" name="Google Shape;194;p21" descr="Related image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202863" y="462366"/>
              <a:ext cx="1909512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195" name="Google Shape;195;p21"/>
            <p:cNvSpPr/>
            <p:nvPr/>
          </p:nvSpPr>
          <p:spPr>
            <a:xfrm>
              <a:off x="4204602" y="4826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200"/>
            </a:p>
          </p:txBody>
        </p:sp>
      </p:grpSp>
      <p:grpSp>
        <p:nvGrpSpPr>
          <p:cNvPr id="196" name="Google Shape;196;p21"/>
          <p:cNvGrpSpPr/>
          <p:nvPr/>
        </p:nvGrpSpPr>
        <p:grpSpPr>
          <a:xfrm>
            <a:off x="728663" y="2777489"/>
            <a:ext cx="1606220" cy="1665900"/>
            <a:chOff x="598880" y="3703319"/>
            <a:chExt cx="1930513" cy="2221200"/>
          </a:xfrm>
        </p:grpSpPr>
        <p:pic>
          <p:nvPicPr>
            <p:cNvPr id="197" name="Google Shape;197;p21" descr="Related imag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19881" y="3703319"/>
              <a:ext cx="1909512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198" name="Google Shape;198;p21"/>
            <p:cNvSpPr/>
            <p:nvPr/>
          </p:nvSpPr>
          <p:spPr>
            <a:xfrm>
              <a:off x="598880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8</a:t>
              </a:r>
              <a:endParaRPr sz="1200"/>
            </a:p>
          </p:txBody>
        </p:sp>
      </p:grpSp>
      <p:grpSp>
        <p:nvGrpSpPr>
          <p:cNvPr id="199" name="Google Shape;199;p21"/>
          <p:cNvGrpSpPr/>
          <p:nvPr/>
        </p:nvGrpSpPr>
        <p:grpSpPr>
          <a:xfrm>
            <a:off x="5072361" y="2777489"/>
            <a:ext cx="1588747" cy="1665900"/>
            <a:chOff x="5306508" y="3703319"/>
            <a:chExt cx="1909512" cy="2221200"/>
          </a:xfrm>
        </p:grpSpPr>
        <p:pic>
          <p:nvPicPr>
            <p:cNvPr id="200" name="Google Shape;200;p21" descr="Image result for Paul Polman - Unilever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306508" y="3703319"/>
              <a:ext cx="1909512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01" name="Google Shape;201;p21"/>
            <p:cNvSpPr/>
            <p:nvPr/>
          </p:nvSpPr>
          <p:spPr>
            <a:xfrm>
              <a:off x="5306508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9</a:t>
              </a:r>
              <a:endParaRPr sz="1200"/>
            </a:p>
          </p:txBody>
        </p:sp>
      </p:grpSp>
      <p:sp>
        <p:nvSpPr>
          <p:cNvPr id="202" name="Google Shape;202;p21"/>
          <p:cNvSpPr/>
          <p:nvPr/>
        </p:nvSpPr>
        <p:spPr>
          <a:xfrm>
            <a:off x="5883157" y="346775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Karen Brady</a:t>
            </a:r>
            <a:endParaRPr sz="1800" dirty="0">
              <a:latin typeface="+mj-lt"/>
            </a:endParaRPr>
          </a:p>
        </p:txBody>
      </p:sp>
      <p:sp>
        <p:nvSpPr>
          <p:cNvPr id="203" name="Google Shape;203;p21"/>
          <p:cNvSpPr/>
          <p:nvPr/>
        </p:nvSpPr>
        <p:spPr>
          <a:xfrm>
            <a:off x="2516704" y="2777489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Mark Zuckerberg</a:t>
            </a:r>
            <a:endParaRPr sz="1800" dirty="0">
              <a:latin typeface="+mj-lt"/>
            </a:endParaRPr>
          </a:p>
        </p:txBody>
      </p:sp>
      <p:sp>
        <p:nvSpPr>
          <p:cNvPr id="204" name="Google Shape;204;p21"/>
          <p:cNvSpPr/>
          <p:nvPr/>
        </p:nvSpPr>
        <p:spPr>
          <a:xfrm>
            <a:off x="6809333" y="2740629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Paul </a:t>
            </a:r>
            <a:r>
              <a:rPr lang="en-GB" sz="1800" b="1" i="0" u="none" strike="noStrike" cap="none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Polman</a:t>
            </a:r>
            <a:endParaRPr sz="1800" b="1" i="0" u="none" strike="noStrike" cap="none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205" name="Google Shape;205;p21"/>
          <p:cNvGrpSpPr/>
          <p:nvPr/>
        </p:nvGrpSpPr>
        <p:grpSpPr>
          <a:xfrm>
            <a:off x="5883408" y="959784"/>
            <a:ext cx="2182485" cy="1053000"/>
            <a:chOff x="6373533" y="1279712"/>
            <a:chExt cx="2364300" cy="1404000"/>
          </a:xfrm>
        </p:grpSpPr>
        <p:sp>
          <p:nvSpPr>
            <p:cNvPr id="206" name="Google Shape;206;p21"/>
            <p:cNvSpPr/>
            <p:nvPr/>
          </p:nvSpPr>
          <p:spPr>
            <a:xfrm>
              <a:off x="6373533" y="1279712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7" name="Google Shape;207;p21" descr="Image result for west ham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990206" y="1352589"/>
              <a:ext cx="1130832" cy="125809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8" name="Google Shape;208;p21"/>
          <p:cNvGrpSpPr/>
          <p:nvPr/>
        </p:nvGrpSpPr>
        <p:grpSpPr>
          <a:xfrm>
            <a:off x="2516871" y="3390499"/>
            <a:ext cx="2182485" cy="1053000"/>
            <a:chOff x="2726542" y="4520665"/>
            <a:chExt cx="2364300" cy="1404000"/>
          </a:xfrm>
        </p:grpSpPr>
        <p:sp>
          <p:nvSpPr>
            <p:cNvPr id="209" name="Google Shape;209;p21"/>
            <p:cNvSpPr/>
            <p:nvPr/>
          </p:nvSpPr>
          <p:spPr>
            <a:xfrm>
              <a:off x="2726542" y="4520665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0" name="Google Shape;210;p21" descr="Image result for facebook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849513" y="4727922"/>
              <a:ext cx="2169036" cy="98933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1" name="Google Shape;211;p21"/>
          <p:cNvGrpSpPr/>
          <p:nvPr/>
        </p:nvGrpSpPr>
        <p:grpSpPr>
          <a:xfrm>
            <a:off x="6809348" y="3369365"/>
            <a:ext cx="2182485" cy="1053000"/>
            <a:chOff x="7376609" y="4544948"/>
            <a:chExt cx="2364300" cy="1404000"/>
          </a:xfrm>
        </p:grpSpPr>
        <p:sp>
          <p:nvSpPr>
            <p:cNvPr id="212" name="Google Shape;212;p21"/>
            <p:cNvSpPr/>
            <p:nvPr/>
          </p:nvSpPr>
          <p:spPr>
            <a:xfrm>
              <a:off x="7376609" y="4544948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3" name="Google Shape;213;p21" descr="Image result for unilever"/>
            <p:cNvPicPr preferRelativeResize="0"/>
            <p:nvPr/>
          </p:nvPicPr>
          <p:blipFill rotWithShape="1">
            <a:blip r:embed="rId9">
              <a:alphaModFix/>
            </a:blip>
            <a:srcRect l="17630" r="19740"/>
            <a:stretch/>
          </p:blipFill>
          <p:spPr>
            <a:xfrm>
              <a:off x="7826022" y="4602328"/>
              <a:ext cx="1465351" cy="128909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33A3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2"/>
          <p:cNvPicPr preferRelativeResize="0"/>
          <p:nvPr/>
        </p:nvPicPr>
        <p:blipFill rotWithShape="1">
          <a:blip r:embed="rId3">
            <a:alphaModFix/>
          </a:blip>
          <a:srcRect l="5802" t="10841"/>
          <a:stretch/>
        </p:blipFill>
        <p:spPr>
          <a:xfrm>
            <a:off x="0" y="0"/>
            <a:ext cx="3563818" cy="27406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22"/>
          <p:cNvGrpSpPr/>
          <p:nvPr/>
        </p:nvGrpSpPr>
        <p:grpSpPr>
          <a:xfrm>
            <a:off x="572212" y="2777489"/>
            <a:ext cx="1762670" cy="1665900"/>
            <a:chOff x="598880" y="3703319"/>
            <a:chExt cx="1930513" cy="2221200"/>
          </a:xfrm>
        </p:grpSpPr>
        <p:pic>
          <p:nvPicPr>
            <p:cNvPr id="220" name="Google Shape;220;p22" descr="Image result for Tim Cook - Apple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9881" y="3703319"/>
              <a:ext cx="1909512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21" name="Google Shape;221;p22"/>
            <p:cNvSpPr/>
            <p:nvPr/>
          </p:nvSpPr>
          <p:spPr>
            <a:xfrm>
              <a:off x="598880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39550" rIns="0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10</a:t>
              </a:r>
              <a:endParaRPr sz="1200"/>
            </a:p>
          </p:txBody>
        </p:sp>
      </p:grpSp>
      <p:grpSp>
        <p:nvGrpSpPr>
          <p:cNvPr id="222" name="Google Shape;222;p22"/>
          <p:cNvGrpSpPr/>
          <p:nvPr/>
        </p:nvGrpSpPr>
        <p:grpSpPr>
          <a:xfrm>
            <a:off x="4864894" y="2777489"/>
            <a:ext cx="1796213" cy="1665900"/>
            <a:chOff x="5306508" y="3703319"/>
            <a:chExt cx="1909511" cy="2221200"/>
          </a:xfrm>
        </p:grpSpPr>
        <p:pic>
          <p:nvPicPr>
            <p:cNvPr id="223" name="Google Shape;223;p22" descr="Image result for Jeff Bezos - Amazon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306508" y="3703319"/>
              <a:ext cx="1909511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24" name="Google Shape;224;p22"/>
            <p:cNvSpPr/>
            <p:nvPr/>
          </p:nvSpPr>
          <p:spPr>
            <a:xfrm>
              <a:off x="5306508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39550" rIns="0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11</a:t>
              </a:r>
              <a:endParaRPr sz="1200"/>
            </a:p>
          </p:txBody>
        </p:sp>
      </p:grpSp>
      <p:sp>
        <p:nvSpPr>
          <p:cNvPr id="225" name="Google Shape;225;p22"/>
          <p:cNvSpPr/>
          <p:nvPr/>
        </p:nvSpPr>
        <p:spPr>
          <a:xfrm>
            <a:off x="2516704" y="2777489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Tim Cook</a:t>
            </a:r>
            <a:endParaRPr sz="1800" dirty="0">
              <a:latin typeface="+mj-lt"/>
            </a:endParaRPr>
          </a:p>
        </p:txBody>
      </p:sp>
      <p:sp>
        <p:nvSpPr>
          <p:cNvPr id="226" name="Google Shape;226;p22"/>
          <p:cNvSpPr/>
          <p:nvPr/>
        </p:nvSpPr>
        <p:spPr>
          <a:xfrm>
            <a:off x="6826645" y="2756058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Jeff Bezos</a:t>
            </a:r>
            <a:endParaRPr sz="1800" dirty="0">
              <a:latin typeface="+mj-lt"/>
            </a:endParaRPr>
          </a:p>
        </p:txBody>
      </p:sp>
      <p:grpSp>
        <p:nvGrpSpPr>
          <p:cNvPr id="228" name="Google Shape;228;p22"/>
          <p:cNvGrpSpPr/>
          <p:nvPr/>
        </p:nvGrpSpPr>
        <p:grpSpPr>
          <a:xfrm>
            <a:off x="2516871" y="3390499"/>
            <a:ext cx="2182485" cy="1053000"/>
            <a:chOff x="2726542" y="4520665"/>
            <a:chExt cx="2364300" cy="1404000"/>
          </a:xfrm>
        </p:grpSpPr>
        <p:sp>
          <p:nvSpPr>
            <p:cNvPr id="229" name="Google Shape;229;p22"/>
            <p:cNvSpPr/>
            <p:nvPr/>
          </p:nvSpPr>
          <p:spPr>
            <a:xfrm>
              <a:off x="2726542" y="4520665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0" name="Google Shape;230;p22" descr="Image result for apple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276283" y="4590243"/>
              <a:ext cx="1264697" cy="126469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1" name="Google Shape;231;p22"/>
          <p:cNvGrpSpPr/>
          <p:nvPr/>
        </p:nvGrpSpPr>
        <p:grpSpPr>
          <a:xfrm>
            <a:off x="6809120" y="3396180"/>
            <a:ext cx="2182485" cy="1053000"/>
            <a:chOff x="7376722" y="4551146"/>
            <a:chExt cx="2364300" cy="1404000"/>
          </a:xfrm>
        </p:grpSpPr>
        <p:sp>
          <p:nvSpPr>
            <p:cNvPr id="232" name="Google Shape;232;p22"/>
            <p:cNvSpPr/>
            <p:nvPr/>
          </p:nvSpPr>
          <p:spPr>
            <a:xfrm>
              <a:off x="7376722" y="4551146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3" name="Google Shape;233;p22" descr="Image result for amazon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463339" y="4844507"/>
              <a:ext cx="2190718" cy="81713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33A3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3"/>
          <p:cNvPicPr preferRelativeResize="0"/>
          <p:nvPr/>
        </p:nvPicPr>
        <p:blipFill rotWithShape="1">
          <a:blip r:embed="rId3">
            <a:alphaModFix/>
          </a:blip>
          <a:srcRect l="5802" t="10841"/>
          <a:stretch/>
        </p:blipFill>
        <p:spPr>
          <a:xfrm>
            <a:off x="0" y="0"/>
            <a:ext cx="3563818" cy="27406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9" name="Google Shape;239;p23"/>
          <p:cNvGrpSpPr/>
          <p:nvPr/>
        </p:nvGrpSpPr>
        <p:grpSpPr>
          <a:xfrm>
            <a:off x="572213" y="2777489"/>
            <a:ext cx="1762670" cy="1665900"/>
            <a:chOff x="598880" y="3703319"/>
            <a:chExt cx="1930514" cy="2221200"/>
          </a:xfrm>
        </p:grpSpPr>
        <p:pic>
          <p:nvPicPr>
            <p:cNvPr id="240" name="Google Shape;240;p23" descr="Image result for Liv Garfield - Severn Trent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19881" y="3703319"/>
              <a:ext cx="1909513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41" name="Google Shape;241;p23"/>
            <p:cNvSpPr/>
            <p:nvPr/>
          </p:nvSpPr>
          <p:spPr>
            <a:xfrm>
              <a:off x="598880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39550" rIns="0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12</a:t>
              </a:r>
              <a:endParaRPr sz="1200"/>
            </a:p>
          </p:txBody>
        </p:sp>
      </p:grpSp>
      <p:grpSp>
        <p:nvGrpSpPr>
          <p:cNvPr id="242" name="Google Shape;242;p23"/>
          <p:cNvGrpSpPr/>
          <p:nvPr/>
        </p:nvGrpSpPr>
        <p:grpSpPr>
          <a:xfrm>
            <a:off x="4902394" y="2797779"/>
            <a:ext cx="1743496" cy="1665900"/>
            <a:chOff x="5306508" y="3703319"/>
            <a:chExt cx="1909512" cy="2221200"/>
          </a:xfrm>
        </p:grpSpPr>
        <p:pic>
          <p:nvPicPr>
            <p:cNvPr id="243" name="Google Shape;243;p23" descr="Image result for Elon Musk - Tesla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306508" y="3703319"/>
              <a:ext cx="1909512" cy="2221200"/>
            </a:xfrm>
            <a:prstGeom prst="rect">
              <a:avLst/>
            </a:prstGeom>
            <a:solidFill>
              <a:srgbClr val="ECECEC"/>
            </a:solidFill>
            <a:ln w="88900" cap="sq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44" name="Google Shape;244;p23"/>
            <p:cNvSpPr/>
            <p:nvPr/>
          </p:nvSpPr>
          <p:spPr>
            <a:xfrm>
              <a:off x="5306508" y="3733800"/>
              <a:ext cx="304800" cy="3048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39550" rIns="0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13</a:t>
              </a:r>
              <a:endParaRPr sz="1200"/>
            </a:p>
          </p:txBody>
        </p:sp>
      </p:grpSp>
      <p:sp>
        <p:nvSpPr>
          <p:cNvPr id="245" name="Google Shape;245;p23"/>
          <p:cNvSpPr/>
          <p:nvPr/>
        </p:nvSpPr>
        <p:spPr>
          <a:xfrm>
            <a:off x="2516704" y="2777489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Liv Garfield</a:t>
            </a:r>
            <a:endParaRPr sz="1800" dirty="0">
              <a:latin typeface="+mj-lt"/>
            </a:endParaRPr>
          </a:p>
        </p:txBody>
      </p:sp>
      <p:sp>
        <p:nvSpPr>
          <p:cNvPr id="246" name="Google Shape;246;p23"/>
          <p:cNvSpPr/>
          <p:nvPr/>
        </p:nvSpPr>
        <p:spPr>
          <a:xfrm>
            <a:off x="6809119" y="2745150"/>
            <a:ext cx="2182500" cy="567600"/>
          </a:xfrm>
          <a:prstGeom prst="rect">
            <a:avLst/>
          </a:prstGeom>
          <a:solidFill>
            <a:srgbClr val="FFCCFF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79125" tIns="39550" rIns="79125" bIns="395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Elon Musk</a:t>
            </a:r>
            <a:endParaRPr sz="1800" dirty="0">
              <a:latin typeface="+mj-lt"/>
            </a:endParaRPr>
          </a:p>
        </p:txBody>
      </p:sp>
      <p:grpSp>
        <p:nvGrpSpPr>
          <p:cNvPr id="248" name="Google Shape;248;p23"/>
          <p:cNvGrpSpPr/>
          <p:nvPr/>
        </p:nvGrpSpPr>
        <p:grpSpPr>
          <a:xfrm>
            <a:off x="2516871" y="3390499"/>
            <a:ext cx="2182485" cy="1053000"/>
            <a:chOff x="2726542" y="4520665"/>
            <a:chExt cx="2364300" cy="1404000"/>
          </a:xfrm>
        </p:grpSpPr>
        <p:sp>
          <p:nvSpPr>
            <p:cNvPr id="249" name="Google Shape;249;p23"/>
            <p:cNvSpPr/>
            <p:nvPr/>
          </p:nvSpPr>
          <p:spPr>
            <a:xfrm>
              <a:off x="2726542" y="4520665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0" name="Google Shape;250;p23" descr="Image result for severn trent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895806" y="4601911"/>
              <a:ext cx="2025650" cy="124136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1" name="Google Shape;251;p23"/>
          <p:cNvGrpSpPr/>
          <p:nvPr/>
        </p:nvGrpSpPr>
        <p:grpSpPr>
          <a:xfrm>
            <a:off x="6809119" y="3207053"/>
            <a:ext cx="2189687" cy="1319770"/>
            <a:chOff x="7368920" y="4350807"/>
            <a:chExt cx="2372102" cy="1759694"/>
          </a:xfrm>
        </p:grpSpPr>
        <p:sp>
          <p:nvSpPr>
            <p:cNvPr id="252" name="Google Shape;252;p23"/>
            <p:cNvSpPr/>
            <p:nvPr/>
          </p:nvSpPr>
          <p:spPr>
            <a:xfrm>
              <a:off x="7376722" y="4551146"/>
              <a:ext cx="2364300" cy="14040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79125" tIns="39550" rIns="79125" bIns="395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3" name="Google Shape;253;p23" descr="Image result for tesla logo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368920" y="4350807"/>
              <a:ext cx="2364180" cy="175969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57BB8A"/>
      </a:accent3>
      <a:accent4>
        <a:srgbClr val="78909C"/>
      </a:accent4>
      <a:accent5>
        <a:srgbClr val="607D8B"/>
      </a:accent5>
      <a:accent6>
        <a:srgbClr val="DCE755"/>
      </a:accent6>
      <a:hlink>
        <a:srgbClr val="607D8B"/>
      </a:hlink>
      <a:folHlink>
        <a:srgbClr val="607D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6" ma:contentTypeDescription="Create a new document." ma:contentTypeScope="" ma:versionID="0f627ac8ac796d0912ca7dfbd8a8a9aa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a06230f52e8ad95caf0184dcb1ba937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1923B1-5AAA-4061-9EEF-6B11E250B27A}">
  <ds:schemaRefs>
    <ds:schemaRef ds:uri="5b445847-c24f-4193-86d7-f1d3b43b626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1e93ca30-efe2-4bb4-90cd-d2db97fb21cd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5606E64-8783-4930-96D2-D81E5CBAC3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178FDD-AD35-43C4-924D-30EC78BEA65C}"/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530</Words>
  <Application>Microsoft Office PowerPoint</Application>
  <PresentationFormat>On-screen Show (16:9)</PresentationFormat>
  <Paragraphs>150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Open Sans</vt:lpstr>
      <vt:lpstr>Economica</vt:lpstr>
      <vt:lpstr>Luxe</vt:lpstr>
      <vt:lpstr>ETF Master</vt:lpstr>
      <vt:lpstr>Outcome 1–1.1</vt:lpstr>
      <vt:lpstr>T Level technical qualification in management and administration </vt:lpstr>
      <vt:lpstr>PowerPoint Presentation</vt:lpstr>
      <vt:lpstr>Learning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general interpretation of leadership</vt:lpstr>
      <vt:lpstr>Leadership or management? </vt:lpstr>
      <vt:lpstr>Two different leadership perspectives</vt:lpstr>
      <vt:lpstr>Activity: Characteristics of leadership</vt:lpstr>
      <vt:lpstr>Transformational leadership</vt:lpstr>
      <vt:lpstr>PowerPoint Presentation</vt:lpstr>
      <vt:lpstr>Leadership activity: Indra Nooyi</vt:lpstr>
      <vt:lpstr>Plenary</vt:lpstr>
      <vt:lpstr>Homework task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 Level Technical Qualification in Management and Administration</dc:title>
  <dc:creator>Ms S Snowden</dc:creator>
  <cp:lastModifiedBy>Adi</cp:lastModifiedBy>
  <cp:revision>12</cp:revision>
  <dcterms:modified xsi:type="dcterms:W3CDTF">2022-06-03T19:58:34Z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