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75" r:id="rId5"/>
  </p:sldMasterIdLst>
  <p:notesMasterIdLst>
    <p:notesMasterId r:id="rId149"/>
  </p:notesMasterIdLst>
  <p:handoutMasterIdLst>
    <p:handoutMasterId r:id="rId150"/>
  </p:handoutMasterIdLst>
  <p:sldIdLst>
    <p:sldId id="296" r:id="rId6"/>
    <p:sldId id="326" r:id="rId7"/>
    <p:sldId id="325" r:id="rId8"/>
    <p:sldId id="560" r:id="rId9"/>
    <p:sldId id="301" r:id="rId10"/>
    <p:sldId id="304" r:id="rId11"/>
    <p:sldId id="298" r:id="rId12"/>
    <p:sldId id="299" r:id="rId13"/>
    <p:sldId id="264" r:id="rId14"/>
    <p:sldId id="306" r:id="rId15"/>
    <p:sldId id="307" r:id="rId16"/>
    <p:sldId id="308" r:id="rId17"/>
    <p:sldId id="566" r:id="rId18"/>
    <p:sldId id="303" r:id="rId19"/>
    <p:sldId id="309" r:id="rId20"/>
    <p:sldId id="314" r:id="rId21"/>
    <p:sldId id="315" r:id="rId22"/>
    <p:sldId id="561" r:id="rId23"/>
    <p:sldId id="575" r:id="rId24"/>
    <p:sldId id="310" r:id="rId25"/>
    <p:sldId id="562" r:id="rId26"/>
    <p:sldId id="317" r:id="rId27"/>
    <p:sldId id="324" r:id="rId28"/>
    <p:sldId id="311" r:id="rId29"/>
    <p:sldId id="323" r:id="rId30"/>
    <p:sldId id="300" r:id="rId31"/>
    <p:sldId id="476" r:id="rId32"/>
    <p:sldId id="574" r:id="rId33"/>
    <p:sldId id="477" r:id="rId34"/>
    <p:sldId id="312" r:id="rId35"/>
    <p:sldId id="313" r:id="rId36"/>
    <p:sldId id="470" r:id="rId37"/>
    <p:sldId id="569" r:id="rId38"/>
    <p:sldId id="471" r:id="rId39"/>
    <p:sldId id="568" r:id="rId40"/>
    <p:sldId id="472" r:id="rId41"/>
    <p:sldId id="478" r:id="rId42"/>
    <p:sldId id="459" r:id="rId43"/>
    <p:sldId id="461" r:id="rId44"/>
    <p:sldId id="462" r:id="rId45"/>
    <p:sldId id="473" r:id="rId46"/>
    <p:sldId id="460" r:id="rId47"/>
    <p:sldId id="319" r:id="rId48"/>
    <p:sldId id="479" r:id="rId49"/>
    <p:sldId id="474" r:id="rId50"/>
    <p:sldId id="321" r:id="rId51"/>
    <p:sldId id="464" r:id="rId52"/>
    <p:sldId id="465" r:id="rId53"/>
    <p:sldId id="466" r:id="rId54"/>
    <p:sldId id="469" r:id="rId55"/>
    <p:sldId id="572" r:id="rId56"/>
    <p:sldId id="480" r:id="rId57"/>
    <p:sldId id="481" r:id="rId58"/>
    <p:sldId id="563" r:id="rId59"/>
    <p:sldId id="468" r:id="rId60"/>
    <p:sldId id="467" r:id="rId61"/>
    <p:sldId id="484" r:id="rId62"/>
    <p:sldId id="485" r:id="rId63"/>
    <p:sldId id="565" r:id="rId64"/>
    <p:sldId id="486" r:id="rId65"/>
    <p:sldId id="487" r:id="rId66"/>
    <p:sldId id="489" r:id="rId67"/>
    <p:sldId id="490" r:id="rId68"/>
    <p:sldId id="491" r:id="rId69"/>
    <p:sldId id="492" r:id="rId70"/>
    <p:sldId id="493" r:id="rId71"/>
    <p:sldId id="482" r:id="rId72"/>
    <p:sldId id="494" r:id="rId73"/>
    <p:sldId id="495" r:id="rId74"/>
    <p:sldId id="496" r:id="rId75"/>
    <p:sldId id="497" r:id="rId76"/>
    <p:sldId id="564" r:id="rId77"/>
    <p:sldId id="498" r:id="rId78"/>
    <p:sldId id="488" r:id="rId79"/>
    <p:sldId id="499" r:id="rId80"/>
    <p:sldId id="500" r:id="rId81"/>
    <p:sldId id="501" r:id="rId82"/>
    <p:sldId id="483" r:id="rId83"/>
    <p:sldId id="502" r:id="rId84"/>
    <p:sldId id="503" r:id="rId85"/>
    <p:sldId id="570" r:id="rId86"/>
    <p:sldId id="504" r:id="rId87"/>
    <p:sldId id="505" r:id="rId88"/>
    <p:sldId id="506" r:id="rId89"/>
    <p:sldId id="507" r:id="rId90"/>
    <p:sldId id="508" r:id="rId91"/>
    <p:sldId id="556" r:id="rId92"/>
    <p:sldId id="557" r:id="rId93"/>
    <p:sldId id="558" r:id="rId94"/>
    <p:sldId id="510" r:id="rId95"/>
    <p:sldId id="511" r:id="rId96"/>
    <p:sldId id="512" r:id="rId97"/>
    <p:sldId id="567" r:id="rId98"/>
    <p:sldId id="513" r:id="rId99"/>
    <p:sldId id="514" r:id="rId100"/>
    <p:sldId id="515" r:id="rId101"/>
    <p:sldId id="516" r:id="rId102"/>
    <p:sldId id="517" r:id="rId103"/>
    <p:sldId id="518" r:id="rId104"/>
    <p:sldId id="519" r:id="rId105"/>
    <p:sldId id="520" r:id="rId106"/>
    <p:sldId id="521" r:id="rId107"/>
    <p:sldId id="522" r:id="rId108"/>
    <p:sldId id="523" r:id="rId109"/>
    <p:sldId id="524" r:id="rId110"/>
    <p:sldId id="526" r:id="rId111"/>
    <p:sldId id="525" r:id="rId112"/>
    <p:sldId id="527" r:id="rId113"/>
    <p:sldId id="528" r:id="rId114"/>
    <p:sldId id="529" r:id="rId115"/>
    <p:sldId id="530" r:id="rId116"/>
    <p:sldId id="531" r:id="rId117"/>
    <p:sldId id="532" r:id="rId118"/>
    <p:sldId id="533" r:id="rId119"/>
    <p:sldId id="534" r:id="rId120"/>
    <p:sldId id="535" r:id="rId121"/>
    <p:sldId id="536" r:id="rId122"/>
    <p:sldId id="573" r:id="rId123"/>
    <p:sldId id="537" r:id="rId124"/>
    <p:sldId id="545" r:id="rId125"/>
    <p:sldId id="576" r:id="rId126"/>
    <p:sldId id="538" r:id="rId127"/>
    <p:sldId id="539" r:id="rId128"/>
    <p:sldId id="540" r:id="rId129"/>
    <p:sldId id="541" r:id="rId130"/>
    <p:sldId id="542" r:id="rId131"/>
    <p:sldId id="543" r:id="rId132"/>
    <p:sldId id="544" r:id="rId133"/>
    <p:sldId id="546" r:id="rId134"/>
    <p:sldId id="547" r:id="rId135"/>
    <p:sldId id="548" r:id="rId136"/>
    <p:sldId id="549" r:id="rId137"/>
    <p:sldId id="550" r:id="rId138"/>
    <p:sldId id="551" r:id="rId139"/>
    <p:sldId id="552" r:id="rId140"/>
    <p:sldId id="553" r:id="rId141"/>
    <p:sldId id="257" r:id="rId142"/>
    <p:sldId id="554" r:id="rId143"/>
    <p:sldId id="260" r:id="rId144"/>
    <p:sldId id="259" r:id="rId145"/>
    <p:sldId id="258" r:id="rId146"/>
    <p:sldId id="555" r:id="rId147"/>
    <p:sldId id="262" r:id="rId14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A5DFC932-1A0B-7721-887C-4B51284C3B25}" name="Stefanie Tinsley" initials="ST" userId="S::Stefanie.Tinsley@wiltshire.ac.uk::460c12bd-e5c7-49b8-a5c1-90027afe14c5" providerId="AD"/>
  <p188:author id="{E2D6E54A-92EE-8A44-D0A6-5007129040DB}" name="Stefanie Wilkinson" initials="SW" userId="S::stefaniewilkinson83_gmail.com#ext#@aoctenant.onmicrosoft.com::b67e3ed6-1a3e-4f83-be3b-b54fff620b0b" providerId="AD"/>
  <p188:author id="{1D0F49BF-1601-333C-3C85-E116607A28A9}" name="Linda Horsburgh" initials="LH" userId="S::linda.horsburgh@derby-college.ac.uk::99328d49-1072-4f14-b63b-c4f9b3e07de8" providerId="AD"/>
  <p188:author id="{1FCCE8C1-4392-6AA3-C02F-E030F4F4451D}" name="Stefanie Wilkinson" initials="SW" userId="07e4d08043d6ec97" providerId="Windows Live"/>
  <p188:author id="{514EB7C8-7CAE-FD82-D080-3D1B24D5F94F}" name="david.lascelles" initials="da" userId="S::david.lascelles_burycollege.ac.uk#ext#@aoctenant.onmicrosoft.com::e3885f42-49e3-4bb1-8e40-c0e207e2fd0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064"/>
    <a:srgbClr val="00A068"/>
    <a:srgbClr val="0071F8"/>
    <a:srgbClr val="E51C41"/>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F5E1A9-B9F8-4B02-BD91-F4D5DA05EFDD}" v="10" dt="2023-08-18T15:35:35.153"/>
    <p1510:client id="{967D2769-0903-2043-55FC-59AAA20D55B4}" v="1" dt="2023-11-15T09:39:48.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0852" autoAdjust="0"/>
  </p:normalViewPr>
  <p:slideViewPr>
    <p:cSldViewPr snapToGrid="0">
      <p:cViewPr varScale="1">
        <p:scale>
          <a:sx n="152" d="100"/>
          <a:sy n="152" d="100"/>
        </p:scale>
        <p:origin x="444" y="13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notesMaster" Target="notesMasters/notesMaster1.xml"/><Relationship Id="rId5" Type="http://schemas.openxmlformats.org/officeDocument/2006/relationships/slideMaster" Target="slideMasters/slideMaster2.xml"/><Relationship Id="rId95" Type="http://schemas.openxmlformats.org/officeDocument/2006/relationships/slide" Target="slides/slide90.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handoutMaster" Target="handoutMasters/handoutMaster1.xml"/><Relationship Id="rId155" Type="http://schemas.microsoft.com/office/2016/11/relationships/changesInfo" Target="changesInfos/changesInfo1.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presProps" Target="presProps.xml"/><Relationship Id="rId156" Type="http://schemas.microsoft.com/office/2015/10/relationships/revisionInfo" Target="revisionInfo.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microsoft.com/office/2018/10/relationships/authors" Target="authors.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theme" Target="theme/theme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tableStyles" Target="tableStyles.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otte Wilson" userId="S::charlotte.wilson@etfoundation.co.uk::ced16c88-4d19-4d6e-a449-5496f909cdaf" providerId="AD" clId="Web-{967D2769-0903-2043-55FC-59AAA20D55B4}"/>
    <pc:docChg chg="sldOrd">
      <pc:chgData name="Charlotte Wilson" userId="S::charlotte.wilson@etfoundation.co.uk::ced16c88-4d19-4d6e-a449-5496f909cdaf" providerId="AD" clId="Web-{967D2769-0903-2043-55FC-59AAA20D55B4}" dt="2023-11-15T09:39:48.519" v="0"/>
      <pc:docMkLst>
        <pc:docMk/>
      </pc:docMkLst>
      <pc:sldChg chg="ord">
        <pc:chgData name="Charlotte Wilson" userId="S::charlotte.wilson@etfoundation.co.uk::ced16c88-4d19-4d6e-a449-5496f909cdaf" providerId="AD" clId="Web-{967D2769-0903-2043-55FC-59AAA20D55B4}" dt="2023-11-15T09:39:48.519" v="0"/>
        <pc:sldMkLst>
          <pc:docMk/>
          <pc:sldMk cId="2505326392" sldId="57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43397B-0D4D-4FE5-8503-FF91DB10F0D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01D989FD-6D4C-4AB3-9E7C-CBAFDD708CC8}">
      <dgm:prSet phldrT="[Text]"/>
      <dgm:spPr/>
      <dgm:t>
        <a:bodyPr/>
        <a:lstStyle/>
        <a:p>
          <a:r>
            <a:rPr lang="en-US" dirty="0"/>
            <a:t>Lipids</a:t>
          </a:r>
        </a:p>
      </dgm:t>
    </dgm:pt>
    <dgm:pt modelId="{A3E16A68-0E65-4F8A-91DF-4DDD86881528}" type="parTrans" cxnId="{57173FF8-FCCB-4D3B-A0B8-353EA26AF39B}">
      <dgm:prSet/>
      <dgm:spPr/>
      <dgm:t>
        <a:bodyPr/>
        <a:lstStyle/>
        <a:p>
          <a:endParaRPr lang="en-US"/>
        </a:p>
      </dgm:t>
    </dgm:pt>
    <dgm:pt modelId="{7E0CE352-5E8D-48CE-B72B-025374F30106}" type="sibTrans" cxnId="{57173FF8-FCCB-4D3B-A0B8-353EA26AF39B}">
      <dgm:prSet/>
      <dgm:spPr/>
      <dgm:t>
        <a:bodyPr/>
        <a:lstStyle/>
        <a:p>
          <a:endParaRPr lang="en-US"/>
        </a:p>
      </dgm:t>
    </dgm:pt>
    <dgm:pt modelId="{CE0270FA-09E2-4864-AB21-9728CEE334CC}">
      <dgm:prSet phldrT="[Text]"/>
      <dgm:spPr/>
      <dgm:t>
        <a:bodyPr/>
        <a:lstStyle/>
        <a:p>
          <a:r>
            <a:rPr lang="en-US" dirty="0"/>
            <a:t>Can you describe the structure of a lipid?</a:t>
          </a:r>
        </a:p>
      </dgm:t>
    </dgm:pt>
    <dgm:pt modelId="{E166543B-57E3-4D0D-96FE-37DFCB5709D1}" type="parTrans" cxnId="{14BD7BEA-0115-4923-A3E4-44E235FEDFE4}">
      <dgm:prSet/>
      <dgm:spPr/>
      <dgm:t>
        <a:bodyPr/>
        <a:lstStyle/>
        <a:p>
          <a:endParaRPr lang="en-US"/>
        </a:p>
      </dgm:t>
    </dgm:pt>
    <dgm:pt modelId="{F36513DC-0D03-4B4E-83CF-8881E8DA50FD}" type="sibTrans" cxnId="{14BD7BEA-0115-4923-A3E4-44E235FEDFE4}">
      <dgm:prSet/>
      <dgm:spPr/>
      <dgm:t>
        <a:bodyPr/>
        <a:lstStyle/>
        <a:p>
          <a:endParaRPr lang="en-US"/>
        </a:p>
      </dgm:t>
    </dgm:pt>
    <dgm:pt modelId="{CF9E8388-0E4F-4AA7-B735-E6E21E048E6B}">
      <dgm:prSet phldrT="[Text]"/>
      <dgm:spPr/>
      <dgm:t>
        <a:bodyPr/>
        <a:lstStyle/>
        <a:p>
          <a:r>
            <a:rPr lang="en-US" dirty="0"/>
            <a:t>Can you explain a property of a lipid?</a:t>
          </a:r>
        </a:p>
      </dgm:t>
    </dgm:pt>
    <dgm:pt modelId="{74BC0D7A-5676-4B90-A888-D5BF5DE837CA}" type="parTrans" cxnId="{4A576181-1631-469E-B91F-CAFF2F4A6EA6}">
      <dgm:prSet/>
      <dgm:spPr/>
      <dgm:t>
        <a:bodyPr/>
        <a:lstStyle/>
        <a:p>
          <a:endParaRPr lang="en-US"/>
        </a:p>
      </dgm:t>
    </dgm:pt>
    <dgm:pt modelId="{042823E8-B904-427F-A453-192E1D3C6178}" type="sibTrans" cxnId="{4A576181-1631-469E-B91F-CAFF2F4A6EA6}">
      <dgm:prSet/>
      <dgm:spPr/>
      <dgm:t>
        <a:bodyPr/>
        <a:lstStyle/>
        <a:p>
          <a:endParaRPr lang="en-US"/>
        </a:p>
      </dgm:t>
    </dgm:pt>
    <dgm:pt modelId="{37EF0A59-1F15-4938-BEC4-231A8DAF7B91}">
      <dgm:prSet phldrT="[Text]"/>
      <dgm:spPr/>
      <dgm:t>
        <a:bodyPr/>
        <a:lstStyle/>
        <a:p>
          <a:r>
            <a:rPr lang="en-US" dirty="0"/>
            <a:t>Can you explain how a biochemical test for lipids works?</a:t>
          </a:r>
        </a:p>
      </dgm:t>
    </dgm:pt>
    <dgm:pt modelId="{2F541005-1637-4F89-AA0B-35161DD083E7}" type="parTrans" cxnId="{B16942FE-BF7E-4665-8F25-107410639BE2}">
      <dgm:prSet/>
      <dgm:spPr/>
      <dgm:t>
        <a:bodyPr/>
        <a:lstStyle/>
        <a:p>
          <a:endParaRPr lang="en-US"/>
        </a:p>
      </dgm:t>
    </dgm:pt>
    <dgm:pt modelId="{8A509FF5-39DD-4617-BCB3-BD11A80A5B47}" type="sibTrans" cxnId="{B16942FE-BF7E-4665-8F25-107410639BE2}">
      <dgm:prSet/>
      <dgm:spPr/>
      <dgm:t>
        <a:bodyPr/>
        <a:lstStyle/>
        <a:p>
          <a:endParaRPr lang="en-US"/>
        </a:p>
      </dgm:t>
    </dgm:pt>
    <dgm:pt modelId="{21854CC7-2FA8-468D-9BCF-654F45EF2BCD}">
      <dgm:prSet phldrT="[Text]"/>
      <dgm:spPr/>
      <dgm:t>
        <a:bodyPr/>
        <a:lstStyle/>
        <a:p>
          <a:r>
            <a:rPr lang="en-US" dirty="0"/>
            <a:t>Can you link a property of a lipid with a real-world application?</a:t>
          </a:r>
        </a:p>
      </dgm:t>
    </dgm:pt>
    <dgm:pt modelId="{8F09AC52-B9E1-494E-B2E0-653AEE044A59}" type="parTrans" cxnId="{62F4BA2C-DC36-4221-88D3-5780AA31F612}">
      <dgm:prSet/>
      <dgm:spPr/>
      <dgm:t>
        <a:bodyPr/>
        <a:lstStyle/>
        <a:p>
          <a:endParaRPr lang="en-US"/>
        </a:p>
      </dgm:t>
    </dgm:pt>
    <dgm:pt modelId="{27D426FC-B517-48B1-9D2A-E395DB5545A8}" type="sibTrans" cxnId="{62F4BA2C-DC36-4221-88D3-5780AA31F612}">
      <dgm:prSet/>
      <dgm:spPr/>
      <dgm:t>
        <a:bodyPr/>
        <a:lstStyle/>
        <a:p>
          <a:endParaRPr lang="en-US"/>
        </a:p>
      </dgm:t>
    </dgm:pt>
    <dgm:pt modelId="{0F209CCC-4D3D-4B42-8A93-CFF3BF3E50C7}" type="pres">
      <dgm:prSet presAssocID="{FE43397B-0D4D-4FE5-8503-FF91DB10F0D6}" presName="Name0" presStyleCnt="0">
        <dgm:presLayoutVars>
          <dgm:chMax val="1"/>
          <dgm:dir/>
          <dgm:animLvl val="ctr"/>
          <dgm:resizeHandles val="exact"/>
        </dgm:presLayoutVars>
      </dgm:prSet>
      <dgm:spPr/>
    </dgm:pt>
    <dgm:pt modelId="{E70BB906-3831-4D4F-B735-3E0BDFE69AD8}" type="pres">
      <dgm:prSet presAssocID="{01D989FD-6D4C-4AB3-9E7C-CBAFDD708CC8}" presName="centerShape" presStyleLbl="node0" presStyleIdx="0" presStyleCnt="1"/>
      <dgm:spPr/>
    </dgm:pt>
    <dgm:pt modelId="{0D5D6858-FA02-42A8-B121-DBEC1DE9DDBC}" type="pres">
      <dgm:prSet presAssocID="{CE0270FA-09E2-4864-AB21-9728CEE334CC}" presName="node" presStyleLbl="node1" presStyleIdx="0" presStyleCnt="4">
        <dgm:presLayoutVars>
          <dgm:bulletEnabled val="1"/>
        </dgm:presLayoutVars>
      </dgm:prSet>
      <dgm:spPr/>
    </dgm:pt>
    <dgm:pt modelId="{B97C11F8-3E7B-41B3-8AA7-BED8320E3F06}" type="pres">
      <dgm:prSet presAssocID="{CE0270FA-09E2-4864-AB21-9728CEE334CC}" presName="dummy" presStyleCnt="0"/>
      <dgm:spPr/>
    </dgm:pt>
    <dgm:pt modelId="{2AF95564-B1B6-436C-A222-6F3DA04009D8}" type="pres">
      <dgm:prSet presAssocID="{F36513DC-0D03-4B4E-83CF-8881E8DA50FD}" presName="sibTrans" presStyleLbl="sibTrans2D1" presStyleIdx="0" presStyleCnt="4"/>
      <dgm:spPr/>
    </dgm:pt>
    <dgm:pt modelId="{D0514659-462D-446A-9409-78F24FC50854}" type="pres">
      <dgm:prSet presAssocID="{CF9E8388-0E4F-4AA7-B735-E6E21E048E6B}" presName="node" presStyleLbl="node1" presStyleIdx="1" presStyleCnt="4">
        <dgm:presLayoutVars>
          <dgm:bulletEnabled val="1"/>
        </dgm:presLayoutVars>
      </dgm:prSet>
      <dgm:spPr/>
    </dgm:pt>
    <dgm:pt modelId="{67F1B1BB-B6E6-4137-8675-0A5E48DF8FF4}" type="pres">
      <dgm:prSet presAssocID="{CF9E8388-0E4F-4AA7-B735-E6E21E048E6B}" presName="dummy" presStyleCnt="0"/>
      <dgm:spPr/>
    </dgm:pt>
    <dgm:pt modelId="{5F3711F4-8CF8-4CCB-820C-8634AC048BB9}" type="pres">
      <dgm:prSet presAssocID="{042823E8-B904-427F-A453-192E1D3C6178}" presName="sibTrans" presStyleLbl="sibTrans2D1" presStyleIdx="1" presStyleCnt="4"/>
      <dgm:spPr/>
    </dgm:pt>
    <dgm:pt modelId="{D0142A71-9893-4721-811C-7FF08296CD13}" type="pres">
      <dgm:prSet presAssocID="{37EF0A59-1F15-4938-BEC4-231A8DAF7B91}" presName="node" presStyleLbl="node1" presStyleIdx="2" presStyleCnt="4">
        <dgm:presLayoutVars>
          <dgm:bulletEnabled val="1"/>
        </dgm:presLayoutVars>
      </dgm:prSet>
      <dgm:spPr/>
    </dgm:pt>
    <dgm:pt modelId="{FF334667-3829-40E9-AF30-0B2F8A769957}" type="pres">
      <dgm:prSet presAssocID="{37EF0A59-1F15-4938-BEC4-231A8DAF7B91}" presName="dummy" presStyleCnt="0"/>
      <dgm:spPr/>
    </dgm:pt>
    <dgm:pt modelId="{34FDFF2B-1420-4341-B547-7C89DBC65601}" type="pres">
      <dgm:prSet presAssocID="{8A509FF5-39DD-4617-BCB3-BD11A80A5B47}" presName="sibTrans" presStyleLbl="sibTrans2D1" presStyleIdx="2" presStyleCnt="4"/>
      <dgm:spPr/>
    </dgm:pt>
    <dgm:pt modelId="{9F1E7C8F-F45C-4413-AA47-3F36AC794734}" type="pres">
      <dgm:prSet presAssocID="{21854CC7-2FA8-468D-9BCF-654F45EF2BCD}" presName="node" presStyleLbl="node1" presStyleIdx="3" presStyleCnt="4">
        <dgm:presLayoutVars>
          <dgm:bulletEnabled val="1"/>
        </dgm:presLayoutVars>
      </dgm:prSet>
      <dgm:spPr/>
    </dgm:pt>
    <dgm:pt modelId="{6897F29C-8C39-4658-80C5-A93E1CDEC1A5}" type="pres">
      <dgm:prSet presAssocID="{21854CC7-2FA8-468D-9BCF-654F45EF2BCD}" presName="dummy" presStyleCnt="0"/>
      <dgm:spPr/>
    </dgm:pt>
    <dgm:pt modelId="{007FFA37-DD17-4C2F-9C7D-B9FA07EDC464}" type="pres">
      <dgm:prSet presAssocID="{27D426FC-B517-48B1-9D2A-E395DB5545A8}" presName="sibTrans" presStyleLbl="sibTrans2D1" presStyleIdx="3" presStyleCnt="4"/>
      <dgm:spPr/>
    </dgm:pt>
  </dgm:ptLst>
  <dgm:cxnLst>
    <dgm:cxn modelId="{FFD28821-6D0A-464D-9B60-79FCF0A0C2DF}" type="presOf" srcId="{21854CC7-2FA8-468D-9BCF-654F45EF2BCD}" destId="{9F1E7C8F-F45C-4413-AA47-3F36AC794734}" srcOrd="0" destOrd="0" presId="urn:microsoft.com/office/officeart/2005/8/layout/radial6"/>
    <dgm:cxn modelId="{62F4BA2C-DC36-4221-88D3-5780AA31F612}" srcId="{01D989FD-6D4C-4AB3-9E7C-CBAFDD708CC8}" destId="{21854CC7-2FA8-468D-9BCF-654F45EF2BCD}" srcOrd="3" destOrd="0" parTransId="{8F09AC52-B9E1-494E-B2E0-653AEE044A59}" sibTransId="{27D426FC-B517-48B1-9D2A-E395DB5545A8}"/>
    <dgm:cxn modelId="{CCF41C39-EB02-454A-9CC9-65DB19F79E31}" type="presOf" srcId="{F36513DC-0D03-4B4E-83CF-8881E8DA50FD}" destId="{2AF95564-B1B6-436C-A222-6F3DA04009D8}" srcOrd="0" destOrd="0" presId="urn:microsoft.com/office/officeart/2005/8/layout/radial6"/>
    <dgm:cxn modelId="{5A95673A-EAAC-4F13-9BF5-43F7747ED557}" type="presOf" srcId="{01D989FD-6D4C-4AB3-9E7C-CBAFDD708CC8}" destId="{E70BB906-3831-4D4F-B735-3E0BDFE69AD8}" srcOrd="0" destOrd="0" presId="urn:microsoft.com/office/officeart/2005/8/layout/radial6"/>
    <dgm:cxn modelId="{8EBB7E6D-1FC9-448E-AFFC-F8F638B0F8E1}" type="presOf" srcId="{CE0270FA-09E2-4864-AB21-9728CEE334CC}" destId="{0D5D6858-FA02-42A8-B121-DBEC1DE9DDBC}" srcOrd="0" destOrd="0" presId="urn:microsoft.com/office/officeart/2005/8/layout/radial6"/>
    <dgm:cxn modelId="{4A576181-1631-469E-B91F-CAFF2F4A6EA6}" srcId="{01D989FD-6D4C-4AB3-9E7C-CBAFDD708CC8}" destId="{CF9E8388-0E4F-4AA7-B735-E6E21E048E6B}" srcOrd="1" destOrd="0" parTransId="{74BC0D7A-5676-4B90-A888-D5BF5DE837CA}" sibTransId="{042823E8-B904-427F-A453-192E1D3C6178}"/>
    <dgm:cxn modelId="{0D8D869E-4169-41E3-BF5C-5BF2B3E0C0F6}" type="presOf" srcId="{27D426FC-B517-48B1-9D2A-E395DB5545A8}" destId="{007FFA37-DD17-4C2F-9C7D-B9FA07EDC464}" srcOrd="0" destOrd="0" presId="urn:microsoft.com/office/officeart/2005/8/layout/radial6"/>
    <dgm:cxn modelId="{9DDDA3D0-68CB-4E62-BCF9-D3D523762B4B}" type="presOf" srcId="{042823E8-B904-427F-A453-192E1D3C6178}" destId="{5F3711F4-8CF8-4CCB-820C-8634AC048BB9}" srcOrd="0" destOrd="0" presId="urn:microsoft.com/office/officeart/2005/8/layout/radial6"/>
    <dgm:cxn modelId="{05D9D2D8-03F0-4AC3-9101-C6AD2B1CE707}" type="presOf" srcId="{37EF0A59-1F15-4938-BEC4-231A8DAF7B91}" destId="{D0142A71-9893-4721-811C-7FF08296CD13}" srcOrd="0" destOrd="0" presId="urn:microsoft.com/office/officeart/2005/8/layout/radial6"/>
    <dgm:cxn modelId="{F06577DE-2EE8-454D-B5B1-F07831F7F35E}" type="presOf" srcId="{FE43397B-0D4D-4FE5-8503-FF91DB10F0D6}" destId="{0F209CCC-4D3D-4B42-8A93-CFF3BF3E50C7}" srcOrd="0" destOrd="0" presId="urn:microsoft.com/office/officeart/2005/8/layout/radial6"/>
    <dgm:cxn modelId="{14BD7BEA-0115-4923-A3E4-44E235FEDFE4}" srcId="{01D989FD-6D4C-4AB3-9E7C-CBAFDD708CC8}" destId="{CE0270FA-09E2-4864-AB21-9728CEE334CC}" srcOrd="0" destOrd="0" parTransId="{E166543B-57E3-4D0D-96FE-37DFCB5709D1}" sibTransId="{F36513DC-0D03-4B4E-83CF-8881E8DA50FD}"/>
    <dgm:cxn modelId="{380868EF-6E68-49B3-A4D0-4C7BA9D42C1A}" type="presOf" srcId="{CF9E8388-0E4F-4AA7-B735-E6E21E048E6B}" destId="{D0514659-462D-446A-9409-78F24FC50854}" srcOrd="0" destOrd="0" presId="urn:microsoft.com/office/officeart/2005/8/layout/radial6"/>
    <dgm:cxn modelId="{57173FF8-FCCB-4D3B-A0B8-353EA26AF39B}" srcId="{FE43397B-0D4D-4FE5-8503-FF91DB10F0D6}" destId="{01D989FD-6D4C-4AB3-9E7C-CBAFDD708CC8}" srcOrd="0" destOrd="0" parTransId="{A3E16A68-0E65-4F8A-91DF-4DDD86881528}" sibTransId="{7E0CE352-5E8D-48CE-B72B-025374F30106}"/>
    <dgm:cxn modelId="{E43309FC-6CE0-4FCC-822F-8AA185870BC7}" type="presOf" srcId="{8A509FF5-39DD-4617-BCB3-BD11A80A5B47}" destId="{34FDFF2B-1420-4341-B547-7C89DBC65601}" srcOrd="0" destOrd="0" presId="urn:microsoft.com/office/officeart/2005/8/layout/radial6"/>
    <dgm:cxn modelId="{B16942FE-BF7E-4665-8F25-107410639BE2}" srcId="{01D989FD-6D4C-4AB3-9E7C-CBAFDD708CC8}" destId="{37EF0A59-1F15-4938-BEC4-231A8DAF7B91}" srcOrd="2" destOrd="0" parTransId="{2F541005-1637-4F89-AA0B-35161DD083E7}" sibTransId="{8A509FF5-39DD-4617-BCB3-BD11A80A5B47}"/>
    <dgm:cxn modelId="{4F4E637C-FCA2-42C2-886E-C6164FE50893}" type="presParOf" srcId="{0F209CCC-4D3D-4B42-8A93-CFF3BF3E50C7}" destId="{E70BB906-3831-4D4F-B735-3E0BDFE69AD8}" srcOrd="0" destOrd="0" presId="urn:microsoft.com/office/officeart/2005/8/layout/radial6"/>
    <dgm:cxn modelId="{046AE4F5-EDAA-4D41-9376-009B2082D6E2}" type="presParOf" srcId="{0F209CCC-4D3D-4B42-8A93-CFF3BF3E50C7}" destId="{0D5D6858-FA02-42A8-B121-DBEC1DE9DDBC}" srcOrd="1" destOrd="0" presId="urn:microsoft.com/office/officeart/2005/8/layout/radial6"/>
    <dgm:cxn modelId="{803821CC-4EAB-4F70-B0FE-591B0C69DB74}" type="presParOf" srcId="{0F209CCC-4D3D-4B42-8A93-CFF3BF3E50C7}" destId="{B97C11F8-3E7B-41B3-8AA7-BED8320E3F06}" srcOrd="2" destOrd="0" presId="urn:microsoft.com/office/officeart/2005/8/layout/radial6"/>
    <dgm:cxn modelId="{270A2565-AB58-4D77-AC7F-33A5F83D3CDA}" type="presParOf" srcId="{0F209CCC-4D3D-4B42-8A93-CFF3BF3E50C7}" destId="{2AF95564-B1B6-436C-A222-6F3DA04009D8}" srcOrd="3" destOrd="0" presId="urn:microsoft.com/office/officeart/2005/8/layout/radial6"/>
    <dgm:cxn modelId="{E06E1F15-7C90-40EA-BA8D-514555163454}" type="presParOf" srcId="{0F209CCC-4D3D-4B42-8A93-CFF3BF3E50C7}" destId="{D0514659-462D-446A-9409-78F24FC50854}" srcOrd="4" destOrd="0" presId="urn:microsoft.com/office/officeart/2005/8/layout/radial6"/>
    <dgm:cxn modelId="{2D460EDA-F8AF-4C75-A0BF-3DBC99F581A8}" type="presParOf" srcId="{0F209CCC-4D3D-4B42-8A93-CFF3BF3E50C7}" destId="{67F1B1BB-B6E6-4137-8675-0A5E48DF8FF4}" srcOrd="5" destOrd="0" presId="urn:microsoft.com/office/officeart/2005/8/layout/radial6"/>
    <dgm:cxn modelId="{442B8D95-4D83-4760-B48A-58291EE56ACA}" type="presParOf" srcId="{0F209CCC-4D3D-4B42-8A93-CFF3BF3E50C7}" destId="{5F3711F4-8CF8-4CCB-820C-8634AC048BB9}" srcOrd="6" destOrd="0" presId="urn:microsoft.com/office/officeart/2005/8/layout/radial6"/>
    <dgm:cxn modelId="{57CFE257-6215-4BB8-8505-BD0D7089F712}" type="presParOf" srcId="{0F209CCC-4D3D-4B42-8A93-CFF3BF3E50C7}" destId="{D0142A71-9893-4721-811C-7FF08296CD13}" srcOrd="7" destOrd="0" presId="urn:microsoft.com/office/officeart/2005/8/layout/radial6"/>
    <dgm:cxn modelId="{DDB8BE6A-D934-4441-BD22-A2C8F8D805AA}" type="presParOf" srcId="{0F209CCC-4D3D-4B42-8A93-CFF3BF3E50C7}" destId="{FF334667-3829-40E9-AF30-0B2F8A769957}" srcOrd="8" destOrd="0" presId="urn:microsoft.com/office/officeart/2005/8/layout/radial6"/>
    <dgm:cxn modelId="{1DC0EA7C-F5BF-46EA-853B-ECE977BCBCED}" type="presParOf" srcId="{0F209CCC-4D3D-4B42-8A93-CFF3BF3E50C7}" destId="{34FDFF2B-1420-4341-B547-7C89DBC65601}" srcOrd="9" destOrd="0" presId="urn:microsoft.com/office/officeart/2005/8/layout/radial6"/>
    <dgm:cxn modelId="{2A4AECCB-C551-4C81-804A-40F3D7D0397A}" type="presParOf" srcId="{0F209CCC-4D3D-4B42-8A93-CFF3BF3E50C7}" destId="{9F1E7C8F-F45C-4413-AA47-3F36AC794734}" srcOrd="10" destOrd="0" presId="urn:microsoft.com/office/officeart/2005/8/layout/radial6"/>
    <dgm:cxn modelId="{92D17F59-5BF5-455D-ABB3-3F67D3E2B970}" type="presParOf" srcId="{0F209CCC-4D3D-4B42-8A93-CFF3BF3E50C7}" destId="{6897F29C-8C39-4658-80C5-A93E1CDEC1A5}" srcOrd="11" destOrd="0" presId="urn:microsoft.com/office/officeart/2005/8/layout/radial6"/>
    <dgm:cxn modelId="{2E1628B4-BD70-4A41-9F8A-F64278A5B4EC}" type="presParOf" srcId="{0F209CCC-4D3D-4B42-8A93-CFF3BF3E50C7}" destId="{007FFA37-DD17-4C2F-9C7D-B9FA07EDC464}"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43397B-0D4D-4FE5-8503-FF91DB10F0D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01D989FD-6D4C-4AB3-9E7C-CBAFDD708CC8}">
      <dgm:prSet phldrT="[Text]"/>
      <dgm:spPr/>
      <dgm:t>
        <a:bodyPr/>
        <a:lstStyle/>
        <a:p>
          <a:r>
            <a:rPr lang="en-US" dirty="0"/>
            <a:t>Lipids</a:t>
          </a:r>
        </a:p>
      </dgm:t>
    </dgm:pt>
    <dgm:pt modelId="{A3E16A68-0E65-4F8A-91DF-4DDD86881528}" type="parTrans" cxnId="{57173FF8-FCCB-4D3B-A0B8-353EA26AF39B}">
      <dgm:prSet/>
      <dgm:spPr/>
      <dgm:t>
        <a:bodyPr/>
        <a:lstStyle/>
        <a:p>
          <a:endParaRPr lang="en-US"/>
        </a:p>
      </dgm:t>
    </dgm:pt>
    <dgm:pt modelId="{7E0CE352-5E8D-48CE-B72B-025374F30106}" type="sibTrans" cxnId="{57173FF8-FCCB-4D3B-A0B8-353EA26AF39B}">
      <dgm:prSet/>
      <dgm:spPr/>
      <dgm:t>
        <a:bodyPr/>
        <a:lstStyle/>
        <a:p>
          <a:endParaRPr lang="en-US"/>
        </a:p>
      </dgm:t>
    </dgm:pt>
    <dgm:pt modelId="{CE0270FA-09E2-4864-AB21-9728CEE334CC}">
      <dgm:prSet phldrT="[Text]"/>
      <dgm:spPr/>
      <dgm:t>
        <a:bodyPr/>
        <a:lstStyle/>
        <a:p>
          <a:r>
            <a:rPr lang="en-US" dirty="0"/>
            <a:t>Can you describe the structure of a lipid?</a:t>
          </a:r>
        </a:p>
      </dgm:t>
    </dgm:pt>
    <dgm:pt modelId="{E166543B-57E3-4D0D-96FE-37DFCB5709D1}" type="parTrans" cxnId="{14BD7BEA-0115-4923-A3E4-44E235FEDFE4}">
      <dgm:prSet/>
      <dgm:spPr/>
      <dgm:t>
        <a:bodyPr/>
        <a:lstStyle/>
        <a:p>
          <a:endParaRPr lang="en-US"/>
        </a:p>
      </dgm:t>
    </dgm:pt>
    <dgm:pt modelId="{F36513DC-0D03-4B4E-83CF-8881E8DA50FD}" type="sibTrans" cxnId="{14BD7BEA-0115-4923-A3E4-44E235FEDFE4}">
      <dgm:prSet/>
      <dgm:spPr/>
      <dgm:t>
        <a:bodyPr/>
        <a:lstStyle/>
        <a:p>
          <a:endParaRPr lang="en-US"/>
        </a:p>
      </dgm:t>
    </dgm:pt>
    <dgm:pt modelId="{CF9E8388-0E4F-4AA7-B735-E6E21E048E6B}">
      <dgm:prSet phldrT="[Text]"/>
      <dgm:spPr/>
      <dgm:t>
        <a:bodyPr/>
        <a:lstStyle/>
        <a:p>
          <a:r>
            <a:rPr lang="en-US" dirty="0"/>
            <a:t>Can you explain a property of a lipid?</a:t>
          </a:r>
        </a:p>
      </dgm:t>
    </dgm:pt>
    <dgm:pt modelId="{74BC0D7A-5676-4B90-A888-D5BF5DE837CA}" type="parTrans" cxnId="{4A576181-1631-469E-B91F-CAFF2F4A6EA6}">
      <dgm:prSet/>
      <dgm:spPr/>
      <dgm:t>
        <a:bodyPr/>
        <a:lstStyle/>
        <a:p>
          <a:endParaRPr lang="en-US"/>
        </a:p>
      </dgm:t>
    </dgm:pt>
    <dgm:pt modelId="{042823E8-B904-427F-A453-192E1D3C6178}" type="sibTrans" cxnId="{4A576181-1631-469E-B91F-CAFF2F4A6EA6}">
      <dgm:prSet/>
      <dgm:spPr/>
      <dgm:t>
        <a:bodyPr/>
        <a:lstStyle/>
        <a:p>
          <a:endParaRPr lang="en-US"/>
        </a:p>
      </dgm:t>
    </dgm:pt>
    <dgm:pt modelId="{37EF0A59-1F15-4938-BEC4-231A8DAF7B91}">
      <dgm:prSet phldrT="[Text]"/>
      <dgm:spPr/>
      <dgm:t>
        <a:bodyPr/>
        <a:lstStyle/>
        <a:p>
          <a:r>
            <a:rPr lang="en-US" dirty="0"/>
            <a:t>Can you explain how a biochemical test for lipids works?</a:t>
          </a:r>
        </a:p>
      </dgm:t>
    </dgm:pt>
    <dgm:pt modelId="{2F541005-1637-4F89-AA0B-35161DD083E7}" type="parTrans" cxnId="{B16942FE-BF7E-4665-8F25-107410639BE2}">
      <dgm:prSet/>
      <dgm:spPr/>
      <dgm:t>
        <a:bodyPr/>
        <a:lstStyle/>
        <a:p>
          <a:endParaRPr lang="en-US"/>
        </a:p>
      </dgm:t>
    </dgm:pt>
    <dgm:pt modelId="{8A509FF5-39DD-4617-BCB3-BD11A80A5B47}" type="sibTrans" cxnId="{B16942FE-BF7E-4665-8F25-107410639BE2}">
      <dgm:prSet/>
      <dgm:spPr/>
      <dgm:t>
        <a:bodyPr/>
        <a:lstStyle/>
        <a:p>
          <a:endParaRPr lang="en-US"/>
        </a:p>
      </dgm:t>
    </dgm:pt>
    <dgm:pt modelId="{21854CC7-2FA8-468D-9BCF-654F45EF2BCD}">
      <dgm:prSet phldrT="[Text]"/>
      <dgm:spPr/>
      <dgm:t>
        <a:bodyPr/>
        <a:lstStyle/>
        <a:p>
          <a:r>
            <a:rPr lang="en-US" dirty="0"/>
            <a:t>Can you link a property of a lipid with a real-world application?</a:t>
          </a:r>
        </a:p>
      </dgm:t>
    </dgm:pt>
    <dgm:pt modelId="{8F09AC52-B9E1-494E-B2E0-653AEE044A59}" type="parTrans" cxnId="{62F4BA2C-DC36-4221-88D3-5780AA31F612}">
      <dgm:prSet/>
      <dgm:spPr/>
      <dgm:t>
        <a:bodyPr/>
        <a:lstStyle/>
        <a:p>
          <a:endParaRPr lang="en-US"/>
        </a:p>
      </dgm:t>
    </dgm:pt>
    <dgm:pt modelId="{27D426FC-B517-48B1-9D2A-E395DB5545A8}" type="sibTrans" cxnId="{62F4BA2C-DC36-4221-88D3-5780AA31F612}">
      <dgm:prSet/>
      <dgm:spPr/>
      <dgm:t>
        <a:bodyPr/>
        <a:lstStyle/>
        <a:p>
          <a:endParaRPr lang="en-US"/>
        </a:p>
      </dgm:t>
    </dgm:pt>
    <dgm:pt modelId="{0F209CCC-4D3D-4B42-8A93-CFF3BF3E50C7}" type="pres">
      <dgm:prSet presAssocID="{FE43397B-0D4D-4FE5-8503-FF91DB10F0D6}" presName="Name0" presStyleCnt="0">
        <dgm:presLayoutVars>
          <dgm:chMax val="1"/>
          <dgm:dir/>
          <dgm:animLvl val="ctr"/>
          <dgm:resizeHandles val="exact"/>
        </dgm:presLayoutVars>
      </dgm:prSet>
      <dgm:spPr/>
    </dgm:pt>
    <dgm:pt modelId="{E70BB906-3831-4D4F-B735-3E0BDFE69AD8}" type="pres">
      <dgm:prSet presAssocID="{01D989FD-6D4C-4AB3-9E7C-CBAFDD708CC8}" presName="centerShape" presStyleLbl="node0" presStyleIdx="0" presStyleCnt="1"/>
      <dgm:spPr/>
    </dgm:pt>
    <dgm:pt modelId="{0D5D6858-FA02-42A8-B121-DBEC1DE9DDBC}" type="pres">
      <dgm:prSet presAssocID="{CE0270FA-09E2-4864-AB21-9728CEE334CC}" presName="node" presStyleLbl="node1" presStyleIdx="0" presStyleCnt="4">
        <dgm:presLayoutVars>
          <dgm:bulletEnabled val="1"/>
        </dgm:presLayoutVars>
      </dgm:prSet>
      <dgm:spPr/>
    </dgm:pt>
    <dgm:pt modelId="{B97C11F8-3E7B-41B3-8AA7-BED8320E3F06}" type="pres">
      <dgm:prSet presAssocID="{CE0270FA-09E2-4864-AB21-9728CEE334CC}" presName="dummy" presStyleCnt="0"/>
      <dgm:spPr/>
    </dgm:pt>
    <dgm:pt modelId="{2AF95564-B1B6-436C-A222-6F3DA04009D8}" type="pres">
      <dgm:prSet presAssocID="{F36513DC-0D03-4B4E-83CF-8881E8DA50FD}" presName="sibTrans" presStyleLbl="sibTrans2D1" presStyleIdx="0" presStyleCnt="4"/>
      <dgm:spPr/>
    </dgm:pt>
    <dgm:pt modelId="{D0514659-462D-446A-9409-78F24FC50854}" type="pres">
      <dgm:prSet presAssocID="{CF9E8388-0E4F-4AA7-B735-E6E21E048E6B}" presName="node" presStyleLbl="node1" presStyleIdx="1" presStyleCnt="4">
        <dgm:presLayoutVars>
          <dgm:bulletEnabled val="1"/>
        </dgm:presLayoutVars>
      </dgm:prSet>
      <dgm:spPr/>
    </dgm:pt>
    <dgm:pt modelId="{67F1B1BB-B6E6-4137-8675-0A5E48DF8FF4}" type="pres">
      <dgm:prSet presAssocID="{CF9E8388-0E4F-4AA7-B735-E6E21E048E6B}" presName="dummy" presStyleCnt="0"/>
      <dgm:spPr/>
    </dgm:pt>
    <dgm:pt modelId="{5F3711F4-8CF8-4CCB-820C-8634AC048BB9}" type="pres">
      <dgm:prSet presAssocID="{042823E8-B904-427F-A453-192E1D3C6178}" presName="sibTrans" presStyleLbl="sibTrans2D1" presStyleIdx="1" presStyleCnt="4"/>
      <dgm:spPr/>
    </dgm:pt>
    <dgm:pt modelId="{D0142A71-9893-4721-811C-7FF08296CD13}" type="pres">
      <dgm:prSet presAssocID="{37EF0A59-1F15-4938-BEC4-231A8DAF7B91}" presName="node" presStyleLbl="node1" presStyleIdx="2" presStyleCnt="4">
        <dgm:presLayoutVars>
          <dgm:bulletEnabled val="1"/>
        </dgm:presLayoutVars>
      </dgm:prSet>
      <dgm:spPr/>
    </dgm:pt>
    <dgm:pt modelId="{FF334667-3829-40E9-AF30-0B2F8A769957}" type="pres">
      <dgm:prSet presAssocID="{37EF0A59-1F15-4938-BEC4-231A8DAF7B91}" presName="dummy" presStyleCnt="0"/>
      <dgm:spPr/>
    </dgm:pt>
    <dgm:pt modelId="{34FDFF2B-1420-4341-B547-7C89DBC65601}" type="pres">
      <dgm:prSet presAssocID="{8A509FF5-39DD-4617-BCB3-BD11A80A5B47}" presName="sibTrans" presStyleLbl="sibTrans2D1" presStyleIdx="2" presStyleCnt="4"/>
      <dgm:spPr/>
    </dgm:pt>
    <dgm:pt modelId="{9F1E7C8F-F45C-4413-AA47-3F36AC794734}" type="pres">
      <dgm:prSet presAssocID="{21854CC7-2FA8-468D-9BCF-654F45EF2BCD}" presName="node" presStyleLbl="node1" presStyleIdx="3" presStyleCnt="4">
        <dgm:presLayoutVars>
          <dgm:bulletEnabled val="1"/>
        </dgm:presLayoutVars>
      </dgm:prSet>
      <dgm:spPr/>
    </dgm:pt>
    <dgm:pt modelId="{6897F29C-8C39-4658-80C5-A93E1CDEC1A5}" type="pres">
      <dgm:prSet presAssocID="{21854CC7-2FA8-468D-9BCF-654F45EF2BCD}" presName="dummy" presStyleCnt="0"/>
      <dgm:spPr/>
    </dgm:pt>
    <dgm:pt modelId="{007FFA37-DD17-4C2F-9C7D-B9FA07EDC464}" type="pres">
      <dgm:prSet presAssocID="{27D426FC-B517-48B1-9D2A-E395DB5545A8}" presName="sibTrans" presStyleLbl="sibTrans2D1" presStyleIdx="3" presStyleCnt="4"/>
      <dgm:spPr/>
    </dgm:pt>
  </dgm:ptLst>
  <dgm:cxnLst>
    <dgm:cxn modelId="{FFD28821-6D0A-464D-9B60-79FCF0A0C2DF}" type="presOf" srcId="{21854CC7-2FA8-468D-9BCF-654F45EF2BCD}" destId="{9F1E7C8F-F45C-4413-AA47-3F36AC794734}" srcOrd="0" destOrd="0" presId="urn:microsoft.com/office/officeart/2005/8/layout/radial6"/>
    <dgm:cxn modelId="{62F4BA2C-DC36-4221-88D3-5780AA31F612}" srcId="{01D989FD-6D4C-4AB3-9E7C-CBAFDD708CC8}" destId="{21854CC7-2FA8-468D-9BCF-654F45EF2BCD}" srcOrd="3" destOrd="0" parTransId="{8F09AC52-B9E1-494E-B2E0-653AEE044A59}" sibTransId="{27D426FC-B517-48B1-9D2A-E395DB5545A8}"/>
    <dgm:cxn modelId="{CCF41C39-EB02-454A-9CC9-65DB19F79E31}" type="presOf" srcId="{F36513DC-0D03-4B4E-83CF-8881E8DA50FD}" destId="{2AF95564-B1B6-436C-A222-6F3DA04009D8}" srcOrd="0" destOrd="0" presId="urn:microsoft.com/office/officeart/2005/8/layout/radial6"/>
    <dgm:cxn modelId="{5A95673A-EAAC-4F13-9BF5-43F7747ED557}" type="presOf" srcId="{01D989FD-6D4C-4AB3-9E7C-CBAFDD708CC8}" destId="{E70BB906-3831-4D4F-B735-3E0BDFE69AD8}" srcOrd="0" destOrd="0" presId="urn:microsoft.com/office/officeart/2005/8/layout/radial6"/>
    <dgm:cxn modelId="{8EBB7E6D-1FC9-448E-AFFC-F8F638B0F8E1}" type="presOf" srcId="{CE0270FA-09E2-4864-AB21-9728CEE334CC}" destId="{0D5D6858-FA02-42A8-B121-DBEC1DE9DDBC}" srcOrd="0" destOrd="0" presId="urn:microsoft.com/office/officeart/2005/8/layout/radial6"/>
    <dgm:cxn modelId="{4A576181-1631-469E-B91F-CAFF2F4A6EA6}" srcId="{01D989FD-6D4C-4AB3-9E7C-CBAFDD708CC8}" destId="{CF9E8388-0E4F-4AA7-B735-E6E21E048E6B}" srcOrd="1" destOrd="0" parTransId="{74BC0D7A-5676-4B90-A888-D5BF5DE837CA}" sibTransId="{042823E8-B904-427F-A453-192E1D3C6178}"/>
    <dgm:cxn modelId="{0D8D869E-4169-41E3-BF5C-5BF2B3E0C0F6}" type="presOf" srcId="{27D426FC-B517-48B1-9D2A-E395DB5545A8}" destId="{007FFA37-DD17-4C2F-9C7D-B9FA07EDC464}" srcOrd="0" destOrd="0" presId="urn:microsoft.com/office/officeart/2005/8/layout/radial6"/>
    <dgm:cxn modelId="{9DDDA3D0-68CB-4E62-BCF9-D3D523762B4B}" type="presOf" srcId="{042823E8-B904-427F-A453-192E1D3C6178}" destId="{5F3711F4-8CF8-4CCB-820C-8634AC048BB9}" srcOrd="0" destOrd="0" presId="urn:microsoft.com/office/officeart/2005/8/layout/radial6"/>
    <dgm:cxn modelId="{05D9D2D8-03F0-4AC3-9101-C6AD2B1CE707}" type="presOf" srcId="{37EF0A59-1F15-4938-BEC4-231A8DAF7B91}" destId="{D0142A71-9893-4721-811C-7FF08296CD13}" srcOrd="0" destOrd="0" presId="urn:microsoft.com/office/officeart/2005/8/layout/radial6"/>
    <dgm:cxn modelId="{F06577DE-2EE8-454D-B5B1-F07831F7F35E}" type="presOf" srcId="{FE43397B-0D4D-4FE5-8503-FF91DB10F0D6}" destId="{0F209CCC-4D3D-4B42-8A93-CFF3BF3E50C7}" srcOrd="0" destOrd="0" presId="urn:microsoft.com/office/officeart/2005/8/layout/radial6"/>
    <dgm:cxn modelId="{14BD7BEA-0115-4923-A3E4-44E235FEDFE4}" srcId="{01D989FD-6D4C-4AB3-9E7C-CBAFDD708CC8}" destId="{CE0270FA-09E2-4864-AB21-9728CEE334CC}" srcOrd="0" destOrd="0" parTransId="{E166543B-57E3-4D0D-96FE-37DFCB5709D1}" sibTransId="{F36513DC-0D03-4B4E-83CF-8881E8DA50FD}"/>
    <dgm:cxn modelId="{380868EF-6E68-49B3-A4D0-4C7BA9D42C1A}" type="presOf" srcId="{CF9E8388-0E4F-4AA7-B735-E6E21E048E6B}" destId="{D0514659-462D-446A-9409-78F24FC50854}" srcOrd="0" destOrd="0" presId="urn:microsoft.com/office/officeart/2005/8/layout/radial6"/>
    <dgm:cxn modelId="{57173FF8-FCCB-4D3B-A0B8-353EA26AF39B}" srcId="{FE43397B-0D4D-4FE5-8503-FF91DB10F0D6}" destId="{01D989FD-6D4C-4AB3-9E7C-CBAFDD708CC8}" srcOrd="0" destOrd="0" parTransId="{A3E16A68-0E65-4F8A-91DF-4DDD86881528}" sibTransId="{7E0CE352-5E8D-48CE-B72B-025374F30106}"/>
    <dgm:cxn modelId="{E43309FC-6CE0-4FCC-822F-8AA185870BC7}" type="presOf" srcId="{8A509FF5-39DD-4617-BCB3-BD11A80A5B47}" destId="{34FDFF2B-1420-4341-B547-7C89DBC65601}" srcOrd="0" destOrd="0" presId="urn:microsoft.com/office/officeart/2005/8/layout/radial6"/>
    <dgm:cxn modelId="{B16942FE-BF7E-4665-8F25-107410639BE2}" srcId="{01D989FD-6D4C-4AB3-9E7C-CBAFDD708CC8}" destId="{37EF0A59-1F15-4938-BEC4-231A8DAF7B91}" srcOrd="2" destOrd="0" parTransId="{2F541005-1637-4F89-AA0B-35161DD083E7}" sibTransId="{8A509FF5-39DD-4617-BCB3-BD11A80A5B47}"/>
    <dgm:cxn modelId="{4F4E637C-FCA2-42C2-886E-C6164FE50893}" type="presParOf" srcId="{0F209CCC-4D3D-4B42-8A93-CFF3BF3E50C7}" destId="{E70BB906-3831-4D4F-B735-3E0BDFE69AD8}" srcOrd="0" destOrd="0" presId="urn:microsoft.com/office/officeart/2005/8/layout/radial6"/>
    <dgm:cxn modelId="{046AE4F5-EDAA-4D41-9376-009B2082D6E2}" type="presParOf" srcId="{0F209CCC-4D3D-4B42-8A93-CFF3BF3E50C7}" destId="{0D5D6858-FA02-42A8-B121-DBEC1DE9DDBC}" srcOrd="1" destOrd="0" presId="urn:microsoft.com/office/officeart/2005/8/layout/radial6"/>
    <dgm:cxn modelId="{803821CC-4EAB-4F70-B0FE-591B0C69DB74}" type="presParOf" srcId="{0F209CCC-4D3D-4B42-8A93-CFF3BF3E50C7}" destId="{B97C11F8-3E7B-41B3-8AA7-BED8320E3F06}" srcOrd="2" destOrd="0" presId="urn:microsoft.com/office/officeart/2005/8/layout/radial6"/>
    <dgm:cxn modelId="{270A2565-AB58-4D77-AC7F-33A5F83D3CDA}" type="presParOf" srcId="{0F209CCC-4D3D-4B42-8A93-CFF3BF3E50C7}" destId="{2AF95564-B1B6-436C-A222-6F3DA04009D8}" srcOrd="3" destOrd="0" presId="urn:microsoft.com/office/officeart/2005/8/layout/radial6"/>
    <dgm:cxn modelId="{E06E1F15-7C90-40EA-BA8D-514555163454}" type="presParOf" srcId="{0F209CCC-4D3D-4B42-8A93-CFF3BF3E50C7}" destId="{D0514659-462D-446A-9409-78F24FC50854}" srcOrd="4" destOrd="0" presId="urn:microsoft.com/office/officeart/2005/8/layout/radial6"/>
    <dgm:cxn modelId="{2D460EDA-F8AF-4C75-A0BF-3DBC99F581A8}" type="presParOf" srcId="{0F209CCC-4D3D-4B42-8A93-CFF3BF3E50C7}" destId="{67F1B1BB-B6E6-4137-8675-0A5E48DF8FF4}" srcOrd="5" destOrd="0" presId="urn:microsoft.com/office/officeart/2005/8/layout/radial6"/>
    <dgm:cxn modelId="{442B8D95-4D83-4760-B48A-58291EE56ACA}" type="presParOf" srcId="{0F209CCC-4D3D-4B42-8A93-CFF3BF3E50C7}" destId="{5F3711F4-8CF8-4CCB-820C-8634AC048BB9}" srcOrd="6" destOrd="0" presId="urn:microsoft.com/office/officeart/2005/8/layout/radial6"/>
    <dgm:cxn modelId="{57CFE257-6215-4BB8-8505-BD0D7089F712}" type="presParOf" srcId="{0F209CCC-4D3D-4B42-8A93-CFF3BF3E50C7}" destId="{D0142A71-9893-4721-811C-7FF08296CD13}" srcOrd="7" destOrd="0" presId="urn:microsoft.com/office/officeart/2005/8/layout/radial6"/>
    <dgm:cxn modelId="{DDB8BE6A-D934-4441-BD22-A2C8F8D805AA}" type="presParOf" srcId="{0F209CCC-4D3D-4B42-8A93-CFF3BF3E50C7}" destId="{FF334667-3829-40E9-AF30-0B2F8A769957}" srcOrd="8" destOrd="0" presId="urn:microsoft.com/office/officeart/2005/8/layout/radial6"/>
    <dgm:cxn modelId="{1DC0EA7C-F5BF-46EA-853B-ECE977BCBCED}" type="presParOf" srcId="{0F209CCC-4D3D-4B42-8A93-CFF3BF3E50C7}" destId="{34FDFF2B-1420-4341-B547-7C89DBC65601}" srcOrd="9" destOrd="0" presId="urn:microsoft.com/office/officeart/2005/8/layout/radial6"/>
    <dgm:cxn modelId="{2A4AECCB-C551-4C81-804A-40F3D7D0397A}" type="presParOf" srcId="{0F209CCC-4D3D-4B42-8A93-CFF3BF3E50C7}" destId="{9F1E7C8F-F45C-4413-AA47-3F36AC794734}" srcOrd="10" destOrd="0" presId="urn:microsoft.com/office/officeart/2005/8/layout/radial6"/>
    <dgm:cxn modelId="{92D17F59-5BF5-455D-ABB3-3F67D3E2B970}" type="presParOf" srcId="{0F209CCC-4D3D-4B42-8A93-CFF3BF3E50C7}" destId="{6897F29C-8C39-4658-80C5-A93E1CDEC1A5}" srcOrd="11" destOrd="0" presId="urn:microsoft.com/office/officeart/2005/8/layout/radial6"/>
    <dgm:cxn modelId="{2E1628B4-BD70-4A41-9F8A-F64278A5B4EC}" type="presParOf" srcId="{0F209CCC-4D3D-4B42-8A93-CFF3BF3E50C7}" destId="{007FFA37-DD17-4C2F-9C7D-B9FA07EDC464}"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E43397B-0D4D-4FE5-8503-FF91DB10F0D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01D989FD-6D4C-4AB3-9E7C-CBAFDD708CC8}">
      <dgm:prSet phldrT="[Text]"/>
      <dgm:spPr/>
      <dgm:t>
        <a:bodyPr/>
        <a:lstStyle/>
        <a:p>
          <a:r>
            <a:rPr lang="en-US" dirty="0"/>
            <a:t>Lipids and health</a:t>
          </a:r>
        </a:p>
      </dgm:t>
    </dgm:pt>
    <dgm:pt modelId="{A3E16A68-0E65-4F8A-91DF-4DDD86881528}" type="parTrans" cxnId="{57173FF8-FCCB-4D3B-A0B8-353EA26AF39B}">
      <dgm:prSet/>
      <dgm:spPr/>
      <dgm:t>
        <a:bodyPr/>
        <a:lstStyle/>
        <a:p>
          <a:endParaRPr lang="en-US"/>
        </a:p>
      </dgm:t>
    </dgm:pt>
    <dgm:pt modelId="{7E0CE352-5E8D-48CE-B72B-025374F30106}" type="sibTrans" cxnId="{57173FF8-FCCB-4D3B-A0B8-353EA26AF39B}">
      <dgm:prSet/>
      <dgm:spPr/>
      <dgm:t>
        <a:bodyPr/>
        <a:lstStyle/>
        <a:p>
          <a:endParaRPr lang="en-US"/>
        </a:p>
      </dgm:t>
    </dgm:pt>
    <dgm:pt modelId="{CE0270FA-09E2-4864-AB21-9728CEE334CC}">
      <dgm:prSet phldrT="[Text]"/>
      <dgm:spPr/>
      <dgm:t>
        <a:bodyPr/>
        <a:lstStyle/>
        <a:p>
          <a:r>
            <a:rPr lang="en-US" dirty="0"/>
            <a:t>What is the structure of cholesterol?</a:t>
          </a:r>
        </a:p>
      </dgm:t>
    </dgm:pt>
    <dgm:pt modelId="{E166543B-57E3-4D0D-96FE-37DFCB5709D1}" type="parTrans" cxnId="{14BD7BEA-0115-4923-A3E4-44E235FEDFE4}">
      <dgm:prSet/>
      <dgm:spPr/>
      <dgm:t>
        <a:bodyPr/>
        <a:lstStyle/>
        <a:p>
          <a:endParaRPr lang="en-US"/>
        </a:p>
      </dgm:t>
    </dgm:pt>
    <dgm:pt modelId="{F36513DC-0D03-4B4E-83CF-8881E8DA50FD}" type="sibTrans" cxnId="{14BD7BEA-0115-4923-A3E4-44E235FEDFE4}">
      <dgm:prSet/>
      <dgm:spPr/>
      <dgm:t>
        <a:bodyPr/>
        <a:lstStyle/>
        <a:p>
          <a:endParaRPr lang="en-US"/>
        </a:p>
      </dgm:t>
    </dgm:pt>
    <dgm:pt modelId="{CF9E8388-0E4F-4AA7-B735-E6E21E048E6B}">
      <dgm:prSet phldrT="[Text]"/>
      <dgm:spPr/>
      <dgm:t>
        <a:bodyPr/>
        <a:lstStyle/>
        <a:p>
          <a:r>
            <a:rPr lang="en-US" dirty="0"/>
            <a:t>Can you explain the differences between HDL and LDL?</a:t>
          </a:r>
        </a:p>
      </dgm:t>
    </dgm:pt>
    <dgm:pt modelId="{74BC0D7A-5676-4B90-A888-D5BF5DE837CA}" type="parTrans" cxnId="{4A576181-1631-469E-B91F-CAFF2F4A6EA6}">
      <dgm:prSet/>
      <dgm:spPr/>
      <dgm:t>
        <a:bodyPr/>
        <a:lstStyle/>
        <a:p>
          <a:endParaRPr lang="en-US"/>
        </a:p>
      </dgm:t>
    </dgm:pt>
    <dgm:pt modelId="{042823E8-B904-427F-A453-192E1D3C6178}" type="sibTrans" cxnId="{4A576181-1631-469E-B91F-CAFF2F4A6EA6}">
      <dgm:prSet/>
      <dgm:spPr/>
      <dgm:t>
        <a:bodyPr/>
        <a:lstStyle/>
        <a:p>
          <a:endParaRPr lang="en-US"/>
        </a:p>
      </dgm:t>
    </dgm:pt>
    <dgm:pt modelId="{37EF0A59-1F15-4938-BEC4-231A8DAF7B91}">
      <dgm:prSet phldrT="[Text]"/>
      <dgm:spPr/>
      <dgm:t>
        <a:bodyPr/>
        <a:lstStyle/>
        <a:p>
          <a:r>
            <a:rPr lang="en-US" dirty="0"/>
            <a:t>Can you explain a link between lipids and weight gain?</a:t>
          </a:r>
        </a:p>
      </dgm:t>
    </dgm:pt>
    <dgm:pt modelId="{2F541005-1637-4F89-AA0B-35161DD083E7}" type="parTrans" cxnId="{B16942FE-BF7E-4665-8F25-107410639BE2}">
      <dgm:prSet/>
      <dgm:spPr/>
      <dgm:t>
        <a:bodyPr/>
        <a:lstStyle/>
        <a:p>
          <a:endParaRPr lang="en-US"/>
        </a:p>
      </dgm:t>
    </dgm:pt>
    <dgm:pt modelId="{8A509FF5-39DD-4617-BCB3-BD11A80A5B47}" type="sibTrans" cxnId="{B16942FE-BF7E-4665-8F25-107410639BE2}">
      <dgm:prSet/>
      <dgm:spPr/>
      <dgm:t>
        <a:bodyPr/>
        <a:lstStyle/>
        <a:p>
          <a:endParaRPr lang="en-US"/>
        </a:p>
      </dgm:t>
    </dgm:pt>
    <dgm:pt modelId="{21854CC7-2FA8-468D-9BCF-654F45EF2BCD}">
      <dgm:prSet phldrT="[Text]"/>
      <dgm:spPr/>
      <dgm:t>
        <a:bodyPr/>
        <a:lstStyle/>
        <a:p>
          <a:r>
            <a:rPr lang="en-US" dirty="0"/>
            <a:t>Can you evaluate the role of lipids in weight gain?</a:t>
          </a:r>
        </a:p>
      </dgm:t>
    </dgm:pt>
    <dgm:pt modelId="{8F09AC52-B9E1-494E-B2E0-653AEE044A59}" type="parTrans" cxnId="{62F4BA2C-DC36-4221-88D3-5780AA31F612}">
      <dgm:prSet/>
      <dgm:spPr/>
      <dgm:t>
        <a:bodyPr/>
        <a:lstStyle/>
        <a:p>
          <a:endParaRPr lang="en-US"/>
        </a:p>
      </dgm:t>
    </dgm:pt>
    <dgm:pt modelId="{27D426FC-B517-48B1-9D2A-E395DB5545A8}" type="sibTrans" cxnId="{62F4BA2C-DC36-4221-88D3-5780AA31F612}">
      <dgm:prSet/>
      <dgm:spPr/>
      <dgm:t>
        <a:bodyPr/>
        <a:lstStyle/>
        <a:p>
          <a:endParaRPr lang="en-US"/>
        </a:p>
      </dgm:t>
    </dgm:pt>
    <dgm:pt modelId="{0F209CCC-4D3D-4B42-8A93-CFF3BF3E50C7}" type="pres">
      <dgm:prSet presAssocID="{FE43397B-0D4D-4FE5-8503-FF91DB10F0D6}" presName="Name0" presStyleCnt="0">
        <dgm:presLayoutVars>
          <dgm:chMax val="1"/>
          <dgm:dir/>
          <dgm:animLvl val="ctr"/>
          <dgm:resizeHandles val="exact"/>
        </dgm:presLayoutVars>
      </dgm:prSet>
      <dgm:spPr/>
    </dgm:pt>
    <dgm:pt modelId="{E70BB906-3831-4D4F-B735-3E0BDFE69AD8}" type="pres">
      <dgm:prSet presAssocID="{01D989FD-6D4C-4AB3-9E7C-CBAFDD708CC8}" presName="centerShape" presStyleLbl="node0" presStyleIdx="0" presStyleCnt="1"/>
      <dgm:spPr/>
    </dgm:pt>
    <dgm:pt modelId="{0D5D6858-FA02-42A8-B121-DBEC1DE9DDBC}" type="pres">
      <dgm:prSet presAssocID="{CE0270FA-09E2-4864-AB21-9728CEE334CC}" presName="node" presStyleLbl="node1" presStyleIdx="0" presStyleCnt="4">
        <dgm:presLayoutVars>
          <dgm:bulletEnabled val="1"/>
        </dgm:presLayoutVars>
      </dgm:prSet>
      <dgm:spPr/>
    </dgm:pt>
    <dgm:pt modelId="{B97C11F8-3E7B-41B3-8AA7-BED8320E3F06}" type="pres">
      <dgm:prSet presAssocID="{CE0270FA-09E2-4864-AB21-9728CEE334CC}" presName="dummy" presStyleCnt="0"/>
      <dgm:spPr/>
    </dgm:pt>
    <dgm:pt modelId="{2AF95564-B1B6-436C-A222-6F3DA04009D8}" type="pres">
      <dgm:prSet presAssocID="{F36513DC-0D03-4B4E-83CF-8881E8DA50FD}" presName="sibTrans" presStyleLbl="sibTrans2D1" presStyleIdx="0" presStyleCnt="4"/>
      <dgm:spPr/>
    </dgm:pt>
    <dgm:pt modelId="{D0514659-462D-446A-9409-78F24FC50854}" type="pres">
      <dgm:prSet presAssocID="{CF9E8388-0E4F-4AA7-B735-E6E21E048E6B}" presName="node" presStyleLbl="node1" presStyleIdx="1" presStyleCnt="4">
        <dgm:presLayoutVars>
          <dgm:bulletEnabled val="1"/>
        </dgm:presLayoutVars>
      </dgm:prSet>
      <dgm:spPr/>
    </dgm:pt>
    <dgm:pt modelId="{67F1B1BB-B6E6-4137-8675-0A5E48DF8FF4}" type="pres">
      <dgm:prSet presAssocID="{CF9E8388-0E4F-4AA7-B735-E6E21E048E6B}" presName="dummy" presStyleCnt="0"/>
      <dgm:spPr/>
    </dgm:pt>
    <dgm:pt modelId="{5F3711F4-8CF8-4CCB-820C-8634AC048BB9}" type="pres">
      <dgm:prSet presAssocID="{042823E8-B904-427F-A453-192E1D3C6178}" presName="sibTrans" presStyleLbl="sibTrans2D1" presStyleIdx="1" presStyleCnt="4"/>
      <dgm:spPr/>
    </dgm:pt>
    <dgm:pt modelId="{D0142A71-9893-4721-811C-7FF08296CD13}" type="pres">
      <dgm:prSet presAssocID="{37EF0A59-1F15-4938-BEC4-231A8DAF7B91}" presName="node" presStyleLbl="node1" presStyleIdx="2" presStyleCnt="4">
        <dgm:presLayoutVars>
          <dgm:bulletEnabled val="1"/>
        </dgm:presLayoutVars>
      </dgm:prSet>
      <dgm:spPr/>
    </dgm:pt>
    <dgm:pt modelId="{FF334667-3829-40E9-AF30-0B2F8A769957}" type="pres">
      <dgm:prSet presAssocID="{37EF0A59-1F15-4938-BEC4-231A8DAF7B91}" presName="dummy" presStyleCnt="0"/>
      <dgm:spPr/>
    </dgm:pt>
    <dgm:pt modelId="{34FDFF2B-1420-4341-B547-7C89DBC65601}" type="pres">
      <dgm:prSet presAssocID="{8A509FF5-39DD-4617-BCB3-BD11A80A5B47}" presName="sibTrans" presStyleLbl="sibTrans2D1" presStyleIdx="2" presStyleCnt="4"/>
      <dgm:spPr/>
    </dgm:pt>
    <dgm:pt modelId="{9F1E7C8F-F45C-4413-AA47-3F36AC794734}" type="pres">
      <dgm:prSet presAssocID="{21854CC7-2FA8-468D-9BCF-654F45EF2BCD}" presName="node" presStyleLbl="node1" presStyleIdx="3" presStyleCnt="4">
        <dgm:presLayoutVars>
          <dgm:bulletEnabled val="1"/>
        </dgm:presLayoutVars>
      </dgm:prSet>
      <dgm:spPr/>
    </dgm:pt>
    <dgm:pt modelId="{6897F29C-8C39-4658-80C5-A93E1CDEC1A5}" type="pres">
      <dgm:prSet presAssocID="{21854CC7-2FA8-468D-9BCF-654F45EF2BCD}" presName="dummy" presStyleCnt="0"/>
      <dgm:spPr/>
    </dgm:pt>
    <dgm:pt modelId="{007FFA37-DD17-4C2F-9C7D-B9FA07EDC464}" type="pres">
      <dgm:prSet presAssocID="{27D426FC-B517-48B1-9D2A-E395DB5545A8}" presName="sibTrans" presStyleLbl="sibTrans2D1" presStyleIdx="3" presStyleCnt="4"/>
      <dgm:spPr/>
    </dgm:pt>
  </dgm:ptLst>
  <dgm:cxnLst>
    <dgm:cxn modelId="{FFD28821-6D0A-464D-9B60-79FCF0A0C2DF}" type="presOf" srcId="{21854CC7-2FA8-468D-9BCF-654F45EF2BCD}" destId="{9F1E7C8F-F45C-4413-AA47-3F36AC794734}" srcOrd="0" destOrd="0" presId="urn:microsoft.com/office/officeart/2005/8/layout/radial6"/>
    <dgm:cxn modelId="{62F4BA2C-DC36-4221-88D3-5780AA31F612}" srcId="{01D989FD-6D4C-4AB3-9E7C-CBAFDD708CC8}" destId="{21854CC7-2FA8-468D-9BCF-654F45EF2BCD}" srcOrd="3" destOrd="0" parTransId="{8F09AC52-B9E1-494E-B2E0-653AEE044A59}" sibTransId="{27D426FC-B517-48B1-9D2A-E395DB5545A8}"/>
    <dgm:cxn modelId="{CCF41C39-EB02-454A-9CC9-65DB19F79E31}" type="presOf" srcId="{F36513DC-0D03-4B4E-83CF-8881E8DA50FD}" destId="{2AF95564-B1B6-436C-A222-6F3DA04009D8}" srcOrd="0" destOrd="0" presId="urn:microsoft.com/office/officeart/2005/8/layout/radial6"/>
    <dgm:cxn modelId="{5A95673A-EAAC-4F13-9BF5-43F7747ED557}" type="presOf" srcId="{01D989FD-6D4C-4AB3-9E7C-CBAFDD708CC8}" destId="{E70BB906-3831-4D4F-B735-3E0BDFE69AD8}" srcOrd="0" destOrd="0" presId="urn:microsoft.com/office/officeart/2005/8/layout/radial6"/>
    <dgm:cxn modelId="{8EBB7E6D-1FC9-448E-AFFC-F8F638B0F8E1}" type="presOf" srcId="{CE0270FA-09E2-4864-AB21-9728CEE334CC}" destId="{0D5D6858-FA02-42A8-B121-DBEC1DE9DDBC}" srcOrd="0" destOrd="0" presId="urn:microsoft.com/office/officeart/2005/8/layout/radial6"/>
    <dgm:cxn modelId="{4A576181-1631-469E-B91F-CAFF2F4A6EA6}" srcId="{01D989FD-6D4C-4AB3-9E7C-CBAFDD708CC8}" destId="{CF9E8388-0E4F-4AA7-B735-E6E21E048E6B}" srcOrd="1" destOrd="0" parTransId="{74BC0D7A-5676-4B90-A888-D5BF5DE837CA}" sibTransId="{042823E8-B904-427F-A453-192E1D3C6178}"/>
    <dgm:cxn modelId="{0D8D869E-4169-41E3-BF5C-5BF2B3E0C0F6}" type="presOf" srcId="{27D426FC-B517-48B1-9D2A-E395DB5545A8}" destId="{007FFA37-DD17-4C2F-9C7D-B9FA07EDC464}" srcOrd="0" destOrd="0" presId="urn:microsoft.com/office/officeart/2005/8/layout/radial6"/>
    <dgm:cxn modelId="{9DDDA3D0-68CB-4E62-BCF9-D3D523762B4B}" type="presOf" srcId="{042823E8-B904-427F-A453-192E1D3C6178}" destId="{5F3711F4-8CF8-4CCB-820C-8634AC048BB9}" srcOrd="0" destOrd="0" presId="urn:microsoft.com/office/officeart/2005/8/layout/radial6"/>
    <dgm:cxn modelId="{05D9D2D8-03F0-4AC3-9101-C6AD2B1CE707}" type="presOf" srcId="{37EF0A59-1F15-4938-BEC4-231A8DAF7B91}" destId="{D0142A71-9893-4721-811C-7FF08296CD13}" srcOrd="0" destOrd="0" presId="urn:microsoft.com/office/officeart/2005/8/layout/radial6"/>
    <dgm:cxn modelId="{F06577DE-2EE8-454D-B5B1-F07831F7F35E}" type="presOf" srcId="{FE43397B-0D4D-4FE5-8503-FF91DB10F0D6}" destId="{0F209CCC-4D3D-4B42-8A93-CFF3BF3E50C7}" srcOrd="0" destOrd="0" presId="urn:microsoft.com/office/officeart/2005/8/layout/radial6"/>
    <dgm:cxn modelId="{14BD7BEA-0115-4923-A3E4-44E235FEDFE4}" srcId="{01D989FD-6D4C-4AB3-9E7C-CBAFDD708CC8}" destId="{CE0270FA-09E2-4864-AB21-9728CEE334CC}" srcOrd="0" destOrd="0" parTransId="{E166543B-57E3-4D0D-96FE-37DFCB5709D1}" sibTransId="{F36513DC-0D03-4B4E-83CF-8881E8DA50FD}"/>
    <dgm:cxn modelId="{380868EF-6E68-49B3-A4D0-4C7BA9D42C1A}" type="presOf" srcId="{CF9E8388-0E4F-4AA7-B735-E6E21E048E6B}" destId="{D0514659-462D-446A-9409-78F24FC50854}" srcOrd="0" destOrd="0" presId="urn:microsoft.com/office/officeart/2005/8/layout/radial6"/>
    <dgm:cxn modelId="{57173FF8-FCCB-4D3B-A0B8-353EA26AF39B}" srcId="{FE43397B-0D4D-4FE5-8503-FF91DB10F0D6}" destId="{01D989FD-6D4C-4AB3-9E7C-CBAFDD708CC8}" srcOrd="0" destOrd="0" parTransId="{A3E16A68-0E65-4F8A-91DF-4DDD86881528}" sibTransId="{7E0CE352-5E8D-48CE-B72B-025374F30106}"/>
    <dgm:cxn modelId="{E43309FC-6CE0-4FCC-822F-8AA185870BC7}" type="presOf" srcId="{8A509FF5-39DD-4617-BCB3-BD11A80A5B47}" destId="{34FDFF2B-1420-4341-B547-7C89DBC65601}" srcOrd="0" destOrd="0" presId="urn:microsoft.com/office/officeart/2005/8/layout/radial6"/>
    <dgm:cxn modelId="{B16942FE-BF7E-4665-8F25-107410639BE2}" srcId="{01D989FD-6D4C-4AB3-9E7C-CBAFDD708CC8}" destId="{37EF0A59-1F15-4938-BEC4-231A8DAF7B91}" srcOrd="2" destOrd="0" parTransId="{2F541005-1637-4F89-AA0B-35161DD083E7}" sibTransId="{8A509FF5-39DD-4617-BCB3-BD11A80A5B47}"/>
    <dgm:cxn modelId="{4F4E637C-FCA2-42C2-886E-C6164FE50893}" type="presParOf" srcId="{0F209CCC-4D3D-4B42-8A93-CFF3BF3E50C7}" destId="{E70BB906-3831-4D4F-B735-3E0BDFE69AD8}" srcOrd="0" destOrd="0" presId="urn:microsoft.com/office/officeart/2005/8/layout/radial6"/>
    <dgm:cxn modelId="{046AE4F5-EDAA-4D41-9376-009B2082D6E2}" type="presParOf" srcId="{0F209CCC-4D3D-4B42-8A93-CFF3BF3E50C7}" destId="{0D5D6858-FA02-42A8-B121-DBEC1DE9DDBC}" srcOrd="1" destOrd="0" presId="urn:microsoft.com/office/officeart/2005/8/layout/radial6"/>
    <dgm:cxn modelId="{803821CC-4EAB-4F70-B0FE-591B0C69DB74}" type="presParOf" srcId="{0F209CCC-4D3D-4B42-8A93-CFF3BF3E50C7}" destId="{B97C11F8-3E7B-41B3-8AA7-BED8320E3F06}" srcOrd="2" destOrd="0" presId="urn:microsoft.com/office/officeart/2005/8/layout/radial6"/>
    <dgm:cxn modelId="{270A2565-AB58-4D77-AC7F-33A5F83D3CDA}" type="presParOf" srcId="{0F209CCC-4D3D-4B42-8A93-CFF3BF3E50C7}" destId="{2AF95564-B1B6-436C-A222-6F3DA04009D8}" srcOrd="3" destOrd="0" presId="urn:microsoft.com/office/officeart/2005/8/layout/radial6"/>
    <dgm:cxn modelId="{E06E1F15-7C90-40EA-BA8D-514555163454}" type="presParOf" srcId="{0F209CCC-4D3D-4B42-8A93-CFF3BF3E50C7}" destId="{D0514659-462D-446A-9409-78F24FC50854}" srcOrd="4" destOrd="0" presId="urn:microsoft.com/office/officeart/2005/8/layout/radial6"/>
    <dgm:cxn modelId="{2D460EDA-F8AF-4C75-A0BF-3DBC99F581A8}" type="presParOf" srcId="{0F209CCC-4D3D-4B42-8A93-CFF3BF3E50C7}" destId="{67F1B1BB-B6E6-4137-8675-0A5E48DF8FF4}" srcOrd="5" destOrd="0" presId="urn:microsoft.com/office/officeart/2005/8/layout/radial6"/>
    <dgm:cxn modelId="{442B8D95-4D83-4760-B48A-58291EE56ACA}" type="presParOf" srcId="{0F209CCC-4D3D-4B42-8A93-CFF3BF3E50C7}" destId="{5F3711F4-8CF8-4CCB-820C-8634AC048BB9}" srcOrd="6" destOrd="0" presId="urn:microsoft.com/office/officeart/2005/8/layout/radial6"/>
    <dgm:cxn modelId="{57CFE257-6215-4BB8-8505-BD0D7089F712}" type="presParOf" srcId="{0F209CCC-4D3D-4B42-8A93-CFF3BF3E50C7}" destId="{D0142A71-9893-4721-811C-7FF08296CD13}" srcOrd="7" destOrd="0" presId="urn:microsoft.com/office/officeart/2005/8/layout/radial6"/>
    <dgm:cxn modelId="{DDB8BE6A-D934-4441-BD22-A2C8F8D805AA}" type="presParOf" srcId="{0F209CCC-4D3D-4B42-8A93-CFF3BF3E50C7}" destId="{FF334667-3829-40E9-AF30-0B2F8A769957}" srcOrd="8" destOrd="0" presId="urn:microsoft.com/office/officeart/2005/8/layout/radial6"/>
    <dgm:cxn modelId="{1DC0EA7C-F5BF-46EA-853B-ECE977BCBCED}" type="presParOf" srcId="{0F209CCC-4D3D-4B42-8A93-CFF3BF3E50C7}" destId="{34FDFF2B-1420-4341-B547-7C89DBC65601}" srcOrd="9" destOrd="0" presId="urn:microsoft.com/office/officeart/2005/8/layout/radial6"/>
    <dgm:cxn modelId="{2A4AECCB-C551-4C81-804A-40F3D7D0397A}" type="presParOf" srcId="{0F209CCC-4D3D-4B42-8A93-CFF3BF3E50C7}" destId="{9F1E7C8F-F45C-4413-AA47-3F36AC794734}" srcOrd="10" destOrd="0" presId="urn:microsoft.com/office/officeart/2005/8/layout/radial6"/>
    <dgm:cxn modelId="{92D17F59-5BF5-455D-ABB3-3F67D3E2B970}" type="presParOf" srcId="{0F209CCC-4D3D-4B42-8A93-CFF3BF3E50C7}" destId="{6897F29C-8C39-4658-80C5-A93E1CDEC1A5}" srcOrd="11" destOrd="0" presId="urn:microsoft.com/office/officeart/2005/8/layout/radial6"/>
    <dgm:cxn modelId="{2E1628B4-BD70-4A41-9F8A-F64278A5B4EC}" type="presParOf" srcId="{0F209CCC-4D3D-4B42-8A93-CFF3BF3E50C7}" destId="{007FFA37-DD17-4C2F-9C7D-B9FA07EDC464}"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E43397B-0D4D-4FE5-8503-FF91DB10F0D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01D989FD-6D4C-4AB3-9E7C-CBAFDD708CC8}">
      <dgm:prSet phldrT="[Text]"/>
      <dgm:spPr/>
      <dgm:t>
        <a:bodyPr/>
        <a:lstStyle/>
        <a:p>
          <a:r>
            <a:rPr lang="en-US" dirty="0"/>
            <a:t>Lipids and health</a:t>
          </a:r>
        </a:p>
      </dgm:t>
    </dgm:pt>
    <dgm:pt modelId="{A3E16A68-0E65-4F8A-91DF-4DDD86881528}" type="parTrans" cxnId="{57173FF8-FCCB-4D3B-A0B8-353EA26AF39B}">
      <dgm:prSet/>
      <dgm:spPr/>
      <dgm:t>
        <a:bodyPr/>
        <a:lstStyle/>
        <a:p>
          <a:endParaRPr lang="en-US"/>
        </a:p>
      </dgm:t>
    </dgm:pt>
    <dgm:pt modelId="{7E0CE352-5E8D-48CE-B72B-025374F30106}" type="sibTrans" cxnId="{57173FF8-FCCB-4D3B-A0B8-353EA26AF39B}">
      <dgm:prSet/>
      <dgm:spPr/>
      <dgm:t>
        <a:bodyPr/>
        <a:lstStyle/>
        <a:p>
          <a:endParaRPr lang="en-US"/>
        </a:p>
      </dgm:t>
    </dgm:pt>
    <dgm:pt modelId="{CE0270FA-09E2-4864-AB21-9728CEE334CC}">
      <dgm:prSet phldrT="[Text]"/>
      <dgm:spPr/>
      <dgm:t>
        <a:bodyPr/>
        <a:lstStyle/>
        <a:p>
          <a:r>
            <a:rPr lang="en-US" dirty="0"/>
            <a:t>What is the structure of cholesterol?</a:t>
          </a:r>
        </a:p>
      </dgm:t>
    </dgm:pt>
    <dgm:pt modelId="{E166543B-57E3-4D0D-96FE-37DFCB5709D1}" type="parTrans" cxnId="{14BD7BEA-0115-4923-A3E4-44E235FEDFE4}">
      <dgm:prSet/>
      <dgm:spPr/>
      <dgm:t>
        <a:bodyPr/>
        <a:lstStyle/>
        <a:p>
          <a:endParaRPr lang="en-US"/>
        </a:p>
      </dgm:t>
    </dgm:pt>
    <dgm:pt modelId="{F36513DC-0D03-4B4E-83CF-8881E8DA50FD}" type="sibTrans" cxnId="{14BD7BEA-0115-4923-A3E4-44E235FEDFE4}">
      <dgm:prSet/>
      <dgm:spPr/>
      <dgm:t>
        <a:bodyPr/>
        <a:lstStyle/>
        <a:p>
          <a:endParaRPr lang="en-US"/>
        </a:p>
      </dgm:t>
    </dgm:pt>
    <dgm:pt modelId="{CF9E8388-0E4F-4AA7-B735-E6E21E048E6B}">
      <dgm:prSet phldrT="[Text]"/>
      <dgm:spPr/>
      <dgm:t>
        <a:bodyPr/>
        <a:lstStyle/>
        <a:p>
          <a:r>
            <a:rPr lang="en-US" dirty="0"/>
            <a:t>Can you explain the differences between HDL and LDL?</a:t>
          </a:r>
        </a:p>
      </dgm:t>
    </dgm:pt>
    <dgm:pt modelId="{74BC0D7A-5676-4B90-A888-D5BF5DE837CA}" type="parTrans" cxnId="{4A576181-1631-469E-B91F-CAFF2F4A6EA6}">
      <dgm:prSet/>
      <dgm:spPr/>
      <dgm:t>
        <a:bodyPr/>
        <a:lstStyle/>
        <a:p>
          <a:endParaRPr lang="en-US"/>
        </a:p>
      </dgm:t>
    </dgm:pt>
    <dgm:pt modelId="{042823E8-B904-427F-A453-192E1D3C6178}" type="sibTrans" cxnId="{4A576181-1631-469E-B91F-CAFF2F4A6EA6}">
      <dgm:prSet/>
      <dgm:spPr/>
      <dgm:t>
        <a:bodyPr/>
        <a:lstStyle/>
        <a:p>
          <a:endParaRPr lang="en-US"/>
        </a:p>
      </dgm:t>
    </dgm:pt>
    <dgm:pt modelId="{37EF0A59-1F15-4938-BEC4-231A8DAF7B91}">
      <dgm:prSet phldrT="[Text]"/>
      <dgm:spPr/>
      <dgm:t>
        <a:bodyPr/>
        <a:lstStyle/>
        <a:p>
          <a:r>
            <a:rPr lang="en-US" dirty="0"/>
            <a:t>Can you explain a link between lipids and weight gain?</a:t>
          </a:r>
        </a:p>
      </dgm:t>
    </dgm:pt>
    <dgm:pt modelId="{2F541005-1637-4F89-AA0B-35161DD083E7}" type="parTrans" cxnId="{B16942FE-BF7E-4665-8F25-107410639BE2}">
      <dgm:prSet/>
      <dgm:spPr/>
      <dgm:t>
        <a:bodyPr/>
        <a:lstStyle/>
        <a:p>
          <a:endParaRPr lang="en-US"/>
        </a:p>
      </dgm:t>
    </dgm:pt>
    <dgm:pt modelId="{8A509FF5-39DD-4617-BCB3-BD11A80A5B47}" type="sibTrans" cxnId="{B16942FE-BF7E-4665-8F25-107410639BE2}">
      <dgm:prSet/>
      <dgm:spPr/>
      <dgm:t>
        <a:bodyPr/>
        <a:lstStyle/>
        <a:p>
          <a:endParaRPr lang="en-US"/>
        </a:p>
      </dgm:t>
    </dgm:pt>
    <dgm:pt modelId="{21854CC7-2FA8-468D-9BCF-654F45EF2BCD}">
      <dgm:prSet phldrT="[Text]"/>
      <dgm:spPr/>
      <dgm:t>
        <a:bodyPr/>
        <a:lstStyle/>
        <a:p>
          <a:r>
            <a:rPr lang="en-US" dirty="0"/>
            <a:t>Can you evaluate the role of lipids in weight gain?</a:t>
          </a:r>
        </a:p>
      </dgm:t>
    </dgm:pt>
    <dgm:pt modelId="{8F09AC52-B9E1-494E-B2E0-653AEE044A59}" type="parTrans" cxnId="{62F4BA2C-DC36-4221-88D3-5780AA31F612}">
      <dgm:prSet/>
      <dgm:spPr/>
      <dgm:t>
        <a:bodyPr/>
        <a:lstStyle/>
        <a:p>
          <a:endParaRPr lang="en-US"/>
        </a:p>
      </dgm:t>
    </dgm:pt>
    <dgm:pt modelId="{27D426FC-B517-48B1-9D2A-E395DB5545A8}" type="sibTrans" cxnId="{62F4BA2C-DC36-4221-88D3-5780AA31F612}">
      <dgm:prSet/>
      <dgm:spPr/>
      <dgm:t>
        <a:bodyPr/>
        <a:lstStyle/>
        <a:p>
          <a:endParaRPr lang="en-US"/>
        </a:p>
      </dgm:t>
    </dgm:pt>
    <dgm:pt modelId="{0F209CCC-4D3D-4B42-8A93-CFF3BF3E50C7}" type="pres">
      <dgm:prSet presAssocID="{FE43397B-0D4D-4FE5-8503-FF91DB10F0D6}" presName="Name0" presStyleCnt="0">
        <dgm:presLayoutVars>
          <dgm:chMax val="1"/>
          <dgm:dir/>
          <dgm:animLvl val="ctr"/>
          <dgm:resizeHandles val="exact"/>
        </dgm:presLayoutVars>
      </dgm:prSet>
      <dgm:spPr/>
    </dgm:pt>
    <dgm:pt modelId="{E70BB906-3831-4D4F-B735-3E0BDFE69AD8}" type="pres">
      <dgm:prSet presAssocID="{01D989FD-6D4C-4AB3-9E7C-CBAFDD708CC8}" presName="centerShape" presStyleLbl="node0" presStyleIdx="0" presStyleCnt="1"/>
      <dgm:spPr/>
    </dgm:pt>
    <dgm:pt modelId="{0D5D6858-FA02-42A8-B121-DBEC1DE9DDBC}" type="pres">
      <dgm:prSet presAssocID="{CE0270FA-09E2-4864-AB21-9728CEE334CC}" presName="node" presStyleLbl="node1" presStyleIdx="0" presStyleCnt="4">
        <dgm:presLayoutVars>
          <dgm:bulletEnabled val="1"/>
        </dgm:presLayoutVars>
      </dgm:prSet>
      <dgm:spPr/>
    </dgm:pt>
    <dgm:pt modelId="{B97C11F8-3E7B-41B3-8AA7-BED8320E3F06}" type="pres">
      <dgm:prSet presAssocID="{CE0270FA-09E2-4864-AB21-9728CEE334CC}" presName="dummy" presStyleCnt="0"/>
      <dgm:spPr/>
    </dgm:pt>
    <dgm:pt modelId="{2AF95564-B1B6-436C-A222-6F3DA04009D8}" type="pres">
      <dgm:prSet presAssocID="{F36513DC-0D03-4B4E-83CF-8881E8DA50FD}" presName="sibTrans" presStyleLbl="sibTrans2D1" presStyleIdx="0" presStyleCnt="4"/>
      <dgm:spPr/>
    </dgm:pt>
    <dgm:pt modelId="{D0514659-462D-446A-9409-78F24FC50854}" type="pres">
      <dgm:prSet presAssocID="{CF9E8388-0E4F-4AA7-B735-E6E21E048E6B}" presName="node" presStyleLbl="node1" presStyleIdx="1" presStyleCnt="4">
        <dgm:presLayoutVars>
          <dgm:bulletEnabled val="1"/>
        </dgm:presLayoutVars>
      </dgm:prSet>
      <dgm:spPr/>
    </dgm:pt>
    <dgm:pt modelId="{67F1B1BB-B6E6-4137-8675-0A5E48DF8FF4}" type="pres">
      <dgm:prSet presAssocID="{CF9E8388-0E4F-4AA7-B735-E6E21E048E6B}" presName="dummy" presStyleCnt="0"/>
      <dgm:spPr/>
    </dgm:pt>
    <dgm:pt modelId="{5F3711F4-8CF8-4CCB-820C-8634AC048BB9}" type="pres">
      <dgm:prSet presAssocID="{042823E8-B904-427F-A453-192E1D3C6178}" presName="sibTrans" presStyleLbl="sibTrans2D1" presStyleIdx="1" presStyleCnt="4"/>
      <dgm:spPr/>
    </dgm:pt>
    <dgm:pt modelId="{D0142A71-9893-4721-811C-7FF08296CD13}" type="pres">
      <dgm:prSet presAssocID="{37EF0A59-1F15-4938-BEC4-231A8DAF7B91}" presName="node" presStyleLbl="node1" presStyleIdx="2" presStyleCnt="4">
        <dgm:presLayoutVars>
          <dgm:bulletEnabled val="1"/>
        </dgm:presLayoutVars>
      </dgm:prSet>
      <dgm:spPr/>
    </dgm:pt>
    <dgm:pt modelId="{FF334667-3829-40E9-AF30-0B2F8A769957}" type="pres">
      <dgm:prSet presAssocID="{37EF0A59-1F15-4938-BEC4-231A8DAF7B91}" presName="dummy" presStyleCnt="0"/>
      <dgm:spPr/>
    </dgm:pt>
    <dgm:pt modelId="{34FDFF2B-1420-4341-B547-7C89DBC65601}" type="pres">
      <dgm:prSet presAssocID="{8A509FF5-39DD-4617-BCB3-BD11A80A5B47}" presName="sibTrans" presStyleLbl="sibTrans2D1" presStyleIdx="2" presStyleCnt="4"/>
      <dgm:spPr/>
    </dgm:pt>
    <dgm:pt modelId="{9F1E7C8F-F45C-4413-AA47-3F36AC794734}" type="pres">
      <dgm:prSet presAssocID="{21854CC7-2FA8-468D-9BCF-654F45EF2BCD}" presName="node" presStyleLbl="node1" presStyleIdx="3" presStyleCnt="4">
        <dgm:presLayoutVars>
          <dgm:bulletEnabled val="1"/>
        </dgm:presLayoutVars>
      </dgm:prSet>
      <dgm:spPr/>
    </dgm:pt>
    <dgm:pt modelId="{6897F29C-8C39-4658-80C5-A93E1CDEC1A5}" type="pres">
      <dgm:prSet presAssocID="{21854CC7-2FA8-468D-9BCF-654F45EF2BCD}" presName="dummy" presStyleCnt="0"/>
      <dgm:spPr/>
    </dgm:pt>
    <dgm:pt modelId="{007FFA37-DD17-4C2F-9C7D-B9FA07EDC464}" type="pres">
      <dgm:prSet presAssocID="{27D426FC-B517-48B1-9D2A-E395DB5545A8}" presName="sibTrans" presStyleLbl="sibTrans2D1" presStyleIdx="3" presStyleCnt="4"/>
      <dgm:spPr/>
    </dgm:pt>
  </dgm:ptLst>
  <dgm:cxnLst>
    <dgm:cxn modelId="{FFD28821-6D0A-464D-9B60-79FCF0A0C2DF}" type="presOf" srcId="{21854CC7-2FA8-468D-9BCF-654F45EF2BCD}" destId="{9F1E7C8F-F45C-4413-AA47-3F36AC794734}" srcOrd="0" destOrd="0" presId="urn:microsoft.com/office/officeart/2005/8/layout/radial6"/>
    <dgm:cxn modelId="{62F4BA2C-DC36-4221-88D3-5780AA31F612}" srcId="{01D989FD-6D4C-4AB3-9E7C-CBAFDD708CC8}" destId="{21854CC7-2FA8-468D-9BCF-654F45EF2BCD}" srcOrd="3" destOrd="0" parTransId="{8F09AC52-B9E1-494E-B2E0-653AEE044A59}" sibTransId="{27D426FC-B517-48B1-9D2A-E395DB5545A8}"/>
    <dgm:cxn modelId="{CCF41C39-EB02-454A-9CC9-65DB19F79E31}" type="presOf" srcId="{F36513DC-0D03-4B4E-83CF-8881E8DA50FD}" destId="{2AF95564-B1B6-436C-A222-6F3DA04009D8}" srcOrd="0" destOrd="0" presId="urn:microsoft.com/office/officeart/2005/8/layout/radial6"/>
    <dgm:cxn modelId="{5A95673A-EAAC-4F13-9BF5-43F7747ED557}" type="presOf" srcId="{01D989FD-6D4C-4AB3-9E7C-CBAFDD708CC8}" destId="{E70BB906-3831-4D4F-B735-3E0BDFE69AD8}" srcOrd="0" destOrd="0" presId="urn:microsoft.com/office/officeart/2005/8/layout/radial6"/>
    <dgm:cxn modelId="{8EBB7E6D-1FC9-448E-AFFC-F8F638B0F8E1}" type="presOf" srcId="{CE0270FA-09E2-4864-AB21-9728CEE334CC}" destId="{0D5D6858-FA02-42A8-B121-DBEC1DE9DDBC}" srcOrd="0" destOrd="0" presId="urn:microsoft.com/office/officeart/2005/8/layout/radial6"/>
    <dgm:cxn modelId="{4A576181-1631-469E-B91F-CAFF2F4A6EA6}" srcId="{01D989FD-6D4C-4AB3-9E7C-CBAFDD708CC8}" destId="{CF9E8388-0E4F-4AA7-B735-E6E21E048E6B}" srcOrd="1" destOrd="0" parTransId="{74BC0D7A-5676-4B90-A888-D5BF5DE837CA}" sibTransId="{042823E8-B904-427F-A453-192E1D3C6178}"/>
    <dgm:cxn modelId="{0D8D869E-4169-41E3-BF5C-5BF2B3E0C0F6}" type="presOf" srcId="{27D426FC-B517-48B1-9D2A-E395DB5545A8}" destId="{007FFA37-DD17-4C2F-9C7D-B9FA07EDC464}" srcOrd="0" destOrd="0" presId="urn:microsoft.com/office/officeart/2005/8/layout/radial6"/>
    <dgm:cxn modelId="{9DDDA3D0-68CB-4E62-BCF9-D3D523762B4B}" type="presOf" srcId="{042823E8-B904-427F-A453-192E1D3C6178}" destId="{5F3711F4-8CF8-4CCB-820C-8634AC048BB9}" srcOrd="0" destOrd="0" presId="urn:microsoft.com/office/officeart/2005/8/layout/radial6"/>
    <dgm:cxn modelId="{05D9D2D8-03F0-4AC3-9101-C6AD2B1CE707}" type="presOf" srcId="{37EF0A59-1F15-4938-BEC4-231A8DAF7B91}" destId="{D0142A71-9893-4721-811C-7FF08296CD13}" srcOrd="0" destOrd="0" presId="urn:microsoft.com/office/officeart/2005/8/layout/radial6"/>
    <dgm:cxn modelId="{F06577DE-2EE8-454D-B5B1-F07831F7F35E}" type="presOf" srcId="{FE43397B-0D4D-4FE5-8503-FF91DB10F0D6}" destId="{0F209CCC-4D3D-4B42-8A93-CFF3BF3E50C7}" srcOrd="0" destOrd="0" presId="urn:microsoft.com/office/officeart/2005/8/layout/radial6"/>
    <dgm:cxn modelId="{14BD7BEA-0115-4923-A3E4-44E235FEDFE4}" srcId="{01D989FD-6D4C-4AB3-9E7C-CBAFDD708CC8}" destId="{CE0270FA-09E2-4864-AB21-9728CEE334CC}" srcOrd="0" destOrd="0" parTransId="{E166543B-57E3-4D0D-96FE-37DFCB5709D1}" sibTransId="{F36513DC-0D03-4B4E-83CF-8881E8DA50FD}"/>
    <dgm:cxn modelId="{380868EF-6E68-49B3-A4D0-4C7BA9D42C1A}" type="presOf" srcId="{CF9E8388-0E4F-4AA7-B735-E6E21E048E6B}" destId="{D0514659-462D-446A-9409-78F24FC50854}" srcOrd="0" destOrd="0" presId="urn:microsoft.com/office/officeart/2005/8/layout/radial6"/>
    <dgm:cxn modelId="{57173FF8-FCCB-4D3B-A0B8-353EA26AF39B}" srcId="{FE43397B-0D4D-4FE5-8503-FF91DB10F0D6}" destId="{01D989FD-6D4C-4AB3-9E7C-CBAFDD708CC8}" srcOrd="0" destOrd="0" parTransId="{A3E16A68-0E65-4F8A-91DF-4DDD86881528}" sibTransId="{7E0CE352-5E8D-48CE-B72B-025374F30106}"/>
    <dgm:cxn modelId="{E43309FC-6CE0-4FCC-822F-8AA185870BC7}" type="presOf" srcId="{8A509FF5-39DD-4617-BCB3-BD11A80A5B47}" destId="{34FDFF2B-1420-4341-B547-7C89DBC65601}" srcOrd="0" destOrd="0" presId="urn:microsoft.com/office/officeart/2005/8/layout/radial6"/>
    <dgm:cxn modelId="{B16942FE-BF7E-4665-8F25-107410639BE2}" srcId="{01D989FD-6D4C-4AB3-9E7C-CBAFDD708CC8}" destId="{37EF0A59-1F15-4938-BEC4-231A8DAF7B91}" srcOrd="2" destOrd="0" parTransId="{2F541005-1637-4F89-AA0B-35161DD083E7}" sibTransId="{8A509FF5-39DD-4617-BCB3-BD11A80A5B47}"/>
    <dgm:cxn modelId="{4F4E637C-FCA2-42C2-886E-C6164FE50893}" type="presParOf" srcId="{0F209CCC-4D3D-4B42-8A93-CFF3BF3E50C7}" destId="{E70BB906-3831-4D4F-B735-3E0BDFE69AD8}" srcOrd="0" destOrd="0" presId="urn:microsoft.com/office/officeart/2005/8/layout/radial6"/>
    <dgm:cxn modelId="{046AE4F5-EDAA-4D41-9376-009B2082D6E2}" type="presParOf" srcId="{0F209CCC-4D3D-4B42-8A93-CFF3BF3E50C7}" destId="{0D5D6858-FA02-42A8-B121-DBEC1DE9DDBC}" srcOrd="1" destOrd="0" presId="urn:microsoft.com/office/officeart/2005/8/layout/radial6"/>
    <dgm:cxn modelId="{803821CC-4EAB-4F70-B0FE-591B0C69DB74}" type="presParOf" srcId="{0F209CCC-4D3D-4B42-8A93-CFF3BF3E50C7}" destId="{B97C11F8-3E7B-41B3-8AA7-BED8320E3F06}" srcOrd="2" destOrd="0" presId="urn:microsoft.com/office/officeart/2005/8/layout/radial6"/>
    <dgm:cxn modelId="{270A2565-AB58-4D77-AC7F-33A5F83D3CDA}" type="presParOf" srcId="{0F209CCC-4D3D-4B42-8A93-CFF3BF3E50C7}" destId="{2AF95564-B1B6-436C-A222-6F3DA04009D8}" srcOrd="3" destOrd="0" presId="urn:microsoft.com/office/officeart/2005/8/layout/radial6"/>
    <dgm:cxn modelId="{E06E1F15-7C90-40EA-BA8D-514555163454}" type="presParOf" srcId="{0F209CCC-4D3D-4B42-8A93-CFF3BF3E50C7}" destId="{D0514659-462D-446A-9409-78F24FC50854}" srcOrd="4" destOrd="0" presId="urn:microsoft.com/office/officeart/2005/8/layout/radial6"/>
    <dgm:cxn modelId="{2D460EDA-F8AF-4C75-A0BF-3DBC99F581A8}" type="presParOf" srcId="{0F209CCC-4D3D-4B42-8A93-CFF3BF3E50C7}" destId="{67F1B1BB-B6E6-4137-8675-0A5E48DF8FF4}" srcOrd="5" destOrd="0" presId="urn:microsoft.com/office/officeart/2005/8/layout/radial6"/>
    <dgm:cxn modelId="{442B8D95-4D83-4760-B48A-58291EE56ACA}" type="presParOf" srcId="{0F209CCC-4D3D-4B42-8A93-CFF3BF3E50C7}" destId="{5F3711F4-8CF8-4CCB-820C-8634AC048BB9}" srcOrd="6" destOrd="0" presId="urn:microsoft.com/office/officeart/2005/8/layout/radial6"/>
    <dgm:cxn modelId="{57CFE257-6215-4BB8-8505-BD0D7089F712}" type="presParOf" srcId="{0F209CCC-4D3D-4B42-8A93-CFF3BF3E50C7}" destId="{D0142A71-9893-4721-811C-7FF08296CD13}" srcOrd="7" destOrd="0" presId="urn:microsoft.com/office/officeart/2005/8/layout/radial6"/>
    <dgm:cxn modelId="{DDB8BE6A-D934-4441-BD22-A2C8F8D805AA}" type="presParOf" srcId="{0F209CCC-4D3D-4B42-8A93-CFF3BF3E50C7}" destId="{FF334667-3829-40E9-AF30-0B2F8A769957}" srcOrd="8" destOrd="0" presId="urn:microsoft.com/office/officeart/2005/8/layout/radial6"/>
    <dgm:cxn modelId="{1DC0EA7C-F5BF-46EA-853B-ECE977BCBCED}" type="presParOf" srcId="{0F209CCC-4D3D-4B42-8A93-CFF3BF3E50C7}" destId="{34FDFF2B-1420-4341-B547-7C89DBC65601}" srcOrd="9" destOrd="0" presId="urn:microsoft.com/office/officeart/2005/8/layout/radial6"/>
    <dgm:cxn modelId="{2A4AECCB-C551-4C81-804A-40F3D7D0397A}" type="presParOf" srcId="{0F209CCC-4D3D-4B42-8A93-CFF3BF3E50C7}" destId="{9F1E7C8F-F45C-4413-AA47-3F36AC794734}" srcOrd="10" destOrd="0" presId="urn:microsoft.com/office/officeart/2005/8/layout/radial6"/>
    <dgm:cxn modelId="{92D17F59-5BF5-455D-ABB3-3F67D3E2B970}" type="presParOf" srcId="{0F209CCC-4D3D-4B42-8A93-CFF3BF3E50C7}" destId="{6897F29C-8C39-4658-80C5-A93E1CDEC1A5}" srcOrd="11" destOrd="0" presId="urn:microsoft.com/office/officeart/2005/8/layout/radial6"/>
    <dgm:cxn modelId="{2E1628B4-BD70-4A41-9F8A-F64278A5B4EC}" type="presParOf" srcId="{0F209CCC-4D3D-4B42-8A93-CFF3BF3E50C7}" destId="{007FFA37-DD17-4C2F-9C7D-B9FA07EDC464}"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FFA37-DD17-4C2F-9C7D-B9FA07EDC464}">
      <dsp:nvSpPr>
        <dsp:cNvPr id="0" name=""/>
        <dsp:cNvSpPr/>
      </dsp:nvSpPr>
      <dsp:spPr>
        <a:xfrm>
          <a:off x="1450092" y="592842"/>
          <a:ext cx="3957814" cy="3957814"/>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FDFF2B-1420-4341-B547-7C89DBC65601}">
      <dsp:nvSpPr>
        <dsp:cNvPr id="0" name=""/>
        <dsp:cNvSpPr/>
      </dsp:nvSpPr>
      <dsp:spPr>
        <a:xfrm>
          <a:off x="1450092" y="592842"/>
          <a:ext cx="3957814" cy="3957814"/>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3711F4-8CF8-4CCB-820C-8634AC048BB9}">
      <dsp:nvSpPr>
        <dsp:cNvPr id="0" name=""/>
        <dsp:cNvSpPr/>
      </dsp:nvSpPr>
      <dsp:spPr>
        <a:xfrm>
          <a:off x="1450092" y="592842"/>
          <a:ext cx="3957814" cy="3957814"/>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F95564-B1B6-436C-A222-6F3DA04009D8}">
      <dsp:nvSpPr>
        <dsp:cNvPr id="0" name=""/>
        <dsp:cNvSpPr/>
      </dsp:nvSpPr>
      <dsp:spPr>
        <a:xfrm>
          <a:off x="1450092" y="592842"/>
          <a:ext cx="3957814" cy="3957814"/>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0BB906-3831-4D4F-B735-3E0BDFE69AD8}">
      <dsp:nvSpPr>
        <dsp:cNvPr id="0" name=""/>
        <dsp:cNvSpPr/>
      </dsp:nvSpPr>
      <dsp:spPr>
        <a:xfrm>
          <a:off x="2518171" y="1660921"/>
          <a:ext cx="1821656" cy="18216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kern="1200" dirty="0"/>
            <a:t>Lipids</a:t>
          </a:r>
        </a:p>
      </dsp:txBody>
      <dsp:txXfrm>
        <a:off x="2784946" y="1927696"/>
        <a:ext cx="1288106" cy="1288106"/>
      </dsp:txXfrm>
    </dsp:sp>
    <dsp:sp modelId="{0D5D6858-FA02-42A8-B121-DBEC1DE9DDBC}">
      <dsp:nvSpPr>
        <dsp:cNvPr id="0" name=""/>
        <dsp:cNvSpPr/>
      </dsp:nvSpPr>
      <dsp:spPr>
        <a:xfrm>
          <a:off x="2791420" y="1168"/>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describe the structure of a lipid?</a:t>
          </a:r>
        </a:p>
      </dsp:txBody>
      <dsp:txXfrm>
        <a:off x="2978163" y="187911"/>
        <a:ext cx="901673" cy="901673"/>
      </dsp:txXfrm>
    </dsp:sp>
    <dsp:sp modelId="{D0514659-462D-446A-9409-78F24FC50854}">
      <dsp:nvSpPr>
        <dsp:cNvPr id="0" name=""/>
        <dsp:cNvSpPr/>
      </dsp:nvSpPr>
      <dsp:spPr>
        <a:xfrm>
          <a:off x="4724421"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a property of a lipid?</a:t>
          </a:r>
        </a:p>
      </dsp:txBody>
      <dsp:txXfrm>
        <a:off x="4911164" y="2120913"/>
        <a:ext cx="901673" cy="901673"/>
      </dsp:txXfrm>
    </dsp:sp>
    <dsp:sp modelId="{D0142A71-9893-4721-811C-7FF08296CD13}">
      <dsp:nvSpPr>
        <dsp:cNvPr id="0" name=""/>
        <dsp:cNvSpPr/>
      </dsp:nvSpPr>
      <dsp:spPr>
        <a:xfrm>
          <a:off x="2791420" y="3867171"/>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how a biochemical test for lipids works?</a:t>
          </a:r>
        </a:p>
      </dsp:txBody>
      <dsp:txXfrm>
        <a:off x="2978163" y="4053914"/>
        <a:ext cx="901673" cy="901673"/>
      </dsp:txXfrm>
    </dsp:sp>
    <dsp:sp modelId="{9F1E7C8F-F45C-4413-AA47-3F36AC794734}">
      <dsp:nvSpPr>
        <dsp:cNvPr id="0" name=""/>
        <dsp:cNvSpPr/>
      </dsp:nvSpPr>
      <dsp:spPr>
        <a:xfrm>
          <a:off x="858418"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link a property of a lipid with a real-world application?</a:t>
          </a:r>
        </a:p>
      </dsp:txBody>
      <dsp:txXfrm>
        <a:off x="1045161" y="2120913"/>
        <a:ext cx="901673" cy="9016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FFA37-DD17-4C2F-9C7D-B9FA07EDC464}">
      <dsp:nvSpPr>
        <dsp:cNvPr id="0" name=""/>
        <dsp:cNvSpPr/>
      </dsp:nvSpPr>
      <dsp:spPr>
        <a:xfrm>
          <a:off x="1450092" y="592842"/>
          <a:ext cx="3957814" cy="3957814"/>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FDFF2B-1420-4341-B547-7C89DBC65601}">
      <dsp:nvSpPr>
        <dsp:cNvPr id="0" name=""/>
        <dsp:cNvSpPr/>
      </dsp:nvSpPr>
      <dsp:spPr>
        <a:xfrm>
          <a:off x="1450092" y="592842"/>
          <a:ext cx="3957814" cy="3957814"/>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3711F4-8CF8-4CCB-820C-8634AC048BB9}">
      <dsp:nvSpPr>
        <dsp:cNvPr id="0" name=""/>
        <dsp:cNvSpPr/>
      </dsp:nvSpPr>
      <dsp:spPr>
        <a:xfrm>
          <a:off x="1450092" y="592842"/>
          <a:ext cx="3957814" cy="3957814"/>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F95564-B1B6-436C-A222-6F3DA04009D8}">
      <dsp:nvSpPr>
        <dsp:cNvPr id="0" name=""/>
        <dsp:cNvSpPr/>
      </dsp:nvSpPr>
      <dsp:spPr>
        <a:xfrm>
          <a:off x="1450092" y="592842"/>
          <a:ext cx="3957814" cy="3957814"/>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0BB906-3831-4D4F-B735-3E0BDFE69AD8}">
      <dsp:nvSpPr>
        <dsp:cNvPr id="0" name=""/>
        <dsp:cNvSpPr/>
      </dsp:nvSpPr>
      <dsp:spPr>
        <a:xfrm>
          <a:off x="2518171" y="1660921"/>
          <a:ext cx="1821656" cy="18216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kern="1200" dirty="0"/>
            <a:t>Lipids</a:t>
          </a:r>
        </a:p>
      </dsp:txBody>
      <dsp:txXfrm>
        <a:off x="2784946" y="1927696"/>
        <a:ext cx="1288106" cy="1288106"/>
      </dsp:txXfrm>
    </dsp:sp>
    <dsp:sp modelId="{0D5D6858-FA02-42A8-B121-DBEC1DE9DDBC}">
      <dsp:nvSpPr>
        <dsp:cNvPr id="0" name=""/>
        <dsp:cNvSpPr/>
      </dsp:nvSpPr>
      <dsp:spPr>
        <a:xfrm>
          <a:off x="2791420" y="1168"/>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describe the structure of a lipid?</a:t>
          </a:r>
        </a:p>
      </dsp:txBody>
      <dsp:txXfrm>
        <a:off x="2978163" y="187911"/>
        <a:ext cx="901673" cy="901673"/>
      </dsp:txXfrm>
    </dsp:sp>
    <dsp:sp modelId="{D0514659-462D-446A-9409-78F24FC50854}">
      <dsp:nvSpPr>
        <dsp:cNvPr id="0" name=""/>
        <dsp:cNvSpPr/>
      </dsp:nvSpPr>
      <dsp:spPr>
        <a:xfrm>
          <a:off x="4724421"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a property of a lipid?</a:t>
          </a:r>
        </a:p>
      </dsp:txBody>
      <dsp:txXfrm>
        <a:off x="4911164" y="2120913"/>
        <a:ext cx="901673" cy="901673"/>
      </dsp:txXfrm>
    </dsp:sp>
    <dsp:sp modelId="{D0142A71-9893-4721-811C-7FF08296CD13}">
      <dsp:nvSpPr>
        <dsp:cNvPr id="0" name=""/>
        <dsp:cNvSpPr/>
      </dsp:nvSpPr>
      <dsp:spPr>
        <a:xfrm>
          <a:off x="2791420" y="3867171"/>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how a biochemical test for lipids works?</a:t>
          </a:r>
        </a:p>
      </dsp:txBody>
      <dsp:txXfrm>
        <a:off x="2978163" y="4053914"/>
        <a:ext cx="901673" cy="901673"/>
      </dsp:txXfrm>
    </dsp:sp>
    <dsp:sp modelId="{9F1E7C8F-F45C-4413-AA47-3F36AC794734}">
      <dsp:nvSpPr>
        <dsp:cNvPr id="0" name=""/>
        <dsp:cNvSpPr/>
      </dsp:nvSpPr>
      <dsp:spPr>
        <a:xfrm>
          <a:off x="858418"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link a property of a lipid with a real-world application?</a:t>
          </a:r>
        </a:p>
      </dsp:txBody>
      <dsp:txXfrm>
        <a:off x="1045161" y="2120913"/>
        <a:ext cx="901673" cy="9016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FFA37-DD17-4C2F-9C7D-B9FA07EDC464}">
      <dsp:nvSpPr>
        <dsp:cNvPr id="0" name=""/>
        <dsp:cNvSpPr/>
      </dsp:nvSpPr>
      <dsp:spPr>
        <a:xfrm>
          <a:off x="1450092" y="592842"/>
          <a:ext cx="3957814" cy="3957814"/>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FDFF2B-1420-4341-B547-7C89DBC65601}">
      <dsp:nvSpPr>
        <dsp:cNvPr id="0" name=""/>
        <dsp:cNvSpPr/>
      </dsp:nvSpPr>
      <dsp:spPr>
        <a:xfrm>
          <a:off x="1450092" y="592842"/>
          <a:ext cx="3957814" cy="3957814"/>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3711F4-8CF8-4CCB-820C-8634AC048BB9}">
      <dsp:nvSpPr>
        <dsp:cNvPr id="0" name=""/>
        <dsp:cNvSpPr/>
      </dsp:nvSpPr>
      <dsp:spPr>
        <a:xfrm>
          <a:off x="1450092" y="592842"/>
          <a:ext cx="3957814" cy="3957814"/>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F95564-B1B6-436C-A222-6F3DA04009D8}">
      <dsp:nvSpPr>
        <dsp:cNvPr id="0" name=""/>
        <dsp:cNvSpPr/>
      </dsp:nvSpPr>
      <dsp:spPr>
        <a:xfrm>
          <a:off x="1450092" y="592842"/>
          <a:ext cx="3957814" cy="3957814"/>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0BB906-3831-4D4F-B735-3E0BDFE69AD8}">
      <dsp:nvSpPr>
        <dsp:cNvPr id="0" name=""/>
        <dsp:cNvSpPr/>
      </dsp:nvSpPr>
      <dsp:spPr>
        <a:xfrm>
          <a:off x="2518171" y="1660921"/>
          <a:ext cx="1821656" cy="18216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en-US" sz="3000" kern="1200" dirty="0"/>
            <a:t>Lipids and health</a:t>
          </a:r>
        </a:p>
      </dsp:txBody>
      <dsp:txXfrm>
        <a:off x="2784946" y="1927696"/>
        <a:ext cx="1288106" cy="1288106"/>
      </dsp:txXfrm>
    </dsp:sp>
    <dsp:sp modelId="{0D5D6858-FA02-42A8-B121-DBEC1DE9DDBC}">
      <dsp:nvSpPr>
        <dsp:cNvPr id="0" name=""/>
        <dsp:cNvSpPr/>
      </dsp:nvSpPr>
      <dsp:spPr>
        <a:xfrm>
          <a:off x="2791420" y="1168"/>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What is the structure of cholesterol?</a:t>
          </a:r>
        </a:p>
      </dsp:txBody>
      <dsp:txXfrm>
        <a:off x="2978163" y="187911"/>
        <a:ext cx="901673" cy="901673"/>
      </dsp:txXfrm>
    </dsp:sp>
    <dsp:sp modelId="{D0514659-462D-446A-9409-78F24FC50854}">
      <dsp:nvSpPr>
        <dsp:cNvPr id="0" name=""/>
        <dsp:cNvSpPr/>
      </dsp:nvSpPr>
      <dsp:spPr>
        <a:xfrm>
          <a:off x="4724421"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the differences between HDL and LDL?</a:t>
          </a:r>
        </a:p>
      </dsp:txBody>
      <dsp:txXfrm>
        <a:off x="4911164" y="2120913"/>
        <a:ext cx="901673" cy="901673"/>
      </dsp:txXfrm>
    </dsp:sp>
    <dsp:sp modelId="{D0142A71-9893-4721-811C-7FF08296CD13}">
      <dsp:nvSpPr>
        <dsp:cNvPr id="0" name=""/>
        <dsp:cNvSpPr/>
      </dsp:nvSpPr>
      <dsp:spPr>
        <a:xfrm>
          <a:off x="2791420" y="3867171"/>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a link between lipids and weight gain?</a:t>
          </a:r>
        </a:p>
      </dsp:txBody>
      <dsp:txXfrm>
        <a:off x="2978163" y="4053914"/>
        <a:ext cx="901673" cy="901673"/>
      </dsp:txXfrm>
    </dsp:sp>
    <dsp:sp modelId="{9F1E7C8F-F45C-4413-AA47-3F36AC794734}">
      <dsp:nvSpPr>
        <dsp:cNvPr id="0" name=""/>
        <dsp:cNvSpPr/>
      </dsp:nvSpPr>
      <dsp:spPr>
        <a:xfrm>
          <a:off x="858418"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evaluate the role of lipids in weight gain?</a:t>
          </a:r>
        </a:p>
      </dsp:txBody>
      <dsp:txXfrm>
        <a:off x="1045161" y="2120913"/>
        <a:ext cx="901673" cy="9016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FFA37-DD17-4C2F-9C7D-B9FA07EDC464}">
      <dsp:nvSpPr>
        <dsp:cNvPr id="0" name=""/>
        <dsp:cNvSpPr/>
      </dsp:nvSpPr>
      <dsp:spPr>
        <a:xfrm>
          <a:off x="1450092" y="592842"/>
          <a:ext cx="3957814" cy="3957814"/>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FDFF2B-1420-4341-B547-7C89DBC65601}">
      <dsp:nvSpPr>
        <dsp:cNvPr id="0" name=""/>
        <dsp:cNvSpPr/>
      </dsp:nvSpPr>
      <dsp:spPr>
        <a:xfrm>
          <a:off x="1450092" y="592842"/>
          <a:ext cx="3957814" cy="3957814"/>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3711F4-8CF8-4CCB-820C-8634AC048BB9}">
      <dsp:nvSpPr>
        <dsp:cNvPr id="0" name=""/>
        <dsp:cNvSpPr/>
      </dsp:nvSpPr>
      <dsp:spPr>
        <a:xfrm>
          <a:off x="1450092" y="592842"/>
          <a:ext cx="3957814" cy="3957814"/>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F95564-B1B6-436C-A222-6F3DA04009D8}">
      <dsp:nvSpPr>
        <dsp:cNvPr id="0" name=""/>
        <dsp:cNvSpPr/>
      </dsp:nvSpPr>
      <dsp:spPr>
        <a:xfrm>
          <a:off x="1450092" y="592842"/>
          <a:ext cx="3957814" cy="3957814"/>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0BB906-3831-4D4F-B735-3E0BDFE69AD8}">
      <dsp:nvSpPr>
        <dsp:cNvPr id="0" name=""/>
        <dsp:cNvSpPr/>
      </dsp:nvSpPr>
      <dsp:spPr>
        <a:xfrm>
          <a:off x="2518171" y="1660921"/>
          <a:ext cx="1821656" cy="18216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en-US" sz="3000" kern="1200" dirty="0"/>
            <a:t>Lipids and health</a:t>
          </a:r>
        </a:p>
      </dsp:txBody>
      <dsp:txXfrm>
        <a:off x="2784946" y="1927696"/>
        <a:ext cx="1288106" cy="1288106"/>
      </dsp:txXfrm>
    </dsp:sp>
    <dsp:sp modelId="{0D5D6858-FA02-42A8-B121-DBEC1DE9DDBC}">
      <dsp:nvSpPr>
        <dsp:cNvPr id="0" name=""/>
        <dsp:cNvSpPr/>
      </dsp:nvSpPr>
      <dsp:spPr>
        <a:xfrm>
          <a:off x="2791420" y="1168"/>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What is the structure of cholesterol?</a:t>
          </a:r>
        </a:p>
      </dsp:txBody>
      <dsp:txXfrm>
        <a:off x="2978163" y="187911"/>
        <a:ext cx="901673" cy="901673"/>
      </dsp:txXfrm>
    </dsp:sp>
    <dsp:sp modelId="{D0514659-462D-446A-9409-78F24FC50854}">
      <dsp:nvSpPr>
        <dsp:cNvPr id="0" name=""/>
        <dsp:cNvSpPr/>
      </dsp:nvSpPr>
      <dsp:spPr>
        <a:xfrm>
          <a:off x="4724421"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the differences between HDL and LDL?</a:t>
          </a:r>
        </a:p>
      </dsp:txBody>
      <dsp:txXfrm>
        <a:off x="4911164" y="2120913"/>
        <a:ext cx="901673" cy="901673"/>
      </dsp:txXfrm>
    </dsp:sp>
    <dsp:sp modelId="{D0142A71-9893-4721-811C-7FF08296CD13}">
      <dsp:nvSpPr>
        <dsp:cNvPr id="0" name=""/>
        <dsp:cNvSpPr/>
      </dsp:nvSpPr>
      <dsp:spPr>
        <a:xfrm>
          <a:off x="2791420" y="3867171"/>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explain a link between lipids and weight gain?</a:t>
          </a:r>
        </a:p>
      </dsp:txBody>
      <dsp:txXfrm>
        <a:off x="2978163" y="4053914"/>
        <a:ext cx="901673" cy="901673"/>
      </dsp:txXfrm>
    </dsp:sp>
    <dsp:sp modelId="{9F1E7C8F-F45C-4413-AA47-3F36AC794734}">
      <dsp:nvSpPr>
        <dsp:cNvPr id="0" name=""/>
        <dsp:cNvSpPr/>
      </dsp:nvSpPr>
      <dsp:spPr>
        <a:xfrm>
          <a:off x="858418" y="1934170"/>
          <a:ext cx="1275159" cy="12751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Can you evaluate the role of lipids in weight gain?</a:t>
          </a:r>
        </a:p>
      </dsp:txBody>
      <dsp:txXfrm>
        <a:off x="1045161" y="2120913"/>
        <a:ext cx="901673" cy="90167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15/11/2023</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15/11/2023</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chance to discuss what the learners come up with. Learners will likely give examples of various cooking oils (sunflower or olive oil being the most common) and will probably link examples of waxes to candles and beauty treatments. They may mention anabolic steroids. Unless they have already done cell structure, they may not identify phospholipids in their role in the cell membrane. This does allow you to link to other topics in the unit and even to other units. For example, the use of paraffin wax as a care strategy for arthritis or the health and safety issues inherent in this method of treatment.</a:t>
            </a:r>
          </a:p>
          <a:p>
            <a:endParaRPr lang="en-GB" dirty="0"/>
          </a:p>
          <a:p>
            <a:r>
              <a:rPr lang="en-GB" dirty="0"/>
              <a:t>Time allowing, learners could be set a task of researching one of these groups and identifying more examples to share with the class</a:t>
            </a:r>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dirty="0"/>
          </a:p>
        </p:txBody>
      </p:sp>
    </p:spTree>
    <p:extLst>
      <p:ext uri="{BB962C8B-B14F-4D97-AF65-F5344CB8AC3E}">
        <p14:creationId xmlns:p14="http://schemas.microsoft.com/office/powerpoint/2010/main" val="402660603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how many learners there are in the class, and the resources and facilities available, the tutor may need some work to occupy learners while each group takes its turn to record. This might be a good time to give out some practise exam questions to work on or to encourage learners to create revision resources. Learners may also need more time to work on their video presentation.</a:t>
            </a:r>
          </a:p>
          <a:p>
            <a:endParaRPr lang="en-GB" dirty="0"/>
          </a:p>
        </p:txBody>
      </p:sp>
      <p:sp>
        <p:nvSpPr>
          <p:cNvPr id="4" name="Slide Number Placeholder 3"/>
          <p:cNvSpPr>
            <a:spLocks noGrp="1"/>
          </p:cNvSpPr>
          <p:nvPr>
            <p:ph type="sldNum" sz="quarter" idx="5"/>
          </p:nvPr>
        </p:nvSpPr>
        <p:spPr/>
        <p:txBody>
          <a:bodyPr/>
          <a:lstStyle/>
          <a:p>
            <a:fld id="{618724CD-BE3E-4A0A-90DB-E43BD1EB70B9}" type="slidenum">
              <a:rPr lang="en-GB" smtClean="0"/>
              <a:t>130</a:t>
            </a:fld>
            <a:endParaRPr lang="en-GB" dirty="0"/>
          </a:p>
        </p:txBody>
      </p:sp>
    </p:spTree>
    <p:extLst>
      <p:ext uri="{BB962C8B-B14F-4D97-AF65-F5344CB8AC3E}">
        <p14:creationId xmlns:p14="http://schemas.microsoft.com/office/powerpoint/2010/main" val="42652955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133</a:t>
            </a:fld>
            <a:endParaRPr lang="en-GB" dirty="0"/>
          </a:p>
        </p:txBody>
      </p:sp>
    </p:spTree>
    <p:extLst>
      <p:ext uri="{BB962C8B-B14F-4D97-AF65-F5344CB8AC3E}">
        <p14:creationId xmlns:p14="http://schemas.microsoft.com/office/powerpoint/2010/main" val="76551167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planned and resourced as a single lesson. However, depending on group size, it is likely to take two lessons – one to record the videos, with another to present them. Tutors may also consider running this lesson as the recording session and present the final videos to the wider school, college or even parents and visitors as an event. Videos can also be posted to a VLE or to a school/college website and learners can conduct their peer review on those. Alternatively, you may use this lesson to apply the learning to exam and assessment style questions.</a:t>
            </a:r>
          </a:p>
        </p:txBody>
      </p:sp>
      <p:sp>
        <p:nvSpPr>
          <p:cNvPr id="4" name="Slide Number Placeholder 3"/>
          <p:cNvSpPr>
            <a:spLocks noGrp="1"/>
          </p:cNvSpPr>
          <p:nvPr>
            <p:ph type="sldNum" sz="quarter" idx="5"/>
          </p:nvPr>
        </p:nvSpPr>
        <p:spPr/>
        <p:txBody>
          <a:bodyPr/>
          <a:lstStyle/>
          <a:p>
            <a:fld id="{9920340D-206C-4C41-A35B-4D72CE2F2B89}" type="slidenum">
              <a:rPr lang="en-GB" smtClean="0"/>
              <a:t>134</a:t>
            </a:fld>
            <a:endParaRPr lang="en-GB" dirty="0"/>
          </a:p>
        </p:txBody>
      </p:sp>
    </p:spTree>
    <p:extLst>
      <p:ext uri="{BB962C8B-B14F-4D97-AF65-F5344CB8AC3E}">
        <p14:creationId xmlns:p14="http://schemas.microsoft.com/office/powerpoint/2010/main" val="320576233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may be useful to encourage the learners to look back at all of their keywords and definitions tables from the previous lessons and consider how they will ensure that they use as much accurate technical language as possible.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135</a:t>
            </a:fld>
            <a:endParaRPr lang="en-GB" dirty="0"/>
          </a:p>
        </p:txBody>
      </p:sp>
    </p:spTree>
    <p:extLst>
      <p:ext uri="{BB962C8B-B14F-4D97-AF65-F5344CB8AC3E}">
        <p14:creationId xmlns:p14="http://schemas.microsoft.com/office/powerpoint/2010/main" val="375100193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137</a:t>
            </a:fld>
            <a:endParaRPr lang="en-GB" dirty="0"/>
          </a:p>
        </p:txBody>
      </p:sp>
    </p:spTree>
    <p:extLst>
      <p:ext uri="{BB962C8B-B14F-4D97-AF65-F5344CB8AC3E}">
        <p14:creationId xmlns:p14="http://schemas.microsoft.com/office/powerpoint/2010/main" val="262993531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planned/resourced as a single lesson. However, depending on group size, it is likely to take two lessons – one to record the video, another to present them. Tutors may also consider running this lesson as the recording session and present the final videos to the wider school/college or even parents and visitors as an event. Videos can also be posted to a VLE or even a school/college website and learners can conduct their peer review on those.</a:t>
            </a:r>
          </a:p>
        </p:txBody>
      </p:sp>
      <p:sp>
        <p:nvSpPr>
          <p:cNvPr id="4" name="Slide Number Placeholder 3"/>
          <p:cNvSpPr>
            <a:spLocks noGrp="1"/>
          </p:cNvSpPr>
          <p:nvPr>
            <p:ph type="sldNum" sz="quarter" idx="5"/>
          </p:nvPr>
        </p:nvSpPr>
        <p:spPr/>
        <p:txBody>
          <a:bodyPr/>
          <a:lstStyle/>
          <a:p>
            <a:fld id="{9920340D-206C-4C41-A35B-4D72CE2F2B89}" type="slidenum">
              <a:rPr lang="en-GB" smtClean="0"/>
              <a:t>138</a:t>
            </a:fld>
            <a:endParaRPr lang="en-GB" dirty="0"/>
          </a:p>
        </p:txBody>
      </p:sp>
    </p:spTree>
    <p:extLst>
      <p:ext uri="{BB962C8B-B14F-4D97-AF65-F5344CB8AC3E}">
        <p14:creationId xmlns:p14="http://schemas.microsoft.com/office/powerpoint/2010/main" val="320576233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Assuming a group of 20 learners (with four or five groups) with 10 minutes for each presentation and time between for set-up and questions/feedback, you are looking at maybe 20</a:t>
            </a:r>
            <a:r>
              <a:rPr lang="en-GB" dirty="0">
                <a:sym typeface="Symbol" panose="05050102010706020507" pitchFamily="18" charset="2"/>
              </a:rPr>
              <a:t></a:t>
            </a:r>
            <a:r>
              <a:rPr lang="en-GB" dirty="0"/>
              <a:t>25 minutes per group. This will mean around 100 minutes for all learners to present, with a bit of leeway. If you have other group sizes, this timing may change.</a:t>
            </a:r>
          </a:p>
          <a:p>
            <a:r>
              <a:rPr lang="en-GB" dirty="0">
                <a:cs typeface="Calibri"/>
              </a:rPr>
              <a:t>Tutor to give an overview of the peer-assessment feedback form and an overview of each assessment element so that the learners have a good idea of how to approach each section and to support good quality feedback.</a:t>
            </a:r>
          </a:p>
        </p:txBody>
      </p:sp>
      <p:sp>
        <p:nvSpPr>
          <p:cNvPr id="4" name="Slide Number Placeholder 3"/>
          <p:cNvSpPr>
            <a:spLocks noGrp="1"/>
          </p:cNvSpPr>
          <p:nvPr>
            <p:ph type="sldNum" sz="quarter" idx="5"/>
          </p:nvPr>
        </p:nvSpPr>
        <p:spPr/>
        <p:txBody>
          <a:bodyPr/>
          <a:lstStyle/>
          <a:p>
            <a:fld id="{618724CD-BE3E-4A0A-90DB-E43BD1EB70B9}" type="slidenum">
              <a:rPr lang="en-GB" smtClean="0"/>
              <a:t>139</a:t>
            </a:fld>
            <a:endParaRPr lang="en-GB" dirty="0"/>
          </a:p>
        </p:txBody>
      </p:sp>
    </p:spTree>
    <p:extLst>
      <p:ext uri="{BB962C8B-B14F-4D97-AF65-F5344CB8AC3E}">
        <p14:creationId xmlns:p14="http://schemas.microsoft.com/office/powerpoint/2010/main" val="358217773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Peer review should be shared with the group whose video it is so that they know where they need to improve if they do a similar project in future. This can be printed out and given to learners (one copy per video). Learners can add comments to the box next to the total. The tutor should also share the criteria on this form with the class before they start making their video so that the learners know what they will be assessed against. Peer review could also be done as a Microsoft or Google form or using menti.com with questions or free-text comments. The tutor can assess the videos using the same form. Learners can be encouraged to write down any questions they want to ask the video creators at the end, and the tutor should try to have at least one question ready to challenge understanding of the topic</a:t>
            </a:r>
          </a:p>
        </p:txBody>
      </p:sp>
      <p:sp>
        <p:nvSpPr>
          <p:cNvPr id="4" name="Slide Number Placeholder 3"/>
          <p:cNvSpPr>
            <a:spLocks noGrp="1"/>
          </p:cNvSpPr>
          <p:nvPr>
            <p:ph type="sldNum" sz="quarter" idx="5"/>
          </p:nvPr>
        </p:nvSpPr>
        <p:spPr/>
        <p:txBody>
          <a:bodyPr/>
          <a:lstStyle/>
          <a:p>
            <a:fld id="{618724CD-BE3E-4A0A-90DB-E43BD1EB70B9}" type="slidenum">
              <a:rPr lang="en-GB" smtClean="0"/>
              <a:t>140</a:t>
            </a:fld>
            <a:endParaRPr lang="en-GB" dirty="0"/>
          </a:p>
        </p:txBody>
      </p:sp>
    </p:spTree>
    <p:extLst>
      <p:ext uri="{BB962C8B-B14F-4D97-AF65-F5344CB8AC3E}">
        <p14:creationId xmlns:p14="http://schemas.microsoft.com/office/powerpoint/2010/main" val="145184232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Tutors could add or modify the questions to suit what they feel would be a good reflective exercise for the learners. The main aim is to give learners the chance to practice their reflection skills and to understand how this links to career and real-world applications. This can develop good practice for reflection in the ESP and other assessments in the course (especially in the second year). </a:t>
            </a:r>
          </a:p>
        </p:txBody>
      </p:sp>
      <p:sp>
        <p:nvSpPr>
          <p:cNvPr id="4" name="Slide Number Placeholder 3"/>
          <p:cNvSpPr>
            <a:spLocks noGrp="1"/>
          </p:cNvSpPr>
          <p:nvPr>
            <p:ph type="sldNum" sz="quarter" idx="5"/>
          </p:nvPr>
        </p:nvSpPr>
        <p:spPr/>
        <p:txBody>
          <a:bodyPr/>
          <a:lstStyle/>
          <a:p>
            <a:fld id="{618724CD-BE3E-4A0A-90DB-E43BD1EB70B9}" type="slidenum">
              <a:rPr lang="en-GB" smtClean="0"/>
              <a:t>141</a:t>
            </a:fld>
            <a:endParaRPr lang="en-GB" dirty="0"/>
          </a:p>
        </p:txBody>
      </p:sp>
    </p:spTree>
    <p:extLst>
      <p:ext uri="{BB962C8B-B14F-4D97-AF65-F5344CB8AC3E}">
        <p14:creationId xmlns:p14="http://schemas.microsoft.com/office/powerpoint/2010/main" val="303851987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143</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can choose to print out each practical in the series individually and give out one each lesson or they can print out the project brief, topic list, keyword sheet and all the practical sheets as a single booklet and use page numbers to tell learners which pages they need to be looking at.</a:t>
            </a:r>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dirty="0"/>
          </a:p>
        </p:txBody>
      </p:sp>
    </p:spTree>
    <p:extLst>
      <p:ext uri="{BB962C8B-B14F-4D97-AF65-F5344CB8AC3E}">
        <p14:creationId xmlns:p14="http://schemas.microsoft.com/office/powerpoint/2010/main" val="3680173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Consult with your own technical team before carrying out these practical's to ensure that the safety information is up-to-date and there are no issues with the practical's in your own facilities. Technicians or tutors would also be advised to carry out the practical's themselves in advance to ensure that they work as expected.</a:t>
            </a:r>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dirty="0"/>
          </a:p>
        </p:txBody>
      </p:sp>
    </p:spTree>
    <p:extLst>
      <p:ext uri="{BB962C8B-B14F-4D97-AF65-F5344CB8AC3E}">
        <p14:creationId xmlns:p14="http://schemas.microsoft.com/office/powerpoint/2010/main" val="464656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Practical lab worksheet available in the document pack - </a:t>
            </a:r>
            <a:r>
              <a:rPr lang="en-GB" b="1" dirty="0"/>
              <a:t>Practical lab 1: Properties of lipids</a:t>
            </a:r>
          </a:p>
          <a:p>
            <a:r>
              <a:rPr lang="en-GB" b="1" dirty="0">
                <a:ea typeface="Calibri"/>
                <a:cs typeface="Calibri"/>
              </a:rPr>
              <a:t>Lesson plan 1</a:t>
            </a:r>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dirty="0"/>
          </a:p>
        </p:txBody>
      </p:sp>
    </p:spTree>
    <p:extLst>
      <p:ext uri="{BB962C8B-B14F-4D97-AF65-F5344CB8AC3E}">
        <p14:creationId xmlns:p14="http://schemas.microsoft.com/office/powerpoint/2010/main" val="3152957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the tutor can collect learner information on the board in some form. Summarise the experimental results in a table or similar. For an extra stretch activity, the learners can be tasked with working out the best way to achieve this.</a:t>
            </a:r>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dirty="0"/>
          </a:p>
        </p:txBody>
      </p:sp>
    </p:spTree>
    <p:extLst>
      <p:ext uri="{BB962C8B-B14F-4D97-AF65-F5344CB8AC3E}">
        <p14:creationId xmlns:p14="http://schemas.microsoft.com/office/powerpoint/2010/main" val="3507223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can then refer to the feedback from the previous slide and have learners speculate as to why their results came out the way they did based on the information on this slide.</a:t>
            </a:r>
          </a:p>
          <a:p>
            <a:r>
              <a:rPr lang="en-GB" dirty="0"/>
              <a:t>The solubility information should be self-explanatory. All the samples should, to an extent, dissolve in ethanol but not in water. However, the solid fats and waxes may take longer to dissolve, so they may have been marked as insoluble in both by some learners. A discussion can be had about how the density of the material might impact solubility in any solute.</a:t>
            </a:r>
          </a:p>
          <a:p>
            <a:endParaRPr lang="en-GB" dirty="0"/>
          </a:p>
          <a:p>
            <a:r>
              <a:rPr lang="en-GB" dirty="0"/>
              <a:t>If the learners burnt the candles or even the oil or fat, they should have observed black particles in the smoke. This is soot (carbon), which suggests carbon is in the structure of the lipid. A discussion could be had about how to detect the other elements in the lipids or investigate the black particles to demonstrate that they are carbon.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dirty="0"/>
          </a:p>
        </p:txBody>
      </p:sp>
    </p:spTree>
    <p:extLst>
      <p:ext uri="{BB962C8B-B14F-4D97-AF65-F5344CB8AC3E}">
        <p14:creationId xmlns:p14="http://schemas.microsoft.com/office/powerpoint/2010/main" val="3656131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has been added to give space for tutors to insert their own preferred diagrams of lipids, or to provide learners with reference to textbooks, handouts or video clips which give clear structures of the different lipids that the learners need to be able to draw and describe.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dirty="0"/>
          </a:p>
        </p:txBody>
      </p:sp>
    </p:spTree>
    <p:extLst>
      <p:ext uri="{BB962C8B-B14F-4D97-AF65-F5344CB8AC3E}">
        <p14:creationId xmlns:p14="http://schemas.microsoft.com/office/powerpoint/2010/main" val="561146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can use this slide to talk through the structure of fatty acids and the difference between saturated and unsaturated fats. The animation will break this down for the learners. However, it is expected that learners will also research and draw their own diagrams as part of the practical workbook. This is for consolidation of that information and to scaffold for learners who need it.</a:t>
            </a:r>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dirty="0"/>
          </a:p>
        </p:txBody>
      </p:sp>
    </p:spTree>
    <p:extLst>
      <p:ext uri="{BB962C8B-B14F-4D97-AF65-F5344CB8AC3E}">
        <p14:creationId xmlns:p14="http://schemas.microsoft.com/office/powerpoint/2010/main" val="46122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can discuss the structures of these lipids with the learners and use questioning to link back to the practical. They can then spend some time using textbooks and this image to create their own diagram.</a:t>
            </a:r>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dirty="0"/>
          </a:p>
        </p:txBody>
      </p:sp>
    </p:spTree>
    <p:extLst>
      <p:ext uri="{BB962C8B-B14F-4D97-AF65-F5344CB8AC3E}">
        <p14:creationId xmlns:p14="http://schemas.microsoft.com/office/powerpoint/2010/main" val="3019083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This slide has been added to give space for tutors to insert their own preferred diagrams of lipids, or to provide learners with reference to textbooks, handouts or video clips which give clear structures of the different lipids that the learners need to be able to draw and describe.</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dirty="0"/>
          </a:p>
        </p:txBody>
      </p:sp>
    </p:spTree>
    <p:extLst>
      <p:ext uri="{BB962C8B-B14F-4D97-AF65-F5344CB8AC3E}">
        <p14:creationId xmlns:p14="http://schemas.microsoft.com/office/powerpoint/2010/main" val="2616568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Tutor can add the appropriate details for their own safeguarding and pastoral teams here. For example, at Bury, there is a 'Big red Button' on the virtual learning environment (VLE) that can be pressed to contact safeguarding, and there are pastoral managers for each department who are trained in this. Add your own safeguarding, well-being and pastoral contact details here as appropriate.</a:t>
            </a:r>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4013814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to discuss the structures of these lipids with the learners and use questioning to link back to the practical.</a:t>
            </a:r>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dirty="0"/>
          </a:p>
        </p:txBody>
      </p:sp>
    </p:spTree>
    <p:extLst>
      <p:ext uri="{BB962C8B-B14F-4D97-AF65-F5344CB8AC3E}">
        <p14:creationId xmlns:p14="http://schemas.microsoft.com/office/powerpoint/2010/main" val="1094118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how the lesson runs, some or all of these questions may have already been asked in the form of mini-plenary activities. For example, they could have asked either of the AO2 questions after or even during the practical activities. We recommend that we encourage learners to capture and review their learning as much as possible. At the end of the lesson, the tutor can ask all the questions that have not been asked yet. They can also revisit some of the questions already asked, especially if the mini-plenaries revealed some learners had not understood at the time so that you can give them a chance to demonstrate understanding after some reflection time. You can also ask learners who answered the easier questions earlier a more challenging one. It is important that learners are encouraged to give different answers to the questions for which there are multiple answers and not just repeat what a previous learner said.</a:t>
            </a:r>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952347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 back to the project brief which learners will have in the front of their folders. Learners can now RAG (red, amber, green) rate their knowledge of the topic in the table as part of the project brief and make notes of anything they need to further review or read up on.</a:t>
            </a:r>
          </a:p>
          <a:p>
            <a:r>
              <a:rPr lang="en-GB" dirty="0"/>
              <a:t>Get learners to look at this and the series of questions they wrote down on slide 3. Get them to give feedback on whether they can answer any of those questions. As an additional activity, you could also get them to RAG rate the questions to say how confident they are about their understanding of the answers. Learners can spend time either at the end of the lesson or in their own time to write the answers they have worked out.</a:t>
            </a:r>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dirty="0"/>
          </a:p>
        </p:txBody>
      </p:sp>
    </p:spTree>
    <p:extLst>
      <p:ext uri="{BB962C8B-B14F-4D97-AF65-F5344CB8AC3E}">
        <p14:creationId xmlns:p14="http://schemas.microsoft.com/office/powerpoint/2010/main" val="1989362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dirty="0"/>
          </a:p>
        </p:txBody>
      </p:sp>
    </p:spTree>
    <p:extLst>
      <p:ext uri="{BB962C8B-B14F-4D97-AF65-F5344CB8AC3E}">
        <p14:creationId xmlns:p14="http://schemas.microsoft.com/office/powerpoint/2010/main" val="1160733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dirty="0"/>
          </a:p>
        </p:txBody>
      </p:sp>
    </p:spTree>
    <p:extLst>
      <p:ext uri="{BB962C8B-B14F-4D97-AF65-F5344CB8AC3E}">
        <p14:creationId xmlns:p14="http://schemas.microsoft.com/office/powerpoint/2010/main" val="458944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There are some alternatives that can be used here. For example, the tutor might want to use individual white boards or have learners come up to the board to add their own recollections to an all-class mind map.</a:t>
            </a:r>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dirty="0"/>
          </a:p>
        </p:txBody>
      </p:sp>
    </p:spTree>
    <p:extLst>
      <p:ext uri="{BB962C8B-B14F-4D97-AF65-F5344CB8AC3E}">
        <p14:creationId xmlns:p14="http://schemas.microsoft.com/office/powerpoint/2010/main" val="2134127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can be printed off to use as an activity throughout the lesson but initially as a starter to give learners an outline of what questions they are expected to be looking for answers to. Get the learners to work in pairs to discuss their thinking and capture what they already know on the printed slide. You will review and add to these questions at the end of the lesson.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aim here is to provide a method for tracking progress throughout the session. Learners to have a printout of this sheet and can write notes next to the relevant question when they get information that might be part of an answer to the question. This might be from what the tutor says in a didactic activity, from learners’ own research or what they observe during a practical. At points throughout the lesson, the tutor can call a mini-plenary to ask some of these questions of some learners – targeting specific learners with questions and differentiating based on ability. Each question can be asked of multiple learners with different expected answers (and a ‘no repeated answers’ rule can be in place).</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dirty="0"/>
          </a:p>
        </p:txBody>
      </p:sp>
    </p:spTree>
    <p:extLst>
      <p:ext uri="{BB962C8B-B14F-4D97-AF65-F5344CB8AC3E}">
        <p14:creationId xmlns:p14="http://schemas.microsoft.com/office/powerpoint/2010/main" val="2079879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could be set as a ‘flipped learning’ activity with the learners doing this research at home and coming in with their conclusions. The discussion should revolve around conclusions that are more than just ‘fat is not as bad as believed’. Learners need to be encouraged to add more depth to their ideas by supporting conclusions with evidence (e.g., quotes providing a more nuanced viewpoint than ‘fat is not as bad as believed, however…’).</a:t>
            </a:r>
          </a:p>
          <a:p>
            <a:r>
              <a:rPr lang="en-GB" dirty="0"/>
              <a:t>The critical evaluation should bring up the fact that the first link (to Purition) is a webpage run by company selling weight-loss food. This might indicate that they have a bias, with some form of agenda based on selling more of their product.</a:t>
            </a:r>
          </a:p>
        </p:txBody>
      </p:sp>
      <p:sp>
        <p:nvSpPr>
          <p:cNvPr id="4" name="Slide Number Placeholder 3"/>
          <p:cNvSpPr>
            <a:spLocks noGrp="1"/>
          </p:cNvSpPr>
          <p:nvPr>
            <p:ph type="sldNum" sz="quarter" idx="5"/>
          </p:nvPr>
        </p:nvSpPr>
        <p:spPr/>
        <p:txBody>
          <a:bodyPr/>
          <a:lstStyle/>
          <a:p>
            <a:fld id="{9920340D-206C-4C41-A35B-4D72CE2F2B89}" type="slidenum">
              <a:rPr lang="en-GB" smtClean="0"/>
              <a:pPr/>
              <a:t>32</a:t>
            </a:fld>
            <a:endParaRPr lang="en-GB" dirty="0"/>
          </a:p>
        </p:txBody>
      </p:sp>
    </p:spTree>
    <p:extLst>
      <p:ext uri="{BB962C8B-B14F-4D97-AF65-F5344CB8AC3E}">
        <p14:creationId xmlns:p14="http://schemas.microsoft.com/office/powerpoint/2010/main" val="1500790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 tutor can either supply the packaging or learners can be asked to bring their own in. Adopting both approaches may be the best way to go with this task to have a good range of foodstuffs. The tutor can support learners by suggesting ways to analyse the data from the packaging. For example, they could tabulate the information with – one row per food item and a column for each piece of data from the label – then highlight similarities and differences. Learners may have their own ideas on how to achieve the same effect. The main observation they need to make is that low fat often equals higher sugar, and the tutor can guide them on this.</a:t>
            </a:r>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dirty="0"/>
          </a:p>
        </p:txBody>
      </p:sp>
    </p:spTree>
    <p:extLst>
      <p:ext uri="{BB962C8B-B14F-4D97-AF65-F5344CB8AC3E}">
        <p14:creationId xmlns:p14="http://schemas.microsoft.com/office/powerpoint/2010/main" val="42271191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34</a:t>
            </a:fld>
            <a:endParaRPr lang="en-GB" dirty="0"/>
          </a:p>
        </p:txBody>
      </p:sp>
    </p:spTree>
    <p:extLst>
      <p:ext uri="{BB962C8B-B14F-4D97-AF65-F5344CB8AC3E}">
        <p14:creationId xmlns:p14="http://schemas.microsoft.com/office/powerpoint/2010/main" val="1790888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Eight lessons assumes that the lessons are two hours long for a total of 16 hours of teaching time. You may want to adjust this slide based on your actual lesson length.</a:t>
            </a:r>
          </a:p>
          <a:p>
            <a:r>
              <a:rPr lang="en-GB" dirty="0"/>
              <a:t>The video presentation can be replaced with a live presentation if preferred.</a:t>
            </a:r>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dirty="0"/>
          </a:p>
        </p:txBody>
      </p:sp>
    </p:spTree>
    <p:extLst>
      <p:ext uri="{BB962C8B-B14F-4D97-AF65-F5344CB8AC3E}">
        <p14:creationId xmlns:p14="http://schemas.microsoft.com/office/powerpoint/2010/main" val="1578428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 tutor can lead discussion after the Think, Pair, Share activity towards the ideas needed for the next part – the role of cholesterol.</a:t>
            </a:r>
          </a:p>
        </p:txBody>
      </p:sp>
      <p:sp>
        <p:nvSpPr>
          <p:cNvPr id="4" name="Slide Number Placeholder 3"/>
          <p:cNvSpPr>
            <a:spLocks noGrp="1"/>
          </p:cNvSpPr>
          <p:nvPr>
            <p:ph type="sldNum" sz="quarter" idx="5"/>
          </p:nvPr>
        </p:nvSpPr>
        <p:spPr/>
        <p:txBody>
          <a:bodyPr/>
          <a:lstStyle/>
          <a:p>
            <a:fld id="{9920340D-206C-4C41-A35B-4D72CE2F2B89}" type="slidenum">
              <a:rPr lang="en-GB" smtClean="0"/>
              <a:pPr/>
              <a:t>35</a:t>
            </a:fld>
            <a:endParaRPr lang="en-GB" dirty="0"/>
          </a:p>
        </p:txBody>
      </p:sp>
    </p:spTree>
    <p:extLst>
      <p:ext uri="{BB962C8B-B14F-4D97-AF65-F5344CB8AC3E}">
        <p14:creationId xmlns:p14="http://schemas.microsoft.com/office/powerpoint/2010/main" val="18216906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are there for the learners to consider before they move into the next slide, which starts a discussion on cholesterol. The difference between the two types of fatty acid (in terms of presence or absence of double bonds in the fatty acid chains) should have been discussed in lesson 1, as will information on where they come from. If learners do not recall that information, or it was not discussed, they can be reminded of this now. Learners may have an idea of why these are bad from their own general awareness or from the previous lesson. However, this question leads directly into the discussion on cholesterol in the next section.</a:t>
            </a:r>
          </a:p>
        </p:txBody>
      </p:sp>
      <p:sp>
        <p:nvSpPr>
          <p:cNvPr id="4" name="Slide Number Placeholder 3"/>
          <p:cNvSpPr>
            <a:spLocks noGrp="1"/>
          </p:cNvSpPr>
          <p:nvPr>
            <p:ph type="sldNum" sz="quarter" idx="5"/>
          </p:nvPr>
        </p:nvSpPr>
        <p:spPr/>
        <p:txBody>
          <a:bodyPr/>
          <a:lstStyle/>
          <a:p>
            <a:fld id="{319CD8FF-0F18-4908-B31C-748EC5488521}" type="slidenum">
              <a:rPr lang="en-GB" smtClean="0"/>
              <a:t>36</a:t>
            </a:fld>
            <a:endParaRPr lang="en-GB" dirty="0"/>
          </a:p>
        </p:txBody>
      </p:sp>
    </p:spTree>
    <p:extLst>
      <p:ext uri="{BB962C8B-B14F-4D97-AF65-F5344CB8AC3E}">
        <p14:creationId xmlns:p14="http://schemas.microsoft.com/office/powerpoint/2010/main" val="30916107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can use pieces of paper for this or individual whiteboards. When every learner has noted their individual thoughts, the teacher can get them to share ideas. This can either be verbally or the learners can be given a chance to share their ideas on the whiteboard. Depending on how confident the learners are, this can be a very effective and empowering way for learners to give feedback.</a:t>
            </a:r>
          </a:p>
        </p:txBody>
      </p:sp>
      <p:sp>
        <p:nvSpPr>
          <p:cNvPr id="4" name="Slide Number Placeholder 3"/>
          <p:cNvSpPr>
            <a:spLocks noGrp="1"/>
          </p:cNvSpPr>
          <p:nvPr>
            <p:ph type="sldNum" sz="quarter" idx="5"/>
          </p:nvPr>
        </p:nvSpPr>
        <p:spPr/>
        <p:txBody>
          <a:bodyPr/>
          <a:lstStyle/>
          <a:p>
            <a:fld id="{9920340D-206C-4C41-A35B-4D72CE2F2B89}" type="slidenum">
              <a:rPr lang="en-GB" smtClean="0"/>
              <a:pPr/>
              <a:t>37</a:t>
            </a:fld>
            <a:endParaRPr lang="en-GB" dirty="0"/>
          </a:p>
        </p:txBody>
      </p:sp>
    </p:spTree>
    <p:extLst>
      <p:ext uri="{BB962C8B-B14F-4D97-AF65-F5344CB8AC3E}">
        <p14:creationId xmlns:p14="http://schemas.microsoft.com/office/powerpoint/2010/main" val="4119897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Brief overview. The tutor can discuss some of the learners’ ideas from the previous activity as they go through this slide.</a:t>
            </a:r>
          </a:p>
        </p:txBody>
      </p:sp>
      <p:sp>
        <p:nvSpPr>
          <p:cNvPr id="4" name="Slide Number Placeholder 3"/>
          <p:cNvSpPr>
            <a:spLocks noGrp="1"/>
          </p:cNvSpPr>
          <p:nvPr>
            <p:ph type="sldNum" sz="quarter" idx="5"/>
          </p:nvPr>
        </p:nvSpPr>
        <p:spPr/>
        <p:txBody>
          <a:bodyPr/>
          <a:lstStyle/>
          <a:p>
            <a:fld id="{9920340D-206C-4C41-A35B-4D72CE2F2B89}" type="slidenum">
              <a:rPr lang="en-GB" smtClean="0"/>
              <a:pPr/>
              <a:t>38</a:t>
            </a:fld>
            <a:endParaRPr lang="en-GB" dirty="0"/>
          </a:p>
        </p:txBody>
      </p:sp>
    </p:spTree>
    <p:extLst>
      <p:ext uri="{BB962C8B-B14F-4D97-AF65-F5344CB8AC3E}">
        <p14:creationId xmlns:p14="http://schemas.microsoft.com/office/powerpoint/2010/main" val="34162956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0CBED7-DBCB-4198-BA7D-215C76F01E4C}"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5811"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7581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dirty="0"/>
              <a:t>This can be printed out and given to learners so that they can think about the questions and make notes on the sheet, highlight important keywords, etc. Learners can have some time to try to answer the questions themselves and give their feedback, either using individual whiteboards, on the main board at the front or by using an online app like menti.com. </a:t>
            </a:r>
          </a:p>
          <a:p>
            <a:endParaRPr lang="en-US" dirty="0">
              <a:cs typeface="Calibri"/>
            </a:endParaRPr>
          </a:p>
        </p:txBody>
      </p:sp>
      <p:sp>
        <p:nvSpPr>
          <p:cNvPr id="375813"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0C82495-5EF1-4B04-BAF0-25780BA7C330}" type="slidenum">
              <a:rPr kumimoji="0" lang="en-GB"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GB"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6465711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21976C-6335-4F1A-8354-A486AE625F30}"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6835"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7683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dirty="0"/>
              <a:t>This consolidates what the learners should have noticed on the previous slide. This may surprise some learners because of narrative of ‘cholesterol: all bad’, but some may already be aware of the idea of ‘good’ and ‘bad’ cholesterol. This can lead into a discussion of the differences between HDL and LDL. Those differences will be covered on the following slides. For additional AO3, learners can research HDLs and LDLs themselves as part of writing up their conclusions to this. The next few slides are more consolidation than didactic in nature.</a:t>
            </a:r>
          </a:p>
        </p:txBody>
      </p:sp>
      <p:sp>
        <p:nvSpPr>
          <p:cNvPr id="376837" name="Slide Number Placeholder 3"/>
          <p:cNvSpPr txBox="1">
            <a:spLocks noGrp="1"/>
          </p:cNvSpPr>
          <p:nvPr/>
        </p:nvSpPr>
        <p:spPr bwMode="auto">
          <a:xfrm>
            <a:off x="3883852" y="8684826"/>
            <a:ext cx="2972547"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63755EA-6A5D-4C5D-ACB2-F9C114AFB841}" type="slidenum">
              <a:rPr kumimoji="0" lang="en-GB"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GB"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9987399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can scan the QR codes to read the sources on their phones and research other sources that may be relevant. They can also make use of the information on the previous slides (especially the data). This is an opportunity for the tutor to help learners to develop skills such as evaluation (essential for AO3 questions) and critical evaluation (essential for post-18 education) as well as referencing skills (needed for ESP and second-year assignments)</a:t>
            </a:r>
          </a:p>
        </p:txBody>
      </p:sp>
      <p:sp>
        <p:nvSpPr>
          <p:cNvPr id="4" name="Slide Number Placeholder 3"/>
          <p:cNvSpPr>
            <a:spLocks noGrp="1"/>
          </p:cNvSpPr>
          <p:nvPr>
            <p:ph type="sldNum" sz="quarter" idx="5"/>
          </p:nvPr>
        </p:nvSpPr>
        <p:spPr/>
        <p:txBody>
          <a:bodyPr/>
          <a:lstStyle/>
          <a:p>
            <a:fld id="{9920340D-206C-4C41-A35B-4D72CE2F2B89}" type="slidenum">
              <a:rPr lang="en-GB" smtClean="0"/>
              <a:pPr/>
              <a:t>43</a:t>
            </a:fld>
            <a:endParaRPr lang="en-GB" dirty="0"/>
          </a:p>
        </p:txBody>
      </p:sp>
    </p:spTree>
    <p:extLst>
      <p:ext uri="{BB962C8B-B14F-4D97-AF65-F5344CB8AC3E}">
        <p14:creationId xmlns:p14="http://schemas.microsoft.com/office/powerpoint/2010/main" val="9126918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how the lesson runs, some or all of these questions may have already been asked in the form of mini-plenary activities. Revisit this slide and ask learners to add as much detail as they can to their original answers.</a:t>
            </a:r>
          </a:p>
          <a:p>
            <a:r>
              <a:rPr lang="en-GB" dirty="0"/>
              <a:t>Learners may have answered either of the AO2 questions after or even during the practical activities, but it is useful to structure a specific review activity. At the end of the lesson, the tutor can ask all the questions that have not been answered yet. They can also revisit some of the questions already asked, especially if the mini-plenaries revealed some learners had not understood at the time so that you can give them a chance to demonstrate understanding after some reflection time. You can also ask learners who answered the easier questions earlier a more challenging one.</a:t>
            </a:r>
          </a:p>
        </p:txBody>
      </p:sp>
      <p:sp>
        <p:nvSpPr>
          <p:cNvPr id="4" name="Slide Number Placeholder 3"/>
          <p:cNvSpPr>
            <a:spLocks noGrp="1"/>
          </p:cNvSpPr>
          <p:nvPr>
            <p:ph type="sldNum" sz="quarter" idx="5"/>
          </p:nvPr>
        </p:nvSpPr>
        <p:spPr/>
        <p:txBody>
          <a:bodyPr/>
          <a:lstStyle/>
          <a:p>
            <a:fld id="{9920340D-206C-4C41-A35B-4D72CE2F2B89}" type="slidenum">
              <a:rPr lang="en-GB" smtClean="0"/>
              <a:pPr/>
              <a:t>44</a:t>
            </a:fld>
            <a:endParaRPr lang="en-GB" dirty="0"/>
          </a:p>
        </p:txBody>
      </p:sp>
    </p:spTree>
    <p:extLst>
      <p:ext uri="{BB962C8B-B14F-4D97-AF65-F5344CB8AC3E}">
        <p14:creationId xmlns:p14="http://schemas.microsoft.com/office/powerpoint/2010/main" val="4161418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Discussion could look at:</a:t>
            </a:r>
          </a:p>
          <a:p>
            <a:pPr marL="171450" indent="-171450">
              <a:buFont typeface="Arial" panose="020B0604020202020204" pitchFamily="34" charset="0"/>
              <a:buChar char="•"/>
            </a:pPr>
            <a:r>
              <a:rPr lang="en-US" dirty="0">
                <a:ea typeface="Calibri"/>
                <a:cs typeface="Calibri"/>
              </a:rPr>
              <a:t>the roles of carbohydrates and lipids in weight gain (the food label task, for example)</a:t>
            </a:r>
          </a:p>
          <a:p>
            <a:pPr marL="171450" indent="-171450">
              <a:buFont typeface="Arial" panose="020B0604020202020204" pitchFamily="34" charset="0"/>
              <a:buChar char="•"/>
            </a:pPr>
            <a:r>
              <a:rPr lang="en-US" dirty="0">
                <a:ea typeface="Calibri"/>
                <a:cs typeface="Calibri"/>
              </a:rPr>
              <a:t>the role of exercise and calorie reduction (from research task as well as learners' own knowledge)</a:t>
            </a:r>
          </a:p>
          <a:p>
            <a:pPr marL="171450" indent="-171450">
              <a:buFont typeface="Arial" panose="020B0604020202020204" pitchFamily="34" charset="0"/>
              <a:buChar char="•"/>
            </a:pPr>
            <a:r>
              <a:rPr lang="en-US" dirty="0">
                <a:ea typeface="Calibri"/>
                <a:cs typeface="Calibri"/>
              </a:rPr>
              <a:t>the role of things like liposuction and gastric bands </a:t>
            </a:r>
            <a:r>
              <a:rPr lang="en-US" dirty="0">
                <a:ea typeface="Calibri"/>
                <a:cs typeface="Calibri"/>
                <a:sym typeface="Symbol" panose="05050102010706020507" pitchFamily="18" charset="2"/>
              </a:rPr>
              <a:t> a discussion of this </a:t>
            </a:r>
            <a:r>
              <a:rPr lang="en-US" dirty="0">
                <a:ea typeface="Calibri"/>
                <a:cs typeface="Calibri"/>
              </a:rPr>
              <a:t>may lead tutor to setting a research task to find out more.</a:t>
            </a:r>
          </a:p>
        </p:txBody>
      </p:sp>
      <p:sp>
        <p:nvSpPr>
          <p:cNvPr id="4" name="Slide Number Placeholder 3"/>
          <p:cNvSpPr>
            <a:spLocks noGrp="1"/>
          </p:cNvSpPr>
          <p:nvPr>
            <p:ph type="sldNum" sz="quarter" idx="5"/>
          </p:nvPr>
        </p:nvSpPr>
        <p:spPr/>
        <p:txBody>
          <a:bodyPr/>
          <a:lstStyle/>
          <a:p>
            <a:fld id="{9920340D-206C-4C41-A35B-4D72CE2F2B89}" type="slidenum">
              <a:rPr lang="en-GB" smtClean="0"/>
              <a:pPr/>
              <a:t>45</a:t>
            </a:fld>
            <a:endParaRPr lang="en-GB" dirty="0"/>
          </a:p>
        </p:txBody>
      </p:sp>
    </p:spTree>
    <p:extLst>
      <p:ext uri="{BB962C8B-B14F-4D97-AF65-F5344CB8AC3E}">
        <p14:creationId xmlns:p14="http://schemas.microsoft.com/office/powerpoint/2010/main" val="38686554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dirty="0"/>
          </a:p>
        </p:txBody>
      </p:sp>
    </p:spTree>
    <p:extLst>
      <p:ext uri="{BB962C8B-B14F-4D97-AF65-F5344CB8AC3E}">
        <p14:creationId xmlns:p14="http://schemas.microsoft.com/office/powerpoint/2010/main" val="2629935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Learners should be handed a copy of the project brief sheet and the keyword worksheet to put in their folders. These should be filed in the first few pages of their folders. They will often refer back to these to demonstrate progress and understanding. </a:t>
            </a:r>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17241239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48</a:t>
            </a:fld>
            <a:endParaRPr lang="en-GB" dirty="0"/>
          </a:p>
        </p:txBody>
      </p:sp>
    </p:spTree>
    <p:extLst>
      <p:ext uri="{BB962C8B-B14F-4D97-AF65-F5344CB8AC3E}">
        <p14:creationId xmlns:p14="http://schemas.microsoft.com/office/powerpoint/2010/main" val="40258071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link the topic of protein structure and enzymes to the project brief by justifying why we are doing this. We are studying weight-loss options, and this is a drug that claims to do just that. This drug is an enzyme inhibitor. Enzymes are proteins, so we need to understand proteins before we can understand this drug.</a:t>
            </a:r>
          </a:p>
        </p:txBody>
      </p:sp>
      <p:sp>
        <p:nvSpPr>
          <p:cNvPr id="4" name="Slide Number Placeholder 3"/>
          <p:cNvSpPr>
            <a:spLocks noGrp="1"/>
          </p:cNvSpPr>
          <p:nvPr>
            <p:ph type="sldNum" sz="quarter" idx="5"/>
          </p:nvPr>
        </p:nvSpPr>
        <p:spPr/>
        <p:txBody>
          <a:bodyPr/>
          <a:lstStyle/>
          <a:p>
            <a:fld id="{618724CD-BE3E-4A0A-90DB-E43BD1EB70B9}" type="slidenum">
              <a:rPr lang="en-GB" smtClean="0"/>
              <a:t>49</a:t>
            </a:fld>
            <a:endParaRPr lang="en-GB" dirty="0"/>
          </a:p>
        </p:txBody>
      </p:sp>
    </p:spTree>
    <p:extLst>
      <p:ext uri="{BB962C8B-B14F-4D97-AF65-F5344CB8AC3E}">
        <p14:creationId xmlns:p14="http://schemas.microsoft.com/office/powerpoint/2010/main" val="23172066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task may be done as a poster or flipchart presentation, or alternatively might be done using Padlet or Jamboard, so each group has to produce an electronic collection of information. You may then choose different groups to report back to the class about what they found out for specific sections. Learners to add to their own personal notes as the class discussion unfolds. It is recommended that this part of the lesson is structured and provides learners with various textbooks, articles, video clips and animations that might help them to understand the topic.</a:t>
            </a:r>
          </a:p>
        </p:txBody>
      </p:sp>
      <p:sp>
        <p:nvSpPr>
          <p:cNvPr id="4" name="Slide Number Placeholder 3"/>
          <p:cNvSpPr>
            <a:spLocks noGrp="1"/>
          </p:cNvSpPr>
          <p:nvPr>
            <p:ph type="sldNum" sz="quarter" idx="5"/>
          </p:nvPr>
        </p:nvSpPr>
        <p:spPr/>
        <p:txBody>
          <a:bodyPr/>
          <a:lstStyle/>
          <a:p>
            <a:fld id="{618724CD-BE3E-4A0A-90DB-E43BD1EB70B9}" type="slidenum">
              <a:rPr lang="en-GB" smtClean="0"/>
              <a:t>51</a:t>
            </a:fld>
            <a:endParaRPr lang="en-GB" dirty="0"/>
          </a:p>
        </p:txBody>
      </p:sp>
    </p:spTree>
    <p:extLst>
      <p:ext uri="{BB962C8B-B14F-4D97-AF65-F5344CB8AC3E}">
        <p14:creationId xmlns:p14="http://schemas.microsoft.com/office/powerpoint/2010/main" val="913719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Learners should be handed a copy of the project brief sheet and the keyword worksheet to put in their folders. These should be filed in the first few pages of their folders. They will often refer back to these to demonstrate progress and understanding. </a:t>
            </a:r>
          </a:p>
        </p:txBody>
      </p:sp>
      <p:sp>
        <p:nvSpPr>
          <p:cNvPr id="4" name="Slide Number Placeholder 3"/>
          <p:cNvSpPr>
            <a:spLocks noGrp="1"/>
          </p:cNvSpPr>
          <p:nvPr>
            <p:ph type="sldNum" sz="quarter" idx="5"/>
          </p:nvPr>
        </p:nvSpPr>
        <p:spPr/>
        <p:txBody>
          <a:bodyPr/>
          <a:lstStyle/>
          <a:p>
            <a:fld id="{9920340D-206C-4C41-A35B-4D72CE2F2B89}" type="slidenum">
              <a:rPr lang="en-GB" smtClean="0"/>
              <a:pPr/>
              <a:t>50</a:t>
            </a:fld>
            <a:endParaRPr lang="en-GB" dirty="0"/>
          </a:p>
        </p:txBody>
      </p:sp>
    </p:spTree>
    <p:extLst>
      <p:ext uri="{BB962C8B-B14F-4D97-AF65-F5344CB8AC3E}">
        <p14:creationId xmlns:p14="http://schemas.microsoft.com/office/powerpoint/2010/main" val="564852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These are different prompt cards or sheets that can be given to different groups to focus on. Consider how you use groupings to support and challenge the group. You may also wish to use a challenge activity related to each topic if the groups require it.</a:t>
            </a:r>
          </a:p>
        </p:txBody>
      </p:sp>
      <p:sp>
        <p:nvSpPr>
          <p:cNvPr id="4" name="Slide Number Placeholder 3"/>
          <p:cNvSpPr>
            <a:spLocks noGrp="1"/>
          </p:cNvSpPr>
          <p:nvPr>
            <p:ph type="sldNum" sz="quarter" idx="5"/>
          </p:nvPr>
        </p:nvSpPr>
        <p:spPr/>
        <p:txBody>
          <a:bodyPr/>
          <a:lstStyle/>
          <a:p>
            <a:fld id="{618724CD-BE3E-4A0A-90DB-E43BD1EB70B9}" type="slidenum">
              <a:rPr lang="en-GB" smtClean="0"/>
              <a:t>52</a:t>
            </a:fld>
            <a:endParaRPr lang="en-GB" dirty="0"/>
          </a:p>
        </p:txBody>
      </p:sp>
    </p:spTree>
    <p:extLst>
      <p:ext uri="{BB962C8B-B14F-4D97-AF65-F5344CB8AC3E}">
        <p14:creationId xmlns:p14="http://schemas.microsoft.com/office/powerpoint/2010/main" val="20912554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idea here is that each group is challenged to find out the information that the other groups have found out. This should ensure that all information is shared. The assessment is to make sure that they have done this and understood the information given. This also mimics a poster session from a real scientific conference where you stand next to your poster and have to be prepared to answer questions about it from the other attendees. It therefore also covers some possible vocational skills. To ensure that all learners have access to all the work, the tutor can scan the posters and either email them out to every learner or make them available on the VLE for download on Padlet</a:t>
            </a:r>
          </a:p>
        </p:txBody>
      </p:sp>
      <p:sp>
        <p:nvSpPr>
          <p:cNvPr id="4" name="Slide Number Placeholder 3"/>
          <p:cNvSpPr>
            <a:spLocks noGrp="1"/>
          </p:cNvSpPr>
          <p:nvPr>
            <p:ph type="sldNum" sz="quarter" idx="5"/>
          </p:nvPr>
        </p:nvSpPr>
        <p:spPr/>
        <p:txBody>
          <a:bodyPr/>
          <a:lstStyle/>
          <a:p>
            <a:fld id="{618724CD-BE3E-4A0A-90DB-E43BD1EB70B9}" type="slidenum">
              <a:rPr lang="en-GB" smtClean="0"/>
              <a:t>53</a:t>
            </a:fld>
            <a:endParaRPr lang="en-GB" dirty="0"/>
          </a:p>
        </p:txBody>
      </p:sp>
    </p:spTree>
    <p:extLst>
      <p:ext uri="{BB962C8B-B14F-4D97-AF65-F5344CB8AC3E}">
        <p14:creationId xmlns:p14="http://schemas.microsoft.com/office/powerpoint/2010/main" val="6940683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groups should now work together to collate all of the information that they have gathered from the other groups and create their own set of notes about proteins. The tutor will then facilitate a discussion to gather from the room what they have found out about proteins, support accurate capturing of knowledge and identify any misconceptions. The tutor may also want to show further images and video to consolidate knowledge of the structure and function of proteins. </a:t>
            </a:r>
            <a:r>
              <a:rPr lang="en-US" dirty="0"/>
              <a:t>It is recommended that following this part of the lesson, articles, video clips and animations are used by the tutor to go over the content and support learners to assess their information.</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54</a:t>
            </a:fld>
            <a:endParaRPr lang="en-GB" dirty="0"/>
          </a:p>
        </p:txBody>
      </p:sp>
    </p:spTree>
    <p:extLst>
      <p:ext uri="{BB962C8B-B14F-4D97-AF65-F5344CB8AC3E}">
        <p14:creationId xmlns:p14="http://schemas.microsoft.com/office/powerpoint/2010/main" val="35588900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recommended that this part of the lesson is led by the tutor. You may use presentation, articles, video clips and animations to go over the content and support learners to assess their information.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55</a:t>
            </a:fld>
            <a:endParaRPr lang="en-GB" dirty="0"/>
          </a:p>
        </p:txBody>
      </p:sp>
    </p:spTree>
    <p:extLst>
      <p:ext uri="{BB962C8B-B14F-4D97-AF65-F5344CB8AC3E}">
        <p14:creationId xmlns:p14="http://schemas.microsoft.com/office/powerpoint/2010/main" val="17626778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recommended that this part of the lesson is led by the tutor. You may use presentation, articles, video clips and animations to go over the content and support learners to assess their information.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56</a:t>
            </a:fld>
            <a:endParaRPr lang="en-GB" dirty="0"/>
          </a:p>
        </p:txBody>
      </p:sp>
    </p:spTree>
    <p:extLst>
      <p:ext uri="{BB962C8B-B14F-4D97-AF65-F5344CB8AC3E}">
        <p14:creationId xmlns:p14="http://schemas.microsoft.com/office/powerpoint/2010/main" val="37580587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 practical worksheet handout is found in the document pack: Properties of proteins – The Biuret test.</a:t>
            </a:r>
          </a:p>
          <a:p>
            <a:r>
              <a:rPr lang="en-US" b="1" dirty="0">
                <a:ea typeface="Calibri"/>
                <a:cs typeface="Calibri"/>
              </a:rPr>
              <a:t>Lesson plan 3</a:t>
            </a:r>
          </a:p>
        </p:txBody>
      </p:sp>
      <p:sp>
        <p:nvSpPr>
          <p:cNvPr id="4" name="Slide Number Placeholder 3"/>
          <p:cNvSpPr>
            <a:spLocks noGrp="1"/>
          </p:cNvSpPr>
          <p:nvPr>
            <p:ph type="sldNum" sz="quarter" idx="5"/>
          </p:nvPr>
        </p:nvSpPr>
        <p:spPr/>
        <p:txBody>
          <a:bodyPr/>
          <a:lstStyle/>
          <a:p>
            <a:fld id="{9920340D-206C-4C41-A35B-4D72CE2F2B89}" type="slidenum">
              <a:rPr lang="en-GB" smtClean="0"/>
              <a:pPr/>
              <a:t>59</a:t>
            </a:fld>
            <a:endParaRPr lang="en-GB" dirty="0"/>
          </a:p>
        </p:txBody>
      </p:sp>
    </p:spTree>
    <p:extLst>
      <p:ext uri="{BB962C8B-B14F-4D97-AF65-F5344CB8AC3E}">
        <p14:creationId xmlns:p14="http://schemas.microsoft.com/office/powerpoint/2010/main" val="1210797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brief to be printed out and given to the learners – in document pack: ‘</a:t>
            </a:r>
            <a:r>
              <a:rPr lang="en-US" b="1" dirty="0"/>
              <a:t>Project brief’ and ’Progress checklist and self-reflection’.</a:t>
            </a:r>
            <a:endParaRPr lang="en-US" dirty="0"/>
          </a:p>
          <a:p>
            <a:r>
              <a:rPr lang="en-US" dirty="0"/>
              <a:t>The activities on this and the next slide serve as an initial assessment of learner knowledge and understanding. They will have encountered these ideas in their GCSE, but the teacher needs to know to what extent and whether they remember and understand it. Each lesson in this sequence will involve a similar activity with a narrower focus. Learners could keep their spider diagrams and update them at the end of each lesson to show progress.</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9415772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chance for learners to do some research into a real-world application of the knowledge they have gained. This is not directly linked to the main discussion, but it is an example of proteins being linked to weight gain – gaining muscle tissue rather than adipose tissue. This allows a comparison of the two in terms of health implications. </a:t>
            </a:r>
          </a:p>
          <a:p>
            <a:endParaRPr lang="en-GB" dirty="0"/>
          </a:p>
          <a:p>
            <a:r>
              <a:rPr lang="en-GB" dirty="0"/>
              <a:t>There are some clues in this case study that learners might pick up on. These include:</a:t>
            </a:r>
          </a:p>
          <a:p>
            <a:pPr marL="171450" indent="-171450">
              <a:buFont typeface="Arial" panose="020B0604020202020204" pitchFamily="34" charset="0"/>
              <a:buChar char="•"/>
            </a:pPr>
            <a:r>
              <a:rPr lang="en-GB" dirty="0"/>
              <a:t>Mike is likely to be lactose intolerant. This has implications as the cheaper and more common protein powders are derived from whey (milk) which contains lactose. Therefore, the learners should be advising Mike to avoid whey protein products.</a:t>
            </a:r>
          </a:p>
          <a:p>
            <a:pPr marL="171450" indent="-171450">
              <a:buFont typeface="Arial" panose="020B0604020202020204" pitchFamily="34" charset="0"/>
              <a:buChar char="•"/>
            </a:pPr>
            <a:r>
              <a:rPr lang="en-GB" dirty="0"/>
              <a:t>His father’s kidney disorder is a bit of a red herring. There is a form of kidney disease which is inherited (autosomal polycystic kidney disease), but Mike’s dad did not have this. This means that it is unlikely that Mike will develop this disorder. However, as excess protein is going to lead to a greater load on the kidneys in general, he might want to keep an eye out for any symptoms of this.</a:t>
            </a:r>
          </a:p>
        </p:txBody>
      </p:sp>
      <p:sp>
        <p:nvSpPr>
          <p:cNvPr id="4" name="Slide Number Placeholder 3"/>
          <p:cNvSpPr>
            <a:spLocks noGrp="1"/>
          </p:cNvSpPr>
          <p:nvPr>
            <p:ph type="sldNum" sz="quarter" idx="5"/>
          </p:nvPr>
        </p:nvSpPr>
        <p:spPr/>
        <p:txBody>
          <a:bodyPr/>
          <a:lstStyle/>
          <a:p>
            <a:fld id="{618724CD-BE3E-4A0A-90DB-E43BD1EB70B9}" type="slidenum">
              <a:rPr lang="en-GB" smtClean="0"/>
              <a:t>61</a:t>
            </a:fld>
            <a:endParaRPr lang="en-GB" dirty="0"/>
          </a:p>
        </p:txBody>
      </p:sp>
    </p:spTree>
    <p:extLst>
      <p:ext uri="{BB962C8B-B14F-4D97-AF65-F5344CB8AC3E}">
        <p14:creationId xmlns:p14="http://schemas.microsoft.com/office/powerpoint/2010/main" val="35290630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Tutor to facilitate the learner discussions and sticky-note collection. Tutor to then lead a discussion and delve deeper into the things that the learners have written on the sticky notes.</a:t>
            </a:r>
          </a:p>
        </p:txBody>
      </p:sp>
      <p:sp>
        <p:nvSpPr>
          <p:cNvPr id="4" name="Slide Number Placeholder 3"/>
          <p:cNvSpPr>
            <a:spLocks noGrp="1"/>
          </p:cNvSpPr>
          <p:nvPr>
            <p:ph type="sldNum" sz="quarter" idx="5"/>
          </p:nvPr>
        </p:nvSpPr>
        <p:spPr/>
        <p:txBody>
          <a:bodyPr/>
          <a:lstStyle/>
          <a:p>
            <a:fld id="{618724CD-BE3E-4A0A-90DB-E43BD1EB70B9}" type="slidenum">
              <a:rPr lang="en-GB" smtClean="0"/>
              <a:t>62</a:t>
            </a:fld>
            <a:endParaRPr lang="en-GB" dirty="0"/>
          </a:p>
        </p:txBody>
      </p:sp>
    </p:spTree>
    <p:extLst>
      <p:ext uri="{BB962C8B-B14F-4D97-AF65-F5344CB8AC3E}">
        <p14:creationId xmlns:p14="http://schemas.microsoft.com/office/powerpoint/2010/main" val="30072174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can be done as a snowball-type activity, so initially learners work on their own to review, reflect and then pair up to discuss the questions and answers they have got to far. You may then pair up pairs to discuss as a group of four, with their video reports in mind, how what they have learnt applies to the project brief and the video report.</a:t>
            </a:r>
          </a:p>
        </p:txBody>
      </p:sp>
      <p:sp>
        <p:nvSpPr>
          <p:cNvPr id="4" name="Slide Number Placeholder 3"/>
          <p:cNvSpPr>
            <a:spLocks noGrp="1"/>
          </p:cNvSpPr>
          <p:nvPr>
            <p:ph type="sldNum" sz="quarter" idx="5"/>
          </p:nvPr>
        </p:nvSpPr>
        <p:spPr/>
        <p:txBody>
          <a:bodyPr/>
          <a:lstStyle/>
          <a:p>
            <a:fld id="{618724CD-BE3E-4A0A-90DB-E43BD1EB70B9}" type="slidenum">
              <a:rPr lang="en-GB" smtClean="0"/>
              <a:t>63</a:t>
            </a:fld>
            <a:endParaRPr lang="en-GB" dirty="0"/>
          </a:p>
        </p:txBody>
      </p:sp>
    </p:spTree>
    <p:extLst>
      <p:ext uri="{BB962C8B-B14F-4D97-AF65-F5344CB8AC3E}">
        <p14:creationId xmlns:p14="http://schemas.microsoft.com/office/powerpoint/2010/main" val="28084508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64</a:t>
            </a:fld>
            <a:endParaRPr lang="en-GB" dirty="0"/>
          </a:p>
        </p:txBody>
      </p:sp>
    </p:spTree>
    <p:extLst>
      <p:ext uri="{BB962C8B-B14F-4D97-AF65-F5344CB8AC3E}">
        <p14:creationId xmlns:p14="http://schemas.microsoft.com/office/powerpoint/2010/main" val="20395026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65</a:t>
            </a:fld>
            <a:endParaRPr lang="en-GB" dirty="0"/>
          </a:p>
        </p:txBody>
      </p:sp>
    </p:spTree>
    <p:extLst>
      <p:ext uri="{BB962C8B-B14F-4D97-AF65-F5344CB8AC3E}">
        <p14:creationId xmlns:p14="http://schemas.microsoft.com/office/powerpoint/2010/main" val="13324398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to facilitate a discussion and gather contributions from learners around the room</a:t>
            </a:r>
          </a:p>
        </p:txBody>
      </p:sp>
      <p:sp>
        <p:nvSpPr>
          <p:cNvPr id="4" name="Slide Number Placeholder 3"/>
          <p:cNvSpPr>
            <a:spLocks noGrp="1"/>
          </p:cNvSpPr>
          <p:nvPr>
            <p:ph type="sldNum" sz="quarter" idx="5"/>
          </p:nvPr>
        </p:nvSpPr>
        <p:spPr/>
        <p:txBody>
          <a:bodyPr/>
          <a:lstStyle/>
          <a:p>
            <a:fld id="{9920340D-206C-4C41-A35B-4D72CE2F2B89}" type="slidenum">
              <a:rPr lang="en-GB" smtClean="0"/>
              <a:pPr/>
              <a:t>66</a:t>
            </a:fld>
            <a:endParaRPr lang="en-GB" dirty="0"/>
          </a:p>
        </p:txBody>
      </p:sp>
    </p:spTree>
    <p:extLst>
      <p:ext uri="{BB962C8B-B14F-4D97-AF65-F5344CB8AC3E}">
        <p14:creationId xmlns:p14="http://schemas.microsoft.com/office/powerpoint/2010/main" val="14633393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It is recommended that the tutor uses videos, diagrams and animations here to support the visualisation of active sites and function.</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67</a:t>
            </a:fld>
            <a:endParaRPr lang="en-GB" dirty="0"/>
          </a:p>
        </p:txBody>
      </p:sp>
    </p:spTree>
    <p:extLst>
      <p:ext uri="{BB962C8B-B14F-4D97-AF65-F5344CB8AC3E}">
        <p14:creationId xmlns:p14="http://schemas.microsoft.com/office/powerpoint/2010/main" val="41612534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two methods in the practical book for measuring the end point of this reaction. One is very simple and requires no specialist equipment. Each learner has a piece of paper or card with a black cross on it. Learners can create their own of these with a small piece of card or paper and a marker pen. Alternatively, they can be given one (when we do this, we use a printed X on a laminated piece of paper. A discussion can be had regarding whether the size or colour of the cross matters to the experiment and how important it is to be consistent with it. The cross is placed behind the tube while the reaction is taking place, and learners time how long it takes for the cross to appear. Another discussion about consistency and exactly when the reaction should be considered ‘over’ can be had here. Should they stop the timer as soon as the cross starts to appear or when the cross is fully visible?</a:t>
            </a:r>
          </a:p>
          <a:p>
            <a:endParaRPr lang="en-GB" dirty="0"/>
          </a:p>
          <a:p>
            <a:r>
              <a:rPr lang="en-GB" dirty="0"/>
              <a:t>The second method requires access to a colourimeter. Learners set up the reactions in tubes suitable for use in the colourimeter (the ones used in the workbook are those that work in the devices used), which may require some adjustment of the amounts to suit whatever style of tube or cuvette is used. By taking a reading every 30 seconds, learners can monitor the reaction in real time and see when it ended (when they get several similar readings in a row). Even if you do not have the ability to do this version, you can still discuss it as part of the evaluation at the end – what could you do to make this method more reliable?</a:t>
            </a:r>
          </a:p>
        </p:txBody>
      </p:sp>
      <p:sp>
        <p:nvSpPr>
          <p:cNvPr id="4" name="Slide Number Placeholder 3"/>
          <p:cNvSpPr>
            <a:spLocks noGrp="1"/>
          </p:cNvSpPr>
          <p:nvPr>
            <p:ph type="sldNum" sz="quarter" idx="5"/>
          </p:nvPr>
        </p:nvSpPr>
        <p:spPr/>
        <p:txBody>
          <a:bodyPr/>
          <a:lstStyle/>
          <a:p>
            <a:fld id="{618724CD-BE3E-4A0A-90DB-E43BD1EB70B9}" type="slidenum">
              <a:rPr lang="en-GB" smtClean="0"/>
              <a:t>68</a:t>
            </a:fld>
            <a:endParaRPr lang="en-GB" dirty="0"/>
          </a:p>
        </p:txBody>
      </p:sp>
    </p:spTree>
    <p:extLst>
      <p:ext uri="{BB962C8B-B14F-4D97-AF65-F5344CB8AC3E}">
        <p14:creationId xmlns:p14="http://schemas.microsoft.com/office/powerpoint/2010/main" val="24147365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should use this information to fill in the risk assessment table in the practical booklet.</a:t>
            </a:r>
          </a:p>
        </p:txBody>
      </p:sp>
      <p:sp>
        <p:nvSpPr>
          <p:cNvPr id="4" name="Slide Number Placeholder 3"/>
          <p:cNvSpPr>
            <a:spLocks noGrp="1"/>
          </p:cNvSpPr>
          <p:nvPr>
            <p:ph type="sldNum" sz="quarter" idx="5"/>
          </p:nvPr>
        </p:nvSpPr>
        <p:spPr/>
        <p:txBody>
          <a:bodyPr/>
          <a:lstStyle/>
          <a:p>
            <a:fld id="{618724CD-BE3E-4A0A-90DB-E43BD1EB70B9}" type="slidenum">
              <a:rPr lang="en-GB" smtClean="0"/>
              <a:t>69</a:t>
            </a:fld>
            <a:endParaRPr lang="en-GB" dirty="0"/>
          </a:p>
        </p:txBody>
      </p:sp>
    </p:spTree>
    <p:extLst>
      <p:ext uri="{BB962C8B-B14F-4D97-AF65-F5344CB8AC3E}">
        <p14:creationId xmlns:p14="http://schemas.microsoft.com/office/powerpoint/2010/main" val="2318060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should use this information to fill in the risk assessment table in the practical booklet.</a:t>
            </a:r>
          </a:p>
        </p:txBody>
      </p:sp>
      <p:sp>
        <p:nvSpPr>
          <p:cNvPr id="4" name="Slide Number Placeholder 3"/>
          <p:cNvSpPr>
            <a:spLocks noGrp="1"/>
          </p:cNvSpPr>
          <p:nvPr>
            <p:ph type="sldNum" sz="quarter" idx="5"/>
          </p:nvPr>
        </p:nvSpPr>
        <p:spPr/>
        <p:txBody>
          <a:bodyPr/>
          <a:lstStyle/>
          <a:p>
            <a:fld id="{618724CD-BE3E-4A0A-90DB-E43BD1EB70B9}" type="slidenum">
              <a:rPr lang="en-GB" smtClean="0"/>
              <a:t>71</a:t>
            </a:fld>
            <a:endParaRPr lang="en-GB" dirty="0"/>
          </a:p>
        </p:txBody>
      </p:sp>
    </p:spTree>
    <p:extLst>
      <p:ext uri="{BB962C8B-B14F-4D97-AF65-F5344CB8AC3E}">
        <p14:creationId xmlns:p14="http://schemas.microsoft.com/office/powerpoint/2010/main" val="1596016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task should help the learners get into the mindset of the Assessment Objectives (AOs) and assessment keywords by not just asking what but how and why. If learners have not already been made familiar with the concept of AO1, AO2 and AO3, this is an opportunity to explain them and what they mean. The tutor can also support learners who struggle with this by giving ideas for the sort of questions they should be asking and stretching by pushing higher ability learners to ask deeper questions.</a:t>
            </a:r>
          </a:p>
          <a:p>
            <a:r>
              <a:rPr lang="en-GB" dirty="0">
                <a:ea typeface="Calibri"/>
                <a:cs typeface="Calibri"/>
              </a:rPr>
              <a:t>The questions can also be pooled so that every learner works from the same list that has been produced collaboratively.</a:t>
            </a:r>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dirty="0"/>
          </a:p>
        </p:txBody>
      </p:sp>
    </p:spTree>
    <p:extLst>
      <p:ext uri="{BB962C8B-B14F-4D97-AF65-F5344CB8AC3E}">
        <p14:creationId xmlns:p14="http://schemas.microsoft.com/office/powerpoint/2010/main" val="3396552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Practical worksheet in additional document pack to provide to learners.</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72</a:t>
            </a:fld>
            <a:endParaRPr lang="en-GB" dirty="0"/>
          </a:p>
        </p:txBody>
      </p:sp>
    </p:spTree>
    <p:extLst>
      <p:ext uri="{BB962C8B-B14F-4D97-AF65-F5344CB8AC3E}">
        <p14:creationId xmlns:p14="http://schemas.microsoft.com/office/powerpoint/2010/main" val="25264550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It is recommended that diagrams, videos and animations are used here to support the visualization and understanding of this part of the topic.</a:t>
            </a:r>
          </a:p>
        </p:txBody>
      </p:sp>
      <p:sp>
        <p:nvSpPr>
          <p:cNvPr id="4" name="Slide Number Placeholder 3"/>
          <p:cNvSpPr>
            <a:spLocks noGrp="1"/>
          </p:cNvSpPr>
          <p:nvPr>
            <p:ph type="sldNum" sz="quarter" idx="5"/>
          </p:nvPr>
        </p:nvSpPr>
        <p:spPr/>
        <p:txBody>
          <a:bodyPr/>
          <a:lstStyle/>
          <a:p>
            <a:fld id="{9920340D-206C-4C41-A35B-4D72CE2F2B89}" type="slidenum">
              <a:rPr lang="en-GB" smtClean="0"/>
              <a:pPr/>
              <a:t>74</a:t>
            </a:fld>
            <a:endParaRPr lang="en-GB" dirty="0"/>
          </a:p>
        </p:txBody>
      </p:sp>
    </p:spTree>
    <p:extLst>
      <p:ext uri="{BB962C8B-B14F-4D97-AF65-F5344CB8AC3E}">
        <p14:creationId xmlns:p14="http://schemas.microsoft.com/office/powerpoint/2010/main" val="6193759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 lot to discuss here. A tutor may have to limit feedback to one or two key points. The questions are tiered by difficulty. The first question should be answerable from the work done previously, and learners can stretch by doing more research into how competitive inhibitors work. The second requires them to explain the side effects. This does require some higher-level thinking. The third and fourth are definitely higher-level thinking questions that require evidence to back up the points made. </a:t>
            </a:r>
          </a:p>
          <a:p>
            <a:endParaRPr lang="en-GB" dirty="0"/>
          </a:p>
          <a:p>
            <a:r>
              <a:rPr lang="en-GB" dirty="0"/>
              <a:t>The final question at the bottom is there to lead into the thought that lipids alone are not the cause of weight gain. This continues into the next session, which is the role of carbohydrates.</a:t>
            </a:r>
          </a:p>
        </p:txBody>
      </p:sp>
      <p:sp>
        <p:nvSpPr>
          <p:cNvPr id="4" name="Slide Number Placeholder 3"/>
          <p:cNvSpPr>
            <a:spLocks noGrp="1"/>
          </p:cNvSpPr>
          <p:nvPr>
            <p:ph type="sldNum" sz="quarter" idx="5"/>
          </p:nvPr>
        </p:nvSpPr>
        <p:spPr/>
        <p:txBody>
          <a:bodyPr/>
          <a:lstStyle/>
          <a:p>
            <a:fld id="{618724CD-BE3E-4A0A-90DB-E43BD1EB70B9}" type="slidenum">
              <a:rPr lang="en-GB" smtClean="0"/>
              <a:t>76</a:t>
            </a:fld>
            <a:endParaRPr lang="en-GB" dirty="0"/>
          </a:p>
        </p:txBody>
      </p:sp>
    </p:spTree>
    <p:extLst>
      <p:ext uri="{BB962C8B-B14F-4D97-AF65-F5344CB8AC3E}">
        <p14:creationId xmlns:p14="http://schemas.microsoft.com/office/powerpoint/2010/main" val="28329646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79</a:t>
            </a:fld>
            <a:endParaRPr lang="en-GB" dirty="0"/>
          </a:p>
        </p:txBody>
      </p:sp>
    </p:spTree>
    <p:extLst>
      <p:ext uri="{BB962C8B-B14F-4D97-AF65-F5344CB8AC3E}">
        <p14:creationId xmlns:p14="http://schemas.microsoft.com/office/powerpoint/2010/main" val="4442631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80</a:t>
            </a:fld>
            <a:endParaRPr lang="en-GB" dirty="0"/>
          </a:p>
        </p:txBody>
      </p:sp>
    </p:spTree>
    <p:extLst>
      <p:ext uri="{BB962C8B-B14F-4D97-AF65-F5344CB8AC3E}">
        <p14:creationId xmlns:p14="http://schemas.microsoft.com/office/powerpoint/2010/main" val="18279762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Initial assessment activity. Learners can plot out what they know as a mind map on the board in the classroom or the tutor can take ideas from the learners and record them (depending on learner preferences). The tutor discusses points raised and addresses misconceptions.</a:t>
            </a:r>
          </a:p>
        </p:txBody>
      </p:sp>
      <p:sp>
        <p:nvSpPr>
          <p:cNvPr id="4" name="Slide Number Placeholder 3"/>
          <p:cNvSpPr>
            <a:spLocks noGrp="1"/>
          </p:cNvSpPr>
          <p:nvPr>
            <p:ph type="sldNum" sz="quarter" idx="5"/>
          </p:nvPr>
        </p:nvSpPr>
        <p:spPr/>
        <p:txBody>
          <a:bodyPr/>
          <a:lstStyle/>
          <a:p>
            <a:fld id="{9920340D-206C-4C41-A35B-4D72CE2F2B89}" type="slidenum">
              <a:rPr lang="en-GB" smtClean="0"/>
              <a:pPr/>
              <a:t>81</a:t>
            </a:fld>
            <a:endParaRPr lang="en-GB" dirty="0"/>
          </a:p>
        </p:txBody>
      </p:sp>
    </p:spTree>
    <p:extLst>
      <p:ext uri="{BB962C8B-B14F-4D97-AF65-F5344CB8AC3E}">
        <p14:creationId xmlns:p14="http://schemas.microsoft.com/office/powerpoint/2010/main" val="38170224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Tutor to talk through the structure to allow learners to add notes onto their diagrams. Alternatively, the tutor could give learners time to do this research themselves using books and the internet to add information to the diagram.</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Main things that should be shown here:</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ratio of elements as discussed on the previous slide (1:2:1 – learners should be able to see this in the structure. They can number the carbons, hydrogens and oxygens seen to demonstrate this).</a:t>
            </a:r>
          </a:p>
          <a:p>
            <a:pPr marL="171450" indent="-171450">
              <a:buFont typeface="Arial" panose="020B0604020202020204" pitchFamily="34" charset="0"/>
              <a:buChar char="•"/>
            </a:pPr>
            <a:r>
              <a:rPr lang="en-GB" dirty="0"/>
              <a:t>The ring structure (the tutor can point out that there is a linear structure of glucose).</a:t>
            </a:r>
          </a:p>
          <a:p>
            <a:pPr marL="171450" indent="-171450">
              <a:buFont typeface="Arial" panose="020B0604020202020204" pitchFamily="34" charset="0"/>
              <a:buChar char="•"/>
            </a:pPr>
            <a:r>
              <a:rPr lang="en-GB" dirty="0"/>
              <a:t>For higher-level learners, a question can be asked for them to research – why is this molecule good for energy production? Link to chemistry and the concept of how making bonds requires energy to be added to the bond (storing the energy), whereas breaking them releases energy, and the glucose molecule has a lot of bonds in it that can be broken, as well as reactive hydrogens.</a:t>
            </a:r>
          </a:p>
        </p:txBody>
      </p:sp>
      <p:sp>
        <p:nvSpPr>
          <p:cNvPr id="4" name="Slide Number Placeholder 3"/>
          <p:cNvSpPr>
            <a:spLocks noGrp="1"/>
          </p:cNvSpPr>
          <p:nvPr>
            <p:ph type="sldNum" sz="quarter" idx="5"/>
          </p:nvPr>
        </p:nvSpPr>
        <p:spPr/>
        <p:txBody>
          <a:bodyPr/>
          <a:lstStyle/>
          <a:p>
            <a:fld id="{8A7012A3-C616-4BC5-A769-F3B233F7BCD1}" type="slidenum">
              <a:rPr lang="en-GB" smtClean="0"/>
              <a:t>83</a:t>
            </a:fld>
            <a:endParaRPr lang="en-GB" dirty="0"/>
          </a:p>
        </p:txBody>
      </p:sp>
    </p:spTree>
    <p:extLst>
      <p:ext uri="{BB962C8B-B14F-4D97-AF65-F5344CB8AC3E}">
        <p14:creationId xmlns:p14="http://schemas.microsoft.com/office/powerpoint/2010/main" val="21816694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Tutor to talk through the reaction to allow learners to add notes onto their diagrams. Alternatively, tutor could give learners time to do this research themselves using books and the internet to add information to the diagram.</a:t>
            </a:r>
          </a:p>
          <a:p>
            <a:endParaRPr lang="en-GB" dirty="0"/>
          </a:p>
          <a:p>
            <a:r>
              <a:rPr lang="en-GB" dirty="0"/>
              <a:t>Main things that should be shown here:</a:t>
            </a:r>
            <a:endParaRPr lang="en-GB" dirty="0">
              <a:ea typeface="Calibri"/>
              <a:cs typeface="Calibri"/>
            </a:endParaRPr>
          </a:p>
          <a:p>
            <a:pPr marL="171450" indent="-171450">
              <a:buFont typeface="Arial" panose="020B0604020202020204" pitchFamily="34" charset="0"/>
              <a:buChar char="•"/>
            </a:pPr>
            <a:r>
              <a:rPr lang="en-GB" dirty="0"/>
              <a:t>How this reaction is very similar to that used for lipids and proteins (essentially the same reaction).</a:t>
            </a:r>
            <a:endParaRPr lang="en-GB" dirty="0">
              <a:ea typeface="Calibri"/>
              <a:cs typeface="Calibri"/>
            </a:endParaRPr>
          </a:p>
          <a:p>
            <a:pPr marL="171450" indent="-171450">
              <a:buFont typeface="Arial" panose="020B0604020202020204" pitchFamily="34" charset="0"/>
              <a:buChar char="•"/>
            </a:pPr>
            <a:r>
              <a:rPr lang="en-GB" dirty="0"/>
              <a:t>It is called a condensation reaction because one of the waste products is water. It was called this because when biochemists first performed it in the lab, water condensed on the glass of the reaction vessel they were using.</a:t>
            </a:r>
            <a:endParaRPr lang="en-GB" dirty="0">
              <a:ea typeface="Calibri"/>
              <a:cs typeface="Calibri"/>
            </a:endParaRPr>
          </a:p>
          <a:p>
            <a:pPr marL="171450" indent="-171450">
              <a:buFont typeface="Arial" panose="020B0604020202020204" pitchFamily="34" charset="0"/>
              <a:buChar char="•"/>
            </a:pPr>
            <a:r>
              <a:rPr lang="en-GB" dirty="0"/>
              <a:t>The reverse process is called ‘hydrolysis’ because it involves adding water to break the bond (hydro = water, lysis = to break). However, this reaction requires the addition of acid to catalyse the reaction (in digestion, this is achieved by using carbohydrase enzymes).</a:t>
            </a:r>
            <a:endParaRPr lang="en-GB" dirty="0">
              <a:ea typeface="Calibri"/>
              <a:cs typeface="Calibri"/>
            </a:endParaRPr>
          </a:p>
          <a:p>
            <a:pPr marL="171450" indent="-171450">
              <a:buFont typeface="Arial" panose="020B0604020202020204" pitchFamily="34" charset="0"/>
              <a:buChar char="•"/>
            </a:pPr>
            <a:r>
              <a:rPr lang="en-GB" dirty="0"/>
              <a:t>The importance of the condensation and hydrolysis reactions in terms of energy production. Polysaccharides like starch and disaccharides like sucrose and lactose are made in plants and animals as ways of storing and transferring stores of energy (grains and fruits in plants store energy to be used by seeds, and we consume those, milk is made by mammals to feed young) and broken down by digestion into glucose and other monosaccharides which are used in respiration to make energy. This will link to the main role of carbohydrates in weight gain.</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8A7012A3-C616-4BC5-A769-F3B233F7BCD1}" type="slidenum">
              <a:rPr lang="en-GB" smtClean="0"/>
              <a:t>84</a:t>
            </a:fld>
            <a:endParaRPr lang="en-GB" dirty="0"/>
          </a:p>
        </p:txBody>
      </p:sp>
    </p:spTree>
    <p:extLst>
      <p:ext uri="{BB962C8B-B14F-4D97-AF65-F5344CB8AC3E}">
        <p14:creationId xmlns:p14="http://schemas.microsoft.com/office/powerpoint/2010/main" val="13214487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well as general, verbal feedback with the whole group, the tutor can collect in the posters, mark and correct misconceptions and upload them to a VLE so that every learner can access the information for their own revision. Tutors could also set up a Padlet to collect information to allow real-time review and correction of information as it is posted.</a:t>
            </a:r>
          </a:p>
        </p:txBody>
      </p:sp>
      <p:sp>
        <p:nvSpPr>
          <p:cNvPr id="4" name="Slide Number Placeholder 3"/>
          <p:cNvSpPr>
            <a:spLocks noGrp="1"/>
          </p:cNvSpPr>
          <p:nvPr>
            <p:ph type="sldNum" sz="quarter" idx="5"/>
          </p:nvPr>
        </p:nvSpPr>
        <p:spPr/>
        <p:txBody>
          <a:bodyPr/>
          <a:lstStyle/>
          <a:p>
            <a:fld id="{8A7012A3-C616-4BC5-A769-F3B233F7BCD1}" type="slidenum">
              <a:rPr lang="en-GB" smtClean="0"/>
              <a:t>85</a:t>
            </a:fld>
            <a:endParaRPr lang="en-GB" dirty="0"/>
          </a:p>
        </p:txBody>
      </p:sp>
    </p:spTree>
    <p:extLst>
      <p:ext uri="{BB962C8B-B14F-4D97-AF65-F5344CB8AC3E}">
        <p14:creationId xmlns:p14="http://schemas.microsoft.com/office/powerpoint/2010/main" val="17055917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Link this back to the previous posters, diagrams and the structure of carbohydrates. Learners can add some of these notes to their diagrams. This should also reinforce and share some of the information from the learner-led research from the previous task.</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87</a:t>
            </a:fld>
            <a:endParaRPr lang="en-GB" dirty="0"/>
          </a:p>
        </p:txBody>
      </p:sp>
    </p:spTree>
    <p:extLst>
      <p:ext uri="{BB962C8B-B14F-4D97-AF65-F5344CB8AC3E}">
        <p14:creationId xmlns:p14="http://schemas.microsoft.com/office/powerpoint/2010/main" val="632092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dirty="0"/>
          </a:p>
        </p:txBody>
      </p:sp>
    </p:spTree>
    <p:extLst>
      <p:ext uri="{BB962C8B-B14F-4D97-AF65-F5344CB8AC3E}">
        <p14:creationId xmlns:p14="http://schemas.microsoft.com/office/powerpoint/2010/main" val="9359559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Link this back to the previous posters, diagrams and the structure of carbohydrates. Learners can add some of these notes to their diagrams. This should also reinforce and share some of the information from the learner-led research from the previous task.</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88</a:t>
            </a:fld>
            <a:endParaRPr lang="en-GB" dirty="0"/>
          </a:p>
        </p:txBody>
      </p:sp>
    </p:spTree>
    <p:extLst>
      <p:ext uri="{BB962C8B-B14F-4D97-AF65-F5344CB8AC3E}">
        <p14:creationId xmlns:p14="http://schemas.microsoft.com/office/powerpoint/2010/main" val="247582044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Link this back to the previous posters, diagrams and the structure of carbohydrates. learners can add some of these notes to their diagrams. This should also reinforce and share some of the information from the learner-led research from the previous task.</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89</a:t>
            </a:fld>
            <a:endParaRPr lang="en-GB" dirty="0"/>
          </a:p>
        </p:txBody>
      </p:sp>
    </p:spTree>
    <p:extLst>
      <p:ext uri="{BB962C8B-B14F-4D97-AF65-F5344CB8AC3E}">
        <p14:creationId xmlns:p14="http://schemas.microsoft.com/office/powerpoint/2010/main" val="102675499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advanced learners and those on the more science-oriented courses, the tutor could talk more about the principles of the Benedict’s test and the biochemistry of reducing and non-reducing sugars using the two links provided. This part of the lesson could be expanded to allow learners time to read the links and provide some form of feedback. Alternatively, the tutor could set this task to learners as a flipped learning task and question the learners on what they have learnt.</a:t>
            </a:r>
          </a:p>
          <a:p>
            <a:endParaRPr lang="en-GB" dirty="0"/>
          </a:p>
          <a:p>
            <a:r>
              <a:rPr lang="en-GB" dirty="0"/>
              <a:t>Healthcare learners do not need to go into as much detail on the biochemistry of reducing and non-reducing sugars or the principles of the Benedict’s test. The links can be there for learners with an interest in extending their study into this topic if, for example, they have more of an interest in biochemistry. It can also be presented as a stretch activity.</a:t>
            </a:r>
          </a:p>
        </p:txBody>
      </p:sp>
      <p:sp>
        <p:nvSpPr>
          <p:cNvPr id="4" name="Slide Number Placeholder 3"/>
          <p:cNvSpPr>
            <a:spLocks noGrp="1"/>
          </p:cNvSpPr>
          <p:nvPr>
            <p:ph type="sldNum" sz="quarter" idx="5"/>
          </p:nvPr>
        </p:nvSpPr>
        <p:spPr/>
        <p:txBody>
          <a:bodyPr/>
          <a:lstStyle/>
          <a:p>
            <a:fld id="{8A7012A3-C616-4BC5-A769-F3B233F7BCD1}" type="slidenum">
              <a:rPr lang="en-GB" smtClean="0"/>
              <a:t>90</a:t>
            </a:fld>
            <a:endParaRPr lang="en-GB" dirty="0"/>
          </a:p>
        </p:txBody>
      </p:sp>
    </p:spTree>
    <p:extLst>
      <p:ext uri="{BB962C8B-B14F-4D97-AF65-F5344CB8AC3E}">
        <p14:creationId xmlns:p14="http://schemas.microsoft.com/office/powerpoint/2010/main" val="39078757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provides some context for learners who are on the healthcare route and may be wondering why they have to learn about carbohydrates. For HA learners, you can ask them to research the mode of action of the dipsticks – which is based on a colour-change reaction caused by the action of the glucose oxidase enzyme on glucose. This is far more advanced than the simple chemical reaction used in the Benedict’s test, and learners can compare the pros and cons of both tests as a stretch activity.</a:t>
            </a:r>
          </a:p>
        </p:txBody>
      </p:sp>
      <p:sp>
        <p:nvSpPr>
          <p:cNvPr id="4" name="Slide Number Placeholder 3"/>
          <p:cNvSpPr>
            <a:spLocks noGrp="1"/>
          </p:cNvSpPr>
          <p:nvPr>
            <p:ph type="sldNum" sz="quarter" idx="5"/>
          </p:nvPr>
        </p:nvSpPr>
        <p:spPr/>
        <p:txBody>
          <a:bodyPr/>
          <a:lstStyle/>
          <a:p>
            <a:fld id="{8A7012A3-C616-4BC5-A769-F3B233F7BCD1}" type="slidenum">
              <a:rPr lang="en-GB" smtClean="0"/>
              <a:t>95</a:t>
            </a:fld>
            <a:endParaRPr lang="en-GB" dirty="0"/>
          </a:p>
        </p:txBody>
      </p:sp>
    </p:spTree>
    <p:extLst>
      <p:ext uri="{BB962C8B-B14F-4D97-AF65-F5344CB8AC3E}">
        <p14:creationId xmlns:p14="http://schemas.microsoft.com/office/powerpoint/2010/main" val="9647863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 teaser for next lesson, the tutor can ask the first question as a general final assessment – learners may have already started to understand from the tasks in this lesson how carbohydrates cause weight gain. However, it is not expected that they will have a full answer to this yet. Learners may want to spend time researching Ozempic in their own time, and they can be encouraged to bring in resources, notes and links showing what they have found out, including links to the TikTok videos.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Segoe UI" panose="020B0502040204020203" pitchFamily="34" charset="0"/>
              </a:rPr>
              <a:t>Here are some links to articles relating to this that might be useful for sharing with the class (QR codes on the next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Segoe UI" panose="020B0502040204020203" pitchFamily="34" charset="0"/>
              </a:rPr>
              <a:t> https://www.theguardian.com/australia-news/2023/jan/06/tga-investigates-influencers-after-diabetes-drug-ozempic-promoted-as-weight-loss-treatment</a:t>
            </a:r>
            <a:br>
              <a:rPr lang="en-GB" sz="1800" dirty="0">
                <a:effectLst/>
                <a:latin typeface="Segoe UI" panose="020B0502040204020203" pitchFamily="34" charset="0"/>
              </a:rPr>
            </a:br>
            <a:br>
              <a:rPr lang="en-GB" sz="1800" dirty="0">
                <a:effectLst/>
                <a:latin typeface="Segoe UI" panose="020B0502040204020203" pitchFamily="34" charset="0"/>
              </a:rPr>
            </a:br>
            <a:r>
              <a:rPr lang="en-GB" sz="1800" dirty="0">
                <a:effectLst/>
                <a:latin typeface="Segoe UI" panose="020B0502040204020203" pitchFamily="34" charset="0"/>
              </a:rPr>
              <a:t>https://www.nytimes.com/2022/11/22/well/ozempic-diabetes-weight-loss.html</a:t>
            </a:r>
            <a:br>
              <a:rPr lang="en-GB" sz="1800" dirty="0">
                <a:effectLst/>
                <a:latin typeface="Segoe UI" panose="020B0502040204020203" pitchFamily="34" charset="0"/>
              </a:rPr>
            </a:br>
            <a:br>
              <a:rPr lang="en-GB" sz="1800" dirty="0">
                <a:effectLst/>
                <a:latin typeface="Segoe UI" panose="020B0502040204020203" pitchFamily="34" charset="0"/>
              </a:rPr>
            </a:br>
            <a:r>
              <a:rPr lang="en-GB" sz="1800" dirty="0">
                <a:effectLst/>
                <a:latin typeface="Segoe UI" panose="020B0502040204020203" pitchFamily="34" charset="0"/>
              </a:rPr>
              <a:t>https://www.wgbh.org/news/news/2023/03/30/influencers-and-celebrities-are-using-diabetes-drug-ozempic-to-lose-weight-what-are-the-risks</a:t>
            </a: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8A7012A3-C616-4BC5-A769-F3B233F7BCD1}" type="slidenum">
              <a:rPr lang="en-GB" smtClean="0"/>
              <a:t>97</a:t>
            </a:fld>
            <a:endParaRPr lang="en-GB" dirty="0"/>
          </a:p>
        </p:txBody>
      </p:sp>
    </p:spTree>
    <p:extLst>
      <p:ext uri="{BB962C8B-B14F-4D97-AF65-F5344CB8AC3E}">
        <p14:creationId xmlns:p14="http://schemas.microsoft.com/office/powerpoint/2010/main" val="448032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Optional task. Learners can take a copy of this sheet home with them so that they can access the sources linked to it. This is a flipped learning task that the tutor can review or get feedback on at the start of the next lesson through a discussion of the issues in the article.</a:t>
            </a:r>
          </a:p>
          <a:p>
            <a:endParaRPr lang="en-US" dirty="0">
              <a:cs typeface="Calibri"/>
            </a:endParaRPr>
          </a:p>
          <a:p>
            <a:r>
              <a:rPr lang="en-US" dirty="0">
                <a:cs typeface="Calibri"/>
              </a:rPr>
              <a:t>Alternatively, these articles can be added to those used in the later task.</a:t>
            </a:r>
          </a:p>
        </p:txBody>
      </p:sp>
      <p:sp>
        <p:nvSpPr>
          <p:cNvPr id="4" name="Slide Number Placeholder 3"/>
          <p:cNvSpPr>
            <a:spLocks noGrp="1"/>
          </p:cNvSpPr>
          <p:nvPr>
            <p:ph type="sldNum" sz="quarter" idx="5"/>
          </p:nvPr>
        </p:nvSpPr>
        <p:spPr/>
        <p:txBody>
          <a:bodyPr/>
          <a:lstStyle/>
          <a:p>
            <a:fld id="{8A7012A3-C616-4BC5-A769-F3B233F7BCD1}" type="slidenum">
              <a:rPr lang="en-GB" smtClean="0"/>
              <a:t>98</a:t>
            </a:fld>
            <a:endParaRPr lang="en-GB" dirty="0"/>
          </a:p>
        </p:txBody>
      </p:sp>
    </p:spTree>
    <p:extLst>
      <p:ext uri="{BB962C8B-B14F-4D97-AF65-F5344CB8AC3E}">
        <p14:creationId xmlns:p14="http://schemas.microsoft.com/office/powerpoint/2010/main" val="30696140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99</a:t>
            </a:fld>
            <a:endParaRPr lang="en-GB" dirty="0"/>
          </a:p>
        </p:txBody>
      </p:sp>
    </p:spTree>
    <p:extLst>
      <p:ext uri="{BB962C8B-B14F-4D97-AF65-F5344CB8AC3E}">
        <p14:creationId xmlns:p14="http://schemas.microsoft.com/office/powerpoint/2010/main" val="17894645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100</a:t>
            </a:fld>
            <a:endParaRPr lang="en-GB" dirty="0"/>
          </a:p>
        </p:txBody>
      </p:sp>
    </p:spTree>
    <p:extLst>
      <p:ext uri="{BB962C8B-B14F-4D97-AF65-F5344CB8AC3E}">
        <p14:creationId xmlns:p14="http://schemas.microsoft.com/office/powerpoint/2010/main" val="24678687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The tutor could change this to cover all biological molecules (proteins, carbohydrates and lipids) and use this as a wider review of understanding rather than just of carbohydrates.</a:t>
            </a:r>
            <a:endParaRPr lang="en-GB" dirty="0"/>
          </a:p>
          <a:p>
            <a:endParaRPr lang="en-GB" dirty="0"/>
          </a:p>
          <a:p>
            <a:r>
              <a:rPr lang="en-GB" dirty="0"/>
              <a:t>The purpose of this exercise is to encourage learners to break the topic down into easy-to-understand chunks. This will help both the person asking the questions (the alien), because they have to think what questions to ask, as well as the person answering (the human), because they have to work out how to teach this topic to someone who does not understand it.</a:t>
            </a:r>
          </a:p>
          <a:p>
            <a:r>
              <a:rPr lang="en-GB" dirty="0"/>
              <a:t>Learners can be told that they are allowed to use their notes for this, or they can be told they have to do it from memory.</a:t>
            </a:r>
            <a:endParaRPr lang="en-GB" dirty="0">
              <a:cs typeface="Calibri"/>
            </a:endParaRPr>
          </a:p>
          <a:p>
            <a:r>
              <a:rPr lang="en-GB" dirty="0"/>
              <a:t>The tutor is to wander around the room listening to the conversations and offering support where needed. Note that there is no feedback for this – learners are not expected to share their questions or answers with the rest of the class – but the tutor could do a basic plenary to assess understanding (maybe a sticky note with one thing that learners learnt that they did not already know). The purpose is more to have the learners thinking about the topics deeply enough to be able to ask and answer questions.</a:t>
            </a:r>
            <a:endParaRPr lang="en-GB" dirty="0">
              <a:cs typeface="Calibri"/>
            </a:endParaRPr>
          </a:p>
          <a:p>
            <a:r>
              <a:rPr lang="en-GB" dirty="0"/>
              <a:t>The alien’s questioning technique can be described as similar to that of a five-year-old child. Every answer is followed by another question asking for more detail. For example:</a:t>
            </a:r>
            <a:endParaRPr lang="en-GB" dirty="0">
              <a:cs typeface="Calibri"/>
            </a:endParaRPr>
          </a:p>
          <a:p>
            <a:r>
              <a:rPr lang="en-GB" dirty="0"/>
              <a:t>What is a protein? It is a chain of amino acids.</a:t>
            </a:r>
            <a:endParaRPr lang="en-GB" dirty="0">
              <a:cs typeface="Calibri"/>
            </a:endParaRPr>
          </a:p>
          <a:p>
            <a:r>
              <a:rPr lang="en-GB" dirty="0"/>
              <a:t>What is an amino acid?... And so on. </a:t>
            </a:r>
            <a:endParaRPr lang="en-GB" dirty="0">
              <a:cs typeface="Calibri"/>
            </a:endParaRPr>
          </a:p>
        </p:txBody>
      </p:sp>
      <p:sp>
        <p:nvSpPr>
          <p:cNvPr id="4" name="Slide Number Placeholder 3"/>
          <p:cNvSpPr>
            <a:spLocks noGrp="1"/>
          </p:cNvSpPr>
          <p:nvPr>
            <p:ph type="sldNum" sz="quarter" idx="5"/>
          </p:nvPr>
        </p:nvSpPr>
        <p:spPr/>
        <p:txBody>
          <a:bodyPr/>
          <a:lstStyle/>
          <a:p>
            <a:fld id="{8A7012A3-C616-4BC5-A769-F3B233F7BCD1}" type="slidenum">
              <a:rPr lang="en-GB" smtClean="0"/>
              <a:t>101</a:t>
            </a:fld>
            <a:endParaRPr lang="en-GB" dirty="0"/>
          </a:p>
        </p:txBody>
      </p:sp>
    </p:spTree>
    <p:extLst>
      <p:ext uri="{BB962C8B-B14F-4D97-AF65-F5344CB8AC3E}">
        <p14:creationId xmlns:p14="http://schemas.microsoft.com/office/powerpoint/2010/main" val="28031919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may not be obvious, but this slide has animations that start with the question “Can you name the healthiest carbohydrate-based food?” Learners must be prepared to justify their answer. They can discuss and share ideas. For example, they may theorise that the numbers relate to grams or other amounts of carbohydrates in the food. </a:t>
            </a:r>
          </a:p>
          <a:p>
            <a:endParaRPr lang="en-GB" dirty="0"/>
          </a:p>
          <a:p>
            <a:r>
              <a:rPr lang="en-GB" dirty="0"/>
              <a:t>When the table is revealed, the tutor can open a discussion. What do these numbers mean? Can the learners think of any theories as to what high or low numbers may refer to based on the foods linked to them? Some learners (especially those with any form of diabetes mellitus) might already know what this is (it may be useful to ask these learners to keep quiet until other learners have had a chance to theorise).</a:t>
            </a:r>
            <a:endParaRPr lang="en-GB" dirty="0">
              <a:cs typeface="Calibri"/>
            </a:endParaRPr>
          </a:p>
          <a:p>
            <a:endParaRPr lang="en-GB" dirty="0"/>
          </a:p>
          <a:p>
            <a:r>
              <a:rPr lang="en-GB" dirty="0"/>
              <a:t>Healthy carbohydrates are those with a low GI, because these create a slower, more sustained blood glucose increase. High GI foods create more ‘spikes’, which lead to ‘crashes’ that lead to a person feeling they need more energy and so eat more.</a:t>
            </a:r>
          </a:p>
          <a:p>
            <a:endParaRPr lang="en-GB" dirty="0"/>
          </a:p>
          <a:p>
            <a:r>
              <a:rPr lang="en-GB" dirty="0"/>
              <a:t>The tutor may want to point out that the chart uses ‘blood sugar’, which is a ‘patient-friendly’ term (this table is meant for patients to look at). However, the professional term they should use is ‘blood glucose’.</a:t>
            </a:r>
            <a:endParaRPr lang="en-GB" dirty="0">
              <a:cs typeface="Calibri"/>
            </a:endParaRPr>
          </a:p>
        </p:txBody>
      </p:sp>
      <p:sp>
        <p:nvSpPr>
          <p:cNvPr id="4" name="Slide Number Placeholder 3"/>
          <p:cNvSpPr>
            <a:spLocks noGrp="1"/>
          </p:cNvSpPr>
          <p:nvPr>
            <p:ph type="sldNum" sz="quarter" idx="5"/>
          </p:nvPr>
        </p:nvSpPr>
        <p:spPr/>
        <p:txBody>
          <a:bodyPr/>
          <a:lstStyle/>
          <a:p>
            <a:fld id="{8A7012A3-C616-4BC5-A769-F3B233F7BCD1}" type="slidenum">
              <a:rPr lang="en-GB" smtClean="0"/>
              <a:t>102</a:t>
            </a:fld>
            <a:endParaRPr lang="en-GB" dirty="0"/>
          </a:p>
        </p:txBody>
      </p:sp>
    </p:spTree>
    <p:extLst>
      <p:ext uri="{BB962C8B-B14F-4D97-AF65-F5344CB8AC3E}">
        <p14:creationId xmlns:p14="http://schemas.microsoft.com/office/powerpoint/2010/main" val="1200196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Encourage learners to capture keywords and definitions in their keyword tables throughout the lesson.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104</a:t>
            </a:fld>
            <a:endParaRPr lang="en-GB" dirty="0"/>
          </a:p>
        </p:txBody>
      </p:sp>
    </p:spTree>
    <p:extLst>
      <p:ext uri="{BB962C8B-B14F-4D97-AF65-F5344CB8AC3E}">
        <p14:creationId xmlns:p14="http://schemas.microsoft.com/office/powerpoint/2010/main" val="8000105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can support learners by printing a blank version of the flowchart template on the next slide for them to use. However, many learners will prefer doing their own design for this. </a:t>
            </a:r>
          </a:p>
        </p:txBody>
      </p:sp>
      <p:sp>
        <p:nvSpPr>
          <p:cNvPr id="4" name="Slide Number Placeholder 3"/>
          <p:cNvSpPr>
            <a:spLocks noGrp="1"/>
          </p:cNvSpPr>
          <p:nvPr>
            <p:ph type="sldNum" sz="quarter" idx="5"/>
          </p:nvPr>
        </p:nvSpPr>
        <p:spPr/>
        <p:txBody>
          <a:bodyPr/>
          <a:lstStyle/>
          <a:p>
            <a:fld id="{8A7012A3-C616-4BC5-A769-F3B233F7BCD1}" type="slidenum">
              <a:rPr lang="en-GB" smtClean="0"/>
              <a:t>105</a:t>
            </a:fld>
            <a:endParaRPr lang="en-GB" dirty="0"/>
          </a:p>
        </p:txBody>
      </p:sp>
    </p:spTree>
    <p:extLst>
      <p:ext uri="{BB962C8B-B14F-4D97-AF65-F5344CB8AC3E}">
        <p14:creationId xmlns:p14="http://schemas.microsoft.com/office/powerpoint/2010/main" val="18635838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Blank version of the flowchart template to be printed for learners who might need support producing one.</a:t>
            </a:r>
          </a:p>
        </p:txBody>
      </p:sp>
      <p:sp>
        <p:nvSpPr>
          <p:cNvPr id="4" name="Slide Number Placeholder 3"/>
          <p:cNvSpPr>
            <a:spLocks noGrp="1"/>
          </p:cNvSpPr>
          <p:nvPr>
            <p:ph type="sldNum" sz="quarter" idx="5"/>
          </p:nvPr>
        </p:nvSpPr>
        <p:spPr/>
        <p:txBody>
          <a:bodyPr/>
          <a:lstStyle/>
          <a:p>
            <a:fld id="{8A7012A3-C616-4BC5-A769-F3B233F7BCD1}" type="slidenum">
              <a:rPr lang="en-GB" smtClean="0"/>
              <a:t>106</a:t>
            </a:fld>
            <a:endParaRPr lang="en-GB" dirty="0"/>
          </a:p>
        </p:txBody>
      </p:sp>
    </p:spTree>
    <p:extLst>
      <p:ext uri="{BB962C8B-B14F-4D97-AF65-F5344CB8AC3E}">
        <p14:creationId xmlns:p14="http://schemas.microsoft.com/office/powerpoint/2010/main" val="5028729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allows the tutor to consolidate the knowledge from this task, and learners can correct any errors in their work. The process can also be discussed in more detail.</a:t>
            </a:r>
          </a:p>
          <a:p>
            <a:r>
              <a:rPr lang="en-GB" dirty="0"/>
              <a:t>The tutor should encourage learners to annotate this flow chart with information from their own research. The next slide will include some starter articles they can use for this.</a:t>
            </a:r>
          </a:p>
        </p:txBody>
      </p:sp>
      <p:sp>
        <p:nvSpPr>
          <p:cNvPr id="4" name="Slide Number Placeholder 3"/>
          <p:cNvSpPr>
            <a:spLocks noGrp="1"/>
          </p:cNvSpPr>
          <p:nvPr>
            <p:ph type="sldNum" sz="quarter" idx="5"/>
          </p:nvPr>
        </p:nvSpPr>
        <p:spPr/>
        <p:txBody>
          <a:bodyPr/>
          <a:lstStyle/>
          <a:p>
            <a:fld id="{8A7012A3-C616-4BC5-A769-F3B233F7BCD1}" type="slidenum">
              <a:rPr lang="en-GB" smtClean="0"/>
              <a:t>107</a:t>
            </a:fld>
            <a:endParaRPr lang="en-GB" dirty="0"/>
          </a:p>
        </p:txBody>
      </p:sp>
    </p:spTree>
    <p:extLst>
      <p:ext uri="{BB962C8B-B14F-4D97-AF65-F5344CB8AC3E}">
        <p14:creationId xmlns:p14="http://schemas.microsoft.com/office/powerpoint/2010/main" val="228664431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links here are to a range of resources on this topic from healthy living and exercise websites (aimed at ordinary members of the public) to scientific journals. Depending on how the tutor wants to run this, they can either allow learners to select the links they want to work from (in which case, encourage them to use more than one) or assign a single article to a group. For example, assigning the journal article to a very high ability group of learners to work on. There are also some controversies here that learners may pick up on. This is an opportunity for a discussion about the critical evaluation of sources.</a:t>
            </a:r>
          </a:p>
          <a:p>
            <a:endParaRPr lang="en-GB" dirty="0"/>
          </a:p>
          <a:p>
            <a:r>
              <a:rPr lang="en-GB" dirty="0"/>
              <a:t>Get feedback from learners about what they have found out and discuss the controversies. Learners can make notes, including annotating the flowchart from the previous task</a:t>
            </a:r>
          </a:p>
        </p:txBody>
      </p:sp>
      <p:sp>
        <p:nvSpPr>
          <p:cNvPr id="4" name="Slide Number Placeholder 3"/>
          <p:cNvSpPr>
            <a:spLocks noGrp="1"/>
          </p:cNvSpPr>
          <p:nvPr>
            <p:ph type="sldNum" sz="quarter" idx="5"/>
          </p:nvPr>
        </p:nvSpPr>
        <p:spPr/>
        <p:txBody>
          <a:bodyPr/>
          <a:lstStyle/>
          <a:p>
            <a:fld id="{8A7012A3-C616-4BC5-A769-F3B233F7BCD1}" type="slidenum">
              <a:rPr lang="en-GB" smtClean="0"/>
              <a:t>108</a:t>
            </a:fld>
            <a:endParaRPr lang="en-GB" dirty="0"/>
          </a:p>
        </p:txBody>
      </p:sp>
    </p:spTree>
    <p:extLst>
      <p:ext uri="{BB962C8B-B14F-4D97-AF65-F5344CB8AC3E}">
        <p14:creationId xmlns:p14="http://schemas.microsoft.com/office/powerpoint/2010/main" val="300901818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introduces the topic of Ozempic and should allow learners to outline the basic information on the topic from what they have researched for the previous lesson (slide 98). The next few slides will then consolidate the important information on this topic</a:t>
            </a:r>
          </a:p>
        </p:txBody>
      </p:sp>
      <p:sp>
        <p:nvSpPr>
          <p:cNvPr id="4" name="Slide Number Placeholder 3"/>
          <p:cNvSpPr>
            <a:spLocks noGrp="1"/>
          </p:cNvSpPr>
          <p:nvPr>
            <p:ph type="sldNum" sz="quarter" idx="5"/>
          </p:nvPr>
        </p:nvSpPr>
        <p:spPr/>
        <p:txBody>
          <a:bodyPr/>
          <a:lstStyle/>
          <a:p>
            <a:fld id="{8A7012A3-C616-4BC5-A769-F3B233F7BCD1}" type="slidenum">
              <a:rPr lang="en-GB" smtClean="0"/>
              <a:t>109</a:t>
            </a:fld>
            <a:endParaRPr lang="en-GB" dirty="0"/>
          </a:p>
        </p:txBody>
      </p:sp>
    </p:spTree>
    <p:extLst>
      <p:ext uri="{BB962C8B-B14F-4D97-AF65-F5344CB8AC3E}">
        <p14:creationId xmlns:p14="http://schemas.microsoft.com/office/powerpoint/2010/main" val="340959668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small classes (5–10 learners), this can be done with a simple two groups – one per point, with two to five learners in each group. Only one or two learners in each group need to actually debate, the rest can be involved in doing research and preparation. You may adjust the time allowed for preparation depending on how well the class is doing with this topic. In larger groups (10+ learners), extra groups can either be assigned to a separate debate group with the same question (it may be interesting to see whether there are different votes with different debaters) or given a different question to work on. For example, they can look at a more refined concept, i.e., ‘Should Ozempic be available over the counter or should it be prescription only?” or looking at wider ethical and social issues like “Is social media a poor influence on the population in matters of healthcare?”</a:t>
            </a:r>
          </a:p>
          <a:p>
            <a:endParaRPr lang="en-GB" dirty="0"/>
          </a:p>
        </p:txBody>
      </p:sp>
      <p:sp>
        <p:nvSpPr>
          <p:cNvPr id="4" name="Slide Number Placeholder 3"/>
          <p:cNvSpPr>
            <a:spLocks noGrp="1"/>
          </p:cNvSpPr>
          <p:nvPr>
            <p:ph type="sldNum" sz="quarter" idx="5"/>
          </p:nvPr>
        </p:nvSpPr>
        <p:spPr/>
        <p:txBody>
          <a:bodyPr/>
          <a:lstStyle/>
          <a:p>
            <a:fld id="{8A7012A3-C616-4BC5-A769-F3B233F7BCD1}" type="slidenum">
              <a:rPr lang="en-GB" smtClean="0"/>
              <a:t>112</a:t>
            </a:fld>
            <a:endParaRPr lang="en-GB" dirty="0"/>
          </a:p>
        </p:txBody>
      </p:sp>
    </p:spTree>
    <p:extLst>
      <p:ext uri="{BB962C8B-B14F-4D97-AF65-F5344CB8AC3E}">
        <p14:creationId xmlns:p14="http://schemas.microsoft.com/office/powerpoint/2010/main" val="1833938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sheet can be printed out to give to learners as well as being displayed on the board. If you use a VLE, this sheet can also be accessed from there and learners can click the links.</a:t>
            </a:r>
          </a:p>
        </p:txBody>
      </p:sp>
      <p:sp>
        <p:nvSpPr>
          <p:cNvPr id="4" name="Slide Number Placeholder 3"/>
          <p:cNvSpPr>
            <a:spLocks noGrp="1"/>
          </p:cNvSpPr>
          <p:nvPr>
            <p:ph type="sldNum" sz="quarter" idx="5"/>
          </p:nvPr>
        </p:nvSpPr>
        <p:spPr/>
        <p:txBody>
          <a:bodyPr/>
          <a:lstStyle/>
          <a:p>
            <a:fld id="{8A7012A3-C616-4BC5-A769-F3B233F7BCD1}" type="slidenum">
              <a:rPr lang="en-GB" smtClean="0"/>
              <a:t>113</a:t>
            </a:fld>
            <a:endParaRPr lang="en-GB" dirty="0"/>
          </a:p>
        </p:txBody>
      </p:sp>
    </p:spTree>
    <p:extLst>
      <p:ext uri="{BB962C8B-B14F-4D97-AF65-F5344CB8AC3E}">
        <p14:creationId xmlns:p14="http://schemas.microsoft.com/office/powerpoint/2010/main" val="23743974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can be facilitated in various ways. It may be useful to gather thoughts from the group about the questions they still require some answers for, and you can facilitate a discussion around the room as to who can answer. Tutor input may help to clarify any misconceptions and give additional depth to some of the answers that they still require. The plenary may also help the learners in guiding their additional reading beyond the lesson. The tutor may identify common themes of questions still needing more depth while also giving links to key reading on the VLE and key textbooks potentially in the library resources available.</a:t>
            </a:r>
          </a:p>
          <a:p>
            <a:r>
              <a:rPr lang="en-US" dirty="0">
                <a:cs typeface="Calibri"/>
              </a:rPr>
              <a:t>You could also do a plenary of 'speed pairs' where learners circulate the room and try to find people who can answer the questions that they still need a little more depth to.</a:t>
            </a:r>
          </a:p>
        </p:txBody>
      </p:sp>
      <p:sp>
        <p:nvSpPr>
          <p:cNvPr id="4" name="Slide Number Placeholder 3"/>
          <p:cNvSpPr>
            <a:spLocks noGrp="1"/>
          </p:cNvSpPr>
          <p:nvPr>
            <p:ph type="sldNum" sz="quarter" idx="5"/>
          </p:nvPr>
        </p:nvSpPr>
        <p:spPr/>
        <p:txBody>
          <a:bodyPr/>
          <a:lstStyle/>
          <a:p>
            <a:fld id="{9920340D-206C-4C41-A35B-4D72CE2F2B89}" type="slidenum">
              <a:rPr lang="en-GB" smtClean="0"/>
              <a:pPr/>
              <a:t>114</a:t>
            </a:fld>
            <a:endParaRPr lang="en-GB" dirty="0"/>
          </a:p>
        </p:txBody>
      </p:sp>
    </p:spTree>
    <p:extLst>
      <p:ext uri="{BB962C8B-B14F-4D97-AF65-F5344CB8AC3E}">
        <p14:creationId xmlns:p14="http://schemas.microsoft.com/office/powerpoint/2010/main" val="6352678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115</a:t>
            </a:fld>
            <a:endParaRPr lang="en-GB" dirty="0"/>
          </a:p>
        </p:txBody>
      </p:sp>
    </p:spTree>
    <p:extLst>
      <p:ext uri="{BB962C8B-B14F-4D97-AF65-F5344CB8AC3E}">
        <p14:creationId xmlns:p14="http://schemas.microsoft.com/office/powerpoint/2010/main" val="2629935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aim here is to provide a method for tracking progress throughout the session. Learners have a printout of this sheet and can write notes next to the relevant question when they get information that might be part of an answer to the question. This might be from what the teacher says in a didactic activity, from their own research or what they observe during a practical. At points throughout the lesson the teacher can call a mini-plenary to ask some of these questions of some learners – targeting specific learners with questions and differentiating based on ability. Each question can be asked of multiple learners with different expected answers (and a ‘no repeated answers’ rule can be in place).</a:t>
            </a:r>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dirty="0"/>
          </a:p>
        </p:txBody>
      </p:sp>
    </p:spTree>
    <p:extLst>
      <p:ext uri="{BB962C8B-B14F-4D97-AF65-F5344CB8AC3E}">
        <p14:creationId xmlns:p14="http://schemas.microsoft.com/office/powerpoint/2010/main" val="30888854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116</a:t>
            </a:fld>
            <a:endParaRPr lang="en-GB" dirty="0"/>
          </a:p>
        </p:txBody>
      </p:sp>
    </p:spTree>
    <p:extLst>
      <p:ext uri="{BB962C8B-B14F-4D97-AF65-F5344CB8AC3E}">
        <p14:creationId xmlns:p14="http://schemas.microsoft.com/office/powerpoint/2010/main" val="402580712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 groups of three or four learners max. After this, the tutor can review what they have on the board by getting each group to share one piece of information in turn until the board is populated with a lot of information. Learners can then update their own spider diagrams with any new information. Alternatively, get the learners to come up and write their information on the board for a more active feedback session.</a:t>
            </a:r>
          </a:p>
        </p:txBody>
      </p:sp>
      <p:sp>
        <p:nvSpPr>
          <p:cNvPr id="4" name="Slide Number Placeholder 3"/>
          <p:cNvSpPr>
            <a:spLocks noGrp="1"/>
          </p:cNvSpPr>
          <p:nvPr>
            <p:ph type="sldNum" sz="quarter" idx="5"/>
          </p:nvPr>
        </p:nvSpPr>
        <p:spPr/>
        <p:txBody>
          <a:bodyPr/>
          <a:lstStyle/>
          <a:p>
            <a:fld id="{618724CD-BE3E-4A0A-90DB-E43BD1EB70B9}" type="slidenum">
              <a:rPr lang="en-GB" smtClean="0"/>
              <a:t>117</a:t>
            </a:fld>
            <a:endParaRPr lang="en-GB" dirty="0"/>
          </a:p>
        </p:txBody>
      </p:sp>
    </p:spTree>
    <p:extLst>
      <p:ext uri="{BB962C8B-B14F-4D97-AF65-F5344CB8AC3E}">
        <p14:creationId xmlns:p14="http://schemas.microsoft.com/office/powerpoint/2010/main" val="23172066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Learners should be handed a copy of the project brief sheet and the keyword worksheet to put in their folders. These should be filed in the first few pages of their folders. They will often refer back to these often to demonstrate progress and understanding. </a:t>
            </a:r>
          </a:p>
        </p:txBody>
      </p:sp>
      <p:sp>
        <p:nvSpPr>
          <p:cNvPr id="4" name="Slide Number Placeholder 3"/>
          <p:cNvSpPr>
            <a:spLocks noGrp="1"/>
          </p:cNvSpPr>
          <p:nvPr>
            <p:ph type="sldNum" sz="quarter" idx="5"/>
          </p:nvPr>
        </p:nvSpPr>
        <p:spPr/>
        <p:txBody>
          <a:bodyPr/>
          <a:lstStyle/>
          <a:p>
            <a:fld id="{9920340D-206C-4C41-A35B-4D72CE2F2B89}" type="slidenum">
              <a:rPr lang="en-GB" smtClean="0"/>
              <a:pPr/>
              <a:t>118</a:t>
            </a:fld>
            <a:endParaRPr lang="en-GB" dirty="0"/>
          </a:p>
        </p:txBody>
      </p:sp>
    </p:spTree>
    <p:extLst>
      <p:ext uri="{BB962C8B-B14F-4D97-AF65-F5344CB8AC3E}">
        <p14:creationId xmlns:p14="http://schemas.microsoft.com/office/powerpoint/2010/main" val="26817101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how many learners there are in the class, and the resources and facilities available, the tutor may need some work to occupy learners while each group takes it turn to record. This might be a good time to give out some practise exam questions to work on or to encourage learners to create revision resources. Learners may also need more time to work on their video presentation.</a:t>
            </a:r>
          </a:p>
          <a:p>
            <a:endParaRPr lang="en-GB" dirty="0"/>
          </a:p>
        </p:txBody>
      </p:sp>
      <p:sp>
        <p:nvSpPr>
          <p:cNvPr id="4" name="Slide Number Placeholder 3"/>
          <p:cNvSpPr>
            <a:spLocks noGrp="1"/>
          </p:cNvSpPr>
          <p:nvPr>
            <p:ph type="sldNum" sz="quarter" idx="5"/>
          </p:nvPr>
        </p:nvSpPr>
        <p:spPr/>
        <p:txBody>
          <a:bodyPr/>
          <a:lstStyle/>
          <a:p>
            <a:fld id="{618724CD-BE3E-4A0A-90DB-E43BD1EB70B9}" type="slidenum">
              <a:rPr lang="en-GB" smtClean="0"/>
              <a:t>120</a:t>
            </a:fld>
            <a:endParaRPr lang="en-GB" dirty="0"/>
          </a:p>
        </p:txBody>
      </p:sp>
    </p:spTree>
    <p:extLst>
      <p:ext uri="{BB962C8B-B14F-4D97-AF65-F5344CB8AC3E}">
        <p14:creationId xmlns:p14="http://schemas.microsoft.com/office/powerpoint/2010/main" val="120883282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The peer-review form is shared here so that learners can see what they are being assessed against. Show this after they have made a list of their own success criteria and compare them. As a class, you might decide to add to this form some ideas from what the learners have come up with. Tutors should feel free to edit the form as required.</a:t>
            </a:r>
          </a:p>
        </p:txBody>
      </p:sp>
      <p:sp>
        <p:nvSpPr>
          <p:cNvPr id="4" name="Slide Number Placeholder 3"/>
          <p:cNvSpPr>
            <a:spLocks noGrp="1"/>
          </p:cNvSpPr>
          <p:nvPr>
            <p:ph type="sldNum" sz="quarter" idx="5"/>
          </p:nvPr>
        </p:nvSpPr>
        <p:spPr/>
        <p:txBody>
          <a:bodyPr/>
          <a:lstStyle/>
          <a:p>
            <a:fld id="{618724CD-BE3E-4A0A-90DB-E43BD1EB70B9}" type="slidenum">
              <a:rPr lang="en-GB" smtClean="0"/>
              <a:t>121</a:t>
            </a:fld>
            <a:endParaRPr lang="en-GB" dirty="0"/>
          </a:p>
        </p:txBody>
      </p:sp>
    </p:spTree>
    <p:extLst>
      <p:ext uri="{BB962C8B-B14F-4D97-AF65-F5344CB8AC3E}">
        <p14:creationId xmlns:p14="http://schemas.microsoft.com/office/powerpoint/2010/main" val="292201882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tutor can provide the sheets (next slide) printed on A3 paper for the learners to work on. For improved sustainability, you can even provide the sheets laminated, to be written on in whiteboard markers and reused. However, if you take this option, you will need to provide some means of allowing the learners to record the information. This can be the learners copying their notes out onto a copy of the sheet once they have all agreed in the group what they are doing, or it can be them photographing or scanning the laminated sheet.</a:t>
            </a:r>
          </a:p>
          <a:p>
            <a:endParaRPr lang="en-GB" dirty="0"/>
          </a:p>
          <a:p>
            <a:r>
              <a:rPr lang="en-GB" dirty="0"/>
              <a:t>A difficulty with some learners here might be reluctance to plan to a reasonable depth. This is likely to be caused by learners not really knowing how to do it properly. The tutor can support here by modelling a good plan. Another method could be to have learners research how real documentary makers plan their scenes. This could involve some collaboration with the visual media department.</a:t>
            </a:r>
          </a:p>
        </p:txBody>
      </p:sp>
      <p:sp>
        <p:nvSpPr>
          <p:cNvPr id="4" name="Slide Number Placeholder 3"/>
          <p:cNvSpPr>
            <a:spLocks noGrp="1"/>
          </p:cNvSpPr>
          <p:nvPr>
            <p:ph type="sldNum" sz="quarter" idx="5"/>
          </p:nvPr>
        </p:nvSpPr>
        <p:spPr/>
        <p:txBody>
          <a:bodyPr/>
          <a:lstStyle/>
          <a:p>
            <a:fld id="{618724CD-BE3E-4A0A-90DB-E43BD1EB70B9}" type="slidenum">
              <a:rPr lang="en-GB" smtClean="0"/>
              <a:t>122</a:t>
            </a:fld>
            <a:endParaRPr lang="en-GB" dirty="0"/>
          </a:p>
        </p:txBody>
      </p:sp>
    </p:spTree>
    <p:extLst>
      <p:ext uri="{BB962C8B-B14F-4D97-AF65-F5344CB8AC3E}">
        <p14:creationId xmlns:p14="http://schemas.microsoft.com/office/powerpoint/2010/main" val="390220327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suggested template that you could use with learners to help them with their planning of the video report. You may want to edit or change it. You may also want to print it off on A3 paper for the groups to use for planning purposes. For sustainability purposes, you could laminate some copies of this to let learners use as whiteboards.</a:t>
            </a:r>
          </a:p>
        </p:txBody>
      </p:sp>
      <p:sp>
        <p:nvSpPr>
          <p:cNvPr id="4" name="Slide Number Placeholder 3"/>
          <p:cNvSpPr>
            <a:spLocks noGrp="1"/>
          </p:cNvSpPr>
          <p:nvPr>
            <p:ph type="sldNum" sz="quarter" idx="5"/>
          </p:nvPr>
        </p:nvSpPr>
        <p:spPr/>
        <p:txBody>
          <a:bodyPr/>
          <a:lstStyle/>
          <a:p>
            <a:fld id="{9920340D-206C-4C41-A35B-4D72CE2F2B89}" type="slidenum">
              <a:rPr lang="en-GB" smtClean="0"/>
              <a:pPr/>
              <a:t>123</a:t>
            </a:fld>
            <a:endParaRPr lang="en-GB" dirty="0"/>
          </a:p>
        </p:txBody>
      </p:sp>
    </p:spTree>
    <p:extLst>
      <p:ext uri="{BB962C8B-B14F-4D97-AF65-F5344CB8AC3E}">
        <p14:creationId xmlns:p14="http://schemas.microsoft.com/office/powerpoint/2010/main" val="28390842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127</a:t>
            </a:fld>
            <a:endParaRPr lang="en-GB" dirty="0"/>
          </a:p>
        </p:txBody>
      </p:sp>
    </p:spTree>
    <p:extLst>
      <p:ext uri="{BB962C8B-B14F-4D97-AF65-F5344CB8AC3E}">
        <p14:creationId xmlns:p14="http://schemas.microsoft.com/office/powerpoint/2010/main" val="262993531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planned and resourced as a single lesson. However, depending on group size, it is likely to take two lessons – one to record the videos, with another to present them. Tutors may also consider running this lesson as the recording session and present the final videos to the wider school, college or even parents and visitors as an event. Videos can also be posted to a VLE or to a school/college website and learners can conduct their peer review on those.</a:t>
            </a:r>
          </a:p>
        </p:txBody>
      </p:sp>
      <p:sp>
        <p:nvSpPr>
          <p:cNvPr id="4" name="Slide Number Placeholder 3"/>
          <p:cNvSpPr>
            <a:spLocks noGrp="1"/>
          </p:cNvSpPr>
          <p:nvPr>
            <p:ph type="sldNum" sz="quarter" idx="5"/>
          </p:nvPr>
        </p:nvSpPr>
        <p:spPr/>
        <p:txBody>
          <a:bodyPr/>
          <a:lstStyle/>
          <a:p>
            <a:fld id="{9920340D-206C-4C41-A35B-4D72CE2F2B89}" type="slidenum">
              <a:rPr lang="en-GB" smtClean="0"/>
              <a:t>128</a:t>
            </a:fld>
            <a:endParaRPr lang="en-GB" dirty="0"/>
          </a:p>
        </p:txBody>
      </p:sp>
    </p:spTree>
    <p:extLst>
      <p:ext uri="{BB962C8B-B14F-4D97-AF65-F5344CB8AC3E}">
        <p14:creationId xmlns:p14="http://schemas.microsoft.com/office/powerpoint/2010/main" val="402580712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how many learners there are in the class, and the resources and facilities available, the tutor may need some work to occupy learners while each group takes its turn to record. This might be a good time to give out some practise exam questions to work on or to encourage learners to create revision resources. Learners may also need more time to work on their video presentation.</a:t>
            </a:r>
          </a:p>
          <a:p>
            <a:endParaRPr lang="en-GB" dirty="0"/>
          </a:p>
        </p:txBody>
      </p:sp>
      <p:sp>
        <p:nvSpPr>
          <p:cNvPr id="4" name="Slide Number Placeholder 3"/>
          <p:cNvSpPr>
            <a:spLocks noGrp="1"/>
          </p:cNvSpPr>
          <p:nvPr>
            <p:ph type="sldNum" sz="quarter" idx="5"/>
          </p:nvPr>
        </p:nvSpPr>
        <p:spPr/>
        <p:txBody>
          <a:bodyPr/>
          <a:lstStyle/>
          <a:p>
            <a:fld id="{618724CD-BE3E-4A0A-90DB-E43BD1EB70B9}" type="slidenum">
              <a:rPr lang="en-GB" smtClean="0"/>
              <a:t>129</a:t>
            </a:fld>
            <a:endParaRPr lang="en-GB" dirty="0"/>
          </a:p>
        </p:txBody>
      </p:sp>
    </p:spTree>
    <p:extLst>
      <p:ext uri="{BB962C8B-B14F-4D97-AF65-F5344CB8AC3E}">
        <p14:creationId xmlns:p14="http://schemas.microsoft.com/office/powerpoint/2010/main" val="7087315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887B69-BD96-46E4-A93B-57DC73A0B9D2}"/>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9AB9673F-0DDE-432E-A547-BACF24EA2D3D}"/>
              </a:ext>
            </a:extLst>
          </p:cNvPr>
          <p:cNvSpPr>
            <a:spLocks noGrp="1"/>
          </p:cNvSpPr>
          <p:nvPr>
            <p:ph type="ftr" sz="quarter" idx="11"/>
          </p:nvPr>
        </p:nvSpPr>
        <p:spPr/>
        <p:txBody>
          <a:bodyPr/>
          <a:lstStyle/>
          <a:p>
            <a:r>
              <a:rPr lang="en-GB" dirty="0"/>
              <a:t>Education and Training Foundation</a:t>
            </a:r>
          </a:p>
        </p:txBody>
      </p:sp>
      <p:sp>
        <p:nvSpPr>
          <p:cNvPr id="4" name="Slide Number Placeholder 3">
            <a:extLst>
              <a:ext uri="{FF2B5EF4-FFF2-40B4-BE49-F238E27FC236}">
                <a16:creationId xmlns:a16="http://schemas.microsoft.com/office/drawing/2014/main" id="{0CB1E98D-7BA8-4504-B380-13FAEF1569A0}"/>
              </a:ext>
            </a:extLst>
          </p:cNvPr>
          <p:cNvSpPr>
            <a:spLocks noGrp="1"/>
          </p:cNvSpPr>
          <p:nvPr>
            <p:ph type="sldNum" sz="quarter" idx="12"/>
          </p:nvPr>
        </p:nvSpPr>
        <p:spPr/>
        <p:txBody>
          <a:bodyPr/>
          <a:lstStyle/>
          <a:p>
            <a:fld id="{B4B6C296-A44E-4A66-BF29-5BE7E42CBA01}" type="slidenum">
              <a:rPr lang="en-GB" smtClean="0"/>
              <a:t>‹#›</a:t>
            </a:fld>
            <a:endParaRPr lang="en-GB" dirty="0"/>
          </a:p>
        </p:txBody>
      </p:sp>
    </p:spTree>
    <p:extLst>
      <p:ext uri="{BB962C8B-B14F-4D97-AF65-F5344CB8AC3E}">
        <p14:creationId xmlns:p14="http://schemas.microsoft.com/office/powerpoint/2010/main" val="14086403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910A7-DC37-4371-CB3A-F84ADEFA187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F79B311-87BE-C896-5F69-9B55439FCD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B479BA-8E4F-6427-157F-16D961E427B9}"/>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8670D3BC-4F2B-3823-D718-202675B0391E}"/>
              </a:ext>
            </a:extLst>
          </p:cNvPr>
          <p:cNvSpPr>
            <a:spLocks noGrp="1"/>
          </p:cNvSpPr>
          <p:nvPr>
            <p:ph type="ftr" sz="quarter" idx="11"/>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A9B0D2C0-DDFA-AEA6-F618-C869CC8CE719}"/>
              </a:ext>
            </a:extLst>
          </p:cNvPr>
          <p:cNvSpPr>
            <a:spLocks noGrp="1"/>
          </p:cNvSpPr>
          <p:nvPr>
            <p:ph type="sldNum" sz="quarter" idx="12"/>
          </p:nvPr>
        </p:nvSpPr>
        <p:spPr/>
        <p:txBody>
          <a:bodyPr/>
          <a:lstStyle/>
          <a:p>
            <a:fld id="{03423B0E-AC18-405A-BE2C-9F8B28E6E755}" type="slidenum">
              <a:rPr lang="en-GB" smtClean="0"/>
              <a:t>‹#›</a:t>
            </a:fld>
            <a:endParaRPr lang="en-GB" dirty="0"/>
          </a:p>
        </p:txBody>
      </p:sp>
    </p:spTree>
    <p:extLst>
      <p:ext uri="{BB962C8B-B14F-4D97-AF65-F5344CB8AC3E}">
        <p14:creationId xmlns:p14="http://schemas.microsoft.com/office/powerpoint/2010/main" val="13463266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9C80E-E34D-CA25-E58B-5A3A93F300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A190379-0070-D78F-53CC-64A5B8726890}"/>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4D6EAE5-1C86-674B-C4CF-6F926C599BA8}"/>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7BBED66-62F9-18C4-DB1A-B7BE87A1F29F}"/>
              </a:ext>
            </a:extLst>
          </p:cNvPr>
          <p:cNvSpPr>
            <a:spLocks noGrp="1"/>
          </p:cNvSpPr>
          <p:nvPr>
            <p:ph type="dt" sz="half" idx="10"/>
          </p:nvPr>
        </p:nvSpPr>
        <p:spPr/>
        <p:txBody>
          <a:bodyPr/>
          <a:lstStyle/>
          <a:p>
            <a:endParaRPr lang="en-GB" dirty="0"/>
          </a:p>
        </p:txBody>
      </p:sp>
      <p:sp>
        <p:nvSpPr>
          <p:cNvPr id="6" name="Footer Placeholder 5">
            <a:extLst>
              <a:ext uri="{FF2B5EF4-FFF2-40B4-BE49-F238E27FC236}">
                <a16:creationId xmlns:a16="http://schemas.microsoft.com/office/drawing/2014/main" id="{B883084A-9CCA-10DA-4258-F751BED48D20}"/>
              </a:ext>
            </a:extLst>
          </p:cNvPr>
          <p:cNvSpPr>
            <a:spLocks noGrp="1"/>
          </p:cNvSpPr>
          <p:nvPr>
            <p:ph type="ftr" sz="quarter" idx="11"/>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07E74EFF-3DBE-81AF-4D5B-AEB040D1A347}"/>
              </a:ext>
            </a:extLst>
          </p:cNvPr>
          <p:cNvSpPr>
            <a:spLocks noGrp="1"/>
          </p:cNvSpPr>
          <p:nvPr>
            <p:ph type="sldNum" sz="quarter" idx="12"/>
          </p:nvPr>
        </p:nvSpPr>
        <p:spPr/>
        <p:txBody>
          <a:bodyPr/>
          <a:lstStyle/>
          <a:p>
            <a:fld id="{03423B0E-AC18-405A-BE2C-9F8B28E6E755}" type="slidenum">
              <a:rPr lang="en-GB" smtClean="0"/>
              <a:t>‹#›</a:t>
            </a:fld>
            <a:endParaRPr lang="en-GB" dirty="0"/>
          </a:p>
        </p:txBody>
      </p:sp>
    </p:spTree>
    <p:extLst>
      <p:ext uri="{BB962C8B-B14F-4D97-AF65-F5344CB8AC3E}">
        <p14:creationId xmlns:p14="http://schemas.microsoft.com/office/powerpoint/2010/main" val="19159331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D2355-A4D1-295B-84C1-C7E0EDCB8571}"/>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6F17F7-ABBC-C568-84F6-DB4EB093B07B}"/>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5EA1113D-3570-9CDF-E07B-A9B2B25C27C3}"/>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BA64303-73CE-51A2-D89F-2E531153834F}"/>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8D66EA35-1F89-8450-C223-DA27F14E30BC}"/>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95CDEAA-5694-BB0A-2AF5-7E21886CE47E}"/>
              </a:ext>
            </a:extLst>
          </p:cNvPr>
          <p:cNvSpPr>
            <a:spLocks noGrp="1"/>
          </p:cNvSpPr>
          <p:nvPr>
            <p:ph type="dt" sz="half" idx="10"/>
          </p:nvPr>
        </p:nvSpPr>
        <p:spPr/>
        <p:txBody>
          <a:bodyPr/>
          <a:lstStyle/>
          <a:p>
            <a:endParaRPr lang="en-GB" dirty="0"/>
          </a:p>
        </p:txBody>
      </p:sp>
      <p:sp>
        <p:nvSpPr>
          <p:cNvPr id="8" name="Footer Placeholder 7">
            <a:extLst>
              <a:ext uri="{FF2B5EF4-FFF2-40B4-BE49-F238E27FC236}">
                <a16:creationId xmlns:a16="http://schemas.microsoft.com/office/drawing/2014/main" id="{477FEE22-8932-5015-3A0E-4FAE8CE2B251}"/>
              </a:ext>
            </a:extLst>
          </p:cNvPr>
          <p:cNvSpPr>
            <a:spLocks noGrp="1"/>
          </p:cNvSpPr>
          <p:nvPr>
            <p:ph type="ftr" sz="quarter" idx="11"/>
          </p:nvPr>
        </p:nvSpPr>
        <p:spPr/>
        <p:txBody>
          <a:bodyPr/>
          <a:lstStyle/>
          <a:p>
            <a:r>
              <a:rPr lang="en-GB" dirty="0"/>
              <a:t>Education and Training Foundation</a:t>
            </a:r>
          </a:p>
        </p:txBody>
      </p:sp>
      <p:sp>
        <p:nvSpPr>
          <p:cNvPr id="9" name="Slide Number Placeholder 8">
            <a:extLst>
              <a:ext uri="{FF2B5EF4-FFF2-40B4-BE49-F238E27FC236}">
                <a16:creationId xmlns:a16="http://schemas.microsoft.com/office/drawing/2014/main" id="{1521D508-EA51-3C76-6C57-C3FD72201A87}"/>
              </a:ext>
            </a:extLst>
          </p:cNvPr>
          <p:cNvSpPr>
            <a:spLocks noGrp="1"/>
          </p:cNvSpPr>
          <p:nvPr>
            <p:ph type="sldNum" sz="quarter" idx="12"/>
          </p:nvPr>
        </p:nvSpPr>
        <p:spPr/>
        <p:txBody>
          <a:bodyPr/>
          <a:lstStyle/>
          <a:p>
            <a:fld id="{BE106DAF-14D7-454C-84BA-A391E5C5144D}" type="slidenum">
              <a:rPr lang="en-GB" smtClean="0"/>
              <a:t>‹#›</a:t>
            </a:fld>
            <a:endParaRPr lang="en-GB" dirty="0"/>
          </a:p>
        </p:txBody>
      </p:sp>
    </p:spTree>
    <p:extLst>
      <p:ext uri="{BB962C8B-B14F-4D97-AF65-F5344CB8AC3E}">
        <p14:creationId xmlns:p14="http://schemas.microsoft.com/office/powerpoint/2010/main" val="37134377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7A9B9-26F6-618A-1F17-0138E3BA0CD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07D4DED-5EBF-7D39-7676-0E2B664E7890}"/>
              </a:ext>
            </a:extLst>
          </p:cNvPr>
          <p:cNvSpPr>
            <a:spLocks noGrp="1"/>
          </p:cNvSpPr>
          <p:nvPr>
            <p:ph type="dt" sz="half" idx="10"/>
          </p:nvPr>
        </p:nvSpPr>
        <p:spPr/>
        <p:txBody>
          <a:bodyPr/>
          <a:lstStyle/>
          <a:p>
            <a:endParaRPr lang="en-GB" dirty="0"/>
          </a:p>
        </p:txBody>
      </p:sp>
      <p:sp>
        <p:nvSpPr>
          <p:cNvPr id="4" name="Footer Placeholder 3">
            <a:extLst>
              <a:ext uri="{FF2B5EF4-FFF2-40B4-BE49-F238E27FC236}">
                <a16:creationId xmlns:a16="http://schemas.microsoft.com/office/drawing/2014/main" id="{16DE2CCF-C06A-6043-7F64-33432378C73D}"/>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BA7099C6-14ED-EF80-B006-FF88BF4D1BEC}"/>
              </a:ext>
            </a:extLst>
          </p:cNvPr>
          <p:cNvSpPr>
            <a:spLocks noGrp="1"/>
          </p:cNvSpPr>
          <p:nvPr>
            <p:ph type="sldNum" sz="quarter" idx="12"/>
          </p:nvPr>
        </p:nvSpPr>
        <p:spPr/>
        <p:txBody>
          <a:bodyPr/>
          <a:lstStyle/>
          <a:p>
            <a:fld id="{546BDC23-B101-45CC-A2DB-D8CCDF09495B}" type="slidenum">
              <a:rPr lang="en-GB" smtClean="0"/>
              <a:t>‹#›</a:t>
            </a:fld>
            <a:endParaRPr lang="en-GB" dirty="0"/>
          </a:p>
        </p:txBody>
      </p:sp>
    </p:spTree>
    <p:extLst>
      <p:ext uri="{BB962C8B-B14F-4D97-AF65-F5344CB8AC3E}">
        <p14:creationId xmlns:p14="http://schemas.microsoft.com/office/powerpoint/2010/main" val="10411182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DED1F-765D-45B3-BB81-4065CD22A98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05FCD73-8340-47D4-9641-DAE06E8EADD4}"/>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FE71CEF-195E-430B-A54B-0CF452C104E4}"/>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343CD0E2-3707-4BE4-8E97-168D5B54F085}"/>
              </a:ext>
            </a:extLst>
          </p:cNvPr>
          <p:cNvSpPr>
            <a:spLocks noGrp="1"/>
          </p:cNvSpPr>
          <p:nvPr>
            <p:ph type="ftr" sz="quarter" idx="11"/>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228994B7-B1A8-4986-99A5-BA69D0B9949D}"/>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244642563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6C442-66F4-4DAB-B651-046CD9F3AE0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06C413-1F86-4366-A7C1-3105FE83172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6086C2E-B388-4F95-8B17-9AA1A7AC8DA7}"/>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7A13F7B7-29E7-4CE3-81B9-35C0196B99F8}"/>
              </a:ext>
            </a:extLst>
          </p:cNvPr>
          <p:cNvSpPr>
            <a:spLocks noGrp="1"/>
          </p:cNvSpPr>
          <p:nvPr>
            <p:ph type="ftr" sz="quarter" idx="11"/>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7D109C79-3A33-4499-B2B9-D277EE8397BC}"/>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8049487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C129-50F1-47CC-B794-B03C52175B4C}"/>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A1CB782-8865-45E3-B6AC-023B25340824}"/>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5E0D556-212B-4165-87DA-C7D71C023379}"/>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10624BEC-2A6D-4186-BB57-62892329CBF5}"/>
              </a:ext>
            </a:extLst>
          </p:cNvPr>
          <p:cNvSpPr>
            <a:spLocks noGrp="1"/>
          </p:cNvSpPr>
          <p:nvPr>
            <p:ph type="ftr" sz="quarter" idx="11"/>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97FD8BF4-9005-4D17-BE18-15CEE556219E}"/>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17136213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A468F-7DF2-475E-BDE4-ABD91883739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47AF7B2-C2B3-437C-A3B5-9EFA37B3ED3D}"/>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F58E74E-A266-456A-8F9C-BDEFEFAEE445}"/>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BCAEE47-1AD5-49D9-95E2-3C9E1501D366}"/>
              </a:ext>
            </a:extLst>
          </p:cNvPr>
          <p:cNvSpPr>
            <a:spLocks noGrp="1"/>
          </p:cNvSpPr>
          <p:nvPr>
            <p:ph type="dt" sz="half" idx="10"/>
          </p:nvPr>
        </p:nvSpPr>
        <p:spPr/>
        <p:txBody>
          <a:bodyPr/>
          <a:lstStyle/>
          <a:p>
            <a:endParaRPr lang="en-GB" dirty="0"/>
          </a:p>
        </p:txBody>
      </p:sp>
      <p:sp>
        <p:nvSpPr>
          <p:cNvPr id="6" name="Footer Placeholder 5">
            <a:extLst>
              <a:ext uri="{FF2B5EF4-FFF2-40B4-BE49-F238E27FC236}">
                <a16:creationId xmlns:a16="http://schemas.microsoft.com/office/drawing/2014/main" id="{E5F9BF62-59EC-46B8-A329-1A4B24503C59}"/>
              </a:ext>
            </a:extLst>
          </p:cNvPr>
          <p:cNvSpPr>
            <a:spLocks noGrp="1"/>
          </p:cNvSpPr>
          <p:nvPr>
            <p:ph type="ftr" sz="quarter" idx="11"/>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3138657F-308B-4986-A6C0-A1E9DE974B8F}"/>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1818217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081AB-7AD4-4C2F-8EA1-D5CF12F0707F}"/>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EEE252A-C5EF-48BA-8648-E292A6486B2A}"/>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D8517CD4-D391-4C84-B65E-86DD834C95AF}"/>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0A06BF4-79EE-4AA0-AF22-0422312C307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9802CAA0-4764-4378-8E0E-BADDF84A3250}"/>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2205A1-E7BB-421D-A227-D93AC43A0D6E}"/>
              </a:ext>
            </a:extLst>
          </p:cNvPr>
          <p:cNvSpPr>
            <a:spLocks noGrp="1"/>
          </p:cNvSpPr>
          <p:nvPr>
            <p:ph type="dt" sz="half" idx="10"/>
          </p:nvPr>
        </p:nvSpPr>
        <p:spPr/>
        <p:txBody>
          <a:bodyPr/>
          <a:lstStyle/>
          <a:p>
            <a:endParaRPr lang="en-GB" dirty="0"/>
          </a:p>
        </p:txBody>
      </p:sp>
      <p:sp>
        <p:nvSpPr>
          <p:cNvPr id="8" name="Footer Placeholder 7">
            <a:extLst>
              <a:ext uri="{FF2B5EF4-FFF2-40B4-BE49-F238E27FC236}">
                <a16:creationId xmlns:a16="http://schemas.microsoft.com/office/drawing/2014/main" id="{93E1584F-9609-4831-8472-EF80BDDD2AEA}"/>
              </a:ext>
            </a:extLst>
          </p:cNvPr>
          <p:cNvSpPr>
            <a:spLocks noGrp="1"/>
          </p:cNvSpPr>
          <p:nvPr>
            <p:ph type="ftr" sz="quarter" idx="11"/>
          </p:nvPr>
        </p:nvSpPr>
        <p:spPr/>
        <p:txBody>
          <a:bodyPr/>
          <a:lstStyle/>
          <a:p>
            <a:r>
              <a:rPr lang="en-GB" dirty="0"/>
              <a:t>Education and Training Foundation</a:t>
            </a:r>
          </a:p>
        </p:txBody>
      </p:sp>
      <p:sp>
        <p:nvSpPr>
          <p:cNvPr id="9" name="Slide Number Placeholder 8">
            <a:extLst>
              <a:ext uri="{FF2B5EF4-FFF2-40B4-BE49-F238E27FC236}">
                <a16:creationId xmlns:a16="http://schemas.microsoft.com/office/drawing/2014/main" id="{26EED3D8-9F67-4116-979E-391723D1B112}"/>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41299145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34DBE-BF57-40DB-B4A9-B1B6E6836A0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30AA203-96A7-4239-81CA-02A559B8E10B}"/>
              </a:ext>
            </a:extLst>
          </p:cNvPr>
          <p:cNvSpPr>
            <a:spLocks noGrp="1"/>
          </p:cNvSpPr>
          <p:nvPr>
            <p:ph type="dt" sz="half" idx="10"/>
          </p:nvPr>
        </p:nvSpPr>
        <p:spPr/>
        <p:txBody>
          <a:bodyPr/>
          <a:lstStyle/>
          <a:p>
            <a:endParaRPr lang="en-GB" dirty="0"/>
          </a:p>
        </p:txBody>
      </p:sp>
      <p:sp>
        <p:nvSpPr>
          <p:cNvPr id="4" name="Footer Placeholder 3">
            <a:extLst>
              <a:ext uri="{FF2B5EF4-FFF2-40B4-BE49-F238E27FC236}">
                <a16:creationId xmlns:a16="http://schemas.microsoft.com/office/drawing/2014/main" id="{9BBD137F-58AD-43B9-ADB8-475C2405BD66}"/>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459551BC-EB9D-4D71-8D11-3B3CE7DD0059}"/>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386294538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5FF503-4809-4761-8E5E-B5C1B97375E1}"/>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80EDCB86-3962-41C0-B705-4B74A0277D74}"/>
              </a:ext>
            </a:extLst>
          </p:cNvPr>
          <p:cNvSpPr>
            <a:spLocks noGrp="1"/>
          </p:cNvSpPr>
          <p:nvPr>
            <p:ph type="ftr" sz="quarter" idx="11"/>
          </p:nvPr>
        </p:nvSpPr>
        <p:spPr/>
        <p:txBody>
          <a:bodyPr/>
          <a:lstStyle/>
          <a:p>
            <a:r>
              <a:rPr lang="en-GB" dirty="0"/>
              <a:t>Education and Training Foundation</a:t>
            </a:r>
          </a:p>
        </p:txBody>
      </p:sp>
      <p:sp>
        <p:nvSpPr>
          <p:cNvPr id="4" name="Slide Number Placeholder 3">
            <a:extLst>
              <a:ext uri="{FF2B5EF4-FFF2-40B4-BE49-F238E27FC236}">
                <a16:creationId xmlns:a16="http://schemas.microsoft.com/office/drawing/2014/main" id="{D4EA9C2A-F55E-40B9-B86C-31DC1FCCB329}"/>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13880038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DC0E8-A2B1-45C4-9FD6-7D500818034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3812C1B-6452-49E5-BB3F-D123BD0891B5}"/>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EC1EDE5-0E0D-479C-B314-635F497ABB4C}"/>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48164DE2-D4F8-4D3F-9A8A-C62FB307E886}"/>
              </a:ext>
            </a:extLst>
          </p:cNvPr>
          <p:cNvSpPr>
            <a:spLocks noGrp="1"/>
          </p:cNvSpPr>
          <p:nvPr>
            <p:ph type="dt" sz="half" idx="10"/>
          </p:nvPr>
        </p:nvSpPr>
        <p:spPr/>
        <p:txBody>
          <a:bodyPr/>
          <a:lstStyle/>
          <a:p>
            <a:endParaRPr lang="en-GB" dirty="0"/>
          </a:p>
        </p:txBody>
      </p:sp>
      <p:sp>
        <p:nvSpPr>
          <p:cNvPr id="6" name="Footer Placeholder 5">
            <a:extLst>
              <a:ext uri="{FF2B5EF4-FFF2-40B4-BE49-F238E27FC236}">
                <a16:creationId xmlns:a16="http://schemas.microsoft.com/office/drawing/2014/main" id="{05E34A79-318A-4DDB-89ED-ED590C115422}"/>
              </a:ext>
            </a:extLst>
          </p:cNvPr>
          <p:cNvSpPr>
            <a:spLocks noGrp="1"/>
          </p:cNvSpPr>
          <p:nvPr>
            <p:ph type="ftr" sz="quarter" idx="11"/>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09E48EFD-644E-420F-8C2F-3044E50F459D}"/>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18191049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0F331-69D9-419B-B155-EE3B375ACBD2}"/>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756D2E-871B-4A2C-AF33-9EFCC527B5E6}"/>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dirty="0"/>
          </a:p>
        </p:txBody>
      </p:sp>
      <p:sp>
        <p:nvSpPr>
          <p:cNvPr id="4" name="Text Placeholder 3">
            <a:extLst>
              <a:ext uri="{FF2B5EF4-FFF2-40B4-BE49-F238E27FC236}">
                <a16:creationId xmlns:a16="http://schemas.microsoft.com/office/drawing/2014/main" id="{E7429F36-1B85-410A-854A-9EC8DA9D833C}"/>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787C05FB-6632-4FB3-82A5-D550139349EF}"/>
              </a:ext>
            </a:extLst>
          </p:cNvPr>
          <p:cNvSpPr>
            <a:spLocks noGrp="1"/>
          </p:cNvSpPr>
          <p:nvPr>
            <p:ph type="dt" sz="half" idx="10"/>
          </p:nvPr>
        </p:nvSpPr>
        <p:spPr/>
        <p:txBody>
          <a:bodyPr/>
          <a:lstStyle/>
          <a:p>
            <a:endParaRPr lang="en-GB" dirty="0"/>
          </a:p>
        </p:txBody>
      </p:sp>
      <p:sp>
        <p:nvSpPr>
          <p:cNvPr id="6" name="Footer Placeholder 5">
            <a:extLst>
              <a:ext uri="{FF2B5EF4-FFF2-40B4-BE49-F238E27FC236}">
                <a16:creationId xmlns:a16="http://schemas.microsoft.com/office/drawing/2014/main" id="{BBC30A29-F913-4543-B74A-488CABBF3F9C}"/>
              </a:ext>
            </a:extLst>
          </p:cNvPr>
          <p:cNvSpPr>
            <a:spLocks noGrp="1"/>
          </p:cNvSpPr>
          <p:nvPr>
            <p:ph type="ftr" sz="quarter" idx="11"/>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644CEF92-E872-4C11-9077-D3AC215AA416}"/>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1190309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54323-3052-4F6C-8FAC-620A63BA60C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624F0F2-E3AF-4DDF-BE7A-F03AE80B152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352DE49-6D2E-4273-84CA-AAD569F390ED}"/>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654057C2-C1A7-44FF-9C03-AF3BBD78EE4E}"/>
              </a:ext>
            </a:extLst>
          </p:cNvPr>
          <p:cNvSpPr>
            <a:spLocks noGrp="1"/>
          </p:cNvSpPr>
          <p:nvPr>
            <p:ph type="ftr" sz="quarter" idx="11"/>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E6C9A4A5-C4F0-4961-A433-6C3D68EEA436}"/>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3152831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DFC3F4-7D8D-4AD2-82E5-11DD01E9EB06}"/>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1428D31-F193-4B7B-ABEB-58BA6419A402}"/>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D323287-C8E0-4C4A-A7FD-96FE89C41A2D}"/>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08AF2F40-6191-46E7-B776-6949015F4115}"/>
              </a:ext>
            </a:extLst>
          </p:cNvPr>
          <p:cNvSpPr>
            <a:spLocks noGrp="1"/>
          </p:cNvSpPr>
          <p:nvPr>
            <p:ph type="ftr" sz="quarter" idx="11"/>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DC6C1A5B-AA1B-4A1E-B8A9-97AD437D7F81}"/>
              </a:ext>
            </a:extLst>
          </p:cNvPr>
          <p:cNvSpPr>
            <a:spLocks noGrp="1"/>
          </p:cNvSpPr>
          <p:nvPr>
            <p:ph type="sldNum" sz="quarter" idx="12"/>
          </p:nvPr>
        </p:nvSpPr>
        <p:spPr/>
        <p:txBody>
          <a:bodyPr/>
          <a:lstStyle/>
          <a:p>
            <a:fld id="{6E587602-1EBF-4D79-8EA3-0C257C4FEFBE}" type="slidenum">
              <a:rPr lang="en-GB" smtClean="0"/>
              <a:t>‹#›</a:t>
            </a:fld>
            <a:endParaRPr lang="en-GB" dirty="0"/>
          </a:p>
        </p:txBody>
      </p:sp>
    </p:spTree>
    <p:extLst>
      <p:ext uri="{BB962C8B-B14F-4D97-AF65-F5344CB8AC3E}">
        <p14:creationId xmlns:p14="http://schemas.microsoft.com/office/powerpoint/2010/main" val="215325719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116018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2.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and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 id="2147483773" r:id="rId61"/>
    <p:sldLayoutId id="2147483787" r:id="rId62"/>
    <p:sldLayoutId id="2147483788" r:id="rId63"/>
    <p:sldLayoutId id="2147483789" r:id="rId64"/>
    <p:sldLayoutId id="2147483790" r:id="rId65"/>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CF66D1-CF1E-4006-899A-0B212F27AB5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D4FA72E-0895-46E9-8DF0-7F1CD0B7DF6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A40D80-0BB9-431F-B483-F84329642175}"/>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DD44AAD7-4BD8-46E4-944D-3B5BC95218ED}"/>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GB" dirty="0"/>
              <a:t>Education and Training Foundation</a:t>
            </a:r>
          </a:p>
        </p:txBody>
      </p:sp>
      <p:sp>
        <p:nvSpPr>
          <p:cNvPr id="6" name="Slide Number Placeholder 5">
            <a:extLst>
              <a:ext uri="{FF2B5EF4-FFF2-40B4-BE49-F238E27FC236}">
                <a16:creationId xmlns:a16="http://schemas.microsoft.com/office/drawing/2014/main" id="{B0345DA4-10B1-43CE-8852-CE5BA18B4CAB}"/>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E587602-1EBF-4D79-8EA3-0C257C4FEFBE}" type="slidenum">
              <a:rPr lang="en-GB" smtClean="0"/>
              <a:t>‹#›</a:t>
            </a:fld>
            <a:endParaRPr lang="en-GB" dirty="0"/>
          </a:p>
        </p:txBody>
      </p:sp>
    </p:spTree>
    <p:extLst>
      <p:ext uri="{BB962C8B-B14F-4D97-AF65-F5344CB8AC3E}">
        <p14:creationId xmlns:p14="http://schemas.microsoft.com/office/powerpoint/2010/main" val="948309155"/>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91"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2.xml"/></Relationships>
</file>

<file path=ppt/slides/_rels/slide10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9.xml"/><Relationship Id="rId1" Type="http://schemas.openxmlformats.org/officeDocument/2006/relationships/slideLayout" Target="../slideLayouts/slideLayout62.xml"/><Relationship Id="rId4" Type="http://schemas.openxmlformats.org/officeDocument/2006/relationships/image" Target="../media/image5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1.xml"/></Relationships>
</file>

<file path=ppt/slides/_rels/slide10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hyperlink" Target="https://www.livestrong.com/article/362968-why-do-carbohydrates-make-you-gain-weight/" TargetMode="External"/><Relationship Id="rId3" Type="http://schemas.openxmlformats.org/officeDocument/2006/relationships/image" Target="../media/image58.png"/><Relationship Id="rId7" Type="http://schemas.openxmlformats.org/officeDocument/2006/relationships/hyperlink" Target="https://www.ncbi.nlm.nih.gov/pmc/articles/PMC1199523/" TargetMode="External"/><Relationship Id="rId12" Type="http://schemas.openxmlformats.org/officeDocument/2006/relationships/image" Target="../media/image62.png"/><Relationship Id="rId2" Type="http://schemas.openxmlformats.org/officeDocument/2006/relationships/notesSlide" Target="../notesSlides/notesSlide84.xml"/><Relationship Id="rId1" Type="http://schemas.openxmlformats.org/officeDocument/2006/relationships/slideLayout" Target="../slideLayouts/slideLayout61.xml"/><Relationship Id="rId6" Type="http://schemas.openxmlformats.org/officeDocument/2006/relationships/image" Target="../media/image59.png"/><Relationship Id="rId11" Type="http://schemas.openxmlformats.org/officeDocument/2006/relationships/hyperlink" Target="https://resultsfitnessforlife.com/blog/do-carbs-really-make-you-gain-weight" TargetMode="External"/><Relationship Id="rId5" Type="http://schemas.openxmlformats.org/officeDocument/2006/relationships/hyperlink" Target="https://www.healthifyme.com/blog/the-link-between-carbs-and-weight-gain/" TargetMode="External"/><Relationship Id="rId10" Type="http://schemas.openxmlformats.org/officeDocument/2006/relationships/image" Target="../media/image61.png"/><Relationship Id="rId4" Type="http://schemas.openxmlformats.org/officeDocument/2006/relationships/hyperlink" Target="https://www.verywellfit.com/do-carbs-make-you-gain-weight-4047400#:~:text=The%20fact%20is%2C%20carbs%20don,wish%20to%20avoid%20weight%20gain." TargetMode="External"/><Relationship Id="rId9" Type="http://schemas.openxmlformats.org/officeDocument/2006/relationships/hyperlink" Target="https://www.healthline.com/diabetesmine/carbs-or-fat-what-really-makes-us-gain-weight#Low-carb-vs.-low-fat?" TargetMode="External"/><Relationship Id="rId14" Type="http://schemas.openxmlformats.org/officeDocument/2006/relationships/image" Target="../media/image63.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1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www.pharmacytimes.com/view/r956-dec2018" TargetMode="External"/><Relationship Id="rId1" Type="http://schemas.openxmlformats.org/officeDocument/2006/relationships/slideLayout" Target="../slideLayouts/slideLayout62.xml"/></Relationships>
</file>

<file path=ppt/slides/_rels/slide111.xml.rels><?xml version="1.0" encoding="UTF-8" standalone="yes"?>
<Relationships xmlns="http://schemas.openxmlformats.org/package/2006/relationships"><Relationship Id="rId3" Type="http://schemas.openxmlformats.org/officeDocument/2006/relationships/hyperlink" Target="https://www.drugs.com/medical-answers/ozempic-weight-loss-3570608/" TargetMode="External"/><Relationship Id="rId2" Type="http://schemas.openxmlformats.org/officeDocument/2006/relationships/hyperlink" Target="https://www.drugs.com/support/editor/14/leigh-ann-anderson-pharmd.html" TargetMode="External"/><Relationship Id="rId1" Type="http://schemas.openxmlformats.org/officeDocument/2006/relationships/slideLayout" Target="../slideLayouts/slideLayout6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2.xml"/></Relationships>
</file>

<file path=ppt/slides/_rels/slide11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hyperlink" Target="https://www.vogue.co.uk/beauty/article/ozempic-face?utm_source=pocket-newtab-global-en-GB" TargetMode="External"/><Relationship Id="rId7" Type="http://schemas.openxmlformats.org/officeDocument/2006/relationships/hyperlink" Target="https://getpocket.com/collections/unpacking-the-ozempic-craze?utm_source=emailsynd&amp;utm_medium=social" TargetMode="External"/><Relationship Id="rId2" Type="http://schemas.openxmlformats.org/officeDocument/2006/relationships/notesSlide" Target="../notesSlides/notesSlide87.xml"/><Relationship Id="rId1" Type="http://schemas.openxmlformats.org/officeDocument/2006/relationships/slideLayout" Target="../slideLayouts/slideLayout62.xml"/><Relationship Id="rId6" Type="http://schemas.openxmlformats.org/officeDocument/2006/relationships/image" Target="../media/image65.png"/><Relationship Id="rId5" Type="http://schemas.openxmlformats.org/officeDocument/2006/relationships/hyperlink" Target="https://www.medscape.com/viewarticle/987683" TargetMode="External"/><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hyperlink" Target="https://www.diabetes.org.uk/about_us/news/ozempic-and-weight-loss-facts-behind-headlines" TargetMode="Externa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1.xml"/></Relationships>
</file>

<file path=ppt/slides/_rels/slide12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95.xml"/><Relationship Id="rId1" Type="http://schemas.openxmlformats.org/officeDocument/2006/relationships/slideLayout" Target="../slideLayouts/slideLayout6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0.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43.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109.xml"/><Relationship Id="rId1" Type="http://schemas.openxmlformats.org/officeDocument/2006/relationships/slideLayout" Target="../slideLayouts/slideLayout40.xml"/><Relationship Id="rId5" Type="http://schemas.openxmlformats.org/officeDocument/2006/relationships/image" Target="../media/image71.jpeg"/><Relationship Id="rId4" Type="http://schemas.openxmlformats.org/officeDocument/2006/relationships/image" Target="../media/image7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chem.libretexts.org/Bookshelves/Organic_Chemistry/Book%3A_Virtual_Textbook_of_OChem_(Reusch)_UNDER_CONSTRUCTION/22%3A_Biochemicals/22.1%3A_Lipids" TargetMode="Externa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hyperlink" Target="https://earthsky.org/human-world/why-do-fatty-foods-taste-so-good-2/" TargetMode="External"/><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6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6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3.xml"/><Relationship Id="rId5" Type="http://schemas.openxmlformats.org/officeDocument/2006/relationships/image" Target="../media/image3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6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9.xml.rels><?xml version="1.0" encoding="UTF-8" standalone="yes"?>
<Relationships xmlns="http://schemas.openxmlformats.org/package/2006/relationships"><Relationship Id="rId3" Type="http://schemas.openxmlformats.org/officeDocument/2006/relationships/hyperlink" Target="http://www.hdlforum.org/" TargetMode="External"/><Relationship Id="rId2" Type="http://schemas.openxmlformats.org/officeDocument/2006/relationships/notesSlide" Target="../notesSlides/notesSlide34.xml"/><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2.xml"/></Relationships>
</file>

<file path=ppt/slides/_rels/slide41.xml.rels><?xml version="1.0" encoding="UTF-8" standalone="yes"?>
<Relationships xmlns="http://schemas.openxmlformats.org/package/2006/relationships"><Relationship Id="rId3" Type="http://schemas.openxmlformats.org/officeDocument/2006/relationships/hyperlink" Target="https://www.nhs.uk/conditions/coronary-heart-disease/" TargetMode="External"/><Relationship Id="rId2" Type="http://schemas.openxmlformats.org/officeDocument/2006/relationships/hyperlink" Target="https://www.nhs.uk/conditions/high-cholesterol/cholesterol-levels/" TargetMode="External"/><Relationship Id="rId1" Type="http://schemas.openxmlformats.org/officeDocument/2006/relationships/slideLayout" Target="../slideLayouts/slideLayout61.xml"/><Relationship Id="rId4" Type="http://schemas.openxmlformats.org/officeDocument/2006/relationships/hyperlink" Target="https://www.nhs.uk/conditions/stroke/"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3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7.xml"/><Relationship Id="rId1" Type="http://schemas.openxmlformats.org/officeDocument/2006/relationships/slideLayout" Target="../slideLayouts/slideLayout6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2.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61.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6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2.xml"/></Relationships>
</file>

<file path=ppt/slides/_rels/slide7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0.xml"/><Relationship Id="rId1" Type="http://schemas.openxmlformats.org/officeDocument/2006/relationships/slideLayout" Target="../slideLayouts/slideLayout3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2.xml"/><Relationship Id="rId1" Type="http://schemas.openxmlformats.org/officeDocument/2006/relationships/slideLayout" Target="../slideLayouts/slideLayout62.xml"/></Relationships>
</file>

<file path=ppt/slides/_rels/slide7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hyperlink" Target="https://www.ncbi.nlm.nih.gov/pmc/articles/PMC3218314/#:~:text=Orlistat%20or%20tetrahydrolipstatin%20is%20a,IC50%20value%20of%200.14%20mM" TargetMode="External"/><Relationship Id="rId1" Type="http://schemas.openxmlformats.org/officeDocument/2006/relationships/slideLayout" Target="../slideLayouts/slideLayout62.xml"/><Relationship Id="rId6" Type="http://schemas.openxmlformats.org/officeDocument/2006/relationships/hyperlink" Target="https://bnf.nice.org.uk/drugs/orlistat/" TargetMode="External"/><Relationship Id="rId5" Type="http://schemas.openxmlformats.org/officeDocument/2006/relationships/image" Target="../media/image46.png"/><Relationship Id="rId4" Type="http://schemas.openxmlformats.org/officeDocument/2006/relationships/hyperlink" Target="https://www.webmd.com/drugs/2/drug-17220/orlistat-oral/details"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6.xml"/><Relationship Id="rId1" Type="http://schemas.openxmlformats.org/officeDocument/2006/relationships/slideLayout" Target="../slideLayouts/slideLayout65.xml"/></Relationships>
</file>

<file path=ppt/slides/_rels/slide8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7.xml"/><Relationship Id="rId1" Type="http://schemas.openxmlformats.org/officeDocument/2006/relationships/slideLayout" Target="../slideLayouts/slideLayout6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2.xml"/><Relationship Id="rId1" Type="http://schemas.openxmlformats.org/officeDocument/2006/relationships/slideLayout" Target="../slideLayouts/slideLayout62.xml"/><Relationship Id="rId6" Type="http://schemas.openxmlformats.org/officeDocument/2006/relationships/image" Target="../media/image51.png"/><Relationship Id="rId5" Type="http://schemas.openxmlformats.org/officeDocument/2006/relationships/hyperlink" Target="https://microbenotes.com/benedicts-test/" TargetMode="External"/><Relationship Id="rId4" Type="http://schemas.openxmlformats.org/officeDocument/2006/relationships/hyperlink" Target="https://byjus.com/chemistry/benedicts-test/"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4.xml"/><Relationship Id="rId1" Type="http://schemas.openxmlformats.org/officeDocument/2006/relationships/slideLayout" Target="../slideLayouts/slideLayout61.xml"/></Relationships>
</file>

<file path=ppt/slides/_rels/slide9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notesSlide" Target="../notesSlides/notesSlide75.xml"/><Relationship Id="rId1" Type="http://schemas.openxmlformats.org/officeDocument/2006/relationships/slideLayout" Target="../slideLayouts/slideLayout61.xml"/><Relationship Id="rId6" Type="http://schemas.openxmlformats.org/officeDocument/2006/relationships/image" Target="../media/image54.png"/><Relationship Id="rId5" Type="http://schemas.openxmlformats.org/officeDocument/2006/relationships/hyperlink" Target="https://www.nytimes.com/2022/11/22/well/ozempic-diabetes-weight-loss.html" TargetMode="External"/><Relationship Id="rId4" Type="http://schemas.openxmlformats.org/officeDocument/2006/relationships/hyperlink" Target="https://www.theguardian.com/australia-news/2023/jan/06/tga-investigates-influencers-after-diabetes-drug-ozempic-promoted-as-weight-loss-treatment" TargetMode="Externa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1419622"/>
            <a:ext cx="4967280" cy="2043578"/>
          </a:xfrm>
        </p:spPr>
        <p:txBody>
          <a:bodyPr/>
          <a:lstStyle/>
          <a:p>
            <a:r>
              <a:rPr lang="en-US" dirty="0"/>
              <a:t>Special feature: The science of weight loss</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DE1094-CAA5-48E6-B6C5-F87BBB197303}"/>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Lipids in the real world: Main groups</a:t>
            </a:r>
          </a:p>
        </p:txBody>
      </p:sp>
      <p:sp>
        <p:nvSpPr>
          <p:cNvPr id="5" name="Content Placeholder 4">
            <a:extLst>
              <a:ext uri="{FF2B5EF4-FFF2-40B4-BE49-F238E27FC236}">
                <a16:creationId xmlns:a16="http://schemas.microsoft.com/office/drawing/2014/main" id="{D5074609-F1B2-446D-A7CF-5EEC5A818EC5}"/>
              </a:ext>
            </a:extLst>
          </p:cNvPr>
          <p:cNvSpPr>
            <a:spLocks noGrp="1"/>
          </p:cNvSpPr>
          <p:nvPr>
            <p:ph idx="1"/>
          </p:nvPr>
        </p:nvSpPr>
        <p:spPr/>
        <p:txBody>
          <a:bodyPr vert="horz" lIns="0" tIns="0" rIns="0" bIns="0" rtlCol="0" anchor="t">
            <a:noAutofit/>
          </a:bodyPr>
          <a:lstStyle/>
          <a:p>
            <a:pPr lvl="1">
              <a:defRPr/>
            </a:pPr>
            <a:r>
              <a:rPr lang="en-GB" sz="2400" b="1" dirty="0"/>
              <a:t>Triglycerides (fats and oils)</a:t>
            </a:r>
            <a:endParaRPr lang="en-GB" sz="2400" b="1" dirty="0">
              <a:ea typeface="Calibri"/>
              <a:cs typeface="Arial"/>
            </a:endParaRPr>
          </a:p>
          <a:p>
            <a:pPr lvl="1">
              <a:defRPr/>
            </a:pPr>
            <a:endParaRPr lang="en-GB" sz="2400" b="1" dirty="0">
              <a:ea typeface="Calibri"/>
              <a:cs typeface="Arial"/>
            </a:endParaRPr>
          </a:p>
          <a:p>
            <a:pPr lvl="1">
              <a:defRPr/>
            </a:pPr>
            <a:r>
              <a:rPr lang="en-GB" sz="2400" b="1" dirty="0"/>
              <a:t>Phospholipids</a:t>
            </a:r>
            <a:endParaRPr lang="en-GB" sz="2400" b="1" dirty="0">
              <a:ea typeface="Calibri"/>
              <a:cs typeface="Arial"/>
            </a:endParaRPr>
          </a:p>
          <a:p>
            <a:pPr lvl="1">
              <a:defRPr/>
            </a:pPr>
            <a:endParaRPr lang="en-GB" sz="2400" b="1" dirty="0">
              <a:ea typeface="Calibri"/>
              <a:cs typeface="Arial"/>
            </a:endParaRPr>
          </a:p>
          <a:p>
            <a:pPr lvl="1">
              <a:defRPr/>
            </a:pPr>
            <a:r>
              <a:rPr lang="en-GB" sz="2400" b="1" dirty="0"/>
              <a:t>Waxes</a:t>
            </a:r>
            <a:endParaRPr lang="en-GB" sz="2400" b="1" dirty="0">
              <a:ea typeface="Calibri"/>
              <a:cs typeface="Arial"/>
            </a:endParaRPr>
          </a:p>
          <a:p>
            <a:pPr lvl="1">
              <a:defRPr/>
            </a:pPr>
            <a:endParaRPr lang="en-GB" sz="2400" b="1" dirty="0">
              <a:ea typeface="Calibri"/>
              <a:cs typeface="Arial"/>
            </a:endParaRPr>
          </a:p>
          <a:p>
            <a:pPr lvl="1">
              <a:defRPr/>
            </a:pPr>
            <a:r>
              <a:rPr lang="en-GB" sz="2400" b="1" dirty="0"/>
              <a:t>Steroids (cholesterol)</a:t>
            </a:r>
            <a:endParaRPr lang="en-GB" sz="2400" b="1" dirty="0">
              <a:ea typeface="Calibri"/>
              <a:cs typeface="Arial"/>
            </a:endParaRPr>
          </a:p>
          <a:p>
            <a:endParaRPr lang="en-GB" sz="1800" dirty="0">
              <a:ea typeface="Calibri"/>
              <a:cs typeface="Calibri"/>
            </a:endParaRPr>
          </a:p>
        </p:txBody>
      </p:sp>
      <p:sp>
        <p:nvSpPr>
          <p:cNvPr id="2" name="Footer Placeholder 1">
            <a:extLst>
              <a:ext uri="{FF2B5EF4-FFF2-40B4-BE49-F238E27FC236}">
                <a16:creationId xmlns:a16="http://schemas.microsoft.com/office/drawing/2014/main" id="{BF8D66B9-5576-43C9-97DC-9A668C10C196}"/>
              </a:ext>
            </a:extLst>
          </p:cNvPr>
          <p:cNvSpPr>
            <a:spLocks noGrp="1"/>
          </p:cNvSpPr>
          <p:nvPr>
            <p:ph type="ftr" sz="quarter" idx="11"/>
          </p:nvPr>
        </p:nvSpPr>
        <p:spPr/>
        <p:txBody>
          <a:bodyPr/>
          <a:lstStyle/>
          <a:p>
            <a:r>
              <a:rPr lang="en-GB" dirty="0"/>
              <a:t>Education and Training Foundation</a:t>
            </a:r>
          </a:p>
        </p:txBody>
      </p:sp>
      <p:sp>
        <p:nvSpPr>
          <p:cNvPr id="3" name="Slide Number Placeholder 2">
            <a:extLst>
              <a:ext uri="{FF2B5EF4-FFF2-40B4-BE49-F238E27FC236}">
                <a16:creationId xmlns:a16="http://schemas.microsoft.com/office/drawing/2014/main" id="{59774CDD-95B5-4F74-BC93-C48413816905}"/>
              </a:ext>
            </a:extLst>
          </p:cNvPr>
          <p:cNvSpPr>
            <a:spLocks noGrp="1"/>
          </p:cNvSpPr>
          <p:nvPr>
            <p:ph type="sldNum" sz="quarter" idx="12"/>
          </p:nvPr>
        </p:nvSpPr>
        <p:spPr/>
        <p:txBody>
          <a:bodyPr/>
          <a:lstStyle/>
          <a:p>
            <a:fld id="{B4B6C296-A44E-4A66-BF29-5BE7E42CBA01}" type="slidenum">
              <a:rPr lang="en-GB" smtClean="0"/>
              <a:t>10</a:t>
            </a:fld>
            <a:endParaRPr lang="en-GB" dirty="0"/>
          </a:p>
        </p:txBody>
      </p:sp>
      <p:sp>
        <p:nvSpPr>
          <p:cNvPr id="7" name="TextBox 6">
            <a:extLst>
              <a:ext uri="{FF2B5EF4-FFF2-40B4-BE49-F238E27FC236}">
                <a16:creationId xmlns:a16="http://schemas.microsoft.com/office/drawing/2014/main" id="{CEE035C1-AA76-B640-5264-3EDFADED1082}"/>
              </a:ext>
            </a:extLst>
          </p:cNvPr>
          <p:cNvSpPr txBox="1"/>
          <p:nvPr/>
        </p:nvSpPr>
        <p:spPr>
          <a:xfrm>
            <a:off x="5581650" y="1373332"/>
            <a:ext cx="3280064" cy="27238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solidFill>
                  <a:srgbClr val="002060"/>
                </a:solidFill>
                <a:latin typeface="Arial"/>
                <a:cs typeface="Segoe UI"/>
              </a:rPr>
              <a:t>Can you say where you might find examples of each of these in real life?</a:t>
            </a:r>
            <a:r>
              <a:rPr lang="en-US" sz="2000" dirty="0">
                <a:solidFill>
                  <a:srgbClr val="002060"/>
                </a:solidFill>
                <a:latin typeface="Arial"/>
                <a:cs typeface="Segoe UI"/>
              </a:rPr>
              <a:t>​</a:t>
            </a:r>
          </a:p>
          <a:p>
            <a:r>
              <a:rPr lang="en-GB" sz="2000" dirty="0">
                <a:solidFill>
                  <a:srgbClr val="002060"/>
                </a:solidFill>
                <a:latin typeface="Arial"/>
                <a:cs typeface="Segoe UI"/>
              </a:rPr>
              <a:t>​</a:t>
            </a:r>
          </a:p>
          <a:p>
            <a:r>
              <a:rPr lang="en-GB" sz="2000" dirty="0">
                <a:solidFill>
                  <a:srgbClr val="002060"/>
                </a:solidFill>
                <a:latin typeface="Arial"/>
                <a:cs typeface="Segoe UI"/>
              </a:rPr>
              <a:t>Make a note of the ones we think of as a class.</a:t>
            </a:r>
            <a:r>
              <a:rPr lang="en-US" sz="2000" dirty="0">
                <a:solidFill>
                  <a:srgbClr val="002060"/>
                </a:solidFill>
                <a:latin typeface="Arial"/>
                <a:cs typeface="Segoe UI"/>
              </a:rPr>
              <a:t>​</a:t>
            </a:r>
          </a:p>
          <a:p>
            <a:r>
              <a:rPr lang="en-GB" sz="1100" dirty="0">
                <a:solidFill>
                  <a:srgbClr val="002060"/>
                </a:solidFill>
                <a:cs typeface="Segoe UI"/>
              </a:rPr>
              <a:t>​</a:t>
            </a:r>
            <a:endParaRPr lang="en-GB" sz="1100" dirty="0">
              <a:solidFill>
                <a:srgbClr val="002060"/>
              </a:solidFill>
              <a:ea typeface="Calibri"/>
              <a:cs typeface="Segoe UI"/>
            </a:endParaRPr>
          </a:p>
        </p:txBody>
      </p:sp>
    </p:spTree>
    <p:extLst>
      <p:ext uri="{BB962C8B-B14F-4D97-AF65-F5344CB8AC3E}">
        <p14:creationId xmlns:p14="http://schemas.microsoft.com/office/powerpoint/2010/main" val="156153684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100</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1233965780"/>
              </p:ext>
            </p:extLst>
          </p:nvPr>
        </p:nvGraphicFramePr>
        <p:xfrm>
          <a:off x="267034" y="1131591"/>
          <a:ext cx="4304966" cy="730158"/>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730158">
                <a:tc>
                  <a:txBody>
                    <a:bodyPr/>
                    <a:lstStyle/>
                    <a:p>
                      <a:pPr>
                        <a:lnSpc>
                          <a:spcPct val="107000"/>
                        </a:lnSpc>
                        <a:spcAft>
                          <a:spcPts val="0"/>
                        </a:spcAft>
                      </a:pPr>
                      <a:r>
                        <a:rPr lang="en-GB" sz="1600" dirty="0">
                          <a:solidFill>
                            <a:schemeClr val="bg2"/>
                          </a:solidFill>
                          <a:effectLst/>
                        </a:rPr>
                        <a:t>B1.8</a:t>
                      </a:r>
                      <a:endParaRPr lang="en-GB" sz="16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Carbohydrates.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cs typeface="Arial"/>
              </a:rPr>
              <a:t>Explain how carbohydrates are linked to weight loss and gain.</a:t>
            </a:r>
          </a:p>
          <a:p>
            <a:r>
              <a:rPr lang="en-GB" sz="2000" dirty="0">
                <a:cs typeface="Arial"/>
              </a:rPr>
              <a:t>Explain the mode of action of the drug Ozempic (semaglutide).</a:t>
            </a:r>
          </a:p>
          <a:p>
            <a:r>
              <a:rPr lang="en-GB" sz="2000" dirty="0">
                <a:cs typeface="Arial"/>
              </a:rPr>
              <a:t>Evaluate the drug Ozempic (semaglutide).</a:t>
            </a:r>
          </a:p>
          <a:p>
            <a:r>
              <a:rPr lang="en-GB" sz="2000" dirty="0">
                <a:cs typeface="Arial"/>
              </a:rPr>
              <a:t>Discuss the controversy about Ozempic (semaglutide).</a:t>
            </a:r>
          </a:p>
          <a:p>
            <a:endParaRPr lang="en-GB" dirty="0"/>
          </a:p>
        </p:txBody>
      </p:sp>
      <p:sp>
        <p:nvSpPr>
          <p:cNvPr id="5" name="TextBox 4">
            <a:extLst>
              <a:ext uri="{FF2B5EF4-FFF2-40B4-BE49-F238E27FC236}">
                <a16:creationId xmlns:a16="http://schemas.microsoft.com/office/drawing/2014/main" id="{8A2F2138-60A7-3412-C49F-3FCF6EB7043D}"/>
              </a:ext>
            </a:extLst>
          </p:cNvPr>
          <p:cNvSpPr txBox="1"/>
          <p:nvPr/>
        </p:nvSpPr>
        <p:spPr>
          <a:xfrm>
            <a:off x="548835" y="2237996"/>
            <a:ext cx="3861833" cy="123110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1600" dirty="0">
                <a:cs typeface="Arial"/>
              </a:rPr>
              <a:t>Keywords:</a:t>
            </a:r>
          </a:p>
          <a:p>
            <a:endParaRPr lang="en-US" sz="1600" dirty="0">
              <a:cs typeface="Arial"/>
            </a:endParaRPr>
          </a:p>
          <a:p>
            <a:r>
              <a:rPr lang="en-GB" sz="1600" dirty="0">
                <a:cs typeface="Arial"/>
              </a:rPr>
              <a:t>Glycaemic</a:t>
            </a:r>
            <a:r>
              <a:rPr lang="en-US" sz="1600" dirty="0">
                <a:cs typeface="Arial"/>
              </a:rPr>
              <a:t> index, Insulin, Adipose tissue.</a:t>
            </a:r>
          </a:p>
          <a:p>
            <a:endParaRPr lang="en-US" sz="1600" dirty="0">
              <a:cs typeface="Arial"/>
            </a:endParaRPr>
          </a:p>
          <a:p>
            <a:r>
              <a:rPr lang="en-US" sz="1600" b="1" dirty="0">
                <a:cs typeface="Arial"/>
              </a:rPr>
              <a:t>Add these words to your keyword list.</a:t>
            </a:r>
          </a:p>
        </p:txBody>
      </p:sp>
    </p:spTree>
    <p:extLst>
      <p:ext uri="{BB962C8B-B14F-4D97-AF65-F5344CB8AC3E}">
        <p14:creationId xmlns:p14="http://schemas.microsoft.com/office/powerpoint/2010/main" val="132033086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6D94B0-E75E-1FBF-BFD6-707092B5AF60}"/>
              </a:ext>
            </a:extLst>
          </p:cNvPr>
          <p:cNvSpPr>
            <a:spLocks noGrp="1"/>
          </p:cNvSpPr>
          <p:nvPr>
            <p:ph type="title"/>
          </p:nvPr>
        </p:nvSpPr>
        <p:spPr/>
        <p:txBody>
          <a:bodyPr>
            <a:normAutofit/>
          </a:bodyPr>
          <a:lstStyle/>
          <a:p>
            <a:r>
              <a:rPr lang="en-GB" sz="2000" b="1" dirty="0"/>
              <a:t>Starter: Alien</a:t>
            </a:r>
          </a:p>
        </p:txBody>
      </p:sp>
      <p:sp>
        <p:nvSpPr>
          <p:cNvPr id="5" name="Content Placeholder 4">
            <a:extLst>
              <a:ext uri="{FF2B5EF4-FFF2-40B4-BE49-F238E27FC236}">
                <a16:creationId xmlns:a16="http://schemas.microsoft.com/office/drawing/2014/main" id="{B68978C3-BEA3-501A-27C7-B635180EBA83}"/>
              </a:ext>
            </a:extLst>
          </p:cNvPr>
          <p:cNvSpPr>
            <a:spLocks noGrp="1"/>
          </p:cNvSpPr>
          <p:nvPr>
            <p:ph idx="1"/>
          </p:nvPr>
        </p:nvSpPr>
        <p:spPr/>
        <p:txBody>
          <a:bodyPr>
            <a:normAutofit fontScale="70000" lnSpcReduction="20000"/>
          </a:bodyPr>
          <a:lstStyle/>
          <a:p>
            <a:pPr marL="0" indent="0">
              <a:buNone/>
            </a:pPr>
            <a:r>
              <a:rPr lang="en-GB" dirty="0"/>
              <a:t>Work in pairs.</a:t>
            </a:r>
          </a:p>
          <a:p>
            <a:r>
              <a:rPr lang="en-GB" dirty="0"/>
              <a:t>One of you is an alien from another planet. The other is a human.</a:t>
            </a:r>
          </a:p>
          <a:p>
            <a:r>
              <a:rPr lang="en-GB" dirty="0"/>
              <a:t>The alien is very interested in biological molecules, especially carbohydrates. They have lots and lots of questions.</a:t>
            </a:r>
          </a:p>
          <a:p>
            <a:r>
              <a:rPr lang="en-GB" dirty="0"/>
              <a:t>The human has to answer these questions.</a:t>
            </a:r>
          </a:p>
          <a:p>
            <a:r>
              <a:rPr lang="en-GB" dirty="0"/>
              <a:t>However, the alien also does not understand a lot of concepts humans take for granted. This means they have to question everything until it is fully explained.</a:t>
            </a:r>
          </a:p>
          <a:p>
            <a:r>
              <a:rPr lang="en-GB" dirty="0"/>
              <a:t>You have five minutes to answer as many questions as you can, then swap round so someone else is the alien.</a:t>
            </a:r>
          </a:p>
        </p:txBody>
      </p:sp>
      <p:sp>
        <p:nvSpPr>
          <p:cNvPr id="2" name="Footer Placeholder 1">
            <a:extLst>
              <a:ext uri="{FF2B5EF4-FFF2-40B4-BE49-F238E27FC236}">
                <a16:creationId xmlns:a16="http://schemas.microsoft.com/office/drawing/2014/main" id="{5C559CC4-AD57-5273-7AF7-F6138B500603}"/>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C6375C4F-A6D3-F01E-F410-4C3D74EF883E}"/>
              </a:ext>
            </a:extLst>
          </p:cNvPr>
          <p:cNvSpPr>
            <a:spLocks noGrp="1"/>
          </p:cNvSpPr>
          <p:nvPr>
            <p:ph type="sldNum" sz="quarter" idx="12"/>
          </p:nvPr>
        </p:nvSpPr>
        <p:spPr/>
        <p:txBody>
          <a:bodyPr/>
          <a:lstStyle/>
          <a:p>
            <a:fld id="{03423B0E-AC18-405A-BE2C-9F8B28E6E755}" type="slidenum">
              <a:rPr lang="en-GB" smtClean="0"/>
              <a:t>101</a:t>
            </a:fld>
            <a:endParaRPr lang="en-GB" dirty="0"/>
          </a:p>
        </p:txBody>
      </p:sp>
    </p:spTree>
    <p:extLst>
      <p:ext uri="{BB962C8B-B14F-4D97-AF65-F5344CB8AC3E}">
        <p14:creationId xmlns:p14="http://schemas.microsoft.com/office/powerpoint/2010/main" val="36040326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292" y="992232"/>
            <a:ext cx="1625885" cy="3472812"/>
          </a:xfrm>
        </p:spPr>
        <p:txBody>
          <a:bodyPr>
            <a:noAutofit/>
          </a:bodyPr>
          <a:lstStyle/>
          <a:p>
            <a:r>
              <a:rPr lang="en-GB" sz="2100" dirty="0"/>
              <a:t>Can you name the healthiest carbohydrate-based food? </a:t>
            </a:r>
            <a:br>
              <a:rPr lang="en-US" dirty="0"/>
            </a:br>
            <a:br>
              <a:rPr lang="en-US" dirty="0"/>
            </a:br>
            <a:r>
              <a:rPr lang="en-GB" sz="2100" dirty="0"/>
              <a:t>Be prepared to justify your answer.</a:t>
            </a:r>
            <a:endParaRPr lang="en-GB" sz="2100" dirty="0">
              <a:cs typeface="Arial"/>
            </a:endParaRPr>
          </a:p>
        </p:txBody>
      </p:sp>
      <p:sp>
        <p:nvSpPr>
          <p:cNvPr id="4" name="AutoShape 2" descr="Image result for carbohydrates"/>
          <p:cNvSpPr>
            <a:spLocks noChangeAspect="1" noChangeArrowheads="1"/>
          </p:cNvSpPr>
          <p:nvPr/>
        </p:nvSpPr>
        <p:spPr bwMode="auto">
          <a:xfrm>
            <a:off x="1259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dirty="0">
              <a:solidFill>
                <a:srgbClr val="FFFFFF"/>
              </a:solidFill>
              <a:latin typeface="Arial"/>
            </a:endParaRPr>
          </a:p>
        </p:txBody>
      </p:sp>
      <p:sp>
        <p:nvSpPr>
          <p:cNvPr id="3" name="TextBox 2">
            <a:extLst>
              <a:ext uri="{FF2B5EF4-FFF2-40B4-BE49-F238E27FC236}">
                <a16:creationId xmlns:a16="http://schemas.microsoft.com/office/drawing/2014/main" id="{A01495C5-8D04-4B7A-86E3-EEB0B05AC483}"/>
              </a:ext>
            </a:extLst>
          </p:cNvPr>
          <p:cNvSpPr txBox="1"/>
          <p:nvPr/>
        </p:nvSpPr>
        <p:spPr>
          <a:xfrm>
            <a:off x="2691766" y="2168842"/>
            <a:ext cx="184731" cy="300082"/>
          </a:xfrm>
          <a:prstGeom prst="rect">
            <a:avLst/>
          </a:prstGeom>
          <a:noFill/>
        </p:spPr>
        <p:txBody>
          <a:bodyPr wrap="none" rtlCol="0">
            <a:spAutoFit/>
          </a:bodyPr>
          <a:lstStyle/>
          <a:p>
            <a:endParaRPr lang="en-GB" sz="1350" dirty="0"/>
          </a:p>
        </p:txBody>
      </p:sp>
      <p:sp>
        <p:nvSpPr>
          <p:cNvPr id="5" name="Rectangle 4">
            <a:extLst>
              <a:ext uri="{FF2B5EF4-FFF2-40B4-BE49-F238E27FC236}">
                <a16:creationId xmlns:a16="http://schemas.microsoft.com/office/drawing/2014/main" id="{4D25EE46-57CF-4DBD-BFBA-CF61B100FA61}"/>
              </a:ext>
            </a:extLst>
          </p:cNvPr>
          <p:cNvSpPr/>
          <p:nvPr/>
        </p:nvSpPr>
        <p:spPr>
          <a:xfrm>
            <a:off x="2108906" y="2060157"/>
            <a:ext cx="4683750" cy="1200329"/>
          </a:xfrm>
          <a:prstGeom prst="rect">
            <a:avLst/>
          </a:prstGeom>
        </p:spPr>
        <p:txBody>
          <a:bodyPr wrap="square">
            <a:spAutoFit/>
          </a:bodyPr>
          <a:lstStyle/>
          <a:p>
            <a:pPr algn="ctr"/>
            <a:r>
              <a:rPr lang="en-GB" sz="2400" dirty="0"/>
              <a:t>If I were to say an onion was ‘10’ and grapes were ‘46’ what would I be referring to?</a:t>
            </a:r>
          </a:p>
        </p:txBody>
      </p:sp>
      <p:pic>
        <p:nvPicPr>
          <p:cNvPr id="57348" name="Picture 4" descr="Image result for glycemic index ch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7150" y="14003"/>
            <a:ext cx="4683750" cy="5292638"/>
          </a:xfrm>
          <a:prstGeom prst="rect">
            <a:avLst/>
          </a:prstGeom>
          <a:noFill/>
          <a:extLst>
            <a:ext uri="{909E8E84-426E-40DD-AFC4-6F175D3DCCD1}">
              <a14:hiddenFill xmlns:a14="http://schemas.microsoft.com/office/drawing/2010/main">
                <a:solidFill>
                  <a:srgbClr val="FFFFFF"/>
                </a:solidFill>
              </a14:hiddenFill>
            </a:ext>
          </a:extLst>
        </p:spPr>
      </p:pic>
      <p:pic>
        <p:nvPicPr>
          <p:cNvPr id="57350" name="Picture 6" descr="Image result for glycemic index ch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9451" y="14003"/>
            <a:ext cx="2430270" cy="2154840"/>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5">
            <a:extLst>
              <a:ext uri="{FF2B5EF4-FFF2-40B4-BE49-F238E27FC236}">
                <a16:creationId xmlns:a16="http://schemas.microsoft.com/office/drawing/2014/main" id="{0B916C4D-0F52-3A91-86F0-8BB7A1ED27F5}"/>
              </a:ext>
            </a:extLst>
          </p:cNvPr>
          <p:cNvSpPr>
            <a:spLocks noGrp="1"/>
          </p:cNvSpPr>
          <p:nvPr>
            <p:ph type="ftr" sz="quarter" idx="11"/>
          </p:nvPr>
        </p:nvSpPr>
        <p:spPr/>
        <p:txBody>
          <a:bodyPr/>
          <a:lstStyle/>
          <a:p>
            <a:r>
              <a:rPr lang="en-GB" cap="none" dirty="0"/>
              <a:t>Education and Training Foundation</a:t>
            </a:r>
          </a:p>
        </p:txBody>
      </p:sp>
      <p:sp>
        <p:nvSpPr>
          <p:cNvPr id="7" name="Slide Number Placeholder 6">
            <a:extLst>
              <a:ext uri="{FF2B5EF4-FFF2-40B4-BE49-F238E27FC236}">
                <a16:creationId xmlns:a16="http://schemas.microsoft.com/office/drawing/2014/main" id="{D1D5CD8B-F973-BFF4-BF3C-99110C6756C1}"/>
              </a:ext>
            </a:extLst>
          </p:cNvPr>
          <p:cNvSpPr>
            <a:spLocks noGrp="1"/>
          </p:cNvSpPr>
          <p:nvPr>
            <p:ph type="sldNum" sz="quarter" idx="12"/>
          </p:nvPr>
        </p:nvSpPr>
        <p:spPr/>
        <p:txBody>
          <a:bodyPr/>
          <a:lstStyle/>
          <a:p>
            <a:fld id="{03423B0E-AC18-405A-BE2C-9F8B28E6E755}" type="slidenum">
              <a:rPr lang="en-GB" smtClean="0"/>
              <a:t>102</a:t>
            </a:fld>
            <a:endParaRPr lang="en-GB" dirty="0"/>
          </a:p>
        </p:txBody>
      </p:sp>
    </p:spTree>
    <p:extLst>
      <p:ext uri="{BB962C8B-B14F-4D97-AF65-F5344CB8AC3E}">
        <p14:creationId xmlns:p14="http://schemas.microsoft.com/office/powerpoint/2010/main" val="168744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348"/>
                                        </p:tgtEl>
                                        <p:attrNameLst>
                                          <p:attrName>style.visibility</p:attrName>
                                        </p:attrNameLst>
                                      </p:cBhvr>
                                      <p:to>
                                        <p:strVal val="visible"/>
                                      </p:to>
                                    </p:set>
                                    <p:anim calcmode="lin" valueType="num">
                                      <p:cBhvr additive="base">
                                        <p:cTn id="7" dur="500" fill="hold"/>
                                        <p:tgtEl>
                                          <p:spTgt spid="57348"/>
                                        </p:tgtEl>
                                        <p:attrNameLst>
                                          <p:attrName>ppt_x</p:attrName>
                                        </p:attrNameLst>
                                      </p:cBhvr>
                                      <p:tavLst>
                                        <p:tav tm="0">
                                          <p:val>
                                            <p:strVal val="#ppt_x"/>
                                          </p:val>
                                        </p:tav>
                                        <p:tav tm="100000">
                                          <p:val>
                                            <p:strVal val="#ppt_x"/>
                                          </p:val>
                                        </p:tav>
                                      </p:tavLst>
                                    </p:anim>
                                    <p:anim calcmode="lin" valueType="num">
                                      <p:cBhvr additive="base">
                                        <p:cTn id="8"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7350"/>
                                        </p:tgtEl>
                                        <p:attrNameLst>
                                          <p:attrName>style.visibility</p:attrName>
                                        </p:attrNameLst>
                                      </p:cBhvr>
                                      <p:to>
                                        <p:strVal val="visible"/>
                                      </p:to>
                                    </p:set>
                                    <p:anim calcmode="lin" valueType="num">
                                      <p:cBhvr additive="base">
                                        <p:cTn id="13" dur="500" fill="hold"/>
                                        <p:tgtEl>
                                          <p:spTgt spid="57350"/>
                                        </p:tgtEl>
                                        <p:attrNameLst>
                                          <p:attrName>ppt_x</p:attrName>
                                        </p:attrNameLst>
                                      </p:cBhvr>
                                      <p:tavLst>
                                        <p:tav tm="0">
                                          <p:val>
                                            <p:strVal val="1+#ppt_w/2"/>
                                          </p:val>
                                        </p:tav>
                                        <p:tav tm="100000">
                                          <p:val>
                                            <p:strVal val="#ppt_x"/>
                                          </p:val>
                                        </p:tav>
                                      </p:tavLst>
                                    </p:anim>
                                    <p:anim calcmode="lin" valueType="num">
                                      <p:cBhvr additive="base">
                                        <p:cTn id="14" dur="500" fill="hold"/>
                                        <p:tgtEl>
                                          <p:spTgt spid="573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3F43A-309D-B6C3-F42C-D94A4B130B5C}"/>
              </a:ext>
            </a:extLst>
          </p:cNvPr>
          <p:cNvSpPr>
            <a:spLocks noGrp="1"/>
          </p:cNvSpPr>
          <p:nvPr>
            <p:ph type="title"/>
          </p:nvPr>
        </p:nvSpPr>
        <p:spPr>
          <a:xfrm>
            <a:off x="252094" y="205979"/>
            <a:ext cx="8423593" cy="576892"/>
          </a:xfrm>
        </p:spPr>
        <p:txBody>
          <a:bodyPr>
            <a:normAutofit/>
          </a:bodyPr>
          <a:lstStyle/>
          <a:p>
            <a:r>
              <a:rPr lang="en-GB" sz="2000" b="1" dirty="0"/>
              <a:t>What is glycaemic index?</a:t>
            </a:r>
          </a:p>
        </p:txBody>
      </p:sp>
      <p:sp>
        <p:nvSpPr>
          <p:cNvPr id="3" name="Content Placeholder 2">
            <a:extLst>
              <a:ext uri="{FF2B5EF4-FFF2-40B4-BE49-F238E27FC236}">
                <a16:creationId xmlns:a16="http://schemas.microsoft.com/office/drawing/2014/main" id="{DC1C8837-3805-88E0-58FB-F649715EAF8F}"/>
              </a:ext>
            </a:extLst>
          </p:cNvPr>
          <p:cNvSpPr>
            <a:spLocks noGrp="1"/>
          </p:cNvSpPr>
          <p:nvPr>
            <p:ph idx="1"/>
          </p:nvPr>
        </p:nvSpPr>
        <p:spPr>
          <a:xfrm>
            <a:off x="219745" y="1006057"/>
            <a:ext cx="8617687" cy="3631698"/>
          </a:xfrm>
        </p:spPr>
        <p:txBody>
          <a:bodyPr vert="horz" lIns="0" tIns="0" rIns="0" bIns="0" rtlCol="0" anchor="t">
            <a:noAutofit/>
          </a:bodyPr>
          <a:lstStyle/>
          <a:p>
            <a:r>
              <a:rPr lang="en-GB" sz="1800" dirty="0"/>
              <a:t>Glycaemic index (GI) is measured by giving someone a measured quantity of a single foodstuff and tracking the changes in blood glucose over time.</a:t>
            </a:r>
            <a:endParaRPr lang="en-GB" sz="1800" dirty="0">
              <a:cs typeface="Arial"/>
            </a:endParaRPr>
          </a:p>
          <a:p>
            <a:endParaRPr lang="en-GB" sz="1400" dirty="0">
              <a:cs typeface="Arial"/>
            </a:endParaRPr>
          </a:p>
          <a:p>
            <a:r>
              <a:rPr lang="en-GB" sz="1800" dirty="0"/>
              <a:t>High GI foods (high in monosaccharides like glucose or disaccharides like sucrose) increase blood glucose to high levels rapidly. This leads to a rapid increase in insulin to try to bring this high level down.</a:t>
            </a:r>
            <a:endParaRPr lang="en-GB" sz="1800" dirty="0">
              <a:cs typeface="Arial"/>
            </a:endParaRPr>
          </a:p>
          <a:p>
            <a:endParaRPr lang="en-GB" sz="1400" dirty="0">
              <a:cs typeface="Arial"/>
            </a:endParaRPr>
          </a:p>
          <a:p>
            <a:r>
              <a:rPr lang="en-GB" sz="1800" dirty="0"/>
              <a:t>This can lead to ‘sugar crashes’, where there is a rapid rise followed by a rapid fall (due to rapid increase in insulin secretion).</a:t>
            </a:r>
            <a:endParaRPr lang="en-GB" sz="1800" dirty="0">
              <a:cs typeface="Arial"/>
            </a:endParaRPr>
          </a:p>
          <a:p>
            <a:endParaRPr lang="en-GB" sz="1400" dirty="0"/>
          </a:p>
          <a:p>
            <a:r>
              <a:rPr lang="en-GB" sz="1800" dirty="0"/>
              <a:t>Low GI foods include complex carbs that are broken down and absorbed more slowly. Blood glucose shows a steady increase and decrease over a longer period. No rapid fall or crashes.</a:t>
            </a:r>
            <a:endParaRPr lang="en-GB" sz="2400" dirty="0">
              <a:cs typeface="Arial"/>
            </a:endParaRPr>
          </a:p>
        </p:txBody>
      </p:sp>
      <p:sp>
        <p:nvSpPr>
          <p:cNvPr id="4" name="Footer Placeholder 3">
            <a:extLst>
              <a:ext uri="{FF2B5EF4-FFF2-40B4-BE49-F238E27FC236}">
                <a16:creationId xmlns:a16="http://schemas.microsoft.com/office/drawing/2014/main" id="{A3351F7F-8800-7F35-1AAF-C76C1619A89B}"/>
              </a:ext>
            </a:extLst>
          </p:cNvPr>
          <p:cNvSpPr>
            <a:spLocks noGrp="1"/>
          </p:cNvSpPr>
          <p:nvPr>
            <p:ph type="ftr" sz="quarter" idx="11"/>
          </p:nvPr>
        </p:nvSpPr>
        <p:spPr>
          <a:xfrm>
            <a:off x="270000" y="4781884"/>
            <a:ext cx="7686376" cy="273844"/>
          </a:xfrm>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301220DF-4194-4600-A88F-9D8D43B92F84}"/>
              </a:ext>
            </a:extLst>
          </p:cNvPr>
          <p:cNvSpPr>
            <a:spLocks noGrp="1"/>
          </p:cNvSpPr>
          <p:nvPr>
            <p:ph type="sldNum" sz="quarter" idx="12"/>
          </p:nvPr>
        </p:nvSpPr>
        <p:spPr/>
        <p:txBody>
          <a:bodyPr/>
          <a:lstStyle/>
          <a:p>
            <a:fld id="{03423B0E-AC18-405A-BE2C-9F8B28E6E755}" type="slidenum">
              <a:rPr lang="en-GB" smtClean="0"/>
              <a:t>103</a:t>
            </a:fld>
            <a:endParaRPr lang="en-GB" dirty="0"/>
          </a:p>
        </p:txBody>
      </p:sp>
    </p:spTree>
    <p:extLst>
      <p:ext uri="{BB962C8B-B14F-4D97-AF65-F5344CB8AC3E}">
        <p14:creationId xmlns:p14="http://schemas.microsoft.com/office/powerpoint/2010/main" val="4738089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C07E3-71F8-4651-9FFC-CA17318DA562}"/>
              </a:ext>
            </a:extLst>
          </p:cNvPr>
          <p:cNvSpPr>
            <a:spLocks noGrp="1"/>
          </p:cNvSpPr>
          <p:nvPr>
            <p:ph type="title"/>
          </p:nvPr>
        </p:nvSpPr>
        <p:spPr/>
        <p:txBody>
          <a:bodyPr>
            <a:normAutofit/>
          </a:bodyPr>
          <a:lstStyle/>
          <a:p>
            <a:r>
              <a:rPr lang="en-GB" sz="2000" b="1" dirty="0"/>
              <a:t>How are carbohydrates linked to body mass?</a:t>
            </a:r>
          </a:p>
        </p:txBody>
      </p:sp>
      <p:sp>
        <p:nvSpPr>
          <p:cNvPr id="6" name="Content Placeholder 5">
            <a:extLst>
              <a:ext uri="{FF2B5EF4-FFF2-40B4-BE49-F238E27FC236}">
                <a16:creationId xmlns:a16="http://schemas.microsoft.com/office/drawing/2014/main" id="{F268223C-0D51-4133-A6F0-1ED0A9DCEE02}"/>
              </a:ext>
            </a:extLst>
          </p:cNvPr>
          <p:cNvSpPr>
            <a:spLocks noGrp="1"/>
          </p:cNvSpPr>
          <p:nvPr>
            <p:ph idx="1"/>
          </p:nvPr>
        </p:nvSpPr>
        <p:spPr>
          <a:xfrm>
            <a:off x="360203" y="1439142"/>
            <a:ext cx="8423593" cy="3394472"/>
          </a:xfrm>
        </p:spPr>
        <p:txBody>
          <a:bodyPr vert="horz" lIns="0" tIns="0" rIns="0" bIns="0" rtlCol="0" anchor="t">
            <a:normAutofit fontScale="70000" lnSpcReduction="20000"/>
          </a:bodyPr>
          <a:lstStyle/>
          <a:p>
            <a:r>
              <a:rPr lang="en-GB" dirty="0"/>
              <a:t>The hormone insulin is known as ‘lipogenic’ because it encourages the creation of adipose tissue (fat).</a:t>
            </a:r>
            <a:endParaRPr lang="en-GB" dirty="0">
              <a:cs typeface="Arial"/>
            </a:endParaRPr>
          </a:p>
          <a:p>
            <a:r>
              <a:rPr lang="en-GB" dirty="0"/>
              <a:t>When blood glucose rises, insulin rises with it. </a:t>
            </a:r>
            <a:endParaRPr lang="en-GB" dirty="0">
              <a:cs typeface="Arial"/>
            </a:endParaRPr>
          </a:p>
          <a:p>
            <a:r>
              <a:rPr lang="en-GB" dirty="0"/>
              <a:t>Insulin allows glucose to move from the blood into the tissues.</a:t>
            </a:r>
            <a:endParaRPr lang="en-GB" dirty="0">
              <a:cs typeface="Arial"/>
            </a:endParaRPr>
          </a:p>
          <a:p>
            <a:r>
              <a:rPr lang="en-GB" dirty="0"/>
              <a:t>Glucose is first used by cells in respiration.</a:t>
            </a:r>
            <a:endParaRPr lang="en-GB" dirty="0">
              <a:cs typeface="Arial"/>
            </a:endParaRPr>
          </a:p>
          <a:p>
            <a:r>
              <a:rPr lang="en-GB" dirty="0"/>
              <a:t>Any left after that is then stored in the liver as glycogen.</a:t>
            </a:r>
            <a:endParaRPr lang="en-GB" dirty="0">
              <a:cs typeface="Arial"/>
            </a:endParaRPr>
          </a:p>
          <a:p>
            <a:r>
              <a:rPr lang="en-GB" dirty="0"/>
              <a:t>Finally, the remaining glucose is turned into fat and stored in the adipose tissue.</a:t>
            </a:r>
            <a:endParaRPr lang="en-GB" dirty="0">
              <a:cs typeface="Arial"/>
            </a:endParaRPr>
          </a:p>
          <a:p>
            <a:r>
              <a:rPr lang="en-GB" dirty="0"/>
              <a:t>Sugar crashes from high GI foods can lead to more hunger and so more food consumed.</a:t>
            </a:r>
            <a:endParaRPr lang="en-GB" dirty="0">
              <a:cs typeface="Arial"/>
            </a:endParaRPr>
          </a:p>
          <a:p>
            <a:endParaRPr lang="en-GB" dirty="0"/>
          </a:p>
        </p:txBody>
      </p:sp>
      <p:sp>
        <p:nvSpPr>
          <p:cNvPr id="3" name="Footer Placeholder 2">
            <a:extLst>
              <a:ext uri="{FF2B5EF4-FFF2-40B4-BE49-F238E27FC236}">
                <a16:creationId xmlns:a16="http://schemas.microsoft.com/office/drawing/2014/main" id="{556F845D-FFFD-AEF1-A292-C93C96B8BB02}"/>
              </a:ext>
            </a:extLst>
          </p:cNvPr>
          <p:cNvSpPr>
            <a:spLocks noGrp="1"/>
          </p:cNvSpPr>
          <p:nvPr>
            <p:ph type="ftr" sz="quarter" idx="11"/>
          </p:nvPr>
        </p:nvSpPr>
        <p:spPr/>
        <p:txBody>
          <a:bodyPr/>
          <a:lstStyle/>
          <a:p>
            <a:r>
              <a:rPr lang="en-GB" cap="none" dirty="0"/>
              <a:t>Education and Training Foundation</a:t>
            </a:r>
          </a:p>
        </p:txBody>
      </p:sp>
      <p:sp>
        <p:nvSpPr>
          <p:cNvPr id="4" name="Slide Number Placeholder 3">
            <a:extLst>
              <a:ext uri="{FF2B5EF4-FFF2-40B4-BE49-F238E27FC236}">
                <a16:creationId xmlns:a16="http://schemas.microsoft.com/office/drawing/2014/main" id="{2BAF9FF8-7835-0DC8-B3C1-6690C4735578}"/>
              </a:ext>
            </a:extLst>
          </p:cNvPr>
          <p:cNvSpPr>
            <a:spLocks noGrp="1"/>
          </p:cNvSpPr>
          <p:nvPr>
            <p:ph type="sldNum" sz="quarter" idx="12"/>
          </p:nvPr>
        </p:nvSpPr>
        <p:spPr/>
        <p:txBody>
          <a:bodyPr/>
          <a:lstStyle/>
          <a:p>
            <a:fld id="{03423B0E-AC18-405A-BE2C-9F8B28E6E755}" type="slidenum">
              <a:rPr lang="en-GB" smtClean="0"/>
              <a:t>104</a:t>
            </a:fld>
            <a:endParaRPr lang="en-GB" dirty="0"/>
          </a:p>
        </p:txBody>
      </p:sp>
    </p:spTree>
    <p:extLst>
      <p:ext uri="{BB962C8B-B14F-4D97-AF65-F5344CB8AC3E}">
        <p14:creationId xmlns:p14="http://schemas.microsoft.com/office/powerpoint/2010/main" val="50816053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BB17F-9CFB-4DF6-9834-1AEB2AF1385B}"/>
              </a:ext>
            </a:extLst>
          </p:cNvPr>
          <p:cNvSpPr>
            <a:spLocks noGrp="1"/>
          </p:cNvSpPr>
          <p:nvPr>
            <p:ph type="title"/>
          </p:nvPr>
        </p:nvSpPr>
        <p:spPr/>
        <p:txBody>
          <a:bodyPr>
            <a:normAutofit/>
          </a:bodyPr>
          <a:lstStyle/>
          <a:p>
            <a:r>
              <a:rPr lang="en-GB" sz="2000" b="1" dirty="0"/>
              <a:t>Task: Create a flow chart</a:t>
            </a:r>
          </a:p>
        </p:txBody>
      </p:sp>
      <p:sp>
        <p:nvSpPr>
          <p:cNvPr id="3" name="Content Placeholder 2">
            <a:extLst>
              <a:ext uri="{FF2B5EF4-FFF2-40B4-BE49-F238E27FC236}">
                <a16:creationId xmlns:a16="http://schemas.microsoft.com/office/drawing/2014/main" id="{579F1A9E-7A28-4746-AA4F-101425250926}"/>
              </a:ext>
            </a:extLst>
          </p:cNvPr>
          <p:cNvSpPr>
            <a:spLocks noGrp="1"/>
          </p:cNvSpPr>
          <p:nvPr>
            <p:ph idx="1"/>
          </p:nvPr>
        </p:nvSpPr>
        <p:spPr>
          <a:xfrm>
            <a:off x="252094" y="1681679"/>
            <a:ext cx="8423593" cy="2467133"/>
          </a:xfrm>
        </p:spPr>
        <p:txBody>
          <a:bodyPr vert="horz" lIns="0" tIns="0" rIns="0" bIns="0" rtlCol="0" anchor="t">
            <a:noAutofit/>
          </a:bodyPr>
          <a:lstStyle/>
          <a:p>
            <a:r>
              <a:rPr lang="en-GB" sz="2400" dirty="0"/>
              <a:t>Produce a flow chart of the information on the previous two slides.</a:t>
            </a:r>
            <a:endParaRPr lang="en-GB" sz="2400" dirty="0">
              <a:cs typeface="Arial"/>
            </a:endParaRPr>
          </a:p>
          <a:p>
            <a:r>
              <a:rPr lang="en-GB" sz="2400" dirty="0"/>
              <a:t>Title: How carbohydrates lead to body mass increases.</a:t>
            </a:r>
            <a:endParaRPr lang="en-GB" sz="2400" dirty="0">
              <a:cs typeface="Arial"/>
            </a:endParaRPr>
          </a:p>
          <a:p>
            <a:r>
              <a:rPr lang="en-GB" sz="2400" dirty="0"/>
              <a:t>Use additional research to help supplement the information you include</a:t>
            </a:r>
            <a:r>
              <a:rPr lang="en-GB" sz="2800" dirty="0"/>
              <a:t>.</a:t>
            </a:r>
            <a:endParaRPr lang="en-GB" sz="2800" dirty="0">
              <a:cs typeface="Arial"/>
            </a:endParaRPr>
          </a:p>
        </p:txBody>
      </p:sp>
      <p:sp>
        <p:nvSpPr>
          <p:cNvPr id="4" name="Footer Placeholder 3">
            <a:extLst>
              <a:ext uri="{FF2B5EF4-FFF2-40B4-BE49-F238E27FC236}">
                <a16:creationId xmlns:a16="http://schemas.microsoft.com/office/drawing/2014/main" id="{FB313BE2-DE90-4B7D-4585-4BEE4ECD0566}"/>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EF509DA-3442-CEC5-89C6-BC2830CB8F4D}"/>
              </a:ext>
            </a:extLst>
          </p:cNvPr>
          <p:cNvSpPr>
            <a:spLocks noGrp="1"/>
          </p:cNvSpPr>
          <p:nvPr>
            <p:ph type="sldNum" sz="quarter" idx="12"/>
          </p:nvPr>
        </p:nvSpPr>
        <p:spPr/>
        <p:txBody>
          <a:bodyPr/>
          <a:lstStyle/>
          <a:p>
            <a:fld id="{03423B0E-AC18-405A-BE2C-9F8B28E6E755}" type="slidenum">
              <a:rPr lang="en-GB" smtClean="0"/>
              <a:t>105</a:t>
            </a:fld>
            <a:endParaRPr lang="en-GB" dirty="0"/>
          </a:p>
        </p:txBody>
      </p:sp>
    </p:spTree>
    <p:extLst>
      <p:ext uri="{BB962C8B-B14F-4D97-AF65-F5344CB8AC3E}">
        <p14:creationId xmlns:p14="http://schemas.microsoft.com/office/powerpoint/2010/main" val="14475497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A1B3F1B6-13C9-415C-AEBD-7C7475483A1D}"/>
              </a:ext>
            </a:extLst>
          </p:cNvPr>
          <p:cNvGrpSpPr/>
          <p:nvPr/>
        </p:nvGrpSpPr>
        <p:grpSpPr>
          <a:xfrm>
            <a:off x="388620" y="848678"/>
            <a:ext cx="8366760" cy="3840480"/>
            <a:chOff x="400050" y="594360"/>
            <a:chExt cx="9818370" cy="3394710"/>
          </a:xfrm>
        </p:grpSpPr>
        <p:sp>
          <p:nvSpPr>
            <p:cNvPr id="4" name="Rectangle 3">
              <a:extLst>
                <a:ext uri="{FF2B5EF4-FFF2-40B4-BE49-F238E27FC236}">
                  <a16:creationId xmlns:a16="http://schemas.microsoft.com/office/drawing/2014/main" id="{DC5A6316-83CA-4AF3-93E3-C5F366250999}"/>
                </a:ext>
              </a:extLst>
            </p:cNvPr>
            <p:cNvSpPr/>
            <p:nvPr/>
          </p:nvSpPr>
          <p:spPr>
            <a:xfrm>
              <a:off x="400050" y="59436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6" name="Straight Arrow Connector 5">
              <a:extLst>
                <a:ext uri="{FF2B5EF4-FFF2-40B4-BE49-F238E27FC236}">
                  <a16:creationId xmlns:a16="http://schemas.microsoft.com/office/drawing/2014/main" id="{55FE43EA-03D4-44E9-94D7-D1B33D00E019}"/>
                </a:ext>
              </a:extLst>
            </p:cNvPr>
            <p:cNvCxnSpPr>
              <a:stCxn id="4" idx="3"/>
            </p:cNvCxnSpPr>
            <p:nvPr/>
          </p:nvCxnSpPr>
          <p:spPr>
            <a:xfrm>
              <a:off x="2674620" y="115443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1E7DA7C-5E6E-4A36-A927-011402229F68}"/>
                </a:ext>
              </a:extLst>
            </p:cNvPr>
            <p:cNvSpPr/>
            <p:nvPr/>
          </p:nvSpPr>
          <p:spPr>
            <a:xfrm>
              <a:off x="4171950" y="59436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8" name="Straight Arrow Connector 7">
              <a:extLst>
                <a:ext uri="{FF2B5EF4-FFF2-40B4-BE49-F238E27FC236}">
                  <a16:creationId xmlns:a16="http://schemas.microsoft.com/office/drawing/2014/main" id="{F8E632AE-855B-4991-B97A-4468AC9D8BA6}"/>
                </a:ext>
              </a:extLst>
            </p:cNvPr>
            <p:cNvCxnSpPr/>
            <p:nvPr/>
          </p:nvCxnSpPr>
          <p:spPr>
            <a:xfrm>
              <a:off x="6446520" y="115443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E1BFA13-CE61-467F-BC61-B017D4C59D95}"/>
                </a:ext>
              </a:extLst>
            </p:cNvPr>
            <p:cNvSpPr/>
            <p:nvPr/>
          </p:nvSpPr>
          <p:spPr>
            <a:xfrm>
              <a:off x="7943850" y="59436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0" name="Rectangle 9">
              <a:extLst>
                <a:ext uri="{FF2B5EF4-FFF2-40B4-BE49-F238E27FC236}">
                  <a16:creationId xmlns:a16="http://schemas.microsoft.com/office/drawing/2014/main" id="{D8D5AD64-D0E5-49FE-A52F-174E40FDF2CF}"/>
                </a:ext>
              </a:extLst>
            </p:cNvPr>
            <p:cNvSpPr/>
            <p:nvPr/>
          </p:nvSpPr>
          <p:spPr>
            <a:xfrm>
              <a:off x="400050" y="286893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11" name="Straight Arrow Connector 10">
              <a:extLst>
                <a:ext uri="{FF2B5EF4-FFF2-40B4-BE49-F238E27FC236}">
                  <a16:creationId xmlns:a16="http://schemas.microsoft.com/office/drawing/2014/main" id="{F59F8647-528C-4AEC-9DF8-C0534D8D3BC3}"/>
                </a:ext>
              </a:extLst>
            </p:cNvPr>
            <p:cNvCxnSpPr>
              <a:cxnSpLocks/>
              <a:endCxn id="10" idx="3"/>
            </p:cNvCxnSpPr>
            <p:nvPr/>
          </p:nvCxnSpPr>
          <p:spPr>
            <a:xfrm flipH="1">
              <a:off x="2674620" y="342900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807D818D-9D01-4284-822A-A9EE28F25181}"/>
                </a:ext>
              </a:extLst>
            </p:cNvPr>
            <p:cNvSpPr/>
            <p:nvPr/>
          </p:nvSpPr>
          <p:spPr>
            <a:xfrm>
              <a:off x="4171950" y="286893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13" name="Straight Arrow Connector 12">
              <a:extLst>
                <a:ext uri="{FF2B5EF4-FFF2-40B4-BE49-F238E27FC236}">
                  <a16:creationId xmlns:a16="http://schemas.microsoft.com/office/drawing/2014/main" id="{BEB930D3-01CD-4E52-8B8D-44B4CE6859FE}"/>
                </a:ext>
              </a:extLst>
            </p:cNvPr>
            <p:cNvCxnSpPr>
              <a:cxnSpLocks/>
              <a:endCxn id="12" idx="3"/>
            </p:cNvCxnSpPr>
            <p:nvPr/>
          </p:nvCxnSpPr>
          <p:spPr>
            <a:xfrm flipH="1">
              <a:off x="6446520" y="342900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49D187FB-2135-4364-BC3D-4FA04DCD1BF3}"/>
                </a:ext>
              </a:extLst>
            </p:cNvPr>
            <p:cNvSpPr/>
            <p:nvPr/>
          </p:nvSpPr>
          <p:spPr>
            <a:xfrm>
              <a:off x="7943850" y="286893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24" name="Straight Arrow Connector 23">
              <a:extLst>
                <a:ext uri="{FF2B5EF4-FFF2-40B4-BE49-F238E27FC236}">
                  <a16:creationId xmlns:a16="http://schemas.microsoft.com/office/drawing/2014/main" id="{72DB3A60-3ED3-4889-BEC9-6B4336593EB4}"/>
                </a:ext>
              </a:extLst>
            </p:cNvPr>
            <p:cNvCxnSpPr>
              <a:cxnSpLocks/>
            </p:cNvCxnSpPr>
            <p:nvPr/>
          </p:nvCxnSpPr>
          <p:spPr>
            <a:xfrm>
              <a:off x="9147810" y="1783080"/>
              <a:ext cx="0" cy="102870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D5C00283-6044-4EC0-8B00-16F47733ECFF}"/>
              </a:ext>
            </a:extLst>
          </p:cNvPr>
          <p:cNvSpPr txBox="1"/>
          <p:nvPr/>
        </p:nvSpPr>
        <p:spPr>
          <a:xfrm flipH="1">
            <a:off x="325753" y="197168"/>
            <a:ext cx="5385729" cy="400110"/>
          </a:xfrm>
          <a:prstGeom prst="rect">
            <a:avLst/>
          </a:prstGeom>
          <a:noFill/>
        </p:spPr>
        <p:txBody>
          <a:bodyPr wrap="square" rtlCol="0">
            <a:spAutoFit/>
          </a:bodyPr>
          <a:lstStyle/>
          <a:p>
            <a:r>
              <a:rPr lang="en-GB" sz="2000" b="1" dirty="0"/>
              <a:t>How carbohydrates lead to weight gain</a:t>
            </a:r>
          </a:p>
        </p:txBody>
      </p:sp>
      <p:sp>
        <p:nvSpPr>
          <p:cNvPr id="2" name="Footer Placeholder 1">
            <a:extLst>
              <a:ext uri="{FF2B5EF4-FFF2-40B4-BE49-F238E27FC236}">
                <a16:creationId xmlns:a16="http://schemas.microsoft.com/office/drawing/2014/main" id="{68908CF6-E4C9-881B-93D6-33051F06B9C2}"/>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035E736E-84E0-178B-858D-20A240908E4F}"/>
              </a:ext>
            </a:extLst>
          </p:cNvPr>
          <p:cNvSpPr>
            <a:spLocks noGrp="1"/>
          </p:cNvSpPr>
          <p:nvPr>
            <p:ph type="sldNum" sz="quarter" idx="12"/>
          </p:nvPr>
        </p:nvSpPr>
        <p:spPr/>
        <p:txBody>
          <a:bodyPr/>
          <a:lstStyle/>
          <a:p>
            <a:fld id="{B4B6C296-A44E-4A66-BF29-5BE7E42CBA01}" type="slidenum">
              <a:rPr lang="en-GB" smtClean="0"/>
              <a:t>106</a:t>
            </a:fld>
            <a:endParaRPr lang="en-GB" dirty="0"/>
          </a:p>
        </p:txBody>
      </p:sp>
    </p:spTree>
    <p:extLst>
      <p:ext uri="{BB962C8B-B14F-4D97-AF65-F5344CB8AC3E}">
        <p14:creationId xmlns:p14="http://schemas.microsoft.com/office/powerpoint/2010/main" val="20099870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A1B3F1B6-13C9-415C-AEBD-7C7475483A1D}"/>
              </a:ext>
            </a:extLst>
          </p:cNvPr>
          <p:cNvGrpSpPr/>
          <p:nvPr/>
        </p:nvGrpSpPr>
        <p:grpSpPr>
          <a:xfrm>
            <a:off x="388620" y="848678"/>
            <a:ext cx="8366760" cy="3840480"/>
            <a:chOff x="400050" y="594360"/>
            <a:chExt cx="9818370" cy="3394710"/>
          </a:xfrm>
        </p:grpSpPr>
        <p:sp>
          <p:nvSpPr>
            <p:cNvPr id="4" name="Rectangle 3">
              <a:extLst>
                <a:ext uri="{FF2B5EF4-FFF2-40B4-BE49-F238E27FC236}">
                  <a16:creationId xmlns:a16="http://schemas.microsoft.com/office/drawing/2014/main" id="{DC5A6316-83CA-4AF3-93E3-C5F366250999}"/>
                </a:ext>
              </a:extLst>
            </p:cNvPr>
            <p:cNvSpPr/>
            <p:nvPr/>
          </p:nvSpPr>
          <p:spPr>
            <a:xfrm>
              <a:off x="400050" y="59436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6" name="Straight Arrow Connector 5">
              <a:extLst>
                <a:ext uri="{FF2B5EF4-FFF2-40B4-BE49-F238E27FC236}">
                  <a16:creationId xmlns:a16="http://schemas.microsoft.com/office/drawing/2014/main" id="{55FE43EA-03D4-44E9-94D7-D1B33D00E019}"/>
                </a:ext>
              </a:extLst>
            </p:cNvPr>
            <p:cNvCxnSpPr>
              <a:stCxn id="4" idx="3"/>
            </p:cNvCxnSpPr>
            <p:nvPr/>
          </p:nvCxnSpPr>
          <p:spPr>
            <a:xfrm>
              <a:off x="2674620" y="115443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1E7DA7C-5E6E-4A36-A927-011402229F68}"/>
                </a:ext>
              </a:extLst>
            </p:cNvPr>
            <p:cNvSpPr/>
            <p:nvPr/>
          </p:nvSpPr>
          <p:spPr>
            <a:xfrm>
              <a:off x="4171950" y="59436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8" name="Straight Arrow Connector 7">
              <a:extLst>
                <a:ext uri="{FF2B5EF4-FFF2-40B4-BE49-F238E27FC236}">
                  <a16:creationId xmlns:a16="http://schemas.microsoft.com/office/drawing/2014/main" id="{F8E632AE-855B-4991-B97A-4468AC9D8BA6}"/>
                </a:ext>
              </a:extLst>
            </p:cNvPr>
            <p:cNvCxnSpPr/>
            <p:nvPr/>
          </p:nvCxnSpPr>
          <p:spPr>
            <a:xfrm>
              <a:off x="6446520" y="115443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E1BFA13-CE61-467F-BC61-B017D4C59D95}"/>
                </a:ext>
              </a:extLst>
            </p:cNvPr>
            <p:cNvSpPr/>
            <p:nvPr/>
          </p:nvSpPr>
          <p:spPr>
            <a:xfrm>
              <a:off x="7943850" y="59436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0" name="Rectangle 9">
              <a:extLst>
                <a:ext uri="{FF2B5EF4-FFF2-40B4-BE49-F238E27FC236}">
                  <a16:creationId xmlns:a16="http://schemas.microsoft.com/office/drawing/2014/main" id="{D8D5AD64-D0E5-49FE-A52F-174E40FDF2CF}"/>
                </a:ext>
              </a:extLst>
            </p:cNvPr>
            <p:cNvSpPr/>
            <p:nvPr/>
          </p:nvSpPr>
          <p:spPr>
            <a:xfrm>
              <a:off x="400050" y="286893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11" name="Straight Arrow Connector 10">
              <a:extLst>
                <a:ext uri="{FF2B5EF4-FFF2-40B4-BE49-F238E27FC236}">
                  <a16:creationId xmlns:a16="http://schemas.microsoft.com/office/drawing/2014/main" id="{F59F8647-528C-4AEC-9DF8-C0534D8D3BC3}"/>
                </a:ext>
              </a:extLst>
            </p:cNvPr>
            <p:cNvCxnSpPr>
              <a:cxnSpLocks/>
              <a:endCxn id="10" idx="3"/>
            </p:cNvCxnSpPr>
            <p:nvPr/>
          </p:nvCxnSpPr>
          <p:spPr>
            <a:xfrm flipH="1">
              <a:off x="2674620" y="342900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807D818D-9D01-4284-822A-A9EE28F25181}"/>
                </a:ext>
              </a:extLst>
            </p:cNvPr>
            <p:cNvSpPr/>
            <p:nvPr/>
          </p:nvSpPr>
          <p:spPr>
            <a:xfrm>
              <a:off x="4171950" y="286893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13" name="Straight Arrow Connector 12">
              <a:extLst>
                <a:ext uri="{FF2B5EF4-FFF2-40B4-BE49-F238E27FC236}">
                  <a16:creationId xmlns:a16="http://schemas.microsoft.com/office/drawing/2014/main" id="{BEB930D3-01CD-4E52-8B8D-44B4CE6859FE}"/>
                </a:ext>
              </a:extLst>
            </p:cNvPr>
            <p:cNvCxnSpPr>
              <a:cxnSpLocks/>
              <a:endCxn id="12" idx="3"/>
            </p:cNvCxnSpPr>
            <p:nvPr/>
          </p:nvCxnSpPr>
          <p:spPr>
            <a:xfrm flipH="1">
              <a:off x="6446520" y="3429000"/>
              <a:ext cx="149733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49D187FB-2135-4364-BC3D-4FA04DCD1BF3}"/>
                </a:ext>
              </a:extLst>
            </p:cNvPr>
            <p:cNvSpPr/>
            <p:nvPr/>
          </p:nvSpPr>
          <p:spPr>
            <a:xfrm>
              <a:off x="7943850" y="2868930"/>
              <a:ext cx="2274570" cy="112014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24" name="Straight Arrow Connector 23">
              <a:extLst>
                <a:ext uri="{FF2B5EF4-FFF2-40B4-BE49-F238E27FC236}">
                  <a16:creationId xmlns:a16="http://schemas.microsoft.com/office/drawing/2014/main" id="{72DB3A60-3ED3-4889-BEC9-6B4336593EB4}"/>
                </a:ext>
              </a:extLst>
            </p:cNvPr>
            <p:cNvCxnSpPr>
              <a:cxnSpLocks/>
            </p:cNvCxnSpPr>
            <p:nvPr/>
          </p:nvCxnSpPr>
          <p:spPr>
            <a:xfrm>
              <a:off x="9147810" y="1783080"/>
              <a:ext cx="0" cy="102870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D5C00283-6044-4EC0-8B00-16F47733ECFF}"/>
              </a:ext>
            </a:extLst>
          </p:cNvPr>
          <p:cNvSpPr txBox="1"/>
          <p:nvPr/>
        </p:nvSpPr>
        <p:spPr>
          <a:xfrm flipH="1">
            <a:off x="325753" y="197168"/>
            <a:ext cx="5215387" cy="400110"/>
          </a:xfrm>
          <a:prstGeom prst="rect">
            <a:avLst/>
          </a:prstGeom>
          <a:noFill/>
        </p:spPr>
        <p:txBody>
          <a:bodyPr wrap="square" rtlCol="0">
            <a:spAutoFit/>
          </a:bodyPr>
          <a:lstStyle/>
          <a:p>
            <a:r>
              <a:rPr lang="en-GB" sz="2000" b="1" dirty="0"/>
              <a:t>How carbohydrates lead to weight gain</a:t>
            </a:r>
          </a:p>
        </p:txBody>
      </p:sp>
      <p:sp>
        <p:nvSpPr>
          <p:cNvPr id="33" name="TextBox 32">
            <a:extLst>
              <a:ext uri="{FF2B5EF4-FFF2-40B4-BE49-F238E27FC236}">
                <a16:creationId xmlns:a16="http://schemas.microsoft.com/office/drawing/2014/main" id="{23631AE2-83D1-47AA-916C-E78888AA288E}"/>
              </a:ext>
            </a:extLst>
          </p:cNvPr>
          <p:cNvSpPr txBox="1"/>
          <p:nvPr/>
        </p:nvSpPr>
        <p:spPr>
          <a:xfrm>
            <a:off x="487653" y="928292"/>
            <a:ext cx="1740215" cy="1131079"/>
          </a:xfrm>
          <a:prstGeom prst="rect">
            <a:avLst/>
          </a:prstGeom>
          <a:noFill/>
        </p:spPr>
        <p:txBody>
          <a:bodyPr wrap="square" rtlCol="0">
            <a:spAutoFit/>
          </a:bodyPr>
          <a:lstStyle/>
          <a:p>
            <a:r>
              <a:rPr lang="en-GB" sz="1350" dirty="0"/>
              <a:t>Food is consumed and the carbohydrates in it broken down into monosaccharides.</a:t>
            </a:r>
          </a:p>
        </p:txBody>
      </p:sp>
      <p:sp>
        <p:nvSpPr>
          <p:cNvPr id="34" name="TextBox 33">
            <a:extLst>
              <a:ext uri="{FF2B5EF4-FFF2-40B4-BE49-F238E27FC236}">
                <a16:creationId xmlns:a16="http://schemas.microsoft.com/office/drawing/2014/main" id="{E77AB744-0FC6-4378-BE51-5E9C7DFA483C}"/>
              </a:ext>
            </a:extLst>
          </p:cNvPr>
          <p:cNvSpPr txBox="1"/>
          <p:nvPr/>
        </p:nvSpPr>
        <p:spPr>
          <a:xfrm>
            <a:off x="3701892" y="916752"/>
            <a:ext cx="1740215" cy="1131079"/>
          </a:xfrm>
          <a:prstGeom prst="rect">
            <a:avLst/>
          </a:prstGeom>
          <a:noFill/>
        </p:spPr>
        <p:txBody>
          <a:bodyPr wrap="square" rtlCol="0">
            <a:spAutoFit/>
          </a:bodyPr>
          <a:lstStyle/>
          <a:p>
            <a:r>
              <a:rPr lang="en-GB" sz="1350" dirty="0"/>
              <a:t>Rise in blood glucose caused by absorption of monosaccharides into blood.</a:t>
            </a:r>
          </a:p>
        </p:txBody>
      </p:sp>
      <p:sp>
        <p:nvSpPr>
          <p:cNvPr id="35" name="TextBox 34">
            <a:extLst>
              <a:ext uri="{FF2B5EF4-FFF2-40B4-BE49-F238E27FC236}">
                <a16:creationId xmlns:a16="http://schemas.microsoft.com/office/drawing/2014/main" id="{D943FF79-E01F-4A83-A0F8-CC0A1268FD29}"/>
              </a:ext>
            </a:extLst>
          </p:cNvPr>
          <p:cNvSpPr txBox="1"/>
          <p:nvPr/>
        </p:nvSpPr>
        <p:spPr>
          <a:xfrm>
            <a:off x="6916132" y="824418"/>
            <a:ext cx="1740215" cy="1338828"/>
          </a:xfrm>
          <a:prstGeom prst="rect">
            <a:avLst/>
          </a:prstGeom>
          <a:noFill/>
        </p:spPr>
        <p:txBody>
          <a:bodyPr wrap="square" rtlCol="0">
            <a:spAutoFit/>
          </a:bodyPr>
          <a:lstStyle/>
          <a:p>
            <a:r>
              <a:rPr lang="en-GB" sz="1350" dirty="0"/>
              <a:t>Insulin levels rise to match increased glucose levels. Stimulates the movement of glucose into tissues. </a:t>
            </a:r>
          </a:p>
        </p:txBody>
      </p:sp>
      <p:sp>
        <p:nvSpPr>
          <p:cNvPr id="36" name="TextBox 35">
            <a:extLst>
              <a:ext uri="{FF2B5EF4-FFF2-40B4-BE49-F238E27FC236}">
                <a16:creationId xmlns:a16="http://schemas.microsoft.com/office/drawing/2014/main" id="{EC61D19F-8153-4C21-8969-D0ECE39293B9}"/>
              </a:ext>
            </a:extLst>
          </p:cNvPr>
          <p:cNvSpPr txBox="1"/>
          <p:nvPr/>
        </p:nvSpPr>
        <p:spPr>
          <a:xfrm>
            <a:off x="3701891" y="3581163"/>
            <a:ext cx="1740215" cy="923330"/>
          </a:xfrm>
          <a:prstGeom prst="rect">
            <a:avLst/>
          </a:prstGeom>
          <a:noFill/>
        </p:spPr>
        <p:txBody>
          <a:bodyPr wrap="square" lIns="91440" tIns="45720" rIns="91440" bIns="45720" rtlCol="0" anchor="t">
            <a:spAutoFit/>
          </a:bodyPr>
          <a:lstStyle/>
          <a:p>
            <a:r>
              <a:rPr lang="en-GB" sz="1350" dirty="0"/>
              <a:t>Glucose not used in respiration is initially stored in the liver as glycogen.</a:t>
            </a:r>
          </a:p>
        </p:txBody>
      </p:sp>
      <p:sp>
        <p:nvSpPr>
          <p:cNvPr id="37" name="TextBox 36">
            <a:extLst>
              <a:ext uri="{FF2B5EF4-FFF2-40B4-BE49-F238E27FC236}">
                <a16:creationId xmlns:a16="http://schemas.microsoft.com/office/drawing/2014/main" id="{F931EB1E-7213-4A42-B1BA-884091180B7D}"/>
              </a:ext>
            </a:extLst>
          </p:cNvPr>
          <p:cNvSpPr txBox="1"/>
          <p:nvPr/>
        </p:nvSpPr>
        <p:spPr>
          <a:xfrm>
            <a:off x="487655" y="3373414"/>
            <a:ext cx="1839247" cy="1338828"/>
          </a:xfrm>
          <a:prstGeom prst="rect">
            <a:avLst/>
          </a:prstGeom>
          <a:noFill/>
        </p:spPr>
        <p:txBody>
          <a:bodyPr wrap="square" rtlCol="0">
            <a:spAutoFit/>
          </a:bodyPr>
          <a:lstStyle/>
          <a:p>
            <a:r>
              <a:rPr lang="en-GB" sz="1350" dirty="0"/>
              <a:t>Once liver stores are full, excess glucose is converted into lipids (animal fats) and stored in the adipose tissue.</a:t>
            </a:r>
          </a:p>
        </p:txBody>
      </p:sp>
      <p:sp>
        <p:nvSpPr>
          <p:cNvPr id="38" name="TextBox 37">
            <a:extLst>
              <a:ext uri="{FF2B5EF4-FFF2-40B4-BE49-F238E27FC236}">
                <a16:creationId xmlns:a16="http://schemas.microsoft.com/office/drawing/2014/main" id="{732FBBD3-689A-4ED5-956F-F636E4DAEFAA}"/>
              </a:ext>
            </a:extLst>
          </p:cNvPr>
          <p:cNvSpPr txBox="1"/>
          <p:nvPr/>
        </p:nvSpPr>
        <p:spPr>
          <a:xfrm>
            <a:off x="6916133" y="3605419"/>
            <a:ext cx="1797032" cy="923330"/>
          </a:xfrm>
          <a:prstGeom prst="rect">
            <a:avLst/>
          </a:prstGeom>
          <a:noFill/>
        </p:spPr>
        <p:txBody>
          <a:bodyPr wrap="square" rtlCol="0">
            <a:spAutoFit/>
          </a:bodyPr>
          <a:lstStyle/>
          <a:p>
            <a:r>
              <a:rPr lang="en-GB" sz="1350" dirty="0"/>
              <a:t>Active cells use glucose in respiration to make energy.</a:t>
            </a:r>
          </a:p>
        </p:txBody>
      </p:sp>
      <p:sp>
        <p:nvSpPr>
          <p:cNvPr id="2" name="Footer Placeholder 1">
            <a:extLst>
              <a:ext uri="{FF2B5EF4-FFF2-40B4-BE49-F238E27FC236}">
                <a16:creationId xmlns:a16="http://schemas.microsoft.com/office/drawing/2014/main" id="{B35B726B-9584-1EEC-C437-47D8366C3164}"/>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AC31849E-1ED9-E2BA-EC89-A0ABE3B6C6E5}"/>
              </a:ext>
            </a:extLst>
          </p:cNvPr>
          <p:cNvSpPr>
            <a:spLocks noGrp="1"/>
          </p:cNvSpPr>
          <p:nvPr>
            <p:ph type="sldNum" sz="quarter" idx="12"/>
          </p:nvPr>
        </p:nvSpPr>
        <p:spPr/>
        <p:txBody>
          <a:bodyPr/>
          <a:lstStyle/>
          <a:p>
            <a:fld id="{B4B6C296-A44E-4A66-BF29-5BE7E42CBA01}" type="slidenum">
              <a:rPr lang="en-GB" smtClean="0"/>
              <a:t>107</a:t>
            </a:fld>
            <a:endParaRPr lang="en-GB" dirty="0"/>
          </a:p>
        </p:txBody>
      </p:sp>
    </p:spTree>
    <p:extLst>
      <p:ext uri="{BB962C8B-B14F-4D97-AF65-F5344CB8AC3E}">
        <p14:creationId xmlns:p14="http://schemas.microsoft.com/office/powerpoint/2010/main" val="2296971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1+#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1+#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1+#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1+#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1+#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99C5C57-CA03-421B-9E0F-DA514D4ABDB6}"/>
              </a:ext>
            </a:extLst>
          </p:cNvPr>
          <p:cNvPicPr>
            <a:picLocks noChangeAspect="1"/>
          </p:cNvPicPr>
          <p:nvPr/>
        </p:nvPicPr>
        <p:blipFill>
          <a:blip r:embed="rId3"/>
          <a:stretch>
            <a:fillRect/>
          </a:stretch>
        </p:blipFill>
        <p:spPr>
          <a:xfrm>
            <a:off x="0" y="191380"/>
            <a:ext cx="1714649" cy="1691786"/>
          </a:xfrm>
          <a:prstGeom prst="rect">
            <a:avLst/>
          </a:prstGeom>
        </p:spPr>
      </p:pic>
      <p:sp>
        <p:nvSpPr>
          <p:cNvPr id="3" name="Rectangle 2">
            <a:extLst>
              <a:ext uri="{FF2B5EF4-FFF2-40B4-BE49-F238E27FC236}">
                <a16:creationId xmlns:a16="http://schemas.microsoft.com/office/drawing/2014/main" id="{E14D2E19-86C5-49AD-ABA3-FD30B0A2976C}"/>
              </a:ext>
            </a:extLst>
          </p:cNvPr>
          <p:cNvSpPr/>
          <p:nvPr/>
        </p:nvSpPr>
        <p:spPr>
          <a:xfrm>
            <a:off x="157237" y="1883166"/>
            <a:ext cx="1400175" cy="1131079"/>
          </a:xfrm>
          <a:prstGeom prst="rect">
            <a:avLst/>
          </a:prstGeom>
        </p:spPr>
        <p:txBody>
          <a:bodyPr wrap="square">
            <a:spAutoFit/>
          </a:bodyPr>
          <a:lstStyle/>
          <a:p>
            <a:r>
              <a:rPr lang="en-US" sz="1350" dirty="0">
                <a:hlinkClick r:id="rId4"/>
              </a:rPr>
              <a:t>VeryWell Health - Do Carbs make you gain weight?</a:t>
            </a:r>
            <a:endParaRPr lang="en-GB" sz="1350" dirty="0"/>
          </a:p>
        </p:txBody>
      </p:sp>
      <p:sp>
        <p:nvSpPr>
          <p:cNvPr id="4" name="Rectangle 3">
            <a:extLst>
              <a:ext uri="{FF2B5EF4-FFF2-40B4-BE49-F238E27FC236}">
                <a16:creationId xmlns:a16="http://schemas.microsoft.com/office/drawing/2014/main" id="{C89FDE76-783E-42BA-AD97-304DAAF9319C}"/>
              </a:ext>
            </a:extLst>
          </p:cNvPr>
          <p:cNvSpPr/>
          <p:nvPr/>
        </p:nvSpPr>
        <p:spPr>
          <a:xfrm>
            <a:off x="2174558" y="1883166"/>
            <a:ext cx="1400175" cy="715581"/>
          </a:xfrm>
          <a:prstGeom prst="rect">
            <a:avLst/>
          </a:prstGeom>
        </p:spPr>
        <p:txBody>
          <a:bodyPr wrap="square">
            <a:spAutoFit/>
          </a:bodyPr>
          <a:lstStyle/>
          <a:p>
            <a:r>
              <a:rPr lang="en-US" sz="1350" dirty="0">
                <a:hlinkClick r:id="rId5"/>
              </a:rPr>
              <a:t>The link between carbs and weight gain</a:t>
            </a:r>
            <a:endParaRPr lang="en-GB" sz="1350" dirty="0"/>
          </a:p>
        </p:txBody>
      </p:sp>
      <p:pic>
        <p:nvPicPr>
          <p:cNvPr id="5" name="Picture 4">
            <a:extLst>
              <a:ext uri="{FF2B5EF4-FFF2-40B4-BE49-F238E27FC236}">
                <a16:creationId xmlns:a16="http://schemas.microsoft.com/office/drawing/2014/main" id="{9E07873D-49EC-466B-BA0D-D3898DFFB46C}"/>
              </a:ext>
            </a:extLst>
          </p:cNvPr>
          <p:cNvPicPr>
            <a:picLocks noChangeAspect="1"/>
          </p:cNvPicPr>
          <p:nvPr/>
        </p:nvPicPr>
        <p:blipFill>
          <a:blip r:embed="rId6"/>
          <a:stretch>
            <a:fillRect/>
          </a:stretch>
        </p:blipFill>
        <p:spPr>
          <a:xfrm>
            <a:off x="2028752" y="191379"/>
            <a:ext cx="1691786" cy="1697502"/>
          </a:xfrm>
          <a:prstGeom prst="rect">
            <a:avLst/>
          </a:prstGeom>
        </p:spPr>
      </p:pic>
      <p:sp>
        <p:nvSpPr>
          <p:cNvPr id="6" name="Rectangle 5">
            <a:extLst>
              <a:ext uri="{FF2B5EF4-FFF2-40B4-BE49-F238E27FC236}">
                <a16:creationId xmlns:a16="http://schemas.microsoft.com/office/drawing/2014/main" id="{064BE12D-93AC-4D41-A805-596C971B9ABC}"/>
              </a:ext>
            </a:extLst>
          </p:cNvPr>
          <p:cNvSpPr/>
          <p:nvPr/>
        </p:nvSpPr>
        <p:spPr>
          <a:xfrm>
            <a:off x="3800878" y="1853535"/>
            <a:ext cx="1531430" cy="1131079"/>
          </a:xfrm>
          <a:prstGeom prst="rect">
            <a:avLst/>
          </a:prstGeom>
        </p:spPr>
        <p:txBody>
          <a:bodyPr wrap="square">
            <a:spAutoFit/>
          </a:bodyPr>
          <a:lstStyle/>
          <a:p>
            <a:r>
              <a:rPr lang="en-US" sz="1350" dirty="0">
                <a:hlinkClick r:id="rId7"/>
              </a:rPr>
              <a:t>Journal Article: Association between dietary carbohydrates and body weight.</a:t>
            </a:r>
            <a:endParaRPr lang="en-GB" sz="1350" dirty="0"/>
          </a:p>
        </p:txBody>
      </p:sp>
      <p:pic>
        <p:nvPicPr>
          <p:cNvPr id="7" name="Picture 6">
            <a:extLst>
              <a:ext uri="{FF2B5EF4-FFF2-40B4-BE49-F238E27FC236}">
                <a16:creationId xmlns:a16="http://schemas.microsoft.com/office/drawing/2014/main" id="{774897EB-9D9B-4DE1-92E0-91C538D937A1}"/>
              </a:ext>
            </a:extLst>
          </p:cNvPr>
          <p:cNvPicPr>
            <a:picLocks noChangeAspect="1"/>
          </p:cNvPicPr>
          <p:nvPr/>
        </p:nvPicPr>
        <p:blipFill>
          <a:blip r:embed="rId8"/>
          <a:stretch>
            <a:fillRect/>
          </a:stretch>
        </p:blipFill>
        <p:spPr>
          <a:xfrm>
            <a:off x="3720538" y="191379"/>
            <a:ext cx="1611770" cy="1697502"/>
          </a:xfrm>
          <a:prstGeom prst="rect">
            <a:avLst/>
          </a:prstGeom>
        </p:spPr>
      </p:pic>
      <p:sp>
        <p:nvSpPr>
          <p:cNvPr id="8" name="Rectangle 7">
            <a:extLst>
              <a:ext uri="{FF2B5EF4-FFF2-40B4-BE49-F238E27FC236}">
                <a16:creationId xmlns:a16="http://schemas.microsoft.com/office/drawing/2014/main" id="{FD005EBA-EA93-43E6-8385-6DE8F38365D0}"/>
              </a:ext>
            </a:extLst>
          </p:cNvPr>
          <p:cNvSpPr/>
          <p:nvPr/>
        </p:nvSpPr>
        <p:spPr>
          <a:xfrm>
            <a:off x="5332307" y="1883166"/>
            <a:ext cx="1531430" cy="923330"/>
          </a:xfrm>
          <a:prstGeom prst="rect">
            <a:avLst/>
          </a:prstGeom>
        </p:spPr>
        <p:txBody>
          <a:bodyPr wrap="square">
            <a:spAutoFit/>
          </a:bodyPr>
          <a:lstStyle/>
          <a:p>
            <a:r>
              <a:rPr lang="en-US" sz="1350" dirty="0">
                <a:hlinkClick r:id="rId9"/>
              </a:rPr>
              <a:t>Carbs or fat: what really makes us gain weight?</a:t>
            </a:r>
            <a:endParaRPr lang="en-GB" sz="1350" dirty="0"/>
          </a:p>
        </p:txBody>
      </p:sp>
      <p:pic>
        <p:nvPicPr>
          <p:cNvPr id="9" name="Picture 8">
            <a:extLst>
              <a:ext uri="{FF2B5EF4-FFF2-40B4-BE49-F238E27FC236}">
                <a16:creationId xmlns:a16="http://schemas.microsoft.com/office/drawing/2014/main" id="{C0B02289-FA4C-418C-A757-460FA9BD8080}"/>
              </a:ext>
            </a:extLst>
          </p:cNvPr>
          <p:cNvPicPr>
            <a:picLocks noChangeAspect="1"/>
          </p:cNvPicPr>
          <p:nvPr/>
        </p:nvPicPr>
        <p:blipFill>
          <a:blip r:embed="rId10"/>
          <a:stretch>
            <a:fillRect/>
          </a:stretch>
        </p:blipFill>
        <p:spPr>
          <a:xfrm>
            <a:off x="5260510" y="191379"/>
            <a:ext cx="1708933" cy="1703218"/>
          </a:xfrm>
          <a:prstGeom prst="rect">
            <a:avLst/>
          </a:prstGeom>
        </p:spPr>
      </p:pic>
      <p:sp>
        <p:nvSpPr>
          <p:cNvPr id="10" name="Rectangle 9">
            <a:extLst>
              <a:ext uri="{FF2B5EF4-FFF2-40B4-BE49-F238E27FC236}">
                <a16:creationId xmlns:a16="http://schemas.microsoft.com/office/drawing/2014/main" id="{8753A954-5E7C-4887-89E8-AE2D488997C6}"/>
              </a:ext>
            </a:extLst>
          </p:cNvPr>
          <p:cNvSpPr/>
          <p:nvPr/>
        </p:nvSpPr>
        <p:spPr>
          <a:xfrm>
            <a:off x="7103334" y="1853535"/>
            <a:ext cx="1277228" cy="923330"/>
          </a:xfrm>
          <a:prstGeom prst="rect">
            <a:avLst/>
          </a:prstGeom>
        </p:spPr>
        <p:txBody>
          <a:bodyPr wrap="square">
            <a:spAutoFit/>
          </a:bodyPr>
          <a:lstStyle/>
          <a:p>
            <a:r>
              <a:rPr lang="en-US" sz="1350" dirty="0">
                <a:hlinkClick r:id="rId11"/>
              </a:rPr>
              <a:t>Do carbs really make you gain weight?</a:t>
            </a:r>
            <a:endParaRPr lang="en-GB" sz="1350" dirty="0"/>
          </a:p>
        </p:txBody>
      </p:sp>
      <p:pic>
        <p:nvPicPr>
          <p:cNvPr id="11" name="Picture 10">
            <a:extLst>
              <a:ext uri="{FF2B5EF4-FFF2-40B4-BE49-F238E27FC236}">
                <a16:creationId xmlns:a16="http://schemas.microsoft.com/office/drawing/2014/main" id="{50BC8B29-BB85-404A-8B99-FC59AF1618B7}"/>
              </a:ext>
            </a:extLst>
          </p:cNvPr>
          <p:cNvPicPr>
            <a:picLocks noChangeAspect="1"/>
          </p:cNvPicPr>
          <p:nvPr/>
        </p:nvPicPr>
        <p:blipFill>
          <a:blip r:embed="rId12"/>
          <a:stretch>
            <a:fillRect/>
          </a:stretch>
        </p:blipFill>
        <p:spPr>
          <a:xfrm>
            <a:off x="6934933" y="219957"/>
            <a:ext cx="1663209" cy="1674640"/>
          </a:xfrm>
          <a:prstGeom prst="rect">
            <a:avLst/>
          </a:prstGeom>
        </p:spPr>
      </p:pic>
      <p:sp>
        <p:nvSpPr>
          <p:cNvPr id="12" name="Rectangle 11">
            <a:extLst>
              <a:ext uri="{FF2B5EF4-FFF2-40B4-BE49-F238E27FC236}">
                <a16:creationId xmlns:a16="http://schemas.microsoft.com/office/drawing/2014/main" id="{A9A17139-5C86-465D-B9B7-1064FB25908A}"/>
              </a:ext>
            </a:extLst>
          </p:cNvPr>
          <p:cNvSpPr/>
          <p:nvPr/>
        </p:nvSpPr>
        <p:spPr>
          <a:xfrm>
            <a:off x="414264" y="3713452"/>
            <a:ext cx="1614488" cy="923330"/>
          </a:xfrm>
          <a:prstGeom prst="rect">
            <a:avLst/>
          </a:prstGeom>
        </p:spPr>
        <p:txBody>
          <a:bodyPr wrap="square">
            <a:spAutoFit/>
          </a:bodyPr>
          <a:lstStyle/>
          <a:p>
            <a:r>
              <a:rPr lang="en-US" sz="1350" dirty="0">
                <a:hlinkClick r:id="rId13"/>
              </a:rPr>
              <a:t>Why do Carbohydrates make you gain weight?</a:t>
            </a:r>
            <a:endParaRPr lang="en-GB" sz="1350" dirty="0"/>
          </a:p>
        </p:txBody>
      </p:sp>
      <p:pic>
        <p:nvPicPr>
          <p:cNvPr id="13" name="Picture 12">
            <a:extLst>
              <a:ext uri="{FF2B5EF4-FFF2-40B4-BE49-F238E27FC236}">
                <a16:creationId xmlns:a16="http://schemas.microsoft.com/office/drawing/2014/main" id="{B9869401-5986-4688-AA68-1D91C43EA723}"/>
              </a:ext>
            </a:extLst>
          </p:cNvPr>
          <p:cNvPicPr>
            <a:picLocks noChangeAspect="1"/>
          </p:cNvPicPr>
          <p:nvPr/>
        </p:nvPicPr>
        <p:blipFill>
          <a:blip r:embed="rId14"/>
          <a:stretch>
            <a:fillRect/>
          </a:stretch>
        </p:blipFill>
        <p:spPr>
          <a:xfrm>
            <a:off x="1900093" y="3428851"/>
            <a:ext cx="1674640" cy="1714649"/>
          </a:xfrm>
          <a:prstGeom prst="rect">
            <a:avLst/>
          </a:prstGeom>
        </p:spPr>
      </p:pic>
      <p:sp>
        <p:nvSpPr>
          <p:cNvPr id="14" name="TextBox 13">
            <a:extLst>
              <a:ext uri="{FF2B5EF4-FFF2-40B4-BE49-F238E27FC236}">
                <a16:creationId xmlns:a16="http://schemas.microsoft.com/office/drawing/2014/main" id="{4F087F9A-246E-900A-9014-300392AA143B}"/>
              </a:ext>
            </a:extLst>
          </p:cNvPr>
          <p:cNvSpPr txBox="1"/>
          <p:nvPr/>
        </p:nvSpPr>
        <p:spPr>
          <a:xfrm>
            <a:off x="4664848" y="3625525"/>
            <a:ext cx="4110584" cy="98488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3200" dirty="0">
                <a:cs typeface="Arial"/>
              </a:rPr>
              <a:t>Further exploration of carbohydrates</a:t>
            </a:r>
            <a:endParaRPr lang="en-GB" sz="2800" dirty="0">
              <a:cs typeface="Arial"/>
            </a:endParaRPr>
          </a:p>
        </p:txBody>
      </p:sp>
      <p:sp>
        <p:nvSpPr>
          <p:cNvPr id="15" name="Footer Placeholder 14">
            <a:extLst>
              <a:ext uri="{FF2B5EF4-FFF2-40B4-BE49-F238E27FC236}">
                <a16:creationId xmlns:a16="http://schemas.microsoft.com/office/drawing/2014/main" id="{6443DDB1-BCF7-16D4-DE98-E8B74F3D283C}"/>
              </a:ext>
            </a:extLst>
          </p:cNvPr>
          <p:cNvSpPr>
            <a:spLocks noGrp="1"/>
          </p:cNvSpPr>
          <p:nvPr>
            <p:ph type="ftr" sz="quarter" idx="11"/>
          </p:nvPr>
        </p:nvSpPr>
        <p:spPr/>
        <p:txBody>
          <a:bodyPr/>
          <a:lstStyle/>
          <a:p>
            <a:r>
              <a:rPr lang="en-GB" cap="none" dirty="0"/>
              <a:t>Education and Training Foundation</a:t>
            </a:r>
          </a:p>
        </p:txBody>
      </p:sp>
      <p:sp>
        <p:nvSpPr>
          <p:cNvPr id="16" name="Slide Number Placeholder 15">
            <a:extLst>
              <a:ext uri="{FF2B5EF4-FFF2-40B4-BE49-F238E27FC236}">
                <a16:creationId xmlns:a16="http://schemas.microsoft.com/office/drawing/2014/main" id="{CCB05B5D-9308-8C5B-BB38-97B8E7978802}"/>
              </a:ext>
            </a:extLst>
          </p:cNvPr>
          <p:cNvSpPr>
            <a:spLocks noGrp="1"/>
          </p:cNvSpPr>
          <p:nvPr>
            <p:ph type="sldNum" sz="quarter" idx="12"/>
          </p:nvPr>
        </p:nvSpPr>
        <p:spPr/>
        <p:txBody>
          <a:bodyPr/>
          <a:lstStyle/>
          <a:p>
            <a:fld id="{B4B6C296-A44E-4A66-BF29-5BE7E42CBA01}" type="slidenum">
              <a:rPr lang="en-GB" smtClean="0"/>
              <a:t>108</a:t>
            </a:fld>
            <a:endParaRPr lang="en-GB" dirty="0"/>
          </a:p>
        </p:txBody>
      </p:sp>
    </p:spTree>
    <p:extLst>
      <p:ext uri="{BB962C8B-B14F-4D97-AF65-F5344CB8AC3E}">
        <p14:creationId xmlns:p14="http://schemas.microsoft.com/office/powerpoint/2010/main" val="325993791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C37DB-4562-30D0-06FD-7488D5E992F3}"/>
              </a:ext>
            </a:extLst>
          </p:cNvPr>
          <p:cNvSpPr>
            <a:spLocks noGrp="1"/>
          </p:cNvSpPr>
          <p:nvPr>
            <p:ph type="title"/>
          </p:nvPr>
        </p:nvSpPr>
        <p:spPr/>
        <p:txBody>
          <a:bodyPr>
            <a:noAutofit/>
          </a:bodyPr>
          <a:lstStyle/>
          <a:p>
            <a:r>
              <a:rPr lang="en-GB" sz="2000" b="1" dirty="0"/>
              <a:t>What do we already know about Ozempic (semaglutide)?</a:t>
            </a:r>
          </a:p>
        </p:txBody>
      </p:sp>
      <p:sp>
        <p:nvSpPr>
          <p:cNvPr id="3" name="Content Placeholder 2">
            <a:extLst>
              <a:ext uri="{FF2B5EF4-FFF2-40B4-BE49-F238E27FC236}">
                <a16:creationId xmlns:a16="http://schemas.microsoft.com/office/drawing/2014/main" id="{C78CE99F-8629-BAFB-8190-6DCE6ECFCE13}"/>
              </a:ext>
            </a:extLst>
          </p:cNvPr>
          <p:cNvSpPr>
            <a:spLocks noGrp="1"/>
          </p:cNvSpPr>
          <p:nvPr>
            <p:ph idx="1"/>
          </p:nvPr>
        </p:nvSpPr>
        <p:spPr/>
        <p:txBody>
          <a:bodyPr vert="horz" lIns="0" tIns="0" rIns="0" bIns="0" rtlCol="0" anchor="t">
            <a:noAutofit/>
          </a:bodyPr>
          <a:lstStyle/>
          <a:p>
            <a:r>
              <a:rPr lang="en-GB" sz="2400" dirty="0"/>
              <a:t>Discuss in groups. What have you found out from your own research?</a:t>
            </a:r>
          </a:p>
          <a:p>
            <a:r>
              <a:rPr lang="en-GB" sz="2400" dirty="0"/>
              <a:t>What is Ozempic?</a:t>
            </a:r>
            <a:endParaRPr lang="en-GB" sz="2400" dirty="0">
              <a:cs typeface="Arial"/>
            </a:endParaRPr>
          </a:p>
          <a:p>
            <a:r>
              <a:rPr lang="en-GB" sz="2400" dirty="0"/>
              <a:t>How does it achieve weight loss?</a:t>
            </a:r>
            <a:endParaRPr lang="en-GB" sz="2400" dirty="0">
              <a:cs typeface="Arial"/>
            </a:endParaRPr>
          </a:p>
          <a:p>
            <a:r>
              <a:rPr lang="en-GB" sz="2400" dirty="0"/>
              <a:t>What are the side effects?</a:t>
            </a:r>
            <a:endParaRPr lang="en-GB" sz="2400" dirty="0">
              <a:cs typeface="Arial"/>
            </a:endParaRPr>
          </a:p>
          <a:p>
            <a:r>
              <a:rPr lang="en-GB" sz="2400" dirty="0"/>
              <a:t>What are the controversies?</a:t>
            </a:r>
            <a:endParaRPr lang="en-GB" sz="2400" dirty="0">
              <a:cs typeface="Arial"/>
            </a:endParaRPr>
          </a:p>
          <a:p>
            <a:endParaRPr lang="en-GB" dirty="0"/>
          </a:p>
          <a:p>
            <a:r>
              <a:rPr lang="en-GB" sz="2000" dirty="0"/>
              <a:t>All groups to provide feedback on what they have discussed.</a:t>
            </a:r>
            <a:endParaRPr lang="en-GB" sz="2000" dirty="0">
              <a:cs typeface="Arial"/>
            </a:endParaRPr>
          </a:p>
        </p:txBody>
      </p:sp>
      <p:sp>
        <p:nvSpPr>
          <p:cNvPr id="4" name="Footer Placeholder 3">
            <a:extLst>
              <a:ext uri="{FF2B5EF4-FFF2-40B4-BE49-F238E27FC236}">
                <a16:creationId xmlns:a16="http://schemas.microsoft.com/office/drawing/2014/main" id="{E64B5F9E-4E8F-B77C-1945-14B755B01BE5}"/>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90DB9C5E-63C1-A03F-E248-A3DE68DE50A3}"/>
              </a:ext>
            </a:extLst>
          </p:cNvPr>
          <p:cNvSpPr>
            <a:spLocks noGrp="1"/>
          </p:cNvSpPr>
          <p:nvPr>
            <p:ph type="sldNum" sz="quarter" idx="12"/>
          </p:nvPr>
        </p:nvSpPr>
        <p:spPr/>
        <p:txBody>
          <a:bodyPr/>
          <a:lstStyle/>
          <a:p>
            <a:fld id="{03423B0E-AC18-405A-BE2C-9F8B28E6E755}" type="slidenum">
              <a:rPr lang="en-GB" smtClean="0"/>
              <a:t>109</a:t>
            </a:fld>
            <a:endParaRPr lang="en-GB" dirty="0"/>
          </a:p>
        </p:txBody>
      </p:sp>
    </p:spTree>
    <p:extLst>
      <p:ext uri="{BB962C8B-B14F-4D97-AF65-F5344CB8AC3E}">
        <p14:creationId xmlns:p14="http://schemas.microsoft.com/office/powerpoint/2010/main" val="3427908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E9DB516-62C4-4B1E-851C-A015C9635845}"/>
              </a:ext>
            </a:extLst>
          </p:cNvPr>
          <p:cNvSpPr>
            <a:spLocks noGrp="1"/>
          </p:cNvSpPr>
          <p:nvPr>
            <p:ph type="sldNum" sz="quarter" idx="11"/>
          </p:nvPr>
        </p:nvSpPr>
        <p:spPr/>
        <p:txBody>
          <a:bodyPr/>
          <a:lstStyle/>
          <a:p>
            <a:fld id="{DA2C159E-F13C-4A85-9A41-E7669D3E0D70}" type="slidenum">
              <a:rPr lang="en-GB" smtClean="0"/>
              <a:pPr/>
              <a:t>11</a:t>
            </a:fld>
            <a:endParaRPr lang="en-GB" dirty="0"/>
          </a:p>
        </p:txBody>
      </p:sp>
      <p:sp>
        <p:nvSpPr>
          <p:cNvPr id="7" name="Title 6">
            <a:extLst>
              <a:ext uri="{FF2B5EF4-FFF2-40B4-BE49-F238E27FC236}">
                <a16:creationId xmlns:a16="http://schemas.microsoft.com/office/drawing/2014/main" id="{4FB447AF-BF9B-4962-9B48-3E577ED2E478}"/>
              </a:ext>
            </a:extLst>
          </p:cNvPr>
          <p:cNvSpPr>
            <a:spLocks noGrp="1"/>
          </p:cNvSpPr>
          <p:nvPr>
            <p:ph type="title"/>
          </p:nvPr>
        </p:nvSpPr>
        <p:spPr/>
        <p:txBody>
          <a:bodyPr/>
          <a:lstStyle/>
          <a:p>
            <a:r>
              <a:rPr lang="en-GB" dirty="0"/>
              <a:t>Look at the ‘Properties of lipids’ practical worksheets</a:t>
            </a:r>
            <a:endParaRPr lang="en-US" dirty="0"/>
          </a:p>
        </p:txBody>
      </p:sp>
      <p:sp>
        <p:nvSpPr>
          <p:cNvPr id="8" name="Text Placeholder 7">
            <a:extLst>
              <a:ext uri="{FF2B5EF4-FFF2-40B4-BE49-F238E27FC236}">
                <a16:creationId xmlns:a16="http://schemas.microsoft.com/office/drawing/2014/main" id="{86102B05-1409-4923-85EB-848B261383CC}"/>
              </a:ext>
            </a:extLst>
          </p:cNvPr>
          <p:cNvSpPr>
            <a:spLocks noGrp="1"/>
          </p:cNvSpPr>
          <p:nvPr>
            <p:ph type="body" sz="quarter" idx="12"/>
          </p:nvPr>
        </p:nvSpPr>
        <p:spPr>
          <a:xfrm>
            <a:off x="234000" y="986400"/>
            <a:ext cx="8118809" cy="3601574"/>
          </a:xfrm>
        </p:spPr>
        <p:txBody>
          <a:bodyPr vert="horz" lIns="0" tIns="0" rIns="0" bIns="0" rtlCol="0" anchor="t">
            <a:noAutofit/>
          </a:bodyPr>
          <a:lstStyle/>
          <a:p>
            <a:r>
              <a:rPr lang="en-GB" dirty="0"/>
              <a:t>You are going to look at several different types of lipid then carry out some observations and practical activities to try to work out their physical and chemical properties.</a:t>
            </a:r>
          </a:p>
          <a:p>
            <a:endParaRPr lang="en-GB" dirty="0"/>
          </a:p>
          <a:p>
            <a:r>
              <a:rPr lang="en-GB" dirty="0"/>
              <a:t>Read the instructions on the ‘Properties of lipids’ practical sheet. Listen to any instructions given, especially the safety briefings.</a:t>
            </a:r>
            <a:endParaRPr lang="en-GB" dirty="0">
              <a:cs typeface="Arial"/>
            </a:endParaRPr>
          </a:p>
          <a:p>
            <a:r>
              <a:rPr lang="en-GB" dirty="0"/>
              <a:t>Carry out the tasks and make notes on what you observe in the spaces provided.</a:t>
            </a:r>
            <a:endParaRPr lang="en-GB" dirty="0">
              <a:cs typeface="Arial"/>
            </a:endParaRPr>
          </a:p>
        </p:txBody>
      </p:sp>
      <p:sp>
        <p:nvSpPr>
          <p:cNvPr id="4" name="Footer Placeholder 3">
            <a:extLst>
              <a:ext uri="{FF2B5EF4-FFF2-40B4-BE49-F238E27FC236}">
                <a16:creationId xmlns:a16="http://schemas.microsoft.com/office/drawing/2014/main" id="{8B824A2B-E3C7-4716-B96B-EFD5B42139C4}"/>
              </a:ext>
            </a:extLst>
          </p:cNvPr>
          <p:cNvSpPr>
            <a:spLocks noGrp="1"/>
          </p:cNvSpPr>
          <p:nvPr>
            <p:ph type="ftr" sz="quarter" idx="10"/>
          </p:nvPr>
        </p:nvSpPr>
        <p:spPr/>
        <p:txBody>
          <a:bodyPr/>
          <a:lstStyle/>
          <a:p>
            <a:r>
              <a:rPr lang="en-GB" cap="none" dirty="0"/>
              <a:t>Education and Training Foundation</a:t>
            </a:r>
          </a:p>
        </p:txBody>
      </p:sp>
    </p:spTree>
    <p:extLst>
      <p:ext uri="{BB962C8B-B14F-4D97-AF65-F5344CB8AC3E}">
        <p14:creationId xmlns:p14="http://schemas.microsoft.com/office/powerpoint/2010/main" val="378901235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1124F-2B14-4B2E-AFF5-AD38C6A37FA7}"/>
              </a:ext>
            </a:extLst>
          </p:cNvPr>
          <p:cNvSpPr>
            <a:spLocks noGrp="1"/>
          </p:cNvSpPr>
          <p:nvPr>
            <p:ph type="title"/>
          </p:nvPr>
        </p:nvSpPr>
        <p:spPr/>
        <p:txBody>
          <a:bodyPr>
            <a:normAutofit/>
          </a:bodyPr>
          <a:lstStyle/>
          <a:p>
            <a:r>
              <a:rPr lang="en-GB" sz="2000" b="1" dirty="0"/>
              <a:t>Ozempic</a:t>
            </a:r>
          </a:p>
        </p:txBody>
      </p:sp>
      <p:sp>
        <p:nvSpPr>
          <p:cNvPr id="3" name="Content Placeholder 2">
            <a:extLst>
              <a:ext uri="{FF2B5EF4-FFF2-40B4-BE49-F238E27FC236}">
                <a16:creationId xmlns:a16="http://schemas.microsoft.com/office/drawing/2014/main" id="{792A6790-C595-499E-9EEA-0992F7936BA6}"/>
              </a:ext>
            </a:extLst>
          </p:cNvPr>
          <p:cNvSpPr>
            <a:spLocks noGrp="1"/>
          </p:cNvSpPr>
          <p:nvPr>
            <p:ph idx="1"/>
          </p:nvPr>
        </p:nvSpPr>
        <p:spPr>
          <a:xfrm>
            <a:off x="235529" y="1200151"/>
            <a:ext cx="8440158" cy="3651232"/>
          </a:xfrm>
        </p:spPr>
        <p:txBody>
          <a:bodyPr vert="horz" lIns="0" tIns="0" rIns="0" bIns="0" rtlCol="0" anchor="t">
            <a:normAutofit fontScale="62500" lnSpcReduction="20000"/>
          </a:bodyPr>
          <a:lstStyle/>
          <a:p>
            <a:r>
              <a:rPr lang="en-GB" dirty="0"/>
              <a:t>Ozempic is a brand name. </a:t>
            </a:r>
          </a:p>
          <a:p>
            <a:r>
              <a:rPr lang="en-GB" dirty="0"/>
              <a:t>The drug is called </a:t>
            </a:r>
            <a:r>
              <a:rPr lang="en-GB" b="1" dirty="0"/>
              <a:t>semaglutide</a:t>
            </a:r>
            <a:r>
              <a:rPr lang="en-GB" dirty="0"/>
              <a:t>.</a:t>
            </a:r>
            <a:endParaRPr lang="en-GB" dirty="0">
              <a:cs typeface="Arial"/>
            </a:endParaRPr>
          </a:p>
          <a:p>
            <a:r>
              <a:rPr lang="en-GB" dirty="0"/>
              <a:t>Once weekly injection.</a:t>
            </a:r>
            <a:endParaRPr lang="en-GB" dirty="0">
              <a:cs typeface="Arial"/>
            </a:endParaRPr>
          </a:p>
          <a:p>
            <a:r>
              <a:rPr lang="en-US" dirty="0"/>
              <a:t>“Ozempic reduces blood glucose through a mechanism where it stimulates insulin secretion and lowers glucagon secretion, both in a glucose-dependent manner. When blood glucose is high, insulin secretion is stimulated, and glucagon secretion is inhibited.” </a:t>
            </a:r>
            <a:r>
              <a:rPr lang="en-US" dirty="0">
                <a:hlinkClick r:id="rId2"/>
              </a:rPr>
              <a:t>Pharmacy Times (2018)</a:t>
            </a:r>
            <a:endParaRPr lang="en-GB" dirty="0"/>
          </a:p>
          <a:p>
            <a:r>
              <a:rPr lang="en-GB" dirty="0"/>
              <a:t>Side effects include possible thyroid tumours (including cancer), pancreatitis (inflammation of the pancreas), changes in vision, hypoglycaemia, kidney problems, severe allergic reactions, gallbladder problems, nausea, vomiting, diarrhoea, abdominal pain and constipation.</a:t>
            </a:r>
            <a:endParaRPr lang="en-GB" dirty="0">
              <a:cs typeface="Arial"/>
            </a:endParaRPr>
          </a:p>
        </p:txBody>
      </p:sp>
      <p:pic>
        <p:nvPicPr>
          <p:cNvPr id="4" name="Picture 3" descr="Timeline&#10;&#10;Description automatically generated with medium confidence">
            <a:extLst>
              <a:ext uri="{FF2B5EF4-FFF2-40B4-BE49-F238E27FC236}">
                <a16:creationId xmlns:a16="http://schemas.microsoft.com/office/drawing/2014/main" id="{103399CF-E05E-406A-B209-DF92258B91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2162" y="145699"/>
            <a:ext cx="2557463" cy="1558835"/>
          </a:xfrm>
          <a:prstGeom prst="rect">
            <a:avLst/>
          </a:prstGeom>
        </p:spPr>
      </p:pic>
      <p:sp>
        <p:nvSpPr>
          <p:cNvPr id="5" name="Footer Placeholder 4">
            <a:extLst>
              <a:ext uri="{FF2B5EF4-FFF2-40B4-BE49-F238E27FC236}">
                <a16:creationId xmlns:a16="http://schemas.microsoft.com/office/drawing/2014/main" id="{FCCC9CD3-55A1-6D92-AD97-AAA462806ED9}"/>
              </a:ext>
            </a:extLst>
          </p:cNvPr>
          <p:cNvSpPr>
            <a:spLocks noGrp="1"/>
          </p:cNvSpPr>
          <p:nvPr>
            <p:ph type="ftr" sz="quarter" idx="11"/>
          </p:nvPr>
        </p:nvSpPr>
        <p:spPr/>
        <p:txBody>
          <a:bodyPr/>
          <a:lstStyle/>
          <a:p>
            <a:r>
              <a:rPr lang="en-GB" cap="none" dirty="0"/>
              <a:t>Education and Training Foundation</a:t>
            </a:r>
          </a:p>
        </p:txBody>
      </p:sp>
      <p:sp>
        <p:nvSpPr>
          <p:cNvPr id="6" name="Slide Number Placeholder 5">
            <a:extLst>
              <a:ext uri="{FF2B5EF4-FFF2-40B4-BE49-F238E27FC236}">
                <a16:creationId xmlns:a16="http://schemas.microsoft.com/office/drawing/2014/main" id="{1FA0791F-94DB-2CB3-A268-3672BF72BE02}"/>
              </a:ext>
            </a:extLst>
          </p:cNvPr>
          <p:cNvSpPr>
            <a:spLocks noGrp="1"/>
          </p:cNvSpPr>
          <p:nvPr>
            <p:ph type="sldNum" sz="quarter" idx="12"/>
          </p:nvPr>
        </p:nvSpPr>
        <p:spPr/>
        <p:txBody>
          <a:bodyPr/>
          <a:lstStyle/>
          <a:p>
            <a:fld id="{03423B0E-AC18-405A-BE2C-9F8B28E6E755}" type="slidenum">
              <a:rPr lang="en-GB" smtClean="0"/>
              <a:t>110</a:t>
            </a:fld>
            <a:endParaRPr lang="en-GB" dirty="0"/>
          </a:p>
        </p:txBody>
      </p:sp>
    </p:spTree>
    <p:extLst>
      <p:ext uri="{BB962C8B-B14F-4D97-AF65-F5344CB8AC3E}">
        <p14:creationId xmlns:p14="http://schemas.microsoft.com/office/powerpoint/2010/main" val="201375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4F777-1EB4-4228-9AC4-B2F999A3DE62}"/>
              </a:ext>
            </a:extLst>
          </p:cNvPr>
          <p:cNvSpPr>
            <a:spLocks noGrp="1"/>
          </p:cNvSpPr>
          <p:nvPr>
            <p:ph type="title"/>
          </p:nvPr>
        </p:nvSpPr>
        <p:spPr/>
        <p:txBody>
          <a:bodyPr vert="horz" lIns="0" tIns="0" rIns="0" bIns="0" rtlCol="0" anchor="ctr">
            <a:noAutofit/>
          </a:bodyPr>
          <a:lstStyle/>
          <a:p>
            <a:r>
              <a:rPr lang="en-GB" sz="2000" b="1" dirty="0"/>
              <a:t>How does Ozempic (semaglutide) help you lose weight?</a:t>
            </a:r>
          </a:p>
        </p:txBody>
      </p:sp>
      <p:sp>
        <p:nvSpPr>
          <p:cNvPr id="3" name="Content Placeholder 2">
            <a:extLst>
              <a:ext uri="{FF2B5EF4-FFF2-40B4-BE49-F238E27FC236}">
                <a16:creationId xmlns:a16="http://schemas.microsoft.com/office/drawing/2014/main" id="{333C34CB-4E1A-4033-AAEB-6EE790354493}"/>
              </a:ext>
            </a:extLst>
          </p:cNvPr>
          <p:cNvSpPr>
            <a:spLocks noGrp="1"/>
          </p:cNvSpPr>
          <p:nvPr>
            <p:ph idx="1"/>
          </p:nvPr>
        </p:nvSpPr>
        <p:spPr>
          <a:xfrm>
            <a:off x="252094" y="1646551"/>
            <a:ext cx="8423593" cy="2973698"/>
          </a:xfrm>
        </p:spPr>
        <p:txBody>
          <a:bodyPr vert="horz" lIns="0" tIns="0" rIns="0" bIns="0" rtlCol="0" anchor="t">
            <a:normAutofit fontScale="55000" lnSpcReduction="20000"/>
          </a:bodyPr>
          <a:lstStyle/>
          <a:p>
            <a:r>
              <a:rPr lang="en-GB" dirty="0"/>
              <a:t>“</a:t>
            </a:r>
            <a:r>
              <a:rPr lang="en-US" dirty="0"/>
              <a:t>Ozempic helps with weight loss by slowing down how fast-food travels through your digestive tract (called gastric emptying). This may help you to feel fuller for a longer period of time and reduce how much food you consume. It also helps to prevent large blood sugar spikes. You may feel less hungry when you do not have wide swings in your blood sugar control. Ozempic may also temporarily increase side effects like nausea or vomiting which may also lower your appetite.” </a:t>
            </a:r>
            <a:r>
              <a:rPr lang="en-GB" u="sng" dirty="0">
                <a:hlinkClick r:id="rId2"/>
              </a:rPr>
              <a:t>Leigh Ann Anderson</a:t>
            </a:r>
            <a:r>
              <a:rPr lang="en-GB" u="sng" dirty="0"/>
              <a:t> (2022) </a:t>
            </a:r>
            <a:r>
              <a:rPr lang="en-GB" u="sng" dirty="0">
                <a:hlinkClick r:id="rId3"/>
              </a:rPr>
              <a:t>https://www.drugs.com/medical-answers/ozempic-weight-loss-3570608/</a:t>
            </a:r>
            <a:r>
              <a:rPr lang="en-GB" u="sng" dirty="0"/>
              <a:t> </a:t>
            </a:r>
            <a:endParaRPr lang="en-GB" u="sng" dirty="0">
              <a:cs typeface="Arial"/>
            </a:endParaRPr>
          </a:p>
          <a:p>
            <a:endParaRPr lang="en-GB" dirty="0"/>
          </a:p>
          <a:p>
            <a:r>
              <a:rPr lang="en-GB" dirty="0"/>
              <a:t>Ozempic is not approved for weight loss. However, another semaglutide brand (Wegovy) is approved for use by patients who are overweight and have associated conditions (high blood pressure, type 2 diabetes and high cholesterol).</a:t>
            </a:r>
            <a:endParaRPr lang="en-US" dirty="0">
              <a:cs typeface="Arial"/>
            </a:endParaRPr>
          </a:p>
          <a:p>
            <a:endParaRPr lang="en-GB" dirty="0"/>
          </a:p>
        </p:txBody>
      </p:sp>
      <p:sp>
        <p:nvSpPr>
          <p:cNvPr id="4" name="Footer Placeholder 3">
            <a:extLst>
              <a:ext uri="{FF2B5EF4-FFF2-40B4-BE49-F238E27FC236}">
                <a16:creationId xmlns:a16="http://schemas.microsoft.com/office/drawing/2014/main" id="{330E79E8-1CD7-D2BA-4EF6-AE72197E4530}"/>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CEE3E264-AE8B-94EA-4302-D310DEC2BD17}"/>
              </a:ext>
            </a:extLst>
          </p:cNvPr>
          <p:cNvSpPr>
            <a:spLocks noGrp="1"/>
          </p:cNvSpPr>
          <p:nvPr>
            <p:ph type="sldNum" sz="quarter" idx="12"/>
          </p:nvPr>
        </p:nvSpPr>
        <p:spPr/>
        <p:txBody>
          <a:bodyPr/>
          <a:lstStyle/>
          <a:p>
            <a:fld id="{03423B0E-AC18-405A-BE2C-9F8B28E6E755}" type="slidenum">
              <a:rPr lang="en-GB" smtClean="0"/>
              <a:t>111</a:t>
            </a:fld>
            <a:endParaRPr lang="en-GB" dirty="0"/>
          </a:p>
        </p:txBody>
      </p:sp>
    </p:spTree>
    <p:extLst>
      <p:ext uri="{BB962C8B-B14F-4D97-AF65-F5344CB8AC3E}">
        <p14:creationId xmlns:p14="http://schemas.microsoft.com/office/powerpoint/2010/main" val="20922531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503B-3E88-405F-A712-DEB5E1CA95FD}"/>
              </a:ext>
            </a:extLst>
          </p:cNvPr>
          <p:cNvSpPr>
            <a:spLocks noGrp="1"/>
          </p:cNvSpPr>
          <p:nvPr>
            <p:ph type="title"/>
          </p:nvPr>
        </p:nvSpPr>
        <p:spPr/>
        <p:txBody>
          <a:bodyPr>
            <a:normAutofit/>
          </a:bodyPr>
          <a:lstStyle/>
          <a:p>
            <a:r>
              <a:rPr lang="en-GB" sz="2000" b="1" dirty="0"/>
              <a:t>Debate: Ozempic</a:t>
            </a:r>
          </a:p>
        </p:txBody>
      </p:sp>
      <p:sp>
        <p:nvSpPr>
          <p:cNvPr id="3" name="Content Placeholder 2">
            <a:extLst>
              <a:ext uri="{FF2B5EF4-FFF2-40B4-BE49-F238E27FC236}">
                <a16:creationId xmlns:a16="http://schemas.microsoft.com/office/drawing/2014/main" id="{35FAD469-90FA-45FA-9BA5-8B210F115975}"/>
              </a:ext>
            </a:extLst>
          </p:cNvPr>
          <p:cNvSpPr>
            <a:spLocks noGrp="1"/>
          </p:cNvSpPr>
          <p:nvPr>
            <p:ph idx="1"/>
          </p:nvPr>
        </p:nvSpPr>
        <p:spPr/>
        <p:txBody>
          <a:bodyPr vert="horz" lIns="0" tIns="0" rIns="0" bIns="0" rtlCol="0" anchor="t">
            <a:noAutofit/>
          </a:bodyPr>
          <a:lstStyle/>
          <a:p>
            <a:r>
              <a:rPr lang="en-GB" sz="2000" dirty="0"/>
              <a:t>Question: Should Ozempic (semaglutide) be approved for use as a weight-loss drug?</a:t>
            </a:r>
          </a:p>
          <a:p>
            <a:r>
              <a:rPr lang="en-GB" sz="2000" dirty="0"/>
              <a:t>Two sides – one agreeing with the proposition, one against the proposition.</a:t>
            </a:r>
            <a:endParaRPr lang="en-GB" sz="2000" dirty="0">
              <a:cs typeface="Arial"/>
            </a:endParaRPr>
          </a:p>
          <a:p>
            <a:r>
              <a:rPr lang="en-GB" sz="2000" dirty="0"/>
              <a:t>Each side has 20 minutes to prepare their arguments, including gathering evidence.</a:t>
            </a:r>
            <a:endParaRPr lang="en-GB" sz="2000" dirty="0">
              <a:cs typeface="Arial"/>
            </a:endParaRPr>
          </a:p>
          <a:p>
            <a:r>
              <a:rPr lang="en-GB" sz="2000" dirty="0"/>
              <a:t>Each side will get five minutes to present their arguments then a chance to respond to the other side’s presentation.</a:t>
            </a:r>
            <a:endParaRPr lang="en-GB" sz="2000" dirty="0">
              <a:cs typeface="Arial"/>
            </a:endParaRPr>
          </a:p>
          <a:p>
            <a:r>
              <a:rPr lang="en-GB" sz="2000" dirty="0"/>
              <a:t>A vote of the whole class will be taken to decide which side most of the class agrees with.</a:t>
            </a:r>
            <a:endParaRPr lang="en-GB" sz="2000" dirty="0">
              <a:cs typeface="Arial"/>
            </a:endParaRPr>
          </a:p>
        </p:txBody>
      </p:sp>
      <p:sp>
        <p:nvSpPr>
          <p:cNvPr id="4" name="Footer Placeholder 3">
            <a:extLst>
              <a:ext uri="{FF2B5EF4-FFF2-40B4-BE49-F238E27FC236}">
                <a16:creationId xmlns:a16="http://schemas.microsoft.com/office/drawing/2014/main" id="{D3C564A6-38FD-A022-B604-682CFA40BE46}"/>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E625A43A-6AFD-18F4-D884-5179372E7611}"/>
              </a:ext>
            </a:extLst>
          </p:cNvPr>
          <p:cNvSpPr>
            <a:spLocks noGrp="1"/>
          </p:cNvSpPr>
          <p:nvPr>
            <p:ph type="sldNum" sz="quarter" idx="12"/>
          </p:nvPr>
        </p:nvSpPr>
        <p:spPr/>
        <p:txBody>
          <a:bodyPr/>
          <a:lstStyle/>
          <a:p>
            <a:fld id="{03423B0E-AC18-405A-BE2C-9F8B28E6E755}" type="slidenum">
              <a:rPr lang="en-GB" smtClean="0"/>
              <a:t>112</a:t>
            </a:fld>
            <a:endParaRPr lang="en-GB" dirty="0"/>
          </a:p>
        </p:txBody>
      </p:sp>
    </p:spTree>
    <p:extLst>
      <p:ext uri="{BB962C8B-B14F-4D97-AF65-F5344CB8AC3E}">
        <p14:creationId xmlns:p14="http://schemas.microsoft.com/office/powerpoint/2010/main" val="51735159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C808A-E8ED-492D-9BDF-1990B1966840}"/>
              </a:ext>
            </a:extLst>
          </p:cNvPr>
          <p:cNvSpPr>
            <a:spLocks noGrp="1"/>
          </p:cNvSpPr>
          <p:nvPr>
            <p:ph type="title"/>
          </p:nvPr>
        </p:nvSpPr>
        <p:spPr/>
        <p:txBody>
          <a:bodyPr>
            <a:normAutofit/>
          </a:bodyPr>
          <a:lstStyle/>
          <a:p>
            <a:r>
              <a:rPr lang="en-GB" sz="2000" b="1" dirty="0"/>
              <a:t>Additional resources for Ozempic (semaglutide)</a:t>
            </a:r>
          </a:p>
        </p:txBody>
      </p:sp>
      <p:sp>
        <p:nvSpPr>
          <p:cNvPr id="4" name="Rectangle 3">
            <a:extLst>
              <a:ext uri="{FF2B5EF4-FFF2-40B4-BE49-F238E27FC236}">
                <a16:creationId xmlns:a16="http://schemas.microsoft.com/office/drawing/2014/main" id="{10483C38-D6D3-49EE-A33D-BDFD39A3C481}"/>
              </a:ext>
            </a:extLst>
          </p:cNvPr>
          <p:cNvSpPr/>
          <p:nvPr/>
        </p:nvSpPr>
        <p:spPr>
          <a:xfrm>
            <a:off x="142875" y="2803208"/>
            <a:ext cx="1794510" cy="507831"/>
          </a:xfrm>
          <a:prstGeom prst="rect">
            <a:avLst/>
          </a:prstGeom>
        </p:spPr>
        <p:txBody>
          <a:bodyPr wrap="square">
            <a:spAutoFit/>
          </a:bodyPr>
          <a:lstStyle/>
          <a:p>
            <a:pPr algn="ctr"/>
            <a:r>
              <a:rPr lang="en-GB" sz="1350" dirty="0">
                <a:hlinkClick r:id="rId3"/>
              </a:rPr>
              <a:t>Ozempic Face</a:t>
            </a:r>
          </a:p>
          <a:p>
            <a:pPr algn="ctr"/>
            <a:r>
              <a:rPr lang="en-GB" sz="1350" dirty="0">
                <a:hlinkClick r:id="rId3"/>
              </a:rPr>
              <a:t>Vogue Article</a:t>
            </a:r>
            <a:endParaRPr lang="en-GB" sz="1350" dirty="0"/>
          </a:p>
        </p:txBody>
      </p:sp>
      <p:pic>
        <p:nvPicPr>
          <p:cNvPr id="5" name="Picture 4">
            <a:extLst>
              <a:ext uri="{FF2B5EF4-FFF2-40B4-BE49-F238E27FC236}">
                <a16:creationId xmlns:a16="http://schemas.microsoft.com/office/drawing/2014/main" id="{52852F68-0281-4062-BB37-676CD076D7BF}"/>
              </a:ext>
            </a:extLst>
          </p:cNvPr>
          <p:cNvPicPr>
            <a:picLocks noChangeAspect="1"/>
          </p:cNvPicPr>
          <p:nvPr/>
        </p:nvPicPr>
        <p:blipFill>
          <a:blip r:embed="rId4"/>
          <a:stretch>
            <a:fillRect/>
          </a:stretch>
        </p:blipFill>
        <p:spPr>
          <a:xfrm>
            <a:off x="257029" y="1091418"/>
            <a:ext cx="1680356" cy="1703218"/>
          </a:xfrm>
          <a:prstGeom prst="rect">
            <a:avLst/>
          </a:prstGeom>
        </p:spPr>
      </p:pic>
      <p:sp>
        <p:nvSpPr>
          <p:cNvPr id="6" name="Rectangle 5">
            <a:extLst>
              <a:ext uri="{FF2B5EF4-FFF2-40B4-BE49-F238E27FC236}">
                <a16:creationId xmlns:a16="http://schemas.microsoft.com/office/drawing/2014/main" id="{856FC1F0-FD24-477F-A750-F32EB6DC0CB8}"/>
              </a:ext>
            </a:extLst>
          </p:cNvPr>
          <p:cNvSpPr/>
          <p:nvPr/>
        </p:nvSpPr>
        <p:spPr>
          <a:xfrm>
            <a:off x="2087476" y="2794636"/>
            <a:ext cx="1374458" cy="715581"/>
          </a:xfrm>
          <a:prstGeom prst="rect">
            <a:avLst/>
          </a:prstGeom>
        </p:spPr>
        <p:txBody>
          <a:bodyPr wrap="square" lIns="91440" tIns="45720" rIns="91440" bIns="45720" anchor="t">
            <a:spAutoFit/>
          </a:bodyPr>
          <a:lstStyle/>
          <a:p>
            <a:pPr algn="ctr"/>
            <a:r>
              <a:rPr lang="en-GB" sz="1350" dirty="0">
                <a:hlinkClick r:id="rId5"/>
              </a:rPr>
              <a:t>Medscape - Ozempic Face (video)</a:t>
            </a:r>
          </a:p>
        </p:txBody>
      </p:sp>
      <p:pic>
        <p:nvPicPr>
          <p:cNvPr id="7" name="Picture 6">
            <a:extLst>
              <a:ext uri="{FF2B5EF4-FFF2-40B4-BE49-F238E27FC236}">
                <a16:creationId xmlns:a16="http://schemas.microsoft.com/office/drawing/2014/main" id="{3A43FFF8-61F2-4A2B-853B-E93BDC8EACC3}"/>
              </a:ext>
            </a:extLst>
          </p:cNvPr>
          <p:cNvPicPr>
            <a:picLocks noChangeAspect="1"/>
          </p:cNvPicPr>
          <p:nvPr/>
        </p:nvPicPr>
        <p:blipFill>
          <a:blip r:embed="rId6"/>
          <a:stretch>
            <a:fillRect/>
          </a:stretch>
        </p:blipFill>
        <p:spPr>
          <a:xfrm>
            <a:off x="1994463" y="1132249"/>
            <a:ext cx="1674640" cy="1686071"/>
          </a:xfrm>
          <a:prstGeom prst="rect">
            <a:avLst/>
          </a:prstGeom>
        </p:spPr>
      </p:pic>
      <p:sp>
        <p:nvSpPr>
          <p:cNvPr id="8" name="Rectangle 7">
            <a:extLst>
              <a:ext uri="{FF2B5EF4-FFF2-40B4-BE49-F238E27FC236}">
                <a16:creationId xmlns:a16="http://schemas.microsoft.com/office/drawing/2014/main" id="{49AE3BDA-F63B-41AA-AEEA-2E4C275E347C}"/>
              </a:ext>
            </a:extLst>
          </p:cNvPr>
          <p:cNvSpPr/>
          <p:nvPr/>
        </p:nvSpPr>
        <p:spPr>
          <a:xfrm>
            <a:off x="3564879" y="2899513"/>
            <a:ext cx="2188845" cy="507831"/>
          </a:xfrm>
          <a:prstGeom prst="rect">
            <a:avLst/>
          </a:prstGeom>
        </p:spPr>
        <p:txBody>
          <a:bodyPr wrap="square">
            <a:spAutoFit/>
          </a:bodyPr>
          <a:lstStyle/>
          <a:p>
            <a:r>
              <a:rPr lang="en-GB" sz="1350" dirty="0">
                <a:hlinkClick r:id="rId7"/>
              </a:rPr>
              <a:t>Unpacking the Ozempic craze</a:t>
            </a:r>
            <a:endParaRPr lang="en-GB" sz="1350" dirty="0"/>
          </a:p>
        </p:txBody>
      </p:sp>
      <p:pic>
        <p:nvPicPr>
          <p:cNvPr id="9" name="Picture 8">
            <a:extLst>
              <a:ext uri="{FF2B5EF4-FFF2-40B4-BE49-F238E27FC236}">
                <a16:creationId xmlns:a16="http://schemas.microsoft.com/office/drawing/2014/main" id="{899D3CB9-9992-44C4-8A83-F6EC6E7E6708}"/>
              </a:ext>
            </a:extLst>
          </p:cNvPr>
          <p:cNvPicPr>
            <a:picLocks noChangeAspect="1"/>
          </p:cNvPicPr>
          <p:nvPr/>
        </p:nvPicPr>
        <p:blipFill>
          <a:blip r:embed="rId8"/>
          <a:stretch>
            <a:fillRect/>
          </a:stretch>
        </p:blipFill>
        <p:spPr>
          <a:xfrm>
            <a:off x="3822057" y="1107896"/>
            <a:ext cx="1674491" cy="1742712"/>
          </a:xfrm>
          <a:prstGeom prst="rect">
            <a:avLst/>
          </a:prstGeom>
        </p:spPr>
      </p:pic>
      <p:sp>
        <p:nvSpPr>
          <p:cNvPr id="3" name="TextBox 2">
            <a:extLst>
              <a:ext uri="{FF2B5EF4-FFF2-40B4-BE49-F238E27FC236}">
                <a16:creationId xmlns:a16="http://schemas.microsoft.com/office/drawing/2014/main" id="{FA1382C1-0FF5-2493-85A4-0AC22E9ED595}"/>
              </a:ext>
            </a:extLst>
          </p:cNvPr>
          <p:cNvSpPr txBox="1"/>
          <p:nvPr/>
        </p:nvSpPr>
        <p:spPr>
          <a:xfrm>
            <a:off x="5856671" y="2907082"/>
            <a:ext cx="2057400" cy="43858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200" dirty="0">
                <a:solidFill>
                  <a:srgbClr val="0563C1"/>
                </a:solidFill>
                <a:latin typeface="Arial"/>
                <a:cs typeface="Segoe UI"/>
                <a:hlinkClick r:id="rId9"/>
              </a:rPr>
              <a:t>Diabetes UK Ozempic and Weight Loss: The Facts</a:t>
            </a:r>
            <a:endParaRPr lang="en-US" dirty="0">
              <a:hlinkClick r:id="rId9"/>
            </a:endParaRPr>
          </a:p>
        </p:txBody>
      </p:sp>
      <p:pic>
        <p:nvPicPr>
          <p:cNvPr id="10" name="Picture 10" descr="Qr code&#10;&#10;Description automatically generated">
            <a:extLst>
              <a:ext uri="{FF2B5EF4-FFF2-40B4-BE49-F238E27FC236}">
                <a16:creationId xmlns:a16="http://schemas.microsoft.com/office/drawing/2014/main" id="{9198AFFA-6A80-A58C-DCB2-CB5D2972EB8A}"/>
              </a:ext>
            </a:extLst>
          </p:cNvPr>
          <p:cNvPicPr>
            <a:picLocks noChangeAspect="1"/>
          </p:cNvPicPr>
          <p:nvPr/>
        </p:nvPicPr>
        <p:blipFill>
          <a:blip r:embed="rId10"/>
          <a:stretch>
            <a:fillRect/>
          </a:stretch>
        </p:blipFill>
        <p:spPr>
          <a:xfrm>
            <a:off x="5856671" y="1143813"/>
            <a:ext cx="1631381" cy="1718888"/>
          </a:xfrm>
          <a:prstGeom prst="rect">
            <a:avLst/>
          </a:prstGeom>
        </p:spPr>
      </p:pic>
      <p:sp>
        <p:nvSpPr>
          <p:cNvPr id="11" name="Footer Placeholder 10">
            <a:extLst>
              <a:ext uri="{FF2B5EF4-FFF2-40B4-BE49-F238E27FC236}">
                <a16:creationId xmlns:a16="http://schemas.microsoft.com/office/drawing/2014/main" id="{5902D20F-D380-C1C2-F5BE-DDB38CB054EE}"/>
              </a:ext>
            </a:extLst>
          </p:cNvPr>
          <p:cNvSpPr>
            <a:spLocks noGrp="1"/>
          </p:cNvSpPr>
          <p:nvPr>
            <p:ph type="ftr" sz="quarter" idx="11"/>
          </p:nvPr>
        </p:nvSpPr>
        <p:spPr/>
        <p:txBody>
          <a:bodyPr/>
          <a:lstStyle/>
          <a:p>
            <a:r>
              <a:rPr lang="en-GB" cap="none" dirty="0"/>
              <a:t>Education and Training Foundation</a:t>
            </a:r>
          </a:p>
        </p:txBody>
      </p:sp>
      <p:sp>
        <p:nvSpPr>
          <p:cNvPr id="12" name="Slide Number Placeholder 11">
            <a:extLst>
              <a:ext uri="{FF2B5EF4-FFF2-40B4-BE49-F238E27FC236}">
                <a16:creationId xmlns:a16="http://schemas.microsoft.com/office/drawing/2014/main" id="{D2F36912-6195-3FBD-FE09-35BC59DB03A0}"/>
              </a:ext>
            </a:extLst>
          </p:cNvPr>
          <p:cNvSpPr>
            <a:spLocks noGrp="1"/>
          </p:cNvSpPr>
          <p:nvPr>
            <p:ph type="sldNum" sz="quarter" idx="12"/>
          </p:nvPr>
        </p:nvSpPr>
        <p:spPr/>
        <p:txBody>
          <a:bodyPr/>
          <a:lstStyle/>
          <a:p>
            <a:fld id="{03423B0E-AC18-405A-BE2C-9F8B28E6E755}" type="slidenum">
              <a:rPr lang="en-GB" smtClean="0"/>
              <a:t>113</a:t>
            </a:fld>
            <a:endParaRPr lang="en-GB" dirty="0"/>
          </a:p>
        </p:txBody>
      </p:sp>
    </p:spTree>
    <p:extLst>
      <p:ext uri="{BB962C8B-B14F-4D97-AF65-F5344CB8AC3E}">
        <p14:creationId xmlns:p14="http://schemas.microsoft.com/office/powerpoint/2010/main" val="117017251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E173F-91BA-4DA0-B389-FB7BD928E8E1}"/>
              </a:ext>
            </a:extLst>
          </p:cNvPr>
          <p:cNvSpPr>
            <a:spLocks noGrp="1"/>
          </p:cNvSpPr>
          <p:nvPr>
            <p:ph type="title"/>
          </p:nvPr>
        </p:nvSpPr>
        <p:spPr>
          <a:xfrm>
            <a:off x="252093" y="91679"/>
            <a:ext cx="8423593" cy="857250"/>
          </a:xfrm>
        </p:spPr>
        <p:txBody>
          <a:bodyPr>
            <a:normAutofit/>
          </a:bodyPr>
          <a:lstStyle/>
          <a:p>
            <a:r>
              <a:rPr lang="en-GB" sz="2000" b="1" dirty="0"/>
              <a:t>Final thoughts</a:t>
            </a:r>
          </a:p>
        </p:txBody>
      </p:sp>
      <p:sp>
        <p:nvSpPr>
          <p:cNvPr id="3" name="Content Placeholder 2">
            <a:extLst>
              <a:ext uri="{FF2B5EF4-FFF2-40B4-BE49-F238E27FC236}">
                <a16:creationId xmlns:a16="http://schemas.microsoft.com/office/drawing/2014/main" id="{8E991A77-7D82-4251-924C-5EB71A5E5286}"/>
              </a:ext>
            </a:extLst>
          </p:cNvPr>
          <p:cNvSpPr>
            <a:spLocks noGrp="1"/>
          </p:cNvSpPr>
          <p:nvPr>
            <p:ph idx="1"/>
          </p:nvPr>
        </p:nvSpPr>
        <p:spPr>
          <a:xfrm>
            <a:off x="309694" y="1329629"/>
            <a:ext cx="8423593" cy="3394472"/>
          </a:xfrm>
        </p:spPr>
        <p:txBody>
          <a:bodyPr vert="horz" lIns="0" tIns="0" rIns="0" bIns="0" rtlCol="0" anchor="t">
            <a:noAutofit/>
          </a:bodyPr>
          <a:lstStyle/>
          <a:p>
            <a:r>
              <a:rPr lang="en-GB" sz="2000" dirty="0"/>
              <a:t>Over the past few lessons, we have explored the impact lipids, carbohydrates and proteins have on weight gain and loss.</a:t>
            </a:r>
          </a:p>
          <a:p>
            <a:r>
              <a:rPr lang="en-GB" sz="2000" dirty="0"/>
              <a:t>We have explored two drugs that claim to aid weight loss.</a:t>
            </a:r>
            <a:endParaRPr lang="en-GB" sz="2000" dirty="0">
              <a:cs typeface="Arial"/>
            </a:endParaRPr>
          </a:p>
          <a:p>
            <a:r>
              <a:rPr lang="en-GB" sz="2000" dirty="0"/>
              <a:t>In the next lesson, we will start to plan and work on our video presentations.</a:t>
            </a:r>
            <a:endParaRPr lang="en-GB" sz="2000" dirty="0">
              <a:cs typeface="Arial"/>
            </a:endParaRPr>
          </a:p>
          <a:p>
            <a:r>
              <a:rPr lang="en-GB" sz="2000" dirty="0"/>
              <a:t>Make sure you have gone through all the questions you had at the start of the project and have an appropriate answer for all of them.</a:t>
            </a:r>
            <a:endParaRPr lang="en-GB" sz="2000" dirty="0">
              <a:cs typeface="Arial"/>
            </a:endParaRPr>
          </a:p>
          <a:p>
            <a:r>
              <a:rPr lang="en-GB" sz="2000" dirty="0"/>
              <a:t>Highlight the questions you feel need a little more understanding.</a:t>
            </a:r>
          </a:p>
          <a:p>
            <a:r>
              <a:rPr lang="en-GB" sz="2000" dirty="0">
                <a:cs typeface="Arial"/>
              </a:rPr>
              <a:t>If you are uncertain about anything, ask your tutor.</a:t>
            </a:r>
          </a:p>
        </p:txBody>
      </p:sp>
      <p:sp>
        <p:nvSpPr>
          <p:cNvPr id="4" name="Footer Placeholder 3">
            <a:extLst>
              <a:ext uri="{FF2B5EF4-FFF2-40B4-BE49-F238E27FC236}">
                <a16:creationId xmlns:a16="http://schemas.microsoft.com/office/drawing/2014/main" id="{FD47BB2D-5715-7DAF-1DA3-E2D1E90A03F7}"/>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E3C35CE3-45FC-9D3D-CCFF-734A0A02E1C6}"/>
              </a:ext>
            </a:extLst>
          </p:cNvPr>
          <p:cNvSpPr>
            <a:spLocks noGrp="1"/>
          </p:cNvSpPr>
          <p:nvPr>
            <p:ph type="sldNum" sz="quarter" idx="12"/>
          </p:nvPr>
        </p:nvSpPr>
        <p:spPr/>
        <p:txBody>
          <a:bodyPr/>
          <a:lstStyle/>
          <a:p>
            <a:fld id="{03423B0E-AC18-405A-BE2C-9F8B28E6E755}" type="slidenum">
              <a:rPr lang="en-GB" smtClean="0"/>
              <a:t>114</a:t>
            </a:fld>
            <a:endParaRPr lang="en-GB" dirty="0"/>
          </a:p>
        </p:txBody>
      </p:sp>
    </p:spTree>
    <p:extLst>
      <p:ext uri="{BB962C8B-B14F-4D97-AF65-F5344CB8AC3E}">
        <p14:creationId xmlns:p14="http://schemas.microsoft.com/office/powerpoint/2010/main" val="419178629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7988" dirty="0"/>
              <a:t>07. Planning</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The science of weight loss</a:t>
            </a:r>
          </a:p>
        </p:txBody>
      </p:sp>
    </p:spTree>
    <p:extLst>
      <p:ext uri="{BB962C8B-B14F-4D97-AF65-F5344CB8AC3E}">
        <p14:creationId xmlns:p14="http://schemas.microsoft.com/office/powerpoint/2010/main" val="81349968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116</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1881388735"/>
              </p:ext>
            </p:extLst>
          </p:nvPr>
        </p:nvGraphicFramePr>
        <p:xfrm>
          <a:off x="267034" y="1131591"/>
          <a:ext cx="4304966" cy="1608300"/>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804150">
                <a:tc>
                  <a:txBody>
                    <a:bodyPr/>
                    <a:lstStyle/>
                    <a:p>
                      <a:pPr>
                        <a:lnSpc>
                          <a:spcPct val="107000"/>
                        </a:lnSpc>
                        <a:spcAft>
                          <a:spcPts val="0"/>
                        </a:spcAft>
                      </a:pPr>
                      <a:endParaRPr lang="en-GB" sz="1600" dirty="0">
                        <a:solidFill>
                          <a:schemeClr val="bg2"/>
                        </a:solidFill>
                        <a:effectLst/>
                      </a:endParaRPr>
                    </a:p>
                    <a:p>
                      <a:pPr lvl="0">
                        <a:lnSpc>
                          <a:spcPct val="107000"/>
                        </a:lnSpc>
                        <a:spcAft>
                          <a:spcPts val="0"/>
                        </a:spcAft>
                        <a:buNone/>
                      </a:pPr>
                      <a:r>
                        <a:rPr lang="en-GB" sz="1600" dirty="0">
                          <a:solidFill>
                            <a:schemeClr val="bg2"/>
                          </a:solidFill>
                          <a:effectLst/>
                        </a:rPr>
                        <a:t>B1.8</a:t>
                      </a:r>
                    </a:p>
                    <a:p>
                      <a:pPr lvl="0">
                        <a:lnSpc>
                          <a:spcPct val="107000"/>
                        </a:lnSpc>
                        <a:spcAft>
                          <a:spcPts val="0"/>
                        </a:spcAft>
                        <a:buNone/>
                      </a:pPr>
                      <a:endParaRPr lang="en-GB" sz="1600" dirty="0">
                        <a:solidFill>
                          <a:schemeClr val="bg2"/>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 proteins and Carbohydrates.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r h="804150">
                <a:tc>
                  <a:txBody>
                    <a:bodyPr/>
                    <a:lstStyle/>
                    <a:p>
                      <a:pPr lvl="0">
                        <a:lnSpc>
                          <a:spcPct val="107000"/>
                        </a:lnSpc>
                        <a:spcAft>
                          <a:spcPts val="0"/>
                        </a:spcAft>
                        <a:buNone/>
                      </a:pPr>
                      <a:r>
                        <a:rPr lang="en-GB" sz="1600" dirty="0">
                          <a:solidFill>
                            <a:schemeClr val="bg2"/>
                          </a:solidFill>
                          <a:effectLst/>
                        </a:rPr>
                        <a:t>B1.9</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properties and functions of enzymes that are determined by their tertiary structure.</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extLst>
                  <a:ext uri="{0D108BD9-81ED-4DB2-BD59-A6C34878D82A}">
                    <a16:rowId xmlns:a16="http://schemas.microsoft.com/office/drawing/2014/main" val="90027099"/>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t>Review work completed so far – have we answered all the questions?</a:t>
            </a:r>
          </a:p>
          <a:p>
            <a:r>
              <a:rPr lang="en-GB" sz="2000" dirty="0">
                <a:cs typeface="Arial"/>
              </a:rPr>
              <a:t>Discuss issues raised in previous lessons and consider the evidence.</a:t>
            </a:r>
          </a:p>
          <a:p>
            <a:r>
              <a:rPr lang="en-GB" sz="2000" dirty="0">
                <a:cs typeface="Arial"/>
              </a:rPr>
              <a:t>Plan content of video. What needs to be included? How will the video be structured?</a:t>
            </a:r>
          </a:p>
          <a:p>
            <a:endParaRPr lang="en-GB" dirty="0"/>
          </a:p>
        </p:txBody>
      </p:sp>
    </p:spTree>
    <p:extLst>
      <p:ext uri="{BB962C8B-B14F-4D97-AF65-F5344CB8AC3E}">
        <p14:creationId xmlns:p14="http://schemas.microsoft.com/office/powerpoint/2010/main" val="393416188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91976-F36E-4489-BED2-F2BBD2875229}"/>
              </a:ext>
            </a:extLst>
          </p:cNvPr>
          <p:cNvSpPr>
            <a:spLocks noGrp="1"/>
          </p:cNvSpPr>
          <p:nvPr>
            <p:ph type="title"/>
          </p:nvPr>
        </p:nvSpPr>
        <p:spPr/>
        <p:txBody>
          <a:bodyPr/>
          <a:lstStyle/>
          <a:p>
            <a:r>
              <a:rPr lang="en-GB" dirty="0"/>
              <a:t>In groups, on a large piece of paper (A3/A2)</a:t>
            </a:r>
          </a:p>
        </p:txBody>
      </p:sp>
      <p:sp>
        <p:nvSpPr>
          <p:cNvPr id="3" name="Text Placeholder 2">
            <a:extLst>
              <a:ext uri="{FF2B5EF4-FFF2-40B4-BE49-F238E27FC236}">
                <a16:creationId xmlns:a16="http://schemas.microsoft.com/office/drawing/2014/main" id="{E061D359-86B1-435B-B821-11D40607C7A2}"/>
              </a:ext>
            </a:extLst>
          </p:cNvPr>
          <p:cNvSpPr>
            <a:spLocks noGrp="1"/>
          </p:cNvSpPr>
          <p:nvPr>
            <p:ph type="body" sz="quarter" idx="13"/>
          </p:nvPr>
        </p:nvSpPr>
        <p:spPr>
          <a:xfrm>
            <a:off x="232950" y="878099"/>
            <a:ext cx="5346112" cy="3601475"/>
          </a:xfrm>
        </p:spPr>
        <p:txBody>
          <a:bodyPr>
            <a:normAutofit/>
          </a:bodyPr>
          <a:lstStyle/>
          <a:p>
            <a:pPr>
              <a:lnSpc>
                <a:spcPct val="100000"/>
              </a:lnSpc>
            </a:pPr>
            <a:r>
              <a:rPr lang="en-GB" sz="1800" dirty="0">
                <a:solidFill>
                  <a:schemeClr val="tx1"/>
                </a:solidFill>
              </a:rPr>
              <a:t>Produce a spider diagram of everything you can remember about the topics we have covered so far.</a:t>
            </a:r>
          </a:p>
          <a:p>
            <a:pPr>
              <a:lnSpc>
                <a:spcPct val="100000"/>
              </a:lnSpc>
            </a:pPr>
            <a:endParaRPr lang="en-GB" sz="1800" dirty="0">
              <a:solidFill>
                <a:schemeClr val="tx1"/>
              </a:solidFill>
            </a:endParaRPr>
          </a:p>
          <a:p>
            <a:pPr>
              <a:lnSpc>
                <a:spcPct val="100000"/>
              </a:lnSpc>
            </a:pPr>
            <a:r>
              <a:rPr lang="en-GB" sz="1800" dirty="0">
                <a:solidFill>
                  <a:schemeClr val="tx1"/>
                </a:solidFill>
              </a:rPr>
              <a:t>Include as much detail as you can recall without referring to notes.</a:t>
            </a:r>
          </a:p>
          <a:p>
            <a:pPr>
              <a:lnSpc>
                <a:spcPct val="100000"/>
              </a:lnSpc>
            </a:pPr>
            <a:endParaRPr lang="en-GB" sz="1800" dirty="0">
              <a:solidFill>
                <a:schemeClr val="tx1"/>
              </a:solidFill>
            </a:endParaRPr>
          </a:p>
          <a:p>
            <a:pPr>
              <a:lnSpc>
                <a:spcPct val="100000"/>
              </a:lnSpc>
            </a:pPr>
            <a:r>
              <a:rPr lang="en-GB" sz="1800" dirty="0">
                <a:solidFill>
                  <a:schemeClr val="tx1"/>
                </a:solidFill>
              </a:rPr>
              <a:t>When done, pass your work to another group so that you can add any missing elements or revise any misconceptions.</a:t>
            </a:r>
          </a:p>
        </p:txBody>
      </p:sp>
      <p:sp>
        <p:nvSpPr>
          <p:cNvPr id="4" name="Footer Placeholder 3">
            <a:extLst>
              <a:ext uri="{FF2B5EF4-FFF2-40B4-BE49-F238E27FC236}">
                <a16:creationId xmlns:a16="http://schemas.microsoft.com/office/drawing/2014/main" id="{A9BFC4DD-E7D4-4003-9437-302D57346E32}"/>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252EFBE9-BEE7-48B9-A13C-416E560ED980}"/>
              </a:ext>
            </a:extLst>
          </p:cNvPr>
          <p:cNvSpPr>
            <a:spLocks noGrp="1"/>
          </p:cNvSpPr>
          <p:nvPr>
            <p:ph type="sldNum" sz="quarter" idx="12"/>
          </p:nvPr>
        </p:nvSpPr>
        <p:spPr/>
        <p:txBody>
          <a:bodyPr/>
          <a:lstStyle/>
          <a:p>
            <a:fld id="{DA2C159E-F13C-4A85-9A41-E7669D3E0D70}" type="slidenum">
              <a:rPr lang="en-GB" smtClean="0"/>
              <a:pPr/>
              <a:t>117</a:t>
            </a:fld>
            <a:endParaRPr lang="en-GB" dirty="0"/>
          </a:p>
        </p:txBody>
      </p:sp>
      <p:sp>
        <p:nvSpPr>
          <p:cNvPr id="7" name="TextBox 6">
            <a:extLst>
              <a:ext uri="{FF2B5EF4-FFF2-40B4-BE49-F238E27FC236}">
                <a16:creationId xmlns:a16="http://schemas.microsoft.com/office/drawing/2014/main" id="{D6D3EA7D-B4DB-A3B6-0F19-C9B0B546CBAA}"/>
              </a:ext>
            </a:extLst>
          </p:cNvPr>
          <p:cNvSpPr txBox="1"/>
          <p:nvPr/>
        </p:nvSpPr>
        <p:spPr>
          <a:xfrm>
            <a:off x="5973896" y="599613"/>
            <a:ext cx="3039680" cy="4016484"/>
          </a:xfrm>
          <a:prstGeom prst="rect">
            <a:avLst/>
          </a:prstGeom>
          <a:noFill/>
        </p:spPr>
        <p:txBody>
          <a:bodyPr wrap="square" lIns="68580" tIns="34290" rIns="68580" bIns="34290" rtlCol="0" anchor="t">
            <a:spAutoFit/>
          </a:bodyPr>
          <a:lstStyle/>
          <a:p>
            <a:r>
              <a:rPr lang="en-GB" sz="1350" b="1" dirty="0"/>
              <a:t>Topics</a:t>
            </a:r>
          </a:p>
          <a:p>
            <a:endParaRPr lang="en-GB" sz="1350" dirty="0"/>
          </a:p>
          <a:p>
            <a:r>
              <a:rPr lang="en-GB" sz="1350" dirty="0"/>
              <a:t>Structure, properties and function of:</a:t>
            </a:r>
          </a:p>
          <a:p>
            <a:pPr marL="457200" indent="-284400">
              <a:buFont typeface="Arial" panose="020B0604020202020204" pitchFamily="34" charset="0"/>
              <a:buChar char="•"/>
            </a:pPr>
            <a:r>
              <a:rPr lang="en-GB" sz="1350" dirty="0"/>
              <a:t>lipids</a:t>
            </a:r>
          </a:p>
          <a:p>
            <a:pPr marL="457200" indent="-284400">
              <a:buFont typeface="Arial" panose="020B0604020202020204" pitchFamily="34" charset="0"/>
              <a:buChar char="•"/>
            </a:pPr>
            <a:r>
              <a:rPr lang="en-GB" sz="1350" dirty="0"/>
              <a:t>carbohydrates</a:t>
            </a:r>
          </a:p>
          <a:p>
            <a:pPr marL="457200" indent="-284400">
              <a:buFont typeface="Arial" panose="020B0604020202020204" pitchFamily="34" charset="0"/>
              <a:buChar char="•"/>
            </a:pPr>
            <a:r>
              <a:rPr lang="en-GB" sz="1350" dirty="0"/>
              <a:t>proteins</a:t>
            </a:r>
          </a:p>
          <a:p>
            <a:pPr marL="457200" indent="-284400">
              <a:buFont typeface="Arial" panose="020B0604020202020204" pitchFamily="34" charset="0"/>
              <a:buChar char="•"/>
            </a:pPr>
            <a:r>
              <a:rPr lang="en-GB" sz="1350" dirty="0"/>
              <a:t>enzymes and inhibitors.</a:t>
            </a:r>
            <a:endParaRPr lang="en-GB" sz="1350" dirty="0">
              <a:cs typeface="Arial"/>
            </a:endParaRPr>
          </a:p>
          <a:p>
            <a:endParaRPr lang="en-GB" sz="1350" dirty="0"/>
          </a:p>
          <a:p>
            <a:r>
              <a:rPr lang="en-GB" sz="1350" dirty="0"/>
              <a:t>Health issues associated with these:</a:t>
            </a:r>
          </a:p>
          <a:p>
            <a:pPr marL="457200" indent="-285750">
              <a:buFont typeface="Arial" panose="020B0604020202020204" pitchFamily="34" charset="0"/>
              <a:buChar char="•"/>
            </a:pPr>
            <a:r>
              <a:rPr lang="en-GB" sz="1350" dirty="0"/>
              <a:t>cholesterol and heart disease</a:t>
            </a:r>
          </a:p>
          <a:p>
            <a:pPr marL="457200" indent="-285750">
              <a:buFont typeface="Arial" panose="020B0604020202020204" pitchFamily="34" charset="0"/>
              <a:buChar char="•"/>
            </a:pPr>
            <a:r>
              <a:rPr lang="en-GB" sz="1350" dirty="0"/>
              <a:t>carbohydrates and diabetes mellitus</a:t>
            </a:r>
          </a:p>
          <a:p>
            <a:r>
              <a:rPr lang="en-GB" sz="1350" dirty="0"/>
              <a:t> </a:t>
            </a:r>
          </a:p>
          <a:p>
            <a:r>
              <a:rPr lang="en-GB" sz="1350" dirty="0"/>
              <a:t>Role of each in weight loss and gain.</a:t>
            </a:r>
          </a:p>
          <a:p>
            <a:r>
              <a:rPr lang="en-GB" sz="1350" dirty="0"/>
              <a:t>Mode of action and problems of orlistat and Ozempic.</a:t>
            </a:r>
            <a:endParaRPr lang="en-GB" sz="1350" dirty="0">
              <a:cs typeface="Calibri"/>
            </a:endParaRPr>
          </a:p>
          <a:p>
            <a:endParaRPr lang="en-GB" sz="1350" dirty="0"/>
          </a:p>
          <a:p>
            <a:r>
              <a:rPr lang="en-GB" sz="1350" dirty="0"/>
              <a:t>Anything else?</a:t>
            </a:r>
          </a:p>
          <a:p>
            <a:endParaRPr lang="en-GB" sz="1350" dirty="0"/>
          </a:p>
        </p:txBody>
      </p:sp>
    </p:spTree>
    <p:extLst>
      <p:ext uri="{BB962C8B-B14F-4D97-AF65-F5344CB8AC3E}">
        <p14:creationId xmlns:p14="http://schemas.microsoft.com/office/powerpoint/2010/main" val="238253989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208A74-D6A2-01F2-557F-28AB675B9001}"/>
              </a:ext>
            </a:extLst>
          </p:cNvPr>
          <p:cNvSpPr>
            <a:spLocks noGrp="1"/>
          </p:cNvSpPr>
          <p:nvPr>
            <p:ph type="title"/>
          </p:nvPr>
        </p:nvSpPr>
        <p:spPr>
          <a:xfrm>
            <a:off x="408895" y="179641"/>
            <a:ext cx="8181818" cy="483569"/>
          </a:xfrm>
        </p:spPr>
        <p:txBody>
          <a:bodyPr>
            <a:normAutofit/>
          </a:bodyPr>
          <a:lstStyle/>
          <a:p>
            <a:r>
              <a:rPr lang="en-US" sz="2000" b="1" dirty="0">
                <a:latin typeface="Arial"/>
                <a:cs typeface="Calibri Light"/>
              </a:rPr>
              <a:t>Special feature: The science of weight loss</a:t>
            </a:r>
            <a:endParaRPr lang="en-US" sz="2000" b="1" dirty="0">
              <a:latin typeface="Arial"/>
            </a:endParaRPr>
          </a:p>
        </p:txBody>
      </p:sp>
      <p:sp>
        <p:nvSpPr>
          <p:cNvPr id="4" name="Text Placeholder 3">
            <a:extLst>
              <a:ext uri="{FF2B5EF4-FFF2-40B4-BE49-F238E27FC236}">
                <a16:creationId xmlns:a16="http://schemas.microsoft.com/office/drawing/2014/main" id="{46F179F4-496B-5AF3-133F-38A26A604FC7}"/>
              </a:ext>
            </a:extLst>
          </p:cNvPr>
          <p:cNvSpPr>
            <a:spLocks noGrp="1"/>
          </p:cNvSpPr>
          <p:nvPr>
            <p:ph idx="1"/>
          </p:nvPr>
        </p:nvSpPr>
        <p:spPr>
          <a:xfrm>
            <a:off x="300328" y="745264"/>
            <a:ext cx="8467745" cy="3793791"/>
          </a:xfrm>
        </p:spPr>
        <p:txBody>
          <a:bodyPr vert="horz" lIns="91440" tIns="45720" rIns="91440" bIns="45720" rtlCol="0" anchor="t">
            <a:noAutofit/>
          </a:bodyPr>
          <a:lstStyle/>
          <a:p>
            <a:pPr>
              <a:buNone/>
            </a:pPr>
            <a:r>
              <a:rPr lang="en-GB" sz="1500" dirty="0">
                <a:latin typeface="Arial"/>
                <a:cs typeface="Arial"/>
              </a:rPr>
              <a:t>   </a:t>
            </a:r>
            <a:r>
              <a:rPr lang="en-US" sz="1500" dirty="0">
                <a:latin typeface="Arial"/>
                <a:cs typeface="Arial"/>
              </a:rPr>
              <a:t>You are a researcher and presenter for a TV documentary series that specialises in medical news. You have been tasked by your manager to investigate weight-loss drugs, specifically advances in the last five years, because there has been a lot of interest on social media. There are concerns from parents of teenagers (the main viewers of your show) about the safety of these drugs and their impact on society. Those concerns are particularly about how the use of such drugs by a greater number of people might affect supplies of medications for those who really need them. Concerns have also been raised about safety and side effects.</a:t>
            </a:r>
          </a:p>
          <a:p>
            <a:pPr>
              <a:buNone/>
            </a:pPr>
            <a:r>
              <a:rPr lang="en-US" sz="1500" dirty="0">
                <a:latin typeface="Arial"/>
                <a:cs typeface="Arial"/>
              </a:rPr>
              <a:t>   Your manager wants you to prepare a 10-minute video report to be aired as part of a three-part series on obesity and health. </a:t>
            </a:r>
            <a:r>
              <a:rPr lang="en-US" sz="1500" b="1" dirty="0">
                <a:latin typeface="Arial"/>
                <a:cs typeface="Arial"/>
              </a:rPr>
              <a:t>The aim is to outline the mode of action, effectiveness and side effects of the weight-loss drugs Xenical (orlistat) and Ozempic (semaglutide)</a:t>
            </a:r>
            <a:r>
              <a:rPr lang="en-US" sz="1500" dirty="0">
                <a:latin typeface="Arial"/>
                <a:cs typeface="Arial"/>
              </a:rPr>
              <a:t>, and to discuss the related controversies. You have been told that your report is being shown in a primetime slot, so it needs to be high quality and use reliable sources. </a:t>
            </a:r>
          </a:p>
          <a:p>
            <a:pPr>
              <a:buNone/>
            </a:pPr>
            <a:r>
              <a:rPr lang="en-US" sz="1500" dirty="0">
                <a:latin typeface="Arial"/>
                <a:cs typeface="Arial"/>
              </a:rPr>
              <a:t>   To investigate these weight-loss drugs, you will have to conduct research into several scientific concepts linked to how these drugs work and use that information to inform your video report. You need to gain an understanding of the scientific principles involved, examine the impacts of the treatments on individual health and society in general, and prepare resources to be used in the final TV report. The next 10 lessons will support you in exploring and understanding the key scientific principles of biological molecules related to the topic.</a:t>
            </a:r>
          </a:p>
          <a:p>
            <a:pPr>
              <a:buNone/>
            </a:pPr>
            <a:endParaRPr lang="en-GB" sz="1400" dirty="0">
              <a:latin typeface="Arial"/>
              <a:cs typeface="Arial"/>
            </a:endParaRPr>
          </a:p>
          <a:p>
            <a:pPr>
              <a:buNone/>
            </a:pPr>
            <a:endParaRPr lang="en-GB" sz="1400" dirty="0">
              <a:latin typeface="Arial"/>
              <a:cs typeface="Arial"/>
            </a:endParaRPr>
          </a:p>
        </p:txBody>
      </p:sp>
      <p:sp>
        <p:nvSpPr>
          <p:cNvPr id="5" name="Footer Placeholder 4">
            <a:extLst>
              <a:ext uri="{FF2B5EF4-FFF2-40B4-BE49-F238E27FC236}">
                <a16:creationId xmlns:a16="http://schemas.microsoft.com/office/drawing/2014/main" id="{F427D441-A4E2-F772-4BCC-D8184FCC6292}"/>
              </a:ext>
            </a:extLst>
          </p:cNvPr>
          <p:cNvSpPr>
            <a:spLocks noGrp="1"/>
          </p:cNvSpPr>
          <p:nvPr>
            <p:ph type="ftr" sz="quarter" idx="11"/>
          </p:nvPr>
        </p:nvSpPr>
        <p:spPr/>
        <p:txBody>
          <a:bodyPr/>
          <a:lstStyle/>
          <a:p>
            <a:r>
              <a:rPr lang="en-GB" dirty="0"/>
              <a:t>Education and Training Foundation</a:t>
            </a:r>
          </a:p>
        </p:txBody>
      </p:sp>
      <p:sp>
        <p:nvSpPr>
          <p:cNvPr id="2" name="Slide Number Placeholder 1">
            <a:extLst>
              <a:ext uri="{FF2B5EF4-FFF2-40B4-BE49-F238E27FC236}">
                <a16:creationId xmlns:a16="http://schemas.microsoft.com/office/drawing/2014/main" id="{B350FBE5-1FCC-1FD7-719C-D4776A625C51}"/>
              </a:ext>
            </a:extLst>
          </p:cNvPr>
          <p:cNvSpPr>
            <a:spLocks noGrp="1"/>
          </p:cNvSpPr>
          <p:nvPr>
            <p:ph type="sldNum" sz="quarter" idx="12"/>
          </p:nvPr>
        </p:nvSpPr>
        <p:spPr/>
        <p:txBody>
          <a:bodyPr/>
          <a:lstStyle/>
          <a:p>
            <a:fld id="{DA2C159E-F13C-4A85-9A41-E7669D3E0D70}" type="slidenum">
              <a:rPr lang="en-GB" smtClean="0"/>
              <a:pPr/>
              <a:t>118</a:t>
            </a:fld>
            <a:endParaRPr lang="en-GB" dirty="0"/>
          </a:p>
        </p:txBody>
      </p:sp>
    </p:spTree>
    <p:extLst>
      <p:ext uri="{BB962C8B-B14F-4D97-AF65-F5344CB8AC3E}">
        <p14:creationId xmlns:p14="http://schemas.microsoft.com/office/powerpoint/2010/main" val="358019969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C9136-847F-ACE1-CD6D-8C5A31708258}"/>
              </a:ext>
            </a:extLst>
          </p:cNvPr>
          <p:cNvSpPr>
            <a:spLocks noGrp="1"/>
          </p:cNvSpPr>
          <p:nvPr>
            <p:ph type="title"/>
          </p:nvPr>
        </p:nvSpPr>
        <p:spPr/>
        <p:txBody>
          <a:bodyPr>
            <a:normAutofit/>
          </a:bodyPr>
          <a:lstStyle/>
          <a:p>
            <a:r>
              <a:rPr lang="en-GB" sz="2000" b="1" dirty="0"/>
              <a:t>Review your questions</a:t>
            </a:r>
          </a:p>
        </p:txBody>
      </p:sp>
      <p:sp>
        <p:nvSpPr>
          <p:cNvPr id="3" name="Text Placeholder 2">
            <a:extLst>
              <a:ext uri="{FF2B5EF4-FFF2-40B4-BE49-F238E27FC236}">
                <a16:creationId xmlns:a16="http://schemas.microsoft.com/office/drawing/2014/main" id="{7E81328F-BDBD-2D27-B7DD-551D5607D76F}"/>
              </a:ext>
            </a:extLst>
          </p:cNvPr>
          <p:cNvSpPr>
            <a:spLocks noGrp="1"/>
          </p:cNvSpPr>
          <p:nvPr>
            <p:ph idx="1"/>
          </p:nvPr>
        </p:nvSpPr>
        <p:spPr>
          <a:xfrm>
            <a:off x="252093" y="1466551"/>
            <a:ext cx="8423593" cy="3394472"/>
          </a:xfrm>
        </p:spPr>
        <p:txBody>
          <a:bodyPr vert="horz" lIns="68580" tIns="34290" rIns="68580" bIns="34290" rtlCol="0" anchor="t">
            <a:normAutofit fontScale="70000" lnSpcReduction="20000"/>
          </a:bodyPr>
          <a:lstStyle/>
          <a:p>
            <a:r>
              <a:rPr lang="en-GB" dirty="0"/>
              <a:t>Do you have satisfactory answers to all the questions from session 1?</a:t>
            </a:r>
          </a:p>
          <a:p>
            <a:endParaRPr lang="en-GB" dirty="0"/>
          </a:p>
          <a:p>
            <a:r>
              <a:rPr lang="en-GB" dirty="0"/>
              <a:t>Is there anything else you need to know before you start planning your video?</a:t>
            </a:r>
          </a:p>
          <a:p>
            <a:endParaRPr lang="en-GB" dirty="0">
              <a:cs typeface="Calibri" panose="020F0502020204030204"/>
            </a:endParaRPr>
          </a:p>
          <a:p>
            <a:r>
              <a:rPr lang="en-GB" dirty="0">
                <a:cs typeface="Calibri" panose="020F0502020204030204"/>
              </a:rPr>
              <a:t>Controversies – What are the issues with orlistat and Ozempic?</a:t>
            </a:r>
          </a:p>
          <a:p>
            <a:endParaRPr lang="en-GB" dirty="0">
              <a:cs typeface="Calibri" panose="020F0502020204030204"/>
            </a:endParaRPr>
          </a:p>
          <a:p>
            <a:r>
              <a:rPr lang="en-GB" dirty="0">
                <a:cs typeface="Calibri" panose="020F0502020204030204"/>
              </a:rPr>
              <a:t>Update your questions and spider diagram.</a:t>
            </a:r>
          </a:p>
        </p:txBody>
      </p:sp>
      <p:sp>
        <p:nvSpPr>
          <p:cNvPr id="4" name="Footer Placeholder 3">
            <a:extLst>
              <a:ext uri="{FF2B5EF4-FFF2-40B4-BE49-F238E27FC236}">
                <a16:creationId xmlns:a16="http://schemas.microsoft.com/office/drawing/2014/main" id="{3257E164-C6EC-3808-5167-2FEFB3FA884A}"/>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30F7FE4D-0F89-3152-FE9B-8F5BE4754692}"/>
              </a:ext>
            </a:extLst>
          </p:cNvPr>
          <p:cNvSpPr>
            <a:spLocks noGrp="1"/>
          </p:cNvSpPr>
          <p:nvPr>
            <p:ph type="sldNum" sz="quarter" idx="12"/>
          </p:nvPr>
        </p:nvSpPr>
        <p:spPr/>
        <p:txBody>
          <a:bodyPr/>
          <a:lstStyle/>
          <a:p>
            <a:fld id="{03423B0E-AC18-405A-BE2C-9F8B28E6E755}" type="slidenum">
              <a:rPr lang="en-GB" smtClean="0"/>
              <a:t>119</a:t>
            </a:fld>
            <a:endParaRPr lang="en-GB" dirty="0"/>
          </a:p>
        </p:txBody>
      </p:sp>
    </p:spTree>
    <p:extLst>
      <p:ext uri="{BB962C8B-B14F-4D97-AF65-F5344CB8AC3E}">
        <p14:creationId xmlns:p14="http://schemas.microsoft.com/office/powerpoint/2010/main" val="3413363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D934FE-A08E-454A-98E6-4C9A3DE22CC1}"/>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Health and safety: Risk assessment</a:t>
            </a:r>
          </a:p>
        </p:txBody>
      </p:sp>
      <p:sp>
        <p:nvSpPr>
          <p:cNvPr id="4" name="Text Placeholder 3">
            <a:extLst>
              <a:ext uri="{FF2B5EF4-FFF2-40B4-BE49-F238E27FC236}">
                <a16:creationId xmlns:a16="http://schemas.microsoft.com/office/drawing/2014/main" id="{8179CD6F-2CB6-4BCF-A022-02863D28B906}"/>
              </a:ext>
            </a:extLst>
          </p:cNvPr>
          <p:cNvSpPr>
            <a:spLocks noGrp="1"/>
          </p:cNvSpPr>
          <p:nvPr>
            <p:ph idx="1"/>
          </p:nvPr>
        </p:nvSpPr>
        <p:spPr/>
        <p:txBody>
          <a:bodyPr vert="horz" lIns="0" tIns="0" rIns="0" bIns="0" rtlCol="0" anchor="t">
            <a:noAutofit/>
          </a:bodyPr>
          <a:lstStyle/>
          <a:p>
            <a:r>
              <a:rPr lang="en-GB" dirty="0">
                <a:latin typeface="Arial" panose="020B0604020202020204" pitchFamily="34" charset="0"/>
                <a:cs typeface="Arial" panose="020B0604020202020204" pitchFamily="34" charset="0"/>
              </a:rPr>
              <a:t>Work area to be kept uncluttered – only a pen and your worksheet are needed.</a:t>
            </a:r>
          </a:p>
          <a:p>
            <a:r>
              <a:rPr lang="en-GB" dirty="0">
                <a:latin typeface="Arial" panose="020B0604020202020204" pitchFamily="34" charset="0"/>
                <a:cs typeface="Arial" panose="020B0604020202020204" pitchFamily="34" charset="0"/>
              </a:rPr>
              <a:t>Wear lab coats (buttoned up) and goggles.</a:t>
            </a:r>
          </a:p>
          <a:p>
            <a:r>
              <a:rPr lang="en-GB" dirty="0">
                <a:latin typeface="Arial" panose="020B0604020202020204" pitchFamily="34" charset="0"/>
                <a:cs typeface="Arial" panose="020B0604020202020204" pitchFamily="34" charset="0"/>
              </a:rPr>
              <a:t>Hair tied up and lanyards under lab coat.</a:t>
            </a:r>
          </a:p>
          <a:p>
            <a:r>
              <a:rPr lang="en-GB" dirty="0">
                <a:latin typeface="Arial" panose="020B0604020202020204" pitchFamily="34" charset="0"/>
                <a:cs typeface="Arial" panose="020B0604020202020204" pitchFamily="34" charset="0"/>
              </a:rPr>
              <a:t>Do not consume any of the samples.</a:t>
            </a:r>
          </a:p>
          <a:p>
            <a:r>
              <a:rPr lang="en-GB" dirty="0">
                <a:latin typeface="Arial" panose="020B0604020202020204" pitchFamily="34" charset="0"/>
                <a:cs typeface="Arial" panose="020B0604020202020204" pitchFamily="34" charset="0"/>
              </a:rPr>
              <a:t>Wash hands before and after handling samples, especially before leaving the laboratory.</a:t>
            </a:r>
          </a:p>
          <a:p>
            <a:r>
              <a:rPr lang="en-GB" dirty="0">
                <a:latin typeface="Arial" panose="020B0604020202020204" pitchFamily="34" charset="0"/>
                <a:cs typeface="Arial" panose="020B0604020202020204" pitchFamily="34" charset="0"/>
              </a:rPr>
              <a:t>Fume cupboard to be used for burning lipids.</a:t>
            </a:r>
          </a:p>
          <a:p>
            <a:endParaRPr lang="en-GB" dirty="0"/>
          </a:p>
          <a:p>
            <a:endParaRPr lang="en-GB" i="1" dirty="0">
              <a:solidFill>
                <a:srgbClr val="FF0000"/>
              </a:solidFill>
              <a:cs typeface="Calibri"/>
            </a:endParaRPr>
          </a:p>
        </p:txBody>
      </p:sp>
      <p:sp>
        <p:nvSpPr>
          <p:cNvPr id="5" name="Footer Placeholder 4">
            <a:extLst>
              <a:ext uri="{FF2B5EF4-FFF2-40B4-BE49-F238E27FC236}">
                <a16:creationId xmlns:a16="http://schemas.microsoft.com/office/drawing/2014/main" id="{6A73C430-A93A-477A-B947-D76B43D4261B}"/>
              </a:ext>
            </a:extLst>
          </p:cNvPr>
          <p:cNvSpPr>
            <a:spLocks noGrp="1"/>
          </p:cNvSpPr>
          <p:nvPr>
            <p:ph type="ftr" sz="quarter" idx="11"/>
          </p:nvPr>
        </p:nvSpPr>
        <p:spPr/>
        <p:txBody>
          <a:bodyPr/>
          <a:lstStyle/>
          <a:p>
            <a:r>
              <a:rPr lang="en-GB" dirty="0"/>
              <a:t>Education and Training Foundation</a:t>
            </a:r>
          </a:p>
        </p:txBody>
      </p:sp>
      <p:sp>
        <p:nvSpPr>
          <p:cNvPr id="2" name="Slide Number Placeholder 1">
            <a:extLst>
              <a:ext uri="{FF2B5EF4-FFF2-40B4-BE49-F238E27FC236}">
                <a16:creationId xmlns:a16="http://schemas.microsoft.com/office/drawing/2014/main" id="{A140E7CC-F4A7-487B-A263-96491991A761}"/>
              </a:ext>
            </a:extLst>
          </p:cNvPr>
          <p:cNvSpPr>
            <a:spLocks noGrp="1"/>
          </p:cNvSpPr>
          <p:nvPr>
            <p:ph type="sldNum" sz="quarter" idx="12"/>
          </p:nvPr>
        </p:nvSpPr>
        <p:spPr/>
        <p:txBody>
          <a:bodyPr/>
          <a:lstStyle/>
          <a:p>
            <a:fld id="{DA2C159E-F13C-4A85-9A41-E7669D3E0D70}" type="slidenum">
              <a:rPr lang="en-GB" smtClean="0"/>
              <a:pPr/>
              <a:t>12</a:t>
            </a:fld>
            <a:endParaRPr lang="en-GB" dirty="0"/>
          </a:p>
        </p:txBody>
      </p:sp>
    </p:spTree>
    <p:extLst>
      <p:ext uri="{BB962C8B-B14F-4D97-AF65-F5344CB8AC3E}">
        <p14:creationId xmlns:p14="http://schemas.microsoft.com/office/powerpoint/2010/main" val="124882922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4B32D-732F-AC53-3ECB-CF6E71405292}"/>
              </a:ext>
            </a:extLst>
          </p:cNvPr>
          <p:cNvSpPr>
            <a:spLocks noGrp="1"/>
          </p:cNvSpPr>
          <p:nvPr>
            <p:ph type="title"/>
          </p:nvPr>
        </p:nvSpPr>
        <p:spPr/>
        <p:txBody>
          <a:bodyPr>
            <a:normAutofit/>
          </a:bodyPr>
          <a:lstStyle/>
          <a:p>
            <a:r>
              <a:rPr lang="en-GB" dirty="0"/>
              <a:t>Success criteria (10 mins)</a:t>
            </a:r>
            <a:br>
              <a:rPr lang="en-GB" sz="3200" dirty="0">
                <a:cs typeface="Calibri"/>
              </a:rPr>
            </a:br>
            <a:endParaRPr lang="en-GB" sz="3200" dirty="0"/>
          </a:p>
        </p:txBody>
      </p:sp>
      <p:sp>
        <p:nvSpPr>
          <p:cNvPr id="3" name="Text Placeholder 2">
            <a:extLst>
              <a:ext uri="{FF2B5EF4-FFF2-40B4-BE49-F238E27FC236}">
                <a16:creationId xmlns:a16="http://schemas.microsoft.com/office/drawing/2014/main" id="{5BE02062-549D-8F00-5E70-1CCE1C490BC5}"/>
              </a:ext>
            </a:extLst>
          </p:cNvPr>
          <p:cNvSpPr>
            <a:spLocks noGrp="1"/>
          </p:cNvSpPr>
          <p:nvPr>
            <p:ph type="body" sz="quarter" idx="12"/>
          </p:nvPr>
        </p:nvSpPr>
        <p:spPr>
          <a:xfrm>
            <a:off x="234001" y="986401"/>
            <a:ext cx="8849152" cy="3601574"/>
          </a:xfrm>
        </p:spPr>
        <p:txBody>
          <a:bodyPr vert="horz" lIns="68580" tIns="34290" rIns="68580" bIns="34290" rtlCol="0" anchor="t">
            <a:noAutofit/>
          </a:bodyPr>
          <a:lstStyle/>
          <a:p>
            <a:r>
              <a:rPr lang="en-GB" dirty="0">
                <a:cs typeface="Calibri"/>
              </a:rPr>
              <a:t>As a group, create a set of success criteria for the video report</a:t>
            </a:r>
          </a:p>
          <a:p>
            <a:endParaRPr lang="en-GB" dirty="0">
              <a:cs typeface="Calibri"/>
            </a:endParaRPr>
          </a:p>
          <a:p>
            <a:pPr marL="428625" indent="-428625">
              <a:buChar char="•"/>
            </a:pPr>
            <a:r>
              <a:rPr lang="en-GB" sz="1800" dirty="0">
                <a:cs typeface="Calibri"/>
              </a:rPr>
              <a:t>What would make your video report successful? (review the project brief)</a:t>
            </a:r>
            <a:endParaRPr lang="en-GB" dirty="0">
              <a:cs typeface="Calibri"/>
            </a:endParaRPr>
          </a:p>
          <a:p>
            <a:pPr marL="428625" indent="-428625">
              <a:buFont typeface="Arial" panose="020B0604020202020204" pitchFamily="34" charset="0"/>
              <a:buChar char="•"/>
            </a:pPr>
            <a:r>
              <a:rPr lang="en-GB" sz="1800" dirty="0">
                <a:cs typeface="Calibri"/>
              </a:rPr>
              <a:t>As a viewer of someone else’s report, what do you think will help it to be of great quality? What would you want to see? What would you want it to include? What would keep you interested?</a:t>
            </a:r>
          </a:p>
          <a:p>
            <a:pPr marL="428625" indent="-428625">
              <a:buFont typeface="Arial" panose="020B0604020202020204" pitchFamily="34" charset="0"/>
              <a:buChar char="•"/>
            </a:pPr>
            <a:r>
              <a:rPr lang="en-GB" sz="1800" dirty="0">
                <a:cs typeface="Calibri"/>
              </a:rPr>
              <a:t>Use the information on the project brief to help you.</a:t>
            </a:r>
            <a:endParaRPr lang="en-GB" sz="2100" dirty="0">
              <a:cs typeface="Calibri"/>
            </a:endParaRPr>
          </a:p>
          <a:p>
            <a:pPr marL="428625" indent="-428625">
              <a:buFont typeface="Calibri" panose="020B0604020202020204" pitchFamily="34" charset="0"/>
              <a:buChar char="-"/>
            </a:pPr>
            <a:endParaRPr lang="en-GB" sz="2100" dirty="0">
              <a:cs typeface="Calibri"/>
            </a:endParaRPr>
          </a:p>
          <a:p>
            <a:r>
              <a:rPr lang="en-GB" sz="1500" dirty="0">
                <a:cs typeface="Calibri"/>
              </a:rPr>
              <a:t>In 10 mins </a:t>
            </a:r>
            <a:r>
              <a:rPr lang="en-GB" sz="1500" dirty="0">
                <a:cs typeface="Calibri"/>
                <a:sym typeface="Symbol" panose="05050102010706020507" pitchFamily="18" charset="2"/>
              </a:rPr>
              <a:t></a:t>
            </a:r>
            <a:r>
              <a:rPr lang="en-GB" sz="1500" dirty="0">
                <a:cs typeface="Calibri"/>
              </a:rPr>
              <a:t> Class discussion of suggested success criteria to pool ideas from around the room.</a:t>
            </a:r>
          </a:p>
          <a:p>
            <a:pPr marL="428625" indent="-428625">
              <a:buFont typeface="Calibri" panose="020B0604020202020204" pitchFamily="34" charset="0"/>
              <a:buChar char="-"/>
            </a:pPr>
            <a:endParaRPr lang="en-GB" sz="2100" dirty="0">
              <a:cs typeface="Calibri"/>
            </a:endParaRPr>
          </a:p>
        </p:txBody>
      </p:sp>
      <p:sp>
        <p:nvSpPr>
          <p:cNvPr id="4" name="Footer Placeholder 3">
            <a:extLst>
              <a:ext uri="{FF2B5EF4-FFF2-40B4-BE49-F238E27FC236}">
                <a16:creationId xmlns:a16="http://schemas.microsoft.com/office/drawing/2014/main" id="{2AD8F933-B40E-69B6-BFA5-A5AB937C4684}"/>
              </a:ext>
            </a:extLst>
          </p:cNvPr>
          <p:cNvSpPr>
            <a:spLocks noGrp="1"/>
          </p:cNvSpPr>
          <p:nvPr>
            <p:ph type="ftr" sz="quarter" idx="10"/>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8E70D64-9A30-BE0B-94CA-5C5923FA5E32}"/>
              </a:ext>
            </a:extLst>
          </p:cNvPr>
          <p:cNvSpPr>
            <a:spLocks noGrp="1"/>
          </p:cNvSpPr>
          <p:nvPr>
            <p:ph type="sldNum" sz="quarter" idx="11"/>
          </p:nvPr>
        </p:nvSpPr>
        <p:spPr/>
        <p:txBody>
          <a:bodyPr/>
          <a:lstStyle/>
          <a:p>
            <a:fld id="{DA2C159E-F13C-4A85-9A41-E7669D3E0D70}" type="slidenum">
              <a:rPr lang="en-GB" smtClean="0"/>
              <a:pPr/>
              <a:t>120</a:t>
            </a:fld>
            <a:endParaRPr lang="en-GB" dirty="0"/>
          </a:p>
        </p:txBody>
      </p:sp>
    </p:spTree>
    <p:extLst>
      <p:ext uri="{BB962C8B-B14F-4D97-AF65-F5344CB8AC3E}">
        <p14:creationId xmlns:p14="http://schemas.microsoft.com/office/powerpoint/2010/main" val="23368815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54C86EE-3246-485A-B6C2-06FDF8B1CAD0}"/>
              </a:ext>
            </a:extLst>
          </p:cNvPr>
          <p:cNvGraphicFramePr>
            <a:graphicFrameLocks noGrp="1"/>
          </p:cNvGraphicFramePr>
          <p:nvPr>
            <p:extLst>
              <p:ext uri="{D42A27DB-BD31-4B8C-83A1-F6EECF244321}">
                <p14:modId xmlns:p14="http://schemas.microsoft.com/office/powerpoint/2010/main" val="2648460199"/>
              </p:ext>
            </p:extLst>
          </p:nvPr>
        </p:nvGraphicFramePr>
        <p:xfrm>
          <a:off x="560403" y="78018"/>
          <a:ext cx="8023193" cy="4987463"/>
        </p:xfrm>
        <a:graphic>
          <a:graphicData uri="http://schemas.openxmlformats.org/drawingml/2006/table">
            <a:tbl>
              <a:tblPr firstRow="1" bandRow="1">
                <a:tableStyleId>{5C22544A-7EE6-4342-B048-85BDC9FD1C3A}</a:tableStyleId>
              </a:tblPr>
              <a:tblGrid>
                <a:gridCol w="925497">
                  <a:extLst>
                    <a:ext uri="{9D8B030D-6E8A-4147-A177-3AD203B41FA5}">
                      <a16:colId xmlns:a16="http://schemas.microsoft.com/office/drawing/2014/main" val="2780692712"/>
                    </a:ext>
                  </a:extLst>
                </a:gridCol>
                <a:gridCol w="638735">
                  <a:extLst>
                    <a:ext uri="{9D8B030D-6E8A-4147-A177-3AD203B41FA5}">
                      <a16:colId xmlns:a16="http://schemas.microsoft.com/office/drawing/2014/main" val="2824786794"/>
                    </a:ext>
                  </a:extLst>
                </a:gridCol>
                <a:gridCol w="2910112">
                  <a:extLst>
                    <a:ext uri="{9D8B030D-6E8A-4147-A177-3AD203B41FA5}">
                      <a16:colId xmlns:a16="http://schemas.microsoft.com/office/drawing/2014/main" val="3677701342"/>
                    </a:ext>
                  </a:extLst>
                </a:gridCol>
                <a:gridCol w="2536794">
                  <a:extLst>
                    <a:ext uri="{9D8B030D-6E8A-4147-A177-3AD203B41FA5}">
                      <a16:colId xmlns:a16="http://schemas.microsoft.com/office/drawing/2014/main" val="2124602424"/>
                    </a:ext>
                  </a:extLst>
                </a:gridCol>
                <a:gridCol w="1012055">
                  <a:extLst>
                    <a:ext uri="{9D8B030D-6E8A-4147-A177-3AD203B41FA5}">
                      <a16:colId xmlns:a16="http://schemas.microsoft.com/office/drawing/2014/main" val="1880566041"/>
                    </a:ext>
                  </a:extLst>
                </a:gridCol>
              </a:tblGrid>
              <a:tr h="480060">
                <a:tc>
                  <a:txBody>
                    <a:bodyPr/>
                    <a:lstStyle/>
                    <a:p>
                      <a:pPr algn="ctr"/>
                      <a:r>
                        <a:rPr lang="en-GB" sz="1200" dirty="0">
                          <a:solidFill>
                            <a:schemeClr val="tx1"/>
                          </a:solidFill>
                        </a:rPr>
                        <a:t>Video title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endParaRPr lang="en-GB" sz="1200" dirty="0"/>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1200" dirty="0">
                          <a:solidFill>
                            <a:schemeClr val="tx1"/>
                          </a:solidFill>
                        </a:rPr>
                        <a:t>Group name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1319374"/>
                  </a:ext>
                </a:extLst>
              </a:tr>
              <a:tr h="480060">
                <a:tc gridSpan="2">
                  <a:txBody>
                    <a:bodyPr/>
                    <a:lstStyle/>
                    <a:p>
                      <a:pPr algn="ctr"/>
                      <a:r>
                        <a:rPr lang="en-GB" sz="1200" b="1" dirty="0">
                          <a:solidFill>
                            <a:schemeClr val="tx1"/>
                          </a:solidFill>
                        </a:rPr>
                        <a:t>Criteria</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en-GB" sz="1200" b="1" dirty="0">
                          <a:solidFill>
                            <a:schemeClr val="tx1"/>
                          </a:solidFill>
                        </a:rPr>
                        <a:t>Description and comments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pPr algn="ctr"/>
                      <a:r>
                        <a:rPr lang="en-GB" sz="1200" b="1" dirty="0">
                          <a:solidFill>
                            <a:schemeClr val="tx1"/>
                          </a:solidFill>
                        </a:rPr>
                        <a:t>Score</a:t>
                      </a:r>
                    </a:p>
                    <a:p>
                      <a:pPr algn="ctr"/>
                      <a:r>
                        <a:rPr lang="en-GB" sz="1200" b="1" dirty="0">
                          <a:solidFill>
                            <a:schemeClr val="tx1"/>
                          </a:solidFill>
                        </a:rPr>
                        <a:t>out of 5</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597989"/>
                  </a:ext>
                </a:extLst>
              </a:tr>
              <a:tr h="773467">
                <a:tc gridSpan="2">
                  <a:txBody>
                    <a:bodyPr/>
                    <a:lstStyle/>
                    <a:p>
                      <a:pPr algn="ctr"/>
                      <a:r>
                        <a:rPr lang="en-GB" sz="1200" b="1" dirty="0"/>
                        <a:t>Subject knowledge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Is the information relevant to the subject being researched?</a:t>
                      </a:r>
                    </a:p>
                    <a:p>
                      <a:r>
                        <a:rPr lang="en-GB" sz="800" dirty="0"/>
                        <a:t>Is it pitched at the right level for the audience?</a:t>
                      </a:r>
                    </a:p>
                    <a:p>
                      <a:r>
                        <a:rPr lang="en-GB" sz="800" dirty="0"/>
                        <a:t>Have you spotted any inaccuracies in the information presented?</a:t>
                      </a:r>
                    </a:p>
                    <a:p>
                      <a:endParaRPr lang="en-GB" sz="8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3192097"/>
                  </a:ext>
                </a:extLst>
              </a:tr>
              <a:tr h="815402">
                <a:tc gridSpan="2">
                  <a:txBody>
                    <a:bodyPr/>
                    <a:lstStyle/>
                    <a:p>
                      <a:pPr algn="ctr"/>
                      <a:r>
                        <a:rPr lang="en-GB" sz="1200" b="1" dirty="0"/>
                        <a:t>Completeness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Is every question asked in the task description answered?</a:t>
                      </a:r>
                    </a:p>
                    <a:p>
                      <a:r>
                        <a:rPr lang="en-GB" sz="800" dirty="0"/>
                        <a:t>Are the answers given comprehensive and detailed?</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98362080"/>
                  </a:ext>
                </a:extLst>
              </a:tr>
              <a:tr h="891540">
                <a:tc gridSpan="2">
                  <a:txBody>
                    <a:bodyPr/>
                    <a:lstStyle/>
                    <a:p>
                      <a:pPr algn="ctr"/>
                      <a:r>
                        <a:rPr lang="en-GB" sz="1200" b="1" dirty="0"/>
                        <a:t>Design and editing, use of colour and accessibility</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How professional is the video?</a:t>
                      </a:r>
                    </a:p>
                    <a:p>
                      <a:r>
                        <a:rPr lang="en-GB" sz="800" dirty="0"/>
                        <a:t>How do they emphasise points or make it easier to see certain elements?</a:t>
                      </a:r>
                    </a:p>
                    <a:p>
                      <a:r>
                        <a:rPr lang="en-GB" sz="800" dirty="0"/>
                        <a:t>Has any consideration been given to accessibility needs such as dyslexia, neurodivergency or light-sensitive epilepsy?</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4808362"/>
                  </a:ext>
                </a:extLst>
              </a:tr>
              <a:tr h="773467">
                <a:tc gridSpan="2">
                  <a:txBody>
                    <a:bodyPr/>
                    <a:lstStyle/>
                    <a:p>
                      <a:pPr algn="ctr"/>
                      <a:r>
                        <a:rPr lang="en-GB" sz="1200" b="1" dirty="0"/>
                        <a:t>Academic skills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Does the video demonstrate the use of good academic research skills? For example:</a:t>
                      </a:r>
                    </a:p>
                    <a:p>
                      <a:pPr marL="171450" indent="-171450">
                        <a:buFont typeface="Arial" panose="020B0604020202020204" pitchFamily="34" charset="0"/>
                        <a:buChar char="•"/>
                      </a:pPr>
                      <a:r>
                        <a:rPr lang="en-GB" sz="800" dirty="0"/>
                        <a:t>use of citations/references</a:t>
                      </a:r>
                    </a:p>
                    <a:p>
                      <a:pPr marL="171450" indent="-171450">
                        <a:buFont typeface="Arial" panose="020B0604020202020204" pitchFamily="34" charset="0"/>
                        <a:buChar char="•"/>
                      </a:pPr>
                      <a:r>
                        <a:rPr lang="en-GB" sz="800" dirty="0"/>
                        <a:t>use of journals or other advanced research sources</a:t>
                      </a:r>
                    </a:p>
                    <a:p>
                      <a:pPr marL="171450" indent="-171450">
                        <a:buFont typeface="Arial" panose="020B0604020202020204" pitchFamily="34" charset="0"/>
                        <a:buChar char="•"/>
                      </a:pPr>
                      <a:r>
                        <a:rPr lang="en-GB" sz="800" dirty="0"/>
                        <a:t>Higher-level thinking skills (i.e., evaluation and justification).</a:t>
                      </a:r>
                    </a:p>
                    <a:p>
                      <a:endParaRPr lang="en-GB" sz="8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6604766"/>
                  </a:ext>
                </a:extLst>
              </a:tr>
              <a:tr h="773467">
                <a:tc gridSpan="2">
                  <a:txBody>
                    <a:bodyPr/>
                    <a:lstStyle/>
                    <a:p>
                      <a:pPr algn="ctr"/>
                      <a:r>
                        <a:rPr lang="en-GB" sz="1200" b="1" dirty="0"/>
                        <a:t>Total/20</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solidFill>
                            <a:schemeClr val="tx1"/>
                          </a:solidFill>
                        </a:rPr>
                        <a:t>Additional comments</a:t>
                      </a:r>
                      <a:endParaRPr lang="en-GB" sz="140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2555278"/>
                  </a:ext>
                </a:extLst>
              </a:tr>
            </a:tbl>
          </a:graphicData>
        </a:graphic>
      </p:graphicFrame>
      <p:sp>
        <p:nvSpPr>
          <p:cNvPr id="2" name="Footer Placeholder 1">
            <a:extLst>
              <a:ext uri="{FF2B5EF4-FFF2-40B4-BE49-F238E27FC236}">
                <a16:creationId xmlns:a16="http://schemas.microsoft.com/office/drawing/2014/main" id="{463F3FC3-15B5-CF96-E24D-C073FFEB7439}"/>
              </a:ext>
            </a:extLst>
          </p:cNvPr>
          <p:cNvSpPr>
            <a:spLocks noGrp="1"/>
          </p:cNvSpPr>
          <p:nvPr>
            <p:ph type="ftr" sz="quarter" idx="11"/>
          </p:nvPr>
        </p:nvSpPr>
        <p:spPr>
          <a:xfrm>
            <a:off x="246594" y="4867971"/>
            <a:ext cx="7686376" cy="273844"/>
          </a:xfrm>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CA3AD90E-35BB-6DBC-1988-7B6B20C04CA5}"/>
              </a:ext>
            </a:extLst>
          </p:cNvPr>
          <p:cNvSpPr>
            <a:spLocks noGrp="1"/>
          </p:cNvSpPr>
          <p:nvPr>
            <p:ph type="sldNum" sz="quarter" idx="12"/>
          </p:nvPr>
        </p:nvSpPr>
        <p:spPr/>
        <p:txBody>
          <a:bodyPr/>
          <a:lstStyle/>
          <a:p>
            <a:fld id="{B4B6C296-A44E-4A66-BF29-5BE7E42CBA01}" type="slidenum">
              <a:rPr lang="en-GB" smtClean="0"/>
              <a:t>121</a:t>
            </a:fld>
            <a:endParaRPr lang="en-GB" dirty="0"/>
          </a:p>
        </p:txBody>
      </p:sp>
    </p:spTree>
    <p:extLst>
      <p:ext uri="{BB962C8B-B14F-4D97-AF65-F5344CB8AC3E}">
        <p14:creationId xmlns:p14="http://schemas.microsoft.com/office/powerpoint/2010/main" val="289963981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AA345-F071-4E3B-7829-40E1D655B997}"/>
              </a:ext>
            </a:extLst>
          </p:cNvPr>
          <p:cNvSpPr>
            <a:spLocks noGrp="1"/>
          </p:cNvSpPr>
          <p:nvPr>
            <p:ph type="title"/>
          </p:nvPr>
        </p:nvSpPr>
        <p:spPr>
          <a:xfrm>
            <a:off x="3792279" y="-329312"/>
            <a:ext cx="5591517" cy="1355479"/>
          </a:xfrm>
        </p:spPr>
        <p:txBody>
          <a:bodyPr>
            <a:normAutofit/>
          </a:bodyPr>
          <a:lstStyle/>
          <a:p>
            <a:r>
              <a:rPr lang="en-GB" sz="2000" b="1" dirty="0"/>
              <a:t>Planning – in groups</a:t>
            </a:r>
          </a:p>
        </p:txBody>
      </p:sp>
      <p:pic>
        <p:nvPicPr>
          <p:cNvPr id="5" name="Picture 4" descr="Multi-coloured paper-craft art">
            <a:extLst>
              <a:ext uri="{FF2B5EF4-FFF2-40B4-BE49-F238E27FC236}">
                <a16:creationId xmlns:a16="http://schemas.microsoft.com/office/drawing/2014/main" id="{F625B927-C0EB-5D75-8EE7-F7724AF71361}"/>
              </a:ext>
            </a:extLst>
          </p:cNvPr>
          <p:cNvPicPr>
            <a:picLocks noChangeAspect="1"/>
          </p:cNvPicPr>
          <p:nvPr/>
        </p:nvPicPr>
        <p:blipFill rotWithShape="1">
          <a:blip r:embed="rId3"/>
          <a:srcRect l="22088" r="18465" b="-3"/>
          <a:stretch/>
        </p:blipFill>
        <p:spPr>
          <a:xfrm>
            <a:off x="15" y="7"/>
            <a:ext cx="4587412" cy="5143493"/>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Text Placeholder 2">
            <a:extLst>
              <a:ext uri="{FF2B5EF4-FFF2-40B4-BE49-F238E27FC236}">
                <a16:creationId xmlns:a16="http://schemas.microsoft.com/office/drawing/2014/main" id="{24E93D03-C9F1-463F-B433-7C854AFD129B}"/>
              </a:ext>
            </a:extLst>
          </p:cNvPr>
          <p:cNvSpPr>
            <a:spLocks noGrp="1"/>
          </p:cNvSpPr>
          <p:nvPr>
            <p:ph idx="1"/>
          </p:nvPr>
        </p:nvSpPr>
        <p:spPr>
          <a:xfrm>
            <a:off x="4322502" y="936019"/>
            <a:ext cx="4721052" cy="2882750"/>
          </a:xfrm>
        </p:spPr>
        <p:txBody>
          <a:bodyPr vert="horz" lIns="68580" tIns="34290" rIns="68580" bIns="34290" rtlCol="0" anchor="t">
            <a:noAutofit/>
          </a:bodyPr>
          <a:lstStyle/>
          <a:p>
            <a:r>
              <a:rPr lang="en-GB" sz="1600" dirty="0"/>
              <a:t>Use the planning worksheet provided or create your own version if you prefer.</a:t>
            </a:r>
            <a:endParaRPr lang="en-GB" sz="1600" dirty="0">
              <a:cs typeface="Calibri"/>
            </a:endParaRPr>
          </a:p>
          <a:p>
            <a:r>
              <a:rPr lang="en-GB" sz="1600" dirty="0"/>
              <a:t>Produce an outline of what you intend to include in the video. This should focus on the success criteria laid out in the project brief. Review these now so that you are aware of what you need to include.</a:t>
            </a:r>
            <a:endParaRPr lang="en-GB" sz="1600" dirty="0">
              <a:cs typeface="Calibri"/>
            </a:endParaRPr>
          </a:p>
          <a:p>
            <a:r>
              <a:rPr lang="en-GB" sz="1600" dirty="0"/>
              <a:t>Plot out what you will talk about in the introduction. Consider where and how you will answer the questions project brief questions and what information you will include in each scene.</a:t>
            </a:r>
            <a:endParaRPr lang="en-GB" sz="1600" dirty="0">
              <a:cs typeface="Calibri"/>
            </a:endParaRPr>
          </a:p>
          <a:p>
            <a:r>
              <a:rPr lang="en-GB" sz="1600" dirty="0"/>
              <a:t>If you need more than five scenes, use another copy of the sheet.</a:t>
            </a:r>
            <a:endParaRPr lang="en-GB" sz="1600" dirty="0">
              <a:cs typeface="Calibri" panose="020F0502020204030204"/>
            </a:endParaRPr>
          </a:p>
          <a:p>
            <a:r>
              <a:rPr lang="en-GB" sz="1600" dirty="0">
                <a:cs typeface="Calibri" panose="020F0502020204030204"/>
              </a:rPr>
              <a:t>Do not forget to add final thoughts at the end – answer the questions set at the start.</a:t>
            </a:r>
          </a:p>
        </p:txBody>
      </p:sp>
      <p:sp>
        <p:nvSpPr>
          <p:cNvPr id="4" name="Footer Placeholder 3">
            <a:extLst>
              <a:ext uri="{FF2B5EF4-FFF2-40B4-BE49-F238E27FC236}">
                <a16:creationId xmlns:a16="http://schemas.microsoft.com/office/drawing/2014/main" id="{E9F506D7-411F-4E5B-A060-4341300AA565}"/>
              </a:ext>
            </a:extLst>
          </p:cNvPr>
          <p:cNvSpPr>
            <a:spLocks noGrp="1"/>
          </p:cNvSpPr>
          <p:nvPr>
            <p:ph type="ftr" sz="quarter" idx="11"/>
          </p:nvPr>
        </p:nvSpPr>
        <p:spPr/>
        <p:txBody>
          <a:bodyPr/>
          <a:lstStyle/>
          <a:p>
            <a:r>
              <a:rPr lang="en-GB" cap="none" dirty="0"/>
              <a:t>Education and Training Foundation</a:t>
            </a:r>
          </a:p>
        </p:txBody>
      </p:sp>
      <p:sp>
        <p:nvSpPr>
          <p:cNvPr id="6" name="Slide Number Placeholder 5">
            <a:extLst>
              <a:ext uri="{FF2B5EF4-FFF2-40B4-BE49-F238E27FC236}">
                <a16:creationId xmlns:a16="http://schemas.microsoft.com/office/drawing/2014/main" id="{55E4A5DA-6DB4-23C8-0D12-8B9206EBBE94}"/>
              </a:ext>
            </a:extLst>
          </p:cNvPr>
          <p:cNvSpPr>
            <a:spLocks noGrp="1"/>
          </p:cNvSpPr>
          <p:nvPr>
            <p:ph type="sldNum" sz="quarter" idx="12"/>
          </p:nvPr>
        </p:nvSpPr>
        <p:spPr/>
        <p:txBody>
          <a:bodyPr/>
          <a:lstStyle/>
          <a:p>
            <a:fld id="{03423B0E-AC18-405A-BE2C-9F8B28E6E755}" type="slidenum">
              <a:rPr lang="en-GB" smtClean="0"/>
              <a:t>122</a:t>
            </a:fld>
            <a:endParaRPr lang="en-GB" dirty="0"/>
          </a:p>
        </p:txBody>
      </p:sp>
    </p:spTree>
    <p:extLst>
      <p:ext uri="{BB962C8B-B14F-4D97-AF65-F5344CB8AC3E}">
        <p14:creationId xmlns:p14="http://schemas.microsoft.com/office/powerpoint/2010/main" val="250997032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26358CCD-4171-34DC-CC45-676C774BBC4B}"/>
              </a:ext>
            </a:extLst>
          </p:cNvPr>
          <p:cNvGraphicFramePr>
            <a:graphicFrameLocks noGrp="1"/>
          </p:cNvGraphicFramePr>
          <p:nvPr/>
        </p:nvGraphicFramePr>
        <p:xfrm>
          <a:off x="300210" y="363557"/>
          <a:ext cx="8543580" cy="4465963"/>
        </p:xfrm>
        <a:graphic>
          <a:graphicData uri="http://schemas.openxmlformats.org/drawingml/2006/table">
            <a:tbl>
              <a:tblPr firstRow="1" bandRow="1">
                <a:tableStyleId>{5C22544A-7EE6-4342-B048-85BDC9FD1C3A}</a:tableStyleId>
              </a:tblPr>
              <a:tblGrid>
                <a:gridCol w="1708716">
                  <a:extLst>
                    <a:ext uri="{9D8B030D-6E8A-4147-A177-3AD203B41FA5}">
                      <a16:colId xmlns:a16="http://schemas.microsoft.com/office/drawing/2014/main" val="1242119619"/>
                    </a:ext>
                  </a:extLst>
                </a:gridCol>
                <a:gridCol w="1708716">
                  <a:extLst>
                    <a:ext uri="{9D8B030D-6E8A-4147-A177-3AD203B41FA5}">
                      <a16:colId xmlns:a16="http://schemas.microsoft.com/office/drawing/2014/main" val="138462125"/>
                    </a:ext>
                  </a:extLst>
                </a:gridCol>
                <a:gridCol w="1708716">
                  <a:extLst>
                    <a:ext uri="{9D8B030D-6E8A-4147-A177-3AD203B41FA5}">
                      <a16:colId xmlns:a16="http://schemas.microsoft.com/office/drawing/2014/main" val="2025431857"/>
                    </a:ext>
                  </a:extLst>
                </a:gridCol>
                <a:gridCol w="1708716">
                  <a:extLst>
                    <a:ext uri="{9D8B030D-6E8A-4147-A177-3AD203B41FA5}">
                      <a16:colId xmlns:a16="http://schemas.microsoft.com/office/drawing/2014/main" val="911414386"/>
                    </a:ext>
                  </a:extLst>
                </a:gridCol>
                <a:gridCol w="1708716">
                  <a:extLst>
                    <a:ext uri="{9D8B030D-6E8A-4147-A177-3AD203B41FA5}">
                      <a16:colId xmlns:a16="http://schemas.microsoft.com/office/drawing/2014/main" val="3923770133"/>
                    </a:ext>
                  </a:extLst>
                </a:gridCol>
              </a:tblGrid>
              <a:tr h="644487">
                <a:tc gridSpan="5">
                  <a:txBody>
                    <a:bodyPr/>
                    <a:lstStyle/>
                    <a:p>
                      <a:pPr algn="l"/>
                      <a:r>
                        <a:rPr lang="en-GB" sz="900" dirty="0">
                          <a:solidFill>
                            <a:schemeClr val="tx1"/>
                          </a:solidFill>
                        </a:rPr>
                        <a:t>Introduction</a:t>
                      </a:r>
                    </a:p>
                    <a:p>
                      <a:pPr algn="ctr"/>
                      <a:endParaRPr lang="en-GB" sz="900" dirty="0">
                        <a:solidFill>
                          <a:schemeClr val="tx1"/>
                        </a:solidFill>
                      </a:endParaRPr>
                    </a:p>
                    <a:p>
                      <a:pPr algn="ctr"/>
                      <a:endParaRPr lang="en-GB" sz="90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5533497"/>
                  </a:ext>
                </a:extLst>
              </a:tr>
              <a:tr h="353228">
                <a:tc>
                  <a:txBody>
                    <a:bodyPr/>
                    <a:lstStyle/>
                    <a:p>
                      <a:pPr algn="ctr"/>
                      <a:r>
                        <a:rPr lang="en-GB" sz="900" dirty="0">
                          <a:solidFill>
                            <a:schemeClr val="tx1"/>
                          </a:solidFill>
                        </a:rPr>
                        <a:t>Scene</a:t>
                      </a:r>
                    </a:p>
                    <a:p>
                      <a:pPr algn="ctr"/>
                      <a:r>
                        <a:rPr lang="en-GB" sz="900" dirty="0">
                          <a:solidFill>
                            <a:schemeClr val="tx1"/>
                          </a:solidFill>
                        </a:rPr>
                        <a: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solidFill>
                            <a:schemeClr val="tx1"/>
                          </a:solidFill>
                        </a:rPr>
                        <a:t>Scene</a:t>
                      </a:r>
                    </a:p>
                    <a:p>
                      <a:pPr algn="ctr"/>
                      <a:r>
                        <a:rPr lang="en-GB" sz="900" dirty="0">
                          <a:solidFill>
                            <a:schemeClr val="tx1"/>
                          </a:solidFill>
                        </a:rPr>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solidFill>
                            <a:schemeClr val="tx1"/>
                          </a:solidFill>
                        </a:rPr>
                        <a:t>Scene</a:t>
                      </a:r>
                    </a:p>
                    <a:p>
                      <a:pPr algn="ctr"/>
                      <a:r>
                        <a:rPr lang="en-GB" sz="900" dirty="0">
                          <a:solidFill>
                            <a:schemeClr val="tx1"/>
                          </a:solidFill>
                        </a:rPr>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solidFill>
                            <a:schemeClr val="tx1"/>
                          </a:solidFill>
                        </a:rPr>
                        <a:t>Scene</a:t>
                      </a:r>
                    </a:p>
                    <a:p>
                      <a:pPr algn="ctr"/>
                      <a:r>
                        <a:rPr lang="en-GB" sz="900" dirty="0">
                          <a:solidFill>
                            <a:schemeClr val="tx1"/>
                          </a:solidFill>
                        </a:rPr>
                        <a:t>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solidFill>
                            <a:schemeClr val="tx1"/>
                          </a:solidFill>
                        </a:rPr>
                        <a:t>Scene</a:t>
                      </a:r>
                    </a:p>
                    <a:p>
                      <a:pPr algn="ctr"/>
                      <a:r>
                        <a:rPr lang="en-GB" sz="900" dirty="0">
                          <a:solidFill>
                            <a:schemeClr val="tx1"/>
                          </a:solidFill>
                        </a:rPr>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689295"/>
                  </a:ext>
                </a:extLst>
              </a:tr>
              <a:tr h="1127852">
                <a:tc>
                  <a:txBody>
                    <a:bodyPr/>
                    <a:lstStyle/>
                    <a:p>
                      <a:pPr algn="ctr"/>
                      <a:r>
                        <a:rPr lang="en-GB" sz="900" dirty="0"/>
                        <a:t>Content of scene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Content of scene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Content of scene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Content of Scene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Content of scene</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9502828"/>
                  </a:ext>
                </a:extLst>
              </a:tr>
              <a:tr h="933680">
                <a:tc>
                  <a:txBody>
                    <a:bodyPr/>
                    <a:lstStyle/>
                    <a:p>
                      <a:pPr algn="ctr"/>
                      <a:r>
                        <a:rPr lang="en-GB" sz="900" dirty="0"/>
                        <a:t>Topics covered</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t>Topics covered</a:t>
                      </a:r>
                    </a:p>
                    <a:p>
                      <a:pPr algn="ctr"/>
                      <a:endParaRPr lang="en-GB" sz="9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t>Topics covered</a:t>
                      </a:r>
                    </a:p>
                    <a:p>
                      <a:pPr algn="ctr"/>
                      <a:endParaRPr lang="en-GB" sz="9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t>Topics covered</a:t>
                      </a:r>
                    </a:p>
                    <a:p>
                      <a:pPr algn="ctr"/>
                      <a:endParaRPr lang="en-GB" sz="9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t>Topics covered</a:t>
                      </a:r>
                    </a:p>
                    <a:p>
                      <a:pPr algn="ctr"/>
                      <a:endParaRPr lang="en-GB" sz="9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621904"/>
                  </a:ext>
                </a:extLst>
              </a:tr>
              <a:tr h="842790">
                <a:tc>
                  <a:txBody>
                    <a:bodyPr/>
                    <a:lstStyle/>
                    <a:p>
                      <a:pPr algn="ctr"/>
                      <a:r>
                        <a:rPr lang="en-GB" sz="900" dirty="0"/>
                        <a:t>Other notes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Other notes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Other notes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Other notes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dirty="0"/>
                        <a:t>Other notes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307363"/>
                  </a:ext>
                </a:extLst>
              </a:tr>
              <a:tr h="563926">
                <a:tc gridSpan="5">
                  <a:txBody>
                    <a:bodyPr/>
                    <a:lstStyle/>
                    <a:p>
                      <a:pPr algn="l"/>
                      <a:r>
                        <a:rPr lang="en-GB" sz="900" dirty="0"/>
                        <a:t>Final thoughts</a:t>
                      </a:r>
                    </a:p>
                    <a:p>
                      <a:pPr algn="ctr"/>
                      <a:endParaRPr lang="en-GB" sz="900" dirty="0"/>
                    </a:p>
                    <a:p>
                      <a:pPr algn="ctr"/>
                      <a:endParaRPr lang="en-GB" sz="9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205664"/>
                  </a:ext>
                </a:extLst>
              </a:tr>
            </a:tbl>
          </a:graphicData>
        </a:graphic>
      </p:graphicFrame>
      <p:sp>
        <p:nvSpPr>
          <p:cNvPr id="2" name="Footer Placeholder 1">
            <a:extLst>
              <a:ext uri="{FF2B5EF4-FFF2-40B4-BE49-F238E27FC236}">
                <a16:creationId xmlns:a16="http://schemas.microsoft.com/office/drawing/2014/main" id="{8860974D-207B-6677-4889-292A2DC1C0F5}"/>
              </a:ext>
            </a:extLst>
          </p:cNvPr>
          <p:cNvSpPr>
            <a:spLocks noGrp="1"/>
          </p:cNvSpPr>
          <p:nvPr>
            <p:ph type="ftr" sz="quarter" idx="11"/>
          </p:nvPr>
        </p:nvSpPr>
        <p:spPr>
          <a:xfrm>
            <a:off x="270000" y="4869656"/>
            <a:ext cx="7686376" cy="273844"/>
          </a:xfrm>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A43C4834-2CCE-635C-7AF9-0F86685309B0}"/>
              </a:ext>
            </a:extLst>
          </p:cNvPr>
          <p:cNvSpPr>
            <a:spLocks noGrp="1"/>
          </p:cNvSpPr>
          <p:nvPr>
            <p:ph type="sldNum" sz="quarter" idx="12"/>
          </p:nvPr>
        </p:nvSpPr>
        <p:spPr/>
        <p:txBody>
          <a:bodyPr/>
          <a:lstStyle/>
          <a:p>
            <a:fld id="{B4B6C296-A44E-4A66-BF29-5BE7E42CBA01}" type="slidenum">
              <a:rPr lang="en-GB" smtClean="0"/>
              <a:t>123</a:t>
            </a:fld>
            <a:endParaRPr lang="en-GB" dirty="0"/>
          </a:p>
        </p:txBody>
      </p:sp>
    </p:spTree>
    <p:extLst>
      <p:ext uri="{BB962C8B-B14F-4D97-AF65-F5344CB8AC3E}">
        <p14:creationId xmlns:p14="http://schemas.microsoft.com/office/powerpoint/2010/main" val="215416806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7A52C-A90B-A8DD-1349-EFAD0D7713B6}"/>
              </a:ext>
            </a:extLst>
          </p:cNvPr>
          <p:cNvSpPr>
            <a:spLocks noGrp="1"/>
          </p:cNvSpPr>
          <p:nvPr>
            <p:ph type="title"/>
          </p:nvPr>
        </p:nvSpPr>
        <p:spPr/>
        <p:txBody>
          <a:bodyPr>
            <a:normAutofit/>
          </a:bodyPr>
          <a:lstStyle/>
          <a:p>
            <a:r>
              <a:rPr lang="en-GB" sz="2000" b="1" dirty="0"/>
              <a:t>Preparing a script</a:t>
            </a:r>
          </a:p>
        </p:txBody>
      </p:sp>
      <p:sp>
        <p:nvSpPr>
          <p:cNvPr id="3" name="Content Placeholder 2">
            <a:extLst>
              <a:ext uri="{FF2B5EF4-FFF2-40B4-BE49-F238E27FC236}">
                <a16:creationId xmlns:a16="http://schemas.microsoft.com/office/drawing/2014/main" id="{EC9CEA73-32CD-CA6F-D3AA-3A291D57B7A0}"/>
              </a:ext>
            </a:extLst>
          </p:cNvPr>
          <p:cNvSpPr>
            <a:spLocks noGrp="1"/>
          </p:cNvSpPr>
          <p:nvPr>
            <p:ph idx="1"/>
          </p:nvPr>
        </p:nvSpPr>
        <p:spPr/>
        <p:txBody>
          <a:bodyPr vert="horz" lIns="68580" tIns="34290" rIns="68580" bIns="34290" rtlCol="0" anchor="t">
            <a:normAutofit fontScale="55000" lnSpcReduction="20000"/>
          </a:bodyPr>
          <a:lstStyle/>
          <a:p>
            <a:r>
              <a:rPr lang="en-GB" dirty="0"/>
              <a:t>Once you have a plan worked out, you can start to produce your script.</a:t>
            </a:r>
            <a:endParaRPr lang="en-GB" dirty="0">
              <a:cs typeface="Calibri"/>
            </a:endParaRPr>
          </a:p>
          <a:p>
            <a:r>
              <a:rPr lang="en-GB" dirty="0"/>
              <a:t>Write out what you plan to say in each scene. Decide who in your group will be saying what.</a:t>
            </a:r>
          </a:p>
          <a:p>
            <a:r>
              <a:rPr lang="en-GB" dirty="0">
                <a:cs typeface="Calibri"/>
              </a:rPr>
              <a:t>Focus on the higher-level information – the drugs and the controversies, the active ingredients </a:t>
            </a:r>
            <a:r>
              <a:rPr lang="en-GB" dirty="0">
                <a:cs typeface="Calibri"/>
                <a:sym typeface="Symbol" panose="05050102010706020507" pitchFamily="18" charset="2"/>
              </a:rPr>
              <a:t>– </a:t>
            </a:r>
            <a:r>
              <a:rPr lang="en-GB" dirty="0">
                <a:cs typeface="Calibri"/>
              </a:rPr>
              <a:t>using your background knowledge of biochemistry to underpin your discussion.</a:t>
            </a:r>
            <a:endParaRPr lang="en-GB" dirty="0"/>
          </a:p>
          <a:p>
            <a:r>
              <a:rPr lang="en-GB" dirty="0"/>
              <a:t>Pro tip: If you want to know whether the dialogue you have written sounds natural, try reading it aloud. You will be able to hear problems with it better than you can read them.</a:t>
            </a:r>
          </a:p>
          <a:p>
            <a:r>
              <a:rPr lang="en-GB" dirty="0"/>
              <a:t>Swap scripts with another group. Comment on any missing or incorrect information in what is being said.</a:t>
            </a:r>
          </a:p>
          <a:p>
            <a:r>
              <a:rPr lang="en-GB" dirty="0">
                <a:cs typeface="Calibri" panose="020F0502020204030204"/>
              </a:rPr>
              <a:t>Prepare any resources (PowerPoint slides, etc.) you might need.</a:t>
            </a:r>
          </a:p>
        </p:txBody>
      </p:sp>
      <p:sp>
        <p:nvSpPr>
          <p:cNvPr id="4" name="Footer Placeholder 3">
            <a:extLst>
              <a:ext uri="{FF2B5EF4-FFF2-40B4-BE49-F238E27FC236}">
                <a16:creationId xmlns:a16="http://schemas.microsoft.com/office/drawing/2014/main" id="{5F427ADC-7D70-3583-1954-04207B4951A6}"/>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4D32BA91-868F-8FBB-1744-D7AFAFAEB6AA}"/>
              </a:ext>
            </a:extLst>
          </p:cNvPr>
          <p:cNvSpPr>
            <a:spLocks noGrp="1"/>
          </p:cNvSpPr>
          <p:nvPr>
            <p:ph type="sldNum" sz="quarter" idx="12"/>
          </p:nvPr>
        </p:nvSpPr>
        <p:spPr/>
        <p:txBody>
          <a:bodyPr/>
          <a:lstStyle/>
          <a:p>
            <a:fld id="{03423B0E-AC18-405A-BE2C-9F8B28E6E755}" type="slidenum">
              <a:rPr lang="en-GB" smtClean="0"/>
              <a:t>124</a:t>
            </a:fld>
            <a:endParaRPr lang="en-GB" dirty="0"/>
          </a:p>
        </p:txBody>
      </p:sp>
    </p:spTree>
    <p:extLst>
      <p:ext uri="{BB962C8B-B14F-4D97-AF65-F5344CB8AC3E}">
        <p14:creationId xmlns:p14="http://schemas.microsoft.com/office/powerpoint/2010/main" val="310526052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DA946-6A79-34CA-9803-F597909F3C75}"/>
              </a:ext>
            </a:extLst>
          </p:cNvPr>
          <p:cNvSpPr>
            <a:spLocks noGrp="1"/>
          </p:cNvSpPr>
          <p:nvPr>
            <p:ph type="title"/>
          </p:nvPr>
        </p:nvSpPr>
        <p:spPr/>
        <p:txBody>
          <a:bodyPr>
            <a:normAutofit/>
          </a:bodyPr>
          <a:lstStyle/>
          <a:p>
            <a:r>
              <a:rPr lang="en-GB" sz="2000" b="1" dirty="0"/>
              <a:t>Where are we up to?</a:t>
            </a:r>
          </a:p>
        </p:txBody>
      </p:sp>
      <p:sp>
        <p:nvSpPr>
          <p:cNvPr id="3" name="Content Placeholder 2">
            <a:extLst>
              <a:ext uri="{FF2B5EF4-FFF2-40B4-BE49-F238E27FC236}">
                <a16:creationId xmlns:a16="http://schemas.microsoft.com/office/drawing/2014/main" id="{495A40A7-FF4F-6D0B-1270-DD31B6254CD5}"/>
              </a:ext>
            </a:extLst>
          </p:cNvPr>
          <p:cNvSpPr>
            <a:spLocks noGrp="1"/>
          </p:cNvSpPr>
          <p:nvPr>
            <p:ph idx="1"/>
          </p:nvPr>
        </p:nvSpPr>
        <p:spPr>
          <a:xfrm>
            <a:off x="252094" y="1394551"/>
            <a:ext cx="8423593" cy="3394472"/>
          </a:xfrm>
        </p:spPr>
        <p:txBody>
          <a:bodyPr vert="horz" lIns="68580" tIns="34290" rIns="68580" bIns="34290" rtlCol="0" anchor="t">
            <a:normAutofit fontScale="70000" lnSpcReduction="20000"/>
          </a:bodyPr>
          <a:lstStyle/>
          <a:p>
            <a:pPr marL="0" indent="0">
              <a:buNone/>
            </a:pPr>
            <a:r>
              <a:rPr lang="en-GB" dirty="0"/>
              <a:t>By this point, you should have:</a:t>
            </a:r>
          </a:p>
          <a:p>
            <a:r>
              <a:rPr lang="en-GB" dirty="0"/>
              <a:t>answers to all the questions you asked in lesson 1 and any questions added throughout</a:t>
            </a:r>
            <a:endParaRPr lang="en-GB" dirty="0">
              <a:cs typeface="Arial"/>
            </a:endParaRPr>
          </a:p>
          <a:p>
            <a:r>
              <a:rPr lang="en-GB" dirty="0"/>
              <a:t>a collection of notes and research documents on the scientific information needed to understand the issues</a:t>
            </a:r>
            <a:endParaRPr lang="en-GB" dirty="0">
              <a:cs typeface="Arial"/>
            </a:endParaRPr>
          </a:p>
          <a:p>
            <a:r>
              <a:rPr lang="en-GB" dirty="0"/>
              <a:t>a scene-by-scene plan of your video presentation</a:t>
            </a:r>
            <a:endParaRPr lang="en-GB" dirty="0">
              <a:cs typeface="Arial"/>
            </a:endParaRPr>
          </a:p>
          <a:p>
            <a:r>
              <a:rPr lang="en-GB" dirty="0"/>
              <a:t>a completed script.</a:t>
            </a:r>
            <a:endParaRPr lang="en-GB" dirty="0">
              <a:cs typeface="Arial"/>
            </a:endParaRPr>
          </a:p>
          <a:p>
            <a:pPr marL="0" indent="0">
              <a:buNone/>
            </a:pPr>
            <a:endParaRPr lang="en-GB" dirty="0"/>
          </a:p>
          <a:p>
            <a:pPr marL="0" indent="0">
              <a:buNone/>
            </a:pPr>
            <a:r>
              <a:rPr lang="en-GB" dirty="0"/>
              <a:t>If you do not have all of these, you will need to make sure you have them for the next lesson when we will s</a:t>
            </a:r>
            <a:r>
              <a:rPr lang="en-GB" dirty="0">
                <a:cs typeface="Calibri" panose="020F0502020204030204"/>
              </a:rPr>
              <a:t>tart filming.</a:t>
            </a:r>
          </a:p>
        </p:txBody>
      </p:sp>
      <p:sp>
        <p:nvSpPr>
          <p:cNvPr id="4" name="Footer Placeholder 3">
            <a:extLst>
              <a:ext uri="{FF2B5EF4-FFF2-40B4-BE49-F238E27FC236}">
                <a16:creationId xmlns:a16="http://schemas.microsoft.com/office/drawing/2014/main" id="{06BFCDD3-42B8-D3FB-65BE-981FF8C90409}"/>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7CFED927-37F5-FB39-6827-C52D293B6F1A}"/>
              </a:ext>
            </a:extLst>
          </p:cNvPr>
          <p:cNvSpPr>
            <a:spLocks noGrp="1"/>
          </p:cNvSpPr>
          <p:nvPr>
            <p:ph type="sldNum" sz="quarter" idx="12"/>
          </p:nvPr>
        </p:nvSpPr>
        <p:spPr/>
        <p:txBody>
          <a:bodyPr/>
          <a:lstStyle/>
          <a:p>
            <a:fld id="{03423B0E-AC18-405A-BE2C-9F8B28E6E755}" type="slidenum">
              <a:rPr lang="en-GB" smtClean="0"/>
              <a:t>125</a:t>
            </a:fld>
            <a:endParaRPr lang="en-GB" dirty="0"/>
          </a:p>
        </p:txBody>
      </p:sp>
    </p:spTree>
    <p:extLst>
      <p:ext uri="{BB962C8B-B14F-4D97-AF65-F5344CB8AC3E}">
        <p14:creationId xmlns:p14="http://schemas.microsoft.com/office/powerpoint/2010/main" val="23169904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5AB26-D9EB-EF4F-3ADB-7040D2CA4674}"/>
              </a:ext>
            </a:extLst>
          </p:cNvPr>
          <p:cNvSpPr>
            <a:spLocks noGrp="1"/>
          </p:cNvSpPr>
          <p:nvPr>
            <p:ph type="title"/>
          </p:nvPr>
        </p:nvSpPr>
        <p:spPr/>
        <p:txBody>
          <a:bodyPr>
            <a:normAutofit/>
          </a:bodyPr>
          <a:lstStyle/>
          <a:p>
            <a:r>
              <a:rPr lang="en-GB" sz="2000" b="1" dirty="0"/>
              <a:t>Plenary</a:t>
            </a:r>
          </a:p>
        </p:txBody>
      </p:sp>
      <p:sp>
        <p:nvSpPr>
          <p:cNvPr id="3" name="Content Placeholder 2">
            <a:extLst>
              <a:ext uri="{FF2B5EF4-FFF2-40B4-BE49-F238E27FC236}">
                <a16:creationId xmlns:a16="http://schemas.microsoft.com/office/drawing/2014/main" id="{3EDA220D-8114-90F8-2256-6E3FB1C5389A}"/>
              </a:ext>
            </a:extLst>
          </p:cNvPr>
          <p:cNvSpPr>
            <a:spLocks noGrp="1"/>
          </p:cNvSpPr>
          <p:nvPr>
            <p:ph idx="1"/>
          </p:nvPr>
        </p:nvSpPr>
        <p:spPr/>
        <p:txBody>
          <a:bodyPr/>
          <a:lstStyle/>
          <a:p>
            <a:r>
              <a:rPr lang="en-GB" sz="2400" dirty="0"/>
              <a:t>On a sticky note, write your name and:</a:t>
            </a:r>
          </a:p>
          <a:p>
            <a:pPr lvl="1">
              <a:buFont typeface="Courier New" panose="02070309020205020404" pitchFamily="49" charset="0"/>
              <a:buChar char="o"/>
            </a:pPr>
            <a:r>
              <a:rPr lang="en-GB" sz="2000" dirty="0"/>
              <a:t>one thing you think you have achieved this lesson</a:t>
            </a:r>
          </a:p>
          <a:p>
            <a:pPr lvl="1">
              <a:buFont typeface="Courier New" panose="02070309020205020404" pitchFamily="49" charset="0"/>
              <a:buChar char="o"/>
            </a:pPr>
            <a:r>
              <a:rPr lang="en-GB" sz="2000" dirty="0"/>
              <a:t>one thing you still need to achieve but can do so easily with enough time</a:t>
            </a:r>
          </a:p>
          <a:p>
            <a:pPr lvl="1">
              <a:buFont typeface="Courier New" panose="02070309020205020404" pitchFamily="49" charset="0"/>
              <a:buChar char="o"/>
            </a:pPr>
            <a:r>
              <a:rPr lang="en-GB" sz="2000" dirty="0"/>
              <a:t>one thing you need to achieve and which you think you need more help on.</a:t>
            </a:r>
          </a:p>
          <a:p>
            <a:r>
              <a:rPr lang="en-GB" sz="2400" dirty="0"/>
              <a:t>Put the sticky note on the board when done.</a:t>
            </a:r>
          </a:p>
        </p:txBody>
      </p:sp>
      <p:sp>
        <p:nvSpPr>
          <p:cNvPr id="4" name="Footer Placeholder 3">
            <a:extLst>
              <a:ext uri="{FF2B5EF4-FFF2-40B4-BE49-F238E27FC236}">
                <a16:creationId xmlns:a16="http://schemas.microsoft.com/office/drawing/2014/main" id="{94603420-B3A5-B023-3F30-39938145FF95}"/>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7BF76778-49B5-F28B-C6FF-CCA13E18D4F1}"/>
              </a:ext>
            </a:extLst>
          </p:cNvPr>
          <p:cNvSpPr>
            <a:spLocks noGrp="1"/>
          </p:cNvSpPr>
          <p:nvPr>
            <p:ph type="sldNum" sz="quarter" idx="12"/>
          </p:nvPr>
        </p:nvSpPr>
        <p:spPr/>
        <p:txBody>
          <a:bodyPr/>
          <a:lstStyle/>
          <a:p>
            <a:fld id="{03423B0E-AC18-405A-BE2C-9F8B28E6E755}" type="slidenum">
              <a:rPr lang="en-GB" smtClean="0"/>
              <a:t>126</a:t>
            </a:fld>
            <a:endParaRPr lang="en-GB" dirty="0"/>
          </a:p>
        </p:txBody>
      </p:sp>
    </p:spTree>
    <p:extLst>
      <p:ext uri="{BB962C8B-B14F-4D97-AF65-F5344CB8AC3E}">
        <p14:creationId xmlns:p14="http://schemas.microsoft.com/office/powerpoint/2010/main" val="238533072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1663876" y="729868"/>
            <a:ext cx="7192124" cy="2327972"/>
          </a:xfrm>
        </p:spPr>
        <p:txBody>
          <a:bodyPr/>
          <a:lstStyle/>
          <a:p>
            <a:pPr>
              <a:lnSpc>
                <a:spcPct val="100000"/>
              </a:lnSpc>
            </a:pPr>
            <a:r>
              <a:rPr lang="en-US" sz="4950" dirty="0"/>
              <a:t>08. Producing your video documentary report</a:t>
            </a:r>
            <a:endParaRPr lang="en-US" dirty="0"/>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The science of weight loss</a:t>
            </a:r>
          </a:p>
        </p:txBody>
      </p:sp>
    </p:spTree>
    <p:extLst>
      <p:ext uri="{BB962C8B-B14F-4D97-AF65-F5344CB8AC3E}">
        <p14:creationId xmlns:p14="http://schemas.microsoft.com/office/powerpoint/2010/main" val="129823755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128</a:t>
            </a:fld>
            <a:endParaRPr lang="en-GB" dirty="0"/>
          </a:p>
        </p:txBody>
      </p:sp>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9"/>
            <a:ext cx="3958857" cy="2127479"/>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1988" dirty="0">
              <a:cs typeface="Arial"/>
            </a:endParaRPr>
          </a:p>
          <a:p>
            <a:r>
              <a:rPr lang="en-GB" sz="1950" dirty="0">
                <a:cs typeface="Arial"/>
              </a:rPr>
              <a:t>Recording of video broadcast.</a:t>
            </a:r>
            <a:endParaRPr lang="en-GB" sz="1950" dirty="0"/>
          </a:p>
          <a:p>
            <a:r>
              <a:rPr lang="en-GB" sz="1950" dirty="0">
                <a:cs typeface="Arial"/>
              </a:rPr>
              <a:t>Review and develop a set of success criteria for the video.</a:t>
            </a:r>
          </a:p>
          <a:p>
            <a:r>
              <a:rPr lang="en-GB" sz="1950" dirty="0">
                <a:cs typeface="Arial"/>
              </a:rPr>
              <a:t>Review your plan from the last lesson.</a:t>
            </a:r>
          </a:p>
          <a:p>
            <a:endParaRPr lang="en-GB" sz="1988" dirty="0">
              <a:latin typeface="Calibri"/>
              <a:cs typeface="Arial"/>
            </a:endParaRPr>
          </a:p>
          <a:p>
            <a:pPr marL="0" indent="0">
              <a:buNone/>
            </a:pPr>
            <a:endParaRPr lang="en-GB" sz="900" dirty="0">
              <a:latin typeface="Arial"/>
              <a:cs typeface="Arial"/>
            </a:endParaRPr>
          </a:p>
        </p:txBody>
      </p:sp>
      <p:sp>
        <p:nvSpPr>
          <p:cNvPr id="2" name="TextBox 1">
            <a:extLst>
              <a:ext uri="{FF2B5EF4-FFF2-40B4-BE49-F238E27FC236}">
                <a16:creationId xmlns:a16="http://schemas.microsoft.com/office/drawing/2014/main" id="{7D2A53B6-0BDD-B72E-DDF9-7CDC3A57C5DB}"/>
              </a:ext>
            </a:extLst>
          </p:cNvPr>
          <p:cNvSpPr txBox="1"/>
          <p:nvPr/>
        </p:nvSpPr>
        <p:spPr>
          <a:xfrm>
            <a:off x="278160" y="2042820"/>
            <a:ext cx="4569178" cy="30315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050" b="1" dirty="0">
                <a:latin typeface="Arial"/>
                <a:cs typeface="Segoe UI"/>
              </a:rPr>
              <a:t>Project brief</a:t>
            </a:r>
            <a:r>
              <a:rPr lang="en-US" sz="1050" dirty="0">
                <a:latin typeface="Arial"/>
                <a:cs typeface="Segoe UI"/>
              </a:rPr>
              <a:t>​</a:t>
            </a:r>
          </a:p>
          <a:p>
            <a:endParaRPr lang="en-US" sz="1050" dirty="0">
              <a:latin typeface="Arial"/>
              <a:cs typeface="Segoe UI"/>
            </a:endParaRPr>
          </a:p>
          <a:p>
            <a:r>
              <a:rPr lang="en-GB" sz="1500" dirty="0">
                <a:latin typeface="Arial"/>
                <a:cs typeface="Arial"/>
              </a:rPr>
              <a:t>Your manager wants you to prepare a 10-minute video report which will be aired as part of a three-part series on obesity and health. </a:t>
            </a:r>
            <a:r>
              <a:rPr lang="en-GB" sz="1500" b="1" dirty="0">
                <a:latin typeface="Arial"/>
                <a:cs typeface="Arial"/>
              </a:rPr>
              <a:t>The aim is to outline the mode of action, effectiveness and side effects </a:t>
            </a:r>
            <a:r>
              <a:rPr lang="en-GB" sz="1500" b="1" dirty="0">
                <a:cs typeface="Arial"/>
              </a:rPr>
              <a:t>of the weight-loss drugs Xenical (orlistat) and Ozempic (semaglutide), and to discuss the related controversies.</a:t>
            </a:r>
            <a:r>
              <a:rPr lang="en-GB" sz="1500" dirty="0">
                <a:latin typeface="Arial"/>
                <a:cs typeface="Arial"/>
              </a:rPr>
              <a:t> You have been told that your report is being shown in a primetime slot, so it needs to be high quality and use reliable sources. </a:t>
            </a:r>
            <a:endParaRPr lang="en-US" dirty="0"/>
          </a:p>
          <a:p>
            <a:endParaRPr lang="en-GB" sz="1350" dirty="0">
              <a:latin typeface="Arial"/>
              <a:cs typeface="Segoe UI"/>
            </a:endParaRPr>
          </a:p>
          <a:p>
            <a:r>
              <a:rPr lang="en-GB" sz="800" dirty="0">
                <a:latin typeface="Arial"/>
                <a:cs typeface="Segoe UI"/>
              </a:rPr>
              <a:t>​</a:t>
            </a:r>
          </a:p>
        </p:txBody>
      </p:sp>
      <p:graphicFrame>
        <p:nvGraphicFramePr>
          <p:cNvPr id="6" name="Table 5">
            <a:extLst>
              <a:ext uri="{FF2B5EF4-FFF2-40B4-BE49-F238E27FC236}">
                <a16:creationId xmlns:a16="http://schemas.microsoft.com/office/drawing/2014/main" id="{48A8C5EC-6341-3FC9-889C-319A8D9CEC22}"/>
              </a:ext>
            </a:extLst>
          </p:cNvPr>
          <p:cNvGraphicFramePr>
            <a:graphicFrameLocks noGrp="1"/>
          </p:cNvGraphicFramePr>
          <p:nvPr>
            <p:extLst>
              <p:ext uri="{D42A27DB-BD31-4B8C-83A1-F6EECF244321}">
                <p14:modId xmlns:p14="http://schemas.microsoft.com/office/powerpoint/2010/main" val="742488006"/>
              </p:ext>
            </p:extLst>
          </p:nvPr>
        </p:nvGraphicFramePr>
        <p:xfrm>
          <a:off x="283600" y="576656"/>
          <a:ext cx="4304966" cy="1432887"/>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69109">
                <a:tc>
                  <a:txBody>
                    <a:bodyPr/>
                    <a:lstStyle/>
                    <a:p>
                      <a:pPr>
                        <a:lnSpc>
                          <a:spcPct val="107000"/>
                        </a:lnSpc>
                        <a:spcAft>
                          <a:spcPts val="0"/>
                        </a:spcAft>
                      </a:pPr>
                      <a:endParaRPr lang="en-GB" sz="1600" dirty="0">
                        <a:solidFill>
                          <a:schemeClr val="bg2"/>
                        </a:solidFill>
                        <a:effectLst/>
                      </a:endParaRPr>
                    </a:p>
                    <a:p>
                      <a:pPr lvl="0">
                        <a:lnSpc>
                          <a:spcPct val="107000"/>
                        </a:lnSpc>
                        <a:spcAft>
                          <a:spcPts val="0"/>
                        </a:spcAft>
                        <a:buNone/>
                      </a:pPr>
                      <a:r>
                        <a:rPr lang="en-GB" sz="1600" dirty="0">
                          <a:solidFill>
                            <a:schemeClr val="bg2"/>
                          </a:solidFill>
                          <a:effectLst/>
                        </a:rPr>
                        <a:t>B1.8</a:t>
                      </a:r>
                    </a:p>
                    <a:p>
                      <a:pPr lvl="0">
                        <a:lnSpc>
                          <a:spcPct val="107000"/>
                        </a:lnSpc>
                        <a:spcAft>
                          <a:spcPts val="0"/>
                        </a:spcAft>
                        <a:buNone/>
                      </a:pPr>
                      <a:endParaRPr lang="en-GB" sz="1600" dirty="0">
                        <a:solidFill>
                          <a:schemeClr val="bg2"/>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 proteins and Carbohydrates.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r h="669109">
                <a:tc>
                  <a:txBody>
                    <a:bodyPr/>
                    <a:lstStyle/>
                    <a:p>
                      <a:pPr lvl="0">
                        <a:lnSpc>
                          <a:spcPct val="107000"/>
                        </a:lnSpc>
                        <a:spcAft>
                          <a:spcPts val="0"/>
                        </a:spcAft>
                        <a:buNone/>
                      </a:pPr>
                      <a:r>
                        <a:rPr lang="en-GB" sz="1600" dirty="0">
                          <a:solidFill>
                            <a:schemeClr val="bg2"/>
                          </a:solidFill>
                          <a:effectLst/>
                        </a:rPr>
                        <a:t>B1.9</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properties and functions of enzymes that are determined by their tertiary structure.</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extLst>
                  <a:ext uri="{0D108BD9-81ED-4DB2-BD59-A6C34878D82A}">
                    <a16:rowId xmlns:a16="http://schemas.microsoft.com/office/drawing/2014/main" val="90027099"/>
                  </a:ext>
                </a:extLst>
              </a:tr>
            </a:tbl>
          </a:graphicData>
        </a:graphic>
      </p:graphicFrame>
    </p:spTree>
    <p:extLst>
      <p:ext uri="{BB962C8B-B14F-4D97-AF65-F5344CB8AC3E}">
        <p14:creationId xmlns:p14="http://schemas.microsoft.com/office/powerpoint/2010/main" val="414073880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4B32D-732F-AC53-3ECB-CF6E71405292}"/>
              </a:ext>
            </a:extLst>
          </p:cNvPr>
          <p:cNvSpPr>
            <a:spLocks noGrp="1"/>
          </p:cNvSpPr>
          <p:nvPr>
            <p:ph type="title"/>
          </p:nvPr>
        </p:nvSpPr>
        <p:spPr/>
        <p:txBody>
          <a:bodyPr/>
          <a:lstStyle/>
          <a:p>
            <a:r>
              <a:rPr lang="en-GB" dirty="0"/>
              <a:t>Time to record your video</a:t>
            </a:r>
          </a:p>
        </p:txBody>
      </p:sp>
      <p:sp>
        <p:nvSpPr>
          <p:cNvPr id="3" name="Text Placeholder 2">
            <a:extLst>
              <a:ext uri="{FF2B5EF4-FFF2-40B4-BE49-F238E27FC236}">
                <a16:creationId xmlns:a16="http://schemas.microsoft.com/office/drawing/2014/main" id="{5BE02062-549D-8F00-5E70-1CCE1C490BC5}"/>
              </a:ext>
            </a:extLst>
          </p:cNvPr>
          <p:cNvSpPr>
            <a:spLocks noGrp="1"/>
          </p:cNvSpPr>
          <p:nvPr>
            <p:ph type="body" sz="quarter" idx="12"/>
          </p:nvPr>
        </p:nvSpPr>
        <p:spPr>
          <a:xfrm>
            <a:off x="234001" y="986401"/>
            <a:ext cx="8849152" cy="3601574"/>
          </a:xfrm>
        </p:spPr>
        <p:txBody>
          <a:bodyPr vert="horz" lIns="68580" tIns="34290" rIns="68580" bIns="34290" rtlCol="0" anchor="t">
            <a:noAutofit/>
          </a:bodyPr>
          <a:lstStyle/>
          <a:p>
            <a:r>
              <a:rPr lang="en-GB" sz="2400" dirty="0"/>
              <a:t>Quick review of your video planning (15 mins)</a:t>
            </a:r>
            <a:endParaRPr lang="en-GB" sz="2400" dirty="0">
              <a:cs typeface="Calibri"/>
            </a:endParaRPr>
          </a:p>
          <a:p>
            <a:endParaRPr lang="en-GB" sz="2400" dirty="0">
              <a:cs typeface="Calibri"/>
            </a:endParaRPr>
          </a:p>
          <a:p>
            <a:r>
              <a:rPr lang="en-GB" sz="2400" dirty="0">
                <a:cs typeface="Calibri"/>
              </a:rPr>
              <a:t>As a group, review your plan from the last lesson:</a:t>
            </a:r>
          </a:p>
          <a:p>
            <a:pPr marL="428625" indent="-428625">
              <a:buFont typeface="Arial" panose="020B0604020202020204" pitchFamily="34" charset="0"/>
              <a:buChar char="•"/>
            </a:pPr>
            <a:r>
              <a:rPr lang="en-GB" sz="2000" dirty="0">
                <a:cs typeface="Calibri"/>
              </a:rPr>
              <a:t>What are the key messages you are going to present?</a:t>
            </a:r>
          </a:p>
          <a:p>
            <a:pPr marL="428625" indent="-428625">
              <a:buFont typeface="Arial" panose="020B0604020202020204" pitchFamily="34" charset="0"/>
              <a:buChar char="•"/>
            </a:pPr>
            <a:r>
              <a:rPr lang="en-GB" sz="2000" dirty="0">
                <a:cs typeface="Calibri"/>
              </a:rPr>
              <a:t>How will you deliver those messages? Will you have slides? What will the setup be? Location?</a:t>
            </a:r>
          </a:p>
          <a:p>
            <a:pPr marL="428625" indent="-428625">
              <a:buFont typeface="Arial" panose="020B0604020202020204" pitchFamily="34" charset="0"/>
              <a:buChar char="•"/>
            </a:pPr>
            <a:r>
              <a:rPr lang="en-GB" sz="2000" dirty="0">
                <a:cs typeface="Calibri"/>
              </a:rPr>
              <a:t>How will you split up parts of the video? What are the sections?</a:t>
            </a:r>
          </a:p>
          <a:p>
            <a:pPr marL="428625" indent="-428625">
              <a:buFont typeface="Arial" panose="020B0604020202020204" pitchFamily="34" charset="0"/>
              <a:buChar char="•"/>
            </a:pPr>
            <a:r>
              <a:rPr lang="en-GB" sz="2000" dirty="0">
                <a:cs typeface="Calibri"/>
              </a:rPr>
              <a:t>Who is going to do what? (make sure you all present a section of the report)</a:t>
            </a:r>
          </a:p>
          <a:p>
            <a:r>
              <a:rPr lang="en-GB" sz="1500" dirty="0">
                <a:cs typeface="Calibri"/>
              </a:rPr>
              <a:t>Your tutor will circulate as you plan to provide support, feedback and answer to questions.</a:t>
            </a:r>
            <a:endParaRPr lang="en-GB" sz="2100" dirty="0">
              <a:cs typeface="Calibri"/>
            </a:endParaRPr>
          </a:p>
          <a:p>
            <a:pPr marL="428625" indent="-428625">
              <a:buFont typeface="Calibri" panose="020B0604020202020204" pitchFamily="34" charset="0"/>
              <a:buChar char="-"/>
            </a:pPr>
            <a:endParaRPr lang="en-GB" sz="2100" dirty="0">
              <a:cs typeface="Calibri"/>
            </a:endParaRPr>
          </a:p>
        </p:txBody>
      </p:sp>
      <p:sp>
        <p:nvSpPr>
          <p:cNvPr id="4" name="Footer Placeholder 3">
            <a:extLst>
              <a:ext uri="{FF2B5EF4-FFF2-40B4-BE49-F238E27FC236}">
                <a16:creationId xmlns:a16="http://schemas.microsoft.com/office/drawing/2014/main" id="{A98ECB81-9D45-54C1-C85E-EB137AD2C0E7}"/>
              </a:ext>
            </a:extLst>
          </p:cNvPr>
          <p:cNvSpPr>
            <a:spLocks noGrp="1"/>
          </p:cNvSpPr>
          <p:nvPr>
            <p:ph type="ftr" sz="quarter" idx="10"/>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88A5630B-40EF-A820-C263-DEF78A7D1894}"/>
              </a:ext>
            </a:extLst>
          </p:cNvPr>
          <p:cNvSpPr>
            <a:spLocks noGrp="1"/>
          </p:cNvSpPr>
          <p:nvPr>
            <p:ph type="sldNum" sz="quarter" idx="11"/>
          </p:nvPr>
        </p:nvSpPr>
        <p:spPr/>
        <p:txBody>
          <a:bodyPr/>
          <a:lstStyle/>
          <a:p>
            <a:fld id="{DA2C159E-F13C-4A85-9A41-E7669D3E0D70}" type="slidenum">
              <a:rPr lang="en-GB" smtClean="0"/>
              <a:pPr/>
              <a:t>129</a:t>
            </a:fld>
            <a:endParaRPr lang="en-GB" dirty="0"/>
          </a:p>
        </p:txBody>
      </p:sp>
    </p:spTree>
    <p:extLst>
      <p:ext uri="{BB962C8B-B14F-4D97-AF65-F5344CB8AC3E}">
        <p14:creationId xmlns:p14="http://schemas.microsoft.com/office/powerpoint/2010/main" val="1077277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C792E5-4D2B-F9A5-8D89-F5EA746984B0}"/>
              </a:ext>
            </a:extLst>
          </p:cNvPr>
          <p:cNvSpPr>
            <a:spLocks noGrp="1"/>
          </p:cNvSpPr>
          <p:nvPr>
            <p:ph type="ctrTitle"/>
          </p:nvPr>
        </p:nvSpPr>
        <p:spPr/>
        <p:txBody>
          <a:bodyPr/>
          <a:lstStyle/>
          <a:p>
            <a:r>
              <a:rPr lang="en-GB" sz="6000" dirty="0">
                <a:latin typeface="Arial" panose="020B0604020202020204" pitchFamily="34" charset="0"/>
                <a:cs typeface="Arial" panose="020B0604020202020204" pitchFamily="34" charset="0"/>
              </a:rPr>
              <a:t>Practical lab</a:t>
            </a:r>
          </a:p>
        </p:txBody>
      </p:sp>
      <p:sp>
        <p:nvSpPr>
          <p:cNvPr id="7" name="Subtitle 6">
            <a:extLst>
              <a:ext uri="{FF2B5EF4-FFF2-40B4-BE49-F238E27FC236}">
                <a16:creationId xmlns:a16="http://schemas.microsoft.com/office/drawing/2014/main" id="{D1C4D332-4657-A664-0C1C-7122EAF544BD}"/>
              </a:ext>
            </a:extLst>
          </p:cNvPr>
          <p:cNvSpPr>
            <a:spLocks noGrp="1"/>
          </p:cNvSpPr>
          <p:nvPr>
            <p:ph type="subTitle" idx="1"/>
          </p:nvPr>
        </p:nvSpPr>
        <p:spPr/>
        <p:txBody>
          <a:bodyPr>
            <a:normAutofit/>
          </a:bodyPr>
          <a:lstStyle/>
          <a:p>
            <a:r>
              <a:rPr lang="en-GB" dirty="0"/>
              <a:t>Properties of lipids </a:t>
            </a:r>
          </a:p>
        </p:txBody>
      </p:sp>
      <p:sp>
        <p:nvSpPr>
          <p:cNvPr id="5" name="Slide Number Placeholder 4">
            <a:extLst>
              <a:ext uri="{FF2B5EF4-FFF2-40B4-BE49-F238E27FC236}">
                <a16:creationId xmlns:a16="http://schemas.microsoft.com/office/drawing/2014/main" id="{A64E7A42-8590-6DCA-F5FE-61E5416F41AE}"/>
              </a:ext>
            </a:extLst>
          </p:cNvPr>
          <p:cNvSpPr>
            <a:spLocks noGrp="1"/>
          </p:cNvSpPr>
          <p:nvPr>
            <p:ph type="sldNum" sz="quarter" idx="4294967295"/>
          </p:nvPr>
        </p:nvSpPr>
        <p:spPr>
          <a:xfrm>
            <a:off x="8234363" y="4767263"/>
            <a:ext cx="909637" cy="274637"/>
          </a:xfrm>
        </p:spPr>
        <p:txBody>
          <a:bodyPr/>
          <a:lstStyle/>
          <a:p>
            <a:fld id="{03423B0E-AC18-405A-BE2C-9F8B28E6E755}" type="slidenum">
              <a:rPr lang="en-GB" smtClean="0"/>
              <a:t>13</a:t>
            </a:fld>
            <a:endParaRPr lang="en-GB" dirty="0"/>
          </a:p>
        </p:txBody>
      </p:sp>
      <p:pic>
        <p:nvPicPr>
          <p:cNvPr id="11" name="Picture 10" descr="Glass tubes in laboratory">
            <a:extLst>
              <a:ext uri="{FF2B5EF4-FFF2-40B4-BE49-F238E27FC236}">
                <a16:creationId xmlns:a16="http://schemas.microsoft.com/office/drawing/2014/main" id="{183EA29E-596C-5069-E881-7B5E77B5BA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453" r="1"/>
          <a:stretch/>
        </p:blipFill>
        <p:spPr>
          <a:xfrm>
            <a:off x="-750087" y="1915200"/>
            <a:ext cx="2992281" cy="1997100"/>
          </a:xfrm>
          <a:prstGeom prst="rect">
            <a:avLst/>
          </a:prstGeom>
        </p:spPr>
      </p:pic>
    </p:spTree>
    <p:extLst>
      <p:ext uri="{BB962C8B-B14F-4D97-AF65-F5344CB8AC3E}">
        <p14:creationId xmlns:p14="http://schemas.microsoft.com/office/powerpoint/2010/main" val="365161294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4B32D-732F-AC53-3ECB-CF6E71405292}"/>
              </a:ext>
            </a:extLst>
          </p:cNvPr>
          <p:cNvSpPr>
            <a:spLocks noGrp="1"/>
          </p:cNvSpPr>
          <p:nvPr>
            <p:ph type="title"/>
          </p:nvPr>
        </p:nvSpPr>
        <p:spPr/>
        <p:txBody>
          <a:bodyPr>
            <a:normAutofit/>
          </a:bodyPr>
          <a:lstStyle/>
          <a:p>
            <a:r>
              <a:rPr lang="en-GB" sz="2000" b="1" dirty="0"/>
              <a:t>Time to record your video</a:t>
            </a:r>
          </a:p>
        </p:txBody>
      </p:sp>
      <p:sp>
        <p:nvSpPr>
          <p:cNvPr id="3" name="Text Placeholder 2">
            <a:extLst>
              <a:ext uri="{FF2B5EF4-FFF2-40B4-BE49-F238E27FC236}">
                <a16:creationId xmlns:a16="http://schemas.microsoft.com/office/drawing/2014/main" id="{5BE02062-549D-8F00-5E70-1CCE1C490BC5}"/>
              </a:ext>
            </a:extLst>
          </p:cNvPr>
          <p:cNvSpPr>
            <a:spLocks noGrp="1"/>
          </p:cNvSpPr>
          <p:nvPr>
            <p:ph idx="1"/>
          </p:nvPr>
        </p:nvSpPr>
        <p:spPr/>
        <p:txBody>
          <a:bodyPr vert="horz" lIns="68580" tIns="34290" rIns="68580" bIns="34290" rtlCol="0" anchor="t">
            <a:noAutofit/>
          </a:bodyPr>
          <a:lstStyle/>
          <a:p>
            <a:r>
              <a:rPr lang="en-GB" sz="2800" dirty="0"/>
              <a:t>In your groups, make sure you have everything you need to record your video:</a:t>
            </a:r>
          </a:p>
          <a:p>
            <a:pPr lvl="1">
              <a:buFont typeface="Courier New" panose="02070309020205020404" pitchFamily="49" charset="0"/>
              <a:buChar char="o"/>
            </a:pPr>
            <a:r>
              <a:rPr lang="en-GB" sz="2400" dirty="0"/>
              <a:t>working camera with sound</a:t>
            </a:r>
          </a:p>
          <a:p>
            <a:pPr lvl="1">
              <a:buFont typeface="Courier New" panose="02070309020205020404" pitchFamily="49" charset="0"/>
              <a:buChar char="o"/>
            </a:pPr>
            <a:r>
              <a:rPr lang="en-GB" sz="2400" dirty="0"/>
              <a:t>planning document, script and any other notes needed</a:t>
            </a:r>
            <a:endParaRPr lang="en-GB" sz="2400" dirty="0">
              <a:cs typeface="Calibri"/>
            </a:endParaRPr>
          </a:p>
          <a:p>
            <a:pPr lvl="1">
              <a:buFont typeface="Courier New" panose="02070309020205020404" pitchFamily="49" charset="0"/>
              <a:buChar char="o"/>
            </a:pPr>
            <a:r>
              <a:rPr lang="en-GB" sz="2400" dirty="0"/>
              <a:t>props and backdrops if needed</a:t>
            </a:r>
          </a:p>
          <a:p>
            <a:pPr lvl="1">
              <a:buFont typeface="Courier New" panose="02070309020205020404" pitchFamily="49" charset="0"/>
              <a:buChar char="o"/>
            </a:pPr>
            <a:r>
              <a:rPr lang="en-GB" sz="2400" dirty="0"/>
              <a:t>location to film.</a:t>
            </a:r>
          </a:p>
        </p:txBody>
      </p:sp>
      <p:sp>
        <p:nvSpPr>
          <p:cNvPr id="4" name="Footer Placeholder 3">
            <a:extLst>
              <a:ext uri="{FF2B5EF4-FFF2-40B4-BE49-F238E27FC236}">
                <a16:creationId xmlns:a16="http://schemas.microsoft.com/office/drawing/2014/main" id="{F6BE44D5-2014-E3B8-99E1-B21A9C20BBE8}"/>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46711E5F-7404-FCEF-8C64-D2EEAABD60C0}"/>
              </a:ext>
            </a:extLst>
          </p:cNvPr>
          <p:cNvSpPr>
            <a:spLocks noGrp="1"/>
          </p:cNvSpPr>
          <p:nvPr>
            <p:ph type="sldNum" sz="quarter" idx="12"/>
          </p:nvPr>
        </p:nvSpPr>
        <p:spPr/>
        <p:txBody>
          <a:bodyPr/>
          <a:lstStyle/>
          <a:p>
            <a:fld id="{03423B0E-AC18-405A-BE2C-9F8B28E6E755}" type="slidenum">
              <a:rPr lang="en-GB" smtClean="0"/>
              <a:t>130</a:t>
            </a:fld>
            <a:endParaRPr lang="en-GB" dirty="0"/>
          </a:p>
        </p:txBody>
      </p:sp>
    </p:spTree>
    <p:extLst>
      <p:ext uri="{BB962C8B-B14F-4D97-AF65-F5344CB8AC3E}">
        <p14:creationId xmlns:p14="http://schemas.microsoft.com/office/powerpoint/2010/main" val="110103717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A562E40-3C3F-8CE7-291A-D0862BCDB30A}"/>
              </a:ext>
            </a:extLst>
          </p:cNvPr>
          <p:cNvSpPr>
            <a:spLocks noGrp="1"/>
          </p:cNvSpPr>
          <p:nvPr>
            <p:ph type="body" sz="quarter" idx="12"/>
          </p:nvPr>
        </p:nvSpPr>
        <p:spPr>
          <a:xfrm>
            <a:off x="643144" y="193007"/>
            <a:ext cx="7667625" cy="4352872"/>
          </a:xfrm>
        </p:spPr>
        <p:txBody>
          <a:bodyPr vert="horz" lIns="68580" tIns="34290" rIns="68580" bIns="34290" rtlCol="0" anchor="t">
            <a:noAutofit/>
          </a:bodyPr>
          <a:lstStyle/>
          <a:p>
            <a:r>
              <a:rPr lang="en-US" sz="2400" dirty="0">
                <a:cs typeface="Calibri"/>
              </a:rPr>
              <a:t>You have approximately 75 minutes to make a start on your recordings.</a:t>
            </a:r>
          </a:p>
          <a:p>
            <a:endParaRPr lang="en-US" sz="2400" dirty="0">
              <a:cs typeface="Calibri"/>
            </a:endParaRPr>
          </a:p>
          <a:p>
            <a:r>
              <a:rPr lang="en-US" sz="2400" dirty="0">
                <a:cs typeface="Calibri"/>
              </a:rPr>
              <a:t>You can use any location you would like but need to let the tutor know your intended plan before you go off to record. Make sure you are not disturbing other classes.</a:t>
            </a:r>
          </a:p>
          <a:p>
            <a:endParaRPr lang="en-US" sz="2400" dirty="0">
              <a:cs typeface="Calibri"/>
            </a:endParaRPr>
          </a:p>
          <a:p>
            <a:r>
              <a:rPr lang="en-US" sz="2400" dirty="0">
                <a:cs typeface="Calibri"/>
              </a:rPr>
              <a:t>Follow usual health and safety precautions and adopt professional behaviours at all times.</a:t>
            </a:r>
          </a:p>
          <a:p>
            <a:endParaRPr lang="en-US" sz="2400" dirty="0">
              <a:cs typeface="Calibri"/>
            </a:endParaRPr>
          </a:p>
          <a:p>
            <a:r>
              <a:rPr lang="en-US" sz="2400" dirty="0">
                <a:cs typeface="Calibri"/>
              </a:rPr>
              <a:t>We will regroup 15 mins before the end of the lesson to review progress.</a:t>
            </a:r>
          </a:p>
        </p:txBody>
      </p:sp>
      <p:sp>
        <p:nvSpPr>
          <p:cNvPr id="2" name="Footer Placeholder 1">
            <a:extLst>
              <a:ext uri="{FF2B5EF4-FFF2-40B4-BE49-F238E27FC236}">
                <a16:creationId xmlns:a16="http://schemas.microsoft.com/office/drawing/2014/main" id="{8123C922-C2BA-BA87-D87C-D913589F85C9}"/>
              </a:ext>
            </a:extLst>
          </p:cNvPr>
          <p:cNvSpPr>
            <a:spLocks noGrp="1"/>
          </p:cNvSpPr>
          <p:nvPr>
            <p:ph type="ftr" sz="quarter" idx="10"/>
          </p:nvPr>
        </p:nvSpPr>
        <p:spPr/>
        <p:txBody>
          <a:bodyPr/>
          <a:lstStyle/>
          <a:p>
            <a:r>
              <a:rPr lang="en-GB" cap="none" dirty="0"/>
              <a:t>Education and Training Foundation</a:t>
            </a:r>
          </a:p>
        </p:txBody>
      </p:sp>
      <p:sp>
        <p:nvSpPr>
          <p:cNvPr id="4" name="Slide Number Placeholder 3">
            <a:extLst>
              <a:ext uri="{FF2B5EF4-FFF2-40B4-BE49-F238E27FC236}">
                <a16:creationId xmlns:a16="http://schemas.microsoft.com/office/drawing/2014/main" id="{F53E08D9-BF44-F524-1337-B8FA6D761833}"/>
              </a:ext>
            </a:extLst>
          </p:cNvPr>
          <p:cNvSpPr>
            <a:spLocks noGrp="1"/>
          </p:cNvSpPr>
          <p:nvPr>
            <p:ph type="sldNum" sz="quarter" idx="11"/>
          </p:nvPr>
        </p:nvSpPr>
        <p:spPr/>
        <p:txBody>
          <a:bodyPr/>
          <a:lstStyle/>
          <a:p>
            <a:fld id="{DA2C159E-F13C-4A85-9A41-E7669D3E0D70}" type="slidenum">
              <a:rPr lang="en-GB" smtClean="0"/>
              <a:pPr/>
              <a:t>131</a:t>
            </a:fld>
            <a:endParaRPr lang="en-GB" dirty="0"/>
          </a:p>
        </p:txBody>
      </p:sp>
    </p:spTree>
    <p:extLst>
      <p:ext uri="{BB962C8B-B14F-4D97-AF65-F5344CB8AC3E}">
        <p14:creationId xmlns:p14="http://schemas.microsoft.com/office/powerpoint/2010/main" val="410448221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E83BB-84D7-A4DE-6B8D-003DFD4BF0D5}"/>
              </a:ext>
            </a:extLst>
          </p:cNvPr>
          <p:cNvSpPr>
            <a:spLocks noGrp="1"/>
          </p:cNvSpPr>
          <p:nvPr>
            <p:ph type="title"/>
          </p:nvPr>
        </p:nvSpPr>
        <p:spPr/>
        <p:txBody>
          <a:bodyPr>
            <a:normAutofit/>
          </a:bodyPr>
          <a:lstStyle/>
          <a:p>
            <a:r>
              <a:rPr lang="en-US" dirty="0">
                <a:cs typeface="Calibri Light"/>
              </a:rPr>
              <a:t>Review: End of recording session 1</a:t>
            </a:r>
            <a:endParaRPr lang="en-US" dirty="0"/>
          </a:p>
        </p:txBody>
      </p:sp>
      <p:sp>
        <p:nvSpPr>
          <p:cNvPr id="3" name="Text Placeholder 2">
            <a:extLst>
              <a:ext uri="{FF2B5EF4-FFF2-40B4-BE49-F238E27FC236}">
                <a16:creationId xmlns:a16="http://schemas.microsoft.com/office/drawing/2014/main" id="{D02F9E4F-FB3D-E33C-1A05-C7CE3129B10A}"/>
              </a:ext>
            </a:extLst>
          </p:cNvPr>
          <p:cNvSpPr>
            <a:spLocks noGrp="1"/>
          </p:cNvSpPr>
          <p:nvPr>
            <p:ph type="body" sz="quarter" idx="12"/>
          </p:nvPr>
        </p:nvSpPr>
        <p:spPr>
          <a:xfrm>
            <a:off x="234000" y="855236"/>
            <a:ext cx="7891691" cy="3601574"/>
          </a:xfrm>
        </p:spPr>
        <p:txBody>
          <a:bodyPr vert="horz" lIns="68580" tIns="34290" rIns="68580" bIns="34290" rtlCol="0" anchor="t">
            <a:noAutofit/>
          </a:bodyPr>
          <a:lstStyle/>
          <a:p>
            <a:r>
              <a:rPr lang="en-US" dirty="0">
                <a:cs typeface="Calibri"/>
              </a:rPr>
              <a:t>In your groups:</a:t>
            </a:r>
          </a:p>
          <a:p>
            <a:endParaRPr lang="en-US" dirty="0">
              <a:cs typeface="Calibri"/>
            </a:endParaRPr>
          </a:p>
          <a:p>
            <a:pPr marL="226800" indent="-226800">
              <a:buFont typeface="Arial" panose="020B0604020202020204" pitchFamily="34" charset="0"/>
              <a:buChar char="•"/>
            </a:pPr>
            <a:r>
              <a:rPr lang="en-US" sz="2400" dirty="0">
                <a:cs typeface="Calibri"/>
              </a:rPr>
              <a:t>Review your progress against your plans.</a:t>
            </a:r>
          </a:p>
          <a:p>
            <a:pPr marL="226800" indent="-226800">
              <a:buFont typeface="Arial" panose="020B0604020202020204" pitchFamily="34" charset="0"/>
              <a:buChar char="•"/>
            </a:pPr>
            <a:r>
              <a:rPr lang="en-US" sz="2400" dirty="0">
                <a:cs typeface="Calibri"/>
              </a:rPr>
              <a:t>What are you happy with?</a:t>
            </a:r>
          </a:p>
          <a:p>
            <a:pPr marL="226800" indent="-226800">
              <a:buFont typeface="Arial" panose="020B0604020202020204" pitchFamily="34" charset="0"/>
              <a:buChar char="•"/>
            </a:pPr>
            <a:r>
              <a:rPr lang="en-US" sz="2400" dirty="0">
                <a:cs typeface="Calibri"/>
              </a:rPr>
              <a:t>Make an action plan for the second recording session.</a:t>
            </a:r>
          </a:p>
          <a:p>
            <a:pPr marL="226800" indent="-226800">
              <a:buFont typeface="Arial" panose="020B0604020202020204" pitchFamily="34" charset="0"/>
              <a:buChar char="•"/>
            </a:pPr>
            <a:r>
              <a:rPr lang="en-US" sz="2400" dirty="0">
                <a:cs typeface="Calibri"/>
              </a:rPr>
              <a:t>Review level of technical language and detail.</a:t>
            </a:r>
          </a:p>
          <a:p>
            <a:pPr marL="226800" indent="-226800">
              <a:buFont typeface="Arial" panose="020B0604020202020204" pitchFamily="34" charset="0"/>
              <a:buChar char="•"/>
            </a:pPr>
            <a:r>
              <a:rPr lang="en-US" sz="2400" dirty="0">
                <a:cs typeface="Calibri"/>
              </a:rPr>
              <a:t>Do you need to ask about anything?</a:t>
            </a:r>
          </a:p>
          <a:p>
            <a:pPr marL="428625" indent="-428625">
              <a:buFont typeface="Calibri" panose="020B0604020202020204" pitchFamily="34" charset="0"/>
              <a:buChar char="-"/>
            </a:pPr>
            <a:endParaRPr lang="en-US" dirty="0">
              <a:cs typeface="Calibri"/>
            </a:endParaRPr>
          </a:p>
        </p:txBody>
      </p:sp>
      <p:sp>
        <p:nvSpPr>
          <p:cNvPr id="4" name="TextBox 3">
            <a:extLst>
              <a:ext uri="{FF2B5EF4-FFF2-40B4-BE49-F238E27FC236}">
                <a16:creationId xmlns:a16="http://schemas.microsoft.com/office/drawing/2014/main" id="{8A1A38E0-D4C2-6269-A5BE-9C4E7EEB3953}"/>
              </a:ext>
            </a:extLst>
          </p:cNvPr>
          <p:cNvSpPr txBox="1"/>
          <p:nvPr/>
        </p:nvSpPr>
        <p:spPr>
          <a:xfrm>
            <a:off x="2120195" y="3714750"/>
            <a:ext cx="4090458" cy="1177245"/>
          </a:xfrm>
          <a:prstGeom prst="rect">
            <a:avLst/>
          </a:prstGeom>
          <a:solidFill>
            <a:srgbClr val="FF0000"/>
          </a:solidFill>
          <a:ln w="57150">
            <a:solidFill>
              <a:srgbClr val="C0000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b="1" dirty="0">
                <a:solidFill>
                  <a:schemeClr val="bg1"/>
                </a:solidFill>
                <a:cs typeface="Calibri"/>
              </a:rPr>
              <a:t>Between now and the next lesson, keep an eye on the news (maybe set up a Google alert?) for any relevant stories that might impact your work.</a:t>
            </a:r>
          </a:p>
        </p:txBody>
      </p:sp>
      <p:sp>
        <p:nvSpPr>
          <p:cNvPr id="5" name="Footer Placeholder 4">
            <a:extLst>
              <a:ext uri="{FF2B5EF4-FFF2-40B4-BE49-F238E27FC236}">
                <a16:creationId xmlns:a16="http://schemas.microsoft.com/office/drawing/2014/main" id="{160B9B58-0948-1B3C-8664-31839ABF9B39}"/>
              </a:ext>
            </a:extLst>
          </p:cNvPr>
          <p:cNvSpPr>
            <a:spLocks noGrp="1"/>
          </p:cNvSpPr>
          <p:nvPr>
            <p:ph type="ftr" sz="quarter" idx="10"/>
          </p:nvPr>
        </p:nvSpPr>
        <p:spPr/>
        <p:txBody>
          <a:bodyPr/>
          <a:lstStyle/>
          <a:p>
            <a:r>
              <a:rPr lang="en-GB" cap="none" dirty="0"/>
              <a:t>Education and Training Foundation</a:t>
            </a:r>
          </a:p>
        </p:txBody>
      </p:sp>
      <p:sp>
        <p:nvSpPr>
          <p:cNvPr id="6" name="Slide Number Placeholder 5">
            <a:extLst>
              <a:ext uri="{FF2B5EF4-FFF2-40B4-BE49-F238E27FC236}">
                <a16:creationId xmlns:a16="http://schemas.microsoft.com/office/drawing/2014/main" id="{F05E0274-E219-01F4-1D56-E61D0B6FEB0F}"/>
              </a:ext>
            </a:extLst>
          </p:cNvPr>
          <p:cNvSpPr>
            <a:spLocks noGrp="1"/>
          </p:cNvSpPr>
          <p:nvPr>
            <p:ph type="sldNum" sz="quarter" idx="11"/>
          </p:nvPr>
        </p:nvSpPr>
        <p:spPr/>
        <p:txBody>
          <a:bodyPr/>
          <a:lstStyle/>
          <a:p>
            <a:fld id="{DA2C159E-F13C-4A85-9A41-E7669D3E0D70}" type="slidenum">
              <a:rPr lang="en-GB" smtClean="0"/>
              <a:pPr/>
              <a:t>132</a:t>
            </a:fld>
            <a:endParaRPr lang="en-GB" dirty="0"/>
          </a:p>
        </p:txBody>
      </p:sp>
    </p:spTree>
    <p:extLst>
      <p:ext uri="{BB962C8B-B14F-4D97-AF65-F5344CB8AC3E}">
        <p14:creationId xmlns:p14="http://schemas.microsoft.com/office/powerpoint/2010/main" val="280654658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1663876" y="729868"/>
            <a:ext cx="7192124" cy="2327972"/>
          </a:xfrm>
        </p:spPr>
        <p:txBody>
          <a:bodyPr/>
          <a:lstStyle/>
          <a:p>
            <a:pPr>
              <a:lnSpc>
                <a:spcPct val="100000"/>
              </a:lnSpc>
            </a:pPr>
            <a:r>
              <a:rPr lang="en-US" sz="4950" dirty="0"/>
              <a:t>09. Producing your video documentary report</a:t>
            </a:r>
            <a:endParaRPr lang="en-US" dirty="0"/>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The science of weight loss</a:t>
            </a:r>
          </a:p>
        </p:txBody>
      </p:sp>
    </p:spTree>
    <p:extLst>
      <p:ext uri="{BB962C8B-B14F-4D97-AF65-F5344CB8AC3E}">
        <p14:creationId xmlns:p14="http://schemas.microsoft.com/office/powerpoint/2010/main" val="427170433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0337"/>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134</a:t>
            </a:fld>
            <a:endParaRPr lang="en-GB" dirty="0"/>
          </a:p>
        </p:txBody>
      </p:sp>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9"/>
            <a:ext cx="3958857" cy="2127479"/>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1988" dirty="0">
              <a:cs typeface="Arial"/>
            </a:endParaRPr>
          </a:p>
          <a:p>
            <a:r>
              <a:rPr lang="en-GB" sz="1988" dirty="0">
                <a:cs typeface="Arial"/>
              </a:rPr>
              <a:t>Recording of video broadcast.</a:t>
            </a:r>
            <a:endParaRPr lang="en-GB" sz="2400" dirty="0"/>
          </a:p>
          <a:p>
            <a:endParaRPr lang="en-GB" sz="1988" dirty="0">
              <a:latin typeface="Calibri"/>
              <a:cs typeface="Arial"/>
            </a:endParaRPr>
          </a:p>
          <a:p>
            <a:pPr marL="0" indent="0">
              <a:buNone/>
            </a:pPr>
            <a:endParaRPr lang="en-GB" sz="900" dirty="0">
              <a:latin typeface="Arial"/>
              <a:cs typeface="Arial"/>
            </a:endParaRPr>
          </a:p>
        </p:txBody>
      </p:sp>
      <p:sp>
        <p:nvSpPr>
          <p:cNvPr id="2" name="TextBox 1">
            <a:extLst>
              <a:ext uri="{FF2B5EF4-FFF2-40B4-BE49-F238E27FC236}">
                <a16:creationId xmlns:a16="http://schemas.microsoft.com/office/drawing/2014/main" id="{7D2A53B6-0BDD-B72E-DDF9-7CDC3A57C5DB}"/>
              </a:ext>
            </a:extLst>
          </p:cNvPr>
          <p:cNvSpPr txBox="1"/>
          <p:nvPr/>
        </p:nvSpPr>
        <p:spPr>
          <a:xfrm>
            <a:off x="198000" y="2042820"/>
            <a:ext cx="4569178" cy="2850780"/>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050" b="1" dirty="0">
                <a:latin typeface="Arial"/>
                <a:cs typeface="Segoe UI"/>
              </a:rPr>
              <a:t>Project brief</a:t>
            </a:r>
            <a:r>
              <a:rPr lang="en-US" sz="1050" dirty="0">
                <a:latin typeface="Arial"/>
                <a:cs typeface="Segoe UI"/>
              </a:rPr>
              <a:t>​</a:t>
            </a:r>
          </a:p>
          <a:p>
            <a:r>
              <a:rPr lang="en-GB" sz="1350" dirty="0">
                <a:latin typeface="Arial"/>
                <a:cs typeface="Segoe UI"/>
              </a:rPr>
              <a:t>You are a researcher and presenter for a TV documentary series that specialises in medical news. You have been tasked by your manager to investigate weight-loss drugs, specifically more recent advances, because there has been a lot of interest on social media. There are concerns from parents of teenagers (the main viewers of your show) about the safety of these drugs and their impact on society. ​</a:t>
            </a:r>
          </a:p>
          <a:p>
            <a:r>
              <a:rPr lang="en-GB" sz="1350" dirty="0">
                <a:latin typeface="Arial"/>
                <a:cs typeface="Segoe UI"/>
              </a:rPr>
              <a:t>​</a:t>
            </a:r>
          </a:p>
          <a:p>
            <a:r>
              <a:rPr lang="en-GB" sz="1350" dirty="0">
                <a:latin typeface="Arial"/>
                <a:cs typeface="Segoe UI"/>
              </a:rPr>
              <a:t>There are also concerns about how the use of such drugs by a greater number of people might affect supplies of medications for those who really need them.​</a:t>
            </a:r>
          </a:p>
          <a:p>
            <a:r>
              <a:rPr lang="en-GB" sz="825" dirty="0">
                <a:latin typeface="Arial"/>
                <a:cs typeface="Segoe UI"/>
              </a:rPr>
              <a:t>​</a:t>
            </a:r>
          </a:p>
        </p:txBody>
      </p:sp>
      <p:graphicFrame>
        <p:nvGraphicFramePr>
          <p:cNvPr id="6" name="Table 5">
            <a:extLst>
              <a:ext uri="{FF2B5EF4-FFF2-40B4-BE49-F238E27FC236}">
                <a16:creationId xmlns:a16="http://schemas.microsoft.com/office/drawing/2014/main" id="{DFF926C2-2C44-2278-DEA1-A3BF645A4476}"/>
              </a:ext>
            </a:extLst>
          </p:cNvPr>
          <p:cNvGraphicFramePr>
            <a:graphicFrameLocks noGrp="1"/>
          </p:cNvGraphicFramePr>
          <p:nvPr>
            <p:extLst>
              <p:ext uri="{D42A27DB-BD31-4B8C-83A1-F6EECF244321}">
                <p14:modId xmlns:p14="http://schemas.microsoft.com/office/powerpoint/2010/main" val="1132111480"/>
              </p:ext>
            </p:extLst>
          </p:nvPr>
        </p:nvGraphicFramePr>
        <p:xfrm>
          <a:off x="225621" y="601504"/>
          <a:ext cx="4304965" cy="1409016"/>
        </p:xfrm>
        <a:graphic>
          <a:graphicData uri="http://schemas.openxmlformats.org/drawingml/2006/table">
            <a:tbl>
              <a:tblPr firstRow="1" firstCol="1" bandRow="1">
                <a:tableStyleId>{5C22544A-7EE6-4342-B048-85BDC9FD1C3A}</a:tableStyleId>
              </a:tblPr>
              <a:tblGrid>
                <a:gridCol w="656896">
                  <a:extLst>
                    <a:ext uri="{9D8B030D-6E8A-4147-A177-3AD203B41FA5}">
                      <a16:colId xmlns:a16="http://schemas.microsoft.com/office/drawing/2014/main" val="1041927041"/>
                    </a:ext>
                  </a:extLst>
                </a:gridCol>
                <a:gridCol w="3648069">
                  <a:extLst>
                    <a:ext uri="{9D8B030D-6E8A-4147-A177-3AD203B41FA5}">
                      <a16:colId xmlns:a16="http://schemas.microsoft.com/office/drawing/2014/main" val="1995010254"/>
                    </a:ext>
                  </a:extLst>
                </a:gridCol>
              </a:tblGrid>
              <a:tr h="640348">
                <a:tc>
                  <a:txBody>
                    <a:bodyPr/>
                    <a:lstStyle/>
                    <a:p>
                      <a:pPr>
                        <a:lnSpc>
                          <a:spcPct val="107000"/>
                        </a:lnSpc>
                        <a:spcAft>
                          <a:spcPts val="0"/>
                        </a:spcAft>
                      </a:pPr>
                      <a:endParaRPr lang="en-GB" sz="1600" dirty="0">
                        <a:solidFill>
                          <a:schemeClr val="bg2"/>
                        </a:solidFill>
                        <a:effectLst/>
                      </a:endParaRPr>
                    </a:p>
                    <a:p>
                      <a:pPr lvl="0">
                        <a:lnSpc>
                          <a:spcPct val="107000"/>
                        </a:lnSpc>
                        <a:spcAft>
                          <a:spcPts val="0"/>
                        </a:spcAft>
                        <a:buNone/>
                      </a:pPr>
                      <a:r>
                        <a:rPr lang="en-GB" sz="1600" dirty="0">
                          <a:solidFill>
                            <a:schemeClr val="bg2"/>
                          </a:solidFill>
                          <a:effectLst/>
                        </a:rPr>
                        <a:t>B1.8</a:t>
                      </a:r>
                    </a:p>
                    <a:p>
                      <a:pPr lvl="0">
                        <a:lnSpc>
                          <a:spcPct val="107000"/>
                        </a:lnSpc>
                        <a:spcAft>
                          <a:spcPts val="0"/>
                        </a:spcAft>
                        <a:buNone/>
                      </a:pPr>
                      <a:endParaRPr lang="en-GB" sz="1600" dirty="0">
                        <a:solidFill>
                          <a:schemeClr val="bg2"/>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 proteins and Carbohydrates.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r h="640348">
                <a:tc>
                  <a:txBody>
                    <a:bodyPr/>
                    <a:lstStyle/>
                    <a:p>
                      <a:pPr lvl="0">
                        <a:lnSpc>
                          <a:spcPct val="107000"/>
                        </a:lnSpc>
                        <a:spcAft>
                          <a:spcPts val="0"/>
                        </a:spcAft>
                        <a:buNone/>
                      </a:pPr>
                      <a:r>
                        <a:rPr lang="en-GB" sz="1600" dirty="0">
                          <a:solidFill>
                            <a:schemeClr val="bg2"/>
                          </a:solidFill>
                          <a:effectLst/>
                        </a:rPr>
                        <a:t>B1.9</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properties and functions of enzymes that are determined by their tertiary structure.</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extLst>
                  <a:ext uri="{0D108BD9-81ED-4DB2-BD59-A6C34878D82A}">
                    <a16:rowId xmlns:a16="http://schemas.microsoft.com/office/drawing/2014/main" val="90027099"/>
                  </a:ext>
                </a:extLst>
              </a:tr>
            </a:tbl>
          </a:graphicData>
        </a:graphic>
      </p:graphicFrame>
    </p:spTree>
    <p:extLst>
      <p:ext uri="{BB962C8B-B14F-4D97-AF65-F5344CB8AC3E}">
        <p14:creationId xmlns:p14="http://schemas.microsoft.com/office/powerpoint/2010/main" val="149145392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E83BB-84D7-A4DE-6B8D-003DFD4BF0D5}"/>
              </a:ext>
            </a:extLst>
          </p:cNvPr>
          <p:cNvSpPr>
            <a:spLocks noGrp="1"/>
          </p:cNvSpPr>
          <p:nvPr>
            <p:ph type="title"/>
          </p:nvPr>
        </p:nvSpPr>
        <p:spPr/>
        <p:txBody>
          <a:bodyPr>
            <a:normAutofit/>
          </a:bodyPr>
          <a:lstStyle/>
          <a:p>
            <a:r>
              <a:rPr lang="en-US" dirty="0">
                <a:cs typeface="Calibri Light"/>
              </a:rPr>
              <a:t>Completing your recording</a:t>
            </a:r>
          </a:p>
        </p:txBody>
      </p:sp>
      <p:sp>
        <p:nvSpPr>
          <p:cNvPr id="3" name="Text Placeholder 2">
            <a:extLst>
              <a:ext uri="{FF2B5EF4-FFF2-40B4-BE49-F238E27FC236}">
                <a16:creationId xmlns:a16="http://schemas.microsoft.com/office/drawing/2014/main" id="{D02F9E4F-FB3D-E33C-1A05-C7CE3129B10A}"/>
              </a:ext>
            </a:extLst>
          </p:cNvPr>
          <p:cNvSpPr>
            <a:spLocks noGrp="1"/>
          </p:cNvSpPr>
          <p:nvPr>
            <p:ph type="body" sz="quarter" idx="12"/>
          </p:nvPr>
        </p:nvSpPr>
        <p:spPr>
          <a:xfrm>
            <a:off x="238748" y="770963"/>
            <a:ext cx="8431765" cy="3601574"/>
          </a:xfrm>
        </p:spPr>
        <p:txBody>
          <a:bodyPr vert="horz" lIns="68580" tIns="34290" rIns="68580" bIns="34290" rtlCol="0" anchor="t">
            <a:noAutofit/>
          </a:bodyPr>
          <a:lstStyle/>
          <a:p>
            <a:r>
              <a:rPr lang="en-US" dirty="0">
                <a:cs typeface="Calibri"/>
              </a:rPr>
              <a:t>In your groups, review your reflection from the end of last session.</a:t>
            </a:r>
          </a:p>
          <a:p>
            <a:endParaRPr lang="en-US" dirty="0">
              <a:cs typeface="Calibri"/>
            </a:endParaRPr>
          </a:p>
          <a:p>
            <a:pPr marL="428625" indent="-428625">
              <a:buFont typeface="Arial" panose="020B0604020202020204" pitchFamily="34" charset="0"/>
              <a:buChar char="•"/>
            </a:pPr>
            <a:r>
              <a:rPr lang="en-US" sz="2000" dirty="0">
                <a:cs typeface="Calibri"/>
              </a:rPr>
              <a:t>Establish a clear plan for today.</a:t>
            </a:r>
          </a:p>
          <a:p>
            <a:pPr marL="428625" indent="-428625">
              <a:buFont typeface="Arial" panose="020B0604020202020204" pitchFamily="34" charset="0"/>
              <a:buChar char="•"/>
            </a:pPr>
            <a:r>
              <a:rPr lang="en-US" sz="2000" dirty="0">
                <a:cs typeface="Calibri"/>
              </a:rPr>
              <a:t>Reflect on on how you will communicate your key messages in good technical detail.</a:t>
            </a:r>
          </a:p>
          <a:p>
            <a:pPr marL="428625" indent="-428625">
              <a:buFont typeface="Arial" panose="020B0604020202020204" pitchFamily="34" charset="0"/>
              <a:buChar char="•"/>
            </a:pPr>
            <a:r>
              <a:rPr lang="en-US" sz="2000" dirty="0">
                <a:cs typeface="Calibri"/>
              </a:rPr>
              <a:t>How are you working to professional standards and making your video appealing?</a:t>
            </a:r>
          </a:p>
          <a:p>
            <a:pPr marL="428625" indent="-428625">
              <a:buFont typeface="Arial" panose="020B0604020202020204" pitchFamily="34" charset="0"/>
              <a:buChar char="•"/>
            </a:pPr>
            <a:r>
              <a:rPr lang="en-US" sz="2000" dirty="0">
                <a:cs typeface="Calibri"/>
              </a:rPr>
              <a:t>Are there any very recent news reports or new developments that you might consider?</a:t>
            </a:r>
          </a:p>
          <a:p>
            <a:pPr marL="428625" indent="-428625">
              <a:buFont typeface="Arial" panose="020B0604020202020204" pitchFamily="34" charset="0"/>
              <a:buChar char="•"/>
            </a:pPr>
            <a:r>
              <a:rPr lang="en-US" sz="2000" dirty="0">
                <a:cs typeface="Calibri"/>
              </a:rPr>
              <a:t>Review your success criteria and how you will meet them.</a:t>
            </a:r>
          </a:p>
          <a:p>
            <a:pPr marL="428625" indent="-428625">
              <a:buFont typeface="Calibri" panose="020B0604020202020204" pitchFamily="34" charset="0"/>
              <a:buChar char="-"/>
            </a:pPr>
            <a:endParaRPr lang="en-US" dirty="0">
              <a:cs typeface="Calibri"/>
            </a:endParaRPr>
          </a:p>
        </p:txBody>
      </p:sp>
      <p:sp>
        <p:nvSpPr>
          <p:cNvPr id="4" name="Footer Placeholder 3">
            <a:extLst>
              <a:ext uri="{FF2B5EF4-FFF2-40B4-BE49-F238E27FC236}">
                <a16:creationId xmlns:a16="http://schemas.microsoft.com/office/drawing/2014/main" id="{94F4F524-BB25-AC69-0D3A-3CB0B6169838}"/>
              </a:ext>
            </a:extLst>
          </p:cNvPr>
          <p:cNvSpPr>
            <a:spLocks noGrp="1"/>
          </p:cNvSpPr>
          <p:nvPr>
            <p:ph type="ftr" sz="quarter" idx="10"/>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8BAAAB11-D83E-C844-29F1-C74A77270FDE}"/>
              </a:ext>
            </a:extLst>
          </p:cNvPr>
          <p:cNvSpPr>
            <a:spLocks noGrp="1"/>
          </p:cNvSpPr>
          <p:nvPr>
            <p:ph type="sldNum" sz="quarter" idx="11"/>
          </p:nvPr>
        </p:nvSpPr>
        <p:spPr/>
        <p:txBody>
          <a:bodyPr/>
          <a:lstStyle/>
          <a:p>
            <a:fld id="{DA2C159E-F13C-4A85-9A41-E7669D3E0D70}" type="slidenum">
              <a:rPr lang="en-GB" smtClean="0"/>
              <a:pPr/>
              <a:t>135</a:t>
            </a:fld>
            <a:endParaRPr lang="en-GB" dirty="0"/>
          </a:p>
        </p:txBody>
      </p:sp>
    </p:spTree>
    <p:extLst>
      <p:ext uri="{BB962C8B-B14F-4D97-AF65-F5344CB8AC3E}">
        <p14:creationId xmlns:p14="http://schemas.microsoft.com/office/powerpoint/2010/main" val="183887152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1101CC1-BE5C-4C0E-9DBA-02A7D92EE3B2}"/>
              </a:ext>
            </a:extLst>
          </p:cNvPr>
          <p:cNvSpPr>
            <a:spLocks noGrp="1"/>
          </p:cNvSpPr>
          <p:nvPr>
            <p:ph type="title"/>
          </p:nvPr>
        </p:nvSpPr>
        <p:spPr/>
        <p:txBody>
          <a:bodyPr>
            <a:normAutofit/>
          </a:bodyPr>
          <a:lstStyle/>
          <a:p>
            <a:r>
              <a:rPr lang="en-GB" sz="2000" b="1" dirty="0"/>
              <a:t>Are we ready to broadcast?</a:t>
            </a:r>
          </a:p>
        </p:txBody>
      </p:sp>
      <p:sp>
        <p:nvSpPr>
          <p:cNvPr id="5" name="Content Placeholder 4">
            <a:extLst>
              <a:ext uri="{FF2B5EF4-FFF2-40B4-BE49-F238E27FC236}">
                <a16:creationId xmlns:a16="http://schemas.microsoft.com/office/drawing/2014/main" id="{629BF54D-78F5-4943-9A1B-BBC59487E77A}"/>
              </a:ext>
            </a:extLst>
          </p:cNvPr>
          <p:cNvSpPr>
            <a:spLocks noGrp="1"/>
          </p:cNvSpPr>
          <p:nvPr>
            <p:ph idx="1"/>
          </p:nvPr>
        </p:nvSpPr>
        <p:spPr/>
        <p:txBody>
          <a:bodyPr vert="horz" lIns="0" tIns="0" rIns="0" bIns="0" rtlCol="0" anchor="t">
            <a:noAutofit/>
          </a:bodyPr>
          <a:lstStyle/>
          <a:p>
            <a:r>
              <a:rPr lang="en-US" sz="2400" dirty="0">
                <a:cs typeface="Calibri"/>
              </a:rPr>
              <a:t>Review your progress against your plans</a:t>
            </a:r>
          </a:p>
          <a:p>
            <a:r>
              <a:rPr lang="en-US" sz="2400" dirty="0">
                <a:cs typeface="Calibri"/>
              </a:rPr>
              <a:t>Do you think you are ready to show this to others?</a:t>
            </a:r>
          </a:p>
          <a:p>
            <a:r>
              <a:rPr lang="en-US" sz="2400" dirty="0">
                <a:cs typeface="Calibri"/>
              </a:rPr>
              <a:t>Review the level of technical language and detail.</a:t>
            </a:r>
          </a:p>
          <a:p>
            <a:r>
              <a:rPr lang="en-US" sz="2400" dirty="0">
                <a:cs typeface="Calibri"/>
              </a:rPr>
              <a:t>Are any reshoots or edits needed?</a:t>
            </a:r>
          </a:p>
          <a:p>
            <a:pPr marL="428625" indent="-428625">
              <a:buFont typeface="Calibri" panose="020B0604020202020204" pitchFamily="34" charset="0"/>
              <a:buChar char="-"/>
            </a:pPr>
            <a:endParaRPr lang="en-US" sz="2400" dirty="0">
              <a:cs typeface="Calibri"/>
            </a:endParaRPr>
          </a:p>
          <a:p>
            <a:pPr marL="0" indent="0">
              <a:buNone/>
            </a:pPr>
            <a:r>
              <a:rPr lang="en-US" sz="2400" dirty="0">
                <a:cs typeface="Calibri"/>
              </a:rPr>
              <a:t>Any additions or changes now will need to be done in your own time.</a:t>
            </a:r>
          </a:p>
          <a:p>
            <a:endParaRPr lang="en-GB" dirty="0"/>
          </a:p>
        </p:txBody>
      </p:sp>
      <p:sp>
        <p:nvSpPr>
          <p:cNvPr id="2" name="Footer Placeholder 1">
            <a:extLst>
              <a:ext uri="{FF2B5EF4-FFF2-40B4-BE49-F238E27FC236}">
                <a16:creationId xmlns:a16="http://schemas.microsoft.com/office/drawing/2014/main" id="{CBBFE7C6-64B6-CB17-A356-5D74A825ADBD}"/>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4AAEC303-0B6A-DC42-345E-62E383A7841E}"/>
              </a:ext>
            </a:extLst>
          </p:cNvPr>
          <p:cNvSpPr>
            <a:spLocks noGrp="1"/>
          </p:cNvSpPr>
          <p:nvPr>
            <p:ph type="sldNum" sz="quarter" idx="12"/>
          </p:nvPr>
        </p:nvSpPr>
        <p:spPr/>
        <p:txBody>
          <a:bodyPr/>
          <a:lstStyle/>
          <a:p>
            <a:fld id="{03423B0E-AC18-405A-BE2C-9F8B28E6E755}" type="slidenum">
              <a:rPr lang="en-GB" smtClean="0"/>
              <a:t>136</a:t>
            </a:fld>
            <a:endParaRPr lang="en-GB" dirty="0"/>
          </a:p>
        </p:txBody>
      </p:sp>
    </p:spTree>
    <p:extLst>
      <p:ext uri="{BB962C8B-B14F-4D97-AF65-F5344CB8AC3E}">
        <p14:creationId xmlns:p14="http://schemas.microsoft.com/office/powerpoint/2010/main" val="123675919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1663876" y="729868"/>
            <a:ext cx="7192124" cy="2327972"/>
          </a:xfrm>
        </p:spPr>
        <p:txBody>
          <a:bodyPr/>
          <a:lstStyle/>
          <a:p>
            <a:pPr>
              <a:lnSpc>
                <a:spcPct val="100000"/>
              </a:lnSpc>
            </a:pPr>
            <a:r>
              <a:rPr lang="en-US" sz="4950" dirty="0">
                <a:cs typeface="Calibri Light"/>
              </a:rPr>
              <a:t>10. Presentations and peer review</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The science of weight loss</a:t>
            </a:r>
          </a:p>
        </p:txBody>
      </p:sp>
    </p:spTree>
    <p:extLst>
      <p:ext uri="{BB962C8B-B14F-4D97-AF65-F5344CB8AC3E}">
        <p14:creationId xmlns:p14="http://schemas.microsoft.com/office/powerpoint/2010/main" val="278732943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138</a:t>
            </a:fld>
            <a:endParaRPr lang="en-GB" dirty="0"/>
          </a:p>
        </p:txBody>
      </p:sp>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9"/>
            <a:ext cx="3958857" cy="2127479"/>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1988" dirty="0">
              <a:cs typeface="Arial"/>
            </a:endParaRPr>
          </a:p>
          <a:p>
            <a:r>
              <a:rPr lang="en-GB" sz="1988" dirty="0">
                <a:cs typeface="Arial"/>
              </a:rPr>
              <a:t>Playing of video broadcast.</a:t>
            </a:r>
          </a:p>
          <a:p>
            <a:r>
              <a:rPr lang="en-GB" sz="1988" dirty="0">
                <a:cs typeface="Arial"/>
              </a:rPr>
              <a:t>Peer review of broadcast.</a:t>
            </a:r>
          </a:p>
          <a:p>
            <a:r>
              <a:rPr lang="en-GB" sz="1988" dirty="0">
                <a:cs typeface="Arial"/>
              </a:rPr>
              <a:t>Reflect on own progress through the completion of this project.</a:t>
            </a:r>
            <a:endParaRPr lang="en-GB" sz="2400" dirty="0"/>
          </a:p>
          <a:p>
            <a:endParaRPr lang="en-GB" sz="1988" dirty="0">
              <a:latin typeface="Calibri"/>
              <a:cs typeface="Arial"/>
            </a:endParaRPr>
          </a:p>
          <a:p>
            <a:pPr marL="0" indent="0">
              <a:buNone/>
            </a:pPr>
            <a:endParaRPr lang="en-GB" sz="900" dirty="0">
              <a:latin typeface="Arial"/>
              <a:cs typeface="Arial"/>
            </a:endParaRPr>
          </a:p>
        </p:txBody>
      </p:sp>
      <p:sp>
        <p:nvSpPr>
          <p:cNvPr id="2" name="TextBox 1">
            <a:extLst>
              <a:ext uri="{FF2B5EF4-FFF2-40B4-BE49-F238E27FC236}">
                <a16:creationId xmlns:a16="http://schemas.microsoft.com/office/drawing/2014/main" id="{7D2A53B6-0BDD-B72E-DDF9-7CDC3A57C5DB}"/>
              </a:ext>
            </a:extLst>
          </p:cNvPr>
          <p:cNvSpPr txBox="1"/>
          <p:nvPr/>
        </p:nvSpPr>
        <p:spPr>
          <a:xfrm>
            <a:off x="160644" y="1976016"/>
            <a:ext cx="4569178" cy="3058530"/>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050" b="1" dirty="0">
                <a:latin typeface="Arial"/>
                <a:cs typeface="Segoe UI"/>
              </a:rPr>
              <a:t>Project brief</a:t>
            </a:r>
            <a:r>
              <a:rPr lang="en-US" sz="1050" dirty="0">
                <a:latin typeface="Arial"/>
                <a:cs typeface="Segoe UI"/>
              </a:rPr>
              <a:t>​</a:t>
            </a:r>
          </a:p>
          <a:p>
            <a:r>
              <a:rPr lang="en-US" sz="1350" dirty="0">
                <a:latin typeface="Arial"/>
                <a:cs typeface="Segoe UI"/>
              </a:rPr>
              <a:t>You are a researcher and presenter for a TV documentary series that specialises in medical news. You have been tasked by your manager to investigate weight-loss drugs, specifically more recent advances, because there has been a lot of interest on social media. There are concerns from parents of teenagers (the main viewers of your show) about the safety of these drugs and their impact on society. ​</a:t>
            </a:r>
          </a:p>
          <a:p>
            <a:r>
              <a:rPr lang="en-US" sz="1350" dirty="0">
                <a:latin typeface="Arial"/>
                <a:cs typeface="Segoe UI"/>
              </a:rPr>
              <a:t>​</a:t>
            </a:r>
          </a:p>
          <a:p>
            <a:r>
              <a:rPr lang="en-US" sz="1350" dirty="0">
                <a:latin typeface="Arial"/>
                <a:cs typeface="Segoe UI"/>
              </a:rPr>
              <a:t>There are also concerns about how the use of such drugs by a greater number of people might affect supplies of medications for those who really need them.​</a:t>
            </a:r>
          </a:p>
          <a:p>
            <a:r>
              <a:rPr lang="en-GB" sz="1350" dirty="0">
                <a:latin typeface="Arial"/>
                <a:cs typeface="Segoe UI"/>
              </a:rPr>
              <a:t>​</a:t>
            </a:r>
          </a:p>
          <a:p>
            <a:r>
              <a:rPr lang="en-GB" sz="825" dirty="0">
                <a:latin typeface="Arial"/>
                <a:cs typeface="Segoe UI"/>
              </a:rPr>
              <a:t>​</a:t>
            </a:r>
          </a:p>
        </p:txBody>
      </p:sp>
      <p:graphicFrame>
        <p:nvGraphicFramePr>
          <p:cNvPr id="6" name="Table 5">
            <a:extLst>
              <a:ext uri="{FF2B5EF4-FFF2-40B4-BE49-F238E27FC236}">
                <a16:creationId xmlns:a16="http://schemas.microsoft.com/office/drawing/2014/main" id="{DC57CE72-E2DD-B6A2-EC47-A4C57310020A}"/>
              </a:ext>
            </a:extLst>
          </p:cNvPr>
          <p:cNvGraphicFramePr>
            <a:graphicFrameLocks noGrp="1"/>
          </p:cNvGraphicFramePr>
          <p:nvPr>
            <p:extLst>
              <p:ext uri="{D42A27DB-BD31-4B8C-83A1-F6EECF244321}">
                <p14:modId xmlns:p14="http://schemas.microsoft.com/office/powerpoint/2010/main" val="2580960573"/>
              </p:ext>
            </p:extLst>
          </p:nvPr>
        </p:nvGraphicFramePr>
        <p:xfrm>
          <a:off x="200773" y="535243"/>
          <a:ext cx="4304966" cy="1395908"/>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32130">
                <a:tc>
                  <a:txBody>
                    <a:bodyPr/>
                    <a:lstStyle/>
                    <a:p>
                      <a:pPr>
                        <a:lnSpc>
                          <a:spcPct val="107000"/>
                        </a:lnSpc>
                        <a:spcAft>
                          <a:spcPts val="0"/>
                        </a:spcAft>
                      </a:pPr>
                      <a:endParaRPr lang="en-GB" sz="1600" dirty="0">
                        <a:solidFill>
                          <a:schemeClr val="bg2"/>
                        </a:solidFill>
                        <a:effectLst/>
                      </a:endParaRPr>
                    </a:p>
                    <a:p>
                      <a:pPr lvl="0">
                        <a:lnSpc>
                          <a:spcPct val="107000"/>
                        </a:lnSpc>
                        <a:spcAft>
                          <a:spcPts val="0"/>
                        </a:spcAft>
                        <a:buNone/>
                      </a:pPr>
                      <a:r>
                        <a:rPr lang="en-GB" sz="1600" dirty="0">
                          <a:solidFill>
                            <a:schemeClr val="bg2"/>
                          </a:solidFill>
                          <a:effectLst/>
                        </a:rPr>
                        <a:t>B1.8</a:t>
                      </a:r>
                    </a:p>
                    <a:p>
                      <a:pPr lvl="0">
                        <a:lnSpc>
                          <a:spcPct val="107000"/>
                        </a:lnSpc>
                        <a:spcAft>
                          <a:spcPts val="0"/>
                        </a:spcAft>
                        <a:buNone/>
                      </a:pPr>
                      <a:endParaRPr lang="en-GB" sz="1600" dirty="0">
                        <a:solidFill>
                          <a:schemeClr val="bg2"/>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 proteins and Carbohydrates.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r h="632130">
                <a:tc>
                  <a:txBody>
                    <a:bodyPr/>
                    <a:lstStyle/>
                    <a:p>
                      <a:pPr lvl="0">
                        <a:lnSpc>
                          <a:spcPct val="107000"/>
                        </a:lnSpc>
                        <a:spcAft>
                          <a:spcPts val="0"/>
                        </a:spcAft>
                        <a:buNone/>
                      </a:pPr>
                      <a:r>
                        <a:rPr lang="en-GB" sz="1600" dirty="0">
                          <a:solidFill>
                            <a:schemeClr val="bg2"/>
                          </a:solidFill>
                          <a:effectLst/>
                        </a:rPr>
                        <a:t>B1.9</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properties and functions of enzymes that are determined by their tertiary structure.</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extLst>
                  <a:ext uri="{0D108BD9-81ED-4DB2-BD59-A6C34878D82A}">
                    <a16:rowId xmlns:a16="http://schemas.microsoft.com/office/drawing/2014/main" val="90027099"/>
                  </a:ext>
                </a:extLst>
              </a:tr>
            </a:tbl>
          </a:graphicData>
        </a:graphic>
      </p:graphicFrame>
    </p:spTree>
    <p:extLst>
      <p:ext uri="{BB962C8B-B14F-4D97-AF65-F5344CB8AC3E}">
        <p14:creationId xmlns:p14="http://schemas.microsoft.com/office/powerpoint/2010/main" val="142666122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63241-A9E9-D5F4-B5A3-EF07B41F6CCE}"/>
              </a:ext>
            </a:extLst>
          </p:cNvPr>
          <p:cNvSpPr>
            <a:spLocks noGrp="1"/>
          </p:cNvSpPr>
          <p:nvPr>
            <p:ph type="title"/>
          </p:nvPr>
        </p:nvSpPr>
        <p:spPr/>
        <p:txBody>
          <a:bodyPr>
            <a:normAutofit/>
          </a:bodyPr>
          <a:lstStyle/>
          <a:p>
            <a:r>
              <a:rPr lang="en-GB" sz="2000" b="1" dirty="0">
                <a:cs typeface="Calibri Light"/>
              </a:rPr>
              <a:t>Peer review</a:t>
            </a:r>
            <a:endParaRPr lang="en-GB" sz="2000" dirty="0">
              <a:cs typeface="Calibri Light" panose="020F0302020204030204"/>
            </a:endParaRPr>
          </a:p>
        </p:txBody>
      </p:sp>
      <p:sp>
        <p:nvSpPr>
          <p:cNvPr id="3" name="Text Placeholder 2">
            <a:extLst>
              <a:ext uri="{FF2B5EF4-FFF2-40B4-BE49-F238E27FC236}">
                <a16:creationId xmlns:a16="http://schemas.microsoft.com/office/drawing/2014/main" id="{BF67DB69-7E57-FE5B-3836-23EF9C8AB933}"/>
              </a:ext>
            </a:extLst>
          </p:cNvPr>
          <p:cNvSpPr>
            <a:spLocks noGrp="1"/>
          </p:cNvSpPr>
          <p:nvPr>
            <p:ph idx="1"/>
          </p:nvPr>
        </p:nvSpPr>
        <p:spPr/>
        <p:txBody>
          <a:bodyPr vert="horz" lIns="68580" tIns="34290" rIns="68580" bIns="34290" rtlCol="0" anchor="t">
            <a:noAutofit/>
          </a:bodyPr>
          <a:lstStyle/>
          <a:p>
            <a:r>
              <a:rPr lang="en-GB" sz="2400" dirty="0">
                <a:cs typeface="Calibri"/>
              </a:rPr>
              <a:t>Use the feedback form to peer assess each video as you watch it.</a:t>
            </a:r>
          </a:p>
          <a:p>
            <a:r>
              <a:rPr lang="en-GB" sz="2400" dirty="0">
                <a:cs typeface="Calibri"/>
              </a:rPr>
              <a:t>Make sure you are considering all the assessment areas of:</a:t>
            </a:r>
          </a:p>
          <a:p>
            <a:pPr lvl="1">
              <a:buFont typeface="Courier New" panose="02070309020205020404" pitchFamily="49" charset="0"/>
              <a:buChar char="o"/>
            </a:pPr>
            <a:r>
              <a:rPr lang="en-GB" sz="2000" dirty="0">
                <a:cs typeface="Calibri"/>
              </a:rPr>
              <a:t>subject knowledge and scientific accuracy</a:t>
            </a:r>
          </a:p>
          <a:p>
            <a:pPr lvl="1">
              <a:buFont typeface="Courier New" panose="02070309020205020404" pitchFamily="49" charset="0"/>
              <a:buChar char="o"/>
            </a:pPr>
            <a:r>
              <a:rPr lang="en-GB" sz="2000" dirty="0">
                <a:cs typeface="Calibri"/>
              </a:rPr>
              <a:t>completeness</a:t>
            </a:r>
          </a:p>
          <a:p>
            <a:pPr lvl="1">
              <a:buFont typeface="Courier New" panose="02070309020205020404" pitchFamily="49" charset="0"/>
              <a:buChar char="o"/>
            </a:pPr>
            <a:r>
              <a:rPr lang="en-GB" sz="2000" dirty="0">
                <a:cs typeface="Calibri"/>
              </a:rPr>
              <a:t>design and editing, including accessibility</a:t>
            </a:r>
          </a:p>
          <a:p>
            <a:pPr lvl="1">
              <a:buFont typeface="Courier New" panose="02070309020205020404" pitchFamily="49" charset="0"/>
              <a:buChar char="o"/>
            </a:pPr>
            <a:r>
              <a:rPr lang="en-GB" sz="2000" dirty="0">
                <a:cs typeface="Calibri"/>
              </a:rPr>
              <a:t>academic skills – use of references, critical thinking and higher-level thinking, etc.</a:t>
            </a:r>
          </a:p>
          <a:p>
            <a:endParaRPr lang="en-GB" sz="2400" dirty="0">
              <a:cs typeface="Calibri"/>
            </a:endParaRPr>
          </a:p>
          <a:p>
            <a:endParaRPr lang="en-GB" sz="2400" dirty="0">
              <a:cs typeface="Calibri"/>
            </a:endParaRPr>
          </a:p>
          <a:p>
            <a:endParaRPr lang="en-GB" dirty="0">
              <a:cs typeface="Calibri"/>
            </a:endParaRPr>
          </a:p>
        </p:txBody>
      </p:sp>
      <p:sp>
        <p:nvSpPr>
          <p:cNvPr id="4" name="Footer Placeholder 3">
            <a:extLst>
              <a:ext uri="{FF2B5EF4-FFF2-40B4-BE49-F238E27FC236}">
                <a16:creationId xmlns:a16="http://schemas.microsoft.com/office/drawing/2014/main" id="{7B67CC41-EC56-D38A-99D0-BB88FBBF9ABF}"/>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92664CFF-CC66-3771-5287-61F08060A4D4}"/>
              </a:ext>
            </a:extLst>
          </p:cNvPr>
          <p:cNvSpPr>
            <a:spLocks noGrp="1"/>
          </p:cNvSpPr>
          <p:nvPr>
            <p:ph type="sldNum" sz="quarter" idx="12"/>
          </p:nvPr>
        </p:nvSpPr>
        <p:spPr/>
        <p:txBody>
          <a:bodyPr/>
          <a:lstStyle/>
          <a:p>
            <a:fld id="{03423B0E-AC18-405A-BE2C-9F8B28E6E755}" type="slidenum">
              <a:rPr lang="en-GB" smtClean="0"/>
              <a:t>139</a:t>
            </a:fld>
            <a:endParaRPr lang="en-GB" dirty="0"/>
          </a:p>
        </p:txBody>
      </p:sp>
    </p:spTree>
    <p:extLst>
      <p:ext uri="{BB962C8B-B14F-4D97-AF65-F5344CB8AC3E}">
        <p14:creationId xmlns:p14="http://schemas.microsoft.com/office/powerpoint/2010/main" val="2915287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2F1C0A-51D8-47EA-B8F4-F57BE8264F13}"/>
              </a:ext>
            </a:extLst>
          </p:cNvPr>
          <p:cNvSpPr>
            <a:spLocks noGrp="1"/>
          </p:cNvSpPr>
          <p:nvPr>
            <p:ph type="sldNum" sz="quarter" idx="11"/>
          </p:nvPr>
        </p:nvSpPr>
        <p:spPr/>
        <p:txBody>
          <a:bodyPr/>
          <a:lstStyle/>
          <a:p>
            <a:fld id="{DA2C159E-F13C-4A85-9A41-E7669D3E0D70}" type="slidenum">
              <a:rPr lang="en-GB" smtClean="0"/>
              <a:pPr/>
              <a:t>14</a:t>
            </a:fld>
            <a:endParaRPr lang="en-GB" dirty="0"/>
          </a:p>
        </p:txBody>
      </p:sp>
      <p:sp>
        <p:nvSpPr>
          <p:cNvPr id="3" name="Title 2">
            <a:extLst>
              <a:ext uri="{FF2B5EF4-FFF2-40B4-BE49-F238E27FC236}">
                <a16:creationId xmlns:a16="http://schemas.microsoft.com/office/drawing/2014/main" id="{0561A8B7-C4F1-4436-9E6D-00C5F5D2E77F}"/>
              </a:ext>
            </a:extLst>
          </p:cNvPr>
          <p:cNvSpPr>
            <a:spLocks noGrp="1"/>
          </p:cNvSpPr>
          <p:nvPr>
            <p:ph type="title"/>
          </p:nvPr>
        </p:nvSpPr>
        <p:spPr/>
        <p:txBody>
          <a:bodyPr/>
          <a:lstStyle/>
          <a:p>
            <a:r>
              <a:rPr lang="en-GB" dirty="0"/>
              <a:t>Discussion of practical: Properties of lipids</a:t>
            </a:r>
          </a:p>
        </p:txBody>
      </p:sp>
      <p:sp>
        <p:nvSpPr>
          <p:cNvPr id="4" name="Text Placeholder 3">
            <a:extLst>
              <a:ext uri="{FF2B5EF4-FFF2-40B4-BE49-F238E27FC236}">
                <a16:creationId xmlns:a16="http://schemas.microsoft.com/office/drawing/2014/main" id="{0A30938A-09E5-4EF3-A9EA-A78C09D84BFD}"/>
              </a:ext>
            </a:extLst>
          </p:cNvPr>
          <p:cNvSpPr>
            <a:spLocks noGrp="1"/>
          </p:cNvSpPr>
          <p:nvPr>
            <p:ph type="body" sz="quarter" idx="12"/>
          </p:nvPr>
        </p:nvSpPr>
        <p:spPr>
          <a:xfrm>
            <a:off x="378000" y="905050"/>
            <a:ext cx="7667625" cy="3601574"/>
          </a:xfrm>
        </p:spPr>
        <p:txBody>
          <a:bodyPr vert="horz" lIns="0" tIns="0" rIns="0" bIns="0" rtlCol="0" anchor="t">
            <a:noAutofit/>
          </a:bodyPr>
          <a:lstStyle/>
          <a:p>
            <a:r>
              <a:rPr lang="en-GB" sz="1800" dirty="0"/>
              <a:t>Feedback – what have you learnt about the properties of lipids?</a:t>
            </a:r>
            <a:endParaRPr lang="en-GB" sz="1800" dirty="0">
              <a:cs typeface="Arial"/>
            </a:endParaRPr>
          </a:p>
          <a:p>
            <a:endParaRPr lang="en-GB" sz="1800" dirty="0">
              <a:cs typeface="Arial"/>
            </a:endParaRPr>
          </a:p>
          <a:p>
            <a:r>
              <a:rPr lang="en-GB" sz="1800" dirty="0"/>
              <a:t>One person from each group is to give one piece of information based on the results of the practical.</a:t>
            </a:r>
            <a:endParaRPr lang="en-GB" sz="1800" dirty="0">
              <a:cs typeface="Arial"/>
            </a:endParaRPr>
          </a:p>
          <a:p>
            <a:endParaRPr lang="en-GB" sz="1800" dirty="0">
              <a:cs typeface="Arial"/>
            </a:endParaRPr>
          </a:p>
          <a:p>
            <a:r>
              <a:rPr lang="en-GB" sz="1800" dirty="0"/>
              <a:t>Each group must give a different bit of information to any previous groups.</a:t>
            </a:r>
            <a:endParaRPr lang="en-GB" sz="1800" dirty="0">
              <a:cs typeface="Arial"/>
            </a:endParaRPr>
          </a:p>
          <a:p>
            <a:endParaRPr lang="en-GB" sz="1800" dirty="0">
              <a:cs typeface="Arial"/>
            </a:endParaRPr>
          </a:p>
          <a:p>
            <a:r>
              <a:rPr lang="en-GB" sz="1800" dirty="0"/>
              <a:t>Individually, you need to capture key learning about lipids in your notes and answer the questions in the practical book to help you to explain and understand the practical results.</a:t>
            </a:r>
            <a:endParaRPr lang="en-GB" sz="1800" dirty="0">
              <a:cs typeface="Arial"/>
            </a:endParaRPr>
          </a:p>
        </p:txBody>
      </p:sp>
      <p:sp>
        <p:nvSpPr>
          <p:cNvPr id="5" name="Footer Placeholder 4">
            <a:extLst>
              <a:ext uri="{FF2B5EF4-FFF2-40B4-BE49-F238E27FC236}">
                <a16:creationId xmlns:a16="http://schemas.microsoft.com/office/drawing/2014/main" id="{C97C48A6-0EBC-42A9-8152-B13337F69EE9}"/>
              </a:ext>
            </a:extLst>
          </p:cNvPr>
          <p:cNvSpPr>
            <a:spLocks noGrp="1"/>
          </p:cNvSpPr>
          <p:nvPr>
            <p:ph type="ftr" sz="quarter" idx="10"/>
          </p:nvPr>
        </p:nvSpPr>
        <p:spPr/>
        <p:txBody>
          <a:bodyPr/>
          <a:lstStyle/>
          <a:p>
            <a:r>
              <a:rPr lang="en-GB" cap="none" dirty="0"/>
              <a:t>Education and Training Foundation</a:t>
            </a:r>
          </a:p>
        </p:txBody>
      </p:sp>
    </p:spTree>
    <p:extLst>
      <p:ext uri="{BB962C8B-B14F-4D97-AF65-F5344CB8AC3E}">
        <p14:creationId xmlns:p14="http://schemas.microsoft.com/office/powerpoint/2010/main" val="39073271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54C86EE-3246-485A-B6C2-06FDF8B1CAD0}"/>
              </a:ext>
            </a:extLst>
          </p:cNvPr>
          <p:cNvGraphicFramePr>
            <a:graphicFrameLocks noGrp="1"/>
          </p:cNvGraphicFramePr>
          <p:nvPr>
            <p:extLst>
              <p:ext uri="{D42A27DB-BD31-4B8C-83A1-F6EECF244321}">
                <p14:modId xmlns:p14="http://schemas.microsoft.com/office/powerpoint/2010/main" val="3907982039"/>
              </p:ext>
            </p:extLst>
          </p:nvPr>
        </p:nvGraphicFramePr>
        <p:xfrm>
          <a:off x="560403" y="78018"/>
          <a:ext cx="8023193" cy="4987463"/>
        </p:xfrm>
        <a:graphic>
          <a:graphicData uri="http://schemas.openxmlformats.org/drawingml/2006/table">
            <a:tbl>
              <a:tblPr firstRow="1" bandRow="1">
                <a:tableStyleId>{5C22544A-7EE6-4342-B048-85BDC9FD1C3A}</a:tableStyleId>
              </a:tblPr>
              <a:tblGrid>
                <a:gridCol w="925497">
                  <a:extLst>
                    <a:ext uri="{9D8B030D-6E8A-4147-A177-3AD203B41FA5}">
                      <a16:colId xmlns:a16="http://schemas.microsoft.com/office/drawing/2014/main" val="2780692712"/>
                    </a:ext>
                  </a:extLst>
                </a:gridCol>
                <a:gridCol w="638735">
                  <a:extLst>
                    <a:ext uri="{9D8B030D-6E8A-4147-A177-3AD203B41FA5}">
                      <a16:colId xmlns:a16="http://schemas.microsoft.com/office/drawing/2014/main" val="2824786794"/>
                    </a:ext>
                  </a:extLst>
                </a:gridCol>
                <a:gridCol w="2910112">
                  <a:extLst>
                    <a:ext uri="{9D8B030D-6E8A-4147-A177-3AD203B41FA5}">
                      <a16:colId xmlns:a16="http://schemas.microsoft.com/office/drawing/2014/main" val="3677701342"/>
                    </a:ext>
                  </a:extLst>
                </a:gridCol>
                <a:gridCol w="2536794">
                  <a:extLst>
                    <a:ext uri="{9D8B030D-6E8A-4147-A177-3AD203B41FA5}">
                      <a16:colId xmlns:a16="http://schemas.microsoft.com/office/drawing/2014/main" val="2124602424"/>
                    </a:ext>
                  </a:extLst>
                </a:gridCol>
                <a:gridCol w="1012055">
                  <a:extLst>
                    <a:ext uri="{9D8B030D-6E8A-4147-A177-3AD203B41FA5}">
                      <a16:colId xmlns:a16="http://schemas.microsoft.com/office/drawing/2014/main" val="1880566041"/>
                    </a:ext>
                  </a:extLst>
                </a:gridCol>
              </a:tblGrid>
              <a:tr h="480060">
                <a:tc>
                  <a:txBody>
                    <a:bodyPr/>
                    <a:lstStyle/>
                    <a:p>
                      <a:pPr algn="ctr"/>
                      <a:r>
                        <a:rPr lang="en-GB" sz="1200" dirty="0">
                          <a:solidFill>
                            <a:schemeClr val="tx1"/>
                          </a:solidFill>
                        </a:rPr>
                        <a:t>Video title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endParaRPr lang="en-GB" sz="1200" dirty="0"/>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1200" dirty="0">
                          <a:solidFill>
                            <a:schemeClr val="tx1"/>
                          </a:solidFill>
                        </a:rPr>
                        <a:t>Group name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1319374"/>
                  </a:ext>
                </a:extLst>
              </a:tr>
              <a:tr h="480060">
                <a:tc gridSpan="2">
                  <a:txBody>
                    <a:bodyPr/>
                    <a:lstStyle/>
                    <a:p>
                      <a:pPr algn="ctr"/>
                      <a:r>
                        <a:rPr lang="en-GB" sz="1200" b="1" dirty="0">
                          <a:solidFill>
                            <a:schemeClr val="tx1"/>
                          </a:solidFill>
                        </a:rPr>
                        <a:t>Criteria</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en-GB" sz="1200" b="1" dirty="0">
                          <a:solidFill>
                            <a:schemeClr val="tx1"/>
                          </a:solidFill>
                        </a:rPr>
                        <a:t>Description and comments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pPr algn="ctr"/>
                      <a:r>
                        <a:rPr lang="en-GB" sz="1200" b="1" dirty="0">
                          <a:solidFill>
                            <a:schemeClr val="tx1"/>
                          </a:solidFill>
                        </a:rPr>
                        <a:t>Score</a:t>
                      </a:r>
                    </a:p>
                    <a:p>
                      <a:pPr algn="ctr"/>
                      <a:r>
                        <a:rPr lang="en-GB" sz="1200" b="1" dirty="0">
                          <a:solidFill>
                            <a:schemeClr val="tx1"/>
                          </a:solidFill>
                        </a:rPr>
                        <a:t>Out of 5</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597989"/>
                  </a:ext>
                </a:extLst>
              </a:tr>
              <a:tr h="773467">
                <a:tc gridSpan="2">
                  <a:txBody>
                    <a:bodyPr/>
                    <a:lstStyle/>
                    <a:p>
                      <a:pPr algn="ctr"/>
                      <a:r>
                        <a:rPr lang="en-GB" sz="1200" b="1" dirty="0"/>
                        <a:t>Subject knowledge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Is the information relevant to the subject being researched?</a:t>
                      </a:r>
                    </a:p>
                    <a:p>
                      <a:r>
                        <a:rPr lang="en-GB" sz="800" dirty="0"/>
                        <a:t>Is it pitched at the right level for the audience?</a:t>
                      </a:r>
                    </a:p>
                    <a:p>
                      <a:r>
                        <a:rPr lang="en-GB" sz="800" dirty="0"/>
                        <a:t>Have you spotted any inaccuracies in the information presented?</a:t>
                      </a:r>
                    </a:p>
                    <a:p>
                      <a:endParaRPr lang="en-GB" sz="8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3192097"/>
                  </a:ext>
                </a:extLst>
              </a:tr>
              <a:tr h="815402">
                <a:tc gridSpan="2">
                  <a:txBody>
                    <a:bodyPr/>
                    <a:lstStyle/>
                    <a:p>
                      <a:pPr algn="ctr"/>
                      <a:r>
                        <a:rPr lang="en-GB" sz="1200" b="1" dirty="0"/>
                        <a:t>Completeness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Is every question asked in the task description answered?</a:t>
                      </a:r>
                    </a:p>
                    <a:p>
                      <a:r>
                        <a:rPr lang="en-GB" sz="800" dirty="0"/>
                        <a:t>Are the answers given comprehensive and detailed?</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98362080"/>
                  </a:ext>
                </a:extLst>
              </a:tr>
              <a:tr h="891540">
                <a:tc gridSpan="2">
                  <a:txBody>
                    <a:bodyPr/>
                    <a:lstStyle/>
                    <a:p>
                      <a:pPr algn="ctr"/>
                      <a:r>
                        <a:rPr lang="en-GB" sz="1200" b="1" dirty="0"/>
                        <a:t>Design and editing, use of colour and accessibility</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How professional is the video?</a:t>
                      </a:r>
                    </a:p>
                    <a:p>
                      <a:r>
                        <a:rPr lang="en-GB" sz="800" dirty="0"/>
                        <a:t>How do they emphasise points or make it easier to see certain elements?</a:t>
                      </a:r>
                    </a:p>
                    <a:p>
                      <a:r>
                        <a:rPr lang="en-GB" sz="800" dirty="0"/>
                        <a:t>Has any consideration been given to accessibility needs such as dyslexia, neurodivergency or light-sensitive epilepsy?</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4808362"/>
                  </a:ext>
                </a:extLst>
              </a:tr>
              <a:tr h="773467">
                <a:tc gridSpan="2">
                  <a:txBody>
                    <a:bodyPr/>
                    <a:lstStyle/>
                    <a:p>
                      <a:pPr algn="ctr"/>
                      <a:r>
                        <a:rPr lang="en-GB" sz="1200" b="1" dirty="0"/>
                        <a:t>Academic skills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t>Does the video demonstrate the use of good academic research skills? e.g.</a:t>
                      </a:r>
                    </a:p>
                    <a:p>
                      <a:pPr marL="171450" indent="-171450">
                        <a:buFontTx/>
                        <a:buChar char="-"/>
                      </a:pPr>
                      <a:r>
                        <a:rPr lang="en-GB" sz="800" dirty="0"/>
                        <a:t>use of citations/references</a:t>
                      </a:r>
                    </a:p>
                    <a:p>
                      <a:pPr marL="171450" indent="-171450">
                        <a:buFontTx/>
                        <a:buChar char="-"/>
                      </a:pPr>
                      <a:r>
                        <a:rPr lang="en-GB" sz="800" dirty="0"/>
                        <a:t>Use of journals or other advanced research sources</a:t>
                      </a:r>
                    </a:p>
                    <a:p>
                      <a:pPr marL="171450" indent="-171450">
                        <a:buFontTx/>
                        <a:buChar char="-"/>
                      </a:pPr>
                      <a:r>
                        <a:rPr lang="en-GB" sz="800" dirty="0"/>
                        <a:t>Higher level thinking skills (i.e. evaluation, justification).</a:t>
                      </a:r>
                    </a:p>
                    <a:p>
                      <a:endParaRPr lang="en-GB" sz="8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6604766"/>
                  </a:ext>
                </a:extLst>
              </a:tr>
              <a:tr h="773467">
                <a:tc gridSpan="2">
                  <a:txBody>
                    <a:bodyPr/>
                    <a:lstStyle/>
                    <a:p>
                      <a:pPr algn="ctr"/>
                      <a:r>
                        <a:rPr lang="en-GB" sz="1200" b="1" dirty="0"/>
                        <a:t>Total/20</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GB" sz="800" dirty="0">
                          <a:solidFill>
                            <a:schemeClr val="tx1"/>
                          </a:solidFill>
                        </a:rPr>
                        <a:t>Additional comments</a:t>
                      </a:r>
                      <a:endParaRPr lang="en-GB" sz="1400" dirty="0">
                        <a:solidFill>
                          <a:schemeClr val="tx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en-GB"/>
                    </a:p>
                  </a:txBody>
                  <a:tcPr/>
                </a:tc>
                <a:tc>
                  <a:txBody>
                    <a:bodyPr/>
                    <a:lstStyle/>
                    <a:p>
                      <a:endParaRPr lang="en-GB"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2555278"/>
                  </a:ext>
                </a:extLst>
              </a:tr>
            </a:tbl>
          </a:graphicData>
        </a:graphic>
      </p:graphicFrame>
      <p:sp>
        <p:nvSpPr>
          <p:cNvPr id="2" name="Footer Placeholder 1">
            <a:extLst>
              <a:ext uri="{FF2B5EF4-FFF2-40B4-BE49-F238E27FC236}">
                <a16:creationId xmlns:a16="http://schemas.microsoft.com/office/drawing/2014/main" id="{16612248-CF79-9C80-D3E7-71EB2E2EA705}"/>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8BB4254F-B9B2-15C9-BBC4-D86DF14F8440}"/>
              </a:ext>
            </a:extLst>
          </p:cNvPr>
          <p:cNvSpPr>
            <a:spLocks noGrp="1"/>
          </p:cNvSpPr>
          <p:nvPr>
            <p:ph type="sldNum" sz="quarter" idx="12"/>
          </p:nvPr>
        </p:nvSpPr>
        <p:spPr/>
        <p:txBody>
          <a:bodyPr/>
          <a:lstStyle/>
          <a:p>
            <a:fld id="{B4B6C296-A44E-4A66-BF29-5BE7E42CBA01}" type="slidenum">
              <a:rPr lang="en-GB" smtClean="0"/>
              <a:t>140</a:t>
            </a:fld>
            <a:endParaRPr lang="en-GB" dirty="0"/>
          </a:p>
        </p:txBody>
      </p:sp>
    </p:spTree>
    <p:extLst>
      <p:ext uri="{BB962C8B-B14F-4D97-AF65-F5344CB8AC3E}">
        <p14:creationId xmlns:p14="http://schemas.microsoft.com/office/powerpoint/2010/main" val="341549484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3AD4-C6AE-DB46-D94C-72FF02E72755}"/>
              </a:ext>
            </a:extLst>
          </p:cNvPr>
          <p:cNvSpPr>
            <a:spLocks noGrp="1"/>
          </p:cNvSpPr>
          <p:nvPr>
            <p:ph type="title"/>
          </p:nvPr>
        </p:nvSpPr>
        <p:spPr/>
        <p:txBody>
          <a:bodyPr>
            <a:normAutofit/>
          </a:bodyPr>
          <a:lstStyle/>
          <a:p>
            <a:r>
              <a:rPr lang="en-US" sz="2000" b="1" dirty="0">
                <a:cs typeface="Calibri Light"/>
              </a:rPr>
              <a:t>Final reflections: Knowledge, skills and behaviours</a:t>
            </a:r>
            <a:endParaRPr lang="en-US" sz="2000" b="1" dirty="0"/>
          </a:p>
        </p:txBody>
      </p:sp>
      <p:sp>
        <p:nvSpPr>
          <p:cNvPr id="3" name="Content Placeholder 2">
            <a:extLst>
              <a:ext uri="{FF2B5EF4-FFF2-40B4-BE49-F238E27FC236}">
                <a16:creationId xmlns:a16="http://schemas.microsoft.com/office/drawing/2014/main" id="{E04E9DC3-A177-88B9-25B8-D16B5E53D50A}"/>
              </a:ext>
            </a:extLst>
          </p:cNvPr>
          <p:cNvSpPr>
            <a:spLocks noGrp="1"/>
          </p:cNvSpPr>
          <p:nvPr>
            <p:ph idx="1"/>
          </p:nvPr>
        </p:nvSpPr>
        <p:spPr>
          <a:xfrm>
            <a:off x="252094" y="1473751"/>
            <a:ext cx="8423593" cy="3394472"/>
          </a:xfrm>
        </p:spPr>
        <p:txBody>
          <a:bodyPr vert="horz" lIns="68580" tIns="34290" rIns="68580" bIns="34290" rtlCol="0" anchor="t">
            <a:normAutofit/>
          </a:bodyPr>
          <a:lstStyle/>
          <a:p>
            <a:pPr marL="0" indent="0">
              <a:buNone/>
            </a:pPr>
            <a:r>
              <a:rPr lang="en-US" sz="2000" dirty="0">
                <a:cs typeface="Calibri"/>
              </a:rPr>
              <a:t>During this project</a:t>
            </a:r>
          </a:p>
          <a:p>
            <a:pPr marL="226800" lvl="1" indent="-226800">
              <a:buFont typeface="Arial" panose="020B0604020202020204" pitchFamily="34" charset="0"/>
              <a:buChar char="•"/>
            </a:pPr>
            <a:r>
              <a:rPr lang="en-US" sz="2000" dirty="0">
                <a:cs typeface="Calibri"/>
              </a:rPr>
              <a:t>How have you developed understanding of new knowledge?</a:t>
            </a:r>
          </a:p>
          <a:p>
            <a:pPr marL="226800" lvl="1" indent="-226800">
              <a:buFont typeface="Arial" panose="020B0604020202020204" pitchFamily="34" charset="0"/>
              <a:buChar char="•"/>
            </a:pPr>
            <a:r>
              <a:rPr lang="en-US" sz="2000" dirty="0">
                <a:cs typeface="Calibri"/>
              </a:rPr>
              <a:t>How have you developed your practical skills?</a:t>
            </a:r>
          </a:p>
          <a:p>
            <a:pPr marL="226800" lvl="1" indent="-226800">
              <a:buFont typeface="Arial" panose="020B0604020202020204" pitchFamily="34" charset="0"/>
              <a:buChar char="•"/>
            </a:pPr>
            <a:r>
              <a:rPr lang="en-US" sz="2000" dirty="0">
                <a:cs typeface="Calibri"/>
              </a:rPr>
              <a:t>What were the main strengths and successes you demonstrated in the project?</a:t>
            </a:r>
          </a:p>
          <a:p>
            <a:pPr marL="226800" lvl="1" indent="-226800">
              <a:buFont typeface="Arial" panose="020B0604020202020204" pitchFamily="34" charset="0"/>
              <a:buChar char="•"/>
            </a:pPr>
            <a:r>
              <a:rPr lang="en-US" sz="2000" dirty="0">
                <a:cs typeface="Calibri"/>
              </a:rPr>
              <a:t>If you were to do this again, what would you do differently?</a:t>
            </a:r>
          </a:p>
          <a:p>
            <a:pPr marL="226800" lvl="1" indent="-226800">
              <a:buFont typeface="Arial" panose="020B0604020202020204" pitchFamily="34" charset="0"/>
              <a:buChar char="•"/>
            </a:pPr>
            <a:r>
              <a:rPr lang="en-US" sz="2000" dirty="0">
                <a:cs typeface="Calibri"/>
              </a:rPr>
              <a:t>How could you apply these skills in future?</a:t>
            </a:r>
          </a:p>
          <a:p>
            <a:pPr marL="226800" lvl="1" indent="-226800">
              <a:buFont typeface="Arial" panose="020B0604020202020204" pitchFamily="34" charset="0"/>
              <a:buChar char="•"/>
            </a:pPr>
            <a:r>
              <a:rPr lang="en-US" sz="2000" dirty="0">
                <a:cs typeface="Calibri"/>
              </a:rPr>
              <a:t>How have you developed your confidence, collaboration and resilience?</a:t>
            </a:r>
          </a:p>
        </p:txBody>
      </p:sp>
      <p:sp>
        <p:nvSpPr>
          <p:cNvPr id="4" name="Footer Placeholder 3">
            <a:extLst>
              <a:ext uri="{FF2B5EF4-FFF2-40B4-BE49-F238E27FC236}">
                <a16:creationId xmlns:a16="http://schemas.microsoft.com/office/drawing/2014/main" id="{474FB86E-93FC-3E3B-9739-D776CD7B7FDE}"/>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2403CDC1-FC30-06FC-9F61-5866C48F99AF}"/>
              </a:ext>
            </a:extLst>
          </p:cNvPr>
          <p:cNvSpPr>
            <a:spLocks noGrp="1"/>
          </p:cNvSpPr>
          <p:nvPr>
            <p:ph type="sldNum" sz="quarter" idx="12"/>
          </p:nvPr>
        </p:nvSpPr>
        <p:spPr/>
        <p:txBody>
          <a:bodyPr/>
          <a:lstStyle/>
          <a:p>
            <a:fld id="{03423B0E-AC18-405A-BE2C-9F8B28E6E755}" type="slidenum">
              <a:rPr lang="en-GB" smtClean="0"/>
              <a:t>141</a:t>
            </a:fld>
            <a:endParaRPr lang="en-GB" dirty="0"/>
          </a:p>
        </p:txBody>
      </p:sp>
    </p:spTree>
    <p:extLst>
      <p:ext uri="{BB962C8B-B14F-4D97-AF65-F5344CB8AC3E}">
        <p14:creationId xmlns:p14="http://schemas.microsoft.com/office/powerpoint/2010/main" val="152031307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7840541E-3C55-487B-815A-EAC0707D0BEA}"/>
              </a:ext>
            </a:extLst>
          </p:cNvPr>
          <p:cNvGraphicFramePr>
            <a:graphicFrameLocks noGrp="1"/>
          </p:cNvGraphicFramePr>
          <p:nvPr>
            <p:extLst>
              <p:ext uri="{D42A27DB-BD31-4B8C-83A1-F6EECF244321}">
                <p14:modId xmlns:p14="http://schemas.microsoft.com/office/powerpoint/2010/main" val="3506855461"/>
              </p:ext>
            </p:extLst>
          </p:nvPr>
        </p:nvGraphicFramePr>
        <p:xfrm>
          <a:off x="419470" y="306280"/>
          <a:ext cx="8475955" cy="4587535"/>
        </p:xfrm>
        <a:graphic>
          <a:graphicData uri="http://schemas.openxmlformats.org/drawingml/2006/table">
            <a:tbl>
              <a:tblPr firstRow="1" bandRow="1">
                <a:tableStyleId>{5C22544A-7EE6-4342-B048-85BDC9FD1C3A}</a:tableStyleId>
              </a:tblPr>
              <a:tblGrid>
                <a:gridCol w="5433134">
                  <a:extLst>
                    <a:ext uri="{9D8B030D-6E8A-4147-A177-3AD203B41FA5}">
                      <a16:colId xmlns:a16="http://schemas.microsoft.com/office/drawing/2014/main" val="3117144099"/>
                    </a:ext>
                  </a:extLst>
                </a:gridCol>
                <a:gridCol w="3042821">
                  <a:extLst>
                    <a:ext uri="{9D8B030D-6E8A-4147-A177-3AD203B41FA5}">
                      <a16:colId xmlns:a16="http://schemas.microsoft.com/office/drawing/2014/main" val="483163436"/>
                    </a:ext>
                  </a:extLst>
                </a:gridCol>
              </a:tblGrid>
              <a:tr h="419257">
                <a:tc gridSpan="2">
                  <a:txBody>
                    <a:bodyPr/>
                    <a:lstStyle/>
                    <a:p>
                      <a:pPr algn="ctr"/>
                      <a:r>
                        <a:rPr lang="en-GB" sz="2100" dirty="0">
                          <a:solidFill>
                            <a:schemeClr val="tx1"/>
                          </a:solidFill>
                        </a:rPr>
                        <a:t>Reflection questions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6680447"/>
                  </a:ext>
                </a:extLst>
              </a:tr>
              <a:tr h="694713">
                <a:tc>
                  <a:txBody>
                    <a:bodyPr/>
                    <a:lstStyle/>
                    <a:p>
                      <a:r>
                        <a:rPr lang="en-GB" sz="1100" dirty="0"/>
                        <a:t>How have you developed your understanding of new knowledge?</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400" dirty="0"/>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8020962"/>
                  </a:ext>
                </a:extLst>
              </a:tr>
              <a:tr h="694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How have you developed your practical skills?</a:t>
                      </a:r>
                    </a:p>
                    <a:p>
                      <a:endParaRPr lang="en-GB" sz="1100" dirty="0"/>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400" dirty="0"/>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4090237"/>
                  </a:ext>
                </a:extLst>
              </a:tr>
              <a:tr h="694713">
                <a:tc>
                  <a:txBody>
                    <a:bodyPr/>
                    <a:lstStyle/>
                    <a:p>
                      <a:r>
                        <a:rPr lang="en-GB" sz="1100" dirty="0"/>
                        <a:t>What were the main strengths and successes you demonstrated during this project?</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400" dirty="0"/>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2950036"/>
                  </a:ext>
                </a:extLst>
              </a:tr>
              <a:tr h="694713">
                <a:tc>
                  <a:txBody>
                    <a:bodyPr/>
                    <a:lstStyle/>
                    <a:p>
                      <a:r>
                        <a:rPr lang="en-GB" sz="1100" dirty="0"/>
                        <a:t>If you were to do this again, what would you do differently?</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400" dirty="0"/>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3832678"/>
                  </a:ext>
                </a:extLst>
              </a:tr>
              <a:tr h="694713">
                <a:tc>
                  <a:txBody>
                    <a:bodyPr/>
                    <a:lstStyle/>
                    <a:p>
                      <a:r>
                        <a:rPr lang="en-GB" sz="1100" dirty="0"/>
                        <a:t>How could you apply these skills in future?</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400" dirty="0"/>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4260034"/>
                  </a:ext>
                </a:extLst>
              </a:tr>
              <a:tr h="694713">
                <a:tc>
                  <a:txBody>
                    <a:bodyPr/>
                    <a:lstStyle/>
                    <a:p>
                      <a:r>
                        <a:rPr lang="en-GB" sz="1100" dirty="0"/>
                        <a:t>How have you developed your confidence, collaboration and resilience during this project? </a:t>
                      </a:r>
                    </a:p>
                  </a:txBody>
                  <a:tcPr marL="68580" marR="68580" marT="34290" marB="3429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1400" dirty="0"/>
                    </a:p>
                  </a:txBody>
                  <a:tcPr marL="68580" marR="68580" marT="34290" marB="3429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656540"/>
                  </a:ext>
                </a:extLst>
              </a:tr>
            </a:tbl>
          </a:graphicData>
        </a:graphic>
      </p:graphicFrame>
      <p:sp>
        <p:nvSpPr>
          <p:cNvPr id="2" name="Footer Placeholder 1">
            <a:extLst>
              <a:ext uri="{FF2B5EF4-FFF2-40B4-BE49-F238E27FC236}">
                <a16:creationId xmlns:a16="http://schemas.microsoft.com/office/drawing/2014/main" id="{2C27372A-4CEB-959B-994B-DF5ADD8A0E6B}"/>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BD7E4BC6-7994-9079-5017-A474D23A9EA7}"/>
              </a:ext>
            </a:extLst>
          </p:cNvPr>
          <p:cNvSpPr>
            <a:spLocks noGrp="1"/>
          </p:cNvSpPr>
          <p:nvPr>
            <p:ph type="sldNum" sz="quarter" idx="12"/>
          </p:nvPr>
        </p:nvSpPr>
        <p:spPr/>
        <p:txBody>
          <a:bodyPr/>
          <a:lstStyle/>
          <a:p>
            <a:fld id="{B4B6C296-A44E-4A66-BF29-5BE7E42CBA01}" type="slidenum">
              <a:rPr lang="en-GB" smtClean="0"/>
              <a:t>142</a:t>
            </a:fld>
            <a:endParaRPr lang="en-GB" dirty="0"/>
          </a:p>
        </p:txBody>
      </p:sp>
    </p:spTree>
    <p:extLst>
      <p:ext uri="{BB962C8B-B14F-4D97-AF65-F5344CB8AC3E}">
        <p14:creationId xmlns:p14="http://schemas.microsoft.com/office/powerpoint/2010/main" val="2181723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143</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484748"/>
          </a:xfrm>
          <a:prstGeom prst="rect">
            <a:avLst/>
          </a:prstGeom>
          <a:noFill/>
        </p:spPr>
        <p:txBody>
          <a:bodyPr wrap="square" lIns="0" tIns="0" rIns="0" bIns="0" rtlCol="0">
            <a:spAutoFit/>
          </a:bodyPr>
          <a:lstStyle/>
          <a:p>
            <a:r>
              <a:rPr lang="en-GB" sz="1050" dirty="0"/>
              <a:t>Bury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Logo, company name&#10;&#10;Description automatically generated">
            <a:extLst>
              <a:ext uri="{FF2B5EF4-FFF2-40B4-BE49-F238E27FC236}">
                <a16:creationId xmlns:a16="http://schemas.microsoft.com/office/drawing/2014/main" id="{AC6072A6-7195-5539-7389-7F03658138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8133" y="1441923"/>
            <a:ext cx="1309239" cy="1309239"/>
          </a:xfrm>
          <a:prstGeom prst="rect">
            <a:avLst/>
          </a:prstGeom>
        </p:spPr>
      </p:pic>
      <p:sp>
        <p:nvSpPr>
          <p:cNvPr id="2" name="TextBox 1">
            <a:extLst>
              <a:ext uri="{FF2B5EF4-FFF2-40B4-BE49-F238E27FC236}">
                <a16:creationId xmlns:a16="http://schemas.microsoft.com/office/drawing/2014/main" id="{C3FF8A52-3857-4066-9FC0-66AE0442D5AF}"/>
              </a:ext>
            </a:extLst>
          </p:cNvPr>
          <p:cNvSpPr txBox="1"/>
          <p:nvPr/>
        </p:nvSpPr>
        <p:spPr>
          <a:xfrm>
            <a:off x="234000" y="4324782"/>
            <a:ext cx="6431248" cy="207749"/>
          </a:xfrm>
          <a:prstGeom prst="rect">
            <a:avLst/>
          </a:prstGeom>
          <a:noFill/>
        </p:spPr>
        <p:txBody>
          <a:bodyPr wrap="none" lIns="0" tIns="0" rIns="0" bIns="0" rtlCol="0" anchor="t">
            <a:spAutoFit/>
          </a:bodyPr>
          <a:lstStyle/>
          <a:p>
            <a:r>
              <a:rPr lang="en-GB" sz="1350" dirty="0"/>
              <a:t>Learner contributions by: Ellie Duxbury, Skye Louise, Stephan Small and Evie Boyd</a:t>
            </a:r>
          </a:p>
        </p:txBody>
      </p:sp>
    </p:spTree>
    <p:extLst>
      <p:ext uri="{BB962C8B-B14F-4D97-AF65-F5344CB8AC3E}">
        <p14:creationId xmlns:p14="http://schemas.microsoft.com/office/powerpoint/2010/main" val="3269314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E0DEC2-6EBA-4B82-ABCE-9F872DA6DD88}"/>
              </a:ext>
            </a:extLst>
          </p:cNvPr>
          <p:cNvSpPr>
            <a:spLocks noGrp="1"/>
          </p:cNvSpPr>
          <p:nvPr>
            <p:ph type="sldNum" sz="quarter" idx="11"/>
          </p:nvPr>
        </p:nvSpPr>
        <p:spPr/>
        <p:txBody>
          <a:bodyPr/>
          <a:lstStyle/>
          <a:p>
            <a:fld id="{DA2C159E-F13C-4A85-9A41-E7669D3E0D70}" type="slidenum">
              <a:rPr lang="en-GB" smtClean="0"/>
              <a:pPr/>
              <a:t>15</a:t>
            </a:fld>
            <a:endParaRPr lang="en-GB" dirty="0"/>
          </a:p>
        </p:txBody>
      </p:sp>
      <p:sp>
        <p:nvSpPr>
          <p:cNvPr id="3" name="Title 2">
            <a:extLst>
              <a:ext uri="{FF2B5EF4-FFF2-40B4-BE49-F238E27FC236}">
                <a16:creationId xmlns:a16="http://schemas.microsoft.com/office/drawing/2014/main" id="{567A4DFC-5F91-4F0B-A517-68A649183FF3}"/>
              </a:ext>
            </a:extLst>
          </p:cNvPr>
          <p:cNvSpPr>
            <a:spLocks noGrp="1"/>
          </p:cNvSpPr>
          <p:nvPr>
            <p:ph type="title"/>
          </p:nvPr>
        </p:nvSpPr>
        <p:spPr/>
        <p:txBody>
          <a:bodyPr/>
          <a:lstStyle/>
          <a:p>
            <a:r>
              <a:rPr lang="en-GB" dirty="0"/>
              <a:t>Physical and chemical properties of lipids</a:t>
            </a:r>
          </a:p>
        </p:txBody>
      </p:sp>
      <p:sp>
        <p:nvSpPr>
          <p:cNvPr id="4" name="Text Placeholder 3">
            <a:extLst>
              <a:ext uri="{FF2B5EF4-FFF2-40B4-BE49-F238E27FC236}">
                <a16:creationId xmlns:a16="http://schemas.microsoft.com/office/drawing/2014/main" id="{F387C69A-F755-4194-A1ED-70EADF56B3E3}"/>
              </a:ext>
            </a:extLst>
          </p:cNvPr>
          <p:cNvSpPr>
            <a:spLocks noGrp="1"/>
          </p:cNvSpPr>
          <p:nvPr>
            <p:ph type="body" sz="quarter" idx="12"/>
          </p:nvPr>
        </p:nvSpPr>
        <p:spPr>
          <a:xfrm>
            <a:off x="234000" y="986400"/>
            <a:ext cx="8436513" cy="3601574"/>
          </a:xfrm>
        </p:spPr>
        <p:txBody>
          <a:bodyPr vert="horz" lIns="0" tIns="0" rIns="0" bIns="0" rtlCol="0" anchor="t">
            <a:noAutofit/>
          </a:bodyPr>
          <a:lstStyle/>
          <a:p>
            <a:r>
              <a:rPr lang="en-GB" sz="2400" dirty="0"/>
              <a:t>Lipids are a varied group of biomolecules</a:t>
            </a:r>
          </a:p>
          <a:p>
            <a:endParaRPr lang="en-GB" sz="2400" dirty="0"/>
          </a:p>
          <a:p>
            <a:r>
              <a:rPr lang="en-GB" sz="2400" dirty="0"/>
              <a:t>They share the following properties:</a:t>
            </a:r>
          </a:p>
          <a:p>
            <a:pPr marL="457200" indent="-342900">
              <a:buFont typeface="Arial" panose="020B0604020202020204" pitchFamily="34" charset="0"/>
              <a:buChar char="•"/>
            </a:pPr>
            <a:r>
              <a:rPr lang="en-GB" sz="2400" dirty="0"/>
              <a:t>contain carbon, hydrogen and oxygen</a:t>
            </a:r>
          </a:p>
          <a:p>
            <a:pPr marL="457200" indent="-342900">
              <a:buFont typeface="Arial" panose="020B0604020202020204" pitchFamily="34" charset="0"/>
              <a:buChar char="•"/>
            </a:pPr>
            <a:r>
              <a:rPr lang="en-GB" sz="2400" dirty="0"/>
              <a:t>soluble in non-polar solvents (i.e., alcohols)</a:t>
            </a:r>
          </a:p>
          <a:p>
            <a:pPr marL="457200" indent="-342900">
              <a:buFont typeface="Arial" panose="020B0604020202020204" pitchFamily="34" charset="0"/>
              <a:buChar char="•"/>
            </a:pPr>
            <a:r>
              <a:rPr lang="en-GB" sz="2400" dirty="0"/>
              <a:t>insoluble in polar solvents (i.e., water).</a:t>
            </a:r>
          </a:p>
          <a:p>
            <a:endParaRPr lang="en-GB" sz="2400" dirty="0"/>
          </a:p>
          <a:p>
            <a:r>
              <a:rPr lang="en-GB" sz="2400" dirty="0"/>
              <a:t>With this information in mind, can we revise our conclusions from the practical?</a:t>
            </a:r>
          </a:p>
          <a:p>
            <a:endParaRPr lang="en-GB" sz="2800" dirty="0"/>
          </a:p>
          <a:p>
            <a:endParaRPr lang="en-GB" sz="2800" dirty="0"/>
          </a:p>
          <a:p>
            <a:endParaRPr lang="en-GB" sz="2800" dirty="0"/>
          </a:p>
          <a:p>
            <a:endParaRPr lang="en-GB" dirty="0"/>
          </a:p>
        </p:txBody>
      </p:sp>
      <p:sp>
        <p:nvSpPr>
          <p:cNvPr id="5" name="Footer Placeholder 4">
            <a:extLst>
              <a:ext uri="{FF2B5EF4-FFF2-40B4-BE49-F238E27FC236}">
                <a16:creationId xmlns:a16="http://schemas.microsoft.com/office/drawing/2014/main" id="{859DDD27-8BA8-4AC6-9CAD-A156FDD3EB4E}"/>
              </a:ext>
            </a:extLst>
          </p:cNvPr>
          <p:cNvSpPr>
            <a:spLocks noGrp="1"/>
          </p:cNvSpPr>
          <p:nvPr>
            <p:ph type="ftr" sz="quarter" idx="10"/>
          </p:nvPr>
        </p:nvSpPr>
        <p:spPr/>
        <p:txBody>
          <a:bodyPr/>
          <a:lstStyle/>
          <a:p>
            <a:r>
              <a:rPr lang="en-GB" cap="none" dirty="0"/>
              <a:t>Education and Training Foundation</a:t>
            </a:r>
          </a:p>
        </p:txBody>
      </p:sp>
    </p:spTree>
    <p:extLst>
      <p:ext uri="{BB962C8B-B14F-4D97-AF65-F5344CB8AC3E}">
        <p14:creationId xmlns:p14="http://schemas.microsoft.com/office/powerpoint/2010/main" val="2336158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82F3B9-F5C2-2E95-CE6E-42493136C4AD}"/>
              </a:ext>
            </a:extLst>
          </p:cNvPr>
          <p:cNvSpPr>
            <a:spLocks noGrp="1"/>
          </p:cNvSpPr>
          <p:nvPr>
            <p:ph type="sldNum" sz="quarter" idx="11"/>
          </p:nvPr>
        </p:nvSpPr>
        <p:spPr/>
        <p:txBody>
          <a:bodyPr/>
          <a:lstStyle/>
          <a:p>
            <a:fld id="{DA2C159E-F13C-4A85-9A41-E7669D3E0D70}" type="slidenum">
              <a:rPr lang="en-GB" smtClean="0"/>
              <a:pPr/>
              <a:t>16</a:t>
            </a:fld>
            <a:endParaRPr lang="en-GB" dirty="0"/>
          </a:p>
        </p:txBody>
      </p:sp>
      <p:sp>
        <p:nvSpPr>
          <p:cNvPr id="3" name="Title 2">
            <a:extLst>
              <a:ext uri="{FF2B5EF4-FFF2-40B4-BE49-F238E27FC236}">
                <a16:creationId xmlns:a16="http://schemas.microsoft.com/office/drawing/2014/main" id="{AC87F475-42DA-B0A6-A283-5E89E37EDF22}"/>
              </a:ext>
            </a:extLst>
          </p:cNvPr>
          <p:cNvSpPr>
            <a:spLocks noGrp="1"/>
          </p:cNvSpPr>
          <p:nvPr>
            <p:ph type="title"/>
          </p:nvPr>
        </p:nvSpPr>
        <p:spPr/>
        <p:txBody>
          <a:bodyPr/>
          <a:lstStyle/>
          <a:p>
            <a:r>
              <a:rPr lang="en-GB" dirty="0"/>
              <a:t>Lipids in the real world</a:t>
            </a:r>
          </a:p>
        </p:txBody>
      </p:sp>
      <p:sp>
        <p:nvSpPr>
          <p:cNvPr id="4" name="Text Placeholder 3">
            <a:extLst>
              <a:ext uri="{FF2B5EF4-FFF2-40B4-BE49-F238E27FC236}">
                <a16:creationId xmlns:a16="http://schemas.microsoft.com/office/drawing/2014/main" id="{37085A33-7BD1-6399-305F-B1081DD4813B}"/>
              </a:ext>
            </a:extLst>
          </p:cNvPr>
          <p:cNvSpPr>
            <a:spLocks noGrp="1"/>
          </p:cNvSpPr>
          <p:nvPr>
            <p:ph type="body" sz="quarter" idx="12"/>
          </p:nvPr>
        </p:nvSpPr>
        <p:spPr/>
        <p:txBody>
          <a:bodyPr/>
          <a:lstStyle/>
          <a:p>
            <a:r>
              <a:rPr lang="en-GB" dirty="0"/>
              <a:t>Based on our experimental results and the discussion of how these link to the physical and chemical properties of lipids, can you link any of these properties to the real-world applications of lipids?</a:t>
            </a:r>
          </a:p>
          <a:p>
            <a:endParaRPr lang="en-GB" dirty="0"/>
          </a:p>
          <a:p>
            <a:r>
              <a:rPr lang="en-GB" dirty="0"/>
              <a:t>Create a mind map in your group.</a:t>
            </a:r>
          </a:p>
          <a:p>
            <a:endParaRPr lang="en-GB" dirty="0"/>
          </a:p>
          <a:p>
            <a:r>
              <a:rPr lang="en-GB" dirty="0"/>
              <a:t>Use the </a:t>
            </a:r>
            <a:r>
              <a:rPr lang="en-GB" dirty="0">
                <a:hlinkClick r:id="rId2"/>
              </a:rPr>
              <a:t>Libretext</a:t>
            </a:r>
            <a:r>
              <a:rPr lang="en-GB" dirty="0"/>
              <a:t> article to support </a:t>
            </a:r>
          </a:p>
          <a:p>
            <a:r>
              <a:rPr lang="en-GB" dirty="0"/>
              <a:t>your ideas.</a:t>
            </a:r>
          </a:p>
        </p:txBody>
      </p:sp>
      <p:sp>
        <p:nvSpPr>
          <p:cNvPr id="5" name="Footer Placeholder 4">
            <a:extLst>
              <a:ext uri="{FF2B5EF4-FFF2-40B4-BE49-F238E27FC236}">
                <a16:creationId xmlns:a16="http://schemas.microsoft.com/office/drawing/2014/main" id="{D4C4ACFD-0914-77F5-25FB-90D56B01D8A4}"/>
              </a:ext>
            </a:extLst>
          </p:cNvPr>
          <p:cNvSpPr>
            <a:spLocks noGrp="1"/>
          </p:cNvSpPr>
          <p:nvPr>
            <p:ph type="ftr" sz="quarter" idx="10"/>
          </p:nvPr>
        </p:nvSpPr>
        <p:spPr>
          <a:xfrm>
            <a:off x="224624" y="4823757"/>
            <a:ext cx="7686376" cy="273844"/>
          </a:xfrm>
        </p:spPr>
        <p:txBody>
          <a:bodyPr/>
          <a:lstStyle/>
          <a:p>
            <a:r>
              <a:rPr lang="en-GB" cap="none" dirty="0"/>
              <a:t>Education and Training Foundation</a:t>
            </a:r>
          </a:p>
        </p:txBody>
      </p:sp>
      <p:pic>
        <p:nvPicPr>
          <p:cNvPr id="7" name="Picture 6">
            <a:extLst>
              <a:ext uri="{FF2B5EF4-FFF2-40B4-BE49-F238E27FC236}">
                <a16:creationId xmlns:a16="http://schemas.microsoft.com/office/drawing/2014/main" id="{D6B132BC-3CC1-7907-D8F5-E23AE179050C}"/>
              </a:ext>
            </a:extLst>
          </p:cNvPr>
          <p:cNvPicPr>
            <a:picLocks noChangeAspect="1"/>
          </p:cNvPicPr>
          <p:nvPr/>
        </p:nvPicPr>
        <p:blipFill>
          <a:blip r:embed="rId3"/>
          <a:stretch>
            <a:fillRect/>
          </a:stretch>
        </p:blipFill>
        <p:spPr>
          <a:xfrm>
            <a:off x="6372200" y="2482978"/>
            <a:ext cx="2413416" cy="2397272"/>
          </a:xfrm>
          <a:prstGeom prst="rect">
            <a:avLst/>
          </a:prstGeom>
        </p:spPr>
      </p:pic>
      <p:cxnSp>
        <p:nvCxnSpPr>
          <p:cNvPr id="9" name="Straight Arrow Connector 8">
            <a:extLst>
              <a:ext uri="{FF2B5EF4-FFF2-40B4-BE49-F238E27FC236}">
                <a16:creationId xmlns:a16="http://schemas.microsoft.com/office/drawing/2014/main" id="{A4B708FC-5799-1CD4-0EBB-50F9FCC0D874}"/>
              </a:ext>
            </a:extLst>
          </p:cNvPr>
          <p:cNvCxnSpPr>
            <a:cxnSpLocks/>
          </p:cNvCxnSpPr>
          <p:nvPr/>
        </p:nvCxnSpPr>
        <p:spPr>
          <a:xfrm>
            <a:off x="4716016" y="4443958"/>
            <a:ext cx="173078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749CB3E-BBD4-AC27-CF8B-E671E59EF70A}"/>
              </a:ext>
            </a:extLst>
          </p:cNvPr>
          <p:cNvSpPr txBox="1"/>
          <p:nvPr/>
        </p:nvSpPr>
        <p:spPr>
          <a:xfrm>
            <a:off x="2637128" y="4261164"/>
            <a:ext cx="1944216" cy="623248"/>
          </a:xfrm>
          <a:prstGeom prst="rect">
            <a:avLst/>
          </a:prstGeom>
          <a:noFill/>
        </p:spPr>
        <p:txBody>
          <a:bodyPr wrap="square" lIns="0" tIns="0" rIns="0" bIns="0" rtlCol="0">
            <a:spAutoFit/>
          </a:bodyPr>
          <a:lstStyle/>
          <a:p>
            <a:r>
              <a:rPr lang="en-GB" sz="1350" dirty="0"/>
              <a:t>Scan the QR code to go straight to the article on your phone.</a:t>
            </a:r>
          </a:p>
        </p:txBody>
      </p:sp>
    </p:spTree>
    <p:extLst>
      <p:ext uri="{BB962C8B-B14F-4D97-AF65-F5344CB8AC3E}">
        <p14:creationId xmlns:p14="http://schemas.microsoft.com/office/powerpoint/2010/main" val="3467630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1BB319-ED71-EB46-A4BB-60400BFE4FA3}"/>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Some examples of real-world applications and properties associated with them</a:t>
            </a:r>
          </a:p>
        </p:txBody>
      </p:sp>
      <p:sp>
        <p:nvSpPr>
          <p:cNvPr id="4" name="Text Placeholder 3">
            <a:extLst>
              <a:ext uri="{FF2B5EF4-FFF2-40B4-BE49-F238E27FC236}">
                <a16:creationId xmlns:a16="http://schemas.microsoft.com/office/drawing/2014/main" id="{634EBFFC-DD63-E40C-E11C-7317B0D12C75}"/>
              </a:ext>
            </a:extLst>
          </p:cNvPr>
          <p:cNvSpPr>
            <a:spLocks noGrp="1"/>
          </p:cNvSpPr>
          <p:nvPr>
            <p:ph idx="1"/>
          </p:nvPr>
        </p:nvSpPr>
        <p:spPr>
          <a:xfrm>
            <a:off x="506250" y="1503759"/>
            <a:ext cx="7886700" cy="3263504"/>
          </a:xfrm>
        </p:spPr>
        <p:txBody>
          <a:bodyPr vert="horz" lIns="91440" tIns="45720" rIns="91440" bIns="45720" rtlCol="0" anchor="t">
            <a:normAutofit fontScale="92500" lnSpcReduction="10000"/>
          </a:bodyPr>
          <a:lstStyle/>
          <a:p>
            <a:r>
              <a:rPr lang="en-GB" sz="2000" dirty="0">
                <a:latin typeface="Arial" panose="020B0604020202020204" pitchFamily="34" charset="0"/>
                <a:cs typeface="Arial" panose="020B0604020202020204" pitchFamily="34" charset="0"/>
              </a:rPr>
              <a:t>Energy storage for mammals – high in carbon bonds.</a:t>
            </a:r>
          </a:p>
          <a:p>
            <a:r>
              <a:rPr lang="en-GB" sz="2000" dirty="0">
                <a:latin typeface="Arial" panose="020B0604020202020204" pitchFamily="34" charset="0"/>
                <a:cs typeface="Arial" panose="020B0604020202020204" pitchFamily="34" charset="0"/>
              </a:rPr>
              <a:t>Fuel source for candles and biofuels – high in carbon and oxygen (combustion).</a:t>
            </a:r>
          </a:p>
          <a:p>
            <a:r>
              <a:rPr lang="en-GB" sz="2000" dirty="0">
                <a:latin typeface="Arial" panose="020B0604020202020204" pitchFamily="34" charset="0"/>
                <a:cs typeface="Arial" panose="020B0604020202020204" pitchFamily="34" charset="0"/>
              </a:rPr>
              <a:t>Lubrication – smooth, slippery texture.</a:t>
            </a:r>
          </a:p>
          <a:p>
            <a:r>
              <a:rPr lang="en-GB" sz="2000" dirty="0">
                <a:latin typeface="Arial" panose="020B0604020202020204" pitchFamily="34" charset="0"/>
                <a:cs typeface="Arial" panose="020B0604020202020204" pitchFamily="34" charset="0"/>
              </a:rPr>
              <a:t>Fats are solid, oils are liquid – proportion of saturated and unsaturated fatty acids changes melting point.</a:t>
            </a:r>
          </a:p>
          <a:p>
            <a:r>
              <a:rPr lang="en-GB" sz="2000" dirty="0">
                <a:latin typeface="Arial" panose="020B0604020202020204" pitchFamily="34" charset="0"/>
                <a:cs typeface="Arial" panose="020B0604020202020204" pitchFamily="34" charset="0"/>
                <a:hlinkClick r:id="rId2"/>
              </a:rPr>
              <a:t>Flavour in foods </a:t>
            </a:r>
            <a:r>
              <a:rPr lang="en-GB" sz="2000" dirty="0">
                <a:latin typeface="Arial" panose="020B0604020202020204" pitchFamily="34" charset="0"/>
                <a:cs typeface="Arial" panose="020B0604020202020204" pitchFamily="34" charset="0"/>
              </a:rPr>
              <a:t>– chemicals linked to flavour and smell dissolve in lipids and are released when the food is cooked. This is why fatty foods always taste better.</a:t>
            </a:r>
          </a:p>
          <a:p>
            <a:r>
              <a:rPr lang="en-GB" sz="2000" dirty="0">
                <a:latin typeface="Arial" panose="020B0604020202020204" pitchFamily="34" charset="0"/>
                <a:cs typeface="Arial" panose="020B0604020202020204" pitchFamily="34" charset="0"/>
              </a:rPr>
              <a:t>Phospholipids have a water-soluble head and water-insoluble tail – structure of cell membranes.</a:t>
            </a:r>
          </a:p>
        </p:txBody>
      </p:sp>
      <p:sp>
        <p:nvSpPr>
          <p:cNvPr id="5" name="Footer Placeholder 4">
            <a:extLst>
              <a:ext uri="{FF2B5EF4-FFF2-40B4-BE49-F238E27FC236}">
                <a16:creationId xmlns:a16="http://schemas.microsoft.com/office/drawing/2014/main" id="{F7969D9C-A83E-63BC-15C7-176FDA6C6EF7}"/>
              </a:ext>
            </a:extLst>
          </p:cNvPr>
          <p:cNvSpPr>
            <a:spLocks noGrp="1"/>
          </p:cNvSpPr>
          <p:nvPr>
            <p:ph type="ftr" sz="quarter" idx="11"/>
          </p:nvPr>
        </p:nvSpPr>
        <p:spPr/>
        <p:txBody>
          <a:bodyPr/>
          <a:lstStyle/>
          <a:p>
            <a:r>
              <a:rPr lang="en-GB" dirty="0"/>
              <a:t>Education and Training Foundation</a:t>
            </a:r>
          </a:p>
        </p:txBody>
      </p:sp>
      <p:sp>
        <p:nvSpPr>
          <p:cNvPr id="2" name="Slide Number Placeholder 1">
            <a:extLst>
              <a:ext uri="{FF2B5EF4-FFF2-40B4-BE49-F238E27FC236}">
                <a16:creationId xmlns:a16="http://schemas.microsoft.com/office/drawing/2014/main" id="{43BE0470-0D4E-5B5F-3060-08E6F84B7D3D}"/>
              </a:ext>
            </a:extLst>
          </p:cNvPr>
          <p:cNvSpPr>
            <a:spLocks noGrp="1"/>
          </p:cNvSpPr>
          <p:nvPr>
            <p:ph type="sldNum" sz="quarter" idx="12"/>
          </p:nvPr>
        </p:nvSpPr>
        <p:spPr/>
        <p:txBody>
          <a:bodyPr/>
          <a:lstStyle/>
          <a:p>
            <a:fld id="{DA2C159E-F13C-4A85-9A41-E7669D3E0D70}" type="slidenum">
              <a:rPr lang="en-GB" smtClean="0"/>
              <a:pPr/>
              <a:t>17</a:t>
            </a:fld>
            <a:endParaRPr lang="en-GB" dirty="0"/>
          </a:p>
        </p:txBody>
      </p:sp>
    </p:spTree>
    <p:extLst>
      <p:ext uri="{BB962C8B-B14F-4D97-AF65-F5344CB8AC3E}">
        <p14:creationId xmlns:p14="http://schemas.microsoft.com/office/powerpoint/2010/main" val="3267121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1F142-4545-49B7-1A50-070026419193}"/>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Triglycerides</a:t>
            </a:r>
          </a:p>
        </p:txBody>
      </p:sp>
      <p:sp>
        <p:nvSpPr>
          <p:cNvPr id="3" name="Content Placeholder 2">
            <a:extLst>
              <a:ext uri="{FF2B5EF4-FFF2-40B4-BE49-F238E27FC236}">
                <a16:creationId xmlns:a16="http://schemas.microsoft.com/office/drawing/2014/main" id="{ADB49402-BB6D-A554-0EBD-EDF64D6B9782}"/>
              </a:ext>
            </a:extLst>
          </p:cNvPr>
          <p:cNvSpPr>
            <a:spLocks noGrp="1"/>
          </p:cNvSpPr>
          <p:nvPr>
            <p:ph idx="1"/>
          </p:nvPr>
        </p:nvSpPr>
        <p:spPr/>
        <p:txBody>
          <a:bodyPr/>
          <a:lstStyle/>
          <a:p>
            <a:endParaRPr lang="en-GB" dirty="0"/>
          </a:p>
        </p:txBody>
      </p:sp>
      <p:sp>
        <p:nvSpPr>
          <p:cNvPr id="4" name="Footer Placeholder 3">
            <a:extLst>
              <a:ext uri="{FF2B5EF4-FFF2-40B4-BE49-F238E27FC236}">
                <a16:creationId xmlns:a16="http://schemas.microsoft.com/office/drawing/2014/main" id="{A8004C02-FF5C-75DA-C98B-FDEB124F66F7}"/>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2517EF5F-DAF5-D55F-945D-9CADE7826213}"/>
              </a:ext>
            </a:extLst>
          </p:cNvPr>
          <p:cNvSpPr>
            <a:spLocks noGrp="1"/>
          </p:cNvSpPr>
          <p:nvPr>
            <p:ph type="sldNum" sz="quarter" idx="12"/>
          </p:nvPr>
        </p:nvSpPr>
        <p:spPr/>
        <p:txBody>
          <a:bodyPr/>
          <a:lstStyle/>
          <a:p>
            <a:fld id="{6E587602-1EBF-4D79-8EA3-0C257C4FEFBE}" type="slidenum">
              <a:rPr lang="en-GB" smtClean="0"/>
              <a:t>18</a:t>
            </a:fld>
            <a:endParaRPr lang="en-GB" dirty="0"/>
          </a:p>
        </p:txBody>
      </p:sp>
    </p:spTree>
    <p:extLst>
      <p:ext uri="{BB962C8B-B14F-4D97-AF65-F5344CB8AC3E}">
        <p14:creationId xmlns:p14="http://schemas.microsoft.com/office/powerpoint/2010/main" val="2432885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FA6B6-EFA9-4458-9108-EEA6AC90DECE}"/>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Fatty acids: Saturated and unsaturated</a:t>
            </a:r>
          </a:p>
        </p:txBody>
      </p:sp>
      <p:sp>
        <p:nvSpPr>
          <p:cNvPr id="4" name="TextBox 3">
            <a:extLst>
              <a:ext uri="{FF2B5EF4-FFF2-40B4-BE49-F238E27FC236}">
                <a16:creationId xmlns:a16="http://schemas.microsoft.com/office/drawing/2014/main" id="{CA1728DE-AD06-4904-9624-B351A40762D1}"/>
              </a:ext>
            </a:extLst>
          </p:cNvPr>
          <p:cNvSpPr txBox="1"/>
          <p:nvPr/>
        </p:nvSpPr>
        <p:spPr>
          <a:xfrm>
            <a:off x="2120813" y="2594515"/>
            <a:ext cx="292068" cy="300082"/>
          </a:xfrm>
          <a:prstGeom prst="rect">
            <a:avLst/>
          </a:prstGeom>
          <a:noFill/>
        </p:spPr>
        <p:txBody>
          <a:bodyPr wrap="none" rtlCol="0">
            <a:spAutoFit/>
          </a:bodyPr>
          <a:lstStyle/>
          <a:p>
            <a:r>
              <a:rPr lang="en-GB" sz="1350" dirty="0"/>
              <a:t>H</a:t>
            </a:r>
          </a:p>
        </p:txBody>
      </p:sp>
      <p:cxnSp>
        <p:nvCxnSpPr>
          <p:cNvPr id="5" name="Straight Connector 4">
            <a:extLst>
              <a:ext uri="{FF2B5EF4-FFF2-40B4-BE49-F238E27FC236}">
                <a16:creationId xmlns:a16="http://schemas.microsoft.com/office/drawing/2014/main" id="{0DDC10C4-DE87-4F12-B2EB-F1F9D4819F12}"/>
              </a:ext>
            </a:extLst>
          </p:cNvPr>
          <p:cNvCxnSpPr>
            <a:cxnSpLocks/>
            <a:stCxn id="6" idx="3"/>
            <a:endCxn id="7" idx="1"/>
          </p:cNvCxnSpPr>
          <p:nvPr/>
        </p:nvCxnSpPr>
        <p:spPr>
          <a:xfrm>
            <a:off x="2653154" y="1856729"/>
            <a:ext cx="172686"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363DAA8-3BE3-4FC7-BA21-62CDF034F69A}"/>
              </a:ext>
            </a:extLst>
          </p:cNvPr>
          <p:cNvSpPr txBox="1"/>
          <p:nvPr/>
        </p:nvSpPr>
        <p:spPr>
          <a:xfrm>
            <a:off x="2422080" y="1706688"/>
            <a:ext cx="231074" cy="300082"/>
          </a:xfrm>
          <a:prstGeom prst="rect">
            <a:avLst/>
          </a:prstGeom>
          <a:noFill/>
        </p:spPr>
        <p:txBody>
          <a:bodyPr wrap="square" rtlCol="0">
            <a:spAutoFit/>
          </a:bodyPr>
          <a:lstStyle/>
          <a:p>
            <a:r>
              <a:rPr lang="en-GB" sz="1350" dirty="0"/>
              <a:t>C</a:t>
            </a:r>
          </a:p>
        </p:txBody>
      </p:sp>
      <p:sp>
        <p:nvSpPr>
          <p:cNvPr id="7" name="TextBox 6">
            <a:extLst>
              <a:ext uri="{FF2B5EF4-FFF2-40B4-BE49-F238E27FC236}">
                <a16:creationId xmlns:a16="http://schemas.microsoft.com/office/drawing/2014/main" id="{CAAD56F2-EF4D-416F-916C-4379715810C7}"/>
              </a:ext>
            </a:extLst>
          </p:cNvPr>
          <p:cNvSpPr txBox="1"/>
          <p:nvPr/>
        </p:nvSpPr>
        <p:spPr>
          <a:xfrm>
            <a:off x="2825840" y="1713006"/>
            <a:ext cx="277640" cy="300082"/>
          </a:xfrm>
          <a:prstGeom prst="rect">
            <a:avLst/>
          </a:prstGeom>
          <a:noFill/>
        </p:spPr>
        <p:txBody>
          <a:bodyPr wrap="none" rtlCol="0">
            <a:spAutoFit/>
          </a:bodyPr>
          <a:lstStyle/>
          <a:p>
            <a:r>
              <a:rPr lang="en-GB" sz="1350" dirty="0"/>
              <a:t>C</a:t>
            </a:r>
          </a:p>
        </p:txBody>
      </p:sp>
      <p:sp>
        <p:nvSpPr>
          <p:cNvPr id="8" name="TextBox 7">
            <a:extLst>
              <a:ext uri="{FF2B5EF4-FFF2-40B4-BE49-F238E27FC236}">
                <a16:creationId xmlns:a16="http://schemas.microsoft.com/office/drawing/2014/main" id="{1CB2574A-9D78-4439-B422-DF412DBFE458}"/>
              </a:ext>
            </a:extLst>
          </p:cNvPr>
          <p:cNvSpPr txBox="1"/>
          <p:nvPr/>
        </p:nvSpPr>
        <p:spPr>
          <a:xfrm>
            <a:off x="3633361" y="1703700"/>
            <a:ext cx="277640" cy="300082"/>
          </a:xfrm>
          <a:prstGeom prst="rect">
            <a:avLst/>
          </a:prstGeom>
          <a:noFill/>
        </p:spPr>
        <p:txBody>
          <a:bodyPr wrap="none" rtlCol="0">
            <a:spAutoFit/>
          </a:bodyPr>
          <a:lstStyle/>
          <a:p>
            <a:r>
              <a:rPr lang="en-GB" sz="1350" dirty="0"/>
              <a:t>C</a:t>
            </a:r>
          </a:p>
        </p:txBody>
      </p:sp>
      <p:sp>
        <p:nvSpPr>
          <p:cNvPr id="9" name="TextBox 8">
            <a:extLst>
              <a:ext uri="{FF2B5EF4-FFF2-40B4-BE49-F238E27FC236}">
                <a16:creationId xmlns:a16="http://schemas.microsoft.com/office/drawing/2014/main" id="{DF43D082-FADE-4FC8-8167-89AB3D17DD39}"/>
              </a:ext>
            </a:extLst>
          </p:cNvPr>
          <p:cNvSpPr txBox="1"/>
          <p:nvPr/>
        </p:nvSpPr>
        <p:spPr>
          <a:xfrm>
            <a:off x="3228064" y="1703700"/>
            <a:ext cx="277640" cy="300082"/>
          </a:xfrm>
          <a:prstGeom prst="rect">
            <a:avLst/>
          </a:prstGeom>
          <a:noFill/>
        </p:spPr>
        <p:txBody>
          <a:bodyPr wrap="none" rtlCol="0">
            <a:spAutoFit/>
          </a:bodyPr>
          <a:lstStyle/>
          <a:p>
            <a:r>
              <a:rPr lang="en-GB" sz="1350" dirty="0"/>
              <a:t>C</a:t>
            </a:r>
          </a:p>
        </p:txBody>
      </p:sp>
      <p:sp>
        <p:nvSpPr>
          <p:cNvPr id="10" name="TextBox 9">
            <a:extLst>
              <a:ext uri="{FF2B5EF4-FFF2-40B4-BE49-F238E27FC236}">
                <a16:creationId xmlns:a16="http://schemas.microsoft.com/office/drawing/2014/main" id="{1ED13231-24BF-4355-932B-38612332659D}"/>
              </a:ext>
            </a:extLst>
          </p:cNvPr>
          <p:cNvSpPr txBox="1"/>
          <p:nvPr/>
        </p:nvSpPr>
        <p:spPr>
          <a:xfrm>
            <a:off x="4038657" y="1713006"/>
            <a:ext cx="277640" cy="300082"/>
          </a:xfrm>
          <a:prstGeom prst="rect">
            <a:avLst/>
          </a:prstGeom>
          <a:noFill/>
        </p:spPr>
        <p:txBody>
          <a:bodyPr wrap="none" rtlCol="0">
            <a:spAutoFit/>
          </a:bodyPr>
          <a:lstStyle/>
          <a:p>
            <a:r>
              <a:rPr lang="en-GB" sz="1350" dirty="0"/>
              <a:t>C</a:t>
            </a:r>
          </a:p>
        </p:txBody>
      </p:sp>
      <p:sp>
        <p:nvSpPr>
          <p:cNvPr id="11" name="TextBox 10">
            <a:extLst>
              <a:ext uri="{FF2B5EF4-FFF2-40B4-BE49-F238E27FC236}">
                <a16:creationId xmlns:a16="http://schemas.microsoft.com/office/drawing/2014/main" id="{4396EEB7-CB56-4140-9088-89A27A0F9310}"/>
              </a:ext>
            </a:extLst>
          </p:cNvPr>
          <p:cNvSpPr txBox="1"/>
          <p:nvPr/>
        </p:nvSpPr>
        <p:spPr>
          <a:xfrm>
            <a:off x="4849159" y="1722778"/>
            <a:ext cx="277640" cy="300082"/>
          </a:xfrm>
          <a:prstGeom prst="rect">
            <a:avLst/>
          </a:prstGeom>
          <a:noFill/>
        </p:spPr>
        <p:txBody>
          <a:bodyPr wrap="none" rtlCol="0">
            <a:spAutoFit/>
          </a:bodyPr>
          <a:lstStyle/>
          <a:p>
            <a:r>
              <a:rPr lang="en-GB" sz="1350" dirty="0"/>
              <a:t>C</a:t>
            </a:r>
          </a:p>
        </p:txBody>
      </p:sp>
      <p:sp>
        <p:nvSpPr>
          <p:cNvPr id="12" name="TextBox 11">
            <a:extLst>
              <a:ext uri="{FF2B5EF4-FFF2-40B4-BE49-F238E27FC236}">
                <a16:creationId xmlns:a16="http://schemas.microsoft.com/office/drawing/2014/main" id="{F600D63C-008D-4831-AD39-A14ADB83A85B}"/>
              </a:ext>
            </a:extLst>
          </p:cNvPr>
          <p:cNvSpPr txBox="1"/>
          <p:nvPr/>
        </p:nvSpPr>
        <p:spPr>
          <a:xfrm>
            <a:off x="4440881" y="1722778"/>
            <a:ext cx="277640" cy="300082"/>
          </a:xfrm>
          <a:prstGeom prst="rect">
            <a:avLst/>
          </a:prstGeom>
          <a:noFill/>
        </p:spPr>
        <p:txBody>
          <a:bodyPr wrap="none" rtlCol="0">
            <a:spAutoFit/>
          </a:bodyPr>
          <a:lstStyle/>
          <a:p>
            <a:r>
              <a:rPr lang="en-GB" sz="1350" dirty="0"/>
              <a:t>C</a:t>
            </a:r>
          </a:p>
        </p:txBody>
      </p:sp>
      <p:sp>
        <p:nvSpPr>
          <p:cNvPr id="13" name="TextBox 12">
            <a:extLst>
              <a:ext uri="{FF2B5EF4-FFF2-40B4-BE49-F238E27FC236}">
                <a16:creationId xmlns:a16="http://schemas.microsoft.com/office/drawing/2014/main" id="{239142EF-8B6B-4717-BC37-1F020DB7837C}"/>
              </a:ext>
            </a:extLst>
          </p:cNvPr>
          <p:cNvSpPr txBox="1"/>
          <p:nvPr/>
        </p:nvSpPr>
        <p:spPr>
          <a:xfrm>
            <a:off x="5256786" y="1722778"/>
            <a:ext cx="277640" cy="300082"/>
          </a:xfrm>
          <a:prstGeom prst="rect">
            <a:avLst/>
          </a:prstGeom>
          <a:noFill/>
        </p:spPr>
        <p:txBody>
          <a:bodyPr wrap="none" rtlCol="0">
            <a:spAutoFit/>
          </a:bodyPr>
          <a:lstStyle/>
          <a:p>
            <a:r>
              <a:rPr lang="en-GB" sz="1350" dirty="0"/>
              <a:t>C</a:t>
            </a:r>
          </a:p>
        </p:txBody>
      </p:sp>
      <p:sp>
        <p:nvSpPr>
          <p:cNvPr id="14" name="TextBox 13">
            <a:extLst>
              <a:ext uri="{FF2B5EF4-FFF2-40B4-BE49-F238E27FC236}">
                <a16:creationId xmlns:a16="http://schemas.microsoft.com/office/drawing/2014/main" id="{FC7F8B6F-8359-46F5-8E8E-113F66B47214}"/>
              </a:ext>
            </a:extLst>
          </p:cNvPr>
          <p:cNvSpPr txBox="1"/>
          <p:nvPr/>
        </p:nvSpPr>
        <p:spPr>
          <a:xfrm>
            <a:off x="5660546" y="1703700"/>
            <a:ext cx="231074" cy="300082"/>
          </a:xfrm>
          <a:prstGeom prst="rect">
            <a:avLst/>
          </a:prstGeom>
          <a:noFill/>
        </p:spPr>
        <p:txBody>
          <a:bodyPr wrap="square" rtlCol="0">
            <a:spAutoFit/>
          </a:bodyPr>
          <a:lstStyle/>
          <a:p>
            <a:r>
              <a:rPr lang="en-GB" sz="1350" dirty="0"/>
              <a:t>C</a:t>
            </a:r>
          </a:p>
        </p:txBody>
      </p:sp>
      <p:sp>
        <p:nvSpPr>
          <p:cNvPr id="15" name="TextBox 14">
            <a:extLst>
              <a:ext uri="{FF2B5EF4-FFF2-40B4-BE49-F238E27FC236}">
                <a16:creationId xmlns:a16="http://schemas.microsoft.com/office/drawing/2014/main" id="{83E8C081-CFFA-4C8A-A6F3-3FF879228F94}"/>
              </a:ext>
            </a:extLst>
          </p:cNvPr>
          <p:cNvSpPr txBox="1"/>
          <p:nvPr/>
        </p:nvSpPr>
        <p:spPr>
          <a:xfrm>
            <a:off x="6068173" y="1703700"/>
            <a:ext cx="277640" cy="300082"/>
          </a:xfrm>
          <a:prstGeom prst="rect">
            <a:avLst/>
          </a:prstGeom>
          <a:noFill/>
        </p:spPr>
        <p:txBody>
          <a:bodyPr wrap="none" rtlCol="0">
            <a:spAutoFit/>
          </a:bodyPr>
          <a:lstStyle/>
          <a:p>
            <a:r>
              <a:rPr lang="en-GB" sz="1350" dirty="0"/>
              <a:t>C</a:t>
            </a:r>
          </a:p>
        </p:txBody>
      </p:sp>
      <p:cxnSp>
        <p:nvCxnSpPr>
          <p:cNvPr id="16" name="Straight Connector 15">
            <a:extLst>
              <a:ext uri="{FF2B5EF4-FFF2-40B4-BE49-F238E27FC236}">
                <a16:creationId xmlns:a16="http://schemas.microsoft.com/office/drawing/2014/main" id="{87C60343-C3A2-4687-9E8D-59CBDBB4FC90}"/>
              </a:ext>
            </a:extLst>
          </p:cNvPr>
          <p:cNvCxnSpPr>
            <a:cxnSpLocks/>
          </p:cNvCxnSpPr>
          <p:nvPr/>
        </p:nvCxnSpPr>
        <p:spPr>
          <a:xfrm>
            <a:off x="3050861" y="1854960"/>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035756F-EF5F-46FA-A996-2B62F47C6AFC}"/>
              </a:ext>
            </a:extLst>
          </p:cNvPr>
          <p:cNvCxnSpPr>
            <a:cxnSpLocks/>
          </p:cNvCxnSpPr>
          <p:nvPr/>
        </p:nvCxnSpPr>
        <p:spPr>
          <a:xfrm>
            <a:off x="3452921" y="1851801"/>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72D1421-AE1C-4741-8D41-356C5D06799E}"/>
              </a:ext>
            </a:extLst>
          </p:cNvPr>
          <p:cNvCxnSpPr>
            <a:cxnSpLocks/>
          </p:cNvCxnSpPr>
          <p:nvPr/>
        </p:nvCxnSpPr>
        <p:spPr>
          <a:xfrm>
            <a:off x="3865970" y="1858119"/>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B2D9CED-531C-4C0B-9710-D669CFD746C8}"/>
              </a:ext>
            </a:extLst>
          </p:cNvPr>
          <p:cNvCxnSpPr>
            <a:cxnSpLocks/>
          </p:cNvCxnSpPr>
          <p:nvPr/>
        </p:nvCxnSpPr>
        <p:spPr>
          <a:xfrm>
            <a:off x="4260963" y="1858119"/>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99A76DC-8360-4C8D-946E-D31E2C7C3BF2}"/>
              </a:ext>
            </a:extLst>
          </p:cNvPr>
          <p:cNvCxnSpPr>
            <a:cxnSpLocks/>
          </p:cNvCxnSpPr>
          <p:nvPr/>
        </p:nvCxnSpPr>
        <p:spPr>
          <a:xfrm>
            <a:off x="4666245" y="1858119"/>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9D8581C-655D-4D21-A173-7377F557C052}"/>
              </a:ext>
            </a:extLst>
          </p:cNvPr>
          <p:cNvCxnSpPr>
            <a:cxnSpLocks/>
          </p:cNvCxnSpPr>
          <p:nvPr/>
        </p:nvCxnSpPr>
        <p:spPr>
          <a:xfrm>
            <a:off x="5079908" y="1861278"/>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3BFB1BA-F6F6-463A-9D60-58C83FAEE6A6}"/>
              </a:ext>
            </a:extLst>
          </p:cNvPr>
          <p:cNvCxnSpPr>
            <a:cxnSpLocks/>
          </p:cNvCxnSpPr>
          <p:nvPr/>
        </p:nvCxnSpPr>
        <p:spPr>
          <a:xfrm>
            <a:off x="5489793" y="1851801"/>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10016F1-9232-45DA-90D4-080BDEF94598}"/>
              </a:ext>
            </a:extLst>
          </p:cNvPr>
          <p:cNvCxnSpPr>
            <a:cxnSpLocks/>
          </p:cNvCxnSpPr>
          <p:nvPr/>
        </p:nvCxnSpPr>
        <p:spPr>
          <a:xfrm>
            <a:off x="5883236" y="1851801"/>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6FF90909-A066-4014-B3AD-5331F22DDC8F}"/>
              </a:ext>
            </a:extLst>
          </p:cNvPr>
          <p:cNvGrpSpPr/>
          <p:nvPr/>
        </p:nvGrpSpPr>
        <p:grpSpPr>
          <a:xfrm rot="2781106">
            <a:off x="2260118" y="1654520"/>
            <a:ext cx="252714" cy="76141"/>
            <a:chOff x="429425" y="3164150"/>
            <a:chExt cx="506027" cy="99134"/>
          </a:xfrm>
        </p:grpSpPr>
        <p:cxnSp>
          <p:nvCxnSpPr>
            <p:cNvPr id="25" name="Straight Connector 24">
              <a:extLst>
                <a:ext uri="{FF2B5EF4-FFF2-40B4-BE49-F238E27FC236}">
                  <a16:creationId xmlns:a16="http://schemas.microsoft.com/office/drawing/2014/main" id="{3F77AF7F-4F5A-4A3D-BB7D-7ABD0273D844}"/>
                </a:ext>
              </a:extLst>
            </p:cNvPr>
            <p:cNvCxnSpPr/>
            <p:nvPr/>
          </p:nvCxnSpPr>
          <p:spPr>
            <a:xfrm>
              <a:off x="429425" y="3164150"/>
              <a:ext cx="506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336FE39-1CF1-4432-8A85-623339EDFE07}"/>
                </a:ext>
              </a:extLst>
            </p:cNvPr>
            <p:cNvCxnSpPr/>
            <p:nvPr/>
          </p:nvCxnSpPr>
          <p:spPr>
            <a:xfrm>
              <a:off x="429425" y="3263284"/>
              <a:ext cx="506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Straight Connector 26">
            <a:extLst>
              <a:ext uri="{FF2B5EF4-FFF2-40B4-BE49-F238E27FC236}">
                <a16:creationId xmlns:a16="http://schemas.microsoft.com/office/drawing/2014/main" id="{BF1BFD06-CDBF-4C17-A270-F64204A53A54}"/>
              </a:ext>
            </a:extLst>
          </p:cNvPr>
          <p:cNvCxnSpPr>
            <a:cxnSpLocks/>
          </p:cNvCxnSpPr>
          <p:nvPr/>
        </p:nvCxnSpPr>
        <p:spPr>
          <a:xfrm flipV="1">
            <a:off x="2350752" y="1933939"/>
            <a:ext cx="134597" cy="2043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7F54F2-85AD-4DBE-8BCF-03F64429A9FD}"/>
              </a:ext>
            </a:extLst>
          </p:cNvPr>
          <p:cNvSpPr txBox="1"/>
          <p:nvPr/>
        </p:nvSpPr>
        <p:spPr>
          <a:xfrm>
            <a:off x="2117807" y="1365295"/>
            <a:ext cx="300082" cy="300082"/>
          </a:xfrm>
          <a:prstGeom prst="rect">
            <a:avLst/>
          </a:prstGeom>
          <a:noFill/>
        </p:spPr>
        <p:txBody>
          <a:bodyPr wrap="none" rtlCol="0">
            <a:spAutoFit/>
          </a:bodyPr>
          <a:lstStyle/>
          <a:p>
            <a:r>
              <a:rPr lang="en-GB" sz="1350" dirty="0"/>
              <a:t>O</a:t>
            </a:r>
          </a:p>
        </p:txBody>
      </p:sp>
      <p:sp>
        <p:nvSpPr>
          <p:cNvPr id="29" name="TextBox 28">
            <a:extLst>
              <a:ext uri="{FF2B5EF4-FFF2-40B4-BE49-F238E27FC236}">
                <a16:creationId xmlns:a16="http://schemas.microsoft.com/office/drawing/2014/main" id="{70549BCC-4E24-45F0-BBBD-DB2133564515}"/>
              </a:ext>
            </a:extLst>
          </p:cNvPr>
          <p:cNvSpPr txBox="1"/>
          <p:nvPr/>
        </p:nvSpPr>
        <p:spPr>
          <a:xfrm>
            <a:off x="2117807" y="2086651"/>
            <a:ext cx="300082" cy="300082"/>
          </a:xfrm>
          <a:prstGeom prst="rect">
            <a:avLst/>
          </a:prstGeom>
          <a:noFill/>
        </p:spPr>
        <p:txBody>
          <a:bodyPr wrap="none" rtlCol="0">
            <a:spAutoFit/>
          </a:bodyPr>
          <a:lstStyle/>
          <a:p>
            <a:r>
              <a:rPr lang="en-GB" sz="1350" dirty="0"/>
              <a:t>O</a:t>
            </a:r>
          </a:p>
        </p:txBody>
      </p:sp>
      <p:cxnSp>
        <p:nvCxnSpPr>
          <p:cNvPr id="30" name="Straight Connector 29">
            <a:extLst>
              <a:ext uri="{FF2B5EF4-FFF2-40B4-BE49-F238E27FC236}">
                <a16:creationId xmlns:a16="http://schemas.microsoft.com/office/drawing/2014/main" id="{C8FABE1B-E6A8-4C22-88C3-AC5CA3D46C23}"/>
              </a:ext>
            </a:extLst>
          </p:cNvPr>
          <p:cNvCxnSpPr>
            <a:cxnSpLocks/>
            <a:stCxn id="29" idx="2"/>
            <a:endCxn id="4" idx="0"/>
          </p:cNvCxnSpPr>
          <p:nvPr/>
        </p:nvCxnSpPr>
        <p:spPr>
          <a:xfrm flipH="1">
            <a:off x="2266847" y="2386733"/>
            <a:ext cx="1001" cy="2077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0E14276-2D0F-4475-A7A0-0F07ACAFA0E9}"/>
              </a:ext>
            </a:extLst>
          </p:cNvPr>
          <p:cNvSpPr txBox="1"/>
          <p:nvPr/>
        </p:nvSpPr>
        <p:spPr>
          <a:xfrm>
            <a:off x="2823793" y="2183307"/>
            <a:ext cx="292068" cy="300082"/>
          </a:xfrm>
          <a:prstGeom prst="rect">
            <a:avLst/>
          </a:prstGeom>
          <a:noFill/>
        </p:spPr>
        <p:txBody>
          <a:bodyPr wrap="none" rtlCol="0">
            <a:spAutoFit/>
          </a:bodyPr>
          <a:lstStyle/>
          <a:p>
            <a:r>
              <a:rPr lang="en-GB" sz="1350" dirty="0"/>
              <a:t>H</a:t>
            </a:r>
          </a:p>
        </p:txBody>
      </p:sp>
      <p:cxnSp>
        <p:nvCxnSpPr>
          <p:cNvPr id="32" name="Straight Connector 31">
            <a:extLst>
              <a:ext uri="{FF2B5EF4-FFF2-40B4-BE49-F238E27FC236}">
                <a16:creationId xmlns:a16="http://schemas.microsoft.com/office/drawing/2014/main" id="{613E7C5C-EAF9-4A98-B1A4-756678A2F7E7}"/>
              </a:ext>
            </a:extLst>
          </p:cNvPr>
          <p:cNvCxnSpPr>
            <a:cxnSpLocks/>
            <a:endCxn id="31" idx="0"/>
          </p:cNvCxnSpPr>
          <p:nvPr/>
        </p:nvCxnSpPr>
        <p:spPr>
          <a:xfrm>
            <a:off x="2947144"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F81AE49-2A44-48C4-A4DD-CCF7E6B1DA33}"/>
              </a:ext>
            </a:extLst>
          </p:cNvPr>
          <p:cNvSpPr txBox="1"/>
          <p:nvPr/>
        </p:nvSpPr>
        <p:spPr>
          <a:xfrm>
            <a:off x="3223547" y="2183307"/>
            <a:ext cx="292068" cy="300082"/>
          </a:xfrm>
          <a:prstGeom prst="rect">
            <a:avLst/>
          </a:prstGeom>
          <a:noFill/>
        </p:spPr>
        <p:txBody>
          <a:bodyPr wrap="none" rtlCol="0">
            <a:spAutoFit/>
          </a:bodyPr>
          <a:lstStyle/>
          <a:p>
            <a:r>
              <a:rPr lang="en-GB" sz="1350" dirty="0"/>
              <a:t>H</a:t>
            </a:r>
          </a:p>
        </p:txBody>
      </p:sp>
      <p:cxnSp>
        <p:nvCxnSpPr>
          <p:cNvPr id="34" name="Straight Connector 33">
            <a:extLst>
              <a:ext uri="{FF2B5EF4-FFF2-40B4-BE49-F238E27FC236}">
                <a16:creationId xmlns:a16="http://schemas.microsoft.com/office/drawing/2014/main" id="{8815F3A8-8D86-4727-9620-0A4F230AFF00}"/>
              </a:ext>
            </a:extLst>
          </p:cNvPr>
          <p:cNvCxnSpPr>
            <a:cxnSpLocks/>
            <a:endCxn id="33" idx="0"/>
          </p:cNvCxnSpPr>
          <p:nvPr/>
        </p:nvCxnSpPr>
        <p:spPr>
          <a:xfrm>
            <a:off x="3346898"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9942DF4-1B94-4DB2-BD81-D6454BEA0F6C}"/>
              </a:ext>
            </a:extLst>
          </p:cNvPr>
          <p:cNvSpPr txBox="1"/>
          <p:nvPr/>
        </p:nvSpPr>
        <p:spPr>
          <a:xfrm>
            <a:off x="3617732" y="2183307"/>
            <a:ext cx="292068" cy="300082"/>
          </a:xfrm>
          <a:prstGeom prst="rect">
            <a:avLst/>
          </a:prstGeom>
          <a:noFill/>
        </p:spPr>
        <p:txBody>
          <a:bodyPr wrap="none" rtlCol="0">
            <a:spAutoFit/>
          </a:bodyPr>
          <a:lstStyle/>
          <a:p>
            <a:r>
              <a:rPr lang="en-GB" sz="1350" dirty="0"/>
              <a:t>H</a:t>
            </a:r>
          </a:p>
        </p:txBody>
      </p:sp>
      <p:cxnSp>
        <p:nvCxnSpPr>
          <p:cNvPr id="36" name="Straight Connector 35">
            <a:extLst>
              <a:ext uri="{FF2B5EF4-FFF2-40B4-BE49-F238E27FC236}">
                <a16:creationId xmlns:a16="http://schemas.microsoft.com/office/drawing/2014/main" id="{35278940-842F-4FC0-A784-EB639374D5FF}"/>
              </a:ext>
            </a:extLst>
          </p:cNvPr>
          <p:cNvCxnSpPr>
            <a:cxnSpLocks/>
            <a:endCxn id="35" idx="0"/>
          </p:cNvCxnSpPr>
          <p:nvPr/>
        </p:nvCxnSpPr>
        <p:spPr>
          <a:xfrm>
            <a:off x="3741083"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280EEBC-A543-4D2A-89A0-B4D15CA23E69}"/>
              </a:ext>
            </a:extLst>
          </p:cNvPr>
          <p:cNvSpPr txBox="1"/>
          <p:nvPr/>
        </p:nvSpPr>
        <p:spPr>
          <a:xfrm>
            <a:off x="4011916" y="2183307"/>
            <a:ext cx="292068" cy="300082"/>
          </a:xfrm>
          <a:prstGeom prst="rect">
            <a:avLst/>
          </a:prstGeom>
          <a:noFill/>
        </p:spPr>
        <p:txBody>
          <a:bodyPr wrap="none" rtlCol="0">
            <a:spAutoFit/>
          </a:bodyPr>
          <a:lstStyle/>
          <a:p>
            <a:r>
              <a:rPr lang="en-GB" sz="1350" dirty="0"/>
              <a:t>H</a:t>
            </a:r>
          </a:p>
        </p:txBody>
      </p:sp>
      <p:cxnSp>
        <p:nvCxnSpPr>
          <p:cNvPr id="38" name="Straight Connector 37">
            <a:extLst>
              <a:ext uri="{FF2B5EF4-FFF2-40B4-BE49-F238E27FC236}">
                <a16:creationId xmlns:a16="http://schemas.microsoft.com/office/drawing/2014/main" id="{E9F85F89-A508-49FF-AC3D-3694F8200918}"/>
              </a:ext>
            </a:extLst>
          </p:cNvPr>
          <p:cNvCxnSpPr>
            <a:cxnSpLocks/>
            <a:endCxn id="37" idx="0"/>
          </p:cNvCxnSpPr>
          <p:nvPr/>
        </p:nvCxnSpPr>
        <p:spPr>
          <a:xfrm>
            <a:off x="4135268" y="1952443"/>
            <a:ext cx="22682"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D0567ED6-8F62-41C7-A6CF-E11E7E1D6FBB}"/>
              </a:ext>
            </a:extLst>
          </p:cNvPr>
          <p:cNvSpPr txBox="1"/>
          <p:nvPr/>
        </p:nvSpPr>
        <p:spPr>
          <a:xfrm>
            <a:off x="4433650" y="2183307"/>
            <a:ext cx="292068" cy="300082"/>
          </a:xfrm>
          <a:prstGeom prst="rect">
            <a:avLst/>
          </a:prstGeom>
          <a:noFill/>
        </p:spPr>
        <p:txBody>
          <a:bodyPr wrap="none" rtlCol="0">
            <a:spAutoFit/>
          </a:bodyPr>
          <a:lstStyle/>
          <a:p>
            <a:r>
              <a:rPr lang="en-GB" sz="1350" dirty="0"/>
              <a:t>H</a:t>
            </a:r>
          </a:p>
        </p:txBody>
      </p:sp>
      <p:cxnSp>
        <p:nvCxnSpPr>
          <p:cNvPr id="40" name="Straight Connector 39">
            <a:extLst>
              <a:ext uri="{FF2B5EF4-FFF2-40B4-BE49-F238E27FC236}">
                <a16:creationId xmlns:a16="http://schemas.microsoft.com/office/drawing/2014/main" id="{9DDCBEC9-3D17-4B79-9369-7A62E6157F3C}"/>
              </a:ext>
            </a:extLst>
          </p:cNvPr>
          <p:cNvCxnSpPr>
            <a:cxnSpLocks/>
            <a:endCxn id="39" idx="0"/>
          </p:cNvCxnSpPr>
          <p:nvPr/>
        </p:nvCxnSpPr>
        <p:spPr>
          <a:xfrm>
            <a:off x="4557001"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44315219-F013-4F99-AC2B-C0E840B3C9D6}"/>
              </a:ext>
            </a:extLst>
          </p:cNvPr>
          <p:cNvSpPr txBox="1"/>
          <p:nvPr/>
        </p:nvSpPr>
        <p:spPr>
          <a:xfrm>
            <a:off x="4843543" y="2183307"/>
            <a:ext cx="292068" cy="300082"/>
          </a:xfrm>
          <a:prstGeom prst="rect">
            <a:avLst/>
          </a:prstGeom>
          <a:noFill/>
        </p:spPr>
        <p:txBody>
          <a:bodyPr wrap="none" rtlCol="0">
            <a:spAutoFit/>
          </a:bodyPr>
          <a:lstStyle/>
          <a:p>
            <a:r>
              <a:rPr lang="en-GB" sz="1350" dirty="0"/>
              <a:t>H</a:t>
            </a:r>
          </a:p>
        </p:txBody>
      </p:sp>
      <p:cxnSp>
        <p:nvCxnSpPr>
          <p:cNvPr id="42" name="Straight Connector 41">
            <a:extLst>
              <a:ext uri="{FF2B5EF4-FFF2-40B4-BE49-F238E27FC236}">
                <a16:creationId xmlns:a16="http://schemas.microsoft.com/office/drawing/2014/main" id="{91BEF05C-31FC-47C1-B98A-86D005E5C465}"/>
              </a:ext>
            </a:extLst>
          </p:cNvPr>
          <p:cNvCxnSpPr>
            <a:cxnSpLocks/>
            <a:endCxn id="41" idx="0"/>
          </p:cNvCxnSpPr>
          <p:nvPr/>
        </p:nvCxnSpPr>
        <p:spPr>
          <a:xfrm>
            <a:off x="4966894"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4444DE72-B708-4D39-A6D7-D4C96B60B344}"/>
              </a:ext>
            </a:extLst>
          </p:cNvPr>
          <p:cNvSpPr txBox="1"/>
          <p:nvPr/>
        </p:nvSpPr>
        <p:spPr>
          <a:xfrm>
            <a:off x="5250547" y="2183307"/>
            <a:ext cx="292068" cy="300082"/>
          </a:xfrm>
          <a:prstGeom prst="rect">
            <a:avLst/>
          </a:prstGeom>
          <a:noFill/>
        </p:spPr>
        <p:txBody>
          <a:bodyPr wrap="none" rtlCol="0">
            <a:spAutoFit/>
          </a:bodyPr>
          <a:lstStyle/>
          <a:p>
            <a:r>
              <a:rPr lang="en-GB" sz="1350" dirty="0"/>
              <a:t>H</a:t>
            </a:r>
          </a:p>
        </p:txBody>
      </p:sp>
      <p:cxnSp>
        <p:nvCxnSpPr>
          <p:cNvPr id="44" name="Straight Connector 43">
            <a:extLst>
              <a:ext uri="{FF2B5EF4-FFF2-40B4-BE49-F238E27FC236}">
                <a16:creationId xmlns:a16="http://schemas.microsoft.com/office/drawing/2014/main" id="{E84E2F22-3269-4CC9-8222-F02285759A37}"/>
              </a:ext>
            </a:extLst>
          </p:cNvPr>
          <p:cNvCxnSpPr>
            <a:cxnSpLocks/>
            <a:endCxn id="43" idx="0"/>
          </p:cNvCxnSpPr>
          <p:nvPr/>
        </p:nvCxnSpPr>
        <p:spPr>
          <a:xfrm>
            <a:off x="5373898"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B2ADB3B5-3D72-4115-9ACB-4F5B5B0159A0}"/>
              </a:ext>
            </a:extLst>
          </p:cNvPr>
          <p:cNvSpPr txBox="1"/>
          <p:nvPr/>
        </p:nvSpPr>
        <p:spPr>
          <a:xfrm>
            <a:off x="5647803" y="2183307"/>
            <a:ext cx="292068" cy="300082"/>
          </a:xfrm>
          <a:prstGeom prst="rect">
            <a:avLst/>
          </a:prstGeom>
          <a:noFill/>
        </p:spPr>
        <p:txBody>
          <a:bodyPr wrap="none" rtlCol="0">
            <a:spAutoFit/>
          </a:bodyPr>
          <a:lstStyle/>
          <a:p>
            <a:r>
              <a:rPr lang="en-GB" sz="1350" dirty="0"/>
              <a:t>H</a:t>
            </a:r>
          </a:p>
        </p:txBody>
      </p:sp>
      <p:cxnSp>
        <p:nvCxnSpPr>
          <p:cNvPr id="46" name="Straight Connector 45">
            <a:extLst>
              <a:ext uri="{FF2B5EF4-FFF2-40B4-BE49-F238E27FC236}">
                <a16:creationId xmlns:a16="http://schemas.microsoft.com/office/drawing/2014/main" id="{4E5FF548-0C44-4640-BBDE-276BFDECD5F6}"/>
              </a:ext>
            </a:extLst>
          </p:cNvPr>
          <p:cNvCxnSpPr>
            <a:cxnSpLocks/>
            <a:endCxn id="45" idx="0"/>
          </p:cNvCxnSpPr>
          <p:nvPr/>
        </p:nvCxnSpPr>
        <p:spPr>
          <a:xfrm>
            <a:off x="5771154" y="1952443"/>
            <a:ext cx="22683"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D4C9EA0-2140-4344-828B-91184B723043}"/>
              </a:ext>
            </a:extLst>
          </p:cNvPr>
          <p:cNvSpPr txBox="1"/>
          <p:nvPr/>
        </p:nvSpPr>
        <p:spPr>
          <a:xfrm>
            <a:off x="6063814" y="2183307"/>
            <a:ext cx="292068" cy="300082"/>
          </a:xfrm>
          <a:prstGeom prst="rect">
            <a:avLst/>
          </a:prstGeom>
          <a:noFill/>
        </p:spPr>
        <p:txBody>
          <a:bodyPr wrap="none" rtlCol="0">
            <a:spAutoFit/>
          </a:bodyPr>
          <a:lstStyle/>
          <a:p>
            <a:r>
              <a:rPr lang="en-GB" sz="1350" dirty="0"/>
              <a:t>H</a:t>
            </a:r>
          </a:p>
        </p:txBody>
      </p:sp>
      <p:cxnSp>
        <p:nvCxnSpPr>
          <p:cNvPr id="48" name="Straight Connector 47">
            <a:extLst>
              <a:ext uri="{FF2B5EF4-FFF2-40B4-BE49-F238E27FC236}">
                <a16:creationId xmlns:a16="http://schemas.microsoft.com/office/drawing/2014/main" id="{E258D2C4-A1A7-4525-BD49-D38F820D21ED}"/>
              </a:ext>
            </a:extLst>
          </p:cNvPr>
          <p:cNvCxnSpPr>
            <a:cxnSpLocks/>
            <a:endCxn id="47" idx="0"/>
          </p:cNvCxnSpPr>
          <p:nvPr/>
        </p:nvCxnSpPr>
        <p:spPr>
          <a:xfrm>
            <a:off x="6187166" y="1952443"/>
            <a:ext cx="22682" cy="2308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2EBFF873-EB8B-4957-A104-52C579915BBF}"/>
              </a:ext>
            </a:extLst>
          </p:cNvPr>
          <p:cNvSpPr txBox="1"/>
          <p:nvPr/>
        </p:nvSpPr>
        <p:spPr>
          <a:xfrm>
            <a:off x="6482712" y="1716460"/>
            <a:ext cx="292068" cy="300082"/>
          </a:xfrm>
          <a:prstGeom prst="rect">
            <a:avLst/>
          </a:prstGeom>
          <a:noFill/>
        </p:spPr>
        <p:txBody>
          <a:bodyPr wrap="none" rtlCol="0">
            <a:spAutoFit/>
          </a:bodyPr>
          <a:lstStyle/>
          <a:p>
            <a:r>
              <a:rPr lang="en-GB" sz="1350" dirty="0"/>
              <a:t>H</a:t>
            </a:r>
          </a:p>
        </p:txBody>
      </p:sp>
      <p:cxnSp>
        <p:nvCxnSpPr>
          <p:cNvPr id="50" name="Straight Connector 49">
            <a:extLst>
              <a:ext uri="{FF2B5EF4-FFF2-40B4-BE49-F238E27FC236}">
                <a16:creationId xmlns:a16="http://schemas.microsoft.com/office/drawing/2014/main" id="{DF00285D-D29D-4F55-89DC-1B0BAC0807B8}"/>
              </a:ext>
            </a:extLst>
          </p:cNvPr>
          <p:cNvCxnSpPr>
            <a:cxnSpLocks/>
          </p:cNvCxnSpPr>
          <p:nvPr/>
        </p:nvCxnSpPr>
        <p:spPr>
          <a:xfrm>
            <a:off x="6310517" y="1846788"/>
            <a:ext cx="165284" cy="817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9291A378-8E26-4A0A-9614-051325FC4288}"/>
              </a:ext>
            </a:extLst>
          </p:cNvPr>
          <p:cNvSpPr txBox="1"/>
          <p:nvPr/>
        </p:nvSpPr>
        <p:spPr>
          <a:xfrm rot="10800000">
            <a:off x="6063814" y="1152420"/>
            <a:ext cx="246702" cy="300082"/>
          </a:xfrm>
          <a:prstGeom prst="rect">
            <a:avLst/>
          </a:prstGeom>
          <a:noFill/>
        </p:spPr>
        <p:txBody>
          <a:bodyPr wrap="square" rtlCol="0">
            <a:spAutoFit/>
          </a:bodyPr>
          <a:lstStyle/>
          <a:p>
            <a:r>
              <a:rPr lang="en-GB" sz="1350" dirty="0"/>
              <a:t>H</a:t>
            </a:r>
          </a:p>
        </p:txBody>
      </p:sp>
      <p:cxnSp>
        <p:nvCxnSpPr>
          <p:cNvPr id="52" name="Straight Connector 51">
            <a:extLst>
              <a:ext uri="{FF2B5EF4-FFF2-40B4-BE49-F238E27FC236}">
                <a16:creationId xmlns:a16="http://schemas.microsoft.com/office/drawing/2014/main" id="{7AFC43DE-3E23-45BE-B180-26D510F9B28C}"/>
              </a:ext>
            </a:extLst>
          </p:cNvPr>
          <p:cNvCxnSpPr>
            <a:cxnSpLocks/>
            <a:endCxn id="51" idx="0"/>
          </p:cNvCxnSpPr>
          <p:nvPr/>
        </p:nvCxnSpPr>
        <p:spPr>
          <a:xfrm flipV="1">
            <a:off x="6187165" y="1452502"/>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6A28237-2B60-4CE7-9195-EC14010C37E7}"/>
              </a:ext>
            </a:extLst>
          </p:cNvPr>
          <p:cNvSpPr txBox="1"/>
          <p:nvPr/>
        </p:nvSpPr>
        <p:spPr>
          <a:xfrm rot="10800000">
            <a:off x="5647803" y="1171514"/>
            <a:ext cx="246702" cy="300082"/>
          </a:xfrm>
          <a:prstGeom prst="rect">
            <a:avLst/>
          </a:prstGeom>
          <a:noFill/>
        </p:spPr>
        <p:txBody>
          <a:bodyPr wrap="square" rtlCol="0">
            <a:spAutoFit/>
          </a:bodyPr>
          <a:lstStyle/>
          <a:p>
            <a:r>
              <a:rPr lang="en-GB" sz="1350" dirty="0"/>
              <a:t>H</a:t>
            </a:r>
          </a:p>
        </p:txBody>
      </p:sp>
      <p:cxnSp>
        <p:nvCxnSpPr>
          <p:cNvPr id="54" name="Straight Connector 53">
            <a:extLst>
              <a:ext uri="{FF2B5EF4-FFF2-40B4-BE49-F238E27FC236}">
                <a16:creationId xmlns:a16="http://schemas.microsoft.com/office/drawing/2014/main" id="{AE86A3D2-0BFC-4E78-8A7B-1FF126B7C9C9}"/>
              </a:ext>
            </a:extLst>
          </p:cNvPr>
          <p:cNvCxnSpPr>
            <a:cxnSpLocks/>
            <a:endCxn id="53" idx="0"/>
          </p:cNvCxnSpPr>
          <p:nvPr/>
        </p:nvCxnSpPr>
        <p:spPr>
          <a:xfrm flipV="1">
            <a:off x="5771154" y="1471596"/>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C89CBAC-DC24-4343-BCE4-CF65452819BF}"/>
              </a:ext>
            </a:extLst>
          </p:cNvPr>
          <p:cNvSpPr txBox="1"/>
          <p:nvPr/>
        </p:nvSpPr>
        <p:spPr>
          <a:xfrm rot="10800000">
            <a:off x="5250547" y="1171514"/>
            <a:ext cx="246702" cy="300082"/>
          </a:xfrm>
          <a:prstGeom prst="rect">
            <a:avLst/>
          </a:prstGeom>
          <a:noFill/>
        </p:spPr>
        <p:txBody>
          <a:bodyPr wrap="square" rtlCol="0">
            <a:spAutoFit/>
          </a:bodyPr>
          <a:lstStyle/>
          <a:p>
            <a:r>
              <a:rPr lang="en-GB" sz="1350" dirty="0"/>
              <a:t>H</a:t>
            </a:r>
          </a:p>
        </p:txBody>
      </p:sp>
      <p:cxnSp>
        <p:nvCxnSpPr>
          <p:cNvPr id="56" name="Straight Connector 55">
            <a:extLst>
              <a:ext uri="{FF2B5EF4-FFF2-40B4-BE49-F238E27FC236}">
                <a16:creationId xmlns:a16="http://schemas.microsoft.com/office/drawing/2014/main" id="{82592355-7805-45E3-A98A-9C47BF589FF4}"/>
              </a:ext>
            </a:extLst>
          </p:cNvPr>
          <p:cNvCxnSpPr>
            <a:cxnSpLocks/>
            <a:endCxn id="55" idx="0"/>
          </p:cNvCxnSpPr>
          <p:nvPr/>
        </p:nvCxnSpPr>
        <p:spPr>
          <a:xfrm flipV="1">
            <a:off x="5373898" y="1471596"/>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6E5468F0-561B-41C3-AA8D-81EA1806450B}"/>
              </a:ext>
            </a:extLst>
          </p:cNvPr>
          <p:cNvSpPr txBox="1"/>
          <p:nvPr/>
        </p:nvSpPr>
        <p:spPr>
          <a:xfrm rot="10800000">
            <a:off x="4853290" y="1180756"/>
            <a:ext cx="246702" cy="300082"/>
          </a:xfrm>
          <a:prstGeom prst="rect">
            <a:avLst/>
          </a:prstGeom>
          <a:noFill/>
        </p:spPr>
        <p:txBody>
          <a:bodyPr wrap="square" rtlCol="0">
            <a:spAutoFit/>
          </a:bodyPr>
          <a:lstStyle/>
          <a:p>
            <a:r>
              <a:rPr lang="en-GB" sz="1350" dirty="0"/>
              <a:t>H</a:t>
            </a:r>
          </a:p>
        </p:txBody>
      </p:sp>
      <p:cxnSp>
        <p:nvCxnSpPr>
          <p:cNvPr id="58" name="Straight Connector 57">
            <a:extLst>
              <a:ext uri="{FF2B5EF4-FFF2-40B4-BE49-F238E27FC236}">
                <a16:creationId xmlns:a16="http://schemas.microsoft.com/office/drawing/2014/main" id="{72488435-D8FC-430A-8F62-0B6F55E27C72}"/>
              </a:ext>
            </a:extLst>
          </p:cNvPr>
          <p:cNvCxnSpPr>
            <a:cxnSpLocks/>
            <a:endCxn id="57" idx="0"/>
          </p:cNvCxnSpPr>
          <p:nvPr/>
        </p:nvCxnSpPr>
        <p:spPr>
          <a:xfrm flipV="1">
            <a:off x="4976641" y="1480838"/>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FED1AF94-4263-4DEE-9AF4-5A272C5D290B}"/>
              </a:ext>
            </a:extLst>
          </p:cNvPr>
          <p:cNvSpPr txBox="1"/>
          <p:nvPr/>
        </p:nvSpPr>
        <p:spPr>
          <a:xfrm rot="10800000">
            <a:off x="4433650" y="1171514"/>
            <a:ext cx="246702" cy="300082"/>
          </a:xfrm>
          <a:prstGeom prst="rect">
            <a:avLst/>
          </a:prstGeom>
          <a:noFill/>
        </p:spPr>
        <p:txBody>
          <a:bodyPr wrap="square" rtlCol="0">
            <a:spAutoFit/>
          </a:bodyPr>
          <a:lstStyle/>
          <a:p>
            <a:r>
              <a:rPr lang="en-GB" sz="1350" dirty="0"/>
              <a:t>H</a:t>
            </a:r>
          </a:p>
        </p:txBody>
      </p:sp>
      <p:cxnSp>
        <p:nvCxnSpPr>
          <p:cNvPr id="60" name="Straight Connector 59">
            <a:extLst>
              <a:ext uri="{FF2B5EF4-FFF2-40B4-BE49-F238E27FC236}">
                <a16:creationId xmlns:a16="http://schemas.microsoft.com/office/drawing/2014/main" id="{5F491592-ADFB-4809-8498-8D27625591DE}"/>
              </a:ext>
            </a:extLst>
          </p:cNvPr>
          <p:cNvCxnSpPr>
            <a:cxnSpLocks/>
            <a:endCxn id="59" idx="0"/>
          </p:cNvCxnSpPr>
          <p:nvPr/>
        </p:nvCxnSpPr>
        <p:spPr>
          <a:xfrm flipV="1">
            <a:off x="4557001" y="1471596"/>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A9812614-AC60-4FF1-99CD-870235BD8CCB}"/>
              </a:ext>
            </a:extLst>
          </p:cNvPr>
          <p:cNvSpPr txBox="1"/>
          <p:nvPr/>
        </p:nvSpPr>
        <p:spPr>
          <a:xfrm rot="10800000">
            <a:off x="4012835" y="1152420"/>
            <a:ext cx="246702" cy="300082"/>
          </a:xfrm>
          <a:prstGeom prst="rect">
            <a:avLst/>
          </a:prstGeom>
          <a:noFill/>
        </p:spPr>
        <p:txBody>
          <a:bodyPr wrap="square" rtlCol="0">
            <a:spAutoFit/>
          </a:bodyPr>
          <a:lstStyle/>
          <a:p>
            <a:r>
              <a:rPr lang="en-GB" sz="1350" dirty="0"/>
              <a:t>H</a:t>
            </a:r>
          </a:p>
        </p:txBody>
      </p:sp>
      <p:cxnSp>
        <p:nvCxnSpPr>
          <p:cNvPr id="62" name="Straight Connector 61">
            <a:extLst>
              <a:ext uri="{FF2B5EF4-FFF2-40B4-BE49-F238E27FC236}">
                <a16:creationId xmlns:a16="http://schemas.microsoft.com/office/drawing/2014/main" id="{8B6ECD2E-AF0D-4987-9F95-0319D253AC84}"/>
              </a:ext>
            </a:extLst>
          </p:cNvPr>
          <p:cNvCxnSpPr>
            <a:cxnSpLocks/>
            <a:endCxn id="61" idx="0"/>
          </p:cNvCxnSpPr>
          <p:nvPr/>
        </p:nvCxnSpPr>
        <p:spPr>
          <a:xfrm flipV="1">
            <a:off x="4136186" y="1452502"/>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97BA53BC-C1E9-4980-9CE0-E49C9B39EE23}"/>
              </a:ext>
            </a:extLst>
          </p:cNvPr>
          <p:cNvSpPr txBox="1"/>
          <p:nvPr/>
        </p:nvSpPr>
        <p:spPr>
          <a:xfrm rot="10800000">
            <a:off x="3621332" y="1152420"/>
            <a:ext cx="246702" cy="300082"/>
          </a:xfrm>
          <a:prstGeom prst="rect">
            <a:avLst/>
          </a:prstGeom>
          <a:noFill/>
        </p:spPr>
        <p:txBody>
          <a:bodyPr wrap="square" rtlCol="0">
            <a:spAutoFit/>
          </a:bodyPr>
          <a:lstStyle/>
          <a:p>
            <a:r>
              <a:rPr lang="en-GB" sz="1350" dirty="0"/>
              <a:t>H</a:t>
            </a:r>
          </a:p>
        </p:txBody>
      </p:sp>
      <p:cxnSp>
        <p:nvCxnSpPr>
          <p:cNvPr id="64" name="Straight Connector 63">
            <a:extLst>
              <a:ext uri="{FF2B5EF4-FFF2-40B4-BE49-F238E27FC236}">
                <a16:creationId xmlns:a16="http://schemas.microsoft.com/office/drawing/2014/main" id="{DC6E97EA-0D6A-4221-9497-2686A36D8FDA}"/>
              </a:ext>
            </a:extLst>
          </p:cNvPr>
          <p:cNvCxnSpPr>
            <a:cxnSpLocks/>
            <a:endCxn id="63" idx="0"/>
          </p:cNvCxnSpPr>
          <p:nvPr/>
        </p:nvCxnSpPr>
        <p:spPr>
          <a:xfrm flipV="1">
            <a:off x="3744683" y="1452502"/>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E0C94774-E2C1-4F1D-B51E-9D0D1DD538C9}"/>
              </a:ext>
            </a:extLst>
          </p:cNvPr>
          <p:cNvSpPr txBox="1"/>
          <p:nvPr/>
        </p:nvSpPr>
        <p:spPr>
          <a:xfrm rot="10800000">
            <a:off x="3229829" y="1152289"/>
            <a:ext cx="246702" cy="300082"/>
          </a:xfrm>
          <a:prstGeom prst="rect">
            <a:avLst/>
          </a:prstGeom>
          <a:noFill/>
        </p:spPr>
        <p:txBody>
          <a:bodyPr wrap="square" rtlCol="0">
            <a:spAutoFit/>
          </a:bodyPr>
          <a:lstStyle/>
          <a:p>
            <a:r>
              <a:rPr lang="en-GB" sz="1350" dirty="0"/>
              <a:t>H</a:t>
            </a:r>
          </a:p>
        </p:txBody>
      </p:sp>
      <p:cxnSp>
        <p:nvCxnSpPr>
          <p:cNvPr id="66" name="Straight Connector 65">
            <a:extLst>
              <a:ext uri="{FF2B5EF4-FFF2-40B4-BE49-F238E27FC236}">
                <a16:creationId xmlns:a16="http://schemas.microsoft.com/office/drawing/2014/main" id="{FDD985BF-7412-48EE-BF7A-7CAB6B015DBC}"/>
              </a:ext>
            </a:extLst>
          </p:cNvPr>
          <p:cNvCxnSpPr>
            <a:cxnSpLocks/>
            <a:endCxn id="65" idx="0"/>
          </p:cNvCxnSpPr>
          <p:nvPr/>
        </p:nvCxnSpPr>
        <p:spPr>
          <a:xfrm flipV="1">
            <a:off x="3353180" y="1452371"/>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E78A3776-5976-4EEF-9EC1-37241DD48442}"/>
              </a:ext>
            </a:extLst>
          </p:cNvPr>
          <p:cNvSpPr txBox="1"/>
          <p:nvPr/>
        </p:nvSpPr>
        <p:spPr>
          <a:xfrm rot="10800000">
            <a:off x="2814768" y="1152289"/>
            <a:ext cx="246702" cy="300082"/>
          </a:xfrm>
          <a:prstGeom prst="rect">
            <a:avLst/>
          </a:prstGeom>
          <a:noFill/>
        </p:spPr>
        <p:txBody>
          <a:bodyPr wrap="square" rtlCol="0">
            <a:spAutoFit/>
          </a:bodyPr>
          <a:lstStyle/>
          <a:p>
            <a:r>
              <a:rPr lang="en-GB" sz="1350" dirty="0"/>
              <a:t>H</a:t>
            </a:r>
          </a:p>
        </p:txBody>
      </p:sp>
      <p:cxnSp>
        <p:nvCxnSpPr>
          <p:cNvPr id="68" name="Straight Connector 67">
            <a:extLst>
              <a:ext uri="{FF2B5EF4-FFF2-40B4-BE49-F238E27FC236}">
                <a16:creationId xmlns:a16="http://schemas.microsoft.com/office/drawing/2014/main" id="{554BE353-B91F-4A17-82B4-29D15009BADA}"/>
              </a:ext>
            </a:extLst>
          </p:cNvPr>
          <p:cNvCxnSpPr>
            <a:cxnSpLocks/>
            <a:endCxn id="67" idx="0"/>
          </p:cNvCxnSpPr>
          <p:nvPr/>
        </p:nvCxnSpPr>
        <p:spPr>
          <a:xfrm flipV="1">
            <a:off x="2938119" y="1452371"/>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B3192569-A526-47CE-8310-F8E9FC6D9CB6}"/>
              </a:ext>
            </a:extLst>
          </p:cNvPr>
          <p:cNvSpPr txBox="1"/>
          <p:nvPr/>
        </p:nvSpPr>
        <p:spPr>
          <a:xfrm>
            <a:off x="2120813" y="4548320"/>
            <a:ext cx="292068" cy="300082"/>
          </a:xfrm>
          <a:prstGeom prst="rect">
            <a:avLst/>
          </a:prstGeom>
          <a:noFill/>
        </p:spPr>
        <p:txBody>
          <a:bodyPr wrap="none" rtlCol="0">
            <a:spAutoFit/>
          </a:bodyPr>
          <a:lstStyle/>
          <a:p>
            <a:r>
              <a:rPr lang="en-GB" sz="1350" dirty="0"/>
              <a:t>H</a:t>
            </a:r>
          </a:p>
        </p:txBody>
      </p:sp>
      <p:cxnSp>
        <p:nvCxnSpPr>
          <p:cNvPr id="70" name="Straight Connector 69">
            <a:extLst>
              <a:ext uri="{FF2B5EF4-FFF2-40B4-BE49-F238E27FC236}">
                <a16:creationId xmlns:a16="http://schemas.microsoft.com/office/drawing/2014/main" id="{3AB37345-0737-4B25-A9E4-DF31B01055B0}"/>
              </a:ext>
            </a:extLst>
          </p:cNvPr>
          <p:cNvCxnSpPr>
            <a:cxnSpLocks/>
            <a:stCxn id="71" idx="3"/>
            <a:endCxn id="72" idx="1"/>
          </p:cNvCxnSpPr>
          <p:nvPr/>
        </p:nvCxnSpPr>
        <p:spPr>
          <a:xfrm>
            <a:off x="2653154" y="3810533"/>
            <a:ext cx="172686"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29760C0F-FE9B-4408-811D-35D14BA286E8}"/>
              </a:ext>
            </a:extLst>
          </p:cNvPr>
          <p:cNvSpPr txBox="1"/>
          <p:nvPr/>
        </p:nvSpPr>
        <p:spPr>
          <a:xfrm>
            <a:off x="2422080" y="3660492"/>
            <a:ext cx="231074" cy="300082"/>
          </a:xfrm>
          <a:prstGeom prst="rect">
            <a:avLst/>
          </a:prstGeom>
          <a:noFill/>
        </p:spPr>
        <p:txBody>
          <a:bodyPr wrap="square" rtlCol="0">
            <a:spAutoFit/>
          </a:bodyPr>
          <a:lstStyle/>
          <a:p>
            <a:r>
              <a:rPr lang="en-GB" sz="1350" dirty="0"/>
              <a:t>C</a:t>
            </a:r>
          </a:p>
        </p:txBody>
      </p:sp>
      <p:sp>
        <p:nvSpPr>
          <p:cNvPr id="72" name="TextBox 71">
            <a:extLst>
              <a:ext uri="{FF2B5EF4-FFF2-40B4-BE49-F238E27FC236}">
                <a16:creationId xmlns:a16="http://schemas.microsoft.com/office/drawing/2014/main" id="{5C153B46-7B68-43C8-AAA2-408CCA528A30}"/>
              </a:ext>
            </a:extLst>
          </p:cNvPr>
          <p:cNvSpPr txBox="1"/>
          <p:nvPr/>
        </p:nvSpPr>
        <p:spPr>
          <a:xfrm>
            <a:off x="2825840" y="3666810"/>
            <a:ext cx="277640" cy="300082"/>
          </a:xfrm>
          <a:prstGeom prst="rect">
            <a:avLst/>
          </a:prstGeom>
          <a:noFill/>
        </p:spPr>
        <p:txBody>
          <a:bodyPr wrap="none" rtlCol="0">
            <a:spAutoFit/>
          </a:bodyPr>
          <a:lstStyle/>
          <a:p>
            <a:r>
              <a:rPr lang="en-GB" sz="1350" dirty="0"/>
              <a:t>C</a:t>
            </a:r>
          </a:p>
        </p:txBody>
      </p:sp>
      <p:sp>
        <p:nvSpPr>
          <p:cNvPr id="73" name="TextBox 72">
            <a:extLst>
              <a:ext uri="{FF2B5EF4-FFF2-40B4-BE49-F238E27FC236}">
                <a16:creationId xmlns:a16="http://schemas.microsoft.com/office/drawing/2014/main" id="{2A7DB38A-12DB-4B34-B86E-FE21725C4929}"/>
              </a:ext>
            </a:extLst>
          </p:cNvPr>
          <p:cNvSpPr txBox="1"/>
          <p:nvPr/>
        </p:nvSpPr>
        <p:spPr>
          <a:xfrm>
            <a:off x="3633361" y="3657504"/>
            <a:ext cx="277640" cy="300082"/>
          </a:xfrm>
          <a:prstGeom prst="rect">
            <a:avLst/>
          </a:prstGeom>
          <a:noFill/>
        </p:spPr>
        <p:txBody>
          <a:bodyPr wrap="none" rtlCol="0">
            <a:spAutoFit/>
          </a:bodyPr>
          <a:lstStyle/>
          <a:p>
            <a:r>
              <a:rPr lang="en-GB" sz="1350" dirty="0"/>
              <a:t>C</a:t>
            </a:r>
          </a:p>
        </p:txBody>
      </p:sp>
      <p:sp>
        <p:nvSpPr>
          <p:cNvPr id="74" name="TextBox 73">
            <a:extLst>
              <a:ext uri="{FF2B5EF4-FFF2-40B4-BE49-F238E27FC236}">
                <a16:creationId xmlns:a16="http://schemas.microsoft.com/office/drawing/2014/main" id="{90BB0B30-A0BD-4A66-92B0-FCF78E7B687B}"/>
              </a:ext>
            </a:extLst>
          </p:cNvPr>
          <p:cNvSpPr txBox="1"/>
          <p:nvPr/>
        </p:nvSpPr>
        <p:spPr>
          <a:xfrm>
            <a:off x="3228064" y="3657504"/>
            <a:ext cx="277640" cy="300082"/>
          </a:xfrm>
          <a:prstGeom prst="rect">
            <a:avLst/>
          </a:prstGeom>
          <a:noFill/>
        </p:spPr>
        <p:txBody>
          <a:bodyPr wrap="none" rtlCol="0">
            <a:spAutoFit/>
          </a:bodyPr>
          <a:lstStyle/>
          <a:p>
            <a:r>
              <a:rPr lang="en-GB" sz="1350" dirty="0"/>
              <a:t>C</a:t>
            </a:r>
          </a:p>
        </p:txBody>
      </p:sp>
      <p:sp>
        <p:nvSpPr>
          <p:cNvPr id="75" name="TextBox 74">
            <a:extLst>
              <a:ext uri="{FF2B5EF4-FFF2-40B4-BE49-F238E27FC236}">
                <a16:creationId xmlns:a16="http://schemas.microsoft.com/office/drawing/2014/main" id="{79F7347D-FDA1-423E-8F23-275389D778BB}"/>
              </a:ext>
            </a:extLst>
          </p:cNvPr>
          <p:cNvSpPr txBox="1"/>
          <p:nvPr/>
        </p:nvSpPr>
        <p:spPr>
          <a:xfrm>
            <a:off x="4038657" y="3666810"/>
            <a:ext cx="277640" cy="300082"/>
          </a:xfrm>
          <a:prstGeom prst="rect">
            <a:avLst/>
          </a:prstGeom>
          <a:noFill/>
        </p:spPr>
        <p:txBody>
          <a:bodyPr wrap="none" rtlCol="0">
            <a:spAutoFit/>
          </a:bodyPr>
          <a:lstStyle/>
          <a:p>
            <a:r>
              <a:rPr lang="en-GB" sz="1350" dirty="0"/>
              <a:t>C</a:t>
            </a:r>
          </a:p>
        </p:txBody>
      </p:sp>
      <p:sp>
        <p:nvSpPr>
          <p:cNvPr id="76" name="TextBox 75">
            <a:extLst>
              <a:ext uri="{FF2B5EF4-FFF2-40B4-BE49-F238E27FC236}">
                <a16:creationId xmlns:a16="http://schemas.microsoft.com/office/drawing/2014/main" id="{839CD359-0870-4FFB-8E52-3205022C8CED}"/>
              </a:ext>
            </a:extLst>
          </p:cNvPr>
          <p:cNvSpPr txBox="1"/>
          <p:nvPr/>
        </p:nvSpPr>
        <p:spPr>
          <a:xfrm>
            <a:off x="4849159" y="3676583"/>
            <a:ext cx="277640" cy="300082"/>
          </a:xfrm>
          <a:prstGeom prst="rect">
            <a:avLst/>
          </a:prstGeom>
          <a:noFill/>
        </p:spPr>
        <p:txBody>
          <a:bodyPr wrap="none" rtlCol="0">
            <a:spAutoFit/>
          </a:bodyPr>
          <a:lstStyle/>
          <a:p>
            <a:r>
              <a:rPr lang="en-GB" sz="1350" dirty="0"/>
              <a:t>C</a:t>
            </a:r>
          </a:p>
        </p:txBody>
      </p:sp>
      <p:sp>
        <p:nvSpPr>
          <p:cNvPr id="77" name="TextBox 76">
            <a:extLst>
              <a:ext uri="{FF2B5EF4-FFF2-40B4-BE49-F238E27FC236}">
                <a16:creationId xmlns:a16="http://schemas.microsoft.com/office/drawing/2014/main" id="{CA24CD24-923E-4714-B434-A8064B2E33FD}"/>
              </a:ext>
            </a:extLst>
          </p:cNvPr>
          <p:cNvSpPr txBox="1"/>
          <p:nvPr/>
        </p:nvSpPr>
        <p:spPr>
          <a:xfrm>
            <a:off x="4440881" y="3676583"/>
            <a:ext cx="277640" cy="300082"/>
          </a:xfrm>
          <a:prstGeom prst="rect">
            <a:avLst/>
          </a:prstGeom>
          <a:noFill/>
        </p:spPr>
        <p:txBody>
          <a:bodyPr wrap="none" rtlCol="0">
            <a:spAutoFit/>
          </a:bodyPr>
          <a:lstStyle/>
          <a:p>
            <a:r>
              <a:rPr lang="en-GB" sz="1350" dirty="0"/>
              <a:t>C</a:t>
            </a:r>
          </a:p>
        </p:txBody>
      </p:sp>
      <p:cxnSp>
        <p:nvCxnSpPr>
          <p:cNvPr id="78" name="Straight Connector 77">
            <a:extLst>
              <a:ext uri="{FF2B5EF4-FFF2-40B4-BE49-F238E27FC236}">
                <a16:creationId xmlns:a16="http://schemas.microsoft.com/office/drawing/2014/main" id="{BC51251B-B09B-4743-AE47-1F125F9713DA}"/>
              </a:ext>
            </a:extLst>
          </p:cNvPr>
          <p:cNvCxnSpPr>
            <a:cxnSpLocks/>
          </p:cNvCxnSpPr>
          <p:nvPr/>
        </p:nvCxnSpPr>
        <p:spPr>
          <a:xfrm>
            <a:off x="3050861" y="3808765"/>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81F23D06-6D9C-4702-B63D-20786540BF77}"/>
              </a:ext>
            </a:extLst>
          </p:cNvPr>
          <p:cNvCxnSpPr>
            <a:cxnSpLocks/>
          </p:cNvCxnSpPr>
          <p:nvPr/>
        </p:nvCxnSpPr>
        <p:spPr>
          <a:xfrm>
            <a:off x="3452921" y="3805606"/>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2CDA2384-4D9E-4408-A372-2D0D8F180633}"/>
              </a:ext>
            </a:extLst>
          </p:cNvPr>
          <p:cNvCxnSpPr>
            <a:cxnSpLocks/>
          </p:cNvCxnSpPr>
          <p:nvPr/>
        </p:nvCxnSpPr>
        <p:spPr>
          <a:xfrm>
            <a:off x="3865970" y="3811924"/>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E642BD7C-758D-4E80-9FB2-61F1C53CF385}"/>
              </a:ext>
            </a:extLst>
          </p:cNvPr>
          <p:cNvCxnSpPr>
            <a:cxnSpLocks/>
          </p:cNvCxnSpPr>
          <p:nvPr/>
        </p:nvCxnSpPr>
        <p:spPr>
          <a:xfrm>
            <a:off x="4260963" y="3811924"/>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F76E2DD1-3825-41BA-A0C0-C62FDD4A5343}"/>
              </a:ext>
            </a:extLst>
          </p:cNvPr>
          <p:cNvCxnSpPr>
            <a:cxnSpLocks/>
          </p:cNvCxnSpPr>
          <p:nvPr/>
        </p:nvCxnSpPr>
        <p:spPr>
          <a:xfrm>
            <a:off x="4666245" y="3811924"/>
            <a:ext cx="172687" cy="631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3" name="Group 82">
            <a:extLst>
              <a:ext uri="{FF2B5EF4-FFF2-40B4-BE49-F238E27FC236}">
                <a16:creationId xmlns:a16="http://schemas.microsoft.com/office/drawing/2014/main" id="{B3AA897F-C20F-436B-9A1D-E520169DAFB8}"/>
              </a:ext>
            </a:extLst>
          </p:cNvPr>
          <p:cNvGrpSpPr/>
          <p:nvPr/>
        </p:nvGrpSpPr>
        <p:grpSpPr>
          <a:xfrm rot="2781106">
            <a:off x="2260118" y="3608324"/>
            <a:ext cx="252714" cy="76141"/>
            <a:chOff x="429425" y="3164150"/>
            <a:chExt cx="506027" cy="99134"/>
          </a:xfrm>
        </p:grpSpPr>
        <p:cxnSp>
          <p:nvCxnSpPr>
            <p:cNvPr id="84" name="Straight Connector 83">
              <a:extLst>
                <a:ext uri="{FF2B5EF4-FFF2-40B4-BE49-F238E27FC236}">
                  <a16:creationId xmlns:a16="http://schemas.microsoft.com/office/drawing/2014/main" id="{6BD22613-1ED4-4282-BF56-96F4E125F908}"/>
                </a:ext>
              </a:extLst>
            </p:cNvPr>
            <p:cNvCxnSpPr/>
            <p:nvPr/>
          </p:nvCxnSpPr>
          <p:spPr>
            <a:xfrm>
              <a:off x="429425" y="3164150"/>
              <a:ext cx="506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5055842-EAAC-4015-BB2B-931AEE641A2A}"/>
                </a:ext>
              </a:extLst>
            </p:cNvPr>
            <p:cNvCxnSpPr/>
            <p:nvPr/>
          </p:nvCxnSpPr>
          <p:spPr>
            <a:xfrm>
              <a:off x="429425" y="3263284"/>
              <a:ext cx="506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6" name="Straight Connector 85">
            <a:extLst>
              <a:ext uri="{FF2B5EF4-FFF2-40B4-BE49-F238E27FC236}">
                <a16:creationId xmlns:a16="http://schemas.microsoft.com/office/drawing/2014/main" id="{47849807-5B7A-4194-942C-F68AE307970C}"/>
              </a:ext>
            </a:extLst>
          </p:cNvPr>
          <p:cNvCxnSpPr>
            <a:cxnSpLocks/>
          </p:cNvCxnSpPr>
          <p:nvPr/>
        </p:nvCxnSpPr>
        <p:spPr>
          <a:xfrm flipV="1">
            <a:off x="2350752" y="3887744"/>
            <a:ext cx="134597" cy="2043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0BED660E-C664-4C9F-ACD7-03EBD2B77993}"/>
              </a:ext>
            </a:extLst>
          </p:cNvPr>
          <p:cNvSpPr txBox="1"/>
          <p:nvPr/>
        </p:nvSpPr>
        <p:spPr>
          <a:xfrm>
            <a:off x="2117807" y="3319100"/>
            <a:ext cx="300082" cy="300082"/>
          </a:xfrm>
          <a:prstGeom prst="rect">
            <a:avLst/>
          </a:prstGeom>
          <a:noFill/>
        </p:spPr>
        <p:txBody>
          <a:bodyPr wrap="none" rtlCol="0">
            <a:spAutoFit/>
          </a:bodyPr>
          <a:lstStyle/>
          <a:p>
            <a:r>
              <a:rPr lang="en-GB" sz="1350" dirty="0"/>
              <a:t>O</a:t>
            </a:r>
          </a:p>
        </p:txBody>
      </p:sp>
      <p:sp>
        <p:nvSpPr>
          <p:cNvPr id="88" name="TextBox 87">
            <a:extLst>
              <a:ext uri="{FF2B5EF4-FFF2-40B4-BE49-F238E27FC236}">
                <a16:creationId xmlns:a16="http://schemas.microsoft.com/office/drawing/2014/main" id="{2FE256D7-8C10-4EDB-A8D7-0D1FB0C09604}"/>
              </a:ext>
            </a:extLst>
          </p:cNvPr>
          <p:cNvSpPr txBox="1"/>
          <p:nvPr/>
        </p:nvSpPr>
        <p:spPr>
          <a:xfrm>
            <a:off x="2117807" y="4040456"/>
            <a:ext cx="300082" cy="300082"/>
          </a:xfrm>
          <a:prstGeom prst="rect">
            <a:avLst/>
          </a:prstGeom>
          <a:noFill/>
        </p:spPr>
        <p:txBody>
          <a:bodyPr wrap="none" rtlCol="0">
            <a:spAutoFit/>
          </a:bodyPr>
          <a:lstStyle/>
          <a:p>
            <a:r>
              <a:rPr lang="en-GB" sz="1350" dirty="0"/>
              <a:t>O</a:t>
            </a:r>
          </a:p>
        </p:txBody>
      </p:sp>
      <p:cxnSp>
        <p:nvCxnSpPr>
          <p:cNvPr id="89" name="Straight Connector 88">
            <a:extLst>
              <a:ext uri="{FF2B5EF4-FFF2-40B4-BE49-F238E27FC236}">
                <a16:creationId xmlns:a16="http://schemas.microsoft.com/office/drawing/2014/main" id="{2B365A26-83B6-4B36-911B-8682FE6D4C7F}"/>
              </a:ext>
            </a:extLst>
          </p:cNvPr>
          <p:cNvCxnSpPr>
            <a:cxnSpLocks/>
            <a:stCxn id="88" idx="2"/>
            <a:endCxn id="69" idx="0"/>
          </p:cNvCxnSpPr>
          <p:nvPr/>
        </p:nvCxnSpPr>
        <p:spPr>
          <a:xfrm flipH="1">
            <a:off x="2266847" y="4340538"/>
            <a:ext cx="1001" cy="2077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635D9309-F416-4E8C-AB83-4B823CA2E320}"/>
              </a:ext>
            </a:extLst>
          </p:cNvPr>
          <p:cNvSpPr txBox="1"/>
          <p:nvPr/>
        </p:nvSpPr>
        <p:spPr>
          <a:xfrm>
            <a:off x="2823793" y="4137112"/>
            <a:ext cx="292068" cy="300082"/>
          </a:xfrm>
          <a:prstGeom prst="rect">
            <a:avLst/>
          </a:prstGeom>
          <a:noFill/>
        </p:spPr>
        <p:txBody>
          <a:bodyPr wrap="none" rtlCol="0">
            <a:spAutoFit/>
          </a:bodyPr>
          <a:lstStyle/>
          <a:p>
            <a:r>
              <a:rPr lang="en-GB" sz="1350" dirty="0"/>
              <a:t>H</a:t>
            </a:r>
          </a:p>
        </p:txBody>
      </p:sp>
      <p:cxnSp>
        <p:nvCxnSpPr>
          <p:cNvPr id="91" name="Straight Connector 90">
            <a:extLst>
              <a:ext uri="{FF2B5EF4-FFF2-40B4-BE49-F238E27FC236}">
                <a16:creationId xmlns:a16="http://schemas.microsoft.com/office/drawing/2014/main" id="{D58D959D-0143-456A-BC7F-6EC5B910438D}"/>
              </a:ext>
            </a:extLst>
          </p:cNvPr>
          <p:cNvCxnSpPr>
            <a:cxnSpLocks/>
            <a:endCxn id="90" idx="0"/>
          </p:cNvCxnSpPr>
          <p:nvPr/>
        </p:nvCxnSpPr>
        <p:spPr>
          <a:xfrm>
            <a:off x="2947144" y="3906247"/>
            <a:ext cx="22683" cy="2308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21D4C8EC-D4D5-47A1-A08C-44F0210A2C61}"/>
              </a:ext>
            </a:extLst>
          </p:cNvPr>
          <p:cNvSpPr txBox="1"/>
          <p:nvPr/>
        </p:nvSpPr>
        <p:spPr>
          <a:xfrm>
            <a:off x="3223547" y="4137112"/>
            <a:ext cx="292068" cy="300082"/>
          </a:xfrm>
          <a:prstGeom prst="rect">
            <a:avLst/>
          </a:prstGeom>
          <a:noFill/>
        </p:spPr>
        <p:txBody>
          <a:bodyPr wrap="none" rtlCol="0">
            <a:spAutoFit/>
          </a:bodyPr>
          <a:lstStyle/>
          <a:p>
            <a:r>
              <a:rPr lang="en-GB" sz="1350" dirty="0"/>
              <a:t>H</a:t>
            </a:r>
          </a:p>
        </p:txBody>
      </p:sp>
      <p:cxnSp>
        <p:nvCxnSpPr>
          <p:cNvPr id="93" name="Straight Connector 92">
            <a:extLst>
              <a:ext uri="{FF2B5EF4-FFF2-40B4-BE49-F238E27FC236}">
                <a16:creationId xmlns:a16="http://schemas.microsoft.com/office/drawing/2014/main" id="{91617E8A-A3CC-4B35-AF17-8798AD906F7D}"/>
              </a:ext>
            </a:extLst>
          </p:cNvPr>
          <p:cNvCxnSpPr>
            <a:cxnSpLocks/>
            <a:endCxn id="92" idx="0"/>
          </p:cNvCxnSpPr>
          <p:nvPr/>
        </p:nvCxnSpPr>
        <p:spPr>
          <a:xfrm>
            <a:off x="3346898" y="3906247"/>
            <a:ext cx="22683" cy="2308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55D8907F-92F7-4287-9331-615D325DD456}"/>
              </a:ext>
            </a:extLst>
          </p:cNvPr>
          <p:cNvSpPr txBox="1"/>
          <p:nvPr/>
        </p:nvSpPr>
        <p:spPr>
          <a:xfrm>
            <a:off x="3617732" y="4137112"/>
            <a:ext cx="292068" cy="300082"/>
          </a:xfrm>
          <a:prstGeom prst="rect">
            <a:avLst/>
          </a:prstGeom>
          <a:noFill/>
        </p:spPr>
        <p:txBody>
          <a:bodyPr wrap="none" rtlCol="0">
            <a:spAutoFit/>
          </a:bodyPr>
          <a:lstStyle/>
          <a:p>
            <a:r>
              <a:rPr lang="en-GB" sz="1350" dirty="0"/>
              <a:t>H</a:t>
            </a:r>
          </a:p>
        </p:txBody>
      </p:sp>
      <p:cxnSp>
        <p:nvCxnSpPr>
          <p:cNvPr id="95" name="Straight Connector 94">
            <a:extLst>
              <a:ext uri="{FF2B5EF4-FFF2-40B4-BE49-F238E27FC236}">
                <a16:creationId xmlns:a16="http://schemas.microsoft.com/office/drawing/2014/main" id="{84FB2142-475C-41D6-B51D-F05228FEEEF5}"/>
              </a:ext>
            </a:extLst>
          </p:cNvPr>
          <p:cNvCxnSpPr>
            <a:cxnSpLocks/>
            <a:endCxn id="94" idx="0"/>
          </p:cNvCxnSpPr>
          <p:nvPr/>
        </p:nvCxnSpPr>
        <p:spPr>
          <a:xfrm>
            <a:off x="3741083" y="3906247"/>
            <a:ext cx="22683" cy="2308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74BB6F12-C5A0-45B4-A35E-D6ABFB1F2FAD}"/>
              </a:ext>
            </a:extLst>
          </p:cNvPr>
          <p:cNvSpPr txBox="1"/>
          <p:nvPr/>
        </p:nvSpPr>
        <p:spPr>
          <a:xfrm>
            <a:off x="4011916" y="4137112"/>
            <a:ext cx="292068" cy="300082"/>
          </a:xfrm>
          <a:prstGeom prst="rect">
            <a:avLst/>
          </a:prstGeom>
          <a:noFill/>
        </p:spPr>
        <p:txBody>
          <a:bodyPr wrap="none" rtlCol="0">
            <a:spAutoFit/>
          </a:bodyPr>
          <a:lstStyle/>
          <a:p>
            <a:r>
              <a:rPr lang="en-GB" sz="1350" dirty="0"/>
              <a:t>H</a:t>
            </a:r>
          </a:p>
        </p:txBody>
      </p:sp>
      <p:cxnSp>
        <p:nvCxnSpPr>
          <p:cNvPr id="97" name="Straight Connector 96">
            <a:extLst>
              <a:ext uri="{FF2B5EF4-FFF2-40B4-BE49-F238E27FC236}">
                <a16:creationId xmlns:a16="http://schemas.microsoft.com/office/drawing/2014/main" id="{EA4C9B3F-83D1-4662-8678-A0766B052706}"/>
              </a:ext>
            </a:extLst>
          </p:cNvPr>
          <p:cNvCxnSpPr>
            <a:cxnSpLocks/>
            <a:endCxn id="96" idx="0"/>
          </p:cNvCxnSpPr>
          <p:nvPr/>
        </p:nvCxnSpPr>
        <p:spPr>
          <a:xfrm>
            <a:off x="4135268" y="3906247"/>
            <a:ext cx="22682" cy="2308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F5AB21F2-567E-4B3C-BFD0-B4D5E945CC10}"/>
              </a:ext>
            </a:extLst>
          </p:cNvPr>
          <p:cNvSpPr txBox="1"/>
          <p:nvPr/>
        </p:nvSpPr>
        <p:spPr>
          <a:xfrm>
            <a:off x="4433650" y="4137112"/>
            <a:ext cx="292068" cy="300082"/>
          </a:xfrm>
          <a:prstGeom prst="rect">
            <a:avLst/>
          </a:prstGeom>
          <a:noFill/>
        </p:spPr>
        <p:txBody>
          <a:bodyPr wrap="none" rtlCol="0">
            <a:spAutoFit/>
          </a:bodyPr>
          <a:lstStyle/>
          <a:p>
            <a:r>
              <a:rPr lang="en-GB" sz="1350" dirty="0"/>
              <a:t>H</a:t>
            </a:r>
          </a:p>
        </p:txBody>
      </p:sp>
      <p:cxnSp>
        <p:nvCxnSpPr>
          <p:cNvPr id="99" name="Straight Connector 98">
            <a:extLst>
              <a:ext uri="{FF2B5EF4-FFF2-40B4-BE49-F238E27FC236}">
                <a16:creationId xmlns:a16="http://schemas.microsoft.com/office/drawing/2014/main" id="{74886C95-D75F-4D6D-A857-2A449230ADC1}"/>
              </a:ext>
            </a:extLst>
          </p:cNvPr>
          <p:cNvCxnSpPr>
            <a:cxnSpLocks/>
            <a:endCxn id="98" idx="0"/>
          </p:cNvCxnSpPr>
          <p:nvPr/>
        </p:nvCxnSpPr>
        <p:spPr>
          <a:xfrm>
            <a:off x="4557001" y="3906247"/>
            <a:ext cx="22683" cy="2308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0" name="Group 99">
            <a:extLst>
              <a:ext uri="{FF2B5EF4-FFF2-40B4-BE49-F238E27FC236}">
                <a16:creationId xmlns:a16="http://schemas.microsoft.com/office/drawing/2014/main" id="{042224D2-3BED-49C3-8453-620E757551B4}"/>
              </a:ext>
            </a:extLst>
          </p:cNvPr>
          <p:cNvGrpSpPr/>
          <p:nvPr/>
        </p:nvGrpSpPr>
        <p:grpSpPr>
          <a:xfrm rot="1554521">
            <a:off x="5025862" y="3516807"/>
            <a:ext cx="1709945" cy="1319430"/>
            <a:chOff x="6375943" y="2966426"/>
            <a:chExt cx="2279927" cy="1759238"/>
          </a:xfrm>
        </p:grpSpPr>
        <p:sp>
          <p:nvSpPr>
            <p:cNvPr id="101" name="TextBox 100">
              <a:extLst>
                <a:ext uri="{FF2B5EF4-FFF2-40B4-BE49-F238E27FC236}">
                  <a16:creationId xmlns:a16="http://schemas.microsoft.com/office/drawing/2014/main" id="{054B802E-CD58-4A94-A325-6C73080B4B5F}"/>
                </a:ext>
              </a:extLst>
            </p:cNvPr>
            <p:cNvSpPr txBox="1"/>
            <p:nvPr/>
          </p:nvSpPr>
          <p:spPr>
            <a:xfrm>
              <a:off x="7200468" y="3686078"/>
              <a:ext cx="308099" cy="400109"/>
            </a:xfrm>
            <a:prstGeom prst="rect">
              <a:avLst/>
            </a:prstGeom>
            <a:noFill/>
          </p:spPr>
          <p:txBody>
            <a:bodyPr wrap="square" rtlCol="0">
              <a:spAutoFit/>
            </a:bodyPr>
            <a:lstStyle/>
            <a:p>
              <a:r>
                <a:rPr lang="en-GB" sz="1350" dirty="0"/>
                <a:t>C</a:t>
              </a:r>
            </a:p>
          </p:txBody>
        </p:sp>
        <p:grpSp>
          <p:nvGrpSpPr>
            <p:cNvPr id="102" name="Group 101">
              <a:extLst>
                <a:ext uri="{FF2B5EF4-FFF2-40B4-BE49-F238E27FC236}">
                  <a16:creationId xmlns:a16="http://schemas.microsoft.com/office/drawing/2014/main" id="{859E50C5-4364-417A-AA78-19348536AD80}"/>
                </a:ext>
              </a:extLst>
            </p:cNvPr>
            <p:cNvGrpSpPr/>
            <p:nvPr/>
          </p:nvGrpSpPr>
          <p:grpSpPr>
            <a:xfrm>
              <a:off x="6375943" y="2966426"/>
              <a:ext cx="2279927" cy="1759238"/>
              <a:chOff x="6375943" y="2966426"/>
              <a:chExt cx="2279927" cy="1759238"/>
            </a:xfrm>
          </p:grpSpPr>
          <p:grpSp>
            <p:nvGrpSpPr>
              <p:cNvPr id="103" name="Group 102">
                <a:extLst>
                  <a:ext uri="{FF2B5EF4-FFF2-40B4-BE49-F238E27FC236}">
                    <a16:creationId xmlns:a16="http://schemas.microsoft.com/office/drawing/2014/main" id="{330B74E3-2DE6-4616-BA93-96C28CEBC818}"/>
                  </a:ext>
                </a:extLst>
              </p:cNvPr>
              <p:cNvGrpSpPr/>
              <p:nvPr/>
            </p:nvGrpSpPr>
            <p:grpSpPr>
              <a:xfrm>
                <a:off x="6375943" y="2966426"/>
                <a:ext cx="2279927" cy="1759238"/>
                <a:chOff x="6375943" y="2966426"/>
                <a:chExt cx="2279927" cy="1759238"/>
              </a:xfrm>
            </p:grpSpPr>
            <p:cxnSp>
              <p:nvCxnSpPr>
                <p:cNvPr id="105" name="Straight Connector 104">
                  <a:extLst>
                    <a:ext uri="{FF2B5EF4-FFF2-40B4-BE49-F238E27FC236}">
                      <a16:creationId xmlns:a16="http://schemas.microsoft.com/office/drawing/2014/main" id="{ACB18F0F-B126-4AE4-8246-4DE05EA75EDA}"/>
                    </a:ext>
                  </a:extLst>
                </p:cNvPr>
                <p:cNvCxnSpPr>
                  <a:cxnSpLocks/>
                  <a:endCxn id="115" idx="0"/>
                </p:cNvCxnSpPr>
                <p:nvPr/>
              </p:nvCxnSpPr>
              <p:spPr>
                <a:xfrm rot="20045479" flipH="1">
                  <a:off x="7284059" y="4047818"/>
                  <a:ext cx="127773" cy="263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D33BE56-4656-4764-AB1B-FA3F8FD966E5}"/>
                    </a:ext>
                  </a:extLst>
                </p:cNvPr>
                <p:cNvCxnSpPr>
                  <a:cxnSpLocks/>
                  <a:endCxn id="108" idx="0"/>
                </p:cNvCxnSpPr>
                <p:nvPr/>
              </p:nvCxnSpPr>
              <p:spPr>
                <a:xfrm rot="20045479" flipH="1">
                  <a:off x="7838742" y="4047818"/>
                  <a:ext cx="127772" cy="263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7" name="Group 106">
                  <a:extLst>
                    <a:ext uri="{FF2B5EF4-FFF2-40B4-BE49-F238E27FC236}">
                      <a16:creationId xmlns:a16="http://schemas.microsoft.com/office/drawing/2014/main" id="{BC953FAF-FBCD-4C87-B1F2-C57C93D18904}"/>
                    </a:ext>
                  </a:extLst>
                </p:cNvPr>
                <p:cNvGrpSpPr/>
                <p:nvPr/>
              </p:nvGrpSpPr>
              <p:grpSpPr>
                <a:xfrm>
                  <a:off x="6375943" y="2966426"/>
                  <a:ext cx="2279927" cy="1759238"/>
                  <a:chOff x="6375943" y="2966426"/>
                  <a:chExt cx="2279927" cy="1759238"/>
                </a:xfrm>
              </p:grpSpPr>
              <p:sp>
                <p:nvSpPr>
                  <p:cNvPr id="108" name="TextBox 107">
                    <a:extLst>
                      <a:ext uri="{FF2B5EF4-FFF2-40B4-BE49-F238E27FC236}">
                        <a16:creationId xmlns:a16="http://schemas.microsoft.com/office/drawing/2014/main" id="{7A89DE6E-B4A6-461D-BA1D-B9A71BAF2227}"/>
                      </a:ext>
                    </a:extLst>
                  </p:cNvPr>
                  <p:cNvSpPr txBox="1"/>
                  <p:nvPr/>
                </p:nvSpPr>
                <p:spPr>
                  <a:xfrm>
                    <a:off x="7707916" y="4325554"/>
                    <a:ext cx="389424" cy="400109"/>
                  </a:xfrm>
                  <a:prstGeom prst="rect">
                    <a:avLst/>
                  </a:prstGeom>
                  <a:noFill/>
                </p:spPr>
                <p:txBody>
                  <a:bodyPr wrap="none" rtlCol="0">
                    <a:spAutoFit/>
                  </a:bodyPr>
                  <a:lstStyle/>
                  <a:p>
                    <a:r>
                      <a:rPr lang="en-GB" sz="1350" dirty="0"/>
                      <a:t>H</a:t>
                    </a:r>
                  </a:p>
                </p:txBody>
              </p:sp>
              <p:grpSp>
                <p:nvGrpSpPr>
                  <p:cNvPr id="109" name="Group 108">
                    <a:extLst>
                      <a:ext uri="{FF2B5EF4-FFF2-40B4-BE49-F238E27FC236}">
                        <a16:creationId xmlns:a16="http://schemas.microsoft.com/office/drawing/2014/main" id="{8CB5CB99-A7FB-43A9-A9FC-16F4E23E7CA6}"/>
                      </a:ext>
                    </a:extLst>
                  </p:cNvPr>
                  <p:cNvGrpSpPr/>
                  <p:nvPr/>
                </p:nvGrpSpPr>
                <p:grpSpPr>
                  <a:xfrm>
                    <a:off x="6375943" y="2966426"/>
                    <a:ext cx="2279927" cy="1759238"/>
                    <a:chOff x="6375943" y="2966426"/>
                    <a:chExt cx="2279927" cy="1759238"/>
                  </a:xfrm>
                </p:grpSpPr>
                <p:grpSp>
                  <p:nvGrpSpPr>
                    <p:cNvPr id="110" name="Group 109">
                      <a:extLst>
                        <a:ext uri="{FF2B5EF4-FFF2-40B4-BE49-F238E27FC236}">
                          <a16:creationId xmlns:a16="http://schemas.microsoft.com/office/drawing/2014/main" id="{883F123F-C432-4AA0-81D2-BCC8ED35DB16}"/>
                        </a:ext>
                      </a:extLst>
                    </p:cNvPr>
                    <p:cNvGrpSpPr/>
                    <p:nvPr/>
                  </p:nvGrpSpPr>
                  <p:grpSpPr>
                    <a:xfrm>
                      <a:off x="6375943" y="3860809"/>
                      <a:ext cx="336952" cy="101521"/>
                      <a:chOff x="429425" y="3164150"/>
                      <a:chExt cx="506027" cy="99134"/>
                    </a:xfrm>
                  </p:grpSpPr>
                  <p:cxnSp>
                    <p:nvCxnSpPr>
                      <p:cNvPr id="123" name="Straight Connector 122">
                        <a:extLst>
                          <a:ext uri="{FF2B5EF4-FFF2-40B4-BE49-F238E27FC236}">
                            <a16:creationId xmlns:a16="http://schemas.microsoft.com/office/drawing/2014/main" id="{61A36DD2-9271-497F-8B7E-52E5C15D29EA}"/>
                          </a:ext>
                        </a:extLst>
                      </p:cNvPr>
                      <p:cNvCxnSpPr/>
                      <p:nvPr/>
                    </p:nvCxnSpPr>
                    <p:spPr>
                      <a:xfrm>
                        <a:off x="429425" y="3164150"/>
                        <a:ext cx="506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2BCA4F53-E89F-4D58-A55E-33A60F9A4425}"/>
                          </a:ext>
                        </a:extLst>
                      </p:cNvPr>
                      <p:cNvCxnSpPr/>
                      <p:nvPr/>
                    </p:nvCxnSpPr>
                    <p:spPr>
                      <a:xfrm>
                        <a:off x="429425" y="3263284"/>
                        <a:ext cx="5060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1" name="TextBox 110">
                      <a:extLst>
                        <a:ext uri="{FF2B5EF4-FFF2-40B4-BE49-F238E27FC236}">
                          <a16:creationId xmlns:a16="http://schemas.microsoft.com/office/drawing/2014/main" id="{A802DFD4-549F-4A32-9B06-687E8623E43B}"/>
                        </a:ext>
                      </a:extLst>
                    </p:cNvPr>
                    <p:cNvSpPr txBox="1"/>
                    <p:nvPr/>
                  </p:nvSpPr>
                  <p:spPr>
                    <a:xfrm>
                      <a:off x="6631077" y="3711516"/>
                      <a:ext cx="370187" cy="400109"/>
                    </a:xfrm>
                    <a:prstGeom prst="rect">
                      <a:avLst/>
                    </a:prstGeom>
                    <a:noFill/>
                  </p:spPr>
                  <p:txBody>
                    <a:bodyPr wrap="none" rtlCol="0">
                      <a:spAutoFit/>
                    </a:bodyPr>
                    <a:lstStyle/>
                    <a:p>
                      <a:r>
                        <a:rPr lang="en-GB" sz="1350" dirty="0"/>
                        <a:t>C</a:t>
                      </a:r>
                    </a:p>
                  </p:txBody>
                </p:sp>
                <p:sp>
                  <p:nvSpPr>
                    <p:cNvPr id="112" name="TextBox 111">
                      <a:extLst>
                        <a:ext uri="{FF2B5EF4-FFF2-40B4-BE49-F238E27FC236}">
                          <a16:creationId xmlns:a16="http://schemas.microsoft.com/office/drawing/2014/main" id="{CA640966-2E76-4261-80C7-8733AE98AD03}"/>
                        </a:ext>
                      </a:extLst>
                    </p:cNvPr>
                    <p:cNvSpPr txBox="1"/>
                    <p:nvPr/>
                  </p:nvSpPr>
                  <p:spPr>
                    <a:xfrm>
                      <a:off x="7712927" y="3686078"/>
                      <a:ext cx="370187" cy="400109"/>
                    </a:xfrm>
                    <a:prstGeom prst="rect">
                      <a:avLst/>
                    </a:prstGeom>
                    <a:noFill/>
                  </p:spPr>
                  <p:txBody>
                    <a:bodyPr wrap="none" rtlCol="0">
                      <a:spAutoFit/>
                    </a:bodyPr>
                    <a:lstStyle/>
                    <a:p>
                      <a:r>
                        <a:rPr lang="en-GB" sz="1350" dirty="0"/>
                        <a:t>C</a:t>
                      </a:r>
                    </a:p>
                  </p:txBody>
                </p:sp>
                <p:cxnSp>
                  <p:nvCxnSpPr>
                    <p:cNvPr id="113" name="Straight Connector 112">
                      <a:extLst>
                        <a:ext uri="{FF2B5EF4-FFF2-40B4-BE49-F238E27FC236}">
                          <a16:creationId xmlns:a16="http://schemas.microsoft.com/office/drawing/2014/main" id="{E9CED463-319D-4FA9-A573-3B2C1434A0BC}"/>
                        </a:ext>
                      </a:extLst>
                    </p:cNvPr>
                    <p:cNvCxnSpPr>
                      <a:cxnSpLocks/>
                    </p:cNvCxnSpPr>
                    <p:nvPr/>
                  </p:nvCxnSpPr>
                  <p:spPr>
                    <a:xfrm>
                      <a:off x="6972797" y="3898934"/>
                      <a:ext cx="230249" cy="842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2AA703AA-356B-415A-BAE6-F20CA018A706}"/>
                        </a:ext>
                      </a:extLst>
                    </p:cNvPr>
                    <p:cNvCxnSpPr>
                      <a:cxnSpLocks/>
                    </p:cNvCxnSpPr>
                    <p:nvPr/>
                  </p:nvCxnSpPr>
                  <p:spPr>
                    <a:xfrm>
                      <a:off x="7497387" y="3898934"/>
                      <a:ext cx="230249" cy="842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98330AA0-7C36-4913-A208-BD43D37A936A}"/>
                        </a:ext>
                      </a:extLst>
                    </p:cNvPr>
                    <p:cNvSpPr txBox="1"/>
                    <p:nvPr/>
                  </p:nvSpPr>
                  <p:spPr>
                    <a:xfrm>
                      <a:off x="7153234" y="4325555"/>
                      <a:ext cx="389424" cy="400109"/>
                    </a:xfrm>
                    <a:prstGeom prst="rect">
                      <a:avLst/>
                    </a:prstGeom>
                    <a:noFill/>
                  </p:spPr>
                  <p:txBody>
                    <a:bodyPr wrap="none" rtlCol="0">
                      <a:spAutoFit/>
                    </a:bodyPr>
                    <a:lstStyle/>
                    <a:p>
                      <a:r>
                        <a:rPr lang="en-GB" sz="1350" dirty="0"/>
                        <a:t>H</a:t>
                      </a:r>
                    </a:p>
                  </p:txBody>
                </p:sp>
                <p:sp>
                  <p:nvSpPr>
                    <p:cNvPr id="116" name="TextBox 115">
                      <a:extLst>
                        <a:ext uri="{FF2B5EF4-FFF2-40B4-BE49-F238E27FC236}">
                          <a16:creationId xmlns:a16="http://schemas.microsoft.com/office/drawing/2014/main" id="{1AD8ED60-DEC9-4720-88F0-2833B859D1B6}"/>
                        </a:ext>
                      </a:extLst>
                    </p:cNvPr>
                    <p:cNvSpPr txBox="1"/>
                    <p:nvPr/>
                  </p:nvSpPr>
                  <p:spPr>
                    <a:xfrm>
                      <a:off x="8266446" y="3703091"/>
                      <a:ext cx="389424" cy="400109"/>
                    </a:xfrm>
                    <a:prstGeom prst="rect">
                      <a:avLst/>
                    </a:prstGeom>
                    <a:noFill/>
                  </p:spPr>
                  <p:txBody>
                    <a:bodyPr wrap="none" rtlCol="0">
                      <a:spAutoFit/>
                    </a:bodyPr>
                    <a:lstStyle/>
                    <a:p>
                      <a:r>
                        <a:rPr lang="en-GB" sz="1350" dirty="0"/>
                        <a:t>H</a:t>
                      </a:r>
                    </a:p>
                  </p:txBody>
                </p:sp>
                <p:cxnSp>
                  <p:nvCxnSpPr>
                    <p:cNvPr id="117" name="Straight Connector 116">
                      <a:extLst>
                        <a:ext uri="{FF2B5EF4-FFF2-40B4-BE49-F238E27FC236}">
                          <a16:creationId xmlns:a16="http://schemas.microsoft.com/office/drawing/2014/main" id="{2690C0BF-BF73-4401-B5D5-1866B435C391}"/>
                        </a:ext>
                      </a:extLst>
                    </p:cNvPr>
                    <p:cNvCxnSpPr>
                      <a:cxnSpLocks/>
                    </p:cNvCxnSpPr>
                    <p:nvPr/>
                  </p:nvCxnSpPr>
                  <p:spPr>
                    <a:xfrm>
                      <a:off x="8067095" y="3892250"/>
                      <a:ext cx="220379" cy="108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98C81867-EE74-4935-A50F-980A93BF4D2E}"/>
                        </a:ext>
                      </a:extLst>
                    </p:cNvPr>
                    <p:cNvSpPr txBox="1"/>
                    <p:nvPr/>
                  </p:nvSpPr>
                  <p:spPr>
                    <a:xfrm rot="10800000">
                      <a:off x="7738159" y="2966426"/>
                      <a:ext cx="328936" cy="400109"/>
                    </a:xfrm>
                    <a:prstGeom prst="rect">
                      <a:avLst/>
                    </a:prstGeom>
                    <a:noFill/>
                  </p:spPr>
                  <p:txBody>
                    <a:bodyPr wrap="square" rtlCol="0">
                      <a:spAutoFit/>
                    </a:bodyPr>
                    <a:lstStyle/>
                    <a:p>
                      <a:r>
                        <a:rPr lang="en-GB" sz="1350" dirty="0"/>
                        <a:t>H</a:t>
                      </a:r>
                    </a:p>
                  </p:txBody>
                </p:sp>
                <p:cxnSp>
                  <p:nvCxnSpPr>
                    <p:cNvPr id="119" name="Straight Connector 118">
                      <a:extLst>
                        <a:ext uri="{FF2B5EF4-FFF2-40B4-BE49-F238E27FC236}">
                          <a16:creationId xmlns:a16="http://schemas.microsoft.com/office/drawing/2014/main" id="{598B3F84-21C9-475E-83B0-65D36599D140}"/>
                        </a:ext>
                      </a:extLst>
                    </p:cNvPr>
                    <p:cNvCxnSpPr>
                      <a:cxnSpLocks/>
                      <a:endCxn id="118" idx="0"/>
                    </p:cNvCxnSpPr>
                    <p:nvPr/>
                  </p:nvCxnSpPr>
                  <p:spPr>
                    <a:xfrm rot="20045479" flipV="1">
                      <a:off x="7820266" y="3385481"/>
                      <a:ext cx="164723" cy="33910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E12DDD41-D78D-4583-94D1-F0C700A8F542}"/>
                        </a:ext>
                      </a:extLst>
                    </p:cNvPr>
                    <p:cNvSpPr txBox="1"/>
                    <p:nvPr/>
                  </p:nvSpPr>
                  <p:spPr>
                    <a:xfrm rot="10800000">
                      <a:off x="7183477" y="2991886"/>
                      <a:ext cx="328936" cy="400109"/>
                    </a:xfrm>
                    <a:prstGeom prst="rect">
                      <a:avLst/>
                    </a:prstGeom>
                    <a:noFill/>
                  </p:spPr>
                  <p:txBody>
                    <a:bodyPr wrap="square" rtlCol="0">
                      <a:spAutoFit/>
                    </a:bodyPr>
                    <a:lstStyle/>
                    <a:p>
                      <a:r>
                        <a:rPr lang="en-GB" sz="1350" dirty="0"/>
                        <a:t>H</a:t>
                      </a:r>
                    </a:p>
                  </p:txBody>
                </p:sp>
                <p:cxnSp>
                  <p:nvCxnSpPr>
                    <p:cNvPr id="121" name="Straight Connector 120">
                      <a:extLst>
                        <a:ext uri="{FF2B5EF4-FFF2-40B4-BE49-F238E27FC236}">
                          <a16:creationId xmlns:a16="http://schemas.microsoft.com/office/drawing/2014/main" id="{24BF3107-918B-4142-8BF2-1A74BE46DD87}"/>
                        </a:ext>
                      </a:extLst>
                    </p:cNvPr>
                    <p:cNvCxnSpPr>
                      <a:cxnSpLocks/>
                      <a:endCxn id="120" idx="0"/>
                    </p:cNvCxnSpPr>
                    <p:nvPr/>
                  </p:nvCxnSpPr>
                  <p:spPr>
                    <a:xfrm rot="20045479" flipV="1">
                      <a:off x="7265584" y="3410941"/>
                      <a:ext cx="164723" cy="33910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3EB81AE8-601F-4FB6-86B3-45D9EAE0F0FA}"/>
                        </a:ext>
                      </a:extLst>
                    </p:cNvPr>
                    <p:cNvSpPr txBox="1"/>
                    <p:nvPr/>
                  </p:nvSpPr>
                  <p:spPr>
                    <a:xfrm rot="10800000">
                      <a:off x="6653802" y="2991885"/>
                      <a:ext cx="328936" cy="400109"/>
                    </a:xfrm>
                    <a:prstGeom prst="rect">
                      <a:avLst/>
                    </a:prstGeom>
                    <a:noFill/>
                  </p:spPr>
                  <p:txBody>
                    <a:bodyPr wrap="square" rtlCol="0">
                      <a:spAutoFit/>
                    </a:bodyPr>
                    <a:lstStyle/>
                    <a:p>
                      <a:r>
                        <a:rPr lang="en-GB" sz="1350" dirty="0"/>
                        <a:t>H</a:t>
                      </a:r>
                    </a:p>
                  </p:txBody>
                </p:sp>
              </p:grpSp>
            </p:grpSp>
          </p:grpSp>
          <p:cxnSp>
            <p:nvCxnSpPr>
              <p:cNvPr id="104" name="Straight Connector 103">
                <a:extLst>
                  <a:ext uri="{FF2B5EF4-FFF2-40B4-BE49-F238E27FC236}">
                    <a16:creationId xmlns:a16="http://schemas.microsoft.com/office/drawing/2014/main" id="{78F00477-5707-4610-9CA4-E69EE33CF447}"/>
                  </a:ext>
                </a:extLst>
              </p:cNvPr>
              <p:cNvCxnSpPr>
                <a:cxnSpLocks/>
                <a:endCxn id="122" idx="0"/>
              </p:cNvCxnSpPr>
              <p:nvPr/>
            </p:nvCxnSpPr>
            <p:spPr>
              <a:xfrm rot="20045479" flipV="1">
                <a:off x="6735908" y="3410940"/>
                <a:ext cx="164724" cy="33910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5" name="TextBox 124">
            <a:extLst>
              <a:ext uri="{FF2B5EF4-FFF2-40B4-BE49-F238E27FC236}">
                <a16:creationId xmlns:a16="http://schemas.microsoft.com/office/drawing/2014/main" id="{824B941E-C589-4CD6-982C-F00C4AE28A4B}"/>
              </a:ext>
            </a:extLst>
          </p:cNvPr>
          <p:cNvSpPr txBox="1"/>
          <p:nvPr/>
        </p:nvSpPr>
        <p:spPr>
          <a:xfrm rot="10800000">
            <a:off x="4853290" y="3134561"/>
            <a:ext cx="246702" cy="300082"/>
          </a:xfrm>
          <a:prstGeom prst="rect">
            <a:avLst/>
          </a:prstGeom>
          <a:noFill/>
        </p:spPr>
        <p:txBody>
          <a:bodyPr wrap="square" rtlCol="0">
            <a:spAutoFit/>
          </a:bodyPr>
          <a:lstStyle/>
          <a:p>
            <a:r>
              <a:rPr lang="en-GB" sz="1350" dirty="0"/>
              <a:t>H</a:t>
            </a:r>
          </a:p>
        </p:txBody>
      </p:sp>
      <p:cxnSp>
        <p:nvCxnSpPr>
          <p:cNvPr id="126" name="Straight Connector 125">
            <a:extLst>
              <a:ext uri="{FF2B5EF4-FFF2-40B4-BE49-F238E27FC236}">
                <a16:creationId xmlns:a16="http://schemas.microsoft.com/office/drawing/2014/main" id="{EA7D501D-4D58-45D6-9A58-97F08D6EC32E}"/>
              </a:ext>
            </a:extLst>
          </p:cNvPr>
          <p:cNvCxnSpPr>
            <a:cxnSpLocks/>
            <a:endCxn id="125" idx="0"/>
          </p:cNvCxnSpPr>
          <p:nvPr/>
        </p:nvCxnSpPr>
        <p:spPr>
          <a:xfrm flipV="1">
            <a:off x="4976641" y="3434643"/>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7" name="TextBox 126">
            <a:extLst>
              <a:ext uri="{FF2B5EF4-FFF2-40B4-BE49-F238E27FC236}">
                <a16:creationId xmlns:a16="http://schemas.microsoft.com/office/drawing/2014/main" id="{42F41A01-5D13-4FC8-B9E8-38856E9653DF}"/>
              </a:ext>
            </a:extLst>
          </p:cNvPr>
          <p:cNvSpPr txBox="1"/>
          <p:nvPr/>
        </p:nvSpPr>
        <p:spPr>
          <a:xfrm rot="10800000">
            <a:off x="4433650" y="3125319"/>
            <a:ext cx="246702" cy="300082"/>
          </a:xfrm>
          <a:prstGeom prst="rect">
            <a:avLst/>
          </a:prstGeom>
          <a:noFill/>
        </p:spPr>
        <p:txBody>
          <a:bodyPr wrap="square" rtlCol="0">
            <a:spAutoFit/>
          </a:bodyPr>
          <a:lstStyle/>
          <a:p>
            <a:r>
              <a:rPr lang="en-GB" sz="1350" dirty="0"/>
              <a:t>H</a:t>
            </a:r>
          </a:p>
        </p:txBody>
      </p:sp>
      <p:cxnSp>
        <p:nvCxnSpPr>
          <p:cNvPr id="128" name="Straight Connector 127">
            <a:extLst>
              <a:ext uri="{FF2B5EF4-FFF2-40B4-BE49-F238E27FC236}">
                <a16:creationId xmlns:a16="http://schemas.microsoft.com/office/drawing/2014/main" id="{638AF03F-3DF4-4447-886F-7E5CBD6B1C77}"/>
              </a:ext>
            </a:extLst>
          </p:cNvPr>
          <p:cNvCxnSpPr>
            <a:cxnSpLocks/>
            <a:endCxn id="127" idx="0"/>
          </p:cNvCxnSpPr>
          <p:nvPr/>
        </p:nvCxnSpPr>
        <p:spPr>
          <a:xfrm flipV="1">
            <a:off x="4557001" y="3425401"/>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1AD48377-CA6C-4105-A113-1B4864EC12F1}"/>
              </a:ext>
            </a:extLst>
          </p:cNvPr>
          <p:cNvSpPr txBox="1"/>
          <p:nvPr/>
        </p:nvSpPr>
        <p:spPr>
          <a:xfrm rot="10800000">
            <a:off x="4012835" y="3106225"/>
            <a:ext cx="246702" cy="300082"/>
          </a:xfrm>
          <a:prstGeom prst="rect">
            <a:avLst/>
          </a:prstGeom>
          <a:noFill/>
        </p:spPr>
        <p:txBody>
          <a:bodyPr wrap="square" rtlCol="0">
            <a:spAutoFit/>
          </a:bodyPr>
          <a:lstStyle/>
          <a:p>
            <a:r>
              <a:rPr lang="en-GB" sz="1350" dirty="0"/>
              <a:t>H</a:t>
            </a:r>
          </a:p>
        </p:txBody>
      </p:sp>
      <p:cxnSp>
        <p:nvCxnSpPr>
          <p:cNvPr id="130" name="Straight Connector 129">
            <a:extLst>
              <a:ext uri="{FF2B5EF4-FFF2-40B4-BE49-F238E27FC236}">
                <a16:creationId xmlns:a16="http://schemas.microsoft.com/office/drawing/2014/main" id="{921D7CA6-0909-4315-808E-B7B5868737C9}"/>
              </a:ext>
            </a:extLst>
          </p:cNvPr>
          <p:cNvCxnSpPr>
            <a:cxnSpLocks/>
            <a:endCxn id="129" idx="0"/>
          </p:cNvCxnSpPr>
          <p:nvPr/>
        </p:nvCxnSpPr>
        <p:spPr>
          <a:xfrm flipV="1">
            <a:off x="4136186" y="3406307"/>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768A6ECB-59BC-4FB5-A818-BC8CFE3E9196}"/>
              </a:ext>
            </a:extLst>
          </p:cNvPr>
          <p:cNvSpPr txBox="1"/>
          <p:nvPr/>
        </p:nvSpPr>
        <p:spPr>
          <a:xfrm rot="10800000">
            <a:off x="3621332" y="3106225"/>
            <a:ext cx="246702" cy="300082"/>
          </a:xfrm>
          <a:prstGeom prst="rect">
            <a:avLst/>
          </a:prstGeom>
          <a:noFill/>
        </p:spPr>
        <p:txBody>
          <a:bodyPr wrap="square" rtlCol="0">
            <a:spAutoFit/>
          </a:bodyPr>
          <a:lstStyle/>
          <a:p>
            <a:r>
              <a:rPr lang="en-GB" sz="1350" dirty="0"/>
              <a:t>H</a:t>
            </a:r>
          </a:p>
        </p:txBody>
      </p:sp>
      <p:cxnSp>
        <p:nvCxnSpPr>
          <p:cNvPr id="132" name="Straight Connector 131">
            <a:extLst>
              <a:ext uri="{FF2B5EF4-FFF2-40B4-BE49-F238E27FC236}">
                <a16:creationId xmlns:a16="http://schemas.microsoft.com/office/drawing/2014/main" id="{5489959B-55A4-46A6-A5C0-B509A151243A}"/>
              </a:ext>
            </a:extLst>
          </p:cNvPr>
          <p:cNvCxnSpPr>
            <a:cxnSpLocks/>
            <a:endCxn id="131" idx="0"/>
          </p:cNvCxnSpPr>
          <p:nvPr/>
        </p:nvCxnSpPr>
        <p:spPr>
          <a:xfrm flipV="1">
            <a:off x="3744683" y="3406307"/>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834F78D9-7EB0-4966-BF56-E9F1FEBC9816}"/>
              </a:ext>
            </a:extLst>
          </p:cNvPr>
          <p:cNvSpPr txBox="1"/>
          <p:nvPr/>
        </p:nvSpPr>
        <p:spPr>
          <a:xfrm rot="10800000">
            <a:off x="3229829" y="3106094"/>
            <a:ext cx="246702" cy="300082"/>
          </a:xfrm>
          <a:prstGeom prst="rect">
            <a:avLst/>
          </a:prstGeom>
          <a:noFill/>
        </p:spPr>
        <p:txBody>
          <a:bodyPr wrap="square" rtlCol="0">
            <a:spAutoFit/>
          </a:bodyPr>
          <a:lstStyle/>
          <a:p>
            <a:r>
              <a:rPr lang="en-GB" sz="1350" dirty="0"/>
              <a:t>H</a:t>
            </a:r>
          </a:p>
        </p:txBody>
      </p:sp>
      <p:cxnSp>
        <p:nvCxnSpPr>
          <p:cNvPr id="134" name="Straight Connector 133">
            <a:extLst>
              <a:ext uri="{FF2B5EF4-FFF2-40B4-BE49-F238E27FC236}">
                <a16:creationId xmlns:a16="http://schemas.microsoft.com/office/drawing/2014/main" id="{27CF387C-853C-433A-9D4B-714D6917AFD2}"/>
              </a:ext>
            </a:extLst>
          </p:cNvPr>
          <p:cNvCxnSpPr>
            <a:cxnSpLocks/>
            <a:endCxn id="133" idx="0"/>
          </p:cNvCxnSpPr>
          <p:nvPr/>
        </p:nvCxnSpPr>
        <p:spPr>
          <a:xfrm flipV="1">
            <a:off x="3353180" y="3406176"/>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TextBox 134">
            <a:extLst>
              <a:ext uri="{FF2B5EF4-FFF2-40B4-BE49-F238E27FC236}">
                <a16:creationId xmlns:a16="http://schemas.microsoft.com/office/drawing/2014/main" id="{A7AE9F86-D6A7-4982-86E6-E2B0F13853F8}"/>
              </a:ext>
            </a:extLst>
          </p:cNvPr>
          <p:cNvSpPr txBox="1"/>
          <p:nvPr/>
        </p:nvSpPr>
        <p:spPr>
          <a:xfrm rot="10800000">
            <a:off x="2814768" y="3106094"/>
            <a:ext cx="246702" cy="300082"/>
          </a:xfrm>
          <a:prstGeom prst="rect">
            <a:avLst/>
          </a:prstGeom>
          <a:noFill/>
        </p:spPr>
        <p:txBody>
          <a:bodyPr wrap="square" rtlCol="0">
            <a:spAutoFit/>
          </a:bodyPr>
          <a:lstStyle/>
          <a:p>
            <a:r>
              <a:rPr lang="en-GB" sz="1350" dirty="0"/>
              <a:t>H</a:t>
            </a:r>
          </a:p>
        </p:txBody>
      </p:sp>
      <p:cxnSp>
        <p:nvCxnSpPr>
          <p:cNvPr id="136" name="Straight Connector 135">
            <a:extLst>
              <a:ext uri="{FF2B5EF4-FFF2-40B4-BE49-F238E27FC236}">
                <a16:creationId xmlns:a16="http://schemas.microsoft.com/office/drawing/2014/main" id="{509537B1-D7FF-448C-B696-F69D039D7B79}"/>
              </a:ext>
            </a:extLst>
          </p:cNvPr>
          <p:cNvCxnSpPr>
            <a:cxnSpLocks/>
            <a:endCxn id="135" idx="0"/>
          </p:cNvCxnSpPr>
          <p:nvPr/>
        </p:nvCxnSpPr>
        <p:spPr>
          <a:xfrm flipV="1">
            <a:off x="2938119" y="3406176"/>
            <a:ext cx="0" cy="2827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1" name="Group 150">
            <a:extLst>
              <a:ext uri="{FF2B5EF4-FFF2-40B4-BE49-F238E27FC236}">
                <a16:creationId xmlns:a16="http://schemas.microsoft.com/office/drawing/2014/main" id="{3FCEF6A2-55CD-47A7-8FF0-C6AB3323052B}"/>
              </a:ext>
            </a:extLst>
          </p:cNvPr>
          <p:cNvGrpSpPr/>
          <p:nvPr/>
        </p:nvGrpSpPr>
        <p:grpSpPr>
          <a:xfrm>
            <a:off x="161650" y="1180755"/>
            <a:ext cx="2617822" cy="3741645"/>
            <a:chOff x="161650" y="1180755"/>
            <a:chExt cx="2617822" cy="3741645"/>
          </a:xfrm>
        </p:grpSpPr>
        <p:sp>
          <p:nvSpPr>
            <p:cNvPr id="138" name="Rectangle 137">
              <a:extLst>
                <a:ext uri="{FF2B5EF4-FFF2-40B4-BE49-F238E27FC236}">
                  <a16:creationId xmlns:a16="http://schemas.microsoft.com/office/drawing/2014/main" id="{9E557D71-CE9C-4563-9166-B25C80040AFF}"/>
                </a:ext>
              </a:extLst>
            </p:cNvPr>
            <p:cNvSpPr/>
            <p:nvPr/>
          </p:nvSpPr>
          <p:spPr>
            <a:xfrm>
              <a:off x="1929360" y="3187735"/>
              <a:ext cx="809423" cy="173466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7" name="Rectangle 136">
              <a:extLst>
                <a:ext uri="{FF2B5EF4-FFF2-40B4-BE49-F238E27FC236}">
                  <a16:creationId xmlns:a16="http://schemas.microsoft.com/office/drawing/2014/main" id="{CF8498C9-900B-4FE3-8A30-FB814C2CD69C}"/>
                </a:ext>
              </a:extLst>
            </p:cNvPr>
            <p:cNvSpPr/>
            <p:nvPr/>
          </p:nvSpPr>
          <p:spPr>
            <a:xfrm>
              <a:off x="1970049" y="1180755"/>
              <a:ext cx="809423" cy="173466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46" name="Group 145">
              <a:extLst>
                <a:ext uri="{FF2B5EF4-FFF2-40B4-BE49-F238E27FC236}">
                  <a16:creationId xmlns:a16="http://schemas.microsoft.com/office/drawing/2014/main" id="{AF81C1F5-249D-4D6C-B9EC-D17E6CB95CBA}"/>
                </a:ext>
              </a:extLst>
            </p:cNvPr>
            <p:cNvGrpSpPr/>
            <p:nvPr/>
          </p:nvGrpSpPr>
          <p:grpSpPr>
            <a:xfrm>
              <a:off x="161650" y="1541958"/>
              <a:ext cx="1589481" cy="2513109"/>
              <a:chOff x="161650" y="1541958"/>
              <a:chExt cx="1589481" cy="2513109"/>
            </a:xfrm>
          </p:grpSpPr>
          <p:sp>
            <p:nvSpPr>
              <p:cNvPr id="140" name="TextBox 139">
                <a:extLst>
                  <a:ext uri="{FF2B5EF4-FFF2-40B4-BE49-F238E27FC236}">
                    <a16:creationId xmlns:a16="http://schemas.microsoft.com/office/drawing/2014/main" id="{3472D6F4-6950-4A88-A853-A5702A7A7870}"/>
                  </a:ext>
                </a:extLst>
              </p:cNvPr>
              <p:cNvSpPr txBox="1"/>
              <p:nvPr/>
            </p:nvSpPr>
            <p:spPr>
              <a:xfrm>
                <a:off x="161650" y="1957533"/>
                <a:ext cx="1438171" cy="1815882"/>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Carboxylic acid group.</a:t>
                </a:r>
              </a:p>
              <a:p>
                <a:r>
                  <a:rPr lang="en-GB" sz="1400" dirty="0">
                    <a:latin typeface="Arial" panose="020B0604020202020204" pitchFamily="34" charset="0"/>
                    <a:cs typeface="Arial" panose="020B0604020202020204" pitchFamily="34" charset="0"/>
                  </a:rPr>
                  <a:t>Performs condensation reactions with glycerol.</a:t>
                </a:r>
              </a:p>
              <a:p>
                <a:endParaRPr lang="en-GB" sz="1400" dirty="0"/>
              </a:p>
              <a:p>
                <a:endParaRPr lang="en-GB" sz="1400" dirty="0"/>
              </a:p>
            </p:txBody>
          </p:sp>
          <p:cxnSp>
            <p:nvCxnSpPr>
              <p:cNvPr id="142" name="Straight Arrow Connector 141">
                <a:extLst>
                  <a:ext uri="{FF2B5EF4-FFF2-40B4-BE49-F238E27FC236}">
                    <a16:creationId xmlns:a16="http://schemas.microsoft.com/office/drawing/2014/main" id="{AAD95FAA-A769-4F11-A959-9ED333181D19}"/>
                  </a:ext>
                </a:extLst>
              </p:cNvPr>
              <p:cNvCxnSpPr/>
              <p:nvPr/>
            </p:nvCxnSpPr>
            <p:spPr>
              <a:xfrm flipV="1">
                <a:off x="702506" y="1541958"/>
                <a:ext cx="1048625" cy="391981"/>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2CB85F3B-0835-43C8-9DD1-63BD8F10138C}"/>
                  </a:ext>
                </a:extLst>
              </p:cNvPr>
              <p:cNvCxnSpPr>
                <a:cxnSpLocks/>
              </p:cNvCxnSpPr>
              <p:nvPr/>
            </p:nvCxnSpPr>
            <p:spPr>
              <a:xfrm>
                <a:off x="628650" y="3425401"/>
                <a:ext cx="1101374" cy="629666"/>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152" name="Group 151">
            <a:extLst>
              <a:ext uri="{FF2B5EF4-FFF2-40B4-BE49-F238E27FC236}">
                <a16:creationId xmlns:a16="http://schemas.microsoft.com/office/drawing/2014/main" id="{5F86D60A-0EDB-49ED-ACCB-91210894BCFB}"/>
              </a:ext>
            </a:extLst>
          </p:cNvPr>
          <p:cNvGrpSpPr/>
          <p:nvPr/>
        </p:nvGrpSpPr>
        <p:grpSpPr>
          <a:xfrm>
            <a:off x="4815994" y="3342791"/>
            <a:ext cx="4263457" cy="1323439"/>
            <a:chOff x="4815994" y="3342791"/>
            <a:chExt cx="4263457" cy="1323439"/>
          </a:xfrm>
        </p:grpSpPr>
        <p:sp>
          <p:nvSpPr>
            <p:cNvPr id="139" name="Rectangle 138">
              <a:extLst>
                <a:ext uri="{FF2B5EF4-FFF2-40B4-BE49-F238E27FC236}">
                  <a16:creationId xmlns:a16="http://schemas.microsoft.com/office/drawing/2014/main" id="{9F466BBB-F710-4C16-9C83-49E83C64AB79}"/>
                </a:ext>
              </a:extLst>
            </p:cNvPr>
            <p:cNvSpPr/>
            <p:nvPr/>
          </p:nvSpPr>
          <p:spPr>
            <a:xfrm>
              <a:off x="4815994" y="3655570"/>
              <a:ext cx="809423" cy="52280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7" name="TextBox 146">
              <a:extLst>
                <a:ext uri="{FF2B5EF4-FFF2-40B4-BE49-F238E27FC236}">
                  <a16:creationId xmlns:a16="http://schemas.microsoft.com/office/drawing/2014/main" id="{0F298A70-E9C8-44B1-AAB6-69ACA384AF9D}"/>
                </a:ext>
              </a:extLst>
            </p:cNvPr>
            <p:cNvSpPr txBox="1"/>
            <p:nvPr/>
          </p:nvSpPr>
          <p:spPr>
            <a:xfrm>
              <a:off x="7085003" y="3342791"/>
              <a:ext cx="1994448" cy="1323439"/>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Unsaturated fatty acid – one or more double bonds create kinks in the chain.</a:t>
              </a:r>
            </a:p>
          </p:txBody>
        </p:sp>
      </p:grpSp>
      <p:sp>
        <p:nvSpPr>
          <p:cNvPr id="148" name="TextBox 147">
            <a:extLst>
              <a:ext uri="{FF2B5EF4-FFF2-40B4-BE49-F238E27FC236}">
                <a16:creationId xmlns:a16="http://schemas.microsoft.com/office/drawing/2014/main" id="{DF635222-A47E-42A1-8061-7B326F0F9EE8}"/>
              </a:ext>
            </a:extLst>
          </p:cNvPr>
          <p:cNvSpPr txBox="1"/>
          <p:nvPr/>
        </p:nvSpPr>
        <p:spPr>
          <a:xfrm>
            <a:off x="7043093" y="1399613"/>
            <a:ext cx="1994448" cy="830997"/>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Saturated fatty acid – no double bonds present.</a:t>
            </a:r>
          </a:p>
        </p:txBody>
      </p:sp>
      <p:sp>
        <p:nvSpPr>
          <p:cNvPr id="149" name="TextBox 148">
            <a:extLst>
              <a:ext uri="{FF2B5EF4-FFF2-40B4-BE49-F238E27FC236}">
                <a16:creationId xmlns:a16="http://schemas.microsoft.com/office/drawing/2014/main" id="{79F4FB8C-5F48-46F4-AA41-B99A0599B312}"/>
              </a:ext>
            </a:extLst>
          </p:cNvPr>
          <p:cNvSpPr txBox="1"/>
          <p:nvPr/>
        </p:nvSpPr>
        <p:spPr>
          <a:xfrm>
            <a:off x="-40161" y="4374766"/>
            <a:ext cx="2125448" cy="738664"/>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Three fatty acids bind to one glycerol to make a triglyceride.</a:t>
            </a:r>
          </a:p>
        </p:txBody>
      </p:sp>
      <p:sp>
        <p:nvSpPr>
          <p:cNvPr id="3" name="Footer Placeholder 2">
            <a:extLst>
              <a:ext uri="{FF2B5EF4-FFF2-40B4-BE49-F238E27FC236}">
                <a16:creationId xmlns:a16="http://schemas.microsoft.com/office/drawing/2014/main" id="{D32C337F-3A8C-DC2F-274C-B10314295F6C}"/>
              </a:ext>
            </a:extLst>
          </p:cNvPr>
          <p:cNvSpPr>
            <a:spLocks noGrp="1"/>
          </p:cNvSpPr>
          <p:nvPr>
            <p:ph type="ftr" sz="quarter" idx="11"/>
          </p:nvPr>
        </p:nvSpPr>
        <p:spPr/>
        <p:txBody>
          <a:bodyPr/>
          <a:lstStyle/>
          <a:p>
            <a:r>
              <a:rPr lang="en-GB" dirty="0"/>
              <a:t>Education and Training Foundation</a:t>
            </a:r>
          </a:p>
        </p:txBody>
      </p:sp>
      <p:sp>
        <p:nvSpPr>
          <p:cNvPr id="141" name="Slide Number Placeholder 140">
            <a:extLst>
              <a:ext uri="{FF2B5EF4-FFF2-40B4-BE49-F238E27FC236}">
                <a16:creationId xmlns:a16="http://schemas.microsoft.com/office/drawing/2014/main" id="{1E74B08B-C819-8A2D-CEDA-16BEC52584C1}"/>
              </a:ext>
            </a:extLst>
          </p:cNvPr>
          <p:cNvSpPr>
            <a:spLocks noGrp="1"/>
          </p:cNvSpPr>
          <p:nvPr>
            <p:ph type="sldNum" sz="quarter" idx="12"/>
          </p:nvPr>
        </p:nvSpPr>
        <p:spPr/>
        <p:txBody>
          <a:bodyPr/>
          <a:lstStyle/>
          <a:p>
            <a:fld id="{6E587602-1EBF-4D79-8EA3-0C257C4FEFBE}" type="slidenum">
              <a:rPr lang="en-GB" smtClean="0"/>
              <a:t>19</a:t>
            </a:fld>
            <a:endParaRPr lang="en-GB" dirty="0"/>
          </a:p>
        </p:txBody>
      </p:sp>
    </p:spTree>
    <p:extLst>
      <p:ext uri="{BB962C8B-B14F-4D97-AF65-F5344CB8AC3E}">
        <p14:creationId xmlns:p14="http://schemas.microsoft.com/office/powerpoint/2010/main" val="340947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cBhvr additive="base">
                                        <p:cTn id="7" dur="500" fill="hold"/>
                                        <p:tgtEl>
                                          <p:spTgt spid="151"/>
                                        </p:tgtEl>
                                        <p:attrNameLst>
                                          <p:attrName>ppt_x</p:attrName>
                                        </p:attrNameLst>
                                      </p:cBhvr>
                                      <p:tavLst>
                                        <p:tav tm="0">
                                          <p:val>
                                            <p:strVal val="0-#ppt_w/2"/>
                                          </p:val>
                                        </p:tav>
                                        <p:tav tm="100000">
                                          <p:val>
                                            <p:strVal val="#ppt_x"/>
                                          </p:val>
                                        </p:tav>
                                      </p:tavLst>
                                    </p:anim>
                                    <p:anim calcmode="lin" valueType="num">
                                      <p:cBhvr additive="base">
                                        <p:cTn id="8" dur="500" fill="hold"/>
                                        <p:tgtEl>
                                          <p:spTgt spid="1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additive="base">
                                        <p:cTn id="13" dur="500" fill="hold"/>
                                        <p:tgtEl>
                                          <p:spTgt spid="148"/>
                                        </p:tgtEl>
                                        <p:attrNameLst>
                                          <p:attrName>ppt_x</p:attrName>
                                        </p:attrNameLst>
                                      </p:cBhvr>
                                      <p:tavLst>
                                        <p:tav tm="0">
                                          <p:val>
                                            <p:strVal val="1+#ppt_w/2"/>
                                          </p:val>
                                        </p:tav>
                                        <p:tav tm="100000">
                                          <p:val>
                                            <p:strVal val="#ppt_x"/>
                                          </p:val>
                                        </p:tav>
                                      </p:tavLst>
                                    </p:anim>
                                    <p:anim calcmode="lin" valueType="num">
                                      <p:cBhvr additive="base">
                                        <p:cTn id="14" dur="500" fill="hold"/>
                                        <p:tgtEl>
                                          <p:spTgt spid="14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1+#ppt_w/2"/>
                                          </p:val>
                                        </p:tav>
                                        <p:tav tm="100000">
                                          <p:val>
                                            <p:strVal val="#ppt_x"/>
                                          </p:val>
                                        </p:tav>
                                      </p:tavLst>
                                    </p:anim>
                                    <p:anim calcmode="lin" valueType="num">
                                      <p:cBhvr additive="base">
                                        <p:cTn id="20" dur="500" fill="hold"/>
                                        <p:tgtEl>
                                          <p:spTgt spid="15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A52884-5641-9F6D-D082-E551B67AC3FD}"/>
              </a:ext>
            </a:extLst>
          </p:cNvPr>
          <p:cNvSpPr>
            <a:spLocks noGrp="1"/>
          </p:cNvSpPr>
          <p:nvPr>
            <p:ph type="sldNum" sz="quarter" idx="11"/>
          </p:nvPr>
        </p:nvSpPr>
        <p:spPr/>
        <p:txBody>
          <a:bodyPr/>
          <a:lstStyle/>
          <a:p>
            <a:fld id="{DA2C159E-F13C-4A85-9A41-E7669D3E0D70}" type="slidenum">
              <a:rPr lang="en-GB" smtClean="0"/>
              <a:pPr/>
              <a:t>2</a:t>
            </a:fld>
            <a:endParaRPr lang="en-GB" dirty="0"/>
          </a:p>
        </p:txBody>
      </p:sp>
      <p:sp>
        <p:nvSpPr>
          <p:cNvPr id="3" name="Title 2">
            <a:extLst>
              <a:ext uri="{FF2B5EF4-FFF2-40B4-BE49-F238E27FC236}">
                <a16:creationId xmlns:a16="http://schemas.microsoft.com/office/drawing/2014/main" id="{D417000A-E0DD-3DB8-BD54-6855CDAB5DCA}"/>
              </a:ext>
            </a:extLst>
          </p:cNvPr>
          <p:cNvSpPr>
            <a:spLocks noGrp="1"/>
          </p:cNvSpPr>
          <p:nvPr>
            <p:ph type="title"/>
          </p:nvPr>
        </p:nvSpPr>
        <p:spPr/>
        <p:txBody>
          <a:bodyPr/>
          <a:lstStyle/>
          <a:p>
            <a:r>
              <a:rPr lang="en-GB" dirty="0"/>
              <a:t>Content warning</a:t>
            </a:r>
          </a:p>
        </p:txBody>
      </p:sp>
      <p:sp>
        <p:nvSpPr>
          <p:cNvPr id="4" name="Text Placeholder 3">
            <a:extLst>
              <a:ext uri="{FF2B5EF4-FFF2-40B4-BE49-F238E27FC236}">
                <a16:creationId xmlns:a16="http://schemas.microsoft.com/office/drawing/2014/main" id="{1F13AA6A-2528-8850-52EC-8B3F89223D72}"/>
              </a:ext>
            </a:extLst>
          </p:cNvPr>
          <p:cNvSpPr>
            <a:spLocks noGrp="1"/>
          </p:cNvSpPr>
          <p:nvPr>
            <p:ph type="body" sz="quarter" idx="12"/>
          </p:nvPr>
        </p:nvSpPr>
        <p:spPr/>
        <p:txBody>
          <a:bodyPr vert="horz" lIns="0" tIns="0" rIns="0" bIns="0" rtlCol="0" anchor="t">
            <a:noAutofit/>
          </a:bodyPr>
          <a:lstStyle/>
          <a:p>
            <a:r>
              <a:rPr lang="en-GB" dirty="0"/>
              <a:t>There will be some issues in this series of lessons that may be triggering to some learners. </a:t>
            </a:r>
          </a:p>
          <a:p>
            <a:endParaRPr lang="en-GB" dirty="0">
              <a:cs typeface="Arial"/>
            </a:endParaRPr>
          </a:p>
          <a:p>
            <a:r>
              <a:rPr lang="en-GB" dirty="0">
                <a:cs typeface="Arial"/>
              </a:rPr>
              <a:t>If you have any concerns or worries, you should talk to your tutor or contact your pastoral manager or safeguarding team using the contact details given.</a:t>
            </a:r>
          </a:p>
        </p:txBody>
      </p:sp>
      <p:sp>
        <p:nvSpPr>
          <p:cNvPr id="5" name="Footer Placeholder 4">
            <a:extLst>
              <a:ext uri="{FF2B5EF4-FFF2-40B4-BE49-F238E27FC236}">
                <a16:creationId xmlns:a16="http://schemas.microsoft.com/office/drawing/2014/main" id="{BE6C49C9-8D5F-E344-1D3C-E93B1424FC9E}"/>
              </a:ext>
            </a:extLst>
          </p:cNvPr>
          <p:cNvSpPr>
            <a:spLocks noGrp="1"/>
          </p:cNvSpPr>
          <p:nvPr>
            <p:ph type="ftr" sz="quarter" idx="10"/>
          </p:nvPr>
        </p:nvSpPr>
        <p:spPr/>
        <p:txBody>
          <a:bodyPr/>
          <a:lstStyle/>
          <a:p>
            <a:r>
              <a:rPr lang="en-GB" cap="none" dirty="0"/>
              <a:t>Education and Training Foundation</a:t>
            </a:r>
          </a:p>
        </p:txBody>
      </p:sp>
    </p:spTree>
    <p:extLst>
      <p:ext uri="{BB962C8B-B14F-4D97-AF65-F5344CB8AC3E}">
        <p14:creationId xmlns:p14="http://schemas.microsoft.com/office/powerpoint/2010/main" val="2622689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D498CC0-1559-1D6A-C2D5-24940CB12C20}"/>
              </a:ext>
            </a:extLst>
          </p:cNvPr>
          <p:cNvSpPr>
            <a:spLocks noGrp="1"/>
          </p:cNvSpPr>
          <p:nvPr>
            <p:ph type="title"/>
          </p:nvPr>
        </p:nvSpPr>
        <p:spPr>
          <a:xfrm>
            <a:off x="234000" y="33725"/>
            <a:ext cx="8437563" cy="699425"/>
          </a:xfrm>
        </p:spPr>
        <p:txBody>
          <a:bodyPr/>
          <a:lstStyle/>
          <a:p>
            <a:r>
              <a:rPr lang="en-US" dirty="0"/>
              <a:t>Structure of lipids</a:t>
            </a:r>
          </a:p>
        </p:txBody>
      </p:sp>
      <p:sp>
        <p:nvSpPr>
          <p:cNvPr id="5" name="Footer Placeholder 4">
            <a:extLst>
              <a:ext uri="{FF2B5EF4-FFF2-40B4-BE49-F238E27FC236}">
                <a16:creationId xmlns:a16="http://schemas.microsoft.com/office/drawing/2014/main" id="{4DBC5E2D-374E-8C02-6455-5CCF48A9410B}"/>
              </a:ext>
            </a:extLst>
          </p:cNvPr>
          <p:cNvSpPr>
            <a:spLocks noGrp="1"/>
          </p:cNvSpPr>
          <p:nvPr>
            <p:ph type="ftr" sz="quarter" idx="14"/>
          </p:nvPr>
        </p:nvSpPr>
        <p:spPr>
          <a:xfrm>
            <a:off x="234000" y="4767263"/>
            <a:ext cx="7686376" cy="273844"/>
          </a:xfrm>
        </p:spPr>
        <p:txBody>
          <a:bodyPr anchor="t">
            <a:normAutofit/>
          </a:bodyPr>
          <a:lstStyle/>
          <a:p>
            <a:r>
              <a:rPr lang="en-GB" cap="none" dirty="0"/>
              <a:t>Education and Training Foundation</a:t>
            </a:r>
          </a:p>
        </p:txBody>
      </p:sp>
      <p:sp>
        <p:nvSpPr>
          <p:cNvPr id="2" name="Slide Number Placeholder 1">
            <a:extLst>
              <a:ext uri="{FF2B5EF4-FFF2-40B4-BE49-F238E27FC236}">
                <a16:creationId xmlns:a16="http://schemas.microsoft.com/office/drawing/2014/main" id="{2C432075-C556-BC79-B7EB-F1F11DE63D5C}"/>
              </a:ext>
            </a:extLst>
          </p:cNvPr>
          <p:cNvSpPr>
            <a:spLocks noGrp="1"/>
          </p:cNvSpPr>
          <p:nvPr>
            <p:ph type="sldNum" sz="quarter" idx="12"/>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20</a:t>
            </a:fld>
            <a:endParaRPr lang="en-GB" dirty="0"/>
          </a:p>
        </p:txBody>
      </p:sp>
      <p:sp>
        <p:nvSpPr>
          <p:cNvPr id="13" name="TextBox 12">
            <a:extLst>
              <a:ext uri="{FF2B5EF4-FFF2-40B4-BE49-F238E27FC236}">
                <a16:creationId xmlns:a16="http://schemas.microsoft.com/office/drawing/2014/main" id="{990ECF73-9B7A-6AEF-172C-40A6085B91CE}"/>
              </a:ext>
            </a:extLst>
          </p:cNvPr>
          <p:cNvSpPr txBox="1"/>
          <p:nvPr/>
        </p:nvSpPr>
        <p:spPr>
          <a:xfrm>
            <a:off x="2051720" y="1923678"/>
            <a:ext cx="5530360" cy="1038746"/>
          </a:xfrm>
          <a:prstGeom prst="rect">
            <a:avLst/>
          </a:prstGeom>
          <a:noFill/>
        </p:spPr>
        <p:txBody>
          <a:bodyPr wrap="none" lIns="0" tIns="0" rIns="0" bIns="0" rtlCol="0">
            <a:spAutoFit/>
          </a:bodyPr>
          <a:lstStyle/>
          <a:p>
            <a:r>
              <a:rPr lang="en-GB" sz="1350" dirty="0"/>
              <a:t>Add scans of learner produced images of lipid structure here</a:t>
            </a:r>
          </a:p>
          <a:p>
            <a:endParaRPr lang="en-GB" sz="1350" dirty="0"/>
          </a:p>
          <a:p>
            <a:r>
              <a:rPr lang="en-GB" sz="1350" dirty="0"/>
              <a:t>Triglyceride showing glycerol and three fatty acids labelled.</a:t>
            </a:r>
          </a:p>
          <a:p>
            <a:endParaRPr lang="en-GB" sz="1350" dirty="0"/>
          </a:p>
          <a:p>
            <a:r>
              <a:rPr lang="en-GB" sz="1350" dirty="0"/>
              <a:t>Phospholipid showing glycerol, two fatty acids and the phosphate group.</a:t>
            </a:r>
          </a:p>
        </p:txBody>
      </p:sp>
      <p:sp>
        <p:nvSpPr>
          <p:cNvPr id="14" name="TextBox 13">
            <a:extLst>
              <a:ext uri="{FF2B5EF4-FFF2-40B4-BE49-F238E27FC236}">
                <a16:creationId xmlns:a16="http://schemas.microsoft.com/office/drawing/2014/main" id="{EFD67E85-0CA9-9CE8-627F-914282CF2347}"/>
              </a:ext>
            </a:extLst>
          </p:cNvPr>
          <p:cNvSpPr txBox="1"/>
          <p:nvPr/>
        </p:nvSpPr>
        <p:spPr>
          <a:xfrm>
            <a:off x="272387" y="4227934"/>
            <a:ext cx="7857920" cy="415498"/>
          </a:xfrm>
          <a:prstGeom prst="rect">
            <a:avLst/>
          </a:prstGeom>
          <a:noFill/>
        </p:spPr>
        <p:txBody>
          <a:bodyPr wrap="none" lIns="0" tIns="0" rIns="0" bIns="0" rtlCol="0">
            <a:spAutoFit/>
          </a:bodyPr>
          <a:lstStyle/>
          <a:p>
            <a:r>
              <a:rPr lang="en-GB" sz="1350" dirty="0"/>
              <a:t>Use these and other sources (textbooks, online sources) to draw your own versions of these diagrams.</a:t>
            </a:r>
          </a:p>
          <a:p>
            <a:r>
              <a:rPr lang="en-GB" sz="1350" dirty="0"/>
              <a:t>Research saturated and unsaturated fatty acids to answer the question on the practical sheet.</a:t>
            </a:r>
          </a:p>
        </p:txBody>
      </p:sp>
      <p:pic>
        <p:nvPicPr>
          <p:cNvPr id="3" name="Picture 2">
            <a:extLst>
              <a:ext uri="{FF2B5EF4-FFF2-40B4-BE49-F238E27FC236}">
                <a16:creationId xmlns:a16="http://schemas.microsoft.com/office/drawing/2014/main" id="{43EE8BF6-B9EC-498B-A19B-972374D277CF}"/>
              </a:ext>
            </a:extLst>
          </p:cNvPr>
          <p:cNvPicPr>
            <a:picLocks noChangeAspect="1"/>
          </p:cNvPicPr>
          <p:nvPr/>
        </p:nvPicPr>
        <p:blipFill>
          <a:blip r:embed="rId3"/>
          <a:stretch>
            <a:fillRect/>
          </a:stretch>
        </p:blipFill>
        <p:spPr>
          <a:xfrm rot="5400000">
            <a:off x="2594076" y="-1012475"/>
            <a:ext cx="3597426" cy="6389251"/>
          </a:xfrm>
          <a:prstGeom prst="rect">
            <a:avLst/>
          </a:prstGeom>
        </p:spPr>
      </p:pic>
    </p:spTree>
    <p:extLst>
      <p:ext uri="{BB962C8B-B14F-4D97-AF65-F5344CB8AC3E}">
        <p14:creationId xmlns:p14="http://schemas.microsoft.com/office/powerpoint/2010/main" val="1810373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1F142-4545-49B7-1A50-070026419193}"/>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Phospholipid structure</a:t>
            </a:r>
          </a:p>
        </p:txBody>
      </p:sp>
      <p:sp>
        <p:nvSpPr>
          <p:cNvPr id="3" name="Content Placeholder 2">
            <a:extLst>
              <a:ext uri="{FF2B5EF4-FFF2-40B4-BE49-F238E27FC236}">
                <a16:creationId xmlns:a16="http://schemas.microsoft.com/office/drawing/2014/main" id="{ADB49402-BB6D-A554-0EBD-EDF64D6B9782}"/>
              </a:ext>
            </a:extLst>
          </p:cNvPr>
          <p:cNvSpPr>
            <a:spLocks noGrp="1"/>
          </p:cNvSpPr>
          <p:nvPr>
            <p:ph idx="1"/>
          </p:nvPr>
        </p:nvSpPr>
        <p:spPr/>
        <p:txBody>
          <a:bodyPr/>
          <a:lstStyle/>
          <a:p>
            <a:endParaRPr lang="en-GB" dirty="0"/>
          </a:p>
        </p:txBody>
      </p:sp>
      <p:sp>
        <p:nvSpPr>
          <p:cNvPr id="4" name="Footer Placeholder 3">
            <a:extLst>
              <a:ext uri="{FF2B5EF4-FFF2-40B4-BE49-F238E27FC236}">
                <a16:creationId xmlns:a16="http://schemas.microsoft.com/office/drawing/2014/main" id="{0AC61992-20BE-DDA4-D2A0-AB35908181F0}"/>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A1B5CFA4-67C0-D484-4DEE-138678D109FF}"/>
              </a:ext>
            </a:extLst>
          </p:cNvPr>
          <p:cNvSpPr>
            <a:spLocks noGrp="1"/>
          </p:cNvSpPr>
          <p:nvPr>
            <p:ph type="sldNum" sz="quarter" idx="12"/>
          </p:nvPr>
        </p:nvSpPr>
        <p:spPr/>
        <p:txBody>
          <a:bodyPr/>
          <a:lstStyle/>
          <a:p>
            <a:fld id="{6E587602-1EBF-4D79-8EA3-0C257C4FEFBE}" type="slidenum">
              <a:rPr lang="en-GB" smtClean="0"/>
              <a:t>21</a:t>
            </a:fld>
            <a:endParaRPr lang="en-GB" dirty="0"/>
          </a:p>
        </p:txBody>
      </p:sp>
    </p:spTree>
    <p:extLst>
      <p:ext uri="{BB962C8B-B14F-4D97-AF65-F5344CB8AC3E}">
        <p14:creationId xmlns:p14="http://schemas.microsoft.com/office/powerpoint/2010/main" val="168619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DBB336-5A61-4366-8355-355BC4FFB78F}"/>
              </a:ext>
            </a:extLst>
          </p:cNvPr>
          <p:cNvPicPr>
            <a:picLocks noChangeAspect="1"/>
          </p:cNvPicPr>
          <p:nvPr/>
        </p:nvPicPr>
        <p:blipFill>
          <a:blip r:embed="rId3"/>
          <a:stretch>
            <a:fillRect/>
          </a:stretch>
        </p:blipFill>
        <p:spPr>
          <a:xfrm rot="5400000">
            <a:off x="2433610" y="-379567"/>
            <a:ext cx="3947672" cy="5143500"/>
          </a:xfrm>
          <a:prstGeom prst="rect">
            <a:avLst/>
          </a:prstGeom>
        </p:spPr>
      </p:pic>
      <p:sp>
        <p:nvSpPr>
          <p:cNvPr id="10" name="Title 1">
            <a:extLst>
              <a:ext uri="{FF2B5EF4-FFF2-40B4-BE49-F238E27FC236}">
                <a16:creationId xmlns:a16="http://schemas.microsoft.com/office/drawing/2014/main" id="{3D498CC0-1559-1D6A-C2D5-24940CB12C20}"/>
              </a:ext>
            </a:extLst>
          </p:cNvPr>
          <p:cNvSpPr>
            <a:spLocks noGrp="1"/>
          </p:cNvSpPr>
          <p:nvPr>
            <p:ph type="title"/>
          </p:nvPr>
        </p:nvSpPr>
        <p:spPr>
          <a:xfrm>
            <a:off x="232950" y="249900"/>
            <a:ext cx="8437563" cy="699425"/>
          </a:xfrm>
        </p:spPr>
        <p:txBody>
          <a:bodyPr/>
          <a:lstStyle/>
          <a:p>
            <a:r>
              <a:rPr lang="en-US" dirty="0"/>
              <a:t>Structure of lipids</a:t>
            </a:r>
          </a:p>
        </p:txBody>
      </p:sp>
      <p:sp>
        <p:nvSpPr>
          <p:cNvPr id="5" name="Footer Placeholder 4">
            <a:extLst>
              <a:ext uri="{FF2B5EF4-FFF2-40B4-BE49-F238E27FC236}">
                <a16:creationId xmlns:a16="http://schemas.microsoft.com/office/drawing/2014/main" id="{4DBC5E2D-374E-8C02-6455-5CCF48A9410B}"/>
              </a:ext>
            </a:extLst>
          </p:cNvPr>
          <p:cNvSpPr>
            <a:spLocks noGrp="1"/>
          </p:cNvSpPr>
          <p:nvPr>
            <p:ph type="ftr" sz="quarter" idx="14"/>
          </p:nvPr>
        </p:nvSpPr>
        <p:spPr>
          <a:xfrm>
            <a:off x="234000" y="4767263"/>
            <a:ext cx="7686376" cy="273844"/>
          </a:xfrm>
        </p:spPr>
        <p:txBody>
          <a:bodyPr anchor="t">
            <a:normAutofit/>
          </a:bodyPr>
          <a:lstStyle/>
          <a:p>
            <a:r>
              <a:rPr lang="en-GB" cap="none" dirty="0"/>
              <a:t>Education and Training Foundation</a:t>
            </a:r>
          </a:p>
        </p:txBody>
      </p:sp>
      <p:sp>
        <p:nvSpPr>
          <p:cNvPr id="2" name="Slide Number Placeholder 1">
            <a:extLst>
              <a:ext uri="{FF2B5EF4-FFF2-40B4-BE49-F238E27FC236}">
                <a16:creationId xmlns:a16="http://schemas.microsoft.com/office/drawing/2014/main" id="{2C432075-C556-BC79-B7EB-F1F11DE63D5C}"/>
              </a:ext>
            </a:extLst>
          </p:cNvPr>
          <p:cNvSpPr>
            <a:spLocks noGrp="1"/>
          </p:cNvSpPr>
          <p:nvPr>
            <p:ph type="sldNum" sz="quarter" idx="12"/>
          </p:nvPr>
        </p:nvSpPr>
        <p:spPr>
          <a:xfrm>
            <a:off x="7956376" y="4767263"/>
            <a:ext cx="909464" cy="273844"/>
          </a:xfrm>
        </p:spPr>
        <p:txBody>
          <a:bodyPr anchor="t">
            <a:normAutofit/>
          </a:bodyPr>
          <a:lstStyle/>
          <a:p>
            <a:pPr>
              <a:spcAft>
                <a:spcPts val="600"/>
              </a:spcAft>
            </a:pPr>
            <a:fld id="{DA2C159E-F13C-4A85-9A41-E7669D3E0D70}" type="slidenum">
              <a:rPr lang="en-GB" smtClean="0"/>
              <a:pPr>
                <a:spcAft>
                  <a:spcPts val="600"/>
                </a:spcAft>
              </a:pPr>
              <a:t>22</a:t>
            </a:fld>
            <a:endParaRPr lang="en-GB" dirty="0"/>
          </a:p>
        </p:txBody>
      </p:sp>
      <p:sp>
        <p:nvSpPr>
          <p:cNvPr id="14" name="TextBox 13">
            <a:extLst>
              <a:ext uri="{FF2B5EF4-FFF2-40B4-BE49-F238E27FC236}">
                <a16:creationId xmlns:a16="http://schemas.microsoft.com/office/drawing/2014/main" id="{EFD67E85-0CA9-9CE8-627F-914282CF2347}"/>
              </a:ext>
            </a:extLst>
          </p:cNvPr>
          <p:cNvSpPr txBox="1"/>
          <p:nvPr/>
        </p:nvSpPr>
        <p:spPr>
          <a:xfrm>
            <a:off x="272387" y="4227934"/>
            <a:ext cx="6944209" cy="415498"/>
          </a:xfrm>
          <a:prstGeom prst="rect">
            <a:avLst/>
          </a:prstGeom>
          <a:noFill/>
        </p:spPr>
        <p:txBody>
          <a:bodyPr wrap="none" lIns="0" tIns="0" rIns="0" bIns="0" rtlCol="0">
            <a:spAutoFit/>
          </a:bodyPr>
          <a:lstStyle/>
          <a:p>
            <a:r>
              <a:rPr lang="en-GB" sz="1350" dirty="0"/>
              <a:t>Use these and other sources (textbooks, online sources) to draw your own versions of this.</a:t>
            </a:r>
          </a:p>
          <a:p>
            <a:r>
              <a:rPr lang="en-GB" sz="1350" dirty="0"/>
              <a:t>Research phospholipids and answer the questions on the practical sheet.</a:t>
            </a:r>
          </a:p>
        </p:txBody>
      </p:sp>
      <p:sp>
        <p:nvSpPr>
          <p:cNvPr id="4" name="TextBox 3">
            <a:extLst>
              <a:ext uri="{FF2B5EF4-FFF2-40B4-BE49-F238E27FC236}">
                <a16:creationId xmlns:a16="http://schemas.microsoft.com/office/drawing/2014/main" id="{54BCF9AB-0A09-413C-AA71-F75D3BB1A7CA}"/>
              </a:ext>
            </a:extLst>
          </p:cNvPr>
          <p:cNvSpPr txBox="1"/>
          <p:nvPr/>
        </p:nvSpPr>
        <p:spPr>
          <a:xfrm>
            <a:off x="5303519" y="1195754"/>
            <a:ext cx="827150" cy="207749"/>
          </a:xfrm>
          <a:prstGeom prst="rect">
            <a:avLst/>
          </a:prstGeom>
          <a:noFill/>
        </p:spPr>
        <p:txBody>
          <a:bodyPr wrap="none" lIns="0" tIns="0" rIns="0" bIns="0" rtlCol="0">
            <a:spAutoFit/>
          </a:bodyPr>
          <a:lstStyle/>
          <a:p>
            <a:r>
              <a:rPr lang="en-GB" sz="1350" dirty="0"/>
              <a:t>Phosphate</a:t>
            </a:r>
          </a:p>
        </p:txBody>
      </p:sp>
      <p:sp>
        <p:nvSpPr>
          <p:cNvPr id="8" name="TextBox 7">
            <a:extLst>
              <a:ext uri="{FF2B5EF4-FFF2-40B4-BE49-F238E27FC236}">
                <a16:creationId xmlns:a16="http://schemas.microsoft.com/office/drawing/2014/main" id="{70E36DC6-AF90-401C-8B2F-324A93113D1D}"/>
              </a:ext>
            </a:extLst>
          </p:cNvPr>
          <p:cNvSpPr txBox="1"/>
          <p:nvPr/>
        </p:nvSpPr>
        <p:spPr>
          <a:xfrm>
            <a:off x="5303519" y="1552788"/>
            <a:ext cx="634789" cy="207749"/>
          </a:xfrm>
          <a:prstGeom prst="rect">
            <a:avLst/>
          </a:prstGeom>
          <a:noFill/>
        </p:spPr>
        <p:txBody>
          <a:bodyPr wrap="none" lIns="0" tIns="0" rIns="0" bIns="0" rtlCol="0">
            <a:spAutoFit/>
          </a:bodyPr>
          <a:lstStyle/>
          <a:p>
            <a:r>
              <a:rPr lang="en-GB" sz="1350" dirty="0"/>
              <a:t>Glycerol</a:t>
            </a:r>
          </a:p>
        </p:txBody>
      </p:sp>
      <p:sp>
        <p:nvSpPr>
          <p:cNvPr id="9" name="TextBox 8">
            <a:extLst>
              <a:ext uri="{FF2B5EF4-FFF2-40B4-BE49-F238E27FC236}">
                <a16:creationId xmlns:a16="http://schemas.microsoft.com/office/drawing/2014/main" id="{17B3D778-791F-43AC-A9B8-0CBBBADE42DE}"/>
              </a:ext>
            </a:extLst>
          </p:cNvPr>
          <p:cNvSpPr txBox="1"/>
          <p:nvPr/>
        </p:nvSpPr>
        <p:spPr>
          <a:xfrm>
            <a:off x="7607403" y="2895366"/>
            <a:ext cx="1091646" cy="207749"/>
          </a:xfrm>
          <a:prstGeom prst="rect">
            <a:avLst/>
          </a:prstGeom>
          <a:noFill/>
        </p:spPr>
        <p:txBody>
          <a:bodyPr wrap="none" lIns="0" tIns="0" rIns="0" bIns="0" rtlCol="0">
            <a:spAutoFit/>
          </a:bodyPr>
          <a:lstStyle/>
          <a:p>
            <a:r>
              <a:rPr lang="en-GB" sz="1350" dirty="0"/>
              <a:t>Fatty acid ‘tail’</a:t>
            </a:r>
          </a:p>
        </p:txBody>
      </p:sp>
      <p:sp>
        <p:nvSpPr>
          <p:cNvPr id="11" name="TextBox 10">
            <a:extLst>
              <a:ext uri="{FF2B5EF4-FFF2-40B4-BE49-F238E27FC236}">
                <a16:creationId xmlns:a16="http://schemas.microsoft.com/office/drawing/2014/main" id="{0B64A30F-8A69-4938-B353-AB4ADA724FE5}"/>
              </a:ext>
            </a:extLst>
          </p:cNvPr>
          <p:cNvSpPr txBox="1"/>
          <p:nvPr/>
        </p:nvSpPr>
        <p:spPr>
          <a:xfrm>
            <a:off x="5385272" y="2122833"/>
            <a:ext cx="1490793" cy="207749"/>
          </a:xfrm>
          <a:prstGeom prst="rect">
            <a:avLst/>
          </a:prstGeom>
          <a:noFill/>
        </p:spPr>
        <p:txBody>
          <a:bodyPr wrap="none" lIns="0" tIns="0" rIns="0" bIns="0" rtlCol="0">
            <a:spAutoFit/>
          </a:bodyPr>
          <a:lstStyle/>
          <a:p>
            <a:r>
              <a:rPr lang="en-GB" sz="1350" dirty="0"/>
              <a:t>Saturated fatty acid</a:t>
            </a:r>
          </a:p>
        </p:txBody>
      </p:sp>
      <p:sp>
        <p:nvSpPr>
          <p:cNvPr id="12" name="TextBox 11">
            <a:extLst>
              <a:ext uri="{FF2B5EF4-FFF2-40B4-BE49-F238E27FC236}">
                <a16:creationId xmlns:a16="http://schemas.microsoft.com/office/drawing/2014/main" id="{AB1C603F-C11A-4FEE-8888-E162884DB17B}"/>
              </a:ext>
            </a:extLst>
          </p:cNvPr>
          <p:cNvSpPr txBox="1"/>
          <p:nvPr/>
        </p:nvSpPr>
        <p:spPr>
          <a:xfrm>
            <a:off x="5385271" y="2543588"/>
            <a:ext cx="1683153" cy="207749"/>
          </a:xfrm>
          <a:prstGeom prst="rect">
            <a:avLst/>
          </a:prstGeom>
          <a:noFill/>
        </p:spPr>
        <p:txBody>
          <a:bodyPr wrap="none" lIns="0" tIns="0" rIns="0" bIns="0" rtlCol="0">
            <a:spAutoFit/>
          </a:bodyPr>
          <a:lstStyle/>
          <a:p>
            <a:r>
              <a:rPr lang="en-GB" sz="1350" dirty="0"/>
              <a:t>Unsaturated fatty acid</a:t>
            </a:r>
          </a:p>
        </p:txBody>
      </p:sp>
      <p:cxnSp>
        <p:nvCxnSpPr>
          <p:cNvPr id="7" name="Straight Connector 6">
            <a:extLst>
              <a:ext uri="{FF2B5EF4-FFF2-40B4-BE49-F238E27FC236}">
                <a16:creationId xmlns:a16="http://schemas.microsoft.com/office/drawing/2014/main" id="{5E7B948F-B2D7-4605-AA72-B07E6CEAE319}"/>
              </a:ext>
            </a:extLst>
          </p:cNvPr>
          <p:cNvCxnSpPr/>
          <p:nvPr/>
        </p:nvCxnSpPr>
        <p:spPr>
          <a:xfrm flipH="1">
            <a:off x="4234375" y="2226707"/>
            <a:ext cx="1069144" cy="1038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5C6B10C-0175-43A9-9B3D-5EA70D1A0D70}"/>
              </a:ext>
            </a:extLst>
          </p:cNvPr>
          <p:cNvCxnSpPr>
            <a:cxnSpLocks/>
          </p:cNvCxnSpPr>
          <p:nvPr/>
        </p:nvCxnSpPr>
        <p:spPr>
          <a:xfrm flipH="1">
            <a:off x="4656406" y="2637305"/>
            <a:ext cx="728865" cy="410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ight Brace 15">
            <a:extLst>
              <a:ext uri="{FF2B5EF4-FFF2-40B4-BE49-F238E27FC236}">
                <a16:creationId xmlns:a16="http://schemas.microsoft.com/office/drawing/2014/main" id="{352A18AE-5D92-474B-BC66-B21D51226589}"/>
              </a:ext>
            </a:extLst>
          </p:cNvPr>
          <p:cNvSpPr/>
          <p:nvPr/>
        </p:nvSpPr>
        <p:spPr>
          <a:xfrm>
            <a:off x="7150176" y="2122833"/>
            <a:ext cx="299835" cy="1752816"/>
          </a:xfrm>
          <a:prstGeom prst="righ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Tree>
    <p:extLst>
      <p:ext uri="{BB962C8B-B14F-4D97-AF65-F5344CB8AC3E}">
        <p14:creationId xmlns:p14="http://schemas.microsoft.com/office/powerpoint/2010/main" val="3013861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B0CFE-24BA-CE2F-1145-C0E2E2B86B81}"/>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Finishing up</a:t>
            </a:r>
          </a:p>
        </p:txBody>
      </p:sp>
      <p:sp>
        <p:nvSpPr>
          <p:cNvPr id="3" name="Text Placeholder 2">
            <a:extLst>
              <a:ext uri="{FF2B5EF4-FFF2-40B4-BE49-F238E27FC236}">
                <a16:creationId xmlns:a16="http://schemas.microsoft.com/office/drawing/2014/main" id="{3DEDDF1C-AA6E-5697-7E0C-84C8ADC93588}"/>
              </a:ext>
            </a:extLst>
          </p:cNvPr>
          <p:cNvSpPr>
            <a:spLocks noGrp="1"/>
          </p:cNvSpPr>
          <p:nvPr>
            <p:ph idx="1"/>
          </p:nvPr>
        </p:nvSpPr>
        <p:spPr/>
        <p:txBody>
          <a:bodyPr vert="horz" lIns="91440" tIns="45720" rIns="91440" bIns="45720" rtlCol="0" anchor="t">
            <a:normAutofit fontScale="92500" lnSpcReduction="20000"/>
          </a:bodyPr>
          <a:lstStyle/>
          <a:p>
            <a:r>
              <a:rPr lang="en-GB" sz="2600" dirty="0">
                <a:latin typeface="Arial" panose="020B0604020202020204" pitchFamily="34" charset="0"/>
                <a:cs typeface="Arial" panose="020B0604020202020204" pitchFamily="34" charset="0"/>
              </a:rPr>
              <a:t>Complete the practical worksheet, making sure all results are recorded and all questions answered.</a:t>
            </a:r>
          </a:p>
          <a:p>
            <a:endParaRPr lang="en-GB" sz="2600" dirty="0">
              <a:latin typeface="Arial" panose="020B0604020202020204" pitchFamily="34" charset="0"/>
              <a:cs typeface="Arial" panose="020B0604020202020204" pitchFamily="34" charset="0"/>
            </a:endParaRPr>
          </a:p>
          <a:p>
            <a:r>
              <a:rPr lang="en-GB" sz="2600" dirty="0">
                <a:latin typeface="Arial" panose="020B0604020202020204" pitchFamily="34" charset="0"/>
                <a:cs typeface="Arial" panose="020B0604020202020204" pitchFamily="34" charset="0"/>
              </a:rPr>
              <a:t>If you have taken photographs, you will need to put these in a document (PowerPoint or Word), annotate them and print them to add to your revision notes.</a:t>
            </a:r>
          </a:p>
          <a:p>
            <a:endParaRPr lang="en-GB" sz="2600" dirty="0">
              <a:latin typeface="Arial" panose="020B0604020202020204" pitchFamily="34" charset="0"/>
              <a:cs typeface="Arial" panose="020B0604020202020204" pitchFamily="34" charset="0"/>
            </a:endParaRPr>
          </a:p>
          <a:p>
            <a:r>
              <a:rPr lang="en-GB" sz="2600" dirty="0">
                <a:latin typeface="Arial" panose="020B0604020202020204" pitchFamily="34" charset="0"/>
                <a:cs typeface="Arial" panose="020B0604020202020204" pitchFamily="34" charset="0"/>
              </a:rPr>
              <a:t>Make sure all equipment is put away correctly, your bench has been wiped clean and your hands have been washed.</a:t>
            </a:r>
          </a:p>
        </p:txBody>
      </p:sp>
      <p:sp>
        <p:nvSpPr>
          <p:cNvPr id="4" name="Footer Placeholder 3">
            <a:extLst>
              <a:ext uri="{FF2B5EF4-FFF2-40B4-BE49-F238E27FC236}">
                <a16:creationId xmlns:a16="http://schemas.microsoft.com/office/drawing/2014/main" id="{B03326F7-FFEB-14CB-00A6-D2FA4F53F42F}"/>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F91A5AFB-D27E-FD28-B632-46BD0CE75AD6}"/>
              </a:ext>
            </a:extLst>
          </p:cNvPr>
          <p:cNvSpPr>
            <a:spLocks noGrp="1"/>
          </p:cNvSpPr>
          <p:nvPr>
            <p:ph type="sldNum" sz="quarter" idx="12"/>
          </p:nvPr>
        </p:nvSpPr>
        <p:spPr/>
        <p:txBody>
          <a:bodyPr/>
          <a:lstStyle/>
          <a:p>
            <a:fld id="{DA2C159E-F13C-4A85-9A41-E7669D3E0D70}" type="slidenum">
              <a:rPr lang="en-GB" smtClean="0"/>
              <a:pPr/>
              <a:t>23</a:t>
            </a:fld>
            <a:endParaRPr lang="en-GB" dirty="0"/>
          </a:p>
        </p:txBody>
      </p:sp>
    </p:spTree>
    <p:extLst>
      <p:ext uri="{BB962C8B-B14F-4D97-AF65-F5344CB8AC3E}">
        <p14:creationId xmlns:p14="http://schemas.microsoft.com/office/powerpoint/2010/main" val="30441095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B50BA82-4588-46E6-A336-E4A15A71EEB0}"/>
              </a:ext>
            </a:extLst>
          </p:cNvPr>
          <p:cNvGraphicFramePr/>
          <p:nvPr>
            <p:extLst>
              <p:ext uri="{D42A27DB-BD31-4B8C-83A1-F6EECF244321}">
                <p14:modId xmlns:p14="http://schemas.microsoft.com/office/powerpoint/2010/main" val="1760662139"/>
              </p:ext>
            </p:extLst>
          </p:nvPr>
        </p:nvGraphicFramePr>
        <p:xfrm>
          <a:off x="1143000" y="0"/>
          <a:ext cx="6858000" cy="5143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3B902CFF-1522-4801-BC52-CD3427762588}"/>
              </a:ext>
            </a:extLst>
          </p:cNvPr>
          <p:cNvSpPr txBox="1"/>
          <p:nvPr/>
        </p:nvSpPr>
        <p:spPr>
          <a:xfrm>
            <a:off x="111400" y="112736"/>
            <a:ext cx="3102741" cy="507831"/>
          </a:xfrm>
          <a:prstGeom prst="rect">
            <a:avLst/>
          </a:prstGeom>
          <a:noFill/>
        </p:spPr>
        <p:txBody>
          <a:bodyPr wrap="square" rtlCol="0">
            <a:spAutoFit/>
          </a:bodyPr>
          <a:lstStyle/>
          <a:p>
            <a:r>
              <a:rPr lang="en-GB" sz="1350" dirty="0"/>
              <a:t>What can you now add to the answers to these questions?</a:t>
            </a:r>
          </a:p>
        </p:txBody>
      </p:sp>
      <p:graphicFrame>
        <p:nvGraphicFramePr>
          <p:cNvPr id="4" name="Table 3">
            <a:extLst>
              <a:ext uri="{FF2B5EF4-FFF2-40B4-BE49-F238E27FC236}">
                <a16:creationId xmlns:a16="http://schemas.microsoft.com/office/drawing/2014/main" id="{2C347358-1DFF-4D92-942C-E371D287BC99}"/>
              </a:ext>
            </a:extLst>
          </p:cNvPr>
          <p:cNvGraphicFramePr>
            <a:graphicFrameLocks noGrp="1"/>
          </p:cNvGraphicFramePr>
          <p:nvPr>
            <p:extLst>
              <p:ext uri="{D42A27DB-BD31-4B8C-83A1-F6EECF244321}">
                <p14:modId xmlns:p14="http://schemas.microsoft.com/office/powerpoint/2010/main" val="672611152"/>
              </p:ext>
            </p:extLst>
          </p:nvPr>
        </p:nvGraphicFramePr>
        <p:xfrm>
          <a:off x="61443" y="3929428"/>
          <a:ext cx="3672408" cy="572961"/>
        </p:xfrm>
        <a:graphic>
          <a:graphicData uri="http://schemas.openxmlformats.org/drawingml/2006/table">
            <a:tbl>
              <a:tblPr firstRow="1" firstCol="1" bandRow="1">
                <a:tableStyleId>{5C22544A-7EE6-4342-B048-85BDC9FD1C3A}</a:tableStyleId>
              </a:tblPr>
              <a:tblGrid>
                <a:gridCol w="539612">
                  <a:extLst>
                    <a:ext uri="{9D8B030D-6E8A-4147-A177-3AD203B41FA5}">
                      <a16:colId xmlns:a16="http://schemas.microsoft.com/office/drawing/2014/main" val="1041927041"/>
                    </a:ext>
                  </a:extLst>
                </a:gridCol>
                <a:gridCol w="3132796">
                  <a:extLst>
                    <a:ext uri="{9D8B030D-6E8A-4147-A177-3AD203B41FA5}">
                      <a16:colId xmlns:a16="http://schemas.microsoft.com/office/drawing/2014/main" val="1995010254"/>
                    </a:ext>
                  </a:extLst>
                </a:gridCol>
              </a:tblGrid>
              <a:tr h="444254">
                <a:tc>
                  <a:txBody>
                    <a:bodyPr/>
                    <a:lstStyle/>
                    <a:p>
                      <a:pPr>
                        <a:lnSpc>
                          <a:spcPct val="107000"/>
                        </a:lnSpc>
                        <a:spcAft>
                          <a:spcPts val="0"/>
                        </a:spcAft>
                      </a:pPr>
                      <a:r>
                        <a:rPr lang="en-GB" sz="1200" dirty="0">
                          <a:solidFill>
                            <a:schemeClr val="bg2"/>
                          </a:solidFill>
                          <a:effectLst/>
                        </a:rPr>
                        <a:t>B1.8</a:t>
                      </a:r>
                      <a:endParaRPr lang="en-GB" sz="12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3" name="TextBox 2">
            <a:extLst>
              <a:ext uri="{FF2B5EF4-FFF2-40B4-BE49-F238E27FC236}">
                <a16:creationId xmlns:a16="http://schemas.microsoft.com/office/drawing/2014/main" id="{4E9E0989-C1F2-4F65-923E-9C6A45A71263}"/>
              </a:ext>
            </a:extLst>
          </p:cNvPr>
          <p:cNvSpPr txBox="1"/>
          <p:nvPr/>
        </p:nvSpPr>
        <p:spPr>
          <a:xfrm>
            <a:off x="5285283" y="112736"/>
            <a:ext cx="346249" cy="207749"/>
          </a:xfrm>
          <a:prstGeom prst="rect">
            <a:avLst/>
          </a:prstGeom>
          <a:noFill/>
        </p:spPr>
        <p:txBody>
          <a:bodyPr wrap="none" lIns="0" tIns="0" rIns="0" bIns="0" rtlCol="0">
            <a:spAutoFit/>
          </a:bodyPr>
          <a:lstStyle/>
          <a:p>
            <a:r>
              <a:rPr lang="en-GB" sz="1350" dirty="0"/>
              <a:t>AO1</a:t>
            </a:r>
          </a:p>
        </p:txBody>
      </p:sp>
      <p:sp>
        <p:nvSpPr>
          <p:cNvPr id="6" name="TextBox 5">
            <a:extLst>
              <a:ext uri="{FF2B5EF4-FFF2-40B4-BE49-F238E27FC236}">
                <a16:creationId xmlns:a16="http://schemas.microsoft.com/office/drawing/2014/main" id="{96860EA1-DB73-4D17-B044-91CCE919BD41}"/>
              </a:ext>
            </a:extLst>
          </p:cNvPr>
          <p:cNvSpPr txBox="1"/>
          <p:nvPr/>
        </p:nvSpPr>
        <p:spPr>
          <a:xfrm>
            <a:off x="7092280" y="2931790"/>
            <a:ext cx="346249" cy="207749"/>
          </a:xfrm>
          <a:prstGeom prst="rect">
            <a:avLst/>
          </a:prstGeom>
          <a:noFill/>
        </p:spPr>
        <p:txBody>
          <a:bodyPr wrap="none" lIns="0" tIns="0" rIns="0" bIns="0" rtlCol="0">
            <a:spAutoFit/>
          </a:bodyPr>
          <a:lstStyle/>
          <a:p>
            <a:r>
              <a:rPr lang="en-GB" sz="1350" dirty="0"/>
              <a:t>AO2</a:t>
            </a:r>
          </a:p>
        </p:txBody>
      </p:sp>
      <p:sp>
        <p:nvSpPr>
          <p:cNvPr id="7" name="TextBox 6">
            <a:extLst>
              <a:ext uri="{FF2B5EF4-FFF2-40B4-BE49-F238E27FC236}">
                <a16:creationId xmlns:a16="http://schemas.microsoft.com/office/drawing/2014/main" id="{EEA676CC-2F1B-4017-AC6C-A8C695375478}"/>
              </a:ext>
            </a:extLst>
          </p:cNvPr>
          <p:cNvSpPr txBox="1"/>
          <p:nvPr/>
        </p:nvSpPr>
        <p:spPr>
          <a:xfrm>
            <a:off x="5125354" y="4842536"/>
            <a:ext cx="346249" cy="207749"/>
          </a:xfrm>
          <a:prstGeom prst="rect">
            <a:avLst/>
          </a:prstGeom>
          <a:noFill/>
        </p:spPr>
        <p:txBody>
          <a:bodyPr wrap="none" lIns="0" tIns="0" rIns="0" bIns="0" rtlCol="0">
            <a:spAutoFit/>
          </a:bodyPr>
          <a:lstStyle/>
          <a:p>
            <a:r>
              <a:rPr lang="en-GB" sz="1350" dirty="0"/>
              <a:t>AO2</a:t>
            </a:r>
          </a:p>
        </p:txBody>
      </p:sp>
      <p:sp>
        <p:nvSpPr>
          <p:cNvPr id="8" name="TextBox 7">
            <a:extLst>
              <a:ext uri="{FF2B5EF4-FFF2-40B4-BE49-F238E27FC236}">
                <a16:creationId xmlns:a16="http://schemas.microsoft.com/office/drawing/2014/main" id="{915C8DEF-52A5-416F-94DB-B9B088738E52}"/>
              </a:ext>
            </a:extLst>
          </p:cNvPr>
          <p:cNvSpPr txBox="1"/>
          <p:nvPr/>
        </p:nvSpPr>
        <p:spPr>
          <a:xfrm>
            <a:off x="1663424" y="2931789"/>
            <a:ext cx="346249" cy="207749"/>
          </a:xfrm>
          <a:prstGeom prst="rect">
            <a:avLst/>
          </a:prstGeom>
          <a:noFill/>
        </p:spPr>
        <p:txBody>
          <a:bodyPr wrap="none" lIns="0" tIns="0" rIns="0" bIns="0" rtlCol="0">
            <a:spAutoFit/>
          </a:bodyPr>
          <a:lstStyle/>
          <a:p>
            <a:r>
              <a:rPr lang="en-GB" sz="1350" dirty="0"/>
              <a:t>AO3</a:t>
            </a:r>
          </a:p>
        </p:txBody>
      </p:sp>
      <p:sp>
        <p:nvSpPr>
          <p:cNvPr id="5" name="Footer Placeholder 4">
            <a:extLst>
              <a:ext uri="{FF2B5EF4-FFF2-40B4-BE49-F238E27FC236}">
                <a16:creationId xmlns:a16="http://schemas.microsoft.com/office/drawing/2014/main" id="{D91ACE30-D9BD-955B-214F-3950AF67972F}"/>
              </a:ext>
            </a:extLst>
          </p:cNvPr>
          <p:cNvSpPr>
            <a:spLocks noGrp="1"/>
          </p:cNvSpPr>
          <p:nvPr>
            <p:ph type="ftr" sz="quarter" idx="11"/>
          </p:nvPr>
        </p:nvSpPr>
        <p:spPr/>
        <p:txBody>
          <a:bodyPr/>
          <a:lstStyle/>
          <a:p>
            <a:r>
              <a:rPr lang="en-GB" cap="none" dirty="0"/>
              <a:t>Education and Training Foundation</a:t>
            </a:r>
          </a:p>
        </p:txBody>
      </p:sp>
      <p:sp>
        <p:nvSpPr>
          <p:cNvPr id="9" name="Slide Number Placeholder 8">
            <a:extLst>
              <a:ext uri="{FF2B5EF4-FFF2-40B4-BE49-F238E27FC236}">
                <a16:creationId xmlns:a16="http://schemas.microsoft.com/office/drawing/2014/main" id="{5EEC9A20-D6A1-8E0E-AC23-5614F456813E}"/>
              </a:ext>
            </a:extLst>
          </p:cNvPr>
          <p:cNvSpPr>
            <a:spLocks noGrp="1"/>
          </p:cNvSpPr>
          <p:nvPr>
            <p:ph type="sldNum" sz="quarter" idx="12"/>
          </p:nvPr>
        </p:nvSpPr>
        <p:spPr/>
        <p:txBody>
          <a:bodyPr/>
          <a:lstStyle/>
          <a:p>
            <a:fld id="{B4B6C296-A44E-4A66-BF29-5BE7E42CBA01}" type="slidenum">
              <a:rPr lang="en-GB" smtClean="0"/>
              <a:t>24</a:t>
            </a:fld>
            <a:endParaRPr lang="en-GB" dirty="0"/>
          </a:p>
        </p:txBody>
      </p:sp>
    </p:spTree>
    <p:extLst>
      <p:ext uri="{BB962C8B-B14F-4D97-AF65-F5344CB8AC3E}">
        <p14:creationId xmlns:p14="http://schemas.microsoft.com/office/powerpoint/2010/main" val="32842175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B8907-8AE8-4EDC-87C4-FF3D081D514E}"/>
              </a:ext>
            </a:extLst>
          </p:cNvPr>
          <p:cNvSpPr>
            <a:spLocks noGrp="1"/>
          </p:cNvSpPr>
          <p:nvPr>
            <p:ph type="title"/>
          </p:nvPr>
        </p:nvSpPr>
        <p:spPr/>
        <p:txBody>
          <a:bodyPr/>
          <a:lstStyle/>
          <a:p>
            <a:r>
              <a:rPr lang="en-GB" dirty="0"/>
              <a:t>Linking our project back to our brief…</a:t>
            </a:r>
          </a:p>
        </p:txBody>
      </p:sp>
      <p:sp>
        <p:nvSpPr>
          <p:cNvPr id="5" name="Text Placeholder 4">
            <a:extLst>
              <a:ext uri="{FF2B5EF4-FFF2-40B4-BE49-F238E27FC236}">
                <a16:creationId xmlns:a16="http://schemas.microsoft.com/office/drawing/2014/main" id="{665B9293-7A61-4A76-9C01-35C3182ED58D}"/>
              </a:ext>
            </a:extLst>
          </p:cNvPr>
          <p:cNvSpPr>
            <a:spLocks noGrp="1"/>
          </p:cNvSpPr>
          <p:nvPr>
            <p:ph type="body" sz="quarter" idx="14"/>
          </p:nvPr>
        </p:nvSpPr>
        <p:spPr>
          <a:xfrm>
            <a:off x="755476" y="841834"/>
            <a:ext cx="7200900" cy="3459831"/>
          </a:xfrm>
        </p:spPr>
        <p:txBody>
          <a:bodyPr>
            <a:normAutofit fontScale="55000" lnSpcReduction="20000"/>
          </a:bodyPr>
          <a:lstStyle/>
          <a:p>
            <a:r>
              <a:rPr lang="en-GB" dirty="0"/>
              <a:t>What have you learnt in this lesson that you can include in your video on the science of weight loss?</a:t>
            </a:r>
          </a:p>
          <a:p>
            <a:endParaRPr lang="en-GB" dirty="0"/>
          </a:p>
          <a:p>
            <a:r>
              <a:rPr lang="en-GB" dirty="0"/>
              <a:t>Which of the questions we could not answer at the start have we now answered?</a:t>
            </a:r>
          </a:p>
        </p:txBody>
      </p:sp>
      <p:sp>
        <p:nvSpPr>
          <p:cNvPr id="2" name="Footer Placeholder 1">
            <a:extLst>
              <a:ext uri="{FF2B5EF4-FFF2-40B4-BE49-F238E27FC236}">
                <a16:creationId xmlns:a16="http://schemas.microsoft.com/office/drawing/2014/main" id="{C110F579-257B-46DF-B7F0-1A446292475E}"/>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22D9B3AF-18F7-4A1F-A346-C62BA1FB4500}"/>
              </a:ext>
            </a:extLst>
          </p:cNvPr>
          <p:cNvSpPr>
            <a:spLocks noGrp="1"/>
          </p:cNvSpPr>
          <p:nvPr>
            <p:ph type="sldNum" sz="quarter" idx="12"/>
          </p:nvPr>
        </p:nvSpPr>
        <p:spPr/>
        <p:txBody>
          <a:bodyPr/>
          <a:lstStyle/>
          <a:p>
            <a:fld id="{B4B6C296-A44E-4A66-BF29-5BE7E42CBA01}" type="slidenum">
              <a:rPr lang="en-GB" smtClean="0"/>
              <a:t>25</a:t>
            </a:fld>
            <a:endParaRPr lang="en-GB" dirty="0"/>
          </a:p>
        </p:txBody>
      </p:sp>
    </p:spTree>
    <p:extLst>
      <p:ext uri="{BB962C8B-B14F-4D97-AF65-F5344CB8AC3E}">
        <p14:creationId xmlns:p14="http://schemas.microsoft.com/office/powerpoint/2010/main" val="33024583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 Lipids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Lipids and weight loss</a:t>
            </a:r>
          </a:p>
        </p:txBody>
      </p:sp>
    </p:spTree>
    <p:extLst>
      <p:ext uri="{BB962C8B-B14F-4D97-AF65-F5344CB8AC3E}">
        <p14:creationId xmlns:p14="http://schemas.microsoft.com/office/powerpoint/2010/main" val="3072831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1588880249"/>
              </p:ext>
            </p:extLst>
          </p:nvPr>
        </p:nvGraphicFramePr>
        <p:xfrm>
          <a:off x="267034" y="1131591"/>
          <a:ext cx="4304966" cy="664387"/>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64387">
                <a:tc>
                  <a:txBody>
                    <a:bodyPr/>
                    <a:lstStyle/>
                    <a:p>
                      <a:pPr>
                        <a:lnSpc>
                          <a:spcPct val="107000"/>
                        </a:lnSpc>
                        <a:spcAft>
                          <a:spcPts val="0"/>
                        </a:spcAft>
                      </a:pPr>
                      <a:r>
                        <a:rPr lang="en-GB" sz="1600" dirty="0">
                          <a:solidFill>
                            <a:schemeClr val="bg2"/>
                          </a:solidFill>
                          <a:effectLst/>
                        </a:rPr>
                        <a:t>B1.8</a:t>
                      </a:r>
                      <a:endParaRPr lang="en-GB" sz="16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950" dirty="0"/>
              <a:t>Discuss the role of lipids in health and disease.</a:t>
            </a:r>
            <a:endParaRPr lang="en-GB" sz="1950" dirty="0">
              <a:cs typeface="Calibri"/>
            </a:endParaRPr>
          </a:p>
          <a:p>
            <a:r>
              <a:rPr lang="en-GB" sz="1950" dirty="0"/>
              <a:t>Describe the structure of cholesterol.</a:t>
            </a:r>
            <a:endParaRPr lang="en-GB" sz="1988" dirty="0">
              <a:cs typeface="Arial"/>
            </a:endParaRPr>
          </a:p>
          <a:p>
            <a:r>
              <a:rPr lang="en-GB" sz="1950" dirty="0"/>
              <a:t>Explain the importance of cholesterol in health and disease.</a:t>
            </a:r>
            <a:endParaRPr lang="en-GB" sz="1988" dirty="0">
              <a:cs typeface="Arial"/>
            </a:endParaRPr>
          </a:p>
          <a:p>
            <a:endParaRPr lang="en-GB" sz="1988" dirty="0">
              <a:cs typeface="Calibri"/>
            </a:endParaRPr>
          </a:p>
          <a:p>
            <a:endParaRPr lang="en-GB" dirty="0"/>
          </a:p>
        </p:txBody>
      </p:sp>
      <p:sp>
        <p:nvSpPr>
          <p:cNvPr id="5" name="TextBox 4">
            <a:extLst>
              <a:ext uri="{FF2B5EF4-FFF2-40B4-BE49-F238E27FC236}">
                <a16:creationId xmlns:a16="http://schemas.microsoft.com/office/drawing/2014/main" id="{A4A95E86-8B5D-3A5E-62CA-EE23DB991C56}"/>
              </a:ext>
            </a:extLst>
          </p:cNvPr>
          <p:cNvSpPr txBox="1"/>
          <p:nvPr/>
        </p:nvSpPr>
        <p:spPr>
          <a:xfrm>
            <a:off x="713487" y="2063060"/>
            <a:ext cx="3822422" cy="147732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1600" dirty="0">
                <a:cs typeface="Arial"/>
              </a:rPr>
              <a:t>Keywords:</a:t>
            </a:r>
          </a:p>
          <a:p>
            <a:endParaRPr lang="en-US" sz="1600" dirty="0">
              <a:cs typeface="Arial"/>
            </a:endParaRPr>
          </a:p>
          <a:p>
            <a:r>
              <a:rPr lang="en-US" sz="1600" dirty="0">
                <a:cs typeface="Arial"/>
              </a:rPr>
              <a:t>Cholesterol, High density lipoprotein (HDL), Low density lipoprotein (LDL). </a:t>
            </a:r>
          </a:p>
          <a:p>
            <a:endParaRPr lang="en-US" sz="1600" dirty="0">
              <a:cs typeface="Arial"/>
            </a:endParaRPr>
          </a:p>
          <a:p>
            <a:r>
              <a:rPr lang="en-US" sz="1600" b="1" dirty="0">
                <a:cs typeface="Arial"/>
              </a:rPr>
              <a:t>Add these words to your keyword list</a:t>
            </a:r>
          </a:p>
        </p:txBody>
      </p:sp>
    </p:spTree>
    <p:extLst>
      <p:ext uri="{BB962C8B-B14F-4D97-AF65-F5344CB8AC3E}">
        <p14:creationId xmlns:p14="http://schemas.microsoft.com/office/powerpoint/2010/main" val="102826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B4D556-4C16-BB2D-62F9-55ED75ACF1DC}"/>
              </a:ext>
            </a:extLst>
          </p:cNvPr>
          <p:cNvSpPr>
            <a:spLocks noGrp="1"/>
          </p:cNvSpPr>
          <p:nvPr>
            <p:ph type="title"/>
          </p:nvPr>
        </p:nvSpPr>
        <p:spPr>
          <a:xfrm>
            <a:off x="238957" y="205979"/>
            <a:ext cx="8686350" cy="857250"/>
          </a:xfrm>
        </p:spPr>
        <p:txBody>
          <a:bodyPr>
            <a:normAutofit/>
          </a:bodyPr>
          <a:lstStyle/>
          <a:p>
            <a:r>
              <a:rPr lang="en-US" sz="2000" b="1" dirty="0">
                <a:cs typeface="Arial"/>
              </a:rPr>
              <a:t>On a sticky note or individual white board: </a:t>
            </a:r>
            <a:endParaRPr lang="en-US" sz="2000" b="1" dirty="0"/>
          </a:p>
        </p:txBody>
      </p:sp>
      <p:sp>
        <p:nvSpPr>
          <p:cNvPr id="4" name="Text Placeholder 3">
            <a:extLst>
              <a:ext uri="{FF2B5EF4-FFF2-40B4-BE49-F238E27FC236}">
                <a16:creationId xmlns:a16="http://schemas.microsoft.com/office/drawing/2014/main" id="{96AF3F18-5226-FC08-ABDE-65000B44EF9F}"/>
              </a:ext>
            </a:extLst>
          </p:cNvPr>
          <p:cNvSpPr>
            <a:spLocks noGrp="1"/>
          </p:cNvSpPr>
          <p:nvPr>
            <p:ph idx="1"/>
          </p:nvPr>
        </p:nvSpPr>
        <p:spPr/>
        <p:txBody>
          <a:bodyPr vert="horz" lIns="0" tIns="0" rIns="0" bIns="0" rtlCol="0" anchor="t">
            <a:noAutofit/>
          </a:bodyPr>
          <a:lstStyle/>
          <a:p>
            <a:r>
              <a:rPr lang="en-US" dirty="0">
                <a:cs typeface="Arial"/>
              </a:rPr>
              <a:t>write down at least one thing you remember from the last lesson</a:t>
            </a:r>
          </a:p>
          <a:p>
            <a:r>
              <a:rPr lang="en-US" dirty="0">
                <a:cs typeface="Arial"/>
              </a:rPr>
              <a:t>stick your note to the wall where your teacher tells you to.</a:t>
            </a:r>
          </a:p>
        </p:txBody>
      </p:sp>
      <p:sp>
        <p:nvSpPr>
          <p:cNvPr id="5" name="Footer Placeholder 4">
            <a:extLst>
              <a:ext uri="{FF2B5EF4-FFF2-40B4-BE49-F238E27FC236}">
                <a16:creationId xmlns:a16="http://schemas.microsoft.com/office/drawing/2014/main" id="{FF205834-3323-8F1D-686E-4FC8ACB8B843}"/>
              </a:ext>
            </a:extLst>
          </p:cNvPr>
          <p:cNvSpPr>
            <a:spLocks noGrp="1"/>
          </p:cNvSpPr>
          <p:nvPr>
            <p:ph type="ftr" sz="quarter" idx="11"/>
          </p:nvPr>
        </p:nvSpPr>
        <p:spPr/>
        <p:txBody>
          <a:bodyPr/>
          <a:lstStyle/>
          <a:p>
            <a:r>
              <a:rPr lang="en-GB" cap="none" dirty="0"/>
              <a:t>Education and Training Foundation</a:t>
            </a:r>
          </a:p>
        </p:txBody>
      </p:sp>
      <p:sp>
        <p:nvSpPr>
          <p:cNvPr id="2" name="Slide Number Placeholder 1">
            <a:extLst>
              <a:ext uri="{FF2B5EF4-FFF2-40B4-BE49-F238E27FC236}">
                <a16:creationId xmlns:a16="http://schemas.microsoft.com/office/drawing/2014/main" id="{E8EE5AA8-2919-A473-A3A5-DF7ADBFD4ECD}"/>
              </a:ext>
            </a:extLst>
          </p:cNvPr>
          <p:cNvSpPr>
            <a:spLocks noGrp="1"/>
          </p:cNvSpPr>
          <p:nvPr>
            <p:ph type="sldNum" sz="quarter" idx="12"/>
          </p:nvPr>
        </p:nvSpPr>
        <p:spPr/>
        <p:txBody>
          <a:bodyPr/>
          <a:lstStyle/>
          <a:p>
            <a:fld id="{DA2C159E-F13C-4A85-9A41-E7669D3E0D70}" type="slidenum">
              <a:rPr lang="en-GB" smtClean="0"/>
              <a:pPr/>
              <a:t>28</a:t>
            </a:fld>
            <a:endParaRPr lang="en-GB" dirty="0"/>
          </a:p>
        </p:txBody>
      </p:sp>
    </p:spTree>
    <p:extLst>
      <p:ext uri="{BB962C8B-B14F-4D97-AF65-F5344CB8AC3E}">
        <p14:creationId xmlns:p14="http://schemas.microsoft.com/office/powerpoint/2010/main" val="34093632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B50BA82-4588-46E6-A336-E4A15A71EEB0}"/>
              </a:ext>
            </a:extLst>
          </p:cNvPr>
          <p:cNvGraphicFramePr/>
          <p:nvPr/>
        </p:nvGraphicFramePr>
        <p:xfrm>
          <a:off x="1143000" y="0"/>
          <a:ext cx="6858000" cy="5143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3B902CFF-1522-4801-BC52-CD3427762588}"/>
              </a:ext>
            </a:extLst>
          </p:cNvPr>
          <p:cNvSpPr txBox="1"/>
          <p:nvPr/>
        </p:nvSpPr>
        <p:spPr>
          <a:xfrm>
            <a:off x="111401" y="112736"/>
            <a:ext cx="3102741" cy="507831"/>
          </a:xfrm>
          <a:prstGeom prst="rect">
            <a:avLst/>
          </a:prstGeom>
          <a:noFill/>
        </p:spPr>
        <p:txBody>
          <a:bodyPr wrap="square" rtlCol="0">
            <a:spAutoFit/>
          </a:bodyPr>
          <a:lstStyle/>
          <a:p>
            <a:r>
              <a:rPr lang="en-GB" sz="1350" dirty="0"/>
              <a:t>Can you answer any of these questions?</a:t>
            </a:r>
          </a:p>
        </p:txBody>
      </p:sp>
      <p:graphicFrame>
        <p:nvGraphicFramePr>
          <p:cNvPr id="4" name="Table 3">
            <a:extLst>
              <a:ext uri="{FF2B5EF4-FFF2-40B4-BE49-F238E27FC236}">
                <a16:creationId xmlns:a16="http://schemas.microsoft.com/office/drawing/2014/main" id="{2C347358-1DFF-4D92-942C-E371D287BC99}"/>
              </a:ext>
            </a:extLst>
          </p:cNvPr>
          <p:cNvGraphicFramePr>
            <a:graphicFrameLocks noGrp="1"/>
          </p:cNvGraphicFramePr>
          <p:nvPr>
            <p:extLst>
              <p:ext uri="{D42A27DB-BD31-4B8C-83A1-F6EECF244321}">
                <p14:modId xmlns:p14="http://schemas.microsoft.com/office/powerpoint/2010/main" val="1110510633"/>
              </p:ext>
            </p:extLst>
          </p:nvPr>
        </p:nvGraphicFramePr>
        <p:xfrm>
          <a:off x="90289" y="3877162"/>
          <a:ext cx="3672408" cy="572961"/>
        </p:xfrm>
        <a:graphic>
          <a:graphicData uri="http://schemas.openxmlformats.org/drawingml/2006/table">
            <a:tbl>
              <a:tblPr firstRow="1" firstCol="1" bandRow="1">
                <a:tableStyleId>{5C22544A-7EE6-4342-B048-85BDC9FD1C3A}</a:tableStyleId>
              </a:tblPr>
              <a:tblGrid>
                <a:gridCol w="539612">
                  <a:extLst>
                    <a:ext uri="{9D8B030D-6E8A-4147-A177-3AD203B41FA5}">
                      <a16:colId xmlns:a16="http://schemas.microsoft.com/office/drawing/2014/main" val="1041927041"/>
                    </a:ext>
                  </a:extLst>
                </a:gridCol>
                <a:gridCol w="3132796">
                  <a:extLst>
                    <a:ext uri="{9D8B030D-6E8A-4147-A177-3AD203B41FA5}">
                      <a16:colId xmlns:a16="http://schemas.microsoft.com/office/drawing/2014/main" val="1995010254"/>
                    </a:ext>
                  </a:extLst>
                </a:gridCol>
              </a:tblGrid>
              <a:tr h="444254">
                <a:tc>
                  <a:txBody>
                    <a:bodyPr/>
                    <a:lstStyle/>
                    <a:p>
                      <a:pPr>
                        <a:lnSpc>
                          <a:spcPct val="107000"/>
                        </a:lnSpc>
                        <a:spcAft>
                          <a:spcPts val="0"/>
                        </a:spcAft>
                      </a:pPr>
                      <a:r>
                        <a:rPr lang="en-GB" sz="1200" dirty="0">
                          <a:solidFill>
                            <a:schemeClr val="bg2"/>
                          </a:solidFill>
                          <a:effectLst/>
                        </a:rPr>
                        <a:t>B1.8</a:t>
                      </a:r>
                      <a:endParaRPr lang="en-GB" sz="12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3" name="TextBox 2">
            <a:extLst>
              <a:ext uri="{FF2B5EF4-FFF2-40B4-BE49-F238E27FC236}">
                <a16:creationId xmlns:a16="http://schemas.microsoft.com/office/drawing/2014/main" id="{4E9E0989-C1F2-4F65-923E-9C6A45A71263}"/>
              </a:ext>
            </a:extLst>
          </p:cNvPr>
          <p:cNvSpPr txBox="1"/>
          <p:nvPr/>
        </p:nvSpPr>
        <p:spPr>
          <a:xfrm>
            <a:off x="5285284" y="112737"/>
            <a:ext cx="346249" cy="207749"/>
          </a:xfrm>
          <a:prstGeom prst="rect">
            <a:avLst/>
          </a:prstGeom>
          <a:noFill/>
        </p:spPr>
        <p:txBody>
          <a:bodyPr wrap="none" lIns="0" tIns="0" rIns="0" bIns="0" rtlCol="0">
            <a:spAutoFit/>
          </a:bodyPr>
          <a:lstStyle/>
          <a:p>
            <a:r>
              <a:rPr lang="en-GB" sz="1350" dirty="0"/>
              <a:t>AO1</a:t>
            </a:r>
          </a:p>
        </p:txBody>
      </p:sp>
      <p:sp>
        <p:nvSpPr>
          <p:cNvPr id="6" name="TextBox 5">
            <a:extLst>
              <a:ext uri="{FF2B5EF4-FFF2-40B4-BE49-F238E27FC236}">
                <a16:creationId xmlns:a16="http://schemas.microsoft.com/office/drawing/2014/main" id="{96860EA1-DB73-4D17-B044-91CCE919BD41}"/>
              </a:ext>
            </a:extLst>
          </p:cNvPr>
          <p:cNvSpPr txBox="1"/>
          <p:nvPr/>
        </p:nvSpPr>
        <p:spPr>
          <a:xfrm>
            <a:off x="7092281" y="2931791"/>
            <a:ext cx="346249" cy="207749"/>
          </a:xfrm>
          <a:prstGeom prst="rect">
            <a:avLst/>
          </a:prstGeom>
          <a:noFill/>
        </p:spPr>
        <p:txBody>
          <a:bodyPr wrap="none" lIns="0" tIns="0" rIns="0" bIns="0" rtlCol="0">
            <a:spAutoFit/>
          </a:bodyPr>
          <a:lstStyle/>
          <a:p>
            <a:r>
              <a:rPr lang="en-GB" sz="1350" dirty="0"/>
              <a:t>AO2</a:t>
            </a:r>
          </a:p>
        </p:txBody>
      </p:sp>
      <p:sp>
        <p:nvSpPr>
          <p:cNvPr id="7" name="TextBox 6">
            <a:extLst>
              <a:ext uri="{FF2B5EF4-FFF2-40B4-BE49-F238E27FC236}">
                <a16:creationId xmlns:a16="http://schemas.microsoft.com/office/drawing/2014/main" id="{EEA676CC-2F1B-4017-AC6C-A8C695375478}"/>
              </a:ext>
            </a:extLst>
          </p:cNvPr>
          <p:cNvSpPr txBox="1"/>
          <p:nvPr/>
        </p:nvSpPr>
        <p:spPr>
          <a:xfrm>
            <a:off x="5125355" y="4842537"/>
            <a:ext cx="346249" cy="207749"/>
          </a:xfrm>
          <a:prstGeom prst="rect">
            <a:avLst/>
          </a:prstGeom>
          <a:noFill/>
        </p:spPr>
        <p:txBody>
          <a:bodyPr wrap="none" lIns="0" tIns="0" rIns="0" bIns="0" rtlCol="0">
            <a:spAutoFit/>
          </a:bodyPr>
          <a:lstStyle/>
          <a:p>
            <a:r>
              <a:rPr lang="en-GB" sz="1350" dirty="0"/>
              <a:t>AO2</a:t>
            </a:r>
          </a:p>
        </p:txBody>
      </p:sp>
      <p:sp>
        <p:nvSpPr>
          <p:cNvPr id="8" name="TextBox 7">
            <a:extLst>
              <a:ext uri="{FF2B5EF4-FFF2-40B4-BE49-F238E27FC236}">
                <a16:creationId xmlns:a16="http://schemas.microsoft.com/office/drawing/2014/main" id="{915C8DEF-52A5-416F-94DB-B9B088738E52}"/>
              </a:ext>
            </a:extLst>
          </p:cNvPr>
          <p:cNvSpPr txBox="1"/>
          <p:nvPr/>
        </p:nvSpPr>
        <p:spPr>
          <a:xfrm>
            <a:off x="1663425" y="2931790"/>
            <a:ext cx="346249" cy="207749"/>
          </a:xfrm>
          <a:prstGeom prst="rect">
            <a:avLst/>
          </a:prstGeom>
          <a:noFill/>
        </p:spPr>
        <p:txBody>
          <a:bodyPr wrap="none" lIns="0" tIns="0" rIns="0" bIns="0" rtlCol="0">
            <a:spAutoFit/>
          </a:bodyPr>
          <a:lstStyle/>
          <a:p>
            <a:r>
              <a:rPr lang="en-GB" sz="1350" dirty="0"/>
              <a:t>AO3</a:t>
            </a:r>
          </a:p>
        </p:txBody>
      </p:sp>
      <p:sp>
        <p:nvSpPr>
          <p:cNvPr id="5" name="Footer Placeholder 4">
            <a:extLst>
              <a:ext uri="{FF2B5EF4-FFF2-40B4-BE49-F238E27FC236}">
                <a16:creationId xmlns:a16="http://schemas.microsoft.com/office/drawing/2014/main" id="{554D78F1-8A6B-2B0A-A2DB-EB462D0AC114}"/>
              </a:ext>
            </a:extLst>
          </p:cNvPr>
          <p:cNvSpPr>
            <a:spLocks noGrp="1"/>
          </p:cNvSpPr>
          <p:nvPr>
            <p:ph type="ftr" sz="quarter" idx="11"/>
          </p:nvPr>
        </p:nvSpPr>
        <p:spPr/>
        <p:txBody>
          <a:bodyPr/>
          <a:lstStyle/>
          <a:p>
            <a:r>
              <a:rPr lang="en-GB" cap="none" dirty="0"/>
              <a:t>Education and Training Foundation</a:t>
            </a:r>
          </a:p>
        </p:txBody>
      </p:sp>
      <p:sp>
        <p:nvSpPr>
          <p:cNvPr id="9" name="Slide Number Placeholder 8">
            <a:extLst>
              <a:ext uri="{FF2B5EF4-FFF2-40B4-BE49-F238E27FC236}">
                <a16:creationId xmlns:a16="http://schemas.microsoft.com/office/drawing/2014/main" id="{0377CBA7-50D0-8B31-9E7C-ADC79A036399}"/>
              </a:ext>
            </a:extLst>
          </p:cNvPr>
          <p:cNvSpPr>
            <a:spLocks noGrp="1"/>
          </p:cNvSpPr>
          <p:nvPr>
            <p:ph type="sldNum" sz="quarter" idx="12"/>
          </p:nvPr>
        </p:nvSpPr>
        <p:spPr/>
        <p:txBody>
          <a:bodyPr/>
          <a:lstStyle/>
          <a:p>
            <a:fld id="{B4B6C296-A44E-4A66-BF29-5BE7E42CBA01}" type="slidenum">
              <a:rPr lang="en-GB" smtClean="0"/>
              <a:t>29</a:t>
            </a:fld>
            <a:endParaRPr lang="en-GB" dirty="0"/>
          </a:p>
        </p:txBody>
      </p:sp>
    </p:spTree>
    <p:extLst>
      <p:ext uri="{BB962C8B-B14F-4D97-AF65-F5344CB8AC3E}">
        <p14:creationId xmlns:p14="http://schemas.microsoft.com/office/powerpoint/2010/main" val="1561251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F1E108-0644-BA78-DE4F-6B61688906CF}"/>
              </a:ext>
            </a:extLst>
          </p:cNvPr>
          <p:cNvSpPr>
            <a:spLocks noGrp="1"/>
          </p:cNvSpPr>
          <p:nvPr>
            <p:ph type="title"/>
          </p:nvPr>
        </p:nvSpPr>
        <p:spPr/>
        <p:txBody>
          <a:bodyPr/>
          <a:lstStyle/>
          <a:p>
            <a:r>
              <a:rPr lang="en-GB" dirty="0"/>
              <a:t>Special feature: The science of weight loss</a:t>
            </a:r>
          </a:p>
        </p:txBody>
      </p:sp>
      <p:sp>
        <p:nvSpPr>
          <p:cNvPr id="7" name="Text Placeholder 6">
            <a:extLst>
              <a:ext uri="{FF2B5EF4-FFF2-40B4-BE49-F238E27FC236}">
                <a16:creationId xmlns:a16="http://schemas.microsoft.com/office/drawing/2014/main" id="{DB2F3216-5345-C5EA-DA4C-E734DB51D210}"/>
              </a:ext>
            </a:extLst>
          </p:cNvPr>
          <p:cNvSpPr>
            <a:spLocks noGrp="1"/>
          </p:cNvSpPr>
          <p:nvPr>
            <p:ph type="body" sz="quarter" idx="12"/>
          </p:nvPr>
        </p:nvSpPr>
        <p:spPr>
          <a:xfrm>
            <a:off x="265057" y="862916"/>
            <a:ext cx="8317330" cy="3601574"/>
          </a:xfrm>
        </p:spPr>
        <p:txBody>
          <a:bodyPr vert="horz" lIns="0" tIns="0" rIns="0" bIns="0" rtlCol="0" anchor="t">
            <a:noAutofit/>
          </a:bodyPr>
          <a:lstStyle/>
          <a:p>
            <a:r>
              <a:rPr lang="en-GB" sz="2000" dirty="0"/>
              <a:t>Over the next 10 lessons, we are going to be working on producing a video presentation in response to a project brief about the science of weight loss. </a:t>
            </a:r>
          </a:p>
          <a:p>
            <a:endParaRPr lang="en-GB" sz="2000" dirty="0"/>
          </a:p>
          <a:p>
            <a:r>
              <a:rPr lang="en-GB" sz="2000" dirty="0"/>
              <a:t>To achieve this, you need to understand the science behind the topics you will discuss in your video. Each lesson we will explore different topics related to the project brief.</a:t>
            </a:r>
            <a:endParaRPr lang="en-GB" sz="2000" dirty="0">
              <a:cs typeface="Arial"/>
            </a:endParaRPr>
          </a:p>
          <a:p>
            <a:endParaRPr lang="en-GB" sz="2000" dirty="0"/>
          </a:p>
          <a:p>
            <a:r>
              <a:rPr lang="en-GB" sz="2000" dirty="0"/>
              <a:t>In lessons 8 and 9, you will work in small groups to record your short video. We will watch them as a group, and there will be a peer review process to give each other feedback. You will also get feedback from your tutor. </a:t>
            </a:r>
            <a:endParaRPr lang="en-GB" sz="2000" dirty="0">
              <a:cs typeface="Arial"/>
            </a:endParaRPr>
          </a:p>
          <a:p>
            <a:endParaRPr lang="en-GB" sz="2000" dirty="0"/>
          </a:p>
          <a:p>
            <a:endParaRPr lang="en-GB" sz="2000" dirty="0"/>
          </a:p>
        </p:txBody>
      </p:sp>
      <p:sp>
        <p:nvSpPr>
          <p:cNvPr id="2" name="Footer Placeholder 1">
            <a:extLst>
              <a:ext uri="{FF2B5EF4-FFF2-40B4-BE49-F238E27FC236}">
                <a16:creationId xmlns:a16="http://schemas.microsoft.com/office/drawing/2014/main" id="{DF1AC565-C457-2398-80F0-CFCC170918DF}"/>
              </a:ext>
            </a:extLst>
          </p:cNvPr>
          <p:cNvSpPr>
            <a:spLocks noGrp="1"/>
          </p:cNvSpPr>
          <p:nvPr>
            <p:ph type="ftr" sz="quarter" idx="10"/>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FA955560-9FEF-0776-9612-A651E37E6B92}"/>
              </a:ext>
            </a:extLst>
          </p:cNvPr>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2897216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F45D9D-EB86-A3F3-8A0C-1A05099038AA}"/>
              </a:ext>
            </a:extLst>
          </p:cNvPr>
          <p:cNvSpPr>
            <a:spLocks noGrp="1"/>
          </p:cNvSpPr>
          <p:nvPr>
            <p:ph type="title"/>
          </p:nvPr>
        </p:nvSpPr>
        <p:spPr>
          <a:xfrm>
            <a:off x="138793" y="273844"/>
            <a:ext cx="8678007" cy="1013012"/>
          </a:xfrm>
        </p:spPr>
        <p:txBody>
          <a:bodyPr>
            <a:normAutofit/>
          </a:bodyPr>
          <a:lstStyle/>
          <a:p>
            <a:r>
              <a:rPr lang="en-GB" sz="2000" b="1" dirty="0">
                <a:latin typeface="Arial"/>
                <a:cs typeface="Arial"/>
              </a:rPr>
              <a:t>Lipids and body mass: Link to the project brief</a:t>
            </a:r>
            <a:endParaRPr lang="en-GB" sz="2000" b="1" dirty="0">
              <a:latin typeface="Arial" panose="020B0604020202020204" pitchFamily="34" charset="0"/>
              <a:cs typeface="Arial" panose="020B0604020202020204" pitchFamily="34" charset="0"/>
            </a:endParaRPr>
          </a:p>
        </p:txBody>
      </p:sp>
      <p:sp>
        <p:nvSpPr>
          <p:cNvPr id="8" name="Text Placeholder 7">
            <a:extLst>
              <a:ext uri="{FF2B5EF4-FFF2-40B4-BE49-F238E27FC236}">
                <a16:creationId xmlns:a16="http://schemas.microsoft.com/office/drawing/2014/main" id="{DF72FFC1-97A2-3A1F-03A3-1BE7B4A80B17}"/>
              </a:ext>
            </a:extLst>
          </p:cNvPr>
          <p:cNvSpPr>
            <a:spLocks noGrp="1"/>
          </p:cNvSpPr>
          <p:nvPr>
            <p:ph idx="1"/>
          </p:nvPr>
        </p:nvSpPr>
        <p:spPr>
          <a:xfrm>
            <a:off x="535050" y="1777603"/>
            <a:ext cx="7886700" cy="3263504"/>
          </a:xfrm>
        </p:spPr>
        <p:txBody>
          <a:bodyPr>
            <a:normAutofit/>
          </a:bodyPr>
          <a:lstStyle/>
          <a:p>
            <a:r>
              <a:rPr lang="en-GB" sz="2400" dirty="0">
                <a:latin typeface="Arial" panose="020B0604020202020204" pitchFamily="34" charset="0"/>
                <a:cs typeface="Arial" panose="020B0604020202020204" pitchFamily="34" charset="0"/>
              </a:rPr>
              <a:t>Why are lipids linked to weight gain?</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Write down as many reasons as you can think of.</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How true do you think these reasons are?</a:t>
            </a:r>
          </a:p>
        </p:txBody>
      </p:sp>
      <p:sp>
        <p:nvSpPr>
          <p:cNvPr id="4" name="Footer Placeholder 3">
            <a:extLst>
              <a:ext uri="{FF2B5EF4-FFF2-40B4-BE49-F238E27FC236}">
                <a16:creationId xmlns:a16="http://schemas.microsoft.com/office/drawing/2014/main" id="{8D943A5D-52DB-BAF3-8827-BAF7D025635E}"/>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99F882D6-1A43-398E-B017-F7B0C9F84804}"/>
              </a:ext>
            </a:extLst>
          </p:cNvPr>
          <p:cNvSpPr>
            <a:spLocks noGrp="1"/>
          </p:cNvSpPr>
          <p:nvPr>
            <p:ph type="sldNum" sz="quarter" idx="12"/>
          </p:nvPr>
        </p:nvSpPr>
        <p:spPr/>
        <p:txBody>
          <a:bodyPr/>
          <a:lstStyle/>
          <a:p>
            <a:fld id="{DA2C159E-F13C-4A85-9A41-E7669D3E0D70}" type="slidenum">
              <a:rPr lang="en-GB" smtClean="0"/>
              <a:pPr/>
              <a:t>30</a:t>
            </a:fld>
            <a:endParaRPr lang="en-GB" dirty="0"/>
          </a:p>
        </p:txBody>
      </p:sp>
    </p:spTree>
    <p:extLst>
      <p:ext uri="{BB962C8B-B14F-4D97-AF65-F5344CB8AC3E}">
        <p14:creationId xmlns:p14="http://schemas.microsoft.com/office/powerpoint/2010/main" val="29876652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8B67B-4F64-AFDF-7BF4-7CD6B61748FF}"/>
              </a:ext>
            </a:extLst>
          </p:cNvPr>
          <p:cNvSpPr>
            <a:spLocks noGrp="1"/>
          </p:cNvSpPr>
          <p:nvPr>
            <p:ph type="title"/>
          </p:nvPr>
        </p:nvSpPr>
        <p:spPr/>
        <p:txBody>
          <a:bodyPr>
            <a:normAutofit/>
          </a:bodyPr>
          <a:lstStyle/>
          <a:p>
            <a:r>
              <a:rPr lang="en-GB" sz="2000" b="1" dirty="0"/>
              <a:t>Reasons</a:t>
            </a:r>
          </a:p>
        </p:txBody>
      </p:sp>
      <p:sp>
        <p:nvSpPr>
          <p:cNvPr id="3" name="Text Placeholder 2">
            <a:extLst>
              <a:ext uri="{FF2B5EF4-FFF2-40B4-BE49-F238E27FC236}">
                <a16:creationId xmlns:a16="http://schemas.microsoft.com/office/drawing/2014/main" id="{F8BAE1AF-4A53-FB9B-2330-A3A9079F6678}"/>
              </a:ext>
            </a:extLst>
          </p:cNvPr>
          <p:cNvSpPr>
            <a:spLocks noGrp="1"/>
          </p:cNvSpPr>
          <p:nvPr>
            <p:ph idx="1"/>
          </p:nvPr>
        </p:nvSpPr>
        <p:spPr/>
        <p:txBody>
          <a:bodyPr vert="horz" lIns="68580" tIns="34290" rIns="68580" bIns="34290" rtlCol="0" anchor="t">
            <a:normAutofit/>
          </a:bodyPr>
          <a:lstStyle/>
          <a:p>
            <a:r>
              <a:rPr lang="en-GB" sz="2700" dirty="0"/>
              <a:t>‘Fatty foods’ – saturated and unsaturated fats</a:t>
            </a:r>
          </a:p>
          <a:p>
            <a:r>
              <a:rPr lang="en-GB" sz="2700" dirty="0"/>
              <a:t>Cholesterol – link to heart disease</a:t>
            </a:r>
            <a:endParaRPr lang="en-GB" sz="2700" dirty="0">
              <a:cs typeface="Calibri"/>
            </a:endParaRPr>
          </a:p>
          <a:p>
            <a:r>
              <a:rPr lang="en-GB" sz="2700" dirty="0"/>
              <a:t>Adipose tissue – fat store in mammals</a:t>
            </a:r>
            <a:endParaRPr lang="en-GB" sz="2700" dirty="0">
              <a:cs typeface="Calibri"/>
            </a:endParaRPr>
          </a:p>
          <a:p>
            <a:endParaRPr lang="en-GB" sz="2700" dirty="0"/>
          </a:p>
          <a:p>
            <a:pPr marL="0" indent="0">
              <a:buNone/>
            </a:pPr>
            <a:r>
              <a:rPr lang="en-GB" sz="2700" dirty="0"/>
              <a:t>These are all seen as being linked to weight gain and body-mass-related health concerns in humans. </a:t>
            </a:r>
          </a:p>
          <a:p>
            <a:pPr marL="0" indent="0">
              <a:buNone/>
            </a:pPr>
            <a:r>
              <a:rPr lang="en-GB" sz="2700" dirty="0"/>
              <a:t>Does eating fat make you fat? Is fat unhealthy?</a:t>
            </a:r>
          </a:p>
          <a:p>
            <a:pPr marL="0" indent="0">
              <a:buNone/>
            </a:pPr>
            <a:endParaRPr lang="en-GB" sz="2700" dirty="0">
              <a:cs typeface="Calibri"/>
            </a:endParaRPr>
          </a:p>
          <a:p>
            <a:endParaRPr lang="en-GB" dirty="0"/>
          </a:p>
        </p:txBody>
      </p:sp>
      <p:sp>
        <p:nvSpPr>
          <p:cNvPr id="4" name="Footer Placeholder 3">
            <a:extLst>
              <a:ext uri="{FF2B5EF4-FFF2-40B4-BE49-F238E27FC236}">
                <a16:creationId xmlns:a16="http://schemas.microsoft.com/office/drawing/2014/main" id="{1306D638-2AA2-8553-AE2E-6ED15AAEA2C5}"/>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386A972-BC7C-0842-84B7-BC3E65078913}"/>
              </a:ext>
            </a:extLst>
          </p:cNvPr>
          <p:cNvSpPr>
            <a:spLocks noGrp="1"/>
          </p:cNvSpPr>
          <p:nvPr>
            <p:ph type="sldNum" sz="quarter" idx="12"/>
          </p:nvPr>
        </p:nvSpPr>
        <p:spPr/>
        <p:txBody>
          <a:bodyPr/>
          <a:lstStyle/>
          <a:p>
            <a:fld id="{DA2C159E-F13C-4A85-9A41-E7669D3E0D70}" type="slidenum">
              <a:rPr lang="en-GB" smtClean="0"/>
              <a:pPr/>
              <a:t>31</a:t>
            </a:fld>
            <a:endParaRPr lang="en-GB" dirty="0"/>
          </a:p>
        </p:txBody>
      </p:sp>
    </p:spTree>
    <p:extLst>
      <p:ext uri="{BB962C8B-B14F-4D97-AF65-F5344CB8AC3E}">
        <p14:creationId xmlns:p14="http://schemas.microsoft.com/office/powerpoint/2010/main" val="2558815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91895-CBFB-436A-B9BE-61F64A39A511}"/>
              </a:ext>
            </a:extLst>
          </p:cNvPr>
          <p:cNvSpPr>
            <a:spLocks noGrp="1"/>
          </p:cNvSpPr>
          <p:nvPr>
            <p:ph type="title"/>
          </p:nvPr>
        </p:nvSpPr>
        <p:spPr/>
        <p:txBody>
          <a:bodyPr/>
          <a:lstStyle/>
          <a:p>
            <a:r>
              <a:rPr lang="en-GB" dirty="0"/>
              <a:t>Are fatty foods really the cause of obesity?</a:t>
            </a:r>
          </a:p>
        </p:txBody>
      </p:sp>
      <p:sp>
        <p:nvSpPr>
          <p:cNvPr id="4" name="Footer Placeholder 3">
            <a:extLst>
              <a:ext uri="{FF2B5EF4-FFF2-40B4-BE49-F238E27FC236}">
                <a16:creationId xmlns:a16="http://schemas.microsoft.com/office/drawing/2014/main" id="{493A621E-E6AB-44E1-8179-FCD0828B4B48}"/>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34EF9CB7-D609-4849-8D9B-498FBA390BEC}"/>
              </a:ext>
            </a:extLst>
          </p:cNvPr>
          <p:cNvSpPr>
            <a:spLocks noGrp="1"/>
          </p:cNvSpPr>
          <p:nvPr>
            <p:ph type="sldNum" sz="quarter" idx="12"/>
          </p:nvPr>
        </p:nvSpPr>
        <p:spPr/>
        <p:txBody>
          <a:bodyPr/>
          <a:lstStyle/>
          <a:p>
            <a:fld id="{DA2C159E-F13C-4A85-9A41-E7669D3E0D70}" type="slidenum">
              <a:rPr lang="en-GB" smtClean="0"/>
              <a:pPr/>
              <a:t>32</a:t>
            </a:fld>
            <a:endParaRPr lang="en-GB" dirty="0"/>
          </a:p>
        </p:txBody>
      </p:sp>
      <p:grpSp>
        <p:nvGrpSpPr>
          <p:cNvPr id="14" name="Group 13">
            <a:extLst>
              <a:ext uri="{FF2B5EF4-FFF2-40B4-BE49-F238E27FC236}">
                <a16:creationId xmlns:a16="http://schemas.microsoft.com/office/drawing/2014/main" id="{11D86885-55C2-4A21-A827-88B7D910019C}"/>
              </a:ext>
            </a:extLst>
          </p:cNvPr>
          <p:cNvGrpSpPr/>
          <p:nvPr/>
        </p:nvGrpSpPr>
        <p:grpSpPr>
          <a:xfrm>
            <a:off x="732894" y="969922"/>
            <a:ext cx="2298706" cy="2625044"/>
            <a:chOff x="204640" y="969921"/>
            <a:chExt cx="2298707" cy="2625044"/>
          </a:xfrm>
        </p:grpSpPr>
        <p:pic>
          <p:nvPicPr>
            <p:cNvPr id="6" name="Picture 5">
              <a:extLst>
                <a:ext uri="{FF2B5EF4-FFF2-40B4-BE49-F238E27FC236}">
                  <a16:creationId xmlns:a16="http://schemas.microsoft.com/office/drawing/2014/main" id="{80614251-169D-44A5-9E8A-0538432D7E0E}"/>
                </a:ext>
              </a:extLst>
            </p:cNvPr>
            <p:cNvPicPr>
              <a:picLocks noChangeAspect="1"/>
            </p:cNvPicPr>
            <p:nvPr/>
          </p:nvPicPr>
          <p:blipFill>
            <a:blip r:embed="rId3"/>
            <a:stretch>
              <a:fillRect/>
            </a:stretch>
          </p:blipFill>
          <p:spPr>
            <a:xfrm>
              <a:off x="323528" y="969921"/>
              <a:ext cx="1933575" cy="1981200"/>
            </a:xfrm>
            <a:prstGeom prst="rect">
              <a:avLst/>
            </a:prstGeom>
          </p:spPr>
        </p:pic>
        <p:sp>
          <p:nvSpPr>
            <p:cNvPr id="7" name="TextBox 6">
              <a:extLst>
                <a:ext uri="{FF2B5EF4-FFF2-40B4-BE49-F238E27FC236}">
                  <a16:creationId xmlns:a16="http://schemas.microsoft.com/office/drawing/2014/main" id="{8F516765-358D-451B-890D-6D0C6C61B832}"/>
                </a:ext>
              </a:extLst>
            </p:cNvPr>
            <p:cNvSpPr txBox="1"/>
            <p:nvPr/>
          </p:nvSpPr>
          <p:spPr>
            <a:xfrm>
              <a:off x="204640" y="2971717"/>
              <a:ext cx="2298707" cy="623248"/>
            </a:xfrm>
            <a:prstGeom prst="rect">
              <a:avLst/>
            </a:prstGeom>
            <a:noFill/>
          </p:spPr>
          <p:txBody>
            <a:bodyPr wrap="none" lIns="0" tIns="0" rIns="0" bIns="0" rtlCol="0">
              <a:spAutoFit/>
            </a:bodyPr>
            <a:lstStyle/>
            <a:p>
              <a:pPr algn="ctr"/>
              <a:r>
                <a:rPr lang="en-GB" sz="1350" dirty="0"/>
                <a:t>Purition.co.uk</a:t>
              </a:r>
            </a:p>
            <a:p>
              <a:pPr algn="ctr"/>
              <a:r>
                <a:rPr lang="en-GB" sz="1350" dirty="0"/>
                <a:t>Does eating fat make you fat?</a:t>
              </a:r>
            </a:p>
            <a:p>
              <a:pPr algn="ctr"/>
              <a:r>
                <a:rPr lang="en-GB" sz="1350" dirty="0"/>
                <a:t>The skinny on fat.</a:t>
              </a:r>
            </a:p>
          </p:txBody>
        </p:sp>
      </p:grpSp>
      <p:grpSp>
        <p:nvGrpSpPr>
          <p:cNvPr id="13" name="Group 12">
            <a:extLst>
              <a:ext uri="{FF2B5EF4-FFF2-40B4-BE49-F238E27FC236}">
                <a16:creationId xmlns:a16="http://schemas.microsoft.com/office/drawing/2014/main" id="{8E5ADF44-8E1F-45FF-BE77-102A3FE80474}"/>
              </a:ext>
            </a:extLst>
          </p:cNvPr>
          <p:cNvGrpSpPr/>
          <p:nvPr/>
        </p:nvGrpSpPr>
        <p:grpSpPr>
          <a:xfrm>
            <a:off x="3607507" y="949325"/>
            <a:ext cx="1952625" cy="3000897"/>
            <a:chOff x="2522921" y="949325"/>
            <a:chExt cx="1952625" cy="3000896"/>
          </a:xfrm>
        </p:grpSpPr>
        <p:pic>
          <p:nvPicPr>
            <p:cNvPr id="8" name="Picture 7">
              <a:extLst>
                <a:ext uri="{FF2B5EF4-FFF2-40B4-BE49-F238E27FC236}">
                  <a16:creationId xmlns:a16="http://schemas.microsoft.com/office/drawing/2014/main" id="{8625B68E-1DBE-4F64-8A77-63041EAB9908}"/>
                </a:ext>
              </a:extLst>
            </p:cNvPr>
            <p:cNvPicPr>
              <a:picLocks noChangeAspect="1"/>
            </p:cNvPicPr>
            <p:nvPr/>
          </p:nvPicPr>
          <p:blipFill>
            <a:blip r:embed="rId4"/>
            <a:stretch>
              <a:fillRect/>
            </a:stretch>
          </p:blipFill>
          <p:spPr>
            <a:xfrm>
              <a:off x="2522921" y="949325"/>
              <a:ext cx="1952625" cy="1962150"/>
            </a:xfrm>
            <a:prstGeom prst="rect">
              <a:avLst/>
            </a:prstGeom>
          </p:spPr>
        </p:pic>
        <p:sp>
          <p:nvSpPr>
            <p:cNvPr id="9" name="TextBox 8">
              <a:extLst>
                <a:ext uri="{FF2B5EF4-FFF2-40B4-BE49-F238E27FC236}">
                  <a16:creationId xmlns:a16="http://schemas.microsoft.com/office/drawing/2014/main" id="{C86C571C-992E-4326-A399-796920D01E4B}"/>
                </a:ext>
              </a:extLst>
            </p:cNvPr>
            <p:cNvSpPr txBox="1"/>
            <p:nvPr/>
          </p:nvSpPr>
          <p:spPr>
            <a:xfrm>
              <a:off x="2522921" y="2911475"/>
              <a:ext cx="1952625" cy="1038746"/>
            </a:xfrm>
            <a:prstGeom prst="rect">
              <a:avLst/>
            </a:prstGeom>
            <a:noFill/>
          </p:spPr>
          <p:txBody>
            <a:bodyPr wrap="square" lIns="0" tIns="0" rIns="0" bIns="0" rtlCol="0">
              <a:spAutoFit/>
            </a:bodyPr>
            <a:lstStyle/>
            <a:p>
              <a:pPr algn="ctr"/>
              <a:r>
                <a:rPr lang="en-GB" sz="1350" dirty="0"/>
                <a:t>NDTV</a:t>
              </a:r>
            </a:p>
            <a:p>
              <a:pPr algn="ctr"/>
              <a:r>
                <a:rPr lang="en-GB" sz="1350" dirty="0"/>
                <a:t>Do fats make you fat?</a:t>
              </a:r>
            </a:p>
            <a:p>
              <a:pPr algn="ctr"/>
              <a:r>
                <a:rPr lang="en-GB" sz="1350" dirty="0"/>
                <a:t>Nutritionist tells what you really should believe about fats.</a:t>
              </a:r>
            </a:p>
          </p:txBody>
        </p:sp>
      </p:grpSp>
      <p:grpSp>
        <p:nvGrpSpPr>
          <p:cNvPr id="12" name="Group 11">
            <a:extLst>
              <a:ext uri="{FF2B5EF4-FFF2-40B4-BE49-F238E27FC236}">
                <a16:creationId xmlns:a16="http://schemas.microsoft.com/office/drawing/2014/main" id="{5E6E59A1-2CB0-4C08-A140-DD63B1B077E5}"/>
              </a:ext>
            </a:extLst>
          </p:cNvPr>
          <p:cNvGrpSpPr/>
          <p:nvPr/>
        </p:nvGrpSpPr>
        <p:grpSpPr>
          <a:xfrm>
            <a:off x="6354488" y="949326"/>
            <a:ext cx="2056621" cy="2637605"/>
            <a:chOff x="4640660" y="935729"/>
            <a:chExt cx="2056621" cy="2637605"/>
          </a:xfrm>
        </p:grpSpPr>
        <p:pic>
          <p:nvPicPr>
            <p:cNvPr id="10" name="Picture 9">
              <a:extLst>
                <a:ext uri="{FF2B5EF4-FFF2-40B4-BE49-F238E27FC236}">
                  <a16:creationId xmlns:a16="http://schemas.microsoft.com/office/drawing/2014/main" id="{EAC7ED55-5C6C-4A78-808E-BF14D7C1F201}"/>
                </a:ext>
              </a:extLst>
            </p:cNvPr>
            <p:cNvPicPr>
              <a:picLocks noChangeAspect="1"/>
            </p:cNvPicPr>
            <p:nvPr/>
          </p:nvPicPr>
          <p:blipFill>
            <a:blip r:embed="rId5"/>
            <a:stretch>
              <a:fillRect/>
            </a:stretch>
          </p:blipFill>
          <p:spPr>
            <a:xfrm>
              <a:off x="4668456" y="935729"/>
              <a:ext cx="2028825" cy="2066925"/>
            </a:xfrm>
            <a:prstGeom prst="rect">
              <a:avLst/>
            </a:prstGeom>
          </p:spPr>
        </p:pic>
        <p:sp>
          <p:nvSpPr>
            <p:cNvPr id="11" name="TextBox 10">
              <a:extLst>
                <a:ext uri="{FF2B5EF4-FFF2-40B4-BE49-F238E27FC236}">
                  <a16:creationId xmlns:a16="http://schemas.microsoft.com/office/drawing/2014/main" id="{86527700-D8FA-4496-9A1C-91729FC2A42C}"/>
                </a:ext>
              </a:extLst>
            </p:cNvPr>
            <p:cNvSpPr txBox="1"/>
            <p:nvPr/>
          </p:nvSpPr>
          <p:spPr>
            <a:xfrm>
              <a:off x="4640660" y="2950086"/>
              <a:ext cx="2028825" cy="623248"/>
            </a:xfrm>
            <a:prstGeom prst="rect">
              <a:avLst/>
            </a:prstGeom>
            <a:noFill/>
          </p:spPr>
          <p:txBody>
            <a:bodyPr wrap="square" lIns="0" tIns="0" rIns="0" bIns="0" rtlCol="0">
              <a:spAutoFit/>
            </a:bodyPr>
            <a:lstStyle/>
            <a:p>
              <a:pPr algn="ctr"/>
              <a:r>
                <a:rPr lang="en-GB" sz="1350" i="1" dirty="0"/>
                <a:t>New York Times</a:t>
              </a:r>
            </a:p>
            <a:p>
              <a:pPr algn="ctr"/>
              <a:r>
                <a:rPr lang="en-GB" sz="1350" dirty="0"/>
                <a:t>How the sugar industry shifted blame to fat</a:t>
              </a:r>
            </a:p>
          </p:txBody>
        </p:sp>
      </p:grpSp>
      <p:sp>
        <p:nvSpPr>
          <p:cNvPr id="15" name="TextBox 14">
            <a:extLst>
              <a:ext uri="{FF2B5EF4-FFF2-40B4-BE49-F238E27FC236}">
                <a16:creationId xmlns:a16="http://schemas.microsoft.com/office/drawing/2014/main" id="{59843F12-28EB-4FEA-B10E-2E54A2755567}"/>
              </a:ext>
            </a:extLst>
          </p:cNvPr>
          <p:cNvSpPr txBox="1"/>
          <p:nvPr/>
        </p:nvSpPr>
        <p:spPr>
          <a:xfrm>
            <a:off x="467544" y="3950222"/>
            <a:ext cx="8202969" cy="830997"/>
          </a:xfrm>
          <a:prstGeom prst="rect">
            <a:avLst/>
          </a:prstGeom>
          <a:noFill/>
        </p:spPr>
        <p:txBody>
          <a:bodyPr wrap="square" lIns="0" tIns="0" rIns="0" bIns="0" rtlCol="0">
            <a:spAutoFit/>
          </a:bodyPr>
          <a:lstStyle/>
          <a:p>
            <a:r>
              <a:rPr lang="en-GB" sz="1350" dirty="0"/>
              <a:t>Scan the QR codes to read the articles. Make notes on the main arguments made in the articles and look for agreement and disagreements between them. Discuss in pairs. Use this evidence to formulate a conclusion about the impact of dietary fat on the body. If you have time, find other sources. Be prepared to share your findings.</a:t>
            </a:r>
          </a:p>
        </p:txBody>
      </p:sp>
      <p:sp>
        <p:nvSpPr>
          <p:cNvPr id="16" name="TextBox 15">
            <a:extLst>
              <a:ext uri="{FF2B5EF4-FFF2-40B4-BE49-F238E27FC236}">
                <a16:creationId xmlns:a16="http://schemas.microsoft.com/office/drawing/2014/main" id="{E02501D7-B369-4768-BF08-1065CF28F4EA}"/>
              </a:ext>
            </a:extLst>
          </p:cNvPr>
          <p:cNvSpPr txBox="1"/>
          <p:nvPr/>
        </p:nvSpPr>
        <p:spPr>
          <a:xfrm>
            <a:off x="6113598" y="81517"/>
            <a:ext cx="2510602" cy="830997"/>
          </a:xfrm>
          <a:prstGeom prst="rect">
            <a:avLst/>
          </a:prstGeom>
          <a:noFill/>
        </p:spPr>
        <p:txBody>
          <a:bodyPr wrap="square" lIns="0" tIns="0" rIns="0" bIns="0" rtlCol="0">
            <a:spAutoFit/>
          </a:bodyPr>
          <a:lstStyle/>
          <a:p>
            <a:r>
              <a:rPr lang="en-GB" sz="1350" b="1" dirty="0">
                <a:solidFill>
                  <a:srgbClr val="FF0000"/>
                </a:solidFill>
              </a:rPr>
              <a:t>Bonus – Critical evaluation.</a:t>
            </a:r>
          </a:p>
          <a:p>
            <a:r>
              <a:rPr lang="en-GB" sz="1350" b="1" dirty="0">
                <a:solidFill>
                  <a:srgbClr val="FF0000"/>
                </a:solidFill>
              </a:rPr>
              <a:t>How trustworthy are these sources? Is there evidence of bias?</a:t>
            </a:r>
          </a:p>
        </p:txBody>
      </p:sp>
    </p:spTree>
    <p:extLst>
      <p:ext uri="{BB962C8B-B14F-4D97-AF65-F5344CB8AC3E}">
        <p14:creationId xmlns:p14="http://schemas.microsoft.com/office/powerpoint/2010/main" val="136027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2DB32CB-F151-C9DD-5D1B-055E359CD108}"/>
              </a:ext>
            </a:extLst>
          </p:cNvPr>
          <p:cNvSpPr>
            <a:spLocks noGrp="1"/>
          </p:cNvSpPr>
          <p:nvPr>
            <p:ph type="title"/>
          </p:nvPr>
        </p:nvSpPr>
        <p:spPr>
          <a:xfrm>
            <a:off x="4993286" y="350453"/>
            <a:ext cx="3146755" cy="1539391"/>
          </a:xfrm>
        </p:spPr>
        <p:txBody>
          <a:bodyPr anchor="b">
            <a:normAutofit/>
          </a:bodyPr>
          <a:lstStyle/>
          <a:p>
            <a:r>
              <a:rPr lang="en-GB" sz="3600" dirty="0">
                <a:cs typeface="Arial"/>
              </a:rPr>
              <a:t>Task: Analyse food packaging</a:t>
            </a:r>
            <a:endParaRPr lang="en-GB" sz="3600" dirty="0"/>
          </a:p>
        </p:txBody>
      </p:sp>
      <p:sp>
        <p:nvSpPr>
          <p:cNvPr id="13" name="Oval 12">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2223" y="415614"/>
            <a:ext cx="4306642" cy="4306641"/>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6" descr="A picture containing text&#10;&#10;Description automatically generated">
            <a:extLst>
              <a:ext uri="{FF2B5EF4-FFF2-40B4-BE49-F238E27FC236}">
                <a16:creationId xmlns:a16="http://schemas.microsoft.com/office/drawing/2014/main" id="{255D4B6F-1418-C173-F57C-FBB11EF1FDCC}"/>
              </a:ext>
            </a:extLst>
          </p:cNvPr>
          <p:cNvPicPr>
            <a:picLocks noChangeAspect="1"/>
          </p:cNvPicPr>
          <p:nvPr/>
        </p:nvPicPr>
        <p:blipFill rotWithShape="1">
          <a:blip r:embed="rId3"/>
          <a:srcRect l="3412" r="43338"/>
          <a:stretch/>
        </p:blipFill>
        <p:spPr>
          <a:xfrm>
            <a:off x="379063" y="415613"/>
            <a:ext cx="4306642" cy="4306642"/>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15"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717" y="527759"/>
            <a:ext cx="128636" cy="128636"/>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dirty="0"/>
          </a:p>
        </p:txBody>
      </p:sp>
      <p:sp>
        <p:nvSpPr>
          <p:cNvPr id="17"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064" y="1172022"/>
            <a:ext cx="118159" cy="118158"/>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dirty="0"/>
          </a:p>
        </p:txBody>
      </p:sp>
      <p:sp>
        <p:nvSpPr>
          <p:cNvPr id="3" name="Text Placeholder 2">
            <a:extLst>
              <a:ext uri="{FF2B5EF4-FFF2-40B4-BE49-F238E27FC236}">
                <a16:creationId xmlns:a16="http://schemas.microsoft.com/office/drawing/2014/main" id="{0112AE0A-24F5-09BA-622E-E561CED6E56A}"/>
              </a:ext>
            </a:extLst>
          </p:cNvPr>
          <p:cNvSpPr>
            <a:spLocks noGrp="1"/>
          </p:cNvSpPr>
          <p:nvPr>
            <p:ph idx="1"/>
          </p:nvPr>
        </p:nvSpPr>
        <p:spPr>
          <a:xfrm>
            <a:off x="4993286" y="2243113"/>
            <a:ext cx="3146755" cy="2185404"/>
          </a:xfrm>
        </p:spPr>
        <p:txBody>
          <a:bodyPr vert="horz" lIns="0" tIns="0" rIns="0" bIns="0" rtlCol="0" anchor="t">
            <a:normAutofit lnSpcReduction="10000"/>
          </a:bodyPr>
          <a:lstStyle/>
          <a:p>
            <a:r>
              <a:rPr lang="en-GB" sz="1500" dirty="0">
                <a:solidFill>
                  <a:schemeClr val="tx1">
                    <a:alpha val="80000"/>
                  </a:schemeClr>
                </a:solidFill>
                <a:ea typeface="Calibri"/>
                <a:cs typeface="Arial"/>
              </a:rPr>
              <a:t>Use the food packaging provided.</a:t>
            </a:r>
          </a:p>
          <a:p>
            <a:r>
              <a:rPr lang="en-GB" sz="1500" dirty="0">
                <a:solidFill>
                  <a:schemeClr val="tx1">
                    <a:alpha val="80000"/>
                  </a:schemeClr>
                </a:solidFill>
                <a:ea typeface="Calibri"/>
                <a:cs typeface="Arial"/>
              </a:rPr>
              <a:t>Can you see any trends or patterns in the information?</a:t>
            </a:r>
          </a:p>
          <a:p>
            <a:r>
              <a:rPr lang="en-GB" sz="1500" dirty="0">
                <a:solidFill>
                  <a:schemeClr val="tx1">
                    <a:alpha val="80000"/>
                  </a:schemeClr>
                </a:solidFill>
                <a:ea typeface="Calibri"/>
                <a:cs typeface="Arial"/>
              </a:rPr>
              <a:t>Compare items advertised as 'low fat’ with those advertised as 'low calorie' and those with no claims.</a:t>
            </a:r>
          </a:p>
          <a:p>
            <a:r>
              <a:rPr lang="en-GB" sz="1500" dirty="0">
                <a:solidFill>
                  <a:schemeClr val="tx1">
                    <a:alpha val="80000"/>
                  </a:schemeClr>
                </a:solidFill>
                <a:ea typeface="Calibri"/>
                <a:cs typeface="Arial"/>
              </a:rPr>
              <a:t>Are there any similarities in these groups with respect to the number of calories or the amounts of different types of fat and carbohydrates?</a:t>
            </a:r>
          </a:p>
        </p:txBody>
      </p:sp>
      <p:sp>
        <p:nvSpPr>
          <p:cNvPr id="4" name="Footer Placeholder 3">
            <a:extLst>
              <a:ext uri="{FF2B5EF4-FFF2-40B4-BE49-F238E27FC236}">
                <a16:creationId xmlns:a16="http://schemas.microsoft.com/office/drawing/2014/main" id="{C967833C-FE45-C9A9-7847-AC79C71CF61A}"/>
              </a:ext>
            </a:extLst>
          </p:cNvPr>
          <p:cNvSpPr>
            <a:spLocks noGrp="1"/>
          </p:cNvSpPr>
          <p:nvPr>
            <p:ph type="ftr" sz="quarter" idx="11"/>
          </p:nvPr>
        </p:nvSpPr>
        <p:spPr>
          <a:xfrm rot="16200000">
            <a:off x="7359086" y="1193613"/>
            <a:ext cx="2661070" cy="273844"/>
          </a:xfrm>
        </p:spPr>
        <p:txBody>
          <a:bodyPr>
            <a:normAutofit/>
          </a:bodyPr>
          <a:lstStyle/>
          <a:p>
            <a:pPr>
              <a:spcAft>
                <a:spcPts val="600"/>
              </a:spcAft>
            </a:pPr>
            <a:r>
              <a:rPr lang="en-GB" dirty="0">
                <a:solidFill>
                  <a:schemeClr val="tx1">
                    <a:alpha val="60000"/>
                  </a:schemeClr>
                </a:solidFill>
              </a:rPr>
              <a:t>Education and Training Foundation</a:t>
            </a:r>
          </a:p>
        </p:txBody>
      </p:sp>
      <p:sp>
        <p:nvSpPr>
          <p:cNvPr id="19"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0611" y="4331311"/>
            <a:ext cx="84320" cy="84320"/>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dirty="0"/>
          </a:p>
        </p:txBody>
      </p:sp>
      <p:sp>
        <p:nvSpPr>
          <p:cNvPr id="5" name="Slide Number Placeholder 4">
            <a:extLst>
              <a:ext uri="{FF2B5EF4-FFF2-40B4-BE49-F238E27FC236}">
                <a16:creationId xmlns:a16="http://schemas.microsoft.com/office/drawing/2014/main" id="{8C8E47DC-A8A8-5D80-D7EC-5E018585B6EF}"/>
              </a:ext>
            </a:extLst>
          </p:cNvPr>
          <p:cNvSpPr>
            <a:spLocks noGrp="1"/>
          </p:cNvSpPr>
          <p:nvPr>
            <p:ph type="sldNum" sz="quarter" idx="12"/>
          </p:nvPr>
        </p:nvSpPr>
        <p:spPr>
          <a:xfrm>
            <a:off x="6457950" y="4767262"/>
            <a:ext cx="2057400" cy="273844"/>
          </a:xfrm>
        </p:spPr>
        <p:txBody>
          <a:bodyPr>
            <a:normAutofit/>
          </a:bodyPr>
          <a:lstStyle/>
          <a:p>
            <a:pPr>
              <a:spcAft>
                <a:spcPts val="600"/>
              </a:spcAft>
            </a:pPr>
            <a:fld id="{DA2C159E-F13C-4A85-9A41-E7669D3E0D70}" type="slidenum">
              <a:rPr lang="en-GB">
                <a:solidFill>
                  <a:schemeClr val="tx1">
                    <a:alpha val="60000"/>
                  </a:schemeClr>
                </a:solidFill>
              </a:rPr>
              <a:pPr>
                <a:spcAft>
                  <a:spcPts val="600"/>
                </a:spcAft>
              </a:pPr>
              <a:t>33</a:t>
            </a:fld>
            <a:endParaRPr lang="en-GB" dirty="0">
              <a:solidFill>
                <a:schemeClr val="tx1">
                  <a:alpha val="60000"/>
                </a:schemeClr>
              </a:solidFill>
            </a:endParaRPr>
          </a:p>
        </p:txBody>
      </p:sp>
      <p:cxnSp>
        <p:nvCxnSpPr>
          <p:cNvPr id="21"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89621" y="2714454"/>
            <a:ext cx="0" cy="2429046"/>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5018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72088" cy="51435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A9CEA07-06DF-4CBE-B336-E5E729187FC7}"/>
              </a:ext>
            </a:extLst>
          </p:cNvPr>
          <p:cNvSpPr>
            <a:spLocks noGrp="1"/>
          </p:cNvSpPr>
          <p:nvPr>
            <p:ph type="title"/>
          </p:nvPr>
        </p:nvSpPr>
        <p:spPr>
          <a:xfrm>
            <a:off x="377441" y="130908"/>
            <a:ext cx="6452424" cy="1350394"/>
          </a:xfrm>
        </p:spPr>
        <p:txBody>
          <a:bodyPr>
            <a:normAutofit/>
          </a:bodyPr>
          <a:lstStyle/>
          <a:p>
            <a:r>
              <a:rPr lang="en-GB" sz="2000" b="1" dirty="0">
                <a:latin typeface="Arial"/>
                <a:cs typeface="Arial"/>
              </a:rPr>
              <a:t>Conclusions from articles and packaging analysis</a:t>
            </a:r>
            <a:endParaRPr lang="en-US" sz="2000" b="1" dirty="0"/>
          </a:p>
        </p:txBody>
      </p:sp>
      <p:sp>
        <p:nvSpPr>
          <p:cNvPr id="3" name="Text Placeholder 2">
            <a:extLst>
              <a:ext uri="{FF2B5EF4-FFF2-40B4-BE49-F238E27FC236}">
                <a16:creationId xmlns:a16="http://schemas.microsoft.com/office/drawing/2014/main" id="{E2A2EAFA-91DA-4E49-BE35-08B56EEF1E82}"/>
              </a:ext>
            </a:extLst>
          </p:cNvPr>
          <p:cNvSpPr>
            <a:spLocks noGrp="1"/>
          </p:cNvSpPr>
          <p:nvPr>
            <p:ph idx="1"/>
          </p:nvPr>
        </p:nvSpPr>
        <p:spPr>
          <a:xfrm>
            <a:off x="628650" y="1640964"/>
            <a:ext cx="3762512" cy="2991757"/>
          </a:xfrm>
        </p:spPr>
        <p:txBody>
          <a:bodyPr vert="horz" lIns="91440" tIns="45720" rIns="91440" bIns="45720" rtlCol="0" anchor="t">
            <a:normAutofit fontScale="92500" lnSpcReduction="10000"/>
          </a:bodyPr>
          <a:lstStyle/>
          <a:p>
            <a:r>
              <a:rPr lang="en-GB" sz="1500" dirty="0">
                <a:latin typeface="Arial"/>
                <a:cs typeface="Arial"/>
              </a:rPr>
              <a:t>The articles say that fat itself is not necessarily the problem behind obesity.</a:t>
            </a:r>
          </a:p>
          <a:p>
            <a:r>
              <a:rPr lang="en-GB" sz="1500" dirty="0">
                <a:latin typeface="Arial"/>
                <a:cs typeface="Arial"/>
              </a:rPr>
              <a:t>What conclusions did you draw about the food packaging? Do you think low fat is the way to go to lose weight?</a:t>
            </a:r>
          </a:p>
          <a:p>
            <a:r>
              <a:rPr lang="en-GB" sz="1500" dirty="0">
                <a:latin typeface="Arial"/>
                <a:cs typeface="Arial"/>
              </a:rPr>
              <a:t>As the image shows, manufacturers often add more carbohydrates to low-fat food.</a:t>
            </a:r>
          </a:p>
          <a:p>
            <a:r>
              <a:rPr lang="en-GB" sz="1500" dirty="0">
                <a:latin typeface="Arial"/>
                <a:cs typeface="Arial"/>
              </a:rPr>
              <a:t>As discussed in the previous lesson, fats dissolve chemicals linked to flavours easily. Removing them causes the food to lose flavour.</a:t>
            </a:r>
          </a:p>
          <a:p>
            <a:r>
              <a:rPr lang="en-GB" sz="1500" dirty="0">
                <a:latin typeface="Arial"/>
                <a:cs typeface="Arial"/>
              </a:rPr>
              <a:t>Adding carbohydrates, especially sugars, is intended to improve the flavour.</a:t>
            </a:r>
          </a:p>
        </p:txBody>
      </p:sp>
      <p:pic>
        <p:nvPicPr>
          <p:cNvPr id="12" name="Picture 13" descr="A picture containing graphical user interface&#10;&#10;Description automatically generated">
            <a:extLst>
              <a:ext uri="{FF2B5EF4-FFF2-40B4-BE49-F238E27FC236}">
                <a16:creationId xmlns:a16="http://schemas.microsoft.com/office/drawing/2014/main" id="{759B254C-42D3-7440-7C83-727EEF8F2623}"/>
              </a:ext>
            </a:extLst>
          </p:cNvPr>
          <p:cNvPicPr>
            <a:picLocks noChangeAspect="1"/>
          </p:cNvPicPr>
          <p:nvPr/>
        </p:nvPicPr>
        <p:blipFill>
          <a:blip r:embed="rId3"/>
          <a:stretch>
            <a:fillRect/>
          </a:stretch>
        </p:blipFill>
        <p:spPr>
          <a:xfrm>
            <a:off x="5100739" y="1616550"/>
            <a:ext cx="3560660" cy="1931657"/>
          </a:xfrm>
          <a:prstGeom prst="rect">
            <a:avLst/>
          </a:prstGeom>
        </p:spPr>
      </p:pic>
      <p:sp>
        <p:nvSpPr>
          <p:cNvPr id="4" name="Footer Placeholder 3">
            <a:extLst>
              <a:ext uri="{FF2B5EF4-FFF2-40B4-BE49-F238E27FC236}">
                <a16:creationId xmlns:a16="http://schemas.microsoft.com/office/drawing/2014/main" id="{591C2F88-7126-4071-B6DC-CEB5C2C99A5B}"/>
              </a:ext>
            </a:extLst>
          </p:cNvPr>
          <p:cNvSpPr>
            <a:spLocks noGrp="1"/>
          </p:cNvSpPr>
          <p:nvPr>
            <p:ph type="ftr" sz="quarter" idx="11"/>
          </p:nvPr>
        </p:nvSpPr>
        <p:spPr>
          <a:xfrm>
            <a:off x="3028950" y="4767262"/>
            <a:ext cx="3086100" cy="273844"/>
          </a:xfrm>
        </p:spPr>
        <p:txBody>
          <a:bodyPr>
            <a:normAutofit/>
          </a:bodyPr>
          <a:lstStyle/>
          <a:p>
            <a:pPr>
              <a:spcAft>
                <a:spcPts val="600"/>
              </a:spcAft>
            </a:pPr>
            <a:r>
              <a:rPr lang="en-GB" dirty="0"/>
              <a:t>Education and Training Foundation</a:t>
            </a:r>
          </a:p>
        </p:txBody>
      </p:sp>
      <p:sp>
        <p:nvSpPr>
          <p:cNvPr id="5" name="Slide Number Placeholder 4">
            <a:extLst>
              <a:ext uri="{FF2B5EF4-FFF2-40B4-BE49-F238E27FC236}">
                <a16:creationId xmlns:a16="http://schemas.microsoft.com/office/drawing/2014/main" id="{A2D15507-79A5-42E6-BFBE-A5114C6CD634}"/>
              </a:ext>
            </a:extLst>
          </p:cNvPr>
          <p:cNvSpPr>
            <a:spLocks noGrp="1"/>
          </p:cNvSpPr>
          <p:nvPr>
            <p:ph type="sldNum" sz="quarter" idx="12"/>
          </p:nvPr>
        </p:nvSpPr>
        <p:spPr>
          <a:xfrm>
            <a:off x="6457950" y="4767262"/>
            <a:ext cx="2057400" cy="273844"/>
          </a:xfrm>
        </p:spPr>
        <p:txBody>
          <a:bodyPr>
            <a:normAutofit/>
          </a:bodyPr>
          <a:lstStyle/>
          <a:p>
            <a:pPr>
              <a:spcAft>
                <a:spcPts val="600"/>
              </a:spcAft>
            </a:pPr>
            <a:fld id="{DA2C159E-F13C-4A85-9A41-E7669D3E0D70}" type="slidenum">
              <a:rPr lang="en-GB" smtClean="0"/>
              <a:pPr>
                <a:spcAft>
                  <a:spcPts val="600"/>
                </a:spcAft>
              </a:pPr>
              <a:t>34</a:t>
            </a:fld>
            <a:endParaRPr lang="en-GB" dirty="0"/>
          </a:p>
        </p:txBody>
      </p:sp>
    </p:spTree>
    <p:extLst>
      <p:ext uri="{BB962C8B-B14F-4D97-AF65-F5344CB8AC3E}">
        <p14:creationId xmlns:p14="http://schemas.microsoft.com/office/powerpoint/2010/main" val="287184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CEA07-06DF-4CBE-B336-E5E729187FC7}"/>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‘Good’ and ‘bad’ fats</a:t>
            </a:r>
          </a:p>
        </p:txBody>
      </p:sp>
      <p:sp>
        <p:nvSpPr>
          <p:cNvPr id="4" name="Footer Placeholder 3">
            <a:extLst>
              <a:ext uri="{FF2B5EF4-FFF2-40B4-BE49-F238E27FC236}">
                <a16:creationId xmlns:a16="http://schemas.microsoft.com/office/drawing/2014/main" id="{591C2F88-7126-4071-B6DC-CEB5C2C99A5B}"/>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A2D15507-79A5-42E6-BFBE-A5114C6CD634}"/>
              </a:ext>
            </a:extLst>
          </p:cNvPr>
          <p:cNvSpPr>
            <a:spLocks noGrp="1"/>
          </p:cNvSpPr>
          <p:nvPr>
            <p:ph type="sldNum" sz="quarter" idx="12"/>
          </p:nvPr>
        </p:nvSpPr>
        <p:spPr/>
        <p:txBody>
          <a:bodyPr/>
          <a:lstStyle/>
          <a:p>
            <a:fld id="{DA2C159E-F13C-4A85-9A41-E7669D3E0D70}" type="slidenum">
              <a:rPr lang="en-GB" smtClean="0"/>
              <a:pPr/>
              <a:t>35</a:t>
            </a:fld>
            <a:endParaRPr lang="en-GB" dirty="0"/>
          </a:p>
        </p:txBody>
      </p:sp>
      <p:sp>
        <p:nvSpPr>
          <p:cNvPr id="7" name="Content Placeholder 6">
            <a:extLst>
              <a:ext uri="{FF2B5EF4-FFF2-40B4-BE49-F238E27FC236}">
                <a16:creationId xmlns:a16="http://schemas.microsoft.com/office/drawing/2014/main" id="{BC76C900-0A2E-B7CE-AF4F-A332CB745BFA}"/>
              </a:ext>
            </a:extLst>
          </p:cNvPr>
          <p:cNvSpPr>
            <a:spLocks noGrp="1"/>
          </p:cNvSpPr>
          <p:nvPr>
            <p:ph idx="1"/>
          </p:nvPr>
        </p:nvSpPr>
        <p:spPr/>
        <p:txBody>
          <a:bodyPr vert="horz" lIns="91440" tIns="45720" rIns="91440" bIns="45720" rtlCol="0" anchor="t">
            <a:normAutofit/>
          </a:bodyPr>
          <a:lstStyle/>
          <a:p>
            <a:r>
              <a:rPr lang="en-GB" dirty="0">
                <a:ea typeface="Calibri"/>
                <a:cs typeface="Calibri"/>
              </a:rPr>
              <a:t>However, the articles also mention 'Good and bad fats'.</a:t>
            </a:r>
          </a:p>
          <a:p>
            <a:r>
              <a:rPr lang="en-GB" dirty="0">
                <a:ea typeface="Calibri"/>
                <a:cs typeface="Calibri"/>
              </a:rPr>
              <a:t>What does this mean?</a:t>
            </a:r>
          </a:p>
          <a:p>
            <a:r>
              <a:rPr lang="en-GB" dirty="0">
                <a:ea typeface="Calibri"/>
                <a:cs typeface="Calibri"/>
              </a:rPr>
              <a:t>What are the implications for health?</a:t>
            </a:r>
          </a:p>
          <a:p>
            <a:r>
              <a:rPr lang="en-GB" dirty="0">
                <a:ea typeface="Calibri"/>
                <a:cs typeface="Calibri"/>
              </a:rPr>
              <a:t>Think, Pair, Share </a:t>
            </a:r>
            <a:r>
              <a:rPr lang="en-GB" dirty="0">
                <a:ea typeface="Calibri"/>
                <a:cs typeface="Calibri"/>
                <a:sym typeface="Symbol" panose="05050102010706020507" pitchFamily="18" charset="2"/>
              </a:rPr>
              <a:t></a:t>
            </a:r>
            <a:r>
              <a:rPr lang="en-GB" dirty="0">
                <a:ea typeface="Calibri"/>
                <a:cs typeface="Calibri"/>
              </a:rPr>
              <a:t> what ideas do you have about this?</a:t>
            </a:r>
          </a:p>
        </p:txBody>
      </p:sp>
    </p:spTree>
    <p:extLst>
      <p:ext uri="{BB962C8B-B14F-4D97-AF65-F5344CB8AC3E}">
        <p14:creationId xmlns:p14="http://schemas.microsoft.com/office/powerpoint/2010/main" val="4156469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6D4BE-B6A5-49F6-BBA5-99843E768EC7}"/>
              </a:ext>
            </a:extLst>
          </p:cNvPr>
          <p:cNvSpPr>
            <a:spLocks noGrp="1"/>
          </p:cNvSpPr>
          <p:nvPr>
            <p:ph type="title"/>
          </p:nvPr>
        </p:nvSpPr>
        <p:spPr/>
        <p:txBody>
          <a:bodyPr/>
          <a:lstStyle/>
          <a:p>
            <a:r>
              <a:rPr lang="en-GB" dirty="0"/>
              <a:t>Saturated and unsaturated fatty acids and their link to health</a:t>
            </a:r>
          </a:p>
        </p:txBody>
      </p:sp>
      <p:sp>
        <p:nvSpPr>
          <p:cNvPr id="4" name="Footer Placeholder 3">
            <a:extLst>
              <a:ext uri="{FF2B5EF4-FFF2-40B4-BE49-F238E27FC236}">
                <a16:creationId xmlns:a16="http://schemas.microsoft.com/office/drawing/2014/main" id="{B859D8C2-50B6-40E2-9D5F-7220099C7643}"/>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29847504-5901-47B4-9D1A-E512B0AF82F4}"/>
              </a:ext>
            </a:extLst>
          </p:cNvPr>
          <p:cNvSpPr>
            <a:spLocks noGrp="1"/>
          </p:cNvSpPr>
          <p:nvPr>
            <p:ph type="sldNum" sz="quarter" idx="12"/>
          </p:nvPr>
        </p:nvSpPr>
        <p:spPr/>
        <p:txBody>
          <a:bodyPr/>
          <a:lstStyle/>
          <a:p>
            <a:fld id="{DA2C159E-F13C-4A85-9A41-E7669D3E0D70}" type="slidenum">
              <a:rPr lang="en-GB" smtClean="0"/>
              <a:pPr/>
              <a:t>36</a:t>
            </a:fld>
            <a:endParaRPr lang="en-GB" dirty="0"/>
          </a:p>
        </p:txBody>
      </p:sp>
      <p:sp>
        <p:nvSpPr>
          <p:cNvPr id="6" name="Rectangle 5">
            <a:extLst>
              <a:ext uri="{FF2B5EF4-FFF2-40B4-BE49-F238E27FC236}">
                <a16:creationId xmlns:a16="http://schemas.microsoft.com/office/drawing/2014/main" id="{963C49DD-3344-423D-ACAE-CE7955F5AD4C}"/>
              </a:ext>
            </a:extLst>
          </p:cNvPr>
          <p:cNvSpPr/>
          <p:nvPr/>
        </p:nvSpPr>
        <p:spPr>
          <a:xfrm>
            <a:off x="232951" y="619887"/>
            <a:ext cx="6993355" cy="646331"/>
          </a:xfrm>
          <a:prstGeom prst="rect">
            <a:avLst/>
          </a:prstGeom>
        </p:spPr>
        <p:txBody>
          <a:bodyPr wrap="square" lIns="91440" tIns="45720" rIns="91440" bIns="45720" anchor="t">
            <a:spAutoFit/>
          </a:bodyPr>
          <a:lstStyle/>
          <a:p>
            <a:r>
              <a:rPr lang="en-US" b="1" dirty="0">
                <a:solidFill>
                  <a:srgbClr val="212B32"/>
                </a:solidFill>
                <a:latin typeface="Frutiger W01"/>
              </a:rPr>
              <a:t>“Too much fat in your diet, especially saturated fats, can raise your cholesterol, which increases the risk of heart disease." (NHS, 2020)</a:t>
            </a:r>
            <a:endParaRPr lang="en-GB" dirty="0"/>
          </a:p>
        </p:txBody>
      </p:sp>
      <p:sp>
        <p:nvSpPr>
          <p:cNvPr id="3" name="TextBox 2">
            <a:extLst>
              <a:ext uri="{FF2B5EF4-FFF2-40B4-BE49-F238E27FC236}">
                <a16:creationId xmlns:a16="http://schemas.microsoft.com/office/drawing/2014/main" id="{DC71CB8C-A0DE-C0B7-C5C9-59117139318D}"/>
              </a:ext>
            </a:extLst>
          </p:cNvPr>
          <p:cNvSpPr txBox="1"/>
          <p:nvPr/>
        </p:nvSpPr>
        <p:spPr>
          <a:xfrm>
            <a:off x="232951" y="2075238"/>
            <a:ext cx="3831669" cy="2677656"/>
          </a:xfrm>
          <a:prstGeom prst="rect">
            <a:avLst/>
          </a:prstGeom>
          <a:noFill/>
        </p:spPr>
        <p:txBody>
          <a:bodyPr wrap="square" rtlCol="0">
            <a:spAutoFit/>
          </a:bodyPr>
          <a:lstStyle/>
          <a:p>
            <a:r>
              <a:rPr lang="en-GB" sz="2100" b="1" dirty="0"/>
              <a:t>What is the difference between saturated and unsaturated fats?</a:t>
            </a:r>
          </a:p>
          <a:p>
            <a:endParaRPr lang="en-GB" sz="2100" b="1" dirty="0"/>
          </a:p>
          <a:p>
            <a:r>
              <a:rPr lang="en-GB" sz="2100" b="1" dirty="0"/>
              <a:t>Where do they come from?</a:t>
            </a:r>
          </a:p>
          <a:p>
            <a:endParaRPr lang="en-GB" sz="2100" b="1" dirty="0"/>
          </a:p>
          <a:p>
            <a:r>
              <a:rPr lang="en-GB" sz="2100" b="1" dirty="0"/>
              <a:t>Why are saturated fats seen as ‘bad’?</a:t>
            </a:r>
          </a:p>
        </p:txBody>
      </p:sp>
      <p:sp>
        <p:nvSpPr>
          <p:cNvPr id="7" name="TextBox 6">
            <a:extLst>
              <a:ext uri="{FF2B5EF4-FFF2-40B4-BE49-F238E27FC236}">
                <a16:creationId xmlns:a16="http://schemas.microsoft.com/office/drawing/2014/main" id="{242F3819-D5D6-38BB-AB32-303F95E97360}"/>
              </a:ext>
            </a:extLst>
          </p:cNvPr>
          <p:cNvSpPr txBox="1"/>
          <p:nvPr/>
        </p:nvSpPr>
        <p:spPr>
          <a:xfrm>
            <a:off x="4155193" y="1634922"/>
            <a:ext cx="4908882" cy="124649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1350" b="1" dirty="0">
                <a:solidFill>
                  <a:srgbClr val="0071F8"/>
                </a:solidFill>
                <a:cs typeface="Arial"/>
              </a:rPr>
              <a:t>Saturated fat has no double bonds in the fatty acid chain. Usually solid at room temperature.</a:t>
            </a:r>
          </a:p>
          <a:p>
            <a:r>
              <a:rPr lang="en-GB" sz="1350" b="1" dirty="0">
                <a:solidFill>
                  <a:srgbClr val="00A068"/>
                </a:solidFill>
                <a:cs typeface="Arial"/>
              </a:rPr>
              <a:t>Unsaturated fat has at least one double bond in the fatty acid chain. Usually liquid (oil) at room temperature.</a:t>
            </a:r>
          </a:p>
          <a:p>
            <a:r>
              <a:rPr lang="en-GB" sz="1350" b="1" dirty="0">
                <a:solidFill>
                  <a:srgbClr val="BE0064"/>
                </a:solidFill>
                <a:cs typeface="Arial"/>
              </a:rPr>
              <a:t>Polyunsaturated fat has multiple double bonds in the fatty acid chain.</a:t>
            </a:r>
          </a:p>
        </p:txBody>
      </p:sp>
      <p:sp>
        <p:nvSpPr>
          <p:cNvPr id="8" name="TextBox 7">
            <a:extLst>
              <a:ext uri="{FF2B5EF4-FFF2-40B4-BE49-F238E27FC236}">
                <a16:creationId xmlns:a16="http://schemas.microsoft.com/office/drawing/2014/main" id="{C9E69C36-2683-2B52-C989-18FF5C656CDC}"/>
              </a:ext>
            </a:extLst>
          </p:cNvPr>
          <p:cNvSpPr txBox="1"/>
          <p:nvPr/>
        </p:nvSpPr>
        <p:spPr>
          <a:xfrm>
            <a:off x="4155192" y="3218280"/>
            <a:ext cx="4908882" cy="62324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1350" b="1" dirty="0">
                <a:solidFill>
                  <a:srgbClr val="0071F8"/>
                </a:solidFill>
                <a:cs typeface="Arial"/>
              </a:rPr>
              <a:t>Saturated fat = 'animal fat' </a:t>
            </a:r>
            <a:r>
              <a:rPr lang="en-GB" sz="1350" b="1" dirty="0">
                <a:solidFill>
                  <a:srgbClr val="0071F8"/>
                </a:solidFill>
                <a:cs typeface="Arial"/>
                <a:sym typeface="Symbol" panose="05050102010706020507" pitchFamily="18" charset="2"/>
              </a:rPr>
              <a:t></a:t>
            </a:r>
            <a:r>
              <a:rPr lang="en-GB" sz="1350" b="1" dirty="0">
                <a:solidFill>
                  <a:srgbClr val="0071F8"/>
                </a:solidFill>
                <a:cs typeface="Arial"/>
              </a:rPr>
              <a:t> adipose tissue of mammals (lard)</a:t>
            </a:r>
            <a:endParaRPr lang="en-US" dirty="0">
              <a:solidFill>
                <a:srgbClr val="000000"/>
              </a:solidFill>
              <a:cs typeface="Arial"/>
            </a:endParaRPr>
          </a:p>
          <a:p>
            <a:r>
              <a:rPr lang="en-GB" sz="1350" b="1" dirty="0">
                <a:solidFill>
                  <a:srgbClr val="00A068"/>
                </a:solidFill>
                <a:cs typeface="Arial"/>
              </a:rPr>
              <a:t>Unsaturated fat = plant and fish oils</a:t>
            </a:r>
          </a:p>
        </p:txBody>
      </p:sp>
      <p:sp>
        <p:nvSpPr>
          <p:cNvPr id="9" name="TextBox 8">
            <a:extLst>
              <a:ext uri="{FF2B5EF4-FFF2-40B4-BE49-F238E27FC236}">
                <a16:creationId xmlns:a16="http://schemas.microsoft.com/office/drawing/2014/main" id="{6269BBE6-A42C-4DFE-46DF-3C162D7B7CF0}"/>
              </a:ext>
            </a:extLst>
          </p:cNvPr>
          <p:cNvSpPr txBox="1"/>
          <p:nvPr/>
        </p:nvSpPr>
        <p:spPr>
          <a:xfrm>
            <a:off x="4155192" y="4173452"/>
            <a:ext cx="4908882" cy="4154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1350" b="1" dirty="0">
                <a:solidFill>
                  <a:srgbClr val="0071F8"/>
                </a:solidFill>
                <a:cs typeface="Arial"/>
              </a:rPr>
              <a:t>This is linked to the cholesterol model of coronary heart disease (CHD)...</a:t>
            </a:r>
          </a:p>
        </p:txBody>
      </p:sp>
    </p:spTree>
    <p:extLst>
      <p:ext uri="{BB962C8B-B14F-4D97-AF65-F5344CB8AC3E}">
        <p14:creationId xmlns:p14="http://schemas.microsoft.com/office/powerpoint/2010/main" val="306236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44536-0B36-4562-8BE9-3F86B59FF32B}"/>
              </a:ext>
            </a:extLst>
          </p:cNvPr>
          <p:cNvSpPr>
            <a:spLocks noGrp="1"/>
          </p:cNvSpPr>
          <p:nvPr>
            <p:ph type="title"/>
          </p:nvPr>
        </p:nvSpPr>
        <p:spPr/>
        <p:txBody>
          <a:bodyPr/>
          <a:lstStyle/>
          <a:p>
            <a:r>
              <a:rPr lang="en-GB" dirty="0"/>
              <a:t>Cholesterol</a:t>
            </a:r>
          </a:p>
        </p:txBody>
      </p:sp>
      <p:sp>
        <p:nvSpPr>
          <p:cNvPr id="3" name="Text Placeholder 2">
            <a:extLst>
              <a:ext uri="{FF2B5EF4-FFF2-40B4-BE49-F238E27FC236}">
                <a16:creationId xmlns:a16="http://schemas.microsoft.com/office/drawing/2014/main" id="{7E7CFBBB-6472-4283-9D6F-E3951E5D8C12}"/>
              </a:ext>
            </a:extLst>
          </p:cNvPr>
          <p:cNvSpPr>
            <a:spLocks noGrp="1"/>
          </p:cNvSpPr>
          <p:nvPr>
            <p:ph type="body" sz="quarter" idx="13"/>
          </p:nvPr>
        </p:nvSpPr>
        <p:spPr/>
        <p:txBody>
          <a:bodyPr/>
          <a:lstStyle/>
          <a:p>
            <a:r>
              <a:rPr lang="en-GB" dirty="0"/>
              <a:t>Write down everything that comes into your mind when you hear the word ‘cholesterol’.</a:t>
            </a:r>
          </a:p>
        </p:txBody>
      </p:sp>
      <p:sp>
        <p:nvSpPr>
          <p:cNvPr id="4" name="Footer Placeholder 3">
            <a:extLst>
              <a:ext uri="{FF2B5EF4-FFF2-40B4-BE49-F238E27FC236}">
                <a16:creationId xmlns:a16="http://schemas.microsoft.com/office/drawing/2014/main" id="{C9ADDE16-EE8D-4610-8D6E-EF1F94D50FB4}"/>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562E9423-71D4-47B2-B4DA-05B688263AA5}"/>
              </a:ext>
            </a:extLst>
          </p:cNvPr>
          <p:cNvSpPr>
            <a:spLocks noGrp="1"/>
          </p:cNvSpPr>
          <p:nvPr>
            <p:ph type="sldNum" sz="quarter" idx="12"/>
          </p:nvPr>
        </p:nvSpPr>
        <p:spPr/>
        <p:txBody>
          <a:bodyPr/>
          <a:lstStyle/>
          <a:p>
            <a:fld id="{DA2C159E-F13C-4A85-9A41-E7669D3E0D70}" type="slidenum">
              <a:rPr lang="en-GB" smtClean="0"/>
              <a:pPr/>
              <a:t>37</a:t>
            </a:fld>
            <a:endParaRPr lang="en-GB" dirty="0"/>
          </a:p>
        </p:txBody>
      </p:sp>
    </p:spTree>
    <p:extLst>
      <p:ext uri="{BB962C8B-B14F-4D97-AF65-F5344CB8AC3E}">
        <p14:creationId xmlns:p14="http://schemas.microsoft.com/office/powerpoint/2010/main" val="30970392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FABD66-8BA7-4FC7-8CDA-BAB2D5A87DDA}"/>
              </a:ext>
            </a:extLst>
          </p:cNvPr>
          <p:cNvPicPr>
            <a:picLocks noChangeAspect="1"/>
          </p:cNvPicPr>
          <p:nvPr/>
        </p:nvPicPr>
        <p:blipFill>
          <a:blip r:embed="rId3"/>
          <a:stretch>
            <a:fillRect/>
          </a:stretch>
        </p:blipFill>
        <p:spPr>
          <a:xfrm rot="5400000">
            <a:off x="5616965" y="571457"/>
            <a:ext cx="2795611" cy="4165461"/>
          </a:xfrm>
          <a:prstGeom prst="rect">
            <a:avLst/>
          </a:prstGeom>
        </p:spPr>
      </p:pic>
      <p:sp>
        <p:nvSpPr>
          <p:cNvPr id="2" name="Title 1"/>
          <p:cNvSpPr>
            <a:spLocks noGrp="1"/>
          </p:cNvSpPr>
          <p:nvPr>
            <p:ph type="title"/>
          </p:nvPr>
        </p:nvSpPr>
        <p:spPr>
          <a:xfrm>
            <a:off x="5436097" y="205979"/>
            <a:ext cx="3239591" cy="857250"/>
          </a:xfrm>
        </p:spPr>
        <p:txBody>
          <a:bodyPr/>
          <a:lstStyle/>
          <a:p>
            <a:r>
              <a:rPr lang="en-GB" dirty="0"/>
              <a:t>Cholesterol</a:t>
            </a:r>
          </a:p>
        </p:txBody>
      </p:sp>
      <p:sp>
        <p:nvSpPr>
          <p:cNvPr id="3" name="Content Placeholder 2"/>
          <p:cNvSpPr>
            <a:spLocks noGrp="1"/>
          </p:cNvSpPr>
          <p:nvPr>
            <p:ph idx="1"/>
          </p:nvPr>
        </p:nvSpPr>
        <p:spPr>
          <a:xfrm>
            <a:off x="201599" y="339502"/>
            <a:ext cx="4730441" cy="4570898"/>
          </a:xfrm>
        </p:spPr>
        <p:txBody>
          <a:bodyPr vert="horz" lIns="0" tIns="0" rIns="0" bIns="0" rtlCol="0" anchor="t">
            <a:normAutofit fontScale="92500" lnSpcReduction="10000"/>
          </a:bodyPr>
          <a:lstStyle/>
          <a:p>
            <a:r>
              <a:rPr lang="en-GB" sz="1800" dirty="0"/>
              <a:t>This is another form of lipid which has a bad reputation from a dietary perspective.</a:t>
            </a:r>
          </a:p>
          <a:p>
            <a:r>
              <a:rPr lang="en-GB" sz="1800" dirty="0"/>
              <a:t>However, it is needed for many functions.</a:t>
            </a:r>
          </a:p>
          <a:p>
            <a:r>
              <a:rPr lang="en-GB" sz="1800" dirty="0"/>
              <a:t>It stabilises cell membranes (keeps them fluid).</a:t>
            </a:r>
          </a:p>
          <a:p>
            <a:r>
              <a:rPr lang="en-GB" sz="1800" dirty="0"/>
              <a:t>It is needed to make steroids.</a:t>
            </a:r>
          </a:p>
          <a:p>
            <a:r>
              <a:rPr lang="en-GB" sz="1800" dirty="0"/>
              <a:t>Many vitamins and hormones are steroids:</a:t>
            </a:r>
            <a:endParaRPr lang="en-GB" sz="1800" dirty="0">
              <a:cs typeface="Arial"/>
            </a:endParaRPr>
          </a:p>
          <a:p>
            <a:pPr lvl="1"/>
            <a:r>
              <a:rPr lang="en-GB" sz="1600" dirty="0"/>
              <a:t>Vitamin D (derived from 7-dehydrocholesterol)</a:t>
            </a:r>
          </a:p>
          <a:p>
            <a:pPr lvl="1"/>
            <a:r>
              <a:rPr lang="en-GB" sz="1600" dirty="0"/>
              <a:t>Cortisol (stress hormone) and adrenaline (fight or flight)</a:t>
            </a:r>
          </a:p>
          <a:p>
            <a:pPr lvl="1"/>
            <a:r>
              <a:rPr lang="en-GB" sz="1600" dirty="0"/>
              <a:t>Testosterone (androgen – ‘male’ hormone) and oestrogen (‘female’ hormone).</a:t>
            </a:r>
          </a:p>
          <a:p>
            <a:pPr marL="0" lvl="1" indent="0">
              <a:buNone/>
            </a:pPr>
            <a:endParaRPr lang="en-GB" sz="1600" dirty="0"/>
          </a:p>
          <a:p>
            <a:pPr marL="0" lvl="1" indent="0">
              <a:buNone/>
            </a:pPr>
            <a:r>
              <a:rPr lang="en-GB" sz="1600" dirty="0"/>
              <a:t>Imagine what might happen if these were not available?</a:t>
            </a:r>
          </a:p>
          <a:p>
            <a:pPr marL="0" lvl="1" indent="0">
              <a:buNone/>
            </a:pPr>
            <a:endParaRPr lang="en-GB" sz="1600" dirty="0"/>
          </a:p>
          <a:p>
            <a:pPr marL="0" lvl="1" indent="0">
              <a:buNone/>
            </a:pPr>
            <a:r>
              <a:rPr lang="en-GB" sz="1600" dirty="0"/>
              <a:t>Luckily, the liver can make what we need. The requirement for dietary cholesterol remains controversial…</a:t>
            </a:r>
          </a:p>
          <a:p>
            <a:endParaRPr lang="en-GB" sz="1800" dirty="0"/>
          </a:p>
        </p:txBody>
      </p:sp>
      <p:sp>
        <p:nvSpPr>
          <p:cNvPr id="4" name="Footer Placeholder 3">
            <a:extLst>
              <a:ext uri="{FF2B5EF4-FFF2-40B4-BE49-F238E27FC236}">
                <a16:creationId xmlns:a16="http://schemas.microsoft.com/office/drawing/2014/main" id="{34EA9B4C-3CDA-4469-7696-C21FD07F9EAE}"/>
              </a:ext>
            </a:extLst>
          </p:cNvPr>
          <p:cNvSpPr>
            <a:spLocks noGrp="1"/>
          </p:cNvSpPr>
          <p:nvPr>
            <p:ph type="ftr" sz="quarter" idx="11"/>
          </p:nvPr>
        </p:nvSpPr>
        <p:spPr/>
        <p:txBody>
          <a:bodyPr/>
          <a:lstStyle/>
          <a:p>
            <a:r>
              <a:rPr lang="en-GB" cap="none" dirty="0"/>
              <a:t>Education and Training Foundation</a:t>
            </a:r>
          </a:p>
        </p:txBody>
      </p:sp>
      <p:sp>
        <p:nvSpPr>
          <p:cNvPr id="6" name="Slide Number Placeholder 5">
            <a:extLst>
              <a:ext uri="{FF2B5EF4-FFF2-40B4-BE49-F238E27FC236}">
                <a16:creationId xmlns:a16="http://schemas.microsoft.com/office/drawing/2014/main" id="{15719FBD-ADBB-DA08-99BF-F2DC5EC0C4CD}"/>
              </a:ext>
            </a:extLst>
          </p:cNvPr>
          <p:cNvSpPr>
            <a:spLocks noGrp="1"/>
          </p:cNvSpPr>
          <p:nvPr>
            <p:ph type="sldNum" sz="quarter" idx="12"/>
          </p:nvPr>
        </p:nvSpPr>
        <p:spPr/>
        <p:txBody>
          <a:bodyPr/>
          <a:lstStyle/>
          <a:p>
            <a:fld id="{03423B0E-AC18-405A-BE2C-9F8B28E6E755}" type="slidenum">
              <a:rPr lang="en-GB" smtClean="0"/>
              <a:t>38</a:t>
            </a:fld>
            <a:endParaRPr lang="en-GB" dirty="0"/>
          </a:p>
        </p:txBody>
      </p:sp>
    </p:spTree>
    <p:extLst>
      <p:ext uri="{BB962C8B-B14F-4D97-AF65-F5344CB8AC3E}">
        <p14:creationId xmlns:p14="http://schemas.microsoft.com/office/powerpoint/2010/main" val="39343720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174262" y="32855"/>
            <a:ext cx="6858000" cy="5143500"/>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143363" name="Title 1"/>
          <p:cNvSpPr>
            <a:spLocks noGrp="1"/>
          </p:cNvSpPr>
          <p:nvPr>
            <p:ph type="title"/>
          </p:nvPr>
        </p:nvSpPr>
        <p:spPr>
          <a:xfrm>
            <a:off x="1243399" y="30893"/>
            <a:ext cx="6858000" cy="482204"/>
          </a:xfrm>
        </p:spPr>
        <p:txBody>
          <a:bodyPr/>
          <a:lstStyle/>
          <a:p>
            <a:r>
              <a:rPr lang="en-GB" sz="1650" dirty="0"/>
              <a:t>HDL cholesterol and CHD risk data from the Framingham Study</a:t>
            </a:r>
            <a:endParaRPr lang="en-GB" sz="1650" dirty="0">
              <a:cs typeface="Arial"/>
            </a:endParaRPr>
          </a:p>
        </p:txBody>
      </p:sp>
      <p:sp>
        <p:nvSpPr>
          <p:cNvPr id="143364" name="Content Placeholder 3"/>
          <p:cNvSpPr>
            <a:spLocks noGrp="1"/>
          </p:cNvSpPr>
          <p:nvPr>
            <p:ph sz="half" idx="2"/>
          </p:nvPr>
        </p:nvSpPr>
        <p:spPr>
          <a:xfrm>
            <a:off x="4929188" y="964408"/>
            <a:ext cx="2857500" cy="3750469"/>
          </a:xfrm>
        </p:spPr>
        <p:txBody>
          <a:bodyPr/>
          <a:lstStyle/>
          <a:p>
            <a:r>
              <a:rPr lang="en-GB" sz="1650" dirty="0"/>
              <a:t>Examine the data which shows HDL cholesterol and CHD risk:</a:t>
            </a:r>
          </a:p>
          <a:p>
            <a:endParaRPr lang="en-GB" sz="1650" dirty="0"/>
          </a:p>
          <a:p>
            <a:pPr marL="457200" lvl="1">
              <a:buFont typeface="Courier New" panose="02070309020205020404" pitchFamily="49" charset="0"/>
              <a:buChar char="o"/>
            </a:pPr>
            <a:r>
              <a:rPr lang="en-GB" sz="1500" dirty="0"/>
              <a:t>Describe any trends you see.</a:t>
            </a:r>
          </a:p>
          <a:p>
            <a:pPr marL="457200" lvl="1">
              <a:buFont typeface="Courier New" panose="02070309020205020404" pitchFamily="49" charset="0"/>
              <a:buChar char="o"/>
            </a:pPr>
            <a:r>
              <a:rPr lang="en-GB" sz="1500" dirty="0"/>
              <a:t>Suggest reasons for any trends you have identified and differences between the two sets of data</a:t>
            </a:r>
          </a:p>
          <a:p>
            <a:pPr marL="457200" lvl="1">
              <a:buFont typeface="Courier New" panose="02070309020205020404" pitchFamily="49" charset="0"/>
              <a:buChar char="o"/>
            </a:pPr>
            <a:r>
              <a:rPr lang="en-GB" sz="1500" dirty="0"/>
              <a:t>What conclusions can you make?</a:t>
            </a:r>
          </a:p>
        </p:txBody>
      </p:sp>
      <p:grpSp>
        <p:nvGrpSpPr>
          <p:cNvPr id="143365" name="Group 41"/>
          <p:cNvGrpSpPr>
            <a:grpSpLocks/>
          </p:cNvGrpSpPr>
          <p:nvPr/>
        </p:nvGrpSpPr>
        <p:grpSpPr bwMode="auto">
          <a:xfrm>
            <a:off x="1240450" y="803672"/>
            <a:ext cx="3706601" cy="4190691"/>
            <a:chOff x="266769" y="1071563"/>
            <a:chExt cx="5091049" cy="5633518"/>
          </a:xfrm>
        </p:grpSpPr>
        <p:grpSp>
          <p:nvGrpSpPr>
            <p:cNvPr id="143366" name="Group 39"/>
            <p:cNvGrpSpPr>
              <a:grpSpLocks/>
            </p:cNvGrpSpPr>
            <p:nvPr/>
          </p:nvGrpSpPr>
          <p:grpSpPr bwMode="auto">
            <a:xfrm>
              <a:off x="3213894" y="1071563"/>
              <a:ext cx="1072779" cy="356922"/>
              <a:chOff x="3142436" y="642918"/>
              <a:chExt cx="1072799" cy="356925"/>
            </a:xfrm>
          </p:grpSpPr>
          <p:sp>
            <p:nvSpPr>
              <p:cNvPr id="36" name="Rectangle 35"/>
              <p:cNvSpPr/>
              <p:nvPr/>
            </p:nvSpPr>
            <p:spPr bwMode="auto">
              <a:xfrm>
                <a:off x="3142436" y="642918"/>
                <a:ext cx="214233" cy="356925"/>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143400" name="TextBox 36"/>
              <p:cNvSpPr txBox="1">
                <a:spLocks noChangeArrowheads="1"/>
              </p:cNvSpPr>
              <p:nvPr/>
            </p:nvSpPr>
            <p:spPr bwMode="auto">
              <a:xfrm>
                <a:off x="3428992" y="676809"/>
                <a:ext cx="786243" cy="310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Male</a:t>
                </a:r>
              </a:p>
            </p:txBody>
          </p:sp>
        </p:grpSp>
        <p:grpSp>
          <p:nvGrpSpPr>
            <p:cNvPr id="143367" name="Group 38"/>
            <p:cNvGrpSpPr>
              <a:grpSpLocks/>
            </p:cNvGrpSpPr>
            <p:nvPr/>
          </p:nvGrpSpPr>
          <p:grpSpPr bwMode="auto">
            <a:xfrm>
              <a:off x="3214687" y="1500188"/>
              <a:ext cx="1137398" cy="357187"/>
              <a:chOff x="3143229" y="1071546"/>
              <a:chExt cx="1137419" cy="357190"/>
            </a:xfrm>
          </p:grpSpPr>
          <p:sp>
            <p:nvSpPr>
              <p:cNvPr id="143397" name="Rectangle 34"/>
              <p:cNvSpPr>
                <a:spLocks noChangeArrowheads="1"/>
              </p:cNvSpPr>
              <p:nvPr/>
            </p:nvSpPr>
            <p:spPr bwMode="auto">
              <a:xfrm>
                <a:off x="3143229" y="1071546"/>
                <a:ext cx="214325" cy="35719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143398" name="TextBox 37"/>
              <p:cNvSpPr txBox="1">
                <a:spLocks noChangeArrowheads="1"/>
              </p:cNvSpPr>
              <p:nvPr/>
            </p:nvSpPr>
            <p:spPr bwMode="auto">
              <a:xfrm>
                <a:off x="3430980" y="1103449"/>
                <a:ext cx="849668" cy="310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Female</a:t>
                </a:r>
              </a:p>
            </p:txBody>
          </p:sp>
        </p:grpSp>
        <p:sp>
          <p:nvSpPr>
            <p:cNvPr id="143368" name="TextBox 40"/>
            <p:cNvSpPr txBox="1">
              <a:spLocks noChangeArrowheads="1"/>
            </p:cNvSpPr>
            <p:nvPr/>
          </p:nvSpPr>
          <p:spPr bwMode="auto">
            <a:xfrm>
              <a:off x="714375" y="5929315"/>
              <a:ext cx="4422636" cy="775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1050" dirty="0">
                  <a:solidFill>
                    <a:srgbClr val="000000"/>
                  </a:solidFill>
                </a:rPr>
                <a:t>Source: Gordon et al (1977), American Journal of Medicine, 62:707-14 and used in </a:t>
              </a:r>
              <a:r>
                <a:rPr lang="en-GB" sz="1050" u="sng" dirty="0">
                  <a:solidFill>
                    <a:srgbClr val="FFFFFF"/>
                  </a:solidFill>
                  <a:hlinkClick r:id="rId3"/>
                </a:rPr>
                <a:t>www.hdlforum.org</a:t>
              </a:r>
              <a:endParaRPr lang="en-GB" sz="1050" dirty="0">
                <a:solidFill>
                  <a:srgbClr val="FFFFFF"/>
                </a:solidFill>
              </a:endParaRPr>
            </a:p>
          </p:txBody>
        </p:sp>
        <p:grpSp>
          <p:nvGrpSpPr>
            <p:cNvPr id="143369" name="Group 32"/>
            <p:cNvGrpSpPr>
              <a:grpSpLocks/>
            </p:cNvGrpSpPr>
            <p:nvPr/>
          </p:nvGrpSpPr>
          <p:grpSpPr bwMode="auto">
            <a:xfrm>
              <a:off x="266769" y="1393829"/>
              <a:ext cx="5091049" cy="4316873"/>
              <a:chOff x="266941" y="1394012"/>
              <a:chExt cx="5090877" cy="4317500"/>
            </a:xfrm>
          </p:grpSpPr>
          <p:sp>
            <p:nvSpPr>
              <p:cNvPr id="8" name="Freeform 7"/>
              <p:cNvSpPr/>
              <p:nvPr/>
            </p:nvSpPr>
            <p:spPr bwMode="auto">
              <a:xfrm>
                <a:off x="870611" y="1516717"/>
                <a:ext cx="4487207" cy="3598557"/>
              </a:xfrm>
              <a:custGeom>
                <a:avLst/>
                <a:gdLst>
                  <a:gd name="connsiteX0" fmla="*/ 0 w 3345083"/>
                  <a:gd name="connsiteY0" fmla="*/ 0 h 4328931"/>
                  <a:gd name="connsiteX1" fmla="*/ 0 w 3345083"/>
                  <a:gd name="connsiteY1" fmla="*/ 4328931 h 4328931"/>
                  <a:gd name="connsiteX2" fmla="*/ 3345083 w 3345083"/>
                  <a:gd name="connsiteY2" fmla="*/ 4328931 h 4328931"/>
                </a:gdLst>
                <a:ahLst/>
                <a:cxnLst>
                  <a:cxn ang="0">
                    <a:pos x="connsiteX0" y="connsiteY0"/>
                  </a:cxn>
                  <a:cxn ang="0">
                    <a:pos x="connsiteX1" y="connsiteY1"/>
                  </a:cxn>
                  <a:cxn ang="0">
                    <a:pos x="connsiteX2" y="connsiteY2"/>
                  </a:cxn>
                </a:cxnLst>
                <a:rect l="l" t="t" r="r" b="b"/>
                <a:pathLst>
                  <a:path w="3345083" h="4328931">
                    <a:moveTo>
                      <a:pt x="0" y="0"/>
                    </a:moveTo>
                    <a:lnTo>
                      <a:pt x="0" y="4328931"/>
                    </a:lnTo>
                    <a:lnTo>
                      <a:pt x="3345083" y="4328931"/>
                    </a:lnTo>
                  </a:path>
                </a:pathLst>
              </a:cu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9" name="TextBox 8"/>
              <p:cNvSpPr txBox="1"/>
              <p:nvPr/>
            </p:nvSpPr>
            <p:spPr>
              <a:xfrm>
                <a:off x="266941" y="1511434"/>
                <a:ext cx="296819" cy="3703512"/>
              </a:xfrm>
              <a:prstGeom prst="rect">
                <a:avLst/>
              </a:prstGeom>
              <a:noFill/>
            </p:spPr>
            <p:txBody>
              <a:bodyPr vert="vert270" wrap="square" lIns="27000" tIns="27000" rIns="27000" bIns="27000">
                <a:spAutoFit/>
              </a:bodyPr>
              <a:lstStyle/>
              <a:p>
                <a:pPr algn="ctr" defTabSz="685783" fontAlgn="base">
                  <a:spcBef>
                    <a:spcPct val="0"/>
                  </a:spcBef>
                  <a:spcAft>
                    <a:spcPct val="0"/>
                  </a:spcAft>
                  <a:defRPr/>
                </a:pPr>
                <a:r>
                  <a:rPr lang="en-GB" sz="1050" dirty="0">
                    <a:solidFill>
                      <a:srgbClr val="000000"/>
                    </a:solidFill>
                    <a:latin typeface="Calibri" panose="020F0502020204030204"/>
                    <a:cs typeface="Arial" charset="0"/>
                  </a:rPr>
                  <a:t>CHD incidence/ per 1000</a:t>
                </a:r>
              </a:p>
            </p:txBody>
          </p:sp>
          <p:sp>
            <p:nvSpPr>
              <p:cNvPr id="143391" name="TextBox 9"/>
              <p:cNvSpPr txBox="1">
                <a:spLocks noChangeArrowheads="1"/>
              </p:cNvSpPr>
              <p:nvPr/>
            </p:nvSpPr>
            <p:spPr bwMode="auto">
              <a:xfrm>
                <a:off x="428596" y="1394012"/>
                <a:ext cx="571505" cy="310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200</a:t>
                </a:r>
              </a:p>
            </p:txBody>
          </p:sp>
          <p:sp>
            <p:nvSpPr>
              <p:cNvPr id="143392" name="TextBox 10"/>
              <p:cNvSpPr txBox="1">
                <a:spLocks noChangeArrowheads="1"/>
              </p:cNvSpPr>
              <p:nvPr/>
            </p:nvSpPr>
            <p:spPr bwMode="auto">
              <a:xfrm>
                <a:off x="428596" y="3175150"/>
                <a:ext cx="571505" cy="310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100</a:t>
                </a:r>
              </a:p>
            </p:txBody>
          </p:sp>
          <p:sp>
            <p:nvSpPr>
              <p:cNvPr id="143393" name="TextBox 11"/>
              <p:cNvSpPr txBox="1">
                <a:spLocks noChangeArrowheads="1"/>
              </p:cNvSpPr>
              <p:nvPr/>
            </p:nvSpPr>
            <p:spPr bwMode="auto">
              <a:xfrm>
                <a:off x="1000169" y="5214949"/>
                <a:ext cx="593425" cy="310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&lt;25</a:t>
                </a:r>
              </a:p>
            </p:txBody>
          </p:sp>
          <p:sp>
            <p:nvSpPr>
              <p:cNvPr id="143394" name="TextBox 12"/>
              <p:cNvSpPr txBox="1">
                <a:spLocks noChangeArrowheads="1"/>
              </p:cNvSpPr>
              <p:nvPr/>
            </p:nvSpPr>
            <p:spPr bwMode="auto">
              <a:xfrm>
                <a:off x="2188462" y="5214949"/>
                <a:ext cx="593425" cy="496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35-44</a:t>
                </a:r>
              </a:p>
            </p:txBody>
          </p:sp>
          <p:cxnSp>
            <p:nvCxnSpPr>
              <p:cNvPr id="143395" name="Straight Connector 26"/>
              <p:cNvCxnSpPr>
                <a:cxnSpLocks noChangeShapeType="1"/>
              </p:cNvCxnSpPr>
              <p:nvPr/>
            </p:nvCxnSpPr>
            <p:spPr bwMode="auto">
              <a:xfrm>
                <a:off x="855236" y="1513737"/>
                <a:ext cx="108000" cy="1588"/>
              </a:xfrm>
              <a:prstGeom prst="line">
                <a:avLst/>
              </a:prstGeom>
              <a:noFill/>
              <a:ln w="9525" algn="ctr">
                <a:solidFill>
                  <a:schemeClr val="bg2"/>
                </a:solidFill>
                <a:round/>
                <a:headEnd/>
                <a:tailEnd/>
              </a:ln>
              <a:extLst>
                <a:ext uri="{909E8E84-426E-40dd-AFC4-6F175D3DCCD1}">
                  <a14:hiddenFill xmlns:a14="http://schemas.microsoft.com/office/drawing/2010/main" xmlns="">
                    <a:noFill/>
                  </a14:hiddenFill>
                </a:ext>
              </a:extLst>
            </p:spPr>
          </p:cxnSp>
          <p:cxnSp>
            <p:nvCxnSpPr>
              <p:cNvPr id="143396" name="Straight Connector 31"/>
              <p:cNvCxnSpPr>
                <a:cxnSpLocks noChangeShapeType="1"/>
              </p:cNvCxnSpPr>
              <p:nvPr/>
            </p:nvCxnSpPr>
            <p:spPr bwMode="auto">
              <a:xfrm>
                <a:off x="857224" y="3307686"/>
                <a:ext cx="108000" cy="1588"/>
              </a:xfrm>
              <a:prstGeom prst="line">
                <a:avLst/>
              </a:prstGeom>
              <a:noFill/>
              <a:ln w="9525" algn="ctr">
                <a:solidFill>
                  <a:schemeClr val="bg2"/>
                </a:solidFill>
                <a:round/>
                <a:headEnd/>
                <a:tailEnd/>
              </a:ln>
              <a:extLst>
                <a:ext uri="{909E8E84-426E-40dd-AFC4-6F175D3DCCD1}">
                  <a14:hiddenFill xmlns:a14="http://schemas.microsoft.com/office/drawing/2010/main" xmlns="">
                    <a:noFill/>
                  </a14:hiddenFill>
                </a:ext>
              </a:extLst>
            </p:spPr>
          </p:cxnSp>
        </p:grpSp>
        <p:sp>
          <p:nvSpPr>
            <p:cNvPr id="14" name="Rectangle 13"/>
            <p:cNvSpPr/>
            <p:nvPr/>
          </p:nvSpPr>
          <p:spPr bwMode="auto">
            <a:xfrm>
              <a:off x="1033993" y="2052698"/>
              <a:ext cx="215864" cy="3060248"/>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16" name="Rectangle 15"/>
            <p:cNvSpPr/>
            <p:nvPr/>
          </p:nvSpPr>
          <p:spPr bwMode="auto">
            <a:xfrm>
              <a:off x="1642337" y="3542809"/>
              <a:ext cx="214228" cy="1573338"/>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143372" name="Rectangle 17"/>
            <p:cNvSpPr>
              <a:spLocks noChangeArrowheads="1"/>
            </p:cNvSpPr>
            <p:nvPr/>
          </p:nvSpPr>
          <p:spPr bwMode="auto">
            <a:xfrm>
              <a:off x="2489087" y="3886203"/>
              <a:ext cx="214312" cy="123120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143373" name="Rectangle 19"/>
            <p:cNvSpPr>
              <a:spLocks noChangeArrowheads="1"/>
            </p:cNvSpPr>
            <p:nvPr/>
          </p:nvSpPr>
          <p:spPr bwMode="auto">
            <a:xfrm>
              <a:off x="1898533" y="2357430"/>
              <a:ext cx="214312" cy="276120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26" name="Rectangle 25"/>
            <p:cNvSpPr/>
            <p:nvPr/>
          </p:nvSpPr>
          <p:spPr bwMode="auto">
            <a:xfrm>
              <a:off x="2234328" y="3397159"/>
              <a:ext cx="214228" cy="172059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27" name="Rectangle 26"/>
            <p:cNvSpPr/>
            <p:nvPr/>
          </p:nvSpPr>
          <p:spPr bwMode="auto">
            <a:xfrm>
              <a:off x="2857390" y="4277460"/>
              <a:ext cx="214229" cy="838687"/>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28" name="Rectangle 27"/>
            <p:cNvSpPr/>
            <p:nvPr/>
          </p:nvSpPr>
          <p:spPr bwMode="auto">
            <a:xfrm>
              <a:off x="3457559" y="4157420"/>
              <a:ext cx="214228" cy="957128"/>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29" name="Rectangle 28"/>
            <p:cNvSpPr/>
            <p:nvPr/>
          </p:nvSpPr>
          <p:spPr bwMode="auto">
            <a:xfrm>
              <a:off x="4072445" y="4338281"/>
              <a:ext cx="214228" cy="777866"/>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30" name="Rectangle 29"/>
            <p:cNvSpPr/>
            <p:nvPr/>
          </p:nvSpPr>
          <p:spPr bwMode="auto">
            <a:xfrm>
              <a:off x="4672612" y="5104944"/>
              <a:ext cx="214229" cy="11203"/>
            </a:xfrm>
            <a:prstGeom prst="rect">
              <a:avLst/>
            </a:prstGeom>
            <a:solidFill>
              <a:schemeClr val="accent2">
                <a:lumMod val="75000"/>
              </a:schemeClr>
            </a:solidFill>
            <a:ln w="9525" cap="flat" cmpd="sng" algn="ctr">
              <a:solidFill>
                <a:schemeClr val="bg2"/>
              </a:solidFill>
              <a:prstDash val="solid"/>
              <a:round/>
              <a:headEnd type="none" w="med" len="med"/>
              <a:tailEnd type="none" w="med" len="med"/>
            </a:ln>
            <a:effectLst/>
          </p:spPr>
          <p:txBody>
            <a:bodyPr/>
            <a:lstStyle/>
            <a:p>
              <a:pPr algn="ctr" defTabSz="685783" fontAlgn="base">
                <a:spcBef>
                  <a:spcPct val="0"/>
                </a:spcBef>
                <a:spcAft>
                  <a:spcPct val="0"/>
                </a:spcAft>
                <a:defRPr/>
              </a:pPr>
              <a:endParaRPr lang="en-GB" sz="1650" dirty="0">
                <a:solidFill>
                  <a:srgbClr val="FFFFFF"/>
                </a:solidFill>
                <a:latin typeface="Calibri" panose="020F0502020204030204"/>
                <a:cs typeface="Arial" charset="0"/>
              </a:endParaRPr>
            </a:p>
          </p:txBody>
        </p:sp>
        <p:sp>
          <p:nvSpPr>
            <p:cNvPr id="143379" name="Rectangle 17"/>
            <p:cNvSpPr>
              <a:spLocks noChangeArrowheads="1"/>
            </p:cNvSpPr>
            <p:nvPr/>
          </p:nvSpPr>
          <p:spPr bwMode="auto">
            <a:xfrm>
              <a:off x="3093929" y="4171955"/>
              <a:ext cx="214312" cy="94680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143380" name="Rectangle 17"/>
            <p:cNvSpPr>
              <a:spLocks noChangeArrowheads="1"/>
            </p:cNvSpPr>
            <p:nvPr/>
          </p:nvSpPr>
          <p:spPr bwMode="auto">
            <a:xfrm>
              <a:off x="3708296" y="4521987"/>
              <a:ext cx="214312" cy="59400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143381" name="Rectangle 17"/>
            <p:cNvSpPr>
              <a:spLocks noChangeArrowheads="1"/>
            </p:cNvSpPr>
            <p:nvPr/>
          </p:nvSpPr>
          <p:spPr bwMode="auto">
            <a:xfrm>
              <a:off x="4317900" y="4881987"/>
              <a:ext cx="214312" cy="23400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143382" name="Rectangle 17"/>
            <p:cNvSpPr>
              <a:spLocks noChangeArrowheads="1"/>
            </p:cNvSpPr>
            <p:nvPr/>
          </p:nvSpPr>
          <p:spPr bwMode="auto">
            <a:xfrm>
              <a:off x="4922742" y="4733934"/>
              <a:ext cx="216000" cy="381600"/>
            </a:xfrm>
            <a:prstGeom prst="rect">
              <a:avLst/>
            </a:prstGeom>
            <a:solidFill>
              <a:srgbClr val="FF66CC"/>
            </a:solidFill>
            <a:ln w="9525" algn="ctr">
              <a:solidFill>
                <a:schemeClr val="bg2"/>
              </a:solidFill>
              <a:round/>
              <a:headEnd/>
              <a:tailEnd/>
            </a:ln>
          </p:spPr>
          <p:txBody>
            <a:bodyPr/>
            <a:lstStyle/>
            <a:p>
              <a:pPr algn="ctr" defTabSz="685783" fontAlgn="base">
                <a:spcBef>
                  <a:spcPct val="0"/>
                </a:spcBef>
                <a:spcAft>
                  <a:spcPct val="0"/>
                </a:spcAft>
              </a:pPr>
              <a:endParaRPr lang="en-US" sz="1650" dirty="0">
                <a:solidFill>
                  <a:srgbClr val="FFFFFF"/>
                </a:solidFill>
                <a:latin typeface="Calibri" panose="020F0502020204030204"/>
                <a:cs typeface="Arial" charset="0"/>
              </a:endParaRPr>
            </a:p>
          </p:txBody>
        </p:sp>
        <p:sp>
          <p:nvSpPr>
            <p:cNvPr id="143383" name="TextBox 11"/>
            <p:cNvSpPr txBox="1">
              <a:spLocks noChangeArrowheads="1"/>
            </p:cNvSpPr>
            <p:nvPr/>
          </p:nvSpPr>
          <p:spPr bwMode="auto">
            <a:xfrm>
              <a:off x="1597711" y="5214206"/>
              <a:ext cx="593446" cy="496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25-34</a:t>
              </a:r>
            </a:p>
          </p:txBody>
        </p:sp>
        <p:sp>
          <p:nvSpPr>
            <p:cNvPr id="143384" name="TextBox 11"/>
            <p:cNvSpPr txBox="1">
              <a:spLocks noChangeArrowheads="1"/>
            </p:cNvSpPr>
            <p:nvPr/>
          </p:nvSpPr>
          <p:spPr bwMode="auto">
            <a:xfrm>
              <a:off x="2799093" y="5214206"/>
              <a:ext cx="593446" cy="496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45-54</a:t>
              </a:r>
            </a:p>
          </p:txBody>
        </p:sp>
        <p:sp>
          <p:nvSpPr>
            <p:cNvPr id="143385" name="TextBox 11"/>
            <p:cNvSpPr txBox="1">
              <a:spLocks noChangeArrowheads="1"/>
            </p:cNvSpPr>
            <p:nvPr/>
          </p:nvSpPr>
          <p:spPr bwMode="auto">
            <a:xfrm>
              <a:off x="3415910" y="5214206"/>
              <a:ext cx="593446" cy="496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55-64</a:t>
              </a:r>
            </a:p>
          </p:txBody>
        </p:sp>
        <p:sp>
          <p:nvSpPr>
            <p:cNvPr id="143386" name="TextBox 11"/>
            <p:cNvSpPr txBox="1">
              <a:spLocks noChangeArrowheads="1"/>
            </p:cNvSpPr>
            <p:nvPr/>
          </p:nvSpPr>
          <p:spPr bwMode="auto">
            <a:xfrm>
              <a:off x="4020479" y="5214206"/>
              <a:ext cx="593446" cy="496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65-74</a:t>
              </a:r>
            </a:p>
          </p:txBody>
        </p:sp>
        <p:sp>
          <p:nvSpPr>
            <p:cNvPr id="143387" name="TextBox 11"/>
            <p:cNvSpPr txBox="1">
              <a:spLocks noChangeArrowheads="1"/>
            </p:cNvSpPr>
            <p:nvPr/>
          </p:nvSpPr>
          <p:spPr bwMode="auto">
            <a:xfrm>
              <a:off x="4714857" y="5214206"/>
              <a:ext cx="571522" cy="3103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900" dirty="0">
                  <a:solidFill>
                    <a:srgbClr val="000000"/>
                  </a:solidFill>
                </a:rPr>
                <a:t>&gt;75</a:t>
              </a:r>
            </a:p>
          </p:txBody>
        </p:sp>
        <p:sp>
          <p:nvSpPr>
            <p:cNvPr id="143388" name="TextBox 11"/>
            <p:cNvSpPr txBox="1">
              <a:spLocks noChangeArrowheads="1"/>
            </p:cNvSpPr>
            <p:nvPr/>
          </p:nvSpPr>
          <p:spPr bwMode="auto">
            <a:xfrm>
              <a:off x="1813421" y="5584193"/>
              <a:ext cx="2752615" cy="34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cs typeface="Arial" charset="0"/>
                </a:defRPr>
              </a:lvl1pPr>
              <a:lvl2pPr marL="742950" indent="-285750" eaLnBrk="0" hangingPunct="0">
                <a:defRPr sz="2200">
                  <a:solidFill>
                    <a:schemeClr val="tx1"/>
                  </a:solidFill>
                  <a:latin typeface="Arial" charset="0"/>
                  <a:cs typeface="Arial" charset="0"/>
                </a:defRPr>
              </a:lvl2pPr>
              <a:lvl3pPr marL="1143000" indent="-228600" eaLnBrk="0" hangingPunct="0">
                <a:defRPr sz="2200">
                  <a:solidFill>
                    <a:schemeClr val="tx1"/>
                  </a:solidFill>
                  <a:latin typeface="Arial" charset="0"/>
                  <a:cs typeface="Arial" charset="0"/>
                </a:defRPr>
              </a:lvl3pPr>
              <a:lvl4pPr marL="1600200" indent="-228600" eaLnBrk="0" hangingPunct="0">
                <a:defRPr sz="2200">
                  <a:solidFill>
                    <a:schemeClr val="tx1"/>
                  </a:solidFill>
                  <a:latin typeface="Arial" charset="0"/>
                  <a:cs typeface="Arial" charset="0"/>
                </a:defRPr>
              </a:lvl4pPr>
              <a:lvl5pPr marL="2057400" indent="-228600" eaLnBrk="0" hangingPunct="0">
                <a:defRPr sz="2200">
                  <a:solidFill>
                    <a:schemeClr val="tx1"/>
                  </a:solidFill>
                  <a:latin typeface="Arial" charset="0"/>
                  <a:cs typeface="Arial" charset="0"/>
                </a:defRPr>
              </a:lvl5pPr>
              <a:lvl6pPr marL="2514600" indent="-228600" eaLnBrk="0" fontAlgn="base" hangingPunct="0">
                <a:spcBef>
                  <a:spcPct val="0"/>
                </a:spcBef>
                <a:spcAft>
                  <a:spcPct val="0"/>
                </a:spcAft>
                <a:defRPr sz="2200">
                  <a:solidFill>
                    <a:schemeClr val="tx1"/>
                  </a:solidFill>
                  <a:latin typeface="Arial" charset="0"/>
                  <a:cs typeface="Arial" charset="0"/>
                </a:defRPr>
              </a:lvl6pPr>
              <a:lvl7pPr marL="2971800" indent="-228600" eaLnBrk="0" fontAlgn="base" hangingPunct="0">
                <a:spcBef>
                  <a:spcPct val="0"/>
                </a:spcBef>
                <a:spcAft>
                  <a:spcPct val="0"/>
                </a:spcAft>
                <a:defRPr sz="2200">
                  <a:solidFill>
                    <a:schemeClr val="tx1"/>
                  </a:solidFill>
                  <a:latin typeface="Arial" charset="0"/>
                  <a:cs typeface="Arial" charset="0"/>
                </a:defRPr>
              </a:lvl7pPr>
              <a:lvl8pPr marL="3429000" indent="-228600" eaLnBrk="0" fontAlgn="base" hangingPunct="0">
                <a:spcBef>
                  <a:spcPct val="0"/>
                </a:spcBef>
                <a:spcAft>
                  <a:spcPct val="0"/>
                </a:spcAft>
                <a:defRPr sz="2200">
                  <a:solidFill>
                    <a:schemeClr val="tx1"/>
                  </a:solidFill>
                  <a:latin typeface="Arial" charset="0"/>
                  <a:cs typeface="Arial" charset="0"/>
                </a:defRPr>
              </a:lvl8pPr>
              <a:lvl9pPr marL="3886200" indent="-228600" eaLnBrk="0" fontAlgn="base" hangingPunct="0">
                <a:spcBef>
                  <a:spcPct val="0"/>
                </a:spcBef>
                <a:spcAft>
                  <a:spcPct val="0"/>
                </a:spcAft>
                <a:defRPr sz="2200">
                  <a:solidFill>
                    <a:schemeClr val="tx1"/>
                  </a:solidFill>
                  <a:latin typeface="Arial" charset="0"/>
                  <a:cs typeface="Arial" charset="0"/>
                </a:defRPr>
              </a:lvl9pPr>
            </a:lstStyle>
            <a:p>
              <a:pPr defTabSz="685783" eaLnBrk="1" fontAlgn="base" hangingPunct="1">
                <a:spcBef>
                  <a:spcPct val="0"/>
                </a:spcBef>
                <a:spcAft>
                  <a:spcPct val="0"/>
                </a:spcAft>
              </a:pPr>
              <a:r>
                <a:rPr lang="en-GB" sz="1050" dirty="0">
                  <a:solidFill>
                    <a:srgbClr val="000000"/>
                  </a:solidFill>
                </a:rPr>
                <a:t>HDL cholesterol / mg 100 cm</a:t>
              </a:r>
              <a:r>
                <a:rPr lang="en-GB" sz="1050" baseline="30000" dirty="0">
                  <a:solidFill>
                    <a:srgbClr val="000000"/>
                  </a:solidFill>
                </a:rPr>
                <a:t>-3</a:t>
              </a:r>
            </a:p>
          </p:txBody>
        </p:sp>
      </p:grpSp>
      <p:sp>
        <p:nvSpPr>
          <p:cNvPr id="2" name="TextBox 1">
            <a:extLst>
              <a:ext uri="{FF2B5EF4-FFF2-40B4-BE49-F238E27FC236}">
                <a16:creationId xmlns:a16="http://schemas.microsoft.com/office/drawing/2014/main" id="{6504B6AE-74C1-0C86-56A1-B7F464961D5B}"/>
              </a:ext>
            </a:extLst>
          </p:cNvPr>
          <p:cNvSpPr txBox="1"/>
          <p:nvPr/>
        </p:nvSpPr>
        <p:spPr>
          <a:xfrm>
            <a:off x="1176799" y="391464"/>
            <a:ext cx="5830442" cy="300082"/>
          </a:xfrm>
          <a:prstGeom prst="rect">
            <a:avLst/>
          </a:prstGeom>
          <a:noFill/>
        </p:spPr>
        <p:txBody>
          <a:bodyPr wrap="none" lIns="91440" tIns="45720" rIns="91440" bIns="45720" rtlCol="0" anchor="t">
            <a:spAutoFit/>
          </a:bodyPr>
          <a:lstStyle/>
          <a:p>
            <a:r>
              <a:rPr lang="en-GB" sz="1350" dirty="0"/>
              <a:t>Link to B1.25 and B1.26 - epidemiology and links to prevention strategies.</a:t>
            </a:r>
            <a:endParaRPr lang="en-US" dirty="0"/>
          </a:p>
        </p:txBody>
      </p:sp>
      <p:sp>
        <p:nvSpPr>
          <p:cNvPr id="3" name="Footer Placeholder 2">
            <a:extLst>
              <a:ext uri="{FF2B5EF4-FFF2-40B4-BE49-F238E27FC236}">
                <a16:creationId xmlns:a16="http://schemas.microsoft.com/office/drawing/2014/main" id="{E48D74AE-CF39-E954-E8C0-E6DCFEA9CF56}"/>
              </a:ext>
            </a:extLst>
          </p:cNvPr>
          <p:cNvSpPr>
            <a:spLocks noGrp="1"/>
          </p:cNvSpPr>
          <p:nvPr>
            <p:ph type="ftr" sz="quarter" idx="11"/>
          </p:nvPr>
        </p:nvSpPr>
        <p:spPr>
          <a:xfrm>
            <a:off x="234000" y="4990893"/>
            <a:ext cx="7686376" cy="273844"/>
          </a:xfrm>
        </p:spPr>
        <p:txBody>
          <a:bodyPr/>
          <a:lstStyle/>
          <a:p>
            <a:r>
              <a:rPr lang="en-GB" dirty="0"/>
              <a:t>Education and Training Foundation</a:t>
            </a:r>
          </a:p>
        </p:txBody>
      </p:sp>
      <p:sp>
        <p:nvSpPr>
          <p:cNvPr id="4" name="Slide Number Placeholder 3">
            <a:extLst>
              <a:ext uri="{FF2B5EF4-FFF2-40B4-BE49-F238E27FC236}">
                <a16:creationId xmlns:a16="http://schemas.microsoft.com/office/drawing/2014/main" id="{07087B75-A50B-C81D-443A-AD8466F0C61D}"/>
              </a:ext>
            </a:extLst>
          </p:cNvPr>
          <p:cNvSpPr>
            <a:spLocks noGrp="1"/>
          </p:cNvSpPr>
          <p:nvPr>
            <p:ph type="sldNum" sz="quarter" idx="12"/>
          </p:nvPr>
        </p:nvSpPr>
        <p:spPr/>
        <p:txBody>
          <a:bodyPr/>
          <a:lstStyle/>
          <a:p>
            <a:fld id="{03423B0E-AC18-405A-BE2C-9F8B28E6E755}" type="slidenum">
              <a:rPr lang="en-GB" smtClean="0"/>
              <a:t>39</a:t>
            </a:fld>
            <a:endParaRPr lang="en-GB" dirty="0"/>
          </a:p>
        </p:txBody>
      </p:sp>
    </p:spTree>
    <p:extLst>
      <p:ext uri="{BB962C8B-B14F-4D97-AF65-F5344CB8AC3E}">
        <p14:creationId xmlns:p14="http://schemas.microsoft.com/office/powerpoint/2010/main" val="1741355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208A74-D6A2-01F2-557F-28AB675B9001}"/>
              </a:ext>
            </a:extLst>
          </p:cNvPr>
          <p:cNvSpPr>
            <a:spLocks noGrp="1"/>
          </p:cNvSpPr>
          <p:nvPr>
            <p:ph type="title"/>
          </p:nvPr>
        </p:nvSpPr>
        <p:spPr>
          <a:xfrm>
            <a:off x="408895" y="179641"/>
            <a:ext cx="8181818" cy="483569"/>
          </a:xfrm>
        </p:spPr>
        <p:txBody>
          <a:bodyPr>
            <a:normAutofit/>
          </a:bodyPr>
          <a:lstStyle/>
          <a:p>
            <a:r>
              <a:rPr lang="en-US" sz="2000" b="1" dirty="0">
                <a:latin typeface="Arial"/>
                <a:cs typeface="Calibri Light"/>
              </a:rPr>
              <a:t>Special feature: The science of weight loss</a:t>
            </a:r>
            <a:endParaRPr lang="en-US" sz="2000" b="1" dirty="0">
              <a:latin typeface="Arial"/>
            </a:endParaRPr>
          </a:p>
        </p:txBody>
      </p:sp>
      <p:sp>
        <p:nvSpPr>
          <p:cNvPr id="4" name="Text Placeholder 3">
            <a:extLst>
              <a:ext uri="{FF2B5EF4-FFF2-40B4-BE49-F238E27FC236}">
                <a16:creationId xmlns:a16="http://schemas.microsoft.com/office/drawing/2014/main" id="{46F179F4-496B-5AF3-133F-38A26A604FC7}"/>
              </a:ext>
            </a:extLst>
          </p:cNvPr>
          <p:cNvSpPr>
            <a:spLocks noGrp="1"/>
          </p:cNvSpPr>
          <p:nvPr>
            <p:ph idx="1"/>
          </p:nvPr>
        </p:nvSpPr>
        <p:spPr>
          <a:xfrm>
            <a:off x="300328" y="745264"/>
            <a:ext cx="8467745" cy="3793791"/>
          </a:xfrm>
        </p:spPr>
        <p:txBody>
          <a:bodyPr vert="horz" lIns="91440" tIns="45720" rIns="91440" bIns="45720" rtlCol="0" anchor="t">
            <a:noAutofit/>
          </a:bodyPr>
          <a:lstStyle/>
          <a:p>
            <a:pPr>
              <a:buNone/>
            </a:pPr>
            <a:r>
              <a:rPr lang="en-GB" sz="1500" dirty="0">
                <a:latin typeface="Arial"/>
                <a:cs typeface="Arial"/>
              </a:rPr>
              <a:t>   You are a researcher and presenter for a TV documentary series that specialises in medical news. You have been tasked by your manager to investigate weight-loss drugs, specifically advances in the last five years, because there has been a lot of interest on social media. There are concerns from parents of teenagers (the main viewers of your show) about the safety of these drugs and their impact on society. Those concerns are particularly about how the use of such drugs by a greater number of people might affect supplies of medications for those who really need them. Concerns have also been raised about safety and side effects.</a:t>
            </a:r>
          </a:p>
          <a:p>
            <a:pPr>
              <a:buNone/>
            </a:pPr>
            <a:r>
              <a:rPr lang="en-GB" sz="1500" dirty="0">
                <a:latin typeface="Arial"/>
                <a:cs typeface="Arial"/>
              </a:rPr>
              <a:t>   Your manager wants you to prepare a 10-minute video report to be aired as part of a three-part series on obesity and health. The aim is to outline the mode of action, effectiveness and side effects of the weight-loss drugs Xenical (orlistat) and Ozempic (semaglutide), and to discuss the related controversies. You have been told that your report is being shown in a primetime slot, so it needs to be high quality and use reliable sources. </a:t>
            </a:r>
          </a:p>
          <a:p>
            <a:pPr>
              <a:buNone/>
            </a:pPr>
            <a:r>
              <a:rPr lang="en-GB" sz="1500" dirty="0">
                <a:latin typeface="Arial"/>
                <a:cs typeface="Arial"/>
              </a:rPr>
              <a:t>   To investigate these weight-loss drugs, you will have to conduct research into several scientific concepts linked to how these drugs work and use that information to inform your video report. You need to gain an understanding of the scientific principles involved, examine the impacts of the treatments on individual health and society in general, and prepare resources to be used in the final TV report. The next 10 lessons will support you in exploring and understanding the key scientific principles of biological molecules related to the topic.</a:t>
            </a:r>
          </a:p>
          <a:p>
            <a:pPr>
              <a:buNone/>
            </a:pPr>
            <a:endParaRPr lang="en-GB" sz="1400" dirty="0">
              <a:latin typeface="Arial"/>
              <a:cs typeface="Arial"/>
            </a:endParaRPr>
          </a:p>
          <a:p>
            <a:pPr>
              <a:buNone/>
            </a:pPr>
            <a:endParaRPr lang="en-GB" sz="1400" dirty="0">
              <a:latin typeface="Arial"/>
              <a:cs typeface="Arial"/>
            </a:endParaRPr>
          </a:p>
        </p:txBody>
      </p:sp>
      <p:sp>
        <p:nvSpPr>
          <p:cNvPr id="5" name="Footer Placeholder 4">
            <a:extLst>
              <a:ext uri="{FF2B5EF4-FFF2-40B4-BE49-F238E27FC236}">
                <a16:creationId xmlns:a16="http://schemas.microsoft.com/office/drawing/2014/main" id="{F427D441-A4E2-F772-4BCC-D8184FCC6292}"/>
              </a:ext>
            </a:extLst>
          </p:cNvPr>
          <p:cNvSpPr>
            <a:spLocks noGrp="1"/>
          </p:cNvSpPr>
          <p:nvPr>
            <p:ph type="ftr" sz="quarter" idx="11"/>
          </p:nvPr>
        </p:nvSpPr>
        <p:spPr/>
        <p:txBody>
          <a:bodyPr/>
          <a:lstStyle/>
          <a:p>
            <a:r>
              <a:rPr lang="en-GB" dirty="0"/>
              <a:t>Education and Training Foundation</a:t>
            </a:r>
          </a:p>
        </p:txBody>
      </p:sp>
      <p:sp>
        <p:nvSpPr>
          <p:cNvPr id="2" name="Slide Number Placeholder 1">
            <a:extLst>
              <a:ext uri="{FF2B5EF4-FFF2-40B4-BE49-F238E27FC236}">
                <a16:creationId xmlns:a16="http://schemas.microsoft.com/office/drawing/2014/main" id="{B350FBE5-1FCC-1FD7-719C-D4776A625C51}"/>
              </a:ext>
            </a:extLst>
          </p:cNvPr>
          <p:cNvSpPr>
            <a:spLocks noGrp="1"/>
          </p:cNvSpPr>
          <p:nvPr>
            <p:ph type="sldNum" sz="quarter" idx="12"/>
          </p:nvPr>
        </p:nvSpPr>
        <p:spPr/>
        <p:txBody>
          <a:bodyPr/>
          <a:lstStyle/>
          <a:p>
            <a:fld id="{DA2C159E-F13C-4A85-9A41-E7669D3E0D70}" type="slidenum">
              <a:rPr lang="en-GB" smtClean="0"/>
              <a:pPr/>
              <a:t>4</a:t>
            </a:fld>
            <a:endParaRPr lang="en-GB" dirty="0"/>
          </a:p>
        </p:txBody>
      </p:sp>
    </p:spTree>
    <p:extLst>
      <p:ext uri="{BB962C8B-B14F-4D97-AF65-F5344CB8AC3E}">
        <p14:creationId xmlns:p14="http://schemas.microsoft.com/office/powerpoint/2010/main" val="3078291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57315" y="107157"/>
            <a:ext cx="6375797" cy="4979194"/>
          </a:xfrm>
        </p:spPr>
        <p:txBody>
          <a:bodyPr>
            <a:normAutofit fontScale="55000" lnSpcReduction="20000"/>
          </a:bodyPr>
          <a:lstStyle/>
          <a:p>
            <a:pPr algn="ctr">
              <a:buFont typeface="Wingdings" pitchFamily="2" charset="2"/>
              <a:buNone/>
              <a:defRPr/>
            </a:pPr>
            <a:r>
              <a:rPr lang="en-GB" sz="3600" b="1" dirty="0">
                <a:effectLst/>
              </a:rPr>
              <a:t>Describe any trends you see</a:t>
            </a:r>
          </a:p>
          <a:p>
            <a:pPr algn="ctr">
              <a:buFont typeface="Wingdings" pitchFamily="2" charset="2"/>
              <a:buNone/>
              <a:defRPr/>
            </a:pPr>
            <a:endParaRPr lang="en-GB" b="1" dirty="0">
              <a:effectLst/>
            </a:endParaRPr>
          </a:p>
          <a:p>
            <a:pPr>
              <a:defRPr/>
            </a:pPr>
            <a:r>
              <a:rPr lang="en-GB" dirty="0">
                <a:effectLst/>
              </a:rPr>
              <a:t>Increased HDL cholesterol reduces CHD risk.</a:t>
            </a:r>
          </a:p>
          <a:p>
            <a:pPr>
              <a:defRPr/>
            </a:pPr>
            <a:r>
              <a:rPr lang="en-GB" dirty="0">
                <a:effectLst/>
              </a:rPr>
              <a:t>There is an inverse relationship between HDL cholesterol and CHD risk. </a:t>
            </a:r>
          </a:p>
          <a:p>
            <a:pPr>
              <a:defRPr/>
            </a:pPr>
            <a:r>
              <a:rPr lang="en-GB" dirty="0">
                <a:effectLst/>
              </a:rPr>
              <a:t>Similar trends in males and females, but females have a higher risk at 25</a:t>
            </a:r>
            <a:r>
              <a:rPr lang="en-GB" dirty="0">
                <a:effectLst/>
                <a:cs typeface="Arial" charset="0"/>
              </a:rPr>
              <a:t>–</a:t>
            </a:r>
            <a:r>
              <a:rPr lang="en-GB" dirty="0">
                <a:effectLst/>
              </a:rPr>
              <a:t>34 mg 100 cm</a:t>
            </a:r>
            <a:r>
              <a:rPr lang="en-GB" baseline="30000" dirty="0">
                <a:effectLst/>
              </a:rPr>
              <a:t>3</a:t>
            </a:r>
            <a:r>
              <a:rPr lang="en-GB" dirty="0">
                <a:effectLst/>
              </a:rPr>
              <a:t>.</a:t>
            </a:r>
            <a:endParaRPr lang="en-GB" baseline="30000" dirty="0">
              <a:effectLst/>
            </a:endParaRPr>
          </a:p>
          <a:p>
            <a:pPr>
              <a:defRPr/>
            </a:pPr>
            <a:endParaRPr lang="en-GB" baseline="30000" dirty="0">
              <a:effectLst/>
            </a:endParaRPr>
          </a:p>
          <a:p>
            <a:pPr algn="ctr">
              <a:buFont typeface="Wingdings" pitchFamily="2" charset="2"/>
              <a:buNone/>
              <a:defRPr/>
            </a:pPr>
            <a:r>
              <a:rPr lang="en-GB" b="1" dirty="0">
                <a:effectLst/>
              </a:rPr>
              <a:t>Suggest reasons for any trends you have identified and differences between the two sets of data</a:t>
            </a:r>
          </a:p>
          <a:p>
            <a:pPr>
              <a:defRPr/>
            </a:pPr>
            <a:r>
              <a:rPr lang="en-GB" dirty="0">
                <a:effectLst/>
              </a:rPr>
              <a:t>HDL is protective, removing cholesterol from artery walls.</a:t>
            </a:r>
          </a:p>
          <a:p>
            <a:pPr>
              <a:defRPr/>
            </a:pPr>
            <a:r>
              <a:rPr lang="en-GB" dirty="0">
                <a:effectLst/>
              </a:rPr>
              <a:t>There may be other risk factors involved in males and females.</a:t>
            </a:r>
          </a:p>
          <a:p>
            <a:pPr algn="ctr">
              <a:buFont typeface="Wingdings" pitchFamily="2" charset="2"/>
              <a:buNone/>
              <a:defRPr/>
            </a:pPr>
            <a:endParaRPr lang="en-GB" dirty="0">
              <a:effectLst/>
            </a:endParaRPr>
          </a:p>
          <a:p>
            <a:pPr algn="ctr">
              <a:buFont typeface="Wingdings" pitchFamily="2" charset="2"/>
              <a:buNone/>
              <a:defRPr/>
            </a:pPr>
            <a:r>
              <a:rPr lang="en-GB" b="1" dirty="0">
                <a:effectLst/>
              </a:rPr>
              <a:t>What conclusions can you draw?</a:t>
            </a:r>
          </a:p>
          <a:p>
            <a:pPr>
              <a:defRPr/>
            </a:pPr>
            <a:r>
              <a:rPr lang="en-GB" dirty="0">
                <a:effectLst/>
              </a:rPr>
              <a:t>There appears to be a link between increased HDL cholesterol and reduced risk of CHD. </a:t>
            </a:r>
          </a:p>
          <a:p>
            <a:pPr>
              <a:defRPr/>
            </a:pPr>
            <a:r>
              <a:rPr lang="en-GB" dirty="0">
                <a:effectLst/>
              </a:rPr>
              <a:t>There is a negative correlation, but it may not be causal.</a:t>
            </a:r>
          </a:p>
          <a:p>
            <a:pPr>
              <a:defRPr/>
            </a:pPr>
            <a:endParaRPr lang="en-GB" dirty="0">
              <a:solidFill>
                <a:schemeClr val="bg2"/>
              </a:solidFill>
              <a:effectLst/>
            </a:endParaRPr>
          </a:p>
          <a:p>
            <a:pPr>
              <a:defRPr/>
            </a:pPr>
            <a:endParaRPr lang="en-GB" dirty="0">
              <a:solidFill>
                <a:schemeClr val="bg2"/>
              </a:solidFill>
              <a:effectLst/>
            </a:endParaRPr>
          </a:p>
        </p:txBody>
      </p:sp>
      <p:sp>
        <p:nvSpPr>
          <p:cNvPr id="2" name="Footer Placeholder 1">
            <a:extLst>
              <a:ext uri="{FF2B5EF4-FFF2-40B4-BE49-F238E27FC236}">
                <a16:creationId xmlns:a16="http://schemas.microsoft.com/office/drawing/2014/main" id="{EF0F0C8A-C9C4-3A58-D480-C58743BDEA34}"/>
              </a:ext>
            </a:extLst>
          </p:cNvPr>
          <p:cNvSpPr>
            <a:spLocks noGrp="1"/>
          </p:cNvSpPr>
          <p:nvPr>
            <p:ph type="ftr" sz="quarter" idx="11"/>
          </p:nvPr>
        </p:nvSpPr>
        <p:spPr/>
        <p:txBody>
          <a:bodyPr/>
          <a:lstStyle/>
          <a:p>
            <a:r>
              <a:rPr lang="en-GB" cap="none" dirty="0"/>
              <a:t>Education and Training Foundation</a:t>
            </a:r>
          </a:p>
        </p:txBody>
      </p:sp>
      <p:sp>
        <p:nvSpPr>
          <p:cNvPr id="4" name="Slide Number Placeholder 3">
            <a:extLst>
              <a:ext uri="{FF2B5EF4-FFF2-40B4-BE49-F238E27FC236}">
                <a16:creationId xmlns:a16="http://schemas.microsoft.com/office/drawing/2014/main" id="{E95C060D-9BE6-EA70-4B1E-BB9BF418672B}"/>
              </a:ext>
            </a:extLst>
          </p:cNvPr>
          <p:cNvSpPr>
            <a:spLocks noGrp="1"/>
          </p:cNvSpPr>
          <p:nvPr>
            <p:ph type="sldNum" sz="quarter" idx="12"/>
          </p:nvPr>
        </p:nvSpPr>
        <p:spPr/>
        <p:txBody>
          <a:bodyPr/>
          <a:lstStyle/>
          <a:p>
            <a:fld id="{03423B0E-AC18-405A-BE2C-9F8B28E6E755}" type="slidenum">
              <a:rPr lang="en-GB" smtClean="0"/>
              <a:t>40</a:t>
            </a:fld>
            <a:endParaRPr lang="en-GB" dirty="0"/>
          </a:p>
        </p:txBody>
      </p:sp>
    </p:spTree>
    <p:extLst>
      <p:ext uri="{BB962C8B-B14F-4D97-AF65-F5344CB8AC3E}">
        <p14:creationId xmlns:p14="http://schemas.microsoft.com/office/powerpoint/2010/main" val="9680461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CCA6E1B-BEDC-49A6-8181-6AC0EEAC6F85}"/>
              </a:ext>
            </a:extLst>
          </p:cNvPr>
          <p:cNvSpPr/>
          <p:nvPr/>
        </p:nvSpPr>
        <p:spPr>
          <a:xfrm>
            <a:off x="179512" y="147285"/>
            <a:ext cx="4572000" cy="1200329"/>
          </a:xfrm>
          <a:prstGeom prst="rect">
            <a:avLst/>
          </a:prstGeom>
          <a:ln w="57150">
            <a:solidFill>
              <a:schemeClr val="accent1"/>
            </a:solidFill>
          </a:ln>
        </p:spPr>
        <p:txBody>
          <a:bodyPr>
            <a:spAutoFit/>
          </a:bodyPr>
          <a:lstStyle/>
          <a:p>
            <a:r>
              <a:rPr lang="en-US" dirty="0">
                <a:solidFill>
                  <a:srgbClr val="212B32"/>
                </a:solidFill>
                <a:latin typeface="Frutiger W01"/>
              </a:rPr>
              <a:t>Eating too much saturated fats in your diet can </a:t>
            </a:r>
            <a:r>
              <a:rPr lang="en-US" dirty="0">
                <a:solidFill>
                  <a:srgbClr val="005EB8"/>
                </a:solidFill>
                <a:latin typeface="Frutiger W01"/>
                <a:hlinkClick r:id="rId2"/>
              </a:rPr>
              <a:t>raise ‘bad’ LDL cholesterol in your blood</a:t>
            </a:r>
            <a:r>
              <a:rPr lang="en-US" dirty="0">
                <a:solidFill>
                  <a:srgbClr val="212B32"/>
                </a:solidFill>
                <a:latin typeface="Frutiger W01"/>
              </a:rPr>
              <a:t>. This can increase the risk of </a:t>
            </a:r>
            <a:r>
              <a:rPr lang="en-US" dirty="0">
                <a:solidFill>
                  <a:srgbClr val="005EB8"/>
                </a:solidFill>
                <a:latin typeface="Frutiger W01"/>
                <a:hlinkClick r:id="rId3"/>
              </a:rPr>
              <a:t>heart disease</a:t>
            </a:r>
            <a:r>
              <a:rPr lang="en-US" dirty="0">
                <a:solidFill>
                  <a:srgbClr val="212B32"/>
                </a:solidFill>
                <a:latin typeface="Frutiger W01"/>
              </a:rPr>
              <a:t> and </a:t>
            </a:r>
            <a:r>
              <a:rPr lang="en-US" dirty="0">
                <a:solidFill>
                  <a:srgbClr val="005EB8"/>
                </a:solidFill>
                <a:latin typeface="Frutiger W01"/>
                <a:hlinkClick r:id="rId4"/>
              </a:rPr>
              <a:t>stroke</a:t>
            </a:r>
            <a:r>
              <a:rPr lang="en-US" dirty="0">
                <a:solidFill>
                  <a:srgbClr val="212B32"/>
                </a:solidFill>
                <a:latin typeface="Frutiger W01"/>
              </a:rPr>
              <a:t>. (NHS, 2020)</a:t>
            </a:r>
          </a:p>
        </p:txBody>
      </p:sp>
      <p:sp>
        <p:nvSpPr>
          <p:cNvPr id="5" name="Rectangle 4">
            <a:extLst>
              <a:ext uri="{FF2B5EF4-FFF2-40B4-BE49-F238E27FC236}">
                <a16:creationId xmlns:a16="http://schemas.microsoft.com/office/drawing/2014/main" id="{0B86623F-D820-41AE-8E9A-80B360F53025}"/>
              </a:ext>
            </a:extLst>
          </p:cNvPr>
          <p:cNvSpPr/>
          <p:nvPr/>
        </p:nvSpPr>
        <p:spPr>
          <a:xfrm>
            <a:off x="4355976" y="3795886"/>
            <a:ext cx="4572000" cy="1077218"/>
          </a:xfrm>
          <a:prstGeom prst="rect">
            <a:avLst/>
          </a:prstGeom>
          <a:ln w="57150">
            <a:solidFill>
              <a:schemeClr val="accent1"/>
            </a:solidFill>
          </a:ln>
        </p:spPr>
        <p:txBody>
          <a:bodyPr lIns="91440" tIns="45720" rIns="91440" bIns="45720" anchor="t">
            <a:spAutoFit/>
          </a:bodyPr>
          <a:lstStyle/>
          <a:p>
            <a:r>
              <a:rPr lang="en-US" sz="1600" dirty="0">
                <a:solidFill>
                  <a:srgbClr val="212B32"/>
                </a:solidFill>
                <a:latin typeface="Frutiger W01"/>
              </a:rPr>
              <a:t>‘Good’ HDL cholesterol has a positive effect by taking cholesterol from parts of the body where there is too much of it to the liver, where it is disposed of. (NHS, 2020)</a:t>
            </a:r>
          </a:p>
        </p:txBody>
      </p:sp>
      <p:sp>
        <p:nvSpPr>
          <p:cNvPr id="8" name="Rectangle 7">
            <a:extLst>
              <a:ext uri="{FF2B5EF4-FFF2-40B4-BE49-F238E27FC236}">
                <a16:creationId xmlns:a16="http://schemas.microsoft.com/office/drawing/2014/main" id="{0432446D-276F-4C67-BAF1-11B8F1B7A026}"/>
              </a:ext>
            </a:extLst>
          </p:cNvPr>
          <p:cNvSpPr/>
          <p:nvPr/>
        </p:nvSpPr>
        <p:spPr>
          <a:xfrm>
            <a:off x="147650" y="1754124"/>
            <a:ext cx="4572000" cy="1649169"/>
          </a:xfrm>
          <a:prstGeom prst="rect">
            <a:avLst/>
          </a:prstGeom>
        </p:spPr>
        <p:txBody>
          <a:bodyPr>
            <a:spAutoFit/>
          </a:bodyPr>
          <a:lstStyle/>
          <a:p>
            <a:pPr marL="171446" indent="-171446" defTabSz="685783">
              <a:lnSpc>
                <a:spcPct val="90000"/>
              </a:lnSpc>
              <a:spcBef>
                <a:spcPts val="750"/>
              </a:spcBef>
              <a:buFont typeface="Arial" panose="020B0604020202020204" pitchFamily="34" charset="0"/>
              <a:buChar char="•"/>
            </a:pPr>
            <a:r>
              <a:rPr lang="en-GB" sz="2100" dirty="0">
                <a:solidFill>
                  <a:prstClr val="black"/>
                </a:solidFill>
              </a:rPr>
              <a:t>Cholesterol does not travel in the blood by itself. It travels in the form of ‘lipoprotein’. </a:t>
            </a:r>
          </a:p>
          <a:p>
            <a:pPr marL="171446" indent="-171446" defTabSz="685783">
              <a:lnSpc>
                <a:spcPct val="90000"/>
              </a:lnSpc>
              <a:spcBef>
                <a:spcPts val="750"/>
              </a:spcBef>
              <a:buFont typeface="Arial" panose="020B0604020202020204" pitchFamily="34" charset="0"/>
              <a:buChar char="•"/>
            </a:pPr>
            <a:r>
              <a:rPr lang="en-GB" sz="2100" dirty="0">
                <a:solidFill>
                  <a:prstClr val="black"/>
                </a:solidFill>
              </a:rPr>
              <a:t>These are spheres made up of a mix of lipids and proteins.</a:t>
            </a:r>
          </a:p>
        </p:txBody>
      </p:sp>
      <p:sp>
        <p:nvSpPr>
          <p:cNvPr id="7" name="TextBox 6">
            <a:extLst>
              <a:ext uri="{FF2B5EF4-FFF2-40B4-BE49-F238E27FC236}">
                <a16:creationId xmlns:a16="http://schemas.microsoft.com/office/drawing/2014/main" id="{E4787B99-BAED-435F-0890-1CF74E44E9DF}"/>
              </a:ext>
            </a:extLst>
          </p:cNvPr>
          <p:cNvSpPr txBox="1"/>
          <p:nvPr/>
        </p:nvSpPr>
        <p:spPr>
          <a:xfrm>
            <a:off x="4844733" y="1069800"/>
            <a:ext cx="4299267" cy="2790508"/>
          </a:xfrm>
          <a:prstGeom prst="rect">
            <a:avLst/>
          </a:prstGeom>
          <a:noFill/>
        </p:spPr>
        <p:txBody>
          <a:bodyPr wrap="square">
            <a:spAutoFit/>
          </a:bodyPr>
          <a:lstStyle/>
          <a:p>
            <a:pPr marL="171450" indent="-171450" defTabSz="685800">
              <a:lnSpc>
                <a:spcPct val="90000"/>
              </a:lnSpc>
              <a:spcBef>
                <a:spcPts val="750"/>
              </a:spcBef>
              <a:buFont typeface="Arial" panose="020B0604020202020204" pitchFamily="34" charset="0"/>
              <a:buChar char="•"/>
              <a:defRPr/>
            </a:pPr>
            <a:r>
              <a:rPr lang="en-GB" dirty="0">
                <a:solidFill>
                  <a:prstClr val="black"/>
                </a:solidFill>
                <a:latin typeface="Calibri" panose="020F0502020204030204"/>
              </a:rPr>
              <a:t>LDL accumulates in artery walls and can lead to atherosclerotic plaque build-up and high risk of cardiovascular disease (stroke, heart attack, deep vein thrombosis, etc.) and increased blood pressure.</a:t>
            </a:r>
          </a:p>
          <a:p>
            <a:pPr marL="171450" indent="-171450">
              <a:lnSpc>
                <a:spcPct val="90000"/>
              </a:lnSpc>
              <a:spcBef>
                <a:spcPts val="750"/>
              </a:spcBef>
              <a:buFont typeface="Arial" panose="020B0604020202020204" pitchFamily="34" charset="0"/>
              <a:buChar char="•"/>
              <a:defRPr/>
            </a:pPr>
            <a:r>
              <a:rPr lang="en-GB" dirty="0"/>
              <a:t>HDL does not accumulate in artery walls and actually absorbs LDL – removing it from circulation.</a:t>
            </a:r>
          </a:p>
          <a:p>
            <a:pPr marL="171450" indent="-171450" defTabSz="685800">
              <a:lnSpc>
                <a:spcPct val="90000"/>
              </a:lnSpc>
              <a:spcBef>
                <a:spcPts val="750"/>
              </a:spcBef>
              <a:buFont typeface="Arial" panose="020B0604020202020204" pitchFamily="34" charset="0"/>
              <a:buChar char="•"/>
              <a:defRPr/>
            </a:pPr>
            <a:endParaRPr lang="en-GB"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7DFC7B25-0863-D554-1F42-605A0CE7BBCD}"/>
              </a:ext>
            </a:extLst>
          </p:cNvPr>
          <p:cNvSpPr txBox="1"/>
          <p:nvPr/>
        </p:nvSpPr>
        <p:spPr>
          <a:xfrm>
            <a:off x="4893334" y="207810"/>
            <a:ext cx="4250666" cy="674031"/>
          </a:xfrm>
          <a:prstGeom prst="rect">
            <a:avLst/>
          </a:prstGeom>
          <a:noFill/>
        </p:spPr>
        <p:txBody>
          <a:bodyPr wrap="square">
            <a:spAutoFit/>
          </a:bodyPr>
          <a:lstStyle/>
          <a:p>
            <a:pPr defTabSz="685800">
              <a:lnSpc>
                <a:spcPct val="90000"/>
              </a:lnSpc>
              <a:spcBef>
                <a:spcPts val="750"/>
              </a:spcBef>
              <a:defRPr/>
            </a:pPr>
            <a:r>
              <a:rPr lang="en-GB" sz="2100" dirty="0">
                <a:solidFill>
                  <a:prstClr val="black"/>
                </a:solidFill>
                <a:latin typeface="Calibri" panose="020F0502020204030204"/>
              </a:rPr>
              <a:t>LDL is linked to saturated fatty acids (animal fats).</a:t>
            </a:r>
          </a:p>
        </p:txBody>
      </p:sp>
      <p:sp>
        <p:nvSpPr>
          <p:cNvPr id="12" name="TextBox 11">
            <a:extLst>
              <a:ext uri="{FF2B5EF4-FFF2-40B4-BE49-F238E27FC236}">
                <a16:creationId xmlns:a16="http://schemas.microsoft.com/office/drawing/2014/main" id="{0A30F242-C92B-21BC-A203-0B0B027BF5C3}"/>
              </a:ext>
            </a:extLst>
          </p:cNvPr>
          <p:cNvSpPr txBox="1"/>
          <p:nvPr/>
        </p:nvSpPr>
        <p:spPr>
          <a:xfrm>
            <a:off x="368779" y="3795886"/>
            <a:ext cx="3677522" cy="1061829"/>
          </a:xfrm>
          <a:prstGeom prst="rect">
            <a:avLst/>
          </a:prstGeom>
          <a:noFill/>
        </p:spPr>
        <p:txBody>
          <a:bodyPr wrap="square">
            <a:spAutoFit/>
          </a:bodyPr>
          <a:lstStyle/>
          <a:p>
            <a:r>
              <a:rPr lang="en-GB" sz="2100" dirty="0">
                <a:solidFill>
                  <a:prstClr val="black"/>
                </a:solidFill>
                <a:latin typeface="Calibri" panose="020F0502020204030204"/>
              </a:rPr>
              <a:t>HDL comes mainly from unsaturated fatty acids (plant and fish oils). </a:t>
            </a:r>
            <a:endParaRPr lang="en-GB" sz="1350" dirty="0"/>
          </a:p>
        </p:txBody>
      </p:sp>
      <p:sp>
        <p:nvSpPr>
          <p:cNvPr id="2" name="Footer Placeholder 1">
            <a:extLst>
              <a:ext uri="{FF2B5EF4-FFF2-40B4-BE49-F238E27FC236}">
                <a16:creationId xmlns:a16="http://schemas.microsoft.com/office/drawing/2014/main" id="{CC1C0E13-187C-3C1A-A8CB-31BEE8CF321C}"/>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5B09559F-5DB0-3194-C66D-7996C50CF34C}"/>
              </a:ext>
            </a:extLst>
          </p:cNvPr>
          <p:cNvSpPr>
            <a:spLocks noGrp="1"/>
          </p:cNvSpPr>
          <p:nvPr>
            <p:ph type="sldNum" sz="quarter" idx="12"/>
          </p:nvPr>
        </p:nvSpPr>
        <p:spPr/>
        <p:txBody>
          <a:bodyPr/>
          <a:lstStyle/>
          <a:p>
            <a:fld id="{B4B6C296-A44E-4A66-BF29-5BE7E42CBA01}" type="slidenum">
              <a:rPr lang="en-GB" smtClean="0"/>
              <a:t>41</a:t>
            </a:fld>
            <a:endParaRPr lang="en-GB" dirty="0"/>
          </a:p>
        </p:txBody>
      </p:sp>
    </p:spTree>
    <p:extLst>
      <p:ext uri="{BB962C8B-B14F-4D97-AF65-F5344CB8AC3E}">
        <p14:creationId xmlns:p14="http://schemas.microsoft.com/office/powerpoint/2010/main" val="8492925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D59BA82-93A8-4117-A7EE-2DA60BC6AE41}"/>
              </a:ext>
            </a:extLst>
          </p:cNvPr>
          <p:cNvPicPr>
            <a:picLocks noChangeAspect="1"/>
          </p:cNvPicPr>
          <p:nvPr/>
        </p:nvPicPr>
        <p:blipFill>
          <a:blip r:embed="rId2"/>
          <a:stretch>
            <a:fillRect/>
          </a:stretch>
        </p:blipFill>
        <p:spPr>
          <a:xfrm rot="5400000">
            <a:off x="1867150" y="-937171"/>
            <a:ext cx="4869137" cy="6948266"/>
          </a:xfrm>
          <a:prstGeom prst="rect">
            <a:avLst/>
          </a:prstGeom>
        </p:spPr>
      </p:pic>
      <p:sp>
        <p:nvSpPr>
          <p:cNvPr id="4" name="Footer Placeholder 3">
            <a:extLst>
              <a:ext uri="{FF2B5EF4-FFF2-40B4-BE49-F238E27FC236}">
                <a16:creationId xmlns:a16="http://schemas.microsoft.com/office/drawing/2014/main" id="{AC2B272A-7B77-4BD7-B0BD-3859E5AAD3CB}"/>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5A7ED04F-8DBF-40DD-A844-17ADC348514C}"/>
              </a:ext>
            </a:extLst>
          </p:cNvPr>
          <p:cNvSpPr>
            <a:spLocks noGrp="1"/>
          </p:cNvSpPr>
          <p:nvPr>
            <p:ph type="sldNum" sz="quarter" idx="12"/>
          </p:nvPr>
        </p:nvSpPr>
        <p:spPr/>
        <p:txBody>
          <a:bodyPr/>
          <a:lstStyle/>
          <a:p>
            <a:fld id="{DA2C159E-F13C-4A85-9A41-E7669D3E0D70}" type="slidenum">
              <a:rPr lang="en-GB" smtClean="0"/>
              <a:pPr/>
              <a:t>42</a:t>
            </a:fld>
            <a:endParaRPr lang="en-GB" dirty="0"/>
          </a:p>
        </p:txBody>
      </p:sp>
    </p:spTree>
    <p:extLst>
      <p:ext uri="{BB962C8B-B14F-4D97-AF65-F5344CB8AC3E}">
        <p14:creationId xmlns:p14="http://schemas.microsoft.com/office/powerpoint/2010/main" val="5402310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58EE2-BEB8-4B14-8A6F-DC865F9DD1D0}"/>
              </a:ext>
            </a:extLst>
          </p:cNvPr>
          <p:cNvSpPr>
            <a:spLocks noGrp="1"/>
          </p:cNvSpPr>
          <p:nvPr>
            <p:ph type="title"/>
          </p:nvPr>
        </p:nvSpPr>
        <p:spPr/>
        <p:txBody>
          <a:bodyPr/>
          <a:lstStyle/>
          <a:p>
            <a:r>
              <a:rPr lang="en-GB" dirty="0"/>
              <a:t>Cholesterol: How much of a problem is it?</a:t>
            </a:r>
          </a:p>
        </p:txBody>
      </p:sp>
      <p:sp>
        <p:nvSpPr>
          <p:cNvPr id="4" name="Footer Placeholder 3">
            <a:extLst>
              <a:ext uri="{FF2B5EF4-FFF2-40B4-BE49-F238E27FC236}">
                <a16:creationId xmlns:a16="http://schemas.microsoft.com/office/drawing/2014/main" id="{B7119F6C-1331-42E0-9500-21E6FA146088}"/>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71CC01EE-230C-4AC1-BD48-AF236BA1F873}"/>
              </a:ext>
            </a:extLst>
          </p:cNvPr>
          <p:cNvSpPr>
            <a:spLocks noGrp="1"/>
          </p:cNvSpPr>
          <p:nvPr>
            <p:ph type="sldNum" sz="quarter" idx="12"/>
          </p:nvPr>
        </p:nvSpPr>
        <p:spPr/>
        <p:txBody>
          <a:bodyPr/>
          <a:lstStyle/>
          <a:p>
            <a:fld id="{DA2C159E-F13C-4A85-9A41-E7669D3E0D70}" type="slidenum">
              <a:rPr lang="en-GB" smtClean="0"/>
              <a:pPr/>
              <a:t>43</a:t>
            </a:fld>
            <a:endParaRPr lang="en-GB" dirty="0"/>
          </a:p>
        </p:txBody>
      </p:sp>
      <p:pic>
        <p:nvPicPr>
          <p:cNvPr id="6" name="Picture 5">
            <a:extLst>
              <a:ext uri="{FF2B5EF4-FFF2-40B4-BE49-F238E27FC236}">
                <a16:creationId xmlns:a16="http://schemas.microsoft.com/office/drawing/2014/main" id="{6F50CE3B-4932-46AC-A2D1-97550CC9A04D}"/>
              </a:ext>
            </a:extLst>
          </p:cNvPr>
          <p:cNvPicPr>
            <a:picLocks noChangeAspect="1"/>
          </p:cNvPicPr>
          <p:nvPr/>
        </p:nvPicPr>
        <p:blipFill>
          <a:blip r:embed="rId3"/>
          <a:stretch>
            <a:fillRect/>
          </a:stretch>
        </p:blipFill>
        <p:spPr>
          <a:xfrm>
            <a:off x="209213" y="599612"/>
            <a:ext cx="1933575" cy="1895475"/>
          </a:xfrm>
          <a:prstGeom prst="rect">
            <a:avLst/>
          </a:prstGeom>
        </p:spPr>
      </p:pic>
      <p:sp>
        <p:nvSpPr>
          <p:cNvPr id="7" name="TextBox 6">
            <a:extLst>
              <a:ext uri="{FF2B5EF4-FFF2-40B4-BE49-F238E27FC236}">
                <a16:creationId xmlns:a16="http://schemas.microsoft.com/office/drawing/2014/main" id="{50F035F5-09B9-4F93-B3C0-4B8C63321EFC}"/>
              </a:ext>
            </a:extLst>
          </p:cNvPr>
          <p:cNvSpPr txBox="1"/>
          <p:nvPr/>
        </p:nvSpPr>
        <p:spPr>
          <a:xfrm>
            <a:off x="675862" y="2467190"/>
            <a:ext cx="1000274" cy="207749"/>
          </a:xfrm>
          <a:prstGeom prst="rect">
            <a:avLst/>
          </a:prstGeom>
          <a:noFill/>
        </p:spPr>
        <p:txBody>
          <a:bodyPr wrap="none" lIns="0" tIns="0" rIns="0" bIns="0" rtlCol="0">
            <a:spAutoFit/>
          </a:bodyPr>
          <a:lstStyle/>
          <a:p>
            <a:r>
              <a:rPr lang="en-GB" sz="1350" dirty="0"/>
              <a:t>NHS website</a:t>
            </a:r>
          </a:p>
        </p:txBody>
      </p:sp>
      <p:pic>
        <p:nvPicPr>
          <p:cNvPr id="8" name="Picture 7">
            <a:extLst>
              <a:ext uri="{FF2B5EF4-FFF2-40B4-BE49-F238E27FC236}">
                <a16:creationId xmlns:a16="http://schemas.microsoft.com/office/drawing/2014/main" id="{200DAB8D-1BF9-40E7-947F-0D440C57FB4F}"/>
              </a:ext>
            </a:extLst>
          </p:cNvPr>
          <p:cNvPicPr>
            <a:picLocks noChangeAspect="1"/>
          </p:cNvPicPr>
          <p:nvPr/>
        </p:nvPicPr>
        <p:blipFill>
          <a:blip r:embed="rId4"/>
          <a:stretch>
            <a:fillRect/>
          </a:stretch>
        </p:blipFill>
        <p:spPr>
          <a:xfrm>
            <a:off x="2852700" y="599612"/>
            <a:ext cx="1905000" cy="1905000"/>
          </a:xfrm>
          <a:prstGeom prst="rect">
            <a:avLst/>
          </a:prstGeom>
        </p:spPr>
      </p:pic>
      <p:sp>
        <p:nvSpPr>
          <p:cNvPr id="9" name="TextBox 8">
            <a:extLst>
              <a:ext uri="{FF2B5EF4-FFF2-40B4-BE49-F238E27FC236}">
                <a16:creationId xmlns:a16="http://schemas.microsoft.com/office/drawing/2014/main" id="{24701A88-0D10-4174-AEF9-989FB941DCB6}"/>
              </a:ext>
            </a:extLst>
          </p:cNvPr>
          <p:cNvSpPr txBox="1"/>
          <p:nvPr/>
        </p:nvSpPr>
        <p:spPr>
          <a:xfrm>
            <a:off x="3325353" y="2495226"/>
            <a:ext cx="711733" cy="207749"/>
          </a:xfrm>
          <a:prstGeom prst="rect">
            <a:avLst/>
          </a:prstGeom>
          <a:noFill/>
        </p:spPr>
        <p:txBody>
          <a:bodyPr wrap="none" lIns="0" tIns="0" rIns="0" bIns="0" rtlCol="0">
            <a:spAutoFit/>
          </a:bodyPr>
          <a:lstStyle/>
          <a:p>
            <a:r>
              <a:rPr lang="en-GB" sz="1350" dirty="0"/>
              <a:t>Heart UK</a:t>
            </a:r>
          </a:p>
        </p:txBody>
      </p:sp>
      <p:pic>
        <p:nvPicPr>
          <p:cNvPr id="10" name="Picture 9">
            <a:extLst>
              <a:ext uri="{FF2B5EF4-FFF2-40B4-BE49-F238E27FC236}">
                <a16:creationId xmlns:a16="http://schemas.microsoft.com/office/drawing/2014/main" id="{01FB6CE8-0C0E-45AF-9459-51DA8DE9B3C2}"/>
              </a:ext>
            </a:extLst>
          </p:cNvPr>
          <p:cNvPicPr>
            <a:picLocks noChangeAspect="1"/>
          </p:cNvPicPr>
          <p:nvPr/>
        </p:nvPicPr>
        <p:blipFill>
          <a:blip r:embed="rId5"/>
          <a:stretch>
            <a:fillRect/>
          </a:stretch>
        </p:blipFill>
        <p:spPr>
          <a:xfrm>
            <a:off x="3923929" y="3136107"/>
            <a:ext cx="1933575" cy="1905000"/>
          </a:xfrm>
          <a:prstGeom prst="rect">
            <a:avLst/>
          </a:prstGeom>
        </p:spPr>
      </p:pic>
      <p:sp>
        <p:nvSpPr>
          <p:cNvPr id="11" name="TextBox 10">
            <a:extLst>
              <a:ext uri="{FF2B5EF4-FFF2-40B4-BE49-F238E27FC236}">
                <a16:creationId xmlns:a16="http://schemas.microsoft.com/office/drawing/2014/main" id="{24AC59AD-0497-45EA-8C2F-B022C7ECDAA6}"/>
              </a:ext>
            </a:extLst>
          </p:cNvPr>
          <p:cNvSpPr txBox="1"/>
          <p:nvPr/>
        </p:nvSpPr>
        <p:spPr>
          <a:xfrm>
            <a:off x="5920069" y="3880859"/>
            <a:ext cx="1041952" cy="207749"/>
          </a:xfrm>
          <a:prstGeom prst="rect">
            <a:avLst/>
          </a:prstGeom>
          <a:noFill/>
        </p:spPr>
        <p:txBody>
          <a:bodyPr wrap="none" lIns="0" tIns="0" rIns="0" bIns="0" rtlCol="0">
            <a:spAutoFit/>
          </a:bodyPr>
          <a:lstStyle/>
          <a:p>
            <a:r>
              <a:rPr lang="en-GB" sz="1350" dirty="0"/>
              <a:t>LDL and HDL</a:t>
            </a:r>
          </a:p>
        </p:txBody>
      </p:sp>
      <p:sp>
        <p:nvSpPr>
          <p:cNvPr id="3" name="TextBox 2">
            <a:extLst>
              <a:ext uri="{FF2B5EF4-FFF2-40B4-BE49-F238E27FC236}">
                <a16:creationId xmlns:a16="http://schemas.microsoft.com/office/drawing/2014/main" id="{B706AABA-1096-42FD-B637-1E364E0D8814}"/>
              </a:ext>
            </a:extLst>
          </p:cNvPr>
          <p:cNvSpPr txBox="1"/>
          <p:nvPr/>
        </p:nvSpPr>
        <p:spPr>
          <a:xfrm>
            <a:off x="232951" y="2821544"/>
            <a:ext cx="3432269" cy="1869743"/>
          </a:xfrm>
          <a:prstGeom prst="rect">
            <a:avLst/>
          </a:prstGeom>
          <a:noFill/>
        </p:spPr>
        <p:txBody>
          <a:bodyPr wrap="square" lIns="0" tIns="0" rIns="0" bIns="0" rtlCol="0" anchor="t">
            <a:spAutoFit/>
          </a:bodyPr>
          <a:lstStyle/>
          <a:p>
            <a:r>
              <a:rPr lang="en-GB" sz="1350" dirty="0"/>
              <a:t>Working in pairs, use these sources and others to write an </a:t>
            </a:r>
            <a:r>
              <a:rPr lang="en-GB" sz="1350" b="1" i="1" dirty="0"/>
              <a:t>evaluation</a:t>
            </a:r>
            <a:r>
              <a:rPr lang="en-GB" sz="1350" dirty="0"/>
              <a:t> of the health impacts of cholesterol. </a:t>
            </a:r>
          </a:p>
          <a:p>
            <a:pPr marL="285750" indent="-285750">
              <a:buFont typeface="Arial" panose="020B0604020202020204" pitchFamily="34" charset="0"/>
              <a:buChar char="•"/>
            </a:pPr>
            <a:r>
              <a:rPr lang="en-GB" sz="1350" dirty="0"/>
              <a:t>Give both positive and negative impacts.</a:t>
            </a:r>
          </a:p>
          <a:p>
            <a:pPr marL="285750" indent="-285750">
              <a:buFont typeface="Arial" panose="020B0604020202020204" pitchFamily="34" charset="0"/>
              <a:buChar char="•"/>
            </a:pPr>
            <a:r>
              <a:rPr lang="en-GB" sz="1350" dirty="0"/>
              <a:t>Use evidence from sources to back up claims and cite sources (name, date).</a:t>
            </a:r>
          </a:p>
          <a:p>
            <a:pPr marL="285750" indent="-285750">
              <a:buFont typeface="Arial" panose="020B0604020202020204" pitchFamily="34" charset="0"/>
              <a:buChar char="•"/>
            </a:pPr>
            <a:r>
              <a:rPr lang="en-GB" sz="1350" dirty="0"/>
              <a:t>End with a conclusion – is cholesterol overall good or bad for our health? Use the evidence to decide.</a:t>
            </a:r>
          </a:p>
        </p:txBody>
      </p:sp>
      <p:pic>
        <p:nvPicPr>
          <p:cNvPr id="12" name="Picture 11">
            <a:extLst>
              <a:ext uri="{FF2B5EF4-FFF2-40B4-BE49-F238E27FC236}">
                <a16:creationId xmlns:a16="http://schemas.microsoft.com/office/drawing/2014/main" id="{61046C90-0D8D-4B89-AAC3-F38F9E1AD67C}"/>
              </a:ext>
            </a:extLst>
          </p:cNvPr>
          <p:cNvPicPr>
            <a:picLocks noChangeAspect="1"/>
          </p:cNvPicPr>
          <p:nvPr/>
        </p:nvPicPr>
        <p:blipFill>
          <a:blip r:embed="rId6"/>
          <a:stretch>
            <a:fillRect/>
          </a:stretch>
        </p:blipFill>
        <p:spPr>
          <a:xfrm>
            <a:off x="5495504" y="504139"/>
            <a:ext cx="2028825" cy="2066925"/>
          </a:xfrm>
          <a:prstGeom prst="rect">
            <a:avLst/>
          </a:prstGeom>
        </p:spPr>
      </p:pic>
      <p:sp>
        <p:nvSpPr>
          <p:cNvPr id="13" name="TextBox 12">
            <a:extLst>
              <a:ext uri="{FF2B5EF4-FFF2-40B4-BE49-F238E27FC236}">
                <a16:creationId xmlns:a16="http://schemas.microsoft.com/office/drawing/2014/main" id="{4D659B39-799A-4EAE-8009-A46AE586271E}"/>
              </a:ext>
            </a:extLst>
          </p:cNvPr>
          <p:cNvSpPr txBox="1"/>
          <p:nvPr/>
        </p:nvSpPr>
        <p:spPr>
          <a:xfrm>
            <a:off x="5679384" y="2526081"/>
            <a:ext cx="1721625" cy="415498"/>
          </a:xfrm>
          <a:prstGeom prst="rect">
            <a:avLst/>
          </a:prstGeom>
          <a:noFill/>
        </p:spPr>
        <p:txBody>
          <a:bodyPr wrap="none" lIns="0" tIns="0" rIns="0" bIns="0" rtlCol="0">
            <a:spAutoFit/>
          </a:bodyPr>
          <a:lstStyle/>
          <a:p>
            <a:r>
              <a:rPr lang="en-GB" sz="1350" dirty="0"/>
              <a:t>Better Health Channel</a:t>
            </a:r>
          </a:p>
          <a:p>
            <a:r>
              <a:rPr lang="en-GB" sz="1350" dirty="0"/>
              <a:t>(Australian health site)</a:t>
            </a:r>
          </a:p>
        </p:txBody>
      </p:sp>
    </p:spTree>
    <p:extLst>
      <p:ext uri="{BB962C8B-B14F-4D97-AF65-F5344CB8AC3E}">
        <p14:creationId xmlns:p14="http://schemas.microsoft.com/office/powerpoint/2010/main" val="952709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B50BA82-4588-46E6-A336-E4A15A71EEB0}"/>
              </a:ext>
            </a:extLst>
          </p:cNvPr>
          <p:cNvGraphicFramePr/>
          <p:nvPr/>
        </p:nvGraphicFramePr>
        <p:xfrm>
          <a:off x="1143000" y="0"/>
          <a:ext cx="6858000" cy="5143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3B902CFF-1522-4801-BC52-CD3427762588}"/>
              </a:ext>
            </a:extLst>
          </p:cNvPr>
          <p:cNvSpPr txBox="1"/>
          <p:nvPr/>
        </p:nvSpPr>
        <p:spPr>
          <a:xfrm>
            <a:off x="111401" y="112736"/>
            <a:ext cx="3102741" cy="507831"/>
          </a:xfrm>
          <a:prstGeom prst="rect">
            <a:avLst/>
          </a:prstGeom>
          <a:noFill/>
        </p:spPr>
        <p:txBody>
          <a:bodyPr wrap="square" rtlCol="0">
            <a:spAutoFit/>
          </a:bodyPr>
          <a:lstStyle/>
          <a:p>
            <a:r>
              <a:rPr lang="en-GB" sz="1350" dirty="0"/>
              <a:t>What can you now add to the answers to these questions?</a:t>
            </a:r>
          </a:p>
        </p:txBody>
      </p:sp>
      <p:graphicFrame>
        <p:nvGraphicFramePr>
          <p:cNvPr id="4" name="Table 3">
            <a:extLst>
              <a:ext uri="{FF2B5EF4-FFF2-40B4-BE49-F238E27FC236}">
                <a16:creationId xmlns:a16="http://schemas.microsoft.com/office/drawing/2014/main" id="{2C347358-1DFF-4D92-942C-E371D287BC99}"/>
              </a:ext>
            </a:extLst>
          </p:cNvPr>
          <p:cNvGraphicFramePr>
            <a:graphicFrameLocks noGrp="1"/>
          </p:cNvGraphicFramePr>
          <p:nvPr>
            <p:extLst>
              <p:ext uri="{D42A27DB-BD31-4B8C-83A1-F6EECF244321}">
                <p14:modId xmlns:p14="http://schemas.microsoft.com/office/powerpoint/2010/main" val="1074119236"/>
              </p:ext>
            </p:extLst>
          </p:nvPr>
        </p:nvGraphicFramePr>
        <p:xfrm>
          <a:off x="98571" y="3860597"/>
          <a:ext cx="3672408" cy="572961"/>
        </p:xfrm>
        <a:graphic>
          <a:graphicData uri="http://schemas.openxmlformats.org/drawingml/2006/table">
            <a:tbl>
              <a:tblPr firstRow="1" firstCol="1" bandRow="1">
                <a:tableStyleId>{5C22544A-7EE6-4342-B048-85BDC9FD1C3A}</a:tableStyleId>
              </a:tblPr>
              <a:tblGrid>
                <a:gridCol w="539612">
                  <a:extLst>
                    <a:ext uri="{9D8B030D-6E8A-4147-A177-3AD203B41FA5}">
                      <a16:colId xmlns:a16="http://schemas.microsoft.com/office/drawing/2014/main" val="1041927041"/>
                    </a:ext>
                  </a:extLst>
                </a:gridCol>
                <a:gridCol w="3132796">
                  <a:extLst>
                    <a:ext uri="{9D8B030D-6E8A-4147-A177-3AD203B41FA5}">
                      <a16:colId xmlns:a16="http://schemas.microsoft.com/office/drawing/2014/main" val="1995010254"/>
                    </a:ext>
                  </a:extLst>
                </a:gridCol>
              </a:tblGrid>
              <a:tr h="444254">
                <a:tc>
                  <a:txBody>
                    <a:bodyPr/>
                    <a:lstStyle/>
                    <a:p>
                      <a:pPr>
                        <a:lnSpc>
                          <a:spcPct val="107000"/>
                        </a:lnSpc>
                        <a:spcAft>
                          <a:spcPts val="0"/>
                        </a:spcAft>
                      </a:pPr>
                      <a:r>
                        <a:rPr lang="en-GB" sz="1200" dirty="0">
                          <a:solidFill>
                            <a:schemeClr val="bg2"/>
                          </a:solidFill>
                          <a:effectLst/>
                        </a:rPr>
                        <a:t>B1.8</a:t>
                      </a:r>
                      <a:endParaRPr lang="en-GB" sz="12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3" name="TextBox 2">
            <a:extLst>
              <a:ext uri="{FF2B5EF4-FFF2-40B4-BE49-F238E27FC236}">
                <a16:creationId xmlns:a16="http://schemas.microsoft.com/office/drawing/2014/main" id="{4E9E0989-C1F2-4F65-923E-9C6A45A71263}"/>
              </a:ext>
            </a:extLst>
          </p:cNvPr>
          <p:cNvSpPr txBox="1"/>
          <p:nvPr/>
        </p:nvSpPr>
        <p:spPr>
          <a:xfrm>
            <a:off x="5285284" y="112737"/>
            <a:ext cx="346249" cy="207749"/>
          </a:xfrm>
          <a:prstGeom prst="rect">
            <a:avLst/>
          </a:prstGeom>
          <a:noFill/>
        </p:spPr>
        <p:txBody>
          <a:bodyPr wrap="none" lIns="0" tIns="0" rIns="0" bIns="0" rtlCol="0">
            <a:spAutoFit/>
          </a:bodyPr>
          <a:lstStyle/>
          <a:p>
            <a:r>
              <a:rPr lang="en-GB" sz="1350" dirty="0"/>
              <a:t>AO1</a:t>
            </a:r>
          </a:p>
        </p:txBody>
      </p:sp>
      <p:sp>
        <p:nvSpPr>
          <p:cNvPr id="6" name="TextBox 5">
            <a:extLst>
              <a:ext uri="{FF2B5EF4-FFF2-40B4-BE49-F238E27FC236}">
                <a16:creationId xmlns:a16="http://schemas.microsoft.com/office/drawing/2014/main" id="{96860EA1-DB73-4D17-B044-91CCE919BD41}"/>
              </a:ext>
            </a:extLst>
          </p:cNvPr>
          <p:cNvSpPr txBox="1"/>
          <p:nvPr/>
        </p:nvSpPr>
        <p:spPr>
          <a:xfrm>
            <a:off x="7092281" y="2931791"/>
            <a:ext cx="346249" cy="207749"/>
          </a:xfrm>
          <a:prstGeom prst="rect">
            <a:avLst/>
          </a:prstGeom>
          <a:noFill/>
        </p:spPr>
        <p:txBody>
          <a:bodyPr wrap="none" lIns="0" tIns="0" rIns="0" bIns="0" rtlCol="0">
            <a:spAutoFit/>
          </a:bodyPr>
          <a:lstStyle/>
          <a:p>
            <a:r>
              <a:rPr lang="en-GB" sz="1350" dirty="0"/>
              <a:t>AO2</a:t>
            </a:r>
          </a:p>
        </p:txBody>
      </p:sp>
      <p:sp>
        <p:nvSpPr>
          <p:cNvPr id="7" name="TextBox 6">
            <a:extLst>
              <a:ext uri="{FF2B5EF4-FFF2-40B4-BE49-F238E27FC236}">
                <a16:creationId xmlns:a16="http://schemas.microsoft.com/office/drawing/2014/main" id="{EEA676CC-2F1B-4017-AC6C-A8C695375478}"/>
              </a:ext>
            </a:extLst>
          </p:cNvPr>
          <p:cNvSpPr txBox="1"/>
          <p:nvPr/>
        </p:nvSpPr>
        <p:spPr>
          <a:xfrm>
            <a:off x="5125355" y="4842537"/>
            <a:ext cx="346249" cy="207749"/>
          </a:xfrm>
          <a:prstGeom prst="rect">
            <a:avLst/>
          </a:prstGeom>
          <a:noFill/>
        </p:spPr>
        <p:txBody>
          <a:bodyPr wrap="none" lIns="0" tIns="0" rIns="0" bIns="0" rtlCol="0">
            <a:spAutoFit/>
          </a:bodyPr>
          <a:lstStyle/>
          <a:p>
            <a:r>
              <a:rPr lang="en-GB" sz="1350" dirty="0"/>
              <a:t>AO2</a:t>
            </a:r>
          </a:p>
        </p:txBody>
      </p:sp>
      <p:sp>
        <p:nvSpPr>
          <p:cNvPr id="8" name="TextBox 7">
            <a:extLst>
              <a:ext uri="{FF2B5EF4-FFF2-40B4-BE49-F238E27FC236}">
                <a16:creationId xmlns:a16="http://schemas.microsoft.com/office/drawing/2014/main" id="{915C8DEF-52A5-416F-94DB-B9B088738E52}"/>
              </a:ext>
            </a:extLst>
          </p:cNvPr>
          <p:cNvSpPr txBox="1"/>
          <p:nvPr/>
        </p:nvSpPr>
        <p:spPr>
          <a:xfrm>
            <a:off x="1663425" y="2931790"/>
            <a:ext cx="346249" cy="207749"/>
          </a:xfrm>
          <a:prstGeom prst="rect">
            <a:avLst/>
          </a:prstGeom>
          <a:noFill/>
        </p:spPr>
        <p:txBody>
          <a:bodyPr wrap="none" lIns="0" tIns="0" rIns="0" bIns="0" rtlCol="0">
            <a:spAutoFit/>
          </a:bodyPr>
          <a:lstStyle/>
          <a:p>
            <a:r>
              <a:rPr lang="en-GB" sz="1350" dirty="0"/>
              <a:t>AO3</a:t>
            </a:r>
          </a:p>
        </p:txBody>
      </p:sp>
      <p:sp>
        <p:nvSpPr>
          <p:cNvPr id="5" name="Footer Placeholder 4">
            <a:extLst>
              <a:ext uri="{FF2B5EF4-FFF2-40B4-BE49-F238E27FC236}">
                <a16:creationId xmlns:a16="http://schemas.microsoft.com/office/drawing/2014/main" id="{0ED06D60-7DA0-56E5-13E7-37123913D2DB}"/>
              </a:ext>
            </a:extLst>
          </p:cNvPr>
          <p:cNvSpPr>
            <a:spLocks noGrp="1"/>
          </p:cNvSpPr>
          <p:nvPr>
            <p:ph type="ftr" sz="quarter" idx="11"/>
          </p:nvPr>
        </p:nvSpPr>
        <p:spPr/>
        <p:txBody>
          <a:bodyPr/>
          <a:lstStyle/>
          <a:p>
            <a:r>
              <a:rPr lang="en-GB" cap="none" dirty="0"/>
              <a:t>Education and Training Foundation</a:t>
            </a:r>
          </a:p>
        </p:txBody>
      </p:sp>
      <p:sp>
        <p:nvSpPr>
          <p:cNvPr id="9" name="Slide Number Placeholder 8">
            <a:extLst>
              <a:ext uri="{FF2B5EF4-FFF2-40B4-BE49-F238E27FC236}">
                <a16:creationId xmlns:a16="http://schemas.microsoft.com/office/drawing/2014/main" id="{57008760-B9DD-49A6-19B1-54EF1BEAA604}"/>
              </a:ext>
            </a:extLst>
          </p:cNvPr>
          <p:cNvSpPr>
            <a:spLocks noGrp="1"/>
          </p:cNvSpPr>
          <p:nvPr>
            <p:ph type="sldNum" sz="quarter" idx="12"/>
          </p:nvPr>
        </p:nvSpPr>
        <p:spPr/>
        <p:txBody>
          <a:bodyPr/>
          <a:lstStyle/>
          <a:p>
            <a:fld id="{B4B6C296-A44E-4A66-BF29-5BE7E42CBA01}" type="slidenum">
              <a:rPr lang="en-GB" smtClean="0"/>
              <a:t>44</a:t>
            </a:fld>
            <a:endParaRPr lang="en-GB" dirty="0"/>
          </a:p>
        </p:txBody>
      </p:sp>
    </p:spTree>
    <p:extLst>
      <p:ext uri="{BB962C8B-B14F-4D97-AF65-F5344CB8AC3E}">
        <p14:creationId xmlns:p14="http://schemas.microsoft.com/office/powerpoint/2010/main" val="19622677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A535B-B400-56AF-EF3F-E04628E8A2C3}"/>
              </a:ext>
            </a:extLst>
          </p:cNvPr>
          <p:cNvSpPr>
            <a:spLocks noGrp="1"/>
          </p:cNvSpPr>
          <p:nvPr>
            <p:ph type="title"/>
          </p:nvPr>
        </p:nvSpPr>
        <p:spPr/>
        <p:txBody>
          <a:bodyPr/>
          <a:lstStyle/>
          <a:p>
            <a:r>
              <a:rPr lang="en-GB" dirty="0"/>
              <a:t>Linking to the project brief</a:t>
            </a:r>
          </a:p>
        </p:txBody>
      </p:sp>
      <p:sp>
        <p:nvSpPr>
          <p:cNvPr id="3" name="Text Placeholder 2">
            <a:extLst>
              <a:ext uri="{FF2B5EF4-FFF2-40B4-BE49-F238E27FC236}">
                <a16:creationId xmlns:a16="http://schemas.microsoft.com/office/drawing/2014/main" id="{BEEB7ACE-B61C-2751-4329-9A5080920CBC}"/>
              </a:ext>
            </a:extLst>
          </p:cNvPr>
          <p:cNvSpPr>
            <a:spLocks noGrp="1"/>
          </p:cNvSpPr>
          <p:nvPr>
            <p:ph type="body" sz="quarter" idx="13"/>
          </p:nvPr>
        </p:nvSpPr>
        <p:spPr>
          <a:xfrm>
            <a:off x="234000" y="605399"/>
            <a:ext cx="8657035" cy="4189540"/>
          </a:xfrm>
        </p:spPr>
        <p:txBody>
          <a:bodyPr vert="horz" lIns="0" tIns="0" rIns="0" bIns="0" rtlCol="0" anchor="t">
            <a:normAutofit fontScale="47500" lnSpcReduction="20000"/>
          </a:bodyPr>
          <a:lstStyle/>
          <a:p>
            <a:r>
              <a:rPr lang="en-GB" dirty="0"/>
              <a:t>Have we answered any of our questions? You should also update your RAG (red, amber, green) ratings for the topics.</a:t>
            </a:r>
          </a:p>
          <a:p>
            <a:r>
              <a:rPr lang="en-GB" dirty="0"/>
              <a:t>Our report needs to consider some existing pharmaceutical solutions for obesity.</a:t>
            </a:r>
            <a:endParaRPr lang="en-GB" dirty="0">
              <a:cs typeface="Arial"/>
            </a:endParaRPr>
          </a:p>
          <a:p>
            <a:endParaRPr lang="en-GB" dirty="0"/>
          </a:p>
          <a:p>
            <a:r>
              <a:rPr lang="en-GB" dirty="0"/>
              <a:t>We have studied lipids in depth and looked at some dietary information that might improve the health of individuals, such as the different impacts of carbohydrates and lipids.</a:t>
            </a:r>
            <a:endParaRPr lang="en-GB" dirty="0">
              <a:cs typeface="Arial"/>
            </a:endParaRPr>
          </a:p>
          <a:p>
            <a:endParaRPr lang="en-GB" dirty="0"/>
          </a:p>
          <a:p>
            <a:r>
              <a:rPr lang="en-GB" dirty="0"/>
              <a:t>What pharmaceuticals might be available?</a:t>
            </a:r>
            <a:endParaRPr lang="en-GB" dirty="0">
              <a:cs typeface="Arial"/>
            </a:endParaRPr>
          </a:p>
        </p:txBody>
      </p:sp>
      <p:sp>
        <p:nvSpPr>
          <p:cNvPr id="4" name="Footer Placeholder 3">
            <a:extLst>
              <a:ext uri="{FF2B5EF4-FFF2-40B4-BE49-F238E27FC236}">
                <a16:creationId xmlns:a16="http://schemas.microsoft.com/office/drawing/2014/main" id="{61C1AE45-A31A-3FD3-3823-D95801279576}"/>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18A266CF-33A0-DAFA-0BDE-EB05172266DF}"/>
              </a:ext>
            </a:extLst>
          </p:cNvPr>
          <p:cNvSpPr>
            <a:spLocks noGrp="1"/>
          </p:cNvSpPr>
          <p:nvPr>
            <p:ph type="sldNum" sz="quarter" idx="12"/>
          </p:nvPr>
        </p:nvSpPr>
        <p:spPr/>
        <p:txBody>
          <a:bodyPr/>
          <a:lstStyle/>
          <a:p>
            <a:fld id="{DA2C159E-F13C-4A85-9A41-E7669D3E0D70}" type="slidenum">
              <a:rPr lang="en-GB" smtClean="0"/>
              <a:pPr/>
              <a:t>45</a:t>
            </a:fld>
            <a:endParaRPr lang="en-GB" dirty="0"/>
          </a:p>
        </p:txBody>
      </p:sp>
    </p:spTree>
    <p:extLst>
      <p:ext uri="{BB962C8B-B14F-4D97-AF65-F5344CB8AC3E}">
        <p14:creationId xmlns:p14="http://schemas.microsoft.com/office/powerpoint/2010/main" val="26335604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91976-F36E-4489-BED2-F2BBD2875229}"/>
              </a:ext>
            </a:extLst>
          </p:cNvPr>
          <p:cNvSpPr>
            <a:spLocks noGrp="1"/>
          </p:cNvSpPr>
          <p:nvPr>
            <p:ph type="title"/>
          </p:nvPr>
        </p:nvSpPr>
        <p:spPr/>
        <p:txBody>
          <a:bodyPr/>
          <a:lstStyle/>
          <a:p>
            <a:r>
              <a:rPr lang="en-GB" dirty="0"/>
              <a:t>Drugs for weight loss</a:t>
            </a:r>
          </a:p>
        </p:txBody>
      </p:sp>
      <p:sp>
        <p:nvSpPr>
          <p:cNvPr id="3" name="Text Placeholder 2">
            <a:extLst>
              <a:ext uri="{FF2B5EF4-FFF2-40B4-BE49-F238E27FC236}">
                <a16:creationId xmlns:a16="http://schemas.microsoft.com/office/drawing/2014/main" id="{E061D359-86B1-435B-B821-11D40607C7A2}"/>
              </a:ext>
            </a:extLst>
          </p:cNvPr>
          <p:cNvSpPr>
            <a:spLocks noGrp="1"/>
          </p:cNvSpPr>
          <p:nvPr>
            <p:ph type="body" sz="quarter" idx="13"/>
          </p:nvPr>
        </p:nvSpPr>
        <p:spPr>
          <a:xfrm>
            <a:off x="190778" y="699543"/>
            <a:ext cx="5346112" cy="3601475"/>
          </a:xfrm>
        </p:spPr>
        <p:txBody>
          <a:bodyPr vert="horz" lIns="0" tIns="0" rIns="0" bIns="0" rtlCol="0" anchor="t">
            <a:normAutofit fontScale="47500" lnSpcReduction="20000"/>
          </a:bodyPr>
          <a:lstStyle/>
          <a:p>
            <a:pPr>
              <a:lnSpc>
                <a:spcPct val="120000"/>
              </a:lnSpc>
            </a:pPr>
            <a:r>
              <a:rPr lang="en-GB" sz="5100" dirty="0"/>
              <a:t>Xenical (orlistat)</a:t>
            </a:r>
            <a:endParaRPr lang="en-GB" sz="2300" b="0" baseline="30000" dirty="0">
              <a:latin typeface="Calibri"/>
              <a:cs typeface="Calibri"/>
            </a:endParaRPr>
          </a:p>
          <a:p>
            <a:pPr>
              <a:lnSpc>
                <a:spcPct val="120000"/>
              </a:lnSpc>
            </a:pPr>
            <a:endParaRPr lang="en-GB" dirty="0"/>
          </a:p>
          <a:p>
            <a:pPr>
              <a:lnSpc>
                <a:spcPct val="120000"/>
              </a:lnSpc>
            </a:pPr>
            <a:r>
              <a:rPr lang="en-GB" dirty="0"/>
              <a:t>Is a prescription drug shown to cause moderate weight loss?</a:t>
            </a:r>
          </a:p>
          <a:p>
            <a:pPr>
              <a:lnSpc>
                <a:spcPct val="120000"/>
              </a:lnSpc>
            </a:pPr>
            <a:endParaRPr lang="en-GB" dirty="0"/>
          </a:p>
          <a:p>
            <a:pPr>
              <a:lnSpc>
                <a:spcPct val="120000"/>
              </a:lnSpc>
            </a:pPr>
            <a:r>
              <a:rPr lang="en-GB" dirty="0"/>
              <a:t>Side effects include:</a:t>
            </a:r>
          </a:p>
          <a:p>
            <a:pPr marL="457200" indent="-457200">
              <a:lnSpc>
                <a:spcPct val="120000"/>
              </a:lnSpc>
              <a:buFont typeface="Arial" panose="020B0604020202020204" pitchFamily="34" charset="0"/>
              <a:buChar char="•"/>
            </a:pPr>
            <a:r>
              <a:rPr lang="en-GB" dirty="0"/>
              <a:t>changes in bowel function</a:t>
            </a:r>
          </a:p>
          <a:p>
            <a:pPr marL="457200" indent="-457200">
              <a:lnSpc>
                <a:spcPct val="120000"/>
              </a:lnSpc>
              <a:buFont typeface="Arial" panose="020B0604020202020204" pitchFamily="34" charset="0"/>
              <a:buChar char="•"/>
            </a:pPr>
            <a:r>
              <a:rPr lang="en-GB" dirty="0"/>
              <a:t>fatty or oily stool</a:t>
            </a:r>
          </a:p>
          <a:p>
            <a:pPr marL="457200" indent="-457200">
              <a:lnSpc>
                <a:spcPct val="120000"/>
              </a:lnSpc>
              <a:buFont typeface="Arial" panose="020B0604020202020204" pitchFamily="34" charset="0"/>
              <a:buChar char="•"/>
            </a:pPr>
            <a:r>
              <a:rPr lang="en-GB" dirty="0"/>
              <a:t>increased number of bowel movements</a:t>
            </a:r>
          </a:p>
          <a:p>
            <a:pPr marL="457200" indent="-457200">
              <a:lnSpc>
                <a:spcPct val="120000"/>
              </a:lnSpc>
              <a:buFont typeface="Arial" panose="020B0604020202020204" pitchFamily="34" charset="0"/>
              <a:buChar char="•"/>
            </a:pPr>
            <a:r>
              <a:rPr lang="en-GB" dirty="0"/>
              <a:t>poor bowel control.</a:t>
            </a:r>
          </a:p>
          <a:p>
            <a:pPr>
              <a:lnSpc>
                <a:spcPct val="120000"/>
              </a:lnSpc>
            </a:pPr>
            <a:endParaRPr lang="en-GB" dirty="0"/>
          </a:p>
          <a:p>
            <a:pPr>
              <a:lnSpc>
                <a:spcPct val="120000"/>
              </a:lnSpc>
            </a:pPr>
            <a:endParaRPr lang="en-GB" dirty="0"/>
          </a:p>
          <a:p>
            <a:pPr>
              <a:lnSpc>
                <a:spcPct val="120000"/>
              </a:lnSpc>
            </a:pPr>
            <a:r>
              <a:rPr lang="en-GB" dirty="0"/>
              <a:t>It is a competitive inhibitor of the enzyme lipase.</a:t>
            </a:r>
          </a:p>
          <a:p>
            <a:pPr>
              <a:lnSpc>
                <a:spcPct val="120000"/>
              </a:lnSpc>
            </a:pPr>
            <a:endParaRPr lang="en-GB" dirty="0"/>
          </a:p>
          <a:p>
            <a:endParaRPr lang="en-GB" dirty="0"/>
          </a:p>
        </p:txBody>
      </p:sp>
      <p:sp>
        <p:nvSpPr>
          <p:cNvPr id="4" name="Footer Placeholder 3">
            <a:extLst>
              <a:ext uri="{FF2B5EF4-FFF2-40B4-BE49-F238E27FC236}">
                <a16:creationId xmlns:a16="http://schemas.microsoft.com/office/drawing/2014/main" id="{A9BFC4DD-E7D4-4003-9437-302D57346E32}"/>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252EFBE9-BEE7-48B9-A13C-416E560ED980}"/>
              </a:ext>
            </a:extLst>
          </p:cNvPr>
          <p:cNvSpPr>
            <a:spLocks noGrp="1"/>
          </p:cNvSpPr>
          <p:nvPr>
            <p:ph type="sldNum" sz="quarter" idx="12"/>
          </p:nvPr>
        </p:nvSpPr>
        <p:spPr/>
        <p:txBody>
          <a:bodyPr/>
          <a:lstStyle/>
          <a:p>
            <a:fld id="{DA2C159E-F13C-4A85-9A41-E7669D3E0D70}" type="slidenum">
              <a:rPr lang="en-GB" smtClean="0"/>
              <a:pPr/>
              <a:t>46</a:t>
            </a:fld>
            <a:endParaRPr lang="en-GB" dirty="0"/>
          </a:p>
        </p:txBody>
      </p:sp>
      <p:pic>
        <p:nvPicPr>
          <p:cNvPr id="1028" name="Picture 4" descr="Watsons - Make that #XenicalComeback! Get yours now at Watsons. There's  lots of ways to shop: 💻 Shop online at https://bit.ly/2Yz80xa 🛵 Use our  call &amp; delivery service https://bit.ly/3jfQoOA 📍 Product is">
            <a:extLst>
              <a:ext uri="{FF2B5EF4-FFF2-40B4-BE49-F238E27FC236}">
                <a16:creationId xmlns:a16="http://schemas.microsoft.com/office/drawing/2014/main" id="{12926254-6D56-484D-9C45-439C290AD7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9" y="102393"/>
            <a:ext cx="3185872" cy="318587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69739BF1-71B4-4A10-82D8-F3A3A65ABC1F}"/>
              </a:ext>
            </a:extLst>
          </p:cNvPr>
          <p:cNvGrpSpPr/>
          <p:nvPr/>
        </p:nvGrpSpPr>
        <p:grpSpPr>
          <a:xfrm>
            <a:off x="107505" y="3305300"/>
            <a:ext cx="8270242" cy="1783425"/>
            <a:chOff x="107504" y="3305300"/>
            <a:chExt cx="8270242" cy="1783425"/>
          </a:xfrm>
        </p:grpSpPr>
        <p:grpSp>
          <p:nvGrpSpPr>
            <p:cNvPr id="7" name="Group 6">
              <a:extLst>
                <a:ext uri="{FF2B5EF4-FFF2-40B4-BE49-F238E27FC236}">
                  <a16:creationId xmlns:a16="http://schemas.microsoft.com/office/drawing/2014/main" id="{7309ADD5-B9E2-40BA-B5A0-7535AAD10E7B}"/>
                </a:ext>
              </a:extLst>
            </p:cNvPr>
            <p:cNvGrpSpPr/>
            <p:nvPr/>
          </p:nvGrpSpPr>
          <p:grpSpPr>
            <a:xfrm>
              <a:off x="6505538" y="3305300"/>
              <a:ext cx="1872208" cy="1783425"/>
              <a:chOff x="6369601" y="2700313"/>
              <a:chExt cx="2584333" cy="2414101"/>
            </a:xfrm>
          </p:grpSpPr>
          <p:pic>
            <p:nvPicPr>
              <p:cNvPr id="1026" name="Picture 2" descr="15,791 Confused Emoji Stock Photos, Pictures &amp; Royalty-Free ...">
                <a:extLst>
                  <a:ext uri="{FF2B5EF4-FFF2-40B4-BE49-F238E27FC236}">
                    <a16:creationId xmlns:a16="http://schemas.microsoft.com/office/drawing/2014/main" id="{D5AF76D5-F908-42D9-A316-7724A062BE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8817" y="2700313"/>
                <a:ext cx="1995117" cy="185167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1E045EA-AA71-48F9-9F62-AA604983572F}"/>
                  </a:ext>
                </a:extLst>
              </p:cNvPr>
              <p:cNvSpPr txBox="1"/>
              <p:nvPr/>
            </p:nvSpPr>
            <p:spPr>
              <a:xfrm>
                <a:off x="6369601" y="4551983"/>
                <a:ext cx="2298313" cy="562431"/>
              </a:xfrm>
              <a:prstGeom prst="rect">
                <a:avLst/>
              </a:prstGeom>
              <a:noFill/>
            </p:spPr>
            <p:txBody>
              <a:bodyPr wrap="square" lIns="0" tIns="0" rIns="0" bIns="0" rtlCol="0">
                <a:spAutoFit/>
              </a:bodyPr>
              <a:lstStyle/>
              <a:p>
                <a:pPr algn="ctr"/>
                <a:r>
                  <a:rPr lang="en-GB" sz="1350" dirty="0"/>
                  <a:t>What is this? Find out next week…</a:t>
                </a:r>
              </a:p>
            </p:txBody>
          </p:sp>
        </p:grpSp>
        <p:cxnSp>
          <p:nvCxnSpPr>
            <p:cNvPr id="9" name="Straight Arrow Connector 8">
              <a:extLst>
                <a:ext uri="{FF2B5EF4-FFF2-40B4-BE49-F238E27FC236}">
                  <a16:creationId xmlns:a16="http://schemas.microsoft.com/office/drawing/2014/main" id="{D052A384-08CA-4EA8-9C70-EF0BC2D73E03}"/>
                </a:ext>
              </a:extLst>
            </p:cNvPr>
            <p:cNvCxnSpPr>
              <a:cxnSpLocks/>
            </p:cNvCxnSpPr>
            <p:nvPr/>
          </p:nvCxnSpPr>
          <p:spPr>
            <a:xfrm flipH="1" flipV="1">
              <a:off x="5663385" y="4140781"/>
              <a:ext cx="763304" cy="14401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33B65B1-E46F-4A56-873A-F6D8ACF8F834}"/>
                </a:ext>
              </a:extLst>
            </p:cNvPr>
            <p:cNvSpPr/>
            <p:nvPr/>
          </p:nvSpPr>
          <p:spPr>
            <a:xfrm>
              <a:off x="107504" y="3867894"/>
              <a:ext cx="5472608" cy="64807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8" name="TextBox 7">
            <a:extLst>
              <a:ext uri="{FF2B5EF4-FFF2-40B4-BE49-F238E27FC236}">
                <a16:creationId xmlns:a16="http://schemas.microsoft.com/office/drawing/2014/main" id="{A72560DB-7A7C-CCA0-C960-ABCCAFB9D704}"/>
              </a:ext>
            </a:extLst>
          </p:cNvPr>
          <p:cNvSpPr txBox="1"/>
          <p:nvPr/>
        </p:nvSpPr>
        <p:spPr>
          <a:xfrm>
            <a:off x="3619773" y="107150"/>
            <a:ext cx="1663917" cy="207749"/>
          </a:xfrm>
          <a:prstGeom prst="rect">
            <a:avLst/>
          </a:prstGeom>
          <a:noFill/>
        </p:spPr>
        <p:txBody>
          <a:bodyPr wrap="none" lIns="0" tIns="0" rIns="0" bIns="0" rtlCol="0">
            <a:spAutoFit/>
          </a:bodyPr>
          <a:lstStyle/>
          <a:p>
            <a:r>
              <a:rPr lang="en-GB" sz="1350" b="1" dirty="0"/>
              <a:t>Next lesson preview</a:t>
            </a:r>
          </a:p>
        </p:txBody>
      </p:sp>
    </p:spTree>
    <p:extLst>
      <p:ext uri="{BB962C8B-B14F-4D97-AF65-F5344CB8AC3E}">
        <p14:creationId xmlns:p14="http://schemas.microsoft.com/office/powerpoint/2010/main" val="39648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03. Proteins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Structure and function</a:t>
            </a:r>
          </a:p>
        </p:txBody>
      </p:sp>
    </p:spTree>
    <p:extLst>
      <p:ext uri="{BB962C8B-B14F-4D97-AF65-F5344CB8AC3E}">
        <p14:creationId xmlns:p14="http://schemas.microsoft.com/office/powerpoint/2010/main" val="29098799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48</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3098338740"/>
              </p:ext>
            </p:extLst>
          </p:nvPr>
        </p:nvGraphicFramePr>
        <p:xfrm>
          <a:off x="267034" y="1131591"/>
          <a:ext cx="4304966" cy="664387"/>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64387">
                <a:tc>
                  <a:txBody>
                    <a:bodyPr/>
                    <a:lstStyle/>
                    <a:p>
                      <a:pPr>
                        <a:lnSpc>
                          <a:spcPct val="107000"/>
                        </a:lnSpc>
                        <a:spcAft>
                          <a:spcPts val="0"/>
                        </a:spcAft>
                      </a:pPr>
                      <a:r>
                        <a:rPr lang="en-GB" sz="1600" dirty="0">
                          <a:solidFill>
                            <a:schemeClr val="bg2"/>
                          </a:solidFill>
                          <a:effectLst/>
                        </a:rPr>
                        <a:t>B1.8</a:t>
                      </a:r>
                      <a:endParaRPr lang="en-GB" sz="16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Proteins.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950" dirty="0"/>
              <a:t>Describe the structure of proteins.</a:t>
            </a:r>
            <a:endParaRPr lang="en-GB" sz="1988" dirty="0">
              <a:cs typeface="Arial"/>
            </a:endParaRPr>
          </a:p>
          <a:p>
            <a:r>
              <a:rPr lang="en-GB" sz="1950" dirty="0"/>
              <a:t>Explain how the structure of proteins links to their function.</a:t>
            </a:r>
            <a:endParaRPr lang="en-GB" sz="1988" dirty="0">
              <a:cs typeface="Calibri"/>
            </a:endParaRPr>
          </a:p>
          <a:p>
            <a:r>
              <a:rPr lang="en-GB" sz="1950" dirty="0">
                <a:cs typeface="Calibri"/>
              </a:rPr>
              <a:t>Demonstrate practical skills linked to the study of proteins.</a:t>
            </a:r>
          </a:p>
          <a:p>
            <a:r>
              <a:rPr lang="en-GB" sz="1950" dirty="0">
                <a:cs typeface="Arial"/>
              </a:rPr>
              <a:t>Discuss a project brief involving proteins and healthcare.</a:t>
            </a:r>
            <a:endParaRPr lang="en-GB" sz="1950" dirty="0"/>
          </a:p>
        </p:txBody>
      </p:sp>
      <p:sp>
        <p:nvSpPr>
          <p:cNvPr id="5" name="TextBox 4">
            <a:extLst>
              <a:ext uri="{FF2B5EF4-FFF2-40B4-BE49-F238E27FC236}">
                <a16:creationId xmlns:a16="http://schemas.microsoft.com/office/drawing/2014/main" id="{729A0761-B5C9-ACF1-8C0F-40CC2F56AAF2}"/>
              </a:ext>
            </a:extLst>
          </p:cNvPr>
          <p:cNvSpPr txBox="1"/>
          <p:nvPr/>
        </p:nvSpPr>
        <p:spPr>
          <a:xfrm>
            <a:off x="546773" y="2073710"/>
            <a:ext cx="3907615" cy="196977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1600" dirty="0">
                <a:cs typeface="Arial"/>
              </a:rPr>
              <a:t>Keywords:</a:t>
            </a:r>
          </a:p>
          <a:p>
            <a:endParaRPr lang="en-US" sz="1600" dirty="0">
              <a:cs typeface="Arial"/>
            </a:endParaRPr>
          </a:p>
          <a:p>
            <a:r>
              <a:rPr lang="en-US" sz="1600" dirty="0">
                <a:cs typeface="Arial"/>
              </a:rPr>
              <a:t>Amino acids, Primary structure, Secondary structure, Tertiary structure, Quaternary structure, Condensation reaction, Biuret test.</a:t>
            </a:r>
          </a:p>
          <a:p>
            <a:endParaRPr lang="en-US" sz="1600" dirty="0">
              <a:cs typeface="Arial"/>
            </a:endParaRPr>
          </a:p>
          <a:p>
            <a:r>
              <a:rPr lang="en-US" sz="1600" b="1" dirty="0">
                <a:cs typeface="Arial"/>
              </a:rPr>
              <a:t>Add these words to your keyword list.</a:t>
            </a:r>
          </a:p>
        </p:txBody>
      </p:sp>
    </p:spTree>
    <p:extLst>
      <p:ext uri="{BB962C8B-B14F-4D97-AF65-F5344CB8AC3E}">
        <p14:creationId xmlns:p14="http://schemas.microsoft.com/office/powerpoint/2010/main" val="40038076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91976-F36E-4489-BED2-F2BBD2875229}"/>
              </a:ext>
            </a:extLst>
          </p:cNvPr>
          <p:cNvSpPr>
            <a:spLocks noGrp="1"/>
          </p:cNvSpPr>
          <p:nvPr>
            <p:ph type="title"/>
          </p:nvPr>
        </p:nvSpPr>
        <p:spPr/>
        <p:txBody>
          <a:bodyPr/>
          <a:lstStyle/>
          <a:p>
            <a:r>
              <a:rPr lang="en-GB" dirty="0"/>
              <a:t>Drugs for weight loss</a:t>
            </a:r>
          </a:p>
        </p:txBody>
      </p:sp>
      <p:sp>
        <p:nvSpPr>
          <p:cNvPr id="3" name="Text Placeholder 2">
            <a:extLst>
              <a:ext uri="{FF2B5EF4-FFF2-40B4-BE49-F238E27FC236}">
                <a16:creationId xmlns:a16="http://schemas.microsoft.com/office/drawing/2014/main" id="{E061D359-86B1-435B-B821-11D40607C7A2}"/>
              </a:ext>
            </a:extLst>
          </p:cNvPr>
          <p:cNvSpPr>
            <a:spLocks noGrp="1"/>
          </p:cNvSpPr>
          <p:nvPr>
            <p:ph type="body" sz="quarter" idx="13"/>
          </p:nvPr>
        </p:nvSpPr>
        <p:spPr>
          <a:xfrm>
            <a:off x="190778" y="699543"/>
            <a:ext cx="5346112" cy="3601475"/>
          </a:xfrm>
        </p:spPr>
        <p:txBody>
          <a:bodyPr vert="horz" lIns="0" tIns="0" rIns="0" bIns="0" rtlCol="0" anchor="t">
            <a:normAutofit fontScale="47500" lnSpcReduction="20000"/>
          </a:bodyPr>
          <a:lstStyle/>
          <a:p>
            <a:pPr>
              <a:lnSpc>
                <a:spcPct val="120000"/>
              </a:lnSpc>
            </a:pPr>
            <a:r>
              <a:rPr lang="en-GB" sz="5100" dirty="0"/>
              <a:t>Xenical (orlistat)</a:t>
            </a:r>
          </a:p>
          <a:p>
            <a:pPr>
              <a:lnSpc>
                <a:spcPct val="120000"/>
              </a:lnSpc>
            </a:pPr>
            <a:endParaRPr lang="en-GB" dirty="0"/>
          </a:p>
          <a:p>
            <a:pPr>
              <a:lnSpc>
                <a:spcPct val="120000"/>
              </a:lnSpc>
            </a:pPr>
            <a:r>
              <a:rPr lang="en-GB" dirty="0"/>
              <a:t>Is a prescription drug shown to cause moderate weight loss?</a:t>
            </a:r>
          </a:p>
          <a:p>
            <a:pPr>
              <a:lnSpc>
                <a:spcPct val="120000"/>
              </a:lnSpc>
            </a:pPr>
            <a:endParaRPr lang="en-GB" dirty="0"/>
          </a:p>
          <a:p>
            <a:pPr>
              <a:lnSpc>
                <a:spcPct val="120000"/>
              </a:lnSpc>
            </a:pPr>
            <a:r>
              <a:rPr lang="en-GB" dirty="0"/>
              <a:t>Side effects include:</a:t>
            </a:r>
          </a:p>
          <a:p>
            <a:pPr marL="457200" indent="-457200">
              <a:lnSpc>
                <a:spcPct val="120000"/>
              </a:lnSpc>
              <a:buFont typeface="Arial" panose="020B0604020202020204" pitchFamily="34" charset="0"/>
              <a:buChar char="•"/>
            </a:pPr>
            <a:r>
              <a:rPr lang="en-GB" dirty="0"/>
              <a:t>changes in bowel function</a:t>
            </a:r>
          </a:p>
          <a:p>
            <a:pPr marL="457200" indent="-457200">
              <a:lnSpc>
                <a:spcPct val="120000"/>
              </a:lnSpc>
              <a:buFont typeface="Arial" panose="020B0604020202020204" pitchFamily="34" charset="0"/>
              <a:buChar char="•"/>
            </a:pPr>
            <a:r>
              <a:rPr lang="en-GB" dirty="0"/>
              <a:t>fatty and oily stool</a:t>
            </a:r>
          </a:p>
          <a:p>
            <a:pPr marL="457200" indent="-457200">
              <a:lnSpc>
                <a:spcPct val="120000"/>
              </a:lnSpc>
              <a:buFont typeface="Arial" panose="020B0604020202020204" pitchFamily="34" charset="0"/>
              <a:buChar char="•"/>
            </a:pPr>
            <a:r>
              <a:rPr lang="en-GB" dirty="0"/>
              <a:t>increased number of bowel movements</a:t>
            </a:r>
          </a:p>
          <a:p>
            <a:pPr marL="457200" indent="-457200">
              <a:lnSpc>
                <a:spcPct val="120000"/>
              </a:lnSpc>
              <a:buFont typeface="Arial" panose="020B0604020202020204" pitchFamily="34" charset="0"/>
              <a:buChar char="•"/>
            </a:pPr>
            <a:r>
              <a:rPr lang="en-GB" dirty="0"/>
              <a:t>poor bowel control.</a:t>
            </a:r>
          </a:p>
          <a:p>
            <a:pPr>
              <a:lnSpc>
                <a:spcPct val="120000"/>
              </a:lnSpc>
            </a:pPr>
            <a:endParaRPr lang="en-GB" dirty="0"/>
          </a:p>
          <a:p>
            <a:pPr>
              <a:lnSpc>
                <a:spcPct val="120000"/>
              </a:lnSpc>
            </a:pPr>
            <a:endParaRPr lang="en-GB" dirty="0"/>
          </a:p>
          <a:p>
            <a:pPr>
              <a:lnSpc>
                <a:spcPct val="120000"/>
              </a:lnSpc>
            </a:pPr>
            <a:r>
              <a:rPr lang="en-GB" dirty="0"/>
              <a:t>It is a competitive inhibitor of the enzyme lipase…</a:t>
            </a:r>
          </a:p>
          <a:p>
            <a:pPr>
              <a:lnSpc>
                <a:spcPct val="120000"/>
              </a:lnSpc>
            </a:pPr>
            <a:endParaRPr lang="en-GB" dirty="0"/>
          </a:p>
          <a:p>
            <a:endParaRPr lang="en-GB" dirty="0"/>
          </a:p>
        </p:txBody>
      </p:sp>
      <p:sp>
        <p:nvSpPr>
          <p:cNvPr id="4" name="Footer Placeholder 3">
            <a:extLst>
              <a:ext uri="{FF2B5EF4-FFF2-40B4-BE49-F238E27FC236}">
                <a16:creationId xmlns:a16="http://schemas.microsoft.com/office/drawing/2014/main" id="{A9BFC4DD-E7D4-4003-9437-302D57346E32}"/>
              </a:ext>
            </a:extLst>
          </p:cNvPr>
          <p:cNvSpPr>
            <a:spLocks noGrp="1"/>
          </p:cNvSpPr>
          <p:nvPr>
            <p:ph type="ftr" sz="quarter" idx="14"/>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252EFBE9-BEE7-48B9-A13C-416E560ED980}"/>
              </a:ext>
            </a:extLst>
          </p:cNvPr>
          <p:cNvSpPr>
            <a:spLocks noGrp="1"/>
          </p:cNvSpPr>
          <p:nvPr>
            <p:ph type="sldNum" sz="quarter" idx="12"/>
          </p:nvPr>
        </p:nvSpPr>
        <p:spPr/>
        <p:txBody>
          <a:bodyPr/>
          <a:lstStyle/>
          <a:p>
            <a:fld id="{DA2C159E-F13C-4A85-9A41-E7669D3E0D70}" type="slidenum">
              <a:rPr lang="en-GB" smtClean="0"/>
              <a:pPr/>
              <a:t>49</a:t>
            </a:fld>
            <a:endParaRPr lang="en-GB" dirty="0"/>
          </a:p>
        </p:txBody>
      </p:sp>
      <p:pic>
        <p:nvPicPr>
          <p:cNvPr id="1028" name="Picture 4" descr="Watsons - Make that #XenicalComeback! Get yours now at Watsons. There's  lots of ways to shop: 💻 Shop online at https://bit.ly/2Yz80xa 🛵 Use our  call &amp; delivery service https://bit.ly/3jfQoOA 📍 Product is">
            <a:extLst>
              <a:ext uri="{FF2B5EF4-FFF2-40B4-BE49-F238E27FC236}">
                <a16:creationId xmlns:a16="http://schemas.microsoft.com/office/drawing/2014/main" id="{12926254-6D56-484D-9C45-439C290AD7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9" y="102393"/>
            <a:ext cx="3185872" cy="31858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9E926F0-90A6-480E-8951-D45240B5A48C}"/>
              </a:ext>
            </a:extLst>
          </p:cNvPr>
          <p:cNvSpPr txBox="1"/>
          <p:nvPr/>
        </p:nvSpPr>
        <p:spPr>
          <a:xfrm>
            <a:off x="190777" y="4203592"/>
            <a:ext cx="6768752" cy="415498"/>
          </a:xfrm>
          <a:prstGeom prst="rect">
            <a:avLst/>
          </a:prstGeom>
          <a:noFill/>
        </p:spPr>
        <p:txBody>
          <a:bodyPr wrap="square" lIns="0" tIns="0" rIns="0" bIns="0" rtlCol="0">
            <a:spAutoFit/>
          </a:bodyPr>
          <a:lstStyle/>
          <a:p>
            <a:r>
              <a:rPr lang="en-GB" sz="1350" dirty="0"/>
              <a:t>Before we can understand this, we need to know about enzymes and inhibitors, so we need to learn about proteins.</a:t>
            </a:r>
          </a:p>
        </p:txBody>
      </p:sp>
      <p:sp>
        <p:nvSpPr>
          <p:cNvPr id="6" name="TextBox 5">
            <a:extLst>
              <a:ext uri="{FF2B5EF4-FFF2-40B4-BE49-F238E27FC236}">
                <a16:creationId xmlns:a16="http://schemas.microsoft.com/office/drawing/2014/main" id="{AD909611-782F-4DB6-90C5-4F28789A0232}"/>
              </a:ext>
            </a:extLst>
          </p:cNvPr>
          <p:cNvSpPr txBox="1"/>
          <p:nvPr/>
        </p:nvSpPr>
        <p:spPr>
          <a:xfrm>
            <a:off x="3035680" y="249901"/>
            <a:ext cx="2618024" cy="300082"/>
          </a:xfrm>
          <a:prstGeom prst="rect">
            <a:avLst/>
          </a:prstGeom>
          <a:noFill/>
        </p:spPr>
        <p:txBody>
          <a:bodyPr wrap="none" rtlCol="0">
            <a:spAutoFit/>
          </a:bodyPr>
          <a:lstStyle/>
          <a:p>
            <a:r>
              <a:rPr lang="en-GB" sz="1350" dirty="0"/>
              <a:t>Remember this from last week?</a:t>
            </a:r>
          </a:p>
        </p:txBody>
      </p:sp>
    </p:spTree>
    <p:extLst>
      <p:ext uri="{BB962C8B-B14F-4D97-AF65-F5344CB8AC3E}">
        <p14:creationId xmlns:p14="http://schemas.microsoft.com/office/powerpoint/2010/main" val="2513615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Special feature: The science of weight loss </a:t>
            </a:r>
          </a:p>
        </p:txBody>
      </p:sp>
      <p:sp>
        <p:nvSpPr>
          <p:cNvPr id="5" name="Text Placeholder 4"/>
          <p:cNvSpPr>
            <a:spLocks noGrp="1"/>
          </p:cNvSpPr>
          <p:nvPr>
            <p:ph type="body" sz="quarter" idx="12"/>
          </p:nvPr>
        </p:nvSpPr>
        <p:spPr>
          <a:xfrm>
            <a:off x="266507" y="770963"/>
            <a:ext cx="8370448" cy="3601574"/>
          </a:xfrm>
        </p:spPr>
        <p:txBody>
          <a:bodyPr vert="horz" lIns="0" tIns="0" rIns="0" bIns="0" rtlCol="0" anchor="t">
            <a:noAutofit/>
          </a:bodyPr>
          <a:lstStyle/>
          <a:p>
            <a:pPr>
              <a:lnSpc>
                <a:spcPct val="100000"/>
              </a:lnSpc>
            </a:pPr>
            <a:r>
              <a:rPr lang="en-GB" sz="1800" u="sng" dirty="0"/>
              <a:t>Read the project brief</a:t>
            </a:r>
            <a:r>
              <a:rPr lang="en-GB" sz="1800" dirty="0"/>
              <a:t>. Review the list of topics.</a:t>
            </a:r>
          </a:p>
          <a:p>
            <a:pPr>
              <a:lnSpc>
                <a:spcPct val="100000"/>
              </a:lnSpc>
            </a:pPr>
            <a:endParaRPr lang="en-GB" sz="1800" dirty="0"/>
          </a:p>
          <a:p>
            <a:pPr>
              <a:lnSpc>
                <a:spcPct val="100000"/>
              </a:lnSpc>
            </a:pPr>
            <a:r>
              <a:rPr lang="en-GB" sz="1800" dirty="0"/>
              <a:t>What do you already know about the topics listed?</a:t>
            </a:r>
            <a:endParaRPr lang="en-GB" sz="1800" dirty="0">
              <a:cs typeface="Arial"/>
            </a:endParaRPr>
          </a:p>
          <a:p>
            <a:pPr>
              <a:lnSpc>
                <a:spcPct val="100000"/>
              </a:lnSpc>
            </a:pPr>
            <a:endParaRPr lang="en-GB" sz="1800" dirty="0"/>
          </a:p>
          <a:p>
            <a:pPr>
              <a:lnSpc>
                <a:spcPct val="100000"/>
              </a:lnSpc>
            </a:pPr>
            <a:r>
              <a:rPr lang="en-GB" sz="1800" dirty="0"/>
              <a:t>Create a spider diagram of the information you know from GCSE.</a:t>
            </a:r>
            <a:endParaRPr lang="en-GB" sz="1800" dirty="0">
              <a:cs typeface="Arial"/>
            </a:endParaRPr>
          </a:p>
          <a:p>
            <a:pPr>
              <a:lnSpc>
                <a:spcPct val="100000"/>
              </a:lnSpc>
            </a:pPr>
            <a:endParaRPr lang="en-GB" sz="1800" dirty="0"/>
          </a:p>
          <a:p>
            <a:pPr>
              <a:lnSpc>
                <a:spcPct val="100000"/>
              </a:lnSpc>
            </a:pPr>
            <a:r>
              <a:rPr lang="en-GB" sz="1800" dirty="0"/>
              <a:t>Add (in a different colour) what you think you need to know to be able to complete the video presentation.</a:t>
            </a:r>
            <a:endParaRPr lang="en-GB" sz="1800" dirty="0">
              <a:cs typeface="Arial"/>
            </a:endParaRPr>
          </a:p>
          <a:p>
            <a:pPr>
              <a:lnSpc>
                <a:spcPct val="100000"/>
              </a:lnSpc>
            </a:pPr>
            <a:endParaRPr lang="en-GB" sz="1800" dirty="0"/>
          </a:p>
          <a:p>
            <a:pPr>
              <a:lnSpc>
                <a:spcPct val="100000"/>
              </a:lnSpc>
            </a:pPr>
            <a:r>
              <a:rPr lang="en-GB" sz="1800" dirty="0"/>
              <a:t>Swap with another learner. Check each other’s spider diagram to briefly discuss similarities and differences between the two.</a:t>
            </a:r>
            <a:endParaRPr lang="en-GB" sz="1800" dirty="0">
              <a:cs typeface="Arial"/>
            </a:endParaRPr>
          </a:p>
          <a:p>
            <a:pPr>
              <a:lnSpc>
                <a:spcPct val="100000"/>
              </a:lnSpc>
            </a:pPr>
            <a:endParaRPr lang="en-GB" sz="1800" dirty="0"/>
          </a:p>
          <a:p>
            <a:pPr>
              <a:lnSpc>
                <a:spcPct val="100000"/>
              </a:lnSpc>
            </a:pPr>
            <a:r>
              <a:rPr lang="en-GB" sz="1800" dirty="0"/>
              <a:t>Can you add to your diagram based on your pair discussion?</a:t>
            </a:r>
            <a:endParaRPr lang="en-GB" sz="1800" dirty="0">
              <a:cs typeface="Arial"/>
            </a:endParaRPr>
          </a:p>
          <a:p>
            <a:pPr>
              <a:lnSpc>
                <a:spcPct val="100000"/>
              </a:lnSpc>
            </a:pPr>
            <a:endParaRPr lang="en-GB" dirty="0"/>
          </a:p>
          <a:p>
            <a:pPr>
              <a:lnSpc>
                <a:spcPct val="100000"/>
              </a:lnSpc>
            </a:pP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Tree>
    <p:extLst>
      <p:ext uri="{BB962C8B-B14F-4D97-AF65-F5344CB8AC3E}">
        <p14:creationId xmlns:p14="http://schemas.microsoft.com/office/powerpoint/2010/main" val="29034737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B6E8A-E658-D505-E5DC-8C80FE2B3CDB}"/>
              </a:ext>
            </a:extLst>
          </p:cNvPr>
          <p:cNvSpPr>
            <a:spLocks noGrp="1"/>
          </p:cNvSpPr>
          <p:nvPr>
            <p:ph type="title"/>
          </p:nvPr>
        </p:nvSpPr>
        <p:spPr>
          <a:xfrm>
            <a:off x="232951" y="183959"/>
            <a:ext cx="8437563" cy="699425"/>
          </a:xfrm>
        </p:spPr>
        <p:txBody>
          <a:bodyPr/>
          <a:lstStyle/>
          <a:p>
            <a:r>
              <a:rPr lang="en-GB" dirty="0"/>
              <a:t>Protein structure</a:t>
            </a:r>
          </a:p>
        </p:txBody>
      </p:sp>
      <p:sp>
        <p:nvSpPr>
          <p:cNvPr id="3" name="Text Placeholder 2">
            <a:extLst>
              <a:ext uri="{FF2B5EF4-FFF2-40B4-BE49-F238E27FC236}">
                <a16:creationId xmlns:a16="http://schemas.microsoft.com/office/drawing/2014/main" id="{E90C66C3-02CE-6ED4-1088-CD127BDB3B12}"/>
              </a:ext>
            </a:extLst>
          </p:cNvPr>
          <p:cNvSpPr>
            <a:spLocks noGrp="1"/>
          </p:cNvSpPr>
          <p:nvPr>
            <p:ph type="body" sz="quarter" idx="12"/>
          </p:nvPr>
        </p:nvSpPr>
        <p:spPr>
          <a:xfrm>
            <a:off x="234001" y="671342"/>
            <a:ext cx="7667625" cy="4290305"/>
          </a:xfrm>
        </p:spPr>
        <p:txBody>
          <a:bodyPr vert="horz" lIns="68580" tIns="34290" rIns="68580" bIns="34290" rtlCol="0" anchor="t">
            <a:noAutofit/>
          </a:bodyPr>
          <a:lstStyle/>
          <a:p>
            <a:r>
              <a:rPr lang="en-GB" dirty="0"/>
              <a:t>Work in groups.</a:t>
            </a:r>
          </a:p>
          <a:p>
            <a:endParaRPr lang="en-GB" dirty="0"/>
          </a:p>
          <a:p>
            <a:r>
              <a:rPr lang="en-GB" dirty="0"/>
              <a:t>Research the topic you have been given and be prepared to report information that will help the whole class to understand the structure and functions of proteins.</a:t>
            </a:r>
          </a:p>
          <a:p>
            <a:endParaRPr lang="en-GB" dirty="0"/>
          </a:p>
          <a:p>
            <a:r>
              <a:rPr lang="en-GB" dirty="0"/>
              <a:t>Produce a poster or series of fact sheets covering the information you have researched.</a:t>
            </a:r>
          </a:p>
          <a:p>
            <a:endParaRPr lang="en-GB" dirty="0"/>
          </a:p>
          <a:p>
            <a:r>
              <a:rPr lang="en-GB" dirty="0">
                <a:cs typeface="Calibri" panose="020F0502020204030204"/>
              </a:rPr>
              <a:t>Try to include key facts, examples and diagrams.</a:t>
            </a:r>
          </a:p>
        </p:txBody>
      </p:sp>
      <p:sp>
        <p:nvSpPr>
          <p:cNvPr id="4" name="Footer Placeholder 3">
            <a:extLst>
              <a:ext uri="{FF2B5EF4-FFF2-40B4-BE49-F238E27FC236}">
                <a16:creationId xmlns:a16="http://schemas.microsoft.com/office/drawing/2014/main" id="{76157FD6-E93C-C7C9-8219-D63D113BF904}"/>
              </a:ext>
            </a:extLst>
          </p:cNvPr>
          <p:cNvSpPr>
            <a:spLocks noGrp="1"/>
          </p:cNvSpPr>
          <p:nvPr>
            <p:ph type="ftr" sz="quarter" idx="10"/>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B55BD5D2-E166-E521-7AAB-4EB4ED6E201A}"/>
              </a:ext>
            </a:extLst>
          </p:cNvPr>
          <p:cNvSpPr>
            <a:spLocks noGrp="1"/>
          </p:cNvSpPr>
          <p:nvPr>
            <p:ph type="sldNum" sz="quarter" idx="11"/>
          </p:nvPr>
        </p:nvSpPr>
        <p:spPr/>
        <p:txBody>
          <a:bodyPr/>
          <a:lstStyle/>
          <a:p>
            <a:fld id="{DA2C159E-F13C-4A85-9A41-E7669D3E0D70}" type="slidenum">
              <a:rPr lang="en-GB" smtClean="0"/>
              <a:pPr/>
              <a:t>50</a:t>
            </a:fld>
            <a:endParaRPr lang="en-GB" dirty="0"/>
          </a:p>
        </p:txBody>
      </p:sp>
    </p:spTree>
    <p:extLst>
      <p:ext uri="{BB962C8B-B14F-4D97-AF65-F5344CB8AC3E}">
        <p14:creationId xmlns:p14="http://schemas.microsoft.com/office/powerpoint/2010/main" val="12921348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208A74-D6A2-01F2-557F-28AB675B9001}"/>
              </a:ext>
            </a:extLst>
          </p:cNvPr>
          <p:cNvSpPr>
            <a:spLocks noGrp="1"/>
          </p:cNvSpPr>
          <p:nvPr>
            <p:ph type="title"/>
          </p:nvPr>
        </p:nvSpPr>
        <p:spPr>
          <a:xfrm>
            <a:off x="408895" y="179641"/>
            <a:ext cx="8181818" cy="483569"/>
          </a:xfrm>
        </p:spPr>
        <p:txBody>
          <a:bodyPr>
            <a:normAutofit/>
          </a:bodyPr>
          <a:lstStyle/>
          <a:p>
            <a:r>
              <a:rPr lang="en-US" sz="2000" b="1" dirty="0">
                <a:latin typeface="Arial"/>
                <a:cs typeface="Calibri Light"/>
              </a:rPr>
              <a:t>Special feature: The science of weight loss</a:t>
            </a:r>
            <a:endParaRPr lang="en-US" sz="2000" b="1" dirty="0">
              <a:latin typeface="Arial"/>
            </a:endParaRPr>
          </a:p>
        </p:txBody>
      </p:sp>
      <p:sp>
        <p:nvSpPr>
          <p:cNvPr id="5" name="Footer Placeholder 4">
            <a:extLst>
              <a:ext uri="{FF2B5EF4-FFF2-40B4-BE49-F238E27FC236}">
                <a16:creationId xmlns:a16="http://schemas.microsoft.com/office/drawing/2014/main" id="{F427D441-A4E2-F772-4BCC-D8184FCC6292}"/>
              </a:ext>
            </a:extLst>
          </p:cNvPr>
          <p:cNvSpPr>
            <a:spLocks noGrp="1"/>
          </p:cNvSpPr>
          <p:nvPr>
            <p:ph type="ftr" sz="quarter" idx="11"/>
          </p:nvPr>
        </p:nvSpPr>
        <p:spPr/>
        <p:txBody>
          <a:bodyPr/>
          <a:lstStyle/>
          <a:p>
            <a:r>
              <a:rPr lang="en-GB" dirty="0"/>
              <a:t>Education and Training Foundation</a:t>
            </a:r>
          </a:p>
        </p:txBody>
      </p:sp>
      <p:sp>
        <p:nvSpPr>
          <p:cNvPr id="2" name="Slide Number Placeholder 1">
            <a:extLst>
              <a:ext uri="{FF2B5EF4-FFF2-40B4-BE49-F238E27FC236}">
                <a16:creationId xmlns:a16="http://schemas.microsoft.com/office/drawing/2014/main" id="{B350FBE5-1FCC-1FD7-719C-D4776A625C51}"/>
              </a:ext>
            </a:extLst>
          </p:cNvPr>
          <p:cNvSpPr>
            <a:spLocks noGrp="1"/>
          </p:cNvSpPr>
          <p:nvPr>
            <p:ph type="sldNum" sz="quarter" idx="12"/>
          </p:nvPr>
        </p:nvSpPr>
        <p:spPr/>
        <p:txBody>
          <a:bodyPr/>
          <a:lstStyle/>
          <a:p>
            <a:fld id="{DA2C159E-F13C-4A85-9A41-E7669D3E0D70}" type="slidenum">
              <a:rPr lang="en-GB" smtClean="0"/>
              <a:pPr/>
              <a:t>51</a:t>
            </a:fld>
            <a:endParaRPr lang="en-GB" dirty="0"/>
          </a:p>
        </p:txBody>
      </p:sp>
      <p:sp>
        <p:nvSpPr>
          <p:cNvPr id="9" name="Text Placeholder 3">
            <a:extLst>
              <a:ext uri="{FF2B5EF4-FFF2-40B4-BE49-F238E27FC236}">
                <a16:creationId xmlns:a16="http://schemas.microsoft.com/office/drawing/2014/main" id="{412DEC37-C1F3-8D2E-79DA-CC4D3686625D}"/>
              </a:ext>
            </a:extLst>
          </p:cNvPr>
          <p:cNvSpPr txBox="1">
            <a:spLocks/>
          </p:cNvSpPr>
          <p:nvPr/>
        </p:nvSpPr>
        <p:spPr>
          <a:xfrm>
            <a:off x="206124" y="770385"/>
            <a:ext cx="8467745" cy="3793791"/>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Arial" panose="020B0604020202020204" pitchFamily="34" charset="0"/>
              <a:buNone/>
            </a:pPr>
            <a:r>
              <a:rPr lang="en-GB" sz="1500" dirty="0">
                <a:latin typeface="Arial"/>
                <a:cs typeface="Arial"/>
              </a:rPr>
              <a:t>   </a:t>
            </a:r>
            <a:r>
              <a:rPr lang="en-US" sz="1500" dirty="0">
                <a:latin typeface="Arial"/>
                <a:cs typeface="Arial"/>
              </a:rPr>
              <a:t>You are a researcher and presenter for a TV documentary series that specialises in medical news. You have been tasked by your manager to investigate weight-loss drugs, specifically advances in the last five years, because there has been a lot of interest on social media. There are concerns from parents of teenagers (the main viewers of your show) about the safety of these drugs and their impact on society. Those concerns are particularly about how the use of such drugs by a greater number of people might affect supplies of medications for those who really need them. Concerns have also been raised about safety and side effects.</a:t>
            </a:r>
          </a:p>
          <a:p>
            <a:pPr>
              <a:buNone/>
            </a:pPr>
            <a:r>
              <a:rPr lang="en-US" sz="1500" dirty="0">
                <a:latin typeface="Arial"/>
                <a:cs typeface="Arial"/>
              </a:rPr>
              <a:t>   Your manager wants you to prepare a 10-minute video report to be aired as part of a three-part series on obesity and health. The aim is to outline the mode of action, effectiveness and side effects of the weight-loss drugs Xenical (orlistat) and Ozempic (semaglutide), and to discuss the related controversies. You have been told that your report is being shown in a primetime slot, so it needs to be high quality and use reliable sources. </a:t>
            </a:r>
          </a:p>
          <a:p>
            <a:pPr>
              <a:buFont typeface="Arial" panose="020B0604020202020204" pitchFamily="34" charset="0"/>
              <a:buNone/>
            </a:pPr>
            <a:r>
              <a:rPr lang="en-US" sz="1500" dirty="0">
                <a:latin typeface="Arial"/>
                <a:cs typeface="Arial"/>
              </a:rPr>
              <a:t>   To investigate these weight-loss drugs, you will have to conduct research into several scientific concepts linked to how these drugs work and use that information to inform your video report. You need to gain an understanding of the scientific principles involved, examine the impacts of the treatments on individual health and society in general, and prepare resources to be used in the final TV report. The next 10 lessons will support you in exploring and understanding the key scientific principles of biological molecules related to the topic.</a:t>
            </a:r>
          </a:p>
          <a:p>
            <a:pPr>
              <a:buFont typeface="Arial" panose="020B0604020202020204" pitchFamily="34" charset="0"/>
              <a:buNone/>
            </a:pPr>
            <a:endParaRPr lang="en-GB" sz="1400" dirty="0">
              <a:latin typeface="Arial"/>
              <a:cs typeface="Arial"/>
            </a:endParaRPr>
          </a:p>
          <a:p>
            <a:pPr>
              <a:buFont typeface="Arial" panose="020B0604020202020204" pitchFamily="34" charset="0"/>
              <a:buNone/>
            </a:pPr>
            <a:endParaRPr lang="en-GB" sz="1400" dirty="0">
              <a:latin typeface="Arial"/>
              <a:cs typeface="Arial"/>
            </a:endParaRPr>
          </a:p>
        </p:txBody>
      </p:sp>
    </p:spTree>
    <p:extLst>
      <p:ext uri="{BB962C8B-B14F-4D97-AF65-F5344CB8AC3E}">
        <p14:creationId xmlns:p14="http://schemas.microsoft.com/office/powerpoint/2010/main" val="25053263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C910029-E362-6C39-7443-9A71B0DCF6BA}"/>
              </a:ext>
            </a:extLst>
          </p:cNvPr>
          <p:cNvGraphicFramePr>
            <a:graphicFrameLocks noGrp="1"/>
          </p:cNvGraphicFramePr>
          <p:nvPr>
            <p:extLst>
              <p:ext uri="{D42A27DB-BD31-4B8C-83A1-F6EECF244321}">
                <p14:modId xmlns:p14="http://schemas.microsoft.com/office/powerpoint/2010/main" val="2600950817"/>
              </p:ext>
            </p:extLst>
          </p:nvPr>
        </p:nvGraphicFramePr>
        <p:xfrm>
          <a:off x="439965" y="262890"/>
          <a:ext cx="8403116" cy="4617720"/>
        </p:xfrm>
        <a:graphic>
          <a:graphicData uri="http://schemas.openxmlformats.org/drawingml/2006/table">
            <a:tbl>
              <a:tblPr firstRow="1" bandRow="1">
                <a:tableStyleId>{5C22544A-7EE6-4342-B048-85BDC9FD1C3A}</a:tableStyleId>
              </a:tblPr>
              <a:tblGrid>
                <a:gridCol w="4201558">
                  <a:extLst>
                    <a:ext uri="{9D8B030D-6E8A-4147-A177-3AD203B41FA5}">
                      <a16:colId xmlns:a16="http://schemas.microsoft.com/office/drawing/2014/main" val="2009530238"/>
                    </a:ext>
                  </a:extLst>
                </a:gridCol>
                <a:gridCol w="4201558">
                  <a:extLst>
                    <a:ext uri="{9D8B030D-6E8A-4147-A177-3AD203B41FA5}">
                      <a16:colId xmlns:a16="http://schemas.microsoft.com/office/drawing/2014/main" val="398121547"/>
                    </a:ext>
                  </a:extLst>
                </a:gridCol>
              </a:tblGrid>
              <a:tr h="2138688">
                <a:tc>
                  <a:txBody>
                    <a:bodyPr/>
                    <a:lstStyle/>
                    <a:p>
                      <a:pPr algn="ctr"/>
                      <a:r>
                        <a:rPr lang="en-GB" sz="1400" b="1" dirty="0">
                          <a:solidFill>
                            <a:schemeClr val="tx1"/>
                          </a:solidFill>
                        </a:rPr>
                        <a:t>Amino acids</a:t>
                      </a:r>
                    </a:p>
                    <a:p>
                      <a:pPr algn="ctr"/>
                      <a:r>
                        <a:rPr lang="en-GB" sz="1400" b="1" dirty="0">
                          <a:solidFill>
                            <a:schemeClr val="tx1"/>
                          </a:solidFill>
                        </a:rPr>
                        <a:t>General structure and properties of amino acids</a:t>
                      </a:r>
                    </a:p>
                    <a:p>
                      <a:pPr algn="ctr"/>
                      <a:r>
                        <a:rPr lang="en-GB" sz="1400" b="1" dirty="0">
                          <a:solidFill>
                            <a:schemeClr val="tx1"/>
                          </a:solidFill>
                        </a:rPr>
                        <a:t>Essential and non-essential – what does this mean?</a:t>
                      </a:r>
                    </a:p>
                    <a:p>
                      <a:pPr algn="ctr"/>
                      <a:r>
                        <a:rPr lang="en-GB" sz="1400" b="1" dirty="0">
                          <a:solidFill>
                            <a:schemeClr val="tx1"/>
                          </a:solidFill>
                        </a:rPr>
                        <a:t>Properties of specific amino acid side chains.</a:t>
                      </a:r>
                    </a:p>
                    <a:p>
                      <a:pPr algn="ctr"/>
                      <a:r>
                        <a:rPr lang="en-GB" sz="1400" b="1" dirty="0">
                          <a:solidFill>
                            <a:schemeClr val="tx1"/>
                          </a:solidFill>
                        </a:rPr>
                        <a:t>How are the properties of amino acid side chains linked to the bonding and function of the protein?</a:t>
                      </a:r>
                    </a:p>
                    <a:p>
                      <a:pPr algn="ctr"/>
                      <a:endParaRPr lang="en-GB" sz="1400" b="1" dirty="0">
                        <a:solidFill>
                          <a:schemeClr val="tx1"/>
                        </a:solidFill>
                      </a:endParaRPr>
                    </a:p>
                    <a:p>
                      <a:pPr algn="ctr"/>
                      <a:endParaRPr lang="en-GB" sz="1400" b="1"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400" b="1" dirty="0">
                          <a:solidFill>
                            <a:schemeClr val="tx1"/>
                          </a:solidFill>
                        </a:rPr>
                        <a:t>Condensation reaction</a:t>
                      </a:r>
                    </a:p>
                    <a:p>
                      <a:pPr algn="ctr"/>
                      <a:r>
                        <a:rPr lang="en-GB" sz="1400" b="1" dirty="0">
                          <a:solidFill>
                            <a:schemeClr val="tx1"/>
                          </a:solidFill>
                        </a:rPr>
                        <a:t>Formation of peptide bonds</a:t>
                      </a:r>
                    </a:p>
                    <a:p>
                      <a:pPr algn="ctr"/>
                      <a:r>
                        <a:rPr lang="en-GB" sz="1400" b="1" dirty="0">
                          <a:solidFill>
                            <a:schemeClr val="tx1"/>
                          </a:solidFill>
                        </a:rPr>
                        <a:t>Breaking of peptide bonds (hydrolysis)</a:t>
                      </a:r>
                    </a:p>
                    <a:p>
                      <a:pPr algn="ctr"/>
                      <a:endParaRPr lang="en-GB" sz="1400" b="1"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969985"/>
                  </a:ext>
                </a:extLst>
              </a:tr>
              <a:tr h="2138688">
                <a:tc>
                  <a:txBody>
                    <a:bodyPr/>
                    <a:lstStyle/>
                    <a:p>
                      <a:pPr algn="ctr"/>
                      <a:r>
                        <a:rPr lang="en-GB" sz="1400" b="1" dirty="0">
                          <a:solidFill>
                            <a:schemeClr val="tx1"/>
                          </a:solidFill>
                        </a:rPr>
                        <a:t>Primary and secondary structure of proteins</a:t>
                      </a:r>
                    </a:p>
                    <a:p>
                      <a:pPr algn="ctr"/>
                      <a:r>
                        <a:rPr lang="en-GB" sz="1400" b="1" dirty="0">
                          <a:solidFill>
                            <a:schemeClr val="tx1"/>
                          </a:solidFill>
                        </a:rPr>
                        <a:t>What is primary structure?</a:t>
                      </a:r>
                    </a:p>
                    <a:p>
                      <a:pPr algn="ctr"/>
                      <a:r>
                        <a:rPr lang="en-GB" sz="1400" b="1" dirty="0">
                          <a:solidFill>
                            <a:schemeClr val="tx1"/>
                          </a:solidFill>
                        </a:rPr>
                        <a:t>Secondary structure: </a:t>
                      </a:r>
                      <a:r>
                        <a:rPr lang="en-GB" sz="1400" b="1" dirty="0">
                          <a:solidFill>
                            <a:schemeClr val="tx1"/>
                          </a:solidFill>
                          <a:sym typeface="Symbol" panose="05050102010706020507" pitchFamily="18" charset="2"/>
                        </a:rPr>
                        <a:t></a:t>
                      </a:r>
                      <a:r>
                        <a:rPr lang="en-GB" sz="1400" b="1" dirty="0">
                          <a:solidFill>
                            <a:schemeClr val="tx1"/>
                          </a:solidFill>
                        </a:rPr>
                        <a:t> helix and </a:t>
                      </a:r>
                      <a:r>
                        <a:rPr lang="en-GB" sz="1400" b="1" dirty="0">
                          <a:solidFill>
                            <a:schemeClr val="tx1"/>
                          </a:solidFill>
                          <a:sym typeface="Symbol" panose="05050102010706020507" pitchFamily="18" charset="2"/>
                        </a:rPr>
                        <a:t></a:t>
                      </a:r>
                      <a:r>
                        <a:rPr lang="en-GB" sz="1400" b="1" dirty="0">
                          <a:solidFill>
                            <a:schemeClr val="tx1"/>
                          </a:solidFill>
                        </a:rPr>
                        <a:t> pleated sheet</a:t>
                      </a:r>
                    </a:p>
                    <a:p>
                      <a:pPr algn="ctr"/>
                      <a:r>
                        <a:rPr lang="en-GB" sz="1400" b="1" dirty="0">
                          <a:solidFill>
                            <a:schemeClr val="tx1"/>
                          </a:solidFill>
                        </a:rPr>
                        <a:t>How does primary structure influence secondary structure?</a:t>
                      </a:r>
                    </a:p>
                    <a:p>
                      <a:pPr algn="ctr"/>
                      <a:r>
                        <a:rPr lang="en-GB" sz="1400" b="1" dirty="0">
                          <a:solidFill>
                            <a:schemeClr val="tx1"/>
                          </a:solidFill>
                        </a:rPr>
                        <a:t>How does secondary structure link to protein function?</a:t>
                      </a:r>
                    </a:p>
                    <a:p>
                      <a:pPr algn="ctr"/>
                      <a:r>
                        <a:rPr lang="en-GB" sz="1400" b="1" dirty="0">
                          <a:solidFill>
                            <a:schemeClr val="tx1"/>
                          </a:solidFill>
                        </a:rPr>
                        <a:t>What bonds might be present in the primary and secondary structure of proteins?</a:t>
                      </a:r>
                    </a:p>
                    <a:p>
                      <a:pPr algn="ctr"/>
                      <a:endParaRPr lang="en-GB" sz="1400" b="1"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400" b="1" dirty="0">
                          <a:solidFill>
                            <a:schemeClr val="tx1"/>
                          </a:solidFill>
                        </a:rPr>
                        <a:t>Tertiary and quaternary structures</a:t>
                      </a:r>
                    </a:p>
                    <a:p>
                      <a:pPr algn="ctr"/>
                      <a:r>
                        <a:rPr lang="en-GB" sz="1400" b="1" dirty="0">
                          <a:solidFill>
                            <a:schemeClr val="tx1"/>
                          </a:solidFill>
                        </a:rPr>
                        <a:t>What is tertiary structure? How is it linked to primary and secondary structures?</a:t>
                      </a:r>
                    </a:p>
                    <a:p>
                      <a:pPr algn="ctr"/>
                      <a:r>
                        <a:rPr lang="en-GB" sz="1400" b="1" dirty="0">
                          <a:solidFill>
                            <a:schemeClr val="tx1"/>
                          </a:solidFill>
                        </a:rPr>
                        <a:t>What is quaternary structure?</a:t>
                      </a:r>
                    </a:p>
                    <a:p>
                      <a:pPr algn="ctr"/>
                      <a:r>
                        <a:rPr lang="en-GB" sz="1400" b="1" dirty="0">
                          <a:solidFill>
                            <a:schemeClr val="tx1"/>
                          </a:solidFill>
                        </a:rPr>
                        <a:t>How are tertiary and quaternary structures linked to function?</a:t>
                      </a:r>
                    </a:p>
                    <a:p>
                      <a:pPr algn="ctr"/>
                      <a:r>
                        <a:rPr lang="en-GB" sz="1400" b="1" dirty="0">
                          <a:solidFill>
                            <a:schemeClr val="tx1"/>
                          </a:solidFill>
                        </a:rPr>
                        <a:t>Impact of temperature and pH on tertiary structure.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833219"/>
                  </a:ext>
                </a:extLst>
              </a:tr>
            </a:tbl>
          </a:graphicData>
        </a:graphic>
      </p:graphicFrame>
      <p:sp>
        <p:nvSpPr>
          <p:cNvPr id="2" name="Footer Placeholder 1">
            <a:extLst>
              <a:ext uri="{FF2B5EF4-FFF2-40B4-BE49-F238E27FC236}">
                <a16:creationId xmlns:a16="http://schemas.microsoft.com/office/drawing/2014/main" id="{27E3C1BE-D7C1-DDAE-F21E-91701D56E082}"/>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39A4CE8D-6A5B-A342-EEA5-0195046A823B}"/>
              </a:ext>
            </a:extLst>
          </p:cNvPr>
          <p:cNvSpPr>
            <a:spLocks noGrp="1"/>
          </p:cNvSpPr>
          <p:nvPr>
            <p:ph type="sldNum" sz="quarter" idx="12"/>
          </p:nvPr>
        </p:nvSpPr>
        <p:spPr/>
        <p:txBody>
          <a:bodyPr/>
          <a:lstStyle/>
          <a:p>
            <a:fld id="{B4B6C296-A44E-4A66-BF29-5BE7E42CBA01}" type="slidenum">
              <a:rPr lang="en-GB" smtClean="0"/>
              <a:t>52</a:t>
            </a:fld>
            <a:endParaRPr lang="en-GB" dirty="0"/>
          </a:p>
        </p:txBody>
      </p:sp>
    </p:spTree>
    <p:extLst>
      <p:ext uri="{BB962C8B-B14F-4D97-AF65-F5344CB8AC3E}">
        <p14:creationId xmlns:p14="http://schemas.microsoft.com/office/powerpoint/2010/main" val="19769367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ontent Placeholder 2">
            <a:extLst>
              <a:ext uri="{FF2B5EF4-FFF2-40B4-BE49-F238E27FC236}">
                <a16:creationId xmlns:a16="http://schemas.microsoft.com/office/drawing/2014/main" id="{DA8841CF-F2A7-A361-3DDA-4B9B881941F9}"/>
              </a:ext>
            </a:extLst>
          </p:cNvPr>
          <p:cNvSpPr>
            <a:spLocks noGrp="1"/>
          </p:cNvSpPr>
          <p:nvPr>
            <p:ph idx="1"/>
          </p:nvPr>
        </p:nvSpPr>
        <p:spPr>
          <a:xfrm>
            <a:off x="3348232" y="477142"/>
            <a:ext cx="5550968" cy="4476457"/>
          </a:xfrm>
        </p:spPr>
        <p:txBody>
          <a:bodyPr anchor="ctr">
            <a:normAutofit/>
          </a:bodyPr>
          <a:lstStyle/>
          <a:p>
            <a:r>
              <a:rPr lang="en-GB" sz="1600" dirty="0"/>
              <a:t>Each group will hang their poster(s) in a set place in the room. </a:t>
            </a:r>
          </a:p>
          <a:p>
            <a:endParaRPr lang="en-GB" sz="1600" dirty="0"/>
          </a:p>
          <a:p>
            <a:r>
              <a:rPr lang="en-GB" sz="1600" dirty="0"/>
              <a:t>One representative from each group must stay with the poster at all times. They are there to explain what they found out, answer questions and help other learners to understand the information in the poster. You can take it in turns to do this if you like so that everyone gets the chance to visit the other posters.</a:t>
            </a:r>
          </a:p>
          <a:p>
            <a:endParaRPr lang="en-GB" sz="1600" dirty="0">
              <a:cs typeface="Calibri"/>
            </a:endParaRPr>
          </a:p>
          <a:p>
            <a:r>
              <a:rPr lang="en-GB" sz="1600" dirty="0"/>
              <a:t>Other members of the group are to walk around the posters, ask as many questions as possible and gather information to take back to their own group. You can make notes on what you see.</a:t>
            </a:r>
          </a:p>
          <a:p>
            <a:endParaRPr lang="en-GB" sz="1600" dirty="0">
              <a:cs typeface="Calibri"/>
            </a:endParaRPr>
          </a:p>
          <a:p>
            <a:r>
              <a:rPr lang="en-GB" sz="1600" dirty="0"/>
              <a:t>At the end of this, each group will be asked questions about information on the posters made by other groups.</a:t>
            </a:r>
            <a:endParaRPr lang="en-GB" sz="1600" dirty="0">
              <a:cs typeface="Calibri"/>
            </a:endParaRPr>
          </a:p>
        </p:txBody>
      </p:sp>
      <p:sp>
        <p:nvSpPr>
          <p:cNvPr id="2" name="TextBox 1">
            <a:extLst>
              <a:ext uri="{FF2B5EF4-FFF2-40B4-BE49-F238E27FC236}">
                <a16:creationId xmlns:a16="http://schemas.microsoft.com/office/drawing/2014/main" id="{5682C124-45A4-F29A-B68F-123228230854}"/>
              </a:ext>
            </a:extLst>
          </p:cNvPr>
          <p:cNvSpPr txBox="1"/>
          <p:nvPr/>
        </p:nvSpPr>
        <p:spPr>
          <a:xfrm>
            <a:off x="307884" y="2148479"/>
            <a:ext cx="2743199"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3200" dirty="0">
                <a:cs typeface="Arial"/>
              </a:rPr>
              <a:t>Poster session</a:t>
            </a:r>
          </a:p>
        </p:txBody>
      </p:sp>
      <p:sp>
        <p:nvSpPr>
          <p:cNvPr id="3" name="Footer Placeholder 2">
            <a:extLst>
              <a:ext uri="{FF2B5EF4-FFF2-40B4-BE49-F238E27FC236}">
                <a16:creationId xmlns:a16="http://schemas.microsoft.com/office/drawing/2014/main" id="{6141D9D1-26CC-BD10-8951-18121C191850}"/>
              </a:ext>
            </a:extLst>
          </p:cNvPr>
          <p:cNvSpPr>
            <a:spLocks noGrp="1"/>
          </p:cNvSpPr>
          <p:nvPr>
            <p:ph type="ftr" sz="quarter" idx="11"/>
          </p:nvPr>
        </p:nvSpPr>
        <p:spPr/>
        <p:txBody>
          <a:bodyPr/>
          <a:lstStyle/>
          <a:p>
            <a:r>
              <a:rPr lang="en-GB" cap="none" dirty="0"/>
              <a:t>Education and Training Foundation</a:t>
            </a:r>
          </a:p>
          <a:p>
            <a:endParaRPr lang="en-GB" dirty="0"/>
          </a:p>
        </p:txBody>
      </p:sp>
      <p:sp>
        <p:nvSpPr>
          <p:cNvPr id="4" name="Slide Number Placeholder 3">
            <a:extLst>
              <a:ext uri="{FF2B5EF4-FFF2-40B4-BE49-F238E27FC236}">
                <a16:creationId xmlns:a16="http://schemas.microsoft.com/office/drawing/2014/main" id="{74F07EAC-BDA1-224C-C587-C9672ECBB088}"/>
              </a:ext>
            </a:extLst>
          </p:cNvPr>
          <p:cNvSpPr>
            <a:spLocks noGrp="1"/>
          </p:cNvSpPr>
          <p:nvPr>
            <p:ph type="sldNum" sz="quarter" idx="12"/>
          </p:nvPr>
        </p:nvSpPr>
        <p:spPr/>
        <p:txBody>
          <a:bodyPr/>
          <a:lstStyle/>
          <a:p>
            <a:fld id="{03423B0E-AC18-405A-BE2C-9F8B28E6E755}" type="slidenum">
              <a:rPr lang="en-GB" smtClean="0"/>
              <a:t>53</a:t>
            </a:fld>
            <a:endParaRPr lang="en-GB" dirty="0"/>
          </a:p>
        </p:txBody>
      </p:sp>
    </p:spTree>
    <p:extLst>
      <p:ext uri="{BB962C8B-B14F-4D97-AF65-F5344CB8AC3E}">
        <p14:creationId xmlns:p14="http://schemas.microsoft.com/office/powerpoint/2010/main" val="23621311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E74D9-A303-F4FF-6C1C-C64114FF590B}"/>
              </a:ext>
            </a:extLst>
          </p:cNvPr>
          <p:cNvSpPr>
            <a:spLocks noGrp="1"/>
          </p:cNvSpPr>
          <p:nvPr>
            <p:ph type="title"/>
          </p:nvPr>
        </p:nvSpPr>
        <p:spPr>
          <a:xfrm>
            <a:off x="86494" y="39202"/>
            <a:ext cx="8423593" cy="684610"/>
          </a:xfrm>
        </p:spPr>
        <p:txBody>
          <a:bodyPr>
            <a:normAutofit/>
          </a:bodyPr>
          <a:lstStyle/>
          <a:p>
            <a:r>
              <a:rPr lang="en-GB" sz="2000" b="1" dirty="0"/>
              <a:t>Summary: Proteins</a:t>
            </a:r>
          </a:p>
        </p:txBody>
      </p:sp>
      <p:sp>
        <p:nvSpPr>
          <p:cNvPr id="3" name="Content Placeholder 2">
            <a:extLst>
              <a:ext uri="{FF2B5EF4-FFF2-40B4-BE49-F238E27FC236}">
                <a16:creationId xmlns:a16="http://schemas.microsoft.com/office/drawing/2014/main" id="{B7872E7B-824A-CA93-8FA0-54851FB06749}"/>
              </a:ext>
            </a:extLst>
          </p:cNvPr>
          <p:cNvSpPr>
            <a:spLocks noGrp="1"/>
          </p:cNvSpPr>
          <p:nvPr>
            <p:ph idx="1"/>
          </p:nvPr>
        </p:nvSpPr>
        <p:spPr>
          <a:xfrm>
            <a:off x="234000" y="1048301"/>
            <a:ext cx="1907905" cy="3394472"/>
          </a:xfrm>
        </p:spPr>
        <p:txBody>
          <a:bodyPr/>
          <a:lstStyle/>
          <a:p>
            <a:pPr marL="0" indent="0">
              <a:buNone/>
            </a:pPr>
            <a:endParaRPr lang="en-GB" sz="1800" dirty="0"/>
          </a:p>
          <a:p>
            <a:pPr marL="0" indent="0" algn="ctr">
              <a:buNone/>
            </a:pPr>
            <a:r>
              <a:rPr lang="en-GB" sz="1800" dirty="0"/>
              <a:t>As a group, you are now going to collate all the information you have found out about proteins from the other groups.</a:t>
            </a:r>
          </a:p>
          <a:p>
            <a:pPr marL="0" indent="0">
              <a:buNone/>
            </a:pPr>
            <a:endParaRPr lang="en-GB" sz="1800" dirty="0"/>
          </a:p>
        </p:txBody>
      </p:sp>
      <p:sp>
        <p:nvSpPr>
          <p:cNvPr id="4" name="Footer Placeholder 3">
            <a:extLst>
              <a:ext uri="{FF2B5EF4-FFF2-40B4-BE49-F238E27FC236}">
                <a16:creationId xmlns:a16="http://schemas.microsoft.com/office/drawing/2014/main" id="{A2F138CC-CF66-3E2F-F914-1966FA1438FA}"/>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70A5260B-4A79-A188-BB1A-3F5AAD4BDCBA}"/>
              </a:ext>
            </a:extLst>
          </p:cNvPr>
          <p:cNvSpPr>
            <a:spLocks noGrp="1"/>
          </p:cNvSpPr>
          <p:nvPr>
            <p:ph type="sldNum" sz="quarter" idx="12"/>
          </p:nvPr>
        </p:nvSpPr>
        <p:spPr/>
        <p:txBody>
          <a:bodyPr/>
          <a:lstStyle/>
          <a:p>
            <a:fld id="{03423B0E-AC18-405A-BE2C-9F8B28E6E755}" type="slidenum">
              <a:rPr lang="en-GB" smtClean="0"/>
              <a:t>54</a:t>
            </a:fld>
            <a:endParaRPr lang="en-GB" dirty="0"/>
          </a:p>
        </p:txBody>
      </p:sp>
      <p:graphicFrame>
        <p:nvGraphicFramePr>
          <p:cNvPr id="6" name="Table 4">
            <a:extLst>
              <a:ext uri="{FF2B5EF4-FFF2-40B4-BE49-F238E27FC236}">
                <a16:creationId xmlns:a16="http://schemas.microsoft.com/office/drawing/2014/main" id="{F841FFFE-26BC-DAD3-3FFC-C90CF6314D88}"/>
              </a:ext>
            </a:extLst>
          </p:cNvPr>
          <p:cNvGraphicFramePr>
            <a:graphicFrameLocks noGrp="1"/>
          </p:cNvGraphicFramePr>
          <p:nvPr>
            <p:extLst>
              <p:ext uri="{D42A27DB-BD31-4B8C-83A1-F6EECF244321}">
                <p14:modId xmlns:p14="http://schemas.microsoft.com/office/powerpoint/2010/main" val="731991748"/>
              </p:ext>
            </p:extLst>
          </p:nvPr>
        </p:nvGraphicFramePr>
        <p:xfrm>
          <a:off x="2568605" y="896452"/>
          <a:ext cx="6387882" cy="3323993"/>
        </p:xfrm>
        <a:graphic>
          <a:graphicData uri="http://schemas.openxmlformats.org/drawingml/2006/table">
            <a:tbl>
              <a:tblPr firstRow="1" bandRow="1">
                <a:tableStyleId>{5C22544A-7EE6-4342-B048-85BDC9FD1C3A}</a:tableStyleId>
              </a:tblPr>
              <a:tblGrid>
                <a:gridCol w="3193941">
                  <a:extLst>
                    <a:ext uri="{9D8B030D-6E8A-4147-A177-3AD203B41FA5}">
                      <a16:colId xmlns:a16="http://schemas.microsoft.com/office/drawing/2014/main" val="2009530238"/>
                    </a:ext>
                  </a:extLst>
                </a:gridCol>
                <a:gridCol w="3193941">
                  <a:extLst>
                    <a:ext uri="{9D8B030D-6E8A-4147-A177-3AD203B41FA5}">
                      <a16:colId xmlns:a16="http://schemas.microsoft.com/office/drawing/2014/main" val="398121547"/>
                    </a:ext>
                  </a:extLst>
                </a:gridCol>
              </a:tblGrid>
              <a:tr h="1579013">
                <a:tc>
                  <a:txBody>
                    <a:bodyPr/>
                    <a:lstStyle/>
                    <a:p>
                      <a:pPr algn="ctr"/>
                      <a:r>
                        <a:rPr lang="en-GB" sz="1100" b="0" dirty="0">
                          <a:solidFill>
                            <a:schemeClr val="tx1"/>
                          </a:solidFill>
                        </a:rPr>
                        <a:t>Amino acids</a:t>
                      </a:r>
                    </a:p>
                    <a:p>
                      <a:pPr algn="ctr"/>
                      <a:r>
                        <a:rPr lang="en-GB" sz="1100" b="0" dirty="0">
                          <a:solidFill>
                            <a:schemeClr val="tx1"/>
                          </a:solidFill>
                        </a:rPr>
                        <a:t>General structure and properties of amino acids</a:t>
                      </a:r>
                    </a:p>
                    <a:p>
                      <a:pPr algn="ctr"/>
                      <a:r>
                        <a:rPr lang="en-GB" sz="1100" b="0" dirty="0">
                          <a:solidFill>
                            <a:schemeClr val="tx1"/>
                          </a:solidFill>
                        </a:rPr>
                        <a:t>Essential and non-essential – what does this mean?</a:t>
                      </a:r>
                    </a:p>
                    <a:p>
                      <a:pPr algn="ctr"/>
                      <a:r>
                        <a:rPr lang="en-GB" sz="1100" b="0" dirty="0">
                          <a:solidFill>
                            <a:schemeClr val="tx1"/>
                          </a:solidFill>
                        </a:rPr>
                        <a:t>Properties of specific amino acid side chains.</a:t>
                      </a:r>
                    </a:p>
                    <a:p>
                      <a:pPr algn="ctr"/>
                      <a:r>
                        <a:rPr lang="en-GB" sz="1100" b="0" dirty="0">
                          <a:solidFill>
                            <a:schemeClr val="tx1"/>
                          </a:solidFill>
                        </a:rPr>
                        <a:t>How are the properties of amino acid side chains linked to the bonding and function of the protein?</a:t>
                      </a:r>
                    </a:p>
                    <a:p>
                      <a:pPr algn="ctr"/>
                      <a:endParaRPr lang="en-GB" sz="1100" b="0" dirty="0">
                        <a:solidFill>
                          <a:schemeClr val="tx1"/>
                        </a:solidFill>
                      </a:endParaRPr>
                    </a:p>
                    <a:p>
                      <a:pPr algn="ctr"/>
                      <a:endParaRPr lang="en-GB" sz="1100" b="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100" b="0" dirty="0">
                          <a:solidFill>
                            <a:schemeClr val="tx1"/>
                          </a:solidFill>
                        </a:rPr>
                        <a:t>Condensation reaction</a:t>
                      </a:r>
                    </a:p>
                    <a:p>
                      <a:pPr algn="ctr"/>
                      <a:r>
                        <a:rPr lang="en-GB" sz="1100" b="0" dirty="0">
                          <a:solidFill>
                            <a:schemeClr val="tx1"/>
                          </a:solidFill>
                        </a:rPr>
                        <a:t>Formation of peptide bonds</a:t>
                      </a:r>
                    </a:p>
                    <a:p>
                      <a:pPr algn="ctr"/>
                      <a:r>
                        <a:rPr lang="en-GB" sz="1100" b="0" dirty="0">
                          <a:solidFill>
                            <a:schemeClr val="tx1"/>
                          </a:solidFill>
                        </a:rPr>
                        <a:t>Breaking of peptide bonds (hydrolysis)</a:t>
                      </a:r>
                    </a:p>
                    <a:p>
                      <a:pPr algn="ctr"/>
                      <a:endParaRPr lang="en-GB" sz="1100" b="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969985"/>
                  </a:ext>
                </a:extLst>
              </a:tr>
              <a:tr h="1731997">
                <a:tc>
                  <a:txBody>
                    <a:bodyPr/>
                    <a:lstStyle/>
                    <a:p>
                      <a:pPr algn="ctr"/>
                      <a:r>
                        <a:rPr lang="en-GB" sz="1100" b="0" dirty="0">
                          <a:solidFill>
                            <a:schemeClr val="tx1"/>
                          </a:solidFill>
                        </a:rPr>
                        <a:t>Primary and secondary structure of proteins</a:t>
                      </a:r>
                    </a:p>
                    <a:p>
                      <a:pPr algn="ctr"/>
                      <a:r>
                        <a:rPr lang="en-GB" sz="1100" b="0" dirty="0">
                          <a:solidFill>
                            <a:schemeClr val="tx1"/>
                          </a:solidFill>
                        </a:rPr>
                        <a:t>What is primary structure?</a:t>
                      </a:r>
                    </a:p>
                    <a:p>
                      <a:pPr algn="ctr"/>
                      <a:r>
                        <a:rPr lang="en-GB" sz="1100" b="0" dirty="0">
                          <a:solidFill>
                            <a:schemeClr val="tx1"/>
                          </a:solidFill>
                        </a:rPr>
                        <a:t>Secondary structure: </a:t>
                      </a:r>
                      <a:r>
                        <a:rPr lang="en-GB" sz="1100" b="0" dirty="0">
                          <a:solidFill>
                            <a:schemeClr val="tx1"/>
                          </a:solidFill>
                          <a:sym typeface="Symbol" panose="05050102010706020507" pitchFamily="18" charset="2"/>
                        </a:rPr>
                        <a:t></a:t>
                      </a:r>
                      <a:r>
                        <a:rPr lang="en-GB" sz="1100" b="0" dirty="0">
                          <a:solidFill>
                            <a:schemeClr val="tx1"/>
                          </a:solidFill>
                        </a:rPr>
                        <a:t> helix and </a:t>
                      </a:r>
                      <a:r>
                        <a:rPr lang="en-GB" sz="1100" b="0" dirty="0">
                          <a:solidFill>
                            <a:schemeClr val="tx1"/>
                          </a:solidFill>
                          <a:sym typeface="Symbol" panose="05050102010706020507" pitchFamily="18" charset="2"/>
                        </a:rPr>
                        <a:t></a:t>
                      </a:r>
                      <a:r>
                        <a:rPr lang="en-GB" sz="1100" b="0" dirty="0">
                          <a:solidFill>
                            <a:schemeClr val="tx1"/>
                          </a:solidFill>
                        </a:rPr>
                        <a:t> pleated sheet</a:t>
                      </a:r>
                    </a:p>
                    <a:p>
                      <a:pPr algn="ctr"/>
                      <a:r>
                        <a:rPr lang="en-GB" sz="1100" b="0" dirty="0">
                          <a:solidFill>
                            <a:schemeClr val="tx1"/>
                          </a:solidFill>
                        </a:rPr>
                        <a:t>How does primary structure influence secondary structure?</a:t>
                      </a:r>
                    </a:p>
                    <a:p>
                      <a:pPr algn="ctr"/>
                      <a:r>
                        <a:rPr lang="en-GB" sz="1100" b="0" dirty="0">
                          <a:solidFill>
                            <a:schemeClr val="tx1"/>
                          </a:solidFill>
                        </a:rPr>
                        <a:t>How does secondary structure link to protein function?</a:t>
                      </a:r>
                    </a:p>
                    <a:p>
                      <a:pPr algn="ctr"/>
                      <a:r>
                        <a:rPr lang="en-GB" sz="1100" b="0" dirty="0">
                          <a:solidFill>
                            <a:schemeClr val="tx1"/>
                          </a:solidFill>
                        </a:rPr>
                        <a:t>What bonds might be present in primary and secondary structure of proteins?</a:t>
                      </a:r>
                    </a:p>
                    <a:p>
                      <a:pPr algn="ctr"/>
                      <a:endParaRPr lang="en-GB" sz="1100" b="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100" b="0" dirty="0">
                          <a:solidFill>
                            <a:schemeClr val="tx1"/>
                          </a:solidFill>
                        </a:rPr>
                        <a:t>Tertiary and quaternary structures</a:t>
                      </a:r>
                    </a:p>
                    <a:p>
                      <a:pPr algn="ctr"/>
                      <a:r>
                        <a:rPr lang="en-GB" sz="1100" b="0" dirty="0">
                          <a:solidFill>
                            <a:schemeClr val="tx1"/>
                          </a:solidFill>
                        </a:rPr>
                        <a:t>What is tertiary structure? How is it linked to primary and secondary structures?</a:t>
                      </a:r>
                    </a:p>
                    <a:p>
                      <a:pPr algn="ctr"/>
                      <a:r>
                        <a:rPr lang="en-GB" sz="1100" b="0" dirty="0">
                          <a:solidFill>
                            <a:schemeClr val="tx1"/>
                          </a:solidFill>
                        </a:rPr>
                        <a:t>What is quaternary structure?</a:t>
                      </a:r>
                    </a:p>
                    <a:p>
                      <a:pPr algn="ctr"/>
                      <a:r>
                        <a:rPr lang="en-GB" sz="1100" b="0" dirty="0">
                          <a:solidFill>
                            <a:schemeClr val="tx1"/>
                          </a:solidFill>
                        </a:rPr>
                        <a:t>How are tertiary and quaternary structures linked to function?</a:t>
                      </a:r>
                    </a:p>
                    <a:p>
                      <a:pPr algn="ctr"/>
                      <a:r>
                        <a:rPr lang="en-GB" sz="1100" b="0" dirty="0">
                          <a:solidFill>
                            <a:schemeClr val="tx1"/>
                          </a:solidFill>
                        </a:rPr>
                        <a:t>Impact of temperature and pH on tertiary structure.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833219"/>
                  </a:ext>
                </a:extLst>
              </a:tr>
            </a:tbl>
          </a:graphicData>
        </a:graphic>
      </p:graphicFrame>
    </p:spTree>
    <p:extLst>
      <p:ext uri="{BB962C8B-B14F-4D97-AF65-F5344CB8AC3E}">
        <p14:creationId xmlns:p14="http://schemas.microsoft.com/office/powerpoint/2010/main" val="4769883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115792-8FAD-49E0-A0E5-87DDDA5B1BFF}"/>
              </a:ext>
            </a:extLst>
          </p:cNvPr>
          <p:cNvPicPr>
            <a:picLocks noChangeAspect="1"/>
          </p:cNvPicPr>
          <p:nvPr/>
        </p:nvPicPr>
        <p:blipFill>
          <a:blip r:embed="rId3"/>
          <a:stretch>
            <a:fillRect/>
          </a:stretch>
        </p:blipFill>
        <p:spPr>
          <a:xfrm rot="5400000">
            <a:off x="1223825" y="169660"/>
            <a:ext cx="3439773" cy="4418963"/>
          </a:xfrm>
          <a:prstGeom prst="rect">
            <a:avLst/>
          </a:prstGeom>
        </p:spPr>
      </p:pic>
      <p:sp>
        <p:nvSpPr>
          <p:cNvPr id="3" name="Footer Placeholder 2">
            <a:extLst>
              <a:ext uri="{FF2B5EF4-FFF2-40B4-BE49-F238E27FC236}">
                <a16:creationId xmlns:a16="http://schemas.microsoft.com/office/drawing/2014/main" id="{C4E77B60-7DA5-1195-E093-E848C99EE02F}"/>
              </a:ext>
            </a:extLst>
          </p:cNvPr>
          <p:cNvSpPr>
            <a:spLocks noGrp="1"/>
          </p:cNvSpPr>
          <p:nvPr>
            <p:ph type="ftr" sz="quarter" idx="11"/>
          </p:nvPr>
        </p:nvSpPr>
        <p:spPr/>
        <p:txBody>
          <a:bodyPr/>
          <a:lstStyle/>
          <a:p>
            <a:r>
              <a:rPr lang="en-GB" cap="none" dirty="0"/>
              <a:t>Education and Training Foundation</a:t>
            </a:r>
          </a:p>
        </p:txBody>
      </p:sp>
      <p:sp>
        <p:nvSpPr>
          <p:cNvPr id="4" name="Slide Number Placeholder 3">
            <a:extLst>
              <a:ext uri="{FF2B5EF4-FFF2-40B4-BE49-F238E27FC236}">
                <a16:creationId xmlns:a16="http://schemas.microsoft.com/office/drawing/2014/main" id="{1057AC23-A4BD-D92A-B37B-F840932869CA}"/>
              </a:ext>
            </a:extLst>
          </p:cNvPr>
          <p:cNvSpPr>
            <a:spLocks noGrp="1"/>
          </p:cNvSpPr>
          <p:nvPr>
            <p:ph type="sldNum" sz="quarter" idx="12"/>
          </p:nvPr>
        </p:nvSpPr>
        <p:spPr/>
        <p:txBody>
          <a:bodyPr/>
          <a:lstStyle/>
          <a:p>
            <a:fld id="{B4B6C296-A44E-4A66-BF29-5BE7E42CBA01}" type="slidenum">
              <a:rPr lang="en-GB" smtClean="0"/>
              <a:t>55</a:t>
            </a:fld>
            <a:endParaRPr lang="en-GB" dirty="0"/>
          </a:p>
        </p:txBody>
      </p:sp>
    </p:spTree>
    <p:extLst>
      <p:ext uri="{BB962C8B-B14F-4D97-AF65-F5344CB8AC3E}">
        <p14:creationId xmlns:p14="http://schemas.microsoft.com/office/powerpoint/2010/main" val="19574140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2D2EDD-C3A5-4780-8850-2CACC89F6F8E}"/>
              </a:ext>
            </a:extLst>
          </p:cNvPr>
          <p:cNvPicPr>
            <a:picLocks noChangeAspect="1"/>
          </p:cNvPicPr>
          <p:nvPr/>
        </p:nvPicPr>
        <p:blipFill>
          <a:blip r:embed="rId3"/>
          <a:stretch>
            <a:fillRect/>
          </a:stretch>
        </p:blipFill>
        <p:spPr>
          <a:xfrm rot="5400000">
            <a:off x="2412040" y="-506588"/>
            <a:ext cx="4150828" cy="5892342"/>
          </a:xfrm>
          <a:prstGeom prst="rect">
            <a:avLst/>
          </a:prstGeom>
        </p:spPr>
      </p:pic>
      <p:sp>
        <p:nvSpPr>
          <p:cNvPr id="2" name="Footer Placeholder 1">
            <a:extLst>
              <a:ext uri="{FF2B5EF4-FFF2-40B4-BE49-F238E27FC236}">
                <a16:creationId xmlns:a16="http://schemas.microsoft.com/office/drawing/2014/main" id="{6F13B21B-92B0-710A-E262-8B6917FA857D}"/>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7FBC517D-4660-DE0B-918E-18807293F78B}"/>
              </a:ext>
            </a:extLst>
          </p:cNvPr>
          <p:cNvSpPr>
            <a:spLocks noGrp="1"/>
          </p:cNvSpPr>
          <p:nvPr>
            <p:ph type="sldNum" sz="quarter" idx="12"/>
          </p:nvPr>
        </p:nvSpPr>
        <p:spPr/>
        <p:txBody>
          <a:bodyPr/>
          <a:lstStyle/>
          <a:p>
            <a:fld id="{B4B6C296-A44E-4A66-BF29-5BE7E42CBA01}" type="slidenum">
              <a:rPr lang="en-GB" smtClean="0"/>
              <a:t>56</a:t>
            </a:fld>
            <a:endParaRPr lang="en-GB" dirty="0"/>
          </a:p>
        </p:txBody>
      </p:sp>
    </p:spTree>
    <p:extLst>
      <p:ext uri="{BB962C8B-B14F-4D97-AF65-F5344CB8AC3E}">
        <p14:creationId xmlns:p14="http://schemas.microsoft.com/office/powerpoint/2010/main" val="13503532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91C79-ACAC-A3D9-574A-1D3E017F54CC}"/>
              </a:ext>
            </a:extLst>
          </p:cNvPr>
          <p:cNvSpPr>
            <a:spLocks noGrp="1"/>
          </p:cNvSpPr>
          <p:nvPr>
            <p:ph type="title"/>
          </p:nvPr>
        </p:nvSpPr>
        <p:spPr/>
        <p:txBody>
          <a:bodyPr>
            <a:normAutofit/>
          </a:bodyPr>
          <a:lstStyle/>
          <a:p>
            <a:r>
              <a:rPr lang="en-GB" sz="2000" b="1" dirty="0"/>
              <a:t>The Biuret test</a:t>
            </a:r>
          </a:p>
        </p:txBody>
      </p:sp>
      <p:sp>
        <p:nvSpPr>
          <p:cNvPr id="3" name="Content Placeholder 2">
            <a:extLst>
              <a:ext uri="{FF2B5EF4-FFF2-40B4-BE49-F238E27FC236}">
                <a16:creationId xmlns:a16="http://schemas.microsoft.com/office/drawing/2014/main" id="{331CFF85-0CB9-6094-5DAA-C4C99C83B311}"/>
              </a:ext>
            </a:extLst>
          </p:cNvPr>
          <p:cNvSpPr>
            <a:spLocks noGrp="1"/>
          </p:cNvSpPr>
          <p:nvPr>
            <p:ph idx="1"/>
          </p:nvPr>
        </p:nvSpPr>
        <p:spPr>
          <a:xfrm>
            <a:off x="252094" y="1200151"/>
            <a:ext cx="8423593" cy="3737370"/>
          </a:xfrm>
        </p:spPr>
        <p:txBody>
          <a:bodyPr/>
          <a:lstStyle/>
          <a:p>
            <a:r>
              <a:rPr lang="en-GB" sz="1800" dirty="0"/>
              <a:t>Common test for the presence of proteins in samples.</a:t>
            </a:r>
          </a:p>
          <a:p>
            <a:endParaRPr lang="en-GB" sz="1800" dirty="0"/>
          </a:p>
          <a:p>
            <a:r>
              <a:rPr lang="en-GB" sz="1800" dirty="0"/>
              <a:t>Can be used on liquids like urine. The presence of protein in urine is an indicator of potential kidney issues (due to a leaky glomerulus allowing larger molecules into the nephron). It is also linked to high blood pressure, especially in cases of pregnancy (i.e., pre-eclampsia).</a:t>
            </a:r>
          </a:p>
          <a:p>
            <a:endParaRPr lang="en-GB" sz="1800" dirty="0"/>
          </a:p>
          <a:p>
            <a:r>
              <a:rPr lang="en-GB" sz="1800" dirty="0"/>
              <a:t>Can be used qualitatively (a simple binary ‘yes/no’ result) or quantitatively (using a standard curve to estimate concentration of protein).</a:t>
            </a:r>
          </a:p>
          <a:p>
            <a:endParaRPr lang="en-GB" sz="1800" dirty="0"/>
          </a:p>
          <a:p>
            <a:r>
              <a:rPr lang="en-GB" sz="1800" dirty="0"/>
              <a:t>In healthcare, we now use specialist dipsticks to detect the presence of protein in urine</a:t>
            </a:r>
            <a:r>
              <a:rPr lang="en-GB" sz="2000" dirty="0"/>
              <a:t>.</a:t>
            </a:r>
          </a:p>
          <a:p>
            <a:endParaRPr lang="en-GB" dirty="0"/>
          </a:p>
        </p:txBody>
      </p:sp>
      <p:sp>
        <p:nvSpPr>
          <p:cNvPr id="4" name="Footer Placeholder 3">
            <a:extLst>
              <a:ext uri="{FF2B5EF4-FFF2-40B4-BE49-F238E27FC236}">
                <a16:creationId xmlns:a16="http://schemas.microsoft.com/office/drawing/2014/main" id="{8D8C728C-A6D2-9E8C-308D-42A10E238992}"/>
              </a:ext>
            </a:extLst>
          </p:cNvPr>
          <p:cNvSpPr>
            <a:spLocks noGrp="1"/>
          </p:cNvSpPr>
          <p:nvPr>
            <p:ph type="ftr" sz="quarter" idx="11"/>
          </p:nvPr>
        </p:nvSpPr>
        <p:spPr>
          <a:xfrm>
            <a:off x="191797" y="4852392"/>
            <a:ext cx="7686376" cy="273844"/>
          </a:xfrm>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7A6CDEF-89F3-EE96-D065-82369820CCF1}"/>
              </a:ext>
            </a:extLst>
          </p:cNvPr>
          <p:cNvSpPr>
            <a:spLocks noGrp="1"/>
          </p:cNvSpPr>
          <p:nvPr>
            <p:ph type="sldNum" sz="quarter" idx="12"/>
          </p:nvPr>
        </p:nvSpPr>
        <p:spPr/>
        <p:txBody>
          <a:bodyPr/>
          <a:lstStyle/>
          <a:p>
            <a:fld id="{03423B0E-AC18-405A-BE2C-9F8B28E6E755}" type="slidenum">
              <a:rPr lang="en-GB" smtClean="0"/>
              <a:t>57</a:t>
            </a:fld>
            <a:endParaRPr lang="en-GB" dirty="0"/>
          </a:p>
        </p:txBody>
      </p:sp>
    </p:spTree>
    <p:extLst>
      <p:ext uri="{BB962C8B-B14F-4D97-AF65-F5344CB8AC3E}">
        <p14:creationId xmlns:p14="http://schemas.microsoft.com/office/powerpoint/2010/main" val="9224846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3CAE-664A-A48A-9E38-2A7BB1BA71C9}"/>
              </a:ext>
            </a:extLst>
          </p:cNvPr>
          <p:cNvSpPr>
            <a:spLocks noGrp="1"/>
          </p:cNvSpPr>
          <p:nvPr>
            <p:ph type="title"/>
          </p:nvPr>
        </p:nvSpPr>
        <p:spPr/>
        <p:txBody>
          <a:bodyPr>
            <a:normAutofit/>
          </a:bodyPr>
          <a:lstStyle/>
          <a:p>
            <a:r>
              <a:rPr lang="en-GB" sz="2000" b="1" dirty="0"/>
              <a:t>Risk assessment</a:t>
            </a:r>
          </a:p>
        </p:txBody>
      </p:sp>
      <p:sp>
        <p:nvSpPr>
          <p:cNvPr id="3" name="Content Placeholder 2">
            <a:extLst>
              <a:ext uri="{FF2B5EF4-FFF2-40B4-BE49-F238E27FC236}">
                <a16:creationId xmlns:a16="http://schemas.microsoft.com/office/drawing/2014/main" id="{E94FF972-1ED7-31DE-ACE4-228AE76C3720}"/>
              </a:ext>
            </a:extLst>
          </p:cNvPr>
          <p:cNvSpPr>
            <a:spLocks noGrp="1"/>
          </p:cNvSpPr>
          <p:nvPr>
            <p:ph idx="1"/>
          </p:nvPr>
        </p:nvSpPr>
        <p:spPr>
          <a:xfrm>
            <a:off x="195572" y="1325755"/>
            <a:ext cx="8423593" cy="3394472"/>
          </a:xfrm>
        </p:spPr>
        <p:txBody>
          <a:bodyPr/>
          <a:lstStyle/>
          <a:p>
            <a:r>
              <a:rPr lang="en-GB" sz="2800" dirty="0"/>
              <a:t>Biuret reagent – Harmful. Can also stain skin and clothing. Wear lab coat and goggles.</a:t>
            </a:r>
          </a:p>
          <a:p>
            <a:endParaRPr lang="en-GB" sz="2800" dirty="0"/>
          </a:p>
          <a:p>
            <a:r>
              <a:rPr lang="en-GB" sz="2800" dirty="0"/>
              <a:t>Protein solutions and food samples – do not eat or drink anything in the laboratory. </a:t>
            </a:r>
          </a:p>
          <a:p>
            <a:endParaRPr lang="en-GB" dirty="0"/>
          </a:p>
        </p:txBody>
      </p:sp>
      <p:sp>
        <p:nvSpPr>
          <p:cNvPr id="4" name="Footer Placeholder 3">
            <a:extLst>
              <a:ext uri="{FF2B5EF4-FFF2-40B4-BE49-F238E27FC236}">
                <a16:creationId xmlns:a16="http://schemas.microsoft.com/office/drawing/2014/main" id="{7E006160-D9F3-52DA-ADA2-1B48D6FFBB00}"/>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3C64FE00-62A7-C19E-9D85-899AD767CCB6}"/>
              </a:ext>
            </a:extLst>
          </p:cNvPr>
          <p:cNvSpPr>
            <a:spLocks noGrp="1"/>
          </p:cNvSpPr>
          <p:nvPr>
            <p:ph type="sldNum" sz="quarter" idx="12"/>
          </p:nvPr>
        </p:nvSpPr>
        <p:spPr/>
        <p:txBody>
          <a:bodyPr/>
          <a:lstStyle/>
          <a:p>
            <a:fld id="{03423B0E-AC18-405A-BE2C-9F8B28E6E755}" type="slidenum">
              <a:rPr lang="en-GB" smtClean="0"/>
              <a:t>58</a:t>
            </a:fld>
            <a:endParaRPr lang="en-GB" dirty="0"/>
          </a:p>
        </p:txBody>
      </p:sp>
    </p:spTree>
    <p:extLst>
      <p:ext uri="{BB962C8B-B14F-4D97-AF65-F5344CB8AC3E}">
        <p14:creationId xmlns:p14="http://schemas.microsoft.com/office/powerpoint/2010/main" val="8936656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C792E5-4D2B-F9A5-8D89-F5EA746984B0}"/>
              </a:ext>
            </a:extLst>
          </p:cNvPr>
          <p:cNvSpPr>
            <a:spLocks noGrp="1"/>
          </p:cNvSpPr>
          <p:nvPr>
            <p:ph type="ctrTitle"/>
          </p:nvPr>
        </p:nvSpPr>
        <p:spPr/>
        <p:txBody>
          <a:bodyPr/>
          <a:lstStyle/>
          <a:p>
            <a:r>
              <a:rPr lang="en-GB" sz="6000" dirty="0"/>
              <a:t>Practical lab</a:t>
            </a:r>
          </a:p>
        </p:txBody>
      </p:sp>
      <p:sp>
        <p:nvSpPr>
          <p:cNvPr id="7" name="Subtitle 6">
            <a:extLst>
              <a:ext uri="{FF2B5EF4-FFF2-40B4-BE49-F238E27FC236}">
                <a16:creationId xmlns:a16="http://schemas.microsoft.com/office/drawing/2014/main" id="{D1C4D332-4657-A664-0C1C-7122EAF544BD}"/>
              </a:ext>
            </a:extLst>
          </p:cNvPr>
          <p:cNvSpPr>
            <a:spLocks noGrp="1"/>
          </p:cNvSpPr>
          <p:nvPr>
            <p:ph type="subTitle" idx="1"/>
          </p:nvPr>
        </p:nvSpPr>
        <p:spPr/>
        <p:txBody>
          <a:bodyPr>
            <a:normAutofit/>
          </a:bodyPr>
          <a:lstStyle/>
          <a:p>
            <a:r>
              <a:rPr lang="en-GB" dirty="0"/>
              <a:t>Biuret test</a:t>
            </a:r>
          </a:p>
        </p:txBody>
      </p:sp>
      <p:sp>
        <p:nvSpPr>
          <p:cNvPr id="5" name="Slide Number Placeholder 4">
            <a:extLst>
              <a:ext uri="{FF2B5EF4-FFF2-40B4-BE49-F238E27FC236}">
                <a16:creationId xmlns:a16="http://schemas.microsoft.com/office/drawing/2014/main" id="{A64E7A42-8590-6DCA-F5FE-61E5416F41AE}"/>
              </a:ext>
            </a:extLst>
          </p:cNvPr>
          <p:cNvSpPr>
            <a:spLocks noGrp="1"/>
          </p:cNvSpPr>
          <p:nvPr>
            <p:ph type="sldNum" sz="quarter" idx="4294967295"/>
          </p:nvPr>
        </p:nvSpPr>
        <p:spPr>
          <a:xfrm>
            <a:off x="8234363" y="4767263"/>
            <a:ext cx="909637" cy="274637"/>
          </a:xfrm>
        </p:spPr>
        <p:txBody>
          <a:bodyPr/>
          <a:lstStyle/>
          <a:p>
            <a:fld id="{03423B0E-AC18-405A-BE2C-9F8B28E6E755}" type="slidenum">
              <a:rPr lang="en-GB" smtClean="0"/>
              <a:t>59</a:t>
            </a:fld>
            <a:endParaRPr lang="en-GB" dirty="0"/>
          </a:p>
        </p:txBody>
      </p:sp>
      <p:pic>
        <p:nvPicPr>
          <p:cNvPr id="11" name="Picture 10" descr="Glass tubes in laboratory">
            <a:extLst>
              <a:ext uri="{FF2B5EF4-FFF2-40B4-BE49-F238E27FC236}">
                <a16:creationId xmlns:a16="http://schemas.microsoft.com/office/drawing/2014/main" id="{183EA29E-596C-5069-E881-7B5E77B5BA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453" r="1"/>
          <a:stretch/>
        </p:blipFill>
        <p:spPr>
          <a:xfrm>
            <a:off x="-750087" y="1915200"/>
            <a:ext cx="2992281" cy="1997100"/>
          </a:xfrm>
          <a:prstGeom prst="rect">
            <a:avLst/>
          </a:prstGeom>
        </p:spPr>
      </p:pic>
    </p:spTree>
    <p:extLst>
      <p:ext uri="{BB962C8B-B14F-4D97-AF65-F5344CB8AC3E}">
        <p14:creationId xmlns:p14="http://schemas.microsoft.com/office/powerpoint/2010/main" val="4225980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3E4161-9312-4412-8DDF-9483F8C019DB}"/>
              </a:ext>
            </a:extLst>
          </p:cNvPr>
          <p:cNvSpPr>
            <a:spLocks noGrp="1"/>
          </p:cNvSpPr>
          <p:nvPr>
            <p:ph type="sldNum" sz="quarter" idx="11"/>
          </p:nvPr>
        </p:nvSpPr>
        <p:spPr/>
        <p:txBody>
          <a:bodyPr/>
          <a:lstStyle/>
          <a:p>
            <a:fld id="{DA2C159E-F13C-4A85-9A41-E7669D3E0D70}" type="slidenum">
              <a:rPr lang="en-GB" smtClean="0"/>
              <a:pPr/>
              <a:t>6</a:t>
            </a:fld>
            <a:endParaRPr lang="en-GB" dirty="0"/>
          </a:p>
        </p:txBody>
      </p:sp>
      <p:sp>
        <p:nvSpPr>
          <p:cNvPr id="3" name="Title 2">
            <a:extLst>
              <a:ext uri="{FF2B5EF4-FFF2-40B4-BE49-F238E27FC236}">
                <a16:creationId xmlns:a16="http://schemas.microsoft.com/office/drawing/2014/main" id="{48F5B1E8-C799-46D7-BDB2-77F6CDE4D1B9}"/>
              </a:ext>
            </a:extLst>
          </p:cNvPr>
          <p:cNvSpPr>
            <a:spLocks noGrp="1"/>
          </p:cNvSpPr>
          <p:nvPr>
            <p:ph type="title"/>
          </p:nvPr>
        </p:nvSpPr>
        <p:spPr/>
        <p:txBody>
          <a:bodyPr/>
          <a:lstStyle/>
          <a:p>
            <a:r>
              <a:rPr lang="en-GB" dirty="0"/>
              <a:t>List of questions</a:t>
            </a:r>
          </a:p>
        </p:txBody>
      </p:sp>
      <p:sp>
        <p:nvSpPr>
          <p:cNvPr id="4" name="Text Placeholder 3">
            <a:extLst>
              <a:ext uri="{FF2B5EF4-FFF2-40B4-BE49-F238E27FC236}">
                <a16:creationId xmlns:a16="http://schemas.microsoft.com/office/drawing/2014/main" id="{73FBA94B-1203-4D5A-92C0-67DFA9FD32C4}"/>
              </a:ext>
            </a:extLst>
          </p:cNvPr>
          <p:cNvSpPr>
            <a:spLocks noGrp="1"/>
          </p:cNvSpPr>
          <p:nvPr>
            <p:ph type="body" sz="quarter" idx="12"/>
          </p:nvPr>
        </p:nvSpPr>
        <p:spPr>
          <a:xfrm>
            <a:off x="290213" y="981716"/>
            <a:ext cx="8374972" cy="3372037"/>
          </a:xfrm>
        </p:spPr>
        <p:txBody>
          <a:bodyPr vert="horz" lIns="0" tIns="0" rIns="0" bIns="0" rtlCol="0" anchor="t">
            <a:noAutofit/>
          </a:bodyPr>
          <a:lstStyle/>
          <a:p>
            <a:r>
              <a:rPr lang="en-GB" sz="2000" dirty="0"/>
              <a:t>Use the information and feedback in the previous activity to build up a series of questions you feel need to be answered before you record your 10-minute video report.</a:t>
            </a:r>
            <a:endParaRPr lang="en-GB" sz="2000" dirty="0">
              <a:cs typeface="Arial"/>
            </a:endParaRPr>
          </a:p>
          <a:p>
            <a:endParaRPr lang="en-GB" sz="2000" dirty="0">
              <a:cs typeface="Arial"/>
            </a:endParaRPr>
          </a:p>
          <a:p>
            <a:r>
              <a:rPr lang="en-GB" sz="2000" dirty="0"/>
              <a:t>Consider not only basic knowledge questions </a:t>
            </a:r>
            <a:r>
              <a:rPr lang="en-GB" sz="2000" dirty="0">
                <a:ea typeface="+mn-lt"/>
                <a:cs typeface="+mn-lt"/>
              </a:rPr>
              <a:t>(AO1)</a:t>
            </a:r>
            <a:r>
              <a:rPr lang="en-GB" sz="2000" dirty="0"/>
              <a:t> but also application (AO2) and analysis and evaluation (AO3) questions that will help you to explore the topic in depth. For example, ‘How?’ and ‘Why?’ questions.</a:t>
            </a:r>
            <a:endParaRPr lang="en-GB" sz="2000" dirty="0">
              <a:cs typeface="Arial"/>
            </a:endParaRPr>
          </a:p>
          <a:p>
            <a:endParaRPr lang="en-GB" sz="2000" dirty="0"/>
          </a:p>
          <a:p>
            <a:r>
              <a:rPr lang="en-GB" sz="2000" dirty="0"/>
              <a:t>Over the series of lessons in this topic, we will address these questions.</a:t>
            </a:r>
            <a:endParaRPr lang="en-GB" sz="2000" dirty="0">
              <a:cs typeface="Arial"/>
            </a:endParaRPr>
          </a:p>
        </p:txBody>
      </p:sp>
      <p:sp>
        <p:nvSpPr>
          <p:cNvPr id="5" name="Footer Placeholder 4">
            <a:extLst>
              <a:ext uri="{FF2B5EF4-FFF2-40B4-BE49-F238E27FC236}">
                <a16:creationId xmlns:a16="http://schemas.microsoft.com/office/drawing/2014/main" id="{5A11D56B-D565-42F9-90A7-BD9570B1AA7A}"/>
              </a:ext>
            </a:extLst>
          </p:cNvPr>
          <p:cNvSpPr>
            <a:spLocks noGrp="1"/>
          </p:cNvSpPr>
          <p:nvPr>
            <p:ph type="ftr" sz="quarter" idx="10"/>
          </p:nvPr>
        </p:nvSpPr>
        <p:spPr/>
        <p:txBody>
          <a:bodyPr/>
          <a:lstStyle/>
          <a:p>
            <a:r>
              <a:rPr lang="en-GB" cap="none" dirty="0"/>
              <a:t>Education and Training Foundation</a:t>
            </a:r>
          </a:p>
        </p:txBody>
      </p:sp>
    </p:spTree>
    <p:extLst>
      <p:ext uri="{BB962C8B-B14F-4D97-AF65-F5344CB8AC3E}">
        <p14:creationId xmlns:p14="http://schemas.microsoft.com/office/powerpoint/2010/main" val="15563374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D70ED-FD33-D1B2-9736-7749F96A3D04}"/>
              </a:ext>
            </a:extLst>
          </p:cNvPr>
          <p:cNvSpPr>
            <a:spLocks noGrp="1"/>
          </p:cNvSpPr>
          <p:nvPr>
            <p:ph type="title"/>
          </p:nvPr>
        </p:nvSpPr>
        <p:spPr/>
        <p:txBody>
          <a:bodyPr>
            <a:normAutofit/>
          </a:bodyPr>
          <a:lstStyle/>
          <a:p>
            <a:r>
              <a:rPr lang="en-GB" sz="2000" b="1" dirty="0"/>
              <a:t>Biuret test: Feedback</a:t>
            </a:r>
          </a:p>
        </p:txBody>
      </p:sp>
      <p:sp>
        <p:nvSpPr>
          <p:cNvPr id="3" name="Content Placeholder 2">
            <a:extLst>
              <a:ext uri="{FF2B5EF4-FFF2-40B4-BE49-F238E27FC236}">
                <a16:creationId xmlns:a16="http://schemas.microsoft.com/office/drawing/2014/main" id="{14F1D09D-9016-D63D-8101-BA0EC85FEC15}"/>
              </a:ext>
            </a:extLst>
          </p:cNvPr>
          <p:cNvSpPr>
            <a:spLocks noGrp="1"/>
          </p:cNvSpPr>
          <p:nvPr>
            <p:ph idx="1"/>
          </p:nvPr>
        </p:nvSpPr>
        <p:spPr>
          <a:xfrm>
            <a:off x="252094" y="1382399"/>
            <a:ext cx="8423593" cy="3212223"/>
          </a:xfrm>
        </p:spPr>
        <p:txBody>
          <a:bodyPr/>
          <a:lstStyle/>
          <a:p>
            <a:r>
              <a:rPr lang="en-GB" dirty="0"/>
              <a:t>Each group must give feedback on the following:</a:t>
            </a:r>
          </a:p>
          <a:p>
            <a:pPr lvl="1"/>
            <a:r>
              <a:rPr lang="en-GB" sz="2000" dirty="0"/>
              <a:t>The result of one Biuret test they have performed.</a:t>
            </a:r>
          </a:p>
          <a:p>
            <a:pPr lvl="1"/>
            <a:r>
              <a:rPr lang="en-GB" sz="2000" dirty="0"/>
              <a:t>Did they expect this sample to contain protein or not? Why?</a:t>
            </a:r>
          </a:p>
          <a:p>
            <a:pPr lvl="1"/>
            <a:r>
              <a:rPr lang="en-GB" sz="2000" dirty="0"/>
              <a:t>Was their prediction shown to be correct when they did the test?</a:t>
            </a:r>
          </a:p>
        </p:txBody>
      </p:sp>
      <p:sp>
        <p:nvSpPr>
          <p:cNvPr id="4" name="Footer Placeholder 3">
            <a:extLst>
              <a:ext uri="{FF2B5EF4-FFF2-40B4-BE49-F238E27FC236}">
                <a16:creationId xmlns:a16="http://schemas.microsoft.com/office/drawing/2014/main" id="{C2AC99EE-4050-1B8C-7AF7-F1FC9DA2FBF2}"/>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62DA37ED-0195-A722-1903-97630E1FC5A5}"/>
              </a:ext>
            </a:extLst>
          </p:cNvPr>
          <p:cNvSpPr>
            <a:spLocks noGrp="1"/>
          </p:cNvSpPr>
          <p:nvPr>
            <p:ph type="sldNum" sz="quarter" idx="12"/>
          </p:nvPr>
        </p:nvSpPr>
        <p:spPr/>
        <p:txBody>
          <a:bodyPr/>
          <a:lstStyle/>
          <a:p>
            <a:fld id="{03423B0E-AC18-405A-BE2C-9F8B28E6E755}" type="slidenum">
              <a:rPr lang="en-GB" smtClean="0"/>
              <a:t>60</a:t>
            </a:fld>
            <a:endParaRPr lang="en-GB" dirty="0"/>
          </a:p>
        </p:txBody>
      </p:sp>
    </p:spTree>
    <p:extLst>
      <p:ext uri="{BB962C8B-B14F-4D97-AF65-F5344CB8AC3E}">
        <p14:creationId xmlns:p14="http://schemas.microsoft.com/office/powerpoint/2010/main" val="5895088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5D47-F5E9-64F1-DB21-5FBBBD988374}"/>
              </a:ext>
            </a:extLst>
          </p:cNvPr>
          <p:cNvSpPr>
            <a:spLocks noGrp="1"/>
          </p:cNvSpPr>
          <p:nvPr>
            <p:ph type="title"/>
          </p:nvPr>
        </p:nvSpPr>
        <p:spPr>
          <a:xfrm>
            <a:off x="247650" y="97998"/>
            <a:ext cx="7886700" cy="994172"/>
          </a:xfrm>
        </p:spPr>
        <p:txBody>
          <a:bodyPr>
            <a:normAutofit/>
          </a:bodyPr>
          <a:lstStyle/>
          <a:p>
            <a:r>
              <a:rPr lang="en-GB" sz="2000" b="1" dirty="0"/>
              <a:t>Case study: Mike</a:t>
            </a:r>
          </a:p>
        </p:txBody>
      </p:sp>
      <p:sp>
        <p:nvSpPr>
          <p:cNvPr id="3" name="Content Placeholder 2">
            <a:extLst>
              <a:ext uri="{FF2B5EF4-FFF2-40B4-BE49-F238E27FC236}">
                <a16:creationId xmlns:a16="http://schemas.microsoft.com/office/drawing/2014/main" id="{FB73D7FF-08F3-02EF-148C-ECE90D392FA8}"/>
              </a:ext>
            </a:extLst>
          </p:cNvPr>
          <p:cNvSpPr>
            <a:spLocks noGrp="1"/>
          </p:cNvSpPr>
          <p:nvPr>
            <p:ph idx="1"/>
          </p:nvPr>
        </p:nvSpPr>
        <p:spPr>
          <a:xfrm>
            <a:off x="364881" y="1134757"/>
            <a:ext cx="7886700" cy="3263504"/>
          </a:xfrm>
        </p:spPr>
        <p:txBody>
          <a:bodyPr vert="horz" lIns="68580" tIns="34290" rIns="68580" bIns="34290" rtlCol="0" anchor="t">
            <a:normAutofit fontScale="92500"/>
          </a:bodyPr>
          <a:lstStyle/>
          <a:p>
            <a:pPr marL="0" indent="0">
              <a:buNone/>
            </a:pPr>
            <a:r>
              <a:rPr lang="en-GB" sz="1600" dirty="0"/>
              <a:t>Mike is a 21-year-old university learner who wants to build muscle mass and is looking at using protein powders to help him do this. He comes to you as a health professional to ask you about their use as he has heard some concerning rumours about side effects and health problems associated with them.</a:t>
            </a:r>
          </a:p>
          <a:p>
            <a:pPr marL="0" indent="0">
              <a:buNone/>
            </a:pPr>
            <a:endParaRPr lang="en-GB" sz="1600" dirty="0"/>
          </a:p>
          <a:p>
            <a:pPr marL="0" indent="0">
              <a:buNone/>
            </a:pPr>
            <a:r>
              <a:rPr lang="en-GB" sz="1600" dirty="0"/>
              <a:t>When you discuss his history, you find out that his father suffered from a chronic kidney disease which he believes the doctors said was not polycystic or autosomal, but he has no idea what those words mean. He also tells you that he has stopped drinking milk because it was making him feel bloated and ill.</a:t>
            </a:r>
          </a:p>
          <a:p>
            <a:pPr marL="0" indent="0">
              <a:buNone/>
            </a:pPr>
            <a:endParaRPr lang="en-GB" sz="1600" dirty="0"/>
          </a:p>
          <a:p>
            <a:pPr marL="0" indent="0">
              <a:buNone/>
            </a:pPr>
            <a:r>
              <a:rPr lang="en-GB" sz="1600" b="1" dirty="0"/>
              <a:t>Research the pros and cons of protein powders</a:t>
            </a:r>
            <a:r>
              <a:rPr lang="en-GB" sz="1600" dirty="0"/>
              <a:t> as a supplement to aid ‘bulking’ and prepare some advice for Mike based on what you find out. Is it advisable that he proceed with his plan? If so, what are his options in terms of what he should be taking?</a:t>
            </a:r>
          </a:p>
        </p:txBody>
      </p:sp>
      <p:sp>
        <p:nvSpPr>
          <p:cNvPr id="4" name="Footer Placeholder 3">
            <a:extLst>
              <a:ext uri="{FF2B5EF4-FFF2-40B4-BE49-F238E27FC236}">
                <a16:creationId xmlns:a16="http://schemas.microsoft.com/office/drawing/2014/main" id="{0D3B88E5-A926-1740-808F-9ECC9C2C41AD}"/>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A213267F-457B-A1F8-85A0-B271DE63E106}"/>
              </a:ext>
            </a:extLst>
          </p:cNvPr>
          <p:cNvSpPr>
            <a:spLocks noGrp="1"/>
          </p:cNvSpPr>
          <p:nvPr>
            <p:ph type="sldNum" sz="quarter" idx="12"/>
          </p:nvPr>
        </p:nvSpPr>
        <p:spPr/>
        <p:txBody>
          <a:bodyPr/>
          <a:lstStyle/>
          <a:p>
            <a:fld id="{03423B0E-AC18-405A-BE2C-9F8B28E6E755}" type="slidenum">
              <a:rPr lang="en-GB" smtClean="0"/>
              <a:t>61</a:t>
            </a:fld>
            <a:endParaRPr lang="en-GB" dirty="0"/>
          </a:p>
        </p:txBody>
      </p:sp>
    </p:spTree>
    <p:extLst>
      <p:ext uri="{BB962C8B-B14F-4D97-AF65-F5344CB8AC3E}">
        <p14:creationId xmlns:p14="http://schemas.microsoft.com/office/powerpoint/2010/main" val="2693243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BDE5-D94E-AA7B-B8AE-DF4BDC6EFA7A}"/>
              </a:ext>
            </a:extLst>
          </p:cNvPr>
          <p:cNvSpPr>
            <a:spLocks noGrp="1"/>
          </p:cNvSpPr>
          <p:nvPr>
            <p:ph type="title"/>
          </p:nvPr>
        </p:nvSpPr>
        <p:spPr/>
        <p:txBody>
          <a:bodyPr>
            <a:normAutofit/>
          </a:bodyPr>
          <a:lstStyle/>
          <a:p>
            <a:r>
              <a:rPr lang="en-US" sz="2000" b="1" dirty="0">
                <a:cs typeface="Calibri Light"/>
              </a:rPr>
              <a:t>Pros, cons and options</a:t>
            </a:r>
          </a:p>
        </p:txBody>
      </p:sp>
      <p:sp>
        <p:nvSpPr>
          <p:cNvPr id="3" name="Content Placeholder 2">
            <a:extLst>
              <a:ext uri="{FF2B5EF4-FFF2-40B4-BE49-F238E27FC236}">
                <a16:creationId xmlns:a16="http://schemas.microsoft.com/office/drawing/2014/main" id="{E42C3A15-90E2-D959-85B2-85302070C622}"/>
              </a:ext>
            </a:extLst>
          </p:cNvPr>
          <p:cNvSpPr>
            <a:spLocks noGrp="1"/>
          </p:cNvSpPr>
          <p:nvPr>
            <p:ph idx="1"/>
          </p:nvPr>
        </p:nvSpPr>
        <p:spPr/>
        <p:txBody>
          <a:bodyPr vert="horz" lIns="68580" tIns="34290" rIns="68580" bIns="34290" rtlCol="0" anchor="t">
            <a:normAutofit fontScale="70000" lnSpcReduction="20000"/>
          </a:bodyPr>
          <a:lstStyle/>
          <a:p>
            <a:pPr marL="0" indent="0">
              <a:buNone/>
            </a:pPr>
            <a:r>
              <a:rPr lang="en-US" dirty="0">
                <a:cs typeface="Calibri" panose="020F0502020204030204"/>
              </a:rPr>
              <a:t>In pairs, write out on sticky notes as many pros for protein powder supplements and as many cons as you can come up with. Stick them in two different areas of the room.</a:t>
            </a:r>
          </a:p>
          <a:p>
            <a:pPr marL="0" indent="0">
              <a:buNone/>
            </a:pPr>
            <a:endParaRPr lang="en-US" dirty="0">
              <a:cs typeface="Calibri" panose="020F0502020204030204"/>
            </a:endParaRPr>
          </a:p>
          <a:p>
            <a:pPr marL="0" indent="0">
              <a:buNone/>
            </a:pPr>
            <a:r>
              <a:rPr lang="en-US" dirty="0">
                <a:cs typeface="Calibri" panose="020F0502020204030204"/>
              </a:rPr>
              <a:t>Write out the different options that Mike could use. Be ready to justify your answers in detail. Put the options sticky notes up in a different area of the room.</a:t>
            </a:r>
          </a:p>
          <a:p>
            <a:pPr marL="0" indent="0">
              <a:buNone/>
            </a:pPr>
            <a:endParaRPr lang="en-US" dirty="0">
              <a:cs typeface="Calibri" panose="020F0502020204030204"/>
            </a:endParaRPr>
          </a:p>
          <a:p>
            <a:pPr marL="0" indent="0">
              <a:buNone/>
            </a:pPr>
            <a:r>
              <a:rPr lang="en-US" dirty="0">
                <a:cs typeface="Calibri" panose="020F0502020204030204"/>
              </a:rPr>
              <a:t>Group discussion – learners to capture key learning points for their own notes as the discussion takes place.</a:t>
            </a:r>
          </a:p>
        </p:txBody>
      </p:sp>
      <p:sp>
        <p:nvSpPr>
          <p:cNvPr id="4" name="Footer Placeholder 3">
            <a:extLst>
              <a:ext uri="{FF2B5EF4-FFF2-40B4-BE49-F238E27FC236}">
                <a16:creationId xmlns:a16="http://schemas.microsoft.com/office/drawing/2014/main" id="{6BF80BB7-CED9-B52F-A4FF-B4EC7EC02AB5}"/>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C85E8A99-9E7D-0B5D-ABA9-061841EBD537}"/>
              </a:ext>
            </a:extLst>
          </p:cNvPr>
          <p:cNvSpPr>
            <a:spLocks noGrp="1"/>
          </p:cNvSpPr>
          <p:nvPr>
            <p:ph type="sldNum" sz="quarter" idx="12"/>
          </p:nvPr>
        </p:nvSpPr>
        <p:spPr/>
        <p:txBody>
          <a:bodyPr/>
          <a:lstStyle/>
          <a:p>
            <a:fld id="{03423B0E-AC18-405A-BE2C-9F8B28E6E755}" type="slidenum">
              <a:rPr lang="en-GB" smtClean="0"/>
              <a:t>62</a:t>
            </a:fld>
            <a:endParaRPr lang="en-GB" dirty="0"/>
          </a:p>
        </p:txBody>
      </p:sp>
    </p:spTree>
    <p:extLst>
      <p:ext uri="{BB962C8B-B14F-4D97-AF65-F5344CB8AC3E}">
        <p14:creationId xmlns:p14="http://schemas.microsoft.com/office/powerpoint/2010/main" val="29710027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1BFC6-A290-1FBC-951E-EB5CDC44AA2D}"/>
              </a:ext>
            </a:extLst>
          </p:cNvPr>
          <p:cNvSpPr>
            <a:spLocks noGrp="1"/>
          </p:cNvSpPr>
          <p:nvPr>
            <p:ph type="title"/>
          </p:nvPr>
        </p:nvSpPr>
        <p:spPr/>
        <p:txBody>
          <a:bodyPr>
            <a:noAutofit/>
          </a:bodyPr>
          <a:lstStyle/>
          <a:p>
            <a:r>
              <a:rPr lang="en-GB" sz="2000" b="1" dirty="0"/>
              <a:t>Plenary: Where are we on our questions?</a:t>
            </a:r>
          </a:p>
        </p:txBody>
      </p:sp>
      <p:sp>
        <p:nvSpPr>
          <p:cNvPr id="3" name="Content Placeholder 2">
            <a:extLst>
              <a:ext uri="{FF2B5EF4-FFF2-40B4-BE49-F238E27FC236}">
                <a16:creationId xmlns:a16="http://schemas.microsoft.com/office/drawing/2014/main" id="{7D755B7F-B4A5-4190-F2FA-ED3390D84471}"/>
              </a:ext>
            </a:extLst>
          </p:cNvPr>
          <p:cNvSpPr>
            <a:spLocks noGrp="1"/>
          </p:cNvSpPr>
          <p:nvPr>
            <p:ph idx="1"/>
          </p:nvPr>
        </p:nvSpPr>
        <p:spPr>
          <a:xfrm>
            <a:off x="252093" y="1480951"/>
            <a:ext cx="8423593" cy="3394472"/>
          </a:xfrm>
        </p:spPr>
        <p:txBody>
          <a:bodyPr vert="horz" lIns="68580" tIns="34290" rIns="68580" bIns="34290" rtlCol="0" anchor="t">
            <a:normAutofit fontScale="70000" lnSpcReduction="20000"/>
          </a:bodyPr>
          <a:lstStyle/>
          <a:p>
            <a:r>
              <a:rPr lang="en-GB" dirty="0"/>
              <a:t>Review the list of questions you set yourself at the start of this project in lesson 1.</a:t>
            </a:r>
            <a:endParaRPr lang="en-GB" dirty="0">
              <a:cs typeface="Calibri"/>
            </a:endParaRPr>
          </a:p>
          <a:p>
            <a:r>
              <a:rPr lang="en-GB" dirty="0"/>
              <a:t>Have we answered any of them since last time we looked?</a:t>
            </a:r>
            <a:endParaRPr lang="en-GB" dirty="0">
              <a:cs typeface="Calibri"/>
            </a:endParaRPr>
          </a:p>
          <a:p>
            <a:r>
              <a:rPr lang="en-GB" dirty="0"/>
              <a:t>Are there any we need to add that we have answered or have yet to be answered?</a:t>
            </a:r>
            <a:endParaRPr lang="en-GB" dirty="0">
              <a:cs typeface="Calibri"/>
            </a:endParaRPr>
          </a:p>
          <a:p>
            <a:r>
              <a:rPr lang="en-GB" dirty="0">
                <a:cs typeface="Calibri"/>
              </a:rPr>
              <a:t>How does what we have learnt about proteins relate to weight-loss drugs and what might you include in your video report?</a:t>
            </a:r>
            <a:endParaRPr lang="en-GB" dirty="0"/>
          </a:p>
          <a:p>
            <a:r>
              <a:rPr lang="en-GB" dirty="0"/>
              <a:t>What questions are left to answer now?</a:t>
            </a:r>
            <a:endParaRPr lang="en-GB" dirty="0">
              <a:cs typeface="Calibri" panose="020F0502020204030204"/>
            </a:endParaRPr>
          </a:p>
          <a:p>
            <a:r>
              <a:rPr lang="en-GB" dirty="0"/>
              <a:t>In the next lesson, we will continue to explore proteins and how they are linked to weight loss and gain.</a:t>
            </a:r>
            <a:endParaRPr lang="en-GB" dirty="0">
              <a:cs typeface="Calibri" panose="020F0502020204030204"/>
            </a:endParaRPr>
          </a:p>
        </p:txBody>
      </p:sp>
      <p:sp>
        <p:nvSpPr>
          <p:cNvPr id="4" name="Footer Placeholder 3">
            <a:extLst>
              <a:ext uri="{FF2B5EF4-FFF2-40B4-BE49-F238E27FC236}">
                <a16:creationId xmlns:a16="http://schemas.microsoft.com/office/drawing/2014/main" id="{EF8C4C90-1602-5AB3-A7F8-BDC329A56ADC}"/>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622AB2E9-778E-4CC7-3981-DA53CDFE9FE6}"/>
              </a:ext>
            </a:extLst>
          </p:cNvPr>
          <p:cNvSpPr>
            <a:spLocks noGrp="1"/>
          </p:cNvSpPr>
          <p:nvPr>
            <p:ph type="sldNum" sz="quarter" idx="12"/>
          </p:nvPr>
        </p:nvSpPr>
        <p:spPr/>
        <p:txBody>
          <a:bodyPr/>
          <a:lstStyle/>
          <a:p>
            <a:fld id="{03423B0E-AC18-405A-BE2C-9F8B28E6E755}" type="slidenum">
              <a:rPr lang="en-GB" smtClean="0"/>
              <a:t>63</a:t>
            </a:fld>
            <a:endParaRPr lang="en-GB" dirty="0"/>
          </a:p>
        </p:txBody>
      </p:sp>
    </p:spTree>
    <p:extLst>
      <p:ext uri="{BB962C8B-B14F-4D97-AF65-F5344CB8AC3E}">
        <p14:creationId xmlns:p14="http://schemas.microsoft.com/office/powerpoint/2010/main" val="2272427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04. Proteins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Proteins and weight loss</a:t>
            </a:r>
          </a:p>
        </p:txBody>
      </p:sp>
    </p:spTree>
    <p:extLst>
      <p:ext uri="{BB962C8B-B14F-4D97-AF65-F5344CB8AC3E}">
        <p14:creationId xmlns:p14="http://schemas.microsoft.com/office/powerpoint/2010/main" val="3531561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65</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2445211740"/>
              </p:ext>
            </p:extLst>
          </p:nvPr>
        </p:nvGraphicFramePr>
        <p:xfrm>
          <a:off x="257963" y="650805"/>
          <a:ext cx="4304966" cy="1459779"/>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69204">
                <a:tc>
                  <a:txBody>
                    <a:bodyPr/>
                    <a:lstStyle/>
                    <a:p>
                      <a:pPr>
                        <a:lnSpc>
                          <a:spcPct val="107000"/>
                        </a:lnSpc>
                        <a:spcAft>
                          <a:spcPts val="0"/>
                        </a:spcAft>
                      </a:pPr>
                      <a:r>
                        <a:rPr lang="en-GB" sz="1600" dirty="0">
                          <a:solidFill>
                            <a:schemeClr val="bg2"/>
                          </a:solidFill>
                          <a:effectLst/>
                        </a:rPr>
                        <a:t>B1.7</a:t>
                      </a:r>
                      <a:endParaRPr lang="en-GB" sz="16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gn="l">
                        <a:lnSpc>
                          <a:spcPct val="100000"/>
                        </a:lnSpc>
                        <a:spcBef>
                          <a:spcPts val="0"/>
                        </a:spcBef>
                        <a:spcAft>
                          <a:spcPts val="0"/>
                        </a:spcAft>
                        <a:buNone/>
                      </a:pPr>
                      <a:r>
                        <a:rPr lang="en-GB" sz="1200" b="1" i="0" u="none" strike="noStrike" noProof="0" dirty="0">
                          <a:solidFill>
                            <a:schemeClr val="bg2"/>
                          </a:solidFill>
                          <a:effectLst/>
                          <a:latin typeface="Arial"/>
                        </a:rPr>
                        <a:t>The molecular structures of the large molecules and how they are used in the body: Proteins.</a:t>
                      </a:r>
                      <a:endParaRPr lang="en-GB" sz="1200" b="1" i="0" u="none" strike="noStrike" noProof="0" dirty="0">
                        <a:solidFill>
                          <a:srgbClr val="EEECE1"/>
                        </a:solidFill>
                        <a:effectLst/>
                        <a:latin typeface="Arial"/>
                      </a:endParaRPr>
                    </a:p>
                    <a:p>
                      <a:pPr lvl="0">
                        <a:lnSpc>
                          <a:spcPct val="107000"/>
                        </a:lnSpc>
                        <a:spcAft>
                          <a:spcPts val="0"/>
                        </a:spcAft>
                        <a:buNone/>
                        <a:tabLst>
                          <a:tab pos="2190750" algn="l"/>
                        </a:tabLst>
                      </a:pPr>
                      <a:endParaRPr lang="en-GB" sz="1600" b="1" dirty="0">
                        <a:solidFill>
                          <a:schemeClr val="bg2"/>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r h="669204">
                <a:tc>
                  <a:txBody>
                    <a:bodyPr/>
                    <a:lstStyle/>
                    <a:p>
                      <a:pPr lvl="0">
                        <a:lnSpc>
                          <a:spcPct val="107000"/>
                        </a:lnSpc>
                        <a:spcAft>
                          <a:spcPts val="0"/>
                        </a:spcAft>
                        <a:buNone/>
                      </a:pPr>
                      <a:r>
                        <a:rPr lang="en-GB" sz="1600" dirty="0">
                          <a:solidFill>
                            <a:schemeClr val="bg2"/>
                          </a:solidFill>
                          <a:effectLst/>
                        </a:rPr>
                        <a:t>B1.9</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tc>
                  <a:txBody>
                    <a:bodyPr/>
                    <a:lstStyle/>
                    <a:p>
                      <a:pPr lvl="0">
                        <a:lnSpc>
                          <a:spcPct val="107000"/>
                        </a:lnSpc>
                        <a:spcAft>
                          <a:spcPts val="0"/>
                        </a:spcAft>
                        <a:buNone/>
                      </a:pPr>
                      <a:r>
                        <a:rPr lang="en-GB" sz="1200" b="1" dirty="0">
                          <a:solidFill>
                            <a:schemeClr val="bg2"/>
                          </a:solidFill>
                          <a:effectLst/>
                        </a:rPr>
                        <a:t>The properties and functions of enzymes that are determined by their tertiary structure.</a:t>
                      </a:r>
                    </a:p>
                  </a:txBody>
                  <a:tcPr marL="68580" marR="68580" marT="0" marB="0">
                    <a:lnL w="12700">
                      <a:solidFill>
                        <a:schemeClr val="tx1"/>
                      </a:solidFill>
                    </a:lnL>
                    <a:lnR w="12700">
                      <a:solidFill>
                        <a:schemeClr val="tx1"/>
                      </a:solidFill>
                    </a:lnR>
                    <a:lnT w="12700">
                      <a:solidFill>
                        <a:schemeClr val="tx1"/>
                      </a:solidFill>
                    </a:lnT>
                    <a:lnB w="12700">
                      <a:solidFill>
                        <a:schemeClr val="tx1"/>
                      </a:solidFill>
                    </a:lnB>
                    <a:solidFill>
                      <a:schemeClr val="accent4">
                        <a:lumMod val="50000"/>
                      </a:schemeClr>
                    </a:solidFill>
                  </a:tcPr>
                </a:tc>
                <a:extLst>
                  <a:ext uri="{0D108BD9-81ED-4DB2-BD59-A6C34878D82A}">
                    <a16:rowId xmlns:a16="http://schemas.microsoft.com/office/drawing/2014/main" val="1216652292"/>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cs typeface="Arial"/>
              </a:rPr>
              <a:t>Investigate the properties of enzymes and how their structure links to their function.</a:t>
            </a:r>
          </a:p>
          <a:p>
            <a:r>
              <a:rPr lang="en-GB" sz="2000" dirty="0">
                <a:cs typeface="Arial"/>
              </a:rPr>
              <a:t>Explain how enzyme inhibitors work.</a:t>
            </a:r>
          </a:p>
          <a:p>
            <a:r>
              <a:rPr lang="en-GB" sz="2000" dirty="0">
                <a:cs typeface="Arial"/>
              </a:rPr>
              <a:t>Discuss how enzyme inhibition is important for drug function.</a:t>
            </a:r>
          </a:p>
          <a:p>
            <a:endParaRPr lang="en-GB" dirty="0"/>
          </a:p>
        </p:txBody>
      </p:sp>
      <p:sp>
        <p:nvSpPr>
          <p:cNvPr id="5" name="TextBox 4">
            <a:extLst>
              <a:ext uri="{FF2B5EF4-FFF2-40B4-BE49-F238E27FC236}">
                <a16:creationId xmlns:a16="http://schemas.microsoft.com/office/drawing/2014/main" id="{545DDEA7-835E-217C-301E-59D0A5CF0FBE}"/>
              </a:ext>
            </a:extLst>
          </p:cNvPr>
          <p:cNvSpPr txBox="1"/>
          <p:nvPr/>
        </p:nvSpPr>
        <p:spPr>
          <a:xfrm>
            <a:off x="514704" y="2352950"/>
            <a:ext cx="3930096" cy="17235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1600" dirty="0">
                <a:cs typeface="Arial"/>
              </a:rPr>
              <a:t>Keywords:</a:t>
            </a:r>
          </a:p>
          <a:p>
            <a:endParaRPr lang="en-US" sz="1600" dirty="0">
              <a:cs typeface="Arial"/>
            </a:endParaRPr>
          </a:p>
          <a:p>
            <a:r>
              <a:rPr lang="en-US" sz="1600" dirty="0">
                <a:cs typeface="Arial"/>
              </a:rPr>
              <a:t>Enzymes, Competitive inhibitors, Non-competitive inhibitors, Optimum temperature, Optimum pH.</a:t>
            </a:r>
          </a:p>
          <a:p>
            <a:endParaRPr lang="en-US" sz="1600" dirty="0">
              <a:cs typeface="Arial"/>
            </a:endParaRPr>
          </a:p>
          <a:p>
            <a:r>
              <a:rPr lang="en-US" sz="1600" b="1" dirty="0">
                <a:cs typeface="Arial"/>
              </a:rPr>
              <a:t>Add these words to your keyword list.</a:t>
            </a:r>
          </a:p>
        </p:txBody>
      </p:sp>
    </p:spTree>
    <p:extLst>
      <p:ext uri="{BB962C8B-B14F-4D97-AF65-F5344CB8AC3E}">
        <p14:creationId xmlns:p14="http://schemas.microsoft.com/office/powerpoint/2010/main" val="650076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80A1D-D340-89B9-0B8F-6E38F3AB5232}"/>
              </a:ext>
            </a:extLst>
          </p:cNvPr>
          <p:cNvSpPr>
            <a:spLocks noGrp="1"/>
          </p:cNvSpPr>
          <p:nvPr>
            <p:ph type="title"/>
          </p:nvPr>
        </p:nvSpPr>
        <p:spPr/>
        <p:txBody>
          <a:bodyPr>
            <a:normAutofit/>
          </a:bodyPr>
          <a:lstStyle/>
          <a:p>
            <a:r>
              <a:rPr lang="en-US" sz="2000" b="1" dirty="0">
                <a:cs typeface="Calibri Light"/>
              </a:rPr>
              <a:t>Quick recap of last lesson</a:t>
            </a:r>
            <a:endParaRPr lang="en-US" sz="2000" b="1" dirty="0"/>
          </a:p>
        </p:txBody>
      </p:sp>
      <p:sp>
        <p:nvSpPr>
          <p:cNvPr id="3" name="Text Placeholder 2">
            <a:extLst>
              <a:ext uri="{FF2B5EF4-FFF2-40B4-BE49-F238E27FC236}">
                <a16:creationId xmlns:a16="http://schemas.microsoft.com/office/drawing/2014/main" id="{11E47F0F-C3A3-74BE-0B60-F98682F30366}"/>
              </a:ext>
            </a:extLst>
          </p:cNvPr>
          <p:cNvSpPr>
            <a:spLocks noGrp="1"/>
          </p:cNvSpPr>
          <p:nvPr>
            <p:ph idx="1"/>
          </p:nvPr>
        </p:nvSpPr>
        <p:spPr/>
        <p:txBody>
          <a:bodyPr vert="horz" lIns="68580" tIns="34290" rIns="68580" bIns="34290" rtlCol="0" anchor="t">
            <a:normAutofit/>
          </a:bodyPr>
          <a:lstStyle/>
          <a:p>
            <a:pPr marL="0" indent="0">
              <a:buNone/>
            </a:pPr>
            <a:r>
              <a:rPr lang="en-US" sz="2000" dirty="0">
                <a:cs typeface="Calibri"/>
              </a:rPr>
              <a:t>Write down:</a:t>
            </a:r>
            <a:endParaRPr lang="en-US" sz="2000" dirty="0"/>
          </a:p>
          <a:p>
            <a:r>
              <a:rPr lang="en-US" sz="2000" dirty="0">
                <a:cs typeface="Calibri"/>
              </a:rPr>
              <a:t>the name of a protein and </a:t>
            </a:r>
          </a:p>
          <a:p>
            <a:pPr lvl="1">
              <a:buFont typeface="Courier New" panose="02070309020205020404" pitchFamily="49" charset="0"/>
              <a:buChar char="o"/>
            </a:pPr>
            <a:r>
              <a:rPr lang="en-US" sz="2000" dirty="0">
                <a:cs typeface="Calibri"/>
              </a:rPr>
              <a:t>its structure</a:t>
            </a:r>
          </a:p>
          <a:p>
            <a:pPr lvl="1">
              <a:buFont typeface="Courier New" panose="02070309020205020404" pitchFamily="49" charset="0"/>
              <a:buChar char="o"/>
            </a:pPr>
            <a:r>
              <a:rPr lang="en-US" sz="2000" dirty="0">
                <a:cs typeface="Calibri"/>
              </a:rPr>
              <a:t>its function</a:t>
            </a:r>
          </a:p>
          <a:p>
            <a:pPr lvl="1">
              <a:buFont typeface="Courier New" panose="02070309020205020404" pitchFamily="49" charset="0"/>
              <a:buChar char="o"/>
            </a:pPr>
            <a:r>
              <a:rPr lang="en-US" sz="2000" dirty="0">
                <a:cs typeface="Calibri"/>
              </a:rPr>
              <a:t>how the structure links to the function</a:t>
            </a:r>
          </a:p>
          <a:p>
            <a:r>
              <a:rPr lang="en-US" sz="2000" dirty="0">
                <a:cs typeface="Calibri"/>
              </a:rPr>
              <a:t>the name of a food that tests positive with a Biuret test and say why</a:t>
            </a:r>
          </a:p>
          <a:p>
            <a:r>
              <a:rPr lang="en-US" sz="2000" dirty="0">
                <a:cs typeface="Calibri"/>
              </a:rPr>
              <a:t>one piece of information about protein powder.</a:t>
            </a:r>
          </a:p>
        </p:txBody>
      </p:sp>
      <p:sp>
        <p:nvSpPr>
          <p:cNvPr id="4" name="Footer Placeholder 3">
            <a:extLst>
              <a:ext uri="{FF2B5EF4-FFF2-40B4-BE49-F238E27FC236}">
                <a16:creationId xmlns:a16="http://schemas.microsoft.com/office/drawing/2014/main" id="{BD9590FA-2717-2BAF-4043-664910C9F84A}"/>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B9985103-9F0D-00B9-CCB2-433A65EC65AB}"/>
              </a:ext>
            </a:extLst>
          </p:cNvPr>
          <p:cNvSpPr>
            <a:spLocks noGrp="1"/>
          </p:cNvSpPr>
          <p:nvPr>
            <p:ph type="sldNum" sz="quarter" idx="12"/>
          </p:nvPr>
        </p:nvSpPr>
        <p:spPr/>
        <p:txBody>
          <a:bodyPr/>
          <a:lstStyle/>
          <a:p>
            <a:fld id="{03423B0E-AC18-405A-BE2C-9F8B28E6E755}" type="slidenum">
              <a:rPr lang="en-GB" smtClean="0"/>
              <a:t>66</a:t>
            </a:fld>
            <a:endParaRPr lang="en-GB" dirty="0"/>
          </a:p>
        </p:txBody>
      </p:sp>
    </p:spTree>
    <p:extLst>
      <p:ext uri="{BB962C8B-B14F-4D97-AF65-F5344CB8AC3E}">
        <p14:creationId xmlns:p14="http://schemas.microsoft.com/office/powerpoint/2010/main" val="5293905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12F321-8CCF-A827-0592-3919FECF0247}"/>
              </a:ext>
            </a:extLst>
          </p:cNvPr>
          <p:cNvSpPr>
            <a:spLocks noGrp="1"/>
          </p:cNvSpPr>
          <p:nvPr>
            <p:ph type="title"/>
          </p:nvPr>
        </p:nvSpPr>
        <p:spPr/>
        <p:txBody>
          <a:bodyPr>
            <a:normAutofit/>
          </a:bodyPr>
          <a:lstStyle/>
          <a:p>
            <a:r>
              <a:rPr lang="en-GB" sz="2000" b="1" dirty="0"/>
              <a:t>Enzymes</a:t>
            </a:r>
          </a:p>
        </p:txBody>
      </p:sp>
      <p:sp>
        <p:nvSpPr>
          <p:cNvPr id="5" name="Content Placeholder 4">
            <a:extLst>
              <a:ext uri="{FF2B5EF4-FFF2-40B4-BE49-F238E27FC236}">
                <a16:creationId xmlns:a16="http://schemas.microsoft.com/office/drawing/2014/main" id="{1AC2EF5C-41AC-2592-AD16-DB481D8056FC}"/>
              </a:ext>
            </a:extLst>
          </p:cNvPr>
          <p:cNvSpPr>
            <a:spLocks noGrp="1"/>
          </p:cNvSpPr>
          <p:nvPr>
            <p:ph idx="1"/>
          </p:nvPr>
        </p:nvSpPr>
        <p:spPr/>
        <p:txBody>
          <a:bodyPr/>
          <a:lstStyle/>
          <a:p>
            <a:r>
              <a:rPr lang="en-GB" sz="2000" dirty="0"/>
              <a:t>Known as ‘biological catalysts’, these are proteins that increase the rate of reaction of biochemical reactions.</a:t>
            </a:r>
          </a:p>
          <a:p>
            <a:r>
              <a:rPr lang="en-GB" sz="2000" dirty="0"/>
              <a:t>They do this by providing an alternative way for the reaction to take place that requires a lower ‘activation energy’. This means the reaction can take place at a lower temperature than normal.</a:t>
            </a:r>
          </a:p>
          <a:p>
            <a:r>
              <a:rPr lang="en-GB" sz="2000" dirty="0"/>
              <a:t>They have an active site that is formed out of the 3D tertiary structure of the protein which is specific to the substrate(s) it works with. Changes in the active site when substrates interact with it force a change in the substrates, i.e., by forcing them together so that they react or by pulling them apart so that they are lysed.</a:t>
            </a:r>
          </a:p>
        </p:txBody>
      </p:sp>
      <p:sp>
        <p:nvSpPr>
          <p:cNvPr id="2" name="Footer Placeholder 1">
            <a:extLst>
              <a:ext uri="{FF2B5EF4-FFF2-40B4-BE49-F238E27FC236}">
                <a16:creationId xmlns:a16="http://schemas.microsoft.com/office/drawing/2014/main" id="{06A76FEE-4D53-1481-9D1A-B0E16DD4059C}"/>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03A587D7-9304-3190-0159-86E103B7C161}"/>
              </a:ext>
            </a:extLst>
          </p:cNvPr>
          <p:cNvSpPr>
            <a:spLocks noGrp="1"/>
          </p:cNvSpPr>
          <p:nvPr>
            <p:ph type="sldNum" sz="quarter" idx="12"/>
          </p:nvPr>
        </p:nvSpPr>
        <p:spPr/>
        <p:txBody>
          <a:bodyPr/>
          <a:lstStyle/>
          <a:p>
            <a:fld id="{03423B0E-AC18-405A-BE2C-9F8B28E6E755}" type="slidenum">
              <a:rPr lang="en-GB" smtClean="0"/>
              <a:t>67</a:t>
            </a:fld>
            <a:endParaRPr lang="en-GB" dirty="0"/>
          </a:p>
        </p:txBody>
      </p:sp>
    </p:spTree>
    <p:extLst>
      <p:ext uri="{BB962C8B-B14F-4D97-AF65-F5344CB8AC3E}">
        <p14:creationId xmlns:p14="http://schemas.microsoft.com/office/powerpoint/2010/main" val="6701072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A3FF5-EF17-402B-82FB-AE6EC39FEBB5}"/>
              </a:ext>
            </a:extLst>
          </p:cNvPr>
          <p:cNvSpPr>
            <a:spLocks noGrp="1"/>
          </p:cNvSpPr>
          <p:nvPr>
            <p:ph type="title"/>
          </p:nvPr>
        </p:nvSpPr>
        <p:spPr>
          <a:xfrm>
            <a:off x="360203" y="270779"/>
            <a:ext cx="8423593" cy="857250"/>
          </a:xfrm>
        </p:spPr>
        <p:txBody>
          <a:bodyPr>
            <a:normAutofit fontScale="90000"/>
          </a:bodyPr>
          <a:lstStyle/>
          <a:p>
            <a:r>
              <a:rPr lang="en-GB" sz="2200" b="1" dirty="0"/>
              <a:t>Practical</a:t>
            </a:r>
            <a:br>
              <a:rPr lang="en-GB" sz="4000" b="1" dirty="0"/>
            </a:br>
            <a:r>
              <a:rPr lang="en-GB" sz="4000" b="1" dirty="0">
                <a:solidFill>
                  <a:srgbClr val="0070C0"/>
                </a:solidFill>
              </a:rPr>
              <a:t>Enzyme function 1: Effect of pH</a:t>
            </a:r>
          </a:p>
        </p:txBody>
      </p:sp>
      <p:sp>
        <p:nvSpPr>
          <p:cNvPr id="3" name="Content Placeholder 2">
            <a:extLst>
              <a:ext uri="{FF2B5EF4-FFF2-40B4-BE49-F238E27FC236}">
                <a16:creationId xmlns:a16="http://schemas.microsoft.com/office/drawing/2014/main" id="{E6457E80-CBC0-FE68-FF30-1484A4D8F104}"/>
              </a:ext>
            </a:extLst>
          </p:cNvPr>
          <p:cNvSpPr>
            <a:spLocks noGrp="1"/>
          </p:cNvSpPr>
          <p:nvPr>
            <p:ph idx="1"/>
          </p:nvPr>
        </p:nvSpPr>
        <p:spPr>
          <a:xfrm>
            <a:off x="252094" y="1756799"/>
            <a:ext cx="8423593" cy="2837823"/>
          </a:xfrm>
        </p:spPr>
        <p:txBody>
          <a:bodyPr/>
          <a:lstStyle/>
          <a:p>
            <a:pPr marL="0" indent="0">
              <a:buNone/>
            </a:pPr>
            <a:r>
              <a:rPr lang="en-GB" sz="2000" dirty="0"/>
              <a:t>Rationale</a:t>
            </a:r>
          </a:p>
          <a:p>
            <a:r>
              <a:rPr lang="en-GB" sz="2000" dirty="0"/>
              <a:t>Trypsin is an enzyme that breaks proteins down into amino acids.</a:t>
            </a:r>
          </a:p>
          <a:p>
            <a:r>
              <a:rPr lang="en-GB" sz="2000" dirty="0"/>
              <a:t>Casein, the protein in milk, is insoluble in water and is what gives the milk its cloudy white colour.</a:t>
            </a:r>
          </a:p>
          <a:p>
            <a:r>
              <a:rPr lang="en-GB" sz="2000" dirty="0"/>
              <a:t>Amino acids are soluble in water. </a:t>
            </a:r>
          </a:p>
          <a:p>
            <a:r>
              <a:rPr lang="en-GB" sz="2000" dirty="0"/>
              <a:t>Therefore, when the trypsin breaks down the insoluble casein into the soluble amino acids, the cloudy white solution of milk becomes clear.</a:t>
            </a:r>
          </a:p>
        </p:txBody>
      </p:sp>
      <p:sp>
        <p:nvSpPr>
          <p:cNvPr id="4" name="Footer Placeholder 3">
            <a:extLst>
              <a:ext uri="{FF2B5EF4-FFF2-40B4-BE49-F238E27FC236}">
                <a16:creationId xmlns:a16="http://schemas.microsoft.com/office/drawing/2014/main" id="{130EAABC-78C9-73D4-9DDF-4CCE33D731DC}"/>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E350A8FE-9B89-61FA-5206-CA5AFB400FDE}"/>
              </a:ext>
            </a:extLst>
          </p:cNvPr>
          <p:cNvSpPr>
            <a:spLocks noGrp="1"/>
          </p:cNvSpPr>
          <p:nvPr>
            <p:ph type="sldNum" sz="quarter" idx="12"/>
          </p:nvPr>
        </p:nvSpPr>
        <p:spPr/>
        <p:txBody>
          <a:bodyPr/>
          <a:lstStyle/>
          <a:p>
            <a:fld id="{03423B0E-AC18-405A-BE2C-9F8B28E6E755}" type="slidenum">
              <a:rPr lang="en-GB" smtClean="0"/>
              <a:t>68</a:t>
            </a:fld>
            <a:endParaRPr lang="en-GB" dirty="0"/>
          </a:p>
        </p:txBody>
      </p:sp>
    </p:spTree>
    <p:extLst>
      <p:ext uri="{BB962C8B-B14F-4D97-AF65-F5344CB8AC3E}">
        <p14:creationId xmlns:p14="http://schemas.microsoft.com/office/powerpoint/2010/main" val="21427312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05CBB-EF99-5C9B-905C-7386C85DC340}"/>
              </a:ext>
            </a:extLst>
          </p:cNvPr>
          <p:cNvSpPr>
            <a:spLocks noGrp="1"/>
          </p:cNvSpPr>
          <p:nvPr>
            <p:ph type="title"/>
          </p:nvPr>
        </p:nvSpPr>
        <p:spPr/>
        <p:txBody>
          <a:bodyPr>
            <a:noAutofit/>
          </a:bodyPr>
          <a:lstStyle/>
          <a:p>
            <a:r>
              <a:rPr lang="en-GB" sz="2000" b="1" dirty="0"/>
              <a:t>Practical: </a:t>
            </a:r>
            <a:r>
              <a:rPr lang="en-GB" sz="2000" b="1" dirty="0">
                <a:solidFill>
                  <a:srgbClr val="0070C0"/>
                </a:solidFill>
              </a:rPr>
              <a:t>pH on enzyme function</a:t>
            </a:r>
            <a:br>
              <a:rPr lang="en-GB" sz="3200" dirty="0"/>
            </a:br>
            <a:r>
              <a:rPr lang="en-GB" sz="3200" dirty="0"/>
              <a:t>Risk assessment</a:t>
            </a:r>
          </a:p>
        </p:txBody>
      </p:sp>
      <p:sp>
        <p:nvSpPr>
          <p:cNvPr id="3" name="Content Placeholder 2">
            <a:extLst>
              <a:ext uri="{FF2B5EF4-FFF2-40B4-BE49-F238E27FC236}">
                <a16:creationId xmlns:a16="http://schemas.microsoft.com/office/drawing/2014/main" id="{98883F68-4D9D-3396-7052-28B667A1B2A0}"/>
              </a:ext>
            </a:extLst>
          </p:cNvPr>
          <p:cNvSpPr>
            <a:spLocks noGrp="1"/>
          </p:cNvSpPr>
          <p:nvPr>
            <p:ph idx="1"/>
          </p:nvPr>
        </p:nvSpPr>
        <p:spPr>
          <a:xfrm>
            <a:off x="252094" y="1619999"/>
            <a:ext cx="8423593" cy="2974623"/>
          </a:xfrm>
        </p:spPr>
        <p:txBody>
          <a:bodyPr vert="horz" lIns="0" tIns="0" rIns="0" bIns="0" rtlCol="0" anchor="t">
            <a:normAutofit/>
          </a:bodyPr>
          <a:lstStyle/>
          <a:p>
            <a:r>
              <a:rPr lang="en-GB" sz="2400" dirty="0"/>
              <a:t>Trypsin: A protease. Irritant. Do not get in eyes or on skin. Wear lab coat and goggles.</a:t>
            </a:r>
          </a:p>
          <a:p>
            <a:r>
              <a:rPr lang="en-GB" sz="2400" dirty="0"/>
              <a:t>Acidic buffer: Corrosive, irritant. Avoid contact with eyes or skin. Wear lab coat and goggles.</a:t>
            </a:r>
            <a:endParaRPr lang="en-GB" sz="2400" dirty="0">
              <a:cs typeface="Arial"/>
            </a:endParaRPr>
          </a:p>
          <a:p>
            <a:r>
              <a:rPr lang="en-GB" sz="2400" dirty="0"/>
              <a:t>Alkaline buffer: Corrosive, irritant. Avoid contact with eyes or skin. Wear lab coat and goggles.</a:t>
            </a:r>
            <a:endParaRPr lang="en-GB" sz="2400" dirty="0">
              <a:cs typeface="Arial"/>
            </a:endParaRPr>
          </a:p>
          <a:p>
            <a:r>
              <a:rPr lang="en-GB" sz="2400" dirty="0"/>
              <a:t>Milk: Do not consume any food or drink in a laboratory.</a:t>
            </a:r>
            <a:endParaRPr lang="en-GB" sz="2400" dirty="0">
              <a:cs typeface="Arial"/>
            </a:endParaRPr>
          </a:p>
        </p:txBody>
      </p:sp>
      <p:sp>
        <p:nvSpPr>
          <p:cNvPr id="4" name="Footer Placeholder 3">
            <a:extLst>
              <a:ext uri="{FF2B5EF4-FFF2-40B4-BE49-F238E27FC236}">
                <a16:creationId xmlns:a16="http://schemas.microsoft.com/office/drawing/2014/main" id="{A010BC5B-A471-B979-0AFD-70AF6DA54038}"/>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892E0793-26A2-B311-6E8A-D4DF0E73F0CD}"/>
              </a:ext>
            </a:extLst>
          </p:cNvPr>
          <p:cNvSpPr>
            <a:spLocks noGrp="1"/>
          </p:cNvSpPr>
          <p:nvPr>
            <p:ph type="sldNum" sz="quarter" idx="12"/>
          </p:nvPr>
        </p:nvSpPr>
        <p:spPr/>
        <p:txBody>
          <a:bodyPr/>
          <a:lstStyle/>
          <a:p>
            <a:fld id="{03423B0E-AC18-405A-BE2C-9F8B28E6E755}" type="slidenum">
              <a:rPr lang="en-GB" smtClean="0"/>
              <a:t>69</a:t>
            </a:fld>
            <a:endParaRPr lang="en-GB" dirty="0"/>
          </a:p>
        </p:txBody>
      </p:sp>
    </p:spTree>
    <p:extLst>
      <p:ext uri="{BB962C8B-B14F-4D97-AF65-F5344CB8AC3E}">
        <p14:creationId xmlns:p14="http://schemas.microsoft.com/office/powerpoint/2010/main" val="2308813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 Lipids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539552" y="3258000"/>
            <a:ext cx="8316448" cy="1602360"/>
          </a:xfrm>
        </p:spPr>
        <p:txBody>
          <a:bodyPr>
            <a:normAutofit/>
          </a:bodyPr>
          <a:lstStyle/>
          <a:p>
            <a:r>
              <a:rPr lang="en-US" sz="4000" dirty="0"/>
              <a:t>B1.9 Structure and function of lipids</a:t>
            </a:r>
          </a:p>
          <a:p>
            <a:endParaRPr lang="en-US" dirty="0"/>
          </a:p>
        </p:txBody>
      </p:sp>
    </p:spTree>
    <p:extLst>
      <p:ext uri="{BB962C8B-B14F-4D97-AF65-F5344CB8AC3E}">
        <p14:creationId xmlns:p14="http://schemas.microsoft.com/office/powerpoint/2010/main" val="3256786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C467B-FB72-3203-7C59-41F3C59B9C1C}"/>
              </a:ext>
            </a:extLst>
          </p:cNvPr>
          <p:cNvSpPr>
            <a:spLocks noGrp="1"/>
          </p:cNvSpPr>
          <p:nvPr>
            <p:ph type="title"/>
          </p:nvPr>
        </p:nvSpPr>
        <p:spPr>
          <a:xfrm>
            <a:off x="252092" y="205979"/>
            <a:ext cx="8423593" cy="857250"/>
          </a:xfrm>
        </p:spPr>
        <p:txBody>
          <a:bodyPr>
            <a:noAutofit/>
          </a:bodyPr>
          <a:lstStyle/>
          <a:p>
            <a:r>
              <a:rPr lang="en-GB" sz="2000" b="1" dirty="0"/>
              <a:t>Practical </a:t>
            </a:r>
            <a:br>
              <a:rPr lang="en-GB" sz="3600" b="1" dirty="0"/>
            </a:br>
            <a:r>
              <a:rPr lang="en-GB" sz="3200" b="1" dirty="0">
                <a:solidFill>
                  <a:srgbClr val="0070C0"/>
                </a:solidFill>
              </a:rPr>
              <a:t>Enzyme function 2: Effect of temperature</a:t>
            </a:r>
            <a:endParaRPr lang="en-GB" sz="3600" b="1" dirty="0">
              <a:solidFill>
                <a:srgbClr val="0070C0"/>
              </a:solidFill>
            </a:endParaRPr>
          </a:p>
        </p:txBody>
      </p:sp>
      <p:sp>
        <p:nvSpPr>
          <p:cNvPr id="3" name="Content Placeholder 2">
            <a:extLst>
              <a:ext uri="{FF2B5EF4-FFF2-40B4-BE49-F238E27FC236}">
                <a16:creationId xmlns:a16="http://schemas.microsoft.com/office/drawing/2014/main" id="{B8E6F31B-486B-4240-CE45-20A476E40441}"/>
              </a:ext>
            </a:extLst>
          </p:cNvPr>
          <p:cNvSpPr>
            <a:spLocks noGrp="1"/>
          </p:cNvSpPr>
          <p:nvPr>
            <p:ph idx="1"/>
          </p:nvPr>
        </p:nvSpPr>
        <p:spPr>
          <a:xfrm>
            <a:off x="252093" y="1543049"/>
            <a:ext cx="8423593" cy="3394472"/>
          </a:xfrm>
        </p:spPr>
        <p:txBody>
          <a:bodyPr>
            <a:normAutofit fontScale="62500" lnSpcReduction="20000"/>
          </a:bodyPr>
          <a:lstStyle/>
          <a:p>
            <a:pPr marL="0" indent="0">
              <a:buNone/>
            </a:pPr>
            <a:r>
              <a:rPr lang="en-GB" dirty="0"/>
              <a:t>Rationale</a:t>
            </a:r>
          </a:p>
          <a:p>
            <a:r>
              <a:rPr lang="en-GB" dirty="0"/>
              <a:t>Lipase is an enzyme that breaks lipids into glycerol and fatty acids.</a:t>
            </a:r>
          </a:p>
          <a:p>
            <a:r>
              <a:rPr lang="en-GB" dirty="0"/>
              <a:t>Fatty acids lower the pH of the solution, so this is something we can use to detect when and how quickly the breakdown of the lipids occurs.</a:t>
            </a:r>
          </a:p>
          <a:p>
            <a:r>
              <a:rPr lang="en-GB" dirty="0"/>
              <a:t>We are going to use milk as a source of lipids and detect a change in the pH using the indicator phenolphthalein, which goes pink in the presence of an alkali. By adding sodium carbonate, we will make the solution alkali.</a:t>
            </a:r>
          </a:p>
          <a:p>
            <a:r>
              <a:rPr lang="en-GB" dirty="0"/>
              <a:t>From that, we can see the endpoint of the reaction when the milk turns from pink to white again.</a:t>
            </a:r>
          </a:p>
        </p:txBody>
      </p:sp>
      <p:sp>
        <p:nvSpPr>
          <p:cNvPr id="4" name="Footer Placeholder 3">
            <a:extLst>
              <a:ext uri="{FF2B5EF4-FFF2-40B4-BE49-F238E27FC236}">
                <a16:creationId xmlns:a16="http://schemas.microsoft.com/office/drawing/2014/main" id="{66C42C27-0F6F-AE64-8F5F-2E855F3B50F6}"/>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F7E1351E-335D-9AF5-7D97-A7DE8ABA7852}"/>
              </a:ext>
            </a:extLst>
          </p:cNvPr>
          <p:cNvSpPr>
            <a:spLocks noGrp="1"/>
          </p:cNvSpPr>
          <p:nvPr>
            <p:ph type="sldNum" sz="quarter" idx="12"/>
          </p:nvPr>
        </p:nvSpPr>
        <p:spPr/>
        <p:txBody>
          <a:bodyPr/>
          <a:lstStyle/>
          <a:p>
            <a:fld id="{03423B0E-AC18-405A-BE2C-9F8B28E6E755}" type="slidenum">
              <a:rPr lang="en-GB" smtClean="0"/>
              <a:t>70</a:t>
            </a:fld>
            <a:endParaRPr lang="en-GB" dirty="0"/>
          </a:p>
        </p:txBody>
      </p:sp>
    </p:spTree>
    <p:extLst>
      <p:ext uri="{BB962C8B-B14F-4D97-AF65-F5344CB8AC3E}">
        <p14:creationId xmlns:p14="http://schemas.microsoft.com/office/powerpoint/2010/main" val="24555569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05CBB-EF99-5C9B-905C-7386C85DC340}"/>
              </a:ext>
            </a:extLst>
          </p:cNvPr>
          <p:cNvSpPr>
            <a:spLocks noGrp="1"/>
          </p:cNvSpPr>
          <p:nvPr>
            <p:ph type="title"/>
          </p:nvPr>
        </p:nvSpPr>
        <p:spPr/>
        <p:txBody>
          <a:bodyPr>
            <a:noAutofit/>
          </a:bodyPr>
          <a:lstStyle/>
          <a:p>
            <a:r>
              <a:rPr lang="en-GB" sz="2000" b="1" dirty="0"/>
              <a:t>Practical: Temperature of enzyme function</a:t>
            </a:r>
            <a:br>
              <a:rPr lang="en-GB" sz="3200" dirty="0"/>
            </a:br>
            <a:r>
              <a:rPr lang="en-GB" sz="3200" dirty="0"/>
              <a:t>Risk assessment</a:t>
            </a:r>
          </a:p>
        </p:txBody>
      </p:sp>
      <p:sp>
        <p:nvSpPr>
          <p:cNvPr id="3" name="Content Placeholder 2">
            <a:extLst>
              <a:ext uri="{FF2B5EF4-FFF2-40B4-BE49-F238E27FC236}">
                <a16:creationId xmlns:a16="http://schemas.microsoft.com/office/drawing/2014/main" id="{98883F68-4D9D-3396-7052-28B667A1B2A0}"/>
              </a:ext>
            </a:extLst>
          </p:cNvPr>
          <p:cNvSpPr>
            <a:spLocks noGrp="1"/>
          </p:cNvSpPr>
          <p:nvPr>
            <p:ph idx="1"/>
          </p:nvPr>
        </p:nvSpPr>
        <p:spPr>
          <a:xfrm>
            <a:off x="252094" y="1376797"/>
            <a:ext cx="8510906" cy="3394472"/>
          </a:xfrm>
        </p:spPr>
        <p:txBody>
          <a:bodyPr>
            <a:normAutofit/>
          </a:bodyPr>
          <a:lstStyle/>
          <a:p>
            <a:r>
              <a:rPr lang="en-GB" sz="2000" dirty="0"/>
              <a:t>Sodium carbonate: Irritant. Do not get in eyes or on skin. Wear lab coat and goggles.</a:t>
            </a:r>
          </a:p>
          <a:p>
            <a:r>
              <a:rPr lang="en-GB" sz="2000" dirty="0"/>
              <a:t>Lipase: Irritant. Do not get in eyes or on skin. Wear lab coat and goggles</a:t>
            </a:r>
          </a:p>
          <a:p>
            <a:r>
              <a:rPr lang="en-GB" sz="2000" dirty="0"/>
              <a:t>Phenolphthalein: Irritant. Do not get in eyes or on skin. Wear lab coat and goggles.</a:t>
            </a:r>
          </a:p>
          <a:p>
            <a:r>
              <a:rPr lang="en-GB" sz="2000" dirty="0"/>
              <a:t>Milk: Do not consume any food or drink in a laboratory.</a:t>
            </a:r>
          </a:p>
          <a:p>
            <a:r>
              <a:rPr lang="en-GB" sz="2000" dirty="0"/>
              <a:t>Kettle: Boiling water. Take care when handling, especially when pouring. Treat burns and scalds with cold running water for 15 minutes. Call a first aider while conducting this step.</a:t>
            </a:r>
          </a:p>
        </p:txBody>
      </p:sp>
      <p:sp>
        <p:nvSpPr>
          <p:cNvPr id="4" name="Footer Placeholder 3">
            <a:extLst>
              <a:ext uri="{FF2B5EF4-FFF2-40B4-BE49-F238E27FC236}">
                <a16:creationId xmlns:a16="http://schemas.microsoft.com/office/drawing/2014/main" id="{3A91C435-7D6E-B050-B6D4-0E464737A98C}"/>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21959A4F-61DE-3E94-FAD3-BF09F56309A5}"/>
              </a:ext>
            </a:extLst>
          </p:cNvPr>
          <p:cNvSpPr>
            <a:spLocks noGrp="1"/>
          </p:cNvSpPr>
          <p:nvPr>
            <p:ph type="sldNum" sz="quarter" idx="12"/>
          </p:nvPr>
        </p:nvSpPr>
        <p:spPr/>
        <p:txBody>
          <a:bodyPr/>
          <a:lstStyle/>
          <a:p>
            <a:fld id="{03423B0E-AC18-405A-BE2C-9F8B28E6E755}" type="slidenum">
              <a:rPr lang="en-GB" smtClean="0"/>
              <a:t>71</a:t>
            </a:fld>
            <a:endParaRPr lang="en-GB" dirty="0"/>
          </a:p>
        </p:txBody>
      </p:sp>
    </p:spTree>
    <p:extLst>
      <p:ext uri="{BB962C8B-B14F-4D97-AF65-F5344CB8AC3E}">
        <p14:creationId xmlns:p14="http://schemas.microsoft.com/office/powerpoint/2010/main" val="38649696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C792E5-4D2B-F9A5-8D89-F5EA746984B0}"/>
              </a:ext>
            </a:extLst>
          </p:cNvPr>
          <p:cNvSpPr>
            <a:spLocks noGrp="1"/>
          </p:cNvSpPr>
          <p:nvPr>
            <p:ph type="ctrTitle"/>
          </p:nvPr>
        </p:nvSpPr>
        <p:spPr/>
        <p:txBody>
          <a:bodyPr/>
          <a:lstStyle/>
          <a:p>
            <a:r>
              <a:rPr lang="en-GB" sz="6000" dirty="0"/>
              <a:t>Practical lab</a:t>
            </a:r>
          </a:p>
        </p:txBody>
      </p:sp>
      <p:sp>
        <p:nvSpPr>
          <p:cNvPr id="7" name="Subtitle 6">
            <a:extLst>
              <a:ext uri="{FF2B5EF4-FFF2-40B4-BE49-F238E27FC236}">
                <a16:creationId xmlns:a16="http://schemas.microsoft.com/office/drawing/2014/main" id="{D1C4D332-4657-A664-0C1C-7122EAF544BD}"/>
              </a:ext>
            </a:extLst>
          </p:cNvPr>
          <p:cNvSpPr>
            <a:spLocks noGrp="1"/>
          </p:cNvSpPr>
          <p:nvPr>
            <p:ph type="subTitle" idx="1"/>
          </p:nvPr>
        </p:nvSpPr>
        <p:spPr/>
        <p:txBody>
          <a:bodyPr>
            <a:normAutofit fontScale="85000" lnSpcReduction="10000"/>
          </a:bodyPr>
          <a:lstStyle/>
          <a:p>
            <a:r>
              <a:rPr lang="en-GB" dirty="0"/>
              <a:t>Effect of pH and temperature on enzymes</a:t>
            </a:r>
          </a:p>
        </p:txBody>
      </p:sp>
      <p:sp>
        <p:nvSpPr>
          <p:cNvPr id="5" name="Slide Number Placeholder 4">
            <a:extLst>
              <a:ext uri="{FF2B5EF4-FFF2-40B4-BE49-F238E27FC236}">
                <a16:creationId xmlns:a16="http://schemas.microsoft.com/office/drawing/2014/main" id="{A64E7A42-8590-6DCA-F5FE-61E5416F41AE}"/>
              </a:ext>
            </a:extLst>
          </p:cNvPr>
          <p:cNvSpPr>
            <a:spLocks noGrp="1"/>
          </p:cNvSpPr>
          <p:nvPr>
            <p:ph type="sldNum" sz="quarter" idx="4294967295"/>
          </p:nvPr>
        </p:nvSpPr>
        <p:spPr>
          <a:xfrm>
            <a:off x="8234363" y="4767263"/>
            <a:ext cx="909637" cy="274637"/>
          </a:xfrm>
        </p:spPr>
        <p:txBody>
          <a:bodyPr/>
          <a:lstStyle/>
          <a:p>
            <a:fld id="{03423B0E-AC18-405A-BE2C-9F8B28E6E755}" type="slidenum">
              <a:rPr lang="en-GB" smtClean="0"/>
              <a:t>72</a:t>
            </a:fld>
            <a:endParaRPr lang="en-GB" dirty="0"/>
          </a:p>
        </p:txBody>
      </p:sp>
      <p:pic>
        <p:nvPicPr>
          <p:cNvPr id="11" name="Picture 10" descr="Glass tubes in laboratory">
            <a:extLst>
              <a:ext uri="{FF2B5EF4-FFF2-40B4-BE49-F238E27FC236}">
                <a16:creationId xmlns:a16="http://schemas.microsoft.com/office/drawing/2014/main" id="{183EA29E-596C-5069-E881-7B5E77B5BA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453" r="1"/>
          <a:stretch/>
        </p:blipFill>
        <p:spPr>
          <a:xfrm>
            <a:off x="-750087" y="1915200"/>
            <a:ext cx="2992281" cy="1997100"/>
          </a:xfrm>
          <a:prstGeom prst="rect">
            <a:avLst/>
          </a:prstGeom>
        </p:spPr>
      </p:pic>
    </p:spTree>
    <p:extLst>
      <p:ext uri="{BB962C8B-B14F-4D97-AF65-F5344CB8AC3E}">
        <p14:creationId xmlns:p14="http://schemas.microsoft.com/office/powerpoint/2010/main" val="12678896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81E51-E9CD-D548-AF47-79BFE8E8C609}"/>
              </a:ext>
            </a:extLst>
          </p:cNvPr>
          <p:cNvSpPr>
            <a:spLocks noGrp="1"/>
          </p:cNvSpPr>
          <p:nvPr>
            <p:ph type="title"/>
          </p:nvPr>
        </p:nvSpPr>
        <p:spPr/>
        <p:txBody>
          <a:bodyPr>
            <a:normAutofit/>
          </a:bodyPr>
          <a:lstStyle/>
          <a:p>
            <a:r>
              <a:rPr lang="en-GB" sz="2000" b="1" dirty="0"/>
              <a:t>Results and discussion</a:t>
            </a:r>
          </a:p>
        </p:txBody>
      </p:sp>
      <p:sp>
        <p:nvSpPr>
          <p:cNvPr id="3" name="Content Placeholder 2">
            <a:extLst>
              <a:ext uri="{FF2B5EF4-FFF2-40B4-BE49-F238E27FC236}">
                <a16:creationId xmlns:a16="http://schemas.microsoft.com/office/drawing/2014/main" id="{8C8A2745-D473-4215-818E-616CF50D7F9A}"/>
              </a:ext>
            </a:extLst>
          </p:cNvPr>
          <p:cNvSpPr>
            <a:spLocks noGrp="1"/>
          </p:cNvSpPr>
          <p:nvPr>
            <p:ph idx="1"/>
          </p:nvPr>
        </p:nvSpPr>
        <p:spPr/>
        <p:txBody>
          <a:bodyPr>
            <a:normAutofit fontScale="70000" lnSpcReduction="20000"/>
          </a:bodyPr>
          <a:lstStyle/>
          <a:p>
            <a:r>
              <a:rPr lang="en-GB" dirty="0"/>
              <a:t>When you have completed the practical and cleared everything away, work through the tasks in the practical book.</a:t>
            </a:r>
          </a:p>
          <a:p>
            <a:r>
              <a:rPr lang="en-GB" dirty="0"/>
              <a:t>Be prepared to provide feedback on:</a:t>
            </a:r>
          </a:p>
          <a:p>
            <a:pPr lvl="1">
              <a:buFont typeface="Courier New" panose="02070309020205020404" pitchFamily="49" charset="0"/>
              <a:buChar char="o"/>
            </a:pPr>
            <a:r>
              <a:rPr lang="en-GB" dirty="0"/>
              <a:t>what your results show </a:t>
            </a:r>
            <a:r>
              <a:rPr lang="en-GB" dirty="0">
                <a:latin typeface="Arial" panose="020B0604020202020204" pitchFamily="34" charset="0"/>
                <a:cs typeface="Arial" panose="020B0604020202020204" pitchFamily="34" charset="0"/>
              </a:rPr>
              <a:t>–</a:t>
            </a:r>
            <a:r>
              <a:rPr lang="en-GB" dirty="0"/>
              <a:t> </a:t>
            </a:r>
            <a:r>
              <a:rPr lang="en-GB" b="1" i="1" dirty="0">
                <a:solidFill>
                  <a:srgbClr val="00B0F0"/>
                </a:solidFill>
              </a:rPr>
              <a:t>Describe the trends</a:t>
            </a:r>
            <a:endParaRPr lang="en-GB" b="1" i="1" dirty="0"/>
          </a:p>
          <a:p>
            <a:pPr lvl="1">
              <a:buFont typeface="Courier New" panose="02070309020205020404" pitchFamily="49" charset="0"/>
              <a:buChar char="o"/>
            </a:pPr>
            <a:r>
              <a:rPr lang="en-GB" dirty="0"/>
              <a:t>what the results tell us about the properties of the two enzymes we are looking at (lipase and trypsin) </a:t>
            </a:r>
            <a:r>
              <a:rPr lang="en-GB" dirty="0">
                <a:latin typeface="Arial" panose="020B0604020202020204" pitchFamily="34" charset="0"/>
                <a:cs typeface="Arial" panose="020B0604020202020204" pitchFamily="34" charset="0"/>
              </a:rPr>
              <a:t>– </a:t>
            </a:r>
            <a:r>
              <a:rPr lang="en-GB" b="1" i="1" dirty="0">
                <a:solidFill>
                  <a:srgbClr val="00B050"/>
                </a:solidFill>
              </a:rPr>
              <a:t>Explain the results</a:t>
            </a:r>
          </a:p>
          <a:p>
            <a:pPr lvl="1">
              <a:buFont typeface="Courier New" panose="02070309020205020404" pitchFamily="49" charset="0"/>
              <a:buChar char="o"/>
            </a:pPr>
            <a:r>
              <a:rPr lang="en-GB" dirty="0"/>
              <a:t>how the methods of measuring the rate of reaction in these practical's could be improved </a:t>
            </a:r>
            <a:r>
              <a:rPr lang="en-GB" dirty="0">
                <a:latin typeface="Arial" panose="020B0604020202020204" pitchFamily="34" charset="0"/>
                <a:cs typeface="Arial" panose="020B0604020202020204" pitchFamily="34" charset="0"/>
              </a:rPr>
              <a:t>– </a:t>
            </a:r>
            <a:r>
              <a:rPr lang="en-GB" b="1" i="1" dirty="0">
                <a:solidFill>
                  <a:srgbClr val="7030A0"/>
                </a:solidFill>
              </a:rPr>
              <a:t>Evaluate the methods</a:t>
            </a:r>
            <a:r>
              <a:rPr lang="en-GB" dirty="0"/>
              <a:t>.</a:t>
            </a:r>
          </a:p>
          <a:p>
            <a:r>
              <a:rPr lang="en-GB" dirty="0"/>
              <a:t>Use your notes, textbooks and other sources to support you with this.</a:t>
            </a:r>
          </a:p>
        </p:txBody>
      </p:sp>
      <p:sp>
        <p:nvSpPr>
          <p:cNvPr id="4" name="Footer Placeholder 3">
            <a:extLst>
              <a:ext uri="{FF2B5EF4-FFF2-40B4-BE49-F238E27FC236}">
                <a16:creationId xmlns:a16="http://schemas.microsoft.com/office/drawing/2014/main" id="{42BDAECB-6034-C3E8-C8C4-14168522169F}"/>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E37445AB-1DAA-72A0-EB3E-0BD87682F07F}"/>
              </a:ext>
            </a:extLst>
          </p:cNvPr>
          <p:cNvSpPr>
            <a:spLocks noGrp="1"/>
          </p:cNvSpPr>
          <p:nvPr>
            <p:ph type="sldNum" sz="quarter" idx="12"/>
          </p:nvPr>
        </p:nvSpPr>
        <p:spPr/>
        <p:txBody>
          <a:bodyPr/>
          <a:lstStyle/>
          <a:p>
            <a:fld id="{03423B0E-AC18-405A-BE2C-9F8B28E6E755}" type="slidenum">
              <a:rPr lang="en-GB" smtClean="0"/>
              <a:t>73</a:t>
            </a:fld>
            <a:endParaRPr lang="en-GB" dirty="0"/>
          </a:p>
        </p:txBody>
      </p:sp>
    </p:spTree>
    <p:extLst>
      <p:ext uri="{BB962C8B-B14F-4D97-AF65-F5344CB8AC3E}">
        <p14:creationId xmlns:p14="http://schemas.microsoft.com/office/powerpoint/2010/main" val="22731897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7C75F7-4CD8-405E-AFAE-7647C48C3B1D}"/>
              </a:ext>
            </a:extLst>
          </p:cNvPr>
          <p:cNvSpPr>
            <a:spLocks noGrp="1"/>
          </p:cNvSpPr>
          <p:nvPr>
            <p:ph type="title"/>
          </p:nvPr>
        </p:nvSpPr>
        <p:spPr/>
        <p:txBody>
          <a:bodyPr>
            <a:normAutofit fontScale="90000"/>
          </a:bodyPr>
          <a:lstStyle/>
          <a:p>
            <a:r>
              <a:rPr lang="en-GB" sz="2200" b="1" dirty="0"/>
              <a:t>Enzyme inhibitors</a:t>
            </a:r>
            <a:br>
              <a:rPr lang="en-GB" dirty="0"/>
            </a:br>
            <a:r>
              <a:rPr lang="en-GB" sz="2025" dirty="0"/>
              <a:t>Chemicals that act on an enzyme to reduce the ability of that enzyme to act on its substrate. Several drugs and toxins work by inhibiting enzymes in one of these two ways.</a:t>
            </a:r>
            <a:endParaRPr lang="en-GB" dirty="0"/>
          </a:p>
        </p:txBody>
      </p:sp>
      <p:sp>
        <p:nvSpPr>
          <p:cNvPr id="7" name="Text Placeholder 6">
            <a:extLst>
              <a:ext uri="{FF2B5EF4-FFF2-40B4-BE49-F238E27FC236}">
                <a16:creationId xmlns:a16="http://schemas.microsoft.com/office/drawing/2014/main" id="{4A7B6D84-1F40-4E48-B856-DFB8E309C8C2}"/>
              </a:ext>
            </a:extLst>
          </p:cNvPr>
          <p:cNvSpPr>
            <a:spLocks noGrp="1"/>
          </p:cNvSpPr>
          <p:nvPr>
            <p:ph type="body" idx="1"/>
          </p:nvPr>
        </p:nvSpPr>
        <p:spPr>
          <a:xfrm>
            <a:off x="629841" y="1448859"/>
            <a:ext cx="3868340" cy="617934"/>
          </a:xfrm>
        </p:spPr>
        <p:txBody>
          <a:bodyPr/>
          <a:lstStyle/>
          <a:p>
            <a:r>
              <a:rPr lang="en-GB" dirty="0"/>
              <a:t>Competitive inhibition</a:t>
            </a:r>
          </a:p>
        </p:txBody>
      </p:sp>
      <p:sp>
        <p:nvSpPr>
          <p:cNvPr id="8" name="Content Placeholder 7">
            <a:extLst>
              <a:ext uri="{FF2B5EF4-FFF2-40B4-BE49-F238E27FC236}">
                <a16:creationId xmlns:a16="http://schemas.microsoft.com/office/drawing/2014/main" id="{35103012-6589-4336-A68B-D11A6457FEFA}"/>
              </a:ext>
            </a:extLst>
          </p:cNvPr>
          <p:cNvSpPr>
            <a:spLocks noGrp="1"/>
          </p:cNvSpPr>
          <p:nvPr>
            <p:ph sz="half" idx="2"/>
          </p:nvPr>
        </p:nvSpPr>
        <p:spPr>
          <a:xfrm>
            <a:off x="550642" y="2188406"/>
            <a:ext cx="3868340" cy="2763441"/>
          </a:xfrm>
        </p:spPr>
        <p:txBody>
          <a:bodyPr>
            <a:normAutofit fontScale="55000" lnSpcReduction="20000"/>
          </a:bodyPr>
          <a:lstStyle/>
          <a:p>
            <a:r>
              <a:rPr lang="en-GB" dirty="0"/>
              <a:t>Similar structure to the substrate.</a:t>
            </a:r>
          </a:p>
          <a:p>
            <a:r>
              <a:rPr lang="en-GB" dirty="0"/>
              <a:t>Therefore, ‘fit’ into the active site but do not react like the substrate does. This blocks the active site so that the substrate cannot bind.</a:t>
            </a:r>
          </a:p>
          <a:p>
            <a:r>
              <a:rPr lang="en-GB" dirty="0"/>
              <a:t>Sufficient concentration of the substrate can overwhelm the inhibitor and push it out of the active site.</a:t>
            </a:r>
          </a:p>
        </p:txBody>
      </p:sp>
      <p:sp>
        <p:nvSpPr>
          <p:cNvPr id="9" name="Text Placeholder 8">
            <a:extLst>
              <a:ext uri="{FF2B5EF4-FFF2-40B4-BE49-F238E27FC236}">
                <a16:creationId xmlns:a16="http://schemas.microsoft.com/office/drawing/2014/main" id="{03658B26-1052-4083-B5C1-CBE62B65F1B6}"/>
              </a:ext>
            </a:extLst>
          </p:cNvPr>
          <p:cNvSpPr>
            <a:spLocks noGrp="1"/>
          </p:cNvSpPr>
          <p:nvPr>
            <p:ph type="body" sz="quarter" idx="3"/>
          </p:nvPr>
        </p:nvSpPr>
        <p:spPr>
          <a:xfrm>
            <a:off x="4881150" y="1420059"/>
            <a:ext cx="3887391" cy="617934"/>
          </a:xfrm>
        </p:spPr>
        <p:txBody>
          <a:bodyPr/>
          <a:lstStyle/>
          <a:p>
            <a:r>
              <a:rPr lang="en-GB" dirty="0"/>
              <a:t>Non-competitive inhibition</a:t>
            </a:r>
          </a:p>
        </p:txBody>
      </p:sp>
      <p:sp>
        <p:nvSpPr>
          <p:cNvPr id="10" name="Content Placeholder 9">
            <a:extLst>
              <a:ext uri="{FF2B5EF4-FFF2-40B4-BE49-F238E27FC236}">
                <a16:creationId xmlns:a16="http://schemas.microsoft.com/office/drawing/2014/main" id="{CA7DBA0B-7E68-4411-AF86-B860FF210279}"/>
              </a:ext>
            </a:extLst>
          </p:cNvPr>
          <p:cNvSpPr>
            <a:spLocks noGrp="1"/>
          </p:cNvSpPr>
          <p:nvPr>
            <p:ph sz="quarter" idx="4"/>
          </p:nvPr>
        </p:nvSpPr>
        <p:spPr>
          <a:xfrm>
            <a:off x="4629149" y="2188405"/>
            <a:ext cx="3887391" cy="2763441"/>
          </a:xfrm>
        </p:spPr>
        <p:txBody>
          <a:bodyPr>
            <a:normAutofit fontScale="55000" lnSpcReduction="20000"/>
          </a:bodyPr>
          <a:lstStyle/>
          <a:p>
            <a:r>
              <a:rPr lang="en-GB" dirty="0"/>
              <a:t>Binds to an alternative site to the active site (AKA an allosteric site).</a:t>
            </a:r>
          </a:p>
          <a:p>
            <a:r>
              <a:rPr lang="en-GB" dirty="0"/>
              <a:t>Changes the tertiary shape of the enzyme so that the active site ‘closes’ and is inaccessible to substrates.</a:t>
            </a:r>
          </a:p>
          <a:p>
            <a:r>
              <a:rPr lang="en-GB" dirty="0"/>
              <a:t>Concentration of substrate does not affect binding or inhibition.</a:t>
            </a:r>
          </a:p>
          <a:p>
            <a:endParaRPr lang="en-GB" dirty="0"/>
          </a:p>
        </p:txBody>
      </p:sp>
      <p:sp>
        <p:nvSpPr>
          <p:cNvPr id="2" name="Footer Placeholder 1">
            <a:extLst>
              <a:ext uri="{FF2B5EF4-FFF2-40B4-BE49-F238E27FC236}">
                <a16:creationId xmlns:a16="http://schemas.microsoft.com/office/drawing/2014/main" id="{D610AFCD-9739-808B-779A-885370ECC9D7}"/>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70A93757-E86A-1572-F645-FA9FC04E12D3}"/>
              </a:ext>
            </a:extLst>
          </p:cNvPr>
          <p:cNvSpPr>
            <a:spLocks noGrp="1"/>
          </p:cNvSpPr>
          <p:nvPr>
            <p:ph type="sldNum" sz="quarter" idx="12"/>
          </p:nvPr>
        </p:nvSpPr>
        <p:spPr/>
        <p:txBody>
          <a:bodyPr/>
          <a:lstStyle/>
          <a:p>
            <a:fld id="{BE106DAF-14D7-454C-84BA-A391E5C5144D}" type="slidenum">
              <a:rPr lang="en-GB" smtClean="0"/>
              <a:t>74</a:t>
            </a:fld>
            <a:endParaRPr lang="en-GB" dirty="0"/>
          </a:p>
        </p:txBody>
      </p:sp>
    </p:spTree>
    <p:extLst>
      <p:ext uri="{BB962C8B-B14F-4D97-AF65-F5344CB8AC3E}">
        <p14:creationId xmlns:p14="http://schemas.microsoft.com/office/powerpoint/2010/main" val="17105606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83D26-012B-5A70-3343-0F92B43B57EC}"/>
              </a:ext>
            </a:extLst>
          </p:cNvPr>
          <p:cNvSpPr>
            <a:spLocks noGrp="1"/>
          </p:cNvSpPr>
          <p:nvPr>
            <p:ph type="title"/>
          </p:nvPr>
        </p:nvSpPr>
        <p:spPr/>
        <p:txBody>
          <a:bodyPr>
            <a:normAutofit/>
          </a:bodyPr>
          <a:lstStyle/>
          <a:p>
            <a:r>
              <a:rPr lang="en-GB" sz="2000" b="1" dirty="0"/>
              <a:t>How does this link to orlistat?</a:t>
            </a:r>
          </a:p>
        </p:txBody>
      </p:sp>
      <p:sp>
        <p:nvSpPr>
          <p:cNvPr id="3" name="Content Placeholder 2">
            <a:extLst>
              <a:ext uri="{FF2B5EF4-FFF2-40B4-BE49-F238E27FC236}">
                <a16:creationId xmlns:a16="http://schemas.microsoft.com/office/drawing/2014/main" id="{C8623E96-265F-0D4D-5049-92452E03F394}"/>
              </a:ext>
            </a:extLst>
          </p:cNvPr>
          <p:cNvSpPr>
            <a:spLocks noGrp="1"/>
          </p:cNvSpPr>
          <p:nvPr>
            <p:ph idx="1"/>
          </p:nvPr>
        </p:nvSpPr>
        <p:spPr/>
        <p:txBody>
          <a:bodyPr vert="horz" lIns="0" tIns="0" rIns="0" bIns="0" rtlCol="0" anchor="t">
            <a:normAutofit fontScale="62500" lnSpcReduction="20000"/>
          </a:bodyPr>
          <a:lstStyle/>
          <a:p>
            <a:r>
              <a:rPr lang="en-GB" dirty="0"/>
              <a:t>Xenical (orlistat) is a drug used to assist weight loss.</a:t>
            </a:r>
          </a:p>
          <a:p>
            <a:r>
              <a:rPr lang="en-GB" dirty="0"/>
              <a:t>It is a </a:t>
            </a:r>
            <a:r>
              <a:rPr lang="en-GB" b="1" i="1" dirty="0">
                <a:solidFill>
                  <a:srgbClr val="7030A0"/>
                </a:solidFill>
              </a:rPr>
              <a:t>competitive</a:t>
            </a:r>
            <a:r>
              <a:rPr lang="en-GB" dirty="0"/>
              <a:t> inhibitor of the digestive enzyme </a:t>
            </a:r>
            <a:r>
              <a:rPr lang="en-GB" b="1" i="1" dirty="0">
                <a:solidFill>
                  <a:srgbClr val="00B0F0"/>
                </a:solidFill>
              </a:rPr>
              <a:t>lipase.</a:t>
            </a:r>
          </a:p>
          <a:p>
            <a:r>
              <a:rPr lang="en-GB" dirty="0"/>
              <a:t>Lipase is a pancreatic enzyme which is secreted into the duodenum (top part of the small intestine) and acts to digest lipids into glycerol and fatty acids for absorption by the small intestine.</a:t>
            </a:r>
          </a:p>
          <a:p>
            <a:r>
              <a:rPr lang="en-GB" dirty="0"/>
              <a:t>Our experiments have revealed that lipase has an optimum temperature of around 37</a:t>
            </a:r>
            <a:r>
              <a:rPr lang="en-GB" baseline="30000" dirty="0"/>
              <a:t>o</a:t>
            </a:r>
            <a:r>
              <a:rPr lang="en-GB" dirty="0"/>
              <a:t>C (normal body temperature) and an optimal pH of around 8 or 9.</a:t>
            </a:r>
          </a:p>
          <a:p>
            <a:r>
              <a:rPr lang="en-GB" dirty="0"/>
              <a:t>The pH in the pancreatic duct and duodenum will be alkali (pH 8 or 9) because of the effect of bile, which acts to neutralise the stomach acid as it enters the small intestine.</a:t>
            </a:r>
          </a:p>
        </p:txBody>
      </p:sp>
      <p:sp>
        <p:nvSpPr>
          <p:cNvPr id="4" name="Footer Placeholder 3">
            <a:extLst>
              <a:ext uri="{FF2B5EF4-FFF2-40B4-BE49-F238E27FC236}">
                <a16:creationId xmlns:a16="http://schemas.microsoft.com/office/drawing/2014/main" id="{3D7CB679-FC49-B45A-CB12-915473406352}"/>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30D22D2-17D2-B639-1C6D-064C112766BC}"/>
              </a:ext>
            </a:extLst>
          </p:cNvPr>
          <p:cNvSpPr>
            <a:spLocks noGrp="1"/>
          </p:cNvSpPr>
          <p:nvPr>
            <p:ph type="sldNum" sz="quarter" idx="12"/>
          </p:nvPr>
        </p:nvSpPr>
        <p:spPr/>
        <p:txBody>
          <a:bodyPr/>
          <a:lstStyle/>
          <a:p>
            <a:fld id="{03423B0E-AC18-405A-BE2C-9F8B28E6E755}" type="slidenum">
              <a:rPr lang="en-GB" smtClean="0"/>
              <a:t>75</a:t>
            </a:fld>
            <a:endParaRPr lang="en-GB" dirty="0"/>
          </a:p>
        </p:txBody>
      </p:sp>
    </p:spTree>
    <p:extLst>
      <p:ext uri="{BB962C8B-B14F-4D97-AF65-F5344CB8AC3E}">
        <p14:creationId xmlns:p14="http://schemas.microsoft.com/office/powerpoint/2010/main" val="25427120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53D3C-593A-7168-BD96-F0A05FB64304}"/>
              </a:ext>
            </a:extLst>
          </p:cNvPr>
          <p:cNvSpPr>
            <a:spLocks noGrp="1"/>
          </p:cNvSpPr>
          <p:nvPr>
            <p:ph type="title"/>
          </p:nvPr>
        </p:nvSpPr>
        <p:spPr>
          <a:xfrm>
            <a:off x="429370" y="178905"/>
            <a:ext cx="8263890" cy="692295"/>
          </a:xfrm>
        </p:spPr>
        <p:txBody>
          <a:bodyPr anchor="b">
            <a:normAutofit/>
          </a:bodyPr>
          <a:lstStyle/>
          <a:p>
            <a:r>
              <a:rPr lang="en-GB" sz="2000" b="1" dirty="0"/>
              <a:t>In groups</a:t>
            </a:r>
          </a:p>
        </p:txBody>
      </p:sp>
      <p:sp>
        <p:nvSpPr>
          <p:cNvPr id="3" name="Content Placeholder 2">
            <a:extLst>
              <a:ext uri="{FF2B5EF4-FFF2-40B4-BE49-F238E27FC236}">
                <a16:creationId xmlns:a16="http://schemas.microsoft.com/office/drawing/2014/main" id="{BD9FECD3-2528-D668-13FE-3E2445AE5E0D}"/>
              </a:ext>
            </a:extLst>
          </p:cNvPr>
          <p:cNvSpPr>
            <a:spLocks noGrp="1"/>
          </p:cNvSpPr>
          <p:nvPr>
            <p:ph idx="1"/>
          </p:nvPr>
        </p:nvSpPr>
        <p:spPr>
          <a:xfrm>
            <a:off x="429370" y="1296001"/>
            <a:ext cx="5035164" cy="3346866"/>
          </a:xfrm>
        </p:spPr>
        <p:txBody>
          <a:bodyPr anchor="t">
            <a:normAutofit lnSpcReduction="10000"/>
          </a:bodyPr>
          <a:lstStyle/>
          <a:p>
            <a:r>
              <a:rPr lang="en-GB" sz="1400" dirty="0"/>
              <a:t>Research and discuss Xenical (orlistat), its effects and side effects.</a:t>
            </a:r>
            <a:endParaRPr lang="en-GB" sz="1400" dirty="0">
              <a:cs typeface="Calibri"/>
            </a:endParaRPr>
          </a:p>
          <a:p>
            <a:r>
              <a:rPr lang="en-GB" sz="1425" dirty="0"/>
              <a:t>Be prepared to provide feedback.</a:t>
            </a:r>
            <a:endParaRPr lang="en-GB" sz="1425" dirty="0">
              <a:cs typeface="Calibri"/>
            </a:endParaRPr>
          </a:p>
          <a:p>
            <a:pPr lvl="1">
              <a:buFont typeface="Courier New" panose="02070309020205020404" pitchFamily="49" charset="0"/>
              <a:buChar char="o"/>
            </a:pPr>
            <a:r>
              <a:rPr lang="en-GB" sz="1425" dirty="0"/>
              <a:t>How does orlistat achieve its effect (reducing weight gain)?</a:t>
            </a:r>
            <a:endParaRPr lang="en-GB" sz="1425" dirty="0">
              <a:cs typeface="Calibri"/>
            </a:endParaRPr>
          </a:p>
          <a:p>
            <a:pPr lvl="1">
              <a:buFont typeface="Courier New" panose="02070309020205020404" pitchFamily="49" charset="0"/>
              <a:buChar char="o"/>
            </a:pPr>
            <a:r>
              <a:rPr lang="en-GB" sz="1425" dirty="0"/>
              <a:t>How do the side effects of orlistat occur?</a:t>
            </a:r>
            <a:endParaRPr lang="en-GB" sz="1425" dirty="0">
              <a:cs typeface="Calibri"/>
            </a:endParaRPr>
          </a:p>
          <a:p>
            <a:pPr lvl="1">
              <a:buFont typeface="Courier New" panose="02070309020205020404" pitchFamily="49" charset="0"/>
              <a:buChar char="o"/>
            </a:pPr>
            <a:r>
              <a:rPr lang="en-GB" sz="1425" dirty="0"/>
              <a:t>How effective is orlistat at achieving weight loss? Can you find evidence to back this up – data, patient testimonials and expert quotes?</a:t>
            </a:r>
            <a:endParaRPr lang="en-GB" sz="1425" dirty="0">
              <a:cs typeface="Calibri"/>
            </a:endParaRPr>
          </a:p>
          <a:p>
            <a:pPr lvl="1">
              <a:buFont typeface="Courier New" panose="02070309020205020404" pitchFamily="49" charset="0"/>
              <a:buChar char="o"/>
            </a:pPr>
            <a:r>
              <a:rPr lang="en-GB" sz="1425" dirty="0"/>
              <a:t>Do the problems (side effects, cost and availability) outweigh the benefits of orlistat?</a:t>
            </a:r>
            <a:endParaRPr lang="en-GB" sz="1425" dirty="0">
              <a:cs typeface="Calibri"/>
            </a:endParaRPr>
          </a:p>
          <a:p>
            <a:r>
              <a:rPr lang="en-GB" sz="1425" dirty="0"/>
              <a:t>Overall, do you think reducing lipids in the diet is effective at achieving weight loss, or are there other factors not covered by this?</a:t>
            </a:r>
            <a:endParaRPr lang="en-GB" sz="1425" dirty="0">
              <a:cs typeface="Calibri"/>
            </a:endParaRPr>
          </a:p>
          <a:p>
            <a:r>
              <a:rPr lang="en-GB" sz="1425" dirty="0">
                <a:cs typeface="Calibri"/>
              </a:rPr>
              <a:t>Produce a fact sheet on orlistat including this information.</a:t>
            </a:r>
          </a:p>
        </p:txBody>
      </p:sp>
      <p:pic>
        <p:nvPicPr>
          <p:cNvPr id="4" name="Picture 4" descr="Watsons - Make that #XenicalComeback! Get yours now at Watsons. There's  lots of ways to shop: 💻 Shop online at https://bit.ly/2Yz80xa 🛵 Use our  call &amp; delivery service https://bit.ly/3jfQoOA 📍 Product is">
            <a:extLst>
              <a:ext uri="{FF2B5EF4-FFF2-40B4-BE49-F238E27FC236}">
                <a16:creationId xmlns:a16="http://schemas.microsoft.com/office/drawing/2014/main" id="{F31EBD2C-C6D0-4B64-D32F-8DE4C9B7FD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95" r="2" b="2"/>
          <a:stretch/>
        </p:blipFill>
        <p:spPr bwMode="auto">
          <a:xfrm>
            <a:off x="5756744" y="1570482"/>
            <a:ext cx="2955798" cy="3072384"/>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1EFA73A-CF61-0A9C-E283-7347FB77DBB0}"/>
              </a:ext>
            </a:extLst>
          </p:cNvPr>
          <p:cNvSpPr>
            <a:spLocks noGrp="1"/>
          </p:cNvSpPr>
          <p:nvPr>
            <p:ph type="ftr" sz="quarter" idx="11"/>
          </p:nvPr>
        </p:nvSpPr>
        <p:spPr/>
        <p:txBody>
          <a:bodyPr/>
          <a:lstStyle/>
          <a:p>
            <a:r>
              <a:rPr lang="en-GB" cap="none" dirty="0"/>
              <a:t>Education and Training Foundation</a:t>
            </a:r>
          </a:p>
        </p:txBody>
      </p:sp>
      <p:sp>
        <p:nvSpPr>
          <p:cNvPr id="6" name="Slide Number Placeholder 5">
            <a:extLst>
              <a:ext uri="{FF2B5EF4-FFF2-40B4-BE49-F238E27FC236}">
                <a16:creationId xmlns:a16="http://schemas.microsoft.com/office/drawing/2014/main" id="{209E144C-65B0-30AD-F597-A5078A1915C7}"/>
              </a:ext>
            </a:extLst>
          </p:cNvPr>
          <p:cNvSpPr>
            <a:spLocks noGrp="1"/>
          </p:cNvSpPr>
          <p:nvPr>
            <p:ph type="sldNum" sz="quarter" idx="12"/>
          </p:nvPr>
        </p:nvSpPr>
        <p:spPr/>
        <p:txBody>
          <a:bodyPr/>
          <a:lstStyle/>
          <a:p>
            <a:fld id="{03423B0E-AC18-405A-BE2C-9F8B28E6E755}" type="slidenum">
              <a:rPr lang="en-GB" smtClean="0"/>
              <a:t>76</a:t>
            </a:fld>
            <a:endParaRPr lang="en-GB" dirty="0"/>
          </a:p>
        </p:txBody>
      </p:sp>
    </p:spTree>
    <p:extLst>
      <p:ext uri="{BB962C8B-B14F-4D97-AF65-F5344CB8AC3E}">
        <p14:creationId xmlns:p14="http://schemas.microsoft.com/office/powerpoint/2010/main" val="11405899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B8B9-ABE1-456B-BBC8-4F5437D28259}"/>
              </a:ext>
            </a:extLst>
          </p:cNvPr>
          <p:cNvSpPr>
            <a:spLocks noGrp="1"/>
          </p:cNvSpPr>
          <p:nvPr>
            <p:ph type="title"/>
          </p:nvPr>
        </p:nvSpPr>
        <p:spPr/>
        <p:txBody>
          <a:bodyPr>
            <a:normAutofit/>
          </a:bodyPr>
          <a:lstStyle/>
          <a:p>
            <a:r>
              <a:rPr lang="en-GB" sz="2000" b="1" dirty="0"/>
              <a:t>Additional resources for Xenical (orlistat).</a:t>
            </a:r>
          </a:p>
        </p:txBody>
      </p:sp>
      <p:sp>
        <p:nvSpPr>
          <p:cNvPr id="4" name="Rectangle 3">
            <a:extLst>
              <a:ext uri="{FF2B5EF4-FFF2-40B4-BE49-F238E27FC236}">
                <a16:creationId xmlns:a16="http://schemas.microsoft.com/office/drawing/2014/main" id="{F5C9A0BC-C44E-429F-9A40-2029E7C69E3E}"/>
              </a:ext>
            </a:extLst>
          </p:cNvPr>
          <p:cNvSpPr/>
          <p:nvPr/>
        </p:nvSpPr>
        <p:spPr>
          <a:xfrm>
            <a:off x="2958996" y="2791348"/>
            <a:ext cx="1786467" cy="1131079"/>
          </a:xfrm>
          <a:prstGeom prst="rect">
            <a:avLst/>
          </a:prstGeom>
        </p:spPr>
        <p:txBody>
          <a:bodyPr wrap="square">
            <a:spAutoFit/>
          </a:bodyPr>
          <a:lstStyle/>
          <a:p>
            <a:r>
              <a:rPr lang="en-US" sz="1350" dirty="0">
                <a:hlinkClick r:id="rId2"/>
              </a:rPr>
              <a:t>Selection of orlistat as a potential inhibitor for lipase from Candida species</a:t>
            </a:r>
            <a:endParaRPr lang="en-GB" sz="1350" dirty="0"/>
          </a:p>
        </p:txBody>
      </p:sp>
      <p:pic>
        <p:nvPicPr>
          <p:cNvPr id="5" name="Picture 4">
            <a:extLst>
              <a:ext uri="{FF2B5EF4-FFF2-40B4-BE49-F238E27FC236}">
                <a16:creationId xmlns:a16="http://schemas.microsoft.com/office/drawing/2014/main" id="{33BB8778-A329-45FC-8234-16A11411FBDE}"/>
              </a:ext>
            </a:extLst>
          </p:cNvPr>
          <p:cNvPicPr>
            <a:picLocks noChangeAspect="1"/>
          </p:cNvPicPr>
          <p:nvPr/>
        </p:nvPicPr>
        <p:blipFill>
          <a:blip r:embed="rId3"/>
          <a:stretch>
            <a:fillRect/>
          </a:stretch>
        </p:blipFill>
        <p:spPr>
          <a:xfrm>
            <a:off x="2958996" y="1063229"/>
            <a:ext cx="1503176" cy="1611770"/>
          </a:xfrm>
          <a:prstGeom prst="rect">
            <a:avLst/>
          </a:prstGeom>
        </p:spPr>
      </p:pic>
      <p:sp>
        <p:nvSpPr>
          <p:cNvPr id="6" name="Rectangle 5">
            <a:extLst>
              <a:ext uri="{FF2B5EF4-FFF2-40B4-BE49-F238E27FC236}">
                <a16:creationId xmlns:a16="http://schemas.microsoft.com/office/drawing/2014/main" id="{AD82F75A-2AF5-4C96-8830-3BB3BE73447F}"/>
              </a:ext>
            </a:extLst>
          </p:cNvPr>
          <p:cNvSpPr/>
          <p:nvPr/>
        </p:nvSpPr>
        <p:spPr>
          <a:xfrm>
            <a:off x="353677" y="2947786"/>
            <a:ext cx="1631291" cy="715581"/>
          </a:xfrm>
          <a:prstGeom prst="rect">
            <a:avLst/>
          </a:prstGeom>
        </p:spPr>
        <p:txBody>
          <a:bodyPr wrap="square" lIns="91440" tIns="45720" rIns="91440" bIns="45720" anchor="t">
            <a:spAutoFit/>
          </a:bodyPr>
          <a:lstStyle/>
          <a:p>
            <a:r>
              <a:rPr lang="en-GB" sz="1350" dirty="0">
                <a:hlinkClick r:id="rId4"/>
              </a:rPr>
              <a:t>Basic Background information (WebMD)</a:t>
            </a:r>
            <a:endParaRPr lang="en-GB" sz="1350" dirty="0"/>
          </a:p>
        </p:txBody>
      </p:sp>
      <p:pic>
        <p:nvPicPr>
          <p:cNvPr id="8" name="Picture 8" descr="Qr code&#10;&#10;Description automatically generated">
            <a:extLst>
              <a:ext uri="{FF2B5EF4-FFF2-40B4-BE49-F238E27FC236}">
                <a16:creationId xmlns:a16="http://schemas.microsoft.com/office/drawing/2014/main" id="{D10D37D1-0E0B-D48E-7222-7B46678FE5ED}"/>
              </a:ext>
            </a:extLst>
          </p:cNvPr>
          <p:cNvPicPr>
            <a:picLocks noChangeAspect="1"/>
          </p:cNvPicPr>
          <p:nvPr/>
        </p:nvPicPr>
        <p:blipFill>
          <a:blip r:embed="rId5"/>
          <a:stretch>
            <a:fillRect/>
          </a:stretch>
        </p:blipFill>
        <p:spPr>
          <a:xfrm>
            <a:off x="353677" y="1179578"/>
            <a:ext cx="1360312" cy="1430162"/>
          </a:xfrm>
          <a:prstGeom prst="rect">
            <a:avLst/>
          </a:prstGeom>
        </p:spPr>
      </p:pic>
      <p:sp>
        <p:nvSpPr>
          <p:cNvPr id="3" name="Rectangle 2">
            <a:extLst>
              <a:ext uri="{FF2B5EF4-FFF2-40B4-BE49-F238E27FC236}">
                <a16:creationId xmlns:a16="http://schemas.microsoft.com/office/drawing/2014/main" id="{42DF035E-BF4C-45DC-9613-451B8489C8C6}"/>
              </a:ext>
            </a:extLst>
          </p:cNvPr>
          <p:cNvSpPr/>
          <p:nvPr/>
        </p:nvSpPr>
        <p:spPr>
          <a:xfrm>
            <a:off x="5719491" y="2791348"/>
            <a:ext cx="2196372" cy="507831"/>
          </a:xfrm>
          <a:prstGeom prst="rect">
            <a:avLst/>
          </a:prstGeom>
        </p:spPr>
        <p:txBody>
          <a:bodyPr wrap="square">
            <a:spAutoFit/>
          </a:bodyPr>
          <a:lstStyle/>
          <a:p>
            <a:r>
              <a:rPr lang="en-GB" sz="1350" dirty="0">
                <a:hlinkClick r:id="rId6"/>
              </a:rPr>
              <a:t>British National Formulary information</a:t>
            </a:r>
            <a:endParaRPr lang="en-GB" sz="1350" dirty="0"/>
          </a:p>
        </p:txBody>
      </p:sp>
      <p:pic>
        <p:nvPicPr>
          <p:cNvPr id="7" name="Picture 6">
            <a:extLst>
              <a:ext uri="{FF2B5EF4-FFF2-40B4-BE49-F238E27FC236}">
                <a16:creationId xmlns:a16="http://schemas.microsoft.com/office/drawing/2014/main" id="{1F07F7A7-249F-4C3E-834E-32A5BA3197AA}"/>
              </a:ext>
            </a:extLst>
          </p:cNvPr>
          <p:cNvPicPr>
            <a:picLocks noChangeAspect="1"/>
          </p:cNvPicPr>
          <p:nvPr/>
        </p:nvPicPr>
        <p:blipFill>
          <a:blip r:embed="rId7"/>
          <a:stretch>
            <a:fillRect/>
          </a:stretch>
        </p:blipFill>
        <p:spPr>
          <a:xfrm>
            <a:off x="5919629" y="1213489"/>
            <a:ext cx="1298600" cy="1356905"/>
          </a:xfrm>
          <a:prstGeom prst="rect">
            <a:avLst/>
          </a:prstGeom>
        </p:spPr>
      </p:pic>
      <p:sp>
        <p:nvSpPr>
          <p:cNvPr id="9" name="Footer Placeholder 8">
            <a:extLst>
              <a:ext uri="{FF2B5EF4-FFF2-40B4-BE49-F238E27FC236}">
                <a16:creationId xmlns:a16="http://schemas.microsoft.com/office/drawing/2014/main" id="{7F3654DC-9580-8462-E9BB-43A8802CB24F}"/>
              </a:ext>
            </a:extLst>
          </p:cNvPr>
          <p:cNvSpPr>
            <a:spLocks noGrp="1"/>
          </p:cNvSpPr>
          <p:nvPr>
            <p:ph type="ftr" sz="quarter" idx="11"/>
          </p:nvPr>
        </p:nvSpPr>
        <p:spPr/>
        <p:txBody>
          <a:bodyPr/>
          <a:lstStyle/>
          <a:p>
            <a:r>
              <a:rPr lang="en-GB" cap="none" dirty="0"/>
              <a:t>Education and Training Foundation</a:t>
            </a:r>
          </a:p>
        </p:txBody>
      </p:sp>
      <p:sp>
        <p:nvSpPr>
          <p:cNvPr id="10" name="Slide Number Placeholder 9">
            <a:extLst>
              <a:ext uri="{FF2B5EF4-FFF2-40B4-BE49-F238E27FC236}">
                <a16:creationId xmlns:a16="http://schemas.microsoft.com/office/drawing/2014/main" id="{1CF015E0-21C5-D524-FCAF-ECA6492E8C2D}"/>
              </a:ext>
            </a:extLst>
          </p:cNvPr>
          <p:cNvSpPr>
            <a:spLocks noGrp="1"/>
          </p:cNvSpPr>
          <p:nvPr>
            <p:ph type="sldNum" sz="quarter" idx="12"/>
          </p:nvPr>
        </p:nvSpPr>
        <p:spPr/>
        <p:txBody>
          <a:bodyPr/>
          <a:lstStyle/>
          <a:p>
            <a:fld id="{03423B0E-AC18-405A-BE2C-9F8B28E6E755}" type="slidenum">
              <a:rPr lang="en-GB" smtClean="0"/>
              <a:t>77</a:t>
            </a:fld>
            <a:endParaRPr lang="en-GB" dirty="0"/>
          </a:p>
        </p:txBody>
      </p:sp>
    </p:spTree>
    <p:extLst>
      <p:ext uri="{BB962C8B-B14F-4D97-AF65-F5344CB8AC3E}">
        <p14:creationId xmlns:p14="http://schemas.microsoft.com/office/powerpoint/2010/main" val="14063034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1BFC6-A290-1FBC-951E-EB5CDC44AA2D}"/>
              </a:ext>
            </a:extLst>
          </p:cNvPr>
          <p:cNvSpPr>
            <a:spLocks noGrp="1"/>
          </p:cNvSpPr>
          <p:nvPr>
            <p:ph type="title"/>
          </p:nvPr>
        </p:nvSpPr>
        <p:spPr/>
        <p:txBody>
          <a:bodyPr>
            <a:normAutofit/>
          </a:bodyPr>
          <a:lstStyle/>
          <a:p>
            <a:r>
              <a:rPr lang="en-GB" sz="2000" b="1" dirty="0"/>
              <a:t>Plenary: Where are we on our questions?</a:t>
            </a:r>
          </a:p>
        </p:txBody>
      </p:sp>
      <p:sp>
        <p:nvSpPr>
          <p:cNvPr id="3" name="Content Placeholder 2">
            <a:extLst>
              <a:ext uri="{FF2B5EF4-FFF2-40B4-BE49-F238E27FC236}">
                <a16:creationId xmlns:a16="http://schemas.microsoft.com/office/drawing/2014/main" id="{7D755B7F-B4A5-4190-F2FA-ED3390D84471}"/>
              </a:ext>
            </a:extLst>
          </p:cNvPr>
          <p:cNvSpPr>
            <a:spLocks noGrp="1"/>
          </p:cNvSpPr>
          <p:nvPr>
            <p:ph idx="1"/>
          </p:nvPr>
        </p:nvSpPr>
        <p:spPr>
          <a:xfrm>
            <a:off x="252094" y="1699199"/>
            <a:ext cx="8423593" cy="2895423"/>
          </a:xfrm>
        </p:spPr>
        <p:txBody>
          <a:bodyPr vert="horz" lIns="68580" tIns="34290" rIns="68580" bIns="34290" rtlCol="0" anchor="t">
            <a:normAutofit/>
          </a:bodyPr>
          <a:lstStyle/>
          <a:p>
            <a:r>
              <a:rPr lang="en-GB" sz="2000" dirty="0"/>
              <a:t>Review the list of questions you set yourself at the start of this project in lesson 1.</a:t>
            </a:r>
          </a:p>
          <a:p>
            <a:r>
              <a:rPr lang="en-GB" sz="2000" dirty="0"/>
              <a:t>Have we answered any of them since last time we looked?</a:t>
            </a:r>
          </a:p>
          <a:p>
            <a:r>
              <a:rPr lang="en-GB" sz="2000" dirty="0"/>
              <a:t>Are there any we need to add that we have answered or have yet to be answered?</a:t>
            </a:r>
          </a:p>
          <a:p>
            <a:r>
              <a:rPr lang="en-GB" sz="2000" dirty="0"/>
              <a:t>What questions are left to answer now?</a:t>
            </a:r>
          </a:p>
          <a:p>
            <a:r>
              <a:rPr lang="en-GB" sz="2000" dirty="0"/>
              <a:t>In the next lesson, we will look at carbohydrates and how they are linked to weight loss and gain.</a:t>
            </a:r>
          </a:p>
        </p:txBody>
      </p:sp>
      <p:sp>
        <p:nvSpPr>
          <p:cNvPr id="4" name="Footer Placeholder 3">
            <a:extLst>
              <a:ext uri="{FF2B5EF4-FFF2-40B4-BE49-F238E27FC236}">
                <a16:creationId xmlns:a16="http://schemas.microsoft.com/office/drawing/2014/main" id="{053745AF-E892-7656-37FA-E0B3385E69C5}"/>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CB135BA7-705F-7533-CAA7-AB8DC05C964F}"/>
              </a:ext>
            </a:extLst>
          </p:cNvPr>
          <p:cNvSpPr>
            <a:spLocks noGrp="1"/>
          </p:cNvSpPr>
          <p:nvPr>
            <p:ph type="sldNum" sz="quarter" idx="12"/>
          </p:nvPr>
        </p:nvSpPr>
        <p:spPr/>
        <p:txBody>
          <a:bodyPr/>
          <a:lstStyle/>
          <a:p>
            <a:fld id="{03423B0E-AC18-405A-BE2C-9F8B28E6E755}" type="slidenum">
              <a:rPr lang="en-GB" smtClean="0"/>
              <a:t>78</a:t>
            </a:fld>
            <a:endParaRPr lang="en-GB" dirty="0"/>
          </a:p>
        </p:txBody>
      </p:sp>
    </p:spTree>
    <p:extLst>
      <p:ext uri="{BB962C8B-B14F-4D97-AF65-F5344CB8AC3E}">
        <p14:creationId xmlns:p14="http://schemas.microsoft.com/office/powerpoint/2010/main" val="22656929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5400" dirty="0"/>
              <a:t>05. Carbohydrates</a:t>
            </a:r>
            <a:endParaRPr lang="en-US" sz="8000" dirty="0"/>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Structure and function</a:t>
            </a:r>
          </a:p>
        </p:txBody>
      </p:sp>
    </p:spTree>
    <p:extLst>
      <p:ext uri="{BB962C8B-B14F-4D97-AF65-F5344CB8AC3E}">
        <p14:creationId xmlns:p14="http://schemas.microsoft.com/office/powerpoint/2010/main" val="3235402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2895766944"/>
              </p:ext>
            </p:extLst>
          </p:nvPr>
        </p:nvGraphicFramePr>
        <p:xfrm>
          <a:off x="267034" y="1131590"/>
          <a:ext cx="4304966" cy="639723"/>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39723">
                <a:tc>
                  <a:txBody>
                    <a:bodyPr/>
                    <a:lstStyle/>
                    <a:p>
                      <a:pPr>
                        <a:lnSpc>
                          <a:spcPct val="107000"/>
                        </a:lnSpc>
                        <a:spcAft>
                          <a:spcPts val="0"/>
                        </a:spcAft>
                      </a:pPr>
                      <a:r>
                        <a:rPr lang="en-GB" sz="1600" dirty="0">
                          <a:solidFill>
                            <a:schemeClr val="bg2"/>
                          </a:solidFill>
                          <a:effectLst/>
                        </a:rPr>
                        <a:t>B1.8</a:t>
                      </a:r>
                      <a:endParaRPr lang="en-GB" sz="16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i="0" u="none" strike="noStrike" noProof="0" dirty="0">
                          <a:solidFill>
                            <a:schemeClr val="bg2"/>
                          </a:solidFill>
                          <a:effectLst/>
                          <a:latin typeface="Arial"/>
                        </a:rPr>
                        <a:t>The molecular structures of the large molecules and how they are used in the body: Lipids.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3"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t>Describe the structures of the different types of lipid.</a:t>
            </a:r>
            <a:endParaRPr lang="en-GB" sz="2000" dirty="0">
              <a:cs typeface="Arial"/>
            </a:endParaRPr>
          </a:p>
          <a:p>
            <a:r>
              <a:rPr lang="en-GB" sz="2000" dirty="0"/>
              <a:t>Explain the functions and properties of lipids and how this links to the structure.</a:t>
            </a:r>
            <a:endParaRPr lang="en-GB" sz="2000" dirty="0">
              <a:cs typeface="Arial"/>
            </a:endParaRPr>
          </a:p>
          <a:p>
            <a:r>
              <a:rPr lang="en-GB" sz="2000" dirty="0"/>
              <a:t>Discuss the properties of lipids in real-world applications.</a:t>
            </a:r>
            <a:endParaRPr lang="en-GB" sz="2000" dirty="0">
              <a:cs typeface="Arial"/>
            </a:endParaRPr>
          </a:p>
          <a:p>
            <a:r>
              <a:rPr lang="en-GB" sz="2000" dirty="0"/>
              <a:t>Demonstrate practical skills required to study the biochemistry of lipids. </a:t>
            </a:r>
            <a:endParaRPr lang="en-GB" sz="2000" dirty="0">
              <a:cs typeface="Arial"/>
            </a:endParaRPr>
          </a:p>
          <a:p>
            <a:endParaRPr lang="en-GB" dirty="0"/>
          </a:p>
        </p:txBody>
      </p:sp>
      <p:sp>
        <p:nvSpPr>
          <p:cNvPr id="2" name="TextBox 1">
            <a:extLst>
              <a:ext uri="{FF2B5EF4-FFF2-40B4-BE49-F238E27FC236}">
                <a16:creationId xmlns:a16="http://schemas.microsoft.com/office/drawing/2014/main" id="{77F8BDB7-19BE-149F-FF4D-F3CBF76CB593}"/>
              </a:ext>
            </a:extLst>
          </p:cNvPr>
          <p:cNvSpPr txBox="1"/>
          <p:nvPr/>
        </p:nvSpPr>
        <p:spPr>
          <a:xfrm>
            <a:off x="732908" y="2178160"/>
            <a:ext cx="3760730" cy="17235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1600" dirty="0">
                <a:cs typeface="Arial"/>
              </a:rPr>
              <a:t>Keywords:</a:t>
            </a:r>
          </a:p>
          <a:p>
            <a:endParaRPr lang="en-US" sz="1600" dirty="0">
              <a:cs typeface="Arial"/>
            </a:endParaRPr>
          </a:p>
          <a:p>
            <a:r>
              <a:rPr lang="en-US" sz="1600" dirty="0">
                <a:cs typeface="Arial"/>
              </a:rPr>
              <a:t>Lipids, Glycerol, Triglycerides, Saturated fats, Unsaturated fats, Emulsion test, Double bonds.</a:t>
            </a:r>
          </a:p>
          <a:p>
            <a:endParaRPr lang="en-US" sz="1600" dirty="0">
              <a:cs typeface="Arial"/>
            </a:endParaRPr>
          </a:p>
          <a:p>
            <a:r>
              <a:rPr lang="en-US" sz="1600" b="1" dirty="0">
                <a:cs typeface="Arial"/>
              </a:rPr>
              <a:t>Add these words to your keyword list.</a:t>
            </a:r>
          </a:p>
        </p:txBody>
      </p:sp>
    </p:spTree>
    <p:extLst>
      <p:ext uri="{BB962C8B-B14F-4D97-AF65-F5344CB8AC3E}">
        <p14:creationId xmlns:p14="http://schemas.microsoft.com/office/powerpoint/2010/main" val="26231754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Aims and objectives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4"/>
            <a:ext cx="7686376" cy="273844"/>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80</a:t>
            </a:fld>
            <a:endParaRPr lang="en-GB" dirty="0"/>
          </a:p>
        </p:txBody>
      </p:sp>
      <p:graphicFrame>
        <p:nvGraphicFramePr>
          <p:cNvPr id="8" name="Table 7">
            <a:extLst>
              <a:ext uri="{FF2B5EF4-FFF2-40B4-BE49-F238E27FC236}">
                <a16:creationId xmlns:a16="http://schemas.microsoft.com/office/drawing/2014/main" id="{B05CAFF8-D464-4180-8B39-808742543A33}"/>
              </a:ext>
            </a:extLst>
          </p:cNvPr>
          <p:cNvGraphicFramePr>
            <a:graphicFrameLocks noGrp="1"/>
          </p:cNvGraphicFramePr>
          <p:nvPr>
            <p:extLst>
              <p:ext uri="{D42A27DB-BD31-4B8C-83A1-F6EECF244321}">
                <p14:modId xmlns:p14="http://schemas.microsoft.com/office/powerpoint/2010/main" val="632643892"/>
              </p:ext>
            </p:extLst>
          </p:nvPr>
        </p:nvGraphicFramePr>
        <p:xfrm>
          <a:off x="267034" y="1131591"/>
          <a:ext cx="4304966" cy="790575"/>
        </p:xfrm>
        <a:graphic>
          <a:graphicData uri="http://schemas.openxmlformats.org/drawingml/2006/table">
            <a:tbl>
              <a:tblPr firstRow="1" firstCol="1" bandRow="1">
                <a:tableStyleId>{5C22544A-7EE6-4342-B048-85BDC9FD1C3A}</a:tableStyleId>
              </a:tblPr>
              <a:tblGrid>
                <a:gridCol w="632558">
                  <a:extLst>
                    <a:ext uri="{9D8B030D-6E8A-4147-A177-3AD203B41FA5}">
                      <a16:colId xmlns:a16="http://schemas.microsoft.com/office/drawing/2014/main" val="1041927041"/>
                    </a:ext>
                  </a:extLst>
                </a:gridCol>
                <a:gridCol w="3672408">
                  <a:extLst>
                    <a:ext uri="{9D8B030D-6E8A-4147-A177-3AD203B41FA5}">
                      <a16:colId xmlns:a16="http://schemas.microsoft.com/office/drawing/2014/main" val="1995010254"/>
                    </a:ext>
                  </a:extLst>
                </a:gridCol>
              </a:tblGrid>
              <a:tr h="639723">
                <a:tc>
                  <a:txBody>
                    <a:bodyPr/>
                    <a:lstStyle/>
                    <a:p>
                      <a:pPr>
                        <a:lnSpc>
                          <a:spcPct val="107000"/>
                        </a:lnSpc>
                        <a:spcAft>
                          <a:spcPts val="0"/>
                        </a:spcAft>
                      </a:pPr>
                      <a:r>
                        <a:rPr lang="en-GB" sz="1600" dirty="0">
                          <a:solidFill>
                            <a:schemeClr val="bg2"/>
                          </a:solidFill>
                          <a:effectLst/>
                        </a:rPr>
                        <a:t>B1.8</a:t>
                      </a:r>
                      <a:endParaRPr lang="en-GB" sz="16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gn="l">
                        <a:lnSpc>
                          <a:spcPct val="100000"/>
                        </a:lnSpc>
                        <a:spcBef>
                          <a:spcPts val="0"/>
                        </a:spcBef>
                        <a:spcAft>
                          <a:spcPts val="0"/>
                        </a:spcAft>
                        <a:buNone/>
                      </a:pPr>
                      <a:r>
                        <a:rPr lang="en-GB" sz="1200" b="1" i="0" u="none" strike="noStrike" noProof="0" dirty="0">
                          <a:solidFill>
                            <a:schemeClr val="bg2"/>
                          </a:solidFill>
                          <a:effectLst/>
                          <a:latin typeface="Arial"/>
                        </a:rPr>
                        <a:t>The molecular structures of the large molecules and how they are used in the body: Carbohydrates.</a:t>
                      </a:r>
                      <a:endParaRPr lang="en-GB" sz="1200" b="1" i="0" u="none" strike="noStrike" noProof="0" dirty="0">
                        <a:solidFill>
                          <a:srgbClr val="EEECE1"/>
                        </a:solidFill>
                        <a:effectLst/>
                        <a:latin typeface="Arial"/>
                      </a:endParaRPr>
                    </a:p>
                    <a:p>
                      <a:pPr lvl="0">
                        <a:lnSpc>
                          <a:spcPct val="107000"/>
                        </a:lnSpc>
                        <a:spcAft>
                          <a:spcPts val="0"/>
                        </a:spcAft>
                        <a:buNone/>
                        <a:tabLst>
                          <a:tab pos="2190750" algn="l"/>
                        </a:tabLst>
                      </a:pPr>
                      <a:endParaRPr lang="en-GB" sz="1600" b="1" dirty="0">
                        <a:solidFill>
                          <a:schemeClr val="bg2"/>
                        </a:solidFill>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10" name="Content Placeholder 4">
            <a:extLst>
              <a:ext uri="{FF2B5EF4-FFF2-40B4-BE49-F238E27FC236}">
                <a16:creationId xmlns:a16="http://schemas.microsoft.com/office/drawing/2014/main" id="{4ED07471-C8E0-4179-A5DF-FF6CEF4DC12F}"/>
              </a:ext>
            </a:extLst>
          </p:cNvPr>
          <p:cNvSpPr txBox="1">
            <a:spLocks/>
          </p:cNvSpPr>
          <p:nvPr/>
        </p:nvSpPr>
        <p:spPr>
          <a:xfrm>
            <a:off x="4951144" y="843558"/>
            <a:ext cx="3958857" cy="3672408"/>
          </a:xfrm>
          <a:prstGeom prst="rect">
            <a:avLst/>
          </a:prstGeom>
        </p:spPr>
        <p:txBody>
          <a:bodyPr lIns="91440" tIns="45720" rIns="91440" bIns="4572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t>Describe the structure of carbohydrates.</a:t>
            </a:r>
            <a:endParaRPr lang="en-GB" sz="2000" dirty="0">
              <a:cs typeface="Arial"/>
            </a:endParaRPr>
          </a:p>
          <a:p>
            <a:r>
              <a:rPr lang="en-GB" sz="2000" dirty="0"/>
              <a:t>Explain how the structure of carbohydrates links to structure.</a:t>
            </a:r>
          </a:p>
          <a:p>
            <a:r>
              <a:rPr lang="en-GB" sz="2000" dirty="0">
                <a:cs typeface="Arial"/>
              </a:rPr>
              <a:t>Practise biochemical techniques linked to carbohydrates.</a:t>
            </a:r>
          </a:p>
          <a:p>
            <a:r>
              <a:rPr lang="en-GB" sz="2000" dirty="0">
                <a:cs typeface="Arial"/>
              </a:rPr>
              <a:t>Evaluate the results of a practical activity.</a:t>
            </a:r>
          </a:p>
          <a:p>
            <a:endParaRPr lang="en-GB" dirty="0"/>
          </a:p>
        </p:txBody>
      </p:sp>
      <p:sp>
        <p:nvSpPr>
          <p:cNvPr id="5" name="TextBox 4">
            <a:extLst>
              <a:ext uri="{FF2B5EF4-FFF2-40B4-BE49-F238E27FC236}">
                <a16:creationId xmlns:a16="http://schemas.microsoft.com/office/drawing/2014/main" id="{52E5DC94-3718-319C-2BA8-527F3FE8E62A}"/>
              </a:ext>
            </a:extLst>
          </p:cNvPr>
          <p:cNvSpPr txBox="1"/>
          <p:nvPr/>
        </p:nvSpPr>
        <p:spPr>
          <a:xfrm>
            <a:off x="610545" y="2388448"/>
            <a:ext cx="3965592" cy="147732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r>
              <a:rPr lang="en-US" sz="1600" dirty="0">
                <a:cs typeface="Arial"/>
              </a:rPr>
              <a:t>Keywords:</a:t>
            </a:r>
          </a:p>
          <a:p>
            <a:r>
              <a:rPr lang="en-US" sz="1600" dirty="0">
                <a:cs typeface="Arial"/>
              </a:rPr>
              <a:t>Carbohydrates, Monosaccharides, disaccharides, Polysaccharides, Starch, Benedict's reaction, Iodine reaction.</a:t>
            </a:r>
          </a:p>
          <a:p>
            <a:endParaRPr lang="en-US" sz="1600" b="1" dirty="0">
              <a:cs typeface="Arial"/>
            </a:endParaRPr>
          </a:p>
          <a:p>
            <a:r>
              <a:rPr lang="en-US" sz="1600" b="1" dirty="0">
                <a:cs typeface="Arial"/>
              </a:rPr>
              <a:t>Add these words to your keyword list.</a:t>
            </a:r>
          </a:p>
        </p:txBody>
      </p:sp>
    </p:spTree>
    <p:extLst>
      <p:ext uri="{BB962C8B-B14F-4D97-AF65-F5344CB8AC3E}">
        <p14:creationId xmlns:p14="http://schemas.microsoft.com/office/powerpoint/2010/main" val="21007606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602434F-2F23-48B8-AFD9-B41261FD0678}"/>
              </a:ext>
            </a:extLst>
          </p:cNvPr>
          <p:cNvSpPr>
            <a:spLocks noGrp="1"/>
          </p:cNvSpPr>
          <p:nvPr>
            <p:ph type="title"/>
          </p:nvPr>
        </p:nvSpPr>
        <p:spPr/>
        <p:txBody>
          <a:bodyPr>
            <a:normAutofit/>
          </a:bodyPr>
          <a:lstStyle/>
          <a:p>
            <a:r>
              <a:rPr lang="en-GB" sz="2000" b="1" dirty="0">
                <a:latin typeface="Arial"/>
                <a:cs typeface="Arial"/>
              </a:rPr>
              <a:t>Carbohydrates: What do you know already?</a:t>
            </a:r>
          </a:p>
        </p:txBody>
      </p:sp>
      <p:sp>
        <p:nvSpPr>
          <p:cNvPr id="7" name="Content Placeholder 6">
            <a:extLst>
              <a:ext uri="{FF2B5EF4-FFF2-40B4-BE49-F238E27FC236}">
                <a16:creationId xmlns:a16="http://schemas.microsoft.com/office/drawing/2014/main" id="{F5CFA7E6-CA5C-4D91-BE83-D3D3C72B7000}"/>
              </a:ext>
            </a:extLst>
          </p:cNvPr>
          <p:cNvSpPr>
            <a:spLocks noGrp="1"/>
          </p:cNvSpPr>
          <p:nvPr>
            <p:ph idx="1"/>
          </p:nvPr>
        </p:nvSpPr>
        <p:spPr/>
        <p:txBody>
          <a:bodyPr vert="horz" lIns="91440" tIns="45720" rIns="91440" bIns="45720" rtlCol="0" anchor="t">
            <a:normAutofit/>
          </a:bodyPr>
          <a:lstStyle/>
          <a:p>
            <a:r>
              <a:rPr lang="en-GB" dirty="0">
                <a:latin typeface="Arial" panose="020B0604020202020204" pitchFamily="34" charset="0"/>
                <a:cs typeface="Arial" panose="020B0604020202020204" pitchFamily="34" charset="0"/>
              </a:rPr>
              <a:t>On the board, write down everything you know about carbohydrates.</a:t>
            </a:r>
          </a:p>
          <a:p>
            <a:r>
              <a:rPr lang="en-GB" dirty="0">
                <a:latin typeface="Arial" panose="020B0604020202020204" pitchFamily="34" charset="0"/>
                <a:cs typeface="Arial" panose="020B0604020202020204" pitchFamily="34" charset="0"/>
              </a:rPr>
              <a:t>Include what you learnt in GCSE or Level 2 and what you know from the media, friends and family.</a:t>
            </a:r>
          </a:p>
          <a:p>
            <a:endParaRPr lang="en-GB" dirty="0"/>
          </a:p>
          <a:p>
            <a:endParaRPr lang="en-GB" dirty="0"/>
          </a:p>
        </p:txBody>
      </p:sp>
      <p:sp>
        <p:nvSpPr>
          <p:cNvPr id="5" name="Footer Placeholder 4">
            <a:extLst>
              <a:ext uri="{FF2B5EF4-FFF2-40B4-BE49-F238E27FC236}">
                <a16:creationId xmlns:a16="http://schemas.microsoft.com/office/drawing/2014/main" id="{8F36D688-C851-4334-995A-585ACADF4026}"/>
              </a:ext>
            </a:extLst>
          </p:cNvPr>
          <p:cNvSpPr>
            <a:spLocks noGrp="1"/>
          </p:cNvSpPr>
          <p:nvPr>
            <p:ph type="ftr" sz="quarter" idx="11"/>
          </p:nvPr>
        </p:nvSpPr>
        <p:spPr/>
        <p:txBody>
          <a:bodyPr/>
          <a:lstStyle/>
          <a:p>
            <a:r>
              <a:rPr lang="en-GB" dirty="0"/>
              <a:t>Education and Training Foundation</a:t>
            </a:r>
          </a:p>
        </p:txBody>
      </p:sp>
      <p:sp>
        <p:nvSpPr>
          <p:cNvPr id="2" name="Slide Number Placeholder 1">
            <a:extLst>
              <a:ext uri="{FF2B5EF4-FFF2-40B4-BE49-F238E27FC236}">
                <a16:creationId xmlns:a16="http://schemas.microsoft.com/office/drawing/2014/main" id="{FA3D69B3-E1B2-4C39-9353-DD25A3BF5CE6}"/>
              </a:ext>
            </a:extLst>
          </p:cNvPr>
          <p:cNvSpPr>
            <a:spLocks noGrp="1"/>
          </p:cNvSpPr>
          <p:nvPr>
            <p:ph type="sldNum" sz="quarter" idx="12"/>
          </p:nvPr>
        </p:nvSpPr>
        <p:spPr/>
        <p:txBody>
          <a:bodyPr/>
          <a:lstStyle/>
          <a:p>
            <a:fld id="{DA2C159E-F13C-4A85-9A41-E7669D3E0D70}" type="slidenum">
              <a:rPr lang="en-GB" smtClean="0"/>
              <a:pPr/>
              <a:t>81</a:t>
            </a:fld>
            <a:endParaRPr lang="en-GB" dirty="0"/>
          </a:p>
        </p:txBody>
      </p:sp>
    </p:spTree>
    <p:extLst>
      <p:ext uri="{BB962C8B-B14F-4D97-AF65-F5344CB8AC3E}">
        <p14:creationId xmlns:p14="http://schemas.microsoft.com/office/powerpoint/2010/main" val="113727068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CCD06-8F4E-68A7-CADA-6F1479FF80FF}"/>
              </a:ext>
            </a:extLst>
          </p:cNvPr>
          <p:cNvSpPr>
            <a:spLocks noGrp="1"/>
          </p:cNvSpPr>
          <p:nvPr>
            <p:ph type="title"/>
          </p:nvPr>
        </p:nvSpPr>
        <p:spPr>
          <a:xfrm>
            <a:off x="365414" y="69832"/>
            <a:ext cx="8423593" cy="857250"/>
          </a:xfrm>
        </p:spPr>
        <p:txBody>
          <a:bodyPr>
            <a:normAutofit/>
          </a:bodyPr>
          <a:lstStyle/>
          <a:p>
            <a:r>
              <a:rPr lang="en-GB" sz="2000" b="1" dirty="0"/>
              <a:t>Carbohydrate structure and function</a:t>
            </a:r>
          </a:p>
        </p:txBody>
      </p:sp>
      <p:sp>
        <p:nvSpPr>
          <p:cNvPr id="3" name="Content Placeholder 2">
            <a:extLst>
              <a:ext uri="{FF2B5EF4-FFF2-40B4-BE49-F238E27FC236}">
                <a16:creationId xmlns:a16="http://schemas.microsoft.com/office/drawing/2014/main" id="{983EFD9D-36E7-DFB5-EB08-E7608963B3FF}"/>
              </a:ext>
            </a:extLst>
          </p:cNvPr>
          <p:cNvSpPr>
            <a:spLocks noGrp="1"/>
          </p:cNvSpPr>
          <p:nvPr>
            <p:ph idx="1"/>
          </p:nvPr>
        </p:nvSpPr>
        <p:spPr>
          <a:xfrm>
            <a:off x="365414" y="1369219"/>
            <a:ext cx="4400550" cy="3263504"/>
          </a:xfrm>
        </p:spPr>
        <p:txBody>
          <a:bodyPr>
            <a:normAutofit lnSpcReduction="10000"/>
          </a:bodyPr>
          <a:lstStyle/>
          <a:p>
            <a:r>
              <a:rPr lang="en-GB" sz="2000" dirty="0"/>
              <a:t>Carbohydrates are used as both structural materials and energy sources in organisms.</a:t>
            </a:r>
          </a:p>
          <a:p>
            <a:r>
              <a:rPr lang="en-GB" sz="2000" dirty="0"/>
              <a:t>There are three main groups of carbohydrates:</a:t>
            </a:r>
          </a:p>
          <a:p>
            <a:pPr lvl="1">
              <a:buFont typeface="Courier New" panose="02070309020205020404" pitchFamily="49" charset="0"/>
              <a:buChar char="o"/>
            </a:pPr>
            <a:r>
              <a:rPr lang="en-GB" sz="1600" dirty="0"/>
              <a:t>monosaccharides (single carbohydrate molecule), i.e., glucose and fructose</a:t>
            </a:r>
          </a:p>
          <a:p>
            <a:pPr lvl="1">
              <a:buFont typeface="Courier New" panose="02070309020205020404" pitchFamily="49" charset="0"/>
              <a:buChar char="o"/>
            </a:pPr>
            <a:r>
              <a:rPr lang="en-GB" sz="1600" dirty="0"/>
              <a:t>disaccharides (two molecules bonded together), i.e., sucrose and maltose</a:t>
            </a:r>
          </a:p>
          <a:p>
            <a:pPr lvl="1">
              <a:buFont typeface="Courier New" panose="02070309020205020404" pitchFamily="49" charset="0"/>
              <a:buChar char="o"/>
            </a:pPr>
            <a:r>
              <a:rPr lang="en-GB" sz="1600" dirty="0"/>
              <a:t>polysaccharides (many molecules bonded together), i.e., starch, glycogen and cellulose.</a:t>
            </a:r>
          </a:p>
        </p:txBody>
      </p:sp>
      <p:grpSp>
        <p:nvGrpSpPr>
          <p:cNvPr id="4" name="Group 3">
            <a:extLst>
              <a:ext uri="{FF2B5EF4-FFF2-40B4-BE49-F238E27FC236}">
                <a16:creationId xmlns:a16="http://schemas.microsoft.com/office/drawing/2014/main" id="{9D905FAC-B2D6-455C-8B59-00827FB863EC}"/>
              </a:ext>
            </a:extLst>
          </p:cNvPr>
          <p:cNvGrpSpPr/>
          <p:nvPr/>
        </p:nvGrpSpPr>
        <p:grpSpPr>
          <a:xfrm>
            <a:off x="4526709" y="1109233"/>
            <a:ext cx="4617291" cy="2925033"/>
            <a:chOff x="4572364" y="1369219"/>
            <a:chExt cx="4617291" cy="2925033"/>
          </a:xfrm>
        </p:grpSpPr>
        <p:sp>
          <p:nvSpPr>
            <p:cNvPr id="5" name="Rectangle 4">
              <a:extLst>
                <a:ext uri="{FF2B5EF4-FFF2-40B4-BE49-F238E27FC236}">
                  <a16:creationId xmlns:a16="http://schemas.microsoft.com/office/drawing/2014/main" id="{8F96D02B-16EF-8172-B7DF-E408895A3E23}"/>
                </a:ext>
              </a:extLst>
            </p:cNvPr>
            <p:cNvSpPr/>
            <p:nvPr/>
          </p:nvSpPr>
          <p:spPr>
            <a:xfrm>
              <a:off x="4572364" y="2308473"/>
              <a:ext cx="4617291" cy="830997"/>
            </a:xfrm>
            <a:prstGeom prst="rect">
              <a:avLst/>
            </a:prstGeom>
            <a:noFill/>
          </p:spPr>
          <p:txBody>
            <a:bodyPr wrap="none" lIns="68580" tIns="34290" rIns="68580" bIns="34290">
              <a:spAutoFit/>
            </a:bodyPr>
            <a:lstStyle/>
            <a:p>
              <a:pPr algn="ctr"/>
              <a:r>
                <a:rPr lang="en-US" sz="495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Carbohydrates</a:t>
              </a:r>
            </a:p>
          </p:txBody>
        </p:sp>
        <p:sp>
          <p:nvSpPr>
            <p:cNvPr id="6" name="TextBox 5">
              <a:extLst>
                <a:ext uri="{FF2B5EF4-FFF2-40B4-BE49-F238E27FC236}">
                  <a16:creationId xmlns:a16="http://schemas.microsoft.com/office/drawing/2014/main" id="{3EC30209-1F44-8E93-A3ED-CFA748D41673}"/>
                </a:ext>
              </a:extLst>
            </p:cNvPr>
            <p:cNvSpPr txBox="1"/>
            <p:nvPr/>
          </p:nvSpPr>
          <p:spPr>
            <a:xfrm>
              <a:off x="4910587" y="1369219"/>
              <a:ext cx="1443024" cy="553998"/>
            </a:xfrm>
            <a:prstGeom prst="rect">
              <a:avLst/>
            </a:prstGeom>
            <a:noFill/>
          </p:spPr>
          <p:txBody>
            <a:bodyPr wrap="none" rtlCol="0">
              <a:spAutoFit/>
            </a:bodyPr>
            <a:lstStyle/>
            <a:p>
              <a:r>
                <a:rPr lang="en-GB" sz="3000" dirty="0"/>
                <a:t>Carbon</a:t>
              </a:r>
              <a:endParaRPr lang="en-GB" sz="1350" dirty="0"/>
            </a:p>
          </p:txBody>
        </p:sp>
        <p:cxnSp>
          <p:nvCxnSpPr>
            <p:cNvPr id="8" name="Straight Arrow Connector 7">
              <a:extLst>
                <a:ext uri="{FF2B5EF4-FFF2-40B4-BE49-F238E27FC236}">
                  <a16:creationId xmlns:a16="http://schemas.microsoft.com/office/drawing/2014/main" id="{CB7083B5-23D3-CD78-D712-EAF01F5D258B}"/>
                </a:ext>
              </a:extLst>
            </p:cNvPr>
            <p:cNvCxnSpPr>
              <a:stCxn id="6" idx="2"/>
            </p:cNvCxnSpPr>
            <p:nvPr/>
          </p:nvCxnSpPr>
          <p:spPr>
            <a:xfrm flipH="1">
              <a:off x="5538159" y="1923217"/>
              <a:ext cx="93940" cy="56766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FF09958-555F-4368-4303-150259C31205}"/>
                </a:ext>
              </a:extLst>
            </p:cNvPr>
            <p:cNvSpPr txBox="1"/>
            <p:nvPr/>
          </p:nvSpPr>
          <p:spPr>
            <a:xfrm>
              <a:off x="6180406" y="3740254"/>
              <a:ext cx="1848583" cy="553998"/>
            </a:xfrm>
            <a:prstGeom prst="rect">
              <a:avLst/>
            </a:prstGeom>
            <a:noFill/>
          </p:spPr>
          <p:txBody>
            <a:bodyPr wrap="none" rtlCol="0">
              <a:spAutoFit/>
            </a:bodyPr>
            <a:lstStyle/>
            <a:p>
              <a:r>
                <a:rPr lang="en-GB" sz="3000" dirty="0"/>
                <a:t>Hydrogen</a:t>
              </a:r>
              <a:endParaRPr lang="en-GB" sz="1350" dirty="0"/>
            </a:p>
          </p:txBody>
        </p:sp>
        <p:cxnSp>
          <p:nvCxnSpPr>
            <p:cNvPr id="10" name="Straight Arrow Connector 9">
              <a:extLst>
                <a:ext uri="{FF2B5EF4-FFF2-40B4-BE49-F238E27FC236}">
                  <a16:creationId xmlns:a16="http://schemas.microsoft.com/office/drawing/2014/main" id="{8E0E1EDC-9729-1698-5EEE-FC9DC8B5CBA5}"/>
                </a:ext>
              </a:extLst>
            </p:cNvPr>
            <p:cNvCxnSpPr>
              <a:cxnSpLocks/>
            </p:cNvCxnSpPr>
            <p:nvPr/>
          </p:nvCxnSpPr>
          <p:spPr>
            <a:xfrm flipV="1">
              <a:off x="6881009" y="3000971"/>
              <a:ext cx="0" cy="71952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E7DF3CF-CB49-C254-F0BA-BC70575E37B2}"/>
                </a:ext>
              </a:extLst>
            </p:cNvPr>
            <p:cNvSpPr txBox="1"/>
            <p:nvPr/>
          </p:nvSpPr>
          <p:spPr>
            <a:xfrm>
              <a:off x="7593007" y="1410898"/>
              <a:ext cx="1508746" cy="553998"/>
            </a:xfrm>
            <a:prstGeom prst="rect">
              <a:avLst/>
            </a:prstGeom>
            <a:noFill/>
          </p:spPr>
          <p:txBody>
            <a:bodyPr wrap="none" rtlCol="0">
              <a:spAutoFit/>
            </a:bodyPr>
            <a:lstStyle/>
            <a:p>
              <a:r>
                <a:rPr lang="en-GB" sz="3000" dirty="0"/>
                <a:t>Oxygen</a:t>
              </a:r>
              <a:endParaRPr lang="en-GB" sz="1350" dirty="0"/>
            </a:p>
          </p:txBody>
        </p:sp>
        <p:cxnSp>
          <p:nvCxnSpPr>
            <p:cNvPr id="13" name="Straight Arrow Connector 12">
              <a:extLst>
                <a:ext uri="{FF2B5EF4-FFF2-40B4-BE49-F238E27FC236}">
                  <a16:creationId xmlns:a16="http://schemas.microsoft.com/office/drawing/2014/main" id="{D02A1B47-86C8-B1A8-A397-76BD5B216F25}"/>
                </a:ext>
              </a:extLst>
            </p:cNvPr>
            <p:cNvCxnSpPr>
              <a:stCxn id="12" idx="2"/>
            </p:cNvCxnSpPr>
            <p:nvPr/>
          </p:nvCxnSpPr>
          <p:spPr>
            <a:xfrm flipH="1">
              <a:off x="8220579" y="1964896"/>
              <a:ext cx="126801" cy="56766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1B33239A-392E-801E-56C0-1F00DCF09380}"/>
              </a:ext>
            </a:extLst>
          </p:cNvPr>
          <p:cNvSpPr txBox="1"/>
          <p:nvPr/>
        </p:nvSpPr>
        <p:spPr>
          <a:xfrm>
            <a:off x="4891084" y="4061291"/>
            <a:ext cx="4165014" cy="923330"/>
          </a:xfrm>
          <a:prstGeom prst="rect">
            <a:avLst/>
          </a:prstGeom>
          <a:noFill/>
        </p:spPr>
        <p:txBody>
          <a:bodyPr wrap="square" rtlCol="0">
            <a:spAutoFit/>
          </a:bodyPr>
          <a:lstStyle/>
          <a:p>
            <a:r>
              <a:rPr lang="en-GB" sz="1350" dirty="0"/>
              <a:t>All carbohydrates contain the elements carbon, hydrogen and oxygen in a 1:2:1 ratio, i.e., the structure of glucose is C</a:t>
            </a:r>
            <a:r>
              <a:rPr lang="en-GB" sz="1350" baseline="-25000" dirty="0"/>
              <a:t>6</a:t>
            </a:r>
            <a:r>
              <a:rPr lang="en-GB" sz="1350" dirty="0"/>
              <a:t>H</a:t>
            </a:r>
            <a:r>
              <a:rPr lang="en-GB" sz="1350" baseline="-25000" dirty="0"/>
              <a:t>12</a:t>
            </a:r>
            <a:r>
              <a:rPr lang="en-GB" sz="1350" dirty="0"/>
              <a:t>O</a:t>
            </a:r>
            <a:r>
              <a:rPr lang="en-GB" sz="1350" baseline="-25000" dirty="0"/>
              <a:t>6</a:t>
            </a:r>
            <a:r>
              <a:rPr lang="en-GB" sz="1350" dirty="0"/>
              <a:t> (6 carbons, 12 hydrogens and 6 oxygens).</a:t>
            </a:r>
            <a:endParaRPr lang="en-GB" sz="1350" baseline="-25000" dirty="0"/>
          </a:p>
        </p:txBody>
      </p:sp>
      <p:sp>
        <p:nvSpPr>
          <p:cNvPr id="7" name="Footer Placeholder 6">
            <a:extLst>
              <a:ext uri="{FF2B5EF4-FFF2-40B4-BE49-F238E27FC236}">
                <a16:creationId xmlns:a16="http://schemas.microsoft.com/office/drawing/2014/main" id="{0BC0C647-F991-D519-8F25-609FF83175B7}"/>
              </a:ext>
            </a:extLst>
          </p:cNvPr>
          <p:cNvSpPr>
            <a:spLocks noGrp="1"/>
          </p:cNvSpPr>
          <p:nvPr>
            <p:ph type="ftr" sz="quarter" idx="11"/>
          </p:nvPr>
        </p:nvSpPr>
        <p:spPr/>
        <p:txBody>
          <a:bodyPr/>
          <a:lstStyle/>
          <a:p>
            <a:r>
              <a:rPr lang="en-GB" cap="none" dirty="0"/>
              <a:t>Education and Training Foundation</a:t>
            </a:r>
          </a:p>
        </p:txBody>
      </p:sp>
      <p:sp>
        <p:nvSpPr>
          <p:cNvPr id="11" name="Slide Number Placeholder 10">
            <a:extLst>
              <a:ext uri="{FF2B5EF4-FFF2-40B4-BE49-F238E27FC236}">
                <a16:creationId xmlns:a16="http://schemas.microsoft.com/office/drawing/2014/main" id="{9723C233-B507-8857-20B6-B4799E89252D}"/>
              </a:ext>
            </a:extLst>
          </p:cNvPr>
          <p:cNvSpPr>
            <a:spLocks noGrp="1"/>
          </p:cNvSpPr>
          <p:nvPr>
            <p:ph type="sldNum" sz="quarter" idx="12"/>
          </p:nvPr>
        </p:nvSpPr>
        <p:spPr/>
        <p:txBody>
          <a:bodyPr/>
          <a:lstStyle/>
          <a:p>
            <a:fld id="{03423B0E-AC18-405A-BE2C-9F8B28E6E755}" type="slidenum">
              <a:rPr lang="en-GB" smtClean="0"/>
              <a:t>82</a:t>
            </a:fld>
            <a:endParaRPr lang="en-GB" dirty="0"/>
          </a:p>
        </p:txBody>
      </p:sp>
    </p:spTree>
    <p:extLst>
      <p:ext uri="{BB962C8B-B14F-4D97-AF65-F5344CB8AC3E}">
        <p14:creationId xmlns:p14="http://schemas.microsoft.com/office/powerpoint/2010/main" val="17542962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 picture containing kite, text&#10;&#10;Description automatically generated">
            <a:extLst>
              <a:ext uri="{FF2B5EF4-FFF2-40B4-BE49-F238E27FC236}">
                <a16:creationId xmlns:a16="http://schemas.microsoft.com/office/drawing/2014/main" id="{E8687050-8076-A0A4-5776-9156E0D7D00C}"/>
              </a:ext>
            </a:extLst>
          </p:cNvPr>
          <p:cNvPicPr>
            <a:picLocks noChangeAspect="1"/>
          </p:cNvPicPr>
          <p:nvPr/>
        </p:nvPicPr>
        <p:blipFill>
          <a:blip r:embed="rId3"/>
          <a:stretch>
            <a:fillRect/>
          </a:stretch>
        </p:blipFill>
        <p:spPr>
          <a:xfrm rot="5400000">
            <a:off x="2551019" y="1018579"/>
            <a:ext cx="3265311" cy="4757962"/>
          </a:xfrm>
          <a:prstGeom prst="rect">
            <a:avLst/>
          </a:prstGeom>
        </p:spPr>
      </p:pic>
      <p:sp>
        <p:nvSpPr>
          <p:cNvPr id="4" name="Title 3">
            <a:extLst>
              <a:ext uri="{FF2B5EF4-FFF2-40B4-BE49-F238E27FC236}">
                <a16:creationId xmlns:a16="http://schemas.microsoft.com/office/drawing/2014/main" id="{B3B2777F-7158-B65C-802B-3C6EEE86EB23}"/>
              </a:ext>
            </a:extLst>
          </p:cNvPr>
          <p:cNvSpPr>
            <a:spLocks noGrp="1"/>
          </p:cNvSpPr>
          <p:nvPr>
            <p:ph type="title"/>
          </p:nvPr>
        </p:nvSpPr>
        <p:spPr/>
        <p:txBody>
          <a:bodyPr>
            <a:normAutofit/>
          </a:bodyPr>
          <a:lstStyle/>
          <a:p>
            <a:r>
              <a:rPr lang="en-GB" sz="2000" b="1" dirty="0"/>
              <a:t>Structure of carbohydrates: Glucose</a:t>
            </a:r>
          </a:p>
        </p:txBody>
      </p:sp>
      <p:sp>
        <p:nvSpPr>
          <p:cNvPr id="3" name="TextBox 2">
            <a:extLst>
              <a:ext uri="{FF2B5EF4-FFF2-40B4-BE49-F238E27FC236}">
                <a16:creationId xmlns:a16="http://schemas.microsoft.com/office/drawing/2014/main" id="{43C46662-F95C-34D5-3E85-61B329056680}"/>
              </a:ext>
            </a:extLst>
          </p:cNvPr>
          <p:cNvSpPr txBox="1"/>
          <p:nvPr/>
        </p:nvSpPr>
        <p:spPr>
          <a:xfrm>
            <a:off x="550333" y="1087986"/>
            <a:ext cx="7792220" cy="715581"/>
          </a:xfrm>
          <a:prstGeom prst="rect">
            <a:avLst/>
          </a:prstGeom>
          <a:noFill/>
        </p:spPr>
        <p:txBody>
          <a:bodyPr wrap="square" rtlCol="0">
            <a:spAutoFit/>
          </a:bodyPr>
          <a:lstStyle/>
          <a:p>
            <a:r>
              <a:rPr lang="en-GB" sz="1350" dirty="0"/>
              <a:t>Use the diagram on this page to create your own version, showing the structure of the monosaccharide glucose. Add annotations based on the discussion about this structure and any other information you research or find out on your own during the lesson.</a:t>
            </a:r>
          </a:p>
        </p:txBody>
      </p:sp>
      <p:sp>
        <p:nvSpPr>
          <p:cNvPr id="2" name="Footer Placeholder 1">
            <a:extLst>
              <a:ext uri="{FF2B5EF4-FFF2-40B4-BE49-F238E27FC236}">
                <a16:creationId xmlns:a16="http://schemas.microsoft.com/office/drawing/2014/main" id="{C0E4BE60-6447-189F-A29F-533E3A8D1CDD}"/>
              </a:ext>
            </a:extLst>
          </p:cNvPr>
          <p:cNvSpPr>
            <a:spLocks noGrp="1"/>
          </p:cNvSpPr>
          <p:nvPr>
            <p:ph type="ftr" sz="quarter" idx="11"/>
          </p:nvPr>
        </p:nvSpPr>
        <p:spPr/>
        <p:txBody>
          <a:bodyPr/>
          <a:lstStyle/>
          <a:p>
            <a:r>
              <a:rPr lang="en-GB" cap="none" dirty="0"/>
              <a:t>Education and Training Foundation</a:t>
            </a:r>
          </a:p>
        </p:txBody>
      </p:sp>
      <p:sp>
        <p:nvSpPr>
          <p:cNvPr id="6" name="Slide Number Placeholder 5">
            <a:extLst>
              <a:ext uri="{FF2B5EF4-FFF2-40B4-BE49-F238E27FC236}">
                <a16:creationId xmlns:a16="http://schemas.microsoft.com/office/drawing/2014/main" id="{19D249B0-11ED-5613-7AA0-03A919B24A8E}"/>
              </a:ext>
            </a:extLst>
          </p:cNvPr>
          <p:cNvSpPr>
            <a:spLocks noGrp="1"/>
          </p:cNvSpPr>
          <p:nvPr>
            <p:ph type="sldNum" sz="quarter" idx="12"/>
          </p:nvPr>
        </p:nvSpPr>
        <p:spPr/>
        <p:txBody>
          <a:bodyPr/>
          <a:lstStyle/>
          <a:p>
            <a:fld id="{546BDC23-B101-45CC-A2DB-D8CCDF09495B}" type="slidenum">
              <a:rPr lang="en-GB" smtClean="0"/>
              <a:t>83</a:t>
            </a:fld>
            <a:endParaRPr lang="en-GB" dirty="0"/>
          </a:p>
        </p:txBody>
      </p:sp>
    </p:spTree>
    <p:extLst>
      <p:ext uri="{BB962C8B-B14F-4D97-AF65-F5344CB8AC3E}">
        <p14:creationId xmlns:p14="http://schemas.microsoft.com/office/powerpoint/2010/main" val="865891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C46662-F95C-34D5-3E85-61B329056680}"/>
              </a:ext>
            </a:extLst>
          </p:cNvPr>
          <p:cNvSpPr txBox="1"/>
          <p:nvPr/>
        </p:nvSpPr>
        <p:spPr>
          <a:xfrm>
            <a:off x="468488" y="914082"/>
            <a:ext cx="7792220" cy="300082"/>
          </a:xfrm>
          <a:prstGeom prst="rect">
            <a:avLst/>
          </a:prstGeom>
          <a:noFill/>
        </p:spPr>
        <p:txBody>
          <a:bodyPr wrap="square" lIns="91440" tIns="45720" rIns="91440" bIns="45720" rtlCol="0" anchor="t">
            <a:spAutoFit/>
          </a:bodyPr>
          <a:lstStyle/>
          <a:p>
            <a:endParaRPr lang="en-GB" sz="1350" dirty="0">
              <a:cs typeface="Arial"/>
            </a:endParaRPr>
          </a:p>
        </p:txBody>
      </p:sp>
      <p:sp>
        <p:nvSpPr>
          <p:cNvPr id="2" name="Footer Placeholder 1">
            <a:extLst>
              <a:ext uri="{FF2B5EF4-FFF2-40B4-BE49-F238E27FC236}">
                <a16:creationId xmlns:a16="http://schemas.microsoft.com/office/drawing/2014/main" id="{AF0D62AF-DB71-661F-15A7-CC9FA36C1A34}"/>
              </a:ext>
            </a:extLst>
          </p:cNvPr>
          <p:cNvSpPr>
            <a:spLocks noGrp="1"/>
          </p:cNvSpPr>
          <p:nvPr>
            <p:ph type="ftr" sz="quarter" idx="11"/>
          </p:nvPr>
        </p:nvSpPr>
        <p:spPr/>
        <p:txBody>
          <a:bodyPr/>
          <a:lstStyle/>
          <a:p>
            <a:r>
              <a:rPr lang="en-GB" cap="none" dirty="0"/>
              <a:t>Education and Training Foundation</a:t>
            </a:r>
          </a:p>
        </p:txBody>
      </p:sp>
      <p:sp>
        <p:nvSpPr>
          <p:cNvPr id="8" name="Slide Number Placeholder 7">
            <a:extLst>
              <a:ext uri="{FF2B5EF4-FFF2-40B4-BE49-F238E27FC236}">
                <a16:creationId xmlns:a16="http://schemas.microsoft.com/office/drawing/2014/main" id="{74E94804-CA9F-E9B1-020D-B760D9EFB08D}"/>
              </a:ext>
            </a:extLst>
          </p:cNvPr>
          <p:cNvSpPr>
            <a:spLocks noGrp="1"/>
          </p:cNvSpPr>
          <p:nvPr>
            <p:ph type="sldNum" sz="quarter" idx="12"/>
          </p:nvPr>
        </p:nvSpPr>
        <p:spPr/>
        <p:txBody>
          <a:bodyPr/>
          <a:lstStyle/>
          <a:p>
            <a:fld id="{546BDC23-B101-45CC-A2DB-D8CCDF09495B}" type="slidenum">
              <a:rPr lang="en-GB" smtClean="0"/>
              <a:t>84</a:t>
            </a:fld>
            <a:endParaRPr lang="en-GB" dirty="0"/>
          </a:p>
        </p:txBody>
      </p:sp>
      <p:grpSp>
        <p:nvGrpSpPr>
          <p:cNvPr id="13" name="Group 12">
            <a:extLst>
              <a:ext uri="{FF2B5EF4-FFF2-40B4-BE49-F238E27FC236}">
                <a16:creationId xmlns:a16="http://schemas.microsoft.com/office/drawing/2014/main" id="{BC5AE1D9-825B-ACB0-5021-53D123D6D7BA}"/>
              </a:ext>
            </a:extLst>
          </p:cNvPr>
          <p:cNvGrpSpPr/>
          <p:nvPr/>
        </p:nvGrpSpPr>
        <p:grpSpPr>
          <a:xfrm>
            <a:off x="105151" y="126862"/>
            <a:ext cx="8601470" cy="4771036"/>
            <a:chOff x="105151" y="126862"/>
            <a:chExt cx="8601470" cy="4771036"/>
          </a:xfrm>
        </p:grpSpPr>
        <p:pic>
          <p:nvPicPr>
            <p:cNvPr id="11" name="Picture 11" descr="A diagram of a chemical formula&#10;&#10;Description automatically generated">
              <a:extLst>
                <a:ext uri="{FF2B5EF4-FFF2-40B4-BE49-F238E27FC236}">
                  <a16:creationId xmlns:a16="http://schemas.microsoft.com/office/drawing/2014/main" id="{469C7FE3-151A-E73D-869F-56CDC2196AF9}"/>
                </a:ext>
              </a:extLst>
            </p:cNvPr>
            <p:cNvPicPr>
              <a:picLocks noChangeAspect="1"/>
            </p:cNvPicPr>
            <p:nvPr/>
          </p:nvPicPr>
          <p:blipFill>
            <a:blip r:embed="rId3"/>
            <a:stretch>
              <a:fillRect/>
            </a:stretch>
          </p:blipFill>
          <p:spPr>
            <a:xfrm>
              <a:off x="105151" y="126862"/>
              <a:ext cx="8567243" cy="4771036"/>
            </a:xfrm>
            <a:prstGeom prst="rect">
              <a:avLst/>
            </a:prstGeom>
          </p:spPr>
        </p:pic>
        <p:sp>
          <p:nvSpPr>
            <p:cNvPr id="12" name="TextBox 1">
              <a:extLst>
                <a:ext uri="{FF2B5EF4-FFF2-40B4-BE49-F238E27FC236}">
                  <a16:creationId xmlns:a16="http://schemas.microsoft.com/office/drawing/2014/main" id="{3A7F52CD-E536-5F2F-6A97-04829796380F}"/>
                </a:ext>
              </a:extLst>
            </p:cNvPr>
            <p:cNvSpPr txBox="1"/>
            <p:nvPr/>
          </p:nvSpPr>
          <p:spPr>
            <a:xfrm>
              <a:off x="6145639" y="4489927"/>
              <a:ext cx="2560982" cy="207749"/>
            </a:xfrm>
            <a:prstGeom prst="rect">
              <a:avLst/>
            </a:prstGeom>
            <a:noFill/>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50" dirty="0">
                  <a:cs typeface="Arial"/>
                </a:rPr>
                <a:t>Maltose (a disaccharide) </a:t>
              </a:r>
            </a:p>
          </p:txBody>
        </p:sp>
      </p:grpSp>
    </p:spTree>
    <p:extLst>
      <p:ext uri="{BB962C8B-B14F-4D97-AF65-F5344CB8AC3E}">
        <p14:creationId xmlns:p14="http://schemas.microsoft.com/office/powerpoint/2010/main" val="13626901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27818-39B7-347A-B169-7ACAC5817A00}"/>
              </a:ext>
            </a:extLst>
          </p:cNvPr>
          <p:cNvSpPr>
            <a:spLocks noGrp="1"/>
          </p:cNvSpPr>
          <p:nvPr>
            <p:ph type="title"/>
          </p:nvPr>
        </p:nvSpPr>
        <p:spPr/>
        <p:txBody>
          <a:bodyPr>
            <a:normAutofit/>
          </a:bodyPr>
          <a:lstStyle/>
          <a:p>
            <a:r>
              <a:rPr lang="en-GB" sz="2000" b="1" dirty="0"/>
              <a:t>Research task</a:t>
            </a:r>
          </a:p>
        </p:txBody>
      </p:sp>
      <p:sp>
        <p:nvSpPr>
          <p:cNvPr id="3" name="Content Placeholder 2">
            <a:extLst>
              <a:ext uri="{FF2B5EF4-FFF2-40B4-BE49-F238E27FC236}">
                <a16:creationId xmlns:a16="http://schemas.microsoft.com/office/drawing/2014/main" id="{D7C35AA2-177E-2A57-8FC3-54C4363178F7}"/>
              </a:ext>
            </a:extLst>
          </p:cNvPr>
          <p:cNvSpPr>
            <a:spLocks noGrp="1"/>
          </p:cNvSpPr>
          <p:nvPr>
            <p:ph idx="1"/>
          </p:nvPr>
        </p:nvSpPr>
        <p:spPr/>
        <p:txBody>
          <a:bodyPr vert="horz" lIns="0" tIns="0" rIns="0" bIns="0" rtlCol="0" anchor="t">
            <a:noAutofit/>
          </a:bodyPr>
          <a:lstStyle/>
          <a:p>
            <a:r>
              <a:rPr lang="en-GB" sz="2000" dirty="0"/>
              <a:t>Research the carbohydrates you have been given.</a:t>
            </a:r>
          </a:p>
          <a:p>
            <a:r>
              <a:rPr lang="en-GB" sz="2000" dirty="0"/>
              <a:t>Find answers to the questions on the card.</a:t>
            </a:r>
            <a:endParaRPr lang="en-GB" sz="2000" dirty="0">
              <a:cs typeface="Arial"/>
            </a:endParaRPr>
          </a:p>
          <a:p>
            <a:r>
              <a:rPr lang="en-GB" sz="2000" dirty="0"/>
              <a:t>Make a note of where you found information – title of book or journal article, URL or title of website, author (if available) and date written.</a:t>
            </a:r>
            <a:endParaRPr lang="en-GB" sz="2000" dirty="0">
              <a:cs typeface="Arial"/>
            </a:endParaRPr>
          </a:p>
          <a:p>
            <a:r>
              <a:rPr lang="en-GB" sz="2000" dirty="0"/>
              <a:t>Use multiple sources for each piece of information. Do any sources disagree with each other? Why do you think they disagree?</a:t>
            </a:r>
            <a:endParaRPr lang="en-GB" sz="2000" dirty="0">
              <a:cs typeface="Arial"/>
            </a:endParaRPr>
          </a:p>
          <a:p>
            <a:r>
              <a:rPr lang="en-GB" sz="2000" dirty="0"/>
              <a:t>Produce a poster, mind map or graphic organiser for your results and be prepared to report your findings. </a:t>
            </a:r>
            <a:endParaRPr lang="en-GB" sz="2000" dirty="0">
              <a:cs typeface="Arial"/>
            </a:endParaRPr>
          </a:p>
        </p:txBody>
      </p:sp>
      <p:sp>
        <p:nvSpPr>
          <p:cNvPr id="4" name="Footer Placeholder 3">
            <a:extLst>
              <a:ext uri="{FF2B5EF4-FFF2-40B4-BE49-F238E27FC236}">
                <a16:creationId xmlns:a16="http://schemas.microsoft.com/office/drawing/2014/main" id="{FAE1943A-B741-6EE1-E89E-3E4C7442AAA4}"/>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615F6940-86EF-011E-B951-F1CAA091B07B}"/>
              </a:ext>
            </a:extLst>
          </p:cNvPr>
          <p:cNvSpPr>
            <a:spLocks noGrp="1"/>
          </p:cNvSpPr>
          <p:nvPr>
            <p:ph type="sldNum" sz="quarter" idx="12"/>
          </p:nvPr>
        </p:nvSpPr>
        <p:spPr/>
        <p:txBody>
          <a:bodyPr/>
          <a:lstStyle/>
          <a:p>
            <a:fld id="{03423B0E-AC18-405A-BE2C-9F8B28E6E755}" type="slidenum">
              <a:rPr lang="en-GB" smtClean="0"/>
              <a:t>85</a:t>
            </a:fld>
            <a:endParaRPr lang="en-GB" dirty="0"/>
          </a:p>
        </p:txBody>
      </p:sp>
    </p:spTree>
    <p:extLst>
      <p:ext uri="{BB962C8B-B14F-4D97-AF65-F5344CB8AC3E}">
        <p14:creationId xmlns:p14="http://schemas.microsoft.com/office/powerpoint/2010/main" val="182436115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6CB7313E-183F-0990-EE25-31A636ABD5E8}"/>
              </a:ext>
            </a:extLst>
          </p:cNvPr>
          <p:cNvGraphicFramePr>
            <a:graphicFrameLocks noGrp="1"/>
          </p:cNvGraphicFramePr>
          <p:nvPr>
            <p:extLst>
              <p:ext uri="{D42A27DB-BD31-4B8C-83A1-F6EECF244321}">
                <p14:modId xmlns:p14="http://schemas.microsoft.com/office/powerpoint/2010/main" val="679615383"/>
              </p:ext>
            </p:extLst>
          </p:nvPr>
        </p:nvGraphicFramePr>
        <p:xfrm>
          <a:off x="160866" y="169333"/>
          <a:ext cx="8847668" cy="4809068"/>
        </p:xfrm>
        <a:graphic>
          <a:graphicData uri="http://schemas.openxmlformats.org/drawingml/2006/table">
            <a:tbl>
              <a:tblPr firstRow="1" bandRow="1">
                <a:tableStyleId>{5C22544A-7EE6-4342-B048-85BDC9FD1C3A}</a:tableStyleId>
              </a:tblPr>
              <a:tblGrid>
                <a:gridCol w="4423834">
                  <a:extLst>
                    <a:ext uri="{9D8B030D-6E8A-4147-A177-3AD203B41FA5}">
                      <a16:colId xmlns:a16="http://schemas.microsoft.com/office/drawing/2014/main" val="3324425869"/>
                    </a:ext>
                  </a:extLst>
                </a:gridCol>
                <a:gridCol w="4423834">
                  <a:extLst>
                    <a:ext uri="{9D8B030D-6E8A-4147-A177-3AD203B41FA5}">
                      <a16:colId xmlns:a16="http://schemas.microsoft.com/office/drawing/2014/main" val="2868235141"/>
                    </a:ext>
                  </a:extLst>
                </a:gridCol>
              </a:tblGrid>
              <a:tr h="2404534">
                <a:tc>
                  <a:txBody>
                    <a:bodyPr/>
                    <a:lstStyle/>
                    <a:p>
                      <a:pPr algn="ctr"/>
                      <a:r>
                        <a:rPr lang="en-GB" sz="1400" b="1" dirty="0">
                          <a:solidFill>
                            <a:schemeClr val="tx1"/>
                          </a:solidFill>
                        </a:rPr>
                        <a:t>Starch </a:t>
                      </a:r>
                      <a:r>
                        <a:rPr lang="en-GB" sz="1400" b="1" dirty="0">
                          <a:solidFill>
                            <a:schemeClr val="tx1"/>
                          </a:solidFill>
                          <a:latin typeface="Arial" panose="020B0604020202020204" pitchFamily="34" charset="0"/>
                          <a:cs typeface="Arial" panose="020B0604020202020204" pitchFamily="34" charset="0"/>
                        </a:rPr>
                        <a:t>–</a:t>
                      </a:r>
                      <a:r>
                        <a:rPr lang="en-GB" sz="1400" b="1" dirty="0">
                          <a:solidFill>
                            <a:schemeClr val="tx1"/>
                          </a:solidFill>
                        </a:rPr>
                        <a:t> polysaccharide</a:t>
                      </a:r>
                    </a:p>
                    <a:p>
                      <a:pPr algn="ctr"/>
                      <a:r>
                        <a:rPr lang="en-GB" sz="1400" b="0" dirty="0">
                          <a:solidFill>
                            <a:schemeClr val="tx1"/>
                          </a:solidFill>
                        </a:rPr>
                        <a:t>What is the structure of starch? What monomers is it composed of? Draw a diagram.</a:t>
                      </a:r>
                    </a:p>
                    <a:p>
                      <a:pPr algn="ctr"/>
                      <a:r>
                        <a:rPr lang="en-GB" sz="1400" b="0" dirty="0">
                          <a:solidFill>
                            <a:schemeClr val="tx1"/>
                          </a:solidFill>
                        </a:rPr>
                        <a:t>What is the difference between amylose and amylopectin?</a:t>
                      </a:r>
                    </a:p>
                    <a:p>
                      <a:pPr algn="ctr"/>
                      <a:r>
                        <a:rPr lang="en-GB" sz="1400" b="0" dirty="0">
                          <a:solidFill>
                            <a:schemeClr val="tx1"/>
                          </a:solidFill>
                        </a:rPr>
                        <a:t>Can you explain how the iodine reaction to detect starch works biochemically? Why does it only work on amylose?</a:t>
                      </a:r>
                    </a:p>
                    <a:p>
                      <a:pPr algn="ctr"/>
                      <a:r>
                        <a:rPr lang="en-GB" sz="1400" b="0" dirty="0">
                          <a:solidFill>
                            <a:schemeClr val="tx1"/>
                          </a:solidFill>
                        </a:rPr>
                        <a:t>What is the function of starch?</a:t>
                      </a:r>
                    </a:p>
                    <a:p>
                      <a:pPr algn="ctr"/>
                      <a:endParaRPr lang="en-GB" sz="1400" b="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1" dirty="0">
                          <a:solidFill>
                            <a:schemeClr val="tx1"/>
                          </a:solidFill>
                        </a:rPr>
                        <a:t>Cellulose – polysaccharide</a:t>
                      </a:r>
                    </a:p>
                    <a:p>
                      <a:pPr algn="ctr"/>
                      <a:r>
                        <a:rPr lang="en-GB" sz="1400" b="0" dirty="0">
                          <a:solidFill>
                            <a:schemeClr val="tx1"/>
                          </a:solidFill>
                        </a:rPr>
                        <a:t>What is the structure of cellulose? What monomers is it composed of? Draw a diagram.</a:t>
                      </a:r>
                    </a:p>
                    <a:p>
                      <a:pPr algn="ctr"/>
                      <a:r>
                        <a:rPr lang="en-GB" sz="1400" b="0" dirty="0">
                          <a:solidFill>
                            <a:schemeClr val="tx1"/>
                          </a:solidFill>
                        </a:rPr>
                        <a:t>What is the function of cellulose?</a:t>
                      </a:r>
                    </a:p>
                    <a:p>
                      <a:pPr algn="ctr"/>
                      <a:r>
                        <a:rPr lang="en-GB" sz="1400" b="0" dirty="0">
                          <a:solidFill>
                            <a:schemeClr val="tx1"/>
                          </a:solidFill>
                        </a:rPr>
                        <a:t>How is the structure of cellulose linked to its primary function?</a:t>
                      </a:r>
                    </a:p>
                    <a:p>
                      <a:pPr algn="ctr"/>
                      <a:r>
                        <a:rPr lang="en-GB" sz="1400" b="0" dirty="0">
                          <a:solidFill>
                            <a:schemeClr val="tx1"/>
                          </a:solidFill>
                        </a:rPr>
                        <a:t>How is cellulose significant to our digestion?</a:t>
                      </a:r>
                    </a:p>
                    <a:p>
                      <a:pPr algn="ctr"/>
                      <a:r>
                        <a:rPr lang="en-GB" sz="1400" b="0" dirty="0">
                          <a:solidFill>
                            <a:schemeClr val="tx1"/>
                          </a:solidFill>
                        </a:rPr>
                        <a:t>What is the role of cellulose on the maintenance of normal bacterial flora in the gut?</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4358543"/>
                  </a:ext>
                </a:extLst>
              </a:tr>
              <a:tr h="2404534">
                <a:tc>
                  <a:txBody>
                    <a:bodyPr/>
                    <a:lstStyle/>
                    <a:p>
                      <a:pPr algn="ctr"/>
                      <a:r>
                        <a:rPr lang="en-GB" sz="1400" b="1" dirty="0">
                          <a:solidFill>
                            <a:schemeClr val="tx1"/>
                          </a:solidFill>
                        </a:rPr>
                        <a:t>Glycogen – polysaccharide</a:t>
                      </a:r>
                    </a:p>
                    <a:p>
                      <a:pPr algn="ctr"/>
                      <a:r>
                        <a:rPr lang="en-GB" sz="1400" b="0" dirty="0">
                          <a:solidFill>
                            <a:schemeClr val="tx1"/>
                          </a:solidFill>
                        </a:rPr>
                        <a:t>What is the structure of glycogen? What monomers is it composed of? Draw a diagram.</a:t>
                      </a:r>
                    </a:p>
                    <a:p>
                      <a:pPr algn="ctr"/>
                      <a:r>
                        <a:rPr lang="en-GB" sz="1400" b="0" dirty="0">
                          <a:solidFill>
                            <a:schemeClr val="tx1"/>
                          </a:solidFill>
                        </a:rPr>
                        <a:t>What are the similarities and differences between glycogen and starch?</a:t>
                      </a:r>
                    </a:p>
                    <a:p>
                      <a:pPr algn="ctr"/>
                      <a:r>
                        <a:rPr lang="en-GB" sz="1400" b="0" dirty="0">
                          <a:solidFill>
                            <a:schemeClr val="tx1"/>
                          </a:solidFill>
                        </a:rPr>
                        <a:t>What is the function of glycogen? In particular, why might glycogen be involved in weight loss in mammals?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1" dirty="0">
                          <a:solidFill>
                            <a:schemeClr val="tx1"/>
                          </a:solidFill>
                        </a:rPr>
                        <a:t>Sucrose – disaccharide</a:t>
                      </a:r>
                    </a:p>
                    <a:p>
                      <a:pPr algn="ctr"/>
                      <a:r>
                        <a:rPr lang="en-GB" sz="1400" b="0" dirty="0">
                          <a:solidFill>
                            <a:schemeClr val="tx1"/>
                          </a:solidFill>
                        </a:rPr>
                        <a:t>What is the structure of sucrose? What monomers is it composed of? Draw a diagram.</a:t>
                      </a:r>
                    </a:p>
                    <a:p>
                      <a:pPr algn="ctr"/>
                      <a:r>
                        <a:rPr lang="en-GB" sz="1400" b="0" dirty="0">
                          <a:solidFill>
                            <a:schemeClr val="tx1"/>
                          </a:solidFill>
                        </a:rPr>
                        <a:t>Where can sucrose be obtained from?</a:t>
                      </a:r>
                    </a:p>
                    <a:p>
                      <a:pPr algn="ctr"/>
                      <a:r>
                        <a:rPr lang="en-GB" sz="1400" b="0" dirty="0">
                          <a:solidFill>
                            <a:schemeClr val="tx1"/>
                          </a:solidFill>
                        </a:rPr>
                        <a:t>What is the role of sucrose in mammalian (specifically human) diet?</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1998750"/>
                  </a:ext>
                </a:extLst>
              </a:tr>
            </a:tbl>
          </a:graphicData>
        </a:graphic>
      </p:graphicFrame>
      <p:sp>
        <p:nvSpPr>
          <p:cNvPr id="2" name="Footer Placeholder 1">
            <a:extLst>
              <a:ext uri="{FF2B5EF4-FFF2-40B4-BE49-F238E27FC236}">
                <a16:creationId xmlns:a16="http://schemas.microsoft.com/office/drawing/2014/main" id="{DF4805A4-7C8C-4164-5C4E-B0A37B315609}"/>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0B0F6543-B81E-7A8E-20BF-439F23035ECF}"/>
              </a:ext>
            </a:extLst>
          </p:cNvPr>
          <p:cNvSpPr>
            <a:spLocks noGrp="1"/>
          </p:cNvSpPr>
          <p:nvPr>
            <p:ph type="sldNum" sz="quarter" idx="12"/>
          </p:nvPr>
        </p:nvSpPr>
        <p:spPr/>
        <p:txBody>
          <a:bodyPr/>
          <a:lstStyle/>
          <a:p>
            <a:fld id="{B4B6C296-A44E-4A66-BF29-5BE7E42CBA01}" type="slidenum">
              <a:rPr lang="en-GB" smtClean="0"/>
              <a:t>86</a:t>
            </a:fld>
            <a:endParaRPr lang="en-GB" dirty="0"/>
          </a:p>
        </p:txBody>
      </p:sp>
    </p:spTree>
    <p:extLst>
      <p:ext uri="{BB962C8B-B14F-4D97-AF65-F5344CB8AC3E}">
        <p14:creationId xmlns:p14="http://schemas.microsoft.com/office/powerpoint/2010/main" val="33420084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7869C4-8277-4D95-9918-831EE11E6173}"/>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Functions of carbohydrates: Energy source </a:t>
            </a:r>
          </a:p>
        </p:txBody>
      </p:sp>
      <p:sp>
        <p:nvSpPr>
          <p:cNvPr id="7" name="Content Placeholder 6">
            <a:extLst>
              <a:ext uri="{FF2B5EF4-FFF2-40B4-BE49-F238E27FC236}">
                <a16:creationId xmlns:a16="http://schemas.microsoft.com/office/drawing/2014/main" id="{2A7919B7-FB16-4BB8-8551-84925196F699}"/>
              </a:ext>
            </a:extLst>
          </p:cNvPr>
          <p:cNvSpPr>
            <a:spLocks noGrp="1"/>
          </p:cNvSpPr>
          <p:nvPr>
            <p:ph idx="1"/>
          </p:nvPr>
        </p:nvSpPr>
        <p:spPr/>
        <p:txBody>
          <a:bodyPr/>
          <a:lstStyle/>
          <a:p>
            <a:pPr lvl="0"/>
            <a:r>
              <a:rPr lang="en-GB" sz="2400" dirty="0">
                <a:latin typeface="Arial" panose="020B0604020202020204" pitchFamily="34" charset="0"/>
                <a:cs typeface="Arial" panose="020B0604020202020204" pitchFamily="34" charset="0"/>
              </a:rPr>
              <a:t>Glucose (AKA grape or blood sugar) – mammalian energy (used in the respiration reaction)</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Maltose (malt sugar) – used in the brewing industry to feed yeast</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Lactose (milk sugar) – used by lactobacillus bacteria to make yoghurt and cheese (lactose intolerance is caused by lack of activity of the enzyme that digests it in humans)</a:t>
            </a:r>
            <a:endParaRPr lang="en-US" sz="2400" dirty="0">
              <a:latin typeface="Arial" panose="020B0604020202020204" pitchFamily="34" charset="0"/>
              <a:cs typeface="Arial" panose="020B0604020202020204" pitchFamily="34" charset="0"/>
            </a:endParaRPr>
          </a:p>
          <a:p>
            <a:endParaRPr lang="en-GB" dirty="0"/>
          </a:p>
        </p:txBody>
      </p:sp>
      <p:sp>
        <p:nvSpPr>
          <p:cNvPr id="4" name="Footer Placeholder 3">
            <a:extLst>
              <a:ext uri="{FF2B5EF4-FFF2-40B4-BE49-F238E27FC236}">
                <a16:creationId xmlns:a16="http://schemas.microsoft.com/office/drawing/2014/main" id="{D4CEF14A-AF37-47E5-A256-EE65C12CFB7A}"/>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062FFC0C-0289-42EA-B928-32903BA7667F}"/>
              </a:ext>
            </a:extLst>
          </p:cNvPr>
          <p:cNvSpPr>
            <a:spLocks noGrp="1"/>
          </p:cNvSpPr>
          <p:nvPr>
            <p:ph type="sldNum" sz="quarter" idx="12"/>
          </p:nvPr>
        </p:nvSpPr>
        <p:spPr/>
        <p:txBody>
          <a:bodyPr/>
          <a:lstStyle/>
          <a:p>
            <a:fld id="{03423B0E-AC18-405A-BE2C-9F8B28E6E755}" type="slidenum">
              <a:rPr lang="en-GB" smtClean="0"/>
              <a:t>87</a:t>
            </a:fld>
            <a:endParaRPr lang="en-GB" dirty="0"/>
          </a:p>
        </p:txBody>
      </p:sp>
    </p:spTree>
    <p:extLst>
      <p:ext uri="{BB962C8B-B14F-4D97-AF65-F5344CB8AC3E}">
        <p14:creationId xmlns:p14="http://schemas.microsoft.com/office/powerpoint/2010/main" val="28904860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9EBE8-94B5-43E5-919E-C81B6D0AD927}"/>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Functions of carbohydrates: Energy store</a:t>
            </a:r>
          </a:p>
        </p:txBody>
      </p:sp>
      <p:sp>
        <p:nvSpPr>
          <p:cNvPr id="3" name="Content Placeholder 2">
            <a:extLst>
              <a:ext uri="{FF2B5EF4-FFF2-40B4-BE49-F238E27FC236}">
                <a16:creationId xmlns:a16="http://schemas.microsoft.com/office/drawing/2014/main" id="{B98D4628-63D9-4AAC-A758-D8725191E486}"/>
              </a:ext>
            </a:extLst>
          </p:cNvPr>
          <p:cNvSpPr>
            <a:spLocks noGrp="1"/>
          </p:cNvSpPr>
          <p:nvPr>
            <p:ph idx="1"/>
          </p:nvPr>
        </p:nvSpPr>
        <p:spPr/>
        <p:txBody>
          <a:bodyPr/>
          <a:lstStyle/>
          <a:p>
            <a:pPr lvl="0"/>
            <a:r>
              <a:rPr lang="en-GB" sz="2400" dirty="0">
                <a:latin typeface="Arial" panose="020B0604020202020204" pitchFamily="34" charset="0"/>
                <a:cs typeface="Arial" panose="020B0604020202020204" pitchFamily="34" charset="0"/>
              </a:rPr>
              <a:t>Starch – long-term storage in plants (i.e., in grains such as rice or wheat)</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Glycogen – long-term storage in mammals (stored in the liver)</a:t>
            </a:r>
            <a:endParaRPr lang="en-US" sz="2400" dirty="0">
              <a:latin typeface="Arial" panose="020B0604020202020204" pitchFamily="34" charset="0"/>
              <a:cs typeface="Arial" panose="020B0604020202020204" pitchFamily="34" charset="0"/>
            </a:endParaRPr>
          </a:p>
          <a:p>
            <a:endParaRPr lang="en-GB" dirty="0"/>
          </a:p>
        </p:txBody>
      </p:sp>
      <p:sp>
        <p:nvSpPr>
          <p:cNvPr id="4" name="Footer Placeholder 3">
            <a:extLst>
              <a:ext uri="{FF2B5EF4-FFF2-40B4-BE49-F238E27FC236}">
                <a16:creationId xmlns:a16="http://schemas.microsoft.com/office/drawing/2014/main" id="{494FA9AF-9C00-BFFD-75F0-3E45985BFA32}"/>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7B9EFF39-11F9-B076-1CDA-38F07300E975}"/>
              </a:ext>
            </a:extLst>
          </p:cNvPr>
          <p:cNvSpPr>
            <a:spLocks noGrp="1"/>
          </p:cNvSpPr>
          <p:nvPr>
            <p:ph type="sldNum" sz="quarter" idx="12"/>
          </p:nvPr>
        </p:nvSpPr>
        <p:spPr/>
        <p:txBody>
          <a:bodyPr/>
          <a:lstStyle/>
          <a:p>
            <a:fld id="{6E587602-1EBF-4D79-8EA3-0C257C4FEFBE}" type="slidenum">
              <a:rPr lang="en-GB" smtClean="0"/>
              <a:t>88</a:t>
            </a:fld>
            <a:endParaRPr lang="en-GB" dirty="0"/>
          </a:p>
        </p:txBody>
      </p:sp>
    </p:spTree>
    <p:extLst>
      <p:ext uri="{BB962C8B-B14F-4D97-AF65-F5344CB8AC3E}">
        <p14:creationId xmlns:p14="http://schemas.microsoft.com/office/powerpoint/2010/main" val="42294091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9EBE8-94B5-43E5-919E-C81B6D0AD927}"/>
              </a:ext>
            </a:extLst>
          </p:cNvPr>
          <p:cNvSpPr>
            <a:spLocks noGrp="1"/>
          </p:cNvSpPr>
          <p:nvPr>
            <p:ph type="title"/>
          </p:nvPr>
        </p:nvSpPr>
        <p:spPr/>
        <p:txBody>
          <a:bodyPr>
            <a:normAutofit/>
          </a:bodyPr>
          <a:lstStyle/>
          <a:p>
            <a:r>
              <a:rPr lang="en-GB" sz="2000" b="1" dirty="0">
                <a:latin typeface="Arial" panose="020B0604020202020204" pitchFamily="34" charset="0"/>
                <a:cs typeface="Arial" panose="020B0604020202020204" pitchFamily="34" charset="0"/>
              </a:rPr>
              <a:t>Functions of carbohydrates: Structural</a:t>
            </a:r>
          </a:p>
        </p:txBody>
      </p:sp>
      <p:sp>
        <p:nvSpPr>
          <p:cNvPr id="3" name="Content Placeholder 2">
            <a:extLst>
              <a:ext uri="{FF2B5EF4-FFF2-40B4-BE49-F238E27FC236}">
                <a16:creationId xmlns:a16="http://schemas.microsoft.com/office/drawing/2014/main" id="{B98D4628-63D9-4AAC-A758-D8725191E486}"/>
              </a:ext>
            </a:extLst>
          </p:cNvPr>
          <p:cNvSpPr>
            <a:spLocks noGrp="1"/>
          </p:cNvSpPr>
          <p:nvPr>
            <p:ph idx="1"/>
          </p:nvPr>
        </p:nvSpPr>
        <p:spPr/>
        <p:txBody>
          <a:bodyPr/>
          <a:lstStyle/>
          <a:p>
            <a:pPr lvl="0"/>
            <a:r>
              <a:rPr lang="en-GB" sz="2400" dirty="0">
                <a:latin typeface="Arial" panose="020B0604020202020204" pitchFamily="34" charset="0"/>
                <a:cs typeface="Arial" panose="020B0604020202020204" pitchFamily="34" charset="0"/>
              </a:rPr>
              <a:t>Cellulose – cell-wall structure in plant cells (source of dietary fibre)</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Murein – a peptidoglycan (proteins bonded to a carbohydrate) in cell walls of bacteria</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Chitin – cell-wall structure in fungi</a:t>
            </a:r>
            <a:endParaRPr lang="en-US" sz="2400" dirty="0">
              <a:latin typeface="Arial" panose="020B0604020202020204" pitchFamily="34" charset="0"/>
              <a:cs typeface="Arial" panose="020B0604020202020204" pitchFamily="34" charset="0"/>
            </a:endParaRPr>
          </a:p>
          <a:p>
            <a:endParaRPr lang="en-GB" dirty="0"/>
          </a:p>
        </p:txBody>
      </p:sp>
      <p:sp>
        <p:nvSpPr>
          <p:cNvPr id="4" name="Footer Placeholder 3">
            <a:extLst>
              <a:ext uri="{FF2B5EF4-FFF2-40B4-BE49-F238E27FC236}">
                <a16:creationId xmlns:a16="http://schemas.microsoft.com/office/drawing/2014/main" id="{88897F7C-D350-BF48-13C5-7ACDA0A43C43}"/>
              </a:ext>
            </a:extLst>
          </p:cNvPr>
          <p:cNvSpPr>
            <a:spLocks noGrp="1"/>
          </p:cNvSpPr>
          <p:nvPr>
            <p:ph type="ftr" sz="quarter" idx="11"/>
          </p:nvPr>
        </p:nvSpPr>
        <p:spPr/>
        <p:txBody>
          <a:bodyPr/>
          <a:lstStyle/>
          <a:p>
            <a:r>
              <a:rPr lang="en-GB" dirty="0"/>
              <a:t>Education and Training Foundation</a:t>
            </a:r>
          </a:p>
        </p:txBody>
      </p:sp>
      <p:sp>
        <p:nvSpPr>
          <p:cNvPr id="5" name="Slide Number Placeholder 4">
            <a:extLst>
              <a:ext uri="{FF2B5EF4-FFF2-40B4-BE49-F238E27FC236}">
                <a16:creationId xmlns:a16="http://schemas.microsoft.com/office/drawing/2014/main" id="{0BF05D62-AC8A-2040-67C0-DF64D2954556}"/>
              </a:ext>
            </a:extLst>
          </p:cNvPr>
          <p:cNvSpPr>
            <a:spLocks noGrp="1"/>
          </p:cNvSpPr>
          <p:nvPr>
            <p:ph type="sldNum" sz="quarter" idx="12"/>
          </p:nvPr>
        </p:nvSpPr>
        <p:spPr/>
        <p:txBody>
          <a:bodyPr/>
          <a:lstStyle/>
          <a:p>
            <a:fld id="{6E587602-1EBF-4D79-8EA3-0C257C4FEFBE}" type="slidenum">
              <a:rPr lang="en-GB" smtClean="0"/>
              <a:t>89</a:t>
            </a:fld>
            <a:endParaRPr lang="en-GB" dirty="0"/>
          </a:p>
        </p:txBody>
      </p:sp>
    </p:spTree>
    <p:extLst>
      <p:ext uri="{BB962C8B-B14F-4D97-AF65-F5344CB8AC3E}">
        <p14:creationId xmlns:p14="http://schemas.microsoft.com/office/powerpoint/2010/main" val="433545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B50BA82-4588-46E6-A336-E4A15A71EEB0}"/>
              </a:ext>
            </a:extLst>
          </p:cNvPr>
          <p:cNvGraphicFramePr/>
          <p:nvPr>
            <p:extLst>
              <p:ext uri="{D42A27DB-BD31-4B8C-83A1-F6EECF244321}">
                <p14:modId xmlns:p14="http://schemas.microsoft.com/office/powerpoint/2010/main" val="2893593425"/>
              </p:ext>
            </p:extLst>
          </p:nvPr>
        </p:nvGraphicFramePr>
        <p:xfrm>
          <a:off x="1143000" y="0"/>
          <a:ext cx="6858000" cy="5143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3B902CFF-1522-4801-BC52-CD3427762588}"/>
              </a:ext>
            </a:extLst>
          </p:cNvPr>
          <p:cNvSpPr txBox="1"/>
          <p:nvPr/>
        </p:nvSpPr>
        <p:spPr>
          <a:xfrm>
            <a:off x="173115" y="93215"/>
            <a:ext cx="2742701" cy="923330"/>
          </a:xfrm>
          <a:prstGeom prst="rect">
            <a:avLst/>
          </a:prstGeom>
          <a:noFill/>
        </p:spPr>
        <p:txBody>
          <a:bodyPr wrap="square" rtlCol="0">
            <a:spAutoFit/>
          </a:bodyPr>
          <a:lstStyle/>
          <a:p>
            <a:r>
              <a:rPr lang="en-GB" sz="1350" dirty="0"/>
              <a:t>Throughout the lesson, I will be asking these questions. Make notes here when you spot a possible answer to one of them.</a:t>
            </a:r>
          </a:p>
        </p:txBody>
      </p:sp>
      <p:graphicFrame>
        <p:nvGraphicFramePr>
          <p:cNvPr id="4" name="Table 3">
            <a:extLst>
              <a:ext uri="{FF2B5EF4-FFF2-40B4-BE49-F238E27FC236}">
                <a16:creationId xmlns:a16="http://schemas.microsoft.com/office/drawing/2014/main" id="{2C347358-1DFF-4D92-942C-E371D287BC99}"/>
              </a:ext>
            </a:extLst>
          </p:cNvPr>
          <p:cNvGraphicFramePr>
            <a:graphicFrameLocks noGrp="1"/>
          </p:cNvGraphicFramePr>
          <p:nvPr>
            <p:extLst>
              <p:ext uri="{D42A27DB-BD31-4B8C-83A1-F6EECF244321}">
                <p14:modId xmlns:p14="http://schemas.microsoft.com/office/powerpoint/2010/main" val="3880752428"/>
              </p:ext>
            </p:extLst>
          </p:nvPr>
        </p:nvGraphicFramePr>
        <p:xfrm>
          <a:off x="140270" y="4080514"/>
          <a:ext cx="3672408" cy="572961"/>
        </p:xfrm>
        <a:graphic>
          <a:graphicData uri="http://schemas.openxmlformats.org/drawingml/2006/table">
            <a:tbl>
              <a:tblPr firstRow="1" firstCol="1" bandRow="1">
                <a:tableStyleId>{5C22544A-7EE6-4342-B048-85BDC9FD1C3A}</a:tableStyleId>
              </a:tblPr>
              <a:tblGrid>
                <a:gridCol w="539612">
                  <a:extLst>
                    <a:ext uri="{9D8B030D-6E8A-4147-A177-3AD203B41FA5}">
                      <a16:colId xmlns:a16="http://schemas.microsoft.com/office/drawing/2014/main" val="1041927041"/>
                    </a:ext>
                  </a:extLst>
                </a:gridCol>
                <a:gridCol w="3132796">
                  <a:extLst>
                    <a:ext uri="{9D8B030D-6E8A-4147-A177-3AD203B41FA5}">
                      <a16:colId xmlns:a16="http://schemas.microsoft.com/office/drawing/2014/main" val="1995010254"/>
                    </a:ext>
                  </a:extLst>
                </a:gridCol>
              </a:tblGrid>
              <a:tr h="444254">
                <a:tc>
                  <a:txBody>
                    <a:bodyPr/>
                    <a:lstStyle/>
                    <a:p>
                      <a:pPr>
                        <a:lnSpc>
                          <a:spcPct val="107000"/>
                        </a:lnSpc>
                        <a:spcAft>
                          <a:spcPts val="0"/>
                        </a:spcAft>
                      </a:pPr>
                      <a:r>
                        <a:rPr lang="en-GB" sz="1200" dirty="0">
                          <a:solidFill>
                            <a:schemeClr val="bg2"/>
                          </a:solidFill>
                          <a:effectLst/>
                        </a:rPr>
                        <a:t>B1.8</a:t>
                      </a:r>
                      <a:endParaRPr lang="en-GB" sz="12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lvl="0">
                        <a:lnSpc>
                          <a:spcPct val="107000"/>
                        </a:lnSpc>
                        <a:spcAft>
                          <a:spcPts val="0"/>
                        </a:spcAft>
                        <a:buNone/>
                      </a:pPr>
                      <a:r>
                        <a:rPr lang="en-GB" sz="1200" b="1" dirty="0">
                          <a:solidFill>
                            <a:schemeClr val="bg2"/>
                          </a:solidFill>
                          <a:effectLst/>
                        </a:rPr>
                        <a:t>The molecular structures of the large molecules and how they are used in the body: Lipids.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209543345"/>
                  </a:ext>
                </a:extLst>
              </a:tr>
            </a:tbl>
          </a:graphicData>
        </a:graphic>
      </p:graphicFrame>
      <p:sp>
        <p:nvSpPr>
          <p:cNvPr id="3" name="TextBox 2">
            <a:extLst>
              <a:ext uri="{FF2B5EF4-FFF2-40B4-BE49-F238E27FC236}">
                <a16:creationId xmlns:a16="http://schemas.microsoft.com/office/drawing/2014/main" id="{4E9E0989-C1F2-4F65-923E-9C6A45A71263}"/>
              </a:ext>
            </a:extLst>
          </p:cNvPr>
          <p:cNvSpPr txBox="1"/>
          <p:nvPr/>
        </p:nvSpPr>
        <p:spPr>
          <a:xfrm>
            <a:off x="5285283" y="112736"/>
            <a:ext cx="346249" cy="207749"/>
          </a:xfrm>
          <a:prstGeom prst="rect">
            <a:avLst/>
          </a:prstGeom>
          <a:noFill/>
        </p:spPr>
        <p:txBody>
          <a:bodyPr wrap="none" lIns="0" tIns="0" rIns="0" bIns="0" rtlCol="0">
            <a:spAutoFit/>
          </a:bodyPr>
          <a:lstStyle/>
          <a:p>
            <a:r>
              <a:rPr lang="en-GB" sz="1350" dirty="0"/>
              <a:t>AO1</a:t>
            </a:r>
          </a:p>
        </p:txBody>
      </p:sp>
      <p:sp>
        <p:nvSpPr>
          <p:cNvPr id="6" name="TextBox 5">
            <a:extLst>
              <a:ext uri="{FF2B5EF4-FFF2-40B4-BE49-F238E27FC236}">
                <a16:creationId xmlns:a16="http://schemas.microsoft.com/office/drawing/2014/main" id="{96860EA1-DB73-4D17-B044-91CCE919BD41}"/>
              </a:ext>
            </a:extLst>
          </p:cNvPr>
          <p:cNvSpPr txBox="1"/>
          <p:nvPr/>
        </p:nvSpPr>
        <p:spPr>
          <a:xfrm>
            <a:off x="7092280" y="2931790"/>
            <a:ext cx="346249" cy="207749"/>
          </a:xfrm>
          <a:prstGeom prst="rect">
            <a:avLst/>
          </a:prstGeom>
          <a:noFill/>
        </p:spPr>
        <p:txBody>
          <a:bodyPr wrap="none" lIns="0" tIns="0" rIns="0" bIns="0" rtlCol="0">
            <a:spAutoFit/>
          </a:bodyPr>
          <a:lstStyle/>
          <a:p>
            <a:r>
              <a:rPr lang="en-GB" sz="1350" dirty="0"/>
              <a:t>AO2</a:t>
            </a:r>
          </a:p>
        </p:txBody>
      </p:sp>
      <p:sp>
        <p:nvSpPr>
          <p:cNvPr id="7" name="TextBox 6">
            <a:extLst>
              <a:ext uri="{FF2B5EF4-FFF2-40B4-BE49-F238E27FC236}">
                <a16:creationId xmlns:a16="http://schemas.microsoft.com/office/drawing/2014/main" id="{EEA676CC-2F1B-4017-AC6C-A8C695375478}"/>
              </a:ext>
            </a:extLst>
          </p:cNvPr>
          <p:cNvSpPr txBox="1"/>
          <p:nvPr/>
        </p:nvSpPr>
        <p:spPr>
          <a:xfrm>
            <a:off x="5125354" y="4842536"/>
            <a:ext cx="346249" cy="207749"/>
          </a:xfrm>
          <a:prstGeom prst="rect">
            <a:avLst/>
          </a:prstGeom>
          <a:noFill/>
        </p:spPr>
        <p:txBody>
          <a:bodyPr wrap="none" lIns="0" tIns="0" rIns="0" bIns="0" rtlCol="0">
            <a:spAutoFit/>
          </a:bodyPr>
          <a:lstStyle/>
          <a:p>
            <a:r>
              <a:rPr lang="en-GB" sz="1350" dirty="0"/>
              <a:t>AO2</a:t>
            </a:r>
          </a:p>
        </p:txBody>
      </p:sp>
      <p:sp>
        <p:nvSpPr>
          <p:cNvPr id="8" name="TextBox 7">
            <a:extLst>
              <a:ext uri="{FF2B5EF4-FFF2-40B4-BE49-F238E27FC236}">
                <a16:creationId xmlns:a16="http://schemas.microsoft.com/office/drawing/2014/main" id="{915C8DEF-52A5-416F-94DB-B9B088738E52}"/>
              </a:ext>
            </a:extLst>
          </p:cNvPr>
          <p:cNvSpPr txBox="1"/>
          <p:nvPr/>
        </p:nvSpPr>
        <p:spPr>
          <a:xfrm>
            <a:off x="1663424" y="2931789"/>
            <a:ext cx="346249" cy="207749"/>
          </a:xfrm>
          <a:prstGeom prst="rect">
            <a:avLst/>
          </a:prstGeom>
          <a:noFill/>
        </p:spPr>
        <p:txBody>
          <a:bodyPr wrap="none" lIns="0" tIns="0" rIns="0" bIns="0" rtlCol="0">
            <a:spAutoFit/>
          </a:bodyPr>
          <a:lstStyle/>
          <a:p>
            <a:r>
              <a:rPr lang="en-GB" sz="1350" dirty="0"/>
              <a:t>AO3</a:t>
            </a:r>
          </a:p>
        </p:txBody>
      </p:sp>
      <p:sp>
        <p:nvSpPr>
          <p:cNvPr id="5" name="Footer Placeholder 4">
            <a:extLst>
              <a:ext uri="{FF2B5EF4-FFF2-40B4-BE49-F238E27FC236}">
                <a16:creationId xmlns:a16="http://schemas.microsoft.com/office/drawing/2014/main" id="{0D496144-2615-74EA-30AF-4B704DD4CABB}"/>
              </a:ext>
            </a:extLst>
          </p:cNvPr>
          <p:cNvSpPr>
            <a:spLocks noGrp="1"/>
          </p:cNvSpPr>
          <p:nvPr>
            <p:ph type="ftr" sz="quarter" idx="11"/>
          </p:nvPr>
        </p:nvSpPr>
        <p:spPr/>
        <p:txBody>
          <a:bodyPr/>
          <a:lstStyle/>
          <a:p>
            <a:r>
              <a:rPr lang="en-GB" dirty="0"/>
              <a:t>Education and Training Foundation</a:t>
            </a:r>
          </a:p>
        </p:txBody>
      </p:sp>
      <p:sp>
        <p:nvSpPr>
          <p:cNvPr id="9" name="Slide Number Placeholder 8">
            <a:extLst>
              <a:ext uri="{FF2B5EF4-FFF2-40B4-BE49-F238E27FC236}">
                <a16:creationId xmlns:a16="http://schemas.microsoft.com/office/drawing/2014/main" id="{27E7659E-E9CE-3BA8-7F15-7123B0F708C2}"/>
              </a:ext>
            </a:extLst>
          </p:cNvPr>
          <p:cNvSpPr>
            <a:spLocks noGrp="1"/>
          </p:cNvSpPr>
          <p:nvPr>
            <p:ph type="sldNum" sz="quarter" idx="12"/>
          </p:nvPr>
        </p:nvSpPr>
        <p:spPr/>
        <p:txBody>
          <a:bodyPr/>
          <a:lstStyle/>
          <a:p>
            <a:fld id="{B4B6C296-A44E-4A66-BF29-5BE7E42CBA01}" type="slidenum">
              <a:rPr lang="en-GB" smtClean="0"/>
              <a:t>9</a:t>
            </a:fld>
            <a:endParaRPr lang="en-GB"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EA6750-D4CD-DC3F-47FC-A60BBE35080A}"/>
              </a:ext>
            </a:extLst>
          </p:cNvPr>
          <p:cNvSpPr>
            <a:spLocks noGrp="1"/>
          </p:cNvSpPr>
          <p:nvPr>
            <p:ph type="title"/>
          </p:nvPr>
        </p:nvSpPr>
        <p:spPr>
          <a:xfrm>
            <a:off x="196850" y="1"/>
            <a:ext cx="7886700" cy="994172"/>
          </a:xfrm>
        </p:spPr>
        <p:txBody>
          <a:bodyPr>
            <a:normAutofit/>
          </a:bodyPr>
          <a:lstStyle/>
          <a:p>
            <a:r>
              <a:rPr lang="en-GB" sz="2000" b="1" dirty="0"/>
              <a:t>Practical: Benedict’s reaction</a:t>
            </a:r>
          </a:p>
        </p:txBody>
      </p:sp>
      <p:sp>
        <p:nvSpPr>
          <p:cNvPr id="4" name="Content Placeholder 3">
            <a:extLst>
              <a:ext uri="{FF2B5EF4-FFF2-40B4-BE49-F238E27FC236}">
                <a16:creationId xmlns:a16="http://schemas.microsoft.com/office/drawing/2014/main" id="{15A95667-8C8D-A8E4-0A96-96930FCD665F}"/>
              </a:ext>
            </a:extLst>
          </p:cNvPr>
          <p:cNvSpPr>
            <a:spLocks noGrp="1"/>
          </p:cNvSpPr>
          <p:nvPr>
            <p:ph idx="1"/>
          </p:nvPr>
        </p:nvSpPr>
        <p:spPr>
          <a:xfrm>
            <a:off x="262468" y="855001"/>
            <a:ext cx="8684682" cy="3263504"/>
          </a:xfrm>
        </p:spPr>
        <p:txBody>
          <a:bodyPr vert="horz" lIns="68580" tIns="34290" rIns="68580" bIns="34290" rtlCol="0" anchor="t">
            <a:normAutofit/>
          </a:bodyPr>
          <a:lstStyle/>
          <a:p>
            <a:r>
              <a:rPr lang="en-GB" sz="1800" dirty="0"/>
              <a:t>Test used to identify reducing sugars.</a:t>
            </a:r>
            <a:endParaRPr lang="en-GB" sz="1800" dirty="0">
              <a:cs typeface="Calibri"/>
            </a:endParaRPr>
          </a:p>
          <a:p>
            <a:r>
              <a:rPr lang="en-GB" sz="1800" dirty="0"/>
              <a:t>These are carbohydrate molecules capable of reducing other molecules – adding hydrogen and removing oxygen from them.</a:t>
            </a:r>
          </a:p>
          <a:p>
            <a:r>
              <a:rPr lang="en-GB" sz="1800" dirty="0"/>
              <a:t>The Benedict’s test uses this property. Molecules in Benedict’s reagent are reduced by the presence of the reducing sugar, changing a blue copper (II) solution to a brick-red precipitate of a copper (I) solution. </a:t>
            </a:r>
          </a:p>
          <a:p>
            <a:r>
              <a:rPr lang="en-GB" sz="1800" dirty="0"/>
              <a:t>All monosaccharides and some disaccharides are reducing sugars.</a:t>
            </a:r>
          </a:p>
          <a:p>
            <a:r>
              <a:rPr lang="en-GB" sz="1800" dirty="0"/>
              <a:t>By adding hydrochloric acid to the sample, you break any non-reducing sugars down into reducing monosaccharides</a:t>
            </a:r>
          </a:p>
        </p:txBody>
      </p:sp>
      <p:pic>
        <p:nvPicPr>
          <p:cNvPr id="6" name="Picture 5" descr="Qr code&#10;&#10;Description automatically generated">
            <a:extLst>
              <a:ext uri="{FF2B5EF4-FFF2-40B4-BE49-F238E27FC236}">
                <a16:creationId xmlns:a16="http://schemas.microsoft.com/office/drawing/2014/main" id="{562B8045-B330-2115-1A05-2BC72048E8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2137" y="3492459"/>
            <a:ext cx="1579034" cy="1579034"/>
          </a:xfrm>
          <a:prstGeom prst="rect">
            <a:avLst/>
          </a:prstGeom>
        </p:spPr>
      </p:pic>
      <p:sp>
        <p:nvSpPr>
          <p:cNvPr id="7" name="TextBox 6">
            <a:extLst>
              <a:ext uri="{FF2B5EF4-FFF2-40B4-BE49-F238E27FC236}">
                <a16:creationId xmlns:a16="http://schemas.microsoft.com/office/drawing/2014/main" id="{AEA6DA46-0C7A-3679-F7AB-62B342C0CD81}"/>
              </a:ext>
            </a:extLst>
          </p:cNvPr>
          <p:cNvSpPr txBox="1"/>
          <p:nvPr/>
        </p:nvSpPr>
        <p:spPr>
          <a:xfrm>
            <a:off x="234000" y="3675473"/>
            <a:ext cx="5081145" cy="715581"/>
          </a:xfrm>
          <a:prstGeom prst="rect">
            <a:avLst/>
          </a:prstGeom>
          <a:noFill/>
        </p:spPr>
        <p:txBody>
          <a:bodyPr wrap="square" rtlCol="0">
            <a:spAutoFit/>
          </a:bodyPr>
          <a:lstStyle/>
          <a:p>
            <a:r>
              <a:rPr lang="en-GB" sz="1350" dirty="0"/>
              <a:t>Use the QR codes to find out more about the biochemistry of the Benedict’s test or go to: </a:t>
            </a:r>
            <a:r>
              <a:rPr lang="en-GB" sz="1350" dirty="0">
                <a:hlinkClick r:id="rId4"/>
              </a:rPr>
              <a:t>https://byjus.com/chemistry/benedicts-test/</a:t>
            </a:r>
            <a:r>
              <a:rPr lang="en-GB" sz="1350" dirty="0"/>
              <a:t> or </a:t>
            </a:r>
            <a:r>
              <a:rPr lang="en-GB" sz="1350" dirty="0">
                <a:hlinkClick r:id="rId5"/>
              </a:rPr>
              <a:t>https://microbenotes.com/benedicts-test/</a:t>
            </a:r>
            <a:r>
              <a:rPr lang="en-GB" sz="1350" dirty="0"/>
              <a:t>.</a:t>
            </a:r>
          </a:p>
        </p:txBody>
      </p:sp>
      <p:pic>
        <p:nvPicPr>
          <p:cNvPr id="9" name="Picture 8" descr="Qr code&#10;&#10;Description automatically generated">
            <a:extLst>
              <a:ext uri="{FF2B5EF4-FFF2-40B4-BE49-F238E27FC236}">
                <a16:creationId xmlns:a16="http://schemas.microsoft.com/office/drawing/2014/main" id="{C029678B-9596-267E-C7FC-BA6EE4DE0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15145" y="3498982"/>
            <a:ext cx="1579034" cy="1579034"/>
          </a:xfrm>
          <a:prstGeom prst="rect">
            <a:avLst/>
          </a:prstGeom>
        </p:spPr>
      </p:pic>
      <p:sp>
        <p:nvSpPr>
          <p:cNvPr id="2" name="Footer Placeholder 1">
            <a:extLst>
              <a:ext uri="{FF2B5EF4-FFF2-40B4-BE49-F238E27FC236}">
                <a16:creationId xmlns:a16="http://schemas.microsoft.com/office/drawing/2014/main" id="{E4DCE66D-FFCD-3D09-C099-93162DFC4CFC}"/>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9D5498B5-DC4E-C551-2192-57A844E2EC03}"/>
              </a:ext>
            </a:extLst>
          </p:cNvPr>
          <p:cNvSpPr>
            <a:spLocks noGrp="1"/>
          </p:cNvSpPr>
          <p:nvPr>
            <p:ph type="sldNum" sz="quarter" idx="12"/>
          </p:nvPr>
        </p:nvSpPr>
        <p:spPr/>
        <p:txBody>
          <a:bodyPr/>
          <a:lstStyle/>
          <a:p>
            <a:fld id="{03423B0E-AC18-405A-BE2C-9F8B28E6E755}" type="slidenum">
              <a:rPr lang="en-GB" smtClean="0"/>
              <a:t>90</a:t>
            </a:fld>
            <a:endParaRPr lang="en-GB" dirty="0"/>
          </a:p>
        </p:txBody>
      </p:sp>
    </p:spTree>
    <p:extLst>
      <p:ext uri="{BB962C8B-B14F-4D97-AF65-F5344CB8AC3E}">
        <p14:creationId xmlns:p14="http://schemas.microsoft.com/office/powerpoint/2010/main" val="39903573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29DFC-FB28-5625-9555-B614F98EF6BC}"/>
              </a:ext>
            </a:extLst>
          </p:cNvPr>
          <p:cNvSpPr>
            <a:spLocks noGrp="1"/>
          </p:cNvSpPr>
          <p:nvPr>
            <p:ph type="title"/>
          </p:nvPr>
        </p:nvSpPr>
        <p:spPr/>
        <p:txBody>
          <a:bodyPr>
            <a:normAutofit/>
          </a:bodyPr>
          <a:lstStyle/>
          <a:p>
            <a:r>
              <a:rPr lang="en-GB" sz="2000" b="1" dirty="0"/>
              <a:t>Risk assessment</a:t>
            </a:r>
          </a:p>
        </p:txBody>
      </p:sp>
      <p:sp>
        <p:nvSpPr>
          <p:cNvPr id="3" name="Content Placeholder 2">
            <a:extLst>
              <a:ext uri="{FF2B5EF4-FFF2-40B4-BE49-F238E27FC236}">
                <a16:creationId xmlns:a16="http://schemas.microsoft.com/office/drawing/2014/main" id="{94246FD2-F7A6-C37D-F0B6-F3977F9C8FB0}"/>
              </a:ext>
            </a:extLst>
          </p:cNvPr>
          <p:cNvSpPr>
            <a:spLocks noGrp="1"/>
          </p:cNvSpPr>
          <p:nvPr>
            <p:ph idx="1"/>
          </p:nvPr>
        </p:nvSpPr>
        <p:spPr>
          <a:xfrm>
            <a:off x="252094" y="1409934"/>
            <a:ext cx="8423593" cy="3010623"/>
          </a:xfrm>
        </p:spPr>
        <p:txBody>
          <a:bodyPr/>
          <a:lstStyle/>
          <a:p>
            <a:r>
              <a:rPr lang="en-GB" sz="2400" dirty="0"/>
              <a:t>Hydrochloric acid (HCl): Corrosive. Do not get on skin or in eyes. Use a 0.1 M solution to lower the risk. Wear lab coat and goggles.</a:t>
            </a:r>
          </a:p>
          <a:p>
            <a:r>
              <a:rPr lang="en-GB" sz="2400" dirty="0"/>
              <a:t>Benedict’s reagent: Harmful. Can also stain skin and clothing. Wear lab coat and goggles.</a:t>
            </a:r>
          </a:p>
          <a:p>
            <a:r>
              <a:rPr lang="en-GB" sz="2400" dirty="0"/>
              <a:t>Glucose solutions and food samples: Do not eat or drink anything in the laboratory. </a:t>
            </a:r>
          </a:p>
          <a:p>
            <a:endParaRPr lang="en-GB" dirty="0"/>
          </a:p>
        </p:txBody>
      </p:sp>
      <p:sp>
        <p:nvSpPr>
          <p:cNvPr id="4" name="Footer Placeholder 3">
            <a:extLst>
              <a:ext uri="{FF2B5EF4-FFF2-40B4-BE49-F238E27FC236}">
                <a16:creationId xmlns:a16="http://schemas.microsoft.com/office/drawing/2014/main" id="{5CD226FB-1FC5-05F7-4011-FAE726B91642}"/>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E720B65-615C-4F8B-B067-C914CEB12331}"/>
              </a:ext>
            </a:extLst>
          </p:cNvPr>
          <p:cNvSpPr>
            <a:spLocks noGrp="1"/>
          </p:cNvSpPr>
          <p:nvPr>
            <p:ph type="sldNum" sz="quarter" idx="12"/>
          </p:nvPr>
        </p:nvSpPr>
        <p:spPr/>
        <p:txBody>
          <a:bodyPr/>
          <a:lstStyle/>
          <a:p>
            <a:fld id="{03423B0E-AC18-405A-BE2C-9F8B28E6E755}" type="slidenum">
              <a:rPr lang="en-GB" smtClean="0"/>
              <a:t>91</a:t>
            </a:fld>
            <a:endParaRPr lang="en-GB" dirty="0"/>
          </a:p>
        </p:txBody>
      </p:sp>
    </p:spTree>
    <p:extLst>
      <p:ext uri="{BB962C8B-B14F-4D97-AF65-F5344CB8AC3E}">
        <p14:creationId xmlns:p14="http://schemas.microsoft.com/office/powerpoint/2010/main" val="34924287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F304D-8C99-EAD8-E2D7-39724F3231E5}"/>
              </a:ext>
            </a:extLst>
          </p:cNvPr>
          <p:cNvSpPr>
            <a:spLocks noGrp="1"/>
          </p:cNvSpPr>
          <p:nvPr>
            <p:ph type="title"/>
          </p:nvPr>
        </p:nvSpPr>
        <p:spPr/>
        <p:txBody>
          <a:bodyPr>
            <a:normAutofit/>
          </a:bodyPr>
          <a:lstStyle/>
          <a:p>
            <a:r>
              <a:rPr lang="en-GB" sz="2000" b="1" dirty="0"/>
              <a:t>Benedict’s test</a:t>
            </a:r>
          </a:p>
        </p:txBody>
      </p:sp>
      <p:sp>
        <p:nvSpPr>
          <p:cNvPr id="3" name="Content Placeholder 2">
            <a:extLst>
              <a:ext uri="{FF2B5EF4-FFF2-40B4-BE49-F238E27FC236}">
                <a16:creationId xmlns:a16="http://schemas.microsoft.com/office/drawing/2014/main" id="{10738108-567D-6BA8-13DB-00BD05A6B617}"/>
              </a:ext>
            </a:extLst>
          </p:cNvPr>
          <p:cNvSpPr>
            <a:spLocks noGrp="1"/>
          </p:cNvSpPr>
          <p:nvPr>
            <p:ph idx="1"/>
          </p:nvPr>
        </p:nvSpPr>
        <p:spPr/>
        <p:txBody>
          <a:bodyPr/>
          <a:lstStyle/>
          <a:p>
            <a:r>
              <a:rPr lang="en-GB" sz="2800" dirty="0"/>
              <a:t>Follow the instructions in the practical workbook.</a:t>
            </a:r>
          </a:p>
          <a:p>
            <a:r>
              <a:rPr lang="en-GB" sz="2800" dirty="0"/>
              <a:t>You are going to be testing several samples.</a:t>
            </a:r>
          </a:p>
          <a:p>
            <a:r>
              <a:rPr lang="en-GB" sz="2800" dirty="0"/>
              <a:t>At the end of the practical we are going to discuss the results and use these to determine the properties of the carbohydrates we have used. </a:t>
            </a:r>
          </a:p>
        </p:txBody>
      </p:sp>
      <p:sp>
        <p:nvSpPr>
          <p:cNvPr id="4" name="Footer Placeholder 3">
            <a:extLst>
              <a:ext uri="{FF2B5EF4-FFF2-40B4-BE49-F238E27FC236}">
                <a16:creationId xmlns:a16="http://schemas.microsoft.com/office/drawing/2014/main" id="{653D6BC0-684B-D02D-98AA-B7AE96487410}"/>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03511866-071E-5A41-7DD4-457D72C63B24}"/>
              </a:ext>
            </a:extLst>
          </p:cNvPr>
          <p:cNvSpPr>
            <a:spLocks noGrp="1"/>
          </p:cNvSpPr>
          <p:nvPr>
            <p:ph type="sldNum" sz="quarter" idx="12"/>
          </p:nvPr>
        </p:nvSpPr>
        <p:spPr/>
        <p:txBody>
          <a:bodyPr/>
          <a:lstStyle/>
          <a:p>
            <a:fld id="{03423B0E-AC18-405A-BE2C-9F8B28E6E755}" type="slidenum">
              <a:rPr lang="en-GB" smtClean="0"/>
              <a:t>92</a:t>
            </a:fld>
            <a:endParaRPr lang="en-GB" dirty="0"/>
          </a:p>
        </p:txBody>
      </p:sp>
    </p:spTree>
    <p:extLst>
      <p:ext uri="{BB962C8B-B14F-4D97-AF65-F5344CB8AC3E}">
        <p14:creationId xmlns:p14="http://schemas.microsoft.com/office/powerpoint/2010/main" val="20882756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1C792E5-4D2B-F9A5-8D89-F5EA746984B0}"/>
              </a:ext>
            </a:extLst>
          </p:cNvPr>
          <p:cNvSpPr>
            <a:spLocks noGrp="1"/>
          </p:cNvSpPr>
          <p:nvPr>
            <p:ph type="ctrTitle"/>
          </p:nvPr>
        </p:nvSpPr>
        <p:spPr/>
        <p:txBody>
          <a:bodyPr/>
          <a:lstStyle/>
          <a:p>
            <a:r>
              <a:rPr lang="en-GB" sz="6000" dirty="0"/>
              <a:t>Practical lab</a:t>
            </a:r>
          </a:p>
        </p:txBody>
      </p:sp>
      <p:sp>
        <p:nvSpPr>
          <p:cNvPr id="7" name="Subtitle 6">
            <a:extLst>
              <a:ext uri="{FF2B5EF4-FFF2-40B4-BE49-F238E27FC236}">
                <a16:creationId xmlns:a16="http://schemas.microsoft.com/office/drawing/2014/main" id="{D1C4D332-4657-A664-0C1C-7122EAF544BD}"/>
              </a:ext>
            </a:extLst>
          </p:cNvPr>
          <p:cNvSpPr>
            <a:spLocks noGrp="1"/>
          </p:cNvSpPr>
          <p:nvPr>
            <p:ph type="subTitle" idx="1"/>
          </p:nvPr>
        </p:nvSpPr>
        <p:spPr/>
        <p:txBody>
          <a:bodyPr>
            <a:normAutofit/>
          </a:bodyPr>
          <a:lstStyle/>
          <a:p>
            <a:r>
              <a:rPr lang="en-GB" dirty="0"/>
              <a:t>Benedict’s test</a:t>
            </a:r>
          </a:p>
        </p:txBody>
      </p:sp>
      <p:sp>
        <p:nvSpPr>
          <p:cNvPr id="5" name="Slide Number Placeholder 4">
            <a:extLst>
              <a:ext uri="{FF2B5EF4-FFF2-40B4-BE49-F238E27FC236}">
                <a16:creationId xmlns:a16="http://schemas.microsoft.com/office/drawing/2014/main" id="{A64E7A42-8590-6DCA-F5FE-61E5416F41AE}"/>
              </a:ext>
            </a:extLst>
          </p:cNvPr>
          <p:cNvSpPr>
            <a:spLocks noGrp="1"/>
          </p:cNvSpPr>
          <p:nvPr>
            <p:ph type="sldNum" sz="quarter" idx="4294967295"/>
          </p:nvPr>
        </p:nvSpPr>
        <p:spPr>
          <a:xfrm>
            <a:off x="8234363" y="4767263"/>
            <a:ext cx="909637" cy="274637"/>
          </a:xfrm>
        </p:spPr>
        <p:txBody>
          <a:bodyPr/>
          <a:lstStyle/>
          <a:p>
            <a:fld id="{03423B0E-AC18-405A-BE2C-9F8B28E6E755}" type="slidenum">
              <a:rPr lang="en-GB" smtClean="0"/>
              <a:t>93</a:t>
            </a:fld>
            <a:endParaRPr lang="en-GB" dirty="0"/>
          </a:p>
        </p:txBody>
      </p:sp>
      <p:pic>
        <p:nvPicPr>
          <p:cNvPr id="11" name="Picture 10" descr="Glass tubes in laboratory">
            <a:extLst>
              <a:ext uri="{FF2B5EF4-FFF2-40B4-BE49-F238E27FC236}">
                <a16:creationId xmlns:a16="http://schemas.microsoft.com/office/drawing/2014/main" id="{183EA29E-596C-5069-E881-7B5E77B5BA1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3453" r="1"/>
          <a:stretch/>
        </p:blipFill>
        <p:spPr>
          <a:xfrm>
            <a:off x="-750087" y="1915200"/>
            <a:ext cx="2992281" cy="1997100"/>
          </a:xfrm>
          <a:prstGeom prst="rect">
            <a:avLst/>
          </a:prstGeom>
        </p:spPr>
      </p:pic>
    </p:spTree>
    <p:extLst>
      <p:ext uri="{BB962C8B-B14F-4D97-AF65-F5344CB8AC3E}">
        <p14:creationId xmlns:p14="http://schemas.microsoft.com/office/powerpoint/2010/main" val="4790322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FC779-81CD-B10C-8DA5-E7193F940F68}"/>
              </a:ext>
            </a:extLst>
          </p:cNvPr>
          <p:cNvSpPr>
            <a:spLocks noGrp="1"/>
          </p:cNvSpPr>
          <p:nvPr>
            <p:ph type="title"/>
          </p:nvPr>
        </p:nvSpPr>
        <p:spPr/>
        <p:txBody>
          <a:bodyPr>
            <a:normAutofit/>
          </a:bodyPr>
          <a:lstStyle/>
          <a:p>
            <a:r>
              <a:rPr lang="en-GB" sz="2000" b="1" dirty="0"/>
              <a:t>Going round the room</a:t>
            </a:r>
          </a:p>
        </p:txBody>
      </p:sp>
      <p:sp>
        <p:nvSpPr>
          <p:cNvPr id="3" name="Content Placeholder 2">
            <a:extLst>
              <a:ext uri="{FF2B5EF4-FFF2-40B4-BE49-F238E27FC236}">
                <a16:creationId xmlns:a16="http://schemas.microsoft.com/office/drawing/2014/main" id="{C8584381-0342-4C3B-7107-45AF8C2476A9}"/>
              </a:ext>
            </a:extLst>
          </p:cNvPr>
          <p:cNvSpPr>
            <a:spLocks noGrp="1"/>
          </p:cNvSpPr>
          <p:nvPr>
            <p:ph idx="1"/>
          </p:nvPr>
        </p:nvSpPr>
        <p:spPr/>
        <p:txBody>
          <a:bodyPr vert="horz" lIns="0" tIns="0" rIns="0" bIns="0" rtlCol="0" anchor="t">
            <a:normAutofit fontScale="62500" lnSpcReduction="20000"/>
          </a:bodyPr>
          <a:lstStyle/>
          <a:p>
            <a:r>
              <a:rPr lang="en-GB" dirty="0"/>
              <a:t>Each group must provide:</a:t>
            </a:r>
          </a:p>
          <a:p>
            <a:pPr lvl="1">
              <a:buFont typeface="Courier New" panose="02070309020205020404" pitchFamily="49" charset="0"/>
              <a:buChar char="o"/>
            </a:pPr>
            <a:r>
              <a:rPr lang="en-GB" dirty="0"/>
              <a:t>the result of the Benedict’s test (reducing or non-reducing) on one sample they tested</a:t>
            </a:r>
            <a:endParaRPr lang="en-GB" dirty="0">
              <a:cs typeface="Arial"/>
            </a:endParaRPr>
          </a:p>
          <a:p>
            <a:pPr lvl="1">
              <a:buFont typeface="Courier New" panose="02070309020205020404" pitchFamily="49" charset="0"/>
              <a:buChar char="o"/>
            </a:pPr>
            <a:r>
              <a:rPr lang="en-GB" dirty="0"/>
              <a:t>an explanation of what this result means (does it contain reducing or non-reducing sugars </a:t>
            </a:r>
            <a:r>
              <a:rPr lang="en-GB" dirty="0">
                <a:sym typeface="Symbol" panose="05050102010706020507" pitchFamily="18" charset="2"/>
              </a:rPr>
              <a:t> </a:t>
            </a:r>
            <a:r>
              <a:rPr lang="en-GB" dirty="0"/>
              <a:t>how do you know?)</a:t>
            </a:r>
            <a:endParaRPr lang="en-GB" dirty="0">
              <a:cs typeface="Arial"/>
            </a:endParaRPr>
          </a:p>
          <a:p>
            <a:pPr lvl="1"/>
            <a:endParaRPr lang="en-GB" dirty="0"/>
          </a:p>
          <a:p>
            <a:r>
              <a:rPr lang="en-GB" dirty="0"/>
              <a:t>and:</a:t>
            </a:r>
            <a:endParaRPr lang="en-GB" dirty="0">
              <a:cs typeface="Arial"/>
            </a:endParaRPr>
          </a:p>
          <a:p>
            <a:pPr lvl="1">
              <a:buFont typeface="Courier New" panose="02070309020205020404" pitchFamily="49" charset="0"/>
              <a:buChar char="o"/>
            </a:pPr>
            <a:r>
              <a:rPr lang="en-GB" dirty="0"/>
              <a:t>a reason why the sample tested contains or does not contain reducing or non-reducing sugars in terms of where the sample comes from</a:t>
            </a:r>
            <a:endParaRPr lang="en-GB" dirty="0">
              <a:cs typeface="Arial"/>
            </a:endParaRPr>
          </a:p>
          <a:p>
            <a:pPr lvl="1">
              <a:buFont typeface="Courier New" panose="02070309020205020404" pitchFamily="49" charset="0"/>
              <a:buChar char="o"/>
            </a:pPr>
            <a:r>
              <a:rPr lang="en-GB" dirty="0"/>
              <a:t>a value of the amount of reducing sugars present if the quantitative test has been used</a:t>
            </a:r>
            <a:endParaRPr lang="en-GB" dirty="0">
              <a:cs typeface="Arial"/>
            </a:endParaRPr>
          </a:p>
          <a:p>
            <a:pPr lvl="1">
              <a:buFont typeface="Courier New" panose="02070309020205020404" pitchFamily="49" charset="0"/>
              <a:buChar char="o"/>
            </a:pPr>
            <a:r>
              <a:rPr lang="en-GB" dirty="0"/>
              <a:t>a problem you noted when carrying out your tests (either with the method itself or your own practice of it) and a possible solution to that problem. </a:t>
            </a:r>
            <a:endParaRPr lang="en-GB" dirty="0">
              <a:cs typeface="Arial"/>
            </a:endParaRPr>
          </a:p>
        </p:txBody>
      </p:sp>
      <p:sp>
        <p:nvSpPr>
          <p:cNvPr id="4" name="Footer Placeholder 3">
            <a:extLst>
              <a:ext uri="{FF2B5EF4-FFF2-40B4-BE49-F238E27FC236}">
                <a16:creationId xmlns:a16="http://schemas.microsoft.com/office/drawing/2014/main" id="{1EFA738E-3DEE-6E7E-3916-E6976403D020}"/>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55033CC4-B95A-BD33-4C57-54F3714F73A7}"/>
              </a:ext>
            </a:extLst>
          </p:cNvPr>
          <p:cNvSpPr>
            <a:spLocks noGrp="1"/>
          </p:cNvSpPr>
          <p:nvPr>
            <p:ph type="sldNum" sz="quarter" idx="12"/>
          </p:nvPr>
        </p:nvSpPr>
        <p:spPr/>
        <p:txBody>
          <a:bodyPr/>
          <a:lstStyle/>
          <a:p>
            <a:fld id="{03423B0E-AC18-405A-BE2C-9F8B28E6E755}" type="slidenum">
              <a:rPr lang="en-GB" smtClean="0"/>
              <a:t>94</a:t>
            </a:fld>
            <a:endParaRPr lang="en-GB" dirty="0"/>
          </a:p>
        </p:txBody>
      </p:sp>
    </p:spTree>
    <p:extLst>
      <p:ext uri="{BB962C8B-B14F-4D97-AF65-F5344CB8AC3E}">
        <p14:creationId xmlns:p14="http://schemas.microsoft.com/office/powerpoint/2010/main" val="383701833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F0942-933F-E2CD-AC7D-275054A72061}"/>
              </a:ext>
            </a:extLst>
          </p:cNvPr>
          <p:cNvSpPr>
            <a:spLocks noGrp="1"/>
          </p:cNvSpPr>
          <p:nvPr>
            <p:ph type="title"/>
          </p:nvPr>
        </p:nvSpPr>
        <p:spPr/>
        <p:txBody>
          <a:bodyPr>
            <a:noAutofit/>
          </a:bodyPr>
          <a:lstStyle/>
          <a:p>
            <a:r>
              <a:rPr lang="en-GB" sz="2000" b="1" dirty="0"/>
              <a:t>Uses of Benedict’s reagent in healthcare</a:t>
            </a:r>
          </a:p>
        </p:txBody>
      </p:sp>
      <p:sp>
        <p:nvSpPr>
          <p:cNvPr id="3" name="Content Placeholder 2">
            <a:extLst>
              <a:ext uri="{FF2B5EF4-FFF2-40B4-BE49-F238E27FC236}">
                <a16:creationId xmlns:a16="http://schemas.microsoft.com/office/drawing/2014/main" id="{940EB13E-1EBC-92A4-89B5-6EDA785F69EB}"/>
              </a:ext>
            </a:extLst>
          </p:cNvPr>
          <p:cNvSpPr>
            <a:spLocks noGrp="1"/>
          </p:cNvSpPr>
          <p:nvPr>
            <p:ph idx="1"/>
          </p:nvPr>
        </p:nvSpPr>
        <p:spPr/>
        <p:txBody>
          <a:bodyPr>
            <a:normAutofit fontScale="62500" lnSpcReduction="20000"/>
          </a:bodyPr>
          <a:lstStyle/>
          <a:p>
            <a:r>
              <a:rPr lang="en-GB" dirty="0"/>
              <a:t>In the modern day, we use ‘dipsticks’ to test for glucose in urine.</a:t>
            </a:r>
          </a:p>
          <a:p>
            <a:r>
              <a:rPr lang="en-GB" dirty="0"/>
              <a:t>You might have had a chance to perform this test with some fake urine in another part of the course or on placement.</a:t>
            </a:r>
          </a:p>
          <a:p>
            <a:r>
              <a:rPr lang="en-GB" dirty="0"/>
              <a:t>However, before we had the technology to do this, the Benedict’s test was commonly used.</a:t>
            </a:r>
          </a:p>
          <a:p>
            <a:r>
              <a:rPr lang="en-GB" dirty="0"/>
              <a:t>GPs would have the required solutions and equipment available if needed along with other tests (Biuret test for protein, for example).</a:t>
            </a:r>
          </a:p>
          <a:p>
            <a:r>
              <a:rPr lang="en-GB" dirty="0"/>
              <a:t>Later, the components of the test were mixed into a tablet with chemicals to create an exothermic reaction (to provide the heat needed). This was more portable (no need for heat source) and allowed patients to test themselves – just drop the tablet into the sample.</a:t>
            </a:r>
          </a:p>
        </p:txBody>
      </p:sp>
      <p:sp>
        <p:nvSpPr>
          <p:cNvPr id="4" name="Footer Placeholder 3">
            <a:extLst>
              <a:ext uri="{FF2B5EF4-FFF2-40B4-BE49-F238E27FC236}">
                <a16:creationId xmlns:a16="http://schemas.microsoft.com/office/drawing/2014/main" id="{0CC11448-B4A0-0F64-CC4E-0B76A3F2A79D}"/>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50FFF161-BC0C-1FA7-5C12-6AE5EC23F010}"/>
              </a:ext>
            </a:extLst>
          </p:cNvPr>
          <p:cNvSpPr>
            <a:spLocks noGrp="1"/>
          </p:cNvSpPr>
          <p:nvPr>
            <p:ph type="sldNum" sz="quarter" idx="12"/>
          </p:nvPr>
        </p:nvSpPr>
        <p:spPr/>
        <p:txBody>
          <a:bodyPr/>
          <a:lstStyle/>
          <a:p>
            <a:fld id="{03423B0E-AC18-405A-BE2C-9F8B28E6E755}" type="slidenum">
              <a:rPr lang="en-GB" smtClean="0"/>
              <a:t>95</a:t>
            </a:fld>
            <a:endParaRPr lang="en-GB" dirty="0"/>
          </a:p>
        </p:txBody>
      </p:sp>
    </p:spTree>
    <p:extLst>
      <p:ext uri="{BB962C8B-B14F-4D97-AF65-F5344CB8AC3E}">
        <p14:creationId xmlns:p14="http://schemas.microsoft.com/office/powerpoint/2010/main" val="799771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C91BE-8279-6EC5-A7D1-F57EEABCDB60}"/>
              </a:ext>
            </a:extLst>
          </p:cNvPr>
          <p:cNvSpPr>
            <a:spLocks noGrp="1"/>
          </p:cNvSpPr>
          <p:nvPr>
            <p:ph type="title"/>
          </p:nvPr>
        </p:nvSpPr>
        <p:spPr/>
        <p:txBody>
          <a:bodyPr>
            <a:normAutofit/>
          </a:bodyPr>
          <a:lstStyle/>
          <a:p>
            <a:r>
              <a:rPr lang="en-GB" sz="2000" b="1" dirty="0"/>
              <a:t>Have we answered our questions?</a:t>
            </a:r>
          </a:p>
        </p:txBody>
      </p:sp>
      <p:sp>
        <p:nvSpPr>
          <p:cNvPr id="3" name="Content Placeholder 2">
            <a:extLst>
              <a:ext uri="{FF2B5EF4-FFF2-40B4-BE49-F238E27FC236}">
                <a16:creationId xmlns:a16="http://schemas.microsoft.com/office/drawing/2014/main" id="{97934C90-5B39-CABE-E36D-BE7469BE0FDF}"/>
              </a:ext>
            </a:extLst>
          </p:cNvPr>
          <p:cNvSpPr>
            <a:spLocks noGrp="1"/>
          </p:cNvSpPr>
          <p:nvPr>
            <p:ph idx="1"/>
          </p:nvPr>
        </p:nvSpPr>
        <p:spPr>
          <a:xfrm>
            <a:off x="252094" y="1425599"/>
            <a:ext cx="8423593" cy="3169023"/>
          </a:xfrm>
        </p:spPr>
        <p:txBody>
          <a:bodyPr/>
          <a:lstStyle/>
          <a:p>
            <a:r>
              <a:rPr lang="en-GB" sz="2400" dirty="0"/>
              <a:t>Refer back to the questions you wrote down at the start of this project.</a:t>
            </a:r>
          </a:p>
          <a:p>
            <a:r>
              <a:rPr lang="en-GB" sz="2400" dirty="0"/>
              <a:t>Have any of these been answered during this lesson?</a:t>
            </a:r>
          </a:p>
          <a:p>
            <a:r>
              <a:rPr lang="en-GB" sz="2400" dirty="0"/>
              <a:t>Have you thought of any other questions you want to add to the list – either ones you have answered today or that you need answers to?</a:t>
            </a:r>
          </a:p>
        </p:txBody>
      </p:sp>
      <p:sp>
        <p:nvSpPr>
          <p:cNvPr id="4" name="Footer Placeholder 3">
            <a:extLst>
              <a:ext uri="{FF2B5EF4-FFF2-40B4-BE49-F238E27FC236}">
                <a16:creationId xmlns:a16="http://schemas.microsoft.com/office/drawing/2014/main" id="{31888DFA-9D53-0712-C2F8-61A510ED80D8}"/>
              </a:ext>
            </a:extLst>
          </p:cNvPr>
          <p:cNvSpPr>
            <a:spLocks noGrp="1"/>
          </p:cNvSpPr>
          <p:nvPr>
            <p:ph type="ftr" sz="quarter" idx="11"/>
          </p:nvPr>
        </p:nvSpPr>
        <p:spPr/>
        <p:txBody>
          <a:bodyPr/>
          <a:lstStyle/>
          <a:p>
            <a:r>
              <a:rPr lang="en-GB" cap="none" dirty="0"/>
              <a:t>Education and Training Foundation</a:t>
            </a:r>
          </a:p>
        </p:txBody>
      </p:sp>
      <p:sp>
        <p:nvSpPr>
          <p:cNvPr id="5" name="Slide Number Placeholder 4">
            <a:extLst>
              <a:ext uri="{FF2B5EF4-FFF2-40B4-BE49-F238E27FC236}">
                <a16:creationId xmlns:a16="http://schemas.microsoft.com/office/drawing/2014/main" id="{122DD665-4E05-CF42-08C3-60A4C3FC5378}"/>
              </a:ext>
            </a:extLst>
          </p:cNvPr>
          <p:cNvSpPr>
            <a:spLocks noGrp="1"/>
          </p:cNvSpPr>
          <p:nvPr>
            <p:ph type="sldNum" sz="quarter" idx="12"/>
          </p:nvPr>
        </p:nvSpPr>
        <p:spPr/>
        <p:txBody>
          <a:bodyPr/>
          <a:lstStyle/>
          <a:p>
            <a:fld id="{03423B0E-AC18-405A-BE2C-9F8B28E6E755}" type="slidenum">
              <a:rPr lang="en-GB" smtClean="0"/>
              <a:t>96</a:t>
            </a:fld>
            <a:endParaRPr lang="en-GB" dirty="0"/>
          </a:p>
        </p:txBody>
      </p:sp>
    </p:spTree>
    <p:extLst>
      <p:ext uri="{BB962C8B-B14F-4D97-AF65-F5344CB8AC3E}">
        <p14:creationId xmlns:p14="http://schemas.microsoft.com/office/powerpoint/2010/main" val="39563771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meline&#10;&#10;Description automatically generated with medium confidence">
            <a:extLst>
              <a:ext uri="{FF2B5EF4-FFF2-40B4-BE49-F238E27FC236}">
                <a16:creationId xmlns:a16="http://schemas.microsoft.com/office/drawing/2014/main" id="{6ABC23E2-E6E7-FFFA-5DDD-A51BEAA62B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9899" y="844550"/>
            <a:ext cx="3750469" cy="2286000"/>
          </a:xfrm>
          <a:prstGeom prst="rect">
            <a:avLst/>
          </a:prstGeom>
        </p:spPr>
      </p:pic>
      <p:sp>
        <p:nvSpPr>
          <p:cNvPr id="6" name="TextBox 5">
            <a:extLst>
              <a:ext uri="{FF2B5EF4-FFF2-40B4-BE49-F238E27FC236}">
                <a16:creationId xmlns:a16="http://schemas.microsoft.com/office/drawing/2014/main" id="{D0BE8F88-482C-0749-2C98-28038DF1BDF9}"/>
              </a:ext>
            </a:extLst>
          </p:cNvPr>
          <p:cNvSpPr txBox="1"/>
          <p:nvPr/>
        </p:nvSpPr>
        <p:spPr>
          <a:xfrm>
            <a:off x="2106115" y="182761"/>
            <a:ext cx="5780750" cy="400110"/>
          </a:xfrm>
          <a:prstGeom prst="rect">
            <a:avLst/>
          </a:prstGeom>
          <a:noFill/>
        </p:spPr>
        <p:txBody>
          <a:bodyPr wrap="none" rtlCol="0">
            <a:spAutoFit/>
          </a:bodyPr>
          <a:lstStyle/>
          <a:p>
            <a:r>
              <a:rPr lang="en-GB" sz="2000" b="1" dirty="0"/>
              <a:t>How are carbohydrates linked to weight gain?</a:t>
            </a:r>
          </a:p>
        </p:txBody>
      </p:sp>
      <p:sp>
        <p:nvSpPr>
          <p:cNvPr id="7" name="TextBox 6">
            <a:extLst>
              <a:ext uri="{FF2B5EF4-FFF2-40B4-BE49-F238E27FC236}">
                <a16:creationId xmlns:a16="http://schemas.microsoft.com/office/drawing/2014/main" id="{7B648E44-28F8-4887-4BC4-D815CFED2FE6}"/>
              </a:ext>
            </a:extLst>
          </p:cNvPr>
          <p:cNvSpPr txBox="1"/>
          <p:nvPr/>
        </p:nvSpPr>
        <p:spPr>
          <a:xfrm>
            <a:off x="237720" y="2960928"/>
            <a:ext cx="8545664" cy="1754326"/>
          </a:xfrm>
          <a:prstGeom prst="rect">
            <a:avLst/>
          </a:prstGeom>
          <a:noFill/>
        </p:spPr>
        <p:txBody>
          <a:bodyPr wrap="square" lIns="91440" tIns="45720" rIns="91440" bIns="45720" rtlCol="0" anchor="t">
            <a:spAutoFit/>
          </a:bodyPr>
          <a:lstStyle/>
          <a:p>
            <a:pPr algn="ctr"/>
            <a:r>
              <a:rPr lang="en-GB" dirty="0"/>
              <a:t>Why are a number of TikTokers and YouTubers injecting this drug to lose weight?</a:t>
            </a:r>
          </a:p>
          <a:p>
            <a:pPr algn="ctr"/>
            <a:endParaRPr lang="en-GB" dirty="0"/>
          </a:p>
          <a:p>
            <a:pPr algn="ctr"/>
            <a:r>
              <a:rPr lang="en-GB" dirty="0"/>
              <a:t>We will answer these questions in more detail in the next lesson.</a:t>
            </a:r>
          </a:p>
          <a:p>
            <a:pPr algn="ctr"/>
            <a:endParaRPr lang="en-GB" dirty="0"/>
          </a:p>
          <a:p>
            <a:pPr algn="ctr"/>
            <a:r>
              <a:rPr lang="en-GB" dirty="0"/>
              <a:t>In the meantime: Review your questions from the project brief </a:t>
            </a:r>
            <a:r>
              <a:rPr lang="en-GB" dirty="0">
                <a:sym typeface="Symbol" panose="05050102010706020507" pitchFamily="18" charset="2"/>
              </a:rPr>
              <a:t> </a:t>
            </a:r>
            <a:r>
              <a:rPr lang="en-GB" dirty="0"/>
              <a:t>have you answered any of them?</a:t>
            </a:r>
            <a:endParaRPr lang="en-GB" dirty="0">
              <a:cs typeface="Arial"/>
            </a:endParaRPr>
          </a:p>
        </p:txBody>
      </p:sp>
      <p:sp>
        <p:nvSpPr>
          <p:cNvPr id="2" name="Footer Placeholder 1">
            <a:extLst>
              <a:ext uri="{FF2B5EF4-FFF2-40B4-BE49-F238E27FC236}">
                <a16:creationId xmlns:a16="http://schemas.microsoft.com/office/drawing/2014/main" id="{1687E8A3-B79A-2A56-2B8D-DA3F2643722A}"/>
              </a:ext>
            </a:extLst>
          </p:cNvPr>
          <p:cNvSpPr>
            <a:spLocks noGrp="1"/>
          </p:cNvSpPr>
          <p:nvPr>
            <p:ph type="ftr" sz="quarter" idx="11"/>
          </p:nvPr>
        </p:nvSpPr>
        <p:spPr/>
        <p:txBody>
          <a:bodyPr/>
          <a:lstStyle/>
          <a:p>
            <a:r>
              <a:rPr lang="en-GB" cap="none" dirty="0"/>
              <a:t>Education and Training Foundation</a:t>
            </a:r>
          </a:p>
        </p:txBody>
      </p:sp>
      <p:sp>
        <p:nvSpPr>
          <p:cNvPr id="3" name="Slide Number Placeholder 2">
            <a:extLst>
              <a:ext uri="{FF2B5EF4-FFF2-40B4-BE49-F238E27FC236}">
                <a16:creationId xmlns:a16="http://schemas.microsoft.com/office/drawing/2014/main" id="{CD78748C-2A11-32C3-74E0-BBDD9CC24C41}"/>
              </a:ext>
            </a:extLst>
          </p:cNvPr>
          <p:cNvSpPr>
            <a:spLocks noGrp="1"/>
          </p:cNvSpPr>
          <p:nvPr>
            <p:ph type="sldNum" sz="quarter" idx="12"/>
          </p:nvPr>
        </p:nvSpPr>
        <p:spPr/>
        <p:txBody>
          <a:bodyPr/>
          <a:lstStyle/>
          <a:p>
            <a:fld id="{B4B6C296-A44E-4A66-BF29-5BE7E42CBA01}" type="slidenum">
              <a:rPr lang="en-GB" smtClean="0"/>
              <a:t>97</a:t>
            </a:fld>
            <a:endParaRPr lang="en-GB" dirty="0"/>
          </a:p>
        </p:txBody>
      </p:sp>
    </p:spTree>
    <p:extLst>
      <p:ext uri="{BB962C8B-B14F-4D97-AF65-F5344CB8AC3E}">
        <p14:creationId xmlns:p14="http://schemas.microsoft.com/office/powerpoint/2010/main" val="212819992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B0708A1-BED2-731C-78B5-A4E5C7D2B6C2}"/>
              </a:ext>
            </a:extLst>
          </p:cNvPr>
          <p:cNvGrpSpPr/>
          <p:nvPr/>
        </p:nvGrpSpPr>
        <p:grpSpPr>
          <a:xfrm>
            <a:off x="90380" y="-53794"/>
            <a:ext cx="2035969" cy="3795678"/>
            <a:chOff x="120506" y="-2453"/>
            <a:chExt cx="2714625" cy="5060904"/>
          </a:xfrm>
        </p:grpSpPr>
        <p:pic>
          <p:nvPicPr>
            <p:cNvPr id="2" name="Picture 2" descr="Qr code&#10;&#10;Description automatically generated">
              <a:extLst>
                <a:ext uri="{FF2B5EF4-FFF2-40B4-BE49-F238E27FC236}">
                  <a16:creationId xmlns:a16="http://schemas.microsoft.com/office/drawing/2014/main" id="{6BBAD109-068B-5C47-BC1E-B138DFCF5919}"/>
                </a:ext>
              </a:extLst>
            </p:cNvPr>
            <p:cNvPicPr>
              <a:picLocks noChangeAspect="1"/>
            </p:cNvPicPr>
            <p:nvPr/>
          </p:nvPicPr>
          <p:blipFill>
            <a:blip r:embed="rId3"/>
            <a:stretch>
              <a:fillRect/>
            </a:stretch>
          </p:blipFill>
          <p:spPr>
            <a:xfrm>
              <a:off x="120506" y="-2453"/>
              <a:ext cx="2714625" cy="2752725"/>
            </a:xfrm>
            <a:prstGeom prst="rect">
              <a:avLst/>
            </a:prstGeom>
          </p:spPr>
        </p:pic>
        <p:sp>
          <p:nvSpPr>
            <p:cNvPr id="3" name="TextBox 2">
              <a:extLst>
                <a:ext uri="{FF2B5EF4-FFF2-40B4-BE49-F238E27FC236}">
                  <a16:creationId xmlns:a16="http://schemas.microsoft.com/office/drawing/2014/main" id="{12F960B3-E850-135D-2364-55088AFAE0F6}"/>
                </a:ext>
              </a:extLst>
            </p:cNvPr>
            <p:cNvSpPr txBox="1"/>
            <p:nvPr/>
          </p:nvSpPr>
          <p:spPr>
            <a:xfrm>
              <a:off x="210127" y="2750127"/>
              <a:ext cx="2535382" cy="2308324"/>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dirty="0">
                  <a:solidFill>
                    <a:srgbClr val="0000EE"/>
                  </a:solidFill>
                  <a:latin typeface="Segoe UI"/>
                  <a:cs typeface="Segoe UI"/>
                  <a:hlinkClick r:id="rId4" tooltip="https://www.theguardian.com/australia-news/2023/jan/06/tga-investigates-influencers-after-diabetes-drug-ozempic-promoted-as-weight-loss-treatment"/>
                </a:rPr>
                <a:t>https://www.theguardian.com/australia-news/2023/jan/06/tga-investigates-influencers-after-diabetes-drug-ozempic-promoted-as-weight-loss-treatment</a:t>
              </a:r>
              <a:endParaRPr lang="en-US" sz="1350" dirty="0"/>
            </a:p>
          </p:txBody>
        </p:sp>
      </p:grpSp>
      <p:grpSp>
        <p:nvGrpSpPr>
          <p:cNvPr id="9" name="Group 8">
            <a:extLst>
              <a:ext uri="{FF2B5EF4-FFF2-40B4-BE49-F238E27FC236}">
                <a16:creationId xmlns:a16="http://schemas.microsoft.com/office/drawing/2014/main" id="{A0E98C6A-DE1C-73B3-7CF2-B482690577DD}"/>
              </a:ext>
            </a:extLst>
          </p:cNvPr>
          <p:cNvGrpSpPr/>
          <p:nvPr/>
        </p:nvGrpSpPr>
        <p:grpSpPr>
          <a:xfrm>
            <a:off x="3179618" y="31390"/>
            <a:ext cx="2057400" cy="3078589"/>
            <a:chOff x="3350491" y="122670"/>
            <a:chExt cx="2743200" cy="4104786"/>
          </a:xfrm>
        </p:grpSpPr>
        <p:sp>
          <p:nvSpPr>
            <p:cNvPr id="4" name="TextBox 3">
              <a:extLst>
                <a:ext uri="{FF2B5EF4-FFF2-40B4-BE49-F238E27FC236}">
                  <a16:creationId xmlns:a16="http://schemas.microsoft.com/office/drawing/2014/main" id="{4744A7F2-0699-5646-47BE-D4FA2830B768}"/>
                </a:ext>
              </a:extLst>
            </p:cNvPr>
            <p:cNvSpPr txBox="1"/>
            <p:nvPr/>
          </p:nvSpPr>
          <p:spPr>
            <a:xfrm>
              <a:off x="3350491" y="2750128"/>
              <a:ext cx="2743200" cy="147732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dirty="0">
                  <a:solidFill>
                    <a:srgbClr val="0000EE"/>
                  </a:solidFill>
                  <a:hlinkClick r:id="rId5" tooltip="https://www.nytimes.com/2022/11/22/well/ozempic-diabetes-weight-loss.html"/>
                </a:rPr>
                <a:t>https://www.nytimes.com/2022/11/22/well/ozempic-diabetes-weight-loss.html</a:t>
              </a:r>
            </a:p>
            <a:p>
              <a:endParaRPr lang="en-US" sz="1350" dirty="0"/>
            </a:p>
          </p:txBody>
        </p:sp>
        <p:pic>
          <p:nvPicPr>
            <p:cNvPr id="5" name="Picture 5" descr="Qr code&#10;&#10;Description automatically generated">
              <a:extLst>
                <a:ext uri="{FF2B5EF4-FFF2-40B4-BE49-F238E27FC236}">
                  <a16:creationId xmlns:a16="http://schemas.microsoft.com/office/drawing/2014/main" id="{E88812FD-249F-4E5B-6601-B78F26DFB1D5}"/>
                </a:ext>
              </a:extLst>
            </p:cNvPr>
            <p:cNvPicPr>
              <a:picLocks noChangeAspect="1"/>
            </p:cNvPicPr>
            <p:nvPr/>
          </p:nvPicPr>
          <p:blipFill>
            <a:blip r:embed="rId6"/>
            <a:stretch>
              <a:fillRect/>
            </a:stretch>
          </p:blipFill>
          <p:spPr>
            <a:xfrm>
              <a:off x="3499427" y="122670"/>
              <a:ext cx="2456873" cy="2514023"/>
            </a:xfrm>
            <a:prstGeom prst="rect">
              <a:avLst/>
            </a:prstGeom>
          </p:spPr>
        </p:pic>
      </p:grpSp>
      <p:grpSp>
        <p:nvGrpSpPr>
          <p:cNvPr id="8" name="Group 7">
            <a:extLst>
              <a:ext uri="{FF2B5EF4-FFF2-40B4-BE49-F238E27FC236}">
                <a16:creationId xmlns:a16="http://schemas.microsoft.com/office/drawing/2014/main" id="{FB5CCB28-975E-08D2-0ACC-0A3450FD24A1}"/>
              </a:ext>
            </a:extLst>
          </p:cNvPr>
          <p:cNvGrpSpPr/>
          <p:nvPr/>
        </p:nvGrpSpPr>
        <p:grpSpPr>
          <a:xfrm>
            <a:off x="6288232" y="867"/>
            <a:ext cx="2057400" cy="3489973"/>
            <a:chOff x="7529945" y="128155"/>
            <a:chExt cx="2743200" cy="4653298"/>
          </a:xfrm>
        </p:grpSpPr>
        <p:sp>
          <p:nvSpPr>
            <p:cNvPr id="6" name="TextBox 5">
              <a:extLst>
                <a:ext uri="{FF2B5EF4-FFF2-40B4-BE49-F238E27FC236}">
                  <a16:creationId xmlns:a16="http://schemas.microsoft.com/office/drawing/2014/main" id="{D164BAA0-F870-0723-61D0-51412208E2C1}"/>
                </a:ext>
              </a:extLst>
            </p:cNvPr>
            <p:cNvSpPr txBox="1"/>
            <p:nvPr/>
          </p:nvSpPr>
          <p:spPr>
            <a:xfrm>
              <a:off x="7529945" y="2750127"/>
              <a:ext cx="2743200" cy="203132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350" dirty="0">
                  <a:solidFill>
                    <a:srgbClr val="0000EE"/>
                  </a:solidFill>
                  <a:latin typeface="Segoe UI"/>
                  <a:cs typeface="Segoe UI"/>
                </a:rPr>
                <a:t>https://www.wgbh.org/news/news/2023/03/30/influencers-and-celebrities-are-using-diabetes-drug-ozempic-to-lose-weight-what-are-the-risks</a:t>
              </a:r>
              <a:endParaRPr lang="en-US" sz="1350" dirty="0"/>
            </a:p>
          </p:txBody>
        </p:sp>
        <p:pic>
          <p:nvPicPr>
            <p:cNvPr id="7" name="Picture 7" descr="Qr code&#10;&#10;Description automatically generated">
              <a:extLst>
                <a:ext uri="{FF2B5EF4-FFF2-40B4-BE49-F238E27FC236}">
                  <a16:creationId xmlns:a16="http://schemas.microsoft.com/office/drawing/2014/main" id="{79CE0AA3-6A39-9A9D-11E0-F45EA0860D74}"/>
                </a:ext>
              </a:extLst>
            </p:cNvPr>
            <p:cNvPicPr>
              <a:picLocks noChangeAspect="1"/>
            </p:cNvPicPr>
            <p:nvPr/>
          </p:nvPicPr>
          <p:blipFill>
            <a:blip r:embed="rId7"/>
            <a:stretch>
              <a:fillRect/>
            </a:stretch>
          </p:blipFill>
          <p:spPr>
            <a:xfrm>
              <a:off x="7530811" y="128155"/>
              <a:ext cx="2533650" cy="2514600"/>
            </a:xfrm>
            <a:prstGeom prst="rect">
              <a:avLst/>
            </a:prstGeom>
          </p:spPr>
        </p:pic>
      </p:grpSp>
      <p:sp>
        <p:nvSpPr>
          <p:cNvPr id="11" name="TextBox 10">
            <a:extLst>
              <a:ext uri="{FF2B5EF4-FFF2-40B4-BE49-F238E27FC236}">
                <a16:creationId xmlns:a16="http://schemas.microsoft.com/office/drawing/2014/main" id="{2A5BBDDC-BFC5-8D8C-E271-2141CE521442}"/>
              </a:ext>
            </a:extLst>
          </p:cNvPr>
          <p:cNvSpPr txBox="1"/>
          <p:nvPr/>
        </p:nvSpPr>
        <p:spPr>
          <a:xfrm>
            <a:off x="2103500" y="3347304"/>
            <a:ext cx="4183395" cy="1454244"/>
          </a:xfrm>
          <a:prstGeom prst="rect">
            <a:avLst/>
          </a:prstGeom>
          <a:solidFill>
            <a:srgbClr val="FFFF00"/>
          </a:solidFill>
          <a:ln>
            <a:solidFill>
              <a:srgbClr val="7030A0"/>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500" dirty="0">
                <a:cs typeface="Calibri"/>
              </a:rPr>
              <a:t>Use the articles here as a starting point for your own research into Ozempic (semaglutide) and the current social media craze that surrounds it.</a:t>
            </a:r>
          </a:p>
          <a:p>
            <a:endParaRPr lang="en-US" sz="1500" dirty="0">
              <a:cs typeface="Calibri"/>
            </a:endParaRPr>
          </a:p>
          <a:p>
            <a:r>
              <a:rPr lang="en-US" sz="1500" dirty="0">
                <a:cs typeface="Calibri"/>
              </a:rPr>
              <a:t>Make notes and be prepared to report on what you have found out in the next lesson</a:t>
            </a:r>
          </a:p>
        </p:txBody>
      </p:sp>
      <p:sp>
        <p:nvSpPr>
          <p:cNvPr id="12" name="Footer Placeholder 11">
            <a:extLst>
              <a:ext uri="{FF2B5EF4-FFF2-40B4-BE49-F238E27FC236}">
                <a16:creationId xmlns:a16="http://schemas.microsoft.com/office/drawing/2014/main" id="{3FB9803F-5F36-C315-AFE5-9DDE929FCC8D}"/>
              </a:ext>
            </a:extLst>
          </p:cNvPr>
          <p:cNvSpPr>
            <a:spLocks noGrp="1"/>
          </p:cNvSpPr>
          <p:nvPr>
            <p:ph type="ftr" sz="quarter" idx="11"/>
          </p:nvPr>
        </p:nvSpPr>
        <p:spPr/>
        <p:txBody>
          <a:bodyPr/>
          <a:lstStyle/>
          <a:p>
            <a:r>
              <a:rPr lang="en-GB" cap="none" dirty="0"/>
              <a:t>Education and Training Foundation</a:t>
            </a:r>
          </a:p>
        </p:txBody>
      </p:sp>
      <p:sp>
        <p:nvSpPr>
          <p:cNvPr id="13" name="Slide Number Placeholder 12">
            <a:extLst>
              <a:ext uri="{FF2B5EF4-FFF2-40B4-BE49-F238E27FC236}">
                <a16:creationId xmlns:a16="http://schemas.microsoft.com/office/drawing/2014/main" id="{06C38DEC-58BA-CC0C-414A-519165CF1C4D}"/>
              </a:ext>
            </a:extLst>
          </p:cNvPr>
          <p:cNvSpPr>
            <a:spLocks noGrp="1"/>
          </p:cNvSpPr>
          <p:nvPr>
            <p:ph type="sldNum" sz="quarter" idx="12"/>
          </p:nvPr>
        </p:nvSpPr>
        <p:spPr/>
        <p:txBody>
          <a:bodyPr/>
          <a:lstStyle/>
          <a:p>
            <a:fld id="{B4B6C296-A44E-4A66-BF29-5BE7E42CBA01}" type="slidenum">
              <a:rPr lang="en-GB" smtClean="0"/>
              <a:t>98</a:t>
            </a:fld>
            <a:endParaRPr lang="en-GB" dirty="0"/>
          </a:p>
        </p:txBody>
      </p:sp>
    </p:spTree>
    <p:extLst>
      <p:ext uri="{BB962C8B-B14F-4D97-AF65-F5344CB8AC3E}">
        <p14:creationId xmlns:p14="http://schemas.microsoft.com/office/powerpoint/2010/main" val="362981155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5400" dirty="0"/>
              <a:t>06. Carbohydrates</a:t>
            </a:r>
            <a:endParaRPr lang="en-US" sz="8000" dirty="0"/>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Carbohydrates: Weight loss and gain</a:t>
            </a:r>
          </a:p>
        </p:txBody>
      </p:sp>
    </p:spTree>
    <p:extLst>
      <p:ext uri="{BB962C8B-B14F-4D97-AF65-F5344CB8AC3E}">
        <p14:creationId xmlns:p14="http://schemas.microsoft.com/office/powerpoint/2010/main" val="4162006442"/>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76E745-D9E8-4D93-8B7F-BCE1E4A491AA}">
  <ds:schemaRefs>
    <ds:schemaRef ds:uri="http://purl.org/dc/terms/"/>
    <ds:schemaRef ds:uri="http://schemas.microsoft.com/office/2006/documentManagement/types"/>
    <ds:schemaRef ds:uri="http://www.w3.org/XML/1998/namespace"/>
    <ds:schemaRef ds:uri="http://purl.org/dc/dcmitype/"/>
    <ds:schemaRef ds:uri="414d2ded-29cc-4abd-a1df-c646721ce55b"/>
    <ds:schemaRef ds:uri="http://schemas.microsoft.com/office/infopath/2007/PartnerControls"/>
    <ds:schemaRef ds:uri="2847a094-2edf-4950-a853-13ec668231ed"/>
    <ds:schemaRef ds:uri="http://schemas.openxmlformats.org/package/2006/metadata/core-properties"/>
    <ds:schemaRef ds:uri="http://schemas.microsoft.com/office/2006/metadata/properties"/>
    <ds:schemaRef ds:uri="http://purl.org/dc/elements/1.1/"/>
    <ds:schemaRef ds:uri="b99cf144-4eb2-4910-9a88-c8d0ce72bbfd"/>
    <ds:schemaRef ds:uri="a75230e0-234e-44fc-a46b-fcfdfca8ad4b"/>
  </ds:schemaRefs>
</ds:datastoreItem>
</file>

<file path=customXml/itemProps2.xml><?xml version="1.0" encoding="utf-8"?>
<ds:datastoreItem xmlns:ds="http://schemas.openxmlformats.org/officeDocument/2006/customXml" ds:itemID="{65F464B2-D1E4-4124-B5A4-F8C5BF7E55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29C5E-FC3E-4187-92B8-5FE37E61E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695</TotalTime>
  <Words>20380</Words>
  <Application>Microsoft Office PowerPoint</Application>
  <PresentationFormat>On-screen Show (16:9)</PresentationFormat>
  <Paragraphs>1643</Paragraphs>
  <Slides>143</Slides>
  <Notes>109</Notes>
  <HiddenSlides>0</HiddenSlides>
  <MMClips>0</MMClips>
  <ScaleCrop>false</ScaleCrop>
  <HeadingPairs>
    <vt:vector size="4" baseType="variant">
      <vt:variant>
        <vt:lpstr>Theme</vt:lpstr>
      </vt:variant>
      <vt:variant>
        <vt:i4>2</vt:i4>
      </vt:variant>
      <vt:variant>
        <vt:lpstr>Slide Titles</vt:lpstr>
      </vt:variant>
      <vt:variant>
        <vt:i4>143</vt:i4>
      </vt:variant>
    </vt:vector>
  </HeadingPairs>
  <TitlesOfParts>
    <vt:vector size="145" baseType="lpstr">
      <vt:lpstr>ETF Master</vt:lpstr>
      <vt:lpstr>Office Theme</vt:lpstr>
      <vt:lpstr>Special feature: The science of weight loss</vt:lpstr>
      <vt:lpstr>Content warning</vt:lpstr>
      <vt:lpstr>Special feature: The science of weight loss</vt:lpstr>
      <vt:lpstr>Special feature: The science of weight loss</vt:lpstr>
      <vt:lpstr>Special feature: The science of weight loss </vt:lpstr>
      <vt:lpstr>List of questions</vt:lpstr>
      <vt:lpstr>01. Lipids</vt:lpstr>
      <vt:lpstr>Aims and objectives</vt:lpstr>
      <vt:lpstr>PowerPoint Presentation</vt:lpstr>
      <vt:lpstr>Lipids in the real world: Main groups</vt:lpstr>
      <vt:lpstr>Look at the ‘Properties of lipids’ practical worksheets</vt:lpstr>
      <vt:lpstr>Health and safety: Risk assessment</vt:lpstr>
      <vt:lpstr>Practical lab</vt:lpstr>
      <vt:lpstr>Discussion of practical: Properties of lipids</vt:lpstr>
      <vt:lpstr>Physical and chemical properties of lipids</vt:lpstr>
      <vt:lpstr>Lipids in the real world</vt:lpstr>
      <vt:lpstr>Some examples of real-world applications and properties associated with them</vt:lpstr>
      <vt:lpstr>Triglycerides</vt:lpstr>
      <vt:lpstr>Fatty acids: Saturated and unsaturated</vt:lpstr>
      <vt:lpstr>Structure of lipids</vt:lpstr>
      <vt:lpstr>Phospholipid structure</vt:lpstr>
      <vt:lpstr>Structure of lipids</vt:lpstr>
      <vt:lpstr>Finishing up</vt:lpstr>
      <vt:lpstr>PowerPoint Presentation</vt:lpstr>
      <vt:lpstr>Linking our project back to our brief…</vt:lpstr>
      <vt:lpstr>02. Lipids</vt:lpstr>
      <vt:lpstr>Aims and objectives</vt:lpstr>
      <vt:lpstr>On a sticky note or individual white board: </vt:lpstr>
      <vt:lpstr>PowerPoint Presentation</vt:lpstr>
      <vt:lpstr>Lipids and body mass: Link to the project brief</vt:lpstr>
      <vt:lpstr>Reasons</vt:lpstr>
      <vt:lpstr>Are fatty foods really the cause of obesity?</vt:lpstr>
      <vt:lpstr>Task: Analyse food packaging</vt:lpstr>
      <vt:lpstr>Conclusions from articles and packaging analysis</vt:lpstr>
      <vt:lpstr>‘Good’ and ‘bad’ fats</vt:lpstr>
      <vt:lpstr>Saturated and unsaturated fatty acids and their link to health</vt:lpstr>
      <vt:lpstr>Cholesterol</vt:lpstr>
      <vt:lpstr>Cholesterol</vt:lpstr>
      <vt:lpstr>HDL cholesterol and CHD risk data from the Framingham Study</vt:lpstr>
      <vt:lpstr>PowerPoint Presentation</vt:lpstr>
      <vt:lpstr>PowerPoint Presentation</vt:lpstr>
      <vt:lpstr>PowerPoint Presentation</vt:lpstr>
      <vt:lpstr>Cholesterol: How much of a problem is it?</vt:lpstr>
      <vt:lpstr>PowerPoint Presentation</vt:lpstr>
      <vt:lpstr>Linking to the project brief</vt:lpstr>
      <vt:lpstr>Drugs for weight loss</vt:lpstr>
      <vt:lpstr>03. Proteins</vt:lpstr>
      <vt:lpstr>Aims and objectives</vt:lpstr>
      <vt:lpstr>Drugs for weight loss</vt:lpstr>
      <vt:lpstr>Protein structure</vt:lpstr>
      <vt:lpstr>Special feature: The science of weight loss</vt:lpstr>
      <vt:lpstr>PowerPoint Presentation</vt:lpstr>
      <vt:lpstr>PowerPoint Presentation</vt:lpstr>
      <vt:lpstr>Summary: Proteins</vt:lpstr>
      <vt:lpstr>PowerPoint Presentation</vt:lpstr>
      <vt:lpstr>PowerPoint Presentation</vt:lpstr>
      <vt:lpstr>The Biuret test</vt:lpstr>
      <vt:lpstr>Risk assessment</vt:lpstr>
      <vt:lpstr>Practical lab</vt:lpstr>
      <vt:lpstr>Biuret test: Feedback</vt:lpstr>
      <vt:lpstr>Case study: Mike</vt:lpstr>
      <vt:lpstr>Pros, cons and options</vt:lpstr>
      <vt:lpstr>Plenary: Where are we on our questions?</vt:lpstr>
      <vt:lpstr>04. Proteins</vt:lpstr>
      <vt:lpstr>Aims and objectives</vt:lpstr>
      <vt:lpstr>Quick recap of last lesson</vt:lpstr>
      <vt:lpstr>Enzymes</vt:lpstr>
      <vt:lpstr>Practical Enzyme function 1: Effect of pH</vt:lpstr>
      <vt:lpstr>Practical: pH on enzyme function Risk assessment</vt:lpstr>
      <vt:lpstr>Practical  Enzyme function 2: Effect of temperature</vt:lpstr>
      <vt:lpstr>Practical: Temperature of enzyme function Risk assessment</vt:lpstr>
      <vt:lpstr>Practical lab</vt:lpstr>
      <vt:lpstr>Results and discussion</vt:lpstr>
      <vt:lpstr>Enzyme inhibitors Chemicals that act on an enzyme to reduce the ability of that enzyme to act on its substrate. Several drugs and toxins work by inhibiting enzymes in one of these two ways.</vt:lpstr>
      <vt:lpstr>How does this link to orlistat?</vt:lpstr>
      <vt:lpstr>In groups</vt:lpstr>
      <vt:lpstr>Additional resources for Xenical (orlistat).</vt:lpstr>
      <vt:lpstr>Plenary: Where are we on our questions?</vt:lpstr>
      <vt:lpstr>05. Carbohydrates</vt:lpstr>
      <vt:lpstr>Aims and objectives</vt:lpstr>
      <vt:lpstr>Carbohydrates: What do you know already?</vt:lpstr>
      <vt:lpstr>Carbohydrate structure and function</vt:lpstr>
      <vt:lpstr>Structure of carbohydrates: Glucose</vt:lpstr>
      <vt:lpstr>PowerPoint Presentation</vt:lpstr>
      <vt:lpstr>Research task</vt:lpstr>
      <vt:lpstr>PowerPoint Presentation</vt:lpstr>
      <vt:lpstr>Functions of carbohydrates: Energy source </vt:lpstr>
      <vt:lpstr>Functions of carbohydrates: Energy store</vt:lpstr>
      <vt:lpstr>Functions of carbohydrates: Structural</vt:lpstr>
      <vt:lpstr>Practical: Benedict’s reaction</vt:lpstr>
      <vt:lpstr>Risk assessment</vt:lpstr>
      <vt:lpstr>Benedict’s test</vt:lpstr>
      <vt:lpstr>Practical lab</vt:lpstr>
      <vt:lpstr>Going round the room</vt:lpstr>
      <vt:lpstr>Uses of Benedict’s reagent in healthcare</vt:lpstr>
      <vt:lpstr>Have we answered our questions?</vt:lpstr>
      <vt:lpstr>PowerPoint Presentation</vt:lpstr>
      <vt:lpstr>PowerPoint Presentation</vt:lpstr>
      <vt:lpstr>06. Carbohydrates</vt:lpstr>
      <vt:lpstr>Aims and objectives</vt:lpstr>
      <vt:lpstr>Starter: Alien</vt:lpstr>
      <vt:lpstr>Can you name the healthiest carbohydrate-based food?   Be prepared to justify your answer.</vt:lpstr>
      <vt:lpstr>What is glycaemic index?</vt:lpstr>
      <vt:lpstr>How are carbohydrates linked to body mass?</vt:lpstr>
      <vt:lpstr>Task: Create a flow chart</vt:lpstr>
      <vt:lpstr>PowerPoint Presentation</vt:lpstr>
      <vt:lpstr>PowerPoint Presentation</vt:lpstr>
      <vt:lpstr>PowerPoint Presentation</vt:lpstr>
      <vt:lpstr>What do we already know about Ozempic (semaglutide)?</vt:lpstr>
      <vt:lpstr>Ozempic</vt:lpstr>
      <vt:lpstr>How does Ozempic (semaglutide) help you lose weight?</vt:lpstr>
      <vt:lpstr>Debate: Ozempic</vt:lpstr>
      <vt:lpstr>Additional resources for Ozempic (semaglutide)</vt:lpstr>
      <vt:lpstr>Final thoughts</vt:lpstr>
      <vt:lpstr>07. Planning</vt:lpstr>
      <vt:lpstr>Aims and objectives</vt:lpstr>
      <vt:lpstr>In groups, on a large piece of paper (A3/A2)</vt:lpstr>
      <vt:lpstr>Special feature: The science of weight loss</vt:lpstr>
      <vt:lpstr>Review your questions</vt:lpstr>
      <vt:lpstr>Success criteria (10 mins) </vt:lpstr>
      <vt:lpstr>PowerPoint Presentation</vt:lpstr>
      <vt:lpstr>Planning – in groups</vt:lpstr>
      <vt:lpstr>PowerPoint Presentation</vt:lpstr>
      <vt:lpstr>Preparing a script</vt:lpstr>
      <vt:lpstr>Where are we up to?</vt:lpstr>
      <vt:lpstr>Plenary</vt:lpstr>
      <vt:lpstr>08. Producing your video documentary report</vt:lpstr>
      <vt:lpstr>Aims and objectives</vt:lpstr>
      <vt:lpstr>Time to record your video</vt:lpstr>
      <vt:lpstr>Time to record your video</vt:lpstr>
      <vt:lpstr>PowerPoint Presentation</vt:lpstr>
      <vt:lpstr>Review: End of recording session 1</vt:lpstr>
      <vt:lpstr>09. Producing your video documentary report</vt:lpstr>
      <vt:lpstr>Aims and objectives</vt:lpstr>
      <vt:lpstr>Completing your recording</vt:lpstr>
      <vt:lpstr>Are we ready to broadcast?</vt:lpstr>
      <vt:lpstr>10. Presentations and peer review</vt:lpstr>
      <vt:lpstr>Aims and objectives</vt:lpstr>
      <vt:lpstr>Peer review</vt:lpstr>
      <vt:lpstr>PowerPoint Presentation</vt:lpstr>
      <vt:lpstr>Final reflections: Knowledge, skills and behaviours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Kirstie Hickson</cp:lastModifiedBy>
  <cp:revision>200</cp:revision>
  <dcterms:created xsi:type="dcterms:W3CDTF">2020-10-20T08:50:32Z</dcterms:created>
  <dcterms:modified xsi:type="dcterms:W3CDTF">2023-11-15T09:39:49Z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y fmtid="{D5CDD505-2E9C-101B-9397-08002B2CF9AE}" pid="4" name="MSIP_Label_a8660e0d-c47b-41e7-a62b-fb6eff85b393_Enabled">
    <vt:lpwstr>true</vt:lpwstr>
  </property>
  <property fmtid="{D5CDD505-2E9C-101B-9397-08002B2CF9AE}" pid="5" name="MSIP_Label_a8660e0d-c47b-41e7-a62b-fb6eff85b393_SetDate">
    <vt:lpwstr>2023-04-26T06:42:41Z</vt:lpwstr>
  </property>
  <property fmtid="{D5CDD505-2E9C-101B-9397-08002B2CF9AE}" pid="6" name="MSIP_Label_a8660e0d-c47b-41e7-a62b-fb6eff85b393_Method">
    <vt:lpwstr>Standard</vt:lpwstr>
  </property>
  <property fmtid="{D5CDD505-2E9C-101B-9397-08002B2CF9AE}" pid="7" name="MSIP_Label_a8660e0d-c47b-41e7-a62b-fb6eff85b393_Name">
    <vt:lpwstr>defa4170-0d19-0005-0004-bc88714345d2</vt:lpwstr>
  </property>
  <property fmtid="{D5CDD505-2E9C-101B-9397-08002B2CF9AE}" pid="8" name="MSIP_Label_a8660e0d-c47b-41e7-a62b-fb6eff85b393_SiteId">
    <vt:lpwstr>7584d747-9421-477d-8345-bedc5d73bc46</vt:lpwstr>
  </property>
  <property fmtid="{D5CDD505-2E9C-101B-9397-08002B2CF9AE}" pid="9" name="MSIP_Label_a8660e0d-c47b-41e7-a62b-fb6eff85b393_ActionId">
    <vt:lpwstr>f015fbcf-fd01-4723-860c-90625fe867f8</vt:lpwstr>
  </property>
  <property fmtid="{D5CDD505-2E9C-101B-9397-08002B2CF9AE}" pid="10" name="MSIP_Label_a8660e0d-c47b-41e7-a62b-fb6eff85b393_ContentBits">
    <vt:lpwstr>0</vt:lpwstr>
  </property>
</Properties>
</file>