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13" r:id="rId5"/>
    <p:sldId id="298" r:id="rId6"/>
    <p:sldId id="299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4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" initials="E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1" autoAdjust="0"/>
    <p:restoredTop sz="86364"/>
  </p:normalViewPr>
  <p:slideViewPr>
    <p:cSldViewPr showGuides="1">
      <p:cViewPr varScale="1">
        <p:scale>
          <a:sx n="83" d="100"/>
          <a:sy n="83" d="100"/>
        </p:scale>
        <p:origin x="896" y="52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y Springall" userId="e4236610-272f-44af-aba9-45f426dfe81c" providerId="ADAL" clId="{49F69885-DFFE-4A54-B5E4-0D3EFB91D84B}"/>
    <pc:docChg chg="undo custSel modSld">
      <pc:chgData name="Lucy Springall" userId="e4236610-272f-44af-aba9-45f426dfe81c" providerId="ADAL" clId="{49F69885-DFFE-4A54-B5E4-0D3EFB91D84B}" dt="2023-04-27T15:00:04.827" v="25" actId="20577"/>
      <pc:docMkLst>
        <pc:docMk/>
      </pc:docMkLst>
      <pc:sldChg chg="modSp mod addCm delCm">
        <pc:chgData name="Lucy Springall" userId="e4236610-272f-44af-aba9-45f426dfe81c" providerId="ADAL" clId="{49F69885-DFFE-4A54-B5E4-0D3EFB91D84B}" dt="2023-04-27T15:00:04.827" v="25" actId="20577"/>
        <pc:sldMkLst>
          <pc:docMk/>
          <pc:sldMk cId="2185898286" sldId="310"/>
        </pc:sldMkLst>
        <pc:spChg chg="mod">
          <ac:chgData name="Lucy Springall" userId="e4236610-272f-44af-aba9-45f426dfe81c" providerId="ADAL" clId="{49F69885-DFFE-4A54-B5E4-0D3EFB91D84B}" dt="2023-04-27T15:00:04.827" v="25" actId="20577"/>
          <ac:spMkLst>
            <pc:docMk/>
            <pc:sldMk cId="2185898286" sldId="310"/>
            <ac:spMk id="5" creationId="{00000000-0000-0000-0000-000000000000}"/>
          </ac:spMkLst>
        </pc:spChg>
      </pc:sldChg>
    </pc:docChg>
  </pc:docChgLst>
  <pc:docChgLst>
    <pc:chgData name="sharon.moore97" userId="S::sharon.moore97_ntlworld.com#ext#@aoctenant.onmicrosoft.com::661d3add-3665-41ed-941f-82b9d4241cd7" providerId="AD" clId="Web-{C3929FB5-0E19-CF23-D96D-2717CC337D30}"/>
    <pc:docChg chg="modSld">
      <pc:chgData name="sharon.moore97" userId="S::sharon.moore97_ntlworld.com#ext#@aoctenant.onmicrosoft.com::661d3add-3665-41ed-941f-82b9d4241cd7" providerId="AD" clId="Web-{C3929FB5-0E19-CF23-D96D-2717CC337D30}" dt="2023-04-07T08:13:42.812" v="1" actId="20577"/>
      <pc:docMkLst>
        <pc:docMk/>
      </pc:docMkLst>
      <pc:sldChg chg="modSp">
        <pc:chgData name="sharon.moore97" userId="S::sharon.moore97_ntlworld.com#ext#@aoctenant.onmicrosoft.com::661d3add-3665-41ed-941f-82b9d4241cd7" providerId="AD" clId="Web-{C3929FB5-0E19-CF23-D96D-2717CC337D30}" dt="2023-04-07T08:13:42.812" v="1" actId="20577"/>
        <pc:sldMkLst>
          <pc:docMk/>
          <pc:sldMk cId="2623175481" sldId="299"/>
        </pc:sldMkLst>
        <pc:spChg chg="mod">
          <ac:chgData name="sharon.moore97" userId="S::sharon.moore97_ntlworld.com#ext#@aoctenant.onmicrosoft.com::661d3add-3665-41ed-941f-82b9d4241cd7" providerId="AD" clId="Web-{C3929FB5-0E19-CF23-D96D-2717CC337D30}" dt="2023-04-07T08:13:42.812" v="1" actId="20577"/>
          <ac:spMkLst>
            <pc:docMk/>
            <pc:sldMk cId="2623175481" sldId="299"/>
            <ac:spMk id="12" creationId="{00000000-0000-0000-0000-000000000000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4-24T14:50:02.256" idx="2">
    <p:pos x="2658" y="1392"/>
    <p:text>Answer A is confusing, as it suggests something better about HDDs over SDDs, which is the opposite of the question. We'd suggest either moving to D so as not to distract the learner, or changing for something that shows an advantage for SDDs over HDDs. Thank you. 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18/07/2023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18/07/2023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618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311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954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810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5646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903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081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9953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4643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231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Quiz: </a:t>
            </a:r>
            <a:br>
              <a:rPr lang="en-US" dirty="0"/>
            </a:br>
            <a:r>
              <a:rPr lang="en-US" dirty="0"/>
              <a:t>Session 1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/>
              <a:t>South Essex College</a:t>
            </a:r>
          </a:p>
        </p:txBody>
      </p:sp>
    </p:spTree>
    <p:extLst>
      <p:ext uri="{BB962C8B-B14F-4D97-AF65-F5344CB8AC3E}">
        <p14:creationId xmlns:p14="http://schemas.microsoft.com/office/powerpoint/2010/main" val="131642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dirty="0"/>
              <a:t>Q8. Which of the following is NOT an advantage of HDDs?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5850681" cy="1729366"/>
          </a:xfrm>
        </p:spPr>
        <p:txBody>
          <a:bodyPr/>
          <a:lstStyle/>
          <a:p>
            <a:r>
              <a:rPr lang="en-GB" sz="2000" dirty="0"/>
              <a:t>A. They have fast access times </a:t>
            </a:r>
          </a:p>
          <a:p>
            <a:r>
              <a:rPr lang="en-GB" sz="2000" dirty="0"/>
              <a:t>B. They have very fast data transfer </a:t>
            </a:r>
          </a:p>
          <a:p>
            <a:r>
              <a:rPr lang="en-GB" sz="2000" dirty="0"/>
              <a:t>C. They have very large memory capacities </a:t>
            </a:r>
          </a:p>
          <a:p>
            <a:r>
              <a:rPr lang="en-GB" sz="2000" dirty="0"/>
              <a:t>D. Their read/write operations are silent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670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b="1" dirty="0"/>
              <a:t>Q9. Which of the following is NOT an advantage of SSDs over HDDs?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6282729" cy="1729366"/>
          </a:xfrm>
        </p:spPr>
        <p:txBody>
          <a:bodyPr/>
          <a:lstStyle/>
          <a:p>
            <a:r>
              <a:rPr lang="en-GB" sz="2000" dirty="0"/>
              <a:t>A. Data access is considerably faster on SDDs </a:t>
            </a:r>
          </a:p>
          <a:p>
            <a:r>
              <a:rPr lang="en-GB" sz="2000" dirty="0"/>
              <a:t>B. SSDs are cheaper </a:t>
            </a:r>
          </a:p>
          <a:p>
            <a:r>
              <a:rPr lang="en-GB" sz="2000" dirty="0"/>
              <a:t>C. SSDs are more reliable </a:t>
            </a:r>
          </a:p>
          <a:p>
            <a:r>
              <a:rPr lang="en-GB" sz="2000" dirty="0"/>
              <a:t>D. SSDs are thinner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898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b="1" dirty="0"/>
              <a:t>Q10. Laser light is used to read data on optical drives.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691680" y="2427734"/>
            <a:ext cx="4842569" cy="1729366"/>
          </a:xfrm>
        </p:spPr>
        <p:txBody>
          <a:bodyPr/>
          <a:lstStyle/>
          <a:p>
            <a:r>
              <a:rPr lang="en-GB" sz="2000" dirty="0"/>
              <a:t>A. False </a:t>
            </a:r>
          </a:p>
          <a:p>
            <a:r>
              <a:rPr lang="en-GB" sz="2000" dirty="0"/>
              <a:t>B. True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266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GB" sz="3200" b="1" dirty="0"/>
              <a:t>Answers</a:t>
            </a:r>
            <a:br>
              <a:rPr lang="en-GB" sz="3200" b="1" dirty="0"/>
            </a:br>
            <a:br>
              <a:rPr lang="en-GB" sz="3200" b="1" dirty="0"/>
            </a:br>
            <a:r>
              <a:rPr lang="en-GB" sz="1800" b="1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1A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1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2D 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1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3B 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1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4B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5B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6C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7A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8D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9B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r>
              <a:rPr lang="en-GB" sz="1800" b="0" i="0" u="none" strike="noStrike" kern="120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10A</a:t>
            </a:r>
            <a:br>
              <a:rPr lang="en-GB" sz="1800" b="0" i="0" u="none" strike="noStrike" dirty="0">
                <a:effectLst/>
                <a:latin typeface="Arial" panose="020B0604020202020204" pitchFamily="34" charset="0"/>
              </a:rPr>
            </a:br>
            <a:endParaRPr lang="en-GB" sz="320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1940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South Essex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6" name="Picture 5" descr="A picture containing company name&#10;&#10;Description automatically generated">
            <a:extLst>
              <a:ext uri="{FF2B5EF4-FFF2-40B4-BE49-F238E27FC236}">
                <a16:creationId xmlns:a16="http://schemas.microsoft.com/office/drawing/2014/main" id="{12B4A626-BE51-F3BD-BCA5-4147A5A1E6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187" y="1674268"/>
            <a:ext cx="1987550" cy="96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6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Quiz:</a:t>
            </a:r>
          </a:p>
          <a:p>
            <a:r>
              <a:rPr lang="en-US" dirty="0"/>
              <a:t>Data storage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GB" sz="3200" b="1" dirty="0"/>
              <a:t>Q1. Which of the following is </a:t>
            </a:r>
            <a:r>
              <a:rPr lang="en-GB" sz="3200" dirty="0"/>
              <a:t>a method</a:t>
            </a:r>
            <a:r>
              <a:rPr lang="en-GB" sz="3200" b="1" dirty="0"/>
              <a:t> of accessing data? </a:t>
            </a: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4842569" cy="1729366"/>
          </a:xfrm>
        </p:spPr>
        <p:txBody>
          <a:bodyPr/>
          <a:lstStyle/>
          <a:p>
            <a:r>
              <a:rPr lang="en-GB" sz="2000" dirty="0"/>
              <a:t>A. Serial and direct access </a:t>
            </a:r>
          </a:p>
          <a:p>
            <a:r>
              <a:rPr lang="en-GB" sz="2000" dirty="0"/>
              <a:t>B. Serial and parallel access </a:t>
            </a:r>
          </a:p>
          <a:p>
            <a:r>
              <a:rPr lang="en-GB" sz="2000" dirty="0"/>
              <a:t>C. Direct and parallel access </a:t>
            </a:r>
          </a:p>
          <a:p>
            <a:r>
              <a:rPr lang="en-GB" sz="2000" dirty="0"/>
              <a:t>D. None of the above</a:t>
            </a:r>
          </a:p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dirty="0"/>
              <a:t>Q2. Which of the following is NOT an example of optical storage media?</a:t>
            </a:r>
            <a:br>
              <a:rPr lang="en-GB" sz="1800" b="1" dirty="0"/>
            </a:br>
            <a:endParaRPr lang="en-GB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4842569" cy="1729366"/>
          </a:xfrm>
        </p:spPr>
        <p:txBody>
          <a:bodyPr/>
          <a:lstStyle/>
          <a:p>
            <a:r>
              <a:rPr lang="en-GB" sz="2000" dirty="0"/>
              <a:t>A. Blu-Ray </a:t>
            </a:r>
          </a:p>
          <a:p>
            <a:r>
              <a:rPr lang="en-GB" sz="2000" dirty="0"/>
              <a:t>B. CD </a:t>
            </a:r>
          </a:p>
          <a:p>
            <a:r>
              <a:rPr lang="en-GB" sz="2000" dirty="0"/>
              <a:t>C. DVD </a:t>
            </a:r>
          </a:p>
          <a:p>
            <a:r>
              <a:rPr lang="en-GB" sz="2000" dirty="0"/>
              <a:t>D. Blu-bay</a:t>
            </a:r>
          </a:p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632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rmAutofit/>
          </a:bodyPr>
          <a:lstStyle/>
          <a:p>
            <a:r>
              <a:rPr lang="en-GB" sz="3200" b="1" dirty="0"/>
              <a:t>Q3. SSD is short for:</a:t>
            </a: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4842569" cy="1729366"/>
          </a:xfrm>
        </p:spPr>
        <p:txBody>
          <a:bodyPr/>
          <a:lstStyle/>
          <a:p>
            <a:r>
              <a:rPr lang="en-GB" sz="2000" dirty="0"/>
              <a:t>A. Super state drive </a:t>
            </a:r>
          </a:p>
          <a:p>
            <a:r>
              <a:rPr lang="en-GB" sz="2000" dirty="0"/>
              <a:t>B. Solid state drive </a:t>
            </a:r>
          </a:p>
          <a:p>
            <a:r>
              <a:rPr lang="en-GB" sz="2000" dirty="0"/>
              <a:t>C. Super service drive </a:t>
            </a:r>
          </a:p>
          <a:p>
            <a:r>
              <a:rPr lang="en-GB" sz="2000" dirty="0"/>
              <a:t>D. Solid super drive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604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r>
              <a:rPr lang="en-GB" sz="3200" b="1" dirty="0"/>
              <a:t>Q4. The picture shows an HDD.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4842569" cy="1729366"/>
          </a:xfrm>
        </p:spPr>
        <p:txBody>
          <a:bodyPr/>
          <a:lstStyle/>
          <a:p>
            <a:r>
              <a:rPr lang="en-GB" sz="2000" dirty="0"/>
              <a:t>A. False </a:t>
            </a:r>
          </a:p>
          <a:p>
            <a:r>
              <a:rPr lang="en-GB" sz="2000" dirty="0"/>
              <a:t>B. True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340A92-1925-AEE3-B54D-0C8B59782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51889"/>
            <a:ext cx="3125859" cy="304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67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r>
              <a:rPr lang="en-GB" sz="3200" b="1" dirty="0"/>
              <a:t>Q5. Optical drives use serial access.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57623" y="2211710"/>
            <a:ext cx="4842569" cy="1729366"/>
          </a:xfrm>
        </p:spPr>
        <p:txBody>
          <a:bodyPr/>
          <a:lstStyle/>
          <a:p>
            <a:r>
              <a:rPr lang="en-GB" sz="2000" dirty="0"/>
              <a:t>A. False </a:t>
            </a:r>
          </a:p>
          <a:p>
            <a:r>
              <a:rPr lang="en-GB" sz="2000" dirty="0"/>
              <a:t>B. True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251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r>
              <a:rPr lang="en-GB" sz="3200" b="1" dirty="0"/>
              <a:t>Q6. What is </a:t>
            </a:r>
            <a:r>
              <a:rPr lang="en-GB" sz="3200" dirty="0"/>
              <a:t>i</a:t>
            </a:r>
            <a:r>
              <a:rPr lang="en-GB" sz="3200" b="1" dirty="0"/>
              <a:t>n the picture?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568" y="1995145"/>
            <a:ext cx="4842569" cy="1729366"/>
          </a:xfrm>
        </p:spPr>
        <p:txBody>
          <a:bodyPr/>
          <a:lstStyle/>
          <a:p>
            <a:r>
              <a:rPr lang="en-GB" sz="2000" dirty="0"/>
              <a:t>A. Floppy disk </a:t>
            </a:r>
          </a:p>
          <a:p>
            <a:r>
              <a:rPr lang="en-GB" sz="2000" dirty="0"/>
              <a:t>B. Flash drive </a:t>
            </a:r>
          </a:p>
          <a:p>
            <a:r>
              <a:rPr lang="en-GB" sz="2000" dirty="0"/>
              <a:t>C. Solid state drive </a:t>
            </a:r>
          </a:p>
          <a:p>
            <a:r>
              <a:rPr lang="en-GB" sz="2000" dirty="0"/>
              <a:t>D. DVD drive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789BDA-BDF8-A11C-92BA-98943388DB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511393"/>
            <a:ext cx="3732624" cy="269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53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7391" y="823465"/>
            <a:ext cx="8437563" cy="699425"/>
          </a:xfrm>
        </p:spPr>
        <p:txBody>
          <a:bodyPr>
            <a:noAutofit/>
          </a:bodyPr>
          <a:lstStyle/>
          <a:p>
            <a:r>
              <a:rPr lang="en-GB" sz="3200" b="1" dirty="0"/>
              <a:t>Q7. What is in the picture? </a:t>
            </a:r>
            <a:br>
              <a:rPr lang="en-GB" sz="3200" b="1" dirty="0"/>
            </a:br>
            <a:br>
              <a:rPr lang="en-GB" sz="3200" b="1" dirty="0"/>
            </a:br>
            <a:endParaRPr lang="en-GB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568" y="1995145"/>
            <a:ext cx="4842569" cy="1729366"/>
          </a:xfrm>
        </p:spPr>
        <p:txBody>
          <a:bodyPr/>
          <a:lstStyle/>
          <a:p>
            <a:r>
              <a:rPr lang="en-GB" sz="2000" dirty="0"/>
              <a:t>A. Memory stick </a:t>
            </a:r>
          </a:p>
          <a:p>
            <a:r>
              <a:rPr lang="en-GB" sz="2000" dirty="0"/>
              <a:t>B. HDD </a:t>
            </a:r>
          </a:p>
          <a:p>
            <a:r>
              <a:rPr lang="en-GB" sz="2000" dirty="0"/>
              <a:t>C. DVD drive </a:t>
            </a:r>
          </a:p>
          <a:p>
            <a:r>
              <a:rPr lang="en-GB" sz="2000" dirty="0"/>
              <a:t>D. SSD</a:t>
            </a:r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B53340-599F-B178-1FAF-CA2528453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19622"/>
            <a:ext cx="2485609" cy="320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97696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76E745-D9E8-4D93-8B7F-BCE1E4A491AA}">
  <ds:schemaRefs>
    <ds:schemaRef ds:uri="414d2ded-29cc-4abd-a1df-c646721ce55b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4"/>
    <ds:schemaRef ds:uri="http://schemas.openxmlformats.org/package/2006/metadata/core-properties"/>
    <ds:schemaRef ds:uri="http://www.w3.org/XML/1998/namespace"/>
    <ds:schemaRef ds:uri="http://purl.org/dc/elements/1.1/"/>
    <ds:schemaRef ds:uri="2847a094-2edf-4950-a853-13ec668231ed"/>
    <ds:schemaRef ds:uri="http://schemas.microsoft.com/office/2006/metadata/properties"/>
    <ds:schemaRef ds:uri="http://purl.org/dc/dcmitype/"/>
    <ds:schemaRef ds:uri="1e93ca30-efe2-4bb4-90cd-d2db97fb21cd"/>
    <ds:schemaRef ds:uri="5b445847-c24f-4193-86d7-f1d3b43b6266"/>
    <ds:schemaRef ds:uri="2ff69431-d625-42b0-a6d5-57182fa431d3"/>
    <ds:schemaRef ds:uri="07530afe-d844-488b-9a54-9e56863626c8"/>
  </ds:schemaRefs>
</ds:datastoreItem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001120-F419-4684-BAAE-EA19196060FB}"/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442</Words>
  <Application>Microsoft Office PowerPoint</Application>
  <PresentationFormat>On-screen Show (16:9)</PresentationFormat>
  <Paragraphs>103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Arial Black</vt:lpstr>
      <vt:lpstr>Calibri</vt:lpstr>
      <vt:lpstr>ETF Master</vt:lpstr>
      <vt:lpstr>Quiz:  Session 1 </vt:lpstr>
      <vt:lpstr>01</vt:lpstr>
      <vt:lpstr>Q1. Which of the following is a method of accessing data?  </vt:lpstr>
      <vt:lpstr>Q2. Which of the following is NOT an example of optical storage media? </vt:lpstr>
      <vt:lpstr>Q3. SSD is short for: </vt:lpstr>
      <vt:lpstr>Q4. The picture shows an HDD.   </vt:lpstr>
      <vt:lpstr>Q5. Optical drives use serial access.   </vt:lpstr>
      <vt:lpstr>Q6. What is in the picture?   </vt:lpstr>
      <vt:lpstr>Q7. What is in the picture?   </vt:lpstr>
      <vt:lpstr>Q8. Which of the following is NOT an advantage of HDDs?   </vt:lpstr>
      <vt:lpstr>Q9. Which of the following is NOT an advantage of SSDs over HDDs?  </vt:lpstr>
      <vt:lpstr>Q10. Laser light is used to read data on optical drives.   </vt:lpstr>
      <vt:lpstr>Answers  1A 2D  3B  4B 5B 6C 7A 8D 9B 10A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Gemma Brezinski</cp:lastModifiedBy>
  <cp:revision>70</cp:revision>
  <dcterms:created xsi:type="dcterms:W3CDTF">2020-10-20T08:50:32Z</dcterms:created>
  <dcterms:modified xsi:type="dcterms:W3CDTF">2023-07-18T14:28:55Z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