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296" r:id="rId5"/>
    <p:sldId id="298" r:id="rId6"/>
    <p:sldId id="299" r:id="rId7"/>
    <p:sldId id="301" r:id="rId8"/>
    <p:sldId id="26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262"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Ed"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C4C027-136F-42C4-9A48-C539730CB4C7}" v="20" dt="2023-04-28T15:06:45.3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47" autoAdjust="0"/>
    <p:restoredTop sz="86364"/>
  </p:normalViewPr>
  <p:slideViewPr>
    <p:cSldViewPr showGuides="1">
      <p:cViewPr varScale="1">
        <p:scale>
          <a:sx n="83" d="100"/>
          <a:sy n="83" d="100"/>
        </p:scale>
        <p:origin x="944" y="5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moore97" userId="S::sharon.moore97_ntlworld.com#ext#@aoctenant.onmicrosoft.com::661d3add-3665-41ed-941f-82b9d4241cd7" providerId="AD" clId="Web-{76FBD8D8-76B7-D2B6-B9BD-AA60B8435E7D}"/>
    <pc:docChg chg="modSld">
      <pc:chgData name="sharon.moore97" userId="S::sharon.moore97_ntlworld.com#ext#@aoctenant.onmicrosoft.com::661d3add-3665-41ed-941f-82b9d4241cd7" providerId="AD" clId="Web-{76FBD8D8-76B7-D2B6-B9BD-AA60B8435E7D}" dt="2023-04-07T08:28:35.461" v="0"/>
      <pc:docMkLst>
        <pc:docMk/>
      </pc:docMkLst>
      <pc:sldChg chg="mod modShow">
        <pc:chgData name="sharon.moore97" userId="S::sharon.moore97_ntlworld.com#ext#@aoctenant.onmicrosoft.com::661d3add-3665-41ed-941f-82b9d4241cd7" providerId="AD" clId="Web-{76FBD8D8-76B7-D2B6-B9BD-AA60B8435E7D}" dt="2023-04-07T08:28:35.461" v="0"/>
        <pc:sldMkLst>
          <pc:docMk/>
          <pc:sldMk cId="4258874400" sldId="263"/>
        </pc:sldMkLst>
      </pc:sldChg>
    </pc:docChg>
  </pc:docChgLst>
  <pc:docChgLst>
    <pc:chgData name="Lucy Springall" userId="e4236610-272f-44af-aba9-45f426dfe81c" providerId="ADAL" clId="{C3C4C027-136F-42C4-9A48-C539730CB4C7}"/>
    <pc:docChg chg="undo custSel modSld">
      <pc:chgData name="Lucy Springall" userId="e4236610-272f-44af-aba9-45f426dfe81c" providerId="ADAL" clId="{C3C4C027-136F-42C4-9A48-C539730CB4C7}" dt="2023-04-28T15:07:40.958" v="201" actId="20577"/>
      <pc:docMkLst>
        <pc:docMk/>
      </pc:docMkLst>
      <pc:sldChg chg="addSp modSp mod">
        <pc:chgData name="Lucy Springall" userId="e4236610-272f-44af-aba9-45f426dfe81c" providerId="ADAL" clId="{C3C4C027-136F-42C4-9A48-C539730CB4C7}" dt="2023-04-28T13:32:54.455" v="73" actId="20577"/>
        <pc:sldMkLst>
          <pc:docMk/>
          <pc:sldMk cId="4258874400" sldId="263"/>
        </pc:sldMkLst>
        <pc:spChg chg="add mod">
          <ac:chgData name="Lucy Springall" userId="e4236610-272f-44af-aba9-45f426dfe81c" providerId="ADAL" clId="{C3C4C027-136F-42C4-9A48-C539730CB4C7}" dt="2023-04-28T13:32:54.455" v="73" actId="20577"/>
          <ac:spMkLst>
            <pc:docMk/>
            <pc:sldMk cId="4258874400" sldId="263"/>
            <ac:spMk id="3" creationId="{82325831-53CC-2E36-E10F-340929C99D7C}"/>
          </ac:spMkLst>
        </pc:spChg>
      </pc:sldChg>
      <pc:sldChg chg="addSp delSp modSp mod">
        <pc:chgData name="Lucy Springall" userId="e4236610-272f-44af-aba9-45f426dfe81c" providerId="ADAL" clId="{C3C4C027-136F-42C4-9A48-C539730CB4C7}" dt="2023-04-28T13:33:00.511" v="79" actId="20577"/>
        <pc:sldMkLst>
          <pc:docMk/>
          <pc:sldMk cId="1355167698" sldId="304"/>
        </pc:sldMkLst>
        <pc:spChg chg="add del mod">
          <ac:chgData name="Lucy Springall" userId="e4236610-272f-44af-aba9-45f426dfe81c" providerId="ADAL" clId="{C3C4C027-136F-42C4-9A48-C539730CB4C7}" dt="2023-04-28T13:20:31.784" v="43" actId="478"/>
          <ac:spMkLst>
            <pc:docMk/>
            <pc:sldMk cId="1355167698" sldId="304"/>
            <ac:spMk id="3" creationId="{4F99268B-CD0B-7C0E-8ABD-6364D36F6234}"/>
          </ac:spMkLst>
        </pc:spChg>
        <pc:spChg chg="add mod">
          <ac:chgData name="Lucy Springall" userId="e4236610-272f-44af-aba9-45f426dfe81c" providerId="ADAL" clId="{C3C4C027-136F-42C4-9A48-C539730CB4C7}" dt="2023-04-28T13:33:00.511" v="79" actId="20577"/>
          <ac:spMkLst>
            <pc:docMk/>
            <pc:sldMk cId="1355167698" sldId="304"/>
            <ac:spMk id="5" creationId="{4AB05FFC-BFE7-D2DA-F573-7E0958202A75}"/>
          </ac:spMkLst>
        </pc:spChg>
      </pc:sldChg>
      <pc:sldChg chg="addSp modSp mod">
        <pc:chgData name="Lucy Springall" userId="e4236610-272f-44af-aba9-45f426dfe81c" providerId="ADAL" clId="{C3C4C027-136F-42C4-9A48-C539730CB4C7}" dt="2023-04-28T13:33:23.719" v="96" actId="20577"/>
        <pc:sldMkLst>
          <pc:docMk/>
          <pc:sldMk cId="1511868332" sldId="305"/>
        </pc:sldMkLst>
        <pc:spChg chg="add mod">
          <ac:chgData name="Lucy Springall" userId="e4236610-272f-44af-aba9-45f426dfe81c" providerId="ADAL" clId="{C3C4C027-136F-42C4-9A48-C539730CB4C7}" dt="2023-04-28T13:33:23.719" v="96" actId="20577"/>
          <ac:spMkLst>
            <pc:docMk/>
            <pc:sldMk cId="1511868332" sldId="305"/>
            <ac:spMk id="3" creationId="{3C7CBD52-192F-E0F9-E541-8F6081BCAA34}"/>
          </ac:spMkLst>
        </pc:spChg>
      </pc:sldChg>
      <pc:sldChg chg="addSp modSp mod">
        <pc:chgData name="Lucy Springall" userId="e4236610-272f-44af-aba9-45f426dfe81c" providerId="ADAL" clId="{C3C4C027-136F-42C4-9A48-C539730CB4C7}" dt="2023-04-28T13:33:36.440" v="112" actId="14100"/>
        <pc:sldMkLst>
          <pc:docMk/>
          <pc:sldMk cId="515586417" sldId="306"/>
        </pc:sldMkLst>
        <pc:spChg chg="add mod">
          <ac:chgData name="Lucy Springall" userId="e4236610-272f-44af-aba9-45f426dfe81c" providerId="ADAL" clId="{C3C4C027-136F-42C4-9A48-C539730CB4C7}" dt="2023-04-28T13:33:36.440" v="112" actId="14100"/>
          <ac:spMkLst>
            <pc:docMk/>
            <pc:sldMk cId="515586417" sldId="306"/>
            <ac:spMk id="3" creationId="{176C0E77-9079-2DC0-5A13-A8BD1052C2C1}"/>
          </ac:spMkLst>
        </pc:spChg>
      </pc:sldChg>
      <pc:sldChg chg="addSp modSp mod">
        <pc:chgData name="Lucy Springall" userId="e4236610-272f-44af-aba9-45f426dfe81c" providerId="ADAL" clId="{C3C4C027-136F-42C4-9A48-C539730CB4C7}" dt="2023-04-28T13:33:44.040" v="131" actId="20577"/>
        <pc:sldMkLst>
          <pc:docMk/>
          <pc:sldMk cId="2164285199" sldId="307"/>
        </pc:sldMkLst>
        <pc:spChg chg="add mod">
          <ac:chgData name="Lucy Springall" userId="e4236610-272f-44af-aba9-45f426dfe81c" providerId="ADAL" clId="{C3C4C027-136F-42C4-9A48-C539730CB4C7}" dt="2023-04-28T13:33:44.040" v="131" actId="20577"/>
          <ac:spMkLst>
            <pc:docMk/>
            <pc:sldMk cId="2164285199" sldId="307"/>
            <ac:spMk id="3" creationId="{C4F879F3-6F54-DDC7-93D2-A34D6A2FDC47}"/>
          </ac:spMkLst>
        </pc:spChg>
      </pc:sldChg>
      <pc:sldChg chg="addSp modSp mod">
        <pc:chgData name="Lucy Springall" userId="e4236610-272f-44af-aba9-45f426dfe81c" providerId="ADAL" clId="{C3C4C027-136F-42C4-9A48-C539730CB4C7}" dt="2023-04-28T13:33:50.533" v="146" actId="20577"/>
        <pc:sldMkLst>
          <pc:docMk/>
          <pc:sldMk cId="1120521563" sldId="309"/>
        </pc:sldMkLst>
        <pc:spChg chg="add mod">
          <ac:chgData name="Lucy Springall" userId="e4236610-272f-44af-aba9-45f426dfe81c" providerId="ADAL" clId="{C3C4C027-136F-42C4-9A48-C539730CB4C7}" dt="2023-04-28T13:33:50.533" v="146" actId="20577"/>
          <ac:spMkLst>
            <pc:docMk/>
            <pc:sldMk cId="1120521563" sldId="309"/>
            <ac:spMk id="3" creationId="{203E59DE-E01C-9D7F-015D-CF5CA5BFFCDD}"/>
          </ac:spMkLst>
        </pc:spChg>
      </pc:sldChg>
      <pc:sldChg chg="addSp delSp modSp mod">
        <pc:chgData name="Lucy Springall" userId="e4236610-272f-44af-aba9-45f426dfe81c" providerId="ADAL" clId="{C3C4C027-136F-42C4-9A48-C539730CB4C7}" dt="2023-04-28T13:34:03.756" v="148" actId="1076"/>
        <pc:sldMkLst>
          <pc:docMk/>
          <pc:sldMk cId="2462322135" sldId="310"/>
        </pc:sldMkLst>
        <pc:spChg chg="add del mod">
          <ac:chgData name="Lucy Springall" userId="e4236610-272f-44af-aba9-45f426dfe81c" providerId="ADAL" clId="{C3C4C027-136F-42C4-9A48-C539730CB4C7}" dt="2023-04-28T13:30:47.686" v="60" actId="478"/>
          <ac:spMkLst>
            <pc:docMk/>
            <pc:sldMk cId="2462322135" sldId="310"/>
            <ac:spMk id="3" creationId="{0E472596-250A-13C9-DF27-54EFB094C834}"/>
          </ac:spMkLst>
        </pc:spChg>
        <pc:spChg chg="add mod">
          <ac:chgData name="Lucy Springall" userId="e4236610-272f-44af-aba9-45f426dfe81c" providerId="ADAL" clId="{C3C4C027-136F-42C4-9A48-C539730CB4C7}" dt="2023-04-28T13:34:03.756" v="148" actId="1076"/>
          <ac:spMkLst>
            <pc:docMk/>
            <pc:sldMk cId="2462322135" sldId="310"/>
            <ac:spMk id="5" creationId="{52EF66BE-932B-5FEA-956D-94F0EBA95F82}"/>
          </ac:spMkLst>
        </pc:spChg>
      </pc:sldChg>
      <pc:sldChg chg="addSp modSp mod">
        <pc:chgData name="Lucy Springall" userId="e4236610-272f-44af-aba9-45f426dfe81c" providerId="ADAL" clId="{C3C4C027-136F-42C4-9A48-C539730CB4C7}" dt="2023-04-28T13:34:10.387" v="155" actId="20577"/>
        <pc:sldMkLst>
          <pc:docMk/>
          <pc:sldMk cId="2084374901" sldId="311"/>
        </pc:sldMkLst>
        <pc:spChg chg="add mod">
          <ac:chgData name="Lucy Springall" userId="e4236610-272f-44af-aba9-45f426dfe81c" providerId="ADAL" clId="{C3C4C027-136F-42C4-9A48-C539730CB4C7}" dt="2023-04-28T13:34:10.387" v="155" actId="20577"/>
          <ac:spMkLst>
            <pc:docMk/>
            <pc:sldMk cId="2084374901" sldId="311"/>
            <ac:spMk id="3" creationId="{B6675260-8EBA-74B1-0211-88C009861357}"/>
          </ac:spMkLst>
        </pc:spChg>
      </pc:sldChg>
      <pc:sldChg chg="addSp modSp mod delCm">
        <pc:chgData name="Lucy Springall" userId="e4236610-272f-44af-aba9-45f426dfe81c" providerId="ADAL" clId="{C3C4C027-136F-42C4-9A48-C539730CB4C7}" dt="2023-04-28T13:34:16.897" v="161" actId="20577"/>
        <pc:sldMkLst>
          <pc:docMk/>
          <pc:sldMk cId="2312541144" sldId="312"/>
        </pc:sldMkLst>
        <pc:spChg chg="add mod">
          <ac:chgData name="Lucy Springall" userId="e4236610-272f-44af-aba9-45f426dfe81c" providerId="ADAL" clId="{C3C4C027-136F-42C4-9A48-C539730CB4C7}" dt="2023-04-28T13:34:16.897" v="161" actId="20577"/>
          <ac:spMkLst>
            <pc:docMk/>
            <pc:sldMk cId="2312541144" sldId="312"/>
            <ac:spMk id="3" creationId="{F5ECBE0E-BC4B-378F-7E4C-E12CE2541505}"/>
          </ac:spMkLst>
        </pc:spChg>
        <pc:spChg chg="mod">
          <ac:chgData name="Lucy Springall" userId="e4236610-272f-44af-aba9-45f426dfe81c" providerId="ADAL" clId="{C3C4C027-136F-42C4-9A48-C539730CB4C7}" dt="2023-04-27T14:55:20.857" v="7" actId="20577"/>
          <ac:spMkLst>
            <pc:docMk/>
            <pc:sldMk cId="2312541144" sldId="312"/>
            <ac:spMk id="6" creationId="{00000000-0000-0000-0000-000000000000}"/>
          </ac:spMkLst>
        </pc:spChg>
      </pc:sldChg>
      <pc:sldChg chg="addSp modSp mod">
        <pc:chgData name="Lucy Springall" userId="e4236610-272f-44af-aba9-45f426dfe81c" providerId="ADAL" clId="{C3C4C027-136F-42C4-9A48-C539730CB4C7}" dt="2023-04-28T13:35:17.031" v="164"/>
        <pc:sldMkLst>
          <pc:docMk/>
          <pc:sldMk cId="2022941394" sldId="313"/>
        </pc:sldMkLst>
        <pc:spChg chg="add mod">
          <ac:chgData name="Lucy Springall" userId="e4236610-272f-44af-aba9-45f426dfe81c" providerId="ADAL" clId="{C3C4C027-136F-42C4-9A48-C539730CB4C7}" dt="2023-04-28T13:35:17.031" v="164"/>
          <ac:spMkLst>
            <pc:docMk/>
            <pc:sldMk cId="2022941394" sldId="313"/>
            <ac:spMk id="3" creationId="{F4252634-F156-822D-3F53-9B476A172104}"/>
          </ac:spMkLst>
        </pc:spChg>
      </pc:sldChg>
      <pc:sldChg chg="addSp modSp mod">
        <pc:chgData name="Lucy Springall" userId="e4236610-272f-44af-aba9-45f426dfe81c" providerId="ADAL" clId="{C3C4C027-136F-42C4-9A48-C539730CB4C7}" dt="2023-04-28T15:01:41.695" v="167"/>
        <pc:sldMkLst>
          <pc:docMk/>
          <pc:sldMk cId="1927169727" sldId="314"/>
        </pc:sldMkLst>
        <pc:spChg chg="add mod">
          <ac:chgData name="Lucy Springall" userId="e4236610-272f-44af-aba9-45f426dfe81c" providerId="ADAL" clId="{C3C4C027-136F-42C4-9A48-C539730CB4C7}" dt="2023-04-28T15:01:41.695" v="167"/>
          <ac:spMkLst>
            <pc:docMk/>
            <pc:sldMk cId="1927169727" sldId="314"/>
            <ac:spMk id="3" creationId="{57F6529D-8253-4468-ABF3-55CDB226D491}"/>
          </ac:spMkLst>
        </pc:spChg>
      </pc:sldChg>
      <pc:sldChg chg="addSp modSp mod">
        <pc:chgData name="Lucy Springall" userId="e4236610-272f-44af-aba9-45f426dfe81c" providerId="ADAL" clId="{C3C4C027-136F-42C4-9A48-C539730CB4C7}" dt="2023-04-28T15:02:49.749" v="172"/>
        <pc:sldMkLst>
          <pc:docMk/>
          <pc:sldMk cId="937329439" sldId="317"/>
        </pc:sldMkLst>
        <pc:spChg chg="add mod">
          <ac:chgData name="Lucy Springall" userId="e4236610-272f-44af-aba9-45f426dfe81c" providerId="ADAL" clId="{C3C4C027-136F-42C4-9A48-C539730CB4C7}" dt="2023-04-28T15:02:49.749" v="172"/>
          <ac:spMkLst>
            <pc:docMk/>
            <pc:sldMk cId="937329439" sldId="317"/>
            <ac:spMk id="3" creationId="{F782B78B-1F79-B96E-A9A3-FEB36FE49742}"/>
          </ac:spMkLst>
        </pc:spChg>
      </pc:sldChg>
      <pc:sldChg chg="addSp modSp mod">
        <pc:chgData name="Lucy Springall" userId="e4236610-272f-44af-aba9-45f426dfe81c" providerId="ADAL" clId="{C3C4C027-136F-42C4-9A48-C539730CB4C7}" dt="2023-04-28T15:04:33.583" v="189" actId="20577"/>
        <pc:sldMkLst>
          <pc:docMk/>
          <pc:sldMk cId="3919396962" sldId="318"/>
        </pc:sldMkLst>
        <pc:spChg chg="add mod">
          <ac:chgData name="Lucy Springall" userId="e4236610-272f-44af-aba9-45f426dfe81c" providerId="ADAL" clId="{C3C4C027-136F-42C4-9A48-C539730CB4C7}" dt="2023-04-28T15:04:33.583" v="189" actId="20577"/>
          <ac:spMkLst>
            <pc:docMk/>
            <pc:sldMk cId="3919396962" sldId="318"/>
            <ac:spMk id="3" creationId="{8D6B11D5-6A9A-88FC-2A85-0413CF429659}"/>
          </ac:spMkLst>
        </pc:spChg>
      </pc:sldChg>
      <pc:sldChg chg="addSp modSp mod delCm modCm">
        <pc:chgData name="Lucy Springall" userId="e4236610-272f-44af-aba9-45f426dfe81c" providerId="ADAL" clId="{C3C4C027-136F-42C4-9A48-C539730CB4C7}" dt="2023-04-28T15:05:39.143" v="192"/>
        <pc:sldMkLst>
          <pc:docMk/>
          <pc:sldMk cId="2064989666" sldId="319"/>
        </pc:sldMkLst>
        <pc:spChg chg="add mod">
          <ac:chgData name="Lucy Springall" userId="e4236610-272f-44af-aba9-45f426dfe81c" providerId="ADAL" clId="{C3C4C027-136F-42C4-9A48-C539730CB4C7}" dt="2023-04-28T15:05:39.143" v="192"/>
          <ac:spMkLst>
            <pc:docMk/>
            <pc:sldMk cId="2064989666" sldId="319"/>
            <ac:spMk id="3" creationId="{88F5892D-D879-5AAB-9D35-FF87D690A882}"/>
          </ac:spMkLst>
        </pc:spChg>
      </pc:sldChg>
      <pc:sldChg chg="addSp modSp mod delCm modCm">
        <pc:chgData name="Lucy Springall" userId="e4236610-272f-44af-aba9-45f426dfe81c" providerId="ADAL" clId="{C3C4C027-136F-42C4-9A48-C539730CB4C7}" dt="2023-04-28T15:06:36.312" v="195"/>
        <pc:sldMkLst>
          <pc:docMk/>
          <pc:sldMk cId="3348830235" sldId="320"/>
        </pc:sldMkLst>
        <pc:spChg chg="add mod">
          <ac:chgData name="Lucy Springall" userId="e4236610-272f-44af-aba9-45f426dfe81c" providerId="ADAL" clId="{C3C4C027-136F-42C4-9A48-C539730CB4C7}" dt="2023-04-28T15:06:36.312" v="195"/>
          <ac:spMkLst>
            <pc:docMk/>
            <pc:sldMk cId="3348830235" sldId="320"/>
            <ac:spMk id="3" creationId="{FE5334D9-2DB5-81D9-F055-CB3E60CB8A32}"/>
          </ac:spMkLst>
        </pc:spChg>
      </pc:sldChg>
      <pc:sldChg chg="addSp modSp mod">
        <pc:chgData name="Lucy Springall" userId="e4236610-272f-44af-aba9-45f426dfe81c" providerId="ADAL" clId="{C3C4C027-136F-42C4-9A48-C539730CB4C7}" dt="2023-04-28T15:07:40.958" v="201" actId="20577"/>
        <pc:sldMkLst>
          <pc:docMk/>
          <pc:sldMk cId="795761906" sldId="321"/>
        </pc:sldMkLst>
        <pc:spChg chg="add mod">
          <ac:chgData name="Lucy Springall" userId="e4236610-272f-44af-aba9-45f426dfe81c" providerId="ADAL" clId="{C3C4C027-136F-42C4-9A48-C539730CB4C7}" dt="2023-04-28T15:07:40.958" v="201" actId="20577"/>
          <ac:spMkLst>
            <pc:docMk/>
            <pc:sldMk cId="795761906" sldId="321"/>
            <ac:spMk id="3" creationId="{8D3D510D-7EE2-B6BD-7390-000411293F09}"/>
          </ac:spMkLst>
        </pc:spChg>
      </pc:sldChg>
    </pc:docChg>
  </pc:docChgLst>
  <pc:docChgLst>
    <pc:chgData name="Lucy Springall" userId="e4236610-272f-44af-aba9-45f426dfe81c" providerId="ADAL" clId="{4E7BE3B6-DBF8-43F0-9DE7-BDF8941E4310}"/>
    <pc:docChg chg="custSel modSld">
      <pc:chgData name="Lucy Springall" userId="e4236610-272f-44af-aba9-45f426dfe81c" providerId="ADAL" clId="{4E7BE3B6-DBF8-43F0-9DE7-BDF8941E4310}" dt="2023-04-13T12:23:01.729" v="3" actId="33524"/>
      <pc:docMkLst>
        <pc:docMk/>
      </pc:docMkLst>
      <pc:sldChg chg="modSp mod">
        <pc:chgData name="Lucy Springall" userId="e4236610-272f-44af-aba9-45f426dfe81c" providerId="ADAL" clId="{4E7BE3B6-DBF8-43F0-9DE7-BDF8941E4310}" dt="2023-04-13T12:22:33.089" v="1" actId="20577"/>
        <pc:sldMkLst>
          <pc:docMk/>
          <pc:sldMk cId="2462322135" sldId="310"/>
        </pc:sldMkLst>
        <pc:spChg chg="mod">
          <ac:chgData name="Lucy Springall" userId="e4236610-272f-44af-aba9-45f426dfe81c" providerId="ADAL" clId="{4E7BE3B6-DBF8-43F0-9DE7-BDF8941E4310}" dt="2023-04-13T12:22:33.089" v="1" actId="20577"/>
          <ac:spMkLst>
            <pc:docMk/>
            <pc:sldMk cId="2462322135" sldId="310"/>
            <ac:spMk id="6" creationId="{00000000-0000-0000-0000-000000000000}"/>
          </ac:spMkLst>
        </pc:spChg>
      </pc:sldChg>
      <pc:sldChg chg="modSp mod">
        <pc:chgData name="Lucy Springall" userId="e4236610-272f-44af-aba9-45f426dfe81c" providerId="ADAL" clId="{4E7BE3B6-DBF8-43F0-9DE7-BDF8941E4310}" dt="2023-04-13T12:23:01.729" v="3" actId="33524"/>
        <pc:sldMkLst>
          <pc:docMk/>
          <pc:sldMk cId="2022941394" sldId="313"/>
        </pc:sldMkLst>
        <pc:spChg chg="mod">
          <ac:chgData name="Lucy Springall" userId="e4236610-272f-44af-aba9-45f426dfe81c" providerId="ADAL" clId="{4E7BE3B6-DBF8-43F0-9DE7-BDF8941E4310}" dt="2023-04-13T12:23:01.729" v="3" actId="33524"/>
          <ac:spMkLst>
            <pc:docMk/>
            <pc:sldMk cId="2022941394" sldId="313"/>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4265208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1201349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457328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847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1709720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348955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881700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2228762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3188934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1677541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23402435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dirty="0"/>
          </a:p>
        </p:txBody>
      </p:sp>
    </p:spTree>
    <p:extLst>
      <p:ext uri="{BB962C8B-B14F-4D97-AF65-F5344CB8AC3E}">
        <p14:creationId xmlns:p14="http://schemas.microsoft.com/office/powerpoint/2010/main" val="481794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2625038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3243350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2958833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dirty="0"/>
          </a:p>
        </p:txBody>
      </p:sp>
    </p:spTree>
    <p:extLst>
      <p:ext uri="{BB962C8B-B14F-4D97-AF65-F5344CB8AC3E}">
        <p14:creationId xmlns:p14="http://schemas.microsoft.com/office/powerpoint/2010/main" val="4039770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21866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2688716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2527652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3665303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26885663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39.xml"/><Relationship Id="rId4" Type="http://schemas.openxmlformats.org/officeDocument/2006/relationships/hyperlink" Target="https://www.wallarm.com/what/the-concept-of-a-firewal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39.xml"/><Relationship Id="rId4" Type="http://schemas.openxmlformats.org/officeDocument/2006/relationships/hyperlink" Target="https://www.cloudflare.com/en-gb/learning/network-layer/what-is-a-network-switch/"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39.xml"/><Relationship Id="rId4" Type="http://schemas.openxmlformats.org/officeDocument/2006/relationships/hyperlink" Target="https://techdifferences.com/difference-between-hub-and-bridge.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39.xml"/><Relationship Id="rId4" Type="http://schemas.openxmlformats.org/officeDocument/2006/relationships/hyperlink" Target="https://indiafreenotes.com/bridge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9.xml"/><Relationship Id="rId4" Type="http://schemas.openxmlformats.org/officeDocument/2006/relationships/hyperlink" Target="https://www.smartaerials.co.uk/blog/wireless-access-points-what-they-do-how-they-work"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39.xml"/><Relationship Id="rId4" Type="http://schemas.openxmlformats.org/officeDocument/2006/relationships/hyperlink" Target="https://www.datacore.com/blog/file-object-storage-difference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39.xml"/><Relationship Id="rId4" Type="http://schemas.openxmlformats.org/officeDocument/2006/relationships/hyperlink" Target="https://en.wikipedia.org/wiki/Cloud_computin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39.xml"/><Relationship Id="rId4" Type="http://schemas.openxmlformats.org/officeDocument/2006/relationships/hyperlink" Target="https://theappsolutions.com/blog/cloud/cloud-computing-elasticity-vs-scalabilit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39.xml"/><Relationship Id="rId4" Type="http://schemas.openxmlformats.org/officeDocument/2006/relationships/hyperlink" Target="https://www.spiceworks.com/tech/cloud/articles/what-is-cloud-computing/"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6.xml"/><Relationship Id="rId1" Type="http://schemas.openxmlformats.org/officeDocument/2006/relationships/slideLayout" Target="../slideLayouts/slideLayout40.xml"/><Relationship Id="rId5" Type="http://schemas.openxmlformats.org/officeDocument/2006/relationships/image" Target="../media/image44.jpe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39.xml"/><Relationship Id="rId4" Type="http://schemas.openxmlformats.org/officeDocument/2006/relationships/hyperlink" Target="https://en.wikipedia.org/wiki/Solid-state_driv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9.xml"/><Relationship Id="rId4" Type="http://schemas.openxmlformats.org/officeDocument/2006/relationships/hyperlink" Target="https://commons.wikimedia.org/wiki/File:Laptop-hard-drive-exposed.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9.xml"/><Relationship Id="rId4" Type="http://schemas.openxmlformats.org/officeDocument/2006/relationships/hyperlink" Target="https://www.techtarget.com/searchstorage/definition/network-attached-storag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9.xml"/><Relationship Id="rId4" Type="http://schemas.openxmlformats.org/officeDocument/2006/relationships/hyperlink" Target="https://www.cisco.com/c/en/us/solutions/data-center/data-center-networking/what-is-storage-area-networking.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R3: Data </a:t>
            </a:r>
            <a:br>
              <a:rPr lang="en-US" dirty="0"/>
            </a:br>
            <a:r>
              <a:rPr lang="en-US" dirty="0"/>
              <a:t>Session 1</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2000" dirty="0"/>
              <a:t>South Essex College</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Network devices</a:t>
            </a:r>
          </a:p>
        </p:txBody>
      </p:sp>
      <p:sp>
        <p:nvSpPr>
          <p:cNvPr id="5" name="Text Placeholder 4"/>
          <p:cNvSpPr>
            <a:spLocks noGrp="1"/>
          </p:cNvSpPr>
          <p:nvPr>
            <p:ph type="body" sz="quarter" idx="12"/>
          </p:nvPr>
        </p:nvSpPr>
        <p:spPr/>
        <p:txBody>
          <a:bodyPr/>
          <a:lstStyle/>
          <a:p>
            <a:pPr marL="285750" indent="-285750">
              <a:buFont typeface="Arial" panose="020B0604020202020204" pitchFamily="34" charset="0"/>
              <a:buChar char="•"/>
              <a:tabLst>
                <a:tab pos="2190750" algn="l"/>
              </a:tabLst>
            </a:pPr>
            <a:r>
              <a:rPr lang="en-GB" sz="1800" dirty="0"/>
              <a:t>Firewalls (for example, next generation firewall (NGFW) / unified threat management (UTM) appliances)</a:t>
            </a:r>
          </a:p>
          <a:p>
            <a:pPr marL="285750" indent="-285750">
              <a:buFont typeface="Arial" panose="020B0604020202020204" pitchFamily="34" charset="0"/>
              <a:buChar char="•"/>
              <a:tabLst>
                <a:tab pos="2190750" algn="l"/>
              </a:tabLst>
            </a:pPr>
            <a:r>
              <a:rPr lang="en-GB" sz="1800" dirty="0"/>
              <a:t>Routers</a:t>
            </a:r>
          </a:p>
          <a:p>
            <a:pPr marL="285750" indent="-285750">
              <a:buFont typeface="Arial" panose="020B0604020202020204" pitchFamily="34" charset="0"/>
              <a:buChar char="•"/>
              <a:tabLst>
                <a:tab pos="2190750" algn="l"/>
              </a:tabLst>
            </a:pPr>
            <a:r>
              <a:rPr lang="en-GB" sz="1800" dirty="0"/>
              <a:t>Switches </a:t>
            </a:r>
          </a:p>
          <a:p>
            <a:pPr marL="285750" indent="-285750">
              <a:buFont typeface="Arial" panose="020B0604020202020204" pitchFamily="34" charset="0"/>
              <a:buChar char="•"/>
              <a:tabLst>
                <a:tab pos="2190750" algn="l"/>
              </a:tabLst>
            </a:pPr>
            <a:r>
              <a:rPr lang="en-GB" sz="1800" dirty="0"/>
              <a:t>Hubs </a:t>
            </a:r>
          </a:p>
          <a:p>
            <a:pPr marL="285750" indent="-285750">
              <a:buFont typeface="Arial" panose="020B0604020202020204" pitchFamily="34" charset="0"/>
              <a:buChar char="•"/>
              <a:tabLst>
                <a:tab pos="2190750" algn="l"/>
              </a:tabLst>
            </a:pPr>
            <a:r>
              <a:rPr lang="en-GB" sz="1800" dirty="0"/>
              <a:t>Bridges </a:t>
            </a:r>
          </a:p>
          <a:p>
            <a:pPr marL="285750" indent="-285750">
              <a:buFont typeface="Arial" panose="020B0604020202020204" pitchFamily="34" charset="0"/>
              <a:buChar char="•"/>
              <a:tabLst>
                <a:tab pos="2190750" algn="l"/>
              </a:tabLst>
            </a:pPr>
            <a:r>
              <a:rPr lang="en-GB" sz="1800" dirty="0"/>
              <a:t>Wireless/Wi-Fi access points (APs)</a:t>
            </a:r>
          </a:p>
          <a:p>
            <a:pPr marL="342900" lvl="0" indent="-342900">
              <a:buFont typeface="Symbol" panose="05050102010706020507" pitchFamily="18" charset="2"/>
              <a:buChar char=""/>
              <a:tabLst>
                <a:tab pos="2190750" algn="l"/>
              </a:tabLst>
            </a:pP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247214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t>Firewalls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364088" y="929542"/>
            <a:ext cx="2808486" cy="3600450"/>
          </a:xfrm>
        </p:spPr>
        <p:txBody>
          <a:bodyPr/>
          <a:lstStyle/>
          <a:p>
            <a:pPr algn="l"/>
            <a:r>
              <a:rPr lang="en-GB" sz="1400" dirty="0">
                <a:latin typeface="Arial" panose="020B0604020202020204" pitchFamily="34" charset="0"/>
              </a:rPr>
              <a:t>A firewall is a network security device that monitors incoming and outgoing network traffic and permits or blocks data packets based on a set of security rules. </a:t>
            </a:r>
          </a:p>
          <a:p>
            <a:pPr algn="l"/>
            <a:endParaRPr lang="en-GB" sz="1400" dirty="0">
              <a:latin typeface="Arial" panose="020B0604020202020204" pitchFamily="34" charset="0"/>
            </a:endParaRPr>
          </a:p>
          <a:p>
            <a:pPr algn="l"/>
            <a:r>
              <a:rPr lang="en-GB" sz="1400" dirty="0">
                <a:latin typeface="Arial" panose="020B0604020202020204" pitchFamily="34" charset="0"/>
              </a:rPr>
              <a:t>Its purpose is to establish a barrier between your internal network and incoming traffic from external sources (eg, the internet) to block malicious traffic such as viruses and hackers.</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pic>
        <p:nvPicPr>
          <p:cNvPr id="7" name="Picture 6">
            <a:extLst>
              <a:ext uri="{FF2B5EF4-FFF2-40B4-BE49-F238E27FC236}">
                <a16:creationId xmlns:a16="http://schemas.microsoft.com/office/drawing/2014/main" id="{E3C74353-85E2-170E-6C54-2D56E58828B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354" y="1204917"/>
            <a:ext cx="4554330" cy="2792510"/>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203E59DE-E01C-9D7F-015D-CF5CA5BFFCDD}"/>
              </a:ext>
            </a:extLst>
          </p:cNvPr>
          <p:cNvSpPr txBox="1"/>
          <p:nvPr/>
        </p:nvSpPr>
        <p:spPr>
          <a:xfrm>
            <a:off x="583294" y="4080810"/>
            <a:ext cx="3868437" cy="307777"/>
          </a:xfrm>
          <a:prstGeom prst="rect">
            <a:avLst/>
          </a:prstGeom>
          <a:noFill/>
        </p:spPr>
        <p:txBody>
          <a:bodyPr wrap="square" lIns="0" tIns="0" rIns="0" bIns="0" rtlCol="0">
            <a:spAutoFit/>
          </a:bodyPr>
          <a:lstStyle/>
          <a:p>
            <a:r>
              <a:rPr lang="en-GB" sz="1000" dirty="0"/>
              <a:t>Image source: </a:t>
            </a:r>
            <a:r>
              <a:rPr lang="en-GB" sz="1000" dirty="0">
                <a:hlinkClick r:id="rId4"/>
              </a:rPr>
              <a:t>What is Firewall? Definition, Meaning, Examples (wallarm.com)</a:t>
            </a:r>
            <a:endParaRPr lang="en-GB" sz="1000" dirty="0"/>
          </a:p>
        </p:txBody>
      </p:sp>
    </p:spTree>
    <p:extLst>
      <p:ext uri="{BB962C8B-B14F-4D97-AF65-F5344CB8AC3E}">
        <p14:creationId xmlns:p14="http://schemas.microsoft.com/office/powerpoint/2010/main" val="1120521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lvl="0">
              <a:tabLst>
                <a:tab pos="2190750" algn="l"/>
              </a:tabLst>
            </a:pPr>
            <a:r>
              <a:rPr lang="en-GB" dirty="0"/>
              <a:t>Router</a:t>
            </a:r>
            <a:r>
              <a:rPr lang="en-GB" sz="2000" dirty="0"/>
              <a:t>s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364088" y="929542"/>
            <a:ext cx="2808486" cy="3600450"/>
          </a:xfrm>
        </p:spPr>
        <p:txBody>
          <a:bodyPr/>
          <a:lstStyle/>
          <a:p>
            <a:pPr algn="l"/>
            <a:endParaRPr lang="en-GB" sz="1400" dirty="0">
              <a:latin typeface="Arial" panose="020B0604020202020204" pitchFamily="34" charset="0"/>
            </a:endParaRPr>
          </a:p>
          <a:p>
            <a:pPr algn="l"/>
            <a:r>
              <a:rPr lang="en-GB" sz="1400" dirty="0">
                <a:latin typeface="Arial" panose="020B0604020202020204" pitchFamily="34" charset="0"/>
              </a:rPr>
              <a:t>A router is a device that connects two or more packet-switched networks or subnetworks. </a:t>
            </a:r>
          </a:p>
          <a:p>
            <a:pPr algn="l"/>
            <a:endParaRPr lang="en-GB" sz="1400" dirty="0">
              <a:latin typeface="Arial" panose="020B0604020202020204" pitchFamily="34" charset="0"/>
            </a:endParaRPr>
          </a:p>
          <a:p>
            <a:pPr algn="l"/>
            <a:r>
              <a:rPr lang="en-GB" sz="1400" dirty="0">
                <a:latin typeface="Arial" panose="020B0604020202020204" pitchFamily="34" charset="0"/>
              </a:rPr>
              <a:t>It serves two primary functions: first, managing traffic between these networks by forwarding data packets to their intended IP addresses and second, allowing multiple devices to use the same internet connection.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pic>
        <p:nvPicPr>
          <p:cNvPr id="8" name="Picture 7">
            <a:extLst>
              <a:ext uri="{FF2B5EF4-FFF2-40B4-BE49-F238E27FC236}">
                <a16:creationId xmlns:a16="http://schemas.microsoft.com/office/drawing/2014/main" id="{4D587892-2CD3-A2EF-66B1-78381CBD6E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900" y="929542"/>
            <a:ext cx="4231453" cy="3016746"/>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5" name="TextBox 4">
            <a:extLst>
              <a:ext uri="{FF2B5EF4-FFF2-40B4-BE49-F238E27FC236}">
                <a16:creationId xmlns:a16="http://schemas.microsoft.com/office/drawing/2014/main" id="{52EF66BE-932B-5FEA-956D-94F0EBA95F82}"/>
              </a:ext>
            </a:extLst>
          </p:cNvPr>
          <p:cNvSpPr txBox="1"/>
          <p:nvPr/>
        </p:nvSpPr>
        <p:spPr>
          <a:xfrm>
            <a:off x="704900" y="4106615"/>
            <a:ext cx="3163737" cy="153888"/>
          </a:xfrm>
          <a:prstGeom prst="rect">
            <a:avLst/>
          </a:prstGeom>
          <a:noFill/>
        </p:spPr>
        <p:txBody>
          <a:bodyPr wrap="square" lIns="0" tIns="0" rIns="0" bIns="0" rtlCol="0">
            <a:spAutoFit/>
          </a:bodyPr>
          <a:lstStyle/>
          <a:p>
            <a:r>
              <a:rPr lang="en-GB" sz="1000" dirty="0"/>
              <a:t>Image source: Google search</a:t>
            </a:r>
          </a:p>
        </p:txBody>
      </p:sp>
    </p:spTree>
    <p:extLst>
      <p:ext uri="{BB962C8B-B14F-4D97-AF65-F5344CB8AC3E}">
        <p14:creationId xmlns:p14="http://schemas.microsoft.com/office/powerpoint/2010/main" val="2462322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lvl="0">
              <a:tabLst>
                <a:tab pos="2190750" algn="l"/>
              </a:tabLst>
            </a:pPr>
            <a:r>
              <a:rPr lang="en-GB" sz="2000" dirty="0"/>
              <a:t>Switches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364088" y="929542"/>
            <a:ext cx="2808486" cy="3600450"/>
          </a:xfrm>
        </p:spPr>
        <p:txBody>
          <a:bodyPr/>
          <a:lstStyle/>
          <a:p>
            <a:pPr algn="l"/>
            <a:endParaRPr lang="en-GB" sz="1400" dirty="0">
              <a:latin typeface="Arial" panose="020B0604020202020204" pitchFamily="34" charset="0"/>
            </a:endParaRPr>
          </a:p>
          <a:p>
            <a:pPr algn="l"/>
            <a:r>
              <a:rPr lang="en-GB" sz="1400" dirty="0">
                <a:latin typeface="Arial" panose="020B0604020202020204" pitchFamily="34" charset="0"/>
              </a:rPr>
              <a:t>A network switch connects devices within a network (often a local area network or LAN) and forwards data packets to and from those devices. </a:t>
            </a:r>
          </a:p>
          <a:p>
            <a:pPr algn="l"/>
            <a:endParaRPr lang="en-GB" sz="1400" dirty="0">
              <a:latin typeface="Arial" panose="020B0604020202020204" pitchFamily="34" charset="0"/>
            </a:endParaRPr>
          </a:p>
          <a:p>
            <a:pPr algn="l"/>
            <a:r>
              <a:rPr lang="en-GB" sz="1400" dirty="0">
                <a:latin typeface="Arial" panose="020B0604020202020204" pitchFamily="34" charset="0"/>
              </a:rPr>
              <a:t>Unlike a router, a switch only sends data to the single device it is intended for (which may be another switch, a router or a user’s computer) and not to networks of multiple devices.</a:t>
            </a: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pic>
        <p:nvPicPr>
          <p:cNvPr id="7" name="Picture 6">
            <a:extLst>
              <a:ext uri="{FF2B5EF4-FFF2-40B4-BE49-F238E27FC236}">
                <a16:creationId xmlns:a16="http://schemas.microsoft.com/office/drawing/2014/main" id="{025BC88B-01E8-586F-0142-830E1DB87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347614"/>
            <a:ext cx="5054327" cy="1795788"/>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B6675260-8EBA-74B1-0211-88C009861357}"/>
              </a:ext>
            </a:extLst>
          </p:cNvPr>
          <p:cNvSpPr txBox="1"/>
          <p:nvPr/>
        </p:nvSpPr>
        <p:spPr>
          <a:xfrm>
            <a:off x="467544" y="3505770"/>
            <a:ext cx="4421316" cy="153888"/>
          </a:xfrm>
          <a:prstGeom prst="rect">
            <a:avLst/>
          </a:prstGeom>
          <a:noFill/>
        </p:spPr>
        <p:txBody>
          <a:bodyPr wrap="square" lIns="0" tIns="0" rIns="0" bIns="0" rtlCol="0">
            <a:spAutoFit/>
          </a:bodyPr>
          <a:lstStyle/>
          <a:p>
            <a:r>
              <a:rPr lang="en-GB" sz="1000" dirty="0"/>
              <a:t>Image source: </a:t>
            </a:r>
            <a:r>
              <a:rPr lang="en-GB" sz="1000" dirty="0">
                <a:hlinkClick r:id="rId4"/>
              </a:rPr>
              <a:t>What is a network switch? | Switch vs. router | Cloudflare</a:t>
            </a:r>
            <a:endParaRPr lang="en-GB" sz="1000" dirty="0"/>
          </a:p>
        </p:txBody>
      </p:sp>
    </p:spTree>
    <p:extLst>
      <p:ext uri="{BB962C8B-B14F-4D97-AF65-F5344CB8AC3E}">
        <p14:creationId xmlns:p14="http://schemas.microsoft.com/office/powerpoint/2010/main" val="2084374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lvl="0">
              <a:tabLst>
                <a:tab pos="2190750" algn="l"/>
              </a:tabLst>
            </a:pPr>
            <a:r>
              <a:rPr lang="en-GB" dirty="0"/>
              <a:t>Hub</a:t>
            </a:r>
            <a:r>
              <a:rPr lang="en-GB" sz="2000" dirty="0"/>
              <a:t>s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220072" y="260890"/>
            <a:ext cx="3312368" cy="3600450"/>
          </a:xfrm>
        </p:spPr>
        <p:txBody>
          <a:bodyPr/>
          <a:lstStyle/>
          <a:p>
            <a:endParaRPr lang="en-GB" sz="1400" dirty="0">
              <a:latin typeface="Arial" panose="020B0604020202020204" pitchFamily="34" charset="0"/>
            </a:endParaRPr>
          </a:p>
          <a:p>
            <a:r>
              <a:rPr lang="en-GB" sz="1400" dirty="0">
                <a:latin typeface="Arial" panose="020B0604020202020204" pitchFamily="34" charset="0"/>
              </a:rPr>
              <a:t>When referring to a network, a hub is the most basic networking device that connects multiple computers or other network devices. </a:t>
            </a:r>
          </a:p>
          <a:p>
            <a:endParaRPr lang="en-GB" sz="1400" dirty="0">
              <a:latin typeface="Arial" panose="020B0604020202020204" pitchFamily="34" charset="0"/>
            </a:endParaRPr>
          </a:p>
          <a:p>
            <a:r>
              <a:rPr lang="en-GB" sz="1400" dirty="0">
                <a:latin typeface="Arial" panose="020B0604020202020204" pitchFamily="34" charset="0"/>
              </a:rPr>
              <a:t>Unlike a network switch or router, a network hub has no routing tables or intelligence on where to send information and it broadcasts all network data across all connections. </a:t>
            </a:r>
          </a:p>
          <a:p>
            <a:endParaRPr lang="en-GB" sz="1400" dirty="0">
              <a:latin typeface="Arial" panose="020B0604020202020204" pitchFamily="34" charset="0"/>
            </a:endParaRPr>
          </a:p>
          <a:p>
            <a:r>
              <a:rPr lang="en-GB" sz="1400" dirty="0">
                <a:latin typeface="Arial" panose="020B0604020202020204" pitchFamily="34" charset="0"/>
              </a:rPr>
              <a:t>Most hubs can detect basic network errors, such as collisions, but having all information broadcast to multiple ports is a security risk and causes bottlenecks. In the past, network hubs were popular because they were cheaper than a switch or router. Today, switches do not cost more than a hub and are a better solution for any network.</a:t>
            </a:r>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pic>
        <p:nvPicPr>
          <p:cNvPr id="8" name="Picture 7">
            <a:extLst>
              <a:ext uri="{FF2B5EF4-FFF2-40B4-BE49-F238E27FC236}">
                <a16:creationId xmlns:a16="http://schemas.microsoft.com/office/drawing/2014/main" id="{0579A4EE-8F1C-B559-0C22-800E7ED4E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048241"/>
            <a:ext cx="3733480" cy="2813099"/>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F5ECBE0E-BC4B-378F-7E4C-E12CE2541505}"/>
              </a:ext>
            </a:extLst>
          </p:cNvPr>
          <p:cNvSpPr txBox="1"/>
          <p:nvPr/>
        </p:nvSpPr>
        <p:spPr>
          <a:xfrm>
            <a:off x="395536" y="3980039"/>
            <a:ext cx="4421316" cy="307777"/>
          </a:xfrm>
          <a:prstGeom prst="rect">
            <a:avLst/>
          </a:prstGeom>
          <a:noFill/>
        </p:spPr>
        <p:txBody>
          <a:bodyPr wrap="square" lIns="0" tIns="0" rIns="0" bIns="0" rtlCol="0">
            <a:spAutoFit/>
          </a:bodyPr>
          <a:lstStyle/>
          <a:p>
            <a:r>
              <a:rPr lang="en-GB" sz="1000" dirty="0"/>
              <a:t>Image source: </a:t>
            </a:r>
            <a:r>
              <a:rPr lang="en-GB" sz="1000" dirty="0">
                <a:hlinkClick r:id="rId4"/>
              </a:rPr>
              <a:t>Difference between Hub and Bridge (with Comparison Chart and Types) - Tech Differences</a:t>
            </a:r>
            <a:endParaRPr lang="en-GB" sz="1000" dirty="0"/>
          </a:p>
        </p:txBody>
      </p:sp>
    </p:spTree>
    <p:extLst>
      <p:ext uri="{BB962C8B-B14F-4D97-AF65-F5344CB8AC3E}">
        <p14:creationId xmlns:p14="http://schemas.microsoft.com/office/powerpoint/2010/main" val="2312541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lvl="0">
              <a:tabLst>
                <a:tab pos="2190750" algn="l"/>
              </a:tabLst>
            </a:pPr>
            <a:r>
              <a:rPr lang="en-GB" sz="2000" dirty="0"/>
              <a:t>Bridges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endParaRPr lang="en-GB" sz="1400" dirty="0">
              <a:latin typeface="Arial" panose="020B0604020202020204" pitchFamily="34" charset="0"/>
            </a:endParaRPr>
          </a:p>
          <a:p>
            <a:r>
              <a:rPr lang="en-GB" sz="1400" dirty="0">
                <a:latin typeface="Arial" panose="020B0604020202020204" pitchFamily="34" charset="0"/>
              </a:rPr>
              <a:t>A bridge is a device that provides a connection between two or more local area networks. </a:t>
            </a:r>
          </a:p>
          <a:p>
            <a:endParaRPr lang="en-GB" sz="1400" dirty="0">
              <a:latin typeface="Arial" panose="020B0604020202020204" pitchFamily="34" charset="0"/>
            </a:endParaRPr>
          </a:p>
          <a:p>
            <a:r>
              <a:rPr lang="en-GB" sz="1400" dirty="0">
                <a:latin typeface="Arial" panose="020B0604020202020204" pitchFamily="34" charset="0"/>
              </a:rPr>
              <a:t>It allows devices on separate networks to communicate as though they were on the same LAN. </a:t>
            </a:r>
          </a:p>
          <a:p>
            <a:endParaRPr lang="en-GB" sz="1400" dirty="0">
              <a:latin typeface="Arial" panose="020B0604020202020204" pitchFamily="34" charset="0"/>
            </a:endParaRPr>
          </a:p>
          <a:p>
            <a:r>
              <a:rPr lang="en-GB" sz="1400" dirty="0">
                <a:latin typeface="Arial" panose="020B0604020202020204" pitchFamily="34" charset="0"/>
              </a:rPr>
              <a:t>A bridge may connect two networks of the same type (eg, bridging two Ethernet networks) or two different types (eg, bridging a Wi-Fi network and an Ethernet network).</a:t>
            </a: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pic>
        <p:nvPicPr>
          <p:cNvPr id="7" name="Picture 6">
            <a:extLst>
              <a:ext uri="{FF2B5EF4-FFF2-40B4-BE49-F238E27FC236}">
                <a16:creationId xmlns:a16="http://schemas.microsoft.com/office/drawing/2014/main" id="{E282C036-0120-4D45-FDA6-C8D98228439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17853" y="1396812"/>
            <a:ext cx="4683943" cy="1967025"/>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F4252634-F156-822D-3F53-9B476A172104}"/>
              </a:ext>
            </a:extLst>
          </p:cNvPr>
          <p:cNvSpPr txBox="1"/>
          <p:nvPr/>
        </p:nvSpPr>
        <p:spPr>
          <a:xfrm>
            <a:off x="392423" y="3757772"/>
            <a:ext cx="4421316" cy="153888"/>
          </a:xfrm>
          <a:prstGeom prst="rect">
            <a:avLst/>
          </a:prstGeom>
          <a:noFill/>
        </p:spPr>
        <p:txBody>
          <a:bodyPr wrap="square" lIns="0" tIns="0" rIns="0" bIns="0" rtlCol="0">
            <a:spAutoFit/>
          </a:bodyPr>
          <a:lstStyle/>
          <a:p>
            <a:r>
              <a:rPr lang="en-GB" sz="1000" dirty="0"/>
              <a:t>Image source: </a:t>
            </a:r>
            <a:r>
              <a:rPr lang="en-GB" sz="1000" dirty="0">
                <a:hlinkClick r:id="rId4"/>
              </a:rPr>
              <a:t>Bridges – </a:t>
            </a:r>
            <a:r>
              <a:rPr lang="en-GB" sz="1000" dirty="0" err="1">
                <a:hlinkClick r:id="rId4"/>
              </a:rPr>
              <a:t>indiafreenotes</a:t>
            </a:r>
            <a:endParaRPr lang="en-GB" sz="1000" dirty="0"/>
          </a:p>
        </p:txBody>
      </p:sp>
    </p:spTree>
    <p:extLst>
      <p:ext uri="{BB962C8B-B14F-4D97-AF65-F5344CB8AC3E}">
        <p14:creationId xmlns:p14="http://schemas.microsoft.com/office/powerpoint/2010/main" val="2022941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a:tabLst>
                <a:tab pos="2190750" algn="l"/>
              </a:tabLst>
            </a:pPr>
            <a:r>
              <a:rPr lang="en-GB" sz="2000" dirty="0"/>
              <a:t>Wireless/Wi-Fi access points (APs)</a:t>
            </a: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pPr algn="l"/>
            <a:r>
              <a:rPr lang="en-GB" sz="1400" dirty="0">
                <a:latin typeface="Arial" panose="020B0604020202020204" pitchFamily="34" charset="0"/>
              </a:rPr>
              <a:t>Wireless/Wi-Fi access points (APs or WAPs) are networking devices that allow Wi-Fi devices to connect to a wired network. They form wireless local area networks (WLANs).</a:t>
            </a:r>
          </a:p>
          <a:p>
            <a:pPr algn="l"/>
            <a:endParaRPr lang="en-GB" sz="1400" dirty="0">
              <a:latin typeface="Arial" panose="020B0604020202020204" pitchFamily="34" charset="0"/>
            </a:endParaRPr>
          </a:p>
          <a:p>
            <a:pPr algn="l"/>
            <a:r>
              <a:rPr lang="en-GB" sz="1400" dirty="0">
                <a:latin typeface="Arial" panose="020B0604020202020204" pitchFamily="34" charset="0"/>
              </a:rPr>
              <a:t>An AP acts as a central transmitter and receiver of wireless radio signals. Mainstream WAPs support Wi-Fi and are used in homes, public internet hotspots and business networks to accommodate wireless mobile devices. </a:t>
            </a:r>
          </a:p>
          <a:p>
            <a:pPr algn="l"/>
            <a:endParaRPr lang="en-GB" sz="1400" dirty="0">
              <a:latin typeface="Arial" panose="020B0604020202020204" pitchFamily="34" charset="0"/>
            </a:endParaRPr>
          </a:p>
          <a:p>
            <a:pPr algn="l"/>
            <a:r>
              <a:rPr lang="en-GB" sz="1400" dirty="0">
                <a:latin typeface="Arial" panose="020B0604020202020204" pitchFamily="34" charset="0"/>
              </a:rPr>
              <a:t>The access point can be incorporated into a wired router or a stand-alone router.</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pic>
        <p:nvPicPr>
          <p:cNvPr id="8" name="Picture 7">
            <a:extLst>
              <a:ext uri="{FF2B5EF4-FFF2-40B4-BE49-F238E27FC236}">
                <a16:creationId xmlns:a16="http://schemas.microsoft.com/office/drawing/2014/main" id="{B09C1AFB-E5D5-7B6F-3508-3F179D14D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542" y="1051870"/>
            <a:ext cx="3584426" cy="3055296"/>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57F6529D-8253-4468-ABF3-55CDB226D491}"/>
              </a:ext>
            </a:extLst>
          </p:cNvPr>
          <p:cNvSpPr txBox="1"/>
          <p:nvPr/>
        </p:nvSpPr>
        <p:spPr>
          <a:xfrm>
            <a:off x="388204" y="4206382"/>
            <a:ext cx="4421316" cy="307777"/>
          </a:xfrm>
          <a:prstGeom prst="rect">
            <a:avLst/>
          </a:prstGeom>
          <a:noFill/>
        </p:spPr>
        <p:txBody>
          <a:bodyPr wrap="square" lIns="0" tIns="0" rIns="0" bIns="0" rtlCol="0">
            <a:spAutoFit/>
          </a:bodyPr>
          <a:lstStyle/>
          <a:p>
            <a:r>
              <a:rPr lang="en-GB" sz="1000" dirty="0"/>
              <a:t>Image source: </a:t>
            </a:r>
            <a:r>
              <a:rPr lang="en-GB" sz="1000" dirty="0">
                <a:hlinkClick r:id="rId4"/>
              </a:rPr>
              <a:t>Wireless Access Points - What They Do &amp; How They Work (smartaerials.co.uk)</a:t>
            </a:r>
            <a:endParaRPr lang="en-GB" sz="1000" dirty="0"/>
          </a:p>
        </p:txBody>
      </p:sp>
    </p:spTree>
    <p:extLst>
      <p:ext uri="{BB962C8B-B14F-4D97-AF65-F5344CB8AC3E}">
        <p14:creationId xmlns:p14="http://schemas.microsoft.com/office/powerpoint/2010/main" val="1927169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9512" y="286975"/>
            <a:ext cx="8437563" cy="699425"/>
          </a:xfrm>
        </p:spPr>
        <p:txBody>
          <a:bodyPr/>
          <a:lstStyle/>
          <a:p>
            <a:r>
              <a:rPr lang="en-GB" dirty="0"/>
              <a:t>End user devices (EUDs)</a:t>
            </a:r>
          </a:p>
        </p:txBody>
      </p:sp>
      <p:sp>
        <p:nvSpPr>
          <p:cNvPr id="5" name="Text Placeholder 4"/>
          <p:cNvSpPr>
            <a:spLocks noGrp="1"/>
          </p:cNvSpPr>
          <p:nvPr>
            <p:ph type="body" sz="quarter" idx="12"/>
          </p:nvPr>
        </p:nvSpPr>
        <p:spPr>
          <a:xfrm>
            <a:off x="234000" y="1403686"/>
            <a:ext cx="7667625" cy="2233422"/>
          </a:xfrm>
        </p:spPr>
        <p:txBody>
          <a:bodyPr/>
          <a:lstStyle/>
          <a:p>
            <a:pPr marL="285750" indent="-285750">
              <a:buFont typeface="Arial" panose="020B0604020202020204" pitchFamily="34" charset="0"/>
              <a:buChar char="•"/>
            </a:pPr>
            <a:r>
              <a:rPr lang="en-GB" sz="1800" dirty="0"/>
              <a:t>Desktops and laptops </a:t>
            </a:r>
          </a:p>
          <a:p>
            <a:pPr marL="285750" indent="-285750">
              <a:buFont typeface="Arial" panose="020B0604020202020204" pitchFamily="34" charset="0"/>
              <a:buChar char="•"/>
            </a:pPr>
            <a:r>
              <a:rPr lang="en-GB" sz="1800" dirty="0"/>
              <a:t>Mobile devices (eg, smartphone, tablet) </a:t>
            </a:r>
          </a:p>
          <a:p>
            <a:pPr marL="285750" indent="-285750">
              <a:buFont typeface="Arial" panose="020B0604020202020204" pitchFamily="34" charset="0"/>
              <a:buChar char="•"/>
            </a:pPr>
            <a:r>
              <a:rPr lang="en-GB" sz="1800" dirty="0"/>
              <a:t>Smart devices (eg, wearable technology, smart speakers) </a:t>
            </a:r>
          </a:p>
          <a:p>
            <a:pPr marL="285750" indent="-285750">
              <a:buFont typeface="Arial" panose="020B0604020202020204" pitchFamily="34" charset="0"/>
              <a:buChar char="•"/>
            </a:pPr>
            <a:r>
              <a:rPr lang="en-GB" sz="1800" dirty="0"/>
              <a:t>Removable media (eg, external hard drive)</a:t>
            </a: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978803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9512" y="286975"/>
            <a:ext cx="8437563" cy="699425"/>
          </a:xfrm>
        </p:spPr>
        <p:txBody>
          <a:bodyPr/>
          <a:lstStyle/>
          <a:p>
            <a:r>
              <a:rPr lang="en-GB" dirty="0"/>
              <a:t>Cloud storage</a:t>
            </a:r>
          </a:p>
        </p:txBody>
      </p:sp>
      <p:sp>
        <p:nvSpPr>
          <p:cNvPr id="5" name="Text Placeholder 4"/>
          <p:cNvSpPr>
            <a:spLocks noGrp="1"/>
          </p:cNvSpPr>
          <p:nvPr>
            <p:ph type="body" sz="quarter" idx="12"/>
          </p:nvPr>
        </p:nvSpPr>
        <p:spPr>
          <a:xfrm>
            <a:off x="234000" y="1403686"/>
            <a:ext cx="7667625" cy="2233422"/>
          </a:xfrm>
        </p:spPr>
        <p:txBody>
          <a:bodyPr/>
          <a:lstStyle/>
          <a:p>
            <a:pPr marL="285750" indent="-285750">
              <a:buFont typeface="Arial" panose="020B0604020202020204" pitchFamily="34" charset="0"/>
              <a:buChar char="•"/>
            </a:pPr>
            <a:r>
              <a:rPr lang="en-GB" sz="1800" dirty="0"/>
              <a:t>File storage</a:t>
            </a:r>
          </a:p>
          <a:p>
            <a:pPr marL="285750" indent="-285750">
              <a:buFont typeface="Arial" panose="020B0604020202020204" pitchFamily="34" charset="0"/>
              <a:buChar char="•"/>
            </a:pPr>
            <a:r>
              <a:rPr lang="en-GB" sz="1800" dirty="0"/>
              <a:t>Object storage</a:t>
            </a:r>
          </a:p>
          <a:p>
            <a:pPr marL="285750" indent="-285750">
              <a:buFont typeface="Arial" panose="020B0604020202020204" pitchFamily="34" charset="0"/>
              <a:buChar char="•"/>
            </a:pPr>
            <a:r>
              <a:rPr lang="en-GB" sz="1800" dirty="0"/>
              <a:t>Block storage</a:t>
            </a:r>
          </a:p>
          <a:p>
            <a:pPr marL="285750" indent="-285750">
              <a:buFont typeface="Arial" panose="020B0604020202020204" pitchFamily="34" charset="0"/>
              <a:buChar char="•"/>
            </a:pPr>
            <a:r>
              <a:rPr lang="en-GB" sz="1800" dirty="0"/>
              <a:t>Elastic cloud / scalable storage</a:t>
            </a:r>
          </a:p>
          <a:p>
            <a:pPr marL="285750" indent="-285750">
              <a:buFont typeface="Arial" panose="020B0604020202020204" pitchFamily="34" charset="0"/>
              <a:buChar char="•"/>
            </a:pPr>
            <a:r>
              <a:rPr lang="en-GB" sz="1800" dirty="0"/>
              <a:t>Cloud-based database services</a:t>
            </a: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461530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pPr>
              <a:tabLst>
                <a:tab pos="2190750" algn="l"/>
              </a:tabLst>
            </a:pPr>
            <a:r>
              <a:rPr lang="en-GB" sz="2000" dirty="0"/>
              <a:t>File storage</a:t>
            </a: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pPr algn="l"/>
            <a:endParaRPr lang="en-GB" sz="1400" dirty="0">
              <a:latin typeface="Arial" panose="020B0604020202020204" pitchFamily="34" charset="0"/>
            </a:endParaRPr>
          </a:p>
          <a:p>
            <a:pPr algn="l"/>
            <a:r>
              <a:rPr lang="en-GB" sz="1400" dirty="0">
                <a:latin typeface="Arial" panose="020B0604020202020204" pitchFamily="34" charset="0"/>
              </a:rPr>
              <a:t>File storage, also called file-level or file-based storage, is a type of IT storage for storing data in a hierarchical structure.</a:t>
            </a:r>
          </a:p>
          <a:p>
            <a:pPr algn="l"/>
            <a:endParaRPr lang="en-GB" sz="1400" dirty="0">
              <a:latin typeface="Arial" panose="020B0604020202020204" pitchFamily="34" charset="0"/>
            </a:endParaRPr>
          </a:p>
          <a:p>
            <a:pPr algn="l"/>
            <a:r>
              <a:rPr lang="en-GB" sz="1400" dirty="0">
                <a:latin typeface="Arial" panose="020B0604020202020204" pitchFamily="34" charset="0"/>
              </a:rPr>
              <a:t>Data is saved in files inside folders, nested within other folders, similar to an office filing cabinet. </a:t>
            </a:r>
          </a:p>
          <a:p>
            <a:pPr algn="l"/>
            <a:endParaRPr lang="en-GB" sz="1400" dirty="0">
              <a:latin typeface="Arial" panose="020B0604020202020204" pitchFamily="34" charset="0"/>
            </a:endParaRPr>
          </a:p>
          <a:p>
            <a:r>
              <a:rPr lang="en-GB" sz="1400" dirty="0">
                <a:latin typeface="Arial" panose="020B0604020202020204" pitchFamily="34" charset="0"/>
              </a:rPr>
              <a:t>File storage is presented in the same format to both the system storing it and the system retrieving it. </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pic>
        <p:nvPicPr>
          <p:cNvPr id="7" name="Picture 6">
            <a:extLst>
              <a:ext uri="{FF2B5EF4-FFF2-40B4-BE49-F238E27FC236}">
                <a16:creationId xmlns:a16="http://schemas.microsoft.com/office/drawing/2014/main" id="{A2A19DE6-03A2-2937-5E63-B5C5BD983FE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11560" y="1106650"/>
            <a:ext cx="3741657" cy="2786234"/>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F782B78B-1F79-B96E-A9A3-FEB36FE49742}"/>
              </a:ext>
            </a:extLst>
          </p:cNvPr>
          <p:cNvSpPr txBox="1"/>
          <p:nvPr/>
        </p:nvSpPr>
        <p:spPr>
          <a:xfrm>
            <a:off x="611560" y="4052378"/>
            <a:ext cx="3960440" cy="307777"/>
          </a:xfrm>
          <a:prstGeom prst="rect">
            <a:avLst/>
          </a:prstGeom>
          <a:noFill/>
        </p:spPr>
        <p:txBody>
          <a:bodyPr wrap="square" lIns="0" tIns="0" rIns="0" bIns="0" rtlCol="0">
            <a:spAutoFit/>
          </a:bodyPr>
          <a:lstStyle/>
          <a:p>
            <a:r>
              <a:rPr lang="en-GB" sz="1000" dirty="0"/>
              <a:t>Image source: </a:t>
            </a:r>
            <a:r>
              <a:rPr lang="en-GB" sz="1000" dirty="0">
                <a:hlinkClick r:id="rId4"/>
              </a:rPr>
              <a:t>What is File Storage &amp; How Does it Differ from Object Storage | </a:t>
            </a:r>
            <a:r>
              <a:rPr lang="en-GB" sz="1000" dirty="0" err="1">
                <a:hlinkClick r:id="rId4"/>
              </a:rPr>
              <a:t>DataCore</a:t>
            </a:r>
            <a:endParaRPr lang="en-GB" sz="1000" dirty="0"/>
          </a:p>
        </p:txBody>
      </p:sp>
    </p:spTree>
    <p:extLst>
      <p:ext uri="{BB962C8B-B14F-4D97-AF65-F5344CB8AC3E}">
        <p14:creationId xmlns:p14="http://schemas.microsoft.com/office/powerpoint/2010/main" val="937329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55000" lnSpcReduction="20000"/>
          </a:bodyPr>
          <a:lstStyle/>
          <a:p>
            <a:r>
              <a:rPr lang="en-US" dirty="0"/>
              <a:t>Session 1</a:t>
            </a:r>
          </a:p>
          <a:p>
            <a:r>
              <a:rPr lang="en-US" dirty="0"/>
              <a:t>The fundamental characteristics of data </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r>
              <a:rPr lang="en-GB" sz="2000" dirty="0"/>
              <a:t>Object storage</a:t>
            </a: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r>
              <a:rPr lang="en-GB" sz="1400" dirty="0">
                <a:latin typeface="Arial" panose="020B0604020202020204" pitchFamily="34" charset="0"/>
              </a:rPr>
              <a:t>Object storage, also known as object-based storage, is a strategy that manages and manipulates data storage as distinct units, called objects. </a:t>
            </a:r>
          </a:p>
          <a:p>
            <a:endParaRPr lang="en-GB" sz="1400" dirty="0">
              <a:latin typeface="Arial" panose="020B0604020202020204" pitchFamily="34" charset="0"/>
            </a:endParaRPr>
          </a:p>
          <a:p>
            <a:r>
              <a:rPr lang="en-GB" sz="1400" dirty="0">
                <a:latin typeface="Arial" panose="020B0604020202020204" pitchFamily="34" charset="0"/>
              </a:rPr>
              <a:t>The objects are kept in a single storehouse and are not ingrained in files inside other folders. </a:t>
            </a:r>
          </a:p>
          <a:p>
            <a:endParaRPr lang="en-GB" sz="1400" dirty="0">
              <a:latin typeface="Arial" panose="020B0604020202020204" pitchFamily="34" charset="0"/>
            </a:endParaRPr>
          </a:p>
          <a:p>
            <a:r>
              <a:rPr lang="en-GB" sz="1400" dirty="0">
                <a:latin typeface="Arial" panose="020B0604020202020204" pitchFamily="34" charset="0"/>
              </a:rPr>
              <a:t>Instead, object storage combines the pieces of data that make up a file, adds all its relevant metadata to that file and attaches a custom identifier.</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pic>
        <p:nvPicPr>
          <p:cNvPr id="7" name="Picture 6">
            <a:extLst>
              <a:ext uri="{FF2B5EF4-FFF2-40B4-BE49-F238E27FC236}">
                <a16:creationId xmlns:a16="http://schemas.microsoft.com/office/drawing/2014/main" id="{1316B906-2DE2-1267-F87D-AEC5C8700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197" y="929542"/>
            <a:ext cx="4640447" cy="2866344"/>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8D6B11D5-6A9A-88FC-2A85-0413CF429659}"/>
              </a:ext>
            </a:extLst>
          </p:cNvPr>
          <p:cNvSpPr txBox="1"/>
          <p:nvPr/>
        </p:nvSpPr>
        <p:spPr>
          <a:xfrm>
            <a:off x="734936" y="3906181"/>
            <a:ext cx="3960440" cy="153888"/>
          </a:xfrm>
          <a:prstGeom prst="rect">
            <a:avLst/>
          </a:prstGeom>
          <a:noFill/>
        </p:spPr>
        <p:txBody>
          <a:bodyPr wrap="square" lIns="0" tIns="0" rIns="0" bIns="0" rtlCol="0">
            <a:spAutoFit/>
          </a:bodyPr>
          <a:lstStyle/>
          <a:p>
            <a:r>
              <a:rPr lang="en-GB" sz="1000" dirty="0"/>
              <a:t>Image source: Google search</a:t>
            </a:r>
          </a:p>
        </p:txBody>
      </p:sp>
    </p:spTree>
    <p:extLst>
      <p:ext uri="{BB962C8B-B14F-4D97-AF65-F5344CB8AC3E}">
        <p14:creationId xmlns:p14="http://schemas.microsoft.com/office/powerpoint/2010/main" val="3919396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r>
              <a:rPr lang="en-GB" sz="2000" dirty="0"/>
              <a:t>Block storage</a:t>
            </a: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pPr algn="l"/>
            <a:r>
              <a:rPr lang="en-GB" sz="1400" dirty="0">
                <a:latin typeface="Arial" panose="020B0604020202020204" pitchFamily="34" charset="0"/>
              </a:rPr>
              <a:t>Block storage is technology that controls data storage and storage devices. It takes any data, such as a file or database entry, and divides it into blocks of equal sizes. </a:t>
            </a:r>
          </a:p>
          <a:p>
            <a:pPr algn="l"/>
            <a:endParaRPr lang="en-GB" sz="1400" dirty="0">
              <a:latin typeface="Arial" panose="020B0604020202020204" pitchFamily="34" charset="0"/>
            </a:endParaRPr>
          </a:p>
          <a:p>
            <a:pPr algn="l"/>
            <a:r>
              <a:rPr lang="en-GB" sz="1400" dirty="0">
                <a:latin typeface="Arial" panose="020B0604020202020204" pitchFamily="34" charset="0"/>
              </a:rPr>
              <a:t>The block storage system then stores the data block on underlying physical storage in a manner that is optimised for fast access and retrieval. </a:t>
            </a:r>
          </a:p>
          <a:p>
            <a:pPr algn="l"/>
            <a:endParaRPr lang="en-GB" sz="1400" dirty="0">
              <a:latin typeface="Arial" panose="020B0604020202020204" pitchFamily="34" charset="0"/>
            </a:endParaRPr>
          </a:p>
          <a:p>
            <a:pPr algn="l"/>
            <a:r>
              <a:rPr lang="en-GB" sz="1400" dirty="0">
                <a:latin typeface="Arial" panose="020B0604020202020204" pitchFamily="34" charset="0"/>
              </a:rPr>
              <a:t>Developers prefer block storage for applications that require efficient, fast and reliable data access. </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1400" dirty="0">
                <a:latin typeface="Arial" panose="020B0604020202020204" pitchFamily="34" charset="0"/>
              </a:rPr>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pic>
        <p:nvPicPr>
          <p:cNvPr id="7" name="Picture 6">
            <a:extLst>
              <a:ext uri="{FF2B5EF4-FFF2-40B4-BE49-F238E27FC236}">
                <a16:creationId xmlns:a16="http://schemas.microsoft.com/office/drawing/2014/main" id="{2734C7FC-7F76-35EA-777D-1C9475DF204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11560" y="884224"/>
            <a:ext cx="3881640" cy="3231086"/>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88F5892D-D879-5AAB-9D35-FF87D690A882}"/>
              </a:ext>
            </a:extLst>
          </p:cNvPr>
          <p:cNvSpPr txBox="1"/>
          <p:nvPr/>
        </p:nvSpPr>
        <p:spPr>
          <a:xfrm>
            <a:off x="618456" y="4225850"/>
            <a:ext cx="3960440" cy="153888"/>
          </a:xfrm>
          <a:prstGeom prst="rect">
            <a:avLst/>
          </a:prstGeom>
          <a:noFill/>
        </p:spPr>
        <p:txBody>
          <a:bodyPr wrap="square" lIns="0" tIns="0" rIns="0" bIns="0" rtlCol="0">
            <a:spAutoFit/>
          </a:bodyPr>
          <a:lstStyle/>
          <a:p>
            <a:r>
              <a:rPr lang="en-GB" sz="1000" dirty="0"/>
              <a:t>Image source: </a:t>
            </a:r>
            <a:r>
              <a:rPr lang="en-GB" sz="1000" dirty="0">
                <a:hlinkClick r:id="rId4"/>
              </a:rPr>
              <a:t>Cloud computing - Wikipedia</a:t>
            </a:r>
            <a:endParaRPr lang="en-GB" sz="1000" dirty="0"/>
          </a:p>
        </p:txBody>
      </p:sp>
    </p:spTree>
    <p:extLst>
      <p:ext uri="{BB962C8B-B14F-4D97-AF65-F5344CB8AC3E}">
        <p14:creationId xmlns:p14="http://schemas.microsoft.com/office/powerpoint/2010/main" val="2064989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r>
              <a:rPr lang="en-GB" sz="2000" dirty="0"/>
              <a:t>Elastic cloud / scalable storage</a:t>
            </a:r>
          </a:p>
        </p:txBody>
      </p:sp>
      <p:sp>
        <p:nvSpPr>
          <p:cNvPr id="6" name="Content Placeholder 5"/>
          <p:cNvSpPr>
            <a:spLocks noGrp="1"/>
          </p:cNvSpPr>
          <p:nvPr>
            <p:ph sz="quarter" idx="13"/>
          </p:nvPr>
        </p:nvSpPr>
        <p:spPr>
          <a:xfrm>
            <a:off x="5335434" y="771525"/>
            <a:ext cx="3312368" cy="3600450"/>
          </a:xfrm>
        </p:spPr>
        <p:txBody>
          <a:bodyPr/>
          <a:lstStyle/>
          <a:p>
            <a:pPr algn="l"/>
            <a:endParaRPr lang="en-GB" sz="1400" dirty="0">
              <a:latin typeface="Arial" panose="020B0604020202020204" pitchFamily="34" charset="0"/>
            </a:endParaRPr>
          </a:p>
          <a:p>
            <a:pPr algn="l"/>
            <a:r>
              <a:rPr lang="en-GB" sz="1400" dirty="0">
                <a:latin typeface="Arial" panose="020B0604020202020204" pitchFamily="34" charset="0"/>
              </a:rPr>
              <a:t>Cloud elasticity is the property of a cloud to grow or shrink capacity for central processing unit (CPU), memory and storage resources to adapt to the changing demands of an organisation. </a:t>
            </a:r>
          </a:p>
          <a:p>
            <a:pPr algn="l"/>
            <a:endParaRPr lang="en-GB" sz="1400" dirty="0">
              <a:latin typeface="Arial" panose="020B0604020202020204" pitchFamily="34" charset="0"/>
            </a:endParaRPr>
          </a:p>
          <a:p>
            <a:pPr algn="l"/>
            <a:r>
              <a:rPr lang="en-GB" sz="1400" dirty="0">
                <a:latin typeface="Arial" panose="020B0604020202020204" pitchFamily="34" charset="0"/>
              </a:rPr>
              <a:t>Cloud elasticity can be automatic, without need to perform capacity planning in advance of the occasion, or it can be a manual process where the organisation is notified it is running low on resources and can then decide to add or reduce capacity when needed. </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pic>
        <p:nvPicPr>
          <p:cNvPr id="7" name="Picture 6">
            <a:extLst>
              <a:ext uri="{FF2B5EF4-FFF2-40B4-BE49-F238E27FC236}">
                <a16:creationId xmlns:a16="http://schemas.microsoft.com/office/drawing/2014/main" id="{B8398A8A-B801-5588-10A5-2158A9991ED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25244" y="1702114"/>
            <a:ext cx="4979466" cy="1595306"/>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FE5334D9-2DB5-81D9-F055-CB3E60CB8A32}"/>
              </a:ext>
            </a:extLst>
          </p:cNvPr>
          <p:cNvSpPr txBox="1"/>
          <p:nvPr/>
        </p:nvSpPr>
        <p:spPr>
          <a:xfrm>
            <a:off x="116748" y="3435846"/>
            <a:ext cx="3960440" cy="307777"/>
          </a:xfrm>
          <a:prstGeom prst="rect">
            <a:avLst/>
          </a:prstGeom>
          <a:noFill/>
        </p:spPr>
        <p:txBody>
          <a:bodyPr wrap="square" lIns="0" tIns="0" rIns="0" bIns="0" rtlCol="0">
            <a:spAutoFit/>
          </a:bodyPr>
          <a:lstStyle/>
          <a:p>
            <a:r>
              <a:rPr lang="en-GB" sz="1000" dirty="0"/>
              <a:t>Image source: </a:t>
            </a:r>
            <a:r>
              <a:rPr lang="en-GB" sz="1000" dirty="0">
                <a:hlinkClick r:id="rId4"/>
              </a:rPr>
              <a:t>Elasticity vs. Scalability In Cloud Computing: Main Differences (theappsolutions.com)</a:t>
            </a:r>
            <a:endParaRPr lang="en-GB" sz="1000" dirty="0"/>
          </a:p>
        </p:txBody>
      </p:sp>
    </p:spTree>
    <p:extLst>
      <p:ext uri="{BB962C8B-B14F-4D97-AF65-F5344CB8AC3E}">
        <p14:creationId xmlns:p14="http://schemas.microsoft.com/office/powerpoint/2010/main" val="3348830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39" y="230117"/>
            <a:ext cx="8437563" cy="699425"/>
          </a:xfrm>
        </p:spPr>
        <p:txBody>
          <a:bodyPr/>
          <a:lstStyle/>
          <a:p>
            <a:r>
              <a:rPr lang="en-GB" sz="2000" dirty="0"/>
              <a:t>Cloud-based database services</a:t>
            </a:r>
          </a:p>
        </p:txBody>
      </p:sp>
      <p:sp>
        <p:nvSpPr>
          <p:cNvPr id="6" name="Content Placeholder 5"/>
          <p:cNvSpPr>
            <a:spLocks noGrp="1"/>
          </p:cNvSpPr>
          <p:nvPr>
            <p:ph sz="quarter" idx="13"/>
          </p:nvPr>
        </p:nvSpPr>
        <p:spPr>
          <a:xfrm>
            <a:off x="5220072" y="699542"/>
            <a:ext cx="3312368" cy="3600450"/>
          </a:xfrm>
        </p:spPr>
        <p:txBody>
          <a:bodyPr/>
          <a:lstStyle/>
          <a:p>
            <a:endParaRPr lang="en-GB" sz="1400" dirty="0">
              <a:latin typeface="Arial" panose="020B0604020202020204" pitchFamily="34" charset="0"/>
            </a:endParaRPr>
          </a:p>
          <a:p>
            <a:pPr algn="l"/>
            <a:endParaRPr lang="en-GB" sz="1400" dirty="0">
              <a:latin typeface="Arial" panose="020B0604020202020204" pitchFamily="34" charset="0"/>
            </a:endParaRPr>
          </a:p>
          <a:p>
            <a:pPr algn="l"/>
            <a:r>
              <a:rPr lang="en-GB" sz="1400" dirty="0">
                <a:latin typeface="Arial" panose="020B0604020202020204" pitchFamily="34" charset="0"/>
              </a:rPr>
              <a:t>A cloud database is a type of database service that is built, deployed and delivered through a cloud platform. </a:t>
            </a:r>
          </a:p>
          <a:p>
            <a:pPr algn="l"/>
            <a:endParaRPr lang="en-GB" sz="1400" dirty="0">
              <a:latin typeface="Arial" panose="020B0604020202020204" pitchFamily="34" charset="0"/>
            </a:endParaRPr>
          </a:p>
          <a:p>
            <a:pPr algn="l"/>
            <a:r>
              <a:rPr lang="en-GB" sz="1400" dirty="0">
                <a:latin typeface="Arial" panose="020B0604020202020204" pitchFamily="34" charset="0"/>
              </a:rPr>
              <a:t>It is primarily a cloud Platform as a Service (PaaS) delivery model that allows organisations, end users and their applications to store, manage and retrieve data from the cloud.</a:t>
            </a: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endParaRPr lang="en-GB" sz="1400" dirty="0">
              <a:latin typeface="Arial" panose="020B0604020202020204" pitchFamily="34" charset="0"/>
            </a:endParaRPr>
          </a:p>
          <a:p>
            <a:br>
              <a:rPr lang="en-GB" sz="2000" dirty="0"/>
            </a:b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pic>
        <p:nvPicPr>
          <p:cNvPr id="7" name="Picture 6">
            <a:extLst>
              <a:ext uri="{FF2B5EF4-FFF2-40B4-BE49-F238E27FC236}">
                <a16:creationId xmlns:a16="http://schemas.microsoft.com/office/drawing/2014/main" id="{C202F7E9-19F8-B5EE-0E55-07065657CBF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55576" y="936942"/>
            <a:ext cx="3588774" cy="3291830"/>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8D3D510D-7EE2-B6BD-7390-000411293F09}"/>
              </a:ext>
            </a:extLst>
          </p:cNvPr>
          <p:cNvSpPr txBox="1"/>
          <p:nvPr/>
        </p:nvSpPr>
        <p:spPr>
          <a:xfrm>
            <a:off x="231168" y="4236172"/>
            <a:ext cx="4484847" cy="307777"/>
          </a:xfrm>
          <a:prstGeom prst="rect">
            <a:avLst/>
          </a:prstGeom>
          <a:noFill/>
        </p:spPr>
        <p:txBody>
          <a:bodyPr wrap="square" lIns="0" tIns="0" rIns="0" bIns="0" rtlCol="0">
            <a:spAutoFit/>
          </a:bodyPr>
          <a:lstStyle/>
          <a:p>
            <a:r>
              <a:rPr lang="en-GB" sz="1000" dirty="0"/>
              <a:t>Image source: </a:t>
            </a:r>
            <a:r>
              <a:rPr lang="en-GB" sz="1000" dirty="0">
                <a:hlinkClick r:id="rId4"/>
              </a:rPr>
              <a:t>What Is Cloud Computing? Definition, Benefits, Types, and Trends - Spiceworks</a:t>
            </a:r>
            <a:endParaRPr lang="en-GB" sz="1000" dirty="0"/>
          </a:p>
        </p:txBody>
      </p:sp>
    </p:spTree>
    <p:extLst>
      <p:ext uri="{BB962C8B-B14F-4D97-AF65-F5344CB8AC3E}">
        <p14:creationId xmlns:p14="http://schemas.microsoft.com/office/powerpoint/2010/main" val="795761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D950A-8F90-17C9-5176-E42FB61DA070}"/>
              </a:ext>
            </a:extLst>
          </p:cNvPr>
          <p:cNvSpPr>
            <a:spLocks noGrp="1"/>
          </p:cNvSpPr>
          <p:nvPr>
            <p:ph type="title"/>
          </p:nvPr>
        </p:nvSpPr>
        <p:spPr/>
        <p:txBody>
          <a:bodyPr/>
          <a:lstStyle/>
          <a:p>
            <a:r>
              <a:rPr lang="en-GB" dirty="0"/>
              <a:t>Self-hosted server (virtual server on a physical host) </a:t>
            </a:r>
          </a:p>
        </p:txBody>
      </p:sp>
      <p:sp>
        <p:nvSpPr>
          <p:cNvPr id="3" name="Text Placeholder 2">
            <a:extLst>
              <a:ext uri="{FF2B5EF4-FFF2-40B4-BE49-F238E27FC236}">
                <a16:creationId xmlns:a16="http://schemas.microsoft.com/office/drawing/2014/main" id="{389C3F8E-422C-2113-BF73-61669BDBE128}"/>
              </a:ext>
            </a:extLst>
          </p:cNvPr>
          <p:cNvSpPr>
            <a:spLocks noGrp="1"/>
          </p:cNvSpPr>
          <p:nvPr>
            <p:ph type="body" sz="quarter" idx="12"/>
          </p:nvPr>
        </p:nvSpPr>
        <p:spPr/>
        <p:txBody>
          <a:bodyPr/>
          <a:lstStyle/>
          <a:p>
            <a:r>
              <a:rPr lang="en-GB" sz="1600" dirty="0">
                <a:latin typeface="Arial" panose="020B0604020202020204" pitchFamily="34" charset="0"/>
              </a:rPr>
              <a:t>Advantages: </a:t>
            </a:r>
          </a:p>
          <a:p>
            <a:pPr marL="285750" indent="-285750">
              <a:buFont typeface="Arial" panose="020B0604020202020204" pitchFamily="34" charset="0"/>
              <a:buChar char="•"/>
            </a:pPr>
            <a:r>
              <a:rPr lang="en-GB" sz="1600" dirty="0">
                <a:latin typeface="Arial" panose="020B0604020202020204" pitchFamily="34" charset="0"/>
              </a:rPr>
              <a:t>Lower level of expertise required to set up </a:t>
            </a:r>
          </a:p>
          <a:p>
            <a:pPr marL="285750" indent="-285750">
              <a:buFont typeface="Arial" panose="020B0604020202020204" pitchFamily="34" charset="0"/>
              <a:buChar char="•"/>
            </a:pPr>
            <a:r>
              <a:rPr lang="en-GB" sz="1600" dirty="0">
                <a:latin typeface="Arial" panose="020B0604020202020204" pitchFamily="34" charset="0"/>
              </a:rPr>
              <a:t>Greater control of costs </a:t>
            </a:r>
          </a:p>
          <a:p>
            <a:pPr marL="285750" indent="-285750">
              <a:buFont typeface="Arial" panose="020B0604020202020204" pitchFamily="34" charset="0"/>
              <a:buChar char="•"/>
            </a:pPr>
            <a:r>
              <a:rPr lang="en-GB" sz="1600" dirty="0">
                <a:latin typeface="Arial" panose="020B0604020202020204" pitchFamily="34" charset="0"/>
              </a:rPr>
              <a:t>Scaling can be applied </a:t>
            </a:r>
          </a:p>
          <a:p>
            <a:pPr marL="285750" indent="-285750">
              <a:buFont typeface="Arial" panose="020B0604020202020204" pitchFamily="34" charset="0"/>
              <a:buChar char="•"/>
            </a:pPr>
            <a:r>
              <a:rPr lang="en-GB" sz="1600" dirty="0">
                <a:latin typeface="Arial" panose="020B0604020202020204" pitchFamily="34" charset="0"/>
              </a:rPr>
              <a:t>High availability (HA) / clustering </a:t>
            </a:r>
          </a:p>
          <a:p>
            <a:endParaRPr lang="en-GB" sz="2800" dirty="0"/>
          </a:p>
        </p:txBody>
      </p:sp>
      <p:sp>
        <p:nvSpPr>
          <p:cNvPr id="4" name="Content Placeholder 3">
            <a:extLst>
              <a:ext uri="{FF2B5EF4-FFF2-40B4-BE49-F238E27FC236}">
                <a16:creationId xmlns:a16="http://schemas.microsoft.com/office/drawing/2014/main" id="{5DB02429-286C-17B3-C901-54A140B88607}"/>
              </a:ext>
            </a:extLst>
          </p:cNvPr>
          <p:cNvSpPr>
            <a:spLocks noGrp="1"/>
          </p:cNvSpPr>
          <p:nvPr>
            <p:ph sz="quarter" idx="13"/>
          </p:nvPr>
        </p:nvSpPr>
        <p:spPr>
          <a:xfrm>
            <a:off x="5026558" y="987524"/>
            <a:ext cx="3384550" cy="3600450"/>
          </a:xfrm>
        </p:spPr>
        <p:txBody>
          <a:bodyPr/>
          <a:lstStyle/>
          <a:p>
            <a:pPr>
              <a:lnSpc>
                <a:spcPts val="2800"/>
              </a:lnSpc>
            </a:pPr>
            <a:r>
              <a:rPr lang="en-GB" sz="1600" b="1" dirty="0">
                <a:latin typeface="Arial" panose="020B0604020202020204" pitchFamily="34" charset="0"/>
              </a:rPr>
              <a:t>Limitations: </a:t>
            </a:r>
          </a:p>
          <a:p>
            <a:pPr marL="285750" indent="-285750">
              <a:lnSpc>
                <a:spcPts val="2800"/>
              </a:lnSpc>
              <a:buFont typeface="Arial" panose="020B0604020202020204" pitchFamily="34" charset="0"/>
              <a:buChar char="•"/>
            </a:pPr>
            <a:r>
              <a:rPr lang="en-GB" sz="1600" b="1" dirty="0">
                <a:latin typeface="Arial" panose="020B0604020202020204" pitchFamily="34" charset="0"/>
              </a:rPr>
              <a:t>High upfront cost </a:t>
            </a:r>
          </a:p>
          <a:p>
            <a:pPr marL="285750" indent="-285750">
              <a:lnSpc>
                <a:spcPts val="2800"/>
              </a:lnSpc>
              <a:buFont typeface="Arial" panose="020B0604020202020204" pitchFamily="34" charset="0"/>
              <a:buChar char="•"/>
            </a:pPr>
            <a:r>
              <a:rPr lang="en-GB" sz="1600" b="1" dirty="0">
                <a:latin typeface="Arial" panose="020B0604020202020204" pitchFamily="34" charset="0"/>
              </a:rPr>
              <a:t>High cost for resilience</a:t>
            </a:r>
          </a:p>
          <a:p>
            <a:endParaRPr lang="en-GB" sz="1400" dirty="0"/>
          </a:p>
        </p:txBody>
      </p:sp>
      <p:sp>
        <p:nvSpPr>
          <p:cNvPr id="5" name="Slide Number Placeholder 4">
            <a:extLst>
              <a:ext uri="{FF2B5EF4-FFF2-40B4-BE49-F238E27FC236}">
                <a16:creationId xmlns:a16="http://schemas.microsoft.com/office/drawing/2014/main" id="{EF24A20B-B53B-A735-A445-6BD74DE65214}"/>
              </a:ext>
            </a:extLst>
          </p:cNvPr>
          <p:cNvSpPr>
            <a:spLocks noGrp="1"/>
          </p:cNvSpPr>
          <p:nvPr>
            <p:ph type="sldNum" sz="quarter" idx="11"/>
          </p:nvPr>
        </p:nvSpPr>
        <p:spPr/>
        <p:txBody>
          <a:bodyPr/>
          <a:lstStyle/>
          <a:p>
            <a:fld id="{DA2C159E-F13C-4A85-9A41-E7669D3E0D70}" type="slidenum">
              <a:rPr lang="en-GB" smtClean="0"/>
              <a:pPr/>
              <a:t>24</a:t>
            </a:fld>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84099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D950A-8F90-17C9-5176-E42FB61DA070}"/>
              </a:ext>
            </a:extLst>
          </p:cNvPr>
          <p:cNvSpPr>
            <a:spLocks noGrp="1"/>
          </p:cNvSpPr>
          <p:nvPr>
            <p:ph type="title"/>
          </p:nvPr>
        </p:nvSpPr>
        <p:spPr/>
        <p:txBody>
          <a:bodyPr/>
          <a:lstStyle/>
          <a:p>
            <a:r>
              <a:rPr lang="en-GB" dirty="0"/>
              <a:t>Cloud-hosted virtual server (eg, Microsoft Azure, Amazon Web Services)</a:t>
            </a:r>
          </a:p>
        </p:txBody>
      </p:sp>
      <p:sp>
        <p:nvSpPr>
          <p:cNvPr id="5" name="Slide Number Placeholder 4">
            <a:extLst>
              <a:ext uri="{FF2B5EF4-FFF2-40B4-BE49-F238E27FC236}">
                <a16:creationId xmlns:a16="http://schemas.microsoft.com/office/drawing/2014/main" id="{EF24A20B-B53B-A735-A445-6BD74DE65214}"/>
              </a:ext>
            </a:extLst>
          </p:cNvPr>
          <p:cNvSpPr>
            <a:spLocks noGrp="1"/>
          </p:cNvSpPr>
          <p:nvPr>
            <p:ph type="sldNum" sz="quarter" idx="11"/>
          </p:nvPr>
        </p:nvSpPr>
        <p:spPr/>
        <p:txBody>
          <a:bodyPr/>
          <a:lstStyle/>
          <a:p>
            <a:fld id="{DA2C159E-F13C-4A85-9A41-E7669D3E0D70}" type="slidenum">
              <a:rPr lang="en-GB" smtClean="0"/>
              <a:pPr/>
              <a:t>25</a:t>
            </a:fld>
            <a:endParaRPr lang="en-GB" dirty="0"/>
          </a:p>
        </p:txBody>
      </p:sp>
      <p:sp>
        <p:nvSpPr>
          <p:cNvPr id="7" name="Text Placeholder 2">
            <a:extLst>
              <a:ext uri="{FF2B5EF4-FFF2-40B4-BE49-F238E27FC236}">
                <a16:creationId xmlns:a16="http://schemas.microsoft.com/office/drawing/2014/main" id="{EE0D6FF3-0797-0F57-8994-65AB4D69D593}"/>
              </a:ext>
            </a:extLst>
          </p:cNvPr>
          <p:cNvSpPr>
            <a:spLocks noGrp="1"/>
          </p:cNvSpPr>
          <p:nvPr>
            <p:ph type="body" sz="quarter" idx="12"/>
          </p:nvPr>
        </p:nvSpPr>
        <p:spPr>
          <a:xfrm>
            <a:off x="323528" y="1635646"/>
            <a:ext cx="3960000" cy="2953502"/>
          </a:xfrm>
        </p:spPr>
        <p:txBody>
          <a:bodyPr/>
          <a:lstStyle/>
          <a:p>
            <a:r>
              <a:rPr lang="en-GB" sz="1600" dirty="0">
                <a:latin typeface="Arial" panose="020B0604020202020204" pitchFamily="34" charset="0"/>
              </a:rPr>
              <a:t>Advantages: </a:t>
            </a:r>
          </a:p>
          <a:p>
            <a:pPr marL="285750" indent="-285750">
              <a:buFont typeface="Arial" panose="020B0604020202020204" pitchFamily="34" charset="0"/>
              <a:buChar char="•"/>
            </a:pPr>
            <a:r>
              <a:rPr lang="en-GB" sz="1600" dirty="0"/>
              <a:t>Scaling can be applied easily </a:t>
            </a:r>
          </a:p>
          <a:p>
            <a:pPr marL="285750" indent="-285750">
              <a:buFont typeface="Arial" panose="020B0604020202020204" pitchFamily="34" charset="0"/>
              <a:buChar char="•"/>
            </a:pPr>
            <a:r>
              <a:rPr lang="en-GB" sz="1600" dirty="0"/>
              <a:t>Built-in redundancy </a:t>
            </a:r>
          </a:p>
          <a:p>
            <a:pPr marL="285750" indent="-285750">
              <a:buFont typeface="Arial" panose="020B0604020202020204" pitchFamily="34" charset="0"/>
              <a:buChar char="•"/>
            </a:pPr>
            <a:r>
              <a:rPr lang="en-GB" sz="1600" dirty="0"/>
              <a:t>Third-party support provided </a:t>
            </a:r>
          </a:p>
          <a:p>
            <a:endParaRPr lang="en-GB" sz="2800" dirty="0"/>
          </a:p>
        </p:txBody>
      </p:sp>
      <p:sp>
        <p:nvSpPr>
          <p:cNvPr id="9" name="Content Placeholder 3">
            <a:extLst>
              <a:ext uri="{FF2B5EF4-FFF2-40B4-BE49-F238E27FC236}">
                <a16:creationId xmlns:a16="http://schemas.microsoft.com/office/drawing/2014/main" id="{E3049E87-4A73-32F6-CF96-78F769F6B261}"/>
              </a:ext>
            </a:extLst>
          </p:cNvPr>
          <p:cNvSpPr>
            <a:spLocks noGrp="1"/>
          </p:cNvSpPr>
          <p:nvPr>
            <p:ph sz="quarter" idx="13"/>
          </p:nvPr>
        </p:nvSpPr>
        <p:spPr>
          <a:xfrm>
            <a:off x="5026558" y="1643877"/>
            <a:ext cx="3384550" cy="2592338"/>
          </a:xfrm>
        </p:spPr>
        <p:txBody>
          <a:bodyPr/>
          <a:lstStyle/>
          <a:p>
            <a:pPr>
              <a:lnSpc>
                <a:spcPts val="2800"/>
              </a:lnSpc>
            </a:pPr>
            <a:r>
              <a:rPr lang="en-GB" sz="1600" b="1" dirty="0">
                <a:latin typeface="Arial" panose="020B0604020202020204" pitchFamily="34" charset="0"/>
              </a:rPr>
              <a:t>Limitations: </a:t>
            </a:r>
          </a:p>
          <a:p>
            <a:pPr marL="285750" indent="-285750">
              <a:lnSpc>
                <a:spcPts val="2800"/>
              </a:lnSpc>
              <a:buFont typeface="Arial" panose="020B0604020202020204" pitchFamily="34" charset="0"/>
              <a:buChar char="•"/>
            </a:pPr>
            <a:r>
              <a:rPr lang="en-GB" sz="1600" b="1" dirty="0"/>
              <a:t>High subscription cost </a:t>
            </a:r>
          </a:p>
          <a:p>
            <a:pPr marL="285750" indent="-285750">
              <a:lnSpc>
                <a:spcPts val="2800"/>
              </a:lnSpc>
              <a:buFont typeface="Arial" panose="020B0604020202020204" pitchFamily="34" charset="0"/>
              <a:buChar char="•"/>
            </a:pPr>
            <a:r>
              <a:rPr lang="en-GB" sz="1600" b="1" dirty="0"/>
              <a:t>Complex initial set-up</a:t>
            </a:r>
          </a:p>
          <a:p>
            <a:pPr marL="285750" indent="-285750">
              <a:lnSpc>
                <a:spcPts val="2800"/>
              </a:lnSpc>
              <a:buFont typeface="Arial" panose="020B0604020202020204" pitchFamily="34" charset="0"/>
              <a:buChar char="•"/>
            </a:pPr>
            <a:endParaRPr lang="en-GB" sz="1600" b="1" dirty="0">
              <a:latin typeface="Arial" panose="020B0604020202020204" pitchFamily="34" charset="0"/>
            </a:endParaRPr>
          </a:p>
          <a:p>
            <a:endParaRPr lang="en-GB" sz="1400" dirty="0"/>
          </a:p>
        </p:txBody>
      </p:sp>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159719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company name&#10;&#10;Description automatically generated">
            <a:extLst>
              <a:ext uri="{FF2B5EF4-FFF2-40B4-BE49-F238E27FC236}">
                <a16:creationId xmlns:a16="http://schemas.microsoft.com/office/drawing/2014/main" id="{12B4A626-BE51-F3BD-BCA5-4147A5A1E6D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75187" y="1674268"/>
            <a:ext cx="1987550" cy="968139"/>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57403" y="446748"/>
            <a:ext cx="8437563" cy="699425"/>
          </a:xfrm>
        </p:spPr>
        <p:txBody>
          <a:bodyPr>
            <a:normAutofit/>
          </a:bodyPr>
          <a:lstStyle/>
          <a:p>
            <a:r>
              <a:rPr lang="en-GB" sz="2800" dirty="0"/>
              <a:t>Session objective</a:t>
            </a:r>
          </a:p>
        </p:txBody>
      </p:sp>
      <p:sp>
        <p:nvSpPr>
          <p:cNvPr id="5" name="Text Placeholder 4"/>
          <p:cNvSpPr>
            <a:spLocks noGrp="1"/>
          </p:cNvSpPr>
          <p:nvPr>
            <p:ph type="body" sz="quarter" idx="12"/>
          </p:nvPr>
        </p:nvSpPr>
        <p:spPr>
          <a:xfrm>
            <a:off x="467544" y="981075"/>
            <a:ext cx="7632848" cy="3601574"/>
          </a:xfrm>
        </p:spPr>
        <p:txBody>
          <a:bodyPr/>
          <a:lstStyle/>
          <a:p>
            <a:r>
              <a:rPr lang="en-GB" sz="1800" b="1" u="sng" dirty="0">
                <a:effectLst/>
                <a:ea typeface="Calibri" panose="020F0502020204030204" pitchFamily="34" charset="0"/>
                <a:cs typeface="Arial" panose="020B0604020202020204" pitchFamily="34" charset="0"/>
              </a:rPr>
              <a:t>Core knowledge and skills</a:t>
            </a:r>
            <a:endParaRPr lang="en-GB" sz="1800" dirty="0">
              <a:effectLst/>
              <a:ea typeface="Calibri" panose="020F0502020204030204" pitchFamily="34" charset="0"/>
              <a:cs typeface="Times New Roman" panose="02020603050405020304" pitchFamily="18" charset="0"/>
            </a:endParaRPr>
          </a:p>
          <a:p>
            <a:r>
              <a:rPr lang="en-GB" sz="1400" b="1" dirty="0">
                <a:effectLst/>
                <a:ea typeface="Calibri" panose="020F0502020204030204" pitchFamily="34" charset="0"/>
                <a:cs typeface="Arial" panose="020B0604020202020204" pitchFamily="34" charset="0"/>
              </a:rPr>
              <a:t>R3.1</a:t>
            </a:r>
            <a:r>
              <a:rPr lang="en-GB" sz="1400" dirty="0">
                <a:effectLst/>
                <a:ea typeface="Calibri" panose="020F0502020204030204" pitchFamily="34" charset="0"/>
                <a:cs typeface="Arial" panose="020B0604020202020204" pitchFamily="34" charset="0"/>
              </a:rPr>
              <a:t> The fundamental characteristics of data:</a:t>
            </a:r>
            <a:endParaRPr lang="en-GB" sz="1400" dirty="0">
              <a:effectLst/>
              <a:ea typeface="Calibri" panose="020F0502020204030204" pitchFamily="34" charset="0"/>
              <a:cs typeface="Times New Roman" panose="02020603050405020304" pitchFamily="18" charset="0"/>
            </a:endParaRPr>
          </a:p>
          <a:p>
            <a:pPr marL="612900" lvl="1" indent="-342900">
              <a:buFont typeface="Symbol" panose="05050102010706020507" pitchFamily="18" charset="2"/>
              <a:buChar char=""/>
            </a:pPr>
            <a:r>
              <a:rPr lang="en-GB" sz="1200" dirty="0">
                <a:ea typeface="Calibri" panose="020F0502020204030204" pitchFamily="34" charset="0"/>
                <a:cs typeface="Arial" panose="020B0604020202020204" pitchFamily="34" charset="0"/>
              </a:rPr>
              <a:t>s</a:t>
            </a:r>
            <a:r>
              <a:rPr lang="en-GB" sz="1200" dirty="0">
                <a:effectLst/>
                <a:ea typeface="Calibri" panose="020F0502020204030204" pitchFamily="34" charset="0"/>
                <a:cs typeface="Arial" panose="020B0604020202020204" pitchFamily="34" charset="0"/>
              </a:rPr>
              <a:t>toring data </a:t>
            </a:r>
            <a:endParaRPr lang="en-GB" sz="1200" dirty="0">
              <a:effectLst/>
              <a:ea typeface="Calibri" panose="020F0502020204030204" pitchFamily="34" charset="0"/>
              <a:cs typeface="Times New Roman" panose="02020603050405020304" pitchFamily="18" charset="0"/>
            </a:endParaRPr>
          </a:p>
          <a:p>
            <a:pPr marL="612900" lvl="1" indent="-342900">
              <a:buFont typeface="Symbol" panose="05050102010706020507" pitchFamily="18" charset="2"/>
              <a:buChar char=""/>
            </a:pPr>
            <a:r>
              <a:rPr lang="en-GB" sz="1200" dirty="0">
                <a:ea typeface="Calibri" panose="020F0502020204030204" pitchFamily="34" charset="0"/>
                <a:cs typeface="Arial" panose="020B0604020202020204" pitchFamily="34" charset="0"/>
              </a:rPr>
              <a:t>c</a:t>
            </a:r>
            <a:r>
              <a:rPr lang="en-GB" sz="1200" dirty="0">
                <a:effectLst/>
                <a:ea typeface="Calibri" panose="020F0502020204030204" pitchFamily="34" charset="0"/>
                <a:cs typeface="Arial" panose="020B0604020202020204" pitchFamily="34" charset="0"/>
              </a:rPr>
              <a:t>loud storage.</a:t>
            </a:r>
            <a:endParaRPr lang="en-GB" sz="1200" dirty="0">
              <a:effectLst/>
              <a:ea typeface="Calibri" panose="020F0502020204030204" pitchFamily="34" charset="0"/>
              <a:cs typeface="Times New Roman" panose="02020603050405020304" pitchFamily="18" charset="0"/>
            </a:endParaRPr>
          </a:p>
          <a:p>
            <a:pPr lvl="1"/>
            <a:r>
              <a:rPr lang="en-GB" sz="1200" dirty="0">
                <a:effectLst/>
                <a:ea typeface="Calibri" panose="020F0502020204030204" pitchFamily="34" charset="0"/>
                <a:cs typeface="Arial" panose="020B0604020202020204" pitchFamily="34" charset="0"/>
              </a:rPr>
              <a:t> </a:t>
            </a:r>
            <a:endParaRPr lang="en-GB" sz="1200" dirty="0">
              <a:effectLst/>
              <a:ea typeface="Calibri" panose="020F0502020204030204" pitchFamily="34" charset="0"/>
              <a:cs typeface="Times New Roman" panose="02020603050405020304" pitchFamily="18" charset="0"/>
            </a:endParaRPr>
          </a:p>
          <a:p>
            <a:r>
              <a:rPr lang="en-GB" sz="1800" b="1" u="sng" dirty="0">
                <a:cs typeface="Arial" panose="020B0604020202020204" pitchFamily="34" charset="0"/>
              </a:rPr>
              <a:t>Occupational specialism: Digital infrastructure pathway</a:t>
            </a:r>
          </a:p>
          <a:p>
            <a:r>
              <a:rPr lang="en-GB" sz="1400" b="1" dirty="0">
                <a:cs typeface="Arial" panose="020B0604020202020204" pitchFamily="34" charset="0"/>
              </a:rPr>
              <a:t>PO2: Explain, install, configure, test and manage both physical and virtual infrastructure</a:t>
            </a:r>
          </a:p>
          <a:p>
            <a:pPr marL="612900" lvl="1" indent="-342900">
              <a:buFont typeface="Symbol" panose="05050102010706020507" pitchFamily="18" charset="2"/>
              <a:buChar char=""/>
            </a:pPr>
            <a:r>
              <a:rPr lang="en-GB" sz="1200" b="1" dirty="0">
                <a:solidFill>
                  <a:srgbClr val="000000"/>
                </a:solidFill>
                <a:effectLst/>
                <a:ea typeface="Times" panose="02020603050405020304" pitchFamily="18" charset="0"/>
                <a:cs typeface="Symbol" panose="05050102010706020507" pitchFamily="18" charset="2"/>
              </a:rPr>
              <a:t>K2.3</a:t>
            </a:r>
            <a:r>
              <a:rPr lang="en-GB" sz="1200" dirty="0">
                <a:solidFill>
                  <a:srgbClr val="000000"/>
                </a:solidFill>
                <a:effectLst/>
                <a:ea typeface="Times" panose="02020603050405020304" pitchFamily="18" charset="0"/>
                <a:cs typeface="Symbol" panose="05050102010706020507" pitchFamily="18" charset="2"/>
              </a:rPr>
              <a:t> The elements of infrastructure and associated technologies</a:t>
            </a:r>
            <a:endParaRPr lang="en-GB" sz="1200" dirty="0">
              <a:solidFill>
                <a:srgbClr val="000000"/>
              </a:solidFill>
              <a:effectLst/>
              <a:ea typeface="Calibri" panose="020F0502020204030204" pitchFamily="34" charset="0"/>
              <a:cs typeface="Symbol" panose="05050102010706020507" pitchFamily="18" charset="2"/>
            </a:endParaRPr>
          </a:p>
          <a:p>
            <a:pPr marL="612900" lvl="1" indent="-342900">
              <a:buFont typeface="Symbol" panose="05050102010706020507" pitchFamily="18" charset="2"/>
              <a:buChar char=""/>
            </a:pPr>
            <a:r>
              <a:rPr lang="en-GB" sz="1200" b="1" dirty="0">
                <a:solidFill>
                  <a:srgbClr val="000000"/>
                </a:solidFill>
                <a:effectLst/>
                <a:ea typeface="Times" panose="02020603050405020304" pitchFamily="18" charset="0"/>
                <a:cs typeface="Symbol" panose="05050102010706020507" pitchFamily="18" charset="2"/>
              </a:rPr>
              <a:t>K2.7</a:t>
            </a:r>
            <a:r>
              <a:rPr lang="en-GB" sz="1200" dirty="0">
                <a:solidFill>
                  <a:srgbClr val="000000"/>
                </a:solidFill>
                <a:effectLst/>
                <a:ea typeface="Times" panose="02020603050405020304" pitchFamily="18" charset="0"/>
                <a:cs typeface="Symbol" panose="05050102010706020507" pitchFamily="18" charset="2"/>
              </a:rPr>
              <a:t> The advantages and limitations of self-hosted and cloud-hosted virtual servers</a:t>
            </a:r>
            <a:endParaRPr lang="en-GB" sz="1200" dirty="0">
              <a:solidFill>
                <a:srgbClr val="000000"/>
              </a:solidFill>
              <a:effectLst/>
              <a:ea typeface="Calibri" panose="020F0502020204030204" pitchFamily="34" charset="0"/>
              <a:cs typeface="Symbol" panose="05050102010706020507" pitchFamily="18" charset="2"/>
            </a:endParaRPr>
          </a:p>
          <a:p>
            <a:r>
              <a:rPr lang="en-GB" sz="1200" dirty="0">
                <a:solidFill>
                  <a:srgbClr val="E51C41"/>
                </a:solidFill>
              </a:rPr>
              <a:t> </a:t>
            </a:r>
            <a:br>
              <a:rPr lang="en-GB" sz="1200" dirty="0">
                <a:solidFill>
                  <a:schemeClr val="accent1"/>
                </a:solidFill>
              </a:rPr>
            </a:br>
            <a:endParaRPr lang="en-GB" sz="1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Data storage</a:t>
            </a:r>
          </a:p>
        </p:txBody>
      </p:sp>
      <p:sp>
        <p:nvSpPr>
          <p:cNvPr id="5" name="Text Placeholder 4"/>
          <p:cNvSpPr>
            <a:spLocks noGrp="1"/>
          </p:cNvSpPr>
          <p:nvPr>
            <p:ph type="body" sz="quarter" idx="12"/>
          </p:nvPr>
        </p:nvSpPr>
        <p:spPr/>
        <p:txBody>
          <a:bodyPr/>
          <a:lstStyle/>
          <a:p>
            <a:pPr marL="342900" lvl="0" indent="-342900">
              <a:buFont typeface="Symbol" panose="05050102010706020507" pitchFamily="18" charset="2"/>
              <a:buChar char=""/>
              <a:tabLst>
                <a:tab pos="2190750" algn="l"/>
              </a:tabLst>
            </a:pPr>
            <a:r>
              <a:rPr lang="en-GB" sz="1800" dirty="0">
                <a:effectLst/>
                <a:latin typeface="Arial" panose="020B0604020202020204" pitchFamily="34" charset="0"/>
                <a:ea typeface="Calibri" panose="020F0502020204030204" pitchFamily="34" charset="0"/>
                <a:cs typeface="Arial" panose="020B0604020202020204" pitchFamily="34" charset="0"/>
              </a:rPr>
              <a:t>SSD (</a:t>
            </a:r>
            <a:r>
              <a:rPr lang="en-GB" sz="1800" dirty="0">
                <a:effectLst/>
                <a:latin typeface="Arial" panose="020B0604020202020204" pitchFamily="34" charset="0"/>
                <a:ea typeface="Calibri" panose="020F0502020204030204" pitchFamily="34" charset="0"/>
                <a:cs typeface="Times New Roman" panose="02020603050405020304" pitchFamily="18" charset="0"/>
              </a:rPr>
              <a:t>solid state drive)</a:t>
            </a:r>
          </a:p>
          <a:p>
            <a:pPr marL="342900" lvl="0" indent="-342900">
              <a:buFont typeface="Symbol" panose="05050102010706020507" pitchFamily="18" charset="2"/>
              <a:buChar char=""/>
              <a:tabLst>
                <a:tab pos="2190750" algn="l"/>
              </a:tabLst>
            </a:pPr>
            <a:r>
              <a:rPr lang="en-GB" sz="1800" dirty="0">
                <a:effectLst/>
                <a:latin typeface="Arial" panose="020B0604020202020204" pitchFamily="34" charset="0"/>
                <a:ea typeface="Calibri" panose="020F0502020204030204" pitchFamily="34" charset="0"/>
                <a:cs typeface="Arial" panose="020B0604020202020204" pitchFamily="34" charset="0"/>
              </a:rPr>
              <a:t>HDD (</a:t>
            </a:r>
            <a:r>
              <a:rPr lang="en-GB" sz="1800" dirty="0">
                <a:effectLst/>
                <a:latin typeface="Arial" panose="020B0604020202020204" pitchFamily="34" charset="0"/>
                <a:ea typeface="Calibri" panose="020F0502020204030204" pitchFamily="34" charset="0"/>
                <a:cs typeface="Times New Roman" panose="02020603050405020304" pitchFamily="18" charset="0"/>
              </a:rPr>
              <a:t>hard disk drive)</a:t>
            </a:r>
          </a:p>
          <a:p>
            <a:pPr marL="342900" lvl="0" indent="-342900">
              <a:buFont typeface="Symbol" panose="05050102010706020507" pitchFamily="18" charset="2"/>
              <a:buChar char=""/>
              <a:tabLst>
                <a:tab pos="2190750" algn="l"/>
              </a:tabLst>
            </a:pPr>
            <a:r>
              <a:rPr lang="en-GB" sz="1800" dirty="0">
                <a:effectLst/>
                <a:latin typeface="Arial" panose="020B0604020202020204" pitchFamily="34" charset="0"/>
                <a:ea typeface="Calibri" panose="020F0502020204030204" pitchFamily="34" charset="0"/>
                <a:cs typeface="Arial" panose="020B0604020202020204" pitchFamily="34" charset="0"/>
              </a:rPr>
              <a:t>File servers</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2190750" algn="l"/>
              </a:tabLst>
            </a:pPr>
            <a:r>
              <a:rPr lang="en-GB" sz="1800" dirty="0">
                <a:effectLst/>
                <a:latin typeface="Arial" panose="020B0604020202020204" pitchFamily="34" charset="0"/>
                <a:ea typeface="Calibri" panose="020F0502020204030204" pitchFamily="34" charset="0"/>
                <a:cs typeface="Arial" panose="020B0604020202020204" pitchFamily="34" charset="0"/>
              </a:rPr>
              <a:t>NAS (</a:t>
            </a:r>
            <a:r>
              <a:rPr lang="en-GB" sz="1800" dirty="0">
                <a:latin typeface="Arial" panose="020B0604020202020204" pitchFamily="34" charset="0"/>
                <a:ea typeface="Calibri" panose="020F0502020204030204" pitchFamily="34" charset="0"/>
                <a:cs typeface="Times New Roman" panose="02020603050405020304" pitchFamily="18" charset="0"/>
              </a:rPr>
              <a:t>n</a:t>
            </a:r>
            <a:r>
              <a:rPr lang="en-GB" sz="1800" dirty="0">
                <a:effectLst/>
                <a:latin typeface="Arial" panose="020B0604020202020204" pitchFamily="34" charset="0"/>
                <a:ea typeface="Calibri" panose="020F0502020204030204" pitchFamily="34" charset="0"/>
                <a:cs typeface="Times New Roman" panose="02020603050405020304" pitchFamily="18" charset="0"/>
              </a:rPr>
              <a:t>etwork-attached storage)</a:t>
            </a:r>
          </a:p>
          <a:p>
            <a:pPr marL="342900" lvl="0" indent="-342900">
              <a:buFont typeface="Symbol" panose="05050102010706020507" pitchFamily="18" charset="2"/>
              <a:buChar char=""/>
              <a:tabLst>
                <a:tab pos="2190750" algn="l"/>
              </a:tabLst>
            </a:pPr>
            <a:r>
              <a:rPr lang="en-GB" sz="1800" dirty="0">
                <a:effectLst/>
                <a:latin typeface="Arial" panose="020B0604020202020204" pitchFamily="34" charset="0"/>
                <a:ea typeface="Calibri" panose="020F0502020204030204" pitchFamily="34" charset="0"/>
                <a:cs typeface="Arial" panose="020B0604020202020204" pitchFamily="34" charset="0"/>
              </a:rPr>
              <a:t>SAN (storage area network)</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SSD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p:txBody>
          <a:bodyPr/>
          <a:lstStyle/>
          <a:p>
            <a:r>
              <a:rPr lang="en-GB" sz="1400" b="0" i="0" dirty="0">
                <a:effectLst/>
                <a:latin typeface="Arial" panose="020B0604020202020204" pitchFamily="34" charset="0"/>
              </a:rPr>
              <a:t>A solid state drive (SSD) is a type of storage device used in computers. This non-volatile storage medium stores persistent data on solid-state flash memory. </a:t>
            </a:r>
          </a:p>
          <a:p>
            <a:endParaRPr lang="en-GB" sz="1400" dirty="0">
              <a:latin typeface="Arial" panose="020B0604020202020204" pitchFamily="34" charset="0"/>
            </a:endParaRPr>
          </a:p>
          <a:p>
            <a:r>
              <a:rPr lang="en-GB" sz="1400" b="0" i="0" dirty="0">
                <a:effectLst/>
                <a:latin typeface="Arial" panose="020B0604020202020204" pitchFamily="34" charset="0"/>
              </a:rPr>
              <a:t>SSDs replace traditional hard disk drives (HDDs) in computers and perform the same basic functions as a hard drive. However, SSDs are significantly faster in comparison. </a:t>
            </a:r>
          </a:p>
          <a:p>
            <a:endParaRPr lang="en-GB" sz="1400" dirty="0">
              <a:latin typeface="Arial" panose="020B0604020202020204" pitchFamily="34" charset="0"/>
            </a:endParaRPr>
          </a:p>
          <a:p>
            <a:r>
              <a:rPr lang="en-GB" sz="1400" b="0" i="0" dirty="0">
                <a:effectLst/>
                <a:latin typeface="Arial" panose="020B0604020202020204" pitchFamily="34" charset="0"/>
              </a:rPr>
              <a:t>With an SSD, the device’s operating system will boot up more rapidly, programs will load quicker and files can be saved faster.</a:t>
            </a:r>
            <a:endParaRPr lang="en-GB" sz="14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pic>
        <p:nvPicPr>
          <p:cNvPr id="8" name="Picture 7">
            <a:extLst>
              <a:ext uri="{FF2B5EF4-FFF2-40B4-BE49-F238E27FC236}">
                <a16:creationId xmlns:a16="http://schemas.microsoft.com/office/drawing/2014/main" id="{81D12D18-4CD9-354F-EF95-30BE975D08D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27584" y="1214563"/>
            <a:ext cx="3118372" cy="2509315"/>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82325831-53CC-2E36-E10F-340929C99D7C}"/>
              </a:ext>
            </a:extLst>
          </p:cNvPr>
          <p:cNvSpPr txBox="1"/>
          <p:nvPr/>
        </p:nvSpPr>
        <p:spPr>
          <a:xfrm>
            <a:off x="832198" y="3780890"/>
            <a:ext cx="2426946" cy="153888"/>
          </a:xfrm>
          <a:prstGeom prst="rect">
            <a:avLst/>
          </a:prstGeom>
          <a:noFill/>
        </p:spPr>
        <p:txBody>
          <a:bodyPr wrap="none" lIns="0" tIns="0" rIns="0" bIns="0" rtlCol="0">
            <a:spAutoFit/>
          </a:bodyPr>
          <a:lstStyle/>
          <a:p>
            <a:r>
              <a:rPr lang="en-GB" sz="1000" dirty="0"/>
              <a:t>Image source: </a:t>
            </a:r>
            <a:r>
              <a:rPr lang="en-GB" sz="1000" dirty="0">
                <a:hlinkClick r:id="rId4"/>
              </a:rPr>
              <a:t>Solid-state drive - Wikipedia</a:t>
            </a:r>
            <a:endParaRPr lang="en-GB" sz="1000" dirty="0"/>
          </a:p>
        </p:txBody>
      </p:sp>
    </p:spTree>
    <p:extLst>
      <p:ext uri="{BB962C8B-B14F-4D97-AF65-F5344CB8AC3E}">
        <p14:creationId xmlns:p14="http://schemas.microsoft.com/office/powerpoint/2010/main" val="4258874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HDD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p:txBody>
          <a:bodyPr/>
          <a:lstStyle/>
          <a:p>
            <a:pPr algn="l"/>
            <a:r>
              <a:rPr lang="en-GB" sz="1400" dirty="0">
                <a:latin typeface="Arial" panose="020B0604020202020204" pitchFamily="34" charset="0"/>
              </a:rPr>
              <a:t>A hard disk drive (HDD) is a non-volatile computer storage device containing magnetic disks or platters rotating at high speeds. </a:t>
            </a:r>
          </a:p>
          <a:p>
            <a:pPr algn="l"/>
            <a:endParaRPr lang="en-GB" sz="1400" dirty="0">
              <a:latin typeface="Arial" panose="020B0604020202020204" pitchFamily="34" charset="0"/>
            </a:endParaRPr>
          </a:p>
          <a:p>
            <a:pPr algn="l"/>
            <a:r>
              <a:rPr lang="en-GB" sz="1400" dirty="0">
                <a:latin typeface="Arial" panose="020B0604020202020204" pitchFamily="34" charset="0"/>
              </a:rPr>
              <a:t>It is a secondary storage device used to store data permanently, with random access memory (RAM) being the primary memory device. “Non-volatile” means data is retained when the computer is turned off.</a:t>
            </a:r>
          </a:p>
          <a:p>
            <a:pPr algn="l"/>
            <a:endParaRPr lang="en-GB" sz="1400" dirty="0">
              <a:latin typeface="Arial" panose="020B0604020202020204" pitchFamily="34" charset="0"/>
            </a:endParaRPr>
          </a:p>
          <a:p>
            <a:pPr algn="l"/>
            <a:r>
              <a:rPr lang="en-GB" sz="1400" dirty="0">
                <a:latin typeface="Arial" panose="020B0604020202020204" pitchFamily="34" charset="0"/>
              </a:rPr>
              <a:t>It is also known as a hard drive.</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pic>
        <p:nvPicPr>
          <p:cNvPr id="7" name="Picture 6">
            <a:extLst>
              <a:ext uri="{FF2B5EF4-FFF2-40B4-BE49-F238E27FC236}">
                <a16:creationId xmlns:a16="http://schemas.microsoft.com/office/drawing/2014/main" id="{C2EE4941-4E91-DF5B-5799-951C5B438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67544" y="1128713"/>
            <a:ext cx="3384550" cy="2560595"/>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5" name="TextBox 4">
            <a:extLst>
              <a:ext uri="{FF2B5EF4-FFF2-40B4-BE49-F238E27FC236}">
                <a16:creationId xmlns:a16="http://schemas.microsoft.com/office/drawing/2014/main" id="{4AB05FFC-BFE7-D2DA-F573-7E0958202A75}"/>
              </a:ext>
            </a:extLst>
          </p:cNvPr>
          <p:cNvSpPr txBox="1"/>
          <p:nvPr/>
        </p:nvSpPr>
        <p:spPr>
          <a:xfrm>
            <a:off x="832198" y="3795886"/>
            <a:ext cx="3163737" cy="307777"/>
          </a:xfrm>
          <a:prstGeom prst="rect">
            <a:avLst/>
          </a:prstGeom>
          <a:noFill/>
        </p:spPr>
        <p:txBody>
          <a:bodyPr wrap="square" lIns="0" tIns="0" rIns="0" bIns="0" rtlCol="0">
            <a:spAutoFit/>
          </a:bodyPr>
          <a:lstStyle/>
          <a:p>
            <a:r>
              <a:rPr lang="en-GB" sz="1000" dirty="0"/>
              <a:t>Image source: </a:t>
            </a:r>
            <a:r>
              <a:rPr lang="en-GB" sz="1000" dirty="0">
                <a:hlinkClick r:id="rId4"/>
              </a:rPr>
              <a:t>File:Laptop-hard-drive-exposed.jpg - Wikimedia Commons</a:t>
            </a:r>
            <a:endParaRPr lang="en-GB" sz="1000" dirty="0"/>
          </a:p>
        </p:txBody>
      </p:sp>
    </p:spTree>
    <p:extLst>
      <p:ext uri="{BB962C8B-B14F-4D97-AF65-F5344CB8AC3E}">
        <p14:creationId xmlns:p14="http://schemas.microsoft.com/office/powerpoint/2010/main" val="1355167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File servers</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4788024" y="929542"/>
            <a:ext cx="3384550" cy="3600450"/>
          </a:xfrm>
        </p:spPr>
        <p:txBody>
          <a:bodyPr/>
          <a:lstStyle/>
          <a:p>
            <a:pPr algn="l"/>
            <a:r>
              <a:rPr lang="en-GB" sz="1400" dirty="0">
                <a:latin typeface="Arial" panose="020B0604020202020204" pitchFamily="34" charset="0"/>
              </a:rPr>
              <a:t>In a computer network, a file server is a superperforming computer system that is responsible for storing and fetching all types of files (audio files, images, video, database files and other documents). The files are used by all client machines that are linked over the network. </a:t>
            </a:r>
          </a:p>
          <a:p>
            <a:pPr algn="l"/>
            <a:endParaRPr lang="en-GB" sz="1400" dirty="0">
              <a:latin typeface="Arial" panose="020B0604020202020204" pitchFamily="34" charset="0"/>
            </a:endParaRPr>
          </a:p>
          <a:p>
            <a:pPr algn="l"/>
            <a:r>
              <a:rPr lang="en-GB" sz="1400" dirty="0">
                <a:latin typeface="Arial" panose="020B0604020202020204" pitchFamily="34" charset="0"/>
              </a:rPr>
              <a:t>A file server allows users to transfer all files over the entire network without using any physical medium of file transfer, such as a pen drive, floppy disk or other external storage media. </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pic>
        <p:nvPicPr>
          <p:cNvPr id="8" name="Picture 7">
            <a:extLst>
              <a:ext uri="{FF2B5EF4-FFF2-40B4-BE49-F238E27FC236}">
                <a16:creationId xmlns:a16="http://schemas.microsoft.com/office/drawing/2014/main" id="{8A6564B2-30F7-E0ED-D3B8-1B769AF14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484250"/>
            <a:ext cx="4371975" cy="2105025"/>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3C7CBD52-192F-E0F9-E541-8F6081BCAA34}"/>
              </a:ext>
            </a:extLst>
          </p:cNvPr>
          <p:cNvSpPr txBox="1"/>
          <p:nvPr/>
        </p:nvSpPr>
        <p:spPr>
          <a:xfrm>
            <a:off x="539552" y="3749602"/>
            <a:ext cx="3163737" cy="153888"/>
          </a:xfrm>
          <a:prstGeom prst="rect">
            <a:avLst/>
          </a:prstGeom>
          <a:noFill/>
        </p:spPr>
        <p:txBody>
          <a:bodyPr wrap="square" lIns="0" tIns="0" rIns="0" bIns="0" rtlCol="0">
            <a:spAutoFit/>
          </a:bodyPr>
          <a:lstStyle/>
          <a:p>
            <a:r>
              <a:rPr lang="en-GB" sz="1000" dirty="0"/>
              <a:t>Image source: Google search</a:t>
            </a:r>
          </a:p>
        </p:txBody>
      </p:sp>
    </p:spTree>
    <p:extLst>
      <p:ext uri="{BB962C8B-B14F-4D97-AF65-F5344CB8AC3E}">
        <p14:creationId xmlns:p14="http://schemas.microsoft.com/office/powerpoint/2010/main" val="1511868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NAS</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4788024" y="929542"/>
            <a:ext cx="3384550" cy="3600450"/>
          </a:xfrm>
        </p:spPr>
        <p:txBody>
          <a:bodyPr/>
          <a:lstStyle/>
          <a:p>
            <a:pPr algn="l" fontAlgn="base"/>
            <a:r>
              <a:rPr lang="en-GB" sz="1400" dirty="0">
                <a:latin typeface="Arial" panose="020B0604020202020204" pitchFamily="34" charset="0"/>
              </a:rPr>
              <a:t>A network-attached storage (NAS) device is a data storage device that connects to and is accessed through a network, instead of connecting directly to a computer. </a:t>
            </a:r>
          </a:p>
          <a:p>
            <a:pPr algn="l" fontAlgn="base"/>
            <a:endParaRPr lang="en-GB" sz="1400" dirty="0">
              <a:latin typeface="Arial" panose="020B0604020202020204" pitchFamily="34" charset="0"/>
            </a:endParaRPr>
          </a:p>
          <a:p>
            <a:pPr algn="l" fontAlgn="base"/>
            <a:r>
              <a:rPr lang="en-GB" sz="1400" dirty="0">
                <a:latin typeface="Arial" panose="020B0604020202020204" pitchFamily="34" charset="0"/>
              </a:rPr>
              <a:t>NAS devices contain a processor and operating system so they can run applications and provide the intelligence needed for files to be easily shared by authorised people.  </a:t>
            </a:r>
          </a:p>
          <a:p>
            <a:pPr algn="l" fontAlgn="base"/>
            <a:endParaRPr lang="en-GB" sz="1400" dirty="0">
              <a:latin typeface="Arial" panose="020B0604020202020204" pitchFamily="34" charset="0"/>
            </a:endParaRPr>
          </a:p>
          <a:p>
            <a:pPr algn="l" fontAlgn="base"/>
            <a:r>
              <a:rPr lang="en-GB" sz="1400" dirty="0">
                <a:latin typeface="Arial" panose="020B0604020202020204" pitchFamily="34" charset="0"/>
              </a:rPr>
              <a:t>The beauty of a NAS device is that it can be easily accessed by multiple people, multiple computers, mobile devices or even remotely (if set up properly). </a:t>
            </a:r>
          </a:p>
          <a:p>
            <a:pPr algn="l"/>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pic>
        <p:nvPicPr>
          <p:cNvPr id="7" name="Picture 6">
            <a:extLst>
              <a:ext uri="{FF2B5EF4-FFF2-40B4-BE49-F238E27FC236}">
                <a16:creationId xmlns:a16="http://schemas.microsoft.com/office/drawing/2014/main" id="{F404408A-9F6C-6E0F-D179-64D8DDE6C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209" y="1140192"/>
            <a:ext cx="4026768" cy="2966691"/>
          </a:xfrm>
          <a:prstGeom prst="rect">
            <a:avLst/>
          </a:prstGeom>
        </p:spPr>
      </p:pic>
      <p:sp>
        <p:nvSpPr>
          <p:cNvPr id="8"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176C0E77-9079-2DC0-5A13-A8BD1052C2C1}"/>
              </a:ext>
            </a:extLst>
          </p:cNvPr>
          <p:cNvSpPr txBox="1"/>
          <p:nvPr/>
        </p:nvSpPr>
        <p:spPr>
          <a:xfrm>
            <a:off x="467544" y="4186962"/>
            <a:ext cx="3523777" cy="307777"/>
          </a:xfrm>
          <a:prstGeom prst="rect">
            <a:avLst/>
          </a:prstGeom>
          <a:noFill/>
        </p:spPr>
        <p:txBody>
          <a:bodyPr wrap="square" lIns="0" tIns="0" rIns="0" bIns="0" rtlCol="0">
            <a:spAutoFit/>
          </a:bodyPr>
          <a:lstStyle/>
          <a:p>
            <a:r>
              <a:rPr lang="en-GB" sz="1000" dirty="0"/>
              <a:t>Image source: </a:t>
            </a:r>
            <a:r>
              <a:rPr lang="en-GB" sz="1000" dirty="0">
                <a:hlinkClick r:id="rId4"/>
              </a:rPr>
              <a:t>What Is Network-Attached Storage (NAS)? A Complete Guide | TechTarget</a:t>
            </a:r>
            <a:endParaRPr lang="en-GB" sz="1000" dirty="0"/>
          </a:p>
        </p:txBody>
      </p:sp>
    </p:spTree>
    <p:extLst>
      <p:ext uri="{BB962C8B-B14F-4D97-AF65-F5344CB8AC3E}">
        <p14:creationId xmlns:p14="http://schemas.microsoft.com/office/powerpoint/2010/main" val="515586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pPr lvl="0">
              <a:tabLst>
                <a:tab pos="2190750" algn="l"/>
              </a:tabLst>
            </a:pPr>
            <a:r>
              <a:rPr lang="en-GB" sz="2000" dirty="0">
                <a:effectLst/>
                <a:latin typeface="Arial" panose="020B0604020202020204" pitchFamily="34" charset="0"/>
                <a:ea typeface="Calibri" panose="020F0502020204030204" pitchFamily="34" charset="0"/>
                <a:cs typeface="Arial" panose="020B0604020202020204" pitchFamily="34" charset="0"/>
              </a:rPr>
              <a:t>SAN </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6" name="Content Placeholder 5"/>
          <p:cNvSpPr>
            <a:spLocks noGrp="1"/>
          </p:cNvSpPr>
          <p:nvPr>
            <p:ph sz="quarter" idx="13"/>
          </p:nvPr>
        </p:nvSpPr>
        <p:spPr>
          <a:xfrm>
            <a:off x="5364088" y="929542"/>
            <a:ext cx="2808486" cy="3600450"/>
          </a:xfrm>
        </p:spPr>
        <p:txBody>
          <a:bodyPr/>
          <a:lstStyle/>
          <a:p>
            <a:pPr algn="l"/>
            <a:endParaRPr lang="en-GB" sz="1400" dirty="0">
              <a:latin typeface="Arial" panose="020B0604020202020204" pitchFamily="34" charset="0"/>
            </a:endParaRPr>
          </a:p>
          <a:p>
            <a:pPr algn="l"/>
            <a:br>
              <a:rPr lang="en-GB" sz="1400" dirty="0">
                <a:latin typeface="Arial" panose="020B0604020202020204" pitchFamily="34" charset="0"/>
              </a:rPr>
            </a:br>
            <a:r>
              <a:rPr lang="en-GB" sz="1400" dirty="0">
                <a:latin typeface="Arial" panose="020B0604020202020204" pitchFamily="34" charset="0"/>
              </a:rPr>
              <a:t>A storage area network (SAN) is a dedicated high-speed network that makes storage devices accessible to servers by attaching storage directly to an operating system. </a:t>
            </a:r>
          </a:p>
          <a:p>
            <a:pPr algn="l"/>
            <a:endParaRPr lang="en-GB" sz="1400" dirty="0">
              <a:latin typeface="Arial" panose="020B0604020202020204" pitchFamily="34" charset="0"/>
            </a:endParaRPr>
          </a:p>
          <a:p>
            <a:pPr algn="l"/>
            <a:r>
              <a:rPr lang="en-GB" sz="1400" dirty="0">
                <a:latin typeface="Arial" panose="020B0604020202020204" pitchFamily="34" charset="0"/>
              </a:rPr>
              <a:t>It centralises storage devices so they are easier to manage and they communicate faster over media</a:t>
            </a:r>
            <a:r>
              <a:rPr lang="en-GB" sz="2000" b="0" i="0" dirty="0">
                <a:solidFill>
                  <a:srgbClr val="4D4C4C"/>
                </a:solidFill>
                <a:effectLst/>
                <a:latin typeface="CiscoSans"/>
              </a:rPr>
              <a:t>.</a:t>
            </a:r>
            <a:endParaRPr lang="en-GB" sz="1400" dirty="0">
              <a:latin typeface="Arial" panose="020B0604020202020204" pitchFamily="34" charset="0"/>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pic>
        <p:nvPicPr>
          <p:cNvPr id="8" name="Picture 7">
            <a:extLst>
              <a:ext uri="{FF2B5EF4-FFF2-40B4-BE49-F238E27FC236}">
                <a16:creationId xmlns:a16="http://schemas.microsoft.com/office/drawing/2014/main" id="{3CEF3428-C7C1-CCA3-2598-3C38CDFA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253695"/>
            <a:ext cx="4634656" cy="2307411"/>
          </a:xfrm>
          <a:prstGeom prst="rect">
            <a:avLst/>
          </a:prstGeom>
        </p:spPr>
      </p:pic>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3" name="TextBox 2">
            <a:extLst>
              <a:ext uri="{FF2B5EF4-FFF2-40B4-BE49-F238E27FC236}">
                <a16:creationId xmlns:a16="http://schemas.microsoft.com/office/drawing/2014/main" id="{C4F879F3-6F54-DDC7-93D2-A34D6A2FDC47}"/>
              </a:ext>
            </a:extLst>
          </p:cNvPr>
          <p:cNvSpPr txBox="1"/>
          <p:nvPr/>
        </p:nvSpPr>
        <p:spPr>
          <a:xfrm>
            <a:off x="487539" y="3725776"/>
            <a:ext cx="3868437" cy="153888"/>
          </a:xfrm>
          <a:prstGeom prst="rect">
            <a:avLst/>
          </a:prstGeom>
          <a:noFill/>
        </p:spPr>
        <p:txBody>
          <a:bodyPr wrap="square" lIns="0" tIns="0" rIns="0" bIns="0" rtlCol="0">
            <a:spAutoFit/>
          </a:bodyPr>
          <a:lstStyle/>
          <a:p>
            <a:r>
              <a:rPr lang="en-GB" sz="1000" dirty="0"/>
              <a:t>Image source: </a:t>
            </a:r>
            <a:r>
              <a:rPr lang="en-GB" sz="1000" dirty="0">
                <a:hlinkClick r:id="rId4"/>
              </a:rPr>
              <a:t>What Is a Storage Area Network (SAN)? - Cisco</a:t>
            </a:r>
            <a:endParaRPr lang="en-GB" sz="1000" dirty="0"/>
          </a:p>
        </p:txBody>
      </p:sp>
    </p:spTree>
    <p:extLst>
      <p:ext uri="{BB962C8B-B14F-4D97-AF65-F5344CB8AC3E}">
        <p14:creationId xmlns:p14="http://schemas.microsoft.com/office/powerpoint/2010/main" val="2164285199"/>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0B9150A1-10EB-4A9C-A898-EB06C2247B72}"/>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4A76E745-D9E8-4D93-8B7F-BCE1E4A491AA}">
  <ds:schemaRefs>
    <ds:schemaRef ds:uri="414d2ded-29cc-4abd-a1df-c646721ce55b"/>
    <ds:schemaRef ds:uri="http://schemas.microsoft.com/office/2006/documentManagement/types"/>
    <ds:schemaRef ds:uri="http://schemas.microsoft.com/office/infopath/2007/PartnerControls"/>
    <ds:schemaRef ds:uri="http://purl.org/dc/terms/"/>
    <ds:schemaRef ds:uri="http://schemas.microsoft.com/sharepoint/v4"/>
    <ds:schemaRef ds:uri="http://schemas.openxmlformats.org/package/2006/metadata/core-properties"/>
    <ds:schemaRef ds:uri="http://www.w3.org/XML/1998/namespace"/>
    <ds:schemaRef ds:uri="http://purl.org/dc/elements/1.1/"/>
    <ds:schemaRef ds:uri="2847a094-2edf-4950-a853-13ec668231ed"/>
    <ds:schemaRef ds:uri="http://schemas.microsoft.com/office/2006/metadata/properties"/>
    <ds:schemaRef ds:uri="http://purl.org/dc/dcmitype/"/>
    <ds:schemaRef ds:uri="1e93ca30-efe2-4bb4-90cd-d2db97fb21cd"/>
    <ds:schemaRef ds:uri="5b445847-c24f-4193-86d7-f1d3b43b6266"/>
    <ds:schemaRef ds:uri="2ff69431-d625-42b0-a6d5-57182fa431d3"/>
    <ds:schemaRef ds:uri="07530afe-d844-488b-9a54-9e56863626c8"/>
  </ds:schemaRefs>
</ds:datastoreItem>
</file>

<file path=docProps/app.xml><?xml version="1.0" encoding="utf-8"?>
<Properties xmlns="http://schemas.openxmlformats.org/officeDocument/2006/extended-properties" xmlns:vt="http://schemas.openxmlformats.org/officeDocument/2006/docPropsVTypes">
  <TotalTime>1335</TotalTime>
  <Words>1850</Words>
  <Application>Microsoft Office PowerPoint</Application>
  <PresentationFormat>On-screen Show (16:9)</PresentationFormat>
  <Paragraphs>284</Paragraphs>
  <Slides>26</Slides>
  <Notes>26</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CiscoSans</vt:lpstr>
      <vt:lpstr>Symbol</vt:lpstr>
      <vt:lpstr>ETF Master</vt:lpstr>
      <vt:lpstr>R3: Data  Session 1</vt:lpstr>
      <vt:lpstr>01</vt:lpstr>
      <vt:lpstr>Session objective</vt:lpstr>
      <vt:lpstr>Data storage</vt:lpstr>
      <vt:lpstr>SSD </vt:lpstr>
      <vt:lpstr>HDD </vt:lpstr>
      <vt:lpstr>File servers</vt:lpstr>
      <vt:lpstr>NAS</vt:lpstr>
      <vt:lpstr>SAN </vt:lpstr>
      <vt:lpstr>Network devices</vt:lpstr>
      <vt:lpstr>Firewalls </vt:lpstr>
      <vt:lpstr>Routers </vt:lpstr>
      <vt:lpstr>Switches </vt:lpstr>
      <vt:lpstr>Hubs </vt:lpstr>
      <vt:lpstr>Bridges </vt:lpstr>
      <vt:lpstr>Wireless/Wi-Fi access points (APs)</vt:lpstr>
      <vt:lpstr>End user devices (EUDs)</vt:lpstr>
      <vt:lpstr>Cloud storage</vt:lpstr>
      <vt:lpstr>File storage</vt:lpstr>
      <vt:lpstr>Object storage</vt:lpstr>
      <vt:lpstr>Block storage</vt:lpstr>
      <vt:lpstr>Elastic cloud / scalable storage</vt:lpstr>
      <vt:lpstr>Cloud-based database services</vt:lpstr>
      <vt:lpstr>Self-hosted server (virtual server on a physical host) </vt:lpstr>
      <vt:lpstr>Cloud-hosted virtual server (eg, Microsoft Azure, Amazon Web Services)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91</cp:revision>
  <dcterms:created xsi:type="dcterms:W3CDTF">2020-10-20T08:50:32Z</dcterms:created>
  <dcterms:modified xsi:type="dcterms:W3CDTF">2023-07-18T14:28:08Z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