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96" r:id="rId5"/>
    <p:sldId id="301" r:id="rId6"/>
    <p:sldId id="263" r:id="rId7"/>
    <p:sldId id="303" r:id="rId8"/>
    <p:sldId id="305" r:id="rId9"/>
    <p:sldId id="302" r:id="rId10"/>
    <p:sldId id="308" r:id="rId11"/>
    <p:sldId id="299" r:id="rId12"/>
    <p:sldId id="306" r:id="rId13"/>
    <p:sldId id="309" r:id="rId14"/>
    <p:sldId id="262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B348F3-5756-4095-9536-092B81C0B9E3}" v="5" dt="2022-09-09T09:20:16.8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5" autoAdjust="0"/>
    <p:restoredTop sz="86364"/>
  </p:normalViewPr>
  <p:slideViewPr>
    <p:cSldViewPr showGuides="1">
      <p:cViewPr varScale="1">
        <p:scale>
          <a:sx n="83" d="100"/>
          <a:sy n="83" d="100"/>
        </p:scale>
        <p:origin x="606" y="84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howGuides="1">
      <p:cViewPr varScale="1">
        <p:scale>
          <a:sx n="155" d="100"/>
          <a:sy n="155" d="100"/>
        </p:scale>
        <p:origin x="536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ron Moore" userId="11e493e1b6637736" providerId="LiveId" clId="{601EDFD3-7BEA-4C69-B2FB-5E6025D3A320}"/>
    <pc:docChg chg="modSld">
      <pc:chgData name="Sharon Moore" userId="11e493e1b6637736" providerId="LiveId" clId="{601EDFD3-7BEA-4C69-B2FB-5E6025D3A320}" dt="2022-08-25T11:25:43.832" v="28"/>
      <pc:docMkLst>
        <pc:docMk/>
      </pc:docMkLst>
      <pc:sldChg chg="delCm">
        <pc:chgData name="Sharon Moore" userId="11e493e1b6637736" providerId="LiveId" clId="{601EDFD3-7BEA-4C69-B2FB-5E6025D3A320}" dt="2022-08-25T11:25:43.832" v="28"/>
        <pc:sldMkLst>
          <pc:docMk/>
          <pc:sldMk cId="3269314659" sldId="262"/>
        </pc:sldMkLst>
      </pc:sldChg>
      <pc:sldChg chg="modSp delCm">
        <pc:chgData name="Sharon Moore" userId="11e493e1b6637736" providerId="LiveId" clId="{601EDFD3-7BEA-4C69-B2FB-5E6025D3A320}" dt="2022-08-25T11:25:07.569" v="26"/>
        <pc:sldMkLst>
          <pc:docMk/>
          <pc:sldMk cId="4258874400" sldId="263"/>
        </pc:sldMkLst>
        <pc:spChg chg="mod">
          <ac:chgData name="Sharon Moore" userId="11e493e1b6637736" providerId="LiveId" clId="{601EDFD3-7BEA-4C69-B2FB-5E6025D3A320}" dt="2022-08-25T11:25:03.741" v="25" actId="20577"/>
          <ac:spMkLst>
            <pc:docMk/>
            <pc:sldMk cId="4258874400" sldId="263"/>
            <ac:spMk id="6" creationId="{00000000-0000-0000-0000-000000000000}"/>
          </ac:spMkLst>
        </pc:spChg>
      </pc:sldChg>
      <pc:sldChg chg="delCm">
        <pc:chgData name="Sharon Moore" userId="11e493e1b6637736" providerId="LiveId" clId="{601EDFD3-7BEA-4C69-B2FB-5E6025D3A320}" dt="2022-08-25T11:25:33.218" v="27"/>
        <pc:sldMkLst>
          <pc:docMk/>
          <pc:sldMk cId="2623175481" sldId="299"/>
        </pc:sldMkLst>
      </pc:sldChg>
    </pc:docChg>
  </pc:docChgLst>
  <pc:docChgLst>
    <pc:chgData name="Sharon Moore" userId="11e493e1b6637736" providerId="LiveId" clId="{87B348F3-5756-4095-9536-092B81C0B9E3}"/>
    <pc:docChg chg="undo custSel modSld">
      <pc:chgData name="Sharon Moore" userId="11e493e1b6637736" providerId="LiveId" clId="{87B348F3-5756-4095-9536-092B81C0B9E3}" dt="2022-09-09T09:20:16.813" v="77" actId="6549"/>
      <pc:docMkLst>
        <pc:docMk/>
      </pc:docMkLst>
      <pc:sldChg chg="modSp mod">
        <pc:chgData name="Sharon Moore" userId="11e493e1b6637736" providerId="LiveId" clId="{87B348F3-5756-4095-9536-092B81C0B9E3}" dt="2022-09-09T09:19:49.615" v="72" actId="14100"/>
        <pc:sldMkLst>
          <pc:docMk/>
          <pc:sldMk cId="1945931993" sldId="296"/>
        </pc:sldMkLst>
        <pc:spChg chg="mod">
          <ac:chgData name="Sharon Moore" userId="11e493e1b6637736" providerId="LiveId" clId="{87B348F3-5756-4095-9536-092B81C0B9E3}" dt="2022-09-09T09:18:45.370" v="0" actId="6549"/>
          <ac:spMkLst>
            <pc:docMk/>
            <pc:sldMk cId="1945931993" sldId="296"/>
            <ac:spMk id="3" creationId="{FCD1F95F-D16E-774B-BA41-5586864A7E03}"/>
          </ac:spMkLst>
        </pc:spChg>
        <pc:spChg chg="mod">
          <ac:chgData name="Sharon Moore" userId="11e493e1b6637736" providerId="LiveId" clId="{87B348F3-5756-4095-9536-092B81C0B9E3}" dt="2022-09-09T09:19:49.615" v="72" actId="14100"/>
          <ac:spMkLst>
            <pc:docMk/>
            <pc:sldMk cId="1945931993" sldId="296"/>
            <ac:spMk id="4" creationId="{EB4CC04C-4404-2344-B3AF-3A1327FC7224}"/>
          </ac:spMkLst>
        </pc:spChg>
      </pc:sldChg>
      <pc:sldChg chg="modSp modAnim">
        <pc:chgData name="Sharon Moore" userId="11e493e1b6637736" providerId="LiveId" clId="{87B348F3-5756-4095-9536-092B81C0B9E3}" dt="2022-09-09T09:20:16.813" v="77" actId="6549"/>
        <pc:sldMkLst>
          <pc:docMk/>
          <pc:sldMk cId="2903473761" sldId="301"/>
        </pc:sldMkLst>
        <pc:spChg chg="mod">
          <ac:chgData name="Sharon Moore" userId="11e493e1b6637736" providerId="LiveId" clId="{87B348F3-5756-4095-9536-092B81C0B9E3}" dt="2022-09-09T09:20:16.813" v="77" actId="6549"/>
          <ac:spMkLst>
            <pc:docMk/>
            <pc:sldMk cId="2903473761" sldId="301"/>
            <ac:spMk id="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09/09/2022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09/09/2022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8755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669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https://www.youtube.com/watch?v=Elv3WpL32UE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267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674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29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382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https://www.youtube.com/watch?v=ejs6h5JDWK0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3090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37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07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97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278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3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068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444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9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08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65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41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72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907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805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063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138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42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2174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77239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372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56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0927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414260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119803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2780957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0198455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705932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43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949161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2669753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63767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6354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32705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649" r:id="rId11"/>
    <p:sldLayoutId id="2147483701" r:id="rId12"/>
    <p:sldLayoutId id="2147483690" r:id="rId13"/>
    <p:sldLayoutId id="2147483693" r:id="rId14"/>
    <p:sldLayoutId id="2147483697" r:id="rId15"/>
    <p:sldLayoutId id="2147483727" r:id="rId16"/>
    <p:sldLayoutId id="2147483728" r:id="rId17"/>
    <p:sldLayoutId id="2147483729" r:id="rId18"/>
    <p:sldLayoutId id="2147483730" r:id="rId19"/>
    <p:sldLayoutId id="2147483731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672" r:id="rId26"/>
    <p:sldLayoutId id="2147483698" r:id="rId27"/>
    <p:sldLayoutId id="2147483699" r:id="rId28"/>
    <p:sldLayoutId id="2147483680" r:id="rId29"/>
    <p:sldLayoutId id="2147483681" r:id="rId30"/>
    <p:sldLayoutId id="2147483660" r:id="rId31"/>
    <p:sldLayoutId id="2147483650" r:id="rId32"/>
    <p:sldLayoutId id="2147483661" r:id="rId33"/>
    <p:sldLayoutId id="2147483708" r:id="rId34"/>
    <p:sldLayoutId id="2147483753" r:id="rId35"/>
    <p:sldLayoutId id="2147483754" r:id="rId36"/>
    <p:sldLayoutId id="2147483755" r:id="rId37"/>
    <p:sldLayoutId id="2147483756" r:id="rId38"/>
    <p:sldLayoutId id="2147483665" r:id="rId39"/>
    <p:sldLayoutId id="2147483664" r:id="rId40"/>
    <p:sldLayoutId id="2147483757" r:id="rId41"/>
    <p:sldLayoutId id="2147483758" r:id="rId42"/>
    <p:sldLayoutId id="2147483759" r:id="rId43"/>
    <p:sldLayoutId id="2147483760" r:id="rId44"/>
    <p:sldLayoutId id="2147483761" r:id="rId45"/>
    <p:sldLayoutId id="2147483762" r:id="rId46"/>
    <p:sldLayoutId id="2147483668" r:id="rId47"/>
    <p:sldLayoutId id="2147483666" r:id="rId48"/>
    <p:sldLayoutId id="2147483671" r:id="rId49"/>
    <p:sldLayoutId id="2147483669" r:id="rId50"/>
    <p:sldLayoutId id="2147483670" r:id="rId51"/>
    <p:sldLayoutId id="2147483764" r:id="rId52"/>
    <p:sldLayoutId id="2147483765" r:id="rId53"/>
    <p:sldLayoutId id="2147483766" r:id="rId54"/>
    <p:sldLayoutId id="2147483767" r:id="rId55"/>
    <p:sldLayoutId id="2147483768" r:id="rId56"/>
    <p:sldLayoutId id="2147483769" r:id="rId57"/>
    <p:sldLayoutId id="2147483770" r:id="rId58"/>
    <p:sldLayoutId id="2147483771" r:id="rId59"/>
    <p:sldLayoutId id="2147483772" r:id="rId6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0.xml"/><Relationship Id="rId1" Type="http://schemas.openxmlformats.org/officeDocument/2006/relationships/video" Target="https://www.youtube.com/embed/Elv3WpL32UE" TargetMode="External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Relationship Id="rId6" Type="http://schemas.openxmlformats.org/officeDocument/2006/relationships/hyperlink" Target="https://pixabay.com/illustrations/mindmap-map-mind-process-strategy-4324289/" TargetMode="External"/><Relationship Id="rId5" Type="http://schemas.openxmlformats.org/officeDocument/2006/relationships/image" Target="../media/image28.jpeg"/><Relationship Id="rId4" Type="http://schemas.openxmlformats.org/officeDocument/2006/relationships/hyperlink" Target="https://kpu.pressbooks.pub/studystrategizesucceed/chapter/why-read-textbooks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0.xml"/><Relationship Id="rId1" Type="http://schemas.openxmlformats.org/officeDocument/2006/relationships/video" Target="https://www.youtube.com/embed/ejs6h5JDWK0" TargetMode="Externa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Relationship Id="rId6" Type="http://schemas.openxmlformats.org/officeDocument/2006/relationships/hyperlink" Target="https://www.pexels.com/photo/person-reading-book-with-desktop-computer-set-on-table-2058139/" TargetMode="External"/><Relationship Id="rId5" Type="http://schemas.openxmlformats.org/officeDocument/2006/relationships/image" Target="../media/image31.jpeg"/><Relationship Id="rId4" Type="http://schemas.openxmlformats.org/officeDocument/2006/relationships/hyperlink" Target="https://pixabay.com/en/books-reading-learning-pen-macbook-92478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Electromagnetism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780668"/>
          </a:xfrm>
        </p:spPr>
        <p:txBody>
          <a:bodyPr/>
          <a:lstStyle/>
          <a:p>
            <a:r>
              <a:rPr lang="en-US" dirty="0"/>
              <a:t>Use of equipment in healthcare that makes use of electromagnetism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Both groups share their findings.</a:t>
            </a:r>
          </a:p>
          <a:p>
            <a:endParaRPr lang="en-GB" dirty="0">
              <a:solidFill>
                <a:srgbClr val="E51C41"/>
              </a:solidFill>
            </a:endParaRPr>
          </a:p>
          <a:p>
            <a:r>
              <a:rPr lang="en-GB" dirty="0">
                <a:solidFill>
                  <a:srgbClr val="E51C41"/>
                </a:solidFill>
              </a:rPr>
              <a:t>What are the key takeaways from this session?</a:t>
            </a:r>
          </a:p>
          <a:p>
            <a:endParaRPr lang="en-GB" dirty="0">
              <a:solidFill>
                <a:srgbClr val="E51C41"/>
              </a:solidFill>
            </a:endParaRPr>
          </a:p>
          <a:p>
            <a:r>
              <a:rPr lang="en-GB" dirty="0"/>
              <a:t>How does electromagnetism relate to health?</a:t>
            </a:r>
          </a:p>
          <a:p>
            <a:r>
              <a:rPr lang="en-GB" dirty="0">
                <a:solidFill>
                  <a:srgbClr val="E51C41"/>
                </a:solidFill>
              </a:rPr>
              <a:t> </a:t>
            </a:r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CFFBF72-C537-770D-053F-6F0D4505F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8519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583803" y="2787774"/>
            <a:ext cx="208823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Eastleigh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pic>
        <p:nvPicPr>
          <p:cNvPr id="1026" name="Picture 2" descr="Eastleigh College - Opportunity and Excellence · Eastleigh College">
            <a:extLst>
              <a:ext uri="{FF2B5EF4-FFF2-40B4-BE49-F238E27FC236}">
                <a16:creationId xmlns:a16="http://schemas.microsoft.com/office/drawing/2014/main" id="{BBA8D1BB-E466-4DA0-A0FB-9833DAD83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43736"/>
            <a:ext cx="936104" cy="106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Session objectives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By the end of the session you will be able to:</a:t>
            </a:r>
          </a:p>
          <a:p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/>
              <a:t>outline the principles of Electromagnetic induction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/>
              <a:t>summarise two reasons why health practitioners need to have an understanding of electromagnetism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1F4FCCE1-E59F-74DB-4063-2AACF9DA3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What is an electromagnet?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b="0" dirty="0">
                <a:solidFill>
                  <a:srgbClr val="E51C41"/>
                </a:solidFill>
              </a:rPr>
              <a:t>Electromagnets are found in numerous items of clinical equipment. Practitioners should have an understanding of their applications.</a:t>
            </a:r>
            <a:br>
              <a:rPr lang="en-GB" b="0" dirty="0">
                <a:solidFill>
                  <a:srgbClr val="E51C41"/>
                </a:solidFill>
              </a:rPr>
            </a:br>
            <a:endParaRPr lang="en-GB" b="0" dirty="0">
              <a:solidFill>
                <a:srgbClr val="E51C4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Electromagnets typically consist of wire that is wound into a coil. </a:t>
            </a:r>
          </a:p>
          <a:p>
            <a:endParaRPr lang="en-GB" dirty="0"/>
          </a:p>
          <a:p>
            <a:r>
              <a:rPr lang="en-GB" dirty="0"/>
              <a:t>An electric current is passed through the wire to create a magnetic field.</a:t>
            </a:r>
          </a:p>
          <a:p>
            <a:endParaRPr lang="en-GB" dirty="0"/>
          </a:p>
          <a:p>
            <a:r>
              <a:rPr lang="en-GB" dirty="0"/>
              <a:t>The magnetic field is concentrated in the hole in the centre of the coil, which detonates the centre of the coil.</a:t>
            </a:r>
          </a:p>
          <a:p>
            <a:endParaRPr lang="en-GB" dirty="0"/>
          </a:p>
          <a:p>
            <a:r>
              <a:rPr lang="en-GB" dirty="0"/>
              <a:t>When the current is turned off, the magnetic field disappears.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18290EE5-E662-A23C-70C5-B5D340587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25887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84841C6-D4EB-4D03-9874-08266C3D1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Electromagnetism 101 | National Geographic</a:t>
            </a:r>
          </a:p>
        </p:txBody>
      </p:sp>
      <p:pic>
        <p:nvPicPr>
          <p:cNvPr id="9" name="Online Media 8" title="Electromagnetism 101 | National Geographic">
            <a:hlinkClick r:id="" action="ppaction://media"/>
            <a:extLst>
              <a:ext uri="{FF2B5EF4-FFF2-40B4-BE49-F238E27FC236}">
                <a16:creationId xmlns:a16="http://schemas.microsoft.com/office/drawing/2014/main" id="{1284693A-14C6-413A-B273-A26910C40F0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9572" y="627534"/>
            <a:ext cx="7212748" cy="4057171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53F9CBC5-54D2-DA43-B500-56A237850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125409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Applications of electromagnets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154424" cy="3601574"/>
          </a:xfrm>
        </p:spPr>
        <p:txBody>
          <a:bodyPr/>
          <a:lstStyle/>
          <a:p>
            <a:r>
              <a:rPr lang="en-GB" dirty="0"/>
              <a:t>Electromagnets are found in numerous items of clinical, domestic and scientific equipment including:</a:t>
            </a:r>
          </a:p>
          <a:p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electric bells and buzzers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motors and generators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magnetic resonance imaging (MRI) machines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magnetic locks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mass spectrometers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induction heating for cooking, manufacturing and hyperthermia therapy</a:t>
            </a:r>
          </a:p>
          <a:p>
            <a:endParaRPr lang="en-GB" sz="10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927B82EA-E6D7-8E92-FE03-E97DF0B67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81507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Group activity</a:t>
            </a: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dirty="0"/>
              <a:t>Applications of electromagnets</a:t>
            </a:r>
          </a:p>
          <a:p>
            <a:pPr lvl="1"/>
            <a:r>
              <a:rPr lang="en-GB" dirty="0"/>
              <a:t>Choose one of the applications of electromagnets from the previous slide.</a:t>
            </a:r>
          </a:p>
          <a:p>
            <a:endParaRPr lang="en-GB" dirty="0"/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/>
              <a:t>Research</a:t>
            </a:r>
          </a:p>
          <a:p>
            <a:pPr lvl="1"/>
            <a:r>
              <a:rPr lang="en-GB" dirty="0"/>
              <a:t>Conduct research to identify how your chosen application in used in health care.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69D8E9A-745A-464A-8010-CE0EED544C4F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2950" y="986400"/>
            <a:ext cx="2376023" cy="1584325"/>
          </a:xfrm>
        </p:spPr>
      </p:pic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2A918208-8D0B-44FB-86FC-96547DF48C1D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114292" y="986399"/>
            <a:ext cx="2556221" cy="1584325"/>
          </a:xfrm>
        </p:spPr>
      </p:pic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BCA6A7D-E446-4993-B8F0-8393B70044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9022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MRI scanners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154424" cy="3601574"/>
          </a:xfrm>
        </p:spPr>
        <p:txBody>
          <a:bodyPr/>
          <a:lstStyle/>
          <a:p>
            <a:r>
              <a:rPr lang="en-GB" dirty="0"/>
              <a:t>Dr Raymond </a:t>
            </a:r>
            <a:r>
              <a:rPr lang="en-GB" dirty="0" err="1"/>
              <a:t>Damadian</a:t>
            </a:r>
            <a:r>
              <a:rPr lang="en-GB" dirty="0"/>
              <a:t> and his graduate students constructed a </a:t>
            </a:r>
            <a:r>
              <a:rPr lang="en-GB" dirty="0">
                <a:solidFill>
                  <a:srgbClr val="E51C41"/>
                </a:solidFill>
              </a:rPr>
              <a:t>superconducting magnet </a:t>
            </a:r>
            <a:r>
              <a:rPr lang="en-GB" dirty="0"/>
              <a:t>and made a coil from antenna wires.</a:t>
            </a:r>
          </a:p>
          <a:p>
            <a:endParaRPr lang="en-GB" dirty="0"/>
          </a:p>
          <a:p>
            <a:r>
              <a:rPr lang="en-GB" dirty="0"/>
              <a:t>The aim was to build a </a:t>
            </a:r>
            <a:r>
              <a:rPr lang="en-GB" dirty="0">
                <a:solidFill>
                  <a:srgbClr val="E51C41"/>
                </a:solidFill>
              </a:rPr>
              <a:t>non-invasive</a:t>
            </a:r>
            <a:r>
              <a:rPr lang="en-GB" dirty="0"/>
              <a:t> machine to scan the body with the use of magnets.</a:t>
            </a:r>
          </a:p>
          <a:p>
            <a:endParaRPr lang="en-GB" dirty="0"/>
          </a:p>
          <a:p>
            <a:r>
              <a:rPr lang="en-GB" dirty="0"/>
              <a:t>MRI scans can </a:t>
            </a:r>
            <a:r>
              <a:rPr lang="en-GB" dirty="0">
                <a:solidFill>
                  <a:srgbClr val="E51C41"/>
                </a:solidFill>
              </a:rPr>
              <a:t>diagnose</a:t>
            </a:r>
            <a:r>
              <a:rPr lang="en-GB" dirty="0"/>
              <a:t> multiple sclerosis, brain tumours, torn ligaments, cancer and strokes.</a:t>
            </a:r>
            <a:endParaRPr lang="en-GB" sz="10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B7EE27DD-71D7-AC37-C2E7-316788356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63831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MRI scanners and the NHS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7" name="Online Media 6" title="WSHT Radiology - MRI Scan">
            <a:hlinkClick r:id="" action="ppaction://media"/>
            <a:extLst>
              <a:ext uri="{FF2B5EF4-FFF2-40B4-BE49-F238E27FC236}">
                <a16:creationId xmlns:a16="http://schemas.microsoft.com/office/drawing/2014/main" id="{1FA3C64F-E3D8-4D7A-89E1-1048E00F85E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2950" y="699542"/>
            <a:ext cx="7003346" cy="3939382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FDDF1585-49FA-AC97-7B6A-BBC8FCEA4F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Research activity</a:t>
            </a: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dirty="0"/>
              <a:t>Group one</a:t>
            </a:r>
          </a:p>
          <a:p>
            <a:pPr lvl="1"/>
            <a:r>
              <a:rPr lang="en-GB" dirty="0"/>
              <a:t>Prepare a presentation to inform patients of how they need to prepare for a MRI scan and what happens when they are in the scanner.</a:t>
            </a:r>
          </a:p>
          <a:p>
            <a:endParaRPr lang="en-GB" dirty="0"/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/>
              <a:t>Group two</a:t>
            </a:r>
          </a:p>
          <a:p>
            <a:pPr lvl="1"/>
            <a:r>
              <a:rPr lang="en-GB" dirty="0"/>
              <a:t>Prepare a resource for student radiographers that explains what a MRI machine is and how it uses electromagnetism.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9D4AF61F-2B08-4E4C-9601-3F8DAB646810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04628" y="985838"/>
            <a:ext cx="2380206" cy="1584325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5A3E42E3-9BB7-45EF-B905-18D5B1054A87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072025" y="985838"/>
            <a:ext cx="3032200" cy="1584325"/>
          </a:xfrm>
        </p:spPr>
      </p:pic>
      <p:sp>
        <p:nvSpPr>
          <p:cNvPr id="21" name="Content Placeholder 34">
            <a:extLst>
              <a:ext uri="{FF2B5EF4-FFF2-40B4-BE49-F238E27FC236}">
                <a16:creationId xmlns:a16="http://schemas.microsoft.com/office/drawing/2014/main" id="{D62563D0-E7EF-47D1-B2E0-EF9C5BD61F10}"/>
              </a:ext>
            </a:extLst>
          </p:cNvPr>
          <p:cNvSpPr txBox="1">
            <a:spLocks/>
          </p:cNvSpPr>
          <p:nvPr/>
        </p:nvSpPr>
        <p:spPr>
          <a:xfrm>
            <a:off x="2484152" y="4052605"/>
            <a:ext cx="4175696" cy="6249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000" indent="-179388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b="1" dirty="0"/>
              <a:t>Both groups</a:t>
            </a:r>
            <a:r>
              <a:rPr lang="en-GB" dirty="0"/>
              <a:t>: consider safety precautions for patients (group one) and staff (group two).</a:t>
            </a:r>
          </a:p>
          <a:p>
            <a:endParaRPr lang="en-GB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F55F4653-C2AB-829C-C200-43A22F6C2F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68938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6" ma:contentTypeDescription="Create a new document." ma:contentTypeScope="" ma:versionID="0f627ac8ac796d0912ca7dfbd8a8a9aa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a06230f52e8ad95caf0184dcb1ba937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Props1.xml><?xml version="1.0" encoding="utf-8"?>
<ds:datastoreItem xmlns:ds="http://schemas.openxmlformats.org/officeDocument/2006/customXml" ds:itemID="{78202431-331A-42BB-8D87-580B388CCAB0}"/>
</file>

<file path=customXml/itemProps2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6E745-D9E8-4D93-8B7F-BCE1E4A491AA}">
  <ds:schemaRefs>
    <ds:schemaRef ds:uri="http://purl.org/dc/elements/1.1/"/>
    <ds:schemaRef ds:uri="http://purl.org/dc/dcmitype/"/>
    <ds:schemaRef ds:uri="http://schemas.openxmlformats.org/package/2006/metadata/core-properties"/>
    <ds:schemaRef ds:uri="f0c7da25-e221-4706-84cb-e28a7efbce62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2ff69431-d625-42b0-a6d5-57182fa431d3"/>
    <ds:schemaRef ds:uri="07530afe-d844-488b-9a54-9e56863626c8"/>
    <ds:schemaRef ds:uri="1e93ca30-efe2-4bb4-90cd-d2db97fb21cd"/>
    <ds:schemaRef ds:uri="5b445847-c24f-4193-86d7-f1d3b43b626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1341</TotalTime>
  <Words>482</Words>
  <Application>Microsoft Office PowerPoint</Application>
  <PresentationFormat>On-screen Show (16:9)</PresentationFormat>
  <Paragraphs>89</Paragraphs>
  <Slides>11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ETF Master</vt:lpstr>
      <vt:lpstr>Electromagnetism</vt:lpstr>
      <vt:lpstr>Session objectives</vt:lpstr>
      <vt:lpstr>What is an electromagnet?</vt:lpstr>
      <vt:lpstr>Electromagnetism 101 | National Geographic</vt:lpstr>
      <vt:lpstr>Applications of electromagnets</vt:lpstr>
      <vt:lpstr>Group activity</vt:lpstr>
      <vt:lpstr>MRI scanners</vt:lpstr>
      <vt:lpstr>MRI scanners and the NHS</vt:lpstr>
      <vt:lpstr>Research activity</vt:lpstr>
      <vt:lpstr>Plenary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Sharon Moore</cp:lastModifiedBy>
  <cp:revision>85</cp:revision>
  <dcterms:created xsi:type="dcterms:W3CDTF">2020-10-20T08:50:32Z</dcterms:created>
  <dcterms:modified xsi:type="dcterms:W3CDTF">2022-09-09T09:20:22Z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