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6"/>
  </p:notesMasterIdLst>
  <p:handoutMasterIdLst>
    <p:handoutMasterId r:id="rId97"/>
  </p:handoutMasterIdLst>
  <p:sldIdLst>
    <p:sldId id="296" r:id="rId5"/>
    <p:sldId id="318" r:id="rId6"/>
    <p:sldId id="299" r:id="rId7"/>
    <p:sldId id="322" r:id="rId8"/>
    <p:sldId id="301" r:id="rId9"/>
    <p:sldId id="304" r:id="rId10"/>
    <p:sldId id="306" r:id="rId11"/>
    <p:sldId id="307" r:id="rId12"/>
    <p:sldId id="308" r:id="rId13"/>
    <p:sldId id="321" r:id="rId14"/>
    <p:sldId id="310" r:id="rId15"/>
    <p:sldId id="311" r:id="rId16"/>
    <p:sldId id="312" r:id="rId17"/>
    <p:sldId id="313" r:id="rId18"/>
    <p:sldId id="319" r:id="rId19"/>
    <p:sldId id="323" r:id="rId20"/>
    <p:sldId id="320" r:id="rId21"/>
    <p:sldId id="314" r:id="rId22"/>
    <p:sldId id="315" r:id="rId23"/>
    <p:sldId id="317" r:id="rId24"/>
    <p:sldId id="298" r:id="rId25"/>
    <p:sldId id="325" r:id="rId26"/>
    <p:sldId id="326" r:id="rId27"/>
    <p:sldId id="345" r:id="rId28"/>
    <p:sldId id="328" r:id="rId29"/>
    <p:sldId id="329" r:id="rId30"/>
    <p:sldId id="327" r:id="rId31"/>
    <p:sldId id="331" r:id="rId32"/>
    <p:sldId id="332" r:id="rId33"/>
    <p:sldId id="334" r:id="rId34"/>
    <p:sldId id="335" r:id="rId35"/>
    <p:sldId id="336" r:id="rId36"/>
    <p:sldId id="337" r:id="rId37"/>
    <p:sldId id="338" r:id="rId38"/>
    <p:sldId id="343" r:id="rId39"/>
    <p:sldId id="340" r:id="rId40"/>
    <p:sldId id="341" r:id="rId41"/>
    <p:sldId id="342" r:id="rId42"/>
    <p:sldId id="344" r:id="rId43"/>
    <p:sldId id="346" r:id="rId44"/>
    <p:sldId id="347" r:id="rId45"/>
    <p:sldId id="348" r:id="rId46"/>
    <p:sldId id="349" r:id="rId47"/>
    <p:sldId id="333" r:id="rId48"/>
    <p:sldId id="350" r:id="rId49"/>
    <p:sldId id="351" r:id="rId50"/>
    <p:sldId id="339" r:id="rId51"/>
    <p:sldId id="352" r:id="rId52"/>
    <p:sldId id="353" r:id="rId53"/>
    <p:sldId id="354" r:id="rId54"/>
    <p:sldId id="355" r:id="rId55"/>
    <p:sldId id="356" r:id="rId56"/>
    <p:sldId id="357" r:id="rId57"/>
    <p:sldId id="358" r:id="rId58"/>
    <p:sldId id="359" r:id="rId59"/>
    <p:sldId id="360" r:id="rId60"/>
    <p:sldId id="361" r:id="rId61"/>
    <p:sldId id="362" r:id="rId62"/>
    <p:sldId id="363" r:id="rId63"/>
    <p:sldId id="364" r:id="rId64"/>
    <p:sldId id="365" r:id="rId65"/>
    <p:sldId id="366" r:id="rId66"/>
    <p:sldId id="367" r:id="rId67"/>
    <p:sldId id="368" r:id="rId68"/>
    <p:sldId id="369" r:id="rId69"/>
    <p:sldId id="370" r:id="rId70"/>
    <p:sldId id="371" r:id="rId71"/>
    <p:sldId id="372" r:id="rId72"/>
    <p:sldId id="373" r:id="rId73"/>
    <p:sldId id="374" r:id="rId74"/>
    <p:sldId id="375" r:id="rId75"/>
    <p:sldId id="376" r:id="rId76"/>
    <p:sldId id="377" r:id="rId77"/>
    <p:sldId id="378" r:id="rId78"/>
    <p:sldId id="379" r:id="rId79"/>
    <p:sldId id="380" r:id="rId80"/>
    <p:sldId id="381" r:id="rId81"/>
    <p:sldId id="382" r:id="rId82"/>
    <p:sldId id="383" r:id="rId83"/>
    <p:sldId id="384" r:id="rId84"/>
    <p:sldId id="385" r:id="rId85"/>
    <p:sldId id="386" r:id="rId86"/>
    <p:sldId id="387" r:id="rId87"/>
    <p:sldId id="388" r:id="rId88"/>
    <p:sldId id="389" r:id="rId89"/>
    <p:sldId id="390" r:id="rId90"/>
    <p:sldId id="391" r:id="rId91"/>
    <p:sldId id="392" r:id="rId92"/>
    <p:sldId id="393" r:id="rId93"/>
    <p:sldId id="394" r:id="rId94"/>
    <p:sldId id="262" r:id="rId9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49" userDrawn="1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ED" userId="Editor" providerId="None"/>
  <p188:author id="{38B02748-B7AB-7766-7186-6160C62F588B}" name="Sue Lownsbrough" initials="SL" userId="S::sue.lownsbrough@etfoundation.co.uk::0c78e0fa-c20e-478c-98d9-45dc8cc364c0" providerId="AD"/>
  <p188:author id="{C658795E-CF7B-F582-0AC2-ECFE4AFCAF9A}" name="Sue Lownsbrough" initials="SL" userId="45a52c9647afb29f" providerId="Windows Live"/>
  <p188:author id="{6BEE51D8-7DFA-0C73-07A6-B6FDEC75D2C7}" name="Sharon Moore" initials="SM" userId="11e493e1b6637736" providerId="Windows Live"/>
  <p188:author id="{E3F4D4F3-039B-9010-139E-640C2419803D}" name="Jaime Hansen" initials="JH" userId="S::jaime.hansen_franklin.ac.uk#ext#@aoctenant.onmicrosoft.com::3c980fe1-5ea5-485a-9bb1-cc1627f8bff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itor" initials="Ed" lastIdx="4" clrIdx="0">
    <p:extLst>
      <p:ext uri="{19B8F6BF-5375-455C-9EA6-DF929625EA0E}">
        <p15:presenceInfo xmlns:p15="http://schemas.microsoft.com/office/powerpoint/2012/main" userId="Editor" providerId="None"/>
      </p:ext>
    </p:extLst>
  </p:cmAuthor>
  <p:cmAuthor id="2" name="Jaime Hansen" initials="JH" lastIdx="1" clrIdx="1">
    <p:extLst>
      <p:ext uri="{19B8F6BF-5375-455C-9EA6-DF929625EA0E}">
        <p15:presenceInfo xmlns:p15="http://schemas.microsoft.com/office/powerpoint/2012/main" userId="S::Jaime.Hansen@franklin.ac.uk::d3a89574-3a27-4fcd-96b4-c079555d35c0" providerId="AD"/>
      </p:ext>
    </p:extLst>
  </p:cmAuthor>
  <p:cmAuthor id="3" name="Sue Lownsbrough" initials="SL" lastIdx="4" clrIdx="2">
    <p:extLst>
      <p:ext uri="{19B8F6BF-5375-455C-9EA6-DF929625EA0E}">
        <p15:presenceInfo xmlns:p15="http://schemas.microsoft.com/office/powerpoint/2012/main" userId="S::sue.lownsbrough@etfoundation.co.uk::0c78e0fa-c20e-478c-98d9-45dc8cc364c0" providerId="AD"/>
      </p:ext>
    </p:extLst>
  </p:cmAuthor>
  <p:cmAuthor id="4" name="Sharon Moore" initials="SM" lastIdx="5" clrIdx="3">
    <p:extLst>
      <p:ext uri="{19B8F6BF-5375-455C-9EA6-DF929625EA0E}">
        <p15:presenceInfo xmlns:p15="http://schemas.microsoft.com/office/powerpoint/2012/main" userId="11e493e1b663773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1B0BA0-19C0-4DC1-B4CF-486D599831CE}" v="105" dt="2024-07-23T11:41:09.9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72" autoAdjust="0"/>
    <p:restoredTop sz="96247" autoAdjust="0"/>
  </p:normalViewPr>
  <p:slideViewPr>
    <p:cSldViewPr snapToGrid="0">
      <p:cViewPr varScale="1">
        <p:scale>
          <a:sx n="78" d="100"/>
          <a:sy n="78" d="100"/>
        </p:scale>
        <p:origin x="164" y="72"/>
      </p:cViewPr>
      <p:guideLst>
        <p:guide orient="horz" pos="1620"/>
        <p:guide orient="horz" pos="3049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-68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handoutMaster" Target="handoutMasters/handoutMaster1.xml"/><Relationship Id="rId104" Type="http://schemas.microsoft.com/office/2018/10/relationships/authors" Target="author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24/07/2024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24/07/2024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FA987-9DBE-18D3-53DD-EE429EF24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77CF5-5528-4FD1-98FF-3243194B2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D60D8-3AF7-FBF3-4107-DD249C345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332FB-2830-EBAA-57BD-4578B0B7F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084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9B12-9006-8801-3F5B-D5AED166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63457-3CBC-7A00-A3E1-D2EA306B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07AEB-ABFF-6AF7-9645-68E23780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CC620-F8BE-8CAF-0080-36E8B8CE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5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024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9B12-9006-8801-3F5B-D5AED166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63457-3CBC-7A00-A3E1-D2EA306B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07AEB-ABFF-6AF7-9645-68E23780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CC620-F8BE-8CAF-0080-36E8B8CE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158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9B12-9006-8801-3F5B-D5AED166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63457-3CBC-7A00-A3E1-D2EA306B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07AEB-ABFF-6AF7-9645-68E23780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CC620-F8BE-8CAF-0080-36E8B8CE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55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024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6329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9B12-9006-8801-3F5B-D5AED166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63457-3CBC-7A00-A3E1-D2EA306B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07AEB-ABFF-6AF7-9645-68E23780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CC620-F8BE-8CAF-0080-36E8B8CE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55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9B12-9006-8801-3F5B-D5AED166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63457-3CBC-7A00-A3E1-D2EA306B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07AEB-ABFF-6AF7-9645-68E23780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CC620-F8BE-8CAF-0080-36E8B8CE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5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17F7E-795E-82CA-B947-92BC1801D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EBD927-6776-F0E0-AE3A-674228451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ED345-2836-2EF0-8AB7-167BE945BC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1369F-2132-3EF3-6ADB-D0A0E39AEA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119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9B12-9006-8801-3F5B-D5AED166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63457-3CBC-7A00-A3E1-D2EA306BE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07AEB-ABFF-6AF7-9645-68E23780B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CC620-F8BE-8CAF-0080-36E8B8CE1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5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FA987-9DBE-18D3-53DD-EE429EF24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77CF5-5528-4FD1-98FF-3243194B2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D60D8-3AF7-FBF3-4107-DD249C345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332FB-2830-EBAA-57BD-4578B0B7F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08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58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3396A-C6AE-8D74-D0D6-64C6D3FD9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7AEF73-592D-3932-C8DF-CF7B9B2AE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13E468-6A89-FCC3-323D-5C6ABD636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E984-118A-9BFB-EA8B-CAD719AD9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760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hyperlink" Target="http://www.etfoundation.co.uk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ACKGROUND IMAGE">
            <a:extLst>
              <a:ext uri="{FF2B5EF4-FFF2-40B4-BE49-F238E27FC236}">
                <a16:creationId xmlns:a16="http://schemas.microsoft.com/office/drawing/2014/main" id="{A0FFD4B0-9159-8D48-9C59-956E86C08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24601"/>
            <a:ext cx="9144000" cy="5137931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437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ACKGROUND IMAGE">
            <a:extLst>
              <a:ext uri="{FF2B5EF4-FFF2-40B4-BE49-F238E27FC236}">
                <a16:creationId xmlns:a16="http://schemas.microsoft.com/office/drawing/2014/main" id="{769720E0-D698-5F42-AF67-74E1C999A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886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ACKGROUND IMAGE">
            <a:extLst>
              <a:ext uri="{FF2B5EF4-FFF2-40B4-BE49-F238E27FC236}">
                <a16:creationId xmlns:a16="http://schemas.microsoft.com/office/drawing/2014/main" id="{4DC4DA7F-C0BF-A345-96A5-A61D13AE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807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25" name="BACKGROUND IMAGE">
            <a:extLst>
              <a:ext uri="{FF2B5EF4-FFF2-40B4-BE49-F238E27FC236}">
                <a16:creationId xmlns:a16="http://schemas.microsoft.com/office/drawing/2014/main" id="{D626228C-9E12-7340-977D-F48BB67D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6175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ACKGROUND IMAGE">
            <a:extLst>
              <a:ext uri="{FF2B5EF4-FFF2-40B4-BE49-F238E27FC236}">
                <a16:creationId xmlns:a16="http://schemas.microsoft.com/office/drawing/2014/main" id="{6672E05B-8780-C045-94C1-1BCBFAD70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442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 IMAGE">
            <a:extLst>
              <a:ext uri="{FF2B5EF4-FFF2-40B4-BE49-F238E27FC236}">
                <a16:creationId xmlns:a16="http://schemas.microsoft.com/office/drawing/2014/main" id="{F75485EA-9D62-5F49-9769-8E118236F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816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 IMAGE">
            <a:extLst>
              <a:ext uri="{FF2B5EF4-FFF2-40B4-BE49-F238E27FC236}">
                <a16:creationId xmlns:a16="http://schemas.microsoft.com/office/drawing/2014/main" id="{36D352E3-B478-244F-884D-70CCDAA92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9896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8978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 IMAGE">
            <a:extLst>
              <a:ext uri="{FF2B5EF4-FFF2-40B4-BE49-F238E27FC236}">
                <a16:creationId xmlns:a16="http://schemas.microsoft.com/office/drawing/2014/main" id="{984DDA82-2029-3943-8C3A-C195DFC0A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8059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06435158-31E2-7543-A29F-F72506E2D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1122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CKGROUND IMAGE">
            <a:extLst>
              <a:ext uri="{FF2B5EF4-FFF2-40B4-BE49-F238E27FC236}">
                <a16:creationId xmlns:a16="http://schemas.microsoft.com/office/drawing/2014/main" id="{4AF41BBD-0D71-8C40-A89F-259189C9A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453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7E99084B-0580-C247-BEE0-9D1F33375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0"/>
            <a:ext cx="9144000" cy="5137931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66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74B1A681-2E70-0344-8855-394ECF38A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6686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3278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 IMAGE">
            <a:extLst>
              <a:ext uri="{FF2B5EF4-FFF2-40B4-BE49-F238E27FC236}">
                <a16:creationId xmlns:a16="http://schemas.microsoft.com/office/drawing/2014/main" id="{1A2E7624-5EF3-EA44-AD43-B1DC7FEE3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557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10C48A06-0A1F-954D-829D-4C1E4A989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4152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69B09CBA-4AC4-D64C-A1C2-1FC6C910E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491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DC60B778-8D96-4D47-BD16-B16AB0F5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6098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1435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Black Box">
            <a:extLst>
              <a:ext uri="{FF2B5EF4-FFF2-40B4-BE49-F238E27FC236}">
                <a16:creationId xmlns:a16="http://schemas.microsoft.com/office/drawing/2014/main" id="{DF89CEBF-8DDB-584B-AB45-17DC44A5F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F41C458-4902-0341-BDFB-9FBCE3A77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C093796F-CDB1-D348-B1F0-9617A8EAE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1A20097-0159-9E41-A93C-5431A58F80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826CE89A-73E9-B24B-9078-4104E0E8B9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0503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1" name="Black Box">
            <a:extLst>
              <a:ext uri="{FF2B5EF4-FFF2-40B4-BE49-F238E27FC236}">
                <a16:creationId xmlns:a16="http://schemas.microsoft.com/office/drawing/2014/main" id="{55546DE3-A40F-1548-9BB6-DF3446E00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BAFDD57-7DB7-C94F-9022-BCFA74420B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53669C88-21D0-6341-9C2E-9ED1F32DE1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2">
    <p:bg>
      <p:bgPr>
        <a:solidFill>
          <a:srgbClr val="FE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EBED1B9B-0A6E-A54B-B172-4DEE060EA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313DC36-E457-6143-9033-DA9500DC7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1248083E-C5D2-5345-8A8E-22F3D62550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B001CCC-F82B-4E4C-8FD3-D1EBA11F8D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B6AE49EF-13C0-7B41-B858-5E194465B4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67594FC0-3308-1249-AB5A-1FC574EFD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1C3437ED-F536-084E-BB10-4928099CF3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6CC2D7EA-EDA1-D043-A54E-72AC5AAF0F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853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2">
    <p:bg>
      <p:bgPr>
        <a:solidFill>
          <a:srgbClr val="BE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61F1B003-6273-F546-86AC-FEB4DB7CA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D77190-E00E-FF44-B20D-54BC35DB7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5FBE1DCA-D8B6-FE48-9937-B6A2AA9F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756CB08-70E7-A44D-BD0E-86C2D1900D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67097E92-A4F7-5D4F-A639-9669B93293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6D843F5A-DA33-8B4E-9FD2-492A2FD31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76A51659-C98D-9149-B758-B7D8DF54E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AD0D8A39-9D93-964B-A10E-3DF70661A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6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485D52BE-2C66-9A40-A0FF-6793C274E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16875"/>
            <a:ext cx="9144000" cy="5137931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6669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2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FFD88681-7A12-D144-ACBC-42D6F63A3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8119204-FBC9-B94A-86B9-7775C3F96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rgbClr val="0071F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EF925A02-0271-4142-B01E-0B08F117F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C739F3A-1D09-D94D-8E35-21E9F4DD5E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03857983-908D-2B43-BBE8-9B01F801C9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27A29B06-9920-6D45-A6DA-7A94FC197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5B2018CF-28E6-7E40-8B36-5816332E0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8B65EB05-402D-1748-8051-8034DA82D6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44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113ABC99-B7D1-FB42-B418-1D85203F4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4A128B5-1853-0442-B035-3088E4C9B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rgbClr val="00A0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65CE4755-00FA-3641-B52A-4E4589B54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0CD1475-8388-5042-8ECB-B897D6426C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9D5F53B3-540D-2A4A-9215-E6AE82091B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8169A883-35CE-EB48-9D54-71F0DA23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7979A1F8-F02D-4D49-8042-B87C70E1BF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CAE09B20-510C-9E46-8659-338E9FB136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76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lang="en-US" sz="4500" b="1" kern="1200" cap="none" baseline="0" dirty="0" smtClean="0">
                <a:solidFill>
                  <a:srgbClr val="0071F8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4000" y="986399"/>
            <a:ext cx="8441688" cy="3601475"/>
          </a:xfrm>
        </p:spPr>
        <p:txBody>
          <a:bodyPr>
            <a:normAutofit/>
          </a:bodyPr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1">
                <a:solidFill>
                  <a:srgbClr val="BE0064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3pPr>
            <a:lvl4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4pPr>
            <a:lvl5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4441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1282837-AA43-2B49-9719-CBE16BA36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6A42809A-0C44-5647-B234-70CCA1B7A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1" y="288000"/>
            <a:ext cx="892437" cy="4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085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224CD90-F3BD-A44D-9DC2-F84956FBF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85DCD33C-489F-C44D-A742-83F6B7169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0" y="288000"/>
            <a:ext cx="892439" cy="4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9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1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182004C-DBA4-0E4C-9AA6-3DDE7AECD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EFD4626C-D111-7348-A258-D06D96A03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5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2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8AC6BDB-3112-B24C-8DA2-713E00534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2C7784E4-A553-854B-A891-D1209DBDD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1" y="288833"/>
            <a:ext cx="892437" cy="47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141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buNone/>
              <a:defRPr sz="2700" b="1"/>
            </a:lvl1pPr>
            <a:lvl2pPr marL="270000" indent="-270000">
              <a:lnSpc>
                <a:spcPts val="28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700" b="1"/>
            </a:lvl2pPr>
            <a:lvl3pPr marL="612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3pPr>
            <a:lvl4pPr marL="990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4pPr>
            <a:lvl5pPr marL="1260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/>
            </a:lvl1pPr>
            <a:lvl2pPr marL="18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2pPr>
            <a:lvl3pPr marL="432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648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828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FED04D8A-2191-444A-8B92-2289689D8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18386"/>
            <a:ext cx="9144000" cy="5137931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2175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700"/>
            </a:lvl1pPr>
            <a:lvl2pPr marL="270000" indent="-270000">
              <a:lnSpc>
                <a:spcPts val="2800"/>
              </a:lnSpc>
              <a:spcBef>
                <a:spcPts val="0"/>
              </a:spcBef>
              <a:defRPr sz="2700"/>
            </a:lvl2pPr>
            <a:lvl3pPr marL="540000" indent="-270000">
              <a:lnSpc>
                <a:spcPts val="2800"/>
              </a:lnSpc>
              <a:defRPr sz="2700"/>
            </a:lvl3pPr>
            <a:lvl4pPr marL="810000" indent="-270000">
              <a:lnSpc>
                <a:spcPts val="2800"/>
              </a:lnSpc>
              <a:defRPr sz="2700"/>
            </a:lvl4pPr>
            <a:lvl5pPr marL="1080000" indent="-270000">
              <a:lnSpc>
                <a:spcPts val="2800"/>
              </a:lnSpc>
              <a:defRPr sz="2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492" y="1059582"/>
            <a:ext cx="4142608" cy="273844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4A703AD-9E38-C941-B631-ABE77D2B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907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9" y="1057098"/>
            <a:ext cx="4122737" cy="274223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425EDCA8-C39F-0A47-918D-C38807C30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051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9" y="1059582"/>
            <a:ext cx="4122737" cy="279078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76E5675-51D7-3D40-A986-781F0BAAB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7063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 descr="Quote mark Graphic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50" y="1059582"/>
            <a:ext cx="4122736" cy="279078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BF5C345-1F80-854D-8834-8C51A1F8B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1387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50" y="1072208"/>
            <a:ext cx="4122738" cy="28803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342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50" y="1076685"/>
            <a:ext cx="4122738" cy="279077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4FAF4B1-A891-9345-87E4-874AEEFCC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2174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,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3"/>
          <p:cNvSpPr>
            <a:spLocks noGrp="1"/>
          </p:cNvSpPr>
          <p:nvPr>
            <p:ph sz="quarter" idx="18"/>
          </p:nvPr>
        </p:nvSpPr>
        <p:spPr>
          <a:xfrm>
            <a:off x="234000" y="1059582"/>
            <a:ext cx="4105275" cy="3528292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50840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7AC88C8-6C7D-3E4E-91BC-2525DB6F7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AF2D4C-9CD0-B44D-B5CD-04B37D98F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7239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234000" y="986400"/>
            <a:ext cx="4122100" cy="1584076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99992" y="986400"/>
            <a:ext cx="4175696" cy="1584076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34000" y="2825999"/>
            <a:ext cx="412210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7"/>
          </p:nvPr>
        </p:nvSpPr>
        <p:spPr>
          <a:xfrm>
            <a:off x="4499992" y="2825999"/>
            <a:ext cx="4175696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6865402-09AB-6E42-B92F-B38A3A35D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C11F3F-B757-9441-BCF0-F07A1DF6C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3729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34000" y="987425"/>
            <a:ext cx="4122100" cy="3600449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7"/>
          </p:nvPr>
        </p:nvSpPr>
        <p:spPr>
          <a:xfrm>
            <a:off x="4500563" y="987425"/>
            <a:ext cx="4210497" cy="3600449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D4D3896-89DF-784C-8D38-9C4D97F2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77960D-6F48-B34C-A702-9C399DDDF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56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B5D7302D-1995-3244-AE9A-AF35EA94B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14482"/>
            <a:ext cx="9144000" cy="5137931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42902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 etc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46ED22D-AC95-FE4D-901B-E1150775F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51520" y="2825999"/>
            <a:ext cx="252028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13"/>
          <p:cNvSpPr>
            <a:spLocks noGrp="1"/>
          </p:cNvSpPr>
          <p:nvPr>
            <p:ph sz="quarter" idx="15"/>
          </p:nvPr>
        </p:nvSpPr>
        <p:spPr>
          <a:xfrm>
            <a:off x="3304304" y="2825999"/>
            <a:ext cx="251280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6"/>
          </p:nvPr>
        </p:nvSpPr>
        <p:spPr>
          <a:xfrm>
            <a:off x="6349607" y="2825999"/>
            <a:ext cx="2513406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6129AFD6-AF4F-FA4C-BEB4-49138E48F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0927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 descr="Education and Training Foundation Logo">
            <a:extLst>
              <a:ext uri="{FF2B5EF4-FFF2-40B4-BE49-F238E27FC236}">
                <a16:creationId xmlns:a16="http://schemas.microsoft.com/office/drawing/2014/main" id="{7D7663F1-DFD6-1A44-A50B-2ABF86AF49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9A22DD6-14BC-CF43-9722-8BD9FD568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3E0F30-4DD6-0F46-9159-49E2CB38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btitle 1">
            <a:extLst>
              <a:ext uri="{FF2B5EF4-FFF2-40B4-BE49-F238E27FC236}">
                <a16:creationId xmlns:a16="http://schemas.microsoft.com/office/drawing/2014/main" id="{C54FB554-6C0F-7F41-B3B1-73F3D30F82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19081514-9C2F-EE48-B61F-88BD493A9F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1" name="Web address" descr="www.ETFOUNDATION.CO.UK&#10;">
            <a:extLst>
              <a:ext uri="{FF2B5EF4-FFF2-40B4-BE49-F238E27FC236}">
                <a16:creationId xmlns:a16="http://schemas.microsoft.com/office/drawing/2014/main" id="{222C9268-0E9F-7F4E-AC14-BE45FFB3CD00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Thankyou">
            <a:extLst>
              <a:ext uri="{FF2B5EF4-FFF2-40B4-BE49-F238E27FC236}">
                <a16:creationId xmlns:a16="http://schemas.microsoft.com/office/drawing/2014/main" id="{9689DB92-3A2D-2346-92F6-716C7E5B3F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34142600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">
    <p:bg>
      <p:bgPr>
        <a:solidFill>
          <a:srgbClr val="FE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684C190-08A9-7B48-86BA-207A5256A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C51523-08F2-D042-A3E7-DCB147D00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ubtitle 1">
            <a:extLst>
              <a:ext uri="{FF2B5EF4-FFF2-40B4-BE49-F238E27FC236}">
                <a16:creationId xmlns:a16="http://schemas.microsoft.com/office/drawing/2014/main" id="{4A885A05-D480-E542-8856-2FDD2356CA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356FEB21-668E-AA4E-8157-C294F91A2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8" name="Web address" descr="www.ETFOUNDATION.CO.UK&#10;">
            <a:extLst>
              <a:ext uri="{FF2B5EF4-FFF2-40B4-BE49-F238E27FC236}">
                <a16:creationId xmlns:a16="http://schemas.microsoft.com/office/drawing/2014/main" id="{EF4484DA-A18B-B644-B29C-6C94F927DB0C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Thankyou">
            <a:extLst>
              <a:ext uri="{FF2B5EF4-FFF2-40B4-BE49-F238E27FC236}">
                <a16:creationId xmlns:a16="http://schemas.microsoft.com/office/drawing/2014/main" id="{7D858E6C-DC75-9E40-AC7F-60076FD9DE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41198038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">
    <p:bg>
      <p:bgPr>
        <a:solidFill>
          <a:srgbClr val="BE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1" y="288832"/>
            <a:ext cx="892437" cy="4724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7529D4-70E4-0041-8B6F-056EE3D6C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21C14A-31B7-6148-A122-3983818EA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B1C0714B-324D-524D-92B1-F2450FA1DA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137D56AD-C3B2-AB46-A2B1-4327E5D2A5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3" name="Web address" descr="www.ETFOUNDATION.CO.UK&#10;">
            <a:extLst>
              <a:ext uri="{FF2B5EF4-FFF2-40B4-BE49-F238E27FC236}">
                <a16:creationId xmlns:a16="http://schemas.microsoft.com/office/drawing/2014/main" id="{A8FE1C9C-9AFF-0C47-9611-FA210835632D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hankyou">
            <a:extLst>
              <a:ext uri="{FF2B5EF4-FFF2-40B4-BE49-F238E27FC236}">
                <a16:creationId xmlns:a16="http://schemas.microsoft.com/office/drawing/2014/main" id="{E57FCD4B-3DCC-1E4C-BB74-B6EAA647C8E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22780957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63377A-3CC2-8344-B0EF-E554B839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BB5F31-C46B-6B46-8765-A0B99E1DE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BC5B034C-CB3E-0E48-9511-E30F21CA1B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18AEAAA9-A037-AD4B-A0A5-D9738C1CEF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3" name="Web address" descr="www.ETFOUNDATION.CO.UK&#10;">
            <a:extLst>
              <a:ext uri="{FF2B5EF4-FFF2-40B4-BE49-F238E27FC236}">
                <a16:creationId xmlns:a16="http://schemas.microsoft.com/office/drawing/2014/main" id="{1469E703-A0AF-004A-A767-B77B319C0AFB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hankyou">
            <a:extLst>
              <a:ext uri="{FF2B5EF4-FFF2-40B4-BE49-F238E27FC236}">
                <a16:creationId xmlns:a16="http://schemas.microsoft.com/office/drawing/2014/main" id="{A1C71F6F-2074-6D4E-BBE6-997B3E223F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40198455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hank You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CA0DB97-2BCA-4141-841F-7BAD7110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681DB3-48B8-0647-BC05-5D438496D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205C497B-39C3-2A49-93F8-852FCE3E27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C80702F-2DBB-E149-B3D8-399EF4336F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3" name="Web address" descr="www.ETFOUNDATION.CO.UK&#10;">
            <a:extLst>
              <a:ext uri="{FF2B5EF4-FFF2-40B4-BE49-F238E27FC236}">
                <a16:creationId xmlns:a16="http://schemas.microsoft.com/office/drawing/2014/main" id="{D0E2F9B9-B8B5-3548-AA39-96414C09D88E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hankyou">
            <a:extLst>
              <a:ext uri="{FF2B5EF4-FFF2-40B4-BE49-F238E27FC236}">
                <a16:creationId xmlns:a16="http://schemas.microsoft.com/office/drawing/2014/main" id="{7A974F44-1579-EB49-A14C-4C34465E28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37059322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hank You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68ECBED-4C0B-B243-B45C-1A12C7394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228C37-7A6A-E246-8BB2-1FEED8564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1">
            <a:extLst>
              <a:ext uri="{FF2B5EF4-FFF2-40B4-BE49-F238E27FC236}">
                <a16:creationId xmlns:a16="http://schemas.microsoft.com/office/drawing/2014/main" id="{087BDA06-0DD9-7144-9EF0-DD228DFD07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27D0E203-B1F0-FA41-8A62-C5E42D77D7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19" name="Web address" descr="www.ETFOUNDATION.CO.UK&#10;">
            <a:extLst>
              <a:ext uri="{FF2B5EF4-FFF2-40B4-BE49-F238E27FC236}">
                <a16:creationId xmlns:a16="http://schemas.microsoft.com/office/drawing/2014/main" id="{80408406-98FE-8146-A312-F81B325F91B6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DfE Logo" descr="Supported by Department for Education logo">
            <a:extLst>
              <a:ext uri="{FF2B5EF4-FFF2-40B4-BE49-F238E27FC236}">
                <a16:creationId xmlns:a16="http://schemas.microsoft.com/office/drawing/2014/main" id="{A521F76D-C57A-2E48-8EAE-C6465DC662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1" name="Thankyou">
            <a:extLst>
              <a:ext uri="{FF2B5EF4-FFF2-40B4-BE49-F238E27FC236}">
                <a16:creationId xmlns:a16="http://schemas.microsoft.com/office/drawing/2014/main" id="{337F81CD-D2EF-8146-A517-8023952D1C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43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hank You">
    <p:bg>
      <p:bgPr>
        <a:solidFill>
          <a:srgbClr val="FE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E537002-A87B-444E-935A-CEE05C450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2F1AB0-07F0-594D-99DD-0F60B192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EBF3114F-9F3B-6645-BCD0-F4269A1A49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D706B3D9-74BC-6C4F-AA7E-3CBDA8D9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6" name="Web address" descr="www.ETFOUNDATION.CO.UK&#10;">
            <a:extLst>
              <a:ext uri="{FF2B5EF4-FFF2-40B4-BE49-F238E27FC236}">
                <a16:creationId xmlns:a16="http://schemas.microsoft.com/office/drawing/2014/main" id="{408017AF-FACE-8445-BB0A-C54625B5494C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DfE Logo" descr="Supported by Department for Education logo">
            <a:extLst>
              <a:ext uri="{FF2B5EF4-FFF2-40B4-BE49-F238E27FC236}">
                <a16:creationId xmlns:a16="http://schemas.microsoft.com/office/drawing/2014/main" id="{54F0724C-3C9A-2346-982B-E113412791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8" name="Thankyou">
            <a:extLst>
              <a:ext uri="{FF2B5EF4-FFF2-40B4-BE49-F238E27FC236}">
                <a16:creationId xmlns:a16="http://schemas.microsoft.com/office/drawing/2014/main" id="{24EC5AE2-90A9-3A44-BF06-DCD6334142F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29491612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hank You">
    <p:bg>
      <p:bgPr>
        <a:solidFill>
          <a:srgbClr val="BE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24DB21A-CA66-1B4F-8E7A-E8C4908C9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BF9886-FE14-B04D-BE46-E52E599F2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2E2B7716-7BB1-5643-A7E2-D30C875364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B330AD-DC33-D040-ADA2-2F2E8B0C9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6" name="Web address" descr="www.ETFOUNDATION.CO.UK&#10;">
            <a:extLst>
              <a:ext uri="{FF2B5EF4-FFF2-40B4-BE49-F238E27FC236}">
                <a16:creationId xmlns:a16="http://schemas.microsoft.com/office/drawing/2014/main" id="{FC9728B7-31CC-6B49-8913-35DB4E2EAA94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DfE Logo" descr="Supported by Department for Education logo">
            <a:extLst>
              <a:ext uri="{FF2B5EF4-FFF2-40B4-BE49-F238E27FC236}">
                <a16:creationId xmlns:a16="http://schemas.microsoft.com/office/drawing/2014/main" id="{BA390474-1B52-BB48-8EC8-346D427F2F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8" name="Thankyou">
            <a:extLst>
              <a:ext uri="{FF2B5EF4-FFF2-40B4-BE49-F238E27FC236}">
                <a16:creationId xmlns:a16="http://schemas.microsoft.com/office/drawing/2014/main" id="{417A9CA5-C9C6-D446-BDEE-F4F308BBB9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32669753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hank You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E9E8740-2721-7340-BDD2-14001A44C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F9409B-8D8E-C14A-94D6-2A847B430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ubtitle 1">
            <a:extLst>
              <a:ext uri="{FF2B5EF4-FFF2-40B4-BE49-F238E27FC236}">
                <a16:creationId xmlns:a16="http://schemas.microsoft.com/office/drawing/2014/main" id="{7A09E294-EA43-B544-91E1-64E4A07B24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CB281233-5067-6849-9447-D3149CE7F2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33" name="Web address" descr="www.ETFOUNDATION.CO.UK&#10;">
            <a:extLst>
              <a:ext uri="{FF2B5EF4-FFF2-40B4-BE49-F238E27FC236}">
                <a16:creationId xmlns:a16="http://schemas.microsoft.com/office/drawing/2014/main" id="{B89411EB-D69E-DF4C-9844-9339F5A5A19B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DfE Logo" descr="Supported by Department for Education logo">
            <a:extLst>
              <a:ext uri="{FF2B5EF4-FFF2-40B4-BE49-F238E27FC236}">
                <a16:creationId xmlns:a16="http://schemas.microsoft.com/office/drawing/2014/main" id="{0E66212B-F5A0-494D-BFD6-6A63AD9CC1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35" name="Thankyou">
            <a:extLst>
              <a:ext uri="{FF2B5EF4-FFF2-40B4-BE49-F238E27FC236}">
                <a16:creationId xmlns:a16="http://schemas.microsoft.com/office/drawing/2014/main" id="{485ACB11-D5EE-1545-B4C7-F308842FEE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263767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ACKGROUND IMAGE">
            <a:extLst>
              <a:ext uri="{FF2B5EF4-FFF2-40B4-BE49-F238E27FC236}">
                <a16:creationId xmlns:a16="http://schemas.microsoft.com/office/drawing/2014/main" id="{A46F8847-44AC-F741-B1D7-375D33D5C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16354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hank You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34844BF-2207-ED49-9F25-85D40A0C6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7259AD1-A3E5-7A4D-A666-183E96823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C45F4C38-F8FC-E947-AE4C-6E40A21167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3B29604-A962-1042-A09C-58841C9E16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6" name="Web address" descr="www.ETFOUNDATION.CO.UK&#10;">
            <a:extLst>
              <a:ext uri="{FF2B5EF4-FFF2-40B4-BE49-F238E27FC236}">
                <a16:creationId xmlns:a16="http://schemas.microsoft.com/office/drawing/2014/main" id="{7C1BC566-1805-0A4E-95A3-525C2FE5A48D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DfE Logo" descr="Supported by Department for Education logo">
            <a:extLst>
              <a:ext uri="{FF2B5EF4-FFF2-40B4-BE49-F238E27FC236}">
                <a16:creationId xmlns:a16="http://schemas.microsoft.com/office/drawing/2014/main" id="{E4F7F9A6-6DDA-7847-AF6C-27013E4E9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8" name="Thankyou">
            <a:extLst>
              <a:ext uri="{FF2B5EF4-FFF2-40B4-BE49-F238E27FC236}">
                <a16:creationId xmlns:a16="http://schemas.microsoft.com/office/drawing/2014/main" id="{CCAFB428-DEA5-C440-9E4B-D7CCD0792F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132705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 IMAGE">
            <a:extLst>
              <a:ext uri="{FF2B5EF4-FFF2-40B4-BE49-F238E27FC236}">
                <a16:creationId xmlns:a16="http://schemas.microsoft.com/office/drawing/2014/main" id="{BF4AED7B-D82D-F04A-B4CB-6C63ECF0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384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B2B60F6C-EE8F-1745-8125-87FF48A8D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345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CKGROUND IMAGE">
            <a:extLst>
              <a:ext uri="{FF2B5EF4-FFF2-40B4-BE49-F238E27FC236}">
                <a16:creationId xmlns:a16="http://schemas.microsoft.com/office/drawing/2014/main" id="{1E030DCF-B2F8-9B49-8C72-F6144F1EF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449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649" r:id="rId11"/>
    <p:sldLayoutId id="2147483701" r:id="rId12"/>
    <p:sldLayoutId id="2147483690" r:id="rId13"/>
    <p:sldLayoutId id="2147483693" r:id="rId14"/>
    <p:sldLayoutId id="2147483697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672" r:id="rId26"/>
    <p:sldLayoutId id="2147483698" r:id="rId27"/>
    <p:sldLayoutId id="2147483699" r:id="rId28"/>
    <p:sldLayoutId id="2147483680" r:id="rId29"/>
    <p:sldLayoutId id="2147483681" r:id="rId30"/>
    <p:sldLayoutId id="2147483660" r:id="rId31"/>
    <p:sldLayoutId id="2147483650" r:id="rId32"/>
    <p:sldLayoutId id="2147483661" r:id="rId33"/>
    <p:sldLayoutId id="2147483708" r:id="rId34"/>
    <p:sldLayoutId id="2147483753" r:id="rId35"/>
    <p:sldLayoutId id="2147483754" r:id="rId36"/>
    <p:sldLayoutId id="2147483755" r:id="rId37"/>
    <p:sldLayoutId id="2147483756" r:id="rId38"/>
    <p:sldLayoutId id="2147483665" r:id="rId39"/>
    <p:sldLayoutId id="2147483664" r:id="rId40"/>
    <p:sldLayoutId id="2147483757" r:id="rId41"/>
    <p:sldLayoutId id="2147483758" r:id="rId42"/>
    <p:sldLayoutId id="2147483759" r:id="rId43"/>
    <p:sldLayoutId id="2147483760" r:id="rId44"/>
    <p:sldLayoutId id="2147483761" r:id="rId45"/>
    <p:sldLayoutId id="2147483762" r:id="rId46"/>
    <p:sldLayoutId id="2147483668" r:id="rId47"/>
    <p:sldLayoutId id="2147483666" r:id="rId48"/>
    <p:sldLayoutId id="2147483671" r:id="rId49"/>
    <p:sldLayoutId id="2147483669" r:id="rId50"/>
    <p:sldLayoutId id="2147483670" r:id="rId51"/>
    <p:sldLayoutId id="2147483764" r:id="rId52"/>
    <p:sldLayoutId id="2147483765" r:id="rId53"/>
    <p:sldLayoutId id="2147483766" r:id="rId54"/>
    <p:sldLayoutId id="2147483767" r:id="rId55"/>
    <p:sldLayoutId id="2147483768" r:id="rId56"/>
    <p:sldLayoutId id="2147483769" r:id="rId57"/>
    <p:sldLayoutId id="2147483770" r:id="rId58"/>
    <p:sldLayoutId id="2147483771" r:id="rId59"/>
    <p:sldLayoutId id="2147483772" r:id="rId6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scoplc.com/investors/reports-results-and-presentations/financial-performance/group-balance-sheet" TargetMode="External"/><Relationship Id="rId1" Type="http://schemas.openxmlformats.org/officeDocument/2006/relationships/slideLayout" Target="../slideLayouts/slideLayout4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The role and purpose of financial reporting 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23F6729-96CB-78DC-28AB-9095BD98D348}"/>
              </a:ext>
            </a:extLst>
          </p:cNvPr>
          <p:cNvSpPr txBox="1">
            <a:spLocks/>
          </p:cNvSpPr>
          <p:nvPr/>
        </p:nvSpPr>
        <p:spPr>
          <a:xfrm>
            <a:off x="3888720" y="4303370"/>
            <a:ext cx="4805486" cy="504056"/>
          </a:xfrm>
          <a:prstGeom prst="rect">
            <a:avLst/>
          </a:prstGeom>
        </p:spPr>
        <p:txBody>
          <a:bodyPr vert="horz" lIns="108000" tIns="108000" rIns="0" bIns="10800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ETF/Franklin Sixth Form College </a:t>
            </a:r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0198D-3830-18C6-604D-A7A68BDA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1C9AEF-65E5-E7D2-1F3E-713054E23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E0DC64-138A-F01D-B512-377D318B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2900" dirty="0">
                <a:cs typeface="Arial"/>
              </a:rPr>
              <a:t>What is the difference between profit and profitability?</a:t>
            </a: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470A9-47DE-5349-1B0F-721F5A0A1A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212529"/>
                </a:solidFill>
                <a:cs typeface="Arial"/>
              </a:rPr>
              <a:t>Discuss</a:t>
            </a: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212529"/>
              </a:solidFill>
            </a:endParaRP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BB4AFD1-5722-D7DB-45B9-3343C23E6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871174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2C5B18-2F58-6D2F-61C0-4A0671F48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C25FA1-355D-E3A3-A136-020FC7149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latin typeface="Arial"/>
                <a:ea typeface="Calibri"/>
                <a:cs typeface="Calibri"/>
              </a:rPr>
              <a:t>Profitability ratios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88084-8D06-E80C-5414-FE164081FE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6015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200" dirty="0">
                <a:ea typeface="Calibri"/>
                <a:cs typeface="Calibri"/>
              </a:rPr>
              <a:t>Profitability measures the financial performance of a business by comparing profits achieved to a second variable (e.g. revenue).</a:t>
            </a:r>
            <a:endParaRPr lang="en-US" sz="2200" dirty="0">
              <a:cs typeface="Arial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200" dirty="0">
                <a:ea typeface="Calibri"/>
                <a:cs typeface="Calibri"/>
              </a:rPr>
              <a:t>The three profitability ratios are:</a:t>
            </a:r>
          </a:p>
          <a:p>
            <a:pPr marL="269875" lvl="1" indent="-2698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/>
              </a:rPr>
              <a:t>gross profit margin</a:t>
            </a:r>
          </a:p>
          <a:p>
            <a:pPr marL="269875" lvl="1" indent="-2698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/>
              </a:rPr>
              <a:t>operating profit margin</a:t>
            </a:r>
          </a:p>
          <a:p>
            <a:pPr marL="269875" lvl="1" indent="-2698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/>
              </a:rPr>
              <a:t>profit for the year (net profit) margin.</a:t>
            </a:r>
          </a:p>
          <a:p>
            <a:pPr>
              <a:lnSpc>
                <a:spcPct val="120000"/>
              </a:lnSpc>
            </a:pPr>
            <a:endParaRPr lang="en-US" sz="2400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635C782-E7C3-A444-EE48-9239FB273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21203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FA596A-777B-0644-1A81-2A5283AF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13A315-28B8-5CA8-576E-39DCE7A1A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Gross profit margin</a:t>
            </a:r>
            <a:endParaRPr lang="en-US" sz="28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2645A478-4D0A-78E9-326E-8CA4E2649581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>
              <a:xfrm>
                <a:off x="250825" y="987426"/>
                <a:ext cx="8612188" cy="3637738"/>
              </a:xfrm>
            </p:spPr>
            <p:txBody>
              <a:bodyPr vert="horz" lIns="0" tIns="0" rIns="0" bIns="0" rtlCol="0" anchor="t">
                <a:noAutofit/>
              </a:bodyPr>
              <a:lstStyle/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en-US" sz="2200" dirty="0">
                    <a:ea typeface="Calibri"/>
                    <a:cs typeface="Calibri"/>
                  </a:rPr>
                  <a:t>Gross profit margin (GPM) is a measure of a company’s profitability that looks at the relationship between gross profit and sales revenue.</a:t>
                </a:r>
              </a:p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en-US" sz="2200" dirty="0">
                    <a:ea typeface="Calibri"/>
                    <a:cs typeface="Calibri"/>
                  </a:rPr>
                  <a:t>If the GPM is low or falling, this may indicate that:</a:t>
                </a:r>
                <a:endParaRPr lang="en-US" sz="2200" dirty="0">
                  <a:cs typeface="Arial"/>
                </a:endParaRPr>
              </a:p>
              <a:p>
                <a:pPr marL="269875" lvl="1" indent="-269875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cs typeface="Arial"/>
                  </a:rPr>
                  <a:t>a firm is not managing its cost of sales effectively (e.g. the cost of raw materials is increasing)</a:t>
                </a:r>
              </a:p>
              <a:p>
                <a:pPr marL="269875" lvl="1" indent="-269875">
                  <a:lnSpc>
                    <a:spcPct val="12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200" dirty="0">
                    <a:cs typeface="Arial"/>
                  </a:rPr>
                  <a:t>sales are declining.</a:t>
                </a: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en-US" sz="2200" dirty="0">
                    <a:cs typeface="Arial" panose="020B0604020202020204" pitchFamily="34" charset="0"/>
                  </a:rPr>
                  <a:t>GPM is calculated as: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2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gross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profit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sales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revenue</m:t>
                        </m:r>
                      </m:den>
                    </m:f>
                  </m:oMath>
                </a14:m>
                <a:r>
                  <a:rPr lang="en-US" sz="2200" dirty="0">
                    <a:cs typeface="Arial" panose="020B0604020202020204" pitchFamily="34" charset="0"/>
                  </a:rPr>
                  <a:t> x 100</a:t>
                </a: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en-US" sz="16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endParaRPr>
              </a:p>
              <a:p>
                <a:pPr>
                  <a:lnSpc>
                    <a:spcPct val="120000"/>
                  </a:lnSpc>
                </a:pPr>
                <a:endParaRPr lang="en-US" dirty="0">
                  <a:latin typeface="Arial"/>
                  <a:ea typeface="Calibri"/>
                  <a:cs typeface="Arial"/>
                </a:endParaRP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2645A478-4D0A-78E9-326E-8CA4E26495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xfrm>
                <a:off x="250825" y="987426"/>
                <a:ext cx="8612188" cy="3637738"/>
              </a:xfrm>
              <a:blipFill>
                <a:blip r:embed="rId2"/>
                <a:stretch>
                  <a:fillRect l="-1982" t="-1340" r="-10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48E6F43A-1F79-F770-BDEF-FCE1E3D13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10130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4E4ACF-C07A-65C2-0FA1-D69B00C6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0D4FEC-2D77-A966-096A-23EDFFE54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Operating profit margin</a:t>
            </a:r>
            <a:endParaRPr lang="en-US" sz="28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9866FA14-158B-B7AF-B439-D2E2939B9CA5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>
              <a:xfrm>
                <a:off x="250824" y="987424"/>
                <a:ext cx="8615015" cy="3779839"/>
              </a:xfrm>
            </p:spPr>
            <p:txBody>
              <a:bodyPr vert="horz" lIns="0" tIns="0" rIns="0" bIns="0" rtlCol="0" anchor="t">
                <a:noAutofit/>
              </a:bodyPr>
              <a:lstStyle/>
              <a:p>
                <a:pPr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en-US" sz="2200" dirty="0"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Operating profit margin (OPM) is a measure of a company’s profitability that looks at the relationship between net profit and sales revenue.</a:t>
                </a:r>
                <a:endParaRPr lang="en-US" sz="2200" dirty="0">
                  <a:solidFill>
                    <a:srgbClr val="7A7A7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Aft>
                    <a:spcPts val="1200"/>
                  </a:spcAft>
                </a:pPr>
                <a:r>
                  <a:rPr lang="en-US" sz="2200" dirty="0"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If the OPM is low or falling, this may indicate that: 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69875" lvl="1" indent="-269875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a company is not managing its expenses effectively (e.g. wages or overheads are increasing)</a:t>
                </a:r>
              </a:p>
              <a:p>
                <a:pPr marL="269875" lvl="1" indent="-269875">
                  <a:lnSpc>
                    <a:spcPct val="10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sales are declining.</a:t>
                </a:r>
              </a:p>
              <a:p>
                <a:pPr marL="0" lvl="1" indent="0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2200" dirty="0">
                    <a:cs typeface="Arial" panose="020B0604020202020204" pitchFamily="34" charset="0"/>
                  </a:rPr>
                  <a:t>OPM is calculated as: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2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operating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profit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sales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revenue</m:t>
                        </m:r>
                      </m:den>
                    </m:f>
                  </m:oMath>
                </a14:m>
                <a:r>
                  <a:rPr lang="en-US" sz="2200" dirty="0">
                    <a:cs typeface="Arial" panose="020B0604020202020204" pitchFamily="34" charset="0"/>
                  </a:rPr>
                  <a:t> x 100</a:t>
                </a: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Arial"/>
                    <a:cs typeface="Arial"/>
                  </a:rPr>
                  <a:t>     </a:t>
                </a:r>
                <a:endParaRPr lang="en-US" dirty="0">
                  <a:cs typeface="Arial"/>
                </a:endParaRP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9866FA14-158B-B7AF-B439-D2E2939B9C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xfrm>
                <a:off x="250824" y="987424"/>
                <a:ext cx="8615015" cy="3779839"/>
              </a:xfrm>
              <a:blipFill>
                <a:blip r:embed="rId3"/>
                <a:stretch>
                  <a:fillRect l="-1982" t="-2097" r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09F7C914-2D5B-A697-1F3A-880894BE5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890902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985232-6889-1DD2-F685-AADEC45D2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30EBA6-DCB3-2CBD-DA98-69957AA29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Profit for the year margin</a:t>
            </a:r>
            <a:endParaRPr lang="en-US" sz="28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6231FDFA-C7A9-A1C0-B9AC-36B6A8B83AEE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>
              <a:xfrm>
                <a:off x="250825" y="987424"/>
                <a:ext cx="8615014" cy="3967348"/>
              </a:xfrm>
            </p:spPr>
            <p:txBody>
              <a:bodyPr vert="horz" lIns="0" tIns="0" rIns="0" bIns="0" rtlCol="0" anchor="t">
                <a:noAutofit/>
              </a:bodyPr>
              <a:lstStyle/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en-US" sz="2200" spc="-20" dirty="0"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Profit for the year margin is a measure of a company’s profitability that looks at the relationship between profit for the year and sales revenue.</a:t>
                </a:r>
                <a:endParaRPr lang="en-US" sz="2200" spc="-2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sz="2200" dirty="0"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the profit for the year margin is low or falling, this may indicate that: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69875" lvl="1" indent="-269875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gross profit or operating profit are declining</a:t>
                </a:r>
              </a:p>
              <a:p>
                <a:pPr marL="269875" lvl="1" indent="-269875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interest rates have changed</a:t>
                </a:r>
              </a:p>
              <a:p>
                <a:pPr marL="269875" lvl="1" indent="-269875">
                  <a:lnSpc>
                    <a:spcPct val="12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taxation rates have changed.</a:t>
                </a: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en-US" sz="2200" dirty="0"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Profit for the year margin</a:t>
                </a:r>
                <a:r>
                  <a:rPr lang="en-US" sz="2200" dirty="0">
                    <a:cs typeface="Arial" panose="020B0604020202020204" pitchFamily="34" charset="0"/>
                  </a:rPr>
                  <a:t> is calculated as: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200" b="0" i="1" smtClean="0">
                            <a:latin typeface="Cambria Math" panose="02040503050406030204" pitchFamily="18" charset="0"/>
                            <a:cs typeface="Calibri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200" b="0" i="0" smtClean="0">
                            <a:cs typeface="Arial" panose="020B0604020202020204" pitchFamily="34" charset="0"/>
                          </a:rPr>
                          <m:t>profit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Arial" panose="020B0604020202020204" pitchFamily="34" charset="0"/>
                          </a:rPr>
                          <m:t>for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the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year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sales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200" b="0" i="0" smtClean="0">
                            <a:cs typeface="Calibri"/>
                          </a:rPr>
                          <m:t>revenue</m:t>
                        </m:r>
                      </m:den>
                    </m:f>
                  </m:oMath>
                </a14:m>
                <a:r>
                  <a:rPr lang="en-US" sz="2200" dirty="0">
                    <a:cs typeface="Arial" panose="020B0604020202020204" pitchFamily="34" charset="0"/>
                  </a:rPr>
                  <a:t> x 100</a:t>
                </a:r>
              </a:p>
              <a:p>
                <a:pPr marL="0" lvl="1" indent="0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endParaRPr lang="en-US" sz="2200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endParaRPr lang="en-US" dirty="0">
                  <a:cs typeface="Arial"/>
                </a:endParaRP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6231FDFA-C7A9-A1C0-B9AC-36B6A8B83A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xfrm>
                <a:off x="250825" y="987424"/>
                <a:ext cx="8615014" cy="3967348"/>
              </a:xfrm>
              <a:blipFill>
                <a:blip r:embed="rId2"/>
                <a:stretch>
                  <a:fillRect l="-1982" t="-1229" r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F1C522A-37B5-C974-3C31-435B1E6D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46723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C4DA-8C53-70C2-5061-D6A05D31B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43FB2C-6B83-6C4C-7750-1B42CA8E3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8A7CF4-0FC0-138F-B826-AAE46DEA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97" y="278920"/>
            <a:ext cx="8615015" cy="681037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2900" spc="-110" dirty="0">
                <a:cs typeface="Arial"/>
              </a:rPr>
              <a:t>Task sheet 3: Operating profit and operating profit margi</a:t>
            </a:r>
            <a:r>
              <a:rPr lang="en-US" sz="2900" dirty="0">
                <a:cs typeface="Arial"/>
              </a:rPr>
              <a:t>n</a:t>
            </a:r>
            <a:endParaRPr lang="en-US" sz="29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17AB6E-160F-D407-4085-FB0FE67FF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1424851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212529"/>
                </a:solidFill>
                <a:cs typeface="Arial"/>
              </a:rPr>
              <a:t>Activity: </a:t>
            </a:r>
            <a:r>
              <a:rPr lang="en-US" sz="2400" dirty="0">
                <a:cs typeface="Arial"/>
              </a:rPr>
              <a:t>Complete task sheet 3, parts 1 and 2</a:t>
            </a:r>
            <a:endParaRPr lang="en-GB" sz="2400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solidFill>
                  <a:srgbClr val="212529"/>
                </a:solidFill>
              </a:rPr>
              <a:t>Feedback</a:t>
            </a:r>
          </a:p>
          <a:p>
            <a:pPr>
              <a:lnSpc>
                <a:spcPct val="150000"/>
              </a:lnSpc>
            </a:pPr>
            <a:endParaRPr lang="en-GB" sz="2000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DB5FA4F-D468-2384-4AED-012286E6A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173445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C89A16-6AEC-30FF-E479-FC0FD2070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37074F-0DEA-D473-0AB1-825A88E04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sz="2800" dirty="0"/>
            </a:br>
            <a:r>
              <a:rPr lang="en-GB" sz="2800" dirty="0"/>
              <a:t>Break (10 minutes)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84744A-6B6E-1126-BF2F-08524B1EA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sz="2800" b="1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BCBBF82-311E-36BF-037C-B8A6BD831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80374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16E43-A6B2-57E6-2EC6-CE1897298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B564FE-AEEE-B04E-DDF7-AABBD3ABC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9F80B0-9CAB-CBE9-1EDD-3B412063D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3 continued</a:t>
            </a:r>
            <a:endParaRPr lang="en-US" sz="28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01D84-1E3E-4762-04C7-88FCEF1235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Review parts 1 and 2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Complete parts 3, 4 and 5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Group discussion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12529"/>
                </a:solidFill>
                <a:cs typeface="Arial"/>
              </a:rPr>
              <a:t>What have we learnt so far?</a:t>
            </a:r>
            <a:endParaRPr lang="en-GB" sz="2200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200000"/>
              </a:lnSpc>
            </a:pPr>
            <a:endParaRPr lang="en-GB" sz="2400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9C7CF48D-965F-0FFA-87C2-55F7049D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42298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4EFEB7-F84C-833B-A31F-1F0B5E40C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EDB8C3-17F0-40F2-7596-D1E876B15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4: Profit and loss calculations</a:t>
            </a:r>
            <a:endParaRPr lang="en-US" sz="2800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BC4290E-6A04-7617-54D2-9199C53E558B}"/>
              </a:ext>
            </a:extLst>
          </p:cNvPr>
          <p:cNvSpPr txBox="1">
            <a:spLocks/>
          </p:cNvSpPr>
          <p:nvPr/>
        </p:nvSpPr>
        <p:spPr>
          <a:xfrm>
            <a:off x="250825" y="986400"/>
            <a:ext cx="8612188" cy="331354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2000" b="1" dirty="0">
                <a:solidFill>
                  <a:srgbClr val="212529"/>
                </a:solidFill>
                <a:cs typeface="Arial"/>
              </a:rPr>
              <a:t>Activity: </a:t>
            </a:r>
            <a:r>
              <a:rPr lang="en-GB" sz="2000" dirty="0">
                <a:solidFill>
                  <a:srgbClr val="212529"/>
                </a:solidFill>
                <a:cs typeface="Arial"/>
              </a:rPr>
              <a:t>Answer questions 1-6.</a:t>
            </a:r>
            <a:endParaRPr lang="en-GB" sz="2000" dirty="0">
              <a:solidFill>
                <a:srgbClr val="212529"/>
              </a:solidFill>
            </a:endParaRPr>
          </a:p>
          <a:p>
            <a:pPr>
              <a:lnSpc>
                <a:spcPct val="120000"/>
              </a:lnSpc>
            </a:pPr>
            <a:endParaRPr lang="en-GB" sz="20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BE7E193-32EA-A1EE-F3D6-28520FFF4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66708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09747B-232B-068C-D5EE-AF190DEE3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19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C3CDFB-0ABF-4890-C7B1-E6EFE7CC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7191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5: Trinity Retail case study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1EFB84-4B55-FD9E-71FB-84227E25D4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1076557"/>
            <a:ext cx="8612188" cy="36015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GB" sz="2200" b="1" dirty="0"/>
              <a:t>Activity: </a:t>
            </a:r>
            <a:r>
              <a:rPr lang="en-GB" sz="2200" dirty="0"/>
              <a:t>Use the information provided in the case study to complete the tasks shown below.</a:t>
            </a:r>
          </a:p>
          <a:p>
            <a:pPr marL="269875" lvl="1" indent="-2698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cs typeface="Arial"/>
              </a:rPr>
              <a:t>Calculate the gross profit margin of Trinity Retail’s stores in 2023.</a:t>
            </a:r>
          </a:p>
          <a:p>
            <a:pPr marL="269875" lvl="1" indent="-2698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cs typeface="Arial"/>
              </a:rPr>
              <a:t>Assess </a:t>
            </a:r>
            <a:r>
              <a:rPr lang="en-GB" sz="2200" b="1" dirty="0">
                <a:cs typeface="Arial"/>
              </a:rPr>
              <a:t>two</a:t>
            </a:r>
            <a:r>
              <a:rPr lang="en-GB" sz="2200" dirty="0">
                <a:cs typeface="Arial"/>
              </a:rPr>
              <a:t> actions taken by Trinity Retail to improve profitability.</a:t>
            </a:r>
          </a:p>
          <a:p>
            <a:pPr marL="0" lvl="1" indent="0">
              <a:lnSpc>
                <a:spcPct val="120000"/>
              </a:lnSpc>
              <a:buNone/>
            </a:pPr>
            <a:endParaRPr lang="en-GB" sz="2200" dirty="0">
              <a:cs typeface="Arial"/>
            </a:endParaRPr>
          </a:p>
          <a:p>
            <a:pPr marL="0" lvl="1" indent="0">
              <a:lnSpc>
                <a:spcPct val="120000"/>
              </a:lnSpc>
              <a:buNone/>
            </a:pPr>
            <a:r>
              <a:rPr lang="en-GB" sz="2200" dirty="0">
                <a:cs typeface="Arial"/>
              </a:rPr>
              <a:t>Be prepared to feed back and discuss.</a:t>
            </a:r>
            <a:endParaRPr lang="en-US" sz="2200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8999003-26EF-D8B2-FEF3-49ECBE257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06366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115-CF93-89C1-525A-9A3FBA939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1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9762C-23D8-5E48-CE58-3AE5162FF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Monitoring business performance using profit and loss accounts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34071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FB358-513A-A0DA-E8AD-EEB64F9A1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853A7AA8-769A-2CBF-2769-09F9E1A4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Plenary</a:t>
            </a:r>
            <a:endParaRPr lang="en-US" sz="28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EBF1D8-E271-3706-2AE3-67C72C9BE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1093750"/>
            <a:ext cx="8612187" cy="3201576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200" b="1" kern="100" dirty="0">
                <a:solidFill>
                  <a:srgbClr val="212529"/>
                </a:solidFill>
                <a:ea typeface="+mn-lt"/>
                <a:cs typeface="+mn-lt"/>
              </a:rPr>
              <a:t>Activity: </a:t>
            </a:r>
          </a:p>
          <a:p>
            <a:pPr>
              <a:lnSpc>
                <a:spcPct val="120000"/>
              </a:lnSpc>
            </a:pPr>
            <a:r>
              <a:rPr lang="en-GB" sz="2200" kern="100" dirty="0">
                <a:solidFill>
                  <a:srgbClr val="212529"/>
                </a:solidFill>
                <a:ea typeface="+mn-lt"/>
                <a:cs typeface="+mn-lt"/>
              </a:rPr>
              <a:t>Think back to the various components of a profit and loss account. Write down as many components as you can remember from the lesson.</a:t>
            </a:r>
          </a:p>
          <a:p>
            <a:pPr>
              <a:lnSpc>
                <a:spcPct val="120000"/>
              </a:lnSpc>
            </a:pPr>
            <a:endParaRPr lang="en-GB" sz="2200" kern="100" dirty="0">
              <a:solidFill>
                <a:srgbClr val="212529"/>
              </a:solidFill>
              <a:ea typeface="+mn-lt"/>
              <a:cs typeface="+mn-lt"/>
            </a:endParaRPr>
          </a:p>
          <a:p>
            <a:pPr>
              <a:lnSpc>
                <a:spcPct val="120000"/>
              </a:lnSpc>
            </a:pPr>
            <a:r>
              <a:rPr lang="en-GB" sz="2200" kern="100" dirty="0">
                <a:solidFill>
                  <a:srgbClr val="212529"/>
                </a:solidFill>
                <a:ea typeface="+mn-lt"/>
                <a:cs typeface="+mn-lt"/>
              </a:rPr>
              <a:t>Compare with the person sitting next to you.</a:t>
            </a:r>
          </a:p>
          <a:p>
            <a:pPr>
              <a:lnSpc>
                <a:spcPct val="120000"/>
              </a:lnSpc>
            </a:pPr>
            <a:endParaRPr lang="en-GB" sz="2000" kern="100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20000"/>
              </a:lnSpc>
            </a:pPr>
            <a:br>
              <a:rPr lang="en-US" dirty="0"/>
            </a:br>
            <a:endParaRPr lang="en-US" dirty="0"/>
          </a:p>
          <a:p>
            <a:pPr lvl="0">
              <a:lnSpc>
                <a:spcPct val="120000"/>
              </a:lnSpc>
              <a:spcAft>
                <a:spcPts val="800"/>
              </a:spcAft>
            </a:pPr>
            <a:endParaRPr lang="en-GB" sz="2400" kern="100" dirty="0">
              <a:solidFill>
                <a:srgbClr val="212529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400" dirty="0"/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E51C41"/>
                </a:solidFill>
              </a:rPr>
              <a:t> 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92DCE-9BFD-15BD-7EEE-F9270768B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20</a:t>
            </a:fld>
            <a:endParaRPr lang="en-GB"/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4B06918D-8A3C-BA50-6AFB-2CDFBEDFD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21956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1E8E77-F432-8F5C-B59E-DA861FDE04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</p:spPr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2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Developing business performance </a:t>
            </a:r>
            <a:br>
              <a:rPr lang="en-US" sz="2800" dirty="0"/>
            </a:br>
            <a:r>
              <a:rPr lang="en-US" sz="2800" dirty="0"/>
              <a:t>using profit and loss accounts</a:t>
            </a:r>
            <a:endParaRPr lang="en-US"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631840" cy="36015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200" b="1" kern="100" dirty="0">
                <a:effectLst/>
                <a:ea typeface="Arial" panose="020B0604020202020204" pitchFamily="34" charset="0"/>
                <a:cs typeface="Times New Roman"/>
              </a:rPr>
              <a:t>Learning outcomes</a:t>
            </a:r>
            <a:endParaRPr lang="en-GB" sz="2200" b="1" kern="100" dirty="0">
              <a:effectLst/>
              <a:ea typeface="Calibri" panose="020F0502020204030204" pitchFamily="34" charset="0"/>
              <a:cs typeface="Times New Roman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Arial"/>
              </a:rPr>
              <a:t>Compare and contrast a range of profit and loss accounts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Arial"/>
              </a:rPr>
              <a:t>Analyse financial data in a range of profit and loss accounts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Arial"/>
              </a:rPr>
              <a:t>Make recommendations for informed actions</a:t>
            </a:r>
          </a:p>
          <a:p>
            <a:pPr lvl="0">
              <a:lnSpc>
                <a:spcPct val="100000"/>
              </a:lnSpc>
            </a:pPr>
            <a:endParaRPr lang="en-GB" sz="2200" kern="100" dirty="0">
              <a:solidFill>
                <a:srgbClr val="212529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ea typeface="Calibri"/>
                <a:cs typeface="Times New Roman"/>
              </a:rPr>
              <a:t>Activity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000000"/>
                </a:solidFill>
                <a:ea typeface="Calibri"/>
                <a:cs typeface="Arial"/>
              </a:rPr>
              <a:t>In small groups, discuss the importance of profit and loss accounts in assessing business performance.</a:t>
            </a:r>
            <a:endParaRPr lang="en-GB" sz="2200" kern="100" dirty="0">
              <a:solidFill>
                <a:srgbClr val="000000"/>
              </a:solidFill>
              <a:effectLst/>
              <a:ea typeface="Calibri" panose="020F0502020204030204" pitchFamily="34" charset="0"/>
              <a:cs typeface="Arial"/>
            </a:endParaRPr>
          </a:p>
          <a:p>
            <a:endParaRPr lang="en-GB" sz="2400" dirty="0"/>
          </a:p>
          <a:p>
            <a:r>
              <a:rPr lang="en-GB" sz="2400" dirty="0">
                <a:solidFill>
                  <a:srgbClr val="E51C41"/>
                </a:solidFill>
              </a:rPr>
              <a:t> 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65056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2950" y="142070"/>
            <a:ext cx="8437563" cy="931818"/>
          </a:xfrm>
        </p:spPr>
        <p:txBody>
          <a:bodyPr>
            <a:noAutofit/>
          </a:bodyPr>
          <a:lstStyle/>
          <a:p>
            <a:br>
              <a:rPr lang="en-GB" sz="2800" dirty="0">
                <a:cs typeface="Arial"/>
              </a:rPr>
            </a:br>
            <a:r>
              <a:rPr lang="en-GB" sz="2800" dirty="0">
                <a:cs typeface="Arial"/>
              </a:rPr>
              <a:t>Task sheet 1: Case study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2800" dirty="0">
                <a:cs typeface="Arial"/>
              </a:rPr>
              <a:t> Sue’s Delights	</a:t>
            </a:r>
            <a:br>
              <a:rPr lang="en-GB" sz="2800" dirty="0">
                <a:cs typeface="Arial"/>
              </a:rPr>
            </a:br>
            <a:br>
              <a:rPr lang="en-GB" sz="2800" dirty="0">
                <a:cs typeface="Arial"/>
              </a:rPr>
            </a:br>
            <a:br>
              <a:rPr lang="en-GB" sz="2800" b="0" dirty="0">
                <a:cs typeface="Arial"/>
              </a:rPr>
            </a:br>
            <a:endParaRPr lang="en-US" sz="2800" b="0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9D6EC4-B028-7A9E-81B8-5FD211CCB60C}"/>
              </a:ext>
            </a:extLst>
          </p:cNvPr>
          <p:cNvSpPr txBox="1"/>
          <p:nvPr/>
        </p:nvSpPr>
        <p:spPr>
          <a:xfrm>
            <a:off x="438146" y="986400"/>
            <a:ext cx="8427694" cy="24763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cs typeface="Segoe UI"/>
              </a:rPr>
              <a:t>Read the case study then complete the following tasks.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200" dirty="0">
                <a:cs typeface="Segoe UI"/>
              </a:rPr>
              <a:t>Assess the profitability of Sue’s Delights last year and this year.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200" dirty="0">
                <a:cs typeface="Segoe UI"/>
              </a:rPr>
              <a:t>What are your initial thoughts about the situation?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200" dirty="0">
                <a:cs typeface="Segoe UI"/>
              </a:rPr>
              <a:t>What further information would you need to help Sue’s Delights to improve its profitability?</a:t>
            </a:r>
          </a:p>
        </p:txBody>
      </p:sp>
    </p:spTree>
    <p:extLst>
      <p:ext uri="{BB962C8B-B14F-4D97-AF65-F5344CB8AC3E}">
        <p14:creationId xmlns:p14="http://schemas.microsoft.com/office/powerpoint/2010/main" val="1858546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4C5D86-126C-E41B-0094-341B03207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959727-DD05-736B-52C3-B88DB195F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Task sheet 1: Review and feedback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FD00F-22B9-0A2D-123B-2D80EE63B5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165689"/>
            <a:ext cx="8240149" cy="360157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Circulate and consider the answers of others in the class.</a:t>
            </a:r>
          </a:p>
          <a:p>
            <a:pPr>
              <a:lnSpc>
                <a:spcPct val="100000"/>
              </a:lnSpc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Be prepared to feed back to the class.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>
              <a:lnSpc>
                <a:spcPct val="100000"/>
              </a:lnSpc>
            </a:pPr>
            <a:endParaRPr lang="en-GB" sz="2200" dirty="0"/>
          </a:p>
          <a:p>
            <a:pPr>
              <a:lnSpc>
                <a:spcPct val="100000"/>
              </a:lnSpc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Break (15 minutes)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A61A5-A443-69ED-BB74-CA2903175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994283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CA341-C825-A529-35E2-EC2DE013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2D378-5F96-E797-9C4B-17508461E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9A9942-E4A4-5663-CB9D-D402008D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br>
              <a:rPr lang="en-GB" sz="2600" dirty="0">
                <a:cs typeface="Arial"/>
              </a:rPr>
            </a:br>
            <a:br>
              <a:rPr lang="en-GB" sz="2600" dirty="0">
                <a:cs typeface="Arial"/>
              </a:rPr>
            </a:br>
            <a:r>
              <a:rPr lang="en-GB" sz="2600" dirty="0">
                <a:cs typeface="Arial"/>
              </a:rPr>
              <a:t>Task sheet 2: Fresh – The Smoothie Company</a:t>
            </a:r>
            <a:br>
              <a:rPr lang="en-GB" sz="2600" dirty="0">
                <a:cs typeface="Arial"/>
              </a:rPr>
            </a:br>
            <a:br>
              <a:rPr lang="en-GB" sz="2600" dirty="0">
                <a:cs typeface="Arial"/>
              </a:rPr>
            </a:br>
            <a:endParaRPr lang="en-GB" sz="2600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CACC3-79D0-D575-9B6C-3CA6502BC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35D2A0-383E-3EEF-3C61-53CE5CA91907}"/>
              </a:ext>
            </a:extLst>
          </p:cNvPr>
          <p:cNvSpPr txBox="1"/>
          <p:nvPr/>
        </p:nvSpPr>
        <p:spPr>
          <a:xfrm>
            <a:off x="232950" y="1128614"/>
            <a:ext cx="7800435" cy="29032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cs typeface="Segoe UI"/>
              </a:rPr>
              <a:t>Read the case study then complete the following tasks.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200" dirty="0">
                <a:cs typeface="Segoe UI"/>
              </a:rPr>
              <a:t>Calculate the net profit and gross profit margins of Fresh for 2021-22 and 2022-23</a:t>
            </a:r>
            <a:r>
              <a:rPr lang="en-US" sz="2200" dirty="0">
                <a:cs typeface="Arial"/>
              </a:rPr>
              <a:t>.</a:t>
            </a:r>
            <a:endParaRPr lang="en-US" sz="2200" dirty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GB" sz="2200" dirty="0">
                <a:cs typeface="Segoe UI"/>
              </a:rPr>
              <a:t>S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uggest </a:t>
            </a:r>
            <a:r>
              <a:rPr lang="en-GB" sz="2200" dirty="0">
                <a:ea typeface="Calibri" panose="020F0502020204030204" pitchFamily="34" charset="0"/>
                <a:cs typeface="Arial" panose="020B0604020202020204" pitchFamily="34" charset="0"/>
              </a:rPr>
              <a:t>two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strategies that Fresh could implement to improve profitability. </a:t>
            </a:r>
            <a:endParaRPr lang="en-GB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09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824685-56CC-0657-57A4-3A83CB151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A1DCDA-726A-3055-5CD4-AE344FA64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br>
              <a:rPr lang="en-GB" sz="2800" dirty="0">
                <a:cs typeface="Arial"/>
              </a:rPr>
            </a:br>
            <a:br>
              <a:rPr lang="en-GB" sz="2800" dirty="0">
                <a:cs typeface="Arial"/>
              </a:rPr>
            </a:br>
            <a:r>
              <a:rPr lang="en-GB" sz="2800" dirty="0">
                <a:cs typeface="Arial"/>
              </a:rPr>
              <a:t>Task sheet 2 continued</a:t>
            </a:r>
            <a:br>
              <a:rPr lang="en-GB" sz="2800" dirty="0">
                <a:cs typeface="Arial"/>
              </a:rPr>
            </a:br>
            <a:endParaRPr lang="en-US" sz="2800" b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8459B-70B6-9588-FA25-B0FFBA6CE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A46A79-8BC1-DB61-93FB-85455E5F72FA}"/>
              </a:ext>
            </a:extLst>
          </p:cNvPr>
          <p:cNvSpPr txBox="1"/>
          <p:nvPr/>
        </p:nvSpPr>
        <p:spPr>
          <a:xfrm>
            <a:off x="319678" y="1115428"/>
            <a:ext cx="8415067" cy="25168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cs typeface="Arial"/>
              </a:rPr>
              <a:t>Produce a presentation to share with others outlining the two strategies you would use to improve profitability at Fresh.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cs typeface="Arial"/>
              </a:rPr>
              <a:t>Discuss the various strategies, including the likelihood of them being successful in improving profitability.</a:t>
            </a:r>
            <a:endParaRPr lang="en-US" sz="2400" dirty="0">
              <a:cs typeface="Arial"/>
            </a:endParaRPr>
          </a:p>
          <a:p>
            <a:pPr>
              <a:lnSpc>
                <a:spcPct val="150000"/>
              </a:lnSpc>
            </a:pPr>
            <a:endParaRPr lang="en-US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8873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4C5D86-126C-E41B-0094-341B03207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959727-DD05-736B-52C3-B88DB195F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b="1" kern="100" dirty="0">
                <a:effectLst/>
                <a:ea typeface="Calibri" panose="020F0502020204030204" pitchFamily="34" charset="0"/>
                <a:cs typeface="Times New Roman"/>
              </a:rPr>
              <a:t>Task sheet 3: Scenarios</a:t>
            </a:r>
            <a:endParaRPr lang="en-GB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FD00F-22B9-0A2D-123B-2D80EE63B5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kern="0" dirty="0">
                <a:ea typeface="Calibri" panose="020F0502020204030204" pitchFamily="34" charset="0"/>
              </a:rPr>
              <a:t>W</a:t>
            </a:r>
            <a:r>
              <a:rPr lang="en-GB" sz="2400" kern="0" dirty="0">
                <a:effectLst/>
                <a:ea typeface="Calibri" panose="020F0502020204030204" pitchFamily="34" charset="0"/>
              </a:rPr>
              <a:t>ork in small groups</a:t>
            </a:r>
            <a:r>
              <a:rPr lang="en-GB" sz="2400" kern="0" dirty="0">
                <a:ea typeface="Calibri" panose="020F0502020204030204" pitchFamily="34" charset="0"/>
              </a:rPr>
              <a:t> to l</a:t>
            </a:r>
            <a:r>
              <a:rPr lang="en-GB" sz="2400" kern="0" dirty="0">
                <a:effectLst/>
                <a:ea typeface="Calibri" panose="020F0502020204030204" pitchFamily="34" charset="0"/>
              </a:rPr>
              <a:t>ook at the scenarios that can impact a company’s profit or loss (sales revenue, costs of goods sold, operating expenses, </a:t>
            </a:r>
            <a:r>
              <a:rPr lang="en-GB" sz="2400" kern="0" dirty="0">
                <a:ea typeface="Calibri" panose="020F0502020204030204" pitchFamily="34" charset="0"/>
              </a:rPr>
              <a:t>etc.)</a:t>
            </a:r>
            <a:r>
              <a:rPr lang="en-GB" sz="2400" kern="0" dirty="0">
                <a:effectLst/>
                <a:ea typeface="Calibri" panose="020F050202020403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A61A5-A443-69ED-BB74-CA2903175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51200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8A2E4D-A1CD-91EA-3988-345177701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A6F631-297F-A922-63E0-1E481D7D2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b="1" kern="100" dirty="0">
                <a:effectLst/>
                <a:ea typeface="Calibri" panose="020F0502020204030204" pitchFamily="34" charset="0"/>
                <a:cs typeface="Times New Roman"/>
              </a:rPr>
              <a:t>Task sheet 3: Q</a:t>
            </a:r>
            <a:r>
              <a:rPr lang="en-GB" sz="2800" dirty="0"/>
              <a:t>uick evaluation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EBC2DC-7B0E-4519-1EE3-3A5A973802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sz="2200" dirty="0"/>
              <a:t>Individually, note which of the scenarios has the biggest impact and which scenario has the smallest impact.</a:t>
            </a:r>
          </a:p>
          <a:p>
            <a:pPr>
              <a:lnSpc>
                <a:spcPct val="150000"/>
              </a:lnSpc>
            </a:pPr>
            <a:endParaRPr lang="en-GB" sz="2200" dirty="0"/>
          </a:p>
          <a:p>
            <a:pPr>
              <a:lnSpc>
                <a:spcPct val="150000"/>
              </a:lnSpc>
            </a:pPr>
            <a:r>
              <a:rPr lang="en-GB" sz="2200" dirty="0"/>
              <a:t>Prepare to share your thoughts with the class.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580F3-2B6D-6653-8EDE-C9328DAC3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59779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E2789-24B0-8552-930A-830C91627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CFD5AE-4DA2-534F-F210-E2CC30DB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D4956-2E62-7D65-94F7-D7D19C42C9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39269"/>
            <a:ext cx="8192593" cy="3601574"/>
          </a:xfrm>
        </p:spPr>
        <p:txBody>
          <a:bodyPr/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Summarise the key concepts covered in the lesson</a:t>
            </a:r>
            <a:r>
              <a:rPr lang="en-GB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including:</a:t>
            </a:r>
          </a:p>
          <a:p>
            <a:pPr marL="997200" lvl="2" indent="-457200"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 organisations use profit and loss accounts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97200" lvl="2" indent="-457200"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technical terms (sales revenue, gross profit, net profit and expenses). </a:t>
            </a:r>
            <a:b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Evaluate your own understanding and reflect on </a:t>
            </a:r>
            <a:r>
              <a:rPr lang="en-GB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learning.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Produce a quick graphic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organiser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setting out what you have learnt in this lesson. </a:t>
            </a:r>
            <a:endParaRPr lang="en-GB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E5E86-64B6-CAF3-25CF-4165E9A55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79831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615016" cy="3428021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Learning outcomes</a:t>
            </a:r>
            <a:endParaRPr lang="en-GB" sz="22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Understand the role of profit and loss accounts in an organisation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Recognise the components of a profit and loss account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Complete basic profit and loss calculations using relevant formulae</a:t>
            </a:r>
          </a:p>
          <a:p>
            <a:pPr lvl="0"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endParaRPr lang="en-GB" sz="2200" kern="100" dirty="0">
              <a:solidFill>
                <a:srgbClr val="21252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Write one thing you know about profit and loss on a sticky note.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4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400" dirty="0"/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175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115-CF93-89C1-525A-9A3FBA939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3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9762C-23D8-5E48-CE58-3AE5162FF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Monitoring business </a:t>
            </a:r>
            <a:r>
              <a:rPr lang="en-GB" sz="2800" dirty="0">
                <a:latin typeface="Arial" panose="020B0604020202020204" pitchFamily="34" charset="0"/>
                <a:ea typeface="Arial" panose="020B0604020202020204" pitchFamily="34" charset="0"/>
              </a:rPr>
              <a:t>p</a:t>
            </a:r>
            <a:r>
              <a:rPr lang="en-GB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erformance using cash flow to monitor income and expenditure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92748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615016" cy="3659004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Learning outcomes</a:t>
            </a:r>
            <a:endParaRPr lang="en-GB" sz="22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Describe the role of cash flow and cash-flow forecasting in </a:t>
            </a:r>
            <a:br>
              <a:rPr lang="en-GB" sz="2200" kern="1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en-GB" sz="2200" kern="1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an organisation</a:t>
            </a:r>
            <a:endParaRPr lang="en-GB" sz="22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Explain how cash flow is used to monitor income and expenditure</a:t>
            </a:r>
            <a:endParaRPr lang="en-GB" sz="22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Use a combination of profit and loss and cash flow to monitor business performance in relation to income and expenditure</a:t>
            </a:r>
            <a:endParaRPr lang="en-GB" sz="22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</a:t>
            </a:r>
          </a:p>
          <a:p>
            <a:pPr lvl="0">
              <a:lnSpc>
                <a:spcPct val="12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 one thing you know about cash flow on a sticky note.</a:t>
            </a:r>
            <a:endParaRPr lang="en-GB" sz="22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4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400" dirty="0"/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858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731D-2609-DEA7-E140-A75B29A4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0D99E6F-FEB2-8987-CBC5-61B71413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2600" dirty="0"/>
              <a:t>Task sheet 1: Cash-flow forecasting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3611FF-2915-9B36-805F-225F0A52F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424863" cy="3428021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The purpose of putting together a cash-flow forecast is to monitor finances over a set period</a:t>
            </a: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– usually a</a:t>
            </a: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month, a quarter or a year.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endParaRPr lang="en-GB" sz="2200" kern="100" dirty="0">
              <a:solidFill>
                <a:srgbClr val="212529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Using the template in task sheet 1, put together your own cash-flow forecast for the next four weeks. </a:t>
            </a: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>
              <a:lnSpc>
                <a:spcPct val="120000"/>
              </a:lnSpc>
            </a:pP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2BFAA-BB77-1636-A5C0-E7C8684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846A-E0C0-5163-4B99-CBECE5A4C6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04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612188" cy="62712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Key terms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33</a:t>
            </a:fld>
            <a:endParaRPr lang="en-GB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27109C3-E28D-BB29-4E7F-99299ABF6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A52D826-7F0A-81E9-EC41-EB384E2CB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156399"/>
              </p:ext>
            </p:extLst>
          </p:nvPr>
        </p:nvGraphicFramePr>
        <p:xfrm>
          <a:off x="250826" y="987426"/>
          <a:ext cx="8612188" cy="3297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102">
                  <a:extLst>
                    <a:ext uri="{9D8B030D-6E8A-4147-A177-3AD203B41FA5}">
                      <a16:colId xmlns:a16="http://schemas.microsoft.com/office/drawing/2014/main" val="1234391101"/>
                    </a:ext>
                  </a:extLst>
                </a:gridCol>
                <a:gridCol w="5609086">
                  <a:extLst>
                    <a:ext uri="{9D8B030D-6E8A-4147-A177-3AD203B41FA5}">
                      <a16:colId xmlns:a16="http://schemas.microsoft.com/office/drawing/2014/main" val="3493093417"/>
                    </a:ext>
                  </a:extLst>
                </a:gridCol>
              </a:tblGrid>
              <a:tr h="40994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Cash-flow forecast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Explanation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156780"/>
                  </a:ext>
                </a:extLst>
              </a:tr>
              <a:tr h="57751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Inflows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677536"/>
                  </a:ext>
                </a:extLst>
              </a:tr>
              <a:tr h="57751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Outflows 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281445"/>
                  </a:ext>
                </a:extLst>
              </a:tr>
              <a:tr h="57751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Net cash flow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262739"/>
                  </a:ext>
                </a:extLst>
              </a:tr>
              <a:tr h="57751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Opening balance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4446"/>
                  </a:ext>
                </a:extLst>
              </a:tr>
              <a:tr h="57751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Closing balance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807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498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612188" cy="62712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Key terms: Answers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34</a:t>
            </a:fld>
            <a:endParaRPr lang="en-GB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27109C3-E28D-BB29-4E7F-99299ABF6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A52D826-7F0A-81E9-EC41-EB384E2CB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783576"/>
              </p:ext>
            </p:extLst>
          </p:nvPr>
        </p:nvGraphicFramePr>
        <p:xfrm>
          <a:off x="250826" y="987426"/>
          <a:ext cx="8612188" cy="3409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102">
                  <a:extLst>
                    <a:ext uri="{9D8B030D-6E8A-4147-A177-3AD203B41FA5}">
                      <a16:colId xmlns:a16="http://schemas.microsoft.com/office/drawing/2014/main" val="1234391101"/>
                    </a:ext>
                  </a:extLst>
                </a:gridCol>
                <a:gridCol w="5609086">
                  <a:extLst>
                    <a:ext uri="{9D8B030D-6E8A-4147-A177-3AD203B41FA5}">
                      <a16:colId xmlns:a16="http://schemas.microsoft.com/office/drawing/2014/main" val="3493093417"/>
                    </a:ext>
                  </a:extLst>
                </a:gridCol>
              </a:tblGrid>
              <a:tr h="3352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Cash-flow forecast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Explanation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156780"/>
                  </a:ext>
                </a:extLst>
              </a:tr>
              <a:tr h="563625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Inflows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Arial"/>
                        </a:rPr>
                        <a:t>Income: Money received from sales, investments, loans, rents, etc.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677536"/>
                  </a:ext>
                </a:extLst>
              </a:tr>
              <a:tr h="563625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Outflows 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Arial"/>
                        </a:rPr>
                        <a:t>Expenditure: Money for expenses, debts, purchases, wages, etc.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281445"/>
                  </a:ext>
                </a:extLst>
              </a:tr>
              <a:tr h="3352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Net cash flow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Arial"/>
                        </a:rPr>
                        <a:t>Total inflows - total outflows (positive net cash flow means more coming in than going out; negative means more going out than coming in)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262739"/>
                  </a:ext>
                </a:extLst>
              </a:tr>
              <a:tr h="563625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Opening balance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Arial"/>
                        </a:rPr>
                        <a:t>The amount of money that a business starts with at the beginning of the period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4446"/>
                  </a:ext>
                </a:extLst>
              </a:tr>
              <a:tr h="3352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Closing balance</a:t>
                      </a:r>
                      <a:endParaRPr lang="en-GB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Arial"/>
                        </a:rPr>
                        <a:t>The amount of money that a business has at the end of that period (opening balance + net cash flow)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807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8739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731D-2609-DEA7-E140-A75B29A4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0D99E6F-FEB2-8987-CBC5-61B71413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600" dirty="0"/>
              <a:t>Task sheet 2: Cash-flow matching exercise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3611FF-2915-9B36-805F-225F0A52F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424863" cy="3428021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Activity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Take the cards and sort them into the following groups:</a:t>
            </a:r>
          </a:p>
          <a:p>
            <a:pPr marL="612900" lvl="1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Outflows</a:t>
            </a:r>
          </a:p>
          <a:p>
            <a:pPr marL="612900" lvl="1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Inflows</a:t>
            </a:r>
          </a:p>
          <a:p>
            <a:pPr marL="612900" lvl="1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Key cash-flow terms</a:t>
            </a:r>
            <a:endParaRPr lang="en-GB" sz="2200" kern="100" dirty="0">
              <a:solidFill>
                <a:srgbClr val="212529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612900" lvl="1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kern="100" dirty="0">
              <a:solidFill>
                <a:srgbClr val="212529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kern="100" dirty="0">
              <a:solidFill>
                <a:srgbClr val="212529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>
              <a:lnSpc>
                <a:spcPct val="120000"/>
              </a:lnSpc>
            </a:pP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2BFAA-BB77-1636-A5C0-E7C8684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846A-E0C0-5163-4B99-CBECE5A4C6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82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0670F8-8D10-19C9-51F9-E571E7DB8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36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9E1F38-4AB6-B2FD-F85B-8E8A7E368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sheets 3a and 3b: Cash-flow activity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B5E4F-79A1-D206-070A-3210506FF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5"/>
            <a:ext cx="8615015" cy="3600549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GB" sz="2200" b="1" dirty="0">
                <a:solidFill>
                  <a:srgbClr val="212529"/>
                </a:solidFill>
                <a:cs typeface="Arial"/>
              </a:rPr>
              <a:t>Activity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200" dirty="0">
                <a:cs typeface="Arial"/>
              </a:rPr>
              <a:t>Use the information in the task to complete a cash-flow statement. You will be given a case study (task sheet 3a) and a template (task sheet 3b).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200" dirty="0">
                <a:cs typeface="Arial"/>
              </a:rPr>
              <a:t>Break (for 10 mins)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200" dirty="0">
                <a:cs typeface="Arial"/>
              </a:rPr>
              <a:t>Feed back to the rest of the group, offering potential advice based on the statement.</a:t>
            </a:r>
          </a:p>
          <a:p>
            <a:pPr>
              <a:lnSpc>
                <a:spcPct val="120000"/>
              </a:lnSpc>
            </a:pPr>
            <a:endParaRPr lang="en-US" sz="2000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BF566B2-CEBF-6EF2-01BB-19DD53C9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1530585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BA1008-38A3-8AA7-731F-0BD35132D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37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B74029-B127-25F1-07D2-C19E5C818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4: Cash flow for Fresh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5D3AD-FEDC-6CDE-C8C2-60CB25182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In the previous lesson, we looked at a smoothie company called Fresh and its profit and loss account.</a:t>
            </a:r>
          </a:p>
          <a:p>
            <a:pPr>
              <a:lnSpc>
                <a:spcPct val="120000"/>
              </a:lnSpc>
            </a:pPr>
            <a:endParaRPr lang="en-GB" sz="2200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The company management now wants you to produce a cash flow for 2022 for them.</a:t>
            </a:r>
          </a:p>
          <a:p>
            <a:pPr>
              <a:lnSpc>
                <a:spcPct val="120000"/>
              </a:lnSpc>
            </a:pPr>
            <a:endParaRPr lang="en-GB" sz="2200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As with the previous task, you will be expected to share your findings and offer advice.</a:t>
            </a: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212529"/>
              </a:solidFill>
            </a:endParaRP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D6B3E6D-7AA7-D3E3-7491-8641862B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74043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0198D-3830-18C6-604D-A7A68BDA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1C9AEF-65E5-E7D2-1F3E-713054E23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38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E0DC64-138A-F01D-B512-377D318B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Comparing profit and loss and cash flow</a:t>
            </a: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470A9-47DE-5349-1B0F-721F5A0A1A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In small groups, make some overall comments about the financial health of Fresh. Use both your profit and loss information and your cash-flow statement.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Assume you will be feeding this back to Fresh.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Identify some positives, negatives and areas for concern.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Conclude with some final recommendations.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212529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BB4AFD1-5722-D7DB-45B9-3343C23E6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722808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0198D-3830-18C6-604D-A7A68BDA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1C9AEF-65E5-E7D2-1F3E-713054E23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39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E0DC64-138A-F01D-B512-377D318B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Plenary</a:t>
            </a: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470A9-47DE-5349-1B0F-721F5A0A1A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12529"/>
                </a:solidFill>
              </a:rPr>
              <a:t>What have we learnt today?</a:t>
            </a:r>
            <a:endParaRPr lang="en-GB" sz="2200" dirty="0">
              <a:solidFill>
                <a:srgbClr val="212529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</a:rPr>
              <a:t>Record your progress.</a:t>
            </a:r>
          </a:p>
          <a:p>
            <a:pPr>
              <a:lnSpc>
                <a:spcPct val="15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BB4AFD1-5722-D7DB-45B9-3343C23E6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2161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731D-2609-DEA7-E140-A75B29A4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0D99E6F-FEB2-8987-CBC5-61B71413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Profit and loss in an organisation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3611FF-2915-9B36-805F-225F0A52F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424863" cy="3428021"/>
          </a:xfrm>
        </p:spPr>
        <p:txBody>
          <a:bodyPr/>
          <a:lstStyle/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Discuss the purpose and role of profit and loss </a:t>
            </a: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accounts</a:t>
            </a: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in an organisation.</a:t>
            </a: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Feedback – whole-class discussion.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400" dirty="0"/>
          </a:p>
          <a:p>
            <a:pPr>
              <a:lnSpc>
                <a:spcPct val="120000"/>
              </a:lnSpc>
            </a:pP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2BFAA-BB77-1636-A5C0-E7C8684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846A-E0C0-5163-4B99-CBECE5A4C6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7174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115-CF93-89C1-525A-9A3FBA939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4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9762C-23D8-5E48-CE58-3AE5162FF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Monitoring business </a:t>
            </a:r>
            <a:r>
              <a:rPr lang="en-GB" sz="2800" dirty="0">
                <a:latin typeface="Arial" panose="020B0604020202020204" pitchFamily="34" charset="0"/>
                <a:ea typeface="Arial" panose="020B0604020202020204" pitchFamily="34" charset="0"/>
              </a:rPr>
              <a:t>p</a:t>
            </a:r>
            <a:r>
              <a:rPr lang="en-GB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erformance using a balance sheet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970168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424863" cy="3428021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200" b="1" kern="1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Learning outcomes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Explain t</a:t>
            </a: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he role of a balance sheet in a business</a:t>
            </a:r>
            <a:endParaRPr lang="en-GB" sz="2200" kern="100" dirty="0">
              <a:solidFill>
                <a:srgbClr val="212529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Recognise the components of a balance sheet</a:t>
            </a:r>
            <a:endParaRPr lang="en-GB" sz="2200" kern="100" dirty="0">
              <a:solidFill>
                <a:srgbClr val="212529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12529"/>
                </a:solidFill>
                <a:effectLst/>
                <a:ea typeface="Arial" panose="020B0604020202020204" pitchFamily="34" charset="0"/>
              </a:rPr>
              <a:t>Complete basic liquidity ratios using balance-sheet information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</a:p>
          <a:p>
            <a:pPr lvl="0">
              <a:lnSpc>
                <a:spcPct val="10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Write one thing you know about balance sheets on a sticky note</a:t>
            </a:r>
            <a:r>
              <a:rPr lang="en-GB" sz="20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4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400" dirty="0"/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1436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731D-2609-DEA7-E140-A75B29A4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0D99E6F-FEB2-8987-CBC5-61B71413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 importance of producing and monitoring balance sheets for business performance</a:t>
            </a:r>
            <a:endParaRPr lang="en-GB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3611FF-2915-9B36-805F-225F0A52F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1629348"/>
            <a:ext cx="8424863" cy="2963917"/>
          </a:xfrm>
        </p:spPr>
        <p:txBody>
          <a:bodyPr/>
          <a:lstStyle/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A balance sheet gives a snapshot of a company’s financial position.</a:t>
            </a: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 details what a business owns (assets) and what it owes (liabilities), and it can be used to calculate a business’s net worth.</a:t>
            </a: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The following slide gives some of the key terms on a balance sheet. </a:t>
            </a: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Try to define them.</a:t>
            </a:r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 will then discuss the correct definitions.</a:t>
            </a:r>
            <a:endParaRPr lang="en-GB" sz="2400" dirty="0"/>
          </a:p>
          <a:p>
            <a:pPr>
              <a:lnSpc>
                <a:spcPct val="120000"/>
              </a:lnSpc>
            </a:pP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2BFAA-BB77-1636-A5C0-E7C8684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846A-E0C0-5163-4B99-CBECE5A4C6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8127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612188" cy="62712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Key terms (1)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43</a:t>
            </a:fld>
            <a:endParaRPr lang="en-GB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27109C3-E28D-BB29-4E7F-99299ABF6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738A604-148F-1A2B-1FF3-F1BFE8D80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665893"/>
              </p:ext>
            </p:extLst>
          </p:nvPr>
        </p:nvGraphicFramePr>
        <p:xfrm>
          <a:off x="464344" y="1010093"/>
          <a:ext cx="8258175" cy="3697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4763">
                  <a:extLst>
                    <a:ext uri="{9D8B030D-6E8A-4147-A177-3AD203B41FA5}">
                      <a16:colId xmlns:a16="http://schemas.microsoft.com/office/drawing/2014/main" val="2713822206"/>
                    </a:ext>
                  </a:extLst>
                </a:gridCol>
                <a:gridCol w="4703412">
                  <a:extLst>
                    <a:ext uri="{9D8B030D-6E8A-4147-A177-3AD203B41FA5}">
                      <a16:colId xmlns:a16="http://schemas.microsoft.com/office/drawing/2014/main" val="1005951836"/>
                    </a:ext>
                  </a:extLst>
                </a:gridCol>
              </a:tblGrid>
              <a:tr h="422763">
                <a:tc>
                  <a:txBody>
                    <a:bodyPr/>
                    <a:lstStyle/>
                    <a:p>
                      <a:r>
                        <a:rPr lang="en-GB" dirty="0"/>
                        <a:t>Key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446945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sz="1800" dirty="0"/>
                        <a:t>Non-current/fixed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36009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dirty="0"/>
                        <a:t>Current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230737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dirty="0"/>
                        <a:t>Current liabilities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695157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dirty="0"/>
                        <a:t>Non-current/long-term liabilities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18512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dirty="0"/>
                        <a:t>Net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70238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dirty="0"/>
                        <a:t>Share 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089323"/>
                  </a:ext>
                </a:extLst>
              </a:tr>
              <a:tr h="467839">
                <a:tc>
                  <a:txBody>
                    <a:bodyPr/>
                    <a:lstStyle/>
                    <a:p>
                      <a:r>
                        <a:rPr lang="en-GB" dirty="0"/>
                        <a:t>Retained 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174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002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102393"/>
            <a:ext cx="8612188" cy="51911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Key terms (2)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44</a:t>
            </a:fld>
            <a:endParaRPr lang="en-GB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27109C3-E28D-BB29-4E7F-99299ABF6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D242CEC-188E-D0FD-C0CE-12BB549B5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059498"/>
              </p:ext>
            </p:extLst>
          </p:nvPr>
        </p:nvGraphicFramePr>
        <p:xfrm>
          <a:off x="252413" y="621506"/>
          <a:ext cx="8640762" cy="4306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6452">
                  <a:extLst>
                    <a:ext uri="{9D8B030D-6E8A-4147-A177-3AD203B41FA5}">
                      <a16:colId xmlns:a16="http://schemas.microsoft.com/office/drawing/2014/main" val="1679190483"/>
                    </a:ext>
                  </a:extLst>
                </a:gridCol>
                <a:gridCol w="5214310">
                  <a:extLst>
                    <a:ext uri="{9D8B030D-6E8A-4147-A177-3AD203B41FA5}">
                      <a16:colId xmlns:a16="http://schemas.microsoft.com/office/drawing/2014/main" val="1253056295"/>
                    </a:ext>
                  </a:extLst>
                </a:gridCol>
              </a:tblGrid>
              <a:tr h="423000">
                <a:tc>
                  <a:txBody>
                    <a:bodyPr/>
                    <a:lstStyle/>
                    <a:p>
                      <a:r>
                        <a:rPr lang="en-GB" dirty="0"/>
                        <a:t>Key 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462197"/>
                  </a:ext>
                </a:extLst>
              </a:tr>
              <a:tr h="671985">
                <a:tc>
                  <a:txBody>
                    <a:bodyPr/>
                    <a:lstStyle/>
                    <a:p>
                      <a:r>
                        <a:rPr lang="en-GB" sz="1600" dirty="0"/>
                        <a:t>Non-current/fixed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Items owned by the business that it will continue to own for more than one year, e.g. building and machinery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049652"/>
                  </a:ext>
                </a:extLst>
              </a:tr>
              <a:tr h="597133">
                <a:tc>
                  <a:txBody>
                    <a:bodyPr/>
                    <a:lstStyle/>
                    <a:p>
                      <a:r>
                        <a:rPr lang="en-GB" sz="1600" dirty="0"/>
                        <a:t>Current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Cash or an item that is expected to be converted into cash within one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846460"/>
                  </a:ext>
                </a:extLst>
              </a:tr>
              <a:tr h="572690">
                <a:tc>
                  <a:txBody>
                    <a:bodyPr/>
                    <a:lstStyle/>
                    <a:p>
                      <a:r>
                        <a:rPr lang="en-GB" sz="1600" dirty="0"/>
                        <a:t>Current liabilities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Money the business owes which it will pay back within one year, e.g. overdraft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439835"/>
                  </a:ext>
                </a:extLst>
              </a:tr>
              <a:tr h="609898">
                <a:tc>
                  <a:txBody>
                    <a:bodyPr/>
                    <a:lstStyle/>
                    <a:p>
                      <a:r>
                        <a:rPr lang="en-GB" sz="1600" dirty="0"/>
                        <a:t>Non-current/long-term liabilities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Money the business owes which it will pay back in over one year, e.g. bank loan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954332"/>
                  </a:ext>
                </a:extLst>
              </a:tr>
              <a:tr h="572690">
                <a:tc>
                  <a:txBody>
                    <a:bodyPr/>
                    <a:lstStyle/>
                    <a:p>
                      <a:r>
                        <a:rPr lang="en-GB" sz="1600" dirty="0"/>
                        <a:t>Net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The company’s assets after all liabilities have been taken away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579678"/>
                  </a:ext>
                </a:extLst>
              </a:tr>
              <a:tr h="423000">
                <a:tc>
                  <a:txBody>
                    <a:bodyPr/>
                    <a:lstStyle/>
                    <a:p>
                      <a:r>
                        <a:rPr lang="en-GB" sz="1600" dirty="0"/>
                        <a:t>Share issue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Money raised from the sale of shares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609235"/>
                  </a:ext>
                </a:extLst>
              </a:tr>
              <a:tr h="423000">
                <a:tc>
                  <a:txBody>
                    <a:bodyPr/>
                    <a:lstStyle/>
                    <a:p>
                      <a:r>
                        <a:rPr lang="en-GB" sz="1600" dirty="0"/>
                        <a:t>Retained 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Profit from previous year kept by the business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791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631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350FA-2D06-EADB-5CDF-C3F9BE497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178007-EFF5-AC0F-C3ED-F2633ADDA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557211"/>
          </a:xfrm>
        </p:spPr>
        <p:txBody>
          <a:bodyPr anchor="ctr">
            <a:normAutofit/>
          </a:bodyPr>
          <a:lstStyle/>
          <a:p>
            <a:r>
              <a:rPr lang="en-GB" sz="2800" dirty="0"/>
              <a:t>Task sheet 1: Card sorting activity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109DAC-1D7B-6F63-1FFC-8FD6E58359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265274"/>
            <a:ext cx="7667625" cy="3322700"/>
          </a:xfrm>
        </p:spPr>
        <p:txBody>
          <a:bodyPr/>
          <a:lstStyle/>
          <a:p>
            <a:r>
              <a:rPr lang="en-GB" sz="2200" b="1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</a:p>
          <a:p>
            <a:r>
              <a:rPr lang="en-GB" sz="2200" dirty="0"/>
              <a:t>Sort the cards into the following categories:</a:t>
            </a:r>
          </a:p>
          <a:p>
            <a:endParaRPr lang="en-GB" sz="22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Current assets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Fixed assets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Current liabilities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Long-term liabilities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E6383-7874-7E4A-4F49-E21616E5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068498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0670F8-8D10-19C9-51F9-E571E7DB8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46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9E1F38-4AB6-B2FD-F85B-8E8A7E368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Balance-sheet net worth task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B5E4F-79A1-D206-070A-3210506FF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5"/>
            <a:ext cx="8615015" cy="3600549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200" dirty="0">
                <a:cs typeface="Arial"/>
              </a:rPr>
              <a:t>Businesses use balance sheets to: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/>
              </a:rPr>
              <a:t>show their net worth (how much the company is worth after all the liabilities have been accounted for)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/>
              </a:rPr>
              <a:t>demonstrate where the company’s money has come from.</a:t>
            </a:r>
          </a:p>
          <a:p>
            <a:pPr>
              <a:lnSpc>
                <a:spcPct val="120000"/>
              </a:lnSpc>
            </a:pPr>
            <a:endParaRPr lang="en-US" sz="2200" dirty="0"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cs typeface="Arial"/>
              </a:rPr>
              <a:t>Parts A and B must end on the same figure – hence the term ‘balance sheet’, as we will see on the next slide. </a:t>
            </a:r>
          </a:p>
          <a:p>
            <a:pPr>
              <a:lnSpc>
                <a:spcPct val="120000"/>
              </a:lnSpc>
            </a:pPr>
            <a:endParaRPr lang="en-US" sz="2000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BF566B2-CEBF-6EF2-01BB-19DD53C9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61305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B42794-5909-5AA0-9FCC-CDFE7E726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4A12DE-4BAE-779F-FF26-F5839A0E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94778"/>
            <a:ext cx="8437563" cy="699425"/>
          </a:xfrm>
        </p:spPr>
        <p:txBody>
          <a:bodyPr>
            <a:normAutofit/>
          </a:bodyPr>
          <a:lstStyle/>
          <a:p>
            <a:r>
              <a:rPr lang="en-US" sz="2800" dirty="0">
                <a:cs typeface="Arial"/>
              </a:rPr>
              <a:t>Task sheet 2: Balance-sheet template</a:t>
            </a:r>
            <a:endParaRPr lang="en-GB" sz="2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9EC9E-787B-4332-1053-5A2899616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0D06C89-52BA-41A0-F577-B318DFCAF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86684"/>
              </p:ext>
            </p:extLst>
          </p:nvPr>
        </p:nvGraphicFramePr>
        <p:xfrm>
          <a:off x="232950" y="463880"/>
          <a:ext cx="7520085" cy="421573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257060">
                  <a:extLst>
                    <a:ext uri="{9D8B030D-6E8A-4147-A177-3AD203B41FA5}">
                      <a16:colId xmlns:a16="http://schemas.microsoft.com/office/drawing/2014/main" val="2817082327"/>
                    </a:ext>
                  </a:extLst>
                </a:gridCol>
                <a:gridCol w="1404613">
                  <a:extLst>
                    <a:ext uri="{9D8B030D-6E8A-4147-A177-3AD203B41FA5}">
                      <a16:colId xmlns:a16="http://schemas.microsoft.com/office/drawing/2014/main" val="2449821172"/>
                    </a:ext>
                  </a:extLst>
                </a:gridCol>
                <a:gridCol w="1858412">
                  <a:extLst>
                    <a:ext uri="{9D8B030D-6E8A-4147-A177-3AD203B41FA5}">
                      <a16:colId xmlns:a16="http://schemas.microsoft.com/office/drawing/2014/main" val="2631241025"/>
                    </a:ext>
                  </a:extLst>
                </a:gridCol>
              </a:tblGrid>
              <a:tr h="183293">
                <a:tc>
                  <a:txBody>
                    <a:bodyPr/>
                    <a:lstStyle/>
                    <a:p>
                      <a:pPr algn="l" fontAlgn="b"/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362983456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PART A 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>
                          <a:effectLst/>
                        </a:rPr>
                        <a:t>£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u="none" strike="noStrike" dirty="0">
                          <a:effectLst/>
                        </a:rPr>
                        <a:t>£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3326956246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Fixed assets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803827730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Vehicles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3901143035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Land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399507278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Machinery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774978453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Current assets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1229618275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Stock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925636347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Debtors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1018757453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Bank/cash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1554799565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024588700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Current liabilities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079424546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Creditors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329016954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Dividends due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3837932862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Working capital (CA-CL)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1642931718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3135024582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Long-term liabilities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47331859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Bank loans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1361528859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Net assets (TA-TL)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3287971952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1" u="none" strike="noStrike" dirty="0">
                          <a:effectLst/>
                        </a:rPr>
                        <a:t>PART B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4133330652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Financed by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2575807435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Capital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660839712"/>
                  </a:ext>
                </a:extLst>
              </a:tr>
              <a:tr h="183293"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Retained profit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 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 dirty="0">
                          <a:effectLst/>
                        </a:rPr>
                        <a:t> 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b"/>
                </a:tc>
                <a:extLst>
                  <a:ext uri="{0D108BD9-81ED-4DB2-BD59-A6C34878D82A}">
                    <a16:rowId xmlns:a16="http://schemas.microsoft.com/office/drawing/2014/main" val="130965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5576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BA1008-38A3-8AA7-731F-0BD35132D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48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B74029-B127-25F1-07D2-C19E5C818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9"/>
            <a:ext cx="8615015" cy="57527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3: Balance-sheet activity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5D3AD-FEDC-6CDE-C8C2-60CB25182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5906" y="1246909"/>
            <a:ext cx="8612188" cy="2981612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During the previous lesson we looked at a smoothie company called Fresh – its profit and loss account and its cash flow.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The management want you to produce a balance sheet for 2023.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cs typeface="Arial"/>
              </a:rPr>
              <a:t>They have provided you with the layout and figures.</a:t>
            </a: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212529"/>
              </a:solidFill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D6B3E6D-7AA7-D3E3-7491-8641862B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974391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0198D-3830-18C6-604D-A7A68BDA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1C9AEF-65E5-E7D2-1F3E-713054E23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49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E0DC64-138A-F01D-B512-377D318B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-19575"/>
            <a:ext cx="8615015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3: Answers</a:t>
            </a: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BB4AFD1-5722-D7DB-45B9-3343C23E6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D980A6B-EEF0-9962-B793-AD7E09DF5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200843"/>
              </p:ext>
            </p:extLst>
          </p:nvPr>
        </p:nvGraphicFramePr>
        <p:xfrm>
          <a:off x="754743" y="560656"/>
          <a:ext cx="5674507" cy="4022188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1870523">
                  <a:extLst>
                    <a:ext uri="{9D8B030D-6E8A-4147-A177-3AD203B41FA5}">
                      <a16:colId xmlns:a16="http://schemas.microsoft.com/office/drawing/2014/main" val="1267511021"/>
                    </a:ext>
                  </a:extLst>
                </a:gridCol>
                <a:gridCol w="1963042">
                  <a:extLst>
                    <a:ext uri="{9D8B030D-6E8A-4147-A177-3AD203B41FA5}">
                      <a16:colId xmlns:a16="http://schemas.microsoft.com/office/drawing/2014/main" val="927354508"/>
                    </a:ext>
                  </a:extLst>
                </a:gridCol>
                <a:gridCol w="1840942">
                  <a:extLst>
                    <a:ext uri="{9D8B030D-6E8A-4147-A177-3AD203B41FA5}">
                      <a16:colId xmlns:a16="http://schemas.microsoft.com/office/drawing/2014/main" val="193309073"/>
                    </a:ext>
                  </a:extLst>
                </a:gridCol>
              </a:tblGrid>
              <a:tr h="152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£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2695474168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Fixed assets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860937498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Vehicles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40,000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038961746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Machinery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5,000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4191480869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Factory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50,000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95,000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2648394857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Current assets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1545022875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Cash 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22,000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1392080937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Debtors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2,500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373337111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Inventory/stock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2,500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27,000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4073627886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185206491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Current liabilities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137554931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Overdraft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3,750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132854435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Creditors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1,500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5,250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4059830149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4254637605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Long-term liabilities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456254374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Bank loan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40,000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266595761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Mortgage 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50,000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872678304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90,000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2768919716"/>
                  </a:ext>
                </a:extLst>
              </a:tr>
              <a:tr h="418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Net assets (total assets - total labilities)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26,750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326938699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416807294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Equity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566941300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Shares issued 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10,000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745583393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Retained profit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16,750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458692016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>
                          <a:effectLst/>
                        </a:rPr>
                        <a:t> </a:t>
                      </a:r>
                      <a:endParaRPr lang="en-GB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845446529"/>
                  </a:ext>
                </a:extLst>
              </a:tr>
              <a:tr h="150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Total equity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 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kern="100" dirty="0">
                          <a:effectLst/>
                        </a:rPr>
                        <a:t>26,750</a:t>
                      </a:r>
                      <a:endParaRPr lang="en-GB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081" marR="47081" marT="0" marB="0"/>
                </a:tc>
                <a:extLst>
                  <a:ext uri="{0D108BD9-81ED-4DB2-BD59-A6C34878D82A}">
                    <a16:rowId xmlns:a16="http://schemas.microsoft.com/office/drawing/2014/main" val="3665485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92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612188" cy="62712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Key terms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5</a:t>
            </a:fld>
            <a:endParaRPr lang="en-GB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27109C3-E28D-BB29-4E7F-99299ABF6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A52D826-7F0A-81E9-EC41-EB384E2CB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4895"/>
              </p:ext>
            </p:extLst>
          </p:nvPr>
        </p:nvGraphicFramePr>
        <p:xfrm>
          <a:off x="250826" y="987426"/>
          <a:ext cx="8612188" cy="3702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102">
                  <a:extLst>
                    <a:ext uri="{9D8B030D-6E8A-4147-A177-3AD203B41FA5}">
                      <a16:colId xmlns:a16="http://schemas.microsoft.com/office/drawing/2014/main" val="1234391101"/>
                    </a:ext>
                  </a:extLst>
                </a:gridCol>
                <a:gridCol w="5609086">
                  <a:extLst>
                    <a:ext uri="{9D8B030D-6E8A-4147-A177-3AD203B41FA5}">
                      <a16:colId xmlns:a16="http://schemas.microsoft.com/office/drawing/2014/main" val="3493093417"/>
                    </a:ext>
                  </a:extLst>
                </a:gridCol>
              </a:tblGrid>
              <a:tr h="3352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Income statement 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dirty="0">
                          <a:effectLst/>
                          <a:latin typeface="Arial"/>
                        </a:rPr>
                        <a:t>Definition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156780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Sales revenue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677536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Cost of sales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281445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Gross profit</a:t>
                      </a:r>
                      <a:endParaRPr lang="en-GB" sz="14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262739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Other operating expenses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4446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Operating profit</a:t>
                      </a:r>
                      <a:endParaRPr lang="en-GB" sz="14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807405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Interest and taxation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263286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Exceptional items</a:t>
                      </a: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522669"/>
                  </a:ext>
                </a:extLst>
              </a:tr>
              <a:tr h="420887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/>
                        </a:rPr>
                        <a:t>Profit for the year (net profit)</a:t>
                      </a:r>
                      <a:endParaRPr lang="en-GB" sz="1400" b="0" i="0" u="none" strike="noStrike" dirty="0">
                        <a:solidFill>
                          <a:srgbClr val="C00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843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4737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79C86-3A46-2DEE-5128-2250B4D2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B12DB3-0C43-2D30-0390-20EC672EA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Analysing the balance 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B43A2-16D5-7079-7371-2FDE03CFF5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95152"/>
            <a:ext cx="8165721" cy="3492821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Businesses can use a balance sheet to monitor their ability to service short-term debts.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There are two ratios that a company can use to analyse the balance sheet: current ratio and acid test ratio. </a:t>
            </a:r>
          </a:p>
          <a:p>
            <a:pPr>
              <a:lnSpc>
                <a:spcPct val="100000"/>
              </a:lnSpc>
            </a:pPr>
            <a:endParaRPr lang="en-GB" sz="2200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These are both liquidity ratios.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EC2E-B2BD-7D3B-E358-120CA3062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995498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0E4FCD-77D6-12B2-671B-EA78C295B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EE04F9-9796-F07A-2BA8-44FD51872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557211"/>
          </a:xfrm>
        </p:spPr>
        <p:txBody>
          <a:bodyPr anchor="ctr">
            <a:normAutofit/>
          </a:bodyPr>
          <a:lstStyle/>
          <a:p>
            <a:r>
              <a:rPr lang="en-GB" sz="2800" dirty="0"/>
              <a:t>Ratios explained: Current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A4B063FB-B976-FD16-20D5-B6673E3681B0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>
              <a:xfrm>
                <a:off x="252750" y="740121"/>
                <a:ext cx="8657249" cy="4027142"/>
              </a:xfrm>
            </p:spPr>
            <p:txBody>
              <a:bodyPr/>
              <a:lstStyle/>
              <a:p>
                <a:r>
                  <a:rPr lang="en-GB" sz="2000" dirty="0"/>
                  <a:t>The </a:t>
                </a:r>
                <a:r>
                  <a:rPr lang="en-GB" sz="2200" dirty="0"/>
                  <a:t>current ratio is worked out using this calculation:</a:t>
                </a:r>
              </a:p>
              <a:p>
                <a:endParaRPr lang="en-GB" sz="22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200" b="0" i="0" smtClean="0"/>
                            <m:t>current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assets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200" b="0" i="0" smtClean="0"/>
                            <m:t>current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liabilities</m:t>
                          </m:r>
                        </m:den>
                      </m:f>
                    </m:oMath>
                  </m:oMathPara>
                </a14:m>
                <a:endParaRPr lang="en-GB" sz="2200" dirty="0"/>
              </a:p>
              <a:p>
                <a:endParaRPr lang="en-GB" sz="2200" dirty="0"/>
              </a:p>
              <a:p>
                <a:r>
                  <a:rPr lang="en-GB" sz="2200" dirty="0"/>
                  <a:t>For example, if a company had current assets of £15,000 and current liabilities of £6,200, we would carry out this calculation:</a:t>
                </a:r>
              </a:p>
              <a:p>
                <a:pPr algn="ctr"/>
                <a:endParaRPr lang="en-GB" sz="2200" i="1" dirty="0"/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200" b="0" i="0" smtClean="0"/>
                          <m:t>15,000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200" b="0" i="0" smtClean="0"/>
                          <m:t>6,200</m:t>
                        </m:r>
                      </m:den>
                    </m:f>
                  </m:oMath>
                </a14:m>
                <a:r>
                  <a:rPr lang="en-GB" sz="2200" dirty="0"/>
                  <a:t> = 2.41 : 1</a:t>
                </a:r>
              </a:p>
              <a:p>
                <a:endParaRPr lang="en-GB" sz="2200" dirty="0"/>
              </a:p>
              <a:p>
                <a:r>
                  <a:rPr lang="en-GB" sz="2200" dirty="0"/>
                  <a:t>This means that for every £1 the business owes, the business has £2.41 it can use to pay.</a:t>
                </a:r>
              </a:p>
              <a:p>
                <a:endParaRPr lang="en-GB" sz="2000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A4B063FB-B976-FD16-20D5-B6673E3681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xfrm>
                <a:off x="252750" y="740121"/>
                <a:ext cx="8657249" cy="4027142"/>
              </a:xfrm>
              <a:blipFill>
                <a:blip r:embed="rId2"/>
                <a:stretch>
                  <a:fillRect l="-1970" t="-2118" r="-1830" b="-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014F9-0589-2798-B50F-72616F420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2055106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C6B7EA-F93D-3FFB-2491-EBAA28F31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A8E8D4-C07F-63CC-6ECF-9528020E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557211"/>
          </a:xfrm>
        </p:spPr>
        <p:txBody>
          <a:bodyPr anchor="ctr">
            <a:normAutofit/>
          </a:bodyPr>
          <a:lstStyle/>
          <a:p>
            <a:r>
              <a:rPr lang="en-GB" sz="2800" dirty="0"/>
              <a:t>Ratios explained: Acid test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0EBAD7DE-E4C2-CB89-4CA0-0F8756D823B6}"/>
                  </a:ext>
                </a:extLst>
              </p:cNvPr>
              <p:cNvSpPr>
                <a:spLocks noGrp="1"/>
              </p:cNvSpPr>
              <p:nvPr>
                <p:ph type="body" sz="quarter" idx="12"/>
              </p:nvPr>
            </p:nvSpPr>
            <p:spPr>
              <a:xfrm>
                <a:off x="288751" y="908728"/>
                <a:ext cx="7667625" cy="3756917"/>
              </a:xfrm>
            </p:spPr>
            <p:txBody>
              <a:bodyPr/>
              <a:lstStyle/>
              <a:p>
                <a:r>
                  <a:rPr lang="en-GB" sz="2200" dirty="0"/>
                  <a:t>The acid test ratio is worked out using this calculation:</a:t>
                </a:r>
              </a:p>
              <a:p>
                <a:endParaRPr lang="en-GB" sz="22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current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assets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 − 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inventory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/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stock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200" b="0" i="0" smtClean="0"/>
                            <m:t>current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GB" sz="2200" b="0" i="0" smtClean="0"/>
                            <m:t>liabilities</m:t>
                          </m:r>
                        </m:den>
                      </m:f>
                    </m:oMath>
                  </m:oMathPara>
                </a14:m>
                <a:endParaRPr lang="en-GB" sz="2200" dirty="0"/>
              </a:p>
              <a:p>
                <a:endParaRPr lang="en-GB" sz="2200" dirty="0"/>
              </a:p>
              <a:p>
                <a:r>
                  <a:rPr lang="en-GB" sz="2200" dirty="0"/>
                  <a:t>For example, if a company had current assets of £15,000, including £8,000 worth of stock, and current liabilities of £6,200, we would carry out this calculation:</a:t>
                </a:r>
              </a:p>
              <a:p>
                <a:pPr algn="ctr"/>
                <a:endParaRPr lang="en-GB" sz="2200" i="1" dirty="0"/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200" b="0" i="0" smtClean="0"/>
                          <m:t>15,000 − 8,000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200" b="0" i="0" smtClean="0"/>
                          <m:t>6,200</m:t>
                        </m:r>
                      </m:den>
                    </m:f>
                  </m:oMath>
                </a14:m>
                <a:r>
                  <a:rPr lang="en-GB" sz="2200" dirty="0"/>
                  <a:t> = 1.13 : 1</a:t>
                </a:r>
              </a:p>
              <a:p>
                <a:endParaRPr lang="en-GB" sz="2000" dirty="0"/>
              </a:p>
              <a:p>
                <a:endParaRPr lang="en-GB" sz="2000" dirty="0"/>
              </a:p>
              <a:p>
                <a:endParaRPr lang="en-GB" sz="2000" dirty="0"/>
              </a:p>
              <a:p>
                <a:endParaRPr lang="en-GB" sz="2000" dirty="0"/>
              </a:p>
              <a:p>
                <a:endParaRPr lang="en-GB" sz="2000" dirty="0"/>
              </a:p>
              <a:p>
                <a:endParaRPr lang="en-GB" sz="20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0EBAD7DE-E4C2-CB89-4CA0-0F8756D823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2"/>
              </p:nvPr>
            </p:nvSpPr>
            <p:spPr>
              <a:xfrm>
                <a:off x="288751" y="908728"/>
                <a:ext cx="7667625" cy="3756917"/>
              </a:xfrm>
              <a:blipFill>
                <a:blip r:embed="rId2"/>
                <a:stretch>
                  <a:fillRect l="-2226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39EC4-593E-BB29-59F8-4BDE72159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167011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6A40-69B8-6AC2-BBA1-E2E86E680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C672E6-A73C-06BA-2AE6-3CFA8DBA3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Liquidity ratios: Can you interpret them?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D9E7AA-78F1-4C71-888F-114501FB80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3375" y="1276151"/>
            <a:ext cx="7667625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Using the figures from the previous slide for acid test, explain what it would mean for the business.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Now calculate the current ratio and acid test ratio for Fresh and compare them to the figures from our example.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In each case, which business has better liquidity? Why?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663E9-3AE5-590F-47DD-2253CF85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093578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284867-F440-C62F-FE93-B80C9ED3B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5A6585-47F3-7918-9B09-441C84FA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1"/>
            <a:ext cx="8437563" cy="500194"/>
          </a:xfrm>
        </p:spPr>
        <p:txBody>
          <a:bodyPr anchor="ctr">
            <a:normAutofit/>
          </a:bodyPr>
          <a:lstStyle/>
          <a:p>
            <a:r>
              <a:rPr lang="en-GB" sz="2800" dirty="0"/>
              <a:t>Balance-sheet case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D0C33-41C7-7139-B059-9C44B2AF5C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951451"/>
            <a:ext cx="8632890" cy="3895030"/>
          </a:xfrm>
        </p:spPr>
        <p:txBody>
          <a:bodyPr/>
          <a:lstStyle/>
          <a:p>
            <a:r>
              <a:rPr lang="en-GB" sz="2200" dirty="0"/>
              <a:t>Maureen’s is a coffee shop chain in Yorkshire with 12 shops. Maureen is trying to work out the liquidity of her business but needs some help. </a:t>
            </a:r>
          </a:p>
          <a:p>
            <a:endParaRPr lang="en-GB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3E378-AB17-EE48-7168-6ABF5ECB7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CC5B3F-BF8B-33FE-86F0-7BEB22DC2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64050"/>
              </p:ext>
            </p:extLst>
          </p:nvPr>
        </p:nvGraphicFramePr>
        <p:xfrm>
          <a:off x="1127506" y="2026354"/>
          <a:ext cx="6648450" cy="2254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6150">
                  <a:extLst>
                    <a:ext uri="{9D8B030D-6E8A-4147-A177-3AD203B41FA5}">
                      <a16:colId xmlns:a16="http://schemas.microsoft.com/office/drawing/2014/main" val="2621617151"/>
                    </a:ext>
                  </a:extLst>
                </a:gridCol>
                <a:gridCol w="2216150">
                  <a:extLst>
                    <a:ext uri="{9D8B030D-6E8A-4147-A177-3AD203B41FA5}">
                      <a16:colId xmlns:a16="http://schemas.microsoft.com/office/drawing/2014/main" val="1495588234"/>
                    </a:ext>
                  </a:extLst>
                </a:gridCol>
                <a:gridCol w="2216150">
                  <a:extLst>
                    <a:ext uri="{9D8B030D-6E8A-4147-A177-3AD203B41FA5}">
                      <a16:colId xmlns:a16="http://schemas.microsoft.com/office/drawing/2014/main" val="360418466"/>
                    </a:ext>
                  </a:extLst>
                </a:gridCol>
              </a:tblGrid>
              <a:tr h="45091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41805"/>
                  </a:ext>
                </a:extLst>
              </a:tr>
              <a:tr h="450919">
                <a:tc>
                  <a:txBody>
                    <a:bodyPr/>
                    <a:lstStyle/>
                    <a:p>
                      <a:r>
                        <a:rPr lang="en-GB" dirty="0"/>
                        <a:t>Stock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883212"/>
                  </a:ext>
                </a:extLst>
              </a:tr>
              <a:tr h="450919">
                <a:tc>
                  <a:txBody>
                    <a:bodyPr/>
                    <a:lstStyle/>
                    <a:p>
                      <a:r>
                        <a:rPr lang="en-GB" dirty="0"/>
                        <a:t>Debtors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23,000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382150"/>
                  </a:ext>
                </a:extLst>
              </a:tr>
              <a:tr h="450919">
                <a:tc>
                  <a:txBody>
                    <a:bodyPr/>
                    <a:lstStyle/>
                    <a:p>
                      <a:r>
                        <a:rPr lang="en-GB" dirty="0"/>
                        <a:t>Cash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7,200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8,400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31828"/>
                  </a:ext>
                </a:extLst>
              </a:tr>
              <a:tr h="450919">
                <a:tc>
                  <a:txBody>
                    <a:bodyPr/>
                    <a:lstStyle/>
                    <a:p>
                      <a:r>
                        <a:rPr lang="en-GB" dirty="0"/>
                        <a:t>Current liabilities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787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1465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B8BC83-F495-C88C-2B83-1A91737AE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9E07DE-8407-2494-6A31-E91EEBBA1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Maureen’s Coffee Shop: Questions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6ED41-4E43-8F06-330D-9A4D01590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57507"/>
            <a:ext cx="8249600" cy="3601574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2200" dirty="0"/>
              <a:t>What does ‘liquidity’ mean?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2200" dirty="0"/>
              <a:t>Calculate the current ratio and acid test ratio. Show your working.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GB" sz="2200" dirty="0"/>
              <a:t>Do you think Maureen should be worried? Why (not)?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C2FE9-E824-DB9A-1628-D50089C7C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0251726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9728B4-F914-2195-37C9-0A6F34912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D7EA4A-BD5F-0948-CBEF-D7915EDCB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Monitoring the balance 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1F756-45AB-0B95-D735-AD8AF1FC0E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57507"/>
            <a:ext cx="8287700" cy="360157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200" dirty="0"/>
              <a:t>Monitoring a balance sheet over time can highlight important trends that could be an issue for the business.</a:t>
            </a:r>
          </a:p>
          <a:p>
            <a:endParaRPr lang="en-GB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200" dirty="0"/>
              <a:t>Give four examples of changes in a balance sheet that might occur over time and what they could mean for the business.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B3350-7FE3-66C1-8F0C-C2D8D3652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488160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037AC-6C15-F07A-6B2A-0C73FBBB9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415799-B7F8-9F25-2255-998B7918F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C72C0-1A71-0613-CA52-2493AF2874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57507"/>
            <a:ext cx="7667625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Businesses calculate current ratio and acid test ratio to measure liquidity.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Give a quick overview of each measure and explain why businesses carry them out.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92515-53F6-6D39-A227-B86689CA9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393428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115-CF93-89C1-525A-9A3FBA939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5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9762C-23D8-5E48-CE58-3AE5162FF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Developing business </a:t>
            </a:r>
            <a:r>
              <a:rPr lang="en-GB" sz="28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erformance using the balance </a:t>
            </a:r>
            <a:r>
              <a:rPr lang="en-GB" sz="28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GB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heet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464998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615016" cy="3428021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Learning outcomes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Compare and contrast a range of balance-sheet entries</a:t>
            </a:r>
            <a:endParaRPr lang="en-GB" sz="22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Identify issues with balance-sheet records</a:t>
            </a:r>
            <a:endParaRPr lang="en-GB" sz="22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Analyse balance-sheet data</a:t>
            </a:r>
            <a:endParaRPr lang="en-GB" sz="22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Make recommendations for informed actions</a:t>
            </a:r>
            <a:endParaRPr lang="en-GB" sz="2200" dirty="0"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</a:p>
          <a:p>
            <a:pPr lvl="0">
              <a:lnSpc>
                <a:spcPct val="120000"/>
              </a:lnSpc>
              <a:spcAft>
                <a:spcPts val="800"/>
              </a:spcAft>
            </a:pPr>
            <a:r>
              <a:rPr lang="en-GB" sz="22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Write one thing you can remember about balance sheets on </a:t>
            </a:r>
            <a:br>
              <a:rPr lang="en-GB" sz="22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200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sticky note.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4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400" dirty="0"/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49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CA341-C825-A529-35E2-EC2DE013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B9A9942-E4A4-5663-CB9D-D402008D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00" y="-32253"/>
            <a:ext cx="8419687" cy="62712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Key terms: Answers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2D378-5F96-E797-9C4B-17508461EB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6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7003EA-A6B4-A0A5-1802-B811824771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695595"/>
              </p:ext>
            </p:extLst>
          </p:nvPr>
        </p:nvGraphicFramePr>
        <p:xfrm>
          <a:off x="234000" y="479074"/>
          <a:ext cx="8612188" cy="428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7555">
                  <a:extLst>
                    <a:ext uri="{9D8B030D-6E8A-4147-A177-3AD203B41FA5}">
                      <a16:colId xmlns:a16="http://schemas.microsoft.com/office/drawing/2014/main" val="1234391101"/>
                    </a:ext>
                  </a:extLst>
                </a:gridCol>
                <a:gridCol w="5864633">
                  <a:extLst>
                    <a:ext uri="{9D8B030D-6E8A-4147-A177-3AD203B41FA5}">
                      <a16:colId xmlns:a16="http://schemas.microsoft.com/office/drawing/2014/main" val="3493093417"/>
                    </a:ext>
                  </a:extLst>
                </a:gridCol>
              </a:tblGrid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Income statement 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Explanation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156780"/>
                  </a:ext>
                </a:extLst>
              </a:tr>
              <a:tr h="607209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revenue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Money coming in from sales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Quantity sold x selling price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677536"/>
                  </a:ext>
                </a:extLst>
              </a:tr>
              <a:tr h="607209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Cost of sales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Costs directly</a:t>
                      </a:r>
                      <a:r>
                        <a:rPr lang="en-GB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linked to the production of the goods or services sold </a:t>
                      </a:r>
                      <a:br>
                        <a:rPr lang="en-GB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(e.g. raw materials)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281445"/>
                  </a:ext>
                </a:extLst>
              </a:tr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Gross profit</a:t>
                      </a:r>
                      <a:endParaRPr lang="en-GB" sz="14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revenue - cost of sales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262739"/>
                  </a:ext>
                </a:extLst>
              </a:tr>
              <a:tr h="607209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operating expenses</a:t>
                      </a:r>
                      <a:endParaRPr lang="en-GB" sz="1400" b="0" i="0" u="none" strike="noStrike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 other costs associated with the trading of the business </a:t>
                      </a:r>
                      <a:b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(e.g. salaries and marketing expenditure)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804446"/>
                  </a:ext>
                </a:extLst>
              </a:tr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Operating profit</a:t>
                      </a:r>
                      <a:endParaRPr lang="en-GB" sz="14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Gross</a:t>
                      </a:r>
                      <a:r>
                        <a:rPr lang="en-GB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profit - expenses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807405"/>
                  </a:ext>
                </a:extLst>
              </a:tr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Interest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+mn-lt"/>
                        </a:rPr>
                        <a:t>Amount charged for borrowing money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263286"/>
                  </a:ext>
                </a:extLst>
              </a:tr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+mn-lt"/>
                        </a:rPr>
                        <a:t>Tax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>
                          <a:effectLst/>
                          <a:latin typeface="+mn-lt"/>
                        </a:rPr>
                        <a:t>Money paid to government (percentage of profit made by the business) 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578582"/>
                  </a:ext>
                </a:extLst>
              </a:tr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Exceptional items</a:t>
                      </a:r>
                      <a:endParaRPr lang="en-GB" sz="1400" b="0" i="0" u="none" strike="noStrike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Any unusually large or infrequent transactions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522669"/>
                  </a:ext>
                </a:extLst>
              </a:tr>
              <a:tr h="352366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Profit for the year (net profit)</a:t>
                      </a:r>
                      <a:endParaRPr lang="en-GB" sz="14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profit - interest and taxation</a:t>
                      </a:r>
                      <a:endParaRPr lang="en-GB" sz="1400" b="0" i="0" u="none" strike="noStrike" dirty="0"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0843105"/>
                  </a:ext>
                </a:extLst>
              </a:tr>
            </a:tbl>
          </a:graphicData>
        </a:graphic>
      </p:graphicFrame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ED23127D-D056-10FF-16B7-33213365A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880561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541571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731D-2609-DEA7-E140-A75B29A4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0D99E6F-FEB2-8987-CBC5-61B71413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2600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GB" sz="2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 importance of producing and monitoring balance sheets for stakeholders</a:t>
            </a:r>
            <a:endParaRPr lang="en-GB" sz="2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3611FF-2915-9B36-805F-225F0A52F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1530808"/>
            <a:ext cx="3374878" cy="288729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2000" dirty="0"/>
              <a:t>Stakeholders often review a company’s balance sheet. </a:t>
            </a:r>
          </a:p>
          <a:p>
            <a:pPr>
              <a:lnSpc>
                <a:spcPct val="120000"/>
              </a:lnSpc>
            </a:pPr>
            <a:endParaRPr lang="en-GB" sz="2000" dirty="0"/>
          </a:p>
          <a:p>
            <a:pPr>
              <a:lnSpc>
                <a:spcPct val="120000"/>
              </a:lnSpc>
            </a:pPr>
            <a:r>
              <a:rPr lang="en-GB" sz="2000" dirty="0"/>
              <a:t>Consider each of these stakeholder groups and what their interest in a balance sheet may be. </a:t>
            </a:r>
          </a:p>
          <a:p>
            <a:pPr>
              <a:lnSpc>
                <a:spcPct val="120000"/>
              </a:lnSpc>
            </a:pPr>
            <a:endParaRPr lang="en-GB" sz="2000" dirty="0"/>
          </a:p>
          <a:p>
            <a:pPr>
              <a:lnSpc>
                <a:spcPct val="120000"/>
              </a:lnSpc>
            </a:pP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2BFAA-BB77-1636-A5C0-E7C8684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846A-E0C0-5163-4B99-CBECE5A4C6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60</a:t>
            </a:fld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BCFB03-4B68-A7AE-D769-647301497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457857"/>
              </p:ext>
            </p:extLst>
          </p:nvPr>
        </p:nvGraphicFramePr>
        <p:xfrm>
          <a:off x="3803958" y="1524000"/>
          <a:ext cx="4866555" cy="2761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271">
                  <a:extLst>
                    <a:ext uri="{9D8B030D-6E8A-4147-A177-3AD203B41FA5}">
                      <a16:colId xmlns:a16="http://schemas.microsoft.com/office/drawing/2014/main" val="2422479627"/>
                    </a:ext>
                  </a:extLst>
                </a:gridCol>
                <a:gridCol w="2509284">
                  <a:extLst>
                    <a:ext uri="{9D8B030D-6E8A-4147-A177-3AD203B41FA5}">
                      <a16:colId xmlns:a16="http://schemas.microsoft.com/office/drawing/2014/main" val="3355981069"/>
                    </a:ext>
                  </a:extLst>
                </a:gridCol>
              </a:tblGrid>
              <a:tr h="514115">
                <a:tc>
                  <a:txBody>
                    <a:bodyPr/>
                    <a:lstStyle/>
                    <a:p>
                      <a:r>
                        <a:rPr lang="en-GB" dirty="0"/>
                        <a:t>Stakeholder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Interest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799738"/>
                  </a:ext>
                </a:extLst>
              </a:tr>
              <a:tr h="374536">
                <a:tc>
                  <a:txBody>
                    <a:bodyPr/>
                    <a:lstStyle/>
                    <a:p>
                      <a:r>
                        <a:rPr lang="en-GB" dirty="0"/>
                        <a:t>Shareholders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047432"/>
                  </a:ext>
                </a:extLst>
              </a:tr>
              <a:tr h="374536">
                <a:tc>
                  <a:txBody>
                    <a:bodyPr/>
                    <a:lstStyle/>
                    <a:p>
                      <a:r>
                        <a:rPr lang="en-GB" dirty="0"/>
                        <a:t>Employees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501578"/>
                  </a:ext>
                </a:extLst>
              </a:tr>
              <a:tr h="374536">
                <a:tc>
                  <a:txBody>
                    <a:bodyPr/>
                    <a:lstStyle/>
                    <a:p>
                      <a:r>
                        <a:rPr lang="en-GB" dirty="0"/>
                        <a:t>Suppliers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32665"/>
                  </a:ext>
                </a:extLst>
              </a:tr>
              <a:tr h="374536">
                <a:tc>
                  <a:txBody>
                    <a:bodyPr/>
                    <a:lstStyle/>
                    <a:p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219701"/>
                  </a:ext>
                </a:extLst>
              </a:tr>
              <a:tr h="374536">
                <a:tc>
                  <a:txBody>
                    <a:bodyPr/>
                    <a:lstStyle/>
                    <a:p>
                      <a:r>
                        <a:rPr lang="en-GB" dirty="0"/>
                        <a:t>Government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295488"/>
                  </a:ext>
                </a:extLst>
              </a:tr>
              <a:tr h="374536">
                <a:tc>
                  <a:txBody>
                    <a:bodyPr/>
                    <a:lstStyle/>
                    <a:p>
                      <a:r>
                        <a:rPr lang="en-GB" dirty="0"/>
                        <a:t>Creditors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56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4717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4B6BBA-0BA7-6F13-5F99-7F1B68A2F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222E9B-03C2-4968-1D92-530E5133C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Task sheet 1: </a:t>
            </a:r>
            <a:r>
              <a:rPr lang="en-GB" sz="2800" dirty="0" err="1"/>
              <a:t>Ecomart</a:t>
            </a:r>
            <a:r>
              <a:rPr lang="en-GB" sz="2800" dirty="0"/>
              <a:t> balance sheet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7B5494-FA3F-F82C-1DB1-AF6B770F5E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57507"/>
            <a:ext cx="8300400" cy="36015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200" b="1" kern="100" dirty="0">
                <a:solidFill>
                  <a:srgbClr val="21252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endParaRPr lang="en-GB" sz="22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Work in small groups to answer the questions on task sheet 1.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You will have 30 minutes.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Be prepared to share your feedback with the rest of the class.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4361F-DBCB-9D15-0913-D0CADA8E0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1580017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67063E-36AF-3269-9D78-2669E78D1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3B5752-4EA7-0840-DAEB-C8B2CE91D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Pros and cons of balance sheets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85B099-1A89-D7D6-AFEF-E2DED7186E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65689"/>
            <a:ext cx="8436513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As with all financial statements, a balance sheet has limitations.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With a partner or in a small group, spend 15 minutes identifying the possible benefits and limitations of creating a balance sheet.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B70CB-F000-A100-D616-3AA120359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6454602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50253-51E8-1A2B-C24D-EBA004610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F168BE-B88C-8297-9673-BC582C5B9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Possible responses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B8400-B98C-5DD9-E236-76C4C2025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2D0C69D-3F84-DEEC-2DEC-B048917A2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35150"/>
              </p:ext>
            </p:extLst>
          </p:nvPr>
        </p:nvGraphicFramePr>
        <p:xfrm>
          <a:off x="333375" y="995062"/>
          <a:ext cx="8337138" cy="3500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69">
                  <a:extLst>
                    <a:ext uri="{9D8B030D-6E8A-4147-A177-3AD203B41FA5}">
                      <a16:colId xmlns:a16="http://schemas.microsoft.com/office/drawing/2014/main" val="3647885446"/>
                    </a:ext>
                  </a:extLst>
                </a:gridCol>
                <a:gridCol w="4168569">
                  <a:extLst>
                    <a:ext uri="{9D8B030D-6E8A-4147-A177-3AD203B41FA5}">
                      <a16:colId xmlns:a16="http://schemas.microsoft.com/office/drawing/2014/main" val="3027305842"/>
                    </a:ext>
                  </a:extLst>
                </a:gridCol>
              </a:tblGrid>
              <a:tr h="455358">
                <a:tc>
                  <a:txBody>
                    <a:bodyPr/>
                    <a:lstStyle/>
                    <a:p>
                      <a:r>
                        <a:rPr lang="en-GB" sz="2000" dirty="0"/>
                        <a:t>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Limitations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723687"/>
                  </a:ext>
                </a:extLst>
              </a:tr>
              <a:tr h="1015127">
                <a:tc>
                  <a:txBody>
                    <a:bodyPr/>
                    <a:lstStyle/>
                    <a:p>
                      <a:r>
                        <a:rPr lang="en-GB" sz="2000" dirty="0"/>
                        <a:t>Allows stakeholders to see financial health.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It is only a snapshot, so it is only representative of a specific date and time.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025007"/>
                  </a:ext>
                </a:extLst>
              </a:tr>
              <a:tr h="1015127">
                <a:tc>
                  <a:txBody>
                    <a:bodyPr/>
                    <a:lstStyle/>
                    <a:p>
                      <a:r>
                        <a:rPr lang="en-GB" sz="2000" dirty="0"/>
                        <a:t>Can be used to assess the liquidity of a business.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Values reported are often based on accounting assumptions or forecasted figures.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604850"/>
                  </a:ext>
                </a:extLst>
              </a:tr>
              <a:tr h="1015127">
                <a:tc>
                  <a:txBody>
                    <a:bodyPr/>
                    <a:lstStyle/>
                    <a:p>
                      <a:r>
                        <a:rPr lang="en-GB" sz="2000" dirty="0"/>
                        <a:t>Can be used to calculate the net worth of a business.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Limited information, so it needs to be analysed alongside other financial documents.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778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5326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BCE8E3-3B07-B1CF-02C7-0397835AB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A22A97-C3AB-0F16-F024-19670E1F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 </a:t>
            </a:r>
            <a:r>
              <a:rPr lang="en-GB" sz="2800" dirty="0" err="1"/>
              <a:t>Ecomart</a:t>
            </a:r>
            <a:r>
              <a:rPr lang="en-GB" sz="2800" dirty="0"/>
              <a:t> balance-sheet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85439-2EDD-2171-AA63-4E3AFC03E0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158084"/>
            <a:ext cx="7667625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Now that we have identified the benefits and limitations of a balance sheet, we will revisit </a:t>
            </a:r>
            <a:r>
              <a:rPr lang="en-GB" sz="2200" dirty="0" err="1"/>
              <a:t>Ecomart</a:t>
            </a:r>
            <a:r>
              <a:rPr lang="en-GB" sz="2200" dirty="0"/>
              <a:t>.</a:t>
            </a:r>
          </a:p>
          <a:p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Apart from cash flow and profit and loss accounts, what else would you like to know about </a:t>
            </a:r>
            <a:r>
              <a:rPr lang="en-GB" sz="2200" dirty="0" err="1"/>
              <a:t>Ecomart</a:t>
            </a:r>
            <a:r>
              <a:rPr lang="en-GB" sz="2200" dirty="0"/>
              <a:t> before advising its management and making recommendations about the future?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You will have 20 minutes.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C48DB-4816-7976-329F-6B3517011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2829507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7D3040-8C13-5DA6-91B4-A4B8D048E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7EDF50-F8DC-7451-8F61-08A5E9ED8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Task sheet 2: Balance sheets at Tesco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13E44-DA59-83DC-E785-CCAAE32249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The balance sheets we have seen so far have been put together to help you to learn.</a:t>
            </a:r>
          </a:p>
          <a:p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Via the link below, you can find all the financial statements for Tesco, including the balance sheet.</a:t>
            </a:r>
            <a:r>
              <a:rPr lang="en-GB" sz="2200" dirty="0">
                <a:hlinkClick r:id="rId2"/>
              </a:rPr>
              <a:t> https://www.tescoplc.com/investors/reports-results-and-presentations/financial-performance/group-balance-sheet</a:t>
            </a:r>
            <a:endParaRPr lang="en-GB" sz="2200" dirty="0"/>
          </a:p>
          <a:p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Open the link and answer the questions on task sheet 2.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A7849-7AFF-8DE4-AAD0-8D22B654D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867797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CAAB1D-3C0B-5DA9-4C81-AFC55940D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430D17-5ECE-1E04-CA10-A748AEF6D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2800" dirty="0"/>
              <a:t>Feedback on Tesco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BC981-FE6A-089E-FFDB-857FC360CC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57507"/>
            <a:ext cx="8236900" cy="360157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Produce a document or a set of slides using information from Tesco.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Compare 2022 with 2023.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Is the financial performance in one year better than the other?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Has Tesco’s financial value grown over the year?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0A515-9C41-C340-14CD-51652F47A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569326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350FA-2D06-EADB-5CDF-C3F9BE497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178007-EFF5-AC0F-C3ED-F2633ADDA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557211"/>
          </a:xfrm>
        </p:spPr>
        <p:txBody>
          <a:bodyPr anchor="ctr">
            <a:normAutofit/>
          </a:bodyPr>
          <a:lstStyle/>
          <a:p>
            <a:r>
              <a:rPr lang="en-GB" sz="2800" dirty="0"/>
              <a:t>Plenary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109DAC-1D7B-6F63-1FFC-8FD6E58359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200" dirty="0"/>
              <a:t>Spend five minutes producing a mind map with a partner summarising what you have learnt in this lesson.</a:t>
            </a:r>
          </a:p>
          <a:p>
            <a:endParaRPr lang="en-GB" sz="2200" dirty="0"/>
          </a:p>
          <a:p>
            <a:r>
              <a:rPr lang="en-GB" sz="2200" dirty="0"/>
              <a:t>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key terms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how to use a balance sheet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limitations.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E6383-7874-7E4A-4F49-E21616E53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8963748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115-CF93-89C1-525A-9A3FBA939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969390"/>
            <a:ext cx="6408720" cy="1602360"/>
          </a:xfrm>
        </p:spPr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6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9762C-23D8-5E48-CE58-3AE5162FF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2846895"/>
            <a:ext cx="6409980" cy="1904213"/>
          </a:xfrm>
        </p:spPr>
        <p:txBody>
          <a:bodyPr>
            <a:noAutofit/>
          </a:bodyPr>
          <a:lstStyle/>
          <a:p>
            <a:r>
              <a:rPr lang="en-GB" sz="28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Developing business performance using the concept and calculation of breakeven</a:t>
            </a:r>
            <a:endParaRPr lang="en-GB" sz="28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065861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424863" cy="3428021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200" b="1" kern="1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Learning outcomes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ea typeface="Calibri" panose="020F0502020204030204" pitchFamily="34" charset="0"/>
                <a:cs typeface="Arial" panose="020B0604020202020204" pitchFamily="34" charset="0"/>
              </a:rPr>
              <a:t>Understand t</a:t>
            </a:r>
            <a:r>
              <a:rPr lang="en-GB" sz="22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he concept and calculation of breakeven in financial planning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Calculate </a:t>
            </a:r>
            <a:r>
              <a:rPr lang="en-GB" sz="2200" kern="100" dirty="0">
                <a:ea typeface="Calibri" panose="020F0502020204030204" pitchFamily="34" charset="0"/>
                <a:cs typeface="Arial" panose="020B0604020202020204" pitchFamily="34" charset="0"/>
              </a:rPr>
              <a:t>the breakeven point </a:t>
            </a:r>
            <a:r>
              <a:rPr lang="en-GB" sz="22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using formulae or graphs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kern="100" dirty="0">
                <a:ea typeface="Calibri" panose="020F0502020204030204" pitchFamily="34" charset="0"/>
                <a:cs typeface="Arial" panose="020B0604020202020204" pitchFamily="34" charset="0"/>
              </a:rPr>
              <a:t>Analyse benefits and limitations of breakeven</a:t>
            </a:r>
            <a:endParaRPr lang="en-GB" sz="22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000" dirty="0"/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E51C41"/>
                </a:solidFill>
              </a:rPr>
              <a:t> </a:t>
            </a:r>
            <a:br>
              <a:rPr lang="en-GB" sz="2000" dirty="0">
                <a:solidFill>
                  <a:schemeClr val="accent1"/>
                </a:solidFill>
              </a:rPr>
            </a:br>
            <a:endParaRPr lang="en-GB" sz="20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135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824685-56CC-0657-57A4-3A83CB151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856805" y="4601368"/>
            <a:ext cx="909464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A1DCDA-726A-3055-5CD4-AE344FA64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1: Financial key terms and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F75FD-C13B-6C10-2EE2-CD036FBEC0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5"/>
            <a:ext cx="8615015" cy="2935989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GB" sz="2200" b="1" dirty="0">
                <a:solidFill>
                  <a:srgbClr val="212529"/>
                </a:solidFill>
                <a:cs typeface="Arial"/>
              </a:rPr>
              <a:t>Activity: </a:t>
            </a:r>
            <a:r>
              <a:rPr lang="en-US" sz="2200" dirty="0">
                <a:cs typeface="Arial"/>
              </a:rPr>
              <a:t>Use the following words and numbers to complete the table on task sheet 1 (profit and loss blank-filling exercise).</a:t>
            </a:r>
            <a:br>
              <a:rPr lang="en-US" sz="2000" dirty="0">
                <a:cs typeface="Arial"/>
              </a:rPr>
            </a:br>
            <a:endParaRPr lang="en-US" sz="2000" dirty="0">
              <a:cs typeface="Arial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br>
              <a:rPr lang="en-US" sz="2000" dirty="0">
                <a:cs typeface="Arial"/>
              </a:rPr>
            </a:br>
            <a:endParaRPr lang="en-US" sz="2000" dirty="0"/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8D8940-C618-D325-AC36-34D4A59B6EBB}"/>
              </a:ext>
            </a:extLst>
          </p:cNvPr>
          <p:cNvSpPr txBox="1"/>
          <p:nvPr/>
        </p:nvSpPr>
        <p:spPr>
          <a:xfrm>
            <a:off x="250824" y="1980566"/>
            <a:ext cx="7605981" cy="1691277"/>
          </a:xfrm>
          <a:prstGeom prst="rect">
            <a:avLst/>
          </a:prstGeom>
          <a:noFill/>
        </p:spPr>
        <p:txBody>
          <a:bodyPr wrap="square" numCol="2">
            <a:noAutofit/>
          </a:bodyPr>
          <a:lstStyle/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Gross profit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£45,000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Revenue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Interest and taxation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£85,000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Expenses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£33,750</a:t>
            </a:r>
          </a:p>
          <a:p>
            <a:pPr marL="269875" lvl="1" indent="-269875">
              <a:lnSpc>
                <a:spcPct val="120000"/>
              </a:lnSpc>
              <a:buChar char="•"/>
            </a:pPr>
            <a:r>
              <a:rPr lang="en-US" sz="2200" dirty="0">
                <a:cs typeface="Arial"/>
              </a:rPr>
              <a:t>Profit for the year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6806250-0848-BBB0-0283-FE6D40F71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1975907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286EB3-E421-39C1-DD74-05C338B5D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2CB20F-DFA8-69DC-687B-3C8317C92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Introduction to breakeven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970D5-AF33-2F49-4F30-365B6B3B1F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692944"/>
            <a:ext cx="7667625" cy="389503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Breakeven analysis is a tool used by businesses in financial planning.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It allows a business to establish the point at which total costs and total revenues are equal.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It is the point at which the business neither makes a profit nor a loss.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It informs a business about the number of sales it needs to make over a given period to reach this point.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CDE7DF5-F492-9887-266B-20B82E5B0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124227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731D-2609-DEA7-E140-A75B29A4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0D99E6F-FEB2-8987-CBC5-61B71413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>
                <a:latin typeface="Arial" panose="020B0604020202020204" pitchFamily="34" charset="0"/>
              </a:rPr>
              <a:t>Breakeven key terms</a:t>
            </a:r>
            <a:endParaRPr lang="en-GB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2BFAA-BB77-1636-A5C0-E7C868439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846A-E0C0-5163-4B99-CBECE5A4C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71</a:t>
            </a:fld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BCFB03-4B68-A7AE-D769-647301497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609004"/>
              </p:ext>
            </p:extLst>
          </p:nvPr>
        </p:nvGraphicFramePr>
        <p:xfrm>
          <a:off x="550069" y="921539"/>
          <a:ext cx="745807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919">
                  <a:extLst>
                    <a:ext uri="{9D8B030D-6E8A-4147-A177-3AD203B41FA5}">
                      <a16:colId xmlns:a16="http://schemas.microsoft.com/office/drawing/2014/main" val="2422479627"/>
                    </a:ext>
                  </a:extLst>
                </a:gridCol>
                <a:gridCol w="4679156">
                  <a:extLst>
                    <a:ext uri="{9D8B030D-6E8A-4147-A177-3AD203B41FA5}">
                      <a16:colId xmlns:a16="http://schemas.microsoft.com/office/drawing/2014/main" val="3355981069"/>
                    </a:ext>
                  </a:extLst>
                </a:gridCol>
              </a:tblGrid>
              <a:tr h="362982">
                <a:tc>
                  <a:txBody>
                    <a:bodyPr/>
                    <a:lstStyle/>
                    <a:p>
                      <a:r>
                        <a:rPr lang="en-GB" dirty="0"/>
                        <a:t>Break even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799738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 dirty="0"/>
                        <a:t>Breakeven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047432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Fixed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501578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Variable cost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32665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Selling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219701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295488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 dirty="0"/>
                        <a:t>Output/units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56409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Margin of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250895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Total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353429"/>
                  </a:ext>
                </a:extLst>
              </a:tr>
              <a:tr h="362982">
                <a:tc>
                  <a:txBody>
                    <a:bodyPr/>
                    <a:lstStyle/>
                    <a:p>
                      <a:r>
                        <a:rPr lang="en-GB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802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9298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B29EC-380E-1D71-F5E4-3898DE54F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96A0E1E-43E0-8EE7-6479-A724CBF20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47852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>
                <a:latin typeface="Arial" panose="020B0604020202020204" pitchFamily="34" charset="0"/>
              </a:rPr>
              <a:t>Breakeven key terms</a:t>
            </a:r>
            <a:endParaRPr lang="en-GB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92FF64-65D4-A971-F7F7-0CEB1621B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/>
              <a:t>Education and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1B77A-5D0C-E445-CECB-0E52C8DCC3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72</a:t>
            </a:fld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54D75F0-FC60-FFC6-FF13-1193517E8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885773"/>
              </p:ext>
            </p:extLst>
          </p:nvPr>
        </p:nvGraphicFramePr>
        <p:xfrm>
          <a:off x="278160" y="553562"/>
          <a:ext cx="8406194" cy="4123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612">
                  <a:extLst>
                    <a:ext uri="{9D8B030D-6E8A-4147-A177-3AD203B41FA5}">
                      <a16:colId xmlns:a16="http://schemas.microsoft.com/office/drawing/2014/main" val="2422479627"/>
                    </a:ext>
                  </a:extLst>
                </a:gridCol>
                <a:gridCol w="5791582">
                  <a:extLst>
                    <a:ext uri="{9D8B030D-6E8A-4147-A177-3AD203B41FA5}">
                      <a16:colId xmlns:a16="http://schemas.microsoft.com/office/drawing/2014/main" val="3355981069"/>
                    </a:ext>
                  </a:extLst>
                </a:gridCol>
              </a:tblGrid>
              <a:tr h="374559">
                <a:tc>
                  <a:txBody>
                    <a:bodyPr/>
                    <a:lstStyle/>
                    <a:p>
                      <a:r>
                        <a:rPr lang="en-GB" dirty="0"/>
                        <a:t>Break even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799738"/>
                  </a:ext>
                </a:extLst>
              </a:tr>
              <a:tr h="451692">
                <a:tc>
                  <a:txBody>
                    <a:bodyPr/>
                    <a:lstStyle/>
                    <a:p>
                      <a:r>
                        <a:rPr lang="en-GB" sz="1600" dirty="0"/>
                        <a:t>Breakeven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The point at which total sales equals total costs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047432"/>
                  </a:ext>
                </a:extLst>
              </a:tr>
              <a:tr h="471168">
                <a:tc>
                  <a:txBody>
                    <a:bodyPr/>
                    <a:lstStyle/>
                    <a:p>
                      <a:r>
                        <a:rPr lang="en-GB" sz="1600" dirty="0"/>
                        <a:t>Fixed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Costs that remain the same regardless of sales or 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501578"/>
                  </a:ext>
                </a:extLst>
              </a:tr>
              <a:tr h="374559">
                <a:tc>
                  <a:txBody>
                    <a:bodyPr/>
                    <a:lstStyle/>
                    <a:p>
                      <a:r>
                        <a:rPr lang="en-GB" sz="1600"/>
                        <a:t>Variable cost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Costs that vary directly with 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32665"/>
                  </a:ext>
                </a:extLst>
              </a:tr>
              <a:tr h="374559">
                <a:tc>
                  <a:txBody>
                    <a:bodyPr/>
                    <a:lstStyle/>
                    <a:p>
                      <a:r>
                        <a:rPr lang="en-GB" sz="1600"/>
                        <a:t>Selling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The price at which a unit is sold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219701"/>
                  </a:ext>
                </a:extLst>
              </a:tr>
              <a:tr h="374559">
                <a:tc>
                  <a:txBody>
                    <a:bodyPr/>
                    <a:lstStyle/>
                    <a:p>
                      <a:r>
                        <a:rPr lang="en-GB" sz="160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The difference between selling price and variable cost per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295488"/>
                  </a:ext>
                </a:extLst>
              </a:tr>
              <a:tr h="374559">
                <a:tc>
                  <a:txBody>
                    <a:bodyPr/>
                    <a:lstStyle/>
                    <a:p>
                      <a:r>
                        <a:rPr lang="en-GB" sz="1600" dirty="0"/>
                        <a:t>Output/units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Number of items made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56409"/>
                  </a:ext>
                </a:extLst>
              </a:tr>
              <a:tr h="374559">
                <a:tc>
                  <a:txBody>
                    <a:bodyPr/>
                    <a:lstStyle/>
                    <a:p>
                      <a:r>
                        <a:rPr lang="en-GB" sz="1600"/>
                        <a:t>Margin of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Difference between sales and breakeven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250895"/>
                  </a:ext>
                </a:extLst>
              </a:tr>
              <a:tr h="374559">
                <a:tc>
                  <a:txBody>
                    <a:bodyPr/>
                    <a:lstStyle/>
                    <a:p>
                      <a:r>
                        <a:rPr lang="en-GB" sz="1600"/>
                        <a:t>Total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variable costs and fixed costs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353429"/>
                  </a:ext>
                </a:extLst>
              </a:tr>
              <a:tr h="553565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amount of money received from the sale of goods or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802435"/>
                  </a:ext>
                </a:extLst>
              </a:tr>
            </a:tbl>
          </a:graphicData>
        </a:graphic>
      </p:graphicFrame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81D493D-2F62-4380-D501-C2593B21D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3224" y="4919663"/>
            <a:ext cx="770572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7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cap="none"/>
              <a:t>Education and Training Foundation</a:t>
            </a:r>
            <a:endParaRPr lang="en-GB" cap="none" dirty="0"/>
          </a:p>
        </p:txBody>
      </p:sp>
    </p:spTree>
    <p:extLst>
      <p:ext uri="{BB962C8B-B14F-4D97-AF65-F5344CB8AC3E}">
        <p14:creationId xmlns:p14="http://schemas.microsoft.com/office/powerpoint/2010/main" val="1848134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4B6BBA-0BA7-6F13-5F99-7F1B68A2F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222E9B-03C2-4968-1D92-530E5133C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457331"/>
          </a:xfrm>
        </p:spPr>
        <p:txBody>
          <a:bodyPr>
            <a:normAutofit/>
          </a:bodyPr>
          <a:lstStyle/>
          <a:p>
            <a:r>
              <a:rPr lang="en-GB" sz="2800"/>
              <a:t>Identifying fixed and variable costs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7B5494-FA3F-F82C-1DB1-AF6B770F5E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821531"/>
            <a:ext cx="7667625" cy="37664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2000" dirty="0"/>
              <a:t>You run a small pizza restaurant and delivery service called Mozzarella. Decide whether the following would be categorised as fixed or variable costs: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Rent for premises		Cheese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Pizza bases			Cleaning products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Tomatoes			Heating and lighting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Wages for staff			Manager’s salary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Advertising leaflets		Insurance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Fuel for delivery van		Road tax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Pizza boxes			Pineapple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1D3693D-5FEF-44E2-3158-FDF0DAE11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580865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0F0C77-1E7B-A1EE-6624-7C9A56CD0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82DB00-FAE4-E27F-59CA-0E0965DC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557211"/>
          </a:xfrm>
        </p:spPr>
        <p:txBody>
          <a:bodyPr/>
          <a:lstStyle/>
          <a:p>
            <a:r>
              <a:rPr lang="en-GB" sz="2800" dirty="0"/>
              <a:t>Constructing</a:t>
            </a:r>
            <a:r>
              <a:rPr lang="en-GB" dirty="0"/>
              <a:t> </a:t>
            </a:r>
            <a:r>
              <a:rPr lang="en-GB" sz="2800" dirty="0"/>
              <a:t>breakeven charts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C6072-277B-5E32-A153-0EBA88BF51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00113"/>
            <a:ext cx="7667625" cy="3687861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200" dirty="0"/>
              <a:t>We will now look at how to use figures to produce a breakeven chart for Mozzarella.</a:t>
            </a:r>
          </a:p>
          <a:p>
            <a:pPr>
              <a:lnSpc>
                <a:spcPct val="120000"/>
              </a:lnSpc>
            </a:pPr>
            <a:endParaRPr lang="en-GB" sz="2200" dirty="0"/>
          </a:p>
          <a:p>
            <a:pPr>
              <a:lnSpc>
                <a:spcPct val="120000"/>
              </a:lnSpc>
            </a:pPr>
            <a:r>
              <a:rPr lang="en-GB" sz="2200" dirty="0"/>
              <a:t>We have assumed that: </a:t>
            </a:r>
          </a:p>
          <a:p>
            <a:pPr>
              <a:lnSpc>
                <a:spcPct val="120000"/>
              </a:lnSpc>
            </a:pPr>
            <a:endParaRPr lang="en-GB" sz="2200" dirty="0">
              <a:cs typeface="Arial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 fixed costs per month = £5,500</a:t>
            </a:r>
            <a:endParaRPr lang="en-GB" sz="2200" dirty="0">
              <a:cs typeface="Arial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 variable cost per pizza = £4</a:t>
            </a:r>
            <a:endParaRPr lang="en-GB" sz="2200" dirty="0">
              <a:cs typeface="Arial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 selling price per pizza = £12.</a:t>
            </a:r>
            <a:endParaRPr lang="en-GB" sz="2200" dirty="0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ED1EC50-9028-05A4-C7ED-81DA3029B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7984973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770C0F-B8BB-29F2-60D6-F516B137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75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6CACCD4-0FC9-5F29-D8C1-CDC2CADF4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2FAB16-0C26-52F5-D391-C0E641A8E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Figure breakdown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933E145-4490-D1B3-BA98-DD236CB62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794261"/>
              </p:ext>
            </p:extLst>
          </p:nvPr>
        </p:nvGraphicFramePr>
        <p:xfrm>
          <a:off x="1151659" y="519545"/>
          <a:ext cx="6578821" cy="4019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7445">
                  <a:extLst>
                    <a:ext uri="{9D8B030D-6E8A-4147-A177-3AD203B41FA5}">
                      <a16:colId xmlns:a16="http://schemas.microsoft.com/office/drawing/2014/main" val="311030724"/>
                    </a:ext>
                  </a:extLst>
                </a:gridCol>
                <a:gridCol w="1065143">
                  <a:extLst>
                    <a:ext uri="{9D8B030D-6E8A-4147-A177-3AD203B41FA5}">
                      <a16:colId xmlns:a16="http://schemas.microsoft.com/office/drawing/2014/main" val="1128920960"/>
                    </a:ext>
                  </a:extLst>
                </a:gridCol>
                <a:gridCol w="1145497">
                  <a:extLst>
                    <a:ext uri="{9D8B030D-6E8A-4147-A177-3AD203B41FA5}">
                      <a16:colId xmlns:a16="http://schemas.microsoft.com/office/drawing/2014/main" val="566424285"/>
                    </a:ext>
                  </a:extLst>
                </a:gridCol>
                <a:gridCol w="1078771">
                  <a:extLst>
                    <a:ext uri="{9D8B030D-6E8A-4147-A177-3AD203B41FA5}">
                      <a16:colId xmlns:a16="http://schemas.microsoft.com/office/drawing/2014/main" val="21949375"/>
                    </a:ext>
                  </a:extLst>
                </a:gridCol>
                <a:gridCol w="1033814">
                  <a:extLst>
                    <a:ext uri="{9D8B030D-6E8A-4147-A177-3AD203B41FA5}">
                      <a16:colId xmlns:a16="http://schemas.microsoft.com/office/drawing/2014/main" val="2190875414"/>
                    </a:ext>
                  </a:extLst>
                </a:gridCol>
                <a:gridCol w="1018151">
                  <a:extLst>
                    <a:ext uri="{9D8B030D-6E8A-4147-A177-3AD203B41FA5}">
                      <a16:colId xmlns:a16="http://schemas.microsoft.com/office/drawing/2014/main" val="1053858438"/>
                    </a:ext>
                  </a:extLst>
                </a:gridCol>
              </a:tblGrid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Outputs/units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Fixed costs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Variable costs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Selling price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Total costs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Profit/ loss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25235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338356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-5,100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785913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-4,700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8224328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-4,300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863158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-3,900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312000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-3,500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8829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-3,100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614631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4,200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-2,700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563221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4,800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-2,300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305821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450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-1,900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781926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-1,500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257289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6,600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-1,100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417614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749869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650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 dirty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 dirty="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-300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0516421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B05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947526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750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125032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9,600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633442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10,200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8,900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984350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3,600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10,800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1,700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789637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950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3,800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11,400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9,300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2,100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03073"/>
                  </a:ext>
                </a:extLst>
              </a:tr>
              <a:tr h="1827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5,500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4,000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12,000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9,500</a:t>
                      </a:r>
                      <a:endParaRPr lang="en-US" sz="1100" kern="10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Aptos Narrow"/>
                          <a:ea typeface="Times New Roman" panose="02020603050405020304" pitchFamily="18" charset="0"/>
                          <a:cs typeface="Times New Roman"/>
                        </a:rPr>
                        <a:t>2,500</a:t>
                      </a:r>
                      <a:endParaRPr lang="en-US" sz="1100" kern="100" dirty="0">
                        <a:effectLst/>
                        <a:latin typeface="Aptos Narrow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526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408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978E65-718E-DCD4-FEED-D2AD5803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F5FC49C4-61AA-BE41-5075-F4111B028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pic>
        <p:nvPicPr>
          <p:cNvPr id="5" name="Picture 4" descr="Breakeven chart of the fixed costs, variable costs, selling price, total costs and profit/loss">
            <a:extLst>
              <a:ext uri="{FF2B5EF4-FFF2-40B4-BE49-F238E27FC236}">
                <a16:creationId xmlns:a16="http://schemas.microsoft.com/office/drawing/2014/main" id="{8A6706AC-3741-ACDE-4BB7-59F02BB09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0" y="290512"/>
            <a:ext cx="8601840" cy="447675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F9FDCBD-B2C6-969C-F7B8-229FA60FDD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52516" y="1294533"/>
            <a:ext cx="1562965" cy="2077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Breakeven point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0178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B6DA2D-E64A-82C4-989D-BF0E39009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9143D6-01BE-0B2B-DD01-A76186CA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Impact of changes to the breakeven point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8D09F-A235-6FD9-1710-D603AEF31C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200" dirty="0"/>
              <a:t>Some costs have changed: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200" dirty="0"/>
              <a:t>Fixed costs have gone up by £450 a month.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200" dirty="0"/>
              <a:t>Variable costs have increased by 50p per pizza.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200" dirty="0"/>
              <a:t>As a result, you increase the selling price per pizza to £13. </a:t>
            </a:r>
          </a:p>
          <a:p>
            <a:pPr>
              <a:lnSpc>
                <a:spcPct val="100000"/>
              </a:lnSpc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Create a new table with the new figures.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Using the graph paper provided, or working from a spreadsheet, create a new breakeven chart and identify the breakeven point. </a:t>
            </a:r>
            <a:endParaRPr lang="en-GB" sz="22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EAF9C5F-F0C7-3338-7D12-C80414973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84627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671E7A-AA15-9ACA-A4BA-8898B7CCF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AFAC7F-D297-21A6-FEE9-EE361B463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Breakeven formula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B4629-FCC5-A607-FB30-2F87DF5940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Breakeven can also be calculated using a formula: fixed costs divided by contribution.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Check earlier notes to remind yourself of the definition of and formula for contribution.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4C34EE4-B245-F644-44F3-1C05C93AA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3265174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0B2AA5-5716-3EEE-D3FC-ACB75C83F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BA1BE4-AA73-6089-532D-25F9FFD9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Breakeven at Mozzarella using the calculation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D72B7C-CB87-BD1E-80FC-78641A442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sz="2200" dirty="0"/>
              <a:t>Using the original and revised figures for Mozzarella, calculate the breakeven point for both situations using the formula.</a:t>
            </a:r>
          </a:p>
          <a:p>
            <a:pPr>
              <a:lnSpc>
                <a:spcPct val="200000"/>
              </a:lnSpc>
            </a:pPr>
            <a:endParaRPr lang="en-GB" sz="2000" dirty="0"/>
          </a:p>
          <a:p>
            <a:pPr>
              <a:lnSpc>
                <a:spcPct val="200000"/>
              </a:lnSpc>
            </a:pPr>
            <a:endParaRPr lang="en-GB" sz="2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0F7C88D1-DD87-E610-CD6F-484D5B703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119597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0670F8-8D10-19C9-51F9-E571E7DB8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9E1F38-4AB6-B2FD-F85B-8E8A7E368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Task sheet 2: Key financial data and terms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B5E4F-79A1-D206-070A-3210506FF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987425"/>
            <a:ext cx="8615015" cy="3600549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2200" b="1" dirty="0">
                <a:solidFill>
                  <a:srgbClr val="212529"/>
                </a:solidFill>
                <a:cs typeface="Arial"/>
              </a:rPr>
              <a:t>Activity: </a:t>
            </a:r>
            <a:r>
              <a:rPr lang="en-US" sz="2200" dirty="0">
                <a:cs typeface="Arial"/>
              </a:rPr>
              <a:t>Use the information below to complete the key financial data table.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Sales revenue in year 1: £21.2 million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Sales revenue in year 2 was 10 per cent higher than in year 1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Cost of sales in year 1: 30 per cent of sales revenue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Cost of sales in year 2: 28 per cent of sales revenue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Expenses in year 1: £10.3 million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Operating profit in year 2: £11.1 million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en-US" sz="2200" dirty="0">
                <a:cs typeface="Arial"/>
              </a:rPr>
              <a:t>Interest and taxation in year 1 and year 2: 20 per cent of operating profit</a:t>
            </a:r>
          </a:p>
          <a:p>
            <a:pPr>
              <a:lnSpc>
                <a:spcPct val="120000"/>
              </a:lnSpc>
            </a:pPr>
            <a:endParaRPr lang="en-US" sz="2000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BF566B2-CEBF-6EF2-01BB-19DD53C9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1635330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85F089-7596-A4FA-51B1-0C4BAFDF7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E43B9E-87E3-EBC3-B6E5-2A3CD078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Margin of safety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8BF85D-7DDF-1401-0B62-67EC4B253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Margin of safety is the difference between the breakeven point and the total number of units sold.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Mozzarella are planning to produce and sell 800 pizzas a month.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Calculate the margin of safety using both previous examples of breakeven.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Identify it on your breakeven chart.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40AA7238-A476-BADD-789F-7FA7FD0A7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21933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D0AC1E-041E-8162-84AF-CA0537A91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6BAE0E-21A8-B394-8278-0E926D4E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Breakeven formula practice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20CE8-5A51-78E3-C9D8-7A0DCB321A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GB" sz="2200" dirty="0"/>
              <a:t>Let us check your understanding of the use of the calculation.</a:t>
            </a:r>
          </a:p>
          <a:p>
            <a:pPr>
              <a:lnSpc>
                <a:spcPct val="120000"/>
              </a:lnSpc>
            </a:pPr>
            <a:endParaRPr lang="en-GB" sz="2200" dirty="0"/>
          </a:p>
          <a:p>
            <a:pPr>
              <a:lnSpc>
                <a:spcPct val="120000"/>
              </a:lnSpc>
            </a:pPr>
            <a:r>
              <a:rPr lang="en-GB" sz="2200" dirty="0"/>
              <a:t>Using the task sheet 1 complete the calculations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 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Be prepared to share your answers. </a:t>
            </a:r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BD6131A-B746-781B-442A-56BF2AEE6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421217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C394B8-EB4A-B2A0-5858-0ED2887D5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1D8FCF-B396-409D-3B33-8E3830A5B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Benefits and limitations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1605E-2F32-C55C-5A76-BEBA14C152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38" y="599612"/>
            <a:ext cx="7667625" cy="3601574"/>
          </a:xfrm>
        </p:spPr>
        <p:txBody>
          <a:bodyPr/>
          <a:lstStyle/>
          <a:p>
            <a:r>
              <a:rPr lang="en-GB" sz="2000" dirty="0"/>
              <a:t>Below are some of the benefits and limitations of breakeven. Explain for each one why it is a benefit or limitation.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0E4D47-2FEB-12FA-3267-5FF9CC314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642939"/>
              </p:ext>
            </p:extLst>
          </p:nvPr>
        </p:nvGraphicFramePr>
        <p:xfrm>
          <a:off x="310096" y="1515402"/>
          <a:ext cx="8101012" cy="2900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0506">
                  <a:extLst>
                    <a:ext uri="{9D8B030D-6E8A-4147-A177-3AD203B41FA5}">
                      <a16:colId xmlns:a16="http://schemas.microsoft.com/office/drawing/2014/main" val="3042950079"/>
                    </a:ext>
                  </a:extLst>
                </a:gridCol>
                <a:gridCol w="4050506">
                  <a:extLst>
                    <a:ext uri="{9D8B030D-6E8A-4147-A177-3AD203B41FA5}">
                      <a16:colId xmlns:a16="http://schemas.microsoft.com/office/drawing/2014/main" val="553399202"/>
                    </a:ext>
                  </a:extLst>
                </a:gridCol>
              </a:tblGrid>
              <a:tr h="382465">
                <a:tc>
                  <a:txBody>
                    <a:bodyPr/>
                    <a:lstStyle/>
                    <a:p>
                      <a:r>
                        <a:rPr lang="en-GB" dirty="0"/>
                        <a:t>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Limitations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841566"/>
                  </a:ext>
                </a:extLst>
              </a:tr>
              <a:tr h="733059">
                <a:tc>
                  <a:txBody>
                    <a:bodyPr/>
                    <a:lstStyle/>
                    <a:p>
                      <a:r>
                        <a:rPr lang="en-GB" sz="2000"/>
                        <a:t>Margin of safety can be highlighted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Assumes the fixed costs stay the same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019397"/>
                  </a:ext>
                </a:extLst>
              </a:tr>
              <a:tr h="733059">
                <a:tc>
                  <a:txBody>
                    <a:bodyPr/>
                    <a:lstStyle/>
                    <a:p>
                      <a:r>
                        <a:rPr lang="en-GB" sz="2000"/>
                        <a:t>Tells you the point at which revenue covers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/>
                        <a:t>Assumes that all output will be sold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97236"/>
                  </a:ext>
                </a:extLst>
              </a:tr>
              <a:tr h="1051779">
                <a:tc>
                  <a:txBody>
                    <a:bodyPr/>
                    <a:lstStyle/>
                    <a:p>
                      <a:r>
                        <a:rPr lang="en-GB" sz="2000" dirty="0"/>
                        <a:t>Allows you to conduct ‘What if?’ analyses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Must be calculated for every product line the business sells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093732"/>
                  </a:ext>
                </a:extLst>
              </a:tr>
            </a:tbl>
          </a:graphicData>
        </a:graphic>
      </p:graphicFrame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E47027D-AAA4-6859-910A-563F9BAB9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979675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30B546-7E3E-1853-A674-03BE2AC87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83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8BCAC3-B66D-80D9-0747-5B6D75A4D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Plenary and 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93DF7-6B52-4B69-E27E-DBA4845C27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2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sz="22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roduce a quick summary of what you have learnt so far in this lesson.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ea typeface="Calibri" panose="020F0502020204030204" pitchFamily="34" charset="0"/>
              </a:rPr>
              <a:t>A</a:t>
            </a:r>
            <a:r>
              <a:rPr lang="en-GB" sz="2200" dirty="0">
                <a:effectLst/>
                <a:ea typeface="Calibri" panose="020F0502020204030204" pitchFamily="34" charset="0"/>
              </a:rPr>
              <a:t>nswers questions as directed.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200" dirty="0"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GB" sz="2200" dirty="0">
              <a:ea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ea typeface="Calibri" panose="020F0502020204030204" pitchFamily="34" charset="0"/>
              </a:rPr>
              <a:t>Revise for next lesson, when you will complete a formative assessment task drawing on everything you have learnt over the last six lessons. </a:t>
            </a:r>
            <a:r>
              <a:rPr lang="en-GB" sz="2200" dirty="0">
                <a:effectLst/>
                <a:ea typeface="Calibri" panose="020F0502020204030204" pitchFamily="34" charset="0"/>
              </a:rPr>
              <a:t>This will help you to practise the skills needed to complete the Employer-set project.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56415DD-606A-E4B5-EF4E-77A72B6D2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2780205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115-CF93-89C1-525A-9A3FBA939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7</a:t>
            </a:r>
            <a:br>
              <a:rPr lang="en-GB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9762C-23D8-5E48-CE58-3AE5162FF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Managing financial health: A case study of an organisation</a:t>
            </a:r>
          </a:p>
        </p:txBody>
      </p:sp>
    </p:spTree>
    <p:extLst>
      <p:ext uri="{BB962C8B-B14F-4D97-AF65-F5344CB8AC3E}">
        <p14:creationId xmlns:p14="http://schemas.microsoft.com/office/powerpoint/2010/main" val="37848934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0825" y="268288"/>
            <a:ext cx="8419688" cy="6810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8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50824" y="987424"/>
            <a:ext cx="8424863" cy="3428021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000" b="1" kern="1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Learning outcomes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Analyse and agree a proposal for the issue identified in the case study</a:t>
            </a:r>
            <a:endParaRPr lang="en-GB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Work collaboratively in groups</a:t>
            </a:r>
            <a:endParaRPr lang="en-GB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12529"/>
                </a:solidFill>
                <a:effectLst/>
                <a:ea typeface="Arial" panose="020B0604020202020204" pitchFamily="34" charset="0"/>
              </a:rPr>
              <a:t>R</a:t>
            </a:r>
            <a:r>
              <a:rPr lang="en-GB" sz="2200" dirty="0">
                <a:effectLst/>
                <a:ea typeface="Arial" panose="020B0604020202020204" pitchFamily="34" charset="0"/>
              </a:rPr>
              <a:t>ecommend informed actions </a:t>
            </a:r>
            <a:r>
              <a:rPr lang="en-GB" sz="2200" dirty="0">
                <a:ea typeface="Arial" panose="020B0604020202020204" pitchFamily="34" charset="0"/>
              </a:rPr>
              <a:t>using a</a:t>
            </a:r>
            <a:r>
              <a:rPr lang="en-GB" sz="2200" dirty="0">
                <a:effectLst/>
                <a:ea typeface="Arial" panose="020B0604020202020204" pitchFamily="34" charset="0"/>
              </a:rPr>
              <a:t>n oral presentation</a:t>
            </a:r>
            <a:endParaRPr lang="en-GB" sz="2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en-GB" sz="2000" kern="100" dirty="0">
                <a:solidFill>
                  <a:srgbClr val="212529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GB" sz="2000" dirty="0"/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E51C41"/>
                </a:solidFill>
              </a:rPr>
              <a:t> </a:t>
            </a:r>
            <a:br>
              <a:rPr lang="en-GB" sz="2000" dirty="0">
                <a:solidFill>
                  <a:schemeClr val="accent1"/>
                </a:solidFill>
              </a:rPr>
            </a:br>
            <a:endParaRPr lang="en-GB" sz="20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/>
              <a:t>Education and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6337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286EB3-E421-39C1-DD74-05C338B5D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2CB20F-DFA8-69DC-687B-3C8317C92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Managing financial health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1970D5-AF33-2F49-4F30-365B6B3B1F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599612"/>
            <a:ext cx="7667625" cy="4293988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endParaRPr lang="en-GB" sz="2200" dirty="0"/>
          </a:p>
          <a:p>
            <a:pPr>
              <a:lnSpc>
                <a:spcPct val="120000"/>
              </a:lnSpc>
            </a:pPr>
            <a:r>
              <a:rPr lang="en-GB" sz="2200" dirty="0"/>
              <a:t>Bucket List Cleethorpes is considering how to improve its revenue stream. It is also considering opening an additional office in a nearby location.</a:t>
            </a:r>
          </a:p>
          <a:p>
            <a:pPr>
              <a:lnSpc>
                <a:spcPct val="120000"/>
              </a:lnSpc>
            </a:pPr>
            <a:endParaRPr lang="en-GB" sz="2200" dirty="0"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GB" sz="2200" dirty="0"/>
              <a:t>Evaluate the range of evidence and financial information to provide a justified recommendation as to whether or not to proceed and open the new office. </a:t>
            </a:r>
            <a:endParaRPr lang="en-GB" sz="2200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GB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3F22A0B-F3CD-8567-9C37-8B823FD7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7099638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7BC9E1-F6B6-D3C8-3106-679B3F540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CF4F00-E422-09E9-DBC2-FF6F785AD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cs typeface="Arial"/>
              </a:rPr>
              <a:t>The formative assessment task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005F02-CE6E-1717-5B89-AEA5A39E8C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The following slides will provide guidance on each step of the formative assessment task.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cs typeface="Arial"/>
              </a:rPr>
              <a:t>You will be given a set time to complete each step.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cs typeface="Arial"/>
              </a:rPr>
              <a:t>After each step, we will come back as a whole group to get the instructions for the next step.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Please add your research and financial analysis to your presentation as you go so that you will be ready to present back at the end. 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cs typeface="Arial"/>
              </a:rPr>
              <a:t>Each presentation should be three minutes.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87E519B-8E7D-A951-29D0-2B6FF4A85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4030211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E4D9B2-211C-40C8-7E74-6B4D22F8F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0A63FB-DBCA-16E2-AA48-0C3785B1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2800" dirty="0"/>
              <a:t>Step 1: Review the case study and conduct some initial research into the industry (20 minutes)</a:t>
            </a:r>
            <a:endParaRPr lang="en-GB" sz="2800" dirty="0">
              <a:cs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C6699D9-358F-D804-7203-4ADE1AF0ECD1}"/>
              </a:ext>
            </a:extLst>
          </p:cNvPr>
          <p:cNvGraphicFramePr>
            <a:graphicFrameLocks noGrp="1"/>
          </p:cNvGraphicFramePr>
          <p:nvPr/>
        </p:nvGraphicFramePr>
        <p:xfrm>
          <a:off x="664369" y="1307306"/>
          <a:ext cx="6955632" cy="3050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7816">
                  <a:extLst>
                    <a:ext uri="{9D8B030D-6E8A-4147-A177-3AD203B41FA5}">
                      <a16:colId xmlns:a16="http://schemas.microsoft.com/office/drawing/2014/main" val="905266004"/>
                    </a:ext>
                  </a:extLst>
                </a:gridCol>
                <a:gridCol w="3477816">
                  <a:extLst>
                    <a:ext uri="{9D8B030D-6E8A-4147-A177-3AD203B41FA5}">
                      <a16:colId xmlns:a16="http://schemas.microsoft.com/office/drawing/2014/main" val="497621664"/>
                    </a:ext>
                  </a:extLst>
                </a:gridCol>
              </a:tblGrid>
              <a:tr h="1525191">
                <a:tc>
                  <a:txBody>
                    <a:bodyPr/>
                    <a:lstStyle/>
                    <a:p>
                      <a:r>
                        <a:rPr lang="en-GB" dirty="0"/>
                        <a:t>Strengths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Weaknesses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531311"/>
                  </a:ext>
                </a:extLst>
              </a:tr>
              <a:tr h="1525191">
                <a:tc>
                  <a:txBody>
                    <a:bodyPr/>
                    <a:lstStyle/>
                    <a:p>
                      <a:r>
                        <a:rPr lang="en-GB" dirty="0"/>
                        <a:t>Opportunities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Threats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701590"/>
                  </a:ext>
                </a:extLst>
              </a:tr>
            </a:tbl>
          </a:graphicData>
        </a:graphic>
      </p:graphicFrame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9F477E8-30AC-1441-0F55-F63EF3BF9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93809986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3DA250-A35D-5B42-2E2D-2234B9135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E24759-1F24-5BEC-2472-86D584CB5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Financial analysis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B119CD-601A-577B-E49E-9B31CC8E12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691991"/>
            <a:ext cx="7710920" cy="3895983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Step 2: Using extract 1, calculate the breakeven point, produce a breakeven chart, calculate expected average revenue based on the breakeven point and estimate when they are likely to break even. (20 minutes)</a:t>
            </a:r>
            <a:endParaRPr lang="en-GB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Step 3: Using extract 2, produce a monthly cash-flow forecast. (30 minutes)</a:t>
            </a:r>
            <a:endParaRPr lang="en-GB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Step 4: Using extract 3, produce a projected profit and loss for year 1. (30 minutes)</a:t>
            </a:r>
            <a:endParaRPr lang="en-GB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Step 5: Using extract 4, produce a projected balance sheet for the end of year 1. (30 minutes) </a:t>
            </a:r>
            <a:endParaRPr lang="en-GB" sz="2000" dirty="0"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DAEEACD-E173-E6E2-64F5-728463BC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78003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BA1008-38A3-8AA7-731F-0BD35132D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B74029-B127-25F1-07D2-C19E5C818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4" y="268288"/>
            <a:ext cx="8615015" cy="6810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>
                <a:cs typeface="Arial"/>
              </a:rPr>
              <a:t>Key financial data and terms: Review</a:t>
            </a:r>
            <a:endParaRPr lang="en-US" sz="2800" b="0" dirty="0">
              <a:cs typeface="Arial"/>
            </a:endParaRPr>
          </a:p>
          <a:p>
            <a:pPr>
              <a:lnSpc>
                <a:spcPct val="120000"/>
              </a:lnSpc>
            </a:pP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5D3AD-FEDC-6CDE-C8C2-60CB25182D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8612188" cy="331354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212529"/>
                </a:solidFill>
                <a:cs typeface="Arial"/>
              </a:rPr>
              <a:t>Feedback and discussion</a:t>
            </a: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  <a:p>
            <a:pPr>
              <a:lnSpc>
                <a:spcPct val="120000"/>
              </a:lnSpc>
            </a:pPr>
            <a:endParaRPr lang="en-GB" sz="2400" dirty="0">
              <a:solidFill>
                <a:srgbClr val="212529"/>
              </a:solidFill>
            </a:endParaRPr>
          </a:p>
          <a:p>
            <a:pPr>
              <a:lnSpc>
                <a:spcPct val="120000"/>
              </a:lnSpc>
            </a:pPr>
            <a:endParaRPr lang="en-GB" sz="2400" b="1" dirty="0">
              <a:solidFill>
                <a:srgbClr val="212529"/>
              </a:solidFill>
              <a:cs typeface="Arial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D6B3E6D-7AA7-D3E3-7491-8641862B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7089188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46F3CF-AA96-648B-ADFE-A0D59DE4C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2DCFA0-87B9-046D-4BDC-60C736770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Presenting and plenary</a:t>
            </a:r>
            <a:endParaRPr lang="en-GB" sz="2800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1552B-20D0-AD86-2C35-B4A98CB36A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In teams of three, you will present your findings to the rest of the group. Make a final, fully justified recommendation as to whether or not to go ahead with opening the new office.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Your presentation should last for three minutes.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Audience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000" dirty="0"/>
              <a:t>please complete the presentation feedback form and prepare to ask one question. 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cs typeface="Arial"/>
              </a:rPr>
              <a:t>Please note any areas of the course you need to revise.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2DC8350B-385E-42B1-5D54-7C48DE467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8410795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fld id="{DA2C159E-F13C-4A85-9A41-E7669D3E0D70}" type="slidenum">
              <a:rPr lang="en-GB" smtClean="0"/>
              <a:pPr>
                <a:lnSpc>
                  <a:spcPct val="120000"/>
                </a:lnSpc>
              </a:pPr>
              <a:t>91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3" name="Picture 2" descr="Franklin Sixth Form College">
            <a:extLst>
              <a:ext uri="{FF2B5EF4-FFF2-40B4-BE49-F238E27FC236}">
                <a16:creationId xmlns:a16="http://schemas.microsoft.com/office/drawing/2014/main" id="{9BEEBD3E-C480-C5B2-89E1-1587B8C0DB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752" y="1738188"/>
            <a:ext cx="1771649" cy="75545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441619" y="2781380"/>
            <a:ext cx="2271917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Franklin Sixth Form College produced this resource on behalf of the Education and Training Foundation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FUNDED BY</a:t>
            </a:r>
          </a:p>
        </p:txBody>
      </p:sp>
      <p:pic>
        <p:nvPicPr>
          <p:cNvPr id="14" name="Picture 13" descr="Department for Education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This programme is funded by the Department for Education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51C4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ET-FOUNDATION.CO.UK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C64D5-4791-444B-9142-B07A38BD1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B39A0BD1-FB01-9B4F-7EE2-8F0A923A6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50824" y="4767263"/>
            <a:ext cx="7705726" cy="2738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cap="none" dirty="0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7" ma:contentTypeDescription="Create a new document." ma:contentTypeScope="" ma:versionID="b65acc67901e0485b8aac86fe72ed177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dedb8be4e17833ccb9caf5b6a1865ed7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Props1.xml><?xml version="1.0" encoding="utf-8"?>
<ds:datastoreItem xmlns:ds="http://schemas.openxmlformats.org/officeDocument/2006/customXml" ds:itemID="{F876FD18-42AB-430F-86C4-2EE2230617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4d2ded-29cc-4abd-a1df-c646721ce55b"/>
    <ds:schemaRef ds:uri="2847a094-2edf-4950-a853-13ec668231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76E745-D9E8-4D93-8B7F-BCE1E4A491AA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414d2ded-29cc-4abd-a1df-c646721ce55b"/>
    <ds:schemaRef ds:uri="http://schemas.microsoft.com/office/2006/metadata/properties"/>
    <ds:schemaRef ds:uri="http://schemas.microsoft.com/office/infopath/2007/PartnerControls"/>
    <ds:schemaRef ds:uri="2847a094-2edf-4950-a853-13ec668231ed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4941</Words>
  <Application>Microsoft Office PowerPoint</Application>
  <PresentationFormat>On-screen Show (16:9)</PresentationFormat>
  <Paragraphs>1097</Paragraphs>
  <Slides>91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2" baseType="lpstr">
      <vt:lpstr>ETF Master</vt:lpstr>
      <vt:lpstr>The role and purpose of financial reporting </vt:lpstr>
      <vt:lpstr>Lesson 1 </vt:lpstr>
      <vt:lpstr>Introduction</vt:lpstr>
      <vt:lpstr>Profit and loss in an organisation</vt:lpstr>
      <vt:lpstr>Key terms</vt:lpstr>
      <vt:lpstr>Key terms: Answers</vt:lpstr>
      <vt:lpstr>Task sheet 1: Financial key terms and data</vt:lpstr>
      <vt:lpstr>Task sheet 2: Key financial data and terms</vt:lpstr>
      <vt:lpstr>Key financial data and terms: Review </vt:lpstr>
      <vt:lpstr>What is the difference between profit and profitability? </vt:lpstr>
      <vt:lpstr>Profitability ratios</vt:lpstr>
      <vt:lpstr>Gross profit margin </vt:lpstr>
      <vt:lpstr>Operating profit margin </vt:lpstr>
      <vt:lpstr>Profit for the year margin </vt:lpstr>
      <vt:lpstr>Task sheet 3: Operating profit and operating profit margin </vt:lpstr>
      <vt:lpstr> Break (10 minutes) </vt:lpstr>
      <vt:lpstr>Task sheet 3 continued </vt:lpstr>
      <vt:lpstr>Task sheet 4: Profit and loss calculations</vt:lpstr>
      <vt:lpstr>Task sheet 5: Trinity Retail case study</vt:lpstr>
      <vt:lpstr>Plenary </vt:lpstr>
      <vt:lpstr>Lesson 2 </vt:lpstr>
      <vt:lpstr>Introduction</vt:lpstr>
      <vt:lpstr> Task sheet 1: Case study – Sue’s Delights    </vt:lpstr>
      <vt:lpstr>Task sheet 1: Review and feedback</vt:lpstr>
      <vt:lpstr>  Task sheet 2: Fresh – The Smoothie Company  </vt:lpstr>
      <vt:lpstr>  Task sheet 2 continued </vt:lpstr>
      <vt:lpstr>Task sheet 3: Scenarios</vt:lpstr>
      <vt:lpstr>Task sheet 3: Quick evaluation</vt:lpstr>
      <vt:lpstr>Plenary</vt:lpstr>
      <vt:lpstr>Lesson 3 </vt:lpstr>
      <vt:lpstr>Introduction</vt:lpstr>
      <vt:lpstr>Task sheet 1: Cash-flow forecasting</vt:lpstr>
      <vt:lpstr>Key terms</vt:lpstr>
      <vt:lpstr>Key terms: Answers</vt:lpstr>
      <vt:lpstr>Task sheet 2: Cash-flow matching exercise</vt:lpstr>
      <vt:lpstr>Task sheets 3a and 3b: Cash-flow activity</vt:lpstr>
      <vt:lpstr>Task sheet 4: Cash flow for Fresh</vt:lpstr>
      <vt:lpstr>Comparing profit and loss and cash flow </vt:lpstr>
      <vt:lpstr>Plenary </vt:lpstr>
      <vt:lpstr>Lesson 4 </vt:lpstr>
      <vt:lpstr>Introduction</vt:lpstr>
      <vt:lpstr>The importance of producing and monitoring balance sheets for business performance</vt:lpstr>
      <vt:lpstr>Key terms (1)</vt:lpstr>
      <vt:lpstr>Key terms (2)</vt:lpstr>
      <vt:lpstr>Task sheet 1: Card sorting activity</vt:lpstr>
      <vt:lpstr>Balance-sheet net worth task</vt:lpstr>
      <vt:lpstr>Task sheet 2: Balance-sheet template</vt:lpstr>
      <vt:lpstr>Task sheet 3: Balance-sheet activity</vt:lpstr>
      <vt:lpstr>Task sheet 3: Answers </vt:lpstr>
      <vt:lpstr>Analysing the balance sheet</vt:lpstr>
      <vt:lpstr>Ratios explained: Current ratio</vt:lpstr>
      <vt:lpstr>Ratios explained: Acid test ratio</vt:lpstr>
      <vt:lpstr>Liquidity ratios: Can you interpret them? </vt:lpstr>
      <vt:lpstr>Balance-sheet case study</vt:lpstr>
      <vt:lpstr>Maureen’s Coffee Shop: Questions</vt:lpstr>
      <vt:lpstr>Monitoring the balance sheet</vt:lpstr>
      <vt:lpstr>Plenary</vt:lpstr>
      <vt:lpstr>Lesson 5 </vt:lpstr>
      <vt:lpstr>Introduction</vt:lpstr>
      <vt:lpstr>The importance of producing and monitoring balance sheets for stakeholders</vt:lpstr>
      <vt:lpstr>Task sheet 1: Ecomart balance sheet</vt:lpstr>
      <vt:lpstr>Pros and cons of balance sheets</vt:lpstr>
      <vt:lpstr>Possible responses</vt:lpstr>
      <vt:lpstr> Ecomart balance-sheet review</vt:lpstr>
      <vt:lpstr>Task sheet 2: Balance sheets at Tesco</vt:lpstr>
      <vt:lpstr>Feedback on Tesco</vt:lpstr>
      <vt:lpstr>Plenary</vt:lpstr>
      <vt:lpstr>Lesson 6 </vt:lpstr>
      <vt:lpstr>Introduction</vt:lpstr>
      <vt:lpstr>Introduction to breakeven</vt:lpstr>
      <vt:lpstr>Breakeven key terms</vt:lpstr>
      <vt:lpstr>Breakeven key terms</vt:lpstr>
      <vt:lpstr>Identifying fixed and variable costs</vt:lpstr>
      <vt:lpstr>Constructing breakeven charts</vt:lpstr>
      <vt:lpstr>Figure breakdown</vt:lpstr>
      <vt:lpstr>Breakeven point</vt:lpstr>
      <vt:lpstr>Impact of changes to the breakeven point</vt:lpstr>
      <vt:lpstr>Breakeven formula</vt:lpstr>
      <vt:lpstr>Breakeven at Mozzarella using the calculation </vt:lpstr>
      <vt:lpstr>Margin of safety</vt:lpstr>
      <vt:lpstr>Breakeven formula practice </vt:lpstr>
      <vt:lpstr>Benefits and limitations </vt:lpstr>
      <vt:lpstr>Plenary and homework</vt:lpstr>
      <vt:lpstr>Lesson 7 </vt:lpstr>
      <vt:lpstr>Introduction</vt:lpstr>
      <vt:lpstr>Managing financial health</vt:lpstr>
      <vt:lpstr>The formative assessment task</vt:lpstr>
      <vt:lpstr>Step 1: Review the case study and conduct some initial research into the industry (20 minutes)</vt:lpstr>
      <vt:lpstr>Financial analysis</vt:lpstr>
      <vt:lpstr>Presenting and plenary</vt:lpstr>
      <vt:lpstr>ET-FOUNDATION.CO.UK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Mary Fashoyin</cp:lastModifiedBy>
  <cp:revision>188</cp:revision>
  <dcterms:created xsi:type="dcterms:W3CDTF">2020-10-20T08:50:32Z</dcterms:created>
  <dcterms:modified xsi:type="dcterms:W3CDTF">2024-07-24T15:21:49Z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</Properties>
</file>