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handoutMasterIdLst>
    <p:handoutMasterId r:id="rId24"/>
  </p:handoutMasterIdLst>
  <p:sldIdLst>
    <p:sldId id="322" r:id="rId5"/>
    <p:sldId id="298" r:id="rId6"/>
    <p:sldId id="299" r:id="rId7"/>
    <p:sldId id="301" r:id="rId8"/>
    <p:sldId id="316" r:id="rId9"/>
    <p:sldId id="317" r:id="rId10"/>
    <p:sldId id="318" r:id="rId11"/>
    <p:sldId id="307" r:id="rId12"/>
    <p:sldId id="319" r:id="rId13"/>
    <p:sldId id="320" r:id="rId14"/>
    <p:sldId id="308" r:id="rId15"/>
    <p:sldId id="309" r:id="rId16"/>
    <p:sldId id="311" r:id="rId17"/>
    <p:sldId id="312" r:id="rId18"/>
    <p:sldId id="313" r:id="rId19"/>
    <p:sldId id="314" r:id="rId20"/>
    <p:sldId id="315" r:id="rId21"/>
    <p:sldId id="321"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tor" initials="Ed" lastIdx="2" clrIdx="0"/>
  <p:cmAuthor id="2" name="Editor" initials="Ed [2]" lastIdx="1" clrIdx="1"/>
  <p:cmAuthor id="3" name="Editor" initials="Ed [3]"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AD6B5F-302D-435D-8507-35E91E738E2F}" v="4" dt="2023-04-28T15:11:40.282"/>
    <p1510:client id="{E3D04248-84FF-C228-E46A-EFA6E2AF5432}" v="19" dt="2023-04-28T15:08:52.2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12" autoAdjust="0"/>
    <p:restoredTop sz="86416"/>
  </p:normalViewPr>
  <p:slideViewPr>
    <p:cSldViewPr showGuides="1">
      <p:cViewPr varScale="1">
        <p:scale>
          <a:sx n="83" d="100"/>
          <a:sy n="83" d="100"/>
        </p:scale>
        <p:origin x="984" y="52"/>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Springall" userId="S::lucy.springall@ad.aoc.co.uk::e4236610-272f-44af-aba9-45f426dfe81c" providerId="AD" clId="Web-{E3D04248-84FF-C228-E46A-EFA6E2AF5432}"/>
    <pc:docChg chg="modSld">
      <pc:chgData name="Lucy Springall" userId="S::lucy.springall@ad.aoc.co.uk::e4236610-272f-44af-aba9-45f426dfe81c" providerId="AD" clId="Web-{E3D04248-84FF-C228-E46A-EFA6E2AF5432}" dt="2023-04-28T15:08:52.183" v="11" actId="14100"/>
      <pc:docMkLst>
        <pc:docMk/>
      </pc:docMkLst>
      <pc:sldChg chg="addSp delSp modSp">
        <pc:chgData name="Lucy Springall" userId="S::lucy.springall@ad.aoc.co.uk::e4236610-272f-44af-aba9-45f426dfe81c" providerId="AD" clId="Web-{E3D04248-84FF-C228-E46A-EFA6E2AF5432}" dt="2023-04-28T15:08:52.183" v="11" actId="14100"/>
        <pc:sldMkLst>
          <pc:docMk/>
          <pc:sldMk cId="4259372094" sldId="311"/>
        </pc:sldMkLst>
        <pc:spChg chg="add mod">
          <ac:chgData name="Lucy Springall" userId="S::lucy.springall@ad.aoc.co.uk::e4236610-272f-44af-aba9-45f426dfe81c" providerId="AD" clId="Web-{E3D04248-84FF-C228-E46A-EFA6E2AF5432}" dt="2023-04-28T15:08:52.183" v="11" actId="14100"/>
          <ac:spMkLst>
            <pc:docMk/>
            <pc:sldMk cId="4259372094" sldId="311"/>
            <ac:spMk id="3" creationId="{99F59B30-DE71-B4B0-AB62-92AA0D8E7FCA}"/>
          </ac:spMkLst>
        </pc:spChg>
        <pc:picChg chg="add del mod">
          <ac:chgData name="Lucy Springall" userId="S::lucy.springall@ad.aoc.co.uk::e4236610-272f-44af-aba9-45f426dfe81c" providerId="AD" clId="Web-{E3D04248-84FF-C228-E46A-EFA6E2AF5432}" dt="2023-04-28T15:08:37.933" v="3"/>
          <ac:picMkLst>
            <pc:docMk/>
            <pc:sldMk cId="4259372094" sldId="311"/>
            <ac:picMk id="2" creationId="{FB9D908E-9B09-A2BC-1896-2A0E9D6A5D87}"/>
          </ac:picMkLst>
        </pc:picChg>
      </pc:sldChg>
    </pc:docChg>
  </pc:docChgLst>
  <pc:docChgLst>
    <pc:chgData name="Lucy Springall" userId="e4236610-272f-44af-aba9-45f426dfe81c" providerId="ADAL" clId="{64AD6B5F-302D-435D-8507-35E91E738E2F}"/>
    <pc:docChg chg="undo custSel modSld">
      <pc:chgData name="Lucy Springall" userId="e4236610-272f-44af-aba9-45f426dfe81c" providerId="ADAL" clId="{64AD6B5F-302D-435D-8507-35E91E738E2F}" dt="2023-04-28T15:12:06.272" v="39"/>
      <pc:docMkLst>
        <pc:docMk/>
      </pc:docMkLst>
      <pc:sldChg chg="delCm">
        <pc:chgData name="Lucy Springall" userId="e4236610-272f-44af-aba9-45f426dfe81c" providerId="ADAL" clId="{64AD6B5F-302D-435D-8507-35E91E738E2F}" dt="2023-04-27T15:01:45.671" v="0" actId="1592"/>
        <pc:sldMkLst>
          <pc:docMk/>
          <pc:sldMk cId="1037863392" sldId="308"/>
        </pc:sldMkLst>
      </pc:sldChg>
      <pc:sldChg chg="addSp delSp modSp mod">
        <pc:chgData name="Lucy Springall" userId="e4236610-272f-44af-aba9-45f426dfe81c" providerId="ADAL" clId="{64AD6B5F-302D-435D-8507-35E91E738E2F}" dt="2023-04-28T15:09:42.169" v="30"/>
        <pc:sldMkLst>
          <pc:docMk/>
          <pc:sldMk cId="4259372094" sldId="311"/>
        </pc:sldMkLst>
        <pc:spChg chg="add mod">
          <ac:chgData name="Lucy Springall" userId="e4236610-272f-44af-aba9-45f426dfe81c" providerId="ADAL" clId="{64AD6B5F-302D-435D-8507-35E91E738E2F}" dt="2023-04-28T15:09:42.169" v="30"/>
          <ac:spMkLst>
            <pc:docMk/>
            <pc:sldMk cId="4259372094" sldId="311"/>
            <ac:spMk id="2" creationId="{8D3D510D-7EE2-B6BD-7390-000411293F09}"/>
          </ac:spMkLst>
        </pc:spChg>
        <pc:spChg chg="del">
          <ac:chgData name="Lucy Springall" userId="e4236610-272f-44af-aba9-45f426dfe81c" providerId="ADAL" clId="{64AD6B5F-302D-435D-8507-35E91E738E2F}" dt="2023-04-28T15:09:10.468" v="26" actId="478"/>
          <ac:spMkLst>
            <pc:docMk/>
            <pc:sldMk cId="4259372094" sldId="311"/>
            <ac:spMk id="3" creationId="{99F59B30-DE71-B4B0-AB62-92AA0D8E7FCA}"/>
          </ac:spMkLst>
        </pc:spChg>
      </pc:sldChg>
      <pc:sldChg chg="addSp modSp mod">
        <pc:chgData name="Lucy Springall" userId="e4236610-272f-44af-aba9-45f426dfe81c" providerId="ADAL" clId="{64AD6B5F-302D-435D-8507-35E91E738E2F}" dt="2023-04-28T15:10:56.022" v="34"/>
        <pc:sldMkLst>
          <pc:docMk/>
          <pc:sldMk cId="3266298739" sldId="312"/>
        </pc:sldMkLst>
        <pc:spChg chg="add mod">
          <ac:chgData name="Lucy Springall" userId="e4236610-272f-44af-aba9-45f426dfe81c" providerId="ADAL" clId="{64AD6B5F-302D-435D-8507-35E91E738E2F}" dt="2023-04-28T15:10:56.022" v="34"/>
          <ac:spMkLst>
            <pc:docMk/>
            <pc:sldMk cId="3266298739" sldId="312"/>
            <ac:spMk id="2" creationId="{8B96663E-4FAF-74AE-D388-41C8D7626CE7}"/>
          </ac:spMkLst>
        </pc:spChg>
      </pc:sldChg>
      <pc:sldChg chg="modSp mod addCm delCm modCm">
        <pc:chgData name="Lucy Springall" userId="e4236610-272f-44af-aba9-45f426dfe81c" providerId="ADAL" clId="{64AD6B5F-302D-435D-8507-35E91E738E2F}" dt="2023-04-27T15:04:06.117" v="23" actId="1592"/>
        <pc:sldMkLst>
          <pc:docMk/>
          <pc:sldMk cId="1461630210" sldId="313"/>
        </pc:sldMkLst>
        <pc:spChg chg="mod">
          <ac:chgData name="Lucy Springall" userId="e4236610-272f-44af-aba9-45f426dfe81c" providerId="ADAL" clId="{64AD6B5F-302D-435D-8507-35E91E738E2F}" dt="2023-04-27T15:04:00.062" v="22" actId="20577"/>
          <ac:spMkLst>
            <pc:docMk/>
            <pc:sldMk cId="1461630210" sldId="313"/>
            <ac:spMk id="5" creationId="{00000000-0000-0000-0000-000000000000}"/>
          </ac:spMkLst>
        </pc:spChg>
      </pc:sldChg>
      <pc:sldChg chg="addSp modSp mod delCm">
        <pc:chgData name="Lucy Springall" userId="e4236610-272f-44af-aba9-45f426dfe81c" providerId="ADAL" clId="{64AD6B5F-302D-435D-8507-35E91E738E2F}" dt="2023-04-28T15:12:06.272" v="39"/>
        <pc:sldMkLst>
          <pc:docMk/>
          <pc:sldMk cId="2221224369" sldId="315"/>
        </pc:sldMkLst>
        <pc:spChg chg="add mod">
          <ac:chgData name="Lucy Springall" userId="e4236610-272f-44af-aba9-45f426dfe81c" providerId="ADAL" clId="{64AD6B5F-302D-435D-8507-35E91E738E2F}" dt="2023-04-28T15:12:06.272" v="39"/>
          <ac:spMkLst>
            <pc:docMk/>
            <pc:sldMk cId="2221224369" sldId="315"/>
            <ac:spMk id="2" creationId="{E01433AB-C735-7FF5-67F3-D2B50FA25F1C}"/>
          </ac:spMkLst>
        </pc:spChg>
        <pc:picChg chg="mod">
          <ac:chgData name="Lucy Springall" userId="e4236610-272f-44af-aba9-45f426dfe81c" providerId="ADAL" clId="{64AD6B5F-302D-435D-8507-35E91E738E2F}" dt="2023-04-28T15:11:43.923" v="36" actId="1076"/>
          <ac:picMkLst>
            <pc:docMk/>
            <pc:sldMk cId="2221224369" sldId="315"/>
            <ac:picMk id="6" creationId="{647DA793-8750-1EA0-C79C-C84008A06C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18/07/2023</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18/07/2023</a:t>
            </a:fld>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3812308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132265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2424136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2994606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2142379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3717488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dirty="0"/>
          </a:p>
        </p:txBody>
      </p:sp>
    </p:spTree>
    <p:extLst>
      <p:ext uri="{BB962C8B-B14F-4D97-AF65-F5344CB8AC3E}">
        <p14:creationId xmlns:p14="http://schemas.microsoft.com/office/powerpoint/2010/main" val="3068130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113314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dirty="0"/>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2029512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786366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3598525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903740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dirty="0"/>
          </a:p>
        </p:txBody>
      </p:sp>
    </p:spTree>
    <p:extLst>
      <p:ext uri="{BB962C8B-B14F-4D97-AF65-F5344CB8AC3E}">
        <p14:creationId xmlns:p14="http://schemas.microsoft.com/office/powerpoint/2010/main" val="41690288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hyperlink" Target="https://www.politics.co.uk/reference/the-computer-misuse-act-199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40.xml"/><Relationship Id="rId4" Type="http://schemas.openxmlformats.org/officeDocument/2006/relationships/hyperlink" Target="https://www.nma.lt/index.php/news/npa-ensures-customer-data-security/36592"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40.xml"/><Relationship Id="rId4" Type="http://schemas.openxmlformats.org/officeDocument/2006/relationships/hyperlink" Target="https://www.givainc.com/blog/index.cfm/2022/10/27/what-is-owasp-top-10-security-risk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8.xml"/><Relationship Id="rId1" Type="http://schemas.openxmlformats.org/officeDocument/2006/relationships/slideLayout" Target="../slideLayouts/slideLayout40.xml"/><Relationship Id="rId5" Type="http://schemas.openxmlformats.org/officeDocument/2006/relationships/image" Target="../media/image31.jpe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R3: Data</a:t>
            </a:r>
            <a:br>
              <a:rPr lang="en-US" dirty="0"/>
            </a:br>
            <a:r>
              <a:rPr lang="en-US" dirty="0"/>
              <a:t>Session 2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sz="2000" dirty="0"/>
              <a:t>South Essex College</a:t>
            </a:r>
          </a:p>
        </p:txBody>
      </p:sp>
    </p:spTree>
    <p:extLst>
      <p:ext uri="{BB962C8B-B14F-4D97-AF65-F5344CB8AC3E}">
        <p14:creationId xmlns:p14="http://schemas.microsoft.com/office/powerpoint/2010/main" val="1721620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Data maintenance: the digital system administrator</a:t>
            </a:r>
          </a:p>
        </p:txBody>
      </p:sp>
      <p:sp>
        <p:nvSpPr>
          <p:cNvPr id="5" name="Text Placeholder 4"/>
          <p:cNvSpPr>
            <a:spLocks noGrp="1"/>
          </p:cNvSpPr>
          <p:nvPr>
            <p:ph type="body" sz="quarter" idx="12"/>
          </p:nvPr>
        </p:nvSpPr>
        <p:spPr>
          <a:xfrm>
            <a:off x="232950" y="843558"/>
            <a:ext cx="7667625" cy="3601574"/>
          </a:xfrm>
        </p:spPr>
        <p:txBody>
          <a:bodyPr/>
          <a:lstStyle/>
          <a:p>
            <a:pPr lvl="0">
              <a:tabLst>
                <a:tab pos="2190750" algn="l"/>
              </a:tabLst>
            </a:pPr>
            <a:r>
              <a:rPr lang="en-GB" sz="1200" dirty="0"/>
              <a:t>The digital system administrator will control who is able to edit data, including direct edits. The privileges to directly edit data will include:</a:t>
            </a:r>
          </a:p>
          <a:p>
            <a:pPr marL="441450" lvl="1" indent="-171450">
              <a:buFont typeface="Arial" charset="0"/>
              <a:buChar char="•"/>
              <a:tabLst>
                <a:tab pos="2190750" algn="l"/>
              </a:tabLst>
            </a:pPr>
            <a:r>
              <a:rPr lang="en-GB" sz="1200" dirty="0"/>
              <a:t>user level, where specific users can be granted privileges – these are likely to be senior positions within an organisation</a:t>
            </a:r>
          </a:p>
          <a:p>
            <a:pPr marL="441450" lvl="1" indent="-171450">
              <a:buFont typeface="Arial" charset="0"/>
              <a:buChar char="•"/>
              <a:tabLst>
                <a:tab pos="2190750" algn="l"/>
              </a:tabLst>
            </a:pPr>
            <a:r>
              <a:rPr lang="en-GB" sz="1200" dirty="0"/>
              <a:t>user group level, where groups of users can be granted privileges – for example, all the HR department will be able to make changes to employees’ records</a:t>
            </a:r>
          </a:p>
          <a:p>
            <a:pPr marL="441450" lvl="1" indent="-171450">
              <a:buFont typeface="Arial" charset="0"/>
              <a:buChar char="•"/>
              <a:tabLst>
                <a:tab pos="2190750" algn="l"/>
              </a:tabLst>
            </a:pPr>
            <a:r>
              <a:rPr lang="en-GB" sz="1200" dirty="0"/>
              <a:t>file level, where specific users or user groups will be able to make edits to a specified file.</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19439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1800" dirty="0">
                <a:latin typeface="Arial" panose="020B0604020202020204" pitchFamily="34" charset="0"/>
                <a:ea typeface="Calibri" panose="020F0502020204030204" pitchFamily="34" charset="0"/>
              </a:rPr>
              <a:t>L</a:t>
            </a:r>
            <a:r>
              <a:rPr lang="en-GB" sz="1800" dirty="0">
                <a:effectLst/>
                <a:latin typeface="Arial" panose="020B0604020202020204" pitchFamily="34" charset="0"/>
                <a:ea typeface="Calibri" panose="020F0502020204030204" pitchFamily="34" charset="0"/>
              </a:rPr>
              <a:t>egislation, standards and compliance</a:t>
            </a:r>
            <a:endParaRPr lang="en-GB" dirty="0"/>
          </a:p>
        </p:txBody>
      </p:sp>
      <p:sp>
        <p:nvSpPr>
          <p:cNvPr id="5" name="Text Placeholder 4"/>
          <p:cNvSpPr>
            <a:spLocks noGrp="1"/>
          </p:cNvSpPr>
          <p:nvPr>
            <p:ph type="body" sz="quarter" idx="12"/>
          </p:nvPr>
        </p:nvSpPr>
        <p:spPr/>
        <p:txBody>
          <a:bodyPr/>
          <a:lstStyle/>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EU General Data Protection Regulation (GDPR)</a:t>
            </a:r>
            <a:endParaRPr lang="en-GB" sz="1200"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Computer Misuse Act 1990</a:t>
            </a:r>
            <a:endParaRPr lang="en-GB" sz="1200"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ISO 27001:2017</a:t>
            </a:r>
            <a:endParaRPr lang="en-GB" sz="1200"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Payment Card Industry Data Security Standard (PCI DSS)</a:t>
            </a:r>
            <a:endParaRPr lang="en-GB" sz="1200"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National Cyber Security Centre (NCSC) ‘10 Steps to Cyber Security’</a:t>
            </a:r>
            <a:endParaRPr lang="en-GB" sz="1200"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Open Web Application Security Project (OWASP)</a:t>
            </a:r>
            <a:endParaRPr lang="en-GB" sz="12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1037863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sz="1800" dirty="0">
                <a:effectLst/>
                <a:latin typeface="Arial" panose="020B0604020202020204" pitchFamily="34" charset="0"/>
                <a:ea typeface="Calibri" panose="020F0502020204030204" pitchFamily="34" charset="0"/>
                <a:cs typeface="Arial" panose="020B0604020202020204" pitchFamily="34" charset="0"/>
              </a:rPr>
              <a:t>EU General Data Protection Regulation (GDPR)</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p:txBody>
          <a:bodyPr/>
          <a:lstStyle/>
          <a:p>
            <a:pPr lvl="0"/>
            <a:r>
              <a:rPr lang="en-GB" sz="1200" b="0" i="0" dirty="0">
                <a:solidFill>
                  <a:srgbClr val="111111"/>
                </a:solidFill>
                <a:effectLst/>
              </a:rPr>
              <a:t>The GDPR is a legal framework that sets guidelines for collecting and processing personal information from individuals who live in and </a:t>
            </a:r>
            <a:r>
              <a:rPr lang="en-GB" sz="1200" dirty="0">
                <a:solidFill>
                  <a:srgbClr val="111111"/>
                </a:solidFill>
              </a:rPr>
              <a:t>outside the European Union (EU). Approved </a:t>
            </a:r>
            <a:r>
              <a:rPr lang="en-GB" sz="1200" b="0" i="0" dirty="0">
                <a:solidFill>
                  <a:srgbClr val="111111"/>
                </a:solidFill>
                <a:effectLst/>
              </a:rPr>
              <a:t>in 2016, the GDPR went into full effect two years later. </a:t>
            </a:r>
          </a:p>
          <a:p>
            <a:pPr lvl="0"/>
            <a:endParaRPr lang="en-GB" sz="1200" dirty="0">
              <a:solidFill>
                <a:srgbClr val="111111"/>
              </a:solidFill>
            </a:endParaRPr>
          </a:p>
          <a:p>
            <a:pPr lvl="0"/>
            <a:r>
              <a:rPr lang="en-GB" sz="1200" b="0" i="0" dirty="0">
                <a:solidFill>
                  <a:srgbClr val="111111"/>
                </a:solidFill>
                <a:effectLst/>
              </a:rPr>
              <a:t>Its aim is to give consumers control over their personal data by holding companies responsible for the way they handle and treat this information. The regulation applies regardless of where websites are based, which means it must be heeded by all sites that attract European visitors, even if they don’t specifically market goods or services to EU residents.</a:t>
            </a:r>
            <a:endParaRPr lang="en-GB" sz="18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887835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sz="1800" dirty="0">
                <a:effectLst/>
                <a:latin typeface="Arial" panose="020B0604020202020204" pitchFamily="34" charset="0"/>
                <a:ea typeface="Calibri" panose="020F0502020204030204" pitchFamily="34" charset="0"/>
                <a:cs typeface="Arial" panose="020B0604020202020204" pitchFamily="34" charset="0"/>
              </a:rPr>
              <a:t>Computer Misuse Act 1990</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256246" y="1360789"/>
            <a:ext cx="3833943" cy="2459161"/>
          </a:xfrm>
        </p:spPr>
        <p:txBody>
          <a:bodyPr/>
          <a:lstStyle/>
          <a:p>
            <a:pPr lvl="0"/>
            <a:r>
              <a:rPr lang="en-GB" sz="1200" b="0" i="0" dirty="0">
                <a:solidFill>
                  <a:srgbClr val="323232"/>
                </a:solidFill>
                <a:effectLst/>
              </a:rPr>
              <a:t>The Computer Misuse Act </a:t>
            </a:r>
            <a:r>
              <a:rPr lang="en-GB" sz="1200" dirty="0">
                <a:solidFill>
                  <a:srgbClr val="323232"/>
                </a:solidFill>
              </a:rPr>
              <a:t>was </a:t>
            </a:r>
            <a:r>
              <a:rPr lang="en-GB" sz="1200" b="0" i="0" dirty="0">
                <a:solidFill>
                  <a:srgbClr val="323232"/>
                </a:solidFill>
                <a:effectLst/>
              </a:rPr>
              <a:t>passed in 1990 to provide a law for governing the way individuals can lawfully access data on a computer system. First and foremost, it criminalised any unauthorised access to data and the practice of modifying stored information without the owner’s permission.</a:t>
            </a:r>
            <a:endParaRPr lang="en-GB" sz="18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pic>
        <p:nvPicPr>
          <p:cNvPr id="6" name="Picture 5">
            <a:extLst>
              <a:ext uri="{FF2B5EF4-FFF2-40B4-BE49-F238E27FC236}">
                <a16:creationId xmlns:a16="http://schemas.microsoft.com/office/drawing/2014/main" id="{8B48F1DB-D276-B7A3-38AD-DF90850CD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795994" y="1342169"/>
            <a:ext cx="3863650" cy="2459161"/>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2">
            <a:extLst>
              <a:ext uri="{FF2B5EF4-FFF2-40B4-BE49-F238E27FC236}">
                <a16:creationId xmlns:a16="http://schemas.microsoft.com/office/drawing/2014/main" id="{8D3D510D-7EE2-B6BD-7390-000411293F09}"/>
              </a:ext>
            </a:extLst>
          </p:cNvPr>
          <p:cNvSpPr txBox="1"/>
          <p:nvPr/>
        </p:nvSpPr>
        <p:spPr>
          <a:xfrm>
            <a:off x="4795995" y="3976519"/>
            <a:ext cx="3863650" cy="307777"/>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dirty="0"/>
              <a:t>Image source: </a:t>
            </a:r>
            <a:r>
              <a:rPr lang="en-GB" sz="1000" dirty="0">
                <a:hlinkClick r:id="rId4"/>
              </a:rPr>
              <a:t>What is the Computer Misuse Act - What Does It Do? (politics.co.uk)</a:t>
            </a:r>
            <a:endParaRPr lang="en-GB" sz="1000" dirty="0"/>
          </a:p>
        </p:txBody>
      </p:sp>
    </p:spTree>
    <p:extLst>
      <p:ext uri="{BB962C8B-B14F-4D97-AF65-F5344CB8AC3E}">
        <p14:creationId xmlns:p14="http://schemas.microsoft.com/office/powerpoint/2010/main" val="4259372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sz="1800" dirty="0">
                <a:effectLst/>
                <a:latin typeface="Arial" panose="020B0604020202020204" pitchFamily="34" charset="0"/>
                <a:ea typeface="Calibri" panose="020F0502020204030204" pitchFamily="34" charset="0"/>
                <a:cs typeface="Arial" panose="020B0604020202020204" pitchFamily="34" charset="0"/>
              </a:rPr>
              <a:t>ISO 27001:2017</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323528" y="1666011"/>
            <a:ext cx="4338000" cy="2161414"/>
          </a:xfrm>
        </p:spPr>
        <p:txBody>
          <a:bodyPr/>
          <a:lstStyle/>
          <a:p>
            <a:pPr lvl="0"/>
            <a:r>
              <a:rPr lang="en-GB" sz="1200" i="0" dirty="0">
                <a:solidFill>
                  <a:srgbClr val="202124"/>
                </a:solidFill>
                <a:effectLst/>
              </a:rPr>
              <a:t>This is the internationally acclaimed standard for information security management. It is the baseline standard of the ISO 27000 series of international information security management standards and the foundation standard for implementing an information </a:t>
            </a:r>
            <a:r>
              <a:rPr lang="en-GB" sz="1200" dirty="0">
                <a:solidFill>
                  <a:srgbClr val="202124"/>
                </a:solidFill>
              </a:rPr>
              <a:t>s</a:t>
            </a:r>
            <a:r>
              <a:rPr lang="en-GB" sz="1200" i="0" dirty="0">
                <a:solidFill>
                  <a:srgbClr val="202124"/>
                </a:solidFill>
                <a:effectLst/>
              </a:rPr>
              <a:t>ecurity </a:t>
            </a:r>
            <a:r>
              <a:rPr lang="en-GB" sz="1200" dirty="0">
                <a:solidFill>
                  <a:srgbClr val="202124"/>
                </a:solidFill>
              </a:rPr>
              <a:t>m</a:t>
            </a:r>
            <a:r>
              <a:rPr lang="en-GB" sz="1200" i="0" dirty="0">
                <a:solidFill>
                  <a:srgbClr val="202124"/>
                </a:solidFill>
                <a:effectLst/>
              </a:rPr>
              <a:t>anagement </a:t>
            </a:r>
            <a:r>
              <a:rPr lang="en-GB" sz="1200" dirty="0">
                <a:solidFill>
                  <a:srgbClr val="202124"/>
                </a:solidFill>
              </a:rPr>
              <a:t>s</a:t>
            </a:r>
            <a:r>
              <a:rPr lang="en-GB" sz="1200" i="0" dirty="0">
                <a:solidFill>
                  <a:srgbClr val="202124"/>
                </a:solidFill>
                <a:effectLst/>
              </a:rPr>
              <a:t>ystem (ISMS).</a:t>
            </a:r>
            <a:endParaRPr lang="en-GB" sz="18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pic>
        <p:nvPicPr>
          <p:cNvPr id="6" name="Picture 5">
            <a:extLst>
              <a:ext uri="{FF2B5EF4-FFF2-40B4-BE49-F238E27FC236}">
                <a16:creationId xmlns:a16="http://schemas.microsoft.com/office/drawing/2014/main" id="{50F80B57-8C05-3D82-6329-73E5EA95B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1316075"/>
            <a:ext cx="2782659" cy="2511350"/>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2">
            <a:extLst>
              <a:ext uri="{FF2B5EF4-FFF2-40B4-BE49-F238E27FC236}">
                <a16:creationId xmlns:a16="http://schemas.microsoft.com/office/drawing/2014/main" id="{8B96663E-4FAF-74AE-D388-41C8D7626CE7}"/>
              </a:ext>
            </a:extLst>
          </p:cNvPr>
          <p:cNvSpPr txBox="1"/>
          <p:nvPr/>
        </p:nvSpPr>
        <p:spPr>
          <a:xfrm>
            <a:off x="5508103" y="3976519"/>
            <a:ext cx="2782659" cy="461665"/>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dirty="0"/>
              <a:t>Image source: </a:t>
            </a:r>
            <a:r>
              <a:rPr lang="en-GB" sz="1000" dirty="0">
                <a:hlinkClick r:id="rId4"/>
              </a:rPr>
              <a:t>NPA ensures customer data security | NPA ensures customer data security (</a:t>
            </a:r>
            <a:r>
              <a:rPr lang="en-GB" sz="1000" dirty="0" err="1">
                <a:hlinkClick r:id="rId4"/>
              </a:rPr>
              <a:t>nma.lt</a:t>
            </a:r>
            <a:r>
              <a:rPr lang="en-GB" sz="1000" dirty="0">
                <a:hlinkClick r:id="rId4"/>
              </a:rPr>
              <a:t>)</a:t>
            </a:r>
            <a:endParaRPr lang="en-GB" sz="1000" dirty="0"/>
          </a:p>
        </p:txBody>
      </p:sp>
    </p:spTree>
    <p:extLst>
      <p:ext uri="{BB962C8B-B14F-4D97-AF65-F5344CB8AC3E}">
        <p14:creationId xmlns:p14="http://schemas.microsoft.com/office/powerpoint/2010/main" val="32662987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sz="1800" dirty="0">
                <a:effectLst/>
                <a:latin typeface="Arial" panose="020B0604020202020204" pitchFamily="34" charset="0"/>
                <a:ea typeface="Calibri" panose="020F0502020204030204" pitchFamily="34" charset="0"/>
                <a:cs typeface="Arial" panose="020B0604020202020204" pitchFamily="34" charset="0"/>
              </a:rPr>
              <a:t>Payment Card Industry Data Security Standard (PCI DSS)</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p:txBody>
          <a:bodyPr/>
          <a:lstStyle/>
          <a:p>
            <a:pPr algn="l"/>
            <a:r>
              <a:rPr lang="en-GB" sz="1200" b="0" i="0" dirty="0">
                <a:solidFill>
                  <a:srgbClr val="000000"/>
                </a:solidFill>
                <a:effectLst/>
              </a:rPr>
              <a:t>The Payment </a:t>
            </a:r>
            <a:r>
              <a:rPr lang="en-GB" sz="1200" dirty="0">
                <a:solidFill>
                  <a:srgbClr val="000000"/>
                </a:solidFill>
              </a:rPr>
              <a:t>Card Industry Data Security Standard (PCI DSS) is a set of security standards formed in 2004 by Visa, MasterCard, Discover Financial Services, JCB International and American Express. Governed </a:t>
            </a:r>
            <a:r>
              <a:rPr lang="en-GB" sz="1200" b="0" i="0" dirty="0">
                <a:solidFill>
                  <a:srgbClr val="000000"/>
                </a:solidFill>
                <a:effectLst/>
              </a:rPr>
              <a:t>by the Payment Card Industry Security Standards Council (PCI SSC), the PCI DSS compliance scheme aims to secure credit and debit card transactions against data theft and fraud.</a:t>
            </a:r>
          </a:p>
          <a:p>
            <a:pPr algn="l"/>
            <a:endParaRPr lang="en-GB" sz="1200" b="0" i="0" dirty="0">
              <a:solidFill>
                <a:srgbClr val="000000"/>
              </a:solidFill>
              <a:effectLst/>
            </a:endParaRPr>
          </a:p>
          <a:p>
            <a:pPr algn="l"/>
            <a:r>
              <a:rPr lang="en-GB" sz="1200" b="0" i="0" dirty="0">
                <a:solidFill>
                  <a:srgbClr val="000000"/>
                </a:solidFill>
                <a:effectLst/>
              </a:rPr>
              <a:t>While the PCI SSC has no legal authority to compel compliance, the PCI DSS scheme is a requirement for any business that processes credit or debit card transactions. PCI certification is also considered the best way to safeguard sensitive data and information, thereby helping businesses build long-lasting and trusting relationships with their customers.</a:t>
            </a:r>
          </a:p>
          <a:p>
            <a:pPr lvl="0"/>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1461630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sz="1800" dirty="0">
                <a:effectLst/>
                <a:latin typeface="Arial" panose="020B0604020202020204" pitchFamily="34" charset="0"/>
                <a:ea typeface="Calibri" panose="020F0502020204030204" pitchFamily="34" charset="0"/>
                <a:cs typeface="Arial" panose="020B0604020202020204" pitchFamily="34" charset="0"/>
              </a:rPr>
              <a:t>National Cyber Security Centre (NCSC) ‘10 Steps to Cyber Security’</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p:txBody>
          <a:bodyPr/>
          <a:lstStyle/>
          <a:p>
            <a:pPr lvl="0"/>
            <a:r>
              <a:rPr lang="en-GB" sz="1200" b="0" i="0" dirty="0">
                <a:solidFill>
                  <a:srgbClr val="000000"/>
                </a:solidFill>
                <a:effectLst/>
              </a:rPr>
              <a:t>We have not only seen changes in the external environment (such as the growth of cloud services and the more recent shift to home working), but also changes in the nature of the threats </a:t>
            </a:r>
            <a:r>
              <a:rPr lang="en-GB" sz="1200" dirty="0">
                <a:solidFill>
                  <a:srgbClr val="000000"/>
                </a:solidFill>
              </a:rPr>
              <a:t>facing organisations, such as the rise of ransomware.</a:t>
            </a:r>
          </a:p>
          <a:p>
            <a:pPr lvl="0"/>
            <a:endParaRPr lang="en-GB" sz="1200" dirty="0">
              <a:solidFill>
                <a:srgbClr val="000000"/>
              </a:solidFill>
            </a:endParaRPr>
          </a:p>
          <a:p>
            <a:pPr lvl="0"/>
            <a:r>
              <a:rPr lang="en-GB" sz="1200" dirty="0">
                <a:solidFill>
                  <a:srgbClr val="000000"/>
                </a:solidFill>
              </a:rPr>
              <a:t>The NCSC’s ‘10 Steps to Cyber Security’ is guidance that aims to help medium and large organisations improve their security posture. It takes the form of 10 chapters, each on a separate topic or step. Combined, the 10 steps deliver a holistic approach to information security.</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dirty="0"/>
          </a:p>
        </p:txBody>
      </p:sp>
    </p:spTree>
    <p:extLst>
      <p:ext uri="{BB962C8B-B14F-4D97-AF65-F5344CB8AC3E}">
        <p14:creationId xmlns:p14="http://schemas.microsoft.com/office/powerpoint/2010/main" val="17327889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sz="1800" dirty="0">
                <a:effectLst/>
                <a:latin typeface="Arial" panose="020B0604020202020204" pitchFamily="34" charset="0"/>
                <a:ea typeface="Calibri" panose="020F0502020204030204" pitchFamily="34" charset="0"/>
                <a:cs typeface="Arial" panose="020B0604020202020204" pitchFamily="34" charset="0"/>
              </a:rPr>
              <a:t>Open Web Application Security Project (OWASP)</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232950" y="1557966"/>
            <a:ext cx="3761936" cy="2593462"/>
          </a:xfrm>
        </p:spPr>
        <p:txBody>
          <a:bodyPr/>
          <a:lstStyle/>
          <a:p>
            <a:pPr lvl="0"/>
            <a:r>
              <a:rPr lang="en-GB" sz="1200" dirty="0"/>
              <a:t>The Open Web Application Security Project (OWASP) is a worldwide not-for-profit organisation focused on improving the security of software systems. OWASP’s mission is to make software </a:t>
            </a:r>
            <a:r>
              <a:rPr lang="en-GB" sz="1200" b="0" i="0" dirty="0">
                <a:effectLst/>
              </a:rPr>
              <a:t>security visible, so that individuals and organisations worldwide can make informed decisions about software security risks.</a:t>
            </a:r>
            <a:r>
              <a:rPr lang="en-GB" sz="1200" b="0" i="0" dirty="0">
                <a:solidFill>
                  <a:srgbClr val="2A3848"/>
                </a:solidFill>
                <a:effectLst/>
              </a:rPr>
              <a:t> </a:t>
            </a:r>
            <a:endParaRPr lang="en-GB" sz="1800" dirty="0">
              <a:effectLst/>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pic>
        <p:nvPicPr>
          <p:cNvPr id="6" name="Picture 5">
            <a:extLst>
              <a:ext uri="{FF2B5EF4-FFF2-40B4-BE49-F238E27FC236}">
                <a16:creationId xmlns:a16="http://schemas.microsoft.com/office/drawing/2014/main" id="{647DA793-8750-1EA0-C79C-C84008A06C1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555692" y="1003258"/>
            <a:ext cx="3986091" cy="3136983"/>
          </a:xfrm>
          <a:prstGeom prst="rect">
            <a:avLst/>
          </a:prstGeom>
        </p:spPr>
      </p:pic>
      <p:sp>
        <p:nvSpPr>
          <p:cNvPr id="2" name="TextBox 2">
            <a:extLst>
              <a:ext uri="{FF2B5EF4-FFF2-40B4-BE49-F238E27FC236}">
                <a16:creationId xmlns:a16="http://schemas.microsoft.com/office/drawing/2014/main" id="{E01433AB-C735-7FF5-67F3-D2B50FA25F1C}"/>
              </a:ext>
            </a:extLst>
          </p:cNvPr>
          <p:cNvSpPr txBox="1"/>
          <p:nvPr/>
        </p:nvSpPr>
        <p:spPr>
          <a:xfrm>
            <a:off x="4555692" y="4228053"/>
            <a:ext cx="3986091" cy="307777"/>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dirty="0"/>
              <a:t>Image source: </a:t>
            </a:r>
            <a:r>
              <a:rPr lang="en-GB" sz="1000" dirty="0">
                <a:hlinkClick r:id="rId4"/>
              </a:rPr>
              <a:t>What is the OWASP Top 10 Risk List for Software Apps? | </a:t>
            </a:r>
            <a:r>
              <a:rPr lang="en-GB" sz="1000" dirty="0" err="1">
                <a:hlinkClick r:id="rId4"/>
              </a:rPr>
              <a:t>Giva</a:t>
            </a:r>
            <a:r>
              <a:rPr lang="en-GB" sz="1000" dirty="0">
                <a:hlinkClick r:id="rId4"/>
              </a:rPr>
              <a:t> (givainc.com)</a:t>
            </a:r>
            <a:endParaRPr lang="en-GB" sz="1000" dirty="0"/>
          </a:p>
        </p:txBody>
      </p:sp>
    </p:spTree>
    <p:extLst>
      <p:ext uri="{BB962C8B-B14F-4D97-AF65-F5344CB8AC3E}">
        <p14:creationId xmlns:p14="http://schemas.microsoft.com/office/powerpoint/2010/main" val="2221224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descr="A picture containing company name&#10;&#10;Description automatically generated">
            <a:extLst>
              <a:ext uri="{FF2B5EF4-FFF2-40B4-BE49-F238E27FC236}">
                <a16:creationId xmlns:a16="http://schemas.microsoft.com/office/drawing/2014/main" id="{12B4A626-BE51-F3BD-BCA5-4147A5A1E6D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575187" y="1674268"/>
            <a:ext cx="1987550" cy="968139"/>
          </a:xfrm>
          <a:prstGeom prst="rect">
            <a:avLst/>
          </a:prstGeom>
        </p:spPr>
      </p:pic>
    </p:spTree>
    <p:extLst>
      <p:ext uri="{BB962C8B-B14F-4D97-AF65-F5344CB8AC3E}">
        <p14:creationId xmlns:p14="http://schemas.microsoft.com/office/powerpoint/2010/main" val="1947776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Autofit/>
          </a:bodyPr>
          <a:lstStyle/>
          <a:p>
            <a:r>
              <a:rPr lang="en-US" sz="1800" dirty="0"/>
              <a:t>Session 2</a:t>
            </a:r>
          </a:p>
          <a:p>
            <a:pPr>
              <a:lnSpc>
                <a:spcPct val="100000"/>
              </a:lnSpc>
            </a:pPr>
            <a:r>
              <a:rPr lang="en-GB" sz="1800" dirty="0"/>
              <a:t>The concepts involved in data entry and maintenance, including the purpose and application of legislation, industry standards and regulatory compliance</a:t>
            </a:r>
            <a:endParaRPr lang="en-US" sz="1800" dirty="0"/>
          </a:p>
        </p:txBody>
      </p:sp>
    </p:spTree>
    <p:extLst>
      <p:ext uri="{BB962C8B-B14F-4D97-AF65-F5344CB8AC3E}">
        <p14:creationId xmlns:p14="http://schemas.microsoft.com/office/powerpoint/2010/main" val="32567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5329" y="446748"/>
            <a:ext cx="8437563" cy="699425"/>
          </a:xfrm>
        </p:spPr>
        <p:txBody>
          <a:bodyPr>
            <a:normAutofit/>
          </a:bodyPr>
          <a:lstStyle/>
          <a:p>
            <a:r>
              <a:rPr lang="en-GB" sz="2800" dirty="0"/>
              <a:t>Session objective</a:t>
            </a:r>
          </a:p>
        </p:txBody>
      </p:sp>
      <p:sp>
        <p:nvSpPr>
          <p:cNvPr id="5" name="Text Placeholder 4"/>
          <p:cNvSpPr>
            <a:spLocks noGrp="1"/>
          </p:cNvSpPr>
          <p:nvPr>
            <p:ph type="body" sz="quarter" idx="12"/>
          </p:nvPr>
        </p:nvSpPr>
        <p:spPr>
          <a:xfrm>
            <a:off x="461108" y="770963"/>
            <a:ext cx="7632848" cy="3601574"/>
          </a:xfrm>
        </p:spPr>
        <p:txBody>
          <a:bodyPr/>
          <a:lstStyle/>
          <a:p>
            <a:r>
              <a:rPr lang="en-GB" sz="1200" b="1" u="sng" dirty="0">
                <a:effectLst/>
                <a:ea typeface="Calibri" panose="020F0502020204030204" pitchFamily="34" charset="0"/>
                <a:cs typeface="Arial" panose="020B0604020202020204" pitchFamily="34" charset="0"/>
              </a:rPr>
              <a:t>Core knowledge and skills</a:t>
            </a:r>
            <a:endParaRPr lang="en-GB" sz="1200" dirty="0">
              <a:effectLst/>
              <a:ea typeface="Calibri" panose="020F0502020204030204" pitchFamily="34" charset="0"/>
              <a:cs typeface="Times New Roman" panose="02020603050405020304" pitchFamily="18" charset="0"/>
            </a:endParaRPr>
          </a:p>
          <a:p>
            <a:r>
              <a:rPr lang="en-GB" sz="1200" b="1" dirty="0">
                <a:effectLst/>
                <a:ea typeface="Calibri" panose="020F0502020204030204" pitchFamily="34" charset="0"/>
                <a:cs typeface="Arial" panose="020B0604020202020204" pitchFamily="34" charset="0"/>
              </a:rPr>
              <a:t>R3.4</a:t>
            </a:r>
            <a:r>
              <a:rPr lang="en-GB" sz="1200" dirty="0">
                <a:effectLst/>
                <a:ea typeface="Calibri" panose="020F0502020204030204" pitchFamily="34" charset="0"/>
                <a:cs typeface="Arial" panose="020B0604020202020204" pitchFamily="34" charset="0"/>
              </a:rPr>
              <a:t> The concepts involved in data entry and maintenance:</a:t>
            </a:r>
            <a:endParaRPr lang="en-GB" sz="1200" dirty="0">
              <a:effectLst/>
              <a:ea typeface="Calibri" panose="020F0502020204030204" pitchFamily="34" charset="0"/>
              <a:cs typeface="Times New Roman" panose="02020603050405020304" pitchFamily="18" charset="0"/>
            </a:endParaRPr>
          </a:p>
          <a:p>
            <a:pPr marL="534988" lvl="0" indent="-171450">
              <a:buFont typeface="Wingdings" panose="05000000000000000000" pitchFamily="2" charset="2"/>
              <a:buChar char="§"/>
            </a:pPr>
            <a:r>
              <a:rPr lang="en-GB" sz="1200" dirty="0">
                <a:ea typeface="Calibri" panose="020F0502020204030204" pitchFamily="34" charset="0"/>
                <a:cs typeface="Arial" panose="020B0604020202020204" pitchFamily="34" charset="0"/>
              </a:rPr>
              <a:t>d</a:t>
            </a:r>
            <a:r>
              <a:rPr lang="en-GB" sz="1200" dirty="0">
                <a:effectLst/>
                <a:ea typeface="Calibri" panose="020F0502020204030204" pitchFamily="34" charset="0"/>
                <a:cs typeface="Arial" panose="020B0604020202020204" pitchFamily="34" charset="0"/>
              </a:rPr>
              <a:t>ata entry</a:t>
            </a:r>
            <a:endParaRPr lang="en-GB" sz="1200" dirty="0">
              <a:effectLst/>
              <a:ea typeface="Calibri" panose="020F0502020204030204" pitchFamily="34" charset="0"/>
              <a:cs typeface="Times New Roman" panose="02020603050405020304" pitchFamily="18" charset="0"/>
            </a:endParaRPr>
          </a:p>
          <a:p>
            <a:pPr marL="534988" lvl="0" indent="-171450">
              <a:buFont typeface="Wingdings" panose="05000000000000000000" pitchFamily="2" charset="2"/>
              <a:buChar char="§"/>
            </a:pPr>
            <a:r>
              <a:rPr lang="en-GB" sz="1200" dirty="0">
                <a:ea typeface="Calibri" panose="020F0502020204030204" pitchFamily="34" charset="0"/>
                <a:cs typeface="Arial" panose="020B0604020202020204" pitchFamily="34" charset="0"/>
              </a:rPr>
              <a:t>r</a:t>
            </a:r>
            <a:r>
              <a:rPr lang="en-GB" sz="1200" dirty="0">
                <a:effectLst/>
                <a:ea typeface="Calibri" panose="020F0502020204030204" pitchFamily="34" charset="0"/>
                <a:cs typeface="Arial" panose="020B0604020202020204" pitchFamily="34" charset="0"/>
              </a:rPr>
              <a:t>educing risk of data entry errors (validation and verification)</a:t>
            </a:r>
            <a:endParaRPr lang="en-GB" sz="1200" dirty="0">
              <a:effectLst/>
              <a:ea typeface="Calibri" panose="020F0502020204030204" pitchFamily="34" charset="0"/>
              <a:cs typeface="Times New Roman" panose="02020603050405020304" pitchFamily="18" charset="0"/>
            </a:endParaRPr>
          </a:p>
          <a:p>
            <a:pPr marL="534988" lvl="0" indent="-171450">
              <a:buFont typeface="Wingdings" panose="05000000000000000000" pitchFamily="2" charset="2"/>
              <a:buChar char="§"/>
            </a:pPr>
            <a:r>
              <a:rPr lang="en-GB" sz="1200" dirty="0">
                <a:ea typeface="Calibri" panose="020F0502020204030204" pitchFamily="34" charset="0"/>
                <a:cs typeface="Arial" panose="020B0604020202020204" pitchFamily="34" charset="0"/>
              </a:rPr>
              <a:t>p</a:t>
            </a:r>
            <a:r>
              <a:rPr lang="en-GB" sz="1200" dirty="0">
                <a:effectLst/>
                <a:ea typeface="Calibri" panose="020F0502020204030204" pitchFamily="34" charset="0"/>
                <a:cs typeface="Arial" panose="020B0604020202020204" pitchFamily="34" charset="0"/>
              </a:rPr>
              <a:t>rivacy (compliance with standards and legislation for usage and storage).</a:t>
            </a:r>
            <a:endParaRPr lang="en-GB" sz="1200" dirty="0">
              <a:effectLst/>
              <a:ea typeface="Calibri" panose="020F0502020204030204" pitchFamily="34" charset="0"/>
              <a:cs typeface="Times New Roman" panose="02020603050405020304" pitchFamily="18" charset="0"/>
            </a:endParaRPr>
          </a:p>
          <a:p>
            <a:r>
              <a:rPr lang="en-GB" sz="1200" dirty="0">
                <a:effectLst/>
                <a:ea typeface="Calibri" panose="020F0502020204030204" pitchFamily="34" charset="0"/>
                <a:cs typeface="Arial" panose="020B0604020202020204" pitchFamily="34" charset="0"/>
              </a:rPr>
              <a:t> </a:t>
            </a:r>
            <a:endParaRPr lang="en-GB" sz="1200" dirty="0">
              <a:effectLst/>
              <a:ea typeface="Calibri" panose="020F0502020204030204" pitchFamily="34" charset="0"/>
              <a:cs typeface="Times New Roman" panose="02020603050405020304" pitchFamily="18" charset="0"/>
            </a:endParaRPr>
          </a:p>
          <a:p>
            <a:r>
              <a:rPr lang="en-GB" sz="1200" b="1" u="sng" dirty="0">
                <a:effectLst/>
                <a:ea typeface="Calibri" panose="020F0502020204030204" pitchFamily="34" charset="0"/>
                <a:cs typeface="Arial" panose="020B0604020202020204" pitchFamily="34" charset="0"/>
              </a:rPr>
              <a:t>Occupational specialism: Digital </a:t>
            </a:r>
            <a:r>
              <a:rPr lang="en-GB" sz="1200" b="1" u="sng" dirty="0">
                <a:ea typeface="Calibri" panose="020F0502020204030204" pitchFamily="34" charset="0"/>
                <a:cs typeface="Arial" panose="020B0604020202020204" pitchFamily="34" charset="0"/>
              </a:rPr>
              <a:t>i</a:t>
            </a:r>
            <a:r>
              <a:rPr lang="en-GB" sz="1200" b="1" u="sng" dirty="0">
                <a:effectLst/>
                <a:ea typeface="Calibri" panose="020F0502020204030204" pitchFamily="34" charset="0"/>
                <a:cs typeface="Arial" panose="020B0604020202020204" pitchFamily="34" charset="0"/>
              </a:rPr>
              <a:t>nfrastructure pathway</a:t>
            </a:r>
            <a:endParaRPr lang="en-GB" sz="1200" dirty="0">
              <a:effectLst/>
              <a:ea typeface="Calibri" panose="020F0502020204030204" pitchFamily="34" charset="0"/>
              <a:cs typeface="Times New Roman" panose="02020603050405020304" pitchFamily="18" charset="0"/>
            </a:endParaRPr>
          </a:p>
          <a:p>
            <a:r>
              <a:rPr lang="en-GB" sz="1200" b="1" dirty="0">
                <a:effectLst/>
                <a:ea typeface="Calibri" panose="020F0502020204030204" pitchFamily="34" charset="0"/>
                <a:cs typeface="Arial" panose="020B0604020202020204" pitchFamily="34" charset="0"/>
              </a:rPr>
              <a:t>PO1: Apply procedures and controls to maintain the digital security of an organisation and its data</a:t>
            </a:r>
            <a:endParaRPr lang="en-GB" sz="1200" b="1" dirty="0">
              <a:effectLst/>
              <a:ea typeface="Calibri" panose="020F0502020204030204" pitchFamily="34" charset="0"/>
              <a:cs typeface="Times New Roman" panose="02020603050405020304" pitchFamily="18" charset="0"/>
            </a:endParaRPr>
          </a:p>
          <a:p>
            <a:pPr marL="534988" lvl="0" indent="-252413">
              <a:buFont typeface="Symbol" panose="05050102010706020507" pitchFamily="18" charset="2"/>
              <a:buChar char=""/>
            </a:pPr>
            <a:r>
              <a:rPr lang="en-GB" sz="1200" b="1" dirty="0">
                <a:solidFill>
                  <a:srgbClr val="000000"/>
                </a:solidFill>
                <a:effectLst/>
                <a:ea typeface="Times" panose="02020603050405020304" pitchFamily="18" charset="0"/>
                <a:cs typeface="Symbol" panose="05050102010706020507" pitchFamily="18" charset="2"/>
              </a:rPr>
              <a:t>K1.23</a:t>
            </a:r>
            <a:r>
              <a:rPr lang="en-GB" sz="1200" dirty="0">
                <a:solidFill>
                  <a:srgbClr val="000000"/>
                </a:solidFill>
                <a:effectLst/>
                <a:ea typeface="Times" panose="02020603050405020304" pitchFamily="18" charset="0"/>
                <a:cs typeface="Symbol" panose="05050102010706020507" pitchFamily="18" charset="2"/>
              </a:rPr>
              <a:t> The purpose and application of legislation, industry standards and regulatory compliance and industry best practice guidelines for the security of information systems within digital infrastructure</a:t>
            </a:r>
            <a:endParaRPr lang="en-GB" sz="1200" dirty="0">
              <a:solidFill>
                <a:srgbClr val="000000"/>
              </a:solidFill>
              <a:effectLst/>
              <a:ea typeface="Calibri" panose="020F0502020204030204" pitchFamily="34" charset="0"/>
              <a:cs typeface="Symbol" panose="05050102010706020507" pitchFamily="18" charset="2"/>
            </a:endParaRPr>
          </a:p>
          <a:p>
            <a:r>
              <a:rPr lang="en-GB" sz="1200" dirty="0">
                <a:solidFill>
                  <a:srgbClr val="E51C41"/>
                </a:solidFill>
              </a:rPr>
              <a:t> </a:t>
            </a:r>
            <a:br>
              <a:rPr lang="en-GB" sz="1200" dirty="0">
                <a:solidFill>
                  <a:schemeClr val="accent1"/>
                </a:solidFill>
              </a:rPr>
            </a:b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Data entry (1)</a:t>
            </a:r>
          </a:p>
        </p:txBody>
      </p:sp>
      <p:sp>
        <p:nvSpPr>
          <p:cNvPr id="5" name="Text Placeholder 4"/>
          <p:cNvSpPr>
            <a:spLocks noGrp="1"/>
          </p:cNvSpPr>
          <p:nvPr>
            <p:ph type="body" sz="quarter" idx="12"/>
          </p:nvPr>
        </p:nvSpPr>
        <p:spPr>
          <a:xfrm>
            <a:off x="303593" y="599612"/>
            <a:ext cx="7667625" cy="3601574"/>
          </a:xfrm>
        </p:spPr>
        <p:txBody>
          <a:bodyPr/>
          <a:lstStyle/>
          <a:p>
            <a:pPr marL="342900" lvl="0" indent="-342900">
              <a:buFont typeface="Symbol" panose="05050102010706020507" pitchFamily="18" charset="2"/>
              <a:buChar char=""/>
              <a:tabLst>
                <a:tab pos="2190750" algn="l"/>
              </a:tabLst>
            </a:pPr>
            <a:endParaRPr lang="en-GB" sz="1200" b="1" dirty="0"/>
          </a:p>
          <a:p>
            <a:pPr lvl="0">
              <a:tabLst>
                <a:tab pos="2190750" algn="l"/>
              </a:tabLst>
            </a:pPr>
            <a:r>
              <a:rPr lang="en-GB" sz="1200" b="1" dirty="0"/>
              <a:t>Common data types </a:t>
            </a:r>
          </a:p>
          <a:p>
            <a:pPr marL="612900" lvl="1" indent="-342900">
              <a:buFont typeface="Symbol" panose="05050102010706020507" pitchFamily="18" charset="2"/>
              <a:buChar char=""/>
              <a:tabLst>
                <a:tab pos="2190750" algn="l"/>
              </a:tabLst>
            </a:pPr>
            <a:r>
              <a:rPr lang="en-GB" sz="1200" b="1" dirty="0"/>
              <a:t>Numeric:</a:t>
            </a:r>
          </a:p>
          <a:p>
            <a:pPr marL="882900" lvl="2" indent="-342900">
              <a:buFont typeface="Wingdings" panose="05000000000000000000" pitchFamily="2" charset="2"/>
              <a:buChar char="Ø"/>
              <a:tabLst>
                <a:tab pos="2190750" algn="l"/>
              </a:tabLst>
            </a:pPr>
            <a:r>
              <a:rPr lang="en-GB" sz="1200" dirty="0"/>
              <a:t>Integer: whole numbers, positive or negative</a:t>
            </a:r>
          </a:p>
          <a:p>
            <a:pPr marL="882900" lvl="2" indent="-342900">
              <a:buFont typeface="Wingdings" panose="05000000000000000000" pitchFamily="2" charset="2"/>
              <a:buChar char="Ø"/>
              <a:tabLst>
                <a:tab pos="2190750" algn="l"/>
              </a:tabLst>
            </a:pPr>
            <a:r>
              <a:rPr lang="en-GB" sz="1200" dirty="0"/>
              <a:t>Float/real: any number, with or without decimal places, positive or negative, with up to six or seven decimal digits</a:t>
            </a:r>
          </a:p>
          <a:p>
            <a:pPr marL="882900" lvl="2" indent="-342900">
              <a:buFont typeface="Wingdings" panose="05000000000000000000" pitchFamily="2" charset="2"/>
              <a:buChar char="Ø"/>
              <a:tabLst>
                <a:tab pos="2190750" algn="l"/>
              </a:tabLst>
            </a:pPr>
            <a:r>
              <a:rPr lang="en-GB" sz="1200" dirty="0"/>
              <a:t>Double: any number, with or without decimal places, positive or negative, with up to 15 decimal digits.</a:t>
            </a:r>
          </a:p>
          <a:p>
            <a:pPr lvl="1" indent="0">
              <a:buNone/>
              <a:tabLst>
                <a:tab pos="2190750" algn="l"/>
              </a:tabLst>
            </a:pP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90347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Data entry (2)</a:t>
            </a:r>
          </a:p>
        </p:txBody>
      </p:sp>
      <p:sp>
        <p:nvSpPr>
          <p:cNvPr id="5" name="Text Placeholder 4"/>
          <p:cNvSpPr>
            <a:spLocks noGrp="1"/>
          </p:cNvSpPr>
          <p:nvPr>
            <p:ph type="body" sz="quarter" idx="12"/>
          </p:nvPr>
        </p:nvSpPr>
        <p:spPr>
          <a:xfrm>
            <a:off x="303593" y="599612"/>
            <a:ext cx="7667625" cy="3601574"/>
          </a:xfrm>
        </p:spPr>
        <p:txBody>
          <a:bodyPr/>
          <a:lstStyle/>
          <a:p>
            <a:pPr marL="342900" lvl="0" indent="-342900">
              <a:buFont typeface="Symbol" panose="05050102010706020507" pitchFamily="18" charset="2"/>
              <a:buChar char=""/>
              <a:tabLst>
                <a:tab pos="2190750" algn="l"/>
              </a:tabLst>
            </a:pPr>
            <a:endParaRPr lang="en-GB" sz="1400" b="1" dirty="0"/>
          </a:p>
          <a:p>
            <a:pPr lvl="0">
              <a:tabLst>
                <a:tab pos="2190750" algn="l"/>
              </a:tabLst>
            </a:pPr>
            <a:r>
              <a:rPr lang="en-GB" sz="1200" b="1" dirty="0"/>
              <a:t>Common data types </a:t>
            </a:r>
          </a:p>
          <a:p>
            <a:pPr marL="612900" lvl="1" indent="-342900">
              <a:buFont typeface="Symbol" panose="05050102010706020507" pitchFamily="18" charset="2"/>
              <a:buChar char=""/>
              <a:tabLst>
                <a:tab pos="2190750" algn="l"/>
              </a:tabLst>
            </a:pPr>
            <a:r>
              <a:rPr lang="en-GB" sz="1200" b="1" dirty="0"/>
              <a:t>Text:</a:t>
            </a:r>
            <a:r>
              <a:rPr lang="en-GB" sz="1200" dirty="0"/>
              <a:t> </a:t>
            </a:r>
          </a:p>
          <a:p>
            <a:pPr marL="711450" lvl="2" indent="-171450">
              <a:buFont typeface="Wingdings" panose="05000000000000000000" pitchFamily="2" charset="2"/>
              <a:buChar char="Ø"/>
              <a:tabLst>
                <a:tab pos="2190750" algn="l"/>
              </a:tabLst>
            </a:pPr>
            <a:r>
              <a:rPr lang="en-GB" sz="1200" dirty="0"/>
              <a:t>Character: a single character, which can be a letter, number or symbol</a:t>
            </a:r>
          </a:p>
          <a:p>
            <a:pPr marL="711450" lvl="2" indent="-171450">
              <a:buFont typeface="Wingdings" panose="05000000000000000000" pitchFamily="2" charset="2"/>
              <a:buChar char="Ø"/>
              <a:tabLst>
                <a:tab pos="2190750" algn="l"/>
              </a:tabLst>
            </a:pPr>
            <a:r>
              <a:rPr lang="en-GB" sz="1200" dirty="0"/>
              <a:t>String: a group of characters stored together.</a:t>
            </a:r>
          </a:p>
          <a:p>
            <a:pPr marL="612900" lvl="1" indent="-342900">
              <a:buFont typeface="Symbol" panose="05050102010706020507" pitchFamily="18" charset="2"/>
              <a:buChar char=""/>
              <a:tabLst>
                <a:tab pos="2190750" algn="l"/>
              </a:tabLst>
            </a:pPr>
            <a:r>
              <a:rPr lang="en-GB" sz="1200" b="1" dirty="0"/>
              <a:t>Boolean: </a:t>
            </a:r>
          </a:p>
          <a:p>
            <a:pPr marL="882900" lvl="2" indent="-342900">
              <a:buFont typeface="Wingdings" panose="05000000000000000000" pitchFamily="2" charset="2"/>
              <a:buChar char="Ø"/>
              <a:tabLst>
                <a:tab pos="2190750" algn="l"/>
              </a:tabLst>
            </a:pPr>
            <a:r>
              <a:rPr lang="en-GB" sz="1200" dirty="0"/>
              <a:t>True/false</a:t>
            </a:r>
          </a:p>
          <a:p>
            <a:pPr marL="882900" lvl="2" indent="-342900">
              <a:buFont typeface="Wingdings" panose="05000000000000000000" pitchFamily="2" charset="2"/>
              <a:buChar char="Ø"/>
              <a:tabLst>
                <a:tab pos="2190750" algn="l"/>
              </a:tabLst>
            </a:pPr>
            <a:r>
              <a:rPr lang="en-GB" sz="1200" dirty="0"/>
              <a:t>Yes/no</a:t>
            </a:r>
          </a:p>
          <a:p>
            <a:pPr marL="882900" lvl="2" indent="-342900">
              <a:buFont typeface="Wingdings" panose="05000000000000000000" pitchFamily="2" charset="2"/>
              <a:buChar char="Ø"/>
              <a:tabLst>
                <a:tab pos="2190750" algn="l"/>
              </a:tabLst>
            </a:pPr>
            <a:r>
              <a:rPr lang="en-GB" sz="1200" dirty="0"/>
              <a:t>Check box: checked or not checked</a:t>
            </a:r>
          </a:p>
          <a:p>
            <a:pPr marL="882900" lvl="2" indent="-342900">
              <a:buFont typeface="Wingdings" panose="05000000000000000000" pitchFamily="2" charset="2"/>
              <a:buChar char="Ø"/>
              <a:tabLst>
                <a:tab pos="2190750" algn="l"/>
              </a:tabLst>
            </a:pPr>
            <a:r>
              <a:rPr lang="en-GB" sz="1200" dirty="0"/>
              <a:t>Radio button: selected or not selected.</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983007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000" b="1" dirty="0"/>
              <a:t>Reducing risk of data entry errors (1)</a:t>
            </a:r>
            <a:endParaRPr lang="en-GB" dirty="0"/>
          </a:p>
        </p:txBody>
      </p:sp>
      <p:sp>
        <p:nvSpPr>
          <p:cNvPr id="5" name="Text Placeholder 4"/>
          <p:cNvSpPr>
            <a:spLocks noGrp="1"/>
          </p:cNvSpPr>
          <p:nvPr>
            <p:ph type="body" sz="quarter" idx="12"/>
          </p:nvPr>
        </p:nvSpPr>
        <p:spPr>
          <a:xfrm>
            <a:off x="232950" y="843558"/>
            <a:ext cx="7667625" cy="3601574"/>
          </a:xfrm>
        </p:spPr>
        <p:txBody>
          <a:bodyPr/>
          <a:lstStyle/>
          <a:p>
            <a:pPr lvl="0">
              <a:tabLst>
                <a:tab pos="2190750" algn="l"/>
              </a:tabLst>
            </a:pPr>
            <a:r>
              <a:rPr lang="en-GB" sz="1200" dirty="0"/>
              <a:t>Validation is a check that is run by the digital system as the data is being entered. Validation attempts to prevent the entry of any data that does not meet the predefined rules.</a:t>
            </a:r>
          </a:p>
          <a:p>
            <a:pPr marL="441450" lvl="1" indent="-171450">
              <a:buFont typeface="Arial" charset="0"/>
              <a:buChar char="•"/>
              <a:tabLst>
                <a:tab pos="2190750" algn="l"/>
              </a:tabLst>
            </a:pPr>
            <a:r>
              <a:rPr lang="en-GB" sz="1200" dirty="0"/>
              <a:t>Check digit: calculated using a set of numbers and then added to the end.</a:t>
            </a:r>
          </a:p>
          <a:p>
            <a:pPr marL="441450" lvl="1" indent="-171450">
              <a:buFont typeface="Arial" charset="0"/>
              <a:buChar char="•"/>
              <a:tabLst>
                <a:tab pos="2190750" algn="l"/>
              </a:tabLst>
            </a:pPr>
            <a:r>
              <a:rPr lang="en-GB" sz="1200" dirty="0"/>
              <a:t>Format check: this can also be known as an input mask. Some data to be entered into a digital system might be a combination of letters and numbers – for example, a postcode: SS12 9LL.</a:t>
            </a:r>
          </a:p>
          <a:p>
            <a:pPr marL="441450" lvl="1" indent="-171450">
              <a:buFont typeface="Arial" charset="0"/>
              <a:buChar char="•"/>
              <a:tabLst>
                <a:tab pos="2190750" algn="l"/>
              </a:tabLst>
            </a:pPr>
            <a:r>
              <a:rPr lang="en-GB" sz="1200" dirty="0"/>
              <a:t>Length check: any data entered into a digital system has a length. A length check ensures that the length of the entered data is not longer than a predefined length.</a:t>
            </a:r>
          </a:p>
          <a:p>
            <a:pPr marL="441450" lvl="1" indent="-171450">
              <a:buFont typeface="Arial" charset="0"/>
              <a:buChar char="•"/>
              <a:tabLst>
                <a:tab pos="2190750" algn="l"/>
              </a:tabLst>
            </a:pPr>
            <a:r>
              <a:rPr lang="en-GB" sz="1200" dirty="0"/>
              <a:t>Look up table: this technique is where the entered data is cross-checked against a list to make sure the data is valid and acceptable.</a:t>
            </a:r>
          </a:p>
          <a:p>
            <a:pPr marL="342900" lvl="0" indent="-342900">
              <a:buFont typeface="Symbol" panose="05050102010706020507" pitchFamily="18" charset="2"/>
              <a:buChar char=""/>
              <a:tabLst>
                <a:tab pos="2190750" algn="l"/>
              </a:tabLst>
            </a:pP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800331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000" b="1" dirty="0"/>
              <a:t>Reducing risk of data entry errors (2)</a:t>
            </a:r>
            <a:endParaRPr lang="en-GB" dirty="0"/>
          </a:p>
        </p:txBody>
      </p:sp>
      <p:sp>
        <p:nvSpPr>
          <p:cNvPr id="5" name="Text Placeholder 4"/>
          <p:cNvSpPr>
            <a:spLocks noGrp="1"/>
          </p:cNvSpPr>
          <p:nvPr>
            <p:ph type="body" sz="quarter" idx="12"/>
          </p:nvPr>
        </p:nvSpPr>
        <p:spPr/>
        <p:txBody>
          <a:bodyPr/>
          <a:lstStyle/>
          <a:p>
            <a:pPr lvl="0">
              <a:tabLst>
                <a:tab pos="2190750" algn="l"/>
              </a:tabLst>
            </a:pPr>
            <a:r>
              <a:rPr lang="en-GB" sz="1200" dirty="0"/>
              <a:t>Verification can be performed when entering data. There are a range of verification methods.</a:t>
            </a:r>
          </a:p>
          <a:p>
            <a:pPr marL="441450" lvl="1" indent="-171450">
              <a:buFont typeface="Arial" charset="0"/>
              <a:buChar char="•"/>
              <a:tabLst>
                <a:tab pos="2190750" algn="l"/>
              </a:tabLst>
            </a:pPr>
            <a:r>
              <a:rPr lang="en-GB" sz="1200" dirty="0"/>
              <a:t>Entering the data twice: it is common for data to have to be entered twice to check that the second entry matches the first. For example, when choosing a password, it is usual to enter it twice. This double entry process lets the digital system check that both data entries are identical.  </a:t>
            </a:r>
          </a:p>
          <a:p>
            <a:pPr marL="441450" lvl="1" indent="-171450">
              <a:buFont typeface="Arial" charset="0"/>
              <a:buChar char="•"/>
              <a:tabLst>
                <a:tab pos="2190750" algn="l"/>
              </a:tabLst>
            </a:pPr>
            <a:r>
              <a:rPr lang="en-GB" sz="1200" dirty="0"/>
              <a:t>Cross-checking: this is usually carried out manually. The process is a form of proofreading, which means checking the source document against the data that has been entered. This process is not very reliable as it can be very difficult to keep track of the source and destination of the data.</a:t>
            </a:r>
          </a:p>
          <a:p>
            <a:pPr marL="342900" lvl="0" indent="-342900">
              <a:buFont typeface="Symbol" panose="05050102010706020507" pitchFamily="18" charset="2"/>
              <a:buChar char=""/>
              <a:tabLst>
                <a:tab pos="2190750" algn="l"/>
              </a:tabLst>
            </a:pP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351707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4000" y="269397"/>
            <a:ext cx="8437563" cy="699425"/>
          </a:xfrm>
        </p:spPr>
        <p:txBody>
          <a:bodyPr/>
          <a:lstStyle/>
          <a:p>
            <a:r>
              <a:rPr lang="en-GB" dirty="0"/>
              <a:t>Data maintenance </a:t>
            </a:r>
          </a:p>
        </p:txBody>
      </p:sp>
      <p:sp>
        <p:nvSpPr>
          <p:cNvPr id="5" name="Text Placeholder 4"/>
          <p:cNvSpPr>
            <a:spLocks noGrp="1"/>
          </p:cNvSpPr>
          <p:nvPr>
            <p:ph type="body" sz="quarter" idx="12"/>
          </p:nvPr>
        </p:nvSpPr>
        <p:spPr/>
        <p:txBody>
          <a:bodyPr/>
          <a:lstStyle/>
          <a:p>
            <a:pPr lvl="0">
              <a:tabLst>
                <a:tab pos="2190750" algn="l"/>
              </a:tabLst>
            </a:pPr>
            <a:r>
              <a:rPr lang="en-GB" sz="1200" dirty="0"/>
              <a:t>Over the life of the data, it will probably need to be edited and maintained. This is to keep the data up to date and to comply with legislation and standards.</a:t>
            </a:r>
          </a:p>
          <a:p>
            <a:pPr lvl="0">
              <a:tabLst>
                <a:tab pos="2190750" algn="l"/>
              </a:tabLst>
            </a:pPr>
            <a:endParaRPr lang="en-GB" sz="1200" dirty="0"/>
          </a:p>
          <a:p>
            <a:pPr lvl="0">
              <a:tabLst>
                <a:tab pos="2190750" algn="l"/>
              </a:tabLst>
            </a:pPr>
            <a:r>
              <a:rPr lang="en-GB" sz="1200" dirty="0"/>
              <a:t>There are two main groups that can maintain data:</a:t>
            </a:r>
          </a:p>
          <a:p>
            <a:pPr marL="441450" lvl="1" indent="-171450">
              <a:buFont typeface="Arial" charset="0"/>
              <a:buChar char="•"/>
              <a:tabLst>
                <a:tab pos="2190750" algn="l"/>
              </a:tabLst>
            </a:pPr>
            <a:r>
              <a:rPr lang="en-GB" sz="1200" dirty="0"/>
              <a:t>user </a:t>
            </a:r>
          </a:p>
          <a:p>
            <a:pPr marL="441450" lvl="1" indent="-171450">
              <a:buFont typeface="Arial" charset="0"/>
              <a:buChar char="•"/>
              <a:tabLst>
                <a:tab pos="2190750" algn="l"/>
              </a:tabLst>
            </a:pPr>
            <a:r>
              <a:rPr lang="en-GB" sz="1200" dirty="0"/>
              <a:t>the digital system administrator.</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4142047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Data maintenance: user</a:t>
            </a:r>
          </a:p>
        </p:txBody>
      </p:sp>
      <p:sp>
        <p:nvSpPr>
          <p:cNvPr id="5" name="Text Placeholder 4"/>
          <p:cNvSpPr>
            <a:spLocks noGrp="1"/>
          </p:cNvSpPr>
          <p:nvPr>
            <p:ph type="body" sz="quarter" idx="12"/>
          </p:nvPr>
        </p:nvSpPr>
        <p:spPr>
          <a:xfrm>
            <a:off x="232950" y="843558"/>
            <a:ext cx="7667625" cy="3601574"/>
          </a:xfrm>
        </p:spPr>
        <p:txBody>
          <a:bodyPr/>
          <a:lstStyle/>
          <a:p>
            <a:pPr lvl="0">
              <a:tabLst>
                <a:tab pos="2190750" algn="l"/>
              </a:tabLst>
            </a:pPr>
            <a:r>
              <a:rPr lang="en-GB" sz="1200" dirty="0"/>
              <a:t>A user will be able to make changes (edits) to data, but the data that can be changed will depend on their role. </a:t>
            </a:r>
          </a:p>
          <a:p>
            <a:pPr lvl="0">
              <a:tabLst>
                <a:tab pos="2190750" algn="l"/>
              </a:tabLst>
            </a:pPr>
            <a:endParaRPr lang="en-GB" sz="1200" dirty="0"/>
          </a:p>
          <a:p>
            <a:pPr lvl="0">
              <a:tabLst>
                <a:tab pos="2190750" algn="l"/>
              </a:tabLst>
            </a:pPr>
            <a:r>
              <a:rPr lang="en-GB" sz="1200" dirty="0"/>
              <a:t>A data entry screen will be used to carry out any edits required. A user might also be able to change their own data if, for example, they are registered user. At the most basic level, the following data could be edited:</a:t>
            </a:r>
          </a:p>
          <a:p>
            <a:pPr marL="441450" lvl="1" indent="-171450">
              <a:buFont typeface="Arial" charset="0"/>
              <a:buChar char="•"/>
              <a:tabLst>
                <a:tab pos="2190750" algn="l"/>
              </a:tabLst>
            </a:pPr>
            <a:r>
              <a:rPr lang="en-GB" sz="1200" dirty="0"/>
              <a:t>address detail</a:t>
            </a:r>
          </a:p>
          <a:p>
            <a:pPr marL="441450" lvl="1" indent="-171450">
              <a:buFont typeface="Arial" charset="0"/>
              <a:buChar char="•"/>
              <a:tabLst>
                <a:tab pos="2190750" algn="l"/>
              </a:tabLst>
            </a:pPr>
            <a:r>
              <a:rPr lang="en-GB" sz="1200" dirty="0"/>
              <a:t>contact numbers</a:t>
            </a:r>
          </a:p>
          <a:p>
            <a:pPr marL="441450" lvl="1" indent="-171450">
              <a:buFont typeface="Arial" charset="0"/>
              <a:buChar char="•"/>
              <a:tabLst>
                <a:tab pos="2190750" algn="l"/>
              </a:tabLst>
            </a:pPr>
            <a:r>
              <a:rPr lang="en-GB" sz="1200" dirty="0"/>
              <a:t>communication preferences.</a:t>
            </a:r>
          </a:p>
          <a:p>
            <a:pPr>
              <a:tabLst>
                <a:tab pos="2190750" algn="l"/>
              </a:tabLst>
            </a:pPr>
            <a:endParaRPr lang="en-GB" sz="1200" dirty="0">
              <a:solidFill>
                <a:srgbClr val="FF0000"/>
              </a:solidFill>
            </a:endParaRPr>
          </a:p>
          <a:p>
            <a:pPr>
              <a:tabLst>
                <a:tab pos="2190750" algn="l"/>
              </a:tabLst>
            </a:pPr>
            <a:r>
              <a:rPr lang="en-GB" sz="1200" dirty="0"/>
              <a:t>The data entry screen will have permissions (privileges) attached to the fields, so only the data with permissions granted can be edited and saved.</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704616331"/>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B4106F-E86F-4EED-92AF-401B38CF1C1F}"/>
</file>

<file path=customXml/itemProps2.xml><?xml version="1.0" encoding="utf-8"?>
<ds:datastoreItem xmlns:ds="http://schemas.openxmlformats.org/officeDocument/2006/customXml" ds:itemID="{4A76E745-D9E8-4D93-8B7F-BCE1E4A491AA}">
  <ds:schemaRefs>
    <ds:schemaRef ds:uri="414d2ded-29cc-4abd-a1df-c646721ce55b"/>
    <ds:schemaRef ds:uri="http://schemas.microsoft.com/office/2006/documentManagement/types"/>
    <ds:schemaRef ds:uri="http://schemas.microsoft.com/office/infopath/2007/PartnerControls"/>
    <ds:schemaRef ds:uri="http://purl.org/dc/terms/"/>
    <ds:schemaRef ds:uri="http://schemas.microsoft.com/sharepoint/v4"/>
    <ds:schemaRef ds:uri="http://schemas.openxmlformats.org/package/2006/metadata/core-properties"/>
    <ds:schemaRef ds:uri="http://www.w3.org/XML/1998/namespace"/>
    <ds:schemaRef ds:uri="http://purl.org/dc/elements/1.1/"/>
    <ds:schemaRef ds:uri="2847a094-2edf-4950-a853-13ec668231ed"/>
    <ds:schemaRef ds:uri="http://schemas.microsoft.com/office/2006/metadata/properties"/>
    <ds:schemaRef ds:uri="http://purl.org/dc/dcmitype/"/>
    <ds:schemaRef ds:uri="1e93ca30-efe2-4bb4-90cd-d2db97fb21cd"/>
    <ds:schemaRef ds:uri="5b445847-c24f-4193-86d7-f1d3b43b6266"/>
    <ds:schemaRef ds:uri="2ff69431-d625-42b0-a6d5-57182fa431d3"/>
    <ds:schemaRef ds:uri="07530afe-d844-488b-9a54-9e56863626c8"/>
  </ds:schemaRefs>
</ds:datastoreItem>
</file>

<file path=customXml/itemProps3.xml><?xml version="1.0" encoding="utf-8"?>
<ds:datastoreItem xmlns:ds="http://schemas.openxmlformats.org/officeDocument/2006/customXml" ds:itemID="{F9729C5E-FC3E-4187-92B8-5FE37E61E9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1575</TotalTime>
  <Words>1572</Words>
  <Application>Microsoft Office PowerPoint</Application>
  <PresentationFormat>On-screen Show (16:9)</PresentationFormat>
  <Paragraphs>147</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Symbol</vt:lpstr>
      <vt:lpstr>Wingdings</vt:lpstr>
      <vt:lpstr>ETF Master</vt:lpstr>
      <vt:lpstr>R3: Data Session 2 </vt:lpstr>
      <vt:lpstr>02</vt:lpstr>
      <vt:lpstr>Session objective</vt:lpstr>
      <vt:lpstr>Data entry (1)</vt:lpstr>
      <vt:lpstr>Data entry (2)</vt:lpstr>
      <vt:lpstr>Reducing risk of data entry errors (1)</vt:lpstr>
      <vt:lpstr>Reducing risk of data entry errors (2)</vt:lpstr>
      <vt:lpstr>Data maintenance </vt:lpstr>
      <vt:lpstr>Data maintenance: user</vt:lpstr>
      <vt:lpstr>Data maintenance: the digital system administrator</vt:lpstr>
      <vt:lpstr>Legislation, standards and compliance</vt:lpstr>
      <vt:lpstr>EU General Data Protection Regulation (GDPR)</vt:lpstr>
      <vt:lpstr>Computer Misuse Act 1990</vt:lpstr>
      <vt:lpstr>ISO 27001:2017</vt:lpstr>
      <vt:lpstr>Payment Card Industry Data Security Standard (PCI DSS)</vt:lpstr>
      <vt:lpstr>National Cyber Security Centre (NCSC) ‘10 Steps to Cyber Security’</vt:lpstr>
      <vt:lpstr>Open Web Application Security Project (OWASP)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113</cp:revision>
  <dcterms:created xsi:type="dcterms:W3CDTF">2020-10-20T08:50:32Z</dcterms:created>
  <dcterms:modified xsi:type="dcterms:W3CDTF">2023-07-18T14:50:36Z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